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6"/>
  </p:notesMasterIdLst>
  <p:sldIdLst>
    <p:sldId id="256" r:id="rId2"/>
    <p:sldId id="258" r:id="rId3"/>
    <p:sldId id="259" r:id="rId4"/>
    <p:sldId id="267" r:id="rId5"/>
    <p:sldId id="268" r:id="rId6"/>
    <p:sldId id="270" r:id="rId7"/>
    <p:sldId id="271" r:id="rId8"/>
    <p:sldId id="272" r:id="rId9"/>
    <p:sldId id="273" r:id="rId10"/>
    <p:sldId id="275" r:id="rId11"/>
    <p:sldId id="276" r:id="rId12"/>
    <p:sldId id="277" r:id="rId13"/>
    <p:sldId id="280" r:id="rId14"/>
    <p:sldId id="27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47"/>
    <p:restoredTop sz="94658"/>
  </p:normalViewPr>
  <p:slideViewPr>
    <p:cSldViewPr snapToGrid="0" snapToObjects="1">
      <p:cViewPr varScale="1">
        <p:scale>
          <a:sx n="120" d="100"/>
          <a:sy n="120" d="100"/>
        </p:scale>
        <p:origin x="6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EEA13-23F5-194B-B1CF-CF175090CBFA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BEA7A-9985-FC4B-8FD1-DB34CC2B0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69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11656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33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97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37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5434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99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20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45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31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0810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581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99555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6E592-AB57-F44A-9BF7-336AE1D08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8042" y="1788454"/>
            <a:ext cx="8638391" cy="2098226"/>
          </a:xfrm>
        </p:spPr>
        <p:txBody>
          <a:bodyPr/>
          <a:lstStyle/>
          <a:p>
            <a:r>
              <a:rPr lang="en-US" dirty="0"/>
              <a:t>Meta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D28706-CC86-264A-8B04-77B6FFEED6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CS 1501 Metaprogramming</a:t>
            </a:r>
          </a:p>
          <a:p>
            <a:r>
              <a:rPr lang="en-US" dirty="0"/>
              <a:t>Maxwell Patek</a:t>
            </a:r>
          </a:p>
          <a:p>
            <a:r>
              <a:rPr lang="en-US" dirty="0"/>
              <a:t>(mtp4be)</a:t>
            </a:r>
          </a:p>
        </p:txBody>
      </p:sp>
    </p:spTree>
    <p:extLst>
      <p:ext uri="{BB962C8B-B14F-4D97-AF65-F5344CB8AC3E}">
        <p14:creationId xmlns:p14="http://schemas.microsoft.com/office/powerpoint/2010/main" val="2651738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8723C-75F4-7349-82D2-C63D87CCF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15409"/>
          </a:xfrm>
        </p:spPr>
        <p:txBody>
          <a:bodyPr/>
          <a:lstStyle/>
          <a:p>
            <a:r>
              <a:rPr lang="en-US" dirty="0"/>
              <a:t>Annotations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86F7C05-9620-9644-A0EC-318DB29C96B2}"/>
              </a:ext>
            </a:extLst>
          </p:cNvPr>
          <p:cNvSpPr txBox="1">
            <a:spLocks/>
          </p:cNvSpPr>
          <p:nvPr/>
        </p:nvSpPr>
        <p:spPr>
          <a:xfrm>
            <a:off x="914400" y="1604186"/>
            <a:ext cx="10249786" cy="25744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MyAnnotation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(value = "hello", val2 = "annotations")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public static void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printAnnotations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Method self = new Object(){}.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getClass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().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getEnclosingMethod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for (Annotation a :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self.getAnnotations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System.out.println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(a);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8FF5D6F-5307-5440-B262-6C21C1EDF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4486940"/>
            <a:ext cx="8452884" cy="1977655"/>
          </a:xfrm>
        </p:spPr>
        <p:txBody>
          <a:bodyPr/>
          <a:lstStyle/>
          <a:p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We’ve </a:t>
            </a:r>
            <a:r>
              <a:rPr lang="en-US" dirty="0" err="1">
                <a:ea typeface="Menlo" panose="020B0609030804020204" pitchFamily="49" charset="0"/>
                <a:cs typeface="Menlo" panose="020B0609030804020204" pitchFamily="49" charset="0"/>
              </a:rPr>
              <a:t>succesfully</a:t>
            </a: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 annotated a function</a:t>
            </a:r>
          </a:p>
          <a:p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To test it, out function prints out its own annotations</a:t>
            </a:r>
          </a:p>
          <a:p>
            <a:pPr lvl="1"/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There is some witchcraft here!</a:t>
            </a:r>
          </a:p>
          <a:p>
            <a:pPr lvl="1"/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Reflection is Back!</a:t>
            </a:r>
          </a:p>
        </p:txBody>
      </p:sp>
    </p:spTree>
    <p:extLst>
      <p:ext uri="{BB962C8B-B14F-4D97-AF65-F5344CB8AC3E}">
        <p14:creationId xmlns:p14="http://schemas.microsoft.com/office/powerpoint/2010/main" val="382532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98FAA-8EB1-1841-835F-4AAA11CD5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-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FE549-88B5-6E42-8527-EE22EB89C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01209"/>
            <a:ext cx="9601200" cy="477401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You may have already used some:</a:t>
            </a:r>
          </a:p>
          <a:p>
            <a:pPr lvl="1"/>
            <a:r>
              <a:rPr lang="en-US" dirty="0"/>
              <a:t>in equals(Object o) method, need to check</a:t>
            </a:r>
          </a:p>
          <a:p>
            <a:pPr lvl="2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 </a:t>
            </a:r>
            <a:r>
              <a:rPr lang="en-US" i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instanceof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Class</a:t>
            </a:r>
            <a:r>
              <a:rPr lang="en-US" dirty="0"/>
              <a:t>, OR</a:t>
            </a:r>
          </a:p>
          <a:p>
            <a:pPr lvl="2"/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o.getClass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().equals(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this.getClass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())</a:t>
            </a:r>
          </a:p>
          <a:p>
            <a:pPr lvl="1"/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this is reflection</a:t>
            </a:r>
          </a:p>
          <a:p>
            <a:pPr lvl="2"/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introspecting the type of the Object</a:t>
            </a:r>
          </a:p>
          <a:p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There is more that you can do with the Class class:</a:t>
            </a:r>
          </a:p>
          <a:p>
            <a:pPr lvl="1"/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We already saw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getEnclosingMethod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lvl="2"/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if the class has been defined within a method,</a:t>
            </a:r>
          </a:p>
          <a:p>
            <a:pPr lvl="3"/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will return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Method</a:t>
            </a: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 object representing that method</a:t>
            </a:r>
          </a:p>
          <a:p>
            <a:pPr lvl="1"/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There’s also </a:t>
            </a:r>
          </a:p>
          <a:p>
            <a:pPr lvl="2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getConstructors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lvl="2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getDeclaredMethods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lvl="2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getDeclaredFields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lvl="2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etc.</a:t>
            </a:r>
          </a:p>
          <a:p>
            <a:pPr lvl="1"/>
            <a:endParaRPr lang="en-US" dirty="0"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111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98FAA-8EB1-1841-835F-4AAA11CD5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-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FE549-88B5-6E42-8527-EE22EB89C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701209"/>
            <a:ext cx="10451805" cy="4774019"/>
          </a:xfrm>
        </p:spPr>
        <p:txBody>
          <a:bodyPr>
            <a:normAutofit/>
          </a:bodyPr>
          <a:lstStyle/>
          <a:p>
            <a:r>
              <a:rPr lang="en-US" dirty="0"/>
              <a:t>We just saw that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Class.getEnclosingMethod</a:t>
            </a: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/>
              <a:t>returns type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Method</a:t>
            </a:r>
          </a:p>
          <a:p>
            <a:pPr lvl="1"/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getDeclaredMethods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</a:t>
            </a: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returns an array of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Method</a:t>
            </a: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 objects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What can these Method objects do?</a:t>
            </a:r>
          </a:p>
          <a:p>
            <a:pPr lvl="1"/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already saw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getAnnotations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lvl="2"/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Almost all reflected entities have this method</a:t>
            </a:r>
          </a:p>
          <a:p>
            <a:pPr lvl="3"/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most entities can be annotated</a:t>
            </a:r>
          </a:p>
          <a:p>
            <a:pPr lvl="1"/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There is also:</a:t>
            </a:r>
          </a:p>
          <a:p>
            <a:pPr lvl="2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.invoke(Object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obj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Obect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[]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lvl="2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getParameterTypes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lvl="2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isAccessible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lvl="2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setAccessible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boolean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flag) // might be useful for the homework</a:t>
            </a:r>
          </a:p>
        </p:txBody>
      </p:sp>
    </p:spTree>
    <p:extLst>
      <p:ext uri="{BB962C8B-B14F-4D97-AF65-F5344CB8AC3E}">
        <p14:creationId xmlns:p14="http://schemas.microsoft.com/office/powerpoint/2010/main" val="3643058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BAC12-E42B-1041-9F5A-18F5A7123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Reflection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CBF8E-453C-804A-BF2E-55B1A46ED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69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04CE9-C89A-4D4D-9612-D1D45DC41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6" y="451884"/>
            <a:ext cx="9601200" cy="1485900"/>
          </a:xfrm>
        </p:spPr>
        <p:txBody>
          <a:bodyPr/>
          <a:lstStyle/>
          <a:p>
            <a:r>
              <a:rPr lang="en-US" dirty="0"/>
              <a:t>Reflection and Annotations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3039B-1359-1E43-A5EB-C3C10765C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86540"/>
            <a:ext cx="9601200" cy="5284381"/>
          </a:xfrm>
        </p:spPr>
        <p:txBody>
          <a:bodyPr>
            <a:normAutofit/>
          </a:bodyPr>
          <a:lstStyle/>
          <a:p>
            <a:r>
              <a:rPr lang="en-US" dirty="0"/>
              <a:t>Reflection and Annotations go “hand in hand”</a:t>
            </a:r>
          </a:p>
          <a:p>
            <a:pPr lvl="1"/>
            <a:r>
              <a:rPr lang="en-US" dirty="0"/>
              <a:t>The only way to tell if something is annotated…</a:t>
            </a:r>
          </a:p>
          <a:p>
            <a:pPr lvl="2"/>
            <a:r>
              <a:rPr lang="en-US" dirty="0"/>
              <a:t>is with reflection,</a:t>
            </a:r>
          </a:p>
          <a:p>
            <a:pPr lvl="3"/>
            <a:r>
              <a:rPr lang="en-US" dirty="0"/>
              <a:t>since annotations can’t have any effect on behavior by themselves</a:t>
            </a:r>
          </a:p>
          <a:p>
            <a:pPr lvl="1"/>
            <a:r>
              <a:rPr lang="en-US" dirty="0"/>
              <a:t>We can build reflective </a:t>
            </a:r>
            <a:r>
              <a:rPr lang="en-US" dirty="0">
                <a:solidFill>
                  <a:schemeClr val="accent6"/>
                </a:solidFill>
              </a:rPr>
              <a:t>meta-tools</a:t>
            </a:r>
            <a:r>
              <a:rPr lang="en-US" dirty="0"/>
              <a:t>…</a:t>
            </a:r>
          </a:p>
          <a:p>
            <a:pPr lvl="2"/>
            <a:r>
              <a:rPr lang="en-US" dirty="0"/>
              <a:t>that operate based on the annotated </a:t>
            </a:r>
            <a:r>
              <a:rPr lang="en-US" dirty="0">
                <a:solidFill>
                  <a:schemeClr val="accent6"/>
                </a:solidFill>
              </a:rPr>
              <a:t>meta-data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The @Test annotation</a:t>
            </a:r>
          </a:p>
          <a:p>
            <a:pPr lvl="2"/>
            <a:r>
              <a:rPr lang="en-US" dirty="0"/>
              <a:t>nothing but a flag to the JUnit framework.</a:t>
            </a:r>
          </a:p>
          <a:p>
            <a:pPr lvl="2"/>
            <a:r>
              <a:rPr lang="en-US" dirty="0"/>
              <a:t>JUnit reflectively searches for the @Test annotation</a:t>
            </a:r>
          </a:p>
          <a:p>
            <a:pPr lvl="2"/>
            <a:r>
              <a:rPr lang="en-US" dirty="0"/>
              <a:t>and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invoks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(…)</a:t>
            </a:r>
            <a:r>
              <a:rPr lang="en-US" dirty="0"/>
              <a:t>s the method as a test case</a:t>
            </a:r>
          </a:p>
          <a:p>
            <a:pPr lvl="1"/>
            <a:r>
              <a:rPr lang="en-US" dirty="0"/>
              <a:t>%%%TODO Make up example</a:t>
            </a:r>
          </a:p>
        </p:txBody>
      </p:sp>
    </p:spTree>
    <p:extLst>
      <p:ext uri="{BB962C8B-B14F-4D97-AF65-F5344CB8AC3E}">
        <p14:creationId xmlns:p14="http://schemas.microsoft.com/office/powerpoint/2010/main" val="2731152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1928F-2599-6946-AFA0-793B4EA27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Metaprogramming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7A69E-FEF0-FB44-A7FE-1C41D07AF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73764"/>
            <a:ext cx="9601200" cy="3929605"/>
          </a:xfrm>
        </p:spPr>
        <p:txBody>
          <a:bodyPr>
            <a:normAutofit/>
          </a:bodyPr>
          <a:lstStyle/>
          <a:p>
            <a:r>
              <a:rPr lang="en-US" dirty="0"/>
              <a:t>Functional Interfaces</a:t>
            </a:r>
          </a:p>
          <a:p>
            <a:r>
              <a:rPr lang="en-US" dirty="0"/>
              <a:t>Streams</a:t>
            </a:r>
          </a:p>
          <a:p>
            <a:pPr lvl="1"/>
            <a:r>
              <a:rPr lang="en-US" dirty="0"/>
              <a:t>map, filter, reduce</a:t>
            </a:r>
          </a:p>
          <a:p>
            <a:r>
              <a:rPr lang="en-US" dirty="0"/>
              <a:t>Closures</a:t>
            </a:r>
          </a:p>
          <a:p>
            <a:r>
              <a:rPr lang="en-US" dirty="0"/>
              <a:t>Annotations</a:t>
            </a:r>
          </a:p>
          <a:p>
            <a:r>
              <a:rPr lang="en-US" dirty="0"/>
              <a:t>Reflection</a:t>
            </a:r>
          </a:p>
        </p:txBody>
      </p:sp>
    </p:spTree>
    <p:extLst>
      <p:ext uri="{BB962C8B-B14F-4D97-AF65-F5344CB8AC3E}">
        <p14:creationId xmlns:p14="http://schemas.microsoft.com/office/powerpoint/2010/main" val="3330320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72568-3DA9-2644-AF89-03CAEC129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1761" y="304508"/>
            <a:ext cx="9601200" cy="1485900"/>
          </a:xfrm>
        </p:spPr>
        <p:txBody>
          <a:bodyPr/>
          <a:lstStyle/>
          <a:p>
            <a:r>
              <a:rPr lang="en-US" dirty="0"/>
              <a:t>Java Interfaces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16DC445-5607-284E-929A-F9CF5C2DA6F7}"/>
              </a:ext>
            </a:extLst>
          </p:cNvPr>
          <p:cNvSpPr txBox="1">
            <a:spLocks/>
          </p:cNvSpPr>
          <p:nvPr/>
        </p:nvSpPr>
        <p:spPr>
          <a:xfrm>
            <a:off x="956863" y="1238847"/>
            <a:ext cx="4869780" cy="18126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public interface Citizen {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public String vote();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public void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payTaxes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0440BF-C51F-334A-8CD3-5C2800DA96B1}"/>
              </a:ext>
            </a:extLst>
          </p:cNvPr>
          <p:cNvSpPr txBox="1">
            <a:spLocks/>
          </p:cNvSpPr>
          <p:nvPr/>
        </p:nvSpPr>
        <p:spPr>
          <a:xfrm>
            <a:off x="956862" y="3381154"/>
            <a:ext cx="4869780" cy="316850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public class Person implements Citizen {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@Override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public String vote() {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return ”voting”;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@Override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public void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payTaxes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System.out.println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(”gross”);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9B20E66-1DD7-614E-9DE4-EAE5F04BDF4C}"/>
              </a:ext>
            </a:extLst>
          </p:cNvPr>
          <p:cNvSpPr txBox="1">
            <a:spLocks/>
          </p:cNvSpPr>
          <p:nvPr/>
        </p:nvSpPr>
        <p:spPr>
          <a:xfrm>
            <a:off x="6238079" y="1238847"/>
            <a:ext cx="4869780" cy="18126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Citizen: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def vote():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raise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UnimplementedException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def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payTaxes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raise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UnimplementedException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BD700C3-CA8F-E041-8396-04B95790FEF3}"/>
              </a:ext>
            </a:extLst>
          </p:cNvPr>
          <p:cNvSpPr txBox="1">
            <a:spLocks/>
          </p:cNvSpPr>
          <p:nvPr/>
        </p:nvSpPr>
        <p:spPr>
          <a:xfrm>
            <a:off x="6238078" y="3381154"/>
            <a:ext cx="4869780" cy="316850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Person(Citizen):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vote():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return ‘voting’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def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payTaxes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print(‘gross’)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56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uiExpand="1" build="p" animBg="1"/>
      <p:bldP spid="8" grpId="0" uiExpand="1" build="p" animBg="1"/>
      <p:bldP spid="9" grpId="0" uiExpan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D1E6D-45A4-7F4A-856E-933A0DF0D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052" y="398721"/>
            <a:ext cx="9601200" cy="1485900"/>
          </a:xfrm>
        </p:spPr>
        <p:txBody>
          <a:bodyPr/>
          <a:lstStyle/>
          <a:p>
            <a:r>
              <a:rPr lang="en-US" dirty="0"/>
              <a:t>Functional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2B1E7-9860-E347-8827-E7F676160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0033" y="232587"/>
            <a:ext cx="5183372" cy="935665"/>
          </a:xfrm>
        </p:spPr>
        <p:txBody>
          <a:bodyPr/>
          <a:lstStyle/>
          <a:p>
            <a:r>
              <a:rPr lang="en-US" dirty="0"/>
              <a:t>Subset of regular interfaces</a:t>
            </a:r>
          </a:p>
          <a:p>
            <a:pPr lvl="1"/>
            <a:r>
              <a:rPr lang="en-US" dirty="0"/>
              <a:t>Must only declare one method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B3369B0-18C9-BC48-BBBF-8A79A8CB984F}"/>
              </a:ext>
            </a:extLst>
          </p:cNvPr>
          <p:cNvSpPr txBox="1">
            <a:spLocks/>
          </p:cNvSpPr>
          <p:nvPr/>
        </p:nvSpPr>
        <p:spPr>
          <a:xfrm>
            <a:off x="2562449" y="1200149"/>
            <a:ext cx="7495952" cy="383835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public interface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IntPredicate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public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boolean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test(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default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IntPredicate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negate() {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return (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-&gt; !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this.test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default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IntPredicate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and(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IntPredicate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p) {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return (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-&gt;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this.test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&amp;&amp;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p.test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// ...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03FADD2-3B1C-C64B-90F6-A2BB19F50F90}"/>
              </a:ext>
            </a:extLst>
          </p:cNvPr>
          <p:cNvSpPr txBox="1">
            <a:spLocks/>
          </p:cNvSpPr>
          <p:nvPr/>
        </p:nvSpPr>
        <p:spPr>
          <a:xfrm>
            <a:off x="850605" y="5240520"/>
            <a:ext cx="6485860" cy="1383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Allows us to mimic first class functions</a:t>
            </a:r>
          </a:p>
          <a:p>
            <a:pPr lvl="1"/>
            <a:r>
              <a:rPr lang="en-US" dirty="0"/>
              <a:t>functions aren’t objects,</a:t>
            </a:r>
          </a:p>
          <a:p>
            <a:pPr lvl="1"/>
            <a:r>
              <a:rPr lang="en-US" dirty="0"/>
              <a:t>but we can make instances of functional interfaces  </a:t>
            </a:r>
          </a:p>
          <a:p>
            <a:pPr lvl="2"/>
            <a:r>
              <a:rPr lang="en-US" dirty="0" err="1"/>
              <a:t>garaunteed</a:t>
            </a:r>
            <a:r>
              <a:rPr lang="en-US" dirty="0"/>
              <a:t> to have one defining function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CDFE18-86D7-284B-AC4C-8B0B9A11ECA6}"/>
              </a:ext>
            </a:extLst>
          </p:cNvPr>
          <p:cNvSpPr txBox="1">
            <a:spLocks/>
          </p:cNvSpPr>
          <p:nvPr/>
        </p:nvSpPr>
        <p:spPr>
          <a:xfrm>
            <a:off x="7038752" y="5329124"/>
            <a:ext cx="4926419" cy="138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Notice lambda expression syntax</a:t>
            </a:r>
          </a:p>
          <a:p>
            <a:pPr lvl="1"/>
            <a:r>
              <a:rPr lang="en-US" dirty="0"/>
              <a:t>Allowed for functional interfaces</a:t>
            </a:r>
          </a:p>
          <a:p>
            <a:pPr lvl="1"/>
            <a:r>
              <a:rPr lang="en-US" dirty="0"/>
              <a:t>type is inferred</a:t>
            </a:r>
          </a:p>
        </p:txBody>
      </p:sp>
    </p:spTree>
    <p:extLst>
      <p:ext uri="{BB962C8B-B14F-4D97-AF65-F5344CB8AC3E}">
        <p14:creationId xmlns:p14="http://schemas.microsoft.com/office/powerpoint/2010/main" val="262618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589A6-F61F-7947-90FF-8CE58388A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949" y="1344354"/>
            <a:ext cx="2619678" cy="867218"/>
          </a:xfrm>
        </p:spPr>
        <p:txBody>
          <a:bodyPr/>
          <a:lstStyle/>
          <a:p>
            <a:r>
              <a:rPr lang="en-US" dirty="0"/>
              <a:t>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DAB5E-E53A-A24C-8976-C4DC04BB9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6698" y="905096"/>
            <a:ext cx="5422605" cy="2424223"/>
          </a:xfrm>
        </p:spPr>
        <p:txBody>
          <a:bodyPr/>
          <a:lstStyle/>
          <a:p>
            <a:r>
              <a:rPr lang="en-US" dirty="0"/>
              <a:t>Java 8 added support for lazy iterators tools</a:t>
            </a:r>
          </a:p>
          <a:p>
            <a:pPr lvl="1"/>
            <a:r>
              <a:rPr lang="en-US" dirty="0"/>
              <a:t>like the ones we learned in Python</a:t>
            </a:r>
          </a:p>
          <a:p>
            <a:pPr lvl="2"/>
            <a:r>
              <a:rPr lang="en-US" dirty="0"/>
              <a:t>map</a:t>
            </a:r>
          </a:p>
          <a:p>
            <a:pPr lvl="2"/>
            <a:r>
              <a:rPr lang="en-US" dirty="0"/>
              <a:t>filter </a:t>
            </a:r>
          </a:p>
          <a:p>
            <a:pPr lvl="2"/>
            <a:r>
              <a:rPr lang="en-US" dirty="0"/>
              <a:t>reduce</a:t>
            </a:r>
          </a:p>
          <a:p>
            <a:r>
              <a:rPr lang="en-US" dirty="0"/>
              <a:t>The lazy </a:t>
            </a:r>
            <a:r>
              <a:rPr lang="en-US" dirty="0" err="1"/>
              <a:t>iterables</a:t>
            </a:r>
            <a:r>
              <a:rPr lang="en-US" dirty="0"/>
              <a:t> are called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streams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9344EA-02EB-AA46-927D-A8D61E9F20C3}"/>
              </a:ext>
            </a:extLst>
          </p:cNvPr>
          <p:cNvSpPr txBox="1">
            <a:spLocks/>
          </p:cNvSpPr>
          <p:nvPr/>
        </p:nvSpPr>
        <p:spPr>
          <a:xfrm>
            <a:off x="1158949" y="3817089"/>
            <a:ext cx="10026502" cy="18925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static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DoubleStream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onlyEvenAsDouble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(Stream&lt;Integer&gt; stream) {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return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stream.filter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((Integer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) -&gt; i%2 == 0)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  .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mapToDouble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((Integer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-&gt; (double)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F95C1-B07D-2645-83EC-BF55908FEAAA}"/>
              </a:ext>
            </a:extLst>
          </p:cNvPr>
          <p:cNvSpPr txBox="1"/>
          <p:nvPr/>
        </p:nvSpPr>
        <p:spPr>
          <a:xfrm>
            <a:off x="2849526" y="6012789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IntPredicate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0A081A-C0CE-D64A-9994-0EBE2286ED7A}"/>
              </a:ext>
            </a:extLst>
          </p:cNvPr>
          <p:cNvSpPr txBox="1"/>
          <p:nvPr/>
        </p:nvSpPr>
        <p:spPr>
          <a:xfrm>
            <a:off x="6574466" y="6012789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ToDoubleFunction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&lt;Integer&gt;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8630FBC-6485-FC4D-BAFF-C60D3A5E4EDD}"/>
              </a:ext>
            </a:extLst>
          </p:cNvPr>
          <p:cNvCxnSpPr>
            <a:stCxn id="5" idx="0"/>
          </p:cNvCxnSpPr>
          <p:nvPr/>
        </p:nvCxnSpPr>
        <p:spPr>
          <a:xfrm flipV="1">
            <a:off x="3778627" y="4625163"/>
            <a:ext cx="3228229" cy="1387626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2A50409-8A22-7E40-A2D7-D5E6E17F7C93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8006316" y="5135526"/>
            <a:ext cx="403749" cy="87726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0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4126A-0E67-3040-9D85-2F2AA703A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972" y="377456"/>
            <a:ext cx="3530009" cy="855921"/>
          </a:xfrm>
        </p:spPr>
        <p:txBody>
          <a:bodyPr/>
          <a:lstStyle/>
          <a:p>
            <a:r>
              <a:rPr lang="en-US" dirty="0"/>
              <a:t>Closures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5EE6C0-85D8-894E-98CA-B33C1B5D587E}"/>
              </a:ext>
            </a:extLst>
          </p:cNvPr>
          <p:cNvSpPr txBox="1">
            <a:spLocks/>
          </p:cNvSpPr>
          <p:nvPr/>
        </p:nvSpPr>
        <p:spPr>
          <a:xfrm>
            <a:off x="1158949" y="1327739"/>
            <a:ext cx="6783572" cy="33080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public static void runner(Runnable r) {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r.run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public static void main(String[]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 = 5;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runner(() -&gt;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System.out.println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u="sng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7DB6810-7C50-534D-8440-BB7B602633E7}"/>
              </a:ext>
            </a:extLst>
          </p:cNvPr>
          <p:cNvSpPr txBox="1">
            <a:spLocks/>
          </p:cNvSpPr>
          <p:nvPr/>
        </p:nvSpPr>
        <p:spPr>
          <a:xfrm>
            <a:off x="7942521" y="1327739"/>
            <a:ext cx="3767470" cy="33080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67088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4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4126A-0E67-3040-9D85-2F2AA703A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972" y="377456"/>
            <a:ext cx="3530009" cy="855921"/>
          </a:xfrm>
        </p:spPr>
        <p:txBody>
          <a:bodyPr/>
          <a:lstStyle/>
          <a:p>
            <a:r>
              <a:rPr lang="en-US" dirty="0"/>
              <a:t>Closures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5EE6C0-85D8-894E-98CA-B33C1B5D587E}"/>
              </a:ext>
            </a:extLst>
          </p:cNvPr>
          <p:cNvSpPr txBox="1">
            <a:spLocks/>
          </p:cNvSpPr>
          <p:nvPr/>
        </p:nvSpPr>
        <p:spPr>
          <a:xfrm>
            <a:off x="1158949" y="1327739"/>
            <a:ext cx="6783572" cy="46052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public static void runner(Runnable r) {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r.run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public static void main(String[]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 = 5;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runner(() -&gt;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System.out.println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u="sng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a = 10;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runner(() -&gt;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System.out.println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u="sng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));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7DB6810-7C50-534D-8440-BB7B602633E7}"/>
              </a:ext>
            </a:extLst>
          </p:cNvPr>
          <p:cNvSpPr txBox="1">
            <a:spLocks/>
          </p:cNvSpPr>
          <p:nvPr/>
        </p:nvSpPr>
        <p:spPr>
          <a:xfrm>
            <a:off x="7942521" y="1327739"/>
            <a:ext cx="3767470" cy="46052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Exception in thread "main" </a:t>
            </a: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java.lang.Error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Unresolved compilation problem: 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Local variable a defined in an enclosing scope must be final or effectively final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at </a:t>
            </a: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closures.Test.main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u="sng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Test.java:14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0363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4" grpId="0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8723C-75F4-7349-82D2-C63D87CCF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15409"/>
          </a:xfrm>
        </p:spPr>
        <p:txBody>
          <a:bodyPr/>
          <a:lstStyle/>
          <a:p>
            <a:r>
              <a:rPr lang="en-US" dirty="0"/>
              <a:t>Annotations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48B0A-5BC2-CB48-B3E6-EED9E36E8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9311" y="2179675"/>
            <a:ext cx="9601200" cy="3232298"/>
          </a:xfrm>
        </p:spPr>
        <p:txBody>
          <a:bodyPr/>
          <a:lstStyle/>
          <a:p>
            <a:r>
              <a:rPr lang="en-US" dirty="0"/>
              <a:t>You’ve (hopefully) used 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@Override</a:t>
            </a:r>
          </a:p>
          <a:p>
            <a:pPr lvl="1"/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This is an annotation</a:t>
            </a:r>
          </a:p>
          <a:p>
            <a:pPr lvl="1"/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type of decorator</a:t>
            </a:r>
          </a:p>
          <a:p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Annotations in Java</a:t>
            </a:r>
          </a:p>
          <a:p>
            <a:pPr lvl="1"/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Cannot affect the behavior of the annotated construct</a:t>
            </a:r>
          </a:p>
          <a:p>
            <a:pPr lvl="1"/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Only mark the construct for use by some other runtime framework</a:t>
            </a:r>
          </a:p>
          <a:p>
            <a:endParaRPr lang="en-US" dirty="0"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190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8723C-75F4-7349-82D2-C63D87CCF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15409"/>
          </a:xfrm>
        </p:spPr>
        <p:txBody>
          <a:bodyPr/>
          <a:lstStyle/>
          <a:p>
            <a:r>
              <a:rPr lang="en-US" dirty="0"/>
              <a:t>Annotations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86F7C05-9620-9644-A0EC-318DB29C96B2}"/>
              </a:ext>
            </a:extLst>
          </p:cNvPr>
          <p:cNvSpPr txBox="1">
            <a:spLocks/>
          </p:cNvSpPr>
          <p:nvPr/>
        </p:nvSpPr>
        <p:spPr>
          <a:xfrm>
            <a:off x="1743740" y="1604185"/>
            <a:ext cx="9080204" cy="48923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 static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java.lang.annotation.ElementType.METHOD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 static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java.lang.annotation.RetentionPolicy.RUNTIME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b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java.lang.annotation.Retention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java.lang.annotation.Target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b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@Retention(RUNTIME)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@Target(METHOD)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public @interface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MyAnnotation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public String value();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public String val2() default "";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8241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theme/theme1.xml><?xml version="1.0" encoding="utf-8"?>
<a:theme xmlns:a="http://schemas.openxmlformats.org/drawingml/2006/main" name="Crop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05FF00"/>
      </a:accent6>
      <a:hlink>
        <a:srgbClr val="0563C1"/>
      </a:hlink>
      <a:folHlink>
        <a:srgbClr val="954F72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{21A694EB-685C-F447-86FD-392552E06D83}tf10001072</Template>
  <TotalTime>16329</TotalTime>
  <Words>832</Words>
  <Application>Microsoft Macintosh PowerPoint</Application>
  <PresentationFormat>Widescreen</PresentationFormat>
  <Paragraphs>170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Franklin Gothic Book</vt:lpstr>
      <vt:lpstr>Menlo</vt:lpstr>
      <vt:lpstr>Crop</vt:lpstr>
      <vt:lpstr>Meta Java</vt:lpstr>
      <vt:lpstr>Java Metaprogramming</vt:lpstr>
      <vt:lpstr>Java Interfaces</vt:lpstr>
      <vt:lpstr>Functional Interfaces</vt:lpstr>
      <vt:lpstr>Streams</vt:lpstr>
      <vt:lpstr>Closures</vt:lpstr>
      <vt:lpstr>Closures</vt:lpstr>
      <vt:lpstr>Annotations</vt:lpstr>
      <vt:lpstr>Annotations</vt:lpstr>
      <vt:lpstr>Annotations</vt:lpstr>
      <vt:lpstr>Reflection - Class</vt:lpstr>
      <vt:lpstr>Reflection - Method</vt:lpstr>
      <vt:lpstr>Java Reflection Limitations</vt:lpstr>
      <vt:lpstr>Reflection and Annotations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Metaprogramming</dc:title>
  <dc:creator/>
  <cp:lastModifiedBy>Maxwell Patek</cp:lastModifiedBy>
  <cp:revision>111</cp:revision>
  <dcterms:created xsi:type="dcterms:W3CDTF">2018-05-03T03:07:17Z</dcterms:created>
  <dcterms:modified xsi:type="dcterms:W3CDTF">2018-10-10T20:48:12Z</dcterms:modified>
</cp:coreProperties>
</file>