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4" r:id="rId11"/>
    <p:sldId id="275" r:id="rId12"/>
    <p:sldId id="263" r:id="rId13"/>
    <p:sldId id="264" r:id="rId14"/>
    <p:sldId id="265" r:id="rId15"/>
    <p:sldId id="266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82"/>
  </p:normalViewPr>
  <p:slideViewPr>
    <p:cSldViewPr snapToGrid="0" snapToObjects="1">
      <p:cViewPr varScale="1">
        <p:scale>
          <a:sx n="84" d="100"/>
          <a:sy n="84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E9E-54B4-8D4C-9A32-046110AB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6320"/>
          </a:xfrm>
        </p:spPr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08DC-ECE8-FB42-BCD7-EC0FBC32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22119"/>
            <a:ext cx="5105400" cy="4450079"/>
          </a:xfrm>
        </p:spPr>
        <p:txBody>
          <a:bodyPr>
            <a:normAutofit/>
          </a:bodyPr>
          <a:lstStyle/>
          <a:p>
            <a:r>
              <a:rPr lang="en-US" dirty="0"/>
              <a:t>How can we get the safety of static typing?</a:t>
            </a:r>
          </a:p>
          <a:p>
            <a:pPr lvl="1"/>
            <a:r>
              <a:rPr lang="en-US" dirty="0"/>
              <a:t>Assertions</a:t>
            </a:r>
          </a:p>
          <a:p>
            <a:r>
              <a:rPr lang="en-US" dirty="0"/>
              <a:t>form:</a:t>
            </a:r>
          </a:p>
          <a:p>
            <a:pPr lvl="1"/>
            <a:r>
              <a:rPr lang="en-US" dirty="0"/>
              <a:t>“assert &lt;</a:t>
            </a:r>
            <a:r>
              <a:rPr lang="en-US" dirty="0" err="1"/>
              <a:t>boolean</a:t>
            </a:r>
            <a:r>
              <a:rPr lang="en-US" dirty="0"/>
              <a:t>&gt;, &lt;message&gt;</a:t>
            </a:r>
          </a:p>
          <a:p>
            <a:r>
              <a:rPr lang="en-US" dirty="0"/>
              <a:t>Can be ignored by running with –O</a:t>
            </a:r>
          </a:p>
          <a:p>
            <a:pPr lvl="1"/>
            <a:r>
              <a:rPr lang="en-US" dirty="0"/>
              <a:t>So use them liberally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F1CA6-602A-414A-BF3A-D9CA83CBC2BB}"/>
              </a:ext>
            </a:extLst>
          </p:cNvPr>
          <p:cNvSpPr txBox="1">
            <a:spLocks/>
          </p:cNvSpPr>
          <p:nvPr/>
        </p:nvSpPr>
        <p:spPr>
          <a:xfrm>
            <a:off x="6324600" y="563880"/>
            <a:ext cx="5440680" cy="59588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reverse(string):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assert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(string,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 = ''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out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print(reverse('hello'))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olleh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print(reverse(5))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2, in reverse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AssertionError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print(reverse(['a', 'b', 'cd']))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&lt;same error&gt;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6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E9E-54B4-8D4C-9A32-046110AB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6320"/>
          </a:xfrm>
        </p:spPr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08DC-ECE8-FB42-BCD7-EC0FBC32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22119"/>
            <a:ext cx="5105400" cy="4450079"/>
          </a:xfrm>
        </p:spPr>
        <p:txBody>
          <a:bodyPr>
            <a:normAutofit/>
          </a:bodyPr>
          <a:lstStyle/>
          <a:p>
            <a:r>
              <a:rPr lang="en-US" dirty="0"/>
              <a:t>However, this is not “Pythonic”</a:t>
            </a:r>
          </a:p>
          <a:p>
            <a:r>
              <a:rPr lang="en-US" dirty="0"/>
              <a:t>Take advantage of duck typing</a:t>
            </a:r>
          </a:p>
          <a:p>
            <a:pPr lvl="1"/>
            <a:r>
              <a:rPr lang="en-US" dirty="0"/>
              <a:t>allow for polymorphic substitution</a:t>
            </a:r>
          </a:p>
          <a:p>
            <a:r>
              <a:rPr lang="en-US" dirty="0"/>
              <a:t>EAFP </a:t>
            </a:r>
          </a:p>
          <a:p>
            <a:pPr lvl="1"/>
            <a:r>
              <a:rPr lang="en-US" dirty="0"/>
              <a:t>Easier to Ask Forgiveness than Permission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F1CA6-602A-414A-BF3A-D9CA83CBC2BB}"/>
              </a:ext>
            </a:extLst>
          </p:cNvPr>
          <p:cNvSpPr txBox="1">
            <a:spLocks/>
          </p:cNvSpPr>
          <p:nvPr/>
        </p:nvSpPr>
        <p:spPr>
          <a:xfrm>
            <a:off x="6324600" y="563880"/>
            <a:ext cx="5440680" cy="59588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reverse(string):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 = ''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out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return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	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except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	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print(’only reverse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’)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print(reverse('hello'))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olleh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print(reverse(5))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only reverse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print(reverse(['a', 'b', 'cd']))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only reverse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3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4213-9BB6-FD40-8CE6-B3F98C09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7" y="297895"/>
            <a:ext cx="9601200" cy="1485900"/>
          </a:xfrm>
        </p:spPr>
        <p:txBody>
          <a:bodyPr/>
          <a:lstStyle/>
          <a:p>
            <a:r>
              <a:rPr lang="en-US" dirty="0"/>
              <a:t>Making Our Own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5EF1-69D4-9146-997C-3ABCB704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43138"/>
            <a:ext cx="5957888" cy="40862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foo: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hi(self):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     print(self)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 = 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f.hi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main__.foo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0x103729cf8&gt;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main__.foo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0x103729cf8&gt;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B6A1E-04F0-E54E-983F-3B8CE16F5BC6}"/>
              </a:ext>
            </a:extLst>
          </p:cNvPr>
          <p:cNvSpPr txBox="1"/>
          <p:nvPr/>
        </p:nvSpPr>
        <p:spPr>
          <a:xfrm>
            <a:off x="1371600" y="1383745"/>
            <a:ext cx="175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dirty="0"/>
              <a:t> keyword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E0318-B47C-204A-A5C3-DFB1E6796D03}"/>
              </a:ext>
            </a:extLst>
          </p:cNvPr>
          <p:cNvSpPr txBox="1"/>
          <p:nvPr/>
        </p:nvSpPr>
        <p:spPr>
          <a:xfrm>
            <a:off x="3386139" y="1376602"/>
            <a:ext cx="131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0E05C-8F35-084A-B94E-80936B578502}"/>
              </a:ext>
            </a:extLst>
          </p:cNvPr>
          <p:cNvSpPr txBox="1"/>
          <p:nvPr/>
        </p:nvSpPr>
        <p:spPr>
          <a:xfrm>
            <a:off x="5022060" y="1388030"/>
            <a:ext cx="44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are just functions inside the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F1498-E6A3-6646-BA12-804ACE0E09F5}"/>
              </a:ext>
            </a:extLst>
          </p:cNvPr>
          <p:cNvSpPr txBox="1"/>
          <p:nvPr/>
        </p:nvSpPr>
        <p:spPr>
          <a:xfrm>
            <a:off x="7589048" y="2478165"/>
            <a:ext cx="42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always take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dirty="0"/>
              <a:t> as first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DCE02-CDC1-A54D-9AFB-DE1140DBB1AF}"/>
              </a:ext>
            </a:extLst>
          </p:cNvPr>
          <p:cNvSpPr txBox="1"/>
          <p:nvPr/>
        </p:nvSpPr>
        <p:spPr>
          <a:xfrm>
            <a:off x="7589048" y="3059190"/>
            <a:ext cx="42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 == this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from 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7BFBE-53DE-9645-967E-C06159C3CD7D}"/>
              </a:ext>
            </a:extLst>
          </p:cNvPr>
          <p:cNvSpPr txBox="1"/>
          <p:nvPr/>
        </p:nvSpPr>
        <p:spPr>
          <a:xfrm>
            <a:off x="7589048" y="3530793"/>
            <a:ext cx="44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blank line to end block in 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AAC35-E339-4144-B1A4-84E51EA6D263}"/>
              </a:ext>
            </a:extLst>
          </p:cNvPr>
          <p:cNvSpPr txBox="1"/>
          <p:nvPr/>
        </p:nvSpPr>
        <p:spPr>
          <a:xfrm>
            <a:off x="7589048" y="4057650"/>
            <a:ext cx="328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need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from java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F8C1A-BCFB-B149-BF1C-88D88CB936BA}"/>
              </a:ext>
            </a:extLst>
          </p:cNvPr>
          <p:cNvSpPr txBox="1"/>
          <p:nvPr/>
        </p:nvSpPr>
        <p:spPr>
          <a:xfrm>
            <a:off x="7589048" y="5281613"/>
            <a:ext cx="328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exact thing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3C1AA-10F6-DD42-AB42-7AC0F86FA007}"/>
              </a:ext>
            </a:extLst>
          </p:cNvPr>
          <p:cNvCxnSpPr>
            <a:stCxn id="4" idx="2"/>
          </p:cNvCxnSpPr>
          <p:nvPr/>
        </p:nvCxnSpPr>
        <p:spPr>
          <a:xfrm>
            <a:off x="2250282" y="1753077"/>
            <a:ext cx="164306" cy="49006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C3EE6F-95BF-C248-9049-D7B8A20C2E9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36134" y="1745934"/>
            <a:ext cx="709611" cy="466486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6017E8-510E-B942-BBEC-A85B97DE2571}"/>
              </a:ext>
            </a:extLst>
          </p:cNvPr>
          <p:cNvCxnSpPr>
            <a:cxnSpLocks/>
          </p:cNvCxnSpPr>
          <p:nvPr/>
        </p:nvCxnSpPr>
        <p:spPr>
          <a:xfrm flipH="1">
            <a:off x="3800475" y="1814513"/>
            <a:ext cx="2271712" cy="767239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DEE7F9-4055-0B4D-A396-3BF40BFBACA9}"/>
              </a:ext>
            </a:extLst>
          </p:cNvPr>
          <p:cNvCxnSpPr>
            <a:cxnSpLocks/>
          </p:cNvCxnSpPr>
          <p:nvPr/>
        </p:nvCxnSpPr>
        <p:spPr>
          <a:xfrm flipH="1">
            <a:off x="4705350" y="2641045"/>
            <a:ext cx="2752726" cy="221457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85A760-7013-3946-A435-5803CE914DE1}"/>
              </a:ext>
            </a:extLst>
          </p:cNvPr>
          <p:cNvCxnSpPr>
            <a:cxnSpLocks/>
          </p:cNvCxnSpPr>
          <p:nvPr/>
        </p:nvCxnSpPr>
        <p:spPr>
          <a:xfrm flipH="1">
            <a:off x="4574378" y="3714272"/>
            <a:ext cx="2883698" cy="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9F0FFE-25A7-CC4F-89E0-6C944C63226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800475" y="4240591"/>
            <a:ext cx="3788573" cy="1725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75A25D-D820-BF40-BE3E-38FD0E4C0BB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958013" y="5209521"/>
            <a:ext cx="631035" cy="25675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2BBD0F-4E4B-1F4D-A9DB-F36AFE99C54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58013" y="5466279"/>
            <a:ext cx="631035" cy="32644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B60A-3E1D-F941-98B8-FE5E2E19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7192-E6BD-9448-87B5-E5F98E88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43113"/>
            <a:ext cx="10201275" cy="4471987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 ', ' +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 ' years old'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person('Alice', 153)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main__.person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0x103732048&gt;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'Alice, 153 years old'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1AACA-19DB-794A-B863-018671C32FB6}"/>
              </a:ext>
            </a:extLst>
          </p:cNvPr>
          <p:cNvSpPr txBox="1"/>
          <p:nvPr/>
        </p:nvSpPr>
        <p:spPr>
          <a:xfrm>
            <a:off x="1857376" y="1428750"/>
            <a:ext cx="395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called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CF314-F916-9F41-8FFC-CB207B322FC8}"/>
              </a:ext>
            </a:extLst>
          </p:cNvPr>
          <p:cNvCxnSpPr/>
          <p:nvPr/>
        </p:nvCxnSpPr>
        <p:spPr>
          <a:xfrm flipH="1">
            <a:off x="4071938" y="1171575"/>
            <a:ext cx="1600200" cy="1100138"/>
          </a:xfrm>
          <a:prstGeom prst="straightConnector1">
            <a:avLst/>
          </a:prstGeom>
          <a:ln w="825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85355D-E024-2F4D-A321-80CE5AC67F82}"/>
              </a:ext>
            </a:extLst>
          </p:cNvPr>
          <p:cNvSpPr txBox="1"/>
          <p:nvPr/>
        </p:nvSpPr>
        <p:spPr>
          <a:xfrm>
            <a:off x="6472238" y="1428750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in parameters after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E9D1C-06AA-C940-A198-91471AB767B0}"/>
              </a:ext>
            </a:extLst>
          </p:cNvPr>
          <p:cNvCxnSpPr>
            <a:cxnSpLocks/>
          </p:cNvCxnSpPr>
          <p:nvPr/>
        </p:nvCxnSpPr>
        <p:spPr>
          <a:xfrm flipH="1">
            <a:off x="5929313" y="1798082"/>
            <a:ext cx="1143000" cy="58793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3CDC00-5247-0D47-84F6-6E13D8FD7119}"/>
              </a:ext>
            </a:extLst>
          </p:cNvPr>
          <p:cNvSpPr txBox="1"/>
          <p:nvPr/>
        </p:nvSpPr>
        <p:spPr>
          <a:xfrm>
            <a:off x="7481888" y="2729984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parameters in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1963D-CBAC-F14F-B4EE-32E6C3002880}"/>
              </a:ext>
            </a:extLst>
          </p:cNvPr>
          <p:cNvSpPr txBox="1"/>
          <p:nvPr/>
        </p:nvSpPr>
        <p:spPr>
          <a:xfrm>
            <a:off x="7481888" y="3099316"/>
            <a:ext cx="39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(similar to populating a dictionary)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782F4F-5ABB-2841-9970-AC6A6BF90282}"/>
              </a:ext>
            </a:extLst>
          </p:cNvPr>
          <p:cNvCxnSpPr>
            <a:cxnSpLocks/>
          </p:cNvCxnSpPr>
          <p:nvPr/>
        </p:nvCxnSpPr>
        <p:spPr>
          <a:xfrm flipH="1">
            <a:off x="5929313" y="2940011"/>
            <a:ext cx="1552575" cy="125372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3D7556-6349-E548-83CB-66D19E1E54B9}"/>
              </a:ext>
            </a:extLst>
          </p:cNvPr>
          <p:cNvSpPr txBox="1"/>
          <p:nvPr/>
        </p:nvSpPr>
        <p:spPr>
          <a:xfrm>
            <a:off x="7481888" y="3468648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toString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from Java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BE1F6B-72D5-334E-83EC-4E3C1BBF420E}"/>
              </a:ext>
            </a:extLst>
          </p:cNvPr>
          <p:cNvCxnSpPr>
            <a:cxnSpLocks/>
          </p:cNvCxnSpPr>
          <p:nvPr/>
        </p:nvCxnSpPr>
        <p:spPr>
          <a:xfrm flipH="1">
            <a:off x="5114925" y="3653314"/>
            <a:ext cx="2366962" cy="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3" grpId="0"/>
      <p:bldP spid="17" grpId="0"/>
      <p:bldP spid="18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5CB4-8758-364D-BC30-EDAAA2A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68D777-D5F4-E44F-80E6-F02CC438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43112"/>
            <a:ext cx="10201275" cy="4686301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grow_up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person('Alice', 153)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153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a.grow_up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C42DF-CBF8-5143-8CCF-436C8A368E7D}"/>
              </a:ext>
            </a:extLst>
          </p:cNvPr>
          <p:cNvSpPr txBox="1"/>
          <p:nvPr/>
        </p:nvSpPr>
        <p:spPr>
          <a:xfrm>
            <a:off x="7500938" y="2914650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fields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4BD9E-612B-C04D-A0E8-08CC4142C666}"/>
              </a:ext>
            </a:extLst>
          </p:cNvPr>
          <p:cNvCxnSpPr>
            <a:cxnSpLocks/>
          </p:cNvCxnSpPr>
          <p:nvPr/>
        </p:nvCxnSpPr>
        <p:spPr>
          <a:xfrm flipH="1">
            <a:off x="5929314" y="3065383"/>
            <a:ext cx="1428749" cy="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6C852D-298D-C241-9FFB-3619D084E6A9}"/>
              </a:ext>
            </a:extLst>
          </p:cNvPr>
          <p:cNvSpPr txBox="1"/>
          <p:nvPr/>
        </p:nvSpPr>
        <p:spPr>
          <a:xfrm>
            <a:off x="5907882" y="5295900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accessed like usual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7E990-49FF-3747-A59D-69E975F681BA}"/>
              </a:ext>
            </a:extLst>
          </p:cNvPr>
          <p:cNvCxnSpPr>
            <a:cxnSpLocks/>
          </p:cNvCxnSpPr>
          <p:nvPr/>
        </p:nvCxnSpPr>
        <p:spPr>
          <a:xfrm flipH="1" flipV="1">
            <a:off x="3043238" y="5014913"/>
            <a:ext cx="2721770" cy="43172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5889A2-CF43-F845-BEB8-9DFF81768394}"/>
              </a:ext>
            </a:extLst>
          </p:cNvPr>
          <p:cNvCxnSpPr>
            <a:cxnSpLocks/>
          </p:cNvCxnSpPr>
          <p:nvPr/>
        </p:nvCxnSpPr>
        <p:spPr>
          <a:xfrm flipH="1">
            <a:off x="2900364" y="5446633"/>
            <a:ext cx="2864644" cy="50173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05C7-D957-FF4D-8D84-5C511B7A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0C65-B36A-8446-A582-166F6813C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7338"/>
            <a:ext cx="9601200" cy="2586037"/>
          </a:xfrm>
        </p:spPr>
        <p:txBody>
          <a:bodyPr/>
          <a:lstStyle/>
          <a:p>
            <a:r>
              <a:rPr lang="en-US" dirty="0"/>
              <a:t>We’ve already seen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grow_up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Methods that start with “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” are built-in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” is </a:t>
            </a:r>
            <a:r>
              <a:rPr lang="en-US" dirty="0" err="1"/>
              <a:t>refered</a:t>
            </a:r>
            <a:r>
              <a:rPr lang="en-US" dirty="0"/>
              <a:t> to as “</a:t>
            </a:r>
            <a:r>
              <a:rPr lang="en-US" dirty="0" err="1"/>
              <a:t>dunder</a:t>
            </a:r>
            <a:r>
              <a:rPr lang="en-US" dirty="0"/>
              <a:t>” for double underscore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139460-A534-FB4F-9B61-C83BDA924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707519"/>
              </p:ext>
            </p:extLst>
          </p:nvPr>
        </p:nvGraphicFramePr>
        <p:xfrm>
          <a:off x="1757364" y="4014789"/>
          <a:ext cx="6872285" cy="2671760"/>
        </p:xfrm>
        <a:graphic>
          <a:graphicData uri="http://schemas.openxmlformats.org/drawingml/2006/table">
            <a:tbl>
              <a:tblPr firstRow="1" bandRow="1"/>
              <a:tblGrid>
                <a:gridCol w="2302663">
                  <a:extLst>
                    <a:ext uri="{9D8B030D-6E8A-4147-A177-3AD203B41FA5}">
                      <a16:colId xmlns:a16="http://schemas.microsoft.com/office/drawing/2014/main" val="2199714097"/>
                    </a:ext>
                  </a:extLst>
                </a:gridCol>
                <a:gridCol w="2284811">
                  <a:extLst>
                    <a:ext uri="{9D8B030D-6E8A-4147-A177-3AD203B41FA5}">
                      <a16:colId xmlns:a16="http://schemas.microsoft.com/office/drawing/2014/main" val="1993656220"/>
                    </a:ext>
                  </a:extLst>
                </a:gridCol>
                <a:gridCol w="2284811">
                  <a:extLst>
                    <a:ext uri="{9D8B030D-6E8A-4147-A177-3AD203B41FA5}">
                      <a16:colId xmlns:a16="http://schemas.microsoft.com/office/drawing/2014/main" val="3913144437"/>
                    </a:ext>
                  </a:extLst>
                </a:gridCol>
              </a:tblGrid>
              <a:tr h="38168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Method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Syntax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48705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.equals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eq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==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87876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compareTo</a:t>
                      </a: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cmp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&lt;, &gt;, ==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24151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toString</a:t>
                      </a: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21919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.contains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__contains__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50741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__add__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22810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__new__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275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077CE5-8F22-104C-85FF-1C0C556D516F}"/>
              </a:ext>
            </a:extLst>
          </p:cNvPr>
          <p:cNvSpPr txBox="1"/>
          <p:nvPr/>
        </p:nvSpPr>
        <p:spPr>
          <a:xfrm>
            <a:off x="7272338" y="1160671"/>
            <a:ext cx="4729162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No modifiers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no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Everything is non-static (almost)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Start name with _ to mark private</a:t>
            </a:r>
          </a:p>
        </p:txBody>
      </p:sp>
    </p:spTree>
    <p:extLst>
      <p:ext uri="{BB962C8B-B14F-4D97-AF65-F5344CB8AC3E}">
        <p14:creationId xmlns:p14="http://schemas.microsoft.com/office/powerpoint/2010/main" val="93865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5FA7-1AFE-1C4F-9051-25F78908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 </a:t>
            </a:r>
            <a:r>
              <a:rPr lang="en-US" dirty="0"/>
              <a:t>vs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__new__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2052-503D-B748-9F2C-D5BA6EDC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5963"/>
            <a:ext cx="9601200" cy="4314825"/>
          </a:xfrm>
        </p:spPr>
        <p:txBody>
          <a:bodyPr>
            <a:norm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 is used to initialize the instance,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sets up fields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non-static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__new__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is used to create that instance in the first place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static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takes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instead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if superclass’s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__new__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is called,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will also be called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Sometimes comes up when Googling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Just be aware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will become important later</a:t>
            </a:r>
          </a:p>
        </p:txBody>
      </p:sp>
    </p:spTree>
    <p:extLst>
      <p:ext uri="{BB962C8B-B14F-4D97-AF65-F5344CB8AC3E}">
        <p14:creationId xmlns:p14="http://schemas.microsoft.com/office/powerpoint/2010/main" val="16387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6794-2FA9-C347-8104-899D14FB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692" y="428625"/>
            <a:ext cx="9601200" cy="1557338"/>
          </a:xfrm>
        </p:spPr>
        <p:txBody>
          <a:bodyPr/>
          <a:lstStyle/>
          <a:p>
            <a:pPr algn="ctr"/>
            <a:r>
              <a:rPr lang="en-US" dirty="0"/>
              <a:t>Group Coding</a:t>
            </a:r>
            <a:br>
              <a:rPr lang="en-US" dirty="0"/>
            </a:br>
            <a:r>
              <a:rPr lang="en-US" dirty="0"/>
              <a:t>Prisoner’s Dilemma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E3F1E-D7B0-8046-A701-C8667505C3FC}"/>
              </a:ext>
            </a:extLst>
          </p:cNvPr>
          <p:cNvSpPr txBox="1"/>
          <p:nvPr/>
        </p:nvSpPr>
        <p:spPr>
          <a:xfrm>
            <a:off x="1243013" y="2128838"/>
            <a:ext cx="10948987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Make a prisoner class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Implement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</a:t>
            </a: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both_confess_sentence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none_confess_sentence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self_confess_sentence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other_confess_sentence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Implement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decide(self)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 to confess and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 to keep your mouth shut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Implement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sentence(self, years)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so you know the outcome of your decision</a:t>
            </a:r>
          </a:p>
          <a:p>
            <a:pPr lvl="2"/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3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A139-16F0-6D4F-A853-A80CA64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Metaprogramming?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FA6D-5703-6D4D-A43A-9DC267BF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008" y="1635162"/>
            <a:ext cx="5292762" cy="4830183"/>
          </a:xfrm>
        </p:spPr>
        <p:txBody>
          <a:bodyPr>
            <a:normAutofit/>
          </a:bodyPr>
          <a:lstStyle/>
          <a:p>
            <a:r>
              <a:rPr lang="en-US" dirty="0"/>
              <a:t>Code that manipulates code</a:t>
            </a:r>
          </a:p>
          <a:p>
            <a:pPr lvl="1"/>
            <a:r>
              <a:rPr lang="en-US" dirty="0"/>
              <a:t>Reads code</a:t>
            </a:r>
          </a:p>
          <a:p>
            <a:pPr lvl="1"/>
            <a:r>
              <a:rPr lang="en-US" dirty="0"/>
              <a:t>Modifies code</a:t>
            </a:r>
          </a:p>
          <a:p>
            <a:pPr lvl="1"/>
            <a:r>
              <a:rPr lang="en-US" dirty="0"/>
              <a:t>Outputs code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Compiler Compilers… what!?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Server Servers… no way!!</a:t>
            </a:r>
          </a:p>
          <a:p>
            <a:r>
              <a:rPr lang="en-US" dirty="0"/>
              <a:t>DRY</a:t>
            </a:r>
          </a:p>
          <a:p>
            <a:pPr lvl="1"/>
            <a:r>
              <a:rPr lang="en-US" dirty="0"/>
              <a:t>Don’t Repeat Yourself</a:t>
            </a:r>
          </a:p>
          <a:p>
            <a:pPr lvl="1"/>
            <a:r>
              <a:rPr lang="en-US" dirty="0"/>
              <a:t>You should never have to copy and paste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69E15-1319-3543-824C-FFD31AFF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30" y="1635162"/>
            <a:ext cx="5563802" cy="4651338"/>
          </a:xfrm>
          <a:prstGeom prst="rect">
            <a:avLst/>
          </a:prstGeom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224417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DA00-5FA9-6A4A-BEB1-C2C0F822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 (schedule)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9730-50F7-FC4D-B255-371878D9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1073"/>
            <a:ext cx="9601200" cy="4006327"/>
          </a:xfrm>
        </p:spPr>
        <p:txBody>
          <a:bodyPr/>
          <a:lstStyle/>
          <a:p>
            <a:r>
              <a:rPr lang="en-US" dirty="0"/>
              <a:t>Object Oriented Python</a:t>
            </a:r>
          </a:p>
          <a:p>
            <a:r>
              <a:rPr lang="en-US" dirty="0"/>
              <a:t>First-Class Functions</a:t>
            </a:r>
          </a:p>
          <a:p>
            <a:r>
              <a:rPr lang="en-US" dirty="0"/>
              <a:t>Closures and Decorators</a:t>
            </a:r>
          </a:p>
          <a:p>
            <a:r>
              <a:rPr lang="en-US" dirty="0"/>
              <a:t>The </a:t>
            </a:r>
            <a:r>
              <a:rPr lang="en-US" dirty="0" err="1"/>
              <a:t>Metaclass</a:t>
            </a:r>
            <a:endParaRPr lang="en-US" dirty="0"/>
          </a:p>
          <a:p>
            <a:r>
              <a:rPr lang="en-US" dirty="0" err="1"/>
              <a:t>Relfection</a:t>
            </a:r>
            <a:endParaRPr lang="en-US" dirty="0"/>
          </a:p>
          <a:p>
            <a:r>
              <a:rPr lang="en-US" dirty="0"/>
              <a:t>Lisp and Homoiconicity</a:t>
            </a:r>
          </a:p>
          <a:p>
            <a:r>
              <a:rPr lang="en-US" dirty="0"/>
              <a:t>Compile-time Computation</a:t>
            </a:r>
          </a:p>
          <a:p>
            <a:r>
              <a:rPr lang="en-US" dirty="0"/>
              <a:t>Programs writing Programs</a:t>
            </a:r>
          </a:p>
          <a:p>
            <a:r>
              <a:rPr lang="en-US" dirty="0"/>
              <a:t>Domain Specific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529C6-EED2-EF4C-89C4-1D5FD40D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1754188"/>
            <a:ext cx="4113212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3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323B-0E84-8E46-9001-6C26C086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5373-645B-E946-8B74-F63061C0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8649"/>
            <a:ext cx="9601200" cy="4360714"/>
          </a:xfrm>
        </p:spPr>
        <p:txBody>
          <a:bodyPr/>
          <a:lstStyle/>
          <a:p>
            <a:r>
              <a:rPr lang="en-US" dirty="0"/>
              <a:t>Group Coding in class</a:t>
            </a:r>
          </a:p>
          <a:p>
            <a:pPr lvl="1"/>
            <a:r>
              <a:rPr lang="en-US" dirty="0"/>
              <a:t>To get in-class hands-on experience</a:t>
            </a:r>
          </a:p>
          <a:p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Explorations</a:t>
            </a:r>
          </a:p>
          <a:p>
            <a:pPr lvl="2"/>
            <a:r>
              <a:rPr lang="en-US" dirty="0"/>
              <a:t>Creative, fun, relaxed</a:t>
            </a:r>
          </a:p>
          <a:p>
            <a:pPr lvl="2"/>
            <a:r>
              <a:rPr lang="en-US" dirty="0"/>
              <a:t>Prizes</a:t>
            </a:r>
          </a:p>
          <a:p>
            <a:pPr lvl="1"/>
            <a:r>
              <a:rPr lang="en-US" dirty="0"/>
              <a:t>Puzzles</a:t>
            </a:r>
          </a:p>
          <a:p>
            <a:pPr lvl="2"/>
            <a:r>
              <a:rPr lang="en-US" dirty="0"/>
              <a:t>Tricky scenarios that require metaprogramming</a:t>
            </a:r>
          </a:p>
          <a:p>
            <a:pPr lvl="2"/>
            <a:r>
              <a:rPr lang="en-US" dirty="0"/>
              <a:t>Some dropped</a:t>
            </a:r>
          </a:p>
          <a:p>
            <a:pPr lvl="2"/>
            <a:r>
              <a:rPr lang="en-US" dirty="0"/>
              <a:t>Prizes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8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7F97-EF56-F649-AE1F-C6082CB3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 Object Oriented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F14F-7A8A-ED47-99E5-A29DE9AC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69080"/>
          </a:xfrm>
        </p:spPr>
        <p:txBody>
          <a:bodyPr/>
          <a:lstStyle/>
          <a:p>
            <a:r>
              <a:rPr lang="en-US" dirty="0"/>
              <a:t>Ubiquity and Homogeneity</a:t>
            </a:r>
          </a:p>
          <a:p>
            <a:r>
              <a:rPr lang="en-US" dirty="0"/>
              <a:t>Duck Typing</a:t>
            </a:r>
          </a:p>
          <a:p>
            <a:pPr lvl="1"/>
            <a:r>
              <a:rPr lang="en-US" dirty="0"/>
              <a:t>Assertions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vs __new__</a:t>
            </a:r>
          </a:p>
          <a:p>
            <a:r>
              <a:rPr lang="en-US" dirty="0"/>
              <a:t>Group Coding </a:t>
            </a:r>
          </a:p>
        </p:txBody>
      </p:sp>
    </p:spTree>
    <p:extLst>
      <p:ext uri="{BB962C8B-B14F-4D97-AF65-F5344CB8AC3E}">
        <p14:creationId xmlns:p14="http://schemas.microsoft.com/office/powerpoint/2010/main" val="33032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C76F-FE10-A945-8A37-D893B3C8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7A1C-DB8A-BF47-947E-24C7E6F3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7285"/>
            <a:ext cx="5743575" cy="4060115"/>
          </a:xfrm>
        </p:spPr>
        <p:txBody>
          <a:bodyPr/>
          <a:lstStyle/>
          <a:p>
            <a:r>
              <a:rPr lang="en-US" dirty="0"/>
              <a:t>type() returns the class of the parameter.</a:t>
            </a:r>
          </a:p>
          <a:p>
            <a:r>
              <a:rPr lang="en-US" dirty="0"/>
              <a:t>MRO stands for Method Resolution Order </a:t>
            </a:r>
          </a:p>
          <a:p>
            <a:pPr lvl="1"/>
            <a:r>
              <a:rPr lang="en-US" dirty="0"/>
              <a:t>“Inheritance List”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CF3AEF-EC3C-2E49-8258-9FA619EDEACE}"/>
              </a:ext>
            </a:extLst>
          </p:cNvPr>
          <p:cNvSpPr txBox="1">
            <a:spLocks/>
          </p:cNvSpPr>
          <p:nvPr/>
        </p:nvSpPr>
        <p:spPr>
          <a:xfrm>
            <a:off x="1871662" y="3293185"/>
            <a:ext cx="9101137" cy="33647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type(1).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type('hi').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type([]).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'list'&gt;,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type(print).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builtin_function_or_method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'object'&gt;]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9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C0095A-0AA5-8446-9657-61121C1DDEC2}"/>
              </a:ext>
            </a:extLst>
          </p:cNvPr>
          <p:cNvSpPr txBox="1">
            <a:spLocks/>
          </p:cNvSpPr>
          <p:nvPr/>
        </p:nvSpPr>
        <p:spPr>
          <a:xfrm>
            <a:off x="4529138" y="1914524"/>
            <a:ext cx="7358064" cy="4257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['a'] 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'hello'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[(1, 'hi')] = {'show' : print}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'a': 0,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1: 'hello’,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(1,'hi'): {'show': &lt;built-in function print&gt;}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09D7-3ABF-F045-8BA5-809AEB4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41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60E587-42BE-7149-8CB6-68567E9037F7}"/>
              </a:ext>
            </a:extLst>
          </p:cNvPr>
          <p:cNvSpPr txBox="1">
            <a:spLocks/>
          </p:cNvSpPr>
          <p:nvPr/>
        </p:nvSpPr>
        <p:spPr>
          <a:xfrm>
            <a:off x="1014413" y="1914524"/>
            <a:ext cx="3514725" cy="4257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'hi' == 'hi'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'hi'.__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__('hi')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== 2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__(2)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7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C0095A-0AA5-8446-9657-61121C1DDEC2}"/>
              </a:ext>
            </a:extLst>
          </p:cNvPr>
          <p:cNvSpPr txBox="1">
            <a:spLocks/>
          </p:cNvSpPr>
          <p:nvPr/>
        </p:nvSpPr>
        <p:spPr>
          <a:xfrm>
            <a:off x="4529138" y="1914524"/>
            <a:ext cx="7358064" cy="4257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['a'] 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'hello'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[(1, 'hi')] = {'show' : print}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'a': 0,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1: 'hello’,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(1,'hi'): {'show': &lt;built-in function print&gt;}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09D7-3ABF-F045-8BA5-809AEB4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41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60E587-42BE-7149-8CB6-68567E9037F7}"/>
              </a:ext>
            </a:extLst>
          </p:cNvPr>
          <p:cNvSpPr txBox="1">
            <a:spLocks/>
          </p:cNvSpPr>
          <p:nvPr/>
        </p:nvSpPr>
        <p:spPr>
          <a:xfrm>
            <a:off x="1014413" y="1914524"/>
            <a:ext cx="3514725" cy="4257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'hi' == 'hi'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'hi'.__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__('hi')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== 2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__(2)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B6A2B-03BC-C743-AD97-E859FCDCDCDB}"/>
              </a:ext>
            </a:extLst>
          </p:cNvPr>
          <p:cNvSpPr/>
          <p:nvPr/>
        </p:nvSpPr>
        <p:spPr>
          <a:xfrm>
            <a:off x="1014412" y="0"/>
            <a:ext cx="10994231" cy="7294305"/>
          </a:xfrm>
          <a:prstGeom prst="rect">
            <a:avLst/>
          </a:prstGeom>
          <a:solidFill>
            <a:srgbClr val="000000">
              <a:alpha val="72941"/>
            </a:srgb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6FF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6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type([]).__</a:t>
            </a:r>
            <a:r>
              <a:rPr lang="en-US" dirty="0" err="1">
                <a:solidFill>
                  <a:srgbClr val="06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rgbClr val="06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	'__add__': &lt;slot wrapper '__add__'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'__contains__': &lt;slot wrapper '__contains__'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delitem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delitem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'__doc__': 'list() -&gt; new empty list\n’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'list(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new list initialized from ‘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iterable's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items",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'append': &lt;method 'append'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'clear': &lt;method 'clear'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'copy': &lt;method 'copy'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'count': &lt;method 'count'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'extend': &lt;method 'extend'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'index': &lt;method 'index'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'insert': &lt;method 'insert'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'pop': &lt;method 'pop'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'remove': &lt;method 'remove'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'reverse': &lt;method 'reverse'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'sort': &lt;method 'sort' of 'list' objects&gt;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8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E9E-54B4-8D4C-9A32-046110AB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6320"/>
          </a:xfrm>
        </p:spPr>
        <p:txBody>
          <a:bodyPr/>
          <a:lstStyle/>
          <a:p>
            <a:r>
              <a:rPr lang="en-US" dirty="0"/>
              <a:t>Duck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08DC-ECE8-FB42-BCD7-EC0FBC32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22119"/>
            <a:ext cx="5105400" cy="4450079"/>
          </a:xfrm>
        </p:spPr>
        <p:txBody>
          <a:bodyPr>
            <a:normAutofit/>
          </a:bodyPr>
          <a:lstStyle/>
          <a:p>
            <a:r>
              <a:rPr lang="en-US" dirty="0"/>
              <a:t>“When I see a bird that walks like a duck and swims like a duck and quacks like a duck, I call that bird a duck.”</a:t>
            </a:r>
          </a:p>
          <a:p>
            <a:pPr lvl="1"/>
            <a:r>
              <a:rPr lang="en-US" dirty="0"/>
              <a:t>James Whitcomb Riley</a:t>
            </a:r>
          </a:p>
          <a:p>
            <a:r>
              <a:rPr lang="en-US" dirty="0"/>
              <a:t>We don’t care what the official type an object is, we just care how it behaves.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F1CA6-602A-414A-BF3A-D9CA83CBC2BB}"/>
              </a:ext>
            </a:extLst>
          </p:cNvPr>
          <p:cNvSpPr txBox="1">
            <a:spLocks/>
          </p:cNvSpPr>
          <p:nvPr/>
        </p:nvSpPr>
        <p:spPr>
          <a:xfrm>
            <a:off x="6324600" y="563880"/>
            <a:ext cx="5440680" cy="59588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reverse(string):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 = ''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out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print(reverse('hello'))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olleh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print(reverse(5))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3, in reverse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'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object is not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print(reverse(['a', 'b', 'cd']))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cdba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2526</TotalTime>
  <Words>852</Words>
  <Application>Microsoft Macintosh PowerPoint</Application>
  <PresentationFormat>Widescreen</PresentationFormat>
  <Paragraphs>291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Franklin Gothic Book</vt:lpstr>
      <vt:lpstr>Menlo</vt:lpstr>
      <vt:lpstr>Wingdings</vt:lpstr>
      <vt:lpstr>Crop</vt:lpstr>
      <vt:lpstr>Metaprogramming</vt:lpstr>
      <vt:lpstr>What Is Metaprogramming?</vt:lpstr>
      <vt:lpstr>What Will We Learn? (schedule)</vt:lpstr>
      <vt:lpstr>What Will We Do?</vt:lpstr>
      <vt:lpstr>Today:  Object Oriented Python</vt:lpstr>
      <vt:lpstr>Everything is an Object</vt:lpstr>
      <vt:lpstr>Examples</vt:lpstr>
      <vt:lpstr>Examples</vt:lpstr>
      <vt:lpstr>Duck Typing</vt:lpstr>
      <vt:lpstr>Assertions</vt:lpstr>
      <vt:lpstr>Assertions</vt:lpstr>
      <vt:lpstr>Making Our Own Objects </vt:lpstr>
      <vt:lpstr>Constructor</vt:lpstr>
      <vt:lpstr>Fields</vt:lpstr>
      <vt:lpstr>Methods</vt:lpstr>
      <vt:lpstr>__init__ vs __new__</vt:lpstr>
      <vt:lpstr>Group Coding Prisoner’s Dilemma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/>
  <cp:revision>34</cp:revision>
  <dcterms:created xsi:type="dcterms:W3CDTF">2018-05-03T03:07:17Z</dcterms:created>
  <dcterms:modified xsi:type="dcterms:W3CDTF">2018-05-24T00:45:35Z</dcterms:modified>
</cp:coreProperties>
</file>