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7" r:id="rId11"/>
    <p:sldId id="272" r:id="rId12"/>
    <p:sldId id="274" r:id="rId13"/>
    <p:sldId id="275" r:id="rId14"/>
    <p:sldId id="263" r:id="rId15"/>
    <p:sldId id="264" r:id="rId16"/>
    <p:sldId id="265" r:id="rId17"/>
    <p:sldId id="266" r:id="rId18"/>
    <p:sldId id="269" r:id="rId19"/>
    <p:sldId id="279" r:id="rId20"/>
    <p:sldId id="27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0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welcome page... about me (brief).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"reflection", add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homework easy. no more than 30 minutes. No such thing as cheating</a:t>
            </a:r>
          </a:p>
          <a:p>
            <a:r>
              <a:rPr lang="en-US" dirty="0"/>
              <a:t>Add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introduce the fact that I'm about to get into code</a:t>
            </a:r>
          </a:p>
          <a:p>
            <a:r>
              <a:rPr lang="en-US" dirty="0"/>
              <a:t>2) Example of MRO first and take out "stands for"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Disclaimer: </a:t>
            </a:r>
            <a:r>
              <a:rPr lang="en-US" dirty="0" err="1"/>
              <a:t>Dont</a:t>
            </a:r>
            <a:r>
              <a:rPr lang="en-US" dirty="0"/>
              <a:t> have to understand &gt; DO NOT MEMORIZE</a:t>
            </a:r>
          </a:p>
          <a:p>
            <a:r>
              <a:rPr lang="en-US" dirty="0"/>
              <a:t>More directly </a:t>
            </a:r>
            <a:r>
              <a:rPr lang="en-US" dirty="0" err="1"/>
              <a:t>deescribe</a:t>
            </a:r>
            <a:r>
              <a:rPr lang="en-US" dirty="0"/>
              <a:t> that the wall of text actually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mention </a:t>
            </a:r>
            <a:r>
              <a:rPr lang="en-US" dirty="0" err="1"/>
              <a:t>repr</a:t>
            </a:r>
            <a:r>
              <a:rPr lang="en-US" dirty="0"/>
              <a:t> and omit "&gt;&gt;&gt; a"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__new__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about What the prisoners </a:t>
            </a:r>
            <a:r>
              <a:rPr lang="en-US" dirty="0" err="1"/>
              <a:t>dilema</a:t>
            </a:r>
            <a:r>
              <a:rPr lang="en-US" dirty="0"/>
              <a:t> is!</a:t>
            </a:r>
          </a:p>
          <a:p>
            <a:r>
              <a:rPr lang="en-US" dirty="0"/>
              <a:t>Add what the takeaway is and a summary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32D-F2D3-AE4A-B829-B27E161A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How are these objects typed?</a:t>
            </a:r>
          </a:p>
        </p:txBody>
      </p:sp>
    </p:spTree>
    <p:extLst>
      <p:ext uri="{BB962C8B-B14F-4D97-AF65-F5344CB8AC3E}">
        <p14:creationId xmlns:p14="http://schemas.microsoft.com/office/powerpoint/2010/main" val="287805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“When I see a bird that walks like a duck and swims like a duck and quacks like a duck, I call that bird a duck.”</a:t>
            </a:r>
          </a:p>
          <a:p>
            <a:pPr lvl="1"/>
            <a:r>
              <a:rPr lang="en-US" dirty="0"/>
              <a:t>James Whitcomb Riley</a:t>
            </a:r>
          </a:p>
          <a:p>
            <a:r>
              <a:rPr lang="en-US" dirty="0"/>
              <a:t>We don’t care what the official type an object is, we just care how it behaves.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3,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object is not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cdba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BEEDA-6D51-7849-A323-BF7453ABD0EF}"/>
              </a:ext>
            </a:extLst>
          </p:cNvPr>
          <p:cNvSpPr txBox="1"/>
          <p:nvPr/>
        </p:nvSpPr>
        <p:spPr>
          <a:xfrm>
            <a:off x="1758875" y="5802867"/>
            <a:ext cx="3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behavior: dangerous.</a:t>
            </a:r>
          </a:p>
          <a:p>
            <a:r>
              <a:rPr lang="en-US" dirty="0"/>
              <a:t>How can we protect ourselves?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076ED-71AB-874A-B7F7-D4256429419E}"/>
              </a:ext>
            </a:extLst>
          </p:cNvPr>
          <p:cNvCxnSpPr>
            <a:cxnSpLocks/>
          </p:cNvCxnSpPr>
          <p:nvPr/>
        </p:nvCxnSpPr>
        <p:spPr>
          <a:xfrm flipV="1">
            <a:off x="5099125" y="5895191"/>
            <a:ext cx="1225475" cy="9681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How can we get the safety of static typing?</a:t>
            </a:r>
          </a:p>
          <a:p>
            <a:pPr lvl="1"/>
            <a:r>
              <a:rPr lang="en-US" dirty="0"/>
              <a:t>Assertions</a:t>
            </a:r>
          </a:p>
          <a:p>
            <a:r>
              <a:rPr lang="en-US" dirty="0"/>
              <a:t>form:</a:t>
            </a:r>
          </a:p>
          <a:p>
            <a:pPr lvl="1"/>
            <a:r>
              <a:rPr lang="en-US" dirty="0"/>
              <a:t>“assert &lt;</a:t>
            </a:r>
            <a:r>
              <a:rPr lang="en-US" dirty="0" err="1"/>
              <a:t>boolean</a:t>
            </a:r>
            <a:r>
              <a:rPr lang="en-US" dirty="0"/>
              <a:t>&gt;, &lt;message&gt;</a:t>
            </a:r>
          </a:p>
          <a:p>
            <a:r>
              <a:rPr lang="en-US" dirty="0"/>
              <a:t>Can be ignored by running with –O</a:t>
            </a:r>
          </a:p>
          <a:p>
            <a:pPr lvl="1"/>
            <a:r>
              <a:rPr lang="en-US" dirty="0"/>
              <a:t>So use them liberally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2,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AssertionError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&lt;same error&gt;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F790-1811-5548-885D-20162FB92EC9}"/>
              </a:ext>
            </a:extLst>
          </p:cNvPr>
          <p:cNvSpPr txBox="1"/>
          <p:nvPr/>
        </p:nvSpPr>
        <p:spPr>
          <a:xfrm>
            <a:off x="1758875" y="5802867"/>
            <a:ext cx="3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crashes now: dangerous.</a:t>
            </a:r>
          </a:p>
          <a:p>
            <a:r>
              <a:rPr lang="en-US" dirty="0"/>
              <a:t>How can we protect ourselves?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962342-6C4F-B540-82E2-2BBE0EDE46CC}"/>
              </a:ext>
            </a:extLst>
          </p:cNvPr>
          <p:cNvCxnSpPr>
            <a:cxnSpLocks/>
          </p:cNvCxnSpPr>
          <p:nvPr/>
        </p:nvCxnSpPr>
        <p:spPr>
          <a:xfrm>
            <a:off x="5195944" y="5992009"/>
            <a:ext cx="1128656" cy="30121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75" y="1722120"/>
            <a:ext cx="4518661" cy="4450079"/>
          </a:xfrm>
        </p:spPr>
        <p:txBody>
          <a:bodyPr>
            <a:normAutofit/>
          </a:bodyPr>
          <a:lstStyle/>
          <a:p>
            <a:r>
              <a:rPr lang="en-US" sz="1800" dirty="0"/>
              <a:t>However, this is not “Pythonic”</a:t>
            </a:r>
          </a:p>
          <a:p>
            <a:r>
              <a:rPr lang="en-US" sz="1800" dirty="0"/>
              <a:t>Take advantage of duck typing</a:t>
            </a:r>
          </a:p>
          <a:p>
            <a:pPr lvl="1"/>
            <a:r>
              <a:rPr lang="en-US" sz="1800" dirty="0"/>
              <a:t>allow for polymorphic substitution</a:t>
            </a:r>
          </a:p>
          <a:p>
            <a:r>
              <a:rPr lang="en-US" sz="1800" dirty="0"/>
              <a:t>EAFP </a:t>
            </a:r>
          </a:p>
          <a:p>
            <a:pPr lvl="1"/>
            <a:r>
              <a:rPr lang="en-US" sz="1800" dirty="0"/>
              <a:t>Easier to Ask Forgiveness than Permission</a:t>
            </a:r>
          </a:p>
          <a:p>
            <a:pPr lvl="1"/>
            <a:endParaRPr lang="en-US" sz="1800" dirty="0"/>
          </a:p>
          <a:p>
            <a:r>
              <a:rPr lang="en-US" sz="1800" dirty="0"/>
              <a:t>Takeaway:</a:t>
            </a:r>
          </a:p>
          <a:p>
            <a:pPr lvl="1"/>
            <a:r>
              <a:rPr lang="en-US" sz="1800" dirty="0"/>
              <a:t>Use assertions and warnings to make your life easier!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5325036" y="333487"/>
            <a:ext cx="6648226" cy="6433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if not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warnings.warn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(‘reverse() meant for strings’)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   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   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out =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out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	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	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print(’only reverse </a:t>
            </a:r>
            <a:r>
              <a:rPr lang="en-US" sz="2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olleh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__main__:3: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UserWarning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reverse() meant for strings</a:t>
            </a:r>
            <a:endParaRPr lang="en-US" sz="2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 reverse </a:t>
            </a:r>
            <a:r>
              <a:rPr lang="en-US" sz="2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endParaRPr lang="en-US" sz="2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2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print(reverse(['a', 'b', 'cd’]))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__main__:3: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UserWarning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reverse() meant for strings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cdba</a:t>
            </a:r>
            <a:endParaRPr lang="en-US" sz="2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213-9BB6-FD40-8CE6-B3F98C09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7" y="297895"/>
            <a:ext cx="9601200" cy="1485900"/>
          </a:xfrm>
        </p:spPr>
        <p:txBody>
          <a:bodyPr/>
          <a:lstStyle/>
          <a:p>
            <a:r>
              <a:rPr lang="en-US" dirty="0"/>
              <a:t>Making Our Own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5EF1-69D4-9146-997C-3ABCB70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3138"/>
            <a:ext cx="5957888" cy="4086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foo: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hi(self):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     print(self)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foo()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f.hi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main__.foo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object at 0x103729cf8&gt;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B6A1E-04F0-E54E-983F-3B8CE16F5BC6}"/>
              </a:ext>
            </a:extLst>
          </p:cNvPr>
          <p:cNvSpPr txBox="1"/>
          <p:nvPr/>
        </p:nvSpPr>
        <p:spPr>
          <a:xfrm>
            <a:off x="1371600" y="1383745"/>
            <a:ext cx="17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/>
              <a:t>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0318-B47C-204A-A5C3-DFB1E6796D03}"/>
              </a:ext>
            </a:extLst>
          </p:cNvPr>
          <p:cNvSpPr txBox="1"/>
          <p:nvPr/>
        </p:nvSpPr>
        <p:spPr>
          <a:xfrm>
            <a:off x="3386139" y="1376602"/>
            <a:ext cx="131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0E05C-8F35-084A-B94E-80936B578502}"/>
              </a:ext>
            </a:extLst>
          </p:cNvPr>
          <p:cNvSpPr txBox="1"/>
          <p:nvPr/>
        </p:nvSpPr>
        <p:spPr>
          <a:xfrm>
            <a:off x="5022060" y="1388030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just functions inside the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1498-E6A3-6646-BA12-804ACE0E09F5}"/>
              </a:ext>
            </a:extLst>
          </p:cNvPr>
          <p:cNvSpPr txBox="1"/>
          <p:nvPr/>
        </p:nvSpPr>
        <p:spPr>
          <a:xfrm>
            <a:off x="7589048" y="2478165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US" dirty="0"/>
              <a:t> is first parameter by convention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CE02-CDC1-A54D-9AFB-DE1140DBB1AF}"/>
              </a:ext>
            </a:extLst>
          </p:cNvPr>
          <p:cNvSpPr txBox="1"/>
          <p:nvPr/>
        </p:nvSpPr>
        <p:spPr>
          <a:xfrm>
            <a:off x="7589048" y="3059190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 == this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from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7BFBE-53DE-9645-967E-C06159C3CD7D}"/>
              </a:ext>
            </a:extLst>
          </p:cNvPr>
          <p:cNvSpPr txBox="1"/>
          <p:nvPr/>
        </p:nvSpPr>
        <p:spPr>
          <a:xfrm>
            <a:off x="7589048" y="3530793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blank line to end block in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AC35-E339-4144-B1A4-84E51EA6D263}"/>
              </a:ext>
            </a:extLst>
          </p:cNvPr>
          <p:cNvSpPr txBox="1"/>
          <p:nvPr/>
        </p:nvSpPr>
        <p:spPr>
          <a:xfrm>
            <a:off x="7589048" y="4057650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8C1A-BCFB-B149-BF1C-88D88CB936BA}"/>
              </a:ext>
            </a:extLst>
          </p:cNvPr>
          <p:cNvSpPr txBox="1"/>
          <p:nvPr/>
        </p:nvSpPr>
        <p:spPr>
          <a:xfrm>
            <a:off x="7589048" y="5281613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exact 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3C1AA-10F6-DD42-AB42-7AC0F86FA007}"/>
              </a:ext>
            </a:extLst>
          </p:cNvPr>
          <p:cNvCxnSpPr>
            <a:stCxn id="4" idx="2"/>
          </p:cNvCxnSpPr>
          <p:nvPr/>
        </p:nvCxnSpPr>
        <p:spPr>
          <a:xfrm>
            <a:off x="2250282" y="1753077"/>
            <a:ext cx="164306" cy="49006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3EE6F-95BF-C248-9049-D7B8A20C2E9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36134" y="1745934"/>
            <a:ext cx="709611" cy="46648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017E8-510E-B942-BBEC-A85B97DE2571}"/>
              </a:ext>
            </a:extLst>
          </p:cNvPr>
          <p:cNvCxnSpPr>
            <a:cxnSpLocks/>
          </p:cNvCxnSpPr>
          <p:nvPr/>
        </p:nvCxnSpPr>
        <p:spPr>
          <a:xfrm flipH="1">
            <a:off x="3800475" y="1814513"/>
            <a:ext cx="2271712" cy="767239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EE7F9-4055-0B4D-A396-3BF40BFBACA9}"/>
              </a:ext>
            </a:extLst>
          </p:cNvPr>
          <p:cNvCxnSpPr>
            <a:cxnSpLocks/>
          </p:cNvCxnSpPr>
          <p:nvPr/>
        </p:nvCxnSpPr>
        <p:spPr>
          <a:xfrm flipH="1">
            <a:off x="4705350" y="2641045"/>
            <a:ext cx="2752726" cy="22145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85A760-7013-3946-A435-5803CE914DE1}"/>
              </a:ext>
            </a:extLst>
          </p:cNvPr>
          <p:cNvCxnSpPr>
            <a:cxnSpLocks/>
          </p:cNvCxnSpPr>
          <p:nvPr/>
        </p:nvCxnSpPr>
        <p:spPr>
          <a:xfrm flipH="1">
            <a:off x="4574378" y="3714272"/>
            <a:ext cx="2883698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F0FFE-25A7-CC4F-89E0-6C944C6322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00475" y="4240591"/>
            <a:ext cx="3788573" cy="172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75A25D-D820-BF40-BE3E-38FD0E4C0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58013" y="5209521"/>
            <a:ext cx="631035" cy="25675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BBD0F-4E4B-1F4D-A9DB-F36AFE99C5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58013" y="5466279"/>
            <a:ext cx="631035" cy="32644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B60A-3E1D-F941-98B8-FE5E2E19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7192-E6BD-9448-87B5-E5F98E88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27" y="2043113"/>
            <a:ext cx="11080377" cy="44719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', '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' years old'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'Alice, 153 years old'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AACA-19DB-794A-B863-018671C32FB6}"/>
              </a:ext>
            </a:extLst>
          </p:cNvPr>
          <p:cNvSpPr txBox="1"/>
          <p:nvPr/>
        </p:nvSpPr>
        <p:spPr>
          <a:xfrm>
            <a:off x="1857376" y="1428750"/>
            <a:ext cx="395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called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CF314-F916-9F41-8FFC-CB207B322FC8}"/>
              </a:ext>
            </a:extLst>
          </p:cNvPr>
          <p:cNvCxnSpPr>
            <a:cxnSpLocks/>
          </p:cNvCxnSpPr>
          <p:nvPr/>
        </p:nvCxnSpPr>
        <p:spPr>
          <a:xfrm>
            <a:off x="3141233" y="1798082"/>
            <a:ext cx="355002" cy="587931"/>
          </a:xfrm>
          <a:prstGeom prst="straightConnector1">
            <a:avLst/>
          </a:prstGeom>
          <a:ln w="825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355D-E024-2F4D-A321-80CE5AC67F82}"/>
              </a:ext>
            </a:extLst>
          </p:cNvPr>
          <p:cNvSpPr txBox="1"/>
          <p:nvPr/>
        </p:nvSpPr>
        <p:spPr>
          <a:xfrm>
            <a:off x="6472238" y="14287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 parameters after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E9D1C-06AA-C940-A198-91471AB767B0}"/>
              </a:ext>
            </a:extLst>
          </p:cNvPr>
          <p:cNvCxnSpPr>
            <a:cxnSpLocks/>
          </p:cNvCxnSpPr>
          <p:nvPr/>
        </p:nvCxnSpPr>
        <p:spPr>
          <a:xfrm flipH="1">
            <a:off x="6131859" y="1798082"/>
            <a:ext cx="940454" cy="68693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CDC00-5247-0D47-84F6-6E13D8FD7119}"/>
              </a:ext>
            </a:extLst>
          </p:cNvPr>
          <p:cNvSpPr txBox="1"/>
          <p:nvPr/>
        </p:nvSpPr>
        <p:spPr>
          <a:xfrm>
            <a:off x="7481887" y="29146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parameters in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1963D-CBAC-F14F-B4EE-32E6C3002880}"/>
              </a:ext>
            </a:extLst>
          </p:cNvPr>
          <p:cNvSpPr txBox="1"/>
          <p:nvPr/>
        </p:nvSpPr>
        <p:spPr>
          <a:xfrm>
            <a:off x="7481887" y="3283982"/>
            <a:ext cx="39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populating a dictionary)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782F4F-5ABB-2841-9970-AC6A6BF90282}"/>
              </a:ext>
            </a:extLst>
          </p:cNvPr>
          <p:cNvCxnSpPr>
            <a:cxnSpLocks/>
          </p:cNvCxnSpPr>
          <p:nvPr/>
        </p:nvCxnSpPr>
        <p:spPr>
          <a:xfrm flipH="1">
            <a:off x="5815013" y="3098781"/>
            <a:ext cx="1586249" cy="18091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D7556-6349-E548-83CB-66D19E1E54B9}"/>
              </a:ext>
            </a:extLst>
          </p:cNvPr>
          <p:cNvSpPr txBox="1"/>
          <p:nvPr/>
        </p:nvSpPr>
        <p:spPr>
          <a:xfrm>
            <a:off x="7481887" y="3789402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toString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from Java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E1F6B-72D5-334E-83EC-4E3C1BBF420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120640" y="3974068"/>
            <a:ext cx="2361247" cy="4857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AD5A5C-5EE2-2141-B79B-03FB82BD0DA2}"/>
              </a:ext>
            </a:extLst>
          </p:cNvPr>
          <p:cNvSpPr txBox="1"/>
          <p:nvPr/>
        </p:nvSpPr>
        <p:spPr>
          <a:xfrm>
            <a:off x="6041932" y="5571810"/>
            <a:ext cx="506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Note: calling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calls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FAA1F-35C5-2A43-B00B-AED4FB3D9E53}"/>
              </a:ext>
            </a:extLst>
          </p:cNvPr>
          <p:cNvCxnSpPr>
            <a:cxnSpLocks/>
          </p:cNvCxnSpPr>
          <p:nvPr/>
        </p:nvCxnSpPr>
        <p:spPr>
          <a:xfrm flipH="1" flipV="1">
            <a:off x="2624865" y="5756476"/>
            <a:ext cx="3417068" cy="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BE7CB3-4B62-9143-973E-1BA05A719297}"/>
              </a:ext>
            </a:extLst>
          </p:cNvPr>
          <p:cNvCxnSpPr>
            <a:cxnSpLocks/>
          </p:cNvCxnSpPr>
          <p:nvPr/>
        </p:nvCxnSpPr>
        <p:spPr>
          <a:xfrm flipH="1" flipV="1">
            <a:off x="4873214" y="4613871"/>
            <a:ext cx="2710927" cy="928292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09BF4-9DC3-1C4A-BAA6-82FC9BC97113}"/>
              </a:ext>
            </a:extLst>
          </p:cNvPr>
          <p:cNvCxnSpPr>
            <a:cxnSpLocks/>
          </p:cNvCxnSpPr>
          <p:nvPr/>
        </p:nvCxnSpPr>
        <p:spPr>
          <a:xfrm flipV="1">
            <a:off x="7584141" y="4637009"/>
            <a:ext cx="833718" cy="90515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/>
      <p:bldP spid="17" grpId="0"/>
      <p:bldP spid="18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CB4-8758-364D-BC30-EDAAA2A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68D777-D5F4-E44F-80E6-F02CC438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0383"/>
            <a:ext cx="10201275" cy="468630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a.grow_up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42DF-CBF8-5143-8CCF-436C8A368E7D}"/>
              </a:ext>
            </a:extLst>
          </p:cNvPr>
          <p:cNvSpPr txBox="1"/>
          <p:nvPr/>
        </p:nvSpPr>
        <p:spPr>
          <a:xfrm>
            <a:off x="7500939" y="259192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fields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4BD9E-612B-C04D-A0E8-08CC4142C666}"/>
              </a:ext>
            </a:extLst>
          </p:cNvPr>
          <p:cNvCxnSpPr>
            <a:cxnSpLocks/>
          </p:cNvCxnSpPr>
          <p:nvPr/>
        </p:nvCxnSpPr>
        <p:spPr>
          <a:xfrm flipH="1">
            <a:off x="5929315" y="2742654"/>
            <a:ext cx="1428749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6C852D-298D-C241-9FFB-3619D084E6A9}"/>
              </a:ext>
            </a:extLst>
          </p:cNvPr>
          <p:cNvSpPr txBox="1"/>
          <p:nvPr/>
        </p:nvSpPr>
        <p:spPr>
          <a:xfrm>
            <a:off x="5907883" y="497317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accessed like usual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7E990-49FF-3747-A59D-69E975F681BA}"/>
              </a:ext>
            </a:extLst>
          </p:cNvPr>
          <p:cNvCxnSpPr>
            <a:cxnSpLocks/>
          </p:cNvCxnSpPr>
          <p:nvPr/>
        </p:nvCxnSpPr>
        <p:spPr>
          <a:xfrm flipH="1" flipV="1">
            <a:off x="3043239" y="4692184"/>
            <a:ext cx="2721770" cy="43172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5889A2-CF43-F845-BEB8-9DFF81768394}"/>
              </a:ext>
            </a:extLst>
          </p:cNvPr>
          <p:cNvCxnSpPr>
            <a:cxnSpLocks/>
          </p:cNvCxnSpPr>
          <p:nvPr/>
        </p:nvCxnSpPr>
        <p:spPr>
          <a:xfrm flipH="1">
            <a:off x="2900365" y="5123904"/>
            <a:ext cx="2864644" cy="50173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05C7-D957-FF4D-8D84-5C511B7A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0C65-B36A-8446-A582-166F6813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338"/>
            <a:ext cx="9601200" cy="2586037"/>
          </a:xfrm>
        </p:spPr>
        <p:txBody>
          <a:bodyPr/>
          <a:lstStyle/>
          <a:p>
            <a:r>
              <a:rPr lang="en-US" dirty="0"/>
              <a:t>We’ve already seen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grow_up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Methods that start with 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are built-in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” is </a:t>
            </a:r>
            <a:r>
              <a:rPr lang="en-US" dirty="0" err="1"/>
              <a:t>refered</a:t>
            </a:r>
            <a:r>
              <a:rPr lang="en-US" dirty="0"/>
              <a:t> to as “</a:t>
            </a:r>
            <a:r>
              <a:rPr lang="en-US" dirty="0" err="1"/>
              <a:t>dunder</a:t>
            </a:r>
            <a:r>
              <a:rPr lang="en-US" dirty="0"/>
              <a:t>” for double underscore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39460-A534-FB4F-9B61-C83BDA92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14315"/>
              </p:ext>
            </p:extLst>
          </p:nvPr>
        </p:nvGraphicFramePr>
        <p:xfrm>
          <a:off x="1757364" y="4014789"/>
          <a:ext cx="6872285" cy="2671760"/>
        </p:xfrm>
        <a:graphic>
          <a:graphicData uri="http://schemas.openxmlformats.org/drawingml/2006/table">
            <a:tbl>
              <a:tblPr firstRow="1" bandRow="1"/>
              <a:tblGrid>
                <a:gridCol w="2302663">
                  <a:extLst>
                    <a:ext uri="{9D8B030D-6E8A-4147-A177-3AD203B41FA5}">
                      <a16:colId xmlns:a16="http://schemas.microsoft.com/office/drawing/2014/main" val="2199714097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1993656220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3913144437"/>
                    </a:ext>
                  </a:extLst>
                </a:gridCol>
              </a:tblGrid>
              <a:tr h="38168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Method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48705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.equals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87876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compareTo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cmp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&lt;, &gt;, 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24151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toString</a:t>
                      </a: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21919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.contains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__contains__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0741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__add__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2810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new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__new__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27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077CE5-8F22-104C-85FF-1C0C556D516F}"/>
              </a:ext>
            </a:extLst>
          </p:cNvPr>
          <p:cNvSpPr txBox="1"/>
          <p:nvPr/>
        </p:nvSpPr>
        <p:spPr>
          <a:xfrm>
            <a:off x="7272338" y="1160671"/>
            <a:ext cx="4729162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modifiers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Everything is non-static (almost)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Start name with _ to mark private</a:t>
            </a:r>
          </a:p>
        </p:txBody>
      </p:sp>
    </p:spTree>
    <p:extLst>
      <p:ext uri="{BB962C8B-B14F-4D97-AF65-F5344CB8AC3E}">
        <p14:creationId xmlns:p14="http://schemas.microsoft.com/office/powerpoint/2010/main" val="938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FA7-1AFE-1C4F-9051-25F7890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</a:t>
            </a:r>
            <a:r>
              <a:rPr lang="en-US" dirty="0"/>
              <a:t>vs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2052-503D-B748-9F2C-D5BA6EDC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5963"/>
            <a:ext cx="9601200" cy="4314825"/>
          </a:xfrm>
        </p:spPr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 is used to initialize the instance,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sets up fields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non-static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used to create that instance in the first place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takes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instead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superclass’s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is called,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will also be called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Sometimes comes up when Googling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Just be aware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become important later</a:t>
            </a:r>
          </a:p>
        </p:txBody>
      </p:sp>
    </p:spTree>
    <p:extLst>
      <p:ext uri="{BB962C8B-B14F-4D97-AF65-F5344CB8AC3E}">
        <p14:creationId xmlns:p14="http://schemas.microsoft.com/office/powerpoint/2010/main" val="16387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812-4704-7044-A99D-C2C646F6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B683-4A54-AA4C-8D28-75A87ED4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495"/>
            <a:ext cx="9601200" cy="43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Objects are everywhere in Python</a:t>
            </a:r>
          </a:p>
          <a:p>
            <a:r>
              <a:rPr lang="en-US" dirty="0"/>
              <a:t>Python is dynamically typed</a:t>
            </a:r>
          </a:p>
          <a:p>
            <a:pPr lvl="1"/>
            <a:r>
              <a:rPr lang="en-US" dirty="0"/>
              <a:t>Use assertions and warning to counteract</a:t>
            </a:r>
          </a:p>
          <a:p>
            <a:r>
              <a:rPr lang="en-US" dirty="0"/>
              <a:t>Make your own types of objects with “class”</a:t>
            </a:r>
          </a:p>
          <a:p>
            <a:pPr lvl="1"/>
            <a:r>
              <a:rPr lang="en-US" dirty="0"/>
              <a:t>methods must take “self” as first parameter!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the constructor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dunder</a:t>
            </a:r>
            <a:r>
              <a:rPr lang="en-US" dirty="0"/>
              <a:t>” means “__” means built-in method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 calls __</a:t>
            </a:r>
            <a:r>
              <a:rPr lang="en-US" dirty="0" err="1"/>
              <a:t>str</a:t>
            </a:r>
            <a:r>
              <a:rPr lang="en-US" dirty="0"/>
              <a:t>__()</a:t>
            </a:r>
          </a:p>
          <a:p>
            <a:r>
              <a:rPr lang="en-US" dirty="0"/>
              <a:t>__new__ is static</a:t>
            </a:r>
          </a:p>
          <a:p>
            <a:pPr lvl="1"/>
            <a:r>
              <a:rPr lang="en-US" dirty="0"/>
              <a:t>makes self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non-static</a:t>
            </a:r>
          </a:p>
          <a:p>
            <a:pPr lvl="1"/>
            <a:r>
              <a:rPr lang="en-US" dirty="0"/>
              <a:t>populates self</a:t>
            </a:r>
          </a:p>
        </p:txBody>
      </p:sp>
    </p:spTree>
    <p:extLst>
      <p:ext uri="{BB962C8B-B14F-4D97-AF65-F5344CB8AC3E}">
        <p14:creationId xmlns:p14="http://schemas.microsoft.com/office/powerpoint/2010/main" val="95725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DC3-84A8-B541-A301-15996DD6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9176-37EF-6F43-B727-D878B078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Max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Year, SEAS Computer Science </a:t>
            </a:r>
          </a:p>
          <a:p>
            <a:pPr lvl="1"/>
            <a:r>
              <a:rPr lang="en-US" dirty="0"/>
              <a:t>Grew up in Charlottesville</a:t>
            </a:r>
          </a:p>
          <a:p>
            <a:pPr lvl="1"/>
            <a:r>
              <a:rPr lang="en-US" dirty="0"/>
              <a:t>Learned about metaprogramming through personal projects</a:t>
            </a:r>
          </a:p>
          <a:p>
            <a:r>
              <a:rPr lang="en-US" dirty="0"/>
              <a:t>I want to share some of these techniques with you!</a:t>
            </a:r>
          </a:p>
        </p:txBody>
      </p:sp>
    </p:spTree>
    <p:extLst>
      <p:ext uri="{BB962C8B-B14F-4D97-AF65-F5344CB8AC3E}">
        <p14:creationId xmlns:p14="http://schemas.microsoft.com/office/powerpoint/2010/main" val="339266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C87-A47F-554E-A025-56BCC070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Prisoner’s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1235-8531-5E44-98AB-4492E36B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69" y="1866526"/>
            <a:ext cx="6754762" cy="4637513"/>
          </a:xfrm>
        </p:spPr>
        <p:txBody>
          <a:bodyPr>
            <a:normAutofit/>
          </a:bodyPr>
          <a:lstStyle/>
          <a:p>
            <a:r>
              <a:rPr lang="en-US" dirty="0"/>
              <a:t>You and your accomplice are both arrested for a crime.</a:t>
            </a:r>
          </a:p>
          <a:p>
            <a:pPr lvl="1"/>
            <a:r>
              <a:rPr lang="en-US" dirty="0"/>
              <a:t>You both did commit the crime.</a:t>
            </a:r>
          </a:p>
          <a:p>
            <a:pPr lvl="1"/>
            <a:r>
              <a:rPr lang="en-US" dirty="0"/>
              <a:t>3 years of jail time </a:t>
            </a:r>
          </a:p>
          <a:p>
            <a:r>
              <a:rPr lang="en-US" dirty="0"/>
              <a:t>There is only evidence for conviction of a lesser crime:</a:t>
            </a:r>
          </a:p>
          <a:p>
            <a:pPr lvl="1"/>
            <a:r>
              <a:rPr lang="en-US" dirty="0"/>
              <a:t>1 year of jail time</a:t>
            </a:r>
          </a:p>
          <a:p>
            <a:r>
              <a:rPr lang="en-US" dirty="0"/>
              <a:t>You’re both interrogated </a:t>
            </a:r>
            <a:r>
              <a:rPr lang="en-US" dirty="0" err="1"/>
              <a:t>seperately</a:t>
            </a:r>
            <a:endParaRPr lang="en-US" dirty="0"/>
          </a:p>
          <a:p>
            <a:pPr lvl="1"/>
            <a:r>
              <a:rPr lang="en-US" dirty="0"/>
              <a:t>You can:</a:t>
            </a:r>
          </a:p>
          <a:p>
            <a:pPr lvl="2"/>
            <a:r>
              <a:rPr lang="en-US" dirty="0"/>
              <a:t>Confess and rat out your accomplice, or…</a:t>
            </a:r>
          </a:p>
          <a:p>
            <a:pPr lvl="2"/>
            <a:r>
              <a:rPr lang="en-US" dirty="0"/>
              <a:t>Not confess</a:t>
            </a:r>
          </a:p>
          <a:p>
            <a:pPr lvl="1"/>
            <a:r>
              <a:rPr lang="en-US" dirty="0"/>
              <a:t>You can’t know what your accomplice will say</a:t>
            </a:r>
          </a:p>
          <a:p>
            <a:r>
              <a:rPr lang="en-US" dirty="0"/>
              <a:t>The jailtime you receive depends what you both say: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122AA-17A7-9943-BC1E-5A2BA73D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3192"/>
              </p:ext>
            </p:extLst>
          </p:nvPr>
        </p:nvGraphicFramePr>
        <p:xfrm>
          <a:off x="8429363" y="2409230"/>
          <a:ext cx="3140091" cy="25019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46697">
                  <a:extLst>
                    <a:ext uri="{9D8B030D-6E8A-4147-A177-3AD203B41FA5}">
                      <a16:colId xmlns:a16="http://schemas.microsoft.com/office/drawing/2014/main" val="4293699087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3949952231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182015873"/>
                    </a:ext>
                  </a:extLst>
                </a:gridCol>
              </a:tblGrid>
              <a:tr h="82634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your jailtime: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don’t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64428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doesn’t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78280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131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0A49E8-0804-C74F-985A-14159258A783}"/>
              </a:ext>
            </a:extLst>
          </p:cNvPr>
          <p:cNvSpPr txBox="1"/>
          <p:nvPr/>
        </p:nvSpPr>
        <p:spPr>
          <a:xfrm>
            <a:off x="10169014" y="2039897"/>
            <a:ext cx="9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DC46E-9744-B24F-AC5D-2FA7A5A6EBE6}"/>
              </a:ext>
            </a:extLst>
          </p:cNvPr>
          <p:cNvSpPr txBox="1"/>
          <p:nvPr/>
        </p:nvSpPr>
        <p:spPr>
          <a:xfrm>
            <a:off x="6873408" y="3815950"/>
            <a:ext cx="15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Accomplice…</a:t>
            </a:r>
          </a:p>
        </p:txBody>
      </p:sp>
    </p:spTree>
    <p:extLst>
      <p:ext uri="{BB962C8B-B14F-4D97-AF65-F5344CB8AC3E}">
        <p14:creationId xmlns:p14="http://schemas.microsoft.com/office/powerpoint/2010/main" val="83262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794-2FA9-C347-8104-899D14FB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2" y="428625"/>
            <a:ext cx="9601200" cy="1557338"/>
          </a:xfrm>
        </p:spPr>
        <p:txBody>
          <a:bodyPr/>
          <a:lstStyle/>
          <a:p>
            <a:pPr algn="ctr"/>
            <a:r>
              <a:rPr lang="en-US" dirty="0"/>
              <a:t>Group Coding</a:t>
            </a:r>
            <a:br>
              <a:rPr lang="en-US" dirty="0"/>
            </a:br>
            <a:r>
              <a:rPr lang="en-US" dirty="0"/>
              <a:t>Prisoner’s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E3F1E-D7B0-8046-A701-C8667505C3FC}"/>
              </a:ext>
            </a:extLst>
          </p:cNvPr>
          <p:cNvSpPr txBox="1"/>
          <p:nvPr/>
        </p:nvSpPr>
        <p:spPr>
          <a:xfrm>
            <a:off x="1243013" y="1833870"/>
            <a:ext cx="10948987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Make a prisoner class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</a:t>
            </a: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both_confess_sentence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self_confess_sentence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other_confess_sentence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decide(self)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confess and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to keep your mouth shut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Implement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sentence(self, years)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so you know the outcome of your decision</a:t>
            </a:r>
          </a:p>
          <a:p>
            <a:pPr lvl="2"/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139-16F0-6D4F-A853-A80CA64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FA6D-5703-6D4D-A43A-9DC267BF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8" y="1635162"/>
            <a:ext cx="5292762" cy="4830183"/>
          </a:xfrm>
        </p:spPr>
        <p:txBody>
          <a:bodyPr>
            <a:normAutofit/>
          </a:bodyPr>
          <a:lstStyle/>
          <a:p>
            <a:r>
              <a:rPr lang="en-US" dirty="0"/>
              <a:t>Code that manipulates code</a:t>
            </a:r>
          </a:p>
          <a:p>
            <a:pPr lvl="1"/>
            <a:r>
              <a:rPr lang="en-US" dirty="0"/>
              <a:t>Reads code</a:t>
            </a:r>
          </a:p>
          <a:p>
            <a:pPr lvl="1"/>
            <a:r>
              <a:rPr lang="en-US" dirty="0"/>
              <a:t>Modifies code</a:t>
            </a:r>
          </a:p>
          <a:p>
            <a:pPr lvl="1"/>
            <a:r>
              <a:rPr lang="en-US" dirty="0"/>
              <a:t>Outputs code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Compiler Compilers… what!?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Server Servers… no way!!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You should never have to copy and paste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69E15-1319-3543-824C-FFD31AFF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30" y="1635162"/>
            <a:ext cx="5563802" cy="4651338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2441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A00-5FA9-6A4A-BEB1-C2C0F822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9730-50F7-FC4D-B255-371878D9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13" y="1807630"/>
            <a:ext cx="9601200" cy="4006327"/>
          </a:xfrm>
        </p:spPr>
        <p:txBody>
          <a:bodyPr/>
          <a:lstStyle/>
          <a:p>
            <a:r>
              <a:rPr lang="en-US" dirty="0"/>
              <a:t>Object Oriented Python	Today and next week</a:t>
            </a:r>
          </a:p>
          <a:p>
            <a:r>
              <a:rPr lang="en-US" dirty="0"/>
              <a:t>First-Class Functions		July 17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Closures and Decorators	July 24</a:t>
            </a:r>
            <a:r>
              <a:rPr lang="en-US" baseline="30000" dirty="0"/>
              <a:t>th</a:t>
            </a:r>
            <a:r>
              <a:rPr lang="en-US" dirty="0"/>
              <a:t> and Oct 1</a:t>
            </a:r>
            <a:r>
              <a:rPr lang="en-US" baseline="30000" dirty="0"/>
              <a:t>tst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Metaclass</a:t>
            </a:r>
            <a:r>
              <a:rPr lang="en-US" dirty="0"/>
              <a:t>		Oct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Reflection			Oct 22</a:t>
            </a:r>
            <a:r>
              <a:rPr lang="en-US" baseline="30000" dirty="0"/>
              <a:t>nd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Lisp and Homoiconicity	Nov 5</a:t>
            </a:r>
            <a:r>
              <a:rPr lang="en-US" baseline="30000" dirty="0"/>
              <a:t>th</a:t>
            </a:r>
            <a:r>
              <a:rPr lang="en-US" dirty="0"/>
              <a:t> and 12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r>
              <a:rPr lang="en-US" dirty="0"/>
              <a:t>Compile-time Computation	Nov 19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Programs writing Programs	Nov 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Domain Specific Languages	Dec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529C6-EED2-EF4C-89C4-1D5FD40D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03" y="1754188"/>
            <a:ext cx="4113212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323B-0E84-8E46-9001-6C26C086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5373-645B-E946-8B74-F63061C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3646"/>
            <a:ext cx="6449209" cy="4916245"/>
          </a:xfrm>
        </p:spPr>
        <p:txBody>
          <a:bodyPr>
            <a:normAutofit/>
          </a:bodyPr>
          <a:lstStyle/>
          <a:p>
            <a:r>
              <a:rPr lang="en-US" dirty="0"/>
              <a:t>Group Coding In Class</a:t>
            </a:r>
          </a:p>
          <a:p>
            <a:pPr lvl="1"/>
            <a:r>
              <a:rPr lang="en-US" dirty="0"/>
              <a:t>To introduce the homework and spur discussion</a:t>
            </a:r>
          </a:p>
          <a:p>
            <a:r>
              <a:rPr lang="en-US" dirty="0" err="1"/>
              <a:t>Homeworks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Creative, fun, relaxed</a:t>
            </a:r>
          </a:p>
          <a:p>
            <a:pPr lvl="2"/>
            <a:r>
              <a:rPr lang="en-US" dirty="0"/>
              <a:t>Prizes</a:t>
            </a:r>
          </a:p>
          <a:p>
            <a:pPr lvl="1"/>
            <a:r>
              <a:rPr lang="en-US" dirty="0"/>
              <a:t>Puzzles</a:t>
            </a:r>
          </a:p>
          <a:p>
            <a:pPr lvl="2"/>
            <a:r>
              <a:rPr lang="en-US" dirty="0"/>
              <a:t>Tricky scenarios that require metaprogramming</a:t>
            </a:r>
          </a:p>
          <a:p>
            <a:pPr lvl="2"/>
            <a:r>
              <a:rPr lang="en-US" dirty="0"/>
              <a:t>Some dropped</a:t>
            </a:r>
          </a:p>
          <a:p>
            <a:pPr lvl="2"/>
            <a:r>
              <a:rPr lang="en-US" dirty="0"/>
              <a:t>Prizes</a:t>
            </a:r>
          </a:p>
          <a:p>
            <a:r>
              <a:rPr lang="en-US" dirty="0"/>
              <a:t>Metaprogramming is </a:t>
            </a:r>
            <a:r>
              <a:rPr lang="en-US" i="1" dirty="0"/>
              <a:t>best</a:t>
            </a:r>
            <a:r>
              <a:rPr lang="en-US" dirty="0"/>
              <a:t> understood by just </a:t>
            </a:r>
            <a:r>
              <a:rPr lang="en-US" i="1" dirty="0"/>
              <a:t>doing it</a:t>
            </a:r>
          </a:p>
          <a:p>
            <a:pPr lvl="1"/>
            <a:r>
              <a:rPr lang="en-US" dirty="0"/>
              <a:t>Not hard, just abstract</a:t>
            </a:r>
          </a:p>
          <a:p>
            <a:pPr lvl="1"/>
            <a:r>
              <a:rPr lang="en-US" i="1" dirty="0"/>
              <a:t>homework will demystify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47048C-537E-764A-9EA2-D6618A0CE7EA}"/>
              </a:ext>
            </a:extLst>
          </p:cNvPr>
          <p:cNvSpPr txBox="1">
            <a:spLocks/>
          </p:cNvSpPr>
          <p:nvPr/>
        </p:nvSpPr>
        <p:spPr>
          <a:xfrm>
            <a:off x="7401262" y="2775473"/>
            <a:ext cx="4713642" cy="181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Cheating Policy… Lack Of</a:t>
            </a:r>
          </a:p>
          <a:p>
            <a:pPr lvl="1"/>
            <a:r>
              <a:rPr lang="en-US" dirty="0"/>
              <a:t>Work with each other!</a:t>
            </a:r>
          </a:p>
          <a:p>
            <a:pPr lvl="1"/>
            <a:r>
              <a:rPr lang="en-US" dirty="0"/>
              <a:t>Read each others’ code!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liberaly</a:t>
            </a:r>
            <a:r>
              <a:rPr lang="en-US" dirty="0"/>
              <a:t>!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F97-EF56-F649-AE1F-C6082CB3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 Object Oriented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F14F-7A8A-ED47-99E5-A29DE9A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9080"/>
          </a:xfrm>
        </p:spPr>
        <p:txBody>
          <a:bodyPr/>
          <a:lstStyle/>
          <a:p>
            <a:r>
              <a:rPr lang="en-US" dirty="0"/>
              <a:t>Ubiquity and Homogeneity</a:t>
            </a:r>
          </a:p>
          <a:p>
            <a:r>
              <a:rPr lang="en-US" dirty="0"/>
              <a:t>Duck Typing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Warnings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vs __new__</a:t>
            </a:r>
          </a:p>
          <a:p>
            <a:r>
              <a:rPr lang="en-US" dirty="0"/>
              <a:t>Group Coding </a:t>
            </a:r>
          </a:p>
        </p:txBody>
      </p:sp>
    </p:spTree>
    <p:extLst>
      <p:ext uri="{BB962C8B-B14F-4D97-AF65-F5344CB8AC3E}">
        <p14:creationId xmlns:p14="http://schemas.microsoft.com/office/powerpoint/2010/main" val="33032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76F-FE10-A945-8A37-D893B3C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616"/>
            <a:ext cx="9601200" cy="798756"/>
          </a:xfrm>
        </p:spPr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7A1C-DB8A-BF47-947E-24C7E6F3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05" y="1463040"/>
            <a:ext cx="7202245" cy="1593477"/>
          </a:xfrm>
        </p:spPr>
        <p:txBody>
          <a:bodyPr/>
          <a:lstStyle/>
          <a:p>
            <a:r>
              <a:rPr lang="en-US" dirty="0"/>
              <a:t>Let’s look at some code to be sure:</a:t>
            </a:r>
          </a:p>
          <a:p>
            <a:pPr lvl="1"/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type(thing)</a:t>
            </a:r>
            <a:r>
              <a:rPr lang="en-US" i="0" dirty="0"/>
              <a:t> </a:t>
            </a:r>
            <a:r>
              <a:rPr lang="en-US" dirty="0"/>
              <a:t>returns the type of the parameter.</a:t>
            </a:r>
          </a:p>
          <a:p>
            <a:pPr lvl="1"/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i="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i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i="0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shows us the inheritance </a:t>
            </a:r>
            <a:r>
              <a:rPr lang="en-US" dirty="0" err="1"/>
              <a:t>heirachy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F3AEF-EC3C-2E49-8258-9FA619EDEACE}"/>
              </a:ext>
            </a:extLst>
          </p:cNvPr>
          <p:cNvSpPr txBox="1">
            <a:spLocks/>
          </p:cNvSpPr>
          <p:nvPr/>
        </p:nvSpPr>
        <p:spPr>
          <a:xfrm>
            <a:off x="1871662" y="2861534"/>
            <a:ext cx="9101137" cy="3796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type(1).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type('hi').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type([]).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'list'&gt;,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type(print).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builtin_function_or_method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'object'&gt;]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C0095A-0AA5-8446-9657-61121C1DDEC2}"/>
              </a:ext>
            </a:extLst>
          </p:cNvPr>
          <p:cNvSpPr txBox="1">
            <a:spLocks/>
          </p:cNvSpPr>
          <p:nvPr/>
        </p:nvSpPr>
        <p:spPr>
          <a:xfrm>
            <a:off x="4529138" y="1688614"/>
            <a:ext cx="7358064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['a'] = 0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'hello'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[(1, 'hi')] = {'show' : print}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'a': 0,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1: 'hello’,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(1,'hi'): {'show': &lt;built-in function print&gt;}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9D7-3ABF-F045-8BA5-809AEB4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69" y="190949"/>
            <a:ext cx="9601200" cy="10144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60E587-42BE-7149-8CB6-68567E9037F7}"/>
              </a:ext>
            </a:extLst>
          </p:cNvPr>
          <p:cNvSpPr txBox="1">
            <a:spLocks/>
          </p:cNvSpPr>
          <p:nvPr/>
        </p:nvSpPr>
        <p:spPr>
          <a:xfrm>
            <a:off x="1014413" y="1688614"/>
            <a:ext cx="3514725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 == 'hi'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'hi'.__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__('hi')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== 2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C788D-56CC-A04E-BD68-0324608481F7}"/>
              </a:ext>
            </a:extLst>
          </p:cNvPr>
          <p:cNvSpPr txBox="1"/>
          <p:nvPr/>
        </p:nvSpPr>
        <p:spPr>
          <a:xfrm>
            <a:off x="2673276" y="925158"/>
            <a:ext cx="29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 in Java, good in Python)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8D504-0435-734C-933C-1D897719B200}"/>
              </a:ext>
            </a:extLst>
          </p:cNvPr>
          <p:cNvCxnSpPr>
            <a:cxnSpLocks/>
          </p:cNvCxnSpPr>
          <p:nvPr/>
        </p:nvCxnSpPr>
        <p:spPr>
          <a:xfrm flipH="1">
            <a:off x="3636085" y="1398495"/>
            <a:ext cx="387275" cy="41954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BC31F1-1F67-5343-B27E-FCDEAEA4C9AF}"/>
              </a:ext>
            </a:extLst>
          </p:cNvPr>
          <p:cNvCxnSpPr>
            <a:cxnSpLocks/>
          </p:cNvCxnSpPr>
          <p:nvPr/>
        </p:nvCxnSpPr>
        <p:spPr>
          <a:xfrm flipH="1">
            <a:off x="2990626" y="1398495"/>
            <a:ext cx="1032734" cy="325956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75FB7-69A6-2246-AAE1-7371DF7248E4}"/>
              </a:ext>
            </a:extLst>
          </p:cNvPr>
          <p:cNvSpPr txBox="1"/>
          <p:nvPr/>
        </p:nvSpPr>
        <p:spPr>
          <a:xfrm>
            <a:off x="7287410" y="648159"/>
            <a:ext cx="296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(tuple can be keys, functions and </a:t>
            </a:r>
            <a:r>
              <a:rPr lang="en-US" dirty="0" err="1"/>
              <a:t>dict</a:t>
            </a:r>
            <a:r>
              <a:rPr lang="en-US" dirty="0"/>
              <a:t> can be values,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52E579-F90C-5444-A583-5A07C06747F4}"/>
              </a:ext>
            </a:extLst>
          </p:cNvPr>
          <p:cNvCxnSpPr>
            <a:cxnSpLocks/>
          </p:cNvCxnSpPr>
          <p:nvPr/>
        </p:nvCxnSpPr>
        <p:spPr>
          <a:xfrm flipH="1">
            <a:off x="6841864" y="1398495"/>
            <a:ext cx="1927414" cy="157061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2D6170-A884-5B4C-AAF2-1406B12E87A7}"/>
              </a:ext>
            </a:extLst>
          </p:cNvPr>
          <p:cNvCxnSpPr>
            <a:cxnSpLocks/>
          </p:cNvCxnSpPr>
          <p:nvPr/>
        </p:nvCxnSpPr>
        <p:spPr>
          <a:xfrm>
            <a:off x="8769276" y="1398495"/>
            <a:ext cx="471543" cy="154910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571E92-D535-B540-B257-E303EBCAF3EB}"/>
              </a:ext>
            </a:extLst>
          </p:cNvPr>
          <p:cNvSpPr txBox="1"/>
          <p:nvPr/>
        </p:nvSpPr>
        <p:spPr>
          <a:xfrm>
            <a:off x="3290495" y="6060209"/>
            <a:ext cx="567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Takeaway: Nothing is special; Python is homogenous</a:t>
            </a:r>
          </a:p>
        </p:txBody>
      </p:sp>
    </p:spTree>
    <p:extLst>
      <p:ext uri="{BB962C8B-B14F-4D97-AF65-F5344CB8AC3E}">
        <p14:creationId xmlns:p14="http://schemas.microsoft.com/office/powerpoint/2010/main" val="347127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D2E2C-C684-0C40-8165-94F5F656B8F8}"/>
              </a:ext>
            </a:extLst>
          </p:cNvPr>
          <p:cNvSpPr txBox="1"/>
          <p:nvPr/>
        </p:nvSpPr>
        <p:spPr>
          <a:xfrm>
            <a:off x="2764713" y="2366681"/>
            <a:ext cx="6293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 Wall of Text Coming</a:t>
            </a:r>
          </a:p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not try to memorize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A2B-03BC-C743-AD97-E859FCDCDCDB}"/>
              </a:ext>
            </a:extLst>
          </p:cNvPr>
          <p:cNvSpPr/>
          <p:nvPr/>
        </p:nvSpPr>
        <p:spPr>
          <a:xfrm>
            <a:off x="1046685" y="-78835"/>
            <a:ext cx="10994231" cy="7294305"/>
          </a:xfrm>
          <a:prstGeom prst="rect">
            <a:avLst/>
          </a:prstGeom>
          <a:solidFill>
            <a:srgbClr val="000000">
              <a:alpha val="83000"/>
            </a:srgb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6FF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type([]).__</a:t>
            </a:r>
            <a:r>
              <a:rPr lang="en-US" dirty="0" err="1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solidFill>
                  <a:srgbClr val="06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	'__add__': &lt;slot wrapper '__add__'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'__contains__': &lt;slot wrapper '__contains__'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delitem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'__doc__': 'list() -&gt; new empty list\n’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'list(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new list initialized from ‘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iterable's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items",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&lt;slot wrapper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'append': &lt;method 'append'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'clear': &lt;method 'clear'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'copy': &lt;method 'copy'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'count': &lt;method 'count'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'extend': &lt;method 'extend'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'index': &lt;method 'index'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'insert': &lt;method 'insert'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'pop': &lt;method 'pop'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'remove': &lt;method 'remove'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'reverse': &lt;method 'reverse' of 'list' objects&gt;,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'sort': &lt;method 'sort' of 'list' objects&gt;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64A15-574B-234F-B9BE-5B0532559025}"/>
              </a:ext>
            </a:extLst>
          </p:cNvPr>
          <p:cNvSpPr txBox="1"/>
          <p:nvPr/>
        </p:nvSpPr>
        <p:spPr>
          <a:xfrm>
            <a:off x="8842785" y="3743661"/>
            <a:ext cx="3001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Takeaway: Even code and descriptions of code are objects. </a:t>
            </a:r>
          </a:p>
          <a:p>
            <a:endParaRPr lang="en-US" dirty="0"/>
          </a:p>
          <a:p>
            <a:r>
              <a:rPr lang="en-US" dirty="0"/>
              <a:t>Takeaway: Our first glimpse at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35668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7" grpId="0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4012</TotalTime>
  <Words>1250</Words>
  <Application>Microsoft Macintosh PowerPoint</Application>
  <PresentationFormat>Widescreen</PresentationFormat>
  <Paragraphs>364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Franklin Gothic Book</vt:lpstr>
      <vt:lpstr>Menlo</vt:lpstr>
      <vt:lpstr>Wingdings</vt:lpstr>
      <vt:lpstr>Crop</vt:lpstr>
      <vt:lpstr>Metaprogramming</vt:lpstr>
      <vt:lpstr>Welcome!</vt:lpstr>
      <vt:lpstr>What Is Metaprogramming?</vt:lpstr>
      <vt:lpstr>What Will We Learn? (schedule)</vt:lpstr>
      <vt:lpstr>What Will We Do?</vt:lpstr>
      <vt:lpstr>Today:  Object Oriented Python</vt:lpstr>
      <vt:lpstr>Everything is an Object</vt:lpstr>
      <vt:lpstr>Examples</vt:lpstr>
      <vt:lpstr>PowerPoint Presentation</vt:lpstr>
      <vt:lpstr>PowerPoint Presentation</vt:lpstr>
      <vt:lpstr>Duck Typing</vt:lpstr>
      <vt:lpstr>Assertions</vt:lpstr>
      <vt:lpstr>Warnings</vt:lpstr>
      <vt:lpstr>Making Our Own Objects </vt:lpstr>
      <vt:lpstr>Constructor</vt:lpstr>
      <vt:lpstr>Fields</vt:lpstr>
      <vt:lpstr>Methods</vt:lpstr>
      <vt:lpstr>__init__ vs __new__</vt:lpstr>
      <vt:lpstr>Summary</vt:lpstr>
      <vt:lpstr>The Prisoner’s Dilemma</vt:lpstr>
      <vt:lpstr>Group Coding Prisoner’s Dilemma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56</cp:revision>
  <dcterms:created xsi:type="dcterms:W3CDTF">2018-05-03T03:07:17Z</dcterms:created>
  <dcterms:modified xsi:type="dcterms:W3CDTF">2018-08-13T15:24:55Z</dcterms:modified>
</cp:coreProperties>
</file>