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2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EC1-BA6E-6B40-AE24-08BC22F0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335280"/>
            <a:ext cx="9601200" cy="1485900"/>
          </a:xfrm>
        </p:spPr>
        <p:txBody>
          <a:bodyPr/>
          <a:lstStyle/>
          <a:p>
            <a:r>
              <a:rPr lang="en-US" dirty="0" err="1"/>
              <a:t>namedtuple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6012C-5DE3-1C48-BB3A-DAA3A621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  <a14:imgEffect>
                      <a14:colorTemperature colorTemp="71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837" y="2392307"/>
            <a:ext cx="5394960" cy="3587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E3F5DF-6B98-DB4B-B542-D4FDD22EF446}"/>
              </a:ext>
            </a:extLst>
          </p:cNvPr>
          <p:cNvSpPr txBox="1">
            <a:spLocks/>
          </p:cNvSpPr>
          <p:nvPr/>
        </p:nvSpPr>
        <p:spPr>
          <a:xfrm>
            <a:off x="5062653" y="602908"/>
            <a:ext cx="6758011" cy="41140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collections import </a:t>
            </a:r>
            <a:r>
              <a:rPr lang="en-US" sz="19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namedtuple</a:t>
            </a:r>
            <a:endParaRPr lang="en-US" sz="19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 = </a:t>
            </a:r>
            <a:r>
              <a:rPr lang="en-US" sz="19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namedtuple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('Point', ['x', 'y'])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Point(1, 2)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a[0]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a.y</a:t>
            </a:r>
            <a:endParaRPr lang="en-US" sz="19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type(a)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'__</a:t>
            </a:r>
            <a:r>
              <a:rPr lang="en-US" sz="1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main__.Point</a:t>
            </a: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9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Point.__bases</a:t>
            </a:r>
            <a:r>
              <a:rPr lang="en-US" sz="19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(&lt;class 'tuple'&gt;,)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1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E99D-D115-2F49-B02B-4B23F6B8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3521-06EE-E54F-8111-145558BAC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8C21-2E4F-3448-B23A-1F9BBC63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06" y="2068551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Let’s Watch Our Prisoners</a:t>
            </a:r>
          </a:p>
        </p:txBody>
      </p:sp>
    </p:spTree>
    <p:extLst>
      <p:ext uri="{BB962C8B-B14F-4D97-AF65-F5344CB8AC3E}">
        <p14:creationId xmlns:p14="http://schemas.microsoft.com/office/powerpoint/2010/main" val="32646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Python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</a:t>
            </a:r>
          </a:p>
          <a:p>
            <a:pPr lvl="1"/>
            <a:r>
              <a:rPr lang="en-US" dirty="0"/>
              <a:t>Some examples</a:t>
            </a:r>
          </a:p>
          <a:p>
            <a:r>
              <a:rPr lang="en-US" dirty="0" err="1"/>
              <a:t>Multple</a:t>
            </a:r>
            <a:r>
              <a:rPr lang="en-US" dirty="0"/>
              <a:t> Inheritance</a:t>
            </a:r>
          </a:p>
          <a:p>
            <a:pPr lvl="1"/>
            <a:r>
              <a:rPr lang="en-US" dirty="0"/>
              <a:t>The Diamond Problem</a:t>
            </a:r>
          </a:p>
          <a:p>
            <a:pPr lvl="1"/>
            <a:r>
              <a:rPr lang="en-US" dirty="0"/>
              <a:t>The Method Resolution Order (MRO)</a:t>
            </a:r>
          </a:p>
          <a:p>
            <a:pPr lvl="1"/>
            <a:r>
              <a:rPr lang="en-US" dirty="0"/>
              <a:t>C3 Linearization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0BC57C-43D5-8C4D-9565-C4955440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First, note:</a:t>
            </a:r>
            <a:br>
              <a:rPr lang="en-US" dirty="0"/>
            </a:br>
            <a:r>
              <a:rPr lang="en-US" dirty="0"/>
              <a:t>This is for “New Style Classes”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FFF12E-BC1B-A743-AE8D-8CD12709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works differently for “old style classes”</a:t>
            </a:r>
          </a:p>
          <a:p>
            <a:r>
              <a:rPr lang="en-US" dirty="0"/>
              <a:t>New style classes inherit from “object”</a:t>
            </a:r>
          </a:p>
          <a:p>
            <a:r>
              <a:rPr lang="en-US" dirty="0"/>
              <a:t>This is the default in Python3</a:t>
            </a:r>
          </a:p>
          <a:p>
            <a:pPr lvl="1"/>
            <a:r>
              <a:rPr lang="en-US" dirty="0"/>
              <a:t>So let’s just all use Python3</a:t>
            </a:r>
          </a:p>
        </p:txBody>
      </p:sp>
    </p:spTree>
    <p:extLst>
      <p:ext uri="{BB962C8B-B14F-4D97-AF65-F5344CB8AC3E}">
        <p14:creationId xmlns:p14="http://schemas.microsoft.com/office/powerpoint/2010/main" val="387848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16B4-1F6A-5646-B34F-9EFDBAC0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297" y="306659"/>
            <a:ext cx="9601200" cy="1485900"/>
          </a:xfrm>
        </p:spPr>
        <p:txBody>
          <a:bodyPr/>
          <a:lstStyle/>
          <a:p>
            <a:r>
              <a:rPr lang="en-US" dirty="0"/>
              <a:t>Syntax: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AA953-65D2-E34E-B137-2165591696AA}"/>
              </a:ext>
            </a:extLst>
          </p:cNvPr>
          <p:cNvSpPr txBox="1">
            <a:spLocks/>
          </p:cNvSpPr>
          <p:nvPr/>
        </p:nvSpPr>
        <p:spPr>
          <a:xfrm>
            <a:off x="807719" y="1165304"/>
            <a:ext cx="4846321" cy="30061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"I'm "+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print(Person('Max'))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Max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4FC9D2-1581-8D43-B991-B60CB3549382}"/>
              </a:ext>
            </a:extLst>
          </p:cNvPr>
          <p:cNvSpPr txBox="1">
            <a:spLocks/>
          </p:cNvSpPr>
          <p:nvPr/>
        </p:nvSpPr>
        <p:spPr>
          <a:xfrm>
            <a:off x="5654040" y="1165304"/>
            <a:ext cx="5982976" cy="3605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Student(Person):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name, id):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super().__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__(name)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report(self):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print(Student('Max', 'mtp4be'))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Max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print(Student('Max', 'mtp4be').report())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mtp4be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B95179-57AC-CD47-95E8-BB0FCED8BB0C}"/>
              </a:ext>
            </a:extLst>
          </p:cNvPr>
          <p:cNvSpPr txBox="1">
            <a:spLocks/>
          </p:cNvSpPr>
          <p:nvPr/>
        </p:nvSpPr>
        <p:spPr>
          <a:xfrm>
            <a:off x="807718" y="4171489"/>
            <a:ext cx="4846321" cy="811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7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Person(object):</a:t>
            </a:r>
          </a:p>
          <a:p>
            <a:pPr marL="0" indent="0">
              <a:buNone/>
            </a:pPr>
            <a:r>
              <a:rPr lang="en-US" sz="1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7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7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</a:t>
            </a:r>
          </a:p>
        </p:txBody>
      </p:sp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5D5BC3D2-A5CF-6F4E-9BF5-F2E5EADAE551}"/>
              </a:ext>
            </a:extLst>
          </p:cNvPr>
          <p:cNvSpPr/>
          <p:nvPr/>
        </p:nvSpPr>
        <p:spPr>
          <a:xfrm rot="10800000">
            <a:off x="2758440" y="570201"/>
            <a:ext cx="4450080" cy="622981"/>
          </a:xfrm>
          <a:prstGeom prst="curvedUpArrow">
            <a:avLst>
              <a:gd name="adj1" fmla="val 20184"/>
              <a:gd name="adj2" fmla="val 86988"/>
              <a:gd name="adj3" fmla="val 34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D035B-5747-5A4F-92D5-AC8660D89EB5}"/>
              </a:ext>
            </a:extLst>
          </p:cNvPr>
          <p:cNvSpPr txBox="1"/>
          <p:nvPr/>
        </p:nvSpPr>
        <p:spPr>
          <a:xfrm>
            <a:off x="4587240" y="58394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“is a …”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A728F9-01CD-854D-8AD2-58ABC3C5270F}"/>
              </a:ext>
            </a:extLst>
          </p:cNvPr>
          <p:cNvCxnSpPr>
            <a:cxnSpLocks/>
          </p:cNvCxnSpPr>
          <p:nvPr/>
        </p:nvCxnSpPr>
        <p:spPr>
          <a:xfrm flipH="1">
            <a:off x="8458374" y="583946"/>
            <a:ext cx="274146" cy="60923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648071-9019-3643-95A8-627793E06891}"/>
              </a:ext>
            </a:extLst>
          </p:cNvPr>
          <p:cNvSpPr txBox="1"/>
          <p:nvPr/>
        </p:nvSpPr>
        <p:spPr>
          <a:xfrm>
            <a:off x="8763000" y="306661"/>
            <a:ext cx="259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Superclass(s) go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94605D2-6A6B-7644-AA9B-8F19647AC60D}"/>
              </a:ext>
            </a:extLst>
          </p:cNvPr>
          <p:cNvSpPr txBox="1">
            <a:spLocks/>
          </p:cNvSpPr>
          <p:nvPr/>
        </p:nvSpPr>
        <p:spPr>
          <a:xfrm>
            <a:off x="5654039" y="4766593"/>
            <a:ext cx="5982977" cy="13886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Student(Person):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name, id):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99AF5A-ECD5-AC40-92FC-4084B88D2FDC}"/>
              </a:ext>
            </a:extLst>
          </p:cNvPr>
          <p:cNvSpPr txBox="1"/>
          <p:nvPr/>
        </p:nvSpPr>
        <p:spPr>
          <a:xfrm>
            <a:off x="807717" y="4982892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explicitly inherit from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36C55-16A5-3543-8B63-83F2B9652481}"/>
              </a:ext>
            </a:extLst>
          </p:cNvPr>
          <p:cNvSpPr txBox="1"/>
          <p:nvPr/>
        </p:nvSpPr>
        <p:spPr>
          <a:xfrm>
            <a:off x="807717" y="535222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super() to access the superclass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(kind of)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527979-8F6D-2542-A55C-8217FAD10384}"/>
              </a:ext>
            </a:extLst>
          </p:cNvPr>
          <p:cNvSpPr txBox="1"/>
          <p:nvPr/>
        </p:nvSpPr>
        <p:spPr>
          <a:xfrm>
            <a:off x="807716" y="5998555"/>
            <a:ext cx="472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Or explicitly reference the superclass you want</a:t>
            </a:r>
          </a:p>
          <a:p>
            <a:r>
              <a:rPr lang="en-US" i="1" dirty="0">
                <a:ea typeface="Menlo" panose="020B0609030804020204" pitchFamily="49" charset="0"/>
                <a:cs typeface="Menlo" panose="020B0609030804020204" pitchFamily="49" charset="0"/>
              </a:rPr>
              <a:t>	(note: you need self here)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695501-ADAC-374C-BBAD-A90A3BF3CBEC}"/>
              </a:ext>
            </a:extLst>
          </p:cNvPr>
          <p:cNvCxnSpPr>
            <a:cxnSpLocks/>
          </p:cNvCxnSpPr>
          <p:nvPr/>
        </p:nvCxnSpPr>
        <p:spPr>
          <a:xfrm flipH="1" flipV="1">
            <a:off x="3611880" y="4541521"/>
            <a:ext cx="304800" cy="44137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13CB1BC-52C8-4F42-826F-178CF9AB82AF}"/>
              </a:ext>
            </a:extLst>
          </p:cNvPr>
          <p:cNvCxnSpPr>
            <a:cxnSpLocks/>
          </p:cNvCxnSpPr>
          <p:nvPr/>
        </p:nvCxnSpPr>
        <p:spPr>
          <a:xfrm flipV="1">
            <a:off x="5417818" y="2362201"/>
            <a:ext cx="2263142" cy="1768615"/>
          </a:xfrm>
          <a:prstGeom prst="curvedConnector3">
            <a:avLst>
              <a:gd name="adj1" fmla="val 168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BA7BAEFF-AA30-6D4F-AE1E-9E830186EDF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532119" y="5882641"/>
            <a:ext cx="2103120" cy="439080"/>
          </a:xfrm>
          <a:prstGeom prst="curved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3792F10-DA27-124D-8FD0-E4B627AEFD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06918" y="4488277"/>
            <a:ext cx="1494064" cy="779143"/>
          </a:xfrm>
          <a:prstGeom prst="curvedConnector3">
            <a:avLst>
              <a:gd name="adj1" fmla="val 18"/>
            </a:avLst>
          </a:prstGeom>
          <a:ln w="539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8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6" grpId="0" uiExpand="1" build="p" animBg="1"/>
      <p:bldP spid="10" grpId="0" animBg="1"/>
      <p:bldP spid="11" grpId="0"/>
      <p:bldP spid="17" grpId="0"/>
      <p:bldP spid="18" grpId="0" uiExpand="1" build="p" animBg="1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EC1-BA6E-6B40-AE24-08BC22F0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335280"/>
            <a:ext cx="9601200" cy="1485900"/>
          </a:xfrm>
        </p:spPr>
        <p:txBody>
          <a:bodyPr/>
          <a:lstStyle/>
          <a:p>
            <a:r>
              <a:rPr lang="en-US" dirty="0"/>
              <a:t>Let’s Practice a Bit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6012C-5DE3-1C48-BB3A-DAA3A621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  <a14:imgEffect>
                      <a14:colorTemperature colorTemp="71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720" y="1821179"/>
            <a:ext cx="5394960" cy="3587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E3F5DF-6B98-DB4B-B542-D4FDD22EF446}"/>
              </a:ext>
            </a:extLst>
          </p:cNvPr>
          <p:cNvSpPr txBox="1">
            <a:spLocks/>
          </p:cNvSpPr>
          <p:nvPr/>
        </p:nvSpPr>
        <p:spPr>
          <a:xfrm>
            <a:off x="6888480" y="883920"/>
            <a:ext cx="4855216" cy="5196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A(object):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D(A):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E(A):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pass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C.__bases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'&gt;,)</a:t>
            </a:r>
          </a:p>
        </p:txBody>
      </p:sp>
    </p:spTree>
    <p:extLst>
      <p:ext uri="{BB962C8B-B14F-4D97-AF65-F5344CB8AC3E}">
        <p14:creationId xmlns:p14="http://schemas.microsoft.com/office/powerpoint/2010/main" val="127567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EC1-BA6E-6B40-AE24-08BC22F0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335280"/>
            <a:ext cx="9601200" cy="1485900"/>
          </a:xfrm>
        </p:spPr>
        <p:txBody>
          <a:bodyPr/>
          <a:lstStyle/>
          <a:p>
            <a:r>
              <a:rPr lang="en-US" dirty="0"/>
              <a:t>Let’s Practice a Bit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6012C-5DE3-1C48-BB3A-DAA3A621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  <a14:imgEffect>
                      <a14:colorTemperature colorTemp="71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720" y="1821179"/>
            <a:ext cx="5394960" cy="3587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E3F5DF-6B98-DB4B-B542-D4FDD22EF446}"/>
              </a:ext>
            </a:extLst>
          </p:cNvPr>
          <p:cNvSpPr txBox="1">
            <a:spLocks/>
          </p:cNvSpPr>
          <p:nvPr/>
        </p:nvSpPr>
        <p:spPr>
          <a:xfrm>
            <a:off x="6202680" y="335280"/>
            <a:ext cx="5852160" cy="62636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Point(tuple):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x, y):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self[0] = x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self[1] = y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getattr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if name == 'x':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return self[0]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if name == 'y':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return self[1]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else: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raise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AttributeError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Point(1, 2)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TypeError</a:t>
            </a:r>
            <a:r>
              <a:rPr lang="en-US" sz="15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tuple() takes at most 1 argument (2 given)</a:t>
            </a:r>
          </a:p>
        </p:txBody>
      </p:sp>
    </p:spTree>
    <p:extLst>
      <p:ext uri="{BB962C8B-B14F-4D97-AF65-F5344CB8AC3E}">
        <p14:creationId xmlns:p14="http://schemas.microsoft.com/office/powerpoint/2010/main" val="11774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EC1-BA6E-6B40-AE24-08BC22F0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920" y="335280"/>
            <a:ext cx="9601200" cy="1485900"/>
          </a:xfrm>
        </p:spPr>
        <p:txBody>
          <a:bodyPr/>
          <a:lstStyle/>
          <a:p>
            <a:r>
              <a:rPr lang="en-US" dirty="0"/>
              <a:t>Let’s Practice a Bit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6012C-5DE3-1C48-BB3A-DAA3A621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  <a14:imgEffect>
                      <a14:colorTemperature colorTemp="71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720" y="1821179"/>
            <a:ext cx="5394960" cy="35870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E3F5DF-6B98-DB4B-B542-D4FDD22EF446}"/>
              </a:ext>
            </a:extLst>
          </p:cNvPr>
          <p:cNvSpPr txBox="1">
            <a:spLocks/>
          </p:cNvSpPr>
          <p:nvPr/>
        </p:nvSpPr>
        <p:spPr>
          <a:xfrm>
            <a:off x="6202680" y="335280"/>
            <a:ext cx="5852160" cy="62636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Point(tuple):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def __</a:t>
            </a:r>
            <a:r>
              <a:rPr lang="en-US" b="1" i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x, y):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tuple.__new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 \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(x, y))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getattr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if name == 'x':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return self[0]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if name == 'y':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return self[1]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else: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raise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AttributeError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Point(1, 2)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a[0]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a.y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endParaRPr lang="en-US" sz="15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8721-8D28-E846-BD3C-AC0C5371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Ok… that was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BA4A-F4D8-464A-A4E8-EDBA90140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3581400"/>
          </a:xfrm>
        </p:spPr>
        <p:txBody>
          <a:bodyPr/>
          <a:lstStyle/>
          <a:p>
            <a:r>
              <a:rPr lang="en-US" dirty="0"/>
              <a:t>You don’t have to understand every detail of that example</a:t>
            </a:r>
          </a:p>
          <a:p>
            <a:pPr lvl="1"/>
            <a:r>
              <a:rPr lang="en-US" dirty="0"/>
              <a:t>__new__ is difficult to work with</a:t>
            </a:r>
          </a:p>
          <a:p>
            <a:pPr lvl="1"/>
            <a:r>
              <a:rPr lang="en-US" dirty="0"/>
              <a:t>However, it will come back up when we start talking about meta classes</a:t>
            </a:r>
          </a:p>
          <a:p>
            <a:pPr lvl="1"/>
            <a:endParaRPr lang="en-US" dirty="0"/>
          </a:p>
          <a:p>
            <a:r>
              <a:rPr lang="en-US" dirty="0"/>
              <a:t>Subclasses of </a:t>
            </a:r>
            <a:r>
              <a:rPr lang="en-US" i="1" dirty="0"/>
              <a:t>tuple, </a:t>
            </a:r>
            <a:r>
              <a:rPr lang="en-US" dirty="0"/>
              <a:t>like Point, are very nice</a:t>
            </a:r>
          </a:p>
          <a:p>
            <a:pPr lvl="1"/>
            <a:r>
              <a:rPr lang="en-US" i="1" dirty="0"/>
              <a:t>but a pain to make,</a:t>
            </a:r>
          </a:p>
          <a:p>
            <a:pPr lvl="1"/>
            <a:r>
              <a:rPr lang="en-US" dirty="0"/>
              <a:t>so, we have a built in function that makes classes like Point automatically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02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2821</TotalTime>
  <Words>287</Words>
  <Application>Microsoft Macintosh PowerPoint</Application>
  <PresentationFormat>Widescreen</PresentationFormat>
  <Paragraphs>121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Franklin Gothic Book</vt:lpstr>
      <vt:lpstr>Menlo</vt:lpstr>
      <vt:lpstr>Crop</vt:lpstr>
      <vt:lpstr>Inheritance</vt:lpstr>
      <vt:lpstr>Let’s Watch Our Prisoners</vt:lpstr>
      <vt:lpstr>Today: Python Inheritance</vt:lpstr>
      <vt:lpstr>First, note: This is for “New Style Classes”</vt:lpstr>
      <vt:lpstr>Syntax:</vt:lpstr>
      <vt:lpstr>Let’s Practice a Bit</vt:lpstr>
      <vt:lpstr>Let’s Practice a Bit</vt:lpstr>
      <vt:lpstr>Let’s Practice a Bit</vt:lpstr>
      <vt:lpstr>Ok… that was weird</vt:lpstr>
      <vt:lpstr>namedtuple</vt:lpstr>
      <vt:lpstr>Multiple Inheritance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49</cp:revision>
  <dcterms:created xsi:type="dcterms:W3CDTF">2018-05-03T03:07:17Z</dcterms:created>
  <dcterms:modified xsi:type="dcterms:W3CDTF">2018-05-28T19:58:19Z</dcterms:modified>
</cp:coreProperties>
</file>