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25"/>
  </p:notesMasterIdLst>
  <p:sldIdLst>
    <p:sldId id="256" r:id="rId2"/>
    <p:sldId id="258" r:id="rId3"/>
    <p:sldId id="278" r:id="rId4"/>
    <p:sldId id="296" r:id="rId5"/>
    <p:sldId id="275" r:id="rId6"/>
    <p:sldId id="273" r:id="rId7"/>
    <p:sldId id="276" r:id="rId8"/>
    <p:sldId id="277" r:id="rId9"/>
    <p:sldId id="279" r:id="rId10"/>
    <p:sldId id="280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Franklin Gothic Book" panose="020B0503020102020204" pitchFamily="34" charset="0"/>
      <p:regular r:id="rId34"/>
      <p: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0FF"/>
    <a:srgbClr val="A745FF"/>
    <a:srgbClr val="9740D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0"/>
    <p:restoredTop sz="94662"/>
  </p:normalViewPr>
  <p:slideViewPr>
    <p:cSldViewPr snapToGrid="0" snapToObjects="1">
      <p:cViewPr varScale="1">
        <p:scale>
          <a:sx n="148" d="100"/>
          <a:sy n="148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Compile-time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59B9-18C8-DA4B-9C95-D0A4E81F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BAAD-77B6-C842-8046-AFC2569C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8496"/>
            <a:ext cx="9601200" cy="4984124"/>
          </a:xfrm>
        </p:spPr>
        <p:txBody>
          <a:bodyPr>
            <a:normAutofit/>
          </a:bodyPr>
          <a:lstStyle/>
          <a:p>
            <a:r>
              <a:rPr lang="en-US" sz="2000" dirty="0" err="1"/>
              <a:t>Cofoja</a:t>
            </a:r>
            <a:endParaRPr lang="en-US" sz="2000" dirty="0"/>
          </a:p>
          <a:p>
            <a:pPr lvl="1"/>
            <a:r>
              <a:rPr lang="en-US" dirty="0"/>
              <a:t>Written by Google engineers</a:t>
            </a:r>
          </a:p>
          <a:p>
            <a:pPr lvl="1"/>
            <a:r>
              <a:rPr lang="en-US" dirty="0"/>
              <a:t>Implements Design by Contract (</a:t>
            </a:r>
            <a:r>
              <a:rPr lang="en-US" dirty="0" err="1"/>
              <a:t>DbC</a:t>
            </a:r>
            <a:r>
              <a:rPr lang="en-US" dirty="0"/>
              <a:t>) for Java</a:t>
            </a:r>
          </a:p>
          <a:p>
            <a:pPr lvl="1"/>
            <a:r>
              <a:rPr lang="en-US" dirty="0"/>
              <a:t>Searches for @Requires, @Ensures, @</a:t>
            </a:r>
            <a:r>
              <a:rPr lang="en-US" dirty="0" err="1"/>
              <a:t>Invarient</a:t>
            </a:r>
            <a:endParaRPr lang="en-US" dirty="0"/>
          </a:p>
          <a:p>
            <a:pPr lvl="1"/>
            <a:r>
              <a:rPr lang="en-US" dirty="0"/>
              <a:t>implementing preconditions, postconditions, and state-requirements</a:t>
            </a:r>
          </a:p>
          <a:p>
            <a:pPr lvl="1"/>
            <a:r>
              <a:rPr lang="en-US" dirty="0"/>
              <a:t>Side Effects:</a:t>
            </a:r>
          </a:p>
          <a:p>
            <a:pPr lvl="2"/>
            <a:r>
              <a:rPr lang="en-US" dirty="0"/>
              <a:t>Generates code that checks those conditions at runtime</a:t>
            </a:r>
          </a:p>
          <a:p>
            <a:pPr lvl="3"/>
            <a:r>
              <a:rPr lang="en-US" dirty="0"/>
              <a:t>Uses ASM, like </a:t>
            </a:r>
            <a:r>
              <a:rPr lang="en-US" dirty="0" err="1"/>
              <a:t>JavaPoet</a:t>
            </a:r>
            <a:r>
              <a:rPr lang="en-US" dirty="0"/>
              <a:t> for bytecode</a:t>
            </a:r>
          </a:p>
          <a:p>
            <a:pPr lvl="2"/>
            <a:r>
              <a:rPr lang="en-US" dirty="0"/>
              <a:t>May throw error if conditions don’t compile</a:t>
            </a:r>
          </a:p>
          <a:p>
            <a:pPr lvl="3"/>
            <a:r>
              <a:rPr lang="en-US" dirty="0"/>
              <a:t>Conditions don’t compile?</a:t>
            </a:r>
          </a:p>
          <a:p>
            <a:pPr lvl="4"/>
            <a:r>
              <a:rPr lang="en-US" dirty="0"/>
              <a:t>Let's see this in action</a:t>
            </a:r>
          </a:p>
        </p:txBody>
      </p:sp>
    </p:spTree>
    <p:extLst>
      <p:ext uri="{BB962C8B-B14F-4D97-AF65-F5344CB8AC3E}">
        <p14:creationId xmlns:p14="http://schemas.microsoft.com/office/powerpoint/2010/main" val="13064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0DA820-2275-C64B-AE49-E690B6F054F7}"/>
              </a:ext>
            </a:extLst>
          </p:cNvPr>
          <p:cNvSpPr txBox="1">
            <a:spLocks/>
          </p:cNvSpPr>
          <p:nvPr/>
        </p:nvSpPr>
        <p:spPr>
          <a:xfrm>
            <a:off x="1371600" y="936938"/>
            <a:ext cx="9575442" cy="57987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@Requires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currentBuffer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!= null"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"tokenizer != null"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"token != null"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private void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transformCommon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currentBuffer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BalancedTokenizer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tokenizer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switch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token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.kind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COMMENT: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length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token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.text.length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length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currentBuffer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.append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 ");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currentBuffer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.append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token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.text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 } } 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9D9C6EE-E45B-B04E-AF12-3A8A7D64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144" y="193988"/>
            <a:ext cx="3020096" cy="742950"/>
          </a:xfrm>
        </p:spPr>
        <p:txBody>
          <a:bodyPr/>
          <a:lstStyle/>
          <a:p>
            <a:r>
              <a:rPr lang="en-US" dirty="0" err="1"/>
              <a:t>Cofoja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1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40E8-04A7-4A44-82D7-D94CB949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3D06-FF10-0946-A5EC-509307E9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3949"/>
            <a:ext cx="6504317" cy="4919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Programs that analyze code</a:t>
            </a:r>
          </a:p>
          <a:p>
            <a:pPr lvl="1"/>
            <a:r>
              <a:rPr lang="en-US" dirty="0"/>
              <a:t>without running it</a:t>
            </a:r>
          </a:p>
          <a:p>
            <a:pPr lvl="2"/>
            <a:r>
              <a:rPr lang="en-US" sz="2000" dirty="0"/>
              <a:t>(that’s Dynamic Analysis)</a:t>
            </a:r>
          </a:p>
          <a:p>
            <a:r>
              <a:rPr lang="en-US" dirty="0"/>
              <a:t>Often implemented by extending the compiler</a:t>
            </a:r>
          </a:p>
          <a:p>
            <a:pPr lvl="1"/>
            <a:r>
              <a:rPr lang="en-US" dirty="0"/>
              <a:t>Many standard compilers accept hooks</a:t>
            </a:r>
          </a:p>
          <a:p>
            <a:pPr lvl="2"/>
            <a:r>
              <a:rPr lang="en-US" sz="2000" dirty="0"/>
              <a:t>Like Annotation processors</a:t>
            </a:r>
          </a:p>
          <a:p>
            <a:pPr lvl="2"/>
            <a:r>
              <a:rPr lang="en-US" sz="2000" dirty="0"/>
              <a:t>add steps</a:t>
            </a:r>
          </a:p>
          <a:p>
            <a:r>
              <a:rPr lang="en-US" dirty="0"/>
              <a:t>Allow us to add extra checking</a:t>
            </a:r>
          </a:p>
          <a:p>
            <a:pPr lvl="1"/>
            <a:r>
              <a:rPr lang="en-US" sz="2200" dirty="0"/>
              <a:t>Can check for correctness</a:t>
            </a:r>
          </a:p>
          <a:p>
            <a:pPr lvl="1"/>
            <a:r>
              <a:rPr lang="en-US" sz="2200" dirty="0"/>
              <a:t>find common bugs</a:t>
            </a:r>
          </a:p>
          <a:p>
            <a:pPr lvl="2"/>
            <a:r>
              <a:rPr lang="en-US" sz="2000" dirty="0"/>
              <a:t>like copy-and-paste</a:t>
            </a:r>
          </a:p>
          <a:p>
            <a:r>
              <a:rPr lang="en-US" sz="2200" dirty="0"/>
              <a:t>Ongoing research. </a:t>
            </a:r>
          </a:p>
          <a:p>
            <a:pPr lvl="1"/>
            <a:r>
              <a:rPr lang="en-US" sz="2200" dirty="0"/>
              <a:t>Finding bugs is undecidable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A706A9-C726-0D43-977F-990FBD8701E6}"/>
              </a:ext>
            </a:extLst>
          </p:cNvPr>
          <p:cNvSpPr txBox="1">
            <a:spLocks/>
          </p:cNvSpPr>
          <p:nvPr/>
        </p:nvSpPr>
        <p:spPr>
          <a:xfrm>
            <a:off x="6840747" y="1130060"/>
            <a:ext cx="5055078" cy="517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Analyzers will often check other things</a:t>
            </a:r>
          </a:p>
          <a:p>
            <a:pPr lvl="1"/>
            <a:r>
              <a:rPr lang="en-US" sz="2200" dirty="0"/>
              <a:t>linters</a:t>
            </a:r>
          </a:p>
          <a:p>
            <a:pPr lvl="1"/>
            <a:r>
              <a:rPr lang="en-US" sz="2200" dirty="0" err="1"/>
              <a:t>autoformatters</a:t>
            </a:r>
            <a:endParaRPr lang="en-US" sz="2200" dirty="0"/>
          </a:p>
          <a:p>
            <a:pPr lvl="2"/>
            <a:r>
              <a:rPr lang="en-US" sz="2000" dirty="0"/>
              <a:t>Black</a:t>
            </a:r>
          </a:p>
          <a:p>
            <a:pPr lvl="2"/>
            <a:r>
              <a:rPr lang="en-US" sz="2000" dirty="0" err="1"/>
              <a:t>autoflake</a:t>
            </a:r>
            <a:endParaRPr lang="en-US" sz="2000" dirty="0"/>
          </a:p>
          <a:p>
            <a:pPr lvl="2"/>
            <a:r>
              <a:rPr lang="en-US" sz="2000" dirty="0" err="1"/>
              <a:t>isort</a:t>
            </a:r>
            <a:endParaRPr lang="en-US" sz="2000" dirty="0"/>
          </a:p>
          <a:p>
            <a:pPr lvl="1"/>
            <a:r>
              <a:rPr lang="en-US" sz="2200" dirty="0" err="1"/>
              <a:t>typechecking</a:t>
            </a:r>
            <a:endParaRPr lang="en-US" sz="2200" dirty="0"/>
          </a:p>
          <a:p>
            <a:pPr lvl="2"/>
            <a:r>
              <a:rPr lang="en-US" sz="2000" dirty="0" err="1"/>
              <a:t>mypy</a:t>
            </a:r>
            <a:endParaRPr lang="en-US" sz="2000" dirty="0"/>
          </a:p>
          <a:p>
            <a:pPr lvl="2"/>
            <a:r>
              <a:rPr lang="en-US" sz="2000" dirty="0"/>
              <a:t>pyre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59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934D38-2587-B744-8B2B-F3593FA0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44623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27D5-71E7-AD43-A1F8-11CF1297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DE46-B4AA-C841-99B5-43EF352A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8496"/>
            <a:ext cx="9601200" cy="4649273"/>
          </a:xfrm>
        </p:spPr>
        <p:txBody>
          <a:bodyPr>
            <a:noAutofit/>
          </a:bodyPr>
          <a:lstStyle/>
          <a:p>
            <a:r>
              <a:rPr lang="en-US" sz="2200" dirty="0"/>
              <a:t>One of the most ubiquitous metaprogramming features</a:t>
            </a:r>
          </a:p>
          <a:p>
            <a:pPr lvl="1"/>
            <a:r>
              <a:rPr lang="en-US" sz="2200" dirty="0"/>
              <a:t>instructions given directly to the compiler (preprocessor)</a:t>
            </a:r>
          </a:p>
          <a:p>
            <a:pPr lvl="1"/>
            <a:r>
              <a:rPr lang="en-US" sz="2200" dirty="0"/>
              <a:t>Can define macros that do text-based substitution</a:t>
            </a:r>
          </a:p>
          <a:p>
            <a:r>
              <a:rPr lang="en-US" sz="2200" dirty="0"/>
              <a:t>Meta because your writing 2 problems</a:t>
            </a:r>
          </a:p>
          <a:p>
            <a:pPr lvl="1"/>
            <a:r>
              <a:rPr lang="en-US" sz="2200" dirty="0"/>
              <a:t>your program, and</a:t>
            </a:r>
          </a:p>
          <a:p>
            <a:pPr lvl="1"/>
            <a:r>
              <a:rPr lang="en-US" sz="2200" b="1" dirty="0"/>
              <a:t>the macro program </a:t>
            </a:r>
            <a:r>
              <a:rPr lang="en-US" sz="2200" dirty="0"/>
              <a:t>which transforms your program before compilation</a:t>
            </a:r>
          </a:p>
          <a:p>
            <a:r>
              <a:rPr lang="en-US" sz="2200" dirty="0"/>
              <a:t>Benefits</a:t>
            </a:r>
          </a:p>
          <a:p>
            <a:pPr lvl="1"/>
            <a:r>
              <a:rPr lang="en-US" sz="2200" dirty="0"/>
              <a:t>Can calculate things before runtime</a:t>
            </a:r>
          </a:p>
          <a:p>
            <a:pPr lvl="2"/>
            <a:r>
              <a:rPr lang="en-US" sz="2200" dirty="0"/>
              <a:t>can speed up program</a:t>
            </a:r>
          </a:p>
          <a:p>
            <a:pPr lvl="1"/>
            <a:r>
              <a:rPr lang="en-US" sz="2200" dirty="0"/>
              <a:t>Can save some typing</a:t>
            </a:r>
          </a:p>
        </p:txBody>
      </p:sp>
    </p:spTree>
    <p:extLst>
      <p:ext uri="{BB962C8B-B14F-4D97-AF65-F5344CB8AC3E}">
        <p14:creationId xmlns:p14="http://schemas.microsoft.com/office/powerpoint/2010/main" val="86338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E5050-574D-D04A-81B3-D67F212A7398}"/>
              </a:ext>
            </a:extLst>
          </p:cNvPr>
          <p:cNvSpPr txBox="1">
            <a:spLocks/>
          </p:cNvSpPr>
          <p:nvPr/>
        </p:nvSpPr>
        <p:spPr>
          <a:xfrm>
            <a:off x="1307205" y="705119"/>
            <a:ext cx="5809587" cy="2836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2147483647 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AF66CA-1F6D-B341-80AF-292DEE573DBE}"/>
              </a:ext>
            </a:extLst>
          </p:cNvPr>
          <p:cNvSpPr txBox="1">
            <a:spLocks/>
          </p:cNvSpPr>
          <p:nvPr/>
        </p:nvSpPr>
        <p:spPr>
          <a:xfrm>
            <a:off x="7116791" y="3541690"/>
            <a:ext cx="4145783" cy="2836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ERROR Doesn't Compile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692782-E60E-F74B-990B-9910B7D1190F}"/>
              </a:ext>
            </a:extLst>
          </p:cNvPr>
          <p:cNvSpPr txBox="1">
            <a:spLocks/>
          </p:cNvSpPr>
          <p:nvPr/>
        </p:nvSpPr>
        <p:spPr>
          <a:xfrm>
            <a:off x="7116792" y="705119"/>
            <a:ext cx="4145782" cy="2836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2147483647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7D63A2-4754-FE43-AC7F-18DBD5A7C17C}"/>
              </a:ext>
            </a:extLst>
          </p:cNvPr>
          <p:cNvSpPr txBox="1">
            <a:spLocks/>
          </p:cNvSpPr>
          <p:nvPr/>
        </p:nvSpPr>
        <p:spPr>
          <a:xfrm>
            <a:off x="1307204" y="3541690"/>
            <a:ext cx="5809587" cy="2836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(n) n ==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MAXINT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(2147483647) &lt;&lt;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550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9" grpId="0" build="p" animBg="1"/>
      <p:bldP spid="10" grpId="0" build="p" animBg="1"/>
      <p:bldP spid="11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E5050-574D-D04A-81B3-D67F212A7398}"/>
              </a:ext>
            </a:extLst>
          </p:cNvPr>
          <p:cNvSpPr txBox="1">
            <a:spLocks/>
          </p:cNvSpPr>
          <p:nvPr/>
        </p:nvSpPr>
        <p:spPr>
          <a:xfrm>
            <a:off x="1229933" y="679363"/>
            <a:ext cx="4977685" cy="2527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SQUARE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(x) x * x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SQUARE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 + 1) &lt;&lt;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AF66CA-1F6D-B341-80AF-292DEE573DBE}"/>
              </a:ext>
            </a:extLst>
          </p:cNvPr>
          <p:cNvSpPr txBox="1">
            <a:spLocks/>
          </p:cNvSpPr>
          <p:nvPr/>
        </p:nvSpPr>
        <p:spPr>
          <a:xfrm>
            <a:off x="6207617" y="3206841"/>
            <a:ext cx="4977685" cy="314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undefined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sometimes 2*3 = 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sometimes 2*2 = 4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((++x)*(++x))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692782-E60E-F74B-990B-9910B7D1190F}"/>
              </a:ext>
            </a:extLst>
          </p:cNvPr>
          <p:cNvSpPr txBox="1">
            <a:spLocks/>
          </p:cNvSpPr>
          <p:nvPr/>
        </p:nvSpPr>
        <p:spPr>
          <a:xfrm>
            <a:off x="6207617" y="679362"/>
            <a:ext cx="4977685" cy="25274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1 + 1 * 1 + 1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7D63A2-4754-FE43-AC7F-18DBD5A7C17C}"/>
              </a:ext>
            </a:extLst>
          </p:cNvPr>
          <p:cNvSpPr txBox="1">
            <a:spLocks/>
          </p:cNvSpPr>
          <p:nvPr/>
        </p:nvSpPr>
        <p:spPr>
          <a:xfrm>
            <a:off x="1229932" y="3206841"/>
            <a:ext cx="4977685" cy="314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SQUARE2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(x) ((x)*(x))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int x = 1;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SQUARE2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(++x) &lt;&lt;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3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9" grpId="0" build="p" animBg="1"/>
      <p:bldP spid="10" grpId="0" build="p" animBg="1"/>
      <p:bldP spid="11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E5050-574D-D04A-81B3-D67F212A7398}"/>
              </a:ext>
            </a:extLst>
          </p:cNvPr>
          <p:cNvSpPr txBox="1">
            <a:spLocks/>
          </p:cNvSpPr>
          <p:nvPr/>
        </p:nvSpPr>
        <p:spPr>
          <a:xfrm>
            <a:off x="1706450" y="420177"/>
            <a:ext cx="8506496" cy="660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RELU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(x) if (x &lt; 0) x = 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7D63A2-4754-FE43-AC7F-18DBD5A7C17C}"/>
              </a:ext>
            </a:extLst>
          </p:cNvPr>
          <p:cNvSpPr txBox="1">
            <a:spLocks/>
          </p:cNvSpPr>
          <p:nvPr/>
        </p:nvSpPr>
        <p:spPr>
          <a:xfrm>
            <a:off x="7559897" y="1749918"/>
            <a:ext cx="3103809" cy="17676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3BF481-C784-C446-AC38-9C7782A6F2CE}"/>
              </a:ext>
            </a:extLst>
          </p:cNvPr>
          <p:cNvSpPr txBox="1">
            <a:spLocks/>
          </p:cNvSpPr>
          <p:nvPr/>
        </p:nvSpPr>
        <p:spPr>
          <a:xfrm>
            <a:off x="1287888" y="1416677"/>
            <a:ext cx="6272011" cy="24341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x = -1;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 (true)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RELU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(”unreachable”)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(x);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4C332C-D9B5-AF4A-9F62-2C2BE20C5786}"/>
              </a:ext>
            </a:extLst>
          </p:cNvPr>
          <p:cNvSpPr txBox="1">
            <a:spLocks/>
          </p:cNvSpPr>
          <p:nvPr/>
        </p:nvSpPr>
        <p:spPr>
          <a:xfrm>
            <a:off x="1287887" y="3850783"/>
            <a:ext cx="6272011" cy="24341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x = 1;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 (true)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RELU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(”unreachable”)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(x);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E5B3D3-C9EC-574E-BCB8-6F6470EC14C7}"/>
              </a:ext>
            </a:extLst>
          </p:cNvPr>
          <p:cNvSpPr txBox="1">
            <a:spLocks/>
          </p:cNvSpPr>
          <p:nvPr/>
        </p:nvSpPr>
        <p:spPr>
          <a:xfrm>
            <a:off x="7559898" y="4184023"/>
            <a:ext cx="3103809" cy="17676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unreachable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204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1" grpId="0" build="p" animBg="1"/>
      <p:bldP spid="6" grpId="0" build="p" animBg="1"/>
      <p:bldP spid="8" grpId="0" build="p" animBg="1"/>
      <p:bldP spid="1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E5050-574D-D04A-81B3-D67F212A7398}"/>
              </a:ext>
            </a:extLst>
          </p:cNvPr>
          <p:cNvSpPr txBox="1">
            <a:spLocks/>
          </p:cNvSpPr>
          <p:nvPr/>
        </p:nvSpPr>
        <p:spPr>
          <a:xfrm>
            <a:off x="965914" y="1902855"/>
            <a:ext cx="5383370" cy="29782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(a, b) a &gt; b ? a : 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#include &lt;algorithm&gt;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//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::sort(...);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692782-E60E-F74B-990B-9910B7D1190F}"/>
              </a:ext>
            </a:extLst>
          </p:cNvPr>
          <p:cNvSpPr txBox="1">
            <a:spLocks/>
          </p:cNvSpPr>
          <p:nvPr/>
        </p:nvSpPr>
        <p:spPr>
          <a:xfrm>
            <a:off x="6349284" y="1973688"/>
            <a:ext cx="4977685" cy="28365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0930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0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27D5-71E7-AD43-A1F8-11CF1297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DE46-B4AA-C841-99B5-43EF352A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0621"/>
            <a:ext cx="9601200" cy="4237148"/>
          </a:xfrm>
        </p:spPr>
        <p:txBody>
          <a:bodyPr>
            <a:normAutofit/>
          </a:bodyPr>
          <a:lstStyle/>
          <a:p>
            <a:r>
              <a:rPr lang="en-US" sz="2400" dirty="0"/>
              <a:t>Not to mention</a:t>
            </a:r>
          </a:p>
          <a:p>
            <a:pPr lvl="1"/>
            <a:r>
              <a:rPr lang="en-US" sz="2400" dirty="0"/>
              <a:t>Hard to debug </a:t>
            </a:r>
          </a:p>
          <a:p>
            <a:pPr lvl="1"/>
            <a:r>
              <a:rPr lang="en-US" sz="2400" dirty="0"/>
              <a:t>And ugly</a:t>
            </a:r>
          </a:p>
          <a:p>
            <a:pPr lvl="1"/>
            <a:endParaRPr lang="en-US" sz="2400" dirty="0"/>
          </a:p>
          <a:p>
            <a:pPr lvl="5"/>
            <a:r>
              <a:rPr lang="en-US" sz="2400" dirty="0"/>
              <a:t>we can do better</a:t>
            </a:r>
          </a:p>
        </p:txBody>
      </p:sp>
    </p:spTree>
    <p:extLst>
      <p:ext uri="{BB962C8B-B14F-4D97-AF65-F5344CB8AC3E}">
        <p14:creationId xmlns:p14="http://schemas.microsoft.com/office/powerpoint/2010/main" val="26817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4362642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Annotation Processors</a:t>
            </a:r>
          </a:p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Linters</a:t>
            </a:r>
          </a:p>
          <a:p>
            <a:pPr lvl="1"/>
            <a:r>
              <a:rPr lang="en-US" dirty="0" err="1"/>
              <a:t>Proovers</a:t>
            </a:r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Macros</a:t>
            </a:r>
          </a:p>
          <a:p>
            <a:pPr lvl="1"/>
            <a:r>
              <a:rPr lang="en-US" dirty="0" err="1"/>
              <a:t>constexpr</a:t>
            </a:r>
            <a:endParaRPr lang="en-US" dirty="0"/>
          </a:p>
          <a:p>
            <a:pPr lvl="1"/>
            <a:r>
              <a:rPr lang="en-US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48A9-0CBF-0045-9F5C-36BC8193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630732" cy="769513"/>
          </a:xfrm>
        </p:spPr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and </a:t>
            </a:r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6DCC-7067-5043-A2DF-E2D95689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60" y="1635617"/>
            <a:ext cx="6355725" cy="4842456"/>
          </a:xfrm>
        </p:spPr>
        <p:txBody>
          <a:bodyPr>
            <a:normAutofit/>
          </a:bodyPr>
          <a:lstStyle/>
          <a:p>
            <a:r>
              <a:rPr lang="en-US" dirty="0"/>
              <a:t>What were the benefits of Macros?</a:t>
            </a:r>
          </a:p>
          <a:p>
            <a:pPr lvl="1"/>
            <a:r>
              <a:rPr lang="en-US" dirty="0"/>
              <a:t>Can calculate things before runtime</a:t>
            </a:r>
          </a:p>
          <a:p>
            <a:pPr lvl="2"/>
            <a:r>
              <a:rPr lang="en-US" sz="2000" dirty="0"/>
              <a:t>can speed up program</a:t>
            </a:r>
          </a:p>
          <a:p>
            <a:pPr lvl="1"/>
            <a:r>
              <a:rPr lang="en-US" dirty="0"/>
              <a:t>Can save some typing</a:t>
            </a:r>
          </a:p>
          <a:p>
            <a:r>
              <a:rPr lang="en-US" dirty="0"/>
              <a:t>We save typing all the time</a:t>
            </a:r>
          </a:p>
          <a:p>
            <a:pPr lvl="1"/>
            <a:r>
              <a:rPr lang="en-US" dirty="0"/>
              <a:t>by making variables and writing functions</a:t>
            </a:r>
          </a:p>
          <a:p>
            <a:r>
              <a:rPr lang="en-US" dirty="0"/>
              <a:t>Can get similar speed from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constexpr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Essentially 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final</a:t>
            </a:r>
          </a:p>
          <a:p>
            <a:pPr lvl="1"/>
            <a:r>
              <a:rPr lang="en-US" dirty="0"/>
              <a:t>tell compiler that things wont change</a:t>
            </a:r>
          </a:p>
          <a:p>
            <a:pPr lvl="2"/>
            <a:r>
              <a:rPr lang="en-US" sz="2000" dirty="0"/>
              <a:t>can compute them early</a:t>
            </a:r>
          </a:p>
          <a:p>
            <a:pPr lvl="3"/>
            <a:r>
              <a:rPr lang="en-US" sz="2000" dirty="0"/>
              <a:t>during compilation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4A3F12-033D-864F-B26F-F1441C591751}"/>
              </a:ext>
            </a:extLst>
          </p:cNvPr>
          <p:cNvSpPr txBox="1">
            <a:spLocks/>
          </p:cNvSpPr>
          <p:nvPr/>
        </p:nvSpPr>
        <p:spPr>
          <a:xfrm>
            <a:off x="6181860" y="2434108"/>
            <a:ext cx="5911402" cy="135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adapt to compile-time environment</a:t>
            </a:r>
          </a:p>
          <a:p>
            <a:pPr lvl="1"/>
            <a:r>
              <a:rPr lang="en-US" dirty="0"/>
              <a:t>code with no overhead</a:t>
            </a:r>
          </a:p>
          <a:p>
            <a:pPr lvl="1"/>
            <a:r>
              <a:rPr lang="en-US" dirty="0"/>
              <a:t>APIs that only implement what’s called</a:t>
            </a:r>
          </a:p>
        </p:txBody>
      </p:sp>
    </p:spTree>
    <p:extLst>
      <p:ext uri="{BB962C8B-B14F-4D97-AF65-F5344CB8AC3E}">
        <p14:creationId xmlns:p14="http://schemas.microsoft.com/office/powerpoint/2010/main" val="135376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44DE-7C21-DB44-8DC2-4A14C28B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8301"/>
          </a:xfrm>
        </p:spPr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7712-FC1F-A04F-9D90-FFD46644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1680"/>
            <a:ext cx="9601200" cy="656822"/>
          </a:xfrm>
        </p:spPr>
        <p:txBody>
          <a:bodyPr/>
          <a:lstStyle/>
          <a:p>
            <a:r>
              <a:rPr lang="en-US" dirty="0"/>
              <a:t>Often used for generic programming: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2762EB-76B6-074D-96E2-08A1EE56B7E2}"/>
              </a:ext>
            </a:extLst>
          </p:cNvPr>
          <p:cNvSpPr txBox="1">
            <a:spLocks/>
          </p:cNvSpPr>
          <p:nvPr/>
        </p:nvSpPr>
        <p:spPr>
          <a:xfrm>
            <a:off x="2356832" y="2498502"/>
            <a:ext cx="7791720" cy="2279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Swap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&amp;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temp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temp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344DE4-B4A6-A145-9B7C-2B434C1D3C6F}"/>
              </a:ext>
            </a:extLst>
          </p:cNvPr>
          <p:cNvSpPr txBox="1">
            <a:spLocks/>
          </p:cNvSpPr>
          <p:nvPr/>
        </p:nvSpPr>
        <p:spPr>
          <a:xfrm>
            <a:off x="1884609" y="5434883"/>
            <a:ext cx="9601200" cy="83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might call this metaprogramming, </a:t>
            </a:r>
          </a:p>
          <a:p>
            <a:pPr lvl="1"/>
            <a:r>
              <a:rPr lang="en-US" dirty="0"/>
              <a:t>but I think this usage is just type parameters</a:t>
            </a:r>
          </a:p>
        </p:txBody>
      </p:sp>
    </p:spTree>
    <p:extLst>
      <p:ext uri="{BB962C8B-B14F-4D97-AF65-F5344CB8AC3E}">
        <p14:creationId xmlns:p14="http://schemas.microsoft.com/office/powerpoint/2010/main" val="333264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24EB-9C1A-5D47-B80A-8A1D9C32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24" y="260798"/>
            <a:ext cx="9601200" cy="859664"/>
          </a:xfrm>
        </p:spPr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5E6D2B-95D2-9D43-AC14-FF1B4E7AA8DD}"/>
              </a:ext>
            </a:extLst>
          </p:cNvPr>
          <p:cNvSpPr txBox="1">
            <a:spLocks/>
          </p:cNvSpPr>
          <p:nvPr/>
        </p:nvSpPr>
        <p:spPr>
          <a:xfrm>
            <a:off x="1297545" y="1017430"/>
            <a:ext cx="8744757" cy="14424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unsigned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B89C5-B8F6-0C41-AD26-5478D0E1F73B}"/>
              </a:ext>
            </a:extLst>
          </p:cNvPr>
          <p:cNvSpPr txBox="1">
            <a:spLocks/>
          </p:cNvSpPr>
          <p:nvPr/>
        </p:nvSpPr>
        <p:spPr>
          <a:xfrm>
            <a:off x="1297545" y="2562896"/>
            <a:ext cx="8744757" cy="3940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X Y must be effectively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};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	^^ must be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constexpr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used: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&lt;3, 4&gt;::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would print 7 without adding at runtime</a:t>
            </a:r>
          </a:p>
        </p:txBody>
      </p:sp>
    </p:spTree>
    <p:extLst>
      <p:ext uri="{BB962C8B-B14F-4D97-AF65-F5344CB8AC3E}">
        <p14:creationId xmlns:p14="http://schemas.microsoft.com/office/powerpoint/2010/main" val="29937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24EB-9C1A-5D47-B80A-8A1D9C32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24" y="260798"/>
            <a:ext cx="9601200" cy="859664"/>
          </a:xfrm>
        </p:spPr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5E6D2B-95D2-9D43-AC14-FF1B4E7AA8DD}"/>
              </a:ext>
            </a:extLst>
          </p:cNvPr>
          <p:cNvSpPr txBox="1">
            <a:spLocks/>
          </p:cNvSpPr>
          <p:nvPr/>
        </p:nvSpPr>
        <p:spPr>
          <a:xfrm>
            <a:off x="869324" y="982924"/>
            <a:ext cx="7492772" cy="14424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unsigned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(unsigned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n == 0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1 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- 1);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B89C5-B8F6-0C41-AD26-5478D0E1F73B}"/>
              </a:ext>
            </a:extLst>
          </p:cNvPr>
          <p:cNvSpPr txBox="1">
            <a:spLocks/>
          </p:cNvSpPr>
          <p:nvPr/>
        </p:nvSpPr>
        <p:spPr>
          <a:xfrm>
            <a:off x="869324" y="2528390"/>
            <a:ext cx="7492772" cy="3940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&lt;unsigned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n must be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constexpr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- 1&gt;::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}; 		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 ^^^ must be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constexpr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^^^</a:t>
            </a:r>
          </a:p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&lt;&gt; </a:t>
            </a:r>
          </a:p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&lt;0&gt; {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base case specialization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 };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^^ structs themselves are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5E651B-81F3-864E-98D9-62ED8CC55848}"/>
              </a:ext>
            </a:extLst>
          </p:cNvPr>
          <p:cNvSpPr txBox="1">
            <a:spLocks/>
          </p:cNvSpPr>
          <p:nvPr/>
        </p:nvSpPr>
        <p:spPr>
          <a:xfrm>
            <a:off x="8574656" y="3001991"/>
            <a:ext cx="3226280" cy="17597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// used: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&lt;10&gt;::value &lt;&lt;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64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>
            <a:extLst>
              <a:ext uri="{FF2B5EF4-FFF2-40B4-BE49-F238E27FC236}">
                <a16:creationId xmlns:a16="http://schemas.microsoft.com/office/drawing/2014/main" id="{63923BDE-6381-FF4E-AAEB-EEEBF7B49224}"/>
              </a:ext>
            </a:extLst>
          </p:cNvPr>
          <p:cNvSpPr/>
          <p:nvPr/>
        </p:nvSpPr>
        <p:spPr>
          <a:xfrm>
            <a:off x="8118622" y="4608674"/>
            <a:ext cx="732318" cy="882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AF267-108D-094B-8EA0-0033CE8E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25433" cy="1121735"/>
          </a:xfrm>
        </p:spPr>
        <p:txBody>
          <a:bodyPr/>
          <a:lstStyle/>
          <a:p>
            <a:r>
              <a:rPr lang="en-US" dirty="0"/>
              <a:t>The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54C3-2319-5340-93B8-DE77A140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are metaprograms</a:t>
            </a:r>
          </a:p>
          <a:p>
            <a:pPr lvl="1"/>
            <a:r>
              <a:rPr lang="en-US" dirty="0"/>
              <a:t>we can tap into them</a:t>
            </a:r>
          </a:p>
          <a:p>
            <a:pPr lvl="1"/>
            <a:r>
              <a:rPr lang="en-US" dirty="0"/>
              <a:t>extend them</a:t>
            </a:r>
          </a:p>
          <a:p>
            <a:pPr lvl="1"/>
            <a:r>
              <a:rPr lang="en-US" dirty="0"/>
              <a:t>control them</a:t>
            </a:r>
          </a:p>
          <a:p>
            <a:r>
              <a:rPr lang="en-US" dirty="0"/>
              <a:t>Allow us to</a:t>
            </a:r>
          </a:p>
          <a:p>
            <a:pPr lvl="1"/>
            <a:r>
              <a:rPr lang="en-US" dirty="0"/>
              <a:t>optimize</a:t>
            </a:r>
          </a:p>
          <a:p>
            <a:pPr lvl="1"/>
            <a:r>
              <a:rPr lang="en-US" dirty="0"/>
              <a:t>make dynamic code</a:t>
            </a:r>
          </a:p>
          <a:p>
            <a:pPr lvl="1"/>
            <a:r>
              <a:rPr lang="en-US" dirty="0"/>
              <a:t>separate concerns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B5725-0D20-2E43-BDE7-E4C8099F10E5}"/>
              </a:ext>
            </a:extLst>
          </p:cNvPr>
          <p:cNvSpPr/>
          <p:nvPr/>
        </p:nvSpPr>
        <p:spPr>
          <a:xfrm>
            <a:off x="7559749" y="2400300"/>
            <a:ext cx="1860698" cy="940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6" name="Vertical Scroll 5">
            <a:extLst>
              <a:ext uri="{FF2B5EF4-FFF2-40B4-BE49-F238E27FC236}">
                <a16:creationId xmlns:a16="http://schemas.microsoft.com/office/drawing/2014/main" id="{63619933-F741-0E49-8FB0-21959251DE5D}"/>
              </a:ext>
            </a:extLst>
          </p:cNvPr>
          <p:cNvSpPr/>
          <p:nvPr/>
        </p:nvSpPr>
        <p:spPr>
          <a:xfrm>
            <a:off x="7783033" y="457200"/>
            <a:ext cx="1499190" cy="149919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list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9504BEA-62CF-0B42-A27F-6F7DD79AF348}"/>
              </a:ext>
            </a:extLst>
          </p:cNvPr>
          <p:cNvSpPr/>
          <p:nvPr/>
        </p:nvSpPr>
        <p:spPr>
          <a:xfrm>
            <a:off x="8144539" y="1967911"/>
            <a:ext cx="340242" cy="44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orizontal Scroll 8">
            <a:extLst>
              <a:ext uri="{FF2B5EF4-FFF2-40B4-BE49-F238E27FC236}">
                <a16:creationId xmlns:a16="http://schemas.microsoft.com/office/drawing/2014/main" id="{DAD76626-93D5-0148-A288-4F31F4E806AF}"/>
              </a:ext>
            </a:extLst>
          </p:cNvPr>
          <p:cNvSpPr/>
          <p:nvPr/>
        </p:nvSpPr>
        <p:spPr>
          <a:xfrm>
            <a:off x="6326372" y="5396022"/>
            <a:ext cx="4550734" cy="90376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100010111011010100101</a:t>
            </a:r>
          </a:p>
        </p:txBody>
      </p:sp>
      <p:sp>
        <p:nvSpPr>
          <p:cNvPr id="10" name="Down Ribbon 9">
            <a:extLst>
              <a:ext uri="{FF2B5EF4-FFF2-40B4-BE49-F238E27FC236}">
                <a16:creationId xmlns:a16="http://schemas.microsoft.com/office/drawing/2014/main" id="{6DA2E04B-4D84-0040-BF73-7E3AC3604597}"/>
              </a:ext>
            </a:extLst>
          </p:cNvPr>
          <p:cNvSpPr/>
          <p:nvPr/>
        </p:nvSpPr>
        <p:spPr>
          <a:xfrm>
            <a:off x="6858000" y="3572000"/>
            <a:ext cx="3253562" cy="999460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Intermediary representation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9208B2BF-2EA3-914F-89D3-ECA8A4DF7517}"/>
              </a:ext>
            </a:extLst>
          </p:cNvPr>
          <p:cNvSpPr/>
          <p:nvPr/>
        </p:nvSpPr>
        <p:spPr>
          <a:xfrm>
            <a:off x="8029353" y="3341282"/>
            <a:ext cx="340242" cy="38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8FB233-BC7E-BA4C-9D05-0D00EF42C22A}"/>
              </a:ext>
            </a:extLst>
          </p:cNvPr>
          <p:cNvSpPr/>
          <p:nvPr/>
        </p:nvSpPr>
        <p:spPr>
          <a:xfrm>
            <a:off x="9450792" y="4889549"/>
            <a:ext cx="223284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8C71E5-99BC-2840-9F78-7FD9E16B0301}"/>
              </a:ext>
            </a:extLst>
          </p:cNvPr>
          <p:cNvSpPr/>
          <p:nvPr/>
        </p:nvSpPr>
        <p:spPr>
          <a:xfrm>
            <a:off x="9150866" y="4889549"/>
            <a:ext cx="223284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287F4-49EC-614A-8364-5D36E93F1C77}"/>
              </a:ext>
            </a:extLst>
          </p:cNvPr>
          <p:cNvSpPr/>
          <p:nvPr/>
        </p:nvSpPr>
        <p:spPr>
          <a:xfrm>
            <a:off x="8850940" y="4889549"/>
            <a:ext cx="223284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3A1DA09A-5A0A-F444-8D08-004553CE0C6E}"/>
              </a:ext>
            </a:extLst>
          </p:cNvPr>
          <p:cNvSpPr/>
          <p:nvPr/>
        </p:nvSpPr>
        <p:spPr>
          <a:xfrm rot="4470401">
            <a:off x="8562310" y="1171423"/>
            <a:ext cx="1467293" cy="153108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D955BB68-5EAE-254A-8EE3-35EDDA95A764}"/>
              </a:ext>
            </a:extLst>
          </p:cNvPr>
          <p:cNvSpPr/>
          <p:nvPr/>
        </p:nvSpPr>
        <p:spPr>
          <a:xfrm>
            <a:off x="8538512" y="1958510"/>
            <a:ext cx="340242" cy="44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3097A0E5-CCD9-6C4D-844A-4AADD25D7AD3}"/>
              </a:ext>
            </a:extLst>
          </p:cNvPr>
          <p:cNvSpPr/>
          <p:nvPr/>
        </p:nvSpPr>
        <p:spPr>
          <a:xfrm>
            <a:off x="8333710" y="3343053"/>
            <a:ext cx="340242" cy="38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CB8762F0-EE56-A447-A0BF-E93E893F9245}"/>
              </a:ext>
            </a:extLst>
          </p:cNvPr>
          <p:cNvSpPr/>
          <p:nvPr/>
        </p:nvSpPr>
        <p:spPr>
          <a:xfrm>
            <a:off x="8630093" y="3341282"/>
            <a:ext cx="340242" cy="385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46E2-22E4-9C43-A7EC-80D9F04D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037" y="2531853"/>
            <a:ext cx="4873925" cy="961845"/>
          </a:xfrm>
        </p:spPr>
        <p:txBody>
          <a:bodyPr/>
          <a:lstStyle/>
          <a:p>
            <a:r>
              <a:rPr lang="en-US" dirty="0"/>
              <a:t>What is Metadata?</a:t>
            </a:r>
          </a:p>
        </p:txBody>
      </p:sp>
    </p:spTree>
    <p:extLst>
      <p:ext uri="{BB962C8B-B14F-4D97-AF65-F5344CB8AC3E}">
        <p14:creationId xmlns:p14="http://schemas.microsoft.com/office/powerpoint/2010/main" val="1189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F7C05-9620-9644-A0EC-318DB29C96B2}"/>
              </a:ext>
            </a:extLst>
          </p:cNvPr>
          <p:cNvSpPr txBox="1">
            <a:spLocks/>
          </p:cNvSpPr>
          <p:nvPr/>
        </p:nvSpPr>
        <p:spPr>
          <a:xfrm>
            <a:off x="914400" y="1604186"/>
            <a:ext cx="10249786" cy="257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MyAnnotation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(value = "hello", val2 = "annotations")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printAnnotations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Method self = new Object(){}.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getClass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getEnclosingMethod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for (Annotation a :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getAnnotations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FF5D6F-5307-5440-B262-6C21C1E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486940"/>
            <a:ext cx="8452884" cy="1977655"/>
          </a:xfrm>
        </p:spPr>
        <p:txBody>
          <a:bodyPr>
            <a:normAutofit/>
          </a:bodyPr>
          <a:lstStyle/>
          <a:p>
            <a:r>
              <a:rPr lang="en-US" sz="2400" dirty="0">
                <a:ea typeface="Menlo" panose="020B0609030804020204" pitchFamily="49" charset="0"/>
                <a:cs typeface="Consolas" panose="020B0609020204030204" pitchFamily="49" charset="0"/>
              </a:rPr>
              <a:t>Annotations in Java</a:t>
            </a:r>
          </a:p>
          <a:p>
            <a:pPr lvl="1"/>
            <a:r>
              <a:rPr lang="en-US" sz="2400" i="0" dirty="0">
                <a:ea typeface="Menlo" panose="020B0609030804020204" pitchFamily="49" charset="0"/>
                <a:cs typeface="Consolas" panose="020B0609020204030204" pitchFamily="49" charset="0"/>
              </a:rPr>
              <a:t>Cannot affect the behavior of the annotated construct</a:t>
            </a:r>
          </a:p>
          <a:p>
            <a:pPr lvl="1"/>
            <a:r>
              <a:rPr lang="en-US" sz="2400" i="0" dirty="0">
                <a:ea typeface="Menlo" panose="020B0609030804020204" pitchFamily="49" charset="0"/>
                <a:cs typeface="Consolas" panose="020B0609020204030204" pitchFamily="49" charset="0"/>
              </a:rPr>
              <a:t>Only mark the construct</a:t>
            </a:r>
          </a:p>
        </p:txBody>
      </p:sp>
    </p:spTree>
    <p:extLst>
      <p:ext uri="{BB962C8B-B14F-4D97-AF65-F5344CB8AC3E}">
        <p14:creationId xmlns:p14="http://schemas.microsoft.com/office/powerpoint/2010/main" val="32978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F7C05-9620-9644-A0EC-318DB29C96B2}"/>
              </a:ext>
            </a:extLst>
          </p:cNvPr>
          <p:cNvSpPr txBox="1">
            <a:spLocks/>
          </p:cNvSpPr>
          <p:nvPr/>
        </p:nvSpPr>
        <p:spPr>
          <a:xfrm>
            <a:off x="1524000" y="1604185"/>
            <a:ext cx="9982200" cy="4892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 static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java.lang.annotation.ElementType.METHOD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 static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java.lang.annotation.RetentionPolicy.RUNTIME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java.lang.annotation.Retention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java.lang.annotation.Target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@Retention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(RUNTIME)</a:t>
            </a:r>
          </a:p>
          <a:p>
            <a:pPr marL="0" indent="0">
              <a:buNone/>
            </a:pP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@Target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(METHOD)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public </a:t>
            </a:r>
            <a:r>
              <a:rPr lang="en-US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@interface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MyAnnotation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public String value();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public String val2() default "";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7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26FB-F816-3D4B-A4B4-A5EC1811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42AA-DA2A-3749-BB4C-2CA87333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826" y="2286000"/>
            <a:ext cx="8220974" cy="3581400"/>
          </a:xfrm>
        </p:spPr>
        <p:txBody>
          <a:bodyPr>
            <a:normAutofit/>
          </a:bodyPr>
          <a:lstStyle/>
          <a:p>
            <a:r>
              <a:rPr lang="en-US" sz="2400" dirty="0"/>
              <a:t>If annotations only create meta-data</a:t>
            </a:r>
          </a:p>
          <a:p>
            <a:pPr lvl="1"/>
            <a:r>
              <a:rPr lang="en-US" sz="2400" dirty="0"/>
              <a:t>They don’t actually do anything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5"/>
            <a:r>
              <a:rPr lang="en-US" sz="2400" dirty="0"/>
              <a:t>We need "meta-tools"</a:t>
            </a:r>
          </a:p>
          <a:p>
            <a:pPr lvl="6"/>
            <a:r>
              <a:rPr lang="en-US" sz="2400" dirty="0"/>
              <a:t>to use the meta-data</a:t>
            </a:r>
          </a:p>
        </p:txBody>
      </p:sp>
    </p:spTree>
    <p:extLst>
      <p:ext uri="{BB962C8B-B14F-4D97-AF65-F5344CB8AC3E}">
        <p14:creationId xmlns:p14="http://schemas.microsoft.com/office/powerpoint/2010/main" val="299763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0A08-6755-BD42-B202-30C85C0C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569" y="402464"/>
            <a:ext cx="9601200" cy="1485900"/>
          </a:xfrm>
        </p:spPr>
        <p:txBody>
          <a:bodyPr/>
          <a:lstStyle/>
          <a:p>
            <a:r>
              <a:rPr lang="en-US" dirty="0"/>
              <a:t>Annotation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7F27-4E61-F149-B791-B0251084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569" y="1519708"/>
            <a:ext cx="9601200" cy="4855334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extend </a:t>
            </a:r>
            <a:r>
              <a:rPr lang="en-US" dirty="0" err="1"/>
              <a:t>AbstractProcessor</a:t>
            </a:r>
            <a:endParaRPr lang="en-US" dirty="0"/>
          </a:p>
          <a:p>
            <a:pPr lvl="1"/>
            <a:r>
              <a:rPr lang="en-US" dirty="0"/>
              <a:t>implement process (among other things)</a:t>
            </a:r>
          </a:p>
          <a:p>
            <a:r>
              <a:rPr lang="en-US" dirty="0"/>
              <a:t>process()</a:t>
            </a:r>
          </a:p>
          <a:p>
            <a:pPr lvl="1"/>
            <a:r>
              <a:rPr lang="en-US" dirty="0"/>
              <a:t>takes in</a:t>
            </a:r>
          </a:p>
          <a:p>
            <a:pPr lvl="2"/>
            <a:r>
              <a:rPr lang="en-US" sz="2000" dirty="0"/>
              <a:t>Set of annotations</a:t>
            </a:r>
          </a:p>
          <a:p>
            <a:pPr lvl="2"/>
            <a:r>
              <a:rPr lang="en-US" sz="2000" dirty="0"/>
              <a:t>Environment with everything defined the file</a:t>
            </a:r>
          </a:p>
          <a:p>
            <a:pPr lvl="1"/>
            <a:r>
              <a:rPr lang="en-US" dirty="0"/>
              <a:t>cannot change the file or definitions,</a:t>
            </a:r>
          </a:p>
          <a:p>
            <a:pPr lvl="1"/>
            <a:r>
              <a:rPr lang="en-US" dirty="0"/>
              <a:t>but can have side effects</a:t>
            </a:r>
          </a:p>
          <a:p>
            <a:pPr lvl="2"/>
            <a:r>
              <a:rPr lang="en-US" sz="2000" dirty="0"/>
              <a:t>throw error if code is bad</a:t>
            </a:r>
          </a:p>
          <a:p>
            <a:pPr lvl="2"/>
            <a:r>
              <a:rPr lang="en-US" sz="2000" dirty="0"/>
              <a:t>generate code in response</a:t>
            </a:r>
          </a:p>
        </p:txBody>
      </p:sp>
    </p:spTree>
    <p:extLst>
      <p:ext uri="{BB962C8B-B14F-4D97-AF65-F5344CB8AC3E}">
        <p14:creationId xmlns:p14="http://schemas.microsoft.com/office/powerpoint/2010/main" val="478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59B9-18C8-DA4B-9C95-D0A4E81F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BAAD-77B6-C842-8046-AFC2569C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9707"/>
            <a:ext cx="9601200" cy="4919730"/>
          </a:xfrm>
        </p:spPr>
        <p:txBody>
          <a:bodyPr>
            <a:normAutofit/>
          </a:bodyPr>
          <a:lstStyle/>
          <a:p>
            <a:r>
              <a:rPr lang="en-US" dirty="0"/>
              <a:t>JUnit</a:t>
            </a:r>
          </a:p>
          <a:p>
            <a:pPr lvl="1"/>
            <a:r>
              <a:rPr lang="en-US" dirty="0"/>
              <a:t>Processor that selects all methods annotated with @Test</a:t>
            </a:r>
          </a:p>
          <a:p>
            <a:pPr lvl="1"/>
            <a:r>
              <a:rPr lang="en-US" dirty="0"/>
              <a:t>Side Effect:</a:t>
            </a:r>
          </a:p>
          <a:p>
            <a:pPr lvl="2"/>
            <a:r>
              <a:rPr lang="en-US" sz="2000" dirty="0"/>
              <a:t>runs the method in the testing environment</a:t>
            </a:r>
          </a:p>
          <a:p>
            <a:pPr lvl="2"/>
            <a:r>
              <a:rPr lang="en-US" sz="2000" dirty="0"/>
              <a:t>displays test results to JUnit View</a:t>
            </a:r>
          </a:p>
          <a:p>
            <a:r>
              <a:rPr lang="en-US" dirty="0"/>
              <a:t>Override checking</a:t>
            </a:r>
          </a:p>
          <a:p>
            <a:pPr lvl="1"/>
            <a:r>
              <a:rPr lang="en-US" dirty="0"/>
              <a:t>The compiler is itself an annotation processor</a:t>
            </a:r>
          </a:p>
          <a:p>
            <a:pPr lvl="1"/>
            <a:r>
              <a:rPr lang="en-US" dirty="0"/>
              <a:t>searches for methods annotated with @Override</a:t>
            </a:r>
          </a:p>
          <a:p>
            <a:pPr lvl="1"/>
            <a:r>
              <a:rPr lang="en-US" dirty="0"/>
              <a:t>Side Effect:</a:t>
            </a:r>
          </a:p>
          <a:p>
            <a:pPr lvl="2"/>
            <a:r>
              <a:rPr lang="en-US" sz="2000" dirty="0"/>
              <a:t>checks if method actually overrides</a:t>
            </a:r>
          </a:p>
          <a:p>
            <a:pPr lvl="2"/>
            <a:r>
              <a:rPr lang="en-US" sz="2000" dirty="0"/>
              <a:t>if not, throw error, fail compilation</a:t>
            </a:r>
          </a:p>
        </p:txBody>
      </p:sp>
    </p:spTree>
    <p:extLst>
      <p:ext uri="{BB962C8B-B14F-4D97-AF65-F5344CB8AC3E}">
        <p14:creationId xmlns:p14="http://schemas.microsoft.com/office/powerpoint/2010/main" val="168213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16879</TotalTime>
  <Words>1183</Words>
  <Application>Microsoft Macintosh PowerPoint</Application>
  <PresentationFormat>Widescreen</PresentationFormat>
  <Paragraphs>257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Franklin Gothic Book</vt:lpstr>
      <vt:lpstr>Calibri</vt:lpstr>
      <vt:lpstr>Consolas</vt:lpstr>
      <vt:lpstr>Crop</vt:lpstr>
      <vt:lpstr>Compile-time Computation</vt:lpstr>
      <vt:lpstr>Compile-time Computation</vt:lpstr>
      <vt:lpstr>The Compiler</vt:lpstr>
      <vt:lpstr>What is Metadata?</vt:lpstr>
      <vt:lpstr>Annotations</vt:lpstr>
      <vt:lpstr>Annotations</vt:lpstr>
      <vt:lpstr>So…</vt:lpstr>
      <vt:lpstr>Annotation Processors</vt:lpstr>
      <vt:lpstr>Examples</vt:lpstr>
      <vt:lpstr>Examples</vt:lpstr>
      <vt:lpstr>Cofoja</vt:lpstr>
      <vt:lpstr>Static Analysis</vt:lpstr>
      <vt:lpstr>C++</vt:lpstr>
      <vt:lpstr>Macros</vt:lpstr>
      <vt:lpstr>PowerPoint Presentation</vt:lpstr>
      <vt:lpstr>PowerPoint Presentation</vt:lpstr>
      <vt:lpstr>PowerPoint Presentation</vt:lpstr>
      <vt:lpstr>PowerPoint Presentation</vt:lpstr>
      <vt:lpstr>Macros</vt:lpstr>
      <vt:lpstr>Const and Constexpr</vt:lpstr>
      <vt:lpstr>Templates</vt:lpstr>
      <vt:lpstr>Templates</vt:lpstr>
      <vt:lpstr>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141</cp:revision>
  <dcterms:created xsi:type="dcterms:W3CDTF">2018-05-03T03:07:17Z</dcterms:created>
  <dcterms:modified xsi:type="dcterms:W3CDTF">2020-04-06T14:39:58Z</dcterms:modified>
</cp:coreProperties>
</file>