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77" r:id="rId4"/>
    <p:sldId id="257" r:id="rId5"/>
    <p:sldId id="259" r:id="rId6"/>
    <p:sldId id="260" r:id="rId7"/>
    <p:sldId id="278" r:id="rId8"/>
    <p:sldId id="261" r:id="rId9"/>
    <p:sldId id="262" r:id="rId10"/>
    <p:sldId id="269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A"/>
    <a:srgbClr val="E700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more direct with the super() </a:t>
            </a:r>
            <a:r>
              <a:rPr lang="en-US" dirty="0" err="1"/>
              <a:t>forshadowing</a:t>
            </a:r>
            <a:r>
              <a:rPr lang="en-US" dirty="0"/>
              <a:t>. Mention that directly referencing superclass is discouraged... just use super.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with </a:t>
            </a:r>
            <a:r>
              <a:rPr lang="en-US" dirty="0" err="1"/>
              <a:t>digram</a:t>
            </a:r>
            <a:r>
              <a:rPr lang="en-US" dirty="0"/>
              <a:t> before</a:t>
            </a:r>
          </a:p>
          <a:p>
            <a:r>
              <a:rPr lang="en-US" dirty="0"/>
              <a:t>add explanation/arrow for why "bases." Color the A. "List of parents"</a:t>
            </a:r>
          </a:p>
          <a:p>
            <a:r>
              <a:rPr lang="en-US" dirty="0"/>
              <a:t>highlight part of diagram that us </a:t>
            </a:r>
            <a:r>
              <a:rPr lang="en-US" dirty="0" err="1"/>
              <a:t>relevent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Subclass some other </a:t>
            </a:r>
            <a:r>
              <a:rPr lang="en-US" dirty="0" err="1"/>
              <a:t>builting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typo on </a:t>
            </a:r>
            <a:r>
              <a:rPr lang="en-US" dirty="0" err="1"/>
              <a:t>superclassss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up after A, B,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F82-8BDA-6044-BB01-AE442980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97" y="313116"/>
            <a:ext cx="9601200" cy="1485900"/>
          </a:xfrm>
        </p:spPr>
        <p:txBody>
          <a:bodyPr/>
          <a:lstStyle/>
          <a:p>
            <a:r>
              <a:rPr lang="en-US" dirty="0"/>
              <a:t>The Method Resolution Order (MRO)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0228E-D9B5-AD4C-BB24-B9201D6CBA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3" y="2553020"/>
            <a:ext cx="5650874" cy="31241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3BEA-F5D6-5745-8C31-E5537A38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96" y="1205725"/>
            <a:ext cx="6590371" cy="3757961"/>
          </a:xfrm>
        </p:spPr>
        <p:txBody>
          <a:bodyPr>
            <a:normAutofit/>
          </a:bodyPr>
          <a:lstStyle/>
          <a:p>
            <a:r>
              <a:rPr lang="en-US" dirty="0"/>
              <a:t>Suppose we call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on an instance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1"/>
            <a:r>
              <a:rPr lang="en-US" dirty="0"/>
              <a:t>We need to find a version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Where do we look first?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1"/>
            <a:r>
              <a:rPr lang="en-US" dirty="0"/>
              <a:t>Then,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  <a:p>
            <a:r>
              <a:rPr lang="en-US" dirty="0"/>
              <a:t>So the MRO is “search up from the type of the object.</a:t>
            </a:r>
          </a:p>
          <a:p>
            <a:pPr lvl="1"/>
            <a:r>
              <a:rPr lang="en-US" dirty="0"/>
              <a:t>Here,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[C, A, object]</a:t>
            </a:r>
          </a:p>
          <a:p>
            <a:pPr lvl="1"/>
            <a:r>
              <a:rPr lang="en-US" dirty="0"/>
              <a:t>This works because it’s a tree.</a:t>
            </a:r>
          </a:p>
        </p:txBody>
      </p:sp>
    </p:spTree>
    <p:extLst>
      <p:ext uri="{BB962C8B-B14F-4D97-AF65-F5344CB8AC3E}">
        <p14:creationId xmlns:p14="http://schemas.microsoft.com/office/powerpoint/2010/main" val="29138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E137-CA67-EA46-B558-401C5434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Have Noticed…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5504-5BE3-D84E-9844-9496A4E4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 said “superclass</a:t>
            </a:r>
            <a:r>
              <a:rPr lang="en-US" b="1" i="1" dirty="0">
                <a:solidFill>
                  <a:srgbClr val="00B0F0"/>
                </a:solidFill>
              </a:rPr>
              <a:t>(</a:t>
            </a:r>
            <a:r>
              <a:rPr lang="en-US" b="1" i="1" dirty="0" err="1">
                <a:solidFill>
                  <a:srgbClr val="00B0F0"/>
                </a:solidFill>
              </a:rPr>
              <a:t>es</a:t>
            </a:r>
            <a:r>
              <a:rPr lang="en-US" b="1" i="1" dirty="0">
                <a:solidFill>
                  <a:srgbClr val="00B0F0"/>
                </a:solidFill>
              </a:rPr>
              <a:t>)</a:t>
            </a:r>
            <a:r>
              <a:rPr lang="en-US" dirty="0"/>
              <a:t>”</a:t>
            </a:r>
            <a:endParaRPr lang="en-US" b="1" i="1" dirty="0"/>
          </a:p>
          <a:p>
            <a:r>
              <a:rPr lang="en-US" dirty="0"/>
              <a:t>that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i="1" dirty="0">
                <a:solidFill>
                  <a:srgbClr val="00B0F0"/>
                </a:solidFill>
              </a:rPr>
              <a:t>usually</a:t>
            </a:r>
            <a:r>
              <a:rPr lang="en-US" dirty="0"/>
              <a:t> means superclass</a:t>
            </a:r>
          </a:p>
          <a:p>
            <a:r>
              <a:rPr lang="en-US" dirty="0"/>
              <a:t>that I checked the superclass of Point by saying “</a:t>
            </a:r>
            <a:r>
              <a:rPr lang="en-US" dirty="0" err="1"/>
              <a:t>Point.__base</a:t>
            </a:r>
            <a:r>
              <a:rPr lang="en-US" b="1" i="1" dirty="0" err="1">
                <a:solidFill>
                  <a:srgbClr val="00B0F0"/>
                </a:solidFill>
              </a:rPr>
              <a:t>s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Which brings us to…</a:t>
            </a:r>
          </a:p>
        </p:txBody>
      </p:sp>
    </p:spTree>
    <p:extLst>
      <p:ext uri="{BB962C8B-B14F-4D97-AF65-F5344CB8AC3E}">
        <p14:creationId xmlns:p14="http://schemas.microsoft.com/office/powerpoint/2010/main" val="18244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E99D-D115-2F49-B02B-4B23F6B8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39902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Let’s Just Try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F79231-F5C7-4446-8D04-EC35980392BD}"/>
              </a:ext>
            </a:extLst>
          </p:cNvPr>
          <p:cNvSpPr txBox="1">
            <a:spLocks/>
          </p:cNvSpPr>
          <p:nvPr/>
        </p:nvSpPr>
        <p:spPr>
          <a:xfrm>
            <a:off x="3901440" y="1071910"/>
            <a:ext cx="7659376" cy="532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C(A, B):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D(B, A): # note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E(C,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’&gt;, 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'&gt;)</a:t>
            </a:r>
          </a:p>
        </p:txBody>
      </p:sp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7461930C-BAC2-794E-864F-CA031EC22EB6}"/>
              </a:ext>
            </a:extLst>
          </p:cNvPr>
          <p:cNvSpPr/>
          <p:nvPr/>
        </p:nvSpPr>
        <p:spPr>
          <a:xfrm>
            <a:off x="3901440" y="5254906"/>
            <a:ext cx="7071360" cy="1342664"/>
          </a:xfrm>
          <a:prstGeom prst="noSmoking">
            <a:avLst>
              <a:gd name="adj" fmla="val 23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The Diamond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64C2E-66EF-4A41-AC4A-A3CEF0D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74" y="1017884"/>
            <a:ext cx="7383595" cy="5531005"/>
          </a:xfrm>
        </p:spPr>
        <p:txBody>
          <a:bodyPr>
            <a:normAutofit/>
          </a:bodyPr>
          <a:lstStyle/>
          <a:p>
            <a:r>
              <a:rPr lang="en-US" dirty="0"/>
              <a:t>Suppose we call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on an instance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pPr lvl="1"/>
            <a:r>
              <a:rPr lang="en-US" dirty="0"/>
              <a:t>We need to find a version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foo()</a:t>
            </a:r>
            <a:r>
              <a:rPr lang="en-US" dirty="0"/>
              <a:t> to call</a:t>
            </a:r>
          </a:p>
          <a:p>
            <a:pPr lvl="1"/>
            <a:r>
              <a:rPr lang="en-US" dirty="0"/>
              <a:t>Where do we look first?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pPr lvl="1"/>
            <a:r>
              <a:rPr lang="en-US" dirty="0"/>
              <a:t>Then,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defined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E(C, D)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lets search in that order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D?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 clear, we need an algorithm</a:t>
            </a:r>
          </a:p>
          <a:p>
            <a:pPr lvl="3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𝑜𝑏𝑗𝑒𝑐𝑡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</m:oMath>
                </a14:m>
                <a:endParaRPr lang="en-US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𝑜𝑏𝑗𝑒𝑐𝑡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𝑜𝑏𝑗𝑒𝑐𝑡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531005"/>
              </a:xfrm>
              <a:blipFill>
                <a:blip r:embed="rId3"/>
                <a:stretch>
                  <a:fillRect l="-645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We need to compute the MRO (Linearization </a:t>
                </a:r>
                <a:r>
                  <a:rPr lang="en-US" i="1" dirty="0">
                    <a:solidFill>
                      <a:srgbClr val="FF000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 of a class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the first element 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[0]</a:t>
                </a:r>
                <a:r>
                  <a:rPr lang="en-US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 list be everything after the first element (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[1:]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</a:p>
              <a:p>
                <a:pPr lvl="1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𝑙𝑖𝑠𝑡</m:t>
                    </m:r>
                    <m:r>
                      <a:rPr lang="en-US" i="1" baseline="-25000" dirty="0" err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be: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find the first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head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that is not in the </a:t>
                </a:r>
                <a:r>
                  <a:rPr lang="en-US" dirty="0">
                    <a:solidFill>
                      <a:srgbClr val="00B0F0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tail</a:t>
                </a:r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 of any other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append it to the output list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remove it from input lists </a:t>
                </a:r>
              </a:p>
              <a:p>
                <a:pPr lvl="2"/>
                <a:r>
                  <a:rPr lang="en-US" dirty="0">
                    <a:ea typeface="Menlo" panose="020B0609030804020204" pitchFamily="49" charset="0"/>
                    <a:cs typeface="Menlo" panose="020B0609030804020204" pitchFamily="49" charset="0"/>
                  </a:rPr>
                  <a:t>repeat until all input lists are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baseline="-25000" dirty="0" err="1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Menlo" panose="020B0609030804020204" pitchFamily="49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 baseline="-25000" dirty="0" err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0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where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X.__bases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__ = (Y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</a:t>
                </a:r>
                <a:r>
                  <a:rPr lang="en-US" i="0" baseline="-250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…, </a:t>
                </a:r>
                <a:r>
                  <a:rPr lang="en-US" i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Y</a:t>
                </a:r>
                <a:r>
                  <a:rPr lang="en-US" i="0" baseline="-250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</a:t>
                </a:r>
                <a:r>
                  <a:rPr lang="en-US" i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lang="en-US" i="0" dirty="0">
                  <a:latin typeface="Times New Roman" panose="02020603050405020304" pitchFamily="18" charset="0"/>
                  <a:ea typeface="Menlo" panose="020B06090308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a typeface="Menlo" panose="020B0609030804020204" pitchFamily="49" charset="0"/>
                    <a:cs typeface="Times New Roman" panose="02020603050405020304" pitchFamily="18" charset="0"/>
                  </a:rPr>
                  <a:t>What’s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Menlo" panose="020B0609030804020204" pitchFamily="49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</m:e>
                    </m:d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+</m:t>
                    </m:r>
                    <m:r>
                      <a:rPr lang="en-US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𝑚𝑒𝑟𝑔𝑒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 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])</m:t>
                    </m:r>
                  </m:oMath>
                </a14:m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m:t>, !!!</m:t>
                        </m:r>
                      </m:e>
                    </m:d>
                  </m:oMath>
                </a14:m>
                <a:endParaRPr lang="en-US" i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lvl="1"/>
                <a:r>
                  <a:rPr lang="en-US" i="0" dirty="0">
                    <a:ea typeface="Menlo" panose="020B0609030804020204" pitchFamily="49" charset="0"/>
                    <a:cs typeface="Menlo" panose="020B0609030804020204" pitchFamily="49" charset="0"/>
                  </a:rPr>
                  <a:t>Does Not Exist!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B364C2E-66EF-4A41-AC4A-A3CEF0DE8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017884"/>
                <a:ext cx="7863469" cy="5695432"/>
              </a:xfrm>
              <a:blipFill>
                <a:blip r:embed="rId3"/>
                <a:stretch>
                  <a:fillRect l="-64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4E9FB-5C34-C242-829E-75705EB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8961"/>
            <a:ext cx="9601200" cy="1485900"/>
          </a:xfrm>
        </p:spPr>
        <p:txBody>
          <a:bodyPr/>
          <a:lstStyle/>
          <a:p>
            <a:r>
              <a:rPr lang="en-US" dirty="0"/>
              <a:t>C3 Linearization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dirty="0"/>
              <a:t> The MRO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C6358-2990-BC46-AC5F-47BAB8E8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60" y="1324610"/>
            <a:ext cx="2529840" cy="4917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64C2E-66EF-4A41-AC4A-A3CEF0D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017884"/>
            <a:ext cx="7863469" cy="1297053"/>
          </a:xfrm>
        </p:spPr>
        <p:txBody>
          <a:bodyPr>
            <a:normAutofit/>
          </a:bodyPr>
          <a:lstStyle/>
          <a:p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Sometimes it is not possible to compute the 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merge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The inheritance is too ambiguous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If you try this example, you will get: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D8A254-8DC9-5948-B4F8-EA883A52D7CD}"/>
              </a:ext>
            </a:extLst>
          </p:cNvPr>
          <p:cNvSpPr txBox="1">
            <a:spLocks/>
          </p:cNvSpPr>
          <p:nvPr/>
        </p:nvSpPr>
        <p:spPr>
          <a:xfrm>
            <a:off x="3901440" y="2407534"/>
            <a:ext cx="7659376" cy="2928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 # all the other class declarations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E(C,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Cannot create a consistent method resolution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 (MRO) for bases A, 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82F8A8-DE16-D64F-AC44-427E66716C9F}"/>
              </a:ext>
            </a:extLst>
          </p:cNvPr>
          <p:cNvSpPr txBox="1">
            <a:spLocks/>
          </p:cNvSpPr>
          <p:nvPr/>
        </p:nvSpPr>
        <p:spPr>
          <a:xfrm>
            <a:off x="3733799" y="5428526"/>
            <a:ext cx="7863469" cy="129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C3 Linearization 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produces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the MRO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But C3 fails, so there is no MRO, so this doesn’t compile</a:t>
            </a:r>
          </a:p>
        </p:txBody>
      </p:sp>
    </p:spTree>
    <p:extLst>
      <p:ext uri="{BB962C8B-B14F-4D97-AF65-F5344CB8AC3E}">
        <p14:creationId xmlns:p14="http://schemas.microsoft.com/office/powerpoint/2010/main" val="42179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Python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Watch Prisoners</a:t>
            </a:r>
          </a:p>
          <a:p>
            <a:r>
              <a:rPr lang="en-US" dirty="0"/>
              <a:t>The Syntax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b="1" u="sng" dirty="0"/>
              <a:t>A</a:t>
            </a:r>
            <a:r>
              <a:rPr lang="en-US" dirty="0"/>
              <a:t> Method Resolution Order (MRO)</a:t>
            </a:r>
          </a:p>
          <a:p>
            <a:r>
              <a:rPr lang="en-US" dirty="0" err="1"/>
              <a:t>Multple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The Diamond Problem</a:t>
            </a:r>
          </a:p>
          <a:p>
            <a:pPr lvl="1"/>
            <a:r>
              <a:rPr lang="en-US" dirty="0"/>
              <a:t>C3 Linearization</a:t>
            </a:r>
          </a:p>
          <a:p>
            <a:pPr lvl="1"/>
            <a:r>
              <a:rPr lang="en-US" b="1" u="sng" dirty="0"/>
              <a:t>The</a:t>
            </a:r>
            <a:r>
              <a:rPr lang="en-US" dirty="0"/>
              <a:t> Method Resolution Order (MRO)</a:t>
            </a:r>
          </a:p>
          <a:p>
            <a:pPr lvl="1"/>
            <a:r>
              <a:rPr lang="en-US" dirty="0"/>
              <a:t>Super()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2B60-7D9A-6045-A714-C2AC4424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577" y="269111"/>
            <a:ext cx="9601200" cy="1485900"/>
          </a:xfrm>
        </p:spPr>
        <p:txBody>
          <a:bodyPr/>
          <a:lstStyle/>
          <a:p>
            <a:r>
              <a:rPr lang="en-US" dirty="0"/>
              <a:t>But What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B7F0-147C-AB4C-BA34-F749A742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10" y="1157469"/>
            <a:ext cx="5133371" cy="4953964"/>
          </a:xfrm>
        </p:spPr>
        <p:txBody>
          <a:bodyPr>
            <a:normAutofit/>
          </a:bodyPr>
          <a:lstStyle/>
          <a:p>
            <a:r>
              <a:rPr lang="en-US" dirty="0"/>
              <a:t>It cant just mean “</a:t>
            </a:r>
            <a:r>
              <a:rPr lang="en-US" dirty="0" err="1"/>
              <a:t>acces</a:t>
            </a:r>
            <a:r>
              <a:rPr lang="en-US" dirty="0"/>
              <a:t> the superclass”</a:t>
            </a:r>
          </a:p>
          <a:p>
            <a:pPr lvl="1"/>
            <a:r>
              <a:rPr lang="en-US" dirty="0"/>
              <a:t>Which one?</a:t>
            </a:r>
          </a:p>
          <a:p>
            <a:r>
              <a:rPr lang="en-US" dirty="0"/>
              <a:t>We should use the MRO</a:t>
            </a:r>
          </a:p>
          <a:p>
            <a:pPr lvl="1"/>
            <a:r>
              <a:rPr lang="en-US" dirty="0"/>
              <a:t>It actually means “next in the MRO”</a:t>
            </a:r>
          </a:p>
          <a:p>
            <a:r>
              <a:rPr lang="en-US" dirty="0"/>
              <a:t>But </a:t>
            </a:r>
            <a:r>
              <a:rPr lang="en-US" i="1" dirty="0"/>
              <a:t>which</a:t>
            </a:r>
            <a:r>
              <a:rPr lang="en-US" dirty="0"/>
              <a:t> MRO?</a:t>
            </a:r>
          </a:p>
          <a:p>
            <a:pPr lvl="1"/>
            <a:r>
              <a:rPr lang="en-US" dirty="0"/>
              <a:t>We can’t know</a:t>
            </a:r>
          </a:p>
          <a:p>
            <a:r>
              <a:rPr lang="en-US" dirty="0"/>
              <a:t>Who’s B’s super()?</a:t>
            </a:r>
          </a:p>
          <a:p>
            <a:pPr lvl="1"/>
            <a:r>
              <a:rPr lang="en-US" dirty="0"/>
              <a:t>A?</a:t>
            </a:r>
          </a:p>
          <a:p>
            <a:r>
              <a:rPr lang="en-US" dirty="0"/>
              <a:t>Keep this in mind</a:t>
            </a:r>
          </a:p>
          <a:p>
            <a:pPr marL="0" indent="0">
              <a:buNone/>
            </a:pPr>
            <a:r>
              <a:rPr lang="en-US" dirty="0"/>
              <a:t>         for the homework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B449A-9043-064E-B77E-BB18F82FC5FF}"/>
              </a:ext>
            </a:extLst>
          </p:cNvPr>
          <p:cNvSpPr txBox="1">
            <a:spLocks/>
          </p:cNvSpPr>
          <p:nvPr/>
        </p:nvSpPr>
        <p:spPr>
          <a:xfrm>
            <a:off x="6308203" y="1006997"/>
            <a:ext cx="5437807" cy="5741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print('A')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super().foo()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foo(self):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print('D')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C(B, 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C().foo()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94B4B-D699-0547-982C-B68FADD0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758" y="3101335"/>
            <a:ext cx="2349419" cy="3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18C-8FED-0843-84FB-B3176F04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Group Coding Another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8492-7F41-B14C-9CAA-503850A4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ahead an get Atom up and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7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971A4-33A8-EC46-BCF4-7081877B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8343"/>
            <a:ext cx="9601200" cy="4701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C3FFF6-7913-E949-A4FB-0B904FD5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903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8C21-2E4F-3448-B23A-1F9BBC6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6" y="206855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Let’s Watch Our Prisoners</a:t>
            </a:r>
          </a:p>
        </p:txBody>
      </p:sp>
    </p:spTree>
    <p:extLst>
      <p:ext uri="{BB962C8B-B14F-4D97-AF65-F5344CB8AC3E}">
        <p14:creationId xmlns:p14="http://schemas.microsoft.com/office/powerpoint/2010/main" val="326466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0BC57C-43D5-8C4D-9565-C495544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First, note:</a:t>
            </a:r>
            <a:br>
              <a:rPr lang="en-US" dirty="0"/>
            </a:br>
            <a:r>
              <a:rPr lang="en-US" dirty="0"/>
              <a:t>This is for “New Style Classes”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FF12E-BC1B-A743-AE8D-8CD1270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works differently for “old style classes”</a:t>
            </a:r>
          </a:p>
          <a:p>
            <a:r>
              <a:rPr lang="en-US" dirty="0"/>
              <a:t>New style classes inherit from “object”</a:t>
            </a:r>
          </a:p>
          <a:p>
            <a:r>
              <a:rPr lang="en-US" dirty="0"/>
              <a:t>This is the default in Python3</a:t>
            </a:r>
          </a:p>
          <a:p>
            <a:pPr lvl="1"/>
            <a:r>
              <a:rPr lang="en-US" dirty="0"/>
              <a:t>So let’s just all use Python3</a:t>
            </a:r>
          </a:p>
        </p:txBody>
      </p:sp>
    </p:spTree>
    <p:extLst>
      <p:ext uri="{BB962C8B-B14F-4D97-AF65-F5344CB8AC3E}">
        <p14:creationId xmlns:p14="http://schemas.microsoft.com/office/powerpoint/2010/main" val="38784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16B4-1F6A-5646-B34F-9EFDBAC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97" y="306659"/>
            <a:ext cx="9601200" cy="1485900"/>
          </a:xfrm>
        </p:spPr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AA953-65D2-E34E-B137-2165591696AA}"/>
              </a:ext>
            </a:extLst>
          </p:cNvPr>
          <p:cNvSpPr txBox="1">
            <a:spLocks/>
          </p:cNvSpPr>
          <p:nvPr/>
        </p:nvSpPr>
        <p:spPr>
          <a:xfrm>
            <a:off x="807719" y="1165304"/>
            <a:ext cx="4846321" cy="3006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"I'm "+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print(Person('Max'))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FC9D2-1581-8D43-B991-B60CB3549382}"/>
              </a:ext>
            </a:extLst>
          </p:cNvPr>
          <p:cNvSpPr txBox="1">
            <a:spLocks/>
          </p:cNvSpPr>
          <p:nvPr/>
        </p:nvSpPr>
        <p:spPr>
          <a:xfrm>
            <a:off x="5654040" y="1165304"/>
            <a:ext cx="5982976" cy="3605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report(self):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'mtp4be').report())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95179-57AC-CD47-95E8-BB0FCED8BB0C}"/>
              </a:ext>
            </a:extLst>
          </p:cNvPr>
          <p:cNvSpPr txBox="1">
            <a:spLocks/>
          </p:cNvSpPr>
          <p:nvPr/>
        </p:nvSpPr>
        <p:spPr>
          <a:xfrm>
            <a:off x="807718" y="4171489"/>
            <a:ext cx="4846321" cy="811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7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7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5D5BC3D2-A5CF-6F4E-9BF5-F2E5EADAE551}"/>
              </a:ext>
            </a:extLst>
          </p:cNvPr>
          <p:cNvSpPr/>
          <p:nvPr/>
        </p:nvSpPr>
        <p:spPr>
          <a:xfrm rot="10800000">
            <a:off x="2758440" y="570201"/>
            <a:ext cx="4450080" cy="622981"/>
          </a:xfrm>
          <a:prstGeom prst="curvedUpArrow">
            <a:avLst>
              <a:gd name="adj1" fmla="val 20184"/>
              <a:gd name="adj2" fmla="val 86988"/>
              <a:gd name="adj3" fmla="val 3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D035B-5747-5A4F-92D5-AC8660D89EB5}"/>
              </a:ext>
            </a:extLst>
          </p:cNvPr>
          <p:cNvSpPr txBox="1"/>
          <p:nvPr/>
        </p:nvSpPr>
        <p:spPr>
          <a:xfrm>
            <a:off x="4587240" y="58394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“is a …”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728F9-01CD-854D-8AD2-58ABC3C5270F}"/>
              </a:ext>
            </a:extLst>
          </p:cNvPr>
          <p:cNvCxnSpPr>
            <a:cxnSpLocks/>
          </p:cNvCxnSpPr>
          <p:nvPr/>
        </p:nvCxnSpPr>
        <p:spPr>
          <a:xfrm flipH="1">
            <a:off x="8458374" y="583946"/>
            <a:ext cx="274146" cy="6092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648071-9019-3643-95A8-627793E06891}"/>
              </a:ext>
            </a:extLst>
          </p:cNvPr>
          <p:cNvSpPr txBox="1"/>
          <p:nvPr/>
        </p:nvSpPr>
        <p:spPr>
          <a:xfrm>
            <a:off x="8763000" y="306661"/>
            <a:ext cx="259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Superclass(s) go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4605D2-6A6B-7644-AA9B-8F19647AC60D}"/>
              </a:ext>
            </a:extLst>
          </p:cNvPr>
          <p:cNvSpPr txBox="1">
            <a:spLocks/>
          </p:cNvSpPr>
          <p:nvPr/>
        </p:nvSpPr>
        <p:spPr>
          <a:xfrm>
            <a:off x="5654039" y="4766593"/>
            <a:ext cx="5982977" cy="13886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9AF5A-ECD5-AC40-92FC-4084B88D2FDC}"/>
              </a:ext>
            </a:extLst>
          </p:cNvPr>
          <p:cNvSpPr txBox="1"/>
          <p:nvPr/>
        </p:nvSpPr>
        <p:spPr>
          <a:xfrm>
            <a:off x="807717" y="4982892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explicitly inherit from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36C55-16A5-3543-8B63-83F2B9652481}"/>
              </a:ext>
            </a:extLst>
          </p:cNvPr>
          <p:cNvSpPr txBox="1"/>
          <p:nvPr/>
        </p:nvSpPr>
        <p:spPr>
          <a:xfrm>
            <a:off x="807717" y="535222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super() to access the superclass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(kind 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27979-8F6D-2542-A55C-8217FAD10384}"/>
              </a:ext>
            </a:extLst>
          </p:cNvPr>
          <p:cNvSpPr txBox="1"/>
          <p:nvPr/>
        </p:nvSpPr>
        <p:spPr>
          <a:xfrm>
            <a:off x="807716" y="5998555"/>
            <a:ext cx="472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 explicitly reference the superclass you want</a:t>
            </a:r>
          </a:p>
          <a:p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	(note: you need self here)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695501-ADAC-374C-BBAD-A90A3BF3CBEC}"/>
              </a:ext>
            </a:extLst>
          </p:cNvPr>
          <p:cNvCxnSpPr>
            <a:cxnSpLocks/>
          </p:cNvCxnSpPr>
          <p:nvPr/>
        </p:nvCxnSpPr>
        <p:spPr>
          <a:xfrm flipH="1" flipV="1">
            <a:off x="3611880" y="4541521"/>
            <a:ext cx="304800" cy="4413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3CB1BC-52C8-4F42-826F-178CF9AB82AF}"/>
              </a:ext>
            </a:extLst>
          </p:cNvPr>
          <p:cNvCxnSpPr>
            <a:cxnSpLocks/>
          </p:cNvCxnSpPr>
          <p:nvPr/>
        </p:nvCxnSpPr>
        <p:spPr>
          <a:xfrm flipV="1">
            <a:off x="5417818" y="2362201"/>
            <a:ext cx="2263142" cy="1768615"/>
          </a:xfrm>
          <a:prstGeom prst="curvedConnector3">
            <a:avLst>
              <a:gd name="adj1" fmla="val 168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A7BAEFF-AA30-6D4F-AE1E-9E830186EDF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32119" y="5882641"/>
            <a:ext cx="2103120" cy="439080"/>
          </a:xfrm>
          <a:prstGeom prst="curved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3792F10-DA27-124D-8FD0-E4B627AEFD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6918" y="4488277"/>
            <a:ext cx="1494064" cy="779143"/>
          </a:xfrm>
          <a:prstGeom prst="curvedConnector3">
            <a:avLst>
              <a:gd name="adj1" fmla="val 18"/>
            </a:avLst>
          </a:prstGeom>
          <a:ln w="539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  <p:bldP spid="10" grpId="0" animBg="1"/>
      <p:bldP spid="11" grpId="0"/>
      <p:bldP spid="17" grpId="0"/>
      <p:bldP spid="18" grpId="0" uiExpand="1" build="p" animBg="1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708D-D5AB-624D-8400-EA7C7F2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 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32D2D-8011-C840-BBB2-494FAC7F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8233" y="1810742"/>
            <a:ext cx="6951522" cy="38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Implement a Diagram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390374" y="1096247"/>
            <a:ext cx="5384899" cy="5196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as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baseclasses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</a:t>
            </a:r>
            <a:r>
              <a:rPr lang="en-US" dirty="0" err="1">
                <a:solidFill>
                  <a:srgbClr val="FF00E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ED376-C69F-1141-85CC-3F12188E5F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23" y="2553020"/>
            <a:ext cx="5650874" cy="31241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6975A9-E776-2D40-9B84-9DACEB74E1DA}"/>
              </a:ext>
            </a:extLst>
          </p:cNvPr>
          <p:cNvSpPr/>
          <p:nvPr/>
        </p:nvSpPr>
        <p:spPr>
          <a:xfrm rot="1731923">
            <a:off x="1251167" y="3148053"/>
            <a:ext cx="1879056" cy="28650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Implement a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A012-659F-3442-9ABF-D8CC4F647B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155" y="2564130"/>
            <a:ext cx="5650874" cy="3124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992C73-2C52-B84B-A3BF-ED184BD90766}"/>
              </a:ext>
            </a:extLst>
          </p:cNvPr>
          <p:cNvSpPr/>
          <p:nvPr/>
        </p:nvSpPr>
        <p:spPr>
          <a:xfrm rot="736874">
            <a:off x="3258677" y="3718913"/>
            <a:ext cx="3249150" cy="248079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4632555" y="1527441"/>
            <a:ext cx="7418295" cy="3722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MyException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(Exception):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super().__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print('One Exceptional Exception!')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raise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MyException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('test')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Exceptional Exception!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__main__.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MyException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test</a:t>
            </a:r>
          </a:p>
        </p:txBody>
      </p:sp>
    </p:spTree>
    <p:extLst>
      <p:ext uri="{BB962C8B-B14F-4D97-AF65-F5344CB8AC3E}">
        <p14:creationId xmlns:p14="http://schemas.microsoft.com/office/powerpoint/2010/main" val="11774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14997</TotalTime>
  <Words>1299</Words>
  <Application>Microsoft Macintosh PowerPoint</Application>
  <PresentationFormat>Widescreen</PresentationFormat>
  <Paragraphs>253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Calibri</vt:lpstr>
      <vt:lpstr>Cambria Math</vt:lpstr>
      <vt:lpstr>Franklin Gothic Book</vt:lpstr>
      <vt:lpstr>Menlo</vt:lpstr>
      <vt:lpstr>Times New Roman</vt:lpstr>
      <vt:lpstr>Crop</vt:lpstr>
      <vt:lpstr>Inheritance</vt:lpstr>
      <vt:lpstr>Today: Python Inheritance</vt:lpstr>
      <vt:lpstr>Review</vt:lpstr>
      <vt:lpstr>  Let’s Watch Our Prisoners</vt:lpstr>
      <vt:lpstr>First, note: This is for “New Style Classes”</vt:lpstr>
      <vt:lpstr>Syntax:</vt:lpstr>
      <vt:lpstr>Let’s Implement a Diagram</vt:lpstr>
      <vt:lpstr>Let’s Implement a Diagram</vt:lpstr>
      <vt:lpstr>Let’s Implement a Diagram</vt:lpstr>
      <vt:lpstr>The Method Resolution Order (MRO)</vt:lpstr>
      <vt:lpstr>You May Have Noticed…</vt:lpstr>
      <vt:lpstr>Multiple Inheritance</vt:lpstr>
      <vt:lpstr>Let’s Just Try It</vt:lpstr>
      <vt:lpstr>The Diamond Problem</vt:lpstr>
      <vt:lpstr>C3 Linearization</vt:lpstr>
      <vt:lpstr>C3 Linearization</vt:lpstr>
      <vt:lpstr>C3 Linearization</vt:lpstr>
      <vt:lpstr>C3 Linearization</vt:lpstr>
      <vt:lpstr>C3 Linearization -&gt; The MRO</vt:lpstr>
      <vt:lpstr>But What About super()?</vt:lpstr>
      <vt:lpstr>Let’s Give Group Coding Another Try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84</cp:revision>
  <dcterms:created xsi:type="dcterms:W3CDTF">2018-05-03T03:07:17Z</dcterms:created>
  <dcterms:modified xsi:type="dcterms:W3CDTF">2018-09-10T01:49:37Z</dcterms:modified>
</cp:coreProperties>
</file>