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9" r:id="rId4"/>
    <p:sldId id="290" r:id="rId5"/>
    <p:sldId id="291" r:id="rId6"/>
    <p:sldId id="301" r:id="rId7"/>
    <p:sldId id="292" r:id="rId8"/>
    <p:sldId id="295" r:id="rId9"/>
    <p:sldId id="300" r:id="rId10"/>
    <p:sldId id="302" r:id="rId11"/>
    <p:sldId id="296" r:id="rId12"/>
    <p:sldId id="303" r:id="rId13"/>
    <p:sldId id="304" r:id="rId14"/>
    <p:sldId id="297" r:id="rId15"/>
    <p:sldId id="293" r:id="rId16"/>
    <p:sldId id="305" r:id="rId17"/>
    <p:sldId id="294" r:id="rId1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E11F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Estilo Médio 1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269D01E-BC32-4049-B463-5C60D7B0CCD2}" styleName="Estilo com Tema 2 - Ênfase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3238" autoAdjust="0"/>
  </p:normalViewPr>
  <p:slideViewPr>
    <p:cSldViewPr>
      <p:cViewPr varScale="1">
        <p:scale>
          <a:sx n="73" d="100"/>
          <a:sy n="73" d="100"/>
        </p:scale>
        <p:origin x="1661"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A061563A-35C7-49EE-9FEB-8EB53781E0B1}" type="datetimeFigureOut">
              <a:rPr lang="pt-BR" smtClean="0"/>
              <a:t>29/05/2025</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250398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061563A-35C7-49EE-9FEB-8EB53781E0B1}" type="datetimeFigureOut">
              <a:rPr lang="pt-BR" smtClean="0"/>
              <a:t>29/05/2025</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304611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061563A-35C7-49EE-9FEB-8EB53781E0B1}" type="datetimeFigureOut">
              <a:rPr lang="pt-BR" smtClean="0"/>
              <a:t>29/05/2025</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39983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061563A-35C7-49EE-9FEB-8EB53781E0B1}" type="datetimeFigureOut">
              <a:rPr lang="pt-BR" smtClean="0"/>
              <a:t>29/05/2025</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144805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A061563A-35C7-49EE-9FEB-8EB53781E0B1}" type="datetimeFigureOut">
              <a:rPr lang="pt-BR" smtClean="0"/>
              <a:t>29/05/2025</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91483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A061563A-35C7-49EE-9FEB-8EB53781E0B1}" type="datetimeFigureOut">
              <a:rPr lang="pt-BR" smtClean="0"/>
              <a:t>29/05/2025</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162800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A061563A-35C7-49EE-9FEB-8EB53781E0B1}" type="datetimeFigureOut">
              <a:rPr lang="pt-BR" smtClean="0"/>
              <a:t>29/05/2025</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147700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A061563A-35C7-49EE-9FEB-8EB53781E0B1}" type="datetimeFigureOut">
              <a:rPr lang="pt-BR" smtClean="0"/>
              <a:t>29/05/2025</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370774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061563A-35C7-49EE-9FEB-8EB53781E0B1}" type="datetimeFigureOut">
              <a:rPr lang="pt-BR" smtClean="0"/>
              <a:t>29/05/2025</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2650243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A061563A-35C7-49EE-9FEB-8EB53781E0B1}" type="datetimeFigureOut">
              <a:rPr lang="pt-BR" smtClean="0"/>
              <a:t>29/05/2025</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1593655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A061563A-35C7-49EE-9FEB-8EB53781E0B1}" type="datetimeFigureOut">
              <a:rPr lang="pt-BR" smtClean="0"/>
              <a:t>29/05/2025</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2039709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1563A-35C7-49EE-9FEB-8EB53781E0B1}" type="datetimeFigureOut">
              <a:rPr lang="pt-BR" smtClean="0"/>
              <a:t>29/05/2025</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D665B-AE82-421C-9889-B36DA14A18A9}" type="slidenum">
              <a:rPr lang="pt-BR" smtClean="0"/>
              <a:t>‹nº›</a:t>
            </a:fld>
            <a:endParaRPr lang="pt-BR" dirty="0"/>
          </a:p>
        </p:txBody>
      </p:sp>
    </p:spTree>
    <p:extLst>
      <p:ext uri="{BB962C8B-B14F-4D97-AF65-F5344CB8AC3E}">
        <p14:creationId xmlns:p14="http://schemas.microsoft.com/office/powerpoint/2010/main" val="973507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5229200"/>
            <a:ext cx="9144000" cy="1628800"/>
          </a:xfrm>
          <a:solidFill>
            <a:srgbClr val="FFFF00"/>
          </a:solidFill>
        </p:spPr>
        <p:txBody>
          <a:bodyPr>
            <a:noAutofit/>
          </a:bodyPr>
          <a:lstStyle/>
          <a:p>
            <a:r>
              <a:rPr lang="pt-BR" sz="5400" dirty="0">
                <a:solidFill>
                  <a:srgbClr val="7030A0"/>
                </a:solidFill>
                <a:latin typeface="Impact" panose="020B0806030902050204" pitchFamily="34" charset="0"/>
                <a:cs typeface="Arial" pitchFamily="34" charset="0"/>
              </a:rPr>
              <a:t>“</a:t>
            </a:r>
            <a:r>
              <a:rPr lang="pt-BR" sz="5400" dirty="0">
                <a:latin typeface="Impact" panose="020B0806030902050204" pitchFamily="34" charset="0"/>
                <a:cs typeface="Arial" pitchFamily="34" charset="0"/>
              </a:rPr>
              <a:t>Complexidade de algoritmos</a:t>
            </a:r>
            <a:r>
              <a:rPr lang="pt-BR" sz="5400" dirty="0">
                <a:solidFill>
                  <a:srgbClr val="7030A0"/>
                </a:solidFill>
                <a:latin typeface="Impact" panose="020B0806030902050204" pitchFamily="34" charset="0"/>
                <a:cs typeface="Arial" pitchFamily="34" charset="0"/>
              </a:rPr>
              <a:t>”</a:t>
            </a:r>
          </a:p>
        </p:txBody>
      </p:sp>
      <p:pic>
        <p:nvPicPr>
          <p:cNvPr id="1026" name="Picture 2" descr="Resultado de imagem para JS"/>
          <p:cNvPicPr>
            <a:picLocks noChangeAspect="1" noChangeArrowheads="1"/>
          </p:cNvPicPr>
          <p:nvPr/>
        </p:nvPicPr>
        <p:blipFill rotWithShape="1">
          <a:blip r:embed="rId2">
            <a:extLst>
              <a:ext uri="{28A0092B-C50C-407E-A947-70E740481C1C}">
                <a14:useLocalDpi xmlns:a14="http://schemas.microsoft.com/office/drawing/2010/main" val="0"/>
              </a:ext>
            </a:extLst>
          </a:blip>
          <a:srcRect l="19808" t="10773" r="19724" b="10902"/>
          <a:stretch/>
        </p:blipFill>
        <p:spPr bwMode="auto">
          <a:xfrm>
            <a:off x="3456734" y="743384"/>
            <a:ext cx="5507754" cy="401303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20982" y="3329088"/>
            <a:ext cx="4027064" cy="1261884"/>
          </a:xfrm>
          <a:prstGeom prst="rect">
            <a:avLst/>
          </a:prstGeom>
          <a:noFill/>
        </p:spPr>
        <p:txBody>
          <a:bodyPr wrap="none" rtlCol="0">
            <a:spAutoFit/>
          </a:bodyPr>
          <a:lstStyle/>
          <a:p>
            <a:pPr algn="r"/>
            <a:r>
              <a:rPr lang="pt-BR" sz="3800" dirty="0">
                <a:solidFill>
                  <a:srgbClr val="E11F3B"/>
                </a:solidFill>
                <a:latin typeface="Bloody" pitchFamily="2" charset="0"/>
              </a:rPr>
              <a:t>Prof.º</a:t>
            </a:r>
          </a:p>
          <a:p>
            <a:pPr algn="r"/>
            <a:r>
              <a:rPr lang="pt-BR" sz="3800" dirty="0">
                <a:solidFill>
                  <a:srgbClr val="E11F3B"/>
                </a:solidFill>
                <a:latin typeface="Bloody" pitchFamily="2" charset="0"/>
              </a:rPr>
              <a:t>Alexandre Gomes</a:t>
            </a:r>
          </a:p>
        </p:txBody>
      </p:sp>
    </p:spTree>
    <p:extLst>
      <p:ext uri="{BB962C8B-B14F-4D97-AF65-F5344CB8AC3E}">
        <p14:creationId xmlns:p14="http://schemas.microsoft.com/office/powerpoint/2010/main" val="1756824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E1607-CCA0-19B0-44D5-20657D44EA75}"/>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AE37E5B1-8961-7BA7-AA85-DFDF28BC0D89}"/>
              </a:ext>
            </a:extLst>
          </p:cNvPr>
          <p:cNvSpPr/>
          <p:nvPr/>
        </p:nvSpPr>
        <p:spPr>
          <a:xfrm>
            <a:off x="324544" y="188640"/>
            <a:ext cx="8494912" cy="6370975"/>
          </a:xfrm>
          <a:prstGeom prst="rect">
            <a:avLst/>
          </a:prstGeom>
        </p:spPr>
        <p:txBody>
          <a:bodyPr wrap="square">
            <a:spAutoFit/>
          </a:bodyPr>
          <a:lstStyle/>
          <a:p>
            <a:pPr algn="just"/>
            <a:r>
              <a:rPr lang="pt-BR" sz="3600" dirty="0">
                <a:solidFill>
                  <a:srgbClr val="FF0066"/>
                </a:solidFill>
              </a:rPr>
              <a:t>O(n log n)</a:t>
            </a:r>
          </a:p>
          <a:p>
            <a:pPr algn="just"/>
            <a:r>
              <a:rPr lang="pt-BR" sz="3600" dirty="0">
                <a:solidFill>
                  <a:srgbClr val="FF0066"/>
                </a:solidFill>
              </a:rPr>
              <a:t> – Linearítmica</a:t>
            </a: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r>
              <a:rPr lang="pt-BR" sz="2800" dirty="0">
                <a:solidFill>
                  <a:srgbClr val="FF0066"/>
                </a:solidFill>
              </a:rPr>
              <a:t>*Divide e conquista</a:t>
            </a:r>
          </a:p>
          <a:p>
            <a:pPr algn="just"/>
            <a:r>
              <a:rPr lang="pt-BR" sz="2800" dirty="0">
                <a:solidFill>
                  <a:srgbClr val="FF0066"/>
                </a:solidFill>
              </a:rPr>
              <a:t>com chamadas</a:t>
            </a:r>
          </a:p>
          <a:p>
            <a:pPr algn="just"/>
            <a:r>
              <a:rPr lang="pt-BR" sz="2800" dirty="0">
                <a:solidFill>
                  <a:srgbClr val="FF0066"/>
                </a:solidFill>
              </a:rPr>
              <a:t>recursivas.</a:t>
            </a:r>
          </a:p>
        </p:txBody>
      </p:sp>
      <p:pic>
        <p:nvPicPr>
          <p:cNvPr id="5" name="Imagem 4">
            <a:extLst>
              <a:ext uri="{FF2B5EF4-FFF2-40B4-BE49-F238E27FC236}">
                <a16:creationId xmlns:a16="http://schemas.microsoft.com/office/drawing/2014/main" id="{552B3EB3-539A-F80F-C363-DBCC918ABD0A}"/>
              </a:ext>
            </a:extLst>
          </p:cNvPr>
          <p:cNvPicPr>
            <a:picLocks noChangeAspect="1"/>
          </p:cNvPicPr>
          <p:nvPr/>
        </p:nvPicPr>
        <p:blipFill>
          <a:blip r:embed="rId2"/>
          <a:stretch>
            <a:fillRect/>
          </a:stretch>
        </p:blipFill>
        <p:spPr>
          <a:xfrm>
            <a:off x="3275856" y="186610"/>
            <a:ext cx="5760642" cy="6482750"/>
          </a:xfrm>
          <a:prstGeom prst="rect">
            <a:avLst/>
          </a:prstGeom>
        </p:spPr>
      </p:pic>
    </p:spTree>
    <p:extLst>
      <p:ext uri="{BB962C8B-B14F-4D97-AF65-F5344CB8AC3E}">
        <p14:creationId xmlns:p14="http://schemas.microsoft.com/office/powerpoint/2010/main" val="167562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7F773-2547-D669-9E4D-C40EAADF14CE}"/>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ED7E1CE6-A65F-F993-6264-A4A9548CB410}"/>
              </a:ext>
            </a:extLst>
          </p:cNvPr>
          <p:cNvSpPr/>
          <p:nvPr/>
        </p:nvSpPr>
        <p:spPr>
          <a:xfrm>
            <a:off x="324544" y="188640"/>
            <a:ext cx="8494912" cy="6617196"/>
          </a:xfrm>
          <a:prstGeom prst="rect">
            <a:avLst/>
          </a:prstGeom>
        </p:spPr>
        <p:txBody>
          <a:bodyPr wrap="square">
            <a:spAutoFit/>
          </a:bodyPr>
          <a:lstStyle/>
          <a:p>
            <a:pPr algn="just"/>
            <a:r>
              <a:rPr lang="pt-BR" sz="3600" dirty="0">
                <a:solidFill>
                  <a:srgbClr val="FF0066"/>
                </a:solidFill>
              </a:rPr>
              <a:t>O(n²) –Quadrático</a:t>
            </a: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r>
              <a:rPr lang="pt-BR" sz="2800" dirty="0">
                <a:solidFill>
                  <a:srgbClr val="FF0066"/>
                </a:solidFill>
              </a:rPr>
              <a:t>*Loops aninhados sobre a mesma entrada.</a:t>
            </a:r>
          </a:p>
        </p:txBody>
      </p:sp>
      <p:pic>
        <p:nvPicPr>
          <p:cNvPr id="4" name="Imagem 3">
            <a:extLst>
              <a:ext uri="{FF2B5EF4-FFF2-40B4-BE49-F238E27FC236}">
                <a16:creationId xmlns:a16="http://schemas.microsoft.com/office/drawing/2014/main" id="{50F916DC-61E1-E1D0-D0CC-78CDFBC02C3A}"/>
              </a:ext>
            </a:extLst>
          </p:cNvPr>
          <p:cNvPicPr>
            <a:picLocks noChangeAspect="1"/>
          </p:cNvPicPr>
          <p:nvPr/>
        </p:nvPicPr>
        <p:blipFill>
          <a:blip r:embed="rId2"/>
          <a:stretch>
            <a:fillRect/>
          </a:stretch>
        </p:blipFill>
        <p:spPr>
          <a:xfrm>
            <a:off x="324544" y="1998536"/>
            <a:ext cx="8494912" cy="3230664"/>
          </a:xfrm>
          <a:prstGeom prst="rect">
            <a:avLst/>
          </a:prstGeom>
        </p:spPr>
      </p:pic>
    </p:spTree>
    <p:extLst>
      <p:ext uri="{BB962C8B-B14F-4D97-AF65-F5344CB8AC3E}">
        <p14:creationId xmlns:p14="http://schemas.microsoft.com/office/powerpoint/2010/main" val="309146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A6FBE-ADAD-2D65-B133-3C9CD2234328}"/>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73021865-BAF2-E73A-4412-7282D47D5669}"/>
              </a:ext>
            </a:extLst>
          </p:cNvPr>
          <p:cNvSpPr/>
          <p:nvPr/>
        </p:nvSpPr>
        <p:spPr>
          <a:xfrm>
            <a:off x="324544" y="188640"/>
            <a:ext cx="8494912" cy="6617196"/>
          </a:xfrm>
          <a:prstGeom prst="rect">
            <a:avLst/>
          </a:prstGeom>
        </p:spPr>
        <p:txBody>
          <a:bodyPr wrap="square">
            <a:spAutoFit/>
          </a:bodyPr>
          <a:lstStyle/>
          <a:p>
            <a:pPr algn="just"/>
            <a:r>
              <a:rPr lang="pt-BR" sz="3600" dirty="0">
                <a:solidFill>
                  <a:srgbClr val="FF0066"/>
                </a:solidFill>
              </a:rPr>
              <a:t>O(2ⁿ) – Exponencial</a:t>
            </a: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r>
              <a:rPr lang="pt-BR" sz="2800" dirty="0">
                <a:solidFill>
                  <a:srgbClr val="FF0066"/>
                </a:solidFill>
              </a:rPr>
              <a:t>*Cada chamada gera duas novas chamadas.</a:t>
            </a:r>
          </a:p>
        </p:txBody>
      </p:sp>
      <p:pic>
        <p:nvPicPr>
          <p:cNvPr id="5" name="Imagem 4">
            <a:extLst>
              <a:ext uri="{FF2B5EF4-FFF2-40B4-BE49-F238E27FC236}">
                <a16:creationId xmlns:a16="http://schemas.microsoft.com/office/drawing/2014/main" id="{64918BC3-E396-C86B-24E9-04A064C3F3AF}"/>
              </a:ext>
            </a:extLst>
          </p:cNvPr>
          <p:cNvPicPr>
            <a:picLocks noChangeAspect="1"/>
          </p:cNvPicPr>
          <p:nvPr/>
        </p:nvPicPr>
        <p:blipFill>
          <a:blip r:embed="rId2"/>
          <a:stretch>
            <a:fillRect/>
          </a:stretch>
        </p:blipFill>
        <p:spPr>
          <a:xfrm>
            <a:off x="324544" y="2539508"/>
            <a:ext cx="8494912" cy="1778984"/>
          </a:xfrm>
          <a:prstGeom prst="rect">
            <a:avLst/>
          </a:prstGeom>
        </p:spPr>
      </p:pic>
    </p:spTree>
    <p:extLst>
      <p:ext uri="{BB962C8B-B14F-4D97-AF65-F5344CB8AC3E}">
        <p14:creationId xmlns:p14="http://schemas.microsoft.com/office/powerpoint/2010/main" val="311948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E1D1A-09C5-EC40-DB92-2FFE3ECA06B5}"/>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870E57E8-3B61-4ED5-F705-FB48289260D5}"/>
              </a:ext>
            </a:extLst>
          </p:cNvPr>
          <p:cNvSpPr/>
          <p:nvPr/>
        </p:nvSpPr>
        <p:spPr>
          <a:xfrm>
            <a:off x="324544" y="188640"/>
            <a:ext cx="8494912" cy="6432530"/>
          </a:xfrm>
          <a:prstGeom prst="rect">
            <a:avLst/>
          </a:prstGeom>
        </p:spPr>
        <p:txBody>
          <a:bodyPr wrap="square">
            <a:spAutoFit/>
          </a:bodyPr>
          <a:lstStyle/>
          <a:p>
            <a:pPr algn="just"/>
            <a:r>
              <a:rPr lang="pt-BR" sz="3600" dirty="0">
                <a:solidFill>
                  <a:srgbClr val="FF0066"/>
                </a:solidFill>
              </a:rPr>
              <a:t>O(n!) – Fatorial</a:t>
            </a: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r>
              <a:rPr lang="pt-BR" sz="2800" dirty="0">
                <a:solidFill>
                  <a:srgbClr val="FF0066"/>
                </a:solidFill>
              </a:rPr>
              <a:t>*Explora todas as permutações possíveis.</a:t>
            </a:r>
          </a:p>
          <a:p>
            <a:pPr algn="just"/>
            <a:r>
              <a:rPr lang="pt-BR" sz="2400" dirty="0">
                <a:solidFill>
                  <a:srgbClr val="FF0066"/>
                </a:solidFill>
              </a:rPr>
              <a:t>(Analogia: Todas as ordens possíveis para livros numa prateleira.)</a:t>
            </a:r>
            <a:endParaRPr lang="pt-BR" sz="2800" dirty="0">
              <a:solidFill>
                <a:srgbClr val="FF0066"/>
              </a:solidFill>
            </a:endParaRPr>
          </a:p>
        </p:txBody>
      </p:sp>
      <p:pic>
        <p:nvPicPr>
          <p:cNvPr id="7" name="Imagem 6">
            <a:extLst>
              <a:ext uri="{FF2B5EF4-FFF2-40B4-BE49-F238E27FC236}">
                <a16:creationId xmlns:a16="http://schemas.microsoft.com/office/drawing/2014/main" id="{113876B9-ADD4-80B9-E083-0C96723B7FE7}"/>
              </a:ext>
            </a:extLst>
          </p:cNvPr>
          <p:cNvPicPr>
            <a:picLocks noChangeAspect="1"/>
          </p:cNvPicPr>
          <p:nvPr/>
        </p:nvPicPr>
        <p:blipFill>
          <a:blip r:embed="rId2"/>
          <a:stretch>
            <a:fillRect/>
          </a:stretch>
        </p:blipFill>
        <p:spPr>
          <a:xfrm>
            <a:off x="376292" y="1340768"/>
            <a:ext cx="8391416" cy="3888434"/>
          </a:xfrm>
          <a:prstGeom prst="rect">
            <a:avLst/>
          </a:prstGeom>
        </p:spPr>
      </p:pic>
    </p:spTree>
    <p:extLst>
      <p:ext uri="{BB962C8B-B14F-4D97-AF65-F5344CB8AC3E}">
        <p14:creationId xmlns:p14="http://schemas.microsoft.com/office/powerpoint/2010/main" val="3312786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C5328-1474-15DA-47C4-E1ED2F7B310C}"/>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4AE7C5D2-C60A-9CC6-05E9-7F351678A255}"/>
              </a:ext>
            </a:extLst>
          </p:cNvPr>
          <p:cNvSpPr/>
          <p:nvPr/>
        </p:nvSpPr>
        <p:spPr>
          <a:xfrm>
            <a:off x="324544" y="188640"/>
            <a:ext cx="8494912" cy="707886"/>
          </a:xfrm>
          <a:prstGeom prst="rect">
            <a:avLst/>
          </a:prstGeom>
        </p:spPr>
        <p:txBody>
          <a:bodyPr wrap="square">
            <a:spAutoFit/>
          </a:bodyPr>
          <a:lstStyle/>
          <a:p>
            <a:pPr algn="ctr"/>
            <a:r>
              <a:rPr lang="pt-BR" sz="4000" dirty="0">
                <a:solidFill>
                  <a:srgbClr val="FFFF00"/>
                </a:solidFill>
              </a:rPr>
              <a:t>Análise de Casos: Melhor, Médio e Pior</a:t>
            </a:r>
            <a:endParaRPr lang="pt-BR" sz="2800" dirty="0">
              <a:solidFill>
                <a:srgbClr val="FF0066"/>
              </a:solidFill>
            </a:endParaRPr>
          </a:p>
        </p:txBody>
      </p:sp>
      <p:sp>
        <p:nvSpPr>
          <p:cNvPr id="5" name="CaixaDeTexto 4">
            <a:extLst>
              <a:ext uri="{FF2B5EF4-FFF2-40B4-BE49-F238E27FC236}">
                <a16:creationId xmlns:a16="http://schemas.microsoft.com/office/drawing/2014/main" id="{66BF5185-25A7-4C41-0923-5AF07C44FC69}"/>
              </a:ext>
            </a:extLst>
          </p:cNvPr>
          <p:cNvSpPr txBox="1"/>
          <p:nvPr/>
        </p:nvSpPr>
        <p:spPr>
          <a:xfrm>
            <a:off x="324544" y="1268760"/>
            <a:ext cx="8494912" cy="4955203"/>
          </a:xfrm>
          <a:prstGeom prst="rect">
            <a:avLst/>
          </a:prstGeom>
          <a:noFill/>
        </p:spPr>
        <p:txBody>
          <a:bodyPr wrap="square">
            <a:spAutoFit/>
          </a:bodyPr>
          <a:lstStyle/>
          <a:p>
            <a:pPr algn="just">
              <a:buFont typeface="Arial" panose="020B0604020202020204" pitchFamily="34" charset="0"/>
              <a:buChar char="•"/>
            </a:pPr>
            <a:r>
              <a:rPr lang="pt-BR" sz="4000" b="1" dirty="0">
                <a:solidFill>
                  <a:schemeClr val="bg1"/>
                </a:solidFill>
              </a:rPr>
              <a:t>  Melhor caso:</a:t>
            </a:r>
            <a:r>
              <a:rPr lang="pt-BR" sz="4000" dirty="0">
                <a:solidFill>
                  <a:schemeClr val="bg1"/>
                </a:solidFill>
              </a:rPr>
              <a:t> quando o algoritmo encontra uma solução rapidamente.</a:t>
            </a:r>
          </a:p>
          <a:p>
            <a:pPr algn="just">
              <a:buFont typeface="Arial" panose="020B0604020202020204" pitchFamily="34" charset="0"/>
              <a:buChar char="•"/>
            </a:pPr>
            <a:endParaRPr lang="pt-BR" sz="3600" dirty="0">
              <a:solidFill>
                <a:schemeClr val="bg1"/>
              </a:solidFill>
            </a:endParaRPr>
          </a:p>
          <a:p>
            <a:pPr algn="just">
              <a:buFont typeface="Arial" panose="020B0604020202020204" pitchFamily="34" charset="0"/>
              <a:buChar char="•"/>
            </a:pPr>
            <a:r>
              <a:rPr lang="pt-BR" sz="4000" b="1" dirty="0">
                <a:solidFill>
                  <a:schemeClr val="bg1"/>
                </a:solidFill>
              </a:rPr>
              <a:t> Caso médio:</a:t>
            </a:r>
            <a:r>
              <a:rPr lang="pt-BR" sz="4000" dirty="0">
                <a:solidFill>
                  <a:schemeClr val="bg1"/>
                </a:solidFill>
              </a:rPr>
              <a:t> comportamento esperado em geral.</a:t>
            </a:r>
          </a:p>
          <a:p>
            <a:pPr algn="just">
              <a:buFont typeface="Arial" panose="020B0604020202020204" pitchFamily="34" charset="0"/>
              <a:buChar char="•"/>
            </a:pPr>
            <a:endParaRPr lang="pt-BR" sz="3600" dirty="0">
              <a:solidFill>
                <a:schemeClr val="bg1"/>
              </a:solidFill>
            </a:endParaRPr>
          </a:p>
          <a:p>
            <a:pPr algn="just">
              <a:buFont typeface="Arial" panose="020B0604020202020204" pitchFamily="34" charset="0"/>
              <a:buChar char="•"/>
            </a:pPr>
            <a:r>
              <a:rPr lang="pt-BR" sz="4000" b="1" dirty="0">
                <a:solidFill>
                  <a:schemeClr val="bg1"/>
                </a:solidFill>
              </a:rPr>
              <a:t>  Pior caso:</a:t>
            </a:r>
            <a:r>
              <a:rPr lang="pt-BR" sz="4000" dirty="0">
                <a:solidFill>
                  <a:schemeClr val="bg1"/>
                </a:solidFill>
              </a:rPr>
              <a:t> quando percorre todos os caminhos possíveis.</a:t>
            </a:r>
          </a:p>
        </p:txBody>
      </p:sp>
    </p:spTree>
    <p:extLst>
      <p:ext uri="{BB962C8B-B14F-4D97-AF65-F5344CB8AC3E}">
        <p14:creationId xmlns:p14="http://schemas.microsoft.com/office/powerpoint/2010/main" val="1020613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FF8DE-C56A-9B7D-AFE8-C3EC0D5DB91A}"/>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F53F6F5B-BFB9-E50A-A87B-C24AE5FF1A6C}"/>
              </a:ext>
            </a:extLst>
          </p:cNvPr>
          <p:cNvSpPr/>
          <p:nvPr/>
        </p:nvSpPr>
        <p:spPr>
          <a:xfrm>
            <a:off x="324544" y="188640"/>
            <a:ext cx="8494912" cy="6617196"/>
          </a:xfrm>
          <a:prstGeom prst="rect">
            <a:avLst/>
          </a:prstGeom>
        </p:spPr>
        <p:txBody>
          <a:bodyPr wrap="square">
            <a:spAutoFit/>
          </a:bodyPr>
          <a:lstStyle/>
          <a:p>
            <a:pPr algn="ctr"/>
            <a:r>
              <a:rPr lang="pt-BR" sz="4000" dirty="0">
                <a:solidFill>
                  <a:srgbClr val="FFFF00"/>
                </a:solidFill>
              </a:rPr>
              <a:t>Objetivos da Análise Assintótica</a:t>
            </a:r>
            <a:endParaRPr lang="pt-BR" sz="1400" dirty="0">
              <a:solidFill>
                <a:srgbClr val="FF0066"/>
              </a:solidFill>
            </a:endParaRPr>
          </a:p>
          <a:p>
            <a:pPr algn="just"/>
            <a:endParaRPr lang="pt-BR" sz="3600" dirty="0">
              <a:solidFill>
                <a:srgbClr val="FF0066"/>
              </a:solidFill>
            </a:endParaRPr>
          </a:p>
          <a:p>
            <a:pPr algn="just"/>
            <a:r>
              <a:rPr lang="pt-BR" sz="4000" dirty="0">
                <a:solidFill>
                  <a:srgbClr val="FF0066"/>
                </a:solidFill>
              </a:rPr>
              <a:t>•	Saber qual algoritmo é mais eficiente quando o volume de dados cresce.</a:t>
            </a:r>
          </a:p>
          <a:p>
            <a:pPr algn="just"/>
            <a:endParaRPr lang="pt-BR" sz="4000" dirty="0">
              <a:solidFill>
                <a:srgbClr val="FF0066"/>
              </a:solidFill>
            </a:endParaRPr>
          </a:p>
          <a:p>
            <a:pPr algn="just"/>
            <a:r>
              <a:rPr lang="pt-BR" sz="4000" dirty="0">
                <a:solidFill>
                  <a:srgbClr val="FF0066"/>
                </a:solidFill>
              </a:rPr>
              <a:t>•	Estimar o desempenho relativo.</a:t>
            </a:r>
          </a:p>
          <a:p>
            <a:pPr algn="just"/>
            <a:endParaRPr lang="pt-BR" sz="4000" dirty="0">
              <a:solidFill>
                <a:srgbClr val="FF0066"/>
              </a:solidFill>
            </a:endParaRPr>
          </a:p>
          <a:p>
            <a:pPr algn="just"/>
            <a:r>
              <a:rPr lang="pt-BR" sz="4000" dirty="0">
                <a:solidFill>
                  <a:srgbClr val="FF0066"/>
                </a:solidFill>
              </a:rPr>
              <a:t>•	Escolher a estrutura de dados adequada.</a:t>
            </a:r>
          </a:p>
          <a:p>
            <a:pPr algn="just"/>
            <a:endParaRPr lang="pt-BR" sz="2800" dirty="0">
              <a:solidFill>
                <a:srgbClr val="FF0066"/>
              </a:solidFill>
            </a:endParaRPr>
          </a:p>
        </p:txBody>
      </p:sp>
    </p:spTree>
    <p:extLst>
      <p:ext uri="{BB962C8B-B14F-4D97-AF65-F5344CB8AC3E}">
        <p14:creationId xmlns:p14="http://schemas.microsoft.com/office/powerpoint/2010/main" val="1560411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139E1-B2FD-B9D5-0AB6-6D199DD7562D}"/>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08B850E0-A3DB-1224-F66E-85BEAF1D4C1F}"/>
              </a:ext>
            </a:extLst>
          </p:cNvPr>
          <p:cNvSpPr/>
          <p:nvPr/>
        </p:nvSpPr>
        <p:spPr>
          <a:xfrm>
            <a:off x="324544" y="188640"/>
            <a:ext cx="8494912" cy="646331"/>
          </a:xfrm>
          <a:prstGeom prst="rect">
            <a:avLst/>
          </a:prstGeom>
        </p:spPr>
        <p:txBody>
          <a:bodyPr wrap="square">
            <a:spAutoFit/>
          </a:bodyPr>
          <a:lstStyle/>
          <a:p>
            <a:pPr algn="ctr"/>
            <a:r>
              <a:rPr lang="pt-BR" sz="3600" dirty="0">
                <a:solidFill>
                  <a:srgbClr val="FFFF00"/>
                </a:solidFill>
              </a:rPr>
              <a:t>Resumo visual das curvas de complexidade</a:t>
            </a:r>
          </a:p>
        </p:txBody>
      </p:sp>
      <p:pic>
        <p:nvPicPr>
          <p:cNvPr id="4" name="Imagem 3" descr="Gráfico, Gráfico de linhas&#10;&#10;O conteúdo gerado por IA pode estar incorreto.">
            <a:extLst>
              <a:ext uri="{FF2B5EF4-FFF2-40B4-BE49-F238E27FC236}">
                <a16:creationId xmlns:a16="http://schemas.microsoft.com/office/drawing/2014/main" id="{086E79B7-C794-E8FC-6E1E-188787D3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112" y="908720"/>
            <a:ext cx="8673776" cy="5760640"/>
          </a:xfrm>
          <a:prstGeom prst="rect">
            <a:avLst/>
          </a:prstGeom>
        </p:spPr>
      </p:pic>
    </p:spTree>
    <p:extLst>
      <p:ext uri="{BB962C8B-B14F-4D97-AF65-F5344CB8AC3E}">
        <p14:creationId xmlns:p14="http://schemas.microsoft.com/office/powerpoint/2010/main" val="182794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68553-EFBE-3197-16F8-D424987E7E1F}"/>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37D14421-44C3-F23E-6161-3CD5D87E2D01}"/>
              </a:ext>
            </a:extLst>
          </p:cNvPr>
          <p:cNvSpPr/>
          <p:nvPr/>
        </p:nvSpPr>
        <p:spPr>
          <a:xfrm>
            <a:off x="324544" y="188640"/>
            <a:ext cx="8494912" cy="707886"/>
          </a:xfrm>
          <a:prstGeom prst="rect">
            <a:avLst/>
          </a:prstGeom>
        </p:spPr>
        <p:txBody>
          <a:bodyPr wrap="square">
            <a:spAutoFit/>
          </a:bodyPr>
          <a:lstStyle/>
          <a:p>
            <a:pPr algn="ctr"/>
            <a:r>
              <a:rPr lang="pt-BR" sz="4000" dirty="0">
                <a:solidFill>
                  <a:srgbClr val="FFFF00"/>
                </a:solidFill>
              </a:rPr>
              <a:t>Quando usar?</a:t>
            </a:r>
            <a:endParaRPr lang="pt-BR" sz="2800" dirty="0">
              <a:solidFill>
                <a:srgbClr val="FF0066"/>
              </a:solidFill>
            </a:endParaRPr>
          </a:p>
        </p:txBody>
      </p:sp>
      <p:graphicFrame>
        <p:nvGraphicFramePr>
          <p:cNvPr id="2" name="Tabela 1">
            <a:extLst>
              <a:ext uri="{FF2B5EF4-FFF2-40B4-BE49-F238E27FC236}">
                <a16:creationId xmlns:a16="http://schemas.microsoft.com/office/drawing/2014/main" id="{CEBE1D9F-32AE-4277-A1D1-FF2E7948A8E5}"/>
              </a:ext>
            </a:extLst>
          </p:cNvPr>
          <p:cNvGraphicFramePr>
            <a:graphicFrameLocks noGrp="1"/>
          </p:cNvGraphicFramePr>
          <p:nvPr>
            <p:extLst>
              <p:ext uri="{D42A27DB-BD31-4B8C-83A1-F6EECF244321}">
                <p14:modId xmlns:p14="http://schemas.microsoft.com/office/powerpoint/2010/main" val="2383417499"/>
              </p:ext>
            </p:extLst>
          </p:nvPr>
        </p:nvGraphicFramePr>
        <p:xfrm>
          <a:off x="457200" y="1700808"/>
          <a:ext cx="8229600" cy="4297680"/>
        </p:xfrm>
        <a:graphic>
          <a:graphicData uri="http://schemas.openxmlformats.org/drawingml/2006/table">
            <a:tbl>
              <a:tblPr>
                <a:tableStyleId>{08FB837D-C827-4EFA-A057-4D05807E0F7C}</a:tableStyleId>
              </a:tblPr>
              <a:tblGrid>
                <a:gridCol w="3322712">
                  <a:extLst>
                    <a:ext uri="{9D8B030D-6E8A-4147-A177-3AD203B41FA5}">
                      <a16:colId xmlns:a16="http://schemas.microsoft.com/office/drawing/2014/main" val="653039458"/>
                    </a:ext>
                  </a:extLst>
                </a:gridCol>
                <a:gridCol w="4906888">
                  <a:extLst>
                    <a:ext uri="{9D8B030D-6E8A-4147-A177-3AD203B41FA5}">
                      <a16:colId xmlns:a16="http://schemas.microsoft.com/office/drawing/2014/main" val="1962694102"/>
                    </a:ext>
                  </a:extLst>
                </a:gridCol>
              </a:tblGrid>
              <a:tr h="0">
                <a:tc>
                  <a:txBody>
                    <a:bodyPr/>
                    <a:lstStyle/>
                    <a:p>
                      <a:r>
                        <a:rPr lang="pt-BR" sz="2800" dirty="0">
                          <a:solidFill>
                            <a:srgbClr val="FF0000"/>
                          </a:solidFill>
                        </a:rPr>
                        <a:t>Tipo de crescimento</a:t>
                      </a:r>
                    </a:p>
                  </a:txBody>
                  <a:tcPr anchor="ctr"/>
                </a:tc>
                <a:tc>
                  <a:txBody>
                    <a:bodyPr/>
                    <a:lstStyle/>
                    <a:p>
                      <a:r>
                        <a:rPr lang="pt-BR" sz="2800" dirty="0">
                          <a:solidFill>
                            <a:srgbClr val="FF0000"/>
                          </a:solidFill>
                        </a:rPr>
                        <a:t>Quando usar</a:t>
                      </a:r>
                    </a:p>
                  </a:txBody>
                  <a:tcPr anchor="ctr"/>
                </a:tc>
                <a:extLst>
                  <a:ext uri="{0D108BD9-81ED-4DB2-BD59-A6C34878D82A}">
                    <a16:rowId xmlns:a16="http://schemas.microsoft.com/office/drawing/2014/main" val="795574884"/>
                  </a:ext>
                </a:extLst>
              </a:tr>
              <a:tr h="0">
                <a:tc>
                  <a:txBody>
                    <a:bodyPr/>
                    <a:lstStyle/>
                    <a:p>
                      <a:r>
                        <a:rPr lang="pt-BR" sz="2800"/>
                        <a:t>O(1), O(log n)</a:t>
                      </a:r>
                    </a:p>
                  </a:txBody>
                  <a:tcPr anchor="ctr"/>
                </a:tc>
                <a:tc>
                  <a:txBody>
                    <a:bodyPr/>
                    <a:lstStyle/>
                    <a:p>
                      <a:r>
                        <a:rPr lang="pt-BR" sz="2800"/>
                        <a:t>Sempre que possível (super eficientes)</a:t>
                      </a:r>
                    </a:p>
                  </a:txBody>
                  <a:tcPr anchor="ctr"/>
                </a:tc>
                <a:extLst>
                  <a:ext uri="{0D108BD9-81ED-4DB2-BD59-A6C34878D82A}">
                    <a16:rowId xmlns:a16="http://schemas.microsoft.com/office/drawing/2014/main" val="391605671"/>
                  </a:ext>
                </a:extLst>
              </a:tr>
              <a:tr h="0">
                <a:tc>
                  <a:txBody>
                    <a:bodyPr/>
                    <a:lstStyle/>
                    <a:p>
                      <a:r>
                        <a:rPr lang="pt-BR" sz="2800"/>
                        <a:t>O(n), O(n log n)</a:t>
                      </a:r>
                    </a:p>
                  </a:txBody>
                  <a:tcPr anchor="ctr"/>
                </a:tc>
                <a:tc>
                  <a:txBody>
                    <a:bodyPr/>
                    <a:lstStyle/>
                    <a:p>
                      <a:r>
                        <a:rPr lang="pt-BR" sz="2800"/>
                        <a:t>Aceitável mesmo com milhões de elementos</a:t>
                      </a:r>
                    </a:p>
                  </a:txBody>
                  <a:tcPr anchor="ctr"/>
                </a:tc>
                <a:extLst>
                  <a:ext uri="{0D108BD9-81ED-4DB2-BD59-A6C34878D82A}">
                    <a16:rowId xmlns:a16="http://schemas.microsoft.com/office/drawing/2014/main" val="3007529494"/>
                  </a:ext>
                </a:extLst>
              </a:tr>
              <a:tr h="0">
                <a:tc>
                  <a:txBody>
                    <a:bodyPr/>
                    <a:lstStyle/>
                    <a:p>
                      <a:r>
                        <a:rPr lang="pt-BR" sz="2800"/>
                        <a:t>O(n²)</a:t>
                      </a:r>
                    </a:p>
                  </a:txBody>
                  <a:tcPr anchor="ctr"/>
                </a:tc>
                <a:tc>
                  <a:txBody>
                    <a:bodyPr/>
                    <a:lstStyle/>
                    <a:p>
                      <a:r>
                        <a:rPr lang="pt-BR" sz="2800"/>
                        <a:t>Somente para poucos elementos (&lt; 1000)</a:t>
                      </a:r>
                    </a:p>
                  </a:txBody>
                  <a:tcPr anchor="ctr"/>
                </a:tc>
                <a:extLst>
                  <a:ext uri="{0D108BD9-81ED-4DB2-BD59-A6C34878D82A}">
                    <a16:rowId xmlns:a16="http://schemas.microsoft.com/office/drawing/2014/main" val="786213924"/>
                  </a:ext>
                </a:extLst>
              </a:tr>
              <a:tr h="0">
                <a:tc>
                  <a:txBody>
                    <a:bodyPr/>
                    <a:lstStyle/>
                    <a:p>
                      <a:r>
                        <a:rPr lang="pt-BR" sz="2800"/>
                        <a:t>O(2ⁿ), O(n!)</a:t>
                      </a:r>
                    </a:p>
                  </a:txBody>
                  <a:tcPr anchor="ctr"/>
                </a:tc>
                <a:tc>
                  <a:txBody>
                    <a:bodyPr/>
                    <a:lstStyle/>
                    <a:p>
                      <a:r>
                        <a:rPr lang="pt-BR" sz="2800" b="1" dirty="0"/>
                        <a:t>Evite!</a:t>
                      </a:r>
                      <a:r>
                        <a:rPr lang="pt-BR" sz="2800" dirty="0"/>
                        <a:t> Só em casos pequenos e inevitáveis</a:t>
                      </a:r>
                    </a:p>
                  </a:txBody>
                  <a:tcPr anchor="ctr"/>
                </a:tc>
                <a:extLst>
                  <a:ext uri="{0D108BD9-81ED-4DB2-BD59-A6C34878D82A}">
                    <a16:rowId xmlns:a16="http://schemas.microsoft.com/office/drawing/2014/main" val="1037841229"/>
                  </a:ext>
                </a:extLst>
              </a:tr>
            </a:tbl>
          </a:graphicData>
        </a:graphic>
      </p:graphicFrame>
    </p:spTree>
    <p:extLst>
      <p:ext uri="{BB962C8B-B14F-4D97-AF65-F5344CB8AC3E}">
        <p14:creationId xmlns:p14="http://schemas.microsoft.com/office/powerpoint/2010/main" val="162701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24544" y="188640"/>
            <a:ext cx="8494912" cy="6340197"/>
          </a:xfrm>
          <a:prstGeom prst="rect">
            <a:avLst/>
          </a:prstGeom>
        </p:spPr>
        <p:txBody>
          <a:bodyPr wrap="square">
            <a:spAutoFit/>
          </a:bodyPr>
          <a:lstStyle/>
          <a:p>
            <a:pPr algn="ctr"/>
            <a:r>
              <a:rPr lang="pt-BR" sz="4000" dirty="0">
                <a:solidFill>
                  <a:srgbClr val="FFFF00"/>
                </a:solidFill>
              </a:rPr>
              <a:t>Complexidade de algoritmos</a:t>
            </a:r>
          </a:p>
          <a:p>
            <a:pPr algn="just"/>
            <a:endParaRPr lang="pt-BR" sz="1400" dirty="0">
              <a:solidFill>
                <a:srgbClr val="FF0066"/>
              </a:solidFill>
            </a:endParaRPr>
          </a:p>
          <a:p>
            <a:pPr algn="just"/>
            <a:r>
              <a:rPr lang="pt-BR" sz="3600" dirty="0">
                <a:solidFill>
                  <a:srgbClr val="FF0066"/>
                </a:solidFill>
              </a:rPr>
              <a:t>O que é Complexidade de Algoritmos?</a:t>
            </a:r>
          </a:p>
          <a:p>
            <a:pPr algn="just"/>
            <a:endParaRPr lang="pt-BR" sz="3600" dirty="0">
              <a:solidFill>
                <a:srgbClr val="FF0066"/>
              </a:solidFill>
            </a:endParaRPr>
          </a:p>
          <a:p>
            <a:pPr algn="just"/>
            <a:r>
              <a:rPr lang="pt-BR" sz="2800" dirty="0">
                <a:solidFill>
                  <a:srgbClr val="FF0066"/>
                </a:solidFill>
              </a:rPr>
              <a:t>A complexidade de um algoritmo mede quanto recurso computacional (tempo e espaço) ele consome para resolver um problema em função do tamanho da entrada.</a:t>
            </a:r>
          </a:p>
          <a:p>
            <a:pPr algn="just"/>
            <a:endParaRPr lang="pt-BR" sz="2800" dirty="0">
              <a:solidFill>
                <a:srgbClr val="FF0066"/>
              </a:solidFill>
            </a:endParaRPr>
          </a:p>
          <a:p>
            <a:pPr algn="just"/>
            <a:r>
              <a:rPr lang="pt-BR" sz="2800" dirty="0">
                <a:solidFill>
                  <a:srgbClr val="FFFF00"/>
                </a:solidFill>
              </a:rPr>
              <a:t>Dois tipos principais:</a:t>
            </a:r>
          </a:p>
          <a:p>
            <a:pPr marL="457200" indent="-457200" algn="just">
              <a:buFontTx/>
              <a:buChar char="-"/>
            </a:pPr>
            <a:r>
              <a:rPr lang="pt-BR" sz="2800" dirty="0">
                <a:solidFill>
                  <a:srgbClr val="FF0066"/>
                </a:solidFill>
              </a:rPr>
              <a:t>Complexidade de Tempo (Time </a:t>
            </a:r>
            <a:r>
              <a:rPr lang="pt-BR" sz="2800" dirty="0" err="1">
                <a:solidFill>
                  <a:srgbClr val="FF0066"/>
                </a:solidFill>
              </a:rPr>
              <a:t>Complexity</a:t>
            </a:r>
            <a:r>
              <a:rPr lang="pt-BR" sz="2800" dirty="0">
                <a:solidFill>
                  <a:srgbClr val="FF0066"/>
                </a:solidFill>
              </a:rPr>
              <a:t>): mede o número de operações.</a:t>
            </a:r>
          </a:p>
          <a:p>
            <a:pPr marL="457200" indent="-457200" algn="just">
              <a:buFontTx/>
              <a:buChar char="-"/>
            </a:pPr>
            <a:r>
              <a:rPr lang="pt-BR" sz="2800" dirty="0">
                <a:solidFill>
                  <a:srgbClr val="FF0066"/>
                </a:solidFill>
              </a:rPr>
              <a:t>Complexidade de Espaço (Space </a:t>
            </a:r>
            <a:r>
              <a:rPr lang="pt-BR" sz="2800" dirty="0" err="1">
                <a:solidFill>
                  <a:srgbClr val="FF0066"/>
                </a:solidFill>
              </a:rPr>
              <a:t>Complexity</a:t>
            </a:r>
            <a:r>
              <a:rPr lang="pt-BR" sz="2800" dirty="0">
                <a:solidFill>
                  <a:srgbClr val="FF0066"/>
                </a:solidFill>
              </a:rPr>
              <a:t>): mede o uso de memória.</a:t>
            </a:r>
          </a:p>
        </p:txBody>
      </p:sp>
    </p:spTree>
    <p:extLst>
      <p:ext uri="{BB962C8B-B14F-4D97-AF65-F5344CB8AC3E}">
        <p14:creationId xmlns:p14="http://schemas.microsoft.com/office/powerpoint/2010/main" val="385134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4C9F7-4694-8860-1154-CB6E9157E06D}"/>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ACD9AE48-D514-9B0E-D59C-125C1F026A16}"/>
              </a:ext>
            </a:extLst>
          </p:cNvPr>
          <p:cNvSpPr/>
          <p:nvPr/>
        </p:nvSpPr>
        <p:spPr>
          <a:xfrm>
            <a:off x="324544" y="188640"/>
            <a:ext cx="8494912" cy="6801862"/>
          </a:xfrm>
          <a:prstGeom prst="rect">
            <a:avLst/>
          </a:prstGeom>
        </p:spPr>
        <p:txBody>
          <a:bodyPr wrap="square">
            <a:spAutoFit/>
          </a:bodyPr>
          <a:lstStyle/>
          <a:p>
            <a:pPr algn="ctr"/>
            <a:r>
              <a:rPr lang="pt-BR" sz="4000" dirty="0">
                <a:solidFill>
                  <a:srgbClr val="FFFF00"/>
                </a:solidFill>
              </a:rPr>
              <a:t>Notações Assintóticas (Big-O)</a:t>
            </a:r>
            <a:endParaRPr lang="pt-BR" sz="1400" dirty="0">
              <a:solidFill>
                <a:srgbClr val="FF0066"/>
              </a:solidFill>
            </a:endParaRPr>
          </a:p>
          <a:p>
            <a:pPr algn="just"/>
            <a:endParaRPr lang="pt-BR" sz="2400" dirty="0">
              <a:solidFill>
                <a:srgbClr val="FF0066"/>
              </a:solidFill>
            </a:endParaRPr>
          </a:p>
          <a:p>
            <a:pPr algn="just"/>
            <a:r>
              <a:rPr lang="pt-BR" sz="3600" dirty="0">
                <a:solidFill>
                  <a:srgbClr val="FF0066"/>
                </a:solidFill>
              </a:rPr>
              <a:t>Big-O é uma “ferramenta” usada para medir a eficiência de algoritmos. Ele nos ajuda a entender como o tempo de execução ou o uso de memória de um algoritmo cresce à medida que a entrada aumenta.</a:t>
            </a:r>
          </a:p>
          <a:p>
            <a:pPr algn="just"/>
            <a:endParaRPr lang="pt-BR" sz="3600" dirty="0">
              <a:solidFill>
                <a:srgbClr val="FF0066"/>
              </a:solidFill>
            </a:endParaRPr>
          </a:p>
          <a:p>
            <a:pPr algn="just"/>
            <a:r>
              <a:rPr lang="pt-BR" sz="3600" dirty="0">
                <a:solidFill>
                  <a:srgbClr val="FF0066"/>
                </a:solidFill>
              </a:rPr>
              <a:t>Pense assim: se um programa roda rápido para 10 dados, ele continuará rápido para 1 milhão? O Big-O nos dá uma forma de responder essa pergunta.</a:t>
            </a:r>
            <a:endParaRPr lang="pt-BR" sz="2800" dirty="0">
              <a:solidFill>
                <a:srgbClr val="FF0066"/>
              </a:solidFill>
            </a:endParaRPr>
          </a:p>
        </p:txBody>
      </p:sp>
    </p:spTree>
    <p:extLst>
      <p:ext uri="{BB962C8B-B14F-4D97-AF65-F5344CB8AC3E}">
        <p14:creationId xmlns:p14="http://schemas.microsoft.com/office/powerpoint/2010/main" val="293810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E6B74-05E1-362D-16C2-0D16905EAC46}"/>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504BEB65-8664-ED3C-E09B-B651CA7EFB76}"/>
              </a:ext>
            </a:extLst>
          </p:cNvPr>
          <p:cNvSpPr/>
          <p:nvPr/>
        </p:nvSpPr>
        <p:spPr>
          <a:xfrm>
            <a:off x="324544" y="188640"/>
            <a:ext cx="8494912" cy="6247864"/>
          </a:xfrm>
          <a:prstGeom prst="rect">
            <a:avLst/>
          </a:prstGeom>
        </p:spPr>
        <p:txBody>
          <a:bodyPr wrap="square">
            <a:spAutoFit/>
          </a:bodyPr>
          <a:lstStyle/>
          <a:p>
            <a:pPr algn="ctr"/>
            <a:r>
              <a:rPr lang="pt-BR" sz="4000" dirty="0">
                <a:solidFill>
                  <a:srgbClr val="FFFF00"/>
                </a:solidFill>
              </a:rPr>
              <a:t>Por que o Big O é importante?</a:t>
            </a:r>
            <a:endParaRPr lang="pt-BR" sz="1400" dirty="0">
              <a:solidFill>
                <a:srgbClr val="FF0066"/>
              </a:solidFill>
            </a:endParaRPr>
          </a:p>
          <a:p>
            <a:pPr algn="just"/>
            <a:endParaRPr lang="pt-BR" sz="3600" dirty="0">
              <a:solidFill>
                <a:srgbClr val="FF0066"/>
              </a:solidFill>
            </a:endParaRPr>
          </a:p>
          <a:p>
            <a:pPr algn="just"/>
            <a:r>
              <a:rPr lang="pt-BR" sz="3600" dirty="0">
                <a:solidFill>
                  <a:srgbClr val="FF0066"/>
                </a:solidFill>
              </a:rPr>
              <a:t>Imagine que você está construindo um aplicativo que precisa buscar informações em uma lista enorme. Se seu código não for eficiente, pode funcionar bem em testes pequenos, mas travar quando for para produção.</a:t>
            </a:r>
          </a:p>
          <a:p>
            <a:pPr algn="just"/>
            <a:r>
              <a:rPr lang="pt-BR" sz="3600" dirty="0">
                <a:solidFill>
                  <a:srgbClr val="FF0066"/>
                </a:solidFill>
              </a:rPr>
              <a:t>O Big-O ajuda a prever problemas antes que eles aconteçam, tornando seu código mais escalável e performático.</a:t>
            </a:r>
            <a:endParaRPr lang="pt-BR" sz="2800" dirty="0">
              <a:solidFill>
                <a:srgbClr val="FF0066"/>
              </a:solidFill>
            </a:endParaRPr>
          </a:p>
        </p:txBody>
      </p:sp>
    </p:spTree>
    <p:extLst>
      <p:ext uri="{BB962C8B-B14F-4D97-AF65-F5344CB8AC3E}">
        <p14:creationId xmlns:p14="http://schemas.microsoft.com/office/powerpoint/2010/main" val="333343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13326-5874-9608-6A7D-EABE5CF4D4D4}"/>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D50B6689-206F-78C5-DBF1-3E0B12232F15}"/>
              </a:ext>
            </a:extLst>
          </p:cNvPr>
          <p:cNvSpPr/>
          <p:nvPr/>
        </p:nvSpPr>
        <p:spPr>
          <a:xfrm>
            <a:off x="324544" y="344850"/>
            <a:ext cx="8494912" cy="707886"/>
          </a:xfrm>
          <a:prstGeom prst="rect">
            <a:avLst/>
          </a:prstGeom>
        </p:spPr>
        <p:txBody>
          <a:bodyPr wrap="square">
            <a:spAutoFit/>
          </a:bodyPr>
          <a:lstStyle/>
          <a:p>
            <a:pPr algn="ctr"/>
            <a:r>
              <a:rPr lang="pt-BR" sz="4000" dirty="0">
                <a:solidFill>
                  <a:srgbClr val="FFFF00"/>
                </a:solidFill>
              </a:rPr>
              <a:t>Notações (Big-O)</a:t>
            </a:r>
            <a:endParaRPr lang="pt-BR" sz="1400" dirty="0">
              <a:solidFill>
                <a:srgbClr val="FF0066"/>
              </a:solidFill>
            </a:endParaRPr>
          </a:p>
        </p:txBody>
      </p:sp>
      <p:graphicFrame>
        <p:nvGraphicFramePr>
          <p:cNvPr id="2" name="Tabela 1">
            <a:extLst>
              <a:ext uri="{FF2B5EF4-FFF2-40B4-BE49-F238E27FC236}">
                <a16:creationId xmlns:a16="http://schemas.microsoft.com/office/drawing/2014/main" id="{94DBEC6A-5985-115D-C4C5-061C23900A09}"/>
              </a:ext>
            </a:extLst>
          </p:cNvPr>
          <p:cNvGraphicFramePr>
            <a:graphicFrameLocks noGrp="1"/>
          </p:cNvGraphicFramePr>
          <p:nvPr>
            <p:extLst>
              <p:ext uri="{D42A27DB-BD31-4B8C-83A1-F6EECF244321}">
                <p14:modId xmlns:p14="http://schemas.microsoft.com/office/powerpoint/2010/main" val="797041979"/>
              </p:ext>
            </p:extLst>
          </p:nvPr>
        </p:nvGraphicFramePr>
        <p:xfrm>
          <a:off x="457200" y="1844824"/>
          <a:ext cx="8229600" cy="3657600"/>
        </p:xfrm>
        <a:graphic>
          <a:graphicData uri="http://schemas.openxmlformats.org/drawingml/2006/table">
            <a:tbl>
              <a:tblPr>
                <a:tableStyleId>{9DCAF9ED-07DC-4A11-8D7F-57B35C25682E}</a:tableStyleId>
              </a:tblPr>
              <a:tblGrid>
                <a:gridCol w="1810544">
                  <a:extLst>
                    <a:ext uri="{9D8B030D-6E8A-4147-A177-3AD203B41FA5}">
                      <a16:colId xmlns:a16="http://schemas.microsoft.com/office/drawing/2014/main" val="2028473095"/>
                    </a:ext>
                  </a:extLst>
                </a:gridCol>
                <a:gridCol w="2232248">
                  <a:extLst>
                    <a:ext uri="{9D8B030D-6E8A-4147-A177-3AD203B41FA5}">
                      <a16:colId xmlns:a16="http://schemas.microsoft.com/office/drawing/2014/main" val="2427156692"/>
                    </a:ext>
                  </a:extLst>
                </a:gridCol>
                <a:gridCol w="4186808">
                  <a:extLst>
                    <a:ext uri="{9D8B030D-6E8A-4147-A177-3AD203B41FA5}">
                      <a16:colId xmlns:a16="http://schemas.microsoft.com/office/drawing/2014/main" val="3941986170"/>
                    </a:ext>
                  </a:extLst>
                </a:gridCol>
              </a:tblGrid>
              <a:tr h="0">
                <a:tc>
                  <a:txBody>
                    <a:bodyPr/>
                    <a:lstStyle/>
                    <a:p>
                      <a:r>
                        <a:rPr lang="pt-BR" sz="2400" dirty="0">
                          <a:solidFill>
                            <a:srgbClr val="FF0000"/>
                          </a:solidFill>
                        </a:rPr>
                        <a:t>Notação</a:t>
                      </a:r>
                    </a:p>
                  </a:txBody>
                  <a:tcPr anchor="ctr"/>
                </a:tc>
                <a:tc>
                  <a:txBody>
                    <a:bodyPr/>
                    <a:lstStyle/>
                    <a:p>
                      <a:r>
                        <a:rPr lang="pt-BR" sz="2400" dirty="0">
                          <a:solidFill>
                            <a:srgbClr val="FF0000"/>
                          </a:solidFill>
                        </a:rPr>
                        <a:t>Nome</a:t>
                      </a:r>
                    </a:p>
                  </a:txBody>
                  <a:tcPr anchor="ctr"/>
                </a:tc>
                <a:tc>
                  <a:txBody>
                    <a:bodyPr/>
                    <a:lstStyle/>
                    <a:p>
                      <a:r>
                        <a:rPr lang="pt-BR" sz="2400" dirty="0">
                          <a:solidFill>
                            <a:srgbClr val="FF0000"/>
                          </a:solidFill>
                        </a:rPr>
                        <a:t>Exemplo de desempenho</a:t>
                      </a:r>
                    </a:p>
                  </a:txBody>
                  <a:tcPr anchor="ctr"/>
                </a:tc>
                <a:extLst>
                  <a:ext uri="{0D108BD9-81ED-4DB2-BD59-A6C34878D82A}">
                    <a16:rowId xmlns:a16="http://schemas.microsoft.com/office/drawing/2014/main" val="1991389409"/>
                  </a:ext>
                </a:extLst>
              </a:tr>
              <a:tr h="0">
                <a:tc>
                  <a:txBody>
                    <a:bodyPr/>
                    <a:lstStyle/>
                    <a:p>
                      <a:r>
                        <a:rPr lang="pt-BR" sz="2400" dirty="0">
                          <a:solidFill>
                            <a:schemeClr val="tx1"/>
                          </a:solidFill>
                        </a:rPr>
                        <a:t>O(1)</a:t>
                      </a:r>
                    </a:p>
                  </a:txBody>
                  <a:tcPr anchor="ctr"/>
                </a:tc>
                <a:tc>
                  <a:txBody>
                    <a:bodyPr/>
                    <a:lstStyle/>
                    <a:p>
                      <a:r>
                        <a:rPr lang="pt-BR" sz="2400" dirty="0">
                          <a:solidFill>
                            <a:schemeClr val="tx1"/>
                          </a:solidFill>
                        </a:rPr>
                        <a:t>Constante</a:t>
                      </a:r>
                    </a:p>
                  </a:txBody>
                  <a:tcPr anchor="ctr"/>
                </a:tc>
                <a:tc>
                  <a:txBody>
                    <a:bodyPr/>
                    <a:lstStyle/>
                    <a:p>
                      <a:r>
                        <a:rPr lang="pt-BR" sz="2400" dirty="0">
                          <a:solidFill>
                            <a:schemeClr val="tx1"/>
                          </a:solidFill>
                        </a:rPr>
                        <a:t>Acesso direto a vetor</a:t>
                      </a:r>
                    </a:p>
                  </a:txBody>
                  <a:tcPr anchor="ctr"/>
                </a:tc>
                <a:extLst>
                  <a:ext uri="{0D108BD9-81ED-4DB2-BD59-A6C34878D82A}">
                    <a16:rowId xmlns:a16="http://schemas.microsoft.com/office/drawing/2014/main" val="1391297145"/>
                  </a:ext>
                </a:extLst>
              </a:tr>
              <a:tr h="0">
                <a:tc>
                  <a:txBody>
                    <a:bodyPr/>
                    <a:lstStyle/>
                    <a:p>
                      <a:r>
                        <a:rPr lang="pt-BR" sz="2400">
                          <a:solidFill>
                            <a:schemeClr val="tx1"/>
                          </a:solidFill>
                        </a:rPr>
                        <a:t>O(log n)</a:t>
                      </a:r>
                    </a:p>
                  </a:txBody>
                  <a:tcPr anchor="ctr"/>
                </a:tc>
                <a:tc>
                  <a:txBody>
                    <a:bodyPr/>
                    <a:lstStyle/>
                    <a:p>
                      <a:r>
                        <a:rPr lang="pt-BR" sz="2400" dirty="0">
                          <a:solidFill>
                            <a:schemeClr val="tx1"/>
                          </a:solidFill>
                        </a:rPr>
                        <a:t>Logarítmica</a:t>
                      </a:r>
                    </a:p>
                  </a:txBody>
                  <a:tcPr anchor="ctr"/>
                </a:tc>
                <a:tc>
                  <a:txBody>
                    <a:bodyPr/>
                    <a:lstStyle/>
                    <a:p>
                      <a:r>
                        <a:rPr lang="pt-BR" sz="2400">
                          <a:solidFill>
                            <a:schemeClr val="tx1"/>
                          </a:solidFill>
                        </a:rPr>
                        <a:t>Busca binária</a:t>
                      </a:r>
                    </a:p>
                  </a:txBody>
                  <a:tcPr anchor="ctr"/>
                </a:tc>
                <a:extLst>
                  <a:ext uri="{0D108BD9-81ED-4DB2-BD59-A6C34878D82A}">
                    <a16:rowId xmlns:a16="http://schemas.microsoft.com/office/drawing/2014/main" val="2454448626"/>
                  </a:ext>
                </a:extLst>
              </a:tr>
              <a:tr h="0">
                <a:tc>
                  <a:txBody>
                    <a:bodyPr/>
                    <a:lstStyle/>
                    <a:p>
                      <a:r>
                        <a:rPr lang="pt-BR" sz="2400">
                          <a:solidFill>
                            <a:schemeClr val="tx1"/>
                          </a:solidFill>
                        </a:rPr>
                        <a:t>O(n)</a:t>
                      </a:r>
                    </a:p>
                  </a:txBody>
                  <a:tcPr anchor="ctr"/>
                </a:tc>
                <a:tc>
                  <a:txBody>
                    <a:bodyPr/>
                    <a:lstStyle/>
                    <a:p>
                      <a:r>
                        <a:rPr lang="pt-BR" sz="2400" dirty="0">
                          <a:solidFill>
                            <a:schemeClr val="tx1"/>
                          </a:solidFill>
                        </a:rPr>
                        <a:t>Linear</a:t>
                      </a:r>
                    </a:p>
                  </a:txBody>
                  <a:tcPr anchor="ctr"/>
                </a:tc>
                <a:tc>
                  <a:txBody>
                    <a:bodyPr/>
                    <a:lstStyle/>
                    <a:p>
                      <a:r>
                        <a:rPr lang="pt-BR" sz="2400">
                          <a:solidFill>
                            <a:schemeClr val="tx1"/>
                          </a:solidFill>
                        </a:rPr>
                        <a:t>Percorrer um array</a:t>
                      </a:r>
                    </a:p>
                  </a:txBody>
                  <a:tcPr anchor="ctr"/>
                </a:tc>
                <a:extLst>
                  <a:ext uri="{0D108BD9-81ED-4DB2-BD59-A6C34878D82A}">
                    <a16:rowId xmlns:a16="http://schemas.microsoft.com/office/drawing/2014/main" val="3807770096"/>
                  </a:ext>
                </a:extLst>
              </a:tr>
              <a:tr h="0">
                <a:tc>
                  <a:txBody>
                    <a:bodyPr/>
                    <a:lstStyle/>
                    <a:p>
                      <a:r>
                        <a:rPr lang="pt-BR" sz="2400" dirty="0">
                          <a:solidFill>
                            <a:schemeClr val="tx1"/>
                          </a:solidFill>
                        </a:rPr>
                        <a:t>O(n log n)</a:t>
                      </a:r>
                    </a:p>
                  </a:txBody>
                  <a:tcPr anchor="ctr"/>
                </a:tc>
                <a:tc>
                  <a:txBody>
                    <a:bodyPr/>
                    <a:lstStyle/>
                    <a:p>
                      <a:r>
                        <a:rPr lang="pt-BR" sz="2400" dirty="0">
                          <a:solidFill>
                            <a:schemeClr val="tx1"/>
                          </a:solidFill>
                        </a:rPr>
                        <a:t>Linearítmica</a:t>
                      </a:r>
                    </a:p>
                  </a:txBody>
                  <a:tcPr anchor="ctr"/>
                </a:tc>
                <a:tc>
                  <a:txBody>
                    <a:bodyPr/>
                    <a:lstStyle/>
                    <a:p>
                      <a:r>
                        <a:rPr lang="pt-BR" sz="2400">
                          <a:solidFill>
                            <a:schemeClr val="tx1"/>
                          </a:solidFill>
                        </a:rPr>
                        <a:t>Quicksort, Mergesort</a:t>
                      </a:r>
                    </a:p>
                  </a:txBody>
                  <a:tcPr anchor="ctr"/>
                </a:tc>
                <a:extLst>
                  <a:ext uri="{0D108BD9-81ED-4DB2-BD59-A6C34878D82A}">
                    <a16:rowId xmlns:a16="http://schemas.microsoft.com/office/drawing/2014/main" val="392343832"/>
                  </a:ext>
                </a:extLst>
              </a:tr>
              <a:tr h="0">
                <a:tc>
                  <a:txBody>
                    <a:bodyPr/>
                    <a:lstStyle/>
                    <a:p>
                      <a:r>
                        <a:rPr lang="pt-BR" sz="2400">
                          <a:solidFill>
                            <a:schemeClr val="tx1"/>
                          </a:solidFill>
                        </a:rPr>
                        <a:t>O(n²)</a:t>
                      </a:r>
                    </a:p>
                  </a:txBody>
                  <a:tcPr anchor="ctr"/>
                </a:tc>
                <a:tc>
                  <a:txBody>
                    <a:bodyPr/>
                    <a:lstStyle/>
                    <a:p>
                      <a:r>
                        <a:rPr lang="pt-BR" sz="2400">
                          <a:solidFill>
                            <a:schemeClr val="tx1"/>
                          </a:solidFill>
                        </a:rPr>
                        <a:t>Quadrática</a:t>
                      </a:r>
                    </a:p>
                  </a:txBody>
                  <a:tcPr anchor="ctr"/>
                </a:tc>
                <a:tc>
                  <a:txBody>
                    <a:bodyPr/>
                    <a:lstStyle/>
                    <a:p>
                      <a:r>
                        <a:rPr lang="pt-BR" sz="2400">
                          <a:solidFill>
                            <a:schemeClr val="tx1"/>
                          </a:solidFill>
                        </a:rPr>
                        <a:t>Bubble Sort, Selection Sort</a:t>
                      </a:r>
                    </a:p>
                  </a:txBody>
                  <a:tcPr anchor="ctr"/>
                </a:tc>
                <a:extLst>
                  <a:ext uri="{0D108BD9-81ED-4DB2-BD59-A6C34878D82A}">
                    <a16:rowId xmlns:a16="http://schemas.microsoft.com/office/drawing/2014/main" val="1381370795"/>
                  </a:ext>
                </a:extLst>
              </a:tr>
              <a:tr h="0">
                <a:tc>
                  <a:txBody>
                    <a:bodyPr/>
                    <a:lstStyle/>
                    <a:p>
                      <a:r>
                        <a:rPr lang="pt-BR" sz="2400">
                          <a:solidFill>
                            <a:schemeClr val="tx1"/>
                          </a:solidFill>
                        </a:rPr>
                        <a:t>O(2ⁿ)</a:t>
                      </a:r>
                    </a:p>
                  </a:txBody>
                  <a:tcPr anchor="ctr"/>
                </a:tc>
                <a:tc>
                  <a:txBody>
                    <a:bodyPr/>
                    <a:lstStyle/>
                    <a:p>
                      <a:r>
                        <a:rPr lang="pt-BR" sz="2400">
                          <a:solidFill>
                            <a:schemeClr val="tx1"/>
                          </a:solidFill>
                        </a:rPr>
                        <a:t>Exponencial</a:t>
                      </a:r>
                    </a:p>
                  </a:txBody>
                  <a:tcPr anchor="ctr"/>
                </a:tc>
                <a:tc>
                  <a:txBody>
                    <a:bodyPr/>
                    <a:lstStyle/>
                    <a:p>
                      <a:r>
                        <a:rPr lang="pt-BR" sz="2400">
                          <a:solidFill>
                            <a:schemeClr val="tx1"/>
                          </a:solidFill>
                        </a:rPr>
                        <a:t>Problemas de combinação</a:t>
                      </a:r>
                    </a:p>
                  </a:txBody>
                  <a:tcPr anchor="ctr"/>
                </a:tc>
                <a:extLst>
                  <a:ext uri="{0D108BD9-81ED-4DB2-BD59-A6C34878D82A}">
                    <a16:rowId xmlns:a16="http://schemas.microsoft.com/office/drawing/2014/main" val="1718270868"/>
                  </a:ext>
                </a:extLst>
              </a:tr>
              <a:tr h="0">
                <a:tc>
                  <a:txBody>
                    <a:bodyPr/>
                    <a:lstStyle/>
                    <a:p>
                      <a:r>
                        <a:rPr lang="pt-BR" sz="2400">
                          <a:solidFill>
                            <a:schemeClr val="tx1"/>
                          </a:solidFill>
                        </a:rPr>
                        <a:t>O(n!)</a:t>
                      </a:r>
                    </a:p>
                  </a:txBody>
                  <a:tcPr anchor="ctr"/>
                </a:tc>
                <a:tc>
                  <a:txBody>
                    <a:bodyPr/>
                    <a:lstStyle/>
                    <a:p>
                      <a:r>
                        <a:rPr lang="pt-BR" sz="2400" dirty="0">
                          <a:solidFill>
                            <a:schemeClr val="tx1"/>
                          </a:solidFill>
                        </a:rPr>
                        <a:t>Fatorial</a:t>
                      </a:r>
                    </a:p>
                  </a:txBody>
                  <a:tcPr anchor="ctr"/>
                </a:tc>
                <a:tc>
                  <a:txBody>
                    <a:bodyPr/>
                    <a:lstStyle/>
                    <a:p>
                      <a:r>
                        <a:rPr lang="pt-BR" sz="2400" dirty="0">
                          <a:solidFill>
                            <a:schemeClr val="tx1"/>
                          </a:solidFill>
                        </a:rPr>
                        <a:t>Algoritmos de permutação</a:t>
                      </a:r>
                    </a:p>
                  </a:txBody>
                  <a:tcPr anchor="ctr"/>
                </a:tc>
                <a:extLst>
                  <a:ext uri="{0D108BD9-81ED-4DB2-BD59-A6C34878D82A}">
                    <a16:rowId xmlns:a16="http://schemas.microsoft.com/office/drawing/2014/main" val="1381454846"/>
                  </a:ext>
                </a:extLst>
              </a:tr>
            </a:tbl>
          </a:graphicData>
        </a:graphic>
      </p:graphicFrame>
    </p:spTree>
    <p:extLst>
      <p:ext uri="{BB962C8B-B14F-4D97-AF65-F5344CB8AC3E}">
        <p14:creationId xmlns:p14="http://schemas.microsoft.com/office/powerpoint/2010/main" val="12655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16490-DBE6-73C5-4197-22D385FD4598}"/>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765FBC62-39A1-7E35-13D9-DF52F5F0738F}"/>
              </a:ext>
            </a:extLst>
          </p:cNvPr>
          <p:cNvSpPr/>
          <p:nvPr/>
        </p:nvSpPr>
        <p:spPr>
          <a:xfrm>
            <a:off x="324544" y="344850"/>
            <a:ext cx="8494912" cy="707886"/>
          </a:xfrm>
          <a:prstGeom prst="rect">
            <a:avLst/>
          </a:prstGeom>
        </p:spPr>
        <p:txBody>
          <a:bodyPr wrap="square">
            <a:spAutoFit/>
          </a:bodyPr>
          <a:lstStyle/>
          <a:p>
            <a:pPr algn="ctr"/>
            <a:r>
              <a:rPr lang="pt-BR" sz="4000" dirty="0">
                <a:solidFill>
                  <a:srgbClr val="FFFF00"/>
                </a:solidFill>
              </a:rPr>
              <a:t>Tabela de Crescimento</a:t>
            </a:r>
            <a:endParaRPr lang="pt-BR" sz="1400" dirty="0">
              <a:solidFill>
                <a:srgbClr val="FF0066"/>
              </a:solidFill>
            </a:endParaRPr>
          </a:p>
        </p:txBody>
      </p:sp>
      <p:graphicFrame>
        <p:nvGraphicFramePr>
          <p:cNvPr id="4" name="Tabela 3">
            <a:extLst>
              <a:ext uri="{FF2B5EF4-FFF2-40B4-BE49-F238E27FC236}">
                <a16:creationId xmlns:a16="http://schemas.microsoft.com/office/drawing/2014/main" id="{B0EB6CE5-EFA8-72CC-99FC-90000DA721E6}"/>
              </a:ext>
            </a:extLst>
          </p:cNvPr>
          <p:cNvGraphicFramePr>
            <a:graphicFrameLocks noGrp="1"/>
          </p:cNvGraphicFramePr>
          <p:nvPr>
            <p:extLst>
              <p:ext uri="{D42A27DB-BD31-4B8C-83A1-F6EECF244321}">
                <p14:modId xmlns:p14="http://schemas.microsoft.com/office/powerpoint/2010/main" val="2548002945"/>
              </p:ext>
            </p:extLst>
          </p:nvPr>
        </p:nvGraphicFramePr>
        <p:xfrm>
          <a:off x="324544" y="1916832"/>
          <a:ext cx="8494913" cy="2952328"/>
        </p:xfrm>
        <a:graphic>
          <a:graphicData uri="http://schemas.openxmlformats.org/drawingml/2006/table">
            <a:tbl>
              <a:tblPr>
                <a:tableStyleId>{E269D01E-BC32-4049-B463-5C60D7B0CCD2}</a:tableStyleId>
              </a:tblPr>
              <a:tblGrid>
                <a:gridCol w="1213559">
                  <a:extLst>
                    <a:ext uri="{9D8B030D-6E8A-4147-A177-3AD203B41FA5}">
                      <a16:colId xmlns:a16="http://schemas.microsoft.com/office/drawing/2014/main" val="2596002582"/>
                    </a:ext>
                  </a:extLst>
                </a:gridCol>
                <a:gridCol w="1213559">
                  <a:extLst>
                    <a:ext uri="{9D8B030D-6E8A-4147-A177-3AD203B41FA5}">
                      <a16:colId xmlns:a16="http://schemas.microsoft.com/office/drawing/2014/main" val="920832569"/>
                    </a:ext>
                  </a:extLst>
                </a:gridCol>
                <a:gridCol w="1213559">
                  <a:extLst>
                    <a:ext uri="{9D8B030D-6E8A-4147-A177-3AD203B41FA5}">
                      <a16:colId xmlns:a16="http://schemas.microsoft.com/office/drawing/2014/main" val="406424589"/>
                    </a:ext>
                  </a:extLst>
                </a:gridCol>
                <a:gridCol w="1213559">
                  <a:extLst>
                    <a:ext uri="{9D8B030D-6E8A-4147-A177-3AD203B41FA5}">
                      <a16:colId xmlns:a16="http://schemas.microsoft.com/office/drawing/2014/main" val="3486002843"/>
                    </a:ext>
                  </a:extLst>
                </a:gridCol>
                <a:gridCol w="1213559">
                  <a:extLst>
                    <a:ext uri="{9D8B030D-6E8A-4147-A177-3AD203B41FA5}">
                      <a16:colId xmlns:a16="http://schemas.microsoft.com/office/drawing/2014/main" val="2345235951"/>
                    </a:ext>
                  </a:extLst>
                </a:gridCol>
                <a:gridCol w="1213559">
                  <a:extLst>
                    <a:ext uri="{9D8B030D-6E8A-4147-A177-3AD203B41FA5}">
                      <a16:colId xmlns:a16="http://schemas.microsoft.com/office/drawing/2014/main" val="1413568690"/>
                    </a:ext>
                  </a:extLst>
                </a:gridCol>
                <a:gridCol w="1213559">
                  <a:extLst>
                    <a:ext uri="{9D8B030D-6E8A-4147-A177-3AD203B41FA5}">
                      <a16:colId xmlns:a16="http://schemas.microsoft.com/office/drawing/2014/main" val="2642087876"/>
                    </a:ext>
                  </a:extLst>
                </a:gridCol>
              </a:tblGrid>
              <a:tr h="1087699">
                <a:tc>
                  <a:txBody>
                    <a:bodyPr/>
                    <a:lstStyle/>
                    <a:p>
                      <a:pPr algn="ctr"/>
                      <a:r>
                        <a:rPr lang="pt-BR" sz="2000"/>
                        <a:t>n (entrada)</a:t>
                      </a:r>
                    </a:p>
                  </a:txBody>
                  <a:tcPr anchor="ctr"/>
                </a:tc>
                <a:tc>
                  <a:txBody>
                    <a:bodyPr/>
                    <a:lstStyle/>
                    <a:p>
                      <a:pPr algn="ctr"/>
                      <a:r>
                        <a:rPr lang="pt-BR" sz="2000"/>
                        <a:t>O(1)</a:t>
                      </a:r>
                    </a:p>
                  </a:txBody>
                  <a:tcPr anchor="ctr"/>
                </a:tc>
                <a:tc>
                  <a:txBody>
                    <a:bodyPr/>
                    <a:lstStyle/>
                    <a:p>
                      <a:pPr algn="ctr"/>
                      <a:r>
                        <a:rPr lang="pt-BR" sz="2000"/>
                        <a:t>O(log n)</a:t>
                      </a:r>
                    </a:p>
                  </a:txBody>
                  <a:tcPr anchor="ctr"/>
                </a:tc>
                <a:tc>
                  <a:txBody>
                    <a:bodyPr/>
                    <a:lstStyle/>
                    <a:p>
                      <a:pPr algn="ctr"/>
                      <a:r>
                        <a:rPr lang="pt-BR" sz="2000"/>
                        <a:t>O(n)</a:t>
                      </a:r>
                    </a:p>
                  </a:txBody>
                  <a:tcPr anchor="ctr"/>
                </a:tc>
                <a:tc>
                  <a:txBody>
                    <a:bodyPr/>
                    <a:lstStyle/>
                    <a:p>
                      <a:pPr algn="ctr"/>
                      <a:r>
                        <a:rPr lang="pt-BR" sz="2000" dirty="0"/>
                        <a:t>O(n log n)</a:t>
                      </a:r>
                    </a:p>
                  </a:txBody>
                  <a:tcPr anchor="ctr"/>
                </a:tc>
                <a:tc>
                  <a:txBody>
                    <a:bodyPr/>
                    <a:lstStyle/>
                    <a:p>
                      <a:pPr algn="ctr"/>
                      <a:r>
                        <a:rPr lang="pt-BR" sz="2000"/>
                        <a:t>O(n²)</a:t>
                      </a:r>
                    </a:p>
                  </a:txBody>
                  <a:tcPr anchor="ctr"/>
                </a:tc>
                <a:tc>
                  <a:txBody>
                    <a:bodyPr/>
                    <a:lstStyle/>
                    <a:p>
                      <a:pPr algn="ctr"/>
                      <a:r>
                        <a:rPr lang="pt-BR" sz="2000"/>
                        <a:t>O(2ⁿ)</a:t>
                      </a:r>
                    </a:p>
                  </a:txBody>
                  <a:tcPr anchor="ctr"/>
                </a:tc>
                <a:extLst>
                  <a:ext uri="{0D108BD9-81ED-4DB2-BD59-A6C34878D82A}">
                    <a16:rowId xmlns:a16="http://schemas.microsoft.com/office/drawing/2014/main" val="2652448615"/>
                  </a:ext>
                </a:extLst>
              </a:tr>
              <a:tr h="621543">
                <a:tc>
                  <a:txBody>
                    <a:bodyPr/>
                    <a:lstStyle/>
                    <a:p>
                      <a:pPr algn="ctr"/>
                      <a:r>
                        <a:rPr lang="pt-BR" sz="2000"/>
                        <a:t>10</a:t>
                      </a:r>
                    </a:p>
                  </a:txBody>
                  <a:tcPr anchor="ctr"/>
                </a:tc>
                <a:tc>
                  <a:txBody>
                    <a:bodyPr/>
                    <a:lstStyle/>
                    <a:p>
                      <a:pPr algn="ctr"/>
                      <a:r>
                        <a:rPr lang="pt-BR" sz="2000"/>
                        <a:t>1</a:t>
                      </a:r>
                    </a:p>
                  </a:txBody>
                  <a:tcPr anchor="ctr"/>
                </a:tc>
                <a:tc>
                  <a:txBody>
                    <a:bodyPr/>
                    <a:lstStyle/>
                    <a:p>
                      <a:pPr algn="ctr"/>
                      <a:r>
                        <a:rPr lang="pt-BR" sz="2000"/>
                        <a:t>3</a:t>
                      </a:r>
                    </a:p>
                  </a:txBody>
                  <a:tcPr anchor="ctr"/>
                </a:tc>
                <a:tc>
                  <a:txBody>
                    <a:bodyPr/>
                    <a:lstStyle/>
                    <a:p>
                      <a:pPr algn="ctr"/>
                      <a:r>
                        <a:rPr lang="pt-BR" sz="2000"/>
                        <a:t>10</a:t>
                      </a:r>
                    </a:p>
                  </a:txBody>
                  <a:tcPr anchor="ctr"/>
                </a:tc>
                <a:tc>
                  <a:txBody>
                    <a:bodyPr/>
                    <a:lstStyle/>
                    <a:p>
                      <a:pPr algn="ctr"/>
                      <a:r>
                        <a:rPr lang="pt-BR" sz="2000"/>
                        <a:t>30</a:t>
                      </a:r>
                    </a:p>
                  </a:txBody>
                  <a:tcPr anchor="ctr"/>
                </a:tc>
                <a:tc>
                  <a:txBody>
                    <a:bodyPr/>
                    <a:lstStyle/>
                    <a:p>
                      <a:pPr algn="ctr"/>
                      <a:r>
                        <a:rPr lang="pt-BR" sz="2000"/>
                        <a:t>100</a:t>
                      </a:r>
                    </a:p>
                  </a:txBody>
                  <a:tcPr anchor="ctr"/>
                </a:tc>
                <a:tc>
                  <a:txBody>
                    <a:bodyPr/>
                    <a:lstStyle/>
                    <a:p>
                      <a:pPr algn="ctr"/>
                      <a:r>
                        <a:rPr lang="pt-BR" sz="2000"/>
                        <a:t>1.024</a:t>
                      </a:r>
                    </a:p>
                  </a:txBody>
                  <a:tcPr anchor="ctr"/>
                </a:tc>
                <a:extLst>
                  <a:ext uri="{0D108BD9-81ED-4DB2-BD59-A6C34878D82A}">
                    <a16:rowId xmlns:a16="http://schemas.microsoft.com/office/drawing/2014/main" val="1717405973"/>
                  </a:ext>
                </a:extLst>
              </a:tr>
              <a:tr h="621543">
                <a:tc>
                  <a:txBody>
                    <a:bodyPr/>
                    <a:lstStyle/>
                    <a:p>
                      <a:pPr algn="ctr"/>
                      <a:r>
                        <a:rPr lang="pt-BR" sz="2000"/>
                        <a:t>100</a:t>
                      </a:r>
                    </a:p>
                  </a:txBody>
                  <a:tcPr anchor="ctr"/>
                </a:tc>
                <a:tc>
                  <a:txBody>
                    <a:bodyPr/>
                    <a:lstStyle/>
                    <a:p>
                      <a:pPr algn="ctr"/>
                      <a:r>
                        <a:rPr lang="pt-BR" sz="2000"/>
                        <a:t>1</a:t>
                      </a:r>
                    </a:p>
                  </a:txBody>
                  <a:tcPr anchor="ctr"/>
                </a:tc>
                <a:tc>
                  <a:txBody>
                    <a:bodyPr/>
                    <a:lstStyle/>
                    <a:p>
                      <a:pPr algn="ctr"/>
                      <a:r>
                        <a:rPr lang="pt-BR" sz="2000"/>
                        <a:t>6</a:t>
                      </a:r>
                    </a:p>
                  </a:txBody>
                  <a:tcPr anchor="ctr"/>
                </a:tc>
                <a:tc>
                  <a:txBody>
                    <a:bodyPr/>
                    <a:lstStyle/>
                    <a:p>
                      <a:pPr algn="ctr"/>
                      <a:r>
                        <a:rPr lang="pt-BR" sz="2000"/>
                        <a:t>100</a:t>
                      </a:r>
                    </a:p>
                  </a:txBody>
                  <a:tcPr anchor="ctr"/>
                </a:tc>
                <a:tc>
                  <a:txBody>
                    <a:bodyPr/>
                    <a:lstStyle/>
                    <a:p>
                      <a:pPr algn="ctr"/>
                      <a:r>
                        <a:rPr lang="pt-BR" sz="2000"/>
                        <a:t>600</a:t>
                      </a:r>
                    </a:p>
                  </a:txBody>
                  <a:tcPr anchor="ctr"/>
                </a:tc>
                <a:tc>
                  <a:txBody>
                    <a:bodyPr/>
                    <a:lstStyle/>
                    <a:p>
                      <a:pPr algn="ctr"/>
                      <a:r>
                        <a:rPr lang="pt-BR" sz="2000"/>
                        <a:t>10.000</a:t>
                      </a:r>
                    </a:p>
                  </a:txBody>
                  <a:tcPr anchor="ctr"/>
                </a:tc>
                <a:tc>
                  <a:txBody>
                    <a:bodyPr/>
                    <a:lstStyle/>
                    <a:p>
                      <a:pPr algn="ctr"/>
                      <a:r>
                        <a:rPr lang="pt-BR" sz="2000"/>
                        <a:t>~1.27e30</a:t>
                      </a:r>
                    </a:p>
                  </a:txBody>
                  <a:tcPr anchor="ctr"/>
                </a:tc>
                <a:extLst>
                  <a:ext uri="{0D108BD9-81ED-4DB2-BD59-A6C34878D82A}">
                    <a16:rowId xmlns:a16="http://schemas.microsoft.com/office/drawing/2014/main" val="2430272791"/>
                  </a:ext>
                </a:extLst>
              </a:tr>
              <a:tr h="621543">
                <a:tc>
                  <a:txBody>
                    <a:bodyPr/>
                    <a:lstStyle/>
                    <a:p>
                      <a:pPr algn="ctr"/>
                      <a:r>
                        <a:rPr lang="pt-BR" sz="2000"/>
                        <a:t>1.000</a:t>
                      </a:r>
                    </a:p>
                  </a:txBody>
                  <a:tcPr anchor="ctr"/>
                </a:tc>
                <a:tc>
                  <a:txBody>
                    <a:bodyPr/>
                    <a:lstStyle/>
                    <a:p>
                      <a:pPr algn="ctr"/>
                      <a:r>
                        <a:rPr lang="pt-BR" sz="2000"/>
                        <a:t>1</a:t>
                      </a:r>
                    </a:p>
                  </a:txBody>
                  <a:tcPr anchor="ctr"/>
                </a:tc>
                <a:tc>
                  <a:txBody>
                    <a:bodyPr/>
                    <a:lstStyle/>
                    <a:p>
                      <a:pPr algn="ctr"/>
                      <a:r>
                        <a:rPr lang="pt-BR" sz="2000"/>
                        <a:t>10</a:t>
                      </a:r>
                    </a:p>
                  </a:txBody>
                  <a:tcPr anchor="ctr"/>
                </a:tc>
                <a:tc>
                  <a:txBody>
                    <a:bodyPr/>
                    <a:lstStyle/>
                    <a:p>
                      <a:pPr algn="ctr"/>
                      <a:r>
                        <a:rPr lang="pt-BR" sz="2000"/>
                        <a:t>1.000</a:t>
                      </a:r>
                    </a:p>
                  </a:txBody>
                  <a:tcPr anchor="ctr"/>
                </a:tc>
                <a:tc>
                  <a:txBody>
                    <a:bodyPr/>
                    <a:lstStyle/>
                    <a:p>
                      <a:pPr algn="ctr"/>
                      <a:r>
                        <a:rPr lang="pt-BR" sz="2000"/>
                        <a:t>10.000</a:t>
                      </a:r>
                    </a:p>
                  </a:txBody>
                  <a:tcPr anchor="ctr"/>
                </a:tc>
                <a:tc>
                  <a:txBody>
                    <a:bodyPr/>
                    <a:lstStyle/>
                    <a:p>
                      <a:pPr algn="ctr"/>
                      <a:r>
                        <a:rPr lang="pt-BR" sz="2000" dirty="0"/>
                        <a:t>1M</a:t>
                      </a:r>
                    </a:p>
                  </a:txBody>
                  <a:tcPr anchor="ctr"/>
                </a:tc>
                <a:tc>
                  <a:txBody>
                    <a:bodyPr/>
                    <a:lstStyle/>
                    <a:p>
                      <a:pPr algn="ctr"/>
                      <a:r>
                        <a:rPr lang="pt-BR" sz="2000" dirty="0"/>
                        <a:t>~1e301</a:t>
                      </a:r>
                    </a:p>
                  </a:txBody>
                  <a:tcPr anchor="ctr"/>
                </a:tc>
                <a:extLst>
                  <a:ext uri="{0D108BD9-81ED-4DB2-BD59-A6C34878D82A}">
                    <a16:rowId xmlns:a16="http://schemas.microsoft.com/office/drawing/2014/main" val="3905268048"/>
                  </a:ext>
                </a:extLst>
              </a:tr>
            </a:tbl>
          </a:graphicData>
        </a:graphic>
      </p:graphicFrame>
    </p:spTree>
    <p:extLst>
      <p:ext uri="{BB962C8B-B14F-4D97-AF65-F5344CB8AC3E}">
        <p14:creationId xmlns:p14="http://schemas.microsoft.com/office/powerpoint/2010/main" val="41806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BA255-3ABE-285B-6065-BC0BC7BDE735}"/>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D5F8E143-4F97-7447-EBD9-868BE6BA11B5}"/>
              </a:ext>
            </a:extLst>
          </p:cNvPr>
          <p:cNvSpPr/>
          <p:nvPr/>
        </p:nvSpPr>
        <p:spPr>
          <a:xfrm>
            <a:off x="324544" y="188640"/>
            <a:ext cx="8494912" cy="6555641"/>
          </a:xfrm>
          <a:prstGeom prst="rect">
            <a:avLst/>
          </a:prstGeom>
        </p:spPr>
        <p:txBody>
          <a:bodyPr wrap="square">
            <a:spAutoFit/>
          </a:bodyPr>
          <a:lstStyle/>
          <a:p>
            <a:pPr algn="ctr"/>
            <a:r>
              <a:rPr lang="pt-BR" sz="4000" dirty="0">
                <a:solidFill>
                  <a:srgbClr val="FFFF00"/>
                </a:solidFill>
              </a:rPr>
              <a:t>Exemplo com JavaScript</a:t>
            </a:r>
            <a:endParaRPr lang="pt-BR" sz="1400" dirty="0">
              <a:solidFill>
                <a:srgbClr val="FF0066"/>
              </a:solidFill>
            </a:endParaRPr>
          </a:p>
          <a:p>
            <a:pPr algn="just"/>
            <a:r>
              <a:rPr lang="pt-BR" sz="3600" dirty="0">
                <a:solidFill>
                  <a:srgbClr val="FF0066"/>
                </a:solidFill>
              </a:rPr>
              <a:t>O(1) – Tempo Constante</a:t>
            </a: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r>
              <a:rPr lang="pt-BR" sz="2800" dirty="0">
                <a:solidFill>
                  <a:srgbClr val="FF0066"/>
                </a:solidFill>
              </a:rPr>
              <a:t>*Sempre executa o mesmo número de operações, não importa o valor de [n].</a:t>
            </a:r>
          </a:p>
        </p:txBody>
      </p:sp>
      <p:pic>
        <p:nvPicPr>
          <p:cNvPr id="4" name="Imagem 3">
            <a:extLst>
              <a:ext uri="{FF2B5EF4-FFF2-40B4-BE49-F238E27FC236}">
                <a16:creationId xmlns:a16="http://schemas.microsoft.com/office/drawing/2014/main" id="{140B9634-9270-14E9-DEF6-89F28ACB0E1B}"/>
              </a:ext>
            </a:extLst>
          </p:cNvPr>
          <p:cNvPicPr>
            <a:picLocks noChangeAspect="1"/>
          </p:cNvPicPr>
          <p:nvPr/>
        </p:nvPicPr>
        <p:blipFill>
          <a:blip r:embed="rId2"/>
          <a:stretch>
            <a:fillRect/>
          </a:stretch>
        </p:blipFill>
        <p:spPr>
          <a:xfrm>
            <a:off x="1000403" y="2420887"/>
            <a:ext cx="7143194" cy="2016226"/>
          </a:xfrm>
          <a:prstGeom prst="rect">
            <a:avLst/>
          </a:prstGeom>
        </p:spPr>
      </p:pic>
    </p:spTree>
    <p:extLst>
      <p:ext uri="{BB962C8B-B14F-4D97-AF65-F5344CB8AC3E}">
        <p14:creationId xmlns:p14="http://schemas.microsoft.com/office/powerpoint/2010/main" val="82585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21EBD-3E87-EEF0-FFBD-365374178359}"/>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CED3DC87-E49A-B3BB-0778-9F410F43A458}"/>
              </a:ext>
            </a:extLst>
          </p:cNvPr>
          <p:cNvSpPr/>
          <p:nvPr/>
        </p:nvSpPr>
        <p:spPr>
          <a:xfrm>
            <a:off x="324544" y="188640"/>
            <a:ext cx="8494912" cy="6617196"/>
          </a:xfrm>
          <a:prstGeom prst="rect">
            <a:avLst/>
          </a:prstGeom>
        </p:spPr>
        <p:txBody>
          <a:bodyPr wrap="square">
            <a:spAutoFit/>
          </a:bodyPr>
          <a:lstStyle/>
          <a:p>
            <a:pPr algn="just"/>
            <a:r>
              <a:rPr lang="pt-BR" sz="3600" dirty="0">
                <a:solidFill>
                  <a:srgbClr val="FF0066"/>
                </a:solidFill>
              </a:rPr>
              <a:t>O(log n) – Logarítmica</a:t>
            </a: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r>
              <a:rPr lang="pt-BR" sz="2800" dirty="0">
                <a:solidFill>
                  <a:srgbClr val="FF0066"/>
                </a:solidFill>
              </a:rPr>
              <a:t>*Divide o problema pela metade a cada passo.</a:t>
            </a:r>
          </a:p>
        </p:txBody>
      </p:sp>
      <p:pic>
        <p:nvPicPr>
          <p:cNvPr id="4" name="Imagem 3">
            <a:extLst>
              <a:ext uri="{FF2B5EF4-FFF2-40B4-BE49-F238E27FC236}">
                <a16:creationId xmlns:a16="http://schemas.microsoft.com/office/drawing/2014/main" id="{45EE70B7-ADE6-C0CF-1513-8C26E18450E2}"/>
              </a:ext>
            </a:extLst>
          </p:cNvPr>
          <p:cNvPicPr>
            <a:picLocks noChangeAspect="1"/>
          </p:cNvPicPr>
          <p:nvPr/>
        </p:nvPicPr>
        <p:blipFill>
          <a:blip r:embed="rId2"/>
          <a:stretch>
            <a:fillRect/>
          </a:stretch>
        </p:blipFill>
        <p:spPr>
          <a:xfrm>
            <a:off x="1475656" y="980728"/>
            <a:ext cx="6468378" cy="5144218"/>
          </a:xfrm>
          <a:prstGeom prst="rect">
            <a:avLst/>
          </a:prstGeom>
        </p:spPr>
      </p:pic>
    </p:spTree>
    <p:extLst>
      <p:ext uri="{BB962C8B-B14F-4D97-AF65-F5344CB8AC3E}">
        <p14:creationId xmlns:p14="http://schemas.microsoft.com/office/powerpoint/2010/main" val="16880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8C0BE-817B-7F02-049C-E60D4BA408B3}"/>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7F204770-2722-AF29-3CA2-45C60D87CB4C}"/>
              </a:ext>
            </a:extLst>
          </p:cNvPr>
          <p:cNvSpPr/>
          <p:nvPr/>
        </p:nvSpPr>
        <p:spPr>
          <a:xfrm>
            <a:off x="324544" y="188640"/>
            <a:ext cx="8494912" cy="6617196"/>
          </a:xfrm>
          <a:prstGeom prst="rect">
            <a:avLst/>
          </a:prstGeom>
        </p:spPr>
        <p:txBody>
          <a:bodyPr wrap="square">
            <a:spAutoFit/>
          </a:bodyPr>
          <a:lstStyle/>
          <a:p>
            <a:pPr algn="just"/>
            <a:r>
              <a:rPr lang="pt-BR" sz="3600" dirty="0">
                <a:solidFill>
                  <a:srgbClr val="FF0066"/>
                </a:solidFill>
              </a:rPr>
              <a:t>O(n) – Linear</a:t>
            </a: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endParaRPr lang="pt-BR" sz="3600" dirty="0">
              <a:solidFill>
                <a:srgbClr val="FF0066"/>
              </a:solidFill>
            </a:endParaRPr>
          </a:p>
          <a:p>
            <a:pPr algn="just"/>
            <a:r>
              <a:rPr lang="pt-BR" sz="2800" dirty="0">
                <a:solidFill>
                  <a:srgbClr val="FF0066"/>
                </a:solidFill>
              </a:rPr>
              <a:t>*Percorre todos os elementos da entrada uma vez.</a:t>
            </a:r>
          </a:p>
        </p:txBody>
      </p:sp>
      <p:pic>
        <p:nvPicPr>
          <p:cNvPr id="4" name="Imagem 3">
            <a:extLst>
              <a:ext uri="{FF2B5EF4-FFF2-40B4-BE49-F238E27FC236}">
                <a16:creationId xmlns:a16="http://schemas.microsoft.com/office/drawing/2014/main" id="{4B516615-E61A-3A4C-CA8E-85D5FB6E0BA3}"/>
              </a:ext>
            </a:extLst>
          </p:cNvPr>
          <p:cNvPicPr>
            <a:picLocks noChangeAspect="1"/>
          </p:cNvPicPr>
          <p:nvPr/>
        </p:nvPicPr>
        <p:blipFill>
          <a:blip r:embed="rId2"/>
          <a:stretch>
            <a:fillRect/>
          </a:stretch>
        </p:blipFill>
        <p:spPr>
          <a:xfrm>
            <a:off x="442577" y="2132856"/>
            <a:ext cx="8258846" cy="2592288"/>
          </a:xfrm>
          <a:prstGeom prst="rect">
            <a:avLst/>
          </a:prstGeom>
        </p:spPr>
      </p:pic>
    </p:spTree>
    <p:extLst>
      <p:ext uri="{BB962C8B-B14F-4D97-AF65-F5344CB8AC3E}">
        <p14:creationId xmlns:p14="http://schemas.microsoft.com/office/powerpoint/2010/main" val="4134356906"/>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1347</TotalTime>
  <Words>622</Words>
  <Application>Microsoft Office PowerPoint</Application>
  <PresentationFormat>Apresentação na tela (4:3)</PresentationFormat>
  <Paragraphs>183</Paragraphs>
  <Slides>17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17</vt:i4>
      </vt:variant>
    </vt:vector>
  </HeadingPairs>
  <TitlesOfParts>
    <vt:vector size="22" baseType="lpstr">
      <vt:lpstr>Arial</vt:lpstr>
      <vt:lpstr>Bloody</vt:lpstr>
      <vt:lpstr>Calibri</vt:lpstr>
      <vt:lpstr>Impact</vt:lpstr>
      <vt:lpstr>Tema do Office</vt:lpstr>
      <vt:lpstr>“Complexidade de algoritmos”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JavaScritp</dc:title>
  <dc:creator>Alexandre Gomes</dc:creator>
  <cp:lastModifiedBy>Alexandre Gomes da Silva</cp:lastModifiedBy>
  <cp:revision>77</cp:revision>
  <dcterms:created xsi:type="dcterms:W3CDTF">2020-01-22T14:41:03Z</dcterms:created>
  <dcterms:modified xsi:type="dcterms:W3CDTF">2025-05-29T21:11:48Z</dcterms:modified>
</cp:coreProperties>
</file>