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9" r:id="rId4"/>
    <p:sldId id="290" r:id="rId5"/>
    <p:sldId id="306" r:id="rId6"/>
    <p:sldId id="307" r:id="rId7"/>
    <p:sldId id="292" r:id="rId8"/>
    <p:sldId id="293" r:id="rId9"/>
    <p:sldId id="308" r:id="rId10"/>
    <p:sldId id="309" r:id="rId11"/>
    <p:sldId id="311" r:id="rId1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B93A6D"/>
    <a:srgbClr val="E11F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Estilo com Tema 1 - Ênfas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Estilo com Tema 1 - Ênfas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Estilo Médio 1 - Ênfase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269D01E-BC32-4049-B463-5C60D7B0CCD2}" styleName="Estilo com Tema 2 - Ênfase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3238" autoAdjust="0"/>
  </p:normalViewPr>
  <p:slideViewPr>
    <p:cSldViewPr>
      <p:cViewPr varScale="1">
        <p:scale>
          <a:sx n="73" d="100"/>
          <a:sy n="73" d="100"/>
        </p:scale>
        <p:origin x="787"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A061563A-35C7-49EE-9FEB-8EB53781E0B1}" type="datetimeFigureOut">
              <a:rPr lang="pt-BR" smtClean="0"/>
              <a:t>03/06/2025</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250398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061563A-35C7-49EE-9FEB-8EB53781E0B1}" type="datetimeFigureOut">
              <a:rPr lang="pt-BR" smtClean="0"/>
              <a:t>03/06/2025</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304611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061563A-35C7-49EE-9FEB-8EB53781E0B1}" type="datetimeFigureOut">
              <a:rPr lang="pt-BR" smtClean="0"/>
              <a:t>03/06/2025</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3998387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A061563A-35C7-49EE-9FEB-8EB53781E0B1}" type="datetimeFigureOut">
              <a:rPr lang="pt-BR" smtClean="0"/>
              <a:t>03/06/2025</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1448052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A061563A-35C7-49EE-9FEB-8EB53781E0B1}" type="datetimeFigureOut">
              <a:rPr lang="pt-BR" smtClean="0"/>
              <a:t>03/06/2025</a:t>
            </a:fld>
            <a:endParaRPr lang="pt-BR" dirty="0"/>
          </a:p>
        </p:txBody>
      </p:sp>
      <p:sp>
        <p:nvSpPr>
          <p:cNvPr id="5" name="Espaço Reservado para Rodapé 4"/>
          <p:cNvSpPr>
            <a:spLocks noGrp="1"/>
          </p:cNvSpPr>
          <p:nvPr>
            <p:ph type="ftr" sz="quarter" idx="11"/>
          </p:nvPr>
        </p:nvSpPr>
        <p:spPr/>
        <p:txBody>
          <a:bodyPr/>
          <a:lstStyle/>
          <a:p>
            <a:endParaRPr lang="pt-BR" dirty="0"/>
          </a:p>
        </p:txBody>
      </p:sp>
      <p:sp>
        <p:nvSpPr>
          <p:cNvPr id="6" name="Espaço Reservado para Número de Slide 5"/>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91483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A061563A-35C7-49EE-9FEB-8EB53781E0B1}" type="datetimeFigureOut">
              <a:rPr lang="pt-BR" smtClean="0"/>
              <a:t>03/06/2025</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162800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A061563A-35C7-49EE-9FEB-8EB53781E0B1}" type="datetimeFigureOut">
              <a:rPr lang="pt-BR" smtClean="0"/>
              <a:t>03/06/2025</a:t>
            </a:fld>
            <a:endParaRPr lang="pt-BR" dirty="0"/>
          </a:p>
        </p:txBody>
      </p:sp>
      <p:sp>
        <p:nvSpPr>
          <p:cNvPr id="8" name="Espaço Reservado para Rodapé 7"/>
          <p:cNvSpPr>
            <a:spLocks noGrp="1"/>
          </p:cNvSpPr>
          <p:nvPr>
            <p:ph type="ftr" sz="quarter" idx="11"/>
          </p:nvPr>
        </p:nvSpPr>
        <p:spPr/>
        <p:txBody>
          <a:bodyPr/>
          <a:lstStyle/>
          <a:p>
            <a:endParaRPr lang="pt-BR" dirty="0"/>
          </a:p>
        </p:txBody>
      </p:sp>
      <p:sp>
        <p:nvSpPr>
          <p:cNvPr id="9" name="Espaço Reservado para Número de Slide 8"/>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1477007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A061563A-35C7-49EE-9FEB-8EB53781E0B1}" type="datetimeFigureOut">
              <a:rPr lang="pt-BR" smtClean="0"/>
              <a:t>03/06/2025</a:t>
            </a:fld>
            <a:endParaRPr lang="pt-BR" dirty="0"/>
          </a:p>
        </p:txBody>
      </p:sp>
      <p:sp>
        <p:nvSpPr>
          <p:cNvPr id="4" name="Espaço Reservado para Rodapé 3"/>
          <p:cNvSpPr>
            <a:spLocks noGrp="1"/>
          </p:cNvSpPr>
          <p:nvPr>
            <p:ph type="ftr" sz="quarter" idx="11"/>
          </p:nvPr>
        </p:nvSpPr>
        <p:spPr/>
        <p:txBody>
          <a:bodyPr/>
          <a:lstStyle/>
          <a:p>
            <a:endParaRPr lang="pt-BR" dirty="0"/>
          </a:p>
        </p:txBody>
      </p:sp>
      <p:sp>
        <p:nvSpPr>
          <p:cNvPr id="5" name="Espaço Reservado para Número de Slide 4"/>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3707745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A061563A-35C7-49EE-9FEB-8EB53781E0B1}" type="datetimeFigureOut">
              <a:rPr lang="pt-BR" smtClean="0"/>
              <a:t>03/06/2025</a:t>
            </a:fld>
            <a:endParaRPr lang="pt-BR" dirty="0"/>
          </a:p>
        </p:txBody>
      </p:sp>
      <p:sp>
        <p:nvSpPr>
          <p:cNvPr id="3" name="Espaço Reservado para Rodapé 2"/>
          <p:cNvSpPr>
            <a:spLocks noGrp="1"/>
          </p:cNvSpPr>
          <p:nvPr>
            <p:ph type="ftr" sz="quarter" idx="11"/>
          </p:nvPr>
        </p:nvSpPr>
        <p:spPr/>
        <p:txBody>
          <a:bodyPr/>
          <a:lstStyle/>
          <a:p>
            <a:endParaRPr lang="pt-BR" dirty="0"/>
          </a:p>
        </p:txBody>
      </p:sp>
      <p:sp>
        <p:nvSpPr>
          <p:cNvPr id="4" name="Espaço Reservado para Número de Slide 3"/>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2650243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A061563A-35C7-49EE-9FEB-8EB53781E0B1}" type="datetimeFigureOut">
              <a:rPr lang="pt-BR" smtClean="0"/>
              <a:t>03/06/2025</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1593655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dirty="0"/>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A061563A-35C7-49EE-9FEB-8EB53781E0B1}" type="datetimeFigureOut">
              <a:rPr lang="pt-BR" smtClean="0"/>
              <a:t>03/06/2025</a:t>
            </a:fld>
            <a:endParaRPr lang="pt-BR" dirty="0"/>
          </a:p>
        </p:txBody>
      </p:sp>
      <p:sp>
        <p:nvSpPr>
          <p:cNvPr id="6" name="Espaço Reservado para Rodapé 5"/>
          <p:cNvSpPr>
            <a:spLocks noGrp="1"/>
          </p:cNvSpPr>
          <p:nvPr>
            <p:ph type="ftr" sz="quarter" idx="11"/>
          </p:nvPr>
        </p:nvSpPr>
        <p:spPr/>
        <p:txBody>
          <a:bodyPr/>
          <a:lstStyle/>
          <a:p>
            <a:endParaRPr lang="pt-BR" dirty="0"/>
          </a:p>
        </p:txBody>
      </p:sp>
      <p:sp>
        <p:nvSpPr>
          <p:cNvPr id="7" name="Espaço Reservado para Número de Slide 6"/>
          <p:cNvSpPr>
            <a:spLocks noGrp="1"/>
          </p:cNvSpPr>
          <p:nvPr>
            <p:ph type="sldNum" sz="quarter" idx="12"/>
          </p:nvPr>
        </p:nvSpPr>
        <p:spPr/>
        <p:txBody>
          <a:bodyPr/>
          <a:lstStyle/>
          <a:p>
            <a:fld id="{179D665B-AE82-421C-9889-B36DA14A18A9}" type="slidenum">
              <a:rPr lang="pt-BR" smtClean="0"/>
              <a:t>‹nº›</a:t>
            </a:fld>
            <a:endParaRPr lang="pt-BR" dirty="0"/>
          </a:p>
        </p:txBody>
      </p:sp>
    </p:spTree>
    <p:extLst>
      <p:ext uri="{BB962C8B-B14F-4D97-AF65-F5344CB8AC3E}">
        <p14:creationId xmlns:p14="http://schemas.microsoft.com/office/powerpoint/2010/main" val="2039709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1563A-35C7-49EE-9FEB-8EB53781E0B1}" type="datetimeFigureOut">
              <a:rPr lang="pt-BR" smtClean="0"/>
              <a:t>03/06/2025</a:t>
            </a:fld>
            <a:endParaRPr lang="pt-BR" dirty="0"/>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dirty="0"/>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D665B-AE82-421C-9889-B36DA14A18A9}" type="slidenum">
              <a:rPr lang="pt-BR" smtClean="0"/>
              <a:t>‹nº›</a:t>
            </a:fld>
            <a:endParaRPr lang="pt-BR" dirty="0"/>
          </a:p>
        </p:txBody>
      </p:sp>
    </p:spTree>
    <p:extLst>
      <p:ext uri="{BB962C8B-B14F-4D97-AF65-F5344CB8AC3E}">
        <p14:creationId xmlns:p14="http://schemas.microsoft.com/office/powerpoint/2010/main" val="973507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5229200"/>
            <a:ext cx="9144000" cy="1628800"/>
          </a:xfrm>
          <a:solidFill>
            <a:srgbClr val="FFFF00"/>
          </a:solidFill>
        </p:spPr>
        <p:txBody>
          <a:bodyPr>
            <a:noAutofit/>
          </a:bodyPr>
          <a:lstStyle/>
          <a:p>
            <a:r>
              <a:rPr lang="pt-BR" sz="7200" dirty="0">
                <a:solidFill>
                  <a:srgbClr val="7030A0"/>
                </a:solidFill>
                <a:latin typeface="Impact" panose="020B0806030902050204" pitchFamily="34" charset="0"/>
                <a:cs typeface="Arial" pitchFamily="34" charset="0"/>
              </a:rPr>
              <a:t>“</a:t>
            </a:r>
            <a:r>
              <a:rPr lang="pt-BR" sz="7200" dirty="0">
                <a:latin typeface="Impact" panose="020B0806030902050204" pitchFamily="34" charset="0"/>
                <a:cs typeface="Arial" pitchFamily="34" charset="0"/>
              </a:rPr>
              <a:t>Matriz Esparsa</a:t>
            </a:r>
            <a:r>
              <a:rPr lang="pt-BR" sz="7200" dirty="0">
                <a:solidFill>
                  <a:srgbClr val="7030A0"/>
                </a:solidFill>
                <a:latin typeface="Impact" panose="020B0806030902050204" pitchFamily="34" charset="0"/>
                <a:cs typeface="Arial" pitchFamily="34" charset="0"/>
              </a:rPr>
              <a:t>”</a:t>
            </a:r>
            <a:endParaRPr lang="pt-BR" sz="5400" dirty="0">
              <a:solidFill>
                <a:srgbClr val="7030A0"/>
              </a:solidFill>
              <a:latin typeface="Impact" panose="020B0806030902050204" pitchFamily="34" charset="0"/>
              <a:cs typeface="Arial" pitchFamily="34" charset="0"/>
            </a:endParaRPr>
          </a:p>
        </p:txBody>
      </p:sp>
      <p:pic>
        <p:nvPicPr>
          <p:cNvPr id="1026" name="Picture 2" descr="Resultado de imagem para JS"/>
          <p:cNvPicPr>
            <a:picLocks noChangeAspect="1" noChangeArrowheads="1"/>
          </p:cNvPicPr>
          <p:nvPr/>
        </p:nvPicPr>
        <p:blipFill rotWithShape="1">
          <a:blip r:embed="rId2">
            <a:extLst>
              <a:ext uri="{28A0092B-C50C-407E-A947-70E740481C1C}">
                <a14:useLocalDpi xmlns:a14="http://schemas.microsoft.com/office/drawing/2010/main" val="0"/>
              </a:ext>
            </a:extLst>
          </a:blip>
          <a:srcRect l="19808" t="10773" r="19724" b="10902"/>
          <a:stretch/>
        </p:blipFill>
        <p:spPr bwMode="auto">
          <a:xfrm>
            <a:off x="3456734" y="743384"/>
            <a:ext cx="5507754" cy="4013036"/>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p:cNvSpPr txBox="1"/>
          <p:nvPr/>
        </p:nvSpPr>
        <p:spPr>
          <a:xfrm>
            <a:off x="20982" y="3329088"/>
            <a:ext cx="4027064" cy="1261884"/>
          </a:xfrm>
          <a:prstGeom prst="rect">
            <a:avLst/>
          </a:prstGeom>
          <a:noFill/>
        </p:spPr>
        <p:txBody>
          <a:bodyPr wrap="none" rtlCol="0">
            <a:spAutoFit/>
          </a:bodyPr>
          <a:lstStyle/>
          <a:p>
            <a:pPr algn="r"/>
            <a:r>
              <a:rPr lang="pt-BR" sz="3800" dirty="0">
                <a:solidFill>
                  <a:srgbClr val="E11F3B"/>
                </a:solidFill>
                <a:latin typeface="Bloody" pitchFamily="2" charset="0"/>
              </a:rPr>
              <a:t>Prof.º</a:t>
            </a:r>
          </a:p>
          <a:p>
            <a:pPr algn="r"/>
            <a:r>
              <a:rPr lang="pt-BR" sz="3800" dirty="0">
                <a:solidFill>
                  <a:srgbClr val="E11F3B"/>
                </a:solidFill>
                <a:latin typeface="Bloody" pitchFamily="2" charset="0"/>
              </a:rPr>
              <a:t>Alexandre Gomes</a:t>
            </a:r>
          </a:p>
        </p:txBody>
      </p:sp>
    </p:spTree>
    <p:extLst>
      <p:ext uri="{BB962C8B-B14F-4D97-AF65-F5344CB8AC3E}">
        <p14:creationId xmlns:p14="http://schemas.microsoft.com/office/powerpoint/2010/main" val="1756824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FC85B-8B97-8EDE-9BF2-A096F4C950EA}"/>
            </a:ext>
          </a:extLst>
        </p:cNvPr>
        <p:cNvGrpSpPr/>
        <p:nvPr/>
      </p:nvGrpSpPr>
      <p:grpSpPr>
        <a:xfrm>
          <a:off x="0" y="0"/>
          <a:ext cx="0" cy="0"/>
          <a:chOff x="0" y="0"/>
          <a:chExt cx="0" cy="0"/>
        </a:xfrm>
      </p:grpSpPr>
      <p:sp>
        <p:nvSpPr>
          <p:cNvPr id="5" name="CaixaDeTexto 4">
            <a:extLst>
              <a:ext uri="{FF2B5EF4-FFF2-40B4-BE49-F238E27FC236}">
                <a16:creationId xmlns:a16="http://schemas.microsoft.com/office/drawing/2014/main" id="{F1C2D499-0AFD-AE04-3D24-63A0AF841A55}"/>
              </a:ext>
            </a:extLst>
          </p:cNvPr>
          <p:cNvSpPr txBox="1"/>
          <p:nvPr/>
        </p:nvSpPr>
        <p:spPr>
          <a:xfrm>
            <a:off x="324544" y="1439774"/>
            <a:ext cx="8639944" cy="4365490"/>
          </a:xfrm>
          <a:prstGeom prst="rect">
            <a:avLst/>
          </a:prstGeom>
          <a:noFill/>
        </p:spPr>
        <p:txBody>
          <a:bodyPr wrap="square">
            <a:spAutoFit/>
          </a:bodyPr>
          <a:lstStyle/>
          <a:p>
            <a:pPr algn="just">
              <a:lnSpc>
                <a:spcPct val="107000"/>
              </a:lnSpc>
              <a:spcAft>
                <a:spcPts val="800"/>
              </a:spcAft>
              <a:buNone/>
            </a:pPr>
            <a:r>
              <a:rPr lang="pt-BR" sz="4000" b="1" kern="0" dirty="0">
                <a:solidFill>
                  <a:srgbClr val="FF0066"/>
                </a:solidFill>
                <a:effectLst/>
                <a:latin typeface="+mj-lt"/>
                <a:ea typeface="Times New Roman" panose="02020603050405020304" pitchFamily="18" charset="0"/>
                <a:cs typeface="Segoe UI Emoji" panose="020B0502040204020203" pitchFamily="34" charset="0"/>
              </a:rPr>
              <a:t>🎯</a:t>
            </a:r>
            <a:r>
              <a:rPr lang="pt-BR" sz="4000" b="1" kern="0" dirty="0">
                <a:solidFill>
                  <a:srgbClr val="FF0066"/>
                </a:solidFill>
                <a:effectLst/>
                <a:latin typeface="+mj-lt"/>
                <a:ea typeface="Times New Roman" panose="02020603050405020304" pitchFamily="18" charset="0"/>
                <a:cs typeface="Times New Roman" panose="02020603050405020304" pitchFamily="18" charset="0"/>
              </a:rPr>
              <a:t> </a:t>
            </a:r>
            <a:r>
              <a:rPr lang="pt-BR" sz="4000" b="1" kern="0" dirty="0">
                <a:solidFill>
                  <a:srgbClr val="FFFF00"/>
                </a:solidFill>
                <a:effectLst/>
                <a:latin typeface="+mj-lt"/>
                <a:ea typeface="Times New Roman" panose="02020603050405020304" pitchFamily="18" charset="0"/>
                <a:cs typeface="Times New Roman" panose="02020603050405020304" pitchFamily="18" charset="0"/>
              </a:rPr>
              <a:t>Aplicações Reais</a:t>
            </a:r>
            <a:endParaRPr lang="pt-BR" sz="2800" kern="100" dirty="0">
              <a:solidFill>
                <a:srgbClr val="FFFF00"/>
              </a:solidFill>
              <a:effectLst/>
              <a:latin typeface="+mj-lt"/>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3200" b="1" kern="0" dirty="0">
                <a:solidFill>
                  <a:srgbClr val="FF0066"/>
                </a:solidFill>
                <a:effectLst/>
                <a:latin typeface="+mj-lt"/>
                <a:ea typeface="Times New Roman" panose="02020603050405020304" pitchFamily="18" charset="0"/>
                <a:cs typeface="Times New Roman" panose="02020603050405020304" pitchFamily="18" charset="0"/>
              </a:rPr>
              <a:t>Representação de grafos </a:t>
            </a:r>
            <a:r>
              <a:rPr lang="pt-BR" sz="3200" kern="0" dirty="0">
                <a:solidFill>
                  <a:srgbClr val="FF0066"/>
                </a:solidFill>
                <a:effectLst/>
                <a:latin typeface="+mj-lt"/>
                <a:ea typeface="Times New Roman" panose="02020603050405020304" pitchFamily="18" charset="0"/>
                <a:cs typeface="Times New Roman" panose="02020603050405020304" pitchFamily="18" charset="0"/>
              </a:rPr>
              <a:t>(matriz de adjacência).</a:t>
            </a:r>
            <a:endParaRPr lang="pt-BR" sz="2800" kern="100" dirty="0">
              <a:solidFill>
                <a:srgbClr val="FF0066"/>
              </a:solidFill>
              <a:effectLst/>
              <a:latin typeface="+mj-lt"/>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3200" b="1" kern="0" dirty="0">
                <a:solidFill>
                  <a:srgbClr val="FF0066"/>
                </a:solidFill>
                <a:effectLst/>
                <a:latin typeface="+mj-lt"/>
                <a:ea typeface="Times New Roman" panose="02020603050405020304" pitchFamily="18" charset="0"/>
                <a:cs typeface="Times New Roman" panose="02020603050405020304" pitchFamily="18" charset="0"/>
              </a:rPr>
              <a:t>Imagens esparsas</a:t>
            </a:r>
            <a:r>
              <a:rPr lang="pt-BR" sz="3200" kern="0" dirty="0">
                <a:solidFill>
                  <a:srgbClr val="FF0066"/>
                </a:solidFill>
                <a:effectLst/>
                <a:latin typeface="+mj-lt"/>
                <a:ea typeface="Times New Roman" panose="02020603050405020304" pitchFamily="18" charset="0"/>
                <a:cs typeface="Times New Roman" panose="02020603050405020304" pitchFamily="18" charset="0"/>
              </a:rPr>
              <a:t> (compressão de imagens).</a:t>
            </a:r>
            <a:endParaRPr lang="pt-BR" sz="2800" kern="100" dirty="0">
              <a:solidFill>
                <a:srgbClr val="FF0066"/>
              </a:solidFill>
              <a:effectLst/>
              <a:latin typeface="+mj-lt"/>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3200" b="1" kern="0" dirty="0">
                <a:solidFill>
                  <a:srgbClr val="FF0066"/>
                </a:solidFill>
                <a:effectLst/>
                <a:latin typeface="+mj-lt"/>
                <a:ea typeface="Times New Roman" panose="02020603050405020304" pitchFamily="18" charset="0"/>
                <a:cs typeface="Times New Roman" panose="02020603050405020304" pitchFamily="18" charset="0"/>
              </a:rPr>
              <a:t>Sistemas de recomendação</a:t>
            </a:r>
            <a:r>
              <a:rPr lang="pt-BR" sz="3200" kern="0" dirty="0">
                <a:solidFill>
                  <a:srgbClr val="FF0066"/>
                </a:solidFill>
                <a:effectLst/>
                <a:latin typeface="+mj-lt"/>
                <a:ea typeface="Times New Roman" panose="02020603050405020304" pitchFamily="18" charset="0"/>
                <a:cs typeface="Times New Roman" panose="02020603050405020304" pitchFamily="18" charset="0"/>
              </a:rPr>
              <a:t> (matriz usuário x item).</a:t>
            </a:r>
            <a:endParaRPr lang="pt-BR" sz="2800" kern="100" dirty="0">
              <a:solidFill>
                <a:srgbClr val="FF0066"/>
              </a:solidFill>
              <a:effectLst/>
              <a:latin typeface="+mj-lt"/>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3200" kern="0" dirty="0">
                <a:solidFill>
                  <a:srgbClr val="FF0066"/>
                </a:solidFill>
                <a:effectLst/>
                <a:latin typeface="+mj-lt"/>
                <a:ea typeface="Times New Roman" panose="02020603050405020304" pitchFamily="18" charset="0"/>
                <a:cs typeface="Times New Roman" panose="02020603050405020304" pitchFamily="18" charset="0"/>
              </a:rPr>
              <a:t>Algoritmos de aprendizado de máquina (</a:t>
            </a:r>
            <a:r>
              <a:rPr lang="pt-BR" sz="3200" kern="0" dirty="0" err="1">
                <a:solidFill>
                  <a:srgbClr val="FF0066"/>
                </a:solidFill>
                <a:effectLst/>
                <a:latin typeface="+mj-lt"/>
                <a:ea typeface="Times New Roman" panose="02020603050405020304" pitchFamily="18" charset="0"/>
                <a:cs typeface="Times New Roman" panose="02020603050405020304" pitchFamily="18" charset="0"/>
              </a:rPr>
              <a:t>ex</a:t>
            </a:r>
            <a:r>
              <a:rPr lang="pt-BR" sz="3200" kern="0" dirty="0">
                <a:solidFill>
                  <a:srgbClr val="FF0066"/>
                </a:solidFill>
                <a:effectLst/>
                <a:latin typeface="+mj-lt"/>
                <a:ea typeface="Times New Roman" panose="02020603050405020304" pitchFamily="18" charset="0"/>
                <a:cs typeface="Times New Roman" panose="02020603050405020304" pitchFamily="18" charset="0"/>
              </a:rPr>
              <a:t>: regressão esparsa).</a:t>
            </a:r>
            <a:endParaRPr lang="pt-BR" sz="2800" kern="100" dirty="0">
              <a:solidFill>
                <a:srgbClr val="FF0066"/>
              </a:solidFill>
              <a:effectLs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33446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AE762-48B2-2073-01EE-81631E434E7C}"/>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1F57AD08-6F47-610B-8BE9-6615D6F7C058}"/>
              </a:ext>
            </a:extLst>
          </p:cNvPr>
          <p:cNvSpPr/>
          <p:nvPr/>
        </p:nvSpPr>
        <p:spPr>
          <a:xfrm>
            <a:off x="324544" y="116632"/>
            <a:ext cx="8494912" cy="1323439"/>
          </a:xfrm>
          <a:prstGeom prst="rect">
            <a:avLst/>
          </a:prstGeom>
        </p:spPr>
        <p:txBody>
          <a:bodyPr wrap="square">
            <a:spAutoFit/>
          </a:bodyPr>
          <a:lstStyle/>
          <a:p>
            <a:pPr algn="ctr"/>
            <a:r>
              <a:rPr lang="pt-BR" sz="4000" dirty="0">
                <a:solidFill>
                  <a:srgbClr val="FFFF00"/>
                </a:solidFill>
              </a:rPr>
              <a:t>Conversão Matriz Esparsa /</a:t>
            </a:r>
          </a:p>
          <a:p>
            <a:pPr algn="ctr"/>
            <a:r>
              <a:rPr lang="pt-BR" sz="4000" dirty="0">
                <a:solidFill>
                  <a:srgbClr val="FFFF00"/>
                </a:solidFill>
              </a:rPr>
              <a:t>Matriz Densa em JS</a:t>
            </a:r>
            <a:endParaRPr lang="pt-BR" sz="1400" dirty="0">
              <a:solidFill>
                <a:srgbClr val="FF0066"/>
              </a:solidFill>
            </a:endParaRPr>
          </a:p>
        </p:txBody>
      </p:sp>
      <p:pic>
        <p:nvPicPr>
          <p:cNvPr id="5" name="Imagem 4">
            <a:extLst>
              <a:ext uri="{FF2B5EF4-FFF2-40B4-BE49-F238E27FC236}">
                <a16:creationId xmlns:a16="http://schemas.microsoft.com/office/drawing/2014/main" id="{EB9E29E5-E475-346F-B49D-891EB61843DE}"/>
              </a:ext>
            </a:extLst>
          </p:cNvPr>
          <p:cNvPicPr>
            <a:picLocks noChangeAspect="1"/>
          </p:cNvPicPr>
          <p:nvPr/>
        </p:nvPicPr>
        <p:blipFill>
          <a:blip r:embed="rId2"/>
          <a:stretch>
            <a:fillRect/>
          </a:stretch>
        </p:blipFill>
        <p:spPr>
          <a:xfrm>
            <a:off x="233054" y="2492894"/>
            <a:ext cx="8677892" cy="2016226"/>
          </a:xfrm>
          <a:prstGeom prst="rect">
            <a:avLst/>
          </a:prstGeom>
        </p:spPr>
      </p:pic>
    </p:spTree>
    <p:extLst>
      <p:ext uri="{BB962C8B-B14F-4D97-AF65-F5344CB8AC3E}">
        <p14:creationId xmlns:p14="http://schemas.microsoft.com/office/powerpoint/2010/main" val="2695085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324544" y="188640"/>
            <a:ext cx="8494912" cy="6586418"/>
          </a:xfrm>
          <a:prstGeom prst="rect">
            <a:avLst/>
          </a:prstGeom>
        </p:spPr>
        <p:txBody>
          <a:bodyPr wrap="square">
            <a:spAutoFit/>
          </a:bodyPr>
          <a:lstStyle/>
          <a:p>
            <a:pPr algn="ctr"/>
            <a:r>
              <a:rPr lang="pt-BR" sz="4000" dirty="0">
                <a:solidFill>
                  <a:srgbClr val="FFFF00"/>
                </a:solidFill>
              </a:rPr>
              <a:t>Matriz Esparsa</a:t>
            </a:r>
          </a:p>
          <a:p>
            <a:pPr algn="just"/>
            <a:endParaRPr lang="pt-BR" sz="1400" dirty="0">
              <a:solidFill>
                <a:srgbClr val="FF0066"/>
              </a:solidFill>
            </a:endParaRPr>
          </a:p>
          <a:p>
            <a:pPr algn="just"/>
            <a:r>
              <a:rPr lang="pt-BR" sz="4000" dirty="0">
                <a:solidFill>
                  <a:srgbClr val="FF0066"/>
                </a:solidFill>
              </a:rPr>
              <a:t>O que é uma Matriz Esparsa?</a:t>
            </a:r>
          </a:p>
          <a:p>
            <a:pPr algn="just"/>
            <a:endParaRPr lang="pt-BR" sz="4000" dirty="0">
              <a:solidFill>
                <a:srgbClr val="FF0066"/>
              </a:solidFill>
            </a:endParaRPr>
          </a:p>
          <a:p>
            <a:pPr algn="just"/>
            <a:r>
              <a:rPr lang="pt-BR" sz="3600" dirty="0">
                <a:solidFill>
                  <a:srgbClr val="FF0066"/>
                </a:solidFill>
              </a:rPr>
              <a:t>Uma matriz esparsa é uma matriz na qual a maioria dos elementos são zeros (ou nulos). Por isso, ao invés de armazenar todos os elementos como em uma matriz convencional, ela pode ser representada de forma mais eficiente economizando espaço de memória e melhorando desempenho em certos casos.</a:t>
            </a:r>
          </a:p>
        </p:txBody>
      </p:sp>
    </p:spTree>
    <p:extLst>
      <p:ext uri="{BB962C8B-B14F-4D97-AF65-F5344CB8AC3E}">
        <p14:creationId xmlns:p14="http://schemas.microsoft.com/office/powerpoint/2010/main" val="385134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4C9F7-4694-8860-1154-CB6E9157E06D}"/>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ACD9AE48-D514-9B0E-D59C-125C1F026A16}"/>
              </a:ext>
            </a:extLst>
          </p:cNvPr>
          <p:cNvSpPr/>
          <p:nvPr/>
        </p:nvSpPr>
        <p:spPr>
          <a:xfrm>
            <a:off x="324544" y="188640"/>
            <a:ext cx="8494912" cy="6001643"/>
          </a:xfrm>
          <a:prstGeom prst="rect">
            <a:avLst/>
          </a:prstGeom>
        </p:spPr>
        <p:txBody>
          <a:bodyPr wrap="square">
            <a:spAutoFit/>
          </a:bodyPr>
          <a:lstStyle/>
          <a:p>
            <a:pPr algn="ctr"/>
            <a:r>
              <a:rPr lang="pt-BR" sz="4000" dirty="0">
                <a:solidFill>
                  <a:srgbClr val="FFFF00"/>
                </a:solidFill>
              </a:rPr>
              <a:t>Por que usar a representação de uma Matriz Esparsa?</a:t>
            </a:r>
            <a:endParaRPr lang="pt-BR" sz="1400" dirty="0">
              <a:solidFill>
                <a:srgbClr val="FF0066"/>
              </a:solidFill>
            </a:endParaRPr>
          </a:p>
          <a:p>
            <a:pPr algn="just"/>
            <a:endParaRPr lang="pt-BR" sz="2400" dirty="0">
              <a:solidFill>
                <a:srgbClr val="FF0066"/>
              </a:solidFill>
            </a:endParaRPr>
          </a:p>
          <a:p>
            <a:pPr algn="just">
              <a:tabLst>
                <a:tab pos="536575" algn="l"/>
              </a:tabLst>
            </a:pPr>
            <a:r>
              <a:rPr lang="pt-BR" sz="3600" dirty="0">
                <a:solidFill>
                  <a:srgbClr val="FF0066"/>
                </a:solidFill>
              </a:rPr>
              <a:t>•	Economia de memória.</a:t>
            </a:r>
          </a:p>
          <a:p>
            <a:pPr algn="just">
              <a:tabLst>
                <a:tab pos="536575" algn="l"/>
              </a:tabLst>
            </a:pPr>
            <a:endParaRPr lang="pt-BR" sz="3200" dirty="0">
              <a:solidFill>
                <a:srgbClr val="FF0066"/>
              </a:solidFill>
            </a:endParaRPr>
          </a:p>
          <a:p>
            <a:pPr algn="just">
              <a:tabLst>
                <a:tab pos="536575" algn="l"/>
              </a:tabLst>
            </a:pPr>
            <a:r>
              <a:rPr lang="pt-BR" sz="3600" dirty="0">
                <a:solidFill>
                  <a:srgbClr val="FF0066"/>
                </a:solidFill>
              </a:rPr>
              <a:t>•	Redução no tempo de processamento para algumas operações.</a:t>
            </a:r>
          </a:p>
          <a:p>
            <a:pPr algn="just">
              <a:tabLst>
                <a:tab pos="536575" algn="l"/>
              </a:tabLst>
            </a:pPr>
            <a:endParaRPr lang="pt-BR" sz="3200" dirty="0">
              <a:solidFill>
                <a:srgbClr val="FF0066"/>
              </a:solidFill>
            </a:endParaRPr>
          </a:p>
          <a:p>
            <a:pPr algn="just">
              <a:tabLst>
                <a:tab pos="536575" algn="l"/>
              </a:tabLst>
            </a:pPr>
            <a:r>
              <a:rPr lang="pt-BR" sz="3600" dirty="0">
                <a:solidFill>
                  <a:srgbClr val="FF0066"/>
                </a:solidFill>
              </a:rPr>
              <a:t>•	Útil em aplicações como: álgebra linear, grafos, processamento de imagens, aprendizado de máquina.</a:t>
            </a:r>
          </a:p>
        </p:txBody>
      </p:sp>
    </p:spTree>
    <p:extLst>
      <p:ext uri="{BB962C8B-B14F-4D97-AF65-F5344CB8AC3E}">
        <p14:creationId xmlns:p14="http://schemas.microsoft.com/office/powerpoint/2010/main" val="293810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E6B74-05E1-362D-16C2-0D16905EAC46}"/>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504BEB65-8664-ED3C-E09B-B651CA7EFB76}"/>
              </a:ext>
            </a:extLst>
          </p:cNvPr>
          <p:cNvSpPr/>
          <p:nvPr/>
        </p:nvSpPr>
        <p:spPr>
          <a:xfrm>
            <a:off x="324544" y="188640"/>
            <a:ext cx="8494912" cy="6524863"/>
          </a:xfrm>
          <a:prstGeom prst="rect">
            <a:avLst/>
          </a:prstGeom>
        </p:spPr>
        <p:txBody>
          <a:bodyPr wrap="square">
            <a:spAutoFit/>
          </a:bodyPr>
          <a:lstStyle/>
          <a:p>
            <a:pPr algn="ctr"/>
            <a:r>
              <a:rPr lang="pt-BR" sz="4000" dirty="0">
                <a:solidFill>
                  <a:srgbClr val="FFFF00"/>
                </a:solidFill>
              </a:rPr>
              <a:t>Representações de Matriz Esparsa</a:t>
            </a:r>
            <a:endParaRPr lang="pt-BR" sz="1400" dirty="0">
              <a:solidFill>
                <a:srgbClr val="FF0066"/>
              </a:solidFill>
            </a:endParaRPr>
          </a:p>
          <a:p>
            <a:pPr algn="just"/>
            <a:endParaRPr lang="pt-BR" sz="3600" dirty="0">
              <a:solidFill>
                <a:srgbClr val="FF0066"/>
              </a:solidFill>
            </a:endParaRPr>
          </a:p>
          <a:p>
            <a:pPr algn="just"/>
            <a:r>
              <a:rPr lang="pt-BR" sz="3600" dirty="0">
                <a:solidFill>
                  <a:srgbClr val="FF0066"/>
                </a:solidFill>
              </a:rPr>
              <a:t>Lista de Triplas (COO - </a:t>
            </a:r>
            <a:r>
              <a:rPr lang="pt-BR" sz="3600" dirty="0" err="1">
                <a:solidFill>
                  <a:srgbClr val="FF0066"/>
                </a:solidFill>
              </a:rPr>
              <a:t>Coordinate</a:t>
            </a:r>
            <a:r>
              <a:rPr lang="pt-BR" sz="3600" dirty="0">
                <a:solidFill>
                  <a:srgbClr val="FF0066"/>
                </a:solidFill>
              </a:rPr>
              <a:t> List)</a:t>
            </a:r>
          </a:p>
          <a:p>
            <a:pPr algn="just"/>
            <a:endParaRPr lang="pt-BR" dirty="0">
              <a:solidFill>
                <a:srgbClr val="FF0066"/>
              </a:solidFill>
            </a:endParaRPr>
          </a:p>
          <a:p>
            <a:pPr algn="just"/>
            <a:r>
              <a:rPr lang="pt-BR" sz="3600" dirty="0">
                <a:solidFill>
                  <a:srgbClr val="FF0066"/>
                </a:solidFill>
              </a:rPr>
              <a:t>A matriz é representada como um conjunto de triplas , onde x é uma entrada na matriz e i e j denotam seus índices de linha e coluna, respectivamente. Quando o estilo transacional é usado, todas as entradas 0 na matriz são ignoradas na saída, economizando espaço de armazenamento quando a matriz é esparsa.</a:t>
            </a:r>
          </a:p>
        </p:txBody>
      </p:sp>
    </p:spTree>
    <p:extLst>
      <p:ext uri="{BB962C8B-B14F-4D97-AF65-F5344CB8AC3E}">
        <p14:creationId xmlns:p14="http://schemas.microsoft.com/office/powerpoint/2010/main" val="333343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C37C3-014A-D6F0-0247-48CAC78ADACA}"/>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ABCAEC41-4EB0-0D9A-EBC9-4211016AF549}"/>
              </a:ext>
            </a:extLst>
          </p:cNvPr>
          <p:cNvSpPr/>
          <p:nvPr/>
        </p:nvSpPr>
        <p:spPr>
          <a:xfrm>
            <a:off x="325560" y="116632"/>
            <a:ext cx="8494912" cy="707886"/>
          </a:xfrm>
          <a:prstGeom prst="rect">
            <a:avLst/>
          </a:prstGeom>
        </p:spPr>
        <p:txBody>
          <a:bodyPr wrap="square">
            <a:spAutoFit/>
          </a:bodyPr>
          <a:lstStyle/>
          <a:p>
            <a:r>
              <a:rPr lang="pt-BR" sz="4000" dirty="0">
                <a:solidFill>
                  <a:srgbClr val="FFFF00"/>
                </a:solidFill>
              </a:rPr>
              <a:t>Exemplo 1:</a:t>
            </a:r>
            <a:endParaRPr lang="pt-BR" sz="1400" dirty="0">
              <a:solidFill>
                <a:srgbClr val="FF0066"/>
              </a:solidFill>
            </a:endParaRPr>
          </a:p>
        </p:txBody>
      </p:sp>
      <p:sp>
        <p:nvSpPr>
          <p:cNvPr id="12" name="CaixaDeTexto 11">
            <a:extLst>
              <a:ext uri="{FF2B5EF4-FFF2-40B4-BE49-F238E27FC236}">
                <a16:creationId xmlns:a16="http://schemas.microsoft.com/office/drawing/2014/main" id="{B9822183-2356-CB63-E151-BAD9867F982F}"/>
              </a:ext>
            </a:extLst>
          </p:cNvPr>
          <p:cNvSpPr txBox="1"/>
          <p:nvPr/>
        </p:nvSpPr>
        <p:spPr>
          <a:xfrm>
            <a:off x="4499992" y="1964960"/>
            <a:ext cx="4572000" cy="3467681"/>
          </a:xfrm>
          <a:prstGeom prst="rect">
            <a:avLst/>
          </a:prstGeom>
          <a:noFill/>
        </p:spPr>
        <p:txBody>
          <a:bodyPr wrap="square">
            <a:spAutoFit/>
          </a:bodyPr>
          <a:lstStyle/>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Representação Esparsa</a:t>
            </a: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Lista de triplas</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linha | coluna | valor</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 0   |   3    |   5</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 1   |   1    |   8</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 3   |   0    |   3</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CaixaDeTexto 4">
            <a:extLst>
              <a:ext uri="{FF2B5EF4-FFF2-40B4-BE49-F238E27FC236}">
                <a16:creationId xmlns:a16="http://schemas.microsoft.com/office/drawing/2014/main" id="{F14D7A91-ABED-058D-6AD7-3FD29BF28B23}"/>
              </a:ext>
            </a:extLst>
          </p:cNvPr>
          <p:cNvSpPr txBox="1"/>
          <p:nvPr/>
        </p:nvSpPr>
        <p:spPr>
          <a:xfrm>
            <a:off x="0" y="2469016"/>
            <a:ext cx="4572000" cy="2472152"/>
          </a:xfrm>
          <a:prstGeom prst="rect">
            <a:avLst/>
          </a:prstGeom>
          <a:noFill/>
        </p:spPr>
        <p:txBody>
          <a:bodyPr wrap="square">
            <a:spAutoFit/>
          </a:bodyPr>
          <a:lstStyle/>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Matriz Original 4x4:</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0  0  0  5</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0  8  0  0</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0  0  0  0</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3  0  0  0</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43194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226A3-CBA5-1FE7-8DF7-48374B2DEA2F}"/>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54201ABA-F696-5603-3459-09B8423BFA6C}"/>
              </a:ext>
            </a:extLst>
          </p:cNvPr>
          <p:cNvSpPr/>
          <p:nvPr/>
        </p:nvSpPr>
        <p:spPr>
          <a:xfrm>
            <a:off x="325560" y="116632"/>
            <a:ext cx="8494912" cy="707886"/>
          </a:xfrm>
          <a:prstGeom prst="rect">
            <a:avLst/>
          </a:prstGeom>
        </p:spPr>
        <p:txBody>
          <a:bodyPr wrap="square">
            <a:spAutoFit/>
          </a:bodyPr>
          <a:lstStyle/>
          <a:p>
            <a:r>
              <a:rPr lang="pt-BR" sz="4000" dirty="0">
                <a:solidFill>
                  <a:srgbClr val="FFFF00"/>
                </a:solidFill>
              </a:rPr>
              <a:t>Exemplo 2:</a:t>
            </a:r>
            <a:endParaRPr lang="pt-BR" sz="1400" dirty="0">
              <a:solidFill>
                <a:srgbClr val="FF0066"/>
              </a:solidFill>
            </a:endParaRPr>
          </a:p>
        </p:txBody>
      </p:sp>
      <p:sp>
        <p:nvSpPr>
          <p:cNvPr id="12" name="CaixaDeTexto 11">
            <a:extLst>
              <a:ext uri="{FF2B5EF4-FFF2-40B4-BE49-F238E27FC236}">
                <a16:creationId xmlns:a16="http://schemas.microsoft.com/office/drawing/2014/main" id="{02AFC0CA-5ED2-2E82-3C30-9E0A44BD6451}"/>
              </a:ext>
            </a:extLst>
          </p:cNvPr>
          <p:cNvSpPr txBox="1"/>
          <p:nvPr/>
        </p:nvSpPr>
        <p:spPr>
          <a:xfrm>
            <a:off x="4463480" y="424826"/>
            <a:ext cx="4572000" cy="5956502"/>
          </a:xfrm>
          <a:prstGeom prst="rect">
            <a:avLst/>
          </a:prstGeom>
          <a:noFill/>
        </p:spPr>
        <p:txBody>
          <a:bodyPr wrap="square">
            <a:spAutoFit/>
          </a:bodyPr>
          <a:lstStyle/>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Representação Esparsa</a:t>
            </a: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Lista de triplas:</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linha | coluna | valor</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 0   |   1    |   1</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 0   |   2    |   1</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 0   |   3    |   5</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 1   |   2    |   3</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 1   |   5    |   1</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 2   |   0    |   1</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 2   |   3    |   9</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 2   |   5    |   2</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CaixaDeTexto 3">
            <a:extLst>
              <a:ext uri="{FF2B5EF4-FFF2-40B4-BE49-F238E27FC236}">
                <a16:creationId xmlns:a16="http://schemas.microsoft.com/office/drawing/2014/main" id="{108FBD98-DA43-5FED-1A82-B75102684FBE}"/>
              </a:ext>
            </a:extLst>
          </p:cNvPr>
          <p:cNvSpPr txBox="1"/>
          <p:nvPr/>
        </p:nvSpPr>
        <p:spPr>
          <a:xfrm>
            <a:off x="35496" y="2606741"/>
            <a:ext cx="4354960" cy="1974387"/>
          </a:xfrm>
          <a:prstGeom prst="rect">
            <a:avLst/>
          </a:prstGeom>
          <a:noFill/>
        </p:spPr>
        <p:txBody>
          <a:bodyPr wrap="square">
            <a:spAutoFit/>
          </a:bodyPr>
          <a:lstStyle/>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Matriz Original 3x6:</a:t>
            </a:r>
            <a:endParaRPr lang="pt-BR" sz="2400" b="1" kern="1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ptos" panose="020B0004020202020204" pitchFamily="34" charset="0"/>
              <a:ea typeface="Aptos" panose="020B0004020202020204" pitchFamily="34" charset="0"/>
              <a:cs typeface="Times New Roman" panose="02020603050405020304" pitchFamily="18" charset="0"/>
            </a:endParaRP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0  1  1  5  0  0</a:t>
            </a: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0  0  3  0  0  1</a:t>
            </a:r>
          </a:p>
          <a:p>
            <a:pPr algn="ctr">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pt-BR" sz="2400" b="1" kern="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ourier New" panose="02070309020205020404" pitchFamily="49" charset="0"/>
                <a:ea typeface="Times New Roman" panose="02020603050405020304" pitchFamily="18" charset="0"/>
                <a:cs typeface="Times New Roman" panose="02020603050405020304" pitchFamily="18" charset="0"/>
              </a:rPr>
              <a:t>1  0  0  9  0  2</a:t>
            </a:r>
          </a:p>
        </p:txBody>
      </p:sp>
    </p:spTree>
    <p:extLst>
      <p:ext uri="{BB962C8B-B14F-4D97-AF65-F5344CB8AC3E}">
        <p14:creationId xmlns:p14="http://schemas.microsoft.com/office/powerpoint/2010/main" val="360748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BA255-3ABE-285B-6065-BC0BC7BDE735}"/>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D5F8E143-4F97-7447-EBD9-868BE6BA11B5}"/>
              </a:ext>
            </a:extLst>
          </p:cNvPr>
          <p:cNvSpPr/>
          <p:nvPr/>
        </p:nvSpPr>
        <p:spPr>
          <a:xfrm>
            <a:off x="0" y="1094558"/>
            <a:ext cx="9144000" cy="830997"/>
          </a:xfrm>
          <a:prstGeom prst="rect">
            <a:avLst/>
          </a:prstGeom>
        </p:spPr>
        <p:txBody>
          <a:bodyPr wrap="square">
            <a:spAutoFit/>
          </a:bodyPr>
          <a:lstStyle/>
          <a:p>
            <a:pPr algn="ctr"/>
            <a:r>
              <a:rPr lang="pt-BR" sz="4800" dirty="0">
                <a:solidFill>
                  <a:srgbClr val="FFFF00"/>
                </a:solidFill>
              </a:rPr>
              <a:t>Conversor de Imagens (AI)</a:t>
            </a:r>
            <a:endParaRPr lang="pt-BR" dirty="0">
              <a:solidFill>
                <a:srgbClr val="FF0066"/>
              </a:solidFill>
            </a:endParaRPr>
          </a:p>
        </p:txBody>
      </p:sp>
      <p:graphicFrame>
        <p:nvGraphicFramePr>
          <p:cNvPr id="7" name="Objeto 6">
            <a:extLst>
              <a:ext uri="{FF2B5EF4-FFF2-40B4-BE49-F238E27FC236}">
                <a16:creationId xmlns:a16="http://schemas.microsoft.com/office/drawing/2014/main" id="{268EFEC5-F535-AE47-C01A-AEA9B239C402}"/>
              </a:ext>
            </a:extLst>
          </p:cNvPr>
          <p:cNvGraphicFramePr>
            <a:graphicFrameLocks noChangeAspect="1"/>
          </p:cNvGraphicFramePr>
          <p:nvPr>
            <p:extLst>
              <p:ext uri="{D42A27DB-BD31-4B8C-83A1-F6EECF244321}">
                <p14:modId xmlns:p14="http://schemas.microsoft.com/office/powerpoint/2010/main" val="4112097645"/>
              </p:ext>
            </p:extLst>
          </p:nvPr>
        </p:nvGraphicFramePr>
        <p:xfrm>
          <a:off x="2517942" y="2852936"/>
          <a:ext cx="4108116" cy="1152128"/>
        </p:xfrm>
        <a:graphic>
          <a:graphicData uri="http://schemas.openxmlformats.org/presentationml/2006/ole">
            <mc:AlternateContent xmlns:mc="http://schemas.openxmlformats.org/markup-compatibility/2006">
              <mc:Choice xmlns:v="urn:schemas-microsoft-com:vml" Requires="v">
                <p:oleObj name="Objeto de Shell de Gerenciador" showAsIcon="1" r:id="rId2" imgW="1844111" imgH="518081" progId="Package">
                  <p:embed/>
                </p:oleObj>
              </mc:Choice>
              <mc:Fallback>
                <p:oleObj name="Objeto de Shell de Gerenciador" showAsIcon="1" r:id="rId2" imgW="1844111" imgH="518081" progId="Package">
                  <p:embed/>
                  <p:pic>
                    <p:nvPicPr>
                      <p:cNvPr id="0" name=""/>
                      <p:cNvPicPr/>
                      <p:nvPr/>
                    </p:nvPicPr>
                    <p:blipFill>
                      <a:blip r:embed="rId3"/>
                      <a:stretch>
                        <a:fillRect/>
                      </a:stretch>
                    </p:blipFill>
                    <p:spPr>
                      <a:xfrm>
                        <a:off x="2517942" y="2852936"/>
                        <a:ext cx="4108116" cy="115212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pic>
                </p:oleObj>
              </mc:Fallback>
            </mc:AlternateContent>
          </a:graphicData>
        </a:graphic>
      </p:graphicFrame>
    </p:spTree>
    <p:extLst>
      <p:ext uri="{BB962C8B-B14F-4D97-AF65-F5344CB8AC3E}">
        <p14:creationId xmlns:p14="http://schemas.microsoft.com/office/powerpoint/2010/main" val="825855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FF8DE-C56A-9B7D-AFE8-C3EC0D5DB91A}"/>
            </a:ext>
          </a:extLst>
        </p:cNvPr>
        <p:cNvGrpSpPr/>
        <p:nvPr/>
      </p:nvGrpSpPr>
      <p:grpSpPr>
        <a:xfrm>
          <a:off x="0" y="0"/>
          <a:ext cx="0" cy="0"/>
          <a:chOff x="0" y="0"/>
          <a:chExt cx="0" cy="0"/>
        </a:xfrm>
      </p:grpSpPr>
      <p:sp>
        <p:nvSpPr>
          <p:cNvPr id="3" name="Retângulo 2">
            <a:extLst>
              <a:ext uri="{FF2B5EF4-FFF2-40B4-BE49-F238E27FC236}">
                <a16:creationId xmlns:a16="http://schemas.microsoft.com/office/drawing/2014/main" id="{F53F6F5B-BFB9-E50A-A87B-C24AE5FF1A6C}"/>
              </a:ext>
            </a:extLst>
          </p:cNvPr>
          <p:cNvSpPr/>
          <p:nvPr/>
        </p:nvSpPr>
        <p:spPr>
          <a:xfrm>
            <a:off x="324544" y="116632"/>
            <a:ext cx="8494912" cy="1323439"/>
          </a:xfrm>
          <a:prstGeom prst="rect">
            <a:avLst/>
          </a:prstGeom>
        </p:spPr>
        <p:txBody>
          <a:bodyPr wrap="square">
            <a:spAutoFit/>
          </a:bodyPr>
          <a:lstStyle/>
          <a:p>
            <a:pPr algn="ctr"/>
            <a:r>
              <a:rPr lang="pt-BR" sz="4000" dirty="0">
                <a:solidFill>
                  <a:srgbClr val="FFFF00"/>
                </a:solidFill>
              </a:rPr>
              <a:t>Conversão Matriz Densa /</a:t>
            </a:r>
          </a:p>
          <a:p>
            <a:pPr algn="ctr"/>
            <a:r>
              <a:rPr lang="pt-BR" sz="4000" dirty="0">
                <a:solidFill>
                  <a:srgbClr val="FFFF00"/>
                </a:solidFill>
              </a:rPr>
              <a:t>Matriz de Representação Esparsa em JS</a:t>
            </a:r>
            <a:endParaRPr lang="pt-BR" sz="1400" dirty="0">
              <a:solidFill>
                <a:srgbClr val="FF0066"/>
              </a:solidFill>
            </a:endParaRPr>
          </a:p>
        </p:txBody>
      </p:sp>
      <p:pic>
        <p:nvPicPr>
          <p:cNvPr id="4" name="Imagem 3">
            <a:extLst>
              <a:ext uri="{FF2B5EF4-FFF2-40B4-BE49-F238E27FC236}">
                <a16:creationId xmlns:a16="http://schemas.microsoft.com/office/drawing/2014/main" id="{FE0BB9D9-892A-E697-5010-2FFD772BFCCD}"/>
              </a:ext>
            </a:extLst>
          </p:cNvPr>
          <p:cNvPicPr>
            <a:picLocks noChangeAspect="1"/>
          </p:cNvPicPr>
          <p:nvPr/>
        </p:nvPicPr>
        <p:blipFill>
          <a:blip r:embed="rId2"/>
          <a:stretch>
            <a:fillRect/>
          </a:stretch>
        </p:blipFill>
        <p:spPr>
          <a:xfrm>
            <a:off x="395536" y="1515122"/>
            <a:ext cx="8352928" cy="5127462"/>
          </a:xfrm>
          <a:prstGeom prst="rect">
            <a:avLst/>
          </a:prstGeom>
        </p:spPr>
      </p:pic>
    </p:spTree>
    <p:extLst>
      <p:ext uri="{BB962C8B-B14F-4D97-AF65-F5344CB8AC3E}">
        <p14:creationId xmlns:p14="http://schemas.microsoft.com/office/powerpoint/2010/main" val="156041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0D693-AC4B-90C3-726E-BF70AB3772B7}"/>
            </a:ext>
          </a:extLst>
        </p:cNvPr>
        <p:cNvGrpSpPr/>
        <p:nvPr/>
      </p:nvGrpSpPr>
      <p:grpSpPr>
        <a:xfrm>
          <a:off x="0" y="0"/>
          <a:ext cx="0" cy="0"/>
          <a:chOff x="0" y="0"/>
          <a:chExt cx="0" cy="0"/>
        </a:xfrm>
      </p:grpSpPr>
      <p:sp>
        <p:nvSpPr>
          <p:cNvPr id="5" name="CaixaDeTexto 4">
            <a:extLst>
              <a:ext uri="{FF2B5EF4-FFF2-40B4-BE49-F238E27FC236}">
                <a16:creationId xmlns:a16="http://schemas.microsoft.com/office/drawing/2014/main" id="{E05A0639-CF67-E79F-825E-4417F8F3E4D9}"/>
              </a:ext>
            </a:extLst>
          </p:cNvPr>
          <p:cNvSpPr txBox="1"/>
          <p:nvPr/>
        </p:nvSpPr>
        <p:spPr>
          <a:xfrm>
            <a:off x="540568" y="365259"/>
            <a:ext cx="8207896" cy="6088077"/>
          </a:xfrm>
          <a:prstGeom prst="rect">
            <a:avLst/>
          </a:prstGeom>
          <a:noFill/>
        </p:spPr>
        <p:txBody>
          <a:bodyPr wrap="square">
            <a:spAutoFit/>
          </a:bodyPr>
          <a:lstStyle/>
          <a:p>
            <a:pPr algn="just">
              <a:lnSpc>
                <a:spcPct val="107000"/>
              </a:lnSpc>
              <a:spcAft>
                <a:spcPts val="800"/>
              </a:spcAft>
              <a:buNone/>
            </a:pPr>
            <a:r>
              <a:rPr lang="pt-BR" sz="4000" b="1" kern="0" dirty="0">
                <a:solidFill>
                  <a:srgbClr val="FF0066"/>
                </a:solidFill>
                <a:effectLst/>
                <a:latin typeface="+mj-lt"/>
                <a:ea typeface="Times New Roman" panose="02020603050405020304" pitchFamily="18" charset="0"/>
                <a:cs typeface="Segoe UI Emoji" panose="020B0502040204020203" pitchFamily="34" charset="0"/>
              </a:rPr>
              <a:t>📈</a:t>
            </a:r>
            <a:r>
              <a:rPr lang="pt-BR" sz="4000" b="1" kern="0" dirty="0">
                <a:solidFill>
                  <a:srgbClr val="FF0066"/>
                </a:solidFill>
                <a:effectLst/>
                <a:latin typeface="+mj-lt"/>
                <a:ea typeface="Times New Roman" panose="02020603050405020304" pitchFamily="18" charset="0"/>
                <a:cs typeface="Times New Roman" panose="02020603050405020304" pitchFamily="18" charset="0"/>
              </a:rPr>
              <a:t> </a:t>
            </a:r>
            <a:r>
              <a:rPr lang="pt-BR" sz="4000" b="1" kern="0" dirty="0">
                <a:solidFill>
                  <a:srgbClr val="FFFF00"/>
                </a:solidFill>
                <a:effectLst/>
                <a:latin typeface="+mj-lt"/>
                <a:ea typeface="Times New Roman" panose="02020603050405020304" pitchFamily="18" charset="0"/>
                <a:cs typeface="Times New Roman" panose="02020603050405020304" pitchFamily="18" charset="0"/>
              </a:rPr>
              <a:t>Vantagens</a:t>
            </a:r>
            <a:endParaRPr lang="pt-BR" sz="2400" kern="100" dirty="0">
              <a:solidFill>
                <a:srgbClr val="FFFF00"/>
              </a:solidFill>
              <a:effectLst/>
              <a:latin typeface="+mj-lt"/>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800" kern="0" dirty="0">
                <a:solidFill>
                  <a:srgbClr val="FF0066"/>
                </a:solidFill>
                <a:effectLst/>
                <a:latin typeface="+mj-lt"/>
                <a:ea typeface="Times New Roman" panose="02020603050405020304" pitchFamily="18" charset="0"/>
                <a:cs typeface="Times New Roman" panose="02020603050405020304" pitchFamily="18" charset="0"/>
              </a:rPr>
              <a:t>Redução de memória para matrizes grandes com muitos zeros.</a:t>
            </a:r>
            <a:endParaRPr lang="pt-BR" sz="2400" kern="100" dirty="0">
              <a:solidFill>
                <a:srgbClr val="FF0066"/>
              </a:solidFill>
              <a:effectLst/>
              <a:latin typeface="+mj-lt"/>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800" kern="0" dirty="0">
                <a:solidFill>
                  <a:srgbClr val="FF0066"/>
                </a:solidFill>
                <a:effectLst/>
                <a:latin typeface="+mj-lt"/>
                <a:ea typeface="Times New Roman" panose="02020603050405020304" pitchFamily="18" charset="0"/>
                <a:cs typeface="Times New Roman" panose="02020603050405020304" pitchFamily="18" charset="0"/>
              </a:rPr>
              <a:t>Representação compacta melhora eficiência em algumas operações.</a:t>
            </a:r>
          </a:p>
          <a:p>
            <a:pPr marL="342900" lvl="0" indent="-342900" algn="just">
              <a:lnSpc>
                <a:spcPct val="107000"/>
              </a:lnSpc>
              <a:spcAft>
                <a:spcPts val="800"/>
              </a:spcAft>
              <a:buSzPts val="1000"/>
              <a:buFont typeface="Symbol" panose="05050102010706020507" pitchFamily="18" charset="2"/>
              <a:buChar char=""/>
              <a:tabLst>
                <a:tab pos="457200" algn="l"/>
              </a:tabLst>
            </a:pPr>
            <a:endParaRPr lang="pt-BR" sz="2400" kern="100" dirty="0">
              <a:solidFill>
                <a:srgbClr val="FF0066"/>
              </a:solidFill>
              <a:effectLst/>
              <a:latin typeface="+mj-lt"/>
              <a:ea typeface="Aptos" panose="020B0004020202020204" pitchFamily="34" charset="0"/>
              <a:cs typeface="Times New Roman" panose="02020603050405020304" pitchFamily="18" charset="0"/>
            </a:endParaRPr>
          </a:p>
          <a:p>
            <a:pPr algn="just">
              <a:lnSpc>
                <a:spcPct val="107000"/>
              </a:lnSpc>
              <a:spcAft>
                <a:spcPts val="800"/>
              </a:spcAft>
              <a:buNone/>
            </a:pPr>
            <a:r>
              <a:rPr lang="pt-BR" sz="4000" b="1" kern="0" dirty="0">
                <a:solidFill>
                  <a:srgbClr val="FF0066"/>
                </a:solidFill>
                <a:effectLst/>
                <a:latin typeface="+mj-lt"/>
                <a:ea typeface="Times New Roman" panose="02020603050405020304" pitchFamily="18" charset="0"/>
                <a:cs typeface="Segoe UI Emoji" panose="020B0502040204020203" pitchFamily="34" charset="0"/>
              </a:rPr>
              <a:t>📉</a:t>
            </a:r>
            <a:r>
              <a:rPr lang="pt-BR" sz="4000" b="1" kern="0" dirty="0">
                <a:solidFill>
                  <a:srgbClr val="FF0066"/>
                </a:solidFill>
                <a:effectLst/>
                <a:latin typeface="+mj-lt"/>
                <a:ea typeface="Times New Roman" panose="02020603050405020304" pitchFamily="18" charset="0"/>
                <a:cs typeface="Times New Roman" panose="02020603050405020304" pitchFamily="18" charset="0"/>
              </a:rPr>
              <a:t> </a:t>
            </a:r>
            <a:r>
              <a:rPr lang="pt-BR" sz="4000" b="1" kern="0" dirty="0">
                <a:solidFill>
                  <a:srgbClr val="FFFF00"/>
                </a:solidFill>
                <a:effectLst/>
                <a:latin typeface="+mj-lt"/>
                <a:ea typeface="Times New Roman" panose="02020603050405020304" pitchFamily="18" charset="0"/>
                <a:cs typeface="Times New Roman" panose="02020603050405020304" pitchFamily="18" charset="0"/>
              </a:rPr>
              <a:t>Desvantagens</a:t>
            </a:r>
            <a:endParaRPr lang="pt-BR" sz="2400" kern="100" dirty="0">
              <a:solidFill>
                <a:srgbClr val="FFFF00"/>
              </a:solidFill>
              <a:effectLst/>
              <a:latin typeface="+mj-lt"/>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800" kern="0" dirty="0">
                <a:solidFill>
                  <a:srgbClr val="FF0066"/>
                </a:solidFill>
                <a:effectLst/>
                <a:latin typeface="+mj-lt"/>
                <a:ea typeface="Times New Roman" panose="02020603050405020304" pitchFamily="18" charset="0"/>
                <a:cs typeface="Times New Roman" panose="02020603050405020304" pitchFamily="18" charset="0"/>
              </a:rPr>
              <a:t>Mais complexa de implementar do que a matriz densa comum.</a:t>
            </a:r>
            <a:endParaRPr lang="pt-BR" sz="2400" kern="100" dirty="0">
              <a:solidFill>
                <a:srgbClr val="FF0066"/>
              </a:solidFill>
              <a:effectLst/>
              <a:latin typeface="+mj-lt"/>
              <a:ea typeface="Aptos" panose="020B000402020202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800" kern="0" dirty="0">
                <a:solidFill>
                  <a:srgbClr val="FF0066"/>
                </a:solidFill>
                <a:effectLst/>
                <a:latin typeface="+mj-lt"/>
                <a:ea typeface="Times New Roman" panose="02020603050405020304" pitchFamily="18" charset="0"/>
                <a:cs typeface="Times New Roman" panose="02020603050405020304" pitchFamily="18" charset="0"/>
              </a:rPr>
              <a:t>Operações de leitura e escrita podem ser mais lentas dependendo da estrutura escolhida.</a:t>
            </a:r>
            <a:endParaRPr lang="pt-BR" sz="2400" kern="100" dirty="0">
              <a:solidFill>
                <a:srgbClr val="FF0066"/>
              </a:solidFill>
              <a:effectLs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43776262"/>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1535</TotalTime>
  <Words>436</Words>
  <Application>Microsoft Office PowerPoint</Application>
  <PresentationFormat>Apresentação na tela (4:3)</PresentationFormat>
  <Paragraphs>67</Paragraphs>
  <Slides>11</Slides>
  <Notes>0</Notes>
  <HiddenSlides>0</HiddenSlides>
  <MMClips>0</MMClips>
  <ScaleCrop>false</ScaleCrop>
  <HeadingPairs>
    <vt:vector size="8" baseType="variant">
      <vt:variant>
        <vt:lpstr>Fontes usadas</vt:lpstr>
      </vt:variant>
      <vt:variant>
        <vt:i4>7</vt:i4>
      </vt:variant>
      <vt:variant>
        <vt:lpstr>Tema</vt:lpstr>
      </vt:variant>
      <vt:variant>
        <vt:i4>1</vt:i4>
      </vt:variant>
      <vt:variant>
        <vt:lpstr>Servidores OLE inseridos</vt:lpstr>
      </vt:variant>
      <vt:variant>
        <vt:i4>1</vt:i4>
      </vt:variant>
      <vt:variant>
        <vt:lpstr>Títulos de slides</vt:lpstr>
      </vt:variant>
      <vt:variant>
        <vt:i4>11</vt:i4>
      </vt:variant>
    </vt:vector>
  </HeadingPairs>
  <TitlesOfParts>
    <vt:vector size="20" baseType="lpstr">
      <vt:lpstr>Aptos</vt:lpstr>
      <vt:lpstr>Arial</vt:lpstr>
      <vt:lpstr>Bloody</vt:lpstr>
      <vt:lpstr>Calibri</vt:lpstr>
      <vt:lpstr>Courier New</vt:lpstr>
      <vt:lpstr>Impact</vt:lpstr>
      <vt:lpstr>Symbol</vt:lpstr>
      <vt:lpstr>Tema do Office</vt:lpstr>
      <vt:lpstr>Objeto de Shell de Gerenciador</vt:lpstr>
      <vt:lpstr>“Matriz Esparsa”</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JavaScritp</dc:title>
  <dc:creator>Alexandre Gomes</dc:creator>
  <cp:lastModifiedBy>Alexandre Gomes da Silva</cp:lastModifiedBy>
  <cp:revision>90</cp:revision>
  <dcterms:created xsi:type="dcterms:W3CDTF">2020-01-22T14:41:03Z</dcterms:created>
  <dcterms:modified xsi:type="dcterms:W3CDTF">2025-06-04T01:26:11Z</dcterms:modified>
</cp:coreProperties>
</file>