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9" r:id="rId8"/>
    <p:sldId id="260" r:id="rId9"/>
    <p:sldId id="268" r:id="rId10"/>
    <p:sldId id="264" r:id="rId11"/>
    <p:sldId id="265" r:id="rId12"/>
    <p:sldId id="266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4E619-024D-415D-AE8A-DC3CAF4E2FD1}" v="12" dt="2025-09-17T04:11:09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2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4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24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0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9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3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3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4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1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1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5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79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4233"/>
            <a:ext cx="7772400" cy="1470025"/>
          </a:xfrm>
        </p:spPr>
        <p:txBody>
          <a:bodyPr/>
          <a:lstStyle/>
          <a:p>
            <a:r>
              <a:rPr dirty="0" err="1"/>
              <a:t>Projeto</a:t>
            </a:r>
            <a:r>
              <a:rPr dirty="0"/>
              <a:t> de </a:t>
            </a:r>
            <a:r>
              <a:rPr dirty="0" err="1"/>
              <a:t>Análise</a:t>
            </a:r>
            <a:r>
              <a:rPr dirty="0"/>
              <a:t> de Dados </a:t>
            </a:r>
            <a:r>
              <a:rPr dirty="0" err="1"/>
              <a:t>Farmacêuticos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52700"/>
            <a:ext cx="6400800" cy="1752600"/>
          </a:xfrm>
        </p:spPr>
        <p:txBody>
          <a:bodyPr/>
          <a:lstStyle/>
          <a:p>
            <a:r>
              <a:t>Estudo de Caso - Dados Fictícios da Indústria Farmacêutica</a:t>
            </a:r>
          </a:p>
          <a:p>
            <a:r>
              <a:t>Autor: Diego Henrique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BC21D3-B087-9F2F-8A7D-F6E00DBB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2" y="0"/>
            <a:ext cx="7595394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500" dirty="0" err="1"/>
              <a:t>Gráfico</a:t>
            </a:r>
            <a:r>
              <a:rPr lang="en-US" sz="3500" dirty="0"/>
              <a:t> </a:t>
            </a:r>
            <a:r>
              <a:rPr lang="en-US" sz="3500" dirty="0" err="1"/>
              <a:t>Sazonalidade</a:t>
            </a:r>
            <a:r>
              <a:rPr lang="en-US" sz="3500" dirty="0"/>
              <a:t> </a:t>
            </a:r>
          </a:p>
        </p:txBody>
      </p:sp>
      <p:pic>
        <p:nvPicPr>
          <p:cNvPr id="6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AEC7977E-D241-2BDA-39E3-7D3D9F2448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34" r="-1" b="10164"/>
          <a:stretch>
            <a:fillRect/>
          </a:stretch>
        </p:blipFill>
        <p:spPr>
          <a:xfrm>
            <a:off x="308142" y="1308744"/>
            <a:ext cx="8607258" cy="517006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57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DF0C14-0F98-F55D-3CA5-A4C7D19A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38" y="0"/>
            <a:ext cx="8178801" cy="8215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/>
              <a:t>Pareto </a:t>
            </a:r>
            <a:r>
              <a:rPr lang="en-US" sz="4800" dirty="0" err="1"/>
              <a:t>por</a:t>
            </a:r>
            <a:r>
              <a:rPr lang="en-US" sz="4800" dirty="0"/>
              <a:t> </a:t>
            </a:r>
            <a:r>
              <a:rPr lang="en-US" sz="4800" dirty="0" err="1"/>
              <a:t>Produto</a:t>
            </a:r>
            <a:endParaRPr lang="en-US" sz="4800" dirty="0"/>
          </a:p>
        </p:txBody>
      </p:sp>
      <p:pic>
        <p:nvPicPr>
          <p:cNvPr id="4" name="Imagem 3" descr="Gráfico, Histograma&#10;&#10;Descrição gerada automaticamente">
            <a:extLst>
              <a:ext uri="{FF2B5EF4-FFF2-40B4-BE49-F238E27FC236}">
                <a16:creationId xmlns:a16="http://schemas.microsoft.com/office/drawing/2014/main" id="{90509006-995F-F946-BA5B-1AD52DF21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" y="1133856"/>
            <a:ext cx="8915399" cy="555955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516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CF6609-50B2-681A-75EC-D60AEC49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527" y="0"/>
            <a:ext cx="4977669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dirty="0"/>
              <a:t>Pareto </a:t>
            </a:r>
            <a:r>
              <a:rPr lang="en-US" sz="3000" dirty="0" err="1"/>
              <a:t>por</a:t>
            </a:r>
            <a:r>
              <a:rPr lang="en-US" sz="3000" dirty="0"/>
              <a:t> </a:t>
            </a:r>
            <a:r>
              <a:rPr lang="en-US" sz="3000" dirty="0" err="1"/>
              <a:t>Cliente</a:t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4" name="Imagem 3" descr="Gráfico, Gráfico de barras">
            <a:extLst>
              <a:ext uri="{FF2B5EF4-FFF2-40B4-BE49-F238E27FC236}">
                <a16:creationId xmlns:a16="http://schemas.microsoft.com/office/drawing/2014/main" id="{A33C4951-39C9-93CE-BED6-C4FE35E0C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" y="891540"/>
            <a:ext cx="9041034" cy="604239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650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Ampliar a base de dados com mais variáveis demográficas e de marketing</a:t>
            </a:r>
          </a:p>
          <a:p>
            <a:r>
              <a:t>2. Desenvolver modelos preditivos mais robustos de inadimplência</a:t>
            </a:r>
          </a:p>
          <a:p>
            <a:r>
              <a:t>3. Implementar dashboards avançados no Power BI</a:t>
            </a:r>
          </a:p>
          <a:p>
            <a:r>
              <a:t>4. Aplicar a metodologia em outros segmentos da indústria farmacêutica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9"/>
            <a:ext cx="7772400" cy="2987716"/>
          </a:xfrm>
        </p:spPr>
        <p:txBody>
          <a:bodyPr/>
          <a:lstStyle/>
          <a:p>
            <a:r>
              <a:rPr dirty="0"/>
              <a:t>Diego Henrique</a:t>
            </a:r>
          </a:p>
          <a:p>
            <a:r>
              <a:rPr dirty="0"/>
              <a:t>📧 Email: </a:t>
            </a:r>
            <a:r>
              <a:rPr lang="pt-BR" dirty="0"/>
              <a:t>diegohenry09@gmail.com</a:t>
            </a:r>
            <a:endParaRPr dirty="0"/>
          </a:p>
          <a:p>
            <a:r>
              <a:rPr dirty="0"/>
              <a:t>🔗 LinkedIn: https://www.linkedin.com/in/diego-henrique-8048aa174/</a:t>
            </a:r>
          </a:p>
          <a:p>
            <a:r>
              <a:rPr dirty="0"/>
              <a:t>📂 GitHub: https://github.com/DiegoHenry09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478"/>
            <a:ext cx="8229600" cy="868362"/>
          </a:xfrm>
        </p:spPr>
        <p:txBody>
          <a:bodyPr/>
          <a:lstStyle/>
          <a:p>
            <a:r>
              <a:rPr dirty="0" err="1"/>
              <a:t>Introdução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5129784"/>
          </a:xfrm>
        </p:spPr>
        <p:txBody>
          <a:bodyPr>
            <a:normAutofit/>
          </a:bodyPr>
          <a:lstStyle/>
          <a:p>
            <a:r>
              <a:rPr dirty="0"/>
              <a:t>Este </a:t>
            </a:r>
            <a:r>
              <a:rPr dirty="0" err="1"/>
              <a:t>projeto</a:t>
            </a:r>
            <a:r>
              <a:rPr dirty="0"/>
              <a:t> </a:t>
            </a:r>
            <a:r>
              <a:rPr dirty="0" err="1"/>
              <a:t>simula</a:t>
            </a:r>
            <a:r>
              <a:rPr dirty="0"/>
              <a:t> a </a:t>
            </a:r>
            <a:r>
              <a:rPr dirty="0" err="1"/>
              <a:t>análise</a:t>
            </a:r>
            <a:r>
              <a:rPr dirty="0"/>
              <a:t> de dados de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indústria</a:t>
            </a:r>
            <a:r>
              <a:rPr dirty="0"/>
              <a:t> </a:t>
            </a:r>
            <a:r>
              <a:rPr dirty="0" err="1"/>
              <a:t>farmacêutica</a:t>
            </a:r>
            <a:r>
              <a:rPr dirty="0"/>
              <a:t> (dados </a:t>
            </a:r>
            <a:r>
              <a:rPr dirty="0" err="1"/>
              <a:t>fictícios</a:t>
            </a:r>
            <a:r>
              <a:rPr dirty="0"/>
              <a:t>), com </a:t>
            </a:r>
            <a:r>
              <a:rPr dirty="0" err="1"/>
              <a:t>foco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vendas</a:t>
            </a:r>
            <a:r>
              <a:rPr dirty="0"/>
              <a:t>, </a:t>
            </a:r>
            <a:r>
              <a:rPr dirty="0" err="1"/>
              <a:t>clientes</a:t>
            </a:r>
            <a:r>
              <a:rPr dirty="0"/>
              <a:t> e </a:t>
            </a:r>
            <a:r>
              <a:rPr dirty="0" err="1"/>
              <a:t>comportamento</a:t>
            </a:r>
            <a:r>
              <a:rPr dirty="0"/>
              <a:t> de </a:t>
            </a:r>
            <a:r>
              <a:rPr dirty="0" err="1"/>
              <a:t>pagamento</a:t>
            </a:r>
            <a:r>
              <a:rPr dirty="0"/>
              <a:t>.</a:t>
            </a:r>
          </a:p>
          <a:p>
            <a:endParaRPr lang="pt-BR" dirty="0"/>
          </a:p>
          <a:p>
            <a:r>
              <a:rPr lang="pt-BR" dirty="0"/>
              <a:t>O objetivo principal é transformar dados brutos em </a:t>
            </a:r>
          </a:p>
          <a:p>
            <a:endParaRPr lang="pt-BR" i="1" dirty="0"/>
          </a:p>
          <a:p>
            <a:r>
              <a:rPr lang="pt-BR" i="1" dirty="0"/>
              <a:t>insights</a:t>
            </a:r>
            <a:r>
              <a:rPr lang="pt-BR" dirty="0"/>
              <a:t> estratégicos que apoiem a tomada de decisão do negócio</a:t>
            </a:r>
            <a:endParaRPr dirty="0"/>
          </a:p>
          <a:p>
            <a:r>
              <a:rPr dirty="0" err="1"/>
              <a:t>aplicadas</a:t>
            </a:r>
            <a:r>
              <a:rPr dirty="0"/>
              <a:t>:</a:t>
            </a:r>
          </a:p>
          <a:p>
            <a:endParaRPr lang="pt-BR" dirty="0"/>
          </a:p>
          <a:p>
            <a:r>
              <a:rPr dirty="0"/>
              <a:t>- </a:t>
            </a:r>
            <a:r>
              <a:rPr dirty="0" err="1"/>
              <a:t>Pyt</a:t>
            </a:r>
            <a:r>
              <a:rPr lang="pt-BR" dirty="0"/>
              <a:t>Ferramentas</a:t>
            </a:r>
            <a:r>
              <a:rPr dirty="0"/>
              <a:t>hon (Pandas, Matplotlib, Seaborn)</a:t>
            </a:r>
          </a:p>
          <a:p>
            <a:endParaRPr lang="pt-BR" dirty="0"/>
          </a:p>
          <a:p>
            <a:r>
              <a:rPr dirty="0"/>
              <a:t>- Power BI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Metodologia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Conteúdo:</a:t>
            </a:r>
            <a:r>
              <a:rPr lang="pt-BR" dirty="0"/>
              <a:t> O projeto seguiu um fluxo de trabalho completo de análise de dados:</a:t>
            </a:r>
          </a:p>
          <a:p>
            <a:r>
              <a:rPr dirty="0"/>
              <a:t>1. </a:t>
            </a:r>
            <a:r>
              <a:rPr dirty="0" err="1"/>
              <a:t>Limpeza</a:t>
            </a:r>
            <a:r>
              <a:rPr dirty="0"/>
              <a:t> e </a:t>
            </a:r>
            <a:r>
              <a:rPr dirty="0" err="1"/>
              <a:t>Tratamento</a:t>
            </a:r>
            <a:r>
              <a:rPr dirty="0"/>
              <a:t> de Dados (</a:t>
            </a:r>
            <a:r>
              <a:rPr dirty="0" err="1"/>
              <a:t>remoção</a:t>
            </a:r>
            <a:r>
              <a:rPr dirty="0"/>
              <a:t> de </a:t>
            </a:r>
            <a:r>
              <a:rPr dirty="0" err="1"/>
              <a:t>nulos</a:t>
            </a:r>
            <a:r>
              <a:rPr dirty="0"/>
              <a:t>, </a:t>
            </a:r>
            <a:r>
              <a:rPr dirty="0" err="1"/>
              <a:t>duplicados</a:t>
            </a:r>
            <a:r>
              <a:rPr dirty="0"/>
              <a:t> e outliers)</a:t>
            </a:r>
          </a:p>
          <a:p>
            <a:r>
              <a:rPr dirty="0"/>
              <a:t>2. </a:t>
            </a:r>
            <a:r>
              <a:rPr dirty="0" err="1"/>
              <a:t>Enriquecimento</a:t>
            </a:r>
            <a:r>
              <a:rPr dirty="0"/>
              <a:t> de dados </a:t>
            </a:r>
            <a:r>
              <a:rPr dirty="0" err="1"/>
              <a:t>temporais</a:t>
            </a:r>
            <a:r>
              <a:rPr dirty="0"/>
              <a:t> (</a:t>
            </a:r>
            <a:r>
              <a:rPr dirty="0" err="1"/>
              <a:t>extração</a:t>
            </a:r>
            <a:r>
              <a:rPr dirty="0"/>
              <a:t> de </a:t>
            </a:r>
            <a:r>
              <a:rPr dirty="0" err="1"/>
              <a:t>ano</a:t>
            </a:r>
            <a:r>
              <a:rPr dirty="0"/>
              <a:t>, </a:t>
            </a:r>
            <a:r>
              <a:rPr dirty="0" err="1"/>
              <a:t>mês</a:t>
            </a:r>
            <a:r>
              <a:rPr dirty="0"/>
              <a:t>, etc.)</a:t>
            </a:r>
          </a:p>
          <a:p>
            <a:r>
              <a:rPr dirty="0"/>
              <a:t>3. </a:t>
            </a:r>
            <a:r>
              <a:rPr dirty="0" err="1"/>
              <a:t>Definição</a:t>
            </a:r>
            <a:r>
              <a:rPr dirty="0"/>
              <a:t> de </a:t>
            </a:r>
            <a:r>
              <a:rPr dirty="0" err="1"/>
              <a:t>índices</a:t>
            </a:r>
            <a:r>
              <a:rPr dirty="0"/>
              <a:t> para </a:t>
            </a:r>
            <a:r>
              <a:rPr dirty="0" err="1"/>
              <a:t>análises</a:t>
            </a:r>
            <a:endParaRPr dirty="0"/>
          </a:p>
          <a:p>
            <a:r>
              <a:rPr dirty="0"/>
              <a:t>4. </a:t>
            </a:r>
            <a:r>
              <a:rPr dirty="0" err="1"/>
              <a:t>Integração</a:t>
            </a:r>
            <a:r>
              <a:rPr dirty="0"/>
              <a:t> de </a:t>
            </a:r>
            <a:r>
              <a:rPr dirty="0" err="1"/>
              <a:t>diferentes</a:t>
            </a:r>
            <a:r>
              <a:rPr dirty="0"/>
              <a:t> bases de dados</a:t>
            </a:r>
          </a:p>
          <a:p>
            <a:r>
              <a:rPr dirty="0"/>
              <a:t>5. </a:t>
            </a:r>
            <a:r>
              <a:rPr dirty="0" err="1"/>
              <a:t>Análises</a:t>
            </a:r>
            <a:r>
              <a:rPr dirty="0"/>
              <a:t> </a:t>
            </a:r>
            <a:r>
              <a:rPr dirty="0" err="1"/>
              <a:t>exploratórias</a:t>
            </a:r>
            <a:r>
              <a:rPr dirty="0"/>
              <a:t> e </a:t>
            </a:r>
            <a:r>
              <a:rPr dirty="0" err="1"/>
              <a:t>estatísticas</a:t>
            </a:r>
            <a:endParaRPr dirty="0"/>
          </a:p>
          <a:p>
            <a:r>
              <a:rPr dirty="0"/>
              <a:t>6. </a:t>
            </a:r>
            <a:r>
              <a:rPr dirty="0" err="1"/>
              <a:t>Visualização</a:t>
            </a:r>
            <a:r>
              <a:rPr dirty="0"/>
              <a:t> de </a:t>
            </a:r>
            <a:r>
              <a:rPr dirty="0" err="1"/>
              <a:t>resultados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gráficos</a:t>
            </a:r>
            <a:r>
              <a:rPr dirty="0"/>
              <a:t> e dashboards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Principais</a:t>
            </a:r>
            <a:r>
              <a:rPr dirty="0"/>
              <a:t> </a:t>
            </a:r>
            <a:r>
              <a:rPr dirty="0" err="1"/>
              <a:t>Análises</a:t>
            </a:r>
            <a:r>
              <a:rPr dirty="0"/>
              <a:t> </a:t>
            </a:r>
            <a:r>
              <a:rPr dirty="0" err="1"/>
              <a:t>Realizadas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24" y="2142068"/>
            <a:ext cx="8037576" cy="4106331"/>
          </a:xfrm>
        </p:spPr>
        <p:txBody>
          <a:bodyPr/>
          <a:lstStyle/>
          <a:p>
            <a:r>
              <a:rPr lang="pt-BR" dirty="0"/>
              <a:t>Análise de Performance de Vendas (Receita e Volume)</a:t>
            </a:r>
          </a:p>
          <a:p>
            <a:r>
              <a:rPr lang="pt-BR" dirty="0"/>
              <a:t>Análise de Sazonalidade ao longo do ano</a:t>
            </a:r>
          </a:p>
          <a:p>
            <a:r>
              <a:rPr lang="pt-BR" dirty="0"/>
              <a:t>Análise de Pareto para identificar concentração de receita em Produtos e Clientes</a:t>
            </a:r>
          </a:p>
          <a:p>
            <a:r>
              <a:rPr lang="pt-BR" dirty="0"/>
              <a:t>Análise do Ciclo de Pagamentos e Comportamento do Cliente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Análise Geográfica de Vendas e Desempenho por UF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759BB-8861-A7B2-F7C3-0123A8367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46FD-1994-D8A1-1E2B-2F929FF5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 e </a:t>
            </a:r>
            <a:r>
              <a:rPr lang="pt-BR" i="1" dirty="0"/>
              <a:t>Insights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66ECEF-67C3-5DA3-34B6-D93F5AC974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2088" y="2548365"/>
            <a:ext cx="895191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Principais Descobertas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 1: Concentração de Receita (Pareto):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análise comprovou que o negócio é sustentado por um núcleo de "poucos vitais". Cerca de 14 clientes (58% do total) e 38 produtos (63% do portfólio) são responsáveis por 80% de toda a receita.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 2: Sazonalidade Clara: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vendas possuem um forte padrão sazonal, com baixa no primeiro trimestre e um pico expressivo no final do ano, comportamento que se repete nos principais produtos e mercados.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 3: Perfil de Risco de Clientes: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análise do ciclo de pagamentos revelou que o maior risco de atraso está concentrado em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Distribuidores e Clínicas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possuem o maior percentual de faturas pagas fora do prazo.</a:t>
            </a:r>
          </a:p>
        </p:txBody>
      </p:sp>
    </p:spTree>
    <p:extLst>
      <p:ext uri="{BB962C8B-B14F-4D97-AF65-F5344CB8AC3E}">
        <p14:creationId xmlns:p14="http://schemas.microsoft.com/office/powerpoint/2010/main" val="176077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B9F87-240C-DF6D-005A-E4E69CEC9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8EA4-CE0D-B0F4-3317-C98BB835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Recomendações Estratégicas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7E30CB-B870-478D-888A-39B4D452A8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044" y="2237588"/>
            <a:ext cx="895191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Recomendações para o Negócio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1" dirty="0"/>
              <a:t>Ação 1: Foco nos Clientes VIP:</a:t>
            </a:r>
            <a:r>
              <a:rPr lang="pt-BR" sz="1600" dirty="0"/>
              <a:t> Criar um programa de fidelização para os </a:t>
            </a:r>
            <a:r>
              <a:rPr lang="pt-BR" sz="1600" b="1" dirty="0"/>
              <a:t>14 clientes</a:t>
            </a:r>
            <a:r>
              <a:rPr lang="pt-BR" sz="1600" dirty="0"/>
              <a:t> que representam 80% da receita para proteger e expandir essa base de faturamento.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1" dirty="0"/>
              <a:t>Ação 2: Otimização Geográfica:</a:t>
            </a:r>
            <a:r>
              <a:rPr lang="pt-BR" sz="1600" dirty="0"/>
              <a:t> Intensificar os esforços comerciais no </a:t>
            </a:r>
            <a:r>
              <a:rPr lang="pt-BR" sz="1600" b="1" dirty="0"/>
              <a:t>Rio Grande do Sul (RS)</a:t>
            </a:r>
            <a:r>
              <a:rPr lang="pt-BR" sz="1600" dirty="0"/>
              <a:t>, nosso mercado mais valioso, e investigar o mix de produtos em mercados de alto volume como SP.</a:t>
            </a: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600" b="1" dirty="0"/>
              <a:t>Ação 3: Gestão de Crédito Segmentada:</a:t>
            </a:r>
            <a:r>
              <a:rPr lang="pt-BR" sz="1600" dirty="0"/>
              <a:t> Implementar políticas de prazo e cobrança diferenciadas para </a:t>
            </a:r>
            <a:r>
              <a:rPr lang="pt-BR" sz="1600" b="1" dirty="0"/>
              <a:t>Distribuidores e Clínicas</a:t>
            </a:r>
            <a:r>
              <a:rPr lang="pt-BR" sz="1600" dirty="0"/>
              <a:t>, que apresentam o maior risco ao fluxo de caixa.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9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50F4B-C51E-B76B-DBD6-6ECDC471D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83553A-472B-23F1-70AA-62213AB3B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CEBD46-3C16-37EA-C33A-7187C158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51" y="17290"/>
            <a:ext cx="7595394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500" dirty="0"/>
              <a:t>Power Bi</a:t>
            </a:r>
          </a:p>
        </p:txBody>
      </p:sp>
      <p:pic>
        <p:nvPicPr>
          <p:cNvPr id="5" name="Picture 4" descr="1ecc3fc6-2c5d-4a7b-b8a1-fd9faa376405.png">
            <a:extLst>
              <a:ext uri="{FF2B5EF4-FFF2-40B4-BE49-F238E27FC236}">
                <a16:creationId xmlns:a16="http://schemas.microsoft.com/office/drawing/2014/main" id="{86A99AD1-9460-AD8D-1759-EA8763564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772400"/>
            <a:ext cx="4678663" cy="2743200"/>
          </a:xfrm>
          <a:prstGeom prst="rect">
            <a:avLst/>
          </a:prstGeom>
        </p:spPr>
      </p:pic>
      <p:pic>
        <p:nvPicPr>
          <p:cNvPr id="6" name="Picture 5" descr="d58870a8-cf8c-4780-bbf2-ff234b85041f.png">
            <a:extLst>
              <a:ext uri="{FF2B5EF4-FFF2-40B4-BE49-F238E27FC236}">
                <a16:creationId xmlns:a16="http://schemas.microsoft.com/office/drawing/2014/main" id="{BD08C1CE-036E-97AF-D167-9443A3432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972800"/>
            <a:ext cx="5056943" cy="2743200"/>
          </a:xfrm>
          <a:prstGeom prst="rect">
            <a:avLst/>
          </a:prstGeom>
        </p:spPr>
      </p:pic>
      <p:pic>
        <p:nvPicPr>
          <p:cNvPr id="7" name="Picture 6" descr="05c15394-afeb-4ec1-8dab-c024023fd5f2.png">
            <a:extLst>
              <a:ext uri="{FF2B5EF4-FFF2-40B4-BE49-F238E27FC236}">
                <a16:creationId xmlns:a16="http://schemas.microsoft.com/office/drawing/2014/main" id="{63CC4576-9830-72A6-3116-A0849EDDA2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4173200"/>
            <a:ext cx="5551456" cy="2743200"/>
          </a:xfrm>
          <a:prstGeom prst="rect">
            <a:avLst/>
          </a:prstGeom>
        </p:spPr>
      </p:pic>
      <p:pic>
        <p:nvPicPr>
          <p:cNvPr id="8" name="Picture 7" descr="3db9640a-d483-4171-9a0f-08bf6f921e9f.png">
            <a:extLst>
              <a:ext uri="{FF2B5EF4-FFF2-40B4-BE49-F238E27FC236}">
                <a16:creationId xmlns:a16="http://schemas.microsoft.com/office/drawing/2014/main" id="{E4B0C6C8-2C72-B023-7834-9E409DDC2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7373600"/>
            <a:ext cx="6237061" cy="2743200"/>
          </a:xfrm>
          <a:prstGeom prst="rect">
            <a:avLst/>
          </a:prstGeom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A9A208C4-46D1-813B-405D-A9D906A1D2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143439"/>
            <a:ext cx="9144000" cy="569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F6D95BA-5DEA-4969-83AE-052DB82D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51" y="227602"/>
            <a:ext cx="7595394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500" dirty="0"/>
              <a:t>Power Bi</a:t>
            </a:r>
          </a:p>
        </p:txBody>
      </p:sp>
      <p:pic>
        <p:nvPicPr>
          <p:cNvPr id="3" name="Picture 2" descr="023698b3-511d-4492-a779-59d8f80b1329.png"/>
          <p:cNvPicPr>
            <a:picLocks noChangeAspect="1"/>
          </p:cNvPicPr>
          <p:nvPr/>
        </p:nvPicPr>
        <p:blipFill>
          <a:blip r:embed="rId4"/>
          <a:srcRect t="2302" r="-1" b="13180"/>
          <a:stretch>
            <a:fillRect/>
          </a:stretch>
        </p:blipFill>
        <p:spPr>
          <a:xfrm>
            <a:off x="690959" y="1386545"/>
            <a:ext cx="7759699" cy="524385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1ecc3fc6-2c5d-4a7b-b8a1-fd9faa37640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7772400"/>
            <a:ext cx="4678663" cy="2743200"/>
          </a:xfrm>
          <a:prstGeom prst="rect">
            <a:avLst/>
          </a:prstGeom>
        </p:spPr>
      </p:pic>
      <p:pic>
        <p:nvPicPr>
          <p:cNvPr id="6" name="Picture 5" descr="d58870a8-cf8c-4780-bbf2-ff234b85041f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0972800"/>
            <a:ext cx="5056943" cy="2743200"/>
          </a:xfrm>
          <a:prstGeom prst="rect">
            <a:avLst/>
          </a:prstGeom>
        </p:spPr>
      </p:pic>
      <p:pic>
        <p:nvPicPr>
          <p:cNvPr id="7" name="Picture 6" descr="05c15394-afeb-4ec1-8dab-c024023fd5f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4173200"/>
            <a:ext cx="5551456" cy="2743200"/>
          </a:xfrm>
          <a:prstGeom prst="rect">
            <a:avLst/>
          </a:prstGeom>
        </p:spPr>
      </p:pic>
      <p:pic>
        <p:nvPicPr>
          <p:cNvPr id="8" name="Picture 7" descr="3db9640a-d483-4171-9a0f-08bf6f921e9f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7373600"/>
            <a:ext cx="6237061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790922-7B2D-869A-E3DC-EDC0DE55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045D13F-A83C-9C02-4683-1DFBFA87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7BF53A-6414-3815-326C-38F81CB9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51" y="227602"/>
            <a:ext cx="7595394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500" dirty="0"/>
              <a:t>Power Bi</a:t>
            </a:r>
          </a:p>
        </p:txBody>
      </p:sp>
      <p:pic>
        <p:nvPicPr>
          <p:cNvPr id="5" name="Picture 4" descr="1ecc3fc6-2c5d-4a7b-b8a1-fd9faa376405.png">
            <a:extLst>
              <a:ext uri="{FF2B5EF4-FFF2-40B4-BE49-F238E27FC236}">
                <a16:creationId xmlns:a16="http://schemas.microsoft.com/office/drawing/2014/main" id="{DC148342-0677-6025-1339-8A05826D7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772400"/>
            <a:ext cx="4678663" cy="2743200"/>
          </a:xfrm>
          <a:prstGeom prst="rect">
            <a:avLst/>
          </a:prstGeom>
        </p:spPr>
      </p:pic>
      <p:pic>
        <p:nvPicPr>
          <p:cNvPr id="6" name="Picture 5" descr="d58870a8-cf8c-4780-bbf2-ff234b85041f.png">
            <a:extLst>
              <a:ext uri="{FF2B5EF4-FFF2-40B4-BE49-F238E27FC236}">
                <a16:creationId xmlns:a16="http://schemas.microsoft.com/office/drawing/2014/main" id="{6008CD42-DD37-065B-94D5-F15F0B6E2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972800"/>
            <a:ext cx="5056943" cy="2743200"/>
          </a:xfrm>
          <a:prstGeom prst="rect">
            <a:avLst/>
          </a:prstGeom>
        </p:spPr>
      </p:pic>
      <p:pic>
        <p:nvPicPr>
          <p:cNvPr id="7" name="Picture 6" descr="05c15394-afeb-4ec1-8dab-c024023fd5f2.png">
            <a:extLst>
              <a:ext uri="{FF2B5EF4-FFF2-40B4-BE49-F238E27FC236}">
                <a16:creationId xmlns:a16="http://schemas.microsoft.com/office/drawing/2014/main" id="{C631CE21-B5C0-1B90-49A3-10EDF3FAD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4173200"/>
            <a:ext cx="5551456" cy="2743200"/>
          </a:xfrm>
          <a:prstGeom prst="rect">
            <a:avLst/>
          </a:prstGeom>
        </p:spPr>
      </p:pic>
      <p:pic>
        <p:nvPicPr>
          <p:cNvPr id="8" name="Picture 7" descr="3db9640a-d483-4171-9a0f-08bf6f921e9f.png">
            <a:extLst>
              <a:ext uri="{FF2B5EF4-FFF2-40B4-BE49-F238E27FC236}">
                <a16:creationId xmlns:a16="http://schemas.microsoft.com/office/drawing/2014/main" id="{ECD98754-2C67-1F21-8D45-64BB61DB49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7373600"/>
            <a:ext cx="6237061" cy="2743200"/>
          </a:xfrm>
          <a:prstGeom prst="rect">
            <a:avLst/>
          </a:prstGeom>
        </p:spPr>
      </p:pic>
      <p:pic>
        <p:nvPicPr>
          <p:cNvPr id="9" name="Imagem 8" descr="Tabela">
            <a:extLst>
              <a:ext uri="{FF2B5EF4-FFF2-40B4-BE49-F238E27FC236}">
                <a16:creationId xmlns:a16="http://schemas.microsoft.com/office/drawing/2014/main" id="{303CE60C-F213-636D-F406-9D10F515BB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559854"/>
            <a:ext cx="9198864" cy="52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7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41</TotalTime>
  <Words>545</Words>
  <Application>Microsoft Office PowerPoint</Application>
  <PresentationFormat>Apresentação na tela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Projeto de Análise de Dados Farmacêuticos</vt:lpstr>
      <vt:lpstr>Introdução</vt:lpstr>
      <vt:lpstr>Metodologia</vt:lpstr>
      <vt:lpstr>Principais Análises Realizadas</vt:lpstr>
      <vt:lpstr>Resultados e Insights</vt:lpstr>
      <vt:lpstr>Recomendações Estratégicas</vt:lpstr>
      <vt:lpstr>Power Bi</vt:lpstr>
      <vt:lpstr>Power Bi</vt:lpstr>
      <vt:lpstr>Power Bi</vt:lpstr>
      <vt:lpstr>Gráfico Sazonalidade </vt:lpstr>
      <vt:lpstr>Pareto por Produto</vt:lpstr>
      <vt:lpstr>Pareto por Cliente </vt:lpstr>
      <vt:lpstr>Próximos Passos</vt:lpstr>
      <vt:lpstr>Contato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Windows</dc:creator>
  <cp:keywords/>
  <dc:description>generated using python-pptx</dc:description>
  <cp:lastModifiedBy>Diego Henrique</cp:lastModifiedBy>
  <cp:revision>4</cp:revision>
  <dcterms:created xsi:type="dcterms:W3CDTF">2013-01-27T09:14:16Z</dcterms:created>
  <dcterms:modified xsi:type="dcterms:W3CDTF">2025-09-17T04:15:30Z</dcterms:modified>
  <cp:category/>
</cp:coreProperties>
</file>