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Bree Serif"/>
      <p:regular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BreeSerif-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fcaf53af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fcaf53af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fc08837b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fc08837b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e492258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e492258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1"/>
                </a:solidFill>
                <a:latin typeface="Open Sans"/>
                <a:ea typeface="Open Sans"/>
                <a:cs typeface="Open Sans"/>
                <a:sym typeface="Open Sans"/>
              </a:rPr>
              <a:t>Francisco </a:t>
            </a:r>
            <a:endParaRPr sz="18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s" sz="1200">
                <a:solidFill>
                  <a:schemeClr val="dk1"/>
                </a:solidFill>
                <a:latin typeface="Open Sans"/>
                <a:ea typeface="Open Sans"/>
                <a:cs typeface="Open Sans"/>
                <a:sym typeface="Open Sans"/>
              </a:rPr>
              <a:t>This is a characteristic circuit of the primary visual cortex. It's made up of neurons VIP-SST-PV and pyramidal neurons. During visual processing tasks, neurons in the primary visual cortex of mice constantly modulate their activity depending on the task and the context in which visual stimulus processing occurs. Among these, populations of VIP and SST neurons are key regulators of pyramidal neuron activity. The dynamics of these neural network in V1 cortex are not fully understood, but there is evidence that these neurons markedly modify their activity during novel vs familiar image processing, which has been investigated by measuring calcium activity in mice performing familiar vs novel image discrimination tasks</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f9d6546f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f9d6546f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solidFill>
                  <a:schemeClr val="dk1"/>
                </a:solidFill>
                <a:latin typeface="Open Sans"/>
                <a:ea typeface="Open Sans"/>
                <a:cs typeface="Open Sans"/>
                <a:sym typeface="Open Sans"/>
              </a:rPr>
              <a:t>Ale - In order to explore the behavior of VIP and SST neurons, we worked with the Allen SDK dataset, which consists of data from the experiment performed with the help of 13 mice. Its basically a task that show familiar and novel images while recording their calcium activity in 10666 cells of the cre line VIP and SST with a two focal microscope. We took the traces at the stimulus presentation until 0.750 seconds later. </a:t>
            </a:r>
            <a:endParaRPr sz="18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e492258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e492258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Nicole - Given the previous we want to be able to,  given the calcium activity of VIP and SST neurons, </a:t>
            </a:r>
            <a:r>
              <a:rPr lang="es">
                <a:solidFill>
                  <a:schemeClr val="dk1"/>
                </a:solidFill>
              </a:rPr>
              <a:t>classify</a:t>
            </a:r>
            <a:r>
              <a:rPr lang="es"/>
              <a:t> the type of image presented. So we organized in a feature matrix the calcium activity at the chosen timestamp, cre line and the stimulus presented as our X. And a vector of experiments conformed by the stimulus presented or the behavior we want to classify as our 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s" sz="1200"/>
              <a:t>For this we hypothesize that the fluorescence values of the VIP, SST neuronal populations are NON linearly related to the type of novel or familiar image presented. And a binary logistic regression is a good model to </a:t>
            </a:r>
            <a:r>
              <a:rPr b="1" lang="es" sz="1200">
                <a:solidFill>
                  <a:schemeClr val="dk1"/>
                </a:solidFill>
              </a:rPr>
              <a:t>Classify the outcome of our dependent variable, the type of image, by means of calcium activity data.</a:t>
            </a:r>
            <a:endParaRPr b="1" sz="120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fc08837bb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fc08837bb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e492258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e492258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Seba-&gt;We then </a:t>
            </a:r>
            <a:r>
              <a:rPr lang="es"/>
              <a:t>proceeded</a:t>
            </a:r>
            <a:r>
              <a:rPr lang="es"/>
              <a:t> to visualize the “importance” assigned by our model to each temporal feature. Thus we </a:t>
            </a:r>
            <a:r>
              <a:rPr lang="es"/>
              <a:t>plotted</a:t>
            </a:r>
            <a:r>
              <a:rPr lang="es"/>
              <a:t> the weight values against the features. </a:t>
            </a:r>
            <a:r>
              <a:rPr lang="es"/>
              <a:t>According</a:t>
            </a:r>
            <a:r>
              <a:rPr lang="es"/>
              <a:t> to this, the model mainly uses time features close to the stimulus window for both VIP and SST populations, h</a:t>
            </a:r>
            <a:r>
              <a:rPr lang="es"/>
              <a:t>ighlighting the temporality of visual processing.</a:t>
            </a:r>
            <a:r>
              <a:rPr lang="es"/>
              <a:t> It also appears that the VIP and SST weights tend to be inverted with respect to each other. This makes a lot of sense considering the network, that is, VIP neurons tend to fire in favor of new stimulus </a:t>
            </a:r>
            <a:r>
              <a:rPr lang="es"/>
              <a:t>whereas</a:t>
            </a:r>
            <a:r>
              <a:rPr lang="es"/>
              <a:t> SST fire in response to “older” stimulus. It is also interesting to note that after the stimulus, the weights of both populations tend to </a:t>
            </a:r>
            <a:r>
              <a:rPr lang="es"/>
              <a:t>progressively</a:t>
            </a:r>
            <a:r>
              <a:rPr lang="es"/>
              <a:t> decrease, and even change sign. Hence, the initial perturbation seems to have </a:t>
            </a:r>
            <a:r>
              <a:rPr lang="es"/>
              <a:t>repercussions</a:t>
            </a:r>
            <a:r>
              <a:rPr lang="es"/>
              <a:t> well beyond its time frame.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fcaf53af0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fcaf53af0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Diego-&gt; A la izquierda se ven las graficas de la señal de fluorescencia en promedio con sus desviaciones estandares, para las poblaciones VIP y SST cuando se presenta un estimulo nuevo y familiar , en amarillo y morado respectivamente.  A la derecha se presenta la suma acumulativa de las señales multiplicadas por los parámetros del modelo. Como una forma de visualizar el comportamiento de la parte lineal del modelo, antes de aplicar la regresion logistca, y determinar cómo clasifica los dos diferentes estímulos, es interesante, pues se observa que los promedio de la suma acumulativa señales novedosas y familiares quedan por fuera de la desviacion estandar, LO QUE INFLUYE EN LA PRECISIÓN DEL MODELO.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Aca lo que se puede mencionar es que estamos visualizando la parte lineal del modelo. Y que a medida que vamos sumando los parámetros con la señal se van separando las medias para cada tipo de estímulo. Lo que se ve reflejado en la precisión del clasificador</a:t>
            </a:r>
            <a:endParaRPr/>
          </a:p>
          <a:p>
            <a:pPr indent="0" lvl="0" marL="0" rtl="0" algn="l">
              <a:spcBef>
                <a:spcPts val="0"/>
              </a:spcBef>
              <a:spcAft>
                <a:spcPts val="0"/>
              </a:spcAft>
              <a:buNone/>
            </a:pPr>
            <a:r>
              <a:rPr lang="es"/>
              <a:t>si bien ambas graficas se solapan, se puede ver que la media, queda por fuera de los desvios estandar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medias superpuestas e incertidumbras que luego se separan con los parametros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e492258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e492258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we used cross-validation to calculate the accuracy of the models and compute the probabilities of </a:t>
            </a:r>
            <a:r>
              <a:rPr lang="es"/>
              <a:t>obtaining</a:t>
            </a:r>
            <a:r>
              <a:rPr lang="es"/>
              <a:t> this accuracies in a random distribution, so as to determinate how trusted they are. </a:t>
            </a:r>
            <a:r>
              <a:rPr lang="es">
                <a:solidFill>
                  <a:schemeClr val="dk1"/>
                </a:solidFill>
              </a:rPr>
              <a:t>Box splots are displayed in this slides, </a:t>
            </a:r>
            <a:r>
              <a:rPr lang="es"/>
              <a:t>f</a:t>
            </a:r>
            <a:r>
              <a:rPr lang="es"/>
              <a:t>or the VIP Model the </a:t>
            </a:r>
            <a:r>
              <a:rPr lang="es"/>
              <a:t>accuracy</a:t>
            </a:r>
            <a:r>
              <a:rPr lang="es"/>
              <a:t> is 79.42, for the SST Model the accuracy is 78.29 per cent, both with a probability of less than 0.001 of it being by chance, </a:t>
            </a:r>
            <a:r>
              <a:rPr lang="es">
                <a:solidFill>
                  <a:srgbClr val="202124"/>
                </a:solidFill>
                <a:highlight>
                  <a:srgbClr val="F8F9FA"/>
                </a:highlight>
              </a:rPr>
              <a:t>indicating that the accuracies are good.</a:t>
            </a:r>
            <a:endParaRPr>
              <a:solidFill>
                <a:srgbClr val="202124"/>
              </a:solidFill>
              <a:highlight>
                <a:srgbClr val="F8F9FA"/>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Regularization was not </a:t>
            </a:r>
            <a:r>
              <a:rPr lang="es"/>
              <a:t>necessary</a:t>
            </a:r>
            <a:r>
              <a:rPr lang="es"/>
              <a:t> because the accuracy test and train were similar.  </a:t>
            </a:r>
            <a:endParaRPr>
              <a:solidFill>
                <a:schemeClr val="dk1"/>
              </a:solidFill>
            </a:endParaRPr>
          </a:p>
          <a:p>
            <a:pPr indent="0" lvl="0" marL="0" rtl="0" algn="l">
              <a:spcBef>
                <a:spcPts val="0"/>
              </a:spcBef>
              <a:spcAft>
                <a:spcPts val="0"/>
              </a:spcAft>
              <a:buNone/>
            </a:pPr>
            <a:r>
              <a:rPr lang="es">
                <a:solidFill>
                  <a:schemeClr val="dk1"/>
                </a:solidFill>
              </a:rPr>
              <a:t>So we can say that both models are good at </a:t>
            </a:r>
            <a:r>
              <a:rPr lang="es">
                <a:solidFill>
                  <a:schemeClr val="dk1"/>
                </a:solidFill>
              </a:rPr>
              <a:t>classifying</a:t>
            </a:r>
            <a:r>
              <a:rPr lang="es">
                <a:solidFill>
                  <a:schemeClr val="dk1"/>
                </a:solidFill>
              </a:rPr>
              <a:t> the type of stimulu</a:t>
            </a:r>
            <a:r>
              <a:rPr lang="es">
                <a:solidFill>
                  <a:schemeClr val="dk1"/>
                </a:solidFill>
              </a:rPr>
              <a: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######maybe we could obtain better results if we fit the model with more data.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e492258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e492258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jpg"/><Relationship Id="rId5" Type="http://schemas.openxmlformats.org/officeDocument/2006/relationships/image" Target="../media/image3.jpg"/><Relationship Id="rId6" Type="http://schemas.openxmlformats.org/officeDocument/2006/relationships/image" Target="../media/image7.png"/><Relationship Id="rId7" Type="http://schemas.openxmlformats.org/officeDocument/2006/relationships/hyperlink" Target="https://www.nature.com/articles/s41467-022-28635-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20.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8.jpg"/><Relationship Id="rId5" Type="http://schemas.openxmlformats.org/officeDocument/2006/relationships/image" Target="../media/image15.jp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897"/>
            </a:gs>
            <a:gs pos="100000">
              <a:srgbClr val="04523B"/>
            </a:gs>
          </a:gsLst>
          <a:path path="circle">
            <a:fillToRect b="50%" l="50%" r="50%" t="50%"/>
          </a:path>
          <a:tileRect/>
        </a:gradFill>
      </p:bgPr>
    </p:bg>
    <p:spTree>
      <p:nvGrpSpPr>
        <p:cNvPr id="65" name="Shape 65"/>
        <p:cNvGrpSpPr/>
        <p:nvPr/>
      </p:nvGrpSpPr>
      <p:grpSpPr>
        <a:xfrm>
          <a:off x="0" y="0"/>
          <a:ext cx="0" cy="0"/>
          <a:chOff x="0" y="0"/>
          <a:chExt cx="0" cy="0"/>
        </a:xfrm>
      </p:grpSpPr>
      <p:pic>
        <p:nvPicPr>
          <p:cNvPr id="66" name="Google Shape;66;p13"/>
          <p:cNvPicPr preferRelativeResize="0"/>
          <p:nvPr/>
        </p:nvPicPr>
        <p:blipFill rotWithShape="1">
          <a:blip r:embed="rId3">
            <a:alphaModFix/>
          </a:blip>
          <a:srcRect b="10818" l="2686" r="4038" t="1369"/>
          <a:stretch/>
        </p:blipFill>
        <p:spPr>
          <a:xfrm>
            <a:off x="0" y="0"/>
            <a:ext cx="9144003" cy="5105900"/>
          </a:xfrm>
          <a:prstGeom prst="rect">
            <a:avLst/>
          </a:prstGeom>
          <a:noFill/>
          <a:ln>
            <a:noFill/>
          </a:ln>
          <a:effectLst>
            <a:outerShdw blurRad="57150" rotWithShape="0" algn="bl" dir="5400000" dist="19050">
              <a:srgbClr val="000000">
                <a:alpha val="50000"/>
              </a:srgbClr>
            </a:outerShdw>
          </a:effectLst>
        </p:spPr>
      </p:pic>
      <p:sp>
        <p:nvSpPr>
          <p:cNvPr id="67" name="Google Shape;67;p13"/>
          <p:cNvSpPr txBox="1"/>
          <p:nvPr/>
        </p:nvSpPr>
        <p:spPr>
          <a:xfrm>
            <a:off x="300900" y="1257475"/>
            <a:ext cx="8542200" cy="912600"/>
          </a:xfrm>
          <a:prstGeom prst="rect">
            <a:avLst/>
          </a:prstGeom>
          <a:gradFill>
            <a:gsLst>
              <a:gs pos="0">
                <a:srgbClr val="00D897"/>
              </a:gs>
              <a:gs pos="100000">
                <a:srgbClr val="04523B"/>
              </a:gs>
            </a:gsLst>
            <a:path path="circle">
              <a:fillToRect b="50%" l="50%" r="50%" t="50%"/>
            </a:path>
            <a:tileRect/>
          </a:gra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sz="2200">
                <a:solidFill>
                  <a:srgbClr val="FFFFFF"/>
                </a:solidFill>
              </a:rPr>
              <a:t>Calcium signals from VIP and SST neurons of the primary visual cortex as decoders of familiar and novel visual stimuli </a:t>
            </a:r>
            <a:endParaRPr b="1" sz="2200">
              <a:solidFill>
                <a:srgbClr val="FFFFFF"/>
              </a:solidFill>
            </a:endParaRPr>
          </a:p>
        </p:txBody>
      </p:sp>
      <p:sp>
        <p:nvSpPr>
          <p:cNvPr id="68" name="Google Shape;68;p13"/>
          <p:cNvSpPr txBox="1"/>
          <p:nvPr/>
        </p:nvSpPr>
        <p:spPr>
          <a:xfrm>
            <a:off x="868500" y="2308425"/>
            <a:ext cx="7407000" cy="354000"/>
          </a:xfrm>
          <a:prstGeom prst="rect">
            <a:avLst/>
          </a:prstGeom>
          <a:gradFill>
            <a:gsLst>
              <a:gs pos="0">
                <a:srgbClr val="00D897"/>
              </a:gs>
              <a:gs pos="100000">
                <a:srgbClr val="04523B"/>
              </a:gs>
            </a:gsLst>
            <a:path path="circle">
              <a:fillToRect b="50%" l="50%" r="50%" t="50%"/>
            </a:path>
            <a:tileRect/>
          </a:gra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sz="1100">
                <a:solidFill>
                  <a:srgbClr val="FFF2CC"/>
                </a:solidFill>
              </a:rPr>
              <a:t>Gonzalez-Rangel, NA., Heredia-Franco, DA., Lopez-Castro, A., Millar-Santelices, F., Venegas, S., Zorzet, B.</a:t>
            </a:r>
            <a:endParaRPr b="1" sz="1300">
              <a:solidFill>
                <a:srgbClr val="FFF2CC"/>
              </a:solidFill>
            </a:endParaRPr>
          </a:p>
        </p:txBody>
      </p:sp>
      <p:pic>
        <p:nvPicPr>
          <p:cNvPr id="69" name="Google Shape;69;p13"/>
          <p:cNvPicPr preferRelativeResize="0"/>
          <p:nvPr/>
        </p:nvPicPr>
        <p:blipFill>
          <a:blip r:embed="rId4">
            <a:alphaModFix/>
          </a:blip>
          <a:stretch>
            <a:fillRect/>
          </a:stretch>
        </p:blipFill>
        <p:spPr>
          <a:xfrm>
            <a:off x="6843425" y="2800775"/>
            <a:ext cx="1172600" cy="1118824"/>
          </a:xfrm>
          <a:prstGeom prst="rect">
            <a:avLst/>
          </a:prstGeom>
          <a:noFill/>
          <a:ln>
            <a:noFill/>
          </a:ln>
        </p:spPr>
      </p:pic>
      <p:pic>
        <p:nvPicPr>
          <p:cNvPr id="70" name="Google Shape;70;p13"/>
          <p:cNvPicPr preferRelativeResize="0"/>
          <p:nvPr/>
        </p:nvPicPr>
        <p:blipFill>
          <a:blip r:embed="rId5">
            <a:alphaModFix/>
          </a:blip>
          <a:stretch>
            <a:fillRect/>
          </a:stretch>
        </p:blipFill>
        <p:spPr>
          <a:xfrm>
            <a:off x="1073400" y="2753050"/>
            <a:ext cx="1791601" cy="121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pic>
        <p:nvPicPr>
          <p:cNvPr id="273" name="Google Shape;273;p22"/>
          <p:cNvPicPr preferRelativeResize="0"/>
          <p:nvPr/>
        </p:nvPicPr>
        <p:blipFill rotWithShape="1">
          <a:blip r:embed="rId3">
            <a:alphaModFix/>
          </a:blip>
          <a:srcRect b="10818" l="2686" r="4038" t="1369"/>
          <a:stretch/>
        </p:blipFill>
        <p:spPr>
          <a:xfrm>
            <a:off x="0" y="0"/>
            <a:ext cx="9144003" cy="5105900"/>
          </a:xfrm>
          <a:prstGeom prst="rect">
            <a:avLst/>
          </a:prstGeom>
          <a:noFill/>
          <a:ln>
            <a:noFill/>
          </a:ln>
          <a:effectLst>
            <a:outerShdw blurRad="57150" rotWithShape="0" algn="bl" dir="5400000" dist="19050">
              <a:srgbClr val="000000">
                <a:alpha val="15000"/>
              </a:srgbClr>
            </a:outerShdw>
          </a:effectLst>
        </p:spPr>
      </p:pic>
      <p:sp>
        <p:nvSpPr>
          <p:cNvPr id="274" name="Google Shape;274;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Clr>
                <a:srgbClr val="000000"/>
              </a:buClr>
              <a:buSzPts val="2000"/>
              <a:buFont typeface="Arial"/>
              <a:buChar char="-"/>
            </a:pPr>
            <a:r>
              <a:rPr b="1" lang="es" sz="2000">
                <a:solidFill>
                  <a:srgbClr val="38761D"/>
                </a:solidFill>
                <a:latin typeface="Arial"/>
                <a:ea typeface="Arial"/>
                <a:cs typeface="Arial"/>
                <a:sym typeface="Arial"/>
              </a:rPr>
              <a:t>Method limits</a:t>
            </a:r>
            <a:r>
              <a:rPr b="1" lang="es" sz="2000">
                <a:solidFill>
                  <a:srgbClr val="38761D"/>
                </a:solidFill>
                <a:latin typeface="Arial"/>
                <a:ea typeface="Arial"/>
                <a:cs typeface="Arial"/>
                <a:sym typeface="Arial"/>
              </a:rPr>
              <a:t> </a:t>
            </a:r>
            <a:r>
              <a:rPr b="1" lang="es" sz="2000">
                <a:solidFill>
                  <a:srgbClr val="000000"/>
                </a:solidFill>
                <a:latin typeface="Arial"/>
                <a:ea typeface="Arial"/>
                <a:cs typeface="Arial"/>
                <a:sym typeface="Arial"/>
              </a:rPr>
              <a:t>Calcium imaging is by no means a perfect technique.</a:t>
            </a:r>
            <a:endParaRPr b="1" sz="20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b="1" sz="2000">
              <a:solidFill>
                <a:srgbClr val="000000"/>
              </a:solidFill>
              <a:latin typeface="Arial"/>
              <a:ea typeface="Arial"/>
              <a:cs typeface="Arial"/>
              <a:sym typeface="Arial"/>
            </a:endParaRPr>
          </a:p>
          <a:p>
            <a:pPr indent="-355600" lvl="0" marL="457200" rtl="0" algn="just">
              <a:lnSpc>
                <a:spcPct val="100000"/>
              </a:lnSpc>
              <a:spcBef>
                <a:spcPts val="0"/>
              </a:spcBef>
              <a:spcAft>
                <a:spcPts val="0"/>
              </a:spcAft>
              <a:buClr>
                <a:srgbClr val="000000"/>
              </a:buClr>
              <a:buSzPts val="2000"/>
              <a:buFont typeface="Arial"/>
              <a:buChar char="-"/>
            </a:pPr>
            <a:r>
              <a:rPr b="1" lang="es" sz="2000">
                <a:solidFill>
                  <a:srgbClr val="38761D"/>
                </a:solidFill>
                <a:latin typeface="Arial"/>
                <a:ea typeface="Arial"/>
                <a:cs typeface="Arial"/>
                <a:sym typeface="Arial"/>
              </a:rPr>
              <a:t>How could we improve our model? </a:t>
            </a:r>
            <a:r>
              <a:rPr b="1" lang="es" sz="2000">
                <a:solidFill>
                  <a:srgbClr val="000000"/>
                </a:solidFill>
                <a:latin typeface="Arial"/>
                <a:ea typeface="Arial"/>
                <a:cs typeface="Arial"/>
                <a:sym typeface="Arial"/>
              </a:rPr>
              <a:t>Either by increasing the data volume or including additional variables.</a:t>
            </a:r>
            <a:endParaRPr b="1" sz="20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b="1" sz="2000">
              <a:solidFill>
                <a:srgbClr val="000000"/>
              </a:solidFill>
              <a:latin typeface="Arial"/>
              <a:ea typeface="Arial"/>
              <a:cs typeface="Arial"/>
              <a:sym typeface="Arial"/>
            </a:endParaRPr>
          </a:p>
          <a:p>
            <a:pPr indent="-355600" lvl="0" marL="457200" rtl="0" algn="just">
              <a:lnSpc>
                <a:spcPct val="100000"/>
              </a:lnSpc>
              <a:spcBef>
                <a:spcPts val="0"/>
              </a:spcBef>
              <a:spcAft>
                <a:spcPts val="0"/>
              </a:spcAft>
              <a:buClr>
                <a:srgbClr val="000000"/>
              </a:buClr>
              <a:buSzPts val="2000"/>
              <a:buFont typeface="Arial"/>
              <a:buChar char="-"/>
            </a:pPr>
            <a:r>
              <a:rPr b="1" lang="es" sz="2000">
                <a:solidFill>
                  <a:srgbClr val="38761D"/>
                </a:solidFill>
                <a:latin typeface="Arial"/>
                <a:ea typeface="Arial"/>
                <a:cs typeface="Arial"/>
                <a:sym typeface="Arial"/>
              </a:rPr>
              <a:t>Future steps? </a:t>
            </a:r>
            <a:r>
              <a:rPr b="1" lang="es" sz="2000">
                <a:solidFill>
                  <a:srgbClr val="000000"/>
                </a:solidFill>
                <a:latin typeface="Arial"/>
                <a:ea typeface="Arial"/>
                <a:cs typeface="Arial"/>
                <a:sym typeface="Arial"/>
              </a:rPr>
              <a:t>Test our model against different data sets so as to generalize it.</a:t>
            </a:r>
            <a:endParaRPr b="1" sz="2000">
              <a:solidFill>
                <a:srgbClr val="000000"/>
              </a:solidFill>
              <a:latin typeface="Arial"/>
              <a:ea typeface="Arial"/>
              <a:cs typeface="Arial"/>
              <a:sym typeface="Arial"/>
            </a:endParaRPr>
          </a:p>
        </p:txBody>
      </p:sp>
      <p:sp>
        <p:nvSpPr>
          <p:cNvPr id="275" name="Google Shape;275;p22"/>
          <p:cNvSpPr/>
          <p:nvPr/>
        </p:nvSpPr>
        <p:spPr>
          <a:xfrm>
            <a:off x="0" y="131875"/>
            <a:ext cx="5711700" cy="57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276" name="Google Shape;276;p22"/>
          <p:cNvSpPr txBox="1"/>
          <p:nvPr>
            <p:ph type="title"/>
          </p:nvPr>
        </p:nvSpPr>
        <p:spPr>
          <a:xfrm>
            <a:off x="34050" y="63425"/>
            <a:ext cx="6201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Limitations and perspectives.</a:t>
            </a:r>
            <a:r>
              <a:rPr b="1" lang="es">
                <a:solidFill>
                  <a:srgbClr val="000000"/>
                </a:solidFill>
              </a:rPr>
              <a:t> </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897"/>
            </a:gs>
            <a:gs pos="100000">
              <a:srgbClr val="04523B"/>
            </a:gs>
          </a:gsLst>
          <a:path path="circle">
            <a:fillToRect b="50%" l="50%" r="50%" t="50%"/>
          </a:path>
          <a:tileRect/>
        </a:gradFill>
      </p:bgPr>
    </p:bg>
    <p:spTree>
      <p:nvGrpSpPr>
        <p:cNvPr id="280" name="Shape 280"/>
        <p:cNvGrpSpPr/>
        <p:nvPr/>
      </p:nvGrpSpPr>
      <p:grpSpPr>
        <a:xfrm>
          <a:off x="0" y="0"/>
          <a:ext cx="0" cy="0"/>
          <a:chOff x="0" y="0"/>
          <a:chExt cx="0" cy="0"/>
        </a:xfrm>
      </p:grpSpPr>
      <p:pic>
        <p:nvPicPr>
          <p:cNvPr id="281" name="Google Shape;281;p23"/>
          <p:cNvPicPr preferRelativeResize="0"/>
          <p:nvPr/>
        </p:nvPicPr>
        <p:blipFill rotWithShape="1">
          <a:blip r:embed="rId3">
            <a:alphaModFix/>
          </a:blip>
          <a:srcRect b="10818" l="2686" r="4038" t="1369"/>
          <a:stretch/>
        </p:blipFill>
        <p:spPr>
          <a:xfrm>
            <a:off x="0" y="0"/>
            <a:ext cx="9144003" cy="5105900"/>
          </a:xfrm>
          <a:prstGeom prst="rect">
            <a:avLst/>
          </a:prstGeom>
          <a:noFill/>
          <a:ln>
            <a:noFill/>
          </a:ln>
          <a:effectLst>
            <a:outerShdw blurRad="57150" rotWithShape="0" algn="bl" dir="5400000" dist="19050">
              <a:srgbClr val="000000">
                <a:alpha val="50000"/>
              </a:srgbClr>
            </a:outerShdw>
          </a:effectLst>
        </p:spPr>
      </p:pic>
      <p:sp>
        <p:nvSpPr>
          <p:cNvPr id="282" name="Google Shape;282;p23"/>
          <p:cNvSpPr txBox="1"/>
          <p:nvPr/>
        </p:nvSpPr>
        <p:spPr>
          <a:xfrm>
            <a:off x="300900" y="1257475"/>
            <a:ext cx="8542200" cy="912600"/>
          </a:xfrm>
          <a:prstGeom prst="rect">
            <a:avLst/>
          </a:prstGeom>
          <a:gradFill>
            <a:gsLst>
              <a:gs pos="0">
                <a:srgbClr val="00D897"/>
              </a:gs>
              <a:gs pos="100000">
                <a:srgbClr val="04523B"/>
              </a:gs>
            </a:gsLst>
            <a:path path="circle">
              <a:fillToRect b="50%" l="50%" r="50%" t="50%"/>
            </a:path>
            <a:tileRect/>
          </a:gra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sz="2200">
                <a:solidFill>
                  <a:srgbClr val="FFFFFF"/>
                </a:solidFill>
              </a:rPr>
              <a:t>Calcium signals from VIP and SST neurons of the primary visual cortex as decoders of familiar and novel visual stimuli. </a:t>
            </a:r>
            <a:endParaRPr b="1" sz="2200">
              <a:solidFill>
                <a:srgbClr val="FFFFFF"/>
              </a:solidFill>
            </a:endParaRPr>
          </a:p>
        </p:txBody>
      </p:sp>
      <p:sp>
        <p:nvSpPr>
          <p:cNvPr id="283" name="Google Shape;283;p23"/>
          <p:cNvSpPr txBox="1"/>
          <p:nvPr/>
        </p:nvSpPr>
        <p:spPr>
          <a:xfrm>
            <a:off x="868500" y="2308425"/>
            <a:ext cx="7407000" cy="354000"/>
          </a:xfrm>
          <a:prstGeom prst="rect">
            <a:avLst/>
          </a:prstGeom>
          <a:gradFill>
            <a:gsLst>
              <a:gs pos="0">
                <a:srgbClr val="00D897"/>
              </a:gs>
              <a:gs pos="100000">
                <a:srgbClr val="04523B"/>
              </a:gs>
            </a:gsLst>
            <a:path path="circle">
              <a:fillToRect b="50%" l="50%" r="50%" t="50%"/>
            </a:path>
            <a:tileRect/>
          </a:gra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sz="1100">
                <a:solidFill>
                  <a:srgbClr val="FFF2CC"/>
                </a:solidFill>
              </a:rPr>
              <a:t>Gonzalez-Rangel, NA., Heredia-Franco, DA., Lopez-Castro, A., Millar-Santelices, F., Venegas, S., Zorzet, B.</a:t>
            </a:r>
            <a:endParaRPr b="1" sz="1300">
              <a:solidFill>
                <a:srgbClr val="FFF2CC"/>
              </a:solidFill>
            </a:endParaRPr>
          </a:p>
        </p:txBody>
      </p:sp>
      <p:pic>
        <p:nvPicPr>
          <p:cNvPr id="284" name="Google Shape;284;p23"/>
          <p:cNvPicPr preferRelativeResize="0"/>
          <p:nvPr/>
        </p:nvPicPr>
        <p:blipFill>
          <a:blip r:embed="rId4">
            <a:alphaModFix/>
          </a:blip>
          <a:stretch>
            <a:fillRect/>
          </a:stretch>
        </p:blipFill>
        <p:spPr>
          <a:xfrm>
            <a:off x="6843425" y="2800775"/>
            <a:ext cx="1172600" cy="1118824"/>
          </a:xfrm>
          <a:prstGeom prst="rect">
            <a:avLst/>
          </a:prstGeom>
          <a:noFill/>
          <a:ln>
            <a:noFill/>
          </a:ln>
        </p:spPr>
      </p:pic>
      <p:pic>
        <p:nvPicPr>
          <p:cNvPr id="285" name="Google Shape;285;p23"/>
          <p:cNvPicPr preferRelativeResize="0"/>
          <p:nvPr/>
        </p:nvPicPr>
        <p:blipFill>
          <a:blip r:embed="rId5">
            <a:alphaModFix/>
          </a:blip>
          <a:stretch>
            <a:fillRect/>
          </a:stretch>
        </p:blipFill>
        <p:spPr>
          <a:xfrm>
            <a:off x="1073400" y="2753050"/>
            <a:ext cx="1791601" cy="121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4"/>
          <p:cNvPicPr preferRelativeResize="0"/>
          <p:nvPr/>
        </p:nvPicPr>
        <p:blipFill rotWithShape="1">
          <a:blip r:embed="rId3">
            <a:alphaModFix/>
          </a:blip>
          <a:srcRect b="10818" l="2686" r="4038" t="1369"/>
          <a:stretch/>
        </p:blipFill>
        <p:spPr>
          <a:xfrm>
            <a:off x="0" y="0"/>
            <a:ext cx="9144003" cy="5105900"/>
          </a:xfrm>
          <a:prstGeom prst="rect">
            <a:avLst/>
          </a:prstGeom>
          <a:noFill/>
          <a:ln>
            <a:noFill/>
          </a:ln>
          <a:effectLst>
            <a:outerShdw blurRad="57150" rotWithShape="0" algn="bl" dir="5400000" dist="19050">
              <a:srgbClr val="000000">
                <a:alpha val="15000"/>
              </a:srgbClr>
            </a:outerShdw>
          </a:effectLst>
        </p:spPr>
      </p:pic>
      <p:sp>
        <p:nvSpPr>
          <p:cNvPr id="76" name="Google Shape;76;p14"/>
          <p:cNvSpPr/>
          <p:nvPr/>
        </p:nvSpPr>
        <p:spPr>
          <a:xfrm>
            <a:off x="0" y="131875"/>
            <a:ext cx="2387100" cy="57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77" name="Google Shape;77;p14"/>
          <p:cNvSpPr txBox="1"/>
          <p:nvPr>
            <p:ph type="title"/>
          </p:nvPr>
        </p:nvSpPr>
        <p:spPr>
          <a:xfrm>
            <a:off x="34050" y="139625"/>
            <a:ext cx="219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a:solidFill>
                  <a:srgbClr val="000000"/>
                </a:solidFill>
              </a:rPr>
              <a:t>Introduction </a:t>
            </a:r>
            <a:endParaRPr b="1">
              <a:solidFill>
                <a:srgbClr val="000000"/>
              </a:solidFill>
            </a:endParaRPr>
          </a:p>
        </p:txBody>
      </p:sp>
      <p:grpSp>
        <p:nvGrpSpPr>
          <p:cNvPr id="78" name="Google Shape;78;p14"/>
          <p:cNvGrpSpPr/>
          <p:nvPr/>
        </p:nvGrpSpPr>
        <p:grpSpPr>
          <a:xfrm>
            <a:off x="1243060" y="1614678"/>
            <a:ext cx="4397186" cy="2217904"/>
            <a:chOff x="2963137" y="1443413"/>
            <a:chExt cx="5869175" cy="3118538"/>
          </a:xfrm>
        </p:grpSpPr>
        <p:pic>
          <p:nvPicPr>
            <p:cNvPr id="79" name="Google Shape;79;p14"/>
            <p:cNvPicPr preferRelativeResize="0"/>
            <p:nvPr/>
          </p:nvPicPr>
          <p:blipFill>
            <a:blip r:embed="rId4">
              <a:alphaModFix/>
            </a:blip>
            <a:stretch>
              <a:fillRect/>
            </a:stretch>
          </p:blipFill>
          <p:spPr>
            <a:xfrm>
              <a:off x="2963137" y="1443413"/>
              <a:ext cx="5869175" cy="2707225"/>
            </a:xfrm>
            <a:prstGeom prst="rect">
              <a:avLst/>
            </a:prstGeom>
            <a:noFill/>
            <a:ln>
              <a:noFill/>
            </a:ln>
          </p:spPr>
        </p:pic>
        <p:sp>
          <p:nvSpPr>
            <p:cNvPr id="80" name="Google Shape;80;p14"/>
            <p:cNvSpPr txBox="1"/>
            <p:nvPr/>
          </p:nvSpPr>
          <p:spPr>
            <a:xfrm>
              <a:off x="5827875" y="4150650"/>
              <a:ext cx="3000000" cy="411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es" sz="700">
                  <a:solidFill>
                    <a:srgbClr val="222222"/>
                  </a:solidFill>
                  <a:highlight>
                    <a:srgbClr val="FFFFFF"/>
                  </a:highlight>
                </a:rPr>
                <a:t>Kepecs, A., &amp; Fishell, G. (2014)</a:t>
              </a:r>
              <a:endParaRPr sz="1100"/>
            </a:p>
          </p:txBody>
        </p:sp>
      </p:grpSp>
      <p:sp>
        <p:nvSpPr>
          <p:cNvPr id="81" name="Google Shape;81;p14"/>
          <p:cNvSpPr txBox="1"/>
          <p:nvPr/>
        </p:nvSpPr>
        <p:spPr>
          <a:xfrm>
            <a:off x="2387100" y="233525"/>
            <a:ext cx="16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pen Sans"/>
                <a:ea typeface="Open Sans"/>
                <a:cs typeface="Open Sans"/>
                <a:sym typeface="Open Sans"/>
              </a:rPr>
              <a:t>What do we know?</a:t>
            </a:r>
            <a:endParaRPr sz="1300">
              <a:latin typeface="Open Sans"/>
              <a:ea typeface="Open Sans"/>
              <a:cs typeface="Open Sans"/>
              <a:sym typeface="Open Sans"/>
            </a:endParaRPr>
          </a:p>
        </p:txBody>
      </p:sp>
      <p:sp>
        <p:nvSpPr>
          <p:cNvPr id="82" name="Google Shape;82;p14"/>
          <p:cNvSpPr/>
          <p:nvPr/>
        </p:nvSpPr>
        <p:spPr>
          <a:xfrm>
            <a:off x="2957450" y="841375"/>
            <a:ext cx="1163700" cy="1374900"/>
          </a:xfrm>
          <a:prstGeom prst="bentArrow">
            <a:avLst>
              <a:gd fmla="val 14434" name="adj1"/>
              <a:gd fmla="val 16405" name="adj2"/>
              <a:gd fmla="val 26552" name="adj3"/>
              <a:gd fmla="val 44759" name="adj4"/>
            </a:avLst>
          </a:prstGeom>
          <a:solidFill>
            <a:srgbClr val="4A86E8"/>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4235350" y="712325"/>
            <a:ext cx="1404900" cy="452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t>Higher activity</a:t>
            </a:r>
            <a:endParaRPr sz="1300"/>
          </a:p>
        </p:txBody>
      </p:sp>
      <p:sp>
        <p:nvSpPr>
          <p:cNvPr id="84" name="Google Shape;84;p14"/>
          <p:cNvSpPr/>
          <p:nvPr/>
        </p:nvSpPr>
        <p:spPr>
          <a:xfrm>
            <a:off x="5819775" y="865200"/>
            <a:ext cx="908400" cy="2460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Processing</a:t>
            </a:r>
            <a:endParaRPr sz="1000"/>
          </a:p>
        </p:txBody>
      </p:sp>
      <p:sp>
        <p:nvSpPr>
          <p:cNvPr id="85" name="Google Shape;85;p14"/>
          <p:cNvSpPr/>
          <p:nvPr/>
        </p:nvSpPr>
        <p:spPr>
          <a:xfrm>
            <a:off x="6843725" y="404825"/>
            <a:ext cx="1016100" cy="1762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4"/>
          <p:cNvPicPr preferRelativeResize="0"/>
          <p:nvPr/>
        </p:nvPicPr>
        <p:blipFill>
          <a:blip r:embed="rId5">
            <a:alphaModFix/>
          </a:blip>
          <a:stretch>
            <a:fillRect/>
          </a:stretch>
        </p:blipFill>
        <p:spPr>
          <a:xfrm>
            <a:off x="6870250" y="523930"/>
            <a:ext cx="908400" cy="607969"/>
          </a:xfrm>
          <a:prstGeom prst="rect">
            <a:avLst/>
          </a:prstGeom>
          <a:noFill/>
          <a:ln>
            <a:noFill/>
          </a:ln>
        </p:spPr>
      </p:pic>
      <p:pic>
        <p:nvPicPr>
          <p:cNvPr id="87" name="Google Shape;87;p14"/>
          <p:cNvPicPr preferRelativeResize="0"/>
          <p:nvPr/>
        </p:nvPicPr>
        <p:blipFill>
          <a:blip r:embed="rId6">
            <a:alphaModFix/>
          </a:blip>
          <a:stretch>
            <a:fillRect/>
          </a:stretch>
        </p:blipFill>
        <p:spPr>
          <a:xfrm>
            <a:off x="6938975" y="1351920"/>
            <a:ext cx="839675" cy="685180"/>
          </a:xfrm>
          <a:prstGeom prst="rect">
            <a:avLst/>
          </a:prstGeom>
          <a:noFill/>
          <a:ln>
            <a:noFill/>
          </a:ln>
        </p:spPr>
      </p:pic>
      <p:sp>
        <p:nvSpPr>
          <p:cNvPr id="88" name="Google Shape;88;p14"/>
          <p:cNvSpPr txBox="1"/>
          <p:nvPr/>
        </p:nvSpPr>
        <p:spPr>
          <a:xfrm>
            <a:off x="6868179" y="63425"/>
            <a:ext cx="101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Open Sans"/>
                <a:ea typeface="Open Sans"/>
                <a:cs typeface="Open Sans"/>
                <a:sym typeface="Open Sans"/>
              </a:rPr>
              <a:t>Images</a:t>
            </a:r>
            <a:endParaRPr b="1">
              <a:latin typeface="Open Sans"/>
              <a:ea typeface="Open Sans"/>
              <a:cs typeface="Open Sans"/>
              <a:sym typeface="Open Sans"/>
            </a:endParaRPr>
          </a:p>
        </p:txBody>
      </p:sp>
      <p:sp>
        <p:nvSpPr>
          <p:cNvPr id="89" name="Google Shape;89;p14"/>
          <p:cNvSpPr txBox="1"/>
          <p:nvPr/>
        </p:nvSpPr>
        <p:spPr>
          <a:xfrm>
            <a:off x="6810552" y="2090825"/>
            <a:ext cx="1120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600">
                <a:latin typeface="Open Sans"/>
                <a:ea typeface="Open Sans"/>
                <a:cs typeface="Open Sans"/>
                <a:sym typeface="Open Sans"/>
              </a:rPr>
              <a:t>(Homann et al., 2017 y Homann et al., 2021)</a:t>
            </a:r>
            <a:endParaRPr sz="600">
              <a:latin typeface="Open Sans"/>
              <a:ea typeface="Open Sans"/>
              <a:cs typeface="Open Sans"/>
              <a:sym typeface="Open Sans"/>
            </a:endParaRPr>
          </a:p>
        </p:txBody>
      </p:sp>
      <p:sp>
        <p:nvSpPr>
          <p:cNvPr id="90" name="Google Shape;90;p14"/>
          <p:cNvSpPr/>
          <p:nvPr/>
        </p:nvSpPr>
        <p:spPr>
          <a:xfrm>
            <a:off x="6870700" y="1249375"/>
            <a:ext cx="908400" cy="890700"/>
          </a:xfrm>
          <a:prstGeom prst="noSmoking">
            <a:avLst>
              <a:gd fmla="val 6152"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5834350" y="3008350"/>
            <a:ext cx="1509600" cy="452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t>Pyramidal neurons</a:t>
            </a:r>
            <a:endParaRPr sz="1300"/>
          </a:p>
        </p:txBody>
      </p:sp>
      <p:sp>
        <p:nvSpPr>
          <p:cNvPr id="92" name="Google Shape;92;p14"/>
          <p:cNvSpPr txBox="1"/>
          <p:nvPr/>
        </p:nvSpPr>
        <p:spPr>
          <a:xfrm rot="-1308630">
            <a:off x="6548885" y="3414745"/>
            <a:ext cx="1404971" cy="58494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300">
                <a:latin typeface="Open Sans"/>
                <a:ea typeface="Open Sans"/>
                <a:cs typeface="Open Sans"/>
                <a:sym typeface="Open Sans"/>
              </a:rPr>
              <a:t>V1 ⅔ cortex layer</a:t>
            </a:r>
            <a:endParaRPr b="1" sz="1200">
              <a:latin typeface="Open Sans"/>
              <a:ea typeface="Open Sans"/>
              <a:cs typeface="Open Sans"/>
              <a:sym typeface="Open Sans"/>
            </a:endParaRPr>
          </a:p>
        </p:txBody>
      </p:sp>
      <p:sp>
        <p:nvSpPr>
          <p:cNvPr id="93" name="Google Shape;93;p14"/>
          <p:cNvSpPr/>
          <p:nvPr/>
        </p:nvSpPr>
        <p:spPr>
          <a:xfrm>
            <a:off x="3396350" y="3380025"/>
            <a:ext cx="3000000" cy="1374900"/>
          </a:xfrm>
          <a:prstGeom prst="curvedUpArrow">
            <a:avLst>
              <a:gd fmla="val 13545" name="adj1"/>
              <a:gd fmla="val 38728" name="adj2"/>
              <a:gd fmla="val 16627" name="adj3"/>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nvSpPr>
        <p:spPr>
          <a:xfrm>
            <a:off x="3695411" y="4234882"/>
            <a:ext cx="2199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200">
                <a:latin typeface="Open Sans"/>
                <a:ea typeface="Open Sans"/>
                <a:cs typeface="Open Sans"/>
                <a:sym typeface="Open Sans"/>
              </a:rPr>
              <a:t>Modulate activity</a:t>
            </a:r>
            <a:endParaRPr b="1" sz="1200">
              <a:latin typeface="Open Sans"/>
              <a:ea typeface="Open Sans"/>
              <a:cs typeface="Open Sans"/>
              <a:sym typeface="Open Sans"/>
            </a:endParaRPr>
          </a:p>
        </p:txBody>
      </p:sp>
      <p:sp>
        <p:nvSpPr>
          <p:cNvPr id="95" name="Google Shape;95;p14"/>
          <p:cNvSpPr txBox="1"/>
          <p:nvPr/>
        </p:nvSpPr>
        <p:spPr>
          <a:xfrm rot="-280101">
            <a:off x="252814" y="3822813"/>
            <a:ext cx="3265834" cy="89275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300">
                <a:latin typeface="Open Sans"/>
                <a:ea typeface="Open Sans"/>
                <a:cs typeface="Open Sans"/>
                <a:sym typeface="Open Sans"/>
              </a:rPr>
              <a:t>Dynamics between neurons?</a:t>
            </a:r>
            <a:endParaRPr b="1" sz="2300">
              <a:latin typeface="Open Sans"/>
              <a:ea typeface="Open Sans"/>
              <a:cs typeface="Open Sans"/>
              <a:sym typeface="Open Sans"/>
            </a:endParaRPr>
          </a:p>
        </p:txBody>
      </p:sp>
      <p:sp>
        <p:nvSpPr>
          <p:cNvPr id="96" name="Google Shape;96;p14"/>
          <p:cNvSpPr txBox="1"/>
          <p:nvPr/>
        </p:nvSpPr>
        <p:spPr>
          <a:xfrm>
            <a:off x="3295200" y="467872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100" u="sng">
                <a:solidFill>
                  <a:srgbClr val="222222"/>
                </a:solidFill>
                <a:hlinkClick r:id="rId7">
                  <a:extLst>
                    <a:ext uri="{A12FA001-AC4F-418D-AE19-62706E023703}">
                      <ahyp:hlinkClr val="tx"/>
                    </a:ext>
                  </a:extLst>
                </a:hlinkClick>
              </a:rPr>
              <a:t>(Heintz et al., 2022)</a:t>
            </a:r>
            <a:r>
              <a:rPr lang="es" sz="1100" u="sng">
                <a:solidFill>
                  <a:srgbClr val="222222"/>
                </a:solidFill>
              </a:rPr>
              <a:t>.</a:t>
            </a:r>
            <a:endParaRPr sz="1100" u="sng">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p:nvPr/>
        </p:nvSpPr>
        <p:spPr>
          <a:xfrm>
            <a:off x="0" y="131875"/>
            <a:ext cx="2387100" cy="57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102" name="Google Shape;102;p15"/>
          <p:cNvSpPr txBox="1"/>
          <p:nvPr>
            <p:ph type="title"/>
          </p:nvPr>
        </p:nvSpPr>
        <p:spPr>
          <a:xfrm>
            <a:off x="34050" y="139625"/>
            <a:ext cx="2199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a:solidFill>
                  <a:srgbClr val="000000"/>
                </a:solidFill>
              </a:rPr>
              <a:t>Introduction </a:t>
            </a:r>
            <a:endParaRPr b="1">
              <a:solidFill>
                <a:srgbClr val="000000"/>
              </a:solidFill>
            </a:endParaRPr>
          </a:p>
        </p:txBody>
      </p:sp>
      <p:sp>
        <p:nvSpPr>
          <p:cNvPr id="103" name="Google Shape;103;p15"/>
          <p:cNvSpPr txBox="1"/>
          <p:nvPr/>
        </p:nvSpPr>
        <p:spPr>
          <a:xfrm>
            <a:off x="4538375" y="3313000"/>
            <a:ext cx="687300" cy="3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850">
                <a:solidFill>
                  <a:srgbClr val="222222"/>
                </a:solidFill>
              </a:rPr>
              <a:t>n = 5068</a:t>
            </a:r>
            <a:endParaRPr b="1" sz="1200">
              <a:solidFill>
                <a:srgbClr val="222222"/>
              </a:solidFill>
            </a:endParaRPr>
          </a:p>
        </p:txBody>
      </p:sp>
      <p:sp>
        <p:nvSpPr>
          <p:cNvPr id="104" name="Google Shape;104;p15"/>
          <p:cNvSpPr txBox="1"/>
          <p:nvPr/>
        </p:nvSpPr>
        <p:spPr>
          <a:xfrm>
            <a:off x="4538525" y="2660300"/>
            <a:ext cx="756600" cy="3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850">
                <a:solidFill>
                  <a:srgbClr val="222222"/>
                </a:solidFill>
              </a:rPr>
              <a:t>n =5598</a:t>
            </a:r>
            <a:endParaRPr b="1" sz="1200">
              <a:solidFill>
                <a:srgbClr val="222222"/>
              </a:solidFill>
            </a:endParaRPr>
          </a:p>
        </p:txBody>
      </p:sp>
      <p:sp>
        <p:nvSpPr>
          <p:cNvPr id="105" name="Google Shape;105;p15"/>
          <p:cNvSpPr txBox="1"/>
          <p:nvPr/>
        </p:nvSpPr>
        <p:spPr>
          <a:xfrm>
            <a:off x="2770676" y="2323250"/>
            <a:ext cx="1151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Open Sans"/>
                <a:ea typeface="Open Sans"/>
                <a:cs typeface="Open Sans"/>
                <a:sym typeface="Open Sans"/>
              </a:rPr>
              <a:t>Cell specimens</a:t>
            </a:r>
            <a:endParaRPr b="1" sz="900">
              <a:latin typeface="Open Sans"/>
              <a:ea typeface="Open Sans"/>
              <a:cs typeface="Open Sans"/>
              <a:sym typeface="Open Sans"/>
            </a:endParaRPr>
          </a:p>
        </p:txBody>
      </p:sp>
      <p:sp>
        <p:nvSpPr>
          <p:cNvPr id="106" name="Google Shape;106;p15"/>
          <p:cNvSpPr/>
          <p:nvPr/>
        </p:nvSpPr>
        <p:spPr>
          <a:xfrm>
            <a:off x="2916025" y="2616038"/>
            <a:ext cx="861000" cy="263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50">
                <a:solidFill>
                  <a:srgbClr val="222222"/>
                </a:solidFill>
              </a:rPr>
              <a:t>n = 10666</a:t>
            </a:r>
            <a:endParaRPr b="1">
              <a:solidFill>
                <a:srgbClr val="222222"/>
              </a:solidFill>
            </a:endParaRPr>
          </a:p>
        </p:txBody>
      </p:sp>
      <p:pic>
        <p:nvPicPr>
          <p:cNvPr id="107" name="Google Shape;107;p15"/>
          <p:cNvPicPr preferRelativeResize="0"/>
          <p:nvPr/>
        </p:nvPicPr>
        <p:blipFill rotWithShape="1">
          <a:blip r:embed="rId3">
            <a:alphaModFix/>
          </a:blip>
          <a:srcRect b="0" l="47872" r="11799" t="24294"/>
          <a:stretch/>
        </p:blipFill>
        <p:spPr>
          <a:xfrm>
            <a:off x="152225" y="2384558"/>
            <a:ext cx="1397176" cy="835416"/>
          </a:xfrm>
          <a:prstGeom prst="rect">
            <a:avLst/>
          </a:prstGeom>
          <a:noFill/>
          <a:ln>
            <a:noFill/>
          </a:ln>
        </p:spPr>
      </p:pic>
      <p:pic>
        <p:nvPicPr>
          <p:cNvPr id="108" name="Google Shape;108;p15"/>
          <p:cNvPicPr preferRelativeResize="0"/>
          <p:nvPr/>
        </p:nvPicPr>
        <p:blipFill rotWithShape="1">
          <a:blip r:embed="rId4">
            <a:alphaModFix/>
          </a:blip>
          <a:srcRect b="0" l="0" r="75560" t="0"/>
          <a:stretch/>
        </p:blipFill>
        <p:spPr>
          <a:xfrm>
            <a:off x="1501869" y="1888050"/>
            <a:ext cx="1038556" cy="572700"/>
          </a:xfrm>
          <a:prstGeom prst="rect">
            <a:avLst/>
          </a:prstGeom>
          <a:noFill/>
          <a:ln>
            <a:noFill/>
          </a:ln>
        </p:spPr>
      </p:pic>
      <p:pic>
        <p:nvPicPr>
          <p:cNvPr id="109" name="Google Shape;109;p15"/>
          <p:cNvPicPr preferRelativeResize="0"/>
          <p:nvPr/>
        </p:nvPicPr>
        <p:blipFill rotWithShape="1">
          <a:blip r:embed="rId4">
            <a:alphaModFix/>
          </a:blip>
          <a:srcRect b="0" l="24981" r="50963" t="0"/>
          <a:stretch/>
        </p:blipFill>
        <p:spPr>
          <a:xfrm>
            <a:off x="1501875" y="2996591"/>
            <a:ext cx="1038551" cy="581834"/>
          </a:xfrm>
          <a:prstGeom prst="rect">
            <a:avLst/>
          </a:prstGeom>
          <a:noFill/>
          <a:ln>
            <a:noFill/>
          </a:ln>
        </p:spPr>
      </p:pic>
      <p:sp>
        <p:nvSpPr>
          <p:cNvPr id="110" name="Google Shape;110;p15"/>
          <p:cNvSpPr/>
          <p:nvPr/>
        </p:nvSpPr>
        <p:spPr>
          <a:xfrm>
            <a:off x="4531475" y="2298975"/>
            <a:ext cx="701100" cy="409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VIP</a:t>
            </a:r>
            <a:endParaRPr/>
          </a:p>
        </p:txBody>
      </p:sp>
      <p:sp>
        <p:nvSpPr>
          <p:cNvPr id="111" name="Google Shape;111;p15"/>
          <p:cNvSpPr/>
          <p:nvPr/>
        </p:nvSpPr>
        <p:spPr>
          <a:xfrm>
            <a:off x="4525175" y="2930375"/>
            <a:ext cx="701100" cy="409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t>SST</a:t>
            </a:r>
            <a:endParaRPr sz="1200"/>
          </a:p>
        </p:txBody>
      </p:sp>
      <p:cxnSp>
        <p:nvCxnSpPr>
          <p:cNvPr id="112" name="Google Shape;112;p15"/>
          <p:cNvCxnSpPr>
            <a:stCxn id="106" idx="3"/>
            <a:endCxn id="110" idx="2"/>
          </p:cNvCxnSpPr>
          <p:nvPr/>
        </p:nvCxnSpPr>
        <p:spPr>
          <a:xfrm flipH="1" rot="10800000">
            <a:off x="3777025" y="2503688"/>
            <a:ext cx="754500" cy="2442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5"/>
          <p:cNvCxnSpPr>
            <a:stCxn id="106" idx="3"/>
            <a:endCxn id="111" idx="2"/>
          </p:cNvCxnSpPr>
          <p:nvPr/>
        </p:nvCxnSpPr>
        <p:spPr>
          <a:xfrm>
            <a:off x="3777025" y="2747888"/>
            <a:ext cx="748200" cy="3873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5"/>
          <p:cNvCxnSpPr>
            <a:stCxn id="109" idx="3"/>
            <a:endCxn id="106" idx="1"/>
          </p:cNvCxnSpPr>
          <p:nvPr/>
        </p:nvCxnSpPr>
        <p:spPr>
          <a:xfrm flipH="1" rot="10800000">
            <a:off x="2540426" y="2747808"/>
            <a:ext cx="375600" cy="539700"/>
          </a:xfrm>
          <a:prstGeom prst="straightConnector1">
            <a:avLst/>
          </a:prstGeom>
          <a:noFill/>
          <a:ln cap="flat" cmpd="sng" w="9525">
            <a:solidFill>
              <a:schemeClr val="dk2"/>
            </a:solidFill>
            <a:prstDash val="solid"/>
            <a:round/>
            <a:headEnd len="med" w="med" type="none"/>
            <a:tailEnd len="med" w="med" type="stealth"/>
          </a:ln>
        </p:spPr>
      </p:cxnSp>
      <p:cxnSp>
        <p:nvCxnSpPr>
          <p:cNvPr id="115" name="Google Shape;115;p15"/>
          <p:cNvCxnSpPr>
            <a:stCxn id="108" idx="3"/>
            <a:endCxn id="106" idx="1"/>
          </p:cNvCxnSpPr>
          <p:nvPr/>
        </p:nvCxnSpPr>
        <p:spPr>
          <a:xfrm>
            <a:off x="2540425" y="2174400"/>
            <a:ext cx="375600" cy="573600"/>
          </a:xfrm>
          <a:prstGeom prst="straightConnector1">
            <a:avLst/>
          </a:prstGeom>
          <a:noFill/>
          <a:ln cap="flat" cmpd="sng" w="9525">
            <a:solidFill>
              <a:schemeClr val="dk2"/>
            </a:solidFill>
            <a:prstDash val="solid"/>
            <a:round/>
            <a:headEnd len="med" w="med" type="none"/>
            <a:tailEnd len="med" w="med" type="stealth"/>
          </a:ln>
        </p:spPr>
      </p:cxnSp>
      <p:sp>
        <p:nvSpPr>
          <p:cNvPr id="116" name="Google Shape;116;p15"/>
          <p:cNvSpPr txBox="1"/>
          <p:nvPr/>
        </p:nvSpPr>
        <p:spPr>
          <a:xfrm>
            <a:off x="4339025" y="1944975"/>
            <a:ext cx="1073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100">
                <a:latin typeface="Open Sans"/>
                <a:ea typeface="Open Sans"/>
                <a:cs typeface="Open Sans"/>
                <a:sym typeface="Open Sans"/>
              </a:rPr>
              <a:t>Cre line</a:t>
            </a:r>
            <a:endParaRPr b="1" sz="1100">
              <a:latin typeface="Open Sans"/>
              <a:ea typeface="Open Sans"/>
              <a:cs typeface="Open Sans"/>
              <a:sym typeface="Open Sans"/>
            </a:endParaRPr>
          </a:p>
        </p:txBody>
      </p:sp>
      <p:sp>
        <p:nvSpPr>
          <p:cNvPr id="117" name="Google Shape;117;p15"/>
          <p:cNvSpPr txBox="1"/>
          <p:nvPr/>
        </p:nvSpPr>
        <p:spPr>
          <a:xfrm>
            <a:off x="1358025" y="1566500"/>
            <a:ext cx="1328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Open Sans"/>
                <a:ea typeface="Open Sans"/>
                <a:cs typeface="Open Sans"/>
                <a:sym typeface="Open Sans"/>
              </a:rPr>
              <a:t>Stimuli set-images</a:t>
            </a:r>
            <a:endParaRPr b="1" sz="900">
              <a:latin typeface="Open Sans"/>
              <a:ea typeface="Open Sans"/>
              <a:cs typeface="Open Sans"/>
              <a:sym typeface="Open Sans"/>
            </a:endParaRPr>
          </a:p>
        </p:txBody>
      </p:sp>
      <p:sp>
        <p:nvSpPr>
          <p:cNvPr id="118" name="Google Shape;118;p15"/>
          <p:cNvSpPr txBox="1"/>
          <p:nvPr/>
        </p:nvSpPr>
        <p:spPr>
          <a:xfrm>
            <a:off x="438313" y="1989275"/>
            <a:ext cx="825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Open Sans"/>
                <a:ea typeface="Open Sans"/>
                <a:cs typeface="Open Sans"/>
                <a:sym typeface="Open Sans"/>
              </a:rPr>
              <a:t>13 mice</a:t>
            </a:r>
            <a:endParaRPr b="1" sz="900">
              <a:latin typeface="Open Sans"/>
              <a:ea typeface="Open Sans"/>
              <a:cs typeface="Open Sans"/>
              <a:sym typeface="Open Sans"/>
            </a:endParaRPr>
          </a:p>
        </p:txBody>
      </p:sp>
      <p:sp>
        <p:nvSpPr>
          <p:cNvPr id="119" name="Google Shape;119;p15"/>
          <p:cNvSpPr/>
          <p:nvPr/>
        </p:nvSpPr>
        <p:spPr>
          <a:xfrm>
            <a:off x="5830850" y="1629050"/>
            <a:ext cx="3096300" cy="23781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5"/>
          <p:cNvGrpSpPr/>
          <p:nvPr/>
        </p:nvGrpSpPr>
        <p:grpSpPr>
          <a:xfrm>
            <a:off x="5953888" y="1627250"/>
            <a:ext cx="3050387" cy="2317475"/>
            <a:chOff x="5953888" y="1627250"/>
            <a:chExt cx="3050387" cy="2317475"/>
          </a:xfrm>
        </p:grpSpPr>
        <p:pic>
          <p:nvPicPr>
            <p:cNvPr id="121" name="Google Shape;121;p15"/>
            <p:cNvPicPr preferRelativeResize="0"/>
            <p:nvPr/>
          </p:nvPicPr>
          <p:blipFill rotWithShape="1">
            <a:blip r:embed="rId5">
              <a:alphaModFix/>
            </a:blip>
            <a:srcRect b="0" l="4068" r="17092" t="7166"/>
            <a:stretch/>
          </p:blipFill>
          <p:spPr>
            <a:xfrm>
              <a:off x="5953888" y="1847275"/>
              <a:ext cx="1328624" cy="2097450"/>
            </a:xfrm>
            <a:prstGeom prst="rect">
              <a:avLst/>
            </a:prstGeom>
            <a:noFill/>
            <a:ln>
              <a:noFill/>
            </a:ln>
          </p:spPr>
        </p:pic>
        <p:sp>
          <p:nvSpPr>
            <p:cNvPr id="122" name="Google Shape;122;p15"/>
            <p:cNvSpPr txBox="1"/>
            <p:nvPr/>
          </p:nvSpPr>
          <p:spPr>
            <a:xfrm>
              <a:off x="6042351" y="1627250"/>
              <a:ext cx="1151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Open Sans"/>
                  <a:ea typeface="Open Sans"/>
                  <a:cs typeface="Open Sans"/>
                  <a:sym typeface="Open Sans"/>
                </a:rPr>
                <a:t>Calcium trace</a:t>
              </a:r>
              <a:endParaRPr b="1" sz="1000">
                <a:latin typeface="Open Sans"/>
                <a:ea typeface="Open Sans"/>
                <a:cs typeface="Open Sans"/>
                <a:sym typeface="Open Sans"/>
              </a:endParaRPr>
            </a:p>
          </p:txBody>
        </p:sp>
        <p:sp>
          <p:nvSpPr>
            <p:cNvPr id="123" name="Google Shape;123;p15"/>
            <p:cNvSpPr txBox="1"/>
            <p:nvPr/>
          </p:nvSpPr>
          <p:spPr>
            <a:xfrm>
              <a:off x="7423201" y="2307800"/>
              <a:ext cx="1151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100">
                  <a:latin typeface="Open Sans"/>
                  <a:ea typeface="Open Sans"/>
                  <a:cs typeface="Open Sans"/>
                  <a:sym typeface="Open Sans"/>
                </a:rPr>
                <a:t>Timestamps</a:t>
              </a:r>
              <a:endParaRPr b="1" sz="1100">
                <a:latin typeface="Open Sans"/>
                <a:ea typeface="Open Sans"/>
                <a:cs typeface="Open Sans"/>
                <a:sym typeface="Open Sans"/>
              </a:endParaRPr>
            </a:p>
          </p:txBody>
        </p:sp>
        <p:pic>
          <p:nvPicPr>
            <p:cNvPr id="124" name="Google Shape;124;p15"/>
            <p:cNvPicPr preferRelativeResize="0"/>
            <p:nvPr/>
          </p:nvPicPr>
          <p:blipFill rotWithShape="1">
            <a:blip r:embed="rId4">
              <a:alphaModFix/>
            </a:blip>
            <a:srcRect b="43581" l="957" r="93489" t="10373"/>
            <a:stretch/>
          </p:blipFill>
          <p:spPr>
            <a:xfrm>
              <a:off x="7486275" y="2956050"/>
              <a:ext cx="236001" cy="263700"/>
            </a:xfrm>
            <a:prstGeom prst="rect">
              <a:avLst/>
            </a:prstGeom>
            <a:noFill/>
            <a:ln>
              <a:noFill/>
            </a:ln>
          </p:spPr>
        </p:pic>
        <p:sp>
          <p:nvSpPr>
            <p:cNvPr id="125" name="Google Shape;125;p15"/>
            <p:cNvSpPr txBox="1"/>
            <p:nvPr/>
          </p:nvSpPr>
          <p:spPr>
            <a:xfrm>
              <a:off x="7317925" y="2687150"/>
              <a:ext cx="590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700">
                  <a:latin typeface="Open Sans"/>
                  <a:ea typeface="Open Sans"/>
                  <a:cs typeface="Open Sans"/>
                  <a:sym typeface="Open Sans"/>
                </a:rPr>
                <a:t>Stimulus</a:t>
              </a:r>
              <a:endParaRPr b="1" sz="700">
                <a:latin typeface="Open Sans"/>
                <a:ea typeface="Open Sans"/>
                <a:cs typeface="Open Sans"/>
                <a:sym typeface="Open Sans"/>
              </a:endParaRPr>
            </a:p>
          </p:txBody>
        </p:sp>
        <p:sp>
          <p:nvSpPr>
            <p:cNvPr id="126" name="Google Shape;126;p15"/>
            <p:cNvSpPr/>
            <p:nvPr/>
          </p:nvSpPr>
          <p:spPr>
            <a:xfrm>
              <a:off x="7604425" y="3402950"/>
              <a:ext cx="1089900" cy="10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5"/>
            <p:cNvCxnSpPr>
              <a:stCxn id="126" idx="1"/>
              <a:endCxn id="124" idx="2"/>
            </p:cNvCxnSpPr>
            <p:nvPr/>
          </p:nvCxnSpPr>
          <p:spPr>
            <a:xfrm rot="10800000">
              <a:off x="7604425" y="3219800"/>
              <a:ext cx="0" cy="23520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15"/>
            <p:cNvSpPr txBox="1"/>
            <p:nvPr/>
          </p:nvSpPr>
          <p:spPr>
            <a:xfrm>
              <a:off x="7442875" y="3437800"/>
              <a:ext cx="3402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600">
                  <a:solidFill>
                    <a:srgbClr val="980000"/>
                  </a:solidFill>
                  <a:latin typeface="Open Sans"/>
                  <a:ea typeface="Open Sans"/>
                  <a:cs typeface="Open Sans"/>
                  <a:sym typeface="Open Sans"/>
                </a:rPr>
                <a:t>0</a:t>
              </a:r>
              <a:endParaRPr b="1" sz="600">
                <a:solidFill>
                  <a:srgbClr val="980000"/>
                </a:solidFill>
                <a:latin typeface="Open Sans"/>
                <a:ea typeface="Open Sans"/>
                <a:cs typeface="Open Sans"/>
                <a:sym typeface="Open Sans"/>
              </a:endParaRPr>
            </a:p>
          </p:txBody>
        </p:sp>
        <p:sp>
          <p:nvSpPr>
            <p:cNvPr id="129" name="Google Shape;129;p15"/>
            <p:cNvSpPr txBox="1"/>
            <p:nvPr/>
          </p:nvSpPr>
          <p:spPr>
            <a:xfrm>
              <a:off x="8303175" y="3430850"/>
              <a:ext cx="7011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600">
                  <a:solidFill>
                    <a:srgbClr val="980000"/>
                  </a:solidFill>
                  <a:latin typeface="Open Sans"/>
                  <a:ea typeface="Open Sans"/>
                  <a:cs typeface="Open Sans"/>
                  <a:sym typeface="Open Sans"/>
                </a:rPr>
                <a:t>0.750</a:t>
              </a:r>
              <a:r>
                <a:rPr b="1" lang="es" sz="600">
                  <a:solidFill>
                    <a:srgbClr val="980000"/>
                  </a:solidFill>
                  <a:latin typeface="Open Sans"/>
                  <a:ea typeface="Open Sans"/>
                  <a:cs typeface="Open Sans"/>
                  <a:sym typeface="Open Sans"/>
                </a:rPr>
                <a:t> sec</a:t>
              </a:r>
              <a:endParaRPr b="1" sz="600">
                <a:solidFill>
                  <a:srgbClr val="980000"/>
                </a:solidFill>
                <a:latin typeface="Open Sans"/>
                <a:ea typeface="Open Sans"/>
                <a:cs typeface="Open Sans"/>
                <a:sym typeface="Open Sans"/>
              </a:endParaRPr>
            </a:p>
          </p:txBody>
        </p:sp>
        <p:cxnSp>
          <p:nvCxnSpPr>
            <p:cNvPr id="130" name="Google Shape;130;p15"/>
            <p:cNvCxnSpPr/>
            <p:nvPr/>
          </p:nvCxnSpPr>
          <p:spPr>
            <a:xfrm rot="10800000">
              <a:off x="78785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5"/>
            <p:cNvCxnSpPr/>
            <p:nvPr/>
          </p:nvCxnSpPr>
          <p:spPr>
            <a:xfrm rot="10800000">
              <a:off x="80309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5"/>
            <p:cNvCxnSpPr/>
            <p:nvPr/>
          </p:nvCxnSpPr>
          <p:spPr>
            <a:xfrm rot="10800000">
              <a:off x="81833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5"/>
            <p:cNvCxnSpPr/>
            <p:nvPr/>
          </p:nvCxnSpPr>
          <p:spPr>
            <a:xfrm rot="10800000">
              <a:off x="83357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5"/>
            <p:cNvCxnSpPr/>
            <p:nvPr/>
          </p:nvCxnSpPr>
          <p:spPr>
            <a:xfrm rot="10800000">
              <a:off x="84881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5"/>
            <p:cNvCxnSpPr/>
            <p:nvPr/>
          </p:nvCxnSpPr>
          <p:spPr>
            <a:xfrm rot="10800000">
              <a:off x="86405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5"/>
            <p:cNvCxnSpPr/>
            <p:nvPr/>
          </p:nvCxnSpPr>
          <p:spPr>
            <a:xfrm rot="10800000">
              <a:off x="7726125" y="3333850"/>
              <a:ext cx="0" cy="104100"/>
            </a:xfrm>
            <a:prstGeom prst="straightConnector1">
              <a:avLst/>
            </a:prstGeom>
            <a:noFill/>
            <a:ln cap="flat" cmpd="sng" w="9525">
              <a:solidFill>
                <a:schemeClr val="dk2"/>
              </a:solidFill>
              <a:prstDash val="solid"/>
              <a:round/>
              <a:headEnd len="med" w="med" type="none"/>
              <a:tailEnd len="med" w="med" type="none"/>
            </a:ln>
          </p:spPr>
        </p:cxnSp>
      </p:grpSp>
      <p:sp>
        <p:nvSpPr>
          <p:cNvPr id="137" name="Google Shape;137;p15"/>
          <p:cNvSpPr txBox="1"/>
          <p:nvPr/>
        </p:nvSpPr>
        <p:spPr>
          <a:xfrm>
            <a:off x="3002050" y="864725"/>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s" sz="1800">
                <a:latin typeface="Open Sans"/>
                <a:ea typeface="Open Sans"/>
                <a:cs typeface="Open Sans"/>
                <a:sym typeface="Open Sans"/>
              </a:rPr>
              <a:t>Allen SDK dataset</a:t>
            </a:r>
            <a:endParaRPr b="1"/>
          </a:p>
        </p:txBody>
      </p:sp>
      <p:sp>
        <p:nvSpPr>
          <p:cNvPr id="138" name="Google Shape;138;p15"/>
          <p:cNvSpPr txBox="1"/>
          <p:nvPr/>
        </p:nvSpPr>
        <p:spPr>
          <a:xfrm>
            <a:off x="2387100" y="225775"/>
            <a:ext cx="16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pen Sans"/>
                <a:ea typeface="Open Sans"/>
                <a:cs typeface="Open Sans"/>
                <a:sym typeface="Open Sans"/>
              </a:rPr>
              <a:t>What do we have?</a:t>
            </a:r>
            <a:endParaRPr sz="1300">
              <a:latin typeface="Open Sans"/>
              <a:ea typeface="Open Sans"/>
              <a:cs typeface="Open Sans"/>
              <a:sym typeface="Open Sans"/>
            </a:endParaRPr>
          </a:p>
        </p:txBody>
      </p:sp>
      <p:sp>
        <p:nvSpPr>
          <p:cNvPr id="139" name="Google Shape;139;p15"/>
          <p:cNvSpPr/>
          <p:nvPr/>
        </p:nvSpPr>
        <p:spPr>
          <a:xfrm>
            <a:off x="1138375" y="3789950"/>
            <a:ext cx="1943700" cy="2802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nvSpPr>
        <p:spPr>
          <a:xfrm>
            <a:off x="964975" y="3762350"/>
            <a:ext cx="2304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800">
                <a:latin typeface="Open Sans"/>
                <a:ea typeface="Open Sans"/>
                <a:cs typeface="Open Sans"/>
                <a:sym typeface="Open Sans"/>
              </a:rPr>
              <a:t>exposure_level</a:t>
            </a:r>
            <a:r>
              <a:rPr lang="es" sz="800">
                <a:latin typeface="Open Sans"/>
                <a:ea typeface="Open Sans"/>
                <a:cs typeface="Open Sans"/>
                <a:sym typeface="Open Sans"/>
              </a:rPr>
              <a:t> = novel (0) familiar (1) </a:t>
            </a:r>
            <a:endParaRPr sz="800">
              <a:latin typeface="Open Sans"/>
              <a:ea typeface="Open Sans"/>
              <a:cs typeface="Open Sans"/>
              <a:sym typeface="Open Sans"/>
            </a:endParaRPr>
          </a:p>
        </p:txBody>
      </p:sp>
      <p:pic>
        <p:nvPicPr>
          <p:cNvPr id="141" name="Google Shape;141;p15"/>
          <p:cNvPicPr preferRelativeResize="0"/>
          <p:nvPr/>
        </p:nvPicPr>
        <p:blipFill rotWithShape="1">
          <a:blip r:embed="rId6">
            <a:alphaModFix/>
          </a:blip>
          <a:srcRect b="10818" l="2686" r="4038" t="1369"/>
          <a:stretch/>
        </p:blipFill>
        <p:spPr>
          <a:xfrm>
            <a:off x="0" y="0"/>
            <a:ext cx="9144003" cy="5105900"/>
          </a:xfrm>
          <a:prstGeom prst="rect">
            <a:avLst/>
          </a:prstGeom>
          <a:noFill/>
          <a:ln>
            <a:noFill/>
          </a:ln>
          <a:effectLst>
            <a:outerShdw blurRad="57150" rotWithShape="0" algn="bl" dir="5400000" dist="19050">
              <a:srgbClr val="000000">
                <a:alpha val="15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rotWithShape="1">
          <a:blip r:embed="rId3">
            <a:alphaModFix/>
          </a:blip>
          <a:srcRect b="10818" l="2686" r="4038" t="1369"/>
          <a:stretch/>
        </p:blipFill>
        <p:spPr>
          <a:xfrm>
            <a:off x="0" y="327425"/>
            <a:ext cx="9144003" cy="5105900"/>
          </a:xfrm>
          <a:prstGeom prst="rect">
            <a:avLst/>
          </a:prstGeom>
          <a:noFill/>
          <a:ln>
            <a:noFill/>
          </a:ln>
          <a:effectLst>
            <a:outerShdw blurRad="57150" rotWithShape="0" algn="bl" dir="5400000" dist="19050">
              <a:srgbClr val="000000">
                <a:alpha val="15000"/>
              </a:srgbClr>
            </a:outerShdw>
          </a:effectLst>
        </p:spPr>
      </p:pic>
      <p:sp>
        <p:nvSpPr>
          <p:cNvPr id="147" name="Google Shape;147;p16"/>
          <p:cNvSpPr/>
          <p:nvPr/>
        </p:nvSpPr>
        <p:spPr>
          <a:xfrm>
            <a:off x="0" y="131875"/>
            <a:ext cx="3484500" cy="57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148" name="Google Shape;148;p16"/>
          <p:cNvSpPr txBox="1"/>
          <p:nvPr>
            <p:ph type="title"/>
          </p:nvPr>
        </p:nvSpPr>
        <p:spPr>
          <a:xfrm>
            <a:off x="34050" y="139625"/>
            <a:ext cx="364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00"/>
                </a:solidFill>
              </a:rPr>
              <a:t>Hypothesis</a:t>
            </a:r>
            <a:r>
              <a:rPr lang="es">
                <a:solidFill>
                  <a:srgbClr val="000000"/>
                </a:solidFill>
              </a:rPr>
              <a:t> and model</a:t>
            </a:r>
            <a:r>
              <a:rPr b="1" lang="es">
                <a:solidFill>
                  <a:srgbClr val="000000"/>
                </a:solidFill>
              </a:rPr>
              <a:t> </a:t>
            </a:r>
            <a:endParaRPr b="1">
              <a:solidFill>
                <a:srgbClr val="000000"/>
              </a:solidFill>
            </a:endParaRPr>
          </a:p>
        </p:txBody>
      </p:sp>
      <p:sp>
        <p:nvSpPr>
          <p:cNvPr id="149" name="Google Shape;149;p16"/>
          <p:cNvSpPr txBox="1"/>
          <p:nvPr/>
        </p:nvSpPr>
        <p:spPr>
          <a:xfrm>
            <a:off x="3484500" y="327425"/>
            <a:ext cx="3073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pen Sans"/>
                <a:ea typeface="Open Sans"/>
                <a:cs typeface="Open Sans"/>
                <a:sym typeface="Open Sans"/>
              </a:rPr>
              <a:t>What do we want to know and how?</a:t>
            </a:r>
            <a:endParaRPr sz="1300">
              <a:latin typeface="Open Sans"/>
              <a:ea typeface="Open Sans"/>
              <a:cs typeface="Open Sans"/>
              <a:sym typeface="Open Sans"/>
            </a:endParaRPr>
          </a:p>
        </p:txBody>
      </p:sp>
      <p:grpSp>
        <p:nvGrpSpPr>
          <p:cNvPr id="150" name="Google Shape;150;p16"/>
          <p:cNvGrpSpPr/>
          <p:nvPr/>
        </p:nvGrpSpPr>
        <p:grpSpPr>
          <a:xfrm>
            <a:off x="3359263" y="1710400"/>
            <a:ext cx="2350225" cy="1587150"/>
            <a:chOff x="145775" y="1714675"/>
            <a:chExt cx="2350225" cy="1587150"/>
          </a:xfrm>
        </p:grpSpPr>
        <p:sp>
          <p:nvSpPr>
            <p:cNvPr id="151" name="Google Shape;151;p16"/>
            <p:cNvSpPr/>
            <p:nvPr/>
          </p:nvSpPr>
          <p:spPr>
            <a:xfrm>
              <a:off x="277950" y="1735450"/>
              <a:ext cx="117900" cy="10410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276750" y="1714675"/>
              <a:ext cx="117900" cy="10617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1751500" y="1714750"/>
              <a:ext cx="117900" cy="10617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flipH="1">
              <a:off x="1892125" y="1714750"/>
              <a:ext cx="117900" cy="10617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txBox="1"/>
            <p:nvPr/>
          </p:nvSpPr>
          <p:spPr>
            <a:xfrm>
              <a:off x="184725" y="2779225"/>
              <a:ext cx="1279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800">
                  <a:latin typeface="Open Sans"/>
                  <a:ea typeface="Open Sans"/>
                  <a:cs typeface="Open Sans"/>
                  <a:sym typeface="Open Sans"/>
                </a:rPr>
                <a:t>Matrix of features</a:t>
              </a:r>
              <a:endParaRPr b="1" sz="800">
                <a:latin typeface="Open Sans"/>
                <a:ea typeface="Open Sans"/>
                <a:cs typeface="Open Sans"/>
                <a:sym typeface="Open Sans"/>
              </a:endParaRPr>
            </a:p>
          </p:txBody>
        </p:sp>
        <p:sp>
          <p:nvSpPr>
            <p:cNvPr id="156" name="Google Shape;156;p16"/>
            <p:cNvSpPr txBox="1"/>
            <p:nvPr/>
          </p:nvSpPr>
          <p:spPr>
            <a:xfrm>
              <a:off x="1216800" y="2779213"/>
              <a:ext cx="1279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800">
                  <a:latin typeface="Open Sans"/>
                  <a:ea typeface="Open Sans"/>
                  <a:cs typeface="Open Sans"/>
                  <a:sym typeface="Open Sans"/>
                </a:rPr>
                <a:t>Vector of choices</a:t>
              </a:r>
              <a:endParaRPr b="1" sz="800">
                <a:latin typeface="Open Sans"/>
                <a:ea typeface="Open Sans"/>
                <a:cs typeface="Open Sans"/>
                <a:sym typeface="Open Sans"/>
              </a:endParaRPr>
            </a:p>
          </p:txBody>
        </p:sp>
        <p:sp>
          <p:nvSpPr>
            <p:cNvPr id="157" name="Google Shape;157;p16"/>
            <p:cNvSpPr txBox="1"/>
            <p:nvPr/>
          </p:nvSpPr>
          <p:spPr>
            <a:xfrm>
              <a:off x="145775" y="2901625"/>
              <a:ext cx="127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700">
                  <a:latin typeface="Open Sans"/>
                  <a:ea typeface="Open Sans"/>
                  <a:cs typeface="Open Sans"/>
                  <a:sym typeface="Open Sans"/>
                </a:rPr>
                <a:t>(cre_line, trace, trace_timestamps)</a:t>
              </a:r>
              <a:endParaRPr sz="700">
                <a:latin typeface="Open Sans"/>
                <a:ea typeface="Open Sans"/>
                <a:cs typeface="Open Sans"/>
                <a:sym typeface="Open Sans"/>
              </a:endParaRPr>
            </a:p>
          </p:txBody>
        </p:sp>
        <p:sp>
          <p:nvSpPr>
            <p:cNvPr id="158" name="Google Shape;158;p16"/>
            <p:cNvSpPr txBox="1"/>
            <p:nvPr/>
          </p:nvSpPr>
          <p:spPr>
            <a:xfrm>
              <a:off x="1429350" y="2879475"/>
              <a:ext cx="854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700">
                  <a:latin typeface="Open Sans"/>
                  <a:ea typeface="Open Sans"/>
                  <a:cs typeface="Open Sans"/>
                  <a:sym typeface="Open Sans"/>
                </a:rPr>
                <a:t>(exposure_level)</a:t>
              </a:r>
              <a:endParaRPr sz="700">
                <a:latin typeface="Open Sans"/>
                <a:ea typeface="Open Sans"/>
                <a:cs typeface="Open Sans"/>
                <a:sym typeface="Open Sans"/>
              </a:endParaRPr>
            </a:p>
          </p:txBody>
        </p:sp>
        <p:sp>
          <p:nvSpPr>
            <p:cNvPr id="159" name="Google Shape;159;p16"/>
            <p:cNvSpPr txBox="1"/>
            <p:nvPr/>
          </p:nvSpPr>
          <p:spPr>
            <a:xfrm>
              <a:off x="634866" y="1929925"/>
              <a:ext cx="402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900">
                  <a:latin typeface="Open Sans"/>
                  <a:ea typeface="Open Sans"/>
                  <a:cs typeface="Open Sans"/>
                  <a:sym typeface="Open Sans"/>
                </a:rPr>
                <a:t>X</a:t>
              </a:r>
              <a:endParaRPr sz="2900">
                <a:latin typeface="Open Sans"/>
                <a:ea typeface="Open Sans"/>
                <a:cs typeface="Open Sans"/>
                <a:sym typeface="Open Sans"/>
              </a:endParaRPr>
            </a:p>
          </p:txBody>
        </p:sp>
        <p:sp>
          <p:nvSpPr>
            <p:cNvPr id="160" name="Google Shape;160;p16"/>
            <p:cNvSpPr txBox="1"/>
            <p:nvPr/>
          </p:nvSpPr>
          <p:spPr>
            <a:xfrm>
              <a:off x="1697851" y="1968475"/>
              <a:ext cx="31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latin typeface="Open Sans"/>
                  <a:ea typeface="Open Sans"/>
                  <a:cs typeface="Open Sans"/>
                  <a:sym typeface="Open Sans"/>
                </a:rPr>
                <a:t>y</a:t>
              </a:r>
              <a:endParaRPr sz="2400">
                <a:latin typeface="Open Sans"/>
                <a:ea typeface="Open Sans"/>
                <a:cs typeface="Open Sans"/>
                <a:sym typeface="Open Sans"/>
              </a:endParaRPr>
            </a:p>
          </p:txBody>
        </p:sp>
      </p:grpSp>
      <p:grpSp>
        <p:nvGrpSpPr>
          <p:cNvPr id="161" name="Google Shape;161;p16"/>
          <p:cNvGrpSpPr/>
          <p:nvPr/>
        </p:nvGrpSpPr>
        <p:grpSpPr>
          <a:xfrm>
            <a:off x="86588" y="1246243"/>
            <a:ext cx="2489684" cy="2036365"/>
            <a:chOff x="5953888" y="1627250"/>
            <a:chExt cx="3069894" cy="2317475"/>
          </a:xfrm>
        </p:grpSpPr>
        <p:pic>
          <p:nvPicPr>
            <p:cNvPr id="162" name="Google Shape;162;p16"/>
            <p:cNvPicPr preferRelativeResize="0"/>
            <p:nvPr/>
          </p:nvPicPr>
          <p:blipFill rotWithShape="1">
            <a:blip r:embed="rId4">
              <a:alphaModFix/>
            </a:blip>
            <a:srcRect b="0" l="4068" r="17092" t="7166"/>
            <a:stretch/>
          </p:blipFill>
          <p:spPr>
            <a:xfrm>
              <a:off x="5953888" y="1847275"/>
              <a:ext cx="1328624" cy="2097450"/>
            </a:xfrm>
            <a:prstGeom prst="rect">
              <a:avLst/>
            </a:prstGeom>
            <a:noFill/>
            <a:ln>
              <a:noFill/>
            </a:ln>
          </p:spPr>
        </p:pic>
        <p:sp>
          <p:nvSpPr>
            <p:cNvPr id="163" name="Google Shape;163;p16"/>
            <p:cNvSpPr txBox="1"/>
            <p:nvPr/>
          </p:nvSpPr>
          <p:spPr>
            <a:xfrm>
              <a:off x="6042351" y="1627250"/>
              <a:ext cx="1151700" cy="56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Open Sans"/>
                  <a:ea typeface="Open Sans"/>
                  <a:cs typeface="Open Sans"/>
                  <a:sym typeface="Open Sans"/>
                </a:rPr>
                <a:t>Calcium trace</a:t>
              </a:r>
              <a:endParaRPr b="1" sz="1000">
                <a:latin typeface="Open Sans"/>
                <a:ea typeface="Open Sans"/>
                <a:cs typeface="Open Sans"/>
                <a:sym typeface="Open Sans"/>
              </a:endParaRPr>
            </a:p>
          </p:txBody>
        </p:sp>
        <p:sp>
          <p:nvSpPr>
            <p:cNvPr id="164" name="Google Shape;164;p16"/>
            <p:cNvSpPr txBox="1"/>
            <p:nvPr/>
          </p:nvSpPr>
          <p:spPr>
            <a:xfrm>
              <a:off x="7423199" y="2307809"/>
              <a:ext cx="1479600" cy="40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100">
                  <a:latin typeface="Open Sans"/>
                  <a:ea typeface="Open Sans"/>
                  <a:cs typeface="Open Sans"/>
                  <a:sym typeface="Open Sans"/>
                </a:rPr>
                <a:t>Timestamps</a:t>
              </a:r>
              <a:endParaRPr b="1" sz="1100">
                <a:latin typeface="Open Sans"/>
                <a:ea typeface="Open Sans"/>
                <a:cs typeface="Open Sans"/>
                <a:sym typeface="Open Sans"/>
              </a:endParaRPr>
            </a:p>
          </p:txBody>
        </p:sp>
        <p:pic>
          <p:nvPicPr>
            <p:cNvPr id="165" name="Google Shape;165;p16"/>
            <p:cNvPicPr preferRelativeResize="0"/>
            <p:nvPr/>
          </p:nvPicPr>
          <p:blipFill rotWithShape="1">
            <a:blip r:embed="rId5">
              <a:alphaModFix/>
            </a:blip>
            <a:srcRect b="43581" l="957" r="93489" t="10373"/>
            <a:stretch/>
          </p:blipFill>
          <p:spPr>
            <a:xfrm>
              <a:off x="7486275" y="2956050"/>
              <a:ext cx="236001" cy="263700"/>
            </a:xfrm>
            <a:prstGeom prst="rect">
              <a:avLst/>
            </a:prstGeom>
            <a:noFill/>
            <a:ln>
              <a:noFill/>
            </a:ln>
          </p:spPr>
        </p:pic>
        <p:sp>
          <p:nvSpPr>
            <p:cNvPr id="166" name="Google Shape;166;p16"/>
            <p:cNvSpPr txBox="1"/>
            <p:nvPr/>
          </p:nvSpPr>
          <p:spPr>
            <a:xfrm>
              <a:off x="7317925" y="2687150"/>
              <a:ext cx="590100" cy="45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700">
                  <a:latin typeface="Open Sans"/>
                  <a:ea typeface="Open Sans"/>
                  <a:cs typeface="Open Sans"/>
                  <a:sym typeface="Open Sans"/>
                </a:rPr>
                <a:t>Stimulus</a:t>
              </a:r>
              <a:endParaRPr b="1" sz="700">
                <a:latin typeface="Open Sans"/>
                <a:ea typeface="Open Sans"/>
                <a:cs typeface="Open Sans"/>
                <a:sym typeface="Open Sans"/>
              </a:endParaRPr>
            </a:p>
          </p:txBody>
        </p:sp>
        <p:sp>
          <p:nvSpPr>
            <p:cNvPr id="167" name="Google Shape;167;p16"/>
            <p:cNvSpPr/>
            <p:nvPr/>
          </p:nvSpPr>
          <p:spPr>
            <a:xfrm>
              <a:off x="7604425" y="3402950"/>
              <a:ext cx="1089900" cy="10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16"/>
            <p:cNvCxnSpPr>
              <a:stCxn id="167" idx="1"/>
              <a:endCxn id="165" idx="2"/>
            </p:cNvCxnSpPr>
            <p:nvPr/>
          </p:nvCxnSpPr>
          <p:spPr>
            <a:xfrm rot="10800000">
              <a:off x="7604425" y="3219800"/>
              <a:ext cx="0" cy="23520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16"/>
            <p:cNvSpPr txBox="1"/>
            <p:nvPr/>
          </p:nvSpPr>
          <p:spPr>
            <a:xfrm>
              <a:off x="7442875" y="3437800"/>
              <a:ext cx="340200" cy="31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600">
                  <a:solidFill>
                    <a:srgbClr val="980000"/>
                  </a:solidFill>
                  <a:latin typeface="Open Sans"/>
                  <a:ea typeface="Open Sans"/>
                  <a:cs typeface="Open Sans"/>
                  <a:sym typeface="Open Sans"/>
                </a:rPr>
                <a:t>0</a:t>
              </a:r>
              <a:endParaRPr b="1" sz="600">
                <a:solidFill>
                  <a:srgbClr val="980000"/>
                </a:solidFill>
                <a:latin typeface="Open Sans"/>
                <a:ea typeface="Open Sans"/>
                <a:cs typeface="Open Sans"/>
                <a:sym typeface="Open Sans"/>
              </a:endParaRPr>
            </a:p>
          </p:txBody>
        </p:sp>
        <p:sp>
          <p:nvSpPr>
            <p:cNvPr id="170" name="Google Shape;170;p16"/>
            <p:cNvSpPr txBox="1"/>
            <p:nvPr/>
          </p:nvSpPr>
          <p:spPr>
            <a:xfrm>
              <a:off x="8433682" y="3430860"/>
              <a:ext cx="590100" cy="31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600">
                  <a:solidFill>
                    <a:srgbClr val="980000"/>
                  </a:solidFill>
                  <a:latin typeface="Open Sans"/>
                  <a:ea typeface="Open Sans"/>
                  <a:cs typeface="Open Sans"/>
                  <a:sym typeface="Open Sans"/>
                </a:rPr>
                <a:t>1 sec</a:t>
              </a:r>
              <a:endParaRPr b="1" sz="600">
                <a:solidFill>
                  <a:srgbClr val="980000"/>
                </a:solidFill>
                <a:latin typeface="Open Sans"/>
                <a:ea typeface="Open Sans"/>
                <a:cs typeface="Open Sans"/>
                <a:sym typeface="Open Sans"/>
              </a:endParaRPr>
            </a:p>
          </p:txBody>
        </p:sp>
        <p:cxnSp>
          <p:nvCxnSpPr>
            <p:cNvPr id="171" name="Google Shape;171;p16"/>
            <p:cNvCxnSpPr/>
            <p:nvPr/>
          </p:nvCxnSpPr>
          <p:spPr>
            <a:xfrm rot="10800000">
              <a:off x="78785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6"/>
            <p:cNvCxnSpPr/>
            <p:nvPr/>
          </p:nvCxnSpPr>
          <p:spPr>
            <a:xfrm rot="10800000">
              <a:off x="80309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6"/>
            <p:cNvCxnSpPr/>
            <p:nvPr/>
          </p:nvCxnSpPr>
          <p:spPr>
            <a:xfrm rot="10800000">
              <a:off x="81833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6"/>
            <p:cNvCxnSpPr/>
            <p:nvPr/>
          </p:nvCxnSpPr>
          <p:spPr>
            <a:xfrm rot="10800000">
              <a:off x="83357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6"/>
            <p:cNvCxnSpPr/>
            <p:nvPr/>
          </p:nvCxnSpPr>
          <p:spPr>
            <a:xfrm rot="10800000">
              <a:off x="84881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6"/>
            <p:cNvCxnSpPr/>
            <p:nvPr/>
          </p:nvCxnSpPr>
          <p:spPr>
            <a:xfrm rot="10800000">
              <a:off x="8640525" y="3333850"/>
              <a:ext cx="0" cy="1041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6"/>
            <p:cNvCxnSpPr/>
            <p:nvPr/>
          </p:nvCxnSpPr>
          <p:spPr>
            <a:xfrm rot="10800000">
              <a:off x="7726125" y="3333850"/>
              <a:ext cx="0" cy="104100"/>
            </a:xfrm>
            <a:prstGeom prst="straightConnector1">
              <a:avLst/>
            </a:prstGeom>
            <a:noFill/>
            <a:ln cap="flat" cmpd="sng" w="9525">
              <a:solidFill>
                <a:schemeClr val="dk2"/>
              </a:solidFill>
              <a:prstDash val="solid"/>
              <a:round/>
              <a:headEnd len="med" w="med" type="none"/>
              <a:tailEnd len="med" w="med" type="none"/>
            </a:ln>
          </p:spPr>
        </p:cxnSp>
      </p:grpSp>
      <p:sp>
        <p:nvSpPr>
          <p:cNvPr id="178" name="Google Shape;178;p16"/>
          <p:cNvSpPr/>
          <p:nvPr/>
        </p:nvSpPr>
        <p:spPr>
          <a:xfrm>
            <a:off x="1201725" y="1141550"/>
            <a:ext cx="701100" cy="409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VIP</a:t>
            </a:r>
            <a:endParaRPr/>
          </a:p>
        </p:txBody>
      </p:sp>
      <p:sp>
        <p:nvSpPr>
          <p:cNvPr id="179" name="Google Shape;179;p16"/>
          <p:cNvSpPr/>
          <p:nvPr/>
        </p:nvSpPr>
        <p:spPr>
          <a:xfrm>
            <a:off x="1959450" y="1141550"/>
            <a:ext cx="701100" cy="409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200"/>
              <a:t>SST</a:t>
            </a:r>
            <a:endParaRPr sz="1200"/>
          </a:p>
        </p:txBody>
      </p:sp>
      <p:grpSp>
        <p:nvGrpSpPr>
          <p:cNvPr id="180" name="Google Shape;180;p16"/>
          <p:cNvGrpSpPr/>
          <p:nvPr/>
        </p:nvGrpSpPr>
        <p:grpSpPr>
          <a:xfrm>
            <a:off x="5813225" y="1808820"/>
            <a:ext cx="3214380" cy="1390306"/>
            <a:chOff x="2079459" y="2021925"/>
            <a:chExt cx="4556172" cy="2088174"/>
          </a:xfrm>
        </p:grpSpPr>
        <p:sp>
          <p:nvSpPr>
            <p:cNvPr id="181" name="Google Shape;181;p16"/>
            <p:cNvSpPr/>
            <p:nvPr/>
          </p:nvSpPr>
          <p:spPr>
            <a:xfrm>
              <a:off x="4113388" y="2021925"/>
              <a:ext cx="1137900" cy="642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txBox="1"/>
            <p:nvPr/>
          </p:nvSpPr>
          <p:spPr>
            <a:xfrm>
              <a:off x="3950256" y="3387085"/>
              <a:ext cx="1449300" cy="50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s" sz="800">
                  <a:solidFill>
                    <a:srgbClr val="000000"/>
                  </a:solidFill>
                </a:rPr>
                <a:t>Logistic regression as the nonlinearity</a:t>
              </a:r>
              <a:endParaRPr sz="800">
                <a:solidFill>
                  <a:srgbClr val="000000"/>
                </a:solidFill>
              </a:endParaRPr>
            </a:p>
          </p:txBody>
        </p:sp>
        <p:pic>
          <p:nvPicPr>
            <p:cNvPr id="183" name="Google Shape;183;p16"/>
            <p:cNvPicPr preferRelativeResize="0"/>
            <p:nvPr/>
          </p:nvPicPr>
          <p:blipFill rotWithShape="1">
            <a:blip r:embed="rId6">
              <a:alphaModFix/>
            </a:blip>
            <a:srcRect b="0" l="0" r="78761" t="0"/>
            <a:stretch/>
          </p:blipFill>
          <p:spPr>
            <a:xfrm>
              <a:off x="5657974" y="2228597"/>
              <a:ext cx="242303" cy="229024"/>
            </a:xfrm>
            <a:prstGeom prst="rect">
              <a:avLst/>
            </a:prstGeom>
            <a:noFill/>
            <a:ln>
              <a:noFill/>
            </a:ln>
          </p:spPr>
        </p:pic>
        <p:pic>
          <p:nvPicPr>
            <p:cNvPr id="184" name="Google Shape;184;p16"/>
            <p:cNvPicPr preferRelativeResize="0"/>
            <p:nvPr/>
          </p:nvPicPr>
          <p:blipFill rotWithShape="1">
            <a:blip r:embed="rId6">
              <a:alphaModFix/>
            </a:blip>
            <a:srcRect b="0" l="75648" r="5412" t="0"/>
            <a:stretch/>
          </p:blipFill>
          <p:spPr>
            <a:xfrm>
              <a:off x="3449411" y="2228597"/>
              <a:ext cx="216055" cy="229024"/>
            </a:xfrm>
            <a:prstGeom prst="rect">
              <a:avLst/>
            </a:prstGeom>
            <a:noFill/>
            <a:ln>
              <a:noFill/>
            </a:ln>
          </p:spPr>
        </p:pic>
        <p:cxnSp>
          <p:nvCxnSpPr>
            <p:cNvPr id="185" name="Google Shape;185;p16"/>
            <p:cNvCxnSpPr>
              <a:stCxn id="181" idx="2"/>
              <a:endCxn id="182" idx="0"/>
            </p:cNvCxnSpPr>
            <p:nvPr/>
          </p:nvCxnSpPr>
          <p:spPr>
            <a:xfrm flipH="1">
              <a:off x="4674838" y="2664225"/>
              <a:ext cx="7500" cy="723000"/>
            </a:xfrm>
            <a:prstGeom prst="straightConnector1">
              <a:avLst/>
            </a:prstGeom>
            <a:noFill/>
            <a:ln cap="flat" cmpd="sng" w="38100">
              <a:solidFill>
                <a:srgbClr val="595959"/>
              </a:solidFill>
              <a:prstDash val="solid"/>
              <a:round/>
              <a:headEnd len="med" w="med" type="none"/>
              <a:tailEnd len="med" w="med" type="stealth"/>
            </a:ln>
          </p:spPr>
        </p:cxnSp>
        <p:cxnSp>
          <p:nvCxnSpPr>
            <p:cNvPr id="186" name="Google Shape;186;p16"/>
            <p:cNvCxnSpPr>
              <a:stCxn id="184" idx="2"/>
              <a:endCxn id="187" idx="0"/>
            </p:cNvCxnSpPr>
            <p:nvPr/>
          </p:nvCxnSpPr>
          <p:spPr>
            <a:xfrm flipH="1">
              <a:off x="2991039" y="2457621"/>
              <a:ext cx="566400" cy="929400"/>
            </a:xfrm>
            <a:prstGeom prst="straightConnector1">
              <a:avLst/>
            </a:prstGeom>
            <a:noFill/>
            <a:ln cap="flat" cmpd="sng" w="38100">
              <a:solidFill>
                <a:srgbClr val="595959"/>
              </a:solidFill>
              <a:prstDash val="solid"/>
              <a:round/>
              <a:headEnd len="med" w="med" type="none"/>
              <a:tailEnd len="med" w="med" type="stealth"/>
            </a:ln>
          </p:spPr>
        </p:cxnSp>
        <p:sp>
          <p:nvSpPr>
            <p:cNvPr id="187" name="Google Shape;187;p16"/>
            <p:cNvSpPr txBox="1"/>
            <p:nvPr/>
          </p:nvSpPr>
          <p:spPr>
            <a:xfrm>
              <a:off x="2079459" y="3387099"/>
              <a:ext cx="1823100" cy="72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275"/>
                <a:buNone/>
              </a:pPr>
              <a:r>
                <a:rPr lang="es" sz="800">
                  <a:solidFill>
                    <a:srgbClr val="000000"/>
                  </a:solidFill>
                </a:rPr>
                <a:t>Calcium changes over time (after stimulus)</a:t>
              </a:r>
              <a:endParaRPr sz="800">
                <a:solidFill>
                  <a:srgbClr val="000000"/>
                </a:solidFill>
              </a:endParaRPr>
            </a:p>
          </p:txBody>
        </p:sp>
        <p:sp>
          <p:nvSpPr>
            <p:cNvPr id="188" name="Google Shape;188;p16"/>
            <p:cNvSpPr txBox="1"/>
            <p:nvPr/>
          </p:nvSpPr>
          <p:spPr>
            <a:xfrm>
              <a:off x="5728431" y="3498678"/>
              <a:ext cx="907200" cy="50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s" sz="800">
                  <a:solidFill>
                    <a:srgbClr val="000000"/>
                  </a:solidFill>
                </a:rPr>
                <a:t>Image type</a:t>
              </a:r>
              <a:endParaRPr sz="800">
                <a:solidFill>
                  <a:srgbClr val="000000"/>
                </a:solidFill>
              </a:endParaRPr>
            </a:p>
          </p:txBody>
        </p:sp>
        <p:cxnSp>
          <p:nvCxnSpPr>
            <p:cNvPr id="189" name="Google Shape;189;p16"/>
            <p:cNvCxnSpPr>
              <a:stCxn id="183" idx="2"/>
              <a:endCxn id="188" idx="0"/>
            </p:cNvCxnSpPr>
            <p:nvPr/>
          </p:nvCxnSpPr>
          <p:spPr>
            <a:xfrm>
              <a:off x="5779125" y="2457621"/>
              <a:ext cx="402900" cy="1041000"/>
            </a:xfrm>
            <a:prstGeom prst="straightConnector1">
              <a:avLst/>
            </a:prstGeom>
            <a:noFill/>
            <a:ln cap="flat" cmpd="sng" w="38100">
              <a:solidFill>
                <a:srgbClr val="595959"/>
              </a:solidFill>
              <a:prstDash val="solid"/>
              <a:round/>
              <a:headEnd len="med" w="med" type="none"/>
              <a:tailEnd len="med" w="med" type="stealth"/>
            </a:ln>
          </p:spPr>
        </p:cxnSp>
        <p:sp>
          <p:nvSpPr>
            <p:cNvPr id="190" name="Google Shape;190;p16"/>
            <p:cNvSpPr/>
            <p:nvPr/>
          </p:nvSpPr>
          <p:spPr>
            <a:xfrm>
              <a:off x="3768284" y="2258637"/>
              <a:ext cx="242400" cy="168900"/>
            </a:xfrm>
            <a:prstGeom prst="rightArrow">
              <a:avLst>
                <a:gd fmla="val 50000"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5333503" y="2258637"/>
              <a:ext cx="242400" cy="168900"/>
            </a:xfrm>
            <a:prstGeom prst="rightArrow">
              <a:avLst>
                <a:gd fmla="val 50000"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6"/>
          <p:cNvSpPr txBox="1"/>
          <p:nvPr/>
        </p:nvSpPr>
        <p:spPr>
          <a:xfrm>
            <a:off x="1707813" y="3816525"/>
            <a:ext cx="55761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t>Classify</a:t>
            </a:r>
            <a:r>
              <a:rPr b="1" lang="es" sz="2000"/>
              <a:t> the outcome of our dependent variable, the type of image by means of calcium activity data.</a:t>
            </a:r>
            <a:endParaRPr b="1" sz="2000"/>
          </a:p>
        </p:txBody>
      </p:sp>
      <p:pic>
        <p:nvPicPr>
          <p:cNvPr id="193" name="Google Shape;193;p16"/>
          <p:cNvPicPr preferRelativeResize="0"/>
          <p:nvPr/>
        </p:nvPicPr>
        <p:blipFill rotWithShape="1">
          <a:blip r:embed="rId7">
            <a:alphaModFix/>
          </a:blip>
          <a:srcRect b="13997" l="11789" r="13733" t="16533"/>
          <a:stretch/>
        </p:blipFill>
        <p:spPr>
          <a:xfrm>
            <a:off x="502250" y="3269276"/>
            <a:ext cx="1519099" cy="992073"/>
          </a:xfrm>
          <a:prstGeom prst="rect">
            <a:avLst/>
          </a:prstGeom>
          <a:noFill/>
          <a:ln>
            <a:noFill/>
          </a:ln>
        </p:spPr>
      </p:pic>
      <p:sp>
        <p:nvSpPr>
          <p:cNvPr id="194" name="Google Shape;194;p16"/>
          <p:cNvSpPr txBox="1"/>
          <p:nvPr/>
        </p:nvSpPr>
        <p:spPr>
          <a:xfrm>
            <a:off x="4969575" y="844825"/>
            <a:ext cx="4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cxnSp>
        <p:nvCxnSpPr>
          <p:cNvPr id="195" name="Google Shape;195;p16"/>
          <p:cNvCxnSpPr/>
          <p:nvPr/>
        </p:nvCxnSpPr>
        <p:spPr>
          <a:xfrm>
            <a:off x="4770775" y="1689650"/>
            <a:ext cx="12300" cy="1093200"/>
          </a:xfrm>
          <a:prstGeom prst="straightConnector1">
            <a:avLst/>
          </a:prstGeom>
          <a:noFill/>
          <a:ln cap="flat" cmpd="sng" w="38100">
            <a:solidFill>
              <a:srgbClr val="00FF00"/>
            </a:solidFill>
            <a:prstDash val="solid"/>
            <a:round/>
            <a:headEnd len="med" w="med" type="none"/>
            <a:tailEnd len="med" w="med" type="none"/>
          </a:ln>
        </p:spPr>
      </p:cxnSp>
      <p:pic>
        <p:nvPicPr>
          <p:cNvPr id="196" name="Google Shape;196;p16"/>
          <p:cNvPicPr preferRelativeResize="0"/>
          <p:nvPr/>
        </p:nvPicPr>
        <p:blipFill>
          <a:blip r:embed="rId8">
            <a:alphaModFix/>
          </a:blip>
          <a:stretch>
            <a:fillRect/>
          </a:stretch>
        </p:blipFill>
        <p:spPr>
          <a:xfrm>
            <a:off x="7283925" y="1860776"/>
            <a:ext cx="701100" cy="351549"/>
          </a:xfrm>
          <a:prstGeom prst="rect">
            <a:avLst/>
          </a:prstGeom>
          <a:noFill/>
          <a:ln>
            <a:noFill/>
          </a:ln>
          <a:effectLst>
            <a:outerShdw blurRad="57150" rotWithShape="0" algn="bl" dir="5400000" dist="19050">
              <a:srgbClr val="000000">
                <a:alpha val="15000"/>
              </a:srgbClr>
            </a:outerShdw>
          </a:effectLst>
        </p:spPr>
      </p:pic>
      <p:cxnSp>
        <p:nvCxnSpPr>
          <p:cNvPr id="197" name="Google Shape;197;p16"/>
          <p:cNvCxnSpPr/>
          <p:nvPr/>
        </p:nvCxnSpPr>
        <p:spPr>
          <a:xfrm>
            <a:off x="2710231" y="2346971"/>
            <a:ext cx="515100" cy="0"/>
          </a:xfrm>
          <a:prstGeom prst="straightConnector1">
            <a:avLst/>
          </a:prstGeom>
          <a:noFill/>
          <a:ln cap="flat" cmpd="sng" w="114300">
            <a:solidFill>
              <a:srgbClr val="222222"/>
            </a:solidFill>
            <a:prstDash val="solid"/>
            <a:round/>
            <a:headEnd len="med" w="med" type="none"/>
            <a:tailEnd len="med" w="med" type="stealth"/>
          </a:ln>
        </p:spPr>
      </p:cxnSp>
      <p:cxnSp>
        <p:nvCxnSpPr>
          <p:cNvPr id="198" name="Google Shape;198;p16"/>
          <p:cNvCxnSpPr/>
          <p:nvPr/>
        </p:nvCxnSpPr>
        <p:spPr>
          <a:xfrm>
            <a:off x="5754306" y="2351571"/>
            <a:ext cx="515100" cy="0"/>
          </a:xfrm>
          <a:prstGeom prst="straightConnector1">
            <a:avLst/>
          </a:prstGeom>
          <a:noFill/>
          <a:ln cap="flat" cmpd="sng" w="114300">
            <a:solidFill>
              <a:srgbClr val="222222"/>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7"/>
          <p:cNvPicPr preferRelativeResize="0"/>
          <p:nvPr/>
        </p:nvPicPr>
        <p:blipFill rotWithShape="1">
          <a:blip r:embed="rId3">
            <a:alphaModFix/>
          </a:blip>
          <a:srcRect b="4012" l="0" r="0" t="0"/>
          <a:stretch/>
        </p:blipFill>
        <p:spPr>
          <a:xfrm>
            <a:off x="1485463" y="613350"/>
            <a:ext cx="6046525" cy="2070300"/>
          </a:xfrm>
          <a:prstGeom prst="rect">
            <a:avLst/>
          </a:prstGeom>
          <a:noFill/>
          <a:ln>
            <a:noFill/>
          </a:ln>
        </p:spPr>
      </p:pic>
      <p:pic>
        <p:nvPicPr>
          <p:cNvPr id="204" name="Google Shape;204;p17"/>
          <p:cNvPicPr preferRelativeResize="0"/>
          <p:nvPr/>
        </p:nvPicPr>
        <p:blipFill rotWithShape="1">
          <a:blip r:embed="rId4">
            <a:alphaModFix/>
          </a:blip>
          <a:srcRect b="10818" l="2686" r="4038" t="1369"/>
          <a:stretch/>
        </p:blipFill>
        <p:spPr>
          <a:xfrm>
            <a:off x="34050" y="34100"/>
            <a:ext cx="9144003" cy="5105900"/>
          </a:xfrm>
          <a:prstGeom prst="rect">
            <a:avLst/>
          </a:prstGeom>
          <a:noFill/>
          <a:ln>
            <a:noFill/>
          </a:ln>
          <a:effectLst>
            <a:outerShdw blurRad="57150" rotWithShape="0" algn="bl" dir="5400000" dist="19050">
              <a:srgbClr val="000000">
                <a:alpha val="15000"/>
              </a:srgbClr>
            </a:outerShdw>
          </a:effectLst>
        </p:spPr>
      </p:pic>
      <p:sp>
        <p:nvSpPr>
          <p:cNvPr id="205" name="Google Shape;205;p17"/>
          <p:cNvSpPr/>
          <p:nvPr/>
        </p:nvSpPr>
        <p:spPr>
          <a:xfrm>
            <a:off x="0" y="131875"/>
            <a:ext cx="1557000" cy="3810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206" name="Google Shape;206;p17"/>
          <p:cNvSpPr txBox="1"/>
          <p:nvPr>
            <p:ph type="title"/>
          </p:nvPr>
        </p:nvSpPr>
        <p:spPr>
          <a:xfrm>
            <a:off x="0" y="-63975"/>
            <a:ext cx="1557000" cy="49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sz="2377">
                <a:solidFill>
                  <a:srgbClr val="000000"/>
                </a:solidFill>
              </a:rPr>
              <a:t>Model </a:t>
            </a:r>
            <a:r>
              <a:rPr b="1" lang="es" sz="2377">
                <a:solidFill>
                  <a:srgbClr val="000000"/>
                </a:solidFill>
              </a:rPr>
              <a:t>Results</a:t>
            </a:r>
            <a:r>
              <a:rPr b="1" lang="es">
                <a:solidFill>
                  <a:srgbClr val="000000"/>
                </a:solidFill>
              </a:rPr>
              <a:t> </a:t>
            </a:r>
            <a:endParaRPr b="1">
              <a:solidFill>
                <a:srgbClr val="000000"/>
              </a:solidFill>
            </a:endParaRPr>
          </a:p>
        </p:txBody>
      </p:sp>
      <p:cxnSp>
        <p:nvCxnSpPr>
          <p:cNvPr id="207" name="Google Shape;207;p17"/>
          <p:cNvCxnSpPr/>
          <p:nvPr/>
        </p:nvCxnSpPr>
        <p:spPr>
          <a:xfrm flipH="1">
            <a:off x="513300" y="2728350"/>
            <a:ext cx="7683600" cy="22200"/>
          </a:xfrm>
          <a:prstGeom prst="straightConnector1">
            <a:avLst/>
          </a:prstGeom>
          <a:noFill/>
          <a:ln cap="flat" cmpd="sng" w="28575">
            <a:solidFill>
              <a:schemeClr val="dk2"/>
            </a:solidFill>
            <a:prstDash val="solid"/>
            <a:round/>
            <a:headEnd len="med" w="med" type="none"/>
            <a:tailEnd len="med" w="med" type="none"/>
          </a:ln>
        </p:spPr>
      </p:cxnSp>
      <p:sp>
        <p:nvSpPr>
          <p:cNvPr id="208" name="Google Shape;208;p17"/>
          <p:cNvSpPr txBox="1"/>
          <p:nvPr/>
        </p:nvSpPr>
        <p:spPr>
          <a:xfrm>
            <a:off x="3917575" y="428625"/>
            <a:ext cx="719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t>VIP </a:t>
            </a:r>
            <a:endParaRPr b="1" sz="2000"/>
          </a:p>
        </p:txBody>
      </p:sp>
      <p:pic>
        <p:nvPicPr>
          <p:cNvPr id="209" name="Google Shape;209;p17"/>
          <p:cNvPicPr preferRelativeResize="0"/>
          <p:nvPr/>
        </p:nvPicPr>
        <p:blipFill rotWithShape="1">
          <a:blip r:embed="rId5">
            <a:alphaModFix/>
          </a:blip>
          <a:srcRect b="0" l="0" r="0" t="0"/>
          <a:stretch/>
        </p:blipFill>
        <p:spPr>
          <a:xfrm>
            <a:off x="1521238" y="2890050"/>
            <a:ext cx="5974999" cy="2135775"/>
          </a:xfrm>
          <a:prstGeom prst="rect">
            <a:avLst/>
          </a:prstGeom>
          <a:noFill/>
          <a:ln>
            <a:noFill/>
          </a:ln>
        </p:spPr>
      </p:pic>
      <p:sp>
        <p:nvSpPr>
          <p:cNvPr id="210" name="Google Shape;210;p17"/>
          <p:cNvSpPr txBox="1"/>
          <p:nvPr/>
        </p:nvSpPr>
        <p:spPr>
          <a:xfrm>
            <a:off x="3917575" y="2762850"/>
            <a:ext cx="71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t>SST </a:t>
            </a:r>
            <a:endParaRPr b="1" sz="2000"/>
          </a:p>
        </p:txBody>
      </p:sp>
      <p:pic>
        <p:nvPicPr>
          <p:cNvPr id="211" name="Google Shape;211;p17"/>
          <p:cNvPicPr preferRelativeResize="0"/>
          <p:nvPr/>
        </p:nvPicPr>
        <p:blipFill>
          <a:blip r:embed="rId6">
            <a:alphaModFix/>
          </a:blip>
          <a:stretch>
            <a:fillRect/>
          </a:stretch>
        </p:blipFill>
        <p:spPr>
          <a:xfrm>
            <a:off x="6251650" y="152262"/>
            <a:ext cx="654000" cy="340217"/>
          </a:xfrm>
          <a:prstGeom prst="rect">
            <a:avLst/>
          </a:prstGeom>
          <a:noFill/>
          <a:ln>
            <a:noFill/>
          </a:ln>
        </p:spPr>
      </p:pic>
      <p:sp>
        <p:nvSpPr>
          <p:cNvPr id="212" name="Google Shape;212;p17"/>
          <p:cNvSpPr/>
          <p:nvPr/>
        </p:nvSpPr>
        <p:spPr>
          <a:xfrm>
            <a:off x="6467200" y="184221"/>
            <a:ext cx="222900" cy="222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18"/>
          <p:cNvPicPr preferRelativeResize="0"/>
          <p:nvPr/>
        </p:nvPicPr>
        <p:blipFill rotWithShape="1">
          <a:blip r:embed="rId3">
            <a:alphaModFix/>
          </a:blip>
          <a:srcRect b="10818" l="2686" r="4038" t="1369"/>
          <a:stretch/>
        </p:blipFill>
        <p:spPr>
          <a:xfrm>
            <a:off x="0" y="0"/>
            <a:ext cx="9144003" cy="5105900"/>
          </a:xfrm>
          <a:prstGeom prst="rect">
            <a:avLst/>
          </a:prstGeom>
          <a:noFill/>
          <a:ln>
            <a:noFill/>
          </a:ln>
          <a:effectLst>
            <a:outerShdw blurRad="57150" rotWithShape="0" algn="bl" dir="5400000" dist="19050">
              <a:srgbClr val="000000">
                <a:alpha val="15000"/>
              </a:srgbClr>
            </a:outerShdw>
          </a:effectLst>
        </p:spPr>
      </p:pic>
      <p:sp>
        <p:nvSpPr>
          <p:cNvPr id="218" name="Google Shape;21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0" lvl="0" marL="0" rtl="0" algn="l">
              <a:spcBef>
                <a:spcPts val="1200"/>
              </a:spcBef>
              <a:spcAft>
                <a:spcPts val="1200"/>
              </a:spcAft>
              <a:buNone/>
            </a:pPr>
            <a:r>
              <a:rPr lang="es">
                <a:solidFill>
                  <a:srgbClr val="000000"/>
                </a:solidFill>
              </a:rPr>
              <a:t> </a:t>
            </a:r>
            <a:endParaRPr>
              <a:solidFill>
                <a:srgbClr val="000000"/>
              </a:solidFill>
            </a:endParaRPr>
          </a:p>
        </p:txBody>
      </p:sp>
      <p:sp>
        <p:nvSpPr>
          <p:cNvPr id="219" name="Google Shape;219;p18"/>
          <p:cNvSpPr/>
          <p:nvPr/>
        </p:nvSpPr>
        <p:spPr>
          <a:xfrm>
            <a:off x="0" y="131875"/>
            <a:ext cx="2389200" cy="57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220" name="Google Shape;220;p18"/>
          <p:cNvSpPr txBox="1"/>
          <p:nvPr>
            <p:ph type="title"/>
          </p:nvPr>
        </p:nvSpPr>
        <p:spPr>
          <a:xfrm>
            <a:off x="34050" y="139625"/>
            <a:ext cx="2389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Model </a:t>
            </a:r>
            <a:r>
              <a:rPr b="1" lang="es">
                <a:solidFill>
                  <a:srgbClr val="000000"/>
                </a:solidFill>
              </a:rPr>
              <a:t>Results </a:t>
            </a:r>
            <a:endParaRPr b="1">
              <a:solidFill>
                <a:srgbClr val="000000"/>
              </a:solidFill>
            </a:endParaRPr>
          </a:p>
        </p:txBody>
      </p:sp>
      <p:pic>
        <p:nvPicPr>
          <p:cNvPr id="221" name="Google Shape;221;p18"/>
          <p:cNvPicPr preferRelativeResize="0"/>
          <p:nvPr/>
        </p:nvPicPr>
        <p:blipFill>
          <a:blip r:embed="rId4">
            <a:alphaModFix/>
          </a:blip>
          <a:stretch>
            <a:fillRect/>
          </a:stretch>
        </p:blipFill>
        <p:spPr>
          <a:xfrm>
            <a:off x="0" y="1045366"/>
            <a:ext cx="9144000" cy="37446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9"/>
          <p:cNvPicPr preferRelativeResize="0"/>
          <p:nvPr/>
        </p:nvPicPr>
        <p:blipFill rotWithShape="1">
          <a:blip r:embed="rId3">
            <a:alphaModFix/>
          </a:blip>
          <a:srcRect b="10818" l="2686" r="4038" t="1369"/>
          <a:stretch/>
        </p:blipFill>
        <p:spPr>
          <a:xfrm>
            <a:off x="34050" y="34100"/>
            <a:ext cx="9144003" cy="5105900"/>
          </a:xfrm>
          <a:prstGeom prst="rect">
            <a:avLst/>
          </a:prstGeom>
          <a:noFill/>
          <a:ln>
            <a:noFill/>
          </a:ln>
          <a:effectLst>
            <a:outerShdw blurRad="57150" rotWithShape="0" algn="bl" dir="5400000" dist="19050">
              <a:srgbClr val="000000">
                <a:alpha val="15000"/>
              </a:srgbClr>
            </a:outerShdw>
          </a:effectLst>
        </p:spPr>
      </p:pic>
      <p:sp>
        <p:nvSpPr>
          <p:cNvPr id="227" name="Google Shape;227;p19"/>
          <p:cNvSpPr txBox="1"/>
          <p:nvPr>
            <p:ph idx="1" type="body"/>
          </p:nvPr>
        </p:nvSpPr>
        <p:spPr>
          <a:xfrm>
            <a:off x="311700" y="12054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0" lvl="0" marL="0" rtl="0" algn="l">
              <a:spcBef>
                <a:spcPts val="1200"/>
              </a:spcBef>
              <a:spcAft>
                <a:spcPts val="1200"/>
              </a:spcAft>
              <a:buNone/>
            </a:pPr>
            <a:r>
              <a:rPr lang="es">
                <a:solidFill>
                  <a:srgbClr val="000000"/>
                </a:solidFill>
              </a:rPr>
              <a:t> </a:t>
            </a:r>
            <a:endParaRPr>
              <a:solidFill>
                <a:srgbClr val="000000"/>
              </a:solidFill>
            </a:endParaRPr>
          </a:p>
        </p:txBody>
      </p:sp>
      <p:sp>
        <p:nvSpPr>
          <p:cNvPr id="228" name="Google Shape;228;p19"/>
          <p:cNvSpPr/>
          <p:nvPr/>
        </p:nvSpPr>
        <p:spPr>
          <a:xfrm>
            <a:off x="0" y="131875"/>
            <a:ext cx="1557000" cy="3810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229" name="Google Shape;229;p19"/>
          <p:cNvSpPr txBox="1"/>
          <p:nvPr>
            <p:ph type="title"/>
          </p:nvPr>
        </p:nvSpPr>
        <p:spPr>
          <a:xfrm>
            <a:off x="0" y="-63975"/>
            <a:ext cx="1557000" cy="49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sz="2377">
                <a:solidFill>
                  <a:srgbClr val="000000"/>
                </a:solidFill>
              </a:rPr>
              <a:t>Model </a:t>
            </a:r>
            <a:r>
              <a:rPr b="1" lang="es" sz="2377">
                <a:solidFill>
                  <a:srgbClr val="000000"/>
                </a:solidFill>
              </a:rPr>
              <a:t>Results</a:t>
            </a:r>
            <a:r>
              <a:rPr b="1" lang="es">
                <a:solidFill>
                  <a:srgbClr val="000000"/>
                </a:solidFill>
              </a:rPr>
              <a:t> </a:t>
            </a:r>
            <a:endParaRPr b="1">
              <a:solidFill>
                <a:srgbClr val="000000"/>
              </a:solidFill>
            </a:endParaRPr>
          </a:p>
        </p:txBody>
      </p:sp>
      <p:pic>
        <p:nvPicPr>
          <p:cNvPr id="230" name="Google Shape;230;p19"/>
          <p:cNvPicPr preferRelativeResize="0"/>
          <p:nvPr/>
        </p:nvPicPr>
        <p:blipFill>
          <a:blip r:embed="rId4">
            <a:alphaModFix/>
          </a:blip>
          <a:stretch>
            <a:fillRect/>
          </a:stretch>
        </p:blipFill>
        <p:spPr>
          <a:xfrm>
            <a:off x="3876788" y="356275"/>
            <a:ext cx="5056973" cy="2215475"/>
          </a:xfrm>
          <a:prstGeom prst="rect">
            <a:avLst/>
          </a:prstGeom>
          <a:noFill/>
          <a:ln>
            <a:noFill/>
          </a:ln>
        </p:spPr>
      </p:pic>
      <p:pic>
        <p:nvPicPr>
          <p:cNvPr id="231" name="Google Shape;231;p19"/>
          <p:cNvPicPr preferRelativeResize="0"/>
          <p:nvPr/>
        </p:nvPicPr>
        <p:blipFill>
          <a:blip r:embed="rId5">
            <a:alphaModFix/>
          </a:blip>
          <a:stretch>
            <a:fillRect/>
          </a:stretch>
        </p:blipFill>
        <p:spPr>
          <a:xfrm>
            <a:off x="3876800" y="2926100"/>
            <a:ext cx="5020293" cy="2110925"/>
          </a:xfrm>
          <a:prstGeom prst="rect">
            <a:avLst/>
          </a:prstGeom>
          <a:noFill/>
          <a:ln>
            <a:noFill/>
          </a:ln>
        </p:spPr>
      </p:pic>
      <p:sp>
        <p:nvSpPr>
          <p:cNvPr id="232" name="Google Shape;232;p19"/>
          <p:cNvSpPr txBox="1"/>
          <p:nvPr/>
        </p:nvSpPr>
        <p:spPr>
          <a:xfrm>
            <a:off x="6045725" y="0"/>
            <a:ext cx="719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t>VIP </a:t>
            </a:r>
            <a:endParaRPr b="1" sz="2000"/>
          </a:p>
        </p:txBody>
      </p:sp>
      <p:cxnSp>
        <p:nvCxnSpPr>
          <p:cNvPr id="233" name="Google Shape;233;p19"/>
          <p:cNvCxnSpPr/>
          <p:nvPr/>
        </p:nvCxnSpPr>
        <p:spPr>
          <a:xfrm flipH="1">
            <a:off x="3948475" y="2565450"/>
            <a:ext cx="4404300" cy="12600"/>
          </a:xfrm>
          <a:prstGeom prst="straightConnector1">
            <a:avLst/>
          </a:prstGeom>
          <a:noFill/>
          <a:ln cap="flat" cmpd="sng" w="28575">
            <a:solidFill>
              <a:schemeClr val="dk2"/>
            </a:solidFill>
            <a:prstDash val="solid"/>
            <a:round/>
            <a:headEnd len="med" w="med" type="none"/>
            <a:tailEnd len="med" w="med" type="none"/>
          </a:ln>
        </p:spPr>
      </p:cxnSp>
      <p:sp>
        <p:nvSpPr>
          <p:cNvPr id="234" name="Google Shape;234;p19"/>
          <p:cNvSpPr txBox="1"/>
          <p:nvPr/>
        </p:nvSpPr>
        <p:spPr>
          <a:xfrm>
            <a:off x="6045725" y="2565450"/>
            <a:ext cx="71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t>SST </a:t>
            </a:r>
            <a:endParaRPr b="1" sz="2000"/>
          </a:p>
        </p:txBody>
      </p:sp>
      <p:pic>
        <p:nvPicPr>
          <p:cNvPr id="235" name="Google Shape;235;p19"/>
          <p:cNvPicPr preferRelativeResize="0"/>
          <p:nvPr/>
        </p:nvPicPr>
        <p:blipFill>
          <a:blip r:embed="rId6">
            <a:alphaModFix/>
          </a:blip>
          <a:stretch>
            <a:fillRect/>
          </a:stretch>
        </p:blipFill>
        <p:spPr>
          <a:xfrm>
            <a:off x="1180975" y="1340500"/>
            <a:ext cx="1351375" cy="703000"/>
          </a:xfrm>
          <a:prstGeom prst="rect">
            <a:avLst/>
          </a:prstGeom>
          <a:noFill/>
          <a:ln>
            <a:noFill/>
          </a:ln>
        </p:spPr>
      </p:pic>
      <p:sp>
        <p:nvSpPr>
          <p:cNvPr id="236" name="Google Shape;236;p19"/>
          <p:cNvSpPr/>
          <p:nvPr/>
        </p:nvSpPr>
        <p:spPr>
          <a:xfrm>
            <a:off x="1679725" y="1416713"/>
            <a:ext cx="654000" cy="436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txBox="1"/>
          <p:nvPr/>
        </p:nvSpPr>
        <p:spPr>
          <a:xfrm>
            <a:off x="765538" y="805200"/>
            <a:ext cx="232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latin typeface="Bree Serif"/>
                <a:ea typeface="Bree Serif"/>
                <a:cs typeface="Bree Serif"/>
                <a:sym typeface="Bree Serif"/>
              </a:rPr>
              <a:t>Linear part of the model</a:t>
            </a:r>
            <a:endParaRPr i="1">
              <a:latin typeface="Bree Serif"/>
              <a:ea typeface="Bree Serif"/>
              <a:cs typeface="Bree Serif"/>
              <a:sym typeface="Bree Serif"/>
            </a:endParaRPr>
          </a:p>
        </p:txBody>
      </p:sp>
      <p:pic>
        <p:nvPicPr>
          <p:cNvPr id="238" name="Google Shape;238;p19"/>
          <p:cNvPicPr preferRelativeResize="0"/>
          <p:nvPr/>
        </p:nvPicPr>
        <p:blipFill>
          <a:blip r:embed="rId7">
            <a:alphaModFix/>
          </a:blip>
          <a:stretch>
            <a:fillRect/>
          </a:stretch>
        </p:blipFill>
        <p:spPr>
          <a:xfrm>
            <a:off x="581475" y="2758474"/>
            <a:ext cx="2439050" cy="885651"/>
          </a:xfrm>
          <a:prstGeom prst="rect">
            <a:avLst/>
          </a:prstGeom>
          <a:noFill/>
          <a:ln>
            <a:noFill/>
          </a:ln>
        </p:spPr>
      </p:pic>
      <p:pic>
        <p:nvPicPr>
          <p:cNvPr id="239" name="Google Shape;239;p19"/>
          <p:cNvPicPr preferRelativeResize="0"/>
          <p:nvPr/>
        </p:nvPicPr>
        <p:blipFill>
          <a:blip r:embed="rId8">
            <a:alphaModFix/>
          </a:blip>
          <a:stretch>
            <a:fillRect/>
          </a:stretch>
        </p:blipFill>
        <p:spPr>
          <a:xfrm>
            <a:off x="248545" y="3630063"/>
            <a:ext cx="3216225" cy="703000"/>
          </a:xfrm>
          <a:prstGeom prst="rect">
            <a:avLst/>
          </a:prstGeom>
          <a:noFill/>
          <a:ln>
            <a:noFill/>
          </a:ln>
        </p:spPr>
      </p:pic>
      <p:sp>
        <p:nvSpPr>
          <p:cNvPr id="240" name="Google Shape;240;p19"/>
          <p:cNvSpPr txBox="1"/>
          <p:nvPr/>
        </p:nvSpPr>
        <p:spPr>
          <a:xfrm>
            <a:off x="765550" y="2371638"/>
            <a:ext cx="232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latin typeface="Bree Serif"/>
                <a:ea typeface="Bree Serif"/>
                <a:cs typeface="Bree Serif"/>
                <a:sym typeface="Bree Serif"/>
              </a:rPr>
              <a:t>Cumulative-weighted sum</a:t>
            </a:r>
            <a:endParaRPr i="1">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0"/>
          <p:cNvPicPr preferRelativeResize="0"/>
          <p:nvPr/>
        </p:nvPicPr>
        <p:blipFill rotWithShape="1">
          <a:blip r:embed="rId3">
            <a:alphaModFix/>
          </a:blip>
          <a:srcRect b="10818" l="4234" r="2490" t="1369"/>
          <a:stretch/>
        </p:blipFill>
        <p:spPr>
          <a:xfrm>
            <a:off x="421638" y="18800"/>
            <a:ext cx="9144003" cy="5105900"/>
          </a:xfrm>
          <a:prstGeom prst="rect">
            <a:avLst/>
          </a:prstGeom>
          <a:noFill/>
          <a:ln>
            <a:noFill/>
          </a:ln>
          <a:effectLst>
            <a:outerShdw blurRad="57150" rotWithShape="0" algn="bl" dir="5400000" dist="19050">
              <a:srgbClr val="000000">
                <a:alpha val="15000"/>
              </a:srgbClr>
            </a:outerShdw>
          </a:effectLst>
        </p:spPr>
      </p:pic>
      <p:pic>
        <p:nvPicPr>
          <p:cNvPr id="246" name="Google Shape;246;p20"/>
          <p:cNvPicPr preferRelativeResize="0"/>
          <p:nvPr/>
        </p:nvPicPr>
        <p:blipFill rotWithShape="1">
          <a:blip r:embed="rId4">
            <a:alphaModFix/>
          </a:blip>
          <a:srcRect b="0" l="120" r="-120" t="0"/>
          <a:stretch/>
        </p:blipFill>
        <p:spPr>
          <a:xfrm>
            <a:off x="34050" y="1883750"/>
            <a:ext cx="4345000" cy="2129625"/>
          </a:xfrm>
          <a:prstGeom prst="rect">
            <a:avLst/>
          </a:prstGeom>
          <a:noFill/>
          <a:ln>
            <a:noFill/>
          </a:ln>
        </p:spPr>
      </p:pic>
      <p:sp>
        <p:nvSpPr>
          <p:cNvPr id="247" name="Google Shape;247;p20"/>
          <p:cNvSpPr txBox="1"/>
          <p:nvPr/>
        </p:nvSpPr>
        <p:spPr>
          <a:xfrm>
            <a:off x="2856750" y="497100"/>
            <a:ext cx="345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t>Cross-validation accuracy</a:t>
            </a:r>
            <a:endParaRPr b="1" sz="2000"/>
          </a:p>
        </p:txBody>
      </p:sp>
      <p:sp>
        <p:nvSpPr>
          <p:cNvPr id="248" name="Google Shape;248;p20"/>
          <p:cNvSpPr/>
          <p:nvPr/>
        </p:nvSpPr>
        <p:spPr>
          <a:xfrm>
            <a:off x="0" y="131875"/>
            <a:ext cx="2389200" cy="57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249" name="Google Shape;249;p20"/>
          <p:cNvSpPr txBox="1"/>
          <p:nvPr>
            <p:ph type="title"/>
          </p:nvPr>
        </p:nvSpPr>
        <p:spPr>
          <a:xfrm>
            <a:off x="34050" y="139625"/>
            <a:ext cx="2389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000000"/>
                </a:solidFill>
              </a:rPr>
              <a:t>Model </a:t>
            </a:r>
            <a:r>
              <a:rPr b="1" lang="es">
                <a:solidFill>
                  <a:srgbClr val="000000"/>
                </a:solidFill>
              </a:rPr>
              <a:t>Results </a:t>
            </a:r>
            <a:endParaRPr b="1">
              <a:solidFill>
                <a:srgbClr val="000000"/>
              </a:solidFill>
            </a:endParaRPr>
          </a:p>
        </p:txBody>
      </p:sp>
      <p:pic>
        <p:nvPicPr>
          <p:cNvPr id="250" name="Google Shape;250;p20"/>
          <p:cNvPicPr preferRelativeResize="0"/>
          <p:nvPr/>
        </p:nvPicPr>
        <p:blipFill rotWithShape="1">
          <a:blip r:embed="rId5">
            <a:alphaModFix/>
          </a:blip>
          <a:srcRect b="0" l="6041" r="0" t="0"/>
          <a:stretch/>
        </p:blipFill>
        <p:spPr>
          <a:xfrm>
            <a:off x="4834000" y="1881150"/>
            <a:ext cx="4180249" cy="2129625"/>
          </a:xfrm>
          <a:prstGeom prst="rect">
            <a:avLst/>
          </a:prstGeom>
          <a:noFill/>
          <a:ln>
            <a:noFill/>
          </a:ln>
        </p:spPr>
      </p:pic>
      <p:cxnSp>
        <p:nvCxnSpPr>
          <p:cNvPr id="251" name="Google Shape;251;p20"/>
          <p:cNvCxnSpPr/>
          <p:nvPr/>
        </p:nvCxnSpPr>
        <p:spPr>
          <a:xfrm>
            <a:off x="4577150" y="1550475"/>
            <a:ext cx="0" cy="2970900"/>
          </a:xfrm>
          <a:prstGeom prst="straightConnector1">
            <a:avLst/>
          </a:prstGeom>
          <a:noFill/>
          <a:ln cap="flat" cmpd="sng" w="28575">
            <a:solidFill>
              <a:schemeClr val="dk2"/>
            </a:solidFill>
            <a:prstDash val="solid"/>
            <a:round/>
            <a:headEnd len="med" w="med" type="none"/>
            <a:tailEnd len="med" w="med" type="none"/>
          </a:ln>
        </p:spPr>
      </p:cxnSp>
      <p:sp>
        <p:nvSpPr>
          <p:cNvPr id="252" name="Google Shape;252;p20"/>
          <p:cNvSpPr txBox="1"/>
          <p:nvPr/>
        </p:nvSpPr>
        <p:spPr>
          <a:xfrm>
            <a:off x="1200850" y="1273825"/>
            <a:ext cx="219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t>VIP (P&lt;0.001)</a:t>
            </a:r>
            <a:endParaRPr b="1" sz="2000"/>
          </a:p>
        </p:txBody>
      </p:sp>
      <p:sp>
        <p:nvSpPr>
          <p:cNvPr id="253" name="Google Shape;253;p20"/>
          <p:cNvSpPr txBox="1"/>
          <p:nvPr/>
        </p:nvSpPr>
        <p:spPr>
          <a:xfrm>
            <a:off x="5889700" y="1273825"/>
            <a:ext cx="195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t>SST</a:t>
            </a:r>
            <a:r>
              <a:rPr b="1" lang="es" sz="2000"/>
              <a:t> (P&lt;0.001)</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1"/>
          <p:cNvPicPr preferRelativeResize="0"/>
          <p:nvPr/>
        </p:nvPicPr>
        <p:blipFill rotWithShape="1">
          <a:blip r:embed="rId3">
            <a:alphaModFix/>
          </a:blip>
          <a:srcRect b="10818" l="2686" r="4038" t="1369"/>
          <a:stretch/>
        </p:blipFill>
        <p:spPr>
          <a:xfrm>
            <a:off x="0" y="0"/>
            <a:ext cx="9144003" cy="5105900"/>
          </a:xfrm>
          <a:prstGeom prst="rect">
            <a:avLst/>
          </a:prstGeom>
          <a:noFill/>
          <a:ln>
            <a:noFill/>
          </a:ln>
          <a:effectLst>
            <a:outerShdw blurRad="57150" rotWithShape="0" algn="bl" dir="5400000" dist="19050">
              <a:srgbClr val="000000">
                <a:alpha val="15000"/>
              </a:srgbClr>
            </a:outerShdw>
          </a:effectLst>
        </p:spPr>
      </p:pic>
      <p:sp>
        <p:nvSpPr>
          <p:cNvPr id="259" name="Google Shape;259;p21"/>
          <p:cNvSpPr txBox="1"/>
          <p:nvPr>
            <p:ph idx="1" type="body"/>
          </p:nvPr>
        </p:nvSpPr>
        <p:spPr>
          <a:xfrm>
            <a:off x="311700" y="732925"/>
            <a:ext cx="8520600" cy="33027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Clr>
                <a:srgbClr val="000000"/>
              </a:buClr>
              <a:buSzPts val="2000"/>
              <a:buFont typeface="Arial"/>
              <a:buChar char="-"/>
            </a:pPr>
            <a:r>
              <a:rPr b="1" lang="es" sz="2000">
                <a:solidFill>
                  <a:srgbClr val="38761D"/>
                </a:solidFill>
                <a:latin typeface="Arial"/>
                <a:ea typeface="Arial"/>
                <a:cs typeface="Arial"/>
                <a:sym typeface="Arial"/>
              </a:rPr>
              <a:t>What we wanted? </a:t>
            </a:r>
            <a:r>
              <a:rPr b="1" lang="es" sz="2000">
                <a:solidFill>
                  <a:srgbClr val="000000"/>
                </a:solidFill>
                <a:latin typeface="Arial"/>
                <a:ea typeface="Arial"/>
                <a:cs typeface="Arial"/>
                <a:sym typeface="Arial"/>
              </a:rPr>
              <a:t>Classify the outcome of our dependent variable, the type of image by means of calcium activity data.</a:t>
            </a:r>
            <a:endParaRPr b="1" sz="20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b="1" sz="2000">
              <a:solidFill>
                <a:srgbClr val="000000"/>
              </a:solidFill>
              <a:latin typeface="Arial"/>
              <a:ea typeface="Arial"/>
              <a:cs typeface="Arial"/>
              <a:sym typeface="Arial"/>
            </a:endParaRPr>
          </a:p>
          <a:p>
            <a:pPr indent="-355600" lvl="0" marL="457200" rtl="0" algn="just">
              <a:lnSpc>
                <a:spcPct val="100000"/>
              </a:lnSpc>
              <a:spcBef>
                <a:spcPts val="0"/>
              </a:spcBef>
              <a:spcAft>
                <a:spcPts val="0"/>
              </a:spcAft>
              <a:buClr>
                <a:srgbClr val="000000"/>
              </a:buClr>
              <a:buSzPts val="2000"/>
              <a:buFont typeface="Arial"/>
              <a:buChar char="-"/>
            </a:pPr>
            <a:r>
              <a:rPr b="1" lang="es" sz="2000">
                <a:solidFill>
                  <a:srgbClr val="38761D"/>
                </a:solidFill>
                <a:latin typeface="Arial"/>
                <a:ea typeface="Arial"/>
                <a:cs typeface="Arial"/>
                <a:sym typeface="Arial"/>
              </a:rPr>
              <a:t>What we did?</a:t>
            </a:r>
            <a:r>
              <a:rPr b="1" lang="es" sz="2000">
                <a:solidFill>
                  <a:srgbClr val="000000"/>
                </a:solidFill>
                <a:latin typeface="Arial"/>
                <a:ea typeface="Arial"/>
                <a:cs typeface="Arial"/>
                <a:sym typeface="Arial"/>
              </a:rPr>
              <a:t> A cross-validated model with 78.24% of average accuracy for SST neurons, 79.42% for VIP neurons. </a:t>
            </a:r>
            <a:endParaRPr b="1" sz="20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b="1" sz="2000">
              <a:solidFill>
                <a:srgbClr val="000000"/>
              </a:solidFill>
              <a:latin typeface="Arial"/>
              <a:ea typeface="Arial"/>
              <a:cs typeface="Arial"/>
              <a:sym typeface="Arial"/>
            </a:endParaRPr>
          </a:p>
          <a:p>
            <a:pPr indent="-355600" lvl="0" marL="457200" rtl="0" algn="just">
              <a:lnSpc>
                <a:spcPct val="100000"/>
              </a:lnSpc>
              <a:spcBef>
                <a:spcPts val="0"/>
              </a:spcBef>
              <a:spcAft>
                <a:spcPts val="0"/>
              </a:spcAft>
              <a:buClr>
                <a:srgbClr val="000000"/>
              </a:buClr>
              <a:buSzPts val="2000"/>
              <a:buFont typeface="Arial"/>
              <a:buChar char="-"/>
            </a:pPr>
            <a:r>
              <a:rPr b="1" lang="es" sz="2000">
                <a:solidFill>
                  <a:srgbClr val="38761D"/>
                </a:solidFill>
                <a:latin typeface="Arial"/>
                <a:ea typeface="Arial"/>
                <a:cs typeface="Arial"/>
                <a:sym typeface="Arial"/>
              </a:rPr>
              <a:t>What we achieved?</a:t>
            </a:r>
            <a:r>
              <a:rPr b="1" lang="es" sz="2000">
                <a:solidFill>
                  <a:srgbClr val="000000"/>
                </a:solidFill>
                <a:latin typeface="Arial"/>
                <a:ea typeface="Arial"/>
                <a:cs typeface="Arial"/>
                <a:sym typeface="Arial"/>
              </a:rPr>
              <a:t> Learn a bunch of stuff, coffee is </a:t>
            </a:r>
            <a:r>
              <a:rPr b="1" lang="es" sz="2000">
                <a:solidFill>
                  <a:srgbClr val="000000"/>
                </a:solidFill>
                <a:latin typeface="Arial"/>
                <a:ea typeface="Arial"/>
                <a:cs typeface="Arial"/>
                <a:sym typeface="Arial"/>
              </a:rPr>
              <a:t>undervalued, lots of practice with python, get to know a group of great people ¨Frittata VIP¨ .</a:t>
            </a:r>
            <a:endParaRPr b="1" sz="2000">
              <a:solidFill>
                <a:srgbClr val="000000"/>
              </a:solidFill>
              <a:latin typeface="Arial"/>
              <a:ea typeface="Arial"/>
              <a:cs typeface="Arial"/>
              <a:sym typeface="Arial"/>
            </a:endParaRPr>
          </a:p>
        </p:txBody>
      </p:sp>
      <p:sp>
        <p:nvSpPr>
          <p:cNvPr id="260" name="Google Shape;260;p21"/>
          <p:cNvSpPr/>
          <p:nvPr/>
        </p:nvSpPr>
        <p:spPr>
          <a:xfrm>
            <a:off x="0" y="131875"/>
            <a:ext cx="2387100" cy="57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1C232"/>
              </a:highlight>
            </a:endParaRPr>
          </a:p>
        </p:txBody>
      </p:sp>
      <p:sp>
        <p:nvSpPr>
          <p:cNvPr id="261" name="Google Shape;261;p21"/>
          <p:cNvSpPr txBox="1"/>
          <p:nvPr>
            <p:ph type="title"/>
          </p:nvPr>
        </p:nvSpPr>
        <p:spPr>
          <a:xfrm>
            <a:off x="34050" y="139625"/>
            <a:ext cx="2283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a:solidFill>
                  <a:srgbClr val="000000"/>
                </a:solidFill>
              </a:rPr>
              <a:t>Conclusions</a:t>
            </a:r>
            <a:r>
              <a:rPr b="1" lang="es">
                <a:solidFill>
                  <a:srgbClr val="000000"/>
                </a:solidFill>
              </a:rPr>
              <a:t> </a:t>
            </a:r>
            <a:endParaRPr b="1">
              <a:solidFill>
                <a:srgbClr val="000000"/>
              </a:solidFill>
            </a:endParaRPr>
          </a:p>
        </p:txBody>
      </p:sp>
      <p:pic>
        <p:nvPicPr>
          <p:cNvPr id="262" name="Google Shape;262;p21"/>
          <p:cNvPicPr preferRelativeResize="0"/>
          <p:nvPr/>
        </p:nvPicPr>
        <p:blipFill>
          <a:blip r:embed="rId4">
            <a:alphaModFix/>
          </a:blip>
          <a:stretch>
            <a:fillRect/>
          </a:stretch>
        </p:blipFill>
        <p:spPr>
          <a:xfrm>
            <a:off x="7684550" y="3696575"/>
            <a:ext cx="987000" cy="987000"/>
          </a:xfrm>
          <a:prstGeom prst="rect">
            <a:avLst/>
          </a:prstGeom>
          <a:noFill/>
          <a:ln>
            <a:noFill/>
          </a:ln>
        </p:spPr>
      </p:pic>
      <p:pic>
        <p:nvPicPr>
          <p:cNvPr id="263" name="Google Shape;263;p21"/>
          <p:cNvPicPr preferRelativeResize="0"/>
          <p:nvPr/>
        </p:nvPicPr>
        <p:blipFill rotWithShape="1">
          <a:blip r:embed="rId5">
            <a:alphaModFix/>
          </a:blip>
          <a:srcRect b="0" l="26087" r="17542" t="44261"/>
          <a:stretch/>
        </p:blipFill>
        <p:spPr>
          <a:xfrm>
            <a:off x="4623100" y="3652299"/>
            <a:ext cx="1075084" cy="1063000"/>
          </a:xfrm>
          <a:prstGeom prst="rect">
            <a:avLst/>
          </a:prstGeom>
          <a:noFill/>
          <a:ln>
            <a:noFill/>
          </a:ln>
        </p:spPr>
      </p:pic>
      <p:pic>
        <p:nvPicPr>
          <p:cNvPr id="264" name="Google Shape;264;p21"/>
          <p:cNvPicPr preferRelativeResize="0"/>
          <p:nvPr/>
        </p:nvPicPr>
        <p:blipFill rotWithShape="1">
          <a:blip r:embed="rId6">
            <a:alphaModFix/>
          </a:blip>
          <a:srcRect b="12291" l="8180" r="12548" t="12299"/>
          <a:stretch/>
        </p:blipFill>
        <p:spPr>
          <a:xfrm>
            <a:off x="6152800" y="3679334"/>
            <a:ext cx="1075075" cy="995691"/>
          </a:xfrm>
          <a:prstGeom prst="rect">
            <a:avLst/>
          </a:prstGeom>
          <a:noFill/>
          <a:ln>
            <a:noFill/>
          </a:ln>
        </p:spPr>
      </p:pic>
      <p:sp>
        <p:nvSpPr>
          <p:cNvPr id="265" name="Google Shape;265;p21"/>
          <p:cNvSpPr txBox="1"/>
          <p:nvPr/>
        </p:nvSpPr>
        <p:spPr>
          <a:xfrm>
            <a:off x="4667138" y="4683575"/>
            <a:ext cx="987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pen Sans"/>
                <a:ea typeface="Open Sans"/>
                <a:cs typeface="Open Sans"/>
                <a:sym typeface="Open Sans"/>
              </a:rPr>
              <a:t>Marco Peña</a:t>
            </a:r>
            <a:endParaRPr sz="1000">
              <a:latin typeface="Open Sans"/>
              <a:ea typeface="Open Sans"/>
              <a:cs typeface="Open Sans"/>
              <a:sym typeface="Open Sans"/>
            </a:endParaRPr>
          </a:p>
        </p:txBody>
      </p:sp>
      <p:sp>
        <p:nvSpPr>
          <p:cNvPr id="266" name="Google Shape;266;p21"/>
          <p:cNvSpPr txBox="1"/>
          <p:nvPr/>
        </p:nvSpPr>
        <p:spPr>
          <a:xfrm>
            <a:off x="6191153" y="4683575"/>
            <a:ext cx="123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pen Sans"/>
                <a:ea typeface="Open Sans"/>
                <a:cs typeface="Open Sans"/>
                <a:sym typeface="Open Sans"/>
              </a:rPr>
              <a:t>Raul Hernandez</a:t>
            </a:r>
            <a:endParaRPr sz="1000">
              <a:latin typeface="Open Sans"/>
              <a:ea typeface="Open Sans"/>
              <a:cs typeface="Open Sans"/>
              <a:sym typeface="Open Sans"/>
            </a:endParaRPr>
          </a:p>
        </p:txBody>
      </p:sp>
      <p:sp>
        <p:nvSpPr>
          <p:cNvPr id="267" name="Google Shape;267;p21"/>
          <p:cNvSpPr txBox="1"/>
          <p:nvPr/>
        </p:nvSpPr>
        <p:spPr>
          <a:xfrm>
            <a:off x="7638953" y="4683575"/>
            <a:ext cx="123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pen Sans"/>
                <a:ea typeface="Open Sans"/>
                <a:cs typeface="Open Sans"/>
                <a:sym typeface="Open Sans"/>
              </a:rPr>
              <a:t>Boaz Mohar</a:t>
            </a:r>
            <a:endParaRPr sz="1000">
              <a:latin typeface="Open Sans"/>
              <a:ea typeface="Open Sans"/>
              <a:cs typeface="Open Sans"/>
              <a:sym typeface="Open Sans"/>
            </a:endParaRPr>
          </a:p>
        </p:txBody>
      </p:sp>
      <p:sp>
        <p:nvSpPr>
          <p:cNvPr id="268" name="Google Shape;268;p21"/>
          <p:cNvSpPr/>
          <p:nvPr/>
        </p:nvSpPr>
        <p:spPr>
          <a:xfrm>
            <a:off x="857250" y="4105050"/>
            <a:ext cx="3298227" cy="4297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1"/>
                </a:solidFill>
                <a:latin typeface="Arial"/>
              </a:rPr>
              <a:t>Special thanks</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