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</p:sldMasterIdLst>
  <p:notesMasterIdLst>
    <p:notesMasterId r:id="rId472"/>
  </p:notesMasterIdLst>
  <p:sldIdLst>
    <p:sldId id="256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  <p:sldId id="333" r:id="rId87"/>
    <p:sldId id="334" r:id="rId88"/>
    <p:sldId id="335" r:id="rId89"/>
    <p:sldId id="336" r:id="rId90"/>
    <p:sldId id="337" r:id="rId91"/>
    <p:sldId id="338" r:id="rId92"/>
    <p:sldId id="339" r:id="rId93"/>
    <p:sldId id="340" r:id="rId94"/>
    <p:sldId id="341" r:id="rId95"/>
    <p:sldId id="342" r:id="rId96"/>
    <p:sldId id="343" r:id="rId97"/>
    <p:sldId id="344" r:id="rId98"/>
    <p:sldId id="345" r:id="rId99"/>
    <p:sldId id="346" r:id="rId100"/>
    <p:sldId id="347" r:id="rId101"/>
    <p:sldId id="348" r:id="rId102"/>
    <p:sldId id="349" r:id="rId103"/>
    <p:sldId id="350" r:id="rId104"/>
    <p:sldId id="351" r:id="rId105"/>
    <p:sldId id="352" r:id="rId106"/>
    <p:sldId id="353" r:id="rId107"/>
    <p:sldId id="354" r:id="rId108"/>
    <p:sldId id="355" r:id="rId109"/>
    <p:sldId id="356" r:id="rId110"/>
    <p:sldId id="357" r:id="rId111"/>
    <p:sldId id="358" r:id="rId112"/>
    <p:sldId id="359" r:id="rId113"/>
    <p:sldId id="360" r:id="rId114"/>
    <p:sldId id="361" r:id="rId115"/>
    <p:sldId id="362" r:id="rId116"/>
    <p:sldId id="363" r:id="rId117"/>
    <p:sldId id="364" r:id="rId118"/>
    <p:sldId id="365" r:id="rId119"/>
    <p:sldId id="366" r:id="rId120"/>
    <p:sldId id="367" r:id="rId121"/>
    <p:sldId id="368" r:id="rId122"/>
    <p:sldId id="369" r:id="rId123"/>
    <p:sldId id="370" r:id="rId124"/>
    <p:sldId id="371" r:id="rId125"/>
    <p:sldId id="372" r:id="rId126"/>
    <p:sldId id="373" r:id="rId127"/>
    <p:sldId id="374" r:id="rId128"/>
    <p:sldId id="375" r:id="rId129"/>
    <p:sldId id="376" r:id="rId130"/>
    <p:sldId id="377" r:id="rId131"/>
    <p:sldId id="378" r:id="rId132"/>
    <p:sldId id="379" r:id="rId133"/>
    <p:sldId id="380" r:id="rId134"/>
    <p:sldId id="381" r:id="rId135"/>
    <p:sldId id="382" r:id="rId136"/>
    <p:sldId id="383" r:id="rId137"/>
    <p:sldId id="384" r:id="rId138"/>
    <p:sldId id="385" r:id="rId139"/>
    <p:sldId id="386" r:id="rId140"/>
    <p:sldId id="387" r:id="rId141"/>
    <p:sldId id="388" r:id="rId142"/>
    <p:sldId id="389" r:id="rId143"/>
    <p:sldId id="390" r:id="rId144"/>
    <p:sldId id="391" r:id="rId145"/>
    <p:sldId id="392" r:id="rId146"/>
    <p:sldId id="393" r:id="rId147"/>
    <p:sldId id="394" r:id="rId148"/>
    <p:sldId id="395" r:id="rId149"/>
    <p:sldId id="396" r:id="rId150"/>
    <p:sldId id="397" r:id="rId151"/>
    <p:sldId id="398" r:id="rId152"/>
    <p:sldId id="399" r:id="rId153"/>
    <p:sldId id="400" r:id="rId154"/>
    <p:sldId id="401" r:id="rId155"/>
    <p:sldId id="402" r:id="rId156"/>
    <p:sldId id="403" r:id="rId157"/>
    <p:sldId id="404" r:id="rId158"/>
    <p:sldId id="405" r:id="rId159"/>
    <p:sldId id="406" r:id="rId160"/>
    <p:sldId id="407" r:id="rId161"/>
    <p:sldId id="408" r:id="rId162"/>
    <p:sldId id="409" r:id="rId163"/>
    <p:sldId id="410" r:id="rId164"/>
    <p:sldId id="411" r:id="rId165"/>
    <p:sldId id="412" r:id="rId166"/>
    <p:sldId id="413" r:id="rId167"/>
    <p:sldId id="414" r:id="rId168"/>
    <p:sldId id="415" r:id="rId169"/>
    <p:sldId id="416" r:id="rId170"/>
    <p:sldId id="417" r:id="rId171"/>
    <p:sldId id="418" r:id="rId172"/>
    <p:sldId id="419" r:id="rId173"/>
    <p:sldId id="420" r:id="rId174"/>
    <p:sldId id="421" r:id="rId175"/>
    <p:sldId id="422" r:id="rId176"/>
    <p:sldId id="423" r:id="rId177"/>
    <p:sldId id="424" r:id="rId178"/>
    <p:sldId id="425" r:id="rId179"/>
    <p:sldId id="426" r:id="rId180"/>
    <p:sldId id="427" r:id="rId181"/>
    <p:sldId id="428" r:id="rId182"/>
    <p:sldId id="429" r:id="rId183"/>
    <p:sldId id="430" r:id="rId184"/>
    <p:sldId id="431" r:id="rId185"/>
    <p:sldId id="432" r:id="rId186"/>
    <p:sldId id="433" r:id="rId187"/>
    <p:sldId id="434" r:id="rId188"/>
    <p:sldId id="435" r:id="rId189"/>
    <p:sldId id="436" r:id="rId190"/>
    <p:sldId id="437" r:id="rId191"/>
    <p:sldId id="438" r:id="rId192"/>
    <p:sldId id="439" r:id="rId193"/>
    <p:sldId id="440" r:id="rId194"/>
    <p:sldId id="441" r:id="rId195"/>
    <p:sldId id="442" r:id="rId196"/>
    <p:sldId id="443" r:id="rId197"/>
    <p:sldId id="444" r:id="rId198"/>
    <p:sldId id="445" r:id="rId199"/>
    <p:sldId id="446" r:id="rId200"/>
    <p:sldId id="447" r:id="rId201"/>
    <p:sldId id="448" r:id="rId202"/>
    <p:sldId id="449" r:id="rId203"/>
    <p:sldId id="450" r:id="rId204"/>
    <p:sldId id="451" r:id="rId205"/>
    <p:sldId id="452" r:id="rId206"/>
    <p:sldId id="453" r:id="rId207"/>
    <p:sldId id="454" r:id="rId208"/>
    <p:sldId id="455" r:id="rId209"/>
    <p:sldId id="456" r:id="rId210"/>
    <p:sldId id="457" r:id="rId211"/>
    <p:sldId id="458" r:id="rId212"/>
    <p:sldId id="459" r:id="rId213"/>
    <p:sldId id="460" r:id="rId214"/>
    <p:sldId id="461" r:id="rId215"/>
    <p:sldId id="462" r:id="rId216"/>
    <p:sldId id="463" r:id="rId217"/>
    <p:sldId id="464" r:id="rId218"/>
    <p:sldId id="465" r:id="rId219"/>
    <p:sldId id="466" r:id="rId220"/>
    <p:sldId id="467" r:id="rId221"/>
    <p:sldId id="468" r:id="rId222"/>
    <p:sldId id="469" r:id="rId223"/>
    <p:sldId id="470" r:id="rId224"/>
    <p:sldId id="471" r:id="rId225"/>
    <p:sldId id="472" r:id="rId226"/>
    <p:sldId id="473" r:id="rId227"/>
    <p:sldId id="474" r:id="rId228"/>
    <p:sldId id="475" r:id="rId229"/>
    <p:sldId id="476" r:id="rId230"/>
    <p:sldId id="477" r:id="rId231"/>
    <p:sldId id="478" r:id="rId232"/>
    <p:sldId id="479" r:id="rId233"/>
    <p:sldId id="480" r:id="rId234"/>
    <p:sldId id="481" r:id="rId235"/>
    <p:sldId id="482" r:id="rId236"/>
    <p:sldId id="483" r:id="rId237"/>
    <p:sldId id="484" r:id="rId238"/>
    <p:sldId id="485" r:id="rId239"/>
    <p:sldId id="486" r:id="rId240"/>
    <p:sldId id="487" r:id="rId241"/>
    <p:sldId id="488" r:id="rId242"/>
    <p:sldId id="489" r:id="rId243"/>
    <p:sldId id="490" r:id="rId244"/>
    <p:sldId id="491" r:id="rId245"/>
    <p:sldId id="492" r:id="rId246"/>
    <p:sldId id="493" r:id="rId247"/>
    <p:sldId id="494" r:id="rId248"/>
    <p:sldId id="495" r:id="rId249"/>
    <p:sldId id="496" r:id="rId250"/>
    <p:sldId id="497" r:id="rId251"/>
    <p:sldId id="498" r:id="rId252"/>
    <p:sldId id="499" r:id="rId253"/>
    <p:sldId id="500" r:id="rId254"/>
    <p:sldId id="501" r:id="rId255"/>
    <p:sldId id="502" r:id="rId256"/>
    <p:sldId id="503" r:id="rId257"/>
    <p:sldId id="504" r:id="rId258"/>
    <p:sldId id="505" r:id="rId259"/>
    <p:sldId id="506" r:id="rId260"/>
    <p:sldId id="507" r:id="rId261"/>
    <p:sldId id="508" r:id="rId262"/>
    <p:sldId id="509" r:id="rId263"/>
    <p:sldId id="510" r:id="rId264"/>
    <p:sldId id="511" r:id="rId265"/>
    <p:sldId id="512" r:id="rId266"/>
    <p:sldId id="513" r:id="rId267"/>
    <p:sldId id="514" r:id="rId268"/>
    <p:sldId id="515" r:id="rId269"/>
    <p:sldId id="516" r:id="rId270"/>
    <p:sldId id="517" r:id="rId271"/>
    <p:sldId id="518" r:id="rId272"/>
    <p:sldId id="519" r:id="rId273"/>
    <p:sldId id="520" r:id="rId274"/>
    <p:sldId id="521" r:id="rId275"/>
    <p:sldId id="522" r:id="rId276"/>
    <p:sldId id="523" r:id="rId277"/>
    <p:sldId id="524" r:id="rId278"/>
    <p:sldId id="525" r:id="rId279"/>
    <p:sldId id="526" r:id="rId280"/>
    <p:sldId id="527" r:id="rId281"/>
    <p:sldId id="528" r:id="rId282"/>
    <p:sldId id="529" r:id="rId283"/>
    <p:sldId id="530" r:id="rId284"/>
    <p:sldId id="701" r:id="rId285"/>
    <p:sldId id="702" r:id="rId286"/>
    <p:sldId id="703" r:id="rId287"/>
    <p:sldId id="704" r:id="rId288"/>
    <p:sldId id="705" r:id="rId289"/>
    <p:sldId id="706" r:id="rId290"/>
    <p:sldId id="707" r:id="rId291"/>
    <p:sldId id="708" r:id="rId292"/>
    <p:sldId id="709" r:id="rId293"/>
    <p:sldId id="710" r:id="rId294"/>
    <p:sldId id="711" r:id="rId295"/>
    <p:sldId id="712" r:id="rId296"/>
    <p:sldId id="713" r:id="rId297"/>
    <p:sldId id="714" r:id="rId298"/>
    <p:sldId id="715" r:id="rId299"/>
    <p:sldId id="716" r:id="rId300"/>
    <p:sldId id="717" r:id="rId301"/>
    <p:sldId id="531" r:id="rId302"/>
    <p:sldId id="532" r:id="rId303"/>
    <p:sldId id="533" r:id="rId304"/>
    <p:sldId id="534" r:id="rId305"/>
    <p:sldId id="535" r:id="rId306"/>
    <p:sldId id="536" r:id="rId307"/>
    <p:sldId id="537" r:id="rId308"/>
    <p:sldId id="538" r:id="rId309"/>
    <p:sldId id="539" r:id="rId310"/>
    <p:sldId id="540" r:id="rId311"/>
    <p:sldId id="541" r:id="rId312"/>
    <p:sldId id="542" r:id="rId313"/>
    <p:sldId id="543" r:id="rId314"/>
    <p:sldId id="544" r:id="rId315"/>
    <p:sldId id="545" r:id="rId316"/>
    <p:sldId id="546" r:id="rId317"/>
    <p:sldId id="547" r:id="rId318"/>
    <p:sldId id="548" r:id="rId319"/>
    <p:sldId id="549" r:id="rId320"/>
    <p:sldId id="550" r:id="rId321"/>
    <p:sldId id="551" r:id="rId322"/>
    <p:sldId id="552" r:id="rId323"/>
    <p:sldId id="553" r:id="rId324"/>
    <p:sldId id="554" r:id="rId325"/>
    <p:sldId id="555" r:id="rId326"/>
    <p:sldId id="556" r:id="rId327"/>
    <p:sldId id="557" r:id="rId328"/>
    <p:sldId id="558" r:id="rId329"/>
    <p:sldId id="559" r:id="rId330"/>
    <p:sldId id="560" r:id="rId331"/>
    <p:sldId id="561" r:id="rId332"/>
    <p:sldId id="562" r:id="rId333"/>
    <p:sldId id="563" r:id="rId334"/>
    <p:sldId id="564" r:id="rId335"/>
    <p:sldId id="565" r:id="rId336"/>
    <p:sldId id="566" r:id="rId337"/>
    <p:sldId id="567" r:id="rId338"/>
    <p:sldId id="568" r:id="rId339"/>
    <p:sldId id="569" r:id="rId340"/>
    <p:sldId id="570" r:id="rId341"/>
    <p:sldId id="571" r:id="rId342"/>
    <p:sldId id="572" r:id="rId343"/>
    <p:sldId id="573" r:id="rId344"/>
    <p:sldId id="574" r:id="rId345"/>
    <p:sldId id="575" r:id="rId346"/>
    <p:sldId id="576" r:id="rId347"/>
    <p:sldId id="577" r:id="rId348"/>
    <p:sldId id="578" r:id="rId349"/>
    <p:sldId id="579" r:id="rId350"/>
    <p:sldId id="580" r:id="rId351"/>
    <p:sldId id="581" r:id="rId352"/>
    <p:sldId id="582" r:id="rId353"/>
    <p:sldId id="583" r:id="rId354"/>
    <p:sldId id="584" r:id="rId355"/>
    <p:sldId id="585" r:id="rId356"/>
    <p:sldId id="586" r:id="rId357"/>
    <p:sldId id="587" r:id="rId358"/>
    <p:sldId id="588" r:id="rId359"/>
    <p:sldId id="589" r:id="rId360"/>
    <p:sldId id="590" r:id="rId361"/>
    <p:sldId id="591" r:id="rId362"/>
    <p:sldId id="592" r:id="rId363"/>
    <p:sldId id="593" r:id="rId364"/>
    <p:sldId id="594" r:id="rId365"/>
    <p:sldId id="595" r:id="rId366"/>
    <p:sldId id="596" r:id="rId367"/>
    <p:sldId id="597" r:id="rId368"/>
    <p:sldId id="598" r:id="rId369"/>
    <p:sldId id="599" r:id="rId370"/>
    <p:sldId id="600" r:id="rId371"/>
    <p:sldId id="601" r:id="rId372"/>
    <p:sldId id="602" r:id="rId373"/>
    <p:sldId id="603" r:id="rId374"/>
    <p:sldId id="604" r:id="rId375"/>
    <p:sldId id="605" r:id="rId376"/>
    <p:sldId id="606" r:id="rId377"/>
    <p:sldId id="607" r:id="rId378"/>
    <p:sldId id="608" r:id="rId379"/>
    <p:sldId id="609" r:id="rId380"/>
    <p:sldId id="610" r:id="rId381"/>
    <p:sldId id="611" r:id="rId382"/>
    <p:sldId id="612" r:id="rId383"/>
    <p:sldId id="613" r:id="rId384"/>
    <p:sldId id="614" r:id="rId385"/>
    <p:sldId id="615" r:id="rId386"/>
    <p:sldId id="616" r:id="rId387"/>
    <p:sldId id="617" r:id="rId388"/>
    <p:sldId id="618" r:id="rId389"/>
    <p:sldId id="619" r:id="rId390"/>
    <p:sldId id="620" r:id="rId391"/>
    <p:sldId id="621" r:id="rId392"/>
    <p:sldId id="622" r:id="rId393"/>
    <p:sldId id="623" r:id="rId394"/>
    <p:sldId id="624" r:id="rId395"/>
    <p:sldId id="625" r:id="rId396"/>
    <p:sldId id="626" r:id="rId397"/>
    <p:sldId id="627" r:id="rId398"/>
    <p:sldId id="628" r:id="rId399"/>
    <p:sldId id="629" r:id="rId400"/>
    <p:sldId id="630" r:id="rId401"/>
    <p:sldId id="631" r:id="rId402"/>
    <p:sldId id="632" r:id="rId403"/>
    <p:sldId id="633" r:id="rId404"/>
    <p:sldId id="634" r:id="rId405"/>
    <p:sldId id="635" r:id="rId406"/>
    <p:sldId id="636" r:id="rId407"/>
    <p:sldId id="637" r:id="rId408"/>
    <p:sldId id="638" r:id="rId409"/>
    <p:sldId id="639" r:id="rId410"/>
    <p:sldId id="640" r:id="rId411"/>
    <p:sldId id="641" r:id="rId412"/>
    <p:sldId id="642" r:id="rId413"/>
    <p:sldId id="643" r:id="rId414"/>
    <p:sldId id="644" r:id="rId415"/>
    <p:sldId id="645" r:id="rId416"/>
    <p:sldId id="646" r:id="rId417"/>
    <p:sldId id="647" r:id="rId418"/>
    <p:sldId id="648" r:id="rId419"/>
    <p:sldId id="649" r:id="rId420"/>
    <p:sldId id="650" r:id="rId421"/>
    <p:sldId id="651" r:id="rId422"/>
    <p:sldId id="652" r:id="rId423"/>
    <p:sldId id="653" r:id="rId424"/>
    <p:sldId id="654" r:id="rId425"/>
    <p:sldId id="655" r:id="rId426"/>
    <p:sldId id="656" r:id="rId427"/>
    <p:sldId id="657" r:id="rId428"/>
    <p:sldId id="658" r:id="rId429"/>
    <p:sldId id="659" r:id="rId430"/>
    <p:sldId id="660" r:id="rId431"/>
    <p:sldId id="661" r:id="rId432"/>
    <p:sldId id="662" r:id="rId433"/>
    <p:sldId id="663" r:id="rId434"/>
    <p:sldId id="664" r:id="rId435"/>
    <p:sldId id="665" r:id="rId436"/>
    <p:sldId id="666" r:id="rId437"/>
    <p:sldId id="667" r:id="rId438"/>
    <p:sldId id="668" r:id="rId439"/>
    <p:sldId id="669" r:id="rId440"/>
    <p:sldId id="670" r:id="rId441"/>
    <p:sldId id="671" r:id="rId442"/>
    <p:sldId id="672" r:id="rId443"/>
    <p:sldId id="673" r:id="rId444"/>
    <p:sldId id="674" r:id="rId445"/>
    <p:sldId id="675" r:id="rId446"/>
    <p:sldId id="676" r:id="rId447"/>
    <p:sldId id="677" r:id="rId448"/>
    <p:sldId id="678" r:id="rId449"/>
    <p:sldId id="679" r:id="rId450"/>
    <p:sldId id="680" r:id="rId451"/>
    <p:sldId id="681" r:id="rId452"/>
    <p:sldId id="682" r:id="rId453"/>
    <p:sldId id="683" r:id="rId454"/>
    <p:sldId id="684" r:id="rId455"/>
    <p:sldId id="685" r:id="rId456"/>
    <p:sldId id="686" r:id="rId457"/>
    <p:sldId id="687" r:id="rId458"/>
    <p:sldId id="688" r:id="rId459"/>
    <p:sldId id="689" r:id="rId460"/>
    <p:sldId id="690" r:id="rId461"/>
    <p:sldId id="691" r:id="rId462"/>
    <p:sldId id="692" r:id="rId463"/>
    <p:sldId id="693" r:id="rId464"/>
    <p:sldId id="694" r:id="rId465"/>
    <p:sldId id="695" r:id="rId466"/>
    <p:sldId id="696" r:id="rId467"/>
    <p:sldId id="697" r:id="rId468"/>
    <p:sldId id="698" r:id="rId469"/>
    <p:sldId id="699" r:id="rId470"/>
    <p:sldId id="700" r:id="rId47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3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08.xml"/><Relationship Id="rId299" Type="http://schemas.openxmlformats.org/officeDocument/2006/relationships/slide" Target="slides/slide290.xml"/><Relationship Id="rId21" Type="http://schemas.openxmlformats.org/officeDocument/2006/relationships/slide" Target="slides/slide12.xml"/><Relationship Id="rId63" Type="http://schemas.openxmlformats.org/officeDocument/2006/relationships/slide" Target="slides/slide54.xml"/><Relationship Id="rId159" Type="http://schemas.openxmlformats.org/officeDocument/2006/relationships/slide" Target="slides/slide150.xml"/><Relationship Id="rId324" Type="http://schemas.openxmlformats.org/officeDocument/2006/relationships/slide" Target="slides/slide315.xml"/><Relationship Id="rId366" Type="http://schemas.openxmlformats.org/officeDocument/2006/relationships/slide" Target="slides/slide357.xml"/><Relationship Id="rId170" Type="http://schemas.openxmlformats.org/officeDocument/2006/relationships/slide" Target="slides/slide161.xml"/><Relationship Id="rId226" Type="http://schemas.openxmlformats.org/officeDocument/2006/relationships/slide" Target="slides/slide217.xml"/><Relationship Id="rId433" Type="http://schemas.openxmlformats.org/officeDocument/2006/relationships/slide" Target="slides/slide424.xml"/><Relationship Id="rId268" Type="http://schemas.openxmlformats.org/officeDocument/2006/relationships/slide" Target="slides/slide259.xml"/><Relationship Id="rId475" Type="http://schemas.openxmlformats.org/officeDocument/2006/relationships/theme" Target="theme/theme1.xml"/><Relationship Id="rId32" Type="http://schemas.openxmlformats.org/officeDocument/2006/relationships/slide" Target="slides/slide23.xml"/><Relationship Id="rId74" Type="http://schemas.openxmlformats.org/officeDocument/2006/relationships/slide" Target="slides/slide65.xml"/><Relationship Id="rId128" Type="http://schemas.openxmlformats.org/officeDocument/2006/relationships/slide" Target="slides/slide119.xml"/><Relationship Id="rId335" Type="http://schemas.openxmlformats.org/officeDocument/2006/relationships/slide" Target="slides/slide326.xml"/><Relationship Id="rId377" Type="http://schemas.openxmlformats.org/officeDocument/2006/relationships/slide" Target="slides/slide368.xml"/><Relationship Id="rId5" Type="http://schemas.openxmlformats.org/officeDocument/2006/relationships/slideMaster" Target="slideMasters/slideMaster5.xml"/><Relationship Id="rId181" Type="http://schemas.openxmlformats.org/officeDocument/2006/relationships/slide" Target="slides/slide172.xml"/><Relationship Id="rId237" Type="http://schemas.openxmlformats.org/officeDocument/2006/relationships/slide" Target="slides/slide228.xml"/><Relationship Id="rId402" Type="http://schemas.openxmlformats.org/officeDocument/2006/relationships/slide" Target="slides/slide393.xml"/><Relationship Id="rId279" Type="http://schemas.openxmlformats.org/officeDocument/2006/relationships/slide" Target="slides/slide270.xml"/><Relationship Id="rId444" Type="http://schemas.openxmlformats.org/officeDocument/2006/relationships/slide" Target="slides/slide435.xml"/><Relationship Id="rId43" Type="http://schemas.openxmlformats.org/officeDocument/2006/relationships/slide" Target="slides/slide34.xml"/><Relationship Id="rId139" Type="http://schemas.openxmlformats.org/officeDocument/2006/relationships/slide" Target="slides/slide130.xml"/><Relationship Id="rId290" Type="http://schemas.openxmlformats.org/officeDocument/2006/relationships/slide" Target="slides/slide281.xml"/><Relationship Id="rId304" Type="http://schemas.openxmlformats.org/officeDocument/2006/relationships/slide" Target="slides/slide295.xml"/><Relationship Id="rId346" Type="http://schemas.openxmlformats.org/officeDocument/2006/relationships/slide" Target="slides/slide337.xml"/><Relationship Id="rId388" Type="http://schemas.openxmlformats.org/officeDocument/2006/relationships/slide" Target="slides/slide379.xml"/><Relationship Id="rId85" Type="http://schemas.openxmlformats.org/officeDocument/2006/relationships/slide" Target="slides/slide76.xml"/><Relationship Id="rId150" Type="http://schemas.openxmlformats.org/officeDocument/2006/relationships/slide" Target="slides/slide141.xml"/><Relationship Id="rId192" Type="http://schemas.openxmlformats.org/officeDocument/2006/relationships/slide" Target="slides/slide183.xml"/><Relationship Id="rId206" Type="http://schemas.openxmlformats.org/officeDocument/2006/relationships/slide" Target="slides/slide197.xml"/><Relationship Id="rId413" Type="http://schemas.openxmlformats.org/officeDocument/2006/relationships/slide" Target="slides/slide404.xml"/><Relationship Id="rId248" Type="http://schemas.openxmlformats.org/officeDocument/2006/relationships/slide" Target="slides/slide239.xml"/><Relationship Id="rId455" Type="http://schemas.openxmlformats.org/officeDocument/2006/relationships/slide" Target="slides/slide446.xml"/><Relationship Id="rId12" Type="http://schemas.openxmlformats.org/officeDocument/2006/relationships/slide" Target="slides/slide3.xml"/><Relationship Id="rId108" Type="http://schemas.openxmlformats.org/officeDocument/2006/relationships/slide" Target="slides/slide99.xml"/><Relationship Id="rId315" Type="http://schemas.openxmlformats.org/officeDocument/2006/relationships/slide" Target="slides/slide306.xml"/><Relationship Id="rId357" Type="http://schemas.openxmlformats.org/officeDocument/2006/relationships/slide" Target="slides/slide348.xml"/><Relationship Id="rId54" Type="http://schemas.openxmlformats.org/officeDocument/2006/relationships/slide" Target="slides/slide45.xml"/><Relationship Id="rId96" Type="http://schemas.openxmlformats.org/officeDocument/2006/relationships/slide" Target="slides/slide87.xml"/><Relationship Id="rId161" Type="http://schemas.openxmlformats.org/officeDocument/2006/relationships/slide" Target="slides/slide152.xml"/><Relationship Id="rId217" Type="http://schemas.openxmlformats.org/officeDocument/2006/relationships/slide" Target="slides/slide208.xml"/><Relationship Id="rId399" Type="http://schemas.openxmlformats.org/officeDocument/2006/relationships/slide" Target="slides/slide390.xml"/><Relationship Id="rId259" Type="http://schemas.openxmlformats.org/officeDocument/2006/relationships/slide" Target="slides/slide250.xml"/><Relationship Id="rId424" Type="http://schemas.openxmlformats.org/officeDocument/2006/relationships/slide" Target="slides/slide415.xml"/><Relationship Id="rId466" Type="http://schemas.openxmlformats.org/officeDocument/2006/relationships/slide" Target="slides/slide457.xml"/><Relationship Id="rId23" Type="http://schemas.openxmlformats.org/officeDocument/2006/relationships/slide" Target="slides/slide14.xml"/><Relationship Id="rId119" Type="http://schemas.openxmlformats.org/officeDocument/2006/relationships/slide" Target="slides/slide110.xml"/><Relationship Id="rId270" Type="http://schemas.openxmlformats.org/officeDocument/2006/relationships/slide" Target="slides/slide261.xml"/><Relationship Id="rId326" Type="http://schemas.openxmlformats.org/officeDocument/2006/relationships/slide" Target="slides/slide317.xml"/><Relationship Id="rId65" Type="http://schemas.openxmlformats.org/officeDocument/2006/relationships/slide" Target="slides/slide56.xml"/><Relationship Id="rId130" Type="http://schemas.openxmlformats.org/officeDocument/2006/relationships/slide" Target="slides/slide121.xml"/><Relationship Id="rId368" Type="http://schemas.openxmlformats.org/officeDocument/2006/relationships/slide" Target="slides/slide359.xml"/><Relationship Id="rId172" Type="http://schemas.openxmlformats.org/officeDocument/2006/relationships/slide" Target="slides/slide163.xml"/><Relationship Id="rId228" Type="http://schemas.openxmlformats.org/officeDocument/2006/relationships/slide" Target="slides/slide219.xml"/><Relationship Id="rId435" Type="http://schemas.openxmlformats.org/officeDocument/2006/relationships/slide" Target="slides/slide426.xml"/><Relationship Id="rId281" Type="http://schemas.openxmlformats.org/officeDocument/2006/relationships/slide" Target="slides/slide272.xml"/><Relationship Id="rId337" Type="http://schemas.openxmlformats.org/officeDocument/2006/relationships/slide" Target="slides/slide328.xml"/><Relationship Id="rId34" Type="http://schemas.openxmlformats.org/officeDocument/2006/relationships/slide" Target="slides/slide25.xml"/><Relationship Id="rId76" Type="http://schemas.openxmlformats.org/officeDocument/2006/relationships/slide" Target="slides/slide67.xml"/><Relationship Id="rId141" Type="http://schemas.openxmlformats.org/officeDocument/2006/relationships/slide" Target="slides/slide132.xml"/><Relationship Id="rId379" Type="http://schemas.openxmlformats.org/officeDocument/2006/relationships/slide" Target="slides/slide370.xml"/><Relationship Id="rId7" Type="http://schemas.openxmlformats.org/officeDocument/2006/relationships/slideMaster" Target="slideMasters/slideMaster7.xml"/><Relationship Id="rId183" Type="http://schemas.openxmlformats.org/officeDocument/2006/relationships/slide" Target="slides/slide174.xml"/><Relationship Id="rId239" Type="http://schemas.openxmlformats.org/officeDocument/2006/relationships/slide" Target="slides/slide230.xml"/><Relationship Id="rId390" Type="http://schemas.openxmlformats.org/officeDocument/2006/relationships/slide" Target="slides/slide381.xml"/><Relationship Id="rId404" Type="http://schemas.openxmlformats.org/officeDocument/2006/relationships/slide" Target="slides/slide395.xml"/><Relationship Id="rId446" Type="http://schemas.openxmlformats.org/officeDocument/2006/relationships/slide" Target="slides/slide437.xml"/><Relationship Id="rId250" Type="http://schemas.openxmlformats.org/officeDocument/2006/relationships/slide" Target="slides/slide241.xml"/><Relationship Id="rId292" Type="http://schemas.openxmlformats.org/officeDocument/2006/relationships/slide" Target="slides/slide283.xml"/><Relationship Id="rId306" Type="http://schemas.openxmlformats.org/officeDocument/2006/relationships/slide" Target="slides/slide297.xml"/><Relationship Id="rId45" Type="http://schemas.openxmlformats.org/officeDocument/2006/relationships/slide" Target="slides/slide36.xml"/><Relationship Id="rId87" Type="http://schemas.openxmlformats.org/officeDocument/2006/relationships/slide" Target="slides/slide78.xml"/><Relationship Id="rId110" Type="http://schemas.openxmlformats.org/officeDocument/2006/relationships/slide" Target="slides/slide101.xml"/><Relationship Id="rId348" Type="http://schemas.openxmlformats.org/officeDocument/2006/relationships/slide" Target="slides/slide339.xml"/><Relationship Id="rId152" Type="http://schemas.openxmlformats.org/officeDocument/2006/relationships/slide" Target="slides/slide143.xml"/><Relationship Id="rId194" Type="http://schemas.openxmlformats.org/officeDocument/2006/relationships/slide" Target="slides/slide185.xml"/><Relationship Id="rId208" Type="http://schemas.openxmlformats.org/officeDocument/2006/relationships/slide" Target="slides/slide199.xml"/><Relationship Id="rId415" Type="http://schemas.openxmlformats.org/officeDocument/2006/relationships/slide" Target="slides/slide406.xml"/><Relationship Id="rId457" Type="http://schemas.openxmlformats.org/officeDocument/2006/relationships/slide" Target="slides/slide448.xml"/><Relationship Id="rId261" Type="http://schemas.openxmlformats.org/officeDocument/2006/relationships/slide" Target="slides/slide252.xml"/><Relationship Id="rId14" Type="http://schemas.openxmlformats.org/officeDocument/2006/relationships/slide" Target="slides/slide5.xml"/><Relationship Id="rId56" Type="http://schemas.openxmlformats.org/officeDocument/2006/relationships/slide" Target="slides/slide47.xml"/><Relationship Id="rId317" Type="http://schemas.openxmlformats.org/officeDocument/2006/relationships/slide" Target="slides/slide308.xml"/><Relationship Id="rId359" Type="http://schemas.openxmlformats.org/officeDocument/2006/relationships/slide" Target="slides/slide350.xml"/><Relationship Id="rId98" Type="http://schemas.openxmlformats.org/officeDocument/2006/relationships/slide" Target="slides/slide89.xml"/><Relationship Id="rId121" Type="http://schemas.openxmlformats.org/officeDocument/2006/relationships/slide" Target="slides/slide112.xml"/><Relationship Id="rId163" Type="http://schemas.openxmlformats.org/officeDocument/2006/relationships/slide" Target="slides/slide154.xml"/><Relationship Id="rId219" Type="http://schemas.openxmlformats.org/officeDocument/2006/relationships/slide" Target="slides/slide210.xml"/><Relationship Id="rId370" Type="http://schemas.openxmlformats.org/officeDocument/2006/relationships/slide" Target="slides/slide361.xml"/><Relationship Id="rId426" Type="http://schemas.openxmlformats.org/officeDocument/2006/relationships/slide" Target="slides/slide417.xml"/><Relationship Id="rId230" Type="http://schemas.openxmlformats.org/officeDocument/2006/relationships/slide" Target="slides/slide221.xml"/><Relationship Id="rId468" Type="http://schemas.openxmlformats.org/officeDocument/2006/relationships/slide" Target="slides/slide459.xml"/><Relationship Id="rId25" Type="http://schemas.openxmlformats.org/officeDocument/2006/relationships/slide" Target="slides/slide16.xml"/><Relationship Id="rId67" Type="http://schemas.openxmlformats.org/officeDocument/2006/relationships/slide" Target="slides/slide58.xml"/><Relationship Id="rId272" Type="http://schemas.openxmlformats.org/officeDocument/2006/relationships/slide" Target="slides/slide263.xml"/><Relationship Id="rId328" Type="http://schemas.openxmlformats.org/officeDocument/2006/relationships/slide" Target="slides/slide319.xml"/><Relationship Id="rId132" Type="http://schemas.openxmlformats.org/officeDocument/2006/relationships/slide" Target="slides/slide123.xml"/><Relationship Id="rId174" Type="http://schemas.openxmlformats.org/officeDocument/2006/relationships/slide" Target="slides/slide165.xml"/><Relationship Id="rId381" Type="http://schemas.openxmlformats.org/officeDocument/2006/relationships/slide" Target="slides/slide372.xml"/><Relationship Id="rId241" Type="http://schemas.openxmlformats.org/officeDocument/2006/relationships/slide" Target="slides/slide232.xml"/><Relationship Id="rId437" Type="http://schemas.openxmlformats.org/officeDocument/2006/relationships/slide" Target="slides/slide428.xml"/><Relationship Id="rId36" Type="http://schemas.openxmlformats.org/officeDocument/2006/relationships/slide" Target="slides/slide27.xml"/><Relationship Id="rId283" Type="http://schemas.openxmlformats.org/officeDocument/2006/relationships/slide" Target="slides/slide274.xml"/><Relationship Id="rId339" Type="http://schemas.openxmlformats.org/officeDocument/2006/relationships/slide" Target="slides/slide330.xml"/><Relationship Id="rId78" Type="http://schemas.openxmlformats.org/officeDocument/2006/relationships/slide" Target="slides/slide69.xml"/><Relationship Id="rId101" Type="http://schemas.openxmlformats.org/officeDocument/2006/relationships/slide" Target="slides/slide92.xml"/><Relationship Id="rId143" Type="http://schemas.openxmlformats.org/officeDocument/2006/relationships/slide" Target="slides/slide134.xml"/><Relationship Id="rId185" Type="http://schemas.openxmlformats.org/officeDocument/2006/relationships/slide" Target="slides/slide176.xml"/><Relationship Id="rId350" Type="http://schemas.openxmlformats.org/officeDocument/2006/relationships/slide" Target="slides/slide341.xml"/><Relationship Id="rId406" Type="http://schemas.openxmlformats.org/officeDocument/2006/relationships/slide" Target="slides/slide397.xml"/><Relationship Id="rId9" Type="http://schemas.openxmlformats.org/officeDocument/2006/relationships/slideMaster" Target="slideMasters/slideMaster9.xml"/><Relationship Id="rId210" Type="http://schemas.openxmlformats.org/officeDocument/2006/relationships/slide" Target="slides/slide201.xml"/><Relationship Id="rId392" Type="http://schemas.openxmlformats.org/officeDocument/2006/relationships/slide" Target="slides/slide383.xml"/><Relationship Id="rId448" Type="http://schemas.openxmlformats.org/officeDocument/2006/relationships/slide" Target="slides/slide439.xml"/><Relationship Id="rId252" Type="http://schemas.openxmlformats.org/officeDocument/2006/relationships/slide" Target="slides/slide243.xml"/><Relationship Id="rId294" Type="http://schemas.openxmlformats.org/officeDocument/2006/relationships/slide" Target="slides/slide285.xml"/><Relationship Id="rId308" Type="http://schemas.openxmlformats.org/officeDocument/2006/relationships/slide" Target="slides/slide299.xml"/><Relationship Id="rId47" Type="http://schemas.openxmlformats.org/officeDocument/2006/relationships/slide" Target="slides/slide38.xml"/><Relationship Id="rId89" Type="http://schemas.openxmlformats.org/officeDocument/2006/relationships/slide" Target="slides/slide80.xml"/><Relationship Id="rId112" Type="http://schemas.openxmlformats.org/officeDocument/2006/relationships/slide" Target="slides/slide103.xml"/><Relationship Id="rId154" Type="http://schemas.openxmlformats.org/officeDocument/2006/relationships/slide" Target="slides/slide145.xml"/><Relationship Id="rId361" Type="http://schemas.openxmlformats.org/officeDocument/2006/relationships/slide" Target="slides/slide352.xml"/><Relationship Id="rId196" Type="http://schemas.openxmlformats.org/officeDocument/2006/relationships/slide" Target="slides/slide187.xml"/><Relationship Id="rId417" Type="http://schemas.openxmlformats.org/officeDocument/2006/relationships/slide" Target="slides/slide408.xml"/><Relationship Id="rId459" Type="http://schemas.openxmlformats.org/officeDocument/2006/relationships/slide" Target="slides/slide450.xml"/><Relationship Id="rId16" Type="http://schemas.openxmlformats.org/officeDocument/2006/relationships/slide" Target="slides/slide7.xml"/><Relationship Id="rId221" Type="http://schemas.openxmlformats.org/officeDocument/2006/relationships/slide" Target="slides/slide212.xml"/><Relationship Id="rId263" Type="http://schemas.openxmlformats.org/officeDocument/2006/relationships/slide" Target="slides/slide254.xml"/><Relationship Id="rId319" Type="http://schemas.openxmlformats.org/officeDocument/2006/relationships/slide" Target="slides/slide310.xml"/><Relationship Id="rId470" Type="http://schemas.openxmlformats.org/officeDocument/2006/relationships/slide" Target="slides/slide461.xml"/><Relationship Id="rId58" Type="http://schemas.openxmlformats.org/officeDocument/2006/relationships/slide" Target="slides/slide49.xml"/><Relationship Id="rId123" Type="http://schemas.openxmlformats.org/officeDocument/2006/relationships/slide" Target="slides/slide114.xml"/><Relationship Id="rId330" Type="http://schemas.openxmlformats.org/officeDocument/2006/relationships/slide" Target="slides/slide321.xml"/><Relationship Id="rId165" Type="http://schemas.openxmlformats.org/officeDocument/2006/relationships/slide" Target="slides/slide156.xml"/><Relationship Id="rId372" Type="http://schemas.openxmlformats.org/officeDocument/2006/relationships/slide" Target="slides/slide363.xml"/><Relationship Id="rId428" Type="http://schemas.openxmlformats.org/officeDocument/2006/relationships/slide" Target="slides/slide419.xml"/><Relationship Id="rId232" Type="http://schemas.openxmlformats.org/officeDocument/2006/relationships/slide" Target="slides/slide223.xml"/><Relationship Id="rId274" Type="http://schemas.openxmlformats.org/officeDocument/2006/relationships/slide" Target="slides/slide265.xml"/><Relationship Id="rId27" Type="http://schemas.openxmlformats.org/officeDocument/2006/relationships/slide" Target="slides/slide18.xml"/><Relationship Id="rId69" Type="http://schemas.openxmlformats.org/officeDocument/2006/relationships/slide" Target="slides/slide60.xml"/><Relationship Id="rId134" Type="http://schemas.openxmlformats.org/officeDocument/2006/relationships/slide" Target="slides/slide125.xml"/><Relationship Id="rId80" Type="http://schemas.openxmlformats.org/officeDocument/2006/relationships/slide" Target="slides/slide71.xml"/><Relationship Id="rId176" Type="http://schemas.openxmlformats.org/officeDocument/2006/relationships/slide" Target="slides/slide167.xml"/><Relationship Id="rId341" Type="http://schemas.openxmlformats.org/officeDocument/2006/relationships/slide" Target="slides/slide332.xml"/><Relationship Id="rId383" Type="http://schemas.openxmlformats.org/officeDocument/2006/relationships/slide" Target="slides/slide374.xml"/><Relationship Id="rId439" Type="http://schemas.openxmlformats.org/officeDocument/2006/relationships/slide" Target="slides/slide430.xml"/><Relationship Id="rId201" Type="http://schemas.openxmlformats.org/officeDocument/2006/relationships/slide" Target="slides/slide192.xml"/><Relationship Id="rId243" Type="http://schemas.openxmlformats.org/officeDocument/2006/relationships/slide" Target="slides/slide234.xml"/><Relationship Id="rId285" Type="http://schemas.openxmlformats.org/officeDocument/2006/relationships/slide" Target="slides/slide276.xml"/><Relationship Id="rId450" Type="http://schemas.openxmlformats.org/officeDocument/2006/relationships/slide" Target="slides/slide441.xml"/><Relationship Id="rId38" Type="http://schemas.openxmlformats.org/officeDocument/2006/relationships/slide" Target="slides/slide29.xml"/><Relationship Id="rId103" Type="http://schemas.openxmlformats.org/officeDocument/2006/relationships/slide" Target="slides/slide94.xml"/><Relationship Id="rId310" Type="http://schemas.openxmlformats.org/officeDocument/2006/relationships/slide" Target="slides/slide301.xml"/><Relationship Id="rId91" Type="http://schemas.openxmlformats.org/officeDocument/2006/relationships/slide" Target="slides/slide82.xml"/><Relationship Id="rId145" Type="http://schemas.openxmlformats.org/officeDocument/2006/relationships/slide" Target="slides/slide136.xml"/><Relationship Id="rId187" Type="http://schemas.openxmlformats.org/officeDocument/2006/relationships/slide" Target="slides/slide178.xml"/><Relationship Id="rId352" Type="http://schemas.openxmlformats.org/officeDocument/2006/relationships/slide" Target="slides/slide343.xml"/><Relationship Id="rId394" Type="http://schemas.openxmlformats.org/officeDocument/2006/relationships/slide" Target="slides/slide385.xml"/><Relationship Id="rId408" Type="http://schemas.openxmlformats.org/officeDocument/2006/relationships/slide" Target="slides/slide399.xml"/><Relationship Id="rId212" Type="http://schemas.openxmlformats.org/officeDocument/2006/relationships/slide" Target="slides/slide203.xml"/><Relationship Id="rId254" Type="http://schemas.openxmlformats.org/officeDocument/2006/relationships/slide" Target="slides/slide245.xml"/><Relationship Id="rId49" Type="http://schemas.openxmlformats.org/officeDocument/2006/relationships/slide" Target="slides/slide40.xml"/><Relationship Id="rId114" Type="http://schemas.openxmlformats.org/officeDocument/2006/relationships/slide" Target="slides/slide105.xml"/><Relationship Id="rId296" Type="http://schemas.openxmlformats.org/officeDocument/2006/relationships/slide" Target="slides/slide287.xml"/><Relationship Id="rId461" Type="http://schemas.openxmlformats.org/officeDocument/2006/relationships/slide" Target="slides/slide452.xml"/><Relationship Id="rId60" Type="http://schemas.openxmlformats.org/officeDocument/2006/relationships/slide" Target="slides/slide51.xml"/><Relationship Id="rId156" Type="http://schemas.openxmlformats.org/officeDocument/2006/relationships/slide" Target="slides/slide147.xml"/><Relationship Id="rId198" Type="http://schemas.openxmlformats.org/officeDocument/2006/relationships/slide" Target="slides/slide189.xml"/><Relationship Id="rId321" Type="http://schemas.openxmlformats.org/officeDocument/2006/relationships/slide" Target="slides/slide312.xml"/><Relationship Id="rId363" Type="http://schemas.openxmlformats.org/officeDocument/2006/relationships/slide" Target="slides/slide354.xml"/><Relationship Id="rId419" Type="http://schemas.openxmlformats.org/officeDocument/2006/relationships/slide" Target="slides/slide410.xml"/><Relationship Id="rId223" Type="http://schemas.openxmlformats.org/officeDocument/2006/relationships/slide" Target="slides/slide214.xml"/><Relationship Id="rId430" Type="http://schemas.openxmlformats.org/officeDocument/2006/relationships/slide" Target="slides/slide421.xml"/><Relationship Id="rId18" Type="http://schemas.openxmlformats.org/officeDocument/2006/relationships/slide" Target="slides/slide9.xml"/><Relationship Id="rId265" Type="http://schemas.openxmlformats.org/officeDocument/2006/relationships/slide" Target="slides/slide256.xml"/><Relationship Id="rId472" Type="http://schemas.openxmlformats.org/officeDocument/2006/relationships/notesMaster" Target="notesMasters/notesMaster1.xml"/><Relationship Id="rId125" Type="http://schemas.openxmlformats.org/officeDocument/2006/relationships/slide" Target="slides/slide116.xml"/><Relationship Id="rId167" Type="http://schemas.openxmlformats.org/officeDocument/2006/relationships/slide" Target="slides/slide158.xml"/><Relationship Id="rId332" Type="http://schemas.openxmlformats.org/officeDocument/2006/relationships/slide" Target="slides/slide323.xml"/><Relationship Id="rId374" Type="http://schemas.openxmlformats.org/officeDocument/2006/relationships/slide" Target="slides/slide365.xml"/><Relationship Id="rId71" Type="http://schemas.openxmlformats.org/officeDocument/2006/relationships/slide" Target="slides/slide62.xml"/><Relationship Id="rId234" Type="http://schemas.openxmlformats.org/officeDocument/2006/relationships/slide" Target="slides/slide22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76" Type="http://schemas.openxmlformats.org/officeDocument/2006/relationships/slide" Target="slides/slide267.xml"/><Relationship Id="rId441" Type="http://schemas.openxmlformats.org/officeDocument/2006/relationships/slide" Target="slides/slide432.xml"/><Relationship Id="rId40" Type="http://schemas.openxmlformats.org/officeDocument/2006/relationships/slide" Target="slides/slide31.xml"/><Relationship Id="rId136" Type="http://schemas.openxmlformats.org/officeDocument/2006/relationships/slide" Target="slides/slide127.xml"/><Relationship Id="rId178" Type="http://schemas.openxmlformats.org/officeDocument/2006/relationships/slide" Target="slides/slide169.xml"/><Relationship Id="rId301" Type="http://schemas.openxmlformats.org/officeDocument/2006/relationships/slide" Target="slides/slide292.xml"/><Relationship Id="rId343" Type="http://schemas.openxmlformats.org/officeDocument/2006/relationships/slide" Target="slides/slide334.xml"/><Relationship Id="rId82" Type="http://schemas.openxmlformats.org/officeDocument/2006/relationships/slide" Target="slides/slide73.xml"/><Relationship Id="rId203" Type="http://schemas.openxmlformats.org/officeDocument/2006/relationships/slide" Target="slides/slide194.xml"/><Relationship Id="rId385" Type="http://schemas.openxmlformats.org/officeDocument/2006/relationships/slide" Target="slides/slide376.xml"/><Relationship Id="rId245" Type="http://schemas.openxmlformats.org/officeDocument/2006/relationships/slide" Target="slides/slide236.xml"/><Relationship Id="rId287" Type="http://schemas.openxmlformats.org/officeDocument/2006/relationships/slide" Target="slides/slide278.xml"/><Relationship Id="rId410" Type="http://schemas.openxmlformats.org/officeDocument/2006/relationships/slide" Target="slides/slide401.xml"/><Relationship Id="rId452" Type="http://schemas.openxmlformats.org/officeDocument/2006/relationships/slide" Target="slides/slide443.xml"/><Relationship Id="rId30" Type="http://schemas.openxmlformats.org/officeDocument/2006/relationships/slide" Target="slides/slide21.xml"/><Relationship Id="rId105" Type="http://schemas.openxmlformats.org/officeDocument/2006/relationships/slide" Target="slides/slide96.xml"/><Relationship Id="rId126" Type="http://schemas.openxmlformats.org/officeDocument/2006/relationships/slide" Target="slides/slide117.xml"/><Relationship Id="rId147" Type="http://schemas.openxmlformats.org/officeDocument/2006/relationships/slide" Target="slides/slide138.xml"/><Relationship Id="rId168" Type="http://schemas.openxmlformats.org/officeDocument/2006/relationships/slide" Target="slides/slide159.xml"/><Relationship Id="rId312" Type="http://schemas.openxmlformats.org/officeDocument/2006/relationships/slide" Target="slides/slide303.xml"/><Relationship Id="rId333" Type="http://schemas.openxmlformats.org/officeDocument/2006/relationships/slide" Target="slides/slide324.xml"/><Relationship Id="rId354" Type="http://schemas.openxmlformats.org/officeDocument/2006/relationships/slide" Target="slides/slide345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93" Type="http://schemas.openxmlformats.org/officeDocument/2006/relationships/slide" Target="slides/slide84.xml"/><Relationship Id="rId189" Type="http://schemas.openxmlformats.org/officeDocument/2006/relationships/slide" Target="slides/slide180.xml"/><Relationship Id="rId375" Type="http://schemas.openxmlformats.org/officeDocument/2006/relationships/slide" Target="slides/slide366.xml"/><Relationship Id="rId396" Type="http://schemas.openxmlformats.org/officeDocument/2006/relationships/slide" Target="slides/slide387.xml"/><Relationship Id="rId3" Type="http://schemas.openxmlformats.org/officeDocument/2006/relationships/slideMaster" Target="slideMasters/slideMaster3.xml"/><Relationship Id="rId214" Type="http://schemas.openxmlformats.org/officeDocument/2006/relationships/slide" Target="slides/slide205.xml"/><Relationship Id="rId235" Type="http://schemas.openxmlformats.org/officeDocument/2006/relationships/slide" Target="slides/slide226.xml"/><Relationship Id="rId256" Type="http://schemas.openxmlformats.org/officeDocument/2006/relationships/slide" Target="slides/slide247.xml"/><Relationship Id="rId277" Type="http://schemas.openxmlformats.org/officeDocument/2006/relationships/slide" Target="slides/slide268.xml"/><Relationship Id="rId298" Type="http://schemas.openxmlformats.org/officeDocument/2006/relationships/slide" Target="slides/slide289.xml"/><Relationship Id="rId400" Type="http://schemas.openxmlformats.org/officeDocument/2006/relationships/slide" Target="slides/slide391.xml"/><Relationship Id="rId421" Type="http://schemas.openxmlformats.org/officeDocument/2006/relationships/slide" Target="slides/slide412.xml"/><Relationship Id="rId442" Type="http://schemas.openxmlformats.org/officeDocument/2006/relationships/slide" Target="slides/slide433.xml"/><Relationship Id="rId463" Type="http://schemas.openxmlformats.org/officeDocument/2006/relationships/slide" Target="slides/slide454.xml"/><Relationship Id="rId116" Type="http://schemas.openxmlformats.org/officeDocument/2006/relationships/slide" Target="slides/slide107.xml"/><Relationship Id="rId137" Type="http://schemas.openxmlformats.org/officeDocument/2006/relationships/slide" Target="slides/slide128.xml"/><Relationship Id="rId158" Type="http://schemas.openxmlformats.org/officeDocument/2006/relationships/slide" Target="slides/slide149.xml"/><Relationship Id="rId302" Type="http://schemas.openxmlformats.org/officeDocument/2006/relationships/slide" Target="slides/slide293.xml"/><Relationship Id="rId323" Type="http://schemas.openxmlformats.org/officeDocument/2006/relationships/slide" Target="slides/slide314.xml"/><Relationship Id="rId344" Type="http://schemas.openxmlformats.org/officeDocument/2006/relationships/slide" Target="slides/slide335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62" Type="http://schemas.openxmlformats.org/officeDocument/2006/relationships/slide" Target="slides/slide53.xml"/><Relationship Id="rId83" Type="http://schemas.openxmlformats.org/officeDocument/2006/relationships/slide" Target="slides/slide74.xml"/><Relationship Id="rId179" Type="http://schemas.openxmlformats.org/officeDocument/2006/relationships/slide" Target="slides/slide170.xml"/><Relationship Id="rId365" Type="http://schemas.openxmlformats.org/officeDocument/2006/relationships/slide" Target="slides/slide356.xml"/><Relationship Id="rId386" Type="http://schemas.openxmlformats.org/officeDocument/2006/relationships/slide" Target="slides/slide377.xml"/><Relationship Id="rId190" Type="http://schemas.openxmlformats.org/officeDocument/2006/relationships/slide" Target="slides/slide181.xml"/><Relationship Id="rId204" Type="http://schemas.openxmlformats.org/officeDocument/2006/relationships/slide" Target="slides/slide195.xml"/><Relationship Id="rId225" Type="http://schemas.openxmlformats.org/officeDocument/2006/relationships/slide" Target="slides/slide216.xml"/><Relationship Id="rId246" Type="http://schemas.openxmlformats.org/officeDocument/2006/relationships/slide" Target="slides/slide237.xml"/><Relationship Id="rId267" Type="http://schemas.openxmlformats.org/officeDocument/2006/relationships/slide" Target="slides/slide258.xml"/><Relationship Id="rId288" Type="http://schemas.openxmlformats.org/officeDocument/2006/relationships/slide" Target="slides/slide279.xml"/><Relationship Id="rId411" Type="http://schemas.openxmlformats.org/officeDocument/2006/relationships/slide" Target="slides/slide402.xml"/><Relationship Id="rId432" Type="http://schemas.openxmlformats.org/officeDocument/2006/relationships/slide" Target="slides/slide423.xml"/><Relationship Id="rId453" Type="http://schemas.openxmlformats.org/officeDocument/2006/relationships/slide" Target="slides/slide444.xml"/><Relationship Id="rId474" Type="http://schemas.openxmlformats.org/officeDocument/2006/relationships/viewProps" Target="viewProps.xml"/><Relationship Id="rId106" Type="http://schemas.openxmlformats.org/officeDocument/2006/relationships/slide" Target="slides/slide97.xml"/><Relationship Id="rId127" Type="http://schemas.openxmlformats.org/officeDocument/2006/relationships/slide" Target="slides/slide118.xml"/><Relationship Id="rId313" Type="http://schemas.openxmlformats.org/officeDocument/2006/relationships/slide" Target="slides/slide304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52" Type="http://schemas.openxmlformats.org/officeDocument/2006/relationships/slide" Target="slides/slide43.xml"/><Relationship Id="rId73" Type="http://schemas.openxmlformats.org/officeDocument/2006/relationships/slide" Target="slides/slide64.xml"/><Relationship Id="rId94" Type="http://schemas.openxmlformats.org/officeDocument/2006/relationships/slide" Target="slides/slide85.xml"/><Relationship Id="rId148" Type="http://schemas.openxmlformats.org/officeDocument/2006/relationships/slide" Target="slides/slide139.xml"/><Relationship Id="rId169" Type="http://schemas.openxmlformats.org/officeDocument/2006/relationships/slide" Target="slides/slide160.xml"/><Relationship Id="rId334" Type="http://schemas.openxmlformats.org/officeDocument/2006/relationships/slide" Target="slides/slide325.xml"/><Relationship Id="rId355" Type="http://schemas.openxmlformats.org/officeDocument/2006/relationships/slide" Target="slides/slide346.xml"/><Relationship Id="rId376" Type="http://schemas.openxmlformats.org/officeDocument/2006/relationships/slide" Target="slides/slide367.xml"/><Relationship Id="rId397" Type="http://schemas.openxmlformats.org/officeDocument/2006/relationships/slide" Target="slides/slide388.xml"/><Relationship Id="rId4" Type="http://schemas.openxmlformats.org/officeDocument/2006/relationships/slideMaster" Target="slideMasters/slideMaster4.xml"/><Relationship Id="rId180" Type="http://schemas.openxmlformats.org/officeDocument/2006/relationships/slide" Target="slides/slide171.xml"/><Relationship Id="rId215" Type="http://schemas.openxmlformats.org/officeDocument/2006/relationships/slide" Target="slides/slide206.xml"/><Relationship Id="rId236" Type="http://schemas.openxmlformats.org/officeDocument/2006/relationships/slide" Target="slides/slide227.xml"/><Relationship Id="rId257" Type="http://schemas.openxmlformats.org/officeDocument/2006/relationships/slide" Target="slides/slide248.xml"/><Relationship Id="rId278" Type="http://schemas.openxmlformats.org/officeDocument/2006/relationships/slide" Target="slides/slide269.xml"/><Relationship Id="rId401" Type="http://schemas.openxmlformats.org/officeDocument/2006/relationships/slide" Target="slides/slide392.xml"/><Relationship Id="rId422" Type="http://schemas.openxmlformats.org/officeDocument/2006/relationships/slide" Target="slides/slide413.xml"/><Relationship Id="rId443" Type="http://schemas.openxmlformats.org/officeDocument/2006/relationships/slide" Target="slides/slide434.xml"/><Relationship Id="rId464" Type="http://schemas.openxmlformats.org/officeDocument/2006/relationships/slide" Target="slides/slide455.xml"/><Relationship Id="rId303" Type="http://schemas.openxmlformats.org/officeDocument/2006/relationships/slide" Target="slides/slide294.xml"/><Relationship Id="rId42" Type="http://schemas.openxmlformats.org/officeDocument/2006/relationships/slide" Target="slides/slide33.xml"/><Relationship Id="rId84" Type="http://schemas.openxmlformats.org/officeDocument/2006/relationships/slide" Target="slides/slide75.xml"/><Relationship Id="rId138" Type="http://schemas.openxmlformats.org/officeDocument/2006/relationships/slide" Target="slides/slide129.xml"/><Relationship Id="rId345" Type="http://schemas.openxmlformats.org/officeDocument/2006/relationships/slide" Target="slides/slide336.xml"/><Relationship Id="rId387" Type="http://schemas.openxmlformats.org/officeDocument/2006/relationships/slide" Target="slides/slide378.xml"/><Relationship Id="rId191" Type="http://schemas.openxmlformats.org/officeDocument/2006/relationships/slide" Target="slides/slide182.xml"/><Relationship Id="rId205" Type="http://schemas.openxmlformats.org/officeDocument/2006/relationships/slide" Target="slides/slide196.xml"/><Relationship Id="rId247" Type="http://schemas.openxmlformats.org/officeDocument/2006/relationships/slide" Target="slides/slide238.xml"/><Relationship Id="rId412" Type="http://schemas.openxmlformats.org/officeDocument/2006/relationships/slide" Target="slides/slide403.xml"/><Relationship Id="rId107" Type="http://schemas.openxmlformats.org/officeDocument/2006/relationships/slide" Target="slides/slide98.xml"/><Relationship Id="rId289" Type="http://schemas.openxmlformats.org/officeDocument/2006/relationships/slide" Target="slides/slide280.xml"/><Relationship Id="rId454" Type="http://schemas.openxmlformats.org/officeDocument/2006/relationships/slide" Target="slides/slide445.xml"/><Relationship Id="rId11" Type="http://schemas.openxmlformats.org/officeDocument/2006/relationships/slide" Target="slides/slide2.xml"/><Relationship Id="rId53" Type="http://schemas.openxmlformats.org/officeDocument/2006/relationships/slide" Target="slides/slide44.xml"/><Relationship Id="rId149" Type="http://schemas.openxmlformats.org/officeDocument/2006/relationships/slide" Target="slides/slide140.xml"/><Relationship Id="rId314" Type="http://schemas.openxmlformats.org/officeDocument/2006/relationships/slide" Target="slides/slide305.xml"/><Relationship Id="rId356" Type="http://schemas.openxmlformats.org/officeDocument/2006/relationships/slide" Target="slides/slide347.xml"/><Relationship Id="rId398" Type="http://schemas.openxmlformats.org/officeDocument/2006/relationships/slide" Target="slides/slide389.xml"/><Relationship Id="rId95" Type="http://schemas.openxmlformats.org/officeDocument/2006/relationships/slide" Target="slides/slide86.xml"/><Relationship Id="rId160" Type="http://schemas.openxmlformats.org/officeDocument/2006/relationships/slide" Target="slides/slide151.xml"/><Relationship Id="rId216" Type="http://schemas.openxmlformats.org/officeDocument/2006/relationships/slide" Target="slides/slide207.xml"/><Relationship Id="rId423" Type="http://schemas.openxmlformats.org/officeDocument/2006/relationships/slide" Target="slides/slide414.xml"/><Relationship Id="rId258" Type="http://schemas.openxmlformats.org/officeDocument/2006/relationships/slide" Target="slides/slide249.xml"/><Relationship Id="rId465" Type="http://schemas.openxmlformats.org/officeDocument/2006/relationships/slide" Target="slides/slide456.xml"/><Relationship Id="rId22" Type="http://schemas.openxmlformats.org/officeDocument/2006/relationships/slide" Target="slides/slide13.xml"/><Relationship Id="rId64" Type="http://schemas.openxmlformats.org/officeDocument/2006/relationships/slide" Target="slides/slide55.xml"/><Relationship Id="rId118" Type="http://schemas.openxmlformats.org/officeDocument/2006/relationships/slide" Target="slides/slide109.xml"/><Relationship Id="rId325" Type="http://schemas.openxmlformats.org/officeDocument/2006/relationships/slide" Target="slides/slide316.xml"/><Relationship Id="rId367" Type="http://schemas.openxmlformats.org/officeDocument/2006/relationships/slide" Target="slides/slide358.xml"/><Relationship Id="rId171" Type="http://schemas.openxmlformats.org/officeDocument/2006/relationships/slide" Target="slides/slide162.xml"/><Relationship Id="rId227" Type="http://schemas.openxmlformats.org/officeDocument/2006/relationships/slide" Target="slides/slide218.xml"/><Relationship Id="rId269" Type="http://schemas.openxmlformats.org/officeDocument/2006/relationships/slide" Target="slides/slide260.xml"/><Relationship Id="rId434" Type="http://schemas.openxmlformats.org/officeDocument/2006/relationships/slide" Target="slides/slide425.xml"/><Relationship Id="rId476" Type="http://schemas.openxmlformats.org/officeDocument/2006/relationships/tableStyles" Target="tableStyles.xml"/><Relationship Id="rId33" Type="http://schemas.openxmlformats.org/officeDocument/2006/relationships/slide" Target="slides/slide24.xml"/><Relationship Id="rId129" Type="http://schemas.openxmlformats.org/officeDocument/2006/relationships/slide" Target="slides/slide120.xml"/><Relationship Id="rId280" Type="http://schemas.openxmlformats.org/officeDocument/2006/relationships/slide" Target="slides/slide271.xml"/><Relationship Id="rId336" Type="http://schemas.openxmlformats.org/officeDocument/2006/relationships/slide" Target="slides/slide327.xml"/><Relationship Id="rId75" Type="http://schemas.openxmlformats.org/officeDocument/2006/relationships/slide" Target="slides/slide66.xml"/><Relationship Id="rId140" Type="http://schemas.openxmlformats.org/officeDocument/2006/relationships/slide" Target="slides/slide131.xml"/><Relationship Id="rId182" Type="http://schemas.openxmlformats.org/officeDocument/2006/relationships/slide" Target="slides/slide173.xml"/><Relationship Id="rId378" Type="http://schemas.openxmlformats.org/officeDocument/2006/relationships/slide" Target="slides/slide369.xml"/><Relationship Id="rId403" Type="http://schemas.openxmlformats.org/officeDocument/2006/relationships/slide" Target="slides/slide394.xml"/><Relationship Id="rId6" Type="http://schemas.openxmlformats.org/officeDocument/2006/relationships/slideMaster" Target="slideMasters/slideMaster6.xml"/><Relationship Id="rId238" Type="http://schemas.openxmlformats.org/officeDocument/2006/relationships/slide" Target="slides/slide229.xml"/><Relationship Id="rId445" Type="http://schemas.openxmlformats.org/officeDocument/2006/relationships/slide" Target="slides/slide436.xml"/><Relationship Id="rId291" Type="http://schemas.openxmlformats.org/officeDocument/2006/relationships/slide" Target="slides/slide282.xml"/><Relationship Id="rId305" Type="http://schemas.openxmlformats.org/officeDocument/2006/relationships/slide" Target="slides/slide296.xml"/><Relationship Id="rId347" Type="http://schemas.openxmlformats.org/officeDocument/2006/relationships/slide" Target="slides/slide338.xml"/><Relationship Id="rId44" Type="http://schemas.openxmlformats.org/officeDocument/2006/relationships/slide" Target="slides/slide35.xml"/><Relationship Id="rId86" Type="http://schemas.openxmlformats.org/officeDocument/2006/relationships/slide" Target="slides/slide77.xml"/><Relationship Id="rId151" Type="http://schemas.openxmlformats.org/officeDocument/2006/relationships/slide" Target="slides/slide142.xml"/><Relationship Id="rId389" Type="http://schemas.openxmlformats.org/officeDocument/2006/relationships/slide" Target="slides/slide380.xml"/><Relationship Id="rId193" Type="http://schemas.openxmlformats.org/officeDocument/2006/relationships/slide" Target="slides/slide184.xml"/><Relationship Id="rId207" Type="http://schemas.openxmlformats.org/officeDocument/2006/relationships/slide" Target="slides/slide198.xml"/><Relationship Id="rId249" Type="http://schemas.openxmlformats.org/officeDocument/2006/relationships/slide" Target="slides/slide240.xml"/><Relationship Id="rId414" Type="http://schemas.openxmlformats.org/officeDocument/2006/relationships/slide" Target="slides/slide405.xml"/><Relationship Id="rId456" Type="http://schemas.openxmlformats.org/officeDocument/2006/relationships/slide" Target="slides/slide447.xml"/><Relationship Id="rId13" Type="http://schemas.openxmlformats.org/officeDocument/2006/relationships/slide" Target="slides/slide4.xml"/><Relationship Id="rId109" Type="http://schemas.openxmlformats.org/officeDocument/2006/relationships/slide" Target="slides/slide100.xml"/><Relationship Id="rId260" Type="http://schemas.openxmlformats.org/officeDocument/2006/relationships/slide" Target="slides/slide251.xml"/><Relationship Id="rId316" Type="http://schemas.openxmlformats.org/officeDocument/2006/relationships/slide" Target="slides/slide307.xml"/><Relationship Id="rId55" Type="http://schemas.openxmlformats.org/officeDocument/2006/relationships/slide" Target="slides/slide46.xml"/><Relationship Id="rId97" Type="http://schemas.openxmlformats.org/officeDocument/2006/relationships/slide" Target="slides/slide88.xml"/><Relationship Id="rId120" Type="http://schemas.openxmlformats.org/officeDocument/2006/relationships/slide" Target="slides/slide111.xml"/><Relationship Id="rId358" Type="http://schemas.openxmlformats.org/officeDocument/2006/relationships/slide" Target="slides/slide349.xml"/><Relationship Id="rId162" Type="http://schemas.openxmlformats.org/officeDocument/2006/relationships/slide" Target="slides/slide153.xml"/><Relationship Id="rId218" Type="http://schemas.openxmlformats.org/officeDocument/2006/relationships/slide" Target="slides/slide209.xml"/><Relationship Id="rId425" Type="http://schemas.openxmlformats.org/officeDocument/2006/relationships/slide" Target="slides/slide416.xml"/><Relationship Id="rId467" Type="http://schemas.openxmlformats.org/officeDocument/2006/relationships/slide" Target="slides/slide458.xml"/><Relationship Id="rId271" Type="http://schemas.openxmlformats.org/officeDocument/2006/relationships/slide" Target="slides/slide262.xml"/><Relationship Id="rId24" Type="http://schemas.openxmlformats.org/officeDocument/2006/relationships/slide" Target="slides/slide15.xml"/><Relationship Id="rId66" Type="http://schemas.openxmlformats.org/officeDocument/2006/relationships/slide" Target="slides/slide57.xml"/><Relationship Id="rId131" Type="http://schemas.openxmlformats.org/officeDocument/2006/relationships/slide" Target="slides/slide122.xml"/><Relationship Id="rId327" Type="http://schemas.openxmlformats.org/officeDocument/2006/relationships/slide" Target="slides/slide318.xml"/><Relationship Id="rId369" Type="http://schemas.openxmlformats.org/officeDocument/2006/relationships/slide" Target="slides/slide360.xml"/><Relationship Id="rId173" Type="http://schemas.openxmlformats.org/officeDocument/2006/relationships/slide" Target="slides/slide164.xml"/><Relationship Id="rId229" Type="http://schemas.openxmlformats.org/officeDocument/2006/relationships/slide" Target="slides/slide220.xml"/><Relationship Id="rId380" Type="http://schemas.openxmlformats.org/officeDocument/2006/relationships/slide" Target="slides/slide371.xml"/><Relationship Id="rId436" Type="http://schemas.openxmlformats.org/officeDocument/2006/relationships/slide" Target="slides/slide427.xml"/><Relationship Id="rId240" Type="http://schemas.openxmlformats.org/officeDocument/2006/relationships/slide" Target="slides/slide231.xml"/><Relationship Id="rId35" Type="http://schemas.openxmlformats.org/officeDocument/2006/relationships/slide" Target="slides/slide26.xml"/><Relationship Id="rId77" Type="http://schemas.openxmlformats.org/officeDocument/2006/relationships/slide" Target="slides/slide68.xml"/><Relationship Id="rId100" Type="http://schemas.openxmlformats.org/officeDocument/2006/relationships/slide" Target="slides/slide91.xml"/><Relationship Id="rId282" Type="http://schemas.openxmlformats.org/officeDocument/2006/relationships/slide" Target="slides/slide273.xml"/><Relationship Id="rId338" Type="http://schemas.openxmlformats.org/officeDocument/2006/relationships/slide" Target="slides/slide329.xml"/><Relationship Id="rId8" Type="http://schemas.openxmlformats.org/officeDocument/2006/relationships/slideMaster" Target="slideMasters/slideMaster8.xml"/><Relationship Id="rId142" Type="http://schemas.openxmlformats.org/officeDocument/2006/relationships/slide" Target="slides/slide133.xml"/><Relationship Id="rId184" Type="http://schemas.openxmlformats.org/officeDocument/2006/relationships/slide" Target="slides/slide175.xml"/><Relationship Id="rId391" Type="http://schemas.openxmlformats.org/officeDocument/2006/relationships/slide" Target="slides/slide382.xml"/><Relationship Id="rId405" Type="http://schemas.openxmlformats.org/officeDocument/2006/relationships/slide" Target="slides/slide396.xml"/><Relationship Id="rId447" Type="http://schemas.openxmlformats.org/officeDocument/2006/relationships/slide" Target="slides/slide438.xml"/><Relationship Id="rId251" Type="http://schemas.openxmlformats.org/officeDocument/2006/relationships/slide" Target="slides/slide242.xml"/><Relationship Id="rId46" Type="http://schemas.openxmlformats.org/officeDocument/2006/relationships/slide" Target="slides/slide37.xml"/><Relationship Id="rId293" Type="http://schemas.openxmlformats.org/officeDocument/2006/relationships/slide" Target="slides/slide284.xml"/><Relationship Id="rId307" Type="http://schemas.openxmlformats.org/officeDocument/2006/relationships/slide" Target="slides/slide298.xml"/><Relationship Id="rId349" Type="http://schemas.openxmlformats.org/officeDocument/2006/relationships/slide" Target="slides/slide340.xml"/><Relationship Id="rId88" Type="http://schemas.openxmlformats.org/officeDocument/2006/relationships/slide" Target="slides/slide79.xml"/><Relationship Id="rId111" Type="http://schemas.openxmlformats.org/officeDocument/2006/relationships/slide" Target="slides/slide102.xml"/><Relationship Id="rId153" Type="http://schemas.openxmlformats.org/officeDocument/2006/relationships/slide" Target="slides/slide144.xml"/><Relationship Id="rId195" Type="http://schemas.openxmlformats.org/officeDocument/2006/relationships/slide" Target="slides/slide186.xml"/><Relationship Id="rId209" Type="http://schemas.openxmlformats.org/officeDocument/2006/relationships/slide" Target="slides/slide200.xml"/><Relationship Id="rId360" Type="http://schemas.openxmlformats.org/officeDocument/2006/relationships/slide" Target="slides/slide351.xml"/><Relationship Id="rId416" Type="http://schemas.openxmlformats.org/officeDocument/2006/relationships/slide" Target="slides/slide407.xml"/><Relationship Id="rId220" Type="http://schemas.openxmlformats.org/officeDocument/2006/relationships/slide" Target="slides/slide211.xml"/><Relationship Id="rId458" Type="http://schemas.openxmlformats.org/officeDocument/2006/relationships/slide" Target="slides/slide449.xml"/><Relationship Id="rId15" Type="http://schemas.openxmlformats.org/officeDocument/2006/relationships/slide" Target="slides/slide6.xml"/><Relationship Id="rId57" Type="http://schemas.openxmlformats.org/officeDocument/2006/relationships/slide" Target="slides/slide48.xml"/><Relationship Id="rId262" Type="http://schemas.openxmlformats.org/officeDocument/2006/relationships/slide" Target="slides/slide253.xml"/><Relationship Id="rId318" Type="http://schemas.openxmlformats.org/officeDocument/2006/relationships/slide" Target="slides/slide309.xml"/><Relationship Id="rId99" Type="http://schemas.openxmlformats.org/officeDocument/2006/relationships/slide" Target="slides/slide90.xml"/><Relationship Id="rId122" Type="http://schemas.openxmlformats.org/officeDocument/2006/relationships/slide" Target="slides/slide113.xml"/><Relationship Id="rId164" Type="http://schemas.openxmlformats.org/officeDocument/2006/relationships/slide" Target="slides/slide155.xml"/><Relationship Id="rId371" Type="http://schemas.openxmlformats.org/officeDocument/2006/relationships/slide" Target="slides/slide362.xml"/><Relationship Id="rId427" Type="http://schemas.openxmlformats.org/officeDocument/2006/relationships/slide" Target="slides/slide418.xml"/><Relationship Id="rId469" Type="http://schemas.openxmlformats.org/officeDocument/2006/relationships/slide" Target="slides/slide460.xml"/><Relationship Id="rId26" Type="http://schemas.openxmlformats.org/officeDocument/2006/relationships/slide" Target="slides/slide17.xml"/><Relationship Id="rId231" Type="http://schemas.openxmlformats.org/officeDocument/2006/relationships/slide" Target="slides/slide222.xml"/><Relationship Id="rId273" Type="http://schemas.openxmlformats.org/officeDocument/2006/relationships/slide" Target="slides/slide264.xml"/><Relationship Id="rId329" Type="http://schemas.openxmlformats.org/officeDocument/2006/relationships/slide" Target="slides/slide320.xml"/><Relationship Id="rId68" Type="http://schemas.openxmlformats.org/officeDocument/2006/relationships/slide" Target="slides/slide59.xml"/><Relationship Id="rId133" Type="http://schemas.openxmlformats.org/officeDocument/2006/relationships/slide" Target="slides/slide124.xml"/><Relationship Id="rId175" Type="http://schemas.openxmlformats.org/officeDocument/2006/relationships/slide" Target="slides/slide166.xml"/><Relationship Id="rId340" Type="http://schemas.openxmlformats.org/officeDocument/2006/relationships/slide" Target="slides/slide331.xml"/><Relationship Id="rId200" Type="http://schemas.openxmlformats.org/officeDocument/2006/relationships/slide" Target="slides/slide191.xml"/><Relationship Id="rId382" Type="http://schemas.openxmlformats.org/officeDocument/2006/relationships/slide" Target="slides/slide373.xml"/><Relationship Id="rId438" Type="http://schemas.openxmlformats.org/officeDocument/2006/relationships/slide" Target="slides/slide429.xml"/><Relationship Id="rId242" Type="http://schemas.openxmlformats.org/officeDocument/2006/relationships/slide" Target="slides/slide233.xml"/><Relationship Id="rId284" Type="http://schemas.openxmlformats.org/officeDocument/2006/relationships/slide" Target="slides/slide275.xml"/><Relationship Id="rId37" Type="http://schemas.openxmlformats.org/officeDocument/2006/relationships/slide" Target="slides/slide28.xml"/><Relationship Id="rId79" Type="http://schemas.openxmlformats.org/officeDocument/2006/relationships/slide" Target="slides/slide70.xml"/><Relationship Id="rId102" Type="http://schemas.openxmlformats.org/officeDocument/2006/relationships/slide" Target="slides/slide93.xml"/><Relationship Id="rId144" Type="http://schemas.openxmlformats.org/officeDocument/2006/relationships/slide" Target="slides/slide135.xml"/><Relationship Id="rId90" Type="http://schemas.openxmlformats.org/officeDocument/2006/relationships/slide" Target="slides/slide81.xml"/><Relationship Id="rId186" Type="http://schemas.openxmlformats.org/officeDocument/2006/relationships/slide" Target="slides/slide177.xml"/><Relationship Id="rId351" Type="http://schemas.openxmlformats.org/officeDocument/2006/relationships/slide" Target="slides/slide342.xml"/><Relationship Id="rId393" Type="http://schemas.openxmlformats.org/officeDocument/2006/relationships/slide" Target="slides/slide384.xml"/><Relationship Id="rId407" Type="http://schemas.openxmlformats.org/officeDocument/2006/relationships/slide" Target="slides/slide398.xml"/><Relationship Id="rId449" Type="http://schemas.openxmlformats.org/officeDocument/2006/relationships/slide" Target="slides/slide440.xml"/><Relationship Id="rId211" Type="http://schemas.openxmlformats.org/officeDocument/2006/relationships/slide" Target="slides/slide202.xml"/><Relationship Id="rId253" Type="http://schemas.openxmlformats.org/officeDocument/2006/relationships/slide" Target="slides/slide244.xml"/><Relationship Id="rId295" Type="http://schemas.openxmlformats.org/officeDocument/2006/relationships/slide" Target="slides/slide286.xml"/><Relationship Id="rId309" Type="http://schemas.openxmlformats.org/officeDocument/2006/relationships/slide" Target="slides/slide300.xml"/><Relationship Id="rId460" Type="http://schemas.openxmlformats.org/officeDocument/2006/relationships/slide" Target="slides/slide451.xml"/><Relationship Id="rId48" Type="http://schemas.openxmlformats.org/officeDocument/2006/relationships/slide" Target="slides/slide39.xml"/><Relationship Id="rId113" Type="http://schemas.openxmlformats.org/officeDocument/2006/relationships/slide" Target="slides/slide104.xml"/><Relationship Id="rId320" Type="http://schemas.openxmlformats.org/officeDocument/2006/relationships/slide" Target="slides/slide311.xml"/><Relationship Id="rId155" Type="http://schemas.openxmlformats.org/officeDocument/2006/relationships/slide" Target="slides/slide146.xml"/><Relationship Id="rId197" Type="http://schemas.openxmlformats.org/officeDocument/2006/relationships/slide" Target="slides/slide188.xml"/><Relationship Id="rId362" Type="http://schemas.openxmlformats.org/officeDocument/2006/relationships/slide" Target="slides/slide353.xml"/><Relationship Id="rId418" Type="http://schemas.openxmlformats.org/officeDocument/2006/relationships/slide" Target="slides/slide409.xml"/><Relationship Id="rId222" Type="http://schemas.openxmlformats.org/officeDocument/2006/relationships/slide" Target="slides/slide213.xml"/><Relationship Id="rId264" Type="http://schemas.openxmlformats.org/officeDocument/2006/relationships/slide" Target="slides/slide255.xml"/><Relationship Id="rId471" Type="http://schemas.openxmlformats.org/officeDocument/2006/relationships/slide" Target="slides/slide462.xml"/><Relationship Id="rId17" Type="http://schemas.openxmlformats.org/officeDocument/2006/relationships/slide" Target="slides/slide8.xml"/><Relationship Id="rId59" Type="http://schemas.openxmlformats.org/officeDocument/2006/relationships/slide" Target="slides/slide50.xml"/><Relationship Id="rId124" Type="http://schemas.openxmlformats.org/officeDocument/2006/relationships/slide" Target="slides/slide115.xml"/><Relationship Id="rId70" Type="http://schemas.openxmlformats.org/officeDocument/2006/relationships/slide" Target="slides/slide61.xml"/><Relationship Id="rId166" Type="http://schemas.openxmlformats.org/officeDocument/2006/relationships/slide" Target="slides/slide157.xml"/><Relationship Id="rId331" Type="http://schemas.openxmlformats.org/officeDocument/2006/relationships/slide" Target="slides/slide322.xml"/><Relationship Id="rId373" Type="http://schemas.openxmlformats.org/officeDocument/2006/relationships/slide" Target="slides/slide364.xml"/><Relationship Id="rId429" Type="http://schemas.openxmlformats.org/officeDocument/2006/relationships/slide" Target="slides/slide420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24.xml"/><Relationship Id="rId440" Type="http://schemas.openxmlformats.org/officeDocument/2006/relationships/slide" Target="slides/slide431.xml"/><Relationship Id="rId28" Type="http://schemas.openxmlformats.org/officeDocument/2006/relationships/slide" Target="slides/slide19.xml"/><Relationship Id="rId275" Type="http://schemas.openxmlformats.org/officeDocument/2006/relationships/slide" Target="slides/slide266.xml"/><Relationship Id="rId300" Type="http://schemas.openxmlformats.org/officeDocument/2006/relationships/slide" Target="slides/slide291.xml"/><Relationship Id="rId81" Type="http://schemas.openxmlformats.org/officeDocument/2006/relationships/slide" Target="slides/slide72.xml"/><Relationship Id="rId135" Type="http://schemas.openxmlformats.org/officeDocument/2006/relationships/slide" Target="slides/slide126.xml"/><Relationship Id="rId177" Type="http://schemas.openxmlformats.org/officeDocument/2006/relationships/slide" Target="slides/slide168.xml"/><Relationship Id="rId342" Type="http://schemas.openxmlformats.org/officeDocument/2006/relationships/slide" Target="slides/slide333.xml"/><Relationship Id="rId384" Type="http://schemas.openxmlformats.org/officeDocument/2006/relationships/slide" Target="slides/slide375.xml"/><Relationship Id="rId202" Type="http://schemas.openxmlformats.org/officeDocument/2006/relationships/slide" Target="slides/slide193.xml"/><Relationship Id="rId244" Type="http://schemas.openxmlformats.org/officeDocument/2006/relationships/slide" Target="slides/slide235.xml"/><Relationship Id="rId39" Type="http://schemas.openxmlformats.org/officeDocument/2006/relationships/slide" Target="slides/slide30.xml"/><Relationship Id="rId286" Type="http://schemas.openxmlformats.org/officeDocument/2006/relationships/slide" Target="slides/slide277.xml"/><Relationship Id="rId451" Type="http://schemas.openxmlformats.org/officeDocument/2006/relationships/slide" Target="slides/slide442.xml"/><Relationship Id="rId50" Type="http://schemas.openxmlformats.org/officeDocument/2006/relationships/slide" Target="slides/slide41.xml"/><Relationship Id="rId104" Type="http://schemas.openxmlformats.org/officeDocument/2006/relationships/slide" Target="slides/slide95.xml"/><Relationship Id="rId146" Type="http://schemas.openxmlformats.org/officeDocument/2006/relationships/slide" Target="slides/slide137.xml"/><Relationship Id="rId188" Type="http://schemas.openxmlformats.org/officeDocument/2006/relationships/slide" Target="slides/slide179.xml"/><Relationship Id="rId311" Type="http://schemas.openxmlformats.org/officeDocument/2006/relationships/slide" Target="slides/slide302.xml"/><Relationship Id="rId353" Type="http://schemas.openxmlformats.org/officeDocument/2006/relationships/slide" Target="slides/slide344.xml"/><Relationship Id="rId395" Type="http://schemas.openxmlformats.org/officeDocument/2006/relationships/slide" Target="slides/slide386.xml"/><Relationship Id="rId409" Type="http://schemas.openxmlformats.org/officeDocument/2006/relationships/slide" Target="slides/slide400.xml"/><Relationship Id="rId92" Type="http://schemas.openxmlformats.org/officeDocument/2006/relationships/slide" Target="slides/slide83.xml"/><Relationship Id="rId213" Type="http://schemas.openxmlformats.org/officeDocument/2006/relationships/slide" Target="slides/slide204.xml"/><Relationship Id="rId420" Type="http://schemas.openxmlformats.org/officeDocument/2006/relationships/slide" Target="slides/slide411.xml"/><Relationship Id="rId255" Type="http://schemas.openxmlformats.org/officeDocument/2006/relationships/slide" Target="slides/slide246.xml"/><Relationship Id="rId297" Type="http://schemas.openxmlformats.org/officeDocument/2006/relationships/slide" Target="slides/slide288.xml"/><Relationship Id="rId462" Type="http://schemas.openxmlformats.org/officeDocument/2006/relationships/slide" Target="slides/slide453.xml"/><Relationship Id="rId115" Type="http://schemas.openxmlformats.org/officeDocument/2006/relationships/slide" Target="slides/slide106.xml"/><Relationship Id="rId157" Type="http://schemas.openxmlformats.org/officeDocument/2006/relationships/slide" Target="slides/slide148.xml"/><Relationship Id="rId322" Type="http://schemas.openxmlformats.org/officeDocument/2006/relationships/slide" Target="slides/slide313.xml"/><Relationship Id="rId364" Type="http://schemas.openxmlformats.org/officeDocument/2006/relationships/slide" Target="slides/slide355.xml"/><Relationship Id="rId61" Type="http://schemas.openxmlformats.org/officeDocument/2006/relationships/slide" Target="slides/slide52.xml"/><Relationship Id="rId199" Type="http://schemas.openxmlformats.org/officeDocument/2006/relationships/slide" Target="slides/slide190.xml"/><Relationship Id="rId19" Type="http://schemas.openxmlformats.org/officeDocument/2006/relationships/slide" Target="slides/slide10.xml"/><Relationship Id="rId224" Type="http://schemas.openxmlformats.org/officeDocument/2006/relationships/slide" Target="slides/slide215.xml"/><Relationship Id="rId266" Type="http://schemas.openxmlformats.org/officeDocument/2006/relationships/slide" Target="slides/slide257.xml"/><Relationship Id="rId431" Type="http://schemas.openxmlformats.org/officeDocument/2006/relationships/slide" Target="slides/slide422.xml"/><Relationship Id="rId47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E5BEB-2A9D-4E76-B732-2A4D19CD3E6D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2B612-0639-4790-8976-98FED3C611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8131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30200" y="696913"/>
            <a:ext cx="61976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pPr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3662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30200" y="696913"/>
            <a:ext cx="6197600" cy="348615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pPr/>
              <a:t>156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7900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t>191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8793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t>207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4514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pPr/>
              <a:t>265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7837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30200" y="696913"/>
            <a:ext cx="61976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pPr/>
              <a:t>291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757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30200" y="696913"/>
            <a:ext cx="61976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Irvine </a:t>
            </a:r>
            <a:r>
              <a:rPr lang="es-ES" dirty="0" err="1"/>
              <a:t>Procedures</a:t>
            </a:r>
            <a:r>
              <a:rPr lang="es-MX" dirty="0"/>
              <a:t>  (Procedimientos propios del autor)</a:t>
            </a:r>
          </a:p>
          <a:p>
            <a:endParaRPr lang="es-MX" dirty="0"/>
          </a:p>
          <a:p>
            <a:r>
              <a:rPr lang="es-ES" dirty="0" err="1"/>
              <a:t>Call</a:t>
            </a:r>
            <a:r>
              <a:rPr lang="es-ES" dirty="0"/>
              <a:t> es para llamar a los procedimientos en general.</a:t>
            </a:r>
          </a:p>
          <a:p>
            <a:r>
              <a:rPr lang="es-ES" dirty="0" err="1"/>
              <a:t>Invoke</a:t>
            </a:r>
            <a:r>
              <a:rPr lang="es-ES" dirty="0"/>
              <a:t> es para llamar procedimientos propios de Windows.</a:t>
            </a:r>
          </a:p>
          <a:p>
            <a:r>
              <a:rPr lang="es-ES" dirty="0"/>
              <a:t>Se pueden usar indistintamente. 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pPr/>
              <a:t>295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2105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30200" y="696913"/>
            <a:ext cx="61976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Imprime todos los registros después de alguna operación.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pPr/>
              <a:t>296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8697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30200" y="696913"/>
            <a:ext cx="61976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DWORD</a:t>
            </a:r>
            <a:r>
              <a:rPr lang="es-ES" dirty="0">
                <a:sym typeface="Wingdings" panose="05000000000000000000" pitchFamily="2" charset="2"/>
              </a:rPr>
              <a:t> 4 bytes </a:t>
            </a:r>
            <a:endParaRPr lang="es-ES" dirty="0"/>
          </a:p>
          <a:p>
            <a:endParaRPr lang="es-ES" dirty="0"/>
          </a:p>
          <a:p>
            <a:r>
              <a:rPr lang="es-ES" dirty="0"/>
              <a:t>11:</a:t>
            </a:r>
          </a:p>
          <a:p>
            <a:r>
              <a:rPr lang="es-ES" dirty="0"/>
              <a:t>0B</a:t>
            </a:r>
          </a:p>
          <a:p>
            <a:r>
              <a:rPr lang="es-ES" dirty="0"/>
              <a:t>00</a:t>
            </a:r>
          </a:p>
          <a:p>
            <a:r>
              <a:rPr lang="es-ES" dirty="0"/>
              <a:t>00</a:t>
            </a:r>
          </a:p>
          <a:p>
            <a:r>
              <a:rPr lang="es-ES" dirty="0"/>
              <a:t>00</a:t>
            </a:r>
          </a:p>
          <a:p>
            <a:endParaRPr lang="es-ES" dirty="0"/>
          </a:p>
          <a:p>
            <a:r>
              <a:rPr lang="es-ES" dirty="0"/>
              <a:t>12:</a:t>
            </a:r>
          </a:p>
          <a:p>
            <a:r>
              <a:rPr lang="es-ES" dirty="0"/>
              <a:t>0C</a:t>
            </a:r>
          </a:p>
          <a:p>
            <a:r>
              <a:rPr lang="es-ES" dirty="0"/>
              <a:t>00</a:t>
            </a:r>
          </a:p>
          <a:p>
            <a:r>
              <a:rPr lang="es-ES" dirty="0"/>
              <a:t>00</a:t>
            </a:r>
          </a:p>
          <a:p>
            <a:r>
              <a:rPr lang="es-ES" dirty="0"/>
              <a:t>00</a:t>
            </a:r>
          </a:p>
          <a:p>
            <a:endParaRPr lang="es-ES" dirty="0"/>
          </a:p>
          <a:p>
            <a:r>
              <a:rPr lang="es-ES" dirty="0"/>
              <a:t>13:</a:t>
            </a:r>
          </a:p>
          <a:p>
            <a:r>
              <a:rPr lang="es-ES" dirty="0"/>
              <a:t>0D</a:t>
            </a:r>
          </a:p>
          <a:p>
            <a:r>
              <a:rPr lang="es-ES" dirty="0"/>
              <a:t>00</a:t>
            </a:r>
          </a:p>
          <a:p>
            <a:r>
              <a:rPr lang="es-ES" dirty="0"/>
              <a:t>00</a:t>
            </a:r>
          </a:p>
          <a:p>
            <a:r>
              <a:rPr lang="es-ES" dirty="0"/>
              <a:t>00</a:t>
            </a:r>
          </a:p>
          <a:p>
            <a:endParaRPr lang="es-ES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pPr/>
              <a:t>298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2992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30200" y="696913"/>
            <a:ext cx="61976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CRLF--&gt; </a:t>
            </a:r>
            <a:r>
              <a:rPr lang="es-ES" dirty="0" err="1"/>
              <a:t>Carriag</a:t>
            </a:r>
            <a:r>
              <a:rPr lang="es-ES" dirty="0"/>
              <a:t> </a:t>
            </a:r>
            <a:r>
              <a:rPr lang="es-ES" dirty="0" err="1"/>
              <a:t>Return</a:t>
            </a:r>
            <a:r>
              <a:rPr lang="es-ES" dirty="0"/>
              <a:t> and Line </a:t>
            </a:r>
            <a:r>
              <a:rPr lang="es-ES" dirty="0" err="1"/>
              <a:t>Feed</a:t>
            </a:r>
            <a:endParaRPr lang="es-ES" dirty="0"/>
          </a:p>
          <a:p>
            <a:r>
              <a:rPr lang="es-ES" dirty="0"/>
              <a:t>(</a:t>
            </a:r>
            <a:r>
              <a:rPr lang="es-ES"/>
              <a:t>Nueva línea)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pPr/>
              <a:t>299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991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30200" y="696913"/>
            <a:ext cx="61976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pPr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9409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32172" indent="-280406" defTabSz="912879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26300" indent="-224325" defTabSz="912879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76508" indent="-224325" defTabSz="912879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28274" indent="-224325" defTabSz="912879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76924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25574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74225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22875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F2A6FCF-554F-410E-80AC-D57CC57C096A}" type="slidenum">
              <a:rPr lang="en-US" altLang="es-MX" smtClean="0">
                <a:latin typeface="Times New Roman" pitchFamily="18" charset="0"/>
              </a:rPr>
              <a:pPr/>
              <a:t>9</a:t>
            </a:fld>
            <a:endParaRPr lang="en-US" altLang="es-MX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696913"/>
            <a:ext cx="6197600" cy="34861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420801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31800" y="692150"/>
            <a:ext cx="6146800" cy="345757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pPr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653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431800" y="692150"/>
            <a:ext cx="6146800" cy="3457575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pPr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3088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30200" y="696913"/>
            <a:ext cx="61976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pPr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653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2428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30C4A20-6630-4367-9AB9-BF7F9175EBAF}" type="slidenum">
              <a:rPr kumimoji="0" lang="en-US" altLang="en-US" sz="1200">
                <a:latin typeface="Arial" charset="0"/>
              </a:rPr>
              <a:pPr eaLnBrk="1" hangingPunct="1">
                <a:spcBef>
                  <a:spcPct val="0"/>
                </a:spcBef>
              </a:pPr>
              <a:t>56</a:t>
            </a:fld>
            <a:endParaRPr kumimoji="0" lang="en-US" altLang="en-US" sz="1200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159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pPr/>
              <a:t>61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5174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41D9E-E52C-3AFC-2441-F1D2DBD37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64AC9A-26BE-121D-2B48-321FC375D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3F9D61-1B17-D056-A617-91C02D8C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5C30-D426-457A-A1B2-24F8401210A9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83DBB7-4C3D-7B19-5E55-953B7D2C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E2239A-F159-1E98-18EB-AA5F9F44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4A83-1245-49B6-BD18-FD248A5EBC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598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DDE2B-FF7E-D719-7099-0DB3756A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143E8C-9359-7B64-C521-07807C776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0F564E-1C45-CA93-4FD9-04A2EC52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5C30-D426-457A-A1B2-24F8401210A9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1AF0F4-DE38-7B81-251C-4FA6AD39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E61663-D1F9-7759-D0D8-6D1587C1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4A83-1245-49B6-BD18-FD248A5EBC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773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DD3BA4-4EB6-2389-24D5-4D77C5D33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7600F3-2E49-3ED1-9B77-A95F4B5BF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CAC949-1110-40D4-FE2E-C137AF7A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5C30-D426-457A-A1B2-24F8401210A9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DB34F2-D42D-0584-CC4E-15A2F4A3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2E5D6B-A833-45AC-AA23-C33757A3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4A83-1245-49B6-BD18-FD248A5EBC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0929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A85C-1026-4B33-9507-933A677AB67F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3DFE-DA50-45B5-9750-B2CEC0453770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7DDD-9554-494B-9A1D-1F49919B5007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1155-A157-4D8A-A749-9BDF5DC4DCD4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26B7-8616-4F5A-9EC2-53C3AF14E472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6BB9-D5D3-4E71-9CE4-E42E5AB5EB0F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034D-F773-4C47-927B-EDA3DE6D725B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EC99-2097-4B65-BCDC-0F3CCE82AD39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2D287-4E29-A9C9-F2F5-E83F571F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733232-4FD3-5353-F5A1-E8B2D260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3AC89F-07D0-82EF-5688-06459299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5C30-D426-457A-A1B2-24F8401210A9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F4841E-1A40-8684-D425-97272C03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49C257-3CF7-8336-7731-56C35BEA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4A83-1245-49B6-BD18-FD248A5EBC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3292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FD4A-8362-4499-A66F-F280E8B0B130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A3B9-9E66-48A3-9866-6AB393060D10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7D31-8D25-4BAD-91AA-FFDC8B60548C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628A-FB68-405A-BDCE-E385E6B835D3}" type="datetime1">
              <a:rPr lang="es-MX" smtClean="0"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28FE-02AF-43B5-B6AC-FF3FE0376F49}" type="datetime1">
              <a:rPr lang="es-MX" smtClean="0"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3275-8FC3-491C-BA59-D2607D0000E0}" type="datetime1">
              <a:rPr lang="es-MX" smtClean="0"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BAB0-17F5-48C8-BB3F-77F5F656BDDA}" type="datetime1">
              <a:rPr lang="es-MX" smtClean="0"/>
              <a:t>08/11/2022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29B4-D9CB-4BA7-A2E2-6FA0B4FB8264}" type="datetime1">
              <a:rPr lang="es-MX" smtClean="0"/>
              <a:t>08/11/2022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A379-9FB6-4E38-B530-7AEFD6E8ECA4}" type="datetime1">
              <a:rPr lang="es-MX" smtClean="0"/>
              <a:t>08/11/2022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9B33-8541-4F6D-AFA1-9655FAA18DA4}" type="datetime1">
              <a:rPr lang="es-MX" smtClean="0"/>
              <a:t>08/11/2022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AAA4B-BEC9-DA4A-CAFD-9B9A6E38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906406-DECB-2C21-5592-6D142CF55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CEE8C7-7CBB-C6B9-3DC2-7AEE7A1F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5C30-D426-457A-A1B2-24F8401210A9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6125A5-52B4-2CEE-FADA-8AEC091F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61108D-34AE-199F-A9DE-596C0180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4A83-1245-49B6-BD18-FD248A5EBC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8845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EC0B-BC0A-4AC1-A332-FF5B9315395F}" type="datetime1">
              <a:rPr lang="es-MX" smtClean="0"/>
              <a:t>08/11/2022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8B63-70DA-458B-B98C-08042E758CE5}" type="datetime1">
              <a:rPr lang="es-MX" smtClean="0"/>
              <a:t>08/11/2022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CE07-FB6C-45E2-9816-9DC9930A1557}" type="datetime1">
              <a:rPr lang="es-MX" smtClean="0"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3BC-DB7E-4DDA-AFD3-D10FB5AEF994}" type="datetime1">
              <a:rPr lang="es-MX" smtClean="0"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0DD1-D1A4-4322-A82E-EF6D31A8529F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0E26-AA9C-4E35-9A6F-497A1CF1F801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4717-DBEF-453A-B8EA-71B2EDD1BB26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3146-7B54-4BBE-88BE-3CFC3499516C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5517-9335-4287-A9CE-5D22D6D11352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C00E-5152-410F-A59D-C2263A1DB674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7926F-403D-5111-3436-D184C362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B1F6F3-3174-7EB5-CC14-E1FD37AE0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A81E96-B4F6-02E2-B557-79BB75D71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12F234-3E67-B76F-4825-499AAD0D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5C30-D426-457A-A1B2-24F8401210A9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3822F8-52EC-9C47-A62A-03646337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2492AD-4F4C-2060-B5F2-15C74F87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4A83-1245-49B6-BD18-FD248A5EBC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99087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6EDD-B9D6-4A2C-8481-7056D785A4E0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A4ED-9CB4-493C-B57D-F72D6B265100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EBF7-2075-4137-AEFE-0652864A47E4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6A87-34FE-4421-B8AD-3D0CBF85F6E6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8F6B-0529-4736-9E33-8A432409EA7D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B01E-AA66-4C55-971E-4D610AE70E8F}" type="datetime1">
              <a:rPr lang="es-MX" smtClean="0"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05A9-D1C1-465A-8DA8-BA7494F75B52}" type="datetime1">
              <a:rPr lang="es-MX" smtClean="0"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22A71-803E-4EC8-B338-BAC39B95CA04}" type="datetime1">
              <a:rPr lang="es-MX" smtClean="0"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798-E797-4681-85BB-F629908AFEBD}" type="datetime1">
              <a:rPr lang="es-MX" smtClean="0"/>
              <a:t>08/11/2022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519F-8860-47A3-8920-AE160ACB7353}" type="datetime1">
              <a:rPr lang="es-MX" smtClean="0"/>
              <a:t>08/11/2022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D09C4-CEDB-B572-3C54-72B12FA7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72F5E1-5112-9813-C549-72D50B9A4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82B818-BCBA-0721-2C3D-602AA7A36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7A1FC8-E042-07EC-4359-15B49E9CB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DEF9CC-FEE3-6FED-8868-C7580EB1F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2E2E99D-958F-0218-586F-F32ED48F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5C30-D426-457A-A1B2-24F8401210A9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6BAF8E-32E2-FC6B-08E1-A59C0DF0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3A5D1A-C99D-7592-DB19-D793E197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4A83-1245-49B6-BD18-FD248A5EBC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1144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525-36B0-4815-AFA6-0375B18DE20D}" type="datetime1">
              <a:rPr lang="es-MX" smtClean="0"/>
              <a:t>08/11/2022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72E7-6255-45BE-A2D5-1F3573315F1B}" type="datetime1">
              <a:rPr lang="es-MX" smtClean="0"/>
              <a:t>08/11/2022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7F9F-4225-4077-A421-E47161E05582}" type="datetime1">
              <a:rPr lang="es-MX" smtClean="0"/>
              <a:t>08/11/2022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3901-3185-4B9C-949F-68647E61D061}" type="datetime1">
              <a:rPr lang="es-MX" smtClean="0"/>
              <a:t>08/11/2022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FE59-2B02-45BE-A659-DD7AEC072F2E}" type="datetime1">
              <a:rPr lang="es-MX" smtClean="0"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C63A-BBB9-4319-A797-DBF67D7813FA}" type="datetime1">
              <a:rPr lang="es-MX" smtClean="0"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1370-E05B-4061-BCF1-ADE1F0BF6DDC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41DE-EB19-47E4-A18F-47AB2B0E5E03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BAC0-70ED-425F-9506-9854C4F7E0A2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1D1E-09EF-4C52-9A91-2BB346055D0C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1CB2D-DF0D-7D49-9CBB-0DE6A315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5C5B77-ABE9-870B-D9FC-609978E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5C30-D426-457A-A1B2-24F8401210A9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4CB2375-824F-8126-734B-F8D5D2D4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9D0A62-683F-9E3A-CEFF-555F52BF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4A83-1245-49B6-BD18-FD248A5EBC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60106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FF9B-9D52-464A-A4D8-77E502C0F607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263B-355F-4ACA-99B2-65B108B2E226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2B7-A3D2-4BAE-846C-CA16109EEF6A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01DD-E7A3-481D-B529-71879A1A4C0A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601E-A213-4F20-87B7-2025066FD19E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6193-DEFB-4C2C-85E7-81181A73BE38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E8DB-07D8-4FAA-B36E-6C44259BC8D5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205D-B83A-4D7C-B7CE-F1FD6692D946}" type="datetime1">
              <a:rPr lang="es-MX" smtClean="0"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8C6D-9873-4F8E-9FD3-41F5681627CE}" type="datetime1">
              <a:rPr lang="es-MX" smtClean="0"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CCD-7D66-4BD2-8D8C-3C4683489059}" type="datetime1">
              <a:rPr lang="es-MX" smtClean="0"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9F6106-8248-1397-C403-D7FCACC9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5C30-D426-457A-A1B2-24F8401210A9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3524CB-20AC-48E1-ED68-8772EAC1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AE059B-5485-6479-FD06-E8C1CB03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4A83-1245-49B6-BD18-FD248A5EBC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329045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E49E-87BA-41C9-B186-521D64D78A76}" type="datetime1">
              <a:rPr lang="es-MX" smtClean="0"/>
              <a:t>08/11/2022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89C-924E-4B1F-8D6F-1E37D8561C74}" type="datetime1">
              <a:rPr lang="es-MX" smtClean="0"/>
              <a:t>08/11/2022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FB8E-7CC2-49C1-A247-45FA0074B1C5}" type="datetime1">
              <a:rPr lang="es-MX" smtClean="0"/>
              <a:t>08/11/2022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EB8F-B0A9-4E7B-84E8-F768D2294929}" type="datetime1">
              <a:rPr lang="es-MX" smtClean="0"/>
              <a:t>08/11/2022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A581-F286-46A8-B33E-928F3D7D9F71}" type="datetime1">
              <a:rPr lang="es-MX" smtClean="0"/>
              <a:t>08/11/2022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804B-FBA9-4537-9E67-E6680FC749A2}" type="datetime1">
              <a:rPr lang="es-MX" smtClean="0"/>
              <a:t>08/11/2022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63E9-EF52-4A1F-A1E0-BE8301233844}" type="datetime1">
              <a:rPr lang="es-MX" smtClean="0"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C581-F214-4371-9573-78FAAD8CAD3E}" type="datetime1">
              <a:rPr lang="es-MX" smtClean="0"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39F4-C06E-422E-B55C-799D6B11476E}" type="datetime1">
              <a:rPr lang="es-MX" smtClean="0"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252D-66A6-4D1E-869E-BB8AB8C09D51}" type="datetime1">
              <a:rPr lang="es-MX" smtClean="0"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51570-26DF-4716-6B83-E5C913BB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7D4308-8E5A-496E-5B1B-3940CFAE6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568F1D-A1D0-DBD4-7A98-4A826B613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218209-CFA3-2936-2654-B64A1925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5C30-D426-457A-A1B2-24F8401210A9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0B48A4-63D9-46B4-938E-CCA2184C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5C9CC7-8D17-EDD0-349B-2A2C1EE3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4A83-1245-49B6-BD18-FD248A5EBC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578109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F7C2-AB52-428B-88DC-DDECB1F981A8}" type="datetime1">
              <a:rPr lang="es-MX" smtClean="0"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60FA-13DD-433E-8A4D-C8045CD7E928}" type="datetime1">
              <a:rPr lang="es-MX" smtClean="0"/>
              <a:t>08/11/2022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8920-9642-4DA1-B5FA-EE58D2A61EC0}" type="datetime1">
              <a:rPr lang="es-MX" smtClean="0"/>
              <a:t>08/11/2022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CC51-B79D-4DFC-BE6D-A19FF155283D}" type="datetime1">
              <a:rPr lang="es-MX" smtClean="0"/>
              <a:t>08/11/2022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E55F-66CD-46A6-99A2-42349B9AE7CC}" type="datetime1">
              <a:rPr lang="es-MX" smtClean="0"/>
              <a:t>08/11/2022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30AB-C267-46DD-8B73-4C3D3F72F52A}" type="datetime1">
              <a:rPr lang="es-MX" smtClean="0"/>
              <a:t>08/11/2022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5E61-A4FD-4687-A165-7782E71BF6BF}" type="datetime1">
              <a:rPr lang="es-MX" smtClean="0"/>
              <a:t>08/11/2022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4EC4-39A7-415C-9206-85B7470F67AD}" type="datetime1">
              <a:rPr lang="es-MX" smtClean="0"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2AD-1430-42B4-861A-4F67C572B3C0}" type="datetime1">
              <a:rPr lang="es-MX" smtClean="0"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8805-DA10-44E1-B382-16C2CDF9247D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76330-3ABA-CDE6-29B3-FB6BC68C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13EDB0A-CFA4-AD32-317B-C41C163D7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A26844-4237-64AC-E09A-53CE13D83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D7323B-1221-B4D5-C760-E3BBA3AB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5C30-D426-457A-A1B2-24F8401210A9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EA946C-96C2-3729-0F1B-134694BE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C429D2-CC4B-20B2-10E0-C2F5B044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4A83-1245-49B6-BD18-FD248A5EBC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420079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7294-F48A-4C0B-8472-897E42789EC5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F594-B1B5-4044-BFDF-8E278734D079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39AD-875E-4D6F-AA53-0AE78D40FA2F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A42A-EDE9-4C12-9644-4BC59EAE7198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EBCF-543F-48E8-BA51-CE320AED53E9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F4F1-F97F-4CA3-8CA4-1DE6EFCA7428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7824-C432-4D60-AA5D-47365DB180C9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5AEB-2854-4A17-983B-56715DADB78C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363-F322-4472-A9BD-D6D2556D8B20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0CE8-F6DE-4D81-951C-6B8FE8D2C1AC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28E312-9502-A493-7D49-F71EFF22F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B148D3-2BDD-5C01-A792-A7346A7D5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FEFFE2-3C69-D325-FFAB-F09C4CEB6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E5C30-D426-457A-A1B2-24F8401210A9}" type="datetimeFigureOut">
              <a:rPr lang="es-MX" smtClean="0"/>
              <a:t>08/11/2022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5D5043-F08F-FB70-71A7-85FC05170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A0FDDC-6A72-8A1B-6B26-E6BB737A7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14A83-1245-49B6-BD18-FD248A5EBC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835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FB17D-B785-4553-A113-2A111C2FC4E2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9460-AD24-4857-879C-EE4A5364AF1A}" type="datetime1">
              <a:rPr lang="es-MX" smtClean="0"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22C3-4B39-4777-8723-547838F6053A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5944D-8751-4257-A0FD-90E17600BF43}" type="datetime1">
              <a:rPr lang="es-MX" smtClean="0"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790CA-FBDD-41D8-A2BA-D3C01EDAA7A3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6F28-E924-40F3-AE33-7AECBE8EFAA1}" type="datetime1">
              <a:rPr lang="es-MX" smtClean="0"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57A6A-A99F-4CC1-81F1-EAD45C67A434}" type="datetime1">
              <a:rPr lang="es-MX" smtClean="0"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F29-A076-4F09-B1F1-36A660E21D78}" type="datetime1">
              <a:rPr lang="es-MX" smtClean="0"/>
              <a:pPr/>
              <a:t>08/11/2022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9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9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9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9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9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9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9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0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0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0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0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90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90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0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0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90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0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0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0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0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90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90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90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90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90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90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0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90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90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90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0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0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0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0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0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0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0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90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0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90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90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90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90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5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9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90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81.wmf"/></Relationships>
</file>

<file path=ppt/slides/_rels/slide3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83.wmf"/></Relationships>
</file>

<file path=ppt/slides/_rels/slide3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85.wmf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5.xm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0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90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4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90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90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9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90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90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7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9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31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5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5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5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5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6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9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9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9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BB46E-F905-C995-1289-E27699CA3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OPC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A17197-D355-B281-9BB6-81EFF70EA2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Ramoncito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58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Computer</a:t>
            </a:r>
            <a:r>
              <a:rPr lang="es-MX" dirty="0"/>
              <a:t> Hardware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ones are the main functions / services of the Computer Hardware?</a:t>
            </a:r>
          </a:p>
          <a:p>
            <a:pPr lvl="1"/>
            <a:r>
              <a:rPr lang="en-US" dirty="0"/>
              <a:t>__________________</a:t>
            </a:r>
          </a:p>
          <a:p>
            <a:pPr lvl="1"/>
            <a:r>
              <a:rPr lang="en-US" dirty="0"/>
              <a:t>__________________</a:t>
            </a:r>
          </a:p>
          <a:p>
            <a:pPr lvl="1"/>
            <a:r>
              <a:rPr lang="en-US" dirty="0"/>
              <a:t>__________________</a:t>
            </a:r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General-Purpose Registers (2/2)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00808"/>
            <a:ext cx="8229600" cy="1656184"/>
          </a:xfrm>
        </p:spPr>
        <p:txBody>
          <a:bodyPr>
            <a:noAutofit/>
          </a:bodyPr>
          <a:lstStyle/>
          <a:p>
            <a:r>
              <a:rPr lang="en-US" altLang="en-US" sz="2400" b="1" dirty="0"/>
              <a:t>32 bit-Registers</a:t>
            </a:r>
            <a:r>
              <a:rPr lang="en-US" altLang="en-US" sz="2400" dirty="0"/>
              <a:t>: ESI, EDI, EBP, and ESP</a:t>
            </a:r>
          </a:p>
          <a:p>
            <a:pPr eaLnBrk="1" hangingPunct="1"/>
            <a:r>
              <a:rPr lang="es-MX" altLang="en-US" sz="2400" dirty="0" err="1"/>
              <a:t>These</a:t>
            </a:r>
            <a:r>
              <a:rPr lang="es-MX" altLang="en-US" sz="2400" dirty="0"/>
              <a:t> </a:t>
            </a:r>
            <a:r>
              <a:rPr lang="es-MX" altLang="en-US" sz="2400" dirty="0" err="1"/>
              <a:t>registers</a:t>
            </a:r>
            <a:r>
              <a:rPr lang="es-MX" altLang="en-US" sz="2400" dirty="0"/>
              <a:t> are </a:t>
            </a:r>
            <a:r>
              <a:rPr lang="es-MX" altLang="en-US" sz="2400" dirty="0" err="1"/>
              <a:t>used</a:t>
            </a:r>
            <a:r>
              <a:rPr lang="es-MX" altLang="en-US" sz="2400" dirty="0"/>
              <a:t> </a:t>
            </a:r>
            <a:r>
              <a:rPr lang="es-MX" altLang="en-US" sz="2400" dirty="0" err="1"/>
              <a:t>for</a:t>
            </a:r>
            <a:r>
              <a:rPr lang="es-MX" altLang="en-US" sz="2400" dirty="0"/>
              <a:t> </a:t>
            </a:r>
            <a:r>
              <a:rPr lang="es-MX" altLang="en-US" sz="2400" i="1" dirty="0" err="1"/>
              <a:t>addressing</a:t>
            </a:r>
            <a:endParaRPr lang="en-US" altLang="en-US" sz="2400" i="1" dirty="0"/>
          </a:p>
          <a:p>
            <a:r>
              <a:rPr lang="en-US" altLang="en-US" sz="2400" b="1" dirty="0"/>
              <a:t>Lower half </a:t>
            </a:r>
            <a:r>
              <a:rPr lang="en-US" altLang="en-US" sz="2400" dirty="0"/>
              <a:t>of these registers can be broken down as:</a:t>
            </a:r>
          </a:p>
          <a:p>
            <a:pPr lvl="1"/>
            <a:r>
              <a:rPr lang="en-US" altLang="en-US" sz="2000" dirty="0"/>
              <a:t> one 16-bit value</a:t>
            </a:r>
          </a:p>
        </p:txBody>
      </p:sp>
      <p:pic>
        <p:nvPicPr>
          <p:cNvPr id="2867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0" y="3933056"/>
            <a:ext cx="286543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895656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Some Specialized Register Uses </a:t>
            </a:r>
            <a:r>
              <a:rPr lang="en-US" sz="2400" dirty="0"/>
              <a:t>(1 / 3)</a:t>
            </a:r>
            <a:endParaRPr lang="en-US" dirty="0"/>
          </a:p>
        </p:txBody>
      </p:sp>
      <p:sp>
        <p:nvSpPr>
          <p:cNvPr id="2970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438400" y="1447800"/>
            <a:ext cx="73152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32-bit General-Purpose 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EAX</a:t>
            </a:r>
            <a:r>
              <a:rPr lang="en-US" altLang="en-US" dirty="0"/>
              <a:t> – extended accumulator (</a:t>
            </a:r>
            <a:r>
              <a:rPr lang="en-US" altLang="en-US" i="1" dirty="0" err="1"/>
              <a:t>mult</a:t>
            </a:r>
            <a:r>
              <a:rPr lang="en-US" altLang="en-US" dirty="0"/>
              <a:t>, </a:t>
            </a:r>
            <a:r>
              <a:rPr lang="en-US" altLang="en-US" i="1" dirty="0" err="1"/>
              <a:t>divi</a:t>
            </a:r>
            <a:r>
              <a:rPr lang="en-US" altLang="en-US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ECX</a:t>
            </a:r>
            <a:r>
              <a:rPr lang="en-US" altLang="en-US" dirty="0"/>
              <a:t> – CPU loop counter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ESP</a:t>
            </a:r>
            <a:r>
              <a:rPr lang="en-US" altLang="en-US" dirty="0"/>
              <a:t> – CPU extended stack pointer or SP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ESI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EDI</a:t>
            </a:r>
            <a:r>
              <a:rPr lang="en-US" altLang="en-US" dirty="0"/>
              <a:t> – index 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EBP</a:t>
            </a:r>
            <a:r>
              <a:rPr lang="en-US" altLang="en-US" dirty="0"/>
              <a:t> – extended frame pointer (</a:t>
            </a:r>
            <a:r>
              <a:rPr lang="en-US" altLang="en-US" i="1" dirty="0"/>
              <a:t>stack</a:t>
            </a:r>
            <a:r>
              <a:rPr lang="en-US" altLang="en-US" dirty="0"/>
              <a:t>, for high-level languages parameters)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Should not be used for arithmetic or data transfer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91923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Some Specialized Register Uses </a:t>
            </a:r>
            <a:r>
              <a:rPr lang="en-US" sz="2400" dirty="0"/>
              <a:t>(2 / 3)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8229600" cy="3980656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/>
              <a:t>EIP – </a:t>
            </a:r>
            <a:r>
              <a:rPr lang="en-US" altLang="en-US" i="1" dirty="0"/>
              <a:t>32-bit</a:t>
            </a:r>
            <a:r>
              <a:rPr lang="en-US" altLang="en-US" dirty="0"/>
              <a:t> Instruction Pointer (</a:t>
            </a:r>
            <a:r>
              <a:rPr lang="en-US" altLang="en-US" sz="1600" dirty="0"/>
              <a:t>traditional </a:t>
            </a:r>
            <a:r>
              <a:rPr lang="en-US" altLang="en-US" sz="1600" b="1" dirty="0"/>
              <a:t>PC</a:t>
            </a:r>
            <a:r>
              <a:rPr lang="en-US" altLang="en-US" sz="1600" dirty="0"/>
              <a:t>, </a:t>
            </a:r>
            <a:r>
              <a:rPr lang="en-US" altLang="en-US" sz="1600" i="1" dirty="0"/>
              <a:t>Program Counter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Contains address of next instruction to be executed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EFLAGS – </a:t>
            </a:r>
            <a:r>
              <a:rPr lang="en-US" altLang="en-US" i="1" dirty="0"/>
              <a:t>32-bit</a:t>
            </a:r>
            <a:r>
              <a:rPr lang="en-US" altLang="en-US" dirty="0"/>
              <a:t> Processor Status Flags </a:t>
            </a:r>
          </a:p>
          <a:p>
            <a:pPr lvl="1" eaLnBrk="1" hangingPunct="1"/>
            <a:r>
              <a:rPr lang="en-US" altLang="en-US" i="1" dirty="0"/>
              <a:t>status</a:t>
            </a:r>
            <a:r>
              <a:rPr lang="en-US" altLang="en-US" dirty="0"/>
              <a:t> and </a:t>
            </a:r>
            <a:r>
              <a:rPr lang="en-US" altLang="en-US" i="1" dirty="0"/>
              <a:t>control</a:t>
            </a:r>
            <a:r>
              <a:rPr lang="en-US" altLang="en-US" dirty="0"/>
              <a:t> flags</a:t>
            </a:r>
          </a:p>
          <a:p>
            <a:pPr lvl="1" eaLnBrk="1" hangingPunct="1"/>
            <a:r>
              <a:rPr lang="en-US" altLang="en-US" dirty="0"/>
              <a:t>each flag is a single binary bit</a:t>
            </a:r>
          </a:p>
          <a:p>
            <a:pPr lvl="1" eaLnBrk="1" hangingPunct="1"/>
            <a:r>
              <a:rPr lang="en-US" altLang="en-US" dirty="0"/>
              <a:t>A flag is set when it equals 1; it is clear (or reset) when it equals 0</a:t>
            </a:r>
          </a:p>
          <a:p>
            <a:pPr lvl="1" eaLnBrk="1" hangingPunct="1"/>
            <a:r>
              <a:rPr lang="es-MX" altLang="en-US" dirty="0" err="1"/>
              <a:t>The</a:t>
            </a:r>
            <a:r>
              <a:rPr lang="es-MX" altLang="en-US" dirty="0"/>
              <a:t> </a:t>
            </a:r>
            <a:r>
              <a:rPr lang="es-MX" altLang="en-US" dirty="0" err="1"/>
              <a:t>flags</a:t>
            </a:r>
            <a:r>
              <a:rPr lang="es-MX" altLang="en-US" dirty="0"/>
              <a:t> are </a:t>
            </a:r>
            <a:r>
              <a:rPr lang="es-MX" altLang="en-US" dirty="0" err="1"/>
              <a:t>affected</a:t>
            </a:r>
            <a:r>
              <a:rPr lang="es-MX" altLang="en-US" dirty="0"/>
              <a:t> </a:t>
            </a:r>
            <a:r>
              <a:rPr lang="es-MX" altLang="en-US" dirty="0" err="1"/>
              <a:t>after</a:t>
            </a:r>
            <a:r>
              <a:rPr lang="es-MX" altLang="en-US" dirty="0"/>
              <a:t> </a:t>
            </a:r>
            <a:r>
              <a:rPr lang="es-MX" altLang="en-US" i="1" dirty="0" err="1"/>
              <a:t>exec</a:t>
            </a:r>
            <a:r>
              <a:rPr lang="es-MX" altLang="en-US" dirty="0"/>
              <a:t> </a:t>
            </a:r>
            <a:r>
              <a:rPr lang="es-MX" altLang="en-US" i="1" dirty="0" err="1"/>
              <a:t>instructions</a:t>
            </a:r>
            <a:endParaRPr lang="en-US" altLang="en-US" i="1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515378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Status 1-bit Flags / EFLAGS</a:t>
            </a:r>
            <a:endParaRPr lang="en-US" sz="2400" dirty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7608" y="1556792"/>
            <a:ext cx="7056784" cy="474116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dirty="0"/>
              <a:t>Carry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dirty="0"/>
              <a:t>unsigned arithmetic out of range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dirty="0"/>
              <a:t>Overflow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dirty="0"/>
              <a:t>signed arithmetic out of range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dirty="0"/>
              <a:t>Sign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dirty="0"/>
              <a:t>result is negative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dirty="0"/>
              <a:t>Zero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dirty="0"/>
              <a:t>result is zero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dirty="0"/>
              <a:t>Auxiliary Carry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dirty="0"/>
              <a:t>carry from bit 3 to bit 4, in 8-bit operand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dirty="0"/>
              <a:t>Parity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dirty="0"/>
              <a:t>sum of 1 bits, is an even number (in LSB)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461107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Some Specialized Register Uses </a:t>
            </a:r>
            <a:r>
              <a:rPr lang="en-US" sz="2400" dirty="0"/>
              <a:t>(3 / 3)</a:t>
            </a:r>
            <a:endParaRPr lang="en-US" dirty="0"/>
          </a:p>
        </p:txBody>
      </p:sp>
      <p:sp>
        <p:nvSpPr>
          <p:cNvPr id="2970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16-bit Segment Registers (</a:t>
            </a:r>
            <a:r>
              <a:rPr lang="en-US" altLang="en-US" sz="1700" dirty="0"/>
              <a:t>for processes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CS</a:t>
            </a:r>
            <a:r>
              <a:rPr lang="en-US" altLang="en-US" dirty="0"/>
              <a:t> – code segment, holds code; programs and procedures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DS</a:t>
            </a:r>
            <a:r>
              <a:rPr lang="en-US" altLang="en-US" dirty="0"/>
              <a:t> – data segment, contains most data used by a program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SS</a:t>
            </a:r>
            <a:r>
              <a:rPr lang="en-US" altLang="en-US" dirty="0"/>
              <a:t> – stack segment, defines the area of memory used for the stack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ES, FS, GS - additional segments for extra data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795130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C44A5-3BB2-4C9E-91CF-0D2B76E3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Process</a:t>
            </a:r>
            <a:r>
              <a:rPr lang="es-MX" dirty="0"/>
              <a:t> </a:t>
            </a:r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schema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7BD51B-CB10-40D6-95A3-E002EBB8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D5E88B-9C9A-467B-BE7C-4E12AD74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105</a:t>
            </a:fld>
            <a:endParaRPr lang="es-MX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10F06733-539C-4B65-9905-33C157F77AC4}"/>
              </a:ext>
            </a:extLst>
          </p:cNvPr>
          <p:cNvGrpSpPr/>
          <p:nvPr/>
        </p:nvGrpSpPr>
        <p:grpSpPr>
          <a:xfrm>
            <a:off x="2317750" y="1669257"/>
            <a:ext cx="7443788" cy="3948113"/>
            <a:chOff x="793750" y="1669256"/>
            <a:chExt cx="7443788" cy="3948113"/>
          </a:xfrm>
        </p:grpSpPr>
        <p:grpSp>
          <p:nvGrpSpPr>
            <p:cNvPr id="6" name="Group 2072">
              <a:extLst>
                <a:ext uri="{FF2B5EF4-FFF2-40B4-BE49-F238E27FC236}">
                  <a16:creationId xmlns:a16="http://schemas.microsoft.com/office/drawing/2014/main" id="{75E0F8DF-6308-492B-8E9E-C72F795BE8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750" y="1669256"/>
              <a:ext cx="7443788" cy="3948113"/>
              <a:chOff x="500" y="1008"/>
              <a:chExt cx="4689" cy="2487"/>
            </a:xfrm>
          </p:grpSpPr>
          <p:sp>
            <p:nvSpPr>
              <p:cNvPr id="7" name="Rectangle 2051">
                <a:extLst>
                  <a:ext uri="{FF2B5EF4-FFF2-40B4-BE49-F238E27FC236}">
                    <a16:creationId xmlns:a16="http://schemas.microsoft.com/office/drawing/2014/main" id="{FC61E90D-EE1D-43EE-B663-4920B2649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3264"/>
                <a:ext cx="9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itchFamily="34" charset="0"/>
                  </a:rPr>
                  <a:t>0x00000000</a:t>
                </a:r>
              </a:p>
            </p:txBody>
          </p:sp>
          <p:sp>
            <p:nvSpPr>
              <p:cNvPr id="8" name="Rectangle 2052">
                <a:extLst>
                  <a:ext uri="{FF2B5EF4-FFF2-40B4-BE49-F238E27FC236}">
                    <a16:creationId xmlns:a16="http://schemas.microsoft.com/office/drawing/2014/main" id="{3B3AC196-E219-4975-A2E0-B9B892239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" y="1008"/>
                <a:ext cx="9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itchFamily="34" charset="0"/>
                  </a:rPr>
                  <a:t>0xFFFFFFFF</a:t>
                </a:r>
              </a:p>
            </p:txBody>
          </p:sp>
          <p:sp>
            <p:nvSpPr>
              <p:cNvPr id="9" name="Rectangle 2053">
                <a:extLst>
                  <a:ext uri="{FF2B5EF4-FFF2-40B4-BE49-F238E27FC236}">
                    <a16:creationId xmlns:a16="http://schemas.microsoft.com/office/drawing/2014/main" id="{8E0FC79B-B9DD-429F-AE3C-486C7B9A1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" y="2064"/>
                <a:ext cx="162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itchFamily="34" charset="0"/>
                  </a:rPr>
                  <a:t>Memory address space</a:t>
                </a:r>
              </a:p>
            </p:txBody>
          </p:sp>
          <p:sp>
            <p:nvSpPr>
              <p:cNvPr id="10" name="Line 2054">
                <a:extLst>
                  <a:ext uri="{FF2B5EF4-FFF2-40B4-BE49-F238E27FC236}">
                    <a16:creationId xmlns:a16="http://schemas.microsoft.com/office/drawing/2014/main" id="{CB259D81-7294-4E82-9F01-4E5406F23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0" y="1296"/>
                <a:ext cx="0" cy="76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800" b="1" i="0" u="none" strike="noStrike" kern="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1" name="Line 2055">
                <a:extLst>
                  <a:ext uri="{FF2B5EF4-FFF2-40B4-BE49-F238E27FC236}">
                    <a16:creationId xmlns:a16="http://schemas.microsoft.com/office/drawing/2014/main" id="{CCEFD0FE-C77A-4468-8AA7-7E8CB2FAD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0" y="2400"/>
                <a:ext cx="0" cy="81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800" b="1" i="0" u="none" strike="noStrike" kern="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2" name="Rectangle 2056">
                <a:extLst>
                  <a:ext uri="{FF2B5EF4-FFF2-40B4-BE49-F238E27FC236}">
                    <a16:creationId xmlns:a16="http://schemas.microsoft.com/office/drawing/2014/main" id="{3A305D8A-C536-4AEA-90F5-DF02B2105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752"/>
                <a:ext cx="1728" cy="339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Arial" pitchFamily="34" charset="0"/>
                  </a:rPr>
                  <a:t>Code section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(text segment)</a:t>
                </a:r>
              </a:p>
            </p:txBody>
          </p:sp>
          <p:sp>
            <p:nvSpPr>
              <p:cNvPr id="13" name="Rectangle 2057">
                <a:extLst>
                  <a:ext uri="{FF2B5EF4-FFF2-40B4-BE49-F238E27FC236}">
                    <a16:creationId xmlns:a16="http://schemas.microsoft.com/office/drawing/2014/main" id="{687D22EA-8529-403B-B4A1-F8806E9BE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3085"/>
                <a:ext cx="1728" cy="368"/>
              </a:xfrm>
              <a:prstGeom prst="rect">
                <a:avLst/>
              </a:prstGeom>
              <a:solidFill>
                <a:srgbClr val="FFE0D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Arial" pitchFamily="34" charset="0"/>
                  </a:rPr>
                  <a:t>static data section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(data segment)</a:t>
                </a:r>
              </a:p>
            </p:txBody>
          </p:sp>
          <p:sp>
            <p:nvSpPr>
              <p:cNvPr id="14" name="Rectangle 2058">
                <a:extLst>
                  <a:ext uri="{FF2B5EF4-FFF2-40B4-BE49-F238E27FC236}">
                    <a16:creationId xmlns:a16="http://schemas.microsoft.com/office/drawing/2014/main" id="{DEFEE2DA-4E80-474D-86D0-295DD8877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381"/>
                <a:ext cx="1728" cy="38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Arial" pitchFamily="34" charset="0"/>
                  </a:rPr>
                  <a:t>heap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(dynamic allocated mem)</a:t>
                </a:r>
              </a:p>
            </p:txBody>
          </p:sp>
          <p:sp>
            <p:nvSpPr>
              <p:cNvPr id="15" name="Rectangle 2059">
                <a:extLst>
                  <a:ext uri="{FF2B5EF4-FFF2-40B4-BE49-F238E27FC236}">
                    <a16:creationId xmlns:a16="http://schemas.microsoft.com/office/drawing/2014/main" id="{055DDE7D-4525-44C2-9802-94A373C7B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992"/>
                <a:ext cx="1728" cy="38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altLang="es-MX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16" name="Rectangle 2060">
                <a:extLst>
                  <a:ext uri="{FF2B5EF4-FFF2-40B4-BE49-F238E27FC236}">
                    <a16:creationId xmlns:a16="http://schemas.microsoft.com/office/drawing/2014/main" id="{AFB065EA-ED83-4F5F-8A46-FED761193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619"/>
                <a:ext cx="1728" cy="374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Arial" pitchFamily="34" charset="0"/>
                  </a:rPr>
                  <a:t>stack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(storage call returns, etc.)</a:t>
                </a:r>
              </a:p>
            </p:txBody>
          </p:sp>
          <p:sp>
            <p:nvSpPr>
              <p:cNvPr id="17" name="Line 2061">
                <a:extLst>
                  <a:ext uri="{FF2B5EF4-FFF2-40B4-BE49-F238E27FC236}">
                    <a16:creationId xmlns:a16="http://schemas.microsoft.com/office/drawing/2014/main" id="{2FEAFDDE-CC5F-4728-9623-DD475E2EE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5" y="2013"/>
                <a:ext cx="0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800" b="1" i="0" u="none" strike="noStrike" kern="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8" name="Line 2062">
                <a:extLst>
                  <a:ext uri="{FF2B5EF4-FFF2-40B4-BE49-F238E27FC236}">
                    <a16:creationId xmlns:a16="http://schemas.microsoft.com/office/drawing/2014/main" id="{37F32FB7-B116-453B-88E0-3AF0F02C01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5" y="2223"/>
                <a:ext cx="0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800" b="1" i="0" u="none" strike="noStrike" kern="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9" name="Rectangle 2067">
                <a:extLst>
                  <a:ext uri="{FF2B5EF4-FFF2-40B4-BE49-F238E27FC236}">
                    <a16:creationId xmlns:a16="http://schemas.microsoft.com/office/drawing/2014/main" id="{F864BE89-B01E-4EA0-AB40-E6353C5F0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9" y="1097"/>
                <a:ext cx="1728" cy="528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Arial" pitchFamily="34" charset="0"/>
                  </a:rPr>
                  <a:t>OS resources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(open files, network connect.,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Sound channels, …)</a:t>
                </a:r>
              </a:p>
            </p:txBody>
          </p:sp>
          <p:sp>
            <p:nvSpPr>
              <p:cNvPr id="20" name="Rectangle 2068">
                <a:extLst>
                  <a:ext uri="{FF2B5EF4-FFF2-40B4-BE49-F238E27FC236}">
                    <a16:creationId xmlns:a16="http://schemas.microsoft.com/office/drawing/2014/main" id="{5E7FEE65-6AB4-456E-8703-4B38EDC55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390"/>
                <a:ext cx="962" cy="1948"/>
              </a:xfrm>
              <a:prstGeom prst="rect">
                <a:avLst/>
              </a:prstGeom>
              <a:solidFill>
                <a:srgbClr val="C0C0C0"/>
              </a:solidFill>
              <a:ln w="38100" cmpd="dbl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CPU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General Registers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21" name="Line 2063">
                <a:extLst>
                  <a:ext uri="{FF2B5EF4-FFF2-40B4-BE49-F238E27FC236}">
                    <a16:creationId xmlns:a16="http://schemas.microsoft.com/office/drawing/2014/main" id="{4B841673-311C-4B3B-84C6-C720222EF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48" y="1905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800" b="1" i="0" u="none" strike="noStrike" kern="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22" name="Line 2064">
                <a:extLst>
                  <a:ext uri="{FF2B5EF4-FFF2-40B4-BE49-F238E27FC236}">
                    <a16:creationId xmlns:a16="http://schemas.microsoft.com/office/drawing/2014/main" id="{C79C86D2-498D-410C-AAF6-55C012B876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4" y="2974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800" b="1" i="0" u="none" strike="noStrike" kern="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23" name="Rectangle 2065">
                <a:extLst>
                  <a:ext uri="{FF2B5EF4-FFF2-40B4-BE49-F238E27FC236}">
                    <a16:creationId xmlns:a16="http://schemas.microsoft.com/office/drawing/2014/main" id="{700CCC5D-9596-44DA-802D-052BA2B0C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4" y="2887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PC</a:t>
                </a:r>
              </a:p>
            </p:txBody>
          </p:sp>
          <p:sp>
            <p:nvSpPr>
              <p:cNvPr id="24" name="Rectangle 2066">
                <a:extLst>
                  <a:ext uri="{FF2B5EF4-FFF2-40B4-BE49-F238E27FC236}">
                    <a16:creationId xmlns:a16="http://schemas.microsoft.com/office/drawing/2014/main" id="{2A172728-153D-46D6-AF84-08F5BE049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8" y="1809"/>
                <a:ext cx="3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SP</a:t>
                </a:r>
              </a:p>
            </p:txBody>
          </p:sp>
        </p:grp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A6FAD4C1-72A5-41AC-A090-4251094AF07A}"/>
                </a:ext>
              </a:extLst>
            </p:cNvPr>
            <p:cNvSpPr txBox="1"/>
            <p:nvPr/>
          </p:nvSpPr>
          <p:spPr>
            <a:xfrm>
              <a:off x="7273131" y="4649550"/>
              <a:ext cx="488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800" b="1" i="1" dirty="0">
                  <a:solidFill>
                    <a:srgbClr val="FF0000"/>
                  </a:solidFill>
                </a:rPr>
                <a:t>EIP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9AF919E2-AA6D-4671-99D1-61C65BCF43BC}"/>
                </a:ext>
              </a:extLst>
            </p:cNvPr>
            <p:cNvSpPr txBox="1"/>
            <p:nvPr/>
          </p:nvSpPr>
          <p:spPr>
            <a:xfrm>
              <a:off x="7258350" y="2939534"/>
              <a:ext cx="583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800" b="1" i="1" dirty="0">
                  <a:solidFill>
                    <a:srgbClr val="FF0000"/>
                  </a:solidFill>
                </a:rPr>
                <a:t>ESP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2E40535F-B1AB-4C2D-8E2D-F3526FF07C12}"/>
                </a:ext>
              </a:extLst>
            </p:cNvPr>
            <p:cNvSpPr txBox="1"/>
            <p:nvPr/>
          </p:nvSpPr>
          <p:spPr>
            <a:xfrm>
              <a:off x="3072149" y="4542276"/>
              <a:ext cx="693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800" b="1" i="1" dirty="0">
                  <a:solidFill>
                    <a:srgbClr val="FF0000"/>
                  </a:solidFill>
                </a:rPr>
                <a:t>CS &gt;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E278F92D-9272-47A7-8FB0-17EE26741892}"/>
                </a:ext>
              </a:extLst>
            </p:cNvPr>
            <p:cNvSpPr txBox="1"/>
            <p:nvPr/>
          </p:nvSpPr>
          <p:spPr>
            <a:xfrm>
              <a:off x="3072149" y="5038953"/>
              <a:ext cx="786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800" b="1" i="1" dirty="0">
                  <a:solidFill>
                    <a:srgbClr val="FF0000"/>
                  </a:solidFill>
                </a:rPr>
                <a:t>DS &gt;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8C3893D7-0DCC-455F-A87A-70CF1684F6F4}"/>
                </a:ext>
              </a:extLst>
            </p:cNvPr>
            <p:cNvSpPr txBox="1"/>
            <p:nvPr/>
          </p:nvSpPr>
          <p:spPr>
            <a:xfrm>
              <a:off x="3028830" y="2736096"/>
              <a:ext cx="670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800" b="1" i="1" dirty="0">
                  <a:solidFill>
                    <a:srgbClr val="FF0000"/>
                  </a:solidFill>
                </a:rPr>
                <a:t>SS 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446935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F5166-5B4C-4B4A-AC23-849F4514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Addressing</a:t>
            </a:r>
            <a:r>
              <a:rPr lang="es-MX" dirty="0"/>
              <a:t> </a:t>
            </a:r>
            <a:r>
              <a:rPr lang="es-MX" dirty="0" err="1"/>
              <a:t>Schemes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C22D9D-4326-4F33-9598-80EA8CDA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E3C1E8-B4C8-4C6B-A143-6F7FB7CA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106</a:t>
            </a:fld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9DDFE4E-3183-49BB-B4BB-0713D12C02C3}"/>
              </a:ext>
            </a:extLst>
          </p:cNvPr>
          <p:cNvSpPr txBox="1"/>
          <p:nvPr/>
        </p:nvSpPr>
        <p:spPr>
          <a:xfrm>
            <a:off x="8184232" y="1916832"/>
            <a:ext cx="792088" cy="2160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MX" sz="8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B9A6296-453A-4061-BFE9-426A66DE4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375" y="1554763"/>
            <a:ext cx="2099250" cy="4664462"/>
          </a:xfrm>
          <a:prstGeom prst="rect">
            <a:avLst/>
          </a:prstGeom>
        </p:spPr>
      </p:pic>
      <p:cxnSp>
        <p:nvCxnSpPr>
          <p:cNvPr id="6" name="Conector recto de flecha 5"/>
          <p:cNvCxnSpPr>
            <a:stCxn id="19" idx="2"/>
          </p:cNvCxnSpPr>
          <p:nvPr/>
        </p:nvCxnSpPr>
        <p:spPr>
          <a:xfrm>
            <a:off x="8544272" y="2194246"/>
            <a:ext cx="0" cy="3565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stCxn id="13" idx="0"/>
          </p:cNvCxnSpPr>
          <p:nvPr/>
        </p:nvCxnSpPr>
        <p:spPr>
          <a:xfrm flipV="1">
            <a:off x="3374944" y="2163492"/>
            <a:ext cx="0" cy="3596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582856" y="57597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 err="1"/>
              <a:t>Lower</a:t>
            </a:r>
            <a:r>
              <a:rPr lang="es-MX" sz="1800" dirty="0"/>
              <a:t> </a:t>
            </a:r>
            <a:r>
              <a:rPr lang="es-MX" sz="1800" dirty="0" err="1"/>
              <a:t>address</a:t>
            </a:r>
            <a:endParaRPr lang="es-MX" sz="18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711624" y="179415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 err="1"/>
              <a:t>Higher</a:t>
            </a:r>
            <a:r>
              <a:rPr lang="es-MX" sz="1800" dirty="0"/>
              <a:t> </a:t>
            </a:r>
            <a:r>
              <a:rPr lang="es-MX" sz="1800" dirty="0" err="1"/>
              <a:t>address</a:t>
            </a:r>
            <a:endParaRPr lang="es-MX" sz="18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7623416" y="579050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 err="1"/>
              <a:t>Lower</a:t>
            </a:r>
            <a:r>
              <a:rPr lang="es-MX" sz="1800" dirty="0"/>
              <a:t> </a:t>
            </a:r>
            <a:r>
              <a:rPr lang="es-MX" sz="1800" dirty="0" err="1"/>
              <a:t>address</a:t>
            </a:r>
            <a:endParaRPr lang="es-MX" sz="18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752184" y="182491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 err="1"/>
              <a:t>Higher</a:t>
            </a:r>
            <a:r>
              <a:rPr lang="es-MX" sz="1800" dirty="0"/>
              <a:t> </a:t>
            </a:r>
            <a:r>
              <a:rPr lang="es-MX" sz="1800" dirty="0" err="1"/>
              <a:t>address</a:t>
            </a:r>
            <a:endParaRPr lang="es-MX" sz="18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319691" y="3607668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>
                <a:solidFill>
                  <a:srgbClr val="0070C0"/>
                </a:solidFill>
              </a:rPr>
              <a:t>EXEC</a:t>
            </a:r>
          </a:p>
          <a:p>
            <a:r>
              <a:rPr lang="es-MX" sz="1800" dirty="0">
                <a:solidFill>
                  <a:srgbClr val="0070C0"/>
                </a:solidFill>
              </a:rPr>
              <a:t>FLOW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8711952" y="3572883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>
                <a:solidFill>
                  <a:schemeClr val="accent6">
                    <a:lumMod val="75000"/>
                  </a:schemeClr>
                </a:solidFill>
              </a:rPr>
              <a:t>EXEC</a:t>
            </a:r>
          </a:p>
          <a:p>
            <a:r>
              <a:rPr lang="es-MX" sz="1800" dirty="0">
                <a:solidFill>
                  <a:schemeClr val="accent6">
                    <a:lumMod val="75000"/>
                  </a:schemeClr>
                </a:solidFill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61071340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Data </a:t>
            </a:r>
            <a:r>
              <a:rPr lang="es-MX" dirty="0" err="1"/>
              <a:t>allocation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32-bit </a:t>
            </a:r>
            <a:r>
              <a:rPr lang="es-MX" dirty="0" err="1"/>
              <a:t>Registers</a:t>
            </a:r>
            <a:endParaRPr lang="es-MX" dirty="0"/>
          </a:p>
          <a:p>
            <a:pPr lvl="1"/>
            <a:r>
              <a:rPr lang="es-MX" dirty="0" err="1"/>
              <a:t>For</a:t>
            </a:r>
            <a:r>
              <a:rPr lang="es-MX" dirty="0"/>
              <a:t> 32-bit data </a:t>
            </a:r>
            <a:r>
              <a:rPr lang="es-MX" dirty="0" err="1"/>
              <a:t>values</a:t>
            </a:r>
            <a:r>
              <a:rPr lang="es-MX" dirty="0"/>
              <a:t>, </a:t>
            </a:r>
            <a:r>
              <a:rPr lang="es-MX" dirty="0" err="1"/>
              <a:t>signed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not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MSB: bit 31; LSB bit 0.</a:t>
            </a:r>
          </a:p>
          <a:p>
            <a:endParaRPr lang="es-MX" dirty="0"/>
          </a:p>
          <a:p>
            <a:r>
              <a:rPr lang="es-MX" dirty="0"/>
              <a:t>8-bit </a:t>
            </a:r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Locations</a:t>
            </a:r>
            <a:endParaRPr lang="es-MX" dirty="0"/>
          </a:p>
          <a:p>
            <a:pPr lvl="1"/>
            <a:r>
              <a:rPr lang="es-MX" dirty="0" err="1"/>
              <a:t>How</a:t>
            </a:r>
            <a:r>
              <a:rPr lang="es-MX" dirty="0"/>
              <a:t> come a 32-bit </a:t>
            </a:r>
            <a:r>
              <a:rPr lang="es-MX" dirty="0" err="1"/>
              <a:t>value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allocated</a:t>
            </a:r>
            <a:r>
              <a:rPr lang="es-MX" dirty="0"/>
              <a:t> in 8-bit </a:t>
            </a:r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locations</a:t>
            </a:r>
            <a:r>
              <a:rPr lang="es-MX" dirty="0"/>
              <a:t>?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700236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Byte Data allocation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108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848081" y="1772816"/>
            <a:ext cx="81534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1-Byte Example, </a:t>
            </a:r>
            <a:r>
              <a:rPr lang="en-US" altLang="en-US" sz="3200" i="1" dirty="0"/>
              <a:t>AL</a:t>
            </a:r>
            <a:r>
              <a:rPr lang="en-US" altLang="en-US" sz="3200" dirty="0"/>
              <a:t> register and byte variable </a:t>
            </a:r>
            <a:r>
              <a:rPr lang="en-US" altLang="en-US" sz="3200" i="1" dirty="0"/>
              <a:t>alfa</a:t>
            </a:r>
            <a:r>
              <a:rPr lang="en-US" altLang="en-US" sz="3200" dirty="0"/>
              <a:t>:</a:t>
            </a:r>
          </a:p>
          <a:p>
            <a:pPr>
              <a:buFontTx/>
              <a:buNone/>
            </a:pPr>
            <a:r>
              <a:rPr lang="en-US" altLang="en-US" sz="3200" dirty="0"/>
              <a:t>  		</a:t>
            </a:r>
            <a:r>
              <a:rPr lang="en-US" altLang="en-US" sz="2000" b="1" i="1" dirty="0">
                <a:latin typeface="Courier New" pitchFamily="49" charset="0"/>
              </a:rPr>
              <a:t> AL</a:t>
            </a:r>
            <a:r>
              <a:rPr lang="en-US" altLang="en-US" sz="2000" b="1" dirty="0">
                <a:latin typeface="Courier New" pitchFamily="49" charset="0"/>
              </a:rPr>
              <a:t>: containing a numerical value of 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12</a:t>
            </a:r>
            <a:r>
              <a:rPr lang="en-US" altLang="en-US" sz="2000" b="1" baseline="-25000" dirty="0">
                <a:latin typeface="Courier New" pitchFamily="49" charset="0"/>
              </a:rPr>
              <a:t>h </a:t>
            </a:r>
          </a:p>
          <a:p>
            <a:pPr>
              <a:buFontTx/>
              <a:buNone/>
            </a:pPr>
            <a:r>
              <a:rPr lang="en-US" altLang="en-US" sz="2000" b="1" baseline="-250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2000" b="1" i="1" baseline="-25000" dirty="0">
                <a:latin typeface="Courier New" pitchFamily="49" charset="0"/>
              </a:rPr>
              <a:t>            </a:t>
            </a:r>
            <a:r>
              <a:rPr lang="en-US" altLang="en-US" sz="2000" b="1" i="1" dirty="0">
                <a:latin typeface="Courier New" pitchFamily="49" charset="0"/>
              </a:rPr>
              <a:t>alfa</a:t>
            </a:r>
            <a:r>
              <a:rPr lang="en-US" altLang="en-US" sz="2000" b="1" dirty="0">
                <a:latin typeface="Courier New" pitchFamily="49" charset="0"/>
              </a:rPr>
              <a:t>, has a memory address location of 00000100</a:t>
            </a:r>
            <a:r>
              <a:rPr lang="en-US" altLang="en-US" sz="2000" b="1" baseline="-25000" dirty="0">
                <a:latin typeface="Courier New" pitchFamily="49" charset="0"/>
              </a:rPr>
              <a:t>2</a:t>
            </a:r>
          </a:p>
          <a:p>
            <a:pPr>
              <a:buFontTx/>
              <a:buNone/>
            </a:pPr>
            <a:endParaRPr lang="en-US" altLang="en-US" sz="2000" b="1" dirty="0">
              <a:latin typeface="Courier New" pitchFamily="49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CFBDD1A-3F53-4BBE-A1CB-16BA0C753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691" y="3712170"/>
            <a:ext cx="4153800" cy="182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7878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Endianness</a:t>
            </a:r>
            <a:r>
              <a:rPr lang="es-MX" dirty="0"/>
              <a:t> </a:t>
            </a:r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storage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sequential</a:t>
            </a:r>
            <a:r>
              <a:rPr lang="es-MX" dirty="0"/>
              <a:t> </a:t>
            </a:r>
            <a:r>
              <a:rPr lang="es-MX" dirty="0" err="1"/>
              <a:t>order</a:t>
            </a:r>
            <a:r>
              <a:rPr lang="es-MX" dirty="0"/>
              <a:t> in </a:t>
            </a:r>
            <a:r>
              <a:rPr lang="es-MX" dirty="0" err="1"/>
              <a:t>which</a:t>
            </a:r>
            <a:r>
              <a:rPr lang="es-MX" dirty="0"/>
              <a:t> Bytes (</a:t>
            </a:r>
            <a:r>
              <a:rPr lang="es-MX" sz="1600" dirty="0"/>
              <a:t>more </a:t>
            </a:r>
            <a:r>
              <a:rPr lang="es-MX" sz="1600" dirty="0" err="1"/>
              <a:t>than</a:t>
            </a:r>
            <a:r>
              <a:rPr lang="es-MX" sz="1600" dirty="0"/>
              <a:t> </a:t>
            </a:r>
            <a:r>
              <a:rPr lang="es-MX" sz="1600" dirty="0" err="1"/>
              <a:t>one</a:t>
            </a:r>
            <a:r>
              <a:rPr lang="es-MX" dirty="0"/>
              <a:t>), </a:t>
            </a:r>
            <a:r>
              <a:rPr lang="es-MX" dirty="0" err="1"/>
              <a:t>representing</a:t>
            </a:r>
            <a:r>
              <a:rPr lang="es-MX" dirty="0"/>
              <a:t> a </a:t>
            </a:r>
            <a:r>
              <a:rPr lang="es-MX" dirty="0" err="1"/>
              <a:t>numerical</a:t>
            </a:r>
            <a:r>
              <a:rPr lang="es-MX" dirty="0"/>
              <a:t> </a:t>
            </a:r>
            <a:r>
              <a:rPr lang="es-MX" dirty="0" err="1"/>
              <a:t>value</a:t>
            </a:r>
            <a:r>
              <a:rPr lang="es-MX" dirty="0"/>
              <a:t>, are </a:t>
            </a:r>
            <a:r>
              <a:rPr lang="es-MX" dirty="0" err="1"/>
              <a:t>stored</a:t>
            </a:r>
            <a:r>
              <a:rPr lang="es-MX" dirty="0"/>
              <a:t> in </a:t>
            </a:r>
            <a:r>
              <a:rPr lang="es-MX" dirty="0" err="1"/>
              <a:t>main</a:t>
            </a:r>
            <a:r>
              <a:rPr lang="es-MX" dirty="0"/>
              <a:t> </a:t>
            </a:r>
            <a:r>
              <a:rPr lang="es-MX" dirty="0" err="1"/>
              <a:t>memory</a:t>
            </a:r>
            <a:r>
              <a:rPr lang="es-MX" dirty="0"/>
              <a:t>.</a:t>
            </a:r>
          </a:p>
          <a:p>
            <a:pPr lvl="1"/>
            <a:r>
              <a:rPr lang="es-MX" dirty="0" err="1"/>
              <a:t>Numerical</a:t>
            </a:r>
            <a:r>
              <a:rPr lang="es-MX" dirty="0"/>
              <a:t> </a:t>
            </a:r>
            <a:r>
              <a:rPr lang="es-MX" dirty="0" err="1"/>
              <a:t>value</a:t>
            </a:r>
            <a:r>
              <a:rPr lang="es-MX" dirty="0"/>
              <a:t> </a:t>
            </a:r>
            <a:r>
              <a:rPr lang="es-MX" dirty="0" err="1"/>
              <a:t>storage</a:t>
            </a:r>
            <a:r>
              <a:rPr lang="es-MX" dirty="0"/>
              <a:t> &gt; 1 Byte</a:t>
            </a:r>
          </a:p>
          <a:p>
            <a:endParaRPr lang="es-MX" dirty="0"/>
          </a:p>
          <a:p>
            <a:r>
              <a:rPr lang="es-MX" dirty="0" err="1"/>
              <a:t>Two</a:t>
            </a:r>
            <a:r>
              <a:rPr lang="es-MX" dirty="0"/>
              <a:t> </a:t>
            </a:r>
            <a:r>
              <a:rPr lang="es-MX" dirty="0" err="1"/>
              <a:t>formats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Endianness</a:t>
            </a:r>
            <a:endParaRPr lang="es-MX" dirty="0"/>
          </a:p>
          <a:p>
            <a:pPr lvl="1"/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Big-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endian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, MSB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stored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first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, … LSB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stored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last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s-MX" dirty="0">
                <a:solidFill>
                  <a:srgbClr val="0070C0"/>
                </a:solidFill>
              </a:rPr>
              <a:t>Little-</a:t>
            </a:r>
            <a:r>
              <a:rPr lang="es-MX" dirty="0" err="1">
                <a:solidFill>
                  <a:srgbClr val="0070C0"/>
                </a:solidFill>
              </a:rPr>
              <a:t>endian</a:t>
            </a:r>
            <a:r>
              <a:rPr lang="es-MX" dirty="0">
                <a:solidFill>
                  <a:srgbClr val="0070C0"/>
                </a:solidFill>
              </a:rPr>
              <a:t>, LSB </a:t>
            </a:r>
            <a:r>
              <a:rPr lang="es-MX" dirty="0" err="1">
                <a:solidFill>
                  <a:srgbClr val="0070C0"/>
                </a:solidFill>
              </a:rPr>
              <a:t>stored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err="1">
                <a:solidFill>
                  <a:srgbClr val="0070C0"/>
                </a:solidFill>
              </a:rPr>
              <a:t>first</a:t>
            </a:r>
            <a:r>
              <a:rPr lang="es-MX" dirty="0">
                <a:solidFill>
                  <a:srgbClr val="0070C0"/>
                </a:solidFill>
              </a:rPr>
              <a:t>, … MSB </a:t>
            </a:r>
            <a:r>
              <a:rPr lang="es-MX" dirty="0" err="1">
                <a:solidFill>
                  <a:srgbClr val="0070C0"/>
                </a:solidFill>
              </a:rPr>
              <a:t>stored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err="1">
                <a:solidFill>
                  <a:srgbClr val="0070C0"/>
                </a:solidFill>
              </a:rPr>
              <a:t>last</a:t>
            </a:r>
            <a:endParaRPr lang="es-MX" dirty="0">
              <a:solidFill>
                <a:srgbClr val="0070C0"/>
              </a:solidFill>
            </a:endParaRPr>
          </a:p>
          <a:p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375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Chapters: Tanenbaum, Operating Systems.</a:t>
            </a:r>
          </a:p>
          <a:p>
            <a:r>
              <a:rPr lang="en-US" dirty="0"/>
              <a:t>Chapters: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Ríos.</a:t>
            </a:r>
          </a:p>
          <a:p>
            <a:r>
              <a:rPr lang="en-US" dirty="0"/>
              <a:t>Ago-</a:t>
            </a:r>
            <a:r>
              <a:rPr lang="en-US" dirty="0" err="1"/>
              <a:t>Dic</a:t>
            </a:r>
            <a:r>
              <a:rPr lang="en-US" dirty="0"/>
              <a:t> 2022</a:t>
            </a:r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589302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Order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110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848081" y="1772816"/>
            <a:ext cx="8153400" cy="14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2-Byte Example, </a:t>
            </a:r>
            <a:r>
              <a:rPr lang="en-US" altLang="en-US" sz="3200" i="1" dirty="0"/>
              <a:t>BX</a:t>
            </a:r>
            <a:r>
              <a:rPr lang="en-US" altLang="en-US" sz="3200" dirty="0"/>
              <a:t> register and short variable </a:t>
            </a:r>
            <a:r>
              <a:rPr lang="en-US" altLang="en-US" sz="3200" i="1" dirty="0"/>
              <a:t>beta</a:t>
            </a:r>
            <a:r>
              <a:rPr lang="en-US" altLang="en-US" sz="3200" dirty="0"/>
              <a:t>:</a:t>
            </a:r>
          </a:p>
          <a:p>
            <a:pPr>
              <a:buFontTx/>
              <a:buNone/>
            </a:pPr>
            <a:r>
              <a:rPr lang="en-US" altLang="en-US" sz="3200" dirty="0"/>
              <a:t>  		</a:t>
            </a:r>
            <a:r>
              <a:rPr lang="en-US" altLang="en-US" sz="2000" b="1" i="1" dirty="0">
                <a:latin typeface="Courier New" pitchFamily="49" charset="0"/>
              </a:rPr>
              <a:t> BX</a:t>
            </a:r>
            <a:r>
              <a:rPr lang="en-US" altLang="en-US" sz="2000" b="1" dirty="0">
                <a:latin typeface="Courier New" pitchFamily="49" charset="0"/>
              </a:rPr>
              <a:t>: containing a numerical value of 12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34</a:t>
            </a:r>
            <a:r>
              <a:rPr lang="en-US" altLang="en-US" sz="2000" b="1" baseline="-25000" dirty="0">
                <a:latin typeface="Courier New" pitchFamily="49" charset="0"/>
              </a:rPr>
              <a:t>h </a:t>
            </a:r>
          </a:p>
          <a:p>
            <a:pPr>
              <a:buFontTx/>
              <a:buNone/>
            </a:pPr>
            <a:r>
              <a:rPr lang="en-US" altLang="en-US" sz="2000" b="1" baseline="-250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2000" b="1" i="1" baseline="-25000" dirty="0">
                <a:latin typeface="Courier New" pitchFamily="49" charset="0"/>
              </a:rPr>
              <a:t>            </a:t>
            </a:r>
            <a:r>
              <a:rPr lang="en-US" altLang="en-US" sz="2000" b="1" i="1" dirty="0">
                <a:latin typeface="Courier New" pitchFamily="49" charset="0"/>
              </a:rPr>
              <a:t>beta</a:t>
            </a:r>
            <a:r>
              <a:rPr lang="en-US" altLang="en-US" sz="2000" b="1" dirty="0">
                <a:latin typeface="Courier New" pitchFamily="49" charset="0"/>
              </a:rPr>
              <a:t>, has a memory address location of 00000100</a:t>
            </a:r>
            <a:r>
              <a:rPr lang="en-US" altLang="en-US" sz="2000" b="1" baseline="-25000" dirty="0">
                <a:latin typeface="Courier New" pitchFamily="49" charset="0"/>
              </a:rPr>
              <a:t>2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C4F0F41-9744-4DBD-9735-F63EBFC75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669" y="3789039"/>
            <a:ext cx="4153800" cy="182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2564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Order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111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848081" y="1772816"/>
            <a:ext cx="8153400" cy="14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4-Byte Example, </a:t>
            </a:r>
            <a:r>
              <a:rPr lang="en-US" altLang="en-US" sz="3200" i="1" dirty="0"/>
              <a:t>ECX</a:t>
            </a:r>
            <a:r>
              <a:rPr lang="en-US" altLang="en-US" sz="3200" dirty="0"/>
              <a:t> register and integer variable </a:t>
            </a:r>
            <a:r>
              <a:rPr lang="en-US" altLang="en-US" sz="3200" i="1" dirty="0"/>
              <a:t>delta</a:t>
            </a:r>
            <a:r>
              <a:rPr lang="en-US" altLang="en-US" sz="3200" dirty="0"/>
              <a:t>:</a:t>
            </a:r>
          </a:p>
          <a:p>
            <a:pPr>
              <a:buFontTx/>
              <a:buNone/>
            </a:pPr>
            <a:r>
              <a:rPr lang="en-US" altLang="en-US" sz="3200" dirty="0"/>
              <a:t>  		</a:t>
            </a:r>
            <a:r>
              <a:rPr lang="en-US" altLang="en-US" sz="2000" b="1" i="1" dirty="0">
                <a:latin typeface="Courier New" pitchFamily="49" charset="0"/>
              </a:rPr>
              <a:t>ECX</a:t>
            </a:r>
            <a:r>
              <a:rPr lang="en-US" altLang="en-US" sz="2000" b="1" dirty="0">
                <a:latin typeface="Courier New" pitchFamily="49" charset="0"/>
              </a:rPr>
              <a:t>: containing a numerical value of 12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34</a:t>
            </a:r>
            <a:r>
              <a:rPr lang="en-US" altLang="en-US" sz="2000" b="1" dirty="0">
                <a:latin typeface="Courier New" pitchFamily="49" charset="0"/>
              </a:rPr>
              <a:t>56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78</a:t>
            </a:r>
            <a:r>
              <a:rPr lang="en-US" altLang="en-US" sz="2000" b="1" baseline="-25000" dirty="0">
                <a:latin typeface="Courier New" pitchFamily="49" charset="0"/>
              </a:rPr>
              <a:t>h </a:t>
            </a:r>
          </a:p>
          <a:p>
            <a:pPr>
              <a:buFontTx/>
              <a:buNone/>
            </a:pPr>
            <a:r>
              <a:rPr lang="en-US" altLang="en-US" sz="2000" b="1" baseline="-250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2000" b="1" i="1" baseline="-25000" dirty="0">
                <a:latin typeface="Courier New" pitchFamily="49" charset="0"/>
              </a:rPr>
              <a:t>           </a:t>
            </a:r>
            <a:r>
              <a:rPr lang="en-US" altLang="en-US" sz="2000" b="1" i="1" dirty="0">
                <a:latin typeface="Courier New" pitchFamily="49" charset="0"/>
              </a:rPr>
              <a:t>delta</a:t>
            </a:r>
            <a:r>
              <a:rPr lang="en-US" altLang="en-US" sz="2000" b="1" dirty="0">
                <a:latin typeface="Courier New" pitchFamily="49" charset="0"/>
              </a:rPr>
              <a:t>, has a memory address location of 00000100</a:t>
            </a:r>
            <a:r>
              <a:rPr lang="en-US" altLang="en-US" sz="2000" b="1" baseline="-25000" dirty="0">
                <a:latin typeface="Courier New" pitchFamily="49" charset="0"/>
              </a:rPr>
              <a:t>2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C0DFD71-A7C9-4631-81C4-D512EBDCA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690" y="3640139"/>
            <a:ext cx="5701800" cy="178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0030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64-bit x86-64 Processors - 1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528" y="1600200"/>
            <a:ext cx="8568952" cy="470912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Intel64 (x86-64 specification)</a:t>
            </a:r>
          </a:p>
          <a:p>
            <a:pPr lvl="1"/>
            <a:r>
              <a:rPr lang="en-US" altLang="en-US" sz="2600" dirty="0"/>
              <a:t>P6 series, extended to 64 GB (___-bit addressing)</a:t>
            </a:r>
          </a:p>
          <a:p>
            <a:pPr lvl="1"/>
            <a:r>
              <a:rPr lang="en-US" altLang="en-US" sz="2600" dirty="0"/>
              <a:t>64-bit linear address space</a:t>
            </a:r>
          </a:p>
          <a:p>
            <a:pPr lvl="1"/>
            <a:r>
              <a:rPr lang="en-US" altLang="en-US" sz="2600" dirty="0"/>
              <a:t>64-bit Mode, Windows 64 uses this</a:t>
            </a:r>
          </a:p>
          <a:p>
            <a:pPr lvl="1" eaLnBrk="1" hangingPunct="1"/>
            <a:r>
              <a:rPr lang="es-MX" altLang="en-US" sz="2600" dirty="0" err="1"/>
              <a:t>Protected</a:t>
            </a:r>
            <a:r>
              <a:rPr lang="es-MX" altLang="en-US" sz="2600" dirty="0"/>
              <a:t>, Real-</a:t>
            </a:r>
            <a:r>
              <a:rPr lang="es-MX" altLang="en-US" sz="2600" dirty="0" err="1"/>
              <a:t>address</a:t>
            </a:r>
            <a:r>
              <a:rPr lang="es-MX" altLang="en-US" sz="2600" dirty="0"/>
              <a:t> and </a:t>
            </a:r>
            <a:r>
              <a:rPr lang="es-MX" altLang="en-US" sz="2600" dirty="0" err="1"/>
              <a:t>System</a:t>
            </a:r>
            <a:r>
              <a:rPr lang="es-MX" altLang="en-US" sz="2600" dirty="0"/>
              <a:t> Management </a:t>
            </a:r>
            <a:r>
              <a:rPr lang="es-MX" altLang="en-US" sz="2600" dirty="0" err="1"/>
              <a:t>Modes</a:t>
            </a:r>
            <a:r>
              <a:rPr lang="es-MX" altLang="en-US" sz="2600" dirty="0"/>
              <a:t>.</a:t>
            </a:r>
            <a:endParaRPr lang="en-US" altLang="en-US" sz="2600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IA-32e Mode (</a:t>
            </a:r>
            <a:r>
              <a:rPr lang="en-US" altLang="en-US" sz="1500" dirty="0"/>
              <a:t>backward-compatibility</a:t>
            </a:r>
            <a:r>
              <a:rPr lang="en-US" altLang="en-US" dirty="0"/>
              <a:t>) has two sub-modes</a:t>
            </a:r>
          </a:p>
          <a:p>
            <a:pPr lvl="1"/>
            <a:r>
              <a:rPr lang="en-US" altLang="en-US" sz="2600" i="1" dirty="0"/>
              <a:t>Compatibility Mode </a:t>
            </a:r>
            <a:r>
              <a:rPr lang="en-US" altLang="en-US" sz="2600" dirty="0"/>
              <a:t>for legacy 16- and 32-bit applications, Windows supports only 32-bit apps in this mode</a:t>
            </a:r>
          </a:p>
          <a:p>
            <a:pPr lvl="1"/>
            <a:r>
              <a:rPr lang="en-US" altLang="en-US" sz="2600" i="1" dirty="0"/>
              <a:t>64-bit Mode </a:t>
            </a:r>
            <a:r>
              <a:rPr lang="en-US" altLang="en-US" sz="2600" dirty="0"/>
              <a:t>uses 64-bit addresses and 64-bit (and 32-bit) operands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714899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64-bit x86-64 Processors - 2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528" y="1600200"/>
            <a:ext cx="8568952" cy="4709120"/>
          </a:xfrm>
        </p:spPr>
        <p:txBody>
          <a:bodyPr>
            <a:normAutofit/>
          </a:bodyPr>
          <a:lstStyle/>
          <a:p>
            <a:r>
              <a:rPr lang="en-US" altLang="en-US" dirty="0"/>
              <a:t>64-bit Operating Systems over x86-64 Processors</a:t>
            </a:r>
          </a:p>
          <a:p>
            <a:pPr eaLnBrk="1" hangingPunct="1"/>
            <a:r>
              <a:rPr lang="en-US" altLang="en-US" dirty="0"/>
              <a:t>E.g. Windows v7, v10, servers v2012, …</a:t>
            </a:r>
          </a:p>
          <a:p>
            <a:pPr lvl="1"/>
            <a:r>
              <a:rPr lang="en-US" altLang="en-US" sz="2600" dirty="0"/>
              <a:t>What exec programs are installed inside the next folders and Why Are these folders Split Up?:</a:t>
            </a:r>
          </a:p>
          <a:p>
            <a:pPr lvl="2"/>
            <a:r>
              <a:rPr lang="en-US" altLang="en-US" sz="2200" dirty="0"/>
              <a:t>“C:\Program Files”? ________</a:t>
            </a:r>
          </a:p>
          <a:p>
            <a:pPr lvl="2"/>
            <a:r>
              <a:rPr lang="en-US" altLang="en-US" sz="2200" dirty="0"/>
              <a:t>“C:\Program Files (x86)” ? ________</a:t>
            </a:r>
            <a:endParaRPr lang="en-US" altLang="en-US" sz="2600" dirty="0"/>
          </a:p>
          <a:p>
            <a:pPr lvl="1"/>
            <a:endParaRPr lang="en-US" altLang="en-US" sz="2600" dirty="0"/>
          </a:p>
          <a:p>
            <a:pPr lvl="1"/>
            <a:r>
              <a:rPr lang="en-US" altLang="en-US" sz="2000" dirty="0"/>
              <a:t>Task Manager display it up &gt; (32 bits)</a:t>
            </a:r>
            <a:r>
              <a:rPr lang="en-US" altLang="en-US" sz="2600" dirty="0"/>
              <a:t> 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5813311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64-bit x86-64 Processors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528" y="1600201"/>
            <a:ext cx="8568952" cy="4525963"/>
          </a:xfrm>
        </p:spPr>
        <p:txBody>
          <a:bodyPr>
            <a:normAutofit/>
          </a:bodyPr>
          <a:lstStyle/>
          <a:p>
            <a:r>
              <a:rPr lang="en-US" altLang="en-US" dirty="0"/>
              <a:t>Basic Execution Environment</a:t>
            </a:r>
          </a:p>
          <a:p>
            <a:pPr lvl="1"/>
            <a:r>
              <a:rPr lang="en-US" altLang="en-US" dirty="0"/>
              <a:t>addresses can be 64 bits</a:t>
            </a:r>
          </a:p>
          <a:p>
            <a:pPr lvl="1"/>
            <a:r>
              <a:rPr lang="en-US" altLang="en-US" dirty="0"/>
              <a:t>16 64-bit general purpose </a:t>
            </a:r>
            <a:r>
              <a:rPr lang="en-US" altLang="en-US"/>
              <a:t>registers RAX-R15</a:t>
            </a:r>
            <a:endParaRPr lang="en-US" altLang="en-US" dirty="0"/>
          </a:p>
          <a:p>
            <a:pPr lvl="1"/>
            <a:r>
              <a:rPr lang="es-MX" altLang="en-US" dirty="0"/>
              <a:t>A 64-bit status </a:t>
            </a:r>
            <a:r>
              <a:rPr lang="es-MX" altLang="en-US" dirty="0" err="1"/>
              <a:t>flags</a:t>
            </a:r>
            <a:r>
              <a:rPr lang="es-MX" altLang="en-US" dirty="0"/>
              <a:t> </a:t>
            </a:r>
            <a:r>
              <a:rPr lang="es-MX" altLang="en-US" dirty="0" err="1"/>
              <a:t>named</a:t>
            </a:r>
            <a:r>
              <a:rPr lang="es-MX" altLang="en-US" dirty="0"/>
              <a:t> RFLAGS</a:t>
            </a:r>
            <a:endParaRPr lang="en-US" altLang="en-US" dirty="0"/>
          </a:p>
          <a:p>
            <a:pPr lvl="1"/>
            <a:r>
              <a:rPr lang="en-US" altLang="en-US" dirty="0"/>
              <a:t>64-bit instruction pointer (</a:t>
            </a:r>
            <a:r>
              <a:rPr lang="en-US" altLang="en-US" sz="1600" dirty="0"/>
              <a:t>Program Counter</a:t>
            </a:r>
            <a:r>
              <a:rPr lang="en-US" altLang="en-US" dirty="0"/>
              <a:t>) named RIP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970394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64-Bit General Purpose Registers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528" y="1600201"/>
            <a:ext cx="8568952" cy="4525963"/>
          </a:xfrm>
        </p:spPr>
        <p:txBody>
          <a:bodyPr>
            <a:normAutofit/>
          </a:bodyPr>
          <a:lstStyle/>
          <a:p>
            <a:r>
              <a:rPr lang="pt-BR" altLang="en-US" dirty="0">
                <a:solidFill>
                  <a:srgbClr val="FF0000"/>
                </a:solidFill>
              </a:rPr>
              <a:t>64-bit general </a:t>
            </a:r>
            <a:r>
              <a:rPr lang="pt-BR" altLang="en-US" dirty="0" err="1">
                <a:solidFill>
                  <a:srgbClr val="FF0000"/>
                </a:solidFill>
              </a:rPr>
              <a:t>purpose</a:t>
            </a:r>
            <a:r>
              <a:rPr lang="pt-BR" altLang="en-US" dirty="0">
                <a:solidFill>
                  <a:srgbClr val="FF0000"/>
                </a:solidFill>
              </a:rPr>
              <a:t> </a:t>
            </a:r>
            <a:r>
              <a:rPr lang="pt-BR" altLang="en-US" dirty="0" err="1">
                <a:solidFill>
                  <a:srgbClr val="FF0000"/>
                </a:solidFill>
              </a:rPr>
              <a:t>registers</a:t>
            </a:r>
            <a:r>
              <a:rPr lang="pt-BR" altLang="en-US" dirty="0"/>
              <a:t>: </a:t>
            </a:r>
          </a:p>
          <a:p>
            <a:pPr lvl="1"/>
            <a:r>
              <a:rPr lang="pt-BR" altLang="en-US" i="1" dirty="0">
                <a:solidFill>
                  <a:srgbClr val="FF0000"/>
                </a:solidFill>
              </a:rPr>
              <a:t>RAX, RBX, RCX, RDX, RDI, RSI, RBP, RSP, R8-R15</a:t>
            </a:r>
            <a:endParaRPr lang="en-US" altLang="en-US" i="1" dirty="0">
              <a:solidFill>
                <a:srgbClr val="FF0000"/>
              </a:solidFill>
            </a:endParaRPr>
          </a:p>
          <a:p>
            <a:r>
              <a:rPr lang="pt-BR" altLang="en-US" dirty="0">
                <a:solidFill>
                  <a:schemeClr val="accent2">
                    <a:lumMod val="75000"/>
                  </a:schemeClr>
                </a:solidFill>
              </a:rPr>
              <a:t>32-bit general </a:t>
            </a:r>
            <a:r>
              <a:rPr lang="pt-BR" altLang="en-US" dirty="0" err="1">
                <a:solidFill>
                  <a:schemeClr val="accent2">
                    <a:lumMod val="75000"/>
                  </a:schemeClr>
                </a:solidFill>
              </a:rPr>
              <a:t>purpose</a:t>
            </a:r>
            <a:r>
              <a:rPr lang="pt-BR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altLang="en-US" dirty="0" err="1">
                <a:solidFill>
                  <a:schemeClr val="accent2">
                    <a:lumMod val="75000"/>
                  </a:schemeClr>
                </a:solidFill>
              </a:rPr>
              <a:t>registers</a:t>
            </a:r>
            <a:r>
              <a:rPr lang="pt-BR" altLang="en-US" dirty="0"/>
              <a:t>: </a:t>
            </a:r>
          </a:p>
          <a:p>
            <a:pPr lvl="1"/>
            <a:r>
              <a:rPr lang="pt-BR" altLang="en-US" dirty="0">
                <a:solidFill>
                  <a:schemeClr val="accent2">
                    <a:lumMod val="75000"/>
                  </a:schemeClr>
                </a:solidFill>
              </a:rPr>
              <a:t>EAX, EBX, ECX, EDX, EDI, ESI, EBP, ESP</a:t>
            </a:r>
            <a:r>
              <a:rPr lang="pt-BR" altLang="en-US" dirty="0"/>
              <a:t>, </a:t>
            </a:r>
            <a:r>
              <a:rPr lang="pt-BR" altLang="en-US" i="1" dirty="0">
                <a:solidFill>
                  <a:srgbClr val="FF0000"/>
                </a:solidFill>
              </a:rPr>
              <a:t>R8D-R15D</a:t>
            </a:r>
          </a:p>
          <a:p>
            <a:r>
              <a:rPr lang="pt-BR" altLang="en-US" dirty="0">
                <a:solidFill>
                  <a:schemeClr val="bg1">
                    <a:lumMod val="50000"/>
                  </a:schemeClr>
                </a:solidFill>
              </a:rPr>
              <a:t>16-bit general </a:t>
            </a:r>
            <a:r>
              <a:rPr lang="pt-BR" altLang="en-US" dirty="0" err="1">
                <a:solidFill>
                  <a:schemeClr val="bg1">
                    <a:lumMod val="50000"/>
                  </a:schemeClr>
                </a:solidFill>
              </a:rPr>
              <a:t>purpose</a:t>
            </a:r>
            <a:r>
              <a:rPr lang="pt-B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altLang="en-US" dirty="0" err="1">
                <a:solidFill>
                  <a:schemeClr val="bg1">
                    <a:lumMod val="50000"/>
                  </a:schemeClr>
                </a:solidFill>
              </a:rPr>
              <a:t>registers</a:t>
            </a:r>
            <a:r>
              <a:rPr lang="pt-BR" altLang="en-US" dirty="0"/>
              <a:t>: </a:t>
            </a:r>
          </a:p>
          <a:p>
            <a:pPr lvl="1"/>
            <a:r>
              <a:rPr lang="pt-BR" altLang="en-US" dirty="0">
                <a:solidFill>
                  <a:schemeClr val="bg1">
                    <a:lumMod val="50000"/>
                  </a:schemeClr>
                </a:solidFill>
              </a:rPr>
              <a:t>AX, BX, CX, DX, DI, SI, BP, SP</a:t>
            </a:r>
            <a:r>
              <a:rPr lang="pt-BR" altLang="en-US" dirty="0"/>
              <a:t>, </a:t>
            </a:r>
            <a:r>
              <a:rPr lang="pt-BR" altLang="en-US" i="1" dirty="0">
                <a:solidFill>
                  <a:srgbClr val="FF0000"/>
                </a:solidFill>
              </a:rPr>
              <a:t>R8W-R15W</a:t>
            </a:r>
          </a:p>
          <a:p>
            <a:r>
              <a:rPr lang="pt-BR" altLang="en-US" dirty="0"/>
              <a:t>8-bit general </a:t>
            </a:r>
            <a:r>
              <a:rPr lang="pt-BR" altLang="en-US" dirty="0" err="1"/>
              <a:t>purpose</a:t>
            </a:r>
            <a:r>
              <a:rPr lang="pt-BR" altLang="en-US" dirty="0"/>
              <a:t> </a:t>
            </a:r>
            <a:r>
              <a:rPr lang="pt-BR" altLang="en-US" dirty="0" err="1"/>
              <a:t>registers</a:t>
            </a:r>
            <a:r>
              <a:rPr lang="pt-BR" altLang="en-US" dirty="0"/>
              <a:t>: </a:t>
            </a:r>
          </a:p>
          <a:p>
            <a:pPr lvl="1"/>
            <a:r>
              <a:rPr lang="es-MX" altLang="en-US" dirty="0"/>
              <a:t>AL, BL, CL, DL, AH, BH, CH, DH, </a:t>
            </a:r>
            <a:r>
              <a:rPr lang="es-MX" altLang="en-US" i="1" dirty="0">
                <a:solidFill>
                  <a:srgbClr val="FF0000"/>
                </a:solidFill>
              </a:rPr>
              <a:t>R8B-R15B</a:t>
            </a:r>
            <a:endParaRPr lang="pt-BR" altLang="en-US" i="1" dirty="0">
              <a:solidFill>
                <a:srgbClr val="FF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363443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1D6AC-F79A-481D-A58F-B1993E8B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64-Bit Registers RAX-R15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3BABAE-0647-4FE8-AE94-561477FF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E3769F-62FD-4898-97AF-725F3947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116</a:t>
            </a:fld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BBC54BF-1390-42D8-9D7D-D09D894B0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5" y="1496259"/>
            <a:ext cx="4920615" cy="4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7178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88C85-43EF-42A5-ABC7-533B1A33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64-Bit Registers RFLAGS, RIP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85A892-3852-4113-8EA6-A04B6C4C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FE8D41-C2F1-4B74-B556-5A72A16E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117</a:t>
            </a:fld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9E981BC-9FF1-4278-B350-AA58CA7C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345" y="1657857"/>
            <a:ext cx="514731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5296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FE81F-F78D-49A4-AC81-B9971761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Multipurpose</a:t>
            </a:r>
            <a:r>
              <a:rPr lang="es-MX" dirty="0"/>
              <a:t> </a:t>
            </a:r>
            <a:r>
              <a:rPr lang="es-MX" dirty="0" err="1"/>
              <a:t>Registers</a:t>
            </a:r>
            <a:r>
              <a:rPr lang="es-MX" dirty="0"/>
              <a:t> - 1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BFE97D-171B-4F74-81DC-0B01BC034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RAX - a 64-bit register (RAX), a 32-bit register (accumulator) (EAX), a 16-bit register (AX), or as either of two 8-bit registers (AH and AL). </a:t>
            </a:r>
          </a:p>
          <a:p>
            <a:r>
              <a:rPr lang="en-US" dirty="0"/>
              <a:t>The accumulator is used for instructions such as multiplication, division, and some of the adjustment instructions.</a:t>
            </a:r>
          </a:p>
          <a:p>
            <a:r>
              <a:rPr lang="en-US" dirty="0"/>
              <a:t>RBX, addressable as RBX, EBX, BX, BH, BL.</a:t>
            </a:r>
          </a:p>
          <a:p>
            <a:pPr lvl="1"/>
            <a:r>
              <a:rPr lang="en-US" dirty="0"/>
              <a:t>BX register (base index) sometimes holds offset address of a location in the memory system in all versions of the microprocessor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8EF064-AE16-438F-BF6F-EA7AC49E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0C3B7F-F948-48A0-8D39-62576954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034905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FE81F-F78D-49A4-AC81-B9971761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Multipurpose</a:t>
            </a:r>
            <a:r>
              <a:rPr lang="es-MX" dirty="0"/>
              <a:t> </a:t>
            </a:r>
            <a:r>
              <a:rPr lang="es-MX" dirty="0" err="1"/>
              <a:t>Registers</a:t>
            </a:r>
            <a:r>
              <a:rPr lang="es-MX" dirty="0"/>
              <a:t> - 2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BFE97D-171B-4F74-81DC-0B01BC034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RCX, as RCX, ECX, CX, CH, or CL.</a:t>
            </a:r>
          </a:p>
          <a:p>
            <a:pPr lvl="1"/>
            <a:r>
              <a:rPr lang="en-US" dirty="0"/>
              <a:t>a (count) general-purpose register that also holds the count for various instructions </a:t>
            </a:r>
          </a:p>
          <a:p>
            <a:r>
              <a:rPr lang="en-US" dirty="0"/>
              <a:t>RDX, as RDX, EDX, DX, DH, or DL.</a:t>
            </a:r>
          </a:p>
          <a:p>
            <a:pPr lvl="1"/>
            <a:r>
              <a:rPr lang="en-US" dirty="0"/>
              <a:t>a (data) general-purpose register</a:t>
            </a:r>
          </a:p>
          <a:p>
            <a:pPr lvl="1"/>
            <a:r>
              <a:rPr lang="en-US" dirty="0"/>
              <a:t>holds a part of the result from a multiplication</a:t>
            </a:r>
            <a:br>
              <a:rPr lang="en-US" dirty="0"/>
            </a:br>
            <a:r>
              <a:rPr lang="en-US" dirty="0"/>
              <a:t>or part of dividend before a division</a:t>
            </a:r>
          </a:p>
          <a:p>
            <a:r>
              <a:rPr lang="en-US" dirty="0"/>
              <a:t>RBP, as RBP, EBP, or BP.</a:t>
            </a:r>
          </a:p>
          <a:p>
            <a:pPr lvl="1"/>
            <a:r>
              <a:rPr lang="en-US" dirty="0"/>
              <a:t>points to a memory (base pointer) location</a:t>
            </a:r>
            <a:br>
              <a:rPr lang="en-US" dirty="0"/>
            </a:br>
            <a:r>
              <a:rPr lang="en-US" dirty="0"/>
              <a:t>for memory data transfers</a:t>
            </a:r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8EF064-AE16-438F-BF6F-EA7AC49E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0C3B7F-F948-48A0-8D39-62576954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198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OPC - Basic Concepts: Overview</a:t>
            </a:r>
          </a:p>
        </p:txBody>
      </p:sp>
      <p:sp>
        <p:nvSpPr>
          <p:cNvPr id="1434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63652" y="2476219"/>
            <a:ext cx="6264696" cy="2819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Computer Structure - </a:t>
            </a:r>
            <a:r>
              <a:rPr lang="en-US" altLang="en-US" i="1" dirty="0"/>
              <a:t>hardware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Assembly Language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Data Representation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9593909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FE81F-F78D-49A4-AC81-B9971761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Multipurpose</a:t>
            </a:r>
            <a:r>
              <a:rPr lang="es-MX" dirty="0"/>
              <a:t> </a:t>
            </a:r>
            <a:r>
              <a:rPr lang="es-MX" dirty="0" err="1"/>
              <a:t>Registers</a:t>
            </a:r>
            <a:r>
              <a:rPr lang="es-MX" dirty="0"/>
              <a:t> - 3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BFE97D-171B-4F74-81DC-0B01BC034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R8 - R15. </a:t>
            </a:r>
          </a:p>
          <a:p>
            <a:pPr lvl="1"/>
            <a:r>
              <a:rPr lang="en-US" dirty="0"/>
              <a:t>data are addressed as 64-, 32-, 16-, or 8-bit</a:t>
            </a:r>
            <a:br>
              <a:rPr lang="en-US" dirty="0"/>
            </a:br>
            <a:r>
              <a:rPr lang="en-US" dirty="0"/>
              <a:t>sizes and are of general purpose</a:t>
            </a:r>
          </a:p>
          <a:p>
            <a:pPr lvl="1"/>
            <a:r>
              <a:rPr lang="en-US" dirty="0"/>
              <a:t>bits 8 to 15 are not directly addressable as</a:t>
            </a:r>
            <a:br>
              <a:rPr lang="en-US" dirty="0"/>
            </a:br>
            <a:r>
              <a:rPr lang="en-US" dirty="0"/>
              <a:t>a byte</a:t>
            </a:r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8EF064-AE16-438F-BF6F-EA7AC49E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0C3B7F-F948-48A0-8D39-62576954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091853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FE81F-F78D-49A4-AC81-B9971761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Multipurpose</a:t>
            </a:r>
            <a:r>
              <a:rPr lang="es-MX" dirty="0"/>
              <a:t> </a:t>
            </a:r>
            <a:r>
              <a:rPr lang="es-MX" dirty="0" err="1"/>
              <a:t>Registers</a:t>
            </a:r>
            <a:r>
              <a:rPr lang="es-MX" dirty="0"/>
              <a:t> - 4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BFE97D-171B-4F74-81DC-0B01BC034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RDI </a:t>
            </a:r>
            <a:r>
              <a:rPr lang="es-MX" dirty="0" err="1"/>
              <a:t>addressable</a:t>
            </a:r>
            <a:r>
              <a:rPr lang="es-MX" dirty="0"/>
              <a:t> as RDI, EDI, </a:t>
            </a:r>
            <a:r>
              <a:rPr lang="es-MX" dirty="0" err="1"/>
              <a:t>or</a:t>
            </a:r>
            <a:r>
              <a:rPr lang="es-MX" dirty="0"/>
              <a:t> DI.</a:t>
            </a:r>
          </a:p>
          <a:p>
            <a:pPr lvl="1"/>
            <a:r>
              <a:rPr lang="es-MX" dirty="0" err="1"/>
              <a:t>often</a:t>
            </a:r>
            <a:r>
              <a:rPr lang="es-MX" dirty="0"/>
              <a:t> </a:t>
            </a:r>
            <a:r>
              <a:rPr lang="es-MX" dirty="0" err="1"/>
              <a:t>addresses</a:t>
            </a:r>
            <a:r>
              <a:rPr lang="es-MX" dirty="0"/>
              <a:t> (</a:t>
            </a:r>
            <a:r>
              <a:rPr lang="es-MX" dirty="0" err="1"/>
              <a:t>destination</a:t>
            </a:r>
            <a:r>
              <a:rPr lang="es-MX" dirty="0"/>
              <a:t> </a:t>
            </a:r>
            <a:r>
              <a:rPr lang="es-MX" dirty="0" err="1"/>
              <a:t>index</a:t>
            </a:r>
            <a:r>
              <a:rPr lang="es-MX" dirty="0"/>
              <a:t>) </a:t>
            </a:r>
            <a:r>
              <a:rPr lang="es-MX" dirty="0" err="1"/>
              <a:t>string</a:t>
            </a:r>
            <a:r>
              <a:rPr lang="es-MX" dirty="0"/>
              <a:t> </a:t>
            </a:r>
            <a:r>
              <a:rPr lang="es-MX" dirty="0" err="1"/>
              <a:t>destination</a:t>
            </a:r>
            <a:r>
              <a:rPr lang="es-MX" dirty="0"/>
              <a:t> data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string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endParaRPr lang="es-MX" dirty="0"/>
          </a:p>
          <a:p>
            <a:r>
              <a:rPr lang="es-MX" dirty="0"/>
              <a:t>RSI </a:t>
            </a:r>
            <a:r>
              <a:rPr lang="es-MX" dirty="0" err="1"/>
              <a:t>used</a:t>
            </a:r>
            <a:r>
              <a:rPr lang="es-MX" dirty="0"/>
              <a:t> as RSI, ESI, </a:t>
            </a:r>
            <a:r>
              <a:rPr lang="es-MX" dirty="0" err="1"/>
              <a:t>or</a:t>
            </a:r>
            <a:r>
              <a:rPr lang="es-MX" dirty="0"/>
              <a:t> SI. </a:t>
            </a:r>
          </a:p>
          <a:p>
            <a:pPr lvl="1"/>
            <a:r>
              <a:rPr lang="es-MX" dirty="0" err="1"/>
              <a:t>the</a:t>
            </a:r>
            <a:r>
              <a:rPr lang="es-MX" dirty="0"/>
              <a:t> (</a:t>
            </a:r>
            <a:r>
              <a:rPr lang="es-MX" dirty="0" err="1"/>
              <a:t>source</a:t>
            </a:r>
            <a:r>
              <a:rPr lang="es-MX" dirty="0"/>
              <a:t> </a:t>
            </a:r>
            <a:r>
              <a:rPr lang="es-MX" dirty="0" err="1"/>
              <a:t>index</a:t>
            </a:r>
            <a:r>
              <a:rPr lang="es-MX" dirty="0"/>
              <a:t>) </a:t>
            </a:r>
            <a:r>
              <a:rPr lang="es-MX" dirty="0" err="1"/>
              <a:t>register</a:t>
            </a:r>
            <a:r>
              <a:rPr lang="es-MX" dirty="0"/>
              <a:t> </a:t>
            </a:r>
            <a:r>
              <a:rPr lang="es-MX" dirty="0" err="1"/>
              <a:t>addresses</a:t>
            </a:r>
            <a:r>
              <a:rPr lang="es-MX" dirty="0"/>
              <a:t> </a:t>
            </a:r>
            <a:r>
              <a:rPr lang="es-MX" dirty="0" err="1"/>
              <a:t>source</a:t>
            </a:r>
            <a:r>
              <a:rPr lang="es-MX" dirty="0"/>
              <a:t> </a:t>
            </a:r>
            <a:r>
              <a:rPr lang="es-MX" dirty="0" err="1"/>
              <a:t>string</a:t>
            </a:r>
            <a:r>
              <a:rPr lang="es-MX" dirty="0"/>
              <a:t> data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string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endParaRPr lang="es-MX" dirty="0"/>
          </a:p>
          <a:p>
            <a:pPr lvl="1"/>
            <a:r>
              <a:rPr lang="es-MX" dirty="0" err="1"/>
              <a:t>like</a:t>
            </a:r>
            <a:r>
              <a:rPr lang="es-MX" dirty="0"/>
              <a:t> RDI, RSI </a:t>
            </a:r>
            <a:r>
              <a:rPr lang="es-MX" dirty="0" err="1"/>
              <a:t>also</a:t>
            </a:r>
            <a:r>
              <a:rPr lang="es-MX" dirty="0"/>
              <a:t> </a:t>
            </a:r>
            <a:r>
              <a:rPr lang="es-MX" dirty="0" err="1"/>
              <a:t>functions</a:t>
            </a:r>
            <a:r>
              <a:rPr lang="es-MX" dirty="0"/>
              <a:t> as a general-</a:t>
            </a:r>
            <a:br>
              <a:rPr lang="es-MX" dirty="0"/>
            </a:br>
            <a:r>
              <a:rPr lang="es-MX" dirty="0" err="1"/>
              <a:t>purpose</a:t>
            </a:r>
            <a:r>
              <a:rPr lang="es-MX" dirty="0"/>
              <a:t> </a:t>
            </a:r>
            <a:r>
              <a:rPr lang="es-MX" dirty="0" err="1"/>
              <a:t>register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8EF064-AE16-438F-BF6F-EA7AC49E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0C3B7F-F948-48A0-8D39-62576954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725727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D37F2-21ED-4F5C-B04E-24B9F66F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Special-Purpose</a:t>
            </a:r>
            <a:r>
              <a:rPr lang="es-MX" dirty="0"/>
              <a:t> </a:t>
            </a:r>
            <a:r>
              <a:rPr lang="es-MX" dirty="0" err="1"/>
              <a:t>Registers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55F31E-1C2D-428A-BF5A-FE9F4CE42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RIP addresses the next instruction in a section of memory.</a:t>
            </a:r>
          </a:p>
          <a:p>
            <a:pPr lvl="1"/>
            <a:r>
              <a:rPr lang="en-US" dirty="0"/>
              <a:t>defined as (instruction pointer) a code segment </a:t>
            </a:r>
          </a:p>
          <a:p>
            <a:r>
              <a:rPr lang="en-US" dirty="0"/>
              <a:t>RSP addresses an area of memory called </a:t>
            </a:r>
            <a:br>
              <a:rPr lang="en-US" dirty="0"/>
            </a:br>
            <a:r>
              <a:rPr lang="en-US" dirty="0"/>
              <a:t>the stack. </a:t>
            </a:r>
          </a:p>
          <a:p>
            <a:pPr lvl="1"/>
            <a:r>
              <a:rPr lang="en-US" dirty="0"/>
              <a:t>the (stack pointer) stores data through this pointer</a:t>
            </a:r>
          </a:p>
          <a:p>
            <a:r>
              <a:rPr lang="en-US" dirty="0"/>
              <a:t>RFLAGS indicate the condition of the microprocessor and control its operation.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D7385B-E20F-44F7-BF7A-317B2FC8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3E84137-A6EA-4581-A619-0FD3C9EC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885040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Order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123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848081" y="1772816"/>
            <a:ext cx="8153400" cy="14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8-Byte Example, </a:t>
            </a:r>
            <a:r>
              <a:rPr lang="en-US" altLang="en-US" sz="3200" i="1" dirty="0"/>
              <a:t>RAX</a:t>
            </a:r>
            <a:r>
              <a:rPr lang="en-US" altLang="en-US" sz="3200" dirty="0"/>
              <a:t> register and integer*8 variable </a:t>
            </a:r>
            <a:r>
              <a:rPr lang="en-US" altLang="en-US" sz="3200" i="1" dirty="0"/>
              <a:t>omega</a:t>
            </a:r>
            <a:r>
              <a:rPr lang="en-US" altLang="en-US" sz="3200" dirty="0"/>
              <a:t>:</a:t>
            </a:r>
          </a:p>
          <a:p>
            <a:pPr>
              <a:buFontTx/>
              <a:buNone/>
            </a:pPr>
            <a:r>
              <a:rPr lang="en-US" altLang="en-US" sz="3200" dirty="0"/>
              <a:t>  		</a:t>
            </a:r>
            <a:r>
              <a:rPr lang="en-US" altLang="en-US" sz="2000" b="1" i="1" dirty="0">
                <a:latin typeface="Courier New" pitchFamily="49" charset="0"/>
              </a:rPr>
              <a:t>RAX</a:t>
            </a:r>
            <a:r>
              <a:rPr lang="en-US" altLang="en-US" sz="2000" b="1" dirty="0">
                <a:latin typeface="Courier New" pitchFamily="49" charset="0"/>
              </a:rPr>
              <a:t>: containing a numerical value of D9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B3</a:t>
            </a:r>
            <a:r>
              <a:rPr lang="en-US" altLang="en-US" sz="2000" b="1" dirty="0">
                <a:latin typeface="Courier New" pitchFamily="49" charset="0"/>
              </a:rPr>
              <a:t>56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34</a:t>
            </a:r>
            <a:r>
              <a:rPr lang="en-US" altLang="en-US" sz="2000" b="1" dirty="0">
                <a:latin typeface="Courier New" pitchFamily="49" charset="0"/>
              </a:rPr>
              <a:t>12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78</a:t>
            </a:r>
            <a:r>
              <a:rPr lang="en-US" altLang="en-US" sz="2000" b="1" dirty="0">
                <a:latin typeface="Courier New" pitchFamily="49" charset="0"/>
              </a:rPr>
              <a:t>A2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AF</a:t>
            </a:r>
            <a:r>
              <a:rPr lang="en-US" altLang="en-US" sz="2000" b="1" baseline="-25000" dirty="0">
                <a:latin typeface="Courier New" pitchFamily="49" charset="0"/>
              </a:rPr>
              <a:t>h </a:t>
            </a:r>
          </a:p>
          <a:p>
            <a:pPr>
              <a:buFontTx/>
              <a:buNone/>
            </a:pPr>
            <a:r>
              <a:rPr lang="en-US" altLang="en-US" sz="2000" b="1" baseline="-250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2000" b="1" i="1" baseline="-25000" dirty="0">
                <a:latin typeface="Courier New" pitchFamily="49" charset="0"/>
              </a:rPr>
              <a:t>           </a:t>
            </a:r>
            <a:r>
              <a:rPr lang="en-US" altLang="en-US" sz="2000" b="1" i="1" dirty="0">
                <a:latin typeface="Courier New" pitchFamily="49" charset="0"/>
              </a:rPr>
              <a:t>omega</a:t>
            </a:r>
            <a:r>
              <a:rPr lang="en-US" altLang="en-US" sz="2000" b="1" dirty="0">
                <a:latin typeface="Courier New" pitchFamily="49" charset="0"/>
              </a:rPr>
              <a:t>, has a memory address location of 00000100</a:t>
            </a:r>
            <a:r>
              <a:rPr lang="en-US" altLang="en-US" sz="2000" b="1" baseline="-25000" dirty="0">
                <a:latin typeface="Courier New" pitchFamily="49" charset="0"/>
              </a:rPr>
              <a:t>2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88545E-82FD-4FD8-9152-5EE353B92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681" y="3443945"/>
            <a:ext cx="7765800" cy="2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7174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Chapters: Irvine, Kip R. Assembly Language for x86 Processors.</a:t>
            </a:r>
          </a:p>
          <a:p>
            <a:r>
              <a:rPr lang="en-US" dirty="0"/>
              <a:t>Chapters: Brey, Barry B., The Intel Microprocessors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Ríos.</a:t>
            </a:r>
          </a:p>
          <a:p>
            <a:r>
              <a:rPr lang="en-US" dirty="0"/>
              <a:t>Agosto – </a:t>
            </a:r>
            <a:r>
              <a:rPr lang="en-US" dirty="0" err="1"/>
              <a:t>diciembre</a:t>
            </a:r>
            <a:r>
              <a:rPr lang="en-US"/>
              <a:t> 2022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724699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2022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125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150249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Assembly Language </a:t>
            </a:r>
            <a:r>
              <a:rPr lang="en-US" dirty="0" err="1"/>
              <a:t>vs</a:t>
            </a:r>
            <a:r>
              <a:rPr lang="en-US" dirty="0"/>
              <a:t> High-Level 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altLang="en-US" dirty="0" err="1"/>
              <a:t>Assembly</a:t>
            </a:r>
            <a:endParaRPr lang="en-US" altLang="en-US" dirty="0"/>
          </a:p>
          <a:p>
            <a:r>
              <a:rPr lang="es-MX" altLang="en-US" dirty="0" err="1"/>
              <a:t>One</a:t>
            </a:r>
            <a:r>
              <a:rPr lang="es-MX" altLang="en-US" dirty="0"/>
              <a:t> </a:t>
            </a:r>
            <a:r>
              <a:rPr lang="es-MX" altLang="en-US" dirty="0" err="1"/>
              <a:t>phrase</a:t>
            </a:r>
            <a:r>
              <a:rPr lang="es-MX" altLang="en-US" dirty="0"/>
              <a:t> per line</a:t>
            </a:r>
          </a:p>
          <a:p>
            <a:r>
              <a:rPr lang="es-MX" altLang="en-US" dirty="0" err="1"/>
              <a:t>One</a:t>
            </a:r>
            <a:r>
              <a:rPr lang="es-MX" altLang="en-US" dirty="0"/>
              <a:t> </a:t>
            </a:r>
            <a:r>
              <a:rPr lang="es-MX" altLang="en-US" dirty="0" err="1"/>
              <a:t>instruction</a:t>
            </a:r>
            <a:r>
              <a:rPr lang="es-MX" altLang="en-US" dirty="0"/>
              <a:t> per line</a:t>
            </a:r>
            <a:endParaRPr lang="en-US" altLang="en-US" dirty="0"/>
          </a:p>
          <a:p>
            <a:r>
              <a:rPr lang="es-MX" altLang="en-US" dirty="0" err="1"/>
              <a:t>Operations</a:t>
            </a:r>
            <a:r>
              <a:rPr lang="es-MX" altLang="en-US" dirty="0"/>
              <a:t> (+,-,*,/,…) are </a:t>
            </a:r>
            <a:r>
              <a:rPr lang="es-MX" altLang="en-US" dirty="0" err="1"/>
              <a:t>represented</a:t>
            </a:r>
            <a:r>
              <a:rPr lang="es-MX" altLang="en-US" dirty="0"/>
              <a:t> </a:t>
            </a:r>
            <a:r>
              <a:rPr lang="es-MX" altLang="en-US" dirty="0" err="1"/>
              <a:t>by</a:t>
            </a:r>
            <a:r>
              <a:rPr lang="es-MX" altLang="en-US" dirty="0"/>
              <a:t> </a:t>
            </a:r>
            <a:r>
              <a:rPr lang="es-MX" altLang="en-US" dirty="0" err="1"/>
              <a:t>mnemonics</a:t>
            </a:r>
            <a:r>
              <a:rPr lang="es-MX" altLang="en-US" dirty="0"/>
              <a:t> (</a:t>
            </a:r>
            <a:r>
              <a:rPr lang="es-MX" altLang="en-US" sz="2400" dirty="0" err="1"/>
              <a:t>representing</a:t>
            </a:r>
            <a:r>
              <a:rPr lang="es-MX" altLang="en-US" sz="2400" dirty="0"/>
              <a:t> </a:t>
            </a:r>
            <a:r>
              <a:rPr lang="es-MX" altLang="en-US" sz="2400" dirty="0" err="1"/>
              <a:t>instructions</a:t>
            </a:r>
            <a:r>
              <a:rPr lang="es-MX" altLang="en-US" dirty="0"/>
              <a:t>).</a:t>
            </a:r>
            <a:endParaRPr lang="en-US" altLang="en-US" dirty="0"/>
          </a:p>
          <a:p>
            <a:r>
              <a:rPr lang="en-US" altLang="en-US" dirty="0"/>
              <a:t>Is not structured</a:t>
            </a:r>
          </a:p>
          <a:p>
            <a:r>
              <a:rPr lang="es-MX" altLang="en-US" dirty="0" err="1"/>
              <a:t>Very</a:t>
            </a:r>
            <a:r>
              <a:rPr lang="es-MX" altLang="en-US" dirty="0"/>
              <a:t> short </a:t>
            </a:r>
            <a:r>
              <a:rPr lang="es-MX" altLang="en-US" dirty="0" err="1"/>
              <a:t>object</a:t>
            </a:r>
            <a:r>
              <a:rPr lang="es-MX" altLang="en-US" dirty="0"/>
              <a:t> </a:t>
            </a:r>
            <a:r>
              <a:rPr lang="es-MX" altLang="en-US" dirty="0" err="1"/>
              <a:t>programs</a:t>
            </a:r>
            <a:endParaRPr lang="en-US" altLang="en-US" dirty="0"/>
          </a:p>
          <a:p>
            <a:r>
              <a:rPr lang="en-US" altLang="en-US" dirty="0"/>
              <a:t>Runs faster</a:t>
            </a:r>
            <a:endParaRPr lang="en-US" altLang="en-US" sz="3600" i="1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29934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484784"/>
            <a:ext cx="8229600" cy="4871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/>
              <a:t>;Add two numbers and displays the result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.CODE</a:t>
            </a:r>
          </a:p>
          <a:p>
            <a:pPr marL="0" indent="0">
              <a:buNone/>
            </a:pPr>
            <a:r>
              <a:rPr lang="en-US" sz="2000" i="1" dirty="0"/>
              <a:t>main PROC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u="sng" dirty="0" err="1"/>
              <a:t>mov</a:t>
            </a:r>
            <a:r>
              <a:rPr lang="en-US" sz="2000" dirty="0"/>
              <a:t>  </a:t>
            </a:r>
            <a:r>
              <a:rPr lang="en-US" sz="2000" dirty="0" err="1"/>
              <a:t>eax</a:t>
            </a:r>
            <a:r>
              <a:rPr lang="en-US" sz="2000" dirty="0"/>
              <a:t>, 24	          ;  move 24 to the EAX register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u="sng" dirty="0"/>
              <a:t>add</a:t>
            </a:r>
            <a:r>
              <a:rPr lang="en-US" sz="2000" dirty="0"/>
              <a:t>  </a:t>
            </a:r>
            <a:r>
              <a:rPr lang="en-US" sz="2000" dirty="0" err="1"/>
              <a:t>eax</a:t>
            </a:r>
            <a:r>
              <a:rPr lang="en-US" sz="2000" dirty="0"/>
              <a:t>, 17	          ;  add 17 to the EAX register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u="sng" dirty="0"/>
              <a:t>call</a:t>
            </a:r>
            <a:r>
              <a:rPr lang="en-US" sz="2000" dirty="0"/>
              <a:t>  </a:t>
            </a:r>
            <a:r>
              <a:rPr lang="en-US" sz="2000" dirty="0" err="1"/>
              <a:t>WriteInt</a:t>
            </a:r>
            <a:r>
              <a:rPr lang="en-US" sz="2000" dirty="0"/>
              <a:t>	          ;  display EAX content value</a:t>
            </a:r>
          </a:p>
          <a:p>
            <a:pPr marL="0" indent="0">
              <a:buNone/>
            </a:pPr>
            <a:r>
              <a:rPr lang="en-US" sz="2000" dirty="0"/>
              <a:t>      exit	                          ;  to end execution</a:t>
            </a:r>
          </a:p>
          <a:p>
            <a:pPr marL="0" indent="0">
              <a:buNone/>
            </a:pPr>
            <a:r>
              <a:rPr lang="en-US" sz="2000" i="1" dirty="0"/>
              <a:t>main END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/>
              <a:t>;”.CODE”, ”</a:t>
            </a:r>
            <a:r>
              <a:rPr lang="es-MX" sz="2000" dirty="0" err="1"/>
              <a:t>main</a:t>
            </a:r>
            <a:r>
              <a:rPr lang="es-MX" sz="2000" dirty="0"/>
              <a:t>”:  </a:t>
            </a:r>
            <a:r>
              <a:rPr lang="es-MX" sz="2000" dirty="0" err="1"/>
              <a:t>directives</a:t>
            </a:r>
            <a:r>
              <a:rPr lang="es-MX" sz="2000" dirty="0"/>
              <a:t> of MASM</a:t>
            </a:r>
          </a:p>
          <a:p>
            <a:pPr marL="0" indent="0">
              <a:buNone/>
            </a:pPr>
            <a:r>
              <a:rPr lang="es-MX" sz="2000" dirty="0"/>
              <a:t>;”</a:t>
            </a:r>
            <a:r>
              <a:rPr lang="es-MX" sz="2000" i="1" dirty="0" err="1"/>
              <a:t>WriteInt</a:t>
            </a:r>
            <a:r>
              <a:rPr lang="es-MX" sz="2000" i="1" dirty="0"/>
              <a:t>”</a:t>
            </a:r>
            <a:r>
              <a:rPr lang="es-MX" sz="2000" dirty="0"/>
              <a:t>:   </a:t>
            </a:r>
            <a:r>
              <a:rPr lang="es-MX" sz="2000" dirty="0" err="1"/>
              <a:t>function</a:t>
            </a:r>
            <a:r>
              <a:rPr lang="es-MX" sz="2000" dirty="0"/>
              <a:t> of </a:t>
            </a:r>
            <a:r>
              <a:rPr lang="es-MX" sz="2000" dirty="0" err="1"/>
              <a:t>the</a:t>
            </a:r>
            <a:r>
              <a:rPr lang="es-MX" sz="2000" dirty="0"/>
              <a:t> Library </a:t>
            </a:r>
            <a:r>
              <a:rPr lang="es-MX" sz="2000" dirty="0" err="1"/>
              <a:t>Subroutine</a:t>
            </a:r>
            <a:r>
              <a:rPr lang="es-MX" sz="2000" dirty="0"/>
              <a:t> of MASM (</a:t>
            </a:r>
            <a:r>
              <a:rPr lang="es-MX" sz="2000" dirty="0" err="1"/>
              <a:t>Assembler</a:t>
            </a:r>
            <a:r>
              <a:rPr lang="es-MX" sz="2000" dirty="0"/>
              <a:t>)</a:t>
            </a:r>
          </a:p>
          <a:p>
            <a:pPr marL="0" indent="0">
              <a:buNone/>
            </a:pPr>
            <a:r>
              <a:rPr lang="es-MX" sz="2000" dirty="0"/>
              <a:t>;”</a:t>
            </a:r>
            <a:r>
              <a:rPr lang="es-MX" sz="2000" i="1" dirty="0" err="1"/>
              <a:t>exit</a:t>
            </a:r>
            <a:r>
              <a:rPr lang="es-MX" sz="2000" i="1" dirty="0"/>
              <a:t>”</a:t>
            </a:r>
            <a:r>
              <a:rPr lang="es-MX" sz="2000" dirty="0"/>
              <a:t>:   </a:t>
            </a:r>
            <a:r>
              <a:rPr lang="es-MX" sz="2000" dirty="0" err="1"/>
              <a:t>function</a:t>
            </a:r>
            <a:r>
              <a:rPr lang="es-MX" sz="2000" dirty="0"/>
              <a:t> of Windows; </a:t>
            </a:r>
            <a:r>
              <a:rPr lang="es-MX" sz="2000" dirty="0" err="1"/>
              <a:t>translated</a:t>
            </a:r>
            <a:r>
              <a:rPr lang="es-MX" sz="2000" dirty="0"/>
              <a:t> to “</a:t>
            </a:r>
            <a:r>
              <a:rPr lang="es-MX" sz="2000" u="sng" dirty="0" err="1"/>
              <a:t>call</a:t>
            </a:r>
            <a:r>
              <a:rPr lang="es-MX" sz="2000" dirty="0"/>
              <a:t> </a:t>
            </a:r>
            <a:r>
              <a:rPr lang="es-MX" sz="2000" dirty="0" err="1"/>
              <a:t>exit</a:t>
            </a:r>
            <a:r>
              <a:rPr lang="es-MX" sz="2000" dirty="0"/>
              <a:t>”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3111640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Ejecución de Programas en </a:t>
            </a:r>
            <a:r>
              <a:rPr lang="es-MX" sz="2800" dirty="0" err="1"/>
              <a:t>Leng</a:t>
            </a:r>
            <a:r>
              <a:rPr lang="es-MX" sz="2800" dirty="0"/>
              <a:t>. Ensamblador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1773588"/>
          </a:xfrm>
        </p:spPr>
        <p:txBody>
          <a:bodyPr>
            <a:normAutofit lnSpcReduction="10000"/>
          </a:bodyPr>
          <a:lstStyle/>
          <a:p>
            <a:r>
              <a:rPr lang="es-MX" sz="2400" dirty="0"/>
              <a:t>Flujo tradicional para desarrollar y correr programas en </a:t>
            </a:r>
            <a:r>
              <a:rPr lang="es-MX" sz="2400" b="1" dirty="0" err="1"/>
              <a:t>Leng</a:t>
            </a:r>
            <a:r>
              <a:rPr lang="es-MX" sz="2400" b="1" dirty="0"/>
              <a:t>. Ensamblador </a:t>
            </a:r>
            <a:r>
              <a:rPr lang="es-MX" sz="1600" b="1" dirty="0"/>
              <a:t>(</a:t>
            </a:r>
            <a:r>
              <a:rPr lang="es-MX" sz="1600" b="1" dirty="0" err="1"/>
              <a:t>Assembly</a:t>
            </a:r>
            <a:r>
              <a:rPr lang="es-MX" sz="1600" b="1" dirty="0"/>
              <a:t>)</a:t>
            </a:r>
            <a:r>
              <a:rPr lang="es-MX" sz="1600" dirty="0"/>
              <a:t>:</a:t>
            </a:r>
          </a:p>
          <a:p>
            <a:pPr lvl="1"/>
            <a:r>
              <a:rPr lang="es-MX" sz="2000" i="1" dirty="0"/>
              <a:t>Ensamble</a:t>
            </a:r>
            <a:r>
              <a:rPr lang="es-MX" sz="2000" dirty="0"/>
              <a:t> con el </a:t>
            </a:r>
            <a:r>
              <a:rPr lang="es-MX" sz="2000" b="1" dirty="0"/>
              <a:t>Ensamblador </a:t>
            </a:r>
            <a:r>
              <a:rPr lang="es-MX" sz="1400" b="1" dirty="0"/>
              <a:t>(</a:t>
            </a:r>
            <a:r>
              <a:rPr lang="es-MX" sz="1400" b="1" dirty="0" err="1"/>
              <a:t>Assembler</a:t>
            </a:r>
            <a:r>
              <a:rPr lang="es-MX" sz="1400" b="1" dirty="0"/>
              <a:t>)</a:t>
            </a:r>
            <a:r>
              <a:rPr lang="es-MX" sz="1400" dirty="0"/>
              <a:t>,</a:t>
            </a:r>
            <a:r>
              <a:rPr lang="es-MX" sz="2000" dirty="0"/>
              <a:t> </a:t>
            </a:r>
            <a:r>
              <a:rPr lang="es-MX" sz="2000" i="1" dirty="0"/>
              <a:t>prog.asm</a:t>
            </a:r>
            <a:r>
              <a:rPr lang="es-MX" sz="2000" dirty="0"/>
              <a:t>  a  </a:t>
            </a:r>
            <a:r>
              <a:rPr lang="es-MX" sz="2000" i="1" dirty="0"/>
              <a:t>prog.obj</a:t>
            </a:r>
            <a:endParaRPr lang="es-MX" sz="2000" dirty="0"/>
          </a:p>
          <a:p>
            <a:pPr lvl="1"/>
            <a:r>
              <a:rPr lang="es-MX" sz="2000" i="1" dirty="0"/>
              <a:t>Ligado o vinculado</a:t>
            </a:r>
            <a:r>
              <a:rPr lang="es-MX" sz="2000" dirty="0"/>
              <a:t> (</a:t>
            </a:r>
            <a:r>
              <a:rPr lang="es-MX" sz="2000" dirty="0" err="1"/>
              <a:t>linking</a:t>
            </a:r>
            <a:r>
              <a:rPr lang="es-MX" sz="2000" dirty="0"/>
              <a:t>) con el </a:t>
            </a:r>
            <a:r>
              <a:rPr lang="es-MX" sz="2000" b="1" dirty="0" err="1"/>
              <a:t>Linker</a:t>
            </a:r>
            <a:r>
              <a:rPr lang="es-MX" sz="2000" dirty="0"/>
              <a:t>, </a:t>
            </a:r>
            <a:r>
              <a:rPr lang="es-MX" sz="2000" i="1" dirty="0"/>
              <a:t>prog.obj</a:t>
            </a:r>
            <a:r>
              <a:rPr lang="es-MX" sz="2000" dirty="0"/>
              <a:t>  a  </a:t>
            </a:r>
            <a:r>
              <a:rPr lang="es-MX" sz="2000" i="1" dirty="0"/>
              <a:t>prog.exe</a:t>
            </a:r>
            <a:r>
              <a:rPr lang="es-MX" sz="2000" dirty="0"/>
              <a:t> </a:t>
            </a:r>
          </a:p>
          <a:p>
            <a:pPr lvl="1"/>
            <a:r>
              <a:rPr lang="es-ES" sz="2000" dirty="0"/>
              <a:t>Ejecución de programa  </a:t>
            </a:r>
            <a:r>
              <a:rPr lang="es-ES" sz="2000" i="1" dirty="0"/>
              <a:t>prog.exe</a:t>
            </a:r>
            <a:r>
              <a:rPr lang="es-ES" sz="2000" dirty="0"/>
              <a:t> </a:t>
            </a:r>
            <a:endParaRPr lang="es-MX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128</a:t>
            </a:fld>
            <a:endParaRPr lang="es-MX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2BB032A-C1F2-4036-A2B2-86F8DD44B831}"/>
              </a:ext>
            </a:extLst>
          </p:cNvPr>
          <p:cNvGrpSpPr/>
          <p:nvPr/>
        </p:nvGrpSpPr>
        <p:grpSpPr>
          <a:xfrm>
            <a:off x="2858273" y="3411768"/>
            <a:ext cx="6300923" cy="2972027"/>
            <a:chOff x="1334272" y="3411767"/>
            <a:chExt cx="6300923" cy="2972027"/>
          </a:xfrm>
        </p:grpSpPr>
        <p:sp>
          <p:nvSpPr>
            <p:cNvPr id="20" name="19 Datos almacenados"/>
            <p:cNvSpPr/>
            <p:nvPr/>
          </p:nvSpPr>
          <p:spPr>
            <a:xfrm>
              <a:off x="1334272" y="3757523"/>
              <a:ext cx="1584176" cy="518458"/>
            </a:xfrm>
            <a:prstGeom prst="flowChartOnlineStorag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800" i="1" dirty="0">
                  <a:solidFill>
                    <a:schemeClr val="tx1"/>
                  </a:solidFill>
                </a:rPr>
                <a:t>prog</a:t>
              </a:r>
              <a:r>
                <a:rPr lang="es-MX" sz="1800" dirty="0">
                  <a:solidFill>
                    <a:schemeClr val="tx1"/>
                  </a:solidFill>
                </a:rPr>
                <a:t>.asm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1" name="20 Proceso"/>
            <p:cNvSpPr/>
            <p:nvPr/>
          </p:nvSpPr>
          <p:spPr>
            <a:xfrm>
              <a:off x="1412831" y="4649241"/>
              <a:ext cx="1512168" cy="518458"/>
            </a:xfrm>
            <a:prstGeom prst="flowChartProcess">
              <a:avLst/>
            </a:prstGeom>
            <a:solidFill>
              <a:srgbClr val="FFC000"/>
            </a:solidFill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800" dirty="0">
                  <a:solidFill>
                    <a:schemeClr val="tx1"/>
                  </a:solidFill>
                </a:rPr>
                <a:t>Ensamblador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2" name="21 Datos almacenados"/>
            <p:cNvSpPr/>
            <p:nvPr/>
          </p:nvSpPr>
          <p:spPr>
            <a:xfrm>
              <a:off x="3537277" y="4649241"/>
              <a:ext cx="1584176" cy="518458"/>
            </a:xfrm>
            <a:prstGeom prst="flowChartOnlineStorage">
              <a:avLst/>
            </a:prstGeom>
            <a:solidFill>
              <a:srgbClr val="00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800" i="1" dirty="0">
                  <a:solidFill>
                    <a:schemeClr val="tx1"/>
                  </a:solidFill>
                </a:rPr>
                <a:t>prog</a:t>
              </a:r>
              <a:r>
                <a:rPr lang="es-MX" sz="1800" dirty="0">
                  <a:solidFill>
                    <a:schemeClr val="tx1"/>
                  </a:solidFill>
                </a:rPr>
                <a:t>.obj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3" name="22 Datos almacenados"/>
            <p:cNvSpPr/>
            <p:nvPr/>
          </p:nvSpPr>
          <p:spPr>
            <a:xfrm>
              <a:off x="5913331" y="5544049"/>
              <a:ext cx="1584176" cy="518458"/>
            </a:xfrm>
            <a:prstGeom prst="flowChartOnlineStorag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800" i="1" dirty="0">
                  <a:solidFill>
                    <a:schemeClr val="tx1"/>
                  </a:solidFill>
                </a:rPr>
                <a:t>prog</a:t>
              </a:r>
              <a:r>
                <a:rPr lang="es-MX" sz="1800" dirty="0">
                  <a:solidFill>
                    <a:schemeClr val="tx1"/>
                  </a:solidFill>
                </a:rPr>
                <a:t>.exe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4" name="23 Proceso"/>
            <p:cNvSpPr/>
            <p:nvPr/>
          </p:nvSpPr>
          <p:spPr>
            <a:xfrm>
              <a:off x="5949335" y="4649241"/>
              <a:ext cx="1512168" cy="518458"/>
            </a:xfrm>
            <a:prstGeom prst="flowChartProcess">
              <a:avLst/>
            </a:prstGeom>
            <a:solidFill>
              <a:srgbClr val="FFC000"/>
            </a:solidFill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800" dirty="0" err="1">
                  <a:solidFill>
                    <a:schemeClr val="tx1"/>
                  </a:solidFill>
                </a:rPr>
                <a:t>Linker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24 Conector recto de flecha"/>
            <p:cNvCxnSpPr>
              <a:stCxn id="20" idx="2"/>
            </p:cNvCxnSpPr>
            <p:nvPr/>
          </p:nvCxnSpPr>
          <p:spPr>
            <a:xfrm>
              <a:off x="2126360" y="4275981"/>
              <a:ext cx="0" cy="3732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 de flecha"/>
            <p:cNvCxnSpPr>
              <a:endCxn id="22" idx="1"/>
            </p:cNvCxnSpPr>
            <p:nvPr/>
          </p:nvCxnSpPr>
          <p:spPr>
            <a:xfrm>
              <a:off x="2924999" y="4908470"/>
              <a:ext cx="61227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 de flecha"/>
            <p:cNvCxnSpPr>
              <a:stCxn id="22" idx="3"/>
            </p:cNvCxnSpPr>
            <p:nvPr/>
          </p:nvCxnSpPr>
          <p:spPr>
            <a:xfrm>
              <a:off x="4857424" y="4908470"/>
              <a:ext cx="109191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 de flecha"/>
            <p:cNvCxnSpPr/>
            <p:nvPr/>
          </p:nvCxnSpPr>
          <p:spPr>
            <a:xfrm>
              <a:off x="6693087" y="5167699"/>
              <a:ext cx="0" cy="3732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1442284" y="3411767"/>
              <a:ext cx="1476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Programa fuente</a:t>
              </a:r>
              <a:endParaRPr lang="en-US" sz="1400" dirty="0"/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3645289" y="5167699"/>
              <a:ext cx="1476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Programa objeto</a:t>
              </a:r>
              <a:endParaRPr lang="en-US" sz="1400" dirty="0"/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5943007" y="6076017"/>
              <a:ext cx="1692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Programa ejecutable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149016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Elements of Assembly Language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Integer constants</a:t>
            </a:r>
          </a:p>
          <a:p>
            <a:r>
              <a:rPr lang="en-US" altLang="en-US" dirty="0"/>
              <a:t>Integer expressions</a:t>
            </a:r>
          </a:p>
          <a:p>
            <a:r>
              <a:rPr lang="en-US" altLang="en-US" dirty="0"/>
              <a:t>Character and string constants</a:t>
            </a:r>
          </a:p>
          <a:p>
            <a:r>
              <a:rPr lang="en-US" altLang="en-US" dirty="0"/>
              <a:t>Identifiers and Reserved words</a:t>
            </a:r>
          </a:p>
          <a:p>
            <a:r>
              <a:rPr lang="en-US" altLang="en-US" dirty="0"/>
              <a:t>Directives</a:t>
            </a:r>
          </a:p>
          <a:p>
            <a:r>
              <a:rPr lang="en-US" altLang="en-US" dirty="0"/>
              <a:t>Mnemonics and Operands for instructions</a:t>
            </a:r>
          </a:p>
          <a:p>
            <a:r>
              <a:rPr lang="en-US" altLang="en-US" dirty="0"/>
              <a:t>Labels</a:t>
            </a:r>
          </a:p>
          <a:p>
            <a:r>
              <a:rPr lang="en-US" altLang="en-US" dirty="0"/>
              <a:t>Comments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8291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General </a:t>
            </a:r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Structure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</a:t>
            </a:fld>
            <a:endParaRPr lang="es-MX" dirty="0"/>
          </a:p>
        </p:txBody>
      </p:sp>
      <p:grpSp>
        <p:nvGrpSpPr>
          <p:cNvPr id="69" name="Grupo 68"/>
          <p:cNvGrpSpPr/>
          <p:nvPr/>
        </p:nvGrpSpPr>
        <p:grpSpPr>
          <a:xfrm>
            <a:off x="2223301" y="1364008"/>
            <a:ext cx="7745398" cy="5304319"/>
            <a:chOff x="94471" y="1333500"/>
            <a:chExt cx="7745398" cy="5304319"/>
          </a:xfrm>
        </p:grpSpPr>
        <p:sp>
          <p:nvSpPr>
            <p:cNvPr id="6" name="Rectangle 2051"/>
            <p:cNvSpPr>
              <a:spLocks noChangeArrowheads="1"/>
            </p:cNvSpPr>
            <p:nvPr/>
          </p:nvSpPr>
          <p:spPr bwMode="auto">
            <a:xfrm>
              <a:off x="1394645" y="5045557"/>
              <a:ext cx="1505718" cy="1592262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altLang="es-MX" sz="2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" name="Rectangle 2052"/>
            <p:cNvSpPr>
              <a:spLocks noChangeArrowheads="1"/>
            </p:cNvSpPr>
            <p:nvPr/>
          </p:nvSpPr>
          <p:spPr bwMode="auto">
            <a:xfrm>
              <a:off x="913606" y="1419225"/>
              <a:ext cx="2139950" cy="2185988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MX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" name="Rectangle 2059"/>
            <p:cNvSpPr>
              <a:spLocks noChangeArrowheads="1"/>
            </p:cNvSpPr>
            <p:nvPr/>
          </p:nvSpPr>
          <p:spPr bwMode="auto">
            <a:xfrm>
              <a:off x="1857344" y="5278093"/>
              <a:ext cx="609600" cy="533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altLang="es-MX" sz="2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grpSp>
          <p:nvGrpSpPr>
            <p:cNvPr id="9" name="Group 2103"/>
            <p:cNvGrpSpPr>
              <a:grpSpLocks/>
            </p:cNvGrpSpPr>
            <p:nvPr/>
          </p:nvGrpSpPr>
          <p:grpSpPr bwMode="auto">
            <a:xfrm>
              <a:off x="5118894" y="1436688"/>
              <a:ext cx="2117402" cy="4098925"/>
              <a:chOff x="3603" y="1285"/>
              <a:chExt cx="722" cy="1826"/>
            </a:xfrm>
          </p:grpSpPr>
          <p:sp>
            <p:nvSpPr>
              <p:cNvPr id="10" name="Rectangle 2050"/>
              <p:cNvSpPr>
                <a:spLocks noChangeArrowheads="1"/>
              </p:cNvSpPr>
              <p:nvPr/>
            </p:nvSpPr>
            <p:spPr bwMode="auto">
              <a:xfrm>
                <a:off x="3603" y="1285"/>
                <a:ext cx="722" cy="182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altLang="es-MX" sz="2800" b="1" i="0" u="none" strike="noStrike" kern="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1" name="Line 2060"/>
              <p:cNvSpPr>
                <a:spLocks noChangeShapeType="1"/>
              </p:cNvSpPr>
              <p:nvPr/>
            </p:nvSpPr>
            <p:spPr bwMode="auto">
              <a:xfrm>
                <a:off x="3605" y="1622"/>
                <a:ext cx="719" cy="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800" b="1" i="0" u="none" strike="noStrike" kern="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2" name="Line 2061"/>
              <p:cNvSpPr>
                <a:spLocks noChangeShapeType="1"/>
              </p:cNvSpPr>
              <p:nvPr/>
            </p:nvSpPr>
            <p:spPr bwMode="auto">
              <a:xfrm>
                <a:off x="3605" y="1766"/>
                <a:ext cx="719" cy="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800" b="1" i="0" u="none" strike="noStrike" kern="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3" name="Line 2062"/>
              <p:cNvSpPr>
                <a:spLocks noChangeShapeType="1"/>
              </p:cNvSpPr>
              <p:nvPr/>
            </p:nvSpPr>
            <p:spPr bwMode="auto">
              <a:xfrm>
                <a:off x="3605" y="1910"/>
                <a:ext cx="719" cy="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800" b="1" i="0" u="none" strike="noStrike" kern="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4" name="Line 2063"/>
              <p:cNvSpPr>
                <a:spLocks noChangeShapeType="1"/>
              </p:cNvSpPr>
              <p:nvPr/>
            </p:nvSpPr>
            <p:spPr bwMode="auto">
              <a:xfrm>
                <a:off x="3605" y="2054"/>
                <a:ext cx="719" cy="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800" b="1" i="0" u="none" strike="noStrike" kern="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5" name="Line 2064"/>
              <p:cNvSpPr>
                <a:spLocks noChangeShapeType="1"/>
              </p:cNvSpPr>
              <p:nvPr/>
            </p:nvSpPr>
            <p:spPr bwMode="auto">
              <a:xfrm>
                <a:off x="3605" y="2246"/>
                <a:ext cx="719" cy="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800" b="1" i="0" u="none" strike="noStrike" kern="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6" name="Line 2065"/>
              <p:cNvSpPr>
                <a:spLocks noChangeShapeType="1"/>
              </p:cNvSpPr>
              <p:nvPr/>
            </p:nvSpPr>
            <p:spPr bwMode="auto">
              <a:xfrm>
                <a:off x="3605" y="2390"/>
                <a:ext cx="719" cy="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800" b="1" i="0" u="none" strike="noStrike" kern="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7" name="Line 2066"/>
              <p:cNvSpPr>
                <a:spLocks noChangeShapeType="1"/>
              </p:cNvSpPr>
              <p:nvPr/>
            </p:nvSpPr>
            <p:spPr bwMode="auto">
              <a:xfrm>
                <a:off x="3605" y="2534"/>
                <a:ext cx="719" cy="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800" b="1" i="0" u="none" strike="noStrike" kern="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8" name="Line 2067"/>
              <p:cNvSpPr>
                <a:spLocks noChangeShapeType="1"/>
              </p:cNvSpPr>
              <p:nvPr/>
            </p:nvSpPr>
            <p:spPr bwMode="auto">
              <a:xfrm>
                <a:off x="3605" y="2678"/>
                <a:ext cx="719" cy="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800" b="1" i="0" u="none" strike="noStrike" kern="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9" name="Line 2068"/>
              <p:cNvSpPr>
                <a:spLocks noChangeShapeType="1"/>
              </p:cNvSpPr>
              <p:nvPr/>
            </p:nvSpPr>
            <p:spPr bwMode="auto">
              <a:xfrm>
                <a:off x="3605" y="2822"/>
                <a:ext cx="719" cy="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800" b="1" i="0" u="none" strike="noStrike" kern="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  <p:sp>
          <p:nvSpPr>
            <p:cNvPr id="20" name="Rectangle 2069"/>
            <p:cNvSpPr>
              <a:spLocks noChangeArrowheads="1"/>
            </p:cNvSpPr>
            <p:nvPr/>
          </p:nvSpPr>
          <p:spPr bwMode="auto">
            <a:xfrm>
              <a:off x="1135856" y="1525588"/>
              <a:ext cx="747713" cy="33496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*</a:t>
              </a:r>
              <a:r>
                <a:rPr kumimoji="0" lang="en-US" altLang="es-MX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PC</a:t>
              </a:r>
            </a:p>
          </p:txBody>
        </p:sp>
        <p:sp>
          <p:nvSpPr>
            <p:cNvPr id="21" name="Rectangle 2070"/>
            <p:cNvSpPr>
              <a:spLocks noChangeArrowheads="1"/>
            </p:cNvSpPr>
            <p:nvPr/>
          </p:nvSpPr>
          <p:spPr bwMode="auto">
            <a:xfrm>
              <a:off x="94471" y="1520825"/>
              <a:ext cx="819135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b="1" dirty="0">
                  <a:solidFill>
                    <a:srgbClr val="000000"/>
                  </a:solidFill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22" name="Line 2071"/>
            <p:cNvSpPr>
              <a:spLocks noChangeShapeType="1"/>
            </p:cNvSpPr>
            <p:nvPr/>
          </p:nvSpPr>
          <p:spPr bwMode="auto">
            <a:xfrm>
              <a:off x="1871141" y="5359055"/>
              <a:ext cx="608013" cy="15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3" name="Line 2072"/>
            <p:cNvSpPr>
              <a:spLocks noChangeShapeType="1"/>
            </p:cNvSpPr>
            <p:nvPr/>
          </p:nvSpPr>
          <p:spPr bwMode="auto">
            <a:xfrm>
              <a:off x="1871141" y="5435255"/>
              <a:ext cx="608013" cy="15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4" name="Line 2073"/>
            <p:cNvSpPr>
              <a:spLocks noChangeShapeType="1"/>
            </p:cNvSpPr>
            <p:nvPr/>
          </p:nvSpPr>
          <p:spPr bwMode="auto">
            <a:xfrm>
              <a:off x="1871141" y="5511455"/>
              <a:ext cx="608013" cy="15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5" name="Line 2074"/>
            <p:cNvSpPr>
              <a:spLocks noChangeShapeType="1"/>
            </p:cNvSpPr>
            <p:nvPr/>
          </p:nvSpPr>
          <p:spPr bwMode="auto">
            <a:xfrm>
              <a:off x="1871141" y="5587655"/>
              <a:ext cx="608013" cy="15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6" name="Rectangle 2075"/>
            <p:cNvSpPr>
              <a:spLocks noChangeArrowheads="1"/>
            </p:cNvSpPr>
            <p:nvPr/>
          </p:nvSpPr>
          <p:spPr bwMode="auto">
            <a:xfrm>
              <a:off x="1607616" y="5938493"/>
              <a:ext cx="1098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dirty="0">
                  <a:solidFill>
                    <a:srgbClr val="000000"/>
                  </a:solidFill>
                  <a:latin typeface="Times New Roman" pitchFamily="18" charset="0"/>
                </a:rPr>
                <a:t>Buffers</a:t>
              </a:r>
            </a:p>
          </p:txBody>
        </p:sp>
        <p:sp>
          <p:nvSpPr>
            <p:cNvPr id="27" name="Rectangle 2076"/>
            <p:cNvSpPr>
              <a:spLocks noChangeArrowheads="1"/>
            </p:cNvSpPr>
            <p:nvPr/>
          </p:nvSpPr>
          <p:spPr bwMode="auto">
            <a:xfrm>
              <a:off x="240180" y="4665891"/>
              <a:ext cx="3311896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b="1" dirty="0">
                  <a:solidFill>
                    <a:srgbClr val="000000"/>
                  </a:solidFill>
                  <a:latin typeface="Times New Roman" pitchFamily="18" charset="0"/>
                </a:rPr>
                <a:t>I/O Module Controllers</a:t>
              </a:r>
            </a:p>
          </p:txBody>
        </p:sp>
        <p:sp>
          <p:nvSpPr>
            <p:cNvPr id="28" name="Rectangle 2077"/>
            <p:cNvSpPr>
              <a:spLocks noChangeArrowheads="1"/>
            </p:cNvSpPr>
            <p:nvPr/>
          </p:nvSpPr>
          <p:spPr bwMode="auto">
            <a:xfrm>
              <a:off x="3740947" y="1495425"/>
              <a:ext cx="1312859" cy="831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b="1" dirty="0">
                  <a:solidFill>
                    <a:srgbClr val="000000"/>
                  </a:solidFill>
                  <a:latin typeface="Times New Roman" pitchFamily="18" charset="0"/>
                </a:rPr>
                <a:t>Central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b="1" dirty="0">
                  <a:solidFill>
                    <a:srgbClr val="000000"/>
                  </a:solidFill>
                  <a:latin typeface="Times New Roman" pitchFamily="18" charset="0"/>
                </a:rPr>
                <a:t>Memory</a:t>
              </a:r>
            </a:p>
          </p:txBody>
        </p:sp>
        <p:sp>
          <p:nvSpPr>
            <p:cNvPr id="29" name="Rectangle 2078"/>
            <p:cNvSpPr>
              <a:spLocks noChangeArrowheads="1"/>
            </p:cNvSpPr>
            <p:nvPr/>
          </p:nvSpPr>
          <p:spPr bwMode="auto">
            <a:xfrm>
              <a:off x="5531644" y="2130425"/>
              <a:ext cx="15033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dirty="0">
                  <a:solidFill>
                    <a:srgbClr val="000000"/>
                  </a:solidFill>
                  <a:latin typeface="Times New Roman" pitchFamily="18" charset="0"/>
                </a:rPr>
                <a:t>Instruction</a:t>
              </a:r>
            </a:p>
          </p:txBody>
        </p:sp>
        <p:sp>
          <p:nvSpPr>
            <p:cNvPr id="30" name="Rectangle 2079"/>
            <p:cNvSpPr>
              <a:spLocks noChangeArrowheads="1"/>
            </p:cNvSpPr>
            <p:nvPr/>
          </p:nvSpPr>
          <p:spPr bwMode="auto">
            <a:xfrm>
              <a:off x="5531644" y="2768600"/>
              <a:ext cx="15033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>
                  <a:solidFill>
                    <a:srgbClr val="000000"/>
                  </a:solidFill>
                  <a:latin typeface="Times New Roman" pitchFamily="18" charset="0"/>
                </a:rPr>
                <a:t>Instruction</a:t>
              </a:r>
            </a:p>
          </p:txBody>
        </p:sp>
        <p:sp>
          <p:nvSpPr>
            <p:cNvPr id="31" name="Rectangle 2080"/>
            <p:cNvSpPr>
              <a:spLocks noChangeArrowheads="1"/>
            </p:cNvSpPr>
            <p:nvPr/>
          </p:nvSpPr>
          <p:spPr bwMode="auto">
            <a:xfrm>
              <a:off x="5531644" y="2444750"/>
              <a:ext cx="15033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>
                  <a:solidFill>
                    <a:srgbClr val="000000"/>
                  </a:solidFill>
                  <a:latin typeface="Times New Roman" pitchFamily="18" charset="0"/>
                </a:rPr>
                <a:t>Instruction</a:t>
              </a:r>
            </a:p>
          </p:txBody>
        </p:sp>
        <p:sp>
          <p:nvSpPr>
            <p:cNvPr id="32" name="Rectangle 2081"/>
            <p:cNvSpPr>
              <a:spLocks noChangeArrowheads="1"/>
            </p:cNvSpPr>
            <p:nvPr/>
          </p:nvSpPr>
          <p:spPr bwMode="auto">
            <a:xfrm>
              <a:off x="5904706" y="3514725"/>
              <a:ext cx="758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dirty="0">
                  <a:solidFill>
                    <a:srgbClr val="000000"/>
                  </a:solidFill>
                  <a:latin typeface="Times New Roman" pitchFamily="18" charset="0"/>
                </a:rPr>
                <a:t>Data</a:t>
              </a:r>
            </a:p>
          </p:txBody>
        </p:sp>
        <p:sp>
          <p:nvSpPr>
            <p:cNvPr id="33" name="Rectangle 2082"/>
            <p:cNvSpPr>
              <a:spLocks noChangeArrowheads="1"/>
            </p:cNvSpPr>
            <p:nvPr/>
          </p:nvSpPr>
          <p:spPr bwMode="auto">
            <a:xfrm>
              <a:off x="5904706" y="3854450"/>
              <a:ext cx="758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>
                  <a:solidFill>
                    <a:srgbClr val="000000"/>
                  </a:solidFill>
                  <a:latin typeface="Times New Roman" pitchFamily="18" charset="0"/>
                </a:rPr>
                <a:t>Data</a:t>
              </a:r>
            </a:p>
          </p:txBody>
        </p:sp>
        <p:sp>
          <p:nvSpPr>
            <p:cNvPr id="34" name="Rectangle 2083"/>
            <p:cNvSpPr>
              <a:spLocks noChangeArrowheads="1"/>
            </p:cNvSpPr>
            <p:nvPr/>
          </p:nvSpPr>
          <p:spPr bwMode="auto">
            <a:xfrm>
              <a:off x="5871369" y="4481513"/>
              <a:ext cx="825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>
                  <a:solidFill>
                    <a:srgbClr val="000000"/>
                  </a:solidFill>
                  <a:latin typeface="Times New Roman" pitchFamily="18" charset="0"/>
                </a:rPr>
                <a:t>Data</a:t>
              </a:r>
            </a:p>
          </p:txBody>
        </p:sp>
        <p:sp>
          <p:nvSpPr>
            <p:cNvPr id="35" name="Rectangle 2084"/>
            <p:cNvSpPr>
              <a:spLocks noChangeArrowheads="1"/>
            </p:cNvSpPr>
            <p:nvPr/>
          </p:nvSpPr>
          <p:spPr bwMode="auto">
            <a:xfrm>
              <a:off x="5904706" y="4154488"/>
              <a:ext cx="758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>
                  <a:solidFill>
                    <a:srgbClr val="000000"/>
                  </a:solidFill>
                  <a:latin typeface="Times New Roman" pitchFamily="18" charset="0"/>
                </a:rPr>
                <a:t>Data</a:t>
              </a:r>
            </a:p>
          </p:txBody>
        </p:sp>
        <p:grpSp>
          <p:nvGrpSpPr>
            <p:cNvPr id="36" name="Group 2105"/>
            <p:cNvGrpSpPr>
              <a:grpSpLocks/>
            </p:cNvGrpSpPr>
            <p:nvPr/>
          </p:nvGrpSpPr>
          <p:grpSpPr bwMode="auto">
            <a:xfrm>
              <a:off x="6153944" y="1333500"/>
              <a:ext cx="260350" cy="746125"/>
              <a:chOff x="3892" y="1190"/>
              <a:chExt cx="164" cy="470"/>
            </a:xfrm>
          </p:grpSpPr>
          <p:sp>
            <p:nvSpPr>
              <p:cNvPr id="37" name="Rectangle 2085"/>
              <p:cNvSpPr>
                <a:spLocks noChangeArrowheads="1"/>
              </p:cNvSpPr>
              <p:nvPr/>
            </p:nvSpPr>
            <p:spPr bwMode="auto">
              <a:xfrm>
                <a:off x="3892" y="1286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s-MX" sz="24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</a:p>
            </p:txBody>
          </p:sp>
          <p:sp>
            <p:nvSpPr>
              <p:cNvPr id="38" name="Rectangle 2086"/>
              <p:cNvSpPr>
                <a:spLocks noChangeArrowheads="1"/>
              </p:cNvSpPr>
              <p:nvPr/>
            </p:nvSpPr>
            <p:spPr bwMode="auto">
              <a:xfrm>
                <a:off x="3892" y="1190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s-MX" sz="24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</a:p>
            </p:txBody>
          </p:sp>
          <p:sp>
            <p:nvSpPr>
              <p:cNvPr id="39" name="Rectangle 2087"/>
              <p:cNvSpPr>
                <a:spLocks noChangeArrowheads="1"/>
              </p:cNvSpPr>
              <p:nvPr/>
            </p:nvSpPr>
            <p:spPr bwMode="auto">
              <a:xfrm>
                <a:off x="3892" y="1372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s-MX" sz="24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</a:p>
            </p:txBody>
          </p:sp>
        </p:grpSp>
        <p:sp>
          <p:nvSpPr>
            <p:cNvPr id="40" name="Rectangle 2093"/>
            <p:cNvSpPr>
              <a:spLocks noChangeArrowheads="1"/>
            </p:cNvSpPr>
            <p:nvPr/>
          </p:nvSpPr>
          <p:spPr bwMode="auto">
            <a:xfrm>
              <a:off x="2021954" y="5435255"/>
              <a:ext cx="260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41" name="Rectangle 2094"/>
            <p:cNvSpPr>
              <a:spLocks noChangeArrowheads="1"/>
            </p:cNvSpPr>
            <p:nvPr/>
          </p:nvSpPr>
          <p:spPr bwMode="auto">
            <a:xfrm>
              <a:off x="2021954" y="5359055"/>
              <a:ext cx="260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42" name="Freeform 2095"/>
            <p:cNvSpPr>
              <a:spLocks/>
            </p:cNvSpPr>
            <p:nvPr/>
          </p:nvSpPr>
          <p:spPr bwMode="auto">
            <a:xfrm>
              <a:off x="2902744" y="2381250"/>
              <a:ext cx="1074737" cy="3207993"/>
            </a:xfrm>
            <a:custGeom>
              <a:avLst/>
              <a:gdLst>
                <a:gd name="T0" fmla="*/ 2147483647 w 677"/>
                <a:gd name="T1" fmla="*/ 0 h 1433"/>
                <a:gd name="T2" fmla="*/ 2147483647 w 677"/>
                <a:gd name="T3" fmla="*/ 0 h 1433"/>
                <a:gd name="T4" fmla="*/ 2147483647 w 677"/>
                <a:gd name="T5" fmla="*/ 2147483647 h 1433"/>
                <a:gd name="T6" fmla="*/ 0 w 677"/>
                <a:gd name="T7" fmla="*/ 2147483647 h 14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7"/>
                <a:gd name="T13" fmla="*/ 0 h 1433"/>
                <a:gd name="T14" fmla="*/ 677 w 677"/>
                <a:gd name="T15" fmla="*/ 1433 h 14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7" h="1433">
                  <a:moveTo>
                    <a:pt x="96" y="0"/>
                  </a:moveTo>
                  <a:lnTo>
                    <a:pt x="677" y="0"/>
                  </a:lnTo>
                  <a:lnTo>
                    <a:pt x="677" y="1433"/>
                  </a:lnTo>
                  <a:lnTo>
                    <a:pt x="0" y="1433"/>
                  </a:lnTo>
                </a:path>
              </a:pathLst>
            </a:custGeom>
            <a:noFill/>
            <a:ln w="76200" cap="flat">
              <a:solidFill>
                <a:srgbClr val="800000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z="2800" b="1">
                <a:solidFill>
                  <a:srgbClr val="808080"/>
                </a:solidFill>
                <a:latin typeface="Times New Roman" pitchFamily="18" charset="0"/>
              </a:endParaRPr>
            </a:p>
          </p:txBody>
        </p:sp>
        <p:sp>
          <p:nvSpPr>
            <p:cNvPr id="43" name="Rectangle 2096"/>
            <p:cNvSpPr>
              <a:spLocks noChangeArrowheads="1"/>
            </p:cNvSpPr>
            <p:nvPr/>
          </p:nvSpPr>
          <p:spPr bwMode="auto">
            <a:xfrm>
              <a:off x="1145381" y="1960563"/>
              <a:ext cx="747713" cy="33496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4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IR</a:t>
              </a:r>
            </a:p>
          </p:txBody>
        </p:sp>
        <p:sp>
          <p:nvSpPr>
            <p:cNvPr id="44" name="Rectangle 2097"/>
            <p:cNvSpPr>
              <a:spLocks noChangeArrowheads="1"/>
            </p:cNvSpPr>
            <p:nvPr/>
          </p:nvSpPr>
          <p:spPr bwMode="auto">
            <a:xfrm>
              <a:off x="2088356" y="1512888"/>
              <a:ext cx="747713" cy="33496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4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MAR</a:t>
              </a:r>
            </a:p>
          </p:txBody>
        </p:sp>
        <p:sp>
          <p:nvSpPr>
            <p:cNvPr id="45" name="Rectangle 2098"/>
            <p:cNvSpPr>
              <a:spLocks noChangeArrowheads="1"/>
            </p:cNvSpPr>
            <p:nvPr/>
          </p:nvSpPr>
          <p:spPr bwMode="auto">
            <a:xfrm>
              <a:off x="2101056" y="1931988"/>
              <a:ext cx="747713" cy="33496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4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MBR</a:t>
              </a:r>
            </a:p>
          </p:txBody>
        </p:sp>
        <p:sp>
          <p:nvSpPr>
            <p:cNvPr id="46" name="Rectangle 2099"/>
            <p:cNvSpPr>
              <a:spLocks noChangeArrowheads="1"/>
            </p:cNvSpPr>
            <p:nvPr/>
          </p:nvSpPr>
          <p:spPr bwMode="auto">
            <a:xfrm>
              <a:off x="2112169" y="2352675"/>
              <a:ext cx="747712" cy="3349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I/O AR</a:t>
              </a:r>
            </a:p>
          </p:txBody>
        </p:sp>
        <p:sp>
          <p:nvSpPr>
            <p:cNvPr id="47" name="Rectangle 2100"/>
            <p:cNvSpPr>
              <a:spLocks noChangeArrowheads="1"/>
            </p:cNvSpPr>
            <p:nvPr/>
          </p:nvSpPr>
          <p:spPr bwMode="auto">
            <a:xfrm>
              <a:off x="2137569" y="2784475"/>
              <a:ext cx="747712" cy="3349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I/O BR</a:t>
              </a:r>
            </a:p>
          </p:txBody>
        </p:sp>
        <p:sp>
          <p:nvSpPr>
            <p:cNvPr id="48" name="Freeform 2101"/>
            <p:cNvSpPr>
              <a:spLocks/>
            </p:cNvSpPr>
            <p:nvPr/>
          </p:nvSpPr>
          <p:spPr bwMode="auto">
            <a:xfrm>
              <a:off x="1051719" y="2873375"/>
              <a:ext cx="952500" cy="612775"/>
            </a:xfrm>
            <a:custGeom>
              <a:avLst/>
              <a:gdLst>
                <a:gd name="T0" fmla="*/ 2147483647 w 600"/>
                <a:gd name="T1" fmla="*/ 2147483647 h 261"/>
                <a:gd name="T2" fmla="*/ 2147483647 w 600"/>
                <a:gd name="T3" fmla="*/ 0 h 261"/>
                <a:gd name="T4" fmla="*/ 2147483647 w 600"/>
                <a:gd name="T5" fmla="*/ 0 h 261"/>
                <a:gd name="T6" fmla="*/ 2147483647 w 600"/>
                <a:gd name="T7" fmla="*/ 2147483647 h 261"/>
                <a:gd name="T8" fmla="*/ 2147483647 w 600"/>
                <a:gd name="T9" fmla="*/ 2147483647 h 261"/>
                <a:gd name="T10" fmla="*/ 0 w 600"/>
                <a:gd name="T11" fmla="*/ 0 h 261"/>
                <a:gd name="T12" fmla="*/ 2147483647 w 600"/>
                <a:gd name="T13" fmla="*/ 2147483647 h 261"/>
                <a:gd name="T14" fmla="*/ 2147483647 w 600"/>
                <a:gd name="T15" fmla="*/ 2147483647 h 2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00"/>
                <a:gd name="T25" fmla="*/ 0 h 261"/>
                <a:gd name="T26" fmla="*/ 600 w 600"/>
                <a:gd name="T27" fmla="*/ 261 h 2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00" h="261">
                  <a:moveTo>
                    <a:pt x="513" y="261"/>
                  </a:moveTo>
                  <a:lnTo>
                    <a:pt x="600" y="0"/>
                  </a:lnTo>
                  <a:lnTo>
                    <a:pt x="397" y="0"/>
                  </a:lnTo>
                  <a:lnTo>
                    <a:pt x="310" y="106"/>
                  </a:lnTo>
                  <a:lnTo>
                    <a:pt x="203" y="10"/>
                  </a:lnTo>
                  <a:lnTo>
                    <a:pt x="0" y="0"/>
                  </a:lnTo>
                  <a:lnTo>
                    <a:pt x="126" y="261"/>
                  </a:lnTo>
                  <a:lnTo>
                    <a:pt x="513" y="2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9" name="Text Box 2102"/>
            <p:cNvSpPr txBox="1">
              <a:spLocks noChangeArrowheads="1"/>
            </p:cNvSpPr>
            <p:nvPr/>
          </p:nvSpPr>
          <p:spPr bwMode="auto">
            <a:xfrm>
              <a:off x="1091406" y="3028950"/>
              <a:ext cx="904875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1400" b="1">
                  <a:solidFill>
                    <a:srgbClr val="000000"/>
                  </a:solidFill>
                  <a:latin typeface="Times New Roman" pitchFamily="18" charset="0"/>
                </a:rPr>
                <a:t>execution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1400" b="1">
                  <a:solidFill>
                    <a:srgbClr val="000000"/>
                  </a:solidFill>
                  <a:latin typeface="Times New Roman" pitchFamily="18" charset="0"/>
                </a:rPr>
                <a:t>unit</a:t>
              </a:r>
            </a:p>
          </p:txBody>
        </p:sp>
        <p:grpSp>
          <p:nvGrpSpPr>
            <p:cNvPr id="50" name="Group 2106"/>
            <p:cNvGrpSpPr>
              <a:grpSpLocks/>
            </p:cNvGrpSpPr>
            <p:nvPr/>
          </p:nvGrpSpPr>
          <p:grpSpPr bwMode="auto">
            <a:xfrm>
              <a:off x="6153944" y="2914650"/>
              <a:ext cx="260350" cy="746125"/>
              <a:chOff x="3892" y="1190"/>
              <a:chExt cx="164" cy="470"/>
            </a:xfrm>
          </p:grpSpPr>
          <p:sp>
            <p:nvSpPr>
              <p:cNvPr id="51" name="Rectangle 2107"/>
              <p:cNvSpPr>
                <a:spLocks noChangeArrowheads="1"/>
              </p:cNvSpPr>
              <p:nvPr/>
            </p:nvSpPr>
            <p:spPr bwMode="auto">
              <a:xfrm>
                <a:off x="3892" y="1286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s-MX" sz="24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</a:p>
            </p:txBody>
          </p:sp>
          <p:sp>
            <p:nvSpPr>
              <p:cNvPr id="52" name="Rectangle 2108"/>
              <p:cNvSpPr>
                <a:spLocks noChangeArrowheads="1"/>
              </p:cNvSpPr>
              <p:nvPr/>
            </p:nvSpPr>
            <p:spPr bwMode="auto">
              <a:xfrm>
                <a:off x="3892" y="1190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s-MX" sz="24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</a:p>
            </p:txBody>
          </p:sp>
          <p:sp>
            <p:nvSpPr>
              <p:cNvPr id="53" name="Rectangle 2109"/>
              <p:cNvSpPr>
                <a:spLocks noChangeArrowheads="1"/>
              </p:cNvSpPr>
              <p:nvPr/>
            </p:nvSpPr>
            <p:spPr bwMode="auto">
              <a:xfrm>
                <a:off x="3892" y="1372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s-MX" sz="24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</a:p>
            </p:txBody>
          </p:sp>
        </p:grpSp>
        <p:grpSp>
          <p:nvGrpSpPr>
            <p:cNvPr id="54" name="Group 2110"/>
            <p:cNvGrpSpPr>
              <a:grpSpLocks/>
            </p:cNvGrpSpPr>
            <p:nvPr/>
          </p:nvGrpSpPr>
          <p:grpSpPr bwMode="auto">
            <a:xfrm>
              <a:off x="6153944" y="4705350"/>
              <a:ext cx="260350" cy="746125"/>
              <a:chOff x="3892" y="1190"/>
              <a:chExt cx="164" cy="470"/>
            </a:xfrm>
          </p:grpSpPr>
          <p:sp>
            <p:nvSpPr>
              <p:cNvPr id="55" name="Rectangle 2111"/>
              <p:cNvSpPr>
                <a:spLocks noChangeArrowheads="1"/>
              </p:cNvSpPr>
              <p:nvPr/>
            </p:nvSpPr>
            <p:spPr bwMode="auto">
              <a:xfrm>
                <a:off x="3892" y="1286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s-MX" sz="24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</a:p>
            </p:txBody>
          </p:sp>
          <p:sp>
            <p:nvSpPr>
              <p:cNvPr id="56" name="Rectangle 2112"/>
              <p:cNvSpPr>
                <a:spLocks noChangeArrowheads="1"/>
              </p:cNvSpPr>
              <p:nvPr/>
            </p:nvSpPr>
            <p:spPr bwMode="auto">
              <a:xfrm>
                <a:off x="3892" y="1190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s-MX" sz="24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</a:p>
            </p:txBody>
          </p:sp>
          <p:sp>
            <p:nvSpPr>
              <p:cNvPr id="57" name="Rectangle 2113"/>
              <p:cNvSpPr>
                <a:spLocks noChangeArrowheads="1"/>
              </p:cNvSpPr>
              <p:nvPr/>
            </p:nvSpPr>
            <p:spPr bwMode="auto">
              <a:xfrm>
                <a:off x="3892" y="1372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s-MX" sz="24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</a:p>
            </p:txBody>
          </p:sp>
        </p:grpSp>
        <p:sp>
          <p:nvSpPr>
            <p:cNvPr id="58" name="Line 2114"/>
            <p:cNvSpPr>
              <a:spLocks noChangeShapeType="1"/>
            </p:cNvSpPr>
            <p:nvPr/>
          </p:nvSpPr>
          <p:spPr bwMode="auto">
            <a:xfrm>
              <a:off x="3971131" y="3149600"/>
              <a:ext cx="1143000" cy="0"/>
            </a:xfrm>
            <a:prstGeom prst="line">
              <a:avLst/>
            </a:prstGeom>
            <a:noFill/>
            <a:ln w="762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z="2800" b="1">
                <a:solidFill>
                  <a:srgbClr val="808080"/>
                </a:solidFill>
                <a:latin typeface="Times New Roman" pitchFamily="18" charset="0"/>
              </a:endParaRPr>
            </a:p>
          </p:txBody>
        </p:sp>
        <p:sp>
          <p:nvSpPr>
            <p:cNvPr id="59" name="Text Box 2115"/>
            <p:cNvSpPr txBox="1">
              <a:spLocks noChangeArrowheads="1"/>
            </p:cNvSpPr>
            <p:nvPr/>
          </p:nvSpPr>
          <p:spPr bwMode="auto">
            <a:xfrm>
              <a:off x="4300059" y="5592845"/>
              <a:ext cx="239681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1200" b="1" dirty="0">
                  <a:solidFill>
                    <a:srgbClr val="000000"/>
                  </a:solidFill>
                  <a:latin typeface="Times New Roman" pitchFamily="18" charset="0"/>
                </a:rPr>
                <a:t>MAR - Memory Address Register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1200" b="1" dirty="0">
                  <a:solidFill>
                    <a:srgbClr val="000000"/>
                  </a:solidFill>
                  <a:latin typeface="Times New Roman" pitchFamily="18" charset="0"/>
                </a:rPr>
                <a:t>MBR - Memory Buffer Register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1200" b="1" dirty="0">
                  <a:solidFill>
                    <a:srgbClr val="000000"/>
                  </a:solidFill>
                  <a:latin typeface="Times New Roman" pitchFamily="18" charset="0"/>
                </a:rPr>
                <a:t>I/O AR - I/O Address Register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1200" b="1" dirty="0">
                  <a:solidFill>
                    <a:srgbClr val="000000"/>
                  </a:solidFill>
                  <a:latin typeface="Times New Roman" pitchFamily="18" charset="0"/>
                </a:rPr>
                <a:t>I/O BE - I/O Buffer Register</a:t>
              </a:r>
            </a:p>
          </p:txBody>
        </p:sp>
        <p:sp>
          <p:nvSpPr>
            <p:cNvPr id="60" name="Text Box 2117"/>
            <p:cNvSpPr txBox="1">
              <a:spLocks noChangeArrowheads="1"/>
            </p:cNvSpPr>
            <p:nvPr/>
          </p:nvSpPr>
          <p:spPr bwMode="auto">
            <a:xfrm>
              <a:off x="924667" y="3582813"/>
              <a:ext cx="206748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1200" b="1" dirty="0">
                  <a:solidFill>
                    <a:srgbClr val="000000"/>
                  </a:solidFill>
                  <a:latin typeface="Times New Roman" pitchFamily="18" charset="0"/>
                </a:rPr>
                <a:t>PC - Program Counter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1200" b="1" dirty="0">
                  <a:solidFill>
                    <a:srgbClr val="000000"/>
                  </a:solidFill>
                  <a:latin typeface="Times New Roman" pitchFamily="18" charset="0"/>
                </a:rPr>
                <a:t>IR - Instruction Register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1200" b="1" dirty="0">
                  <a:solidFill>
                    <a:srgbClr val="000000"/>
                  </a:solidFill>
                  <a:latin typeface="Times New Roman" pitchFamily="18" charset="0"/>
                </a:rPr>
                <a:t>SP – Stack Pointer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1200" b="1" dirty="0">
                  <a:solidFill>
                    <a:srgbClr val="000000"/>
                  </a:solidFill>
                  <a:latin typeface="Times New Roman" pitchFamily="18" charset="0"/>
                </a:rPr>
                <a:t>PSW – Process Status Word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1200" b="1" dirty="0">
                  <a:solidFill>
                    <a:srgbClr val="FF0000"/>
                  </a:solidFill>
                  <a:latin typeface="Times New Roman" pitchFamily="18" charset="0"/>
                </a:rPr>
                <a:t>*</a:t>
              </a:r>
              <a:r>
                <a:rPr lang="en-US" altLang="es-MX" sz="1200" b="1" dirty="0">
                  <a:solidFill>
                    <a:srgbClr val="000000"/>
                  </a:solidFill>
                  <a:latin typeface="Times New Roman" pitchFamily="18" charset="0"/>
                </a:rPr>
                <a:t>Must be saved and restored</a:t>
              </a:r>
            </a:p>
          </p:txBody>
        </p:sp>
        <p:sp>
          <p:nvSpPr>
            <p:cNvPr id="61" name="Text Box 2118"/>
            <p:cNvSpPr txBox="1">
              <a:spLocks noChangeArrowheads="1"/>
            </p:cNvSpPr>
            <p:nvPr/>
          </p:nvSpPr>
          <p:spPr bwMode="auto">
            <a:xfrm>
              <a:off x="7512248" y="141128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000" b="1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2" name="Text Box 2119"/>
            <p:cNvSpPr txBox="1">
              <a:spLocks noChangeArrowheads="1"/>
            </p:cNvSpPr>
            <p:nvPr/>
          </p:nvSpPr>
          <p:spPr bwMode="auto">
            <a:xfrm>
              <a:off x="7471569" y="5283200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000" b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3" name="Text Box 2120"/>
            <p:cNvSpPr txBox="1">
              <a:spLocks noChangeArrowheads="1"/>
            </p:cNvSpPr>
            <p:nvPr/>
          </p:nvSpPr>
          <p:spPr bwMode="auto">
            <a:xfrm>
              <a:off x="7515721" y="1662112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000" b="1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4" name="Line 2121"/>
            <p:cNvSpPr>
              <a:spLocks noChangeShapeType="1"/>
            </p:cNvSpPr>
            <p:nvPr/>
          </p:nvSpPr>
          <p:spPr bwMode="auto">
            <a:xfrm>
              <a:off x="7655719" y="2079625"/>
              <a:ext cx="0" cy="3084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5" name="Rectangle 2123"/>
            <p:cNvSpPr>
              <a:spLocks noChangeArrowheads="1"/>
            </p:cNvSpPr>
            <p:nvPr/>
          </p:nvSpPr>
          <p:spPr bwMode="auto">
            <a:xfrm>
              <a:off x="1175544" y="2393950"/>
              <a:ext cx="747712" cy="3349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*</a:t>
              </a:r>
              <a:r>
                <a:rPr kumimoji="0" lang="en-US" altLang="es-MX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SP</a:t>
              </a:r>
            </a:p>
          </p:txBody>
        </p:sp>
        <p:sp>
          <p:nvSpPr>
            <p:cNvPr id="66" name="Rectangle 2124"/>
            <p:cNvSpPr>
              <a:spLocks noChangeArrowheads="1"/>
            </p:cNvSpPr>
            <p:nvPr/>
          </p:nvSpPr>
          <p:spPr bwMode="auto">
            <a:xfrm>
              <a:off x="2135981" y="3221038"/>
              <a:ext cx="747713" cy="33496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*</a:t>
              </a:r>
              <a:r>
                <a:rPr kumimoji="0" lang="en-US" altLang="es-MX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PSW</a:t>
              </a:r>
            </a:p>
          </p:txBody>
        </p:sp>
        <p:sp>
          <p:nvSpPr>
            <p:cNvPr id="67" name="Text Box 4"/>
            <p:cNvSpPr txBox="1">
              <a:spLocks noChangeArrowheads="1"/>
            </p:cNvSpPr>
            <p:nvPr/>
          </p:nvSpPr>
          <p:spPr bwMode="auto">
            <a:xfrm>
              <a:off x="4074319" y="3251200"/>
              <a:ext cx="6461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1400" b="1">
                  <a:solidFill>
                    <a:srgbClr val="0000CC"/>
                  </a:solidFill>
                  <a:latin typeface="Times New Roman" pitchFamily="18" charset="0"/>
                </a:rPr>
                <a:t>BUS</a:t>
              </a:r>
              <a:endParaRPr lang="es-ES" altLang="es-MX" sz="1400" b="1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68" name="Text Box 8"/>
            <p:cNvSpPr txBox="1">
              <a:spLocks noChangeArrowheads="1"/>
            </p:cNvSpPr>
            <p:nvPr/>
          </p:nvSpPr>
          <p:spPr bwMode="auto">
            <a:xfrm>
              <a:off x="5707261" y="1589415"/>
              <a:ext cx="1152127" cy="261610"/>
            </a:xfrm>
            <a:prstGeom prst="rect">
              <a:avLst/>
            </a:prstGeom>
            <a:noFill/>
            <a:ln w="12700" cmpd="thinThick">
              <a:noFill/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MX" altLang="es-MX" sz="1100" dirty="0" err="1">
                  <a:solidFill>
                    <a:srgbClr val="FF0000"/>
                  </a:solidFill>
                  <a:latin typeface="Times New Roman" pitchFamily="18" charset="0"/>
                </a:rPr>
                <a:t>Stored-program</a:t>
              </a:r>
              <a:endParaRPr lang="es-ES" altLang="es-MX" sz="11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86165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Constants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81128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dirty="0"/>
              <a:t>[{+ | -}] digits [</a:t>
            </a:r>
            <a:r>
              <a:rPr lang="en-US" altLang="en-US" i="1" dirty="0"/>
              <a:t>radix</a:t>
            </a:r>
            <a:r>
              <a:rPr lang="en-US" altLang="en-US" dirty="0"/>
              <a:t>]</a:t>
            </a:r>
          </a:p>
          <a:p>
            <a:r>
              <a:rPr lang="en-US" altLang="en-US" dirty="0"/>
              <a:t>Optional leading </a:t>
            </a:r>
            <a:r>
              <a:rPr lang="en-US" altLang="en-US" i="1" dirty="0"/>
              <a:t>+</a:t>
            </a:r>
            <a:r>
              <a:rPr lang="en-US" altLang="en-US" dirty="0"/>
              <a:t> or </a:t>
            </a:r>
            <a:r>
              <a:rPr lang="en-US" altLang="en-US" i="1" dirty="0"/>
              <a:t>–</a:t>
            </a:r>
            <a:r>
              <a:rPr lang="en-US" altLang="en-US" dirty="0"/>
              <a:t> sign, default </a:t>
            </a:r>
            <a:r>
              <a:rPr lang="en-US" altLang="en-US" i="1" dirty="0"/>
              <a:t>+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Radix: Binary, decimal, hexadecimal, or octal digits</a:t>
            </a:r>
          </a:p>
          <a:p>
            <a:r>
              <a:rPr lang="en-US" altLang="en-US" dirty="0"/>
              <a:t>Common </a:t>
            </a:r>
            <a:r>
              <a:rPr lang="en-US" altLang="en-US" i="1" dirty="0"/>
              <a:t>radix</a:t>
            </a:r>
            <a:r>
              <a:rPr lang="en-US" altLang="en-US" dirty="0"/>
              <a:t> characters: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h</a:t>
            </a:r>
            <a:r>
              <a:rPr lang="en-US" altLang="en-US" dirty="0"/>
              <a:t> – hexadecimal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</a:rPr>
              <a:t>o</a:t>
            </a:r>
            <a:r>
              <a:rPr lang="en-US" altLang="en-US" dirty="0"/>
              <a:t> – octal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d</a:t>
            </a:r>
            <a:r>
              <a:rPr lang="en-US" altLang="en-US" dirty="0"/>
              <a:t> – decimal (</a:t>
            </a:r>
            <a:r>
              <a:rPr lang="en-US" altLang="en-US" sz="1900" dirty="0"/>
              <a:t>default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b</a:t>
            </a:r>
            <a:r>
              <a:rPr lang="en-US" altLang="en-US" dirty="0"/>
              <a:t> – binary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r</a:t>
            </a:r>
            <a:r>
              <a:rPr lang="en-US" altLang="en-US" dirty="0"/>
              <a:t> – encoded real</a:t>
            </a:r>
          </a:p>
          <a:p>
            <a:pPr lvl="1"/>
            <a:r>
              <a:rPr lang="es-MX" altLang="en-US" dirty="0">
                <a:solidFill>
                  <a:srgbClr val="FF0000"/>
                </a:solidFill>
              </a:rPr>
              <a:t>t</a:t>
            </a:r>
            <a:r>
              <a:rPr lang="en-US" altLang="en-US" dirty="0"/>
              <a:t> – decimal (alternate)</a:t>
            </a:r>
          </a:p>
          <a:p>
            <a:pPr lvl="1"/>
            <a:r>
              <a:rPr lang="es-MX" altLang="en-US" dirty="0">
                <a:solidFill>
                  <a:srgbClr val="FF0000"/>
                </a:solidFill>
              </a:rPr>
              <a:t>y</a:t>
            </a:r>
            <a:r>
              <a:rPr lang="en-US" altLang="en-US" dirty="0"/>
              <a:t> – binary (alternate)</a:t>
            </a:r>
          </a:p>
          <a:p>
            <a:r>
              <a:rPr lang="en-US" altLang="en-US" dirty="0"/>
              <a:t>If no radix given, assumed to be </a:t>
            </a:r>
            <a:r>
              <a:rPr lang="en-US" altLang="en-US" i="1" dirty="0"/>
              <a:t>decimal</a:t>
            </a:r>
            <a:r>
              <a:rPr lang="en-US" altLang="en-US" dirty="0"/>
              <a:t> </a:t>
            </a:r>
          </a:p>
          <a:p>
            <a:pPr lvl="1">
              <a:buNone/>
            </a:pPr>
            <a:endParaRPr lang="en-US" altLang="en-US" dirty="0"/>
          </a:p>
          <a:p>
            <a:pPr>
              <a:buNone/>
            </a:pPr>
            <a:r>
              <a:rPr lang="en-US" altLang="en-US" dirty="0"/>
              <a:t>Examples: 30</a:t>
            </a:r>
            <a:r>
              <a:rPr lang="en-US" altLang="en-US" dirty="0">
                <a:solidFill>
                  <a:srgbClr val="FF0000"/>
                </a:solidFill>
              </a:rPr>
              <a:t>d</a:t>
            </a:r>
            <a:r>
              <a:rPr lang="en-US" altLang="en-US" dirty="0"/>
              <a:t>, 30, 6A</a:t>
            </a:r>
            <a:r>
              <a:rPr lang="en-US" altLang="en-US" dirty="0">
                <a:solidFill>
                  <a:srgbClr val="FF0000"/>
                </a:solidFill>
              </a:rPr>
              <a:t>h</a:t>
            </a:r>
            <a:r>
              <a:rPr lang="en-US" altLang="en-US" dirty="0"/>
              <a:t>, -42, 1101</a:t>
            </a:r>
            <a:r>
              <a:rPr lang="en-US" altLang="en-US" dirty="0">
                <a:solidFill>
                  <a:srgbClr val="FF0000"/>
                </a:solidFill>
              </a:rPr>
              <a:t>b</a:t>
            </a:r>
            <a:r>
              <a:rPr lang="en-US" altLang="en-US" dirty="0"/>
              <a:t>, 53</a:t>
            </a:r>
            <a:r>
              <a:rPr lang="en-US" altLang="en-US" dirty="0">
                <a:solidFill>
                  <a:srgbClr val="FF0000"/>
                </a:solidFill>
              </a:rPr>
              <a:t>o</a:t>
            </a:r>
            <a:r>
              <a:rPr lang="en-US" altLang="en-US" dirty="0"/>
              <a:t> </a:t>
            </a:r>
          </a:p>
          <a:p>
            <a:pPr>
              <a:buNone/>
            </a:pPr>
            <a:r>
              <a:rPr lang="en-US" i="1" dirty="0"/>
              <a:t>Hexadecimal beginning with letter</a:t>
            </a:r>
            <a:r>
              <a:rPr lang="en-US" dirty="0"/>
              <a:t>, prefix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r>
              <a:rPr lang="en-US" dirty="0"/>
              <a:t> (zero):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r>
              <a:rPr lang="en-US" dirty="0"/>
              <a:t>B4</a:t>
            </a: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r>
              <a:rPr lang="en-US" dirty="0"/>
              <a:t>A5</a:t>
            </a: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/>
              <a:t>      ;Why?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605585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Number Constants -1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Represented as decimal reals or encoded (hexadecimal) reals</a:t>
            </a:r>
          </a:p>
          <a:p>
            <a:r>
              <a:rPr lang="en-US" altLang="en-US" dirty="0"/>
              <a:t>Decimal real contains optional sign followed by integer, decimal point, and optional integer that expresses a fractional and an optional exponent</a:t>
            </a:r>
          </a:p>
          <a:p>
            <a:pPr lvl="1"/>
            <a:r>
              <a:rPr lang="en-US" altLang="en-US" dirty="0"/>
              <a:t>[sign] integer.[integer] [exponent]</a:t>
            </a:r>
          </a:p>
          <a:p>
            <a:pPr lvl="1"/>
            <a:r>
              <a:rPr lang="en-US" altLang="en-US" dirty="0"/>
              <a:t>Sign 		{+, -}</a:t>
            </a:r>
          </a:p>
          <a:p>
            <a:pPr lvl="1"/>
            <a:r>
              <a:rPr lang="en-US" altLang="en-US" dirty="0"/>
              <a:t>Exponent  	 E[{+, -}] integer</a:t>
            </a:r>
          </a:p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dirty="0"/>
              <a:t>2.</a:t>
            </a:r>
          </a:p>
          <a:p>
            <a:pPr lvl="1"/>
            <a:r>
              <a:rPr lang="en-US" altLang="en-US" dirty="0"/>
              <a:t>+3.0</a:t>
            </a:r>
          </a:p>
          <a:p>
            <a:pPr lvl="1"/>
            <a:r>
              <a:rPr lang="en-US" altLang="en-US" dirty="0"/>
              <a:t>-44.2E+05</a:t>
            </a:r>
          </a:p>
          <a:p>
            <a:pPr lvl="1"/>
            <a:r>
              <a:rPr lang="en-US" altLang="en-US" dirty="0"/>
              <a:t>26.E5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479030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Number Constants -2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Represented as decimal encoded (hexadecimal) reals</a:t>
            </a:r>
          </a:p>
          <a:p>
            <a:r>
              <a:rPr lang="en-US" altLang="en-US" dirty="0"/>
              <a:t>Example</a:t>
            </a:r>
          </a:p>
          <a:p>
            <a:pPr lvl="1"/>
            <a:r>
              <a:rPr lang="es-MX" altLang="en-US" dirty="0" err="1"/>
              <a:t>Binary</a:t>
            </a:r>
            <a:r>
              <a:rPr lang="es-MX" altLang="en-US" dirty="0"/>
              <a:t> </a:t>
            </a:r>
            <a:r>
              <a:rPr lang="es-MX" altLang="en-US" dirty="0" err="1"/>
              <a:t>representation</a:t>
            </a:r>
            <a:r>
              <a:rPr lang="es-MX" altLang="en-US" dirty="0"/>
              <a:t> of +1.0</a:t>
            </a:r>
          </a:p>
          <a:p>
            <a:pPr lvl="1"/>
            <a:r>
              <a:rPr lang="es-MX" altLang="en-US" dirty="0"/>
              <a:t>0011 1111 1000 0000 0000 0000 0000 0000</a:t>
            </a:r>
            <a:r>
              <a:rPr lang="es-MX" altLang="en-US" dirty="0">
                <a:solidFill>
                  <a:srgbClr val="FF0000"/>
                </a:solidFill>
              </a:rPr>
              <a:t>b</a:t>
            </a:r>
            <a:endParaRPr lang="en-US" alt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Example</a:t>
            </a:r>
          </a:p>
          <a:p>
            <a:pPr lvl="1"/>
            <a:r>
              <a:rPr lang="es-MX" altLang="en-US" dirty="0"/>
              <a:t>Decimal </a:t>
            </a:r>
            <a:r>
              <a:rPr lang="es-MX" altLang="en-US" dirty="0" err="1"/>
              <a:t>encoded</a:t>
            </a:r>
            <a:r>
              <a:rPr lang="es-MX" altLang="en-US" dirty="0"/>
              <a:t> hexadecimal real of +1.0</a:t>
            </a:r>
          </a:p>
          <a:p>
            <a:pPr lvl="1"/>
            <a:r>
              <a:rPr lang="es-MX" altLang="en-US" dirty="0"/>
              <a:t>3F800000</a:t>
            </a:r>
            <a:r>
              <a:rPr lang="es-MX" altLang="en-US" dirty="0">
                <a:solidFill>
                  <a:srgbClr val="FF0000"/>
                </a:solidFill>
              </a:rPr>
              <a:t>r</a:t>
            </a:r>
            <a:endParaRPr lang="en-US" alt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263238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and String Constants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Enclose character in single or double quotes</a:t>
            </a:r>
          </a:p>
          <a:p>
            <a:pPr lvl="1"/>
            <a:r>
              <a:rPr lang="en-US" altLang="en-US" dirty="0"/>
              <a:t>'A', "x"</a:t>
            </a:r>
          </a:p>
          <a:p>
            <a:pPr lvl="1"/>
            <a:r>
              <a:rPr lang="en-US" altLang="en-US" dirty="0"/>
              <a:t>ASCII character = 1 byte</a:t>
            </a:r>
          </a:p>
          <a:p>
            <a:r>
              <a:rPr lang="en-US" altLang="en-US" dirty="0"/>
              <a:t>Enclose strings in single or double quotes</a:t>
            </a:r>
          </a:p>
          <a:p>
            <a:pPr lvl="1"/>
            <a:r>
              <a:rPr lang="en-US" altLang="en-US" dirty="0"/>
              <a:t>"ABC"</a:t>
            </a:r>
          </a:p>
          <a:p>
            <a:pPr lvl="1"/>
            <a:r>
              <a:rPr lang="en-US" altLang="en-US" dirty="0"/>
              <a:t>'xyz'</a:t>
            </a:r>
          </a:p>
          <a:p>
            <a:pPr lvl="1"/>
            <a:r>
              <a:rPr lang="en-US" altLang="en-US" dirty="0"/>
              <a:t>Each character occupies a single byte</a:t>
            </a:r>
          </a:p>
          <a:p>
            <a:r>
              <a:rPr lang="en-US" altLang="en-US" dirty="0"/>
              <a:t>Embedded quotes:</a:t>
            </a:r>
          </a:p>
          <a:p>
            <a:pPr lvl="1"/>
            <a:r>
              <a:rPr lang="en-US" altLang="en-US" dirty="0"/>
              <a:t>'Say </a:t>
            </a:r>
            <a:r>
              <a:rPr lang="en-US" altLang="en-US" dirty="0">
                <a:solidFill>
                  <a:srgbClr val="FF0000"/>
                </a:solidFill>
              </a:rPr>
              <a:t>"</a:t>
            </a:r>
            <a:r>
              <a:rPr lang="en-US" altLang="en-US" dirty="0"/>
              <a:t>Goodnight,</a:t>
            </a:r>
            <a:r>
              <a:rPr lang="en-US" altLang="en-US" dirty="0">
                <a:solidFill>
                  <a:srgbClr val="FF0000"/>
                </a:solidFill>
              </a:rPr>
              <a:t>"</a:t>
            </a:r>
            <a:r>
              <a:rPr lang="en-US" altLang="en-US" dirty="0"/>
              <a:t> Gracias'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72516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and String Constants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556792"/>
            <a:ext cx="8229600" cy="47995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.DATA</a:t>
            </a:r>
          </a:p>
          <a:p>
            <a:pPr marL="0" indent="0">
              <a:buNone/>
            </a:pPr>
            <a:r>
              <a:rPr lang="en-US" sz="1200" b="1" dirty="0"/>
              <a:t>Alfa	SDWORD 7              ; allocate a signed 4-Byte memory</a:t>
            </a:r>
          </a:p>
          <a:p>
            <a:pPr marL="0" indent="0">
              <a:buNone/>
            </a:pPr>
            <a:r>
              <a:rPr lang="en-US" sz="1200" b="1" dirty="0"/>
              <a:t>Beta 	SDWORD 11h         ; 11h &gt; 17</a:t>
            </a:r>
          </a:p>
          <a:p>
            <a:pPr marL="0" indent="0">
              <a:buNone/>
            </a:pPr>
            <a:r>
              <a:rPr lang="en-US" sz="1200" b="1" dirty="0"/>
              <a:t>R 	SDWORD 0</a:t>
            </a:r>
          </a:p>
          <a:p>
            <a:pPr marL="0" indent="0">
              <a:buNone/>
            </a:pPr>
            <a:r>
              <a:rPr lang="en-US" sz="1200" b="1" dirty="0" err="1"/>
              <a:t>msgr</a:t>
            </a:r>
            <a:r>
              <a:rPr lang="en-US" sz="1200" b="1" dirty="0"/>
              <a:t>	BYTE  "El </a:t>
            </a:r>
            <a:r>
              <a:rPr lang="en-US" sz="1200" b="1" dirty="0" err="1"/>
              <a:t>Resultado</a:t>
            </a:r>
            <a:r>
              <a:rPr lang="en-US" sz="1200" b="1" dirty="0"/>
              <a:t> R= ",  0     ; bytes allocated?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.CODE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main PROC</a:t>
            </a:r>
          </a:p>
          <a:p>
            <a:pPr marL="0" indent="0">
              <a:buNone/>
            </a:pPr>
            <a:r>
              <a:rPr lang="en-US" sz="1200" b="1" dirty="0"/>
              <a:t> 	mov EAX, Alfa          ;     EAX:7</a:t>
            </a:r>
          </a:p>
          <a:p>
            <a:pPr marL="0" indent="0">
              <a:buNone/>
            </a:pPr>
            <a:r>
              <a:rPr lang="en-US" sz="1200" b="1" dirty="0"/>
              <a:t>	neg EAX                ;  -?    EAX: -7</a:t>
            </a:r>
          </a:p>
          <a:p>
            <a:pPr marL="0" indent="0">
              <a:buNone/>
            </a:pPr>
            <a:r>
              <a:rPr lang="en-US" sz="1200" b="1" dirty="0"/>
              <a:t>	add EAX, 9             ;  -?  EAX: 2</a:t>
            </a:r>
          </a:p>
          <a:p>
            <a:pPr marL="0" indent="0">
              <a:buNone/>
            </a:pPr>
            <a:r>
              <a:rPr lang="en-US" sz="1200" b="1" dirty="0"/>
              <a:t>	sub EAX, Beta       ;  -?   EAX: -15 </a:t>
            </a:r>
          </a:p>
          <a:p>
            <a:pPr marL="0" indent="0">
              <a:buNone/>
            </a:pPr>
            <a:r>
              <a:rPr lang="en-US" sz="1200" b="1" dirty="0"/>
              <a:t>	</a:t>
            </a:r>
            <a:r>
              <a:rPr lang="en-US" sz="1200" b="1" dirty="0" err="1"/>
              <a:t>inc</a:t>
            </a:r>
            <a:r>
              <a:rPr lang="en-US" sz="1200" b="1" dirty="0"/>
              <a:t> EAX                  ;  -?  EAX: -14</a:t>
            </a:r>
          </a:p>
          <a:p>
            <a:pPr marL="0" indent="0">
              <a:buNone/>
            </a:pPr>
            <a:r>
              <a:rPr lang="en-US" sz="1200" b="1" dirty="0"/>
              <a:t>	mov R, EAX	; R = </a:t>
            </a:r>
            <a:r>
              <a:rPr lang="en-US" sz="1200" b="1" dirty="0" err="1"/>
              <a:t>resultado</a:t>
            </a:r>
            <a:r>
              <a:rPr lang="en-US" sz="1200" b="1" dirty="0"/>
              <a:t>          -?</a:t>
            </a:r>
          </a:p>
          <a:p>
            <a:pPr marL="0" indent="0">
              <a:buNone/>
            </a:pPr>
            <a:r>
              <a:rPr lang="en-US" sz="1200" b="1" dirty="0"/>
              <a:t>	</a:t>
            </a:r>
          </a:p>
          <a:p>
            <a:pPr marL="0" indent="0">
              <a:buNone/>
            </a:pPr>
            <a:r>
              <a:rPr lang="en-US" sz="1200" b="1" dirty="0"/>
              <a:t>	</a:t>
            </a:r>
            <a:r>
              <a:rPr lang="en-US" sz="1200" b="1" dirty="0" err="1"/>
              <a:t>mov</a:t>
            </a:r>
            <a:r>
              <a:rPr lang="en-US" sz="1200" b="1" dirty="0"/>
              <a:t>  EDX,  OFFSET </a:t>
            </a:r>
            <a:r>
              <a:rPr lang="en-US" sz="1200" b="1" dirty="0" err="1"/>
              <a:t>msgr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	call  </a:t>
            </a:r>
            <a:r>
              <a:rPr lang="en-US" sz="1200" b="1" dirty="0" err="1"/>
              <a:t>WriteString</a:t>
            </a:r>
            <a:r>
              <a:rPr lang="en-US" sz="1200" b="1" dirty="0"/>
              <a:t>        ; </a:t>
            </a:r>
            <a:r>
              <a:rPr lang="en-US" sz="1200" b="1" dirty="0" err="1"/>
              <a:t>imprime</a:t>
            </a:r>
            <a:r>
              <a:rPr lang="en-US" sz="1200" b="1" dirty="0"/>
              <a:t> el String que </a:t>
            </a:r>
            <a:r>
              <a:rPr lang="en-US" sz="1200" b="1" dirty="0" err="1"/>
              <a:t>comienza</a:t>
            </a:r>
            <a:r>
              <a:rPr lang="en-US" sz="1200" b="1" dirty="0"/>
              <a:t> </a:t>
            </a:r>
            <a:r>
              <a:rPr lang="en-US" sz="1200" b="1" dirty="0" err="1"/>
              <a:t>en</a:t>
            </a:r>
            <a:r>
              <a:rPr lang="en-US" sz="1200" b="1" dirty="0"/>
              <a:t>  </a:t>
            </a:r>
            <a:r>
              <a:rPr lang="en-US" sz="1200" b="1" dirty="0" err="1"/>
              <a:t>msgr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	call  </a:t>
            </a:r>
            <a:r>
              <a:rPr lang="en-US" sz="1200" b="1" dirty="0" err="1"/>
              <a:t>WriteInt</a:t>
            </a:r>
            <a:r>
              <a:rPr lang="en-US" sz="1200" b="1" dirty="0"/>
              <a:t>              ;</a:t>
            </a:r>
            <a:r>
              <a:rPr lang="en-US" sz="1200" b="1" dirty="0" err="1"/>
              <a:t>imprime</a:t>
            </a:r>
            <a:r>
              <a:rPr lang="en-US" sz="1200" b="1" dirty="0"/>
              <a:t> el </a:t>
            </a:r>
            <a:r>
              <a:rPr lang="en-US" sz="1200" b="1" dirty="0" err="1"/>
              <a:t>contenido</a:t>
            </a:r>
            <a:r>
              <a:rPr lang="en-US" sz="1200" b="1" dirty="0"/>
              <a:t> de EAX, o sea de R</a:t>
            </a:r>
          </a:p>
          <a:p>
            <a:pPr marL="0" indent="0">
              <a:buNone/>
            </a:pPr>
            <a:r>
              <a:rPr lang="en-US" sz="1200" b="1" dirty="0"/>
              <a:t>	exit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main ENDP</a:t>
            </a:r>
          </a:p>
          <a:p>
            <a:pPr marL="0" indent="0">
              <a:buNone/>
            </a:pPr>
            <a:r>
              <a:rPr lang="en-US" sz="1200" b="1" dirty="0"/>
              <a:t>END main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453119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Identifiers</a:t>
            </a:r>
          </a:p>
          <a:p>
            <a:pPr lvl="1"/>
            <a:r>
              <a:rPr lang="en-US" altLang="en-US" dirty="0"/>
              <a:t>Programmer-chosen name to identify a </a:t>
            </a:r>
            <a:r>
              <a:rPr lang="en-US" altLang="en-US" i="1" dirty="0"/>
              <a:t>variable</a:t>
            </a:r>
            <a:r>
              <a:rPr lang="en-US" altLang="en-US" dirty="0"/>
              <a:t>, </a:t>
            </a:r>
            <a:r>
              <a:rPr lang="en-US" altLang="en-US" i="1" dirty="0"/>
              <a:t>constant</a:t>
            </a:r>
            <a:r>
              <a:rPr lang="en-US" altLang="en-US" dirty="0"/>
              <a:t>, </a:t>
            </a:r>
            <a:r>
              <a:rPr lang="en-US" altLang="en-US" i="1" dirty="0"/>
              <a:t>procedure</a:t>
            </a:r>
            <a:r>
              <a:rPr lang="en-US" altLang="en-US" dirty="0"/>
              <a:t> (</a:t>
            </a:r>
            <a:r>
              <a:rPr lang="en-US" altLang="en-US" i="1" dirty="0"/>
              <a:t>function</a:t>
            </a:r>
            <a:r>
              <a:rPr lang="en-US" altLang="en-US" dirty="0"/>
              <a:t>), or </a:t>
            </a:r>
            <a:r>
              <a:rPr lang="en-US" altLang="en-US" i="1" dirty="0"/>
              <a:t>label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1-247 characters, including digits</a:t>
            </a:r>
          </a:p>
          <a:p>
            <a:pPr lvl="1"/>
            <a:r>
              <a:rPr lang="en-US" altLang="en-US" dirty="0">
                <a:solidFill>
                  <a:schemeClr val="tx2"/>
                </a:solidFill>
              </a:rPr>
              <a:t>not</a:t>
            </a:r>
            <a:r>
              <a:rPr lang="en-US" altLang="en-US" dirty="0"/>
              <a:t> case sensitive</a:t>
            </a:r>
          </a:p>
          <a:p>
            <a:pPr lvl="1"/>
            <a:r>
              <a:rPr lang="en-US" altLang="en-US" dirty="0"/>
              <a:t>first character must be a </a:t>
            </a:r>
            <a:r>
              <a:rPr lang="en-US" altLang="en-US" i="1" dirty="0"/>
              <a:t>letter</a:t>
            </a:r>
            <a:r>
              <a:rPr lang="en-US" altLang="en-US" dirty="0"/>
              <a:t>, </a:t>
            </a:r>
            <a:r>
              <a:rPr lang="en-US" altLang="en-US" i="1" dirty="0"/>
              <a:t>_</a:t>
            </a:r>
            <a:r>
              <a:rPr lang="en-US" altLang="en-US" dirty="0"/>
              <a:t>, @, </a:t>
            </a:r>
            <a:r>
              <a:rPr lang="en-US" altLang="en-US" i="1" dirty="0"/>
              <a:t>?</a:t>
            </a:r>
            <a:r>
              <a:rPr lang="en-US" altLang="en-US" dirty="0"/>
              <a:t>, or </a:t>
            </a:r>
            <a:r>
              <a:rPr lang="en-US" altLang="en-US" i="1" dirty="0"/>
              <a:t>$</a:t>
            </a:r>
            <a:r>
              <a:rPr lang="en-US" altLang="en-US" dirty="0"/>
              <a:t> </a:t>
            </a:r>
          </a:p>
          <a:p>
            <a:pPr lvl="2"/>
            <a:r>
              <a:rPr lang="en-US" altLang="en-US" dirty="0"/>
              <a:t>Subsequent characters may also be digits</a:t>
            </a:r>
          </a:p>
          <a:p>
            <a:pPr lvl="1"/>
            <a:r>
              <a:rPr lang="en-US" altLang="en-US" dirty="0"/>
              <a:t>Cannot be the same as a </a:t>
            </a:r>
            <a:r>
              <a:rPr lang="en-US" altLang="en-US" i="1" dirty="0"/>
              <a:t>reserved word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@ is used by assembler as a prefix for predefined symbols, so avoid it identifiers</a:t>
            </a:r>
          </a:p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dirty="0"/>
              <a:t>var1,  Count,  $first,  _hello, MAX,</a:t>
            </a:r>
          </a:p>
          <a:p>
            <a:pPr lvl="1"/>
            <a:r>
              <a:rPr lang="en-US" altLang="en-US" dirty="0" err="1"/>
              <a:t>open_file</a:t>
            </a:r>
            <a:r>
              <a:rPr lang="en-US" altLang="en-US" dirty="0"/>
              <a:t>,  </a:t>
            </a:r>
            <a:r>
              <a:rPr lang="en-US" altLang="en-US" dirty="0" err="1"/>
              <a:t>myFile</a:t>
            </a:r>
            <a:r>
              <a:rPr lang="en-US" altLang="en-US" dirty="0"/>
              <a:t>,  </a:t>
            </a:r>
            <a:r>
              <a:rPr lang="en-US" altLang="en-US" dirty="0" err="1"/>
              <a:t>xVal</a:t>
            </a:r>
            <a:r>
              <a:rPr lang="en-US" altLang="en-US" dirty="0"/>
              <a:t>, _12345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941678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Reserved words cannot be used as identifiers</a:t>
            </a:r>
          </a:p>
          <a:p>
            <a:pPr lvl="1"/>
            <a:r>
              <a:rPr lang="en-US" altLang="en-US" dirty="0"/>
              <a:t>Instruction mnemonics</a:t>
            </a:r>
          </a:p>
          <a:p>
            <a:pPr lvl="2"/>
            <a:r>
              <a:rPr lang="en-US" altLang="en-US" dirty="0"/>
              <a:t>MOV, ADD, MUL,, …</a:t>
            </a:r>
          </a:p>
          <a:p>
            <a:pPr lvl="1"/>
            <a:r>
              <a:rPr lang="en-US" altLang="en-US" dirty="0"/>
              <a:t>Register names</a:t>
            </a:r>
          </a:p>
          <a:p>
            <a:pPr lvl="2"/>
            <a:r>
              <a:rPr lang="es-MX" altLang="en-US" dirty="0"/>
              <a:t>EAX, EBX, …</a:t>
            </a:r>
            <a:endParaRPr lang="en-US" altLang="en-US" dirty="0"/>
          </a:p>
          <a:p>
            <a:pPr lvl="1"/>
            <a:r>
              <a:rPr lang="en-US" altLang="en-US" dirty="0"/>
              <a:t>Directives – </a:t>
            </a:r>
          </a:p>
          <a:p>
            <a:pPr lvl="2"/>
            <a:r>
              <a:rPr lang="en-US" altLang="en-US" dirty="0"/>
              <a:t>.data, .code, .stack</a:t>
            </a:r>
          </a:p>
          <a:p>
            <a:pPr lvl="2"/>
            <a:r>
              <a:rPr lang="es-MX" altLang="en-US" dirty="0"/>
              <a:t>PROC, END</a:t>
            </a:r>
            <a:endParaRPr lang="en-US" altLang="en-US" dirty="0"/>
          </a:p>
          <a:p>
            <a:pPr lvl="2"/>
            <a:r>
              <a:rPr lang="en-US" altLang="en-US" dirty="0"/>
              <a:t>BYTE, WORD, SDWORD</a:t>
            </a:r>
          </a:p>
          <a:p>
            <a:endParaRPr lang="en-US" altLang="en-US" dirty="0"/>
          </a:p>
          <a:p>
            <a:r>
              <a:rPr lang="en-US" altLang="en-US" dirty="0"/>
              <a:t>See MASM reference in Appendix A; Irvine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589600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1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137</a:t>
            </a:fld>
            <a:endParaRPr lang="es-MX" dirty="0"/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>
          <a:xfrm>
            <a:off x="2207568" y="1447800"/>
            <a:ext cx="7776864" cy="4717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i="1" dirty="0"/>
              <a:t>Commands</a:t>
            </a:r>
            <a:r>
              <a:rPr lang="en-US" altLang="en-US" sz="3200" dirty="0"/>
              <a:t> embedded in the source code that are recognized and acted upon by the </a:t>
            </a:r>
            <a:r>
              <a:rPr lang="en-US" altLang="en-US" sz="3200" b="1" dirty="0"/>
              <a:t>Assembler</a:t>
            </a:r>
            <a:r>
              <a:rPr lang="en-US" altLang="en-US" sz="3200" dirty="0"/>
              <a:t>, </a:t>
            </a:r>
          </a:p>
          <a:p>
            <a:pPr lvl="1"/>
            <a:r>
              <a:rPr lang="en-US" altLang="en-US" sz="2800" dirty="0"/>
              <a:t>Not part of the Intel instruction set</a:t>
            </a:r>
          </a:p>
          <a:p>
            <a:pPr lvl="1"/>
            <a:r>
              <a:rPr lang="en-US" altLang="en-US" sz="2800" dirty="0"/>
              <a:t>tells MASM how to assemble programs</a:t>
            </a:r>
          </a:p>
          <a:p>
            <a:pPr lvl="1"/>
            <a:r>
              <a:rPr lang="en-US" altLang="en-US" sz="2800" dirty="0"/>
              <a:t>Work at assembly time</a:t>
            </a:r>
          </a:p>
          <a:p>
            <a:pPr lvl="1"/>
            <a:r>
              <a:rPr lang="es-MX" altLang="en-US" sz="2800" dirty="0"/>
              <a:t>Do </a:t>
            </a:r>
            <a:r>
              <a:rPr lang="es-MX" altLang="en-US" sz="2800" dirty="0" err="1"/>
              <a:t>not</a:t>
            </a:r>
            <a:r>
              <a:rPr lang="es-MX" altLang="en-US" sz="2800" dirty="0"/>
              <a:t> </a:t>
            </a:r>
            <a:r>
              <a:rPr lang="es-MX" altLang="en-US" sz="2800" dirty="0" err="1"/>
              <a:t>execute</a:t>
            </a:r>
            <a:r>
              <a:rPr lang="es-MX" altLang="en-US" sz="2800" dirty="0"/>
              <a:t> (.exe) at </a:t>
            </a:r>
            <a:r>
              <a:rPr lang="es-MX" altLang="en-US" sz="2800" dirty="0" err="1"/>
              <a:t>runtime</a:t>
            </a:r>
            <a:endParaRPr lang="es-MX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8303232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2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138</a:t>
            </a:fld>
            <a:endParaRPr lang="es-MX" dirty="0"/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>
          <a:xfrm>
            <a:off x="2063552" y="1447800"/>
            <a:ext cx="8136904" cy="3429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i="1" dirty="0"/>
              <a:t>Commands</a:t>
            </a:r>
            <a:r>
              <a:rPr lang="en-US" altLang="en-US" sz="3200" dirty="0"/>
              <a:t> . . .</a:t>
            </a:r>
          </a:p>
          <a:p>
            <a:pPr lvl="1"/>
            <a:r>
              <a:rPr lang="en-US" altLang="en-US" sz="2800" dirty="0"/>
              <a:t>Used to declare code, data areas, select memory model, declare procedures, etc.</a:t>
            </a:r>
          </a:p>
          <a:p>
            <a:pPr lvl="2"/>
            <a:r>
              <a:rPr lang="es-MX" altLang="en-US" sz="2400" dirty="0"/>
              <a:t>.</a:t>
            </a:r>
            <a:r>
              <a:rPr lang="es-MX" altLang="en-US" sz="2400" dirty="0" err="1"/>
              <a:t>code</a:t>
            </a:r>
            <a:r>
              <a:rPr lang="es-MX" altLang="en-US" sz="2400" dirty="0"/>
              <a:t>, .data, .DATA, .Data, .</a:t>
            </a:r>
            <a:r>
              <a:rPr lang="es-MX" altLang="en-US" sz="2400" dirty="0" err="1"/>
              <a:t>stack</a:t>
            </a:r>
            <a:endParaRPr lang="es-MX" altLang="en-US" sz="2400" dirty="0"/>
          </a:p>
          <a:p>
            <a:pPr lvl="2"/>
            <a:r>
              <a:rPr lang="es-MX" altLang="en-US" sz="2400" dirty="0"/>
              <a:t>flat</a:t>
            </a:r>
          </a:p>
          <a:p>
            <a:pPr lvl="2"/>
            <a:r>
              <a:rPr lang="es-MX" altLang="en-US" sz="2400" dirty="0"/>
              <a:t>PROC, END</a:t>
            </a:r>
            <a:endParaRPr lang="en-US" altLang="en-US" sz="2400" dirty="0"/>
          </a:p>
          <a:p>
            <a:pPr lvl="2"/>
            <a:r>
              <a:rPr lang="en-US" altLang="en-US" sz="2400" dirty="0"/>
              <a:t>Type attributes – provides size and usage information</a:t>
            </a:r>
          </a:p>
          <a:p>
            <a:pPr lvl="3"/>
            <a:r>
              <a:rPr lang="en-US" altLang="en-US" sz="2000" dirty="0"/>
              <a:t>BYTE, WORD, DWORD, SDWORD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455864" y="5141914"/>
            <a:ext cx="7642225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100" dirty="0"/>
              <a:t>one    DWORD 34		; DWORD directive, set aside </a:t>
            </a:r>
          </a:p>
          <a:p>
            <a:pPr eaLnBrk="1" hangingPunct="1"/>
            <a:r>
              <a:rPr lang="en-US" altLang="en-US" sz="2100" dirty="0"/>
              <a:t>				; enough space for double word</a:t>
            </a:r>
          </a:p>
          <a:p>
            <a:pPr eaLnBrk="1" hangingPunct="1"/>
            <a:r>
              <a:rPr lang="en-US" altLang="en-US" sz="2100" dirty="0" err="1"/>
              <a:t>mov</a:t>
            </a:r>
            <a:r>
              <a:rPr lang="en-US" altLang="en-US" sz="2100" dirty="0"/>
              <a:t>	</a:t>
            </a:r>
            <a:r>
              <a:rPr lang="en-US" altLang="en-US" sz="2100" dirty="0" err="1"/>
              <a:t>eax</a:t>
            </a:r>
            <a:r>
              <a:rPr lang="en-US" altLang="en-US" sz="2100" dirty="0"/>
              <a:t>, one		; MOV instruction</a:t>
            </a:r>
          </a:p>
        </p:txBody>
      </p:sp>
    </p:spTree>
    <p:extLst>
      <p:ext uri="{BB962C8B-B14F-4D97-AF65-F5344CB8AC3E}">
        <p14:creationId xmlns:p14="http://schemas.microsoft.com/office/powerpoint/2010/main" val="34827960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An instruction is a statement that becomes executable when after a program is assembled.</a:t>
            </a:r>
          </a:p>
          <a:p>
            <a:r>
              <a:rPr lang="en-US" altLang="en-US" dirty="0"/>
              <a:t>Assembled into machine code ( 0s and 1s ) by assembler</a:t>
            </a:r>
          </a:p>
          <a:p>
            <a:r>
              <a:rPr lang="en-US" altLang="en-US" dirty="0"/>
              <a:t>Loaded and executed at runtime by the CPU</a:t>
            </a:r>
          </a:p>
          <a:p>
            <a:r>
              <a:rPr lang="en-US" altLang="en-US" dirty="0"/>
              <a:t>We use the Intel IA-32/64 instruction set</a:t>
            </a:r>
          </a:p>
          <a:p>
            <a:r>
              <a:rPr lang="en-US" altLang="en-US" dirty="0"/>
              <a:t>An instruction contains four basic parts:</a:t>
            </a:r>
          </a:p>
          <a:p>
            <a:pPr lvl="1"/>
            <a:r>
              <a:rPr lang="en-US" altLang="en-US" dirty="0"/>
              <a:t>Label		(optional)</a:t>
            </a:r>
          </a:p>
          <a:p>
            <a:pPr lvl="1"/>
            <a:r>
              <a:rPr lang="en-US" altLang="en-US" dirty="0"/>
              <a:t>Mnemonic	(required)</a:t>
            </a:r>
          </a:p>
          <a:p>
            <a:pPr lvl="1"/>
            <a:r>
              <a:rPr lang="en-US" altLang="en-US" dirty="0"/>
              <a:t>Operand	              (depends on the instruction)</a:t>
            </a:r>
          </a:p>
          <a:p>
            <a:pPr lvl="1"/>
            <a:r>
              <a:rPr lang="en-US" altLang="en-US" dirty="0"/>
              <a:t>Comment	(optional)</a:t>
            </a:r>
          </a:p>
          <a:p>
            <a:r>
              <a:rPr lang="en-US" altLang="en-US" dirty="0"/>
              <a:t>Basic syntax</a:t>
            </a:r>
          </a:p>
          <a:p>
            <a:pPr lvl="1"/>
            <a:r>
              <a:rPr lang="en-US" altLang="en-US" dirty="0"/>
              <a:t>[ label[:] ]  [ mnemonic [operands] ]  [ ; comment ]   </a:t>
            </a:r>
            <a:r>
              <a:rPr lang="en-US" altLang="en-US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357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Central </a:t>
            </a:r>
            <a:r>
              <a:rPr lang="es-MX" dirty="0" err="1"/>
              <a:t>Memory</a:t>
            </a:r>
            <a:endParaRPr lang="es-MX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14</a:t>
            </a:fld>
            <a:endParaRPr lang="es-MX"/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2963652" y="1916833"/>
            <a:ext cx="6264696" cy="337878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Conformed by RAM</a:t>
            </a:r>
          </a:p>
          <a:p>
            <a:endParaRPr lang="en-US" altLang="en-US" sz="3200" dirty="0"/>
          </a:p>
          <a:p>
            <a:r>
              <a:rPr lang="en-US" altLang="en-US" sz="3200" dirty="0"/>
              <a:t>Ordered collection of bytes (like a </a:t>
            </a:r>
            <a:r>
              <a:rPr lang="en-US" altLang="en-US" sz="3200" i="1" dirty="0"/>
              <a:t>vector</a:t>
            </a:r>
            <a:r>
              <a:rPr lang="en-US" altLang="en-US" sz="3200" dirty="0"/>
              <a:t>)</a:t>
            </a:r>
          </a:p>
          <a:p>
            <a:endParaRPr lang="en-US" altLang="en-US" sz="3200" dirty="0"/>
          </a:p>
          <a:p>
            <a:r>
              <a:rPr lang="en-US" altLang="en-US" sz="3200" dirty="0"/>
              <a:t>Memory address as index of a byte</a:t>
            </a:r>
          </a:p>
          <a:p>
            <a:endParaRPr lang="en-US" altLang="en-US" sz="3200" dirty="0"/>
          </a:p>
          <a:p>
            <a:r>
              <a:rPr lang="en-US" altLang="en-US" sz="3200" dirty="0"/>
              <a:t>Each byte of the memory has a memory address for access</a:t>
            </a:r>
          </a:p>
          <a:p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9683443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140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94498" y="1412776"/>
            <a:ext cx="7772400" cy="4943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Act as place markers or addresses</a:t>
            </a:r>
          </a:p>
          <a:p>
            <a:pPr lvl="1"/>
            <a:r>
              <a:rPr lang="en-US" altLang="en-US" sz="2000" dirty="0"/>
              <a:t>marks the address (offset) of </a:t>
            </a:r>
            <a:r>
              <a:rPr lang="en-US" altLang="en-US" sz="2000" i="1" dirty="0"/>
              <a:t>code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data</a:t>
            </a:r>
            <a:r>
              <a:rPr lang="en-US" altLang="en-US" sz="2000" dirty="0"/>
              <a:t> </a:t>
            </a:r>
          </a:p>
          <a:p>
            <a:r>
              <a:rPr lang="en-US" altLang="en-US" sz="2000" dirty="0"/>
              <a:t>Follow identifier rules</a:t>
            </a:r>
          </a:p>
          <a:p>
            <a:r>
              <a:rPr lang="en-US" altLang="en-US" sz="2000" b="1" dirty="0"/>
              <a:t>Data</a:t>
            </a:r>
            <a:r>
              <a:rPr lang="en-US" altLang="en-US" sz="2000" dirty="0"/>
              <a:t> label</a:t>
            </a:r>
          </a:p>
          <a:p>
            <a:pPr lvl="1"/>
            <a:r>
              <a:rPr lang="en-US" altLang="en-US" sz="2000" dirty="0"/>
              <a:t>must be unique</a:t>
            </a:r>
          </a:p>
          <a:p>
            <a:pPr lvl="1"/>
            <a:r>
              <a:rPr lang="en-US" altLang="en-US" sz="2000" dirty="0"/>
              <a:t>example:  </a:t>
            </a:r>
            <a:r>
              <a:rPr lang="en-US" altLang="en-US" sz="2000" b="1" dirty="0">
                <a:solidFill>
                  <a:srgbClr val="FF0000"/>
                </a:solidFill>
              </a:rPr>
              <a:t>temp</a:t>
            </a:r>
            <a:r>
              <a:rPr lang="en-US" altLang="en-US" sz="2000" dirty="0"/>
              <a:t>	(not followed by colon)</a:t>
            </a:r>
          </a:p>
          <a:p>
            <a:pPr lvl="1"/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temp DWORD 100</a:t>
            </a:r>
          </a:p>
          <a:p>
            <a:r>
              <a:rPr lang="en-US" altLang="en-US" sz="2000" b="1" dirty="0"/>
              <a:t>Code</a:t>
            </a:r>
            <a:r>
              <a:rPr lang="en-US" altLang="en-US" sz="2000" dirty="0"/>
              <a:t> label</a:t>
            </a:r>
          </a:p>
          <a:p>
            <a:pPr lvl="1"/>
            <a:r>
              <a:rPr lang="en-US" altLang="en-US" sz="2000" dirty="0"/>
              <a:t>target of some type of jump</a:t>
            </a:r>
          </a:p>
          <a:p>
            <a:pPr lvl="1"/>
            <a:r>
              <a:rPr lang="en-US" altLang="en-US" sz="2000" dirty="0"/>
              <a:t>example:   </a:t>
            </a:r>
            <a:r>
              <a:rPr lang="en-US" altLang="en-US" sz="2000" b="1" dirty="0">
                <a:solidFill>
                  <a:srgbClr val="FF0000"/>
                </a:solidFill>
              </a:rPr>
              <a:t>here:</a:t>
            </a:r>
            <a:r>
              <a:rPr lang="en-US" altLang="en-US" sz="2000" b="1" dirty="0">
                <a:solidFill>
                  <a:schemeClr val="tx2"/>
                </a:solidFill>
              </a:rPr>
              <a:t>	</a:t>
            </a:r>
            <a:r>
              <a:rPr lang="en-US" altLang="en-US" sz="2000" dirty="0"/>
              <a:t>(followed by colon)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999657" y="5085185"/>
            <a:ext cx="348845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here:</a:t>
            </a:r>
          </a:p>
          <a:p>
            <a:pPr eaLnBrk="1" hangingPunct="1"/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temp</a:t>
            </a:r>
          </a:p>
          <a:p>
            <a:pPr eaLnBrk="1" hangingPunct="1"/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eaLnBrk="1" hangingPunct="1"/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142679929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Mnemonics and Operands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7013" indent="-227013"/>
            <a:r>
              <a:rPr lang="en-US" altLang="en-US" dirty="0"/>
              <a:t>Instruction Mnemonics</a:t>
            </a:r>
          </a:p>
          <a:p>
            <a:pPr lvl="1"/>
            <a:r>
              <a:rPr lang="es-MX" altLang="en-US" dirty="0"/>
              <a:t>short </a:t>
            </a:r>
            <a:r>
              <a:rPr lang="es-MX" altLang="en-US" dirty="0" err="1"/>
              <a:t>word</a:t>
            </a:r>
            <a:r>
              <a:rPr lang="es-MX" altLang="en-US" dirty="0"/>
              <a:t> </a:t>
            </a:r>
            <a:r>
              <a:rPr lang="es-MX" altLang="en-US" dirty="0" err="1"/>
              <a:t>that</a:t>
            </a:r>
            <a:r>
              <a:rPr lang="es-MX" altLang="en-US" dirty="0"/>
              <a:t> </a:t>
            </a:r>
            <a:r>
              <a:rPr lang="es-MX" altLang="en-US" dirty="0" err="1"/>
              <a:t>identifies</a:t>
            </a:r>
            <a:r>
              <a:rPr lang="es-MX" altLang="en-US" dirty="0"/>
              <a:t> </a:t>
            </a:r>
            <a:r>
              <a:rPr lang="es-MX" altLang="en-US" dirty="0" err="1"/>
              <a:t>an</a:t>
            </a:r>
            <a:r>
              <a:rPr lang="es-MX" altLang="en-US" dirty="0"/>
              <a:t> </a:t>
            </a:r>
            <a:r>
              <a:rPr lang="es-MX" altLang="en-US" dirty="0" err="1"/>
              <a:t>instruction</a:t>
            </a:r>
            <a:endParaRPr lang="en-US" altLang="en-US" dirty="0"/>
          </a:p>
          <a:p>
            <a:pPr lvl="1"/>
            <a:r>
              <a:rPr lang="en-US" altLang="en-US" dirty="0"/>
              <a:t>examples: MOV, ADD, SUB, MUL, INC, DEC, NOP, JUMP, CALL, IMUL</a:t>
            </a:r>
          </a:p>
          <a:p>
            <a:pPr lvl="1"/>
            <a:r>
              <a:rPr lang="es-MX" altLang="en-US" dirty="0"/>
              <a:t>describe </a:t>
            </a:r>
            <a:r>
              <a:rPr lang="es-MX" altLang="en-US" dirty="0" err="1"/>
              <a:t>the</a:t>
            </a:r>
            <a:r>
              <a:rPr lang="es-MX" altLang="en-US" dirty="0"/>
              <a:t> </a:t>
            </a:r>
            <a:r>
              <a:rPr lang="es-MX" altLang="en-US" dirty="0" err="1"/>
              <a:t>type</a:t>
            </a:r>
            <a:r>
              <a:rPr lang="es-MX" altLang="en-US" dirty="0"/>
              <a:t> of </a:t>
            </a:r>
            <a:r>
              <a:rPr lang="es-MX" altLang="en-US" dirty="0" err="1"/>
              <a:t>operation</a:t>
            </a:r>
            <a:endParaRPr lang="en-US" altLang="en-US" dirty="0"/>
          </a:p>
          <a:p>
            <a:pPr marL="227013" indent="-227013"/>
            <a:r>
              <a:rPr lang="en-US" altLang="en-US" dirty="0"/>
              <a:t>Operands</a:t>
            </a:r>
          </a:p>
          <a:p>
            <a:pPr lvl="1"/>
            <a:r>
              <a:rPr lang="es-MX" altLang="en-US" dirty="0" err="1"/>
              <a:t>each</a:t>
            </a:r>
            <a:r>
              <a:rPr lang="es-MX" altLang="en-US" dirty="0"/>
              <a:t> </a:t>
            </a:r>
            <a:r>
              <a:rPr lang="es-MX" altLang="en-US" dirty="0" err="1"/>
              <a:t>instruction</a:t>
            </a:r>
            <a:r>
              <a:rPr lang="es-MX" altLang="en-US" dirty="0"/>
              <a:t> can </a:t>
            </a:r>
            <a:r>
              <a:rPr lang="es-MX" altLang="en-US" dirty="0" err="1"/>
              <a:t>have</a:t>
            </a:r>
            <a:r>
              <a:rPr lang="es-MX" altLang="en-US" dirty="0"/>
              <a:t> </a:t>
            </a:r>
            <a:r>
              <a:rPr lang="es-MX" altLang="en-US" dirty="0" err="1"/>
              <a:t>between</a:t>
            </a:r>
            <a:r>
              <a:rPr lang="es-MX" altLang="en-US" dirty="0"/>
              <a:t> </a:t>
            </a:r>
            <a:r>
              <a:rPr lang="es-MX" altLang="en-US" b="1" dirty="0"/>
              <a:t>0</a:t>
            </a:r>
            <a:r>
              <a:rPr lang="es-MX" altLang="en-US" dirty="0"/>
              <a:t> and </a:t>
            </a:r>
            <a:r>
              <a:rPr lang="es-MX" altLang="en-US" b="1" dirty="0" err="1"/>
              <a:t>tree</a:t>
            </a:r>
            <a:r>
              <a:rPr lang="es-MX" altLang="en-US" dirty="0"/>
              <a:t> </a:t>
            </a:r>
            <a:r>
              <a:rPr lang="es-MX" altLang="en-US" dirty="0" err="1"/>
              <a:t>operands</a:t>
            </a:r>
            <a:endParaRPr lang="en-US" altLang="en-US" dirty="0"/>
          </a:p>
          <a:p>
            <a:pPr lvl="1"/>
            <a:r>
              <a:rPr lang="en-US" altLang="en-US" dirty="0"/>
              <a:t>constant			96</a:t>
            </a:r>
          </a:p>
          <a:p>
            <a:pPr lvl="1"/>
            <a:r>
              <a:rPr lang="en-US" altLang="en-US" dirty="0"/>
              <a:t>constant expression	4+5*2      ; in the Assembly time 14</a:t>
            </a:r>
          </a:p>
          <a:p>
            <a:pPr lvl="1"/>
            <a:r>
              <a:rPr lang="en-US" altLang="en-US" dirty="0"/>
              <a:t>register			EAX</a:t>
            </a:r>
          </a:p>
          <a:p>
            <a:pPr lvl="1"/>
            <a:r>
              <a:rPr lang="en-US" altLang="en-US" dirty="0"/>
              <a:t>memory (data label)	temp        ; variable alike   temp+2</a:t>
            </a:r>
          </a:p>
          <a:p>
            <a:pPr marL="227013" indent="-227013">
              <a:buNone/>
            </a:pPr>
            <a:endParaRPr lang="en-US" altLang="en-US" sz="2000" dirty="0"/>
          </a:p>
          <a:p>
            <a:pPr marL="227013" indent="-227013">
              <a:buNone/>
            </a:pPr>
            <a:r>
              <a:rPr lang="en-US" altLang="en-US" sz="2000" dirty="0"/>
              <a:t>Constants and constant expressions are often called </a:t>
            </a:r>
            <a:r>
              <a:rPr lang="en-US" altLang="en-US" sz="2000" dirty="0">
                <a:solidFill>
                  <a:srgbClr val="FF0000"/>
                </a:solidFill>
              </a:rPr>
              <a:t>immediate values (at assembly time)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5333076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Mnemonics and Operands</a:t>
            </a:r>
            <a:br>
              <a:rPr lang="en-US" dirty="0"/>
            </a:br>
            <a:r>
              <a:rPr lang="en-US" dirty="0"/>
              <a:t>Examples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/>
              <a:t>STC instruction</a:t>
            </a:r>
          </a:p>
          <a:p>
            <a:r>
              <a:rPr lang="en-US" altLang="en-US" dirty="0"/>
              <a:t>	</a:t>
            </a:r>
            <a:r>
              <a:rPr lang="en-US" altLang="en-US" dirty="0" err="1"/>
              <a:t>stc</a:t>
            </a:r>
            <a:r>
              <a:rPr lang="en-US" altLang="en-US" dirty="0"/>
              <a:t>			; set Carry flag</a:t>
            </a:r>
          </a:p>
          <a:p>
            <a:endParaRPr lang="en-US" altLang="en-US" dirty="0"/>
          </a:p>
          <a:p>
            <a:r>
              <a:rPr lang="en-US" altLang="en-US" dirty="0"/>
              <a:t>INC instruction</a:t>
            </a:r>
          </a:p>
          <a:p>
            <a:r>
              <a:rPr lang="en-US" altLang="en-US" dirty="0"/>
              <a:t>	</a:t>
            </a:r>
            <a:r>
              <a:rPr lang="en-US" altLang="en-US" dirty="0" err="1"/>
              <a:t>inc</a:t>
            </a:r>
            <a:r>
              <a:rPr lang="en-US" altLang="en-US" dirty="0"/>
              <a:t>	</a:t>
            </a:r>
            <a:r>
              <a:rPr lang="en-US" altLang="en-US" dirty="0" err="1"/>
              <a:t>eax</a:t>
            </a:r>
            <a:r>
              <a:rPr lang="en-US" altLang="en-US" dirty="0"/>
              <a:t>		; add 1 to EAX</a:t>
            </a:r>
          </a:p>
          <a:p>
            <a:endParaRPr lang="en-US" altLang="en-US" dirty="0"/>
          </a:p>
          <a:p>
            <a:r>
              <a:rPr lang="en-US" altLang="en-US" dirty="0"/>
              <a:t>MOV instruction</a:t>
            </a:r>
          </a:p>
          <a:p>
            <a:r>
              <a:rPr lang="en-US" altLang="en-US" dirty="0"/>
              <a:t>	</a:t>
            </a:r>
            <a:r>
              <a:rPr lang="en-US" altLang="en-US" dirty="0" err="1"/>
              <a:t>mov</a:t>
            </a:r>
            <a:r>
              <a:rPr lang="en-US" altLang="en-US" dirty="0"/>
              <a:t>	temp, </a:t>
            </a:r>
            <a:r>
              <a:rPr lang="en-US" altLang="en-US" dirty="0" err="1"/>
              <a:t>ebx</a:t>
            </a:r>
            <a:r>
              <a:rPr lang="en-US" altLang="en-US" dirty="0"/>
              <a:t>	; move EBX to temp</a:t>
            </a:r>
          </a:p>
          <a:p>
            <a:r>
              <a:rPr lang="en-US" altLang="en-US" dirty="0"/>
              <a:t>				; first operation is destination</a:t>
            </a:r>
          </a:p>
          <a:p>
            <a:r>
              <a:rPr lang="en-US" altLang="en-US" dirty="0"/>
              <a:t>				; second is the source</a:t>
            </a:r>
          </a:p>
          <a:p>
            <a:r>
              <a:rPr lang="en-US" altLang="en-US" dirty="0"/>
              <a:t>IMUL instruction (</a:t>
            </a:r>
            <a:r>
              <a:rPr lang="en-US" altLang="en-US" sz="2300" dirty="0"/>
              <a:t>three operands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	</a:t>
            </a:r>
            <a:r>
              <a:rPr lang="en-US" altLang="en-US" dirty="0" err="1"/>
              <a:t>imul</a:t>
            </a:r>
            <a:r>
              <a:rPr lang="en-US" altLang="en-US" dirty="0"/>
              <a:t>	</a:t>
            </a:r>
            <a:r>
              <a:rPr lang="en-US" altLang="en-US" dirty="0" err="1"/>
              <a:t>eax</a:t>
            </a:r>
            <a:r>
              <a:rPr lang="en-US" altLang="en-US" dirty="0"/>
              <a:t>, </a:t>
            </a:r>
            <a:r>
              <a:rPr lang="en-US" altLang="en-US" dirty="0" err="1"/>
              <a:t>ebx</a:t>
            </a:r>
            <a:r>
              <a:rPr lang="en-US" altLang="en-US" dirty="0"/>
              <a:t>, 5	; EBX multiplied by 5, product in EAX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768411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Comments are good!</a:t>
            </a:r>
          </a:p>
          <a:p>
            <a:pPr lvl="1"/>
            <a:r>
              <a:rPr lang="en-US" altLang="en-US" dirty="0"/>
              <a:t>explain the program's purpose</a:t>
            </a:r>
          </a:p>
          <a:p>
            <a:pPr lvl="1"/>
            <a:r>
              <a:rPr lang="en-US" altLang="en-US" dirty="0"/>
              <a:t>when it was written, and by whom</a:t>
            </a:r>
          </a:p>
          <a:p>
            <a:pPr lvl="1"/>
            <a:r>
              <a:rPr lang="en-US" altLang="en-US" dirty="0"/>
              <a:t>revision information</a:t>
            </a:r>
          </a:p>
          <a:p>
            <a:pPr lvl="1"/>
            <a:r>
              <a:rPr lang="en-US" altLang="en-US" dirty="0"/>
              <a:t>Technical notes about coding (programming) techniques</a:t>
            </a:r>
          </a:p>
          <a:p>
            <a:pPr lvl="1"/>
            <a:r>
              <a:rPr lang="en-US" altLang="en-US" dirty="0"/>
              <a:t>application-specific explanations</a:t>
            </a:r>
          </a:p>
          <a:p>
            <a:r>
              <a:rPr lang="en-US" altLang="en-US" dirty="0"/>
              <a:t>Single-line comments</a:t>
            </a:r>
          </a:p>
          <a:p>
            <a:pPr lvl="1"/>
            <a:r>
              <a:rPr lang="en-US" altLang="en-US" dirty="0"/>
              <a:t>begin with semicolon (</a:t>
            </a:r>
            <a:r>
              <a:rPr lang="en-US" altLang="en-US" dirty="0">
                <a:solidFill>
                  <a:srgbClr val="FF0000"/>
                </a:solidFill>
              </a:rPr>
              <a:t>;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Multi-line comments</a:t>
            </a:r>
          </a:p>
          <a:p>
            <a:pPr lvl="1"/>
            <a:r>
              <a:rPr lang="en-US" altLang="en-US" dirty="0"/>
              <a:t>begin with COMMENT directive and a programmer-chosen character</a:t>
            </a:r>
          </a:p>
          <a:p>
            <a:pPr lvl="1"/>
            <a:r>
              <a:rPr lang="en-US" altLang="en-US" dirty="0"/>
              <a:t>end with the same programmer-chosen character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611178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2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Single line comment</a:t>
            </a:r>
          </a:p>
          <a:p>
            <a:pPr lvl="1"/>
            <a:r>
              <a:rPr lang="en-US" altLang="en-US" dirty="0" err="1"/>
              <a:t>inc</a:t>
            </a:r>
            <a:r>
              <a:rPr lang="en-US" altLang="en-US" dirty="0"/>
              <a:t>	</a:t>
            </a:r>
            <a:r>
              <a:rPr lang="en-US" altLang="en-US" dirty="0" err="1"/>
              <a:t>eax</a:t>
            </a:r>
            <a:r>
              <a:rPr lang="en-US" altLang="en-US" dirty="0"/>
              <a:t>		</a:t>
            </a:r>
            <a:r>
              <a:rPr lang="en-US" altLang="en-US" dirty="0">
                <a:solidFill>
                  <a:srgbClr val="FF0000"/>
                </a:solidFill>
              </a:rPr>
              <a:t>; </a:t>
            </a:r>
            <a:r>
              <a:rPr lang="en-US" altLang="en-US" dirty="0"/>
              <a:t>single line at end of instruction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;</a:t>
            </a:r>
            <a:r>
              <a:rPr lang="en-US" altLang="en-US" dirty="0"/>
              <a:t> single line at beginning of line</a:t>
            </a:r>
          </a:p>
          <a:p>
            <a:r>
              <a:rPr lang="en-US" altLang="en-US" dirty="0"/>
              <a:t>Multiline comment</a:t>
            </a:r>
          </a:p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FF0000"/>
                </a:solidFill>
              </a:rPr>
              <a:t>COMMENT	!</a:t>
            </a:r>
          </a:p>
          <a:p>
            <a:pPr>
              <a:buFontTx/>
              <a:buNone/>
            </a:pPr>
            <a:r>
              <a:rPr lang="en-US" altLang="en-US" dirty="0"/>
              <a:t>			This line is a comment</a:t>
            </a:r>
          </a:p>
          <a:p>
            <a:pPr>
              <a:buFontTx/>
              <a:buNone/>
            </a:pPr>
            <a:r>
              <a:rPr lang="en-US" altLang="en-US" dirty="0"/>
              <a:t>			This line is also a comment</a:t>
            </a:r>
          </a:p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FF0000"/>
                </a:solidFill>
              </a:rPr>
              <a:t>!</a:t>
            </a:r>
          </a:p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COMMENT	&amp;</a:t>
            </a:r>
          </a:p>
          <a:p>
            <a:pPr>
              <a:buFontTx/>
              <a:buNone/>
            </a:pPr>
            <a:r>
              <a:rPr lang="en-US" altLang="en-US" dirty="0"/>
              <a:t>			This is a comment</a:t>
            </a:r>
          </a:p>
          <a:p>
            <a:pPr>
              <a:buFontTx/>
              <a:buNone/>
            </a:pPr>
            <a:r>
              <a:rPr lang="en-US" altLang="en-US" dirty="0"/>
              <a:t>			This is also a comment</a:t>
            </a:r>
          </a:p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495787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NOP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145</a:t>
            </a:fld>
            <a:endParaRPr lang="es-MX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79050" y="1484784"/>
            <a:ext cx="8421688" cy="30734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Doesn’t do anything, just waste a clock cycle (tick)</a:t>
            </a:r>
          </a:p>
          <a:p>
            <a:r>
              <a:rPr lang="en-US" altLang="en-US" dirty="0"/>
              <a:t>Takes up one byte of memory</a:t>
            </a:r>
          </a:p>
          <a:p>
            <a:r>
              <a:rPr lang="en-US" altLang="en-US" dirty="0"/>
              <a:t>Sometimes used by compilers and assemblers to align code to even-address boundaries.   (</a:t>
            </a:r>
            <a:r>
              <a:rPr lang="en-US" altLang="en-US" sz="1900" dirty="0"/>
              <a:t>as file blocks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The following MOV generates three machine code bytes.  The NOP aligns the address of the third instruction to a </a:t>
            </a:r>
            <a:r>
              <a:rPr lang="en-US" altLang="en-US" dirty="0" err="1"/>
              <a:t>doubleword</a:t>
            </a:r>
            <a:r>
              <a:rPr lang="en-US" altLang="en-US" dirty="0"/>
              <a:t> boundary (even multiple of 4)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934613" y="5077298"/>
            <a:ext cx="8399462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100" dirty="0"/>
              <a:t>00000000 	66 	8B 	C3 	</a:t>
            </a:r>
            <a:r>
              <a:rPr lang="en-US" altLang="en-US" sz="2100" dirty="0" err="1"/>
              <a:t>mov</a:t>
            </a:r>
            <a:r>
              <a:rPr lang="en-US" altLang="en-US" sz="2100" dirty="0"/>
              <a:t> ax, </a:t>
            </a:r>
            <a:r>
              <a:rPr lang="en-US" altLang="en-US" sz="2100" dirty="0" err="1"/>
              <a:t>bx</a:t>
            </a:r>
            <a:endParaRPr lang="en-US" altLang="en-US" sz="2100" dirty="0"/>
          </a:p>
          <a:p>
            <a:pPr eaLnBrk="1" hangingPunct="1"/>
            <a:r>
              <a:rPr lang="en-US" altLang="en-US" sz="2100" dirty="0"/>
              <a:t>00000003 	90			</a:t>
            </a:r>
            <a:r>
              <a:rPr lang="en-US" altLang="en-US" sz="2100" dirty="0" err="1"/>
              <a:t>nop</a:t>
            </a:r>
            <a:r>
              <a:rPr lang="en-US" altLang="en-US" sz="2100" dirty="0"/>
              <a:t>	;  align next instruction</a:t>
            </a:r>
          </a:p>
          <a:p>
            <a:pPr eaLnBrk="1" hangingPunct="1"/>
            <a:r>
              <a:rPr lang="en-US" altLang="en-US" sz="2100" dirty="0"/>
              <a:t>00000004 	</a:t>
            </a:r>
          </a:p>
        </p:txBody>
      </p:sp>
    </p:spTree>
    <p:extLst>
      <p:ext uri="{BB962C8B-B14F-4D97-AF65-F5344CB8AC3E}">
        <p14:creationId xmlns:p14="http://schemas.microsoft.com/office/powerpoint/2010/main" val="73632946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 Examples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No operands</a:t>
            </a:r>
          </a:p>
          <a:p>
            <a:pPr lvl="1"/>
            <a:r>
              <a:rPr lang="en-US" altLang="en-US" dirty="0" err="1"/>
              <a:t>stc</a:t>
            </a:r>
            <a:r>
              <a:rPr lang="en-US" altLang="en-US" dirty="0"/>
              <a:t>, </a:t>
            </a:r>
            <a:r>
              <a:rPr lang="en-US" altLang="en-US" dirty="0" err="1"/>
              <a:t>nop</a:t>
            </a:r>
            <a:r>
              <a:rPr lang="en-US" altLang="en-US" dirty="0"/>
              <a:t>		; set Carry flag, no operation</a:t>
            </a:r>
          </a:p>
          <a:p>
            <a:r>
              <a:rPr lang="en-US" altLang="en-US" dirty="0"/>
              <a:t>One operand</a:t>
            </a:r>
          </a:p>
          <a:p>
            <a:pPr lvl="1"/>
            <a:r>
              <a:rPr lang="en-US" altLang="en-US" dirty="0" err="1"/>
              <a:t>mul</a:t>
            </a:r>
            <a:r>
              <a:rPr lang="en-US" altLang="en-US" dirty="0"/>
              <a:t>  7			; constant</a:t>
            </a:r>
          </a:p>
          <a:p>
            <a:pPr lvl="1"/>
            <a:r>
              <a:rPr lang="en-US" altLang="en-US" dirty="0" err="1"/>
              <a:t>inc</a:t>
            </a:r>
            <a:r>
              <a:rPr lang="en-US" altLang="en-US" dirty="0"/>
              <a:t>  temp		; memory</a:t>
            </a:r>
          </a:p>
          <a:p>
            <a:r>
              <a:rPr lang="en-US" altLang="en-US" dirty="0"/>
              <a:t>Two operands</a:t>
            </a:r>
          </a:p>
          <a:p>
            <a:pPr lvl="1"/>
            <a:r>
              <a:rPr lang="en-US" altLang="en-US" dirty="0"/>
              <a:t>add  </a:t>
            </a:r>
            <a:r>
              <a:rPr lang="en-US" altLang="en-US" dirty="0" err="1"/>
              <a:t>ebx</a:t>
            </a:r>
            <a:r>
              <a:rPr lang="en-US" altLang="en-US" dirty="0"/>
              <a:t>,  </a:t>
            </a:r>
            <a:r>
              <a:rPr lang="en-US" altLang="en-US" dirty="0" err="1"/>
              <a:t>ecx</a:t>
            </a:r>
            <a:r>
              <a:rPr lang="en-US" altLang="en-US" dirty="0"/>
              <a:t>		; register, register</a:t>
            </a:r>
          </a:p>
          <a:p>
            <a:pPr lvl="1"/>
            <a:r>
              <a:rPr lang="en-US" altLang="en-US" dirty="0"/>
              <a:t>sub  temp,  25	; memory, constant</a:t>
            </a:r>
          </a:p>
          <a:p>
            <a:pPr lvl="1"/>
            <a:r>
              <a:rPr lang="en-US" altLang="en-US" dirty="0"/>
              <a:t>add  </a:t>
            </a:r>
            <a:r>
              <a:rPr lang="en-US" altLang="en-US" dirty="0" err="1"/>
              <a:t>eax</a:t>
            </a:r>
            <a:r>
              <a:rPr lang="en-US" altLang="en-US" dirty="0"/>
              <a:t>, 36*25	; register, constant-expression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146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8322053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Chapters: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Ríos.</a:t>
            </a:r>
          </a:p>
          <a:p>
            <a:r>
              <a:rPr lang="en-US" dirty="0"/>
              <a:t>Agosto – </a:t>
            </a:r>
            <a:r>
              <a:rPr lang="en-US" dirty="0" err="1"/>
              <a:t>diciembre</a:t>
            </a:r>
            <a:r>
              <a:rPr lang="en-US" dirty="0"/>
              <a:t> 2022</a:t>
            </a:r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147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304721865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2022</a:t>
            </a:r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148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276630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 Directives: Defining Data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DATA SECTION (.data, .DATA) in 32-bit programs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Intrinsic Data Types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Data Definition Statement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Defining BYTE and SBYTE Data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Following the Little-Endian Order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Defining WORD and SWORD Data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Defining DWORD and SDWORD Data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Defining QWORD Data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Defining TBYTE Data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Defining Real Number Data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Declaring Uninitialized Data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149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307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Ejecución de Programas en Leng. Alto Nivel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692287"/>
          </a:xfrm>
        </p:spPr>
        <p:txBody>
          <a:bodyPr>
            <a:normAutofit/>
          </a:bodyPr>
          <a:lstStyle/>
          <a:p>
            <a:r>
              <a:rPr lang="es-MX" sz="2400" dirty="0"/>
              <a:t>Flujo para ejecutar programas en C / C++:</a:t>
            </a:r>
          </a:p>
          <a:p>
            <a:pPr lvl="1"/>
            <a:r>
              <a:rPr lang="es-MX" sz="2000" i="1" dirty="0"/>
              <a:t>Compilar</a:t>
            </a:r>
            <a:r>
              <a:rPr lang="es-MX" sz="2000" dirty="0"/>
              <a:t> con el </a:t>
            </a:r>
            <a:r>
              <a:rPr lang="es-MX" sz="2000" b="1" dirty="0"/>
              <a:t>Compilador</a:t>
            </a:r>
            <a:r>
              <a:rPr lang="es-MX" sz="2000" dirty="0"/>
              <a:t>, </a:t>
            </a:r>
            <a:r>
              <a:rPr lang="es-MX" sz="2000" i="1" dirty="0"/>
              <a:t>prog.cc</a:t>
            </a:r>
            <a:r>
              <a:rPr lang="es-MX" sz="2000" dirty="0"/>
              <a:t>  a  </a:t>
            </a:r>
            <a:r>
              <a:rPr lang="es-MX" sz="2000" i="1" dirty="0"/>
              <a:t>prog.obj</a:t>
            </a:r>
            <a:r>
              <a:rPr lang="es-MX" sz="2000" dirty="0"/>
              <a:t> </a:t>
            </a:r>
          </a:p>
          <a:p>
            <a:pPr lvl="1"/>
            <a:r>
              <a:rPr lang="es-MX" sz="2000" i="1" dirty="0"/>
              <a:t>Ligado o vinculado</a:t>
            </a:r>
            <a:r>
              <a:rPr lang="es-MX" sz="2000" dirty="0"/>
              <a:t> (</a:t>
            </a:r>
            <a:r>
              <a:rPr lang="es-MX" sz="2000" dirty="0" err="1"/>
              <a:t>linking</a:t>
            </a:r>
            <a:r>
              <a:rPr lang="es-MX" sz="2000" dirty="0"/>
              <a:t>) con el </a:t>
            </a:r>
            <a:r>
              <a:rPr lang="es-MX" sz="2000" b="1" dirty="0" err="1"/>
              <a:t>Linker</a:t>
            </a:r>
            <a:r>
              <a:rPr lang="es-MX" sz="2000" dirty="0"/>
              <a:t>, </a:t>
            </a:r>
            <a:r>
              <a:rPr lang="es-MX" sz="2000" i="1" dirty="0"/>
              <a:t>prog.obj</a:t>
            </a:r>
            <a:r>
              <a:rPr lang="es-MX" sz="2000" dirty="0"/>
              <a:t>  a  </a:t>
            </a:r>
            <a:r>
              <a:rPr lang="es-MX" sz="2000" i="1" dirty="0"/>
              <a:t>prog.exe</a:t>
            </a:r>
            <a:endParaRPr lang="es-MX" sz="2000" dirty="0"/>
          </a:p>
          <a:p>
            <a:pPr lvl="1"/>
            <a:r>
              <a:rPr lang="es-MX" sz="2000" dirty="0"/>
              <a:t>Ejecución de programa  </a:t>
            </a:r>
            <a:r>
              <a:rPr lang="es-MX" sz="2000" i="1" dirty="0"/>
              <a:t>prog.exe</a:t>
            </a:r>
            <a:r>
              <a:rPr lang="es-MX" sz="2000" dirty="0"/>
              <a:t> 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15</a:t>
            </a:fld>
            <a:endParaRPr lang="es-MX" dirty="0"/>
          </a:p>
        </p:txBody>
      </p:sp>
      <p:grpSp>
        <p:nvGrpSpPr>
          <p:cNvPr id="19" name="18 Grupo"/>
          <p:cNvGrpSpPr/>
          <p:nvPr/>
        </p:nvGrpSpPr>
        <p:grpSpPr>
          <a:xfrm>
            <a:off x="2858273" y="3411768"/>
            <a:ext cx="6300923" cy="2972027"/>
            <a:chOff x="1397542" y="2529947"/>
            <a:chExt cx="6300923" cy="2972027"/>
          </a:xfrm>
        </p:grpSpPr>
        <p:sp>
          <p:nvSpPr>
            <p:cNvPr id="20" name="19 Datos almacenados"/>
            <p:cNvSpPr/>
            <p:nvPr/>
          </p:nvSpPr>
          <p:spPr>
            <a:xfrm>
              <a:off x="1397542" y="2875703"/>
              <a:ext cx="1584176" cy="518458"/>
            </a:xfrm>
            <a:prstGeom prst="flowChartOnlineStorag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800" i="1" dirty="0">
                  <a:solidFill>
                    <a:schemeClr val="tx1"/>
                  </a:solidFill>
                </a:rPr>
                <a:t>prog</a:t>
              </a:r>
              <a:r>
                <a:rPr lang="es-MX" sz="1800" dirty="0">
                  <a:solidFill>
                    <a:schemeClr val="tx1"/>
                  </a:solidFill>
                </a:rPr>
                <a:t>.cc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1" name="20 Proceso"/>
            <p:cNvSpPr/>
            <p:nvPr/>
          </p:nvSpPr>
          <p:spPr>
            <a:xfrm>
              <a:off x="1476101" y="3767421"/>
              <a:ext cx="1512168" cy="518458"/>
            </a:xfrm>
            <a:prstGeom prst="flowChartProcess">
              <a:avLst/>
            </a:prstGeom>
            <a:solidFill>
              <a:srgbClr val="FFC000"/>
            </a:solidFill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800" dirty="0">
                  <a:solidFill>
                    <a:schemeClr val="tx1"/>
                  </a:solidFill>
                </a:rPr>
                <a:t>Compilador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2" name="21 Datos almacenados"/>
            <p:cNvSpPr/>
            <p:nvPr/>
          </p:nvSpPr>
          <p:spPr>
            <a:xfrm>
              <a:off x="3600547" y="3767421"/>
              <a:ext cx="1584176" cy="518458"/>
            </a:xfrm>
            <a:prstGeom prst="flowChartOnlineStorage">
              <a:avLst/>
            </a:prstGeom>
            <a:solidFill>
              <a:srgbClr val="00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800" i="1" dirty="0">
                  <a:solidFill>
                    <a:schemeClr val="tx1"/>
                  </a:solidFill>
                </a:rPr>
                <a:t>prog</a:t>
              </a:r>
              <a:r>
                <a:rPr lang="es-MX" sz="1800" dirty="0">
                  <a:solidFill>
                    <a:schemeClr val="tx1"/>
                  </a:solidFill>
                </a:rPr>
                <a:t>.obj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3" name="22 Datos almacenados"/>
            <p:cNvSpPr/>
            <p:nvPr/>
          </p:nvSpPr>
          <p:spPr>
            <a:xfrm>
              <a:off x="5976601" y="4662229"/>
              <a:ext cx="1584176" cy="518458"/>
            </a:xfrm>
            <a:prstGeom prst="flowChartOnlineStorag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800" i="1" dirty="0">
                  <a:solidFill>
                    <a:schemeClr val="tx1"/>
                  </a:solidFill>
                </a:rPr>
                <a:t>prog</a:t>
              </a:r>
              <a:r>
                <a:rPr lang="es-MX" sz="1800" dirty="0">
                  <a:solidFill>
                    <a:schemeClr val="tx1"/>
                  </a:solidFill>
                </a:rPr>
                <a:t>.exe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4" name="23 Proceso"/>
            <p:cNvSpPr/>
            <p:nvPr/>
          </p:nvSpPr>
          <p:spPr>
            <a:xfrm>
              <a:off x="6012605" y="3767421"/>
              <a:ext cx="1512168" cy="518458"/>
            </a:xfrm>
            <a:prstGeom prst="flowChartProcess">
              <a:avLst/>
            </a:prstGeom>
            <a:solidFill>
              <a:srgbClr val="FFC000"/>
            </a:solidFill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800" dirty="0" err="1">
                  <a:solidFill>
                    <a:schemeClr val="tx1"/>
                  </a:solidFill>
                </a:rPr>
                <a:t>Linker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24 Conector recto de flecha"/>
            <p:cNvCxnSpPr>
              <a:stCxn id="20" idx="2"/>
            </p:cNvCxnSpPr>
            <p:nvPr/>
          </p:nvCxnSpPr>
          <p:spPr>
            <a:xfrm>
              <a:off x="2189630" y="3394161"/>
              <a:ext cx="0" cy="3732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 de flecha"/>
            <p:cNvCxnSpPr>
              <a:endCxn id="22" idx="1"/>
            </p:cNvCxnSpPr>
            <p:nvPr/>
          </p:nvCxnSpPr>
          <p:spPr>
            <a:xfrm>
              <a:off x="2988269" y="4026650"/>
              <a:ext cx="61227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 de flecha"/>
            <p:cNvCxnSpPr>
              <a:stCxn id="22" idx="3"/>
            </p:cNvCxnSpPr>
            <p:nvPr/>
          </p:nvCxnSpPr>
          <p:spPr>
            <a:xfrm>
              <a:off x="4920694" y="4026650"/>
              <a:ext cx="109191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 de flecha"/>
            <p:cNvCxnSpPr/>
            <p:nvPr/>
          </p:nvCxnSpPr>
          <p:spPr>
            <a:xfrm>
              <a:off x="6756357" y="4285879"/>
              <a:ext cx="0" cy="3732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1505554" y="2529947"/>
              <a:ext cx="1476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Programa fuente</a:t>
              </a:r>
              <a:endParaRPr lang="en-US" sz="1400" dirty="0"/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3708559" y="4285879"/>
              <a:ext cx="1476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Programa objeto</a:t>
              </a:r>
              <a:endParaRPr lang="en-US" sz="1400" dirty="0"/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6006277" y="5194197"/>
              <a:ext cx="1692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Programa ejecutable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985528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 Directives: Defining Data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These Assembly Directives in DATA SECTION: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Allocate memory space (bytes), and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Can define an initial value in the memory space.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/>
              <a:t>.DATA</a:t>
            </a:r>
            <a:r>
              <a:rPr lang="en-US" altLang="en-US" dirty="0"/>
              <a:t> / </a:t>
            </a:r>
            <a:r>
              <a:rPr lang="en-US" altLang="en-US" b="1" dirty="0"/>
              <a:t>.data</a:t>
            </a:r>
            <a:r>
              <a:rPr lang="en-US" altLang="en-US" dirty="0"/>
              <a:t> section: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Fixes the initial address of the user program (</a:t>
            </a:r>
            <a:r>
              <a:rPr lang="en-US" altLang="en-US" i="1" dirty="0"/>
              <a:t>.</a:t>
            </a:r>
            <a:r>
              <a:rPr lang="en-US" altLang="en-US" i="1" dirty="0" err="1"/>
              <a:t>asm</a:t>
            </a:r>
            <a:r>
              <a:rPr lang="en-US" altLang="en-US" dirty="0"/>
              <a:t> file).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150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46257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of Intrinsic Data Types 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dirty="0" err="1"/>
              <a:t>INTEGERs</a:t>
            </a:r>
            <a:r>
              <a:rPr lang="es-MX" dirty="0"/>
              <a:t>: </a:t>
            </a:r>
            <a:r>
              <a:rPr lang="es-MX" dirty="0" err="1"/>
              <a:t>size</a:t>
            </a:r>
            <a:r>
              <a:rPr lang="es-MX" dirty="0"/>
              <a:t> and </a:t>
            </a:r>
            <a:r>
              <a:rPr lang="es-MX" dirty="0" err="1"/>
              <a:t>content</a:t>
            </a:r>
            <a:r>
              <a:rPr lang="es-MX" dirty="0"/>
              <a:t> (</a:t>
            </a:r>
            <a:r>
              <a:rPr lang="es-MX" dirty="0" err="1"/>
              <a:t>unsigned</a:t>
            </a:r>
            <a:r>
              <a:rPr lang="es-MX" dirty="0"/>
              <a:t>, </a:t>
            </a:r>
            <a:r>
              <a:rPr lang="es-MX" dirty="0" err="1"/>
              <a:t>signed</a:t>
            </a:r>
            <a:r>
              <a:rPr lang="es-MX" dirty="0"/>
              <a:t>)</a:t>
            </a:r>
            <a:endParaRPr lang="en-US" altLang="en-US" dirty="0"/>
          </a:p>
          <a:p>
            <a:r>
              <a:rPr lang="en-US" altLang="en-US" dirty="0"/>
              <a:t>BYTE, SBYTE</a:t>
            </a:r>
          </a:p>
          <a:p>
            <a:pPr lvl="1"/>
            <a:r>
              <a:rPr lang="en-US" altLang="en-US" dirty="0"/>
              <a:t>8-bit unsigned integer; 8-bit signed integer (1 byte)</a:t>
            </a:r>
          </a:p>
          <a:p>
            <a:r>
              <a:rPr lang="en-US" altLang="en-US" dirty="0"/>
              <a:t>WORD, SWORD</a:t>
            </a:r>
          </a:p>
          <a:p>
            <a:pPr lvl="1"/>
            <a:r>
              <a:rPr lang="en-US" altLang="en-US" dirty="0"/>
              <a:t>16-bit unsigned &amp; signed integer (2 bytes)</a:t>
            </a:r>
          </a:p>
          <a:p>
            <a:r>
              <a:rPr lang="en-US" altLang="en-US" dirty="0"/>
              <a:t>DWORD, SDWORD</a:t>
            </a:r>
          </a:p>
          <a:p>
            <a:pPr lvl="1"/>
            <a:r>
              <a:rPr lang="en-US" altLang="en-US" dirty="0"/>
              <a:t>32-bit unsigned &amp; signed integer (Double word, 4 bytes)</a:t>
            </a:r>
          </a:p>
          <a:p>
            <a:r>
              <a:rPr lang="en-US" altLang="en-US" dirty="0"/>
              <a:t>QWORD, SQWORD</a:t>
            </a:r>
          </a:p>
          <a:p>
            <a:pPr lvl="1"/>
            <a:r>
              <a:rPr lang="en-US" altLang="en-US" dirty="0"/>
              <a:t>64-bit unsigned integer (Quad word, 8 bytes)</a:t>
            </a:r>
          </a:p>
          <a:p>
            <a:pPr lvl="1"/>
            <a:r>
              <a:rPr lang="en-US" altLang="en-US" dirty="0"/>
              <a:t>64-bit signed integer (not valid in IA-32)</a:t>
            </a:r>
          </a:p>
          <a:p>
            <a:r>
              <a:rPr lang="en-US" altLang="en-US" dirty="0"/>
              <a:t>TBYTE</a:t>
            </a:r>
          </a:p>
          <a:p>
            <a:pPr lvl="1"/>
            <a:r>
              <a:rPr lang="en-US" altLang="en-US" dirty="0"/>
              <a:t>80-bit integer (Ten bytes)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151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096279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of Intrinsic Data Types 2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REALs, with fractions</a:t>
            </a:r>
          </a:p>
          <a:p>
            <a:r>
              <a:rPr lang="en-US" altLang="en-US" dirty="0"/>
              <a:t>REAL4</a:t>
            </a:r>
          </a:p>
          <a:p>
            <a:pPr lvl="1"/>
            <a:r>
              <a:rPr lang="en-US" altLang="en-US" dirty="0"/>
              <a:t>4-byte IEEE short real</a:t>
            </a:r>
          </a:p>
          <a:p>
            <a:r>
              <a:rPr lang="en-US" altLang="en-US" dirty="0"/>
              <a:t>REAL8</a:t>
            </a:r>
          </a:p>
          <a:p>
            <a:pPr lvl="1"/>
            <a:r>
              <a:rPr lang="en-US" altLang="en-US" dirty="0"/>
              <a:t>8-byte IEEE long real</a:t>
            </a:r>
          </a:p>
          <a:p>
            <a:r>
              <a:rPr lang="en-US" altLang="en-US" dirty="0"/>
              <a:t>REAL10</a:t>
            </a:r>
          </a:p>
          <a:p>
            <a:pPr lvl="1"/>
            <a:r>
              <a:rPr lang="en-US" altLang="en-US" dirty="0"/>
              <a:t>10-byte IEEE extended real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152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096279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Statement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A </a:t>
            </a:r>
            <a:r>
              <a:rPr lang="en-US" altLang="en-US" sz="2000" i="1" dirty="0"/>
              <a:t>data definition statement</a:t>
            </a:r>
            <a:r>
              <a:rPr lang="en-US" altLang="en-US" sz="2000" dirty="0"/>
              <a:t> (a directive) sets aside storage in memory for a variable.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May optionally assign a </a:t>
            </a:r>
            <a:r>
              <a:rPr lang="en-US" altLang="en-US" sz="2000" i="1" dirty="0"/>
              <a:t>name</a:t>
            </a:r>
            <a:r>
              <a:rPr lang="en-US" altLang="en-US" sz="2000" dirty="0"/>
              <a:t> (data label) to the data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Syntax: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000" dirty="0"/>
              <a:t>[</a:t>
            </a:r>
            <a:r>
              <a:rPr lang="en-US" altLang="en-US" sz="2000" i="1" dirty="0"/>
              <a:t>name</a:t>
            </a:r>
            <a:r>
              <a:rPr lang="en-US" altLang="en-US" sz="2000" dirty="0"/>
              <a:t>]  </a:t>
            </a:r>
            <a:r>
              <a:rPr lang="en-US" altLang="en-US" sz="2000" i="1" dirty="0"/>
              <a:t>directive</a:t>
            </a:r>
            <a:r>
              <a:rPr lang="en-US" altLang="en-US" sz="2000" dirty="0"/>
              <a:t>  </a:t>
            </a:r>
            <a:r>
              <a:rPr lang="en-US" altLang="en-US" sz="2000" i="1" dirty="0"/>
              <a:t>initializer</a:t>
            </a:r>
            <a:r>
              <a:rPr lang="en-US" altLang="en-US" sz="2000" dirty="0"/>
              <a:t>  [,</a:t>
            </a:r>
            <a:r>
              <a:rPr lang="en-US" altLang="en-US" sz="2000" i="1" dirty="0"/>
              <a:t>initializer</a:t>
            </a:r>
            <a:r>
              <a:rPr lang="en-US" altLang="en-US" sz="2000" dirty="0"/>
              <a:t>] . . .</a:t>
            </a:r>
          </a:p>
          <a:p>
            <a:pPr lvl="1">
              <a:lnSpc>
                <a:spcPct val="90000"/>
              </a:lnSpc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  <a:buNone/>
            </a:pPr>
            <a:r>
              <a:rPr lang="en-US" altLang="en-US" sz="2000" dirty="0"/>
              <a:t>	</a:t>
            </a:r>
            <a:r>
              <a:rPr lang="en-US" altLang="en-US" sz="2000" b="1" dirty="0" err="1">
                <a:latin typeface="Courier New" pitchFamily="49" charset="0"/>
              </a:rPr>
              <a:t>alfa</a:t>
            </a:r>
            <a:r>
              <a:rPr lang="en-US" altLang="en-US" sz="2000" b="1" dirty="0">
                <a:latin typeface="Courier New" pitchFamily="49" charset="0"/>
              </a:rPr>
              <a:t> BYTE 10</a:t>
            </a:r>
          </a:p>
          <a:p>
            <a:pPr lvl="1">
              <a:lnSpc>
                <a:spcPct val="90000"/>
              </a:lnSpc>
              <a:buNone/>
            </a:pPr>
            <a:endParaRPr lang="en-US" alt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/>
              <a:t>All initializers become </a:t>
            </a:r>
            <a:r>
              <a:rPr lang="en-US" altLang="en-US" sz="2000" i="1" dirty="0"/>
              <a:t>binary data</a:t>
            </a:r>
            <a:r>
              <a:rPr lang="en-US" altLang="en-US" sz="2000" dirty="0"/>
              <a:t> in memory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153</a:t>
            </a:fld>
            <a:endParaRPr lang="es-MX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927648" y="3212976"/>
            <a:ext cx="22860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91744" y="3212976"/>
            <a:ext cx="15240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4511824" y="3212976"/>
            <a:ext cx="7620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3096279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BYTE and SBYTE Data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154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86000" y="1968119"/>
            <a:ext cx="7696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2860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beta   BYTE 'A'	; character constant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gamma   BYTE 0	; smallest unsigned byte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omega  BYTE 255	; largest unsigned byte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delta  SBYTE -128	; smallest signed byte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sigma  SBYTE +127	; largest signed byte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eagle BYTE ?	; uninitialized byte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MX" altLang="en-US" sz="1800" b="1" dirty="0" err="1">
                <a:latin typeface="Courier New" pitchFamily="49" charset="0"/>
              </a:rPr>
              <a:t>falcon</a:t>
            </a:r>
            <a:r>
              <a:rPr lang="es-MX" altLang="en-US" sz="1800" b="1" dirty="0">
                <a:latin typeface="Courier New" pitchFamily="49" charset="0"/>
              </a:rPr>
              <a:t> BYTE 10h</a:t>
            </a:r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38400" y="1374395"/>
            <a:ext cx="73914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00" dirty="0"/>
              <a:t>Each of the following defines a single byte of storage:</a:t>
            </a:r>
          </a:p>
        </p:txBody>
      </p:sp>
    </p:spTree>
    <p:extLst>
      <p:ext uri="{BB962C8B-B14F-4D97-AF65-F5344CB8AC3E}">
        <p14:creationId xmlns:p14="http://schemas.microsoft.com/office/powerpoint/2010/main" val="153096279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81200" y="274638"/>
            <a:ext cx="519492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MX" dirty="0" err="1"/>
              <a:t>Defining</a:t>
            </a:r>
            <a:r>
              <a:rPr lang="es-MX" dirty="0"/>
              <a:t> </a:t>
            </a:r>
            <a:r>
              <a:rPr lang="es-MX" dirty="0" err="1"/>
              <a:t>Multiple</a:t>
            </a:r>
            <a:br>
              <a:rPr lang="es-MX" dirty="0"/>
            </a:br>
            <a:r>
              <a:rPr lang="es-MX" dirty="0" err="1"/>
              <a:t>Initializers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155</a:t>
            </a:fld>
            <a:endParaRPr lang="es-MX" dirty="0"/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2051050" y="2723356"/>
            <a:ext cx="4508500" cy="351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2860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list1 BYTE 10,20h,30,40h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list2 BYTE 10h,20,30h,40h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      BYTE 50h,60h,70h,80h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      BYTE 81,82h,83h,84h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list3 BYTE ?,32,41h,00100010b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list4 BYTE 0Ah,20h,‘A’,22h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Offset = relative address</a:t>
            </a:r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2438401" y="1686719"/>
            <a:ext cx="3262313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500" dirty="0"/>
              <a:t>Examples that use multiple initializers: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08169" y="2002631"/>
            <a:ext cx="661987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100" dirty="0">
                <a:solidFill>
                  <a:srgbClr val="FF0000"/>
                </a:solidFill>
              </a:rPr>
              <a:t>list2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251825" y="226630"/>
          <a:ext cx="2187576" cy="65837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9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Offset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Value (h)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0000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0A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0001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0002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1E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0003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40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0004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0005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14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0006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30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0007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40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0008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50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0009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000A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70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000B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000C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51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000D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82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000E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83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000F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84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0010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08168" y="548681"/>
            <a:ext cx="6619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100" dirty="0">
                <a:solidFill>
                  <a:srgbClr val="FF0000"/>
                </a:solidFill>
              </a:rPr>
              <a:t>list1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608168" y="6362700"/>
            <a:ext cx="66198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100" dirty="0">
                <a:solidFill>
                  <a:srgbClr val="FF0000"/>
                </a:solidFill>
              </a:rPr>
              <a:t>list3</a:t>
            </a:r>
          </a:p>
        </p:txBody>
      </p:sp>
    </p:spTree>
    <p:extLst>
      <p:ext uri="{BB962C8B-B14F-4D97-AF65-F5344CB8AC3E}">
        <p14:creationId xmlns:p14="http://schemas.microsoft.com/office/powerpoint/2010/main" val="153096279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Strings 1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156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09800" y="1628800"/>
            <a:ext cx="77724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A string is implemented as an array of characters</a:t>
            </a:r>
          </a:p>
          <a:p>
            <a:pPr lvl="1"/>
            <a:r>
              <a:rPr lang="en-US" altLang="en-US" sz="2000" dirty="0"/>
              <a:t>For convenience, it is usually enclosed in quotation marks</a:t>
            </a:r>
          </a:p>
          <a:p>
            <a:pPr lvl="1"/>
            <a:r>
              <a:rPr lang="en-US" altLang="en-US" sz="2000" dirty="0"/>
              <a:t>For HLL It will be </a:t>
            </a:r>
            <a:r>
              <a:rPr lang="en-US" altLang="en-US" sz="2000" dirty="0">
                <a:solidFill>
                  <a:schemeClr val="tx2"/>
                </a:solidFill>
              </a:rPr>
              <a:t>null-terminated (ending with ,0)</a:t>
            </a:r>
          </a:p>
          <a:p>
            <a:r>
              <a:rPr lang="en-US" altLang="en-US" sz="3200" dirty="0"/>
              <a:t>Examples: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38400" y="3564546"/>
            <a:ext cx="7315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2860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str1 BYTE "Enter your name",0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str2 BYTE 'Error: halting program',0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str3 BYTE 'A','E','I','O','U’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 dirty="0" err="1">
                <a:latin typeface="Courier New" pitchFamily="49" charset="0"/>
              </a:rPr>
              <a:t>AEQuote</a:t>
            </a:r>
            <a:r>
              <a:rPr lang="en-US" altLang="en-US" sz="1600" b="1" dirty="0">
                <a:latin typeface="Courier New" pitchFamily="49" charset="0"/>
              </a:rPr>
              <a:t>   BYTE "</a:t>
            </a:r>
            <a:r>
              <a:rPr lang="en-US" altLang="en-US" sz="1600" b="1" dirty="0" err="1">
                <a:latin typeface="Courier New" pitchFamily="49" charset="0"/>
              </a:rPr>
              <a:t>Imgination</a:t>
            </a:r>
            <a:r>
              <a:rPr lang="en-US" altLang="en-US" sz="1600" b="1" dirty="0">
                <a:latin typeface="Courier New" pitchFamily="49" charset="0"/>
              </a:rPr>
              <a:t> is more important than "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          BYTE “knowledge, by Albert Einstein.",0</a:t>
            </a:r>
          </a:p>
        </p:txBody>
      </p:sp>
    </p:spTree>
    <p:extLst>
      <p:ext uri="{BB962C8B-B14F-4D97-AF65-F5344CB8AC3E}">
        <p14:creationId xmlns:p14="http://schemas.microsoft.com/office/powerpoint/2010/main" val="153096279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Strings 2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157</a:t>
            </a:fld>
            <a:endParaRPr lang="es-MX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09800" y="1556792"/>
            <a:ext cx="77724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i="1" dirty="0"/>
              <a:t>New-Line</a:t>
            </a:r>
            <a:r>
              <a:rPr lang="en-US" altLang="en-US" sz="3200" dirty="0"/>
              <a:t> characters sequence (</a:t>
            </a:r>
            <a:r>
              <a:rPr lang="en-US" altLang="en-US" sz="2200" dirty="0"/>
              <a:t>HLL: “\n”</a:t>
            </a:r>
            <a:r>
              <a:rPr lang="en-US" altLang="en-US" sz="3200" dirty="0"/>
              <a:t>):</a:t>
            </a:r>
          </a:p>
          <a:p>
            <a:pPr lvl="1"/>
            <a:r>
              <a:rPr lang="en-US" altLang="en-US" sz="2800" dirty="0"/>
              <a:t>0Dh = carriage return (</a:t>
            </a:r>
            <a:r>
              <a:rPr lang="en-US" altLang="en-US" sz="2200" i="1" dirty="0"/>
              <a:t>End-of-Line</a:t>
            </a:r>
            <a:r>
              <a:rPr lang="en-US" altLang="en-US" sz="2800" dirty="0"/>
              <a:t>)</a:t>
            </a:r>
          </a:p>
          <a:p>
            <a:pPr lvl="1"/>
            <a:r>
              <a:rPr lang="en-US" altLang="en-US" sz="2800" dirty="0"/>
              <a:t>0Ah = line feed (</a:t>
            </a:r>
            <a:r>
              <a:rPr lang="en-US" altLang="en-US" sz="2200" i="1" dirty="0"/>
              <a:t>Next-Line</a:t>
            </a:r>
            <a:r>
              <a:rPr lang="en-US" altLang="en-US" sz="2800" dirty="0"/>
              <a:t>)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660543" y="2977580"/>
            <a:ext cx="6889576" cy="225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2860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; HLL “\n” example: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;    String str4= “Name*\n” +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;         “Enter: “;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str4 BYTE “Name*",0Dh,0Ah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     BYTE “Enter: ",0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600131" y="5411331"/>
            <a:ext cx="701040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00" i="1" dirty="0"/>
              <a:t>Idea:</a:t>
            </a:r>
            <a:r>
              <a:rPr lang="en-US" altLang="en-US" sz="2100" dirty="0"/>
              <a:t> Define all strings used by your program in the same area of the data segment.</a:t>
            </a:r>
          </a:p>
        </p:txBody>
      </p:sp>
    </p:spTree>
    <p:extLst>
      <p:ext uri="{BB962C8B-B14F-4D97-AF65-F5344CB8AC3E}">
        <p14:creationId xmlns:p14="http://schemas.microsoft.com/office/powerpoint/2010/main" val="153096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DUP Operator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158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0" y="1411266"/>
            <a:ext cx="77724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Use DUP to allocate (create space for) an array or string. Syntax: </a:t>
            </a:r>
            <a:r>
              <a:rPr lang="en-US" altLang="en-US" sz="2800" i="1" dirty="0">
                <a:solidFill>
                  <a:srgbClr val="FF0000"/>
                </a:solidFill>
              </a:rPr>
              <a:t>counter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dirty="0">
                <a:solidFill>
                  <a:schemeClr val="accent1">
                    <a:lumMod val="75000"/>
                  </a:schemeClr>
                </a:solidFill>
              </a:rPr>
              <a:t>DUP</a:t>
            </a:r>
            <a:r>
              <a:rPr lang="en-US" altLang="en-US" sz="2800" dirty="0">
                <a:solidFill>
                  <a:schemeClr val="tx2"/>
                </a:solidFill>
              </a:rPr>
              <a:t> ( </a:t>
            </a:r>
            <a:r>
              <a:rPr lang="en-US" altLang="en-US" sz="2800" i="1" dirty="0">
                <a:solidFill>
                  <a:schemeClr val="accent2">
                    <a:lumMod val="75000"/>
                  </a:schemeClr>
                </a:solidFill>
              </a:rPr>
              <a:t>argument</a:t>
            </a:r>
            <a:r>
              <a:rPr lang="en-US" altLang="en-US" sz="2800" dirty="0">
                <a:solidFill>
                  <a:schemeClr val="tx2"/>
                </a:solidFill>
              </a:rPr>
              <a:t> )</a:t>
            </a:r>
          </a:p>
          <a:p>
            <a:r>
              <a:rPr lang="en-US" altLang="en-US" sz="2800" i="1" dirty="0"/>
              <a:t>Counter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argument</a:t>
            </a:r>
            <a:r>
              <a:rPr lang="en-US" altLang="en-US" sz="2800" dirty="0"/>
              <a:t> must be constants or constant expressions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57400" y="3343253"/>
            <a:ext cx="8229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2860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v1   BYTE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20 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DUP(</a:t>
            </a:r>
            <a:r>
              <a:rPr lang="en-US" alt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0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)</a:t>
            </a:r>
            <a:r>
              <a:rPr lang="en-US" altLang="en-US" sz="1600" b="1" dirty="0">
                <a:latin typeface="Courier New" pitchFamily="49" charset="0"/>
              </a:rPr>
              <a:t>	; 20 bytes, all with zero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v2   BYTE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20 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DUP(</a:t>
            </a:r>
            <a:r>
              <a:rPr lang="en-US" alt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?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)</a:t>
            </a:r>
            <a:r>
              <a:rPr lang="en-US" altLang="en-US" sz="1600" b="1" dirty="0">
                <a:latin typeface="Courier New" pitchFamily="49" charset="0"/>
              </a:rPr>
              <a:t>	; 20 bytes, uninitialized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v3   BYTE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4 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DUP(</a:t>
            </a:r>
            <a:r>
              <a:rPr lang="en-US" alt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"STACK"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)</a:t>
            </a:r>
            <a:r>
              <a:rPr lang="en-US" altLang="en-US" sz="1600" b="1" dirty="0">
                <a:latin typeface="Courier New" pitchFamily="49" charset="0"/>
              </a:rPr>
              <a:t>      ; 20 bytes: "</a:t>
            </a: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STACK</a:t>
            </a:r>
            <a:r>
              <a:rPr lang="en-US" alt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STACK</a:t>
            </a: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STACK</a:t>
            </a:r>
            <a:r>
              <a:rPr lang="en-US" alt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STACK</a:t>
            </a:r>
            <a:r>
              <a:rPr lang="en-US" altLang="en-US" sz="1600" b="1" dirty="0">
                <a:latin typeface="Courier New" pitchFamily="49" charset="0"/>
              </a:rPr>
              <a:t>"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v4   BYTE 10h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,3 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DUP(</a:t>
            </a:r>
            <a:r>
              <a:rPr lang="en-US" alt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0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)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,</a:t>
            </a:r>
            <a:r>
              <a:rPr lang="en-US" altLang="en-US" sz="1600" b="1" dirty="0">
                <a:latin typeface="Courier New" pitchFamily="49" charset="0"/>
              </a:rPr>
              <a:t>20	; 5 bytes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798520" y="4916467"/>
            <a:ext cx="819150" cy="1582737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2100"/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8798521" y="5135541"/>
            <a:ext cx="873125" cy="0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10"/>
          <p:cNvCxnSpPr>
            <a:cxnSpLocks noChangeShapeType="1"/>
          </p:cNvCxnSpPr>
          <p:nvPr/>
        </p:nvCxnSpPr>
        <p:spPr bwMode="auto">
          <a:xfrm>
            <a:off x="8773121" y="5395891"/>
            <a:ext cx="873125" cy="0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1"/>
          <p:cNvCxnSpPr>
            <a:cxnSpLocks noChangeShapeType="1"/>
          </p:cNvCxnSpPr>
          <p:nvPr/>
        </p:nvCxnSpPr>
        <p:spPr bwMode="auto">
          <a:xfrm>
            <a:off x="8747720" y="5657828"/>
            <a:ext cx="874712" cy="0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2"/>
          <p:cNvCxnSpPr>
            <a:cxnSpLocks noChangeShapeType="1"/>
          </p:cNvCxnSpPr>
          <p:nvPr/>
        </p:nvCxnSpPr>
        <p:spPr bwMode="auto">
          <a:xfrm>
            <a:off x="8723908" y="5919766"/>
            <a:ext cx="873125" cy="0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3"/>
          <p:cNvCxnSpPr>
            <a:cxnSpLocks noChangeShapeType="1"/>
          </p:cNvCxnSpPr>
          <p:nvPr/>
        </p:nvCxnSpPr>
        <p:spPr bwMode="auto">
          <a:xfrm>
            <a:off x="8698508" y="6181703"/>
            <a:ext cx="873125" cy="0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8976321" y="4862491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800" dirty="0"/>
              <a:t>10h</a:t>
            </a: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9048328" y="5085184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800" dirty="0"/>
              <a:t>00</a:t>
            </a:r>
          </a:p>
        </p:txBody>
      </p:sp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9062045" y="5357791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800" dirty="0"/>
              <a:t>00</a:t>
            </a: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9050932" y="5592741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800" dirty="0"/>
              <a:t>00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8984258" y="5881666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800" dirty="0"/>
              <a:t>14h</a:t>
            </a:r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8400256" y="4797152"/>
            <a:ext cx="428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800" dirty="0"/>
              <a:t>v4</a:t>
            </a:r>
          </a:p>
        </p:txBody>
      </p:sp>
    </p:spTree>
    <p:extLst>
      <p:ext uri="{BB962C8B-B14F-4D97-AF65-F5344CB8AC3E}">
        <p14:creationId xmlns:p14="http://schemas.microsoft.com/office/powerpoint/2010/main" val="153096279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Order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159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848081" y="1772816"/>
            <a:ext cx="81534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All data types larger than one </a:t>
            </a:r>
            <a:r>
              <a:rPr lang="en-US" altLang="en-US" sz="3200" i="1" dirty="0"/>
              <a:t>byte</a:t>
            </a:r>
            <a:r>
              <a:rPr lang="en-US" altLang="en-US" sz="3200" dirty="0"/>
              <a:t>, store their individual bytes in reverse order. The </a:t>
            </a:r>
            <a:r>
              <a:rPr lang="en-US" altLang="en-US" sz="3200" i="1" dirty="0"/>
              <a:t>least significant byte</a:t>
            </a:r>
            <a:r>
              <a:rPr lang="en-US" altLang="en-US" sz="3200" dirty="0"/>
              <a:t> occurs at the </a:t>
            </a:r>
            <a:r>
              <a:rPr lang="en-US" altLang="en-US" sz="3200" i="1" dirty="0"/>
              <a:t>first (lowest)</a:t>
            </a:r>
            <a:r>
              <a:rPr lang="en-US" altLang="en-US" sz="3200" dirty="0"/>
              <a:t> memory address.</a:t>
            </a:r>
          </a:p>
          <a:p>
            <a:endParaRPr lang="en-US" altLang="en-US" sz="3200" dirty="0"/>
          </a:p>
          <a:p>
            <a:r>
              <a:rPr lang="en-US" altLang="en-US" sz="3200" dirty="0"/>
              <a:t>2-Byte Example:</a:t>
            </a:r>
          </a:p>
          <a:p>
            <a:pPr>
              <a:buFontTx/>
              <a:buNone/>
            </a:pPr>
            <a:r>
              <a:rPr lang="en-US" altLang="en-US" sz="3200" dirty="0"/>
              <a:t>		</a:t>
            </a:r>
            <a:r>
              <a:rPr lang="en-US" altLang="en-US" sz="2000" b="1" dirty="0">
                <a:latin typeface="Courier New" pitchFamily="49" charset="0"/>
              </a:rPr>
              <a:t>val1 WORD 12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34</a:t>
            </a:r>
            <a:r>
              <a:rPr lang="en-US" altLang="en-US" sz="2000" b="1" dirty="0">
                <a:latin typeface="Courier New" pitchFamily="49" charset="0"/>
              </a:rPr>
              <a:t>h</a:t>
            </a: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6528048" y="4437112"/>
          <a:ext cx="1524000" cy="3810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0000 0000: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0000 0001: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283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Translating Languages</a:t>
            </a:r>
          </a:p>
        </p:txBody>
      </p:sp>
      <p:sp>
        <p:nvSpPr>
          <p:cNvPr id="11" name="Text Box 1027"/>
          <p:cNvSpPr txBox="1">
            <a:spLocks noChangeArrowheads="1"/>
          </p:cNvSpPr>
          <p:nvPr/>
        </p:nvSpPr>
        <p:spPr bwMode="auto">
          <a:xfrm>
            <a:off x="2209800" y="1755775"/>
            <a:ext cx="6172200" cy="603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English:</a:t>
            </a:r>
            <a:r>
              <a:rPr kumimoji="0" lang="en-US" alt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altLang="en-US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Display the sum of A times B plus C.</a:t>
            </a:r>
          </a:p>
        </p:txBody>
      </p:sp>
      <p:sp>
        <p:nvSpPr>
          <p:cNvPr id="12" name="Text Box 1028"/>
          <p:cNvSpPr txBox="1">
            <a:spLocks noChangeArrowheads="1"/>
          </p:cNvSpPr>
          <p:nvPr/>
        </p:nvSpPr>
        <p:spPr bwMode="auto">
          <a:xfrm>
            <a:off x="2209800" y="2694245"/>
            <a:ext cx="3733800" cy="1084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C++:  </a:t>
            </a: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 = A * B + C;</a:t>
            </a:r>
          </a:p>
          <a:p>
            <a:pPr lvl="0" eaLnBrk="1" fontAlgn="base" hangingPunct="1">
              <a:spcBef>
                <a:spcPct val="50000"/>
              </a:spcBef>
              <a:spcAft>
                <a:spcPct val="0"/>
              </a:spcAft>
              <a:buClrTx/>
              <a:buNone/>
              <a:defRPr/>
            </a:pPr>
            <a:r>
              <a:rPr lang="en-US" altLang="en-US" sz="2100" kern="0" dirty="0">
                <a:solidFill>
                  <a:srgbClr val="000000"/>
                </a:solidFill>
              </a:rPr>
              <a:t>          </a:t>
            </a:r>
            <a:r>
              <a:rPr lang="en-US" altLang="en-US" sz="2100" kern="0" dirty="0" err="1">
                <a:solidFill>
                  <a:srgbClr val="000000"/>
                </a:solidFill>
              </a:rPr>
              <a:t>cout</a:t>
            </a:r>
            <a:r>
              <a:rPr lang="en-US" altLang="en-US" sz="2100" kern="0" dirty="0">
                <a:solidFill>
                  <a:srgbClr val="000000"/>
                </a:solidFill>
              </a:rPr>
              <a:t> &lt;&lt; (F);</a:t>
            </a:r>
            <a:endParaRPr kumimoji="0" lang="en-US" alt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" name="Text Box 1029"/>
          <p:cNvSpPr txBox="1">
            <a:spLocks noChangeArrowheads="1"/>
          </p:cNvSpPr>
          <p:nvPr/>
        </p:nvSpPr>
        <p:spPr bwMode="auto">
          <a:xfrm>
            <a:off x="2209800" y="4117975"/>
            <a:ext cx="3200400" cy="22934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Assembly Language:</a:t>
            </a:r>
          </a:p>
          <a:p>
            <a:pPr marL="0" marR="0" lvl="0" indent="0" defTabSz="91440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100" kern="0" dirty="0">
                <a:solidFill>
                  <a:srgbClr val="000000"/>
                </a:solidFill>
              </a:rPr>
              <a:t>m</a:t>
            </a:r>
            <a:r>
              <a:rPr kumimoji="0" lang="en-US" alt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ov</a:t>
            </a:r>
            <a:r>
              <a:rPr lang="en-US" altLang="en-US" sz="2100" kern="0" dirty="0">
                <a:solidFill>
                  <a:srgbClr val="000000"/>
                </a:solidFill>
              </a:rPr>
              <a:t> EAX</a:t>
            </a: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, A</a:t>
            </a:r>
          </a:p>
          <a:p>
            <a:pPr marL="0" marR="0" lvl="0" indent="0" defTabSz="914400" eaLnBrk="1" fontAlgn="base" latinLnBrk="0" hangingPunct="1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mul</a:t>
            </a: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B</a:t>
            </a:r>
          </a:p>
          <a:p>
            <a:pPr marL="0" marR="0" lvl="0" indent="0" defTabSz="914400" eaLnBrk="1" fontAlgn="base" latinLnBrk="0" hangingPunct="1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add </a:t>
            </a:r>
            <a:r>
              <a:rPr lang="en-US" altLang="en-US" sz="2100" kern="0" dirty="0">
                <a:solidFill>
                  <a:srgbClr val="000000"/>
                </a:solidFill>
              </a:rPr>
              <a:t>EAX</a:t>
            </a: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, C</a:t>
            </a:r>
          </a:p>
          <a:p>
            <a:pPr lvl="0"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None/>
              <a:defRPr/>
            </a:pPr>
            <a:r>
              <a:rPr lang="en-US" altLang="en-US" sz="2100" kern="0" dirty="0">
                <a:solidFill>
                  <a:srgbClr val="000000"/>
                </a:solidFill>
              </a:rPr>
              <a:t>mov F, EAX </a:t>
            </a:r>
          </a:p>
          <a:p>
            <a:pPr lvl="0"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None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call </a:t>
            </a:r>
            <a:r>
              <a:rPr kumimoji="0" lang="en-US" alt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WriteInt</a:t>
            </a:r>
            <a:endParaRPr kumimoji="0" lang="en-US" alt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Text Box 1030"/>
          <p:cNvSpPr txBox="1">
            <a:spLocks noChangeArrowheads="1"/>
          </p:cNvSpPr>
          <p:nvPr/>
        </p:nvSpPr>
        <p:spPr bwMode="auto">
          <a:xfrm>
            <a:off x="6189728" y="3849914"/>
            <a:ext cx="3810000" cy="25439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Intel Machine Language:</a:t>
            </a:r>
          </a:p>
          <a:p>
            <a:pPr marL="0" marR="0" lvl="0" indent="0" defTabSz="91440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A1 00000000</a:t>
            </a:r>
          </a:p>
          <a:p>
            <a:pPr marL="0" marR="0" lvl="0" indent="0" defTabSz="91440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F7 25 00000004</a:t>
            </a:r>
          </a:p>
          <a:p>
            <a:pPr marL="0" marR="0" lvl="0" indent="0" defTabSz="91440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03 05 00000008</a:t>
            </a:r>
          </a:p>
          <a:p>
            <a:pPr eaLnBrk="1" fontAlgn="base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None/>
              <a:defRPr/>
            </a:pPr>
            <a:r>
              <a:rPr lang="en-US" altLang="en-US" sz="2100" kern="0" dirty="0">
                <a:solidFill>
                  <a:srgbClr val="000000"/>
                </a:solidFill>
              </a:rPr>
              <a:t>- - - -</a:t>
            </a:r>
          </a:p>
          <a:p>
            <a:pPr marL="0" marR="0" lvl="0" indent="0" defTabSz="91440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E8 00500000</a:t>
            </a:r>
          </a:p>
        </p:txBody>
      </p:sp>
      <p:sp>
        <p:nvSpPr>
          <p:cNvPr id="15" name="Line 1031"/>
          <p:cNvSpPr>
            <a:spLocks noChangeShapeType="1"/>
          </p:cNvSpPr>
          <p:nvPr/>
        </p:nvSpPr>
        <p:spPr bwMode="auto">
          <a:xfrm>
            <a:off x="3505200" y="2295525"/>
            <a:ext cx="0" cy="39872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" name="Line 1032"/>
          <p:cNvSpPr>
            <a:spLocks noChangeShapeType="1"/>
          </p:cNvSpPr>
          <p:nvPr/>
        </p:nvSpPr>
        <p:spPr bwMode="auto">
          <a:xfrm>
            <a:off x="3524036" y="3660775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" name="Line 1033"/>
          <p:cNvSpPr>
            <a:spLocks noChangeShapeType="1"/>
          </p:cNvSpPr>
          <p:nvPr/>
        </p:nvSpPr>
        <p:spPr bwMode="auto">
          <a:xfrm>
            <a:off x="5410200" y="5032375"/>
            <a:ext cx="762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317780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WORD and SWORD Data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160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457113" y="2060848"/>
            <a:ext cx="73914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Define storage for 16-bit integers</a:t>
            </a:r>
          </a:p>
          <a:p>
            <a:pPr lvl="1"/>
            <a:r>
              <a:rPr lang="en-US" altLang="en-US" sz="2400" dirty="0"/>
              <a:t>or double characters</a:t>
            </a:r>
          </a:p>
          <a:p>
            <a:pPr lvl="1"/>
            <a:r>
              <a:rPr lang="en-US" altLang="en-US" sz="2400" dirty="0"/>
              <a:t>single value or multiple values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304713" y="3661048"/>
            <a:ext cx="7696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2860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word1  WORD  65535 	; largest unsigned value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word2  SWORD –32768	; smallest signed value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word3  WORD  ?	; uninitialized, unsigned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word4  WORD  "AB"	; double characters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myList</a:t>
            </a:r>
            <a:r>
              <a:rPr lang="en-US" altLang="en-US" sz="1800" b="1" dirty="0">
                <a:latin typeface="Courier New" pitchFamily="49" charset="0"/>
              </a:rPr>
              <a:t> WORD  1,2,5	; array of words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array  WORD 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5 DUP(25h)</a:t>
            </a:r>
            <a:r>
              <a:rPr lang="en-US" altLang="en-US" sz="1800" b="1" dirty="0">
                <a:latin typeface="Courier New" pitchFamily="49" charset="0"/>
              </a:rPr>
              <a:t>	; uninitialized array</a:t>
            </a:r>
          </a:p>
        </p:txBody>
      </p:sp>
    </p:spTree>
    <p:extLst>
      <p:ext uri="{BB962C8B-B14F-4D97-AF65-F5344CB8AC3E}">
        <p14:creationId xmlns:p14="http://schemas.microsoft.com/office/powerpoint/2010/main" val="153096279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Order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161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848081" y="1772816"/>
            <a:ext cx="81534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en-US" sz="3200" dirty="0"/>
          </a:p>
          <a:p>
            <a:r>
              <a:rPr lang="en-US" altLang="en-US" sz="3200" dirty="0"/>
              <a:t>4-Byte Example:</a:t>
            </a:r>
          </a:p>
          <a:p>
            <a:pPr>
              <a:buFontTx/>
              <a:buNone/>
            </a:pPr>
            <a:r>
              <a:rPr lang="en-US" altLang="en-US" sz="3200" dirty="0"/>
              <a:t>		</a:t>
            </a:r>
            <a:r>
              <a:rPr lang="en-US" altLang="en-US" sz="2000" b="1" dirty="0">
                <a:latin typeface="Courier New" pitchFamily="49" charset="0"/>
              </a:rPr>
              <a:t>val2 DWORD 12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34</a:t>
            </a:r>
            <a:r>
              <a:rPr lang="en-US" altLang="en-US" sz="2000" b="1" dirty="0">
                <a:latin typeface="Courier New" pitchFamily="49" charset="0"/>
              </a:rPr>
              <a:t>56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78</a:t>
            </a:r>
            <a:r>
              <a:rPr lang="en-US" altLang="en-US" sz="2000" b="1" dirty="0">
                <a:latin typeface="Courier New" pitchFamily="49" charset="0"/>
              </a:rPr>
              <a:t>h</a:t>
            </a: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6528048" y="3861048"/>
          <a:ext cx="1524000" cy="7620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0000 0000: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0000 0001: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0000 0002: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0000 0003: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64700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DWORD and SDWORD Data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162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422530" y="3175089"/>
            <a:ext cx="7696200" cy="284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2860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val2 DWORD  12345678h 		; unsigned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val3 SDWORD –2147483648 		; signed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val4 SDWORD –3, 2		; signed array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s-MX" altLang="en-US" sz="1800" b="1" dirty="0">
                <a:latin typeface="Courier New" pitchFamily="49" charset="0"/>
              </a:rPr>
              <a:t>val5 DWORD “ABCD”             ; </a:t>
            </a:r>
            <a:r>
              <a:rPr lang="es-MX" altLang="en-US" sz="1800" b="1" dirty="0" err="1">
                <a:latin typeface="Courier New" pitchFamily="49" charset="0"/>
              </a:rPr>
              <a:t>quad</a:t>
            </a:r>
            <a:r>
              <a:rPr lang="es-MX" altLang="en-US" sz="1800" b="1" dirty="0">
                <a:latin typeface="Courier New" pitchFamily="49" charset="0"/>
              </a:rPr>
              <a:t> </a:t>
            </a:r>
            <a:r>
              <a:rPr lang="es-MX" altLang="en-US" sz="1800" b="1" dirty="0" err="1">
                <a:latin typeface="Courier New" pitchFamily="49" charset="0"/>
              </a:rPr>
              <a:t>characters</a:t>
            </a:r>
            <a:endParaRPr lang="es-MX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es-MX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s-MX" altLang="en-US" sz="1800" b="1" dirty="0" err="1">
                <a:latin typeface="Courier New" pitchFamily="49" charset="0"/>
              </a:rPr>
              <a:t>pVal</a:t>
            </a:r>
            <a:r>
              <a:rPr lang="es-MX" altLang="en-US" sz="1800" b="1" dirty="0">
                <a:latin typeface="Courier New" pitchFamily="49" charset="0"/>
              </a:rPr>
              <a:t> DWORD val4    ;</a:t>
            </a:r>
            <a:r>
              <a:rPr lang="es-MX" altLang="en-US" sz="1800" b="1" dirty="0" err="1">
                <a:latin typeface="Courier New" pitchFamily="49" charset="0"/>
              </a:rPr>
              <a:t>What´s</a:t>
            </a:r>
            <a:r>
              <a:rPr lang="es-MX" altLang="en-US" sz="1800" b="1" dirty="0">
                <a:latin typeface="Courier New" pitchFamily="49" charset="0"/>
              </a:rPr>
              <a:t> </a:t>
            </a:r>
            <a:r>
              <a:rPr lang="es-MX" altLang="en-US" sz="1800" b="1" dirty="0" err="1">
                <a:latin typeface="Courier New" pitchFamily="49" charset="0"/>
              </a:rPr>
              <a:t>going</a:t>
            </a:r>
            <a:r>
              <a:rPr lang="es-MX" altLang="en-US" sz="1800" b="1" dirty="0">
                <a:latin typeface="Courier New" pitchFamily="49" charset="0"/>
              </a:rPr>
              <a:t> </a:t>
            </a:r>
            <a:r>
              <a:rPr lang="es-MX" altLang="en-US" sz="1800" b="1" dirty="0" err="1">
                <a:latin typeface="Courier New" pitchFamily="49" charset="0"/>
              </a:rPr>
              <a:t>on</a:t>
            </a:r>
            <a:r>
              <a:rPr lang="es-MX" altLang="en-US" sz="1800" b="1" dirty="0">
                <a:latin typeface="Courier New" pitchFamily="49" charset="0"/>
              </a:rPr>
              <a:t> </a:t>
            </a:r>
            <a:r>
              <a:rPr lang="es-MX" altLang="en-US" sz="1800" b="1" dirty="0" err="1">
                <a:latin typeface="Courier New" pitchFamily="49" charset="0"/>
              </a:rPr>
              <a:t>here</a:t>
            </a:r>
            <a:r>
              <a:rPr lang="es-MX" altLang="en-US" sz="1800" b="1" dirty="0">
                <a:latin typeface="Courier New" pitchFamily="49" charset="0"/>
              </a:rPr>
              <a:t>?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val6 DWORD  20 DUP(?) 		; unsigned array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93930" y="1879690"/>
            <a:ext cx="7696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Storage definitions for signed and unsigned 32-bit integers (4 bytes):</a:t>
            </a:r>
          </a:p>
        </p:txBody>
      </p:sp>
    </p:spTree>
    <p:extLst>
      <p:ext uri="{BB962C8B-B14F-4D97-AF65-F5344CB8AC3E}">
        <p14:creationId xmlns:p14="http://schemas.microsoft.com/office/powerpoint/2010/main" val="162664700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QWORD, TBYTE, Real Data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163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86000" y="2992415"/>
            <a:ext cx="7620000" cy="259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28600" bIns="228600"/>
          <a:lstStyle>
            <a:lvl1pPr eaLnBrk="0" hangingPunct="0">
              <a:tabLst>
                <a:tab pos="457200" algn="l"/>
                <a:tab pos="1773238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1773238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1773238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1773238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1773238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773238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773238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773238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773238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quad1 QWORD  123456789ABCDEF0h       ;____ Bytes?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val1  TBYTE  102030405060708090A0h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rVal1 REAL4  -2.1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rVal2 REAL8  3.2E-260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rVal3 REAL10 4.6E+4096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ShortArray</a:t>
            </a:r>
            <a:r>
              <a:rPr lang="en-US" altLang="en-US" sz="1800" b="1" dirty="0">
                <a:latin typeface="Courier New" pitchFamily="49" charset="0"/>
              </a:rPr>
              <a:t> REAL4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20 DUP(0.0)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09800" y="1620815"/>
            <a:ext cx="7696200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500" dirty="0"/>
              <a:t>Storage definitions for </a:t>
            </a:r>
            <a:r>
              <a:rPr lang="en-US" altLang="en-US" sz="2500" dirty="0" err="1"/>
              <a:t>quadwords</a:t>
            </a:r>
            <a:r>
              <a:rPr lang="en-US" altLang="en-US" sz="2500" dirty="0"/>
              <a:t>, </a:t>
            </a:r>
            <a:r>
              <a:rPr lang="en-US" altLang="en-US" sz="2500" dirty="0" err="1"/>
              <a:t>tenbyte</a:t>
            </a:r>
            <a:r>
              <a:rPr lang="en-US" altLang="en-US" sz="2500" dirty="0"/>
              <a:t> values, and real numbers:</a:t>
            </a:r>
          </a:p>
        </p:txBody>
      </p:sp>
    </p:spTree>
    <p:extLst>
      <p:ext uri="{BB962C8B-B14F-4D97-AF65-F5344CB8AC3E}">
        <p14:creationId xmlns:p14="http://schemas.microsoft.com/office/powerpoint/2010/main" val="162664700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Variables to </a:t>
            </a:r>
            <a:r>
              <a:rPr lang="en-US" dirty="0" err="1"/>
              <a:t>AddSub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164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09800" y="1412776"/>
            <a:ext cx="7848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2860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TITLE Add and Subtract, Version 2            (AddSub2.asm)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; This program adds and subtracts 32-bit unsigned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; integers and stores the sum in a variable.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INCLUDE Irvine32.inc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sal1 DWORD 10000h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sal2 DWORD 40000h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sal3 DWORD 20000h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finalVal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main PROC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	MOV EAX,sal1	; EAX ?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ADD EAX,sal2	; EAX ?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SUB EAX,sal3	; EAX ?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MOV </a:t>
            </a:r>
            <a:r>
              <a:rPr lang="en-US" altLang="en-US" sz="1600" b="1" dirty="0" err="1">
                <a:latin typeface="Courier New" pitchFamily="49" charset="0"/>
              </a:rPr>
              <a:t>finalVal,EAX</a:t>
            </a:r>
            <a:r>
              <a:rPr lang="en-US" altLang="en-US" sz="1600" b="1" dirty="0">
                <a:latin typeface="Courier New" pitchFamily="49" charset="0"/>
              </a:rPr>
              <a:t>	; store the result (_____?)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CALL </a:t>
            </a:r>
            <a:r>
              <a:rPr lang="en-US" altLang="en-US" sz="1600" b="1" dirty="0" err="1">
                <a:latin typeface="Courier New" pitchFamily="49" charset="0"/>
              </a:rPr>
              <a:t>DumpRegs</a:t>
            </a:r>
            <a:r>
              <a:rPr lang="en-US" altLang="en-US" sz="1600" b="1" dirty="0">
                <a:latin typeface="Courier New" pitchFamily="49" charset="0"/>
              </a:rPr>
              <a:t>	; display the registers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EXIT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main ENDP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1626647002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Two-pass</a:t>
            </a:r>
            <a:r>
              <a:rPr lang="es-MX" dirty="0"/>
              <a:t> </a:t>
            </a:r>
            <a:r>
              <a:rPr lang="es-MX" dirty="0" err="1"/>
              <a:t>Assembler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es-MX" dirty="0" err="1"/>
              <a:t>When</a:t>
            </a:r>
            <a:r>
              <a:rPr lang="es-MX" dirty="0"/>
              <a:t> </a:t>
            </a:r>
            <a:r>
              <a:rPr lang="es-MX" dirty="0" err="1"/>
              <a:t>Assembling</a:t>
            </a:r>
            <a:r>
              <a:rPr lang="es-MX" dirty="0"/>
              <a:t>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Assembler</a:t>
            </a:r>
            <a:r>
              <a:rPr lang="es-MX" dirty="0"/>
              <a:t> </a:t>
            </a:r>
            <a:r>
              <a:rPr lang="es-MX" dirty="0" err="1"/>
              <a:t>parses</a:t>
            </a:r>
            <a:r>
              <a:rPr lang="es-MX" dirty="0"/>
              <a:t> </a:t>
            </a:r>
            <a:r>
              <a:rPr lang="es-MX" dirty="0" err="1"/>
              <a:t>twice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source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of </a:t>
            </a:r>
            <a:r>
              <a:rPr lang="es-MX" dirty="0" err="1"/>
              <a:t>Assembly</a:t>
            </a:r>
            <a:r>
              <a:rPr lang="es-MX" dirty="0"/>
              <a:t> </a:t>
            </a:r>
            <a:r>
              <a:rPr lang="es-MX" dirty="0" err="1"/>
              <a:t>program</a:t>
            </a:r>
            <a:r>
              <a:rPr lang="es-MX" dirty="0"/>
              <a:t> (</a:t>
            </a:r>
            <a:r>
              <a:rPr lang="es-MX" sz="2000" dirty="0"/>
              <a:t>.</a:t>
            </a:r>
            <a:r>
              <a:rPr lang="es-MX" sz="2000" dirty="0" err="1"/>
              <a:t>asm</a:t>
            </a:r>
            <a:r>
              <a:rPr lang="es-MX" dirty="0"/>
              <a:t>).</a:t>
            </a:r>
          </a:p>
          <a:p>
            <a:pPr lvl="1"/>
            <a:r>
              <a:rPr lang="es-MX" dirty="0"/>
              <a:t>PASS-1: Define </a:t>
            </a:r>
            <a:r>
              <a:rPr lang="es-MX" dirty="0" err="1"/>
              <a:t>identifiers</a:t>
            </a:r>
            <a:r>
              <a:rPr lang="es-MX" dirty="0"/>
              <a:t> (</a:t>
            </a:r>
            <a:r>
              <a:rPr lang="es-MX" sz="1600" dirty="0" err="1"/>
              <a:t>e.g</a:t>
            </a:r>
            <a:r>
              <a:rPr lang="es-MX" sz="1600" dirty="0"/>
              <a:t>. </a:t>
            </a:r>
            <a:r>
              <a:rPr lang="es-MX" sz="1600" dirty="0" err="1"/>
              <a:t>labels</a:t>
            </a:r>
            <a:r>
              <a:rPr lang="es-MX" dirty="0"/>
              <a:t>), </a:t>
            </a:r>
            <a:r>
              <a:rPr lang="es-MX" dirty="0" err="1"/>
              <a:t>allocate</a:t>
            </a:r>
            <a:r>
              <a:rPr lang="es-MX" dirty="0"/>
              <a:t> </a:t>
            </a:r>
            <a:r>
              <a:rPr lang="es-MX" dirty="0" err="1"/>
              <a:t>each</a:t>
            </a:r>
            <a:r>
              <a:rPr lang="es-MX" dirty="0"/>
              <a:t> </a:t>
            </a: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a </a:t>
            </a:r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address</a:t>
            </a:r>
            <a:r>
              <a:rPr lang="es-MX" dirty="0"/>
              <a:t>, and </a:t>
            </a:r>
            <a:r>
              <a:rPr lang="es-MX" dirty="0" err="1"/>
              <a:t>remember</a:t>
            </a:r>
            <a:r>
              <a:rPr lang="es-MX" dirty="0"/>
              <a:t> </a:t>
            </a:r>
            <a:r>
              <a:rPr lang="es-MX" dirty="0" err="1"/>
              <a:t>them</a:t>
            </a:r>
            <a:r>
              <a:rPr lang="es-MX" dirty="0"/>
              <a:t> in a Symbol </a:t>
            </a:r>
            <a:r>
              <a:rPr lang="es-MX" dirty="0" err="1"/>
              <a:t>Table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PASS-2: </a:t>
            </a:r>
            <a:r>
              <a:rPr lang="es-MX" dirty="0" err="1"/>
              <a:t>Generate</a:t>
            </a:r>
            <a:r>
              <a:rPr lang="es-MX" dirty="0"/>
              <a:t> </a:t>
            </a:r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(</a:t>
            </a:r>
            <a:r>
              <a:rPr lang="es-MX" sz="1600" dirty="0"/>
              <a:t>.</a:t>
            </a:r>
            <a:r>
              <a:rPr lang="es-MX" sz="1600" dirty="0" err="1"/>
              <a:t>obj</a:t>
            </a:r>
            <a:r>
              <a:rPr lang="es-MX" dirty="0"/>
              <a:t>),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converting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r>
              <a:rPr lang="es-MX" dirty="0"/>
              <a:t> (</a:t>
            </a:r>
            <a:r>
              <a:rPr lang="es-MX" sz="1600" dirty="0" err="1"/>
              <a:t>nmonics</a:t>
            </a:r>
            <a:r>
              <a:rPr lang="es-MX" sz="1600" dirty="0"/>
              <a:t> and </a:t>
            </a:r>
            <a:r>
              <a:rPr lang="es-MX" sz="1600" dirty="0" err="1"/>
              <a:t>operands</a:t>
            </a:r>
            <a:r>
              <a:rPr lang="es-MX" dirty="0"/>
              <a:t>), </a:t>
            </a:r>
            <a:r>
              <a:rPr lang="es-MX" dirty="0" err="1"/>
              <a:t>into</a:t>
            </a:r>
            <a:r>
              <a:rPr lang="es-MX" dirty="0"/>
              <a:t> </a:t>
            </a:r>
            <a:r>
              <a:rPr lang="es-MX" dirty="0" err="1"/>
              <a:t>respective</a:t>
            </a:r>
            <a:r>
              <a:rPr lang="es-MX" dirty="0"/>
              <a:t> machine </a:t>
            </a:r>
            <a:r>
              <a:rPr lang="es-MX" dirty="0" err="1"/>
              <a:t>language</a:t>
            </a:r>
            <a:r>
              <a:rPr lang="es-MX" dirty="0"/>
              <a:t> (</a:t>
            </a:r>
            <a:r>
              <a:rPr lang="es-MX" sz="1600" dirty="0" err="1"/>
              <a:t>binary</a:t>
            </a:r>
            <a:r>
              <a:rPr lang="es-MX" dirty="0"/>
              <a:t>).</a:t>
            </a:r>
          </a:p>
          <a:p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165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8662460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 Operator Directive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166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0" y="1700808"/>
            <a:ext cx="76962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dirty="0"/>
              <a:t>OFFSET works like part of one operand in an instruction (CODE segment)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OFFSET returns </a:t>
            </a:r>
            <a:r>
              <a:rPr lang="en-US" altLang="en-US" sz="2200" dirty="0"/>
              <a:t>the distance, in bytes, between the address of a LABEL and the beginning of its enclosing DATA segment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Protected mode: 32, 64 bits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Real mode: 16 bits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433292"/>
            <a:ext cx="4800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8435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 Examples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167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857500" y="1790700"/>
            <a:ext cx="6477000" cy="387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     BYTE 404000h DUP(?)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bVal</a:t>
            </a:r>
            <a:r>
              <a:rPr lang="en-US" altLang="en-US" sz="1800" b="1" dirty="0">
                <a:latin typeface="Courier New" pitchFamily="49" charset="0"/>
              </a:rPr>
              <a:t> BYTE 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wVal</a:t>
            </a:r>
            <a:r>
              <a:rPr lang="en-US" altLang="en-US" sz="1800" b="1" dirty="0">
                <a:latin typeface="Courier New" pitchFamily="49" charset="0"/>
              </a:rPr>
              <a:t> WORD 7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dVal</a:t>
            </a:r>
            <a:r>
              <a:rPr lang="en-US" altLang="en-US" sz="1800" b="1" dirty="0">
                <a:latin typeface="Courier New" pitchFamily="49" charset="0"/>
              </a:rPr>
              <a:t> DWORD 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dVal2 DWORD 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ESI,OFFSET </a:t>
            </a:r>
            <a:r>
              <a:rPr lang="en-US" altLang="en-US" sz="1800" b="1" dirty="0" err="1">
                <a:latin typeface="Courier New" pitchFamily="49" charset="0"/>
              </a:rPr>
              <a:t>bVal</a:t>
            </a:r>
            <a:r>
              <a:rPr lang="en-US" altLang="en-US" sz="1800" b="1" dirty="0">
                <a:latin typeface="Courier New" pitchFamily="49" charset="0"/>
              </a:rPr>
              <a:t> 	; ESI = 00______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ESI,OFFSET </a:t>
            </a:r>
            <a:r>
              <a:rPr lang="en-US" altLang="en-US" sz="1800" b="1" dirty="0" err="1">
                <a:latin typeface="Courier New" pitchFamily="49" charset="0"/>
              </a:rPr>
              <a:t>wVal</a:t>
            </a:r>
            <a:r>
              <a:rPr lang="en-US" altLang="en-US" sz="1800" b="1" dirty="0">
                <a:latin typeface="Courier New" pitchFamily="49" charset="0"/>
              </a:rPr>
              <a:t> 	; ESI = 00______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ESI,OFFSET </a:t>
            </a:r>
            <a:r>
              <a:rPr lang="en-US" altLang="en-US" sz="1800" b="1" dirty="0" err="1">
                <a:latin typeface="Courier New" pitchFamily="49" charset="0"/>
              </a:rPr>
              <a:t>dVal</a:t>
            </a:r>
            <a:r>
              <a:rPr lang="en-US" altLang="en-US" sz="1800" b="1" dirty="0">
                <a:latin typeface="Courier New" pitchFamily="49" charset="0"/>
              </a:rPr>
              <a:t> 	; ESI = 00______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ESI,OFFSET dVal2	; ESI = 00______</a:t>
            </a:r>
          </a:p>
        </p:txBody>
      </p:sp>
    </p:spTree>
    <p:extLst>
      <p:ext uri="{BB962C8B-B14F-4D97-AF65-F5344CB8AC3E}">
        <p14:creationId xmlns:p14="http://schemas.microsoft.com/office/powerpoint/2010/main" val="355268467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to C/C++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168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362200" y="3200400"/>
            <a:ext cx="2819400" cy="2460848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// C++ version: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char array[1000];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char * p = array;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09800" y="19050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00"/>
              <a:t>The value returned by OFFSET is a pointer. Compare the following code written for both C++ and assembly language: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15000" y="3200400"/>
            <a:ext cx="4114800" cy="2820888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; Assembly language: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array BYTE 1000 DUP(?)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    p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	 ESI,OFFSET array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MOV p, ESI</a:t>
            </a:r>
            <a:endParaRPr lang="en-US" alt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11134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Chapters: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Ríos.</a:t>
            </a:r>
          </a:p>
          <a:p>
            <a:r>
              <a:rPr lang="en-US" dirty="0"/>
              <a:t>Agosto – </a:t>
            </a:r>
            <a:r>
              <a:rPr lang="en-US" dirty="0" err="1"/>
              <a:t>diciembre</a:t>
            </a:r>
            <a:r>
              <a:rPr lang="en-US" dirty="0"/>
              <a:t> 2022</a:t>
            </a:r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169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408744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Compilación de Alto Nivel a Ensamblador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692287"/>
          </a:xfrm>
        </p:spPr>
        <p:txBody>
          <a:bodyPr>
            <a:normAutofit/>
          </a:bodyPr>
          <a:lstStyle/>
          <a:p>
            <a:r>
              <a:rPr lang="es-MX" sz="2400" dirty="0"/>
              <a:t>Flujo para producir programas Ensamblador desde C / C++:</a:t>
            </a:r>
          </a:p>
          <a:p>
            <a:pPr lvl="1"/>
            <a:r>
              <a:rPr lang="es-MX" sz="2000" i="1" dirty="0"/>
              <a:t>Compilar</a:t>
            </a:r>
            <a:r>
              <a:rPr lang="es-MX" sz="2000" dirty="0"/>
              <a:t> con el </a:t>
            </a:r>
            <a:r>
              <a:rPr lang="es-MX" sz="2000" b="1" dirty="0"/>
              <a:t>Compilador</a:t>
            </a:r>
            <a:r>
              <a:rPr lang="es-MX" sz="2000" dirty="0"/>
              <a:t>, con opción ensamblador,</a:t>
            </a:r>
          </a:p>
          <a:p>
            <a:pPr lvl="1"/>
            <a:r>
              <a:rPr lang="es-MX" sz="2000" dirty="0"/>
              <a:t>       de </a:t>
            </a:r>
            <a:r>
              <a:rPr lang="es-MX" sz="2000" i="1" dirty="0"/>
              <a:t>prog.cc</a:t>
            </a:r>
            <a:r>
              <a:rPr lang="es-MX" sz="2000" dirty="0"/>
              <a:t>  a  </a:t>
            </a:r>
            <a:r>
              <a:rPr lang="es-MX" sz="2000" i="1" dirty="0"/>
              <a:t>prog.asm</a:t>
            </a:r>
            <a:r>
              <a:rPr lang="es-MX" sz="2000" dirty="0"/>
              <a:t> 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17</a:t>
            </a:fld>
            <a:endParaRPr lang="es-MX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401D18-A3B3-4B31-A6D3-E033ACD56397}"/>
              </a:ext>
            </a:extLst>
          </p:cNvPr>
          <p:cNvGrpSpPr/>
          <p:nvPr/>
        </p:nvGrpSpPr>
        <p:grpSpPr>
          <a:xfrm>
            <a:off x="4367809" y="3237909"/>
            <a:ext cx="4189027" cy="2063709"/>
            <a:chOff x="1319077" y="3068960"/>
            <a:chExt cx="4189027" cy="2063709"/>
          </a:xfrm>
        </p:grpSpPr>
        <p:sp>
          <p:nvSpPr>
            <p:cNvPr id="20" name="19 Datos almacenados"/>
            <p:cNvSpPr/>
            <p:nvPr/>
          </p:nvSpPr>
          <p:spPr>
            <a:xfrm>
              <a:off x="1319077" y="3414716"/>
              <a:ext cx="1584176" cy="518458"/>
            </a:xfrm>
            <a:prstGeom prst="flowChartOnlineStorag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800" i="1" dirty="0">
                  <a:solidFill>
                    <a:schemeClr val="tx1"/>
                  </a:solidFill>
                </a:rPr>
                <a:t>prog</a:t>
              </a:r>
              <a:r>
                <a:rPr lang="es-MX" sz="1800" dirty="0">
                  <a:solidFill>
                    <a:schemeClr val="tx1"/>
                  </a:solidFill>
                </a:rPr>
                <a:t>.cc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1" name="20 Proceso"/>
            <p:cNvSpPr/>
            <p:nvPr/>
          </p:nvSpPr>
          <p:spPr>
            <a:xfrm>
              <a:off x="1397636" y="4306434"/>
              <a:ext cx="1512168" cy="518458"/>
            </a:xfrm>
            <a:prstGeom prst="flowChartProcess">
              <a:avLst/>
            </a:prstGeom>
            <a:solidFill>
              <a:srgbClr val="FFC000"/>
            </a:solidFill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800" dirty="0">
                  <a:solidFill>
                    <a:schemeClr val="tx1"/>
                  </a:solidFill>
                </a:rPr>
                <a:t>Compilador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2" name="21 Datos almacenados"/>
            <p:cNvSpPr/>
            <p:nvPr/>
          </p:nvSpPr>
          <p:spPr>
            <a:xfrm>
              <a:off x="3522082" y="4306434"/>
              <a:ext cx="1584176" cy="518458"/>
            </a:xfrm>
            <a:prstGeom prst="flowChartOnlineStorag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800" i="1" dirty="0">
                  <a:solidFill>
                    <a:schemeClr val="tx1"/>
                  </a:solidFill>
                </a:rPr>
                <a:t>prog</a:t>
              </a:r>
              <a:r>
                <a:rPr lang="es-MX" sz="1800" dirty="0">
                  <a:solidFill>
                    <a:schemeClr val="tx1"/>
                  </a:solidFill>
                </a:rPr>
                <a:t>.asm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24 Conector recto de flecha"/>
            <p:cNvCxnSpPr>
              <a:stCxn id="20" idx="2"/>
            </p:cNvCxnSpPr>
            <p:nvPr/>
          </p:nvCxnSpPr>
          <p:spPr>
            <a:xfrm>
              <a:off x="2111165" y="3933174"/>
              <a:ext cx="0" cy="3732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 de flecha"/>
            <p:cNvCxnSpPr>
              <a:endCxn id="22" idx="1"/>
            </p:cNvCxnSpPr>
            <p:nvPr/>
          </p:nvCxnSpPr>
          <p:spPr>
            <a:xfrm>
              <a:off x="2909804" y="4565663"/>
              <a:ext cx="61227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1427089" y="3068960"/>
              <a:ext cx="1476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Programa fuente</a:t>
              </a:r>
              <a:endParaRPr lang="en-US" sz="1400" dirty="0"/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3630094" y="4824892"/>
              <a:ext cx="18780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Programa ensamblador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8951250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2022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170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269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x86 </a:t>
            </a:r>
            <a:r>
              <a:rPr lang="es-MX" dirty="0" err="1"/>
              <a:t>instruction</a:t>
            </a:r>
            <a:r>
              <a:rPr lang="es-MX" dirty="0"/>
              <a:t> </a:t>
            </a:r>
            <a:r>
              <a:rPr lang="es-MX" dirty="0" err="1"/>
              <a:t>format</a:t>
            </a:r>
            <a:endParaRPr lang="es-MX" dirty="0"/>
          </a:p>
          <a:p>
            <a:pPr lvl="2"/>
            <a:r>
              <a:rPr lang="es-MX" dirty="0"/>
              <a:t>[</a:t>
            </a:r>
            <a:r>
              <a:rPr lang="es-MX" dirty="0" err="1"/>
              <a:t>label</a:t>
            </a:r>
            <a:r>
              <a:rPr lang="es-MX" dirty="0"/>
              <a:t>:]  [</a:t>
            </a:r>
            <a:r>
              <a:rPr lang="es-MX" b="1" dirty="0" err="1"/>
              <a:t>mnemonic</a:t>
            </a:r>
            <a:r>
              <a:rPr lang="es-MX" b="1" dirty="0"/>
              <a:t>  [</a:t>
            </a:r>
            <a:r>
              <a:rPr lang="es-MX" b="1" i="1" dirty="0" err="1"/>
              <a:t>operands</a:t>
            </a:r>
            <a:r>
              <a:rPr lang="es-MX" dirty="0"/>
              <a:t>]]  [;</a:t>
            </a:r>
            <a:r>
              <a:rPr lang="es-MX" dirty="0" err="1"/>
              <a:t>comments</a:t>
            </a:r>
            <a:r>
              <a:rPr lang="es-MX" dirty="0"/>
              <a:t>]</a:t>
            </a:r>
            <a:endParaRPr lang="en-US" dirty="0"/>
          </a:p>
          <a:p>
            <a:r>
              <a:rPr lang="en-US" dirty="0"/>
              <a:t>mnemonic  [operands]</a:t>
            </a:r>
          </a:p>
          <a:p>
            <a:pPr lvl="2"/>
            <a:r>
              <a:rPr lang="es-MX" dirty="0" err="1"/>
              <a:t>mnemonic</a:t>
            </a:r>
            <a:endParaRPr lang="es-MX" dirty="0"/>
          </a:p>
          <a:p>
            <a:pPr lvl="2"/>
            <a:r>
              <a:rPr lang="es-MX" dirty="0" err="1"/>
              <a:t>mnemonic</a:t>
            </a:r>
            <a:r>
              <a:rPr lang="es-MX" dirty="0"/>
              <a:t>  </a:t>
            </a:r>
            <a:r>
              <a:rPr lang="es-MX" i="1" dirty="0" err="1"/>
              <a:t>source</a:t>
            </a:r>
            <a:endParaRPr lang="es-MX" dirty="0"/>
          </a:p>
          <a:p>
            <a:pPr lvl="2"/>
            <a:r>
              <a:rPr lang="es-MX" dirty="0" err="1"/>
              <a:t>mnemonic</a:t>
            </a:r>
            <a:r>
              <a:rPr lang="es-MX" dirty="0"/>
              <a:t>  </a:t>
            </a:r>
            <a:r>
              <a:rPr lang="es-MX" i="1" dirty="0" err="1"/>
              <a:t>destination</a:t>
            </a:r>
            <a:endParaRPr lang="es-MX" dirty="0"/>
          </a:p>
          <a:p>
            <a:pPr lvl="2"/>
            <a:r>
              <a:rPr lang="es-MX" dirty="0" err="1"/>
              <a:t>mnemonic</a:t>
            </a:r>
            <a:r>
              <a:rPr lang="es-MX" dirty="0"/>
              <a:t>  </a:t>
            </a:r>
            <a:r>
              <a:rPr lang="es-MX" i="1" dirty="0" err="1"/>
              <a:t>destination</a:t>
            </a:r>
            <a:r>
              <a:rPr lang="es-MX" dirty="0"/>
              <a:t>, </a:t>
            </a:r>
            <a:r>
              <a:rPr lang="es-MX" i="1" dirty="0" err="1"/>
              <a:t>source</a:t>
            </a:r>
            <a:r>
              <a:rPr lang="es-MX" dirty="0"/>
              <a:t> </a:t>
            </a:r>
          </a:p>
          <a:p>
            <a:pPr lvl="2"/>
            <a:r>
              <a:rPr lang="es-MX" dirty="0" err="1"/>
              <a:t>mnemonic</a:t>
            </a:r>
            <a:r>
              <a:rPr lang="es-MX" dirty="0"/>
              <a:t>  </a:t>
            </a:r>
            <a:r>
              <a:rPr lang="es-MX" i="1" dirty="0" err="1"/>
              <a:t>destination</a:t>
            </a:r>
            <a:r>
              <a:rPr lang="es-MX" dirty="0"/>
              <a:t>, </a:t>
            </a:r>
            <a:r>
              <a:rPr lang="es-MX" i="1" dirty="0"/>
              <a:t>source-1</a:t>
            </a:r>
            <a:r>
              <a:rPr lang="es-MX" dirty="0"/>
              <a:t> , </a:t>
            </a:r>
            <a:r>
              <a:rPr lang="es-MX" i="1" dirty="0"/>
              <a:t>source-2</a:t>
            </a:r>
            <a:r>
              <a:rPr lang="es-MX" dirty="0"/>
              <a:t> </a:t>
            </a:r>
          </a:p>
          <a:p>
            <a:pPr lvl="2"/>
            <a:endParaRPr lang="es-MX" dirty="0"/>
          </a:p>
          <a:p>
            <a:pPr lvl="2"/>
            <a:endParaRPr lang="es-MX" dirty="0"/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171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466355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Operand</a:t>
            </a:r>
            <a:r>
              <a:rPr lang="es-MX" dirty="0"/>
              <a:t> </a:t>
            </a:r>
            <a:r>
              <a:rPr lang="es-MX" dirty="0" err="1"/>
              <a:t>Types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i="1" dirty="0" err="1"/>
              <a:t>Imm</a:t>
            </a:r>
            <a:r>
              <a:rPr lang="en-US" altLang="en-US" b="1" dirty="0" err="1"/>
              <a:t>-ediate</a:t>
            </a:r>
            <a:r>
              <a:rPr lang="en-US" altLang="en-US" dirty="0"/>
              <a:t> – a constant integer (</a:t>
            </a:r>
            <a:r>
              <a:rPr lang="en-US" altLang="en-US" sz="2600" dirty="0"/>
              <a:t>8, 16, or 32 bits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value is encoded within the instruction</a:t>
            </a:r>
          </a:p>
          <a:p>
            <a:pPr lvl="1"/>
            <a:endParaRPr lang="en-US" altLang="en-US" dirty="0"/>
          </a:p>
          <a:p>
            <a:r>
              <a:rPr lang="en-US" altLang="en-US" b="1" i="1" dirty="0"/>
              <a:t>Reg</a:t>
            </a:r>
            <a:r>
              <a:rPr lang="en-US" altLang="en-US" b="1" dirty="0"/>
              <a:t>-</a:t>
            </a:r>
            <a:r>
              <a:rPr lang="en-US" altLang="en-US" b="1" dirty="0" err="1"/>
              <a:t>ister</a:t>
            </a:r>
            <a:r>
              <a:rPr lang="en-US" altLang="en-US" dirty="0"/>
              <a:t> – the name of a register </a:t>
            </a:r>
            <a:r>
              <a:rPr lang="en-US" altLang="en-US" dirty="0">
                <a:solidFill>
                  <a:prstClr val="black"/>
                </a:solidFill>
              </a:rPr>
              <a:t>(</a:t>
            </a:r>
            <a:r>
              <a:rPr lang="en-US" altLang="en-US" sz="2600" dirty="0">
                <a:solidFill>
                  <a:prstClr val="black"/>
                </a:solidFill>
              </a:rPr>
              <a:t>8, 16, or 32 bits</a:t>
            </a:r>
            <a:r>
              <a:rPr lang="en-US" altLang="en-US" dirty="0">
                <a:solidFill>
                  <a:prstClr val="black"/>
                </a:solidFill>
              </a:rPr>
              <a:t>)</a:t>
            </a:r>
            <a:endParaRPr lang="en-US" altLang="en-US" dirty="0"/>
          </a:p>
          <a:p>
            <a:pPr lvl="1"/>
            <a:r>
              <a:rPr lang="en-US" altLang="en-US" dirty="0"/>
              <a:t>register name is converted to a number and encoded within the instruction</a:t>
            </a:r>
          </a:p>
          <a:p>
            <a:pPr lvl="1"/>
            <a:endParaRPr lang="en-US" altLang="en-US" dirty="0"/>
          </a:p>
          <a:p>
            <a:r>
              <a:rPr lang="en-US" altLang="en-US" b="1" i="1" dirty="0"/>
              <a:t>Mem</a:t>
            </a:r>
            <a:r>
              <a:rPr lang="en-US" altLang="en-US" b="1" dirty="0"/>
              <a:t>-</a:t>
            </a:r>
            <a:r>
              <a:rPr lang="en-US" altLang="en-US" b="1" dirty="0" err="1"/>
              <a:t>ory</a:t>
            </a:r>
            <a:r>
              <a:rPr lang="en-US" altLang="en-US" dirty="0"/>
              <a:t> – reference to a location in memory </a:t>
            </a:r>
            <a:r>
              <a:rPr lang="en-US" altLang="en-US" dirty="0">
                <a:solidFill>
                  <a:prstClr val="black"/>
                </a:solidFill>
              </a:rPr>
              <a:t>(</a:t>
            </a:r>
            <a:r>
              <a:rPr lang="en-US" altLang="en-US" sz="2600" dirty="0">
                <a:solidFill>
                  <a:prstClr val="black"/>
                </a:solidFill>
              </a:rPr>
              <a:t>8, 16, or 32 bits</a:t>
            </a:r>
            <a:r>
              <a:rPr lang="en-US" altLang="en-US" dirty="0">
                <a:solidFill>
                  <a:prstClr val="black"/>
                </a:solidFill>
              </a:rPr>
              <a:t>)</a:t>
            </a:r>
            <a:endParaRPr lang="en-US" altLang="en-US" dirty="0"/>
          </a:p>
          <a:p>
            <a:pPr lvl="1"/>
            <a:r>
              <a:rPr lang="en-US" altLang="en-US" dirty="0"/>
              <a:t>memory address is encoded within the instruction, or a register holds the address of a memory location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172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159130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Operand Notation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173</a:t>
            </a:fld>
            <a:endParaRPr lang="es-MX" dirty="0"/>
          </a:p>
        </p:txBody>
      </p:sp>
      <p:pic>
        <p:nvPicPr>
          <p:cNvPr id="6" name="Picture 10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1628800"/>
            <a:ext cx="8560001" cy="438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786448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Instruction</a:t>
            </a:r>
            <a:r>
              <a:rPr lang="es-MX" dirty="0"/>
              <a:t> 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n-US" sz="4000" b="1" dirty="0"/>
              <a:t>Data Transfer Instruction</a:t>
            </a:r>
          </a:p>
          <a:p>
            <a:pPr marL="0" indent="0" algn="ctr">
              <a:buNone/>
            </a:pPr>
            <a:r>
              <a:rPr lang="en-US" sz="4000" b="1" dirty="0"/>
              <a:t>MOV</a:t>
            </a:r>
          </a:p>
          <a:p>
            <a:pPr marL="0" indent="0" algn="ctr">
              <a:buNone/>
            </a:pPr>
            <a:r>
              <a:rPr lang="en-US" dirty="0"/>
              <a:t>( HLL 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174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484919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175</a:t>
            </a:fld>
            <a:endParaRPr lang="es-MX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322631" y="2205525"/>
            <a:ext cx="7546739" cy="1671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marL="2286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100" dirty="0"/>
              <a:t>Move from </a:t>
            </a:r>
            <a:r>
              <a:rPr lang="en-US" altLang="en-US" sz="2100" i="1" dirty="0"/>
              <a:t>source operand</a:t>
            </a:r>
            <a:r>
              <a:rPr lang="en-US" altLang="en-US" sz="2100" dirty="0"/>
              <a:t> to </a:t>
            </a:r>
            <a:r>
              <a:rPr lang="en-US" altLang="en-US" sz="2100" i="1" dirty="0"/>
              <a:t>destination operand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100" dirty="0"/>
              <a:t>Syntax: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100" b="1" dirty="0">
                <a:solidFill>
                  <a:schemeClr val="tx2"/>
                </a:solidFill>
              </a:rPr>
              <a:t>MOV </a:t>
            </a:r>
            <a:r>
              <a:rPr lang="en-US" altLang="en-US" sz="2100" b="1" i="1" dirty="0">
                <a:solidFill>
                  <a:schemeClr val="tx2"/>
                </a:solidFill>
              </a:rPr>
              <a:t>destination, source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100" b="1" i="1" dirty="0">
                <a:solidFill>
                  <a:schemeClr val="tx2"/>
                </a:solidFill>
              </a:rPr>
              <a:t>                  ; HLL, destination</a:t>
            </a:r>
            <a:r>
              <a:rPr lang="en-US" altLang="en-US" sz="2100" b="1" i="1" dirty="0">
                <a:solidFill>
                  <a:srgbClr val="FF0000"/>
                </a:solidFill>
              </a:rPr>
              <a:t>=</a:t>
            </a:r>
            <a:r>
              <a:rPr lang="en-US" altLang="en-US" sz="2100" b="1" i="1" dirty="0">
                <a:solidFill>
                  <a:schemeClr val="tx2"/>
                </a:solidFill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33741296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General </a:t>
            </a:r>
            <a:r>
              <a:rPr lang="es-MX" dirty="0" err="1"/>
              <a:t>Operand-Variants</a:t>
            </a:r>
            <a:r>
              <a:rPr lang="es-MX" dirty="0"/>
              <a:t> of MOV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MOV </a:t>
            </a:r>
            <a:r>
              <a:rPr lang="es-MX" dirty="0" err="1"/>
              <a:t>reg</a:t>
            </a:r>
            <a:r>
              <a:rPr lang="es-MX" dirty="0"/>
              <a:t>, </a:t>
            </a:r>
            <a:r>
              <a:rPr lang="es-MX" dirty="0" err="1"/>
              <a:t>reg</a:t>
            </a:r>
            <a:endParaRPr lang="es-MX" dirty="0"/>
          </a:p>
          <a:p>
            <a:r>
              <a:rPr lang="es-MX" dirty="0"/>
              <a:t>MOV </a:t>
            </a:r>
            <a:r>
              <a:rPr lang="es-MX" dirty="0" err="1"/>
              <a:t>mem</a:t>
            </a:r>
            <a:r>
              <a:rPr lang="es-MX" dirty="0"/>
              <a:t>, </a:t>
            </a:r>
            <a:r>
              <a:rPr lang="es-MX" dirty="0" err="1"/>
              <a:t>reg</a:t>
            </a:r>
            <a:endParaRPr lang="es-MX" dirty="0"/>
          </a:p>
          <a:p>
            <a:r>
              <a:rPr lang="es-MX" dirty="0"/>
              <a:t>MOV </a:t>
            </a:r>
            <a:r>
              <a:rPr lang="es-MX" dirty="0" err="1"/>
              <a:t>reg</a:t>
            </a:r>
            <a:r>
              <a:rPr lang="es-MX" dirty="0"/>
              <a:t>, </a:t>
            </a:r>
            <a:r>
              <a:rPr lang="es-MX" dirty="0" err="1"/>
              <a:t>mem</a:t>
            </a:r>
            <a:endParaRPr lang="es-MX" dirty="0"/>
          </a:p>
          <a:p>
            <a:r>
              <a:rPr lang="es-MX" dirty="0"/>
              <a:t>MOV </a:t>
            </a:r>
            <a:r>
              <a:rPr lang="es-MX" dirty="0" err="1"/>
              <a:t>mem</a:t>
            </a:r>
            <a:r>
              <a:rPr lang="es-MX" dirty="0"/>
              <a:t>, </a:t>
            </a:r>
            <a:r>
              <a:rPr lang="es-MX" dirty="0" err="1"/>
              <a:t>imm</a:t>
            </a:r>
            <a:endParaRPr lang="es-MX" dirty="0"/>
          </a:p>
          <a:p>
            <a:r>
              <a:rPr lang="es-MX" dirty="0"/>
              <a:t>MOV </a:t>
            </a:r>
            <a:r>
              <a:rPr lang="es-MX" dirty="0" err="1"/>
              <a:t>reg</a:t>
            </a:r>
            <a:r>
              <a:rPr lang="es-MX" dirty="0"/>
              <a:t>, </a:t>
            </a:r>
            <a:r>
              <a:rPr lang="es-MX" dirty="0" err="1"/>
              <a:t>imm</a:t>
            </a:r>
            <a:endParaRPr lang="es-MX" dirty="0"/>
          </a:p>
          <a:p>
            <a:endParaRPr lang="es-MX" dirty="0"/>
          </a:p>
          <a:p>
            <a:r>
              <a:rPr lang="en-US" dirty="0"/>
              <a:t>No more than one </a:t>
            </a:r>
            <a:r>
              <a:rPr lang="en-US" i="1" dirty="0"/>
              <a:t>memory operand</a:t>
            </a:r>
            <a:r>
              <a:rPr lang="en-US" dirty="0"/>
              <a:t> permitted</a:t>
            </a: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176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228769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Memory Operands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177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34662" y="1700808"/>
            <a:ext cx="7467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3200" dirty="0"/>
              <a:t>A direct memory operand is a named reference to storage in memory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The named reference (</a:t>
            </a:r>
            <a:r>
              <a:rPr lang="en-US" altLang="en-US" sz="3200" i="1" dirty="0"/>
              <a:t>label</a:t>
            </a:r>
            <a:r>
              <a:rPr lang="en-US" altLang="en-US" sz="3200" dirty="0"/>
              <a:t>) is automatically dereferenced by the assembler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609576" y="3301008"/>
            <a:ext cx="6858000" cy="28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var1 BYTE 10h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EAX,21h	; EAX = 00000021h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ECX,EAX	; ECX = 00000021h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AL,var1	; AL = 10h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AL,[var1]	; AL = 10h</a:t>
            </a:r>
          </a:p>
        </p:txBody>
      </p:sp>
    </p:spTree>
    <p:extLst>
      <p:ext uri="{BB962C8B-B14F-4D97-AF65-F5344CB8AC3E}">
        <p14:creationId xmlns:p14="http://schemas.microsoft.com/office/powerpoint/2010/main" val="1060544035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 Instruction 1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178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933700" y="2627213"/>
            <a:ext cx="6324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count BYTE 100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wVal</a:t>
            </a:r>
            <a:r>
              <a:rPr lang="en-US" altLang="en-US" sz="1800" b="1" dirty="0">
                <a:latin typeface="Courier New" pitchFamily="49" charset="0"/>
              </a:rPr>
              <a:t>  WORD 2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MOV </a:t>
            </a:r>
            <a:r>
              <a:rPr lang="en-US" altLang="en-US" sz="1800" b="1" dirty="0" err="1">
                <a:latin typeface="Courier New" pitchFamily="49" charset="0"/>
              </a:rPr>
              <a:t>BL,count</a:t>
            </a:r>
            <a:r>
              <a:rPr lang="en-US" altLang="en-US" sz="1800" b="1" dirty="0">
                <a:latin typeface="Courier New" pitchFamily="49" charset="0"/>
              </a:rPr>
              <a:t>               ; ?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MOV </a:t>
            </a:r>
            <a:r>
              <a:rPr lang="en-US" altLang="en-US" sz="1800" b="1" dirty="0" err="1">
                <a:latin typeface="Courier New" pitchFamily="49" charset="0"/>
              </a:rPr>
              <a:t>AX,wVal</a:t>
            </a:r>
            <a:r>
              <a:rPr lang="en-US" altLang="en-US" sz="1800" b="1" dirty="0">
                <a:latin typeface="Courier New" pitchFamily="49" charset="0"/>
              </a:rPr>
              <a:t>                ; ?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MOV </a:t>
            </a:r>
            <a:r>
              <a:rPr lang="en-US" altLang="en-US" sz="1800" b="1" dirty="0" err="1">
                <a:latin typeface="Courier New" pitchFamily="49" charset="0"/>
              </a:rPr>
              <a:t>count,AL</a:t>
            </a:r>
            <a:r>
              <a:rPr lang="en-US" altLang="en-US" sz="1800" b="1" dirty="0">
                <a:latin typeface="Courier New" pitchFamily="49" charset="0"/>
              </a:rPr>
              <a:t>               ; ?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MOV </a:t>
            </a:r>
            <a:r>
              <a:rPr lang="en-US" altLang="en-US" sz="1800" b="1" dirty="0" err="1">
                <a:latin typeface="Courier New" pitchFamily="49" charset="0"/>
              </a:rPr>
              <a:t>AL,wVal</a:t>
            </a:r>
            <a:r>
              <a:rPr lang="en-US" altLang="en-US" sz="1800" b="1" dirty="0">
                <a:latin typeface="Courier New" pitchFamily="49" charset="0"/>
              </a:rPr>
              <a:t>		; ?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MOV </a:t>
            </a:r>
            <a:r>
              <a:rPr lang="en-US" altLang="en-US" sz="1800" b="1" dirty="0" err="1">
                <a:latin typeface="Courier New" pitchFamily="49" charset="0"/>
              </a:rPr>
              <a:t>AX,count</a:t>
            </a:r>
            <a:r>
              <a:rPr lang="en-US" altLang="en-US" sz="1800" b="1" dirty="0">
                <a:latin typeface="Courier New" pitchFamily="49" charset="0"/>
              </a:rPr>
              <a:t>		; ?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MOV </a:t>
            </a:r>
            <a:r>
              <a:rPr lang="en-US" altLang="en-US" sz="1800" b="1" dirty="0" err="1">
                <a:latin typeface="Courier New" pitchFamily="49" charset="0"/>
              </a:rPr>
              <a:t>EAX,count</a:t>
            </a:r>
            <a:r>
              <a:rPr lang="en-US" altLang="en-US" sz="1800" b="1" dirty="0">
                <a:latin typeface="Courier New" pitchFamily="49" charset="0"/>
              </a:rPr>
              <a:t>		; ?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7A610763-A2F0-434F-9B66-BE6778B76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555237"/>
            <a:ext cx="7696200" cy="73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100" dirty="0"/>
              <a:t>Explain why each of the following MOV statements are valid or invalid:</a:t>
            </a:r>
          </a:p>
        </p:txBody>
      </p:sp>
    </p:spTree>
    <p:extLst>
      <p:ext uri="{BB962C8B-B14F-4D97-AF65-F5344CB8AC3E}">
        <p14:creationId xmlns:p14="http://schemas.microsoft.com/office/powerpoint/2010/main" val="487423462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 Instruction 2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179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168944" y="3342668"/>
            <a:ext cx="804185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bVal</a:t>
            </a:r>
            <a:r>
              <a:rPr lang="en-US" altLang="en-US" sz="1800" b="1" dirty="0">
                <a:latin typeface="Courier New" pitchFamily="49" charset="0"/>
              </a:rPr>
              <a:t>  BYTE   100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bVal2 BYTE   ?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wVal</a:t>
            </a:r>
            <a:r>
              <a:rPr lang="en-US" altLang="en-US" sz="1800" b="1" dirty="0">
                <a:latin typeface="Courier New" pitchFamily="49" charset="0"/>
              </a:rPr>
              <a:t>  WORD   2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dVal</a:t>
            </a:r>
            <a:r>
              <a:rPr lang="en-US" altLang="en-US" sz="1800" b="1" dirty="0">
                <a:latin typeface="Courier New" pitchFamily="49" charset="0"/>
              </a:rPr>
              <a:t>  DWORD  5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MOV DS,45                    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MOV </a:t>
            </a:r>
            <a:r>
              <a:rPr lang="en-US" altLang="en-US" sz="1800" b="1" dirty="0" err="1">
                <a:latin typeface="Courier New" pitchFamily="49" charset="0"/>
              </a:rPr>
              <a:t>ESI,wVal</a:t>
            </a:r>
            <a:r>
              <a:rPr lang="en-US" altLang="en-US" sz="1800" b="1" dirty="0">
                <a:latin typeface="Courier New" pitchFamily="49" charset="0"/>
              </a:rPr>
              <a:t>                 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MOV </a:t>
            </a:r>
            <a:r>
              <a:rPr lang="en-US" altLang="en-US" sz="1800" b="1" dirty="0" err="1">
                <a:latin typeface="Courier New" pitchFamily="49" charset="0"/>
              </a:rPr>
              <a:t>EIP,dVal</a:t>
            </a:r>
            <a:r>
              <a:rPr lang="en-US" altLang="en-US" sz="1800" b="1" dirty="0">
                <a:latin typeface="Courier New" pitchFamily="49" charset="0"/>
              </a:rPr>
              <a:t>                 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MOV 25,bVal                  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MOV bVal2,bVal                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33600" y="1555237"/>
            <a:ext cx="7696200" cy="189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100" dirty="0"/>
              <a:t>CS, EIP, and IP cannot be the destination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100" dirty="0"/>
              <a:t>No </a:t>
            </a:r>
            <a:r>
              <a:rPr lang="en-US" altLang="en-US" sz="2100" i="1" dirty="0"/>
              <a:t>immediate</a:t>
            </a:r>
            <a:r>
              <a:rPr lang="en-US" altLang="en-US" sz="2100" dirty="0"/>
              <a:t> to segment moves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en-US" sz="2100" dirty="0"/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100" dirty="0"/>
              <a:t>Explain why each of the following MOV statements are valid or invalid:</a:t>
            </a:r>
          </a:p>
        </p:txBody>
      </p:sp>
    </p:spTree>
    <p:extLst>
      <p:ext uri="{BB962C8B-B14F-4D97-AF65-F5344CB8AC3E}">
        <p14:creationId xmlns:p14="http://schemas.microsoft.com/office/powerpoint/2010/main" val="1463520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Ejecución de Programas en </a:t>
            </a:r>
            <a:r>
              <a:rPr lang="es-MX" sz="2800" dirty="0" err="1"/>
              <a:t>Leng</a:t>
            </a:r>
            <a:r>
              <a:rPr lang="es-MX" sz="2800" dirty="0"/>
              <a:t>. Ensamblador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692287"/>
          </a:xfrm>
        </p:spPr>
        <p:txBody>
          <a:bodyPr>
            <a:normAutofit/>
          </a:bodyPr>
          <a:lstStyle/>
          <a:p>
            <a:r>
              <a:rPr lang="es-MX" sz="2400" dirty="0"/>
              <a:t>Flujo para ejecutar programas en Ensamblador:</a:t>
            </a:r>
          </a:p>
          <a:p>
            <a:pPr lvl="1"/>
            <a:r>
              <a:rPr lang="es-MX" sz="2000" i="1" dirty="0"/>
              <a:t>Ensamble</a:t>
            </a:r>
            <a:r>
              <a:rPr lang="es-MX" sz="2000" dirty="0"/>
              <a:t> con el </a:t>
            </a:r>
            <a:r>
              <a:rPr lang="es-MX" sz="2000" b="1" dirty="0"/>
              <a:t>Ensamblador</a:t>
            </a:r>
            <a:r>
              <a:rPr lang="es-MX" sz="2000" dirty="0"/>
              <a:t>, </a:t>
            </a:r>
            <a:r>
              <a:rPr lang="es-MX" sz="2000" i="1" dirty="0"/>
              <a:t>prog.asm</a:t>
            </a:r>
            <a:r>
              <a:rPr lang="es-MX" sz="2000" dirty="0"/>
              <a:t>  a  </a:t>
            </a:r>
            <a:r>
              <a:rPr lang="es-MX" sz="2000" i="1" dirty="0"/>
              <a:t>prog.obj</a:t>
            </a:r>
            <a:endParaRPr lang="es-MX" sz="2000" dirty="0"/>
          </a:p>
          <a:p>
            <a:pPr lvl="1"/>
            <a:r>
              <a:rPr lang="es-MX" sz="2000" i="1" dirty="0"/>
              <a:t>Ligado o vinculado</a:t>
            </a:r>
            <a:r>
              <a:rPr lang="es-MX" sz="2000" dirty="0"/>
              <a:t> (</a:t>
            </a:r>
            <a:r>
              <a:rPr lang="es-MX" sz="2000" dirty="0" err="1"/>
              <a:t>linking</a:t>
            </a:r>
            <a:r>
              <a:rPr lang="es-MX" sz="2000" dirty="0"/>
              <a:t>) con el </a:t>
            </a:r>
            <a:r>
              <a:rPr lang="es-MX" sz="2000" b="1" dirty="0" err="1"/>
              <a:t>Linker</a:t>
            </a:r>
            <a:r>
              <a:rPr lang="es-MX" sz="2000" dirty="0"/>
              <a:t>, </a:t>
            </a:r>
            <a:r>
              <a:rPr lang="es-MX" sz="2000" i="1" dirty="0"/>
              <a:t>prog.obj</a:t>
            </a:r>
            <a:r>
              <a:rPr lang="es-MX" sz="2000" dirty="0"/>
              <a:t>  a  </a:t>
            </a:r>
            <a:r>
              <a:rPr lang="es-MX" sz="2000" i="1" dirty="0"/>
              <a:t>prog.exe</a:t>
            </a:r>
            <a:r>
              <a:rPr lang="es-MX" sz="2000" dirty="0"/>
              <a:t> </a:t>
            </a:r>
          </a:p>
          <a:p>
            <a:pPr lvl="1"/>
            <a:r>
              <a:rPr lang="es-ES" sz="2000" dirty="0"/>
              <a:t>Ejecución de programa  </a:t>
            </a:r>
            <a:r>
              <a:rPr lang="es-ES" sz="2000" i="1" dirty="0"/>
              <a:t>prog.exe</a:t>
            </a:r>
            <a:r>
              <a:rPr lang="es-ES" sz="2000" dirty="0"/>
              <a:t> </a:t>
            </a:r>
            <a:endParaRPr lang="es-MX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18</a:t>
            </a:fld>
            <a:endParaRPr lang="es-MX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2BB032A-C1F2-4036-A2B2-86F8DD44B831}"/>
              </a:ext>
            </a:extLst>
          </p:cNvPr>
          <p:cNvGrpSpPr/>
          <p:nvPr/>
        </p:nvGrpSpPr>
        <p:grpSpPr>
          <a:xfrm>
            <a:off x="2858273" y="3411768"/>
            <a:ext cx="6300923" cy="2972027"/>
            <a:chOff x="1334272" y="3411767"/>
            <a:chExt cx="6300923" cy="2972027"/>
          </a:xfrm>
        </p:grpSpPr>
        <p:sp>
          <p:nvSpPr>
            <p:cNvPr id="20" name="19 Datos almacenados"/>
            <p:cNvSpPr/>
            <p:nvPr/>
          </p:nvSpPr>
          <p:spPr>
            <a:xfrm>
              <a:off x="1334272" y="3757523"/>
              <a:ext cx="1584176" cy="518458"/>
            </a:xfrm>
            <a:prstGeom prst="flowChartOnlineStorag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800" i="1" dirty="0">
                  <a:solidFill>
                    <a:schemeClr val="tx1"/>
                  </a:solidFill>
                </a:rPr>
                <a:t>prog</a:t>
              </a:r>
              <a:r>
                <a:rPr lang="es-MX" sz="1800" dirty="0">
                  <a:solidFill>
                    <a:schemeClr val="tx1"/>
                  </a:solidFill>
                </a:rPr>
                <a:t>.asm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1" name="20 Proceso"/>
            <p:cNvSpPr/>
            <p:nvPr/>
          </p:nvSpPr>
          <p:spPr>
            <a:xfrm>
              <a:off x="1412831" y="4649241"/>
              <a:ext cx="1512168" cy="518458"/>
            </a:xfrm>
            <a:prstGeom prst="flowChartProcess">
              <a:avLst/>
            </a:prstGeom>
            <a:solidFill>
              <a:srgbClr val="FFC000"/>
            </a:solidFill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800" dirty="0">
                  <a:solidFill>
                    <a:schemeClr val="tx1"/>
                  </a:solidFill>
                </a:rPr>
                <a:t>Ensamblador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2" name="21 Datos almacenados"/>
            <p:cNvSpPr/>
            <p:nvPr/>
          </p:nvSpPr>
          <p:spPr>
            <a:xfrm>
              <a:off x="3537277" y="4649241"/>
              <a:ext cx="1584176" cy="518458"/>
            </a:xfrm>
            <a:prstGeom prst="flowChartOnlineStorage">
              <a:avLst/>
            </a:prstGeom>
            <a:solidFill>
              <a:srgbClr val="00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800" i="1" dirty="0">
                  <a:solidFill>
                    <a:schemeClr val="tx1"/>
                  </a:solidFill>
                </a:rPr>
                <a:t>prog</a:t>
              </a:r>
              <a:r>
                <a:rPr lang="es-MX" sz="1800" dirty="0">
                  <a:solidFill>
                    <a:schemeClr val="tx1"/>
                  </a:solidFill>
                </a:rPr>
                <a:t>.obj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3" name="22 Datos almacenados"/>
            <p:cNvSpPr/>
            <p:nvPr/>
          </p:nvSpPr>
          <p:spPr>
            <a:xfrm>
              <a:off x="5913331" y="5544049"/>
              <a:ext cx="1584176" cy="518458"/>
            </a:xfrm>
            <a:prstGeom prst="flowChartOnlineStorag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800" i="1" dirty="0">
                  <a:solidFill>
                    <a:schemeClr val="tx1"/>
                  </a:solidFill>
                </a:rPr>
                <a:t>prog</a:t>
              </a:r>
              <a:r>
                <a:rPr lang="es-MX" sz="1800" dirty="0">
                  <a:solidFill>
                    <a:schemeClr val="tx1"/>
                  </a:solidFill>
                </a:rPr>
                <a:t>.exe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4" name="23 Proceso"/>
            <p:cNvSpPr/>
            <p:nvPr/>
          </p:nvSpPr>
          <p:spPr>
            <a:xfrm>
              <a:off x="5949335" y="4649241"/>
              <a:ext cx="1512168" cy="518458"/>
            </a:xfrm>
            <a:prstGeom prst="flowChartProcess">
              <a:avLst/>
            </a:prstGeom>
            <a:solidFill>
              <a:srgbClr val="FFC000"/>
            </a:solidFill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800" dirty="0" err="1">
                  <a:solidFill>
                    <a:schemeClr val="tx1"/>
                  </a:solidFill>
                </a:rPr>
                <a:t>Linker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24 Conector recto de flecha"/>
            <p:cNvCxnSpPr>
              <a:stCxn id="20" idx="2"/>
            </p:cNvCxnSpPr>
            <p:nvPr/>
          </p:nvCxnSpPr>
          <p:spPr>
            <a:xfrm>
              <a:off x="2126360" y="4275981"/>
              <a:ext cx="0" cy="3732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 de flecha"/>
            <p:cNvCxnSpPr>
              <a:endCxn id="22" idx="1"/>
            </p:cNvCxnSpPr>
            <p:nvPr/>
          </p:nvCxnSpPr>
          <p:spPr>
            <a:xfrm>
              <a:off x="2924999" y="4908470"/>
              <a:ext cx="61227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 de flecha"/>
            <p:cNvCxnSpPr>
              <a:stCxn id="22" idx="3"/>
            </p:cNvCxnSpPr>
            <p:nvPr/>
          </p:nvCxnSpPr>
          <p:spPr>
            <a:xfrm>
              <a:off x="4857424" y="4908470"/>
              <a:ext cx="109191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 de flecha"/>
            <p:cNvCxnSpPr/>
            <p:nvPr/>
          </p:nvCxnSpPr>
          <p:spPr>
            <a:xfrm>
              <a:off x="6693087" y="5167699"/>
              <a:ext cx="0" cy="3732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1442284" y="3411767"/>
              <a:ext cx="1476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Programa fuente</a:t>
              </a:r>
              <a:endParaRPr lang="en-US" sz="1400" dirty="0"/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3645289" y="5167699"/>
              <a:ext cx="1476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Programa objeto</a:t>
              </a:r>
              <a:endParaRPr lang="en-US" sz="1400" dirty="0"/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5943007" y="6076017"/>
              <a:ext cx="1692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Programa ejecutable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941700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Direct-Offset Operands 1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180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09800" y="3027271"/>
            <a:ext cx="7696200" cy="20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arrayB</a:t>
            </a:r>
            <a:r>
              <a:rPr lang="en-US" altLang="en-US" sz="1800" b="1" dirty="0">
                <a:latin typeface="Courier New" pitchFamily="49" charset="0"/>
              </a:rPr>
              <a:t> BYTE 10h,20h,30h,40h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AL,arrayB+1		; AL = 20h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AL,[arrayB+1]		; alternative notation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09800" y="1604918"/>
            <a:ext cx="7696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00" dirty="0"/>
              <a:t>A </a:t>
            </a:r>
            <a:r>
              <a:rPr lang="en-US" altLang="en-US" sz="2100" i="1" dirty="0"/>
              <a:t>constant offset</a:t>
            </a:r>
            <a:r>
              <a:rPr lang="en-US" altLang="en-US" sz="2100" dirty="0"/>
              <a:t> is added to a data label to produce an effective address (EA). The address is dereferenced to get the value inside its memory location.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505200" y="5338717"/>
            <a:ext cx="55626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00" dirty="0"/>
              <a:t>Q: Why doesn't </a:t>
            </a:r>
            <a:r>
              <a:rPr lang="en-US" altLang="en-US" sz="2100" dirty="0">
                <a:solidFill>
                  <a:srgbClr val="FF0000"/>
                </a:solidFill>
              </a:rPr>
              <a:t>arrayB+1</a:t>
            </a:r>
            <a:r>
              <a:rPr lang="en-US" altLang="en-US" sz="2100" dirty="0"/>
              <a:t> produce 11h?</a:t>
            </a:r>
          </a:p>
        </p:txBody>
      </p:sp>
    </p:spTree>
    <p:extLst>
      <p:ext uri="{BB962C8B-B14F-4D97-AF65-F5344CB8AC3E}">
        <p14:creationId xmlns:p14="http://schemas.microsoft.com/office/powerpoint/2010/main" val="6327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Direct-Offset Operands 2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181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14600" y="2708176"/>
            <a:ext cx="6858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arrayW</a:t>
            </a:r>
            <a:r>
              <a:rPr lang="en-US" altLang="en-US" sz="1800" b="1" dirty="0">
                <a:latin typeface="Courier New" pitchFamily="49" charset="0"/>
              </a:rPr>
              <a:t>  WORD 1000h,2000h,3000h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arrayD</a:t>
            </a:r>
            <a:r>
              <a:rPr lang="en-US" altLang="en-US" sz="1800" b="1" dirty="0">
                <a:latin typeface="Courier New" pitchFamily="49" charset="0"/>
              </a:rPr>
              <a:t>  DWORD 1,2,3,4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AX,[arrayW+2]		; AX = 2000h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AX,[arrayW+4]		; AX = 3000h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EAX,[arrayD+4]		; EAX = 00000002h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33600" y="1412777"/>
            <a:ext cx="7696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00" dirty="0"/>
              <a:t>A constant offset is added to a data label to produce an effective address (EA). The address is dereferenced to get the value inside its memory location.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438400" y="5146576"/>
            <a:ext cx="7239000" cy="1003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; Will the following statements assemble?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AX,[arrayW-2]		; ??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EAX,[arrayD+16]		; ??</a:t>
            </a:r>
            <a:endParaRPr lang="en-US" altLang="en-US" sz="2100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438400" y="6000651"/>
            <a:ext cx="71628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100" dirty="0">
                <a:solidFill>
                  <a:srgbClr val="FF0000"/>
                </a:solidFill>
              </a:rPr>
              <a:t>What will happen when they run?</a:t>
            </a:r>
          </a:p>
        </p:txBody>
      </p:sp>
    </p:spTree>
    <p:extLst>
      <p:ext uri="{BB962C8B-B14F-4D97-AF65-F5344CB8AC3E}">
        <p14:creationId xmlns:p14="http://schemas.microsoft.com/office/powerpoint/2010/main" val="48226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utoUpdateAnimBg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and SUB Instructions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182</a:t>
            </a:fld>
            <a:endParaRPr lang="es-MX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322631" y="2205524"/>
            <a:ext cx="7546739" cy="283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marL="2286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100" dirty="0"/>
              <a:t>ADD, syntax: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100" b="1" dirty="0">
                <a:solidFill>
                  <a:schemeClr val="tx2"/>
                </a:solidFill>
              </a:rPr>
              <a:t>ADD </a:t>
            </a:r>
            <a:r>
              <a:rPr lang="en-US" altLang="en-US" sz="2100" b="1" i="1" dirty="0">
                <a:solidFill>
                  <a:schemeClr val="tx2"/>
                </a:solidFill>
              </a:rPr>
              <a:t>destination, source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100" b="1" i="1" dirty="0">
                <a:solidFill>
                  <a:schemeClr val="tx2"/>
                </a:solidFill>
              </a:rPr>
              <a:t>                  ; HLL, destination</a:t>
            </a:r>
            <a:r>
              <a:rPr lang="en-US" altLang="en-US" sz="2100" b="1" i="1" dirty="0">
                <a:solidFill>
                  <a:srgbClr val="FF0000"/>
                </a:solidFill>
              </a:rPr>
              <a:t>= </a:t>
            </a:r>
            <a:r>
              <a:rPr lang="en-US" altLang="en-US" sz="2100" b="1" i="1" dirty="0" err="1">
                <a:solidFill>
                  <a:schemeClr val="tx2"/>
                </a:solidFill>
              </a:rPr>
              <a:t>destination</a:t>
            </a:r>
            <a:r>
              <a:rPr lang="en-US" altLang="en-US" sz="2100" b="1" i="1" dirty="0" err="1">
                <a:solidFill>
                  <a:srgbClr val="FF0000"/>
                </a:solidFill>
              </a:rPr>
              <a:t>+</a:t>
            </a:r>
            <a:r>
              <a:rPr lang="en-US" altLang="en-US" sz="2100" b="1" i="1" dirty="0" err="1">
                <a:solidFill>
                  <a:schemeClr val="tx2"/>
                </a:solidFill>
              </a:rPr>
              <a:t>source</a:t>
            </a:r>
            <a:endParaRPr lang="en-US" altLang="en-US" sz="2100" b="1" i="1" dirty="0">
              <a:solidFill>
                <a:schemeClr val="tx2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endParaRPr lang="en-US" altLang="en-US" sz="2100" dirty="0"/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100" dirty="0"/>
              <a:t>SUB, syntax: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100" b="1" dirty="0">
                <a:solidFill>
                  <a:schemeClr val="tx2"/>
                </a:solidFill>
              </a:rPr>
              <a:t>SUB </a:t>
            </a:r>
            <a:r>
              <a:rPr lang="en-US" altLang="en-US" sz="2100" b="1" i="1" dirty="0">
                <a:solidFill>
                  <a:schemeClr val="tx2"/>
                </a:solidFill>
              </a:rPr>
              <a:t>destination, source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100" b="1" i="1" dirty="0">
                <a:solidFill>
                  <a:schemeClr val="tx2"/>
                </a:solidFill>
              </a:rPr>
              <a:t>                  ; HLL, destination</a:t>
            </a:r>
            <a:r>
              <a:rPr lang="en-US" altLang="en-US" sz="2100" b="1" i="1" dirty="0">
                <a:solidFill>
                  <a:srgbClr val="FF0000"/>
                </a:solidFill>
              </a:rPr>
              <a:t>=</a:t>
            </a:r>
            <a:r>
              <a:rPr lang="en-US" altLang="en-US" sz="2100" b="1" i="1" dirty="0">
                <a:solidFill>
                  <a:schemeClr val="tx2"/>
                </a:solidFill>
              </a:rPr>
              <a:t> destination</a:t>
            </a:r>
            <a:r>
              <a:rPr lang="en-US" altLang="en-US" sz="2100" b="1" i="1" dirty="0">
                <a:solidFill>
                  <a:srgbClr val="FF0000"/>
                </a:solidFill>
              </a:rPr>
              <a:t>-</a:t>
            </a:r>
            <a:r>
              <a:rPr lang="en-US" altLang="en-US" sz="2100" b="1" i="1" dirty="0">
                <a:solidFill>
                  <a:schemeClr val="tx2"/>
                </a:solidFill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96242813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Two</a:t>
            </a:r>
            <a:r>
              <a:rPr lang="es-MX" dirty="0"/>
              <a:t> </a:t>
            </a:r>
            <a:r>
              <a:rPr lang="es-MX" dirty="0" err="1"/>
              <a:t>operand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r>
              <a:rPr lang="es-MX" dirty="0"/>
              <a:t> ADD, SUB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ADD </a:t>
            </a:r>
            <a:r>
              <a:rPr lang="es-MX" dirty="0" err="1"/>
              <a:t>reg</a:t>
            </a:r>
            <a:r>
              <a:rPr lang="es-MX" dirty="0"/>
              <a:t>, </a:t>
            </a:r>
            <a:r>
              <a:rPr lang="es-MX" dirty="0" err="1"/>
              <a:t>reg</a:t>
            </a:r>
            <a:r>
              <a:rPr lang="es-MX" dirty="0"/>
              <a:t>             SUB </a:t>
            </a:r>
            <a:r>
              <a:rPr lang="es-MX" dirty="0" err="1"/>
              <a:t>reg</a:t>
            </a:r>
            <a:r>
              <a:rPr lang="es-MX" dirty="0"/>
              <a:t>, </a:t>
            </a:r>
            <a:r>
              <a:rPr lang="es-MX" dirty="0" err="1"/>
              <a:t>reg</a:t>
            </a:r>
            <a:r>
              <a:rPr lang="es-MX" dirty="0"/>
              <a:t>        </a:t>
            </a:r>
          </a:p>
          <a:p>
            <a:endParaRPr lang="es-MX" dirty="0"/>
          </a:p>
          <a:p>
            <a:r>
              <a:rPr lang="es-MX" dirty="0"/>
              <a:t>ADD </a:t>
            </a:r>
            <a:r>
              <a:rPr lang="es-MX" dirty="0" err="1"/>
              <a:t>mem</a:t>
            </a:r>
            <a:r>
              <a:rPr lang="es-MX" dirty="0"/>
              <a:t>, </a:t>
            </a:r>
            <a:r>
              <a:rPr lang="es-MX" dirty="0" err="1"/>
              <a:t>reg</a:t>
            </a:r>
            <a:r>
              <a:rPr lang="es-MX" dirty="0"/>
              <a:t>          SUB </a:t>
            </a:r>
            <a:r>
              <a:rPr lang="es-MX" dirty="0" err="1"/>
              <a:t>mem</a:t>
            </a:r>
            <a:r>
              <a:rPr lang="es-MX" dirty="0"/>
              <a:t>, </a:t>
            </a:r>
            <a:r>
              <a:rPr lang="es-MX" dirty="0" err="1"/>
              <a:t>reg</a:t>
            </a:r>
            <a:endParaRPr lang="es-MX" dirty="0"/>
          </a:p>
          <a:p>
            <a:r>
              <a:rPr lang="es-MX" dirty="0"/>
              <a:t>ADD </a:t>
            </a:r>
            <a:r>
              <a:rPr lang="es-MX" dirty="0" err="1"/>
              <a:t>reg</a:t>
            </a:r>
            <a:r>
              <a:rPr lang="es-MX" dirty="0"/>
              <a:t>, </a:t>
            </a:r>
            <a:r>
              <a:rPr lang="es-MX" dirty="0" err="1"/>
              <a:t>mem</a:t>
            </a:r>
            <a:r>
              <a:rPr lang="es-MX" dirty="0"/>
              <a:t>          SUB </a:t>
            </a:r>
            <a:r>
              <a:rPr lang="es-MX" dirty="0" err="1"/>
              <a:t>reg</a:t>
            </a:r>
            <a:r>
              <a:rPr lang="es-MX" dirty="0"/>
              <a:t>, </a:t>
            </a:r>
            <a:r>
              <a:rPr lang="es-MX" dirty="0" err="1"/>
              <a:t>mem</a:t>
            </a:r>
            <a:endParaRPr lang="es-MX" dirty="0"/>
          </a:p>
          <a:p>
            <a:endParaRPr lang="es-MX" dirty="0"/>
          </a:p>
          <a:p>
            <a:r>
              <a:rPr lang="es-MX" dirty="0"/>
              <a:t>ADD </a:t>
            </a:r>
            <a:r>
              <a:rPr lang="es-MX" dirty="0" err="1"/>
              <a:t>mem</a:t>
            </a:r>
            <a:r>
              <a:rPr lang="es-MX" dirty="0"/>
              <a:t>, </a:t>
            </a:r>
            <a:r>
              <a:rPr lang="es-MX" dirty="0" err="1"/>
              <a:t>imm</a:t>
            </a:r>
            <a:r>
              <a:rPr lang="es-MX" dirty="0"/>
              <a:t>         SUB </a:t>
            </a:r>
            <a:r>
              <a:rPr lang="es-MX" dirty="0" err="1"/>
              <a:t>mem</a:t>
            </a:r>
            <a:r>
              <a:rPr lang="es-MX" dirty="0"/>
              <a:t>, </a:t>
            </a:r>
            <a:r>
              <a:rPr lang="es-MX" dirty="0" err="1"/>
              <a:t>imm</a:t>
            </a:r>
            <a:endParaRPr lang="es-MX" dirty="0"/>
          </a:p>
          <a:p>
            <a:r>
              <a:rPr lang="es-MX" dirty="0"/>
              <a:t>ADD </a:t>
            </a:r>
            <a:r>
              <a:rPr lang="es-MX" dirty="0" err="1"/>
              <a:t>reg</a:t>
            </a:r>
            <a:r>
              <a:rPr lang="es-MX" dirty="0"/>
              <a:t>, </a:t>
            </a:r>
            <a:r>
              <a:rPr lang="es-MX" dirty="0" err="1"/>
              <a:t>imm</a:t>
            </a:r>
            <a:r>
              <a:rPr lang="es-MX" dirty="0"/>
              <a:t>            SUB </a:t>
            </a:r>
            <a:r>
              <a:rPr lang="es-MX" dirty="0" err="1"/>
              <a:t>reg</a:t>
            </a:r>
            <a:r>
              <a:rPr lang="es-MX" dirty="0"/>
              <a:t>, </a:t>
            </a:r>
            <a:r>
              <a:rPr lang="es-MX" dirty="0" err="1"/>
              <a:t>imm</a:t>
            </a:r>
            <a:endParaRPr lang="es-MX" dirty="0"/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183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862922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 and DEC Instructions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184</a:t>
            </a:fld>
            <a:endParaRPr lang="es-MX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322631" y="2205524"/>
            <a:ext cx="7546739" cy="283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marL="2286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100" dirty="0"/>
              <a:t>INC, syntax: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100" b="1" dirty="0">
                <a:solidFill>
                  <a:schemeClr val="tx2"/>
                </a:solidFill>
              </a:rPr>
              <a:t>INC </a:t>
            </a:r>
            <a:r>
              <a:rPr lang="en-US" altLang="en-US" sz="2100" b="1" i="1" dirty="0">
                <a:solidFill>
                  <a:schemeClr val="tx2"/>
                </a:solidFill>
              </a:rPr>
              <a:t>destination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100" b="1" i="1" dirty="0">
                <a:solidFill>
                  <a:schemeClr val="tx2"/>
                </a:solidFill>
              </a:rPr>
              <a:t>                  ; HLL, destination</a:t>
            </a:r>
            <a:r>
              <a:rPr lang="en-US" altLang="en-US" sz="2100" b="1" i="1" dirty="0">
                <a:solidFill>
                  <a:srgbClr val="FF0000"/>
                </a:solidFill>
              </a:rPr>
              <a:t>=</a:t>
            </a:r>
            <a:r>
              <a:rPr lang="en-US" altLang="en-US" sz="2100" b="1" i="1" dirty="0">
                <a:solidFill>
                  <a:schemeClr val="tx2"/>
                </a:solidFill>
              </a:rPr>
              <a:t> destination</a:t>
            </a:r>
            <a:r>
              <a:rPr lang="en-US" altLang="en-US" sz="2100" b="1" i="1" dirty="0">
                <a:solidFill>
                  <a:srgbClr val="FF0000"/>
                </a:solidFill>
              </a:rPr>
              <a:t>+1</a:t>
            </a:r>
            <a:r>
              <a:rPr lang="en-US" altLang="en-US" sz="2100" b="1" i="1" dirty="0">
                <a:solidFill>
                  <a:schemeClr val="tx2"/>
                </a:solidFill>
              </a:rPr>
              <a:t>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endParaRPr lang="en-US" altLang="en-US" sz="2100" dirty="0"/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100" dirty="0"/>
              <a:t>DEC, syntax: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100" b="1" dirty="0">
                <a:solidFill>
                  <a:schemeClr val="tx2"/>
                </a:solidFill>
              </a:rPr>
              <a:t>DEC </a:t>
            </a:r>
            <a:r>
              <a:rPr lang="en-US" altLang="en-US" sz="2100" b="1" i="1" dirty="0">
                <a:solidFill>
                  <a:schemeClr val="tx2"/>
                </a:solidFill>
              </a:rPr>
              <a:t>destination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100" b="1" i="1" dirty="0">
                <a:solidFill>
                  <a:schemeClr val="tx2"/>
                </a:solidFill>
              </a:rPr>
              <a:t>                  ; HLL, destination</a:t>
            </a:r>
            <a:r>
              <a:rPr lang="en-US" altLang="en-US" sz="2100" b="1" i="1" dirty="0">
                <a:solidFill>
                  <a:srgbClr val="FF0000"/>
                </a:solidFill>
              </a:rPr>
              <a:t>=</a:t>
            </a:r>
            <a:r>
              <a:rPr lang="en-US" altLang="en-US" sz="2100" b="1" i="1" dirty="0">
                <a:solidFill>
                  <a:schemeClr val="tx2"/>
                </a:solidFill>
              </a:rPr>
              <a:t> destination</a:t>
            </a:r>
            <a:r>
              <a:rPr lang="en-US" altLang="en-US" sz="2100" b="1" i="1" dirty="0">
                <a:solidFill>
                  <a:srgbClr val="FF0000"/>
                </a:solidFill>
              </a:rPr>
              <a:t>-1</a:t>
            </a:r>
            <a:r>
              <a:rPr lang="en-US" altLang="en-US" sz="2100" b="1" i="1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4125284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operand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r>
              <a:rPr lang="es-MX" dirty="0"/>
              <a:t> INC, DEC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INC </a:t>
            </a:r>
            <a:r>
              <a:rPr lang="es-MX" dirty="0" err="1"/>
              <a:t>reg</a:t>
            </a:r>
            <a:r>
              <a:rPr lang="es-MX" dirty="0"/>
              <a:t>               DEC </a:t>
            </a:r>
            <a:r>
              <a:rPr lang="es-MX" dirty="0" err="1"/>
              <a:t>reg</a:t>
            </a:r>
            <a:endParaRPr lang="es-MX" dirty="0"/>
          </a:p>
          <a:p>
            <a:endParaRPr lang="es-MX" dirty="0"/>
          </a:p>
          <a:p>
            <a:r>
              <a:rPr lang="es-MX" dirty="0"/>
              <a:t>INC </a:t>
            </a:r>
            <a:r>
              <a:rPr lang="es-MX" dirty="0" err="1"/>
              <a:t>mem</a:t>
            </a:r>
            <a:r>
              <a:rPr lang="es-MX" dirty="0"/>
              <a:t>            DEC </a:t>
            </a:r>
            <a:r>
              <a:rPr lang="es-MX" dirty="0" err="1"/>
              <a:t>mem</a:t>
            </a:r>
            <a:endParaRPr lang="es-MX" dirty="0"/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185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4731928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Addressing</a:t>
            </a:r>
            <a:r>
              <a:rPr lang="es-MX" dirty="0"/>
              <a:t> in </a:t>
            </a:r>
            <a:r>
              <a:rPr lang="es-MX" dirty="0" err="1"/>
              <a:t>Operands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Direct</a:t>
            </a:r>
            <a:r>
              <a:rPr lang="es-MX" dirty="0"/>
              <a:t> </a:t>
            </a:r>
            <a:r>
              <a:rPr lang="es-MX" dirty="0" err="1"/>
              <a:t>Addressing</a:t>
            </a:r>
            <a:endParaRPr lang="es-MX" dirty="0"/>
          </a:p>
          <a:p>
            <a:pPr lvl="1"/>
            <a:r>
              <a:rPr lang="es-MX" dirty="0" err="1"/>
              <a:t>Register</a:t>
            </a:r>
            <a:endParaRPr lang="es-MX" dirty="0"/>
          </a:p>
          <a:p>
            <a:pPr lvl="1"/>
            <a:r>
              <a:rPr lang="es-MX" dirty="0" err="1"/>
              <a:t>Memory</a:t>
            </a:r>
            <a:endParaRPr lang="es-MX" dirty="0"/>
          </a:p>
          <a:p>
            <a:pPr lvl="1"/>
            <a:r>
              <a:rPr lang="es-MX" dirty="0" err="1"/>
              <a:t>Immediate</a:t>
            </a:r>
            <a:endParaRPr lang="es-MX" dirty="0"/>
          </a:p>
          <a:p>
            <a:pPr lvl="1"/>
            <a:endParaRPr lang="es-MX" dirty="0"/>
          </a:p>
          <a:p>
            <a:r>
              <a:rPr lang="es-MX" dirty="0"/>
              <a:t>And </a:t>
            </a:r>
            <a:r>
              <a:rPr lang="es-MX" dirty="0" err="1"/>
              <a:t>many</a:t>
            </a:r>
            <a:r>
              <a:rPr lang="es-MX" dirty="0"/>
              <a:t> more </a:t>
            </a:r>
            <a:r>
              <a:rPr lang="es-MX" dirty="0" err="1"/>
              <a:t>Addressing</a:t>
            </a:r>
            <a:r>
              <a:rPr lang="es-MX" dirty="0"/>
              <a:t> …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186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638244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Instruction</a:t>
            </a:r>
            <a:r>
              <a:rPr lang="es-MX" dirty="0"/>
              <a:t> Set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/>
          </a:p>
          <a:p>
            <a:r>
              <a:rPr lang="es-MX"/>
              <a:t>Assembly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 of x86 </a:t>
            </a:r>
            <a:r>
              <a:rPr lang="es-MX" dirty="0" err="1"/>
              <a:t>Processors</a:t>
            </a:r>
            <a:endParaRPr lang="es-MX" dirty="0"/>
          </a:p>
          <a:p>
            <a:r>
              <a:rPr lang="es-MX" dirty="0" err="1"/>
              <a:t>Appendix</a:t>
            </a:r>
            <a:r>
              <a:rPr lang="es-MX" dirty="0"/>
              <a:t> B</a:t>
            </a:r>
          </a:p>
          <a:p>
            <a:r>
              <a:rPr lang="es-MX" b="1" dirty="0" err="1"/>
              <a:t>The</a:t>
            </a:r>
            <a:r>
              <a:rPr lang="es-MX" b="1" dirty="0"/>
              <a:t> x86 </a:t>
            </a:r>
            <a:r>
              <a:rPr lang="es-MX" b="1" dirty="0" err="1"/>
              <a:t>Instruction</a:t>
            </a:r>
            <a:r>
              <a:rPr lang="es-MX" b="1" dirty="0"/>
              <a:t> Set</a:t>
            </a:r>
            <a:r>
              <a:rPr lang="es-MX" dirty="0"/>
              <a:t>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187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91625193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Chapters: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Ríos.</a:t>
            </a:r>
          </a:p>
          <a:p>
            <a:r>
              <a:rPr lang="en-US" dirty="0"/>
              <a:t>Agosto - </a:t>
            </a:r>
            <a:r>
              <a:rPr lang="en-US" dirty="0" err="1"/>
              <a:t>diciembre</a:t>
            </a:r>
            <a:r>
              <a:rPr lang="en-US" dirty="0"/>
              <a:t>, 2022</a:t>
            </a:r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188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264769181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2022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189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1208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Assembly Language (AL)</a:t>
            </a:r>
            <a:endParaRPr lang="en-US" sz="2400" i="1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3581400"/>
          </a:xfrm>
        </p:spPr>
        <p:txBody>
          <a:bodyPr>
            <a:normAutofit/>
          </a:bodyPr>
          <a:lstStyle/>
          <a:p>
            <a:r>
              <a:rPr lang="en-US" altLang="en-US" dirty="0"/>
              <a:t>What is an Assembler (</a:t>
            </a:r>
            <a:r>
              <a:rPr lang="en-US" altLang="en-US" sz="2000" dirty="0" err="1"/>
              <a:t>Ensamblador</a:t>
            </a:r>
            <a:r>
              <a:rPr lang="en-US" altLang="en-US" dirty="0"/>
              <a:t>)?</a:t>
            </a:r>
          </a:p>
          <a:p>
            <a:r>
              <a:rPr lang="en-US" altLang="en-US" dirty="0"/>
              <a:t>What background should I have?</a:t>
            </a:r>
          </a:p>
          <a:p>
            <a:pPr eaLnBrk="1" hangingPunct="1"/>
            <a:r>
              <a:rPr lang="en-US" altLang="en-US" dirty="0"/>
              <a:t>How does Assembly Language (AL) relate to machine language?</a:t>
            </a:r>
          </a:p>
          <a:p>
            <a:pPr eaLnBrk="1" hangingPunct="1"/>
            <a:r>
              <a:rPr lang="en-US" altLang="en-US" dirty="0"/>
              <a:t>How do C++ and Java relate to AL?</a:t>
            </a:r>
          </a:p>
          <a:p>
            <a:pPr eaLnBrk="1" hangingPunct="1"/>
            <a:r>
              <a:rPr lang="en-US" altLang="en-US" dirty="0"/>
              <a:t>Is AL portable?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9518135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Machine </a:t>
            </a:r>
            <a:r>
              <a:rPr lang="es-MX" dirty="0" err="1"/>
              <a:t>Language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Native </a:t>
            </a:r>
            <a:r>
              <a:rPr lang="en-US" i="1" dirty="0"/>
              <a:t>binary code</a:t>
            </a:r>
            <a:r>
              <a:rPr lang="en-US" dirty="0"/>
              <a:t> microprocessor instructions vary in length from 1 to 13 Bytes</a:t>
            </a:r>
          </a:p>
          <a:p>
            <a:pPr algn="just"/>
            <a:r>
              <a:rPr lang="en-US" dirty="0"/>
              <a:t>Over 100,000 variations of machine language instructions. There is no complete list of these variations </a:t>
            </a:r>
          </a:p>
          <a:p>
            <a:pPr algn="just"/>
            <a:r>
              <a:rPr lang="en-US" dirty="0"/>
              <a:t>Some bits in a machine language instruction are given (</a:t>
            </a:r>
            <a:r>
              <a:rPr lang="en-US" sz="2000" i="1" dirty="0"/>
              <a:t>opcode</a:t>
            </a:r>
            <a:r>
              <a:rPr lang="en-US" dirty="0"/>
              <a:t>); remaining bits are determined for each variation of the instruction.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190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9599847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Instruction</a:t>
            </a:r>
            <a:r>
              <a:rPr lang="es-MX" dirty="0"/>
              <a:t> </a:t>
            </a:r>
            <a:r>
              <a:rPr lang="es-MX" dirty="0" err="1"/>
              <a:t>Formats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1200" y="3956548"/>
            <a:ext cx="8229600" cy="2409131"/>
          </a:xfrm>
        </p:spPr>
        <p:txBody>
          <a:bodyPr>
            <a:normAutofit/>
          </a:bodyPr>
          <a:lstStyle/>
          <a:p>
            <a:r>
              <a:rPr lang="en-US" sz="2800" dirty="0"/>
              <a:t>In the </a:t>
            </a:r>
            <a:r>
              <a:rPr lang="en-US" sz="2800" i="1" dirty="0"/>
              <a:t>Real</a:t>
            </a:r>
            <a:r>
              <a:rPr lang="en-US" sz="2800" dirty="0"/>
              <a:t> mode (</a:t>
            </a:r>
            <a:r>
              <a:rPr lang="en-US" sz="2000" dirty="0"/>
              <a:t>DOS over 8086</a:t>
            </a:r>
            <a:r>
              <a:rPr lang="en-US" sz="2800" dirty="0"/>
              <a:t>), 80386 and above assume all instructions are 16-bit mode instructions. </a:t>
            </a:r>
          </a:p>
          <a:p>
            <a:r>
              <a:rPr lang="en-US" sz="2800" dirty="0"/>
              <a:t>In </a:t>
            </a:r>
            <a:r>
              <a:rPr lang="en-US" sz="2800" i="1" dirty="0"/>
              <a:t>Protected</a:t>
            </a:r>
            <a:r>
              <a:rPr lang="en-US" sz="2800" dirty="0"/>
              <a:t> mode (Windows &amp; Linux), the upper byte of the descriptor contains the bit that selects either the 16- or 32-bit instruction mode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191</a:t>
            </a:fld>
            <a:endParaRPr lang="es-MX" dirty="0"/>
          </a:p>
        </p:txBody>
      </p:sp>
      <p:pic>
        <p:nvPicPr>
          <p:cNvPr id="6" name="Picture 3" descr="FG04_001_01350264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9" y="1525509"/>
            <a:ext cx="7329487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22766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Opcode</a:t>
            </a:r>
            <a:r>
              <a:rPr lang="es-MX" dirty="0"/>
              <a:t> </a:t>
            </a:r>
            <a:r>
              <a:rPr lang="es-MX" dirty="0" err="1"/>
              <a:t>field</a:t>
            </a:r>
            <a:r>
              <a:rPr lang="es-MX" dirty="0"/>
              <a:t>, Byte 1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97505" y="3153483"/>
            <a:ext cx="8229600" cy="320286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Identifies the </a:t>
            </a:r>
            <a:r>
              <a:rPr lang="en-US" sz="2800" i="1" dirty="0"/>
              <a:t>operation</a:t>
            </a:r>
            <a:r>
              <a:rPr lang="en-US" sz="2800" dirty="0"/>
              <a:t> (</a:t>
            </a:r>
            <a:r>
              <a:rPr lang="en-US" sz="2800" dirty="0" err="1"/>
              <a:t>mov</a:t>
            </a:r>
            <a:r>
              <a:rPr lang="en-US" sz="2800" dirty="0"/>
              <a:t>, add, sub, …).</a:t>
            </a:r>
          </a:p>
          <a:p>
            <a:r>
              <a:rPr lang="en-US" sz="2800" dirty="0"/>
              <a:t>Either 1 or 2 bytes long for instructions.</a:t>
            </a:r>
          </a:p>
          <a:p>
            <a:r>
              <a:rPr lang="en-US" sz="2800" i="1" dirty="0"/>
              <a:t>Binary </a:t>
            </a:r>
            <a:r>
              <a:rPr lang="en-US" sz="2800" b="1" i="1" dirty="0"/>
              <a:t>Opcode</a:t>
            </a:r>
            <a:r>
              <a:rPr lang="en-US" sz="2800" dirty="0"/>
              <a:t>: first 6 bits of the first byte. </a:t>
            </a:r>
          </a:p>
          <a:p>
            <a:r>
              <a:rPr lang="en-US" sz="2800" b="1" i="1" dirty="0"/>
              <a:t>D</a:t>
            </a:r>
            <a:r>
              <a:rPr lang="en-US" sz="2800" dirty="0"/>
              <a:t> bit, indicates the </a:t>
            </a:r>
            <a:r>
              <a:rPr lang="en-US" sz="2800" b="1" dirty="0"/>
              <a:t>direction</a:t>
            </a:r>
            <a:r>
              <a:rPr lang="en-US" sz="2800" dirty="0"/>
              <a:t> of the data flow:</a:t>
            </a:r>
          </a:p>
          <a:p>
            <a:pPr lvl="1"/>
            <a:r>
              <a:rPr lang="en-US" sz="2400" dirty="0"/>
              <a:t>Into or From, a Register</a:t>
            </a:r>
          </a:p>
          <a:p>
            <a:r>
              <a:rPr lang="en-US" sz="2800" b="1" i="1" dirty="0"/>
              <a:t>W</a:t>
            </a:r>
            <a:r>
              <a:rPr lang="en-US" sz="2800" dirty="0"/>
              <a:t> bit indicates whether the data are a byte or a word</a:t>
            </a:r>
          </a:p>
          <a:p>
            <a:endParaRPr lang="es-MX" sz="28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192</a:t>
            </a:fld>
            <a:endParaRPr lang="es-MX" dirty="0"/>
          </a:p>
        </p:txBody>
      </p:sp>
      <p:pic>
        <p:nvPicPr>
          <p:cNvPr id="7" name="Picture 3" descr="FG04_002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15" y="1561355"/>
            <a:ext cx="3028493" cy="1448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33473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32-bit </a:t>
            </a:r>
            <a:r>
              <a:rPr lang="es-MX" dirty="0" err="1"/>
              <a:t>instruction</a:t>
            </a:r>
            <a:r>
              <a:rPr lang="es-MX" dirty="0"/>
              <a:t> </a:t>
            </a:r>
            <a:r>
              <a:rPr lang="es-MX" dirty="0" err="1"/>
              <a:t>examples</a:t>
            </a:r>
            <a:r>
              <a:rPr lang="es-MX" dirty="0"/>
              <a:t> (1)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ASSEMBLY MEMORY ALLOCATION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NOP        ;</a:t>
            </a:r>
            <a:r>
              <a:rPr lang="es-MX" dirty="0">
                <a:solidFill>
                  <a:srgbClr val="FF0000"/>
                </a:solidFill>
              </a:rPr>
              <a:t>1 Byte</a:t>
            </a:r>
          </a:p>
          <a:p>
            <a:pPr lvl="1"/>
            <a:r>
              <a:rPr lang="es-MX" dirty="0"/>
              <a:t>1st Byte: </a:t>
            </a:r>
            <a:r>
              <a:rPr lang="es-MX" dirty="0" err="1"/>
              <a:t>Opcode&amp;D&amp;W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193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1734454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[ </a:t>
            </a:r>
            <a:r>
              <a:rPr lang="es-MX" dirty="0" err="1"/>
              <a:t>Opcode</a:t>
            </a:r>
            <a:r>
              <a:rPr lang="es-MX" dirty="0"/>
              <a:t> </a:t>
            </a:r>
            <a:r>
              <a:rPr lang="es-MX" dirty="0" err="1"/>
              <a:t>field</a:t>
            </a:r>
            <a:r>
              <a:rPr lang="es-MX" dirty="0"/>
              <a:t>, Byte 2 ]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1200" y="3080896"/>
            <a:ext cx="8229600" cy="3045268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MOD </a:t>
            </a:r>
            <a:r>
              <a:rPr lang="es-MX" dirty="0" err="1"/>
              <a:t>field</a:t>
            </a:r>
            <a:r>
              <a:rPr lang="es-MX" dirty="0"/>
              <a:t>: </a:t>
            </a:r>
            <a:r>
              <a:rPr lang="es-MX" i="1" dirty="0" err="1"/>
              <a:t>addressing</a:t>
            </a:r>
            <a:r>
              <a:rPr lang="es-MX" i="1" dirty="0"/>
              <a:t> </a:t>
            </a:r>
            <a:r>
              <a:rPr lang="es-MX" i="1" dirty="0" err="1"/>
              <a:t>mode</a:t>
            </a:r>
            <a:r>
              <a:rPr lang="es-MX" i="1" dirty="0"/>
              <a:t> </a:t>
            </a:r>
            <a:r>
              <a:rPr lang="es-MX" i="1" dirty="0" err="1"/>
              <a:t>code</a:t>
            </a:r>
            <a:endParaRPr lang="es-MX" i="1" dirty="0"/>
          </a:p>
          <a:p>
            <a:r>
              <a:rPr lang="es-MX" dirty="0"/>
              <a:t>REG </a:t>
            </a:r>
            <a:r>
              <a:rPr lang="es-MX" dirty="0" err="1"/>
              <a:t>field</a:t>
            </a:r>
            <a:r>
              <a:rPr lang="es-MX" dirty="0"/>
              <a:t>:</a:t>
            </a:r>
          </a:p>
          <a:p>
            <a:pPr lvl="1"/>
            <a:r>
              <a:rPr lang="es-MX" i="1" dirty="0" err="1"/>
              <a:t>register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, </a:t>
            </a:r>
            <a:r>
              <a:rPr lang="es-MX" dirty="0" err="1"/>
              <a:t>destination</a:t>
            </a:r>
            <a:r>
              <a:rPr lang="es-MX" dirty="0"/>
              <a:t>/</a:t>
            </a:r>
            <a:r>
              <a:rPr lang="es-MX" dirty="0" err="1"/>
              <a:t>source</a:t>
            </a:r>
            <a:r>
              <a:rPr lang="es-MX" dirty="0"/>
              <a:t> </a:t>
            </a:r>
            <a:r>
              <a:rPr lang="es-MX" dirty="0" err="1"/>
              <a:t>operand</a:t>
            </a:r>
            <a:r>
              <a:rPr lang="es-MX" dirty="0"/>
              <a:t> </a:t>
            </a:r>
          </a:p>
          <a:p>
            <a:r>
              <a:rPr lang="es-MX" dirty="0"/>
              <a:t>R/M </a:t>
            </a:r>
            <a:r>
              <a:rPr lang="es-MX" dirty="0" err="1"/>
              <a:t>field</a:t>
            </a:r>
            <a:r>
              <a:rPr lang="es-MX" dirty="0"/>
              <a:t>:</a:t>
            </a:r>
          </a:p>
          <a:p>
            <a:pPr lvl="1"/>
            <a:r>
              <a:rPr lang="es-MX" i="1" dirty="0" err="1"/>
              <a:t>Register</a:t>
            </a:r>
            <a:r>
              <a:rPr lang="es-MX" dirty="0"/>
              <a:t>, </a:t>
            </a:r>
            <a:r>
              <a:rPr lang="es-MX" i="1" dirty="0" err="1"/>
              <a:t>memory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i="1" dirty="0" err="1"/>
              <a:t>immediate</a:t>
            </a:r>
            <a:r>
              <a:rPr lang="es-MX" dirty="0"/>
              <a:t> </a:t>
            </a:r>
            <a:r>
              <a:rPr lang="es-MX" dirty="0" err="1"/>
              <a:t>operand</a:t>
            </a:r>
            <a:endParaRPr lang="es-MX" dirty="0"/>
          </a:p>
          <a:p>
            <a:pPr lvl="1"/>
            <a:r>
              <a:rPr lang="es-MX" dirty="0" err="1"/>
              <a:t>If</a:t>
            </a:r>
            <a:r>
              <a:rPr lang="es-MX" dirty="0"/>
              <a:t> </a:t>
            </a:r>
            <a:r>
              <a:rPr lang="es-MX" i="1" dirty="0" err="1"/>
              <a:t>register</a:t>
            </a:r>
            <a:r>
              <a:rPr lang="es-MX" dirty="0"/>
              <a:t>:  </a:t>
            </a:r>
            <a:r>
              <a:rPr lang="es-MX" i="1" dirty="0" err="1"/>
              <a:t>register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, </a:t>
            </a:r>
            <a:r>
              <a:rPr lang="es-MX" dirty="0" err="1"/>
              <a:t>source</a:t>
            </a:r>
            <a:endParaRPr lang="es-MX" dirty="0"/>
          </a:p>
          <a:p>
            <a:pPr lvl="1"/>
            <a:r>
              <a:rPr lang="es-MX" dirty="0" err="1">
                <a:solidFill>
                  <a:prstClr val="black"/>
                </a:solidFill>
              </a:rPr>
              <a:t>If</a:t>
            </a:r>
            <a:r>
              <a:rPr lang="es-MX" dirty="0">
                <a:solidFill>
                  <a:prstClr val="black"/>
                </a:solidFill>
              </a:rPr>
              <a:t> </a:t>
            </a:r>
            <a:r>
              <a:rPr lang="es-MX" i="1" dirty="0" err="1">
                <a:solidFill>
                  <a:prstClr val="black"/>
                </a:solidFill>
              </a:rPr>
              <a:t>memory</a:t>
            </a:r>
            <a:r>
              <a:rPr lang="es-MX" dirty="0">
                <a:solidFill>
                  <a:prstClr val="black"/>
                </a:solidFill>
              </a:rPr>
              <a:t>:  </a:t>
            </a:r>
            <a:r>
              <a:rPr lang="es-MX" dirty="0" err="1">
                <a:solidFill>
                  <a:prstClr val="black"/>
                </a:solidFill>
              </a:rPr>
              <a:t>code</a:t>
            </a:r>
            <a:r>
              <a:rPr lang="es-MX" dirty="0">
                <a:solidFill>
                  <a:prstClr val="black"/>
                </a:solidFill>
              </a:rPr>
              <a:t> and </a:t>
            </a:r>
            <a:r>
              <a:rPr lang="es-MX" dirty="0" err="1">
                <a:solidFill>
                  <a:prstClr val="black"/>
                </a:solidFill>
              </a:rPr>
              <a:t>address</a:t>
            </a:r>
            <a:r>
              <a:rPr lang="es-MX" dirty="0">
                <a:solidFill>
                  <a:prstClr val="black"/>
                </a:solidFill>
              </a:rPr>
              <a:t>, </a:t>
            </a:r>
            <a:r>
              <a:rPr lang="es-MX" dirty="0" err="1">
                <a:solidFill>
                  <a:prstClr val="black"/>
                </a:solidFill>
              </a:rPr>
              <a:t>destination</a:t>
            </a:r>
            <a:r>
              <a:rPr lang="es-MX" dirty="0">
                <a:solidFill>
                  <a:prstClr val="black"/>
                </a:solidFill>
              </a:rPr>
              <a:t>/</a:t>
            </a:r>
            <a:r>
              <a:rPr lang="es-MX" dirty="0" err="1">
                <a:solidFill>
                  <a:prstClr val="black"/>
                </a:solidFill>
              </a:rPr>
              <a:t>source</a:t>
            </a:r>
            <a:endParaRPr lang="es-MX" dirty="0">
              <a:solidFill>
                <a:prstClr val="black"/>
              </a:solidFill>
            </a:endParaRPr>
          </a:p>
          <a:p>
            <a:pPr lvl="1"/>
            <a:r>
              <a:rPr lang="es-MX" dirty="0" err="1">
                <a:solidFill>
                  <a:prstClr val="black"/>
                </a:solidFill>
              </a:rPr>
              <a:t>If</a:t>
            </a:r>
            <a:r>
              <a:rPr lang="es-MX" dirty="0">
                <a:solidFill>
                  <a:prstClr val="black"/>
                </a:solidFill>
              </a:rPr>
              <a:t> </a:t>
            </a:r>
            <a:r>
              <a:rPr lang="es-MX" i="1" dirty="0" err="1">
                <a:solidFill>
                  <a:prstClr val="black"/>
                </a:solidFill>
              </a:rPr>
              <a:t>immediate</a:t>
            </a:r>
            <a:r>
              <a:rPr lang="es-MX" dirty="0">
                <a:solidFill>
                  <a:prstClr val="black"/>
                </a:solidFill>
              </a:rPr>
              <a:t>: </a:t>
            </a:r>
            <a:r>
              <a:rPr lang="es-MX" dirty="0" err="1">
                <a:solidFill>
                  <a:prstClr val="black"/>
                </a:solidFill>
              </a:rPr>
              <a:t>code</a:t>
            </a:r>
            <a:r>
              <a:rPr lang="es-MX" dirty="0">
                <a:solidFill>
                  <a:prstClr val="black"/>
                </a:solidFill>
              </a:rPr>
              <a:t> and data, </a:t>
            </a:r>
            <a:r>
              <a:rPr lang="es-MX" dirty="0" err="1">
                <a:solidFill>
                  <a:prstClr val="black"/>
                </a:solidFill>
              </a:rPr>
              <a:t>source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194</a:t>
            </a:fld>
            <a:endParaRPr lang="es-MX" dirty="0"/>
          </a:p>
        </p:txBody>
      </p:sp>
      <p:pic>
        <p:nvPicPr>
          <p:cNvPr id="6" name="Picture 3" descr="FG04_003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382" y="1772817"/>
            <a:ext cx="3664819" cy="952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4471566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32-bit </a:t>
            </a:r>
            <a:r>
              <a:rPr lang="es-MX" dirty="0" err="1"/>
              <a:t>instruction</a:t>
            </a:r>
            <a:r>
              <a:rPr lang="es-MX" dirty="0"/>
              <a:t> </a:t>
            </a:r>
            <a:r>
              <a:rPr lang="es-MX" dirty="0" err="1"/>
              <a:t>examples</a:t>
            </a:r>
            <a:r>
              <a:rPr lang="es-MX" dirty="0"/>
              <a:t> (1)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ASSEMBLY MEMORY ALLOCATION</a:t>
            </a:r>
          </a:p>
          <a:p>
            <a:r>
              <a:rPr lang="es-MX" dirty="0"/>
              <a:t>NOP        ;</a:t>
            </a:r>
            <a:r>
              <a:rPr lang="es-MX" dirty="0">
                <a:solidFill>
                  <a:srgbClr val="FF0000"/>
                </a:solidFill>
              </a:rPr>
              <a:t>1 Byte</a:t>
            </a:r>
          </a:p>
          <a:p>
            <a:pPr lvl="1"/>
            <a:r>
              <a:rPr lang="es-MX" dirty="0"/>
              <a:t>1st Byte: </a:t>
            </a:r>
            <a:r>
              <a:rPr lang="es-MX" dirty="0" err="1"/>
              <a:t>Opcode&amp;D&amp;W</a:t>
            </a:r>
            <a:endParaRPr lang="es-MX" dirty="0"/>
          </a:p>
          <a:p>
            <a:endParaRPr lang="es-MX" dirty="0"/>
          </a:p>
          <a:p>
            <a:r>
              <a:rPr lang="es-MX" dirty="0"/>
              <a:t>INC EAX        ;</a:t>
            </a:r>
            <a:r>
              <a:rPr lang="es-MX" dirty="0">
                <a:solidFill>
                  <a:srgbClr val="FF0000"/>
                </a:solidFill>
              </a:rPr>
              <a:t>2 Bytes</a:t>
            </a:r>
          </a:p>
          <a:p>
            <a:pPr lvl="1"/>
            <a:r>
              <a:rPr lang="es-MX" dirty="0"/>
              <a:t>1st Byte: </a:t>
            </a:r>
            <a:r>
              <a:rPr lang="es-MX" dirty="0" err="1"/>
              <a:t>Opcode&amp;D&amp;W</a:t>
            </a:r>
            <a:endParaRPr lang="es-MX" dirty="0"/>
          </a:p>
          <a:p>
            <a:pPr lvl="1"/>
            <a:r>
              <a:rPr lang="es-MX" dirty="0"/>
              <a:t>2nd Byte: MOD&amp;REG&amp;R/M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195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7156863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Instruction</a:t>
            </a:r>
            <a:r>
              <a:rPr lang="es-MX" dirty="0"/>
              <a:t>: [ Bytes 3, 4, … ]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 err="1"/>
              <a:t>These</a:t>
            </a:r>
            <a:r>
              <a:rPr lang="es-MX" dirty="0"/>
              <a:t> Bytes </a:t>
            </a:r>
            <a:r>
              <a:rPr lang="es-MX" dirty="0" err="1"/>
              <a:t>exist</a:t>
            </a:r>
            <a:r>
              <a:rPr lang="es-MX" dirty="0"/>
              <a:t> </a:t>
            </a:r>
            <a:r>
              <a:rPr lang="es-MX" dirty="0" err="1"/>
              <a:t>when</a:t>
            </a:r>
            <a:r>
              <a:rPr lang="es-MX" dirty="0"/>
              <a:t> R/M </a:t>
            </a:r>
            <a:r>
              <a:rPr lang="es-MX" dirty="0" err="1"/>
              <a:t>field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:</a:t>
            </a:r>
          </a:p>
          <a:p>
            <a:pPr lvl="1"/>
            <a:r>
              <a:rPr lang="es-MX" dirty="0"/>
              <a:t>a </a:t>
            </a:r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operand</a:t>
            </a:r>
            <a:r>
              <a:rPr lang="es-MX" dirty="0"/>
              <a:t> (</a:t>
            </a:r>
            <a:r>
              <a:rPr lang="es-MX" dirty="0" err="1"/>
              <a:t>Displacement</a:t>
            </a:r>
            <a:r>
              <a:rPr lang="es-MX" dirty="0"/>
              <a:t>, Offset), </a:t>
            </a:r>
            <a:r>
              <a:rPr lang="es-MX" dirty="0" err="1"/>
              <a:t>or</a:t>
            </a:r>
            <a:endParaRPr lang="es-MX" dirty="0"/>
          </a:p>
          <a:p>
            <a:pPr lvl="1"/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Immediate</a:t>
            </a:r>
            <a:r>
              <a:rPr lang="es-MX" dirty="0"/>
              <a:t> </a:t>
            </a:r>
            <a:r>
              <a:rPr lang="es-MX" dirty="0" err="1"/>
              <a:t>operand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196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3103787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32-bit </a:t>
            </a:r>
            <a:r>
              <a:rPr lang="es-MX" dirty="0" err="1"/>
              <a:t>instruction</a:t>
            </a:r>
            <a:r>
              <a:rPr lang="es-MX" dirty="0"/>
              <a:t> </a:t>
            </a:r>
            <a:r>
              <a:rPr lang="es-MX" dirty="0" err="1"/>
              <a:t>examples</a:t>
            </a:r>
            <a:r>
              <a:rPr lang="es-MX" dirty="0"/>
              <a:t> (3)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ASSEMBLY MEMORY ALLOCATION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MOV </a:t>
            </a:r>
            <a:r>
              <a:rPr lang="es-MX" i="1" dirty="0"/>
              <a:t>alfa</a:t>
            </a:r>
            <a:r>
              <a:rPr lang="es-MX" dirty="0"/>
              <a:t>, EBX        ;</a:t>
            </a:r>
            <a:r>
              <a:rPr lang="es-MX" dirty="0">
                <a:solidFill>
                  <a:srgbClr val="FF0000"/>
                </a:solidFill>
              </a:rPr>
              <a:t>6 Bytes</a:t>
            </a:r>
          </a:p>
          <a:p>
            <a:pPr lvl="1"/>
            <a:r>
              <a:rPr lang="es-MX" dirty="0"/>
              <a:t>1st Byte: </a:t>
            </a:r>
            <a:r>
              <a:rPr lang="es-MX" dirty="0" err="1"/>
              <a:t>Opcode&amp;D&amp;W</a:t>
            </a:r>
            <a:endParaRPr lang="es-MX" dirty="0"/>
          </a:p>
          <a:p>
            <a:pPr lvl="1"/>
            <a:r>
              <a:rPr lang="es-MX" dirty="0"/>
              <a:t>2nd Byte: MOD&amp;REG&amp;R/M</a:t>
            </a:r>
          </a:p>
          <a:p>
            <a:pPr lvl="1"/>
            <a:r>
              <a:rPr lang="es-MX" dirty="0"/>
              <a:t>3rd, 4th, 5th, 6th Bytes: </a:t>
            </a:r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address</a:t>
            </a:r>
            <a:r>
              <a:rPr lang="es-MX" dirty="0"/>
              <a:t> of </a:t>
            </a:r>
            <a:r>
              <a:rPr lang="es-MX" i="1" dirty="0"/>
              <a:t>alfa</a:t>
            </a:r>
          </a:p>
          <a:p>
            <a:pPr lvl="0"/>
            <a:endParaRPr lang="es-MX" dirty="0">
              <a:solidFill>
                <a:prstClr val="black"/>
              </a:solidFill>
            </a:endParaRPr>
          </a:p>
          <a:p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197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9534636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32-bit </a:t>
            </a:r>
            <a:r>
              <a:rPr lang="es-MX" dirty="0" err="1"/>
              <a:t>instruction</a:t>
            </a:r>
            <a:r>
              <a:rPr lang="es-MX" dirty="0"/>
              <a:t> </a:t>
            </a:r>
            <a:r>
              <a:rPr lang="es-MX" dirty="0" err="1"/>
              <a:t>examples</a:t>
            </a:r>
            <a:r>
              <a:rPr lang="es-MX" dirty="0"/>
              <a:t> (3)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/>
              <a:t>ASSEMBLY MEMORY ALLOCATION</a:t>
            </a:r>
          </a:p>
          <a:p>
            <a:pPr lvl="0"/>
            <a:r>
              <a:rPr lang="es-MX" dirty="0">
                <a:solidFill>
                  <a:prstClr val="black"/>
                </a:solidFill>
              </a:rPr>
              <a:t>MOV ECX, EDX        ;</a:t>
            </a:r>
            <a:r>
              <a:rPr lang="es-MX" dirty="0">
                <a:solidFill>
                  <a:srgbClr val="FF0000"/>
                </a:solidFill>
              </a:rPr>
              <a:t> Bytes? ___</a:t>
            </a:r>
          </a:p>
          <a:p>
            <a:pPr lvl="1"/>
            <a:r>
              <a:rPr lang="es-MX" dirty="0">
                <a:solidFill>
                  <a:prstClr val="black"/>
                </a:solidFill>
              </a:rPr>
              <a:t>1st Byte: </a:t>
            </a:r>
            <a:r>
              <a:rPr lang="es-MX" dirty="0" err="1">
                <a:solidFill>
                  <a:prstClr val="black"/>
                </a:solidFill>
              </a:rPr>
              <a:t>Opcode&amp;D&amp;W</a:t>
            </a:r>
            <a:endParaRPr lang="es-MX" dirty="0">
              <a:solidFill>
                <a:prstClr val="black"/>
              </a:solidFill>
            </a:endParaRPr>
          </a:p>
          <a:p>
            <a:pPr lvl="1"/>
            <a:r>
              <a:rPr lang="es-MX" dirty="0">
                <a:solidFill>
                  <a:prstClr val="black"/>
                </a:solidFill>
              </a:rPr>
              <a:t>2nd Byte: MOD&amp;REG&amp;R/M</a:t>
            </a:r>
          </a:p>
          <a:p>
            <a:pPr lvl="1"/>
            <a:r>
              <a:rPr lang="es-MX" dirty="0">
                <a:solidFill>
                  <a:prstClr val="black"/>
                </a:solidFill>
              </a:rPr>
              <a:t>?</a:t>
            </a:r>
            <a:endParaRPr lang="es-MX" i="1" dirty="0">
              <a:solidFill>
                <a:prstClr val="black"/>
              </a:solidFill>
            </a:endParaRPr>
          </a:p>
          <a:p>
            <a:pPr lvl="0"/>
            <a:endParaRPr lang="es-MX" dirty="0">
              <a:solidFill>
                <a:prstClr val="black"/>
              </a:solidFill>
            </a:endParaRPr>
          </a:p>
          <a:p>
            <a:pPr lvl="0"/>
            <a:r>
              <a:rPr lang="es-MX" dirty="0">
                <a:solidFill>
                  <a:prstClr val="black"/>
                </a:solidFill>
              </a:rPr>
              <a:t>MOV alfa, 34h        ;</a:t>
            </a:r>
            <a:r>
              <a:rPr lang="es-MX" dirty="0">
                <a:solidFill>
                  <a:srgbClr val="FF0000"/>
                </a:solidFill>
              </a:rPr>
              <a:t> Bytes? ___</a:t>
            </a:r>
          </a:p>
          <a:p>
            <a:pPr lvl="1"/>
            <a:r>
              <a:rPr lang="es-MX" dirty="0">
                <a:solidFill>
                  <a:prstClr val="black"/>
                </a:solidFill>
              </a:rPr>
              <a:t>1st Byte: </a:t>
            </a:r>
            <a:r>
              <a:rPr lang="es-MX" dirty="0" err="1">
                <a:solidFill>
                  <a:prstClr val="black"/>
                </a:solidFill>
              </a:rPr>
              <a:t>Opcode&amp;D&amp;W</a:t>
            </a:r>
            <a:endParaRPr lang="es-MX" dirty="0">
              <a:solidFill>
                <a:prstClr val="black"/>
              </a:solidFill>
            </a:endParaRPr>
          </a:p>
          <a:p>
            <a:pPr lvl="1"/>
            <a:r>
              <a:rPr lang="es-MX" dirty="0">
                <a:solidFill>
                  <a:prstClr val="black"/>
                </a:solidFill>
              </a:rPr>
              <a:t>2nd Byte: MOD&amp;REG&amp;R/M</a:t>
            </a:r>
          </a:p>
          <a:p>
            <a:pPr lvl="1"/>
            <a:r>
              <a:rPr lang="es-MX" dirty="0">
                <a:solidFill>
                  <a:prstClr val="black"/>
                </a:solidFill>
              </a:rPr>
              <a:t>?</a:t>
            </a:r>
            <a:endParaRPr lang="es-MX" i="1" dirty="0">
              <a:solidFill>
                <a:prstClr val="black"/>
              </a:solidFill>
            </a:endParaRPr>
          </a:p>
          <a:p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198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485707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Chapters: </a:t>
            </a:r>
            <a:r>
              <a:rPr lang="en-US" dirty="0" err="1">
                <a:solidFill>
                  <a:prstClr val="black"/>
                </a:solidFill>
              </a:rPr>
              <a:t>Brey</a:t>
            </a:r>
            <a:r>
              <a:rPr lang="en-US" dirty="0">
                <a:solidFill>
                  <a:prstClr val="black"/>
                </a:solidFill>
              </a:rPr>
              <a:t>, Barry B., The Intel Microprocessors.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Ríos.</a:t>
            </a:r>
          </a:p>
          <a:p>
            <a:r>
              <a:rPr lang="en-US" dirty="0"/>
              <a:t>Agosto – </a:t>
            </a:r>
            <a:r>
              <a:rPr lang="en-US" dirty="0" err="1"/>
              <a:t>diciembre</a:t>
            </a:r>
            <a:r>
              <a:rPr lang="en-US"/>
              <a:t>, 2022</a:t>
            </a:r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199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422162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dirty="0"/>
              <a:t>OPC - Early computers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4" y="1484785"/>
            <a:ext cx="8208912" cy="4754091"/>
          </a:xfrm>
        </p:spPr>
        <p:txBody>
          <a:bodyPr>
            <a:noAutofit/>
          </a:bodyPr>
          <a:lstStyle/>
          <a:p>
            <a:endParaRPr lang="en-US" altLang="es-MX" sz="24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es-MX" sz="2400" dirty="0">
                <a:solidFill>
                  <a:srgbClr val="0000FF"/>
                </a:solidFill>
              </a:rPr>
              <a:t>PROGRAM-CONTROLLED COMPUTERS</a:t>
            </a:r>
            <a:r>
              <a:rPr lang="en-US" altLang="es-MX" sz="2400" dirty="0"/>
              <a:t> – These computers (1938-1949) were programmed by </a:t>
            </a:r>
            <a:r>
              <a:rPr lang="en-US" altLang="es-MX" sz="2400" i="1" dirty="0"/>
              <a:t>setting switches</a:t>
            </a:r>
            <a:r>
              <a:rPr lang="en-US" altLang="es-MX" sz="2400" dirty="0"/>
              <a:t> and </a:t>
            </a:r>
            <a:r>
              <a:rPr lang="en-US" altLang="es-MX" sz="2400" i="1" dirty="0"/>
              <a:t>inserting patch cables</a:t>
            </a:r>
            <a:r>
              <a:rPr lang="en-US" altLang="es-MX" sz="2400" dirty="0"/>
              <a:t>.</a:t>
            </a:r>
          </a:p>
          <a:p>
            <a:endParaRPr lang="en-US" altLang="es-MX" sz="2400" dirty="0">
              <a:solidFill>
                <a:srgbClr val="0000FF"/>
              </a:solidFill>
            </a:endParaRPr>
          </a:p>
          <a:p>
            <a:r>
              <a:rPr lang="en-US" altLang="es-MX" sz="2400" dirty="0">
                <a:solidFill>
                  <a:srgbClr val="0000FF"/>
                </a:solidFill>
              </a:rPr>
              <a:t>Primitive architecture</a:t>
            </a:r>
            <a:r>
              <a:rPr lang="en-US" altLang="es-MX" sz="2400" dirty="0"/>
              <a:t> –CPU, ALU, registers, I/O devices, storage units?, etc.,….</a:t>
            </a:r>
          </a:p>
          <a:p>
            <a:pPr lvl="1"/>
            <a:r>
              <a:rPr lang="en-US" altLang="es-MX" sz="2000" dirty="0"/>
              <a:t>Every configuration of switches and patch cables conformed an instruction. Each instruction was wired, then the program.</a:t>
            </a:r>
          </a:p>
          <a:p>
            <a:pPr lvl="1"/>
            <a:r>
              <a:rPr lang="en-US" altLang="es-MX" sz="2000" dirty="0"/>
              <a:t>The electric storage units and I/O devices ranged from very primitive to something better, for a short time.</a:t>
            </a:r>
          </a:p>
          <a:p>
            <a:pPr lvl="1"/>
            <a:r>
              <a:rPr lang="en-US" altLang="es-MX" sz="2000" dirty="0"/>
              <a:t>No OS.</a:t>
            </a:r>
          </a:p>
          <a:p>
            <a:endParaRPr lang="en-US" altLang="es-MX" sz="2400" dirty="0">
              <a:solidFill>
                <a:srgbClr val="0000FF"/>
              </a:solidFill>
            </a:endParaRPr>
          </a:p>
          <a:p>
            <a:pPr lvl="1"/>
            <a:endParaRPr lang="en-US" altLang="es-MX" sz="2400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4578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Assembly Data Representation</a:t>
            </a:r>
          </a:p>
        </p:txBody>
      </p:sp>
      <p:sp>
        <p:nvSpPr>
          <p:cNvPr id="1434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639616" y="1628800"/>
            <a:ext cx="70866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Binary Numbers</a:t>
            </a:r>
          </a:p>
          <a:p>
            <a:pPr eaLnBrk="1" hangingPunct="1"/>
            <a:r>
              <a:rPr lang="en-US" altLang="en-US" dirty="0"/>
              <a:t>Binary Addition</a:t>
            </a:r>
          </a:p>
          <a:p>
            <a:pPr eaLnBrk="1" hangingPunct="1"/>
            <a:r>
              <a:rPr lang="en-US" altLang="en-US" dirty="0"/>
              <a:t>Integers</a:t>
            </a:r>
          </a:p>
          <a:p>
            <a:r>
              <a:rPr lang="en-US" altLang="en-US" dirty="0"/>
              <a:t>Storage Sizes</a:t>
            </a:r>
          </a:p>
          <a:p>
            <a:r>
              <a:rPr lang="en-US" altLang="en-US" dirty="0"/>
              <a:t>Unsigned Integers</a:t>
            </a:r>
          </a:p>
          <a:p>
            <a:r>
              <a:rPr lang="en-US" altLang="en-US" dirty="0"/>
              <a:t>Hexadecimal Integers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570478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2022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200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3018180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Instruction</a:t>
            </a:r>
            <a:r>
              <a:rPr lang="es-MX" dirty="0"/>
              <a:t> 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n-US" sz="4000" b="1" dirty="0"/>
              <a:t>Data Transfer Instructions (</a:t>
            </a:r>
            <a:r>
              <a:rPr lang="en-US" sz="4000" b="1" dirty="0" err="1"/>
              <a:t>cont</a:t>
            </a:r>
            <a:r>
              <a:rPr lang="en-US" sz="4000" b="1" dirty="0"/>
              <a:t>…)</a:t>
            </a:r>
          </a:p>
          <a:p>
            <a:pPr marL="0" indent="0" algn="ctr">
              <a:buNone/>
            </a:pPr>
            <a:r>
              <a:rPr lang="en-US" sz="4000" b="1" dirty="0"/>
              <a:t>Besides MOV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201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5301413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Extension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202</a:t>
            </a:fld>
            <a:endParaRPr lang="es-MX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988090" y="4744143"/>
            <a:ext cx="6477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BL,10001111b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MOVZX</a:t>
            </a:r>
            <a:r>
              <a:rPr lang="en-US" altLang="en-US" sz="1800" b="1" dirty="0">
                <a:latin typeface="Courier New" pitchFamily="49" charset="0"/>
              </a:rPr>
              <a:t> AX,BL	; zero-extension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997490" y="1467544"/>
            <a:ext cx="81534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00" dirty="0"/>
              <a:t>When you copy a smaller value into a larger destination, the MOVZX instruction fills (extends) the upper half of the destination with zeros.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292890" y="5810943"/>
            <a:ext cx="55626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100" dirty="0"/>
              <a:t>The </a:t>
            </a:r>
            <a:r>
              <a:rPr lang="en-US" altLang="en-US" sz="2100" dirty="0">
                <a:solidFill>
                  <a:srgbClr val="FF0000"/>
                </a:solidFill>
              </a:rPr>
              <a:t>destination</a:t>
            </a:r>
            <a:r>
              <a:rPr lang="en-US" altLang="en-US" sz="2100" dirty="0"/>
              <a:t> must be a </a:t>
            </a:r>
            <a:r>
              <a:rPr lang="en-US" altLang="en-US" sz="2100" dirty="0">
                <a:solidFill>
                  <a:srgbClr val="FF0000"/>
                </a:solidFill>
              </a:rPr>
              <a:t>register</a:t>
            </a:r>
            <a:r>
              <a:rPr lang="en-US" altLang="en-US" sz="210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2441575"/>
            <a:ext cx="4495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80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General </a:t>
            </a:r>
            <a:r>
              <a:rPr lang="es-MX" dirty="0" err="1"/>
              <a:t>Variants</a:t>
            </a:r>
            <a:r>
              <a:rPr lang="es-MX" dirty="0"/>
              <a:t> of MOVZX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r>
              <a:rPr lang="es-MX" dirty="0"/>
              <a:t>MOVZX reg32, </a:t>
            </a:r>
            <a:r>
              <a:rPr lang="es-MX" dirty="0" err="1"/>
              <a:t>reg</a:t>
            </a:r>
            <a:r>
              <a:rPr lang="es-MX" dirty="0"/>
              <a:t>/mem8</a:t>
            </a:r>
          </a:p>
          <a:p>
            <a:endParaRPr lang="es-MX" dirty="0"/>
          </a:p>
          <a:p>
            <a:r>
              <a:rPr lang="es-MX" dirty="0"/>
              <a:t>MOVZX reg32, </a:t>
            </a:r>
            <a:r>
              <a:rPr lang="es-MX" dirty="0" err="1"/>
              <a:t>reg</a:t>
            </a:r>
            <a:r>
              <a:rPr lang="es-MX" dirty="0"/>
              <a:t>/mem16</a:t>
            </a:r>
          </a:p>
          <a:p>
            <a:endParaRPr lang="es-MX" dirty="0"/>
          </a:p>
          <a:p>
            <a:r>
              <a:rPr lang="es-MX" dirty="0"/>
              <a:t>MOVZX reg16, </a:t>
            </a:r>
            <a:r>
              <a:rPr lang="es-MX" dirty="0" err="1"/>
              <a:t>reg</a:t>
            </a:r>
            <a:r>
              <a:rPr lang="es-MX" dirty="0"/>
              <a:t>/mem8</a:t>
            </a: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203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3811365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MOVZX with EAX register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204</a:t>
            </a:fld>
            <a:endParaRPr lang="es-MX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52"/>
          <a:stretch>
            <a:fillRect/>
          </a:stretch>
        </p:blipFill>
        <p:spPr bwMode="auto">
          <a:xfrm>
            <a:off x="2063553" y="1484784"/>
            <a:ext cx="809466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063552" y="4941169"/>
            <a:ext cx="8094663" cy="138499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100" dirty="0"/>
              <a:t>CALL </a:t>
            </a:r>
            <a:r>
              <a:rPr lang="en-US" altLang="en-US" sz="2100" dirty="0" err="1"/>
              <a:t>DumpRegs</a:t>
            </a:r>
            <a:endParaRPr lang="en-US" altLang="en-US" sz="2100" dirty="0"/>
          </a:p>
          <a:p>
            <a:pPr eaLnBrk="1" hangingPunct="1"/>
            <a:r>
              <a:rPr lang="en-US" altLang="en-US" sz="2100" dirty="0"/>
              <a:t>MOV BL,10001111b         ; chart Zero Extension </a:t>
            </a:r>
            <a:r>
              <a:rPr lang="en-US" altLang="en-US" sz="2100" dirty="0">
                <a:solidFill>
                  <a:srgbClr val="FF0000"/>
                </a:solidFill>
              </a:rPr>
              <a:t>BL=__h</a:t>
            </a:r>
          </a:p>
          <a:p>
            <a:pPr eaLnBrk="1" hangingPunct="1"/>
            <a:r>
              <a:rPr lang="en-US" altLang="en-US" sz="2100" dirty="0">
                <a:solidFill>
                  <a:srgbClr val="FF0000"/>
                </a:solidFill>
              </a:rPr>
              <a:t>MOVZX</a:t>
            </a:r>
            <a:r>
              <a:rPr lang="en-US" altLang="en-US" sz="2100" dirty="0"/>
              <a:t> EAX,BL               ; showing MOVZX with EAX register</a:t>
            </a:r>
          </a:p>
          <a:p>
            <a:pPr eaLnBrk="1" hangingPunct="1"/>
            <a:r>
              <a:rPr lang="en-US" altLang="en-US" sz="2100" dirty="0"/>
              <a:t>CALL </a:t>
            </a:r>
            <a:r>
              <a:rPr lang="en-US" altLang="en-US" sz="2100" dirty="0" err="1"/>
              <a:t>DumpRegs</a:t>
            </a:r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891281917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Extension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205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819400" y="4724400"/>
            <a:ext cx="640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BL,10001111b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MOVSX</a:t>
            </a:r>
            <a:r>
              <a:rPr lang="en-US" altLang="en-US" sz="1800" b="1" dirty="0">
                <a:latin typeface="Courier New" pitchFamily="49" charset="0"/>
              </a:rPr>
              <a:t> AX,BL              ; sign extension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09800" y="1447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00" dirty="0"/>
              <a:t>The MOVSX instruction fills the upper half of the destination with a copy of the source operand's sign bit.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276600" y="5791200"/>
            <a:ext cx="55626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100" dirty="0"/>
              <a:t>The </a:t>
            </a:r>
            <a:r>
              <a:rPr lang="en-US" altLang="en-US" sz="2100" dirty="0">
                <a:solidFill>
                  <a:srgbClr val="FF0000"/>
                </a:solidFill>
              </a:rPr>
              <a:t>destination</a:t>
            </a:r>
            <a:r>
              <a:rPr lang="en-US" altLang="en-US" sz="2100" dirty="0"/>
              <a:t> must be a </a:t>
            </a:r>
            <a:r>
              <a:rPr lang="en-US" altLang="en-US" sz="2100" dirty="0">
                <a:solidFill>
                  <a:srgbClr val="FF0000"/>
                </a:solidFill>
              </a:rPr>
              <a:t>register</a:t>
            </a:r>
            <a:r>
              <a:rPr lang="en-US" altLang="en-US" sz="2100" dirty="0"/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2441575"/>
            <a:ext cx="4648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39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General </a:t>
            </a:r>
            <a:r>
              <a:rPr lang="es-MX" dirty="0" err="1"/>
              <a:t>Variants</a:t>
            </a:r>
            <a:r>
              <a:rPr lang="es-MX" dirty="0"/>
              <a:t> of MOVSX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r>
              <a:rPr lang="es-MX" dirty="0"/>
              <a:t>MOVSX reg32, </a:t>
            </a:r>
            <a:r>
              <a:rPr lang="es-MX" dirty="0" err="1"/>
              <a:t>reg</a:t>
            </a:r>
            <a:r>
              <a:rPr lang="es-MX" dirty="0"/>
              <a:t>/mem8</a:t>
            </a:r>
          </a:p>
          <a:p>
            <a:endParaRPr lang="es-MX" dirty="0"/>
          </a:p>
          <a:p>
            <a:r>
              <a:rPr lang="es-MX" dirty="0"/>
              <a:t>MOVSX reg32, </a:t>
            </a:r>
            <a:r>
              <a:rPr lang="es-MX" dirty="0" err="1"/>
              <a:t>reg</a:t>
            </a:r>
            <a:r>
              <a:rPr lang="es-MX" dirty="0"/>
              <a:t>/mem16</a:t>
            </a:r>
          </a:p>
          <a:p>
            <a:endParaRPr lang="es-MX" dirty="0"/>
          </a:p>
          <a:p>
            <a:r>
              <a:rPr lang="es-MX" dirty="0"/>
              <a:t>MOVSX reg16, </a:t>
            </a:r>
            <a:r>
              <a:rPr lang="es-MX" dirty="0" err="1"/>
              <a:t>reg</a:t>
            </a:r>
            <a:r>
              <a:rPr lang="es-MX" dirty="0"/>
              <a:t>/mem8</a:t>
            </a: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206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6062198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XCHG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207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981200" y="2780184"/>
            <a:ext cx="8229600" cy="357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25755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25755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25755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25755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25755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5755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5755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5755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5755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var1 WORD 1000h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var2 WORD 2000h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; EAX contains 12345678h, EBX has ABCDEF01h.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XCHG</a:t>
            </a:r>
            <a:r>
              <a:rPr lang="en-US" altLang="en-US" sz="1800" b="1" dirty="0">
                <a:latin typeface="Courier New" pitchFamily="49" charset="0"/>
              </a:rPr>
              <a:t> var1,BX      ;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var1=____h</a:t>
            </a:r>
            <a:r>
              <a:rPr lang="en-US" altLang="en-US" sz="1800" b="1" dirty="0">
                <a:latin typeface="Courier New" pitchFamily="49" charset="0"/>
              </a:rPr>
              <a:t>,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BX=____h</a:t>
            </a:r>
            <a:r>
              <a:rPr lang="en-US" altLang="en-US" sz="1800" b="1" dirty="0">
                <a:latin typeface="Courier New" pitchFamily="49" charset="0"/>
              </a:rPr>
              <a:t>,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 EBX=________h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XCHG</a:t>
            </a:r>
            <a:r>
              <a:rPr lang="en-US" altLang="en-US" sz="1800" b="1" dirty="0">
                <a:latin typeface="Courier New" pitchFamily="49" charset="0"/>
              </a:rPr>
              <a:t> EAX,EBX      ;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EAX=________</a:t>
            </a:r>
            <a:r>
              <a:rPr lang="en-US" altLang="en-US" sz="1800" b="1" dirty="0">
                <a:latin typeface="Courier New" pitchFamily="49" charset="0"/>
              </a:rPr>
              <a:t>,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EBX=________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XCHG</a:t>
            </a:r>
            <a:r>
              <a:rPr lang="en-US" altLang="en-US" sz="1800" b="1" dirty="0">
                <a:latin typeface="Courier New" pitchFamily="49" charset="0"/>
              </a:rPr>
              <a:t> AX,BX        ;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AX=____</a:t>
            </a:r>
            <a:r>
              <a:rPr lang="en-US" altLang="en-US" sz="1800" b="1" dirty="0">
                <a:latin typeface="Courier New" pitchFamily="49" charset="0"/>
              </a:rPr>
              <a:t>,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BX=____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XCHG</a:t>
            </a:r>
            <a:r>
              <a:rPr lang="en-US" altLang="en-US" sz="1800" b="1" dirty="0">
                <a:latin typeface="Courier New" pitchFamily="49" charset="0"/>
              </a:rPr>
              <a:t> AH,AL        ;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AH=__</a:t>
            </a:r>
            <a:r>
              <a:rPr lang="en-US" altLang="en-US" sz="1800" b="1" dirty="0">
                <a:latin typeface="Courier New" pitchFamily="49" charset="0"/>
              </a:rPr>
              <a:t>,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AL=____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XCHG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en-US" sz="1800" b="1" dirty="0">
                <a:latin typeface="Courier New" pitchFamily="49" charset="0"/>
              </a:rPr>
              <a:t>var1,var2    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;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var1=____h</a:t>
            </a:r>
            <a:r>
              <a:rPr lang="en-US" altLang="en-US" sz="1800" b="1" dirty="0">
                <a:solidFill>
                  <a:prstClr val="black"/>
                </a:solidFill>
                <a:latin typeface="Courier New" pitchFamily="49" charset="0"/>
              </a:rPr>
              <a:t>,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var2=____h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09800" y="1484785"/>
            <a:ext cx="7696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00" dirty="0"/>
              <a:t>XCHG exchanges the values of two operands. At least </a:t>
            </a:r>
            <a:r>
              <a:rPr lang="en-US" altLang="en-US" sz="2100" dirty="0">
                <a:solidFill>
                  <a:srgbClr val="FF0000"/>
                </a:solidFill>
              </a:rPr>
              <a:t>one operand</a:t>
            </a:r>
            <a:r>
              <a:rPr lang="en-US" altLang="en-US" sz="2100" dirty="0"/>
              <a:t> must be a </a:t>
            </a:r>
            <a:r>
              <a:rPr lang="en-US" altLang="en-US" sz="2100" dirty="0">
                <a:solidFill>
                  <a:srgbClr val="FF0000"/>
                </a:solidFill>
              </a:rPr>
              <a:t>register</a:t>
            </a:r>
            <a:r>
              <a:rPr lang="en-US" altLang="en-US" sz="2100" dirty="0"/>
              <a:t>.   </a:t>
            </a:r>
            <a:r>
              <a:rPr lang="en-US" altLang="en-US" sz="2100" i="1" dirty="0">
                <a:solidFill>
                  <a:srgbClr val="FF0000"/>
                </a:solidFill>
              </a:rPr>
              <a:t>No immediate operands are permitted</a:t>
            </a:r>
            <a:r>
              <a:rPr lang="en-US" altLang="en-US" sz="21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96675562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General </a:t>
            </a:r>
            <a:r>
              <a:rPr lang="es-MX" dirty="0" err="1"/>
              <a:t>Variants</a:t>
            </a:r>
            <a:r>
              <a:rPr lang="es-MX" dirty="0"/>
              <a:t> of </a:t>
            </a:r>
            <a:r>
              <a:rPr lang="en-US" dirty="0"/>
              <a:t>XCHG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r>
              <a:rPr lang="es-MX" dirty="0"/>
              <a:t>XCHG </a:t>
            </a:r>
            <a:r>
              <a:rPr lang="es-MX" dirty="0" err="1"/>
              <a:t>reg</a:t>
            </a:r>
            <a:r>
              <a:rPr lang="es-MX" dirty="0"/>
              <a:t>, </a:t>
            </a:r>
            <a:r>
              <a:rPr lang="es-MX" dirty="0" err="1"/>
              <a:t>reg</a:t>
            </a:r>
            <a:endParaRPr lang="es-MX" dirty="0"/>
          </a:p>
          <a:p>
            <a:endParaRPr lang="es-MX" dirty="0"/>
          </a:p>
          <a:p>
            <a:r>
              <a:rPr lang="es-MX" dirty="0"/>
              <a:t>XCHG </a:t>
            </a:r>
            <a:r>
              <a:rPr lang="es-MX" dirty="0" err="1"/>
              <a:t>reg</a:t>
            </a:r>
            <a:r>
              <a:rPr lang="es-MX" dirty="0"/>
              <a:t>, </a:t>
            </a:r>
            <a:r>
              <a:rPr lang="es-MX" dirty="0" err="1"/>
              <a:t>mem</a:t>
            </a:r>
            <a:endParaRPr lang="es-MX" dirty="0"/>
          </a:p>
          <a:p>
            <a:endParaRPr lang="es-MX" dirty="0"/>
          </a:p>
          <a:p>
            <a:r>
              <a:rPr lang="es-MX" dirty="0"/>
              <a:t>XCHG </a:t>
            </a:r>
            <a:r>
              <a:rPr lang="es-MX" dirty="0" err="1"/>
              <a:t>mem</a:t>
            </a:r>
            <a:r>
              <a:rPr lang="es-MX" dirty="0"/>
              <a:t>, </a:t>
            </a:r>
            <a:r>
              <a:rPr lang="es-MX" dirty="0" err="1"/>
              <a:t>reg</a:t>
            </a:r>
            <a:endParaRPr lang="es-MX" dirty="0"/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208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4081279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turn. . 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209</a:t>
            </a:fld>
            <a:endParaRPr lang="es-MX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01153" y="1484784"/>
            <a:ext cx="7696200" cy="181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900" dirty="0"/>
              <a:t>Write a program that rearranges the values of three </a:t>
            </a:r>
            <a:r>
              <a:rPr lang="en-US" altLang="en-US" sz="1900" i="1" dirty="0" err="1"/>
              <a:t>doubleword</a:t>
            </a:r>
            <a:r>
              <a:rPr lang="en-US" altLang="en-US" sz="1900" dirty="0"/>
              <a:t>  values in the following array as: 3, 1, 2.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700" b="1" dirty="0">
                <a:latin typeface="Courier New" pitchFamily="49" charset="0"/>
              </a:rPr>
              <a:t>.data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 dirty="0" err="1">
                <a:latin typeface="Courier New" pitchFamily="49" charset="0"/>
              </a:rPr>
              <a:t>arrayD</a:t>
            </a:r>
            <a:r>
              <a:rPr lang="en-US" altLang="en-US" sz="1700" b="1" dirty="0">
                <a:latin typeface="Courier New" pitchFamily="49" charset="0"/>
              </a:rPr>
              <a:t> DWORD 1,2,3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 dirty="0">
                <a:latin typeface="Courier New" pitchFamily="49" charset="0"/>
              </a:rPr>
              <a:t>.code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301153" y="4608985"/>
            <a:ext cx="7620000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marL="2286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900" dirty="0"/>
              <a:t>Step 2: </a:t>
            </a:r>
            <a:r>
              <a:rPr lang="en-US" altLang="en-US" sz="1900" dirty="0">
                <a:solidFill>
                  <a:schemeClr val="tx2"/>
                </a:solidFill>
              </a:rPr>
              <a:t>				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85412" y="3231305"/>
            <a:ext cx="7315200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marL="171450" indent="-171450"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900" dirty="0"/>
              <a:t>Step1: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444153" y="3846984"/>
            <a:ext cx="4038600" cy="7011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 dirty="0">
                <a:latin typeface="Courier New" pitchFamily="49" charset="0"/>
              </a:rPr>
              <a:t>MOV EAX, </a:t>
            </a:r>
            <a:r>
              <a:rPr lang="en-US" altLang="en-US" sz="1700" b="1" dirty="0" err="1">
                <a:latin typeface="Courier New" pitchFamily="49" charset="0"/>
              </a:rPr>
              <a:t>arrayD</a:t>
            </a:r>
            <a:endParaRPr lang="en-US" altLang="en-US" sz="17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 dirty="0">
                <a:latin typeface="Courier New" pitchFamily="49" charset="0"/>
              </a:rPr>
              <a:t>XCHG . . .</a:t>
            </a:r>
            <a:endParaRPr lang="en-US" altLang="en-US" sz="2100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444153" y="5523384"/>
            <a:ext cx="4038600" cy="7021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 dirty="0">
                <a:latin typeface="Courier New" pitchFamily="49" charset="0"/>
              </a:rPr>
              <a:t>XCHG . . 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 dirty="0">
                <a:latin typeface="Courier New" pitchFamily="49" charset="0"/>
              </a:rPr>
              <a:t>MOV  . . .</a:t>
            </a:r>
          </a:p>
        </p:txBody>
      </p:sp>
    </p:spTree>
    <p:extLst>
      <p:ext uri="{BB962C8B-B14F-4D97-AF65-F5344CB8AC3E}">
        <p14:creationId xmlns:p14="http://schemas.microsoft.com/office/powerpoint/2010/main" val="135646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nimBg="1" autoUpdateAnimBg="0"/>
      <p:bldP spid="1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Binary Numbers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2800" y="1600200"/>
            <a:ext cx="5029200" cy="33528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Binary Digits are 1 and 0</a:t>
            </a:r>
          </a:p>
          <a:p>
            <a:pPr lvl="1" eaLnBrk="1" hangingPunct="1"/>
            <a:r>
              <a:rPr lang="en-US" altLang="en-US" dirty="0"/>
              <a:t>1 = true</a:t>
            </a:r>
          </a:p>
          <a:p>
            <a:pPr lvl="1" eaLnBrk="1" hangingPunct="1"/>
            <a:r>
              <a:rPr lang="en-US" altLang="en-US" dirty="0"/>
              <a:t>0 = false</a:t>
            </a:r>
          </a:p>
          <a:p>
            <a:pPr eaLnBrk="1" hangingPunct="1"/>
            <a:r>
              <a:rPr lang="en-US" altLang="en-US" dirty="0"/>
              <a:t>MSB – most significant bit</a:t>
            </a:r>
          </a:p>
          <a:p>
            <a:pPr eaLnBrk="1" hangingPunct="1"/>
            <a:r>
              <a:rPr lang="en-US" altLang="en-US" dirty="0"/>
              <a:t>LSB – least significant bit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Bit numbering: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4005065"/>
            <a:ext cx="32004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62996363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XCHG Example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210</a:t>
            </a:fld>
            <a:endParaRPr lang="es-MX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31" r="16235"/>
          <a:stretch>
            <a:fillRect/>
          </a:stretch>
        </p:blipFill>
        <p:spPr bwMode="auto">
          <a:xfrm>
            <a:off x="2209800" y="1484784"/>
            <a:ext cx="78882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351584" y="4007316"/>
            <a:ext cx="3168352" cy="235449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100" dirty="0"/>
              <a:t>; </a:t>
            </a:r>
            <a:r>
              <a:rPr lang="en-US" altLang="en-US" sz="2100" dirty="0" err="1"/>
              <a:t>xchg</a:t>
            </a:r>
            <a:r>
              <a:rPr lang="en-US" altLang="en-US" sz="2100" dirty="0"/>
              <a:t> examples</a:t>
            </a:r>
          </a:p>
          <a:p>
            <a:pPr eaLnBrk="1" hangingPunct="1"/>
            <a:r>
              <a:rPr lang="en-US" altLang="en-US" sz="2100" dirty="0"/>
              <a:t>CALL </a:t>
            </a:r>
            <a:r>
              <a:rPr lang="en-US" altLang="en-US" sz="2100" dirty="0" err="1"/>
              <a:t>DumpRegs</a:t>
            </a:r>
            <a:endParaRPr lang="en-US" altLang="en-US" sz="2100" dirty="0"/>
          </a:p>
          <a:p>
            <a:pPr eaLnBrk="1" hangingPunct="1"/>
            <a:r>
              <a:rPr lang="en-US" altLang="en-US" sz="2100" dirty="0"/>
              <a:t>MOV EAX, </a:t>
            </a:r>
            <a:r>
              <a:rPr lang="en-US" altLang="en-US" sz="2100" dirty="0" err="1"/>
              <a:t>arrayD</a:t>
            </a:r>
            <a:endParaRPr lang="en-US" altLang="en-US" sz="2100" dirty="0"/>
          </a:p>
          <a:p>
            <a:pPr eaLnBrk="1" hangingPunct="1"/>
            <a:r>
              <a:rPr lang="en-US" altLang="en-US" sz="2100" dirty="0"/>
              <a:t>XCHG EAX, [arrayD+4]</a:t>
            </a:r>
          </a:p>
          <a:p>
            <a:pPr eaLnBrk="1" hangingPunct="1"/>
            <a:r>
              <a:rPr lang="en-US" altLang="en-US" sz="2100" dirty="0"/>
              <a:t>XCHG EAX, [arrayD+8]</a:t>
            </a:r>
          </a:p>
          <a:p>
            <a:pPr eaLnBrk="1" hangingPunct="1"/>
            <a:r>
              <a:rPr lang="en-US" altLang="en-US" sz="2100" dirty="0"/>
              <a:t>MOV </a:t>
            </a:r>
            <a:r>
              <a:rPr lang="en-US" altLang="en-US" sz="2100" dirty="0" err="1"/>
              <a:t>arrayD</a:t>
            </a:r>
            <a:r>
              <a:rPr lang="en-US" altLang="en-US" sz="2100" dirty="0"/>
              <a:t>, EAX</a:t>
            </a:r>
          </a:p>
          <a:p>
            <a:pPr eaLnBrk="1" hangingPunct="1"/>
            <a:r>
              <a:rPr lang="es-MX" altLang="en-US" sz="2100" dirty="0"/>
              <a:t>. . .</a:t>
            </a:r>
            <a:endParaRPr lang="en-US" altLang="en-US" sz="2100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6405736" y="4007316"/>
            <a:ext cx="3074640" cy="138499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100" dirty="0"/>
              <a:t>MOV EAX, [</a:t>
            </a:r>
            <a:r>
              <a:rPr lang="en-US" altLang="en-US" sz="2100" dirty="0" err="1"/>
              <a:t>arrayD</a:t>
            </a:r>
            <a:r>
              <a:rPr lang="en-US" altLang="en-US" sz="2100" dirty="0"/>
              <a:t>]</a:t>
            </a:r>
          </a:p>
          <a:p>
            <a:pPr eaLnBrk="1" hangingPunct="1"/>
            <a:r>
              <a:rPr lang="en-US" altLang="en-US" sz="2100" dirty="0"/>
              <a:t>MOV EBX, [arrayD+4]</a:t>
            </a:r>
          </a:p>
          <a:p>
            <a:pPr eaLnBrk="1" hangingPunct="1"/>
            <a:r>
              <a:rPr lang="en-US" altLang="en-US" sz="2100" dirty="0"/>
              <a:t>MOV ECX, [arrayD+8]</a:t>
            </a:r>
          </a:p>
          <a:p>
            <a:pPr eaLnBrk="1" hangingPunct="1"/>
            <a:r>
              <a:rPr lang="en-US" altLang="en-US" sz="2100" dirty="0"/>
              <a:t>CALL </a:t>
            </a:r>
            <a:r>
              <a:rPr lang="en-US" altLang="en-US" sz="2100" dirty="0" err="1"/>
              <a:t>DumpRegs</a:t>
            </a:r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525100094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this . . 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211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67218" y="1573213"/>
            <a:ext cx="7696200" cy="702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marL="2286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>
                <a:latin typeface="Courier New" pitchFamily="49" charset="0"/>
              </a:rPr>
              <a:t>myBytes BYTE 80h,66h,0A5h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19618" y="2411413"/>
            <a:ext cx="6324600" cy="2286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marL="2286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900" dirty="0"/>
              <a:t>How about the following code. Is anything missing?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endParaRPr lang="en-US" altLang="en-US" sz="17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 dirty="0">
                <a:latin typeface="Courier New" pitchFamily="49" charset="0"/>
              </a:rPr>
              <a:t>		; EAX has </a:t>
            </a:r>
            <a:r>
              <a:rPr lang="en-US" altLang="en-US" sz="1700" b="1" dirty="0">
                <a:solidFill>
                  <a:srgbClr val="FF0000"/>
                </a:solidFill>
                <a:latin typeface="Courier New" pitchFamily="49" charset="0"/>
              </a:rPr>
              <a:t>00A5</a:t>
            </a:r>
            <a:r>
              <a:rPr lang="en-US" altLang="en-US" sz="1700" b="1" dirty="0">
                <a:latin typeface="Courier New" pitchFamily="49" charset="0"/>
              </a:rPr>
              <a:t>668Bh, EBX has </a:t>
            </a:r>
            <a:r>
              <a:rPr lang="en-US" altLang="en-US" sz="1700" b="1" dirty="0">
                <a:solidFill>
                  <a:srgbClr val="FF0000"/>
                </a:solidFill>
                <a:latin typeface="Courier New" pitchFamily="49" charset="0"/>
              </a:rPr>
              <a:t>7EFD</a:t>
            </a:r>
            <a:r>
              <a:rPr lang="en-US" altLang="en-US" sz="1700" b="1" dirty="0">
                <a:latin typeface="Courier New" pitchFamily="49" charset="0"/>
              </a:rPr>
              <a:t>E08Fh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 dirty="0">
                <a:latin typeface="Courier New" pitchFamily="49" charset="0"/>
              </a:rPr>
              <a:t>       MOVZX AX, </a:t>
            </a:r>
            <a:r>
              <a:rPr lang="en-US" altLang="en-US" sz="1700" b="1" dirty="0" err="1">
                <a:latin typeface="Courier New" pitchFamily="49" charset="0"/>
              </a:rPr>
              <a:t>myBytes</a:t>
            </a:r>
            <a:endParaRPr lang="en-US" altLang="en-US" sz="17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 dirty="0">
                <a:latin typeface="Courier New" pitchFamily="49" charset="0"/>
              </a:rPr>
              <a:t>		MOV   BL,[myBytes+1]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 dirty="0">
                <a:latin typeface="Courier New" pitchFamily="49" charset="0"/>
              </a:rPr>
              <a:t>		ADD   AX, BX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 dirty="0">
                <a:latin typeface="Courier New" pitchFamily="49" charset="0"/>
              </a:rPr>
              <a:t>		MOV   BL,[myBytes+2]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 dirty="0">
                <a:latin typeface="Courier New" pitchFamily="49" charset="0"/>
              </a:rPr>
              <a:t>		ADD   AX, BX			; AX = ?</a:t>
            </a:r>
            <a:endParaRPr lang="en-US" altLang="en-US" sz="1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25481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this . . .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212</a:t>
            </a:fld>
            <a:endParaRPr lang="es-MX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14" r="18730" b="25676"/>
          <a:stretch>
            <a:fillRect/>
          </a:stretch>
        </p:blipFill>
        <p:spPr bwMode="auto">
          <a:xfrm>
            <a:off x="2209800" y="1600200"/>
            <a:ext cx="757713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209800" y="3573016"/>
            <a:ext cx="7577138" cy="26776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100" dirty="0"/>
              <a:t>CALL </a:t>
            </a:r>
            <a:r>
              <a:rPr lang="en-US" altLang="en-US" sz="2100" dirty="0" err="1"/>
              <a:t>DumpRegs</a:t>
            </a:r>
            <a:endParaRPr lang="en-US" altLang="en-US" sz="2100" dirty="0"/>
          </a:p>
          <a:p>
            <a:pPr eaLnBrk="1" hangingPunct="1"/>
            <a:r>
              <a:rPr lang="en-US" altLang="en-US" sz="2100" dirty="0"/>
              <a:t>; MOVZX examples     EAX: </a:t>
            </a:r>
            <a:r>
              <a:rPr lang="en-US" altLang="en-US" sz="2100" dirty="0">
                <a:solidFill>
                  <a:schemeClr val="accent6">
                    <a:lumMod val="50000"/>
                  </a:schemeClr>
                </a:solidFill>
              </a:rPr>
              <a:t>00A5</a:t>
            </a:r>
            <a:r>
              <a:rPr lang="en-US" altLang="en-US" sz="2100" dirty="0">
                <a:solidFill>
                  <a:srgbClr val="0070C0"/>
                </a:solidFill>
              </a:rPr>
              <a:t>66</a:t>
            </a:r>
            <a:r>
              <a:rPr lang="en-US" altLang="en-US" sz="2100" dirty="0">
                <a:solidFill>
                  <a:srgbClr val="FF0000"/>
                </a:solidFill>
              </a:rPr>
              <a:t>8B</a:t>
            </a:r>
            <a:r>
              <a:rPr lang="en-US" altLang="en-US" sz="2100" dirty="0"/>
              <a:t>h, EBX: </a:t>
            </a:r>
            <a:r>
              <a:rPr lang="en-US" altLang="en-US" sz="2100" dirty="0">
                <a:solidFill>
                  <a:schemeClr val="accent6">
                    <a:lumMod val="50000"/>
                  </a:schemeClr>
                </a:solidFill>
              </a:rPr>
              <a:t>7EFD</a:t>
            </a:r>
            <a:r>
              <a:rPr lang="en-US" altLang="en-US" sz="2100" dirty="0">
                <a:solidFill>
                  <a:srgbClr val="0070C0"/>
                </a:solidFill>
              </a:rPr>
              <a:t>E0</a:t>
            </a:r>
            <a:r>
              <a:rPr lang="en-US" altLang="en-US" sz="2100" dirty="0">
                <a:solidFill>
                  <a:srgbClr val="FF0000"/>
                </a:solidFill>
              </a:rPr>
              <a:t>8F</a:t>
            </a:r>
            <a:r>
              <a:rPr lang="en-US" altLang="en-US" sz="2100" dirty="0"/>
              <a:t>h</a:t>
            </a:r>
          </a:p>
          <a:p>
            <a:pPr eaLnBrk="1" hangingPunct="1"/>
            <a:r>
              <a:rPr lang="en-US" altLang="en-US" sz="2100" dirty="0"/>
              <a:t>MOVZX  AX, </a:t>
            </a:r>
            <a:r>
              <a:rPr lang="en-US" altLang="en-US" sz="2100" dirty="0" err="1"/>
              <a:t>myBytes</a:t>
            </a:r>
            <a:r>
              <a:rPr lang="en-US" altLang="en-US" sz="2100" dirty="0"/>
              <a:t>                     ; EAX:  00A5</a:t>
            </a:r>
            <a:r>
              <a:rPr lang="en-US" altLang="en-US" sz="2100" dirty="0">
                <a:solidFill>
                  <a:srgbClr val="FF0000"/>
                </a:solidFill>
              </a:rPr>
              <a:t>0080</a:t>
            </a:r>
            <a:r>
              <a:rPr lang="en-US" altLang="en-US" sz="2100" dirty="0"/>
              <a:t>h</a:t>
            </a:r>
          </a:p>
          <a:p>
            <a:pPr eaLnBrk="1" hangingPunct="1"/>
            <a:r>
              <a:rPr lang="en-US" altLang="en-US" sz="2100" dirty="0"/>
              <a:t>MOV   BL, [myBytes+1]               ; EBX: </a:t>
            </a:r>
            <a:r>
              <a:rPr lang="en-US" altLang="en-US" sz="2100" dirty="0">
                <a:solidFill>
                  <a:schemeClr val="accent6">
                    <a:lumMod val="50000"/>
                  </a:schemeClr>
                </a:solidFill>
              </a:rPr>
              <a:t>7EFD</a:t>
            </a:r>
            <a:r>
              <a:rPr lang="en-US" altLang="en-US" sz="2100" dirty="0">
                <a:solidFill>
                  <a:srgbClr val="0070C0"/>
                </a:solidFill>
              </a:rPr>
              <a:t>E0</a:t>
            </a:r>
            <a:r>
              <a:rPr lang="en-US" altLang="en-US" sz="2100" dirty="0">
                <a:solidFill>
                  <a:srgbClr val="FF0000"/>
                </a:solidFill>
              </a:rPr>
              <a:t>66</a:t>
            </a:r>
            <a:r>
              <a:rPr lang="en-US" altLang="en-US" sz="2100" dirty="0"/>
              <a:t>h</a:t>
            </a:r>
          </a:p>
          <a:p>
            <a:pPr eaLnBrk="1" hangingPunct="1"/>
            <a:r>
              <a:rPr lang="en-US" altLang="en-US" sz="2100" dirty="0"/>
              <a:t>ADD   AX, BX                                   ; EAX:  00A5</a:t>
            </a:r>
            <a:r>
              <a:rPr lang="en-US" altLang="en-US" sz="2100" dirty="0">
                <a:solidFill>
                  <a:srgbClr val="FF0000"/>
                </a:solidFill>
              </a:rPr>
              <a:t>E0E6</a:t>
            </a:r>
            <a:r>
              <a:rPr lang="en-US" altLang="en-US" sz="2100" dirty="0"/>
              <a:t>h</a:t>
            </a:r>
          </a:p>
          <a:p>
            <a:pPr eaLnBrk="1" hangingPunct="1"/>
            <a:r>
              <a:rPr lang="en-US" altLang="en-US" sz="2100" dirty="0"/>
              <a:t>MOV   BL, [myBytes+2]               ; EBX: </a:t>
            </a:r>
            <a:r>
              <a:rPr lang="en-US" altLang="en-US" sz="2100" dirty="0">
                <a:solidFill>
                  <a:schemeClr val="accent6">
                    <a:lumMod val="50000"/>
                  </a:schemeClr>
                </a:solidFill>
              </a:rPr>
              <a:t>7EFD</a:t>
            </a:r>
            <a:r>
              <a:rPr lang="en-US" altLang="en-US" sz="2100" dirty="0">
                <a:solidFill>
                  <a:srgbClr val="0070C0"/>
                </a:solidFill>
              </a:rPr>
              <a:t>E0</a:t>
            </a:r>
            <a:r>
              <a:rPr lang="en-US" altLang="en-US" sz="2100" dirty="0">
                <a:solidFill>
                  <a:srgbClr val="FF0000"/>
                </a:solidFill>
              </a:rPr>
              <a:t>A5</a:t>
            </a:r>
            <a:r>
              <a:rPr lang="en-US" altLang="en-US" sz="2100" dirty="0"/>
              <a:t>h</a:t>
            </a:r>
          </a:p>
          <a:p>
            <a:pPr eaLnBrk="1" hangingPunct="1"/>
            <a:r>
              <a:rPr lang="en-US" altLang="en-US" sz="2100" dirty="0"/>
              <a:t>ADD   AX, BX     ; AX =                     EAX:  00A5</a:t>
            </a:r>
            <a:r>
              <a:rPr lang="en-US" altLang="en-US" sz="2100" dirty="0">
                <a:solidFill>
                  <a:srgbClr val="FF0000"/>
                </a:solidFill>
              </a:rPr>
              <a:t>C18B</a:t>
            </a:r>
            <a:r>
              <a:rPr lang="en-US" altLang="en-US" sz="2100" dirty="0"/>
              <a:t>h</a:t>
            </a:r>
          </a:p>
          <a:p>
            <a:pPr eaLnBrk="1" hangingPunct="1"/>
            <a:r>
              <a:rPr lang="en-US" altLang="en-US" sz="2100" dirty="0"/>
              <a:t>CALL </a:t>
            </a:r>
            <a:r>
              <a:rPr lang="en-US" altLang="en-US" sz="2100" dirty="0" err="1"/>
              <a:t>DumpRegs</a:t>
            </a:r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626155126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this . . .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213</a:t>
            </a:fld>
            <a:endParaRPr lang="es-MX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95" b="15776"/>
          <a:stretch>
            <a:fillRect/>
          </a:stretch>
        </p:blipFill>
        <p:spPr bwMode="auto">
          <a:xfrm>
            <a:off x="1991545" y="1484784"/>
            <a:ext cx="822996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991544" y="3276626"/>
            <a:ext cx="8219256" cy="300082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100" dirty="0"/>
              <a:t>CALL </a:t>
            </a:r>
            <a:r>
              <a:rPr lang="en-US" altLang="en-US" sz="2100" dirty="0" err="1"/>
              <a:t>DumpRegs</a:t>
            </a:r>
            <a:endParaRPr lang="en-US" altLang="en-US" sz="2100" dirty="0"/>
          </a:p>
          <a:p>
            <a:pPr eaLnBrk="1" hangingPunct="1"/>
            <a:r>
              <a:rPr lang="en-US" altLang="en-US" sz="2100" dirty="0"/>
              <a:t>; MOVZX examples     EAX: </a:t>
            </a:r>
            <a:r>
              <a:rPr lang="en-US" altLang="en-US" sz="2100" dirty="0">
                <a:solidFill>
                  <a:schemeClr val="accent6">
                    <a:lumMod val="50000"/>
                  </a:schemeClr>
                </a:solidFill>
              </a:rPr>
              <a:t>00A5</a:t>
            </a:r>
            <a:r>
              <a:rPr lang="en-US" altLang="en-US" sz="2100" dirty="0">
                <a:solidFill>
                  <a:srgbClr val="0070C0"/>
                </a:solidFill>
              </a:rPr>
              <a:t>66</a:t>
            </a:r>
            <a:r>
              <a:rPr lang="en-US" altLang="en-US" sz="2100" dirty="0">
                <a:solidFill>
                  <a:srgbClr val="FF0000"/>
                </a:solidFill>
              </a:rPr>
              <a:t>8B</a:t>
            </a:r>
            <a:r>
              <a:rPr lang="en-US" altLang="en-US" sz="2100" dirty="0"/>
              <a:t>h, EBX: </a:t>
            </a:r>
            <a:r>
              <a:rPr lang="en-US" altLang="en-US" sz="2100" dirty="0">
                <a:solidFill>
                  <a:schemeClr val="accent6">
                    <a:lumMod val="50000"/>
                  </a:schemeClr>
                </a:solidFill>
              </a:rPr>
              <a:t>7EFD</a:t>
            </a:r>
            <a:r>
              <a:rPr lang="en-US" altLang="en-US" sz="2100" dirty="0">
                <a:solidFill>
                  <a:srgbClr val="0070C0"/>
                </a:solidFill>
              </a:rPr>
              <a:t>E0</a:t>
            </a:r>
            <a:r>
              <a:rPr lang="en-US" altLang="en-US" sz="2100" dirty="0">
                <a:solidFill>
                  <a:srgbClr val="FF0000"/>
                </a:solidFill>
              </a:rPr>
              <a:t>8F</a:t>
            </a:r>
            <a:r>
              <a:rPr lang="en-US" altLang="en-US" sz="2100" dirty="0"/>
              <a:t>h</a:t>
            </a:r>
          </a:p>
          <a:p>
            <a:pPr eaLnBrk="1" hangingPunct="1"/>
            <a:r>
              <a:rPr lang="en-US" altLang="en-US" sz="2100" dirty="0"/>
              <a:t>MOVZX  </a:t>
            </a:r>
            <a:r>
              <a:rPr lang="en-US" altLang="en-US" sz="2100" dirty="0" err="1"/>
              <a:t>AX,myBytes</a:t>
            </a:r>
            <a:r>
              <a:rPr lang="en-US" altLang="en-US" sz="2100" dirty="0"/>
              <a:t>                     ; EAX:  00A5</a:t>
            </a:r>
            <a:r>
              <a:rPr lang="en-US" altLang="en-US" sz="2100" dirty="0">
                <a:solidFill>
                  <a:srgbClr val="FF0000"/>
                </a:solidFill>
              </a:rPr>
              <a:t>0080</a:t>
            </a:r>
            <a:r>
              <a:rPr lang="en-US" altLang="en-US" sz="2100" dirty="0"/>
              <a:t>h</a:t>
            </a:r>
          </a:p>
          <a:p>
            <a:pPr eaLnBrk="1" hangingPunct="1"/>
            <a:r>
              <a:rPr lang="en-US" altLang="en-US" sz="2100" dirty="0">
                <a:solidFill>
                  <a:srgbClr val="FF0000"/>
                </a:solidFill>
              </a:rPr>
              <a:t>MOV  BX,0</a:t>
            </a:r>
            <a:r>
              <a:rPr lang="en-US" altLang="en-US" sz="2100" dirty="0"/>
              <a:t>                                 ; EBX: </a:t>
            </a:r>
            <a:r>
              <a:rPr lang="en-US" altLang="en-US" sz="2100" dirty="0">
                <a:solidFill>
                  <a:schemeClr val="accent6">
                    <a:lumMod val="50000"/>
                  </a:schemeClr>
                </a:solidFill>
              </a:rPr>
              <a:t>7EFD</a:t>
            </a:r>
            <a:r>
              <a:rPr lang="en-US" altLang="en-US" sz="2100" dirty="0">
                <a:solidFill>
                  <a:srgbClr val="FF0000"/>
                </a:solidFill>
              </a:rPr>
              <a:t>0000</a:t>
            </a:r>
            <a:r>
              <a:rPr lang="en-US" altLang="en-US" sz="2100" dirty="0"/>
              <a:t>h</a:t>
            </a:r>
          </a:p>
          <a:p>
            <a:pPr eaLnBrk="1" hangingPunct="1"/>
            <a:r>
              <a:rPr lang="en-US" altLang="en-US" sz="2100" dirty="0"/>
              <a:t>MOV   BL,[myBytes+1]               ; EBX: </a:t>
            </a:r>
            <a:r>
              <a:rPr lang="en-US" altLang="en-US" sz="2100" dirty="0">
                <a:solidFill>
                  <a:schemeClr val="accent6">
                    <a:lumMod val="50000"/>
                  </a:schemeClr>
                </a:solidFill>
              </a:rPr>
              <a:t>7EFD</a:t>
            </a:r>
            <a:r>
              <a:rPr lang="en-US" altLang="en-US" sz="2100" dirty="0">
                <a:solidFill>
                  <a:srgbClr val="0070C0"/>
                </a:solidFill>
              </a:rPr>
              <a:t>00</a:t>
            </a:r>
            <a:r>
              <a:rPr lang="en-US" altLang="en-US" sz="2100" dirty="0">
                <a:solidFill>
                  <a:srgbClr val="FF0000"/>
                </a:solidFill>
              </a:rPr>
              <a:t>66</a:t>
            </a:r>
            <a:r>
              <a:rPr lang="en-US" altLang="en-US" sz="2100" dirty="0"/>
              <a:t>h</a:t>
            </a:r>
          </a:p>
          <a:p>
            <a:pPr eaLnBrk="1" hangingPunct="1"/>
            <a:r>
              <a:rPr lang="en-US" altLang="en-US" sz="2100" dirty="0"/>
              <a:t>ADD   AX,BX                                   ; EAX:  00A5</a:t>
            </a:r>
            <a:r>
              <a:rPr lang="en-US" altLang="en-US" sz="2100" dirty="0">
                <a:solidFill>
                  <a:srgbClr val="FF0000"/>
                </a:solidFill>
              </a:rPr>
              <a:t>00E6</a:t>
            </a:r>
            <a:r>
              <a:rPr lang="en-US" altLang="en-US" sz="2100" dirty="0"/>
              <a:t>h</a:t>
            </a:r>
          </a:p>
          <a:p>
            <a:pPr eaLnBrk="1" hangingPunct="1"/>
            <a:r>
              <a:rPr lang="en-US" altLang="en-US" sz="2100" dirty="0"/>
              <a:t>MOV   BL,[myBytes+2]               ; EBX: </a:t>
            </a:r>
            <a:r>
              <a:rPr lang="en-US" altLang="en-US" sz="2100" dirty="0">
                <a:solidFill>
                  <a:schemeClr val="accent6">
                    <a:lumMod val="50000"/>
                  </a:schemeClr>
                </a:solidFill>
              </a:rPr>
              <a:t>7EFD</a:t>
            </a:r>
            <a:r>
              <a:rPr lang="en-US" altLang="en-US" sz="2100" dirty="0">
                <a:solidFill>
                  <a:srgbClr val="0070C0"/>
                </a:solidFill>
              </a:rPr>
              <a:t>00</a:t>
            </a:r>
            <a:r>
              <a:rPr lang="en-US" altLang="en-US" sz="2100" dirty="0">
                <a:solidFill>
                  <a:srgbClr val="FF0000"/>
                </a:solidFill>
              </a:rPr>
              <a:t>A5</a:t>
            </a:r>
            <a:r>
              <a:rPr lang="en-US" altLang="en-US" sz="2100" dirty="0"/>
              <a:t>h</a:t>
            </a:r>
          </a:p>
          <a:p>
            <a:pPr eaLnBrk="1" hangingPunct="1"/>
            <a:r>
              <a:rPr lang="en-US" altLang="en-US" sz="2100" dirty="0"/>
              <a:t>ADD   AX,BX     ; AX =                      EAX:  00A5</a:t>
            </a:r>
            <a:r>
              <a:rPr lang="en-US" altLang="en-US" sz="2100" dirty="0">
                <a:solidFill>
                  <a:srgbClr val="FF0000"/>
                </a:solidFill>
              </a:rPr>
              <a:t>018B</a:t>
            </a:r>
            <a:r>
              <a:rPr lang="en-US" altLang="en-US" sz="2100" dirty="0"/>
              <a:t>h</a:t>
            </a:r>
          </a:p>
          <a:p>
            <a:pPr eaLnBrk="1" hangingPunct="1"/>
            <a:r>
              <a:rPr lang="en-US" altLang="en-US" sz="2100" dirty="0"/>
              <a:t>CALL </a:t>
            </a:r>
            <a:r>
              <a:rPr lang="en-US" altLang="en-US" sz="2100" dirty="0" err="1"/>
              <a:t>DumpRegs</a:t>
            </a:r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434602503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Chapters: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Ríos.</a:t>
            </a:r>
          </a:p>
          <a:p>
            <a:r>
              <a:rPr lang="en-US" dirty="0"/>
              <a:t>Agosto – </a:t>
            </a:r>
            <a:r>
              <a:rPr lang="en-US" dirty="0" err="1"/>
              <a:t>diciembre</a:t>
            </a:r>
            <a:r>
              <a:rPr lang="en-US"/>
              <a:t>, 2022</a:t>
            </a:r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214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2353647071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2022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9912629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Instruction</a:t>
            </a:r>
            <a:r>
              <a:rPr lang="es-MX" dirty="0"/>
              <a:t> 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n-US" sz="4000" b="1" dirty="0"/>
              <a:t>Addition and Subtraction</a:t>
            </a:r>
          </a:p>
          <a:p>
            <a:pPr marL="0" indent="0" algn="ctr">
              <a:buNone/>
            </a:pPr>
            <a:r>
              <a:rPr lang="es-MX" sz="4000" dirty="0" err="1"/>
              <a:t>add</a:t>
            </a:r>
            <a:r>
              <a:rPr lang="es-MX" sz="4000" dirty="0"/>
              <a:t>, sub, </a:t>
            </a:r>
            <a:r>
              <a:rPr lang="es-MX" sz="4000" dirty="0" err="1"/>
              <a:t>inc</a:t>
            </a:r>
            <a:r>
              <a:rPr lang="es-MX" sz="4000" dirty="0"/>
              <a:t>, </a:t>
            </a:r>
            <a:r>
              <a:rPr lang="es-MX" sz="4000" dirty="0" err="1"/>
              <a:t>dec</a:t>
            </a:r>
            <a:r>
              <a:rPr lang="es-MX" sz="4000" dirty="0"/>
              <a:t>, </a:t>
            </a:r>
            <a:r>
              <a:rPr lang="es-MX" sz="4000" dirty="0" err="1"/>
              <a:t>neg</a:t>
            </a:r>
            <a:endParaRPr lang="en-US" sz="4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9953290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and SUB Instructions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500" dirty="0"/>
              <a:t>ADD destination, source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altLang="en-US" sz="2000" dirty="0"/>
              <a:t> </a:t>
            </a:r>
            <a:r>
              <a:rPr lang="en-US" altLang="en-US" sz="2000" i="1" dirty="0"/>
              <a:t>destination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</a:t>
            </a:r>
            <a:r>
              <a:rPr lang="en-US" altLang="en-US" sz="2400" dirty="0">
                <a:sym typeface="Symbol" pitchFamily="18" charset="2"/>
              </a:rPr>
              <a:t> </a:t>
            </a:r>
            <a:r>
              <a:rPr lang="en-US" altLang="en-US" sz="2000" i="1" dirty="0"/>
              <a:t>destination </a:t>
            </a:r>
            <a:r>
              <a:rPr lang="en-US" altLang="en-US" sz="2000" dirty="0">
                <a:solidFill>
                  <a:srgbClr val="FF0000"/>
                </a:solidFill>
              </a:rPr>
              <a:t>+</a:t>
            </a:r>
            <a:r>
              <a:rPr lang="en-US" altLang="en-US" sz="2000" dirty="0"/>
              <a:t> source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endParaRPr lang="en-US" altLang="en-US" sz="2500" dirty="0"/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500" dirty="0"/>
              <a:t>SUB destination, source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altLang="en-US" sz="2000" dirty="0"/>
              <a:t> </a:t>
            </a:r>
            <a:r>
              <a:rPr lang="en-US" altLang="en-US" sz="2000" i="1" dirty="0"/>
              <a:t>destination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</a:t>
            </a:r>
            <a:r>
              <a:rPr lang="en-US" altLang="en-US" sz="2400" dirty="0">
                <a:sym typeface="Symbol" pitchFamily="18" charset="2"/>
              </a:rPr>
              <a:t> </a:t>
            </a:r>
            <a:r>
              <a:rPr lang="en-US" altLang="en-US" sz="2000" i="1" dirty="0"/>
              <a:t>destination </a:t>
            </a:r>
            <a:r>
              <a:rPr lang="en-US" altLang="en-US" sz="2000" dirty="0">
                <a:solidFill>
                  <a:srgbClr val="FF0000"/>
                </a:solidFill>
              </a:rPr>
              <a:t>–</a:t>
            </a:r>
            <a:r>
              <a:rPr lang="en-US" altLang="en-US" sz="2000" dirty="0"/>
              <a:t> source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endParaRPr lang="en-US" altLang="en-US" sz="2500" dirty="0"/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500" dirty="0"/>
              <a:t>Same operand rules as for the MOV instruction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0525417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Two</a:t>
            </a:r>
            <a:r>
              <a:rPr lang="es-MX" dirty="0"/>
              <a:t> </a:t>
            </a:r>
            <a:r>
              <a:rPr lang="es-MX" dirty="0" err="1"/>
              <a:t>operand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r>
              <a:rPr lang="es-MX" dirty="0"/>
              <a:t> ADD, SUB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ADD </a:t>
            </a:r>
            <a:r>
              <a:rPr lang="es-MX" dirty="0" err="1"/>
              <a:t>reg</a:t>
            </a:r>
            <a:r>
              <a:rPr lang="es-MX" dirty="0"/>
              <a:t>, </a:t>
            </a:r>
            <a:r>
              <a:rPr lang="es-MX" dirty="0" err="1"/>
              <a:t>reg</a:t>
            </a:r>
            <a:r>
              <a:rPr lang="es-MX" dirty="0"/>
              <a:t>         SUB </a:t>
            </a:r>
            <a:r>
              <a:rPr lang="es-MX" dirty="0" err="1"/>
              <a:t>reg</a:t>
            </a:r>
            <a:r>
              <a:rPr lang="es-MX" dirty="0"/>
              <a:t>, </a:t>
            </a:r>
            <a:r>
              <a:rPr lang="es-MX" dirty="0" err="1"/>
              <a:t>reg</a:t>
            </a:r>
            <a:r>
              <a:rPr lang="es-MX" dirty="0"/>
              <a:t>        </a:t>
            </a:r>
          </a:p>
          <a:p>
            <a:endParaRPr lang="es-MX" dirty="0"/>
          </a:p>
          <a:p>
            <a:r>
              <a:rPr lang="es-MX" dirty="0"/>
              <a:t>ADD </a:t>
            </a:r>
            <a:r>
              <a:rPr lang="es-MX" dirty="0" err="1"/>
              <a:t>mem</a:t>
            </a:r>
            <a:r>
              <a:rPr lang="es-MX" dirty="0"/>
              <a:t>, </a:t>
            </a:r>
            <a:r>
              <a:rPr lang="es-MX" dirty="0" err="1"/>
              <a:t>reg</a:t>
            </a:r>
            <a:r>
              <a:rPr lang="es-MX" dirty="0"/>
              <a:t>         SUB </a:t>
            </a:r>
            <a:r>
              <a:rPr lang="es-MX" dirty="0" err="1"/>
              <a:t>mem</a:t>
            </a:r>
            <a:r>
              <a:rPr lang="es-MX" dirty="0"/>
              <a:t>, </a:t>
            </a:r>
            <a:r>
              <a:rPr lang="es-MX" dirty="0" err="1"/>
              <a:t>reg</a:t>
            </a:r>
            <a:endParaRPr lang="es-MX" dirty="0"/>
          </a:p>
          <a:p>
            <a:r>
              <a:rPr lang="es-MX" dirty="0"/>
              <a:t>ADD </a:t>
            </a:r>
            <a:r>
              <a:rPr lang="es-MX" dirty="0" err="1"/>
              <a:t>reg</a:t>
            </a:r>
            <a:r>
              <a:rPr lang="es-MX" dirty="0"/>
              <a:t>, </a:t>
            </a:r>
            <a:r>
              <a:rPr lang="es-MX" dirty="0" err="1"/>
              <a:t>mem</a:t>
            </a:r>
            <a:r>
              <a:rPr lang="es-MX" dirty="0"/>
              <a:t>         SUB </a:t>
            </a:r>
            <a:r>
              <a:rPr lang="es-MX" dirty="0" err="1"/>
              <a:t>reg</a:t>
            </a:r>
            <a:r>
              <a:rPr lang="es-MX" dirty="0"/>
              <a:t>, </a:t>
            </a:r>
            <a:r>
              <a:rPr lang="es-MX" dirty="0" err="1"/>
              <a:t>mem</a:t>
            </a:r>
            <a:endParaRPr lang="es-MX" dirty="0"/>
          </a:p>
          <a:p>
            <a:endParaRPr lang="es-MX" dirty="0"/>
          </a:p>
          <a:p>
            <a:r>
              <a:rPr lang="es-MX" dirty="0"/>
              <a:t>ADD </a:t>
            </a:r>
            <a:r>
              <a:rPr lang="es-MX" dirty="0" err="1"/>
              <a:t>mem</a:t>
            </a:r>
            <a:r>
              <a:rPr lang="es-MX" dirty="0"/>
              <a:t>, </a:t>
            </a:r>
            <a:r>
              <a:rPr lang="es-MX" dirty="0" err="1"/>
              <a:t>imm</a:t>
            </a:r>
            <a:r>
              <a:rPr lang="es-MX" dirty="0"/>
              <a:t>         SUB </a:t>
            </a:r>
            <a:r>
              <a:rPr lang="es-MX" dirty="0" err="1"/>
              <a:t>mem</a:t>
            </a:r>
            <a:r>
              <a:rPr lang="es-MX" dirty="0"/>
              <a:t>, </a:t>
            </a:r>
            <a:r>
              <a:rPr lang="es-MX" dirty="0" err="1"/>
              <a:t>imm</a:t>
            </a:r>
            <a:endParaRPr lang="es-MX" dirty="0"/>
          </a:p>
          <a:p>
            <a:r>
              <a:rPr lang="es-MX" dirty="0"/>
              <a:t>ADD </a:t>
            </a:r>
            <a:r>
              <a:rPr lang="es-MX" dirty="0" err="1"/>
              <a:t>reg</a:t>
            </a:r>
            <a:r>
              <a:rPr lang="es-MX" dirty="0"/>
              <a:t>, </a:t>
            </a:r>
            <a:r>
              <a:rPr lang="es-MX" dirty="0" err="1"/>
              <a:t>imm</a:t>
            </a:r>
            <a:r>
              <a:rPr lang="es-MX" dirty="0"/>
              <a:t>         SUB </a:t>
            </a:r>
            <a:r>
              <a:rPr lang="es-MX" dirty="0" err="1"/>
              <a:t>reg</a:t>
            </a:r>
            <a:r>
              <a:rPr lang="es-MX" dirty="0"/>
              <a:t>, </a:t>
            </a:r>
            <a:r>
              <a:rPr lang="es-MX" dirty="0" err="1"/>
              <a:t>imm</a:t>
            </a:r>
            <a:endParaRPr lang="es-MX" dirty="0"/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8038846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and SUB Examples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.DATA</a:t>
            </a:r>
          </a:p>
          <a:p>
            <a:pPr marL="0" indent="0">
              <a:buNone/>
            </a:pPr>
            <a:r>
              <a:rPr lang="en-US" dirty="0"/>
              <a:t>      var1 DWORD 10000h</a:t>
            </a:r>
          </a:p>
          <a:p>
            <a:pPr marL="0" indent="0">
              <a:buNone/>
            </a:pPr>
            <a:r>
              <a:rPr lang="en-US" dirty="0"/>
              <a:t>      var2 DWORD 20000h</a:t>
            </a:r>
          </a:p>
          <a:p>
            <a:pPr marL="0" indent="0">
              <a:buNone/>
            </a:pPr>
            <a:r>
              <a:rPr lang="en-US" dirty="0"/>
              <a:t>.CODE	                     ; ---EAX(0000h,</a:t>
            </a:r>
            <a:r>
              <a:rPr lang="en-US" u="sng" dirty="0"/>
              <a:t>AX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MOV EAX, var1	; ________ h</a:t>
            </a:r>
          </a:p>
          <a:p>
            <a:pPr marL="0" indent="0">
              <a:buNone/>
            </a:pPr>
            <a:r>
              <a:rPr lang="en-US" dirty="0"/>
              <a:t>	ADD EAX, var2 	; ________ h</a:t>
            </a:r>
          </a:p>
          <a:p>
            <a:pPr marL="0" indent="0">
              <a:buNone/>
            </a:pPr>
            <a:r>
              <a:rPr lang="en-US" dirty="0"/>
              <a:t>	ADD AX,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FFFF</a:t>
            </a: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/>
              <a:t>	; ________ h</a:t>
            </a:r>
          </a:p>
          <a:p>
            <a:pPr marL="0" indent="0">
              <a:buNone/>
            </a:pPr>
            <a:r>
              <a:rPr lang="en-US" dirty="0"/>
              <a:t>	ADD EAX, 1  	; ________ h</a:t>
            </a:r>
          </a:p>
          <a:p>
            <a:pPr marL="0" indent="0">
              <a:buNone/>
            </a:pPr>
            <a:r>
              <a:rPr lang="en-US" dirty="0"/>
              <a:t>	SUB AX, 1     	; ________ 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3296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Unsigned Binary Numbers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28513" y="1484784"/>
            <a:ext cx="5257800" cy="838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Each digit (bit) is either 1 or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Each bit represents a power of 2:</a:t>
            </a:r>
          </a:p>
        </p:txBody>
      </p:sp>
      <p:graphicFrame>
        <p:nvGraphicFramePr>
          <p:cNvPr id="10" name="Object 1024"/>
          <p:cNvGraphicFramePr>
            <a:graphicFrameLocks noChangeAspect="1"/>
          </p:cNvGraphicFramePr>
          <p:nvPr/>
        </p:nvGraphicFramePr>
        <p:xfrm>
          <a:off x="6724313" y="1484785"/>
          <a:ext cx="28956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792224" imgH="449580" progId="">
                  <p:embed/>
                </p:oleObj>
              </mc:Choice>
              <mc:Fallback>
                <p:oleObj name="VISIO" r:id="rId2" imgW="1792224" imgH="449580" progId="">
                  <p:embed/>
                  <p:pic>
                    <p:nvPicPr>
                      <p:cNvPr id="1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777" t="-11035" r="-2777"/>
                      <a:stretch>
                        <a:fillRect/>
                      </a:stretch>
                    </p:blipFill>
                    <p:spPr bwMode="auto">
                      <a:xfrm>
                        <a:off x="6724313" y="1484785"/>
                        <a:ext cx="2895600" cy="76676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113" y="2856384"/>
            <a:ext cx="53340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076113" y="3542184"/>
            <a:ext cx="21336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Every binary number is a sum of powers of 2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1131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 and DEC Instructions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Add 1, Subtract 1 from destination operand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operand may be register or memory</a:t>
            </a:r>
          </a:p>
          <a:p>
            <a:pPr>
              <a:lnSpc>
                <a:spcPct val="90000"/>
              </a:lnSpc>
            </a:pP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sz="2200" dirty="0"/>
              <a:t>INC </a:t>
            </a:r>
            <a:r>
              <a:rPr lang="en-US" altLang="en-US" sz="2000" i="1" dirty="0"/>
              <a:t>destination</a:t>
            </a:r>
          </a:p>
          <a:p>
            <a:pPr lvl="2">
              <a:lnSpc>
                <a:spcPct val="90000"/>
              </a:lnSpc>
            </a:pPr>
            <a:r>
              <a:rPr lang="en-US" altLang="en-US" sz="1800" i="1" dirty="0"/>
              <a:t>destination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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sz="1800" i="1" dirty="0"/>
              <a:t>destination </a:t>
            </a:r>
            <a:r>
              <a:rPr lang="en-US" altLang="en-US" sz="1800" dirty="0">
                <a:solidFill>
                  <a:srgbClr val="FF0000"/>
                </a:solidFill>
              </a:rPr>
              <a:t>+</a:t>
            </a:r>
            <a:r>
              <a:rPr lang="en-US" altLang="en-US" sz="1800" dirty="0"/>
              <a:t> 1</a:t>
            </a:r>
          </a:p>
          <a:p>
            <a:pPr>
              <a:lnSpc>
                <a:spcPct val="90000"/>
              </a:lnSpc>
            </a:pP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sz="2200" dirty="0"/>
              <a:t>DEC </a:t>
            </a:r>
            <a:r>
              <a:rPr lang="en-US" altLang="en-US" sz="2000" i="1" dirty="0"/>
              <a:t>destination</a:t>
            </a:r>
          </a:p>
          <a:p>
            <a:pPr lvl="2">
              <a:lnSpc>
                <a:spcPct val="90000"/>
              </a:lnSpc>
            </a:pPr>
            <a:r>
              <a:rPr lang="en-US" altLang="en-US" sz="1800" i="1" dirty="0"/>
              <a:t>destination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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sz="1800" i="1" dirty="0"/>
              <a:t>destination </a:t>
            </a:r>
            <a:r>
              <a:rPr lang="en-US" altLang="en-US" sz="1800" dirty="0">
                <a:solidFill>
                  <a:srgbClr val="FF0000"/>
                </a:solidFill>
              </a:rPr>
              <a:t>–</a:t>
            </a:r>
            <a:r>
              <a:rPr lang="en-US" altLang="en-US" sz="1800" dirty="0"/>
              <a:t> 1</a:t>
            </a:r>
            <a:endParaRPr lang="en-US" altLang="en-US" sz="1800" i="1" dirty="0"/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8240153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operand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r>
              <a:rPr lang="es-MX" dirty="0"/>
              <a:t> INC, DEC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r>
              <a:rPr lang="es-MX" dirty="0"/>
              <a:t>INC </a:t>
            </a:r>
            <a:r>
              <a:rPr lang="es-MX" dirty="0" err="1"/>
              <a:t>reg</a:t>
            </a:r>
            <a:r>
              <a:rPr lang="es-MX" dirty="0"/>
              <a:t>         INC </a:t>
            </a:r>
            <a:r>
              <a:rPr lang="es-MX" dirty="0" err="1"/>
              <a:t>mem</a:t>
            </a:r>
            <a:endParaRPr lang="es-MX" dirty="0"/>
          </a:p>
          <a:p>
            <a:endParaRPr lang="es-MX" dirty="0"/>
          </a:p>
          <a:p>
            <a:r>
              <a:rPr lang="es-MX" dirty="0"/>
              <a:t>DEC </a:t>
            </a:r>
            <a:r>
              <a:rPr lang="es-MX" dirty="0" err="1"/>
              <a:t>reg</a:t>
            </a:r>
            <a:r>
              <a:rPr lang="es-MX" dirty="0"/>
              <a:t>         DEC </a:t>
            </a:r>
            <a:r>
              <a:rPr lang="es-MX" dirty="0" err="1"/>
              <a:t>mem</a:t>
            </a:r>
            <a:endParaRPr lang="es-MX" dirty="0"/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58583731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 and DEC Examples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.DATA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myWord</a:t>
            </a:r>
            <a:r>
              <a:rPr lang="en-US" dirty="0"/>
              <a:t>  WORD 1000h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myDword</a:t>
            </a:r>
            <a:r>
              <a:rPr lang="en-US" dirty="0"/>
              <a:t> DWORD 10000000h</a:t>
            </a:r>
          </a:p>
          <a:p>
            <a:pPr marL="0" indent="0">
              <a:buNone/>
            </a:pPr>
            <a:r>
              <a:rPr lang="en-US" dirty="0"/>
              <a:t>.CODE</a:t>
            </a:r>
          </a:p>
          <a:p>
            <a:pPr marL="0" indent="0">
              <a:buNone/>
            </a:pPr>
            <a:r>
              <a:rPr lang="en-US" dirty="0"/>
              <a:t>	INC </a:t>
            </a:r>
            <a:r>
              <a:rPr lang="en-US" dirty="0" err="1"/>
              <a:t>myWord</a:t>
            </a:r>
            <a:r>
              <a:rPr lang="en-US" dirty="0"/>
              <a:t>     	              ; ________ h</a:t>
            </a:r>
          </a:p>
          <a:p>
            <a:pPr marL="0" indent="0">
              <a:buNone/>
            </a:pPr>
            <a:r>
              <a:rPr lang="en-US" dirty="0"/>
              <a:t>	DEC </a:t>
            </a:r>
            <a:r>
              <a:rPr lang="en-US" dirty="0" err="1"/>
              <a:t>myWord</a:t>
            </a:r>
            <a:r>
              <a:rPr lang="en-US" dirty="0"/>
              <a:t>    	              ; ________ h</a:t>
            </a:r>
          </a:p>
          <a:p>
            <a:pPr marL="0" indent="0">
              <a:buNone/>
            </a:pPr>
            <a:r>
              <a:rPr lang="en-US" dirty="0"/>
              <a:t>	INC </a:t>
            </a:r>
            <a:r>
              <a:rPr lang="en-US" dirty="0" err="1"/>
              <a:t>myDword</a:t>
            </a:r>
            <a:r>
              <a:rPr lang="en-US" dirty="0"/>
              <a:t>     	; ________ h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3100" dirty="0">
                <a:solidFill>
                  <a:prstClr val="black"/>
                </a:solidFill>
              </a:rPr>
              <a:t>	MOV  AX, 00FFh        ; AX= ____ h</a:t>
            </a:r>
          </a:p>
          <a:p>
            <a:pPr marL="0" lvl="0" indent="0">
              <a:buNone/>
            </a:pPr>
            <a:r>
              <a:rPr lang="en-US" sz="3100" dirty="0">
                <a:solidFill>
                  <a:prstClr val="black"/>
                </a:solidFill>
              </a:rPr>
              <a:t>	INC  AX    	        ; AX= ____ h</a:t>
            </a:r>
          </a:p>
          <a:p>
            <a:pPr marL="0" lvl="0" indent="0">
              <a:buNone/>
            </a:pPr>
            <a:r>
              <a:rPr lang="en-US" sz="3100" dirty="0">
                <a:solidFill>
                  <a:prstClr val="black"/>
                </a:solidFill>
              </a:rPr>
              <a:t>	MOV  AX, 00FFh        ; AX= ____ h</a:t>
            </a:r>
          </a:p>
          <a:p>
            <a:pPr marL="0" lvl="0" indent="0">
              <a:buNone/>
            </a:pPr>
            <a:r>
              <a:rPr lang="en-US" sz="3100" dirty="0">
                <a:solidFill>
                  <a:prstClr val="black"/>
                </a:solidFill>
              </a:rPr>
              <a:t>	INC  AL    	        ; AL= __h  AX= ____ 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414070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turn...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223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09800" y="1600200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000"/>
              <a:t>Show the value of the destination operand after each of the following instructions executes:</a:t>
            </a:r>
            <a:endParaRPr lang="en-US" altLang="en-US" sz="20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743200" y="2667000"/>
            <a:ext cx="6870700" cy="270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err="1">
                <a:latin typeface="Courier New" pitchFamily="49" charset="0"/>
              </a:rPr>
              <a:t>myByte</a:t>
            </a:r>
            <a:r>
              <a:rPr lang="en-US" altLang="en-US" sz="1800" b="1" dirty="0">
                <a:latin typeface="Courier New" pitchFamily="49" charset="0"/>
              </a:rPr>
              <a:t> BYTE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en-US" altLang="en-US" sz="1800" b="1" dirty="0">
                <a:latin typeface="Courier New" pitchFamily="49" charset="0"/>
              </a:rPr>
              <a:t>FF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h</a:t>
            </a:r>
            <a:r>
              <a:rPr lang="en-US" altLang="en-US" sz="1800" b="1" dirty="0">
                <a:latin typeface="Courier New" pitchFamily="49" charset="0"/>
              </a:rPr>
              <a:t>,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MOV AL, </a:t>
            </a:r>
            <a:r>
              <a:rPr lang="en-US" altLang="en-US" sz="1800" b="1" dirty="0" err="1">
                <a:latin typeface="Courier New" pitchFamily="49" charset="0"/>
              </a:rPr>
              <a:t>myByte</a:t>
            </a:r>
            <a:r>
              <a:rPr lang="en-US" altLang="en-US" sz="1800" b="1" dirty="0">
                <a:latin typeface="Courier New" pitchFamily="49" charset="0"/>
              </a:rPr>
              <a:t>	; AL= __h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MOV AH,[myByte+1]	; AH= __h, AX= ____h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DEC AH	; AH= __h, AX= ____h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INC AL	; AL= __h, AX= ____h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DEC AX 	; AX= ____h</a:t>
            </a:r>
          </a:p>
        </p:txBody>
      </p:sp>
    </p:spTree>
    <p:extLst>
      <p:ext uri="{BB962C8B-B14F-4D97-AF65-F5344CB8AC3E}">
        <p14:creationId xmlns:p14="http://schemas.microsoft.com/office/powerpoint/2010/main" val="1942260166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operand</a:t>
            </a:r>
            <a:r>
              <a:rPr lang="es-MX" dirty="0"/>
              <a:t> </a:t>
            </a:r>
            <a:r>
              <a:rPr lang="es-MX" dirty="0" err="1"/>
              <a:t>instruction</a:t>
            </a:r>
            <a:r>
              <a:rPr lang="es-MX" dirty="0"/>
              <a:t> NEG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r>
              <a:rPr lang="es-MX" dirty="0"/>
              <a:t>NEG </a:t>
            </a:r>
            <a:r>
              <a:rPr lang="es-MX" dirty="0" err="1"/>
              <a:t>reg</a:t>
            </a:r>
            <a:r>
              <a:rPr lang="es-MX" dirty="0"/>
              <a:t>         NEG </a:t>
            </a:r>
            <a:r>
              <a:rPr lang="es-MX" dirty="0" err="1"/>
              <a:t>mem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9332585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 (negate) Instruction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225</a:t>
            </a:fld>
            <a:endParaRPr lang="es-MX" dirty="0"/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2514600" y="3758208"/>
            <a:ext cx="7162800" cy="255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err="1">
                <a:latin typeface="Courier New" pitchFamily="49" charset="0"/>
              </a:rPr>
              <a:t>valB</a:t>
            </a:r>
            <a:r>
              <a:rPr lang="en-US" altLang="en-US" sz="1800" b="1" dirty="0">
                <a:latin typeface="Courier New" pitchFamily="49" charset="0"/>
              </a:rPr>
              <a:t> SBYTE 1,0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err="1">
                <a:latin typeface="Courier New" pitchFamily="49" charset="0"/>
              </a:rPr>
              <a:t>valC</a:t>
            </a:r>
            <a:r>
              <a:rPr lang="en-US" altLang="en-US" sz="1800" b="1" dirty="0">
                <a:latin typeface="Courier New" pitchFamily="49" charset="0"/>
              </a:rPr>
              <a:t> SBYTE -128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NEG </a:t>
            </a:r>
            <a:r>
              <a:rPr lang="en-US" altLang="en-US" sz="1800" b="1" dirty="0" err="1">
                <a:latin typeface="Courier New" pitchFamily="49" charset="0"/>
              </a:rPr>
              <a:t>valB</a:t>
            </a:r>
            <a:r>
              <a:rPr lang="en-US" altLang="en-US" sz="1800" b="1" dirty="0">
                <a:latin typeface="Courier New" pitchFamily="49" charset="0"/>
              </a:rPr>
              <a:t>           ; </a:t>
            </a:r>
            <a:r>
              <a:rPr lang="en-US" altLang="en-US" sz="1800" b="1" dirty="0" err="1">
                <a:latin typeface="Courier New" pitchFamily="49" charset="0"/>
              </a:rPr>
              <a:t>valB</a:t>
            </a:r>
            <a:r>
              <a:rPr lang="en-US" altLang="en-US" sz="1800" b="1" dirty="0">
                <a:latin typeface="Courier New" pitchFamily="49" charset="0"/>
              </a:rPr>
              <a:t> = ________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NEG [</a:t>
            </a:r>
            <a:r>
              <a:rPr lang="en-US" altLang="en-US" sz="1800" b="1" dirty="0" err="1">
                <a:latin typeface="Courier New" pitchFamily="49" charset="0"/>
              </a:rPr>
              <a:t>valB</a:t>
            </a:r>
            <a:r>
              <a:rPr lang="en-US" altLang="en-US" sz="1800" b="1" dirty="0">
                <a:latin typeface="Courier New" pitchFamily="49" charset="0"/>
              </a:rPr>
              <a:t> + 1]     ; valB+1 = ________ 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NEG </a:t>
            </a:r>
            <a:r>
              <a:rPr lang="en-US" altLang="en-US" sz="1800" b="1" dirty="0" err="1">
                <a:latin typeface="Courier New" pitchFamily="49" charset="0"/>
              </a:rPr>
              <a:t>valC</a:t>
            </a:r>
            <a:r>
              <a:rPr lang="en-US" altLang="en-US" sz="1800" b="1" dirty="0">
                <a:latin typeface="Courier New" pitchFamily="49" charset="0"/>
              </a:rPr>
              <a:t>           ; </a:t>
            </a:r>
            <a:r>
              <a:rPr lang="en-US" altLang="en-US" sz="1800" b="1" dirty="0" err="1">
                <a:latin typeface="Courier New" pitchFamily="49" charset="0"/>
              </a:rPr>
              <a:t>valC</a:t>
            </a:r>
            <a:r>
              <a:rPr lang="en-US" altLang="en-US" sz="1800" b="1" dirty="0">
                <a:latin typeface="Courier New" pitchFamily="49" charset="0"/>
              </a:rPr>
              <a:t> = ________</a:t>
            </a:r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2286000" y="1700809"/>
            <a:ext cx="7620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00" dirty="0"/>
              <a:t>The processor implements </a:t>
            </a:r>
            <a:r>
              <a:rPr lang="en-US" altLang="en-US" sz="2100" b="1" i="1" dirty="0"/>
              <a:t>NEG operand</a:t>
            </a:r>
            <a:r>
              <a:rPr lang="en-US" altLang="en-US" sz="2100" dirty="0"/>
              <a:t> using the following internal operation: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100" dirty="0"/>
              <a:t>	</a:t>
            </a:r>
            <a:r>
              <a:rPr lang="en-US" altLang="en-US" sz="1800" b="1" i="1" dirty="0">
                <a:solidFill>
                  <a:prstClr val="black"/>
                </a:solidFill>
                <a:latin typeface="Courier New" pitchFamily="49" charset="0"/>
              </a:rPr>
              <a:t> operand </a:t>
            </a:r>
            <a:r>
              <a:rPr lang="en-US" altLang="en-US" sz="1800" b="1" i="1" dirty="0">
                <a:solidFill>
                  <a:srgbClr val="FF0000"/>
                </a:solidFill>
                <a:latin typeface="Courier New" pitchFamily="49" charset="0"/>
              </a:rPr>
              <a:t>= 0 -</a:t>
            </a:r>
            <a:r>
              <a:rPr lang="en-US" altLang="en-US" sz="1800" b="1" i="1" dirty="0">
                <a:solidFill>
                  <a:prstClr val="black"/>
                </a:solidFill>
                <a:latin typeface="Courier New" pitchFamily="49" charset="0"/>
              </a:rPr>
              <a:t> operand</a:t>
            </a:r>
            <a:endParaRPr lang="en-US" altLang="en-US" sz="1800" b="1" i="1" dirty="0"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100" dirty="0"/>
              <a:t>Two’s complement operation.</a:t>
            </a:r>
          </a:p>
        </p:txBody>
      </p:sp>
    </p:spTree>
    <p:extLst>
      <p:ext uri="{BB962C8B-B14F-4D97-AF65-F5344CB8AC3E}">
        <p14:creationId xmlns:p14="http://schemas.microsoft.com/office/powerpoint/2010/main" val="2028820739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 (negate)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226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92583" y="2667000"/>
            <a:ext cx="791821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   </a:t>
            </a:r>
            <a:r>
              <a:rPr lang="en-US" altLang="en-US" sz="1800" b="1" dirty="0" err="1">
                <a:latin typeface="Courier New" pitchFamily="49" charset="0"/>
              </a:rPr>
              <a:t>valB</a:t>
            </a:r>
            <a:r>
              <a:rPr lang="en-US" altLang="en-US" sz="1800" b="1" dirty="0">
                <a:latin typeface="Courier New" pitchFamily="49" charset="0"/>
              </a:rPr>
              <a:t> SBYTE 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   </a:t>
            </a:r>
            <a:r>
              <a:rPr lang="en-US" altLang="en-US" sz="1800" b="1" dirty="0" err="1">
                <a:latin typeface="Courier New" pitchFamily="49" charset="0"/>
              </a:rPr>
              <a:t>valW</a:t>
            </a:r>
            <a:r>
              <a:rPr lang="en-US" altLang="en-US" sz="1800" b="1" dirty="0">
                <a:latin typeface="Courier New" pitchFamily="49" charset="0"/>
              </a:rPr>
              <a:t> SWORD +32767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MOV AL, </a:t>
            </a:r>
            <a:r>
              <a:rPr lang="en-US" altLang="en-US" sz="1800" b="1" dirty="0" err="1">
                <a:latin typeface="Courier New" pitchFamily="49" charset="0"/>
              </a:rPr>
              <a:t>valB</a:t>
            </a:r>
            <a:r>
              <a:rPr lang="en-US" altLang="en-US" sz="1800" b="1" dirty="0">
                <a:latin typeface="Courier New" pitchFamily="49" charset="0"/>
              </a:rPr>
              <a:t>	; AL = ____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NEG AL	; AL = ____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NEG </a:t>
            </a:r>
            <a:r>
              <a:rPr lang="en-US" altLang="en-US" sz="1800" b="1" dirty="0" err="1">
                <a:latin typeface="Courier New" pitchFamily="49" charset="0"/>
              </a:rPr>
              <a:t>valW</a:t>
            </a:r>
            <a:r>
              <a:rPr lang="en-US" altLang="en-US" sz="1800" b="1" dirty="0">
                <a:latin typeface="Courier New" pitchFamily="49" charset="0"/>
              </a:rPr>
              <a:t>	; </a:t>
            </a:r>
            <a:r>
              <a:rPr lang="en-US" altLang="en-US" sz="1800" b="1" dirty="0" err="1">
                <a:latin typeface="Courier New" pitchFamily="49" charset="0"/>
              </a:rPr>
              <a:t>valW</a:t>
            </a:r>
            <a:r>
              <a:rPr lang="en-US" altLang="en-US" sz="1800" b="1" dirty="0">
                <a:latin typeface="Courier New" pitchFamily="49" charset="0"/>
              </a:rPr>
              <a:t> = ________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16383" y="15240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00" dirty="0"/>
              <a:t>Reverses the sign of an operand. Operand can be a register or memory operand.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292583" y="5181600"/>
            <a:ext cx="7543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00"/>
              <a:t>Suppose AX contains –32,768 and we apply NEG to it. Will the result be valid?</a:t>
            </a:r>
          </a:p>
        </p:txBody>
      </p:sp>
    </p:spTree>
    <p:extLst>
      <p:ext uri="{BB962C8B-B14F-4D97-AF65-F5344CB8AC3E}">
        <p14:creationId xmlns:p14="http://schemas.microsoft.com/office/powerpoint/2010/main" val="217446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Arithmetic Expressions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227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042708" y="4065267"/>
            <a:ext cx="601980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s-MX" altLang="en-US" sz="1800" b="1" dirty="0">
                <a:latin typeface="Courier New" pitchFamily="49" charset="0"/>
              </a:rPr>
              <a:t>.DATA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   </a:t>
            </a:r>
            <a:r>
              <a:rPr lang="en-US" altLang="en-US" sz="1800" b="1" dirty="0" err="1">
                <a:latin typeface="Courier New" pitchFamily="49" charset="0"/>
              </a:rPr>
              <a:t>Rval</a:t>
            </a:r>
            <a:r>
              <a:rPr lang="en-US" altLang="en-US" sz="1800" b="1" dirty="0">
                <a:latin typeface="Courier New" pitchFamily="49" charset="0"/>
              </a:rPr>
              <a:t>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   </a:t>
            </a:r>
            <a:r>
              <a:rPr lang="en-US" altLang="en-US" sz="1800" b="1" dirty="0" err="1">
                <a:latin typeface="Courier New" pitchFamily="49" charset="0"/>
              </a:rPr>
              <a:t>Xval</a:t>
            </a:r>
            <a:r>
              <a:rPr lang="en-US" altLang="en-US" sz="1800" b="1" dirty="0">
                <a:latin typeface="Courier New" pitchFamily="49" charset="0"/>
              </a:rPr>
              <a:t> DWORD 26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   </a:t>
            </a:r>
            <a:r>
              <a:rPr lang="en-US" altLang="en-US" sz="1800" b="1" dirty="0" err="1">
                <a:latin typeface="Courier New" pitchFamily="49" charset="0"/>
              </a:rPr>
              <a:t>Yval</a:t>
            </a:r>
            <a:r>
              <a:rPr lang="en-US" altLang="en-US" sz="1800" b="1" dirty="0">
                <a:latin typeface="Courier New" pitchFamily="49" charset="0"/>
              </a:rPr>
              <a:t> DWORD 30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   </a:t>
            </a:r>
            <a:r>
              <a:rPr lang="en-US" altLang="en-US" sz="1800" b="1" dirty="0" err="1">
                <a:latin typeface="Courier New" pitchFamily="49" charset="0"/>
              </a:rPr>
              <a:t>Zval</a:t>
            </a:r>
            <a:r>
              <a:rPr lang="en-US" altLang="en-US" sz="1800" b="1" dirty="0">
                <a:latin typeface="Courier New" pitchFamily="49" charset="0"/>
              </a:rPr>
              <a:t> DWORD 40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" pitchFamily="49" charset="0"/>
              </a:rPr>
              <a:t>	MOV . . 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04508" y="1412777"/>
            <a:ext cx="7696200" cy="256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00" dirty="0"/>
              <a:t>High Level Languages compilers translate mathematical expressions into assembly language. Recall precedence order.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100" dirty="0"/>
              <a:t>For example: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100" dirty="0"/>
              <a:t>	</a:t>
            </a:r>
            <a:r>
              <a:rPr lang="en-US" altLang="en-US" sz="1800" b="1" dirty="0" err="1">
                <a:latin typeface="Courier New" pitchFamily="49" charset="0"/>
              </a:rPr>
              <a:t>Rval</a:t>
            </a:r>
            <a:r>
              <a:rPr lang="en-US" altLang="en-US" sz="1800" b="1" dirty="0">
                <a:latin typeface="Courier New" pitchFamily="49" charset="0"/>
              </a:rPr>
              <a:t> = -</a:t>
            </a:r>
            <a:r>
              <a:rPr lang="en-US" altLang="en-US" sz="1800" b="1" dirty="0" err="1">
                <a:latin typeface="Courier New" pitchFamily="49" charset="0"/>
              </a:rPr>
              <a:t>Xval</a:t>
            </a:r>
            <a:r>
              <a:rPr lang="en-US" altLang="en-US" sz="1800" b="1" dirty="0">
                <a:latin typeface="Courier New" pitchFamily="49" charset="0"/>
              </a:rPr>
              <a:t> + (</a:t>
            </a:r>
            <a:r>
              <a:rPr lang="en-US" altLang="en-US" sz="1800" b="1" dirty="0" err="1">
                <a:latin typeface="Courier New" pitchFamily="49" charset="0"/>
              </a:rPr>
              <a:t>Yval</a:t>
            </a:r>
            <a:r>
              <a:rPr lang="en-US" altLang="en-US" sz="1800" b="1" dirty="0">
                <a:latin typeface="Courier New" pitchFamily="49" charset="0"/>
              </a:rPr>
              <a:t> – </a:t>
            </a:r>
            <a:r>
              <a:rPr lang="en-US" altLang="en-US" sz="1800" b="1" dirty="0" err="1">
                <a:latin typeface="Courier New" pitchFamily="49" charset="0"/>
              </a:rPr>
              <a:t>Zval</a:t>
            </a:r>
            <a:r>
              <a:rPr lang="en-US" altLang="en-US" sz="1800" b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s-MX" altLang="en-US" sz="18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MX" altLang="en-US" sz="1800" dirty="0">
                <a:latin typeface="Courier New" pitchFamily="49" charset="0"/>
              </a:rPr>
              <a:t>Do </a:t>
            </a:r>
            <a:r>
              <a:rPr lang="es-MX" altLang="en-US" sz="1800" dirty="0" err="1">
                <a:latin typeface="Courier New" pitchFamily="49" charset="0"/>
              </a:rPr>
              <a:t>not</a:t>
            </a:r>
            <a:r>
              <a:rPr lang="es-MX" altLang="en-US" sz="1800" dirty="0">
                <a:latin typeface="Courier New" pitchFamily="49" charset="0"/>
              </a:rPr>
              <a:t> </a:t>
            </a:r>
            <a:r>
              <a:rPr lang="es-MX" altLang="en-US" sz="1800" dirty="0" err="1">
                <a:latin typeface="Courier New" pitchFamily="49" charset="0"/>
              </a:rPr>
              <a:t>modify</a:t>
            </a:r>
            <a:r>
              <a:rPr lang="es-MX" altLang="en-US" sz="1800" dirty="0">
                <a:latin typeface="Courier New" pitchFamily="49" charset="0"/>
              </a:rPr>
              <a:t> </a:t>
            </a:r>
            <a:r>
              <a:rPr lang="es-MX" altLang="en-US" sz="1800" dirty="0" err="1">
                <a:latin typeface="Courier New" pitchFamily="49" charset="0"/>
              </a:rPr>
              <a:t>Xval</a:t>
            </a:r>
            <a:r>
              <a:rPr lang="es-MX" altLang="en-US" sz="1800" dirty="0">
                <a:latin typeface="Courier New" pitchFamily="49" charset="0"/>
              </a:rPr>
              <a:t>, </a:t>
            </a:r>
            <a:r>
              <a:rPr lang="es-MX" altLang="en-US" sz="1800" dirty="0" err="1">
                <a:latin typeface="Courier New" pitchFamily="49" charset="0"/>
              </a:rPr>
              <a:t>Yval</a:t>
            </a:r>
            <a:r>
              <a:rPr lang="es-MX" altLang="en-US" sz="1800" dirty="0">
                <a:latin typeface="Courier New" pitchFamily="49" charset="0"/>
              </a:rPr>
              <a:t> and </a:t>
            </a:r>
            <a:r>
              <a:rPr lang="es-MX" altLang="en-US" sz="1800" dirty="0" err="1">
                <a:latin typeface="Courier New" pitchFamily="49" charset="0"/>
              </a:rPr>
              <a:t>Zval</a:t>
            </a:r>
            <a:r>
              <a:rPr lang="es-MX" altLang="en-US" sz="1800" dirty="0">
                <a:latin typeface="Courier New" pitchFamily="49" charset="0"/>
              </a:rPr>
              <a:t> </a:t>
            </a:r>
            <a:r>
              <a:rPr lang="es-MX" altLang="en-US" sz="1800" dirty="0" err="1">
                <a:latin typeface="Courier New" pitchFamily="49" charset="0"/>
              </a:rPr>
              <a:t>contents</a:t>
            </a:r>
            <a:r>
              <a:rPr lang="es-MX" altLang="en-US" sz="1800" dirty="0">
                <a:latin typeface="Courier New" pitchFamily="49" charset="0"/>
              </a:rPr>
              <a:t>.</a:t>
            </a:r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138537791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turn...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228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65909" y="3833812"/>
            <a:ext cx="2895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en-US" sz="1800" b="1" dirty="0">
                <a:latin typeface="Courier New" pitchFamily="49" charset="0"/>
              </a:rPr>
              <a:t>MOV ...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37109" y="1700213"/>
            <a:ext cx="7696200" cy="13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00" dirty="0"/>
              <a:t>Translate the following expression into assembly language. </a:t>
            </a:r>
            <a:br>
              <a:rPr lang="en-US" altLang="en-US" sz="2100" dirty="0"/>
            </a:br>
            <a:r>
              <a:rPr lang="en-US" altLang="en-US" sz="2000" dirty="0"/>
              <a:t>Do not permit </a:t>
            </a:r>
            <a:r>
              <a:rPr lang="en-US" altLang="en-US" sz="2000" dirty="0" err="1"/>
              <a:t>Xval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Yval</a:t>
            </a:r>
            <a:r>
              <a:rPr lang="en-US" altLang="en-US" sz="2000" dirty="0"/>
              <a:t>, or </a:t>
            </a:r>
            <a:r>
              <a:rPr lang="en-US" altLang="en-US" sz="2000" dirty="0" err="1"/>
              <a:t>Zval</a:t>
            </a:r>
            <a:r>
              <a:rPr lang="en-US" altLang="en-US" sz="2000" dirty="0"/>
              <a:t> to be modified</a:t>
            </a:r>
            <a:r>
              <a:rPr lang="en-US" altLang="en-US" sz="2100" dirty="0"/>
              <a:t>: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100" dirty="0"/>
              <a:t>	</a:t>
            </a:r>
            <a:r>
              <a:rPr lang="en-US" altLang="en-US" sz="1800" b="1" dirty="0" err="1">
                <a:latin typeface="Courier New" pitchFamily="49" charset="0"/>
              </a:rPr>
              <a:t>Rval</a:t>
            </a:r>
            <a:r>
              <a:rPr lang="en-US" altLang="en-US" sz="1800" b="1" dirty="0">
                <a:latin typeface="Courier New" pitchFamily="49" charset="0"/>
              </a:rPr>
              <a:t> = </a:t>
            </a:r>
            <a:r>
              <a:rPr lang="en-US" altLang="en-US" sz="1800" b="1" dirty="0" err="1">
                <a:latin typeface="Courier New" pitchFamily="49" charset="0"/>
              </a:rPr>
              <a:t>Xval</a:t>
            </a:r>
            <a:r>
              <a:rPr lang="en-US" altLang="en-US" sz="1800" b="1" dirty="0">
                <a:latin typeface="Courier New" pitchFamily="49" charset="0"/>
              </a:rPr>
              <a:t> - (-</a:t>
            </a:r>
            <a:r>
              <a:rPr lang="en-US" altLang="en-US" sz="1800" b="1" dirty="0" err="1">
                <a:latin typeface="Courier New" pitchFamily="49" charset="0"/>
              </a:rPr>
              <a:t>Yval</a:t>
            </a:r>
            <a:r>
              <a:rPr lang="en-US" altLang="en-US" sz="1800" b="1" dirty="0">
                <a:latin typeface="Courier New" pitchFamily="49" charset="0"/>
              </a:rPr>
              <a:t> + </a:t>
            </a:r>
            <a:r>
              <a:rPr lang="en-US" altLang="en-US" sz="1800" b="1" dirty="0" err="1">
                <a:latin typeface="Courier New" pitchFamily="49" charset="0"/>
              </a:rPr>
              <a:t>Zval</a:t>
            </a:r>
            <a:r>
              <a:rPr lang="en-US" altLang="en-US" sz="1800" b="1" dirty="0">
                <a:latin typeface="Courier New" pitchFamily="49" charset="0"/>
              </a:rPr>
              <a:t>)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389509" y="3071813"/>
            <a:ext cx="70866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00"/>
              <a:t>Assume that all values are signed doublewords.</a:t>
            </a:r>
          </a:p>
        </p:txBody>
      </p:sp>
    </p:spTree>
    <p:extLst>
      <p:ext uri="{BB962C8B-B14F-4D97-AF65-F5344CB8AC3E}">
        <p14:creationId xmlns:p14="http://schemas.microsoft.com/office/powerpoint/2010/main" val="71673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</a:t>
            </a:r>
          </a:p>
          <a:p>
            <a:r>
              <a:rPr lang="en-US" dirty="0"/>
              <a:t>Ago-</a:t>
            </a:r>
            <a:r>
              <a:rPr lang="en-US" dirty="0" err="1"/>
              <a:t>Dic</a:t>
            </a:r>
            <a:r>
              <a:rPr lang="en-US" dirty="0"/>
              <a:t> 2022</a:t>
            </a:r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229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2248034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Translating Binary to Decimal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772816"/>
            <a:ext cx="8153400" cy="4114800"/>
          </a:xfrm>
        </p:spPr>
        <p:txBody>
          <a:bodyPr>
            <a:normAutofit lnSpcReduction="10000"/>
          </a:bodyPr>
          <a:lstStyle/>
          <a:p>
            <a:pPr marL="114300" indent="0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i="1" dirty="0"/>
              <a:t>Weighted positional notation</a:t>
            </a:r>
            <a:r>
              <a:rPr lang="en-US" altLang="en-US" dirty="0"/>
              <a:t> shows how to calculate the </a:t>
            </a:r>
            <a:r>
              <a:rPr lang="en-US" altLang="en-US" i="1" dirty="0"/>
              <a:t>decimal value</a:t>
            </a:r>
            <a:r>
              <a:rPr lang="en-US" altLang="en-US" dirty="0"/>
              <a:t> of each binary bit:</a:t>
            </a:r>
            <a:endParaRPr lang="en-US" altLang="en-US" i="1" dirty="0"/>
          </a:p>
          <a:p>
            <a:pPr marL="114300" indent="0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b="1" i="1" dirty="0" err="1">
                <a:solidFill>
                  <a:srgbClr val="FF0000"/>
                </a:solidFill>
                <a:latin typeface="Times New Roman" pitchFamily="18" charset="0"/>
              </a:rPr>
              <a:t>dec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</a:rPr>
              <a:t> = (</a:t>
            </a:r>
            <a:r>
              <a:rPr lang="en-US" altLang="en-US" b="1" i="1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en-US" b="1" i="1" baseline="-25000" dirty="0">
                <a:solidFill>
                  <a:srgbClr val="FF0000"/>
                </a:solidFill>
                <a:latin typeface="Times New Roman" pitchFamily="18" charset="0"/>
              </a:rPr>
              <a:t>n-1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</a:t>
            </a:r>
            <a:r>
              <a:rPr lang="en-US" altLang="en-US" b="1" dirty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b="1" i="1" baseline="30000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b="1" baseline="30000" dirty="0">
                <a:solidFill>
                  <a:srgbClr val="FF0000"/>
                </a:solidFill>
                <a:latin typeface="Times New Roman" pitchFamily="18" charset="0"/>
              </a:rPr>
              <a:t>-1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en-US" altLang="en-US" b="1" dirty="0">
                <a:solidFill>
                  <a:srgbClr val="FF0000"/>
                </a:solidFill>
                <a:latin typeface="Symbol" pitchFamily="18" charset="2"/>
              </a:rPr>
              <a:t>+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</a:rPr>
              <a:t> (</a:t>
            </a:r>
            <a:r>
              <a:rPr lang="en-US" altLang="en-US" b="1" i="1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en-US" b="1" i="1" baseline="-25000" dirty="0">
                <a:solidFill>
                  <a:srgbClr val="FF0000"/>
                </a:solidFill>
                <a:latin typeface="Times New Roman" pitchFamily="18" charset="0"/>
              </a:rPr>
              <a:t>n-2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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</a:rPr>
              <a:t> 2</a:t>
            </a:r>
            <a:r>
              <a:rPr lang="en-US" altLang="en-US" b="1" i="1" baseline="30000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b="1" baseline="30000" dirty="0">
                <a:solidFill>
                  <a:srgbClr val="FF0000"/>
                </a:solidFill>
                <a:latin typeface="Times New Roman" pitchFamily="18" charset="0"/>
              </a:rPr>
              <a:t>-2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en-US" altLang="en-US" b="1" dirty="0">
                <a:solidFill>
                  <a:srgbClr val="FF0000"/>
                </a:solidFill>
                <a:latin typeface="Symbol" pitchFamily="18" charset="2"/>
              </a:rPr>
              <a:t>+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</a:rPr>
              <a:t> ... </a:t>
            </a:r>
            <a:r>
              <a:rPr lang="en-US" altLang="en-US" b="1" dirty="0">
                <a:solidFill>
                  <a:srgbClr val="FF0000"/>
                </a:solidFill>
                <a:latin typeface="Symbol" pitchFamily="18" charset="2"/>
              </a:rPr>
              <a:t>+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</a:rPr>
              <a:t> (</a:t>
            </a:r>
            <a:r>
              <a:rPr lang="en-US" altLang="en-US" b="1" i="1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en-US" b="1" i="1" baseline="-250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</a:rPr>
              <a:t> 2</a:t>
            </a:r>
            <a:r>
              <a:rPr lang="en-US" altLang="en-US" b="1" baseline="300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en-US" altLang="en-US" b="1" dirty="0">
                <a:solidFill>
                  <a:srgbClr val="FF0000"/>
                </a:solidFill>
                <a:latin typeface="Symbol" pitchFamily="18" charset="2"/>
              </a:rPr>
              <a:t>+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</a:rPr>
              <a:t> (</a:t>
            </a:r>
            <a:r>
              <a:rPr lang="en-US" altLang="en-US" b="1" i="1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en-US" b="1" i="1" baseline="-2500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</a:rPr>
              <a:t> 2</a:t>
            </a:r>
            <a:r>
              <a:rPr lang="en-US" altLang="en-US" b="1" baseline="3000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  <a:p>
            <a:pPr marL="114300" indent="0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800" dirty="0"/>
              <a:t>B = binary digit</a:t>
            </a:r>
          </a:p>
          <a:p>
            <a:pPr marL="114300" indent="0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binary 00001001 = decimal ??: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dirty="0">
                <a:latin typeface="Times New Roman" pitchFamily="18" charset="0"/>
              </a:rPr>
              <a:t>	</a:t>
            </a:r>
            <a:r>
              <a:rPr lang="en-US" altLang="en-US" dirty="0"/>
              <a:t> </a:t>
            </a: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FF0000"/>
                </a:solidFill>
              </a:rPr>
              <a:t>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</a:t>
            </a:r>
            <a:r>
              <a:rPr lang="en-US" altLang="en-US" sz="2400" dirty="0"/>
              <a:t> 2</a:t>
            </a:r>
            <a:r>
              <a:rPr lang="en-US" altLang="en-US" sz="2400" baseline="30000" dirty="0"/>
              <a:t>7</a:t>
            </a:r>
            <a:r>
              <a:rPr lang="en-US" altLang="en-US" sz="2400" dirty="0"/>
              <a:t>) + (</a:t>
            </a:r>
            <a:r>
              <a:rPr lang="en-US" altLang="en-US" sz="2400" dirty="0">
                <a:solidFill>
                  <a:srgbClr val="FF0000"/>
                </a:solidFill>
              </a:rPr>
              <a:t>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</a:t>
            </a:r>
            <a:r>
              <a:rPr lang="en-US" altLang="en-US" sz="2400" dirty="0"/>
              <a:t> 2</a:t>
            </a:r>
            <a:r>
              <a:rPr lang="en-US" altLang="en-US" sz="2400" baseline="30000" dirty="0"/>
              <a:t>6</a:t>
            </a:r>
            <a:r>
              <a:rPr lang="en-US" altLang="en-US" sz="2400" dirty="0"/>
              <a:t>) + (</a:t>
            </a:r>
            <a:r>
              <a:rPr lang="en-US" altLang="en-US" sz="2400" dirty="0">
                <a:solidFill>
                  <a:srgbClr val="FF0000"/>
                </a:solidFill>
              </a:rPr>
              <a:t>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</a:t>
            </a:r>
            <a:r>
              <a:rPr lang="en-US" altLang="en-US" sz="2400" dirty="0"/>
              <a:t> 2</a:t>
            </a:r>
            <a:r>
              <a:rPr lang="en-US" altLang="en-US" sz="2400" baseline="30000" dirty="0"/>
              <a:t>5</a:t>
            </a:r>
            <a:r>
              <a:rPr lang="en-US" altLang="en-US" sz="2400" dirty="0"/>
              <a:t>) + (</a:t>
            </a:r>
            <a:r>
              <a:rPr lang="en-US" altLang="en-US" sz="2400" dirty="0">
                <a:solidFill>
                  <a:srgbClr val="FF0000"/>
                </a:solidFill>
              </a:rPr>
              <a:t>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</a:t>
            </a:r>
            <a:r>
              <a:rPr lang="en-US" altLang="en-US" sz="2400" dirty="0"/>
              <a:t> 2</a:t>
            </a:r>
            <a:r>
              <a:rPr lang="en-US" altLang="en-US" sz="2400" baseline="30000" dirty="0"/>
              <a:t>4</a:t>
            </a:r>
            <a:r>
              <a:rPr lang="en-US" altLang="en-US" sz="2400" dirty="0"/>
              <a:t>)  +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400" dirty="0"/>
              <a:t>             (1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</a:t>
            </a:r>
            <a:r>
              <a:rPr lang="en-US" altLang="en-US" sz="2400" dirty="0"/>
              <a:t> 2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) + (</a:t>
            </a:r>
            <a:r>
              <a:rPr lang="en-US" altLang="en-US" sz="2400" dirty="0">
                <a:solidFill>
                  <a:srgbClr val="FF0000"/>
                </a:solidFill>
              </a:rPr>
              <a:t>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</a:t>
            </a:r>
            <a:r>
              <a:rPr lang="en-US" altLang="en-US" sz="2400" dirty="0"/>
              <a:t> 2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 + (0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</a:t>
            </a:r>
            <a:r>
              <a:rPr lang="en-US" altLang="en-US" sz="2400" dirty="0"/>
              <a:t> 2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) + (1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</a:t>
            </a:r>
            <a:r>
              <a:rPr lang="en-US" altLang="en-US" sz="2400" dirty="0"/>
              <a:t> 2</a:t>
            </a:r>
            <a:r>
              <a:rPr lang="en-US" altLang="en-US" sz="2400" baseline="30000" dirty="0"/>
              <a:t>0</a:t>
            </a:r>
            <a:r>
              <a:rPr lang="en-US" altLang="en-US" sz="2400" dirty="0"/>
              <a:t>)  =  9</a:t>
            </a:r>
            <a:r>
              <a:rPr lang="en-US" altLang="en-US" sz="2400" baseline="-25000" dirty="0"/>
              <a:t>10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9476927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2022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230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1396522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HLL </a:t>
            </a:r>
            <a:r>
              <a:rPr lang="es-MX" dirty="0" err="1"/>
              <a:t>Structured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r>
              <a:rPr lang="es-MX" dirty="0"/>
              <a:t>. </a:t>
            </a:r>
            <a:r>
              <a:rPr lang="es-MX" sz="2000" dirty="0" err="1"/>
              <a:t>via</a:t>
            </a:r>
            <a:r>
              <a:rPr lang="es-MX" dirty="0"/>
              <a:t> 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19536" y="1600201"/>
            <a:ext cx="8352928" cy="4525963"/>
          </a:xfrm>
        </p:spPr>
        <p:txBody>
          <a:bodyPr>
            <a:normAutofit/>
          </a:bodyPr>
          <a:lstStyle/>
          <a:p>
            <a:r>
              <a:rPr lang="es-MX" dirty="0" err="1"/>
              <a:t>Algorithm</a:t>
            </a:r>
            <a:r>
              <a:rPr lang="es-MX" dirty="0"/>
              <a:t> ---- </a:t>
            </a:r>
            <a:r>
              <a:rPr lang="es-MX" dirty="0" err="1"/>
              <a:t>program</a:t>
            </a:r>
            <a:endParaRPr lang="es-MX" dirty="0"/>
          </a:p>
          <a:p>
            <a:r>
              <a:rPr lang="es-MX" dirty="0" err="1"/>
              <a:t>Structured</a:t>
            </a:r>
            <a:r>
              <a:rPr lang="es-MX" dirty="0"/>
              <a:t> </a:t>
            </a:r>
            <a:r>
              <a:rPr lang="es-MX" dirty="0" err="1"/>
              <a:t>thinking</a:t>
            </a:r>
            <a:endParaRPr lang="es-MX" dirty="0"/>
          </a:p>
          <a:p>
            <a:r>
              <a:rPr lang="es-MX" dirty="0" err="1"/>
              <a:t>Algorithm</a:t>
            </a:r>
            <a:r>
              <a:rPr lang="es-MX" dirty="0"/>
              <a:t> </a:t>
            </a:r>
            <a:r>
              <a:rPr lang="es-MX" dirty="0" err="1"/>
              <a:t>structures</a:t>
            </a:r>
            <a:endParaRPr lang="es-MX" dirty="0"/>
          </a:p>
          <a:p>
            <a:pPr lvl="2"/>
            <a:r>
              <a:rPr lang="es-MX" dirty="0"/>
              <a:t>SELECTIVES:  </a:t>
            </a:r>
            <a:r>
              <a:rPr lang="es-MX" b="1" dirty="0" err="1"/>
              <a:t>If-then</a:t>
            </a:r>
            <a:r>
              <a:rPr lang="es-MX" dirty="0"/>
              <a:t>,  </a:t>
            </a:r>
            <a:r>
              <a:rPr lang="es-MX" b="1" dirty="0" err="1"/>
              <a:t>if-then-else</a:t>
            </a:r>
            <a:r>
              <a:rPr lang="es-MX" dirty="0"/>
              <a:t>,  </a:t>
            </a:r>
            <a:r>
              <a:rPr lang="es-MX" b="1" dirty="0" err="1"/>
              <a:t>switch</a:t>
            </a:r>
            <a:r>
              <a:rPr lang="es-MX" b="1" dirty="0"/>
              <a:t>-case</a:t>
            </a:r>
          </a:p>
          <a:p>
            <a:pPr lvl="2"/>
            <a:r>
              <a:rPr lang="es-MX" dirty="0"/>
              <a:t>REPETITIVES: </a:t>
            </a:r>
            <a:r>
              <a:rPr lang="es-MX" b="1" dirty="0" err="1"/>
              <a:t>while</a:t>
            </a:r>
            <a:r>
              <a:rPr lang="es-MX" dirty="0"/>
              <a:t>, </a:t>
            </a:r>
            <a:r>
              <a:rPr lang="es-MX" b="1" dirty="0" err="1"/>
              <a:t>for</a:t>
            </a:r>
            <a:r>
              <a:rPr lang="es-MX" dirty="0"/>
              <a:t>, </a:t>
            </a:r>
            <a:r>
              <a:rPr lang="es-MX" b="1" dirty="0"/>
              <a:t>do-</a:t>
            </a:r>
            <a:r>
              <a:rPr lang="es-MX" b="1" dirty="0" err="1"/>
              <a:t>while</a:t>
            </a:r>
            <a:r>
              <a:rPr lang="es-MX" dirty="0"/>
              <a:t>, </a:t>
            </a:r>
            <a:r>
              <a:rPr lang="es-MX" b="1" dirty="0" err="1"/>
              <a:t>repeat</a:t>
            </a:r>
            <a:endParaRPr lang="es-MX" b="1" dirty="0"/>
          </a:p>
          <a:p>
            <a:r>
              <a:rPr lang="es-MX" dirty="0" err="1"/>
              <a:t>There</a:t>
            </a:r>
            <a:r>
              <a:rPr lang="es-MX" dirty="0"/>
              <a:t> are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such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r>
              <a:rPr lang="es-MX" dirty="0"/>
              <a:t> in machine </a:t>
            </a:r>
            <a:r>
              <a:rPr lang="es-MX" dirty="0" err="1"/>
              <a:t>language</a:t>
            </a:r>
            <a:r>
              <a:rPr lang="es-MX" dirty="0"/>
              <a:t>.</a:t>
            </a:r>
          </a:p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programmer</a:t>
            </a:r>
            <a:r>
              <a:rPr lang="es-MX" dirty="0"/>
              <a:t> </a:t>
            </a:r>
            <a:r>
              <a:rPr lang="es-MX" i="1" dirty="0" err="1"/>
              <a:t>must</a:t>
            </a:r>
            <a:r>
              <a:rPr lang="es-MX" i="1" dirty="0"/>
              <a:t> do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implementation</a:t>
            </a:r>
            <a:r>
              <a:rPr lang="es-MX" dirty="0"/>
              <a:t>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310524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Flags</a:t>
            </a:r>
            <a:r>
              <a:rPr lang="es-MX" dirty="0"/>
              <a:t> </a:t>
            </a:r>
            <a:r>
              <a:rPr lang="es-MX" dirty="0" err="1"/>
              <a:t>Affected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Arithmetic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232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063552" y="1556792"/>
            <a:ext cx="81534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lang="en-US" altLang="en-US" sz="3200" dirty="0"/>
              <a:t>CPU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has a number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Status </a:t>
            </a:r>
            <a:r>
              <a:rPr lang="en-US" altLang="en-US" sz="3200" i="1" dirty="0">
                <a:solidFill>
                  <a:srgbClr val="FF0000"/>
                </a:solidFill>
              </a:rPr>
              <a:t>F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lags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reflect the outcome of arithmetic and bitwise operations (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machine instructions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based on the contents of the destination operand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en-US" altLang="en-US" sz="2800" dirty="0"/>
              <a:t>Instructions ADD, CLC, CMP, DEC, INC, IMUL, NEG, TEST, and many more . . . except MOV (</a:t>
            </a:r>
            <a:r>
              <a:rPr lang="en-US" altLang="en-US" sz="2800" dirty="0">
                <a:solidFill>
                  <a:srgbClr val="FF0000"/>
                </a:solidFill>
              </a:rPr>
              <a:t>*</a:t>
            </a:r>
            <a:r>
              <a:rPr lang="en-US" altLang="en-US" sz="2800" dirty="0"/>
              <a:t>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Essential flags: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ZeroF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ZF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SignF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SF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en-US" sz="28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CarryF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CF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en-US" sz="28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OverflowF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en-US" sz="28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AxiliaryF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en-US" sz="28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ParityF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PF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)The MOV instruction never affects the flags.</a:t>
            </a:r>
          </a:p>
        </p:txBody>
      </p:sp>
    </p:spTree>
    <p:extLst>
      <p:ext uri="{BB962C8B-B14F-4D97-AF65-F5344CB8AC3E}">
        <p14:creationId xmlns:p14="http://schemas.microsoft.com/office/powerpoint/2010/main" val="2891829826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Flags - Review</a:t>
            </a:r>
            <a:r>
              <a:rPr lang="es-MX" dirty="0">
                <a:solidFill>
                  <a:prstClr val="black"/>
                </a:solidFill>
              </a:rPr>
              <a:t> </a:t>
            </a:r>
            <a:r>
              <a:rPr lang="es-MX" sz="2000" dirty="0" err="1">
                <a:solidFill>
                  <a:prstClr val="black"/>
                </a:solidFill>
              </a:rPr>
              <a:t>iVc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233</a:t>
            </a:fld>
            <a:endParaRPr lang="es-MX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2006180" y="1484784"/>
            <a:ext cx="81534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rgbClr val="FF0000"/>
                </a:solidFill>
              </a:rPr>
              <a:t>Zero</a:t>
            </a:r>
            <a:r>
              <a:rPr lang="en-US" altLang="en-US" sz="2000" dirty="0"/>
              <a:t> flag ZF is set when the destination (result) equals zero.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rgbClr val="FF0000"/>
                </a:solidFill>
              </a:rPr>
              <a:t>Carry</a:t>
            </a:r>
            <a:r>
              <a:rPr lang="en-US" altLang="en-US" sz="2000" dirty="0"/>
              <a:t> flag CF is set when a  result that is too large (or too small) for the destination; </a:t>
            </a:r>
            <a:r>
              <a:rPr lang="en-US" altLang="en-US" sz="2000" i="1" dirty="0"/>
              <a:t>unsigned</a:t>
            </a:r>
            <a:r>
              <a:rPr lang="en-US" altLang="en-US" sz="2000" dirty="0"/>
              <a:t> out-of-range result value.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rgbClr val="FF0000"/>
                </a:solidFill>
              </a:rPr>
              <a:t>Sign</a:t>
            </a:r>
            <a:r>
              <a:rPr lang="en-US" altLang="en-US" sz="2000" dirty="0"/>
              <a:t> flag SF is set if the destination is negative, otherwise it is clear. A </a:t>
            </a:r>
            <a:r>
              <a:rPr lang="en-US" altLang="en-US" sz="2000" i="1" dirty="0"/>
              <a:t>Signed</a:t>
            </a:r>
            <a:r>
              <a:rPr lang="en-US" altLang="en-US" sz="2000" dirty="0"/>
              <a:t> result value.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rgbClr val="FF0000"/>
                </a:solidFill>
              </a:rPr>
              <a:t>Overflow</a:t>
            </a:r>
            <a:r>
              <a:rPr lang="en-US" altLang="en-US" sz="2000" dirty="0"/>
              <a:t> flag OF is set when a destination is a </a:t>
            </a:r>
            <a:r>
              <a:rPr lang="en-US" altLang="en-US" sz="2000" i="1" dirty="0"/>
              <a:t>signed</a:t>
            </a:r>
            <a:r>
              <a:rPr lang="en-US" altLang="en-US" sz="2000" dirty="0"/>
              <a:t> out-of-range result value.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rgbClr val="FF0000"/>
                </a:solidFill>
              </a:rPr>
              <a:t>Auxiliary Carry</a:t>
            </a:r>
            <a:r>
              <a:rPr lang="en-US" altLang="en-US" sz="2000" dirty="0"/>
              <a:t> flag AF is set when an operation produces a carry out from bit 3 to bit 4.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rgbClr val="FF0000"/>
                </a:solidFill>
              </a:rPr>
              <a:t>Parity</a:t>
            </a:r>
            <a:r>
              <a:rPr lang="en-US" altLang="en-US" sz="2000" dirty="0"/>
              <a:t> flag PF is set when an instruction generates an even number of 1 bits in the low byte of the destination operand.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CONDITIONAL JUMPS </a:t>
            </a:r>
            <a:r>
              <a:rPr lang="en-US" altLang="en-US" sz="2000" dirty="0"/>
              <a:t>WILL USE THESE </a:t>
            </a:r>
            <a:r>
              <a:rPr lang="en-US" altLang="en-US" sz="2000" dirty="0">
                <a:solidFill>
                  <a:srgbClr val="FF0000"/>
                </a:solidFill>
              </a:rPr>
              <a:t>FLAGS</a:t>
            </a:r>
          </a:p>
        </p:txBody>
      </p:sp>
    </p:spTree>
    <p:extLst>
      <p:ext uri="{BB962C8B-B14F-4D97-AF65-F5344CB8AC3E}">
        <p14:creationId xmlns:p14="http://schemas.microsoft.com/office/powerpoint/2010/main" val="2434005681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Conditional</a:t>
            </a:r>
            <a:r>
              <a:rPr lang="es-MX" dirty="0"/>
              <a:t> </a:t>
            </a:r>
            <a:r>
              <a:rPr lang="es-MX" dirty="0" err="1"/>
              <a:t>Jumps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 err="1"/>
              <a:t>Conditional</a:t>
            </a:r>
            <a:r>
              <a:rPr lang="es-MX" dirty="0"/>
              <a:t> </a:t>
            </a:r>
            <a:r>
              <a:rPr lang="es-MX" dirty="0" err="1"/>
              <a:t>Jump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r>
              <a:rPr lang="es-MX" dirty="0"/>
              <a:t> </a:t>
            </a:r>
            <a:r>
              <a:rPr lang="es-MX" dirty="0" err="1"/>
              <a:t>jump</a:t>
            </a:r>
            <a:r>
              <a:rPr lang="es-MX" dirty="0"/>
              <a:t> </a:t>
            </a:r>
            <a:r>
              <a:rPr lang="es-MX" dirty="0" err="1"/>
              <a:t>if</a:t>
            </a:r>
            <a:r>
              <a:rPr lang="es-MX" dirty="0"/>
              <a:t>  </a:t>
            </a:r>
          </a:p>
          <a:p>
            <a:pPr lvl="1"/>
            <a:r>
              <a:rPr lang="es-MX" dirty="0"/>
              <a:t>a </a:t>
            </a:r>
            <a:r>
              <a:rPr lang="es-MX" dirty="0" err="1"/>
              <a:t>flag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(1),</a:t>
            </a:r>
          </a:p>
          <a:p>
            <a:pPr lvl="1"/>
            <a:r>
              <a:rPr lang="es-MX" dirty="0"/>
              <a:t>a </a:t>
            </a:r>
            <a:r>
              <a:rPr lang="es-MX" dirty="0" err="1"/>
              <a:t>flag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off (0),</a:t>
            </a:r>
          </a:p>
          <a:p>
            <a:pPr lvl="1"/>
            <a:r>
              <a:rPr lang="es-MX" dirty="0" err="1"/>
              <a:t>some</a:t>
            </a:r>
            <a:r>
              <a:rPr lang="es-MX" dirty="0"/>
              <a:t> </a:t>
            </a:r>
            <a:r>
              <a:rPr lang="es-MX" dirty="0" err="1"/>
              <a:t>flags</a:t>
            </a:r>
            <a:r>
              <a:rPr lang="es-MX" dirty="0"/>
              <a:t> are </a:t>
            </a:r>
            <a:r>
              <a:rPr lang="es-MX" dirty="0" err="1"/>
              <a:t>on</a:t>
            </a:r>
            <a:r>
              <a:rPr lang="es-MX" dirty="0"/>
              <a:t>; </a:t>
            </a:r>
            <a:r>
              <a:rPr lang="es-MX" dirty="0" err="1"/>
              <a:t>or</a:t>
            </a:r>
            <a:endParaRPr lang="es-MX" dirty="0"/>
          </a:p>
          <a:p>
            <a:pPr lvl="1"/>
            <a:r>
              <a:rPr lang="es-MX" dirty="0" err="1"/>
              <a:t>some</a:t>
            </a:r>
            <a:r>
              <a:rPr lang="es-MX" dirty="0"/>
              <a:t> </a:t>
            </a:r>
            <a:r>
              <a:rPr lang="es-MX" dirty="0" err="1"/>
              <a:t>flags</a:t>
            </a:r>
            <a:r>
              <a:rPr lang="es-MX" dirty="0"/>
              <a:t> are off.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8294454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CPU </a:t>
            </a:r>
            <a:r>
              <a:rPr lang="es-MX" dirty="0" err="1"/>
              <a:t>flags</a:t>
            </a:r>
            <a:r>
              <a:rPr lang="es-MX" dirty="0"/>
              <a:t> </a:t>
            </a:r>
            <a:r>
              <a:rPr lang="es-MX" dirty="0" err="1"/>
              <a:t>affected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 err="1"/>
              <a:t>Assembly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x86 </a:t>
            </a:r>
            <a:r>
              <a:rPr lang="es-MX" dirty="0" err="1"/>
              <a:t>Processors</a:t>
            </a:r>
            <a:r>
              <a:rPr lang="es-MX" dirty="0"/>
              <a:t> Book</a:t>
            </a:r>
          </a:p>
          <a:p>
            <a:pPr lvl="1"/>
            <a:r>
              <a:rPr lang="es-MX" dirty="0" err="1"/>
              <a:t>Appendix</a:t>
            </a:r>
            <a:r>
              <a:rPr lang="es-MX" dirty="0"/>
              <a:t> B. </a:t>
            </a:r>
            <a:r>
              <a:rPr lang="es-MX" dirty="0" err="1"/>
              <a:t>The</a:t>
            </a:r>
            <a:r>
              <a:rPr lang="es-MX" dirty="0"/>
              <a:t> x86 </a:t>
            </a:r>
            <a:r>
              <a:rPr lang="es-MX" dirty="0" err="1"/>
              <a:t>Instruction</a:t>
            </a:r>
            <a:r>
              <a:rPr lang="es-MX" dirty="0"/>
              <a:t> Set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6371083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16-bit FLAGS </a:t>
            </a:r>
            <a:r>
              <a:rPr lang="es-MX" dirty="0" err="1"/>
              <a:t>register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236</a:t>
            </a:fld>
            <a:endParaRPr lang="es-MX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3083543" y="198884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iop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iop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OF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if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SF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ZF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AF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PF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CF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1981200" y="3308471"/>
            <a:ext cx="8229600" cy="2520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>FLAGS </a:t>
            </a:r>
            <a:r>
              <a:rPr lang="es-MX" sz="2000" dirty="0" err="1"/>
              <a:t>categories</a:t>
            </a:r>
            <a:endParaRPr lang="es-MX" sz="2000" dirty="0"/>
          </a:p>
          <a:p>
            <a:r>
              <a:rPr lang="es-MX" sz="2000" dirty="0">
                <a:solidFill>
                  <a:srgbClr val="FF0000"/>
                </a:solidFill>
              </a:rPr>
              <a:t>STATUS </a:t>
            </a:r>
            <a:r>
              <a:rPr lang="es-MX" sz="2000" dirty="0" err="1">
                <a:solidFill>
                  <a:srgbClr val="FF0000"/>
                </a:solidFill>
              </a:rPr>
              <a:t>flags</a:t>
            </a:r>
            <a:r>
              <a:rPr lang="es-MX" sz="2000" dirty="0">
                <a:solidFill>
                  <a:srgbClr val="FF0000"/>
                </a:solidFill>
              </a:rPr>
              <a:t>: OF, SF, ZF, AF, PF, CF</a:t>
            </a:r>
          </a:p>
          <a:p>
            <a:r>
              <a:rPr lang="es-MX" sz="2000" dirty="0"/>
              <a:t>CONTROL </a:t>
            </a:r>
            <a:r>
              <a:rPr lang="es-MX" sz="2000" dirty="0" err="1"/>
              <a:t>flags</a:t>
            </a:r>
            <a:r>
              <a:rPr lang="es-MX" sz="2000" dirty="0"/>
              <a:t>: </a:t>
            </a:r>
            <a:r>
              <a:rPr lang="es-MX" sz="2000" dirty="0" err="1"/>
              <a:t>tf</a:t>
            </a:r>
            <a:r>
              <a:rPr lang="es-MX" sz="2000" dirty="0"/>
              <a:t>, </a:t>
            </a:r>
            <a:r>
              <a:rPr lang="es-MX" sz="2000" dirty="0" err="1"/>
              <a:t>if</a:t>
            </a:r>
            <a:r>
              <a:rPr lang="es-MX" sz="2000" dirty="0"/>
              <a:t>, </a:t>
            </a:r>
            <a:r>
              <a:rPr lang="es-MX" sz="2000" dirty="0" err="1"/>
              <a:t>df</a:t>
            </a:r>
            <a:endParaRPr lang="es-MX" sz="2000" dirty="0"/>
          </a:p>
          <a:p>
            <a:r>
              <a:rPr lang="es-MX" sz="2000" dirty="0"/>
              <a:t>SYSTEM </a:t>
            </a:r>
            <a:r>
              <a:rPr lang="es-MX" sz="2000" dirty="0" err="1"/>
              <a:t>flags</a:t>
            </a:r>
            <a:r>
              <a:rPr lang="es-MX" sz="2000" dirty="0"/>
              <a:t>: </a:t>
            </a:r>
            <a:r>
              <a:rPr lang="es-MX" sz="2000" dirty="0" err="1"/>
              <a:t>iop</a:t>
            </a:r>
            <a:r>
              <a:rPr lang="es-MX" sz="2000" dirty="0"/>
              <a:t>, </a:t>
            </a:r>
            <a:r>
              <a:rPr lang="es-MX" sz="2000" dirty="0" err="1"/>
              <a:t>nt</a:t>
            </a:r>
            <a:endParaRPr lang="es-MX" sz="2000" dirty="0"/>
          </a:p>
          <a:p>
            <a:endParaRPr lang="es-MX" sz="2000" dirty="0"/>
          </a:p>
          <a:p>
            <a:r>
              <a:rPr lang="es-MX" sz="2000" dirty="0" err="1"/>
              <a:t>Reserved</a:t>
            </a:r>
            <a:r>
              <a:rPr lang="es-MX" sz="2000" dirty="0"/>
              <a:t> bits: 0s and 1.</a:t>
            </a:r>
          </a:p>
        </p:txBody>
      </p:sp>
    </p:spTree>
    <p:extLst>
      <p:ext uri="{BB962C8B-B14F-4D97-AF65-F5344CB8AC3E}">
        <p14:creationId xmlns:p14="http://schemas.microsoft.com/office/powerpoint/2010/main" val="1468753455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32-bit EFLAGS </a:t>
            </a:r>
            <a:r>
              <a:rPr lang="es-MX" dirty="0" err="1"/>
              <a:t>register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237</a:t>
            </a:fld>
            <a:endParaRPr lang="es-MX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2999656" y="285293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iop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iop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OF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if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SF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ZF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AF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PF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CF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2999656" y="170080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vip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vif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ac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vm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rf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1981200" y="3789040"/>
            <a:ext cx="8229600" cy="2520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>FLAGS </a:t>
            </a:r>
            <a:r>
              <a:rPr lang="es-MX" sz="2000" dirty="0" err="1"/>
              <a:t>categories</a:t>
            </a:r>
            <a:endParaRPr lang="es-MX" sz="2000" dirty="0"/>
          </a:p>
          <a:p>
            <a:r>
              <a:rPr lang="es-MX" sz="2000" dirty="0">
                <a:solidFill>
                  <a:srgbClr val="FF0000"/>
                </a:solidFill>
              </a:rPr>
              <a:t>STATUS </a:t>
            </a:r>
            <a:r>
              <a:rPr lang="es-MX" sz="2000" dirty="0" err="1">
                <a:solidFill>
                  <a:srgbClr val="FF0000"/>
                </a:solidFill>
              </a:rPr>
              <a:t>flags</a:t>
            </a:r>
            <a:r>
              <a:rPr lang="es-MX" sz="2000" dirty="0">
                <a:solidFill>
                  <a:srgbClr val="FF0000"/>
                </a:solidFill>
              </a:rPr>
              <a:t>: OF, SF, ZF, AF, PF, CF</a:t>
            </a:r>
          </a:p>
          <a:p>
            <a:r>
              <a:rPr lang="es-MX" sz="2000" dirty="0"/>
              <a:t>CONTROL </a:t>
            </a:r>
            <a:r>
              <a:rPr lang="es-MX" sz="2000" dirty="0" err="1"/>
              <a:t>flags</a:t>
            </a:r>
            <a:r>
              <a:rPr lang="es-MX" sz="2000" dirty="0"/>
              <a:t>: </a:t>
            </a:r>
            <a:r>
              <a:rPr lang="es-MX" sz="2000" dirty="0" err="1"/>
              <a:t>tf</a:t>
            </a:r>
            <a:r>
              <a:rPr lang="es-MX" sz="2000" dirty="0"/>
              <a:t>, </a:t>
            </a:r>
            <a:r>
              <a:rPr lang="es-MX" sz="2000" dirty="0" err="1"/>
              <a:t>if</a:t>
            </a:r>
            <a:r>
              <a:rPr lang="es-MX" sz="2000" dirty="0"/>
              <a:t>, </a:t>
            </a:r>
            <a:r>
              <a:rPr lang="es-MX" sz="2000" dirty="0" err="1"/>
              <a:t>df</a:t>
            </a:r>
            <a:endParaRPr lang="es-MX" sz="2000" dirty="0"/>
          </a:p>
          <a:p>
            <a:r>
              <a:rPr lang="es-MX" sz="2000" dirty="0"/>
              <a:t>SYSTEM </a:t>
            </a:r>
            <a:r>
              <a:rPr lang="es-MX" sz="2000" dirty="0" err="1"/>
              <a:t>flags</a:t>
            </a:r>
            <a:r>
              <a:rPr lang="es-MX" sz="2000" dirty="0"/>
              <a:t>: </a:t>
            </a:r>
            <a:r>
              <a:rPr lang="es-MX" sz="2000" dirty="0" err="1"/>
              <a:t>iop</a:t>
            </a:r>
            <a:r>
              <a:rPr lang="es-MX" sz="2000" dirty="0"/>
              <a:t>, </a:t>
            </a:r>
            <a:r>
              <a:rPr lang="es-MX" sz="2000" dirty="0" err="1"/>
              <a:t>nt</a:t>
            </a:r>
            <a:r>
              <a:rPr lang="es-MX" sz="2000" dirty="0"/>
              <a:t>, </a:t>
            </a:r>
            <a:r>
              <a:rPr lang="es-MX" sz="2000" dirty="0" err="1"/>
              <a:t>rf</a:t>
            </a:r>
            <a:r>
              <a:rPr lang="es-MX" sz="2000" dirty="0"/>
              <a:t>, </a:t>
            </a:r>
            <a:r>
              <a:rPr lang="es-MX" sz="2000" dirty="0" err="1"/>
              <a:t>vm</a:t>
            </a:r>
            <a:r>
              <a:rPr lang="es-MX" sz="2000" dirty="0"/>
              <a:t>, </a:t>
            </a:r>
            <a:r>
              <a:rPr lang="es-MX" sz="2000" dirty="0" err="1"/>
              <a:t>ac</a:t>
            </a:r>
            <a:r>
              <a:rPr lang="es-MX" sz="2000" dirty="0"/>
              <a:t>, </a:t>
            </a:r>
            <a:r>
              <a:rPr lang="es-MX" sz="2000" dirty="0" err="1"/>
              <a:t>vif</a:t>
            </a:r>
            <a:r>
              <a:rPr lang="es-MX" sz="2000" dirty="0"/>
              <a:t>, vip, id</a:t>
            </a:r>
          </a:p>
          <a:p>
            <a:endParaRPr lang="es-MX" sz="2000" dirty="0"/>
          </a:p>
          <a:p>
            <a:r>
              <a:rPr lang="es-MX" sz="2000" dirty="0" err="1"/>
              <a:t>Reserved</a:t>
            </a:r>
            <a:r>
              <a:rPr lang="es-MX" sz="2000" dirty="0"/>
              <a:t> bits: 0s and 1.</a:t>
            </a:r>
          </a:p>
        </p:txBody>
      </p:sp>
    </p:spTree>
    <p:extLst>
      <p:ext uri="{BB962C8B-B14F-4D97-AF65-F5344CB8AC3E}">
        <p14:creationId xmlns:p14="http://schemas.microsoft.com/office/powerpoint/2010/main" val="3793703252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64-bit RFLAGS </a:t>
            </a:r>
            <a:r>
              <a:rPr lang="es-MX" dirty="0" err="1"/>
              <a:t>register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238</a:t>
            </a:fld>
            <a:endParaRPr lang="es-MX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2999656" y="170080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7 Tabla"/>
          <p:cNvGraphicFramePr>
            <a:graphicFrameLocks noGrp="1"/>
          </p:cNvGraphicFramePr>
          <p:nvPr/>
        </p:nvGraphicFramePr>
        <p:xfrm>
          <a:off x="2999656" y="514639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iop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iop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OF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if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SF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ZF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AF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PF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rgbClr val="FF0000"/>
                          </a:solidFill>
                        </a:rPr>
                        <a:t>CF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8 Tabla"/>
          <p:cNvGraphicFramePr>
            <a:graphicFrameLocks noGrp="1"/>
          </p:cNvGraphicFramePr>
          <p:nvPr/>
        </p:nvGraphicFramePr>
        <p:xfrm>
          <a:off x="2999656" y="399426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vip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vif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ac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vm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/>
                          </a:solidFill>
                        </a:rPr>
                        <a:t>rf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8 Tabla"/>
          <p:cNvGraphicFramePr>
            <a:graphicFrameLocks noGrp="1"/>
          </p:cNvGraphicFramePr>
          <p:nvPr/>
        </p:nvGraphicFramePr>
        <p:xfrm>
          <a:off x="2977030" y="284753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534343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Conceptual Map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239</a:t>
            </a:fld>
            <a:endParaRPr lang="es-MX" dirty="0"/>
          </a:p>
        </p:txBody>
      </p:sp>
      <p:sp>
        <p:nvSpPr>
          <p:cNvPr id="88" name="Text Box 3"/>
          <p:cNvSpPr txBox="1">
            <a:spLocks noChangeArrowheads="1"/>
          </p:cNvSpPr>
          <p:nvPr/>
        </p:nvSpPr>
        <p:spPr bwMode="auto">
          <a:xfrm>
            <a:off x="5249416" y="4911081"/>
            <a:ext cx="1447800" cy="390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900">
                <a:solidFill>
                  <a:schemeClr val="bg2"/>
                </a:solidFill>
              </a:rPr>
              <a:t>status flags</a:t>
            </a:r>
          </a:p>
        </p:txBody>
      </p:sp>
      <p:sp>
        <p:nvSpPr>
          <p:cNvPr id="89" name="Text Box 4"/>
          <p:cNvSpPr txBox="1">
            <a:spLocks noChangeArrowheads="1"/>
          </p:cNvSpPr>
          <p:nvPr/>
        </p:nvSpPr>
        <p:spPr bwMode="auto">
          <a:xfrm>
            <a:off x="5478016" y="3301356"/>
            <a:ext cx="914400" cy="390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900">
                <a:solidFill>
                  <a:schemeClr val="bg2"/>
                </a:solidFill>
              </a:rPr>
              <a:t>ALU</a:t>
            </a:r>
          </a:p>
        </p:txBody>
      </p:sp>
      <p:sp>
        <p:nvSpPr>
          <p:cNvPr id="90" name="Text Box 5"/>
          <p:cNvSpPr txBox="1">
            <a:spLocks noChangeArrowheads="1"/>
          </p:cNvSpPr>
          <p:nvPr/>
        </p:nvSpPr>
        <p:spPr bwMode="auto">
          <a:xfrm>
            <a:off x="7916416" y="3539481"/>
            <a:ext cx="2057400" cy="390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900">
                <a:solidFill>
                  <a:schemeClr val="bg2"/>
                </a:solidFill>
              </a:rPr>
              <a:t>conditional jumps</a:t>
            </a:r>
          </a:p>
        </p:txBody>
      </p:sp>
      <p:sp>
        <p:nvSpPr>
          <p:cNvPr id="91" name="Text Box 6"/>
          <p:cNvSpPr txBox="1">
            <a:spLocks noChangeArrowheads="1"/>
          </p:cNvSpPr>
          <p:nvPr/>
        </p:nvSpPr>
        <p:spPr bwMode="auto">
          <a:xfrm>
            <a:off x="8068816" y="5215881"/>
            <a:ext cx="1828800" cy="390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900">
                <a:solidFill>
                  <a:schemeClr val="bg2"/>
                </a:solidFill>
              </a:rPr>
              <a:t>branching logic</a:t>
            </a:r>
          </a:p>
        </p:txBody>
      </p:sp>
      <p:sp>
        <p:nvSpPr>
          <p:cNvPr id="92" name="Text Box 8"/>
          <p:cNvSpPr txBox="1">
            <a:spLocks noChangeArrowheads="1"/>
          </p:cNvSpPr>
          <p:nvPr/>
        </p:nvSpPr>
        <p:spPr bwMode="auto">
          <a:xfrm>
            <a:off x="2049016" y="3850630"/>
            <a:ext cx="2362200" cy="679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900">
                <a:solidFill>
                  <a:schemeClr val="bg2"/>
                </a:solidFill>
              </a:rPr>
              <a:t>arithmetic &amp; bitwise operations</a:t>
            </a:r>
          </a:p>
        </p:txBody>
      </p:sp>
      <p:sp>
        <p:nvSpPr>
          <p:cNvPr id="93" name="Line 9"/>
          <p:cNvSpPr>
            <a:spLocks noChangeShapeType="1"/>
          </p:cNvSpPr>
          <p:nvPr/>
        </p:nvSpPr>
        <p:spPr bwMode="auto">
          <a:xfrm flipH="1" flipV="1">
            <a:off x="5935216" y="2396480"/>
            <a:ext cx="0" cy="914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94" name="Line 10"/>
          <p:cNvSpPr>
            <a:spLocks noChangeShapeType="1"/>
          </p:cNvSpPr>
          <p:nvPr/>
        </p:nvSpPr>
        <p:spPr bwMode="auto">
          <a:xfrm>
            <a:off x="4411216" y="4530080"/>
            <a:ext cx="83820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95" name="Line 11"/>
          <p:cNvSpPr>
            <a:spLocks noChangeShapeType="1"/>
          </p:cNvSpPr>
          <p:nvPr/>
        </p:nvSpPr>
        <p:spPr bwMode="auto">
          <a:xfrm flipH="1" flipV="1">
            <a:off x="5935216" y="3768080"/>
            <a:ext cx="0" cy="1143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96" name="Line 12"/>
          <p:cNvSpPr>
            <a:spLocks noChangeShapeType="1"/>
          </p:cNvSpPr>
          <p:nvPr/>
        </p:nvSpPr>
        <p:spPr bwMode="auto">
          <a:xfrm flipV="1">
            <a:off x="6773416" y="3920480"/>
            <a:ext cx="1066800" cy="990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97" name="Line 14"/>
          <p:cNvSpPr>
            <a:spLocks noChangeShapeType="1"/>
          </p:cNvSpPr>
          <p:nvPr/>
        </p:nvSpPr>
        <p:spPr bwMode="auto">
          <a:xfrm flipH="1">
            <a:off x="8983216" y="3996680"/>
            <a:ext cx="0" cy="1143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98" name="Text Box 15"/>
          <p:cNvSpPr txBox="1">
            <a:spLocks noChangeArrowheads="1"/>
          </p:cNvSpPr>
          <p:nvPr/>
        </p:nvSpPr>
        <p:spPr bwMode="auto">
          <a:xfrm>
            <a:off x="5478016" y="2548880"/>
            <a:ext cx="9906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 dirty="0"/>
              <a:t> part of</a:t>
            </a:r>
          </a:p>
        </p:txBody>
      </p:sp>
      <p:sp>
        <p:nvSpPr>
          <p:cNvPr id="99" name="Text Box 16"/>
          <p:cNvSpPr txBox="1">
            <a:spLocks noChangeArrowheads="1"/>
          </p:cNvSpPr>
          <p:nvPr/>
        </p:nvSpPr>
        <p:spPr bwMode="auto">
          <a:xfrm>
            <a:off x="6240016" y="4149081"/>
            <a:ext cx="1828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 i="1" dirty="0">
                <a:solidFill>
                  <a:srgbClr val="C00000"/>
                </a:solidFill>
              </a:rPr>
              <a:t>used by</a:t>
            </a:r>
          </a:p>
        </p:txBody>
      </p:sp>
      <p:sp>
        <p:nvSpPr>
          <p:cNvPr id="100" name="Text Box 17"/>
          <p:cNvSpPr txBox="1">
            <a:spLocks noChangeArrowheads="1"/>
          </p:cNvSpPr>
          <p:nvPr/>
        </p:nvSpPr>
        <p:spPr bwMode="auto">
          <a:xfrm>
            <a:off x="8145016" y="4225281"/>
            <a:ext cx="1828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 i="1" dirty="0">
                <a:solidFill>
                  <a:srgbClr val="C00000"/>
                </a:solidFill>
              </a:rPr>
              <a:t> provide</a:t>
            </a:r>
          </a:p>
        </p:txBody>
      </p:sp>
      <p:sp>
        <p:nvSpPr>
          <p:cNvPr id="101" name="Text Box 19"/>
          <p:cNvSpPr txBox="1">
            <a:spLocks noChangeArrowheads="1"/>
          </p:cNvSpPr>
          <p:nvPr/>
        </p:nvSpPr>
        <p:spPr bwMode="auto">
          <a:xfrm>
            <a:off x="5020816" y="4072880"/>
            <a:ext cx="1828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 dirty="0"/>
              <a:t>attached to</a:t>
            </a:r>
          </a:p>
        </p:txBody>
      </p:sp>
      <p:sp>
        <p:nvSpPr>
          <p:cNvPr id="102" name="Text Box 20"/>
          <p:cNvSpPr txBox="1">
            <a:spLocks noChangeArrowheads="1"/>
          </p:cNvSpPr>
          <p:nvPr/>
        </p:nvSpPr>
        <p:spPr bwMode="auto">
          <a:xfrm>
            <a:off x="3649216" y="4682481"/>
            <a:ext cx="1828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 dirty="0">
                <a:solidFill>
                  <a:srgbClr val="FF0000"/>
                </a:solidFill>
              </a:rPr>
              <a:t>affect</a:t>
            </a:r>
          </a:p>
        </p:txBody>
      </p:sp>
      <p:sp>
        <p:nvSpPr>
          <p:cNvPr id="103" name="Text Box 21"/>
          <p:cNvSpPr txBox="1">
            <a:spLocks noChangeArrowheads="1"/>
          </p:cNvSpPr>
          <p:nvPr/>
        </p:nvSpPr>
        <p:spPr bwMode="auto">
          <a:xfrm>
            <a:off x="5478016" y="1939281"/>
            <a:ext cx="914400" cy="390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900" dirty="0">
                <a:solidFill>
                  <a:schemeClr val="bg2"/>
                </a:solidFill>
              </a:rPr>
              <a:t>CU</a:t>
            </a:r>
          </a:p>
        </p:txBody>
      </p:sp>
      <p:sp>
        <p:nvSpPr>
          <p:cNvPr id="105" name="Line 23"/>
          <p:cNvSpPr>
            <a:spLocks noChangeShapeType="1"/>
          </p:cNvSpPr>
          <p:nvPr/>
        </p:nvSpPr>
        <p:spPr bwMode="auto">
          <a:xfrm>
            <a:off x="6392416" y="2320280"/>
            <a:ext cx="1447800" cy="1143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106" name="Text Box 24"/>
          <p:cNvSpPr txBox="1">
            <a:spLocks noChangeArrowheads="1"/>
          </p:cNvSpPr>
          <p:nvPr/>
        </p:nvSpPr>
        <p:spPr bwMode="auto">
          <a:xfrm>
            <a:off x="6621016" y="2548881"/>
            <a:ext cx="1828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 dirty="0">
                <a:solidFill>
                  <a:srgbClr val="FF0000"/>
                </a:solidFill>
              </a:rPr>
              <a:t>executes next</a:t>
            </a:r>
          </a:p>
        </p:txBody>
      </p:sp>
      <p:sp>
        <p:nvSpPr>
          <p:cNvPr id="107" name="Line 25"/>
          <p:cNvSpPr>
            <a:spLocks noChangeShapeType="1"/>
          </p:cNvSpPr>
          <p:nvPr/>
        </p:nvSpPr>
        <p:spPr bwMode="auto">
          <a:xfrm flipH="1">
            <a:off x="4487416" y="3539480"/>
            <a:ext cx="990600" cy="304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108" name="Text Box 26"/>
          <p:cNvSpPr txBox="1">
            <a:spLocks noChangeArrowheads="1"/>
          </p:cNvSpPr>
          <p:nvPr/>
        </p:nvSpPr>
        <p:spPr bwMode="auto">
          <a:xfrm>
            <a:off x="4411216" y="3158481"/>
            <a:ext cx="11430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 dirty="0">
                <a:solidFill>
                  <a:srgbClr val="FF0000"/>
                </a:solidFill>
              </a:rPr>
              <a:t>executes</a:t>
            </a:r>
          </a:p>
        </p:txBody>
      </p:sp>
    </p:spTree>
    <p:extLst>
      <p:ext uri="{BB962C8B-B14F-4D97-AF65-F5344CB8AC3E}">
        <p14:creationId xmlns:p14="http://schemas.microsoft.com/office/powerpoint/2010/main" val="945213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Translating </a:t>
            </a:r>
            <a:r>
              <a:rPr lang="en-US" i="1" dirty="0"/>
              <a:t>Unsigned Decimal</a:t>
            </a:r>
            <a:r>
              <a:rPr lang="en-US" dirty="0"/>
              <a:t> to </a:t>
            </a:r>
            <a:r>
              <a:rPr lang="en-US" i="1" dirty="0"/>
              <a:t>Binar</a:t>
            </a:r>
            <a:r>
              <a:rPr lang="en-US" dirty="0"/>
              <a:t>y</a:t>
            </a:r>
          </a:p>
        </p:txBody>
      </p:sp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4419600" y="5562601"/>
            <a:ext cx="22098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37 = 100101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43814" y="1598388"/>
            <a:ext cx="77724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Repeatedly divide the decimal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integer by 2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Each remainder is a binary digit in the translated value:</a:t>
            </a: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214" y="3960588"/>
            <a:ext cx="52578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214" y="2588989"/>
            <a:ext cx="525780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663952" y="5661248"/>
            <a:ext cx="252028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37</a:t>
            </a:r>
            <a:r>
              <a:rPr kumimoji="0" lang="en-US" altLang="en-US" sz="21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10</a:t>
            </a: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 =   100101</a:t>
            </a:r>
            <a:r>
              <a:rPr kumimoji="0" lang="en-US" altLang="en-US" sz="21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24</a:t>
            </a:fld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8394689" y="3098800"/>
            <a:ext cx="4981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B</a:t>
            </a:r>
            <a:r>
              <a:rPr lang="es-MX" sz="1400" baseline="-25000" dirty="0"/>
              <a:t>0</a:t>
            </a:r>
          </a:p>
          <a:p>
            <a:endParaRPr lang="es-MX" sz="1400" dirty="0"/>
          </a:p>
          <a:p>
            <a:r>
              <a:rPr lang="es-MX" sz="1400" dirty="0"/>
              <a:t>B</a:t>
            </a:r>
            <a:r>
              <a:rPr lang="es-MX" sz="1400" baseline="-25000" dirty="0"/>
              <a:t>1</a:t>
            </a:r>
          </a:p>
          <a:p>
            <a:endParaRPr lang="es-MX" sz="1400" dirty="0"/>
          </a:p>
          <a:p>
            <a:r>
              <a:rPr lang="es-MX" sz="1400" dirty="0"/>
              <a:t>B</a:t>
            </a:r>
            <a:r>
              <a:rPr lang="es-MX" sz="1400" baseline="-25000" dirty="0"/>
              <a:t>2</a:t>
            </a:r>
          </a:p>
          <a:p>
            <a:endParaRPr lang="es-MX" sz="1400" dirty="0"/>
          </a:p>
          <a:p>
            <a:r>
              <a:rPr lang="es-MX" sz="1400" dirty="0"/>
              <a:t>B</a:t>
            </a:r>
            <a:r>
              <a:rPr lang="es-MX" sz="1400" baseline="-25000" dirty="0"/>
              <a:t>3</a:t>
            </a:r>
          </a:p>
          <a:p>
            <a:endParaRPr lang="es-MX" sz="1400" dirty="0"/>
          </a:p>
          <a:p>
            <a:r>
              <a:rPr lang="es-MX" sz="1400" dirty="0"/>
              <a:t>B</a:t>
            </a:r>
            <a:r>
              <a:rPr lang="es-MX" sz="1400" baseline="-25000" dirty="0"/>
              <a:t>4</a:t>
            </a:r>
          </a:p>
          <a:p>
            <a:endParaRPr lang="es-MX" sz="1400" dirty="0"/>
          </a:p>
          <a:p>
            <a:r>
              <a:rPr lang="es-MX" sz="1400" dirty="0"/>
              <a:t>B</a:t>
            </a:r>
            <a:r>
              <a:rPr lang="es-MX" sz="1400" baseline="-25000" dirty="0"/>
              <a:t>5</a:t>
            </a:r>
          </a:p>
          <a:p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4171268976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Signed</a:t>
            </a:r>
            <a:r>
              <a:rPr lang="en-US" dirty="0"/>
              <a:t> and </a:t>
            </a:r>
            <a:r>
              <a:rPr lang="en-US" b="1" i="1" dirty="0"/>
              <a:t>Unsigned</a:t>
            </a:r>
            <a:r>
              <a:rPr lang="en-US" dirty="0"/>
              <a:t> Integers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240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07568" y="1484784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200" dirty="0"/>
              <a:t>A CPU Hardware Viewpoint</a:t>
            </a:r>
            <a:endParaRPr kumimoji="0" lang="en-US" altLang="en-US" sz="4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CPU instructions operate exactly the same on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signed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unsigned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integers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CPU cannot distinguish between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signed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unsigned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integers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YOU, the PROGRAMMER, are solely responsible for using the correct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type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each instruction</a:t>
            </a:r>
          </a:p>
        </p:txBody>
      </p:sp>
    </p:spTree>
    <p:extLst>
      <p:ext uri="{BB962C8B-B14F-4D97-AF65-F5344CB8AC3E}">
        <p14:creationId xmlns:p14="http://schemas.microsoft.com/office/powerpoint/2010/main" val="3635037692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Flag (ZF)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241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76600" y="2551584"/>
            <a:ext cx="6629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CX,1            ; none flag is changed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SUB CX,1 	; CX= 0, ZF= 1, CF= __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AX,0FFFFh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INC AX 	; AX= 0, ZF= 1 , CF= __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INC AX 	; AX= 1, ZF= 0 , CF= __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09800" y="1484784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The ZERO flag is set when the result of an operation produces zero in the destination operand.  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200400" y="4685184"/>
            <a:ext cx="4572000" cy="13239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37160" bIns="137160">
            <a:spAutoFit/>
          </a:bodyPr>
          <a:lstStyle>
            <a:lvl1pPr marL="225425" indent="-22542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Remember...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sz="2100" dirty="0"/>
              <a:t>A flag is </a:t>
            </a:r>
            <a:r>
              <a:rPr lang="en-US" altLang="en-US" sz="2100" dirty="0">
                <a:solidFill>
                  <a:schemeClr val="tx2"/>
                </a:solidFill>
              </a:rPr>
              <a:t>set</a:t>
            </a:r>
            <a:r>
              <a:rPr lang="en-US" altLang="en-US" sz="2100" dirty="0"/>
              <a:t> when it equals 1.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sz="2100" dirty="0"/>
              <a:t>A flag is </a:t>
            </a:r>
            <a:r>
              <a:rPr lang="en-US" altLang="en-US" sz="2100" dirty="0">
                <a:solidFill>
                  <a:schemeClr val="tx2"/>
                </a:solidFill>
              </a:rPr>
              <a:t>clear</a:t>
            </a:r>
            <a:r>
              <a:rPr lang="en-US" altLang="en-US" sz="2100" dirty="0"/>
              <a:t> when it equals 0.</a:t>
            </a:r>
          </a:p>
        </p:txBody>
      </p:sp>
    </p:spTree>
    <p:extLst>
      <p:ext uri="{BB962C8B-B14F-4D97-AF65-F5344CB8AC3E}">
        <p14:creationId xmlns:p14="http://schemas.microsoft.com/office/powerpoint/2010/main" val="2373157142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Flag (CF)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242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87189" y="16288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CARRY flag is set when the result of an operation generates an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unsigned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value that is out of range (too big or too small for the destination operand).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87190" y="3000400"/>
            <a:ext cx="802361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AL,0FFh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ADD AL,1	; CF= 1, AL= 00, ZF= __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; Try to go below zero: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AL,0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SUB AL,1	; CF= 1, AL= FF, ZF= __</a:t>
            </a:r>
          </a:p>
        </p:txBody>
      </p:sp>
    </p:spTree>
    <p:extLst>
      <p:ext uri="{BB962C8B-B14F-4D97-AF65-F5344CB8AC3E}">
        <p14:creationId xmlns:p14="http://schemas.microsoft.com/office/powerpoint/2010/main" val="191189685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Auxiliary</a:t>
            </a:r>
            <a:r>
              <a:rPr lang="es-MX" dirty="0"/>
              <a:t> </a:t>
            </a:r>
            <a:r>
              <a:rPr lang="es-MX" dirty="0" err="1"/>
              <a:t>Carry</a:t>
            </a:r>
            <a:r>
              <a:rPr lang="es-MX" dirty="0"/>
              <a:t> </a:t>
            </a:r>
            <a:r>
              <a:rPr lang="es-MX" dirty="0" err="1"/>
              <a:t>Flag</a:t>
            </a:r>
            <a:r>
              <a:rPr lang="es-MX" dirty="0"/>
              <a:t>. </a:t>
            </a:r>
            <a:r>
              <a:rPr lang="es-MX" sz="2000" dirty="0" err="1"/>
              <a:t>vIaiiVb</a:t>
            </a:r>
            <a:r>
              <a:rPr lang="es-MX" dirty="0"/>
              <a:t> 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19536" y="1600201"/>
            <a:ext cx="8352928" cy="4525963"/>
          </a:xfrm>
        </p:spPr>
        <p:txBody>
          <a:bodyPr>
            <a:normAutofit/>
          </a:bodyPr>
          <a:lstStyle/>
          <a:p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Auxiliary</a:t>
            </a:r>
            <a:r>
              <a:rPr lang="es-MX" sz="2000" dirty="0"/>
              <a:t> </a:t>
            </a:r>
            <a:r>
              <a:rPr lang="es-MX" sz="2000" dirty="0" err="1"/>
              <a:t>Carry</a:t>
            </a:r>
            <a:r>
              <a:rPr lang="es-MX" sz="2000" dirty="0"/>
              <a:t> (AC) </a:t>
            </a:r>
            <a:r>
              <a:rPr lang="es-MX" sz="2000" dirty="0" err="1"/>
              <a:t>Flag</a:t>
            </a:r>
            <a:r>
              <a:rPr lang="es-MX" sz="2000" dirty="0"/>
              <a:t> </a:t>
            </a:r>
            <a:r>
              <a:rPr lang="es-MX" sz="2000" dirty="0" err="1"/>
              <a:t>indicates</a:t>
            </a:r>
            <a:r>
              <a:rPr lang="es-MX" sz="2000" dirty="0"/>
              <a:t> a </a:t>
            </a:r>
            <a:r>
              <a:rPr lang="es-MX" sz="2000" i="1" dirty="0" err="1"/>
              <a:t>carry</a:t>
            </a:r>
            <a:r>
              <a:rPr lang="es-MX" sz="2000" dirty="0"/>
              <a:t> </a:t>
            </a:r>
            <a:r>
              <a:rPr lang="es-MX" sz="2000" dirty="0" err="1"/>
              <a:t>or</a:t>
            </a:r>
            <a:r>
              <a:rPr lang="es-MX" sz="2000" dirty="0"/>
              <a:t> a </a:t>
            </a:r>
            <a:r>
              <a:rPr lang="es-MX" sz="2000" i="1" dirty="0" err="1"/>
              <a:t>borrow</a:t>
            </a:r>
            <a:r>
              <a:rPr lang="es-MX" sz="2000" i="1" dirty="0"/>
              <a:t> </a:t>
            </a:r>
            <a:r>
              <a:rPr lang="es-MX" sz="2000" i="1" dirty="0" err="1"/>
              <a:t>out</a:t>
            </a:r>
            <a:r>
              <a:rPr lang="es-MX" sz="2000" dirty="0"/>
              <a:t> of bit 3 to bit 4 in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destination</a:t>
            </a:r>
            <a:r>
              <a:rPr lang="es-MX" sz="2000" dirty="0"/>
              <a:t> </a:t>
            </a:r>
            <a:r>
              <a:rPr lang="es-MX" sz="2000" dirty="0" err="1"/>
              <a:t>operand</a:t>
            </a:r>
            <a:r>
              <a:rPr lang="es-MX" sz="2000" dirty="0"/>
              <a:t>.</a:t>
            </a:r>
          </a:p>
          <a:p>
            <a:r>
              <a:rPr lang="es-MX" sz="2000" dirty="0" err="1"/>
              <a:t>Example</a:t>
            </a:r>
            <a:r>
              <a:rPr lang="es-MX" sz="2000" dirty="0"/>
              <a:t>:</a:t>
            </a:r>
          </a:p>
          <a:p>
            <a:pPr marL="0" indent="0">
              <a:buNone/>
            </a:pPr>
            <a:r>
              <a:rPr lang="es-MX" sz="2000" dirty="0"/>
              <a:t>          MOV AL,0Fh                                    MOV AL,22h</a:t>
            </a:r>
          </a:p>
          <a:p>
            <a:pPr marL="0" indent="0">
              <a:buNone/>
            </a:pPr>
            <a:r>
              <a:rPr lang="es-MX" sz="2000" dirty="0"/>
              <a:t>          ADD AL, 1     ; ACF=1                         SUB AL, 8h        ;ACF=1</a:t>
            </a:r>
          </a:p>
          <a:p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develope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           0 0 0 0  1 1 1 1                                 0 0 1 0  0 0 1 0</a:t>
            </a:r>
          </a:p>
          <a:p>
            <a:pPr marL="0" indent="0">
              <a:buNone/>
            </a:pPr>
            <a:r>
              <a:rPr lang="es-MX" sz="2000" dirty="0"/>
              <a:t>        </a:t>
            </a:r>
            <a:r>
              <a:rPr lang="es-MX" sz="2000" u="sng" dirty="0"/>
              <a:t>+ 0 0 0 0  0 0 0 1</a:t>
            </a:r>
            <a:r>
              <a:rPr lang="es-MX" sz="2000" dirty="0"/>
              <a:t>                               </a:t>
            </a:r>
            <a:r>
              <a:rPr lang="es-MX" sz="2000" u="sng" dirty="0"/>
              <a:t>- 0 0 0 0  1 0 0 0</a:t>
            </a:r>
          </a:p>
          <a:p>
            <a:pPr marL="0" indent="0">
              <a:buNone/>
            </a:pPr>
            <a:r>
              <a:rPr lang="es-MX" sz="2000" dirty="0"/>
              <a:t>           0 0 0 </a:t>
            </a:r>
            <a:r>
              <a:rPr lang="es-MX" sz="2000" b="1" dirty="0"/>
              <a:t>1</a:t>
            </a:r>
            <a:r>
              <a:rPr lang="es-MX" sz="2000" dirty="0"/>
              <a:t>  0 0 0 0                                  0 0 0 </a:t>
            </a:r>
            <a:r>
              <a:rPr lang="es-MX" sz="2000" b="1" dirty="0"/>
              <a:t>1</a:t>
            </a:r>
            <a:r>
              <a:rPr lang="es-MX" sz="2000" dirty="0"/>
              <a:t>  1 0 1 0 </a:t>
            </a:r>
          </a:p>
          <a:p>
            <a:endParaRPr lang="es-MX" sz="2000" dirty="0"/>
          </a:p>
          <a:p>
            <a:r>
              <a:rPr lang="es-MX" sz="2000" dirty="0" err="1"/>
              <a:t>Related</a:t>
            </a:r>
            <a:r>
              <a:rPr lang="es-MX" sz="2000" dirty="0"/>
              <a:t> </a:t>
            </a:r>
            <a:r>
              <a:rPr lang="es-MX" sz="2000" dirty="0" err="1"/>
              <a:t>operations</a:t>
            </a:r>
            <a:r>
              <a:rPr lang="es-MX" sz="2000" dirty="0"/>
              <a:t>: </a:t>
            </a:r>
            <a:r>
              <a:rPr lang="es-MX" sz="2000" dirty="0">
                <a:solidFill>
                  <a:srgbClr val="FF0000"/>
                </a:solidFill>
              </a:rPr>
              <a:t>BCD</a:t>
            </a:r>
            <a:r>
              <a:rPr lang="es-MX" sz="2000" dirty="0"/>
              <a:t> (</a:t>
            </a:r>
            <a:r>
              <a:rPr lang="es-MX" sz="2000" dirty="0" err="1"/>
              <a:t>Binary-Coded</a:t>
            </a:r>
            <a:r>
              <a:rPr lang="es-MX" sz="2000" dirty="0"/>
              <a:t> Decimal) </a:t>
            </a:r>
            <a:r>
              <a:rPr lang="es-MX" sz="2000" dirty="0" err="1"/>
              <a:t>arithmetic</a:t>
            </a:r>
            <a:r>
              <a:rPr lang="es-MX" sz="2000" dirty="0"/>
              <a:t> </a:t>
            </a:r>
            <a:r>
              <a:rPr lang="es-MX" sz="2000" dirty="0" err="1"/>
              <a:t>operations</a:t>
            </a:r>
            <a:r>
              <a:rPr lang="es-MX" sz="2000" dirty="0"/>
              <a:t> in </a:t>
            </a:r>
            <a:r>
              <a:rPr lang="es-MX" sz="2000" dirty="0" err="1"/>
              <a:t>four</a:t>
            </a:r>
            <a:r>
              <a:rPr lang="es-MX" sz="2000" dirty="0"/>
              <a:t> bits.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digits</a:t>
            </a:r>
            <a:r>
              <a:rPr lang="es-MX" sz="2000" dirty="0"/>
              <a:t> 0..9 are </a:t>
            </a:r>
            <a:r>
              <a:rPr lang="es-MX" sz="2000" dirty="0" err="1"/>
              <a:t>represented</a:t>
            </a:r>
            <a:r>
              <a:rPr lang="es-MX" sz="2000" dirty="0"/>
              <a:t> en </a:t>
            </a:r>
            <a:r>
              <a:rPr lang="es-MX" sz="2000" dirty="0" err="1"/>
              <a:t>four</a:t>
            </a:r>
            <a:r>
              <a:rPr lang="es-MX" sz="2000" dirty="0"/>
              <a:t> bits.</a:t>
            </a:r>
          </a:p>
          <a:p>
            <a:endParaRPr lang="es-MX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2347305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Flag (SF)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244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438049" y="2683329"/>
            <a:ext cx="6970319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CX,0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SUB CX,1         ; CX= -1, SF= 1, ZF=  , CF=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ADD CX,2         ; CX= 1, SF= 0,</a:t>
            </a:r>
            <a:r>
              <a:rPr lang="en-US" altLang="en-US" sz="1800" b="1" dirty="0">
                <a:solidFill>
                  <a:prstClr val="black"/>
                </a:solidFill>
                <a:latin typeface="Courier New" pitchFamily="49" charset="0"/>
              </a:rPr>
              <a:t> ZF=  , CF=</a:t>
            </a:r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79576" y="16383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The SIGN flag is set when the destination </a:t>
            </a:r>
            <a:r>
              <a:rPr lang="en-US" altLang="en-US" sz="2100" dirty="0">
                <a:solidFill>
                  <a:srgbClr val="FF0000"/>
                </a:solidFill>
              </a:rPr>
              <a:t>signed</a:t>
            </a:r>
            <a:r>
              <a:rPr lang="en-US" altLang="en-US" sz="2100" dirty="0"/>
              <a:t> operand is negative. The flag is clear when the destination is positive.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0976" y="3924300"/>
            <a:ext cx="685957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The SIGN flag is a copy of the destination's highest bit: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279576" y="4725988"/>
            <a:ext cx="7696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AL,0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SUB AL,1            ; AL= 11111111b, SF= 1,</a:t>
            </a:r>
            <a:r>
              <a:rPr lang="en-US" altLang="en-US" sz="1800" b="1" dirty="0">
                <a:solidFill>
                  <a:prstClr val="black"/>
                </a:solidFill>
                <a:latin typeface="Courier New" pitchFamily="49" charset="0"/>
              </a:rPr>
              <a:t> ZF=  , CF=</a:t>
            </a:r>
            <a:r>
              <a:rPr lang="en-US" altLang="en-US" sz="1800" b="1" dirty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ADD AL,2            ; AL= 00000001b, SF= 0,</a:t>
            </a:r>
            <a:r>
              <a:rPr lang="en-US" altLang="en-US" sz="1800" b="1" dirty="0">
                <a:solidFill>
                  <a:prstClr val="black"/>
                </a:solidFill>
                <a:latin typeface="Courier New" pitchFamily="49" charset="0"/>
              </a:rPr>
              <a:t> ZF=  , CF=</a:t>
            </a:r>
            <a:endParaRPr lang="en-US" alt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883030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. . 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245</a:t>
            </a:fld>
            <a:endParaRPr lang="es-MX" dirty="0"/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2590800" y="2771800"/>
            <a:ext cx="6934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AX,00FFh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ADD AX,1	; AX=       SF=   ZF=   CF=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SUB AX,1	; AX=       SF=   ZF=   CF=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ADD AL,1	; AL=       SF=   ZF=   CF=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BH,6Ch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ADD BH,95h	; BH=       SF=   ZF=   CF=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AL,2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SUB AL,3	; AL=       SF=   ZF=   CF=</a:t>
            </a:r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2209800" y="1628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For each of the following marked entries, show the values of the destination operand and the Sign, Zero, and Carry flags:</a:t>
            </a:r>
          </a:p>
        </p:txBody>
      </p:sp>
    </p:spTree>
    <p:extLst>
      <p:ext uri="{BB962C8B-B14F-4D97-AF65-F5344CB8AC3E}">
        <p14:creationId xmlns:p14="http://schemas.microsoft.com/office/powerpoint/2010/main" val="617948639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Flag (OF)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246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12885" y="1604211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OVERFLOW flag is set when the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result of an operation is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invalid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out of range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63552" y="2518611"/>
            <a:ext cx="828092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; Example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AL,+127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ADD AL,1	; OF=__, AL=__, CF=__, SF=__, ZF=__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; Example 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AL,7Fh	; OF=__, AL= __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ADD AL,1</a:t>
            </a:r>
          </a:p>
        </p:txBody>
      </p:sp>
    </p:spTree>
    <p:extLst>
      <p:ext uri="{BB962C8B-B14F-4D97-AF65-F5344CB8AC3E}">
        <p14:creationId xmlns:p14="http://schemas.microsoft.com/office/powerpoint/2010/main" val="1192096321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 Rule of </a:t>
            </a:r>
            <a:r>
              <a:rPr lang="es-MX" dirty="0" err="1"/>
              <a:t>Thumb</a:t>
            </a:r>
            <a:r>
              <a:rPr lang="es-MX" dirty="0"/>
              <a:t> / </a:t>
            </a:r>
            <a:r>
              <a:rPr lang="es-MX" dirty="0" err="1"/>
              <a:t>signed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247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09256" y="1628800"/>
            <a:ext cx="7772400" cy="20882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When </a:t>
            </a:r>
            <a:r>
              <a:rPr lang="en-US" altLang="en-US" sz="3200" dirty="0" err="1"/>
              <a:t>ADDing</a:t>
            </a:r>
            <a:r>
              <a:rPr lang="en-US" altLang="en-US" sz="3200" dirty="0"/>
              <a:t> two integers, remember that the </a:t>
            </a:r>
            <a:r>
              <a:rPr lang="en-US" altLang="en-US" sz="3200" i="1" dirty="0"/>
              <a:t>Overflow flag</a:t>
            </a:r>
            <a:r>
              <a:rPr lang="en-US" altLang="en-US" sz="3200" dirty="0"/>
              <a:t> is only set when . . .</a:t>
            </a:r>
          </a:p>
          <a:p>
            <a:pPr lvl="1"/>
            <a:r>
              <a:rPr lang="en-US" altLang="en-US" sz="2800" dirty="0"/>
              <a:t>two positive operands are added and their sum is negative</a:t>
            </a:r>
          </a:p>
          <a:p>
            <a:pPr lvl="1"/>
            <a:r>
              <a:rPr lang="en-US" altLang="en-US" sz="2800" dirty="0"/>
              <a:t>two negative operands are added and their sum is positive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135560" y="3778796"/>
            <a:ext cx="8075240" cy="2577554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137160" bIns="228600"/>
          <a:lstStyle/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en-US" sz="1800" b="1" dirty="0">
                <a:latin typeface="Courier New" pitchFamily="49" charset="0"/>
              </a:rPr>
              <a:t>What will be the values of the Overflow flag?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err="1">
                <a:latin typeface="Courier New" pitchFamily="49" charset="0"/>
              </a:rPr>
              <a:t>mov</a:t>
            </a:r>
            <a:r>
              <a:rPr lang="en-US" altLang="en-US" sz="1800" b="1" dirty="0">
                <a:latin typeface="Courier New" pitchFamily="49" charset="0"/>
              </a:rPr>
              <a:t> al,80h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en-US" sz="1800" b="1" dirty="0">
                <a:latin typeface="Courier New" pitchFamily="49" charset="0"/>
              </a:rPr>
              <a:t>	add al,92h	; OF=</a:t>
            </a:r>
            <a:r>
              <a:rPr lang="en-US" altLang="en-US" sz="1800" b="1" dirty="0">
                <a:solidFill>
                  <a:prstClr val="black"/>
                </a:solidFill>
                <a:latin typeface="Courier New" pitchFamily="49" charset="0"/>
              </a:rPr>
              <a:t>  , CF=  , SF=  , ZF= </a:t>
            </a:r>
            <a:endParaRPr lang="en-US" altLang="en-US" sz="1800" b="1" dirty="0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    </a:t>
            </a:r>
            <a:r>
              <a:rPr lang="en-US" altLang="en-US" sz="1800" b="1" dirty="0" err="1">
                <a:latin typeface="Courier New" pitchFamily="49" charset="0"/>
              </a:rPr>
              <a:t>mov</a:t>
            </a:r>
            <a:r>
              <a:rPr lang="en-US" altLang="en-US" sz="1800" b="1" dirty="0">
                <a:latin typeface="Courier New" pitchFamily="49" charset="0"/>
              </a:rPr>
              <a:t> al,-2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    add al,+127	       ; OF=</a:t>
            </a:r>
            <a:r>
              <a:rPr lang="en-US" altLang="en-US" sz="1800" b="1" dirty="0">
                <a:solidFill>
                  <a:prstClr val="black"/>
                </a:solidFill>
                <a:latin typeface="Courier New" pitchFamily="49" charset="0"/>
              </a:rPr>
              <a:t> , CF=  , SF=  , ZF= </a:t>
            </a:r>
            <a:endParaRPr lang="en-US" altLang="en-US" sz="1800" b="1" dirty="0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altLang="en-US" sz="1800" b="1" dirty="0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err="1">
                <a:latin typeface="Courier New" pitchFamily="49" charset="0"/>
              </a:rPr>
              <a:t>mov</a:t>
            </a:r>
            <a:r>
              <a:rPr lang="en-US" altLang="en-US" sz="1800" b="1" dirty="0">
                <a:latin typeface="Courier New" pitchFamily="49" charset="0"/>
              </a:rPr>
              <a:t> al,+2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en-US" sz="1800" b="1" dirty="0">
                <a:latin typeface="Courier New" pitchFamily="49" charset="0"/>
              </a:rPr>
              <a:t>	add al,+127	; OF=</a:t>
            </a:r>
            <a:r>
              <a:rPr lang="en-US" altLang="en-US" sz="1800" b="1" dirty="0">
                <a:solidFill>
                  <a:prstClr val="black"/>
                </a:solidFill>
                <a:latin typeface="Courier New" pitchFamily="49" charset="0"/>
              </a:rPr>
              <a:t> , CF=  , SF=  , ZF= </a:t>
            </a:r>
            <a:endParaRPr lang="en-US" alt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83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 </a:t>
            </a:r>
            <a:r>
              <a:rPr lang="en-US"/>
              <a:t>Instruction.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248</a:t>
            </a:fld>
            <a:endParaRPr lang="es-MX" dirty="0"/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2135560" y="3758208"/>
            <a:ext cx="792088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valB</a:t>
            </a:r>
            <a:r>
              <a:rPr lang="en-US" altLang="en-US" sz="1800" b="1" dirty="0">
                <a:latin typeface="Courier New" pitchFamily="49" charset="0"/>
              </a:rPr>
              <a:t> BYTE 1,0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valC</a:t>
            </a:r>
            <a:r>
              <a:rPr lang="en-US" altLang="en-US" sz="1800" b="1" dirty="0">
                <a:latin typeface="Courier New" pitchFamily="49" charset="0"/>
              </a:rPr>
              <a:t> SBYTE -128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NEG </a:t>
            </a:r>
            <a:r>
              <a:rPr lang="en-US" altLang="en-US" sz="1800" b="1" dirty="0" err="1">
                <a:latin typeface="Courier New" pitchFamily="49" charset="0"/>
              </a:rPr>
              <a:t>valB</a:t>
            </a:r>
            <a:r>
              <a:rPr lang="en-US" altLang="en-US" sz="1800" b="1" dirty="0">
                <a:latin typeface="Courier New" pitchFamily="49" charset="0"/>
              </a:rPr>
              <a:t>	; CF= _, OF= _, </a:t>
            </a:r>
            <a:r>
              <a:rPr lang="en-US" altLang="en-US" sz="1800" b="1" dirty="0">
                <a:solidFill>
                  <a:prstClr val="black"/>
                </a:solidFill>
                <a:latin typeface="Courier New" pitchFamily="49" charset="0"/>
              </a:rPr>
              <a:t>SF= _, ZF= _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NEG [</a:t>
            </a:r>
            <a:r>
              <a:rPr lang="en-US" altLang="en-US" sz="1800" b="1" dirty="0" err="1">
                <a:latin typeface="Courier New" pitchFamily="49" charset="0"/>
              </a:rPr>
              <a:t>valB</a:t>
            </a:r>
            <a:r>
              <a:rPr lang="en-US" altLang="en-US" sz="1800" b="1" dirty="0">
                <a:latin typeface="Courier New" pitchFamily="49" charset="0"/>
              </a:rPr>
              <a:t> + 1]	; CF= _, OF= _</a:t>
            </a:r>
            <a:r>
              <a:rPr lang="en-US" altLang="en-US" sz="1800" b="1" dirty="0">
                <a:solidFill>
                  <a:prstClr val="black"/>
                </a:solidFill>
                <a:latin typeface="Courier New" pitchFamily="49" charset="0"/>
              </a:rPr>
              <a:t>, SF= _, ZF= _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NEG </a:t>
            </a:r>
            <a:r>
              <a:rPr lang="en-US" altLang="en-US" sz="1800" b="1" dirty="0" err="1">
                <a:latin typeface="Courier New" pitchFamily="49" charset="0"/>
              </a:rPr>
              <a:t>valC</a:t>
            </a:r>
            <a:r>
              <a:rPr lang="en-US" altLang="en-US" sz="1800" b="1" dirty="0">
                <a:latin typeface="Courier New" pitchFamily="49" charset="0"/>
              </a:rPr>
              <a:t>	; CF= _, OF= _</a:t>
            </a:r>
            <a:r>
              <a:rPr lang="en-US" altLang="en-US" sz="1800" b="1" dirty="0">
                <a:solidFill>
                  <a:prstClr val="black"/>
                </a:solidFill>
                <a:latin typeface="Courier New" pitchFamily="49" charset="0"/>
              </a:rPr>
              <a:t>, SF= _, ZF= _</a:t>
            </a:r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2286000" y="1700808"/>
            <a:ext cx="7620000" cy="182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00" dirty="0"/>
              <a:t>The processor implements NEG using the following internal operation: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100" dirty="0"/>
              <a:t>	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i="1" dirty="0">
                <a:latin typeface="Courier New" pitchFamily="49" charset="0"/>
              </a:rPr>
              <a:t>operand = </a:t>
            </a:r>
            <a:r>
              <a:rPr lang="en-US" altLang="en-US" sz="1800" b="1" dirty="0">
                <a:latin typeface="Courier New" pitchFamily="49" charset="0"/>
              </a:rPr>
              <a:t>0 – </a:t>
            </a:r>
            <a:r>
              <a:rPr lang="en-US" altLang="en-US" sz="1800" b="1" i="1" dirty="0">
                <a:latin typeface="Courier New" pitchFamily="49" charset="0"/>
              </a:rPr>
              <a:t>operand       </a:t>
            </a:r>
            <a:r>
              <a:rPr lang="en-US" altLang="en-US" sz="1800" b="1" dirty="0">
                <a:latin typeface="Courier New" pitchFamily="49" charset="0"/>
              </a:rPr>
              <a:t>; or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b="1" i="1" dirty="0">
                <a:latin typeface="Courier New" pitchFamily="49" charset="0"/>
              </a:rPr>
              <a:t>        operand = </a:t>
            </a:r>
            <a:r>
              <a:rPr lang="en-US" altLang="en-US" sz="1800" b="1" dirty="0">
                <a:latin typeface="Courier New" pitchFamily="49" charset="0"/>
              </a:rPr>
              <a:t>0 + (-</a:t>
            </a:r>
            <a:r>
              <a:rPr lang="en-US" altLang="en-US" sz="1800" b="1" i="1" dirty="0">
                <a:latin typeface="Courier New" pitchFamily="49" charset="0"/>
              </a:rPr>
              <a:t>operand</a:t>
            </a:r>
            <a:r>
              <a:rPr lang="en-US" altLang="en-US" sz="1800" b="1" dirty="0">
                <a:latin typeface="Courier New" pitchFamily="49" charset="0"/>
              </a:rPr>
              <a:t>)   ; adding viewpoint</a:t>
            </a:r>
          </a:p>
        </p:txBody>
      </p:sp>
    </p:spTree>
    <p:extLst>
      <p:ext uri="{BB962C8B-B14F-4D97-AF65-F5344CB8AC3E}">
        <p14:creationId xmlns:p14="http://schemas.microsoft.com/office/powerpoint/2010/main" val="2662203917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. . 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249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981200" y="2547392"/>
            <a:ext cx="814724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2291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2291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2291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743200" algn="l"/>
                <a:tab pos="42291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2291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2291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2291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2291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2291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AL,-128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NEG AL	; CF=  , OF=  ,</a:t>
            </a:r>
            <a:r>
              <a:rPr lang="en-US" altLang="en-US" sz="1800" b="1" dirty="0">
                <a:solidFill>
                  <a:prstClr val="black"/>
                </a:solidFill>
                <a:latin typeface="Courier New" pitchFamily="49" charset="0"/>
              </a:rPr>
              <a:t> ZF=  , SF=  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AX,8000h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ADD AX,2	; CF=  , OF=  ,</a:t>
            </a:r>
            <a:r>
              <a:rPr lang="en-US" altLang="en-US" sz="1800" b="1" dirty="0">
                <a:solidFill>
                  <a:prstClr val="black"/>
                </a:solidFill>
                <a:latin typeface="Courier New" pitchFamily="49" charset="0"/>
              </a:rPr>
              <a:t> ZF=  , SF=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AX,0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SUB AX,2	; CF=  , OF=  ,</a:t>
            </a:r>
            <a:r>
              <a:rPr lang="en-US" altLang="en-US" sz="1800" b="1" dirty="0">
                <a:solidFill>
                  <a:prstClr val="black"/>
                </a:solidFill>
                <a:latin typeface="Courier New" pitchFamily="49" charset="0"/>
              </a:rPr>
              <a:t> ZF=  , SF=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AL,-5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SUB AL,+125	; CF=  , OF=  ,</a:t>
            </a:r>
            <a:r>
              <a:rPr lang="en-US" altLang="en-US" sz="1800" b="1" dirty="0">
                <a:solidFill>
                  <a:prstClr val="black"/>
                </a:solidFill>
                <a:latin typeface="Courier New" pitchFamily="49" charset="0"/>
              </a:rPr>
              <a:t> ZF=  , SF=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09074" y="1556793"/>
            <a:ext cx="76962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What will be the values of the given flags after each operation?</a:t>
            </a:r>
          </a:p>
        </p:txBody>
      </p:sp>
    </p:spTree>
    <p:extLst>
      <p:ext uri="{BB962C8B-B14F-4D97-AF65-F5344CB8AC3E}">
        <p14:creationId xmlns:p14="http://schemas.microsoft.com/office/powerpoint/2010/main" val="1216880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Binary Addition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09725" y="1700808"/>
            <a:ext cx="7772400" cy="838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Starting with the LSB, add each pair of digits, include the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carry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if present.</a:t>
            </a:r>
          </a:p>
        </p:txBody>
      </p:sp>
      <p:graphicFrame>
        <p:nvGraphicFramePr>
          <p:cNvPr id="8" name="Object 1024"/>
          <p:cNvGraphicFramePr>
            <a:graphicFrameLocks noChangeAspect="1"/>
          </p:cNvGraphicFramePr>
          <p:nvPr/>
        </p:nvGraphicFramePr>
        <p:xfrm>
          <a:off x="3809925" y="2767609"/>
          <a:ext cx="4648200" cy="2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336036" imgH="1588008" progId="">
                  <p:embed/>
                </p:oleObj>
              </mc:Choice>
              <mc:Fallback>
                <p:oleObj name="VISIO" r:id="rId2" imgW="3336036" imgH="1588008" progId="">
                  <p:embed/>
                  <p:pic>
                    <p:nvPicPr>
                      <p:cNvPr id="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061" r="1515"/>
                      <a:stretch>
                        <a:fillRect/>
                      </a:stretch>
                    </p:blipFill>
                    <p:spPr bwMode="auto">
                      <a:xfrm>
                        <a:off x="3809925" y="2767609"/>
                        <a:ext cx="4648200" cy="239871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686987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Parity</a:t>
            </a:r>
            <a:r>
              <a:rPr lang="es-MX" dirty="0"/>
              <a:t> </a:t>
            </a:r>
            <a:r>
              <a:rPr lang="es-MX" dirty="0" err="1"/>
              <a:t>Flag</a:t>
            </a:r>
            <a:r>
              <a:rPr lang="es-MX" dirty="0"/>
              <a:t>. </a:t>
            </a:r>
            <a:r>
              <a:rPr lang="es-MX" sz="2000" dirty="0" err="1"/>
              <a:t>vIaiiVb</a:t>
            </a:r>
            <a:r>
              <a:rPr lang="es-MX" dirty="0"/>
              <a:t> 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19536" y="1600201"/>
            <a:ext cx="8352928" cy="4525963"/>
          </a:xfrm>
        </p:spPr>
        <p:txBody>
          <a:bodyPr>
            <a:normAutofit/>
          </a:bodyPr>
          <a:lstStyle/>
          <a:p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Parity</a:t>
            </a:r>
            <a:r>
              <a:rPr lang="es-MX" sz="2000" dirty="0"/>
              <a:t> </a:t>
            </a:r>
            <a:r>
              <a:rPr lang="es-MX" sz="2000" dirty="0" err="1"/>
              <a:t>Flag</a:t>
            </a:r>
            <a:r>
              <a:rPr lang="es-MX" sz="2000" dirty="0"/>
              <a:t> (PF) </a:t>
            </a:r>
            <a:r>
              <a:rPr lang="es-MX" sz="2000" dirty="0" err="1"/>
              <a:t>is</a:t>
            </a:r>
            <a:r>
              <a:rPr lang="es-MX" sz="2000" dirty="0"/>
              <a:t> set </a:t>
            </a:r>
            <a:r>
              <a:rPr lang="es-MX" sz="2000" dirty="0" err="1"/>
              <a:t>when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least</a:t>
            </a:r>
            <a:r>
              <a:rPr lang="es-MX" sz="2000" dirty="0"/>
              <a:t> </a:t>
            </a:r>
            <a:r>
              <a:rPr lang="es-MX" sz="2000" dirty="0" err="1"/>
              <a:t>significant</a:t>
            </a:r>
            <a:r>
              <a:rPr lang="es-MX" sz="2000" dirty="0"/>
              <a:t> byte of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destination</a:t>
            </a:r>
            <a:r>
              <a:rPr lang="es-MX" sz="2000" dirty="0"/>
              <a:t> </a:t>
            </a:r>
            <a:r>
              <a:rPr lang="es-MX" sz="2000" dirty="0" err="1"/>
              <a:t>operand</a:t>
            </a:r>
            <a:r>
              <a:rPr lang="es-MX" sz="2000" dirty="0"/>
              <a:t> has </a:t>
            </a:r>
            <a:r>
              <a:rPr lang="es-MX" sz="2000" dirty="0" err="1"/>
              <a:t>an</a:t>
            </a:r>
            <a:r>
              <a:rPr lang="es-MX" sz="2000" dirty="0"/>
              <a:t> </a:t>
            </a:r>
            <a:r>
              <a:rPr lang="es-MX" sz="2000" dirty="0" err="1"/>
              <a:t>even</a:t>
            </a:r>
            <a:r>
              <a:rPr lang="es-MX" sz="2000" dirty="0"/>
              <a:t> </a:t>
            </a:r>
            <a:r>
              <a:rPr lang="es-MX" sz="2000" dirty="0" err="1"/>
              <a:t>number</a:t>
            </a:r>
            <a:r>
              <a:rPr lang="es-MX" sz="2000" dirty="0"/>
              <a:t> of 1 bits.</a:t>
            </a:r>
          </a:p>
          <a:p>
            <a:r>
              <a:rPr lang="es-MX" sz="2000" dirty="0" err="1"/>
              <a:t>Example</a:t>
            </a:r>
            <a:r>
              <a:rPr lang="es-MX" sz="2000" dirty="0"/>
              <a:t>:</a:t>
            </a:r>
          </a:p>
          <a:p>
            <a:pPr marL="0" indent="0">
              <a:buNone/>
            </a:pPr>
            <a:r>
              <a:rPr lang="es-MX" sz="2000" dirty="0"/>
              <a:t>          MOV AL, 10001100b</a:t>
            </a:r>
          </a:p>
          <a:p>
            <a:pPr marL="0" indent="0">
              <a:buNone/>
            </a:pPr>
            <a:r>
              <a:rPr lang="es-MX" sz="2000" dirty="0"/>
              <a:t>          ADD  AL, 00000010b            ; AL = 10001110,    PF = 1</a:t>
            </a:r>
          </a:p>
          <a:p>
            <a:pPr marL="0" indent="0">
              <a:buNone/>
            </a:pPr>
            <a:r>
              <a:rPr lang="es-MX" sz="2000" dirty="0"/>
              <a:t>          SUB  AL, 10000000b            ; AL = </a:t>
            </a:r>
            <a:r>
              <a:rPr lang="es-MX" sz="2000" i="1" dirty="0"/>
              <a:t> </a:t>
            </a:r>
            <a:r>
              <a:rPr lang="es-MX" sz="2000" dirty="0"/>
              <a:t>00001110,    PF = 0</a:t>
            </a:r>
          </a:p>
          <a:p>
            <a:endParaRPr lang="es-MX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250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7110237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Keeping</a:t>
            </a:r>
            <a:r>
              <a:rPr lang="es-MX" dirty="0"/>
              <a:t> </a:t>
            </a:r>
            <a:r>
              <a:rPr lang="es-MX" dirty="0" err="1"/>
              <a:t>track</a:t>
            </a:r>
            <a:r>
              <a:rPr lang="es-MX" dirty="0"/>
              <a:t> of </a:t>
            </a:r>
            <a:r>
              <a:rPr lang="es-MX" dirty="0" err="1"/>
              <a:t>Flags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196952"/>
          </a:xfrm>
        </p:spPr>
        <p:txBody>
          <a:bodyPr/>
          <a:lstStyle/>
          <a:p>
            <a:pPr marL="0" indent="0">
              <a:buNone/>
            </a:pPr>
            <a:r>
              <a:rPr lang="es-MX" dirty="0" err="1"/>
              <a:t>Related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endParaRPr lang="es-MX" dirty="0"/>
          </a:p>
          <a:p>
            <a:r>
              <a:rPr lang="es-MX" dirty="0"/>
              <a:t>LAHF – Load status </a:t>
            </a:r>
            <a:r>
              <a:rPr lang="es-MX" dirty="0" err="1"/>
              <a:t>flags</a:t>
            </a:r>
            <a:r>
              <a:rPr lang="es-MX" dirty="0"/>
              <a:t> </a:t>
            </a:r>
            <a:r>
              <a:rPr lang="es-MX" dirty="0" err="1"/>
              <a:t>into</a:t>
            </a:r>
            <a:r>
              <a:rPr lang="es-MX" dirty="0"/>
              <a:t> AH</a:t>
            </a:r>
          </a:p>
          <a:p>
            <a:pPr lvl="2"/>
            <a:r>
              <a:rPr lang="es-MX" dirty="0"/>
              <a:t>AH </a:t>
            </a:r>
            <a:r>
              <a:rPr lang="es-MX" dirty="0">
                <a:sym typeface="Wingdings" panose="05000000000000000000" pitchFamily="2" charset="2"/>
              </a:rPr>
              <a:t> </a:t>
            </a:r>
            <a:r>
              <a:rPr lang="es-MX" dirty="0" err="1">
                <a:sym typeface="Wingdings" panose="05000000000000000000" pitchFamily="2" charset="2"/>
              </a:rPr>
              <a:t>Low</a:t>
            </a:r>
            <a:r>
              <a:rPr lang="es-MX" dirty="0">
                <a:sym typeface="Wingdings" panose="05000000000000000000" pitchFamily="2" charset="2"/>
              </a:rPr>
              <a:t> byte of EFLAGS (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S</a:t>
            </a:r>
            <a:r>
              <a:rPr lang="es-MX" dirty="0">
                <a:sym typeface="Wingdings" panose="05000000000000000000" pitchFamily="2" charset="2"/>
              </a:rPr>
              <a:t>,  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Z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u="sng" dirty="0">
                <a:sym typeface="Wingdings" panose="05000000000000000000" pitchFamily="2" charset="2"/>
              </a:rPr>
              <a:t>0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u="sng" dirty="0">
                <a:sym typeface="Wingdings" panose="05000000000000000000" pitchFamily="2" charset="2"/>
              </a:rPr>
              <a:t>0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P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u="sng" dirty="0">
                <a:sym typeface="Wingdings" panose="05000000000000000000" pitchFamily="2" charset="2"/>
              </a:rPr>
              <a:t>1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s-MX" dirty="0">
                <a:sym typeface="Wingdings" panose="05000000000000000000" pitchFamily="2" charset="2"/>
              </a:rPr>
              <a:t>)</a:t>
            </a:r>
          </a:p>
          <a:p>
            <a:pPr lvl="2"/>
            <a:endParaRPr lang="es-MX" dirty="0"/>
          </a:p>
          <a:p>
            <a:r>
              <a:rPr lang="es-MX" dirty="0"/>
              <a:t>SAHF – Store AH </a:t>
            </a:r>
            <a:r>
              <a:rPr lang="es-MX" dirty="0" err="1"/>
              <a:t>into</a:t>
            </a:r>
            <a:r>
              <a:rPr lang="es-MX" dirty="0"/>
              <a:t>  status </a:t>
            </a:r>
            <a:r>
              <a:rPr lang="es-MX" dirty="0" err="1"/>
              <a:t>flags</a:t>
            </a:r>
            <a:endParaRPr lang="es-MX" dirty="0"/>
          </a:p>
          <a:p>
            <a:pPr lvl="2"/>
            <a:r>
              <a:rPr lang="es-MX" dirty="0" err="1">
                <a:sym typeface="Wingdings" panose="05000000000000000000" pitchFamily="2" charset="2"/>
              </a:rPr>
              <a:t>Low</a:t>
            </a:r>
            <a:r>
              <a:rPr lang="es-MX" dirty="0">
                <a:sym typeface="Wingdings" panose="05000000000000000000" pitchFamily="2" charset="2"/>
              </a:rPr>
              <a:t> byte of EFLAGS (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S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Z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u="sng" dirty="0">
                <a:sym typeface="Wingdings" panose="05000000000000000000" pitchFamily="2" charset="2"/>
              </a:rPr>
              <a:t>0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u="sng" dirty="0">
                <a:sym typeface="Wingdings" panose="05000000000000000000" pitchFamily="2" charset="2"/>
              </a:rPr>
              <a:t>0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P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u="sng" dirty="0">
                <a:sym typeface="Wingdings" panose="05000000000000000000" pitchFamily="2" charset="2"/>
              </a:rPr>
              <a:t>1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s-MX" dirty="0">
                <a:sym typeface="Wingdings" panose="05000000000000000000" pitchFamily="2" charset="2"/>
              </a:rPr>
              <a:t>)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 AH</a:t>
            </a:r>
            <a:endParaRPr lang="es-MX" dirty="0"/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251</a:t>
            </a:fld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2423592" y="4797152"/>
            <a:ext cx="2736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/>
              <a:t>.DATA</a:t>
            </a:r>
          </a:p>
          <a:p>
            <a:r>
              <a:rPr lang="es-MX" sz="1800" dirty="0"/>
              <a:t>     </a:t>
            </a:r>
            <a:r>
              <a:rPr lang="es-MX" sz="1800" dirty="0" err="1"/>
              <a:t>one</a:t>
            </a:r>
            <a:r>
              <a:rPr lang="es-MX" sz="1800" dirty="0"/>
              <a:t>   BYTE ?</a:t>
            </a:r>
          </a:p>
          <a:p>
            <a:endParaRPr lang="es-MX" sz="1800" dirty="0"/>
          </a:p>
          <a:p>
            <a:r>
              <a:rPr lang="es-MX" sz="1800" dirty="0"/>
              <a:t>.CODE</a:t>
            </a:r>
          </a:p>
          <a:p>
            <a:r>
              <a:rPr lang="es-MX" sz="1800" dirty="0"/>
              <a:t>     LAHF</a:t>
            </a:r>
          </a:p>
          <a:p>
            <a:r>
              <a:rPr lang="es-MX" sz="1800" dirty="0"/>
              <a:t>     MOV </a:t>
            </a:r>
            <a:r>
              <a:rPr lang="es-MX" sz="1800" dirty="0" err="1"/>
              <a:t>one</a:t>
            </a:r>
            <a:r>
              <a:rPr lang="es-MX" sz="1800" dirty="0"/>
              <a:t>, AH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168008" y="4797152"/>
            <a:ext cx="2736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/>
              <a:t>; </a:t>
            </a:r>
            <a:r>
              <a:rPr lang="es-MX" sz="1800" dirty="0" err="1"/>
              <a:t>following</a:t>
            </a:r>
            <a:r>
              <a:rPr lang="es-MX" sz="1800" dirty="0"/>
              <a:t> CODE</a:t>
            </a:r>
          </a:p>
          <a:p>
            <a:r>
              <a:rPr lang="es-MX" sz="1800" dirty="0"/>
              <a:t>     MOV BL, </a:t>
            </a:r>
            <a:r>
              <a:rPr lang="es-MX" sz="1800" dirty="0" err="1"/>
              <a:t>one</a:t>
            </a:r>
            <a:endParaRPr lang="es-MX" sz="1800" dirty="0"/>
          </a:p>
          <a:p>
            <a:r>
              <a:rPr lang="es-MX" sz="1800" dirty="0"/>
              <a:t>     - - -</a:t>
            </a:r>
          </a:p>
          <a:p>
            <a:r>
              <a:rPr lang="es-MX" sz="1800" dirty="0"/>
              <a:t>     MOV AH, </a:t>
            </a:r>
            <a:r>
              <a:rPr lang="es-MX" sz="1800" dirty="0" err="1"/>
              <a:t>one</a:t>
            </a:r>
            <a:endParaRPr lang="es-MX" sz="1800" dirty="0"/>
          </a:p>
          <a:p>
            <a:r>
              <a:rPr lang="es-MX" sz="1800" dirty="0"/>
              <a:t>     SAHF</a:t>
            </a:r>
          </a:p>
        </p:txBody>
      </p:sp>
    </p:spTree>
    <p:extLst>
      <p:ext uri="{BB962C8B-B14F-4D97-AF65-F5344CB8AC3E}">
        <p14:creationId xmlns:p14="http://schemas.microsoft.com/office/powerpoint/2010/main" val="3771480613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Instructions</a:t>
            </a:r>
            <a:r>
              <a:rPr lang="es-MX" dirty="0"/>
              <a:t> </a:t>
            </a:r>
            <a:r>
              <a:rPr lang="es-MX" dirty="0" err="1"/>
              <a:t>around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Carry</a:t>
            </a:r>
            <a:r>
              <a:rPr lang="es-MX" dirty="0"/>
              <a:t> </a:t>
            </a:r>
            <a:r>
              <a:rPr lang="es-MX" dirty="0" err="1"/>
              <a:t>flag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Set </a:t>
            </a:r>
            <a:r>
              <a:rPr lang="es-MX" dirty="0" err="1"/>
              <a:t>carry</a:t>
            </a:r>
            <a:r>
              <a:rPr lang="es-MX" dirty="0"/>
              <a:t> </a:t>
            </a:r>
            <a:r>
              <a:rPr lang="es-MX" dirty="0" err="1"/>
              <a:t>flag</a:t>
            </a:r>
            <a:endParaRPr lang="es-MX" dirty="0"/>
          </a:p>
          <a:p>
            <a:pPr lvl="2"/>
            <a:r>
              <a:rPr lang="es-MX" dirty="0"/>
              <a:t>STC                 ;CF=1</a:t>
            </a:r>
          </a:p>
          <a:p>
            <a:r>
              <a:rPr lang="es-MX" dirty="0"/>
              <a:t>Clear </a:t>
            </a:r>
            <a:r>
              <a:rPr lang="es-MX" dirty="0" err="1"/>
              <a:t>carry</a:t>
            </a:r>
            <a:r>
              <a:rPr lang="es-MX" dirty="0"/>
              <a:t> </a:t>
            </a:r>
            <a:r>
              <a:rPr lang="es-MX" dirty="0" err="1"/>
              <a:t>flag</a:t>
            </a:r>
            <a:endParaRPr lang="es-MX" dirty="0"/>
          </a:p>
          <a:p>
            <a:pPr lvl="2"/>
            <a:r>
              <a:rPr lang="es-MX" dirty="0"/>
              <a:t>CLC                 ;CF=0</a:t>
            </a:r>
          </a:p>
          <a:p>
            <a:r>
              <a:rPr lang="es-MX" dirty="0" err="1"/>
              <a:t>Complement</a:t>
            </a:r>
            <a:r>
              <a:rPr lang="es-MX" dirty="0"/>
              <a:t> </a:t>
            </a:r>
            <a:r>
              <a:rPr lang="es-MX" dirty="0" err="1"/>
              <a:t>carry</a:t>
            </a:r>
            <a:r>
              <a:rPr lang="es-MX" dirty="0"/>
              <a:t> </a:t>
            </a:r>
            <a:r>
              <a:rPr lang="es-MX" dirty="0" err="1"/>
              <a:t>flag</a:t>
            </a:r>
            <a:endParaRPr lang="es-MX" dirty="0"/>
          </a:p>
          <a:p>
            <a:pPr lvl="2"/>
            <a:r>
              <a:rPr lang="es-MX" dirty="0"/>
              <a:t>CMC               ;CF= 1s </a:t>
            </a:r>
            <a:r>
              <a:rPr lang="es-MX" dirty="0" err="1"/>
              <a:t>complement</a:t>
            </a:r>
            <a:r>
              <a:rPr lang="es-MX" dirty="0"/>
              <a:t> of CF</a:t>
            </a:r>
          </a:p>
          <a:p>
            <a:r>
              <a:rPr lang="es-MX" dirty="0" err="1"/>
              <a:t>Add</a:t>
            </a:r>
            <a:r>
              <a:rPr lang="es-MX" dirty="0"/>
              <a:t> </a:t>
            </a:r>
            <a:r>
              <a:rPr lang="es-MX" dirty="0" err="1"/>
              <a:t>carry</a:t>
            </a:r>
            <a:r>
              <a:rPr lang="es-MX" dirty="0"/>
              <a:t> </a:t>
            </a:r>
            <a:r>
              <a:rPr lang="es-MX" dirty="0" err="1"/>
              <a:t>flag</a:t>
            </a:r>
            <a:endParaRPr lang="es-MX" dirty="0"/>
          </a:p>
          <a:p>
            <a:pPr lvl="2"/>
            <a:r>
              <a:rPr lang="es-MX" dirty="0"/>
              <a:t>ADC opd1,opd2       ; opd1 </a:t>
            </a:r>
            <a:r>
              <a:rPr lang="es-MX" dirty="0">
                <a:sym typeface="Wingdings" panose="05000000000000000000" pitchFamily="2" charset="2"/>
              </a:rPr>
              <a:t></a:t>
            </a:r>
            <a:r>
              <a:rPr lang="es-MX" dirty="0"/>
              <a:t> opd1 + opd2 + CF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252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95015659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</a:t>
            </a:r>
          </a:p>
          <a:p>
            <a:r>
              <a:rPr lang="en-US" dirty="0"/>
              <a:t>Agosto </a:t>
            </a:r>
            <a:r>
              <a:rPr lang="en-US" dirty="0" err="1"/>
              <a:t>diciembre</a:t>
            </a:r>
            <a:r>
              <a:rPr lang="en-US" dirty="0"/>
              <a:t>, 2022</a:t>
            </a:r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253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1037426082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37553-2265-B77F-2748-10509FAE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9020DB-72A0-E8E6-CCB3-75A8CF6B8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E157B5-B612-D2ED-C0AF-F8B90429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D0DF3E-5CEF-C6E9-BF99-CE35B5C8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254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050644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2022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255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2228481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D278-6070-4EDE-B0DE-153C0ADD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MS-MASM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7E5F-C178-4ED0-8446-0BB45BAA7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MASM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Microsoft Macro </a:t>
            </a:r>
            <a:r>
              <a:rPr lang="es-MX" dirty="0" err="1"/>
              <a:t>ASseMbler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x86 Intel </a:t>
            </a:r>
            <a:r>
              <a:rPr lang="es-MX" dirty="0" err="1"/>
              <a:t>processors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MASM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x86 </a:t>
            </a:r>
            <a:r>
              <a:rPr lang="es-MX" dirty="0" err="1"/>
              <a:t>assembler</a:t>
            </a:r>
            <a:r>
              <a:rPr lang="es-MX" dirty="0"/>
              <a:t> </a:t>
            </a:r>
            <a:r>
              <a:rPr lang="en-US" dirty="0"/>
              <a:t>that uses the Intel syntax for MS-DOS and MS-WINDOWS.</a:t>
            </a:r>
            <a:endParaRPr lang="es-MX" dirty="0"/>
          </a:p>
          <a:p>
            <a:pPr lvl="1"/>
            <a:r>
              <a:rPr lang="en-US" dirty="0"/>
              <a:t>There are two versions of the MASM:</a:t>
            </a:r>
          </a:p>
          <a:p>
            <a:pPr lvl="2"/>
            <a:r>
              <a:rPr lang="en-US" dirty="0"/>
              <a:t>One (ML) for 16-bit and 32-bit assembly sources, and</a:t>
            </a:r>
          </a:p>
          <a:p>
            <a:pPr lvl="2"/>
            <a:r>
              <a:rPr lang="en-US" dirty="0"/>
              <a:t>another (ML64) for 64-bit assembly sources only.</a:t>
            </a:r>
            <a:endParaRPr lang="es-MX" dirty="0"/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C7BDF-9906-446F-8ECC-3DD0C07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8A40A-EFC5-4227-A0AB-5278B399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256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7826954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Ejecución de Programas en </a:t>
            </a:r>
            <a:r>
              <a:rPr lang="es-MX" sz="2800" dirty="0" err="1"/>
              <a:t>Leng</a:t>
            </a:r>
            <a:r>
              <a:rPr lang="es-MX" sz="2800" dirty="0"/>
              <a:t>. Ensamblador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692287"/>
          </a:xfrm>
        </p:spPr>
        <p:txBody>
          <a:bodyPr>
            <a:normAutofit/>
          </a:bodyPr>
          <a:lstStyle/>
          <a:p>
            <a:r>
              <a:rPr lang="es-MX" sz="2400" dirty="0"/>
              <a:t>Flujo para ejecutar programas en Ensamblador:</a:t>
            </a:r>
          </a:p>
          <a:p>
            <a:pPr lvl="1"/>
            <a:r>
              <a:rPr lang="es-MX" sz="2000" i="1" dirty="0"/>
              <a:t>Ensamble</a:t>
            </a:r>
            <a:r>
              <a:rPr lang="es-MX" sz="2000" dirty="0"/>
              <a:t> con el Ensamblador </a:t>
            </a:r>
            <a:r>
              <a:rPr lang="es-MX" sz="2000" b="1" dirty="0"/>
              <a:t>MASM</a:t>
            </a:r>
            <a:r>
              <a:rPr lang="es-MX" sz="2000" dirty="0"/>
              <a:t> (</a:t>
            </a:r>
            <a:r>
              <a:rPr lang="es-MX" sz="2000" b="1" dirty="0"/>
              <a:t>M</a:t>
            </a:r>
            <a:r>
              <a:rPr lang="es-MX" sz="2000" dirty="0"/>
              <a:t>acro </a:t>
            </a:r>
            <a:r>
              <a:rPr lang="es-MX" sz="2000" b="1" dirty="0" err="1"/>
              <a:t>AS</a:t>
            </a:r>
            <a:r>
              <a:rPr lang="es-MX" sz="2000" dirty="0" err="1"/>
              <a:t>se</a:t>
            </a:r>
            <a:r>
              <a:rPr lang="es-MX" sz="2000" b="1" dirty="0" err="1"/>
              <a:t>M</a:t>
            </a:r>
            <a:r>
              <a:rPr lang="es-MX" sz="2000" dirty="0" err="1"/>
              <a:t>bler</a:t>
            </a:r>
            <a:r>
              <a:rPr lang="es-MX" sz="2000" dirty="0"/>
              <a:t>)</a:t>
            </a:r>
          </a:p>
          <a:p>
            <a:pPr lvl="1"/>
            <a:r>
              <a:rPr lang="es-MX" sz="2000" i="1" dirty="0"/>
              <a:t>Ligado o vinculado</a:t>
            </a:r>
            <a:r>
              <a:rPr lang="es-MX" sz="2000" dirty="0"/>
              <a:t> (</a:t>
            </a:r>
            <a:r>
              <a:rPr lang="es-MX" sz="2000" dirty="0" err="1"/>
              <a:t>linking</a:t>
            </a:r>
            <a:r>
              <a:rPr lang="es-MX" sz="2000" dirty="0"/>
              <a:t>) con el </a:t>
            </a:r>
            <a:r>
              <a:rPr lang="es-MX" sz="2000" b="1" dirty="0" err="1"/>
              <a:t>Linker</a:t>
            </a:r>
            <a:r>
              <a:rPr lang="es-MX" sz="2000" dirty="0"/>
              <a:t> </a:t>
            </a:r>
          </a:p>
          <a:p>
            <a:pPr lvl="1"/>
            <a:r>
              <a:rPr lang="es-MX" sz="2000" dirty="0"/>
              <a:t>Ejecución de programas en Lenguaje Ensamblador (</a:t>
            </a:r>
            <a:r>
              <a:rPr lang="es-MX" sz="2000" dirty="0" err="1"/>
              <a:t>Assembly</a:t>
            </a:r>
            <a:r>
              <a:rPr lang="es-MX" sz="2000" dirty="0"/>
              <a:t>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257</a:t>
            </a:fld>
            <a:endParaRPr lang="es-MX" dirty="0"/>
          </a:p>
        </p:txBody>
      </p:sp>
      <p:grpSp>
        <p:nvGrpSpPr>
          <p:cNvPr id="19" name="18 Grupo"/>
          <p:cNvGrpSpPr/>
          <p:nvPr/>
        </p:nvGrpSpPr>
        <p:grpSpPr>
          <a:xfrm>
            <a:off x="2858273" y="3411768"/>
            <a:ext cx="6300923" cy="2972027"/>
            <a:chOff x="1397542" y="2529947"/>
            <a:chExt cx="6300923" cy="2972027"/>
          </a:xfrm>
        </p:grpSpPr>
        <p:sp>
          <p:nvSpPr>
            <p:cNvPr id="20" name="19 Datos almacenados"/>
            <p:cNvSpPr/>
            <p:nvPr/>
          </p:nvSpPr>
          <p:spPr>
            <a:xfrm>
              <a:off x="1397542" y="2875703"/>
              <a:ext cx="1584176" cy="518458"/>
            </a:xfrm>
            <a:prstGeom prst="flowChartOnlineStorag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800" i="1" dirty="0">
                  <a:solidFill>
                    <a:schemeClr val="tx1"/>
                  </a:solidFill>
                </a:rPr>
                <a:t>file</a:t>
              </a:r>
              <a:r>
                <a:rPr lang="es-MX" sz="1800" dirty="0">
                  <a:solidFill>
                    <a:schemeClr val="tx1"/>
                  </a:solidFill>
                </a:rPr>
                <a:t>.asm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1" name="20 Proceso"/>
            <p:cNvSpPr/>
            <p:nvPr/>
          </p:nvSpPr>
          <p:spPr>
            <a:xfrm>
              <a:off x="1476101" y="3767421"/>
              <a:ext cx="1512168" cy="518458"/>
            </a:xfrm>
            <a:prstGeom prst="flowChartProcess">
              <a:avLst/>
            </a:prstGeom>
            <a:solidFill>
              <a:srgbClr val="FFC000"/>
            </a:solidFill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800" dirty="0">
                  <a:solidFill>
                    <a:schemeClr val="tx1"/>
                  </a:solidFill>
                </a:rPr>
                <a:t>MASM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2" name="21 Datos almacenados"/>
            <p:cNvSpPr/>
            <p:nvPr/>
          </p:nvSpPr>
          <p:spPr>
            <a:xfrm>
              <a:off x="3600547" y="3767421"/>
              <a:ext cx="1584176" cy="518458"/>
            </a:xfrm>
            <a:prstGeom prst="flowChartOnlineStorage">
              <a:avLst/>
            </a:prstGeom>
            <a:solidFill>
              <a:srgbClr val="00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800" i="1" dirty="0">
                  <a:solidFill>
                    <a:schemeClr val="tx1"/>
                  </a:solidFill>
                </a:rPr>
                <a:t>file</a:t>
              </a:r>
              <a:r>
                <a:rPr lang="es-MX" sz="1800" dirty="0">
                  <a:solidFill>
                    <a:schemeClr val="tx1"/>
                  </a:solidFill>
                </a:rPr>
                <a:t>.obj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3" name="22 Datos almacenados"/>
            <p:cNvSpPr/>
            <p:nvPr/>
          </p:nvSpPr>
          <p:spPr>
            <a:xfrm>
              <a:off x="5976601" y="4662229"/>
              <a:ext cx="1584176" cy="518458"/>
            </a:xfrm>
            <a:prstGeom prst="flowChartOnlineStorag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800" i="1" dirty="0">
                  <a:solidFill>
                    <a:schemeClr val="tx1"/>
                  </a:solidFill>
                </a:rPr>
                <a:t>file</a:t>
              </a:r>
              <a:r>
                <a:rPr lang="es-MX" sz="1800" dirty="0">
                  <a:solidFill>
                    <a:schemeClr val="tx1"/>
                  </a:solidFill>
                </a:rPr>
                <a:t>.exe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4" name="23 Proceso"/>
            <p:cNvSpPr/>
            <p:nvPr/>
          </p:nvSpPr>
          <p:spPr>
            <a:xfrm>
              <a:off x="6012605" y="3767421"/>
              <a:ext cx="1512168" cy="518458"/>
            </a:xfrm>
            <a:prstGeom prst="flowChartProcess">
              <a:avLst/>
            </a:prstGeom>
            <a:solidFill>
              <a:srgbClr val="FFC000"/>
            </a:solidFill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800" dirty="0" err="1">
                  <a:solidFill>
                    <a:schemeClr val="tx1"/>
                  </a:solidFill>
                </a:rPr>
                <a:t>Linker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24 Conector recto de flecha"/>
            <p:cNvCxnSpPr>
              <a:stCxn id="20" idx="2"/>
            </p:cNvCxnSpPr>
            <p:nvPr/>
          </p:nvCxnSpPr>
          <p:spPr>
            <a:xfrm>
              <a:off x="2189630" y="3394161"/>
              <a:ext cx="0" cy="3732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 de flecha"/>
            <p:cNvCxnSpPr>
              <a:endCxn id="22" idx="1"/>
            </p:cNvCxnSpPr>
            <p:nvPr/>
          </p:nvCxnSpPr>
          <p:spPr>
            <a:xfrm>
              <a:off x="2988269" y="4026650"/>
              <a:ext cx="61227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 de flecha"/>
            <p:cNvCxnSpPr>
              <a:stCxn id="22" idx="3"/>
            </p:cNvCxnSpPr>
            <p:nvPr/>
          </p:nvCxnSpPr>
          <p:spPr>
            <a:xfrm>
              <a:off x="4920694" y="4026650"/>
              <a:ext cx="109191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 de flecha"/>
            <p:cNvCxnSpPr/>
            <p:nvPr/>
          </p:nvCxnSpPr>
          <p:spPr>
            <a:xfrm>
              <a:off x="6756357" y="4285879"/>
              <a:ext cx="0" cy="3732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1505554" y="2529947"/>
              <a:ext cx="1476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Programa fuente</a:t>
              </a:r>
              <a:endParaRPr lang="en-US" sz="1400" dirty="0"/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3708559" y="4285879"/>
              <a:ext cx="1476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Programa objeto</a:t>
              </a:r>
              <a:endParaRPr lang="en-US" sz="1400" dirty="0"/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6006277" y="5194197"/>
              <a:ext cx="1692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Programa ejecutable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1790648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Arrancando Visual Studio 2019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19536" y="1500446"/>
            <a:ext cx="8352928" cy="591868"/>
          </a:xfrm>
        </p:spPr>
        <p:txBody>
          <a:bodyPr>
            <a:normAutofit/>
          </a:bodyPr>
          <a:lstStyle/>
          <a:p>
            <a:r>
              <a:rPr lang="es-MX" dirty="0"/>
              <a:t>En Windows: 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258</a:t>
            </a:fld>
            <a:endParaRPr lang="es-MX" dirty="0"/>
          </a:p>
        </p:txBody>
      </p:sp>
      <p:grpSp>
        <p:nvGrpSpPr>
          <p:cNvPr id="8" name="Grupo 7"/>
          <p:cNvGrpSpPr/>
          <p:nvPr/>
        </p:nvGrpSpPr>
        <p:grpSpPr>
          <a:xfrm>
            <a:off x="2860068" y="2254203"/>
            <a:ext cx="6267450" cy="4113847"/>
            <a:chOff x="1274533" y="2242503"/>
            <a:chExt cx="6267450" cy="4113847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4533" y="2242503"/>
              <a:ext cx="6267450" cy="4113847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1691680" y="5659584"/>
              <a:ext cx="2716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800" dirty="0">
                  <a:solidFill>
                    <a:srgbClr val="FF0000"/>
                  </a:solidFill>
                </a:rPr>
                <a:t>Seleccionar:</a:t>
              </a:r>
            </a:p>
            <a:p>
              <a:r>
                <a:rPr lang="es-MX" sz="1800" dirty="0">
                  <a:solidFill>
                    <a:srgbClr val="FF0000"/>
                  </a:solidFill>
                </a:rPr>
                <a:t>    </a:t>
              </a:r>
              <a:r>
                <a:rPr lang="es-MX" sz="1800" dirty="0" err="1">
                  <a:solidFill>
                    <a:srgbClr val="0070C0"/>
                  </a:solidFill>
                </a:rPr>
                <a:t>Continue</a:t>
              </a:r>
              <a:r>
                <a:rPr lang="es-MX" sz="1800" dirty="0">
                  <a:solidFill>
                    <a:srgbClr val="0070C0"/>
                  </a:solidFill>
                </a:rPr>
                <a:t> </a:t>
              </a:r>
              <a:r>
                <a:rPr lang="es-MX" sz="1800" dirty="0" err="1">
                  <a:solidFill>
                    <a:srgbClr val="0070C0"/>
                  </a:solidFill>
                </a:rPr>
                <a:t>without</a:t>
              </a:r>
              <a:r>
                <a:rPr lang="es-MX" sz="1800" dirty="0">
                  <a:solidFill>
                    <a:srgbClr val="0070C0"/>
                  </a:solidFill>
                </a:rPr>
                <a:t> </a:t>
              </a:r>
              <a:r>
                <a:rPr lang="es-MX" sz="1800" dirty="0" err="1">
                  <a:solidFill>
                    <a:srgbClr val="0070C0"/>
                  </a:solidFill>
                </a:rPr>
                <a:t>code</a:t>
              </a:r>
              <a:r>
                <a:rPr lang="es-MX" sz="1800" dirty="0">
                  <a:solidFill>
                    <a:srgbClr val="0070C0"/>
                  </a:solidFill>
                </a:rPr>
                <a:t> 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1774286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Ventana de Visual Studio 2019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19536" y="1500446"/>
            <a:ext cx="8352928" cy="591868"/>
          </a:xfrm>
        </p:spPr>
        <p:txBody>
          <a:bodyPr>
            <a:normAutofit/>
          </a:bodyPr>
          <a:lstStyle/>
          <a:p>
            <a:r>
              <a:rPr lang="es-MX" dirty="0"/>
              <a:t>En Windows: 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259</a:t>
            </a:fld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2492896"/>
            <a:ext cx="63436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04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Integers and Storage Sizes</a:t>
            </a:r>
          </a:p>
        </p:txBody>
      </p:sp>
      <p:graphicFrame>
        <p:nvGraphicFramePr>
          <p:cNvPr id="8" name="Object 1024"/>
          <p:cNvGraphicFramePr>
            <a:graphicFrameLocks noChangeAspect="1"/>
          </p:cNvGraphicFramePr>
          <p:nvPr/>
        </p:nvGraphicFramePr>
        <p:xfrm>
          <a:off x="5431904" y="1484784"/>
          <a:ext cx="3124200" cy="1182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929128" imgH="891540" progId="">
                  <p:embed/>
                </p:oleObj>
              </mc:Choice>
              <mc:Fallback>
                <p:oleObj name="VISIO" r:id="rId3" imgW="2929128" imgH="891540" progId="">
                  <p:embed/>
                  <p:pic>
                    <p:nvPicPr>
                      <p:cNvPr id="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111" t="-7295" r="-2223" b="-9422"/>
                      <a:stretch>
                        <a:fillRect/>
                      </a:stretch>
                    </p:blipFill>
                    <p:spPr bwMode="auto">
                      <a:xfrm>
                        <a:off x="5431904" y="1484784"/>
                        <a:ext cx="3124200" cy="1182216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04" y="3115757"/>
            <a:ext cx="6858000" cy="2165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383904" y="5638800"/>
            <a:ext cx="7391400" cy="541338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What is the largest unsigned integer that may be stored in 20 bits?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298304" y="1676401"/>
            <a:ext cx="24384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Standard sizes: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115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Apertura del proyecto MASM 1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260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063552" y="1556792"/>
            <a:ext cx="8153400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Proyecto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PrjTtVS19rmt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previamente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preparado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 </a:t>
            </a:r>
            <a:r>
              <a:rPr kumimoji="0" lang="en-US" alt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ensamblador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seleccionar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en-US" altLang="en-US" sz="2800" dirty="0"/>
              <a:t>File &gt; Open &gt; Project / Solution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Seleccione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trayectoria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PrjTtVS19rmt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computadora</a:t>
            </a:r>
            <a:endParaRPr kumimoji="0" lang="en-US" altLang="en-US" sz="32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1" y="4360242"/>
            <a:ext cx="48101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83481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Apertura del proyecto MASM 2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261</a:t>
            </a:fld>
            <a:endParaRPr lang="es-MX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2006180" y="1484784"/>
            <a:ext cx="81534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800" dirty="0" err="1"/>
              <a:t>Apareciendo</a:t>
            </a:r>
            <a:endParaRPr lang="en-US" altLang="en-US" sz="2800" dirty="0"/>
          </a:p>
          <a:p>
            <a:pPr eaLnBrk="1" hangingPunct="1">
              <a:lnSpc>
                <a:spcPct val="120000"/>
              </a:lnSpc>
            </a:pPr>
            <a:endParaRPr lang="en-US" altLang="en-US" sz="2800" dirty="0"/>
          </a:p>
          <a:p>
            <a:pPr eaLnBrk="1" hangingPunct="1">
              <a:lnSpc>
                <a:spcPct val="120000"/>
              </a:lnSpc>
            </a:pPr>
            <a:endParaRPr lang="en-US" altLang="en-US" sz="2800" dirty="0"/>
          </a:p>
          <a:p>
            <a:pPr eaLnBrk="1" hangingPunct="1">
              <a:lnSpc>
                <a:spcPct val="120000"/>
              </a:lnSpc>
            </a:pPr>
            <a:endParaRPr lang="en-US" altLang="en-US" sz="2800" dirty="0"/>
          </a:p>
          <a:p>
            <a:pPr eaLnBrk="1" hangingPunct="1">
              <a:lnSpc>
                <a:spcPct val="120000"/>
              </a:lnSpc>
            </a:pPr>
            <a:endParaRPr lang="en-US" altLang="en-US" sz="2800" dirty="0"/>
          </a:p>
          <a:p>
            <a:pPr eaLnBrk="1" hangingPunct="1">
              <a:lnSpc>
                <a:spcPct val="120000"/>
              </a:lnSpc>
            </a:pPr>
            <a:r>
              <a:rPr lang="es-MX" altLang="en-US" sz="2800" dirty="0"/>
              <a:t>Seleccione </a:t>
            </a:r>
            <a:r>
              <a:rPr lang="es-MX" altLang="en-US" sz="2800" i="1" dirty="0"/>
              <a:t>Project.sln</a:t>
            </a:r>
            <a:r>
              <a:rPr lang="es-MX" altLang="en-US" sz="2800" dirty="0"/>
              <a:t> </a:t>
            </a:r>
          </a:p>
          <a:p>
            <a:pPr eaLnBrk="1" hangingPunct="1">
              <a:lnSpc>
                <a:spcPct val="120000"/>
              </a:lnSpc>
            </a:pPr>
            <a:endParaRPr lang="en-US" altLang="en-US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2041741"/>
            <a:ext cx="4838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14220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Apertura del proyecto MASM 3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262</a:t>
            </a:fld>
            <a:endParaRPr lang="es-MX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2006180" y="1484784"/>
            <a:ext cx="81534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lang="en-US" altLang="en-US" sz="2800" dirty="0"/>
          </a:p>
          <a:p>
            <a:pPr eaLnBrk="1" hangingPunct="1">
              <a:lnSpc>
                <a:spcPct val="120000"/>
              </a:lnSpc>
            </a:pPr>
            <a:endParaRPr lang="en-US" altLang="en-US" sz="2800" dirty="0"/>
          </a:p>
          <a:p>
            <a:pPr eaLnBrk="1" hangingPunct="1">
              <a:lnSpc>
                <a:spcPct val="120000"/>
              </a:lnSpc>
            </a:pPr>
            <a:endParaRPr lang="en-US" altLang="en-US" sz="2800" dirty="0"/>
          </a:p>
          <a:p>
            <a:pPr eaLnBrk="1" hangingPunct="1">
              <a:lnSpc>
                <a:spcPct val="120000"/>
              </a:lnSpc>
            </a:pPr>
            <a:endParaRPr lang="en-US" altLang="en-US" sz="2800" dirty="0"/>
          </a:p>
          <a:p>
            <a:pPr marL="0" indent="0" eaLnBrk="1" hangingPunct="1">
              <a:lnSpc>
                <a:spcPct val="120000"/>
              </a:lnSpc>
              <a:buNone/>
            </a:pPr>
            <a:endParaRPr lang="es-MX" altLang="en-US" sz="2800" dirty="0"/>
          </a:p>
          <a:p>
            <a:pPr algn="just" eaLnBrk="1" hangingPunct="1">
              <a:lnSpc>
                <a:spcPct val="120000"/>
              </a:lnSpc>
            </a:pPr>
            <a:r>
              <a:rPr lang="es-MX" altLang="en-US" sz="2800" dirty="0"/>
              <a:t>Note: el nombre del fólder es </a:t>
            </a:r>
            <a:r>
              <a:rPr lang="es-MX" altLang="en-US" sz="2800" i="1" dirty="0"/>
              <a:t>PrjTtVS19rmt</a:t>
            </a:r>
            <a:r>
              <a:rPr lang="es-MX" altLang="en-US" sz="2800" dirty="0"/>
              <a:t>, el nombre del </a:t>
            </a:r>
            <a:r>
              <a:rPr lang="es-MX" altLang="en-US" sz="2800" dirty="0" err="1"/>
              <a:t>Solution</a:t>
            </a:r>
            <a:r>
              <a:rPr lang="es-MX" altLang="en-US" sz="2800" dirty="0"/>
              <a:t> Project es </a:t>
            </a:r>
            <a:r>
              <a:rPr lang="es-MX" altLang="en-US" sz="2800" i="1" dirty="0"/>
              <a:t>Project.sln</a:t>
            </a:r>
            <a:r>
              <a:rPr lang="es-MX" altLang="en-US" sz="2800" dirty="0"/>
              <a:t> , pero el ejecutable que se generara se llamara </a:t>
            </a:r>
            <a:r>
              <a:rPr lang="es-MX" altLang="en-US" sz="2800" b="1" i="1" dirty="0"/>
              <a:t>opc22pri31.exe</a:t>
            </a:r>
            <a:r>
              <a:rPr lang="es-MX" altLang="en-US" sz="2800" dirty="0"/>
              <a:t> </a:t>
            </a:r>
          </a:p>
          <a:p>
            <a:pPr eaLnBrk="1" hangingPunct="1">
              <a:lnSpc>
                <a:spcPct val="120000"/>
              </a:lnSpc>
            </a:pPr>
            <a:endParaRPr lang="en-US" altLang="en-US" sz="2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510070"/>
            <a:ext cx="71628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52356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Característica del proyecto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263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063552" y="1556792"/>
            <a:ext cx="8153400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fólder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PrjTtVS19rmt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no </a:t>
            </a:r>
            <a:r>
              <a:rPr kumimoji="0" lang="en-US" alt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lleva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archivo</a:t>
            </a:r>
            <a:r>
              <a:rPr lang="en-US" altLang="en-US" sz="3200" dirty="0"/>
              <a:t> </a:t>
            </a:r>
            <a:r>
              <a:rPr kumimoji="0" lang="en-US" alt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fuente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“.</a:t>
            </a:r>
            <a:r>
              <a:rPr kumimoji="0" lang="en-US" alt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asm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”:</a:t>
            </a:r>
            <a:endParaRPr lang="en-US" alt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Hay que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agregarlo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Proyecto de </a:t>
            </a:r>
            <a:r>
              <a:rPr kumimoji="0" lang="en-US" alt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manera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“virtual”, </a:t>
            </a:r>
            <a:r>
              <a:rPr kumimoji="0" lang="en-US" alt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siendo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 el archive “.</a:t>
            </a:r>
            <a:r>
              <a:rPr kumimoji="0" lang="en-US" alt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asm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se </a:t>
            </a:r>
            <a:r>
              <a:rPr kumimoji="0" lang="en-US" alt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encuentra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otro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folder, </a:t>
            </a:r>
            <a:r>
              <a:rPr kumimoji="0" lang="en-US" alt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p.e.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asmFilesa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9" y="4464807"/>
            <a:ext cx="36861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88993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Agregado de un archivo “.</a:t>
            </a:r>
            <a:r>
              <a:rPr lang="es-MX" dirty="0" err="1"/>
              <a:t>asm</a:t>
            </a:r>
            <a:r>
              <a:rPr lang="es-MX" dirty="0"/>
              <a:t>”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264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063552" y="1556792"/>
            <a:ext cx="8153400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Seleccione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AddSub1.asm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en-US" altLang="en-US" sz="2800" dirty="0" err="1"/>
              <a:t>Arrastrelo</a:t>
            </a:r>
            <a:r>
              <a:rPr lang="en-US" altLang="en-US" sz="2800" dirty="0"/>
              <a:t>, y </a:t>
            </a:r>
            <a:r>
              <a:rPr lang="en-US" altLang="en-US" sz="2800" dirty="0" err="1"/>
              <a:t>deposítelo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sobre</a:t>
            </a:r>
            <a:r>
              <a:rPr lang="en-US" altLang="en-US" sz="2800" dirty="0"/>
              <a:t> </a:t>
            </a:r>
            <a:r>
              <a:rPr lang="en-US" altLang="en-US" sz="2800" i="1" dirty="0"/>
              <a:t>opc22pri31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en</a:t>
            </a:r>
            <a:r>
              <a:rPr lang="en-US" altLang="en-US" sz="2800" dirty="0"/>
              <a:t> VS, o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en-US" altLang="en-US" sz="2800" dirty="0" err="1"/>
              <a:t>Haga</a:t>
            </a:r>
            <a:r>
              <a:rPr lang="en-US" altLang="en-US" sz="2800" dirty="0"/>
              <a:t> copy, y paste </a:t>
            </a:r>
            <a:r>
              <a:rPr lang="en-US" altLang="en-US" sz="2800" dirty="0" err="1"/>
              <a:t>sobre</a:t>
            </a:r>
            <a:r>
              <a:rPr lang="en-US" altLang="en-US" sz="2800" dirty="0"/>
              <a:t> </a:t>
            </a:r>
            <a:r>
              <a:rPr lang="en-US" altLang="en-US" sz="2800" i="1" dirty="0"/>
              <a:t>opc22pri31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en</a:t>
            </a:r>
            <a:r>
              <a:rPr lang="en-US" altLang="en-US" sz="2800" dirty="0"/>
              <a:t> VS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Apareciendo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dicho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archive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como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sigue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en-US" sz="32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3790269"/>
            <a:ext cx="6153150" cy="25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24001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Ensamblado</a:t>
            </a:r>
            <a:r>
              <a:rPr lang="en-US" sz="3200" dirty="0"/>
              <a:t> (Assembling)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91544" y="1535424"/>
            <a:ext cx="8229600" cy="477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Ensamblado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actividad</a:t>
            </a:r>
            <a:r>
              <a:rPr lang="en-US" sz="2000" dirty="0"/>
              <a:t>, </a:t>
            </a:r>
            <a:r>
              <a:rPr lang="en-US" sz="2000" dirty="0" err="1"/>
              <a:t>llevada</a:t>
            </a:r>
            <a:r>
              <a:rPr lang="en-US" sz="2000" dirty="0"/>
              <a:t> a </a:t>
            </a:r>
            <a:r>
              <a:rPr lang="en-US" sz="2000" dirty="0" err="1"/>
              <a:t>cabo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el  </a:t>
            </a:r>
            <a:r>
              <a:rPr lang="en-US" sz="2000" b="1" dirty="0" err="1"/>
              <a:t>Ensamblador</a:t>
            </a:r>
            <a:r>
              <a:rPr lang="en-US" sz="2000" b="1" dirty="0"/>
              <a:t> (ml.exe)</a:t>
            </a:r>
            <a:r>
              <a:rPr lang="en-US" sz="2000" dirty="0"/>
              <a:t>, de </a:t>
            </a:r>
            <a:r>
              <a:rPr lang="en-US" sz="2000" dirty="0" err="1"/>
              <a:t>traducir</a:t>
            </a:r>
            <a:r>
              <a:rPr lang="en-US" sz="2000" dirty="0"/>
              <a:t> el </a:t>
            </a:r>
            <a:r>
              <a:rPr lang="en-US" sz="2000" dirty="0" err="1"/>
              <a:t>archivo</a:t>
            </a:r>
            <a:r>
              <a:rPr lang="en-US" sz="2000" dirty="0"/>
              <a:t> de entrada (.</a:t>
            </a:r>
            <a:r>
              <a:rPr lang="en-US" sz="2000" dirty="0" err="1"/>
              <a:t>asm</a:t>
            </a:r>
            <a:r>
              <a:rPr lang="en-US" sz="2000" dirty="0"/>
              <a:t>, </a:t>
            </a:r>
            <a:r>
              <a:rPr lang="en-US" sz="2000" dirty="0" err="1"/>
              <a:t>programa</a:t>
            </a:r>
            <a:r>
              <a:rPr lang="en-US" sz="2000" dirty="0"/>
              <a:t> </a:t>
            </a:r>
            <a:r>
              <a:rPr lang="en-US" sz="2000" dirty="0" err="1"/>
              <a:t>fuente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Lenguaje</a:t>
            </a:r>
            <a:r>
              <a:rPr lang="en-US" sz="2000" dirty="0"/>
              <a:t> </a:t>
            </a:r>
            <a:r>
              <a:rPr lang="en-US" sz="2000" dirty="0" err="1"/>
              <a:t>Ensamblador</a:t>
            </a:r>
            <a:r>
              <a:rPr lang="en-US" sz="2000" dirty="0"/>
              <a:t>) </a:t>
            </a:r>
            <a:r>
              <a:rPr lang="en-US" sz="2000" dirty="0" err="1"/>
              <a:t>en</a:t>
            </a:r>
            <a:r>
              <a:rPr lang="en-US" sz="2000" dirty="0"/>
              <a:t> un </a:t>
            </a:r>
            <a:r>
              <a:rPr lang="en-US" sz="2000" dirty="0" err="1"/>
              <a:t>programa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Lenguaje</a:t>
            </a:r>
            <a:r>
              <a:rPr lang="en-US" sz="2000" dirty="0"/>
              <a:t> </a:t>
            </a:r>
            <a:r>
              <a:rPr lang="en-US" sz="2000" dirty="0" err="1"/>
              <a:t>Máquina</a:t>
            </a:r>
            <a:r>
              <a:rPr lang="en-US" sz="2000" dirty="0"/>
              <a:t>, </a:t>
            </a:r>
            <a:r>
              <a:rPr lang="en-US" sz="2000" dirty="0" err="1"/>
              <a:t>puesto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archivo</a:t>
            </a:r>
            <a:r>
              <a:rPr lang="en-US" sz="2000" dirty="0"/>
              <a:t> de </a:t>
            </a:r>
            <a:r>
              <a:rPr lang="en-US" sz="2000" dirty="0" err="1"/>
              <a:t>salida</a:t>
            </a:r>
            <a:r>
              <a:rPr lang="en-US" sz="2000" dirty="0"/>
              <a:t> (.</a:t>
            </a:r>
            <a:r>
              <a:rPr lang="en-US" sz="2000" i="1" dirty="0" err="1"/>
              <a:t>obj</a:t>
            </a:r>
            <a:r>
              <a:rPr lang="en-US" sz="2000" dirty="0"/>
              <a:t>, </a:t>
            </a:r>
            <a:r>
              <a:rPr lang="en-US" sz="2000" dirty="0" err="1"/>
              <a:t>programa</a:t>
            </a:r>
            <a:r>
              <a:rPr lang="en-US" sz="2000" dirty="0"/>
              <a:t> </a:t>
            </a:r>
            <a:r>
              <a:rPr lang="en-US" sz="2000" dirty="0" err="1"/>
              <a:t>objeto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El </a:t>
            </a:r>
            <a:r>
              <a:rPr lang="en-US" sz="2000" dirty="0" err="1"/>
              <a:t>archivo</a:t>
            </a:r>
            <a:r>
              <a:rPr lang="en-US" sz="2000" dirty="0"/>
              <a:t> de </a:t>
            </a:r>
            <a:r>
              <a:rPr lang="en-US" sz="2000" dirty="0" err="1"/>
              <a:t>listado</a:t>
            </a:r>
            <a:r>
              <a:rPr lang="en-US" sz="2000" dirty="0"/>
              <a:t> (.</a:t>
            </a:r>
            <a:r>
              <a:rPr lang="en-US" sz="2000" i="1" dirty="0" err="1"/>
              <a:t>lst</a:t>
            </a:r>
            <a:r>
              <a:rPr lang="en-US" sz="2000" dirty="0"/>
              <a:t>)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opcional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endParaRPr lang="es-MX" sz="2000" b="1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265</a:t>
            </a:fld>
            <a:endParaRPr lang="es-MX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992116" y="327047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/>
              <a:t>Source</a:t>
            </a:r>
            <a:r>
              <a:rPr lang="es-MX" sz="1400" dirty="0"/>
              <a:t> </a:t>
            </a:r>
            <a:r>
              <a:rPr lang="es-MX" sz="1400" dirty="0" err="1"/>
              <a:t>program</a:t>
            </a:r>
            <a:endParaRPr lang="en-US" sz="1400" dirty="0"/>
          </a:p>
        </p:txBody>
      </p:sp>
      <p:grpSp>
        <p:nvGrpSpPr>
          <p:cNvPr id="6" name="5 Grupo"/>
          <p:cNvGrpSpPr/>
          <p:nvPr/>
        </p:nvGrpSpPr>
        <p:grpSpPr>
          <a:xfrm>
            <a:off x="5884105" y="3616233"/>
            <a:ext cx="3735591" cy="2517648"/>
            <a:chOff x="4360104" y="3616233"/>
            <a:chExt cx="3735591" cy="2517648"/>
          </a:xfrm>
        </p:grpSpPr>
        <p:sp>
          <p:nvSpPr>
            <p:cNvPr id="7" name="6 Datos almacenados"/>
            <p:cNvSpPr/>
            <p:nvPr/>
          </p:nvSpPr>
          <p:spPr>
            <a:xfrm>
              <a:off x="4360104" y="3616233"/>
              <a:ext cx="1584176" cy="518458"/>
            </a:xfrm>
            <a:prstGeom prst="flowChartOnlineStorag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800" i="1" dirty="0">
                  <a:solidFill>
                    <a:schemeClr val="tx1"/>
                  </a:solidFill>
                </a:rPr>
                <a:t>file</a:t>
              </a:r>
              <a:r>
                <a:rPr lang="es-MX" sz="1800" dirty="0">
                  <a:solidFill>
                    <a:schemeClr val="tx1"/>
                  </a:solidFill>
                </a:rPr>
                <a:t>.asm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" name="7 Proceso"/>
            <p:cNvSpPr/>
            <p:nvPr/>
          </p:nvSpPr>
          <p:spPr>
            <a:xfrm>
              <a:off x="4438663" y="4507951"/>
              <a:ext cx="1512168" cy="518458"/>
            </a:xfrm>
            <a:prstGeom prst="flowChartProcess">
              <a:avLst/>
            </a:prstGeom>
            <a:solidFill>
              <a:srgbClr val="FFC000"/>
            </a:solidFill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800" dirty="0">
                  <a:solidFill>
                    <a:schemeClr val="tx1"/>
                  </a:solidFill>
                </a:rPr>
                <a:t>MASM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9" name="8 Datos almacenados"/>
            <p:cNvSpPr/>
            <p:nvPr/>
          </p:nvSpPr>
          <p:spPr>
            <a:xfrm>
              <a:off x="4419233" y="5423976"/>
              <a:ext cx="1584176" cy="518458"/>
            </a:xfrm>
            <a:prstGeom prst="flowChartOnlineStorage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800" i="1" dirty="0">
                  <a:solidFill>
                    <a:schemeClr val="tx1"/>
                  </a:solidFill>
                </a:rPr>
                <a:t>file</a:t>
              </a:r>
              <a:r>
                <a:rPr lang="es-MX" sz="1800" dirty="0">
                  <a:solidFill>
                    <a:schemeClr val="tx1"/>
                  </a:solidFill>
                </a:rPr>
                <a:t>.obj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11 Conector recto de flecha"/>
            <p:cNvCxnSpPr>
              <a:stCxn id="7" idx="2"/>
            </p:cNvCxnSpPr>
            <p:nvPr/>
          </p:nvCxnSpPr>
          <p:spPr>
            <a:xfrm>
              <a:off x="5152192" y="4134691"/>
              <a:ext cx="0" cy="3732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16 CuadroTexto"/>
            <p:cNvSpPr txBox="1"/>
            <p:nvPr/>
          </p:nvSpPr>
          <p:spPr>
            <a:xfrm>
              <a:off x="4550370" y="5887659"/>
              <a:ext cx="1368152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 err="1"/>
                <a:t>Object</a:t>
              </a:r>
              <a:r>
                <a:rPr lang="es-MX" sz="1400" dirty="0"/>
                <a:t> </a:t>
              </a:r>
              <a:r>
                <a:rPr lang="es-MX" sz="1400" dirty="0" err="1"/>
                <a:t>program</a:t>
              </a:r>
              <a:endParaRPr lang="en-US" sz="1400" dirty="0"/>
            </a:p>
          </p:txBody>
        </p:sp>
        <p:cxnSp>
          <p:nvCxnSpPr>
            <p:cNvPr id="29" name="28 Conector recto de flecha"/>
            <p:cNvCxnSpPr/>
            <p:nvPr/>
          </p:nvCxnSpPr>
          <p:spPr>
            <a:xfrm>
              <a:off x="5152192" y="5050716"/>
              <a:ext cx="0" cy="3732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12 Datos almacenados"/>
            <p:cNvSpPr/>
            <p:nvPr/>
          </p:nvSpPr>
          <p:spPr>
            <a:xfrm>
              <a:off x="6511519" y="4503074"/>
              <a:ext cx="1584176" cy="518458"/>
            </a:xfrm>
            <a:prstGeom prst="flowChartOnlineStorage">
              <a:avLst/>
            </a:prstGeom>
            <a:solidFill>
              <a:srgbClr val="66CC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800" i="1" dirty="0" err="1">
                  <a:solidFill>
                    <a:schemeClr val="tx1"/>
                  </a:solidFill>
                </a:rPr>
                <a:t>file</a:t>
              </a:r>
              <a:r>
                <a:rPr lang="es-MX" sz="1800" dirty="0" err="1">
                  <a:solidFill>
                    <a:schemeClr val="tx1"/>
                  </a:solidFill>
                </a:rPr>
                <a:t>.lst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13 Conector recto de flecha"/>
            <p:cNvCxnSpPr>
              <a:endCxn id="13" idx="1"/>
            </p:cNvCxnSpPr>
            <p:nvPr/>
          </p:nvCxnSpPr>
          <p:spPr>
            <a:xfrm flipV="1">
              <a:off x="5950831" y="4762303"/>
              <a:ext cx="560688" cy="48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CuadroTexto"/>
            <p:cNvSpPr txBox="1"/>
            <p:nvPr/>
          </p:nvSpPr>
          <p:spPr>
            <a:xfrm>
              <a:off x="6619531" y="4198210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 err="1"/>
                <a:t>Listing</a:t>
              </a:r>
              <a:r>
                <a:rPr lang="es-MX" sz="1400" dirty="0"/>
                <a:t> file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1908177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Ensamble </a:t>
            </a:r>
            <a:r>
              <a:rPr lang="es-MX"/>
              <a:t>del programa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266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063552" y="1556792"/>
            <a:ext cx="8153400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Seleccione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línea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altLang="en-US" sz="32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opc22pri31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lang="en-US" alt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Seleccione</a:t>
            </a:r>
            <a:endParaRPr kumimoji="0" lang="en-US" altLang="en-US" sz="32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3200" dirty="0"/>
              <a:t>   Build &gt; Build opc22pri31, 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3200" dirty="0"/>
              <a:t>   Build &gt; Rebuild opc22pri31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32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 </a:t>
            </a:r>
            <a:r>
              <a:rPr kumimoji="0" lang="en-US" alt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ventana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altLang="en-US" sz="32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apareceran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publicados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 </a:t>
            </a:r>
            <a:r>
              <a:rPr kumimoji="0" lang="en-US" alt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errores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caso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alt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existir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3019708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Archivo </a:t>
            </a:r>
            <a:r>
              <a:rPr lang="es-MX" i="1" dirty="0"/>
              <a:t>opc22pri31.lst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267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063552" y="1556792"/>
            <a:ext cx="8153400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Ubicado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en-US" sz="3200" dirty="0"/>
              <a:t>el folder clsB0\PrjTtVS19rmt</a:t>
            </a:r>
            <a:endParaRPr lang="en-US" altLang="en-US" sz="2800" dirty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3200" dirty="0"/>
              <a:t>Se </a:t>
            </a:r>
            <a:r>
              <a:rPr lang="en-US" altLang="en-US" sz="3200" dirty="0" err="1"/>
              <a:t>puede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abrir</a:t>
            </a:r>
            <a:r>
              <a:rPr lang="en-US" altLang="en-US" sz="3200" dirty="0"/>
              <a:t> con </a:t>
            </a:r>
            <a:r>
              <a:rPr lang="en-US" altLang="en-US" sz="3200" dirty="0" err="1"/>
              <a:t>Bloq</a:t>
            </a:r>
            <a:r>
              <a:rPr lang="en-US" altLang="en-US" sz="3200" dirty="0"/>
              <a:t> de </a:t>
            </a:r>
            <a:r>
              <a:rPr lang="en-US" altLang="en-US" sz="3200" dirty="0" err="1"/>
              <a:t>Notas</a:t>
            </a:r>
            <a:r>
              <a:rPr lang="en-US" altLang="en-US" sz="3200" dirty="0"/>
              <a:t> o Notepad++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3200" i="1" noProof="0" dirty="0"/>
              <a:t>¿Que </a:t>
            </a:r>
            <a:r>
              <a:rPr lang="en-US" altLang="en-US" sz="3200" i="1" noProof="0" dirty="0" err="1"/>
              <a:t>contiene</a:t>
            </a:r>
            <a:r>
              <a:rPr lang="en-US" altLang="en-US" sz="3200" i="1" noProof="0" dirty="0"/>
              <a:t>? _____</a:t>
            </a:r>
            <a:endParaRPr kumimoji="0" lang="en-US" altLang="en-US" sz="3200" b="0" i="1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15813941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i="1" dirty="0"/>
              <a:t>.</a:t>
            </a:r>
            <a:r>
              <a:rPr lang="en-US" i="1" dirty="0" err="1"/>
              <a:t>lst</a:t>
            </a:r>
            <a:endParaRPr lang="en-US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Muestra</a:t>
            </a:r>
            <a:r>
              <a:rPr lang="en-US" altLang="en-US" dirty="0"/>
              <a:t> la </a:t>
            </a:r>
            <a:r>
              <a:rPr lang="en-US" altLang="en-US" dirty="0" err="1"/>
              <a:t>información</a:t>
            </a:r>
            <a:r>
              <a:rPr lang="en-US" altLang="en-US" dirty="0"/>
              <a:t> que </a:t>
            </a:r>
            <a:r>
              <a:rPr lang="en-US" altLang="en-US" dirty="0" err="1"/>
              <a:t>como</a:t>
            </a:r>
            <a:r>
              <a:rPr lang="en-US" altLang="en-US" dirty="0"/>
              <a:t> el </a:t>
            </a:r>
            <a:r>
              <a:rPr lang="en-US" altLang="en-US" dirty="0" err="1"/>
              <a:t>programa</a:t>
            </a:r>
            <a:r>
              <a:rPr lang="en-US" altLang="en-US" dirty="0"/>
              <a:t> </a:t>
            </a:r>
            <a:r>
              <a:rPr lang="en-US" altLang="en-US" i="1" dirty="0"/>
              <a:t>.</a:t>
            </a:r>
            <a:r>
              <a:rPr lang="en-US" altLang="en-US" i="1" dirty="0" err="1"/>
              <a:t>asm</a:t>
            </a:r>
            <a:r>
              <a:rPr lang="en-US" altLang="en-US" dirty="0"/>
              <a:t> </a:t>
            </a:r>
            <a:r>
              <a:rPr lang="en-US" altLang="en-US" dirty="0" err="1"/>
              <a:t>fue</a:t>
            </a:r>
            <a:r>
              <a:rPr lang="en-US" altLang="en-US" dirty="0"/>
              <a:t> </a:t>
            </a:r>
            <a:r>
              <a:rPr lang="en-US" altLang="en-US" dirty="0" err="1"/>
              <a:t>ensamblado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Contiene</a:t>
            </a:r>
            <a:r>
              <a:rPr lang="en-US" altLang="en-US" dirty="0"/>
              <a:t> </a:t>
            </a:r>
          </a:p>
          <a:p>
            <a:pPr lvl="1"/>
            <a:r>
              <a:rPr lang="es-MX" altLang="en-US" dirty="0"/>
              <a:t>código fuente</a:t>
            </a:r>
            <a:endParaRPr lang="en-US" altLang="en-US" dirty="0"/>
          </a:p>
          <a:p>
            <a:pPr lvl="1"/>
            <a:r>
              <a:rPr lang="es-MX" altLang="en-US" dirty="0"/>
              <a:t>direcciones, </a:t>
            </a:r>
            <a:r>
              <a:rPr lang="es-MX" altLang="en-US" dirty="0" err="1"/>
              <a:t>offsets</a:t>
            </a:r>
            <a:endParaRPr lang="en-US" altLang="en-US" dirty="0"/>
          </a:p>
          <a:p>
            <a:pPr lvl="1"/>
            <a:r>
              <a:rPr lang="en-US" altLang="en-US" dirty="0" err="1"/>
              <a:t>código</a:t>
            </a:r>
            <a:r>
              <a:rPr lang="en-US" altLang="en-US" dirty="0"/>
              <a:t> </a:t>
            </a:r>
            <a:r>
              <a:rPr lang="en-US" altLang="en-US" dirty="0" err="1"/>
              <a:t>objeto</a:t>
            </a:r>
            <a:r>
              <a:rPr lang="en-US" altLang="en-US" dirty="0"/>
              <a:t> (</a:t>
            </a:r>
            <a:r>
              <a:rPr lang="en-US" altLang="en-US" dirty="0" err="1"/>
              <a:t>languaje</a:t>
            </a:r>
            <a:r>
              <a:rPr lang="en-US" altLang="en-US" dirty="0"/>
              <a:t> </a:t>
            </a:r>
            <a:r>
              <a:rPr lang="en-US" altLang="en-US" dirty="0" err="1"/>
              <a:t>máquina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 err="1"/>
              <a:t>nombres</a:t>
            </a:r>
            <a:r>
              <a:rPr lang="en-US" altLang="en-US" dirty="0"/>
              <a:t> de </a:t>
            </a:r>
            <a:r>
              <a:rPr lang="en-US" altLang="en-US" dirty="0" err="1"/>
              <a:t>los</a:t>
            </a:r>
            <a:r>
              <a:rPr lang="en-US" altLang="en-US" dirty="0"/>
              <a:t> </a:t>
            </a:r>
            <a:r>
              <a:rPr lang="en-US" altLang="en-US" dirty="0" err="1"/>
              <a:t>segmentos</a:t>
            </a:r>
            <a:endParaRPr lang="en-US" altLang="en-US" dirty="0"/>
          </a:p>
          <a:p>
            <a:pPr lvl="1"/>
            <a:r>
              <a:rPr lang="en-US" altLang="en-US" dirty="0" err="1"/>
              <a:t>símbolos</a:t>
            </a:r>
            <a:r>
              <a:rPr lang="en-US" altLang="en-US" dirty="0"/>
              <a:t> (variables, </a:t>
            </a:r>
            <a:r>
              <a:rPr lang="en-US" altLang="en-US" dirty="0" err="1"/>
              <a:t>procedimientos</a:t>
            </a:r>
            <a:r>
              <a:rPr lang="en-US" altLang="en-US" dirty="0"/>
              <a:t>, y </a:t>
            </a:r>
            <a:r>
              <a:rPr lang="en-US" altLang="en-US" dirty="0" err="1"/>
              <a:t>constantes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268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20710518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Ligado</a:t>
            </a:r>
            <a:r>
              <a:rPr lang="en-US" sz="3200" dirty="0"/>
              <a:t> (Linking), </a:t>
            </a:r>
            <a:r>
              <a:rPr lang="en-US" sz="3200" dirty="0" err="1"/>
              <a:t>lanzado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el </a:t>
            </a:r>
            <a:r>
              <a:rPr lang="en-US" sz="3200" dirty="0" err="1"/>
              <a:t>ensamble</a:t>
            </a:r>
            <a:endParaRPr lang="en-U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91544" y="1535424"/>
            <a:ext cx="8229600" cy="477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Ligado</a:t>
            </a:r>
            <a:r>
              <a:rPr lang="en-US" sz="2000" b="1" dirty="0"/>
              <a:t> o </a:t>
            </a:r>
            <a:r>
              <a:rPr lang="en-US" sz="2000" b="1" dirty="0" err="1"/>
              <a:t>vinculado</a:t>
            </a:r>
            <a:r>
              <a:rPr lang="en-US" sz="2000" dirty="0"/>
              <a:t> , 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actividad</a:t>
            </a:r>
            <a:r>
              <a:rPr lang="en-US" sz="2000" dirty="0"/>
              <a:t>, </a:t>
            </a:r>
            <a:r>
              <a:rPr lang="en-US" sz="2000" dirty="0" err="1"/>
              <a:t>desarrollada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el </a:t>
            </a:r>
            <a:r>
              <a:rPr lang="en-US" sz="2000" b="1" dirty="0" err="1"/>
              <a:t>Ligador</a:t>
            </a:r>
            <a:r>
              <a:rPr lang="en-US" sz="2000" b="1" dirty="0"/>
              <a:t> (link.exe)</a:t>
            </a:r>
            <a:r>
              <a:rPr lang="en-US" sz="2000" dirty="0"/>
              <a:t>, de </a:t>
            </a:r>
            <a:r>
              <a:rPr lang="en-US" sz="2000" dirty="0" err="1"/>
              <a:t>tomar</a:t>
            </a:r>
            <a:r>
              <a:rPr lang="en-US" sz="2000" dirty="0"/>
              <a:t> el </a:t>
            </a:r>
            <a:r>
              <a:rPr lang="en-US" sz="2000" dirty="0" err="1"/>
              <a:t>archivo</a:t>
            </a:r>
            <a:r>
              <a:rPr lang="en-US" sz="2000" dirty="0"/>
              <a:t> </a:t>
            </a:r>
            <a:r>
              <a:rPr lang="en-US" sz="2000" dirty="0" err="1"/>
              <a:t>objeto</a:t>
            </a:r>
            <a:r>
              <a:rPr lang="en-US" sz="2000" dirty="0"/>
              <a:t> (.</a:t>
            </a:r>
            <a:r>
              <a:rPr lang="en-US" sz="2000" i="1" dirty="0" err="1"/>
              <a:t>obj</a:t>
            </a:r>
            <a:r>
              <a:rPr lang="en-US" sz="2000" dirty="0"/>
              <a:t>), </a:t>
            </a:r>
            <a:r>
              <a:rPr lang="en-US" sz="2000" dirty="0" err="1"/>
              <a:t>revisando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el </a:t>
            </a:r>
            <a:r>
              <a:rPr lang="en-US" sz="2000" dirty="0" err="1"/>
              <a:t>programa</a:t>
            </a:r>
            <a:r>
              <a:rPr lang="en-US" sz="2000" dirty="0"/>
              <a:t> </a:t>
            </a:r>
            <a:r>
              <a:rPr lang="en-US" sz="2000" dirty="0" err="1"/>
              <a:t>objeto</a:t>
            </a:r>
            <a:r>
              <a:rPr lang="en-US" sz="2000" dirty="0"/>
              <a:t> </a:t>
            </a:r>
            <a:r>
              <a:rPr lang="en-US" sz="2000" dirty="0" err="1"/>
              <a:t>contiene</a:t>
            </a:r>
            <a:r>
              <a:rPr lang="en-US" sz="2000" dirty="0"/>
              <a:t> </a:t>
            </a:r>
            <a:r>
              <a:rPr lang="en-US" sz="2000" dirty="0" err="1"/>
              <a:t>cualquier</a:t>
            </a:r>
            <a:r>
              <a:rPr lang="en-US" sz="2000" dirty="0"/>
              <a:t> </a:t>
            </a:r>
            <a:r>
              <a:rPr lang="en-US" sz="2000" dirty="0" err="1"/>
              <a:t>llamada</a:t>
            </a:r>
            <a:r>
              <a:rPr lang="en-US" sz="2000" dirty="0"/>
              <a:t> a </a:t>
            </a:r>
            <a:r>
              <a:rPr lang="en-US" sz="2000" dirty="0" err="1"/>
              <a:t>procedimientos</a:t>
            </a:r>
            <a:r>
              <a:rPr lang="en-US" sz="2000" dirty="0"/>
              <a:t>  o </a:t>
            </a:r>
            <a:r>
              <a:rPr lang="en-US" sz="2000" dirty="0" err="1"/>
              <a:t>funciones</a:t>
            </a:r>
            <a:r>
              <a:rPr lang="en-US" sz="2000" dirty="0"/>
              <a:t> de </a:t>
            </a:r>
            <a:r>
              <a:rPr lang="en-US" sz="2000" dirty="0" err="1"/>
              <a:t>librería</a:t>
            </a:r>
            <a:r>
              <a:rPr lang="en-US" sz="2000" dirty="0"/>
              <a:t> (del Sistema).</a:t>
            </a:r>
          </a:p>
          <a:p>
            <a:pPr marL="0" indent="0">
              <a:buNone/>
            </a:pPr>
            <a:r>
              <a:rPr lang="en-US" sz="2000" dirty="0"/>
              <a:t>El </a:t>
            </a:r>
            <a:r>
              <a:rPr lang="en-US" sz="2000" dirty="0" err="1"/>
              <a:t>ligador</a:t>
            </a:r>
            <a:r>
              <a:rPr lang="en-US" sz="2000" dirty="0"/>
              <a:t>, </a:t>
            </a:r>
            <a:r>
              <a:rPr lang="en-US" sz="2000" dirty="0" err="1"/>
              <a:t>agrega</a:t>
            </a:r>
            <a:r>
              <a:rPr lang="en-US" sz="2000" dirty="0"/>
              <a:t> </a:t>
            </a:r>
            <a:r>
              <a:rPr lang="en-US" sz="2000" dirty="0" err="1"/>
              <a:t>cualesquier</a:t>
            </a:r>
            <a:r>
              <a:rPr lang="en-US" sz="2000" dirty="0"/>
              <a:t> </a:t>
            </a:r>
            <a:r>
              <a:rPr lang="en-US" sz="2000" dirty="0" err="1"/>
              <a:t>procedimeinto</a:t>
            </a:r>
            <a:r>
              <a:rPr lang="en-US" sz="2000" dirty="0"/>
              <a:t> o </a:t>
            </a:r>
            <a:r>
              <a:rPr lang="en-US" sz="2000" dirty="0" err="1"/>
              <a:t>función</a:t>
            </a:r>
            <a:r>
              <a:rPr lang="en-US" sz="2000" dirty="0"/>
              <a:t> de la </a:t>
            </a:r>
            <a:r>
              <a:rPr lang="en-US" sz="2000" dirty="0" err="1"/>
              <a:t>librería</a:t>
            </a:r>
            <a:r>
              <a:rPr lang="en-US" sz="2000" dirty="0"/>
              <a:t>, al </a:t>
            </a:r>
            <a:r>
              <a:rPr lang="en-US" sz="2000" dirty="0" err="1"/>
              <a:t>programa</a:t>
            </a:r>
            <a:r>
              <a:rPr lang="en-US" sz="2000" dirty="0"/>
              <a:t> </a:t>
            </a:r>
            <a:r>
              <a:rPr lang="en-US" sz="2000" dirty="0" err="1"/>
              <a:t>ejecutable</a:t>
            </a:r>
            <a:r>
              <a:rPr lang="en-US" sz="2000" dirty="0"/>
              <a:t> (.</a:t>
            </a:r>
            <a:r>
              <a:rPr lang="en-US" sz="2000" i="1" dirty="0"/>
              <a:t>exe</a:t>
            </a:r>
            <a:r>
              <a:rPr lang="en-US" sz="2000" dirty="0"/>
              <a:t>). </a:t>
            </a:r>
            <a:r>
              <a:rPr lang="es-MX" sz="2000" dirty="0"/>
              <a:t>El archivo ejecutable contiene el </a:t>
            </a:r>
            <a:r>
              <a:rPr lang="es-MX" sz="2000" i="1" dirty="0" err="1"/>
              <a:t>program</a:t>
            </a:r>
            <a:r>
              <a:rPr lang="es-MX" sz="2000" dirty="0"/>
              <a:t>  a ser ejecutado por el Sistema Operativo.</a:t>
            </a:r>
          </a:p>
          <a:p>
            <a:pPr marL="0" indent="0">
              <a:buNone/>
            </a:pPr>
            <a:endParaRPr lang="es-MX" sz="2000" b="1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269</a:t>
            </a:fld>
            <a:endParaRPr lang="es-MX" dirty="0"/>
          </a:p>
        </p:txBody>
      </p:sp>
      <p:sp>
        <p:nvSpPr>
          <p:cNvPr id="19" name="18 Datos almacenados"/>
          <p:cNvSpPr/>
          <p:nvPr/>
        </p:nvSpPr>
        <p:spPr>
          <a:xfrm>
            <a:off x="6119793" y="3803782"/>
            <a:ext cx="1584176" cy="518458"/>
          </a:xfrm>
          <a:prstGeom prst="flowChartOnlineStorage">
            <a:avLst/>
          </a:prstGeom>
          <a:solidFill>
            <a:srgbClr val="00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i="1" dirty="0">
                <a:solidFill>
                  <a:schemeClr val="tx1"/>
                </a:solidFill>
              </a:rPr>
              <a:t>file</a:t>
            </a:r>
            <a:r>
              <a:rPr lang="es-MX" sz="1800" dirty="0">
                <a:solidFill>
                  <a:schemeClr val="tx1"/>
                </a:solidFill>
              </a:rPr>
              <a:t>.obj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0" name="19 Datos almacenados"/>
          <p:cNvSpPr/>
          <p:nvPr/>
        </p:nvSpPr>
        <p:spPr>
          <a:xfrm>
            <a:off x="6132125" y="5563027"/>
            <a:ext cx="1584176" cy="518458"/>
          </a:xfrm>
          <a:prstGeom prst="flowChartOnlineStorag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i="1" dirty="0">
                <a:solidFill>
                  <a:schemeClr val="tx1"/>
                </a:solidFill>
              </a:rPr>
              <a:t>file</a:t>
            </a:r>
            <a:r>
              <a:rPr lang="es-MX" sz="1800" dirty="0">
                <a:solidFill>
                  <a:schemeClr val="tx1"/>
                </a:solidFill>
              </a:rPr>
              <a:t>.exe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1" name="20 Proceso"/>
          <p:cNvSpPr/>
          <p:nvPr/>
        </p:nvSpPr>
        <p:spPr>
          <a:xfrm>
            <a:off x="6168129" y="4668219"/>
            <a:ext cx="1512168" cy="518458"/>
          </a:xfrm>
          <a:prstGeom prst="flowChartProcess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>
                <a:solidFill>
                  <a:schemeClr val="tx1"/>
                </a:solidFill>
              </a:rPr>
              <a:t>Linker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22" name="21 Conector recto de flecha"/>
          <p:cNvCxnSpPr>
            <a:endCxn id="21" idx="0"/>
          </p:cNvCxnSpPr>
          <p:nvPr/>
        </p:nvCxnSpPr>
        <p:spPr>
          <a:xfrm>
            <a:off x="6911881" y="4322241"/>
            <a:ext cx="12332" cy="34597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6911881" y="5186677"/>
            <a:ext cx="0" cy="3732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6227805" y="3472206"/>
            <a:ext cx="1488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Programa objeto</a:t>
            </a:r>
            <a:endParaRPr lang="en-US" sz="1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161801" y="6094996"/>
            <a:ext cx="169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Programa ejecutable</a:t>
            </a:r>
            <a:endParaRPr lang="en-US" sz="1400" dirty="0"/>
          </a:p>
        </p:txBody>
      </p:sp>
      <p:sp>
        <p:nvSpPr>
          <p:cNvPr id="26" name="25 Datos almacenados"/>
          <p:cNvSpPr/>
          <p:nvPr/>
        </p:nvSpPr>
        <p:spPr>
          <a:xfrm>
            <a:off x="3935760" y="4634225"/>
            <a:ext cx="1728192" cy="518458"/>
          </a:xfrm>
          <a:prstGeom prst="flowChartOnlineStorag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i="1" dirty="0" err="1">
                <a:solidFill>
                  <a:schemeClr val="tx1"/>
                </a:solidFill>
              </a:rPr>
              <a:t>library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27" name="26 Conector recto de flecha"/>
          <p:cNvCxnSpPr>
            <a:stCxn id="26" idx="3"/>
            <a:endCxn id="21" idx="1"/>
          </p:cNvCxnSpPr>
          <p:nvPr/>
        </p:nvCxnSpPr>
        <p:spPr>
          <a:xfrm>
            <a:off x="5375921" y="4893454"/>
            <a:ext cx="792209" cy="339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3935760" y="4302649"/>
            <a:ext cx="1620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Lista de </a:t>
            </a:r>
            <a:r>
              <a:rPr lang="es-MX" sz="1400" dirty="0" err="1"/>
              <a:t>procedures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1816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Hexadecimal Integers</a:t>
            </a:r>
          </a:p>
        </p:txBody>
      </p:sp>
      <p:pic>
        <p:nvPicPr>
          <p:cNvPr id="14340" name="Picture 10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76872"/>
            <a:ext cx="6858000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1031"/>
          <p:cNvSpPr txBox="1">
            <a:spLocks noChangeArrowheads="1"/>
          </p:cNvSpPr>
          <p:nvPr/>
        </p:nvSpPr>
        <p:spPr bwMode="auto">
          <a:xfrm>
            <a:off x="2667000" y="1514873"/>
            <a:ext cx="67818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>
                <a:solidFill>
                  <a:srgbClr val="FF0000"/>
                </a:solidFill>
              </a:rPr>
              <a:t>Binary values are represented in hexadecimal.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963464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Running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i="1" dirty="0"/>
              <a:t>Running</a:t>
            </a:r>
            <a:r>
              <a:rPr lang="en-US" altLang="en-US" dirty="0"/>
              <a:t>, or the act where the CPU executes the executable program, first, the operating system </a:t>
            </a:r>
            <a:r>
              <a:rPr lang="en-US" altLang="en-US" b="1" i="1" dirty="0"/>
              <a:t>loader</a:t>
            </a:r>
            <a:r>
              <a:rPr lang="en-US" altLang="en-US" dirty="0"/>
              <a:t> utility reads the executable ﬁle into memory and branches the CPU to the program’s starting address, and the program begins to execute.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Command</a:t>
            </a:r>
            <a:r>
              <a:rPr lang="es-MX" dirty="0"/>
              <a:t> to run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executable</a:t>
            </a:r>
            <a:r>
              <a:rPr lang="es-MX" dirty="0"/>
              <a:t> </a:t>
            </a:r>
            <a:r>
              <a:rPr lang="es-MX" dirty="0" err="1"/>
              <a:t>program</a:t>
            </a:r>
            <a:r>
              <a:rPr lang="es-MX" dirty="0"/>
              <a:t>:</a:t>
            </a:r>
          </a:p>
          <a:p>
            <a:pPr marL="0" indent="0">
              <a:buNone/>
            </a:pPr>
            <a:r>
              <a:rPr lang="es-MX" b="1" i="1" dirty="0"/>
              <a:t>file.exe</a:t>
            </a:r>
            <a:endParaRPr lang="es-MX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270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4796832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Ejecución del programa 1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271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063552" y="1556792"/>
            <a:ext cx="8153400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Ubicarse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en-US" sz="3200" dirty="0"/>
              <a:t>el folder clsB0\PrjTtVS19rmt\Debug</a:t>
            </a:r>
            <a:endParaRPr lang="en-US" altLang="en-US" sz="2800" dirty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3200" dirty="0" err="1"/>
              <a:t>Doble</a:t>
            </a:r>
            <a:r>
              <a:rPr lang="en-US" altLang="en-US" sz="3200" dirty="0"/>
              <a:t> click </a:t>
            </a:r>
            <a:r>
              <a:rPr lang="en-US" altLang="en-US" sz="3200" dirty="0" err="1"/>
              <a:t>sobre</a:t>
            </a:r>
            <a:r>
              <a:rPr lang="en-US" altLang="en-US" sz="3200" dirty="0"/>
              <a:t> </a:t>
            </a:r>
            <a:r>
              <a:rPr lang="en-US" altLang="en-US" sz="3200" i="1" dirty="0"/>
              <a:t>Console.bat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abriéndose</a:t>
            </a:r>
            <a:r>
              <a:rPr lang="en-US" altLang="en-US" sz="3200" dirty="0"/>
              <a:t> la </a:t>
            </a:r>
            <a:r>
              <a:rPr lang="en-US" altLang="en-US" sz="3200" dirty="0" err="1"/>
              <a:t>ventana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desde</a:t>
            </a:r>
            <a:r>
              <a:rPr lang="en-US" altLang="en-US" sz="3200" dirty="0"/>
              <a:t> la </a:t>
            </a:r>
            <a:r>
              <a:rPr lang="en-US" altLang="en-US" sz="3200" dirty="0" err="1"/>
              <a:t>cual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prodra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ejecutar</a:t>
            </a:r>
            <a:r>
              <a:rPr lang="en-US" altLang="en-US" sz="3200" dirty="0"/>
              <a:t> el </a:t>
            </a:r>
            <a:r>
              <a:rPr lang="en-US" altLang="en-US" sz="3200" dirty="0" err="1"/>
              <a:t>programa</a:t>
            </a:r>
            <a:r>
              <a:rPr lang="en-US" altLang="en-US" sz="3200" dirty="0"/>
              <a:t> </a:t>
            </a:r>
            <a:r>
              <a:rPr lang="en-US" altLang="en-US" sz="3200" i="1" dirty="0"/>
              <a:t>opc22pri31.exe</a:t>
            </a:r>
            <a:endParaRPr kumimoji="0" lang="en-US" altLang="en-US" sz="3200" b="0" i="1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066649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Ejecución del programa 2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272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063552" y="1556792"/>
            <a:ext cx="815340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kumimoji="0" lang="en-US" altLang="en-US" sz="3200" b="0" i="1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94" y="1608272"/>
            <a:ext cx="6107906" cy="475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4546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Visualización y edición del “.</a:t>
            </a:r>
            <a:r>
              <a:rPr lang="es-MX" dirty="0" err="1"/>
              <a:t>asm</a:t>
            </a:r>
            <a:r>
              <a:rPr lang="es-MX" dirty="0"/>
              <a:t>”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273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063552" y="1556792"/>
            <a:ext cx="81534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Desde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Bloq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alt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notas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Notepad++, o</a:t>
            </a:r>
            <a:endParaRPr lang="en-US" alt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Desde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mismo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IDE del VS,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3200" dirty="0" err="1"/>
              <a:t>Tenga</a:t>
            </a:r>
            <a:r>
              <a:rPr lang="en-US" altLang="en-US" sz="3200" dirty="0"/>
              <a:t> mucho </a:t>
            </a:r>
            <a:r>
              <a:rPr lang="en-US" altLang="en-US" sz="3200" dirty="0" err="1"/>
              <a:t>cuidado</a:t>
            </a:r>
            <a:r>
              <a:rPr lang="en-US" altLang="en-US" sz="3200" dirty="0"/>
              <a:t>, al </a:t>
            </a:r>
            <a:r>
              <a:rPr lang="en-US" altLang="en-US" sz="3200" dirty="0" err="1"/>
              <a:t>modificarlo</a:t>
            </a:r>
            <a:r>
              <a:rPr lang="en-US" altLang="en-US" sz="3200" dirty="0"/>
              <a:t>, de </a:t>
            </a:r>
            <a:r>
              <a:rPr lang="en-US" altLang="en-US" sz="3200" dirty="0" err="1"/>
              <a:t>verificar</a:t>
            </a:r>
            <a:r>
              <a:rPr lang="en-US" altLang="en-US" sz="3200" dirty="0"/>
              <a:t> que se </a:t>
            </a:r>
            <a:r>
              <a:rPr lang="en-US" altLang="en-US" sz="3200" dirty="0" err="1"/>
              <a:t>guarde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adecuadamente</a:t>
            </a:r>
            <a:r>
              <a:rPr lang="en-US" altLang="en-US" sz="3200" dirty="0"/>
              <a:t>.</a:t>
            </a:r>
            <a:endParaRPr kumimoji="0" lang="en-US" altLang="en-US" sz="32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9" y="4464807"/>
            <a:ext cx="36861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43375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Para finalizar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274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063552" y="1556792"/>
            <a:ext cx="8153400" cy="44644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Cerrar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 </a:t>
            </a:r>
            <a:r>
              <a:rPr kumimoji="0" lang="en-US" alt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ventana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altLang="en-US" sz="32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Console.bat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lang="en-US" altLang="en-US" sz="2800" dirty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3200" dirty="0"/>
              <a:t>Remover el archive </a:t>
            </a:r>
            <a:r>
              <a:rPr lang="en-US" altLang="en-US" sz="3200" i="1" dirty="0"/>
              <a:t>AddSub1.asm</a:t>
            </a:r>
            <a:r>
              <a:rPr lang="en-US" altLang="en-US" sz="3200" dirty="0"/>
              <a:t> del Proyecto con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3200" dirty="0"/>
              <a:t>    </a:t>
            </a:r>
            <a:r>
              <a:rPr lang="en-US" altLang="en-US" sz="3200" dirty="0" err="1"/>
              <a:t>seleccionar</a:t>
            </a:r>
            <a:r>
              <a:rPr lang="en-US" altLang="en-US" sz="3200" dirty="0"/>
              <a:t> AddSub1.asm, con </a:t>
            </a:r>
            <a:r>
              <a:rPr lang="en-US" altLang="en-US" sz="3200" dirty="0" err="1"/>
              <a:t>botó</a:t>
            </a:r>
            <a:r>
              <a:rPr lang="en-US" altLang="en-US" sz="3200" dirty="0"/>
              <a:t> derecho del </a:t>
            </a:r>
            <a:r>
              <a:rPr lang="en-US" altLang="en-US" sz="3200" dirty="0" err="1"/>
              <a:t>ratón</a:t>
            </a:r>
            <a:r>
              <a:rPr lang="en-US" altLang="en-US" sz="3200" dirty="0"/>
              <a:t>, y </a:t>
            </a:r>
            <a:r>
              <a:rPr lang="en-US" altLang="en-US" sz="3200" dirty="0" err="1"/>
              <a:t>seleccionar</a:t>
            </a:r>
            <a:r>
              <a:rPr lang="en-US" altLang="en-US" sz="3200" dirty="0"/>
              <a:t> </a:t>
            </a:r>
            <a:r>
              <a:rPr lang="en-US" altLang="en-US" sz="3200" i="1" dirty="0"/>
              <a:t>Exclude from </a:t>
            </a:r>
            <a:r>
              <a:rPr lang="en-US" altLang="en-US" sz="3200" i="1" dirty="0" err="1"/>
              <a:t>proyect</a:t>
            </a:r>
            <a:r>
              <a:rPr lang="en-US" altLang="en-US" sz="3200" dirty="0"/>
              <a:t> 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Volver</a:t>
            </a:r>
            <a:r>
              <a:rPr kumimoji="0" lang="en-US" altLang="en-US" sz="3200" b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 </a:t>
            </a:r>
            <a:r>
              <a:rPr kumimoji="0" lang="en-US" altLang="en-US" sz="3200" b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ensamblar</a:t>
            </a:r>
            <a:r>
              <a:rPr lang="en-US" altLang="en-US" sz="3200" dirty="0"/>
              <a:t>  Build &gt; </a:t>
            </a:r>
            <a:r>
              <a:rPr lang="en-US" altLang="en-US" sz="3200" i="1" dirty="0"/>
              <a:t>Rebuild opc22pri31</a:t>
            </a:r>
            <a:r>
              <a:rPr lang="en-US" altLang="en-US" sz="3200" dirty="0"/>
              <a:t> para que el Proyecto </a:t>
            </a:r>
            <a:r>
              <a:rPr lang="en-US" altLang="en-US" sz="3200" dirty="0" err="1"/>
              <a:t>vuelva</a:t>
            </a:r>
            <a:r>
              <a:rPr lang="en-US" altLang="en-US" sz="3200" dirty="0"/>
              <a:t> al </a:t>
            </a:r>
            <a:r>
              <a:rPr lang="en-US" altLang="en-US" sz="3200" dirty="0" err="1"/>
              <a:t>estado</a:t>
            </a:r>
            <a:r>
              <a:rPr lang="en-US" altLang="en-US" sz="3200" dirty="0"/>
              <a:t> </a:t>
            </a:r>
            <a:r>
              <a:rPr lang="en-US" altLang="en-US" sz="3200" dirty="0" err="1"/>
              <a:t>inicial</a:t>
            </a:r>
            <a:r>
              <a:rPr lang="en-US" altLang="en-US" sz="3200" dirty="0"/>
              <a:t>.</a:t>
            </a:r>
            <a:endParaRPr kumimoji="0" lang="en-US" altLang="en-US" sz="3200" b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57807137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</a:t>
            </a:r>
          </a:p>
          <a:p>
            <a:r>
              <a:rPr lang="en-US" dirty="0"/>
              <a:t>Agosto </a:t>
            </a:r>
            <a:r>
              <a:rPr lang="en-US" dirty="0" err="1"/>
              <a:t>diciembre</a:t>
            </a:r>
            <a:r>
              <a:rPr lang="en-US" dirty="0"/>
              <a:t>, 2022</a:t>
            </a:r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275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3039374194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2022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276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4041044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Operators</a:t>
            </a:r>
            <a:r>
              <a:rPr lang="es-MX" dirty="0"/>
              <a:t> in </a:t>
            </a:r>
            <a:r>
              <a:rPr lang="es-MX" dirty="0" err="1"/>
              <a:t>operands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n-US" sz="4000" b="1" dirty="0"/>
              <a:t>Data-Related Operators in operands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277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8702535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Data-Related Operators</a:t>
            </a:r>
            <a:r>
              <a:rPr lang="en-US" dirty="0"/>
              <a:t> in </a:t>
            </a:r>
            <a:r>
              <a:rPr lang="en-US" b="1" dirty="0"/>
              <a:t>Operands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altLang="en-US" dirty="0"/>
              <a:t>Data-</a:t>
            </a:r>
            <a:r>
              <a:rPr lang="es-MX" altLang="en-US" dirty="0" err="1"/>
              <a:t>Related</a:t>
            </a:r>
            <a:r>
              <a:rPr lang="es-MX" altLang="en-US" dirty="0"/>
              <a:t> </a:t>
            </a:r>
            <a:r>
              <a:rPr lang="es-MX" altLang="en-US" dirty="0" err="1"/>
              <a:t>Operators</a:t>
            </a:r>
            <a:r>
              <a:rPr lang="es-MX" altLang="en-US" dirty="0"/>
              <a:t> are a </a:t>
            </a:r>
            <a:r>
              <a:rPr lang="es-MX" altLang="en-US" dirty="0" err="1"/>
              <a:t>kind</a:t>
            </a:r>
            <a:r>
              <a:rPr lang="es-MX" altLang="en-US" dirty="0"/>
              <a:t> of </a:t>
            </a:r>
            <a:r>
              <a:rPr lang="es-MX" altLang="en-US" dirty="0" err="1"/>
              <a:t>Directives</a:t>
            </a:r>
            <a:r>
              <a:rPr lang="es-MX" altLang="en-US" dirty="0"/>
              <a:t>, </a:t>
            </a:r>
            <a:r>
              <a:rPr lang="es-MX" altLang="en-US" dirty="0" err="1"/>
              <a:t>that</a:t>
            </a:r>
            <a:r>
              <a:rPr lang="es-MX" altLang="en-US" dirty="0"/>
              <a:t> are </a:t>
            </a:r>
            <a:r>
              <a:rPr lang="es-MX" altLang="en-US" dirty="0" err="1"/>
              <a:t>not</a:t>
            </a:r>
            <a:r>
              <a:rPr lang="es-MX" altLang="en-US" dirty="0"/>
              <a:t> </a:t>
            </a:r>
            <a:r>
              <a:rPr lang="es-MX" altLang="en-US" dirty="0" err="1"/>
              <a:t>executable</a:t>
            </a:r>
            <a:r>
              <a:rPr lang="es-MX" altLang="en-US" dirty="0"/>
              <a:t> </a:t>
            </a:r>
            <a:r>
              <a:rPr lang="es-MX" altLang="en-US" dirty="0" err="1"/>
              <a:t>instructions</a:t>
            </a:r>
            <a:r>
              <a:rPr lang="es-MX" altLang="en-US" dirty="0"/>
              <a:t>, </a:t>
            </a:r>
            <a:r>
              <a:rPr lang="es-MX" altLang="en-US" dirty="0" err="1"/>
              <a:t>instead</a:t>
            </a:r>
            <a:r>
              <a:rPr lang="es-MX" altLang="en-US" dirty="0"/>
              <a:t> </a:t>
            </a:r>
            <a:r>
              <a:rPr lang="es-MX" altLang="en-US" dirty="0" err="1"/>
              <a:t>they</a:t>
            </a:r>
            <a:r>
              <a:rPr lang="es-MX" altLang="en-US" dirty="0"/>
              <a:t> are </a:t>
            </a:r>
            <a:r>
              <a:rPr lang="es-MX" altLang="en-US" dirty="0" err="1"/>
              <a:t>only</a:t>
            </a:r>
            <a:r>
              <a:rPr lang="es-MX" altLang="en-US" dirty="0"/>
              <a:t> </a:t>
            </a:r>
            <a:r>
              <a:rPr lang="es-MX" altLang="en-US" dirty="0" err="1"/>
              <a:t>assembled</a:t>
            </a:r>
            <a:r>
              <a:rPr lang="es-MX" altLang="en-US" dirty="0"/>
              <a:t> </a:t>
            </a:r>
            <a:r>
              <a:rPr lang="es-MX" altLang="en-US" dirty="0" err="1"/>
              <a:t>by</a:t>
            </a:r>
            <a:r>
              <a:rPr lang="es-MX" altLang="en-US" dirty="0"/>
              <a:t> </a:t>
            </a:r>
            <a:r>
              <a:rPr lang="es-MX" altLang="en-US" dirty="0" err="1"/>
              <a:t>the</a:t>
            </a:r>
            <a:r>
              <a:rPr lang="es-MX" altLang="en-US" dirty="0"/>
              <a:t> </a:t>
            </a:r>
            <a:r>
              <a:rPr lang="es-MX" altLang="en-US" dirty="0" err="1"/>
              <a:t>assemblers</a:t>
            </a:r>
            <a:r>
              <a:rPr lang="es-MX" altLang="en-US" dirty="0"/>
              <a:t> (.CODE </a:t>
            </a:r>
            <a:r>
              <a:rPr lang="es-MX" altLang="en-US" dirty="0" err="1"/>
              <a:t>segment</a:t>
            </a:r>
            <a:r>
              <a:rPr lang="es-MX" altLang="en-US" dirty="0"/>
              <a:t>).</a:t>
            </a:r>
            <a:endParaRPr lang="en-US" altLang="en-US" dirty="0"/>
          </a:p>
          <a:p>
            <a:r>
              <a:rPr lang="en-US" altLang="en-US" dirty="0"/>
              <a:t>OFFSET Operator</a:t>
            </a:r>
          </a:p>
          <a:p>
            <a:r>
              <a:rPr lang="en-US" altLang="en-US" dirty="0"/>
              <a:t>TYPE Operator</a:t>
            </a:r>
          </a:p>
          <a:p>
            <a:r>
              <a:rPr lang="en-US" altLang="en-US" dirty="0"/>
              <a:t>LENGTHOF Operator</a:t>
            </a:r>
          </a:p>
          <a:p>
            <a:r>
              <a:rPr lang="en-US" altLang="en-US" dirty="0"/>
              <a:t>SIZEOF Operator</a:t>
            </a:r>
          </a:p>
          <a:p>
            <a:r>
              <a:rPr lang="es-MX" altLang="en-US" dirty="0"/>
              <a:t>and more …</a:t>
            </a:r>
            <a:endParaRPr lang="en-US" alt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278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1254298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 Operator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279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0" y="1700808"/>
            <a:ext cx="76962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dirty="0"/>
              <a:t>OFFSET returns </a:t>
            </a:r>
            <a:r>
              <a:rPr lang="en-US" altLang="en-US" sz="2200" dirty="0"/>
              <a:t>the </a:t>
            </a:r>
            <a:r>
              <a:rPr lang="en-US" altLang="en-US" sz="2200" i="1" dirty="0"/>
              <a:t>distance</a:t>
            </a:r>
            <a:r>
              <a:rPr lang="en-US" altLang="en-US" sz="2200" dirty="0"/>
              <a:t> in bytes, of a </a:t>
            </a:r>
            <a:r>
              <a:rPr lang="en-US" altLang="en-US" sz="2200" i="1" dirty="0"/>
              <a:t>label</a:t>
            </a:r>
            <a:r>
              <a:rPr lang="en-US" altLang="en-US" sz="2200" dirty="0"/>
              <a:t> from the beginning of its enclosing DATA segment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Protected mode: 32, 64 bits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Real mode: 16 bits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3548557"/>
            <a:ext cx="4800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0795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Translating Binary to Hexadecimal</a:t>
            </a:r>
          </a:p>
        </p:txBody>
      </p:sp>
      <p:sp>
        <p:nvSpPr>
          <p:cNvPr id="15364" name="Text Box 38"/>
          <p:cNvSpPr txBox="1">
            <a:spLocks noChangeArrowheads="1"/>
          </p:cNvSpPr>
          <p:nvPr/>
        </p:nvSpPr>
        <p:spPr bwMode="auto">
          <a:xfrm>
            <a:off x="2362200" y="1628800"/>
            <a:ext cx="7696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 dirty="0">
                <a:solidFill>
                  <a:schemeClr val="tx1"/>
                </a:solidFill>
              </a:rPr>
              <a:t>Each hexadecimal digit corresponds to 4 binary bits.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 dirty="0">
                <a:solidFill>
                  <a:schemeClr val="tx1"/>
                </a:solidFill>
              </a:rPr>
              <a:t>Example: Translate the binary integer</a:t>
            </a:r>
          </a:p>
          <a:p>
            <a:pPr lvl="1" eaLnBrk="1" hangingPunct="1">
              <a:spcBef>
                <a:spcPct val="50000"/>
              </a:spcBef>
              <a:buClrTx/>
            </a:pPr>
            <a:r>
              <a:rPr lang="en-US" altLang="en-US" sz="1900" dirty="0">
                <a:solidFill>
                  <a:schemeClr val="tx1"/>
                </a:solidFill>
              </a:rPr>
              <a:t>0001 0110 1010 0111 1001 0100</a:t>
            </a:r>
            <a:r>
              <a:rPr lang="en-US" altLang="en-US" sz="1900" baseline="-25000" dirty="0">
                <a:solidFill>
                  <a:schemeClr val="tx1"/>
                </a:solidFill>
              </a:rPr>
              <a:t>2</a:t>
            </a:r>
            <a:r>
              <a:rPr lang="en-US" altLang="en-US" sz="1900" dirty="0">
                <a:solidFill>
                  <a:schemeClr val="tx1"/>
                </a:solidFill>
              </a:rPr>
              <a:t> to hexadecimal:</a:t>
            </a:r>
          </a:p>
        </p:txBody>
      </p:sp>
      <p:pic>
        <p:nvPicPr>
          <p:cNvPr id="15365" name="Picture 3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3751616"/>
            <a:ext cx="55626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0700767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 Examples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280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895600" y="2467000"/>
            <a:ext cx="6477000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     BYTE 404000h DUP(?)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bVal</a:t>
            </a:r>
            <a:r>
              <a:rPr lang="en-US" altLang="en-US" sz="1800" b="1" dirty="0">
                <a:latin typeface="Courier New" pitchFamily="49" charset="0"/>
              </a:rPr>
              <a:t> BYTE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wVal</a:t>
            </a:r>
            <a:r>
              <a:rPr lang="en-US" altLang="en-US" sz="1800" b="1" dirty="0">
                <a:latin typeface="Courier New" pitchFamily="49" charset="0"/>
              </a:rPr>
              <a:t> 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dVal</a:t>
            </a:r>
            <a:r>
              <a:rPr lang="en-US" altLang="en-US" sz="1800" b="1" dirty="0">
                <a:latin typeface="Courier New" pitchFamily="49" charset="0"/>
              </a:rPr>
              <a:t>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dVal2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ESI,OFFSET </a:t>
            </a:r>
            <a:r>
              <a:rPr lang="en-US" altLang="en-US" sz="1800" b="1" dirty="0" err="1">
                <a:latin typeface="Courier New" pitchFamily="49" charset="0"/>
              </a:rPr>
              <a:t>bVal</a:t>
            </a:r>
            <a:r>
              <a:rPr lang="en-US" altLang="en-US" sz="1800" b="1" dirty="0">
                <a:latin typeface="Courier New" pitchFamily="49" charset="0"/>
              </a:rPr>
              <a:t> 	; ESI = 00404000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ESI,OFFSET </a:t>
            </a:r>
            <a:r>
              <a:rPr lang="en-US" altLang="en-US" sz="1800" b="1" dirty="0" err="1">
                <a:latin typeface="Courier New" pitchFamily="49" charset="0"/>
              </a:rPr>
              <a:t>wVal</a:t>
            </a:r>
            <a:r>
              <a:rPr lang="en-US" altLang="en-US" sz="1800" b="1" dirty="0">
                <a:latin typeface="Courier New" pitchFamily="49" charset="0"/>
              </a:rPr>
              <a:t> 	; ESI = 00404001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ESI,OFFSET </a:t>
            </a:r>
            <a:r>
              <a:rPr lang="en-US" altLang="en-US" sz="1800" b="1" dirty="0" err="1">
                <a:latin typeface="Courier New" pitchFamily="49" charset="0"/>
              </a:rPr>
              <a:t>dVal</a:t>
            </a:r>
            <a:r>
              <a:rPr lang="en-US" altLang="en-US" sz="1800" b="1" dirty="0">
                <a:latin typeface="Courier New" pitchFamily="49" charset="0"/>
              </a:rPr>
              <a:t> 	; ESI = 0040____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ESI,OFFSET dVal2	; ESI = 0040____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09800" y="1628800"/>
            <a:ext cx="76962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00" dirty="0"/>
              <a:t>Let's assume that the DATA segment begins at 00000000h:</a:t>
            </a:r>
          </a:p>
        </p:txBody>
      </p:sp>
    </p:spTree>
    <p:extLst>
      <p:ext uri="{BB962C8B-B14F-4D97-AF65-F5344CB8AC3E}">
        <p14:creationId xmlns:p14="http://schemas.microsoft.com/office/powerpoint/2010/main" val="4170803581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to C/C++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281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362200" y="3200400"/>
            <a:ext cx="2819400" cy="2460848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// C++ version: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char array[1000];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char * p = array;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09800" y="19050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00"/>
              <a:t>The value returned by OFFSET is a pointer. Compare the following code written for both C++ and assembly language: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15000" y="3200400"/>
            <a:ext cx="4114800" cy="2820888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; Assembly language: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array BYTE 1000 DUP(?)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    p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	 ESI,OFFSET array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itchFamily="49" charset="0"/>
              </a:rPr>
              <a:t>MOV p, ESI</a:t>
            </a:r>
            <a:endParaRPr lang="en-US" alt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18921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Assembly Program Practice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828800"/>
          </a:xfrm>
        </p:spPr>
        <p:txBody>
          <a:bodyPr/>
          <a:lstStyle/>
          <a:p>
            <a:pPr marL="0" indent="0">
              <a:buNone/>
            </a:pPr>
            <a:r>
              <a:rPr lang="es-MX" altLang="en-US" dirty="0">
                <a:solidFill>
                  <a:srgbClr val="FF0000"/>
                </a:solidFill>
              </a:rPr>
              <a:t>ejerBB02a.asm</a:t>
            </a:r>
            <a:endParaRPr lang="en-US" altLang="en-US" dirty="0">
              <a:solidFill>
                <a:srgbClr val="FF0000"/>
              </a:solidFill>
            </a:endParaRPr>
          </a:p>
          <a:p>
            <a:endParaRPr lang="en-US" altLang="en-US" dirty="0"/>
          </a:p>
          <a:p>
            <a:r>
              <a:rPr lang="en-US" altLang="en-US" dirty="0"/>
              <a:t>The running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282</a:t>
            </a:fld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178" y="3429002"/>
            <a:ext cx="782764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9026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283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09800" y="15621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3200" dirty="0"/>
              <a:t>The TYPE operator returns the </a:t>
            </a:r>
            <a:r>
              <a:rPr lang="en-US" altLang="en-US" sz="3200" i="1" dirty="0"/>
              <a:t>size</a:t>
            </a:r>
            <a:r>
              <a:rPr lang="en-US" altLang="en-US" sz="3200" dirty="0"/>
              <a:t>, in bytes, of a single element of a data declaration.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619500" y="2852936"/>
            <a:ext cx="4953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var1 BYTE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var2 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var3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var4 QWORD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EAX, TYPE var1	;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EAX, TYPE var2	; 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EAX, TYPE var3	; 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EAX, TYPE var4	; _</a:t>
            </a:r>
          </a:p>
        </p:txBody>
      </p:sp>
    </p:spTree>
    <p:extLst>
      <p:ext uri="{BB962C8B-B14F-4D97-AF65-F5344CB8AC3E}">
        <p14:creationId xmlns:p14="http://schemas.microsoft.com/office/powerpoint/2010/main" val="68418713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LENGTHOF Operator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284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495600" y="2924945"/>
            <a:ext cx="6934200" cy="3431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5205413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5205413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5205413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5205413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5205413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05413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05413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05413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05413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                             </a:t>
            </a:r>
            <a:r>
              <a:rPr lang="en-US" altLang="en-US" sz="1800" dirty="0">
                <a:solidFill>
                  <a:schemeClr val="tx2"/>
                </a:solidFill>
              </a:rPr>
              <a:t>LENGTHOF  label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byte1  BYTE 10,20,30	; 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array1 WORD 30 DUP(?),0,0	; 32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array2 WORD 5 DUP(3 DUP(?))	; 15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array3 DWORD 1,2,3,4	; 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digitStr</a:t>
            </a:r>
            <a:r>
              <a:rPr lang="en-US" altLang="en-US" sz="1800" b="1" dirty="0">
                <a:latin typeface="Courier New" pitchFamily="49" charset="0"/>
              </a:rPr>
              <a:t> BYTE "12345678",0	; 9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ECX, LENGTHOF array1	; 32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s-MX" altLang="en-US" sz="1800" b="1" dirty="0">
                <a:latin typeface="Courier New" pitchFamily="49" charset="0"/>
              </a:rPr>
              <a:t>MOV EBX, LENGTHOF </a:t>
            </a:r>
            <a:r>
              <a:rPr lang="es-MX" altLang="en-US" sz="1800" b="1" dirty="0" err="1">
                <a:latin typeface="Courier New" pitchFamily="49" charset="0"/>
              </a:rPr>
              <a:t>digitStr</a:t>
            </a:r>
            <a:r>
              <a:rPr lang="es-MX" altLang="en-US" sz="1800" b="1" dirty="0">
                <a:latin typeface="Courier New" pitchFamily="49" charset="0"/>
              </a:rPr>
              <a:t>	; 9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s-MX" altLang="en-US" sz="1800" b="1" dirty="0">
                <a:latin typeface="Courier New" pitchFamily="49" charset="0"/>
              </a:rPr>
              <a:t>ADD EBX, TYPE </a:t>
            </a:r>
            <a:r>
              <a:rPr lang="es-MX" altLang="en-US" sz="1800" b="1" dirty="0" err="1">
                <a:latin typeface="Courier New" pitchFamily="49" charset="0"/>
              </a:rPr>
              <a:t>digitStr</a:t>
            </a:r>
            <a:r>
              <a:rPr lang="es-MX" altLang="en-US" sz="1800" b="1" dirty="0">
                <a:latin typeface="Courier New" pitchFamily="49" charset="0"/>
              </a:rPr>
              <a:t>	; __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s-MX" altLang="en-US" sz="1800" b="1" dirty="0">
                <a:latin typeface="Courier New" pitchFamily="49" charset="0"/>
              </a:rPr>
              <a:t>MOV EAX, TYPE array3	; __ </a:t>
            </a:r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92595" y="1772816"/>
            <a:ext cx="8064896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500" dirty="0"/>
              <a:t>The LENGTHOF operator </a:t>
            </a:r>
            <a:r>
              <a:rPr lang="en-US" altLang="en-US" sz="2500" i="1" dirty="0"/>
              <a:t>counts</a:t>
            </a:r>
            <a:r>
              <a:rPr lang="en-US" altLang="en-US" sz="2500" dirty="0"/>
              <a:t> the number of elements (magnitude) in a single data declaration.</a:t>
            </a:r>
          </a:p>
        </p:txBody>
      </p:sp>
    </p:spTree>
    <p:extLst>
      <p:ext uri="{BB962C8B-B14F-4D97-AF65-F5344CB8AC3E}">
        <p14:creationId xmlns:p14="http://schemas.microsoft.com/office/powerpoint/2010/main" val="524902186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SIZEOF Operator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285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14600" y="2743200"/>
            <a:ext cx="6934200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5146675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5146675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5146675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5146675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5146675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146675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146675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146675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146675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                               </a:t>
            </a:r>
            <a:r>
              <a:rPr lang="en-US" altLang="en-US" sz="1800" dirty="0">
                <a:solidFill>
                  <a:schemeClr val="tx2"/>
                </a:solidFill>
              </a:rPr>
              <a:t>SIZEOF  label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byte1  BYTE 10,20,30	; 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array1 WORD 30 DUP(?),0,0	; 64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array2 WORD 5 DUP(3 DUP(?))	; 30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array3 DWORD 1,2,3,4	; 16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digitStr</a:t>
            </a:r>
            <a:r>
              <a:rPr lang="en-US" altLang="en-US" sz="1800" b="1" dirty="0">
                <a:latin typeface="Courier New" pitchFamily="49" charset="0"/>
              </a:rPr>
              <a:t> BYTE "12345678",0	; 9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s-MX" altLang="en-US" sz="1800" b="1" dirty="0">
                <a:latin typeface="Courier New" pitchFamily="49" charset="0"/>
              </a:rPr>
              <a:t>MOV EAX,TYPE array1	; __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s-MX" altLang="en-US" sz="1800" b="1" dirty="0">
                <a:latin typeface="Courier New" pitchFamily="49" charset="0"/>
              </a:rPr>
              <a:t>MOV EBX,LENGTHOF array1	; __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ECX,SIZEOF array1	; __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86000" y="16002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00" dirty="0"/>
              <a:t>The SIZEOF operator returns a </a:t>
            </a:r>
            <a:r>
              <a:rPr lang="en-US" altLang="en-US" sz="2100" i="1" dirty="0"/>
              <a:t>value</a:t>
            </a:r>
            <a:r>
              <a:rPr lang="en-US" altLang="en-US" sz="2100" dirty="0"/>
              <a:t> (Bytes) that is equivalent to multiplying </a:t>
            </a:r>
            <a:r>
              <a:rPr lang="en-US" altLang="en-US" sz="2100" i="1" dirty="0"/>
              <a:t>LENGTHOF by TYPE</a:t>
            </a:r>
            <a:r>
              <a:rPr lang="en-US" altLang="en-U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6935027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Multiple Lines (1 of 2)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286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048000" y="3132137"/>
            <a:ext cx="5867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137160" rIns="182880" bIns="228600"/>
          <a:lstStyle>
            <a:lvl1pPr eaLnBrk="0" hangingPunct="0">
              <a:tabLst>
                <a:tab pos="915988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915988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915988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915988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915988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5988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5988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5988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5988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array1	WORD 10,20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WORD 30,40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WORD 50,60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</a:t>
            </a:r>
            <a:r>
              <a:rPr lang="en-US" altLang="en-US" sz="1800" b="1" dirty="0" err="1">
                <a:latin typeface="Courier New" pitchFamily="49" charset="0"/>
              </a:rPr>
              <a:t>eax</a:t>
            </a:r>
            <a:r>
              <a:rPr lang="en-US" altLang="en-US" sz="1800" b="1" dirty="0">
                <a:latin typeface="Courier New" pitchFamily="49" charset="0"/>
              </a:rPr>
              <a:t>, LENGTHOF array1	; 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</a:t>
            </a:r>
            <a:r>
              <a:rPr lang="en-US" altLang="en-US" sz="1800" b="1" dirty="0" err="1">
                <a:latin typeface="Courier New" pitchFamily="49" charset="0"/>
              </a:rPr>
              <a:t>ebx</a:t>
            </a:r>
            <a:r>
              <a:rPr lang="en-US" altLang="en-US" sz="1800" b="1" dirty="0">
                <a:latin typeface="Courier New" pitchFamily="49" charset="0"/>
              </a:rPr>
              <a:t>, SIZEOF array1	; 4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38400" y="1684338"/>
            <a:ext cx="73914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00" dirty="0"/>
              <a:t>In the following example, </a:t>
            </a:r>
            <a:r>
              <a:rPr lang="en-US" altLang="en-US" sz="2100" i="1" dirty="0"/>
              <a:t>array1</a:t>
            </a:r>
            <a:r>
              <a:rPr lang="en-US" altLang="en-US" sz="2100" dirty="0"/>
              <a:t> identifies only the first WORD directive. Compare the values returned by LENGTHOF and SIZEOF here to those in the next slide:</a:t>
            </a:r>
          </a:p>
        </p:txBody>
      </p:sp>
    </p:spTree>
    <p:extLst>
      <p:ext uri="{BB962C8B-B14F-4D97-AF65-F5344CB8AC3E}">
        <p14:creationId xmlns:p14="http://schemas.microsoft.com/office/powerpoint/2010/main" val="1958803515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Multiple Lines (2 of 2)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287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048000" y="3106407"/>
            <a:ext cx="5638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137160" rIns="182880" bIns="228600"/>
          <a:lstStyle>
            <a:lvl1pPr eaLnBrk="0" hangingPunct="0">
              <a:tabLst>
                <a:tab pos="454025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4025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4025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4025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4025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array1 WORD 10,20,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30,40,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50,60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EAX,LENGTHOF array1	; 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EBX,SIZEOF array1	; __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09800" y="1658608"/>
            <a:ext cx="7696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00" dirty="0"/>
              <a:t>A data Directive spans multiple lines if each line (except the last) ends with a comma. The LENGTHOF and SIZEOF operators include all lines belonging to the same Directive:</a:t>
            </a:r>
          </a:p>
        </p:txBody>
      </p:sp>
    </p:spTree>
    <p:extLst>
      <p:ext uri="{BB962C8B-B14F-4D97-AF65-F5344CB8AC3E}">
        <p14:creationId xmlns:p14="http://schemas.microsoft.com/office/powerpoint/2010/main" val="347182836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Symbols, </a:t>
            </a:r>
            <a:r>
              <a:rPr lang="es-MX" dirty="0" err="1"/>
              <a:t>Symbolic</a:t>
            </a:r>
            <a:r>
              <a:rPr lang="es-MX" dirty="0"/>
              <a:t> </a:t>
            </a:r>
            <a:r>
              <a:rPr lang="es-MX" dirty="0" err="1"/>
              <a:t>Constant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A symbol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identifier</a:t>
            </a:r>
            <a:r>
              <a:rPr lang="es-MX" dirty="0"/>
              <a:t>.</a:t>
            </a:r>
          </a:p>
          <a:p>
            <a:pPr lvl="2"/>
            <a:r>
              <a:rPr lang="es-MX" dirty="0" err="1"/>
              <a:t>ValorFinal</a:t>
            </a:r>
            <a:r>
              <a:rPr lang="es-MX" dirty="0"/>
              <a:t>, Fecha23</a:t>
            </a:r>
          </a:p>
          <a:p>
            <a:endParaRPr lang="es-MX" dirty="0"/>
          </a:p>
          <a:p>
            <a:r>
              <a:rPr lang="es-MX" dirty="0" err="1"/>
              <a:t>Symbolic</a:t>
            </a:r>
            <a:r>
              <a:rPr lang="es-MX" dirty="0"/>
              <a:t> </a:t>
            </a:r>
            <a:r>
              <a:rPr lang="es-MX" dirty="0" err="1"/>
              <a:t>constant</a:t>
            </a:r>
            <a:r>
              <a:rPr lang="es-MX" dirty="0"/>
              <a:t> (</a:t>
            </a:r>
            <a:r>
              <a:rPr lang="es-MX" sz="1800" i="1" dirty="0" err="1"/>
              <a:t>is</a:t>
            </a:r>
            <a:r>
              <a:rPr lang="es-MX" sz="1800" i="1" dirty="0"/>
              <a:t> </a:t>
            </a:r>
            <a:r>
              <a:rPr lang="es-MX" sz="1800" i="1" dirty="0" err="1"/>
              <a:t>not</a:t>
            </a:r>
            <a:r>
              <a:rPr lang="es-MX" sz="1800" i="1" dirty="0"/>
              <a:t> a </a:t>
            </a:r>
            <a:r>
              <a:rPr lang="es-MX" sz="1800" i="1" dirty="0" err="1"/>
              <a:t>label</a:t>
            </a:r>
            <a:r>
              <a:rPr lang="es-MX" dirty="0"/>
              <a:t>)</a:t>
            </a:r>
          </a:p>
          <a:p>
            <a:pPr lvl="1"/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identifier</a:t>
            </a:r>
            <a:r>
              <a:rPr lang="es-MX" dirty="0"/>
              <a:t> </a:t>
            </a:r>
            <a:r>
              <a:rPr lang="es-MX" dirty="0" err="1"/>
              <a:t>associated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a 32/64-bit </a:t>
            </a:r>
            <a:r>
              <a:rPr lang="es-MX" dirty="0" err="1"/>
              <a:t>integer</a:t>
            </a:r>
            <a:r>
              <a:rPr lang="es-MX" dirty="0"/>
              <a:t> </a:t>
            </a:r>
            <a:r>
              <a:rPr lang="es-MX" dirty="0" err="1"/>
              <a:t>expression</a:t>
            </a:r>
            <a:r>
              <a:rPr lang="es-MX" dirty="0"/>
              <a:t> (</a:t>
            </a:r>
            <a:r>
              <a:rPr lang="es-MX" sz="2000" dirty="0" err="1"/>
              <a:t>or</a:t>
            </a:r>
            <a:r>
              <a:rPr lang="es-MX" sz="2000" dirty="0"/>
              <a:t> </a:t>
            </a:r>
            <a:r>
              <a:rPr lang="es-MX" sz="2000" dirty="0" err="1"/>
              <a:t>constant</a:t>
            </a:r>
            <a:r>
              <a:rPr lang="es-MX" dirty="0"/>
              <a:t>)</a:t>
            </a:r>
          </a:p>
          <a:p>
            <a:pPr lvl="1"/>
            <a:r>
              <a:rPr lang="es-MX" dirty="0" err="1"/>
              <a:t>Syntax</a:t>
            </a:r>
            <a:r>
              <a:rPr lang="es-MX" dirty="0"/>
              <a:t>     </a:t>
            </a:r>
            <a:r>
              <a:rPr lang="es-MX" dirty="0" err="1"/>
              <a:t>identifier</a:t>
            </a:r>
            <a:r>
              <a:rPr lang="es-MX" dirty="0"/>
              <a:t> = </a:t>
            </a:r>
            <a:r>
              <a:rPr lang="es-MX" dirty="0" err="1"/>
              <a:t>expression</a:t>
            </a:r>
            <a:r>
              <a:rPr lang="es-MX" dirty="0"/>
              <a:t>  </a:t>
            </a:r>
            <a:r>
              <a:rPr lang="es-MX" sz="2000" dirty="0"/>
              <a:t>(“=“ </a:t>
            </a:r>
            <a:r>
              <a:rPr lang="es-MX" sz="2000" i="1" dirty="0" err="1"/>
              <a:t>equal-sign</a:t>
            </a:r>
            <a:r>
              <a:rPr lang="es-MX" sz="2000" i="1" dirty="0"/>
              <a:t> </a:t>
            </a:r>
            <a:r>
              <a:rPr lang="es-MX" sz="2000" i="1" dirty="0" err="1"/>
              <a:t>directive</a:t>
            </a:r>
            <a:r>
              <a:rPr lang="es-MX" dirty="0"/>
              <a:t>)</a:t>
            </a:r>
          </a:p>
          <a:p>
            <a:pPr marL="914400" lvl="2" indent="0">
              <a:buNone/>
            </a:pPr>
            <a:r>
              <a:rPr lang="es-MX" dirty="0" err="1"/>
              <a:t>ValorFinal</a:t>
            </a:r>
            <a:r>
              <a:rPr lang="es-MX" dirty="0"/>
              <a:t> = 452</a:t>
            </a:r>
          </a:p>
          <a:p>
            <a:pPr marL="914400" lvl="2" indent="0">
              <a:buNone/>
            </a:pPr>
            <a:r>
              <a:rPr lang="es-MX" dirty="0"/>
              <a:t>MOV EAX, </a:t>
            </a:r>
            <a:r>
              <a:rPr lang="es-MX" dirty="0" err="1"/>
              <a:t>ValorFinal</a:t>
            </a:r>
            <a:r>
              <a:rPr lang="es-MX" dirty="0"/>
              <a:t>   (</a:t>
            </a:r>
            <a:r>
              <a:rPr lang="es-MX" sz="2000" dirty="0" err="1"/>
              <a:t>really</a:t>
            </a:r>
            <a:r>
              <a:rPr lang="es-MX" sz="2000" dirty="0"/>
              <a:t> MOV EAX, 452</a:t>
            </a:r>
            <a:r>
              <a:rPr lang="es-MX" dirty="0"/>
              <a:t>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288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1975741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Symbols, </a:t>
            </a:r>
            <a:r>
              <a:rPr lang="es-MX" dirty="0" err="1"/>
              <a:t>Symbolic</a:t>
            </a:r>
            <a:r>
              <a:rPr lang="es-MX" dirty="0"/>
              <a:t> </a:t>
            </a:r>
            <a:r>
              <a:rPr lang="es-MX" dirty="0" err="1"/>
              <a:t>Constant</a:t>
            </a:r>
            <a:r>
              <a:rPr lang="es-MX" dirty="0"/>
              <a:t> - 2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Symbols do </a:t>
            </a:r>
            <a:r>
              <a:rPr lang="es-MX" dirty="0" err="1"/>
              <a:t>not</a:t>
            </a:r>
            <a:r>
              <a:rPr lang="es-MX" dirty="0"/>
              <a:t> reserve </a:t>
            </a:r>
            <a:r>
              <a:rPr lang="es-MX" dirty="0" err="1"/>
              <a:t>storage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Symbols are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labels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Symbols </a:t>
            </a:r>
            <a:r>
              <a:rPr lang="es-MX" dirty="0" err="1"/>
              <a:t>only</a:t>
            </a:r>
            <a:r>
              <a:rPr lang="es-MX" dirty="0"/>
              <a:t> </a:t>
            </a:r>
            <a:r>
              <a:rPr lang="es-MX" dirty="0" err="1"/>
              <a:t>exist</a:t>
            </a:r>
            <a:r>
              <a:rPr lang="es-MX" dirty="0"/>
              <a:t> </a:t>
            </a:r>
            <a:r>
              <a:rPr lang="es-MX" dirty="0" err="1"/>
              <a:t>during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i="1" dirty="0"/>
              <a:t>time</a:t>
            </a:r>
            <a:r>
              <a:rPr lang="es-MX" dirty="0"/>
              <a:t> </a:t>
            </a:r>
            <a:r>
              <a:rPr lang="es-MX" dirty="0" err="1"/>
              <a:t>while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Assembler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Assembling</a:t>
            </a:r>
            <a:r>
              <a:rPr lang="es-MX" dirty="0"/>
              <a:t> a </a:t>
            </a:r>
            <a:r>
              <a:rPr lang="es-MX" dirty="0" err="1"/>
              <a:t>program</a:t>
            </a:r>
            <a:r>
              <a:rPr lang="es-MX" dirty="0"/>
              <a:t> in </a:t>
            </a:r>
            <a:r>
              <a:rPr lang="es-MX" dirty="0" err="1"/>
              <a:t>Assembly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.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289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1975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Powers of 16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25839"/>
            <a:ext cx="57912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590800" y="1682839"/>
            <a:ext cx="6858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>
                <a:solidFill>
                  <a:schemeClr val="tx1"/>
                </a:solidFill>
              </a:rPr>
              <a:t>Used when calculating hexadecimal values up to </a:t>
            </a:r>
            <a:r>
              <a:rPr lang="en-US" altLang="en-US" sz="2100" i="1" dirty="0">
                <a:solidFill>
                  <a:schemeClr val="tx1"/>
                </a:solidFill>
              </a:rPr>
              <a:t>n</a:t>
            </a:r>
            <a:r>
              <a:rPr lang="en-US" altLang="en-US" sz="2100" dirty="0">
                <a:solidFill>
                  <a:schemeClr val="tx1"/>
                </a:solidFill>
              </a:rPr>
              <a:t> digits long: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4711527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Constants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/>
              <a:t>May</a:t>
            </a:r>
            <a:r>
              <a:rPr lang="es-MX" dirty="0"/>
              <a:t> be </a:t>
            </a:r>
            <a:r>
              <a:rPr lang="es-MX" dirty="0" err="1"/>
              <a:t>redifined</a:t>
            </a:r>
            <a:endParaRPr lang="es-MX" dirty="0"/>
          </a:p>
          <a:p>
            <a:pPr marL="914400" lvl="2" indent="0">
              <a:buNone/>
            </a:pPr>
            <a:r>
              <a:rPr lang="es-MX" dirty="0" err="1"/>
              <a:t>ValorFinal</a:t>
            </a:r>
            <a:r>
              <a:rPr lang="es-MX" dirty="0"/>
              <a:t> = 483</a:t>
            </a:r>
          </a:p>
          <a:p>
            <a:pPr marL="914400" lvl="2" indent="0">
              <a:buNone/>
            </a:pPr>
            <a:r>
              <a:rPr lang="es-MX" dirty="0"/>
              <a:t>MOV EAX, </a:t>
            </a:r>
            <a:r>
              <a:rPr lang="es-MX" dirty="0" err="1"/>
              <a:t>ValorFinal</a:t>
            </a:r>
            <a:r>
              <a:rPr lang="es-MX" dirty="0"/>
              <a:t>       ; </a:t>
            </a:r>
            <a:r>
              <a:rPr lang="es-MX" dirty="0" err="1"/>
              <a:t>really</a:t>
            </a:r>
            <a:r>
              <a:rPr lang="es-MX" dirty="0"/>
              <a:t> MOV EAX, 483</a:t>
            </a:r>
          </a:p>
          <a:p>
            <a:pPr marL="914400" lvl="2" indent="0">
              <a:buNone/>
            </a:pPr>
            <a:r>
              <a:rPr lang="es-MX" dirty="0" err="1"/>
              <a:t>ValorFinal</a:t>
            </a:r>
            <a:r>
              <a:rPr lang="es-MX" dirty="0"/>
              <a:t> = 627</a:t>
            </a:r>
          </a:p>
          <a:p>
            <a:pPr marL="914400" lvl="2" indent="0">
              <a:buNone/>
            </a:pPr>
            <a:r>
              <a:rPr lang="es-MX" dirty="0"/>
              <a:t>MOV EAX, </a:t>
            </a:r>
            <a:r>
              <a:rPr lang="es-MX" dirty="0" err="1"/>
              <a:t>ValorFinal</a:t>
            </a:r>
            <a:r>
              <a:rPr lang="es-MX" dirty="0"/>
              <a:t>       ; </a:t>
            </a:r>
            <a:r>
              <a:rPr lang="es-MX" dirty="0" err="1"/>
              <a:t>really</a:t>
            </a:r>
            <a:r>
              <a:rPr lang="es-MX" dirty="0"/>
              <a:t> MOV EAX, 627</a:t>
            </a:r>
          </a:p>
          <a:p>
            <a:pPr lvl="2"/>
            <a:endParaRPr lang="es-MX" dirty="0"/>
          </a:p>
          <a:p>
            <a:r>
              <a:rPr lang="es-MX" dirty="0" err="1"/>
              <a:t>Why</a:t>
            </a:r>
            <a:r>
              <a:rPr lang="es-MX" dirty="0"/>
              <a:t> use Symbols?  </a:t>
            </a:r>
            <a:r>
              <a:rPr lang="es-MX" dirty="0" err="1"/>
              <a:t>Clarifies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program</a:t>
            </a:r>
            <a:endParaRPr lang="es-MX" dirty="0"/>
          </a:p>
          <a:p>
            <a:pPr lvl="2"/>
            <a:r>
              <a:rPr lang="es-MX" dirty="0" err="1"/>
              <a:t>Better</a:t>
            </a:r>
            <a:r>
              <a:rPr lang="es-MX" dirty="0"/>
              <a:t> </a:t>
            </a:r>
            <a:r>
              <a:rPr lang="es-MX" dirty="0" err="1"/>
              <a:t>when</a:t>
            </a:r>
            <a:r>
              <a:rPr lang="es-MX" dirty="0"/>
              <a:t>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see</a:t>
            </a:r>
            <a:r>
              <a:rPr lang="es-MX" dirty="0"/>
              <a:t> </a:t>
            </a:r>
            <a:r>
              <a:rPr lang="es-MX" i="1" dirty="0" err="1"/>
              <a:t>ValorFinal</a:t>
            </a:r>
            <a:r>
              <a:rPr lang="es-MX" dirty="0"/>
              <a:t> </a:t>
            </a:r>
            <a:r>
              <a:rPr lang="es-MX" dirty="0" err="1"/>
              <a:t>instead</a:t>
            </a:r>
            <a:r>
              <a:rPr lang="es-MX" dirty="0"/>
              <a:t> of </a:t>
            </a:r>
            <a:r>
              <a:rPr lang="es-MX" i="1" dirty="0"/>
              <a:t>483</a:t>
            </a:r>
            <a:r>
              <a:rPr lang="es-MX" dirty="0"/>
              <a:t> </a:t>
            </a:r>
          </a:p>
          <a:p>
            <a:pPr marL="914400" lvl="2" indent="0">
              <a:buNone/>
            </a:pPr>
            <a:r>
              <a:rPr lang="es-MX" dirty="0" err="1"/>
              <a:t>EscKey</a:t>
            </a:r>
            <a:r>
              <a:rPr lang="es-MX" dirty="0"/>
              <a:t> = 27</a:t>
            </a:r>
          </a:p>
          <a:p>
            <a:pPr marL="914400" lvl="2" indent="0">
              <a:buNone/>
            </a:pPr>
            <a:r>
              <a:rPr lang="es-MX" dirty="0"/>
              <a:t>MOV AL, </a:t>
            </a:r>
            <a:r>
              <a:rPr lang="es-MX" dirty="0" err="1"/>
              <a:t>EscKey</a:t>
            </a:r>
            <a:r>
              <a:rPr lang="es-MX" dirty="0"/>
              <a:t>               ; </a:t>
            </a:r>
            <a:r>
              <a:rPr lang="es-MX" dirty="0" err="1"/>
              <a:t>really</a:t>
            </a:r>
            <a:r>
              <a:rPr lang="es-MX" dirty="0"/>
              <a:t> MOV EAX, 27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290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48754928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Assembly Program Practice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828800"/>
          </a:xfrm>
        </p:spPr>
        <p:txBody>
          <a:bodyPr/>
          <a:lstStyle/>
          <a:p>
            <a:pPr marL="0" indent="0">
              <a:buNone/>
            </a:pPr>
            <a:r>
              <a:rPr lang="es-MX" altLang="en-US" dirty="0">
                <a:solidFill>
                  <a:srgbClr val="FF0000"/>
                </a:solidFill>
              </a:rPr>
              <a:t>ejerBB03a.asm</a:t>
            </a:r>
            <a:endParaRPr lang="en-US" altLang="en-US" dirty="0">
              <a:solidFill>
                <a:srgbClr val="FF0000"/>
              </a:solidFill>
            </a:endParaRPr>
          </a:p>
          <a:p>
            <a:endParaRPr lang="en-US" altLang="en-US" dirty="0"/>
          </a:p>
          <a:p>
            <a:r>
              <a:rPr lang="en-US" altLang="en-US" dirty="0"/>
              <a:t>The running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291</a:t>
            </a:fld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444" y="3639167"/>
            <a:ext cx="4329113" cy="261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36337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</a:t>
            </a:r>
          </a:p>
          <a:p>
            <a:r>
              <a:rPr lang="en-US" dirty="0"/>
              <a:t>Agosto - </a:t>
            </a:r>
            <a:r>
              <a:rPr lang="en-US" dirty="0" err="1"/>
              <a:t>diciembre</a:t>
            </a:r>
            <a:r>
              <a:rPr lang="en-US" dirty="0"/>
              <a:t> 2022</a:t>
            </a:r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292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1078235540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2022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293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16535129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Program</a:t>
            </a:r>
            <a:r>
              <a:rPr lang="es-MX" dirty="0"/>
              <a:t> </a:t>
            </a:r>
            <a:r>
              <a:rPr lang="es-MX" dirty="0" err="1"/>
              <a:t>structure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561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2000" b="1" dirty="0">
                <a:solidFill>
                  <a:schemeClr val="bg2">
                    <a:lumMod val="50000"/>
                  </a:schemeClr>
                </a:solidFill>
              </a:rPr>
              <a:t>TITLE</a:t>
            </a:r>
            <a:r>
              <a:rPr lang="es-MX" sz="2000" dirty="0"/>
              <a:t> primer</a:t>
            </a:r>
          </a:p>
          <a:p>
            <a:pPr marL="0" indent="0">
              <a:buNone/>
            </a:pPr>
            <a:r>
              <a:rPr lang="es-MX" sz="2000" dirty="0"/>
              <a:t>      ;</a:t>
            </a:r>
            <a:r>
              <a:rPr lang="es-MX" sz="2000" dirty="0" err="1"/>
              <a:t>Descripcion</a:t>
            </a:r>
            <a:r>
              <a:rPr lang="es-MX" sz="2000" dirty="0"/>
              <a:t> del programa, fecha, versión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b="1" dirty="0"/>
              <a:t>INCLUDE</a:t>
            </a:r>
            <a:r>
              <a:rPr lang="es-MX" sz="2000" dirty="0"/>
              <a:t> Irvine32.inc    ;</a:t>
            </a:r>
            <a:r>
              <a:rPr lang="es-MX" sz="2000" dirty="0" err="1"/>
              <a:t>libreria</a:t>
            </a:r>
            <a:r>
              <a:rPr lang="es-MX" sz="2000" dirty="0"/>
              <a:t> de funciones; falta agregar más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b="1" dirty="0">
                <a:solidFill>
                  <a:srgbClr val="00B050"/>
                </a:solidFill>
              </a:rPr>
              <a:t>.DATA</a:t>
            </a:r>
          </a:p>
          <a:p>
            <a:pPr marL="0" indent="0">
              <a:buNone/>
            </a:pPr>
            <a:r>
              <a:rPr lang="es-MX" sz="2000" dirty="0"/>
              <a:t>     ; directivas de almacenamiento y tipos de datos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b="1" dirty="0">
                <a:solidFill>
                  <a:srgbClr val="0070C0"/>
                </a:solidFill>
              </a:rPr>
              <a:t>.CODE</a:t>
            </a:r>
          </a:p>
          <a:p>
            <a:pPr marL="0" indent="0">
              <a:buNone/>
            </a:pPr>
            <a:r>
              <a:rPr lang="es-MX" sz="2000" dirty="0" err="1">
                <a:solidFill>
                  <a:srgbClr val="0070C0"/>
                </a:solidFill>
              </a:rPr>
              <a:t>main</a:t>
            </a:r>
            <a:r>
              <a:rPr lang="es-MX" sz="2000" dirty="0">
                <a:solidFill>
                  <a:srgbClr val="0070C0"/>
                </a:solidFill>
              </a:rPr>
              <a:t> </a:t>
            </a:r>
            <a:r>
              <a:rPr lang="es-MX" sz="2000" b="1" dirty="0">
                <a:solidFill>
                  <a:srgbClr val="0070C0"/>
                </a:solidFill>
              </a:rPr>
              <a:t>PROC</a:t>
            </a:r>
            <a:r>
              <a:rPr lang="es-MX" sz="2000" dirty="0"/>
              <a:t>             ; Inicia el procedimiento </a:t>
            </a:r>
            <a:r>
              <a:rPr lang="es-MX" sz="2000" dirty="0" err="1"/>
              <a:t>main</a:t>
            </a: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/>
              <a:t>     ; instrucciones, mnemónicos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 err="1">
                <a:solidFill>
                  <a:srgbClr val="0070C0"/>
                </a:solidFill>
              </a:rPr>
              <a:t>main</a:t>
            </a:r>
            <a:r>
              <a:rPr lang="es-MX" sz="2000" dirty="0">
                <a:solidFill>
                  <a:srgbClr val="0070C0"/>
                </a:solidFill>
              </a:rPr>
              <a:t> </a:t>
            </a:r>
            <a:r>
              <a:rPr lang="es-MX" sz="2000" b="1" dirty="0">
                <a:solidFill>
                  <a:srgbClr val="0070C0"/>
                </a:solidFill>
              </a:rPr>
              <a:t>ENDP</a:t>
            </a:r>
            <a:r>
              <a:rPr lang="es-MX" sz="2000" dirty="0"/>
              <a:t>             ; Termina el procedimiento principal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b="1" dirty="0">
                <a:solidFill>
                  <a:srgbClr val="FF0000"/>
                </a:solidFill>
              </a:rPr>
              <a:t>END</a:t>
            </a:r>
            <a:r>
              <a:rPr lang="es-MX" sz="2000" dirty="0">
                <a:solidFill>
                  <a:srgbClr val="FF0000"/>
                </a:solidFill>
              </a:rPr>
              <a:t> </a:t>
            </a:r>
            <a:r>
              <a:rPr lang="es-MX" sz="2000" dirty="0" err="1">
                <a:solidFill>
                  <a:srgbClr val="FF0000"/>
                </a:solidFill>
              </a:rPr>
              <a:t>main</a:t>
            </a:r>
            <a:r>
              <a:rPr lang="es-MX" sz="2000" dirty="0"/>
              <a:t>                ; Termina el </a:t>
            </a:r>
            <a:r>
              <a:rPr lang="es-MX" sz="2000" dirty="0" err="1"/>
              <a:t>area</a:t>
            </a:r>
            <a:r>
              <a:rPr lang="es-MX" sz="2000" dirty="0"/>
              <a:t> de Ensamble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294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023309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Irvine32 Library </a:t>
            </a:r>
            <a:r>
              <a:rPr lang="es-MX" dirty="0" err="1"/>
              <a:t>Procedures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295</a:t>
            </a:fld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56150"/>
          </a:xfrm>
        </p:spPr>
        <p:txBody>
          <a:bodyPr>
            <a:normAutofit fontScale="62500" lnSpcReduction="20000"/>
          </a:bodyPr>
          <a:lstStyle/>
          <a:p>
            <a:r>
              <a:rPr lang="es-MX" dirty="0"/>
              <a:t> INCLUDE Irvine32.inc                     ; </a:t>
            </a:r>
            <a:r>
              <a:rPr lang="es-MX" dirty="0" err="1"/>
              <a:t>chapter</a:t>
            </a:r>
            <a:r>
              <a:rPr lang="es-MX" dirty="0"/>
              <a:t> 5</a:t>
            </a:r>
          </a:p>
          <a:p>
            <a:r>
              <a:rPr lang="es-MX" dirty="0" err="1"/>
              <a:t>These</a:t>
            </a:r>
            <a:r>
              <a:rPr lang="es-MX" dirty="0"/>
              <a:t> </a:t>
            </a:r>
            <a:r>
              <a:rPr lang="es-MX" dirty="0" err="1"/>
              <a:t>procedures</a:t>
            </a:r>
            <a:r>
              <a:rPr lang="es-MX" dirty="0"/>
              <a:t> are </a:t>
            </a:r>
            <a:r>
              <a:rPr lang="es-MX" dirty="0" err="1"/>
              <a:t>for</a:t>
            </a:r>
            <a:r>
              <a:rPr lang="es-MX" dirty="0"/>
              <a:t> I/Os</a:t>
            </a:r>
          </a:p>
          <a:p>
            <a:endParaRPr lang="es-MX" dirty="0"/>
          </a:p>
          <a:p>
            <a:r>
              <a:rPr lang="es-MX" dirty="0" err="1"/>
              <a:t>DumpRegs</a:t>
            </a:r>
            <a:endParaRPr lang="es-MX" dirty="0"/>
          </a:p>
          <a:p>
            <a:r>
              <a:rPr lang="es-MX" dirty="0" err="1"/>
              <a:t>DumpMem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ReadInt</a:t>
            </a:r>
            <a:endParaRPr lang="es-MX" dirty="0"/>
          </a:p>
          <a:p>
            <a:r>
              <a:rPr lang="es-MX" dirty="0" err="1"/>
              <a:t>ReadHex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WriteInt</a:t>
            </a:r>
            <a:endParaRPr lang="es-MX" dirty="0"/>
          </a:p>
          <a:p>
            <a:r>
              <a:rPr lang="es-MX" dirty="0" err="1"/>
              <a:t>WriteHex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WriteString</a:t>
            </a:r>
            <a:endParaRPr lang="es-MX" dirty="0"/>
          </a:p>
          <a:p>
            <a:r>
              <a:rPr lang="es-MX" dirty="0" err="1"/>
              <a:t>Crlf</a:t>
            </a:r>
            <a:endParaRPr lang="es-MX" dirty="0"/>
          </a:p>
          <a:p>
            <a:r>
              <a:rPr lang="es-MX" dirty="0" err="1"/>
              <a:t>ReadString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3281234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DumpRegs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 err="1"/>
              <a:t>DumpRegs</a:t>
            </a:r>
            <a:endParaRPr lang="es-MX" sz="2000" dirty="0"/>
          </a:p>
          <a:p>
            <a:pPr lvl="1"/>
            <a:r>
              <a:rPr lang="es-MX" sz="1600" dirty="0" err="1"/>
              <a:t>It</a:t>
            </a:r>
            <a:r>
              <a:rPr lang="es-MX" sz="1600" dirty="0"/>
              <a:t> </a:t>
            </a:r>
            <a:r>
              <a:rPr lang="es-MX" sz="1600" dirty="0" err="1"/>
              <a:t>desplays</a:t>
            </a:r>
            <a:r>
              <a:rPr lang="es-MX" sz="1600" dirty="0"/>
              <a:t> </a:t>
            </a:r>
            <a:r>
              <a:rPr lang="es-MX" sz="1600" dirty="0" err="1"/>
              <a:t>all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general </a:t>
            </a:r>
            <a:r>
              <a:rPr lang="es-MX" sz="1600" dirty="0" err="1"/>
              <a:t>registers</a:t>
            </a:r>
            <a:r>
              <a:rPr lang="es-MX" sz="1600" dirty="0"/>
              <a:t> and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flags</a:t>
            </a:r>
            <a:r>
              <a:rPr lang="es-MX" sz="1600" dirty="0"/>
              <a:t>.</a:t>
            </a:r>
          </a:p>
          <a:p>
            <a:endParaRPr lang="es-MX" sz="2000" dirty="0"/>
          </a:p>
          <a:p>
            <a:r>
              <a:rPr lang="es-MX" sz="2000" dirty="0" err="1"/>
              <a:t>Sample</a:t>
            </a:r>
            <a:r>
              <a:rPr lang="es-MX" sz="2000" dirty="0"/>
              <a:t> </a:t>
            </a:r>
            <a:r>
              <a:rPr lang="es-MX" sz="2000" dirty="0" err="1"/>
              <a:t>call</a:t>
            </a: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/>
              <a:t>.CODE</a:t>
            </a:r>
          </a:p>
          <a:p>
            <a:pPr marL="0" indent="0">
              <a:buNone/>
            </a:pPr>
            <a:r>
              <a:rPr lang="es-MX" sz="2000" dirty="0"/>
              <a:t>MOV ECX, 0</a:t>
            </a:r>
          </a:p>
          <a:p>
            <a:pPr marL="0" indent="0">
              <a:buNone/>
            </a:pPr>
            <a:r>
              <a:rPr lang="es-MX" sz="2000" dirty="0"/>
              <a:t>CALL  </a:t>
            </a:r>
            <a:r>
              <a:rPr lang="es-MX" sz="2000" dirty="0" err="1"/>
              <a:t>DumpRegs</a:t>
            </a: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/>
              <a:t>MOV EAX, 8Fh</a:t>
            </a:r>
          </a:p>
          <a:p>
            <a:pPr marL="0" indent="0">
              <a:buNone/>
            </a:pPr>
            <a:r>
              <a:rPr lang="es-MX" sz="2000" dirty="0"/>
              <a:t>CALL </a:t>
            </a:r>
            <a:r>
              <a:rPr lang="es-MX" sz="2000" dirty="0" err="1"/>
              <a:t>DumpRegs</a:t>
            </a:r>
            <a:endParaRPr lang="es-MX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296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5543646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DumpRegs</a:t>
            </a:r>
            <a:r>
              <a:rPr lang="es-MX" dirty="0"/>
              <a:t> </a:t>
            </a:r>
            <a:r>
              <a:rPr lang="es-MX" dirty="0" err="1"/>
              <a:t>example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297</a:t>
            </a:fld>
            <a:endParaRPr lang="es-MX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52"/>
          <a:stretch>
            <a:fillRect/>
          </a:stretch>
        </p:blipFill>
        <p:spPr bwMode="auto">
          <a:xfrm>
            <a:off x="2048669" y="2279708"/>
            <a:ext cx="809466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848396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DumpMem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2000" dirty="0" err="1"/>
              <a:t>DumpMem</a:t>
            </a:r>
            <a:endParaRPr lang="es-MX" sz="2000" dirty="0"/>
          </a:p>
          <a:p>
            <a:pPr lvl="1"/>
            <a:r>
              <a:rPr lang="es-MX" sz="1600" dirty="0" err="1"/>
              <a:t>It</a:t>
            </a:r>
            <a:r>
              <a:rPr lang="es-MX" sz="1600" dirty="0"/>
              <a:t> </a:t>
            </a:r>
            <a:r>
              <a:rPr lang="es-MX" sz="1600" dirty="0" err="1"/>
              <a:t>writes</a:t>
            </a:r>
            <a:r>
              <a:rPr lang="es-MX" sz="1600" dirty="0"/>
              <a:t> a </a:t>
            </a:r>
            <a:r>
              <a:rPr lang="es-MX" sz="1600" dirty="0" err="1"/>
              <a:t>range</a:t>
            </a:r>
            <a:r>
              <a:rPr lang="es-MX" sz="1600" dirty="0"/>
              <a:t>/block of </a:t>
            </a:r>
            <a:r>
              <a:rPr lang="es-MX" sz="1600" dirty="0" err="1"/>
              <a:t>memory</a:t>
            </a:r>
            <a:r>
              <a:rPr lang="es-MX" sz="1600" dirty="0"/>
              <a:t> to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console</a:t>
            </a:r>
            <a:r>
              <a:rPr lang="es-MX" sz="1600" dirty="0"/>
              <a:t> </a:t>
            </a:r>
            <a:r>
              <a:rPr lang="es-MX" sz="1600" dirty="0" err="1"/>
              <a:t>window</a:t>
            </a:r>
            <a:r>
              <a:rPr lang="es-MX" sz="1600" dirty="0"/>
              <a:t> in hexadecimal.</a:t>
            </a:r>
          </a:p>
          <a:p>
            <a:pPr lvl="1"/>
            <a:r>
              <a:rPr lang="es-MX" sz="1600" dirty="0"/>
              <a:t>Pass, in ESI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starting</a:t>
            </a:r>
            <a:r>
              <a:rPr lang="es-MX" sz="1600" dirty="0"/>
              <a:t> </a:t>
            </a:r>
            <a:r>
              <a:rPr lang="es-MX" sz="1600" dirty="0" err="1"/>
              <a:t>address</a:t>
            </a:r>
            <a:r>
              <a:rPr lang="es-MX" sz="1600" dirty="0"/>
              <a:t> of </a:t>
            </a:r>
            <a:r>
              <a:rPr lang="es-MX" sz="1600" dirty="0" err="1"/>
              <a:t>the</a:t>
            </a:r>
            <a:r>
              <a:rPr lang="es-MX" sz="1600" dirty="0"/>
              <a:t> block, in ECX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number</a:t>
            </a:r>
            <a:r>
              <a:rPr lang="es-MX" sz="1600" dirty="0"/>
              <a:t> of </a:t>
            </a:r>
            <a:r>
              <a:rPr lang="es-MX" sz="1600" dirty="0" err="1"/>
              <a:t>units</a:t>
            </a:r>
            <a:r>
              <a:rPr lang="es-MX" sz="1600" dirty="0"/>
              <a:t> </a:t>
            </a:r>
            <a:r>
              <a:rPr lang="es-MX" sz="1600" dirty="0" err="1"/>
              <a:t>or</a:t>
            </a:r>
            <a:r>
              <a:rPr lang="es-MX" sz="1600" dirty="0"/>
              <a:t> </a:t>
            </a:r>
            <a:r>
              <a:rPr lang="es-MX" sz="1600" dirty="0" err="1"/>
              <a:t>elements</a:t>
            </a:r>
            <a:r>
              <a:rPr lang="es-MX" sz="1600" dirty="0"/>
              <a:t>, and in EBX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unit</a:t>
            </a:r>
            <a:r>
              <a:rPr lang="es-MX" sz="1600" dirty="0"/>
              <a:t> </a:t>
            </a:r>
            <a:r>
              <a:rPr lang="es-MX" sz="1600" dirty="0" err="1"/>
              <a:t>size</a:t>
            </a:r>
            <a:r>
              <a:rPr lang="es-MX" sz="1600" dirty="0"/>
              <a:t>       (1 : byte, 2 : </a:t>
            </a:r>
            <a:r>
              <a:rPr lang="es-MX" sz="1600" dirty="0" err="1"/>
              <a:t>word</a:t>
            </a:r>
            <a:r>
              <a:rPr lang="es-MX" sz="1600" dirty="0"/>
              <a:t>, 4 : </a:t>
            </a:r>
            <a:r>
              <a:rPr lang="es-MX" sz="1600" dirty="0" err="1"/>
              <a:t>doubleword</a:t>
            </a:r>
            <a:r>
              <a:rPr lang="es-MX" sz="1600" dirty="0"/>
              <a:t>).</a:t>
            </a:r>
          </a:p>
          <a:p>
            <a:r>
              <a:rPr lang="es-MX" sz="2000" dirty="0" err="1"/>
              <a:t>Sample</a:t>
            </a:r>
            <a:r>
              <a:rPr lang="es-MX" sz="2000" dirty="0"/>
              <a:t> </a:t>
            </a:r>
            <a:r>
              <a:rPr lang="es-MX" sz="2000" dirty="0" err="1"/>
              <a:t>call</a:t>
            </a:r>
            <a:endParaRPr lang="es-MX" sz="2000" dirty="0"/>
          </a:p>
          <a:p>
            <a:endParaRPr lang="es-MX" sz="2000" dirty="0"/>
          </a:p>
          <a:p>
            <a:pPr marL="0" indent="0">
              <a:buNone/>
            </a:pPr>
            <a:r>
              <a:rPr lang="es-MX" sz="2000" dirty="0"/>
              <a:t>.DATA</a:t>
            </a:r>
          </a:p>
          <a:p>
            <a:pPr marL="0" indent="0">
              <a:buNone/>
            </a:pPr>
            <a:r>
              <a:rPr lang="es-MX" sz="2000" dirty="0"/>
              <a:t>      </a:t>
            </a:r>
            <a:r>
              <a:rPr lang="es-MX" sz="2000" dirty="0" err="1"/>
              <a:t>array</a:t>
            </a:r>
            <a:r>
              <a:rPr lang="es-MX" sz="2000" dirty="0"/>
              <a:t> DWORD 11, 12, 13</a:t>
            </a:r>
          </a:p>
          <a:p>
            <a:pPr marL="0" indent="0">
              <a:buNone/>
            </a:pPr>
            <a:r>
              <a:rPr lang="es-MX" sz="2000" dirty="0"/>
              <a:t> </a:t>
            </a:r>
          </a:p>
          <a:p>
            <a:pPr marL="0" indent="0">
              <a:buNone/>
            </a:pPr>
            <a:r>
              <a:rPr lang="es-MX" sz="2000" dirty="0"/>
              <a:t>.CODE</a:t>
            </a:r>
          </a:p>
          <a:p>
            <a:pPr marL="0" indent="0">
              <a:buNone/>
            </a:pPr>
            <a:r>
              <a:rPr lang="es-MX" sz="2000" dirty="0"/>
              <a:t>      MOV  ESI, OFFSET </a:t>
            </a:r>
            <a:r>
              <a:rPr lang="es-MX" sz="2000" dirty="0" err="1"/>
              <a:t>array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      MOV ECX, 3                          ; ? ________</a:t>
            </a:r>
          </a:p>
          <a:p>
            <a:pPr marL="0" indent="0">
              <a:buNone/>
            </a:pPr>
            <a:r>
              <a:rPr lang="es-MX" sz="2000" dirty="0"/>
              <a:t>      MOV EBX, 4                          ; ? ________</a:t>
            </a:r>
          </a:p>
          <a:p>
            <a:pPr marL="0" indent="0">
              <a:buNone/>
            </a:pPr>
            <a:r>
              <a:rPr lang="es-MX" sz="2000" dirty="0"/>
              <a:t>     CALL  </a:t>
            </a:r>
            <a:r>
              <a:rPr lang="es-MX" sz="2000" dirty="0" err="1"/>
              <a:t>DumpMem</a:t>
            </a:r>
            <a:endParaRPr lang="es-MX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298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261899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WriteInt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2000" dirty="0" err="1"/>
              <a:t>WriteInt</a:t>
            </a:r>
            <a:endParaRPr lang="es-MX" sz="2000" dirty="0"/>
          </a:p>
          <a:p>
            <a:pPr lvl="1"/>
            <a:r>
              <a:rPr lang="es-MX" sz="1600" dirty="0" err="1"/>
              <a:t>Writes</a:t>
            </a:r>
            <a:r>
              <a:rPr lang="es-MX" sz="1600" dirty="0"/>
              <a:t> a 32-bit </a:t>
            </a:r>
            <a:r>
              <a:rPr lang="es-MX" sz="1600" dirty="0" err="1"/>
              <a:t>signed</a:t>
            </a:r>
            <a:r>
              <a:rPr lang="es-MX" sz="1600" dirty="0"/>
              <a:t> </a:t>
            </a:r>
            <a:r>
              <a:rPr lang="es-MX" sz="1600" dirty="0" err="1"/>
              <a:t>integer</a:t>
            </a:r>
            <a:r>
              <a:rPr lang="es-MX" sz="1600" dirty="0"/>
              <a:t> to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console</a:t>
            </a:r>
            <a:r>
              <a:rPr lang="es-MX" sz="1600" dirty="0"/>
              <a:t> </a:t>
            </a:r>
            <a:r>
              <a:rPr lang="es-MX" sz="1600" dirty="0" err="1"/>
              <a:t>window</a:t>
            </a:r>
            <a:r>
              <a:rPr lang="es-MX" sz="1600" dirty="0"/>
              <a:t> in decimal </a:t>
            </a:r>
            <a:r>
              <a:rPr lang="es-MX" sz="1600" dirty="0" err="1"/>
              <a:t>format</a:t>
            </a:r>
            <a:r>
              <a:rPr lang="es-MX" sz="1600" dirty="0"/>
              <a:t> </a:t>
            </a:r>
            <a:r>
              <a:rPr lang="es-MX" sz="1600" dirty="0" err="1"/>
              <a:t>with</a:t>
            </a:r>
            <a:r>
              <a:rPr lang="es-MX" sz="1600" dirty="0"/>
              <a:t> a </a:t>
            </a:r>
            <a:r>
              <a:rPr lang="es-MX" sz="1600" dirty="0" err="1"/>
              <a:t>leading</a:t>
            </a:r>
            <a:r>
              <a:rPr lang="es-MX" sz="1600" dirty="0"/>
              <a:t> </a:t>
            </a:r>
            <a:r>
              <a:rPr lang="es-MX" sz="1600" dirty="0" err="1"/>
              <a:t>sign</a:t>
            </a:r>
            <a:r>
              <a:rPr lang="es-MX" sz="1600" dirty="0"/>
              <a:t> and no </a:t>
            </a:r>
            <a:r>
              <a:rPr lang="es-MX" sz="1600" dirty="0" err="1"/>
              <a:t>leading</a:t>
            </a:r>
            <a:r>
              <a:rPr lang="es-MX" sz="1600" dirty="0"/>
              <a:t> </a:t>
            </a:r>
            <a:r>
              <a:rPr lang="es-MX" sz="1600" dirty="0" err="1"/>
              <a:t>zeros</a:t>
            </a:r>
            <a:r>
              <a:rPr lang="es-MX" sz="1600" dirty="0"/>
              <a:t>.</a:t>
            </a:r>
          </a:p>
          <a:p>
            <a:pPr lvl="1"/>
            <a:r>
              <a:rPr lang="es-MX" sz="1600" dirty="0"/>
              <a:t>Pass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integer</a:t>
            </a:r>
            <a:r>
              <a:rPr lang="es-MX" sz="1600" dirty="0"/>
              <a:t> </a:t>
            </a:r>
            <a:r>
              <a:rPr lang="es-MX" sz="1600" dirty="0" err="1"/>
              <a:t>into</a:t>
            </a:r>
            <a:r>
              <a:rPr lang="es-MX" sz="1600" dirty="0"/>
              <a:t> EAX.</a:t>
            </a:r>
          </a:p>
          <a:p>
            <a:r>
              <a:rPr lang="es-MX" sz="2000" dirty="0" err="1"/>
              <a:t>Sample</a:t>
            </a:r>
            <a:endParaRPr lang="es-MX" sz="2000" dirty="0"/>
          </a:p>
          <a:p>
            <a:endParaRPr lang="es-MX" sz="2000" dirty="0"/>
          </a:p>
          <a:p>
            <a:pPr marL="0" indent="0">
              <a:buNone/>
            </a:pPr>
            <a:r>
              <a:rPr lang="es-MX" sz="2000" dirty="0"/>
              <a:t>.DATA</a:t>
            </a:r>
          </a:p>
          <a:p>
            <a:pPr marL="0" indent="0">
              <a:buNone/>
            </a:pPr>
            <a:r>
              <a:rPr lang="es-MX" sz="2000" dirty="0"/>
              <a:t>     </a:t>
            </a:r>
            <a:r>
              <a:rPr lang="es-MX" sz="2000" dirty="0" err="1"/>
              <a:t>valInt</a:t>
            </a:r>
            <a:r>
              <a:rPr lang="es-MX" sz="2000" dirty="0"/>
              <a:t>  SDWORD -317432</a:t>
            </a:r>
          </a:p>
          <a:p>
            <a:pPr marL="0" indent="0">
              <a:buNone/>
            </a:pPr>
            <a:r>
              <a:rPr lang="es-MX" sz="2000" dirty="0"/>
              <a:t> </a:t>
            </a:r>
          </a:p>
          <a:p>
            <a:pPr marL="0" indent="0">
              <a:buNone/>
            </a:pPr>
            <a:r>
              <a:rPr lang="es-MX" sz="2000" dirty="0"/>
              <a:t>.CODE</a:t>
            </a:r>
          </a:p>
          <a:p>
            <a:pPr marL="0" indent="0">
              <a:buNone/>
            </a:pPr>
            <a:r>
              <a:rPr lang="es-MX" sz="2000" dirty="0"/>
              <a:t>    MOV  EAX, </a:t>
            </a:r>
            <a:r>
              <a:rPr lang="es-MX" sz="2000" dirty="0" err="1"/>
              <a:t>valInt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    CALL  </a:t>
            </a:r>
            <a:r>
              <a:rPr lang="es-MX" sz="2000" dirty="0" err="1"/>
              <a:t>WriteInt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    CALL </a:t>
            </a:r>
            <a:r>
              <a:rPr lang="es-MX" sz="2000" dirty="0" err="1"/>
              <a:t>Crlf</a:t>
            </a: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/>
              <a:t>    MOV  EAX, 235896</a:t>
            </a:r>
          </a:p>
          <a:p>
            <a:pPr marL="0" indent="0">
              <a:buNone/>
            </a:pPr>
            <a:r>
              <a:rPr lang="es-MX" sz="2000" dirty="0"/>
              <a:t>    CALL  </a:t>
            </a:r>
            <a:r>
              <a:rPr lang="es-MX" sz="2000" dirty="0" err="1"/>
              <a:t>WriteInt</a:t>
            </a:r>
            <a:endParaRPr lang="es-MX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299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631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83A54-876E-48E0-9F7F-02901230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PROGRAM-CONTROLLED COMPUTERS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116AE6-D7C1-44D2-BBF9-A47D2300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F7E248-334F-4BC4-AF15-238CE405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  <p:grpSp>
        <p:nvGrpSpPr>
          <p:cNvPr id="6" name="Grupo 5"/>
          <p:cNvGrpSpPr/>
          <p:nvPr/>
        </p:nvGrpSpPr>
        <p:grpSpPr>
          <a:xfrm>
            <a:off x="3476061" y="1454883"/>
            <a:ext cx="5239878" cy="5144414"/>
            <a:chOff x="1952061" y="1454883"/>
            <a:chExt cx="5239878" cy="5144414"/>
          </a:xfrm>
        </p:grpSpPr>
        <p:pic>
          <p:nvPicPr>
            <p:cNvPr id="7" name="Imagen 6" descr="Imagen que contiene texto&#10;&#10;Descripción generada automáticamente">
              <a:extLst>
                <a:ext uri="{FF2B5EF4-FFF2-40B4-BE49-F238E27FC236}">
                  <a16:creationId xmlns:a16="http://schemas.microsoft.com/office/drawing/2014/main" id="{5A9C7AEA-6E11-482D-B83F-1D706C113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2061" y="1454883"/>
              <a:ext cx="5239878" cy="5144414"/>
            </a:xfrm>
            <a:prstGeom prst="rect">
              <a:avLst/>
            </a:prstGeom>
          </p:spPr>
        </p:pic>
        <p:sp>
          <p:nvSpPr>
            <p:cNvPr id="3" name="CuadroTexto 2"/>
            <p:cNvSpPr txBox="1"/>
            <p:nvPr/>
          </p:nvSpPr>
          <p:spPr>
            <a:xfrm>
              <a:off x="5515744" y="429309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800" dirty="0"/>
                <a:t>Sin SO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7414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14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/>
              <a:t>Converting Hexadecimal to Decimal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4073624"/>
          </a:xfrm>
        </p:spPr>
        <p:txBody>
          <a:bodyPr/>
          <a:lstStyle/>
          <a:p>
            <a:pPr eaLnBrk="1" hangingPunct="1"/>
            <a:r>
              <a:rPr lang="en-US" altLang="en-US" dirty="0"/>
              <a:t>Multiply each digit by its corresponding power of 16: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000" dirty="0">
                <a:latin typeface="Times" pitchFamily="18" charset="0"/>
              </a:rPr>
              <a:t>	</a:t>
            </a:r>
            <a:r>
              <a:rPr lang="en-US" altLang="en-US" sz="2000" dirty="0" err="1">
                <a:latin typeface="Times" pitchFamily="18" charset="0"/>
              </a:rPr>
              <a:t>dec</a:t>
            </a:r>
            <a:r>
              <a:rPr lang="en-US" altLang="en-US" sz="2000" dirty="0">
                <a:latin typeface="Times" pitchFamily="18" charset="0"/>
              </a:rPr>
              <a:t> = (H</a:t>
            </a:r>
            <a:r>
              <a:rPr lang="en-US" altLang="en-US" sz="2000" baseline="-25000" dirty="0">
                <a:latin typeface="Times" pitchFamily="18" charset="0"/>
              </a:rPr>
              <a:t>3</a:t>
            </a:r>
            <a:r>
              <a:rPr lang="en-US" altLang="en-US" sz="2000" dirty="0">
                <a:latin typeface="Times" pitchFamily="18" charset="0"/>
              </a:rPr>
              <a:t> </a:t>
            </a:r>
            <a:r>
              <a:rPr lang="en-US" altLang="en-US" sz="2000" dirty="0">
                <a:latin typeface="Symbol" pitchFamily="18" charset="2"/>
                <a:sym typeface="Symbol" pitchFamily="18" charset="2"/>
              </a:rPr>
              <a:t></a:t>
            </a:r>
            <a:r>
              <a:rPr lang="en-US" altLang="en-US" sz="2000" dirty="0">
                <a:latin typeface="Times" pitchFamily="18" charset="0"/>
              </a:rPr>
              <a:t> 16</a:t>
            </a:r>
            <a:r>
              <a:rPr lang="en-US" altLang="en-US" sz="2000" baseline="30000" dirty="0">
                <a:latin typeface="Times" pitchFamily="18" charset="0"/>
              </a:rPr>
              <a:t>3</a:t>
            </a:r>
            <a:r>
              <a:rPr lang="en-US" altLang="en-US" sz="2000" dirty="0">
                <a:latin typeface="Times" pitchFamily="18" charset="0"/>
              </a:rPr>
              <a:t>) + (H</a:t>
            </a:r>
            <a:r>
              <a:rPr lang="en-US" altLang="en-US" sz="2000" baseline="-25000" dirty="0">
                <a:latin typeface="Times" pitchFamily="18" charset="0"/>
              </a:rPr>
              <a:t>2</a:t>
            </a:r>
            <a:r>
              <a:rPr lang="en-US" altLang="en-US" sz="2000" dirty="0">
                <a:latin typeface="Times" pitchFamily="18" charset="0"/>
              </a:rPr>
              <a:t> </a:t>
            </a:r>
            <a:r>
              <a:rPr lang="en-US" altLang="en-US" sz="2000" dirty="0">
                <a:latin typeface="Symbol" pitchFamily="18" charset="2"/>
                <a:sym typeface="Symbol" pitchFamily="18" charset="2"/>
              </a:rPr>
              <a:t></a:t>
            </a:r>
            <a:r>
              <a:rPr lang="en-US" altLang="en-US" sz="2000" dirty="0">
                <a:latin typeface="Times" pitchFamily="18" charset="0"/>
              </a:rPr>
              <a:t> 16</a:t>
            </a:r>
            <a:r>
              <a:rPr lang="en-US" altLang="en-US" sz="2000" baseline="30000" dirty="0">
                <a:latin typeface="Times" pitchFamily="18" charset="0"/>
              </a:rPr>
              <a:t>2</a:t>
            </a:r>
            <a:r>
              <a:rPr lang="en-US" altLang="en-US" sz="2000" dirty="0">
                <a:latin typeface="Times" pitchFamily="18" charset="0"/>
              </a:rPr>
              <a:t>) + (H</a:t>
            </a:r>
            <a:r>
              <a:rPr lang="en-US" altLang="en-US" sz="2000" baseline="-25000" dirty="0">
                <a:latin typeface="Times" pitchFamily="18" charset="0"/>
              </a:rPr>
              <a:t>1</a:t>
            </a:r>
            <a:r>
              <a:rPr lang="en-US" altLang="en-US" sz="2000" dirty="0">
                <a:latin typeface="Times" pitchFamily="18" charset="0"/>
              </a:rPr>
              <a:t> </a:t>
            </a:r>
            <a:r>
              <a:rPr lang="en-US" altLang="en-US" sz="2000" dirty="0">
                <a:latin typeface="Symbol" pitchFamily="18" charset="2"/>
                <a:sym typeface="Symbol" pitchFamily="18" charset="2"/>
              </a:rPr>
              <a:t></a:t>
            </a:r>
            <a:r>
              <a:rPr lang="en-US" altLang="en-US" sz="2000" dirty="0">
                <a:latin typeface="Times" pitchFamily="18" charset="0"/>
              </a:rPr>
              <a:t> 16</a:t>
            </a:r>
            <a:r>
              <a:rPr lang="en-US" altLang="en-US" sz="2000" baseline="30000" dirty="0">
                <a:latin typeface="Times" pitchFamily="18" charset="0"/>
              </a:rPr>
              <a:t>1</a:t>
            </a:r>
            <a:r>
              <a:rPr lang="en-US" altLang="en-US" sz="2000" dirty="0">
                <a:latin typeface="Times" pitchFamily="18" charset="0"/>
              </a:rPr>
              <a:t>) + (H</a:t>
            </a:r>
            <a:r>
              <a:rPr lang="en-US" altLang="en-US" sz="2000" baseline="-25000" dirty="0">
                <a:latin typeface="Times" pitchFamily="18" charset="0"/>
              </a:rPr>
              <a:t>0</a:t>
            </a:r>
            <a:r>
              <a:rPr lang="en-US" altLang="en-US" sz="2000" dirty="0">
                <a:latin typeface="Times" pitchFamily="18" charset="0"/>
              </a:rPr>
              <a:t> </a:t>
            </a:r>
            <a:r>
              <a:rPr lang="en-US" altLang="en-US" sz="2000" dirty="0">
                <a:latin typeface="Symbol" pitchFamily="18" charset="2"/>
                <a:sym typeface="Symbol" pitchFamily="18" charset="2"/>
              </a:rPr>
              <a:t></a:t>
            </a:r>
            <a:r>
              <a:rPr lang="en-US" altLang="en-US" sz="2000" dirty="0">
                <a:latin typeface="Times" pitchFamily="18" charset="0"/>
              </a:rPr>
              <a:t> 16</a:t>
            </a:r>
            <a:r>
              <a:rPr lang="en-US" altLang="en-US" sz="2000" baseline="30000" dirty="0">
                <a:latin typeface="Times" pitchFamily="18" charset="0"/>
              </a:rPr>
              <a:t>0</a:t>
            </a:r>
            <a:r>
              <a:rPr lang="en-US" altLang="en-US" sz="2000" dirty="0">
                <a:latin typeface="Times" pitchFamily="18" charset="0"/>
              </a:rPr>
              <a:t>)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en-US" sz="2000" dirty="0">
              <a:latin typeface="Times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latin typeface="Times" pitchFamily="18" charset="0"/>
              </a:rPr>
              <a:t>Hex 1234</a:t>
            </a:r>
            <a:r>
              <a:rPr lang="en-US" altLang="en-US" sz="2000" baseline="-25000" dirty="0">
                <a:latin typeface="Times" pitchFamily="18" charset="0"/>
              </a:rPr>
              <a:t>16</a:t>
            </a:r>
            <a:r>
              <a:rPr lang="en-US" altLang="en-US" sz="2000" dirty="0">
                <a:latin typeface="Times" pitchFamily="18" charset="0"/>
              </a:rPr>
              <a:t> equals (1 </a:t>
            </a:r>
            <a:r>
              <a:rPr lang="en-US" altLang="en-US" sz="2000" dirty="0">
                <a:latin typeface="Symbol" pitchFamily="18" charset="2"/>
                <a:sym typeface="Symbol" pitchFamily="18" charset="2"/>
              </a:rPr>
              <a:t></a:t>
            </a:r>
            <a:r>
              <a:rPr lang="en-US" altLang="en-US" sz="2000" dirty="0">
                <a:latin typeface="Times" pitchFamily="18" charset="0"/>
              </a:rPr>
              <a:t> 16</a:t>
            </a:r>
            <a:r>
              <a:rPr lang="en-US" altLang="en-US" sz="2000" baseline="30000" dirty="0">
                <a:latin typeface="Times" pitchFamily="18" charset="0"/>
              </a:rPr>
              <a:t>3</a:t>
            </a:r>
            <a:r>
              <a:rPr lang="en-US" altLang="en-US" sz="2000" dirty="0">
                <a:latin typeface="Times" pitchFamily="18" charset="0"/>
              </a:rPr>
              <a:t>) + (2 </a:t>
            </a:r>
            <a:r>
              <a:rPr lang="en-US" altLang="en-US" sz="2000" dirty="0">
                <a:latin typeface="Symbol" pitchFamily="18" charset="2"/>
                <a:sym typeface="Symbol" pitchFamily="18" charset="2"/>
              </a:rPr>
              <a:t></a:t>
            </a:r>
            <a:r>
              <a:rPr lang="en-US" altLang="en-US" sz="2000" dirty="0">
                <a:latin typeface="Times" pitchFamily="18" charset="0"/>
              </a:rPr>
              <a:t> 16</a:t>
            </a:r>
            <a:r>
              <a:rPr lang="en-US" altLang="en-US" sz="2000" baseline="30000" dirty="0">
                <a:latin typeface="Times" pitchFamily="18" charset="0"/>
              </a:rPr>
              <a:t>2</a:t>
            </a:r>
            <a:r>
              <a:rPr lang="en-US" altLang="en-US" sz="2000" dirty="0">
                <a:latin typeface="Times" pitchFamily="18" charset="0"/>
              </a:rPr>
              <a:t>) + (3 </a:t>
            </a:r>
            <a:r>
              <a:rPr lang="en-US" altLang="en-US" sz="2000" dirty="0">
                <a:latin typeface="Symbol" pitchFamily="18" charset="2"/>
                <a:sym typeface="Symbol" pitchFamily="18" charset="2"/>
              </a:rPr>
              <a:t></a:t>
            </a:r>
            <a:r>
              <a:rPr lang="en-US" altLang="en-US" sz="2000" dirty="0">
                <a:latin typeface="Times" pitchFamily="18" charset="0"/>
              </a:rPr>
              <a:t> 16</a:t>
            </a:r>
            <a:r>
              <a:rPr lang="en-US" altLang="en-US" sz="2000" baseline="30000" dirty="0">
                <a:latin typeface="Times" pitchFamily="18" charset="0"/>
              </a:rPr>
              <a:t>1</a:t>
            </a:r>
            <a:r>
              <a:rPr lang="en-US" altLang="en-US" sz="2000" dirty="0">
                <a:latin typeface="Times" pitchFamily="18" charset="0"/>
              </a:rPr>
              <a:t>) + (4 </a:t>
            </a:r>
            <a:r>
              <a:rPr lang="en-US" altLang="en-US" sz="2000" dirty="0">
                <a:latin typeface="Symbol" pitchFamily="18" charset="2"/>
                <a:sym typeface="Symbol" pitchFamily="18" charset="2"/>
              </a:rPr>
              <a:t></a:t>
            </a:r>
            <a:r>
              <a:rPr lang="en-US" altLang="en-US" sz="2000" dirty="0">
                <a:latin typeface="Times" pitchFamily="18" charset="0"/>
              </a:rPr>
              <a:t> 16</a:t>
            </a:r>
            <a:r>
              <a:rPr lang="en-US" altLang="en-US" sz="2000" baseline="30000" dirty="0">
                <a:latin typeface="Times" pitchFamily="18" charset="0"/>
              </a:rPr>
              <a:t>0</a:t>
            </a:r>
            <a:r>
              <a:rPr lang="en-US" altLang="en-US" sz="2000" dirty="0">
                <a:latin typeface="Times" pitchFamily="18" charset="0"/>
              </a:rPr>
              <a:t>), or decimal 4,660</a:t>
            </a:r>
            <a:r>
              <a:rPr lang="en-US" altLang="en-US" sz="2000" baseline="-25000" dirty="0">
                <a:latin typeface="Times" pitchFamily="18" charset="0"/>
              </a:rPr>
              <a:t>10</a:t>
            </a:r>
            <a:r>
              <a:rPr lang="en-US" altLang="en-US" sz="2000" dirty="0">
                <a:latin typeface="Times" pitchFamily="18" charset="0"/>
              </a:rPr>
              <a:t>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altLang="en-US" sz="2000" dirty="0">
              <a:latin typeface="Times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latin typeface="Times" pitchFamily="18" charset="0"/>
              </a:rPr>
              <a:t>Hex 3BA4</a:t>
            </a:r>
            <a:r>
              <a:rPr lang="en-US" altLang="en-US" sz="2000" baseline="-25000" dirty="0">
                <a:latin typeface="Times" pitchFamily="18" charset="0"/>
              </a:rPr>
              <a:t>16</a:t>
            </a:r>
            <a:r>
              <a:rPr lang="en-US" altLang="en-US" sz="2000" dirty="0">
                <a:latin typeface="Times" pitchFamily="18" charset="0"/>
              </a:rPr>
              <a:t> equals (3 </a:t>
            </a:r>
            <a:r>
              <a:rPr lang="en-US" altLang="en-US" sz="2000" dirty="0">
                <a:latin typeface="Symbol" pitchFamily="18" charset="2"/>
                <a:sym typeface="Symbol" pitchFamily="18" charset="2"/>
              </a:rPr>
              <a:t></a:t>
            </a:r>
            <a:r>
              <a:rPr lang="en-US" altLang="en-US" sz="2000" dirty="0">
                <a:latin typeface="Times" pitchFamily="18" charset="0"/>
              </a:rPr>
              <a:t> 16</a:t>
            </a:r>
            <a:r>
              <a:rPr lang="en-US" altLang="en-US" sz="2000" baseline="30000" dirty="0">
                <a:latin typeface="Times" pitchFamily="18" charset="0"/>
              </a:rPr>
              <a:t>3</a:t>
            </a:r>
            <a:r>
              <a:rPr lang="en-US" altLang="en-US" sz="2000" dirty="0">
                <a:latin typeface="Times" pitchFamily="18" charset="0"/>
              </a:rPr>
              <a:t>) + (11 * 16</a:t>
            </a:r>
            <a:r>
              <a:rPr lang="en-US" altLang="en-US" sz="2000" baseline="30000" dirty="0">
                <a:latin typeface="Times" pitchFamily="18" charset="0"/>
              </a:rPr>
              <a:t>2</a:t>
            </a:r>
            <a:r>
              <a:rPr lang="en-US" altLang="en-US" sz="2000" dirty="0">
                <a:latin typeface="Times" pitchFamily="18" charset="0"/>
              </a:rPr>
              <a:t>) + (10 </a:t>
            </a:r>
            <a:r>
              <a:rPr lang="en-US" altLang="en-US" sz="2000" dirty="0">
                <a:latin typeface="Symbol" pitchFamily="18" charset="2"/>
                <a:sym typeface="Symbol" pitchFamily="18" charset="2"/>
              </a:rPr>
              <a:t></a:t>
            </a:r>
            <a:r>
              <a:rPr lang="en-US" altLang="en-US" sz="2000" dirty="0">
                <a:latin typeface="Times" pitchFamily="18" charset="0"/>
              </a:rPr>
              <a:t> 16</a:t>
            </a:r>
            <a:r>
              <a:rPr lang="en-US" altLang="en-US" sz="2000" baseline="30000" dirty="0">
                <a:latin typeface="Times" pitchFamily="18" charset="0"/>
              </a:rPr>
              <a:t>1</a:t>
            </a:r>
            <a:r>
              <a:rPr lang="en-US" altLang="en-US" sz="2000" dirty="0">
                <a:latin typeface="Times" pitchFamily="18" charset="0"/>
              </a:rPr>
              <a:t>) + (4 </a:t>
            </a:r>
            <a:r>
              <a:rPr lang="en-US" altLang="en-US" sz="2000" dirty="0">
                <a:latin typeface="Symbol" pitchFamily="18" charset="2"/>
                <a:sym typeface="Symbol" pitchFamily="18" charset="2"/>
              </a:rPr>
              <a:t></a:t>
            </a:r>
            <a:r>
              <a:rPr lang="en-US" altLang="en-US" sz="2000" dirty="0">
                <a:latin typeface="Times" pitchFamily="18" charset="0"/>
              </a:rPr>
              <a:t> 16</a:t>
            </a:r>
            <a:r>
              <a:rPr lang="en-US" altLang="en-US" sz="2000" baseline="30000" dirty="0">
                <a:latin typeface="Times" pitchFamily="18" charset="0"/>
              </a:rPr>
              <a:t>0</a:t>
            </a:r>
            <a:r>
              <a:rPr lang="en-US" altLang="en-US" sz="2000" dirty="0">
                <a:latin typeface="Times" pitchFamily="18" charset="0"/>
              </a:rPr>
              <a:t>), or decimal 15,268</a:t>
            </a:r>
            <a:r>
              <a:rPr lang="en-US" altLang="en-US" sz="2000" baseline="-25000" dirty="0">
                <a:latin typeface="Times" pitchFamily="18" charset="0"/>
              </a:rPr>
              <a:t>10</a:t>
            </a:r>
            <a:r>
              <a:rPr lang="en-US" altLang="en-US" sz="2000" dirty="0">
                <a:latin typeface="Times" pitchFamily="18" charset="0"/>
              </a:rPr>
              <a:t>.</a:t>
            </a:r>
            <a:endParaRPr lang="en-US" altLang="en-US" sz="2000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5751490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WriteHex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2000" dirty="0" err="1"/>
              <a:t>WriteHex</a:t>
            </a:r>
            <a:endParaRPr lang="es-MX" sz="2000" dirty="0"/>
          </a:p>
          <a:p>
            <a:pPr lvl="1"/>
            <a:r>
              <a:rPr lang="es-MX" sz="1600" dirty="0" err="1"/>
              <a:t>Writes</a:t>
            </a:r>
            <a:r>
              <a:rPr lang="es-MX" sz="1600" dirty="0"/>
              <a:t> a 32-bit </a:t>
            </a:r>
            <a:r>
              <a:rPr lang="es-MX" sz="1600" dirty="0" err="1"/>
              <a:t>unsigned</a:t>
            </a:r>
            <a:r>
              <a:rPr lang="es-MX" sz="1600" dirty="0"/>
              <a:t> </a:t>
            </a:r>
            <a:r>
              <a:rPr lang="es-MX" sz="1600" dirty="0" err="1"/>
              <a:t>integer</a:t>
            </a:r>
            <a:r>
              <a:rPr lang="es-MX" sz="1600" dirty="0"/>
              <a:t> to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console</a:t>
            </a:r>
            <a:r>
              <a:rPr lang="es-MX" sz="1600" dirty="0"/>
              <a:t> </a:t>
            </a:r>
            <a:r>
              <a:rPr lang="es-MX" sz="1600" dirty="0" err="1"/>
              <a:t>window</a:t>
            </a:r>
            <a:r>
              <a:rPr lang="es-MX" sz="1600" dirty="0"/>
              <a:t> in 8-digit hexadecimal </a:t>
            </a:r>
            <a:r>
              <a:rPr lang="es-MX" sz="1600" dirty="0" err="1"/>
              <a:t>format</a:t>
            </a:r>
            <a:r>
              <a:rPr lang="es-MX" sz="1600" dirty="0"/>
              <a:t>.</a:t>
            </a:r>
          </a:p>
          <a:p>
            <a:pPr lvl="1"/>
            <a:r>
              <a:rPr lang="es-MX" sz="1600" dirty="0" err="1"/>
              <a:t>Leading</a:t>
            </a:r>
            <a:r>
              <a:rPr lang="es-MX" sz="1600" dirty="0"/>
              <a:t> </a:t>
            </a:r>
            <a:r>
              <a:rPr lang="es-MX" sz="1600" dirty="0" err="1"/>
              <a:t>zeroes</a:t>
            </a:r>
            <a:r>
              <a:rPr lang="es-MX" sz="1600" dirty="0"/>
              <a:t> are </a:t>
            </a:r>
            <a:r>
              <a:rPr lang="es-MX" sz="1600" dirty="0" err="1"/>
              <a:t>inserted</a:t>
            </a:r>
            <a:r>
              <a:rPr lang="es-MX" sz="1600" dirty="0"/>
              <a:t> </a:t>
            </a:r>
            <a:r>
              <a:rPr lang="es-MX" sz="1600" dirty="0" err="1"/>
              <a:t>if</a:t>
            </a:r>
            <a:r>
              <a:rPr lang="es-MX" sz="1600" dirty="0"/>
              <a:t> </a:t>
            </a:r>
            <a:r>
              <a:rPr lang="es-MX" sz="1600" dirty="0" err="1"/>
              <a:t>necessary</a:t>
            </a:r>
            <a:r>
              <a:rPr lang="es-MX" sz="1600" dirty="0"/>
              <a:t>.</a:t>
            </a:r>
          </a:p>
          <a:p>
            <a:pPr lvl="1"/>
            <a:r>
              <a:rPr lang="es-MX" sz="1600" dirty="0"/>
              <a:t>Pass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integer</a:t>
            </a:r>
            <a:r>
              <a:rPr lang="es-MX" sz="1600" dirty="0"/>
              <a:t> </a:t>
            </a:r>
            <a:r>
              <a:rPr lang="es-MX" sz="1600" dirty="0" err="1"/>
              <a:t>into</a:t>
            </a:r>
            <a:r>
              <a:rPr lang="es-MX" sz="1600" dirty="0"/>
              <a:t> EAX.</a:t>
            </a:r>
          </a:p>
          <a:p>
            <a:r>
              <a:rPr lang="es-MX" sz="2000" dirty="0" err="1"/>
              <a:t>Sample</a:t>
            </a:r>
            <a:endParaRPr lang="es-MX" sz="2000" dirty="0"/>
          </a:p>
          <a:p>
            <a:endParaRPr lang="es-MX" sz="2000" dirty="0"/>
          </a:p>
          <a:p>
            <a:pPr marL="0" indent="0">
              <a:buNone/>
            </a:pPr>
            <a:r>
              <a:rPr lang="es-MX" sz="2000" dirty="0"/>
              <a:t>.DATA</a:t>
            </a:r>
          </a:p>
          <a:p>
            <a:pPr marL="0" indent="0">
              <a:buNone/>
            </a:pPr>
            <a:r>
              <a:rPr lang="es-MX" sz="2000" dirty="0"/>
              <a:t>     </a:t>
            </a:r>
            <a:r>
              <a:rPr lang="es-MX" sz="2000" dirty="0" err="1"/>
              <a:t>valHex</a:t>
            </a:r>
            <a:r>
              <a:rPr lang="es-MX" sz="2000" dirty="0"/>
              <a:t> DWORD 6ABCh</a:t>
            </a:r>
          </a:p>
          <a:p>
            <a:pPr marL="0" indent="0">
              <a:buNone/>
            </a:pPr>
            <a:r>
              <a:rPr lang="es-MX" sz="2000" dirty="0"/>
              <a:t> </a:t>
            </a:r>
          </a:p>
          <a:p>
            <a:pPr marL="0" indent="0">
              <a:buNone/>
            </a:pPr>
            <a:r>
              <a:rPr lang="es-MX" sz="2000" dirty="0"/>
              <a:t>.CODE</a:t>
            </a:r>
          </a:p>
          <a:p>
            <a:pPr marL="0" indent="0">
              <a:buNone/>
            </a:pPr>
            <a:r>
              <a:rPr lang="es-MX" sz="2000" dirty="0"/>
              <a:t>    MOV  EAX, </a:t>
            </a:r>
            <a:r>
              <a:rPr lang="es-MX" sz="2000" dirty="0" err="1"/>
              <a:t>valHex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    CALL  </a:t>
            </a:r>
            <a:r>
              <a:rPr lang="es-MX" sz="2000" dirty="0" err="1"/>
              <a:t>WriteHex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    CALL </a:t>
            </a:r>
            <a:r>
              <a:rPr lang="es-MX" sz="2000" dirty="0" err="1"/>
              <a:t>Crlf</a:t>
            </a: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/>
              <a:t>    MOV  EAX, 8EF9h</a:t>
            </a:r>
          </a:p>
          <a:p>
            <a:pPr marL="0" indent="0">
              <a:buNone/>
            </a:pPr>
            <a:r>
              <a:rPr lang="es-MX" sz="2000" dirty="0"/>
              <a:t>    CALL  </a:t>
            </a:r>
            <a:r>
              <a:rPr lang="es-MX" sz="2000" dirty="0" err="1"/>
              <a:t>WriteHex</a:t>
            </a:r>
            <a:endParaRPr lang="es-MX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300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65487183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WriteString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 err="1"/>
              <a:t>WriteString</a:t>
            </a:r>
            <a:endParaRPr lang="es-MX" sz="2000" dirty="0"/>
          </a:p>
          <a:p>
            <a:pPr lvl="1"/>
            <a:r>
              <a:rPr lang="es-MX" sz="1600" dirty="0" err="1"/>
              <a:t>It</a:t>
            </a:r>
            <a:r>
              <a:rPr lang="es-MX" sz="1600" dirty="0"/>
              <a:t> </a:t>
            </a:r>
            <a:r>
              <a:rPr lang="es-MX" sz="1600" dirty="0" err="1"/>
              <a:t>writes</a:t>
            </a:r>
            <a:r>
              <a:rPr lang="es-MX" sz="1600" dirty="0"/>
              <a:t> a </a:t>
            </a:r>
            <a:r>
              <a:rPr lang="es-MX" sz="1600" dirty="0" err="1"/>
              <a:t>null-terminated</a:t>
            </a:r>
            <a:r>
              <a:rPr lang="es-MX" sz="1600" dirty="0"/>
              <a:t> </a:t>
            </a:r>
            <a:r>
              <a:rPr lang="es-MX" sz="1600" dirty="0" err="1"/>
              <a:t>string</a:t>
            </a:r>
            <a:r>
              <a:rPr lang="es-MX" sz="1600" dirty="0"/>
              <a:t> to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console</a:t>
            </a:r>
            <a:r>
              <a:rPr lang="es-MX" sz="1600" dirty="0"/>
              <a:t> </a:t>
            </a:r>
            <a:r>
              <a:rPr lang="es-MX" sz="1600" dirty="0" err="1"/>
              <a:t>window</a:t>
            </a:r>
            <a:r>
              <a:rPr lang="es-MX" sz="1600" dirty="0"/>
              <a:t>.</a:t>
            </a:r>
          </a:p>
          <a:p>
            <a:pPr lvl="1"/>
            <a:r>
              <a:rPr lang="es-MX" sz="1600" dirty="0"/>
              <a:t>Pass, in EDX </a:t>
            </a:r>
            <a:r>
              <a:rPr lang="es-MX" sz="1600" dirty="0" err="1"/>
              <a:t>register</a:t>
            </a:r>
            <a:r>
              <a:rPr lang="es-MX" sz="1600" dirty="0"/>
              <a:t>,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string’s</a:t>
            </a:r>
            <a:r>
              <a:rPr lang="es-MX" sz="1600" dirty="0"/>
              <a:t> offset.</a:t>
            </a:r>
          </a:p>
          <a:p>
            <a:r>
              <a:rPr lang="es-MX" sz="2000" dirty="0" err="1"/>
              <a:t>Sample</a:t>
            </a:r>
            <a:r>
              <a:rPr lang="es-MX" sz="2000" dirty="0"/>
              <a:t> </a:t>
            </a:r>
            <a:r>
              <a:rPr lang="es-MX" sz="2000" dirty="0" err="1"/>
              <a:t>call</a:t>
            </a:r>
            <a:endParaRPr lang="es-MX" sz="2000" dirty="0"/>
          </a:p>
          <a:p>
            <a:endParaRPr lang="es-MX" sz="2000" dirty="0"/>
          </a:p>
          <a:p>
            <a:pPr marL="0" indent="0">
              <a:buNone/>
            </a:pPr>
            <a:r>
              <a:rPr lang="es-MX" sz="2000" dirty="0"/>
              <a:t>.DATA</a:t>
            </a:r>
          </a:p>
          <a:p>
            <a:pPr marL="0" indent="0">
              <a:buNone/>
            </a:pPr>
            <a:r>
              <a:rPr lang="es-MX" sz="2000" dirty="0"/>
              <a:t>      line1  BYTE  “</a:t>
            </a:r>
            <a:r>
              <a:rPr lang="es-MX" sz="2000" dirty="0" err="1"/>
              <a:t>Enter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data: “, 0</a:t>
            </a:r>
          </a:p>
          <a:p>
            <a:pPr marL="0" indent="0">
              <a:buNone/>
            </a:pPr>
            <a:r>
              <a:rPr lang="es-MX" sz="2000" dirty="0"/>
              <a:t> </a:t>
            </a:r>
          </a:p>
          <a:p>
            <a:pPr marL="0" indent="0">
              <a:buNone/>
            </a:pPr>
            <a:r>
              <a:rPr lang="es-MX" sz="2000" dirty="0"/>
              <a:t>.CODE</a:t>
            </a:r>
          </a:p>
          <a:p>
            <a:pPr marL="0" indent="0">
              <a:buNone/>
            </a:pPr>
            <a:r>
              <a:rPr lang="es-MX" sz="2000" dirty="0"/>
              <a:t>      MOV  EDX, OFFSET line</a:t>
            </a:r>
          </a:p>
          <a:p>
            <a:pPr marL="0" indent="0">
              <a:buNone/>
            </a:pPr>
            <a:r>
              <a:rPr lang="es-MX" sz="2000" dirty="0"/>
              <a:t>      CALL  </a:t>
            </a:r>
            <a:r>
              <a:rPr lang="es-MX" sz="2000" dirty="0" err="1"/>
              <a:t>WriteString</a:t>
            </a:r>
            <a:endParaRPr lang="es-MX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301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2872268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Crlf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2000" dirty="0" err="1"/>
              <a:t>Crlf</a:t>
            </a:r>
            <a:endParaRPr lang="es-MX" sz="2000" dirty="0"/>
          </a:p>
          <a:p>
            <a:pPr lvl="1"/>
            <a:r>
              <a:rPr lang="es-MX" sz="1600" dirty="0" err="1"/>
              <a:t>It</a:t>
            </a:r>
            <a:r>
              <a:rPr lang="es-MX" sz="1600" dirty="0"/>
              <a:t> </a:t>
            </a:r>
            <a:r>
              <a:rPr lang="es-MX" sz="1600" dirty="0" err="1"/>
              <a:t>advances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cursor, </a:t>
            </a:r>
            <a:r>
              <a:rPr lang="es-MX" sz="1600" dirty="0" err="1"/>
              <a:t>inwindow</a:t>
            </a:r>
            <a:r>
              <a:rPr lang="es-MX" sz="1600" dirty="0"/>
              <a:t> </a:t>
            </a:r>
            <a:r>
              <a:rPr lang="es-MX" sz="1600" dirty="0" err="1"/>
              <a:t>console</a:t>
            </a:r>
            <a:r>
              <a:rPr lang="es-MX" sz="1600" dirty="0"/>
              <a:t>, to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beginning</a:t>
            </a:r>
            <a:r>
              <a:rPr lang="es-MX" sz="1600" dirty="0"/>
              <a:t> of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next</a:t>
            </a:r>
            <a:r>
              <a:rPr lang="es-MX" sz="1600" dirty="0"/>
              <a:t> line.</a:t>
            </a:r>
          </a:p>
          <a:p>
            <a:pPr lvl="1"/>
            <a:r>
              <a:rPr lang="es-MX" sz="1600" dirty="0" err="1"/>
              <a:t>It</a:t>
            </a:r>
            <a:r>
              <a:rPr lang="es-MX" sz="1600" dirty="0"/>
              <a:t> </a:t>
            </a:r>
            <a:r>
              <a:rPr lang="es-MX" sz="1600" dirty="0" err="1"/>
              <a:t>writes</a:t>
            </a:r>
            <a:r>
              <a:rPr lang="es-MX" sz="1600" dirty="0"/>
              <a:t> </a:t>
            </a:r>
            <a:r>
              <a:rPr lang="es-MX" sz="1600" dirty="0" err="1"/>
              <a:t>down</a:t>
            </a:r>
            <a:r>
              <a:rPr lang="es-MX" sz="1600" dirty="0"/>
              <a:t> a </a:t>
            </a:r>
            <a:r>
              <a:rPr lang="es-MX" sz="1600" dirty="0" err="1"/>
              <a:t>string</a:t>
            </a:r>
            <a:r>
              <a:rPr lang="es-MX" sz="1600" dirty="0"/>
              <a:t> </a:t>
            </a:r>
            <a:r>
              <a:rPr lang="es-MX" sz="1600" dirty="0" err="1"/>
              <a:t>containing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ASCII </a:t>
            </a:r>
            <a:r>
              <a:rPr lang="es-MX" sz="1600" dirty="0" err="1"/>
              <a:t>characters</a:t>
            </a:r>
            <a:r>
              <a:rPr lang="es-MX" sz="1600" dirty="0"/>
              <a:t> 0Dh and 0Ah.</a:t>
            </a:r>
          </a:p>
          <a:p>
            <a:pPr lvl="1"/>
            <a:r>
              <a:rPr lang="es-MX" sz="1600" dirty="0"/>
              <a:t>0Dh </a:t>
            </a:r>
            <a:r>
              <a:rPr lang="es-MX" sz="1600" dirty="0" err="1"/>
              <a:t>is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code</a:t>
            </a:r>
            <a:r>
              <a:rPr lang="es-MX" sz="1600" dirty="0"/>
              <a:t> of CR (</a:t>
            </a:r>
            <a:r>
              <a:rPr lang="es-MX" sz="1600" dirty="0" err="1"/>
              <a:t>Carriage</a:t>
            </a:r>
            <a:r>
              <a:rPr lang="es-MX" sz="1600" dirty="0"/>
              <a:t> </a:t>
            </a:r>
            <a:r>
              <a:rPr lang="es-MX" sz="1600" dirty="0" err="1"/>
              <a:t>Return</a:t>
            </a:r>
            <a:r>
              <a:rPr lang="es-MX" sz="1600" dirty="0"/>
              <a:t>, </a:t>
            </a:r>
            <a:r>
              <a:rPr lang="es-MX" sz="1600" dirty="0" err="1"/>
              <a:t>Enter</a:t>
            </a:r>
            <a:r>
              <a:rPr lang="es-MX" sz="1600" dirty="0"/>
              <a:t>) and 0Ah </a:t>
            </a:r>
            <a:r>
              <a:rPr lang="es-MX" sz="1600" dirty="0" err="1"/>
              <a:t>is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code</a:t>
            </a:r>
            <a:r>
              <a:rPr lang="es-MX" sz="1600" dirty="0"/>
              <a:t> of LF (Line </a:t>
            </a:r>
            <a:r>
              <a:rPr lang="es-MX" sz="1600" dirty="0" err="1"/>
              <a:t>Feed</a:t>
            </a:r>
            <a:r>
              <a:rPr lang="es-MX" sz="1600" dirty="0"/>
              <a:t>).</a:t>
            </a:r>
          </a:p>
          <a:p>
            <a:pPr lvl="1"/>
            <a:r>
              <a:rPr lang="es-MX" sz="1600" dirty="0" err="1"/>
              <a:t>Check</a:t>
            </a:r>
            <a:r>
              <a:rPr lang="es-MX" sz="1600" dirty="0"/>
              <a:t> </a:t>
            </a:r>
            <a:r>
              <a:rPr lang="es-MX" sz="1600" dirty="0" err="1"/>
              <a:t>out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appendices</a:t>
            </a:r>
            <a:r>
              <a:rPr lang="es-MX" sz="1600" dirty="0"/>
              <a:t> 8-bit ASCII </a:t>
            </a:r>
            <a:r>
              <a:rPr lang="es-MX" sz="1600" dirty="0" err="1"/>
              <a:t>Code</a:t>
            </a:r>
            <a:r>
              <a:rPr lang="es-MX" sz="1600" dirty="0"/>
              <a:t> </a:t>
            </a:r>
            <a:r>
              <a:rPr lang="es-MX" sz="1600" dirty="0" err="1"/>
              <a:t>tables</a:t>
            </a:r>
            <a:r>
              <a:rPr lang="es-MX" sz="1600" dirty="0"/>
              <a:t>.</a:t>
            </a:r>
          </a:p>
          <a:p>
            <a:r>
              <a:rPr lang="es-MX" sz="2000" dirty="0" err="1"/>
              <a:t>Sample</a:t>
            </a:r>
            <a:r>
              <a:rPr lang="es-MX" sz="2000" dirty="0"/>
              <a:t> </a:t>
            </a:r>
            <a:r>
              <a:rPr lang="es-MX" sz="2000" dirty="0" err="1"/>
              <a:t>call</a:t>
            </a: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/>
              <a:t>.DATA</a:t>
            </a:r>
          </a:p>
          <a:p>
            <a:pPr marL="0" indent="0">
              <a:buNone/>
            </a:pPr>
            <a:r>
              <a:rPr lang="es-MX" sz="2000" dirty="0"/>
              <a:t>      line1  BYTE  “</a:t>
            </a:r>
            <a:r>
              <a:rPr lang="es-MX" sz="2000" dirty="0" err="1"/>
              <a:t>Enter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data: “, 0</a:t>
            </a:r>
          </a:p>
          <a:p>
            <a:pPr marL="0" indent="0">
              <a:buNone/>
            </a:pPr>
            <a:r>
              <a:rPr lang="es-MX" sz="2000" dirty="0"/>
              <a:t> </a:t>
            </a:r>
          </a:p>
          <a:p>
            <a:pPr marL="0" indent="0">
              <a:buNone/>
            </a:pPr>
            <a:r>
              <a:rPr lang="es-MX" sz="2000" dirty="0"/>
              <a:t>.CODE</a:t>
            </a:r>
          </a:p>
          <a:p>
            <a:pPr marL="0" indent="0">
              <a:buNone/>
            </a:pPr>
            <a:r>
              <a:rPr lang="es-MX" sz="2000" dirty="0"/>
              <a:t>      MOV  EDX, OFFSET line</a:t>
            </a:r>
          </a:p>
          <a:p>
            <a:pPr marL="0" indent="0">
              <a:buNone/>
            </a:pPr>
            <a:r>
              <a:rPr lang="es-MX" sz="2000" dirty="0"/>
              <a:t>      CALL  </a:t>
            </a:r>
            <a:r>
              <a:rPr lang="es-MX" sz="2000" dirty="0" err="1"/>
              <a:t>WriteString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      CALL </a:t>
            </a:r>
            <a:r>
              <a:rPr lang="es-MX" sz="2000" dirty="0" err="1"/>
              <a:t>Crlf</a:t>
            </a:r>
            <a:endParaRPr lang="es-MX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302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3642852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ReadInt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 err="1"/>
              <a:t>ReadInt</a:t>
            </a:r>
            <a:endParaRPr lang="es-MX" sz="2000" dirty="0"/>
          </a:p>
          <a:p>
            <a:pPr lvl="1"/>
            <a:r>
              <a:rPr lang="es-MX" sz="1600" dirty="0" err="1"/>
              <a:t>Reads</a:t>
            </a:r>
            <a:r>
              <a:rPr lang="es-MX" sz="1600" dirty="0"/>
              <a:t> a 32-bit </a:t>
            </a:r>
            <a:r>
              <a:rPr lang="es-MX" sz="1600" dirty="0" err="1"/>
              <a:t>signed</a:t>
            </a:r>
            <a:r>
              <a:rPr lang="es-MX" sz="1600" dirty="0"/>
              <a:t> </a:t>
            </a:r>
            <a:r>
              <a:rPr lang="es-MX" sz="1600" dirty="0" err="1"/>
              <a:t>integer</a:t>
            </a:r>
            <a:r>
              <a:rPr lang="es-MX" sz="1600" dirty="0"/>
              <a:t> </a:t>
            </a:r>
            <a:r>
              <a:rPr lang="es-MX" sz="1600" dirty="0" err="1"/>
              <a:t>from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keyboard</a:t>
            </a:r>
            <a:r>
              <a:rPr lang="es-MX" sz="1600" dirty="0"/>
              <a:t> and </a:t>
            </a:r>
            <a:r>
              <a:rPr lang="es-MX" sz="1600" dirty="0" err="1"/>
              <a:t>returns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value</a:t>
            </a:r>
            <a:r>
              <a:rPr lang="es-MX" sz="1600" dirty="0"/>
              <a:t> in EAX </a:t>
            </a:r>
            <a:r>
              <a:rPr lang="es-MX" sz="1600" dirty="0" err="1"/>
              <a:t>register</a:t>
            </a:r>
            <a:r>
              <a:rPr lang="es-MX" sz="1600" dirty="0"/>
              <a:t>.</a:t>
            </a:r>
          </a:p>
          <a:p>
            <a:pPr lvl="1"/>
            <a:r>
              <a:rPr lang="es-MX" sz="1600" dirty="0"/>
              <a:t>Can be </a:t>
            </a:r>
            <a:r>
              <a:rPr lang="es-MX" sz="1600" dirty="0" err="1"/>
              <a:t>typed</a:t>
            </a:r>
            <a:r>
              <a:rPr lang="es-MX" sz="1600" dirty="0"/>
              <a:t> </a:t>
            </a:r>
            <a:r>
              <a:rPr lang="es-MX" sz="1600" dirty="0" err="1"/>
              <a:t>an</a:t>
            </a:r>
            <a:r>
              <a:rPr lang="es-MX" sz="1600" dirty="0"/>
              <a:t> </a:t>
            </a:r>
            <a:r>
              <a:rPr lang="es-MX" sz="1600" dirty="0" err="1"/>
              <a:t>optional</a:t>
            </a:r>
            <a:r>
              <a:rPr lang="es-MX" sz="1600" dirty="0"/>
              <a:t> </a:t>
            </a:r>
            <a:r>
              <a:rPr lang="es-MX" sz="1600" dirty="0" err="1"/>
              <a:t>leading</a:t>
            </a:r>
            <a:r>
              <a:rPr lang="es-MX" sz="1600" dirty="0"/>
              <a:t> plus </a:t>
            </a:r>
            <a:r>
              <a:rPr lang="es-MX" sz="1600" dirty="0" err="1"/>
              <a:t>or</a:t>
            </a:r>
            <a:r>
              <a:rPr lang="es-MX" sz="1600" dirty="0"/>
              <a:t> </a:t>
            </a:r>
            <a:r>
              <a:rPr lang="es-MX" sz="1600" dirty="0" err="1"/>
              <a:t>minus</a:t>
            </a:r>
            <a:r>
              <a:rPr lang="es-MX" sz="1600" dirty="0"/>
              <a:t> </a:t>
            </a:r>
            <a:r>
              <a:rPr lang="es-MX" sz="1600" dirty="0" err="1"/>
              <a:t>sign</a:t>
            </a:r>
            <a:r>
              <a:rPr lang="es-MX" sz="1600" dirty="0"/>
              <a:t>.</a:t>
            </a:r>
          </a:p>
          <a:p>
            <a:pPr lvl="1"/>
            <a:r>
              <a:rPr lang="es-MX" sz="1600" dirty="0" err="1"/>
              <a:t>It</a:t>
            </a:r>
            <a:r>
              <a:rPr lang="es-MX" sz="1600" dirty="0"/>
              <a:t> sets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Overflow</a:t>
            </a:r>
            <a:r>
              <a:rPr lang="es-MX" sz="1600" dirty="0"/>
              <a:t> </a:t>
            </a:r>
            <a:r>
              <a:rPr lang="es-MX" sz="1600" dirty="0" err="1"/>
              <a:t>flag</a:t>
            </a:r>
            <a:r>
              <a:rPr lang="es-MX" sz="1600" dirty="0"/>
              <a:t> and </a:t>
            </a:r>
            <a:r>
              <a:rPr lang="es-MX" sz="1600" dirty="0" err="1"/>
              <a:t>display</a:t>
            </a:r>
            <a:r>
              <a:rPr lang="es-MX" sz="1600" dirty="0"/>
              <a:t> </a:t>
            </a:r>
            <a:r>
              <a:rPr lang="es-MX" sz="1600" dirty="0" err="1"/>
              <a:t>an</a:t>
            </a:r>
            <a:r>
              <a:rPr lang="es-MX" sz="1600" dirty="0"/>
              <a:t> error </a:t>
            </a:r>
            <a:r>
              <a:rPr lang="es-MX" sz="1600" dirty="0" err="1"/>
              <a:t>message</a:t>
            </a:r>
            <a:r>
              <a:rPr lang="es-MX" sz="1600" dirty="0"/>
              <a:t> </a:t>
            </a:r>
            <a:r>
              <a:rPr lang="es-MX" sz="1600" dirty="0" err="1"/>
              <a:t>if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value</a:t>
            </a:r>
            <a:r>
              <a:rPr lang="es-MX" sz="1600" dirty="0"/>
              <a:t> </a:t>
            </a:r>
            <a:r>
              <a:rPr lang="es-MX" sz="1600" dirty="0" err="1"/>
              <a:t>cannot</a:t>
            </a:r>
            <a:r>
              <a:rPr lang="es-MX" sz="1600" dirty="0"/>
              <a:t> be </a:t>
            </a:r>
            <a:r>
              <a:rPr lang="es-MX" sz="1600" dirty="0" err="1"/>
              <a:t>represented</a:t>
            </a:r>
            <a:r>
              <a:rPr lang="es-MX" sz="1600" dirty="0"/>
              <a:t> as  a 32-bit </a:t>
            </a:r>
            <a:r>
              <a:rPr lang="es-MX" sz="1600" dirty="0" err="1"/>
              <a:t>signed</a:t>
            </a:r>
            <a:r>
              <a:rPr lang="es-MX" sz="1600" dirty="0"/>
              <a:t> </a:t>
            </a:r>
            <a:r>
              <a:rPr lang="es-MX" sz="1600" dirty="0" err="1"/>
              <a:t>integer</a:t>
            </a:r>
            <a:r>
              <a:rPr lang="es-MX" sz="1600" dirty="0"/>
              <a:t> (-2,147,483,648 to + 2,147,483,647)</a:t>
            </a:r>
          </a:p>
          <a:p>
            <a:r>
              <a:rPr lang="es-MX" sz="2000" dirty="0" err="1"/>
              <a:t>Sample</a:t>
            </a:r>
            <a:endParaRPr lang="es-MX" sz="2000" dirty="0"/>
          </a:p>
          <a:p>
            <a:endParaRPr lang="es-MX" sz="2000" dirty="0"/>
          </a:p>
          <a:p>
            <a:pPr marL="0" indent="0">
              <a:buNone/>
            </a:pPr>
            <a:r>
              <a:rPr lang="es-MX" sz="2000" dirty="0"/>
              <a:t>.DATA</a:t>
            </a:r>
          </a:p>
          <a:p>
            <a:pPr marL="0" indent="0">
              <a:buNone/>
            </a:pPr>
            <a:r>
              <a:rPr lang="es-MX" sz="2000" dirty="0"/>
              <a:t>     </a:t>
            </a:r>
            <a:r>
              <a:rPr lang="es-MX" sz="2000" dirty="0" err="1"/>
              <a:t>valInt</a:t>
            </a:r>
            <a:r>
              <a:rPr lang="es-MX" sz="2000" dirty="0"/>
              <a:t>  SDWORD ?</a:t>
            </a:r>
          </a:p>
          <a:p>
            <a:pPr marL="0" indent="0">
              <a:buNone/>
            </a:pPr>
            <a:r>
              <a:rPr lang="es-MX" sz="2000" dirty="0"/>
              <a:t> </a:t>
            </a:r>
          </a:p>
          <a:p>
            <a:pPr marL="0" indent="0">
              <a:buNone/>
            </a:pPr>
            <a:r>
              <a:rPr lang="es-MX" sz="2000" dirty="0"/>
              <a:t>.CODE</a:t>
            </a:r>
          </a:p>
          <a:p>
            <a:pPr marL="0" indent="0">
              <a:buNone/>
            </a:pPr>
            <a:r>
              <a:rPr lang="es-MX" sz="2000" dirty="0"/>
              <a:t>    CALL  </a:t>
            </a:r>
            <a:r>
              <a:rPr lang="es-MX" sz="2000" dirty="0" err="1"/>
              <a:t>ReadInt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    MOV  </a:t>
            </a:r>
            <a:r>
              <a:rPr lang="es-MX" sz="2000" dirty="0" err="1"/>
              <a:t>valInt</a:t>
            </a:r>
            <a:r>
              <a:rPr lang="es-MX" sz="2000" dirty="0"/>
              <a:t>, EAX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303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5019867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ReadHex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 err="1"/>
              <a:t>ReadHex</a:t>
            </a:r>
            <a:endParaRPr lang="es-MX" sz="2000" dirty="0"/>
          </a:p>
          <a:p>
            <a:pPr lvl="1"/>
            <a:r>
              <a:rPr lang="es-MX" sz="1600" dirty="0" err="1"/>
              <a:t>Reads</a:t>
            </a:r>
            <a:r>
              <a:rPr lang="es-MX" sz="1600" dirty="0"/>
              <a:t> a 32-bit hexadecimal </a:t>
            </a:r>
            <a:r>
              <a:rPr lang="es-MX" sz="1600" dirty="0" err="1"/>
              <a:t>integer</a:t>
            </a:r>
            <a:r>
              <a:rPr lang="es-MX" sz="1600" dirty="0"/>
              <a:t> </a:t>
            </a:r>
            <a:r>
              <a:rPr lang="es-MX" sz="1600" dirty="0" err="1"/>
              <a:t>from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keyboard</a:t>
            </a:r>
            <a:r>
              <a:rPr lang="es-MX" sz="1600" dirty="0"/>
              <a:t> and </a:t>
            </a:r>
            <a:r>
              <a:rPr lang="es-MX" sz="1600" dirty="0" err="1"/>
              <a:t>returns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value</a:t>
            </a:r>
            <a:r>
              <a:rPr lang="es-MX" sz="1600" dirty="0"/>
              <a:t> in EAX </a:t>
            </a:r>
            <a:r>
              <a:rPr lang="es-MX" sz="1600" dirty="0" err="1"/>
              <a:t>register</a:t>
            </a:r>
            <a:r>
              <a:rPr lang="es-MX" sz="1600" dirty="0"/>
              <a:t>.</a:t>
            </a:r>
          </a:p>
          <a:p>
            <a:pPr lvl="1"/>
            <a:r>
              <a:rPr lang="es-MX" sz="1600" dirty="0"/>
              <a:t>No error </a:t>
            </a:r>
            <a:r>
              <a:rPr lang="es-MX" sz="1600" dirty="0" err="1"/>
              <a:t>checking</a:t>
            </a:r>
            <a:r>
              <a:rPr lang="es-MX" sz="1600" dirty="0"/>
              <a:t> </a:t>
            </a:r>
            <a:r>
              <a:rPr lang="es-MX" sz="1600" dirty="0" err="1"/>
              <a:t>is</a:t>
            </a:r>
            <a:r>
              <a:rPr lang="es-MX" sz="1600" dirty="0"/>
              <a:t> </a:t>
            </a:r>
            <a:r>
              <a:rPr lang="es-MX" sz="1600" dirty="0" err="1"/>
              <a:t>performed</a:t>
            </a:r>
            <a:r>
              <a:rPr lang="es-MX" sz="1600" dirty="0"/>
              <a:t> </a:t>
            </a:r>
            <a:r>
              <a:rPr lang="es-MX" sz="1600" dirty="0" err="1"/>
              <a:t>for</a:t>
            </a:r>
            <a:r>
              <a:rPr lang="es-MX" sz="1600" dirty="0"/>
              <a:t> </a:t>
            </a:r>
            <a:r>
              <a:rPr lang="es-MX" sz="1600" dirty="0" err="1"/>
              <a:t>invalid</a:t>
            </a:r>
            <a:r>
              <a:rPr lang="es-MX" sz="1600" dirty="0"/>
              <a:t> </a:t>
            </a:r>
            <a:r>
              <a:rPr lang="es-MX" sz="1600" dirty="0" err="1"/>
              <a:t>characteres</a:t>
            </a:r>
            <a:r>
              <a:rPr lang="es-MX" sz="1600" dirty="0"/>
              <a:t>.</a:t>
            </a:r>
          </a:p>
          <a:p>
            <a:pPr lvl="1"/>
            <a:r>
              <a:rPr lang="es-MX" sz="1600" dirty="0"/>
              <a:t>Can use </a:t>
            </a:r>
            <a:r>
              <a:rPr lang="es-MX" sz="1600" dirty="0" err="1"/>
              <a:t>both</a:t>
            </a:r>
            <a:r>
              <a:rPr lang="es-MX" sz="1600" dirty="0"/>
              <a:t> </a:t>
            </a:r>
            <a:r>
              <a:rPr lang="es-MX" sz="1600" dirty="0" err="1"/>
              <a:t>uppercase</a:t>
            </a:r>
            <a:r>
              <a:rPr lang="es-MX" sz="1600" dirty="0"/>
              <a:t> </a:t>
            </a:r>
            <a:r>
              <a:rPr lang="es-MX" sz="1600" dirty="0" err="1"/>
              <a:t>letters</a:t>
            </a:r>
            <a:r>
              <a:rPr lang="es-MX" sz="1600" dirty="0"/>
              <a:t> and </a:t>
            </a:r>
            <a:r>
              <a:rPr lang="es-MX" sz="1600" dirty="0" err="1"/>
              <a:t>lowercase</a:t>
            </a:r>
            <a:r>
              <a:rPr lang="es-MX" sz="1600" dirty="0"/>
              <a:t> </a:t>
            </a:r>
            <a:r>
              <a:rPr lang="es-MX" sz="1600" dirty="0" err="1"/>
              <a:t>letters</a:t>
            </a:r>
            <a:r>
              <a:rPr lang="es-MX" sz="1600" dirty="0"/>
              <a:t> </a:t>
            </a:r>
            <a:r>
              <a:rPr lang="es-MX" sz="1600" dirty="0" err="1"/>
              <a:t>for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digits</a:t>
            </a:r>
            <a:r>
              <a:rPr lang="es-MX" sz="1600" dirty="0"/>
              <a:t> A </a:t>
            </a:r>
            <a:r>
              <a:rPr lang="es-MX" sz="1600" dirty="0" err="1"/>
              <a:t>through</a:t>
            </a:r>
            <a:r>
              <a:rPr lang="es-MX" sz="1600" dirty="0"/>
              <a:t> F.</a:t>
            </a:r>
          </a:p>
          <a:p>
            <a:r>
              <a:rPr lang="es-MX" sz="2000" dirty="0" err="1"/>
              <a:t>Sample</a:t>
            </a:r>
            <a:endParaRPr lang="es-MX" sz="2000" dirty="0"/>
          </a:p>
          <a:p>
            <a:endParaRPr lang="es-MX" sz="2000" dirty="0"/>
          </a:p>
          <a:p>
            <a:pPr marL="0" indent="0">
              <a:buNone/>
            </a:pPr>
            <a:r>
              <a:rPr lang="es-MX" sz="2000" dirty="0"/>
              <a:t>.DATA</a:t>
            </a:r>
          </a:p>
          <a:p>
            <a:pPr marL="0" indent="0">
              <a:buNone/>
            </a:pPr>
            <a:r>
              <a:rPr lang="es-MX" sz="2000" dirty="0"/>
              <a:t>     </a:t>
            </a:r>
            <a:r>
              <a:rPr lang="es-MX" sz="2000" dirty="0" err="1"/>
              <a:t>valHex</a:t>
            </a:r>
            <a:r>
              <a:rPr lang="es-MX" sz="2000" dirty="0"/>
              <a:t>  DWORD ?</a:t>
            </a:r>
          </a:p>
          <a:p>
            <a:pPr marL="0" indent="0">
              <a:buNone/>
            </a:pPr>
            <a:r>
              <a:rPr lang="es-MX" sz="2000" dirty="0"/>
              <a:t> </a:t>
            </a:r>
          </a:p>
          <a:p>
            <a:pPr marL="0" indent="0">
              <a:buNone/>
            </a:pPr>
            <a:r>
              <a:rPr lang="es-MX" sz="2000" dirty="0"/>
              <a:t>.CODE</a:t>
            </a:r>
          </a:p>
          <a:p>
            <a:pPr marL="0" indent="0">
              <a:buNone/>
            </a:pPr>
            <a:r>
              <a:rPr lang="es-MX" sz="2000" dirty="0"/>
              <a:t>    CALL  </a:t>
            </a:r>
            <a:r>
              <a:rPr lang="es-MX" sz="2000" dirty="0" err="1"/>
              <a:t>ReadHex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    MOV  </a:t>
            </a:r>
            <a:r>
              <a:rPr lang="es-MX" sz="2000" dirty="0" err="1"/>
              <a:t>valHex</a:t>
            </a:r>
            <a:r>
              <a:rPr lang="es-MX" sz="2000" dirty="0"/>
              <a:t>, EAX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304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9906955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ReadString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sz="2000" dirty="0" err="1"/>
              <a:t>ReadString</a:t>
            </a:r>
            <a:endParaRPr lang="es-MX" sz="2000" dirty="0"/>
          </a:p>
          <a:p>
            <a:pPr lvl="1"/>
            <a:r>
              <a:rPr lang="es-MX" sz="1600" dirty="0" err="1"/>
              <a:t>It</a:t>
            </a:r>
            <a:r>
              <a:rPr lang="es-MX" sz="1600" dirty="0"/>
              <a:t> </a:t>
            </a:r>
            <a:r>
              <a:rPr lang="es-MX" sz="1600" dirty="0" err="1"/>
              <a:t>reads</a:t>
            </a:r>
            <a:r>
              <a:rPr lang="es-MX" sz="1600" dirty="0"/>
              <a:t> a </a:t>
            </a:r>
            <a:r>
              <a:rPr lang="es-MX" sz="1600" dirty="0" err="1"/>
              <a:t>string</a:t>
            </a:r>
            <a:r>
              <a:rPr lang="es-MX" sz="1600" dirty="0"/>
              <a:t> </a:t>
            </a:r>
            <a:r>
              <a:rPr lang="es-MX" sz="1600" dirty="0" err="1"/>
              <a:t>from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keyboard</a:t>
            </a:r>
            <a:r>
              <a:rPr lang="es-MX" sz="1600" dirty="0"/>
              <a:t>, </a:t>
            </a:r>
            <a:r>
              <a:rPr lang="es-MX" sz="1600" dirty="0" err="1"/>
              <a:t>stopping</a:t>
            </a:r>
            <a:r>
              <a:rPr lang="es-MX" sz="1600" dirty="0"/>
              <a:t> </a:t>
            </a:r>
            <a:r>
              <a:rPr lang="es-MX" sz="1600" dirty="0" err="1"/>
              <a:t>when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user</a:t>
            </a:r>
            <a:r>
              <a:rPr lang="es-MX" sz="1600" dirty="0"/>
              <a:t> </a:t>
            </a:r>
            <a:r>
              <a:rPr lang="es-MX" sz="1600" dirty="0" err="1"/>
              <a:t>types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ENTER </a:t>
            </a:r>
            <a:r>
              <a:rPr lang="es-MX" sz="1600" dirty="0" err="1"/>
              <a:t>key</a:t>
            </a:r>
            <a:r>
              <a:rPr lang="es-MX" sz="1600" dirty="0"/>
              <a:t>.</a:t>
            </a:r>
          </a:p>
          <a:p>
            <a:pPr lvl="1"/>
            <a:r>
              <a:rPr lang="es-MX" sz="1600" dirty="0"/>
              <a:t>Pass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buffer’s</a:t>
            </a:r>
            <a:r>
              <a:rPr lang="es-MX" sz="1600" dirty="0"/>
              <a:t> offset in EDX </a:t>
            </a:r>
            <a:r>
              <a:rPr lang="es-MX" sz="1600" dirty="0" err="1"/>
              <a:t>register</a:t>
            </a:r>
            <a:r>
              <a:rPr lang="es-MX" sz="1600" dirty="0"/>
              <a:t>.</a:t>
            </a:r>
          </a:p>
          <a:p>
            <a:pPr lvl="1"/>
            <a:r>
              <a:rPr lang="es-MX" sz="1600" dirty="0"/>
              <a:t>Set ECX to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maximum</a:t>
            </a:r>
            <a:r>
              <a:rPr lang="es-MX" sz="1600" dirty="0"/>
              <a:t> </a:t>
            </a:r>
            <a:r>
              <a:rPr lang="es-MX" sz="1600" dirty="0" err="1"/>
              <a:t>number</a:t>
            </a:r>
            <a:r>
              <a:rPr lang="es-MX" sz="1600" dirty="0"/>
              <a:t> of </a:t>
            </a:r>
            <a:r>
              <a:rPr lang="es-MX" sz="1600" dirty="0" err="1"/>
              <a:t>characters</a:t>
            </a:r>
            <a:r>
              <a:rPr lang="es-MX" sz="1600" dirty="0"/>
              <a:t> </a:t>
            </a:r>
            <a:r>
              <a:rPr lang="es-MX" sz="1600" dirty="0" err="1"/>
              <a:t>that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user</a:t>
            </a:r>
            <a:r>
              <a:rPr lang="es-MX" sz="1600" dirty="0"/>
              <a:t> can </a:t>
            </a:r>
            <a:r>
              <a:rPr lang="es-MX" sz="1600" dirty="0" err="1"/>
              <a:t>type</a:t>
            </a:r>
            <a:r>
              <a:rPr lang="es-MX" sz="1600" dirty="0"/>
              <a:t>, plus 1 to </a:t>
            </a:r>
            <a:r>
              <a:rPr lang="es-MX" sz="1600" dirty="0" err="1"/>
              <a:t>save</a:t>
            </a:r>
            <a:r>
              <a:rPr lang="es-MX" sz="1600" dirty="0"/>
              <a:t> </a:t>
            </a:r>
            <a:r>
              <a:rPr lang="es-MX" sz="1600" dirty="0" err="1"/>
              <a:t>space</a:t>
            </a:r>
            <a:r>
              <a:rPr lang="es-MX" sz="1600" dirty="0"/>
              <a:t> </a:t>
            </a:r>
            <a:r>
              <a:rPr lang="es-MX" sz="1600" dirty="0" err="1"/>
              <a:t>for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terminting</a:t>
            </a:r>
            <a:r>
              <a:rPr lang="es-MX" sz="1600" dirty="0"/>
              <a:t> </a:t>
            </a:r>
            <a:r>
              <a:rPr lang="es-MX" sz="1600" dirty="0" err="1"/>
              <a:t>null</a:t>
            </a:r>
            <a:r>
              <a:rPr lang="es-MX" sz="1600" dirty="0"/>
              <a:t> byte.</a:t>
            </a:r>
          </a:p>
          <a:p>
            <a:pPr lvl="1"/>
            <a:r>
              <a:rPr lang="es-MX" sz="1600" dirty="0" err="1"/>
              <a:t>It</a:t>
            </a:r>
            <a:r>
              <a:rPr lang="es-MX" sz="1600" dirty="0"/>
              <a:t> </a:t>
            </a:r>
            <a:r>
              <a:rPr lang="es-MX" sz="1600" dirty="0" err="1"/>
              <a:t>returns</a:t>
            </a:r>
            <a:r>
              <a:rPr lang="es-MX" sz="1600" dirty="0"/>
              <a:t>, in EAX,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count</a:t>
            </a:r>
            <a:r>
              <a:rPr lang="es-MX" sz="1600" dirty="0"/>
              <a:t> of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number</a:t>
            </a:r>
            <a:r>
              <a:rPr lang="es-MX" sz="1600" dirty="0"/>
              <a:t> of </a:t>
            </a:r>
            <a:r>
              <a:rPr lang="es-MX" sz="1600" dirty="0" err="1"/>
              <a:t>characters</a:t>
            </a:r>
            <a:r>
              <a:rPr lang="es-MX" sz="1600" dirty="0"/>
              <a:t> </a:t>
            </a:r>
            <a:r>
              <a:rPr lang="es-MX" sz="1600" dirty="0" err="1"/>
              <a:t>typed</a:t>
            </a:r>
            <a:r>
              <a:rPr lang="es-MX" sz="1600" dirty="0"/>
              <a:t> </a:t>
            </a:r>
            <a:r>
              <a:rPr lang="es-MX" sz="1600" dirty="0" err="1"/>
              <a:t>by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user</a:t>
            </a:r>
            <a:r>
              <a:rPr lang="es-MX" sz="1600" dirty="0"/>
              <a:t>.</a:t>
            </a:r>
          </a:p>
          <a:p>
            <a:r>
              <a:rPr lang="es-MX" sz="2000" dirty="0" err="1"/>
              <a:t>Sample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.DATA</a:t>
            </a:r>
          </a:p>
          <a:p>
            <a:pPr marL="0" indent="0">
              <a:buNone/>
            </a:pPr>
            <a:r>
              <a:rPr lang="es-MX" sz="2000" dirty="0"/>
              <a:t>      </a:t>
            </a:r>
            <a:r>
              <a:rPr lang="es-MX" sz="2000" dirty="0" err="1"/>
              <a:t>bufferR</a:t>
            </a:r>
            <a:r>
              <a:rPr lang="es-MX" sz="2000" dirty="0"/>
              <a:t>  BYTE 81 DUP(0)    ; 80 </a:t>
            </a:r>
            <a:r>
              <a:rPr lang="es-MX" sz="2000" dirty="0" err="1"/>
              <a:t>characters</a:t>
            </a:r>
            <a:r>
              <a:rPr lang="es-MX" sz="2000" dirty="0"/>
              <a:t> plus 0 (</a:t>
            </a:r>
            <a:r>
              <a:rPr lang="es-MX" sz="2000" dirty="0" err="1"/>
              <a:t>terminator</a:t>
            </a:r>
            <a:r>
              <a:rPr lang="es-MX" sz="2000" dirty="0"/>
              <a:t>)</a:t>
            </a:r>
          </a:p>
          <a:p>
            <a:pPr marL="0" indent="0">
              <a:buNone/>
            </a:pPr>
            <a:r>
              <a:rPr lang="es-MX" sz="2000" dirty="0"/>
              <a:t>      </a:t>
            </a:r>
            <a:r>
              <a:rPr lang="es-MX" sz="2000" dirty="0" err="1"/>
              <a:t>charCountR</a:t>
            </a:r>
            <a:r>
              <a:rPr lang="es-MX" sz="2000" dirty="0"/>
              <a:t>  DWORD ?</a:t>
            </a:r>
          </a:p>
          <a:p>
            <a:pPr marL="0" indent="0">
              <a:buNone/>
            </a:pPr>
            <a:r>
              <a:rPr lang="es-MX" sz="2000" dirty="0"/>
              <a:t>.CODE</a:t>
            </a:r>
          </a:p>
          <a:p>
            <a:pPr marL="0" indent="0">
              <a:buNone/>
            </a:pPr>
            <a:r>
              <a:rPr lang="es-MX" sz="2000" dirty="0"/>
              <a:t>      MOV  EDX, OFFSET </a:t>
            </a:r>
            <a:r>
              <a:rPr lang="es-MX" sz="2000" dirty="0" err="1"/>
              <a:t>bufferR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      MOV  ECX, 81</a:t>
            </a:r>
          </a:p>
          <a:p>
            <a:pPr marL="0" indent="0">
              <a:buNone/>
            </a:pPr>
            <a:r>
              <a:rPr lang="es-MX" sz="2000" dirty="0"/>
              <a:t>      CALL  </a:t>
            </a:r>
            <a:r>
              <a:rPr lang="es-MX" sz="2000" dirty="0" err="1"/>
              <a:t>ReadString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      MOV  </a:t>
            </a:r>
            <a:r>
              <a:rPr lang="es-MX" sz="2000" dirty="0" err="1"/>
              <a:t>charCountR</a:t>
            </a:r>
            <a:r>
              <a:rPr lang="es-MX" sz="2000" dirty="0"/>
              <a:t>, EAX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305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844834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8-bit ASCII </a:t>
            </a:r>
            <a:r>
              <a:rPr lang="es-MX" dirty="0" err="1"/>
              <a:t>Codes</a:t>
            </a:r>
            <a:r>
              <a:rPr lang="es-MX" dirty="0"/>
              <a:t>: 0-127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306</a:t>
            </a:fld>
            <a:endParaRPr lang="es-MX" dirty="0"/>
          </a:p>
        </p:txBody>
      </p:sp>
      <p:pic>
        <p:nvPicPr>
          <p:cNvPr id="6" name="Picture 2" descr="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412776"/>
            <a:ext cx="7491413" cy="5113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188708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8-bit ASCII </a:t>
            </a:r>
            <a:r>
              <a:rPr lang="es-MX" dirty="0" err="1"/>
              <a:t>Codes</a:t>
            </a:r>
            <a:r>
              <a:rPr lang="es-MX" dirty="0"/>
              <a:t>: 128-255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307</a:t>
            </a:fld>
            <a:endParaRPr lang="es-MX" dirty="0"/>
          </a:p>
        </p:txBody>
      </p:sp>
      <p:pic>
        <p:nvPicPr>
          <p:cNvPr id="6" name="Picture 2" descr="EBCDIC and IBM Scan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2150611"/>
            <a:ext cx="6003608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967016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Review</a:t>
            </a:r>
            <a:r>
              <a:rPr lang="es-MX" dirty="0"/>
              <a:t> </a:t>
            </a:r>
            <a:r>
              <a:rPr lang="es-MX" dirty="0" err="1"/>
              <a:t>these</a:t>
            </a:r>
            <a:r>
              <a:rPr lang="es-MX" dirty="0"/>
              <a:t> </a:t>
            </a:r>
            <a:r>
              <a:rPr lang="es-MX" dirty="0" err="1"/>
              <a:t>procedures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err="1"/>
              <a:t>Chapter</a:t>
            </a:r>
            <a:r>
              <a:rPr lang="es-MX" dirty="0"/>
              <a:t> 5 (5.4.2, 5.4.3)</a:t>
            </a:r>
          </a:p>
          <a:p>
            <a:endParaRPr lang="es-MX" dirty="0"/>
          </a:p>
          <a:p>
            <a:r>
              <a:rPr lang="es-MX" dirty="0" err="1"/>
              <a:t>Clrscr</a:t>
            </a:r>
            <a:endParaRPr lang="es-MX" dirty="0"/>
          </a:p>
          <a:p>
            <a:r>
              <a:rPr lang="es-MX" dirty="0" err="1"/>
              <a:t>ReadChar</a:t>
            </a:r>
            <a:r>
              <a:rPr lang="es-MX" dirty="0"/>
              <a:t>, </a:t>
            </a:r>
            <a:r>
              <a:rPr lang="es-MX" dirty="0" err="1"/>
              <a:t>ReadDec</a:t>
            </a:r>
            <a:r>
              <a:rPr lang="es-MX" dirty="0"/>
              <a:t>, </a:t>
            </a:r>
            <a:r>
              <a:rPr lang="es-MX" dirty="0" err="1"/>
              <a:t>ReadKey</a:t>
            </a:r>
            <a:endParaRPr lang="es-MX" dirty="0"/>
          </a:p>
          <a:p>
            <a:r>
              <a:rPr lang="es-MX" dirty="0" err="1"/>
              <a:t>WriteBin</a:t>
            </a:r>
            <a:r>
              <a:rPr lang="es-MX" dirty="0"/>
              <a:t>, </a:t>
            </a:r>
            <a:r>
              <a:rPr lang="es-MX" dirty="0" err="1"/>
              <a:t>WriteBinB</a:t>
            </a:r>
            <a:endParaRPr lang="es-MX" dirty="0"/>
          </a:p>
          <a:p>
            <a:r>
              <a:rPr lang="es-MX" dirty="0" err="1"/>
              <a:t>WriteChar</a:t>
            </a:r>
            <a:r>
              <a:rPr lang="es-MX" dirty="0"/>
              <a:t>, </a:t>
            </a:r>
            <a:r>
              <a:rPr lang="es-MX" dirty="0" err="1"/>
              <a:t>WriteDec</a:t>
            </a:r>
            <a:r>
              <a:rPr lang="es-MX" dirty="0"/>
              <a:t>, </a:t>
            </a:r>
            <a:r>
              <a:rPr lang="es-MX" dirty="0" err="1"/>
              <a:t>WriteHexB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308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1744044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</a:t>
            </a:r>
          </a:p>
          <a:p>
            <a:r>
              <a:rPr lang="en-US" dirty="0"/>
              <a:t>Agosto - </a:t>
            </a:r>
            <a:r>
              <a:rPr lang="en-US" dirty="0" err="1"/>
              <a:t>diciembre</a:t>
            </a:r>
            <a:r>
              <a:rPr lang="en-US" dirty="0"/>
              <a:t> 2022</a:t>
            </a:r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309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3254108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Converting Decimal to Hexadecimal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72" y="1988840"/>
            <a:ext cx="4846638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451272" y="4198641"/>
            <a:ext cx="53340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>
                <a:solidFill>
                  <a:schemeClr val="tx1"/>
                </a:solidFill>
              </a:rPr>
              <a:t>decimal 422</a:t>
            </a:r>
            <a:r>
              <a:rPr lang="en-US" altLang="en-US" sz="2100" baseline="-25000" dirty="0">
                <a:solidFill>
                  <a:schemeClr val="tx1"/>
                </a:solidFill>
              </a:rPr>
              <a:t>10</a:t>
            </a:r>
            <a:r>
              <a:rPr lang="en-US" altLang="en-US" sz="2100" dirty="0">
                <a:solidFill>
                  <a:schemeClr val="tx1"/>
                </a:solidFill>
              </a:rPr>
              <a:t> = 1A6</a:t>
            </a:r>
            <a:r>
              <a:rPr lang="en-US" altLang="en-US" sz="2100" baseline="-25000" dirty="0">
                <a:solidFill>
                  <a:schemeClr val="tx1"/>
                </a:solidFill>
              </a:rPr>
              <a:t>16</a:t>
            </a:r>
            <a:r>
              <a:rPr lang="en-US" altLang="en-US" sz="2100" dirty="0">
                <a:solidFill>
                  <a:schemeClr val="tx1"/>
                </a:solidFill>
              </a:rPr>
              <a:t> hexadecimal</a:t>
            </a: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31</a:t>
            </a:fld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8536217" y="2474298"/>
            <a:ext cx="498110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H</a:t>
            </a:r>
            <a:r>
              <a:rPr lang="es-MX" sz="1400" baseline="-25000" dirty="0"/>
              <a:t>0</a:t>
            </a:r>
          </a:p>
          <a:p>
            <a:endParaRPr lang="es-MX" sz="1400" dirty="0"/>
          </a:p>
          <a:p>
            <a:r>
              <a:rPr lang="es-MX" sz="1400" dirty="0"/>
              <a:t>H</a:t>
            </a:r>
            <a:r>
              <a:rPr lang="es-MX" sz="1400" baseline="-25000" dirty="0"/>
              <a:t>1</a:t>
            </a:r>
          </a:p>
          <a:p>
            <a:endParaRPr lang="es-MX" sz="1400" dirty="0"/>
          </a:p>
          <a:p>
            <a:r>
              <a:rPr lang="es-MX" sz="1400" dirty="0"/>
              <a:t>H</a:t>
            </a:r>
            <a:r>
              <a:rPr lang="es-MX" sz="1400" baseline="-25000" dirty="0"/>
              <a:t>2</a:t>
            </a:r>
          </a:p>
          <a:p>
            <a:endParaRPr lang="es-MX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3689986597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2022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310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7789695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Memory storage of values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311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156706" y="1844824"/>
            <a:ext cx="7971742" cy="22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Alfa DWORD 12345678h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800" b="1" dirty="0">
                <a:latin typeface="Courier New" pitchFamily="49" charset="0"/>
              </a:rPr>
              <a:t>     ; </a:t>
            </a:r>
            <a:r>
              <a:rPr lang="es-MX" altLang="en-US" sz="1800" b="1" dirty="0" err="1">
                <a:latin typeface="Courier New" pitchFamily="49" charset="0"/>
              </a:rPr>
              <a:t>How</a:t>
            </a:r>
            <a:r>
              <a:rPr lang="es-MX" altLang="en-US" sz="1800" b="1" dirty="0">
                <a:latin typeface="Courier New" pitchFamily="49" charset="0"/>
              </a:rPr>
              <a:t> </a:t>
            </a:r>
            <a:r>
              <a:rPr lang="es-MX" altLang="en-US" sz="1800" b="1" dirty="0" err="1">
                <a:latin typeface="Courier New" pitchFamily="49" charset="0"/>
              </a:rPr>
              <a:t>is</a:t>
            </a:r>
            <a:r>
              <a:rPr lang="es-MX" altLang="en-US" sz="1800" b="1" dirty="0">
                <a:latin typeface="Courier New" pitchFamily="49" charset="0"/>
              </a:rPr>
              <a:t> </a:t>
            </a:r>
            <a:r>
              <a:rPr lang="es-MX" altLang="en-US" sz="1800" b="1" dirty="0" err="1">
                <a:latin typeface="Courier New" pitchFamily="49" charset="0"/>
              </a:rPr>
              <a:t>the</a:t>
            </a:r>
            <a:r>
              <a:rPr lang="es-MX" altLang="en-US" sz="1800" b="1" dirty="0">
                <a:latin typeface="Courier New" pitchFamily="49" charset="0"/>
              </a:rPr>
              <a:t> DWORD </a:t>
            </a:r>
            <a:r>
              <a:rPr lang="es-MX" altLang="en-US" sz="1800" b="1" dirty="0" err="1">
                <a:latin typeface="Courier New" pitchFamily="49" charset="0"/>
              </a:rPr>
              <a:t>stored</a:t>
            </a:r>
            <a:r>
              <a:rPr lang="es-MX" altLang="en-US" sz="1800" b="1" dirty="0">
                <a:latin typeface="Courier New" pitchFamily="49" charset="0"/>
              </a:rPr>
              <a:t> in </a:t>
            </a:r>
            <a:r>
              <a:rPr lang="es-MX" altLang="en-US" sz="1800" b="1" dirty="0" err="1">
                <a:latin typeface="Courier New" pitchFamily="49" charset="0"/>
              </a:rPr>
              <a:t>memory</a:t>
            </a:r>
            <a:r>
              <a:rPr lang="es-MX" altLang="en-US" sz="1800" b="1" dirty="0">
                <a:latin typeface="Courier New" pitchFamily="49" charset="0"/>
              </a:rPr>
              <a:t>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s-MX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; Other ways to storage the same values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Beta WORD __...__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Delta BYTE __...__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4110078"/>
            <a:ext cx="3623120" cy="22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81034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Mapping</a:t>
            </a:r>
            <a:r>
              <a:rPr lang="es-MX" dirty="0"/>
              <a:t> data </a:t>
            </a:r>
            <a:r>
              <a:rPr lang="es-MX" dirty="0" err="1"/>
              <a:t>values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34908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Mapping smaller data Registers inside longer data registers: e.g. AL, AH &lt;&gt;AX &lt;&gt; EAX, or, DL, DH &lt;&gt;DX &lt;&gt; EDX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if now we start to do data mapping with memory storage locations?</a:t>
            </a:r>
          </a:p>
          <a:p>
            <a:endParaRPr lang="en-US" dirty="0"/>
          </a:p>
          <a:p>
            <a:r>
              <a:rPr lang="en-US" dirty="0"/>
              <a:t>Two ways for mapping:</a:t>
            </a:r>
          </a:p>
          <a:p>
            <a:r>
              <a:rPr lang="en-US" dirty="0"/>
              <a:t>    Label Directive / Data Segment</a:t>
            </a:r>
          </a:p>
          <a:p>
            <a:r>
              <a:rPr lang="en-US" dirty="0"/>
              <a:t>   “PTR” operator / Code Segment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2319300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LABEL </a:t>
            </a:r>
            <a:r>
              <a:rPr lang="es-MX" dirty="0" err="1"/>
              <a:t>Directive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9008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assigns a </a:t>
            </a:r>
            <a:r>
              <a:rPr lang="en-US" i="1" dirty="0">
                <a:solidFill>
                  <a:srgbClr val="0070C0"/>
                </a:solidFill>
              </a:rPr>
              <a:t>label</a:t>
            </a:r>
            <a:r>
              <a:rPr lang="en-US" dirty="0"/>
              <a:t>, with </a:t>
            </a:r>
            <a:r>
              <a:rPr lang="en-US" i="1" dirty="0">
                <a:solidFill>
                  <a:srgbClr val="0070C0"/>
                </a:solidFill>
              </a:rPr>
              <a:t>type</a:t>
            </a:r>
            <a:r>
              <a:rPr lang="en-US" dirty="0"/>
              <a:t> and </a:t>
            </a:r>
            <a:r>
              <a:rPr lang="en-US" i="1" dirty="0">
                <a:solidFill>
                  <a:srgbClr val="0070C0"/>
                </a:solidFill>
              </a:rPr>
              <a:t>data value(s)</a:t>
            </a:r>
            <a:r>
              <a:rPr lang="en-US" dirty="0"/>
              <a:t>, the one to be mapped (e.g. </a:t>
            </a:r>
            <a:r>
              <a:rPr lang="en-US" i="1" dirty="0"/>
              <a:t>zeta</a:t>
            </a:r>
            <a:r>
              <a:rPr lang="en-US" dirty="0"/>
              <a:t>)</a:t>
            </a:r>
            <a:endParaRPr lang="en-US" i="1" dirty="0"/>
          </a:p>
          <a:p>
            <a:pPr lvl="1"/>
            <a:r>
              <a:rPr lang="en-US" dirty="0"/>
              <a:t>assigns an alternate </a:t>
            </a:r>
            <a:r>
              <a:rPr lang="en-US" i="1" dirty="0">
                <a:solidFill>
                  <a:srgbClr val="0070C0"/>
                </a:solidFill>
              </a:rPr>
              <a:t>label-name</a:t>
            </a:r>
            <a:r>
              <a:rPr lang="en-US" dirty="0"/>
              <a:t> and </a:t>
            </a:r>
            <a:r>
              <a:rPr lang="en-US" i="1" dirty="0">
                <a:solidFill>
                  <a:srgbClr val="0070C0"/>
                </a:solidFill>
              </a:rPr>
              <a:t>type</a:t>
            </a:r>
            <a:r>
              <a:rPr lang="en-US" dirty="0"/>
              <a:t> to an existing storage location, the mapping one</a:t>
            </a:r>
          </a:p>
          <a:p>
            <a:pPr lvl="1"/>
            <a:r>
              <a:rPr lang="en-US" dirty="0"/>
              <a:t>does </a:t>
            </a:r>
            <a:r>
              <a:rPr lang="en-US" i="1" dirty="0"/>
              <a:t>not allocate</a:t>
            </a:r>
            <a:r>
              <a:rPr lang="en-US" dirty="0"/>
              <a:t> any </a:t>
            </a:r>
            <a:r>
              <a:rPr lang="en-US" i="1" dirty="0"/>
              <a:t>storage</a:t>
            </a:r>
            <a:r>
              <a:rPr lang="en-US" dirty="0"/>
              <a:t> of its own. Symbol table?</a:t>
            </a:r>
          </a:p>
          <a:p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313</a:t>
            </a:fld>
            <a:endParaRPr lang="es-MX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71664" y="3573016"/>
            <a:ext cx="5919936" cy="278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37160" rIns="18288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915988" algn="l"/>
                <a:tab pos="3541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915988" algn="l"/>
                <a:tab pos="354171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915988" algn="l"/>
                <a:tab pos="3541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915988" algn="l"/>
                <a:tab pos="35417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915988" algn="l"/>
                <a:tab pos="35417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915988" algn="l"/>
                <a:tab pos="35417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915988" algn="l"/>
                <a:tab pos="35417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915988" algn="l"/>
                <a:tab pos="35417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915988" algn="l"/>
                <a:tab pos="35417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gamma   LABEL DWORD    ; no storage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epsilon LABEL WORD     ; no storage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zeta  BYTE 00h,10h,00h,20h    ; storage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EAX, gamma	; 20001000h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CX, epsilon	; 1000h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DL, zeta	; 00h</a:t>
            </a:r>
          </a:p>
        </p:txBody>
      </p:sp>
    </p:spTree>
    <p:extLst>
      <p:ext uri="{BB962C8B-B14F-4D97-AF65-F5344CB8AC3E}">
        <p14:creationId xmlns:p14="http://schemas.microsoft.com/office/powerpoint/2010/main" val="1044932907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81200" y="188640"/>
            <a:ext cx="8229600" cy="1143000"/>
          </a:xfrm>
        </p:spPr>
        <p:txBody>
          <a:bodyPr/>
          <a:lstStyle/>
          <a:p>
            <a:r>
              <a:rPr lang="en-US" i="1" dirty="0"/>
              <a:t>“type” PTR</a:t>
            </a:r>
            <a:r>
              <a:rPr lang="en-US" dirty="0"/>
              <a:t> – Operand Operator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314</a:t>
            </a:fld>
            <a:endParaRPr lang="es-MX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47900" y="1700809"/>
            <a:ext cx="7696200" cy="354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100" b="1" i="1" dirty="0"/>
              <a:t>“type”</a:t>
            </a:r>
            <a:r>
              <a:rPr lang="en-US" altLang="en-US" sz="2100" b="1" dirty="0"/>
              <a:t> PTR operator:</a:t>
            </a:r>
          </a:p>
          <a:p>
            <a:pPr marL="1085850" lvl="1" indent="-342900" eaLnBrk="1" hangingPunct="1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900" b="1" dirty="0"/>
              <a:t>overrides the declared size (</a:t>
            </a:r>
            <a:r>
              <a:rPr lang="en-US" altLang="en-US" sz="1400" b="1" i="1" dirty="0"/>
              <a:t>“type”</a:t>
            </a:r>
            <a:r>
              <a:rPr lang="en-US" altLang="en-US" sz="1900" b="1" dirty="0"/>
              <a:t>) of an operand.</a:t>
            </a:r>
          </a:p>
          <a:p>
            <a:pPr marL="1085850" lvl="1" indent="-342900" eaLnBrk="1" hangingPunct="1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900" b="1" dirty="0"/>
              <a:t>allows the </a:t>
            </a:r>
            <a:r>
              <a:rPr lang="en-US" altLang="en-US" sz="1900" b="1" i="1" dirty="0"/>
              <a:t>selection of some part </a:t>
            </a:r>
            <a:r>
              <a:rPr lang="en-US" altLang="en-US" sz="1900" b="1" dirty="0"/>
              <a:t>of a defined variable (</a:t>
            </a:r>
            <a:r>
              <a:rPr lang="en-US" altLang="en-US" sz="1600" b="1" i="1" dirty="0"/>
              <a:t>label, variable</a:t>
            </a:r>
            <a:r>
              <a:rPr lang="en-US" altLang="en-US" sz="1900" b="1" dirty="0"/>
              <a:t>).</a:t>
            </a:r>
          </a:p>
          <a:p>
            <a:pPr marL="342900" indent="-342900" eaLnBrk="1" hangingPunct="1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100" dirty="0"/>
              <a:t>It works in </a:t>
            </a:r>
            <a:r>
              <a:rPr lang="en-US" altLang="en-US" sz="2100"/>
              <a:t>the section .CODE</a:t>
            </a:r>
            <a:endParaRPr lang="en-US" altLang="en-US" sz="2100" dirty="0"/>
          </a:p>
          <a:p>
            <a:pPr marL="342900" indent="-342900" eaLnBrk="1" hangingPunct="1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100" dirty="0"/>
              <a:t>Operand operator (</a:t>
            </a:r>
            <a:r>
              <a:rPr lang="en-US" altLang="en-US" sz="2100" i="1" dirty="0"/>
              <a:t>“type”</a:t>
            </a:r>
            <a:r>
              <a:rPr lang="en-US" altLang="en-US" sz="2100" dirty="0"/>
              <a:t> PTR) that works at assembly time (</a:t>
            </a:r>
            <a:r>
              <a:rPr lang="en-US" altLang="en-US" sz="1400" dirty="0"/>
              <a:t>like directives TYPE, LENGTHOF, etc.</a:t>
            </a:r>
            <a:r>
              <a:rPr lang="en-US" altLang="en-US" sz="2100" dirty="0"/>
              <a:t>).</a:t>
            </a:r>
          </a:p>
          <a:p>
            <a:pPr marL="342900" indent="-342900" eaLnBrk="1" hangingPunct="1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100" dirty="0"/>
              <a:t>Similar concept: HLL </a:t>
            </a:r>
            <a:r>
              <a:rPr lang="en-US" altLang="en-US" sz="2100" i="1" dirty="0"/>
              <a:t>casting</a:t>
            </a:r>
            <a:r>
              <a:rPr lang="en-US" altLang="en-US" sz="2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0115568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“type” PTR</a:t>
            </a:r>
            <a:r>
              <a:rPr lang="en-US" dirty="0"/>
              <a:t> - Operator Examples 1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315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671718" y="1556792"/>
            <a:ext cx="6172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myDouble</a:t>
            </a:r>
            <a:r>
              <a:rPr lang="en-US" altLang="en-US" sz="1800" b="1" dirty="0">
                <a:latin typeface="Courier New" pitchFamily="49" charset="0"/>
              </a:rPr>
              <a:t> DWORD 12345678h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671718" y="2318792"/>
            <a:ext cx="6705600" cy="413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EAX, </a:t>
            </a:r>
            <a:r>
              <a:rPr lang="en-US" altLang="en-US" sz="1800" b="1" dirty="0" err="1">
                <a:latin typeface="Courier New" pitchFamily="49" charset="0"/>
              </a:rPr>
              <a:t>myDouble</a:t>
            </a:r>
            <a:r>
              <a:rPr lang="en-US" altLang="en-US" sz="1800" b="1" dirty="0">
                <a:latin typeface="Courier New" pitchFamily="49" charset="0"/>
              </a:rPr>
              <a:t>		; EAX =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800" b="1" dirty="0">
                <a:latin typeface="Courier New" pitchFamily="49" charset="0"/>
              </a:rPr>
              <a:t>MOV AX, </a:t>
            </a:r>
            <a:r>
              <a:rPr lang="en-US" altLang="en-US" sz="1800" b="1" dirty="0" err="1">
                <a:latin typeface="Courier New" pitchFamily="49" charset="0"/>
              </a:rPr>
              <a:t>myDouble</a:t>
            </a:r>
            <a:r>
              <a:rPr lang="en-US" altLang="en-US" sz="1800" b="1" dirty="0">
                <a:latin typeface="Courier New" pitchFamily="49" charset="0"/>
              </a:rPr>
              <a:t> 		; error – why?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s-MX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AX,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WORD PTR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 err="1">
                <a:latin typeface="Courier New" pitchFamily="49" charset="0"/>
              </a:rPr>
              <a:t>myDouble</a:t>
            </a:r>
            <a:r>
              <a:rPr lang="en-US" altLang="en-US" sz="1800" b="1" dirty="0">
                <a:latin typeface="Courier New" pitchFamily="49" charset="0"/>
              </a:rPr>
              <a:t>		; loads 5678h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WORD PTR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 err="1">
                <a:latin typeface="Courier New" pitchFamily="49" charset="0"/>
              </a:rPr>
              <a:t>myDouble</a:t>
            </a:r>
            <a:r>
              <a:rPr lang="en-US" altLang="en-US" sz="1800" b="1" dirty="0">
                <a:latin typeface="Courier New" pitchFamily="49" charset="0"/>
              </a:rPr>
              <a:t>, 4A9Bh		; saves 4A9Bh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AL, BYTE PTR  </a:t>
            </a:r>
            <a:r>
              <a:rPr lang="en-US" altLang="en-US" sz="1800" b="1" dirty="0" err="1">
                <a:latin typeface="Courier New" pitchFamily="49" charset="0"/>
              </a:rPr>
              <a:t>myDouble</a:t>
            </a:r>
            <a:r>
              <a:rPr lang="en-US" altLang="en-US" sz="1800" b="1" dirty="0">
                <a:latin typeface="Courier New" pitchFamily="49" charset="0"/>
              </a:rPr>
              <a:t>		; AL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AL, BYTE PTR [myDouble+1]		; AL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AL, BYTE PTR [myDouble+2]		; AL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800" b="1" dirty="0">
                <a:latin typeface="Courier New" pitchFamily="49" charset="0"/>
              </a:rPr>
              <a:t>MOV AL, BYTE PTR [myDouble+3]		; AL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AX, WORD PTR  </a:t>
            </a:r>
            <a:r>
              <a:rPr lang="en-US" altLang="en-US" sz="1800" b="1" dirty="0" err="1">
                <a:latin typeface="Courier New" pitchFamily="49" charset="0"/>
              </a:rPr>
              <a:t>myDouble</a:t>
            </a:r>
            <a:r>
              <a:rPr lang="en-US" altLang="en-US" sz="1800" b="1" dirty="0">
                <a:latin typeface="Courier New" pitchFamily="49" charset="0"/>
              </a:rPr>
              <a:t>		; AX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AX, WORD PTR [myDouble+2]		; AX =</a:t>
            </a:r>
          </a:p>
        </p:txBody>
      </p:sp>
    </p:spTree>
    <p:extLst>
      <p:ext uri="{BB962C8B-B14F-4D97-AF65-F5344CB8AC3E}">
        <p14:creationId xmlns:p14="http://schemas.microsoft.com/office/powerpoint/2010/main" val="3090720252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“type” PTR</a:t>
            </a:r>
            <a:r>
              <a:rPr lang="en-US" dirty="0"/>
              <a:t> - Operator Examples 2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316</a:t>
            </a:fld>
            <a:endParaRPr lang="es-MX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438400" y="3148608"/>
            <a:ext cx="7391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myBytes</a:t>
            </a:r>
            <a:r>
              <a:rPr lang="en-US" altLang="en-US" sz="1800" b="1" dirty="0">
                <a:latin typeface="Courier New" pitchFamily="49" charset="0"/>
              </a:rPr>
              <a:t> BYTE 12h,34h,56h,78h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AX, WORD PTR [</a:t>
            </a:r>
            <a:r>
              <a:rPr lang="en-US" altLang="en-US" sz="1800" b="1" dirty="0" err="1">
                <a:latin typeface="Courier New" pitchFamily="49" charset="0"/>
              </a:rPr>
              <a:t>myBytes</a:t>
            </a:r>
            <a:r>
              <a:rPr lang="en-US" altLang="en-US" sz="1800" b="1" dirty="0">
                <a:latin typeface="Courier New" pitchFamily="49" charset="0"/>
              </a:rPr>
              <a:t>]		; AX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AX, WORD PTR [myBytes+2]		; AX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EAX, DWORD PTR </a:t>
            </a:r>
            <a:r>
              <a:rPr lang="en-US" altLang="en-US" sz="1800" b="1" dirty="0" err="1">
                <a:latin typeface="Courier New" pitchFamily="49" charset="0"/>
              </a:rPr>
              <a:t>myBytes</a:t>
            </a:r>
            <a:r>
              <a:rPr lang="en-US" altLang="en-US" sz="1800" b="1" dirty="0">
                <a:latin typeface="Courier New" pitchFamily="49" charset="0"/>
              </a:rPr>
              <a:t>		; EAX =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286000" y="1700809"/>
            <a:ext cx="73914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PTR can also be used to </a:t>
            </a:r>
            <a:r>
              <a:rPr lang="en-US" altLang="en-US" sz="2100" i="1" dirty="0"/>
              <a:t>combine elements of a smaller data</a:t>
            </a:r>
            <a:r>
              <a:rPr lang="en-US" altLang="en-US" sz="2100" dirty="0"/>
              <a:t> type and move them into a larger operand. The CPU will automatically consider the bytes in little-endian format.</a:t>
            </a:r>
          </a:p>
        </p:txBody>
      </p:sp>
    </p:spTree>
    <p:extLst>
      <p:ext uri="{BB962C8B-B14F-4D97-AF65-F5344CB8AC3E}">
        <p14:creationId xmlns:p14="http://schemas.microsoft.com/office/powerpoint/2010/main" val="3947157152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81200" y="260648"/>
            <a:ext cx="8229600" cy="1143000"/>
          </a:xfrm>
        </p:spPr>
        <p:txBody>
          <a:bodyPr/>
          <a:lstStyle/>
          <a:p>
            <a:r>
              <a:rPr lang="en-US" i="1" dirty="0"/>
              <a:t>“type” PTR</a:t>
            </a:r>
            <a:r>
              <a:rPr lang="en-US" dirty="0"/>
              <a:t> - Operator Examples 3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317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86544" y="2564904"/>
            <a:ext cx="67818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5720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varB</a:t>
            </a:r>
            <a:r>
              <a:rPr lang="en-US" altLang="en-US" sz="1800" b="1" dirty="0">
                <a:latin typeface="Courier New" pitchFamily="49" charset="0"/>
              </a:rPr>
              <a:t> BYTE 65h,31h,02h,05h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varW</a:t>
            </a:r>
            <a:r>
              <a:rPr lang="en-US" altLang="en-US" sz="1800" b="1" dirty="0">
                <a:latin typeface="Courier New" pitchFamily="49" charset="0"/>
              </a:rPr>
              <a:t> WORD 6543h,1202h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varD</a:t>
            </a:r>
            <a:r>
              <a:rPr lang="en-US" altLang="en-US" sz="1800" b="1" dirty="0">
                <a:latin typeface="Courier New" pitchFamily="49" charset="0"/>
              </a:rPr>
              <a:t> DWORD 12345678h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AX, WORD PTR [varB+2]	; a.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BL, BYTE PTR </a:t>
            </a:r>
            <a:r>
              <a:rPr lang="en-US" altLang="en-US" sz="1800" b="1" dirty="0" err="1">
                <a:latin typeface="Courier New" pitchFamily="49" charset="0"/>
              </a:rPr>
              <a:t>varD</a:t>
            </a:r>
            <a:r>
              <a:rPr lang="en-US" altLang="en-US" sz="1800" b="1" dirty="0">
                <a:latin typeface="Courier New" pitchFamily="49" charset="0"/>
              </a:rPr>
              <a:t>	; b.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BL, BYTE PTR [varW+2]	; c.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AX, WORD PTR [varD+2]	; d.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EAX, DWORD PTR </a:t>
            </a:r>
            <a:r>
              <a:rPr lang="en-US" altLang="en-US" sz="1800" b="1" dirty="0" err="1">
                <a:latin typeface="Courier New" pitchFamily="49" charset="0"/>
              </a:rPr>
              <a:t>varW</a:t>
            </a:r>
            <a:r>
              <a:rPr lang="en-US" altLang="en-US" sz="1800" b="1" dirty="0">
                <a:latin typeface="Courier New" pitchFamily="49" charset="0"/>
              </a:rPr>
              <a:t>	; e.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468144" y="2564904"/>
            <a:ext cx="1676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800" b="1" dirty="0">
                <a:solidFill>
                  <a:schemeClr val="tx2"/>
                </a:solidFill>
                <a:latin typeface="Courier New" pitchFamily="49" charset="0"/>
              </a:rPr>
              <a:t>AX=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800" b="1" dirty="0">
                <a:solidFill>
                  <a:schemeClr val="tx2"/>
                </a:solidFill>
                <a:latin typeface="Courier New" pitchFamily="49" charset="0"/>
              </a:rPr>
              <a:t>BL=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800" b="1" dirty="0">
                <a:solidFill>
                  <a:schemeClr val="tx2"/>
                </a:solidFill>
                <a:latin typeface="Courier New" pitchFamily="49" charset="0"/>
              </a:rPr>
              <a:t>BL=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800" b="1" dirty="0">
                <a:solidFill>
                  <a:schemeClr val="tx2"/>
                </a:solidFill>
                <a:latin typeface="Courier New" pitchFamily="49" charset="0"/>
              </a:rPr>
              <a:t>AX=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800" b="1" dirty="0">
                <a:solidFill>
                  <a:schemeClr val="tx2"/>
                </a:solidFill>
                <a:latin typeface="Courier New" pitchFamily="49" charset="0"/>
              </a:rPr>
              <a:t>EAX=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78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</a:t>
            </a:r>
            <a:r>
              <a:rPr lang="en-US" dirty="0" err="1"/>
              <a:t>referencia</a:t>
            </a:r>
            <a:r>
              <a:rPr lang="en-US" dirty="0"/>
              <a:t>, Ramón Ríos, </a:t>
            </a:r>
            <a:r>
              <a:rPr lang="en-US" dirty="0" err="1"/>
              <a:t>bxf</a:t>
            </a:r>
            <a:endParaRPr lang="en-US" dirty="0"/>
          </a:p>
          <a:p>
            <a:r>
              <a:rPr lang="en-US" dirty="0"/>
              <a:t>Agosto - </a:t>
            </a:r>
            <a:r>
              <a:rPr lang="en-US" dirty="0" err="1"/>
              <a:t>diciembre</a:t>
            </a:r>
            <a:r>
              <a:rPr lang="en-US" dirty="0"/>
              <a:t> 2022</a:t>
            </a:r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1479682658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2022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319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3124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Hexadecimal Addition</a:t>
            </a:r>
          </a:p>
        </p:txBody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09800" y="1468438"/>
            <a:ext cx="7772400" cy="609600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1800"/>
              <a:t>Divide the sum of two digits by the number base (16). The quotient becomes the carry value, and the remainder is the sum digit.</a:t>
            </a:r>
          </a:p>
        </p:txBody>
      </p:sp>
      <p:sp>
        <p:nvSpPr>
          <p:cNvPr id="19461" name="Text Box 1028"/>
          <p:cNvSpPr txBox="1">
            <a:spLocks noChangeArrowheads="1"/>
          </p:cNvSpPr>
          <p:nvPr/>
        </p:nvSpPr>
        <p:spPr bwMode="auto">
          <a:xfrm>
            <a:off x="3886200" y="2763838"/>
            <a:ext cx="3886200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100">
                <a:solidFill>
                  <a:schemeClr val="tx1"/>
                </a:solidFill>
              </a:rPr>
              <a:t>36	28	28	6A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100">
                <a:solidFill>
                  <a:schemeClr val="tx1"/>
                </a:solidFill>
              </a:rPr>
              <a:t>42	45	58	4B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100">
                <a:solidFill>
                  <a:schemeClr val="tx1"/>
                </a:solidFill>
              </a:rPr>
              <a:t>78	6D	80	B5</a:t>
            </a:r>
          </a:p>
        </p:txBody>
      </p:sp>
      <p:sp>
        <p:nvSpPr>
          <p:cNvPr id="19462" name="Line 1029"/>
          <p:cNvSpPr>
            <a:spLocks noChangeShapeType="1"/>
          </p:cNvSpPr>
          <p:nvPr/>
        </p:nvSpPr>
        <p:spPr bwMode="auto">
          <a:xfrm flipV="1">
            <a:off x="3962400" y="3325813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19463" name="Text Box 1030"/>
          <p:cNvSpPr txBox="1">
            <a:spLocks noChangeArrowheads="1"/>
          </p:cNvSpPr>
          <p:nvPr/>
        </p:nvSpPr>
        <p:spPr bwMode="auto">
          <a:xfrm>
            <a:off x="6657976" y="2444752"/>
            <a:ext cx="2825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464" name="Text Box 1033"/>
          <p:cNvSpPr txBox="1">
            <a:spLocks noChangeArrowheads="1"/>
          </p:cNvSpPr>
          <p:nvPr/>
        </p:nvSpPr>
        <p:spPr bwMode="auto">
          <a:xfrm>
            <a:off x="5734051" y="2459038"/>
            <a:ext cx="2825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465" name="Line 1035"/>
          <p:cNvSpPr>
            <a:spLocks noChangeShapeType="1"/>
          </p:cNvSpPr>
          <p:nvPr/>
        </p:nvSpPr>
        <p:spPr bwMode="auto">
          <a:xfrm flipH="1" flipV="1">
            <a:off x="6962775" y="36020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19466" name="Text Box 1036"/>
          <p:cNvSpPr txBox="1">
            <a:spLocks noChangeArrowheads="1"/>
          </p:cNvSpPr>
          <p:nvPr/>
        </p:nvSpPr>
        <p:spPr bwMode="auto">
          <a:xfrm>
            <a:off x="6057900" y="4287839"/>
            <a:ext cx="1828800" cy="530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500">
                <a:solidFill>
                  <a:schemeClr val="tx1"/>
                </a:solidFill>
              </a:rPr>
              <a:t>21 / 16 = 1, rem 5</a:t>
            </a:r>
          </a:p>
        </p:txBody>
      </p:sp>
      <p:sp>
        <p:nvSpPr>
          <p:cNvPr id="76814" name="Text Box 1038"/>
          <p:cNvSpPr txBox="1">
            <a:spLocks noChangeArrowheads="1"/>
          </p:cNvSpPr>
          <p:nvPr/>
        </p:nvSpPr>
        <p:spPr bwMode="auto">
          <a:xfrm>
            <a:off x="2286000" y="5354639"/>
            <a:ext cx="7391400" cy="860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900" dirty="0">
                <a:solidFill>
                  <a:srgbClr val="FF0000"/>
                </a:solidFill>
              </a:rPr>
              <a:t>Important skill: Programmers frequently </a:t>
            </a:r>
            <a:r>
              <a:rPr lang="en-US" altLang="en-US" sz="1900" i="1" dirty="0">
                <a:solidFill>
                  <a:srgbClr val="FF0000"/>
                </a:solidFill>
              </a:rPr>
              <a:t>add</a:t>
            </a:r>
            <a:r>
              <a:rPr lang="en-US" altLang="en-US" sz="1900" dirty="0">
                <a:solidFill>
                  <a:srgbClr val="FF0000"/>
                </a:solidFill>
              </a:rPr>
              <a:t> and </a:t>
            </a:r>
            <a:r>
              <a:rPr lang="en-US" altLang="en-US" sz="1900" i="1" dirty="0">
                <a:solidFill>
                  <a:srgbClr val="FF0000"/>
                </a:solidFill>
              </a:rPr>
              <a:t>subtract</a:t>
            </a:r>
            <a:r>
              <a:rPr lang="en-US" altLang="en-US" sz="1900" dirty="0">
                <a:solidFill>
                  <a:srgbClr val="FF0000"/>
                </a:solidFill>
              </a:rPr>
              <a:t> the </a:t>
            </a:r>
            <a:r>
              <a:rPr lang="en-US" altLang="en-US" sz="1900" i="1" dirty="0">
                <a:solidFill>
                  <a:srgbClr val="FF0000"/>
                </a:solidFill>
              </a:rPr>
              <a:t>addresses</a:t>
            </a:r>
            <a:r>
              <a:rPr lang="en-US" altLang="en-US" sz="1900" dirty="0">
                <a:solidFill>
                  <a:srgbClr val="FF0000"/>
                </a:solidFill>
              </a:rPr>
              <a:t> of variables and instructions.</a:t>
            </a:r>
          </a:p>
        </p:txBody>
      </p:sp>
      <p:sp>
        <p:nvSpPr>
          <p:cNvPr id="13" name="1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14" name="1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870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4" grpId="0" animBg="1" autoUpdateAnimBg="0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Multiplication</a:t>
            </a:r>
            <a:r>
              <a:rPr lang="es-MX" dirty="0"/>
              <a:t> and </a:t>
            </a:r>
            <a:r>
              <a:rPr lang="es-MX" dirty="0" err="1"/>
              <a:t>Division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Multiplication</a:t>
            </a:r>
            <a:r>
              <a:rPr lang="es-MX" dirty="0"/>
              <a:t> and </a:t>
            </a:r>
            <a:r>
              <a:rPr lang="es-MX" dirty="0" err="1"/>
              <a:t>Division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endParaRPr lang="es-MX" dirty="0"/>
          </a:p>
          <a:p>
            <a:endParaRPr lang="es-MX" dirty="0"/>
          </a:p>
          <a:p>
            <a:r>
              <a:rPr lang="es-MX" dirty="0"/>
              <a:t>MUL – </a:t>
            </a:r>
            <a:r>
              <a:rPr lang="es-MX" dirty="0" err="1"/>
              <a:t>unsigned</a:t>
            </a:r>
            <a:r>
              <a:rPr lang="es-MX" dirty="0"/>
              <a:t> </a:t>
            </a:r>
            <a:r>
              <a:rPr lang="es-MX" dirty="0" err="1"/>
              <a:t>multiply</a:t>
            </a:r>
            <a:endParaRPr lang="es-MX" dirty="0"/>
          </a:p>
          <a:p>
            <a:r>
              <a:rPr lang="es-MX" dirty="0"/>
              <a:t>IMUL – </a:t>
            </a:r>
            <a:r>
              <a:rPr lang="es-MX" dirty="0" err="1"/>
              <a:t>signed</a:t>
            </a:r>
            <a:r>
              <a:rPr lang="es-MX" dirty="0"/>
              <a:t> </a:t>
            </a:r>
            <a:r>
              <a:rPr lang="es-MX" dirty="0" err="1"/>
              <a:t>multiply</a:t>
            </a:r>
            <a:endParaRPr lang="es-MX" dirty="0"/>
          </a:p>
          <a:p>
            <a:endParaRPr lang="es-MX" dirty="0"/>
          </a:p>
          <a:p>
            <a:r>
              <a:rPr lang="es-MX" dirty="0"/>
              <a:t>DIV – </a:t>
            </a:r>
            <a:r>
              <a:rPr lang="es-MX" dirty="0" err="1"/>
              <a:t>unsigned</a:t>
            </a:r>
            <a:r>
              <a:rPr lang="es-MX" dirty="0"/>
              <a:t> </a:t>
            </a:r>
            <a:r>
              <a:rPr lang="es-MX" dirty="0" err="1"/>
              <a:t>division</a:t>
            </a:r>
            <a:endParaRPr lang="es-MX" dirty="0"/>
          </a:p>
          <a:p>
            <a:r>
              <a:rPr lang="es-MX" dirty="0"/>
              <a:t>IDIV – </a:t>
            </a:r>
            <a:r>
              <a:rPr lang="es-MX" dirty="0" err="1"/>
              <a:t>signed</a:t>
            </a:r>
            <a:r>
              <a:rPr lang="es-MX" dirty="0"/>
              <a:t> división</a:t>
            </a:r>
          </a:p>
          <a:p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8725302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MUL  </a:t>
            </a:r>
            <a:r>
              <a:rPr lang="es-MX" dirty="0" err="1"/>
              <a:t>Instruction</a:t>
            </a:r>
            <a:r>
              <a:rPr lang="es-MX" dirty="0"/>
              <a:t> (</a:t>
            </a:r>
            <a:r>
              <a:rPr lang="es-MX" sz="2000" dirty="0" err="1"/>
              <a:t>Unsigned</a:t>
            </a:r>
            <a:r>
              <a:rPr lang="es-MX" sz="2000" dirty="0"/>
              <a:t> </a:t>
            </a:r>
            <a:r>
              <a:rPr lang="es-MX" sz="2000" dirty="0" err="1"/>
              <a:t>Multiply</a:t>
            </a:r>
            <a:r>
              <a:rPr lang="es-MX" dirty="0"/>
              <a:t>) </a:t>
            </a:r>
            <a:r>
              <a:rPr lang="es-MX" sz="2000" dirty="0" err="1"/>
              <a:t>iiVa</a:t>
            </a:r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321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34507" y="1484784"/>
            <a:ext cx="7772400" cy="48965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The MUL (unsigned multiply) instruction multiplies an 8-, 16-, 32- or 64- bit operand by either AL, AX, EAX, or RAX. </a:t>
            </a:r>
          </a:p>
          <a:p>
            <a:r>
              <a:rPr lang="en-US" altLang="en-US" sz="2000" dirty="0"/>
              <a:t>The one-operand instruction formats are:</a:t>
            </a:r>
          </a:p>
          <a:p>
            <a:pPr lvl="2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MUL </a:t>
            </a:r>
            <a:r>
              <a:rPr lang="en-US" altLang="en-US" sz="1800" b="1" dirty="0" err="1">
                <a:latin typeface="Courier New" pitchFamily="49" charset="0"/>
              </a:rPr>
              <a:t>reg</a:t>
            </a:r>
            <a:r>
              <a:rPr lang="en-US" altLang="en-US" sz="1800" b="1" dirty="0">
                <a:latin typeface="Courier New" pitchFamily="49" charset="0"/>
              </a:rPr>
              <a:t>/mem8</a:t>
            </a:r>
            <a:r>
              <a:rPr lang="en-US" altLang="en-US" sz="1800" dirty="0">
                <a:latin typeface="Courier New" pitchFamily="49" charset="0"/>
              </a:rPr>
              <a:t>       ;16-bit product</a:t>
            </a:r>
          </a:p>
          <a:p>
            <a:pPr lvl="2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MUL </a:t>
            </a:r>
            <a:r>
              <a:rPr lang="en-US" altLang="en-US" sz="1800" b="1" dirty="0" err="1">
                <a:latin typeface="Courier New" pitchFamily="49" charset="0"/>
              </a:rPr>
              <a:t>reg</a:t>
            </a:r>
            <a:r>
              <a:rPr lang="en-US" altLang="en-US" sz="1800" b="1" dirty="0">
                <a:latin typeface="Courier New" pitchFamily="49" charset="0"/>
              </a:rPr>
              <a:t>/mem16</a:t>
            </a:r>
            <a:r>
              <a:rPr lang="en-US" altLang="en-US" sz="1800" dirty="0">
                <a:latin typeface="Courier New" pitchFamily="49" charset="0"/>
              </a:rPr>
              <a:t>      ;32-bit product</a:t>
            </a:r>
            <a:endParaRPr lang="en-US" altLang="en-US" sz="1800" b="1" dirty="0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MUL </a:t>
            </a:r>
            <a:r>
              <a:rPr lang="en-US" altLang="en-US" sz="1800" b="1" dirty="0" err="1">
                <a:latin typeface="Courier New" pitchFamily="49" charset="0"/>
              </a:rPr>
              <a:t>reg</a:t>
            </a:r>
            <a:r>
              <a:rPr lang="en-US" altLang="en-US" sz="1800" b="1" dirty="0">
                <a:latin typeface="Courier New" pitchFamily="49" charset="0"/>
              </a:rPr>
              <a:t>/mem32</a:t>
            </a:r>
            <a:r>
              <a:rPr lang="en-US" altLang="en-US" sz="1800" dirty="0">
                <a:latin typeface="Courier New" pitchFamily="49" charset="0"/>
              </a:rPr>
              <a:t>      ;64-bit product</a:t>
            </a:r>
            <a:endParaRPr lang="en-US" altLang="en-US" sz="1800" b="1" dirty="0">
              <a:latin typeface="Courier New" pitchFamily="49" charset="0"/>
            </a:endParaRPr>
          </a:p>
          <a:p>
            <a:r>
              <a:rPr lang="es-MX" altLang="en-US" sz="2000" dirty="0" err="1"/>
              <a:t>Implicit</a:t>
            </a:r>
            <a:r>
              <a:rPr lang="es-MX" altLang="en-US" sz="2000" dirty="0"/>
              <a:t> </a:t>
            </a:r>
            <a:r>
              <a:rPr lang="es-MX" altLang="en-US" sz="2000" dirty="0" err="1"/>
              <a:t>multiplicand</a:t>
            </a:r>
            <a:r>
              <a:rPr lang="es-MX" altLang="en-US" sz="2000" dirty="0"/>
              <a:t>: AL, AX </a:t>
            </a:r>
            <a:r>
              <a:rPr lang="es-MX" altLang="en-US" sz="2000" dirty="0" err="1"/>
              <a:t>or</a:t>
            </a:r>
            <a:r>
              <a:rPr lang="es-MX" altLang="en-US" sz="2000" dirty="0"/>
              <a:t> EAX.</a:t>
            </a:r>
          </a:p>
          <a:p>
            <a:endParaRPr lang="es-MX" altLang="en-US" sz="2000" dirty="0"/>
          </a:p>
          <a:p>
            <a:endParaRPr lang="es-MX" altLang="en-US" sz="2000" dirty="0"/>
          </a:p>
          <a:p>
            <a:endParaRPr lang="es-MX" altLang="en-US" sz="2000" dirty="0"/>
          </a:p>
          <a:p>
            <a:endParaRPr lang="es-MX" altLang="en-US" sz="2000" dirty="0"/>
          </a:p>
          <a:p>
            <a:endParaRPr lang="es-MX" altLang="en-US" sz="2000" dirty="0"/>
          </a:p>
          <a:p>
            <a:r>
              <a:rPr lang="es-MX" altLang="en-US" sz="2000" dirty="0" err="1"/>
              <a:t>Check</a:t>
            </a:r>
            <a:r>
              <a:rPr lang="es-MX" altLang="en-US" sz="2000" dirty="0"/>
              <a:t> CARRY </a:t>
            </a:r>
            <a:r>
              <a:rPr lang="es-MX" altLang="en-US" sz="2000" dirty="0" err="1"/>
              <a:t>flag</a:t>
            </a:r>
            <a:r>
              <a:rPr lang="es-MX" altLang="en-US" sz="2000" dirty="0"/>
              <a:t> </a:t>
            </a:r>
            <a:r>
              <a:rPr lang="es-MX" altLang="en-US" sz="2000" dirty="0" err="1"/>
              <a:t>after</a:t>
            </a:r>
            <a:r>
              <a:rPr lang="es-MX" altLang="en-US" sz="2000" dirty="0"/>
              <a:t> MUL </a:t>
            </a:r>
            <a:r>
              <a:rPr lang="es-MX" altLang="en-US" sz="2000" dirty="0" err="1"/>
              <a:t>for</a:t>
            </a:r>
            <a:r>
              <a:rPr lang="es-MX" altLang="en-US" sz="2000" dirty="0"/>
              <a:t> </a:t>
            </a:r>
            <a:r>
              <a:rPr lang="es-MX" altLang="en-US" sz="2000" dirty="0" err="1"/>
              <a:t>significant</a:t>
            </a:r>
            <a:r>
              <a:rPr lang="es-MX" altLang="en-US" sz="2000" dirty="0"/>
              <a:t> bits in </a:t>
            </a:r>
            <a:r>
              <a:rPr lang="es-MX" altLang="en-US" sz="2000" dirty="0" err="1"/>
              <a:t>the</a:t>
            </a:r>
            <a:r>
              <a:rPr lang="es-MX" altLang="en-US" sz="2000" dirty="0"/>
              <a:t> </a:t>
            </a:r>
            <a:r>
              <a:rPr lang="es-MX" altLang="en-US" sz="2000" dirty="0" err="1"/>
              <a:t>upper</a:t>
            </a:r>
            <a:r>
              <a:rPr lang="es-MX" altLang="en-US" sz="2000" dirty="0"/>
              <a:t> </a:t>
            </a:r>
            <a:r>
              <a:rPr lang="es-MX" altLang="en-US" sz="2000" dirty="0" err="1"/>
              <a:t>half</a:t>
            </a:r>
            <a:r>
              <a:rPr lang="es-MX" altLang="en-US" sz="2000" dirty="0"/>
              <a:t> of </a:t>
            </a:r>
            <a:r>
              <a:rPr lang="es-MX" altLang="en-US" sz="2000" dirty="0" err="1"/>
              <a:t>the</a:t>
            </a:r>
            <a:r>
              <a:rPr lang="es-MX" altLang="en-US" sz="2000" dirty="0"/>
              <a:t> </a:t>
            </a:r>
            <a:r>
              <a:rPr lang="es-MX" altLang="en-US" sz="2000" dirty="0" err="1"/>
              <a:t>product</a:t>
            </a:r>
            <a:r>
              <a:rPr lang="es-MX" altLang="en-US" sz="2000" dirty="0"/>
              <a:t>.</a:t>
            </a:r>
          </a:p>
          <a:p>
            <a:r>
              <a:rPr lang="es-MX" altLang="en-US" sz="2000" dirty="0" err="1"/>
              <a:t>The</a:t>
            </a:r>
            <a:r>
              <a:rPr lang="es-MX" altLang="en-US" sz="2000" dirty="0"/>
              <a:t> </a:t>
            </a:r>
            <a:r>
              <a:rPr lang="es-MX" altLang="en-US" sz="2000" dirty="0" err="1"/>
              <a:t>product</a:t>
            </a:r>
            <a:r>
              <a:rPr lang="es-MX" altLang="en-US" sz="2000" dirty="0"/>
              <a:t> </a:t>
            </a:r>
            <a:r>
              <a:rPr lang="es-MX" altLang="en-US" sz="2000" dirty="0" err="1"/>
              <a:t>is</a:t>
            </a:r>
            <a:r>
              <a:rPr lang="es-MX" altLang="en-US" sz="2000" dirty="0"/>
              <a:t> </a:t>
            </a:r>
            <a:r>
              <a:rPr lang="es-MX" altLang="en-US" sz="2000" dirty="0" err="1"/>
              <a:t>twice</a:t>
            </a:r>
            <a:r>
              <a:rPr lang="es-MX" altLang="en-US" sz="2000" dirty="0"/>
              <a:t> </a:t>
            </a:r>
            <a:r>
              <a:rPr lang="es-MX" altLang="en-US" sz="2000" dirty="0" err="1"/>
              <a:t>the</a:t>
            </a:r>
            <a:r>
              <a:rPr lang="es-MX" altLang="en-US" sz="2000" dirty="0"/>
              <a:t> </a:t>
            </a:r>
            <a:r>
              <a:rPr lang="es-MX" altLang="en-US" sz="2000" dirty="0" err="1"/>
              <a:t>size</a:t>
            </a:r>
            <a:r>
              <a:rPr lang="es-MX" altLang="en-US" sz="2000" dirty="0"/>
              <a:t> of </a:t>
            </a:r>
            <a:r>
              <a:rPr lang="es-MX" altLang="en-US" sz="2000" dirty="0" err="1"/>
              <a:t>the</a:t>
            </a:r>
            <a:r>
              <a:rPr lang="es-MX" altLang="en-US" sz="2000" dirty="0"/>
              <a:t> </a:t>
            </a:r>
            <a:r>
              <a:rPr lang="es-MX" altLang="en-US" sz="2000" dirty="0" err="1"/>
              <a:t>multiplicand</a:t>
            </a:r>
            <a:r>
              <a:rPr lang="es-MX" altLang="en-US" sz="2000" dirty="0"/>
              <a:t> </a:t>
            </a:r>
            <a:r>
              <a:rPr lang="es-MX" altLang="en-US" sz="2000" dirty="0" err="1"/>
              <a:t>or</a:t>
            </a:r>
            <a:r>
              <a:rPr lang="es-MX" altLang="en-US" sz="2000" dirty="0"/>
              <a:t> </a:t>
            </a:r>
            <a:r>
              <a:rPr lang="es-MX" altLang="en-US" sz="2000" dirty="0" err="1"/>
              <a:t>the</a:t>
            </a:r>
            <a:r>
              <a:rPr lang="es-MX" altLang="en-US" sz="2000" dirty="0"/>
              <a:t> </a:t>
            </a:r>
            <a:r>
              <a:rPr lang="es-MX" altLang="en-US" sz="2000" dirty="0" err="1"/>
              <a:t>multiplier</a:t>
            </a:r>
            <a:r>
              <a:rPr lang="es-MX" altLang="en-US" sz="2000" dirty="0"/>
              <a:t>.</a:t>
            </a:r>
            <a:endParaRPr lang="en-US" altLang="en-US" sz="2000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143672" y="3789040"/>
          <a:ext cx="6048672" cy="1478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8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Multiplicand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Multiplier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Product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reg</a:t>
                      </a:r>
                      <a:r>
                        <a:rPr lang="es-MX" dirty="0"/>
                        <a:t>/mem8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AH:AL = AL * </a:t>
                      </a:r>
                      <a:r>
                        <a:rPr lang="es-MX" dirty="0" err="1"/>
                        <a:t>reg</a:t>
                      </a:r>
                      <a:r>
                        <a:rPr lang="es-MX" dirty="0"/>
                        <a:t>/mem8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/>
                        <a:t>reg</a:t>
                      </a:r>
                      <a:r>
                        <a:rPr lang="es-MX" dirty="0"/>
                        <a:t>/mem16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DX:AX = AX * </a:t>
                      </a:r>
                      <a:r>
                        <a:rPr lang="es-MX" dirty="0" err="1"/>
                        <a:t>reg</a:t>
                      </a:r>
                      <a:r>
                        <a:rPr lang="es-MX" dirty="0"/>
                        <a:t>/mem16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EAX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reg</a:t>
                      </a:r>
                      <a:r>
                        <a:rPr lang="es-MX" dirty="0"/>
                        <a:t>/mem32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EDX:EAX = EAX * </a:t>
                      </a:r>
                      <a:r>
                        <a:rPr lang="es-MX" dirty="0" err="1"/>
                        <a:t>reg</a:t>
                      </a:r>
                      <a:r>
                        <a:rPr lang="es-MX" dirty="0"/>
                        <a:t>/mem32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162007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 Examples 1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322</a:t>
            </a:fld>
            <a:endParaRPr lang="es-MX" dirty="0"/>
          </a:p>
        </p:txBody>
      </p:sp>
      <p:sp>
        <p:nvSpPr>
          <p:cNvPr id="18" name="Rectangle 1036"/>
          <p:cNvSpPr>
            <a:spLocks noChangeArrowheads="1"/>
          </p:cNvSpPr>
          <p:nvPr/>
        </p:nvSpPr>
        <p:spPr bwMode="auto">
          <a:xfrm>
            <a:off x="2209800" y="1477879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 dirty="0"/>
              <a:t>2000h * 100h, using 16-bit operands:</a:t>
            </a:r>
          </a:p>
        </p:txBody>
      </p:sp>
      <p:sp>
        <p:nvSpPr>
          <p:cNvPr id="19" name="Text Box 1037"/>
          <p:cNvSpPr txBox="1">
            <a:spLocks noChangeArrowheads="1"/>
          </p:cNvSpPr>
          <p:nvPr/>
        </p:nvSpPr>
        <p:spPr bwMode="auto">
          <a:xfrm>
            <a:off x="2362200" y="2087479"/>
            <a:ext cx="5562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18303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1830388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val1 WORD 2000h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val2 WORD 100h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AX,val1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MUL val2	; </a:t>
            </a:r>
            <a:r>
              <a:rPr lang="en-US" altLang="en-US" sz="1800" b="1" dirty="0">
                <a:solidFill>
                  <a:srgbClr val="0070C0"/>
                </a:solidFill>
                <a:latin typeface="Courier New" pitchFamily="49" charset="0"/>
              </a:rPr>
              <a:t>DX</a:t>
            </a:r>
            <a:r>
              <a:rPr lang="en-US" altLang="en-US" sz="1800" b="1" dirty="0">
                <a:latin typeface="Courier New" pitchFamily="49" charset="0"/>
              </a:rPr>
              <a:t>: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AX</a:t>
            </a:r>
            <a:r>
              <a:rPr lang="en-US" altLang="en-US" sz="1800" b="1" dirty="0">
                <a:latin typeface="Courier New" pitchFamily="49" charset="0"/>
              </a:rPr>
              <a:t> = </a:t>
            </a:r>
            <a:r>
              <a:rPr lang="en-US" altLang="en-US" sz="1800" b="1" dirty="0">
                <a:solidFill>
                  <a:srgbClr val="0070C0"/>
                </a:solidFill>
                <a:latin typeface="Courier New" pitchFamily="49" charset="0"/>
              </a:rPr>
              <a:t>0020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0000</a:t>
            </a:r>
            <a:r>
              <a:rPr lang="en-US" altLang="en-US" sz="1800" b="1" dirty="0">
                <a:latin typeface="Courier New" pitchFamily="49" charset="0"/>
              </a:rPr>
              <a:t>h, CF=1</a:t>
            </a:r>
          </a:p>
        </p:txBody>
      </p:sp>
      <p:sp>
        <p:nvSpPr>
          <p:cNvPr id="20" name="Text Box 1041"/>
          <p:cNvSpPr txBox="1">
            <a:spLocks noChangeArrowheads="1"/>
          </p:cNvSpPr>
          <p:nvPr/>
        </p:nvSpPr>
        <p:spPr bwMode="auto">
          <a:xfrm>
            <a:off x="8121896" y="2970296"/>
            <a:ext cx="2286000" cy="15049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</a:rPr>
              <a:t>The CARRY flag indicates whether or not the upper half of the product contains significant digits.</a:t>
            </a:r>
          </a:p>
        </p:txBody>
      </p:sp>
      <p:grpSp>
        <p:nvGrpSpPr>
          <p:cNvPr id="21" name="Group 1043"/>
          <p:cNvGrpSpPr>
            <a:grpSpLocks/>
          </p:cNvGrpSpPr>
          <p:nvPr/>
        </p:nvGrpSpPr>
        <p:grpSpPr bwMode="auto">
          <a:xfrm>
            <a:off x="2133600" y="4373479"/>
            <a:ext cx="7162800" cy="1828800"/>
            <a:chOff x="384" y="2592"/>
            <a:chExt cx="4512" cy="1152"/>
          </a:xfrm>
        </p:grpSpPr>
        <p:sp>
          <p:nvSpPr>
            <p:cNvPr id="22" name="Text Box 1040"/>
            <p:cNvSpPr txBox="1">
              <a:spLocks noChangeArrowheads="1"/>
            </p:cNvSpPr>
            <p:nvPr/>
          </p:nvSpPr>
          <p:spPr bwMode="auto">
            <a:xfrm>
              <a:off x="432" y="3072"/>
              <a:ext cx="446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60" tIns="182880" rIns="137160" bIns="182880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1766888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1766888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1766888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1766888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1766888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1766888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1766888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1766888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1766888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>
                  <a:latin typeface="Courier New" pitchFamily="49" charset="0"/>
                </a:rPr>
                <a:t>MOV EAX,12345h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>
                  <a:latin typeface="Courier New" pitchFamily="49" charset="0"/>
                </a:rPr>
                <a:t>MOV EBX,1000h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>
                  <a:latin typeface="Courier New" pitchFamily="49" charset="0"/>
                </a:rPr>
                <a:t>MUL EBX	; </a:t>
              </a:r>
              <a:r>
                <a:rPr lang="en-US" altLang="en-US" sz="1800" b="1" dirty="0">
                  <a:solidFill>
                    <a:srgbClr val="0070C0"/>
                  </a:solidFill>
                  <a:latin typeface="Courier New" pitchFamily="49" charset="0"/>
                </a:rPr>
                <a:t>EDX</a:t>
              </a:r>
              <a:r>
                <a:rPr lang="en-US" altLang="en-US" sz="1800" b="1" dirty="0">
                  <a:latin typeface="Courier New" pitchFamily="49" charset="0"/>
                </a:rPr>
                <a:t>: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itchFamily="49" charset="0"/>
                </a:rPr>
                <a:t>EAX</a:t>
              </a:r>
              <a:r>
                <a:rPr lang="en-US" altLang="en-US" sz="1800" b="1" dirty="0">
                  <a:latin typeface="Courier New" pitchFamily="49" charset="0"/>
                </a:rPr>
                <a:t> = </a:t>
              </a:r>
              <a:r>
                <a:rPr lang="en-US" altLang="en-US" sz="1800" b="1" dirty="0">
                  <a:solidFill>
                    <a:srgbClr val="0070C0"/>
                  </a:solidFill>
                  <a:latin typeface="Courier New" pitchFamily="49" charset="0"/>
                </a:rPr>
                <a:t>00000000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itchFamily="49" charset="0"/>
                </a:rPr>
                <a:t>12345000</a:t>
              </a:r>
              <a:r>
                <a:rPr lang="en-US" altLang="en-US" sz="1800" b="1" dirty="0">
                  <a:latin typeface="Courier New" pitchFamily="49" charset="0"/>
                </a:rPr>
                <a:t>h, CF=0</a:t>
              </a:r>
            </a:p>
          </p:txBody>
        </p:sp>
        <p:sp>
          <p:nvSpPr>
            <p:cNvPr id="23" name="Text Box 1042"/>
            <p:cNvSpPr txBox="1">
              <a:spLocks noChangeArrowheads="1"/>
            </p:cNvSpPr>
            <p:nvPr/>
          </p:nvSpPr>
          <p:spPr bwMode="auto">
            <a:xfrm>
              <a:off x="384" y="2592"/>
              <a:ext cx="451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 b="1" dirty="0"/>
                <a:t>12345h * 1000h, using 32-bit operands: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79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 Examples 2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323</a:t>
            </a:fld>
            <a:endParaRPr lang="es-MX" dirty="0"/>
          </a:p>
        </p:txBody>
      </p:sp>
      <p:sp>
        <p:nvSpPr>
          <p:cNvPr id="18" name="Rectangle 1036"/>
          <p:cNvSpPr>
            <a:spLocks noChangeArrowheads="1"/>
          </p:cNvSpPr>
          <p:nvPr/>
        </p:nvSpPr>
        <p:spPr bwMode="auto">
          <a:xfrm>
            <a:off x="2209800" y="1477879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 dirty="0"/>
              <a:t>5h * 10h, using 8-bit operands:</a:t>
            </a:r>
          </a:p>
        </p:txBody>
      </p:sp>
      <p:sp>
        <p:nvSpPr>
          <p:cNvPr id="19" name="Text Box 1037"/>
          <p:cNvSpPr txBox="1">
            <a:spLocks noChangeArrowheads="1"/>
          </p:cNvSpPr>
          <p:nvPr/>
        </p:nvSpPr>
        <p:spPr bwMode="auto">
          <a:xfrm>
            <a:off x="2362200" y="2087479"/>
            <a:ext cx="5562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18303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1830388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AL,05h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800" b="1" dirty="0">
                <a:latin typeface="Courier New" pitchFamily="49" charset="0"/>
              </a:rPr>
              <a:t>MOV BL,10h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MUL BL	; </a:t>
            </a:r>
            <a:r>
              <a:rPr lang="en-US" altLang="en-US" sz="1800" b="1" dirty="0">
                <a:solidFill>
                  <a:srgbClr val="0070C0"/>
                </a:solidFill>
                <a:latin typeface="Courier New" pitchFamily="49" charset="0"/>
              </a:rPr>
              <a:t>AH</a:t>
            </a:r>
            <a:r>
              <a:rPr lang="en-US" altLang="en-US" sz="1800" b="1" dirty="0">
                <a:latin typeface="Courier New" pitchFamily="49" charset="0"/>
              </a:rPr>
              <a:t>: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AL</a:t>
            </a:r>
            <a:r>
              <a:rPr lang="en-US" altLang="en-US" sz="1800" b="1" dirty="0">
                <a:latin typeface="Courier New" pitchFamily="49" charset="0"/>
              </a:rPr>
              <a:t> = </a:t>
            </a:r>
            <a:r>
              <a:rPr lang="en-US" altLang="en-US" sz="1800" b="1" dirty="0">
                <a:solidFill>
                  <a:srgbClr val="0070C0"/>
                </a:solidFill>
                <a:latin typeface="Courier New" pitchFamily="49" charset="0"/>
              </a:rPr>
              <a:t>00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50</a:t>
            </a:r>
            <a:r>
              <a:rPr lang="en-US" altLang="en-US" sz="1800" b="1" dirty="0">
                <a:latin typeface="Courier New" pitchFamily="49" charset="0"/>
              </a:rPr>
              <a:t>h, CF=0</a:t>
            </a:r>
          </a:p>
        </p:txBody>
      </p:sp>
    </p:spTree>
    <p:extLst>
      <p:ext uri="{BB962C8B-B14F-4D97-AF65-F5344CB8AC3E}">
        <p14:creationId xmlns:p14="http://schemas.microsoft.com/office/powerpoint/2010/main" val="4199121034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. . . 1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324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581400" y="2590800"/>
            <a:ext cx="457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AX,1234h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BX,100h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MUL BX	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09800" y="15240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What will be the hexadecimal values of DX, AX, and the Carry flag after the following instructions execute?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5D01DF3D-39C8-64CB-C1B6-26F0C61D0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808" y="4368249"/>
            <a:ext cx="5688632" cy="1581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accent1"/>
                </a:solidFill>
                <a:latin typeface="Courier New" pitchFamily="49" charset="0"/>
              </a:rPr>
              <a:t>Diego: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600" b="1" dirty="0">
                <a:solidFill>
                  <a:schemeClr val="accent1"/>
                </a:solidFill>
                <a:latin typeface="Courier New" pitchFamily="49" charset="0"/>
              </a:rPr>
              <a:t>AX = 1234h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600" b="1" dirty="0">
                <a:solidFill>
                  <a:schemeClr val="accent1"/>
                </a:solidFill>
                <a:latin typeface="Courier New" pitchFamily="49" charset="0"/>
              </a:rPr>
              <a:t>BX = 100h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600" b="1" dirty="0">
                <a:solidFill>
                  <a:schemeClr val="accent1"/>
                </a:solidFill>
                <a:latin typeface="Courier New" pitchFamily="49" charset="0"/>
              </a:rPr>
              <a:t>DX:AX = AX * BX = 1234h * 100h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600" b="1" dirty="0">
                <a:solidFill>
                  <a:schemeClr val="accent1"/>
                </a:solidFill>
                <a:latin typeface="Courier New" pitchFamily="49" charset="0"/>
              </a:rPr>
              <a:t>	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600" b="1" dirty="0">
                <a:solidFill>
                  <a:schemeClr val="accent1"/>
                </a:solidFill>
                <a:latin typeface="Courier New" pitchFamily="49" charset="0"/>
                <a:sym typeface="Wingdings" panose="05000000000000000000" pitchFamily="2" charset="2"/>
              </a:rPr>
              <a:t> </a:t>
            </a:r>
            <a:r>
              <a:rPr lang="en-US" altLang="en-US" sz="1600" b="1" dirty="0">
                <a:solidFill>
                  <a:schemeClr val="accent1"/>
                </a:solidFill>
                <a:latin typeface="Courier New" pitchFamily="49" charset="0"/>
              </a:rPr>
              <a:t>DX:AX = 0012:3400h  </a:t>
            </a:r>
            <a:r>
              <a:rPr lang="en-US" altLang="en-US" sz="1600" b="1" dirty="0">
                <a:solidFill>
                  <a:schemeClr val="accent1"/>
                </a:solidFill>
                <a:latin typeface="Courier New" pitchFamily="49" charset="0"/>
                <a:sym typeface="Wingdings" panose="05000000000000000000" pitchFamily="2" charset="2"/>
              </a:rPr>
              <a:t> CF = 1</a:t>
            </a:r>
            <a:endParaRPr lang="en-US" altLang="en-US" sz="1600" b="1" dirty="0">
              <a:solidFill>
                <a:schemeClr val="accent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969760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. . . 2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325</a:t>
            </a:fld>
            <a:endParaRPr lang="es-MX" dirty="0"/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3616043" y="2590800"/>
            <a:ext cx="457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EAX,00128765h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ECX,10000h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MUL ECX</a:t>
            </a:r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2244443" y="15240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What will be the hexadecimal values of EDX, EAX, and the Carry flag after the following instructions execute?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DCAB122-FD29-4D63-A0A4-6C9C268FD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611" y="3861049"/>
            <a:ext cx="7696200" cy="1581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accent1"/>
                </a:solidFill>
                <a:latin typeface="Courier New" pitchFamily="49" charset="0"/>
              </a:rPr>
              <a:t>Diego: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600" b="1" dirty="0">
                <a:solidFill>
                  <a:schemeClr val="accent1"/>
                </a:solidFill>
                <a:latin typeface="Courier New" pitchFamily="49" charset="0"/>
              </a:rPr>
              <a:t>EAX = 00128765h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600" b="1" dirty="0">
                <a:solidFill>
                  <a:schemeClr val="accent1"/>
                </a:solidFill>
                <a:latin typeface="Courier New" pitchFamily="49" charset="0"/>
              </a:rPr>
              <a:t>ECX = 10000h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600" b="1" dirty="0">
                <a:solidFill>
                  <a:schemeClr val="accent1"/>
                </a:solidFill>
                <a:latin typeface="Courier New" pitchFamily="49" charset="0"/>
              </a:rPr>
              <a:t>EDX:EAX = EAX * ECX = 00128765h * 10000h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600" b="1" dirty="0">
                <a:solidFill>
                  <a:schemeClr val="accent1"/>
                </a:solidFill>
                <a:latin typeface="Courier New" pitchFamily="49" charset="0"/>
              </a:rPr>
              <a:t>	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600" b="1" dirty="0">
                <a:solidFill>
                  <a:schemeClr val="accent1"/>
                </a:solidFill>
                <a:latin typeface="Courier New" pitchFamily="49" charset="0"/>
                <a:sym typeface="Wingdings" panose="05000000000000000000" pitchFamily="2" charset="2"/>
              </a:rPr>
              <a:t> </a:t>
            </a:r>
            <a:r>
              <a:rPr lang="en-US" altLang="en-US" sz="1600" b="1" dirty="0">
                <a:solidFill>
                  <a:schemeClr val="accent1"/>
                </a:solidFill>
                <a:latin typeface="Courier New" pitchFamily="49" charset="0"/>
              </a:rPr>
              <a:t>DX:AX </a:t>
            </a:r>
            <a:r>
              <a:rPr lang="en-US" altLang="en-US" sz="1600" b="1">
                <a:solidFill>
                  <a:schemeClr val="accent1"/>
                </a:solidFill>
                <a:latin typeface="Courier New" pitchFamily="49" charset="0"/>
              </a:rPr>
              <a:t>= 00000012 : 87650000h  </a:t>
            </a:r>
            <a:r>
              <a:rPr lang="en-US" altLang="en-US" sz="1600" b="1" dirty="0">
                <a:solidFill>
                  <a:schemeClr val="accent1"/>
                </a:solidFill>
                <a:latin typeface="Courier New" pitchFamily="49" charset="0"/>
                <a:sym typeface="Wingdings" panose="05000000000000000000" pitchFamily="2" charset="2"/>
              </a:rPr>
              <a:t> </a:t>
            </a:r>
            <a:r>
              <a:rPr lang="en-US" altLang="en-US" sz="1600" b="1">
                <a:solidFill>
                  <a:schemeClr val="accent1"/>
                </a:solidFill>
                <a:latin typeface="Courier New" pitchFamily="49" charset="0"/>
                <a:sym typeface="Wingdings" panose="05000000000000000000" pitchFamily="2" charset="2"/>
              </a:rPr>
              <a:t>CF = </a:t>
            </a:r>
            <a:r>
              <a:rPr lang="en-US" altLang="en-US" sz="1600" b="1" dirty="0">
                <a:solidFill>
                  <a:schemeClr val="accent1"/>
                </a:solidFill>
                <a:latin typeface="Courier New" pitchFamily="49" charset="0"/>
                <a:sym typeface="Wingdings" panose="05000000000000000000" pitchFamily="2" charset="2"/>
              </a:rPr>
              <a:t>1 </a:t>
            </a:r>
            <a:endParaRPr lang="en-US" altLang="en-US" sz="1600" b="1" dirty="0">
              <a:solidFill>
                <a:schemeClr val="accent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349339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IMUL  Instruction </a:t>
            </a:r>
            <a:r>
              <a:rPr lang="es-MX" dirty="0">
                <a:solidFill>
                  <a:prstClr val="black"/>
                </a:solidFill>
              </a:rPr>
              <a:t> (</a:t>
            </a:r>
            <a:r>
              <a:rPr lang="es-MX" sz="2000" dirty="0" err="1">
                <a:solidFill>
                  <a:prstClr val="black"/>
                </a:solidFill>
              </a:rPr>
              <a:t>Signed</a:t>
            </a:r>
            <a:r>
              <a:rPr lang="es-MX" sz="2000" dirty="0">
                <a:solidFill>
                  <a:prstClr val="black"/>
                </a:solidFill>
              </a:rPr>
              <a:t> </a:t>
            </a:r>
            <a:r>
              <a:rPr lang="es-MX" sz="2000" dirty="0" err="1">
                <a:solidFill>
                  <a:prstClr val="black"/>
                </a:solidFill>
              </a:rPr>
              <a:t>Multiply</a:t>
            </a:r>
            <a:r>
              <a:rPr lang="es-MX" dirty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326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09800" y="1562100"/>
            <a:ext cx="7772400" cy="48192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/>
              <a:t>IMUL (signed integer multiply ) multiplies an 8-, 16-, 32- or 64- bit operand by either AL, AX, EAX, or RAX.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Preserves the sign of the product by sign-extending it into the upper half of the destination register</a:t>
            </a:r>
          </a:p>
          <a:p>
            <a:r>
              <a:rPr lang="en-US" altLang="en-US" sz="2000" dirty="0"/>
              <a:t>The one-operand instruction formats are:</a:t>
            </a:r>
          </a:p>
          <a:p>
            <a:pPr lvl="2">
              <a:buNone/>
            </a:pPr>
            <a:r>
              <a:rPr lang="en-US" altLang="en-US" sz="1800" b="1" dirty="0">
                <a:latin typeface="Courier New" pitchFamily="49" charset="0"/>
              </a:rPr>
              <a:t>IMUL </a:t>
            </a:r>
            <a:r>
              <a:rPr lang="en-US" altLang="en-US" sz="1800" b="1" dirty="0" err="1">
                <a:latin typeface="Courier New" pitchFamily="49" charset="0"/>
              </a:rPr>
              <a:t>reg</a:t>
            </a:r>
            <a:r>
              <a:rPr lang="en-US" altLang="en-US" sz="1800" b="1" dirty="0">
                <a:latin typeface="Courier New" pitchFamily="49" charset="0"/>
              </a:rPr>
              <a:t>/mem8          IMUL </a:t>
            </a:r>
            <a:r>
              <a:rPr lang="en-US" altLang="en-US" sz="1800" b="1" dirty="0" err="1">
                <a:latin typeface="Courier New" pitchFamily="49" charset="0"/>
              </a:rPr>
              <a:t>reg</a:t>
            </a:r>
            <a:r>
              <a:rPr lang="en-US" altLang="en-US" sz="1800" b="1" dirty="0">
                <a:latin typeface="Courier New" pitchFamily="49" charset="0"/>
              </a:rPr>
              <a:t>/mem32</a:t>
            </a:r>
          </a:p>
          <a:p>
            <a:pPr lvl="2">
              <a:buNone/>
            </a:pPr>
            <a:r>
              <a:rPr lang="en-US" altLang="en-US" sz="1800" b="1" dirty="0">
                <a:latin typeface="Courier New" pitchFamily="49" charset="0"/>
              </a:rPr>
              <a:t>IMUL </a:t>
            </a:r>
            <a:r>
              <a:rPr lang="en-US" altLang="en-US" sz="1800" b="1" dirty="0" err="1">
                <a:latin typeface="Courier New" pitchFamily="49" charset="0"/>
              </a:rPr>
              <a:t>reg</a:t>
            </a:r>
            <a:r>
              <a:rPr lang="en-US" altLang="en-US" sz="1800" b="1" dirty="0">
                <a:latin typeface="Courier New" pitchFamily="49" charset="0"/>
              </a:rPr>
              <a:t>/mem16         IMUL </a:t>
            </a:r>
            <a:r>
              <a:rPr lang="en-US" altLang="en-US" sz="1800" b="1" dirty="0" err="1">
                <a:latin typeface="Courier New" pitchFamily="49" charset="0"/>
              </a:rPr>
              <a:t>reg</a:t>
            </a:r>
            <a:r>
              <a:rPr lang="en-US" altLang="en-US" sz="1800" b="1" dirty="0">
                <a:latin typeface="Courier New" pitchFamily="49" charset="0"/>
              </a:rPr>
              <a:t>/mem64</a:t>
            </a:r>
          </a:p>
          <a:p>
            <a:pPr lvl="2"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lvl="2">
              <a:buFontTx/>
              <a:buNone/>
            </a:pPr>
            <a:endParaRPr lang="es-MX" altLang="en-US" sz="1800" b="1" dirty="0">
              <a:latin typeface="Courier New" pitchFamily="49" charset="0"/>
            </a:endParaRPr>
          </a:p>
          <a:p>
            <a:pPr lvl="2">
              <a:buFontTx/>
              <a:buNone/>
            </a:pPr>
            <a:endParaRPr lang="es-MX" altLang="en-US" sz="1800" b="1" dirty="0">
              <a:latin typeface="Courier New" pitchFamily="49" charset="0"/>
            </a:endParaRPr>
          </a:p>
          <a:p>
            <a:pPr lvl="2">
              <a:buFontTx/>
              <a:buNone/>
            </a:pPr>
            <a:endParaRPr lang="es-MX" altLang="en-US" sz="1800" b="1" dirty="0">
              <a:latin typeface="Courier New" pitchFamily="49" charset="0"/>
            </a:endParaRPr>
          </a:p>
          <a:p>
            <a:pPr lvl="2">
              <a:buFontTx/>
              <a:buNone/>
            </a:pPr>
            <a:endParaRPr lang="es-MX" altLang="en-US" sz="1800" b="1" dirty="0">
              <a:latin typeface="Courier New" pitchFamily="49" charset="0"/>
            </a:endParaRPr>
          </a:p>
          <a:p>
            <a:pPr lvl="2">
              <a:buFontTx/>
              <a:buNone/>
            </a:pPr>
            <a:endParaRPr lang="es-MX" altLang="en-US" sz="1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CF and OF are set if the upper half of the product is not a sign extension of the lower half.</a:t>
            </a:r>
          </a:p>
          <a:p>
            <a:pPr lvl="2"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3200" dirty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071664" y="3971714"/>
          <a:ext cx="6048672" cy="1478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8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Multiplicand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Multiplier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Product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reg</a:t>
                      </a:r>
                      <a:r>
                        <a:rPr lang="es-MX" dirty="0"/>
                        <a:t>/mem8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AH:AL = AL * </a:t>
                      </a:r>
                      <a:r>
                        <a:rPr lang="es-MX" dirty="0" err="1"/>
                        <a:t>reg</a:t>
                      </a:r>
                      <a:r>
                        <a:rPr lang="es-MX" dirty="0"/>
                        <a:t>/mem8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/>
                        <a:t>reg</a:t>
                      </a:r>
                      <a:r>
                        <a:rPr lang="es-MX" dirty="0"/>
                        <a:t>/mem16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DX:AX = AX * </a:t>
                      </a:r>
                      <a:r>
                        <a:rPr lang="es-MX" dirty="0" err="1"/>
                        <a:t>reg</a:t>
                      </a:r>
                      <a:r>
                        <a:rPr lang="es-MX" dirty="0"/>
                        <a:t>/mem16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EAX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reg</a:t>
                      </a:r>
                      <a:r>
                        <a:rPr lang="es-MX" dirty="0"/>
                        <a:t>/mem32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EDX:EAX = EAX * </a:t>
                      </a:r>
                      <a:r>
                        <a:rPr lang="es-MX" dirty="0" err="1"/>
                        <a:t>reg</a:t>
                      </a:r>
                      <a:r>
                        <a:rPr lang="es-MX" dirty="0"/>
                        <a:t>/mem32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227001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IMUL  Examples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327</a:t>
            </a:fld>
            <a:endParaRPr lang="es-MX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09800" y="1556792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Example: multiply 48 * 4, using 8-bit operands: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707432" y="2166392"/>
            <a:ext cx="6264696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 AL,48       ; AL = 48 = 30h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 BL,4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IMUL BL	; AX(AH: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AL</a:t>
            </a:r>
            <a:r>
              <a:rPr lang="en-US" altLang="en-US" sz="1800" b="1" dirty="0">
                <a:latin typeface="Courier New" pitchFamily="49" charset="0"/>
              </a:rPr>
              <a:t>) = 00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C0</a:t>
            </a:r>
            <a:r>
              <a:rPr lang="en-US" altLang="en-US" sz="1800" b="1" dirty="0">
                <a:latin typeface="Courier New" pitchFamily="49" charset="0"/>
              </a:rPr>
              <a:t>h, OF=1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540315" y="3114291"/>
            <a:ext cx="67056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OF=1 because AH is not a sign extension of  AL.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35515" y="4001091"/>
            <a:ext cx="7315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/>
              <a:t>Example: multiply 48 * 4, using 16-bit operands: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438400" y="4595356"/>
            <a:ext cx="7696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AX,48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BX,4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IMUL BX	; DX: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AX</a:t>
            </a:r>
            <a:r>
              <a:rPr lang="en-US" altLang="en-US" sz="1800" b="1" dirty="0">
                <a:latin typeface="Courier New" pitchFamily="49" charset="0"/>
              </a:rPr>
              <a:t> = 0000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00C0</a:t>
            </a:r>
            <a:r>
              <a:rPr lang="en-US" altLang="en-US" sz="1800" b="1" dirty="0">
                <a:latin typeface="Courier New" pitchFamily="49" charset="0"/>
              </a:rPr>
              <a:t>h, OF=0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486980" y="5525631"/>
            <a:ext cx="67056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OF=0 because DX is a sign extension of AX.</a:t>
            </a:r>
          </a:p>
        </p:txBody>
      </p:sp>
    </p:spTree>
    <p:extLst>
      <p:ext uri="{BB962C8B-B14F-4D97-AF65-F5344CB8AC3E}">
        <p14:creationId xmlns:p14="http://schemas.microsoft.com/office/powerpoint/2010/main" val="2964210164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IMUL  Instruction </a:t>
            </a:r>
            <a:r>
              <a:rPr lang="es-MX" dirty="0">
                <a:solidFill>
                  <a:prstClr val="black"/>
                </a:solidFill>
              </a:rPr>
              <a:t> (</a:t>
            </a:r>
            <a:r>
              <a:rPr lang="es-MX" sz="2000" dirty="0" err="1">
                <a:solidFill>
                  <a:prstClr val="black"/>
                </a:solidFill>
              </a:rPr>
              <a:t>Signed</a:t>
            </a:r>
            <a:r>
              <a:rPr lang="es-MX" sz="2000" dirty="0">
                <a:solidFill>
                  <a:prstClr val="black"/>
                </a:solidFill>
              </a:rPr>
              <a:t> </a:t>
            </a:r>
            <a:r>
              <a:rPr lang="es-MX" sz="2000" dirty="0" err="1">
                <a:solidFill>
                  <a:prstClr val="black"/>
                </a:solidFill>
              </a:rPr>
              <a:t>Multiply</a:t>
            </a:r>
            <a:r>
              <a:rPr lang="es-MX" dirty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328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04602" y="1485953"/>
            <a:ext cx="7772400" cy="4819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Two-operand 16-bit formats, 16-bit product:</a:t>
            </a:r>
          </a:p>
          <a:p>
            <a:pPr lvl="2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IMUL reg16,reg/mem16</a:t>
            </a:r>
          </a:p>
          <a:p>
            <a:pPr lvl="2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IMUL reg16,imm8</a:t>
            </a:r>
          </a:p>
          <a:p>
            <a:pPr lvl="2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IMUL reg16,imm16</a:t>
            </a:r>
            <a:endParaRPr lang="en-US" altLang="en-US" sz="2000" dirty="0"/>
          </a:p>
          <a:p>
            <a:r>
              <a:rPr lang="en-US" altLang="en-US" sz="2000" dirty="0"/>
              <a:t>Two-operand 32-bit formats, 32-bit product:</a:t>
            </a:r>
          </a:p>
          <a:p>
            <a:pPr lvl="2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IMUL reg32,reg/mem32</a:t>
            </a:r>
          </a:p>
          <a:p>
            <a:pPr lvl="2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IMUL reg32,imm8</a:t>
            </a:r>
          </a:p>
          <a:p>
            <a:pPr lvl="2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IMUL reg32,imm32</a:t>
            </a:r>
          </a:p>
          <a:p>
            <a:r>
              <a:rPr lang="en-US" altLang="en-US" sz="2000" dirty="0"/>
              <a:t>Two-operand 64-bit formats.</a:t>
            </a:r>
          </a:p>
          <a:p>
            <a:endParaRPr lang="en-US" altLang="en-US" sz="2000" dirty="0"/>
          </a:p>
          <a:p>
            <a:pPr lvl="2">
              <a:buFontTx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32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2882493" y="4524376"/>
          <a:ext cx="6416618" cy="18491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32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2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Multiplicand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Multiplier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Product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reg16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reg</a:t>
                      </a:r>
                      <a:r>
                        <a:rPr lang="es-MX" dirty="0"/>
                        <a:t>/mem16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reg16 = reg16 * </a:t>
                      </a:r>
                      <a:r>
                        <a:rPr lang="es-MX" dirty="0" err="1"/>
                        <a:t>reg</a:t>
                      </a:r>
                      <a:r>
                        <a:rPr lang="es-MX" dirty="0"/>
                        <a:t>/mem16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reg16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imm8/imm16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reg16 = reg16 * imm8/imm16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reg32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/>
                        <a:t>reg</a:t>
                      </a:r>
                      <a:r>
                        <a:rPr lang="es-MX" dirty="0"/>
                        <a:t>/mem32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reg32 = reg32 * </a:t>
                      </a:r>
                      <a:r>
                        <a:rPr lang="es-MX" dirty="0" err="1"/>
                        <a:t>reg</a:t>
                      </a:r>
                      <a:r>
                        <a:rPr lang="es-MX" dirty="0"/>
                        <a:t>/mem32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reg32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imm8/imm32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reg32 = reg32 * imm8/imm32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Box 1041"/>
          <p:cNvSpPr txBox="1">
            <a:spLocks noChangeArrowheads="1"/>
          </p:cNvSpPr>
          <p:nvPr/>
        </p:nvSpPr>
        <p:spPr bwMode="auto">
          <a:xfrm>
            <a:off x="7137666" y="1785270"/>
            <a:ext cx="2844534" cy="126188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</a:rPr>
              <a:t>Two-operand IMUL formats  truncate the product. When significant digits are lost OF and CF are set.</a:t>
            </a:r>
          </a:p>
        </p:txBody>
      </p:sp>
    </p:spTree>
    <p:extLst>
      <p:ext uri="{BB962C8B-B14F-4D97-AF65-F5344CB8AC3E}">
        <p14:creationId xmlns:p14="http://schemas.microsoft.com/office/powerpoint/2010/main" val="194226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IMUL  Instruction </a:t>
            </a:r>
            <a:r>
              <a:rPr lang="es-MX" dirty="0">
                <a:solidFill>
                  <a:prstClr val="black"/>
                </a:solidFill>
              </a:rPr>
              <a:t> (</a:t>
            </a:r>
            <a:r>
              <a:rPr lang="es-MX" sz="2000" dirty="0" err="1">
                <a:solidFill>
                  <a:prstClr val="black"/>
                </a:solidFill>
              </a:rPr>
              <a:t>Signed</a:t>
            </a:r>
            <a:r>
              <a:rPr lang="es-MX" sz="2000" dirty="0">
                <a:solidFill>
                  <a:prstClr val="black"/>
                </a:solidFill>
              </a:rPr>
              <a:t> </a:t>
            </a:r>
            <a:r>
              <a:rPr lang="es-MX" sz="2000" dirty="0" err="1">
                <a:solidFill>
                  <a:prstClr val="black"/>
                </a:solidFill>
              </a:rPr>
              <a:t>Multiply</a:t>
            </a:r>
            <a:r>
              <a:rPr lang="es-MX" dirty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329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09800" y="1562100"/>
            <a:ext cx="7772400" cy="4819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Three-operand 16-bit formats:</a:t>
            </a:r>
          </a:p>
          <a:p>
            <a:pPr lvl="2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IMUL reg16,reg/mem16,imm8</a:t>
            </a:r>
          </a:p>
          <a:p>
            <a:pPr lvl="2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IMUL reg16,reg/mem16,imm16</a:t>
            </a:r>
            <a:endParaRPr lang="en-US" altLang="en-US" sz="2000" dirty="0"/>
          </a:p>
          <a:p>
            <a:r>
              <a:rPr lang="en-US" altLang="en-US" sz="2000" dirty="0"/>
              <a:t>Three-operand 32-bit formats:</a:t>
            </a:r>
          </a:p>
          <a:p>
            <a:pPr lvl="2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IMUL reg32,reg/mem32,imm8</a:t>
            </a:r>
          </a:p>
          <a:p>
            <a:pPr lvl="2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IMUL reg32,reg/mem32,imm32</a:t>
            </a:r>
            <a:endParaRPr lang="en-US" altLang="en-US" sz="2000" dirty="0"/>
          </a:p>
          <a:p>
            <a:r>
              <a:rPr lang="en-US" altLang="en-US" sz="2000" dirty="0">
                <a:solidFill>
                  <a:prstClr val="black"/>
                </a:solidFill>
              </a:rPr>
              <a:t>Three-operand 64-bit formats.</a:t>
            </a:r>
            <a:endParaRPr lang="en-US" altLang="en-US" sz="3200" dirty="0"/>
          </a:p>
          <a:p>
            <a:pPr>
              <a:lnSpc>
                <a:spcPct val="90000"/>
              </a:lnSpc>
            </a:pPr>
            <a:endParaRPr lang="en-US" altLang="en-US" sz="32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2887691" y="4167083"/>
          <a:ext cx="6416618" cy="18491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32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2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Multiplicand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Multiplier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Product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reg16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reg</a:t>
                      </a:r>
                      <a:r>
                        <a:rPr lang="es-MX" dirty="0"/>
                        <a:t>/mem16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reg16 = </a:t>
                      </a:r>
                      <a:r>
                        <a:rPr lang="es-MX" dirty="0" err="1"/>
                        <a:t>reg</a:t>
                      </a:r>
                      <a:r>
                        <a:rPr lang="es-MX" dirty="0"/>
                        <a:t>/mem16 * imm8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reg16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imm8/imm16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reg16 = </a:t>
                      </a:r>
                      <a:r>
                        <a:rPr lang="es-MX" dirty="0" err="1"/>
                        <a:t>reg</a:t>
                      </a:r>
                      <a:r>
                        <a:rPr lang="es-MX" dirty="0"/>
                        <a:t>/mem16 * imm16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reg32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/>
                        <a:t>reg</a:t>
                      </a:r>
                      <a:r>
                        <a:rPr lang="es-MX" dirty="0"/>
                        <a:t>/mem32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reg32 = </a:t>
                      </a:r>
                      <a:r>
                        <a:rPr lang="es-MX" dirty="0" err="1"/>
                        <a:t>reg</a:t>
                      </a:r>
                      <a:r>
                        <a:rPr lang="es-MX" dirty="0"/>
                        <a:t>/mem32 * imm8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reg32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imm8/imm32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reg32 = </a:t>
                      </a:r>
                      <a:r>
                        <a:rPr lang="es-MX" dirty="0" err="1"/>
                        <a:t>reg</a:t>
                      </a:r>
                      <a:r>
                        <a:rPr lang="es-MX" dirty="0"/>
                        <a:t>/mem32 * imm32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Box 1041"/>
          <p:cNvSpPr txBox="1">
            <a:spLocks noChangeArrowheads="1"/>
          </p:cNvSpPr>
          <p:nvPr/>
        </p:nvSpPr>
        <p:spPr bwMode="auto">
          <a:xfrm>
            <a:off x="6995882" y="1988840"/>
            <a:ext cx="2844534" cy="126188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</a:rPr>
              <a:t>Three-operand IMUL formats  truncate the product. When significant digits are lost OF and CF are set.</a:t>
            </a:r>
          </a:p>
        </p:txBody>
      </p:sp>
    </p:spTree>
    <p:extLst>
      <p:ext uri="{BB962C8B-B14F-4D97-AF65-F5344CB8AC3E}">
        <p14:creationId xmlns:p14="http://schemas.microsoft.com/office/powerpoint/2010/main" val="197117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Binary Subtraction</a:t>
            </a:r>
          </a:p>
        </p:txBody>
      </p:sp>
      <p:sp>
        <p:nvSpPr>
          <p:cNvPr id="10" name="Rectangle 1027"/>
          <p:cNvSpPr txBox="1">
            <a:spLocks noChangeArrowheads="1"/>
          </p:cNvSpPr>
          <p:nvPr/>
        </p:nvSpPr>
        <p:spPr bwMode="auto">
          <a:xfrm>
            <a:off x="2209800" y="1600200"/>
            <a:ext cx="7772400" cy="449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Subtract A – B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0 0 0 0 1 1 0 0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–	0 0 0 0 0 0 1 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Line 1029"/>
          <p:cNvSpPr>
            <a:spLocks noChangeShapeType="1"/>
          </p:cNvSpPr>
          <p:nvPr/>
        </p:nvSpPr>
        <p:spPr bwMode="auto">
          <a:xfrm>
            <a:off x="2590800" y="4191000"/>
            <a:ext cx="1981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Text Box 1031"/>
          <p:cNvSpPr txBox="1">
            <a:spLocks noChangeArrowheads="1"/>
          </p:cNvSpPr>
          <p:nvPr/>
        </p:nvSpPr>
        <p:spPr bwMode="auto">
          <a:xfrm>
            <a:off x="4038600" y="5638800"/>
            <a:ext cx="4267200" cy="541338"/>
          </a:xfrm>
          <a:prstGeom prst="rect">
            <a:avLst/>
          </a:prstGeom>
          <a:noFill/>
          <a:ln w="9525">
            <a:solidFill>
              <a:srgbClr val="FFC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Practice: Subtract 0101 from 1001.</a:t>
            </a:r>
          </a:p>
        </p:txBody>
      </p:sp>
      <p:sp>
        <p:nvSpPr>
          <p:cNvPr id="15" name="1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447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IMUL  Examples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330</a:t>
            </a:fld>
            <a:endParaRPr lang="es-MX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182180" y="1916832"/>
            <a:ext cx="7315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/>
              <a:t>Example: multiply 4,823,424 *  </a:t>
            </a:r>
            <a:r>
              <a:rPr lang="en-US" altLang="en-US" sz="2400" dirty="0">
                <a:latin typeface="Symbol" pitchFamily="18" charset="2"/>
              </a:rPr>
              <a:t>-</a:t>
            </a:r>
            <a:r>
              <a:rPr lang="en-US" altLang="en-US" sz="2400" dirty="0"/>
              <a:t>423: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385065" y="2511097"/>
            <a:ext cx="7696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EAX,4823424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EBX,-423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IMUL EBX	; EDX: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altLang="en-US" sz="1800" b="1" dirty="0">
                <a:latin typeface="Courier New" pitchFamily="49" charset="0"/>
              </a:rPr>
              <a:t> = FFFFFFFF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86635D80</a:t>
            </a:r>
            <a:r>
              <a:rPr lang="en-US" altLang="en-US" sz="1800" b="1" dirty="0">
                <a:latin typeface="Courier New" pitchFamily="49" charset="0"/>
              </a:rPr>
              <a:t>h, OF=0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433645" y="3441372"/>
            <a:ext cx="67056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OF=0, CF=0 because EDX is a sign extension of EAX.</a:t>
            </a:r>
          </a:p>
        </p:txBody>
      </p:sp>
    </p:spTree>
    <p:extLst>
      <p:ext uri="{BB962C8B-B14F-4D97-AF65-F5344CB8AC3E}">
        <p14:creationId xmlns:p14="http://schemas.microsoft.com/office/powerpoint/2010/main" val="1840931668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. . . 3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331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581400" y="2781300"/>
            <a:ext cx="457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AX,8760h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BX,100h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IMUL BX	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09800" y="17145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What will be the hexadecimal values of DX, AX, and the OVERFLOW flag after the following instructions execute?</a:t>
            </a:r>
          </a:p>
        </p:txBody>
      </p:sp>
    </p:spTree>
    <p:extLst>
      <p:ext uri="{BB962C8B-B14F-4D97-AF65-F5344CB8AC3E}">
        <p14:creationId xmlns:p14="http://schemas.microsoft.com/office/powerpoint/2010/main" val="4100540682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DIV  </a:t>
            </a:r>
            <a:r>
              <a:rPr lang="es-MX" dirty="0" err="1"/>
              <a:t>Instruction</a:t>
            </a:r>
            <a:r>
              <a:rPr lang="es-MX" dirty="0"/>
              <a:t> (</a:t>
            </a:r>
            <a:r>
              <a:rPr lang="es-MX" sz="2000" dirty="0" err="1"/>
              <a:t>Unsigned</a:t>
            </a:r>
            <a:r>
              <a:rPr lang="es-MX" sz="2000" dirty="0"/>
              <a:t> Divide</a:t>
            </a:r>
            <a:r>
              <a:rPr lang="es-MX" dirty="0"/>
              <a:t>)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332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09800" y="1556792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The DIV (unsigned divide) instruction performs 8-bit, 16-bit, 32-bit and 64-bit division on unsigned integers</a:t>
            </a:r>
          </a:p>
          <a:p>
            <a:r>
              <a:rPr lang="en-US" altLang="en-US" sz="2000" dirty="0"/>
              <a:t>A single operand is supplied (register or memory operand), which is assumed to be the divisor </a:t>
            </a:r>
          </a:p>
          <a:p>
            <a:r>
              <a:rPr lang="en-US" altLang="en-US" sz="2000" dirty="0"/>
              <a:t>Instruction formats:</a:t>
            </a:r>
          </a:p>
          <a:p>
            <a:pPr lvl="2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DIV </a:t>
            </a:r>
            <a:r>
              <a:rPr lang="en-US" altLang="en-US" sz="1800" b="1" i="1" dirty="0" err="1">
                <a:latin typeface="Courier New" pitchFamily="49" charset="0"/>
              </a:rPr>
              <a:t>reg</a:t>
            </a:r>
            <a:r>
              <a:rPr lang="en-US" altLang="en-US" sz="1800" b="1" i="1" dirty="0">
                <a:latin typeface="Courier New" pitchFamily="49" charset="0"/>
              </a:rPr>
              <a:t>/mem8</a:t>
            </a:r>
            <a:r>
              <a:rPr lang="en-US" altLang="en-US" sz="1800" dirty="0">
                <a:latin typeface="Courier New" pitchFamily="49" charset="0"/>
              </a:rPr>
              <a:t>       ;16-bit dividend</a:t>
            </a:r>
            <a:endParaRPr lang="en-US" altLang="en-US" sz="1800" b="1" i="1" dirty="0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DIV </a:t>
            </a:r>
            <a:r>
              <a:rPr lang="en-US" altLang="en-US" sz="1800" b="1" i="1" dirty="0" err="1">
                <a:latin typeface="Courier New" pitchFamily="49" charset="0"/>
              </a:rPr>
              <a:t>reg</a:t>
            </a:r>
            <a:r>
              <a:rPr lang="en-US" altLang="en-US" sz="1800" b="1" i="1" dirty="0">
                <a:latin typeface="Courier New" pitchFamily="49" charset="0"/>
              </a:rPr>
              <a:t>/mem16</a:t>
            </a:r>
            <a:r>
              <a:rPr lang="en-US" altLang="en-US" sz="1800" dirty="0">
                <a:latin typeface="Courier New" pitchFamily="49" charset="0"/>
              </a:rPr>
              <a:t>      ;32-bit dividend</a:t>
            </a:r>
            <a:endParaRPr lang="en-US" altLang="en-US" sz="1800" b="1" i="1" dirty="0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DIV </a:t>
            </a:r>
            <a:r>
              <a:rPr lang="en-US" altLang="en-US" sz="1800" b="1" i="1" dirty="0" err="1">
                <a:latin typeface="Courier New" pitchFamily="49" charset="0"/>
              </a:rPr>
              <a:t>reg</a:t>
            </a:r>
            <a:r>
              <a:rPr lang="en-US" altLang="en-US" sz="1800" b="1" i="1" dirty="0">
                <a:latin typeface="Courier New" pitchFamily="49" charset="0"/>
              </a:rPr>
              <a:t>/mem32</a:t>
            </a:r>
            <a:r>
              <a:rPr lang="en-US" altLang="en-US" sz="1800" dirty="0">
                <a:latin typeface="Courier New" pitchFamily="49" charset="0"/>
              </a:rPr>
              <a:t>      ;64-bit dividend</a:t>
            </a:r>
          </a:p>
          <a:p>
            <a:pPr lvl="2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DIV </a:t>
            </a:r>
            <a:r>
              <a:rPr lang="en-US" altLang="en-US" sz="1800" b="1" i="1" dirty="0" err="1">
                <a:latin typeface="Courier New" pitchFamily="49" charset="0"/>
              </a:rPr>
              <a:t>reg</a:t>
            </a:r>
            <a:r>
              <a:rPr lang="en-US" altLang="en-US" sz="1800" b="1" i="1" dirty="0">
                <a:latin typeface="Courier New" pitchFamily="49" charset="0"/>
              </a:rPr>
              <a:t>/mem64</a:t>
            </a:r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3413760" y="4696917"/>
          <a:ext cx="4663441" cy="151383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79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2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316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Dividend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Divisor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Quotient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Reminder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AH:AL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reg</a:t>
                      </a:r>
                      <a:r>
                        <a:rPr lang="es-MX" dirty="0"/>
                        <a:t>/mem8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AH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DX:AX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/>
                        <a:t>reg</a:t>
                      </a:r>
                      <a:r>
                        <a:rPr lang="es-MX" dirty="0"/>
                        <a:t>/mem16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EDX:EAX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reg</a:t>
                      </a:r>
                      <a:r>
                        <a:rPr lang="es-MX" dirty="0"/>
                        <a:t>/mem32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EAX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EDX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313525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Examples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333</a:t>
            </a:fld>
            <a:endParaRPr lang="es-MX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331549" y="1513974"/>
            <a:ext cx="7315200" cy="74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/>
              <a:t>Divide 8003h by 100h, using 16-bit operands, 32-bit dividend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287043" y="2200526"/>
            <a:ext cx="7086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51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5163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51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5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5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5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5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5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5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DX,0	; clear dividend, high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AX,8003h	; dividend, low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CX,100h	; divisor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DIV CX	; AX = 0080h, DX = 3</a:t>
            </a: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2210843" y="3723774"/>
            <a:ext cx="7391400" cy="2057400"/>
            <a:chOff x="480" y="2304"/>
            <a:chExt cx="4656" cy="1296"/>
          </a:xfrm>
        </p:grpSpPr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528" y="2304"/>
              <a:ext cx="460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400" dirty="0"/>
                <a:t>Same division, using 32-bit operands, 64-bit dividend: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480" y="2736"/>
              <a:ext cx="4512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60" tIns="182880" rIns="137160" bIns="182880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205163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205163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205163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320516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320516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20516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20516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20516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20516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>
                  <a:latin typeface="Courier New" pitchFamily="49" charset="0"/>
                </a:rPr>
                <a:t>MOV EDX,0	; clear dividend, high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>
                  <a:latin typeface="Courier New" pitchFamily="49" charset="0"/>
                </a:rPr>
                <a:t>MOV EAX,8003h	; dividend, low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>
                  <a:latin typeface="Courier New" pitchFamily="49" charset="0"/>
                </a:rPr>
                <a:t>MOV ECX,100h	; divisor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>
                  <a:latin typeface="Courier New" pitchFamily="49" charset="0"/>
                </a:rPr>
                <a:t>DIV ECX	; EAX = 00000080h, EDX =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509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conditions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err="1"/>
              <a:t>All</a:t>
            </a:r>
            <a:r>
              <a:rPr lang="es-MX" dirty="0"/>
              <a:t> </a:t>
            </a:r>
            <a:r>
              <a:rPr lang="es-MX" dirty="0" err="1"/>
              <a:t>arithmetic</a:t>
            </a:r>
            <a:r>
              <a:rPr lang="es-MX" dirty="0"/>
              <a:t> status </a:t>
            </a:r>
            <a:r>
              <a:rPr lang="es-MX" dirty="0" err="1"/>
              <a:t>flag</a:t>
            </a:r>
            <a:r>
              <a:rPr lang="es-MX" dirty="0"/>
              <a:t> </a:t>
            </a:r>
            <a:r>
              <a:rPr lang="es-MX" dirty="0" err="1"/>
              <a:t>values</a:t>
            </a:r>
            <a:r>
              <a:rPr lang="es-MX" dirty="0"/>
              <a:t> are </a:t>
            </a:r>
            <a:r>
              <a:rPr lang="es-MX" dirty="0" err="1"/>
              <a:t>undefined</a:t>
            </a:r>
            <a:r>
              <a:rPr lang="es-MX" dirty="0"/>
              <a:t> (?) </a:t>
            </a:r>
            <a:r>
              <a:rPr lang="es-MX" dirty="0" err="1"/>
              <a:t>after</a:t>
            </a:r>
            <a:r>
              <a:rPr lang="es-MX" dirty="0"/>
              <a:t> </a:t>
            </a:r>
            <a:r>
              <a:rPr lang="es-MX" dirty="0" err="1"/>
              <a:t>executing</a:t>
            </a:r>
            <a:r>
              <a:rPr lang="es-MX" dirty="0"/>
              <a:t> DIV </a:t>
            </a:r>
            <a:r>
              <a:rPr lang="es-MX" dirty="0" err="1"/>
              <a:t>instructions</a:t>
            </a:r>
            <a:r>
              <a:rPr lang="es-MX" dirty="0"/>
              <a:t>.</a:t>
            </a:r>
          </a:p>
          <a:p>
            <a:endParaRPr lang="en-US" dirty="0"/>
          </a:p>
          <a:p>
            <a:r>
              <a:rPr lang="en-US" dirty="0"/>
              <a:t>What happens if the Quotient doesn’t fit the destination operand (register)?</a:t>
            </a:r>
          </a:p>
          <a:p>
            <a:pPr lvl="1"/>
            <a:r>
              <a:rPr lang="es-MX" dirty="0"/>
              <a:t>A divide </a:t>
            </a:r>
            <a:r>
              <a:rPr lang="es-MX" dirty="0" err="1"/>
              <a:t>overflow</a:t>
            </a:r>
            <a:r>
              <a:rPr lang="es-MX" dirty="0"/>
              <a:t> </a:t>
            </a:r>
            <a:r>
              <a:rPr lang="es-MX" dirty="0" err="1"/>
              <a:t>condition</a:t>
            </a:r>
            <a:r>
              <a:rPr lang="es-MX" dirty="0"/>
              <a:t> </a:t>
            </a:r>
            <a:r>
              <a:rPr lang="es-MX" dirty="0" err="1"/>
              <a:t>results</a:t>
            </a:r>
            <a:r>
              <a:rPr lang="es-MX" dirty="0"/>
              <a:t>, </a:t>
            </a:r>
            <a:r>
              <a:rPr lang="es-MX" dirty="0" err="1"/>
              <a:t>causing</a:t>
            </a:r>
            <a:r>
              <a:rPr lang="es-MX" dirty="0"/>
              <a:t> a CPU </a:t>
            </a:r>
            <a:r>
              <a:rPr lang="es-MX" dirty="0" err="1"/>
              <a:t>interrupt</a:t>
            </a:r>
            <a:r>
              <a:rPr lang="es-MX" dirty="0"/>
              <a:t> and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current</a:t>
            </a:r>
            <a:r>
              <a:rPr lang="es-MX" dirty="0"/>
              <a:t> </a:t>
            </a:r>
            <a:r>
              <a:rPr lang="es-MX" dirty="0" err="1"/>
              <a:t>program</a:t>
            </a:r>
            <a:r>
              <a:rPr lang="es-MX" dirty="0"/>
              <a:t> </a:t>
            </a:r>
            <a:r>
              <a:rPr lang="es-MX" dirty="0" err="1"/>
              <a:t>halts</a:t>
            </a:r>
            <a:r>
              <a:rPr lang="es-MX" dirty="0"/>
              <a:t>.</a:t>
            </a:r>
          </a:p>
          <a:p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happens</a:t>
            </a:r>
            <a:r>
              <a:rPr lang="es-MX" dirty="0"/>
              <a:t> </a:t>
            </a:r>
            <a:r>
              <a:rPr lang="es-MX" dirty="0" err="1"/>
              <a:t>if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divisor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zero</a:t>
            </a:r>
            <a:r>
              <a:rPr lang="es-MX" dirty="0"/>
              <a:t>?</a:t>
            </a:r>
          </a:p>
          <a:p>
            <a:pPr lvl="1"/>
            <a:r>
              <a:rPr lang="es-MX" dirty="0"/>
              <a:t>A </a:t>
            </a:r>
            <a:r>
              <a:rPr lang="es-MX" dirty="0" err="1"/>
              <a:t>division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zero</a:t>
            </a:r>
            <a:r>
              <a:rPr lang="es-MX" dirty="0"/>
              <a:t> </a:t>
            </a:r>
            <a:r>
              <a:rPr lang="es-MX" dirty="0" err="1"/>
              <a:t>condition</a:t>
            </a:r>
            <a:r>
              <a:rPr lang="es-MX" dirty="0"/>
              <a:t> </a:t>
            </a:r>
            <a:r>
              <a:rPr lang="es-MX" dirty="0" err="1"/>
              <a:t>results</a:t>
            </a:r>
            <a:r>
              <a:rPr lang="es-MX" dirty="0"/>
              <a:t>, </a:t>
            </a:r>
            <a:r>
              <a:rPr lang="es-MX" dirty="0" err="1"/>
              <a:t>causing</a:t>
            </a:r>
            <a:r>
              <a:rPr lang="es-MX" dirty="0"/>
              <a:t> a CPU </a:t>
            </a:r>
            <a:r>
              <a:rPr lang="es-MX" dirty="0" err="1"/>
              <a:t>interrupt</a:t>
            </a:r>
            <a:r>
              <a:rPr lang="es-MX" dirty="0"/>
              <a:t> and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current</a:t>
            </a:r>
            <a:r>
              <a:rPr lang="es-MX" dirty="0"/>
              <a:t> </a:t>
            </a:r>
            <a:r>
              <a:rPr lang="es-MX" dirty="0" err="1"/>
              <a:t>program</a:t>
            </a:r>
            <a:r>
              <a:rPr lang="es-MX" dirty="0"/>
              <a:t> </a:t>
            </a:r>
            <a:r>
              <a:rPr lang="es-MX" dirty="0" err="1"/>
              <a:t>halts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To </a:t>
            </a:r>
            <a:r>
              <a:rPr lang="es-MX" dirty="0" err="1"/>
              <a:t>prevent</a:t>
            </a:r>
            <a:r>
              <a:rPr lang="es-MX" dirty="0"/>
              <a:t> </a:t>
            </a:r>
            <a:r>
              <a:rPr lang="es-MX" dirty="0" err="1"/>
              <a:t>division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zero</a:t>
            </a:r>
            <a:r>
              <a:rPr lang="es-MX" dirty="0"/>
              <a:t>, test de divisor </a:t>
            </a:r>
            <a:r>
              <a:rPr lang="es-MX" dirty="0" err="1"/>
              <a:t>before</a:t>
            </a:r>
            <a:r>
              <a:rPr lang="es-MX" dirty="0"/>
              <a:t> </a:t>
            </a:r>
            <a:r>
              <a:rPr lang="es-MX" dirty="0" err="1"/>
              <a:t>dividing</a:t>
            </a:r>
            <a:r>
              <a:rPr lang="es-MX" dirty="0"/>
              <a:t>.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5140203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. . . 4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335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419600" y="3962400"/>
            <a:ext cx="2971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DX,0087h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AX,6000h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BX,100h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DIV BX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75701" y="1751013"/>
            <a:ext cx="7696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dirty="0"/>
              <a:t>What will be the hexadecimal values of DX and AX after the following instructions execute? Or, if divide overflow occurs, you can indicate that as your answer:</a:t>
            </a:r>
          </a:p>
        </p:txBody>
      </p:sp>
    </p:spTree>
    <p:extLst>
      <p:ext uri="{BB962C8B-B14F-4D97-AF65-F5344CB8AC3E}">
        <p14:creationId xmlns:p14="http://schemas.microsoft.com/office/powerpoint/2010/main" val="1229022098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. . . 5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336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733800" y="3321075"/>
            <a:ext cx="2667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DX,0087h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AX,6002h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BX,10h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DIV BX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33600" y="1628801"/>
            <a:ext cx="7696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/>
              <a:t>What will be the hexadecimal values of DX and AX after the following instructions execute? Or, if divide overflow occurs, you can indicate that as your answer:</a:t>
            </a:r>
          </a:p>
        </p:txBody>
      </p:sp>
    </p:spTree>
    <p:extLst>
      <p:ext uri="{BB962C8B-B14F-4D97-AF65-F5344CB8AC3E}">
        <p14:creationId xmlns:p14="http://schemas.microsoft.com/office/powerpoint/2010/main" val="1427039538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Integer Division (IDIV)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337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09800" y="1484784"/>
            <a:ext cx="7620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tabLst>
                <a:tab pos="3768725" algn="l"/>
              </a:tabLst>
            </a:pPr>
            <a:r>
              <a:rPr lang="en-US" altLang="en-US" sz="3200" dirty="0"/>
              <a:t>Signed integers must be sign-extended before division takes place</a:t>
            </a:r>
          </a:p>
          <a:p>
            <a:pPr lvl="1">
              <a:lnSpc>
                <a:spcPct val="90000"/>
              </a:lnSpc>
              <a:tabLst>
                <a:tab pos="3768725" algn="l"/>
              </a:tabLst>
            </a:pPr>
            <a:r>
              <a:rPr lang="en-US" altLang="en-US" sz="2600" dirty="0"/>
              <a:t>fill high byte/word/</a:t>
            </a:r>
            <a:r>
              <a:rPr lang="en-US" altLang="en-US" sz="2600" dirty="0" err="1"/>
              <a:t>doubleword</a:t>
            </a:r>
            <a:r>
              <a:rPr lang="en-US" altLang="en-US" sz="2600" dirty="0"/>
              <a:t> with a copy of the low byte/word/</a:t>
            </a:r>
            <a:r>
              <a:rPr lang="en-US" altLang="en-US" sz="2600" dirty="0" err="1"/>
              <a:t>doubleword's</a:t>
            </a:r>
            <a:r>
              <a:rPr lang="en-US" altLang="en-US" sz="2600" dirty="0"/>
              <a:t> sign bit</a:t>
            </a:r>
          </a:p>
          <a:p>
            <a:pPr>
              <a:lnSpc>
                <a:spcPct val="90000"/>
              </a:lnSpc>
              <a:tabLst>
                <a:tab pos="3768725" algn="l"/>
              </a:tabLst>
            </a:pPr>
            <a:endParaRPr lang="en-US" altLang="en-US" sz="3200" dirty="0"/>
          </a:p>
          <a:p>
            <a:pPr>
              <a:lnSpc>
                <a:spcPct val="90000"/>
              </a:lnSpc>
              <a:tabLst>
                <a:tab pos="3768725" algn="l"/>
              </a:tabLst>
            </a:pPr>
            <a:r>
              <a:rPr lang="en-US" altLang="en-US" sz="3200" dirty="0"/>
              <a:t>For example, the high byte contains a copy of the sign bit from the low byte: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005064"/>
            <a:ext cx="3962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656666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CBW, CWD, CDQ Instructions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338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19536" y="1484784"/>
            <a:ext cx="8382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2743200" algn="l"/>
              </a:tabLst>
            </a:pPr>
            <a:r>
              <a:rPr lang="en-US" altLang="en-US" sz="2800" dirty="0"/>
              <a:t>The CBW, CWD, and CDQ instructions provide important sign-extension operations:</a:t>
            </a:r>
          </a:p>
          <a:p>
            <a:pPr lvl="1">
              <a:tabLst>
                <a:tab pos="2743200" algn="l"/>
              </a:tabLst>
            </a:pPr>
            <a:r>
              <a:rPr lang="en-US" altLang="en-US" sz="2000" dirty="0"/>
              <a:t>CBW (convert byte to word) extends AL into AH</a:t>
            </a:r>
          </a:p>
          <a:p>
            <a:pPr lvl="1">
              <a:tabLst>
                <a:tab pos="2743200" algn="l"/>
              </a:tabLst>
            </a:pPr>
            <a:r>
              <a:rPr lang="en-US" altLang="en-US" sz="2000" dirty="0"/>
              <a:t>CWD (convert word to </a:t>
            </a:r>
            <a:r>
              <a:rPr lang="en-US" altLang="en-US" sz="2000" dirty="0" err="1"/>
              <a:t>dword</a:t>
            </a:r>
            <a:r>
              <a:rPr lang="en-US" altLang="en-US" sz="2000" dirty="0"/>
              <a:t>) extends AX into DX</a:t>
            </a:r>
          </a:p>
          <a:p>
            <a:pPr lvl="1">
              <a:tabLst>
                <a:tab pos="2743200" algn="l"/>
              </a:tabLst>
            </a:pPr>
            <a:r>
              <a:rPr lang="en-US" altLang="en-US" sz="2000" dirty="0"/>
              <a:t>CDQ (convert </a:t>
            </a:r>
            <a:r>
              <a:rPr lang="en-US" altLang="en-US" sz="2000" dirty="0" err="1"/>
              <a:t>dword</a:t>
            </a:r>
            <a:r>
              <a:rPr lang="en-US" altLang="en-US" sz="2000" dirty="0"/>
              <a:t> to qword) extends EAX into EDX</a:t>
            </a:r>
          </a:p>
          <a:p>
            <a:pPr lvl="1">
              <a:tabLst>
                <a:tab pos="2743200" algn="l"/>
              </a:tabLst>
            </a:pPr>
            <a:r>
              <a:rPr lang="en-US" altLang="en-US" sz="2000" dirty="0"/>
              <a:t>CQO (convert qword to </a:t>
            </a:r>
            <a:r>
              <a:rPr lang="en-US" altLang="en-US" sz="2000" dirty="0" err="1"/>
              <a:t>oword</a:t>
            </a:r>
            <a:r>
              <a:rPr lang="en-US" altLang="en-US" sz="2000" dirty="0"/>
              <a:t>) extends RAX into RDX</a:t>
            </a:r>
          </a:p>
          <a:p>
            <a:pPr>
              <a:tabLst>
                <a:tab pos="2743200" algn="l"/>
              </a:tabLst>
            </a:pPr>
            <a:r>
              <a:rPr lang="en-US" altLang="en-US" sz="3200" dirty="0"/>
              <a:t>Example: </a:t>
            </a:r>
          </a:p>
          <a:p>
            <a:pPr lvl="2">
              <a:buFontTx/>
              <a:buNone/>
              <a:tabLst>
                <a:tab pos="2743200" algn="l"/>
              </a:tabLst>
            </a:pPr>
            <a:r>
              <a:rPr lang="en-US" altLang="en-US" sz="2400" b="1" dirty="0">
                <a:latin typeface="Courier New" pitchFamily="49" charset="0"/>
              </a:rPr>
              <a:t>.DATA</a:t>
            </a:r>
          </a:p>
          <a:p>
            <a:pPr lvl="2">
              <a:buFontTx/>
              <a:buNone/>
              <a:tabLst>
                <a:tab pos="2743200" algn="l"/>
              </a:tabLst>
            </a:pPr>
            <a:r>
              <a:rPr lang="en-US" altLang="en-US" sz="2400" b="1" dirty="0" err="1">
                <a:latin typeface="Courier New" pitchFamily="49" charset="0"/>
              </a:rPr>
              <a:t>dwordVal</a:t>
            </a:r>
            <a:r>
              <a:rPr lang="en-US" altLang="en-US" sz="2400" b="1" dirty="0">
                <a:latin typeface="Courier New" pitchFamily="49" charset="0"/>
              </a:rPr>
              <a:t> SDWORD -101 	; FFFFFF9Bh</a:t>
            </a:r>
          </a:p>
          <a:p>
            <a:pPr lvl="2">
              <a:buFontTx/>
              <a:buNone/>
              <a:tabLst>
                <a:tab pos="2743200" algn="l"/>
              </a:tabLst>
            </a:pPr>
            <a:r>
              <a:rPr lang="en-US" altLang="en-US" sz="2400" b="1" dirty="0">
                <a:latin typeface="Courier New" pitchFamily="49" charset="0"/>
              </a:rPr>
              <a:t>.CODE</a:t>
            </a:r>
          </a:p>
          <a:p>
            <a:pPr lvl="2">
              <a:buFontTx/>
              <a:buNone/>
              <a:tabLst>
                <a:tab pos="2743200" algn="l"/>
              </a:tabLst>
            </a:pPr>
            <a:r>
              <a:rPr lang="en-US" altLang="en-US" sz="2400" b="1" dirty="0">
                <a:latin typeface="Courier New" pitchFamily="49" charset="0"/>
              </a:rPr>
              <a:t>MOV </a:t>
            </a:r>
            <a:r>
              <a:rPr lang="en-US" altLang="en-US" sz="2400" b="1" dirty="0" err="1">
                <a:latin typeface="Courier New" pitchFamily="49" charset="0"/>
              </a:rPr>
              <a:t>EAX,dwordVal</a:t>
            </a:r>
            <a:endParaRPr lang="en-US" altLang="en-US" sz="2400" b="1" dirty="0">
              <a:latin typeface="Courier New" pitchFamily="49" charset="0"/>
            </a:endParaRPr>
          </a:p>
          <a:p>
            <a:pPr lvl="2">
              <a:buFontTx/>
              <a:buNone/>
              <a:tabLst>
                <a:tab pos="2743200" algn="l"/>
              </a:tabLst>
            </a:pPr>
            <a:r>
              <a:rPr lang="en-US" altLang="en-US" sz="2400" b="1" dirty="0">
                <a:latin typeface="Courier New" pitchFamily="49" charset="0"/>
              </a:rPr>
              <a:t>CDQ     ; EDX:</a:t>
            </a: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altLang="en-US" sz="2400" b="1" dirty="0">
                <a:latin typeface="Courier New" pitchFamily="49" charset="0"/>
              </a:rPr>
              <a:t> = FFFFFFFF</a:t>
            </a: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</a:rPr>
              <a:t>FFFFFF9B</a:t>
            </a:r>
            <a:r>
              <a:rPr lang="en-US" altLang="en-US" sz="2400" b="1" dirty="0">
                <a:latin typeface="Courier New" pitchFamily="49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447179075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IDIV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339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09800" y="1556792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IDIV (signed divide) performs signed integer division</a:t>
            </a:r>
          </a:p>
          <a:p>
            <a:r>
              <a:rPr lang="en-US" altLang="en-US" sz="3200" dirty="0">
                <a:solidFill>
                  <a:srgbClr val="FF0000"/>
                </a:solidFill>
              </a:rPr>
              <a:t>Same syntax and operands as DIV instruction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4600" y="2852192"/>
            <a:ext cx="7315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/>
              <a:t>Example: 8-bit division of –48 by 5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276600" y="3573016"/>
            <a:ext cx="6096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 AL,-48      ; AL = D0h (-30h)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CBW		; extend AL into AH=</a:t>
            </a:r>
            <a:r>
              <a:rPr lang="en-US" altLang="en-US" sz="1800" b="1" dirty="0" err="1">
                <a:latin typeface="Courier New" pitchFamily="49" charset="0"/>
              </a:rPr>
              <a:t>FFh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 BL,5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IDIV BL	; AL = -9,  AH = -3</a:t>
            </a:r>
          </a:p>
        </p:txBody>
      </p:sp>
    </p:spTree>
    <p:extLst>
      <p:ext uri="{BB962C8B-B14F-4D97-AF65-F5344CB8AC3E}">
        <p14:creationId xmlns:p14="http://schemas.microsoft.com/office/powerpoint/2010/main" val="3117906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Hexadecimal Subtraction</a:t>
            </a:r>
          </a:p>
        </p:txBody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02336" y="1491208"/>
            <a:ext cx="7086600" cy="76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/>
              <a:t>When a borrow is required from the digit to the left, add 16 (decimal) to the current digit's value:</a:t>
            </a:r>
          </a:p>
        </p:txBody>
      </p:sp>
      <p:sp>
        <p:nvSpPr>
          <p:cNvPr id="20485" name="Text Box 1028"/>
          <p:cNvSpPr txBox="1">
            <a:spLocks noChangeArrowheads="1"/>
          </p:cNvSpPr>
          <p:nvPr/>
        </p:nvSpPr>
        <p:spPr bwMode="auto">
          <a:xfrm>
            <a:off x="4793136" y="3940722"/>
            <a:ext cx="1752600" cy="101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>
                <a:solidFill>
                  <a:schemeClr val="tx1"/>
                </a:solidFill>
              </a:rPr>
              <a:t>C6	75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>
                <a:solidFill>
                  <a:schemeClr val="tx1"/>
                </a:solidFill>
              </a:rPr>
              <a:t>A2	47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>
                <a:solidFill>
                  <a:schemeClr val="tx1"/>
                </a:solidFill>
              </a:rPr>
              <a:t>24	??</a:t>
            </a:r>
          </a:p>
        </p:txBody>
      </p:sp>
      <p:sp>
        <p:nvSpPr>
          <p:cNvPr id="20486" name="Line 1029"/>
          <p:cNvSpPr>
            <a:spLocks noChangeShapeType="1"/>
          </p:cNvSpPr>
          <p:nvPr/>
        </p:nvSpPr>
        <p:spPr bwMode="auto">
          <a:xfrm flipV="1">
            <a:off x="4802661" y="451063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20487" name="Text Box 1031"/>
          <p:cNvSpPr txBox="1">
            <a:spLocks noChangeArrowheads="1"/>
          </p:cNvSpPr>
          <p:nvPr/>
        </p:nvSpPr>
        <p:spPr bwMode="auto">
          <a:xfrm>
            <a:off x="5602761" y="3559721"/>
            <a:ext cx="533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 b="1">
                <a:solidFill>
                  <a:schemeClr val="tx1"/>
                </a:solidFill>
                <a:latin typeface="Symbol" pitchFamily="18" charset="2"/>
              </a:rPr>
              <a:t>-</a:t>
            </a:r>
            <a:r>
              <a:rPr lang="en-US" altLang="en-US" sz="15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488" name="Line 1034"/>
          <p:cNvSpPr>
            <a:spLocks noChangeShapeType="1"/>
          </p:cNvSpPr>
          <p:nvPr/>
        </p:nvSpPr>
        <p:spPr bwMode="auto">
          <a:xfrm flipH="1">
            <a:off x="6012336" y="301520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20489" name="Text Box 1035"/>
          <p:cNvSpPr txBox="1">
            <a:spLocks noChangeArrowheads="1"/>
          </p:cNvSpPr>
          <p:nvPr/>
        </p:nvSpPr>
        <p:spPr bwMode="auto">
          <a:xfrm>
            <a:off x="5250336" y="2481808"/>
            <a:ext cx="1524000" cy="5112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500">
                <a:solidFill>
                  <a:schemeClr val="tx1"/>
                </a:solidFill>
              </a:rPr>
              <a:t>16 + 5 = 21</a:t>
            </a:r>
          </a:p>
        </p:txBody>
      </p:sp>
      <p:sp>
        <p:nvSpPr>
          <p:cNvPr id="77837" name="Text Box 1037"/>
          <p:cNvSpPr txBox="1">
            <a:spLocks noChangeArrowheads="1"/>
          </p:cNvSpPr>
          <p:nvPr/>
        </p:nvSpPr>
        <p:spPr bwMode="auto">
          <a:xfrm>
            <a:off x="2278536" y="5301208"/>
            <a:ext cx="7391400" cy="8001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700">
                <a:solidFill>
                  <a:schemeClr val="tx1"/>
                </a:solidFill>
              </a:rPr>
              <a:t>Practice: The address of </a:t>
            </a:r>
            <a:r>
              <a:rPr lang="en-US" altLang="en-US" sz="1700" b="1">
                <a:solidFill>
                  <a:schemeClr val="tx1"/>
                </a:solidFill>
              </a:rPr>
              <a:t>var1</a:t>
            </a:r>
            <a:r>
              <a:rPr lang="en-US" altLang="en-US" sz="1700">
                <a:solidFill>
                  <a:schemeClr val="tx1"/>
                </a:solidFill>
              </a:rPr>
              <a:t> is 00400020. The address of the next variable after var1 is 0040006A. How many bytes are used by var1?</a:t>
            </a:r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6571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7" grpId="0" animBg="1" autoUpdateAnimBg="0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IDIV Examples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340</a:t>
            </a:fld>
            <a:endParaRPr lang="es-MX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2286000" y="3924300"/>
            <a:ext cx="7315200" cy="2057400"/>
            <a:chOff x="480" y="2304"/>
            <a:chExt cx="4608" cy="1296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480" y="2304"/>
              <a:ext cx="460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400"/>
                <a:t>Example: 32-bit division of –48 by 5</a:t>
              </a:r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960" y="2688"/>
              <a:ext cx="3840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60" tIns="182880" rIns="137160" bIns="182880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2286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22860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2286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22860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22860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22860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22860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22860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22860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>
                  <a:latin typeface="Courier New" pitchFamily="49" charset="0"/>
                </a:rPr>
                <a:t>MOV  EAX,-48     ; EAX = FFFFFFD0h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>
                  <a:latin typeface="Courier New" pitchFamily="49" charset="0"/>
                </a:rPr>
                <a:t>CDQ		; extend EAX into EDX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>
                  <a:latin typeface="Courier New" pitchFamily="49" charset="0"/>
                </a:rPr>
                <a:t>MOV  EBX,5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>
                  <a:latin typeface="Courier New" pitchFamily="49" charset="0"/>
                </a:rPr>
                <a:t>IDIV EBX	; EAX = -9,  EDX = -3</a:t>
              </a:r>
            </a:p>
          </p:txBody>
        </p:sp>
      </p:grp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286000" y="1485900"/>
            <a:ext cx="7315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Example: 16-bit division of –48 by 5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048000" y="2095500"/>
            <a:ext cx="6096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 AX,-48      ; AX = FFD0h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CWD		; extend AX into DX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 BX,5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IDIV BX	; AX = -9,  DX = -3</a:t>
            </a:r>
          </a:p>
        </p:txBody>
      </p:sp>
    </p:spTree>
    <p:extLst>
      <p:ext uri="{BB962C8B-B14F-4D97-AF65-F5344CB8AC3E}">
        <p14:creationId xmlns:p14="http://schemas.microsoft.com/office/powerpoint/2010/main" val="34436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. . . 6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341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783632" y="3314950"/>
            <a:ext cx="655272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 AX,0FDFFh	;AX= -513 = -0201h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CWD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 BX,100h               ;BX= 256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IDIV BX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09800" y="1698876"/>
            <a:ext cx="7696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dirty="0"/>
              <a:t>What will be the hexadecimal values of DX and AX after the following instructions execute? Or, if divide overflow occurs, you can indicate that as your answer:</a:t>
            </a:r>
          </a:p>
        </p:txBody>
      </p:sp>
    </p:spTree>
    <p:extLst>
      <p:ext uri="{BB962C8B-B14F-4D97-AF65-F5344CB8AC3E}">
        <p14:creationId xmlns:p14="http://schemas.microsoft.com/office/powerpoint/2010/main" val="1939035257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IDIV </a:t>
            </a:r>
            <a:r>
              <a:rPr lang="en-US" dirty="0"/>
              <a:t>conditions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err="1"/>
              <a:t>All</a:t>
            </a:r>
            <a:r>
              <a:rPr lang="es-MX" dirty="0"/>
              <a:t> </a:t>
            </a:r>
            <a:r>
              <a:rPr lang="es-MX" dirty="0" err="1"/>
              <a:t>arithmetic</a:t>
            </a:r>
            <a:r>
              <a:rPr lang="es-MX" dirty="0"/>
              <a:t> status </a:t>
            </a:r>
            <a:r>
              <a:rPr lang="es-MX" dirty="0" err="1"/>
              <a:t>flag</a:t>
            </a:r>
            <a:r>
              <a:rPr lang="es-MX" dirty="0"/>
              <a:t> </a:t>
            </a:r>
            <a:r>
              <a:rPr lang="es-MX" dirty="0" err="1"/>
              <a:t>values</a:t>
            </a:r>
            <a:r>
              <a:rPr lang="es-MX" dirty="0"/>
              <a:t> are </a:t>
            </a:r>
            <a:r>
              <a:rPr lang="es-MX" dirty="0" err="1"/>
              <a:t>undefined</a:t>
            </a:r>
            <a:r>
              <a:rPr lang="es-MX" dirty="0"/>
              <a:t> (?) </a:t>
            </a:r>
            <a:r>
              <a:rPr lang="es-MX" dirty="0" err="1"/>
              <a:t>after</a:t>
            </a:r>
            <a:r>
              <a:rPr lang="es-MX" dirty="0"/>
              <a:t> </a:t>
            </a:r>
            <a:r>
              <a:rPr lang="es-MX" dirty="0" err="1"/>
              <a:t>executing</a:t>
            </a:r>
            <a:r>
              <a:rPr lang="es-MX" dirty="0"/>
              <a:t> IDIV </a:t>
            </a:r>
            <a:r>
              <a:rPr lang="es-MX" dirty="0" err="1"/>
              <a:t>instructions</a:t>
            </a:r>
            <a:r>
              <a:rPr lang="es-MX" dirty="0"/>
              <a:t>.</a:t>
            </a:r>
          </a:p>
          <a:p>
            <a:endParaRPr lang="en-US" dirty="0"/>
          </a:p>
          <a:p>
            <a:r>
              <a:rPr lang="en-US" dirty="0"/>
              <a:t>What happens if the Quotient doesn’t fit the destination operand (register)?</a:t>
            </a:r>
          </a:p>
          <a:p>
            <a:pPr lvl="1"/>
            <a:r>
              <a:rPr lang="es-MX" dirty="0"/>
              <a:t>A divide </a:t>
            </a:r>
            <a:r>
              <a:rPr lang="es-MX" dirty="0" err="1"/>
              <a:t>overflow</a:t>
            </a:r>
            <a:r>
              <a:rPr lang="es-MX" dirty="0"/>
              <a:t> </a:t>
            </a:r>
            <a:r>
              <a:rPr lang="es-MX" dirty="0" err="1"/>
              <a:t>condition</a:t>
            </a:r>
            <a:r>
              <a:rPr lang="es-MX" dirty="0"/>
              <a:t> </a:t>
            </a:r>
            <a:r>
              <a:rPr lang="es-MX" dirty="0" err="1"/>
              <a:t>results</a:t>
            </a:r>
            <a:r>
              <a:rPr lang="es-MX" dirty="0"/>
              <a:t>, </a:t>
            </a:r>
            <a:r>
              <a:rPr lang="es-MX" dirty="0" err="1"/>
              <a:t>causing</a:t>
            </a:r>
            <a:r>
              <a:rPr lang="es-MX" dirty="0"/>
              <a:t> a CPU </a:t>
            </a:r>
            <a:r>
              <a:rPr lang="es-MX" dirty="0" err="1"/>
              <a:t>interrupt</a:t>
            </a:r>
            <a:r>
              <a:rPr lang="es-MX" dirty="0"/>
              <a:t> and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current</a:t>
            </a:r>
            <a:r>
              <a:rPr lang="es-MX" dirty="0"/>
              <a:t> </a:t>
            </a:r>
            <a:r>
              <a:rPr lang="es-MX" dirty="0" err="1"/>
              <a:t>program</a:t>
            </a:r>
            <a:r>
              <a:rPr lang="es-MX" dirty="0"/>
              <a:t> </a:t>
            </a:r>
            <a:r>
              <a:rPr lang="es-MX" dirty="0" err="1"/>
              <a:t>halts</a:t>
            </a:r>
            <a:r>
              <a:rPr lang="es-MX" dirty="0"/>
              <a:t>.</a:t>
            </a:r>
          </a:p>
          <a:p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happens</a:t>
            </a:r>
            <a:r>
              <a:rPr lang="es-MX" dirty="0"/>
              <a:t> </a:t>
            </a:r>
            <a:r>
              <a:rPr lang="es-MX" dirty="0" err="1"/>
              <a:t>if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divisor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zero</a:t>
            </a:r>
            <a:r>
              <a:rPr lang="es-MX" dirty="0"/>
              <a:t>?</a:t>
            </a:r>
          </a:p>
          <a:p>
            <a:pPr lvl="1"/>
            <a:r>
              <a:rPr lang="es-MX" dirty="0"/>
              <a:t>A </a:t>
            </a:r>
            <a:r>
              <a:rPr lang="es-MX" dirty="0" err="1"/>
              <a:t>division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zero</a:t>
            </a:r>
            <a:r>
              <a:rPr lang="es-MX" dirty="0"/>
              <a:t> </a:t>
            </a:r>
            <a:r>
              <a:rPr lang="es-MX" dirty="0" err="1"/>
              <a:t>condition</a:t>
            </a:r>
            <a:r>
              <a:rPr lang="es-MX" dirty="0"/>
              <a:t> </a:t>
            </a:r>
            <a:r>
              <a:rPr lang="es-MX" dirty="0" err="1"/>
              <a:t>results</a:t>
            </a:r>
            <a:r>
              <a:rPr lang="es-MX" dirty="0"/>
              <a:t>, </a:t>
            </a:r>
            <a:r>
              <a:rPr lang="es-MX" dirty="0" err="1"/>
              <a:t>causing</a:t>
            </a:r>
            <a:r>
              <a:rPr lang="es-MX" dirty="0"/>
              <a:t> a CPU </a:t>
            </a:r>
            <a:r>
              <a:rPr lang="es-MX" dirty="0" err="1"/>
              <a:t>interrupt</a:t>
            </a:r>
            <a:r>
              <a:rPr lang="es-MX" dirty="0"/>
              <a:t> and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current</a:t>
            </a:r>
            <a:r>
              <a:rPr lang="es-MX" dirty="0"/>
              <a:t> </a:t>
            </a:r>
            <a:r>
              <a:rPr lang="es-MX" dirty="0" err="1"/>
              <a:t>program</a:t>
            </a:r>
            <a:r>
              <a:rPr lang="es-MX" dirty="0"/>
              <a:t> </a:t>
            </a:r>
            <a:r>
              <a:rPr lang="es-MX" dirty="0" err="1"/>
              <a:t>halts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To </a:t>
            </a:r>
            <a:r>
              <a:rPr lang="es-MX" dirty="0" err="1"/>
              <a:t>prevent</a:t>
            </a:r>
            <a:r>
              <a:rPr lang="es-MX" dirty="0"/>
              <a:t> </a:t>
            </a:r>
            <a:r>
              <a:rPr lang="es-MX" dirty="0" err="1"/>
              <a:t>division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zero</a:t>
            </a:r>
            <a:r>
              <a:rPr lang="es-MX" dirty="0"/>
              <a:t>, test de divisor </a:t>
            </a:r>
            <a:r>
              <a:rPr lang="es-MX" dirty="0" err="1"/>
              <a:t>before</a:t>
            </a:r>
            <a:r>
              <a:rPr lang="es-MX" dirty="0"/>
              <a:t> </a:t>
            </a:r>
            <a:r>
              <a:rPr lang="es-MX" dirty="0" err="1"/>
              <a:t>dividing</a:t>
            </a:r>
            <a:r>
              <a:rPr lang="es-MX" dirty="0"/>
              <a:t>.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5946785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</a:t>
            </a:r>
            <a:r>
              <a:rPr lang="en-US" dirty="0" err="1"/>
              <a:t>referencia</a:t>
            </a:r>
            <a:r>
              <a:rPr lang="en-US" dirty="0"/>
              <a:t>, Ramón Ríos, </a:t>
            </a:r>
            <a:r>
              <a:rPr lang="en-US" dirty="0" err="1"/>
              <a:t>bxh</a:t>
            </a:r>
            <a:endParaRPr lang="en-US" dirty="0"/>
          </a:p>
          <a:p>
            <a:r>
              <a:rPr lang="en-US" dirty="0"/>
              <a:t>Agosto – </a:t>
            </a:r>
            <a:r>
              <a:rPr lang="en-US" dirty="0" err="1"/>
              <a:t>diciembre</a:t>
            </a:r>
            <a:r>
              <a:rPr lang="en-US" dirty="0"/>
              <a:t> 2022</a:t>
            </a:r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343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1869571819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2022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344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3422243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i="1" dirty="0"/>
              <a:t>Transfer of Control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345</a:t>
            </a:fld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/>
              <a:t>Transfer of Control </a:t>
            </a:r>
            <a:r>
              <a:rPr lang="es-MX" b="1" dirty="0" err="1"/>
              <a:t>Unit</a:t>
            </a:r>
            <a:r>
              <a:rPr lang="es-MX" b="1" dirty="0"/>
              <a:t> (</a:t>
            </a:r>
            <a:r>
              <a:rPr lang="es-MX" b="1" i="1" dirty="0" err="1">
                <a:solidFill>
                  <a:srgbClr val="FF0000"/>
                </a:solidFill>
              </a:rPr>
              <a:t>jumps</a:t>
            </a:r>
            <a:r>
              <a:rPr lang="es-MX" b="1" dirty="0"/>
              <a:t>) </a:t>
            </a:r>
            <a:r>
              <a:rPr lang="es-MX" b="1" dirty="0" err="1"/>
              <a:t>Instructions</a:t>
            </a:r>
            <a:endParaRPr lang="es-MX" b="1" dirty="0"/>
          </a:p>
          <a:p>
            <a:endParaRPr lang="es-MX" dirty="0"/>
          </a:p>
          <a:p>
            <a:r>
              <a:rPr lang="es-MX" i="1" dirty="0" err="1"/>
              <a:t>Unconditional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i="1" dirty="0" err="1"/>
              <a:t>Imperative</a:t>
            </a:r>
            <a:endParaRPr lang="es-MX" dirty="0"/>
          </a:p>
          <a:p>
            <a:pPr lvl="2"/>
            <a:r>
              <a:rPr lang="es-MX" dirty="0" err="1"/>
              <a:t>jump</a:t>
            </a:r>
            <a:r>
              <a:rPr lang="es-MX" dirty="0"/>
              <a:t> </a:t>
            </a:r>
            <a:r>
              <a:rPr lang="es-MX" dirty="0" err="1"/>
              <a:t>instruction</a:t>
            </a:r>
            <a:r>
              <a:rPr lang="es-MX" dirty="0"/>
              <a:t>: </a:t>
            </a:r>
            <a:r>
              <a:rPr lang="es-MX" b="1" dirty="0"/>
              <a:t>JMP</a:t>
            </a:r>
            <a:endParaRPr lang="es-MX" dirty="0"/>
          </a:p>
          <a:p>
            <a:pPr lvl="2"/>
            <a:r>
              <a:rPr lang="es-MX" b="1" dirty="0" err="1"/>
              <a:t>goto</a:t>
            </a:r>
            <a:r>
              <a:rPr lang="es-MX" dirty="0"/>
              <a:t>, in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beginning</a:t>
            </a:r>
            <a:r>
              <a:rPr lang="es-MX" dirty="0"/>
              <a:t> of </a:t>
            </a:r>
            <a:r>
              <a:rPr lang="es-MX" dirty="0" err="1"/>
              <a:t>the</a:t>
            </a:r>
            <a:r>
              <a:rPr lang="es-MX" dirty="0"/>
              <a:t> HLL</a:t>
            </a:r>
          </a:p>
          <a:p>
            <a:endParaRPr lang="es-MX" dirty="0"/>
          </a:p>
          <a:p>
            <a:r>
              <a:rPr lang="es-MX" i="1" dirty="0" err="1"/>
              <a:t>Conditional</a:t>
            </a:r>
            <a:endParaRPr lang="es-MX" dirty="0"/>
          </a:p>
          <a:p>
            <a:pPr lvl="2"/>
            <a:r>
              <a:rPr lang="es-MX" i="1" dirty="0" err="1"/>
              <a:t>conditional</a:t>
            </a:r>
            <a:r>
              <a:rPr lang="es-MX" dirty="0"/>
              <a:t> </a:t>
            </a:r>
            <a:r>
              <a:rPr lang="es-MX" dirty="0" err="1"/>
              <a:t>jump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r>
              <a:rPr lang="es-MX" dirty="0"/>
              <a:t>: </a:t>
            </a:r>
            <a:r>
              <a:rPr lang="es-MX" b="1" dirty="0" err="1"/>
              <a:t>J</a:t>
            </a:r>
            <a:r>
              <a:rPr lang="es-MX" b="1" i="1" dirty="0" err="1">
                <a:solidFill>
                  <a:srgbClr val="FF0000"/>
                </a:solidFill>
              </a:rPr>
              <a:t>cond</a:t>
            </a:r>
            <a:r>
              <a:rPr lang="es-MX" b="1" dirty="0"/>
              <a:t>  </a:t>
            </a:r>
            <a:r>
              <a:rPr lang="es-MX" dirty="0" err="1"/>
              <a:t>family</a:t>
            </a:r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20996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Conceptual Map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346</a:t>
            </a:fld>
            <a:endParaRPr lang="es-MX" dirty="0"/>
          </a:p>
        </p:txBody>
      </p:sp>
      <p:sp>
        <p:nvSpPr>
          <p:cNvPr id="88" name="Text Box 3"/>
          <p:cNvSpPr txBox="1">
            <a:spLocks noChangeArrowheads="1"/>
          </p:cNvSpPr>
          <p:nvPr/>
        </p:nvSpPr>
        <p:spPr bwMode="auto">
          <a:xfrm>
            <a:off x="5249416" y="4911081"/>
            <a:ext cx="1447800" cy="390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900">
                <a:solidFill>
                  <a:schemeClr val="bg2"/>
                </a:solidFill>
              </a:rPr>
              <a:t>status flags</a:t>
            </a:r>
          </a:p>
        </p:txBody>
      </p:sp>
      <p:sp>
        <p:nvSpPr>
          <p:cNvPr id="89" name="Text Box 4"/>
          <p:cNvSpPr txBox="1">
            <a:spLocks noChangeArrowheads="1"/>
          </p:cNvSpPr>
          <p:nvPr/>
        </p:nvSpPr>
        <p:spPr bwMode="auto">
          <a:xfrm>
            <a:off x="5478016" y="3301356"/>
            <a:ext cx="914400" cy="390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900">
                <a:solidFill>
                  <a:schemeClr val="bg2"/>
                </a:solidFill>
              </a:rPr>
              <a:t>ALU</a:t>
            </a:r>
          </a:p>
        </p:txBody>
      </p:sp>
      <p:sp>
        <p:nvSpPr>
          <p:cNvPr id="90" name="Text Box 5"/>
          <p:cNvSpPr txBox="1">
            <a:spLocks noChangeArrowheads="1"/>
          </p:cNvSpPr>
          <p:nvPr/>
        </p:nvSpPr>
        <p:spPr bwMode="auto">
          <a:xfrm>
            <a:off x="7916416" y="3539481"/>
            <a:ext cx="2057400" cy="390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900">
                <a:solidFill>
                  <a:schemeClr val="bg2"/>
                </a:solidFill>
              </a:rPr>
              <a:t>conditional jumps</a:t>
            </a:r>
          </a:p>
        </p:txBody>
      </p:sp>
      <p:sp>
        <p:nvSpPr>
          <p:cNvPr id="91" name="Text Box 6"/>
          <p:cNvSpPr txBox="1">
            <a:spLocks noChangeArrowheads="1"/>
          </p:cNvSpPr>
          <p:nvPr/>
        </p:nvSpPr>
        <p:spPr bwMode="auto">
          <a:xfrm>
            <a:off x="8068816" y="5215881"/>
            <a:ext cx="1828800" cy="390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900">
                <a:solidFill>
                  <a:schemeClr val="bg2"/>
                </a:solidFill>
              </a:rPr>
              <a:t>branching logic</a:t>
            </a:r>
          </a:p>
        </p:txBody>
      </p:sp>
      <p:sp>
        <p:nvSpPr>
          <p:cNvPr id="92" name="Text Box 8"/>
          <p:cNvSpPr txBox="1">
            <a:spLocks noChangeArrowheads="1"/>
          </p:cNvSpPr>
          <p:nvPr/>
        </p:nvSpPr>
        <p:spPr bwMode="auto">
          <a:xfrm>
            <a:off x="2049016" y="3850630"/>
            <a:ext cx="2362200" cy="679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900">
                <a:solidFill>
                  <a:schemeClr val="bg2"/>
                </a:solidFill>
              </a:rPr>
              <a:t>arithmetic &amp; bitwise operations</a:t>
            </a:r>
          </a:p>
        </p:txBody>
      </p:sp>
      <p:sp>
        <p:nvSpPr>
          <p:cNvPr id="93" name="Line 9"/>
          <p:cNvSpPr>
            <a:spLocks noChangeShapeType="1"/>
          </p:cNvSpPr>
          <p:nvPr/>
        </p:nvSpPr>
        <p:spPr bwMode="auto">
          <a:xfrm flipH="1" flipV="1">
            <a:off x="5935216" y="2396480"/>
            <a:ext cx="0" cy="914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94" name="Line 10"/>
          <p:cNvSpPr>
            <a:spLocks noChangeShapeType="1"/>
          </p:cNvSpPr>
          <p:nvPr/>
        </p:nvSpPr>
        <p:spPr bwMode="auto">
          <a:xfrm>
            <a:off x="4411216" y="4530080"/>
            <a:ext cx="83820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95" name="Line 11"/>
          <p:cNvSpPr>
            <a:spLocks noChangeShapeType="1"/>
          </p:cNvSpPr>
          <p:nvPr/>
        </p:nvSpPr>
        <p:spPr bwMode="auto">
          <a:xfrm flipH="1" flipV="1">
            <a:off x="5935216" y="3768080"/>
            <a:ext cx="0" cy="1143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96" name="Line 12"/>
          <p:cNvSpPr>
            <a:spLocks noChangeShapeType="1"/>
          </p:cNvSpPr>
          <p:nvPr/>
        </p:nvSpPr>
        <p:spPr bwMode="auto">
          <a:xfrm flipV="1">
            <a:off x="6773416" y="3920480"/>
            <a:ext cx="1066800" cy="990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97" name="Line 14"/>
          <p:cNvSpPr>
            <a:spLocks noChangeShapeType="1"/>
          </p:cNvSpPr>
          <p:nvPr/>
        </p:nvSpPr>
        <p:spPr bwMode="auto">
          <a:xfrm flipH="1">
            <a:off x="8983216" y="3996680"/>
            <a:ext cx="0" cy="1143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98" name="Text Box 15"/>
          <p:cNvSpPr txBox="1">
            <a:spLocks noChangeArrowheads="1"/>
          </p:cNvSpPr>
          <p:nvPr/>
        </p:nvSpPr>
        <p:spPr bwMode="auto">
          <a:xfrm>
            <a:off x="5478016" y="2548880"/>
            <a:ext cx="9906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 dirty="0"/>
              <a:t> part of</a:t>
            </a:r>
          </a:p>
        </p:txBody>
      </p:sp>
      <p:sp>
        <p:nvSpPr>
          <p:cNvPr id="99" name="Text Box 16"/>
          <p:cNvSpPr txBox="1">
            <a:spLocks noChangeArrowheads="1"/>
          </p:cNvSpPr>
          <p:nvPr/>
        </p:nvSpPr>
        <p:spPr bwMode="auto">
          <a:xfrm>
            <a:off x="6240016" y="4149081"/>
            <a:ext cx="1828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 i="1" dirty="0">
                <a:solidFill>
                  <a:srgbClr val="C00000"/>
                </a:solidFill>
              </a:rPr>
              <a:t>used by</a:t>
            </a:r>
          </a:p>
        </p:txBody>
      </p:sp>
      <p:sp>
        <p:nvSpPr>
          <p:cNvPr id="100" name="Text Box 17"/>
          <p:cNvSpPr txBox="1">
            <a:spLocks noChangeArrowheads="1"/>
          </p:cNvSpPr>
          <p:nvPr/>
        </p:nvSpPr>
        <p:spPr bwMode="auto">
          <a:xfrm>
            <a:off x="8145016" y="4225281"/>
            <a:ext cx="1828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 i="1" dirty="0">
                <a:solidFill>
                  <a:srgbClr val="C00000"/>
                </a:solidFill>
              </a:rPr>
              <a:t> provide</a:t>
            </a:r>
          </a:p>
        </p:txBody>
      </p:sp>
      <p:sp>
        <p:nvSpPr>
          <p:cNvPr id="101" name="Text Box 19"/>
          <p:cNvSpPr txBox="1">
            <a:spLocks noChangeArrowheads="1"/>
          </p:cNvSpPr>
          <p:nvPr/>
        </p:nvSpPr>
        <p:spPr bwMode="auto">
          <a:xfrm>
            <a:off x="5020816" y="4072880"/>
            <a:ext cx="1828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 dirty="0"/>
              <a:t>attached to</a:t>
            </a:r>
          </a:p>
        </p:txBody>
      </p:sp>
      <p:sp>
        <p:nvSpPr>
          <p:cNvPr id="102" name="Text Box 20"/>
          <p:cNvSpPr txBox="1">
            <a:spLocks noChangeArrowheads="1"/>
          </p:cNvSpPr>
          <p:nvPr/>
        </p:nvSpPr>
        <p:spPr bwMode="auto">
          <a:xfrm>
            <a:off x="3649216" y="4682481"/>
            <a:ext cx="1828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 dirty="0">
                <a:solidFill>
                  <a:srgbClr val="FF0000"/>
                </a:solidFill>
              </a:rPr>
              <a:t>affect</a:t>
            </a:r>
          </a:p>
        </p:txBody>
      </p:sp>
      <p:sp>
        <p:nvSpPr>
          <p:cNvPr id="103" name="Text Box 21"/>
          <p:cNvSpPr txBox="1">
            <a:spLocks noChangeArrowheads="1"/>
          </p:cNvSpPr>
          <p:nvPr/>
        </p:nvSpPr>
        <p:spPr bwMode="auto">
          <a:xfrm>
            <a:off x="5478016" y="1939281"/>
            <a:ext cx="914400" cy="390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900" dirty="0">
                <a:solidFill>
                  <a:schemeClr val="bg2"/>
                </a:solidFill>
              </a:rPr>
              <a:t>CU</a:t>
            </a:r>
          </a:p>
        </p:txBody>
      </p:sp>
      <p:sp>
        <p:nvSpPr>
          <p:cNvPr id="105" name="Line 23"/>
          <p:cNvSpPr>
            <a:spLocks noChangeShapeType="1"/>
          </p:cNvSpPr>
          <p:nvPr/>
        </p:nvSpPr>
        <p:spPr bwMode="auto">
          <a:xfrm>
            <a:off x="6392416" y="2320280"/>
            <a:ext cx="1447800" cy="1143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106" name="Text Box 24"/>
          <p:cNvSpPr txBox="1">
            <a:spLocks noChangeArrowheads="1"/>
          </p:cNvSpPr>
          <p:nvPr/>
        </p:nvSpPr>
        <p:spPr bwMode="auto">
          <a:xfrm>
            <a:off x="6621016" y="2548881"/>
            <a:ext cx="1828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 dirty="0">
                <a:solidFill>
                  <a:srgbClr val="FF0000"/>
                </a:solidFill>
              </a:rPr>
              <a:t>executes next</a:t>
            </a:r>
          </a:p>
        </p:txBody>
      </p:sp>
      <p:sp>
        <p:nvSpPr>
          <p:cNvPr id="107" name="Line 25"/>
          <p:cNvSpPr>
            <a:spLocks noChangeShapeType="1"/>
          </p:cNvSpPr>
          <p:nvPr/>
        </p:nvSpPr>
        <p:spPr bwMode="auto">
          <a:xfrm flipH="1">
            <a:off x="4487416" y="3539480"/>
            <a:ext cx="990600" cy="304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108" name="Text Box 26"/>
          <p:cNvSpPr txBox="1">
            <a:spLocks noChangeArrowheads="1"/>
          </p:cNvSpPr>
          <p:nvPr/>
        </p:nvSpPr>
        <p:spPr bwMode="auto">
          <a:xfrm>
            <a:off x="4411216" y="3158481"/>
            <a:ext cx="11430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 dirty="0">
                <a:solidFill>
                  <a:srgbClr val="FF0000"/>
                </a:solidFill>
              </a:rPr>
              <a:t>executes</a:t>
            </a:r>
          </a:p>
        </p:txBody>
      </p:sp>
    </p:spTree>
    <p:extLst>
      <p:ext uri="{BB962C8B-B14F-4D97-AF65-F5344CB8AC3E}">
        <p14:creationId xmlns:p14="http://schemas.microsoft.com/office/powerpoint/2010/main" val="3300103409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Jump</a:t>
            </a:r>
            <a:r>
              <a:rPr lang="es-MX" dirty="0"/>
              <a:t> </a:t>
            </a:r>
            <a:r>
              <a:rPr lang="es-MX" dirty="0" err="1"/>
              <a:t>instruction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7649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000" b="1" dirty="0"/>
              <a:t>JMP</a:t>
            </a:r>
            <a:r>
              <a:rPr lang="es-MX" sz="2000" dirty="0"/>
              <a:t> </a:t>
            </a:r>
            <a:r>
              <a:rPr lang="es-MX" sz="2000" dirty="0" err="1"/>
              <a:t>instruction</a:t>
            </a:r>
            <a:endParaRPr lang="en-US" sz="2000" dirty="0"/>
          </a:p>
          <a:p>
            <a:r>
              <a:rPr lang="en-US" sz="2000" dirty="0"/>
              <a:t>Causes an </a:t>
            </a:r>
            <a:r>
              <a:rPr lang="en-US" sz="2000" i="1" dirty="0"/>
              <a:t>unconditional transfer of control</a:t>
            </a:r>
            <a:r>
              <a:rPr lang="en-US" sz="2000" dirty="0"/>
              <a:t> (jump) to a destination (</a:t>
            </a:r>
            <a:r>
              <a:rPr lang="en-US" sz="2000" i="1" dirty="0"/>
              <a:t>label:</a:t>
            </a:r>
            <a:r>
              <a:rPr lang="en-US" sz="2000" dirty="0"/>
              <a:t>), inside </a:t>
            </a:r>
            <a:r>
              <a:rPr lang="en-US" sz="2000" i="1" dirty="0"/>
              <a:t>.CODE</a:t>
            </a:r>
            <a:r>
              <a:rPr lang="en-US" sz="2000" dirty="0"/>
              <a:t>.</a:t>
            </a:r>
          </a:p>
          <a:p>
            <a:r>
              <a:rPr lang="en-US" sz="2000" dirty="0"/>
              <a:t>This destination (</a:t>
            </a:r>
            <a:r>
              <a:rPr lang="en-US" sz="2000" i="1" dirty="0"/>
              <a:t>label:</a:t>
            </a:r>
            <a:r>
              <a:rPr lang="en-US" sz="2000" dirty="0"/>
              <a:t>) is translated like an offset.</a:t>
            </a:r>
          </a:p>
          <a:p>
            <a:r>
              <a:rPr lang="en-US" sz="2000" b="1" dirty="0"/>
              <a:t>Syntax</a:t>
            </a:r>
            <a:r>
              <a:rPr lang="en-US" sz="2000" dirty="0"/>
              <a:t>:  JMP </a:t>
            </a:r>
            <a:r>
              <a:rPr lang="en-US" sz="2000" i="1" dirty="0"/>
              <a:t>label</a:t>
            </a:r>
          </a:p>
          <a:p>
            <a:r>
              <a:rPr lang="en-US" sz="2000" b="1" dirty="0"/>
              <a:t>Logic</a:t>
            </a:r>
            <a:r>
              <a:rPr lang="en-US" sz="2000" dirty="0"/>
              <a:t>: EIP </a:t>
            </a:r>
            <a:r>
              <a:rPr lang="en-US" sz="2000" dirty="0">
                <a:sym typeface="Wingdings" panose="05000000000000000000" pitchFamily="2" charset="2"/>
              </a:rPr>
              <a:t></a:t>
            </a:r>
            <a:r>
              <a:rPr lang="en-US" sz="2000" dirty="0"/>
              <a:t> OFFSET </a:t>
            </a:r>
            <a:r>
              <a:rPr lang="en-US" sz="2000" i="1" dirty="0"/>
              <a:t>label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Examples: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347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071664" y="4446375"/>
            <a:ext cx="2239516" cy="1728192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2860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lbl2: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 </a:t>
            </a:r>
            <a:r>
              <a:rPr lang="en-US" altLang="en-US" sz="1800" i="1" dirty="0" err="1">
                <a:latin typeface="Courier New" pitchFamily="49" charset="0"/>
              </a:rPr>
              <a:t>instrucA</a:t>
            </a:r>
            <a:endParaRPr lang="en-US" altLang="en-US" sz="1800" b="1" i="1" dirty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 </a:t>
            </a:r>
            <a:r>
              <a:rPr lang="en-US" altLang="en-US" sz="1800" i="1" dirty="0" err="1">
                <a:latin typeface="Courier New" pitchFamily="49" charset="0"/>
              </a:rPr>
              <a:t>instrucB</a:t>
            </a:r>
            <a:endParaRPr lang="en-US" altLang="en-US" sz="1800" b="1" i="1" dirty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 JMP lbl2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240016" y="4437112"/>
            <a:ext cx="2095500" cy="1728192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2860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None/>
            </a:pPr>
            <a:r>
              <a:rPr lang="en-US" altLang="en-US" sz="1800" b="1" dirty="0">
                <a:latin typeface="Courier New" pitchFamily="49" charset="0"/>
              </a:rPr>
              <a:t>	 JMP lbl3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 </a:t>
            </a:r>
            <a:r>
              <a:rPr lang="en-US" altLang="en-US" sz="1800" i="1" dirty="0" err="1">
                <a:latin typeface="Courier New" pitchFamily="49" charset="0"/>
              </a:rPr>
              <a:t>instrucR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 </a:t>
            </a:r>
            <a:r>
              <a:rPr lang="en-US" altLang="en-US" sz="1800" dirty="0" err="1">
                <a:latin typeface="Courier New" pitchFamily="49" charset="0"/>
              </a:rPr>
              <a:t>instrucT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lbl3:</a:t>
            </a:r>
          </a:p>
        </p:txBody>
      </p:sp>
    </p:spTree>
    <p:extLst>
      <p:ext uri="{BB962C8B-B14F-4D97-AF65-F5344CB8AC3E}">
        <p14:creationId xmlns:p14="http://schemas.microsoft.com/office/powerpoint/2010/main" val="4292649392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Conditional</a:t>
            </a:r>
            <a:r>
              <a:rPr lang="es-MX" dirty="0"/>
              <a:t> </a:t>
            </a:r>
            <a:r>
              <a:rPr lang="es-MX" dirty="0" err="1"/>
              <a:t>Jump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71288" y="2348880"/>
            <a:ext cx="8229600" cy="2448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dirty="0" err="1"/>
              <a:t>J</a:t>
            </a:r>
            <a:r>
              <a:rPr lang="es-MX" sz="2000" b="1" i="1" dirty="0" err="1">
                <a:solidFill>
                  <a:srgbClr val="FF0000"/>
                </a:solidFill>
              </a:rPr>
              <a:t>cond</a:t>
            </a:r>
            <a:r>
              <a:rPr lang="es-MX" sz="2000" dirty="0"/>
              <a:t> </a:t>
            </a:r>
            <a:r>
              <a:rPr lang="es-MX" sz="2000" dirty="0" err="1"/>
              <a:t>instructions</a:t>
            </a:r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i="1" dirty="0"/>
              <a:t>conditional transfer</a:t>
            </a:r>
            <a:r>
              <a:rPr lang="en-US" sz="2000" dirty="0"/>
              <a:t> (</a:t>
            </a:r>
            <a:r>
              <a:rPr lang="en-US" sz="2000" dirty="0" err="1"/>
              <a:t>J</a:t>
            </a:r>
            <a:r>
              <a:rPr lang="en-US" sz="2000" i="1" dirty="0" err="1">
                <a:solidFill>
                  <a:srgbClr val="FF0000"/>
                </a:solidFill>
              </a:rPr>
              <a:t>cond</a:t>
            </a:r>
            <a:r>
              <a:rPr lang="en-US" sz="2000" dirty="0"/>
              <a:t>) to a destination (</a:t>
            </a:r>
            <a:r>
              <a:rPr lang="en-US" sz="2000" i="1" dirty="0">
                <a:solidFill>
                  <a:srgbClr val="0070C0"/>
                </a:solidFill>
              </a:rPr>
              <a:t>label:</a:t>
            </a:r>
            <a:r>
              <a:rPr lang="en-US" sz="2000" dirty="0"/>
              <a:t>), inside </a:t>
            </a:r>
            <a:r>
              <a:rPr lang="en-US" sz="2000" i="1" dirty="0"/>
              <a:t>.CODE</a:t>
            </a:r>
            <a:r>
              <a:rPr lang="en-US" sz="2000" dirty="0"/>
              <a:t>, jumps, only if the </a:t>
            </a:r>
            <a:r>
              <a:rPr lang="en-US" sz="2000" i="1" dirty="0">
                <a:solidFill>
                  <a:srgbClr val="FF0000"/>
                </a:solidFill>
              </a:rPr>
              <a:t>cond</a:t>
            </a:r>
            <a:r>
              <a:rPr lang="en-US" sz="2000" i="1" dirty="0"/>
              <a:t>ition of a flag</a:t>
            </a:r>
            <a:r>
              <a:rPr lang="en-US" sz="2000" dirty="0"/>
              <a:t>, or </a:t>
            </a:r>
            <a:r>
              <a:rPr lang="en-US" sz="2000" i="1" dirty="0"/>
              <a:t>several flags</a:t>
            </a:r>
            <a:r>
              <a:rPr lang="en-US" sz="2000" dirty="0"/>
              <a:t> are met.</a:t>
            </a:r>
          </a:p>
          <a:p>
            <a:r>
              <a:rPr lang="en-US" sz="2000" dirty="0"/>
              <a:t>Remember, only ALU </a:t>
            </a:r>
            <a:r>
              <a:rPr lang="en-US" sz="2000" dirty="0" err="1"/>
              <a:t>instructrions</a:t>
            </a:r>
            <a:r>
              <a:rPr lang="en-US" sz="2000" dirty="0"/>
              <a:t> (arithmetic, or logic) can modify several or all </a:t>
            </a:r>
            <a:r>
              <a:rPr lang="en-US" sz="2000" i="1" dirty="0"/>
              <a:t>flags</a:t>
            </a:r>
            <a:r>
              <a:rPr lang="en-US" sz="2000" dirty="0"/>
              <a:t>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0220186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HLL </a:t>
            </a:r>
            <a:r>
              <a:rPr lang="es-MX" dirty="0" err="1"/>
              <a:t>Structured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r>
              <a:rPr lang="es-MX" dirty="0"/>
              <a:t>. </a:t>
            </a:r>
            <a:r>
              <a:rPr lang="es-MX" sz="2000" dirty="0" err="1"/>
              <a:t>via</a:t>
            </a:r>
            <a:r>
              <a:rPr lang="es-MX" dirty="0"/>
              <a:t> 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19536" y="1600201"/>
            <a:ext cx="8352928" cy="4525963"/>
          </a:xfrm>
        </p:spPr>
        <p:txBody>
          <a:bodyPr>
            <a:normAutofit lnSpcReduction="10000"/>
          </a:bodyPr>
          <a:lstStyle/>
          <a:p>
            <a:r>
              <a:rPr lang="es-MX" dirty="0" err="1"/>
              <a:t>Algorithm</a:t>
            </a:r>
            <a:r>
              <a:rPr lang="es-MX" dirty="0"/>
              <a:t> ---- </a:t>
            </a:r>
            <a:r>
              <a:rPr lang="es-MX" dirty="0" err="1"/>
              <a:t>program</a:t>
            </a:r>
            <a:endParaRPr lang="es-MX" dirty="0"/>
          </a:p>
          <a:p>
            <a:r>
              <a:rPr lang="es-MX" dirty="0" err="1"/>
              <a:t>Structured</a:t>
            </a:r>
            <a:r>
              <a:rPr lang="es-MX" dirty="0"/>
              <a:t> </a:t>
            </a:r>
            <a:r>
              <a:rPr lang="es-MX" dirty="0" err="1"/>
              <a:t>thinking</a:t>
            </a:r>
            <a:endParaRPr lang="es-MX" dirty="0"/>
          </a:p>
          <a:p>
            <a:r>
              <a:rPr lang="es-MX" dirty="0" err="1"/>
              <a:t>Algorithm</a:t>
            </a:r>
            <a:r>
              <a:rPr lang="es-MX" dirty="0"/>
              <a:t> </a:t>
            </a:r>
            <a:r>
              <a:rPr lang="es-MX" dirty="0" err="1"/>
              <a:t>structures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Structured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endParaRPr lang="es-MX" dirty="0"/>
          </a:p>
          <a:p>
            <a:pPr lvl="2"/>
            <a:r>
              <a:rPr lang="es-MX" i="1" dirty="0" err="1"/>
              <a:t>Selectives</a:t>
            </a:r>
            <a:r>
              <a:rPr lang="es-MX" dirty="0"/>
              <a:t>:  </a:t>
            </a:r>
            <a:r>
              <a:rPr lang="es-MX" dirty="0" err="1"/>
              <a:t>If-then</a:t>
            </a:r>
            <a:r>
              <a:rPr lang="es-MX" dirty="0"/>
              <a:t>,  </a:t>
            </a:r>
            <a:r>
              <a:rPr lang="es-MX" dirty="0" err="1"/>
              <a:t>if-then-else</a:t>
            </a:r>
            <a:r>
              <a:rPr lang="es-MX" dirty="0"/>
              <a:t>,  </a:t>
            </a:r>
            <a:r>
              <a:rPr lang="es-MX" dirty="0" err="1"/>
              <a:t>switch</a:t>
            </a:r>
            <a:r>
              <a:rPr lang="es-MX" dirty="0"/>
              <a:t>-case</a:t>
            </a:r>
          </a:p>
          <a:p>
            <a:pPr lvl="2"/>
            <a:r>
              <a:rPr lang="es-MX" i="1" dirty="0" err="1"/>
              <a:t>Repetitives</a:t>
            </a:r>
            <a:r>
              <a:rPr lang="es-MX" dirty="0"/>
              <a:t>: </a:t>
            </a:r>
            <a:r>
              <a:rPr lang="es-MX" dirty="0" err="1"/>
              <a:t>while</a:t>
            </a:r>
            <a:r>
              <a:rPr lang="es-MX" dirty="0"/>
              <a:t>, </a:t>
            </a:r>
            <a:r>
              <a:rPr lang="es-MX" dirty="0" err="1"/>
              <a:t>for</a:t>
            </a:r>
            <a:r>
              <a:rPr lang="es-MX" dirty="0"/>
              <a:t>, do-</a:t>
            </a:r>
            <a:r>
              <a:rPr lang="es-MX" dirty="0" err="1"/>
              <a:t>while</a:t>
            </a:r>
            <a:r>
              <a:rPr lang="es-MX" dirty="0"/>
              <a:t>, </a:t>
            </a:r>
            <a:r>
              <a:rPr lang="es-MX" dirty="0" err="1"/>
              <a:t>repeat</a:t>
            </a:r>
            <a:endParaRPr lang="es-MX" dirty="0"/>
          </a:p>
          <a:p>
            <a:r>
              <a:rPr lang="es-MX" dirty="0" err="1"/>
              <a:t>There</a:t>
            </a:r>
            <a:r>
              <a:rPr lang="es-MX" dirty="0"/>
              <a:t> are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such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r>
              <a:rPr lang="es-MX" dirty="0"/>
              <a:t> in machine </a:t>
            </a:r>
            <a:r>
              <a:rPr lang="es-MX" dirty="0" err="1"/>
              <a:t>language</a:t>
            </a:r>
            <a:r>
              <a:rPr lang="es-MX" dirty="0"/>
              <a:t>.</a:t>
            </a:r>
          </a:p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programmer</a:t>
            </a:r>
            <a:r>
              <a:rPr lang="es-MX" dirty="0"/>
              <a:t> </a:t>
            </a:r>
            <a:r>
              <a:rPr lang="es-MX" dirty="0" err="1"/>
              <a:t>must</a:t>
            </a:r>
            <a:r>
              <a:rPr lang="es-MX" dirty="0"/>
              <a:t> </a:t>
            </a:r>
            <a:r>
              <a:rPr lang="es-MX" dirty="0" err="1"/>
              <a:t>implement</a:t>
            </a:r>
            <a:r>
              <a:rPr lang="es-MX" dirty="0"/>
              <a:t> </a:t>
            </a:r>
            <a:r>
              <a:rPr lang="es-MX" dirty="0" err="1"/>
              <a:t>those</a:t>
            </a:r>
            <a:r>
              <a:rPr lang="es-MX" dirty="0"/>
              <a:t> </a:t>
            </a:r>
            <a:r>
              <a:rPr lang="es-MX" dirty="0" err="1"/>
              <a:t>algorithm</a:t>
            </a:r>
            <a:r>
              <a:rPr lang="es-MX" dirty="0"/>
              <a:t> </a:t>
            </a:r>
            <a:r>
              <a:rPr lang="es-MX" dirty="0" err="1"/>
              <a:t>structures</a:t>
            </a:r>
            <a:r>
              <a:rPr lang="es-MX" dirty="0"/>
              <a:t>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349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3478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Chapters: Tanenbaum, A. S.; Operating Systems.</a:t>
            </a:r>
          </a:p>
          <a:p>
            <a:r>
              <a:rPr lang="en-US" dirty="0"/>
              <a:t>Chapters: Irvine, Kip R.;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: Ramón Ríos.</a:t>
            </a:r>
          </a:p>
          <a:p>
            <a:r>
              <a:rPr lang="en-US" dirty="0"/>
              <a:t>Agosto – </a:t>
            </a:r>
            <a:r>
              <a:rPr lang="en-US" dirty="0" err="1"/>
              <a:t>diciembre</a:t>
            </a:r>
            <a:r>
              <a:rPr lang="en-US" dirty="0"/>
              <a:t> 2022</a:t>
            </a:r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35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7256717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HLL </a:t>
            </a:r>
            <a:r>
              <a:rPr lang="es-MX" dirty="0" err="1"/>
              <a:t>structures</a:t>
            </a:r>
            <a:r>
              <a:rPr lang="es-MX" dirty="0"/>
              <a:t> </a:t>
            </a:r>
            <a:r>
              <a:rPr lang="es-MX" dirty="0" err="1"/>
              <a:t>need</a:t>
            </a:r>
            <a:r>
              <a:rPr lang="es-MX" dirty="0"/>
              <a:t> </a:t>
            </a:r>
            <a:r>
              <a:rPr lang="es-MX" dirty="0" err="1"/>
              <a:t>jumps</a:t>
            </a:r>
            <a:r>
              <a:rPr lang="es-MX" dirty="0"/>
              <a:t>? </a:t>
            </a:r>
            <a:r>
              <a:rPr lang="es-MX" sz="2000" dirty="0" err="1"/>
              <a:t>via</a:t>
            </a:r>
            <a:r>
              <a:rPr lang="es-MX" dirty="0"/>
              <a:t> 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19536" y="1600201"/>
            <a:ext cx="8352928" cy="4525963"/>
          </a:xfrm>
        </p:spPr>
        <p:txBody>
          <a:bodyPr>
            <a:normAutofit/>
          </a:bodyPr>
          <a:lstStyle/>
          <a:p>
            <a:r>
              <a:rPr lang="es-MX" dirty="0"/>
              <a:t>IF-THEN</a:t>
            </a:r>
          </a:p>
          <a:p>
            <a:r>
              <a:rPr lang="es-MX" dirty="0"/>
              <a:t>IF-THEN-ELSE</a:t>
            </a:r>
          </a:p>
          <a:p>
            <a:endParaRPr lang="es-MX" dirty="0"/>
          </a:p>
          <a:p>
            <a:r>
              <a:rPr lang="es-MX" dirty="0"/>
              <a:t>WHILE / FOR</a:t>
            </a:r>
          </a:p>
          <a:p>
            <a:r>
              <a:rPr lang="es-MX" dirty="0"/>
              <a:t>DO-WHILE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350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6913091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Jump instructions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altLang="en-US" dirty="0"/>
              <a:t>A conditional jump instruction (</a:t>
            </a:r>
            <a:r>
              <a:rPr lang="en-US" altLang="en-US" b="1" dirty="0" err="1"/>
              <a:t>J</a:t>
            </a:r>
            <a:r>
              <a:rPr lang="en-US" altLang="en-US" b="1" i="1" dirty="0" err="1">
                <a:solidFill>
                  <a:srgbClr val="FF0000"/>
                </a:solidFill>
              </a:rPr>
              <a:t>cond</a:t>
            </a:r>
            <a:r>
              <a:rPr lang="en-US" altLang="en-US" dirty="0"/>
              <a:t>) branches to a </a:t>
            </a:r>
            <a:r>
              <a:rPr lang="en-US" altLang="en-US" i="1" dirty="0">
                <a:solidFill>
                  <a:srgbClr val="FF0000"/>
                </a:solidFill>
              </a:rPr>
              <a:t>label:</a:t>
            </a:r>
            <a:r>
              <a:rPr lang="en-US" altLang="en-US" dirty="0"/>
              <a:t>, when a specific flag or several flag conditions are met.</a:t>
            </a:r>
          </a:p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b="1" dirty="0" err="1"/>
              <a:t>J</a:t>
            </a:r>
            <a:r>
              <a:rPr lang="es-MX" b="1" i="1" dirty="0" err="1">
                <a:solidFill>
                  <a:srgbClr val="FF0000"/>
                </a:solidFill>
              </a:rPr>
              <a:t>cond</a:t>
            </a:r>
            <a:r>
              <a:rPr lang="es-MX" dirty="0"/>
              <a:t> </a:t>
            </a:r>
            <a:r>
              <a:rPr lang="es-MX" dirty="0" err="1"/>
              <a:t>analyze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i="1" dirty="0"/>
              <a:t>CPU status </a:t>
            </a:r>
            <a:r>
              <a:rPr lang="es-MX" i="1" dirty="0" err="1"/>
              <a:t>flags</a:t>
            </a:r>
            <a:r>
              <a:rPr lang="es-MX" dirty="0"/>
              <a:t> </a:t>
            </a:r>
            <a:r>
              <a:rPr lang="es-MX" dirty="0" err="1"/>
              <a:t>affected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i="1" dirty="0" err="1"/>
              <a:t>last</a:t>
            </a:r>
            <a:r>
              <a:rPr lang="es-MX" i="1" dirty="0"/>
              <a:t> </a:t>
            </a:r>
            <a:r>
              <a:rPr lang="es-MX" i="1" dirty="0" err="1"/>
              <a:t>executed</a:t>
            </a:r>
            <a:r>
              <a:rPr lang="es-MX" i="1" dirty="0"/>
              <a:t> ALU </a:t>
            </a:r>
            <a:r>
              <a:rPr lang="es-MX" i="1" dirty="0" err="1"/>
              <a:t>instruction</a:t>
            </a:r>
            <a:r>
              <a:rPr lang="es-MX" dirty="0"/>
              <a:t>.</a:t>
            </a:r>
          </a:p>
          <a:p>
            <a:r>
              <a:rPr lang="en-US" altLang="en-US" dirty="0"/>
              <a:t>Some conditional jumps:</a:t>
            </a:r>
          </a:p>
          <a:p>
            <a:pPr lvl="1">
              <a:buNone/>
            </a:pPr>
            <a:r>
              <a:rPr lang="en-US" altLang="en-US" dirty="0"/>
              <a:t>JC - jump to a label if the Carry flag is set</a:t>
            </a:r>
          </a:p>
          <a:p>
            <a:pPr lvl="1">
              <a:buNone/>
            </a:pPr>
            <a:r>
              <a:rPr lang="en-US" altLang="en-US" dirty="0"/>
              <a:t>JZ - jump to a label if the Zero flag is set</a:t>
            </a:r>
          </a:p>
          <a:p>
            <a:pPr lvl="1">
              <a:buNone/>
            </a:pPr>
            <a:r>
              <a:rPr lang="en-US" altLang="en-US" dirty="0"/>
              <a:t>JS - jump to a label if the Sign flag is set</a:t>
            </a:r>
          </a:p>
          <a:p>
            <a:endParaRPr lang="es-MX" dirty="0"/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351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20416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</a:t>
            </a:r>
            <a:r>
              <a:rPr lang="es-MX" i="1" dirty="0" err="1"/>
              <a:t>cond</a:t>
            </a:r>
            <a:r>
              <a:rPr lang="es-MX" dirty="0" err="1"/>
              <a:t>s</a:t>
            </a:r>
            <a:r>
              <a:rPr lang="es-MX" dirty="0"/>
              <a:t> </a:t>
            </a:r>
            <a:r>
              <a:rPr lang="es-MX" dirty="0" err="1"/>
              <a:t>usage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47528" y="1624013"/>
            <a:ext cx="8229600" cy="4525963"/>
          </a:xfrm>
        </p:spPr>
        <p:txBody>
          <a:bodyPr>
            <a:normAutofit/>
          </a:bodyPr>
          <a:lstStyle/>
          <a:p>
            <a:r>
              <a:rPr lang="es-MX" sz="2400" dirty="0" err="1"/>
              <a:t>Example</a:t>
            </a:r>
            <a:r>
              <a:rPr lang="es-MX" sz="2400" dirty="0"/>
              <a:t> 1</a:t>
            </a:r>
          </a:p>
          <a:p>
            <a:r>
              <a:rPr lang="es-MX" sz="2400" dirty="0"/>
              <a:t>(IF-ELSE)</a:t>
            </a:r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endParaRPr lang="es-MX" sz="2000" dirty="0"/>
          </a:p>
          <a:p>
            <a:endParaRPr lang="es-MX" sz="2400" dirty="0"/>
          </a:p>
          <a:p>
            <a:r>
              <a:rPr lang="es-MX" sz="2400" dirty="0"/>
              <a:t>Example2</a:t>
            </a:r>
          </a:p>
          <a:p>
            <a:r>
              <a:rPr lang="es-MX" sz="2400" dirty="0"/>
              <a:t>(DO-WHILE)</a:t>
            </a:r>
            <a:endParaRPr lang="en-US" sz="24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352</a:t>
            </a:fld>
            <a:endParaRPr lang="es-MX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007768" y="1694452"/>
            <a:ext cx="2785120" cy="1728192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</a:t>
            </a:r>
            <a:r>
              <a:rPr lang="es-MX" altLang="en-US" sz="1600" b="1" dirty="0" err="1">
                <a:latin typeface="Courier New" pitchFamily="49" charset="0"/>
              </a:rPr>
              <a:t>instrucChgFlags</a:t>
            </a:r>
            <a:endParaRPr lang="es-MX" altLang="en-US" sz="16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</a:t>
            </a:r>
            <a:r>
              <a:rPr lang="es-MX" altLang="en-US" sz="1600" b="1" dirty="0" err="1">
                <a:latin typeface="Courier New" pitchFamily="49" charset="0"/>
              </a:rPr>
              <a:t>J</a:t>
            </a:r>
            <a:r>
              <a:rPr lang="es-MX" altLang="en-US" sz="1600" b="1" i="1" dirty="0" err="1">
                <a:solidFill>
                  <a:srgbClr val="FF0000"/>
                </a:solidFill>
                <a:latin typeface="Courier New" pitchFamily="49" charset="0"/>
              </a:rPr>
              <a:t>cond</a:t>
            </a:r>
            <a:r>
              <a:rPr lang="es-MX" altLang="en-US" sz="1600" b="1" dirty="0">
                <a:latin typeface="Courier New" pitchFamily="49" charset="0"/>
              </a:rPr>
              <a:t> la1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. . 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. . 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la1:. . .</a:t>
            </a:r>
            <a:endParaRPr lang="en-US" altLang="en-US" sz="16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007768" y="4389927"/>
            <a:ext cx="2785120" cy="19812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la2: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. . 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. . 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</a:t>
            </a:r>
            <a:r>
              <a:rPr lang="es-MX" altLang="en-US" sz="1600" b="1" dirty="0" err="1">
                <a:latin typeface="Courier New" pitchFamily="49" charset="0"/>
              </a:rPr>
              <a:t>instrucChgFlags</a:t>
            </a:r>
            <a:endParaRPr lang="es-MX" altLang="en-US" sz="16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</a:t>
            </a:r>
            <a:r>
              <a:rPr lang="es-MX" altLang="en-US" sz="1600" b="1" dirty="0" err="1">
                <a:latin typeface="Courier New" pitchFamily="49" charset="0"/>
              </a:rPr>
              <a:t>J</a:t>
            </a:r>
            <a:r>
              <a:rPr lang="es-MX" altLang="en-US" sz="1600" b="1" i="1" dirty="0" err="1">
                <a:solidFill>
                  <a:srgbClr val="FF0000"/>
                </a:solidFill>
                <a:latin typeface="Courier New" pitchFamily="49" charset="0"/>
              </a:rPr>
              <a:t>cond</a:t>
            </a:r>
            <a:r>
              <a:rPr lang="es-MX" altLang="en-US" sz="1600" b="1" dirty="0">
                <a:latin typeface="Courier New" pitchFamily="49" charset="0"/>
              </a:rPr>
              <a:t> la2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. . .</a:t>
            </a:r>
            <a:endParaRPr lang="en-US" alt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1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</a:t>
            </a:r>
            <a:r>
              <a:rPr lang="en-US" i="1" dirty="0" err="1">
                <a:solidFill>
                  <a:srgbClr val="FF0000"/>
                </a:solidFill>
              </a:rPr>
              <a:t>cond</a:t>
            </a:r>
            <a:r>
              <a:rPr lang="en-US" dirty="0" err="1"/>
              <a:t>s</a:t>
            </a:r>
            <a:r>
              <a:rPr lang="en-US" dirty="0"/>
              <a:t> Based on </a:t>
            </a:r>
            <a:r>
              <a:rPr lang="en-US" i="1" dirty="0"/>
              <a:t>one</a:t>
            </a:r>
            <a:r>
              <a:rPr lang="en-US" dirty="0"/>
              <a:t> Flag (</a:t>
            </a:r>
            <a:r>
              <a:rPr lang="en-US" sz="1800" dirty="0"/>
              <a:t>after instruction</a:t>
            </a:r>
            <a:r>
              <a:rPr lang="en-US" dirty="0"/>
              <a:t>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353</a:t>
            </a:fld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943" y="1988840"/>
            <a:ext cx="5486400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143093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</a:t>
            </a:r>
            <a:r>
              <a:rPr lang="es-MX" i="1" dirty="0" err="1"/>
              <a:t>cond</a:t>
            </a:r>
            <a:r>
              <a:rPr lang="es-MX" dirty="0" err="1"/>
              <a:t>s</a:t>
            </a:r>
            <a:r>
              <a:rPr lang="es-MX" dirty="0"/>
              <a:t> </a:t>
            </a:r>
            <a:r>
              <a:rPr lang="es-MX" dirty="0" err="1"/>
              <a:t>examples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err="1"/>
              <a:t>Example</a:t>
            </a:r>
            <a:r>
              <a:rPr lang="es-MX" sz="2400" dirty="0"/>
              <a:t> 1</a:t>
            </a:r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endParaRPr lang="es-MX" sz="2000" dirty="0"/>
          </a:p>
          <a:p>
            <a:endParaRPr lang="es-MX" sz="2400" dirty="0"/>
          </a:p>
          <a:p>
            <a:r>
              <a:rPr lang="es-MX" sz="2400" dirty="0"/>
              <a:t>Example2</a:t>
            </a:r>
            <a:endParaRPr lang="en-US" sz="24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354</a:t>
            </a:fld>
            <a:endParaRPr lang="es-MX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91744" y="1844824"/>
            <a:ext cx="2785120" cy="1728192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MOV EAX,1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</a:t>
            </a:r>
            <a:r>
              <a:rPr lang="es-MX" altLang="en-US" sz="1600" b="1" dirty="0">
                <a:solidFill>
                  <a:srgbClr val="FF0000"/>
                </a:solidFill>
                <a:latin typeface="Courier New" pitchFamily="49" charset="0"/>
              </a:rPr>
              <a:t>SUB EAX,1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JZ la1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. . 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la1:. . .</a:t>
            </a:r>
            <a:endParaRPr lang="en-US" altLang="en-US" sz="16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91744" y="4437112"/>
            <a:ext cx="2785120" cy="19812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la2: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. . 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MOV EAX,1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</a:t>
            </a:r>
            <a:r>
              <a:rPr lang="es-MX" altLang="en-US" sz="1600" b="1" dirty="0">
                <a:solidFill>
                  <a:srgbClr val="FF0000"/>
                </a:solidFill>
                <a:latin typeface="Courier New" pitchFamily="49" charset="0"/>
              </a:rPr>
              <a:t>ADD EAX,1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JNC la2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. . .</a:t>
            </a:r>
          </a:p>
        </p:txBody>
      </p:sp>
    </p:spTree>
    <p:extLst>
      <p:ext uri="{BB962C8B-B14F-4D97-AF65-F5344CB8AC3E}">
        <p14:creationId xmlns:p14="http://schemas.microsoft.com/office/powerpoint/2010/main" val="298160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to Test for a </a:t>
            </a:r>
            <a:r>
              <a:rPr lang="en-US" dirty="0" err="1"/>
              <a:t>J</a:t>
            </a:r>
            <a:r>
              <a:rPr lang="en-US" dirty="0" err="1">
                <a:solidFill>
                  <a:srgbClr val="FF0000"/>
                </a:solidFill>
              </a:rPr>
              <a:t>cond</a:t>
            </a:r>
            <a:r>
              <a:rPr lang="en-US"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altLang="en-US" dirty="0"/>
              <a:t>How many flags have to be tested for a </a:t>
            </a:r>
            <a:r>
              <a:rPr lang="en-US" altLang="en-US" dirty="0" err="1"/>
              <a:t>J</a:t>
            </a:r>
            <a:r>
              <a:rPr lang="en-US" altLang="en-US" dirty="0" err="1">
                <a:solidFill>
                  <a:srgbClr val="FF0000"/>
                </a:solidFill>
              </a:rPr>
              <a:t>cond</a:t>
            </a:r>
            <a:r>
              <a:rPr lang="en-US" altLang="en-US" dirty="0"/>
              <a:t>, when implementing a </a:t>
            </a:r>
            <a:r>
              <a:rPr lang="en-US" altLang="en-US" i="1" dirty="0"/>
              <a:t>Boolean Expression</a:t>
            </a:r>
            <a:r>
              <a:rPr lang="en-US" altLang="en-US" dirty="0"/>
              <a:t> of a HLL’s Algorithm Structure (</a:t>
            </a:r>
            <a:r>
              <a:rPr lang="en-US" altLang="en-US" i="1" dirty="0"/>
              <a:t>if</a:t>
            </a:r>
            <a:r>
              <a:rPr lang="en-US" altLang="en-US" dirty="0"/>
              <a:t>, </a:t>
            </a:r>
            <a:r>
              <a:rPr lang="en-US" altLang="en-US" i="1" dirty="0"/>
              <a:t>while</a:t>
            </a:r>
            <a:r>
              <a:rPr lang="en-US" altLang="en-US" dirty="0"/>
              <a:t>, …)?</a:t>
            </a:r>
          </a:p>
          <a:p>
            <a:endParaRPr lang="es-MX" dirty="0"/>
          </a:p>
          <a:p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i="1" dirty="0" err="1"/>
              <a:t>unsigned</a:t>
            </a:r>
            <a:r>
              <a:rPr lang="es-MX" dirty="0"/>
              <a:t> </a:t>
            </a:r>
            <a:r>
              <a:rPr lang="es-MX" dirty="0" err="1"/>
              <a:t>expressions</a:t>
            </a:r>
            <a:r>
              <a:rPr lang="es-MX" dirty="0"/>
              <a:t>?</a:t>
            </a:r>
          </a:p>
          <a:p>
            <a:pPr lvl="1"/>
            <a:r>
              <a:rPr lang="es-MX" dirty="0" err="1"/>
              <a:t>Chiefly</a:t>
            </a:r>
            <a:r>
              <a:rPr lang="es-MX" dirty="0"/>
              <a:t>,  </a:t>
            </a:r>
            <a:r>
              <a:rPr lang="es-MX" dirty="0">
                <a:solidFill>
                  <a:srgbClr val="FF0000"/>
                </a:solidFill>
              </a:rPr>
              <a:t>CF</a:t>
            </a:r>
            <a:r>
              <a:rPr lang="es-MX" dirty="0"/>
              <a:t> and </a:t>
            </a:r>
            <a:r>
              <a:rPr lang="es-MX" dirty="0">
                <a:solidFill>
                  <a:srgbClr val="FF0000"/>
                </a:solidFill>
              </a:rPr>
              <a:t>ZF</a:t>
            </a:r>
            <a:r>
              <a:rPr lang="es-MX" dirty="0"/>
              <a:t> </a:t>
            </a:r>
          </a:p>
          <a:p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i="1" dirty="0" err="1"/>
              <a:t>signed</a:t>
            </a:r>
            <a:r>
              <a:rPr lang="es-MX" dirty="0"/>
              <a:t> </a:t>
            </a:r>
            <a:r>
              <a:rPr lang="es-MX" dirty="0" err="1"/>
              <a:t>expressions</a:t>
            </a:r>
            <a:r>
              <a:rPr lang="es-MX" dirty="0"/>
              <a:t>?</a:t>
            </a:r>
          </a:p>
          <a:p>
            <a:pPr lvl="1"/>
            <a:r>
              <a:rPr lang="en-US" altLang="en-US" dirty="0"/>
              <a:t>Mainly,  </a:t>
            </a:r>
            <a:r>
              <a:rPr lang="en-US" altLang="en-US" dirty="0">
                <a:solidFill>
                  <a:srgbClr val="FF0000"/>
                </a:solidFill>
              </a:rPr>
              <a:t>SF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0000"/>
                </a:solidFill>
              </a:rPr>
              <a:t>OF</a:t>
            </a:r>
            <a:r>
              <a:rPr lang="en-US" altLang="en-US" dirty="0"/>
              <a:t> </a:t>
            </a:r>
          </a:p>
          <a:p>
            <a:endParaRPr lang="es-MX" dirty="0"/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355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5086186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</a:t>
            </a:r>
            <a:r>
              <a:rPr lang="en-US" dirty="0" err="1"/>
              <a:t>referencia</a:t>
            </a:r>
            <a:r>
              <a:rPr lang="en-US" dirty="0"/>
              <a:t>, Ramón Ríos</a:t>
            </a:r>
          </a:p>
          <a:p>
            <a:r>
              <a:rPr lang="en-US" dirty="0"/>
              <a:t>Agosto – </a:t>
            </a:r>
            <a:r>
              <a:rPr lang="en-US" dirty="0" err="1"/>
              <a:t>diciembre</a:t>
            </a:r>
            <a:r>
              <a:rPr lang="en-US" dirty="0"/>
              <a:t> 2022</a:t>
            </a:r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356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584455565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2022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357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3519334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</a:t>
            </a:r>
            <a:r>
              <a:rPr lang="es-MX" i="1" dirty="0" err="1">
                <a:solidFill>
                  <a:srgbClr val="FF0000"/>
                </a:solidFill>
              </a:rPr>
              <a:t>cond</a:t>
            </a:r>
            <a:r>
              <a:rPr lang="es-MX" dirty="0" err="1"/>
              <a:t>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Hard</a:t>
            </a:r>
            <a:r>
              <a:rPr lang="es-MX" dirty="0"/>
              <a:t> to use </a:t>
            </a:r>
            <a:r>
              <a:rPr lang="es-MX" dirty="0" err="1"/>
              <a:t>them</a:t>
            </a:r>
            <a:r>
              <a:rPr lang="es-MX" dirty="0"/>
              <a:t>, </a:t>
            </a:r>
            <a:r>
              <a:rPr lang="es-MX" dirty="0" err="1"/>
              <a:t>because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predecessor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r>
              <a:rPr lang="es-MX" dirty="0"/>
              <a:t> </a:t>
            </a:r>
            <a:r>
              <a:rPr lang="es-MX" dirty="0" err="1"/>
              <a:t>usually</a:t>
            </a:r>
            <a:r>
              <a:rPr lang="es-MX" dirty="0"/>
              <a:t> </a:t>
            </a:r>
            <a:r>
              <a:rPr lang="es-MX" dirty="0" err="1"/>
              <a:t>affect</a:t>
            </a:r>
            <a:r>
              <a:rPr lang="es-MX" dirty="0"/>
              <a:t> </a:t>
            </a:r>
            <a:r>
              <a:rPr lang="es-MX" dirty="0" err="1"/>
              <a:t>several</a:t>
            </a:r>
            <a:r>
              <a:rPr lang="es-MX" dirty="0"/>
              <a:t> </a:t>
            </a:r>
            <a:r>
              <a:rPr lang="es-MX" dirty="0" err="1"/>
              <a:t>flags</a:t>
            </a:r>
            <a:r>
              <a:rPr lang="es-MX" dirty="0"/>
              <a:t> at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same</a:t>
            </a:r>
            <a:r>
              <a:rPr lang="es-MX" dirty="0"/>
              <a:t> time,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necessaraly</a:t>
            </a:r>
            <a:r>
              <a:rPr lang="es-MX" dirty="0"/>
              <a:t> </a:t>
            </a: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flag</a:t>
            </a:r>
            <a:r>
              <a:rPr lang="es-MX" dirty="0"/>
              <a:t>.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358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7733102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CMP in </a:t>
            </a:r>
            <a:r>
              <a:rPr lang="es-MX" dirty="0" err="1"/>
              <a:t>Structured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Tx/>
              <a:buChar char="•"/>
              <a:defRPr/>
            </a:pPr>
            <a:r>
              <a:rPr lang="en-US" b="1" kern="0" dirty="0"/>
              <a:t>CMP instruction</a:t>
            </a:r>
            <a:r>
              <a:rPr lang="en-US" kern="0" dirty="0"/>
              <a:t> is used to create </a:t>
            </a:r>
            <a:r>
              <a:rPr lang="en-US" i="1" kern="0" dirty="0"/>
              <a:t>conditional logic structures</a:t>
            </a:r>
          </a:p>
          <a:p>
            <a:pPr>
              <a:buClr>
                <a:schemeClr val="tx1"/>
              </a:buClr>
              <a:buFontTx/>
              <a:buChar char="•"/>
              <a:defRPr/>
            </a:pPr>
            <a:r>
              <a:rPr lang="en-US" kern="0" dirty="0"/>
              <a:t>When follow CMP with a </a:t>
            </a:r>
            <a:r>
              <a:rPr lang="en-US" i="1" kern="0" dirty="0"/>
              <a:t>conditional jump</a:t>
            </a:r>
            <a:r>
              <a:rPr lang="en-US" kern="0" dirty="0"/>
              <a:t> instruction, the result is the assembly language equivalent of an IF or a WHILE statement, or any other structured High Level Language instruction.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359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1236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Ranges of Unsigned Integers</a:t>
            </a:r>
          </a:p>
        </p:txBody>
      </p:sp>
      <p:graphicFrame>
        <p:nvGraphicFramePr>
          <p:cNvPr id="8" name="Object 1024"/>
          <p:cNvGraphicFramePr>
            <a:graphicFrameLocks noChangeAspect="1"/>
          </p:cNvGraphicFramePr>
          <p:nvPr/>
        </p:nvGraphicFramePr>
        <p:xfrm>
          <a:off x="5431904" y="1484784"/>
          <a:ext cx="3124200" cy="1182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929128" imgH="891540" progId="">
                  <p:embed/>
                </p:oleObj>
              </mc:Choice>
              <mc:Fallback>
                <p:oleObj name="VISIO" r:id="rId3" imgW="2929128" imgH="891540" progId="">
                  <p:embed/>
                  <p:pic>
                    <p:nvPicPr>
                      <p:cNvPr id="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111" t="-7295" r="-2223" b="-9422"/>
                      <a:stretch>
                        <a:fillRect/>
                      </a:stretch>
                    </p:blipFill>
                    <p:spPr bwMode="auto">
                      <a:xfrm>
                        <a:off x="5431904" y="1484784"/>
                        <a:ext cx="3124200" cy="1182216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04" y="3115757"/>
            <a:ext cx="6858000" cy="2165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298304" y="1676401"/>
            <a:ext cx="24384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Standard sizes: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6190364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CMP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360</a:t>
            </a:fld>
            <a:endParaRPr lang="es-MX" dirty="0"/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>
          <a:xfrm>
            <a:off x="2243354" y="1638300"/>
            <a:ext cx="7772400" cy="4527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Syntax: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CMP </a:t>
            </a:r>
            <a:r>
              <a:rPr lang="en-US" alt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leftOp</a:t>
            </a:r>
            <a:r>
              <a:rPr lang="en-US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rightOp</a:t>
            </a: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Compares the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leftOp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operand to the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rightOp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operand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Nondestructive implied subtraction of </a:t>
            </a:r>
            <a:r>
              <a:rPr lang="en-US" alt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rightOp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alt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leftOp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(neither operand is changed)</a:t>
            </a:r>
          </a:p>
          <a:p>
            <a:pPr>
              <a:lnSpc>
                <a:spcPct val="90000"/>
              </a:lnSpc>
            </a:pPr>
            <a:r>
              <a:rPr lang="es-MX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es-MX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leftOp</a:t>
            </a:r>
            <a:r>
              <a:rPr lang="en-US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rightOp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alt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comparation</a:t>
            </a:r>
            <a:r>
              <a:rPr lang="es-MX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affect</a:t>
            </a:r>
            <a:r>
              <a:rPr lang="es-MX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s-MX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flags</a:t>
            </a:r>
            <a:r>
              <a:rPr lang="es-MX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following operand combinations are permitted</a:t>
            </a:r>
          </a:p>
          <a:p>
            <a:pPr lvl="1"/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CMP </a:t>
            </a:r>
            <a:r>
              <a:rPr lang="en-US" alt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endParaRPr lang="en-US" alt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CMP </a:t>
            </a:r>
            <a:r>
              <a:rPr lang="en-US" alt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mem</a:t>
            </a:r>
          </a:p>
          <a:p>
            <a:pPr lvl="1"/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CMP </a:t>
            </a:r>
            <a:r>
              <a:rPr lang="en-US" alt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imm</a:t>
            </a:r>
            <a:endParaRPr lang="en-US" alt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CMP mem, </a:t>
            </a:r>
            <a:r>
              <a:rPr lang="en-US" alt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endParaRPr lang="en-US" alt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CMP mem, </a:t>
            </a:r>
            <a:r>
              <a:rPr lang="en-US" alt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imm</a:t>
            </a:r>
            <a:endParaRPr lang="en-US" alt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22417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CMP + </a:t>
            </a:r>
            <a:r>
              <a:rPr lang="es-MX" dirty="0" err="1"/>
              <a:t>J</a:t>
            </a:r>
            <a:r>
              <a:rPr lang="es-MX" i="1" dirty="0" err="1"/>
              <a:t>cond</a:t>
            </a:r>
            <a:r>
              <a:rPr lang="es-MX" dirty="0" err="1"/>
              <a:t>s</a:t>
            </a:r>
            <a:r>
              <a:rPr lang="es-MX" dirty="0"/>
              <a:t> </a:t>
            </a:r>
            <a:r>
              <a:rPr lang="es-MX" dirty="0" err="1"/>
              <a:t>usage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err="1"/>
              <a:t>Example</a:t>
            </a:r>
            <a:r>
              <a:rPr lang="es-MX" sz="2400" dirty="0"/>
              <a:t> 1                                             looks </a:t>
            </a:r>
            <a:r>
              <a:rPr lang="es-MX" sz="2400" dirty="0" err="1"/>
              <a:t>like</a:t>
            </a:r>
            <a:r>
              <a:rPr lang="es-MX" sz="2400" dirty="0"/>
              <a:t> </a:t>
            </a:r>
            <a:r>
              <a:rPr lang="es-MX" sz="2400" dirty="0" err="1"/>
              <a:t>an</a:t>
            </a:r>
            <a:r>
              <a:rPr lang="es-MX" sz="2400" dirty="0"/>
              <a:t> IF</a:t>
            </a:r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endParaRPr lang="es-MX" sz="2000" dirty="0"/>
          </a:p>
          <a:p>
            <a:endParaRPr lang="es-MX" sz="2400" dirty="0"/>
          </a:p>
          <a:p>
            <a:r>
              <a:rPr lang="es-MX" sz="2400" dirty="0"/>
              <a:t>Example2                                              looks </a:t>
            </a:r>
            <a:r>
              <a:rPr lang="es-MX" sz="2400" dirty="0" err="1"/>
              <a:t>like</a:t>
            </a:r>
            <a:r>
              <a:rPr lang="es-MX" sz="2400" dirty="0"/>
              <a:t> </a:t>
            </a:r>
            <a:r>
              <a:rPr lang="es-MX" sz="2400" dirty="0" err="1"/>
              <a:t>repetitive</a:t>
            </a:r>
            <a:endParaRPr lang="en-US" sz="24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361</a:t>
            </a:fld>
            <a:endParaRPr lang="es-MX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91744" y="1844824"/>
            <a:ext cx="2785120" cy="1728192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</a:t>
            </a:r>
            <a:r>
              <a:rPr lang="es-MX" altLang="en-US" sz="1600" b="1" dirty="0" err="1">
                <a:latin typeface="Courier New" pitchFamily="49" charset="0"/>
              </a:rPr>
              <a:t>cmp</a:t>
            </a:r>
            <a:r>
              <a:rPr lang="es-MX" altLang="en-US" sz="1600" b="1" dirty="0">
                <a:latin typeface="Courier New" pitchFamily="49" charset="0"/>
              </a:rPr>
              <a:t> </a:t>
            </a:r>
            <a:r>
              <a:rPr lang="es-MX" altLang="en-US" sz="1600" b="1" dirty="0" err="1">
                <a:latin typeface="Courier New" pitchFamily="49" charset="0"/>
              </a:rPr>
              <a:t>EAX,uno</a:t>
            </a:r>
            <a:endParaRPr lang="es-MX" altLang="en-US" sz="16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</a:t>
            </a:r>
            <a:r>
              <a:rPr lang="es-MX" altLang="en-US" sz="1600" b="1" dirty="0" err="1">
                <a:latin typeface="Courier New" pitchFamily="49" charset="0"/>
              </a:rPr>
              <a:t>J</a:t>
            </a:r>
            <a:r>
              <a:rPr lang="es-MX" altLang="en-US" sz="1600" b="1" i="1" dirty="0" err="1">
                <a:latin typeface="Courier New" pitchFamily="49" charset="0"/>
              </a:rPr>
              <a:t>cond</a:t>
            </a:r>
            <a:r>
              <a:rPr lang="es-MX" altLang="en-US" sz="1600" b="1" dirty="0">
                <a:latin typeface="Courier New" pitchFamily="49" charset="0"/>
              </a:rPr>
              <a:t> la1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. . 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. . 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la1:. . .</a:t>
            </a:r>
            <a:endParaRPr lang="en-US" altLang="en-US" sz="16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91744" y="4437112"/>
            <a:ext cx="2785120" cy="19812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la2: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. . 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. . 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</a:t>
            </a:r>
            <a:r>
              <a:rPr lang="es-MX" altLang="en-US" sz="1600" b="1" dirty="0" err="1">
                <a:latin typeface="Courier New" pitchFamily="49" charset="0"/>
              </a:rPr>
              <a:t>cmp</a:t>
            </a:r>
            <a:r>
              <a:rPr lang="es-MX" altLang="en-US" sz="1600" b="1" dirty="0">
                <a:latin typeface="Courier New" pitchFamily="49" charset="0"/>
              </a:rPr>
              <a:t> </a:t>
            </a:r>
            <a:r>
              <a:rPr lang="es-MX" altLang="en-US" sz="1600" b="1" dirty="0" err="1">
                <a:latin typeface="Courier New" pitchFamily="49" charset="0"/>
              </a:rPr>
              <a:t>dos,EBX</a:t>
            </a:r>
            <a:endParaRPr lang="es-MX" altLang="en-US" sz="16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</a:t>
            </a:r>
            <a:r>
              <a:rPr lang="es-MX" altLang="en-US" sz="1600" b="1" dirty="0" err="1">
                <a:latin typeface="Courier New" pitchFamily="49" charset="0"/>
              </a:rPr>
              <a:t>J</a:t>
            </a:r>
            <a:r>
              <a:rPr lang="es-MX" altLang="en-US" sz="1600" b="1" i="1" dirty="0" err="1">
                <a:latin typeface="Courier New" pitchFamily="49" charset="0"/>
              </a:rPr>
              <a:t>cond</a:t>
            </a:r>
            <a:r>
              <a:rPr lang="es-MX" altLang="en-US" sz="1600" b="1" dirty="0">
                <a:latin typeface="Courier New" pitchFamily="49" charset="0"/>
              </a:rPr>
              <a:t> la2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600" b="1" dirty="0">
                <a:latin typeface="Courier New" pitchFamily="49" charset="0"/>
              </a:rPr>
              <a:t>    . . .</a:t>
            </a:r>
            <a:endParaRPr lang="en-US" alt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00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CMP of two Unsigned operands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362</a:t>
            </a:fld>
            <a:endParaRPr lang="es-MX" dirty="0"/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>
          <a:xfrm>
            <a:off x="2243354" y="1638300"/>
            <a:ext cx="7772400" cy="406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 1:    it works when    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leftOp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rightOp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3042239" y="2044348"/>
            <a:ext cx="6096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200400" algn="l"/>
                <a:tab pos="41148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AL,5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CMP AL,5	; ZF=1, CF=0</a:t>
            </a:r>
          </a:p>
        </p:txBody>
      </p:sp>
      <p:grpSp>
        <p:nvGrpSpPr>
          <p:cNvPr id="8" name="Group 1033"/>
          <p:cNvGrpSpPr>
            <a:grpSpLocks/>
          </p:cNvGrpSpPr>
          <p:nvPr/>
        </p:nvGrpSpPr>
        <p:grpSpPr bwMode="auto">
          <a:xfrm>
            <a:off x="2204039" y="2899267"/>
            <a:ext cx="7772400" cy="1425641"/>
            <a:chOff x="433" y="2747"/>
            <a:chExt cx="4896" cy="805"/>
          </a:xfrm>
        </p:grpSpPr>
        <p:sp>
          <p:nvSpPr>
            <p:cNvPr id="9" name="Rectangle 1029"/>
            <p:cNvSpPr>
              <a:spLocks noChangeArrowheads="1"/>
            </p:cNvSpPr>
            <p:nvPr/>
          </p:nvSpPr>
          <p:spPr bwMode="auto">
            <a:xfrm>
              <a:off x="433" y="2747"/>
              <a:ext cx="48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Example 2:    it works when     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leftOp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&lt;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rightOp</a:t>
              </a:r>
              <a:endParaRPr lang="en-US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 Box 1031"/>
            <p:cNvSpPr txBox="1">
              <a:spLocks noChangeArrowheads="1"/>
            </p:cNvSpPr>
            <p:nvPr/>
          </p:nvSpPr>
          <p:spPr bwMode="auto">
            <a:xfrm>
              <a:off x="960" y="3024"/>
              <a:ext cx="384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60" tIns="182880" rIns="137160" bIns="182880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3200400" algn="l"/>
                  <a:tab pos="4114800" algn="l"/>
                </a:tabLst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MOV AL,4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CMP AL,5	; ZF=0, CF=1</a:t>
              </a:r>
            </a:p>
          </p:txBody>
        </p:sp>
      </p:grp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279325" y="4437112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 3: it works when      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leftOp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rightOp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117525" y="5046712"/>
            <a:ext cx="6096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200400" algn="l"/>
                <a:tab pos="41148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AL,6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CMP AL,5	; ZF = 0, CF = 0</a:t>
            </a:r>
          </a:p>
        </p:txBody>
      </p:sp>
    </p:spTree>
    <p:extLst>
      <p:ext uri="{BB962C8B-B14F-4D97-AF65-F5344CB8AC3E}">
        <p14:creationId xmlns:p14="http://schemas.microsoft.com/office/powerpoint/2010/main" val="938426629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i="1" dirty="0" err="1"/>
              <a:t>conds</a:t>
            </a:r>
            <a:r>
              <a:rPr lang="en-US" dirty="0"/>
              <a:t> Based on Equality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363</a:t>
            </a:fld>
            <a:endParaRPr lang="es-MX" dirty="0"/>
          </a:p>
        </p:txBody>
      </p:sp>
      <p:sp>
        <p:nvSpPr>
          <p:cNvPr id="7" name="6 CuadroTexto"/>
          <p:cNvSpPr txBox="1"/>
          <p:nvPr/>
        </p:nvSpPr>
        <p:spPr>
          <a:xfrm>
            <a:off x="3647728" y="465313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 err="1"/>
              <a:t>For</a:t>
            </a:r>
            <a:r>
              <a:rPr lang="es-MX" sz="1800" dirty="0"/>
              <a:t> </a:t>
            </a:r>
            <a:r>
              <a:rPr lang="es-MX" sz="1800" dirty="0">
                <a:solidFill>
                  <a:srgbClr val="FF0000"/>
                </a:solidFill>
              </a:rPr>
              <a:t>UNSIGNED</a:t>
            </a:r>
            <a:r>
              <a:rPr lang="es-MX" sz="1800" dirty="0"/>
              <a:t> </a:t>
            </a:r>
            <a:r>
              <a:rPr lang="es-MX" sz="1800" dirty="0" err="1"/>
              <a:t>or</a:t>
            </a:r>
            <a:r>
              <a:rPr lang="es-MX" sz="1800" dirty="0"/>
              <a:t> </a:t>
            </a:r>
            <a:r>
              <a:rPr lang="es-MX" sz="1800" dirty="0">
                <a:solidFill>
                  <a:srgbClr val="FF0000"/>
                </a:solidFill>
              </a:rPr>
              <a:t>SIGNED</a:t>
            </a:r>
            <a:r>
              <a:rPr lang="es-MX" sz="1800" dirty="0"/>
              <a:t> use.</a:t>
            </a:r>
            <a:endParaRPr lang="es-MX" sz="1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7" y="3140969"/>
            <a:ext cx="48672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01547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</a:t>
            </a:r>
            <a:r>
              <a:rPr lang="en-US" i="1" dirty="0" err="1"/>
              <a:t>conds</a:t>
            </a:r>
            <a:r>
              <a:rPr lang="en-US" dirty="0"/>
              <a:t> Based on Unsigned operands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364</a:t>
            </a:fld>
            <a:endParaRPr lang="es-MX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700809"/>
            <a:ext cx="6705600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639616" y="52292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 err="1"/>
              <a:t>Better</a:t>
            </a:r>
            <a:r>
              <a:rPr lang="es-MX" sz="1800" dirty="0"/>
              <a:t>  use  </a:t>
            </a:r>
            <a:r>
              <a:rPr lang="es-MX" sz="1800" dirty="0">
                <a:solidFill>
                  <a:srgbClr val="FF0000"/>
                </a:solidFill>
              </a:rPr>
              <a:t>JA</a:t>
            </a:r>
            <a:r>
              <a:rPr lang="es-MX" sz="1800" dirty="0"/>
              <a:t>,  </a:t>
            </a:r>
            <a:r>
              <a:rPr lang="es-MX" sz="1800" dirty="0">
                <a:solidFill>
                  <a:srgbClr val="FF0000"/>
                </a:solidFill>
              </a:rPr>
              <a:t>JAE</a:t>
            </a:r>
            <a:r>
              <a:rPr lang="es-MX" sz="1800" dirty="0"/>
              <a:t>,  </a:t>
            </a:r>
            <a:r>
              <a:rPr lang="es-MX" sz="1800" dirty="0">
                <a:solidFill>
                  <a:srgbClr val="FF0000"/>
                </a:solidFill>
              </a:rPr>
              <a:t>JB</a:t>
            </a:r>
            <a:r>
              <a:rPr lang="es-MX" sz="1800" dirty="0"/>
              <a:t> and  </a:t>
            </a:r>
            <a:r>
              <a:rPr lang="es-MX" sz="1800" dirty="0">
                <a:solidFill>
                  <a:srgbClr val="FF0000"/>
                </a:solidFill>
              </a:rPr>
              <a:t>JBE</a:t>
            </a:r>
            <a:r>
              <a:rPr lang="es-MX" sz="1800" dirty="0"/>
              <a:t>                                       </a:t>
            </a:r>
            <a:r>
              <a:rPr lang="es-MX" sz="1400" dirty="0" err="1"/>
              <a:t>Above</a:t>
            </a:r>
            <a:r>
              <a:rPr lang="es-MX" sz="1400" dirty="0"/>
              <a:t>, </a:t>
            </a:r>
            <a:r>
              <a:rPr lang="es-MX" sz="1400" dirty="0" err="1"/>
              <a:t>Below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469547824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Examples</a:t>
            </a:r>
            <a:r>
              <a:rPr lang="es-MX" dirty="0"/>
              <a:t>, </a:t>
            </a:r>
            <a:r>
              <a:rPr lang="es-MX" dirty="0" err="1"/>
              <a:t>Unsigned</a:t>
            </a:r>
            <a:r>
              <a:rPr lang="es-MX" dirty="0"/>
              <a:t>- 1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365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137865" y="2847181"/>
            <a:ext cx="480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41148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CMP EAX,EBX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JA  Larger    ; above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23465" y="1704181"/>
            <a:ext cx="7696200" cy="127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</a:pPr>
            <a:r>
              <a:rPr lang="en-US" altLang="en-US" sz="2100" dirty="0"/>
              <a:t>Task: Jump to a label </a:t>
            </a:r>
            <a:r>
              <a:rPr lang="en-US" altLang="en-US" sz="2100" i="1" dirty="0"/>
              <a:t>Larger</a:t>
            </a:r>
            <a:r>
              <a:rPr lang="en-US" altLang="en-US" sz="2100" dirty="0"/>
              <a:t> if </a:t>
            </a:r>
            <a:r>
              <a:rPr lang="en-US" altLang="en-US" sz="2100" dirty="0">
                <a:solidFill>
                  <a:srgbClr val="FF0000"/>
                </a:solidFill>
              </a:rPr>
              <a:t>unsigned</a:t>
            </a:r>
            <a:r>
              <a:rPr lang="en-US" altLang="en-US" sz="2100" dirty="0"/>
              <a:t> EAX is greater than EBX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 dirty="0"/>
              <a:t>Solution: Use CMP, followed by JA</a:t>
            </a:r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2207568" y="4005064"/>
            <a:ext cx="7696200" cy="1600200"/>
            <a:chOff x="432" y="816"/>
            <a:chExt cx="4848" cy="1008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1008" y="1296"/>
              <a:ext cx="3024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37160" tIns="182880" rIns="137160" bIns="182880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222885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222885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2228850" algn="l"/>
                </a:tabLst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222885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222885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222885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222885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222885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222885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>
                  <a:latin typeface="Courier New" pitchFamily="49" charset="0"/>
                </a:rPr>
                <a:t>CMP EAX,Val1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>
                  <a:latin typeface="Courier New" pitchFamily="49" charset="0"/>
                </a:rPr>
                <a:t>JBE L1	; below or equal</a:t>
              </a: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432" y="816"/>
              <a:ext cx="484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marL="2286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US" sz="2100" dirty="0"/>
                <a:t>Jump to label </a:t>
              </a:r>
              <a:r>
                <a:rPr lang="en-US" altLang="en-US" sz="2100" i="1" dirty="0"/>
                <a:t>L1</a:t>
              </a:r>
              <a:r>
                <a:rPr lang="en-US" altLang="en-US" sz="2100" dirty="0"/>
                <a:t> if </a:t>
              </a:r>
              <a:r>
                <a:rPr lang="en-US" altLang="en-US" sz="2100" dirty="0">
                  <a:solidFill>
                    <a:srgbClr val="FF0000"/>
                  </a:solidFill>
                </a:rPr>
                <a:t>unsigned</a:t>
              </a:r>
              <a:r>
                <a:rPr lang="en-US" altLang="en-US" sz="2100" dirty="0"/>
                <a:t> EAX is less than or equal to Val1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410401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CMP of two Signed operands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366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51584" y="1528011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 4: it works when      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leftOp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rightOp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808784" y="1985211"/>
            <a:ext cx="6858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2743200" algn="l"/>
                <a:tab pos="41148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mov al,5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cmp al,-2	; Sign flag == Overflow flag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351584" y="3128211"/>
            <a:ext cx="6172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2000" dirty="0"/>
              <a:t>Example 5: it works when       </a:t>
            </a:r>
            <a:r>
              <a:rPr lang="en-US" altLang="en-US" sz="2000" dirty="0" err="1"/>
              <a:t>leftOp</a:t>
            </a:r>
            <a:r>
              <a:rPr lang="en-US" altLang="en-US" sz="2000" dirty="0"/>
              <a:t> &lt; </a:t>
            </a:r>
            <a:r>
              <a:rPr lang="en-US" altLang="en-US" sz="2000" dirty="0" err="1"/>
              <a:t>rightOp</a:t>
            </a:r>
            <a:endParaRPr lang="en-US" altLang="en-US" sz="2000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808784" y="3585411"/>
            <a:ext cx="6858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2743200" algn="l"/>
                <a:tab pos="41148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mov al,-1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cmp al,5	; Sign flag </a:t>
            </a:r>
            <a:r>
              <a:rPr lang="en-US" altLang="en-US" sz="1800" b="1">
                <a:latin typeface="Courier New" pitchFamily="49" charset="0"/>
                <a:sym typeface="Symbol" pitchFamily="18" charset="2"/>
              </a:rPr>
              <a:t>!=</a:t>
            </a:r>
            <a:r>
              <a:rPr lang="en-US" altLang="en-US" sz="1800" b="1">
                <a:latin typeface="Courier New" pitchFamily="49" charset="0"/>
              </a:rPr>
              <a:t> Overflow flag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351585" y="4576011"/>
            <a:ext cx="649095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2000" dirty="0"/>
              <a:t>Example 6: it works when       </a:t>
            </a:r>
            <a:r>
              <a:rPr lang="en-US" altLang="en-US" sz="2000" dirty="0" err="1"/>
              <a:t>leftOp</a:t>
            </a:r>
            <a:r>
              <a:rPr lang="en-US" altLang="en-US" sz="2000" dirty="0"/>
              <a:t> == </a:t>
            </a:r>
            <a:r>
              <a:rPr lang="en-US" altLang="en-US" sz="2000" dirty="0" err="1"/>
              <a:t>rightOp</a:t>
            </a:r>
            <a:endParaRPr lang="en-US" altLang="en-US" sz="2000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808785" y="5033211"/>
            <a:ext cx="6858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2743200" algn="l"/>
                <a:tab pos="41148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mov</a:t>
            </a:r>
            <a:r>
              <a:rPr lang="en-US" altLang="en-US" sz="1800" b="1" dirty="0">
                <a:latin typeface="Courier New" pitchFamily="49" charset="0"/>
              </a:rPr>
              <a:t> al,-1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cmp</a:t>
            </a:r>
            <a:r>
              <a:rPr lang="en-US" altLang="en-US" sz="1800" b="1" dirty="0">
                <a:latin typeface="Courier New" pitchFamily="49" charset="0"/>
              </a:rPr>
              <a:t> al,-1	; ZF=1, CF=don´t care</a:t>
            </a:r>
          </a:p>
        </p:txBody>
      </p:sp>
    </p:spTree>
    <p:extLst>
      <p:ext uri="{BB962C8B-B14F-4D97-AF65-F5344CB8AC3E}">
        <p14:creationId xmlns:p14="http://schemas.microsoft.com/office/powerpoint/2010/main" val="4092454544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</a:t>
            </a:r>
            <a:r>
              <a:rPr lang="en-US" i="1" dirty="0" err="1"/>
              <a:t>conds</a:t>
            </a:r>
            <a:r>
              <a:rPr lang="en-US" dirty="0"/>
              <a:t> Based on Signed operands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367</a:t>
            </a:fld>
            <a:endParaRPr lang="es-MX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628801"/>
            <a:ext cx="6781800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711624" y="5085184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 err="1"/>
              <a:t>Better</a:t>
            </a:r>
            <a:r>
              <a:rPr lang="es-MX" sz="1800" dirty="0"/>
              <a:t>  use  </a:t>
            </a:r>
            <a:r>
              <a:rPr lang="es-MX" sz="1800" dirty="0">
                <a:solidFill>
                  <a:srgbClr val="FF0000"/>
                </a:solidFill>
              </a:rPr>
              <a:t>JG</a:t>
            </a:r>
            <a:r>
              <a:rPr lang="es-MX" sz="1800" dirty="0"/>
              <a:t>,  </a:t>
            </a:r>
            <a:r>
              <a:rPr lang="es-MX" sz="1800" dirty="0">
                <a:solidFill>
                  <a:srgbClr val="FF0000"/>
                </a:solidFill>
              </a:rPr>
              <a:t>JGE</a:t>
            </a:r>
            <a:r>
              <a:rPr lang="es-MX" sz="1800" dirty="0"/>
              <a:t>,  </a:t>
            </a:r>
            <a:r>
              <a:rPr lang="es-MX" sz="1800" dirty="0">
                <a:solidFill>
                  <a:srgbClr val="FF0000"/>
                </a:solidFill>
              </a:rPr>
              <a:t>JL</a:t>
            </a:r>
            <a:r>
              <a:rPr lang="es-MX" sz="1800" dirty="0"/>
              <a:t> and  </a:t>
            </a:r>
            <a:r>
              <a:rPr lang="es-MX" sz="1800" dirty="0">
                <a:solidFill>
                  <a:srgbClr val="FF0000"/>
                </a:solidFill>
              </a:rPr>
              <a:t>JLE</a:t>
            </a:r>
            <a:r>
              <a:rPr lang="es-MX" sz="1800" dirty="0"/>
              <a:t>                                      </a:t>
            </a:r>
            <a:r>
              <a:rPr lang="es-MX" sz="1400" dirty="0" err="1"/>
              <a:t>Greater</a:t>
            </a:r>
            <a:r>
              <a:rPr lang="es-MX" sz="1400" dirty="0"/>
              <a:t>, </a:t>
            </a:r>
            <a:r>
              <a:rPr lang="es-MX" sz="1400" dirty="0" err="1"/>
              <a:t>Lower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4006582252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Examples</a:t>
            </a:r>
            <a:r>
              <a:rPr lang="es-MX" dirty="0"/>
              <a:t>, </a:t>
            </a:r>
            <a:r>
              <a:rPr lang="es-MX" dirty="0" err="1"/>
              <a:t>Signed</a:t>
            </a:r>
            <a:r>
              <a:rPr lang="es-MX" dirty="0"/>
              <a:t>- 2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368</a:t>
            </a:fld>
            <a:endParaRPr lang="es-MX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121968" y="2771800"/>
            <a:ext cx="480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41148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CMP EAX,EBX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JG  Greater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063552" y="1628801"/>
            <a:ext cx="8064896" cy="9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</a:pPr>
            <a:r>
              <a:rPr lang="en-US" altLang="en-US" sz="2100" dirty="0"/>
              <a:t>Task: Jump to a label </a:t>
            </a:r>
            <a:r>
              <a:rPr lang="en-US" altLang="en-US" sz="2100" i="1" dirty="0"/>
              <a:t>Greater</a:t>
            </a:r>
            <a:r>
              <a:rPr lang="en-US" altLang="en-US" sz="2100" dirty="0"/>
              <a:t> if </a:t>
            </a:r>
            <a:r>
              <a:rPr lang="en-US" altLang="en-US" sz="2100" dirty="0">
                <a:solidFill>
                  <a:srgbClr val="FF0000"/>
                </a:solidFill>
              </a:rPr>
              <a:t>signed</a:t>
            </a:r>
            <a:r>
              <a:rPr lang="en-US" altLang="en-US" sz="2100" dirty="0"/>
              <a:t> EAX is greater than EBX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 dirty="0"/>
              <a:t>Solution: Use CMP, followed by JG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236585" y="4074691"/>
            <a:ext cx="7696200" cy="1631950"/>
            <a:chOff x="384" y="2266"/>
            <a:chExt cx="4848" cy="1028"/>
          </a:xfrm>
        </p:grpSpPr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1008" y="2766"/>
              <a:ext cx="3024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37160" tIns="182880" rIns="137160" bIns="182880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4114800" algn="l"/>
                </a:tabLst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>
                  <a:latin typeface="Courier New" pitchFamily="49" charset="0"/>
                </a:rPr>
                <a:t>CMP EAX,Val1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>
                  <a:latin typeface="Courier New" pitchFamily="49" charset="0"/>
                </a:rPr>
                <a:t>JLE L1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84" y="2266"/>
              <a:ext cx="484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marL="2286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US" sz="2100" dirty="0"/>
                <a:t>Jump to label </a:t>
              </a:r>
              <a:r>
                <a:rPr lang="en-US" altLang="en-US" sz="2100" i="1" dirty="0"/>
                <a:t>L1</a:t>
              </a:r>
              <a:r>
                <a:rPr lang="en-US" altLang="en-US" sz="2100" dirty="0"/>
                <a:t> if </a:t>
              </a:r>
              <a:r>
                <a:rPr lang="en-US" altLang="en-US" sz="2100" dirty="0">
                  <a:solidFill>
                    <a:srgbClr val="FF0000"/>
                  </a:solidFill>
                </a:rPr>
                <a:t>signed</a:t>
              </a:r>
              <a:r>
                <a:rPr lang="en-US" altLang="en-US" sz="2100" dirty="0"/>
                <a:t> EAX is less than or equal to Val1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41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</a:t>
            </a:r>
            <a:r>
              <a:rPr lang="en-US" dirty="0" err="1"/>
              <a:t>referencia</a:t>
            </a:r>
            <a:r>
              <a:rPr lang="en-US" dirty="0"/>
              <a:t>, Ramón Ríos</a:t>
            </a:r>
          </a:p>
          <a:p>
            <a:r>
              <a:rPr lang="en-US" dirty="0"/>
              <a:t>Agosto – </a:t>
            </a:r>
            <a:r>
              <a:rPr lang="en-US" dirty="0" err="1"/>
              <a:t>diciembre</a:t>
            </a:r>
            <a:r>
              <a:rPr lang="en-US" dirty="0"/>
              <a:t> 2022</a:t>
            </a:r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369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3229501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Signed Integers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438400" y="1519170"/>
            <a:ext cx="7772400" cy="838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highest bit (MSB) indicates the sign. 1 = negative, 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 = positive</a:t>
            </a:r>
          </a:p>
        </p:txBody>
      </p:sp>
      <p:graphicFrame>
        <p:nvGraphicFramePr>
          <p:cNvPr id="9" name="Object 1024"/>
          <p:cNvGraphicFramePr>
            <a:graphicFrameLocks noChangeAspect="1"/>
          </p:cNvGraphicFramePr>
          <p:nvPr/>
        </p:nvGraphicFramePr>
        <p:xfrm>
          <a:off x="3810000" y="2585970"/>
          <a:ext cx="48006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808732" imgH="1199388" progId="">
                  <p:embed/>
                </p:oleObj>
              </mc:Choice>
              <mc:Fallback>
                <p:oleObj name="VISIO" r:id="rId2" imgW="2808732" imgH="1199388" progId="">
                  <p:embed/>
                  <p:pic>
                    <p:nvPicPr>
                      <p:cNvPr id="9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3598" r="3076" b="-4347"/>
                      <a:stretch>
                        <a:fillRect/>
                      </a:stretch>
                    </p:blipFill>
                    <p:spPr bwMode="auto">
                      <a:xfrm>
                        <a:off x="3810000" y="2585970"/>
                        <a:ext cx="4800600" cy="22860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438400" y="5252970"/>
            <a:ext cx="7620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If the highest digit of a hexadecimal integer is &gt; 7, the value is negative. Examples: F5, 8A, C5, A2, 9D</a:t>
            </a:r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3294908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2022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370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1184539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7772400" cy="2234679"/>
          </a:xfrm>
        </p:spPr>
        <p:txBody>
          <a:bodyPr>
            <a:normAutofit/>
          </a:bodyPr>
          <a:lstStyle/>
          <a:p>
            <a:r>
              <a:rPr lang="es-MX" dirty="0"/>
              <a:t>IF-</a:t>
            </a:r>
            <a:r>
              <a:rPr lang="es-MX" dirty="0" err="1"/>
              <a:t>then</a:t>
            </a:r>
            <a:r>
              <a:rPr lang="es-MX" dirty="0"/>
              <a:t>, IF-</a:t>
            </a:r>
            <a:r>
              <a:rPr lang="es-MX" dirty="0" err="1"/>
              <a:t>then</a:t>
            </a:r>
            <a:r>
              <a:rPr lang="es-MX" dirty="0"/>
              <a:t>-</a:t>
            </a:r>
            <a:r>
              <a:rPr lang="es-MX" dirty="0" err="1"/>
              <a:t>else</a:t>
            </a:r>
            <a:r>
              <a:rPr lang="es-MX" dirty="0"/>
              <a:t>,</a:t>
            </a:r>
            <a:br>
              <a:rPr lang="es-MX" dirty="0"/>
            </a:br>
            <a:r>
              <a:rPr lang="es-MX" dirty="0" err="1"/>
              <a:t>While</a:t>
            </a:r>
            <a:r>
              <a:rPr lang="es-MX" dirty="0"/>
              <a:t>, DO-</a:t>
            </a:r>
            <a:r>
              <a:rPr lang="es-MX" dirty="0" err="1"/>
              <a:t>while</a:t>
            </a:r>
            <a:r>
              <a:rPr lang="es-MX" dirty="0"/>
              <a:t>, </a:t>
            </a:r>
            <a:r>
              <a:rPr lang="es-MX" i="1" dirty="0" err="1"/>
              <a:t>user</a:t>
            </a:r>
            <a:r>
              <a:rPr lang="es-MX" i="1" dirty="0"/>
              <a:t> </a:t>
            </a:r>
            <a:r>
              <a:rPr lang="es-MX" i="1" dirty="0" err="1"/>
              <a:t>implementation</a:t>
            </a:r>
            <a:r>
              <a:rPr lang="es-MX" dirty="0"/>
              <a:t>, in </a:t>
            </a:r>
            <a:r>
              <a:rPr lang="es-MX" dirty="0" err="1"/>
              <a:t>Assembly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371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8150368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IF-</a:t>
            </a:r>
            <a:r>
              <a:rPr lang="es-MX" dirty="0" err="1"/>
              <a:t>then</a:t>
            </a:r>
            <a:r>
              <a:rPr lang="es-MX" dirty="0"/>
              <a:t> </a:t>
            </a:r>
            <a:r>
              <a:rPr lang="es-MX" dirty="0" err="1"/>
              <a:t>implementation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372</a:t>
            </a:fld>
            <a:endParaRPr lang="es-MX" dirty="0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279576" y="2132856"/>
            <a:ext cx="7696200" cy="2514600"/>
            <a:chOff x="432" y="576"/>
            <a:chExt cx="4848" cy="1584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659" y="1152"/>
              <a:ext cx="4445" cy="10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37160" tIns="182880" rIns="137160" bIns="182880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4114800" algn="l"/>
                </a:tabLst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b="1" u="sng" dirty="0">
                  <a:latin typeface="Courier New" pitchFamily="49" charset="0"/>
                </a:rPr>
                <a:t>High Level L</a:t>
              </a:r>
              <a:r>
                <a:rPr lang="en-US" altLang="en-US" sz="1600" b="1" dirty="0">
                  <a:latin typeface="Courier New" pitchFamily="49" charset="0"/>
                </a:rPr>
                <a:t>               </a:t>
              </a:r>
              <a:r>
                <a:rPr lang="en-US" altLang="en-US" sz="1600" b="1" u="sng" dirty="0">
                  <a:latin typeface="Courier New" pitchFamily="49" charset="0"/>
                </a:rPr>
                <a:t>Assembly</a:t>
              </a:r>
              <a:endParaRPr lang="en-US" altLang="en-US" sz="1600" dirty="0"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IF(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LfOp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cmpOpr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RhOp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)       CMP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LfOp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,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RhOp</a:t>
              </a:r>
              <a:endParaRPr lang="en-US" altLang="en-US" sz="1600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{                         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J</a:t>
              </a:r>
              <a:r>
                <a:rPr lang="en-US" altLang="en-US" sz="1600" i="1" dirty="0" err="1">
                  <a:solidFill>
                    <a:srgbClr val="FF0000"/>
                  </a:solidFill>
                  <a:latin typeface="Courier New" pitchFamily="49" charset="0"/>
                </a:rPr>
                <a:t>noCMP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outIF</a:t>
              </a:r>
              <a:r>
                <a:rPr lang="en-US" altLang="en-US" sz="1600" dirty="0">
                  <a:latin typeface="Courier New" pitchFamily="49" charset="0"/>
                </a:rPr>
                <a:t> 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latin typeface="Courier New" pitchFamily="49" charset="0"/>
                </a:rPr>
                <a:t>  block. .;                    block. .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latin typeface="Courier New" pitchFamily="49" charset="0"/>
                </a:rPr>
                <a:t>    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}</a:t>
              </a:r>
              <a:r>
                <a:rPr lang="en-US" altLang="en-US" sz="1600" dirty="0">
                  <a:latin typeface="Courier New" pitchFamily="49" charset="0"/>
                </a:rPr>
                <a:t>                   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outIF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:</a:t>
              </a:r>
              <a:r>
                <a:rPr lang="en-US" altLang="en-US" sz="1600" dirty="0">
                  <a:latin typeface="Courier New" pitchFamily="49" charset="0"/>
                </a:rPr>
                <a:t>          ;next </a:t>
              </a:r>
              <a:r>
                <a:rPr lang="en-US" altLang="en-US" sz="1600" dirty="0" err="1">
                  <a:latin typeface="Courier New" pitchFamily="49" charset="0"/>
                </a:rPr>
                <a:t>instruc</a:t>
              </a:r>
              <a:endParaRPr lang="en-US" altLang="en-US" sz="1600" dirty="0">
                <a:latin typeface="Courier New" pitchFamily="49" charset="0"/>
              </a:endParaRPr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432" y="576"/>
              <a:ext cx="484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marL="2286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US" sz="2100" dirty="0"/>
                <a:t>The IF Assembly implementation involves a </a:t>
              </a:r>
              <a:r>
                <a:rPr lang="en-US" altLang="en-US" sz="2100" i="1" dirty="0"/>
                <a:t>conditional jump</a:t>
              </a:r>
              <a:r>
                <a:rPr lang="en-US" altLang="en-US" sz="2100" dirty="0"/>
                <a:t> for the </a:t>
              </a:r>
              <a:r>
                <a:rPr lang="en-US" altLang="en-US" sz="2100" i="1" dirty="0">
                  <a:solidFill>
                    <a:srgbClr val="FF0000"/>
                  </a:solidFill>
                </a:rPr>
                <a:t>negative of the comparison</a:t>
              </a:r>
              <a:r>
                <a:rPr lang="en-US" altLang="en-US" sz="2100" dirty="0"/>
                <a:t> (</a:t>
              </a:r>
              <a:r>
                <a:rPr lang="en-US" altLang="en-US" sz="2100" dirty="0" err="1"/>
                <a:t>J</a:t>
              </a:r>
              <a:r>
                <a:rPr lang="en-US" altLang="en-US" sz="2100" i="1" dirty="0" err="1"/>
                <a:t>noCMP</a:t>
              </a:r>
              <a:r>
                <a:rPr lang="en-US" altLang="en-US" sz="2100" dirty="0"/>
                <a:t>)</a:t>
              </a:r>
              <a:endParaRPr lang="en-US" altLang="en-US" sz="21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0" name="9 Conector recto"/>
          <p:cNvCxnSpPr/>
          <p:nvPr/>
        </p:nvCxnSpPr>
        <p:spPr>
          <a:xfrm>
            <a:off x="5663952" y="3047256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514468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IF-</a:t>
            </a:r>
            <a:r>
              <a:rPr lang="es-MX" dirty="0" err="1"/>
              <a:t>then</a:t>
            </a:r>
            <a:r>
              <a:rPr lang="es-MX" dirty="0"/>
              <a:t> </a:t>
            </a:r>
            <a:r>
              <a:rPr lang="es-MX" dirty="0" err="1"/>
              <a:t>examples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373</a:t>
            </a:fld>
            <a:endParaRPr lang="es-MX" dirty="0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063552" y="1371600"/>
            <a:ext cx="7696200" cy="2514600"/>
            <a:chOff x="432" y="576"/>
            <a:chExt cx="4848" cy="1584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659" y="1152"/>
              <a:ext cx="4445" cy="10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37160" tIns="182880" rIns="137160" bIns="182880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4114800" algn="l"/>
                </a:tabLst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b="1" u="sng" dirty="0">
                  <a:latin typeface="Courier New" pitchFamily="49" charset="0"/>
                </a:rPr>
                <a:t>High Level L</a:t>
              </a:r>
              <a:r>
                <a:rPr lang="en-US" altLang="en-US" sz="1600" b="1" dirty="0">
                  <a:latin typeface="Courier New" pitchFamily="49" charset="0"/>
                </a:rPr>
                <a:t>           </a:t>
              </a:r>
              <a:r>
                <a:rPr lang="en-US" altLang="en-US" sz="1600" b="1" u="sng" dirty="0">
                  <a:latin typeface="Courier New" pitchFamily="49" charset="0"/>
                </a:rPr>
                <a:t>Assembly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latin typeface="Courier New" pitchFamily="49" charset="0"/>
                </a:rPr>
                <a:t>Large = BX;            MOV </a:t>
              </a:r>
              <a:r>
                <a:rPr lang="en-US" altLang="en-US" sz="1600" dirty="0" err="1">
                  <a:latin typeface="Courier New" pitchFamily="49" charset="0"/>
                </a:rPr>
                <a:t>Large,BX</a:t>
              </a:r>
              <a:endParaRPr lang="en-US" altLang="en-US" sz="1600" dirty="0"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IF(AX &gt; BX)            CMP AX,BX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{                      JBE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outIF</a:t>
              </a:r>
              <a:r>
                <a:rPr lang="en-US" altLang="en-US" sz="1600" dirty="0">
                  <a:latin typeface="Courier New" pitchFamily="49" charset="0"/>
                </a:rPr>
                <a:t>  ;Jump if AX&lt;=BX 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latin typeface="Courier New" pitchFamily="49" charset="0"/>
                </a:rPr>
                <a:t>  Large = AX;              MOV </a:t>
              </a:r>
              <a:r>
                <a:rPr lang="en-US" altLang="en-US" sz="1600" dirty="0" err="1">
                  <a:latin typeface="Courier New" pitchFamily="49" charset="0"/>
                </a:rPr>
                <a:t>Large,AX</a:t>
              </a:r>
              <a:r>
                <a:rPr lang="en-US" altLang="en-US" sz="1600" dirty="0">
                  <a:latin typeface="Courier New" pitchFamily="49" charset="0"/>
                </a:rPr>
                <a:t>  ; AX&gt;BX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latin typeface="Courier New" pitchFamily="49" charset="0"/>
                </a:rPr>
                <a:t>    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}               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outIF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:</a:t>
              </a: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432" y="576"/>
              <a:ext cx="484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marL="2286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US" sz="2100" dirty="0"/>
                <a:t>Compare </a:t>
              </a:r>
              <a:r>
                <a:rPr lang="en-US" altLang="en-US" sz="2100" dirty="0">
                  <a:solidFill>
                    <a:srgbClr val="FF0000"/>
                  </a:solidFill>
                </a:rPr>
                <a:t>unsigned</a:t>
              </a:r>
              <a:r>
                <a:rPr lang="en-US" altLang="en-US" sz="2100" dirty="0"/>
                <a:t> AX to BX, and copy the larger of the two into a variable named </a:t>
              </a:r>
              <a:r>
                <a:rPr lang="en-US" altLang="en-US" sz="2100" dirty="0">
                  <a:solidFill>
                    <a:schemeClr val="tx2"/>
                  </a:solidFill>
                </a:rPr>
                <a:t>Large</a:t>
              </a:r>
            </a:p>
          </p:txBody>
        </p:sp>
      </p:grp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2067521" y="3939988"/>
            <a:ext cx="7696200" cy="2590800"/>
            <a:chOff x="480" y="2304"/>
            <a:chExt cx="4848" cy="1632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704" y="2880"/>
              <a:ext cx="4309" cy="10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37160" tIns="182880" rIns="137160" bIns="182880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4114800" algn="l"/>
                </a:tabLst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b="1" u="sng" dirty="0">
                  <a:latin typeface="Courier New" pitchFamily="49" charset="0"/>
                </a:rPr>
                <a:t>High Level L</a:t>
              </a:r>
              <a:r>
                <a:rPr lang="en-US" altLang="en-US" sz="1600" b="1" dirty="0">
                  <a:latin typeface="Courier New" pitchFamily="49" charset="0"/>
                </a:rPr>
                <a:t>           </a:t>
              </a:r>
              <a:r>
                <a:rPr lang="en-US" altLang="en-US" sz="1600" b="1" u="sng" dirty="0">
                  <a:latin typeface="Courier New" pitchFamily="49" charset="0"/>
                </a:rPr>
                <a:t>Assembly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latin typeface="Courier New" pitchFamily="49" charset="0"/>
                </a:rPr>
                <a:t>Small = AX;            MOV </a:t>
              </a:r>
              <a:r>
                <a:rPr lang="en-US" altLang="en-US" sz="1600" dirty="0" err="1">
                  <a:latin typeface="Courier New" pitchFamily="49" charset="0"/>
                </a:rPr>
                <a:t>Small,AX</a:t>
              </a:r>
              <a:endParaRPr lang="en-US" altLang="en-US" sz="1600" dirty="0"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IF(BX &lt; AX)            CMP BX,AX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{                      JGE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outIF</a:t>
              </a:r>
              <a:r>
                <a:rPr lang="en-US" altLang="en-US" sz="1600" dirty="0">
                  <a:latin typeface="Courier New" pitchFamily="49" charset="0"/>
                </a:rPr>
                <a:t> ;Jump if BX&gt;=AX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latin typeface="Courier New" pitchFamily="49" charset="0"/>
                </a:rPr>
                <a:t>    Small = BX;            MOV </a:t>
              </a:r>
              <a:r>
                <a:rPr lang="en-US" altLang="en-US" sz="1600" dirty="0" err="1">
                  <a:latin typeface="Courier New" pitchFamily="49" charset="0"/>
                </a:rPr>
                <a:t>Small,BX</a:t>
              </a:r>
              <a:r>
                <a:rPr lang="en-US" altLang="en-US" sz="1600" dirty="0">
                  <a:latin typeface="Courier New" pitchFamily="49" charset="0"/>
                </a:rPr>
                <a:t>  ;BX&lt;AX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latin typeface="Courier New" pitchFamily="49" charset="0"/>
                </a:rPr>
                <a:t>    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}                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outIF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:</a:t>
              </a: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80" y="2304"/>
              <a:ext cx="484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marL="2286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US" sz="2100" dirty="0"/>
                <a:t>Compare </a:t>
              </a:r>
              <a:r>
                <a:rPr lang="en-US" altLang="en-US" sz="2100" dirty="0">
                  <a:solidFill>
                    <a:srgbClr val="FF0000"/>
                  </a:solidFill>
                </a:rPr>
                <a:t>signed</a:t>
              </a:r>
              <a:r>
                <a:rPr lang="en-US" altLang="en-US" sz="2100" dirty="0"/>
                <a:t> AX to BX, and copy the smaller of the two into a variable named </a:t>
              </a:r>
              <a:r>
                <a:rPr lang="en-US" altLang="en-US" sz="2100" dirty="0">
                  <a:solidFill>
                    <a:schemeClr val="tx2"/>
                  </a:solidFill>
                </a:rPr>
                <a:t>Small</a:t>
              </a:r>
            </a:p>
          </p:txBody>
        </p:sp>
      </p:grpSp>
      <p:cxnSp>
        <p:nvCxnSpPr>
          <p:cNvPr id="12" name="11 Conector recto"/>
          <p:cNvCxnSpPr/>
          <p:nvPr/>
        </p:nvCxnSpPr>
        <p:spPr>
          <a:xfrm>
            <a:off x="5087888" y="22860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5159896" y="4892488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16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IF-</a:t>
            </a:r>
            <a:r>
              <a:rPr lang="es-MX" dirty="0" err="1"/>
              <a:t>then</a:t>
            </a:r>
            <a:r>
              <a:rPr lang="es-MX" dirty="0"/>
              <a:t>-</a:t>
            </a:r>
            <a:r>
              <a:rPr lang="es-MX" dirty="0" err="1"/>
              <a:t>else</a:t>
            </a:r>
            <a:r>
              <a:rPr lang="es-MX" dirty="0"/>
              <a:t> </a:t>
            </a:r>
            <a:r>
              <a:rPr lang="es-MX" dirty="0" err="1"/>
              <a:t>implementation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374</a:t>
            </a:fld>
            <a:endParaRPr lang="es-MX" dirty="0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279576" y="2132856"/>
            <a:ext cx="7696200" cy="3960440"/>
            <a:chOff x="432" y="576"/>
            <a:chExt cx="4848" cy="1584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659" y="1152"/>
              <a:ext cx="4445" cy="10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37160" tIns="182880" rIns="137160" bIns="182880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4114800" algn="l"/>
                </a:tabLst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b="1" u="sng" dirty="0">
                  <a:latin typeface="Courier New" pitchFamily="49" charset="0"/>
                </a:rPr>
                <a:t>High Level L</a:t>
              </a:r>
              <a:r>
                <a:rPr lang="en-US" altLang="en-US" sz="1600" b="1" dirty="0">
                  <a:latin typeface="Courier New" pitchFamily="49" charset="0"/>
                </a:rPr>
                <a:t>               </a:t>
              </a:r>
              <a:r>
                <a:rPr lang="en-US" altLang="en-US" sz="1600" b="1" u="sng" dirty="0">
                  <a:latin typeface="Courier New" pitchFamily="49" charset="0"/>
                </a:rPr>
                <a:t>Assembly</a:t>
              </a:r>
              <a:endParaRPr lang="en-US" altLang="en-US" sz="1600" dirty="0"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IF(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LfOp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cmpOp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RhOp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)        CMP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LfOp,RhOp</a:t>
              </a:r>
              <a:endParaRPr lang="en-US" altLang="en-US" sz="1600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{                         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J</a:t>
              </a:r>
              <a:r>
                <a:rPr lang="en-US" altLang="en-US" sz="1600" i="1" dirty="0" err="1">
                  <a:solidFill>
                    <a:srgbClr val="FF0000"/>
                  </a:solidFill>
                  <a:latin typeface="Courier New" pitchFamily="49" charset="0"/>
                </a:rPr>
                <a:t>noCMP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inELSE</a:t>
              </a:r>
              <a:r>
                <a:rPr lang="en-US" altLang="en-US" sz="1600" dirty="0">
                  <a:latin typeface="Courier New" pitchFamily="49" charset="0"/>
                </a:rPr>
                <a:t> 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latin typeface="Courier New" pitchFamily="49" charset="0"/>
                </a:rPr>
                <a:t>    block1. .;                 block1. .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   }                          JMP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outIF</a:t>
              </a:r>
              <a:endParaRPr lang="en-US" altLang="en-US" sz="1600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   else               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inELSE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: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s-MX" altLang="en-US" sz="1600" dirty="0">
                  <a:solidFill>
                    <a:srgbClr val="FF0000"/>
                  </a:solidFill>
                  <a:latin typeface="Courier New" pitchFamily="49" charset="0"/>
                </a:rPr>
                <a:t>    {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s-MX" altLang="en-US" sz="1600" dirty="0">
                  <a:latin typeface="Courier New" pitchFamily="49" charset="0"/>
                </a:rPr>
                <a:t>        black2. .;                 block2. .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s-MX" altLang="en-US" sz="1600" dirty="0">
                  <a:latin typeface="Courier New" pitchFamily="49" charset="0"/>
                </a:rPr>
                <a:t>    </a:t>
              </a:r>
              <a:r>
                <a:rPr lang="es-MX" altLang="en-US" sz="1600" dirty="0">
                  <a:solidFill>
                    <a:srgbClr val="FF0000"/>
                  </a:solidFill>
                  <a:latin typeface="Courier New" pitchFamily="49" charset="0"/>
                </a:rPr>
                <a:t>}                   </a:t>
              </a:r>
              <a:r>
                <a:rPr lang="es-MX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outIF</a:t>
              </a:r>
              <a:r>
                <a:rPr lang="es-MX" altLang="en-US" sz="1600" dirty="0">
                  <a:solidFill>
                    <a:srgbClr val="FF0000"/>
                  </a:solidFill>
                  <a:latin typeface="Courier New" pitchFamily="49" charset="0"/>
                </a:rPr>
                <a:t>:</a:t>
              </a:r>
              <a:r>
                <a:rPr lang="es-MX" altLang="en-US" sz="1600" dirty="0">
                  <a:latin typeface="Courier New" pitchFamily="49" charset="0"/>
                </a:rPr>
                <a:t>          ;</a:t>
              </a:r>
              <a:r>
                <a:rPr lang="es-MX" altLang="en-US" sz="1600" dirty="0" err="1">
                  <a:latin typeface="Courier New" pitchFamily="49" charset="0"/>
                </a:rPr>
                <a:t>next</a:t>
              </a:r>
              <a:r>
                <a:rPr lang="es-MX" altLang="en-US" sz="1600" dirty="0">
                  <a:latin typeface="Courier New" pitchFamily="49" charset="0"/>
                </a:rPr>
                <a:t> </a:t>
              </a:r>
              <a:r>
                <a:rPr lang="es-MX" altLang="en-US" sz="1600" dirty="0" err="1">
                  <a:latin typeface="Courier New" pitchFamily="49" charset="0"/>
                </a:rPr>
                <a:t>instruc</a:t>
              </a:r>
              <a:endParaRPr lang="en-US" altLang="en-US" sz="1600" dirty="0">
                <a:latin typeface="Courier New" pitchFamily="49" charset="0"/>
              </a:endParaRPr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432" y="576"/>
              <a:ext cx="4848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marL="2286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US" sz="2100" dirty="0"/>
                <a:t>The IF Assembly implementation involves a conditional jump for the </a:t>
              </a:r>
              <a:r>
                <a:rPr lang="en-US" altLang="en-US" sz="2100" i="1" dirty="0">
                  <a:solidFill>
                    <a:srgbClr val="FF0000"/>
                  </a:solidFill>
                </a:rPr>
                <a:t>negative of the comparison</a:t>
              </a:r>
              <a:r>
                <a:rPr lang="en-US" altLang="en-US" sz="2100" dirty="0"/>
                <a:t> (</a:t>
              </a:r>
              <a:r>
                <a:rPr lang="en-US" altLang="en-US" sz="2100" dirty="0" err="1"/>
                <a:t>J</a:t>
              </a:r>
              <a:r>
                <a:rPr lang="en-US" altLang="en-US" sz="2100" i="1" dirty="0" err="1"/>
                <a:t>noCMP</a:t>
              </a:r>
              <a:r>
                <a:rPr lang="en-US" altLang="en-US" sz="2100" dirty="0"/>
                <a:t>). A </a:t>
              </a:r>
              <a:r>
                <a:rPr lang="en-US" altLang="en-US" sz="2100" i="1" dirty="0">
                  <a:solidFill>
                    <a:srgbClr val="FF0000"/>
                  </a:solidFill>
                </a:rPr>
                <a:t>JMP</a:t>
              </a:r>
              <a:r>
                <a:rPr lang="en-US" altLang="en-US" sz="2100" dirty="0"/>
                <a:t> is needed at the end of block1 to avoid enter into the ELSE area.</a:t>
              </a:r>
              <a:endParaRPr lang="en-US" altLang="en-US" sz="21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0" name="9 Conector recto"/>
          <p:cNvCxnSpPr/>
          <p:nvPr/>
        </p:nvCxnSpPr>
        <p:spPr>
          <a:xfrm>
            <a:off x="5665041" y="3573016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899368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WHILE </a:t>
            </a:r>
            <a:r>
              <a:rPr lang="es-MX" dirty="0" err="1"/>
              <a:t>implementation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375</a:t>
            </a:fld>
            <a:endParaRPr lang="es-MX" dirty="0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279576" y="2132856"/>
            <a:ext cx="7696200" cy="3384376"/>
            <a:chOff x="432" y="576"/>
            <a:chExt cx="4848" cy="1584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659" y="1152"/>
              <a:ext cx="4445" cy="10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37160" tIns="182880" rIns="137160" bIns="182880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4114800" algn="l"/>
                </a:tabLst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b="1" u="sng" dirty="0">
                  <a:latin typeface="Courier New" pitchFamily="49" charset="0"/>
                </a:rPr>
                <a:t>High Level L</a:t>
              </a:r>
              <a:r>
                <a:rPr lang="en-US" altLang="en-US" sz="1600" b="1" dirty="0">
                  <a:latin typeface="Courier New" pitchFamily="49" charset="0"/>
                </a:rPr>
                <a:t>                  </a:t>
              </a:r>
              <a:r>
                <a:rPr lang="en-US" altLang="en-US" sz="1600" b="1" u="sng" dirty="0">
                  <a:latin typeface="Courier New" pitchFamily="49" charset="0"/>
                </a:rPr>
                <a:t>Assembly</a:t>
              </a:r>
              <a:endParaRPr lang="en-US" altLang="en-US" sz="1600" dirty="0"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WHILE(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LfOp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cmpOp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RhOp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)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inWHILE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: CMP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LfOp,RhOp</a:t>
              </a:r>
              <a:endParaRPr lang="en-US" altLang="en-US" sz="1600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{                              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J</a:t>
              </a:r>
              <a:r>
                <a:rPr lang="en-US" altLang="en-US" sz="1600" i="1" dirty="0" err="1">
                  <a:solidFill>
                    <a:srgbClr val="FF0000"/>
                  </a:solidFill>
                  <a:latin typeface="Courier New" pitchFamily="49" charset="0"/>
                </a:rPr>
                <a:t>noCMP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outWHILE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latin typeface="Courier New" pitchFamily="49" charset="0"/>
                </a:rPr>
                <a:t>  block. .;                         block. .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latin typeface="Courier New" pitchFamily="49" charset="0"/>
                </a:rPr>
                <a:t>    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}                               JMP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inWhile</a:t>
              </a:r>
              <a:endParaRPr lang="en-US" altLang="en-US" sz="1600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                         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outWHILE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:</a:t>
              </a:r>
              <a:r>
                <a:rPr lang="en-US" altLang="en-US" sz="1600" dirty="0">
                  <a:latin typeface="Courier New" pitchFamily="49" charset="0"/>
                </a:rPr>
                <a:t>      ;</a:t>
              </a:r>
              <a:r>
                <a:rPr lang="en-US" altLang="en-US" sz="1600" dirty="0" err="1">
                  <a:latin typeface="Courier New" pitchFamily="49" charset="0"/>
                </a:rPr>
                <a:t>nextinstruc</a:t>
              </a:r>
              <a:endParaRPr lang="en-US" altLang="en-US" sz="1600" dirty="0">
                <a:latin typeface="Courier New" pitchFamily="49" charset="0"/>
              </a:endParaRPr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432" y="576"/>
              <a:ext cx="4848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marL="2286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US" sz="2100" dirty="0"/>
                <a:t>The WHILE Assembly implementation involves a conditional jump for the </a:t>
              </a:r>
              <a:r>
                <a:rPr lang="en-US" altLang="en-US" sz="2100" i="1" dirty="0">
                  <a:solidFill>
                    <a:srgbClr val="FF0000"/>
                  </a:solidFill>
                </a:rPr>
                <a:t>negative of the comparison</a:t>
              </a:r>
              <a:r>
                <a:rPr lang="en-US" altLang="en-US" sz="2100" dirty="0"/>
                <a:t> (</a:t>
              </a:r>
              <a:r>
                <a:rPr lang="en-US" altLang="en-US" sz="2100" dirty="0" err="1"/>
                <a:t>J</a:t>
              </a:r>
              <a:r>
                <a:rPr lang="en-US" altLang="en-US" sz="2100" i="1" dirty="0" err="1"/>
                <a:t>noCMP</a:t>
              </a:r>
              <a:r>
                <a:rPr lang="en-US" altLang="en-US" sz="2100" dirty="0"/>
                <a:t>). After the block it </a:t>
              </a:r>
              <a:r>
                <a:rPr lang="en-US" altLang="en-US" sz="2100" dirty="0" err="1"/>
                <a:t>requieres</a:t>
              </a:r>
              <a:r>
                <a:rPr lang="en-US" altLang="en-US" sz="2100" dirty="0"/>
                <a:t> </a:t>
              </a:r>
              <a:r>
                <a:rPr lang="en-US" altLang="en-US" sz="2100" i="1" dirty="0">
                  <a:solidFill>
                    <a:srgbClr val="FF0000"/>
                  </a:solidFill>
                </a:rPr>
                <a:t>to jump back</a:t>
              </a:r>
              <a:r>
                <a:rPr lang="en-US" altLang="en-US" sz="2100" dirty="0"/>
                <a:t> (JMP) to do compare.</a:t>
              </a:r>
              <a:endParaRPr lang="en-US" altLang="en-US" sz="21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0" name="9 Conector recto"/>
          <p:cNvCxnSpPr/>
          <p:nvPr/>
        </p:nvCxnSpPr>
        <p:spPr>
          <a:xfrm>
            <a:off x="5951984" y="3363538"/>
            <a:ext cx="0" cy="215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698149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WHILE </a:t>
            </a:r>
            <a:r>
              <a:rPr lang="es-MX" dirty="0" err="1"/>
              <a:t>example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376</a:t>
            </a:fld>
            <a:endParaRPr lang="es-MX" dirty="0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279577" y="2132856"/>
            <a:ext cx="7696200" cy="3816424"/>
            <a:chOff x="432" y="576"/>
            <a:chExt cx="4848" cy="1584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659" y="1152"/>
              <a:ext cx="4445" cy="10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37160" tIns="182880" rIns="137160" bIns="182880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4114800" algn="l"/>
                </a:tabLst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b="1" u="sng" dirty="0">
                  <a:latin typeface="Courier New" pitchFamily="49" charset="0"/>
                </a:rPr>
                <a:t>High Level L</a:t>
              </a:r>
              <a:r>
                <a:rPr lang="en-US" altLang="en-US" sz="1600" b="1" dirty="0">
                  <a:latin typeface="Courier New" pitchFamily="49" charset="0"/>
                </a:rPr>
                <a:t>                 </a:t>
              </a:r>
              <a:r>
                <a:rPr lang="en-US" altLang="en-US" sz="1600" b="1" u="sng" dirty="0">
                  <a:latin typeface="Courier New" pitchFamily="49" charset="0"/>
                </a:rPr>
                <a:t>Assembly</a:t>
              </a:r>
              <a:endParaRPr lang="en-US" altLang="en-US" sz="1600" dirty="0"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s-MX" altLang="en-US" sz="1600" dirty="0">
                  <a:latin typeface="Courier New" pitchFamily="49" charset="0"/>
                </a:rPr>
                <a:t>EAX=45;                      MOV EAX,45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s-MX" altLang="en-US" sz="1600" dirty="0">
                  <a:latin typeface="Courier New" pitchFamily="49" charset="0"/>
                </a:rPr>
                <a:t>EBX=1;                       MOV EBX,1</a:t>
              </a:r>
              <a:endParaRPr lang="en-US" altLang="en-US" sz="1600" dirty="0"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WHILE(EBX &lt; 6)     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inWHILE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: CMP EBX,6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{                            JGE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outWHILE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latin typeface="Courier New" pitchFamily="49" charset="0"/>
                </a:rPr>
                <a:t>  EAX=EAX-2;                     SUB EAX,2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s-MX" altLang="en-US" sz="1600" dirty="0">
                  <a:latin typeface="Courier New" pitchFamily="49" charset="0"/>
                </a:rPr>
                <a:t>  EBX=EBX+1;                     INC EBX</a:t>
              </a:r>
              <a:endParaRPr lang="en-US" altLang="en-US" sz="1600" dirty="0">
                <a:latin typeface="Courier New" pitchFamily="49" charset="0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latin typeface="Courier New" pitchFamily="49" charset="0"/>
                </a:rPr>
                <a:t>    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}                            JMP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inWhile</a:t>
              </a:r>
              <a:endParaRPr lang="en-US" altLang="en-US" sz="1600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                      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outWHILE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:</a:t>
              </a:r>
              <a:r>
                <a:rPr lang="en-US" altLang="en-US" sz="1600" dirty="0">
                  <a:latin typeface="Courier New" pitchFamily="49" charset="0"/>
                </a:rPr>
                <a:t>         ;</a:t>
              </a:r>
              <a:r>
                <a:rPr lang="en-US" altLang="en-US" sz="1600" dirty="0" err="1">
                  <a:latin typeface="Courier New" pitchFamily="49" charset="0"/>
                </a:rPr>
                <a:t>nextinstruc</a:t>
              </a:r>
              <a:endParaRPr lang="en-US" altLang="en-US" sz="1600" dirty="0">
                <a:latin typeface="Courier New" pitchFamily="49" charset="0"/>
              </a:endParaRPr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432" y="576"/>
              <a:ext cx="4848" cy="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marL="2286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US" sz="2100" dirty="0"/>
                <a:t>The WHILE Assembly implementation involves a conditional jump for the </a:t>
              </a:r>
              <a:r>
                <a:rPr lang="en-US" altLang="en-US" sz="2100" i="1" dirty="0">
                  <a:solidFill>
                    <a:srgbClr val="FF0000"/>
                  </a:solidFill>
                </a:rPr>
                <a:t>negative of the comparison</a:t>
              </a:r>
              <a:r>
                <a:rPr lang="en-US" altLang="en-US" sz="2100" dirty="0"/>
                <a:t> (</a:t>
              </a:r>
              <a:r>
                <a:rPr lang="en-US" altLang="en-US" sz="2100" dirty="0" err="1"/>
                <a:t>J</a:t>
              </a:r>
              <a:r>
                <a:rPr lang="en-US" altLang="en-US" sz="2100" i="1" dirty="0" err="1"/>
                <a:t>noCMP</a:t>
              </a:r>
              <a:r>
                <a:rPr lang="en-US" altLang="en-US" sz="2100" dirty="0"/>
                <a:t>). After the block it requires to jump back to do compare. Example </a:t>
              </a:r>
              <a:r>
                <a:rPr lang="en-US" altLang="en-US" sz="2100" dirty="0">
                  <a:solidFill>
                    <a:srgbClr val="FF0000"/>
                  </a:solidFill>
                </a:rPr>
                <a:t>signed</a:t>
              </a:r>
              <a:r>
                <a:rPr lang="en-US" altLang="en-US" sz="2100" dirty="0"/>
                <a:t>.</a:t>
              </a:r>
              <a:endParaRPr lang="en-US" altLang="en-US" sz="21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0" name="9 Conector recto"/>
          <p:cNvCxnSpPr/>
          <p:nvPr/>
        </p:nvCxnSpPr>
        <p:spPr>
          <a:xfrm>
            <a:off x="5447928" y="3501008"/>
            <a:ext cx="0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772047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DO-WHILE </a:t>
            </a:r>
            <a:r>
              <a:rPr lang="es-MX" dirty="0" err="1"/>
              <a:t>implementation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377</a:t>
            </a:fld>
            <a:endParaRPr lang="es-MX" dirty="0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279576" y="2132856"/>
            <a:ext cx="7696200" cy="3960440"/>
            <a:chOff x="432" y="576"/>
            <a:chExt cx="4848" cy="1584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659" y="1152"/>
              <a:ext cx="4445" cy="10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37160" tIns="182880" rIns="137160" bIns="182880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4114800" algn="l"/>
                </a:tabLst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b="1" u="sng" dirty="0">
                  <a:latin typeface="Courier New" pitchFamily="49" charset="0"/>
                </a:rPr>
                <a:t>High Level L</a:t>
              </a:r>
              <a:r>
                <a:rPr lang="en-US" altLang="en-US" sz="1600" b="1" dirty="0">
                  <a:latin typeface="Courier New" pitchFamily="49" charset="0"/>
                </a:rPr>
                <a:t>                 </a:t>
              </a:r>
              <a:r>
                <a:rPr lang="en-US" altLang="en-US" sz="1600" b="1" u="sng" dirty="0">
                  <a:latin typeface="Courier New" pitchFamily="49" charset="0"/>
                </a:rPr>
                <a:t>Assembly</a:t>
              </a:r>
              <a:endParaRPr lang="en-US" altLang="en-US" sz="1600" dirty="0"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s-MX" altLang="en-US" sz="1600" dirty="0">
                  <a:solidFill>
                    <a:srgbClr val="FF0000"/>
                  </a:solidFill>
                  <a:latin typeface="Courier New" pitchFamily="49" charset="0"/>
                </a:rPr>
                <a:t>DO                      </a:t>
              </a:r>
              <a:r>
                <a:rPr lang="es-MX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inDO</a:t>
              </a:r>
              <a:r>
                <a:rPr lang="es-MX" altLang="en-US" sz="1600" dirty="0">
                  <a:solidFill>
                    <a:srgbClr val="FF0000"/>
                  </a:solidFill>
                  <a:latin typeface="Courier New" pitchFamily="49" charset="0"/>
                </a:rPr>
                <a:t>:</a:t>
              </a:r>
              <a:endParaRPr lang="en-US" altLang="en-US" sz="1600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latin typeface="Courier New" pitchFamily="49" charset="0"/>
                </a:rPr>
                <a:t>    block. .;                     block. .</a:t>
              </a:r>
              <a:endParaRPr lang="en-US" altLang="en-US" sz="1600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WHILE(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LfOp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cmpOp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RhOp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)         CMP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LfOp,RhOp</a:t>
              </a:r>
              <a:endParaRPr lang="en-US" altLang="en-US" sz="1600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                             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J</a:t>
              </a:r>
              <a:r>
                <a:rPr lang="en-US" altLang="en-US" sz="1600" i="1" dirty="0" err="1">
                  <a:solidFill>
                    <a:srgbClr val="FF0000"/>
                  </a:solidFill>
                  <a:latin typeface="Courier New" pitchFamily="49" charset="0"/>
                </a:rPr>
                <a:t>saCMP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inDO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                             </a:t>
              </a:r>
              <a:r>
                <a:rPr lang="en-US" altLang="en-US" sz="1600" dirty="0">
                  <a:latin typeface="Courier New" pitchFamily="49" charset="0"/>
                </a:rPr>
                <a:t>           ;</a:t>
              </a:r>
              <a:r>
                <a:rPr lang="en-US" altLang="en-US" sz="1600" dirty="0" err="1">
                  <a:latin typeface="Courier New" pitchFamily="49" charset="0"/>
                </a:rPr>
                <a:t>nextinstruc</a:t>
              </a:r>
              <a:endParaRPr lang="en-US" altLang="en-US" sz="1600" dirty="0">
                <a:latin typeface="Courier New" pitchFamily="49" charset="0"/>
              </a:endParaRPr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432" y="576"/>
              <a:ext cx="4848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marL="2286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US" sz="2100" dirty="0"/>
                <a:t>The DO-WHILE Assembly implementation involves a conditional jump for the </a:t>
              </a:r>
              <a:r>
                <a:rPr lang="en-US" altLang="en-US" sz="2100" i="1" dirty="0">
                  <a:solidFill>
                    <a:srgbClr val="FF0000"/>
                  </a:solidFill>
                </a:rPr>
                <a:t>same comparison</a:t>
              </a:r>
              <a:r>
                <a:rPr lang="en-US" altLang="en-US" sz="2100" dirty="0"/>
                <a:t> (</a:t>
              </a:r>
              <a:r>
                <a:rPr lang="en-US" altLang="en-US" sz="2100" dirty="0" err="1"/>
                <a:t>J</a:t>
              </a:r>
              <a:r>
                <a:rPr lang="en-US" altLang="en-US" sz="2100" i="1" dirty="0" err="1"/>
                <a:t>saCMP</a:t>
              </a:r>
              <a:r>
                <a:rPr lang="en-US" altLang="en-US" sz="2100" dirty="0"/>
                <a:t>). After the block it requires to jump back to do compare.</a:t>
              </a:r>
              <a:endParaRPr lang="en-US" altLang="en-US" sz="21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0" name="9 Conector recto"/>
          <p:cNvCxnSpPr/>
          <p:nvPr/>
        </p:nvCxnSpPr>
        <p:spPr>
          <a:xfrm>
            <a:off x="5951984" y="3542058"/>
            <a:ext cx="0" cy="255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77643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DO-WHILE </a:t>
            </a:r>
            <a:r>
              <a:rPr lang="es-MX" dirty="0" err="1"/>
              <a:t>example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378</a:t>
            </a:fld>
            <a:endParaRPr lang="es-MX" dirty="0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279576" y="1628800"/>
            <a:ext cx="7696200" cy="4464496"/>
            <a:chOff x="432" y="576"/>
            <a:chExt cx="4848" cy="1584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659" y="1152"/>
              <a:ext cx="4445" cy="10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37160" tIns="182880" rIns="137160" bIns="182880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4114800" algn="l"/>
                </a:tabLst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b="1" u="sng" dirty="0">
                  <a:latin typeface="Courier New" pitchFamily="49" charset="0"/>
                </a:rPr>
                <a:t>High Level L</a:t>
              </a:r>
              <a:r>
                <a:rPr lang="en-US" altLang="en-US" sz="1600" b="1" dirty="0">
                  <a:latin typeface="Courier New" pitchFamily="49" charset="0"/>
                </a:rPr>
                <a:t>                 </a:t>
              </a:r>
              <a:r>
                <a:rPr lang="en-US" altLang="en-US" sz="1600" b="1" u="sng" dirty="0">
                  <a:latin typeface="Courier New" pitchFamily="49" charset="0"/>
                </a:rPr>
                <a:t>Assembly</a:t>
              </a:r>
              <a:endParaRPr lang="en-US" altLang="en-US" sz="1600" dirty="0"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s-MX" altLang="en-US" sz="1600" dirty="0">
                  <a:latin typeface="Courier New" pitchFamily="49" charset="0"/>
                </a:rPr>
                <a:t>EAX=50;                      MOV EAX,50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s-MX" altLang="en-US" sz="1600" dirty="0">
                  <a:latin typeface="Courier New" pitchFamily="49" charset="0"/>
                </a:rPr>
                <a:t>EBX=0;                       MOV EBX,0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s-MX" altLang="en-US" sz="1600" dirty="0">
                  <a:solidFill>
                    <a:srgbClr val="FF0000"/>
                  </a:solidFill>
                  <a:latin typeface="Courier New" pitchFamily="49" charset="0"/>
                </a:rPr>
                <a:t>DO                    </a:t>
              </a:r>
              <a:r>
                <a:rPr lang="es-MX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inDO</a:t>
              </a:r>
              <a:r>
                <a:rPr lang="es-MX" altLang="en-US" sz="1600" dirty="0">
                  <a:solidFill>
                    <a:srgbClr val="FF0000"/>
                  </a:solidFill>
                  <a:latin typeface="Courier New" pitchFamily="49" charset="0"/>
                </a:rPr>
                <a:t>:</a:t>
              </a:r>
              <a:endParaRPr lang="en-US" altLang="en-US" sz="1600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latin typeface="Courier New" pitchFamily="49" charset="0"/>
                </a:rPr>
                <a:t>    EAX=EAX+1;                   INC EAX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s-MX" altLang="en-US" sz="1600" dirty="0">
                  <a:solidFill>
                    <a:srgbClr val="FF0000"/>
                  </a:solidFill>
                  <a:latin typeface="Courier New" pitchFamily="49" charset="0"/>
                </a:rPr>
                <a:t>    </a:t>
              </a:r>
              <a:r>
                <a:rPr lang="es-MX" altLang="en-US" sz="1600" dirty="0">
                  <a:latin typeface="Courier New" pitchFamily="49" charset="0"/>
                </a:rPr>
                <a:t>EBX=EBX+1;                   INC EBX</a:t>
              </a:r>
              <a:endParaRPr lang="en-US" altLang="en-US" sz="1600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WHILE(EBX &lt; 4)               CMP EBX,4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                            JL </a:t>
              </a:r>
              <a:r>
                <a:rPr lang="en-US" altLang="en-US" sz="1600" dirty="0" err="1">
                  <a:solidFill>
                    <a:srgbClr val="FF0000"/>
                  </a:solidFill>
                  <a:latin typeface="Courier New" pitchFamily="49" charset="0"/>
                </a:rPr>
                <a:t>inDO</a:t>
              </a: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urier New" pitchFamily="49" charset="0"/>
                </a:rPr>
                <a:t>                              </a:t>
              </a:r>
              <a:r>
                <a:rPr lang="en-US" altLang="en-US" sz="1600" dirty="0">
                  <a:latin typeface="Courier New" pitchFamily="49" charset="0"/>
                </a:rPr>
                <a:t>         ;</a:t>
              </a:r>
              <a:r>
                <a:rPr lang="en-US" altLang="en-US" sz="1600" dirty="0" err="1">
                  <a:latin typeface="Courier New" pitchFamily="49" charset="0"/>
                </a:rPr>
                <a:t>nextinstruc</a:t>
              </a:r>
              <a:endParaRPr lang="en-US" altLang="en-US" sz="1600" dirty="0">
                <a:latin typeface="Courier New" pitchFamily="49" charset="0"/>
              </a:endParaRPr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432" y="576"/>
              <a:ext cx="4848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marL="2286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US" sz="2100" dirty="0"/>
                <a:t>The DO-WHILE Assembly implementation involves a conditional jump for the positive of the comparison (</a:t>
              </a:r>
              <a:r>
                <a:rPr lang="en-US" altLang="en-US" sz="2100" dirty="0" err="1"/>
                <a:t>J</a:t>
              </a:r>
              <a:r>
                <a:rPr lang="en-US" altLang="en-US" sz="2100" i="1" dirty="0" err="1"/>
                <a:t>saCMP</a:t>
              </a:r>
              <a:r>
                <a:rPr lang="en-US" altLang="en-US" sz="2100" dirty="0"/>
                <a:t>). After the block it requires to jump back to do compare. Example </a:t>
              </a:r>
              <a:r>
                <a:rPr lang="en-US" altLang="en-US" sz="2100" dirty="0">
                  <a:solidFill>
                    <a:srgbClr val="FF0000"/>
                  </a:solidFill>
                </a:rPr>
                <a:t>signed</a:t>
              </a:r>
              <a:r>
                <a:rPr lang="en-US" altLang="en-US" sz="2100" dirty="0"/>
                <a:t>.</a:t>
              </a:r>
              <a:endParaRPr lang="en-US" altLang="en-US" sz="21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0" name="9 Conector recto"/>
          <p:cNvCxnSpPr/>
          <p:nvPr/>
        </p:nvCxnSpPr>
        <p:spPr>
          <a:xfrm>
            <a:off x="5591944" y="3573016"/>
            <a:ext cx="0" cy="255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144301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</a:t>
            </a:r>
            <a:r>
              <a:rPr lang="en-US" dirty="0" err="1"/>
              <a:t>referencia</a:t>
            </a:r>
            <a:r>
              <a:rPr lang="en-US" dirty="0"/>
              <a:t>, Ramón Ríos</a:t>
            </a:r>
          </a:p>
          <a:p>
            <a:r>
              <a:rPr lang="en-US" dirty="0"/>
              <a:t>Agosto – </a:t>
            </a:r>
            <a:r>
              <a:rPr lang="en-US" dirty="0" err="1"/>
              <a:t>diciembre</a:t>
            </a:r>
            <a:r>
              <a:rPr lang="en-US" dirty="0"/>
              <a:t> 2022</a:t>
            </a:r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379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3530556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Ranges of Signed Integers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104" y="2253209"/>
            <a:ext cx="8153400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2079104" y="1567409"/>
            <a:ext cx="8077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>
                <a:solidFill>
                  <a:schemeClr val="tx1"/>
                </a:solidFill>
              </a:rPr>
              <a:t>The highest bit is reserved for the sign. This limits the range: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307704" y="5301208"/>
            <a:ext cx="7391400" cy="5413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700" dirty="0">
                <a:solidFill>
                  <a:srgbClr val="FF0000"/>
                </a:solidFill>
              </a:rPr>
              <a:t>Practice: What is the largest positive value that may be stored in 20 bits?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94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nimBg="1" autoUpdateAnimBg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2022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380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3816038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HLL Boolean Operators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err="1"/>
              <a:t>Logical</a:t>
            </a:r>
            <a:r>
              <a:rPr lang="es-MX" dirty="0"/>
              <a:t> </a:t>
            </a:r>
            <a:r>
              <a:rPr lang="es-MX" dirty="0" err="1"/>
              <a:t>Operators</a:t>
            </a:r>
            <a:r>
              <a:rPr lang="es-MX" dirty="0"/>
              <a:t>,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Boolean</a:t>
            </a:r>
            <a:r>
              <a:rPr lang="es-MX" dirty="0"/>
              <a:t> </a:t>
            </a:r>
            <a:r>
              <a:rPr lang="es-MX" dirty="0" err="1"/>
              <a:t>operations</a:t>
            </a:r>
            <a:r>
              <a:rPr lang="es-MX" dirty="0"/>
              <a:t>:</a:t>
            </a:r>
          </a:p>
          <a:p>
            <a:pPr lvl="1"/>
            <a:r>
              <a:rPr lang="es-MX" dirty="0" err="1"/>
              <a:t>Boolean</a:t>
            </a:r>
            <a:r>
              <a:rPr lang="es-MX" dirty="0"/>
              <a:t> </a:t>
            </a:r>
            <a:r>
              <a:rPr lang="es-MX" dirty="0" err="1"/>
              <a:t>values</a:t>
            </a:r>
            <a:r>
              <a:rPr lang="es-MX" dirty="0"/>
              <a:t>: </a:t>
            </a:r>
            <a:r>
              <a:rPr lang="es-MX" dirty="0">
                <a:solidFill>
                  <a:srgbClr val="0070C0"/>
                </a:solidFill>
              </a:rPr>
              <a:t>true </a:t>
            </a:r>
            <a:r>
              <a:rPr lang="es-MX" dirty="0"/>
              <a:t>(</a:t>
            </a:r>
            <a:r>
              <a:rPr lang="es-MX" sz="2200" dirty="0"/>
              <a:t>1d= 0…01b</a:t>
            </a:r>
            <a:r>
              <a:rPr lang="es-MX" dirty="0"/>
              <a:t>) / </a:t>
            </a:r>
            <a:r>
              <a:rPr lang="es-MX" dirty="0">
                <a:solidFill>
                  <a:srgbClr val="0070C0"/>
                </a:solidFill>
              </a:rPr>
              <a:t>false</a:t>
            </a:r>
            <a:r>
              <a:rPr lang="es-MX" dirty="0"/>
              <a:t> (</a:t>
            </a:r>
            <a:r>
              <a:rPr lang="es-MX" sz="2200" dirty="0"/>
              <a:t>0d= 0…0b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NOT:  !</a:t>
            </a:r>
            <a:r>
              <a:rPr lang="es-MX" dirty="0">
                <a:solidFill>
                  <a:srgbClr val="FF0000"/>
                </a:solidFill>
              </a:rPr>
              <a:t>a</a:t>
            </a:r>
            <a:r>
              <a:rPr lang="es-MX" dirty="0"/>
              <a:t>       (</a:t>
            </a:r>
            <a:r>
              <a:rPr lang="es-MX" sz="2200" dirty="0"/>
              <a:t>!true&gt;false, !false&gt;true</a:t>
            </a:r>
            <a:r>
              <a:rPr lang="es-MX" dirty="0"/>
              <a:t>)</a:t>
            </a:r>
            <a:endParaRPr lang="es-MX" dirty="0">
              <a:solidFill>
                <a:srgbClr val="FF0000"/>
              </a:solidFill>
            </a:endParaRPr>
          </a:p>
          <a:p>
            <a:pPr lvl="1"/>
            <a:r>
              <a:rPr lang="es-MX" dirty="0"/>
              <a:t>AND:  </a:t>
            </a:r>
            <a:r>
              <a:rPr lang="es-MX" dirty="0">
                <a:solidFill>
                  <a:srgbClr val="FF0000"/>
                </a:solidFill>
              </a:rPr>
              <a:t>a</a:t>
            </a:r>
            <a:r>
              <a:rPr lang="es-MX" dirty="0"/>
              <a:t> &amp;&amp; </a:t>
            </a:r>
            <a:r>
              <a:rPr lang="es-MX" dirty="0">
                <a:solidFill>
                  <a:srgbClr val="FF0000"/>
                </a:solidFill>
              </a:rPr>
              <a:t>b</a:t>
            </a:r>
            <a:endParaRPr lang="es-MX" dirty="0"/>
          </a:p>
          <a:p>
            <a:pPr lvl="1"/>
            <a:r>
              <a:rPr lang="es-MX" dirty="0"/>
              <a:t>OR:  </a:t>
            </a:r>
            <a:r>
              <a:rPr lang="es-MX" dirty="0">
                <a:solidFill>
                  <a:srgbClr val="FF0000"/>
                </a:solidFill>
              </a:rPr>
              <a:t>a</a:t>
            </a:r>
            <a:r>
              <a:rPr lang="es-MX" dirty="0"/>
              <a:t> || </a:t>
            </a:r>
            <a:r>
              <a:rPr lang="es-MX" dirty="0">
                <a:solidFill>
                  <a:srgbClr val="FF0000"/>
                </a:solidFill>
              </a:rPr>
              <a:t>b</a:t>
            </a:r>
            <a:endParaRPr lang="es-MX" dirty="0"/>
          </a:p>
          <a:p>
            <a:r>
              <a:rPr lang="es-MX" dirty="0" err="1"/>
              <a:t>Bitwise</a:t>
            </a:r>
            <a:r>
              <a:rPr lang="es-MX" dirty="0"/>
              <a:t> </a:t>
            </a:r>
            <a:r>
              <a:rPr lang="es-MX" dirty="0" err="1"/>
              <a:t>Operators</a:t>
            </a:r>
            <a:r>
              <a:rPr lang="es-MX" dirty="0"/>
              <a:t>, </a:t>
            </a:r>
            <a:r>
              <a:rPr lang="es-MX" dirty="0" err="1"/>
              <a:t>for</a:t>
            </a:r>
            <a:r>
              <a:rPr lang="es-MX" dirty="0"/>
              <a:t> bit-to-bit </a:t>
            </a:r>
            <a:r>
              <a:rPr lang="es-MX" dirty="0" err="1"/>
              <a:t>operations</a:t>
            </a:r>
            <a:r>
              <a:rPr lang="es-MX" dirty="0"/>
              <a:t>:</a:t>
            </a:r>
          </a:p>
          <a:p>
            <a:pPr lvl="1"/>
            <a:r>
              <a:rPr lang="es-MX" dirty="0" err="1"/>
              <a:t>Integer</a:t>
            </a:r>
            <a:r>
              <a:rPr lang="es-MX" dirty="0"/>
              <a:t>-bit </a:t>
            </a:r>
            <a:r>
              <a:rPr lang="es-MX" dirty="0" err="1"/>
              <a:t>values</a:t>
            </a:r>
            <a:r>
              <a:rPr lang="es-MX" dirty="0"/>
              <a:t>: </a:t>
            </a:r>
            <a:r>
              <a:rPr lang="es-MX" dirty="0">
                <a:solidFill>
                  <a:srgbClr val="0070C0"/>
                </a:solidFill>
              </a:rPr>
              <a:t>n</a:t>
            </a:r>
            <a:r>
              <a:rPr lang="es-MX" dirty="0"/>
              <a:t> bits (</a:t>
            </a:r>
            <a:r>
              <a:rPr lang="es-MX" sz="2200" dirty="0"/>
              <a:t>8, 16, 32, 64, … bits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NOT:  ~</a:t>
            </a:r>
            <a:r>
              <a:rPr lang="es-MX" dirty="0">
                <a:solidFill>
                  <a:srgbClr val="FF0000"/>
                </a:solidFill>
              </a:rPr>
              <a:t>c</a:t>
            </a:r>
            <a:r>
              <a:rPr lang="es-MX" dirty="0"/>
              <a:t>        (</a:t>
            </a:r>
            <a:r>
              <a:rPr lang="es-MX" sz="2200" dirty="0" err="1"/>
              <a:t>complement</a:t>
            </a:r>
            <a:r>
              <a:rPr lang="es-MX" sz="2200" dirty="0"/>
              <a:t> 1s</a:t>
            </a:r>
            <a:r>
              <a:rPr lang="es-MX" dirty="0"/>
              <a:t>)</a:t>
            </a:r>
            <a:endParaRPr lang="es-MX" dirty="0">
              <a:solidFill>
                <a:srgbClr val="FF0000"/>
              </a:solidFill>
            </a:endParaRPr>
          </a:p>
          <a:p>
            <a:pPr lvl="1"/>
            <a:r>
              <a:rPr lang="es-MX" dirty="0"/>
              <a:t>AND:  </a:t>
            </a:r>
            <a:r>
              <a:rPr lang="es-MX" dirty="0">
                <a:solidFill>
                  <a:srgbClr val="FF0000"/>
                </a:solidFill>
              </a:rPr>
              <a:t>d</a:t>
            </a:r>
            <a:r>
              <a:rPr lang="es-MX" dirty="0"/>
              <a:t> &amp; </a:t>
            </a:r>
            <a:r>
              <a:rPr lang="es-MX" dirty="0">
                <a:solidFill>
                  <a:srgbClr val="FF0000"/>
                </a:solidFill>
              </a:rPr>
              <a:t>e</a:t>
            </a:r>
            <a:endParaRPr lang="es-MX" dirty="0"/>
          </a:p>
          <a:p>
            <a:pPr lvl="1"/>
            <a:r>
              <a:rPr lang="es-MX" dirty="0"/>
              <a:t>OR:  </a:t>
            </a:r>
            <a:r>
              <a:rPr lang="es-MX" dirty="0">
                <a:solidFill>
                  <a:srgbClr val="FF0000"/>
                </a:solidFill>
              </a:rPr>
              <a:t>d</a:t>
            </a:r>
            <a:r>
              <a:rPr lang="es-MX" dirty="0"/>
              <a:t> | </a:t>
            </a:r>
            <a:r>
              <a:rPr lang="es-MX" dirty="0">
                <a:solidFill>
                  <a:srgbClr val="FF0000"/>
                </a:solidFill>
              </a:rPr>
              <a:t>e</a:t>
            </a:r>
            <a:endParaRPr lang="es-MX" dirty="0"/>
          </a:p>
          <a:p>
            <a:pPr lvl="1"/>
            <a:r>
              <a:rPr lang="es-MX" dirty="0"/>
              <a:t>XOR: </a:t>
            </a:r>
            <a:r>
              <a:rPr lang="es-MX" dirty="0">
                <a:solidFill>
                  <a:srgbClr val="FF0000"/>
                </a:solidFill>
              </a:rPr>
              <a:t>d</a:t>
            </a:r>
            <a:r>
              <a:rPr lang="es-MX" dirty="0"/>
              <a:t> ^ </a:t>
            </a:r>
            <a:r>
              <a:rPr lang="es-MX" dirty="0">
                <a:solidFill>
                  <a:srgbClr val="FF0000"/>
                </a:solidFill>
              </a:rPr>
              <a:t>e</a:t>
            </a:r>
            <a:endParaRPr lang="es-MX" dirty="0"/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381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2316171"/>
      </p:ext>
    </p:extLst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Boolean Instructions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b="1" dirty="0"/>
          </a:p>
          <a:p>
            <a:r>
              <a:rPr lang="es-MX" b="1" dirty="0" err="1"/>
              <a:t>Issue</a:t>
            </a:r>
            <a:r>
              <a:rPr lang="es-MX" dirty="0"/>
              <a:t>: </a:t>
            </a:r>
            <a:r>
              <a:rPr lang="es-MX" dirty="0" err="1"/>
              <a:t>there</a:t>
            </a:r>
            <a:r>
              <a:rPr lang="es-MX" dirty="0"/>
              <a:t> are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logical</a:t>
            </a:r>
            <a:r>
              <a:rPr lang="es-MX" dirty="0"/>
              <a:t> </a:t>
            </a:r>
            <a:r>
              <a:rPr lang="es-MX" dirty="0" err="1"/>
              <a:t>Boolean</a:t>
            </a:r>
            <a:r>
              <a:rPr lang="es-MX" dirty="0"/>
              <a:t> ASSEMBLY </a:t>
            </a:r>
            <a:r>
              <a:rPr lang="es-MX" dirty="0" err="1"/>
              <a:t>Instructions</a:t>
            </a:r>
            <a:r>
              <a:rPr lang="es-MX" dirty="0"/>
              <a:t>,</a:t>
            </a:r>
          </a:p>
          <a:p>
            <a:endParaRPr lang="es-MX" dirty="0"/>
          </a:p>
          <a:p>
            <a:r>
              <a:rPr lang="es-MX" i="1" dirty="0" err="1"/>
              <a:t>Only</a:t>
            </a:r>
            <a:r>
              <a:rPr lang="es-MX" i="1" dirty="0"/>
              <a:t> </a:t>
            </a:r>
            <a:r>
              <a:rPr lang="es-MX" i="1" dirty="0" err="1"/>
              <a:t>Bitwise</a:t>
            </a:r>
            <a:r>
              <a:rPr lang="es-MX" i="1" dirty="0"/>
              <a:t> </a:t>
            </a:r>
            <a:r>
              <a:rPr lang="es-MX" dirty="0"/>
              <a:t>(</a:t>
            </a:r>
            <a:r>
              <a:rPr lang="es-MX" sz="2200" dirty="0"/>
              <a:t>bit to bit </a:t>
            </a:r>
            <a:r>
              <a:rPr lang="es-MX" sz="2200" dirty="0" err="1"/>
              <a:t>computations</a:t>
            </a:r>
            <a:r>
              <a:rPr lang="es-MX" dirty="0"/>
              <a:t>): AND, OR, XOR, NOT, TEST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382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2838799"/>
      </p:ext>
    </p:extLst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383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35678" y="1484785"/>
            <a:ext cx="7772400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AND, bitwise, bit to bit</a:t>
            </a:r>
          </a:p>
          <a:p>
            <a:r>
              <a:rPr lang="es-MX" altLang="en-US" dirty="0" err="1"/>
              <a:t>Syntax</a:t>
            </a:r>
            <a:r>
              <a:rPr lang="es-MX" altLang="en-US" dirty="0"/>
              <a:t>:  AND </a:t>
            </a:r>
            <a:r>
              <a:rPr lang="es-MX" altLang="en-US" i="1" dirty="0" err="1"/>
              <a:t>destination</a:t>
            </a:r>
            <a:r>
              <a:rPr lang="es-MX" altLang="en-US" dirty="0"/>
              <a:t>, </a:t>
            </a:r>
            <a:r>
              <a:rPr lang="es-MX" altLang="en-US" i="1" dirty="0" err="1"/>
              <a:t>source</a:t>
            </a:r>
            <a:r>
              <a:rPr lang="es-MX" altLang="en-US" dirty="0"/>
              <a:t> </a:t>
            </a:r>
            <a:endParaRPr lang="en-US" altLang="en-US" dirty="0"/>
          </a:p>
          <a:p>
            <a:r>
              <a:rPr lang="en-US" altLang="en-US" dirty="0"/>
              <a:t>The following operand combinations are permitted</a:t>
            </a:r>
          </a:p>
          <a:p>
            <a:pPr lvl="1"/>
            <a:r>
              <a:rPr lang="en-US" altLang="en-US" dirty="0"/>
              <a:t>AND </a:t>
            </a:r>
            <a:r>
              <a:rPr lang="en-US" altLang="en-US" dirty="0" err="1"/>
              <a:t>reg</a:t>
            </a:r>
            <a:r>
              <a:rPr lang="en-US" altLang="en-US" dirty="0"/>
              <a:t>, </a:t>
            </a:r>
            <a:r>
              <a:rPr lang="en-US" altLang="en-US" dirty="0" err="1"/>
              <a:t>reg</a:t>
            </a:r>
            <a:endParaRPr lang="en-US" altLang="en-US" dirty="0"/>
          </a:p>
          <a:p>
            <a:pPr lvl="1"/>
            <a:r>
              <a:rPr lang="en-US" altLang="en-US" dirty="0"/>
              <a:t>AND </a:t>
            </a:r>
            <a:r>
              <a:rPr lang="en-US" altLang="en-US" dirty="0" err="1"/>
              <a:t>reg</a:t>
            </a:r>
            <a:r>
              <a:rPr lang="en-US" altLang="en-US" dirty="0"/>
              <a:t>, mem</a:t>
            </a:r>
          </a:p>
          <a:p>
            <a:pPr lvl="1"/>
            <a:r>
              <a:rPr lang="en-US" altLang="en-US" dirty="0"/>
              <a:t>AND </a:t>
            </a:r>
            <a:r>
              <a:rPr lang="en-US" altLang="en-US" dirty="0" err="1"/>
              <a:t>reg</a:t>
            </a:r>
            <a:r>
              <a:rPr lang="en-US" altLang="en-US" dirty="0"/>
              <a:t>, </a:t>
            </a:r>
            <a:r>
              <a:rPr lang="en-US" altLang="en-US" dirty="0" err="1"/>
              <a:t>imm</a:t>
            </a:r>
            <a:endParaRPr lang="en-US" altLang="en-US" dirty="0"/>
          </a:p>
          <a:p>
            <a:pPr lvl="1"/>
            <a:r>
              <a:rPr lang="en-US" altLang="en-US" dirty="0"/>
              <a:t>AND mem, </a:t>
            </a:r>
            <a:r>
              <a:rPr lang="en-US" altLang="en-US" dirty="0" err="1"/>
              <a:t>reg</a:t>
            </a:r>
            <a:endParaRPr lang="en-US" altLang="en-US" dirty="0"/>
          </a:p>
          <a:p>
            <a:pPr lvl="1"/>
            <a:r>
              <a:rPr lang="en-US" altLang="en-US" dirty="0"/>
              <a:t>AND mem, </a:t>
            </a:r>
            <a:r>
              <a:rPr lang="en-US" altLang="en-US" dirty="0" err="1"/>
              <a:t>imm</a:t>
            </a:r>
            <a:endParaRPr lang="en-US" altLang="en-US" dirty="0"/>
          </a:p>
          <a:p>
            <a:r>
              <a:rPr lang="en-US" altLang="en-US" dirty="0"/>
              <a:t>Operands can be 8, 16, 32, or 64 bits, must be same size</a:t>
            </a:r>
          </a:p>
          <a:p>
            <a:r>
              <a:rPr lang="en-US" altLang="en-US" dirty="0"/>
              <a:t>Bit masking with the </a:t>
            </a:r>
            <a:r>
              <a:rPr lang="en-US" altLang="en-US" i="1" dirty="0"/>
              <a:t>source</a:t>
            </a:r>
            <a:r>
              <a:rPr lang="en-US" altLang="en-US" dirty="0"/>
              <a:t> operand.</a:t>
            </a:r>
          </a:p>
          <a:p>
            <a:r>
              <a:rPr lang="es-MX" altLang="en-US" dirty="0"/>
              <a:t>Set INTERSECTION of bits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4978520"/>
      </p:ext>
    </p:extLst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384</a:t>
            </a:fld>
            <a:endParaRPr lang="es-MX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240451" y="1484784"/>
            <a:ext cx="7772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Performs a Boolean AND operation between each pair of matching bits in two operands</a:t>
            </a:r>
          </a:p>
          <a:p>
            <a:r>
              <a:rPr lang="en-US" altLang="en-US" dirty="0"/>
              <a:t>Flags</a:t>
            </a:r>
          </a:p>
          <a:p>
            <a:pPr lvl="1"/>
            <a:r>
              <a:rPr lang="en-US" altLang="en-US" dirty="0"/>
              <a:t>Clears Overflow, Carry</a:t>
            </a:r>
          </a:p>
          <a:p>
            <a:pPr lvl="1"/>
            <a:r>
              <a:rPr lang="en-US" altLang="en-US" dirty="0"/>
              <a:t>Modifies Sign, Zero, and Parity</a:t>
            </a:r>
          </a:p>
          <a:p>
            <a:r>
              <a:rPr lang="en-US" altLang="en-US" dirty="0"/>
              <a:t>Syntax:</a:t>
            </a:r>
          </a:p>
          <a:p>
            <a:pPr lvl="2"/>
            <a:r>
              <a:rPr lang="en-US" altLang="en-US" sz="2900" dirty="0"/>
              <a:t>AND </a:t>
            </a:r>
            <a:r>
              <a:rPr lang="en-US" altLang="en-US" sz="2900" i="1" dirty="0"/>
              <a:t>destination, source</a:t>
            </a:r>
          </a:p>
          <a:p>
            <a:pPr lvl="1">
              <a:buFontTx/>
              <a:buNone/>
            </a:pPr>
            <a:r>
              <a:rPr lang="en-US" altLang="en-US" dirty="0"/>
              <a:t>(same operand types as MOV)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8069933" y="2822104"/>
            <a:ext cx="9906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AND</a:t>
            </a: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151" y="3284984"/>
            <a:ext cx="152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3838635"/>
            <a:ext cx="44196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9"/>
          <p:cNvSpPr txBox="1"/>
          <p:nvPr/>
        </p:nvSpPr>
        <p:spPr>
          <a:xfrm>
            <a:off x="1924050" y="5586413"/>
            <a:ext cx="8210902" cy="41549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00" kern="0" dirty="0">
                <a:latin typeface="Arial" charset="0"/>
              </a:rPr>
              <a:t>Bit masking, source: 0 in source clears a bit, 1 leaves it unchanged.</a:t>
            </a:r>
          </a:p>
        </p:txBody>
      </p:sp>
    </p:spTree>
    <p:extLst>
      <p:ext uri="{BB962C8B-B14F-4D97-AF65-F5344CB8AC3E}">
        <p14:creationId xmlns:p14="http://schemas.microsoft.com/office/powerpoint/2010/main" val="3736104881"/>
      </p:ext>
    </p:ext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385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05626" y="1469364"/>
            <a:ext cx="7772400" cy="469594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OR, bitwise, bit to bit</a:t>
            </a:r>
          </a:p>
          <a:p>
            <a:r>
              <a:rPr lang="es-MX" altLang="en-US" dirty="0" err="1"/>
              <a:t>Syntax</a:t>
            </a:r>
            <a:r>
              <a:rPr lang="es-MX" altLang="en-US" dirty="0"/>
              <a:t>:  OR </a:t>
            </a:r>
            <a:r>
              <a:rPr lang="es-MX" altLang="en-US" i="1" dirty="0" err="1"/>
              <a:t>destination</a:t>
            </a:r>
            <a:r>
              <a:rPr lang="es-MX" altLang="en-US" dirty="0"/>
              <a:t>, </a:t>
            </a:r>
            <a:r>
              <a:rPr lang="es-MX" altLang="en-US" i="1" dirty="0" err="1"/>
              <a:t>source</a:t>
            </a:r>
            <a:r>
              <a:rPr lang="es-MX" altLang="en-US" dirty="0"/>
              <a:t> </a:t>
            </a:r>
            <a:endParaRPr lang="en-US" altLang="en-US" dirty="0"/>
          </a:p>
          <a:p>
            <a:r>
              <a:rPr lang="en-US" altLang="en-US" dirty="0"/>
              <a:t>The following operand combinations are permitted</a:t>
            </a:r>
          </a:p>
          <a:p>
            <a:pPr lvl="1"/>
            <a:r>
              <a:rPr lang="en-US" altLang="en-US" dirty="0"/>
              <a:t>OR </a:t>
            </a:r>
            <a:r>
              <a:rPr lang="en-US" altLang="en-US" dirty="0" err="1"/>
              <a:t>reg</a:t>
            </a:r>
            <a:r>
              <a:rPr lang="en-US" altLang="en-US" dirty="0"/>
              <a:t>, </a:t>
            </a:r>
            <a:r>
              <a:rPr lang="en-US" altLang="en-US" dirty="0" err="1"/>
              <a:t>reg</a:t>
            </a:r>
            <a:endParaRPr lang="en-US" altLang="en-US" dirty="0"/>
          </a:p>
          <a:p>
            <a:pPr lvl="1"/>
            <a:r>
              <a:rPr lang="en-US" altLang="en-US" dirty="0"/>
              <a:t>OR </a:t>
            </a:r>
            <a:r>
              <a:rPr lang="en-US" altLang="en-US" dirty="0" err="1"/>
              <a:t>reg</a:t>
            </a:r>
            <a:r>
              <a:rPr lang="en-US" altLang="en-US" dirty="0"/>
              <a:t>, mem</a:t>
            </a:r>
          </a:p>
          <a:p>
            <a:pPr lvl="1"/>
            <a:r>
              <a:rPr lang="en-US" altLang="en-US" dirty="0"/>
              <a:t>OR </a:t>
            </a:r>
            <a:r>
              <a:rPr lang="en-US" altLang="en-US" dirty="0" err="1"/>
              <a:t>reg</a:t>
            </a:r>
            <a:r>
              <a:rPr lang="en-US" altLang="en-US" dirty="0"/>
              <a:t>, </a:t>
            </a:r>
            <a:r>
              <a:rPr lang="en-US" altLang="en-US" dirty="0" err="1"/>
              <a:t>imm</a:t>
            </a:r>
            <a:endParaRPr lang="en-US" altLang="en-US" dirty="0"/>
          </a:p>
          <a:p>
            <a:pPr lvl="1"/>
            <a:r>
              <a:rPr lang="en-US" altLang="en-US" dirty="0"/>
              <a:t>OR mem, </a:t>
            </a:r>
            <a:r>
              <a:rPr lang="en-US" altLang="en-US" dirty="0" err="1"/>
              <a:t>reg</a:t>
            </a:r>
            <a:endParaRPr lang="en-US" altLang="en-US" dirty="0"/>
          </a:p>
          <a:p>
            <a:pPr lvl="1"/>
            <a:r>
              <a:rPr lang="en-US" altLang="en-US" dirty="0"/>
              <a:t>OR mem, </a:t>
            </a:r>
            <a:r>
              <a:rPr lang="en-US" altLang="en-US" dirty="0" err="1"/>
              <a:t>imm</a:t>
            </a:r>
            <a:endParaRPr lang="en-US" altLang="en-US" dirty="0"/>
          </a:p>
          <a:p>
            <a:r>
              <a:rPr lang="en-US" altLang="en-US" dirty="0"/>
              <a:t>Operands can be 8, 16, 32, or 64 bits, must be same size</a:t>
            </a:r>
          </a:p>
          <a:p>
            <a:r>
              <a:rPr lang="en-US" altLang="en-US" dirty="0"/>
              <a:t>Useful when you want to set one or more bits without affecting the other bits</a:t>
            </a:r>
          </a:p>
          <a:p>
            <a:r>
              <a:rPr lang="es-MX" altLang="en-US" dirty="0"/>
              <a:t>Set UNION of bits</a:t>
            </a: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1820966"/>
      </p:ext>
    </p:extLst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386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09800" y="1556792"/>
            <a:ext cx="77724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Performs a Boolean OR operation between each pair of matching bits in two operands</a:t>
            </a:r>
          </a:p>
          <a:p>
            <a:r>
              <a:rPr lang="en-US" altLang="en-US" dirty="0"/>
              <a:t>Flags</a:t>
            </a:r>
          </a:p>
          <a:p>
            <a:pPr lvl="1"/>
            <a:r>
              <a:rPr lang="en-US" altLang="en-US" dirty="0"/>
              <a:t>Clears Overflow, Carry</a:t>
            </a:r>
          </a:p>
          <a:p>
            <a:pPr lvl="1"/>
            <a:r>
              <a:rPr lang="en-US" altLang="en-US" dirty="0"/>
              <a:t>Modifies Sign, Zero, and Parity</a:t>
            </a:r>
          </a:p>
          <a:p>
            <a:r>
              <a:rPr lang="en-US" altLang="en-US" dirty="0"/>
              <a:t>Syntax:</a:t>
            </a:r>
          </a:p>
          <a:p>
            <a:pPr lvl="2"/>
            <a:r>
              <a:rPr lang="en-US" altLang="en-US" sz="2600" dirty="0"/>
              <a:t>OR </a:t>
            </a:r>
            <a:r>
              <a:rPr lang="en-US" altLang="en-US" sz="2600" i="1" dirty="0"/>
              <a:t>destination, source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896200" y="2547392"/>
            <a:ext cx="9906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OR</a:t>
            </a: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00" y="2996952"/>
            <a:ext cx="1549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2848792" y="3589212"/>
          <a:ext cx="41910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634996" imgH="731520" progId="Visio.Drawing.6">
                  <p:embed/>
                </p:oleObj>
              </mc:Choice>
              <mc:Fallback>
                <p:oleObj name="VISIO" r:id="rId3" imgW="2634996" imgH="731520" progId="Visio.Drawing.6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87" r="11111"/>
                      <a:stretch>
                        <a:fillRect/>
                      </a:stretch>
                    </p:blipFill>
                    <p:spPr bwMode="auto">
                      <a:xfrm>
                        <a:off x="2848792" y="3589212"/>
                        <a:ext cx="4191000" cy="13335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8"/>
          <p:cNvSpPr txBox="1"/>
          <p:nvPr/>
        </p:nvSpPr>
        <p:spPr>
          <a:xfrm>
            <a:off x="2639617" y="5389229"/>
            <a:ext cx="5355953" cy="41549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00" kern="0" dirty="0">
                <a:latin typeface="Arial" charset="0"/>
              </a:rPr>
              <a:t>1 in source set a bit, 0 leaves it unchanged.</a:t>
            </a:r>
          </a:p>
        </p:txBody>
      </p:sp>
    </p:spTree>
    <p:extLst>
      <p:ext uri="{BB962C8B-B14F-4D97-AF65-F5344CB8AC3E}">
        <p14:creationId xmlns:p14="http://schemas.microsoft.com/office/powerpoint/2010/main" val="537935723"/>
      </p:ext>
    </p:extLst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387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09800" y="1600200"/>
            <a:ext cx="7772400" cy="2332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Performs a Boolean </a:t>
            </a:r>
            <a:r>
              <a:rPr lang="en-US" altLang="en-US" dirty="0" err="1"/>
              <a:t>eXclusive</a:t>
            </a:r>
            <a:r>
              <a:rPr lang="en-US" altLang="en-US" dirty="0"/>
              <a:t>-OR bitwise operation between each pair of matching bits in two operands</a:t>
            </a:r>
          </a:p>
          <a:p>
            <a:r>
              <a:rPr lang="en-US" altLang="en-US" dirty="0"/>
              <a:t>XOR with 0 retains its value, with 1 reverses value</a:t>
            </a:r>
          </a:p>
          <a:p>
            <a:r>
              <a:rPr lang="en-US" altLang="en-US" dirty="0"/>
              <a:t>Flags</a:t>
            </a:r>
          </a:p>
          <a:p>
            <a:pPr lvl="1"/>
            <a:r>
              <a:rPr lang="en-US" altLang="en-US" dirty="0"/>
              <a:t>Clears Overflow, Carry</a:t>
            </a:r>
          </a:p>
          <a:p>
            <a:pPr lvl="1"/>
            <a:r>
              <a:rPr lang="en-US" altLang="en-US" dirty="0"/>
              <a:t>Modifies Sign, Zero, and Parity</a:t>
            </a:r>
          </a:p>
          <a:p>
            <a:r>
              <a:rPr lang="en-US" altLang="en-US" dirty="0"/>
              <a:t>Syntax:</a:t>
            </a:r>
          </a:p>
          <a:p>
            <a:pPr lvl="2"/>
            <a:r>
              <a:rPr lang="en-US" altLang="en-US" sz="2900" dirty="0"/>
              <a:t>XOR </a:t>
            </a:r>
            <a:r>
              <a:rPr lang="en-US" altLang="en-US" sz="2900" i="1" dirty="0"/>
              <a:t>destination, source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001000" y="2996952"/>
            <a:ext cx="9906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XOR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510299"/>
            <a:ext cx="162083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2438400" y="4054476"/>
          <a:ext cx="4648200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634996" imgH="731520" progId="Visio.Drawing.6">
                  <p:embed/>
                </p:oleObj>
              </mc:Choice>
              <mc:Fallback>
                <p:oleObj name="VISIO" r:id="rId3" imgW="2634996" imgH="731520" progId="Visio.Drawing.6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54476"/>
                        <a:ext cx="4648200" cy="12922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362200" y="5730875"/>
            <a:ext cx="76200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None/>
              <a:defRPr/>
            </a:pPr>
            <a:r>
              <a:rPr lang="en-US" altLang="en-US" sz="2100" kern="0" dirty="0"/>
              <a:t>XOR is a useful way to toggle (invert) the bits in an operand.</a:t>
            </a:r>
          </a:p>
        </p:txBody>
      </p:sp>
    </p:spTree>
    <p:extLst>
      <p:ext uri="{BB962C8B-B14F-4D97-AF65-F5344CB8AC3E}">
        <p14:creationId xmlns:p14="http://schemas.microsoft.com/office/powerpoint/2010/main" val="294995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388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09800" y="1519808"/>
            <a:ext cx="7772400" cy="221399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Performs a Boolean NOT bitwise operation on a single destination operand</a:t>
            </a:r>
          </a:p>
          <a:p>
            <a:r>
              <a:rPr lang="en-US" altLang="en-US" dirty="0"/>
              <a:t>The following operand combinations are permitted</a:t>
            </a:r>
          </a:p>
          <a:p>
            <a:pPr lvl="1"/>
            <a:r>
              <a:rPr lang="en-US" altLang="en-US" dirty="0"/>
              <a:t>NOT </a:t>
            </a:r>
            <a:r>
              <a:rPr lang="en-US" altLang="en-US" dirty="0" err="1"/>
              <a:t>reg</a:t>
            </a:r>
            <a:endParaRPr lang="en-US" altLang="en-US" dirty="0"/>
          </a:p>
          <a:p>
            <a:pPr lvl="1"/>
            <a:r>
              <a:rPr lang="en-US" altLang="en-US" dirty="0"/>
              <a:t>NOT mem</a:t>
            </a:r>
          </a:p>
          <a:p>
            <a:r>
              <a:rPr lang="en-US" altLang="en-US" dirty="0"/>
              <a:t>Flags</a:t>
            </a:r>
          </a:p>
          <a:p>
            <a:pPr lvl="1"/>
            <a:r>
              <a:rPr lang="en-US" altLang="en-US" dirty="0"/>
              <a:t>No flags are affected</a:t>
            </a:r>
          </a:p>
          <a:p>
            <a:r>
              <a:rPr lang="en-US" altLang="en-US" dirty="0"/>
              <a:t>Syntax:</a:t>
            </a:r>
          </a:p>
          <a:p>
            <a:pPr lvl="2"/>
            <a:r>
              <a:rPr lang="en-US" altLang="en-US" sz="2900" dirty="0"/>
              <a:t>NOT </a:t>
            </a:r>
            <a:r>
              <a:rPr lang="en-US" altLang="en-US" sz="2900" i="1" dirty="0"/>
              <a:t>destination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001000" y="3140075"/>
            <a:ext cx="9906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NOT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682" y="3671637"/>
            <a:ext cx="12652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947011" y="3826419"/>
          <a:ext cx="396240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321052" imgH="574548" progId="Visio.Drawing.11">
                  <p:embed/>
                </p:oleObj>
              </mc:Choice>
              <mc:Fallback>
                <p:oleObj name="Visio" r:id="rId3" imgW="2321052" imgH="574548" progId="Visio.Drawing.11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011" y="3826419"/>
                        <a:ext cx="3962400" cy="98583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3556612" y="5117056"/>
            <a:ext cx="418736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en-US" sz="2100" kern="0" dirty="0"/>
              <a:t>Results called </a:t>
            </a:r>
            <a:r>
              <a:rPr lang="en-US" altLang="en-US" sz="2100" i="1" kern="0" dirty="0">
                <a:solidFill>
                  <a:srgbClr val="FF0000"/>
                </a:solidFill>
              </a:rPr>
              <a:t>one’s complement</a:t>
            </a:r>
            <a:r>
              <a:rPr lang="en-US" altLang="en-US" sz="2100" kern="0" dirty="0"/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endParaRPr lang="es-MX" altLang="en-US" sz="2100" kern="0" dirty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s-MX" altLang="en-US" sz="2100" kern="0" dirty="0"/>
              <a:t>Set COMPLEMENT of bits</a:t>
            </a:r>
            <a:endParaRPr lang="en-US" altLang="en-US" sz="2100" kern="0" dirty="0"/>
          </a:p>
        </p:txBody>
      </p:sp>
    </p:spTree>
    <p:extLst>
      <p:ext uri="{BB962C8B-B14F-4D97-AF65-F5344CB8AC3E}">
        <p14:creationId xmlns:p14="http://schemas.microsoft.com/office/powerpoint/2010/main" val="2035144231"/>
      </p:ext>
    </p:extLst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Bit-Mapped Set Operations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Set Complement</a:t>
            </a:r>
          </a:p>
          <a:p>
            <a:pPr lvl="2"/>
            <a:r>
              <a:rPr lang="en-US" altLang="en-US" dirty="0"/>
              <a:t>MOV AL, </a:t>
            </a:r>
            <a:r>
              <a:rPr lang="en-US" altLang="en-US" dirty="0" err="1"/>
              <a:t>SetB</a:t>
            </a:r>
            <a:r>
              <a:rPr lang="en-US" altLang="en-US" dirty="0"/>
              <a:t>    ; AL= </a:t>
            </a:r>
            <a:r>
              <a:rPr lang="en-US" altLang="en-US" dirty="0" err="1"/>
              <a:t>SetB</a:t>
            </a:r>
            <a:r>
              <a:rPr lang="en-US" altLang="en-US" dirty="0"/>
              <a:t>= 0000 0111b</a:t>
            </a:r>
          </a:p>
          <a:p>
            <a:pPr lvl="2"/>
            <a:r>
              <a:rPr lang="en-US" altLang="en-US" dirty="0"/>
              <a:t>NOT AL                           ; AL= </a:t>
            </a:r>
            <a:r>
              <a:rPr lang="en-US" altLang="en-US" dirty="0">
                <a:solidFill>
                  <a:srgbClr val="FF0000"/>
                </a:solidFill>
              </a:rPr>
              <a:t>1111 1000</a:t>
            </a:r>
            <a:r>
              <a:rPr lang="en-US" altLang="en-US" dirty="0"/>
              <a:t>b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Set Intersection</a:t>
            </a:r>
          </a:p>
          <a:p>
            <a:pPr lvl="2"/>
            <a:r>
              <a:rPr lang="en-US" altLang="en-US" dirty="0"/>
              <a:t>MOV AL, </a:t>
            </a:r>
            <a:r>
              <a:rPr lang="en-US" altLang="en-US" dirty="0" err="1"/>
              <a:t>SetB</a:t>
            </a:r>
            <a:r>
              <a:rPr lang="en-US" altLang="en-US" dirty="0"/>
              <a:t>     ; AL= </a:t>
            </a:r>
            <a:r>
              <a:rPr lang="en-US" altLang="en-US" dirty="0" err="1"/>
              <a:t>SetB</a:t>
            </a:r>
            <a:r>
              <a:rPr lang="en-US" altLang="en-US" dirty="0"/>
              <a:t>= 0000 0111b</a:t>
            </a:r>
          </a:p>
          <a:p>
            <a:pPr lvl="2"/>
            <a:r>
              <a:rPr lang="en-US" altLang="en-US" dirty="0"/>
              <a:t>AND AL, </a:t>
            </a:r>
            <a:r>
              <a:rPr lang="en-US" altLang="en-US" dirty="0" err="1"/>
              <a:t>SetS</a:t>
            </a:r>
            <a:r>
              <a:rPr lang="en-US" altLang="en-US" dirty="0"/>
              <a:t>                ; </a:t>
            </a:r>
            <a:r>
              <a:rPr lang="en-US" altLang="en-US" dirty="0" err="1"/>
              <a:t>SetS</a:t>
            </a:r>
            <a:r>
              <a:rPr lang="en-US" altLang="en-US" dirty="0"/>
              <a:t>= 0110 0011b     AL= 0000 00</a:t>
            </a:r>
            <a:r>
              <a:rPr lang="en-US" altLang="en-US" dirty="0">
                <a:solidFill>
                  <a:srgbClr val="FF0000"/>
                </a:solidFill>
              </a:rPr>
              <a:t>11</a:t>
            </a:r>
            <a:r>
              <a:rPr lang="en-US" altLang="en-US" dirty="0"/>
              <a:t>b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Set Union</a:t>
            </a:r>
          </a:p>
          <a:p>
            <a:pPr lvl="2"/>
            <a:r>
              <a:rPr lang="en-US" altLang="en-US" dirty="0"/>
              <a:t>MOV AL, </a:t>
            </a:r>
            <a:r>
              <a:rPr lang="en-US" altLang="en-US" dirty="0" err="1"/>
              <a:t>SetB</a:t>
            </a:r>
            <a:r>
              <a:rPr lang="en-US" altLang="en-US" dirty="0"/>
              <a:t>    ; AL= </a:t>
            </a:r>
            <a:r>
              <a:rPr lang="en-US" altLang="en-US" dirty="0" err="1"/>
              <a:t>SetB</a:t>
            </a:r>
            <a:r>
              <a:rPr lang="en-US" altLang="en-US" dirty="0"/>
              <a:t>= 0000 0111b</a:t>
            </a:r>
          </a:p>
          <a:p>
            <a:pPr lvl="2"/>
            <a:r>
              <a:rPr lang="en-US" altLang="en-US" dirty="0"/>
              <a:t>OR  EAX, </a:t>
            </a:r>
            <a:r>
              <a:rPr lang="en-US" altLang="en-US" dirty="0" err="1"/>
              <a:t>SetS</a:t>
            </a:r>
            <a:r>
              <a:rPr lang="en-US" altLang="en-US" dirty="0"/>
              <a:t>           ; </a:t>
            </a:r>
            <a:r>
              <a:rPr lang="en-US" altLang="en-US" dirty="0" err="1"/>
              <a:t>SetS</a:t>
            </a:r>
            <a:r>
              <a:rPr lang="en-US" altLang="en-US" dirty="0"/>
              <a:t>= 0110 0011b     AL= 0</a:t>
            </a:r>
            <a:r>
              <a:rPr lang="en-US" altLang="en-US" dirty="0">
                <a:solidFill>
                  <a:srgbClr val="FF0000"/>
                </a:solidFill>
              </a:rPr>
              <a:t>11</a:t>
            </a:r>
            <a:r>
              <a:rPr lang="en-US" altLang="en-US" dirty="0"/>
              <a:t>0 0</a:t>
            </a:r>
            <a:r>
              <a:rPr lang="en-US" altLang="en-US" dirty="0">
                <a:solidFill>
                  <a:srgbClr val="FF0000"/>
                </a:solidFill>
              </a:rPr>
              <a:t>111</a:t>
            </a:r>
            <a:r>
              <a:rPr lang="en-US" altLang="en-US" dirty="0"/>
              <a:t>b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389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3961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Forming the Two's Complement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6920" y="1628800"/>
            <a:ext cx="7772400" cy="1905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Negative numbers are stored in </a:t>
            </a:r>
            <a:r>
              <a:rPr lang="en-US" altLang="en-US" dirty="0">
                <a:solidFill>
                  <a:srgbClr val="FF0000"/>
                </a:solidFill>
              </a:rPr>
              <a:t>Two’s Complement</a:t>
            </a:r>
            <a:r>
              <a:rPr lang="en-US" altLang="en-US" dirty="0"/>
              <a:t> notation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1</a:t>
            </a:r>
            <a:r>
              <a:rPr lang="en-US" altLang="en-US" baseline="30000" dirty="0"/>
              <a:t>st</a:t>
            </a:r>
            <a:r>
              <a:rPr lang="en-US" altLang="en-US" dirty="0"/>
              <a:t> : do One’s Complement with the number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2</a:t>
            </a:r>
            <a:r>
              <a:rPr lang="en-US" altLang="en-US" baseline="30000" dirty="0"/>
              <a:t>nd</a:t>
            </a:r>
            <a:r>
              <a:rPr lang="en-US" altLang="en-US" dirty="0"/>
              <a:t>: add 1 to the One’s Complemented number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Represents the </a:t>
            </a:r>
            <a:r>
              <a:rPr lang="en-US" altLang="en-US" dirty="0">
                <a:solidFill>
                  <a:srgbClr val="FF0000"/>
                </a:solidFill>
              </a:rPr>
              <a:t>additive Inverse</a:t>
            </a:r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3582399"/>
            <a:ext cx="6065838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2209647" y="5740782"/>
            <a:ext cx="77724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>
                <a:solidFill>
                  <a:srgbClr val="FF0000"/>
                </a:solidFill>
              </a:rPr>
              <a:t>Note that 0000 0001 + </a:t>
            </a:r>
            <a:r>
              <a:rPr lang="en-US" altLang="en-US" sz="2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en-US" sz="2100" dirty="0">
                <a:solidFill>
                  <a:srgbClr val="FF0000"/>
                </a:solidFill>
              </a:rPr>
              <a:t>111 1111 = 0000 0000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8478270"/>
      </p:ext>
    </p:extLst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Code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390</a:t>
            </a:fld>
            <a:endParaRPr lang="es-MX" dirty="0"/>
          </a:p>
        </p:txBody>
      </p:sp>
      <p:pic>
        <p:nvPicPr>
          <p:cNvPr id="6" name="Picture 2" descr="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401763"/>
            <a:ext cx="7506886" cy="512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175271"/>
      </p:ext>
    </p:extLst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 (1 of 4)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391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11615" y="3068960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6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6013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6013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mov</a:t>
            </a:r>
            <a:r>
              <a:rPr lang="en-US" altLang="en-US" sz="1800" b="1" dirty="0">
                <a:latin typeface="Courier New" pitchFamily="49" charset="0"/>
              </a:rPr>
              <a:t> al, 'a'	; AL = 01100001b,   ‘a’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and al, 11</a:t>
            </a:r>
            <a:r>
              <a:rPr lang="en-US" altLang="en-US" sz="1800" b="1" dirty="0">
                <a:solidFill>
                  <a:srgbClr val="0070C0"/>
                </a:solidFill>
                <a:latin typeface="Courier New" pitchFamily="49" charset="0"/>
              </a:rPr>
              <a:t>0</a:t>
            </a:r>
            <a:r>
              <a:rPr lang="en-US" altLang="en-US" sz="1800" b="1" dirty="0">
                <a:latin typeface="Courier New" pitchFamily="49" charset="0"/>
              </a:rPr>
              <a:t>11111b	; AL = 01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en-US" altLang="en-US" sz="1800" b="1" dirty="0">
                <a:latin typeface="Courier New" pitchFamily="49" charset="0"/>
              </a:rPr>
              <a:t>00001b,   ‘A’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11615" y="1604169"/>
            <a:ext cx="7696200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 dirty="0"/>
              <a:t>Task: Convert the character in AL to UPPER CASE.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 dirty="0"/>
              <a:t>Solution: Use the AND instruction to clear bit 5.</a:t>
            </a:r>
          </a:p>
        </p:txBody>
      </p:sp>
    </p:spTree>
    <p:extLst>
      <p:ext uri="{BB962C8B-B14F-4D97-AF65-F5344CB8AC3E}">
        <p14:creationId xmlns:p14="http://schemas.microsoft.com/office/powerpoint/2010/main" val="3448479280"/>
      </p:ext>
    </p:extLst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 (2 of 4)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392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351584" y="3288506"/>
            <a:ext cx="732581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6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6013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6013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AL,6	; AL = 00000110b,   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OR  AL,00</a:t>
            </a:r>
            <a:r>
              <a:rPr lang="en-US" altLang="en-US" sz="1800" b="1" dirty="0">
                <a:solidFill>
                  <a:srgbClr val="0070C0"/>
                </a:solidFill>
                <a:latin typeface="Courier New" pitchFamily="49" charset="0"/>
              </a:rPr>
              <a:t>11</a:t>
            </a:r>
            <a:r>
              <a:rPr lang="en-US" altLang="en-US" sz="1800" b="1" dirty="0">
                <a:latin typeface="Courier New" pitchFamily="49" charset="0"/>
              </a:rPr>
              <a:t>0000b	; AL = 00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11</a:t>
            </a:r>
            <a:r>
              <a:rPr lang="en-US" altLang="en-US" sz="1800" b="1" dirty="0">
                <a:latin typeface="Courier New" pitchFamily="49" charset="0"/>
              </a:rPr>
              <a:t>0110b,  ‘6’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09800" y="1764507"/>
            <a:ext cx="7239000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 dirty="0"/>
              <a:t>Task: Convert a binary decimal byte into its equivalent ASCII Decimal Digit.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 dirty="0"/>
              <a:t>Solution: Use the OR instruction to set bits 4 and 5.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90800" y="4660106"/>
            <a:ext cx="64770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The ASCII digit '6' = 00110110b</a:t>
            </a:r>
          </a:p>
        </p:txBody>
      </p:sp>
    </p:spTree>
    <p:extLst>
      <p:ext uri="{BB962C8B-B14F-4D97-AF65-F5344CB8AC3E}">
        <p14:creationId xmlns:p14="http://schemas.microsoft.com/office/powerpoint/2010/main" val="3215930684"/>
      </p:ext>
    </p:extLst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 (3 of 4)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393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324100" y="3233192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2004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AX, </a:t>
            </a:r>
            <a:r>
              <a:rPr lang="en-US" altLang="en-US" sz="1800" b="1" dirty="0" err="1">
                <a:latin typeface="Courier New" pitchFamily="49" charset="0"/>
              </a:rPr>
              <a:t>wordVal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AND AX, 1	; low bit set?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JZ  </a:t>
            </a:r>
            <a:r>
              <a:rPr lang="en-US" altLang="en-US" sz="1800" b="1" dirty="0" err="1">
                <a:latin typeface="Courier New" pitchFamily="49" charset="0"/>
              </a:rPr>
              <a:t>EvenValue</a:t>
            </a:r>
            <a:r>
              <a:rPr lang="en-US" altLang="en-US" sz="1800" b="1" dirty="0">
                <a:latin typeface="Courier New" pitchFamily="49" charset="0"/>
              </a:rPr>
              <a:t>	; jump if Zero flag set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47900" y="1556793"/>
            <a:ext cx="72390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 dirty="0"/>
              <a:t>Task: Jump to a </a:t>
            </a:r>
            <a:r>
              <a:rPr lang="en-US" altLang="en-US" sz="2100" i="1" dirty="0"/>
              <a:t>label</a:t>
            </a:r>
            <a:r>
              <a:rPr lang="en-US" altLang="en-US" sz="2100" dirty="0"/>
              <a:t> if an integer is </a:t>
            </a:r>
            <a:r>
              <a:rPr lang="en-US" altLang="en-US" sz="2100" i="1" dirty="0"/>
              <a:t>even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</a:pPr>
            <a:r>
              <a:rPr lang="en-US" altLang="en-US" sz="2100" dirty="0"/>
              <a:t>Solution: AND the lowest bit with a 1. If the result is Zero, the number was </a:t>
            </a:r>
            <a:r>
              <a:rPr lang="en-US" altLang="en-US" sz="2100" i="1" dirty="0"/>
              <a:t>even</a:t>
            </a:r>
            <a:r>
              <a:rPr lang="en-US" altLang="en-US" sz="2100" dirty="0"/>
              <a:t>.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380048" y="5013177"/>
            <a:ext cx="7391400" cy="9239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>
                <a:solidFill>
                  <a:schemeClr val="tx2"/>
                </a:solidFill>
              </a:rPr>
              <a:t>Your turn: Write code that jumps to a </a:t>
            </a:r>
            <a:r>
              <a:rPr lang="en-US" altLang="en-US" sz="2100" i="1" dirty="0">
                <a:solidFill>
                  <a:schemeClr val="tx2"/>
                </a:solidFill>
              </a:rPr>
              <a:t>label</a:t>
            </a:r>
            <a:r>
              <a:rPr lang="en-US" altLang="en-US" sz="2100" dirty="0">
                <a:solidFill>
                  <a:schemeClr val="tx2"/>
                </a:solidFill>
              </a:rPr>
              <a:t> if an integer is negative.</a:t>
            </a:r>
          </a:p>
        </p:txBody>
      </p:sp>
    </p:spTree>
    <p:extLst>
      <p:ext uri="{BB962C8B-B14F-4D97-AF65-F5344CB8AC3E}">
        <p14:creationId xmlns:p14="http://schemas.microsoft.com/office/powerpoint/2010/main" val="287996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 (4 of 4)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394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86000" y="3233192"/>
            <a:ext cx="7162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2004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OR  AL,AL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JNZ </a:t>
            </a:r>
            <a:r>
              <a:rPr lang="en-US" altLang="en-US" sz="1800" b="1" dirty="0" err="1">
                <a:latin typeface="Courier New" pitchFamily="49" charset="0"/>
              </a:rPr>
              <a:t>IsNotZero</a:t>
            </a:r>
            <a:r>
              <a:rPr lang="en-US" altLang="en-US" sz="1800" b="1" dirty="0">
                <a:latin typeface="Courier New" pitchFamily="49" charset="0"/>
              </a:rPr>
              <a:t>	; jump if not zero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09800" y="1556793"/>
            <a:ext cx="72390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 dirty="0"/>
              <a:t>Task: Jump to a </a:t>
            </a:r>
            <a:r>
              <a:rPr lang="en-US" altLang="en-US" sz="2100" i="1" dirty="0"/>
              <a:t>label</a:t>
            </a:r>
            <a:r>
              <a:rPr lang="en-US" altLang="en-US" sz="2100" dirty="0"/>
              <a:t> if the value in AL is </a:t>
            </a:r>
            <a:r>
              <a:rPr lang="en-US" altLang="en-US" sz="2100" i="1" dirty="0"/>
              <a:t>not zero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</a:pPr>
            <a:r>
              <a:rPr lang="en-US" altLang="en-US" sz="2100" dirty="0"/>
              <a:t>Solution: OR the byte with itself, then use the JNZ (</a:t>
            </a:r>
            <a:r>
              <a:rPr lang="en-US" altLang="en-US" sz="2100" i="1" dirty="0"/>
              <a:t>jump if not zero</a:t>
            </a:r>
            <a:r>
              <a:rPr lang="en-US" altLang="en-US" sz="2100" dirty="0"/>
              <a:t>) instruction.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286000" y="5366792"/>
            <a:ext cx="71628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ORing any number with itself does not change its value.</a:t>
            </a:r>
          </a:p>
        </p:txBody>
      </p:sp>
    </p:spTree>
    <p:extLst>
      <p:ext uri="{BB962C8B-B14F-4D97-AF65-F5344CB8AC3E}">
        <p14:creationId xmlns:p14="http://schemas.microsoft.com/office/powerpoint/2010/main" val="70463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395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09800" y="1628800"/>
            <a:ext cx="77724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Performs a nondestructive AND bitwise operation between each pair of matching bits in two operands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operands are modified.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Always clears the Overflow and Carry flags.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Modifies the Sign, Zero, and Parity flags.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Example: jump to a label if either bit 0 or bit 1 in AL is set.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650541" y="3991000"/>
            <a:ext cx="288032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TEST AL,00000011b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JNZ  </a:t>
            </a:r>
            <a:r>
              <a:rPr lang="en-US" altLang="en-US" sz="1800" b="1" dirty="0" err="1">
                <a:latin typeface="Courier New" pitchFamily="49" charset="0"/>
              </a:rPr>
              <a:t>ValueFound</a:t>
            </a:r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09800" y="50578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2000" dirty="0"/>
              <a:t>Example: jump to a label if neither bit 0 nor bit 1 in AL is set.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657600" y="5591200"/>
            <a:ext cx="381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TEST AL,00000011b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JZ   </a:t>
            </a:r>
            <a:r>
              <a:rPr lang="en-US" altLang="en-US" sz="1800" b="1" dirty="0" err="1">
                <a:latin typeface="Courier New" pitchFamily="49" charset="0"/>
              </a:rPr>
              <a:t>ValueNotFound</a:t>
            </a:r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144472" y="3991000"/>
            <a:ext cx="288032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TEST AL,03h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JNZ  </a:t>
            </a:r>
            <a:r>
              <a:rPr lang="en-US" altLang="en-US" sz="1800" b="1" dirty="0" err="1">
                <a:latin typeface="Courier New" pitchFamily="49" charset="0"/>
              </a:rPr>
              <a:t>ValueFound</a:t>
            </a:r>
            <a:endParaRPr lang="en-US" alt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87389"/>
      </p:ext>
    </p:extLst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396</a:t>
            </a:fld>
            <a:endParaRPr lang="es-MX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79576" y="1772816"/>
            <a:ext cx="7772400" cy="504056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The value 0000 0011  in this example is called a bit mask.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575720" y="2276872"/>
            <a:ext cx="4130426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dirty="0"/>
              <a:t>TEST AL,00000011b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dirty="0"/>
              <a:t>0 0 1 0 0 1 0 1  &lt;- AL input value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dirty="0"/>
              <a:t>0 0 0 0 0 0 1 1  &lt;- test value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dirty="0"/>
              <a:t>0 0 0 0 0 0 0 1  &lt;- result:  ZF = 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n-US" sz="21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n-US" sz="21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n-US" sz="21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dirty="0"/>
              <a:t>TEST AL,00001001b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dirty="0"/>
              <a:t>0 0 1 0 0 1 0 0   &lt;- AL input value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dirty="0"/>
              <a:t>0 0 0 0 1 0 0 1  &lt;- test value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dirty="0"/>
              <a:t>0 0 0 0 0 0 0 0   &lt;- result:  ZF = 1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06545" y="3851162"/>
            <a:ext cx="777240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The value 0000 1001  in this example is called a bit mask.</a:t>
            </a:r>
          </a:p>
        </p:txBody>
      </p:sp>
    </p:spTree>
    <p:extLst>
      <p:ext uri="{BB962C8B-B14F-4D97-AF65-F5344CB8AC3E}">
        <p14:creationId xmlns:p14="http://schemas.microsoft.com/office/powerpoint/2010/main" val="2327948985"/>
      </p:ext>
    </p:extLst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</a:t>
            </a:r>
            <a:r>
              <a:rPr lang="en-US" dirty="0" err="1"/>
              <a:t>referencia</a:t>
            </a:r>
            <a:r>
              <a:rPr lang="en-US" dirty="0"/>
              <a:t>, Ramón Ríos</a:t>
            </a:r>
          </a:p>
          <a:p>
            <a:r>
              <a:rPr lang="en-US" dirty="0"/>
              <a:t>Agosto – </a:t>
            </a:r>
            <a:r>
              <a:rPr lang="en-US" dirty="0" err="1"/>
              <a:t>diciembre</a:t>
            </a:r>
            <a:r>
              <a:rPr lang="en-US" dirty="0"/>
              <a:t> 2022</a:t>
            </a:r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397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30513289"/>
      </p:ext>
    </p:extLst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2022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398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9371566"/>
      </p:ext>
    </p:extLst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HLL’s</a:t>
            </a:r>
            <a:r>
              <a:rPr lang="es-MX" dirty="0"/>
              <a:t> COMPOUND EXPRESSIONS in CONDITIONAL STRUCTURES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399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937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Context of a current Computer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537" y="1484785"/>
            <a:ext cx="8136903" cy="5108575"/>
          </a:xfrm>
        </p:spPr>
        <p:txBody>
          <a:bodyPr>
            <a:normAutofit/>
          </a:bodyPr>
          <a:lstStyle/>
          <a:p>
            <a:r>
              <a:rPr lang="en-US" altLang="es-MX" sz="2000" dirty="0">
                <a:solidFill>
                  <a:srgbClr val="0000FF"/>
                </a:solidFill>
              </a:rPr>
              <a:t>Current architecture</a:t>
            </a:r>
            <a:r>
              <a:rPr lang="en-US" altLang="es-MX" sz="2000" dirty="0"/>
              <a:t> –CPU (control unit), ALU, registers, storage unit, I/O devices, etc.,….</a:t>
            </a:r>
            <a:endParaRPr lang="en-US" altLang="es-MX" sz="20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es-MX" sz="2000" dirty="0">
                <a:solidFill>
                  <a:srgbClr val="0000FF"/>
                </a:solidFill>
              </a:rPr>
              <a:t>VON NEUMANN’S</a:t>
            </a:r>
            <a:r>
              <a:rPr lang="en-US" altLang="es-MX" sz="2000" dirty="0"/>
              <a:t> – </a:t>
            </a:r>
          </a:p>
          <a:p>
            <a:pPr lvl="1"/>
            <a:r>
              <a:rPr lang="en-US" altLang="es-MX" sz="2000" dirty="0"/>
              <a:t>The addition of a </a:t>
            </a:r>
            <a:r>
              <a:rPr lang="en-US" altLang="es-MX" sz="2000" i="1" dirty="0">
                <a:solidFill>
                  <a:srgbClr val="FF0000"/>
                </a:solidFill>
              </a:rPr>
              <a:t>stored-program</a:t>
            </a:r>
            <a:r>
              <a:rPr lang="en-US" altLang="es-MX" sz="2000" dirty="0"/>
              <a:t> in a single separate </a:t>
            </a:r>
            <a:r>
              <a:rPr lang="en-US" altLang="es-MX" sz="2000" i="1" dirty="0"/>
              <a:t>memory structure</a:t>
            </a:r>
            <a:r>
              <a:rPr lang="en-US" altLang="es-MX" sz="2000" dirty="0"/>
              <a:t> that keeps both </a:t>
            </a:r>
            <a:r>
              <a:rPr lang="en-US" altLang="es-MX" sz="2000" i="1" dirty="0">
                <a:solidFill>
                  <a:srgbClr val="0000FF"/>
                </a:solidFill>
              </a:rPr>
              <a:t>instructions</a:t>
            </a:r>
            <a:r>
              <a:rPr lang="en-US" altLang="es-MX" sz="2000" dirty="0"/>
              <a:t> and </a:t>
            </a:r>
            <a:r>
              <a:rPr lang="en-US" altLang="es-MX" sz="2000" i="1" dirty="0">
                <a:solidFill>
                  <a:srgbClr val="0000FF"/>
                </a:solidFill>
              </a:rPr>
              <a:t>data</a:t>
            </a:r>
            <a:r>
              <a:rPr lang="en-US" altLang="es-MX" sz="2000" dirty="0"/>
              <a:t>.</a:t>
            </a:r>
          </a:p>
          <a:p>
            <a:pPr lvl="1"/>
            <a:r>
              <a:rPr lang="en-US" altLang="es-MX" sz="2000" dirty="0"/>
              <a:t>The computers that follow the "von Neumann architecture" are also known as the "stored-program computer“.</a:t>
            </a:r>
          </a:p>
        </p:txBody>
      </p:sp>
      <p:grpSp>
        <p:nvGrpSpPr>
          <p:cNvPr id="4100" name="Group 8"/>
          <p:cNvGrpSpPr>
            <a:grpSpLocks/>
          </p:cNvGrpSpPr>
          <p:nvPr/>
        </p:nvGrpSpPr>
        <p:grpSpPr bwMode="auto">
          <a:xfrm>
            <a:off x="5231904" y="3861049"/>
            <a:ext cx="2667000" cy="2543175"/>
            <a:chOff x="3077" y="2308"/>
            <a:chExt cx="1680" cy="1602"/>
          </a:xfrm>
        </p:grpSpPr>
        <p:pic>
          <p:nvPicPr>
            <p:cNvPr id="4101" name="Picture 5" descr="280px-Von_Neumann_architectur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7" y="2308"/>
              <a:ext cx="1680" cy="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3214" y="3264"/>
              <a:ext cx="451" cy="1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95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90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s-MX" altLang="es-MX" sz="900">
                  <a:solidFill>
                    <a:srgbClr val="333333"/>
                  </a:solidFill>
                </a:rPr>
                <a:t>Registers</a:t>
              </a:r>
              <a:endParaRPr kumimoji="0" lang="es-ES" altLang="es-MX" sz="900">
                <a:solidFill>
                  <a:srgbClr val="333333"/>
                </a:solidFill>
              </a:endParaRPr>
            </a:p>
          </p:txBody>
        </p:sp>
      </p:grp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0577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Binary Subtraction</a:t>
            </a:r>
          </a:p>
        </p:txBody>
      </p:sp>
      <p:sp>
        <p:nvSpPr>
          <p:cNvPr id="10" name="Rectangle 1027"/>
          <p:cNvSpPr txBox="1">
            <a:spLocks noChangeArrowheads="1"/>
          </p:cNvSpPr>
          <p:nvPr/>
        </p:nvSpPr>
        <p:spPr bwMode="auto">
          <a:xfrm>
            <a:off x="2209800" y="1600200"/>
            <a:ext cx="7772400" cy="449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When subtracting A – B, convert B to its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Two’s </a:t>
            </a:r>
            <a:r>
              <a:rPr lang="en-US" altLang="en-US" sz="2400" i="1" kern="0" dirty="0">
                <a:solidFill>
                  <a:srgbClr val="000000"/>
                </a:solidFill>
                <a:latin typeface="Arial"/>
              </a:rPr>
              <a:t>C</a:t>
            </a:r>
            <a:r>
              <a:rPr kumimoji="0" lang="en-US" alt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omplement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A to (–B)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0 0 0 0 1 1 0 0			   0 0 0 0 1 1 0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–	0 0 0 0 0 0 1 1			+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1 1 1 1 1 1 0 1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  	   			              0 0 0 0 1 0 0 1</a:t>
            </a:r>
          </a:p>
        </p:txBody>
      </p:sp>
      <p:sp>
        <p:nvSpPr>
          <p:cNvPr id="11" name="Line 1028"/>
          <p:cNvSpPr>
            <a:spLocks noChangeShapeType="1"/>
          </p:cNvSpPr>
          <p:nvPr/>
        </p:nvSpPr>
        <p:spPr bwMode="auto">
          <a:xfrm>
            <a:off x="4953000" y="3733800"/>
            <a:ext cx="1371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" name="Line 1029"/>
          <p:cNvSpPr>
            <a:spLocks noChangeShapeType="1"/>
          </p:cNvSpPr>
          <p:nvPr/>
        </p:nvSpPr>
        <p:spPr bwMode="auto">
          <a:xfrm>
            <a:off x="2590800" y="4191000"/>
            <a:ext cx="1981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" name="Line 1030"/>
          <p:cNvSpPr>
            <a:spLocks noChangeShapeType="1"/>
          </p:cNvSpPr>
          <p:nvPr/>
        </p:nvSpPr>
        <p:spPr bwMode="auto">
          <a:xfrm>
            <a:off x="7010400" y="4176283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1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9844450"/>
      </p:ext>
    </p:extLst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Boolean Instructions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To </a:t>
            </a:r>
            <a:r>
              <a:rPr lang="es-MX" dirty="0" err="1"/>
              <a:t>build</a:t>
            </a:r>
            <a:r>
              <a:rPr lang="es-MX" dirty="0"/>
              <a:t> up </a:t>
            </a:r>
            <a:r>
              <a:rPr lang="es-MX" dirty="0" err="1"/>
              <a:t>compound</a:t>
            </a:r>
            <a:r>
              <a:rPr lang="es-MX" dirty="0"/>
              <a:t> </a:t>
            </a:r>
            <a:r>
              <a:rPr lang="es-MX" dirty="0" err="1"/>
              <a:t>conditional</a:t>
            </a:r>
            <a:r>
              <a:rPr lang="es-MX" dirty="0"/>
              <a:t> </a:t>
            </a:r>
            <a:r>
              <a:rPr lang="es-MX" dirty="0" err="1"/>
              <a:t>expressions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IF-THEN, IF-THEN-ELSE, WHILE, DO-WHILE, REPEAT-UNTIL and FOR, </a:t>
            </a:r>
            <a:r>
              <a:rPr lang="es-MX" dirty="0" err="1"/>
              <a:t>logical</a:t>
            </a:r>
            <a:r>
              <a:rPr lang="es-MX" dirty="0"/>
              <a:t> </a:t>
            </a:r>
            <a:r>
              <a:rPr lang="es-MX" dirty="0" err="1"/>
              <a:t>Boolean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r>
              <a:rPr lang="es-MX" dirty="0"/>
              <a:t> are </a:t>
            </a:r>
            <a:r>
              <a:rPr lang="es-MX" dirty="0" err="1"/>
              <a:t>required</a:t>
            </a:r>
            <a:r>
              <a:rPr lang="es-MX" dirty="0"/>
              <a:t>.</a:t>
            </a:r>
          </a:p>
          <a:p>
            <a:pPr lvl="1"/>
            <a:r>
              <a:rPr lang="es-MX" dirty="0" err="1"/>
              <a:t>E.g</a:t>
            </a:r>
            <a:r>
              <a:rPr lang="es-MX" dirty="0"/>
              <a:t>.</a:t>
            </a:r>
          </a:p>
          <a:p>
            <a:pPr lvl="2"/>
            <a:r>
              <a:rPr lang="es-MX" dirty="0"/>
              <a:t>(A &gt; B) </a:t>
            </a:r>
            <a:r>
              <a:rPr lang="es-MX" dirty="0">
                <a:solidFill>
                  <a:srgbClr val="FF0000"/>
                </a:solidFill>
              </a:rPr>
              <a:t>&amp;&amp;</a:t>
            </a:r>
            <a:r>
              <a:rPr lang="es-MX" dirty="0"/>
              <a:t> (C &lt;= 5)</a:t>
            </a:r>
          </a:p>
          <a:p>
            <a:pPr lvl="2"/>
            <a:r>
              <a:rPr lang="es-MX" dirty="0">
                <a:solidFill>
                  <a:srgbClr val="FF0000"/>
                </a:solidFill>
              </a:rPr>
              <a:t>&amp;&amp;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Logical</a:t>
            </a:r>
            <a:r>
              <a:rPr lang="es-MX" dirty="0"/>
              <a:t> </a:t>
            </a:r>
            <a:r>
              <a:rPr lang="es-MX" dirty="0" err="1"/>
              <a:t>Boolean</a:t>
            </a:r>
            <a:r>
              <a:rPr lang="es-MX" dirty="0"/>
              <a:t> </a:t>
            </a:r>
            <a:r>
              <a:rPr lang="es-MX" dirty="0" err="1"/>
              <a:t>operator</a:t>
            </a:r>
            <a:r>
              <a:rPr lang="es-MX" dirty="0"/>
              <a:t> </a:t>
            </a:r>
            <a:r>
              <a:rPr lang="es-MX" i="1" dirty="0">
                <a:solidFill>
                  <a:srgbClr val="FF0000"/>
                </a:solidFill>
              </a:rPr>
              <a:t>and</a:t>
            </a:r>
            <a:r>
              <a:rPr lang="es-MX" dirty="0"/>
              <a:t>, in a HLL</a:t>
            </a: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400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8271798"/>
      </p:ext>
    </p:extLst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Compound Expression with AND - 1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401</a:t>
            </a:fld>
            <a:endParaRPr lang="es-MX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100064" y="1562894"/>
            <a:ext cx="8077200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20000"/>
              </a:lnSpc>
            </a:pPr>
            <a:r>
              <a:rPr lang="en-US" altLang="en-US" sz="2400" dirty="0"/>
              <a:t>When implementing the logical </a:t>
            </a:r>
            <a:r>
              <a:rPr lang="en-US" altLang="en-US" sz="2400" dirty="0">
                <a:solidFill>
                  <a:srgbClr val="FF0000"/>
                </a:solidFill>
              </a:rPr>
              <a:t>AND</a:t>
            </a:r>
            <a:r>
              <a:rPr lang="en-US" altLang="en-US" sz="2400" dirty="0"/>
              <a:t> operator, consider that HLLs use </a:t>
            </a:r>
            <a:r>
              <a:rPr lang="en-US" altLang="en-US" sz="2400" i="1" dirty="0">
                <a:solidFill>
                  <a:srgbClr val="FF0000"/>
                </a:solidFill>
              </a:rPr>
              <a:t>short-circuit evaluation</a:t>
            </a:r>
          </a:p>
          <a:p>
            <a:pPr marL="228600" indent="-228600">
              <a:lnSpc>
                <a:spcPct val="120000"/>
              </a:lnSpc>
            </a:pPr>
            <a:r>
              <a:rPr lang="en-US" altLang="en-US" sz="2400" dirty="0"/>
              <a:t>In the following example, </a:t>
            </a:r>
            <a:r>
              <a:rPr lang="en-US" altLang="en-US" sz="2400" i="1" dirty="0">
                <a:solidFill>
                  <a:srgbClr val="FF0000"/>
                </a:solidFill>
              </a:rPr>
              <a:t>if the First expression is false</a:t>
            </a:r>
            <a:r>
              <a:rPr lang="en-US" altLang="en-US" sz="2400" dirty="0"/>
              <a:t>, the </a:t>
            </a:r>
            <a:r>
              <a:rPr lang="en-US" altLang="en-US" sz="2400" i="1" dirty="0"/>
              <a:t>Second expression is skipped</a:t>
            </a:r>
            <a:r>
              <a:rPr lang="en-US" altLang="en-US" sz="2400" dirty="0"/>
              <a:t>: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319264" y="3544094"/>
            <a:ext cx="3886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if (al &gt;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bl</a:t>
            </a:r>
            <a:r>
              <a:rPr lang="en-US" altLang="en-US" sz="1800" b="1" dirty="0">
                <a:latin typeface="Courier New" panose="02070309020205020404" pitchFamily="49" charset="0"/>
              </a:rPr>
              <a:t>)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AND</a:t>
            </a:r>
            <a:r>
              <a:rPr lang="en-US" altLang="en-US" sz="1800" b="1" dirty="0">
                <a:latin typeface="Courier New" panose="02070309020205020404" pitchFamily="49" charset="0"/>
              </a:rPr>
              <a:t> 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bl</a:t>
            </a:r>
            <a:r>
              <a:rPr lang="en-US" altLang="en-US" sz="1800" b="1" dirty="0">
                <a:latin typeface="Courier New" panose="02070309020205020404" pitchFamily="49" charset="0"/>
              </a:rPr>
              <a:t> &gt; cl)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X =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5452864" y="5144294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s-MX" sz="1800"/>
          </a:p>
        </p:txBody>
      </p:sp>
    </p:spTree>
    <p:extLst>
      <p:ext uri="{BB962C8B-B14F-4D97-AF65-F5344CB8AC3E}">
        <p14:creationId xmlns:p14="http://schemas.microsoft.com/office/powerpoint/2010/main" val="1416853679"/>
      </p:ext>
    </p:extLst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Compound Expression with AND - 2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402</a:t>
            </a:fld>
            <a:endParaRPr lang="es-MX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34072" y="3533800"/>
            <a:ext cx="7010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cmp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al,bl</a:t>
            </a:r>
            <a:r>
              <a:rPr lang="en-US" altLang="en-US" sz="1800" b="1" dirty="0">
                <a:latin typeface="Courier New" panose="02070309020205020404" pitchFamily="49" charset="0"/>
              </a:rPr>
              <a:t>	; First expression...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JA  L1                  true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JMP next               ;false :: a1&lt;=b1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L1:                  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cmp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bl,cl</a:t>
            </a:r>
            <a:r>
              <a:rPr lang="en-US" altLang="en-US" sz="1800" b="1" dirty="0">
                <a:latin typeface="Courier New" panose="02070309020205020404" pitchFamily="49" charset="0"/>
              </a:rPr>
              <a:t>	; Second expression...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JA  L2                  ; true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JMP next                 false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L2:</a:t>
            </a:r>
            <a:r>
              <a:rPr lang="en-US" altLang="en-US" sz="1800" b="1" dirty="0">
                <a:latin typeface="Courier New" panose="02070309020205020404" pitchFamily="49" charset="0"/>
              </a:rPr>
              <a:t>		; both are true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X,1	; set X to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next: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143672" y="1628800"/>
            <a:ext cx="480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if (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al &gt;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bl</a:t>
            </a:r>
            <a:r>
              <a:rPr lang="en-US" altLang="en-US" sz="2000" b="1" dirty="0">
                <a:latin typeface="Courier New" panose="02070309020205020404" pitchFamily="49" charset="0"/>
              </a:rPr>
              <a:t>)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AND</a:t>
            </a:r>
            <a:r>
              <a:rPr lang="en-US" altLang="en-US" sz="2000" b="1" dirty="0">
                <a:latin typeface="Courier New" panose="02070309020205020404" pitchFamily="49" charset="0"/>
              </a:rPr>
              <a:t> (</a:t>
            </a:r>
            <a:r>
              <a:rPr lang="en-US" altLang="en-US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bl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&gt; cl</a:t>
            </a:r>
            <a:r>
              <a:rPr lang="en-US" altLang="en-US" sz="20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X =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305472" y="2848000"/>
            <a:ext cx="73152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This is one possible implementation . . . no sign</a:t>
            </a:r>
          </a:p>
        </p:txBody>
      </p:sp>
    </p:spTree>
    <p:extLst>
      <p:ext uri="{BB962C8B-B14F-4D97-AF65-F5344CB8AC3E}">
        <p14:creationId xmlns:p14="http://schemas.microsoft.com/office/powerpoint/2010/main" val="3202360980"/>
      </p:ext>
    </p:extLst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Compound Expression with AND - 3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403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445296" y="4249738"/>
            <a:ext cx="7315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cmp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al,bl</a:t>
            </a:r>
            <a:r>
              <a:rPr lang="en-US" altLang="en-US" sz="1800" b="1" dirty="0">
                <a:latin typeface="Courier New" panose="02070309020205020404" pitchFamily="49" charset="0"/>
              </a:rPr>
              <a:t>	; First expression...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JBE next</a:t>
            </a:r>
            <a:r>
              <a:rPr lang="en-US" altLang="en-US" sz="1800" b="1" dirty="0">
                <a:latin typeface="Courier New" panose="02070309020205020404" pitchFamily="49" charset="0"/>
              </a:rPr>
              <a:t>	; quit if false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cmp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bl,cl</a:t>
            </a:r>
            <a:r>
              <a:rPr lang="en-US" altLang="en-US" sz="1800" b="1" dirty="0">
                <a:latin typeface="Courier New" panose="02070309020205020404" pitchFamily="49" charset="0"/>
              </a:rPr>
              <a:t>	; Second expression...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JBE next</a:t>
            </a:r>
            <a:r>
              <a:rPr lang="en-US" altLang="en-US" sz="1800" b="1" dirty="0">
                <a:latin typeface="Courier New" panose="02070309020205020404" pitchFamily="49" charset="0"/>
              </a:rPr>
              <a:t>	; quit if false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X,1	; both are true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next: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359696" y="1582738"/>
            <a:ext cx="4876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if (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al &gt;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bl</a:t>
            </a:r>
            <a:r>
              <a:rPr lang="en-US" altLang="en-US" sz="2000" b="1" dirty="0">
                <a:latin typeface="Courier New" panose="02070309020205020404" pitchFamily="49" charset="0"/>
              </a:rPr>
              <a:t>)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AND</a:t>
            </a:r>
            <a:r>
              <a:rPr lang="en-US" altLang="en-US" sz="2000" b="1" dirty="0">
                <a:latin typeface="Courier New" panose="02070309020205020404" pitchFamily="49" charset="0"/>
              </a:rPr>
              <a:t> (</a:t>
            </a:r>
            <a:r>
              <a:rPr lang="en-US" altLang="en-US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bl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&gt; cl</a:t>
            </a:r>
            <a:r>
              <a:rPr lang="en-US" altLang="en-US" sz="20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X =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40496" y="2878139"/>
            <a:ext cx="7696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But the following implementation uses  29% less code by reversing the first relational operator. We allow the program to "fall through" to the second expression:</a:t>
            </a:r>
          </a:p>
        </p:txBody>
      </p:sp>
    </p:spTree>
    <p:extLst>
      <p:ext uri="{BB962C8B-B14F-4D97-AF65-F5344CB8AC3E}">
        <p14:creationId xmlns:p14="http://schemas.microsoft.com/office/powerpoint/2010/main" val="1776570222"/>
      </p:ext>
    </p:extLst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Compound Expression with AND - 4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404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07568" y="1537494"/>
            <a:ext cx="77724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en-US" sz="3200"/>
              <a:t>Implement the following pseudocode in assembly language. All values are unsigned: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941368" y="3061494"/>
            <a:ext cx="3276600" cy="2209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cmp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ebx,ecx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JA  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next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cmp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ecx,edx</a:t>
            </a:r>
            <a:endParaRPr lang="en-US" altLang="en-US" sz="18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JBE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next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eax,5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edx,6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next: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359968" y="3061494"/>
            <a:ext cx="32004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if( </a:t>
            </a: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ebx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&lt;= </a:t>
            </a: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ecx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ecx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 &gt;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edx</a:t>
            </a:r>
            <a:r>
              <a:rPr lang="en-US" altLang="en-US" sz="1800" b="1" dirty="0">
                <a:latin typeface="Courier New" panose="02070309020205020404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eax</a:t>
            </a:r>
            <a:r>
              <a:rPr lang="en-US" altLang="en-US" sz="1800" b="1" dirty="0">
                <a:latin typeface="Courier New" panose="02070309020205020404" pitchFamily="49" charset="0"/>
              </a:rPr>
              <a:t> = 5;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edx</a:t>
            </a:r>
            <a:r>
              <a:rPr lang="en-US" altLang="en-US" sz="1800" b="1" dirty="0">
                <a:latin typeface="Courier New" panose="02070309020205020404" pitchFamily="49" charset="0"/>
              </a:rPr>
              <a:t> = 6;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321868" y="5754919"/>
            <a:ext cx="72390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(There are multiple correct solutions to this problem.)</a:t>
            </a:r>
          </a:p>
        </p:txBody>
      </p:sp>
    </p:spTree>
    <p:extLst>
      <p:ext uri="{BB962C8B-B14F-4D97-AF65-F5344CB8AC3E}">
        <p14:creationId xmlns:p14="http://schemas.microsoft.com/office/powerpoint/2010/main" val="5348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Compound</a:t>
            </a:r>
            <a:r>
              <a:rPr lang="es-MX" dirty="0"/>
              <a:t> </a:t>
            </a:r>
            <a:r>
              <a:rPr lang="es-MX" dirty="0" err="1"/>
              <a:t>Expression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OR - 1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405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33600" y="1556792"/>
            <a:ext cx="8077200" cy="1956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20000"/>
              </a:lnSpc>
            </a:pPr>
            <a:r>
              <a:rPr lang="en-US" altLang="en-US" sz="3200" dirty="0"/>
              <a:t>When implementing the logical </a:t>
            </a:r>
            <a:r>
              <a:rPr lang="en-US" altLang="en-US" sz="3200" dirty="0">
                <a:solidFill>
                  <a:srgbClr val="FF0000"/>
                </a:solidFill>
              </a:rPr>
              <a:t>OR</a:t>
            </a:r>
            <a:r>
              <a:rPr lang="en-US" altLang="en-US" sz="3200" dirty="0"/>
              <a:t> operator, consider that HLLs use </a:t>
            </a:r>
            <a:r>
              <a:rPr lang="en-US" altLang="en-US" sz="3200" dirty="0">
                <a:solidFill>
                  <a:srgbClr val="FF0000"/>
                </a:solidFill>
              </a:rPr>
              <a:t>short-circuit evaluation</a:t>
            </a:r>
          </a:p>
          <a:p>
            <a:pPr marL="228600" indent="-228600">
              <a:lnSpc>
                <a:spcPct val="120000"/>
              </a:lnSpc>
            </a:pPr>
            <a:r>
              <a:rPr lang="en-US" altLang="en-US" sz="3200" dirty="0"/>
              <a:t>In the following example</a:t>
            </a:r>
            <a:r>
              <a:rPr lang="en-US" altLang="en-US" sz="3200" dirty="0">
                <a:solidFill>
                  <a:srgbClr val="FF0000"/>
                </a:solidFill>
              </a:rPr>
              <a:t>, if the First expression is true</a:t>
            </a:r>
            <a:r>
              <a:rPr lang="en-US" altLang="en-US" sz="3200" dirty="0"/>
              <a:t>, </a:t>
            </a:r>
            <a:r>
              <a:rPr lang="en-US" altLang="en-US" sz="3200" i="1" dirty="0"/>
              <a:t>the Second expression is skipped</a:t>
            </a:r>
            <a:r>
              <a:rPr lang="en-US" altLang="en-US" sz="3200" dirty="0"/>
              <a:t>: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76600" y="3766592"/>
            <a:ext cx="510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if (al &gt;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bl</a:t>
            </a:r>
            <a:r>
              <a:rPr lang="en-US" altLang="en-US" sz="2000" b="1" dirty="0">
                <a:latin typeface="Courier New" panose="02070309020205020404" pitchFamily="49" charset="0"/>
              </a:rPr>
              <a:t>)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OR</a:t>
            </a:r>
            <a:r>
              <a:rPr lang="en-US" altLang="en-US" sz="2000" b="1" dirty="0">
                <a:latin typeface="Courier New" panose="02070309020205020404" pitchFamily="49" charset="0"/>
              </a:rPr>
              <a:t>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bl</a:t>
            </a:r>
            <a:r>
              <a:rPr lang="en-US" altLang="en-US" sz="2000" b="1" dirty="0">
                <a:latin typeface="Courier New" panose="02070309020205020404" pitchFamily="49" charset="0"/>
              </a:rPr>
              <a:t> &gt; cl)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X =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6858000" y="5442992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s-MX" sz="1800"/>
          </a:p>
        </p:txBody>
      </p:sp>
    </p:spTree>
    <p:extLst>
      <p:ext uri="{BB962C8B-B14F-4D97-AF65-F5344CB8AC3E}">
        <p14:creationId xmlns:p14="http://schemas.microsoft.com/office/powerpoint/2010/main" val="2498435573"/>
      </p:ext>
    </p:extLst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Compound</a:t>
            </a:r>
            <a:r>
              <a:rPr lang="es-MX" dirty="0"/>
              <a:t> </a:t>
            </a:r>
            <a:r>
              <a:rPr lang="es-MX" dirty="0" err="1"/>
              <a:t>Expression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OR - 2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406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436912" y="3918992"/>
            <a:ext cx="7696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cmp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al,bl</a:t>
            </a:r>
            <a:r>
              <a:rPr lang="en-US" altLang="en-US" sz="1800" b="1" dirty="0">
                <a:latin typeface="Courier New" panose="02070309020205020404" pitchFamily="49" charset="0"/>
              </a:rPr>
              <a:t>	; is AL &gt; BL?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JA  L1</a:t>
            </a:r>
            <a:r>
              <a:rPr lang="en-US" altLang="en-US" sz="1800" b="1" dirty="0">
                <a:latin typeface="Courier New" panose="02070309020205020404" pitchFamily="49" charset="0"/>
              </a:rPr>
              <a:t>	; 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yes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cmp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bl,cl</a:t>
            </a:r>
            <a:r>
              <a:rPr lang="en-US" altLang="en-US" sz="1800" b="1" dirty="0">
                <a:latin typeface="Courier New" panose="02070309020205020404" pitchFamily="49" charset="0"/>
              </a:rPr>
              <a:t>	; 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no</a:t>
            </a:r>
            <a:r>
              <a:rPr lang="en-US" altLang="en-US" sz="1800" b="1" dirty="0">
                <a:latin typeface="Courier New" panose="02070309020205020404" pitchFamily="49" charset="0"/>
              </a:rPr>
              <a:t>: is BL &gt; CL?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JBE 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next</a:t>
            </a:r>
            <a:r>
              <a:rPr lang="en-US" altLang="en-US" sz="1800" b="1" dirty="0">
                <a:latin typeface="Courier New" panose="02070309020205020404" pitchFamily="49" charset="0"/>
              </a:rPr>
              <a:t>	; 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no</a:t>
            </a:r>
            <a:r>
              <a:rPr lang="en-US" altLang="en-US" sz="1800" b="1" dirty="0">
                <a:latin typeface="Courier New" panose="02070309020205020404" pitchFamily="49" charset="0"/>
              </a:rPr>
              <a:t>: skip next statement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L1:</a:t>
            </a: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X,1	; set X to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next: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84512" y="2852192"/>
            <a:ext cx="731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We can use "fall-through" logic to keep the code as short as possible: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503712" y="1556792"/>
            <a:ext cx="510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if (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al &gt;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bl</a:t>
            </a:r>
            <a:r>
              <a:rPr lang="en-US" altLang="en-US" sz="2000" b="1" dirty="0">
                <a:latin typeface="Courier New" panose="02070309020205020404" pitchFamily="49" charset="0"/>
              </a:rPr>
              <a:t>)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OR</a:t>
            </a:r>
            <a:r>
              <a:rPr lang="en-US" altLang="en-US" sz="2000" b="1" dirty="0">
                <a:latin typeface="Courier New" panose="02070309020205020404" pitchFamily="49" charset="0"/>
              </a:rPr>
              <a:t> (</a:t>
            </a:r>
            <a:r>
              <a:rPr lang="en-US" altLang="en-US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bl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&gt; cl</a:t>
            </a:r>
            <a:r>
              <a:rPr lang="en-US" altLang="en-US" sz="20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X =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172665"/>
      </p:ext>
    </p:extLst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</a:t>
            </a:r>
            <a:r>
              <a:rPr lang="en-US" dirty="0" err="1"/>
              <a:t>referencia</a:t>
            </a:r>
            <a:r>
              <a:rPr lang="en-US" dirty="0"/>
              <a:t>, Ramón Ríos</a:t>
            </a:r>
          </a:p>
          <a:p>
            <a:r>
              <a:rPr lang="en-US" dirty="0"/>
              <a:t>Agosto – </a:t>
            </a:r>
            <a:r>
              <a:rPr lang="en-US" dirty="0" err="1"/>
              <a:t>diciembre</a:t>
            </a:r>
            <a:r>
              <a:rPr lang="en-US" dirty="0"/>
              <a:t> 2022</a:t>
            </a:r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407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2696200078"/>
      </p:ext>
    </p:extLst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2022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408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24257036"/>
      </p:ext>
    </p:extLst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09800" y="764705"/>
            <a:ext cx="7772400" cy="1470025"/>
          </a:xfrm>
        </p:spPr>
        <p:txBody>
          <a:bodyPr>
            <a:normAutofit/>
          </a:bodyPr>
          <a:lstStyle/>
          <a:p>
            <a:r>
              <a:rPr lang="es-MX" dirty="0"/>
              <a:t>MACRO </a:t>
            </a:r>
            <a:r>
              <a:rPr lang="es-MX" dirty="0" err="1"/>
              <a:t>Procedure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409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2316696" y="2348880"/>
            <a:ext cx="75586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MACRO (</a:t>
            </a:r>
            <a:r>
              <a:rPr lang="es-MX" sz="1800" dirty="0"/>
              <a:t>DIRECTIVE</a:t>
            </a:r>
            <a:r>
              <a:rPr lang="es-MX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A </a:t>
            </a:r>
            <a:r>
              <a:rPr lang="es-MX" sz="2400" i="1" dirty="0"/>
              <a:t>MACRO </a:t>
            </a:r>
            <a:r>
              <a:rPr lang="es-MX" sz="2400" i="1" dirty="0" err="1"/>
              <a:t>procedure</a:t>
            </a:r>
            <a:r>
              <a:rPr lang="es-MX" sz="2400" dirty="0"/>
              <a:t> </a:t>
            </a:r>
            <a:r>
              <a:rPr lang="es-MX" sz="2400" dirty="0" err="1"/>
              <a:t>is</a:t>
            </a:r>
            <a:r>
              <a:rPr lang="es-MX" sz="2400" dirty="0"/>
              <a:t> a </a:t>
            </a:r>
            <a:r>
              <a:rPr lang="es-MX" sz="2400" i="1" dirty="0" err="1"/>
              <a:t>named</a:t>
            </a:r>
            <a:r>
              <a:rPr lang="es-MX" sz="2400" i="1" dirty="0"/>
              <a:t> block</a:t>
            </a:r>
            <a:r>
              <a:rPr lang="es-MX" sz="2400" dirty="0"/>
              <a:t> of </a:t>
            </a:r>
            <a:r>
              <a:rPr lang="es-MX" sz="2400" dirty="0" err="1"/>
              <a:t>Assembly</a:t>
            </a:r>
            <a:r>
              <a:rPr lang="es-MX" sz="2400" dirty="0"/>
              <a:t> </a:t>
            </a:r>
            <a:r>
              <a:rPr lang="es-MX" sz="2400" dirty="0" err="1"/>
              <a:t>Language</a:t>
            </a:r>
            <a:r>
              <a:rPr lang="es-MX" sz="2400" dirty="0"/>
              <a:t> </a:t>
            </a:r>
            <a:r>
              <a:rPr lang="es-MX" sz="2400" dirty="0" err="1"/>
              <a:t>instructions</a:t>
            </a:r>
            <a:r>
              <a:rPr lang="es-MX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err="1"/>
              <a:t>Every</a:t>
            </a:r>
            <a:r>
              <a:rPr lang="es-MX" sz="2400" dirty="0"/>
              <a:t> time </a:t>
            </a:r>
            <a:r>
              <a:rPr lang="es-MX" sz="2400" dirty="0" err="1"/>
              <a:t>that</a:t>
            </a:r>
            <a:r>
              <a:rPr lang="es-MX" sz="2400" dirty="0"/>
              <a:t> </a:t>
            </a:r>
            <a:r>
              <a:rPr lang="es-MX" sz="2400" dirty="0" err="1"/>
              <a:t>this</a:t>
            </a:r>
            <a:r>
              <a:rPr lang="es-MX" sz="2400" dirty="0"/>
              <a:t> </a:t>
            </a:r>
            <a:r>
              <a:rPr lang="es-MX" sz="2400" i="1" dirty="0" err="1"/>
              <a:t>named</a:t>
            </a:r>
            <a:r>
              <a:rPr lang="es-MX" sz="2400" i="1" dirty="0"/>
              <a:t> block</a:t>
            </a:r>
            <a:r>
              <a:rPr lang="es-MX" sz="2400" dirty="0"/>
              <a:t> </a:t>
            </a:r>
            <a:r>
              <a:rPr lang="es-MX" sz="2400" dirty="0" err="1"/>
              <a:t>is</a:t>
            </a:r>
            <a:r>
              <a:rPr lang="es-MX" sz="2400" dirty="0"/>
              <a:t> </a:t>
            </a:r>
            <a:r>
              <a:rPr lang="es-MX" sz="2400" dirty="0" err="1"/>
              <a:t>invoked</a:t>
            </a:r>
            <a:r>
              <a:rPr lang="es-MX" sz="2400" dirty="0"/>
              <a:t> , </a:t>
            </a:r>
            <a:r>
              <a:rPr lang="es-MX" sz="2400" dirty="0" err="1"/>
              <a:t>Assembler</a:t>
            </a:r>
            <a:r>
              <a:rPr lang="es-MX" sz="2400" dirty="0"/>
              <a:t> </a:t>
            </a:r>
            <a:r>
              <a:rPr lang="es-MX" sz="2400" dirty="0" err="1"/>
              <a:t>during</a:t>
            </a:r>
            <a:r>
              <a:rPr lang="es-MX" sz="2400" dirty="0"/>
              <a:t> </a:t>
            </a:r>
            <a:r>
              <a:rPr lang="es-MX" sz="2400" i="1" dirty="0" err="1">
                <a:solidFill>
                  <a:srgbClr val="C00000"/>
                </a:solidFill>
              </a:rPr>
              <a:t>preprocessing</a:t>
            </a:r>
            <a:r>
              <a:rPr lang="es-MX" sz="2400" i="1" dirty="0">
                <a:solidFill>
                  <a:srgbClr val="C00000"/>
                </a:solidFill>
              </a:rPr>
              <a:t> </a:t>
            </a:r>
            <a:r>
              <a:rPr lang="es-MX" sz="2400" i="1" dirty="0" err="1">
                <a:solidFill>
                  <a:srgbClr val="C00000"/>
                </a:solidFill>
              </a:rPr>
              <a:t>step</a:t>
            </a:r>
            <a:r>
              <a:rPr lang="es-MX" sz="2400" dirty="0"/>
              <a:t>, </a:t>
            </a:r>
            <a:r>
              <a:rPr lang="es-MX" sz="2400" i="1" dirty="0" err="1"/>
              <a:t>expands</a:t>
            </a:r>
            <a:r>
              <a:rPr lang="es-MX" sz="2400" dirty="0"/>
              <a:t> a </a:t>
            </a:r>
            <a:r>
              <a:rPr lang="es-MX" sz="2400" dirty="0" err="1"/>
              <a:t>copy</a:t>
            </a:r>
            <a:r>
              <a:rPr lang="es-MX" sz="2400" dirty="0"/>
              <a:t> of </a:t>
            </a:r>
            <a:r>
              <a:rPr lang="es-MX" sz="2400" dirty="0" err="1"/>
              <a:t>the</a:t>
            </a:r>
            <a:r>
              <a:rPr lang="es-MX" sz="2400" dirty="0"/>
              <a:t> block, of </a:t>
            </a:r>
            <a:r>
              <a:rPr lang="es-MX" sz="2400" dirty="0" err="1"/>
              <a:t>instructions</a:t>
            </a:r>
            <a:r>
              <a:rPr lang="es-MX" sz="2400" dirty="0"/>
              <a:t>, </a:t>
            </a:r>
            <a:r>
              <a:rPr lang="es-MX" sz="2400" dirty="0" err="1"/>
              <a:t>into</a:t>
            </a:r>
            <a:r>
              <a:rPr lang="es-MX" sz="2400" dirty="0"/>
              <a:t> </a:t>
            </a:r>
            <a:r>
              <a:rPr lang="es-MX" sz="2400" dirty="0" err="1"/>
              <a:t>the</a:t>
            </a:r>
            <a:r>
              <a:rPr lang="es-MX" sz="2400" dirty="0"/>
              <a:t> programe </a:t>
            </a:r>
            <a:r>
              <a:rPr lang="es-MX" sz="2400" dirty="0" err="1"/>
              <a:t>code</a:t>
            </a:r>
            <a:r>
              <a:rPr lang="es-MX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i="1" dirty="0"/>
              <a:t>expanded code</a:t>
            </a:r>
            <a:r>
              <a:rPr lang="en-US" sz="2400" dirty="0"/>
              <a:t> is passed to the assembly step, where it is checked for correctness.</a:t>
            </a:r>
            <a:endParaRPr lang="es-MX" sz="2400" dirty="0"/>
          </a:p>
          <a:p>
            <a:endParaRPr lang="es-MX" sz="2400" dirty="0"/>
          </a:p>
          <a:p>
            <a:r>
              <a:rPr lang="es-MX" sz="2400" dirty="0"/>
              <a:t>Macro-</a:t>
            </a:r>
            <a:r>
              <a:rPr lang="es-MX" sz="2400" dirty="0" err="1"/>
              <a:t>Directives</a:t>
            </a:r>
            <a:r>
              <a:rPr lang="es-MX" sz="2400" dirty="0"/>
              <a:t>, in </a:t>
            </a:r>
            <a:r>
              <a:rPr lang="es-MX" sz="2400" dirty="0" err="1"/>
              <a:t>Section</a:t>
            </a:r>
            <a:r>
              <a:rPr lang="es-MX" sz="2400" dirty="0"/>
              <a:t> 10.2, Irvine.</a:t>
            </a:r>
          </a:p>
        </p:txBody>
      </p:sp>
    </p:spTree>
    <p:extLst>
      <p:ext uri="{BB962C8B-B14F-4D97-AF65-F5344CB8AC3E}">
        <p14:creationId xmlns:p14="http://schemas.microsoft.com/office/powerpoint/2010/main" val="3666301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Learn How To Do the Following: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35327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Converting UNSIGNED and SIGNED Integers</a:t>
            </a:r>
          </a:p>
          <a:p>
            <a:pPr eaLnBrk="1" hangingPunct="1"/>
            <a:r>
              <a:rPr lang="en-US" altLang="en-US" dirty="0"/>
              <a:t>Form the two's complement of a hexadecimal integer</a:t>
            </a:r>
          </a:p>
          <a:p>
            <a:pPr eaLnBrk="1" hangingPunct="1"/>
            <a:r>
              <a:rPr lang="en-US" altLang="en-US" dirty="0"/>
              <a:t>Convert signed binary to decimal</a:t>
            </a:r>
          </a:p>
          <a:p>
            <a:pPr eaLnBrk="1" hangingPunct="1"/>
            <a:r>
              <a:rPr lang="en-US" altLang="en-US" dirty="0"/>
              <a:t>Convert signed decimal to binary</a:t>
            </a:r>
          </a:p>
          <a:p>
            <a:pPr eaLnBrk="1" hangingPunct="1"/>
            <a:r>
              <a:rPr lang="en-US" altLang="en-US" dirty="0"/>
              <a:t>Convert signed decimal to hexadecimal</a:t>
            </a:r>
          </a:p>
          <a:p>
            <a:pPr eaLnBrk="1" hangingPunct="1"/>
            <a:r>
              <a:rPr lang="en-US" altLang="en-US" dirty="0"/>
              <a:t>Convert signed hexadecimal to decimal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9488860"/>
      </p:ext>
    </p:extLst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Defining</a:t>
            </a:r>
            <a:r>
              <a:rPr lang="es-MX" dirty="0"/>
              <a:t> a Macro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980928"/>
          </a:xfrm>
        </p:spPr>
        <p:txBody>
          <a:bodyPr>
            <a:normAutofit/>
          </a:bodyPr>
          <a:lstStyle/>
          <a:p>
            <a:r>
              <a:rPr lang="en-US" sz="2800" dirty="0"/>
              <a:t>A macro must be defined before it can be used.</a:t>
            </a:r>
          </a:p>
          <a:p>
            <a:r>
              <a:rPr lang="en-US" sz="2800" dirty="0"/>
              <a:t>Parameters are optional.</a:t>
            </a:r>
          </a:p>
          <a:p>
            <a:r>
              <a:rPr lang="en-US" sz="2800" dirty="0"/>
              <a:t>Each parameter follows the rules for identifiers. It is a string that is assigned a value when the macro is invoked. </a:t>
            </a:r>
          </a:p>
          <a:p>
            <a:r>
              <a:rPr lang="en-US" sz="2800" dirty="0"/>
              <a:t>Syntax: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410</a:t>
            </a:fld>
            <a:endParaRPr lang="es-MX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927648" y="4702167"/>
            <a:ext cx="6477000" cy="15652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i="1" dirty="0" err="1">
                <a:solidFill>
                  <a:srgbClr val="FF0000"/>
                </a:solidFill>
              </a:rPr>
              <a:t>macroname</a:t>
            </a:r>
            <a:r>
              <a:rPr lang="en-US" altLang="en-US" sz="2100" dirty="0"/>
              <a:t> MACRO [</a:t>
            </a:r>
            <a:r>
              <a:rPr lang="en-US" altLang="en-US" sz="2100" i="1" dirty="0">
                <a:solidFill>
                  <a:srgbClr val="00B050"/>
                </a:solidFill>
              </a:rPr>
              <a:t>parameter-1, parameter-2,...</a:t>
            </a:r>
            <a:r>
              <a:rPr lang="en-US" altLang="en-US" sz="2100" dirty="0"/>
              <a:t>]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i="1" dirty="0"/>
              <a:t>	</a:t>
            </a:r>
            <a:r>
              <a:rPr lang="en-US" altLang="en-US" sz="2100" i="1" dirty="0">
                <a:solidFill>
                  <a:srgbClr val="00B0F0"/>
                </a:solidFill>
              </a:rPr>
              <a:t>statement-list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ENDM</a:t>
            </a:r>
          </a:p>
        </p:txBody>
      </p:sp>
    </p:spTree>
    <p:extLst>
      <p:ext uri="{BB962C8B-B14F-4D97-AF65-F5344CB8AC3E}">
        <p14:creationId xmlns:p14="http://schemas.microsoft.com/office/powerpoint/2010/main" val="2649982637"/>
      </p:ext>
    </p:extLst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solidFill>
                  <a:srgbClr val="FF0000"/>
                </a:solidFill>
              </a:rPr>
              <a:t>mNewLine</a:t>
            </a:r>
            <a:r>
              <a:rPr lang="es-MX" dirty="0"/>
              <a:t> Macro -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example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1200" y="1482130"/>
            <a:ext cx="3826768" cy="439514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/>
              <a:t>; Macro </a:t>
            </a:r>
            <a:r>
              <a:rPr lang="es-MX" sz="1800" dirty="0" err="1"/>
              <a:t>definition</a:t>
            </a:r>
            <a:endParaRPr lang="es-MX" sz="1800" dirty="0"/>
          </a:p>
          <a:p>
            <a:pPr marL="0" indent="0">
              <a:buNone/>
            </a:pPr>
            <a:r>
              <a:rPr lang="es-MX" sz="1800" dirty="0" err="1">
                <a:solidFill>
                  <a:srgbClr val="FF0000"/>
                </a:solidFill>
              </a:rPr>
              <a:t>mNewLine</a:t>
            </a:r>
            <a:r>
              <a:rPr lang="es-MX" sz="1800" dirty="0"/>
              <a:t>  MACRO</a:t>
            </a:r>
            <a:endParaRPr lang="es-MX" sz="18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MX" sz="1800" dirty="0"/>
              <a:t>	</a:t>
            </a:r>
            <a:r>
              <a:rPr lang="es-MX" sz="1800" dirty="0">
                <a:solidFill>
                  <a:srgbClr val="0070C0"/>
                </a:solidFill>
              </a:rPr>
              <a:t>CALL </a:t>
            </a:r>
            <a:r>
              <a:rPr lang="es-MX" sz="1800" dirty="0" err="1">
                <a:solidFill>
                  <a:srgbClr val="0070C0"/>
                </a:solidFill>
              </a:rPr>
              <a:t>CrLf</a:t>
            </a:r>
            <a:endParaRPr lang="es-MX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MX" sz="1800" dirty="0"/>
              <a:t>ENDM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n-US" sz="1800" dirty="0"/>
              <a:t>.DATA</a:t>
            </a:r>
          </a:p>
          <a:p>
            <a:pPr marL="0" indent="0">
              <a:buNone/>
            </a:pPr>
            <a:r>
              <a:rPr lang="en-US" sz="1800" dirty="0"/>
              <a:t>    </a:t>
            </a:r>
          </a:p>
          <a:p>
            <a:pPr marL="0" indent="0">
              <a:buNone/>
            </a:pPr>
            <a:r>
              <a:rPr lang="en-US" sz="1800" dirty="0"/>
              <a:t>.CODE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>
                <a:solidFill>
                  <a:srgbClr val="FF0000"/>
                </a:solidFill>
              </a:rPr>
              <a:t>mNewLine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MX" sz="18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411</a:t>
            </a:fld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240016" y="1510160"/>
            <a:ext cx="3970784" cy="43671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; Assembler program, after initial</a:t>
            </a:r>
          </a:p>
          <a:p>
            <a:pPr marL="0" indent="0">
              <a:buNone/>
            </a:pPr>
            <a:r>
              <a:rPr lang="en-US" sz="1800" dirty="0"/>
              <a:t>; preprocessing Assembly step</a:t>
            </a:r>
          </a:p>
          <a:p>
            <a:pPr marL="0" indent="0">
              <a:buNone/>
            </a:pPr>
            <a:r>
              <a:rPr lang="en-US" sz="1800" dirty="0"/>
              <a:t>; </a:t>
            </a:r>
            <a:r>
              <a:rPr lang="en-US" sz="1800" dirty="0" err="1">
                <a:solidFill>
                  <a:srgbClr val="FF0000"/>
                </a:solidFill>
              </a:rPr>
              <a:t>mNewLine</a:t>
            </a:r>
            <a:r>
              <a:rPr lang="en-US" sz="1800" dirty="0"/>
              <a:t>  is expanded out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.DATA</a:t>
            </a:r>
          </a:p>
          <a:p>
            <a:pPr marL="0" indent="0">
              <a:buNone/>
            </a:pPr>
            <a:r>
              <a:rPr lang="en-US" sz="1800" dirty="0"/>
              <a:t> 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.CODE</a:t>
            </a:r>
          </a:p>
          <a:p>
            <a:pPr marL="0" indent="0">
              <a:buNone/>
            </a:pPr>
            <a:r>
              <a:rPr lang="es-MX" sz="1800" dirty="0">
                <a:solidFill>
                  <a:srgbClr val="0070C0"/>
                </a:solidFill>
              </a:rPr>
              <a:t>CALL </a:t>
            </a:r>
            <a:r>
              <a:rPr lang="es-MX" sz="1800" dirty="0" err="1">
                <a:solidFill>
                  <a:srgbClr val="0070C0"/>
                </a:solidFill>
              </a:rPr>
              <a:t>CrLf</a:t>
            </a:r>
            <a:endParaRPr lang="es-MX" sz="1800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3359696" y="4293096"/>
            <a:ext cx="2736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999832"/>
      </p:ext>
    </p:extLst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solidFill>
                  <a:srgbClr val="FF0000"/>
                </a:solidFill>
              </a:rPr>
              <a:t>mPutchar</a:t>
            </a:r>
            <a:r>
              <a:rPr lang="es-MX" dirty="0"/>
              <a:t> Macro -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example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1200" y="1482130"/>
            <a:ext cx="3826768" cy="439514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/>
              <a:t>; Macro </a:t>
            </a:r>
            <a:r>
              <a:rPr lang="es-MX" sz="1800" dirty="0" err="1"/>
              <a:t>definition</a:t>
            </a:r>
            <a:r>
              <a:rPr lang="es-MX" sz="1800" dirty="0"/>
              <a:t> </a:t>
            </a:r>
            <a:r>
              <a:rPr lang="es-MX" sz="1800" dirty="0" err="1"/>
              <a:t>with</a:t>
            </a:r>
            <a:r>
              <a:rPr lang="es-MX" sz="1800" dirty="0"/>
              <a:t> </a:t>
            </a:r>
            <a:r>
              <a:rPr lang="es-MX" sz="1800" dirty="0" err="1"/>
              <a:t>an</a:t>
            </a:r>
            <a:r>
              <a:rPr lang="es-MX" sz="1800" dirty="0"/>
              <a:t> </a:t>
            </a:r>
            <a:r>
              <a:rPr lang="es-MX" sz="1800" i="1" dirty="0" err="1"/>
              <a:t>argument</a:t>
            </a:r>
            <a:r>
              <a:rPr lang="es-MX" sz="1800" dirty="0"/>
              <a:t> </a:t>
            </a:r>
          </a:p>
          <a:p>
            <a:pPr marL="0" indent="0">
              <a:buNone/>
            </a:pPr>
            <a:r>
              <a:rPr lang="es-MX" sz="1800" dirty="0" err="1">
                <a:solidFill>
                  <a:srgbClr val="FF0000"/>
                </a:solidFill>
              </a:rPr>
              <a:t>mPutchar</a:t>
            </a:r>
            <a:r>
              <a:rPr lang="es-MX" sz="1800" dirty="0"/>
              <a:t>  MACRO  </a:t>
            </a:r>
            <a:r>
              <a:rPr lang="es-MX" sz="1800" i="1" dirty="0" err="1">
                <a:solidFill>
                  <a:srgbClr val="00B050"/>
                </a:solidFill>
              </a:rPr>
              <a:t>char</a:t>
            </a:r>
            <a:endParaRPr lang="es-MX" sz="18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push EAX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</a:t>
            </a:r>
            <a:r>
              <a:rPr lang="en-US" sz="1800" dirty="0" err="1">
                <a:solidFill>
                  <a:srgbClr val="0070C0"/>
                </a:solidFill>
              </a:rPr>
              <a:t>mov</a:t>
            </a:r>
            <a:r>
              <a:rPr lang="en-US" sz="1800" dirty="0">
                <a:solidFill>
                  <a:srgbClr val="0070C0"/>
                </a:solidFill>
              </a:rPr>
              <a:t> AL, </a:t>
            </a:r>
            <a:r>
              <a:rPr lang="en-US" sz="1800" i="1" dirty="0">
                <a:solidFill>
                  <a:srgbClr val="00B050"/>
                </a:solidFill>
              </a:rPr>
              <a:t>char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call </a:t>
            </a:r>
            <a:r>
              <a:rPr lang="en-US" sz="1800" dirty="0" err="1">
                <a:solidFill>
                  <a:srgbClr val="0070C0"/>
                </a:solidFill>
              </a:rPr>
              <a:t>WriteChar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pop EAX</a:t>
            </a:r>
          </a:p>
          <a:p>
            <a:pPr marL="0" indent="0">
              <a:buNone/>
            </a:pPr>
            <a:r>
              <a:rPr lang="es-MX" sz="1800" dirty="0"/>
              <a:t>ENDM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n-US" sz="1800" dirty="0"/>
              <a:t>.DATA</a:t>
            </a:r>
          </a:p>
          <a:p>
            <a:pPr marL="0" indent="0">
              <a:buNone/>
            </a:pPr>
            <a:r>
              <a:rPr lang="en-US" sz="1800" dirty="0"/>
              <a:t> 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.CODE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>
                <a:solidFill>
                  <a:srgbClr val="FF0000"/>
                </a:solidFill>
              </a:rPr>
              <a:t>mPutchar</a:t>
            </a: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‘A’</a:t>
            </a:r>
          </a:p>
          <a:p>
            <a:pPr marL="0" indent="0">
              <a:buNone/>
            </a:pPr>
            <a:endParaRPr lang="es-MX" sz="18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412</a:t>
            </a:fld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240016" y="1510160"/>
            <a:ext cx="3970784" cy="43671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; Assembler program, after initial</a:t>
            </a:r>
          </a:p>
          <a:p>
            <a:pPr marL="0" indent="0">
              <a:buNone/>
            </a:pPr>
            <a:r>
              <a:rPr lang="en-US" sz="1800" dirty="0"/>
              <a:t>; preprocessing Assembly step</a:t>
            </a:r>
          </a:p>
          <a:p>
            <a:pPr marL="0" indent="0">
              <a:buNone/>
            </a:pPr>
            <a:r>
              <a:rPr lang="en-US" sz="1800" dirty="0"/>
              <a:t>; </a:t>
            </a:r>
            <a:r>
              <a:rPr lang="en-US" sz="1800" dirty="0" err="1">
                <a:solidFill>
                  <a:srgbClr val="FF0000"/>
                </a:solidFill>
              </a:rPr>
              <a:t>mPutchar</a:t>
            </a: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‘A’</a:t>
            </a:r>
            <a:r>
              <a:rPr lang="en-US" sz="1800" dirty="0"/>
              <a:t>  is expanded out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.DATA</a:t>
            </a:r>
          </a:p>
          <a:p>
            <a:pPr marL="0" indent="0">
              <a:buNone/>
            </a:pPr>
            <a:r>
              <a:rPr lang="en-US" sz="1800" dirty="0"/>
              <a:t> 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.CODE</a:t>
            </a:r>
          </a:p>
          <a:p>
            <a:pPr marL="0" indent="0">
              <a:buNone/>
            </a:pPr>
            <a:r>
              <a:rPr lang="es-MX" sz="1800" dirty="0">
                <a:solidFill>
                  <a:srgbClr val="0070C0"/>
                </a:solidFill>
              </a:rPr>
              <a:t>    </a:t>
            </a:r>
            <a:r>
              <a:rPr lang="es-MX" sz="1800" dirty="0" err="1">
                <a:solidFill>
                  <a:srgbClr val="0070C0"/>
                </a:solidFill>
              </a:rPr>
              <a:t>push</a:t>
            </a:r>
            <a:r>
              <a:rPr lang="es-MX" sz="1800" dirty="0">
                <a:solidFill>
                  <a:srgbClr val="0070C0"/>
                </a:solidFill>
              </a:rPr>
              <a:t>  EAX</a:t>
            </a:r>
          </a:p>
          <a:p>
            <a:pPr marL="0" indent="0">
              <a:buNone/>
            </a:pPr>
            <a:r>
              <a:rPr lang="es-MX" sz="1800" dirty="0">
                <a:solidFill>
                  <a:srgbClr val="0070C0"/>
                </a:solidFill>
              </a:rPr>
              <a:t>    </a:t>
            </a:r>
            <a:r>
              <a:rPr lang="es-MX" sz="1800" dirty="0" err="1">
                <a:solidFill>
                  <a:srgbClr val="0070C0"/>
                </a:solidFill>
              </a:rPr>
              <a:t>mov</a:t>
            </a:r>
            <a:r>
              <a:rPr lang="es-MX" sz="1800" dirty="0">
                <a:solidFill>
                  <a:srgbClr val="0070C0"/>
                </a:solidFill>
              </a:rPr>
              <a:t> AL, </a:t>
            </a:r>
            <a:r>
              <a:rPr lang="es-MX" sz="1800" dirty="0">
                <a:solidFill>
                  <a:srgbClr val="00B050"/>
                </a:solidFill>
              </a:rPr>
              <a:t>‘A’</a:t>
            </a:r>
          </a:p>
          <a:p>
            <a:pPr marL="0" indent="0">
              <a:buNone/>
            </a:pPr>
            <a:r>
              <a:rPr lang="es-MX" sz="1800" dirty="0">
                <a:solidFill>
                  <a:srgbClr val="0070C0"/>
                </a:solidFill>
              </a:rPr>
              <a:t>    </a:t>
            </a:r>
            <a:r>
              <a:rPr lang="es-MX" sz="1800" dirty="0" err="1">
                <a:solidFill>
                  <a:srgbClr val="0070C0"/>
                </a:solidFill>
              </a:rPr>
              <a:t>call</a:t>
            </a:r>
            <a:r>
              <a:rPr lang="es-MX" sz="1800" dirty="0">
                <a:solidFill>
                  <a:srgbClr val="0070C0"/>
                </a:solidFill>
              </a:rPr>
              <a:t> </a:t>
            </a:r>
            <a:r>
              <a:rPr lang="es-MX" sz="1800" dirty="0" err="1">
                <a:solidFill>
                  <a:srgbClr val="0070C0"/>
                </a:solidFill>
              </a:rPr>
              <a:t>WriteChar</a:t>
            </a:r>
            <a:endParaRPr lang="es-MX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MX" sz="1800" dirty="0">
                <a:solidFill>
                  <a:srgbClr val="0070C0"/>
                </a:solidFill>
              </a:rPr>
              <a:t>    pop EAX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/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3647728" y="4365104"/>
            <a:ext cx="2736304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856555"/>
      </p:ext>
    </p:extLst>
  </p:cSld>
  <p:clrMapOvr>
    <a:masterClrMapping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Invoking</a:t>
            </a:r>
            <a:r>
              <a:rPr lang="es-MX" dirty="0"/>
              <a:t> Macros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When you invoke a macro, each argument you pass matches a declared parameter.</a:t>
            </a:r>
          </a:p>
          <a:p>
            <a:r>
              <a:rPr lang="en-US" altLang="en-US" dirty="0"/>
              <a:t>Each parameter is replaced by its corresponding argument when the macro is expanded. </a:t>
            </a:r>
          </a:p>
          <a:p>
            <a:r>
              <a:rPr lang="en-US" altLang="en-US" dirty="0"/>
              <a:t>When a macro expands, it generates assembly language source code.</a:t>
            </a:r>
          </a:p>
          <a:p>
            <a:r>
              <a:rPr lang="en-US" altLang="en-US" dirty="0"/>
              <a:t>Arguments are treated as simple text by the preprocessor.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6095883"/>
      </p:ext>
    </p:extLst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solidFill>
                  <a:srgbClr val="FF0000"/>
                </a:solidFill>
              </a:rPr>
              <a:t>mWriteStr</a:t>
            </a:r>
            <a:r>
              <a:rPr lang="es-MX" dirty="0"/>
              <a:t> Macro -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example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1200" y="1482130"/>
            <a:ext cx="3826768" cy="439514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/>
              <a:t>; Macro </a:t>
            </a:r>
            <a:r>
              <a:rPr lang="es-MX" sz="1800" dirty="0" err="1"/>
              <a:t>definition</a:t>
            </a:r>
            <a:r>
              <a:rPr lang="es-MX" sz="1800" dirty="0"/>
              <a:t> </a:t>
            </a:r>
            <a:r>
              <a:rPr lang="es-MX" sz="1800" dirty="0" err="1"/>
              <a:t>with</a:t>
            </a:r>
            <a:r>
              <a:rPr lang="es-MX" sz="1800" dirty="0"/>
              <a:t> </a:t>
            </a:r>
            <a:r>
              <a:rPr lang="es-MX" sz="1800" dirty="0" err="1"/>
              <a:t>an</a:t>
            </a:r>
            <a:r>
              <a:rPr lang="es-MX" sz="1800" dirty="0"/>
              <a:t> </a:t>
            </a:r>
            <a:r>
              <a:rPr lang="es-MX" sz="1800" i="1" dirty="0" err="1"/>
              <a:t>argument</a:t>
            </a:r>
            <a:r>
              <a:rPr lang="es-MX" sz="1800" dirty="0"/>
              <a:t> </a:t>
            </a:r>
          </a:p>
          <a:p>
            <a:pPr marL="0" indent="0">
              <a:buNone/>
            </a:pPr>
            <a:r>
              <a:rPr lang="es-MX" sz="1800" dirty="0" err="1">
                <a:solidFill>
                  <a:srgbClr val="FF0000"/>
                </a:solidFill>
              </a:rPr>
              <a:t>mWriteStr</a:t>
            </a:r>
            <a:r>
              <a:rPr lang="es-MX" sz="1800" dirty="0"/>
              <a:t>  MACRO  </a:t>
            </a:r>
            <a:r>
              <a:rPr lang="es-MX" sz="1800" i="1" dirty="0">
                <a:solidFill>
                  <a:srgbClr val="00B050"/>
                </a:solidFill>
              </a:rPr>
              <a:t>buffer</a:t>
            </a:r>
          </a:p>
          <a:p>
            <a:pPr marL="0" indent="0">
              <a:buNone/>
            </a:pPr>
            <a:r>
              <a:rPr lang="es-MX" sz="1800" dirty="0"/>
              <a:t>	</a:t>
            </a:r>
            <a:r>
              <a:rPr lang="es-MX" sz="1800" dirty="0">
                <a:solidFill>
                  <a:srgbClr val="0070C0"/>
                </a:solidFill>
              </a:rPr>
              <a:t>PUSH  EDX</a:t>
            </a:r>
          </a:p>
          <a:p>
            <a:pPr marL="0" indent="0">
              <a:buNone/>
            </a:pPr>
            <a:r>
              <a:rPr lang="es-MX" sz="1800" dirty="0"/>
              <a:t>	</a:t>
            </a:r>
            <a:r>
              <a:rPr lang="es-MX" sz="1800" dirty="0">
                <a:solidFill>
                  <a:srgbClr val="0070C0"/>
                </a:solidFill>
              </a:rPr>
              <a:t>MOV  EDX, OFFSET </a:t>
            </a:r>
            <a:r>
              <a:rPr lang="es-MX" sz="1800" i="1" dirty="0">
                <a:solidFill>
                  <a:srgbClr val="00B050"/>
                </a:solidFill>
              </a:rPr>
              <a:t>buffer</a:t>
            </a:r>
          </a:p>
          <a:p>
            <a:pPr marL="0" indent="0">
              <a:buNone/>
            </a:pPr>
            <a:r>
              <a:rPr lang="es-MX" sz="1800" dirty="0"/>
              <a:t>	</a:t>
            </a:r>
            <a:r>
              <a:rPr lang="es-MX" sz="1800" dirty="0">
                <a:solidFill>
                  <a:srgbClr val="0070C0"/>
                </a:solidFill>
              </a:rPr>
              <a:t>CALL  </a:t>
            </a:r>
            <a:r>
              <a:rPr lang="es-MX" sz="1800" dirty="0" err="1">
                <a:solidFill>
                  <a:srgbClr val="0070C0"/>
                </a:solidFill>
              </a:rPr>
              <a:t>WriteString</a:t>
            </a:r>
            <a:endParaRPr lang="es-MX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MX" sz="1800" dirty="0"/>
              <a:t>	</a:t>
            </a:r>
            <a:r>
              <a:rPr lang="es-MX" sz="1800" dirty="0">
                <a:solidFill>
                  <a:srgbClr val="0070C0"/>
                </a:solidFill>
              </a:rPr>
              <a:t>POP  EDX</a:t>
            </a:r>
          </a:p>
          <a:p>
            <a:pPr marL="0" indent="0">
              <a:buNone/>
            </a:pPr>
            <a:r>
              <a:rPr lang="es-MX" sz="1800" dirty="0"/>
              <a:t>ENDM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n-US" sz="1800" dirty="0"/>
              <a:t>.DATA</a:t>
            </a:r>
          </a:p>
          <a:p>
            <a:pPr marL="0" indent="0">
              <a:buNone/>
            </a:pPr>
            <a:r>
              <a:rPr lang="en-US" sz="1800" dirty="0"/>
              <a:t>    str1  BYTE "Welcome!", 0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.CODE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>
                <a:solidFill>
                  <a:srgbClr val="FF0000"/>
                </a:solidFill>
              </a:rPr>
              <a:t>mWriteStr</a:t>
            </a: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str1</a:t>
            </a:r>
          </a:p>
          <a:p>
            <a:pPr marL="0" indent="0">
              <a:buNone/>
            </a:pPr>
            <a:endParaRPr lang="es-MX" sz="18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414</a:t>
            </a:fld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240016" y="1510160"/>
            <a:ext cx="3970784" cy="43671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; Assembler program, after initial</a:t>
            </a:r>
          </a:p>
          <a:p>
            <a:pPr marL="0" indent="0">
              <a:buNone/>
            </a:pPr>
            <a:r>
              <a:rPr lang="en-US" sz="1800" dirty="0"/>
              <a:t>; preprocessing Assembly step</a:t>
            </a:r>
          </a:p>
          <a:p>
            <a:pPr marL="0" indent="0">
              <a:buNone/>
            </a:pPr>
            <a:r>
              <a:rPr lang="en-US" sz="1800" dirty="0"/>
              <a:t>; </a:t>
            </a:r>
            <a:r>
              <a:rPr lang="en-US" sz="1800" dirty="0" err="1">
                <a:solidFill>
                  <a:srgbClr val="FF0000"/>
                </a:solidFill>
              </a:rPr>
              <a:t>mWriteStr</a:t>
            </a: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str1</a:t>
            </a:r>
            <a:r>
              <a:rPr lang="en-US" sz="1800" dirty="0"/>
              <a:t>  is expanded out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.DATA</a:t>
            </a:r>
          </a:p>
          <a:p>
            <a:pPr marL="0" indent="0">
              <a:buNone/>
            </a:pPr>
            <a:r>
              <a:rPr lang="en-US" sz="1800" dirty="0"/>
              <a:t>    str1  BYTE  "Welcome!", 0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.CODE</a:t>
            </a:r>
          </a:p>
          <a:p>
            <a:pPr marL="0" indent="0">
              <a:buNone/>
            </a:pPr>
            <a:r>
              <a:rPr lang="es-MX" sz="1800" dirty="0">
                <a:solidFill>
                  <a:srgbClr val="0070C0"/>
                </a:solidFill>
              </a:rPr>
              <a:t>    PUSH  EDX</a:t>
            </a:r>
          </a:p>
          <a:p>
            <a:pPr marL="0" indent="0">
              <a:buNone/>
            </a:pPr>
            <a:r>
              <a:rPr lang="es-MX" sz="1800" dirty="0">
                <a:solidFill>
                  <a:srgbClr val="0070C0"/>
                </a:solidFill>
              </a:rPr>
              <a:t>    MOV  EDX, OFFSET str1</a:t>
            </a:r>
          </a:p>
          <a:p>
            <a:pPr marL="0" indent="0">
              <a:buNone/>
            </a:pPr>
            <a:r>
              <a:rPr lang="es-MX" sz="1800" dirty="0">
                <a:solidFill>
                  <a:srgbClr val="0070C0"/>
                </a:solidFill>
              </a:rPr>
              <a:t>    CALL  </a:t>
            </a:r>
            <a:r>
              <a:rPr lang="es-MX" sz="1800" dirty="0" err="1">
                <a:solidFill>
                  <a:srgbClr val="0070C0"/>
                </a:solidFill>
              </a:rPr>
              <a:t>WriteString</a:t>
            </a:r>
            <a:endParaRPr lang="es-MX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MX" sz="1800" dirty="0">
                <a:solidFill>
                  <a:srgbClr val="0070C0"/>
                </a:solidFill>
              </a:rPr>
              <a:t>    POP  EDX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3791744" y="4725144"/>
            <a:ext cx="2664296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084218"/>
      </p:ext>
    </p:extLst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solidFill>
                  <a:srgbClr val="FF0000"/>
                </a:solidFill>
              </a:rPr>
              <a:t>mDumpMem</a:t>
            </a:r>
            <a:r>
              <a:rPr lang="es-MX" dirty="0"/>
              <a:t> Macro -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example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415</a:t>
            </a:fld>
            <a:endParaRPr lang="es-MX" dirty="0"/>
          </a:p>
        </p:txBody>
      </p:sp>
      <p:sp>
        <p:nvSpPr>
          <p:cNvPr id="9" name="Text Box 1027"/>
          <p:cNvSpPr txBox="1">
            <a:spLocks noChangeArrowheads="1"/>
          </p:cNvSpPr>
          <p:nvPr/>
        </p:nvSpPr>
        <p:spPr bwMode="auto">
          <a:xfrm>
            <a:off x="2427784" y="2658075"/>
            <a:ext cx="70866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mDumpMem</a:t>
            </a:r>
            <a:r>
              <a:rPr lang="en-US" altLang="en-US" sz="1800" b="1" dirty="0">
                <a:latin typeface="Courier New" panose="02070309020205020404" pitchFamily="49" charset="0"/>
              </a:rPr>
              <a:t> MACRO 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address</a:t>
            </a:r>
            <a:r>
              <a:rPr lang="en-US" altLang="en-US" sz="1800" b="1" dirty="0">
                <a:latin typeface="Courier New" panose="02070309020205020404" pitchFamily="49" charset="0"/>
              </a:rPr>
              <a:t>, 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itemsCount</a:t>
            </a:r>
            <a:r>
              <a:rPr lang="en-US" altLang="en-US" sz="1800" b="1" dirty="0">
                <a:latin typeface="Courier New" panose="02070309020205020404" pitchFamily="49" charset="0"/>
              </a:rPr>
              <a:t>, 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itemSize</a:t>
            </a:r>
            <a:endParaRPr lang="en-US" altLang="en-US" sz="18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push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ebx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push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ecx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push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esi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esi,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address</a:t>
            </a:r>
            <a:endParaRPr lang="en-US" altLang="en-US" sz="18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ecx,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itemsCount</a:t>
            </a:r>
            <a:endParaRPr lang="en-US" altLang="en-US" sz="18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ebx,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itemSize</a:t>
            </a:r>
            <a:endParaRPr lang="en-US" altLang="en-US" sz="18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call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DumpMem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pop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esi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pop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ecx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pop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ebx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ENDM</a:t>
            </a:r>
          </a:p>
        </p:txBody>
      </p:sp>
      <p:sp>
        <p:nvSpPr>
          <p:cNvPr id="10" name="Text Box 1028"/>
          <p:cNvSpPr txBox="1">
            <a:spLocks noChangeArrowheads="1"/>
          </p:cNvSpPr>
          <p:nvPr/>
        </p:nvSpPr>
        <p:spPr bwMode="auto">
          <a:xfrm>
            <a:off x="2351584" y="1591275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The </a:t>
            </a:r>
            <a:r>
              <a:rPr lang="en-US" altLang="en-US" sz="2100" dirty="0" err="1">
                <a:solidFill>
                  <a:srgbClr val="FF0000"/>
                </a:solidFill>
              </a:rPr>
              <a:t>mDumpMem</a:t>
            </a:r>
            <a:r>
              <a:rPr lang="en-US" altLang="en-US" sz="2100" dirty="0"/>
              <a:t> macro streamlines calls to the link library's  </a:t>
            </a:r>
            <a:r>
              <a:rPr lang="en-US" altLang="en-US" sz="2100" i="1" dirty="0" err="1"/>
              <a:t>DumpMem</a:t>
            </a:r>
            <a:r>
              <a:rPr lang="en-US" altLang="en-US" sz="2100" dirty="0"/>
              <a:t> procedure.</a:t>
            </a:r>
          </a:p>
        </p:txBody>
      </p:sp>
    </p:spTree>
    <p:extLst>
      <p:ext uri="{BB962C8B-B14F-4D97-AF65-F5344CB8AC3E}">
        <p14:creationId xmlns:p14="http://schemas.microsoft.com/office/powerpoint/2010/main" val="1839581133"/>
      </p:ext>
    </p:extLst>
  </p:cSld>
  <p:clrMapOvr>
    <a:masterClrMapping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</a:t>
            </a:r>
            <a:r>
              <a:rPr lang="en-US" dirty="0" err="1"/>
              <a:t>referencia</a:t>
            </a:r>
            <a:r>
              <a:rPr lang="en-US" dirty="0"/>
              <a:t>, Ramón Ríos</a:t>
            </a:r>
          </a:p>
          <a:p>
            <a:r>
              <a:rPr lang="en-US" dirty="0"/>
              <a:t>Agosto - </a:t>
            </a:r>
            <a:r>
              <a:rPr lang="en-US" dirty="0" err="1"/>
              <a:t>diciembre</a:t>
            </a:r>
            <a:r>
              <a:rPr lang="en-US"/>
              <a:t> 2022</a:t>
            </a:r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4246464458"/>
      </p:ext>
    </p:extLst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2022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417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44829963"/>
      </p:ext>
    </p:extLst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09800" y="764705"/>
            <a:ext cx="7772400" cy="1470025"/>
          </a:xfrm>
        </p:spPr>
        <p:txBody>
          <a:bodyPr>
            <a:normAutofit/>
          </a:bodyPr>
          <a:lstStyle/>
          <a:p>
            <a:r>
              <a:rPr lang="es-MX" i="1" dirty="0"/>
              <a:t>CONDITIONAL CONTROL FLOW MACRO </a:t>
            </a:r>
            <a:r>
              <a:rPr lang="es-MX" dirty="0"/>
              <a:t>DIRECTIVES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418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2426203" y="2708920"/>
            <a:ext cx="75586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SELECTIVES</a:t>
            </a:r>
          </a:p>
          <a:p>
            <a:r>
              <a:rPr lang="es-MX" sz="2400" dirty="0"/>
              <a:t>    .IF </a:t>
            </a:r>
            <a:r>
              <a:rPr lang="es-MX" sz="2400" i="1" dirty="0" err="1"/>
              <a:t>condition</a:t>
            </a:r>
            <a:r>
              <a:rPr lang="es-MX" sz="2400" dirty="0"/>
              <a:t>, .ELSE, .ELSEIF </a:t>
            </a:r>
            <a:r>
              <a:rPr lang="es-MX" sz="2400" i="1" dirty="0" err="1"/>
              <a:t>condition</a:t>
            </a:r>
            <a:r>
              <a:rPr lang="es-MX" sz="2400" dirty="0"/>
              <a:t>, .ENDIF</a:t>
            </a:r>
          </a:p>
          <a:p>
            <a:endParaRPr lang="es-MX" sz="2400" dirty="0"/>
          </a:p>
          <a:p>
            <a:r>
              <a:rPr lang="es-MX" sz="2400" dirty="0"/>
              <a:t>REPETITIVES</a:t>
            </a:r>
          </a:p>
          <a:p>
            <a:r>
              <a:rPr lang="es-MX" sz="2400" dirty="0"/>
              <a:t>    .WHILE </a:t>
            </a:r>
            <a:r>
              <a:rPr lang="es-MX" sz="2400" i="1" dirty="0" err="1"/>
              <a:t>condition</a:t>
            </a:r>
            <a:r>
              <a:rPr lang="es-MX" sz="2400" dirty="0"/>
              <a:t>, .ENDW</a:t>
            </a:r>
          </a:p>
          <a:p>
            <a:r>
              <a:rPr lang="es-MX" sz="2400" dirty="0"/>
              <a:t>    .REPEAT, .UNTIL </a:t>
            </a:r>
            <a:r>
              <a:rPr lang="es-MX" sz="2400" i="1" dirty="0" err="1"/>
              <a:t>condition</a:t>
            </a:r>
            <a:endParaRPr lang="es-MX" sz="2400" dirty="0"/>
          </a:p>
          <a:p>
            <a:r>
              <a:rPr lang="es-MX" sz="2400" dirty="0"/>
              <a:t>        .BREAK, .CONTINUE, </a:t>
            </a:r>
            <a:r>
              <a:rPr lang="es-MX" sz="2400" dirty="0" err="1"/>
              <a:t>used</a:t>
            </a:r>
            <a:r>
              <a:rPr lang="es-MX" sz="2400" dirty="0"/>
              <a:t> </a:t>
            </a:r>
            <a:r>
              <a:rPr lang="es-MX" sz="2400" dirty="0" err="1"/>
              <a:t>with</a:t>
            </a:r>
            <a:r>
              <a:rPr lang="es-MX" sz="2400" dirty="0"/>
              <a:t> .WHILE and .REPEAT</a:t>
            </a:r>
          </a:p>
          <a:p>
            <a:endParaRPr lang="es-MX" sz="2400" dirty="0"/>
          </a:p>
          <a:p>
            <a:r>
              <a:rPr lang="es-MX" sz="2400" dirty="0"/>
              <a:t>Macro-</a:t>
            </a:r>
            <a:r>
              <a:rPr lang="es-MX" sz="2400" dirty="0" err="1"/>
              <a:t>Directives</a:t>
            </a:r>
            <a:r>
              <a:rPr lang="es-MX" sz="2400" dirty="0"/>
              <a:t>, in </a:t>
            </a:r>
            <a:r>
              <a:rPr lang="es-MX" sz="2400" dirty="0" err="1"/>
              <a:t>Section</a:t>
            </a:r>
            <a:r>
              <a:rPr lang="es-MX" sz="2400" dirty="0"/>
              <a:t> 6.7, Irvine.</a:t>
            </a:r>
          </a:p>
        </p:txBody>
      </p:sp>
    </p:spTree>
    <p:extLst>
      <p:ext uri="{BB962C8B-B14F-4D97-AF65-F5344CB8AC3E}">
        <p14:creationId xmlns:p14="http://schemas.microsoft.com/office/powerpoint/2010/main" val="1460714779"/>
      </p:ext>
    </p:extLst>
  </p:cSld>
  <p:clrMapOvr>
    <a:masterClrMapping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Conditional</a:t>
            </a:r>
            <a:r>
              <a:rPr lang="es-MX" dirty="0"/>
              <a:t> Control </a:t>
            </a:r>
            <a:r>
              <a:rPr lang="es-MX" dirty="0" err="1"/>
              <a:t>Flow</a:t>
            </a:r>
            <a:r>
              <a:rPr lang="es-MX" dirty="0"/>
              <a:t> </a:t>
            </a:r>
            <a:r>
              <a:rPr lang="es-MX" dirty="0" err="1"/>
              <a:t>Directives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419</a:t>
            </a:fld>
            <a:endParaRPr lang="es-MX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35560" y="1497172"/>
          <a:ext cx="8003232" cy="4859178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792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8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Directive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Description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8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.BREAK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Generates code to terminate a .WHILE or .REPEAT block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8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.CONTINUE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Generates code to jump to the top of a .WHILE or .REPEAT block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8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.ELSE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Begins block of statements to execute when the .IF condition is false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6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.ELSEIF condition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Generates code that tests condition and executes statements that follow, until an .ENDIF directive or another .ELSEIF directive is found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6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.ENDIF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Terminates a block of statements following an .IF, .ELSE, or .ELSEIF directive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8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.ENDW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Terminates a block of statements following a .WHILE directive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6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.IF condition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Generates code that executes the block of statements if condition is true.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6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.REPEAT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Generates code that repeats execution of the block of statements until condition becomes true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16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.UNTIL condition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Generates code that repeats the block of statements between .REPEAT and .UNTIL </a:t>
                      </a:r>
                      <a:r>
                        <a:rPr lang="en-US" sz="1400" dirty="0" err="1"/>
                        <a:t>until</a:t>
                      </a:r>
                      <a:r>
                        <a:rPr lang="en-US" sz="1400" dirty="0"/>
                        <a:t> condition becomes true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16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.WHILE condition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Generates code that executes the block of statements between .WHILE and .ENDW as long as condition is true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9822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Hex</a:t>
            </a:r>
            <a:r>
              <a:rPr lang="es-MX" dirty="0"/>
              <a:t> </a:t>
            </a:r>
            <a:r>
              <a:rPr lang="es-MX" dirty="0" err="1"/>
              <a:t>One’s</a:t>
            </a:r>
            <a:r>
              <a:rPr lang="es-MX" dirty="0"/>
              <a:t> </a:t>
            </a:r>
            <a:r>
              <a:rPr lang="es-MX" dirty="0" err="1"/>
              <a:t>Complement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42</a:t>
            </a:fld>
            <a:endParaRPr lang="es-MX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5067211-0F81-490B-A03E-19A98996A9B9}"/>
              </a:ext>
            </a:extLst>
          </p:cNvPr>
          <p:cNvGraphicFramePr>
            <a:graphicFrameLocks noGrp="1"/>
          </p:cNvGraphicFramePr>
          <p:nvPr/>
        </p:nvGraphicFramePr>
        <p:xfrm>
          <a:off x="3897138" y="1612134"/>
          <a:ext cx="4397724" cy="4517223"/>
        </p:xfrm>
        <a:graphic>
          <a:graphicData uri="http://schemas.openxmlformats.org/drawingml/2006/table">
            <a:tbl>
              <a:tblPr/>
              <a:tblGrid>
                <a:gridCol w="859490">
                  <a:extLst>
                    <a:ext uri="{9D8B030D-6E8A-4147-A177-3AD203B41FA5}">
                      <a16:colId xmlns:a16="http://schemas.microsoft.com/office/drawing/2014/main" val="1041542445"/>
                    </a:ext>
                  </a:extLst>
                </a:gridCol>
                <a:gridCol w="200548">
                  <a:extLst>
                    <a:ext uri="{9D8B030D-6E8A-4147-A177-3AD203B41FA5}">
                      <a16:colId xmlns:a16="http://schemas.microsoft.com/office/drawing/2014/main" val="2087321766"/>
                    </a:ext>
                  </a:extLst>
                </a:gridCol>
                <a:gridCol w="859490">
                  <a:extLst>
                    <a:ext uri="{9D8B030D-6E8A-4147-A177-3AD203B41FA5}">
                      <a16:colId xmlns:a16="http://schemas.microsoft.com/office/drawing/2014/main" val="2595265966"/>
                    </a:ext>
                  </a:extLst>
                </a:gridCol>
                <a:gridCol w="558668">
                  <a:extLst>
                    <a:ext uri="{9D8B030D-6E8A-4147-A177-3AD203B41FA5}">
                      <a16:colId xmlns:a16="http://schemas.microsoft.com/office/drawing/2014/main" val="3405829412"/>
                    </a:ext>
                  </a:extLst>
                </a:gridCol>
                <a:gridCol w="859490">
                  <a:extLst>
                    <a:ext uri="{9D8B030D-6E8A-4147-A177-3AD203B41FA5}">
                      <a16:colId xmlns:a16="http://schemas.microsoft.com/office/drawing/2014/main" val="1266566088"/>
                    </a:ext>
                  </a:extLst>
                </a:gridCol>
                <a:gridCol w="200548">
                  <a:extLst>
                    <a:ext uri="{9D8B030D-6E8A-4147-A177-3AD203B41FA5}">
                      <a16:colId xmlns:a16="http://schemas.microsoft.com/office/drawing/2014/main" val="4153691740"/>
                    </a:ext>
                  </a:extLst>
                </a:gridCol>
                <a:gridCol w="859490">
                  <a:extLst>
                    <a:ext uri="{9D8B030D-6E8A-4147-A177-3AD203B41FA5}">
                      <a16:colId xmlns:a16="http://schemas.microsoft.com/office/drawing/2014/main" val="4183976936"/>
                    </a:ext>
                  </a:extLst>
                </a:gridCol>
              </a:tblGrid>
              <a:tr h="26571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 C1s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Hex C1s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533256"/>
                  </a:ext>
                </a:extLst>
              </a:tr>
              <a:tr h="26571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873484"/>
                  </a:ext>
                </a:extLst>
              </a:tr>
              <a:tr h="26571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056970"/>
                  </a:ext>
                </a:extLst>
              </a:tr>
              <a:tr h="26571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823792"/>
                  </a:ext>
                </a:extLst>
              </a:tr>
              <a:tr h="26571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906032"/>
                  </a:ext>
                </a:extLst>
              </a:tr>
              <a:tr h="26571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32309"/>
                  </a:ext>
                </a:extLst>
              </a:tr>
              <a:tr h="26571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080810"/>
                  </a:ext>
                </a:extLst>
              </a:tr>
              <a:tr h="26571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501082"/>
                  </a:ext>
                </a:extLst>
              </a:tr>
              <a:tr h="26571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659757"/>
                  </a:ext>
                </a:extLst>
              </a:tr>
              <a:tr h="26571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980830"/>
                  </a:ext>
                </a:extLst>
              </a:tr>
              <a:tr h="26571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662394"/>
                  </a:ext>
                </a:extLst>
              </a:tr>
              <a:tr h="26571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074731"/>
                  </a:ext>
                </a:extLst>
              </a:tr>
              <a:tr h="26571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999583"/>
                  </a:ext>
                </a:extLst>
              </a:tr>
              <a:tr h="26571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741850"/>
                  </a:ext>
                </a:extLst>
              </a:tr>
              <a:tr h="26571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799952"/>
                  </a:ext>
                </a:extLst>
              </a:tr>
              <a:tr h="26571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203726"/>
                  </a:ext>
                </a:extLst>
              </a:tr>
              <a:tr h="26571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567225"/>
      </p:ext>
    </p:extLst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.IF </a:t>
            </a:r>
            <a:r>
              <a:rPr lang="es-MX" dirty="0" err="1"/>
              <a:t>family</a:t>
            </a:r>
            <a:r>
              <a:rPr lang="es-MX" dirty="0"/>
              <a:t> macro-</a:t>
            </a:r>
            <a:r>
              <a:rPr lang="es-MX" dirty="0" err="1"/>
              <a:t>directives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420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88568" y="3391694"/>
            <a:ext cx="2590800" cy="15240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.IF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eax</a:t>
            </a:r>
            <a:r>
              <a:rPr lang="en-US" altLang="en-US" sz="1800" b="1" dirty="0">
                <a:latin typeface="Courier New" panose="02070309020205020404" pitchFamily="49" charset="0"/>
              </a:rPr>
              <a:t> &gt;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ebx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edx,1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.ELSE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edx,2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.ENDIF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07568" y="1639094"/>
            <a:ext cx="7696200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 dirty="0"/>
              <a:t>.IF, .ELSE, .ELSEIF, and .ENDIF can be used to evaluate runtime expressions and create block-structured IF statements.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 dirty="0"/>
              <a:t>Assembly examples: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07568" y="5220495"/>
            <a:ext cx="70866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 dirty="0"/>
              <a:t>MASM generates (macro-expands) "</a:t>
            </a:r>
            <a:r>
              <a:rPr lang="en-US" altLang="en-US" sz="2100" dirty="0">
                <a:solidFill>
                  <a:srgbClr val="FF0000"/>
                </a:solidFill>
              </a:rPr>
              <a:t>hidden</a:t>
            </a:r>
            <a:r>
              <a:rPr lang="en-US" altLang="en-US" sz="2100" dirty="0"/>
              <a:t>" code for you, consisting of code labels, CMP and conditional jump instructions, and replacing </a:t>
            </a:r>
            <a:r>
              <a:rPr lang="en-US" altLang="en-US" sz="2100" i="1" dirty="0"/>
              <a:t>arguments</a:t>
            </a:r>
            <a:r>
              <a:rPr lang="en-US" altLang="en-US" sz="2100" dirty="0"/>
              <a:t>.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407968" y="3391694"/>
            <a:ext cx="4038600" cy="15240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.IF eax &gt; ebx &amp;&amp; eax &gt; ecx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mov edx,1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.ELSE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mov edx,2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.ENDIF</a:t>
            </a:r>
          </a:p>
        </p:txBody>
      </p:sp>
    </p:spTree>
    <p:extLst>
      <p:ext uri="{BB962C8B-B14F-4D97-AF65-F5344CB8AC3E}">
        <p14:creationId xmlns:p14="http://schemas.microsoft.com/office/powerpoint/2010/main" val="240432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Relational</a:t>
            </a:r>
            <a:r>
              <a:rPr lang="es-MX" dirty="0"/>
              <a:t> and </a:t>
            </a:r>
            <a:r>
              <a:rPr lang="es-MX" dirty="0" err="1"/>
              <a:t>Logical</a:t>
            </a:r>
            <a:r>
              <a:rPr lang="es-MX" dirty="0"/>
              <a:t> </a:t>
            </a:r>
            <a:r>
              <a:rPr lang="es-MX" dirty="0" err="1"/>
              <a:t>Operators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421</a:t>
            </a:fld>
            <a:endParaRPr lang="es-MX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8" y="1206956"/>
            <a:ext cx="6067425" cy="524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739111"/>
      </p:ext>
    </p:extLst>
  </p:cSld>
  <p:clrMapOvr>
    <a:masterClrMapping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AND </a:t>
            </a:r>
            <a:r>
              <a:rPr lang="es-MX" dirty="0" err="1"/>
              <a:t>and</a:t>
            </a:r>
            <a:r>
              <a:rPr lang="es-MX" dirty="0"/>
              <a:t> OR: </a:t>
            </a:r>
            <a:r>
              <a:rPr lang="es-MX" dirty="0" err="1"/>
              <a:t>Compound</a:t>
            </a:r>
            <a:r>
              <a:rPr lang="es-MX" dirty="0"/>
              <a:t> </a:t>
            </a:r>
            <a:r>
              <a:rPr lang="es-MX" dirty="0" err="1"/>
              <a:t>Expressions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422</a:t>
            </a:fld>
            <a:endParaRPr lang="es-MX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09800" y="1639094"/>
            <a:ext cx="7772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When using any directive, the </a:t>
            </a:r>
            <a:r>
              <a:rPr lang="en-US" altLang="en-US" b="1" dirty="0">
                <a:solidFill>
                  <a:srgbClr val="FF0000"/>
                </a:solidFill>
              </a:rPr>
              <a:t>||</a:t>
            </a:r>
            <a:r>
              <a:rPr lang="en-US" altLang="en-US" dirty="0"/>
              <a:t> is the logical </a:t>
            </a:r>
            <a:r>
              <a:rPr lang="en-US" altLang="en-US" dirty="0">
                <a:solidFill>
                  <a:srgbClr val="FF0000"/>
                </a:solidFill>
              </a:rPr>
              <a:t>OR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C00000"/>
                </a:solidFill>
              </a:rPr>
              <a:t>.IF </a:t>
            </a:r>
            <a:r>
              <a:rPr lang="en-US" altLang="en-US" dirty="0"/>
              <a:t>expression1  </a:t>
            </a:r>
            <a:r>
              <a:rPr lang="en-US" altLang="en-US" dirty="0">
                <a:solidFill>
                  <a:srgbClr val="FF0000"/>
                </a:solidFill>
              </a:rPr>
              <a:t>||</a:t>
            </a:r>
            <a:r>
              <a:rPr lang="en-US" altLang="en-US" dirty="0"/>
              <a:t>  expression2</a:t>
            </a:r>
          </a:p>
          <a:p>
            <a:pPr lvl="1">
              <a:buFontTx/>
              <a:buNone/>
            </a:pPr>
            <a:r>
              <a:rPr lang="en-US" altLang="en-US" dirty="0"/>
              <a:t>	Statements . . .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C00000"/>
                </a:solidFill>
              </a:rPr>
              <a:t>.ENDIF</a:t>
            </a:r>
          </a:p>
          <a:p>
            <a:endParaRPr lang="en-US" altLang="en-US" dirty="0"/>
          </a:p>
          <a:p>
            <a:r>
              <a:rPr lang="en-US" altLang="en-US" dirty="0"/>
              <a:t>When using any directive, the </a:t>
            </a:r>
            <a:r>
              <a:rPr lang="en-US" altLang="en-US" b="1" dirty="0">
                <a:solidFill>
                  <a:srgbClr val="FF0000"/>
                </a:solidFill>
              </a:rPr>
              <a:t>&amp;&amp;</a:t>
            </a:r>
            <a:r>
              <a:rPr lang="en-US" altLang="en-US" dirty="0"/>
              <a:t> symbol is the logical </a:t>
            </a:r>
            <a:r>
              <a:rPr lang="en-US" altLang="en-US" dirty="0">
                <a:solidFill>
                  <a:srgbClr val="FF0000"/>
                </a:solidFill>
              </a:rPr>
              <a:t>AND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C00000"/>
                </a:solidFill>
              </a:rPr>
              <a:t>.IF </a:t>
            </a:r>
            <a:r>
              <a:rPr lang="en-US" altLang="en-US" dirty="0"/>
              <a:t>expression1  </a:t>
            </a:r>
            <a:r>
              <a:rPr lang="en-US" altLang="en-US" dirty="0">
                <a:solidFill>
                  <a:srgbClr val="FF0000"/>
                </a:solidFill>
              </a:rPr>
              <a:t>&amp;&amp;</a:t>
            </a:r>
            <a:r>
              <a:rPr lang="en-US" altLang="en-US" dirty="0"/>
              <a:t>  expression2</a:t>
            </a:r>
          </a:p>
          <a:p>
            <a:pPr lvl="1">
              <a:buFontTx/>
              <a:buNone/>
            </a:pPr>
            <a:r>
              <a:rPr lang="en-US" altLang="en-US" dirty="0"/>
              <a:t>	Statements . . .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C00000"/>
                </a:solidFill>
              </a:rPr>
              <a:t>.ENDIF</a:t>
            </a:r>
          </a:p>
        </p:txBody>
      </p:sp>
    </p:spTree>
    <p:extLst>
      <p:ext uri="{BB962C8B-B14F-4D97-AF65-F5344CB8AC3E}">
        <p14:creationId xmlns:p14="http://schemas.microsoft.com/office/powerpoint/2010/main" val="2684872821"/>
      </p:ext>
    </p:extLst>
  </p:cSld>
  <p:clrMapOvr>
    <a:masterClrMapping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Expression</a:t>
            </a:r>
            <a:r>
              <a:rPr lang="es-MX" dirty="0"/>
              <a:t> </a:t>
            </a:r>
            <a:r>
              <a:rPr lang="es-MX" dirty="0" err="1"/>
              <a:t>examples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1200" y="1600201"/>
            <a:ext cx="2458616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MX" dirty="0" err="1"/>
              <a:t>eax</a:t>
            </a:r>
            <a:r>
              <a:rPr lang="es-MX" dirty="0"/>
              <a:t> </a:t>
            </a:r>
            <a:r>
              <a:rPr lang="es-MX" dirty="0">
                <a:solidFill>
                  <a:srgbClr val="FF0000"/>
                </a:solidFill>
              </a:rPr>
              <a:t>&gt;</a:t>
            </a:r>
            <a:r>
              <a:rPr lang="es-MX" dirty="0"/>
              <a:t> 10000h</a:t>
            </a:r>
          </a:p>
          <a:p>
            <a:pPr marL="0" indent="0">
              <a:buNone/>
            </a:pPr>
            <a:r>
              <a:rPr lang="es-MX" dirty="0"/>
              <a:t>val1 </a:t>
            </a:r>
            <a:r>
              <a:rPr lang="es-MX" dirty="0">
                <a:solidFill>
                  <a:srgbClr val="FF0000"/>
                </a:solidFill>
              </a:rPr>
              <a:t>&lt;=</a:t>
            </a:r>
            <a:r>
              <a:rPr lang="es-MX" dirty="0"/>
              <a:t> 100</a:t>
            </a:r>
          </a:p>
          <a:p>
            <a:pPr marL="0" indent="0">
              <a:buNone/>
            </a:pPr>
            <a:r>
              <a:rPr lang="es-MX" dirty="0"/>
              <a:t>val2 </a:t>
            </a:r>
            <a:r>
              <a:rPr lang="es-MX" dirty="0">
                <a:solidFill>
                  <a:srgbClr val="FF0000"/>
                </a:solidFill>
              </a:rPr>
              <a:t>==</a:t>
            </a:r>
            <a:r>
              <a:rPr lang="es-MX" dirty="0"/>
              <a:t> </a:t>
            </a:r>
            <a:r>
              <a:rPr lang="es-MX" dirty="0" err="1"/>
              <a:t>eax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val3 </a:t>
            </a:r>
            <a:r>
              <a:rPr lang="es-MX" dirty="0">
                <a:solidFill>
                  <a:srgbClr val="FF0000"/>
                </a:solidFill>
              </a:rPr>
              <a:t>!=</a:t>
            </a:r>
            <a:r>
              <a:rPr lang="es-MX" dirty="0"/>
              <a:t> </a:t>
            </a:r>
            <a:r>
              <a:rPr lang="es-MX" dirty="0" err="1"/>
              <a:t>ebx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423</a:t>
            </a:fld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648200" y="1624013"/>
            <a:ext cx="5264224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3200" dirty="0"/>
              <a:t>(</a:t>
            </a:r>
            <a:r>
              <a:rPr lang="es-MX" sz="3200" dirty="0" err="1"/>
              <a:t>eax</a:t>
            </a:r>
            <a:r>
              <a:rPr lang="es-MX" sz="3200" dirty="0"/>
              <a:t> </a:t>
            </a:r>
            <a:r>
              <a:rPr lang="es-MX" sz="3200" dirty="0">
                <a:solidFill>
                  <a:srgbClr val="FF0000"/>
                </a:solidFill>
              </a:rPr>
              <a:t>&gt;</a:t>
            </a:r>
            <a:r>
              <a:rPr lang="es-MX" sz="3200" dirty="0"/>
              <a:t> 0)  </a:t>
            </a:r>
            <a:r>
              <a:rPr lang="es-MX" sz="3200" dirty="0">
                <a:solidFill>
                  <a:srgbClr val="FF0000"/>
                </a:solidFill>
              </a:rPr>
              <a:t>&amp;&amp;</a:t>
            </a:r>
            <a:r>
              <a:rPr lang="es-MX" sz="3200" dirty="0"/>
              <a:t>  (</a:t>
            </a:r>
            <a:r>
              <a:rPr lang="es-MX" sz="3200" dirty="0" err="1"/>
              <a:t>eax</a:t>
            </a:r>
            <a:r>
              <a:rPr lang="es-MX" sz="3200" dirty="0"/>
              <a:t> </a:t>
            </a:r>
            <a:r>
              <a:rPr lang="es-MX" sz="3200" dirty="0">
                <a:solidFill>
                  <a:srgbClr val="FF0000"/>
                </a:solidFill>
              </a:rPr>
              <a:t>&gt;</a:t>
            </a:r>
            <a:r>
              <a:rPr lang="es-MX" sz="3200" dirty="0"/>
              <a:t> 10000h)</a:t>
            </a:r>
          </a:p>
          <a:p>
            <a:pPr marL="0" indent="0">
              <a:buNone/>
            </a:pPr>
            <a:r>
              <a:rPr lang="es-MX" sz="3200" dirty="0"/>
              <a:t>(val1 </a:t>
            </a:r>
            <a:r>
              <a:rPr lang="es-MX" sz="3200" dirty="0">
                <a:solidFill>
                  <a:srgbClr val="FF0000"/>
                </a:solidFill>
              </a:rPr>
              <a:t>&lt;=</a:t>
            </a:r>
            <a:r>
              <a:rPr lang="es-MX" sz="3200" dirty="0"/>
              <a:t> 100)  </a:t>
            </a:r>
            <a:r>
              <a:rPr lang="es-MX" sz="3200" dirty="0">
                <a:solidFill>
                  <a:srgbClr val="FF0000"/>
                </a:solidFill>
              </a:rPr>
              <a:t>|| </a:t>
            </a:r>
            <a:r>
              <a:rPr lang="es-MX" sz="3200" dirty="0"/>
              <a:t> (val2 </a:t>
            </a:r>
            <a:r>
              <a:rPr lang="es-MX" sz="3200" dirty="0">
                <a:solidFill>
                  <a:srgbClr val="FF0000"/>
                </a:solidFill>
              </a:rPr>
              <a:t>&lt;=</a:t>
            </a:r>
            <a:r>
              <a:rPr lang="es-MX" sz="3200" dirty="0"/>
              <a:t> 100)</a:t>
            </a:r>
          </a:p>
          <a:p>
            <a:pPr marL="0" indent="0">
              <a:buNone/>
            </a:pPr>
            <a:r>
              <a:rPr lang="es-MX" sz="3200" dirty="0"/>
              <a:t>(val2 </a:t>
            </a:r>
            <a:r>
              <a:rPr lang="es-MX" sz="3200" dirty="0">
                <a:solidFill>
                  <a:srgbClr val="FF0000"/>
                </a:solidFill>
              </a:rPr>
              <a:t>!=</a:t>
            </a:r>
            <a:r>
              <a:rPr lang="es-MX" sz="3200" dirty="0"/>
              <a:t> </a:t>
            </a:r>
            <a:r>
              <a:rPr lang="es-MX" sz="3200" dirty="0" err="1"/>
              <a:t>ebx</a:t>
            </a:r>
            <a:r>
              <a:rPr lang="es-MX" sz="3200" dirty="0"/>
              <a:t>)  </a:t>
            </a:r>
            <a:r>
              <a:rPr lang="es-MX" sz="3200" dirty="0">
                <a:solidFill>
                  <a:srgbClr val="FF0000"/>
                </a:solidFill>
              </a:rPr>
              <a:t>&amp;&amp; </a:t>
            </a:r>
            <a:r>
              <a:rPr lang="es-MX" sz="3200" dirty="0"/>
              <a:t> </a:t>
            </a:r>
            <a:r>
              <a:rPr lang="es-MX" sz="3200" dirty="0">
                <a:solidFill>
                  <a:srgbClr val="FF0000"/>
                </a:solidFill>
              </a:rPr>
              <a:t>!</a:t>
            </a:r>
            <a:r>
              <a:rPr lang="es-MX" sz="3200" dirty="0"/>
              <a:t>CARRY?</a:t>
            </a:r>
          </a:p>
          <a:p>
            <a:pPr marL="0" indent="0">
              <a:buNone/>
            </a:pPr>
            <a:r>
              <a:rPr lang="es-MX" sz="3200" dirty="0"/>
              <a:t>(dl </a:t>
            </a:r>
            <a:r>
              <a:rPr lang="es-MX" sz="3200" dirty="0">
                <a:solidFill>
                  <a:srgbClr val="FF0000"/>
                </a:solidFill>
              </a:rPr>
              <a:t>&lt;</a:t>
            </a:r>
            <a:r>
              <a:rPr lang="es-MX" sz="3200" dirty="0"/>
              <a:t> 0) </a:t>
            </a:r>
            <a:r>
              <a:rPr lang="es-MX" sz="3200" dirty="0">
                <a:solidFill>
                  <a:srgbClr val="FF0000"/>
                </a:solidFill>
              </a:rPr>
              <a:t>||</a:t>
            </a:r>
            <a:r>
              <a:rPr lang="es-MX" sz="3200" dirty="0"/>
              <a:t> (dl </a:t>
            </a:r>
            <a:r>
              <a:rPr lang="es-MX" sz="3200" dirty="0">
                <a:solidFill>
                  <a:srgbClr val="FF0000"/>
                </a:solidFill>
              </a:rPr>
              <a:t>&gt;</a:t>
            </a:r>
            <a:r>
              <a:rPr lang="es-MX" sz="3200" dirty="0"/>
              <a:t> 79)</a:t>
            </a:r>
          </a:p>
          <a:p>
            <a:pPr marL="0" indent="0">
              <a:buNone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668314794"/>
      </p:ext>
    </p:extLst>
  </p:cSld>
  <p:clrMapOvr>
    <a:masterClrMapping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i="1" dirty="0" err="1"/>
              <a:t>Signed</a:t>
            </a:r>
            <a:r>
              <a:rPr lang="es-MX" i="1" dirty="0"/>
              <a:t> </a:t>
            </a:r>
            <a:r>
              <a:rPr lang="es-MX" dirty="0"/>
              <a:t>and </a:t>
            </a:r>
            <a:r>
              <a:rPr lang="es-MX" i="1" dirty="0" err="1"/>
              <a:t>Unsigned</a:t>
            </a:r>
            <a:r>
              <a:rPr lang="es-MX" dirty="0"/>
              <a:t> </a:t>
            </a:r>
            <a:r>
              <a:rPr lang="es-MX" dirty="0" err="1"/>
              <a:t>Comparisons</a:t>
            </a:r>
            <a:r>
              <a:rPr lang="es-MX" dirty="0"/>
              <a:t> - 1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424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635987" y="3275302"/>
            <a:ext cx="4114800" cy="1560531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EAX,6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cmp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EAX,val1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	JBE @C0001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result,1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@C0001: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63552" y="1628800"/>
            <a:ext cx="3124200" cy="3207032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val1   </a:t>
            </a:r>
            <a:r>
              <a:rPr lang="en-US" altLang="en-US" sz="1700" b="1" dirty="0">
                <a:solidFill>
                  <a:srgbClr val="FF0000"/>
                </a:solidFill>
                <a:latin typeface="Courier New" panose="02070309020205020404" pitchFamily="49" charset="0"/>
              </a:rPr>
              <a:t>DWORD 5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result DWORD ?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7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700" b="1" dirty="0">
                <a:latin typeface="Courier New" panose="02070309020205020404" pitchFamily="49" charset="0"/>
              </a:rPr>
              <a:t> EAX,6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.IF EAX &gt; val1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  </a:t>
            </a:r>
            <a:r>
              <a:rPr lang="en-US" altLang="en-US" sz="17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700" b="1" dirty="0">
                <a:latin typeface="Courier New" panose="02070309020205020404" pitchFamily="49" charset="0"/>
              </a:rPr>
              <a:t> result,1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.ENDIF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648200" y="3789040"/>
            <a:ext cx="1295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s-MX" sz="180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635987" y="2465079"/>
            <a:ext cx="41148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Expanded code: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088668" y="493181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MASM automatically generates an </a:t>
            </a:r>
            <a:r>
              <a:rPr lang="en-US" altLang="en-US" sz="2100" dirty="0">
                <a:solidFill>
                  <a:srgbClr val="FF0000"/>
                </a:solidFill>
              </a:rPr>
              <a:t>unsigned jump</a:t>
            </a:r>
            <a:r>
              <a:rPr lang="en-US" altLang="en-US" sz="2100" dirty="0"/>
              <a:t> (JBE) because </a:t>
            </a:r>
            <a:r>
              <a:rPr lang="en-US" altLang="en-US" sz="2100" dirty="0">
                <a:solidFill>
                  <a:srgbClr val="FF0000"/>
                </a:solidFill>
              </a:rPr>
              <a:t>val1</a:t>
            </a:r>
            <a:r>
              <a:rPr lang="en-US" altLang="en-US" sz="2100" dirty="0"/>
              <a:t> is unsigned.</a:t>
            </a:r>
          </a:p>
        </p:txBody>
      </p:sp>
    </p:spTree>
    <p:extLst>
      <p:ext uri="{BB962C8B-B14F-4D97-AF65-F5344CB8AC3E}">
        <p14:creationId xmlns:p14="http://schemas.microsoft.com/office/powerpoint/2010/main" val="343463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i="1" dirty="0" err="1"/>
              <a:t>Signed</a:t>
            </a:r>
            <a:r>
              <a:rPr lang="es-MX" dirty="0"/>
              <a:t> and </a:t>
            </a:r>
            <a:r>
              <a:rPr lang="es-MX" i="1" dirty="0" err="1"/>
              <a:t>Unsigned</a:t>
            </a:r>
            <a:r>
              <a:rPr lang="es-MX" dirty="0"/>
              <a:t> </a:t>
            </a:r>
            <a:r>
              <a:rPr lang="es-MX" dirty="0" err="1"/>
              <a:t>Comparisons</a:t>
            </a:r>
            <a:r>
              <a:rPr lang="es-MX" dirty="0"/>
              <a:t> - 2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425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562197" y="3284984"/>
            <a:ext cx="4184848" cy="1527014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EAX,6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cmp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EAX,val1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	JLE @C0001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result,1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@C0001: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82552" y="1624856"/>
            <a:ext cx="3124200" cy="3207032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val1   </a:t>
            </a:r>
            <a:r>
              <a:rPr lang="en-US" altLang="en-US" sz="1700" b="1" dirty="0">
                <a:solidFill>
                  <a:srgbClr val="FF0000"/>
                </a:solidFill>
                <a:latin typeface="Courier New" panose="02070309020205020404" pitchFamily="49" charset="0"/>
              </a:rPr>
              <a:t>SDWORD 5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result SDWORD ?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7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700" b="1" dirty="0">
                <a:latin typeface="Courier New" panose="02070309020205020404" pitchFamily="49" charset="0"/>
              </a:rPr>
              <a:t> EAX,6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.IF EAX &gt; val1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  </a:t>
            </a:r>
            <a:r>
              <a:rPr lang="en-US" altLang="en-US" sz="17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700" b="1" dirty="0">
                <a:latin typeface="Courier New" panose="02070309020205020404" pitchFamily="49" charset="0"/>
              </a:rPr>
              <a:t> result,1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.ENDIF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559052" y="3789040"/>
            <a:ext cx="1295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s-MX" sz="180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486400" y="2490442"/>
            <a:ext cx="41148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Expanded code: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093992" y="5053193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MASM automatically generates a </a:t>
            </a:r>
            <a:r>
              <a:rPr lang="en-US" altLang="en-US" sz="2100" dirty="0">
                <a:solidFill>
                  <a:srgbClr val="FF0000"/>
                </a:solidFill>
              </a:rPr>
              <a:t>signed jump</a:t>
            </a:r>
            <a:r>
              <a:rPr lang="en-US" altLang="en-US" sz="2100" dirty="0"/>
              <a:t> (JLE) because </a:t>
            </a:r>
            <a:r>
              <a:rPr lang="en-US" altLang="en-US" sz="2100" dirty="0">
                <a:solidFill>
                  <a:srgbClr val="FF0000"/>
                </a:solidFill>
              </a:rPr>
              <a:t>val1</a:t>
            </a:r>
            <a:r>
              <a:rPr lang="en-US" altLang="en-US" sz="2100" dirty="0"/>
              <a:t> is signed.</a:t>
            </a:r>
          </a:p>
        </p:txBody>
      </p:sp>
    </p:spTree>
    <p:extLst>
      <p:ext uri="{BB962C8B-B14F-4D97-AF65-F5344CB8AC3E}">
        <p14:creationId xmlns:p14="http://schemas.microsoft.com/office/powerpoint/2010/main" val="66874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i="1" dirty="0" err="1"/>
              <a:t>Signed</a:t>
            </a:r>
            <a:r>
              <a:rPr lang="es-MX" dirty="0"/>
              <a:t> and </a:t>
            </a:r>
            <a:r>
              <a:rPr lang="es-MX" i="1" dirty="0" err="1"/>
              <a:t>Unsigned</a:t>
            </a:r>
            <a:r>
              <a:rPr lang="es-MX" dirty="0"/>
              <a:t> </a:t>
            </a:r>
            <a:r>
              <a:rPr lang="es-MX" dirty="0" err="1"/>
              <a:t>Comparisons</a:t>
            </a:r>
            <a:r>
              <a:rPr lang="es-MX" dirty="0"/>
              <a:t> - 3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426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664696" y="2947810"/>
            <a:ext cx="2971800" cy="1854186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EBX,5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EAX,6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cmp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EAX,EBX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	JBE @C0001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result,1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@C0001: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83296" y="1639094"/>
            <a:ext cx="3124200" cy="3207032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result DWORD ?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7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700" b="1" dirty="0">
                <a:latin typeface="Courier New" panose="02070309020205020404" pitchFamily="49" charset="0"/>
              </a:rPr>
              <a:t> EBX,5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700" b="1" dirty="0">
                <a:latin typeface="Courier New" panose="02070309020205020404" pitchFamily="49" charset="0"/>
              </a:rPr>
              <a:t> EAX,6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.IF EAX &gt; EBX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  </a:t>
            </a:r>
            <a:r>
              <a:rPr lang="en-US" altLang="en-US" sz="17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700" b="1" dirty="0">
                <a:latin typeface="Courier New" panose="02070309020205020404" pitchFamily="49" charset="0"/>
              </a:rPr>
              <a:t> result,1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.ENDIF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648200" y="3645024"/>
            <a:ext cx="1295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s-MX" sz="180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664696" y="2187971"/>
            <a:ext cx="29718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Expanded code: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033649" y="5007011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MASM automatically generates an </a:t>
            </a:r>
            <a:r>
              <a:rPr lang="en-US" altLang="en-US" sz="2100" dirty="0">
                <a:solidFill>
                  <a:srgbClr val="FF0000"/>
                </a:solidFill>
              </a:rPr>
              <a:t>unsigned jump</a:t>
            </a:r>
            <a:r>
              <a:rPr lang="en-US" altLang="en-US" sz="2100" dirty="0"/>
              <a:t> (JBE) when both operands are </a:t>
            </a:r>
            <a:r>
              <a:rPr lang="en-US" altLang="en-US" sz="2100" dirty="0">
                <a:solidFill>
                  <a:srgbClr val="FF0000"/>
                </a:solidFill>
              </a:rPr>
              <a:t>registers</a:t>
            </a:r>
            <a:r>
              <a:rPr lang="en-US" altLang="en-US" sz="2100" dirty="0"/>
              <a:t> . . .</a:t>
            </a:r>
          </a:p>
        </p:txBody>
      </p:sp>
    </p:spTree>
    <p:extLst>
      <p:ext uri="{BB962C8B-B14F-4D97-AF65-F5344CB8AC3E}">
        <p14:creationId xmlns:p14="http://schemas.microsoft.com/office/powerpoint/2010/main" val="92530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i="1" dirty="0" err="1"/>
              <a:t>Signed</a:t>
            </a:r>
            <a:r>
              <a:rPr lang="es-MX" dirty="0"/>
              <a:t> and </a:t>
            </a:r>
            <a:r>
              <a:rPr lang="es-MX" i="1" dirty="0" err="1"/>
              <a:t>Unsigned</a:t>
            </a:r>
            <a:r>
              <a:rPr lang="es-MX" dirty="0"/>
              <a:t> </a:t>
            </a:r>
            <a:r>
              <a:rPr lang="es-MX" dirty="0" err="1"/>
              <a:t>Comparisons</a:t>
            </a:r>
            <a:r>
              <a:rPr lang="es-MX" dirty="0"/>
              <a:t> - 4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427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250360" y="3079750"/>
            <a:ext cx="2971800" cy="1796058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EBX,5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EAX,6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cmp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EAX,EBX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	JLE @C0001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result,1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@C0001: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35560" y="1700808"/>
            <a:ext cx="3733800" cy="3207032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result SDWORD ?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7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700" b="1" dirty="0">
                <a:latin typeface="Courier New" panose="02070309020205020404" pitchFamily="49" charset="0"/>
              </a:rPr>
              <a:t> EBX,5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700" b="1" dirty="0">
                <a:latin typeface="Courier New" panose="02070309020205020404" pitchFamily="49" charset="0"/>
              </a:rPr>
              <a:t> EAX,6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.IF SDWORD PTR EAX &gt; EBX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  </a:t>
            </a:r>
            <a:r>
              <a:rPr lang="en-US" altLang="en-US" sz="17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700" b="1" dirty="0">
                <a:latin typeface="Courier New" panose="02070309020205020404" pitchFamily="49" charset="0"/>
              </a:rPr>
              <a:t> result,1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.ENDIF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5564560" y="3977779"/>
            <a:ext cx="914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s-MX" sz="180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250360" y="2388062"/>
            <a:ext cx="236592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Expanded code: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135560" y="4875808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. . . unless you prefix one of the </a:t>
            </a:r>
            <a:r>
              <a:rPr lang="en-US" altLang="en-US" sz="2100" i="1" dirty="0"/>
              <a:t>register operands</a:t>
            </a:r>
            <a:r>
              <a:rPr lang="en-US" altLang="en-US" sz="2100" dirty="0"/>
              <a:t> with the </a:t>
            </a:r>
            <a:r>
              <a:rPr lang="en-US" altLang="en-US" sz="2100" i="1" dirty="0">
                <a:solidFill>
                  <a:srgbClr val="FF0000"/>
                </a:solidFill>
              </a:rPr>
              <a:t>type</a:t>
            </a:r>
            <a:r>
              <a:rPr lang="en-US" altLang="en-US" sz="2100" dirty="0">
                <a:solidFill>
                  <a:srgbClr val="FF0000"/>
                </a:solidFill>
              </a:rPr>
              <a:t> PTR</a:t>
            </a:r>
            <a:r>
              <a:rPr lang="en-US" altLang="en-US" sz="2100" dirty="0"/>
              <a:t> operator. Then a </a:t>
            </a:r>
            <a:r>
              <a:rPr lang="en-US" altLang="en-US" sz="2100" dirty="0">
                <a:solidFill>
                  <a:srgbClr val="FF0000"/>
                </a:solidFill>
              </a:rPr>
              <a:t>signed jump</a:t>
            </a:r>
            <a:r>
              <a:rPr lang="en-US" altLang="en-US" sz="2100" dirty="0"/>
              <a:t> is generated.</a:t>
            </a:r>
          </a:p>
        </p:txBody>
      </p:sp>
    </p:spTree>
    <p:extLst>
      <p:ext uri="{BB962C8B-B14F-4D97-AF65-F5344CB8AC3E}">
        <p14:creationId xmlns:p14="http://schemas.microsoft.com/office/powerpoint/2010/main" val="137643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</a:t>
            </a:r>
            <a:r>
              <a:rPr lang="es-MX" dirty="0"/>
              <a:t> 1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428</a:t>
            </a:fld>
            <a:endParaRPr lang="es-MX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2707" y="1106487"/>
            <a:ext cx="4800600" cy="5410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en-US" sz="1200" b="1" dirty="0" err="1"/>
              <a:t>SetCursorPosition</a:t>
            </a:r>
            <a:r>
              <a:rPr lang="en-US" altLang="en-US" sz="1200" b="1" dirty="0"/>
              <a:t>  PROC</a:t>
            </a:r>
          </a:p>
          <a:p>
            <a:pPr>
              <a:buFontTx/>
              <a:buNone/>
            </a:pPr>
            <a:r>
              <a:rPr lang="en-US" altLang="en-US" sz="1200" dirty="0"/>
              <a:t>;  Sets the cursor position.  </a:t>
            </a:r>
          </a:p>
          <a:p>
            <a:pPr>
              <a:buFontTx/>
              <a:buNone/>
            </a:pPr>
            <a:r>
              <a:rPr lang="en-US" altLang="en-US" sz="1200" dirty="0"/>
              <a:t>;  Receives:  DL = X-coordinate,  DH = Y-coordinate.  </a:t>
            </a:r>
          </a:p>
          <a:p>
            <a:pPr>
              <a:buFontTx/>
              <a:buNone/>
            </a:pPr>
            <a:r>
              <a:rPr lang="en-US" altLang="en-US" sz="1200" dirty="0"/>
              <a:t>;  Checks the ranges of DL and DH.</a:t>
            </a:r>
          </a:p>
          <a:p>
            <a:pPr>
              <a:buFontTx/>
              <a:buNone/>
            </a:pPr>
            <a:r>
              <a:rPr lang="en-US" altLang="en-US" sz="1200" dirty="0"/>
              <a:t>;  Returns:  nothing</a:t>
            </a:r>
          </a:p>
          <a:p>
            <a:pPr>
              <a:buFontTx/>
              <a:buNone/>
            </a:pPr>
            <a:r>
              <a:rPr lang="en-US" altLang="en-US" sz="1200" dirty="0"/>
              <a:t>; ------------------------------------------------</a:t>
            </a:r>
          </a:p>
          <a:p>
            <a:pPr>
              <a:buFontTx/>
              <a:buNone/>
            </a:pPr>
            <a:r>
              <a:rPr lang="en-US" altLang="en-US" sz="1200" b="1" dirty="0"/>
              <a:t>. DATA</a:t>
            </a:r>
          </a:p>
          <a:p>
            <a:pPr>
              <a:buFontTx/>
              <a:buNone/>
            </a:pPr>
            <a:r>
              <a:rPr lang="en-US" altLang="en-US" sz="1200" dirty="0" err="1"/>
              <a:t>BadXCoordMsg</a:t>
            </a:r>
            <a:r>
              <a:rPr lang="en-US" altLang="en-US" sz="1200" dirty="0"/>
              <a:t> BYTE " X-Coordinate out of range! " , 0Dh, 0Ah, 0</a:t>
            </a:r>
          </a:p>
          <a:p>
            <a:pPr>
              <a:buFontTx/>
              <a:buNone/>
            </a:pPr>
            <a:r>
              <a:rPr lang="en-US" altLang="en-US" sz="1200" dirty="0" err="1"/>
              <a:t>BadYCoordMsg</a:t>
            </a:r>
            <a:r>
              <a:rPr lang="en-US" altLang="en-US" sz="1200" dirty="0"/>
              <a:t> BYTE " Y-Coordinate out of range! " , 0Dh, 0Ah, 0</a:t>
            </a:r>
          </a:p>
          <a:p>
            <a:pPr>
              <a:buFontTx/>
              <a:buNone/>
            </a:pPr>
            <a:r>
              <a:rPr lang="en-US" altLang="en-US" sz="1200" b="1" dirty="0"/>
              <a:t>. CODE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.IF ( dl &lt; 0 )  | |  ( dl &gt; 79 )</a:t>
            </a:r>
          </a:p>
          <a:p>
            <a:pPr>
              <a:buFontTx/>
              <a:buNone/>
            </a:pPr>
            <a:r>
              <a:rPr lang="en-US" altLang="en-US" sz="1200" dirty="0"/>
              <a:t>          </a:t>
            </a:r>
            <a:r>
              <a:rPr lang="en-US" altLang="en-US" sz="1200" dirty="0" err="1"/>
              <a:t>mov</a:t>
            </a:r>
            <a:r>
              <a:rPr lang="en-US" altLang="en-US" sz="1200" dirty="0"/>
              <a:t>  </a:t>
            </a:r>
            <a:r>
              <a:rPr lang="en-US" altLang="en-US" sz="1200" dirty="0" err="1"/>
              <a:t>edx</a:t>
            </a:r>
            <a:r>
              <a:rPr lang="en-US" altLang="en-US" sz="1200" dirty="0"/>
              <a:t>, OFFSET </a:t>
            </a:r>
            <a:r>
              <a:rPr lang="en-US" altLang="en-US" sz="1200" dirty="0" err="1"/>
              <a:t>BadXCoordMsg</a:t>
            </a:r>
            <a:endParaRPr lang="en-US" altLang="en-US" sz="1200" dirty="0"/>
          </a:p>
          <a:p>
            <a:pPr>
              <a:buFontTx/>
              <a:buNone/>
            </a:pPr>
            <a:r>
              <a:rPr lang="en-US" altLang="en-US" sz="1200" dirty="0"/>
              <a:t>          call </a:t>
            </a:r>
            <a:r>
              <a:rPr lang="en-US" altLang="en-US" sz="1200" dirty="0" err="1"/>
              <a:t>WriteString</a:t>
            </a:r>
            <a:endParaRPr lang="en-US" altLang="en-US" sz="1200" dirty="0"/>
          </a:p>
          <a:p>
            <a:pPr>
              <a:buFontTx/>
              <a:buNone/>
            </a:pPr>
            <a:r>
              <a:rPr lang="en-US" altLang="en-US" sz="1200" dirty="0"/>
              <a:t>          </a:t>
            </a:r>
            <a:r>
              <a:rPr lang="en-US" altLang="en-US" sz="1200" dirty="0" err="1"/>
              <a:t>jmp</a:t>
            </a:r>
            <a:r>
              <a:rPr lang="en-US" altLang="en-US" sz="1200" dirty="0"/>
              <a:t>  quit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.ENDIF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rgbClr val="C00000"/>
                </a:solidFill>
              </a:rPr>
              <a:t>.IF ( dh &lt; 0 )  | |  ( dh &gt; 24)</a:t>
            </a:r>
          </a:p>
          <a:p>
            <a:pPr>
              <a:buFontTx/>
              <a:buNone/>
            </a:pPr>
            <a:r>
              <a:rPr lang="en-US" altLang="en-US" sz="1200" dirty="0"/>
              <a:t>          </a:t>
            </a:r>
            <a:r>
              <a:rPr lang="en-US" altLang="en-US" sz="1200" dirty="0" err="1"/>
              <a:t>mov</a:t>
            </a:r>
            <a:r>
              <a:rPr lang="en-US" altLang="en-US" sz="1200" dirty="0"/>
              <a:t>  </a:t>
            </a:r>
            <a:r>
              <a:rPr lang="en-US" altLang="en-US" sz="1200" dirty="0" err="1"/>
              <a:t>edx</a:t>
            </a:r>
            <a:r>
              <a:rPr lang="en-US" altLang="en-US" sz="1200" dirty="0"/>
              <a:t>, OFFSET </a:t>
            </a:r>
            <a:r>
              <a:rPr lang="en-US" altLang="en-US" sz="1200" dirty="0" err="1"/>
              <a:t>BadYCoordMsg</a:t>
            </a:r>
            <a:endParaRPr lang="en-US" altLang="en-US" sz="1200" dirty="0"/>
          </a:p>
          <a:p>
            <a:pPr>
              <a:buFontTx/>
              <a:buNone/>
            </a:pPr>
            <a:r>
              <a:rPr lang="en-US" altLang="en-US" sz="1200" dirty="0"/>
              <a:t>          call </a:t>
            </a:r>
            <a:r>
              <a:rPr lang="en-US" altLang="en-US" sz="1200" dirty="0" err="1"/>
              <a:t>WriteString</a:t>
            </a:r>
            <a:endParaRPr lang="en-US" altLang="en-US" sz="1200" dirty="0"/>
          </a:p>
          <a:p>
            <a:pPr>
              <a:buFontTx/>
              <a:buNone/>
            </a:pPr>
            <a:r>
              <a:rPr lang="en-US" altLang="en-US" sz="1200" dirty="0"/>
              <a:t>          </a:t>
            </a:r>
            <a:r>
              <a:rPr lang="en-US" altLang="en-US" sz="1200" dirty="0" err="1"/>
              <a:t>jmp</a:t>
            </a:r>
            <a:r>
              <a:rPr lang="en-US" altLang="en-US" sz="1200" dirty="0"/>
              <a:t>  quit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rgbClr val="C00000"/>
                </a:solidFill>
              </a:rPr>
              <a:t>.ENDIF</a:t>
            </a:r>
          </a:p>
          <a:p>
            <a:pPr>
              <a:buFontTx/>
              <a:buNone/>
            </a:pPr>
            <a:r>
              <a:rPr lang="en-US" altLang="en-US" sz="1200" dirty="0"/>
              <a:t>call </a:t>
            </a:r>
            <a:r>
              <a:rPr lang="en-US" altLang="en-US" sz="1200" dirty="0" err="1"/>
              <a:t>Gotoxy</a:t>
            </a:r>
            <a:endParaRPr lang="en-US" altLang="en-US" sz="1200" dirty="0"/>
          </a:p>
          <a:p>
            <a:pPr>
              <a:buFontTx/>
              <a:buNone/>
            </a:pPr>
            <a:r>
              <a:rPr lang="en-US" altLang="en-US" sz="1200" dirty="0"/>
              <a:t>quit:</a:t>
            </a:r>
          </a:p>
          <a:p>
            <a:pPr>
              <a:buFontTx/>
              <a:buNone/>
            </a:pPr>
            <a:r>
              <a:rPr lang="en-US" altLang="en-US" sz="1200" dirty="0"/>
              <a:t>     ret</a:t>
            </a:r>
          </a:p>
          <a:p>
            <a:pPr>
              <a:buFontTx/>
              <a:buNone/>
            </a:pPr>
            <a:r>
              <a:rPr lang="en-US" altLang="en-US" sz="1200" b="1" dirty="0" err="1"/>
              <a:t>SetCursorPosition</a:t>
            </a:r>
            <a:r>
              <a:rPr lang="en-US" altLang="en-US" sz="1200" b="1" dirty="0"/>
              <a:t>  ENDP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239454" y="1106488"/>
            <a:ext cx="2967038" cy="5751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. </a:t>
            </a:r>
            <a:r>
              <a:rPr lang="en-US" sz="1200" kern="0" dirty="0"/>
              <a:t>CODE</a:t>
            </a:r>
            <a:endParaRPr lang="en-US" sz="1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solidFill>
                  <a:srgbClr val="FF0000"/>
                </a:solidFill>
                <a:latin typeface="+mn-lt"/>
              </a:rPr>
              <a:t>    ;  .IF ( dl &lt; 0 )  | |  ( dl &gt; 79 )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 err="1">
                <a:solidFill>
                  <a:srgbClr val="FF0000"/>
                </a:solidFill>
                <a:latin typeface="+mn-lt"/>
              </a:rPr>
              <a:t>cmp</a:t>
            </a:r>
            <a:r>
              <a:rPr lang="en-US" sz="1200" kern="0" dirty="0">
                <a:solidFill>
                  <a:srgbClr val="FF0000"/>
                </a:solidFill>
                <a:latin typeface="+mn-lt"/>
              </a:rPr>
              <a:t> dl, 000h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 err="1">
                <a:solidFill>
                  <a:srgbClr val="FF0000"/>
                </a:solidFill>
                <a:latin typeface="+mn-lt"/>
              </a:rPr>
              <a:t>jb</a:t>
            </a:r>
            <a:r>
              <a:rPr lang="en-US" sz="1200" kern="0" dirty="0">
                <a:solidFill>
                  <a:srgbClr val="FF0000"/>
                </a:solidFill>
                <a:latin typeface="+mn-lt"/>
              </a:rPr>
              <a:t> @C0002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 err="1">
                <a:solidFill>
                  <a:srgbClr val="FF0000"/>
                </a:solidFill>
                <a:latin typeface="+mn-lt"/>
              </a:rPr>
              <a:t>cmp</a:t>
            </a:r>
            <a:r>
              <a:rPr lang="en-US" sz="1200" kern="0" dirty="0">
                <a:solidFill>
                  <a:srgbClr val="FF0000"/>
                </a:solidFill>
                <a:latin typeface="+mn-lt"/>
              </a:rPr>
              <a:t> dl,  04Fh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 err="1">
                <a:solidFill>
                  <a:srgbClr val="FF0000"/>
                </a:solidFill>
                <a:latin typeface="+mn-lt"/>
              </a:rPr>
              <a:t>jbe</a:t>
            </a:r>
            <a:r>
              <a:rPr lang="en-US" sz="1200" kern="0" dirty="0">
                <a:solidFill>
                  <a:srgbClr val="FF0000"/>
                </a:solidFill>
                <a:latin typeface="+mn-lt"/>
              </a:rPr>
              <a:t> @C0001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solidFill>
                  <a:srgbClr val="FF0000"/>
                </a:solidFill>
                <a:latin typeface="+mn-lt"/>
              </a:rPr>
              <a:t>@C0002 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    </a:t>
            </a:r>
            <a:r>
              <a:rPr lang="en-US" sz="1200" kern="0" dirty="0" err="1">
                <a:latin typeface="+mn-lt"/>
              </a:rPr>
              <a:t>mov</a:t>
            </a:r>
            <a:r>
              <a:rPr lang="en-US" sz="1200" kern="0" dirty="0">
                <a:latin typeface="+mn-lt"/>
              </a:rPr>
              <a:t> </a:t>
            </a:r>
            <a:r>
              <a:rPr lang="en-US" sz="1200" kern="0" dirty="0" err="1">
                <a:latin typeface="+mn-lt"/>
              </a:rPr>
              <a:t>edx</a:t>
            </a:r>
            <a:r>
              <a:rPr lang="en-US" sz="1200" kern="0" dirty="0">
                <a:latin typeface="+mn-lt"/>
              </a:rPr>
              <a:t>, OFFSET </a:t>
            </a:r>
            <a:r>
              <a:rPr lang="en-US" sz="1200" kern="0" dirty="0" err="1">
                <a:latin typeface="+mn-lt"/>
              </a:rPr>
              <a:t>BadXCoordMsg</a:t>
            </a:r>
            <a:endParaRPr lang="en-US" sz="1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/>
              <a:t>  </a:t>
            </a:r>
            <a:r>
              <a:rPr lang="en-US" sz="1200" kern="0" dirty="0">
                <a:latin typeface="+mn-lt"/>
              </a:rPr>
              <a:t>  call </a:t>
            </a:r>
            <a:r>
              <a:rPr lang="en-US" sz="1200" kern="0" dirty="0" err="1">
                <a:latin typeface="+mn-lt"/>
              </a:rPr>
              <a:t>WriteString</a:t>
            </a:r>
            <a:endParaRPr lang="en-US" sz="1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    </a:t>
            </a:r>
            <a:r>
              <a:rPr lang="en-US" sz="1200" kern="0" dirty="0" err="1">
                <a:latin typeface="+mn-lt"/>
              </a:rPr>
              <a:t>jmp</a:t>
            </a:r>
            <a:r>
              <a:rPr lang="en-US" sz="1200" kern="0" dirty="0">
                <a:latin typeface="+mn-lt"/>
              </a:rPr>
              <a:t>  quit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solidFill>
                  <a:srgbClr val="FF0000"/>
                </a:solidFill>
                <a:latin typeface="+mn-lt"/>
              </a:rPr>
              <a:t>    ;  . ENDIF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solidFill>
                  <a:srgbClr val="FF0000"/>
                </a:solidFill>
                <a:latin typeface="+mn-lt"/>
              </a:rPr>
              <a:t>@C0001: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solidFill>
                  <a:srgbClr val="C00000"/>
                </a:solidFill>
                <a:latin typeface="+mn-lt"/>
              </a:rPr>
              <a:t>    ;  .IF ( dh &lt; 0 )  | |  ( dh &gt; 24)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 err="1">
                <a:solidFill>
                  <a:srgbClr val="C00000"/>
                </a:solidFill>
                <a:latin typeface="+mn-lt"/>
              </a:rPr>
              <a:t>cmp</a:t>
            </a:r>
            <a:r>
              <a:rPr lang="en-US" sz="1200" kern="0" dirty="0">
                <a:solidFill>
                  <a:srgbClr val="C00000"/>
                </a:solidFill>
                <a:latin typeface="+mn-lt"/>
              </a:rPr>
              <a:t> dh, 000h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 err="1">
                <a:solidFill>
                  <a:srgbClr val="C00000"/>
                </a:solidFill>
                <a:latin typeface="+mn-lt"/>
              </a:rPr>
              <a:t>jb</a:t>
            </a:r>
            <a:r>
              <a:rPr lang="en-US" sz="1200" kern="0" dirty="0">
                <a:solidFill>
                  <a:srgbClr val="C00000"/>
                </a:solidFill>
                <a:latin typeface="+mn-lt"/>
              </a:rPr>
              <a:t> @C0005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 err="1">
                <a:solidFill>
                  <a:srgbClr val="C00000"/>
                </a:solidFill>
                <a:latin typeface="+mn-lt"/>
              </a:rPr>
              <a:t>cmp</a:t>
            </a:r>
            <a:r>
              <a:rPr lang="en-US" sz="1200" kern="0" dirty="0">
                <a:solidFill>
                  <a:srgbClr val="C00000"/>
                </a:solidFill>
                <a:latin typeface="+mn-lt"/>
              </a:rPr>
              <a:t> dh, 018h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 err="1">
                <a:solidFill>
                  <a:srgbClr val="C00000"/>
                </a:solidFill>
                <a:latin typeface="+mn-lt"/>
              </a:rPr>
              <a:t>jbe</a:t>
            </a:r>
            <a:r>
              <a:rPr lang="en-US" sz="1200" kern="0" dirty="0">
                <a:solidFill>
                  <a:srgbClr val="C00000"/>
                </a:solidFill>
                <a:latin typeface="+mn-lt"/>
              </a:rPr>
              <a:t> @C0004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solidFill>
                  <a:srgbClr val="C00000"/>
                </a:solidFill>
                <a:latin typeface="+mn-lt"/>
              </a:rPr>
              <a:t>@C0005: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    </a:t>
            </a:r>
            <a:r>
              <a:rPr lang="en-US" sz="1200" kern="0" dirty="0" err="1">
                <a:latin typeface="+mn-lt"/>
              </a:rPr>
              <a:t>mov</a:t>
            </a:r>
            <a:r>
              <a:rPr lang="en-US" sz="1200" kern="0" dirty="0">
                <a:latin typeface="+mn-lt"/>
              </a:rPr>
              <a:t>  </a:t>
            </a:r>
            <a:r>
              <a:rPr lang="en-US" sz="1200" kern="0" dirty="0" err="1">
                <a:latin typeface="+mn-lt"/>
              </a:rPr>
              <a:t>edx</a:t>
            </a:r>
            <a:r>
              <a:rPr lang="en-US" sz="1200" kern="0" dirty="0">
                <a:latin typeface="+mn-lt"/>
              </a:rPr>
              <a:t>, OFFSET </a:t>
            </a:r>
            <a:r>
              <a:rPr lang="en-US" sz="1200" kern="0" dirty="0" err="1">
                <a:latin typeface="+mn-lt"/>
              </a:rPr>
              <a:t>BadYCoordMsg</a:t>
            </a:r>
            <a:endParaRPr lang="en-US" sz="1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    call </a:t>
            </a:r>
            <a:r>
              <a:rPr lang="en-US" sz="1200" kern="0" dirty="0" err="1">
                <a:latin typeface="+mn-lt"/>
              </a:rPr>
              <a:t>WriteString</a:t>
            </a:r>
            <a:endParaRPr lang="en-US" sz="1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    </a:t>
            </a:r>
            <a:r>
              <a:rPr lang="en-US" sz="1200" kern="0" dirty="0" err="1">
                <a:latin typeface="+mn-lt"/>
              </a:rPr>
              <a:t>jmp</a:t>
            </a:r>
            <a:r>
              <a:rPr lang="en-US" sz="1200" kern="0" dirty="0">
                <a:latin typeface="+mn-lt"/>
              </a:rPr>
              <a:t>  quit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solidFill>
                  <a:srgbClr val="C00000"/>
                </a:solidFill>
                <a:latin typeface="+mn-lt"/>
              </a:rPr>
              <a:t>    ;  .ENDIF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solidFill>
                  <a:srgbClr val="C00000"/>
                </a:solidFill>
                <a:latin typeface="+mn-lt"/>
              </a:rPr>
              <a:t>@C0004: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call </a:t>
            </a:r>
            <a:r>
              <a:rPr lang="en-US" sz="1200" kern="0" dirty="0" err="1">
                <a:latin typeface="+mn-lt"/>
              </a:rPr>
              <a:t>Gotoxy</a:t>
            </a:r>
            <a:endParaRPr lang="en-US" sz="1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quit: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131581087"/>
      </p:ext>
    </p:extLst>
  </p:cSld>
  <p:clrMapOvr>
    <a:masterClrMapping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</a:t>
            </a:r>
            <a:r>
              <a:rPr lang="es-MX" dirty="0"/>
              <a:t> 2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429</a:t>
            </a:fld>
            <a:endParaRPr lang="es-MX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47529" y="1574770"/>
            <a:ext cx="3919537" cy="4781581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en-US" sz="1200" dirty="0"/>
              <a:t>; Determine registration based on two criteria: </a:t>
            </a:r>
          </a:p>
          <a:p>
            <a:pPr>
              <a:buFontTx/>
              <a:buNone/>
            </a:pPr>
            <a:r>
              <a:rPr lang="en-US" altLang="en-US" sz="1200" dirty="0"/>
              <a:t>; Average Grade</a:t>
            </a:r>
          </a:p>
          <a:p>
            <a:pPr>
              <a:buFontTx/>
              <a:buNone/>
            </a:pPr>
            <a:r>
              <a:rPr lang="en-US" altLang="en-US" sz="1200" dirty="0"/>
              <a:t>; Credits the person wants to take</a:t>
            </a:r>
          </a:p>
          <a:p>
            <a:pPr>
              <a:buFontTx/>
              <a:buNone/>
            </a:pPr>
            <a:endParaRPr lang="en-US" altLang="en-US" sz="1200" dirty="0"/>
          </a:p>
          <a:p>
            <a:pPr>
              <a:buFontTx/>
              <a:buNone/>
            </a:pPr>
            <a:r>
              <a:rPr lang="en-US" altLang="en-US" sz="1200" b="1" dirty="0"/>
              <a:t>.DATA</a:t>
            </a:r>
          </a:p>
          <a:p>
            <a:pPr>
              <a:buFontTx/>
              <a:buNone/>
            </a:pPr>
            <a:r>
              <a:rPr lang="en-US" altLang="en-US" sz="1200" dirty="0"/>
              <a:t>TRUE = 1</a:t>
            </a:r>
          </a:p>
          <a:p>
            <a:pPr>
              <a:buFontTx/>
              <a:buNone/>
            </a:pPr>
            <a:r>
              <a:rPr lang="en-US" altLang="en-US" sz="1200" dirty="0"/>
              <a:t>FALSE = 0</a:t>
            </a:r>
          </a:p>
          <a:p>
            <a:pPr>
              <a:buFontTx/>
              <a:buNone/>
            </a:pPr>
            <a:r>
              <a:rPr lang="en-US" altLang="en-US" sz="1200" dirty="0" err="1"/>
              <a:t>gradeAverage</a:t>
            </a:r>
            <a:r>
              <a:rPr lang="en-US" altLang="en-US" sz="1200" dirty="0"/>
              <a:t>  WORD 275		;  test value</a:t>
            </a:r>
          </a:p>
          <a:p>
            <a:pPr>
              <a:buFontTx/>
              <a:buNone/>
            </a:pPr>
            <a:r>
              <a:rPr lang="en-US" altLang="en-US" sz="1200" dirty="0"/>
              <a:t>credits       	   WORD 12		;  test value</a:t>
            </a:r>
          </a:p>
          <a:p>
            <a:pPr>
              <a:buFontTx/>
              <a:buNone/>
            </a:pPr>
            <a:r>
              <a:rPr lang="en-US" altLang="en-US" sz="1200" dirty="0" err="1"/>
              <a:t>OkToRegister</a:t>
            </a:r>
            <a:r>
              <a:rPr lang="en-US" altLang="en-US" sz="1200" dirty="0"/>
              <a:t>  BYTE ?</a:t>
            </a:r>
          </a:p>
          <a:p>
            <a:pPr>
              <a:buFontTx/>
              <a:buNone/>
            </a:pPr>
            <a:r>
              <a:rPr lang="en-US" altLang="en-US" sz="1200" b="1" dirty="0"/>
              <a:t>.CODE</a:t>
            </a:r>
          </a:p>
          <a:p>
            <a:pPr>
              <a:buFontTx/>
              <a:buNone/>
            </a:pPr>
            <a:r>
              <a:rPr lang="en-US" altLang="en-US" sz="1200" dirty="0" err="1"/>
              <a:t>mov</a:t>
            </a:r>
            <a:r>
              <a:rPr lang="en-US" altLang="en-US" sz="1200" dirty="0"/>
              <a:t> </a:t>
            </a:r>
            <a:r>
              <a:rPr lang="en-US" altLang="en-US" sz="1200" dirty="0" err="1"/>
              <a:t>OkToRegister</a:t>
            </a:r>
            <a:r>
              <a:rPr lang="en-US" altLang="en-US" sz="1200" dirty="0"/>
              <a:t>, FALSE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.IF </a:t>
            </a:r>
            <a:r>
              <a:rPr lang="en-US" altLang="en-US" sz="1200" dirty="0" err="1">
                <a:solidFill>
                  <a:srgbClr val="FF0000"/>
                </a:solidFill>
              </a:rPr>
              <a:t>gradeAverage</a:t>
            </a:r>
            <a:r>
              <a:rPr lang="en-US" altLang="en-US" sz="1200" dirty="0">
                <a:solidFill>
                  <a:srgbClr val="FF0000"/>
                </a:solidFill>
              </a:rPr>
              <a:t> &gt; 350</a:t>
            </a:r>
          </a:p>
          <a:p>
            <a:pPr>
              <a:buFontTx/>
              <a:buNone/>
            </a:pPr>
            <a:r>
              <a:rPr lang="en-US" altLang="en-US" sz="1200" dirty="0"/>
              <a:t>   </a:t>
            </a:r>
            <a:r>
              <a:rPr lang="en-US" altLang="en-US" sz="1200" dirty="0" err="1"/>
              <a:t>movOkToRegister</a:t>
            </a:r>
            <a:r>
              <a:rPr lang="en-US" altLang="en-US" sz="1200" dirty="0"/>
              <a:t>, TRUE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.ELSEIF (</a:t>
            </a:r>
            <a:r>
              <a:rPr lang="en-US" altLang="en-US" sz="1200" dirty="0" err="1">
                <a:solidFill>
                  <a:srgbClr val="FF0000"/>
                </a:solidFill>
              </a:rPr>
              <a:t>gradeAverage</a:t>
            </a:r>
            <a:r>
              <a:rPr lang="en-US" altLang="en-US" sz="1200" dirty="0">
                <a:solidFill>
                  <a:srgbClr val="FF0000"/>
                </a:solidFill>
              </a:rPr>
              <a:t> &gt; 250 )  &amp;&amp; ( credits &lt;= 16)</a:t>
            </a:r>
          </a:p>
          <a:p>
            <a:pPr>
              <a:buFontTx/>
              <a:buNone/>
            </a:pPr>
            <a:r>
              <a:rPr lang="en-US" altLang="en-US" sz="1200" dirty="0"/>
              <a:t>   </a:t>
            </a:r>
            <a:r>
              <a:rPr lang="en-US" altLang="en-US" sz="1200" dirty="0" err="1"/>
              <a:t>mov</a:t>
            </a:r>
            <a:r>
              <a:rPr lang="en-US" altLang="en-US" sz="1200" dirty="0"/>
              <a:t> </a:t>
            </a:r>
            <a:r>
              <a:rPr lang="en-US" altLang="en-US" sz="1200" dirty="0" err="1"/>
              <a:t>OkToRegister</a:t>
            </a:r>
            <a:r>
              <a:rPr lang="en-US" altLang="en-US" sz="1200" dirty="0"/>
              <a:t>, TRUE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.ELSEIF ( credits &lt;= 12 )</a:t>
            </a:r>
          </a:p>
          <a:p>
            <a:pPr>
              <a:buFontTx/>
              <a:buNone/>
            </a:pPr>
            <a:r>
              <a:rPr lang="en-US" altLang="en-US" sz="1200" dirty="0"/>
              <a:t>   </a:t>
            </a:r>
            <a:r>
              <a:rPr lang="en-US" altLang="en-US" sz="1200" dirty="0" err="1"/>
              <a:t>mov</a:t>
            </a:r>
            <a:r>
              <a:rPr lang="en-US" altLang="en-US" sz="1200" dirty="0"/>
              <a:t> </a:t>
            </a:r>
            <a:r>
              <a:rPr lang="en-US" altLang="en-US" sz="1200" dirty="0" err="1"/>
              <a:t>OkToRegister</a:t>
            </a:r>
            <a:r>
              <a:rPr lang="en-US" altLang="en-US" sz="1200" dirty="0"/>
              <a:t>, TRUE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.ENDIF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62440" y="1574770"/>
            <a:ext cx="3455988" cy="47815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	</a:t>
            </a:r>
            <a:r>
              <a:rPr lang="en-US" sz="1200" kern="0" dirty="0" err="1">
                <a:latin typeface="+mn-lt"/>
              </a:rPr>
              <a:t>mov</a:t>
            </a:r>
            <a:r>
              <a:rPr lang="en-US" sz="1200" kern="0" dirty="0">
                <a:latin typeface="+mn-lt"/>
              </a:rPr>
              <a:t>  byte </a:t>
            </a:r>
            <a:r>
              <a:rPr lang="en-US" sz="1200" kern="0" dirty="0" err="1">
                <a:latin typeface="+mn-lt"/>
              </a:rPr>
              <a:t>ptr</a:t>
            </a:r>
            <a:r>
              <a:rPr lang="en-US" sz="1200" kern="0" dirty="0">
                <a:latin typeface="+mn-lt"/>
              </a:rPr>
              <a:t> </a:t>
            </a:r>
            <a:r>
              <a:rPr lang="en-US" sz="1200" kern="0" dirty="0" err="1">
                <a:latin typeface="+mn-lt"/>
              </a:rPr>
              <a:t>OkToRegister</a:t>
            </a:r>
            <a:r>
              <a:rPr lang="en-US" sz="1200" kern="0" dirty="0">
                <a:latin typeface="+mn-lt"/>
              </a:rPr>
              <a:t>, FALSE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en-US" sz="1200" dirty="0">
                <a:solidFill>
                  <a:srgbClr val="FF0000"/>
                </a:solidFill>
              </a:rPr>
              <a:t>;.IF </a:t>
            </a:r>
            <a:r>
              <a:rPr lang="en-US" altLang="en-US" sz="1200" dirty="0" err="1">
                <a:solidFill>
                  <a:srgbClr val="FF0000"/>
                </a:solidFill>
              </a:rPr>
              <a:t>gradeAverage</a:t>
            </a:r>
            <a:r>
              <a:rPr lang="en-US" altLang="en-US" sz="1200" dirty="0">
                <a:solidFill>
                  <a:srgbClr val="FF0000"/>
                </a:solidFill>
              </a:rPr>
              <a:t> &gt; 350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solidFill>
                  <a:srgbClr val="FF0000"/>
                </a:solidFill>
              </a:rPr>
              <a:t>          </a:t>
            </a:r>
            <a:r>
              <a:rPr lang="en-US" sz="1200" kern="0" dirty="0" err="1">
                <a:solidFill>
                  <a:srgbClr val="FF0000"/>
                </a:solidFill>
                <a:latin typeface="+mn-lt"/>
              </a:rPr>
              <a:t>cmp</a:t>
            </a:r>
            <a:r>
              <a:rPr lang="en-US" sz="1200" kern="0" dirty="0">
                <a:solidFill>
                  <a:srgbClr val="FF0000"/>
                </a:solidFill>
                <a:latin typeface="+mn-lt"/>
              </a:rPr>
              <a:t>  word </a:t>
            </a:r>
            <a:r>
              <a:rPr lang="en-US" sz="1200" kern="0" dirty="0" err="1">
                <a:solidFill>
                  <a:srgbClr val="FF0000"/>
                </a:solidFill>
                <a:latin typeface="+mn-lt"/>
              </a:rPr>
              <a:t>ptr</a:t>
            </a:r>
            <a:r>
              <a:rPr lang="en-US" sz="1200" kern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200" kern="0" dirty="0" err="1">
                <a:solidFill>
                  <a:srgbClr val="FF0000"/>
                </a:solidFill>
                <a:latin typeface="+mn-lt"/>
              </a:rPr>
              <a:t>gradeAverage</a:t>
            </a:r>
            <a:r>
              <a:rPr lang="en-US" sz="1200" kern="0" dirty="0">
                <a:solidFill>
                  <a:srgbClr val="FF0000"/>
                </a:solidFill>
                <a:latin typeface="+mn-lt"/>
              </a:rPr>
              <a:t>, 350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solidFill>
                  <a:srgbClr val="FF0000"/>
                </a:solidFill>
                <a:latin typeface="+mn-lt"/>
              </a:rPr>
              <a:t>	</a:t>
            </a:r>
            <a:r>
              <a:rPr lang="en-US" sz="1200" kern="0" dirty="0" err="1">
                <a:solidFill>
                  <a:srgbClr val="FF0000"/>
                </a:solidFill>
                <a:latin typeface="+mn-lt"/>
              </a:rPr>
              <a:t>jbe</a:t>
            </a:r>
            <a:r>
              <a:rPr lang="en-US" sz="1200" kern="0" dirty="0">
                <a:solidFill>
                  <a:srgbClr val="FF0000"/>
                </a:solidFill>
                <a:latin typeface="+mn-lt"/>
              </a:rPr>
              <a:t>  @C0006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	    </a:t>
            </a:r>
            <a:r>
              <a:rPr lang="en-US" sz="1200" kern="0" dirty="0" err="1">
                <a:latin typeface="+mn-lt"/>
              </a:rPr>
              <a:t>mov</a:t>
            </a:r>
            <a:r>
              <a:rPr lang="en-US" sz="1200" kern="0" dirty="0">
                <a:latin typeface="+mn-lt"/>
              </a:rPr>
              <a:t>  byte </a:t>
            </a:r>
            <a:r>
              <a:rPr lang="en-US" sz="1200" kern="0" dirty="0" err="1">
                <a:latin typeface="+mn-lt"/>
              </a:rPr>
              <a:t>ptr</a:t>
            </a:r>
            <a:r>
              <a:rPr lang="en-US" sz="1200" kern="0" dirty="0">
                <a:latin typeface="+mn-lt"/>
              </a:rPr>
              <a:t> </a:t>
            </a:r>
            <a:r>
              <a:rPr lang="en-US" sz="1200" kern="0" dirty="0" err="1">
                <a:latin typeface="+mn-lt"/>
              </a:rPr>
              <a:t>OkToRegister</a:t>
            </a:r>
            <a:r>
              <a:rPr lang="en-US" sz="1200" kern="0" dirty="0">
                <a:latin typeface="+mn-lt"/>
              </a:rPr>
              <a:t>, TRUE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solidFill>
                  <a:srgbClr val="FF0000"/>
                </a:solidFill>
                <a:latin typeface="+mn-lt"/>
              </a:rPr>
              <a:t>	</a:t>
            </a:r>
            <a:r>
              <a:rPr lang="en-US" sz="1200" kern="0" dirty="0" err="1">
                <a:solidFill>
                  <a:srgbClr val="FF0000"/>
                </a:solidFill>
                <a:latin typeface="+mn-lt"/>
              </a:rPr>
              <a:t>jmp</a:t>
            </a:r>
            <a:r>
              <a:rPr lang="en-US" sz="1200" kern="0" dirty="0">
                <a:solidFill>
                  <a:srgbClr val="FF0000"/>
                </a:solidFill>
                <a:latin typeface="+mn-lt"/>
              </a:rPr>
              <a:t>  @C0008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solidFill>
                  <a:srgbClr val="FF0000"/>
                </a:solidFill>
                <a:latin typeface="+mn-lt"/>
              </a:rPr>
              <a:t>@C0006: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en-US" sz="1200" dirty="0">
                <a:solidFill>
                  <a:srgbClr val="FF0000"/>
                </a:solidFill>
              </a:rPr>
              <a:t>;.ELSEIF (</a:t>
            </a:r>
            <a:r>
              <a:rPr lang="en-US" altLang="en-US" sz="1200" dirty="0" err="1">
                <a:solidFill>
                  <a:srgbClr val="FF0000"/>
                </a:solidFill>
              </a:rPr>
              <a:t>gradeAverage</a:t>
            </a:r>
            <a:r>
              <a:rPr lang="en-US" altLang="en-US" sz="1200" dirty="0">
                <a:solidFill>
                  <a:srgbClr val="FF0000"/>
                </a:solidFill>
              </a:rPr>
              <a:t> &gt; 250 )  &amp;&amp; ( credits &lt;= 16)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solidFill>
                  <a:srgbClr val="FF0000"/>
                </a:solidFill>
                <a:latin typeface="+mn-lt"/>
              </a:rPr>
              <a:t>	</a:t>
            </a:r>
            <a:r>
              <a:rPr lang="en-US" sz="1200" kern="0" dirty="0" err="1">
                <a:solidFill>
                  <a:srgbClr val="FF0000"/>
                </a:solidFill>
                <a:latin typeface="+mn-lt"/>
              </a:rPr>
              <a:t>cmp</a:t>
            </a:r>
            <a:r>
              <a:rPr lang="en-US" sz="1200" kern="0" dirty="0">
                <a:solidFill>
                  <a:srgbClr val="FF0000"/>
                </a:solidFill>
                <a:latin typeface="+mn-lt"/>
              </a:rPr>
              <a:t>  word </a:t>
            </a:r>
            <a:r>
              <a:rPr lang="en-US" sz="1200" kern="0" dirty="0" err="1">
                <a:solidFill>
                  <a:srgbClr val="FF0000"/>
                </a:solidFill>
                <a:latin typeface="+mn-lt"/>
              </a:rPr>
              <a:t>ptr</a:t>
            </a:r>
            <a:r>
              <a:rPr lang="en-US" sz="1200" kern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200" kern="0" dirty="0" err="1">
                <a:solidFill>
                  <a:srgbClr val="FF0000"/>
                </a:solidFill>
                <a:latin typeface="+mn-lt"/>
              </a:rPr>
              <a:t>gradeAverage</a:t>
            </a:r>
            <a:r>
              <a:rPr lang="en-US" sz="1200" kern="0" dirty="0">
                <a:solidFill>
                  <a:srgbClr val="FF0000"/>
                </a:solidFill>
                <a:latin typeface="+mn-lt"/>
              </a:rPr>
              <a:t>, 250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solidFill>
                  <a:srgbClr val="FF0000"/>
                </a:solidFill>
                <a:latin typeface="+mn-lt"/>
              </a:rPr>
              <a:t>	</a:t>
            </a:r>
            <a:r>
              <a:rPr lang="en-US" sz="1200" kern="0" dirty="0" err="1">
                <a:solidFill>
                  <a:srgbClr val="FF0000"/>
                </a:solidFill>
                <a:latin typeface="+mn-lt"/>
              </a:rPr>
              <a:t>jbe</a:t>
            </a:r>
            <a:r>
              <a:rPr lang="en-US" sz="1200" kern="0" dirty="0">
                <a:solidFill>
                  <a:srgbClr val="FF0000"/>
                </a:solidFill>
                <a:latin typeface="+mn-lt"/>
              </a:rPr>
              <a:t>  @C0009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solidFill>
                  <a:srgbClr val="FF0000"/>
                </a:solidFill>
                <a:latin typeface="+mn-lt"/>
              </a:rPr>
              <a:t>	</a:t>
            </a:r>
            <a:r>
              <a:rPr lang="en-US" sz="1200" kern="0" dirty="0" err="1">
                <a:solidFill>
                  <a:srgbClr val="FF0000"/>
                </a:solidFill>
                <a:latin typeface="+mn-lt"/>
              </a:rPr>
              <a:t>cmp</a:t>
            </a:r>
            <a:r>
              <a:rPr lang="en-US" sz="1200" kern="0" dirty="0">
                <a:solidFill>
                  <a:srgbClr val="FF0000"/>
                </a:solidFill>
                <a:latin typeface="+mn-lt"/>
              </a:rPr>
              <a:t>  word </a:t>
            </a:r>
            <a:r>
              <a:rPr lang="en-US" sz="1200" kern="0" dirty="0" err="1">
                <a:solidFill>
                  <a:srgbClr val="FF0000"/>
                </a:solidFill>
                <a:latin typeface="+mn-lt"/>
              </a:rPr>
              <a:t>ptr</a:t>
            </a:r>
            <a:r>
              <a:rPr lang="en-US" sz="1200" kern="0" dirty="0">
                <a:solidFill>
                  <a:srgbClr val="FF0000"/>
                </a:solidFill>
                <a:latin typeface="+mn-lt"/>
              </a:rPr>
              <a:t> credits, 16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solidFill>
                  <a:srgbClr val="FF0000"/>
                </a:solidFill>
                <a:latin typeface="+mn-lt"/>
              </a:rPr>
              <a:t>	</a:t>
            </a:r>
            <a:r>
              <a:rPr lang="en-US" sz="1200" kern="0" dirty="0" err="1">
                <a:solidFill>
                  <a:srgbClr val="FF0000"/>
                </a:solidFill>
                <a:latin typeface="+mn-lt"/>
              </a:rPr>
              <a:t>ja</a:t>
            </a:r>
            <a:r>
              <a:rPr lang="en-US" sz="1200" kern="0" dirty="0">
                <a:solidFill>
                  <a:srgbClr val="FF0000"/>
                </a:solidFill>
                <a:latin typeface="+mn-lt"/>
              </a:rPr>
              <a:t>   @C0009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	    </a:t>
            </a:r>
            <a:r>
              <a:rPr lang="en-US" sz="1200" kern="0" dirty="0" err="1">
                <a:latin typeface="+mn-lt"/>
              </a:rPr>
              <a:t>mov</a:t>
            </a:r>
            <a:r>
              <a:rPr lang="en-US" sz="1200" kern="0" dirty="0">
                <a:latin typeface="+mn-lt"/>
              </a:rPr>
              <a:t>  byte </a:t>
            </a:r>
            <a:r>
              <a:rPr lang="en-US" sz="1200" kern="0" dirty="0" err="1">
                <a:latin typeface="+mn-lt"/>
              </a:rPr>
              <a:t>ptr</a:t>
            </a:r>
            <a:r>
              <a:rPr lang="en-US" sz="1200" kern="0" dirty="0">
                <a:latin typeface="+mn-lt"/>
              </a:rPr>
              <a:t> </a:t>
            </a:r>
            <a:r>
              <a:rPr lang="en-US" sz="1200" kern="0" dirty="0" err="1">
                <a:latin typeface="+mn-lt"/>
              </a:rPr>
              <a:t>OkToRegister</a:t>
            </a:r>
            <a:r>
              <a:rPr lang="en-US" sz="1200" kern="0" dirty="0">
                <a:latin typeface="+mn-lt"/>
              </a:rPr>
              <a:t>, TRUE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solidFill>
                  <a:srgbClr val="FF0000"/>
                </a:solidFill>
                <a:latin typeface="+mn-lt"/>
              </a:rPr>
              <a:t>	</a:t>
            </a:r>
            <a:r>
              <a:rPr lang="en-US" sz="1200" kern="0" dirty="0" err="1">
                <a:solidFill>
                  <a:srgbClr val="FF0000"/>
                </a:solidFill>
                <a:latin typeface="+mn-lt"/>
              </a:rPr>
              <a:t>jmp</a:t>
            </a:r>
            <a:r>
              <a:rPr lang="en-US" sz="1200" kern="0" dirty="0">
                <a:solidFill>
                  <a:srgbClr val="FF0000"/>
                </a:solidFill>
                <a:latin typeface="+mn-lt"/>
              </a:rPr>
              <a:t>  @C0008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solidFill>
                  <a:srgbClr val="FF0000"/>
                </a:solidFill>
                <a:latin typeface="+mn-lt"/>
              </a:rPr>
              <a:t>@C0009 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en-US" sz="1200" dirty="0">
                <a:solidFill>
                  <a:srgbClr val="FF0000"/>
                </a:solidFill>
              </a:rPr>
              <a:t>;.ELSEIF ( credits &lt;= 12 )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solidFill>
                  <a:srgbClr val="FF0000"/>
                </a:solidFill>
                <a:latin typeface="+mn-lt"/>
              </a:rPr>
              <a:t>	</a:t>
            </a:r>
            <a:r>
              <a:rPr lang="en-US" sz="1200" kern="0" dirty="0" err="1">
                <a:solidFill>
                  <a:srgbClr val="FF0000"/>
                </a:solidFill>
                <a:latin typeface="+mn-lt"/>
              </a:rPr>
              <a:t>cmp</a:t>
            </a:r>
            <a:r>
              <a:rPr lang="en-US" sz="1200" kern="0" dirty="0">
                <a:solidFill>
                  <a:srgbClr val="FF0000"/>
                </a:solidFill>
                <a:latin typeface="+mn-lt"/>
              </a:rPr>
              <a:t>  word </a:t>
            </a:r>
            <a:r>
              <a:rPr lang="en-US" sz="1200" kern="0" dirty="0" err="1">
                <a:solidFill>
                  <a:srgbClr val="FF0000"/>
                </a:solidFill>
                <a:latin typeface="+mn-lt"/>
              </a:rPr>
              <a:t>ptr</a:t>
            </a:r>
            <a:r>
              <a:rPr lang="en-US" sz="1200" kern="0" dirty="0">
                <a:solidFill>
                  <a:srgbClr val="FF0000"/>
                </a:solidFill>
                <a:latin typeface="+mn-lt"/>
              </a:rPr>
              <a:t> credits, 12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solidFill>
                  <a:srgbClr val="FF0000"/>
                </a:solidFill>
                <a:latin typeface="+mn-lt"/>
              </a:rPr>
              <a:t>	</a:t>
            </a:r>
            <a:r>
              <a:rPr lang="en-US" sz="1200" kern="0" dirty="0" err="1">
                <a:solidFill>
                  <a:srgbClr val="FF0000"/>
                </a:solidFill>
                <a:latin typeface="+mn-lt"/>
              </a:rPr>
              <a:t>ja</a:t>
            </a:r>
            <a:r>
              <a:rPr lang="en-US" sz="1200" kern="0" dirty="0">
                <a:solidFill>
                  <a:srgbClr val="FF0000"/>
                </a:solidFill>
                <a:latin typeface="+mn-lt"/>
              </a:rPr>
              <a:t>   @C0008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	</a:t>
            </a:r>
            <a:r>
              <a:rPr lang="en-US" sz="1200" kern="0" dirty="0" err="1">
                <a:latin typeface="+mn-lt"/>
              </a:rPr>
              <a:t>mov</a:t>
            </a:r>
            <a:r>
              <a:rPr lang="en-US" sz="1200" kern="0" dirty="0">
                <a:latin typeface="+mn-lt"/>
              </a:rPr>
              <a:t>  byte </a:t>
            </a:r>
            <a:r>
              <a:rPr lang="en-US" sz="1200" kern="0" dirty="0" err="1">
                <a:latin typeface="+mn-lt"/>
              </a:rPr>
              <a:t>ptr</a:t>
            </a:r>
            <a:r>
              <a:rPr lang="en-US" sz="1200" kern="0" dirty="0">
                <a:latin typeface="+mn-lt"/>
              </a:rPr>
              <a:t> </a:t>
            </a:r>
            <a:r>
              <a:rPr lang="en-US" sz="1200" kern="0" dirty="0" err="1">
                <a:latin typeface="+mn-lt"/>
              </a:rPr>
              <a:t>OkToRegister</a:t>
            </a:r>
            <a:r>
              <a:rPr lang="en-US" sz="1200" kern="0" dirty="0">
                <a:latin typeface="+mn-lt"/>
              </a:rPr>
              <a:t>, TRUE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solidFill>
                  <a:srgbClr val="FF0000"/>
                </a:solidFill>
                <a:latin typeface="+mn-lt"/>
              </a:rPr>
              <a:t>@C0008: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en-US" sz="1200" dirty="0">
                <a:solidFill>
                  <a:srgbClr val="FF0000"/>
                </a:solidFill>
              </a:rPr>
              <a:t>;.ENDIF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endParaRPr lang="en-US" sz="12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471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Chapters: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Ríos.</a:t>
            </a:r>
          </a:p>
          <a:p>
            <a:r>
              <a:rPr lang="en-US" dirty="0"/>
              <a:t>Agosto – </a:t>
            </a:r>
            <a:r>
              <a:rPr lang="en-US" dirty="0" err="1"/>
              <a:t>diciembre</a:t>
            </a:r>
            <a:r>
              <a:rPr lang="en-US" dirty="0"/>
              <a:t> 2022</a:t>
            </a:r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75035790"/>
      </p:ext>
    </p:extLst>
  </p:cSld>
  <p:clrMapOvr>
    <a:masterClrMapping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.WHILE </a:t>
            </a:r>
            <a:r>
              <a:rPr lang="es-MX" dirty="0" err="1"/>
              <a:t>family</a:t>
            </a:r>
            <a:r>
              <a:rPr lang="es-MX" dirty="0"/>
              <a:t> </a:t>
            </a:r>
            <a:r>
              <a:rPr lang="es-MX" dirty="0" err="1"/>
              <a:t>directives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430</a:t>
            </a:fld>
            <a:endParaRPr lang="es-MX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47900" y="1508919"/>
            <a:ext cx="76962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Tests the loop condition before executing the loop body The .ENDW directive marks the end of the loop.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dirty="0"/>
              <a:t>.WHILE </a:t>
            </a:r>
            <a:r>
              <a:rPr lang="en-US" altLang="en-US" sz="2100" i="1" dirty="0"/>
              <a:t>condition</a:t>
            </a:r>
            <a:r>
              <a:rPr lang="en-US" altLang="en-US" sz="2100" dirty="0"/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dirty="0"/>
              <a:t>	statements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dirty="0"/>
              <a:t>.ENDW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Example: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543300" y="3711972"/>
            <a:ext cx="5105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; Display integers 1 – 10: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2000" b="1" dirty="0">
                <a:latin typeface="Courier New" panose="02070309020205020404" pitchFamily="49" charset="0"/>
              </a:rPr>
              <a:t> EAX,0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.WHILE</a:t>
            </a:r>
            <a:r>
              <a:rPr lang="en-US" altLang="en-US" sz="2000" b="1" dirty="0">
                <a:latin typeface="Courier New" panose="02070309020205020404" pitchFamily="49" charset="0"/>
              </a:rPr>
              <a:t> EAX &lt; 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inc</a:t>
            </a:r>
            <a:r>
              <a:rPr lang="en-US" altLang="en-US" sz="2000" b="1" dirty="0">
                <a:latin typeface="Courier New" panose="02070309020205020404" pitchFamily="49" charset="0"/>
              </a:rPr>
              <a:t> EAX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call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WriteDec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call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Crlf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.ENDW</a:t>
            </a:r>
          </a:p>
        </p:txBody>
      </p:sp>
    </p:spTree>
    <p:extLst>
      <p:ext uri="{BB962C8B-B14F-4D97-AF65-F5344CB8AC3E}">
        <p14:creationId xmlns:p14="http://schemas.microsoft.com/office/powerpoint/2010/main" val="2469842181"/>
      </p:ext>
    </p:extLst>
  </p:cSld>
  <p:clrMapOvr>
    <a:masterClrMapping/>
  </p:clrMapOvr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.REPEAT family directives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431</a:t>
            </a:fld>
            <a:endParaRPr lang="es-MX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47900" y="1510507"/>
            <a:ext cx="769620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Executes the loop body before testing the loop condition associated with the .UNTIL directive.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dirty="0"/>
              <a:t>.REPEAT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dirty="0"/>
              <a:t>	statements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dirty="0"/>
              <a:t>.UNTIL </a:t>
            </a:r>
            <a:r>
              <a:rPr lang="en-US" altLang="en-US" sz="2100" i="1" dirty="0"/>
              <a:t>condition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Example: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359696" y="3750072"/>
            <a:ext cx="5105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; Display integers 1 – 10: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2000" b="1" dirty="0">
                <a:latin typeface="Courier New" panose="02070309020205020404" pitchFamily="49" charset="0"/>
              </a:rPr>
              <a:t> EAX,0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.REPEAT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inc</a:t>
            </a:r>
            <a:r>
              <a:rPr lang="en-US" altLang="en-US" sz="2000" b="1" dirty="0">
                <a:latin typeface="Courier New" panose="02070309020205020404" pitchFamily="49" charset="0"/>
              </a:rPr>
              <a:t> EAX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call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WriteDec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call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Crlf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.UNTIL </a:t>
            </a:r>
            <a:r>
              <a:rPr lang="en-US" altLang="en-US" sz="2000" b="1" dirty="0">
                <a:latin typeface="Courier New" panose="02070309020205020404" pitchFamily="49" charset="0"/>
              </a:rPr>
              <a:t>EAX == 10</a:t>
            </a:r>
          </a:p>
        </p:txBody>
      </p:sp>
    </p:spTree>
    <p:extLst>
      <p:ext uri="{BB962C8B-B14F-4D97-AF65-F5344CB8AC3E}">
        <p14:creationId xmlns:p14="http://schemas.microsoft.com/office/powerpoint/2010/main" val="1731402440"/>
      </p:ext>
    </p:extLst>
  </p:cSld>
  <p:clrMapOvr>
    <a:masterClrMapping/>
  </p:clrMapOvr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</a:t>
            </a:r>
            <a:r>
              <a:rPr lang="es-MX" dirty="0"/>
              <a:t> 3: .WHILE </a:t>
            </a:r>
            <a:r>
              <a:rPr lang="es-MX" dirty="0" err="1"/>
              <a:t>nesting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.IF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432</a:t>
            </a:fld>
            <a:endParaRPr lang="es-MX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37359" y="1556757"/>
            <a:ext cx="1824038" cy="4830762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en-US" sz="1400" dirty="0"/>
              <a:t>;HLL</a:t>
            </a:r>
          </a:p>
          <a:p>
            <a:pPr>
              <a:buFontTx/>
              <a:buNone/>
            </a:pPr>
            <a:endParaRPr lang="en-US" altLang="en-US" sz="1400" dirty="0"/>
          </a:p>
          <a:p>
            <a:pPr>
              <a:buFontTx/>
              <a:buNone/>
            </a:pPr>
            <a:endParaRPr lang="en-US" altLang="en-US" sz="1400" dirty="0"/>
          </a:p>
          <a:p>
            <a:pPr>
              <a:buFontTx/>
              <a:buNone/>
            </a:pPr>
            <a:endParaRPr lang="en-US" altLang="en-US" sz="1400" dirty="0"/>
          </a:p>
          <a:p>
            <a:pPr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</a:rPr>
              <a:t>while(  op1 &lt; op2  )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</a:rPr>
              <a:t>{</a:t>
            </a:r>
          </a:p>
          <a:p>
            <a:pPr>
              <a:buFontTx/>
              <a:buNone/>
            </a:pPr>
            <a:r>
              <a:rPr lang="en-US" altLang="en-US" sz="1400" dirty="0"/>
              <a:t>    op1++;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</a:rPr>
              <a:t>    if(  op1 == op3  )</a:t>
            </a:r>
          </a:p>
          <a:p>
            <a:pPr>
              <a:buFontTx/>
              <a:buNone/>
            </a:pPr>
            <a:r>
              <a:rPr lang="en-US" altLang="en-US" sz="1400" dirty="0"/>
              <a:t>         X = 2 ;</a:t>
            </a:r>
          </a:p>
          <a:p>
            <a:pPr>
              <a:buFontTx/>
              <a:buNone/>
            </a:pPr>
            <a:r>
              <a:rPr lang="en-US" altLang="en-US" sz="1400" dirty="0"/>
              <a:t>    </a:t>
            </a:r>
            <a:r>
              <a:rPr lang="en-US" altLang="en-US" sz="1400" dirty="0">
                <a:solidFill>
                  <a:srgbClr val="0070C0"/>
                </a:solidFill>
              </a:rPr>
              <a:t>else</a:t>
            </a:r>
          </a:p>
          <a:p>
            <a:pPr>
              <a:buFontTx/>
              <a:buNone/>
            </a:pPr>
            <a:r>
              <a:rPr lang="en-US" altLang="en-US" sz="1400" dirty="0"/>
              <a:t>         X = 3 ;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951985" y="1550407"/>
            <a:ext cx="2976563" cy="483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;ASM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b="1" kern="0" dirty="0"/>
              <a:t>. DATA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X 	DWORD 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op1 	DWORD 2	;  test data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op2  DWORD 4	;  test data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op3  DWORD 5	;  test data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endParaRPr lang="en-US" sz="1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b="1" kern="0" dirty="0"/>
              <a:t>. CODE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	</a:t>
            </a:r>
            <a:r>
              <a:rPr lang="en-US" sz="1200" kern="0" dirty="0" err="1">
                <a:latin typeface="+mn-lt"/>
              </a:rPr>
              <a:t>mov</a:t>
            </a:r>
            <a:r>
              <a:rPr lang="en-US" sz="1200" kern="0" dirty="0">
                <a:latin typeface="+mn-lt"/>
              </a:rPr>
              <a:t> </a:t>
            </a:r>
            <a:r>
              <a:rPr lang="en-US" sz="1200" kern="0" dirty="0" err="1">
                <a:latin typeface="+mn-lt"/>
              </a:rPr>
              <a:t>eax</a:t>
            </a:r>
            <a:r>
              <a:rPr lang="en-US" sz="1200" kern="0" dirty="0">
                <a:latin typeface="+mn-lt"/>
              </a:rPr>
              <a:t>, op1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	</a:t>
            </a:r>
            <a:r>
              <a:rPr lang="en-US" sz="1200" kern="0" dirty="0">
                <a:solidFill>
                  <a:srgbClr val="FF0000"/>
                </a:solidFill>
                <a:latin typeface="+mn-lt"/>
              </a:rPr>
              <a:t>.WHILE </a:t>
            </a:r>
            <a:r>
              <a:rPr lang="en-US" sz="1200" kern="0" dirty="0" err="1">
                <a:solidFill>
                  <a:srgbClr val="FF0000"/>
                </a:solidFill>
                <a:latin typeface="+mn-lt"/>
              </a:rPr>
              <a:t>eax</a:t>
            </a:r>
            <a:r>
              <a:rPr lang="en-US" sz="1200" kern="0" dirty="0">
                <a:solidFill>
                  <a:srgbClr val="FF0000"/>
                </a:solidFill>
                <a:latin typeface="+mn-lt"/>
              </a:rPr>
              <a:t> &lt; op2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  		</a:t>
            </a:r>
            <a:r>
              <a:rPr lang="en-US" sz="1200" kern="0" dirty="0" err="1">
                <a:latin typeface="+mn-lt"/>
              </a:rPr>
              <a:t>inc</a:t>
            </a:r>
            <a:r>
              <a:rPr lang="en-US" sz="1200" kern="0" dirty="0">
                <a:latin typeface="+mn-lt"/>
              </a:rPr>
              <a:t> </a:t>
            </a:r>
            <a:r>
              <a:rPr lang="en-US" sz="1200" kern="0" dirty="0" err="1">
                <a:latin typeface="+mn-lt"/>
              </a:rPr>
              <a:t>eax</a:t>
            </a:r>
            <a:endParaRPr lang="en-US" sz="1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                          </a:t>
            </a:r>
            <a:r>
              <a:rPr lang="en-US" sz="1200" kern="0" dirty="0" err="1">
                <a:latin typeface="+mn-lt"/>
              </a:rPr>
              <a:t>mov</a:t>
            </a:r>
            <a:r>
              <a:rPr lang="en-US" sz="1200" kern="0" dirty="0">
                <a:latin typeface="+mn-lt"/>
              </a:rPr>
              <a:t> op1, </a:t>
            </a:r>
            <a:r>
              <a:rPr lang="en-US" sz="1200" kern="0" dirty="0" err="1">
                <a:latin typeface="+mn-lt"/>
              </a:rPr>
              <a:t>eax</a:t>
            </a:r>
            <a:endParaRPr lang="en-US" sz="1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  		</a:t>
            </a:r>
            <a:r>
              <a:rPr lang="en-US" sz="1200" kern="0" dirty="0">
                <a:solidFill>
                  <a:srgbClr val="0070C0"/>
                </a:solidFill>
                <a:latin typeface="+mn-lt"/>
              </a:rPr>
              <a:t>.IF </a:t>
            </a:r>
            <a:r>
              <a:rPr lang="en-US" sz="1200" kern="0" dirty="0" err="1">
                <a:solidFill>
                  <a:srgbClr val="0070C0"/>
                </a:solidFill>
                <a:latin typeface="+mn-lt"/>
              </a:rPr>
              <a:t>eax</a:t>
            </a:r>
            <a:r>
              <a:rPr lang="en-US" sz="1200" kern="0" dirty="0">
                <a:solidFill>
                  <a:srgbClr val="0070C0"/>
                </a:solidFill>
                <a:latin typeface="+mn-lt"/>
              </a:rPr>
              <a:t> == op3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     		        </a:t>
            </a:r>
            <a:r>
              <a:rPr lang="en-US" sz="1200" kern="0" dirty="0" err="1">
                <a:latin typeface="+mn-lt"/>
              </a:rPr>
              <a:t>mov</a:t>
            </a:r>
            <a:r>
              <a:rPr lang="en-US" sz="1200" kern="0" dirty="0">
                <a:latin typeface="+mn-lt"/>
              </a:rPr>
              <a:t> X, 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  		</a:t>
            </a:r>
            <a:r>
              <a:rPr lang="en-US" sz="1200" kern="0" dirty="0">
                <a:solidFill>
                  <a:srgbClr val="0070C0"/>
                </a:solidFill>
                <a:latin typeface="+mn-lt"/>
              </a:rPr>
              <a:t>.ELSE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     		        </a:t>
            </a:r>
            <a:r>
              <a:rPr lang="en-US" sz="1200" kern="0" dirty="0" err="1">
                <a:latin typeface="+mn-lt"/>
              </a:rPr>
              <a:t>mov</a:t>
            </a:r>
            <a:r>
              <a:rPr lang="en-US" sz="1200" kern="0" dirty="0">
                <a:latin typeface="+mn-lt"/>
              </a:rPr>
              <a:t> X, 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  		</a:t>
            </a:r>
            <a:r>
              <a:rPr lang="en-US" sz="1200" kern="0" dirty="0">
                <a:solidFill>
                  <a:srgbClr val="0070C0"/>
                </a:solidFill>
                <a:latin typeface="+mn-lt"/>
              </a:rPr>
              <a:t>.ENDIF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	</a:t>
            </a:r>
            <a:r>
              <a:rPr lang="en-US" sz="1200" kern="0" dirty="0">
                <a:solidFill>
                  <a:srgbClr val="FF0000"/>
                </a:solidFill>
                <a:latin typeface="+mn-lt"/>
              </a:rPr>
              <a:t>.ENDW</a:t>
            </a:r>
          </a:p>
        </p:txBody>
      </p:sp>
    </p:spTree>
    <p:extLst>
      <p:ext uri="{BB962C8B-B14F-4D97-AF65-F5344CB8AC3E}">
        <p14:creationId xmlns:p14="http://schemas.microsoft.com/office/powerpoint/2010/main" val="3846235962"/>
      </p:ext>
    </p:extLst>
  </p:cSld>
  <p:clrMapOvr>
    <a:masterClrMapping/>
  </p:clrMapOvr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</a:t>
            </a:r>
            <a:r>
              <a:rPr lang="en-US" dirty="0" err="1"/>
              <a:t>referencia</a:t>
            </a:r>
            <a:r>
              <a:rPr lang="en-US" dirty="0"/>
              <a:t>, Ramón Ríos</a:t>
            </a:r>
          </a:p>
          <a:p>
            <a:r>
              <a:rPr lang="en-US" dirty="0"/>
              <a:t>Agosto - </a:t>
            </a:r>
            <a:r>
              <a:rPr lang="en-US" dirty="0" err="1"/>
              <a:t>diciembre</a:t>
            </a:r>
            <a:r>
              <a:rPr lang="en-US"/>
              <a:t> 2022</a:t>
            </a:r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433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4221117889"/>
      </p:ext>
    </p:extLst>
  </p:cSld>
  <p:clrMapOvr>
    <a:masterClrMapping/>
  </p:clrMapOvr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2022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434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3481952"/>
      </p:ext>
    </p:extLst>
  </p:cSld>
  <p:clrMapOvr>
    <a:masterClrMapping/>
  </p:clrMapOvr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435</a:t>
            </a:fld>
            <a:endParaRPr lang="es-MX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013" y="4149080"/>
            <a:ext cx="4953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198313" y="1628800"/>
            <a:ext cx="7772400" cy="2376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altLang="es-MX" sz="3200" dirty="0"/>
              <a:t>STACK data </a:t>
            </a:r>
            <a:r>
              <a:rPr lang="es-MX" altLang="es-MX" sz="3200" dirty="0" err="1"/>
              <a:t>structure</a:t>
            </a:r>
            <a:endParaRPr lang="en-US" altLang="es-MX" sz="3200" dirty="0"/>
          </a:p>
          <a:p>
            <a:r>
              <a:rPr lang="en-US" altLang="es-MX" sz="3200" dirty="0"/>
              <a:t>A STACK of values (data)</a:t>
            </a:r>
          </a:p>
          <a:p>
            <a:pPr lvl="1"/>
            <a:r>
              <a:rPr lang="en-US" altLang="es-MX" sz="2800" dirty="0"/>
              <a:t>values are only added to the top (</a:t>
            </a:r>
            <a:r>
              <a:rPr lang="en-US" altLang="es-MX" sz="1900" dirty="0"/>
              <a:t>PUSH operation</a:t>
            </a:r>
            <a:r>
              <a:rPr lang="en-US" altLang="es-MX" sz="2800" dirty="0"/>
              <a:t>)</a:t>
            </a:r>
          </a:p>
          <a:p>
            <a:pPr lvl="1"/>
            <a:r>
              <a:rPr lang="en-US" altLang="es-MX" sz="2800" dirty="0"/>
              <a:t>values are only removed from the top (</a:t>
            </a:r>
            <a:r>
              <a:rPr lang="en-US" altLang="es-MX" sz="2100" dirty="0"/>
              <a:t>POP operation</a:t>
            </a:r>
            <a:r>
              <a:rPr lang="en-US" altLang="es-MX" sz="2800" dirty="0"/>
              <a:t>)</a:t>
            </a:r>
          </a:p>
          <a:p>
            <a:pPr lvl="1"/>
            <a:r>
              <a:rPr lang="en-US" altLang="es-MX" sz="2800" dirty="0"/>
              <a:t>LIFO (Last-in, First-out)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019160367"/>
      </p:ext>
    </p:extLst>
  </p:cSld>
  <p:clrMapOvr>
    <a:masterClrMapping/>
  </p:clrMapOvr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C44A5-3BB2-4C9E-91CF-0D2B76E3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</a:t>
            </a:r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space</a:t>
            </a:r>
            <a:r>
              <a:rPr lang="es-MX" dirty="0"/>
              <a:t> and </a:t>
            </a:r>
            <a:r>
              <a:rPr lang="es-MX" dirty="0" err="1"/>
              <a:t>resources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7BD51B-CB10-40D6-95A3-E002EBB8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D5E88B-9C9A-467B-BE7C-4E12AD74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436</a:t>
            </a:fld>
            <a:endParaRPr lang="es-MX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10F06733-539C-4B65-9905-33C157F77AC4}"/>
              </a:ext>
            </a:extLst>
          </p:cNvPr>
          <p:cNvGrpSpPr/>
          <p:nvPr/>
        </p:nvGrpSpPr>
        <p:grpSpPr>
          <a:xfrm>
            <a:off x="2317750" y="1669257"/>
            <a:ext cx="7443788" cy="3948113"/>
            <a:chOff x="793750" y="1669256"/>
            <a:chExt cx="7443788" cy="3948113"/>
          </a:xfrm>
        </p:grpSpPr>
        <p:grpSp>
          <p:nvGrpSpPr>
            <p:cNvPr id="6" name="Group 2072">
              <a:extLst>
                <a:ext uri="{FF2B5EF4-FFF2-40B4-BE49-F238E27FC236}">
                  <a16:creationId xmlns:a16="http://schemas.microsoft.com/office/drawing/2014/main" id="{75E0F8DF-6308-492B-8E9E-C72F795BE8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750" y="1669256"/>
              <a:ext cx="7443788" cy="3948113"/>
              <a:chOff x="500" y="1008"/>
              <a:chExt cx="4689" cy="2487"/>
            </a:xfrm>
          </p:grpSpPr>
          <p:sp>
            <p:nvSpPr>
              <p:cNvPr id="7" name="Rectangle 2051">
                <a:extLst>
                  <a:ext uri="{FF2B5EF4-FFF2-40B4-BE49-F238E27FC236}">
                    <a16:creationId xmlns:a16="http://schemas.microsoft.com/office/drawing/2014/main" id="{FC61E90D-EE1D-43EE-B663-4920B2649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3264"/>
                <a:ext cx="9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itchFamily="34" charset="0"/>
                  </a:rPr>
                  <a:t>0x00000000</a:t>
                </a:r>
              </a:p>
            </p:txBody>
          </p:sp>
          <p:sp>
            <p:nvSpPr>
              <p:cNvPr id="8" name="Rectangle 2052">
                <a:extLst>
                  <a:ext uri="{FF2B5EF4-FFF2-40B4-BE49-F238E27FC236}">
                    <a16:creationId xmlns:a16="http://schemas.microsoft.com/office/drawing/2014/main" id="{3B3AC196-E219-4975-A2E0-B9B892239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" y="1008"/>
                <a:ext cx="9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itchFamily="34" charset="0"/>
                  </a:rPr>
                  <a:t>0xFFFFFFFF</a:t>
                </a:r>
              </a:p>
            </p:txBody>
          </p:sp>
          <p:sp>
            <p:nvSpPr>
              <p:cNvPr id="9" name="Rectangle 2053">
                <a:extLst>
                  <a:ext uri="{FF2B5EF4-FFF2-40B4-BE49-F238E27FC236}">
                    <a16:creationId xmlns:a16="http://schemas.microsoft.com/office/drawing/2014/main" id="{8E0FC79B-B9DD-429F-AE3C-486C7B9A1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" y="2064"/>
                <a:ext cx="162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itchFamily="34" charset="0"/>
                  </a:rPr>
                  <a:t>Memory address space</a:t>
                </a:r>
              </a:p>
            </p:txBody>
          </p:sp>
          <p:sp>
            <p:nvSpPr>
              <p:cNvPr id="10" name="Line 2054">
                <a:extLst>
                  <a:ext uri="{FF2B5EF4-FFF2-40B4-BE49-F238E27FC236}">
                    <a16:creationId xmlns:a16="http://schemas.microsoft.com/office/drawing/2014/main" id="{CB259D81-7294-4E82-9F01-4E5406F23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0" y="1296"/>
                <a:ext cx="0" cy="76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800" b="1" i="0" u="none" strike="noStrike" kern="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1" name="Line 2055">
                <a:extLst>
                  <a:ext uri="{FF2B5EF4-FFF2-40B4-BE49-F238E27FC236}">
                    <a16:creationId xmlns:a16="http://schemas.microsoft.com/office/drawing/2014/main" id="{CCEFD0FE-C77A-4468-8AA7-7E8CB2FAD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0" y="2400"/>
                <a:ext cx="0" cy="81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800" b="1" i="0" u="none" strike="noStrike" kern="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2" name="Rectangle 2056">
                <a:extLst>
                  <a:ext uri="{FF2B5EF4-FFF2-40B4-BE49-F238E27FC236}">
                    <a16:creationId xmlns:a16="http://schemas.microsoft.com/office/drawing/2014/main" id="{3A305D8A-C536-4AEA-90F5-DF02B2105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752"/>
                <a:ext cx="1728" cy="339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Arial" pitchFamily="34" charset="0"/>
                  </a:rPr>
                  <a:t>Code section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(text segment)</a:t>
                </a:r>
              </a:p>
            </p:txBody>
          </p:sp>
          <p:sp>
            <p:nvSpPr>
              <p:cNvPr id="13" name="Rectangle 2057">
                <a:extLst>
                  <a:ext uri="{FF2B5EF4-FFF2-40B4-BE49-F238E27FC236}">
                    <a16:creationId xmlns:a16="http://schemas.microsoft.com/office/drawing/2014/main" id="{687D22EA-8529-403B-B4A1-F8806E9BE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3085"/>
                <a:ext cx="1728" cy="368"/>
              </a:xfrm>
              <a:prstGeom prst="rect">
                <a:avLst/>
              </a:prstGeom>
              <a:solidFill>
                <a:srgbClr val="FFE0D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Arial" pitchFamily="34" charset="0"/>
                  </a:rPr>
                  <a:t>static data section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(data segment)</a:t>
                </a:r>
              </a:p>
            </p:txBody>
          </p:sp>
          <p:sp>
            <p:nvSpPr>
              <p:cNvPr id="14" name="Rectangle 2058">
                <a:extLst>
                  <a:ext uri="{FF2B5EF4-FFF2-40B4-BE49-F238E27FC236}">
                    <a16:creationId xmlns:a16="http://schemas.microsoft.com/office/drawing/2014/main" id="{DEFEE2DA-4E80-474D-86D0-295DD8877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381"/>
                <a:ext cx="1728" cy="38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Arial" pitchFamily="34" charset="0"/>
                  </a:rPr>
                  <a:t>heap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(dynamic allocated mem)</a:t>
                </a:r>
              </a:p>
            </p:txBody>
          </p:sp>
          <p:sp>
            <p:nvSpPr>
              <p:cNvPr id="15" name="Rectangle 2059">
                <a:extLst>
                  <a:ext uri="{FF2B5EF4-FFF2-40B4-BE49-F238E27FC236}">
                    <a16:creationId xmlns:a16="http://schemas.microsoft.com/office/drawing/2014/main" id="{055DDE7D-4525-44C2-9802-94A373C7B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992"/>
                <a:ext cx="1728" cy="38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altLang="es-MX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16" name="Rectangle 2060">
                <a:extLst>
                  <a:ext uri="{FF2B5EF4-FFF2-40B4-BE49-F238E27FC236}">
                    <a16:creationId xmlns:a16="http://schemas.microsoft.com/office/drawing/2014/main" id="{AFB065EA-ED83-4F5F-8A46-FED761193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619"/>
                <a:ext cx="1728" cy="374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itchFamily="34" charset="0"/>
                  </a:rPr>
                  <a:t>Runtime STACK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(storage call returns, etc.)</a:t>
                </a:r>
              </a:p>
            </p:txBody>
          </p:sp>
          <p:sp>
            <p:nvSpPr>
              <p:cNvPr id="17" name="Line 2061">
                <a:extLst>
                  <a:ext uri="{FF2B5EF4-FFF2-40B4-BE49-F238E27FC236}">
                    <a16:creationId xmlns:a16="http://schemas.microsoft.com/office/drawing/2014/main" id="{2FEAFDDE-CC5F-4728-9623-DD475E2EE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5" y="2013"/>
                <a:ext cx="0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800" b="1" i="0" u="none" strike="noStrike" kern="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8" name="Line 2062">
                <a:extLst>
                  <a:ext uri="{FF2B5EF4-FFF2-40B4-BE49-F238E27FC236}">
                    <a16:creationId xmlns:a16="http://schemas.microsoft.com/office/drawing/2014/main" id="{37F32FB7-B116-453B-88E0-3AF0F02C01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5" y="2223"/>
                <a:ext cx="0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800" b="1" i="0" u="none" strike="noStrike" kern="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9" name="Rectangle 2067">
                <a:extLst>
                  <a:ext uri="{FF2B5EF4-FFF2-40B4-BE49-F238E27FC236}">
                    <a16:creationId xmlns:a16="http://schemas.microsoft.com/office/drawing/2014/main" id="{F864BE89-B01E-4EA0-AB40-E6353C5F0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9" y="1097"/>
                <a:ext cx="1728" cy="528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Arial" pitchFamily="34" charset="0"/>
                  </a:rPr>
                  <a:t>OS resources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(open files, network connect.,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Sound channels, …)</a:t>
                </a:r>
              </a:p>
            </p:txBody>
          </p:sp>
          <p:sp>
            <p:nvSpPr>
              <p:cNvPr id="20" name="Rectangle 2068">
                <a:extLst>
                  <a:ext uri="{FF2B5EF4-FFF2-40B4-BE49-F238E27FC236}">
                    <a16:creationId xmlns:a16="http://schemas.microsoft.com/office/drawing/2014/main" id="{5E7FEE65-6AB4-456E-8703-4B38EDC55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390"/>
                <a:ext cx="962" cy="1948"/>
              </a:xfrm>
              <a:prstGeom prst="rect">
                <a:avLst/>
              </a:prstGeom>
              <a:solidFill>
                <a:srgbClr val="C0C0C0"/>
              </a:solidFill>
              <a:ln w="38100" cmpd="dbl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CPU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General Registers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21" name="Line 2063">
                <a:extLst>
                  <a:ext uri="{FF2B5EF4-FFF2-40B4-BE49-F238E27FC236}">
                    <a16:creationId xmlns:a16="http://schemas.microsoft.com/office/drawing/2014/main" id="{4B841673-311C-4B3B-84C6-C720222EF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48" y="1905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800" b="1" i="0" u="none" strike="noStrike" kern="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22" name="Line 2064">
                <a:extLst>
                  <a:ext uri="{FF2B5EF4-FFF2-40B4-BE49-F238E27FC236}">
                    <a16:creationId xmlns:a16="http://schemas.microsoft.com/office/drawing/2014/main" id="{C79C86D2-498D-410C-AAF6-55C012B876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4" y="2974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800" b="1" i="0" u="none" strike="noStrike" kern="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23" name="Rectangle 2065">
                <a:extLst>
                  <a:ext uri="{FF2B5EF4-FFF2-40B4-BE49-F238E27FC236}">
                    <a16:creationId xmlns:a16="http://schemas.microsoft.com/office/drawing/2014/main" id="{700CCC5D-9596-44DA-802D-052BA2B0C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4" y="2887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PC</a:t>
                </a:r>
              </a:p>
            </p:txBody>
          </p:sp>
          <p:sp>
            <p:nvSpPr>
              <p:cNvPr id="24" name="Rectangle 2066">
                <a:extLst>
                  <a:ext uri="{FF2B5EF4-FFF2-40B4-BE49-F238E27FC236}">
                    <a16:creationId xmlns:a16="http://schemas.microsoft.com/office/drawing/2014/main" id="{2A172728-153D-46D6-AF84-08F5BE049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8" y="1809"/>
                <a:ext cx="3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CC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990000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6600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663300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SP</a:t>
                </a:r>
              </a:p>
            </p:txBody>
          </p:sp>
        </p:grp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A6FAD4C1-72A5-41AC-A090-4251094AF07A}"/>
                </a:ext>
              </a:extLst>
            </p:cNvPr>
            <p:cNvSpPr txBox="1"/>
            <p:nvPr/>
          </p:nvSpPr>
          <p:spPr>
            <a:xfrm>
              <a:off x="7273131" y="4649550"/>
              <a:ext cx="488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800" b="1" i="1" dirty="0">
                  <a:solidFill>
                    <a:srgbClr val="FF0000"/>
                  </a:solidFill>
                </a:rPr>
                <a:t>EIP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9AF919E2-AA6D-4671-99D1-61C65BCF43BC}"/>
                </a:ext>
              </a:extLst>
            </p:cNvPr>
            <p:cNvSpPr txBox="1"/>
            <p:nvPr/>
          </p:nvSpPr>
          <p:spPr>
            <a:xfrm>
              <a:off x="7258350" y="2939534"/>
              <a:ext cx="583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800" b="1" i="1" dirty="0">
                  <a:solidFill>
                    <a:srgbClr val="FF0000"/>
                  </a:solidFill>
                </a:rPr>
                <a:t>ESP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2E40535F-B1AB-4C2D-8E2D-F3526FF07C12}"/>
                </a:ext>
              </a:extLst>
            </p:cNvPr>
            <p:cNvSpPr txBox="1"/>
            <p:nvPr/>
          </p:nvSpPr>
          <p:spPr>
            <a:xfrm>
              <a:off x="3072149" y="4542276"/>
              <a:ext cx="693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800" b="1" i="1" dirty="0">
                  <a:solidFill>
                    <a:srgbClr val="FF0000"/>
                  </a:solidFill>
                </a:rPr>
                <a:t>CS &gt;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E278F92D-9272-47A7-8FB0-17EE26741892}"/>
                </a:ext>
              </a:extLst>
            </p:cNvPr>
            <p:cNvSpPr txBox="1"/>
            <p:nvPr/>
          </p:nvSpPr>
          <p:spPr>
            <a:xfrm>
              <a:off x="3072149" y="5038953"/>
              <a:ext cx="786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800" b="1" i="1" dirty="0">
                  <a:solidFill>
                    <a:srgbClr val="FF0000"/>
                  </a:solidFill>
                </a:rPr>
                <a:t>DS &gt;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8C3893D7-0DCC-455F-A87A-70CF1684F6F4}"/>
                </a:ext>
              </a:extLst>
            </p:cNvPr>
            <p:cNvSpPr txBox="1"/>
            <p:nvPr/>
          </p:nvSpPr>
          <p:spPr>
            <a:xfrm>
              <a:off x="3028830" y="2736096"/>
              <a:ext cx="670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800" b="1" i="1" dirty="0">
                  <a:solidFill>
                    <a:srgbClr val="FF0000"/>
                  </a:solidFill>
                </a:rPr>
                <a:t>SS 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709530"/>
      </p:ext>
    </p:extLst>
  </p:cSld>
  <p:clrMapOvr>
    <a:masterClrMapping/>
  </p:clrMapOvr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STACK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437</a:t>
            </a:fld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939" y="3501008"/>
            <a:ext cx="3810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09800" y="1484784"/>
            <a:ext cx="7772400" cy="187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altLang="es-MX" sz="3200" dirty="0"/>
              <a:t>STACK </a:t>
            </a:r>
            <a:r>
              <a:rPr lang="es-MX" altLang="es-MX" sz="3200" dirty="0" err="1"/>
              <a:t>inside</a:t>
            </a:r>
            <a:r>
              <a:rPr lang="es-MX" altLang="es-MX" sz="3200" dirty="0"/>
              <a:t> </a:t>
            </a:r>
            <a:r>
              <a:rPr lang="es-MX" altLang="es-MX" sz="3200" dirty="0" err="1"/>
              <a:t>every</a:t>
            </a:r>
            <a:r>
              <a:rPr lang="es-MX" altLang="es-MX" sz="3200" dirty="0"/>
              <a:t> </a:t>
            </a:r>
            <a:r>
              <a:rPr lang="es-MX" altLang="es-MX" sz="3200" dirty="0" err="1"/>
              <a:t>Process</a:t>
            </a:r>
            <a:endParaRPr lang="en-US" altLang="es-MX" sz="3200" dirty="0"/>
          </a:p>
          <a:p>
            <a:r>
              <a:rPr lang="en-US" altLang="es-MX" sz="3200" dirty="0"/>
              <a:t>Managed by the CPU, using a stack pointer register</a:t>
            </a:r>
          </a:p>
          <a:p>
            <a:pPr lvl="1"/>
            <a:r>
              <a:rPr lang="en-US" altLang="es-MX" sz="2800" dirty="0"/>
              <a:t>ESP (Extended Stack Pointer)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MX" altLang="es-MX" sz="2400" dirty="0"/>
              <a:t>ESP </a:t>
            </a:r>
            <a:r>
              <a:rPr lang="es-MX" altLang="es-MX" sz="2400" dirty="0" err="1"/>
              <a:t>always</a:t>
            </a:r>
            <a:r>
              <a:rPr lang="es-MX" altLang="es-MX" sz="2400" dirty="0"/>
              <a:t> </a:t>
            </a:r>
            <a:r>
              <a:rPr lang="es-MX" altLang="es-MX" sz="2400" dirty="0" err="1"/>
              <a:t>points</a:t>
            </a:r>
            <a:r>
              <a:rPr lang="es-MX" altLang="es-MX" sz="2400" dirty="0"/>
              <a:t> to </a:t>
            </a:r>
            <a:r>
              <a:rPr lang="es-MX" altLang="es-MX" sz="2400" dirty="0" err="1"/>
              <a:t>the</a:t>
            </a:r>
            <a:r>
              <a:rPr lang="es-MX" altLang="es-MX" sz="2400" dirty="0"/>
              <a:t> </a:t>
            </a:r>
            <a:r>
              <a:rPr lang="es-MX" altLang="es-MX" sz="2400" dirty="0" err="1"/>
              <a:t>last</a:t>
            </a:r>
            <a:r>
              <a:rPr lang="es-MX" altLang="es-MX" sz="2400" dirty="0"/>
              <a:t> </a:t>
            </a:r>
            <a:r>
              <a:rPr lang="es-MX" altLang="es-MX" sz="2400" dirty="0" err="1"/>
              <a:t>value</a:t>
            </a:r>
            <a:r>
              <a:rPr lang="es-MX" altLang="es-MX" sz="2400" dirty="0"/>
              <a:t> </a:t>
            </a:r>
            <a:r>
              <a:rPr lang="es-MX" altLang="es-MX" sz="2400" dirty="0" err="1"/>
              <a:t>added</a:t>
            </a:r>
            <a:endParaRPr lang="en-US" altLang="es-MX" sz="2400" dirty="0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8328248" y="4050804"/>
            <a:ext cx="0" cy="93610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037475"/>
      </p:ext>
    </p:extLst>
  </p:cSld>
  <p:clrMapOvr>
    <a:masterClrMapping/>
  </p:clrMapOvr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Instruction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s-MX" dirty="0"/>
              <a:t>PUSH syntax,  one operand</a:t>
            </a:r>
          </a:p>
          <a:p>
            <a:pPr lvl="1"/>
            <a:r>
              <a:rPr lang="en-US" altLang="es-MX" dirty="0"/>
              <a:t>PUSH </a:t>
            </a:r>
            <a:r>
              <a:rPr lang="en-US" altLang="es-MX" i="1" dirty="0" err="1"/>
              <a:t>reg</a:t>
            </a:r>
            <a:r>
              <a:rPr lang="en-US" altLang="es-MX" i="1" dirty="0"/>
              <a:t>/mem16</a:t>
            </a:r>
            <a:r>
              <a:rPr lang="en-US" altLang="es-MX" dirty="0"/>
              <a:t>           ; </a:t>
            </a:r>
            <a:r>
              <a:rPr lang="en-US" altLang="es-MX" sz="2000" i="1" dirty="0"/>
              <a:t>for 2-Byte, 16-bit operand</a:t>
            </a:r>
            <a:r>
              <a:rPr lang="en-US" altLang="es-MX" i="1" dirty="0"/>
              <a:t> </a:t>
            </a:r>
          </a:p>
          <a:p>
            <a:pPr lvl="1"/>
            <a:r>
              <a:rPr lang="en-US" altLang="es-MX" dirty="0"/>
              <a:t>PUSH </a:t>
            </a:r>
            <a:r>
              <a:rPr lang="en-US" altLang="es-MX" i="1" dirty="0" err="1"/>
              <a:t>reg</a:t>
            </a:r>
            <a:r>
              <a:rPr lang="en-US" altLang="es-MX" i="1" dirty="0"/>
              <a:t>/mem32           ; </a:t>
            </a:r>
            <a:r>
              <a:rPr lang="en-US" altLang="es-MX" sz="2000" i="1" dirty="0"/>
              <a:t>for 4-Byte, 32-bit operand</a:t>
            </a:r>
            <a:r>
              <a:rPr lang="en-US" altLang="es-MX" i="1" dirty="0"/>
              <a:t> </a:t>
            </a:r>
          </a:p>
          <a:p>
            <a:pPr lvl="1"/>
            <a:r>
              <a:rPr lang="en-US" altLang="es-MX" dirty="0"/>
              <a:t>PUSH </a:t>
            </a:r>
            <a:r>
              <a:rPr lang="en-US" altLang="es-MX" i="1" dirty="0" err="1"/>
              <a:t>reg</a:t>
            </a:r>
            <a:r>
              <a:rPr lang="en-US" altLang="es-MX" i="1" dirty="0"/>
              <a:t>/mem64           ; </a:t>
            </a:r>
            <a:r>
              <a:rPr lang="en-US" altLang="es-MX" sz="2000" i="1" dirty="0"/>
              <a:t>for 8-Byte, 64-bit operand</a:t>
            </a:r>
            <a:r>
              <a:rPr lang="en-US" altLang="es-MX" i="1" dirty="0"/>
              <a:t> </a:t>
            </a:r>
          </a:p>
          <a:p>
            <a:pPr lvl="1"/>
            <a:endParaRPr lang="en-US" altLang="es-MX" dirty="0"/>
          </a:p>
          <a:p>
            <a:pPr lvl="1"/>
            <a:r>
              <a:rPr lang="en-US" altLang="es-MX" dirty="0"/>
              <a:t>PUSH </a:t>
            </a:r>
            <a:r>
              <a:rPr lang="en-US" altLang="es-MX" i="1" dirty="0"/>
              <a:t>imm32              ; </a:t>
            </a:r>
            <a:r>
              <a:rPr lang="en-US" altLang="es-MX" sz="2000" i="1" dirty="0">
                <a:solidFill>
                  <a:prstClr val="black"/>
                </a:solidFill>
              </a:rPr>
              <a:t>for 4-Byte, 32-bit operand</a:t>
            </a:r>
            <a:r>
              <a:rPr lang="en-US" altLang="es-MX" i="1" dirty="0"/>
              <a:t> </a:t>
            </a:r>
          </a:p>
          <a:p>
            <a:pPr lvl="1"/>
            <a:r>
              <a:rPr lang="en-US" altLang="es-MX" dirty="0"/>
              <a:t>PUSH </a:t>
            </a:r>
            <a:r>
              <a:rPr lang="en-US" altLang="es-MX" i="1" dirty="0"/>
              <a:t>imm64              ; </a:t>
            </a:r>
            <a:r>
              <a:rPr lang="en-US" altLang="es-MX" sz="2000" i="1" dirty="0"/>
              <a:t>for 8-Byte, 64-bit operand</a:t>
            </a:r>
            <a:r>
              <a:rPr lang="en-US" altLang="es-MX" i="1" dirty="0"/>
              <a:t> </a:t>
            </a:r>
          </a:p>
          <a:p>
            <a:pPr lvl="1"/>
            <a:endParaRPr lang="en-US" altLang="es-MX" i="1" dirty="0"/>
          </a:p>
          <a:p>
            <a:endParaRPr lang="en-US" altLang="es-MX" dirty="0"/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2362411"/>
      </p:ext>
    </p:extLst>
  </p:cSld>
  <p:clrMapOvr>
    <a:masterClrMapping/>
  </p:clrMapOvr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PUSH </a:t>
            </a:r>
            <a:r>
              <a:rPr lang="es-MX" dirty="0" err="1"/>
              <a:t>operation</a:t>
            </a:r>
            <a:r>
              <a:rPr lang="es-MX" dirty="0"/>
              <a:t> 1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439</a:t>
            </a:fld>
            <a:endParaRPr lang="es-MX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645025"/>
            <a:ext cx="7237413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81200" y="1628800"/>
            <a:ext cx="8229600" cy="1944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s-MX" sz="2600" dirty="0"/>
              <a:t>A PUSH operation decrements the stack pointer by </a:t>
            </a:r>
            <a:r>
              <a:rPr lang="en-US" altLang="es-MX" sz="2600" i="1" dirty="0" err="1"/>
              <a:t>nByOp</a:t>
            </a:r>
            <a:r>
              <a:rPr lang="en-US" altLang="es-MX" sz="2600" dirty="0"/>
              <a:t> (</a:t>
            </a:r>
            <a:r>
              <a:rPr lang="en-US" altLang="es-MX" sz="2600" i="1" dirty="0"/>
              <a:t>2</a:t>
            </a:r>
            <a:r>
              <a:rPr lang="en-US" altLang="es-MX" sz="2600" dirty="0"/>
              <a:t> [</a:t>
            </a:r>
            <a:r>
              <a:rPr lang="en-US" altLang="es-MX" sz="1700" dirty="0"/>
              <a:t>16 bits</a:t>
            </a:r>
            <a:r>
              <a:rPr lang="en-US" altLang="es-MX" sz="2600" dirty="0"/>
              <a:t>], </a:t>
            </a:r>
            <a:r>
              <a:rPr lang="en-US" altLang="es-MX" sz="2600" i="1" dirty="0"/>
              <a:t>4</a:t>
            </a:r>
            <a:r>
              <a:rPr lang="en-US" altLang="es-MX" sz="2600" dirty="0"/>
              <a:t> [</a:t>
            </a:r>
            <a:r>
              <a:rPr lang="en-US" altLang="es-MX" sz="1700" dirty="0"/>
              <a:t>32 bits</a:t>
            </a:r>
            <a:r>
              <a:rPr lang="en-US" altLang="es-MX" sz="2600" dirty="0"/>
              <a:t>] or </a:t>
            </a:r>
            <a:r>
              <a:rPr lang="en-US" altLang="es-MX" sz="2600" i="1" dirty="0"/>
              <a:t>8</a:t>
            </a:r>
            <a:r>
              <a:rPr lang="en-US" altLang="es-MX" sz="2600" dirty="0"/>
              <a:t> Bytes </a:t>
            </a:r>
            <a:r>
              <a:rPr lang="en-US" altLang="es-MX" sz="2600" dirty="0">
                <a:solidFill>
                  <a:prstClr val="black"/>
                </a:solidFill>
              </a:rPr>
              <a:t>[</a:t>
            </a:r>
            <a:r>
              <a:rPr lang="en-US" altLang="es-MX" sz="1700" dirty="0">
                <a:solidFill>
                  <a:prstClr val="black"/>
                </a:solidFill>
              </a:rPr>
              <a:t>64 bits</a:t>
            </a:r>
            <a:r>
              <a:rPr lang="en-US" altLang="es-MX" sz="2600" dirty="0">
                <a:solidFill>
                  <a:prstClr val="black"/>
                </a:solidFill>
              </a:rPr>
              <a:t>]</a:t>
            </a:r>
            <a:r>
              <a:rPr lang="en-US" altLang="es-MX" sz="2600" dirty="0"/>
              <a:t>), and copies a </a:t>
            </a:r>
            <a:r>
              <a:rPr lang="en-US" altLang="es-MX" sz="2600" i="1" dirty="0"/>
              <a:t>value</a:t>
            </a:r>
            <a:r>
              <a:rPr lang="en-US" altLang="es-MX" sz="2600" dirty="0"/>
              <a:t> into the location pointed to by the stack pointer </a:t>
            </a:r>
            <a:r>
              <a:rPr lang="en-US" altLang="es-MX" sz="2600" i="1" dirty="0"/>
              <a:t>ESP</a:t>
            </a:r>
            <a:r>
              <a:rPr lang="en-US" altLang="es-MX" sz="2600" dirty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MX" altLang="es-MX" sz="2400" dirty="0"/>
              <a:t>ESP </a:t>
            </a:r>
            <a:r>
              <a:rPr lang="es-MX" altLang="es-MX" sz="2400" dirty="0">
                <a:sym typeface="Wingdings" panose="05000000000000000000" pitchFamily="2" charset="2"/>
              </a:rPr>
              <a:t></a:t>
            </a:r>
            <a:r>
              <a:rPr lang="es-MX" altLang="es-MX" sz="2400" dirty="0"/>
              <a:t> ESP – </a:t>
            </a:r>
            <a:r>
              <a:rPr lang="es-MX" altLang="es-MX" sz="2400" i="1" dirty="0" err="1"/>
              <a:t>nByOp</a:t>
            </a:r>
            <a:r>
              <a:rPr lang="es-MX" altLang="es-MX" sz="2400" i="1" dirty="0"/>
              <a:t>       ; </a:t>
            </a:r>
            <a:r>
              <a:rPr lang="es-MX" altLang="es-MX" sz="2400" i="1" dirty="0" err="1"/>
              <a:t>nByOp</a:t>
            </a:r>
            <a:r>
              <a:rPr lang="es-MX" altLang="es-MX" sz="2400" i="1" dirty="0"/>
              <a:t>=4 Bytes, a 32-bit </a:t>
            </a:r>
            <a:r>
              <a:rPr lang="es-MX" altLang="es-MX" sz="2400" i="1" dirty="0" err="1"/>
              <a:t>operand</a:t>
            </a:r>
            <a:endParaRPr lang="es-MX" altLang="es-MX" sz="2400" dirty="0"/>
          </a:p>
          <a:p>
            <a:pPr marL="1371600" lvl="2" indent="-457200">
              <a:buFont typeface="+mj-lt"/>
              <a:buAutoNum type="arabicPeriod"/>
            </a:pPr>
            <a:r>
              <a:rPr lang="es-MX" altLang="es-MX" sz="2400" dirty="0"/>
              <a:t>STACK [ESP] </a:t>
            </a:r>
            <a:r>
              <a:rPr lang="es-MX" altLang="es-MX" sz="2400" dirty="0">
                <a:sym typeface="Wingdings" panose="05000000000000000000" pitchFamily="2" charset="2"/>
              </a:rPr>
              <a:t> </a:t>
            </a:r>
            <a:r>
              <a:rPr lang="es-MX" altLang="es-MX" sz="2400" dirty="0" err="1">
                <a:sym typeface="Wingdings" panose="05000000000000000000" pitchFamily="2" charset="2"/>
              </a:rPr>
              <a:t>reg</a:t>
            </a:r>
            <a:r>
              <a:rPr lang="es-MX" altLang="es-MX" sz="2400" dirty="0">
                <a:sym typeface="Wingdings" panose="05000000000000000000" pitchFamily="2" charset="2"/>
              </a:rPr>
              <a:t>/</a:t>
            </a:r>
            <a:r>
              <a:rPr lang="es-MX" altLang="es-MX" sz="2400" dirty="0" err="1">
                <a:sym typeface="Wingdings" panose="05000000000000000000" pitchFamily="2" charset="2"/>
              </a:rPr>
              <a:t>var</a:t>
            </a:r>
            <a:r>
              <a:rPr lang="es-MX" altLang="es-MX" sz="2400" dirty="0">
                <a:sym typeface="Wingdings" panose="05000000000000000000" pitchFamily="2" charset="2"/>
              </a:rPr>
              <a:t>/</a:t>
            </a:r>
            <a:r>
              <a:rPr lang="es-MX" altLang="es-MX" sz="2400" dirty="0" err="1">
                <a:sym typeface="Wingdings" panose="05000000000000000000" pitchFamily="2" charset="2"/>
              </a:rPr>
              <a:t>value</a:t>
            </a:r>
            <a:endParaRPr lang="en-US" altLang="es-MX" sz="2400" dirty="0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6083173" y="4149080"/>
            <a:ext cx="0" cy="93610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4668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40EB6-CE6A-4038-B5D2-D063DBFE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Arithmetic</a:t>
            </a:r>
            <a:r>
              <a:rPr lang="es-MX" dirty="0"/>
              <a:t> </a:t>
            </a:r>
            <a:r>
              <a:rPr lang="es-MX" dirty="0" err="1"/>
              <a:t>Operator</a:t>
            </a:r>
            <a:r>
              <a:rPr lang="es-MX" dirty="0"/>
              <a:t> </a:t>
            </a:r>
            <a:r>
              <a:rPr lang="es-MX" dirty="0" err="1"/>
              <a:t>Precedence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33EBC2-BFB6-4985-BE1F-001089C39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63711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HLL </a:t>
            </a:r>
            <a:r>
              <a:rPr lang="es-MX" dirty="0" err="1"/>
              <a:t>operator</a:t>
            </a:r>
            <a:r>
              <a:rPr lang="es-MX" dirty="0"/>
              <a:t> </a:t>
            </a:r>
            <a:r>
              <a:rPr lang="es-MX" dirty="0" err="1"/>
              <a:t>precedence</a:t>
            </a:r>
            <a:r>
              <a:rPr lang="es-MX" dirty="0"/>
              <a:t> in </a:t>
            </a:r>
            <a:r>
              <a:rPr lang="es-MX" dirty="0" err="1"/>
              <a:t>evaluation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Arithmetic</a:t>
            </a:r>
            <a:r>
              <a:rPr lang="es-MX" dirty="0"/>
              <a:t> </a:t>
            </a:r>
            <a:r>
              <a:rPr lang="es-MX" dirty="0" err="1"/>
              <a:t>Expressions</a:t>
            </a:r>
            <a:endParaRPr lang="es-MX" dirty="0"/>
          </a:p>
          <a:p>
            <a:r>
              <a:rPr lang="es-MX" dirty="0"/>
              <a:t>1-  </a:t>
            </a:r>
            <a:r>
              <a:rPr lang="es-MX" b="1" dirty="0">
                <a:solidFill>
                  <a:srgbClr val="FF0000"/>
                </a:solidFill>
              </a:rPr>
              <a:t>(</a:t>
            </a:r>
            <a:r>
              <a:rPr lang="es-MX" b="1" dirty="0"/>
              <a:t> </a:t>
            </a:r>
            <a:r>
              <a:rPr lang="es-MX" b="1" dirty="0">
                <a:solidFill>
                  <a:srgbClr val="FF0000"/>
                </a:solidFill>
              </a:rPr>
              <a:t>)</a:t>
            </a:r>
            <a:r>
              <a:rPr lang="es-MX" dirty="0"/>
              <a:t> </a:t>
            </a:r>
          </a:p>
          <a:p>
            <a:r>
              <a:rPr lang="es-MX" dirty="0"/>
              <a:t>2-  </a:t>
            </a:r>
            <a:r>
              <a:rPr lang="es-MX" b="1" dirty="0">
                <a:solidFill>
                  <a:srgbClr val="FF0000"/>
                </a:solidFill>
              </a:rPr>
              <a:t>-</a:t>
            </a:r>
            <a:r>
              <a:rPr lang="es-MX" dirty="0"/>
              <a:t> </a:t>
            </a:r>
            <a:r>
              <a:rPr lang="es-MX" dirty="0" err="1"/>
              <a:t>unary</a:t>
            </a:r>
            <a:endParaRPr lang="es-MX" dirty="0"/>
          </a:p>
          <a:p>
            <a:r>
              <a:rPr lang="es-MX" dirty="0"/>
              <a:t>3-  </a:t>
            </a:r>
            <a:r>
              <a:rPr lang="es-MX" b="1" dirty="0">
                <a:solidFill>
                  <a:srgbClr val="FF0000"/>
                </a:solidFill>
              </a:rPr>
              <a:t>*</a:t>
            </a:r>
            <a:r>
              <a:rPr lang="es-MX" dirty="0"/>
              <a:t>, </a:t>
            </a:r>
            <a:r>
              <a:rPr lang="es-MX" b="1" dirty="0">
                <a:solidFill>
                  <a:srgbClr val="FF0000"/>
                </a:solidFill>
              </a:rPr>
              <a:t>/</a:t>
            </a:r>
          </a:p>
          <a:p>
            <a:r>
              <a:rPr lang="es-MX" dirty="0"/>
              <a:t>4-  </a:t>
            </a:r>
            <a:r>
              <a:rPr lang="es-MX" b="1" dirty="0">
                <a:solidFill>
                  <a:srgbClr val="FF0000"/>
                </a:solidFill>
              </a:rPr>
              <a:t>+</a:t>
            </a:r>
            <a:r>
              <a:rPr lang="es-MX" dirty="0"/>
              <a:t>, </a:t>
            </a:r>
            <a:r>
              <a:rPr lang="es-MX" b="1" dirty="0">
                <a:solidFill>
                  <a:srgbClr val="FF0000"/>
                </a:solidFill>
              </a:rPr>
              <a:t>-</a:t>
            </a:r>
            <a:endParaRPr lang="es-MX" b="1" dirty="0"/>
          </a:p>
          <a:p>
            <a:r>
              <a:rPr lang="es-MX" dirty="0" err="1"/>
              <a:t>Examples</a:t>
            </a:r>
            <a:r>
              <a:rPr lang="es-MX" dirty="0"/>
              <a:t>:</a:t>
            </a:r>
          </a:p>
          <a:p>
            <a:pPr lvl="1"/>
            <a:r>
              <a:rPr lang="es-ES" dirty="0"/>
              <a:t>X = 6 - Y * 5 + 2;</a:t>
            </a:r>
            <a:endParaRPr lang="es-MX" dirty="0"/>
          </a:p>
          <a:p>
            <a:pPr lvl="1"/>
            <a:r>
              <a:rPr lang="es-ES" dirty="0"/>
              <a:t>R = -8 - T * (7 + M);</a:t>
            </a:r>
          </a:p>
          <a:p>
            <a:pPr lvl="1"/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5FD6DF-3CBB-4531-B9A2-67B0FC53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AC4816-20B7-4B30-B99D-00F762B5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5579004"/>
      </p:ext>
    </p:extLst>
  </p:cSld>
  <p:clrMapOvr>
    <a:masterClrMapping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PUSH </a:t>
            </a:r>
            <a:r>
              <a:rPr lang="es-MX" dirty="0" err="1"/>
              <a:t>operation</a:t>
            </a:r>
            <a:r>
              <a:rPr lang="es-MX" dirty="0"/>
              <a:t> 2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440</a:t>
            </a:fld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394" y="2192633"/>
            <a:ext cx="37338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27094" y="1556792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s-MX" sz="3200"/>
              <a:t>Same stack after pushing two more integers:</a:t>
            </a:r>
            <a:endParaRPr lang="en-US" altLang="es-MX" sz="3200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438400" y="5157192"/>
            <a:ext cx="731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s-MX" sz="2100" dirty="0"/>
              <a:t>The stack grows downward. The area below ESP is always available (unless the stack has overflowed).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8904312" y="2637654"/>
            <a:ext cx="0" cy="158343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980316"/>
      </p:ext>
    </p:extLst>
  </p:cSld>
  <p:clrMapOvr>
    <a:masterClrMapping/>
  </p:clrMapOvr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Instruction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s-MX" dirty="0"/>
          </a:p>
          <a:p>
            <a:r>
              <a:rPr lang="en-US" altLang="es-MX" dirty="0"/>
              <a:t>POP syntax,  one operand     </a:t>
            </a:r>
          </a:p>
          <a:p>
            <a:pPr lvl="1"/>
            <a:r>
              <a:rPr lang="en-US" altLang="es-MX" dirty="0"/>
              <a:t>POP </a:t>
            </a:r>
            <a:r>
              <a:rPr lang="en-US" altLang="es-MX" i="1" dirty="0" err="1"/>
              <a:t>reg</a:t>
            </a:r>
            <a:r>
              <a:rPr lang="en-US" altLang="es-MX" i="1" dirty="0"/>
              <a:t>/mem16</a:t>
            </a:r>
            <a:r>
              <a:rPr lang="en-US" altLang="es-MX" dirty="0"/>
              <a:t>           ; </a:t>
            </a:r>
            <a:r>
              <a:rPr lang="en-US" altLang="es-MX" sz="2000" i="1" dirty="0"/>
              <a:t>for 2-Byte, 16-bit operand</a:t>
            </a:r>
            <a:r>
              <a:rPr lang="en-US" altLang="es-MX" i="1" dirty="0"/>
              <a:t> </a:t>
            </a:r>
          </a:p>
          <a:p>
            <a:pPr lvl="1"/>
            <a:r>
              <a:rPr lang="en-US" altLang="es-MX" dirty="0"/>
              <a:t>POP </a:t>
            </a:r>
            <a:r>
              <a:rPr lang="en-US" altLang="es-MX" i="1" dirty="0" err="1"/>
              <a:t>reg</a:t>
            </a:r>
            <a:r>
              <a:rPr lang="en-US" altLang="es-MX" i="1" dirty="0"/>
              <a:t>/mem32           ; </a:t>
            </a:r>
            <a:r>
              <a:rPr lang="en-US" altLang="es-MX" sz="2000" i="1" dirty="0"/>
              <a:t>for 4-Byte, 32-bit operand</a:t>
            </a:r>
            <a:r>
              <a:rPr lang="en-US" altLang="es-MX" i="1" dirty="0"/>
              <a:t> </a:t>
            </a:r>
          </a:p>
          <a:p>
            <a:pPr lvl="1"/>
            <a:r>
              <a:rPr lang="en-US" altLang="es-MX" dirty="0"/>
              <a:t>POP </a:t>
            </a:r>
            <a:r>
              <a:rPr lang="en-US" altLang="es-MX" i="1" dirty="0" err="1"/>
              <a:t>reg</a:t>
            </a:r>
            <a:r>
              <a:rPr lang="en-US" altLang="es-MX" i="1" dirty="0"/>
              <a:t>/mem64           ; </a:t>
            </a:r>
            <a:r>
              <a:rPr lang="en-US" altLang="es-MX" sz="2000" i="1" dirty="0"/>
              <a:t>for 8-Byte, 64-bit operand</a:t>
            </a:r>
            <a:r>
              <a:rPr lang="en-US" altLang="es-MX" i="1" dirty="0"/>
              <a:t> </a:t>
            </a:r>
          </a:p>
          <a:p>
            <a:pPr lvl="1"/>
            <a:endParaRPr lang="en-US" altLang="es-MX" dirty="0"/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6751258"/>
      </p:ext>
    </p:extLst>
  </p:cSld>
  <p:clrMapOvr>
    <a:masterClrMapping/>
  </p:clrMapOvr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Operation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442</a:t>
            </a:fld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3501008"/>
            <a:ext cx="6704013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362200" y="1556792"/>
            <a:ext cx="75438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es-MX" sz="2000" dirty="0"/>
              <a:t>Copies value at STACK[ESP] into a register or variable.</a:t>
            </a:r>
          </a:p>
          <a:p>
            <a:pPr lvl="1"/>
            <a:r>
              <a:rPr lang="en-US" altLang="es-MX" sz="1800" dirty="0" err="1"/>
              <a:t>Reg</a:t>
            </a:r>
            <a:r>
              <a:rPr lang="en-US" altLang="es-MX" sz="1800" dirty="0"/>
              <a:t>/</a:t>
            </a:r>
            <a:r>
              <a:rPr lang="en-US" altLang="es-MX" sz="1800" dirty="0" err="1"/>
              <a:t>Var</a:t>
            </a:r>
            <a:r>
              <a:rPr lang="en-US" altLang="es-MX" sz="1800" dirty="0"/>
              <a:t> </a:t>
            </a:r>
            <a:r>
              <a:rPr lang="en-US" altLang="es-MX" sz="1800" dirty="0">
                <a:sym typeface="Wingdings" panose="05000000000000000000" pitchFamily="2" charset="2"/>
              </a:rPr>
              <a:t> STACK[ESP]</a:t>
            </a:r>
            <a:endParaRPr lang="en-US" altLang="es-MX" sz="800" dirty="0"/>
          </a:p>
          <a:p>
            <a:pPr marL="457200" indent="-457200">
              <a:buFont typeface="+mj-lt"/>
              <a:buAutoNum type="arabicPeriod"/>
            </a:pPr>
            <a:r>
              <a:rPr lang="en-US" altLang="es-MX" sz="2000" dirty="0"/>
              <a:t>Adds </a:t>
            </a:r>
            <a:r>
              <a:rPr lang="en-US" altLang="es-MX" sz="2000" i="1" dirty="0"/>
              <a:t>n</a:t>
            </a:r>
            <a:r>
              <a:rPr lang="en-US" altLang="es-MX" sz="2000" dirty="0"/>
              <a:t> to ESP, where </a:t>
            </a:r>
            <a:r>
              <a:rPr lang="en-US" altLang="es-MX" sz="2000" i="1" dirty="0"/>
              <a:t>n</a:t>
            </a:r>
            <a:r>
              <a:rPr lang="en-US" altLang="es-MX" sz="2000" dirty="0"/>
              <a:t> is either 2, 4 or 8.</a:t>
            </a:r>
          </a:p>
          <a:p>
            <a:pPr lvl="1"/>
            <a:r>
              <a:rPr lang="en-US" altLang="es-MX" sz="1800" dirty="0"/>
              <a:t>value of </a:t>
            </a:r>
            <a:r>
              <a:rPr lang="en-US" altLang="es-MX" sz="1800" i="1" dirty="0"/>
              <a:t>n</a:t>
            </a:r>
            <a:r>
              <a:rPr lang="en-US" altLang="es-MX" sz="1800" dirty="0"/>
              <a:t> depends on the attribute of the operand receiving the data</a:t>
            </a:r>
          </a:p>
          <a:p>
            <a:pPr lvl="1"/>
            <a:r>
              <a:rPr lang="es-MX" altLang="es-MX" sz="1800" dirty="0"/>
              <a:t>ESP </a:t>
            </a:r>
            <a:r>
              <a:rPr lang="es-MX" altLang="es-MX" sz="1800" dirty="0">
                <a:sym typeface="Wingdings" panose="05000000000000000000" pitchFamily="2" charset="2"/>
              </a:rPr>
              <a:t> ESP + </a:t>
            </a:r>
            <a:r>
              <a:rPr lang="es-MX" altLang="es-MX" sz="1800" i="1" dirty="0">
                <a:sym typeface="Wingdings" panose="05000000000000000000" pitchFamily="2" charset="2"/>
              </a:rPr>
              <a:t>n</a:t>
            </a:r>
            <a:r>
              <a:rPr lang="es-MX" altLang="es-MX" sz="1800" dirty="0">
                <a:sym typeface="Wingdings" panose="05000000000000000000" pitchFamily="2" charset="2"/>
              </a:rPr>
              <a:t> </a:t>
            </a:r>
            <a:endParaRPr lang="en-US" altLang="es-MX" sz="1800" dirty="0"/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6103225" y="3995929"/>
            <a:ext cx="0" cy="151216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095533"/>
      </p:ext>
    </p:extLst>
  </p:cSld>
  <p:clrMapOvr>
    <a:masterClrMapping/>
  </p:clrMapOvr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PUSH and POP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443</a:t>
            </a:fld>
            <a:endParaRPr lang="es-MX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99765" y="1454533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s-MX" sz="2100" dirty="0"/>
              <a:t>Save and restore registers when they contain important values. PUSH and POP instructions occur in the opposite order.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275965" y="2204864"/>
            <a:ext cx="7543800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s-MX" sz="1800" b="1" dirty="0" err="1">
                <a:latin typeface="Courier New" pitchFamily="49" charset="0"/>
              </a:rPr>
              <a:t>dwordVal</a:t>
            </a:r>
            <a:r>
              <a:rPr lang="es-MX" altLang="es-MX" sz="1800" b="1" dirty="0">
                <a:latin typeface="Courier New" pitchFamily="49" charset="0"/>
              </a:rPr>
              <a:t> DWORD 675</a:t>
            </a:r>
            <a:endParaRPr lang="en-US" altLang="es-MX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PUSH ESI		; push registers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PUSH ECX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PUSH EBX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s-MX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MOV  ESI,OFFSET </a:t>
            </a:r>
            <a:r>
              <a:rPr lang="en-US" altLang="es-MX" sz="1800" b="1" dirty="0" err="1">
                <a:latin typeface="Courier New" pitchFamily="49" charset="0"/>
              </a:rPr>
              <a:t>dwordVal</a:t>
            </a:r>
            <a:r>
              <a:rPr lang="en-US" altLang="es-MX" sz="1800" b="1" dirty="0">
                <a:latin typeface="Courier New" pitchFamily="49" charset="0"/>
              </a:rPr>
              <a:t> 		; display some memory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MOV  ECX,LENGTHOF </a:t>
            </a:r>
            <a:r>
              <a:rPr lang="en-US" altLang="es-MX" sz="1800" b="1" dirty="0" err="1">
                <a:latin typeface="Courier New" pitchFamily="49" charset="0"/>
              </a:rPr>
              <a:t>dwordVal</a:t>
            </a:r>
            <a:endParaRPr lang="en-US" altLang="es-MX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MOV  EBX,TYPE </a:t>
            </a:r>
            <a:r>
              <a:rPr lang="en-US" altLang="es-MX" sz="1800" b="1" dirty="0" err="1">
                <a:latin typeface="Courier New" pitchFamily="49" charset="0"/>
              </a:rPr>
              <a:t>dwordVal</a:t>
            </a:r>
            <a:endParaRPr lang="en-US" altLang="es-MX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CALL </a:t>
            </a:r>
            <a:r>
              <a:rPr lang="en-US" altLang="es-MX" sz="1800" b="1" dirty="0" err="1">
                <a:latin typeface="Courier New" pitchFamily="49" charset="0"/>
              </a:rPr>
              <a:t>DumpMem</a:t>
            </a:r>
            <a:endParaRPr lang="en-US" altLang="es-MX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s-MX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POP  EBX		; restore registers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POP  ECX                      ; aware of LIFO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POP  ESI</a:t>
            </a:r>
          </a:p>
        </p:txBody>
      </p:sp>
    </p:spTree>
    <p:extLst>
      <p:ext uri="{BB962C8B-B14F-4D97-AF65-F5344CB8AC3E}">
        <p14:creationId xmlns:p14="http://schemas.microsoft.com/office/powerpoint/2010/main" val="1508358665"/>
      </p:ext>
    </p:extLst>
  </p:cSld>
  <p:clrMapOvr>
    <a:masterClrMapping/>
  </p:clrMapOvr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Instructions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56150"/>
          </a:xfrm>
        </p:spPr>
        <p:txBody>
          <a:bodyPr>
            <a:normAutofit fontScale="92500"/>
          </a:bodyPr>
          <a:lstStyle/>
          <a:p>
            <a:r>
              <a:rPr lang="en-US" dirty="0"/>
              <a:t>PUSHFD and POPFD</a:t>
            </a:r>
          </a:p>
          <a:p>
            <a:pPr lvl="1"/>
            <a:r>
              <a:rPr lang="en-US" dirty="0"/>
              <a:t>push and pop the EFLAGS register (32-bit)</a:t>
            </a:r>
          </a:p>
          <a:p>
            <a:r>
              <a:rPr lang="en-US" dirty="0">
                <a:solidFill>
                  <a:srgbClr val="FF0000"/>
                </a:solidFill>
              </a:rPr>
              <a:t>PUSHAD</a:t>
            </a:r>
            <a:r>
              <a:rPr lang="en-US" dirty="0"/>
              <a:t> pushes the 32-bit general-purpose registers on the stack </a:t>
            </a:r>
          </a:p>
          <a:p>
            <a:pPr lvl="1"/>
            <a:r>
              <a:rPr lang="en-US" dirty="0"/>
              <a:t>order: EAX, ECX, EDX, EBX, </a:t>
            </a:r>
            <a:r>
              <a:rPr lang="en-US" dirty="0">
                <a:solidFill>
                  <a:srgbClr val="FF0000"/>
                </a:solidFill>
              </a:rPr>
              <a:t>ESP</a:t>
            </a:r>
            <a:r>
              <a:rPr lang="en-US" dirty="0"/>
              <a:t>, EBP, ESI, EDI</a:t>
            </a:r>
          </a:p>
          <a:p>
            <a:r>
              <a:rPr lang="en-US" dirty="0">
                <a:solidFill>
                  <a:srgbClr val="FF0000"/>
                </a:solidFill>
              </a:rPr>
              <a:t>POPAD</a:t>
            </a:r>
            <a:r>
              <a:rPr lang="en-US" dirty="0"/>
              <a:t> pops the same registers off the stack in reverse order</a:t>
            </a:r>
          </a:p>
          <a:p>
            <a:r>
              <a:rPr lang="en-US" dirty="0"/>
              <a:t>PUSHA and POPA, do the same for 16-bit registers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order: AX, CX, DX, BX, SP, BP, SI, DI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1601019"/>
      </p:ext>
    </p:extLst>
  </p:cSld>
  <p:clrMapOvr>
    <a:masterClrMapping/>
  </p:clrMapOvr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PUSHAD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value pushed for the ESP register is its value before prior to pushing the first register.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Temporary</a:t>
            </a:r>
            <a:r>
              <a:rPr lang="es-MX" dirty="0"/>
              <a:t> = ESP;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Push</a:t>
            </a:r>
            <a:r>
              <a:rPr lang="es-MX" dirty="0"/>
              <a:t>(EAX);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Push</a:t>
            </a:r>
            <a:r>
              <a:rPr lang="es-MX" dirty="0"/>
              <a:t>(ECX);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Push</a:t>
            </a:r>
            <a:r>
              <a:rPr lang="es-MX" dirty="0"/>
              <a:t>(EDX);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Push</a:t>
            </a:r>
            <a:r>
              <a:rPr lang="es-MX" dirty="0"/>
              <a:t>(EBX);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Push</a:t>
            </a:r>
            <a:r>
              <a:rPr lang="es-MX" dirty="0"/>
              <a:t>(</a:t>
            </a:r>
            <a:r>
              <a:rPr lang="es-MX" dirty="0" err="1"/>
              <a:t>Temporary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Push</a:t>
            </a:r>
            <a:r>
              <a:rPr lang="es-MX" dirty="0"/>
              <a:t>(EBP);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Push</a:t>
            </a:r>
            <a:r>
              <a:rPr lang="es-MX" dirty="0"/>
              <a:t>(ESI);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Push</a:t>
            </a:r>
            <a:r>
              <a:rPr lang="es-MX" dirty="0"/>
              <a:t>(EDI);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9655614"/>
      </p:ext>
    </p:extLst>
  </p:cSld>
  <p:clrMapOvr>
    <a:masterClrMapping/>
  </p:clrMapOvr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POPAD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The ESP register is incremented after each register is loaded.</a:t>
            </a:r>
            <a:endParaRPr lang="es-MX" sz="3000" dirty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sz="3000" dirty="0"/>
              <a:t>EDI = Pop();               </a:t>
            </a:r>
            <a:r>
              <a:rPr lang="es-MX" sz="1900" dirty="0"/>
              <a:t>ESP=ESP+4</a:t>
            </a:r>
            <a:r>
              <a:rPr lang="es-MX" dirty="0"/>
              <a:t>  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sz="3000" dirty="0"/>
              <a:t>ESI = Pop();</a:t>
            </a:r>
            <a:r>
              <a:rPr lang="es-MX" dirty="0">
                <a:solidFill>
                  <a:prstClr val="black"/>
                </a:solidFill>
              </a:rPr>
              <a:t>               </a:t>
            </a:r>
            <a:r>
              <a:rPr lang="es-MX" sz="1900" dirty="0">
                <a:solidFill>
                  <a:prstClr val="black"/>
                </a:solidFill>
              </a:rPr>
              <a:t>ESP=ESP+4</a:t>
            </a:r>
            <a:r>
              <a:rPr lang="es-MX" dirty="0">
                <a:solidFill>
                  <a:prstClr val="black"/>
                </a:solidFill>
              </a:rPr>
              <a:t>  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sz="3000" dirty="0"/>
              <a:t>EBP = Pop();</a:t>
            </a:r>
            <a:r>
              <a:rPr lang="es-MX" dirty="0">
                <a:solidFill>
                  <a:prstClr val="black"/>
                </a:solidFill>
              </a:rPr>
              <a:t>             </a:t>
            </a:r>
            <a:r>
              <a:rPr lang="es-MX" sz="1900" dirty="0">
                <a:solidFill>
                  <a:prstClr val="black"/>
                </a:solidFill>
              </a:rPr>
              <a:t>ESP=ESP+4</a:t>
            </a:r>
            <a:r>
              <a:rPr lang="es-MX" dirty="0">
                <a:solidFill>
                  <a:prstClr val="black"/>
                </a:solidFill>
              </a:rPr>
              <a:t>  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                                  </a:t>
            </a:r>
            <a:r>
              <a:rPr lang="es-MX" sz="1900" dirty="0"/>
              <a:t>ESP = ESP + 4; //</a:t>
            </a:r>
            <a:r>
              <a:rPr lang="es-MX" sz="1900" dirty="0" err="1"/>
              <a:t>skip</a:t>
            </a:r>
            <a:r>
              <a:rPr lang="es-MX" sz="1900" dirty="0"/>
              <a:t> </a:t>
            </a:r>
            <a:r>
              <a:rPr lang="es-MX" sz="1900" dirty="0" err="1"/>
              <a:t>next</a:t>
            </a:r>
            <a:r>
              <a:rPr lang="es-MX" sz="1900" dirty="0"/>
              <a:t> 4 bytes of </a:t>
            </a:r>
            <a:r>
              <a:rPr lang="es-MX" sz="1900" dirty="0" err="1"/>
              <a:t>stack</a:t>
            </a:r>
            <a:endParaRPr lang="es-MX" sz="1900" dirty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sz="3000" dirty="0"/>
              <a:t>EBX = Pop();</a:t>
            </a:r>
            <a:r>
              <a:rPr lang="es-MX" dirty="0">
                <a:solidFill>
                  <a:prstClr val="black"/>
                </a:solidFill>
              </a:rPr>
              <a:t>              </a:t>
            </a:r>
            <a:r>
              <a:rPr lang="es-MX" sz="1900" dirty="0">
                <a:solidFill>
                  <a:prstClr val="black"/>
                </a:solidFill>
              </a:rPr>
              <a:t>ESP=ESP+4</a:t>
            </a:r>
            <a:r>
              <a:rPr lang="es-MX" dirty="0">
                <a:solidFill>
                  <a:prstClr val="black"/>
                </a:solidFill>
              </a:rPr>
              <a:t>  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sz="3000" dirty="0"/>
              <a:t>EDX = Pop();</a:t>
            </a:r>
            <a:r>
              <a:rPr lang="es-MX" dirty="0">
                <a:solidFill>
                  <a:prstClr val="black"/>
                </a:solidFill>
              </a:rPr>
              <a:t>              </a:t>
            </a:r>
            <a:r>
              <a:rPr lang="es-MX" sz="1900" dirty="0">
                <a:solidFill>
                  <a:prstClr val="black"/>
                </a:solidFill>
              </a:rPr>
              <a:t>ESP=ESP+4</a:t>
            </a:r>
            <a:r>
              <a:rPr lang="es-MX" dirty="0">
                <a:solidFill>
                  <a:prstClr val="black"/>
                </a:solidFill>
              </a:rPr>
              <a:t>  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sz="3000" dirty="0"/>
              <a:t>ECX = Pop();</a:t>
            </a:r>
            <a:r>
              <a:rPr lang="es-MX" dirty="0">
                <a:solidFill>
                  <a:prstClr val="black"/>
                </a:solidFill>
              </a:rPr>
              <a:t>              </a:t>
            </a:r>
            <a:r>
              <a:rPr lang="es-MX" sz="1900" dirty="0">
                <a:solidFill>
                  <a:prstClr val="black"/>
                </a:solidFill>
              </a:rPr>
              <a:t>ESP=ESP+4</a:t>
            </a:r>
            <a:r>
              <a:rPr lang="es-MX" dirty="0">
                <a:solidFill>
                  <a:prstClr val="black"/>
                </a:solidFill>
              </a:rPr>
              <a:t>  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sz="3000" dirty="0"/>
              <a:t>EAX = Pop();</a:t>
            </a:r>
            <a:r>
              <a:rPr lang="es-MX" dirty="0">
                <a:solidFill>
                  <a:prstClr val="black"/>
                </a:solidFill>
              </a:rPr>
              <a:t>              </a:t>
            </a:r>
            <a:r>
              <a:rPr lang="es-MX" sz="1900" dirty="0">
                <a:solidFill>
                  <a:prstClr val="black"/>
                </a:solidFill>
              </a:rPr>
              <a:t>ESP=ESP+4</a:t>
            </a:r>
            <a:r>
              <a:rPr lang="es-MX" dirty="0">
                <a:solidFill>
                  <a:prstClr val="black"/>
                </a:solidFill>
              </a:rPr>
              <a:t>  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446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8086648"/>
      </p:ext>
    </p:extLst>
  </p:cSld>
  <p:clrMapOvr>
    <a:masterClrMapping/>
  </p:clrMapOvr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Stack</a:t>
            </a:r>
            <a:r>
              <a:rPr lang="es-MX" dirty="0"/>
              <a:t> </a:t>
            </a:r>
            <a:r>
              <a:rPr lang="es-MX" dirty="0" err="1"/>
              <a:t>applications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i="1" dirty="0" err="1"/>
              <a:t>Temporary</a:t>
            </a:r>
            <a:r>
              <a:rPr lang="es-MX" i="1" dirty="0"/>
              <a:t> </a:t>
            </a:r>
            <a:r>
              <a:rPr lang="es-MX" i="1" dirty="0" err="1"/>
              <a:t>save</a:t>
            </a:r>
            <a:r>
              <a:rPr lang="es-MX" i="1" dirty="0"/>
              <a:t> </a:t>
            </a:r>
            <a:r>
              <a:rPr lang="es-MX" i="1" dirty="0" err="1"/>
              <a:t>area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registers</a:t>
            </a:r>
            <a:r>
              <a:rPr lang="es-MX" dirty="0"/>
              <a:t>, once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registers</a:t>
            </a:r>
            <a:r>
              <a:rPr lang="es-MX" dirty="0"/>
              <a:t> </a:t>
            </a:r>
            <a:r>
              <a:rPr lang="es-MX" dirty="0" err="1"/>
              <a:t>end</a:t>
            </a:r>
            <a:r>
              <a:rPr lang="es-MX" dirty="0"/>
              <a:t> a set of </a:t>
            </a:r>
            <a:r>
              <a:rPr lang="es-MX" dirty="0" err="1"/>
              <a:t>operations</a:t>
            </a:r>
            <a:r>
              <a:rPr lang="es-MX" dirty="0"/>
              <a:t>, </a:t>
            </a:r>
            <a:r>
              <a:rPr lang="es-MX" dirty="0" err="1"/>
              <a:t>their</a:t>
            </a:r>
            <a:r>
              <a:rPr lang="es-MX" dirty="0"/>
              <a:t> original </a:t>
            </a:r>
            <a:r>
              <a:rPr lang="es-MX" dirty="0" err="1"/>
              <a:t>values</a:t>
            </a:r>
            <a:r>
              <a:rPr lang="es-MX" dirty="0"/>
              <a:t> can be </a:t>
            </a:r>
            <a:r>
              <a:rPr lang="es-MX" dirty="0" err="1"/>
              <a:t>restored</a:t>
            </a:r>
            <a:r>
              <a:rPr lang="es-MX" dirty="0"/>
              <a:t>.</a:t>
            </a:r>
          </a:p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stack</a:t>
            </a:r>
            <a:r>
              <a:rPr lang="es-MX" dirty="0"/>
              <a:t> </a:t>
            </a:r>
            <a:r>
              <a:rPr lang="es-MX" dirty="0" err="1"/>
              <a:t>provides</a:t>
            </a:r>
            <a:r>
              <a:rPr lang="es-MX" dirty="0"/>
              <a:t> </a:t>
            </a:r>
            <a:r>
              <a:rPr lang="es-MX" i="1" dirty="0" err="1"/>
              <a:t>temporary</a:t>
            </a:r>
            <a:r>
              <a:rPr lang="es-MX" i="1" dirty="0"/>
              <a:t> </a:t>
            </a:r>
            <a:r>
              <a:rPr lang="es-MX" i="1" dirty="0" err="1"/>
              <a:t>storage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local variables.</a:t>
            </a:r>
          </a:p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i="1" dirty="0" err="1"/>
              <a:t>Call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a </a:t>
            </a:r>
            <a:r>
              <a:rPr lang="es-MX" dirty="0" err="1"/>
              <a:t>procedure</a:t>
            </a:r>
            <a:r>
              <a:rPr lang="es-MX" dirty="0"/>
              <a:t>, </a:t>
            </a:r>
            <a:r>
              <a:rPr lang="es-MX" dirty="0" err="1"/>
              <a:t>saves</a:t>
            </a:r>
            <a:r>
              <a:rPr lang="es-MX" dirty="0"/>
              <a:t> </a:t>
            </a:r>
            <a:r>
              <a:rPr lang="es-MX" i="1" dirty="0" err="1"/>
              <a:t>an</a:t>
            </a:r>
            <a:r>
              <a:rPr lang="es-MX" i="1" dirty="0"/>
              <a:t> </a:t>
            </a:r>
            <a:r>
              <a:rPr lang="es-MX" i="1" dirty="0" err="1"/>
              <a:t>address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uses up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i="1" dirty="0" err="1"/>
              <a:t>Return</a:t>
            </a:r>
            <a:r>
              <a:rPr lang="es-MX" dirty="0"/>
              <a:t> of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procedure</a:t>
            </a:r>
            <a:r>
              <a:rPr lang="es-MX" dirty="0"/>
              <a:t> </a:t>
            </a:r>
            <a:r>
              <a:rPr lang="es-MX" dirty="0" err="1"/>
              <a:t>called</a:t>
            </a:r>
            <a:r>
              <a:rPr lang="es-MX" dirty="0"/>
              <a:t>.</a:t>
            </a:r>
          </a:p>
          <a:p>
            <a:r>
              <a:rPr lang="es-MX"/>
              <a:t>HLL: The</a:t>
            </a:r>
            <a:r>
              <a:rPr lang="es-MX" dirty="0"/>
              <a:t> </a:t>
            </a:r>
            <a:r>
              <a:rPr lang="es-MX" i="1" dirty="0"/>
              <a:t>formal</a:t>
            </a:r>
            <a:r>
              <a:rPr lang="es-MX" dirty="0"/>
              <a:t> </a:t>
            </a:r>
            <a:r>
              <a:rPr lang="es-MX" dirty="0" err="1"/>
              <a:t>parameters</a:t>
            </a:r>
            <a:r>
              <a:rPr lang="es-MX" dirty="0"/>
              <a:t> and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i="1" dirty="0" err="1"/>
              <a:t>automatic</a:t>
            </a:r>
            <a:r>
              <a:rPr lang="es-MX" dirty="0"/>
              <a:t> variables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4556539"/>
      </p:ext>
    </p:extLst>
  </p:cSld>
  <p:clrMapOvr>
    <a:masterClrMapping/>
  </p:clrMapOvr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</a:t>
            </a:r>
            <a:r>
              <a:rPr lang="en-US" dirty="0" err="1"/>
              <a:t>referencia</a:t>
            </a:r>
            <a:r>
              <a:rPr lang="en-US" dirty="0"/>
              <a:t>, Ramón Ríos</a:t>
            </a:r>
          </a:p>
          <a:p>
            <a:r>
              <a:rPr lang="en-US" dirty="0"/>
              <a:t>Agosto – </a:t>
            </a:r>
            <a:r>
              <a:rPr lang="en-US" dirty="0" err="1"/>
              <a:t>diciembre</a:t>
            </a:r>
            <a:r>
              <a:rPr lang="en-US" dirty="0"/>
              <a:t> 2022</a:t>
            </a:r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448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3815174281"/>
      </p:ext>
    </p:extLst>
  </p:cSld>
  <p:clrMapOvr>
    <a:masterClrMapping/>
  </p:clrMapOvr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2022</a:t>
            </a:r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449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965387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Character Interpretation &amp; Storage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5640" y="1628800"/>
            <a:ext cx="66294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Character sets</a:t>
            </a:r>
          </a:p>
          <a:p>
            <a:pPr lvl="1" eaLnBrk="1" hangingPunct="1"/>
            <a:r>
              <a:rPr lang="en-US" altLang="en-US" dirty="0"/>
              <a:t>Standard ASCII (0 – 127), 8 bits</a:t>
            </a:r>
          </a:p>
          <a:p>
            <a:pPr lvl="2"/>
            <a:r>
              <a:rPr lang="en-US" altLang="en-US" dirty="0"/>
              <a:t>‘u’, ‘U’, ‘A’, ‘8’, ‘2’</a:t>
            </a:r>
          </a:p>
          <a:p>
            <a:pPr lvl="1" eaLnBrk="1" hangingPunct="1"/>
            <a:r>
              <a:rPr lang="en-US" altLang="en-US" dirty="0"/>
              <a:t>Extended ASCII (0 – 255), 8 bits</a:t>
            </a:r>
          </a:p>
          <a:p>
            <a:pPr lvl="1" eaLnBrk="1" hangingPunct="1"/>
            <a:r>
              <a:rPr lang="en-US" altLang="en-US" dirty="0"/>
              <a:t>ANSI (0 – 255), 8 bits</a:t>
            </a:r>
          </a:p>
          <a:p>
            <a:pPr lvl="1" eaLnBrk="1" hangingPunct="1"/>
            <a:r>
              <a:rPr lang="en-US" altLang="en-US" dirty="0"/>
              <a:t>Unicode (0 – 65,535), 16 bits in Java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4414191"/>
      </p:ext>
    </p:extLst>
  </p:cSld>
  <p:clrMapOvr>
    <a:masterClrMapping/>
  </p:clrMapOvr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Addressing</a:t>
            </a:r>
            <a:r>
              <a:rPr lang="es-MX" dirty="0"/>
              <a:t> </a:t>
            </a:r>
            <a:r>
              <a:rPr lang="es-MX" dirty="0" err="1"/>
              <a:t>Modes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417638"/>
            <a:ext cx="8229600" cy="4938712"/>
          </a:xfrm>
        </p:spPr>
        <p:txBody>
          <a:bodyPr>
            <a:normAutofit/>
          </a:bodyPr>
          <a:lstStyle/>
          <a:p>
            <a:r>
              <a:rPr lang="en-US" dirty="0"/>
              <a:t>Addressing Mode.</a:t>
            </a:r>
            <a:endParaRPr lang="es-MX" dirty="0"/>
          </a:p>
          <a:p>
            <a:pPr lvl="1"/>
            <a:r>
              <a:rPr lang="en-US" dirty="0"/>
              <a:t>refers to the way, in which, the CPU accesses the </a:t>
            </a:r>
            <a:r>
              <a:rPr lang="en-US" i="1" dirty="0"/>
              <a:t>effective values</a:t>
            </a:r>
            <a:r>
              <a:rPr lang="en-US" dirty="0"/>
              <a:t> from the operand(s) of an instruction</a:t>
            </a:r>
          </a:p>
          <a:p>
            <a:endParaRPr lang="es-MX" dirty="0"/>
          </a:p>
          <a:p>
            <a:r>
              <a:rPr lang="es-MX" dirty="0" err="1"/>
              <a:t>Two</a:t>
            </a:r>
            <a:r>
              <a:rPr lang="es-MX" dirty="0"/>
              <a:t> general </a:t>
            </a:r>
            <a:r>
              <a:rPr lang="es-MX" dirty="0" err="1"/>
              <a:t>Addressing</a:t>
            </a:r>
            <a:r>
              <a:rPr lang="es-MX" dirty="0"/>
              <a:t> </a:t>
            </a:r>
            <a:r>
              <a:rPr lang="es-MX" dirty="0" err="1"/>
              <a:t>Modes</a:t>
            </a:r>
            <a:r>
              <a:rPr lang="es-MX" dirty="0"/>
              <a:t>:</a:t>
            </a:r>
          </a:p>
          <a:p>
            <a:pPr lvl="1"/>
            <a:r>
              <a:rPr lang="es-MX" dirty="0" err="1"/>
              <a:t>Direct</a:t>
            </a:r>
            <a:r>
              <a:rPr lang="es-MX" dirty="0"/>
              <a:t> </a:t>
            </a:r>
            <a:r>
              <a:rPr lang="es-MX" dirty="0" err="1"/>
              <a:t>Addressing</a:t>
            </a:r>
            <a:r>
              <a:rPr lang="es-MX" dirty="0"/>
              <a:t> (</a:t>
            </a:r>
            <a:r>
              <a:rPr lang="es-MX" sz="2000" dirty="0" err="1"/>
              <a:t>seen</a:t>
            </a:r>
            <a:r>
              <a:rPr lang="es-MX" sz="2000" dirty="0"/>
              <a:t> up to </a:t>
            </a:r>
            <a:r>
              <a:rPr lang="es-MX" sz="2000" dirty="0" err="1"/>
              <a:t>now</a:t>
            </a:r>
            <a:r>
              <a:rPr lang="es-MX" dirty="0"/>
              <a:t>)</a:t>
            </a:r>
          </a:p>
          <a:p>
            <a:pPr lvl="1"/>
            <a:r>
              <a:rPr lang="es-MX" dirty="0" err="1"/>
              <a:t>Indirect</a:t>
            </a:r>
            <a:r>
              <a:rPr lang="es-MX" dirty="0"/>
              <a:t> </a:t>
            </a:r>
            <a:r>
              <a:rPr lang="es-MX" dirty="0" err="1"/>
              <a:t>Addressing</a:t>
            </a:r>
            <a:endParaRPr lang="es-MX" dirty="0"/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450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4267735"/>
      </p:ext>
    </p:extLst>
  </p:cSld>
  <p:clrMapOvr>
    <a:masterClrMapping/>
  </p:clrMapOvr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Direct</a:t>
            </a:r>
            <a:r>
              <a:rPr lang="es-MX" dirty="0"/>
              <a:t> </a:t>
            </a:r>
            <a:r>
              <a:rPr lang="es-MX" dirty="0" err="1"/>
              <a:t>Addressing</a:t>
            </a:r>
            <a:r>
              <a:rPr lang="es-MX" dirty="0"/>
              <a:t> </a:t>
            </a:r>
            <a:r>
              <a:rPr lang="es-MX" dirty="0" err="1"/>
              <a:t>Mode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417638"/>
            <a:ext cx="8229600" cy="4938712"/>
          </a:xfrm>
        </p:spPr>
        <p:txBody>
          <a:bodyPr>
            <a:normAutofit/>
          </a:bodyPr>
          <a:lstStyle/>
          <a:p>
            <a:r>
              <a:rPr lang="es-MX" dirty="0" err="1"/>
              <a:t>With</a:t>
            </a:r>
            <a:r>
              <a:rPr lang="es-MX" dirty="0"/>
              <a:t> DIRECT </a:t>
            </a:r>
            <a:r>
              <a:rPr lang="es-MX" dirty="0" err="1"/>
              <a:t>addressing</a:t>
            </a:r>
            <a:r>
              <a:rPr lang="es-MX" dirty="0"/>
              <a:t> </a:t>
            </a:r>
            <a:r>
              <a:rPr lang="es-MX" dirty="0" err="1"/>
              <a:t>mode</a:t>
            </a:r>
            <a:r>
              <a:rPr lang="es-MX" dirty="0"/>
              <a:t>, in </a:t>
            </a:r>
            <a:r>
              <a:rPr lang="es-MX" dirty="0" err="1"/>
              <a:t>Operands</a:t>
            </a:r>
            <a:endParaRPr lang="es-MX" dirty="0"/>
          </a:p>
          <a:p>
            <a:pPr lvl="1"/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>
                <a:solidFill>
                  <a:srgbClr val="FF0000"/>
                </a:solidFill>
              </a:rPr>
              <a:t>operand</a:t>
            </a:r>
            <a:r>
              <a:rPr lang="es-MX" dirty="0"/>
              <a:t> has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location</a:t>
            </a:r>
            <a:r>
              <a:rPr lang="es-MX" dirty="0"/>
              <a:t> to place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i="1" dirty="0" err="1"/>
              <a:t>effective</a:t>
            </a:r>
            <a:r>
              <a:rPr lang="es-MX" i="1" dirty="0"/>
              <a:t> </a:t>
            </a:r>
            <a:r>
              <a:rPr lang="es-MX" i="1" dirty="0" err="1"/>
              <a:t>value</a:t>
            </a:r>
            <a:r>
              <a:rPr lang="es-MX" dirty="0"/>
              <a:t>, </a:t>
            </a:r>
            <a:r>
              <a:rPr lang="es-MX" dirty="0" err="1"/>
              <a:t>or</a:t>
            </a:r>
            <a:r>
              <a:rPr lang="es-MX" dirty="0"/>
              <a:t> has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i="1" dirty="0" err="1">
                <a:solidFill>
                  <a:srgbClr val="C00000"/>
                </a:solidFill>
              </a:rPr>
              <a:t>content</a:t>
            </a:r>
            <a:r>
              <a:rPr lang="es-MX" dirty="0"/>
              <a:t> to </a:t>
            </a:r>
            <a:r>
              <a:rPr lang="es-MX" dirty="0" err="1"/>
              <a:t>get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i="1" dirty="0" err="1"/>
              <a:t>effective</a:t>
            </a:r>
            <a:r>
              <a:rPr lang="es-MX" i="1" dirty="0"/>
              <a:t> </a:t>
            </a:r>
            <a:r>
              <a:rPr lang="es-MX" i="1" dirty="0" err="1"/>
              <a:t>value</a:t>
            </a:r>
            <a:r>
              <a:rPr lang="es-MX" dirty="0"/>
              <a:t>,</a:t>
            </a:r>
          </a:p>
          <a:p>
            <a:pPr lvl="1"/>
            <a:r>
              <a:rPr lang="es-MX" dirty="0" err="1"/>
              <a:t>Examples</a:t>
            </a:r>
            <a:endParaRPr lang="es-MX" dirty="0"/>
          </a:p>
          <a:p>
            <a:pPr lvl="2"/>
            <a:r>
              <a:rPr lang="es-MX" dirty="0" err="1"/>
              <a:t>mov</a:t>
            </a:r>
            <a:r>
              <a:rPr lang="es-MX" dirty="0"/>
              <a:t>  </a:t>
            </a:r>
            <a:r>
              <a:rPr lang="es-MX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EAX</a:t>
            </a:r>
            <a:r>
              <a:rPr lang="es-MX" dirty="0"/>
              <a:t>, 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alfa</a:t>
            </a:r>
            <a:r>
              <a:rPr lang="es-MX" dirty="0"/>
              <a:t> </a:t>
            </a:r>
          </a:p>
          <a:p>
            <a:pPr lvl="2"/>
            <a:r>
              <a:rPr lang="es-MX" dirty="0" err="1"/>
              <a:t>mov</a:t>
            </a:r>
            <a:r>
              <a:rPr lang="es-MX" dirty="0"/>
              <a:t>  </a:t>
            </a:r>
            <a:r>
              <a:rPr lang="es-MX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beta</a:t>
            </a:r>
            <a:r>
              <a:rPr lang="es-MX" dirty="0"/>
              <a:t>,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EBX</a:t>
            </a:r>
            <a:r>
              <a:rPr lang="es-MX" dirty="0"/>
              <a:t>  </a:t>
            </a:r>
          </a:p>
          <a:p>
            <a:pPr lvl="2"/>
            <a:r>
              <a:rPr lang="es-MX" dirty="0" err="1"/>
              <a:t>mov</a:t>
            </a:r>
            <a:r>
              <a:rPr lang="es-MX" dirty="0"/>
              <a:t>  </a:t>
            </a:r>
            <a:r>
              <a:rPr lang="es-MX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alfa</a:t>
            </a:r>
            <a:r>
              <a:rPr lang="es-MX" dirty="0"/>
              <a:t>,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354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2"/>
            <a:r>
              <a:rPr lang="es-MX" dirty="0" err="1"/>
              <a:t>Direct</a:t>
            </a:r>
            <a:r>
              <a:rPr lang="es-MX" dirty="0"/>
              <a:t> </a:t>
            </a:r>
            <a:r>
              <a:rPr lang="es-MX" dirty="0" err="1"/>
              <a:t>Addressing</a:t>
            </a:r>
            <a:r>
              <a:rPr lang="es-MX" dirty="0"/>
              <a:t> </a:t>
            </a:r>
            <a:r>
              <a:rPr lang="es-MX" dirty="0" err="1"/>
              <a:t>Operands</a:t>
            </a:r>
            <a:endParaRPr lang="es-MX" dirty="0"/>
          </a:p>
          <a:p>
            <a:pPr lvl="3"/>
            <a:r>
              <a:rPr lang="es-MX" dirty="0" err="1"/>
              <a:t>Register</a:t>
            </a:r>
            <a:r>
              <a:rPr lang="es-MX" dirty="0"/>
              <a:t> </a:t>
            </a:r>
            <a:r>
              <a:rPr lang="es-MX" dirty="0" err="1"/>
              <a:t>Direct</a:t>
            </a:r>
            <a:r>
              <a:rPr lang="es-MX" dirty="0"/>
              <a:t> O.:  </a:t>
            </a:r>
            <a:r>
              <a:rPr lang="es-MX" b="1" dirty="0"/>
              <a:t>EAX</a:t>
            </a:r>
            <a:r>
              <a:rPr lang="es-MX" dirty="0"/>
              <a:t>, </a:t>
            </a:r>
            <a:r>
              <a:rPr lang="es-MX" b="1" dirty="0"/>
              <a:t>EBX</a:t>
            </a:r>
            <a:r>
              <a:rPr lang="es-MX" dirty="0"/>
              <a:t>  (</a:t>
            </a:r>
            <a:r>
              <a:rPr lang="es-MX" i="1" dirty="0" err="1"/>
              <a:t>location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i="1" dirty="0" err="1"/>
              <a:t>content</a:t>
            </a:r>
            <a:r>
              <a:rPr lang="es-MX" dirty="0"/>
              <a:t>)</a:t>
            </a:r>
          </a:p>
          <a:p>
            <a:pPr lvl="3"/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Direct</a:t>
            </a:r>
            <a:r>
              <a:rPr lang="es-MX" dirty="0"/>
              <a:t> O.:  </a:t>
            </a:r>
            <a:r>
              <a:rPr lang="es-MX" b="1" dirty="0"/>
              <a:t>alfa</a:t>
            </a:r>
            <a:r>
              <a:rPr lang="es-MX" dirty="0"/>
              <a:t>, </a:t>
            </a:r>
            <a:r>
              <a:rPr lang="es-MX" b="1" dirty="0"/>
              <a:t>beta</a:t>
            </a:r>
            <a:r>
              <a:rPr lang="es-MX" dirty="0"/>
              <a:t> (</a:t>
            </a:r>
            <a:r>
              <a:rPr lang="es-MX" i="1" dirty="0" err="1"/>
              <a:t>location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i="1" dirty="0" err="1"/>
              <a:t>content</a:t>
            </a:r>
            <a:r>
              <a:rPr lang="es-MX" dirty="0"/>
              <a:t>)</a:t>
            </a:r>
          </a:p>
          <a:p>
            <a:pPr lvl="3"/>
            <a:r>
              <a:rPr lang="es-MX" dirty="0" err="1"/>
              <a:t>Immediate</a:t>
            </a:r>
            <a:r>
              <a:rPr lang="es-MX" dirty="0"/>
              <a:t> </a:t>
            </a:r>
            <a:r>
              <a:rPr lang="es-MX" dirty="0" err="1"/>
              <a:t>Direct</a:t>
            </a:r>
            <a:r>
              <a:rPr lang="es-MX" dirty="0"/>
              <a:t> O:  </a:t>
            </a:r>
            <a:r>
              <a:rPr lang="es-MX" b="1" dirty="0"/>
              <a:t>354</a:t>
            </a:r>
            <a:r>
              <a:rPr lang="es-MX" dirty="0"/>
              <a:t> (</a:t>
            </a:r>
            <a:r>
              <a:rPr lang="es-MX" i="1" dirty="0" err="1"/>
              <a:t>content</a:t>
            </a:r>
            <a:r>
              <a:rPr lang="es-MX" dirty="0"/>
              <a:t>) </a:t>
            </a:r>
          </a:p>
          <a:p>
            <a:pPr lvl="3"/>
            <a:endParaRPr lang="es-MX" dirty="0"/>
          </a:p>
          <a:p>
            <a:pPr lvl="2"/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451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079365"/>
      </p:ext>
    </p:extLst>
  </p:cSld>
  <p:clrMapOvr>
    <a:masterClrMapping/>
  </p:clrMapOvr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Indirect</a:t>
            </a:r>
            <a:r>
              <a:rPr lang="es-MX" dirty="0"/>
              <a:t> </a:t>
            </a:r>
            <a:r>
              <a:rPr lang="es-MX" dirty="0" err="1"/>
              <a:t>Addressing</a:t>
            </a:r>
            <a:r>
              <a:rPr lang="es-MX" dirty="0"/>
              <a:t> </a:t>
            </a:r>
            <a:r>
              <a:rPr lang="es-MX" dirty="0" err="1"/>
              <a:t>Mode</a:t>
            </a:r>
            <a:r>
              <a:rPr lang="es-MX" dirty="0"/>
              <a:t> -1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417638"/>
            <a:ext cx="8229600" cy="4938712"/>
          </a:xfrm>
        </p:spPr>
        <p:txBody>
          <a:bodyPr>
            <a:normAutofit/>
          </a:bodyPr>
          <a:lstStyle/>
          <a:p>
            <a:r>
              <a:rPr lang="es-MX" dirty="0" err="1"/>
              <a:t>With</a:t>
            </a:r>
            <a:r>
              <a:rPr lang="es-MX" dirty="0"/>
              <a:t> INDIRECT </a:t>
            </a:r>
            <a:r>
              <a:rPr lang="es-MX" dirty="0" err="1"/>
              <a:t>addressing</a:t>
            </a:r>
            <a:r>
              <a:rPr lang="es-MX" dirty="0"/>
              <a:t> </a:t>
            </a:r>
            <a:r>
              <a:rPr lang="es-MX" dirty="0" err="1"/>
              <a:t>mode</a:t>
            </a:r>
            <a:r>
              <a:rPr lang="es-MX" dirty="0"/>
              <a:t>, in </a:t>
            </a:r>
            <a:r>
              <a:rPr lang="es-MX" dirty="0" err="1"/>
              <a:t>operands</a:t>
            </a:r>
            <a:endParaRPr lang="es-MX" dirty="0"/>
          </a:p>
          <a:p>
            <a:pPr lvl="1"/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>
                <a:solidFill>
                  <a:srgbClr val="FF0000"/>
                </a:solidFill>
              </a:rPr>
              <a:t>operand</a:t>
            </a:r>
            <a:r>
              <a:rPr lang="es-MX" dirty="0"/>
              <a:t> has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i="1" dirty="0" err="1">
                <a:solidFill>
                  <a:srgbClr val="00B050"/>
                </a:solidFill>
              </a:rPr>
              <a:t>memory</a:t>
            </a:r>
            <a:r>
              <a:rPr lang="es-MX" i="1" dirty="0">
                <a:solidFill>
                  <a:srgbClr val="00B050"/>
                </a:solidFill>
              </a:rPr>
              <a:t> </a:t>
            </a:r>
            <a:r>
              <a:rPr lang="es-MX" i="1" dirty="0" err="1">
                <a:solidFill>
                  <a:srgbClr val="00B050"/>
                </a:solidFill>
              </a:rPr>
              <a:t>address</a:t>
            </a:r>
            <a:r>
              <a:rPr lang="es-MX" i="1" dirty="0"/>
              <a:t> </a:t>
            </a:r>
            <a:r>
              <a:rPr lang="es-MX" dirty="0"/>
              <a:t>(</a:t>
            </a:r>
            <a:r>
              <a:rPr lang="es-MX" dirty="0">
                <a:solidFill>
                  <a:srgbClr val="00B050"/>
                </a:solidFill>
              </a:rPr>
              <a:t>offset</a:t>
            </a:r>
            <a:r>
              <a:rPr lang="es-MX" dirty="0"/>
              <a:t>) of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location</a:t>
            </a:r>
            <a:r>
              <a:rPr lang="es-MX" dirty="0"/>
              <a:t> to place a </a:t>
            </a:r>
            <a:r>
              <a:rPr lang="es-MX" dirty="0" err="1"/>
              <a:t>value</a:t>
            </a:r>
            <a:r>
              <a:rPr lang="es-MX" dirty="0"/>
              <a:t>, </a:t>
            </a:r>
            <a:r>
              <a:rPr lang="es-MX" dirty="0" err="1"/>
              <a:t>or</a:t>
            </a:r>
            <a:r>
              <a:rPr lang="es-MX" dirty="0"/>
              <a:t> has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i="1" dirty="0" err="1">
                <a:solidFill>
                  <a:srgbClr val="00B050"/>
                </a:solidFill>
              </a:rPr>
              <a:t>memory</a:t>
            </a:r>
            <a:r>
              <a:rPr lang="es-MX" i="1" dirty="0">
                <a:solidFill>
                  <a:srgbClr val="00B050"/>
                </a:solidFill>
              </a:rPr>
              <a:t> </a:t>
            </a:r>
            <a:r>
              <a:rPr lang="es-MX" i="1" dirty="0" err="1">
                <a:solidFill>
                  <a:srgbClr val="00B050"/>
                </a:solidFill>
              </a:rPr>
              <a:t>address</a:t>
            </a:r>
            <a:r>
              <a:rPr lang="es-MX" dirty="0"/>
              <a:t> (</a:t>
            </a:r>
            <a:r>
              <a:rPr lang="es-MX" dirty="0">
                <a:solidFill>
                  <a:srgbClr val="00B050"/>
                </a:solidFill>
              </a:rPr>
              <a:t>offset</a:t>
            </a:r>
            <a:r>
              <a:rPr lang="es-MX" dirty="0"/>
              <a:t>) of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i="1" dirty="0" err="1">
                <a:solidFill>
                  <a:schemeClr val="accent2">
                    <a:lumMod val="75000"/>
                  </a:schemeClr>
                </a:solidFill>
              </a:rPr>
              <a:t>content</a:t>
            </a:r>
            <a:r>
              <a:rPr lang="es-MX" dirty="0"/>
              <a:t> to </a:t>
            </a:r>
            <a:r>
              <a:rPr lang="es-MX" dirty="0" err="1"/>
              <a:t>get</a:t>
            </a:r>
            <a:r>
              <a:rPr lang="es-MX" dirty="0"/>
              <a:t> a </a:t>
            </a:r>
            <a:r>
              <a:rPr lang="es-MX" dirty="0" err="1"/>
              <a:t>value</a:t>
            </a:r>
            <a:endParaRPr lang="es-MX" dirty="0"/>
          </a:p>
          <a:p>
            <a:pPr lvl="1"/>
            <a:r>
              <a:rPr lang="es-MX" dirty="0" err="1"/>
              <a:t>It</a:t>
            </a:r>
            <a:r>
              <a:rPr lang="es-MX" dirty="0"/>
              <a:t> </a:t>
            </a:r>
            <a:r>
              <a:rPr lang="es-MX" dirty="0" err="1"/>
              <a:t>means</a:t>
            </a:r>
            <a:r>
              <a:rPr lang="es-MX" dirty="0"/>
              <a:t>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>
                <a:solidFill>
                  <a:srgbClr val="FF0000"/>
                </a:solidFill>
              </a:rPr>
              <a:t>operand</a:t>
            </a:r>
            <a:r>
              <a:rPr lang="es-MX" dirty="0"/>
              <a:t> has a </a:t>
            </a:r>
            <a:r>
              <a:rPr lang="es-MX" dirty="0">
                <a:solidFill>
                  <a:srgbClr val="FF0000"/>
                </a:solidFill>
              </a:rPr>
              <a:t>pointer</a:t>
            </a:r>
            <a:r>
              <a:rPr lang="es-MX" dirty="0"/>
              <a:t> (</a:t>
            </a:r>
            <a:r>
              <a:rPr lang="es-MX" sz="1600" dirty="0" err="1"/>
              <a:t>or</a:t>
            </a:r>
            <a:r>
              <a:rPr lang="es-MX" sz="1600" dirty="0"/>
              <a:t> a </a:t>
            </a:r>
            <a:r>
              <a:rPr lang="es-MX" sz="1600" dirty="0" err="1"/>
              <a:t>reference</a:t>
            </a:r>
            <a:r>
              <a:rPr lang="es-MX" dirty="0"/>
              <a:t>)</a:t>
            </a:r>
          </a:p>
          <a:p>
            <a:pPr lvl="1"/>
            <a:r>
              <a:rPr lang="es-MX" dirty="0" err="1"/>
              <a:t>Example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</a:t>
            </a:r>
            <a:r>
              <a:rPr lang="es-MX" dirty="0" err="1">
                <a:solidFill>
                  <a:srgbClr val="00B050"/>
                </a:solidFill>
              </a:rPr>
              <a:t>pseudo-code</a:t>
            </a:r>
            <a:r>
              <a:rPr lang="es-MX" dirty="0"/>
              <a:t> - 1</a:t>
            </a:r>
          </a:p>
          <a:p>
            <a:pPr lvl="2"/>
            <a:r>
              <a:rPr lang="es-MX" dirty="0" err="1"/>
              <a:t>mov</a:t>
            </a:r>
            <a:r>
              <a:rPr lang="es-MX" dirty="0"/>
              <a:t>  </a:t>
            </a:r>
            <a:r>
              <a:rPr lang="es-MX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ESI</a:t>
            </a:r>
            <a:r>
              <a:rPr lang="es-MX" dirty="0"/>
              <a:t>,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OFFSET beta</a:t>
            </a:r>
          </a:p>
          <a:p>
            <a:pPr lvl="2"/>
            <a:r>
              <a:rPr lang="es-MX" dirty="0" err="1"/>
              <a:t>mov</a:t>
            </a:r>
            <a:r>
              <a:rPr lang="es-MX" dirty="0"/>
              <a:t>  </a:t>
            </a:r>
            <a:r>
              <a:rPr lang="es-MX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EAX</a:t>
            </a:r>
            <a:r>
              <a:rPr lang="es-MX" dirty="0"/>
              <a:t>, </a:t>
            </a:r>
            <a:r>
              <a:rPr lang="es-MX" i="1" dirty="0" err="1">
                <a:solidFill>
                  <a:srgbClr val="00B050"/>
                </a:solidFill>
              </a:rPr>
              <a:t>ind</a:t>
            </a:r>
            <a:r>
              <a:rPr lang="es-MX" i="1" dirty="0">
                <a:solidFill>
                  <a:srgbClr val="00B050"/>
                </a:solidFill>
              </a:rPr>
              <a:t>{ESI}</a:t>
            </a:r>
            <a:r>
              <a:rPr lang="es-MX" dirty="0">
                <a:solidFill>
                  <a:srgbClr val="00B050"/>
                </a:solidFill>
              </a:rPr>
              <a:t> </a:t>
            </a:r>
            <a:r>
              <a:rPr lang="es-MX" dirty="0"/>
              <a:t> </a:t>
            </a:r>
          </a:p>
          <a:p>
            <a:pPr lvl="2"/>
            <a:endParaRPr lang="es-MX" dirty="0"/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452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0556304"/>
      </p:ext>
    </p:extLst>
  </p:cSld>
  <p:clrMapOvr>
    <a:masterClrMapping/>
  </p:clrMapOvr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Indirect</a:t>
            </a:r>
            <a:r>
              <a:rPr lang="es-MX" dirty="0"/>
              <a:t> </a:t>
            </a:r>
            <a:r>
              <a:rPr lang="es-MX" dirty="0" err="1"/>
              <a:t>Addressing</a:t>
            </a:r>
            <a:r>
              <a:rPr lang="es-MX" dirty="0"/>
              <a:t> </a:t>
            </a:r>
            <a:r>
              <a:rPr lang="es-MX" dirty="0" err="1"/>
              <a:t>Mode</a:t>
            </a:r>
            <a:r>
              <a:rPr lang="es-MX" dirty="0"/>
              <a:t> -2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417638"/>
            <a:ext cx="8229600" cy="4938712"/>
          </a:xfrm>
        </p:spPr>
        <p:txBody>
          <a:bodyPr>
            <a:normAutofit/>
          </a:bodyPr>
          <a:lstStyle/>
          <a:p>
            <a:pPr lvl="1"/>
            <a:r>
              <a:rPr lang="es-MX" dirty="0" err="1"/>
              <a:t>Example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</a:t>
            </a:r>
            <a:r>
              <a:rPr lang="es-MX" dirty="0" err="1">
                <a:solidFill>
                  <a:srgbClr val="00B050"/>
                </a:solidFill>
              </a:rPr>
              <a:t>pseudo-code</a:t>
            </a:r>
            <a:r>
              <a:rPr lang="es-MX" dirty="0"/>
              <a:t> - 2</a:t>
            </a:r>
          </a:p>
          <a:p>
            <a:pPr lvl="2"/>
            <a:r>
              <a:rPr lang="es-MX" dirty="0" err="1"/>
              <a:t>add</a:t>
            </a:r>
            <a:r>
              <a:rPr lang="es-MX" dirty="0"/>
              <a:t>  </a:t>
            </a:r>
            <a:r>
              <a:rPr lang="es-MX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ESI</a:t>
            </a:r>
            <a:r>
              <a:rPr lang="es-MX" dirty="0"/>
              <a:t>,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  <a:p>
            <a:pPr lvl="2"/>
            <a:r>
              <a:rPr lang="es-MX" dirty="0" err="1"/>
              <a:t>mov</a:t>
            </a:r>
            <a:r>
              <a:rPr lang="es-MX" dirty="0"/>
              <a:t>  </a:t>
            </a:r>
            <a:r>
              <a:rPr lang="es-MX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EAX</a:t>
            </a:r>
            <a:r>
              <a:rPr lang="es-MX" dirty="0"/>
              <a:t>, </a:t>
            </a:r>
            <a:r>
              <a:rPr lang="es-MX" i="1" dirty="0" err="1">
                <a:solidFill>
                  <a:srgbClr val="00B050"/>
                </a:solidFill>
              </a:rPr>
              <a:t>ind</a:t>
            </a:r>
            <a:r>
              <a:rPr lang="es-MX" i="1" dirty="0">
                <a:solidFill>
                  <a:srgbClr val="00B050"/>
                </a:solidFill>
              </a:rPr>
              <a:t>{ESI}</a:t>
            </a:r>
            <a:r>
              <a:rPr lang="es-MX" dirty="0">
                <a:solidFill>
                  <a:srgbClr val="00B050"/>
                </a:solidFill>
              </a:rPr>
              <a:t> </a:t>
            </a:r>
            <a:r>
              <a:rPr lang="es-MX" dirty="0"/>
              <a:t> </a:t>
            </a:r>
          </a:p>
          <a:p>
            <a:pPr lvl="2"/>
            <a:endParaRPr lang="es-MX" dirty="0"/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453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4513757"/>
      </p:ext>
    </p:extLst>
  </p:cSld>
  <p:clrMapOvr>
    <a:masterClrMapping/>
  </p:clrMapOvr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Indirect</a:t>
            </a:r>
            <a:r>
              <a:rPr lang="es-MX" dirty="0"/>
              <a:t> </a:t>
            </a:r>
            <a:r>
              <a:rPr lang="es-MX" dirty="0" err="1"/>
              <a:t>Addressing</a:t>
            </a:r>
            <a:r>
              <a:rPr lang="es-MX" dirty="0"/>
              <a:t> </a:t>
            </a:r>
            <a:r>
              <a:rPr lang="es-MX" dirty="0" err="1"/>
              <a:t>Modes</a:t>
            </a:r>
            <a:r>
              <a:rPr lang="es-MX" dirty="0"/>
              <a:t> -3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err="1"/>
              <a:t>Two</a:t>
            </a:r>
            <a:r>
              <a:rPr lang="es-MX" dirty="0"/>
              <a:t> </a:t>
            </a:r>
            <a:r>
              <a:rPr lang="es-MX" dirty="0" err="1"/>
              <a:t>approaches</a:t>
            </a:r>
            <a:endParaRPr lang="es-MX" dirty="0"/>
          </a:p>
          <a:p>
            <a:pPr>
              <a:buFont typeface="Wingdings" panose="05000000000000000000" pitchFamily="2" charset="2"/>
              <a:buChar char="ü"/>
            </a:pPr>
            <a:r>
              <a:rPr lang="es-MX" b="1" dirty="0" err="1"/>
              <a:t>Indirect</a:t>
            </a:r>
            <a:r>
              <a:rPr lang="es-MX" dirty="0"/>
              <a:t> </a:t>
            </a:r>
            <a:r>
              <a:rPr lang="es-MX" dirty="0" err="1"/>
              <a:t>Operands</a:t>
            </a:r>
            <a:endParaRPr lang="es-MX" dirty="0"/>
          </a:p>
          <a:p>
            <a:pPr lvl="1"/>
            <a:r>
              <a:rPr lang="es-MX" b="1" dirty="0"/>
              <a:t>[</a:t>
            </a:r>
            <a:r>
              <a:rPr lang="es-MX" i="1" dirty="0" err="1"/>
              <a:t>reg</a:t>
            </a:r>
            <a:r>
              <a:rPr lang="es-MX" b="1" dirty="0"/>
              <a:t>]</a:t>
            </a:r>
            <a:r>
              <a:rPr lang="es-MX" dirty="0"/>
              <a:t> </a:t>
            </a:r>
          </a:p>
          <a:p>
            <a:pPr lvl="2"/>
            <a:r>
              <a:rPr lang="es-MX" b="1" i="1" dirty="0" err="1"/>
              <a:t>reg</a:t>
            </a:r>
            <a:r>
              <a:rPr lang="es-MX" dirty="0"/>
              <a:t> </a:t>
            </a:r>
            <a:r>
              <a:rPr lang="es-MX" dirty="0" err="1"/>
              <a:t>contains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i="1" dirty="0" err="1"/>
              <a:t>address</a:t>
            </a:r>
            <a:r>
              <a:rPr lang="es-MX" dirty="0"/>
              <a:t> (</a:t>
            </a:r>
            <a:r>
              <a:rPr lang="es-MX" sz="2000" i="1" dirty="0"/>
              <a:t>offset</a:t>
            </a:r>
            <a:r>
              <a:rPr lang="es-MX" sz="2000" dirty="0"/>
              <a:t>, </a:t>
            </a:r>
            <a:r>
              <a:rPr lang="es-MX" sz="2000" i="1" dirty="0"/>
              <a:t>pointer</a:t>
            </a:r>
            <a:r>
              <a:rPr lang="es-MX" sz="2000" dirty="0"/>
              <a:t>, </a:t>
            </a:r>
            <a:r>
              <a:rPr lang="es-MX" sz="2000" dirty="0" err="1"/>
              <a:t>or</a:t>
            </a:r>
            <a:r>
              <a:rPr lang="es-MX" sz="2000" dirty="0"/>
              <a:t> </a:t>
            </a:r>
            <a:r>
              <a:rPr lang="es-MX" sz="2000" i="1" dirty="0" err="1"/>
              <a:t>reference</a:t>
            </a:r>
            <a:r>
              <a:rPr lang="es-MX" dirty="0"/>
              <a:t>)</a:t>
            </a:r>
          </a:p>
          <a:p>
            <a:endParaRPr lang="es-MX" dirty="0"/>
          </a:p>
          <a:p>
            <a:r>
              <a:rPr lang="es-MX" b="1" dirty="0" err="1"/>
              <a:t>Indexed</a:t>
            </a:r>
            <a:r>
              <a:rPr lang="es-MX" dirty="0"/>
              <a:t> </a:t>
            </a:r>
            <a:r>
              <a:rPr lang="es-MX" dirty="0" err="1"/>
              <a:t>Operands</a:t>
            </a:r>
            <a:endParaRPr lang="es-MX" dirty="0"/>
          </a:p>
          <a:p>
            <a:pPr lvl="1"/>
            <a:r>
              <a:rPr lang="es-MX" dirty="0" err="1"/>
              <a:t>Coming</a:t>
            </a:r>
            <a:r>
              <a:rPr lang="es-MX" dirty="0"/>
              <a:t> </a:t>
            </a:r>
            <a:r>
              <a:rPr lang="es-MX" dirty="0" err="1"/>
              <a:t>soon</a:t>
            </a:r>
            <a:r>
              <a:rPr lang="es-MX" dirty="0"/>
              <a:t>!</a:t>
            </a: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454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3992248"/>
      </p:ext>
    </p:extLst>
  </p:cSld>
  <p:clrMapOvr>
    <a:masterClrMapping/>
  </p:clrMapOvr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Indirect</a:t>
            </a:r>
            <a:r>
              <a:rPr lang="es-MX" dirty="0"/>
              <a:t> </a:t>
            </a:r>
            <a:r>
              <a:rPr lang="es-MX" dirty="0" err="1"/>
              <a:t>Operands</a:t>
            </a:r>
            <a:r>
              <a:rPr lang="es-MX" dirty="0"/>
              <a:t> - 1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b="1" i="1" dirty="0" err="1"/>
              <a:t>reg</a:t>
            </a:r>
            <a:r>
              <a:rPr lang="es-MX" dirty="0"/>
              <a:t>: </a:t>
            </a:r>
            <a:r>
              <a:rPr lang="es-MX" dirty="0" err="1"/>
              <a:t>could</a:t>
            </a:r>
            <a:r>
              <a:rPr lang="es-MX" dirty="0"/>
              <a:t> be </a:t>
            </a:r>
            <a:r>
              <a:rPr lang="es-MX" dirty="0" err="1"/>
              <a:t>any</a:t>
            </a:r>
            <a:r>
              <a:rPr lang="es-MX" dirty="0"/>
              <a:t> general-</a:t>
            </a:r>
            <a:r>
              <a:rPr lang="es-MX" dirty="0" err="1"/>
              <a:t>purpose</a:t>
            </a:r>
            <a:r>
              <a:rPr lang="es-MX" dirty="0"/>
              <a:t> </a:t>
            </a:r>
            <a:r>
              <a:rPr lang="es-MX" dirty="0" err="1"/>
              <a:t>register</a:t>
            </a:r>
            <a:endParaRPr lang="es-MX" dirty="0"/>
          </a:p>
          <a:p>
            <a:pPr lvl="1"/>
            <a:r>
              <a:rPr lang="es-MX" dirty="0" err="1"/>
              <a:t>Rmn</a:t>
            </a:r>
            <a:r>
              <a:rPr lang="es-MX" dirty="0"/>
              <a:t>, . . ., EAX, EBX, ECX, EDX (</a:t>
            </a:r>
            <a:r>
              <a:rPr lang="es-MX" sz="1900" dirty="0"/>
              <a:t> 64, 32, 16, and 8 bits </a:t>
            </a:r>
            <a:r>
              <a:rPr lang="es-MX" dirty="0"/>
              <a:t>)</a:t>
            </a:r>
          </a:p>
          <a:p>
            <a:pPr lvl="1"/>
            <a:r>
              <a:rPr lang="es-MX" dirty="0" err="1"/>
              <a:t>Rxy</a:t>
            </a:r>
            <a:r>
              <a:rPr lang="es-MX" dirty="0"/>
              <a:t>, . . ., ESI, EDI, EBP, ESP  (</a:t>
            </a:r>
            <a:r>
              <a:rPr lang="es-MX" sz="1900" dirty="0"/>
              <a:t>64, 32 and 16 bits</a:t>
            </a:r>
            <a:r>
              <a:rPr lang="es-MX" dirty="0"/>
              <a:t>)</a:t>
            </a:r>
          </a:p>
          <a:p>
            <a:r>
              <a:rPr lang="es-MX" dirty="0"/>
              <a:t>ESI and EDI </a:t>
            </a:r>
            <a:r>
              <a:rPr lang="es-MX" dirty="0" err="1"/>
              <a:t>prefered</a:t>
            </a:r>
            <a:r>
              <a:rPr lang="es-MX" dirty="0"/>
              <a:t> </a:t>
            </a:r>
            <a:r>
              <a:rPr lang="es-MX" dirty="0" err="1"/>
              <a:t>registers</a:t>
            </a:r>
            <a:r>
              <a:rPr lang="es-MX" dirty="0"/>
              <a:t> </a:t>
            </a:r>
          </a:p>
          <a:p>
            <a:pPr lvl="1"/>
            <a:r>
              <a:rPr lang="es-MX" dirty="0"/>
              <a:t>RSI, ESI:  </a:t>
            </a:r>
            <a:r>
              <a:rPr lang="es-MX" dirty="0" err="1"/>
              <a:t>Source</a:t>
            </a:r>
            <a:r>
              <a:rPr lang="es-MX" dirty="0"/>
              <a:t> </a:t>
            </a:r>
            <a:r>
              <a:rPr lang="es-MX" dirty="0" err="1"/>
              <a:t>Index</a:t>
            </a:r>
            <a:endParaRPr lang="es-MX" dirty="0"/>
          </a:p>
          <a:p>
            <a:pPr lvl="1"/>
            <a:r>
              <a:rPr lang="es-MX" dirty="0"/>
              <a:t>RDI, EDI:  </a:t>
            </a:r>
            <a:r>
              <a:rPr lang="es-MX" dirty="0" err="1"/>
              <a:t>Destination</a:t>
            </a:r>
            <a:r>
              <a:rPr lang="es-MX" dirty="0"/>
              <a:t> </a:t>
            </a:r>
            <a:r>
              <a:rPr lang="es-MX" dirty="0" err="1"/>
              <a:t>Index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each</a:t>
            </a:r>
            <a:r>
              <a:rPr lang="es-MX" dirty="0"/>
              <a:t> </a:t>
            </a:r>
            <a:r>
              <a:rPr lang="es-MX" dirty="0" err="1"/>
              <a:t>approach</a:t>
            </a:r>
            <a:r>
              <a:rPr lang="es-MX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s-MX" dirty="0" err="1"/>
              <a:t>How</a:t>
            </a:r>
            <a:r>
              <a:rPr lang="es-MX" dirty="0"/>
              <a:t> come,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get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i="1" dirty="0" err="1"/>
              <a:t>effective</a:t>
            </a:r>
            <a:r>
              <a:rPr lang="es-MX" i="1" dirty="0"/>
              <a:t> </a:t>
            </a:r>
            <a:r>
              <a:rPr lang="es-MX" i="1" dirty="0" err="1"/>
              <a:t>address</a:t>
            </a:r>
            <a:r>
              <a:rPr lang="es-MX" dirty="0"/>
              <a:t>? ____</a:t>
            </a:r>
          </a:p>
          <a:p>
            <a:pPr lvl="1"/>
            <a:r>
              <a:rPr lang="es-MX" dirty="0" err="1"/>
              <a:t>How</a:t>
            </a:r>
            <a:r>
              <a:rPr lang="es-MX" dirty="0"/>
              <a:t> </a:t>
            </a:r>
            <a:r>
              <a:rPr lang="es-MX" dirty="0" err="1"/>
              <a:t>long</a:t>
            </a:r>
            <a:r>
              <a:rPr lang="es-MX" dirty="0"/>
              <a:t> (</a:t>
            </a:r>
            <a:r>
              <a:rPr lang="es-MX" sz="1800" dirty="0"/>
              <a:t>bits</a:t>
            </a:r>
            <a:r>
              <a:rPr lang="es-MX" dirty="0"/>
              <a:t>) </a:t>
            </a:r>
            <a:r>
              <a:rPr lang="es-MX" dirty="0" err="1"/>
              <a:t>must</a:t>
            </a:r>
            <a:r>
              <a:rPr lang="es-MX" dirty="0"/>
              <a:t> be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i="1" dirty="0" err="1"/>
              <a:t>effective</a:t>
            </a:r>
            <a:r>
              <a:rPr lang="es-MX" i="1" dirty="0"/>
              <a:t> </a:t>
            </a:r>
            <a:r>
              <a:rPr lang="es-MX" i="1" dirty="0" err="1"/>
              <a:t>address</a:t>
            </a:r>
            <a:r>
              <a:rPr lang="es-MX" dirty="0"/>
              <a:t>? ____</a:t>
            </a:r>
          </a:p>
          <a:p>
            <a:pPr lvl="1"/>
            <a:r>
              <a:rPr lang="es-MX" dirty="0" err="1"/>
              <a:t>What</a:t>
            </a:r>
            <a:r>
              <a:rPr lang="es-MX" dirty="0"/>
              <a:t> TYPE </a:t>
            </a:r>
            <a:r>
              <a:rPr lang="es-MX" dirty="0" err="1"/>
              <a:t>must</a:t>
            </a:r>
            <a:r>
              <a:rPr lang="es-MX" dirty="0"/>
              <a:t> be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i="1" dirty="0" err="1"/>
              <a:t>location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i="1" dirty="0" err="1"/>
              <a:t>content</a:t>
            </a:r>
            <a:r>
              <a:rPr lang="es-MX" dirty="0"/>
              <a:t>? ____</a:t>
            </a: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455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4206173"/>
      </p:ext>
    </p:extLst>
  </p:cSld>
  <p:clrMapOvr>
    <a:masterClrMapping/>
  </p:clrMapOvr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Indirect</a:t>
            </a:r>
            <a:r>
              <a:rPr lang="es-MX" dirty="0"/>
              <a:t> </a:t>
            </a:r>
            <a:r>
              <a:rPr lang="es-MX" dirty="0" err="1"/>
              <a:t>Operands</a:t>
            </a:r>
            <a:r>
              <a:rPr lang="es-MX" dirty="0"/>
              <a:t> - 2 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81128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An </a:t>
            </a:r>
            <a:r>
              <a:rPr lang="en-US" sz="2400" b="1" dirty="0"/>
              <a:t>indirect operand</a:t>
            </a:r>
            <a:r>
              <a:rPr lang="en-US" sz="2400" dirty="0"/>
              <a:t> holds the </a:t>
            </a:r>
            <a:r>
              <a:rPr lang="en-US" sz="2400" dirty="0">
                <a:solidFill>
                  <a:srgbClr val="FF0000"/>
                </a:solidFill>
              </a:rPr>
              <a:t>address of a variable </a:t>
            </a:r>
            <a:r>
              <a:rPr lang="en-US" sz="2400" dirty="0"/>
              <a:t>(pointer, offset, or reference), usually an ARRAY or STRING.</a:t>
            </a:r>
          </a:p>
          <a:p>
            <a:r>
              <a:rPr lang="en-US" sz="2400" dirty="0"/>
              <a:t>It can be dereferenced (just like a pointer).</a:t>
            </a:r>
          </a:p>
          <a:p>
            <a:endParaRPr lang="en-US" sz="2400" dirty="0"/>
          </a:p>
          <a:p>
            <a:r>
              <a:rPr lang="es-MX" sz="2400" dirty="0"/>
              <a:t>In </a:t>
            </a:r>
            <a:r>
              <a:rPr lang="es-MX" sz="2400" dirty="0" err="1"/>
              <a:t>Protected</a:t>
            </a:r>
            <a:r>
              <a:rPr lang="es-MX" sz="2400" dirty="0"/>
              <a:t> </a:t>
            </a:r>
            <a:r>
              <a:rPr lang="es-MX" sz="2400" dirty="0" err="1"/>
              <a:t>Mode</a:t>
            </a:r>
            <a:r>
              <a:rPr lang="es-MX" sz="2400" dirty="0"/>
              <a:t>, </a:t>
            </a:r>
            <a:r>
              <a:rPr lang="es-MX" sz="2400" dirty="0" err="1"/>
              <a:t>any</a:t>
            </a:r>
            <a:r>
              <a:rPr lang="es-MX" sz="2400" dirty="0"/>
              <a:t> </a:t>
            </a:r>
            <a:r>
              <a:rPr lang="es-MX" sz="2400" dirty="0" err="1"/>
              <a:t>indirect</a:t>
            </a:r>
            <a:r>
              <a:rPr lang="es-MX" sz="2400" dirty="0"/>
              <a:t> </a:t>
            </a:r>
            <a:r>
              <a:rPr lang="es-MX" sz="2400" dirty="0" err="1"/>
              <a:t>operand</a:t>
            </a:r>
            <a:r>
              <a:rPr lang="es-MX" sz="2400" dirty="0"/>
              <a:t> can be </a:t>
            </a:r>
            <a:r>
              <a:rPr lang="es-MX" sz="2400" dirty="0" err="1"/>
              <a:t>any</a:t>
            </a:r>
            <a:r>
              <a:rPr lang="es-MX" sz="2400" dirty="0"/>
              <a:t> of </a:t>
            </a:r>
            <a:r>
              <a:rPr lang="es-MX" sz="2400" dirty="0" err="1"/>
              <a:t>the</a:t>
            </a:r>
            <a:r>
              <a:rPr lang="es-MX" sz="2400" dirty="0"/>
              <a:t> 32-bit </a:t>
            </a:r>
            <a:r>
              <a:rPr lang="es-MX" sz="2400" dirty="0" err="1"/>
              <a:t>or</a:t>
            </a:r>
            <a:r>
              <a:rPr lang="es-MX" sz="2400" dirty="0"/>
              <a:t> 64-bit general-</a:t>
            </a:r>
            <a:r>
              <a:rPr lang="es-MX" sz="2400" dirty="0" err="1"/>
              <a:t>purpose</a:t>
            </a:r>
            <a:r>
              <a:rPr lang="es-MX" sz="2400" dirty="0"/>
              <a:t> </a:t>
            </a:r>
            <a:r>
              <a:rPr lang="es-MX" sz="2400" dirty="0" err="1"/>
              <a:t>registers</a:t>
            </a:r>
            <a:r>
              <a:rPr lang="es-MX" sz="2400" dirty="0"/>
              <a:t>, </a:t>
            </a:r>
            <a:r>
              <a:rPr lang="es-MX" sz="2400" dirty="0" err="1"/>
              <a:t>surrounded</a:t>
            </a:r>
            <a:r>
              <a:rPr lang="es-MX" sz="2400" dirty="0"/>
              <a:t> </a:t>
            </a:r>
            <a:r>
              <a:rPr lang="es-MX" sz="2400" dirty="0" err="1"/>
              <a:t>by</a:t>
            </a:r>
            <a:r>
              <a:rPr lang="es-MX" sz="2400" dirty="0"/>
              <a:t> brackets.</a:t>
            </a:r>
          </a:p>
          <a:p>
            <a:r>
              <a:rPr lang="es-MX" sz="2400" dirty="0" err="1"/>
              <a:t>Also</a:t>
            </a:r>
            <a:r>
              <a:rPr lang="es-MX" sz="2400" dirty="0"/>
              <a:t>, a </a:t>
            </a:r>
            <a:r>
              <a:rPr lang="es-MX" sz="2400" dirty="0" err="1"/>
              <a:t>memory</a:t>
            </a:r>
            <a:r>
              <a:rPr lang="es-MX" sz="2400" dirty="0"/>
              <a:t> place (DWORD / QWORD) can </a:t>
            </a:r>
            <a:r>
              <a:rPr lang="es-MX" sz="2400" dirty="0" err="1"/>
              <a:t>hold</a:t>
            </a:r>
            <a:r>
              <a:rPr lang="es-MX" sz="2400" dirty="0"/>
              <a:t> </a:t>
            </a:r>
            <a:r>
              <a:rPr lang="es-MX" sz="2400" dirty="0" err="1"/>
              <a:t>an</a:t>
            </a:r>
            <a:r>
              <a:rPr lang="es-MX" sz="2400" dirty="0"/>
              <a:t> </a:t>
            </a:r>
            <a:r>
              <a:rPr lang="es-MX" sz="2400" dirty="0" err="1"/>
              <a:t>address</a:t>
            </a:r>
            <a:r>
              <a:rPr lang="es-MX" sz="2400" dirty="0"/>
              <a:t> </a:t>
            </a:r>
            <a:r>
              <a:rPr lang="es-MX" sz="2400" dirty="0" err="1"/>
              <a:t>value</a:t>
            </a:r>
            <a:r>
              <a:rPr lang="es-MX" sz="2400" dirty="0"/>
              <a:t>.</a:t>
            </a:r>
            <a:endParaRPr lang="en-US" sz="2400" dirty="0"/>
          </a:p>
          <a:p>
            <a:endParaRPr lang="es-MX" sz="2400" dirty="0"/>
          </a:p>
          <a:p>
            <a:r>
              <a:rPr lang="es-MX" sz="2400" dirty="0"/>
              <a:t>General </a:t>
            </a:r>
            <a:r>
              <a:rPr lang="es-MX" sz="2400" dirty="0" err="1"/>
              <a:t>Protection</a:t>
            </a:r>
            <a:r>
              <a:rPr lang="es-MX" sz="2400" dirty="0"/>
              <a:t> </a:t>
            </a:r>
            <a:r>
              <a:rPr lang="es-MX" sz="2400" dirty="0" err="1"/>
              <a:t>Fault</a:t>
            </a:r>
            <a:r>
              <a:rPr lang="es-MX" sz="2400" dirty="0"/>
              <a:t>:  in </a:t>
            </a:r>
            <a:r>
              <a:rPr lang="es-MX" sz="2400" dirty="0" err="1"/>
              <a:t>Protected</a:t>
            </a:r>
            <a:r>
              <a:rPr lang="es-MX" sz="2400" dirty="0"/>
              <a:t> </a:t>
            </a:r>
            <a:r>
              <a:rPr lang="es-MX" sz="2400" dirty="0" err="1"/>
              <a:t>Mode</a:t>
            </a:r>
            <a:r>
              <a:rPr lang="es-MX" sz="2400" dirty="0"/>
              <a:t>, </a:t>
            </a:r>
            <a:r>
              <a:rPr lang="es-MX" sz="2400" dirty="0" err="1"/>
              <a:t>if</a:t>
            </a:r>
            <a:r>
              <a:rPr lang="es-MX" sz="2400" dirty="0"/>
              <a:t>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effective</a:t>
            </a:r>
            <a:r>
              <a:rPr lang="es-MX" sz="2400" dirty="0"/>
              <a:t> </a:t>
            </a:r>
            <a:r>
              <a:rPr lang="es-MX" sz="2400" dirty="0" err="1"/>
              <a:t>address</a:t>
            </a:r>
            <a:r>
              <a:rPr lang="es-MX" sz="2400" dirty="0"/>
              <a:t>, </a:t>
            </a:r>
            <a:r>
              <a:rPr lang="es-MX" sz="2400" dirty="0" err="1"/>
              <a:t>points</a:t>
            </a:r>
            <a:r>
              <a:rPr lang="es-MX" sz="2400" dirty="0"/>
              <a:t> to </a:t>
            </a:r>
            <a:r>
              <a:rPr lang="es-MX" sz="2400" dirty="0" err="1"/>
              <a:t>an</a:t>
            </a:r>
            <a:r>
              <a:rPr lang="es-MX" sz="2400" dirty="0"/>
              <a:t> </a:t>
            </a:r>
            <a:r>
              <a:rPr lang="es-MX" sz="2400" dirty="0" err="1"/>
              <a:t>area</a:t>
            </a:r>
            <a:r>
              <a:rPr lang="es-MX" sz="2400" dirty="0"/>
              <a:t> </a:t>
            </a:r>
            <a:r>
              <a:rPr lang="es-MX" sz="2400" dirty="0" err="1"/>
              <a:t>outside</a:t>
            </a:r>
            <a:r>
              <a:rPr lang="es-MX" sz="2400" dirty="0"/>
              <a:t> </a:t>
            </a:r>
            <a:r>
              <a:rPr lang="es-MX" sz="2400" dirty="0" err="1"/>
              <a:t>your</a:t>
            </a:r>
            <a:r>
              <a:rPr lang="es-MX" sz="2400" dirty="0"/>
              <a:t> </a:t>
            </a:r>
            <a:r>
              <a:rPr lang="es-MX" sz="2400" dirty="0" err="1"/>
              <a:t>program’s</a:t>
            </a:r>
            <a:r>
              <a:rPr lang="es-MX" sz="2400" dirty="0"/>
              <a:t> data </a:t>
            </a:r>
            <a:r>
              <a:rPr lang="es-MX" sz="2400" dirty="0" err="1"/>
              <a:t>segment</a:t>
            </a:r>
            <a:r>
              <a:rPr lang="es-MX" sz="2400" dirty="0"/>
              <a:t>, </a:t>
            </a:r>
            <a:r>
              <a:rPr lang="es-MX" sz="2400" dirty="0" err="1"/>
              <a:t>the</a:t>
            </a:r>
            <a:r>
              <a:rPr lang="es-MX" sz="2400" dirty="0"/>
              <a:t> CPU </a:t>
            </a:r>
            <a:r>
              <a:rPr lang="es-MX" sz="2400" dirty="0" err="1"/>
              <a:t>executes</a:t>
            </a:r>
            <a:r>
              <a:rPr lang="es-MX" sz="2400" dirty="0"/>
              <a:t> a </a:t>
            </a:r>
            <a:r>
              <a:rPr lang="es-MX" sz="2400" i="1" dirty="0"/>
              <a:t>General </a:t>
            </a:r>
            <a:r>
              <a:rPr lang="es-MX" sz="2400" i="1" dirty="0" err="1"/>
              <a:t>Protection</a:t>
            </a:r>
            <a:r>
              <a:rPr lang="es-MX" sz="2400" i="1" dirty="0"/>
              <a:t> </a:t>
            </a:r>
            <a:r>
              <a:rPr lang="es-MX" sz="2400" i="1" dirty="0" err="1"/>
              <a:t>Fault</a:t>
            </a:r>
            <a:r>
              <a:rPr lang="es-MX" sz="2400" i="1" dirty="0"/>
              <a:t> (GP)</a:t>
            </a:r>
            <a:r>
              <a:rPr lang="es-MX" sz="2400" dirty="0"/>
              <a:t>.</a:t>
            </a:r>
          </a:p>
          <a:p>
            <a:endParaRPr lang="en-US" sz="24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456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5188857"/>
      </p:ext>
    </p:extLst>
  </p:cSld>
  <p:clrMapOvr>
    <a:masterClrMapping/>
  </p:clrMapOvr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Indirect</a:t>
            </a:r>
            <a:r>
              <a:rPr lang="es-MX" dirty="0"/>
              <a:t> </a:t>
            </a:r>
            <a:r>
              <a:rPr lang="es-MX" dirty="0" err="1"/>
              <a:t>Operands</a:t>
            </a:r>
            <a:r>
              <a:rPr lang="es-MX" dirty="0"/>
              <a:t> - 3a  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457</a:t>
            </a:fld>
            <a:endParaRPr lang="es-MX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211760" y="2438400"/>
            <a:ext cx="7696200" cy="40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val1 BYTE 10h,20h,30h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ESI,OFFSET val1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AL,[ESI]	; ESI=0000 0000h; AL = 10h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800" b="1" dirty="0">
                <a:latin typeface="Courier New" pitchFamily="49" charset="0"/>
              </a:rPr>
              <a:t>                           ; </a:t>
            </a:r>
            <a:r>
              <a:rPr lang="es-MX" altLang="en-US" sz="1800" b="1" dirty="0" err="1">
                <a:latin typeface="Courier New" pitchFamily="49" charset="0"/>
              </a:rPr>
              <a:t>Size</a:t>
            </a:r>
            <a:r>
              <a:rPr lang="es-MX" altLang="en-US" sz="1800" b="1" dirty="0">
                <a:latin typeface="Courier New" pitchFamily="49" charset="0"/>
              </a:rPr>
              <a:t> of </a:t>
            </a:r>
            <a:r>
              <a:rPr lang="es-MX" altLang="en-US" sz="1800" b="1" dirty="0" err="1">
                <a:latin typeface="Courier New" pitchFamily="49" charset="0"/>
              </a:rPr>
              <a:t>the</a:t>
            </a:r>
            <a:r>
              <a:rPr lang="es-MX" altLang="en-US" sz="1800" b="1" dirty="0">
                <a:latin typeface="Courier New" pitchFamily="49" charset="0"/>
              </a:rPr>
              <a:t> </a:t>
            </a:r>
            <a:r>
              <a:rPr lang="es-MX" altLang="en-US" sz="1800" b="1" dirty="0" err="1">
                <a:latin typeface="Courier New" pitchFamily="49" charset="0"/>
              </a:rPr>
              <a:t>location</a:t>
            </a:r>
            <a:r>
              <a:rPr lang="es-MX" altLang="en-US" sz="1800" b="1" dirty="0">
                <a:latin typeface="Courier New" pitchFamily="49" charset="0"/>
              </a:rPr>
              <a:t>?___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800" b="1" dirty="0">
                <a:latin typeface="Courier New" pitchFamily="49" charset="0"/>
              </a:rPr>
              <a:t>                           ; </a:t>
            </a:r>
            <a:r>
              <a:rPr lang="es-MX" altLang="en-US" sz="1800" b="1" dirty="0" err="1">
                <a:latin typeface="Courier New" pitchFamily="49" charset="0"/>
              </a:rPr>
              <a:t>Size</a:t>
            </a:r>
            <a:r>
              <a:rPr lang="es-MX" altLang="en-US" sz="1800" b="1" dirty="0">
                <a:latin typeface="Courier New" pitchFamily="49" charset="0"/>
              </a:rPr>
              <a:t> of </a:t>
            </a:r>
            <a:r>
              <a:rPr lang="es-MX" altLang="en-US" sz="1800" b="1" dirty="0" err="1">
                <a:latin typeface="Courier New" pitchFamily="49" charset="0"/>
              </a:rPr>
              <a:t>the</a:t>
            </a:r>
            <a:r>
              <a:rPr lang="es-MX" altLang="en-US" sz="1800" b="1" dirty="0">
                <a:latin typeface="Courier New" pitchFamily="49" charset="0"/>
              </a:rPr>
              <a:t> </a:t>
            </a:r>
            <a:r>
              <a:rPr lang="es-MX" altLang="en-US" sz="1800" b="1" dirty="0" err="1">
                <a:latin typeface="Courier New" pitchFamily="49" charset="0"/>
              </a:rPr>
              <a:t>content</a:t>
            </a:r>
            <a:r>
              <a:rPr lang="es-MX" altLang="en-US" sz="1800" b="1" dirty="0">
                <a:latin typeface="Courier New" pitchFamily="49" charset="0"/>
              </a:rPr>
              <a:t>?___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INC ESI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AL,[ESI]	; ESI=0000 ____h; AL = 20h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INC ESI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AL,[ESI]	; ESI=0000 ____h; AL = 30h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35560" y="15240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An indirect operand holds the address of a variable, usually an array or string. It can be </a:t>
            </a:r>
            <a:r>
              <a:rPr lang="en-US" altLang="en-US" sz="2100" dirty="0">
                <a:solidFill>
                  <a:schemeClr val="tx2"/>
                </a:solidFill>
              </a:rPr>
              <a:t>dereferenced</a:t>
            </a:r>
            <a:r>
              <a:rPr lang="en-US" altLang="en-US" sz="2100" dirty="0"/>
              <a:t> (just like a pointer).</a:t>
            </a:r>
          </a:p>
        </p:txBody>
      </p:sp>
    </p:spTree>
    <p:extLst>
      <p:ext uri="{BB962C8B-B14F-4D97-AF65-F5344CB8AC3E}">
        <p14:creationId xmlns:p14="http://schemas.microsoft.com/office/powerpoint/2010/main" val="2126303425"/>
      </p:ext>
    </p:extLst>
  </p:cSld>
  <p:clrMapOvr>
    <a:masterClrMapping/>
  </p:clrMapOvr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Operands - 3b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458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667000" y="2598988"/>
            <a:ext cx="6781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myCount</a:t>
            </a:r>
            <a:r>
              <a:rPr lang="en-US" altLang="en-US" sz="1800" b="1" dirty="0">
                <a:latin typeface="Courier New" pitchFamily="49" charset="0"/>
              </a:rPr>
              <a:t> WORD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ESI,OFFSET </a:t>
            </a:r>
            <a:r>
              <a:rPr lang="en-US" altLang="en-US" sz="1800" b="1" dirty="0" err="1">
                <a:latin typeface="Courier New" pitchFamily="49" charset="0"/>
              </a:rPr>
              <a:t>myCount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INC [ESI]</a:t>
            </a:r>
            <a:r>
              <a:rPr lang="en-US" altLang="en-US" sz="1800" b="1" dirty="0">
                <a:latin typeface="Courier New" pitchFamily="49" charset="0"/>
              </a:rPr>
              <a:t>	; error: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ambiguous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    INC WORD PTR [ESI]	; ok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09800" y="1608389"/>
            <a:ext cx="76962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Use PTR to clarify the size attribute of a memory operand.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505200" y="5189788"/>
            <a:ext cx="5257800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Should PTR be used here?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	</a:t>
            </a:r>
            <a:r>
              <a:rPr lang="en-US" altLang="en-US" sz="1800" b="1" dirty="0">
                <a:latin typeface="Courier New" pitchFamily="49" charset="0"/>
              </a:rPr>
              <a:t> ADD [ESI],20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39000" y="5265989"/>
            <a:ext cx="2895600" cy="10588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700" dirty="0">
                <a:solidFill>
                  <a:schemeClr val="tx2"/>
                </a:solidFill>
              </a:rPr>
              <a:t>yes, because [ESI] could point to a byte, word, or </a:t>
            </a:r>
            <a:r>
              <a:rPr lang="en-US" altLang="en-US" sz="1700" dirty="0" err="1">
                <a:solidFill>
                  <a:schemeClr val="tx2"/>
                </a:solidFill>
              </a:rPr>
              <a:t>doubleword</a:t>
            </a:r>
            <a:endParaRPr lang="en-US" altLang="en-US" sz="1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3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nimBg="1" autoUpdateAnimBg="0"/>
    </p:bldLst>
  </p:timing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- 3c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459</a:t>
            </a:fld>
            <a:endParaRPr lang="es-MX" dirty="0"/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2962491" y="2438400"/>
            <a:ext cx="6324600" cy="2358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       BYTE 16 DUP(?)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arrayW</a:t>
            </a:r>
            <a:r>
              <a:rPr lang="en-US" altLang="en-US" sz="1800" b="1" dirty="0">
                <a:latin typeface="Courier New" pitchFamily="49" charset="0"/>
              </a:rPr>
              <a:t> WORD 1000h,2000h,3000h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ptrW</a:t>
            </a:r>
            <a:r>
              <a:rPr lang="en-US" altLang="en-US" sz="1800" b="1" dirty="0">
                <a:latin typeface="Courier New" pitchFamily="49" charset="0"/>
              </a:rPr>
              <a:t> DWORD </a:t>
            </a:r>
            <a:r>
              <a:rPr lang="en-US" altLang="en-US" sz="1800" b="1" dirty="0" err="1">
                <a:latin typeface="Courier New" pitchFamily="49" charset="0"/>
              </a:rPr>
              <a:t>arrayW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MOV ESI, </a:t>
            </a:r>
            <a:r>
              <a:rPr lang="en-US" altLang="en-US" sz="1800" b="1" dirty="0" err="1">
                <a:latin typeface="Courier New" pitchFamily="49" charset="0"/>
              </a:rPr>
              <a:t>ptrW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MOV AX,[ESI]	; AX = 1000h</a:t>
            </a:r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2200491" y="15240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You can declare a </a:t>
            </a:r>
            <a:r>
              <a:rPr lang="en-US" altLang="en-US" sz="2100" dirty="0">
                <a:solidFill>
                  <a:schemeClr val="tx2"/>
                </a:solidFill>
              </a:rPr>
              <a:t>pointer variable</a:t>
            </a:r>
            <a:r>
              <a:rPr lang="en-US" altLang="en-US" sz="2100" dirty="0"/>
              <a:t> that contains the </a:t>
            </a:r>
            <a:r>
              <a:rPr lang="en-US" altLang="en-US" sz="2100" i="1" dirty="0"/>
              <a:t>offset</a:t>
            </a:r>
            <a:r>
              <a:rPr lang="en-US" altLang="en-US" sz="2100" dirty="0"/>
              <a:t> of another variable (it must be 32-bit or 64-bit long).</a:t>
            </a:r>
          </a:p>
        </p:txBody>
      </p:sp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3724491" y="4953000"/>
            <a:ext cx="4038600" cy="10668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Alternate format: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ptrW</a:t>
            </a:r>
            <a:r>
              <a:rPr lang="en-US" altLang="en-US" sz="1800" b="1" dirty="0">
                <a:latin typeface="Courier New" pitchFamily="49" charset="0"/>
              </a:rPr>
              <a:t> DWORD OFFSET </a:t>
            </a:r>
            <a:r>
              <a:rPr lang="en-US" altLang="en-US" sz="1800" b="1" dirty="0" err="1">
                <a:latin typeface="Courier New" pitchFamily="49" charset="0"/>
              </a:rPr>
              <a:t>arrayW</a:t>
            </a:r>
            <a:endParaRPr lang="en-US" alt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5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FF4DF-557E-4A7F-B728-54453FC2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Characters</a:t>
            </a:r>
            <a:r>
              <a:rPr lang="es-MX" dirty="0"/>
              <a:t> </a:t>
            </a:r>
            <a:r>
              <a:rPr lang="es-MX" dirty="0" err="1"/>
              <a:t>application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161E6-835A-4995-BEC5-30A038859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type</a:t>
            </a:r>
            <a:r>
              <a:rPr lang="es-MX" dirty="0"/>
              <a:t> </a:t>
            </a:r>
            <a:r>
              <a:rPr lang="es-MX" dirty="0" err="1"/>
              <a:t>down</a:t>
            </a:r>
            <a:r>
              <a:rPr lang="es-MX" dirty="0"/>
              <a:t> a </a:t>
            </a:r>
            <a:r>
              <a:rPr lang="es-MX" dirty="0" err="1"/>
              <a:t>text</a:t>
            </a:r>
            <a:r>
              <a:rPr lang="es-MX" dirty="0"/>
              <a:t> </a:t>
            </a:r>
            <a:r>
              <a:rPr lang="es-MX" dirty="0" err="1"/>
              <a:t>command</a:t>
            </a:r>
            <a:r>
              <a:rPr lang="es-MX" dirty="0"/>
              <a:t> in a </a:t>
            </a:r>
            <a:r>
              <a:rPr lang="es-MX" dirty="0" err="1"/>
              <a:t>computer</a:t>
            </a:r>
            <a:endParaRPr lang="es-MX" dirty="0"/>
          </a:p>
          <a:p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write</a:t>
            </a:r>
            <a:r>
              <a:rPr lang="es-MX" dirty="0"/>
              <a:t> </a:t>
            </a:r>
            <a:r>
              <a:rPr lang="es-MX" dirty="0" err="1"/>
              <a:t>down</a:t>
            </a:r>
            <a:r>
              <a:rPr lang="es-MX" dirty="0"/>
              <a:t> a </a:t>
            </a:r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program</a:t>
            </a:r>
            <a:r>
              <a:rPr lang="es-MX" dirty="0"/>
              <a:t> in a </a:t>
            </a:r>
            <a:r>
              <a:rPr lang="es-MX" dirty="0" err="1"/>
              <a:t>text</a:t>
            </a:r>
            <a:r>
              <a:rPr lang="es-MX" dirty="0"/>
              <a:t> file</a:t>
            </a:r>
          </a:p>
          <a:p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send</a:t>
            </a:r>
            <a:r>
              <a:rPr lang="es-MX" dirty="0"/>
              <a:t> </a:t>
            </a:r>
            <a:r>
              <a:rPr lang="es-MX" dirty="0" err="1"/>
              <a:t>messages</a:t>
            </a:r>
            <a:endParaRPr lang="es-MX" dirty="0"/>
          </a:p>
          <a:p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send</a:t>
            </a:r>
            <a:r>
              <a:rPr lang="es-MX" dirty="0"/>
              <a:t> e-mails</a:t>
            </a:r>
          </a:p>
          <a:p>
            <a:r>
              <a:rPr lang="es-MX" dirty="0"/>
              <a:t>. . 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E00747-41A0-484D-BF6D-1E1D6BAA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C74E983-D90F-481F-A8D0-1F6A43F3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5614523"/>
      </p:ext>
    </p:extLst>
  </p:cSld>
  <p:clrMapOvr>
    <a:masterClrMapping/>
  </p:clrMapOvr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Sum Example - 3d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460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72826" y="3140968"/>
            <a:ext cx="769620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arrayW</a:t>
            </a:r>
            <a:r>
              <a:rPr lang="en-US" altLang="en-US" sz="1800" b="1" dirty="0">
                <a:latin typeface="Courier New" pitchFamily="49" charset="0"/>
              </a:rPr>
              <a:t> WORD 1000h,2000h,3000h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ESI,OFFSET </a:t>
            </a:r>
            <a:r>
              <a:rPr lang="en-US" altLang="en-US" sz="1800" b="1" dirty="0" err="1">
                <a:latin typeface="Courier New" pitchFamily="49" charset="0"/>
              </a:rPr>
              <a:t>arrayW</a:t>
            </a:r>
            <a:endParaRPr lang="en-US" altLang="en-US" sz="1800" b="1" dirty="0">
              <a:latin typeface="Courier New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AX,[ESI]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ADD ESI,2           ;or better: 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ADD ESI,TYPE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arrayW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ADD AX,[ESI]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ADD ESI,2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ADD AX,[ESI]	; AX = sum of the array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05754" y="1769369"/>
            <a:ext cx="7696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i="1" dirty="0"/>
              <a:t>Indirect operands</a:t>
            </a:r>
            <a:r>
              <a:rPr lang="en-US" altLang="en-US" sz="2100" dirty="0"/>
              <a:t> are ideal for </a:t>
            </a:r>
            <a:r>
              <a:rPr lang="en-US" altLang="en-US" sz="2100" i="1" dirty="0"/>
              <a:t>traversing an array</a:t>
            </a:r>
            <a:r>
              <a:rPr lang="en-US" altLang="en-US" sz="2100" dirty="0"/>
              <a:t>. Note that the register in brackets must be incremented by a value that matches the </a:t>
            </a:r>
            <a:r>
              <a:rPr lang="en-US" altLang="en-US" sz="2100" i="1" dirty="0"/>
              <a:t>array type</a:t>
            </a:r>
            <a:r>
              <a:rPr lang="en-US" altLang="en-U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866159"/>
      </p:ext>
    </p:extLst>
  </p:cSld>
  <p:clrMapOvr>
    <a:masterClrMapping/>
  </p:clrMapOvr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Indirect operands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68280" y="5713141"/>
            <a:ext cx="2895600" cy="365125"/>
          </a:xfrm>
        </p:spPr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461</a:t>
            </a:fld>
            <a:endParaRPr lang="es-MX" dirty="0"/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>
          <a:xfrm>
            <a:off x="2243354" y="1638300"/>
            <a:ext cx="7772400" cy="4527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Direct operands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two-operand instructions 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f.i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CMP)</a:t>
            </a:r>
          </a:p>
          <a:p>
            <a:pPr lvl="1"/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CMP reg, reg</a:t>
            </a:r>
          </a:p>
          <a:p>
            <a:pPr lvl="1"/>
            <a:r>
              <a:rPr lang="en-US" altLang="en-US" sz="19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 reg, mem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lvl="1"/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CMP reg, </a:t>
            </a:r>
            <a:r>
              <a:rPr lang="en-US" alt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imm</a:t>
            </a:r>
            <a:endParaRPr lang="en-US" alt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19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 mem, reg</a:t>
            </a:r>
          </a:p>
          <a:p>
            <a:pPr lvl="1"/>
            <a:r>
              <a:rPr lang="en-US" altLang="en-US" sz="1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 mem, </a:t>
            </a:r>
            <a:r>
              <a:rPr lang="en-US" altLang="en-US" sz="19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</a:t>
            </a:r>
            <a:endParaRPr lang="en-US" altLang="en-US" sz="1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Indirect operands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two-operand instructions 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f.i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CMP)</a:t>
            </a:r>
          </a:p>
          <a:p>
            <a:pPr lvl="1"/>
            <a:r>
              <a:rPr lang="en-US" altLang="en-US" sz="19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 reg, [reg]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       like direct operand CMP </a:t>
            </a:r>
            <a:r>
              <a:rPr lang="en-US" alt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___</a:t>
            </a:r>
          </a:p>
          <a:p>
            <a:pPr lvl="1"/>
            <a:r>
              <a:rPr lang="en-US" altLang="en-US" sz="19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 [reg], </a:t>
            </a:r>
            <a:r>
              <a:rPr lang="en-US" altLang="en-US" sz="19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       like direct operand  CMP ___, </a:t>
            </a:r>
            <a:r>
              <a:rPr lang="en-US" alt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endParaRPr lang="en-US" alt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1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 [</a:t>
            </a:r>
            <a:r>
              <a:rPr lang="en-US" altLang="en-US" sz="19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en-US" altLang="en-US" sz="1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n-US" altLang="en-US" sz="19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      like direct operand CMP  ___, </a:t>
            </a:r>
            <a:r>
              <a:rPr lang="en-US" alt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imm</a:t>
            </a:r>
            <a:endParaRPr lang="en-US" alt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564973"/>
      </p:ext>
    </p:extLst>
  </p:cSld>
  <p:clrMapOvr>
    <a:masterClrMapping/>
  </p:clrMapOvr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</a:t>
            </a:r>
            <a:r>
              <a:rPr lang="en-US" dirty="0" err="1"/>
              <a:t>referencia</a:t>
            </a:r>
            <a:r>
              <a:rPr lang="en-US" dirty="0"/>
              <a:t>, Ramón Ríos</a:t>
            </a:r>
          </a:p>
          <a:p>
            <a:r>
              <a:rPr lang="en-US" dirty="0"/>
              <a:t>Agosto - </a:t>
            </a:r>
            <a:r>
              <a:rPr lang="en-US" dirty="0" err="1"/>
              <a:t>diciembre</a:t>
            </a:r>
            <a:r>
              <a:rPr lang="en-US" dirty="0"/>
              <a:t> 2022</a:t>
            </a:r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462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1830322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ASCII Code (7-bit)</a:t>
            </a:r>
            <a:br>
              <a:rPr lang="en-US" dirty="0"/>
            </a:br>
            <a:r>
              <a:rPr lang="en-US" sz="2400" dirty="0"/>
              <a:t>American Standard Code for Information Interchange</a:t>
            </a:r>
            <a:endParaRPr lang="en-US" dirty="0"/>
          </a:p>
        </p:txBody>
      </p:sp>
      <p:pic>
        <p:nvPicPr>
          <p:cNvPr id="21508" name="Picture 2" descr="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419642"/>
            <a:ext cx="7272808" cy="49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00331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Extended ASCII Code (8-bit)</a:t>
            </a:r>
          </a:p>
        </p:txBody>
      </p:sp>
      <p:pic>
        <p:nvPicPr>
          <p:cNvPr id="22532" name="Picture 2" descr="EBCDIC and IBM Scan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2204864"/>
            <a:ext cx="5742582" cy="335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62005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08E38-CD01-4BE6-B9D8-89D9333D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Characters</a:t>
            </a:r>
            <a:r>
              <a:rPr lang="es-MX" dirty="0"/>
              <a:t> use 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344E23-2D70-4542-8707-8A76B502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2A8F71-649C-4FA3-B4BD-1EFA614C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49</a:t>
            </a:fld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9B51DBD-9981-4BEE-8593-76840F0807BC}"/>
              </a:ext>
            </a:extLst>
          </p:cNvPr>
          <p:cNvSpPr txBox="1"/>
          <p:nvPr/>
        </p:nvSpPr>
        <p:spPr>
          <a:xfrm>
            <a:off x="5102569" y="5577473"/>
            <a:ext cx="219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 err="1"/>
              <a:t>Typing</a:t>
            </a:r>
            <a:r>
              <a:rPr lang="es-MX" sz="1800" dirty="0"/>
              <a:t> </a:t>
            </a:r>
            <a:r>
              <a:rPr lang="es-MX" sz="1800" dirty="0" err="1"/>
              <a:t>down</a:t>
            </a:r>
            <a:r>
              <a:rPr lang="es-MX" sz="1800" dirty="0"/>
              <a:t> “</a:t>
            </a:r>
            <a:r>
              <a:rPr lang="es-MX" sz="1800" dirty="0" err="1"/>
              <a:t>Hello</a:t>
            </a:r>
            <a:r>
              <a:rPr lang="es-MX" sz="1800" dirty="0"/>
              <a:t>”.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6C77B2C2-231E-455D-8DC4-BBA6673A9975}"/>
              </a:ext>
            </a:extLst>
          </p:cNvPr>
          <p:cNvGrpSpPr/>
          <p:nvPr/>
        </p:nvGrpSpPr>
        <p:grpSpPr>
          <a:xfrm>
            <a:off x="3431705" y="1886530"/>
            <a:ext cx="4768049" cy="3281399"/>
            <a:chOff x="627310" y="1788300"/>
            <a:chExt cx="4768049" cy="328139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E76193F0-F20C-4ADC-AE42-21C5051A7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640" y="1788300"/>
              <a:ext cx="4063719" cy="3281399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9513BB78-1844-4FF8-B865-34840C2EB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3885878" y="3933056"/>
              <a:ext cx="750138" cy="934263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A4E11FA2-8A1A-4B5C-837E-20A695CB1D45}"/>
                </a:ext>
              </a:extLst>
            </p:cNvPr>
            <p:cNvSpPr txBox="1"/>
            <p:nvPr/>
          </p:nvSpPr>
          <p:spPr>
            <a:xfrm>
              <a:off x="2267744" y="2348880"/>
              <a:ext cx="712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800" dirty="0" err="1"/>
                <a:t>Hello</a:t>
              </a:r>
              <a:endParaRPr lang="es-MX" sz="1800" dirty="0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9727C2D0-6A7B-4A8F-80EF-7BE79BA46B14}"/>
                </a:ext>
              </a:extLst>
            </p:cNvPr>
            <p:cNvSpPr/>
            <p:nvPr/>
          </p:nvSpPr>
          <p:spPr>
            <a:xfrm>
              <a:off x="627310" y="2541181"/>
              <a:ext cx="1640434" cy="1669312"/>
            </a:xfrm>
            <a:custGeom>
              <a:avLst/>
              <a:gdLst>
                <a:gd name="connsiteX0" fmla="*/ 1594895 w 1616160"/>
                <a:gd name="connsiteY0" fmla="*/ 1669312 h 1669312"/>
                <a:gd name="connsiteX1" fmla="*/ 11 w 1616160"/>
                <a:gd name="connsiteY1" fmla="*/ 648586 h 1669312"/>
                <a:gd name="connsiteX2" fmla="*/ 1616160 w 1616160"/>
                <a:gd name="connsiteY2" fmla="*/ 0 h 166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6160" h="1669312">
                  <a:moveTo>
                    <a:pt x="1594895" y="1669312"/>
                  </a:moveTo>
                  <a:cubicBezTo>
                    <a:pt x="795681" y="1298058"/>
                    <a:pt x="-3533" y="926805"/>
                    <a:pt x="11" y="648586"/>
                  </a:cubicBezTo>
                  <a:cubicBezTo>
                    <a:pt x="3555" y="370367"/>
                    <a:pt x="809857" y="185183"/>
                    <a:pt x="161616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r>
                <a:rPr lang="es-MX" sz="1800" dirty="0" err="1"/>
                <a:t>Chars</a:t>
              </a:r>
              <a:r>
                <a:rPr lang="es-MX" sz="1800" dirty="0"/>
                <a:t> </a:t>
              </a:r>
              <a:r>
                <a:rPr lang="es-MX" sz="1800" dirty="0" err="1"/>
                <a:t>stream</a:t>
              </a:r>
              <a:endParaRPr lang="es-MX" sz="1800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94407A90-1F27-40E0-BC04-E3F02E68DFC8}"/>
                </a:ext>
              </a:extLst>
            </p:cNvPr>
            <p:cNvSpPr txBox="1"/>
            <p:nvPr/>
          </p:nvSpPr>
          <p:spPr>
            <a:xfrm>
              <a:off x="1139241" y="2852936"/>
              <a:ext cx="61657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800" dirty="0"/>
                <a:t>48</a:t>
              </a:r>
              <a:r>
                <a:rPr lang="es-MX" sz="1800" baseline="-25000" dirty="0"/>
                <a:t>16</a:t>
              </a:r>
            </a:p>
            <a:p>
              <a:r>
                <a:rPr lang="es-MX" sz="1800" dirty="0"/>
                <a:t>65</a:t>
              </a:r>
              <a:r>
                <a:rPr lang="es-MX" sz="1800" baseline="-25000" dirty="0">
                  <a:solidFill>
                    <a:prstClr val="black"/>
                  </a:solidFill>
                </a:rPr>
                <a:t>16</a:t>
              </a:r>
              <a:endParaRPr lang="es-MX" sz="1800" dirty="0"/>
            </a:p>
            <a:p>
              <a:r>
                <a:rPr lang="es-MX" sz="1800" dirty="0"/>
                <a:t>6C</a:t>
              </a:r>
              <a:r>
                <a:rPr lang="es-MX" sz="1800" baseline="-25000" dirty="0">
                  <a:solidFill>
                    <a:prstClr val="black"/>
                  </a:solidFill>
                </a:rPr>
                <a:t>16</a:t>
              </a:r>
              <a:endParaRPr lang="es-MX" sz="1800" dirty="0"/>
            </a:p>
            <a:p>
              <a:r>
                <a:rPr lang="es-MX" sz="1800" dirty="0"/>
                <a:t>6C</a:t>
              </a:r>
              <a:r>
                <a:rPr lang="es-MX" sz="1800" baseline="-25000" dirty="0">
                  <a:solidFill>
                    <a:prstClr val="black"/>
                  </a:solidFill>
                </a:rPr>
                <a:t>16</a:t>
              </a:r>
              <a:endParaRPr lang="es-MX" sz="1800" dirty="0"/>
            </a:p>
            <a:p>
              <a:r>
                <a:rPr lang="es-MX" sz="1800" dirty="0"/>
                <a:t>6F</a:t>
              </a:r>
              <a:r>
                <a:rPr lang="es-MX" sz="1800" baseline="-25000" dirty="0">
                  <a:solidFill>
                    <a:prstClr val="black"/>
                  </a:solidFill>
                </a:rPr>
                <a:t>16</a:t>
              </a:r>
              <a:endParaRPr lang="es-MX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785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 altLang="es-MX" dirty="0"/>
              <a:t>Hardware moderno con Bus</a:t>
            </a:r>
            <a:endParaRPr lang="en-US" altLang="es-MX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591" y="5301208"/>
            <a:ext cx="8936038" cy="1416050"/>
          </a:xfrm>
        </p:spPr>
        <p:txBody>
          <a:bodyPr/>
          <a:lstStyle/>
          <a:p>
            <a:r>
              <a:rPr lang="en-US" altLang="es-MX" sz="2400" dirty="0"/>
              <a:t>Component</a:t>
            </a:r>
            <a:r>
              <a:rPr lang="es-MX" altLang="es-MX" sz="2400" dirty="0"/>
              <a:t>es de una computadora básica</a:t>
            </a:r>
          </a:p>
          <a:p>
            <a:pPr lvl="1"/>
            <a:r>
              <a:rPr lang="en-US" altLang="es-MX" sz="1600" dirty="0" err="1"/>
              <a:t>Exceptuando</a:t>
            </a:r>
            <a:r>
              <a:rPr lang="en-US" altLang="es-MX" sz="1600" dirty="0"/>
              <a:t> el CPU, </a:t>
            </a:r>
            <a:r>
              <a:rPr lang="en-US" altLang="es-MX" sz="1600" dirty="0" err="1"/>
              <a:t>cada</a:t>
            </a:r>
            <a:r>
              <a:rPr lang="en-US" altLang="es-MX" sz="1600" dirty="0"/>
              <a:t> </a:t>
            </a:r>
            <a:r>
              <a:rPr lang="en-US" altLang="es-MX" sz="1600" dirty="0" err="1"/>
              <a:t>uno</a:t>
            </a:r>
            <a:r>
              <a:rPr lang="en-US" altLang="es-MX" sz="1600" dirty="0"/>
              <a:t> de </a:t>
            </a:r>
            <a:r>
              <a:rPr lang="en-US" altLang="es-MX" sz="1600" dirty="0" err="1"/>
              <a:t>los</a:t>
            </a:r>
            <a:r>
              <a:rPr lang="en-US" altLang="es-MX" sz="1600" dirty="0"/>
              <a:t> </a:t>
            </a:r>
            <a:r>
              <a:rPr lang="en-US" altLang="es-MX" sz="1600" dirty="0" err="1"/>
              <a:t>componentes</a:t>
            </a:r>
            <a:r>
              <a:rPr lang="en-US" altLang="es-MX" sz="1600" dirty="0"/>
              <a:t> </a:t>
            </a:r>
            <a:r>
              <a:rPr lang="en-US" altLang="es-MX" sz="1600" dirty="0" err="1"/>
              <a:t>tiene</a:t>
            </a:r>
            <a:r>
              <a:rPr lang="en-US" altLang="es-MX" sz="1600" dirty="0"/>
              <a:t> un </a:t>
            </a:r>
            <a:r>
              <a:rPr lang="en-US" altLang="es-MX" sz="1600" dirty="0" err="1"/>
              <a:t>controlador</a:t>
            </a:r>
            <a:endParaRPr lang="en-US" altLang="es-MX" sz="1600" dirty="0"/>
          </a:p>
          <a:p>
            <a:pPr lvl="1"/>
            <a:r>
              <a:rPr lang="en-US" altLang="es-MX" sz="1600" dirty="0" err="1"/>
              <a:t>Cada</a:t>
            </a:r>
            <a:r>
              <a:rPr lang="en-US" altLang="es-MX" sz="1600" dirty="0"/>
              <a:t> </a:t>
            </a:r>
            <a:r>
              <a:rPr lang="en-US" altLang="es-MX" sz="1600" dirty="0" err="1"/>
              <a:t>controlador</a:t>
            </a:r>
            <a:r>
              <a:rPr lang="en-US" altLang="es-MX" sz="1600" dirty="0"/>
              <a:t> </a:t>
            </a:r>
            <a:r>
              <a:rPr lang="en-US" altLang="es-MX" sz="1600" dirty="0" err="1"/>
              <a:t>posee</a:t>
            </a:r>
            <a:r>
              <a:rPr lang="en-US" altLang="es-MX" sz="1600" dirty="0"/>
              <a:t>:  </a:t>
            </a:r>
            <a:r>
              <a:rPr lang="en-US" altLang="es-MX" sz="1600" dirty="0" err="1"/>
              <a:t>registros</a:t>
            </a:r>
            <a:r>
              <a:rPr lang="en-US" altLang="es-MX" sz="1600" dirty="0"/>
              <a:t> y un buffer, para </a:t>
            </a:r>
            <a:r>
              <a:rPr lang="en-US" altLang="es-MX" sz="1600" dirty="0" err="1"/>
              <a:t>realizar</a:t>
            </a:r>
            <a:r>
              <a:rPr lang="en-US" altLang="es-MX" sz="1600" dirty="0"/>
              <a:t> las entradas y / o las </a:t>
            </a:r>
            <a:r>
              <a:rPr lang="en-US" altLang="es-MX" sz="1600" dirty="0" err="1"/>
              <a:t>salidas</a:t>
            </a:r>
            <a:r>
              <a:rPr lang="en-US" altLang="es-MX" sz="1600" dirty="0"/>
              <a:t>.</a:t>
            </a:r>
          </a:p>
          <a:p>
            <a:pPr lvl="1"/>
            <a:r>
              <a:rPr lang="es-MX" altLang="es-MX" sz="1600" dirty="0"/>
              <a:t>El bus tiene tres canales:  datos, direcciones de memoria y señales de control.</a:t>
            </a:r>
            <a:endParaRPr lang="en-US" altLang="es-MX" sz="1600" dirty="0"/>
          </a:p>
          <a:p>
            <a:endParaRPr lang="en-US" altLang="es-MX" sz="2400" dirty="0"/>
          </a:p>
        </p:txBody>
      </p:sp>
      <p:grpSp>
        <p:nvGrpSpPr>
          <p:cNvPr id="5124" name="Group 9"/>
          <p:cNvGrpSpPr>
            <a:grpSpLocks/>
          </p:cNvGrpSpPr>
          <p:nvPr/>
        </p:nvGrpSpPr>
        <p:grpSpPr bwMode="auto">
          <a:xfrm>
            <a:off x="2289176" y="1527177"/>
            <a:ext cx="7600950" cy="3532188"/>
            <a:chOff x="485" y="731"/>
            <a:chExt cx="4788" cy="2225"/>
          </a:xfrm>
        </p:grpSpPr>
        <p:pic>
          <p:nvPicPr>
            <p:cNvPr id="5125" name="Picture 5" descr="1-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" y="876"/>
              <a:ext cx="4788" cy="1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6" name="Text Box 7"/>
            <p:cNvSpPr txBox="1">
              <a:spLocks noChangeArrowheads="1"/>
            </p:cNvSpPr>
            <p:nvPr/>
          </p:nvSpPr>
          <p:spPr bwMode="auto">
            <a:xfrm>
              <a:off x="4854" y="2723"/>
              <a:ext cx="416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95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90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s-MX" sz="1800" dirty="0">
                  <a:solidFill>
                    <a:srgbClr val="0000CC"/>
                  </a:solidFill>
                  <a:latin typeface="Comic Sans MS" pitchFamily="66" charset="0"/>
                </a:rPr>
                <a:t>BUS</a:t>
              </a:r>
            </a:p>
          </p:txBody>
        </p:sp>
        <p:sp>
          <p:nvSpPr>
            <p:cNvPr id="5127" name="Text Box 6"/>
            <p:cNvSpPr txBox="1">
              <a:spLocks noChangeArrowheads="1"/>
            </p:cNvSpPr>
            <p:nvPr/>
          </p:nvSpPr>
          <p:spPr bwMode="auto">
            <a:xfrm>
              <a:off x="2165" y="731"/>
              <a:ext cx="647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95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90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s-MX" sz="1800" dirty="0">
                  <a:latin typeface="Comic Sans MS" pitchFamily="66" charset="0"/>
                </a:rPr>
                <a:t>Monitor</a:t>
              </a:r>
            </a:p>
          </p:txBody>
        </p:sp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1335" y="2367"/>
              <a:ext cx="625" cy="200"/>
            </a:xfrm>
            <a:prstGeom prst="rect">
              <a:avLst/>
            </a:prstGeom>
            <a:noFill/>
            <a:ln w="12700" cmpd="thinThick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95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90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s-MX" altLang="es-MX" sz="1400">
                  <a:latin typeface="Times New Roman" pitchFamily="18" charset="0"/>
                </a:rPr>
                <a:t>controller</a:t>
              </a:r>
              <a:endParaRPr kumimoji="0" lang="es-ES" altLang="es-MX" sz="1400">
                <a:latin typeface="Times New Roman" pitchFamily="18" charset="0"/>
              </a:endParaRPr>
            </a:p>
          </p:txBody>
        </p:sp>
      </p:grp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61204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HLL Strings in central memory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5640" y="1628800"/>
            <a:ext cx="66294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Two components</a:t>
            </a:r>
          </a:p>
          <a:p>
            <a:pPr eaLnBrk="1" hangingPunct="1"/>
            <a:r>
              <a:rPr lang="en-US" altLang="en-US" dirty="0"/>
              <a:t>String</a:t>
            </a:r>
          </a:p>
          <a:p>
            <a:pPr lvl="1" eaLnBrk="1" hangingPunct="1"/>
            <a:r>
              <a:rPr lang="en-US" altLang="en-US" dirty="0"/>
              <a:t>Array of consecutive characters</a:t>
            </a:r>
          </a:p>
          <a:p>
            <a:pPr lvl="1" eaLnBrk="1" hangingPunct="1"/>
            <a:r>
              <a:rPr lang="en-US" altLang="en-US" dirty="0"/>
              <a:t>“Laura”</a:t>
            </a:r>
          </a:p>
          <a:p>
            <a:pPr eaLnBrk="1" hangingPunct="1"/>
            <a:r>
              <a:rPr lang="en-US" altLang="en-US" dirty="0"/>
              <a:t>Null-terminated String</a:t>
            </a:r>
          </a:p>
          <a:p>
            <a:pPr lvl="1" eaLnBrk="1" hangingPunct="1"/>
            <a:r>
              <a:rPr lang="en-US" altLang="en-US" dirty="0"/>
              <a:t>A </a:t>
            </a:r>
            <a:r>
              <a:rPr lang="en-US" altLang="en-US" i="1" dirty="0"/>
              <a:t>null </a:t>
            </a:r>
            <a:r>
              <a:rPr lang="en-US" altLang="en-US" dirty="0"/>
              <a:t>(zero) character ending String </a:t>
            </a:r>
            <a:endParaRPr lang="en-US" altLang="en-US" i="1" dirty="0"/>
          </a:p>
          <a:p>
            <a:r>
              <a:rPr lang="en-US" altLang="en-US" dirty="0"/>
              <a:t>Interpretation and Storage</a:t>
            </a:r>
          </a:p>
          <a:p>
            <a:pPr lvl="1"/>
            <a:r>
              <a:rPr lang="en-US" altLang="en-US" dirty="0"/>
              <a:t>Central memory ????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71617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Numeric Data Representation</a:t>
            </a:r>
          </a:p>
        </p:txBody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215680" y="1676400"/>
            <a:ext cx="5715000" cy="37338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pure binary</a:t>
            </a:r>
          </a:p>
          <a:p>
            <a:pPr lvl="1" eaLnBrk="1" hangingPunct="1"/>
            <a:r>
              <a:rPr lang="en-US" altLang="en-US" dirty="0"/>
              <a:t>can be calculated directly</a:t>
            </a:r>
          </a:p>
          <a:p>
            <a:pPr eaLnBrk="1" hangingPunct="1"/>
            <a:r>
              <a:rPr lang="en-US" altLang="en-US" dirty="0"/>
              <a:t>ASCII char binary</a:t>
            </a:r>
          </a:p>
          <a:p>
            <a:pPr lvl="1" eaLnBrk="1" hangingPunct="1"/>
            <a:r>
              <a:rPr lang="en-US" altLang="en-US" dirty="0"/>
              <a:t>string of digits: "01010101"</a:t>
            </a:r>
          </a:p>
          <a:p>
            <a:pPr eaLnBrk="1" hangingPunct="1"/>
            <a:r>
              <a:rPr lang="en-US" altLang="en-US" dirty="0"/>
              <a:t>ASCII char decimal</a:t>
            </a:r>
          </a:p>
          <a:p>
            <a:pPr lvl="1" eaLnBrk="1" hangingPunct="1"/>
            <a:r>
              <a:rPr lang="en-US" altLang="en-US" dirty="0"/>
              <a:t>string of digits: "65"</a:t>
            </a:r>
          </a:p>
          <a:p>
            <a:pPr eaLnBrk="1" hangingPunct="1"/>
            <a:r>
              <a:rPr lang="en-US" altLang="en-US" dirty="0"/>
              <a:t>ASCII char hexadecimal</a:t>
            </a:r>
          </a:p>
          <a:p>
            <a:pPr lvl="1" eaLnBrk="1" hangingPunct="1"/>
            <a:r>
              <a:rPr lang="en-US" altLang="en-US" dirty="0"/>
              <a:t>string of digits: "9C"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07971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Boolean Operations</a:t>
            </a:r>
          </a:p>
        </p:txBody>
      </p:sp>
      <p:sp>
        <p:nvSpPr>
          <p:cNvPr id="1434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352800" y="1600200"/>
            <a:ext cx="6019800" cy="391703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s-MX" altLang="en-US" dirty="0"/>
              <a:t>Easy </a:t>
            </a:r>
            <a:r>
              <a:rPr lang="es-MX" altLang="en-US" dirty="0" err="1"/>
              <a:t>to</a:t>
            </a:r>
            <a:r>
              <a:rPr lang="es-MX" altLang="en-US" dirty="0"/>
              <a:t> </a:t>
            </a:r>
            <a:r>
              <a:rPr lang="es-MX" altLang="en-US" dirty="0" err="1"/>
              <a:t>operate</a:t>
            </a:r>
            <a:r>
              <a:rPr lang="es-MX" altLang="en-US" dirty="0"/>
              <a:t> </a:t>
            </a:r>
            <a:r>
              <a:rPr lang="es-MX" altLang="en-US" dirty="0" err="1"/>
              <a:t>for</a:t>
            </a:r>
            <a:r>
              <a:rPr lang="es-MX" altLang="en-US" dirty="0"/>
              <a:t> ALU</a:t>
            </a:r>
          </a:p>
          <a:p>
            <a:pPr eaLnBrk="1" hangingPunct="1"/>
            <a:r>
              <a:rPr lang="es-MX" altLang="en-US" dirty="0"/>
              <a:t>Bit-</a:t>
            </a:r>
            <a:r>
              <a:rPr lang="es-MX" altLang="en-US" dirty="0" err="1"/>
              <a:t>to</a:t>
            </a:r>
            <a:r>
              <a:rPr lang="es-MX" altLang="en-US" dirty="0"/>
              <a:t>-bit</a:t>
            </a:r>
          </a:p>
          <a:p>
            <a:pPr eaLnBrk="1" hangingPunct="1"/>
            <a:r>
              <a:rPr lang="es-MX" altLang="en-US" dirty="0"/>
              <a:t>True:1,    False:0</a:t>
            </a:r>
            <a:endParaRPr lang="en-US" altLang="en-US" dirty="0"/>
          </a:p>
          <a:p>
            <a:pPr eaLnBrk="1" hangingPunct="1"/>
            <a:r>
              <a:rPr lang="en-US" altLang="en-US" dirty="0"/>
              <a:t>NOT</a:t>
            </a:r>
          </a:p>
          <a:p>
            <a:pPr eaLnBrk="1" hangingPunct="1"/>
            <a:r>
              <a:rPr lang="en-US" altLang="en-US" dirty="0"/>
              <a:t>AND</a:t>
            </a:r>
          </a:p>
          <a:p>
            <a:pPr eaLnBrk="1" hangingPunct="1"/>
            <a:r>
              <a:rPr lang="en-US" altLang="en-US" dirty="0"/>
              <a:t>OR</a:t>
            </a:r>
          </a:p>
          <a:p>
            <a:pPr eaLnBrk="1" hangingPunct="1"/>
            <a:r>
              <a:rPr lang="en-US" altLang="en-US" dirty="0"/>
              <a:t>Operator Precedence</a:t>
            </a:r>
          </a:p>
          <a:p>
            <a:pPr eaLnBrk="1" hangingPunct="1"/>
            <a:r>
              <a:rPr lang="en-US" altLang="en-US" dirty="0"/>
              <a:t>Truth Tables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29672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NOT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909047" y="1628800"/>
            <a:ext cx="6553200" cy="1790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Inverts (reverses) a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boolean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value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One operand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If operator is T, then F; if F, then 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Truth table for Boolean NOT operator: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848" y="4306914"/>
            <a:ext cx="1470025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5576047" y="4232301"/>
            <a:ext cx="3733800" cy="1541463"/>
            <a:chOff x="2544" y="1729"/>
            <a:chExt cx="2352" cy="971"/>
          </a:xfrm>
        </p:grpSpPr>
        <p:graphicFrame>
          <p:nvGraphicFramePr>
            <p:cNvPr id="13" name="Object 1024"/>
            <p:cNvGraphicFramePr>
              <a:graphicFrameLocks noChangeAspect="1"/>
            </p:cNvGraphicFramePr>
            <p:nvPr/>
          </p:nvGraphicFramePr>
          <p:xfrm>
            <a:off x="2928" y="2064"/>
            <a:ext cx="1488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790956" imgH="336804" progId="Visio.Drawing.6">
                    <p:embed/>
                  </p:oleObj>
                </mc:Choice>
                <mc:Fallback>
                  <p:oleObj name="VISIO" r:id="rId3" imgW="790956" imgH="336804" progId="Visio.Drawing.6">
                    <p:embed/>
                    <p:pic>
                      <p:nvPicPr>
                        <p:cNvPr id="13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064"/>
                          <a:ext cx="1488" cy="636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544" y="1729"/>
              <a:ext cx="2352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Digital gate diagram for NOT: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982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AND</a:t>
            </a: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2362200" y="1673180"/>
            <a:ext cx="7772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Two operands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Both must be T for T; otherwise F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Truth table for Boolean AND operator:</a:t>
            </a: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33756"/>
            <a:ext cx="1981200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8"/>
          <p:cNvGrpSpPr>
            <a:grpSpLocks/>
          </p:cNvGrpSpPr>
          <p:nvPr/>
        </p:nvGrpSpPr>
        <p:grpSpPr bwMode="auto">
          <a:xfrm>
            <a:off x="5562600" y="4495755"/>
            <a:ext cx="3733800" cy="1544638"/>
            <a:chOff x="2544" y="1872"/>
            <a:chExt cx="2352" cy="973"/>
          </a:xfrm>
        </p:grpSpPr>
        <p:graphicFrame>
          <p:nvGraphicFramePr>
            <p:cNvPr id="18" name="Object 1024"/>
            <p:cNvGraphicFramePr>
              <a:graphicFrameLocks noChangeAspect="1"/>
            </p:cNvGraphicFramePr>
            <p:nvPr/>
          </p:nvGraphicFramePr>
          <p:xfrm>
            <a:off x="3120" y="2208"/>
            <a:ext cx="1248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790956" imgH="402336" progId="Visio.Drawing.6">
                    <p:embed/>
                  </p:oleObj>
                </mc:Choice>
                <mc:Fallback>
                  <p:oleObj name="VISIO" r:id="rId3" imgW="790956" imgH="402336" progId="Visio.Drawing.6">
                    <p:embed/>
                    <p:pic>
                      <p:nvPicPr>
                        <p:cNvPr id="18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208"/>
                          <a:ext cx="1248" cy="637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2544" y="1872"/>
              <a:ext cx="2352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Digital gate diagram for AND: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703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79576" y="1484784"/>
            <a:ext cx="7772400" cy="1314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Two operands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Both must be F for F; otherwise 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Truth table for Boolean OR operator: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77" y="3399309"/>
            <a:ext cx="197326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5403776" y="4161309"/>
            <a:ext cx="3733800" cy="1466850"/>
            <a:chOff x="2496" y="1872"/>
            <a:chExt cx="2352" cy="924"/>
          </a:xfrm>
        </p:grpSpPr>
        <p:graphicFrame>
          <p:nvGraphicFramePr>
            <p:cNvPr id="13" name="Object 2"/>
            <p:cNvGraphicFramePr>
              <a:graphicFrameLocks noChangeAspect="1"/>
            </p:cNvGraphicFramePr>
            <p:nvPr/>
          </p:nvGraphicFramePr>
          <p:xfrm>
            <a:off x="3120" y="2208"/>
            <a:ext cx="1152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790956" imgH="402336" progId="Visio.Drawing.6">
                    <p:embed/>
                  </p:oleObj>
                </mc:Choice>
                <mc:Fallback>
                  <p:oleObj name="VISIO" r:id="rId3" imgW="790956" imgH="402336" progId="Visio.Drawing.6">
                    <p:embed/>
                    <p:pic>
                      <p:nvPicPr>
                        <p:cNvPr id="13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208"/>
                          <a:ext cx="1152" cy="588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496" y="1872"/>
              <a:ext cx="2352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Digital gate diagram for OR: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392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4" name="Rectangle 8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Boolean Operator Precedence</a:t>
            </a:r>
          </a:p>
        </p:txBody>
      </p:sp>
      <p:sp>
        <p:nvSpPr>
          <p:cNvPr id="21510" name="Slide Number Placeholder 4"/>
          <p:cNvSpPr txBox="1">
            <a:spLocks noGrp="1"/>
          </p:cNvSpPr>
          <p:nvPr/>
        </p:nvSpPr>
        <p:spPr bwMode="auto">
          <a:xfrm>
            <a:off x="8991600" y="6248400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BC94C38-31E6-40D9-89BE-A63F8C1E54F5}" type="slidenum">
              <a:rPr lang="en-US" altLang="en-US" sz="1600">
                <a:solidFill>
                  <a:srgbClr val="002060"/>
                </a:solidFill>
                <a:latin typeface="Times New Roman" pitchFamily="18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en-US" sz="1600">
              <a:solidFill>
                <a:srgbClr val="002060"/>
              </a:solidFill>
              <a:latin typeface="Times New Roman" pitchFamily="18" charset="0"/>
            </a:endParaRPr>
          </a:p>
        </p:txBody>
      </p:sp>
      <p:grpSp>
        <p:nvGrpSpPr>
          <p:cNvPr id="32" name="Group 28"/>
          <p:cNvGrpSpPr>
            <a:grpSpLocks/>
          </p:cNvGrpSpPr>
          <p:nvPr/>
        </p:nvGrpSpPr>
        <p:grpSpPr bwMode="auto">
          <a:xfrm>
            <a:off x="2208213" y="1306514"/>
            <a:ext cx="5648326" cy="2809875"/>
            <a:chOff x="431" y="823"/>
            <a:chExt cx="3558" cy="1770"/>
          </a:xfrm>
        </p:grpSpPr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431" y="823"/>
              <a:ext cx="355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hlink"/>
                </a:buClr>
                <a:buFont typeface="Wingdings" pitchFamily="2" charset="2"/>
                <a:buChar char="§"/>
              </a:pPr>
              <a:r>
                <a:rPr lang="en-US" altLang="en-US" sz="2800" b="1" dirty="0">
                  <a:solidFill>
                    <a:schemeClr val="tx1"/>
                  </a:solidFill>
                </a:rPr>
                <a:t>  The HLL order of evaluation is:</a:t>
              </a:r>
              <a:endParaRPr lang="en-US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12"/>
            <p:cNvSpPr>
              <a:spLocks noChangeArrowheads="1"/>
            </p:cNvSpPr>
            <p:nvPr/>
          </p:nvSpPr>
          <p:spPr bwMode="auto">
            <a:xfrm>
              <a:off x="673" y="1241"/>
              <a:ext cx="18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>
                  <a:solidFill>
                    <a:schemeClr val="tx1"/>
                  </a:solidFill>
                </a:rPr>
                <a:t>1.</a:t>
              </a:r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1104" y="1241"/>
              <a:ext cx="179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>
                  <a:solidFill>
                    <a:schemeClr val="tx1"/>
                  </a:solidFill>
                </a:rPr>
                <a:t>Parentheses    (  )</a:t>
              </a:r>
            </a:p>
          </p:txBody>
        </p:sp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673" y="1604"/>
              <a:ext cx="18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>
                  <a:solidFill>
                    <a:schemeClr val="tx1"/>
                  </a:solidFill>
                </a:rPr>
                <a:t>2.</a:t>
              </a:r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1104" y="1604"/>
              <a:ext cx="47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>
                  <a:solidFill>
                    <a:schemeClr val="tx1"/>
                  </a:solidFill>
                </a:rPr>
                <a:t>NOT</a:t>
              </a:r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673" y="1966"/>
              <a:ext cx="18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>
                  <a:solidFill>
                    <a:schemeClr val="tx1"/>
                  </a:solidFill>
                </a:rPr>
                <a:t>3.</a:t>
              </a:r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104" y="1966"/>
              <a:ext cx="47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673" y="2322"/>
              <a:ext cx="18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>
                  <a:solidFill>
                    <a:schemeClr val="tx1"/>
                  </a:solidFill>
                </a:rPr>
                <a:t>4.</a:t>
              </a:r>
            </a:p>
          </p:txBody>
        </p:sp>
        <p:sp>
          <p:nvSpPr>
            <p:cNvPr id="41" name="Rectangle 19"/>
            <p:cNvSpPr>
              <a:spLocks noChangeArrowheads="1"/>
            </p:cNvSpPr>
            <p:nvPr/>
          </p:nvSpPr>
          <p:spPr bwMode="auto">
            <a:xfrm>
              <a:off x="1104" y="2322"/>
              <a:ext cx="64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>
                  <a:solidFill>
                    <a:schemeClr val="tx1"/>
                  </a:solidFill>
                </a:rPr>
                <a:t>OR   v</a:t>
              </a:r>
            </a:p>
          </p:txBody>
        </p:sp>
      </p:grp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2176464" y="4316414"/>
            <a:ext cx="79517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 sz="2800" b="1" dirty="0">
                <a:solidFill>
                  <a:schemeClr val="tx1"/>
                </a:solidFill>
              </a:rPr>
              <a:t>Example 1: </a:t>
            </a:r>
            <a:r>
              <a:rPr lang="en-US" altLang="en-US" sz="2800" dirty="0">
                <a:solidFill>
                  <a:schemeClr val="tx1"/>
                </a:solidFill>
              </a:rPr>
              <a:t>F = A ^ (B v C) ^ (C v  </a:t>
            </a:r>
            <a:r>
              <a:rPr lang="en-US" altLang="en-US" sz="2800" baseline="30000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  </a:t>
            </a:r>
            <a:r>
              <a:rPr lang="en-US" altLang="en-US" sz="2800" dirty="0">
                <a:solidFill>
                  <a:schemeClr val="tx1"/>
                </a:solidFill>
              </a:rPr>
              <a:t>D)</a:t>
            </a:r>
          </a:p>
        </p:txBody>
      </p:sp>
      <p:grpSp>
        <p:nvGrpSpPr>
          <p:cNvPr id="43" name="Group 21"/>
          <p:cNvGrpSpPr>
            <a:grpSpLocks/>
          </p:cNvGrpSpPr>
          <p:nvPr/>
        </p:nvGrpSpPr>
        <p:grpSpPr bwMode="auto">
          <a:xfrm>
            <a:off x="7680176" y="4488994"/>
            <a:ext cx="234950" cy="85725"/>
            <a:chOff x="5556738" y="3429000"/>
            <a:chExt cx="234462" cy="85725"/>
          </a:xfrm>
        </p:grpSpPr>
        <p:cxnSp>
          <p:nvCxnSpPr>
            <p:cNvPr id="44" name="Straight Connector 17"/>
            <p:cNvCxnSpPr>
              <a:cxnSpLocks noChangeShapeType="1"/>
            </p:cNvCxnSpPr>
            <p:nvPr/>
          </p:nvCxnSpPr>
          <p:spPr bwMode="auto">
            <a:xfrm>
              <a:off x="5556738" y="3429000"/>
              <a:ext cx="234462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Connector 19"/>
            <p:cNvCxnSpPr>
              <a:cxnSpLocks noChangeShapeType="1"/>
            </p:cNvCxnSpPr>
            <p:nvPr/>
          </p:nvCxnSpPr>
          <p:spPr bwMode="auto">
            <a:xfrm>
              <a:off x="5791200" y="3429000"/>
              <a:ext cx="0" cy="857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56</a:t>
            </a:fld>
            <a:endParaRPr lang="es-MX" dirty="0"/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2199723" y="5035519"/>
            <a:ext cx="79517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 sz="2800" b="1" dirty="0">
                <a:solidFill>
                  <a:schemeClr val="tx1"/>
                </a:solidFill>
              </a:rPr>
              <a:t>Example 2: </a:t>
            </a:r>
            <a:r>
              <a:rPr lang="en-US" altLang="en-US" sz="2800" dirty="0">
                <a:solidFill>
                  <a:schemeClr val="tx1"/>
                </a:solidFill>
              </a:rPr>
              <a:t>F = A ^ B v C ^ C v  </a:t>
            </a:r>
            <a:r>
              <a:rPr lang="en-US" altLang="en-US" sz="2800" baseline="30000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Symbol" pitchFamily="18" charset="2"/>
              </a:rPr>
              <a:t>  </a:t>
            </a:r>
            <a:r>
              <a:rPr lang="en-US" altLang="en-US" sz="2800" dirty="0">
                <a:solidFill>
                  <a:schemeClr val="tx1"/>
                </a:solidFill>
              </a:rPr>
              <a:t>D</a:t>
            </a:r>
          </a:p>
        </p:txBody>
      </p: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7330621" y="5253680"/>
            <a:ext cx="234950" cy="85725"/>
            <a:chOff x="5556738" y="3429000"/>
            <a:chExt cx="234462" cy="85725"/>
          </a:xfrm>
        </p:grpSpPr>
        <p:cxnSp>
          <p:nvCxnSpPr>
            <p:cNvPr id="22" name="Straight Connector 17"/>
            <p:cNvCxnSpPr>
              <a:cxnSpLocks noChangeShapeType="1"/>
            </p:cNvCxnSpPr>
            <p:nvPr/>
          </p:nvCxnSpPr>
          <p:spPr bwMode="auto">
            <a:xfrm>
              <a:off x="5556738" y="3429000"/>
              <a:ext cx="234462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Connector 19"/>
            <p:cNvCxnSpPr>
              <a:cxnSpLocks noChangeShapeType="1"/>
            </p:cNvCxnSpPr>
            <p:nvPr/>
          </p:nvCxnSpPr>
          <p:spPr bwMode="auto">
            <a:xfrm>
              <a:off x="5791200" y="3429000"/>
              <a:ext cx="0" cy="857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4D5C823-10FF-4819-9995-DF3A3F0FC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1" y="2705794"/>
            <a:ext cx="249958" cy="109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E9FD4B-46D2-498A-944B-FA2B0A908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220" y="3051532"/>
            <a:ext cx="603556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4917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NAND</a:t>
            </a:r>
          </a:p>
        </p:txBody>
      </p: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2362200" y="1409700"/>
            <a:ext cx="7772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Two operands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Both T, then F; otherwise 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Truth table for Boolean NAND operator:</a:t>
            </a: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5562600" y="4175125"/>
            <a:ext cx="3733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Digital gate diagram for NAND:</a:t>
            </a:r>
          </a:p>
        </p:txBody>
      </p:sp>
      <p:grpSp>
        <p:nvGrpSpPr>
          <p:cNvPr id="41" name="Group 57"/>
          <p:cNvGrpSpPr>
            <a:grpSpLocks/>
          </p:cNvGrpSpPr>
          <p:nvPr/>
        </p:nvGrpSpPr>
        <p:grpSpPr bwMode="auto">
          <a:xfrm>
            <a:off x="2655888" y="3679826"/>
            <a:ext cx="2743200" cy="2435225"/>
            <a:chOff x="903767" y="3413051"/>
            <a:chExt cx="2743200" cy="2434856"/>
          </a:xfrm>
        </p:grpSpPr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903767" y="3413051"/>
              <a:ext cx="2743200" cy="24348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43" name="Straight Connector 15"/>
            <p:cNvCxnSpPr>
              <a:cxnSpLocks noChangeShapeType="1"/>
            </p:cNvCxnSpPr>
            <p:nvPr/>
          </p:nvCxnSpPr>
          <p:spPr bwMode="auto">
            <a:xfrm>
              <a:off x="978195" y="3912783"/>
              <a:ext cx="2622255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Connector 16"/>
            <p:cNvCxnSpPr>
              <a:cxnSpLocks noChangeShapeType="1"/>
            </p:cNvCxnSpPr>
            <p:nvPr/>
          </p:nvCxnSpPr>
          <p:spPr bwMode="auto">
            <a:xfrm>
              <a:off x="970303" y="4384173"/>
              <a:ext cx="2633957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Connector 17"/>
            <p:cNvCxnSpPr>
              <a:cxnSpLocks noChangeShapeType="1"/>
            </p:cNvCxnSpPr>
            <p:nvPr/>
          </p:nvCxnSpPr>
          <p:spPr bwMode="auto">
            <a:xfrm>
              <a:off x="970031" y="4855563"/>
              <a:ext cx="2634229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8"/>
            <p:cNvCxnSpPr>
              <a:cxnSpLocks noChangeShapeType="1"/>
            </p:cNvCxnSpPr>
            <p:nvPr/>
          </p:nvCxnSpPr>
          <p:spPr bwMode="auto">
            <a:xfrm>
              <a:off x="969759" y="5326953"/>
              <a:ext cx="2630691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967563" y="3487479"/>
              <a:ext cx="2636874" cy="2339163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48" name="Straight Connector 22"/>
            <p:cNvCxnSpPr>
              <a:cxnSpLocks noChangeShapeType="1"/>
            </p:cNvCxnSpPr>
            <p:nvPr/>
          </p:nvCxnSpPr>
          <p:spPr bwMode="auto">
            <a:xfrm>
              <a:off x="1456664" y="3476847"/>
              <a:ext cx="0" cy="2339162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23"/>
            <p:cNvCxnSpPr>
              <a:cxnSpLocks noChangeShapeType="1"/>
            </p:cNvCxnSpPr>
            <p:nvPr/>
          </p:nvCxnSpPr>
          <p:spPr bwMode="auto">
            <a:xfrm>
              <a:off x="1970586" y="3480385"/>
              <a:ext cx="0" cy="2339162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TextBox 28"/>
            <p:cNvSpPr txBox="1">
              <a:spLocks noChangeArrowheads="1"/>
            </p:cNvSpPr>
            <p:nvPr/>
          </p:nvSpPr>
          <p:spPr bwMode="auto">
            <a:xfrm>
              <a:off x="1019175" y="3486150"/>
              <a:ext cx="364202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X</a:t>
              </a:r>
            </a:p>
          </p:txBody>
        </p:sp>
        <p:sp>
          <p:nvSpPr>
            <p:cNvPr id="51" name="TextBox 29"/>
            <p:cNvSpPr txBox="1">
              <a:spLocks noChangeArrowheads="1"/>
            </p:cNvSpPr>
            <p:nvPr/>
          </p:nvSpPr>
          <p:spPr bwMode="auto">
            <a:xfrm>
              <a:off x="1543050" y="3486150"/>
              <a:ext cx="364202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Y</a:t>
              </a:r>
            </a:p>
          </p:txBody>
        </p:sp>
        <p:sp>
          <p:nvSpPr>
            <p:cNvPr id="52" name="TextBox 30"/>
            <p:cNvSpPr txBox="1">
              <a:spLocks noChangeArrowheads="1"/>
            </p:cNvSpPr>
            <p:nvPr/>
          </p:nvSpPr>
          <p:spPr bwMode="auto">
            <a:xfrm>
              <a:off x="1971675" y="3505200"/>
              <a:ext cx="146540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X NAND Y</a:t>
              </a:r>
            </a:p>
          </p:txBody>
        </p:sp>
        <p:sp>
          <p:nvSpPr>
            <p:cNvPr id="53" name="TextBox 31"/>
            <p:cNvSpPr txBox="1">
              <a:spLocks noChangeArrowheads="1"/>
            </p:cNvSpPr>
            <p:nvPr/>
          </p:nvSpPr>
          <p:spPr bwMode="auto">
            <a:xfrm>
              <a:off x="1019175" y="392430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</a:t>
              </a:r>
            </a:p>
          </p:txBody>
        </p:sp>
        <p:sp>
          <p:nvSpPr>
            <p:cNvPr id="54" name="TextBox 32"/>
            <p:cNvSpPr txBox="1">
              <a:spLocks noChangeArrowheads="1"/>
            </p:cNvSpPr>
            <p:nvPr/>
          </p:nvSpPr>
          <p:spPr bwMode="auto">
            <a:xfrm>
              <a:off x="1019175" y="440055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</a:t>
              </a:r>
            </a:p>
          </p:txBody>
        </p:sp>
        <p:sp>
          <p:nvSpPr>
            <p:cNvPr id="55" name="TextBox 33"/>
            <p:cNvSpPr txBox="1">
              <a:spLocks noChangeArrowheads="1"/>
            </p:cNvSpPr>
            <p:nvPr/>
          </p:nvSpPr>
          <p:spPr bwMode="auto">
            <a:xfrm>
              <a:off x="1019175" y="487680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T</a:t>
              </a:r>
            </a:p>
          </p:txBody>
        </p:sp>
        <p:sp>
          <p:nvSpPr>
            <p:cNvPr id="56" name="TextBox 34"/>
            <p:cNvSpPr txBox="1">
              <a:spLocks noChangeArrowheads="1"/>
            </p:cNvSpPr>
            <p:nvPr/>
          </p:nvSpPr>
          <p:spPr bwMode="auto">
            <a:xfrm>
              <a:off x="1019175" y="535305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T</a:t>
              </a:r>
            </a:p>
          </p:txBody>
        </p:sp>
        <p:sp>
          <p:nvSpPr>
            <p:cNvPr id="57" name="TextBox 35"/>
            <p:cNvSpPr txBox="1">
              <a:spLocks noChangeArrowheads="1"/>
            </p:cNvSpPr>
            <p:nvPr/>
          </p:nvSpPr>
          <p:spPr bwMode="auto">
            <a:xfrm>
              <a:off x="1524000" y="392430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</a:t>
              </a:r>
            </a:p>
          </p:txBody>
        </p:sp>
        <p:sp>
          <p:nvSpPr>
            <p:cNvPr id="58" name="TextBox 36"/>
            <p:cNvSpPr txBox="1">
              <a:spLocks noChangeArrowheads="1"/>
            </p:cNvSpPr>
            <p:nvPr/>
          </p:nvSpPr>
          <p:spPr bwMode="auto">
            <a:xfrm>
              <a:off x="1524000" y="440055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T</a:t>
              </a:r>
            </a:p>
          </p:txBody>
        </p:sp>
        <p:sp>
          <p:nvSpPr>
            <p:cNvPr id="59" name="TextBox 37"/>
            <p:cNvSpPr txBox="1">
              <a:spLocks noChangeArrowheads="1"/>
            </p:cNvSpPr>
            <p:nvPr/>
          </p:nvSpPr>
          <p:spPr bwMode="auto">
            <a:xfrm>
              <a:off x="1524000" y="487680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</a:t>
              </a:r>
            </a:p>
          </p:txBody>
        </p:sp>
        <p:sp>
          <p:nvSpPr>
            <p:cNvPr id="60" name="TextBox 38"/>
            <p:cNvSpPr txBox="1">
              <a:spLocks noChangeArrowheads="1"/>
            </p:cNvSpPr>
            <p:nvPr/>
          </p:nvSpPr>
          <p:spPr bwMode="auto">
            <a:xfrm>
              <a:off x="1524000" y="535305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T</a:t>
              </a:r>
            </a:p>
          </p:txBody>
        </p:sp>
        <p:sp>
          <p:nvSpPr>
            <p:cNvPr id="61" name="TextBox 39"/>
            <p:cNvSpPr txBox="1">
              <a:spLocks noChangeArrowheads="1"/>
            </p:cNvSpPr>
            <p:nvPr/>
          </p:nvSpPr>
          <p:spPr bwMode="auto">
            <a:xfrm>
              <a:off x="2524125" y="392430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T</a:t>
              </a:r>
            </a:p>
          </p:txBody>
        </p:sp>
        <p:sp>
          <p:nvSpPr>
            <p:cNvPr id="62" name="TextBox 40"/>
            <p:cNvSpPr txBox="1">
              <a:spLocks noChangeArrowheads="1"/>
            </p:cNvSpPr>
            <p:nvPr/>
          </p:nvSpPr>
          <p:spPr bwMode="auto">
            <a:xfrm>
              <a:off x="2524125" y="440055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T</a:t>
              </a:r>
            </a:p>
          </p:txBody>
        </p:sp>
        <p:sp>
          <p:nvSpPr>
            <p:cNvPr id="63" name="TextBox 41"/>
            <p:cNvSpPr txBox="1">
              <a:spLocks noChangeArrowheads="1"/>
            </p:cNvSpPr>
            <p:nvPr/>
          </p:nvSpPr>
          <p:spPr bwMode="auto">
            <a:xfrm>
              <a:off x="2524125" y="487680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T</a:t>
              </a:r>
            </a:p>
          </p:txBody>
        </p:sp>
        <p:sp>
          <p:nvSpPr>
            <p:cNvPr id="64" name="TextBox 42"/>
            <p:cNvSpPr txBox="1">
              <a:spLocks noChangeArrowheads="1"/>
            </p:cNvSpPr>
            <p:nvPr/>
          </p:nvSpPr>
          <p:spPr bwMode="auto">
            <a:xfrm>
              <a:off x="2524125" y="535305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</a:t>
              </a:r>
            </a:p>
          </p:txBody>
        </p:sp>
      </p:grpSp>
      <p:grpSp>
        <p:nvGrpSpPr>
          <p:cNvPr id="65" name="Group 60"/>
          <p:cNvGrpSpPr>
            <a:grpSpLocks/>
          </p:cNvGrpSpPr>
          <p:nvPr/>
        </p:nvGrpSpPr>
        <p:grpSpPr bwMode="auto">
          <a:xfrm>
            <a:off x="6438901" y="4667250"/>
            <a:ext cx="1971675" cy="1042988"/>
            <a:chOff x="4914900" y="4400550"/>
            <a:chExt cx="1971675" cy="1043404"/>
          </a:xfrm>
        </p:grpSpPr>
        <p:sp>
          <p:nvSpPr>
            <p:cNvPr id="66" name="Rectangle 55"/>
            <p:cNvSpPr>
              <a:spLocks noChangeArrowheads="1"/>
            </p:cNvSpPr>
            <p:nvPr/>
          </p:nvSpPr>
          <p:spPr bwMode="auto">
            <a:xfrm>
              <a:off x="4914900" y="4400550"/>
              <a:ext cx="1971675" cy="103822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7" name="Flowchart: Delay 48"/>
            <p:cNvSpPr>
              <a:spLocks noChangeArrowheads="1"/>
            </p:cNvSpPr>
            <p:nvPr/>
          </p:nvSpPr>
          <p:spPr bwMode="auto">
            <a:xfrm>
              <a:off x="5457825" y="4505325"/>
              <a:ext cx="752475" cy="600075"/>
            </a:xfrm>
            <a:prstGeom prst="flowChartDelay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68" name="Straight Connector 50"/>
            <p:cNvCxnSpPr>
              <a:cxnSpLocks noChangeShapeType="1"/>
            </p:cNvCxnSpPr>
            <p:nvPr/>
          </p:nvCxnSpPr>
          <p:spPr bwMode="auto">
            <a:xfrm>
              <a:off x="5223177" y="4657725"/>
              <a:ext cx="238125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Straight Connector 51"/>
            <p:cNvCxnSpPr>
              <a:cxnSpLocks noChangeShapeType="1"/>
            </p:cNvCxnSpPr>
            <p:nvPr/>
          </p:nvCxnSpPr>
          <p:spPr bwMode="auto">
            <a:xfrm>
              <a:off x="5224034" y="4924425"/>
              <a:ext cx="238125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Straight Connector 52"/>
            <p:cNvCxnSpPr>
              <a:cxnSpLocks noChangeShapeType="1"/>
            </p:cNvCxnSpPr>
            <p:nvPr/>
          </p:nvCxnSpPr>
          <p:spPr bwMode="auto">
            <a:xfrm>
              <a:off x="6203346" y="4818062"/>
              <a:ext cx="238125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" name="TextBox 46"/>
            <p:cNvSpPr txBox="1">
              <a:spLocks noChangeArrowheads="1"/>
            </p:cNvSpPr>
            <p:nvPr/>
          </p:nvSpPr>
          <p:spPr bwMode="auto">
            <a:xfrm>
              <a:off x="5381625" y="5105400"/>
              <a:ext cx="76335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NAND</a:t>
              </a:r>
            </a:p>
          </p:txBody>
        </p:sp>
        <p:sp>
          <p:nvSpPr>
            <p:cNvPr id="72" name="Flowchart: Connector 45"/>
            <p:cNvSpPr>
              <a:spLocks noChangeArrowheads="1"/>
            </p:cNvSpPr>
            <p:nvPr/>
          </p:nvSpPr>
          <p:spPr bwMode="auto">
            <a:xfrm>
              <a:off x="6206445" y="4786010"/>
              <a:ext cx="66675" cy="76200"/>
            </a:xfrm>
            <a:prstGeom prst="flowChartConnec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64306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NOR</a:t>
            </a:r>
          </a:p>
        </p:txBody>
      </p: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2357503" y="1556792"/>
            <a:ext cx="7772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Two operands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Any T, then F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;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otherwise 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Truth table for Boolean NOR operator:</a:t>
            </a: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5557903" y="4322217"/>
            <a:ext cx="3733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Digital gate diagram for NAND:</a:t>
            </a:r>
          </a:p>
        </p:txBody>
      </p:sp>
      <p:grpSp>
        <p:nvGrpSpPr>
          <p:cNvPr id="41" name="Group 57"/>
          <p:cNvGrpSpPr>
            <a:grpSpLocks/>
          </p:cNvGrpSpPr>
          <p:nvPr/>
        </p:nvGrpSpPr>
        <p:grpSpPr bwMode="auto">
          <a:xfrm>
            <a:off x="2651191" y="3826918"/>
            <a:ext cx="2743200" cy="2435225"/>
            <a:chOff x="903767" y="3413051"/>
            <a:chExt cx="2743200" cy="2434856"/>
          </a:xfrm>
        </p:grpSpPr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903767" y="3413051"/>
              <a:ext cx="2743200" cy="24348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43" name="Straight Connector 15"/>
            <p:cNvCxnSpPr>
              <a:cxnSpLocks noChangeShapeType="1"/>
            </p:cNvCxnSpPr>
            <p:nvPr/>
          </p:nvCxnSpPr>
          <p:spPr bwMode="auto">
            <a:xfrm>
              <a:off x="978195" y="3912783"/>
              <a:ext cx="2622255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Connector 16"/>
            <p:cNvCxnSpPr>
              <a:cxnSpLocks noChangeShapeType="1"/>
            </p:cNvCxnSpPr>
            <p:nvPr/>
          </p:nvCxnSpPr>
          <p:spPr bwMode="auto">
            <a:xfrm>
              <a:off x="970303" y="4384173"/>
              <a:ext cx="2633957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Connector 17"/>
            <p:cNvCxnSpPr>
              <a:cxnSpLocks noChangeShapeType="1"/>
            </p:cNvCxnSpPr>
            <p:nvPr/>
          </p:nvCxnSpPr>
          <p:spPr bwMode="auto">
            <a:xfrm>
              <a:off x="970031" y="4855563"/>
              <a:ext cx="2634229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8"/>
            <p:cNvCxnSpPr>
              <a:cxnSpLocks noChangeShapeType="1"/>
            </p:cNvCxnSpPr>
            <p:nvPr/>
          </p:nvCxnSpPr>
          <p:spPr bwMode="auto">
            <a:xfrm>
              <a:off x="969759" y="5326953"/>
              <a:ext cx="2630691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967563" y="3487479"/>
              <a:ext cx="2636874" cy="2339163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48" name="Straight Connector 22"/>
            <p:cNvCxnSpPr>
              <a:cxnSpLocks noChangeShapeType="1"/>
            </p:cNvCxnSpPr>
            <p:nvPr/>
          </p:nvCxnSpPr>
          <p:spPr bwMode="auto">
            <a:xfrm>
              <a:off x="1456664" y="3476847"/>
              <a:ext cx="0" cy="2339162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23"/>
            <p:cNvCxnSpPr>
              <a:cxnSpLocks noChangeShapeType="1"/>
            </p:cNvCxnSpPr>
            <p:nvPr/>
          </p:nvCxnSpPr>
          <p:spPr bwMode="auto">
            <a:xfrm>
              <a:off x="1970586" y="3480385"/>
              <a:ext cx="0" cy="2339162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TextBox 28"/>
            <p:cNvSpPr txBox="1">
              <a:spLocks noChangeArrowheads="1"/>
            </p:cNvSpPr>
            <p:nvPr/>
          </p:nvSpPr>
          <p:spPr bwMode="auto">
            <a:xfrm>
              <a:off x="1019175" y="3486150"/>
              <a:ext cx="364202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X</a:t>
              </a:r>
            </a:p>
          </p:txBody>
        </p:sp>
        <p:sp>
          <p:nvSpPr>
            <p:cNvPr id="51" name="TextBox 29"/>
            <p:cNvSpPr txBox="1">
              <a:spLocks noChangeArrowheads="1"/>
            </p:cNvSpPr>
            <p:nvPr/>
          </p:nvSpPr>
          <p:spPr bwMode="auto">
            <a:xfrm>
              <a:off x="1543050" y="3486150"/>
              <a:ext cx="364202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Y</a:t>
              </a:r>
            </a:p>
          </p:txBody>
        </p:sp>
        <p:sp>
          <p:nvSpPr>
            <p:cNvPr id="52" name="TextBox 30"/>
            <p:cNvSpPr txBox="1">
              <a:spLocks noChangeArrowheads="1"/>
            </p:cNvSpPr>
            <p:nvPr/>
          </p:nvSpPr>
          <p:spPr bwMode="auto">
            <a:xfrm>
              <a:off x="1971675" y="3505200"/>
              <a:ext cx="1287468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X NOR Y</a:t>
              </a:r>
            </a:p>
          </p:txBody>
        </p:sp>
        <p:sp>
          <p:nvSpPr>
            <p:cNvPr id="53" name="TextBox 31"/>
            <p:cNvSpPr txBox="1">
              <a:spLocks noChangeArrowheads="1"/>
            </p:cNvSpPr>
            <p:nvPr/>
          </p:nvSpPr>
          <p:spPr bwMode="auto">
            <a:xfrm>
              <a:off x="1019175" y="392430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</a:t>
              </a:r>
            </a:p>
          </p:txBody>
        </p:sp>
        <p:sp>
          <p:nvSpPr>
            <p:cNvPr id="54" name="TextBox 32"/>
            <p:cNvSpPr txBox="1">
              <a:spLocks noChangeArrowheads="1"/>
            </p:cNvSpPr>
            <p:nvPr/>
          </p:nvSpPr>
          <p:spPr bwMode="auto">
            <a:xfrm>
              <a:off x="1019175" y="440055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</a:t>
              </a:r>
            </a:p>
          </p:txBody>
        </p:sp>
        <p:sp>
          <p:nvSpPr>
            <p:cNvPr id="55" name="TextBox 33"/>
            <p:cNvSpPr txBox="1">
              <a:spLocks noChangeArrowheads="1"/>
            </p:cNvSpPr>
            <p:nvPr/>
          </p:nvSpPr>
          <p:spPr bwMode="auto">
            <a:xfrm>
              <a:off x="1019175" y="487680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T</a:t>
              </a:r>
            </a:p>
          </p:txBody>
        </p:sp>
        <p:sp>
          <p:nvSpPr>
            <p:cNvPr id="56" name="TextBox 34"/>
            <p:cNvSpPr txBox="1">
              <a:spLocks noChangeArrowheads="1"/>
            </p:cNvSpPr>
            <p:nvPr/>
          </p:nvSpPr>
          <p:spPr bwMode="auto">
            <a:xfrm>
              <a:off x="1019175" y="535305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T</a:t>
              </a:r>
            </a:p>
          </p:txBody>
        </p:sp>
        <p:sp>
          <p:nvSpPr>
            <p:cNvPr id="57" name="TextBox 35"/>
            <p:cNvSpPr txBox="1">
              <a:spLocks noChangeArrowheads="1"/>
            </p:cNvSpPr>
            <p:nvPr/>
          </p:nvSpPr>
          <p:spPr bwMode="auto">
            <a:xfrm>
              <a:off x="1524000" y="392430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</a:t>
              </a:r>
            </a:p>
          </p:txBody>
        </p:sp>
        <p:sp>
          <p:nvSpPr>
            <p:cNvPr id="58" name="TextBox 36"/>
            <p:cNvSpPr txBox="1">
              <a:spLocks noChangeArrowheads="1"/>
            </p:cNvSpPr>
            <p:nvPr/>
          </p:nvSpPr>
          <p:spPr bwMode="auto">
            <a:xfrm>
              <a:off x="1524000" y="440055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T</a:t>
              </a:r>
            </a:p>
          </p:txBody>
        </p:sp>
        <p:sp>
          <p:nvSpPr>
            <p:cNvPr id="59" name="TextBox 37"/>
            <p:cNvSpPr txBox="1">
              <a:spLocks noChangeArrowheads="1"/>
            </p:cNvSpPr>
            <p:nvPr/>
          </p:nvSpPr>
          <p:spPr bwMode="auto">
            <a:xfrm>
              <a:off x="1524000" y="487680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</a:t>
              </a:r>
            </a:p>
          </p:txBody>
        </p:sp>
        <p:sp>
          <p:nvSpPr>
            <p:cNvPr id="60" name="TextBox 38"/>
            <p:cNvSpPr txBox="1">
              <a:spLocks noChangeArrowheads="1"/>
            </p:cNvSpPr>
            <p:nvPr/>
          </p:nvSpPr>
          <p:spPr bwMode="auto">
            <a:xfrm>
              <a:off x="1524000" y="535305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T</a:t>
              </a:r>
            </a:p>
          </p:txBody>
        </p:sp>
        <p:sp>
          <p:nvSpPr>
            <p:cNvPr id="61" name="TextBox 39"/>
            <p:cNvSpPr txBox="1">
              <a:spLocks noChangeArrowheads="1"/>
            </p:cNvSpPr>
            <p:nvPr/>
          </p:nvSpPr>
          <p:spPr bwMode="auto">
            <a:xfrm>
              <a:off x="2524125" y="392430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T</a:t>
              </a:r>
            </a:p>
          </p:txBody>
        </p:sp>
        <p:sp>
          <p:nvSpPr>
            <p:cNvPr id="62" name="TextBox 40"/>
            <p:cNvSpPr txBox="1">
              <a:spLocks noChangeArrowheads="1"/>
            </p:cNvSpPr>
            <p:nvPr/>
          </p:nvSpPr>
          <p:spPr bwMode="auto">
            <a:xfrm>
              <a:off x="2524125" y="440055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</a:t>
              </a:r>
            </a:p>
          </p:txBody>
        </p:sp>
        <p:sp>
          <p:nvSpPr>
            <p:cNvPr id="63" name="TextBox 41"/>
            <p:cNvSpPr txBox="1">
              <a:spLocks noChangeArrowheads="1"/>
            </p:cNvSpPr>
            <p:nvPr/>
          </p:nvSpPr>
          <p:spPr bwMode="auto">
            <a:xfrm>
              <a:off x="2524125" y="487680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</a:t>
              </a:r>
            </a:p>
          </p:txBody>
        </p:sp>
        <p:sp>
          <p:nvSpPr>
            <p:cNvPr id="64" name="TextBox 42"/>
            <p:cNvSpPr txBox="1">
              <a:spLocks noChangeArrowheads="1"/>
            </p:cNvSpPr>
            <p:nvPr/>
          </p:nvSpPr>
          <p:spPr bwMode="auto">
            <a:xfrm>
              <a:off x="2524125" y="5353050"/>
              <a:ext cx="3497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</a:t>
              </a:r>
            </a:p>
          </p:txBody>
        </p:sp>
      </p:grpSp>
      <p:grpSp>
        <p:nvGrpSpPr>
          <p:cNvPr id="65" name="Group 62"/>
          <p:cNvGrpSpPr>
            <a:grpSpLocks/>
          </p:cNvGrpSpPr>
          <p:nvPr/>
        </p:nvGrpSpPr>
        <p:grpSpPr bwMode="auto">
          <a:xfrm>
            <a:off x="6434204" y="4814342"/>
            <a:ext cx="1971675" cy="1042988"/>
            <a:chOff x="4914900" y="4400550"/>
            <a:chExt cx="1971675" cy="1043404"/>
          </a:xfrm>
        </p:grpSpPr>
        <p:sp>
          <p:nvSpPr>
            <p:cNvPr id="66" name="Rectangle 55"/>
            <p:cNvSpPr>
              <a:spLocks noChangeArrowheads="1"/>
            </p:cNvSpPr>
            <p:nvPr/>
          </p:nvSpPr>
          <p:spPr bwMode="auto">
            <a:xfrm>
              <a:off x="4914900" y="4400550"/>
              <a:ext cx="1971675" cy="103822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7" name="TextBox 46"/>
            <p:cNvSpPr txBox="1">
              <a:spLocks noChangeArrowheads="1"/>
            </p:cNvSpPr>
            <p:nvPr/>
          </p:nvSpPr>
          <p:spPr bwMode="auto">
            <a:xfrm>
              <a:off x="5505450" y="5105400"/>
              <a:ext cx="6399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NOR</a:t>
              </a: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auto">
            <a:xfrm>
              <a:off x="5494338" y="4572000"/>
              <a:ext cx="642938" cy="506413"/>
            </a:xfrm>
            <a:custGeom>
              <a:avLst/>
              <a:gdLst>
                <a:gd name="T0" fmla="*/ 2147483647 w 190"/>
                <a:gd name="T1" fmla="*/ 2147483647 h 150"/>
                <a:gd name="T2" fmla="*/ 2147483647 w 190"/>
                <a:gd name="T3" fmla="*/ 2147483647 h 150"/>
                <a:gd name="T4" fmla="*/ 2147483647 w 190"/>
                <a:gd name="T5" fmla="*/ 2147483647 h 150"/>
                <a:gd name="T6" fmla="*/ 2147483647 w 190"/>
                <a:gd name="T7" fmla="*/ 0 h 150"/>
                <a:gd name="T8" fmla="*/ 2147483647 w 190"/>
                <a:gd name="T9" fmla="*/ 0 h 150"/>
                <a:gd name="T10" fmla="*/ 2147483647 w 190"/>
                <a:gd name="T11" fmla="*/ 2147483647 h 150"/>
                <a:gd name="T12" fmla="*/ 2147483647 w 190"/>
                <a:gd name="T13" fmla="*/ 2147483647 h 150"/>
                <a:gd name="T14" fmla="*/ 2147483647 w 190"/>
                <a:gd name="T15" fmla="*/ 2147483647 h 150"/>
                <a:gd name="T16" fmla="*/ 0 w 190"/>
                <a:gd name="T17" fmla="*/ 2147483647 h 150"/>
                <a:gd name="T18" fmla="*/ 2147483647 w 190"/>
                <a:gd name="T19" fmla="*/ 2147483647 h 1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0"/>
                <a:gd name="T31" fmla="*/ 0 h 150"/>
                <a:gd name="T32" fmla="*/ 190 w 190"/>
                <a:gd name="T33" fmla="*/ 150 h 1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0" h="150">
                  <a:moveTo>
                    <a:pt x="3" y="146"/>
                  </a:moveTo>
                  <a:cubicBezTo>
                    <a:pt x="15" y="123"/>
                    <a:pt x="22" y="98"/>
                    <a:pt x="22" y="72"/>
                  </a:cubicBezTo>
                  <a:cubicBezTo>
                    <a:pt x="22" y="48"/>
                    <a:pt x="16" y="25"/>
                    <a:pt x="4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115" y="0"/>
                    <a:pt x="164" y="28"/>
                    <a:pt x="190" y="73"/>
                  </a:cubicBezTo>
                  <a:cubicBezTo>
                    <a:pt x="189" y="77"/>
                    <a:pt x="189" y="77"/>
                    <a:pt x="189" y="77"/>
                  </a:cubicBezTo>
                  <a:cubicBezTo>
                    <a:pt x="163" y="122"/>
                    <a:pt x="115" y="150"/>
                    <a:pt x="63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3" y="146"/>
                    <a:pt x="3" y="146"/>
                    <a:pt x="3" y="14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69" name="Straight Connector 57"/>
            <p:cNvCxnSpPr>
              <a:cxnSpLocks noChangeShapeType="1"/>
            </p:cNvCxnSpPr>
            <p:nvPr/>
          </p:nvCxnSpPr>
          <p:spPr bwMode="auto">
            <a:xfrm>
              <a:off x="5267325" y="4714875"/>
              <a:ext cx="304800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Straight Connector 58"/>
            <p:cNvCxnSpPr>
              <a:cxnSpLocks noChangeShapeType="1"/>
            </p:cNvCxnSpPr>
            <p:nvPr/>
          </p:nvCxnSpPr>
          <p:spPr bwMode="auto">
            <a:xfrm>
              <a:off x="5267325" y="4924425"/>
              <a:ext cx="304800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Connector 59"/>
            <p:cNvCxnSpPr>
              <a:cxnSpLocks noChangeShapeType="1"/>
            </p:cNvCxnSpPr>
            <p:nvPr/>
          </p:nvCxnSpPr>
          <p:spPr bwMode="auto">
            <a:xfrm>
              <a:off x="6134100" y="4823049"/>
              <a:ext cx="304800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Flowchart: Connector 60"/>
            <p:cNvSpPr>
              <a:spLocks noChangeArrowheads="1"/>
            </p:cNvSpPr>
            <p:nvPr/>
          </p:nvSpPr>
          <p:spPr bwMode="auto">
            <a:xfrm>
              <a:off x="6133644" y="4783955"/>
              <a:ext cx="66675" cy="76200"/>
            </a:xfrm>
            <a:prstGeom prst="flowChartConnec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95021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Truth Tables</a:t>
            </a:r>
            <a:endParaRPr lang="en-US" sz="2400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560" y="1556792"/>
            <a:ext cx="8001000" cy="16764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Boolean function </a:t>
            </a:r>
            <a:r>
              <a:rPr lang="en-US" altLang="en-US" dirty="0"/>
              <a:t>has one or more Boolean inputs, returns a single Boolean output.</a:t>
            </a: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truth table </a:t>
            </a:r>
            <a:r>
              <a:rPr lang="en-US" altLang="en-US" dirty="0"/>
              <a:t>shows all the inputs and outputs of a Boolean function</a:t>
            </a:r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360" y="3461792"/>
            <a:ext cx="3284538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2440361" y="4022181"/>
            <a:ext cx="2633663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en-US" sz="2500" dirty="0">
                <a:solidFill>
                  <a:schemeClr val="tx1"/>
                </a:solidFill>
              </a:rPr>
              <a:t>Example: </a:t>
            </a:r>
            <a:r>
              <a:rPr lang="en-US" altLang="en-US" sz="2500" dirty="0">
                <a:solidFill>
                  <a:schemeClr val="tx1"/>
                </a:solidFill>
                <a:sym typeface="Symbol" pitchFamily="18" charset="2"/>
              </a:rPr>
              <a:t></a:t>
            </a:r>
            <a:r>
              <a:rPr lang="en-US" altLang="en-US" sz="2500" dirty="0">
                <a:solidFill>
                  <a:schemeClr val="tx1"/>
                </a:solidFill>
              </a:rPr>
              <a:t>X </a:t>
            </a:r>
            <a:r>
              <a:rPr lang="en-US" altLang="en-US" sz="2500" dirty="0">
                <a:solidFill>
                  <a:schemeClr val="tx1"/>
                </a:solidFill>
                <a:sym typeface="Symbol" pitchFamily="18" charset="2"/>
              </a:rPr>
              <a:t></a:t>
            </a:r>
            <a:r>
              <a:rPr lang="en-US" altLang="en-US" sz="2500" dirty="0">
                <a:solidFill>
                  <a:schemeClr val="tx1"/>
                </a:solidFill>
              </a:rPr>
              <a:t> Y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225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s-MX" dirty="0"/>
              <a:t>A Desktop Computer with USB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" t="23608" r="635" b="25000"/>
          <a:stretch>
            <a:fillRect/>
          </a:stretch>
        </p:blipFill>
        <p:spPr bwMode="auto">
          <a:xfrm>
            <a:off x="2143125" y="1495426"/>
            <a:ext cx="8039100" cy="31480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965951" y="3568700"/>
            <a:ext cx="6461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95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90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MX" altLang="es-MX" sz="1400">
                <a:solidFill>
                  <a:srgbClr val="0000CC"/>
                </a:solidFill>
                <a:latin typeface="Times New Roman" pitchFamily="18" charset="0"/>
              </a:rPr>
              <a:t>BUS</a:t>
            </a:r>
            <a:endParaRPr kumimoji="0" lang="es-ES" altLang="es-MX" sz="14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6149" name="Text Box 8"/>
          <p:cNvSpPr txBox="1">
            <a:spLocks noChangeArrowheads="1"/>
          </p:cNvSpPr>
          <p:nvPr/>
        </p:nvSpPr>
        <p:spPr bwMode="auto">
          <a:xfrm>
            <a:off x="5526089" y="3579813"/>
            <a:ext cx="992187" cy="317500"/>
          </a:xfrm>
          <a:prstGeom prst="rect">
            <a:avLst/>
          </a:prstGeom>
          <a:noFill/>
          <a:ln w="12700" cmpd="thinThick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95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90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MX" altLang="es-MX" sz="1400">
                <a:latin typeface="Times New Roman" pitchFamily="18" charset="0"/>
              </a:rPr>
              <a:t>controller</a:t>
            </a:r>
            <a:endParaRPr kumimoji="0" lang="es-ES" altLang="es-MX" sz="1400">
              <a:latin typeface="Times New Roman" pitchFamily="18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7382A75-A31C-4A4D-9A24-F02F290429E1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4980862"/>
            <a:ext cx="8936038" cy="14160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altLang="es-MX" sz="2400" dirty="0"/>
              <a:t>Controlador</a:t>
            </a:r>
          </a:p>
          <a:p>
            <a:pPr lvl="1"/>
            <a:r>
              <a:rPr lang="en-US" altLang="es-MX" sz="1600" dirty="0" err="1"/>
              <a:t>Permite</a:t>
            </a:r>
            <a:r>
              <a:rPr lang="en-US" altLang="es-MX" sz="1600" dirty="0"/>
              <a:t> </a:t>
            </a:r>
            <a:r>
              <a:rPr lang="en-US" altLang="es-MX" sz="1600" dirty="0" err="1"/>
              <a:t>hacer</a:t>
            </a:r>
            <a:r>
              <a:rPr lang="en-US" altLang="es-MX" sz="1600" dirty="0"/>
              <a:t> </a:t>
            </a:r>
            <a:r>
              <a:rPr lang="en-US" altLang="es-MX" sz="1600" dirty="0" err="1"/>
              <a:t>intercambio</a:t>
            </a:r>
            <a:r>
              <a:rPr lang="en-US" altLang="es-MX" sz="1600" dirty="0"/>
              <a:t> de </a:t>
            </a:r>
            <a:r>
              <a:rPr lang="en-US" altLang="es-MX" sz="1600" dirty="0" err="1"/>
              <a:t>información</a:t>
            </a:r>
            <a:r>
              <a:rPr lang="en-US" altLang="es-MX" sz="1600" dirty="0"/>
              <a:t> entre los </a:t>
            </a:r>
            <a:r>
              <a:rPr lang="en-US" altLang="es-MX" sz="1600" dirty="0" err="1"/>
              <a:t>distintos</a:t>
            </a:r>
            <a:r>
              <a:rPr lang="en-US" altLang="es-MX" sz="1600" dirty="0"/>
              <a:t> </a:t>
            </a:r>
            <a:r>
              <a:rPr lang="en-US" altLang="es-MX" sz="1600" dirty="0" err="1"/>
              <a:t>dispositivos</a:t>
            </a:r>
            <a:r>
              <a:rPr lang="en-US" altLang="es-MX" sz="1600" dirty="0"/>
              <a:t>.</a:t>
            </a:r>
          </a:p>
          <a:p>
            <a:pPr lvl="1"/>
            <a:r>
              <a:rPr lang="es-MX" altLang="es-MX" sz="1600" dirty="0"/>
              <a:t>El CPU se comunica con los controladores.</a:t>
            </a:r>
          </a:p>
          <a:p>
            <a:pPr lvl="1"/>
            <a:r>
              <a:rPr lang="es-MX" altLang="es-MX" sz="1600" dirty="0"/>
              <a:t>Driver: subrutina (software) del </a:t>
            </a:r>
            <a:r>
              <a:rPr lang="es-MX" altLang="es-MX" sz="1600" dirty="0" err="1"/>
              <a:t>Kernel</a:t>
            </a:r>
            <a:r>
              <a:rPr lang="es-MX" altLang="es-MX" sz="1600" dirty="0"/>
              <a:t> que maneja al controlador de un dispositivo. </a:t>
            </a:r>
            <a:endParaRPr lang="en-US" altLang="es-MX" sz="1600" dirty="0"/>
          </a:p>
          <a:p>
            <a:endParaRPr lang="en-US" altLang="es-MX" sz="2400" dirty="0"/>
          </a:p>
        </p:txBody>
      </p:sp>
    </p:spTree>
    <p:extLst>
      <p:ext uri="{BB962C8B-B14F-4D97-AF65-F5344CB8AC3E}">
        <p14:creationId xmlns:p14="http://schemas.microsoft.com/office/powerpoint/2010/main" val="24875653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Chapters: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Ríos.</a:t>
            </a:r>
          </a:p>
          <a:p>
            <a:r>
              <a:rPr lang="en-US" dirty="0"/>
              <a:t>Agosto – </a:t>
            </a:r>
            <a:r>
              <a:rPr lang="en-US" dirty="0" err="1"/>
              <a:t>diciembre</a:t>
            </a:r>
            <a:r>
              <a:rPr lang="en-US" dirty="0"/>
              <a:t> 2022</a:t>
            </a:r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72171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General Concepts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524000"/>
            <a:ext cx="8071048" cy="3849216"/>
          </a:xfrm>
        </p:spPr>
        <p:txBody>
          <a:bodyPr>
            <a:normAutofit/>
          </a:bodyPr>
          <a:lstStyle/>
          <a:p>
            <a:endParaRPr lang="en-US" altLang="en-US" dirty="0"/>
          </a:p>
          <a:p>
            <a:r>
              <a:rPr lang="en-US" altLang="en-US" dirty="0"/>
              <a:t>The Microprocessor</a:t>
            </a:r>
          </a:p>
          <a:p>
            <a:pPr eaLnBrk="1" hangingPunct="1"/>
            <a:r>
              <a:rPr lang="en-US" altLang="en-US" dirty="0"/>
              <a:t>Cache Memory</a:t>
            </a:r>
          </a:p>
          <a:p>
            <a:pPr eaLnBrk="1" hangingPunct="1"/>
            <a:r>
              <a:rPr lang="en-US" altLang="en-US" dirty="0"/>
              <a:t>Instruction execution cycle</a:t>
            </a:r>
          </a:p>
          <a:p>
            <a:pPr eaLnBrk="1" hangingPunct="1"/>
            <a:r>
              <a:rPr lang="en-US" altLang="en-US" dirty="0"/>
              <a:t>Reading from Memory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8523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Microprocessor - 1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4" y="1484784"/>
            <a:ext cx="8208912" cy="172819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en-US" sz="2000" dirty="0"/>
              <a:t>Also called Central Processor Unit (CPU), the controlling element in a computer system</a:t>
            </a:r>
          </a:p>
          <a:p>
            <a:pPr eaLnBrk="1" hangingPunct="1"/>
            <a:r>
              <a:rPr lang="en-US" altLang="en-US" sz="2000" dirty="0"/>
              <a:t>Control unit (CU) coordinates sequence of execution steps</a:t>
            </a:r>
          </a:p>
          <a:p>
            <a:pPr lvl="1"/>
            <a:r>
              <a:rPr lang="en-US" altLang="en-US" sz="1600" dirty="0"/>
              <a:t>Controls memory and I/O through connections called buses</a:t>
            </a:r>
          </a:p>
          <a:p>
            <a:pPr eaLnBrk="1" hangingPunct="1"/>
            <a:r>
              <a:rPr lang="en-US" altLang="en-US" sz="2000" dirty="0"/>
              <a:t>Arithmetic and Logic Unit (ALU) performs arithmetic and bitwise processing</a:t>
            </a:r>
          </a:p>
          <a:p>
            <a:r>
              <a:rPr lang="en-US" altLang="en-US" sz="2000" dirty="0"/>
              <a:t>Clock synchronizes CPU operations (oscillator)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4476800" y="612507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/>
              <a:t>Block </a:t>
            </a:r>
            <a:r>
              <a:rPr lang="es-MX" sz="1800" dirty="0" err="1"/>
              <a:t>diagram</a:t>
            </a:r>
            <a:r>
              <a:rPr lang="es-MX" sz="1800" dirty="0"/>
              <a:t> of a </a:t>
            </a:r>
            <a:r>
              <a:rPr lang="es-MX" sz="1800" dirty="0" err="1"/>
              <a:t>microcomputer</a:t>
            </a:r>
            <a:endParaRPr lang="en-US" sz="180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62</a:t>
            </a:fld>
            <a:endParaRPr lang="es-MX" dirty="0"/>
          </a:p>
        </p:txBody>
      </p:sp>
      <p:grpSp>
        <p:nvGrpSpPr>
          <p:cNvPr id="7" name="Grupo 6"/>
          <p:cNvGrpSpPr/>
          <p:nvPr/>
        </p:nvGrpSpPr>
        <p:grpSpPr>
          <a:xfrm>
            <a:off x="3276600" y="3355445"/>
            <a:ext cx="5638800" cy="2743200"/>
            <a:chOff x="1752600" y="3355445"/>
            <a:chExt cx="5638800" cy="2743200"/>
          </a:xfrm>
        </p:grpSpPr>
        <p:grpSp>
          <p:nvGrpSpPr>
            <p:cNvPr id="6" name="Grupo 5"/>
            <p:cNvGrpSpPr/>
            <p:nvPr/>
          </p:nvGrpSpPr>
          <p:grpSpPr>
            <a:xfrm>
              <a:off x="1752600" y="3355445"/>
              <a:ext cx="5638800" cy="2743200"/>
              <a:chOff x="1752600" y="3355445"/>
              <a:chExt cx="5638800" cy="2743200"/>
            </a:xfrm>
          </p:grpSpPr>
          <p:graphicFrame>
            <p:nvGraphicFramePr>
              <p:cNvPr id="1026" name="Object 4"/>
              <p:cNvGraphicFramePr>
                <a:graphicFrameLocks noChangeAspect="1"/>
              </p:cNvGraphicFramePr>
              <p:nvPr/>
            </p:nvGraphicFramePr>
            <p:xfrm>
              <a:off x="1752600" y="3355445"/>
              <a:ext cx="5638800" cy="274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2" imgW="4395216" imgH="2031492" progId="">
                      <p:embed/>
                    </p:oleObj>
                  </mc:Choice>
                  <mc:Fallback>
                    <p:oleObj name="VISIO" r:id="rId2" imgW="4395216" imgH="2031492" progId="">
                      <p:embed/>
                      <p:pic>
                        <p:nvPicPr>
                          <p:cNvPr id="1026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-2817" t="-3040" r="-1408" b="-6396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52600" y="3355445"/>
                            <a:ext cx="5638800" cy="274320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CuadroTexto 9"/>
              <p:cNvSpPr txBox="1"/>
              <p:nvPr/>
            </p:nvSpPr>
            <p:spPr>
              <a:xfrm>
                <a:off x="3547835" y="5379132"/>
                <a:ext cx="595035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MX" sz="1000" dirty="0" err="1"/>
                  <a:t>channel</a:t>
                </a:r>
                <a:endParaRPr lang="es-MX" sz="1000" dirty="0"/>
              </a:p>
            </p:txBody>
          </p:sp>
          <p:sp>
            <p:nvSpPr>
              <p:cNvPr id="11" name="CuadroTexto 10"/>
              <p:cNvSpPr txBox="1"/>
              <p:nvPr/>
            </p:nvSpPr>
            <p:spPr>
              <a:xfrm>
                <a:off x="2952800" y="5651780"/>
                <a:ext cx="595035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MX" sz="1000" dirty="0" err="1"/>
                  <a:t>channel</a:t>
                </a:r>
                <a:endParaRPr lang="es-MX" sz="1000" dirty="0"/>
              </a:p>
            </p:txBody>
          </p:sp>
          <p:sp>
            <p:nvSpPr>
              <p:cNvPr id="12" name="CuadroTexto 11"/>
              <p:cNvSpPr txBox="1"/>
              <p:nvPr/>
            </p:nvSpPr>
            <p:spPr>
              <a:xfrm>
                <a:off x="4932040" y="3385320"/>
                <a:ext cx="595035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MX" sz="1000" dirty="0" err="1"/>
                  <a:t>channel</a:t>
                </a:r>
                <a:endParaRPr lang="es-MX" sz="1000" dirty="0"/>
              </a:p>
            </p:txBody>
          </p:sp>
        </p:grpSp>
        <p:sp>
          <p:nvSpPr>
            <p:cNvPr id="14" name="CuadroTexto 13"/>
            <p:cNvSpPr txBox="1"/>
            <p:nvPr/>
          </p:nvSpPr>
          <p:spPr>
            <a:xfrm>
              <a:off x="5289800" y="5017272"/>
              <a:ext cx="6960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00" dirty="0" err="1"/>
                <a:t>controller</a:t>
              </a:r>
              <a:endParaRPr lang="es-MX" sz="1000" dirty="0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6088718" y="5026400"/>
              <a:ext cx="6960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00" dirty="0" err="1"/>
                <a:t>controller</a:t>
              </a:r>
              <a:endParaRPr lang="es-MX" sz="1000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4142870" y="5017272"/>
              <a:ext cx="6960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00" dirty="0" err="1"/>
                <a:t>controller</a:t>
              </a:r>
              <a:endParaRPr lang="es-MX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58114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369BD-2040-4C19-87D7-DE105E6C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Microprocessor - 2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8ABB0-04C4-4283-BF6A-76C5160AB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CU </a:t>
            </a:r>
            <a:r>
              <a:rPr lang="es-MX" dirty="0" err="1"/>
              <a:t>performs</a:t>
            </a:r>
            <a:r>
              <a:rPr lang="es-MX" dirty="0"/>
              <a:t>:</a:t>
            </a:r>
          </a:p>
          <a:p>
            <a:pPr lvl="1"/>
            <a:r>
              <a:rPr lang="en-US" dirty="0"/>
              <a:t>data transfer between itself and the </a:t>
            </a:r>
            <a:r>
              <a:rPr lang="en-US" i="1" dirty="0"/>
              <a:t>memory</a:t>
            </a:r>
            <a:r>
              <a:rPr lang="en-US" dirty="0"/>
              <a:t> or </a:t>
            </a:r>
            <a:r>
              <a:rPr lang="en-US" i="1" dirty="0"/>
              <a:t>I/O systems</a:t>
            </a:r>
          </a:p>
          <a:p>
            <a:pPr lvl="1"/>
            <a:r>
              <a:rPr lang="en-US" dirty="0"/>
              <a:t>program flow via simple decisions, PC</a:t>
            </a:r>
          </a:p>
          <a:p>
            <a:endParaRPr lang="en-US" dirty="0"/>
          </a:p>
          <a:p>
            <a:r>
              <a:rPr lang="en-US" dirty="0"/>
              <a:t>ALU does:</a:t>
            </a:r>
          </a:p>
          <a:p>
            <a:pPr lvl="1"/>
            <a:r>
              <a:rPr lang="en-US" dirty="0"/>
              <a:t>simple arithmetic and logic operations</a:t>
            </a:r>
          </a:p>
          <a:p>
            <a:pPr lvl="1"/>
            <a:r>
              <a:rPr lang="en-US" dirty="0"/>
              <a:t>The resulting states of the ALU operations are placed in FLAGS (</a:t>
            </a:r>
            <a:r>
              <a:rPr lang="en-US" i="1" dirty="0" err="1"/>
              <a:t>psw</a:t>
            </a:r>
            <a:r>
              <a:rPr lang="en-US" dirty="0"/>
              <a:t>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D4CF4D-2B58-458D-BED8-F6456727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C6F08D-E37D-4A66-AA31-FD4830B8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20396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Registers</a:t>
            </a:r>
            <a:r>
              <a:rPr lang="es-MX" dirty="0"/>
              <a:t> </a:t>
            </a:r>
            <a:r>
              <a:rPr lang="es-MX" dirty="0" err="1"/>
              <a:t>inside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CPU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Registers</a:t>
            </a:r>
            <a:r>
              <a:rPr lang="en-US" dirty="0"/>
              <a:t> are hard-wired inside the CPU.</a:t>
            </a:r>
          </a:p>
          <a:p>
            <a:endParaRPr lang="en-US" dirty="0"/>
          </a:p>
          <a:p>
            <a:r>
              <a:rPr lang="en-US" dirty="0"/>
              <a:t>They can storage, 8-bit, 16-bit, 32-bit, 64-bit, or 128-bit long information (data or address).</a:t>
            </a:r>
          </a:p>
          <a:p>
            <a:endParaRPr lang="en-US" dirty="0"/>
          </a:p>
          <a:p>
            <a:r>
              <a:rPr lang="en-US" dirty="0"/>
              <a:t>Their speed access is very fast, and is the fastest in the computer hardware.</a:t>
            </a:r>
          </a:p>
          <a:p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3139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341784"/>
            <a:ext cx="8229600" cy="1143000"/>
          </a:xfrm>
        </p:spPr>
        <p:txBody>
          <a:bodyPr/>
          <a:lstStyle/>
          <a:p>
            <a:r>
              <a:rPr lang="es-MX" dirty="0" err="1"/>
              <a:t>Memory</a:t>
            </a:r>
            <a:r>
              <a:rPr lang="es-MX" dirty="0"/>
              <a:t> Storage </a:t>
            </a:r>
            <a:r>
              <a:rPr lang="es-MX" dirty="0" err="1"/>
              <a:t>Unit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Called Central or Main Memory</a:t>
            </a:r>
          </a:p>
          <a:p>
            <a:r>
              <a:rPr lang="en-US" dirty="0"/>
              <a:t>Mostly, made out of RAM chips</a:t>
            </a:r>
          </a:p>
          <a:p>
            <a:r>
              <a:rPr lang="en-US" dirty="0"/>
              <a:t>Storage, Addresses, Instructions and / or Data</a:t>
            </a:r>
          </a:p>
          <a:p>
            <a:r>
              <a:rPr lang="en-US" dirty="0"/>
              <a:t>Stored programs make the microprocessor and computer system very powerful devices</a:t>
            </a:r>
          </a:p>
          <a:p>
            <a:r>
              <a:rPr lang="en-US" dirty="0"/>
              <a:t>Conventional </a:t>
            </a:r>
            <a:r>
              <a:rPr lang="en-US" i="1" dirty="0"/>
              <a:t>memory</a:t>
            </a:r>
            <a:r>
              <a:rPr lang="en-US" dirty="0"/>
              <a:t> is outside the CPU, and it responds more slowly to access requests than </a:t>
            </a:r>
            <a:r>
              <a:rPr lang="en-US" i="1" dirty="0"/>
              <a:t>registers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04318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Bus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4" y="1417638"/>
            <a:ext cx="8208912" cy="2295132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A common group of wires that interconnect CPU, memory and I/O devices</a:t>
            </a:r>
          </a:p>
          <a:p>
            <a:r>
              <a:rPr lang="en-US" altLang="en-US" sz="2000" dirty="0"/>
              <a:t>Transfer control information, addresses, and data between components</a:t>
            </a:r>
          </a:p>
          <a:p>
            <a:pPr eaLnBrk="1" hangingPunct="1"/>
            <a:r>
              <a:rPr lang="en-US" altLang="en-US" sz="2000" b="1" dirty="0"/>
              <a:t>Bus</a:t>
            </a:r>
            <a:r>
              <a:rPr lang="en-US" altLang="en-US" sz="2000" dirty="0"/>
              <a:t>, containing three channels or sub-buses</a:t>
            </a:r>
          </a:p>
          <a:p>
            <a:pPr lvl="1"/>
            <a:r>
              <a:rPr lang="en-US" altLang="en-US" sz="1600" b="1" dirty="0"/>
              <a:t>Control channel</a:t>
            </a:r>
            <a:r>
              <a:rPr lang="en-US" altLang="en-US" sz="1600" dirty="0"/>
              <a:t>:  determines where data comes from and goes, and ALU activities</a:t>
            </a:r>
          </a:p>
          <a:p>
            <a:pPr lvl="1"/>
            <a:r>
              <a:rPr lang="en-US" altLang="en-US" sz="1600" b="1" dirty="0"/>
              <a:t>Address channel</a:t>
            </a:r>
            <a:r>
              <a:rPr lang="en-US" altLang="en-US" sz="1600" dirty="0"/>
              <a:t>:  selects where data comes from or goes to</a:t>
            </a:r>
          </a:p>
          <a:p>
            <a:pPr lvl="1"/>
            <a:r>
              <a:rPr lang="en-US" altLang="en-US" sz="1600" b="1" dirty="0"/>
              <a:t>Data channel</a:t>
            </a:r>
            <a:r>
              <a:rPr lang="en-US" altLang="en-US" sz="1600" dirty="0"/>
              <a:t>:  moves data between memory bytes, I/O and CPU registers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66</a:t>
            </a:fld>
            <a:endParaRPr lang="es-MX" dirty="0"/>
          </a:p>
        </p:txBody>
      </p:sp>
      <p:grpSp>
        <p:nvGrpSpPr>
          <p:cNvPr id="12" name="Grupo 11"/>
          <p:cNvGrpSpPr/>
          <p:nvPr/>
        </p:nvGrpSpPr>
        <p:grpSpPr>
          <a:xfrm>
            <a:off x="3276600" y="3580171"/>
            <a:ext cx="5638800" cy="2743200"/>
            <a:chOff x="1752600" y="3355445"/>
            <a:chExt cx="5638800" cy="2743200"/>
          </a:xfrm>
        </p:grpSpPr>
        <p:grpSp>
          <p:nvGrpSpPr>
            <p:cNvPr id="13" name="Grupo 12"/>
            <p:cNvGrpSpPr/>
            <p:nvPr/>
          </p:nvGrpSpPr>
          <p:grpSpPr>
            <a:xfrm>
              <a:off x="1752600" y="3355445"/>
              <a:ext cx="5638800" cy="2743200"/>
              <a:chOff x="1752600" y="3355445"/>
              <a:chExt cx="5638800" cy="2743200"/>
            </a:xfrm>
          </p:grpSpPr>
          <p:graphicFrame>
            <p:nvGraphicFramePr>
              <p:cNvPr id="17" name="Object 4"/>
              <p:cNvGraphicFramePr>
                <a:graphicFrameLocks noChangeAspect="1"/>
              </p:cNvGraphicFramePr>
              <p:nvPr/>
            </p:nvGraphicFramePr>
            <p:xfrm>
              <a:off x="1752600" y="3355445"/>
              <a:ext cx="5638800" cy="274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2" imgW="4395216" imgH="2031492" progId="">
                      <p:embed/>
                    </p:oleObj>
                  </mc:Choice>
                  <mc:Fallback>
                    <p:oleObj name="VISIO" r:id="rId2" imgW="4395216" imgH="2031492" progId="">
                      <p:embed/>
                      <p:pic>
                        <p:nvPicPr>
                          <p:cNvPr id="17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-2817" t="-3040" r="-1408" b="-6396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52600" y="3355445"/>
                            <a:ext cx="5638800" cy="274320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CuadroTexto 17"/>
              <p:cNvSpPr txBox="1"/>
              <p:nvPr/>
            </p:nvSpPr>
            <p:spPr>
              <a:xfrm>
                <a:off x="3547835" y="5379132"/>
                <a:ext cx="595035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MX" sz="1000" dirty="0" err="1"/>
                  <a:t>channel</a:t>
                </a:r>
                <a:endParaRPr lang="es-MX" sz="1000" dirty="0"/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2952800" y="5651780"/>
                <a:ext cx="595035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MX" sz="1000" dirty="0" err="1"/>
                  <a:t>channel</a:t>
                </a:r>
                <a:endParaRPr lang="es-MX" sz="1000" dirty="0"/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4932040" y="3385320"/>
                <a:ext cx="595035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MX" sz="1000" dirty="0" err="1"/>
                  <a:t>channel</a:t>
                </a:r>
                <a:endParaRPr lang="es-MX" sz="1000" dirty="0"/>
              </a:p>
            </p:txBody>
          </p:sp>
        </p:grpSp>
        <p:sp>
          <p:nvSpPr>
            <p:cNvPr id="14" name="CuadroTexto 13"/>
            <p:cNvSpPr txBox="1"/>
            <p:nvPr/>
          </p:nvSpPr>
          <p:spPr>
            <a:xfrm>
              <a:off x="5289800" y="5017272"/>
              <a:ext cx="6960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00" dirty="0" err="1"/>
                <a:t>controller</a:t>
              </a:r>
              <a:endParaRPr lang="es-MX" sz="1000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088718" y="5026400"/>
              <a:ext cx="6960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00" dirty="0" err="1"/>
                <a:t>controller</a:t>
              </a:r>
              <a:endParaRPr lang="es-MX" sz="1000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4142870" y="5017272"/>
              <a:ext cx="6960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00" dirty="0" err="1"/>
                <a:t>controller</a:t>
              </a:r>
              <a:endParaRPr lang="es-MX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011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Clock (Oscillator)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568" y="1556792"/>
            <a:ext cx="7772400" cy="2736304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Synchronizes all CPU and BUS operations</a:t>
            </a:r>
          </a:p>
          <a:p>
            <a:r>
              <a:rPr lang="en-US" altLang="en-US" dirty="0"/>
              <a:t>A </a:t>
            </a:r>
            <a:r>
              <a:rPr lang="en-US" altLang="en-US" i="1" dirty="0"/>
              <a:t>tick</a:t>
            </a:r>
            <a:r>
              <a:rPr lang="en-US" altLang="en-US" dirty="0"/>
              <a:t> every cycle</a:t>
            </a:r>
          </a:p>
          <a:p>
            <a:pPr eaLnBrk="1" hangingPunct="1"/>
            <a:r>
              <a:rPr lang="en-US" altLang="en-US" dirty="0"/>
              <a:t>Machine (clock) cycle measures time of a single operation / instruction</a:t>
            </a:r>
          </a:p>
          <a:p>
            <a:pPr eaLnBrk="1" hangingPunct="1"/>
            <a:r>
              <a:rPr lang="en-US" altLang="en-US" dirty="0"/>
              <a:t>Clock is used to trigger events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647728" y="4797152"/>
          <a:ext cx="51054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072640" imgH="569976" progId="">
                  <p:embed/>
                </p:oleObj>
              </mc:Choice>
              <mc:Fallback>
                <p:oleObj name="VISIO" r:id="rId2" imgW="2072640" imgH="569976" progId="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8" y="4797152"/>
                        <a:ext cx="5105400" cy="1409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78473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Computer</a:t>
            </a:r>
            <a:r>
              <a:rPr lang="es-MX" dirty="0"/>
              <a:t> BUS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BUS has </a:t>
            </a:r>
            <a:r>
              <a:rPr lang="es-MX" dirty="0" err="1"/>
              <a:t>became</a:t>
            </a:r>
            <a:r>
              <a:rPr lang="es-MX" dirty="0"/>
              <a:t> a </a:t>
            </a:r>
            <a:r>
              <a:rPr lang="es-MX" dirty="0" err="1"/>
              <a:t>content</a:t>
            </a:r>
            <a:r>
              <a:rPr lang="es-MX" dirty="0"/>
              <a:t> </a:t>
            </a:r>
            <a:r>
              <a:rPr lang="es-MX" dirty="0" err="1"/>
              <a:t>element</a:t>
            </a:r>
            <a:r>
              <a:rPr lang="es-MX" dirty="0"/>
              <a:t> </a:t>
            </a:r>
            <a:r>
              <a:rPr lang="es-MX" dirty="0" err="1"/>
              <a:t>between</a:t>
            </a:r>
            <a:r>
              <a:rPr lang="es-MX" dirty="0"/>
              <a:t> </a:t>
            </a:r>
            <a:r>
              <a:rPr lang="es-MX" dirty="0" err="1"/>
              <a:t>all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components</a:t>
            </a:r>
            <a:r>
              <a:rPr lang="es-MX" dirty="0"/>
              <a:t> </a:t>
            </a:r>
            <a:r>
              <a:rPr lang="es-MX" dirty="0" err="1"/>
              <a:t>attached</a:t>
            </a:r>
            <a:r>
              <a:rPr lang="es-MX" dirty="0"/>
              <a:t> up </a:t>
            </a:r>
          </a:p>
          <a:p>
            <a:endParaRPr lang="es-MX" dirty="0"/>
          </a:p>
          <a:p>
            <a:r>
              <a:rPr lang="es-MX" dirty="0"/>
              <a:t>CPU has to compete, </a:t>
            </a:r>
            <a:r>
              <a:rPr lang="es-MX" dirty="0" err="1"/>
              <a:t>against</a:t>
            </a:r>
            <a:r>
              <a:rPr lang="es-MX" dirty="0"/>
              <a:t> </a:t>
            </a:r>
            <a:r>
              <a:rPr lang="es-MX" dirty="0" err="1"/>
              <a:t>other</a:t>
            </a:r>
            <a:r>
              <a:rPr lang="es-MX" dirty="0"/>
              <a:t> </a:t>
            </a:r>
            <a:r>
              <a:rPr lang="es-MX" dirty="0" err="1"/>
              <a:t>devices</a:t>
            </a:r>
            <a:r>
              <a:rPr lang="es-MX" dirty="0"/>
              <a:t>, to </a:t>
            </a:r>
            <a:r>
              <a:rPr lang="es-MX" dirty="0" err="1"/>
              <a:t>seize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unit</a:t>
            </a:r>
            <a:r>
              <a:rPr lang="es-MX" dirty="0"/>
              <a:t> (</a:t>
            </a:r>
            <a:r>
              <a:rPr lang="es-MX" dirty="0" err="1"/>
              <a:t>main</a:t>
            </a:r>
            <a:r>
              <a:rPr lang="es-MX" dirty="0"/>
              <a:t>, central, </a:t>
            </a:r>
            <a:r>
              <a:rPr lang="es-MX" dirty="0" err="1"/>
              <a:t>or</a:t>
            </a:r>
            <a:r>
              <a:rPr lang="es-MX" dirty="0"/>
              <a:t> RAM </a:t>
            </a:r>
            <a:r>
              <a:rPr lang="es-MX" dirty="0" err="1"/>
              <a:t>memory</a:t>
            </a:r>
            <a:r>
              <a:rPr lang="es-MX" dirty="0"/>
              <a:t>)</a:t>
            </a:r>
          </a:p>
          <a:p>
            <a:endParaRPr lang="es-MX" dirty="0"/>
          </a:p>
          <a:p>
            <a:r>
              <a:rPr lang="es-MX" dirty="0"/>
              <a:t>CPU </a:t>
            </a:r>
            <a:r>
              <a:rPr lang="es-MX" dirty="0" err="1"/>
              <a:t>needs</a:t>
            </a:r>
            <a:r>
              <a:rPr lang="es-MX" dirty="0"/>
              <a:t> to </a:t>
            </a:r>
            <a:r>
              <a:rPr lang="es-MX" dirty="0" err="1"/>
              <a:t>access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 </a:t>
            </a:r>
            <a:r>
              <a:rPr lang="es-MX" dirty="0" err="1"/>
              <a:t>memory</a:t>
            </a:r>
            <a:r>
              <a:rPr lang="es-MX" dirty="0"/>
              <a:t> to </a:t>
            </a:r>
            <a:r>
              <a:rPr lang="es-MX" i="1" dirty="0" err="1"/>
              <a:t>fetch</a:t>
            </a:r>
            <a:r>
              <a:rPr lang="es-MX" dirty="0"/>
              <a:t> </a:t>
            </a:r>
            <a:r>
              <a:rPr lang="es-MX" dirty="0" err="1"/>
              <a:t>next</a:t>
            </a:r>
            <a:r>
              <a:rPr lang="es-MX" dirty="0"/>
              <a:t> </a:t>
            </a:r>
            <a:r>
              <a:rPr lang="es-MX" dirty="0" err="1"/>
              <a:t>instruction</a:t>
            </a:r>
            <a:r>
              <a:rPr lang="es-MX" dirty="0"/>
              <a:t> and </a:t>
            </a:r>
            <a:r>
              <a:rPr lang="es-MX" i="1" dirty="0" err="1"/>
              <a:t>execute</a:t>
            </a:r>
            <a:r>
              <a:rPr lang="es-MX" dirty="0"/>
              <a:t> </a:t>
            </a:r>
            <a:r>
              <a:rPr lang="es-MX" dirty="0" err="1"/>
              <a:t>it</a:t>
            </a:r>
            <a:r>
              <a:rPr lang="es-MX" dirty="0"/>
              <a:t> up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06212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Cache </a:t>
            </a:r>
            <a:r>
              <a:rPr lang="es-MX" dirty="0" err="1"/>
              <a:t>Memory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i="1" dirty="0" err="1"/>
              <a:t>Closer</a:t>
            </a:r>
            <a:r>
              <a:rPr lang="es-MX" dirty="0"/>
              <a:t> to </a:t>
            </a:r>
            <a:r>
              <a:rPr lang="es-MX" dirty="0" err="1"/>
              <a:t>the</a:t>
            </a:r>
            <a:r>
              <a:rPr lang="es-MX" dirty="0"/>
              <a:t> CPU</a:t>
            </a:r>
          </a:p>
          <a:p>
            <a:endParaRPr lang="es-MX" dirty="0"/>
          </a:p>
          <a:p>
            <a:r>
              <a:rPr lang="es-MX" i="1" dirty="0"/>
              <a:t>Access time</a:t>
            </a:r>
            <a:r>
              <a:rPr lang="es-MX" dirty="0"/>
              <a:t>: </a:t>
            </a:r>
            <a:r>
              <a:rPr lang="es-MX" dirty="0" err="1"/>
              <a:t>faster</a:t>
            </a:r>
            <a:r>
              <a:rPr lang="es-MX" dirty="0"/>
              <a:t> </a:t>
            </a:r>
            <a:r>
              <a:rPr lang="es-MX" dirty="0" err="1"/>
              <a:t>than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 </a:t>
            </a:r>
            <a:r>
              <a:rPr lang="es-MX" dirty="0" err="1"/>
              <a:t>Memory</a:t>
            </a:r>
            <a:r>
              <a:rPr lang="es-MX" dirty="0"/>
              <a:t> (RAM) </a:t>
            </a:r>
          </a:p>
          <a:p>
            <a:endParaRPr lang="es-MX" dirty="0"/>
          </a:p>
          <a:p>
            <a:r>
              <a:rPr lang="es-MX" i="1" dirty="0"/>
              <a:t>Storage </a:t>
            </a:r>
            <a:r>
              <a:rPr lang="es-MX" i="1" dirty="0" err="1"/>
              <a:t>size</a:t>
            </a:r>
            <a:r>
              <a:rPr lang="es-MX" dirty="0"/>
              <a:t>: </a:t>
            </a:r>
            <a:r>
              <a:rPr lang="es-MX" dirty="0" err="1"/>
              <a:t>smaller</a:t>
            </a:r>
            <a:r>
              <a:rPr lang="es-MX" dirty="0"/>
              <a:t> </a:t>
            </a:r>
            <a:r>
              <a:rPr lang="es-MX" dirty="0" err="1"/>
              <a:t>than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 </a:t>
            </a:r>
            <a:r>
              <a:rPr lang="es-MX" dirty="0" err="1"/>
              <a:t>Memory</a:t>
            </a:r>
            <a:endParaRPr lang="es-MX" dirty="0"/>
          </a:p>
          <a:p>
            <a:endParaRPr lang="es-MX" dirty="0"/>
          </a:p>
          <a:p>
            <a:r>
              <a:rPr lang="es-MX" i="1" dirty="0"/>
              <a:t>Time to time</a:t>
            </a:r>
            <a:r>
              <a:rPr lang="es-MX" dirty="0"/>
              <a:t>: a block of </a:t>
            </a:r>
            <a:r>
              <a:rPr lang="es-MX" dirty="0" err="1"/>
              <a:t>Main</a:t>
            </a:r>
            <a:r>
              <a:rPr lang="es-MX" dirty="0"/>
              <a:t> </a:t>
            </a:r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locations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copied</a:t>
            </a:r>
            <a:r>
              <a:rPr lang="es-MX" dirty="0"/>
              <a:t>, </a:t>
            </a:r>
            <a:r>
              <a:rPr lang="es-MX" dirty="0" err="1"/>
              <a:t>by</a:t>
            </a:r>
            <a:r>
              <a:rPr lang="es-MX" dirty="0"/>
              <a:t> CPU, to Cache </a:t>
            </a:r>
            <a:r>
              <a:rPr lang="es-MX" dirty="0" err="1"/>
              <a:t>Memory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8766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D850MD Motherboard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  <p:pic>
        <p:nvPicPr>
          <p:cNvPr id="6" name="Picture 4" descr="d850m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00" y="1263650"/>
            <a:ext cx="49657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7912100" y="4464050"/>
            <a:ext cx="914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826500" y="4191000"/>
            <a:ext cx="1447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dynamic RAM 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7454900" y="3625850"/>
            <a:ext cx="1066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521700" y="3349625"/>
            <a:ext cx="20574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Pentium 4 socket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263900" y="3016250"/>
            <a:ext cx="990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816100" y="5562600"/>
            <a:ext cx="11430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Speaker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 flipV="1">
            <a:off x="6388100" y="5988050"/>
            <a:ext cx="22860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540500" y="6292850"/>
            <a:ext cx="22860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IDE drive connectors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8445500" y="806450"/>
            <a:ext cx="22860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mouse, keyboard, parallel, serial, and USB connectors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263900" y="3778250"/>
            <a:ext cx="1828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816100" y="3505200"/>
            <a:ext cx="1447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AGP slot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187700" y="6064250"/>
            <a:ext cx="3810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349500" y="5826125"/>
            <a:ext cx="8382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Battery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035300" y="1416050"/>
            <a:ext cx="2438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197100" y="1143000"/>
            <a:ext cx="8382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Video</a:t>
            </a: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 flipV="1">
            <a:off x="7531100" y="5911850"/>
            <a:ext cx="990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8521700" y="5638800"/>
            <a:ext cx="1828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Power connector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6159500" y="3244850"/>
            <a:ext cx="2362200" cy="228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8521700" y="2971800"/>
            <a:ext cx="21336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memory controller hub</a:t>
            </a: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H="1">
            <a:off x="7912100" y="4464050"/>
            <a:ext cx="91440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H="1" flipV="1">
            <a:off x="7531100" y="6140450"/>
            <a:ext cx="990600" cy="19685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8521700" y="6064250"/>
            <a:ext cx="1828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Diskette connector</a:t>
            </a: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2959100" y="5835650"/>
            <a:ext cx="990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1816100" y="2730500"/>
            <a:ext cx="1447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PCI slots</a:t>
            </a: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2959100" y="5530850"/>
            <a:ext cx="1828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1587500" y="5226050"/>
            <a:ext cx="13716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I/O Controller</a:t>
            </a: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5702300" y="1339850"/>
            <a:ext cx="28194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3187700" y="4845050"/>
            <a:ext cx="1295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1739900" y="4572000"/>
            <a:ext cx="1447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Firmware hub</a:t>
            </a: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3187700" y="1873250"/>
            <a:ext cx="609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137160" bIns="137160">
            <a:spAutoFit/>
          </a:bodyPr>
          <a:lstStyle/>
          <a:p>
            <a:endParaRPr lang="en-US" sz="1800"/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2044700" y="1600200"/>
            <a:ext cx="11430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Audio chip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58783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Main</a:t>
            </a:r>
            <a:r>
              <a:rPr lang="es-MX" dirty="0"/>
              <a:t> </a:t>
            </a:r>
            <a:r>
              <a:rPr lang="es-MX" dirty="0" err="1"/>
              <a:t>Memory</a:t>
            </a:r>
            <a:r>
              <a:rPr lang="es-MX" dirty="0"/>
              <a:t> &lt;&gt; Cache </a:t>
            </a:r>
            <a:r>
              <a:rPr lang="es-MX" dirty="0" err="1"/>
              <a:t>Memory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70</a:t>
            </a:fld>
            <a:endParaRPr lang="es-MX" dirty="0"/>
          </a:p>
        </p:txBody>
      </p:sp>
      <p:grpSp>
        <p:nvGrpSpPr>
          <p:cNvPr id="48" name="Grupo 47"/>
          <p:cNvGrpSpPr/>
          <p:nvPr/>
        </p:nvGrpSpPr>
        <p:grpSpPr>
          <a:xfrm>
            <a:off x="2282032" y="1262063"/>
            <a:ext cx="7627937" cy="5459413"/>
            <a:chOff x="1058863" y="1293812"/>
            <a:chExt cx="7627937" cy="5459413"/>
          </a:xfrm>
        </p:grpSpPr>
        <p:sp>
          <p:nvSpPr>
            <p:cNvPr id="6" name="3 Marcador de pie de página"/>
            <p:cNvSpPr txBox="1">
              <a:spLocks/>
            </p:cNvSpPr>
            <p:nvPr/>
          </p:nvSpPr>
          <p:spPr>
            <a:xfrm>
              <a:off x="3124200" y="6356350"/>
              <a:ext cx="2895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s-MX"/>
              </a:defPPr>
              <a:lvl1pPr marL="0" algn="ctr" defTabSz="914400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200"/>
                <a:t>Sistemas Operativos</a:t>
              </a:r>
              <a:endParaRPr lang="es-MX" sz="1200" dirty="0"/>
            </a:p>
          </p:txBody>
        </p:sp>
        <p:sp>
          <p:nvSpPr>
            <p:cNvPr id="7" name="4 Marcador de número de diapositiva"/>
            <p:cNvSpPr txBox="1">
              <a:spLocks/>
            </p:cNvSpPr>
            <p:nvPr/>
          </p:nvSpPr>
          <p:spPr>
            <a:xfrm>
              <a:off x="6553200" y="6356350"/>
              <a:ext cx="2133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s-MX"/>
              </a:defPPr>
              <a:lvl1pPr marL="0" algn="r" defTabSz="914400" rtl="0" eaLnBrk="1" latinLnBrk="0" hangingPunct="1"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99D12B9E-07E7-4AA4-B998-005BF6072828}" type="slidenum">
                <a:rPr lang="es-MX" sz="1200" smtClean="0"/>
                <a:pPr/>
                <a:t>70</a:t>
              </a:fld>
              <a:endParaRPr lang="es-MX" sz="1200" dirty="0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5029200" y="2208212"/>
              <a:ext cx="381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28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421313" y="2208212"/>
              <a:ext cx="1893887" cy="1371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28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057400" y="2208212"/>
              <a:ext cx="914400" cy="35814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28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058988" y="2360612"/>
              <a:ext cx="9128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 sz="1800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058988" y="2538412"/>
              <a:ext cx="9128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 sz="1800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058988" y="2716212"/>
              <a:ext cx="9128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 sz="180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058988" y="2894012"/>
              <a:ext cx="9128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 sz="1800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058988" y="3275012"/>
              <a:ext cx="9128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 sz="1800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058988" y="4799012"/>
              <a:ext cx="9128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 sz="1800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5410200" y="2209800"/>
              <a:ext cx="0" cy="13700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 sz="1800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5030788" y="2373312"/>
              <a:ext cx="22844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 sz="1800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030788" y="2576512"/>
              <a:ext cx="22844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 sz="1800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5030788" y="2754312"/>
              <a:ext cx="22844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 sz="1800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460500" y="1562100"/>
              <a:ext cx="117951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2000"/>
                <a:t>Memory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2000"/>
                <a:t>Address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1822450" y="2279650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1800"/>
                <a:t>1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822450" y="2625725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1800"/>
                <a:t>3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822450" y="2105025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1800"/>
                <a:t>0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1822450" y="2452687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1800"/>
                <a:t>2</a:t>
              </a: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1190625" y="5529262"/>
              <a:ext cx="8794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1800"/>
                <a:t>2</a:t>
              </a:r>
              <a:r>
                <a:rPr lang="en-US" altLang="es-MX" sz="1800" baseline="30000"/>
                <a:t>n</a:t>
              </a:r>
              <a:r>
                <a:rPr lang="en-US" altLang="es-MX" sz="1800"/>
                <a:t> - 1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184525" y="5140325"/>
              <a:ext cx="7524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1800"/>
                <a:t>Block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184525" y="2473325"/>
              <a:ext cx="1208088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1800"/>
                <a:t>Block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1800"/>
                <a:t>(</a:t>
              </a:r>
              <a:r>
                <a:rPr lang="en-US" altLang="es-MX" sz="1800" i="1">
                  <a:solidFill>
                    <a:srgbClr val="A50021"/>
                  </a:solidFill>
                </a:rPr>
                <a:t>k</a:t>
              </a:r>
              <a:r>
                <a:rPr lang="en-US" altLang="es-MX" sz="1800">
                  <a:solidFill>
                    <a:srgbClr val="A50021"/>
                  </a:solidFill>
                </a:rPr>
                <a:t> words</a:t>
              </a:r>
              <a:r>
                <a:rPr lang="en-US" altLang="es-MX" sz="1800"/>
                <a:t>)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1646238" y="5930900"/>
              <a:ext cx="17764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2000">
                  <a:solidFill>
                    <a:srgbClr val="A50021"/>
                  </a:solidFill>
                </a:rPr>
                <a:t>Word Length</a:t>
              </a:r>
              <a:endParaRPr lang="en-US" altLang="es-MX" sz="2000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983038" y="1514475"/>
              <a:ext cx="11334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s-MX" sz="2000" dirty="0"/>
                <a:t>Slot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s-MX" sz="2000" dirty="0"/>
                <a:t>Number</a:t>
              </a: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4962525" y="1914525"/>
              <a:ext cx="590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1800" dirty="0"/>
                <a:t>Tag</a:t>
              </a: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6080125" y="1939925"/>
              <a:ext cx="7524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1800"/>
                <a:t>Block</a:t>
              </a: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4718050" y="2098675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1800"/>
                <a:t>0</a:t>
              </a: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4718050" y="2486025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1800"/>
                <a:t>2</a:t>
              </a: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4718050" y="2292350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1800"/>
                <a:t>1</a:t>
              </a: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4078288" y="3419475"/>
              <a:ext cx="90011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1800" i="1"/>
                <a:t>C </a:t>
              </a:r>
              <a:r>
                <a:rPr lang="en-US" altLang="es-MX" sz="1800"/>
                <a:t> - 1</a:t>
              </a: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5537200" y="3863975"/>
              <a:ext cx="173831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s-MX" sz="2000" dirty="0"/>
                <a:t>Block Length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s-MX" sz="2000" dirty="0"/>
                <a:t>(</a:t>
              </a:r>
              <a:r>
                <a:rPr lang="en-US" altLang="es-MX" sz="2000" i="1" dirty="0">
                  <a:solidFill>
                    <a:srgbClr val="A50021"/>
                  </a:solidFill>
                </a:rPr>
                <a:t>k</a:t>
              </a:r>
              <a:r>
                <a:rPr lang="en-US" altLang="es-MX" sz="2000" dirty="0">
                  <a:solidFill>
                    <a:srgbClr val="A50021"/>
                  </a:solidFill>
                </a:rPr>
                <a:t> words</a:t>
              </a:r>
              <a:r>
                <a:rPr lang="en-US" altLang="es-MX" sz="2000" dirty="0"/>
                <a:t>)</a:t>
              </a: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1058863" y="6296025"/>
              <a:ext cx="26765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2400">
                  <a:solidFill>
                    <a:srgbClr val="CC0000"/>
                  </a:solidFill>
                </a:rPr>
                <a:t>(a)</a:t>
              </a:r>
              <a:r>
                <a:rPr lang="en-US" altLang="es-MX" sz="2400"/>
                <a:t> Main Memory</a:t>
              </a: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5419725" y="4751387"/>
              <a:ext cx="2773195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MX" sz="2400" dirty="0">
                  <a:solidFill>
                    <a:srgbClr val="CC0000"/>
                  </a:solidFill>
                </a:rPr>
                <a:t>(b)</a:t>
              </a:r>
              <a:r>
                <a:rPr lang="en-US" altLang="es-MX" sz="2400" dirty="0"/>
                <a:t> </a:t>
              </a:r>
              <a:r>
                <a:rPr lang="es-MX" altLang="es-MX" sz="2400" dirty="0"/>
                <a:t>Cache </a:t>
              </a:r>
              <a:r>
                <a:rPr lang="es-MX" altLang="es-MX" sz="2400" dirty="0" err="1"/>
                <a:t>Memory</a:t>
              </a:r>
              <a:endParaRPr lang="en-US" altLang="es-MX" sz="2400" dirty="0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2079625" y="5942012"/>
              <a:ext cx="892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 sz="1800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5086350" y="3703637"/>
              <a:ext cx="22288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 sz="1800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3125788" y="4795837"/>
              <a:ext cx="77787" cy="996950"/>
            </a:xfrm>
            <a:custGeom>
              <a:avLst/>
              <a:gdLst>
                <a:gd name="T0" fmla="*/ 0 w 49"/>
                <a:gd name="T1" fmla="*/ 0 h 628"/>
                <a:gd name="T2" fmla="*/ 2147483647 w 49"/>
                <a:gd name="T3" fmla="*/ 2147483647 h 628"/>
                <a:gd name="T4" fmla="*/ 2147483647 w 49"/>
                <a:gd name="T5" fmla="*/ 2147483647 h 628"/>
                <a:gd name="T6" fmla="*/ 2147483647 w 49"/>
                <a:gd name="T7" fmla="*/ 2147483647 h 628"/>
                <a:gd name="T8" fmla="*/ 2147483647 w 49"/>
                <a:gd name="T9" fmla="*/ 2147483647 h 628"/>
                <a:gd name="T10" fmla="*/ 2147483647 w 49"/>
                <a:gd name="T11" fmla="*/ 2147483647 h 628"/>
                <a:gd name="T12" fmla="*/ 2147483647 w 49"/>
                <a:gd name="T13" fmla="*/ 2147483647 h 628"/>
                <a:gd name="T14" fmla="*/ 2147483647 w 49"/>
                <a:gd name="T15" fmla="*/ 2147483647 h 628"/>
                <a:gd name="T16" fmla="*/ 2147483647 w 49"/>
                <a:gd name="T17" fmla="*/ 2147483647 h 628"/>
                <a:gd name="T18" fmla="*/ 2147483647 w 49"/>
                <a:gd name="T19" fmla="*/ 2147483647 h 628"/>
                <a:gd name="T20" fmla="*/ 2147483647 w 49"/>
                <a:gd name="T21" fmla="*/ 2147483647 h 628"/>
                <a:gd name="T22" fmla="*/ 2147483647 w 49"/>
                <a:gd name="T23" fmla="*/ 2147483647 h 628"/>
                <a:gd name="T24" fmla="*/ 2147483647 w 49"/>
                <a:gd name="T25" fmla="*/ 2147483647 h 628"/>
                <a:gd name="T26" fmla="*/ 2147483647 w 49"/>
                <a:gd name="T27" fmla="*/ 2147483647 h 628"/>
                <a:gd name="T28" fmla="*/ 2147483647 w 49"/>
                <a:gd name="T29" fmla="*/ 2147483647 h 628"/>
                <a:gd name="T30" fmla="*/ 2147483647 w 49"/>
                <a:gd name="T31" fmla="*/ 2147483647 h 628"/>
                <a:gd name="T32" fmla="*/ 2147483647 w 49"/>
                <a:gd name="T33" fmla="*/ 2147483647 h 628"/>
                <a:gd name="T34" fmla="*/ 2147483647 w 49"/>
                <a:gd name="T35" fmla="*/ 2147483647 h 628"/>
                <a:gd name="T36" fmla="*/ 0 w 49"/>
                <a:gd name="T37" fmla="*/ 2147483647 h 6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628"/>
                <a:gd name="T59" fmla="*/ 49 w 49"/>
                <a:gd name="T60" fmla="*/ 628 h 6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628">
                  <a:moveTo>
                    <a:pt x="0" y="0"/>
                  </a:moveTo>
                  <a:lnTo>
                    <a:pt x="9" y="6"/>
                  </a:lnTo>
                  <a:lnTo>
                    <a:pt x="16" y="18"/>
                  </a:lnTo>
                  <a:lnTo>
                    <a:pt x="22" y="35"/>
                  </a:lnTo>
                  <a:lnTo>
                    <a:pt x="22" y="53"/>
                  </a:lnTo>
                  <a:lnTo>
                    <a:pt x="22" y="260"/>
                  </a:lnTo>
                  <a:lnTo>
                    <a:pt x="25" y="284"/>
                  </a:lnTo>
                  <a:lnTo>
                    <a:pt x="32" y="296"/>
                  </a:lnTo>
                  <a:lnTo>
                    <a:pt x="38" y="308"/>
                  </a:lnTo>
                  <a:lnTo>
                    <a:pt x="48" y="313"/>
                  </a:lnTo>
                  <a:lnTo>
                    <a:pt x="38" y="319"/>
                  </a:lnTo>
                  <a:lnTo>
                    <a:pt x="32" y="331"/>
                  </a:lnTo>
                  <a:lnTo>
                    <a:pt x="25" y="349"/>
                  </a:lnTo>
                  <a:lnTo>
                    <a:pt x="22" y="367"/>
                  </a:lnTo>
                  <a:lnTo>
                    <a:pt x="22" y="574"/>
                  </a:lnTo>
                  <a:lnTo>
                    <a:pt x="22" y="597"/>
                  </a:lnTo>
                  <a:lnTo>
                    <a:pt x="16" y="609"/>
                  </a:lnTo>
                  <a:lnTo>
                    <a:pt x="9" y="621"/>
                  </a:lnTo>
                  <a:lnTo>
                    <a:pt x="0" y="627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 sz="1800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3125788" y="2208212"/>
              <a:ext cx="77787" cy="1069975"/>
            </a:xfrm>
            <a:custGeom>
              <a:avLst/>
              <a:gdLst>
                <a:gd name="T0" fmla="*/ 0 w 49"/>
                <a:gd name="T1" fmla="*/ 0 h 674"/>
                <a:gd name="T2" fmla="*/ 2147483647 w 49"/>
                <a:gd name="T3" fmla="*/ 2147483647 h 674"/>
                <a:gd name="T4" fmla="*/ 2147483647 w 49"/>
                <a:gd name="T5" fmla="*/ 2147483647 h 674"/>
                <a:gd name="T6" fmla="*/ 2147483647 w 49"/>
                <a:gd name="T7" fmla="*/ 2147483647 h 674"/>
                <a:gd name="T8" fmla="*/ 2147483647 w 49"/>
                <a:gd name="T9" fmla="*/ 2147483647 h 674"/>
                <a:gd name="T10" fmla="*/ 2147483647 w 49"/>
                <a:gd name="T11" fmla="*/ 2147483647 h 674"/>
                <a:gd name="T12" fmla="*/ 2147483647 w 49"/>
                <a:gd name="T13" fmla="*/ 2147483647 h 674"/>
                <a:gd name="T14" fmla="*/ 2147483647 w 49"/>
                <a:gd name="T15" fmla="*/ 2147483647 h 674"/>
                <a:gd name="T16" fmla="*/ 2147483647 w 49"/>
                <a:gd name="T17" fmla="*/ 2147483647 h 674"/>
                <a:gd name="T18" fmla="*/ 2147483647 w 49"/>
                <a:gd name="T19" fmla="*/ 2147483647 h 674"/>
                <a:gd name="T20" fmla="*/ 2147483647 w 49"/>
                <a:gd name="T21" fmla="*/ 2147483647 h 674"/>
                <a:gd name="T22" fmla="*/ 2147483647 w 49"/>
                <a:gd name="T23" fmla="*/ 2147483647 h 674"/>
                <a:gd name="T24" fmla="*/ 2147483647 w 49"/>
                <a:gd name="T25" fmla="*/ 2147483647 h 674"/>
                <a:gd name="T26" fmla="*/ 2147483647 w 49"/>
                <a:gd name="T27" fmla="*/ 2147483647 h 674"/>
                <a:gd name="T28" fmla="*/ 2147483647 w 49"/>
                <a:gd name="T29" fmla="*/ 2147483647 h 674"/>
                <a:gd name="T30" fmla="*/ 2147483647 w 49"/>
                <a:gd name="T31" fmla="*/ 2147483647 h 674"/>
                <a:gd name="T32" fmla="*/ 2147483647 w 49"/>
                <a:gd name="T33" fmla="*/ 2147483647 h 674"/>
                <a:gd name="T34" fmla="*/ 2147483647 w 49"/>
                <a:gd name="T35" fmla="*/ 2147483647 h 674"/>
                <a:gd name="T36" fmla="*/ 0 w 49"/>
                <a:gd name="T37" fmla="*/ 2147483647 h 67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674"/>
                <a:gd name="T59" fmla="*/ 49 w 49"/>
                <a:gd name="T60" fmla="*/ 674 h 67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674">
                  <a:moveTo>
                    <a:pt x="0" y="0"/>
                  </a:moveTo>
                  <a:lnTo>
                    <a:pt x="9" y="4"/>
                  </a:lnTo>
                  <a:lnTo>
                    <a:pt x="16" y="17"/>
                  </a:lnTo>
                  <a:lnTo>
                    <a:pt x="22" y="34"/>
                  </a:lnTo>
                  <a:lnTo>
                    <a:pt x="22" y="54"/>
                  </a:lnTo>
                  <a:lnTo>
                    <a:pt x="22" y="281"/>
                  </a:lnTo>
                  <a:lnTo>
                    <a:pt x="25" y="301"/>
                  </a:lnTo>
                  <a:lnTo>
                    <a:pt x="32" y="318"/>
                  </a:lnTo>
                  <a:lnTo>
                    <a:pt x="38" y="332"/>
                  </a:lnTo>
                  <a:lnTo>
                    <a:pt x="48" y="335"/>
                  </a:lnTo>
                  <a:lnTo>
                    <a:pt x="38" y="338"/>
                  </a:lnTo>
                  <a:lnTo>
                    <a:pt x="32" y="352"/>
                  </a:lnTo>
                  <a:lnTo>
                    <a:pt x="25" y="372"/>
                  </a:lnTo>
                  <a:lnTo>
                    <a:pt x="22" y="392"/>
                  </a:lnTo>
                  <a:lnTo>
                    <a:pt x="22" y="616"/>
                  </a:lnTo>
                  <a:lnTo>
                    <a:pt x="22" y="636"/>
                  </a:lnTo>
                  <a:lnTo>
                    <a:pt x="16" y="656"/>
                  </a:lnTo>
                  <a:lnTo>
                    <a:pt x="9" y="670"/>
                  </a:lnTo>
                  <a:lnTo>
                    <a:pt x="0" y="673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 sz="1800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3522663" y="1293812"/>
              <a:ext cx="4781550" cy="1277938"/>
            </a:xfrm>
            <a:custGeom>
              <a:avLst/>
              <a:gdLst>
                <a:gd name="T0" fmla="*/ 0 w 3012"/>
                <a:gd name="T1" fmla="*/ 2147483647 h 683"/>
                <a:gd name="T2" fmla="*/ 2147483647 w 3012"/>
                <a:gd name="T3" fmla="*/ 2147483647 h 683"/>
                <a:gd name="T4" fmla="*/ 2147483647 w 3012"/>
                <a:gd name="T5" fmla="*/ 2147483647 h 683"/>
                <a:gd name="T6" fmla="*/ 2147483647 w 3012"/>
                <a:gd name="T7" fmla="*/ 2147483647 h 683"/>
                <a:gd name="T8" fmla="*/ 2147483647 w 3012"/>
                <a:gd name="T9" fmla="*/ 2147483647 h 683"/>
                <a:gd name="T10" fmla="*/ 2147483647 w 3012"/>
                <a:gd name="T11" fmla="*/ 2147483647 h 6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12"/>
                <a:gd name="T19" fmla="*/ 0 h 683"/>
                <a:gd name="T20" fmla="*/ 3012 w 3012"/>
                <a:gd name="T21" fmla="*/ 683 h 6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12" h="683">
                  <a:moveTo>
                    <a:pt x="0" y="683"/>
                  </a:moveTo>
                  <a:cubicBezTo>
                    <a:pt x="7" y="463"/>
                    <a:pt x="15" y="243"/>
                    <a:pt x="312" y="132"/>
                  </a:cubicBezTo>
                  <a:cubicBezTo>
                    <a:pt x="609" y="21"/>
                    <a:pt x="1359" y="0"/>
                    <a:pt x="1784" y="17"/>
                  </a:cubicBezTo>
                  <a:cubicBezTo>
                    <a:pt x="2209" y="34"/>
                    <a:pt x="2708" y="145"/>
                    <a:pt x="2860" y="231"/>
                  </a:cubicBezTo>
                  <a:cubicBezTo>
                    <a:pt x="3012" y="317"/>
                    <a:pt x="2768" y="471"/>
                    <a:pt x="2696" y="535"/>
                  </a:cubicBezTo>
                  <a:cubicBezTo>
                    <a:pt x="2624" y="599"/>
                    <a:pt x="2524" y="608"/>
                    <a:pt x="2425" y="617"/>
                  </a:cubicBezTo>
                </a:path>
              </a:pathLst>
            </a:custGeom>
            <a:noFill/>
            <a:ln w="57150" cap="flat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 sz="1800"/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2062163" y="2209800"/>
              <a:ext cx="912812" cy="10699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28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5424488" y="2389187"/>
              <a:ext cx="1890712" cy="19526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28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5030788" y="2389187"/>
              <a:ext cx="377825" cy="18256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28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04953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Issue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3505200"/>
          </a:xfrm>
        </p:spPr>
        <p:txBody>
          <a:bodyPr>
            <a:normAutofit/>
          </a:bodyPr>
          <a:lstStyle/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What issue arises from having a </a:t>
            </a:r>
            <a:r>
              <a:rPr lang="en-US" altLang="en-US" i="1" dirty="0">
                <a:solidFill>
                  <a:srgbClr val="FF0000"/>
                </a:solidFill>
              </a:rPr>
              <a:t>Main Memory</a:t>
            </a:r>
            <a:r>
              <a:rPr lang="en-US" altLang="en-US" dirty="0">
                <a:solidFill>
                  <a:srgbClr val="FF0000"/>
                </a:solidFill>
              </a:rPr>
              <a:t> and a </a:t>
            </a:r>
            <a:r>
              <a:rPr lang="en-US" altLang="en-US" i="1" dirty="0">
                <a:solidFill>
                  <a:srgbClr val="FF0000"/>
                </a:solidFill>
              </a:rPr>
              <a:t>Cache Memory</a:t>
            </a:r>
            <a:r>
              <a:rPr lang="en-US" altLang="en-US" dirty="0">
                <a:solidFill>
                  <a:srgbClr val="FF0000"/>
                </a:solidFill>
              </a:rPr>
              <a:t>? _____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04824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Storage </a:t>
            </a:r>
            <a:r>
              <a:rPr lang="es-MX" dirty="0" err="1"/>
              <a:t>Hierarchy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kumimoji="1" lang="en-US" altLang="es-MX" sz="1800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kumimoji="1" lang="en-US" altLang="es-MX" sz="1800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kumimoji="1" lang="en-US" altLang="es-MX" sz="1800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kumimoji="1" lang="en-US" altLang="es-MX" sz="1800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kumimoji="1" lang="en-US" altLang="es-MX" sz="1800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kumimoji="1" lang="en-US" altLang="es-MX" sz="1800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kumimoji="1" lang="en-US" altLang="es-MX" sz="1800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Storage systems organized, in hierarchy, by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Access Speed ____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Cost per bit  ____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r>
              <a:rPr lang="es-MX" altLang="es-MX" sz="1800" kern="0" dirty="0">
                <a:solidFill>
                  <a:srgbClr val="000000"/>
                </a:solidFill>
                <a:latin typeface="Helvetica"/>
              </a:rPr>
              <a:t>Storage </a:t>
            </a:r>
            <a:r>
              <a:rPr lang="es-MX" altLang="es-MX" sz="1800" kern="0" dirty="0" err="1">
                <a:solidFill>
                  <a:srgbClr val="000000"/>
                </a:solidFill>
                <a:latin typeface="Helvetica"/>
              </a:rPr>
              <a:t>Size</a:t>
            </a:r>
            <a:r>
              <a:rPr lang="es-MX" altLang="es-MX" sz="1800" kern="0" dirty="0">
                <a:solidFill>
                  <a:srgbClr val="000000"/>
                </a:solidFill>
                <a:latin typeface="Helvetica"/>
              </a:rPr>
              <a:t>  _____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endParaRPr kumimoji="1" lang="en-US" altLang="es-MX" sz="1800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72</a:t>
            </a:fld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490" y="1772816"/>
            <a:ext cx="334031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94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Instruction Execution Cycle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504" y="2132856"/>
            <a:ext cx="2514600" cy="2231504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s-MX" altLang="en-US" sz="2000" dirty="0" err="1">
                <a:solidFill>
                  <a:schemeClr val="accent1"/>
                </a:solidFill>
              </a:rPr>
              <a:t>Loop</a:t>
            </a:r>
            <a:endParaRPr lang="en-US" altLang="en-US" sz="2000" dirty="0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err="1">
                <a:solidFill>
                  <a:srgbClr val="FF0000"/>
                </a:solidFill>
              </a:rPr>
              <a:t>Instruc</a:t>
            </a:r>
            <a:r>
              <a:rPr lang="en-US" altLang="en-US" sz="2000" dirty="0">
                <a:solidFill>
                  <a:srgbClr val="FF0000"/>
                </a:solidFill>
              </a:rPr>
              <a:t> Fetch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Decode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Fetch operands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Execute</a:t>
            </a:r>
            <a:r>
              <a:rPr lang="en-US" altLang="en-US" sz="20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Store output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MX" altLang="en-US" sz="2000" dirty="0" err="1">
                <a:solidFill>
                  <a:schemeClr val="accent1"/>
                </a:solidFill>
              </a:rPr>
              <a:t>Repeat</a:t>
            </a:r>
            <a:r>
              <a:rPr lang="es-MX" altLang="en-US" sz="2000" dirty="0">
                <a:solidFill>
                  <a:schemeClr val="accent1"/>
                </a:solidFill>
              </a:rPr>
              <a:t> </a:t>
            </a:r>
            <a:r>
              <a:rPr lang="es-MX" altLang="en-US" sz="2000" dirty="0" err="1">
                <a:solidFill>
                  <a:schemeClr val="accent1"/>
                </a:solidFill>
              </a:rPr>
              <a:t>Loop</a:t>
            </a:r>
            <a:r>
              <a:rPr lang="es-MX" altLang="en-US" sz="2000" dirty="0">
                <a:solidFill>
                  <a:schemeClr val="accent1"/>
                </a:solidFill>
              </a:rPr>
              <a:t> </a:t>
            </a:r>
            <a:r>
              <a:rPr lang="es-MX" altLang="en-US" sz="2000" dirty="0" err="1">
                <a:solidFill>
                  <a:schemeClr val="accent1"/>
                </a:solidFill>
              </a:rPr>
              <a:t>until</a:t>
            </a:r>
            <a:endParaRPr lang="es-MX" altLang="en-US" sz="20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MX" altLang="en-US" sz="2000" dirty="0">
                <a:solidFill>
                  <a:schemeClr val="accent1"/>
                </a:solidFill>
              </a:rPr>
              <a:t>                               </a:t>
            </a:r>
            <a:r>
              <a:rPr lang="es-MX" altLang="en-US" sz="2000" dirty="0">
                <a:solidFill>
                  <a:srgbClr val="FF0000"/>
                </a:solidFill>
              </a:rPr>
              <a:t>HALT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5791200" y="1066800"/>
            <a:ext cx="426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altLang="en-US" sz="2000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791200" y="1066800"/>
            <a:ext cx="426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altLang="en-US" sz="200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73</a:t>
            </a:fld>
            <a:endParaRPr lang="es-MX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DDF61F8-4EB8-4827-9B97-82AECC87AA1D}"/>
              </a:ext>
            </a:extLst>
          </p:cNvPr>
          <p:cNvGrpSpPr/>
          <p:nvPr/>
        </p:nvGrpSpPr>
        <p:grpSpPr>
          <a:xfrm>
            <a:off x="4007768" y="1484784"/>
            <a:ext cx="6172200" cy="4826000"/>
            <a:chOff x="2483768" y="1484784"/>
            <a:chExt cx="6172200" cy="4826000"/>
          </a:xfrm>
        </p:grpSpPr>
        <p:pic>
          <p:nvPicPr>
            <p:cNvPr id="21513" name="Picture 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1484784"/>
              <a:ext cx="6172200" cy="4826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92E04F12-9490-4F89-833E-FCAFD36ED191}"/>
                </a:ext>
              </a:extLst>
            </p:cNvPr>
            <p:cNvCxnSpPr>
              <a:cxnSpLocks/>
            </p:cNvCxnSpPr>
            <p:nvPr/>
          </p:nvCxnSpPr>
          <p:spPr>
            <a:xfrm>
              <a:off x="6019800" y="4364360"/>
              <a:ext cx="36004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A56582F8-D274-4654-9D84-04481606AA7E}"/>
                </a:ext>
              </a:extLst>
            </p:cNvPr>
            <p:cNvCxnSpPr>
              <a:cxnSpLocks/>
            </p:cNvCxnSpPr>
            <p:nvPr/>
          </p:nvCxnSpPr>
          <p:spPr>
            <a:xfrm>
              <a:off x="5796136" y="4797152"/>
              <a:ext cx="36004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BC12F255-A051-4BC9-AB8C-17FBE15BFB7E}"/>
                </a:ext>
              </a:extLst>
            </p:cNvPr>
            <p:cNvCxnSpPr>
              <a:cxnSpLocks/>
            </p:cNvCxnSpPr>
            <p:nvPr/>
          </p:nvCxnSpPr>
          <p:spPr>
            <a:xfrm>
              <a:off x="5784670" y="5013176"/>
              <a:ext cx="36004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BDC659F9-DDCF-44E7-976C-0A5FB938B74C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924944"/>
              <a:ext cx="36004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18DC2C54-9479-462B-BF36-BE4EF753F150}"/>
                </a:ext>
              </a:extLst>
            </p:cNvPr>
            <p:cNvCxnSpPr>
              <a:cxnSpLocks/>
            </p:cNvCxnSpPr>
            <p:nvPr/>
          </p:nvCxnSpPr>
          <p:spPr>
            <a:xfrm>
              <a:off x="5976156" y="3645024"/>
              <a:ext cx="36004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4089661B-5F20-4D4E-BB49-2EF4D7F3F7D0}"/>
                </a:ext>
              </a:extLst>
            </p:cNvPr>
            <p:cNvCxnSpPr>
              <a:cxnSpLocks/>
            </p:cNvCxnSpPr>
            <p:nvPr/>
          </p:nvCxnSpPr>
          <p:spPr>
            <a:xfrm>
              <a:off x="7884368" y="4653136"/>
              <a:ext cx="36004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7AD44C9-54A4-4868-9DE0-6EDE4D8A067A}"/>
                </a:ext>
              </a:extLst>
            </p:cNvPr>
            <p:cNvCxnSpPr>
              <a:cxnSpLocks/>
            </p:cNvCxnSpPr>
            <p:nvPr/>
          </p:nvCxnSpPr>
          <p:spPr>
            <a:xfrm>
              <a:off x="3707904" y="3284984"/>
              <a:ext cx="36004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3A3E55F-372D-4EAE-8CCF-A3A585483851}"/>
                </a:ext>
              </a:extLst>
            </p:cNvPr>
            <p:cNvCxnSpPr>
              <a:cxnSpLocks/>
            </p:cNvCxnSpPr>
            <p:nvPr/>
          </p:nvCxnSpPr>
          <p:spPr>
            <a:xfrm>
              <a:off x="5964690" y="2926476"/>
              <a:ext cx="36004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0935B253-180B-45FA-B9F4-E9CB5A3DA84C}"/>
                </a:ext>
              </a:extLst>
            </p:cNvPr>
            <p:cNvCxnSpPr>
              <a:cxnSpLocks/>
            </p:cNvCxnSpPr>
            <p:nvPr/>
          </p:nvCxnSpPr>
          <p:spPr>
            <a:xfrm>
              <a:off x="6019800" y="5517232"/>
              <a:ext cx="36004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48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Reading from Memory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1712" y="1412776"/>
            <a:ext cx="7772400" cy="2057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Multiple machine cycles are required when reading from memory, because it responds much more slowly than the CPU. The steps are: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n-US" sz="1800" dirty="0" err="1"/>
              <a:t>Execution</a:t>
            </a:r>
            <a:r>
              <a:rPr lang="es-MX" altLang="en-US" sz="1800" dirty="0"/>
              <a:t> </a:t>
            </a:r>
            <a:r>
              <a:rPr lang="es-MX" altLang="en-US" sz="1800" dirty="0" err="1"/>
              <a:t>step</a:t>
            </a:r>
            <a:endParaRPr lang="en-US" alt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Cycle 1: address placed on address bus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Cycle 2: Read Line (RD) set low (0), changing the value of processor’s 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Cycle 3: CPU waits one cycle for memory chips to respond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Cycle 4: Read Line (RD) goes to 1, indicating that the data is on the data bus and can be copied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761648" y="3464770"/>
          <a:ext cx="4692650" cy="25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696968" imgH="2552700" progId="">
                  <p:embed/>
                </p:oleObj>
              </mc:Choice>
              <mc:Fallback>
                <p:oleObj name="VISIO" r:id="rId2" imgW="4696968" imgH="2552700" progId="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1648" y="3464770"/>
                        <a:ext cx="4692650" cy="25558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CuadroTexto"/>
          <p:cNvSpPr txBox="1"/>
          <p:nvPr/>
        </p:nvSpPr>
        <p:spPr>
          <a:xfrm>
            <a:off x="5117706" y="6053713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 err="1"/>
              <a:t>Memory</a:t>
            </a:r>
            <a:r>
              <a:rPr lang="es-MX" sz="1800" dirty="0"/>
              <a:t> </a:t>
            </a:r>
            <a:r>
              <a:rPr lang="es-MX" sz="1800" dirty="0" err="1"/>
              <a:t>Read</a:t>
            </a:r>
            <a:r>
              <a:rPr lang="es-MX" sz="1800" dirty="0"/>
              <a:t> </a:t>
            </a:r>
            <a:r>
              <a:rPr lang="es-MX" sz="1800" dirty="0" err="1"/>
              <a:t>Cycle</a:t>
            </a:r>
            <a:endParaRPr lang="en-US" sz="180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15223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Chapters: Irvine, Kip R., Assembly Language for x86 Processors.</a:t>
            </a:r>
          </a:p>
          <a:p>
            <a:r>
              <a:rPr lang="en-US" dirty="0"/>
              <a:t>Chapters: Brey, Barry B., The Intel Microprocessors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Ríos.</a:t>
            </a:r>
          </a:p>
          <a:p>
            <a:r>
              <a:rPr lang="en-US" dirty="0"/>
              <a:t>Agosto – </a:t>
            </a:r>
            <a:r>
              <a:rPr lang="en-US" dirty="0" err="1"/>
              <a:t>diciembre</a:t>
            </a:r>
            <a:r>
              <a:rPr lang="en-US"/>
              <a:t> 2022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10525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2022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76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37CC-46C5-481C-8586-2C65E0E5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Main</a:t>
            </a:r>
            <a:r>
              <a:rPr lang="es-MX" dirty="0"/>
              <a:t>, </a:t>
            </a:r>
            <a:r>
              <a:rPr lang="es-MX" dirty="0" err="1"/>
              <a:t>or</a:t>
            </a:r>
            <a:r>
              <a:rPr lang="es-MX" dirty="0"/>
              <a:t> Central, </a:t>
            </a:r>
            <a:r>
              <a:rPr lang="es-MX" dirty="0" err="1"/>
              <a:t>Memory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0271-A108-4FB9-8B6B-FD7A29543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Main</a:t>
            </a:r>
            <a:r>
              <a:rPr lang="es-MX" dirty="0"/>
              <a:t> </a:t>
            </a:r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structure</a:t>
            </a:r>
            <a:endParaRPr lang="es-MX" dirty="0"/>
          </a:p>
          <a:p>
            <a:pPr lvl="1"/>
            <a:r>
              <a:rPr lang="es-MX" dirty="0"/>
              <a:t>A Linear Vector of </a:t>
            </a:r>
            <a:r>
              <a:rPr lang="es-MX" dirty="0" err="1"/>
              <a:t>Memory</a:t>
            </a:r>
            <a:r>
              <a:rPr lang="es-MX" dirty="0"/>
              <a:t> Bytes (</a:t>
            </a:r>
            <a:r>
              <a:rPr lang="es-MX" i="1" dirty="0" err="1"/>
              <a:t>content</a:t>
            </a:r>
            <a:r>
              <a:rPr lang="es-MX" dirty="0"/>
              <a:t>),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i="1" dirty="0"/>
              <a:t>indexes</a:t>
            </a:r>
            <a:r>
              <a:rPr lang="es-MX" dirty="0"/>
              <a:t> </a:t>
            </a:r>
            <a:r>
              <a:rPr lang="es-MX" dirty="0" err="1"/>
              <a:t>being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i="1" dirty="0" err="1"/>
              <a:t>memory</a:t>
            </a:r>
            <a:r>
              <a:rPr lang="es-MX" i="1" dirty="0"/>
              <a:t> </a:t>
            </a:r>
            <a:r>
              <a:rPr lang="es-MX" i="1" dirty="0" err="1"/>
              <a:t>addresses</a:t>
            </a:r>
            <a:r>
              <a:rPr lang="es-MX" dirty="0"/>
              <a:t> to Access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i="1" dirty="0" err="1"/>
              <a:t>content</a:t>
            </a:r>
            <a:r>
              <a:rPr lang="es-MX" dirty="0"/>
              <a:t> of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Memory</a:t>
            </a:r>
            <a:r>
              <a:rPr lang="es-MX" dirty="0"/>
              <a:t> Bytes</a:t>
            </a:r>
          </a:p>
          <a:p>
            <a:r>
              <a:rPr lang="es-MX" dirty="0"/>
              <a:t>Hardware </a:t>
            </a:r>
            <a:r>
              <a:rPr lang="es-MX" dirty="0" err="1"/>
              <a:t>components</a:t>
            </a:r>
            <a:endParaRPr lang="es-MX" dirty="0"/>
          </a:p>
          <a:p>
            <a:pPr lvl="1"/>
            <a:r>
              <a:rPr lang="es-MX" dirty="0" err="1"/>
              <a:t>EEPROMs</a:t>
            </a:r>
            <a:endParaRPr lang="es-MX" dirty="0"/>
          </a:p>
          <a:p>
            <a:pPr lvl="1"/>
            <a:r>
              <a:rPr lang="es-MX" dirty="0" err="1"/>
              <a:t>xRAMs</a:t>
            </a:r>
            <a:r>
              <a:rPr lang="es-MX" dirty="0"/>
              <a:t> (</a:t>
            </a:r>
            <a:r>
              <a:rPr lang="es-MX" sz="1800" dirty="0" err="1"/>
              <a:t>e.g</a:t>
            </a:r>
            <a:r>
              <a:rPr lang="es-MX" sz="1800" dirty="0"/>
              <a:t>. DRAM</a:t>
            </a:r>
            <a:r>
              <a:rPr lang="es-MX" dirty="0"/>
              <a:t>)</a:t>
            </a:r>
          </a:p>
          <a:p>
            <a:pPr lvl="1"/>
            <a:r>
              <a:rPr lang="es-MX" dirty="0" err="1"/>
              <a:t>Device</a:t>
            </a:r>
            <a:r>
              <a:rPr lang="es-MX" dirty="0"/>
              <a:t> </a:t>
            </a:r>
            <a:r>
              <a:rPr lang="es-MX" dirty="0" err="1"/>
              <a:t>Controllers</a:t>
            </a:r>
            <a:r>
              <a:rPr lang="es-MX" dirty="0"/>
              <a:t>: </a:t>
            </a:r>
            <a:r>
              <a:rPr lang="es-MX" dirty="0" err="1"/>
              <a:t>each</a:t>
            </a:r>
            <a:r>
              <a:rPr lang="es-MX" dirty="0"/>
              <a:t> </a:t>
            </a: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i="1" dirty="0"/>
              <a:t>Control </a:t>
            </a:r>
            <a:r>
              <a:rPr lang="es-MX" i="1" dirty="0" err="1"/>
              <a:t>Registers</a:t>
            </a:r>
            <a:r>
              <a:rPr lang="es-MX" dirty="0"/>
              <a:t> and a </a:t>
            </a:r>
            <a:r>
              <a:rPr lang="es-MX" i="1" dirty="0"/>
              <a:t>Data Buffer</a:t>
            </a:r>
            <a:r>
              <a:rPr lang="es-MX" dirty="0"/>
              <a:t> </a:t>
            </a:r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D36CE-7245-4C89-8332-14D43214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D3C77-764D-44E1-95CF-1B98CCD1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188213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Memory Layout for </a:t>
            </a:r>
            <a:r>
              <a:rPr lang="en-US" sz="3200" dirty="0" err="1"/>
              <a:t>Multiprogrammed</a:t>
            </a:r>
            <a:r>
              <a:rPr lang="en-US" sz="3200" dirty="0"/>
              <a:t> System</a:t>
            </a:r>
            <a:endParaRPr lang="es-MX" sz="32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78</a:t>
            </a:fld>
            <a:endParaRPr lang="es-MX" dirty="0"/>
          </a:p>
        </p:txBody>
      </p:sp>
      <p:pic>
        <p:nvPicPr>
          <p:cNvPr id="7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82040"/>
            <a:ext cx="8221980" cy="577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4136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9F4C-D102-4B01-BBBD-92AE5A6B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Numerical</a:t>
            </a:r>
            <a:r>
              <a:rPr lang="es-MX" dirty="0"/>
              <a:t> </a:t>
            </a:r>
            <a:r>
              <a:rPr lang="es-MX" dirty="0" err="1"/>
              <a:t>Values</a:t>
            </a:r>
            <a:r>
              <a:rPr lang="es-MX" dirty="0"/>
              <a:t>: </a:t>
            </a:r>
            <a:r>
              <a:rPr lang="es-MX" dirty="0" err="1"/>
              <a:t>meanings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F160-B8C9-4717-B682-051E9CF32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Data </a:t>
            </a:r>
            <a:r>
              <a:rPr lang="es-MX" dirty="0" err="1"/>
              <a:t>content</a:t>
            </a:r>
            <a:r>
              <a:rPr lang="es-MX" dirty="0"/>
              <a:t>: </a:t>
            </a:r>
            <a:r>
              <a:rPr lang="es-MX" dirty="0" err="1"/>
              <a:t>unsigned</a:t>
            </a:r>
            <a:r>
              <a:rPr lang="es-MX" dirty="0"/>
              <a:t> and </a:t>
            </a:r>
            <a:r>
              <a:rPr lang="es-MX" dirty="0" err="1"/>
              <a:t>signed</a:t>
            </a:r>
            <a:r>
              <a:rPr lang="es-MX" dirty="0"/>
              <a:t> </a:t>
            </a:r>
            <a:r>
              <a:rPr lang="es-MX" dirty="0" err="1"/>
              <a:t>values</a:t>
            </a:r>
            <a:endParaRPr lang="es-MX" dirty="0"/>
          </a:p>
          <a:p>
            <a:pPr lvl="1"/>
            <a:r>
              <a:rPr lang="es-MX" dirty="0" err="1"/>
              <a:t>Registers</a:t>
            </a:r>
            <a:endParaRPr lang="es-MX" dirty="0"/>
          </a:p>
          <a:p>
            <a:pPr lvl="1"/>
            <a:r>
              <a:rPr lang="es-MX" dirty="0" err="1"/>
              <a:t>Memory</a:t>
            </a:r>
            <a:r>
              <a:rPr lang="es-MX" dirty="0"/>
              <a:t> Byte </a:t>
            </a:r>
            <a:r>
              <a:rPr lang="es-MX" dirty="0" err="1"/>
              <a:t>locations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Addresses</a:t>
            </a:r>
            <a:endParaRPr lang="es-MX" dirty="0"/>
          </a:p>
          <a:p>
            <a:pPr lvl="1"/>
            <a:r>
              <a:rPr lang="es-MX" dirty="0" err="1"/>
              <a:t>To</a:t>
            </a:r>
            <a:r>
              <a:rPr lang="es-MX" dirty="0"/>
              <a:t> Access </a:t>
            </a:r>
            <a:r>
              <a:rPr lang="es-MX" dirty="0" err="1"/>
              <a:t>Memory</a:t>
            </a:r>
            <a:r>
              <a:rPr lang="es-MX" dirty="0"/>
              <a:t> Byte </a:t>
            </a:r>
            <a:r>
              <a:rPr lang="es-MX" dirty="0" err="1"/>
              <a:t>locations</a:t>
            </a:r>
            <a:endParaRPr lang="es-MX" dirty="0"/>
          </a:p>
          <a:p>
            <a:pPr lvl="1"/>
            <a:r>
              <a:rPr lang="es-MX" dirty="0" err="1"/>
              <a:t>Represented</a:t>
            </a:r>
            <a:r>
              <a:rPr lang="es-MX" dirty="0"/>
              <a:t> as </a:t>
            </a:r>
            <a:r>
              <a:rPr lang="es-MX" dirty="0" err="1"/>
              <a:t>numerical</a:t>
            </a:r>
            <a:r>
              <a:rPr lang="es-MX" dirty="0"/>
              <a:t> </a:t>
            </a:r>
            <a:r>
              <a:rPr lang="es-MX" dirty="0" err="1"/>
              <a:t>unsigned</a:t>
            </a:r>
            <a:r>
              <a:rPr lang="es-MX" dirty="0"/>
              <a:t> </a:t>
            </a:r>
            <a:r>
              <a:rPr lang="es-MX" dirty="0" err="1"/>
              <a:t>values</a:t>
            </a:r>
            <a:endParaRPr lang="es-MX" dirty="0"/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6B288-AA6C-486E-9C4B-C9F1FE7B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6D512-E388-470A-8A46-A998DA51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2563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i="1" dirty="0">
                <a:solidFill>
                  <a:srgbClr val="FF0000"/>
                </a:solidFill>
                <a:latin typeface="Arial" charset="0"/>
              </a:rPr>
              <a:t>Computer System</a:t>
            </a:r>
            <a:r>
              <a:rPr lang="en-US" sz="3200" dirty="0">
                <a:latin typeface="Arial" charset="0"/>
              </a:rPr>
              <a:t> Components (layers)</a:t>
            </a:r>
            <a:endParaRPr lang="en-US" sz="3200" dirty="0"/>
          </a:p>
        </p:txBody>
      </p:sp>
      <p:sp>
        <p:nvSpPr>
          <p:cNvPr id="3078" name="Text Box 22"/>
          <p:cNvSpPr txBox="1">
            <a:spLocks noChangeArrowheads="1"/>
          </p:cNvSpPr>
          <p:nvPr/>
        </p:nvSpPr>
        <p:spPr bwMode="auto">
          <a:xfrm>
            <a:off x="8757170" y="2981326"/>
            <a:ext cx="165931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95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90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MX" altLang="es-MX" sz="1200" dirty="0"/>
              <a:t>      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s-MX" altLang="es-MX" sz="1200" dirty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MX" altLang="es-MX" sz="1200" dirty="0" err="1"/>
              <a:t>Command</a:t>
            </a:r>
            <a:r>
              <a:rPr kumimoji="0" lang="es-MX" altLang="es-MX" sz="1200" dirty="0"/>
              <a:t> </a:t>
            </a:r>
            <a:r>
              <a:rPr kumimoji="0" lang="es-MX" altLang="es-MX" sz="1200" dirty="0" err="1"/>
              <a:t>Interpreter</a:t>
            </a:r>
            <a:r>
              <a:rPr kumimoji="0" lang="es-MX" altLang="es-MX" sz="1200" dirty="0"/>
              <a:t>?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s-MX" altLang="es-MX" sz="1200" dirty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s-MX" altLang="es-MX" sz="1200" dirty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MX" altLang="es-MX" sz="1200" dirty="0" err="1"/>
              <a:t>Kernel</a:t>
            </a:r>
            <a:endParaRPr kumimoji="0" lang="es-MX" altLang="es-MX" sz="1200" dirty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s-MX" altLang="es-MX" sz="1200" dirty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s-MX" altLang="es-MX" sz="1200" dirty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MX" altLang="es-MX" sz="1200" dirty="0" err="1"/>
              <a:t>Instructions</a:t>
            </a:r>
            <a:r>
              <a:rPr kumimoji="0" lang="es-MX" altLang="es-MX" sz="1200" dirty="0"/>
              <a:t>?</a:t>
            </a:r>
          </a:p>
        </p:txBody>
      </p:sp>
      <p:sp>
        <p:nvSpPr>
          <p:cNvPr id="3079" name="AutoShape 26"/>
          <p:cNvSpPr>
            <a:spLocks/>
          </p:cNvSpPr>
          <p:nvPr/>
        </p:nvSpPr>
        <p:spPr bwMode="auto">
          <a:xfrm>
            <a:off x="2279651" y="2981326"/>
            <a:ext cx="225425" cy="2319338"/>
          </a:xfrm>
          <a:prstGeom prst="leftBrace">
            <a:avLst>
              <a:gd name="adj1" fmla="val 85739"/>
              <a:gd name="adj2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95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90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s-MX" altLang="es-MX" sz="1800"/>
          </a:p>
        </p:txBody>
      </p:sp>
      <p:sp>
        <p:nvSpPr>
          <p:cNvPr id="3080" name="Text Box 27"/>
          <p:cNvSpPr txBox="1">
            <a:spLocks noChangeArrowheads="1"/>
          </p:cNvSpPr>
          <p:nvPr/>
        </p:nvSpPr>
        <p:spPr bwMode="auto">
          <a:xfrm>
            <a:off x="1524001" y="4002088"/>
            <a:ext cx="8667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95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90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MX" altLang="es-MX" sz="1200" b="1" dirty="0"/>
              <a:t>Software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MX" altLang="es-MX" sz="1200" b="1" dirty="0"/>
              <a:t>    O.S.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2543175" y="1217614"/>
            <a:ext cx="6076950" cy="4975225"/>
            <a:chOff x="1019175" y="1217613"/>
            <a:chExt cx="6076950" cy="4975225"/>
          </a:xfrm>
        </p:grpSpPr>
        <p:pic>
          <p:nvPicPr>
            <p:cNvPr id="3076" name="Picture 2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95" t="7478" r="7574" b="5096"/>
            <a:stretch>
              <a:fillRect/>
            </a:stretch>
          </p:blipFill>
          <p:spPr bwMode="auto">
            <a:xfrm>
              <a:off x="1019175" y="1217613"/>
              <a:ext cx="6076950" cy="4975225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uadroTexto 2"/>
            <p:cNvSpPr txBox="1"/>
            <p:nvPr/>
          </p:nvSpPr>
          <p:spPr>
            <a:xfrm>
              <a:off x="3265562" y="4286252"/>
              <a:ext cx="158417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MX" sz="1600" dirty="0"/>
                <a:t>Basic </a:t>
              </a:r>
              <a:r>
                <a:rPr lang="es-MX" sz="1600" dirty="0" err="1"/>
                <a:t>Routines</a:t>
              </a:r>
              <a:endParaRPr lang="es-MX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56747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C4D3-7000-4057-9663-1013A829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Multiple</a:t>
            </a:r>
            <a:r>
              <a:rPr lang="es-MX" dirty="0"/>
              <a:t> </a:t>
            </a:r>
            <a:r>
              <a:rPr lang="es-MX" dirty="0" err="1"/>
              <a:t>Memory</a:t>
            </a:r>
            <a:r>
              <a:rPr lang="es-MX" dirty="0"/>
              <a:t> Byte </a:t>
            </a:r>
            <a:r>
              <a:rPr lang="es-MX" dirty="0" err="1"/>
              <a:t>Values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A79BB-5FC8-45BA-8289-342D2FECF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3600" dirty="0"/>
              <a:t>Byte </a:t>
            </a:r>
            <a:r>
              <a:rPr lang="es-MX" sz="3600" dirty="0" err="1"/>
              <a:t>Values</a:t>
            </a:r>
            <a:r>
              <a:rPr lang="es-MX" sz="3600" dirty="0"/>
              <a:t> </a:t>
            </a:r>
            <a:r>
              <a:rPr lang="es-MX" sz="3600" dirty="0" err="1"/>
              <a:t>used</a:t>
            </a:r>
            <a:r>
              <a:rPr lang="es-MX" sz="3600" dirty="0"/>
              <a:t> as Data</a:t>
            </a:r>
          </a:p>
          <a:p>
            <a:r>
              <a:rPr lang="es-MX" dirty="0" err="1"/>
              <a:t>One</a:t>
            </a:r>
            <a:r>
              <a:rPr lang="es-MX" dirty="0"/>
              <a:t>-byte </a:t>
            </a:r>
            <a:r>
              <a:rPr lang="es-MX" dirty="0" err="1"/>
              <a:t>content</a:t>
            </a:r>
            <a:endParaRPr lang="es-MX" dirty="0"/>
          </a:p>
          <a:p>
            <a:r>
              <a:rPr lang="es-MX" dirty="0" err="1"/>
              <a:t>Two</a:t>
            </a:r>
            <a:r>
              <a:rPr lang="es-MX" dirty="0"/>
              <a:t>-byte </a:t>
            </a:r>
            <a:r>
              <a:rPr lang="es-MX" dirty="0" err="1"/>
              <a:t>content</a:t>
            </a:r>
            <a:endParaRPr lang="es-MX" dirty="0"/>
          </a:p>
          <a:p>
            <a:r>
              <a:rPr lang="es-MX" dirty="0" err="1"/>
              <a:t>Four</a:t>
            </a:r>
            <a:r>
              <a:rPr lang="es-MX" dirty="0"/>
              <a:t>-byte </a:t>
            </a:r>
            <a:r>
              <a:rPr lang="es-MX" dirty="0" err="1"/>
              <a:t>content</a:t>
            </a:r>
            <a:endParaRPr lang="es-MX" dirty="0"/>
          </a:p>
          <a:p>
            <a:r>
              <a:rPr lang="es-MX" dirty="0" err="1"/>
              <a:t>Eight</a:t>
            </a:r>
            <a:r>
              <a:rPr lang="es-MX" dirty="0"/>
              <a:t>-byte </a:t>
            </a:r>
            <a:r>
              <a:rPr lang="es-MX" dirty="0" err="1"/>
              <a:t>content</a:t>
            </a:r>
            <a:endParaRPr lang="es-MX" dirty="0"/>
          </a:p>
          <a:p>
            <a:r>
              <a:rPr lang="es-MX" dirty="0" err="1"/>
              <a:t>Always</a:t>
            </a:r>
            <a:r>
              <a:rPr lang="es-MX" dirty="0"/>
              <a:t> Powers </a:t>
            </a:r>
            <a:r>
              <a:rPr lang="es-MX" dirty="0" err="1"/>
              <a:t>of</a:t>
            </a:r>
            <a:r>
              <a:rPr lang="es-MX" dirty="0"/>
              <a:t> 2, </a:t>
            </a:r>
            <a:r>
              <a:rPr lang="es-MX" dirty="0" err="1"/>
              <a:t>content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2E559-12A9-4880-A097-19AD6EA1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018DA-1845-41AA-A057-7F6D1A07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29043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4D2D-BCC0-4EB1-9152-A96ACDC3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Main</a:t>
            </a:r>
            <a:r>
              <a:rPr lang="es-MX" dirty="0"/>
              <a:t> </a:t>
            </a:r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Addressing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9D4A4-0D42-4A5F-B1CD-EDDC24A4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AC4A3-CF2D-458F-B854-26DC03B1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81</a:t>
            </a:fld>
            <a:endParaRPr lang="es-MX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24781F3-177C-4087-BF3A-872838485F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6633" y="1986927"/>
          <a:ext cx="8118734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629257" imgH="3057602" progId="Excel.Sheet.12">
                  <p:embed/>
                </p:oleObj>
              </mc:Choice>
              <mc:Fallback>
                <p:oleObj name="Worksheet" r:id="rId2" imgW="6629257" imgH="3057602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24781F3-177C-4087-BF3A-872838485F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6633" y="1986927"/>
                        <a:ext cx="8118734" cy="3744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56432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Chapters: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Ríos.</a:t>
            </a:r>
          </a:p>
          <a:p>
            <a:r>
              <a:rPr lang="en-US" dirty="0"/>
              <a:t>Agosto – </a:t>
            </a:r>
            <a:r>
              <a:rPr lang="en-US" dirty="0" err="1"/>
              <a:t>diciembre</a:t>
            </a:r>
            <a:r>
              <a:rPr lang="en-US" dirty="0"/>
              <a:t> 2022</a:t>
            </a:r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74389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2022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83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40045320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Intel Microprocessor Evolution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9576" y="1988840"/>
            <a:ext cx="7704856" cy="410445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Intel 8080, 8088</a:t>
            </a:r>
          </a:p>
          <a:p>
            <a:pPr eaLnBrk="1" hangingPunct="1"/>
            <a:r>
              <a:rPr lang="en-US" altLang="en-US" dirty="0"/>
              <a:t>Intel 8086</a:t>
            </a:r>
          </a:p>
          <a:p>
            <a:pPr eaLnBrk="1" hangingPunct="1"/>
            <a:r>
              <a:rPr lang="en-US" altLang="en-US" dirty="0"/>
              <a:t>Intel 80286</a:t>
            </a:r>
          </a:p>
          <a:p>
            <a:pPr eaLnBrk="1" hangingPunct="1"/>
            <a:r>
              <a:rPr lang="en-US" altLang="en-US" dirty="0"/>
              <a:t>IA-32 processor family</a:t>
            </a:r>
          </a:p>
          <a:p>
            <a:pPr marL="0" indent="0" eaLnBrk="1" hangingPunct="1">
              <a:buNone/>
            </a:pPr>
            <a:endParaRPr lang="es-MX" altLang="en-US" dirty="0"/>
          </a:p>
          <a:p>
            <a:pPr marL="0" indent="0" eaLnBrk="1" hangingPunct="1">
              <a:buNone/>
            </a:pPr>
            <a:r>
              <a:rPr lang="es-MX" altLang="en-US" dirty="0"/>
              <a:t>Data and </a:t>
            </a:r>
            <a:r>
              <a:rPr lang="es-MX" altLang="en-US" dirty="0" err="1"/>
              <a:t>Addresses</a:t>
            </a:r>
            <a:r>
              <a:rPr lang="es-MX" altLang="en-US" dirty="0"/>
              <a:t> in </a:t>
            </a:r>
            <a:r>
              <a:rPr lang="es-MX" altLang="en-US" dirty="0" err="1"/>
              <a:t>BUS´s</a:t>
            </a:r>
            <a:r>
              <a:rPr lang="es-MX" altLang="en-US" dirty="0"/>
              <a:t> </a:t>
            </a:r>
            <a:r>
              <a:rPr lang="es-MX" altLang="en-US" dirty="0" err="1"/>
              <a:t>channels</a:t>
            </a:r>
            <a:endParaRPr lang="es-MX" altLang="en-US" dirty="0"/>
          </a:p>
          <a:p>
            <a:pPr marL="0" indent="0" eaLnBrk="1" hangingPunct="1">
              <a:buNone/>
            </a:pPr>
            <a:r>
              <a:rPr lang="es-MX" altLang="en-US" dirty="0" err="1">
                <a:solidFill>
                  <a:srgbClr val="FF0000"/>
                </a:solidFill>
              </a:rPr>
              <a:t>Microprocessors</a:t>
            </a:r>
            <a:r>
              <a:rPr lang="es-MX" altLang="en-US" dirty="0">
                <a:solidFill>
                  <a:srgbClr val="FF0000"/>
                </a:solidFill>
              </a:rPr>
              <a:t> / </a:t>
            </a:r>
            <a:r>
              <a:rPr lang="es-MX" altLang="en-US" dirty="0" err="1">
                <a:solidFill>
                  <a:srgbClr val="FF0000"/>
                </a:solidFill>
              </a:rPr>
              <a:t>Computer</a:t>
            </a:r>
            <a:r>
              <a:rPr lang="es-MX" altLang="en-US" dirty="0">
                <a:solidFill>
                  <a:srgbClr val="FF0000"/>
                </a:solidFill>
              </a:rPr>
              <a:t> </a:t>
            </a:r>
            <a:r>
              <a:rPr lang="es-MX" altLang="en-US" dirty="0" err="1">
                <a:solidFill>
                  <a:srgbClr val="FF0000"/>
                </a:solidFill>
              </a:rPr>
              <a:t>Systems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97756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Early Intel Microprocessors</a:t>
            </a:r>
          </a:p>
        </p:txBody>
      </p:sp>
      <p:sp>
        <p:nvSpPr>
          <p:cNvPr id="3379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495600" y="1484784"/>
            <a:ext cx="6912768" cy="473427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000" dirty="0"/>
              <a:t>Intel 8080</a:t>
            </a:r>
          </a:p>
          <a:p>
            <a:pPr lvl="1"/>
            <a:r>
              <a:rPr lang="en-US" altLang="en-US" sz="2000" dirty="0"/>
              <a:t>8-bit registers, 32-bit integers</a:t>
            </a:r>
          </a:p>
          <a:p>
            <a:pPr lvl="1" eaLnBrk="1" hangingPunct="1"/>
            <a:r>
              <a:rPr lang="en-US" altLang="en-US" sz="2000" dirty="0"/>
              <a:t>64KB addressable RAM (____-bit addressing)</a:t>
            </a:r>
          </a:p>
          <a:p>
            <a:pPr lvl="1"/>
            <a:r>
              <a:rPr lang="en-US" altLang="en-US" sz="2000" dirty="0"/>
              <a:t>S-100 BUS architecture, 8-bit data bus</a:t>
            </a:r>
          </a:p>
          <a:p>
            <a:pPr lvl="1" eaLnBrk="1" hangingPunct="1"/>
            <a:r>
              <a:rPr lang="en-US" altLang="en-US" sz="2000" dirty="0">
                <a:solidFill>
                  <a:srgbClr val="FF0000"/>
                </a:solidFill>
              </a:rPr>
              <a:t>MS-DOS</a:t>
            </a:r>
            <a:r>
              <a:rPr lang="en-US" altLang="en-US" sz="2000" dirty="0"/>
              <a:t> Operating System</a:t>
            </a:r>
          </a:p>
          <a:p>
            <a:pPr lvl="1" eaLnBrk="1" hangingPunct="1"/>
            <a:r>
              <a:rPr lang="en-US" altLang="en-US" sz="2000" dirty="0"/>
              <a:t>8-inch floppy disks!</a:t>
            </a:r>
          </a:p>
          <a:p>
            <a:pPr eaLnBrk="1" hangingPunct="1"/>
            <a:r>
              <a:rPr lang="en-US" altLang="en-US" sz="2000" dirty="0"/>
              <a:t>Intel 8086</a:t>
            </a:r>
          </a:p>
          <a:p>
            <a:pPr lvl="1" eaLnBrk="1" hangingPunct="1"/>
            <a:r>
              <a:rPr lang="en-US" altLang="en-US" sz="2000" dirty="0">
                <a:solidFill>
                  <a:srgbClr val="FF0000"/>
                </a:solidFill>
              </a:rPr>
              <a:t>IBM-PC</a:t>
            </a:r>
            <a:r>
              <a:rPr lang="en-US" altLang="en-US" sz="2000" dirty="0"/>
              <a:t> Used </a:t>
            </a:r>
            <a:r>
              <a:rPr lang="en-US" altLang="en-US" sz="2000" dirty="0">
                <a:solidFill>
                  <a:srgbClr val="FF0000"/>
                </a:solidFill>
              </a:rPr>
              <a:t>8086</a:t>
            </a:r>
            <a:endParaRPr lang="en-US" altLang="en-US" sz="2000" dirty="0"/>
          </a:p>
          <a:p>
            <a:pPr lvl="1"/>
            <a:r>
              <a:rPr lang="en-US" altLang="en-US" sz="2000" dirty="0"/>
              <a:t>16-bit registers</a:t>
            </a:r>
          </a:p>
          <a:p>
            <a:pPr lvl="1" eaLnBrk="1" hangingPunct="1"/>
            <a:r>
              <a:rPr lang="en-US" altLang="en-US" sz="2000" dirty="0"/>
              <a:t>1 MB addressable RAM (___-bit addressing)</a:t>
            </a:r>
          </a:p>
          <a:p>
            <a:pPr lvl="1"/>
            <a:r>
              <a:rPr lang="en-US" altLang="en-US" sz="2000" dirty="0"/>
              <a:t>16-bit data bus</a:t>
            </a:r>
          </a:p>
          <a:p>
            <a:pPr lvl="1" eaLnBrk="1" hangingPunct="1"/>
            <a:r>
              <a:rPr lang="en-US" altLang="en-US" sz="2000" dirty="0"/>
              <a:t>Separate floating-point unit (8087)</a:t>
            </a:r>
          </a:p>
          <a:p>
            <a:pPr lvl="1" eaLnBrk="1" hangingPunct="1"/>
            <a:r>
              <a:rPr lang="es-MX" altLang="en-US" sz="2000" dirty="0" err="1">
                <a:solidFill>
                  <a:srgbClr val="FF0000"/>
                </a:solidFill>
              </a:rPr>
              <a:t>Backward</a:t>
            </a:r>
            <a:r>
              <a:rPr lang="es-MX" altLang="en-US" sz="2000" dirty="0">
                <a:solidFill>
                  <a:srgbClr val="FF0000"/>
                </a:solidFill>
              </a:rPr>
              <a:t>-</a:t>
            </a:r>
            <a:r>
              <a:rPr lang="en-US" altLang="en-US" sz="2000" dirty="0">
                <a:solidFill>
                  <a:srgbClr val="FF0000"/>
                </a:solidFill>
              </a:rPr>
              <a:t>Compatibility</a:t>
            </a:r>
            <a:r>
              <a:rPr lang="en-US" altLang="en-US" sz="2000" dirty="0"/>
              <a:t>: </a:t>
            </a:r>
            <a:r>
              <a:rPr lang="en-US" altLang="en-US" sz="2000" i="1" dirty="0"/>
              <a:t>this approach allows older software programs (binary) to run on newer computers</a:t>
            </a:r>
            <a:r>
              <a:rPr lang="en-US" altLang="en-US" sz="2000" dirty="0"/>
              <a:t>.</a:t>
            </a:r>
            <a:endParaRPr lang="es-MX" altLang="en-US" sz="20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58949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IBM-PC/AT</a:t>
            </a:r>
          </a:p>
        </p:txBody>
      </p:sp>
      <p:sp>
        <p:nvSpPr>
          <p:cNvPr id="3482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711624" y="1628800"/>
            <a:ext cx="6703640" cy="391703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Intel 80286</a:t>
            </a:r>
          </a:p>
          <a:p>
            <a:pPr lvl="1" eaLnBrk="1" hangingPunct="1"/>
            <a:r>
              <a:rPr lang="es-MX" altLang="en-US" sz="2400" dirty="0"/>
              <a:t>16-bit </a:t>
            </a:r>
            <a:r>
              <a:rPr lang="es-MX" altLang="en-US" sz="2400" dirty="0" err="1"/>
              <a:t>microprocessor</a:t>
            </a:r>
            <a:r>
              <a:rPr lang="es-MX" altLang="en-US" sz="2400" dirty="0"/>
              <a:t> </a:t>
            </a:r>
            <a:r>
              <a:rPr lang="es-MX" altLang="en-US" sz="2400" dirty="0" err="1"/>
              <a:t>registers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16 MB addressable RAM (___-bit addressing)</a:t>
            </a:r>
          </a:p>
          <a:p>
            <a:pPr lvl="1" eaLnBrk="1" hangingPunct="1"/>
            <a:r>
              <a:rPr lang="es-MX" altLang="en-US" sz="2400" dirty="0"/>
              <a:t>24-bit </a:t>
            </a:r>
            <a:r>
              <a:rPr lang="es-MX" altLang="en-US" sz="2400" dirty="0" err="1"/>
              <a:t>address</a:t>
            </a:r>
            <a:r>
              <a:rPr lang="es-MX" altLang="en-US" sz="2400" dirty="0"/>
              <a:t> bus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</a:rPr>
              <a:t>Protected memory mode</a:t>
            </a:r>
          </a:p>
          <a:p>
            <a:pPr lvl="1" eaLnBrk="1" hangingPunct="1"/>
            <a:r>
              <a:rPr lang="en-US" altLang="en-US" sz="2400" dirty="0"/>
              <a:t>Several times faster than 8086</a:t>
            </a:r>
          </a:p>
          <a:p>
            <a:pPr lvl="1" eaLnBrk="1" hangingPunct="1"/>
            <a:r>
              <a:rPr lang="en-US" altLang="en-US" sz="2400" dirty="0"/>
              <a:t>Introduced IDE (Integrated Drive Electronics) BUS architecture</a:t>
            </a:r>
          </a:p>
          <a:p>
            <a:pPr lvl="1" eaLnBrk="1" hangingPunct="1"/>
            <a:r>
              <a:rPr lang="en-US" altLang="en-US" sz="2400" dirty="0"/>
              <a:t>Separate 80287 floating point unit (FPU)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30147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Intel IA-32 (</a:t>
            </a:r>
            <a:r>
              <a:rPr lang="en-US" sz="3200" dirty="0"/>
              <a:t>32-Bit x86</a:t>
            </a:r>
            <a:r>
              <a:rPr lang="en-US" dirty="0"/>
              <a:t>) Family</a:t>
            </a:r>
            <a:endParaRPr lang="en-US" sz="2400" dirty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7608" y="1916832"/>
            <a:ext cx="6781800" cy="424847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800" dirty="0"/>
              <a:t>Intel386 (80386)</a:t>
            </a:r>
          </a:p>
          <a:p>
            <a:pPr lvl="1" eaLnBrk="1" hangingPunct="1"/>
            <a:r>
              <a:rPr lang="en-US" altLang="en-US" sz="2600" dirty="0"/>
              <a:t>32-bit data registers</a:t>
            </a:r>
          </a:p>
          <a:p>
            <a:pPr lvl="1" eaLnBrk="1" hangingPunct="1"/>
            <a:r>
              <a:rPr lang="en-US" altLang="en-US" sz="2600" dirty="0"/>
              <a:t>32-bit address, paging (</a:t>
            </a:r>
            <a:r>
              <a:rPr lang="en-US" altLang="en-US" sz="2600" dirty="0">
                <a:solidFill>
                  <a:srgbClr val="FF0000"/>
                </a:solidFill>
              </a:rPr>
              <a:t>virtual memory</a:t>
            </a:r>
            <a:r>
              <a:rPr lang="en-US" altLang="en-US" sz="2600" dirty="0"/>
              <a:t>)</a:t>
            </a:r>
          </a:p>
          <a:p>
            <a:pPr lvl="1"/>
            <a:r>
              <a:rPr lang="en-US" altLang="en-US" sz="2600" dirty="0"/>
              <a:t>__ GB addressable RAM</a:t>
            </a:r>
            <a:endParaRPr lang="en-US" altLang="en-US" sz="2600" i="1" dirty="0"/>
          </a:p>
          <a:p>
            <a:pPr lvl="1" eaLnBrk="1" hangingPunct="1"/>
            <a:r>
              <a:rPr lang="en-US" altLang="en-US" sz="2600" i="1" dirty="0"/>
              <a:t>Windows NT</a:t>
            </a:r>
            <a:r>
              <a:rPr lang="en-US" altLang="en-US" sz="2600" dirty="0"/>
              <a:t> and </a:t>
            </a:r>
            <a:r>
              <a:rPr lang="en-US" altLang="en-US" sz="2600" i="1" dirty="0"/>
              <a:t>Linux</a:t>
            </a:r>
            <a:r>
              <a:rPr lang="en-US" altLang="en-US" sz="2600" dirty="0"/>
              <a:t> Operating System</a:t>
            </a:r>
          </a:p>
          <a:p>
            <a:pPr eaLnBrk="1" hangingPunct="1"/>
            <a:r>
              <a:rPr lang="en-US" altLang="en-US" sz="2800" dirty="0"/>
              <a:t>Intel486</a:t>
            </a:r>
          </a:p>
          <a:p>
            <a:pPr lvl="1" eaLnBrk="1" hangingPunct="1"/>
            <a:r>
              <a:rPr lang="en-US" altLang="en-US" sz="2600" dirty="0"/>
              <a:t>Instruction </a:t>
            </a:r>
            <a:r>
              <a:rPr lang="en-US" altLang="en-US" sz="2600" dirty="0">
                <a:solidFill>
                  <a:srgbClr val="FF0000"/>
                </a:solidFill>
              </a:rPr>
              <a:t>pipelining</a:t>
            </a:r>
          </a:p>
          <a:p>
            <a:pPr lvl="1" eaLnBrk="1" hangingPunct="1"/>
            <a:r>
              <a:rPr lang="es-MX" altLang="en-US" sz="2600" dirty="0"/>
              <a:t>FPU, </a:t>
            </a:r>
            <a:r>
              <a:rPr lang="es-MX" altLang="en-US" sz="2600" dirty="0" err="1"/>
              <a:t>inside</a:t>
            </a:r>
            <a:r>
              <a:rPr lang="es-MX" altLang="en-US" sz="2600" dirty="0"/>
              <a:t> </a:t>
            </a:r>
            <a:r>
              <a:rPr lang="es-MX" altLang="en-US" sz="2600" dirty="0" err="1"/>
              <a:t>the</a:t>
            </a:r>
            <a:r>
              <a:rPr lang="es-MX" altLang="en-US" sz="2600" dirty="0"/>
              <a:t> </a:t>
            </a:r>
            <a:r>
              <a:rPr lang="es-MX" altLang="en-US" sz="2600" dirty="0" err="1"/>
              <a:t>main</a:t>
            </a:r>
            <a:r>
              <a:rPr lang="es-MX" altLang="en-US" sz="2600" dirty="0"/>
              <a:t> chip</a:t>
            </a:r>
            <a:endParaRPr lang="en-US" altLang="en-US" sz="2600" dirty="0"/>
          </a:p>
          <a:p>
            <a:pPr eaLnBrk="1" hangingPunct="1"/>
            <a:r>
              <a:rPr lang="en-US" altLang="en-US" sz="2800" dirty="0"/>
              <a:t>Pentium, +Pro, +II, +III, +4, +5</a:t>
            </a:r>
          </a:p>
          <a:p>
            <a:pPr lvl="1" eaLnBrk="1" hangingPunct="1"/>
            <a:r>
              <a:rPr lang="en-US" altLang="en-US" sz="2600" dirty="0"/>
              <a:t>32-bit address bus, 64-bit data</a:t>
            </a:r>
          </a:p>
          <a:p>
            <a:pPr lvl="1" eaLnBrk="1" hangingPunct="1"/>
            <a:r>
              <a:rPr lang="en-US" altLang="en-US" sz="2600" dirty="0"/>
              <a:t>Instruction </a:t>
            </a:r>
            <a:r>
              <a:rPr lang="en-US" altLang="en-US" sz="2600" dirty="0" err="1">
                <a:solidFill>
                  <a:srgbClr val="FF0000"/>
                </a:solidFill>
              </a:rPr>
              <a:t>superescalar</a:t>
            </a:r>
            <a:endParaRPr lang="en-US" altLang="en-US" sz="2600" dirty="0">
              <a:solidFill>
                <a:srgbClr val="FF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79958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IA-32 </a:t>
            </a:r>
            <a:r>
              <a:rPr lang="en-US" dirty="0">
                <a:solidFill>
                  <a:prstClr val="black"/>
                </a:solidFill>
              </a:rPr>
              <a:t> (</a:t>
            </a:r>
            <a:r>
              <a:rPr lang="en-US" sz="3200" dirty="0">
                <a:solidFill>
                  <a:prstClr val="black"/>
                </a:solidFill>
              </a:rPr>
              <a:t>32-Bit x86</a:t>
            </a:r>
            <a:r>
              <a:rPr lang="en-US" dirty="0">
                <a:solidFill>
                  <a:prstClr val="black"/>
                </a:solidFill>
              </a:rPr>
              <a:t>) </a:t>
            </a:r>
            <a:r>
              <a:rPr lang="en-US" dirty="0"/>
              <a:t>Processor Architecture</a:t>
            </a:r>
          </a:p>
        </p:txBody>
      </p:sp>
      <p:sp>
        <p:nvSpPr>
          <p:cNvPr id="2458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215680" y="2132856"/>
            <a:ext cx="5943600" cy="2971800"/>
          </a:xfrm>
        </p:spPr>
        <p:txBody>
          <a:bodyPr/>
          <a:lstStyle/>
          <a:p>
            <a:pPr eaLnBrk="1" hangingPunct="1"/>
            <a:r>
              <a:rPr lang="en-US" altLang="en-US" dirty="0"/>
              <a:t>Modes of operation</a:t>
            </a:r>
          </a:p>
          <a:p>
            <a:pPr eaLnBrk="1" hangingPunct="1"/>
            <a:r>
              <a:rPr lang="en-US" altLang="en-US" dirty="0"/>
              <a:t>Basic execution environment</a:t>
            </a:r>
          </a:p>
          <a:p>
            <a:pPr eaLnBrk="1" hangingPunct="1"/>
            <a:r>
              <a:rPr lang="en-US" altLang="en-US" dirty="0"/>
              <a:t>Floating-Point Unit FPU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87437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IA-32 Modes of Operation -1</a:t>
            </a:r>
            <a:endParaRPr lang="en-US" sz="3200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56792"/>
            <a:ext cx="7772400" cy="396044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Protected Mode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native state for 80x86 CPUs (Windows NT, Linux)</a:t>
            </a:r>
          </a:p>
          <a:p>
            <a:pPr lvl="1" eaLnBrk="1" hangingPunct="1"/>
            <a:r>
              <a:rPr lang="en-US" altLang="en-US" dirty="0"/>
              <a:t>every resource can be used</a:t>
            </a:r>
          </a:p>
          <a:p>
            <a:pPr lvl="2"/>
            <a:r>
              <a:rPr lang="en-US" altLang="en-US" dirty="0"/>
              <a:t>all the instructions, and devices</a:t>
            </a:r>
          </a:p>
          <a:p>
            <a:pPr lvl="1" eaLnBrk="1" hangingPunct="1"/>
            <a:r>
              <a:rPr lang="en-US" altLang="en-US" dirty="0"/>
              <a:t>4GB of central memory, 32-bit addresses</a:t>
            </a:r>
          </a:p>
          <a:p>
            <a:pPr lvl="2"/>
            <a:r>
              <a:rPr lang="en-US" altLang="en-US" dirty="0"/>
              <a:t>the whole main memory</a:t>
            </a:r>
          </a:p>
          <a:p>
            <a:pPr lvl="1"/>
            <a:r>
              <a:rPr lang="en-US" altLang="en-US" dirty="0"/>
              <a:t>programs (processes) given separate memory (processes) areas</a:t>
            </a:r>
          </a:p>
          <a:p>
            <a:pPr lvl="1"/>
            <a:r>
              <a:rPr lang="en-US" altLang="en-US" dirty="0"/>
              <a:t>security: every process can not address other process area 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751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/>
              <a:t>Computer System</a:t>
            </a:r>
            <a:r>
              <a:rPr lang="en-US"/>
              <a:t> Components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5" y="1484785"/>
            <a:ext cx="8218487" cy="4765575"/>
          </a:xfrm>
        </p:spPr>
        <p:txBody>
          <a:bodyPr>
            <a:normAutofit lnSpcReduction="10000"/>
          </a:bodyPr>
          <a:lstStyle/>
          <a:p>
            <a:pPr marL="381000" indent="-381000">
              <a:buClr>
                <a:schemeClr val="tx1"/>
              </a:buClr>
              <a:buSzTx/>
              <a:buFont typeface="Monotype Sorts" pitchFamily="2" charset="2"/>
              <a:buAutoNum type="arabicPeriod" startAt="4"/>
            </a:pPr>
            <a:r>
              <a:rPr lang="en-US" altLang="es-MX" sz="2000" i="1" dirty="0">
                <a:solidFill>
                  <a:srgbClr val="0000FF"/>
                </a:solidFill>
              </a:rPr>
              <a:t>Users</a:t>
            </a:r>
            <a:r>
              <a:rPr lang="en-US" altLang="es-MX" sz="2000" dirty="0"/>
              <a:t> (people, machines, other computers) </a:t>
            </a:r>
            <a:r>
              <a:rPr lang="en-US" altLang="es-MX" sz="1200" dirty="0"/>
              <a:t>captcha: distinguishes human from machine input</a:t>
            </a:r>
          </a:p>
          <a:p>
            <a:pPr marL="381000" indent="-381000">
              <a:buClr>
                <a:schemeClr val="tx1"/>
              </a:buClr>
              <a:buSzTx/>
              <a:buFont typeface="Monotype Sorts" pitchFamily="2" charset="2"/>
              <a:buAutoNum type="arabicPeriod" startAt="4"/>
            </a:pPr>
            <a:endParaRPr lang="en-US" altLang="es-MX" sz="2000" dirty="0"/>
          </a:p>
          <a:p>
            <a:pPr marL="381000" indent="-381000">
              <a:buClr>
                <a:schemeClr val="tx1"/>
              </a:buClr>
              <a:buSzTx/>
              <a:buFont typeface="Monotype Sorts" pitchFamily="2" charset="2"/>
              <a:buAutoNum type="arabicPeriod" startAt="3"/>
            </a:pPr>
            <a:r>
              <a:rPr lang="en-US" altLang="es-MX" sz="2000" i="1" dirty="0">
                <a:solidFill>
                  <a:srgbClr val="0000FF"/>
                </a:solidFill>
              </a:rPr>
              <a:t>System and Applications programs</a:t>
            </a:r>
            <a:r>
              <a:rPr lang="en-US" altLang="es-MX" sz="2000" dirty="0"/>
              <a:t> : </a:t>
            </a:r>
            <a:r>
              <a:rPr lang="en-US" altLang="es-MX" sz="2000" i="1" dirty="0"/>
              <a:t>System programs</a:t>
            </a:r>
            <a:r>
              <a:rPr lang="en-US" altLang="es-MX" sz="2000" dirty="0"/>
              <a:t> – help the users to develop applications (compilers, assemblers, database systems, line text editors, etc.), Command Interpreter.  </a:t>
            </a:r>
            <a:r>
              <a:rPr lang="en-US" altLang="es-MX" sz="2000" i="1" dirty="0"/>
              <a:t>Applications programs</a:t>
            </a:r>
            <a:r>
              <a:rPr lang="en-US" altLang="es-MX" sz="2000" dirty="0"/>
              <a:t> – help the users to solve their computing problems (spreadsheets, web explorers, video games, business programs, word processors, function libraries). </a:t>
            </a:r>
            <a:r>
              <a:rPr lang="en-US" altLang="es-MX" sz="2000" dirty="0">
                <a:solidFill>
                  <a:srgbClr val="FF0000"/>
                </a:solidFill>
              </a:rPr>
              <a:t>-Software-</a:t>
            </a:r>
            <a:r>
              <a:rPr lang="en-US" altLang="es-MX" sz="2000" dirty="0"/>
              <a:t>.</a:t>
            </a:r>
          </a:p>
          <a:p>
            <a:pPr marL="381000" indent="-381000">
              <a:buClr>
                <a:schemeClr val="tx1"/>
              </a:buClr>
              <a:buSzTx/>
              <a:buFont typeface="Monotype Sorts" pitchFamily="2" charset="2"/>
              <a:buAutoNum type="arabicPeriod" startAt="3"/>
            </a:pPr>
            <a:endParaRPr lang="en-US" altLang="es-MX" sz="2000" dirty="0"/>
          </a:p>
          <a:p>
            <a:pPr marL="381000" indent="-381000">
              <a:buClr>
                <a:schemeClr val="tx1"/>
              </a:buClr>
              <a:buSzTx/>
              <a:buFont typeface="Monotype Sorts" pitchFamily="2" charset="2"/>
              <a:buAutoNum type="arabicPeriod" startAt="2"/>
            </a:pPr>
            <a:r>
              <a:rPr lang="en-US" altLang="es-MX" sz="2000" i="1" dirty="0">
                <a:solidFill>
                  <a:srgbClr val="0000FF"/>
                </a:solidFill>
              </a:rPr>
              <a:t>Basic Routines</a:t>
            </a:r>
            <a:r>
              <a:rPr lang="en-US" altLang="es-MX" sz="2000" dirty="0"/>
              <a:t> – controls and coordinates the use of the hardware among the various application programs for the various users. For these tasks contains programs and subprograms (kernel) </a:t>
            </a:r>
            <a:r>
              <a:rPr lang="en-US" altLang="es-MX" sz="2000" dirty="0">
                <a:solidFill>
                  <a:srgbClr val="FF0000"/>
                </a:solidFill>
              </a:rPr>
              <a:t>-Software-</a:t>
            </a:r>
            <a:r>
              <a:rPr lang="en-US" altLang="es-MX" sz="2000" dirty="0"/>
              <a:t>.</a:t>
            </a:r>
          </a:p>
          <a:p>
            <a:pPr marL="381000" indent="-381000">
              <a:buClr>
                <a:schemeClr val="tx1"/>
              </a:buClr>
              <a:buSzTx/>
              <a:buFont typeface="Monotype Sorts" pitchFamily="2" charset="2"/>
              <a:buAutoNum type="arabicPeriod" startAt="2"/>
            </a:pPr>
            <a:endParaRPr lang="en-US" altLang="es-MX" sz="2000" dirty="0"/>
          </a:p>
          <a:p>
            <a:pPr marL="381000" indent="-381000">
              <a:buClr>
                <a:schemeClr val="tx1"/>
              </a:buClr>
              <a:buSzTx/>
              <a:buFont typeface="Monotype Sorts" pitchFamily="2" charset="2"/>
              <a:buAutoNum type="arabicPeriod"/>
            </a:pPr>
            <a:r>
              <a:rPr lang="en-US" altLang="es-MX" sz="2000" i="1" dirty="0">
                <a:solidFill>
                  <a:srgbClr val="0000FF"/>
                </a:solidFill>
              </a:rPr>
              <a:t>Hardware</a:t>
            </a:r>
            <a:r>
              <a:rPr lang="en-US" altLang="es-MX" sz="2000" dirty="0"/>
              <a:t> – provides basic computing resources (CPU, memory, I/O devices)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300632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IA-32 Modes of Operation -2</a:t>
            </a:r>
            <a:endParaRPr lang="en-US" sz="3200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56792"/>
            <a:ext cx="7772400" cy="479955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Real-Address Mode</a:t>
            </a:r>
            <a:endParaRPr lang="en-US" altLang="en-US" dirty="0"/>
          </a:p>
          <a:p>
            <a:pPr lvl="1"/>
            <a:r>
              <a:rPr lang="en-US" altLang="en-US" dirty="0"/>
              <a:t>implements programming environment of Intel 8086 processor</a:t>
            </a:r>
          </a:p>
          <a:p>
            <a:pPr lvl="1"/>
            <a:r>
              <a:rPr lang="en-US" altLang="en-US" dirty="0"/>
              <a:t>1 MB of central memory, 20-bit addresses</a:t>
            </a:r>
          </a:p>
          <a:p>
            <a:pPr lvl="2"/>
            <a:r>
              <a:rPr lang="en-US" altLang="en-US" dirty="0"/>
              <a:t>only 1 MB out of the 4GB</a:t>
            </a:r>
          </a:p>
          <a:p>
            <a:pPr lvl="1" eaLnBrk="1" hangingPunct="1"/>
            <a:r>
              <a:rPr lang="en-US" altLang="en-US" dirty="0"/>
              <a:t>native MS-DOS</a:t>
            </a:r>
          </a:p>
          <a:p>
            <a:pPr lvl="1" eaLnBrk="1" hangingPunct="1"/>
            <a:r>
              <a:rPr lang="en-US" altLang="en-US" dirty="0"/>
              <a:t>backward compatibility</a:t>
            </a:r>
          </a:p>
          <a:p>
            <a:pPr lvl="2"/>
            <a:r>
              <a:rPr lang="en-US" altLang="en-US" dirty="0"/>
              <a:t>it runs on the 80x86 processor</a:t>
            </a:r>
          </a:p>
          <a:p>
            <a:pPr lvl="1"/>
            <a:r>
              <a:rPr lang="en-US" altLang="en-US" dirty="0"/>
              <a:t>the MS-DOS works like a </a:t>
            </a:r>
            <a:r>
              <a:rPr lang="en-US" altLang="en-US" i="1" dirty="0"/>
              <a:t>virtual machine</a:t>
            </a:r>
          </a:p>
          <a:p>
            <a:pPr lvl="1" eaLnBrk="1" hangingPunct="1"/>
            <a:r>
              <a:rPr lang="en-US" altLang="en-US" dirty="0"/>
              <a:t>program can cause MS-DOS crash</a:t>
            </a:r>
          </a:p>
          <a:p>
            <a:pPr lvl="2"/>
            <a:r>
              <a:rPr lang="en-US" altLang="en-US" dirty="0"/>
              <a:t>None, the other Windows NT processes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57205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IA-32 Modes of Operation - 3</a:t>
            </a:r>
            <a:endParaRPr lang="en-US" sz="3200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56792"/>
            <a:ext cx="7772400" cy="3672408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System Management Mode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Provides OS with:</a:t>
            </a:r>
          </a:p>
          <a:p>
            <a:pPr lvl="2"/>
            <a:r>
              <a:rPr lang="en-US" altLang="en-US" dirty="0"/>
              <a:t>boot configuration</a:t>
            </a:r>
          </a:p>
          <a:p>
            <a:pPr lvl="2"/>
            <a:r>
              <a:rPr lang="en-US" altLang="en-US" dirty="0"/>
              <a:t>power management (</a:t>
            </a:r>
            <a:r>
              <a:rPr lang="en-US" altLang="en-US" sz="1800" dirty="0"/>
              <a:t>power-on, battery level, shutdown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system security</a:t>
            </a:r>
          </a:p>
          <a:p>
            <a:pPr lvl="2"/>
            <a:r>
              <a:rPr lang="en-US" altLang="en-US" dirty="0"/>
              <a:t>diagnostics</a:t>
            </a:r>
          </a:p>
          <a:p>
            <a:pPr lvl="3"/>
            <a:r>
              <a:rPr lang="en-US" altLang="en-US" dirty="0"/>
              <a:t>main memory, disks unit, graphical cards, </a:t>
            </a:r>
            <a:r>
              <a:rPr lang="en-US" altLang="en-US" dirty="0" err="1"/>
              <a:t>nic</a:t>
            </a:r>
            <a:r>
              <a:rPr lang="en-US" altLang="en-US" dirty="0"/>
              <a:t> cards, mouse, keyboard, </a:t>
            </a:r>
            <a:r>
              <a:rPr lang="en-US" altLang="en-US" dirty="0" err="1"/>
              <a:t>usb</a:t>
            </a:r>
            <a:r>
              <a:rPr lang="en-US" altLang="en-US" dirty="0"/>
              <a:t> unit, monitors, …</a:t>
            </a:r>
          </a:p>
          <a:p>
            <a:pPr lvl="2"/>
            <a:r>
              <a:rPr lang="en-US" altLang="en-US" dirty="0"/>
              <a:t>disks defragmenter</a:t>
            </a:r>
          </a:p>
          <a:p>
            <a:pPr lvl="1" eaLnBrk="1" hangingPunct="1"/>
            <a:r>
              <a:rPr lang="en-US" altLang="en-US" dirty="0"/>
              <a:t>This functions are implemented by computer (hardware) manufacturers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412300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IA-32 Modes of Operation - 4</a:t>
            </a:r>
            <a:endParaRPr lang="en-US" sz="3200" dirty="0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2423592" y="1844824"/>
            <a:ext cx="7467600" cy="37610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37160" bIns="137160">
            <a:spAutoFit/>
          </a:bodyPr>
          <a:lstStyle>
            <a:lvl1pPr marL="231775" indent="-231775"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684213" indent="-227013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Virtual-8086 sub-mode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200" dirty="0"/>
              <a:t>hybrid of Protected Mode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200" dirty="0"/>
              <a:t>allow several sessions of Real-Address Mode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200" dirty="0"/>
              <a:t>each session is a MS-DOS </a:t>
            </a:r>
            <a:r>
              <a:rPr lang="en-US" altLang="en-US" sz="2200" i="1" dirty="0"/>
              <a:t>virtual machine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200" dirty="0"/>
              <a:t>each program has its own 8086 computer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200" dirty="0"/>
              <a:t>if a MS-DOS virtual machine crashes, it does not affect the other process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200" dirty="0"/>
              <a:t>every MS-DOS </a:t>
            </a:r>
            <a:r>
              <a:rPr lang="en-US" altLang="en-US" sz="2200" i="1" dirty="0"/>
              <a:t>virtual machine</a:t>
            </a:r>
            <a:r>
              <a:rPr lang="en-US" altLang="en-US" sz="2200" dirty="0"/>
              <a:t> uses 1 MB of the central memory</a:t>
            </a:r>
            <a:endParaRPr lang="en-US" altLang="en-US" sz="2100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472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Chapters: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Ríos.</a:t>
            </a:r>
          </a:p>
          <a:p>
            <a:r>
              <a:rPr lang="en-US" dirty="0"/>
              <a:t>Agosto – </a:t>
            </a:r>
            <a:r>
              <a:rPr lang="en-US" dirty="0" err="1"/>
              <a:t>diciembre</a:t>
            </a:r>
            <a:r>
              <a:rPr lang="en-US" dirty="0"/>
              <a:t> 2022</a:t>
            </a:r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71456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Basic Execution Environment</a:t>
            </a:r>
          </a:p>
        </p:txBody>
      </p:sp>
      <p:sp>
        <p:nvSpPr>
          <p:cNvPr id="2662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927648" y="2060848"/>
            <a:ext cx="6480720" cy="3168352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b="1" dirty="0"/>
              <a:t>IA-32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Addressable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General-purpose registers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Index and base registers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Specialized register uses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Status flags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909469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IA-32 Addressable Memory</a:t>
            </a:r>
          </a:p>
        </p:txBody>
      </p:sp>
      <p:sp>
        <p:nvSpPr>
          <p:cNvPr id="2765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063552" y="1916832"/>
            <a:ext cx="7992888" cy="4191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b="1" dirty="0"/>
              <a:t>Protected mode</a:t>
            </a:r>
          </a:p>
          <a:p>
            <a:pPr lvl="1" eaLnBrk="1" hangingPunct="1"/>
            <a:r>
              <a:rPr lang="en-US" altLang="en-US" dirty="0"/>
              <a:t>4 GB</a:t>
            </a:r>
          </a:p>
          <a:p>
            <a:pPr lvl="1" eaLnBrk="1" hangingPunct="1"/>
            <a:r>
              <a:rPr lang="en-US" altLang="en-US" dirty="0"/>
              <a:t>32-bit address (0 - 4,294,967,295), 4-Byte address</a:t>
            </a:r>
          </a:p>
          <a:p>
            <a:pPr eaLnBrk="1" hangingPunct="1"/>
            <a:r>
              <a:rPr lang="en-US" altLang="en-US" b="1" dirty="0"/>
              <a:t>Real-address mode</a:t>
            </a:r>
            <a:r>
              <a:rPr lang="en-US" altLang="en-US" dirty="0"/>
              <a:t> and </a:t>
            </a:r>
            <a:r>
              <a:rPr lang="en-US" altLang="en-US" b="1" dirty="0"/>
              <a:t>Virtual-8086 sub-mode</a:t>
            </a:r>
          </a:p>
          <a:p>
            <a:pPr lvl="1" eaLnBrk="1" hangingPunct="1"/>
            <a:r>
              <a:rPr lang="en-US" altLang="en-US" dirty="0"/>
              <a:t>1 MB space</a:t>
            </a:r>
          </a:p>
          <a:p>
            <a:pPr lvl="1" eaLnBrk="1" hangingPunct="1"/>
            <a:r>
              <a:rPr lang="en-US" altLang="en-US" dirty="0"/>
              <a:t>20-bit address (0 - 1,048,575</a:t>
            </a:r>
            <a:r>
              <a:rPr lang="en-US" altLang="en-US"/>
              <a:t>), 2.5-Byte </a:t>
            </a:r>
            <a:r>
              <a:rPr lang="en-US" altLang="en-US" dirty="0"/>
              <a:t>address</a:t>
            </a:r>
          </a:p>
          <a:p>
            <a:pPr lvl="1" eaLnBrk="1" hangingPunct="1"/>
            <a:r>
              <a:rPr lang="en-US" altLang="en-US" dirty="0"/>
              <a:t>In Protected Mode running multiple (Virtual-8086 sub mode) programs, each program has its own 1 MB memory area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003337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F5166-5B4C-4B4A-AC23-849F4514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Protected</a:t>
            </a:r>
            <a:r>
              <a:rPr lang="es-MX" dirty="0"/>
              <a:t> </a:t>
            </a:r>
            <a:r>
              <a:rPr lang="es-MX" dirty="0" err="1"/>
              <a:t>Mode</a:t>
            </a:r>
            <a:r>
              <a:rPr lang="es-MX" dirty="0"/>
              <a:t> </a:t>
            </a:r>
            <a:r>
              <a:rPr lang="es-MX" dirty="0" err="1"/>
              <a:t>Memory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C22D9D-4326-4F33-9598-80EA8CDA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E3C1E8-B4C8-4C6B-A143-6F7FB7CA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96</a:t>
            </a:fld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9DDFE4E-3183-49BB-B4BB-0713D12C02C3}"/>
              </a:ext>
            </a:extLst>
          </p:cNvPr>
          <p:cNvSpPr txBox="1"/>
          <p:nvPr/>
        </p:nvSpPr>
        <p:spPr>
          <a:xfrm>
            <a:off x="8184232" y="1916832"/>
            <a:ext cx="792088" cy="2160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MX" sz="8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B9A6296-453A-4061-BFE9-426A66DE4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375" y="1554763"/>
            <a:ext cx="2099250" cy="466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1313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F5166-5B4C-4B4A-AC23-849F4514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Real-</a:t>
            </a:r>
            <a:r>
              <a:rPr lang="es-MX" dirty="0" err="1"/>
              <a:t>address</a:t>
            </a:r>
            <a:r>
              <a:rPr lang="es-MX" dirty="0"/>
              <a:t> </a:t>
            </a:r>
            <a:r>
              <a:rPr lang="es-MX" dirty="0" err="1"/>
              <a:t>Mode</a:t>
            </a:r>
            <a:r>
              <a:rPr lang="es-MX" dirty="0"/>
              <a:t> </a:t>
            </a:r>
            <a:r>
              <a:rPr lang="es-MX" dirty="0" err="1"/>
              <a:t>Memory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C22D9D-4326-4F33-9598-80EA8CDA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E3C1E8-B4C8-4C6B-A143-6F7FB7CA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97</a:t>
            </a:fld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9409162-753F-4816-9CC1-836518685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856" y="1438275"/>
            <a:ext cx="2133600" cy="48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4942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Program Execution Registers</a:t>
            </a:r>
          </a:p>
        </p:txBody>
      </p:sp>
      <p:graphicFrame>
        <p:nvGraphicFramePr>
          <p:cNvPr id="6146" name="Object 0"/>
          <p:cNvGraphicFramePr>
            <a:graphicFrameLocks noChangeAspect="1"/>
          </p:cNvGraphicFramePr>
          <p:nvPr/>
        </p:nvGraphicFramePr>
        <p:xfrm>
          <a:off x="3294819" y="2574702"/>
          <a:ext cx="5638800" cy="34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210812" imgH="2549652" progId="">
                  <p:embed/>
                </p:oleObj>
              </mc:Choice>
              <mc:Fallback>
                <p:oleObj name="VISIO" r:id="rId2" imgW="4210812" imgH="2549652" progId="">
                  <p:embed/>
                  <p:pic>
                    <p:nvPicPr>
                      <p:cNvPr id="614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819" y="2574702"/>
                        <a:ext cx="5638800" cy="34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2532819" y="1584101"/>
            <a:ext cx="7010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00" dirty="0"/>
              <a:t>Named storage locations inside the CPU, optimized for high-speed.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1325535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General-Purpose Registers (1/2)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84784"/>
            <a:ext cx="8229600" cy="2160241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32 bit-Registers</a:t>
            </a:r>
            <a:r>
              <a:rPr lang="en-US" altLang="en-US" sz="2400" dirty="0"/>
              <a:t>: EAX, EBX, ECX, and EDX</a:t>
            </a:r>
          </a:p>
          <a:p>
            <a:pPr eaLnBrk="1" hangingPunct="1"/>
            <a:r>
              <a:rPr lang="en-US" altLang="en-US" sz="2400" dirty="0"/>
              <a:t>Primarily used for </a:t>
            </a:r>
            <a:r>
              <a:rPr lang="en-US" altLang="en-US" sz="2400" i="1" dirty="0"/>
              <a:t>arithmetic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data movement</a:t>
            </a:r>
          </a:p>
          <a:p>
            <a:pPr eaLnBrk="1" hangingPunct="1"/>
            <a:r>
              <a:rPr lang="es-MX" altLang="en-US" sz="2400" b="1" dirty="0" err="1"/>
              <a:t>Lower</a:t>
            </a:r>
            <a:r>
              <a:rPr lang="es-MX" altLang="en-US" sz="2400" b="1" dirty="0"/>
              <a:t> </a:t>
            </a:r>
            <a:r>
              <a:rPr lang="es-MX" altLang="en-US" sz="2400" b="1" dirty="0" err="1"/>
              <a:t>half</a:t>
            </a:r>
            <a:r>
              <a:rPr lang="es-MX" altLang="en-US" sz="2400" b="1" dirty="0"/>
              <a:t> </a:t>
            </a:r>
            <a:r>
              <a:rPr lang="es-MX" altLang="en-US" sz="2400" dirty="0"/>
              <a:t>of </a:t>
            </a:r>
            <a:r>
              <a:rPr lang="es-MX" altLang="en-US" sz="2400" dirty="0" err="1"/>
              <a:t>these</a:t>
            </a:r>
            <a:r>
              <a:rPr lang="es-MX" altLang="en-US" sz="2400" dirty="0"/>
              <a:t> </a:t>
            </a:r>
            <a:r>
              <a:rPr lang="es-MX" altLang="en-US" sz="2400" dirty="0" err="1"/>
              <a:t>registers</a:t>
            </a:r>
            <a:r>
              <a:rPr lang="es-MX" altLang="en-US" sz="2400" dirty="0"/>
              <a:t> can be </a:t>
            </a:r>
            <a:r>
              <a:rPr lang="es-MX" altLang="en-US" sz="2400" dirty="0" err="1"/>
              <a:t>broken</a:t>
            </a:r>
            <a:r>
              <a:rPr lang="es-MX" altLang="en-US" sz="2400" dirty="0"/>
              <a:t> </a:t>
            </a:r>
            <a:r>
              <a:rPr lang="es-MX" altLang="en-US" sz="2400" dirty="0" err="1"/>
              <a:t>down</a:t>
            </a:r>
            <a:r>
              <a:rPr lang="es-MX" altLang="en-US" sz="2400" dirty="0"/>
              <a:t> as:</a:t>
            </a:r>
          </a:p>
          <a:p>
            <a:pPr lvl="1"/>
            <a:r>
              <a:rPr lang="es-MX" altLang="en-US" sz="2000" dirty="0" err="1"/>
              <a:t>two</a:t>
            </a:r>
            <a:r>
              <a:rPr lang="es-MX" altLang="en-US" sz="2000" dirty="0"/>
              <a:t> 8-bit </a:t>
            </a:r>
            <a:r>
              <a:rPr lang="es-MX" altLang="en-US" sz="2000" dirty="0" err="1"/>
              <a:t>values</a:t>
            </a:r>
            <a:r>
              <a:rPr lang="es-MX" altLang="en-US" sz="2000" dirty="0"/>
              <a:t>, </a:t>
            </a:r>
            <a:r>
              <a:rPr lang="es-MX" altLang="en-US" sz="2000" dirty="0" err="1"/>
              <a:t>or</a:t>
            </a:r>
            <a:r>
              <a:rPr lang="es-MX" altLang="en-US" sz="2000" dirty="0"/>
              <a:t> / and</a:t>
            </a:r>
          </a:p>
          <a:p>
            <a:pPr lvl="1"/>
            <a:r>
              <a:rPr lang="es-MX" altLang="en-US" sz="2000" dirty="0" err="1"/>
              <a:t>one</a:t>
            </a:r>
            <a:r>
              <a:rPr lang="es-MX" altLang="en-US" sz="2000" dirty="0"/>
              <a:t> 16-bit </a:t>
            </a:r>
            <a:r>
              <a:rPr lang="es-MX" altLang="en-US" sz="2000" dirty="0" err="1"/>
              <a:t>value</a:t>
            </a:r>
            <a:r>
              <a:rPr lang="es-MX" altLang="en-US" sz="2000" dirty="0"/>
              <a:t>     (</a:t>
            </a:r>
            <a:r>
              <a:rPr lang="es-MX" altLang="en-US" sz="1600" dirty="0" err="1"/>
              <a:t>both</a:t>
            </a:r>
            <a:r>
              <a:rPr lang="es-MX" altLang="en-US" sz="1600" dirty="0"/>
              <a:t> </a:t>
            </a:r>
            <a:r>
              <a:rPr lang="es-MX" altLang="en-US" sz="1600" dirty="0" err="1"/>
              <a:t>for</a:t>
            </a:r>
            <a:r>
              <a:rPr lang="es-MX" altLang="en-US" sz="1600" dirty="0"/>
              <a:t> </a:t>
            </a:r>
            <a:r>
              <a:rPr lang="es-MX" altLang="en-US" sz="1600" dirty="0" err="1"/>
              <a:t>backward-compatibility</a:t>
            </a:r>
            <a:r>
              <a:rPr lang="es-MX" altLang="en-US" sz="2000" dirty="0"/>
              <a:t>)</a:t>
            </a:r>
            <a:endParaRPr lang="en-US" altLang="en-US" sz="2000" dirty="0"/>
          </a:p>
        </p:txBody>
      </p:sp>
      <p:graphicFrame>
        <p:nvGraphicFramePr>
          <p:cNvPr id="7170" name="Object 1024"/>
          <p:cNvGraphicFramePr>
            <a:graphicFrameLocks noChangeAspect="1"/>
          </p:cNvGraphicFramePr>
          <p:nvPr/>
        </p:nvGraphicFramePr>
        <p:xfrm>
          <a:off x="2129220" y="3846586"/>
          <a:ext cx="3657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02052" imgH="1475232" progId="">
                  <p:embed/>
                </p:oleObj>
              </mc:Choice>
              <mc:Fallback>
                <p:oleObj name="VISIO" r:id="rId2" imgW="2702052" imgH="1475232" progId="">
                  <p:embed/>
                  <p:pic>
                    <p:nvPicPr>
                      <p:cNvPr id="717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127" b="-1216"/>
                      <a:stretch>
                        <a:fillRect/>
                      </a:stretch>
                    </p:blipFill>
                    <p:spPr bwMode="auto">
                      <a:xfrm>
                        <a:off x="2129220" y="3846586"/>
                        <a:ext cx="3657600" cy="1981200"/>
                      </a:xfrm>
                      <a:prstGeom prst="rect">
                        <a:avLst/>
                      </a:prstGeom>
                      <a:solidFill>
                        <a:srgbClr val="B7DEE8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059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188" y="4488984"/>
            <a:ext cx="4518025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512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25563</Words>
  <Application>Microsoft Office PowerPoint</Application>
  <PresentationFormat>Panorámica</PresentationFormat>
  <Paragraphs>5450</Paragraphs>
  <Slides>462</Slides>
  <Notes>18</Notes>
  <HiddenSlides>0</HiddenSlides>
  <MMClips>0</MMClips>
  <ScaleCrop>false</ScaleCrop>
  <HeadingPairs>
    <vt:vector size="8" baseType="variant">
      <vt:variant>
        <vt:lpstr>Fuentes usadas</vt:lpstr>
      </vt:variant>
      <vt:variant>
        <vt:i4>12</vt:i4>
      </vt:variant>
      <vt:variant>
        <vt:lpstr>Tema</vt:lpstr>
      </vt:variant>
      <vt:variant>
        <vt:i4>9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462</vt:i4>
      </vt:variant>
    </vt:vector>
  </HeadingPairs>
  <TitlesOfParts>
    <vt:vector size="486" baseType="lpstr">
      <vt:lpstr>Arial</vt:lpstr>
      <vt:lpstr>Calibri</vt:lpstr>
      <vt:lpstr>Calibri Light</vt:lpstr>
      <vt:lpstr>Comic Sans MS</vt:lpstr>
      <vt:lpstr>Courier</vt:lpstr>
      <vt:lpstr>Courier New</vt:lpstr>
      <vt:lpstr>Helvetica</vt:lpstr>
      <vt:lpstr>Monotype Sorts</vt:lpstr>
      <vt:lpstr>Symbol</vt:lpstr>
      <vt:lpstr>Times</vt:lpstr>
      <vt:lpstr>Times New Roman</vt:lpstr>
      <vt:lpstr>Wingdings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VISIO</vt:lpstr>
      <vt:lpstr>Worksheet</vt:lpstr>
      <vt:lpstr>Visio</vt:lpstr>
      <vt:lpstr>OPC</vt:lpstr>
      <vt:lpstr>OPC - Early computers</vt:lpstr>
      <vt:lpstr>PROGRAM-CONTROLLED COMPUTERS</vt:lpstr>
      <vt:lpstr>Context of a current Computer</vt:lpstr>
      <vt:lpstr>Hardware moderno con Bus</vt:lpstr>
      <vt:lpstr>A Desktop Computer with USB</vt:lpstr>
      <vt:lpstr>Intel D850MD Motherboard</vt:lpstr>
      <vt:lpstr>Computer System Components (layers)</vt:lpstr>
      <vt:lpstr>Computer System Components</vt:lpstr>
      <vt:lpstr>Computer Hardware</vt:lpstr>
      <vt:lpstr>Referencias</vt:lpstr>
      <vt:lpstr>OPC - Basic Concepts: Overview</vt:lpstr>
      <vt:lpstr>General Computer Structure</vt:lpstr>
      <vt:lpstr>Central Memory</vt:lpstr>
      <vt:lpstr>Ejecución de Programas en Leng. Alto Nivel</vt:lpstr>
      <vt:lpstr>Translating Languages</vt:lpstr>
      <vt:lpstr>Compilación de Alto Nivel a Ensamblador</vt:lpstr>
      <vt:lpstr>Ejecución de Programas en Leng. Ensamblador</vt:lpstr>
      <vt:lpstr>Assembly Language (AL)</vt:lpstr>
      <vt:lpstr>Assembly Data Representation</vt:lpstr>
      <vt:lpstr>Binary Numbers</vt:lpstr>
      <vt:lpstr>Unsigned Binary Numbers</vt:lpstr>
      <vt:lpstr>Translating Binary to Decimal</vt:lpstr>
      <vt:lpstr>Translating Unsigned Decimal to Binary</vt:lpstr>
      <vt:lpstr>Binary Addition</vt:lpstr>
      <vt:lpstr>Integers and Storage Sizes</vt:lpstr>
      <vt:lpstr>Hexadecimal Integers</vt:lpstr>
      <vt:lpstr>Translating Binary to Hexadecimal</vt:lpstr>
      <vt:lpstr>Powers of 16</vt:lpstr>
      <vt:lpstr>Converting Hexadecimal to Decimal</vt:lpstr>
      <vt:lpstr>Converting Decimal to Hexadecimal</vt:lpstr>
      <vt:lpstr>Hexadecimal Addition</vt:lpstr>
      <vt:lpstr>Binary Subtraction</vt:lpstr>
      <vt:lpstr>Hexadecimal Subtraction</vt:lpstr>
      <vt:lpstr>Referencias</vt:lpstr>
      <vt:lpstr>Ranges of Unsigned Integers</vt:lpstr>
      <vt:lpstr>Signed Integers</vt:lpstr>
      <vt:lpstr>Ranges of Signed Integers</vt:lpstr>
      <vt:lpstr>Forming the Two's Complement</vt:lpstr>
      <vt:lpstr>Binary Subtraction</vt:lpstr>
      <vt:lpstr>Learn How To Do the Following:</vt:lpstr>
      <vt:lpstr>Hex One’s Complement</vt:lpstr>
      <vt:lpstr>Referencias</vt:lpstr>
      <vt:lpstr>Arithmetic Operator Precedence</vt:lpstr>
      <vt:lpstr>Character Interpretation &amp; Storage</vt:lpstr>
      <vt:lpstr>Characters application</vt:lpstr>
      <vt:lpstr>ASCII Code (7-bit) American Standard Code for Information Interchange</vt:lpstr>
      <vt:lpstr>Extended ASCII Code (8-bit)</vt:lpstr>
      <vt:lpstr>Characters use </vt:lpstr>
      <vt:lpstr>HLL Strings in central memory</vt:lpstr>
      <vt:lpstr>Numeric Data Representation</vt:lpstr>
      <vt:lpstr>Boolean Operations</vt:lpstr>
      <vt:lpstr>NOT</vt:lpstr>
      <vt:lpstr>AND</vt:lpstr>
      <vt:lpstr>OR</vt:lpstr>
      <vt:lpstr>Boolean Operator Precedence</vt:lpstr>
      <vt:lpstr>NAND</vt:lpstr>
      <vt:lpstr>NOR</vt:lpstr>
      <vt:lpstr>Truth Tables</vt:lpstr>
      <vt:lpstr>Referencias</vt:lpstr>
      <vt:lpstr>General Concepts</vt:lpstr>
      <vt:lpstr>The Microprocessor - 1</vt:lpstr>
      <vt:lpstr>The Microprocessor - 2</vt:lpstr>
      <vt:lpstr>Registers inside the CPU</vt:lpstr>
      <vt:lpstr>Memory Storage Unit</vt:lpstr>
      <vt:lpstr>Bus</vt:lpstr>
      <vt:lpstr>Clock (Oscillator)</vt:lpstr>
      <vt:lpstr>Computer BUS</vt:lpstr>
      <vt:lpstr>Cache Memory</vt:lpstr>
      <vt:lpstr>Main Memory &lt;&gt; Cache Memory</vt:lpstr>
      <vt:lpstr>Issue</vt:lpstr>
      <vt:lpstr>Storage Hierarchy</vt:lpstr>
      <vt:lpstr>Instruction Execution Cycle</vt:lpstr>
      <vt:lpstr>Reading from Memory</vt:lpstr>
      <vt:lpstr>Referencias</vt:lpstr>
      <vt:lpstr>ORGANIZACIÓN Y PROGRAMACIÓN DE COMPUTADORAS</vt:lpstr>
      <vt:lpstr>Main, or Central, Memory</vt:lpstr>
      <vt:lpstr>Memory Layout for Multiprogrammed System</vt:lpstr>
      <vt:lpstr>Numerical Values: meanings</vt:lpstr>
      <vt:lpstr>Multiple Memory Byte Values</vt:lpstr>
      <vt:lpstr>Main Memory Addressing</vt:lpstr>
      <vt:lpstr>Referencias</vt:lpstr>
      <vt:lpstr>ORGANIZACIÓN Y PROGRAMACIÓN DE COMPUTADORAS</vt:lpstr>
      <vt:lpstr>Intel Microprocessor Evolution</vt:lpstr>
      <vt:lpstr>Early Intel Microprocessors</vt:lpstr>
      <vt:lpstr>The IBM-PC/AT</vt:lpstr>
      <vt:lpstr>Intel IA-32 (32-Bit x86) Family</vt:lpstr>
      <vt:lpstr>IA-32  (32-Bit x86) Processor Architecture</vt:lpstr>
      <vt:lpstr>IA-32 Modes of Operation -1</vt:lpstr>
      <vt:lpstr>IA-32 Modes of Operation -2</vt:lpstr>
      <vt:lpstr>IA-32 Modes of Operation - 3</vt:lpstr>
      <vt:lpstr>IA-32 Modes of Operation - 4</vt:lpstr>
      <vt:lpstr>Referencias</vt:lpstr>
      <vt:lpstr>Basic Execution Environment</vt:lpstr>
      <vt:lpstr>IA-32 Addressable Memory</vt:lpstr>
      <vt:lpstr>Protected Mode Memory</vt:lpstr>
      <vt:lpstr>Real-address Mode Memory</vt:lpstr>
      <vt:lpstr>Program Execution Registers</vt:lpstr>
      <vt:lpstr>General-Purpose Registers (1/2)</vt:lpstr>
      <vt:lpstr>General-Purpose Registers (2/2)</vt:lpstr>
      <vt:lpstr>Some Specialized Register Uses (1 / 3)</vt:lpstr>
      <vt:lpstr>Some Specialized Register Uses (2 / 3)</vt:lpstr>
      <vt:lpstr>Status 1-bit Flags / EFLAGS</vt:lpstr>
      <vt:lpstr>Some Specialized Register Uses (3 / 3)</vt:lpstr>
      <vt:lpstr>Process memory schema</vt:lpstr>
      <vt:lpstr>Memory Addressing Schemes</vt:lpstr>
      <vt:lpstr>Data allocation</vt:lpstr>
      <vt:lpstr>1- Byte Data allocation</vt:lpstr>
      <vt:lpstr>Endianness memory storage</vt:lpstr>
      <vt:lpstr>Little Endian Order</vt:lpstr>
      <vt:lpstr>Little Endian Order</vt:lpstr>
      <vt:lpstr>64-bit x86-64 Processors - 1</vt:lpstr>
      <vt:lpstr>64-bit x86-64 Processors - 2</vt:lpstr>
      <vt:lpstr>64-bit x86-64 Processors</vt:lpstr>
      <vt:lpstr>64-Bit General Purpose Registers</vt:lpstr>
      <vt:lpstr>64-Bit Registers RAX-R15</vt:lpstr>
      <vt:lpstr>64-Bit Registers RFLAGS, RIP</vt:lpstr>
      <vt:lpstr>Multipurpose Registers - 1 </vt:lpstr>
      <vt:lpstr>Multipurpose Registers - 2 </vt:lpstr>
      <vt:lpstr>Multipurpose Registers - 3 </vt:lpstr>
      <vt:lpstr>Multipurpose Registers - 4 </vt:lpstr>
      <vt:lpstr>Special-Purpose Registers </vt:lpstr>
      <vt:lpstr>Little Endian Order</vt:lpstr>
      <vt:lpstr>Referencias</vt:lpstr>
      <vt:lpstr>ORGANIZACIÓN Y PROGRAMACIÓN DE COMPUTADORAS</vt:lpstr>
      <vt:lpstr>Assembly Language vs High-Level L</vt:lpstr>
      <vt:lpstr>Example Program</vt:lpstr>
      <vt:lpstr>Ejecución de Programas en Leng. Ensamblador</vt:lpstr>
      <vt:lpstr>Basic Elements of Assembly Language</vt:lpstr>
      <vt:lpstr>Integer Constants</vt:lpstr>
      <vt:lpstr>Real Number Constants -1</vt:lpstr>
      <vt:lpstr>Real Number Constants -2</vt:lpstr>
      <vt:lpstr>Character and String Constants</vt:lpstr>
      <vt:lpstr>Character and String Constants</vt:lpstr>
      <vt:lpstr>Identifiers</vt:lpstr>
      <vt:lpstr>Reserved Words</vt:lpstr>
      <vt:lpstr>Directives 1</vt:lpstr>
      <vt:lpstr>Directives 2</vt:lpstr>
      <vt:lpstr>Instructions</vt:lpstr>
      <vt:lpstr>Labels</vt:lpstr>
      <vt:lpstr>Mnemonics and Operands</vt:lpstr>
      <vt:lpstr>Mnemonics and Operands Examples</vt:lpstr>
      <vt:lpstr>Comments 1</vt:lpstr>
      <vt:lpstr>Comments 2</vt:lpstr>
      <vt:lpstr>NOP instruction</vt:lpstr>
      <vt:lpstr>Instruction Format Examples</vt:lpstr>
      <vt:lpstr>Referencias</vt:lpstr>
      <vt:lpstr>ORGANIZACIÓN Y PROGRAMACIÓN DE COMPUTADORAS</vt:lpstr>
      <vt:lpstr>IA Directives: Defining Data</vt:lpstr>
      <vt:lpstr>IA Directives: Defining Data</vt:lpstr>
      <vt:lpstr>Directives of Intrinsic Data Types 1</vt:lpstr>
      <vt:lpstr>Directives of Intrinsic Data Types 2</vt:lpstr>
      <vt:lpstr>Data Definition Statement</vt:lpstr>
      <vt:lpstr>Defining BYTE and SBYTE Data</vt:lpstr>
      <vt:lpstr>Defining Multiple Initializers</vt:lpstr>
      <vt:lpstr>Defining Strings 1</vt:lpstr>
      <vt:lpstr>Defining Strings 2</vt:lpstr>
      <vt:lpstr>Using the DUP Operator</vt:lpstr>
      <vt:lpstr>Little Endian Order</vt:lpstr>
      <vt:lpstr>Defining WORD and SWORD Data</vt:lpstr>
      <vt:lpstr>Little Endian Order</vt:lpstr>
      <vt:lpstr>Defining DWORD and SDWORD Data</vt:lpstr>
      <vt:lpstr>Defining QWORD, TBYTE, Real Data</vt:lpstr>
      <vt:lpstr>Adding Variables to AddSub</vt:lpstr>
      <vt:lpstr>Two-pass Assembler</vt:lpstr>
      <vt:lpstr>OFFSET Operator Directive</vt:lpstr>
      <vt:lpstr>OFFSET Examples</vt:lpstr>
      <vt:lpstr>Relating to C/C++</vt:lpstr>
      <vt:lpstr>Referencias</vt:lpstr>
      <vt:lpstr>ORGANIZACIÓN Y PROGRAMACIÓN DE COMPUTADORAS</vt:lpstr>
      <vt:lpstr>Instruction Format</vt:lpstr>
      <vt:lpstr>Operand Types</vt:lpstr>
      <vt:lpstr>Instruction Operand Notation</vt:lpstr>
      <vt:lpstr>Instruction Set</vt:lpstr>
      <vt:lpstr>MOV Instruction</vt:lpstr>
      <vt:lpstr>General Operand-Variants of MOV</vt:lpstr>
      <vt:lpstr>Direct Memory Operands</vt:lpstr>
      <vt:lpstr>MOV Instruction 1</vt:lpstr>
      <vt:lpstr>MOV Instruction 2</vt:lpstr>
      <vt:lpstr>Direct-Offset Operands 1</vt:lpstr>
      <vt:lpstr>Direct-Offset Operands 2</vt:lpstr>
      <vt:lpstr>ADD and SUB Instructions</vt:lpstr>
      <vt:lpstr>Two operand instructions ADD, SUB</vt:lpstr>
      <vt:lpstr>INC and DEC Instructions</vt:lpstr>
      <vt:lpstr>One operand instructions INC, DEC</vt:lpstr>
      <vt:lpstr>Addressing in Operands</vt:lpstr>
      <vt:lpstr>Instruction Set</vt:lpstr>
      <vt:lpstr>Referencias</vt:lpstr>
      <vt:lpstr>ORGANIZACIÓN Y PROGRAMACIÓN DE COMPUTADORAS</vt:lpstr>
      <vt:lpstr>Machine Language</vt:lpstr>
      <vt:lpstr>Instruction Formats</vt:lpstr>
      <vt:lpstr>Opcode field, Byte 1</vt:lpstr>
      <vt:lpstr>32-bit instruction examples (1)</vt:lpstr>
      <vt:lpstr>[ Opcode field, Byte 2 ]</vt:lpstr>
      <vt:lpstr>32-bit instruction examples (1)</vt:lpstr>
      <vt:lpstr>Instruction: [ Bytes 3, 4, … ]</vt:lpstr>
      <vt:lpstr>32-bit instruction examples (3)</vt:lpstr>
      <vt:lpstr>32-bit instruction examples (3)</vt:lpstr>
      <vt:lpstr>Referencias</vt:lpstr>
      <vt:lpstr>ORGANIZACIÓN Y PROGRAMACIÓN DE COMPUTADORAS</vt:lpstr>
      <vt:lpstr>Instruction Set</vt:lpstr>
      <vt:lpstr>Zero Extension</vt:lpstr>
      <vt:lpstr>General Variants of MOVZX</vt:lpstr>
      <vt:lpstr>MOVZX with EAX register</vt:lpstr>
      <vt:lpstr>Sign Extension</vt:lpstr>
      <vt:lpstr>General Variants of MOVSX</vt:lpstr>
      <vt:lpstr>XCHG Instruction</vt:lpstr>
      <vt:lpstr>General Variants of XCHG</vt:lpstr>
      <vt:lpstr>Your turn. . .</vt:lpstr>
      <vt:lpstr>XCHG Example</vt:lpstr>
      <vt:lpstr>Evaluate this . . .</vt:lpstr>
      <vt:lpstr>Evaluate this . . . (cont)</vt:lpstr>
      <vt:lpstr>Evaluate this . . . (cont)</vt:lpstr>
      <vt:lpstr>Referencias</vt:lpstr>
      <vt:lpstr>ORGANIZACIÓN Y PROGRAMACIÓN DE COMPUTADORAS</vt:lpstr>
      <vt:lpstr>Instruction Set</vt:lpstr>
      <vt:lpstr>ADD and SUB Instructions</vt:lpstr>
      <vt:lpstr>Two operand instructions ADD, SUB</vt:lpstr>
      <vt:lpstr>ADD and SUB Examples</vt:lpstr>
      <vt:lpstr>INC and DEC Instructions</vt:lpstr>
      <vt:lpstr>One operand instructions INC, DEC</vt:lpstr>
      <vt:lpstr>INC and DEC Examples</vt:lpstr>
      <vt:lpstr>Your turn...</vt:lpstr>
      <vt:lpstr>One operand instruction NEG</vt:lpstr>
      <vt:lpstr>NEG (negate) Instruction</vt:lpstr>
      <vt:lpstr>NEG (negate) Instruction</vt:lpstr>
      <vt:lpstr>Implementing Arithmetic Expressions</vt:lpstr>
      <vt:lpstr>Your turn...</vt:lpstr>
      <vt:lpstr>Referencias</vt:lpstr>
      <vt:lpstr>ORGANIZACIÓN Y PROGRAMACIÓN DE COMPUTADORAS</vt:lpstr>
      <vt:lpstr>HLL Structured instructions. via  </vt:lpstr>
      <vt:lpstr>Flags Affected by Arithmetic</vt:lpstr>
      <vt:lpstr>Status Flags - Review iVc</vt:lpstr>
      <vt:lpstr>Conditional Jumps</vt:lpstr>
      <vt:lpstr>CPU flags affected</vt:lpstr>
      <vt:lpstr>16-bit FLAGS register</vt:lpstr>
      <vt:lpstr>32-bit EFLAGS register</vt:lpstr>
      <vt:lpstr>64-bit RFLAGS register</vt:lpstr>
      <vt:lpstr>CPU Conceptual Map</vt:lpstr>
      <vt:lpstr>Signed and Unsigned Integers</vt:lpstr>
      <vt:lpstr>ZERO Flag (ZF)</vt:lpstr>
      <vt:lpstr>CARRY Flag (CF)</vt:lpstr>
      <vt:lpstr>Auxiliary Carry Flag. vIaiiVb  </vt:lpstr>
      <vt:lpstr>SIGN Flag (SF)</vt:lpstr>
      <vt:lpstr>Your turn . . .</vt:lpstr>
      <vt:lpstr>OVERFLOW Flag (OF)</vt:lpstr>
      <vt:lpstr>A Rule of Thumb / signed</vt:lpstr>
      <vt:lpstr>NEG Instruction.</vt:lpstr>
      <vt:lpstr>Your turn . . .</vt:lpstr>
      <vt:lpstr>Parity Flag. vIaiiVb  </vt:lpstr>
      <vt:lpstr>Keeping track of Flags</vt:lpstr>
      <vt:lpstr>Instructions around the Carry flag</vt:lpstr>
      <vt:lpstr>Referencias</vt:lpstr>
      <vt:lpstr>Presentación de PowerPoint</vt:lpstr>
      <vt:lpstr>ORGANIZACIÓN Y PROGRAMACIÓN DE COMPUTADORAS</vt:lpstr>
      <vt:lpstr>MS-MASM</vt:lpstr>
      <vt:lpstr>Ejecución de Programas en Leng. Ensamblador</vt:lpstr>
      <vt:lpstr>Arrancando Visual Studio 2019</vt:lpstr>
      <vt:lpstr>Ventana de Visual Studio 2019</vt:lpstr>
      <vt:lpstr>Apertura del proyecto MASM 1</vt:lpstr>
      <vt:lpstr>Apertura del proyecto MASM 2</vt:lpstr>
      <vt:lpstr>Apertura del proyecto MASM 3</vt:lpstr>
      <vt:lpstr>Característica del proyecto</vt:lpstr>
      <vt:lpstr>Agregado de un archivo “.asm”</vt:lpstr>
      <vt:lpstr>Ensamblado (Assembling)</vt:lpstr>
      <vt:lpstr>Ensamble del programa</vt:lpstr>
      <vt:lpstr>Archivo opc22pri31.lst</vt:lpstr>
      <vt:lpstr>Archivo .lst</vt:lpstr>
      <vt:lpstr>Ligado (Linking), lanzado por el ensamble</vt:lpstr>
      <vt:lpstr>Running</vt:lpstr>
      <vt:lpstr>Ejecución del programa 1</vt:lpstr>
      <vt:lpstr>Ejecución del programa 2</vt:lpstr>
      <vt:lpstr>Visualización y edición del “.asm”</vt:lpstr>
      <vt:lpstr>Para finalizar</vt:lpstr>
      <vt:lpstr>Referencias</vt:lpstr>
      <vt:lpstr>ORGANIZACIÓN Y PROGRAMACIÓN DE COMPUTADORAS</vt:lpstr>
      <vt:lpstr>Operators in operands</vt:lpstr>
      <vt:lpstr>Data-Related Operators in Operands</vt:lpstr>
      <vt:lpstr>OFFSET Operator</vt:lpstr>
      <vt:lpstr>OFFSET Examples</vt:lpstr>
      <vt:lpstr>Relating to C/C++</vt:lpstr>
      <vt:lpstr>Assembly Program Practice</vt:lpstr>
      <vt:lpstr>TYPE Operator</vt:lpstr>
      <vt:lpstr>LENGTHOF Operator</vt:lpstr>
      <vt:lpstr>SIZEOF Operator</vt:lpstr>
      <vt:lpstr>Spanning Multiple Lines (1 of 2)</vt:lpstr>
      <vt:lpstr>Spanning Multiple Lines (2 of 2)</vt:lpstr>
      <vt:lpstr>Symbols, Symbolic Constant</vt:lpstr>
      <vt:lpstr>Symbols, Symbolic Constant - 2</vt:lpstr>
      <vt:lpstr>Symbolic Constants</vt:lpstr>
      <vt:lpstr>Assembly Program Practice</vt:lpstr>
      <vt:lpstr>Referencias</vt:lpstr>
      <vt:lpstr>ORGANIZACIÓN Y PROGRAMACIÓN DE COMPUTADORAS</vt:lpstr>
      <vt:lpstr>Program structure</vt:lpstr>
      <vt:lpstr>Irvine32 Library Procedures</vt:lpstr>
      <vt:lpstr>DumpRegs</vt:lpstr>
      <vt:lpstr>DumpRegs example</vt:lpstr>
      <vt:lpstr>DumpMem</vt:lpstr>
      <vt:lpstr>WriteInt</vt:lpstr>
      <vt:lpstr>WriteHex</vt:lpstr>
      <vt:lpstr>WriteString</vt:lpstr>
      <vt:lpstr>Crlf</vt:lpstr>
      <vt:lpstr>ReadInt</vt:lpstr>
      <vt:lpstr>ReadHex</vt:lpstr>
      <vt:lpstr>ReadString</vt:lpstr>
      <vt:lpstr>8-bit ASCII Codes: 0-127</vt:lpstr>
      <vt:lpstr>8-bit ASCII Codes: 128-255</vt:lpstr>
      <vt:lpstr>Review these procedures</vt:lpstr>
      <vt:lpstr>Referencias</vt:lpstr>
      <vt:lpstr>ORGANIZACIÓN Y PROGRAMACIÓN DE COMPUTADORAS</vt:lpstr>
      <vt:lpstr>Memory storage of values</vt:lpstr>
      <vt:lpstr>Mapping data values</vt:lpstr>
      <vt:lpstr>LABEL Directive</vt:lpstr>
      <vt:lpstr>“type” PTR – Operand Operator</vt:lpstr>
      <vt:lpstr>“type” PTR - Operator Examples 1</vt:lpstr>
      <vt:lpstr>“type” PTR - Operator Examples 2</vt:lpstr>
      <vt:lpstr>“type” PTR - Operator Examples 3</vt:lpstr>
      <vt:lpstr>Referencias</vt:lpstr>
      <vt:lpstr>ORGANIZACIÓN Y PROGRAMACIÓN DE COMPUTADORAS</vt:lpstr>
      <vt:lpstr>Multiplication and Division</vt:lpstr>
      <vt:lpstr>MUL  Instruction (Unsigned Multiply) iiVa</vt:lpstr>
      <vt:lpstr>MUL Examples 1</vt:lpstr>
      <vt:lpstr>MUL Examples 2</vt:lpstr>
      <vt:lpstr>Your turn . . . 1</vt:lpstr>
      <vt:lpstr>Your turn . . . 2</vt:lpstr>
      <vt:lpstr>IMUL  Instruction  (Signed Multiply)</vt:lpstr>
      <vt:lpstr>IMUL  Examples</vt:lpstr>
      <vt:lpstr>IMUL  Instruction  (Signed Multiply)</vt:lpstr>
      <vt:lpstr>IMUL  Instruction  (Signed Multiply)</vt:lpstr>
      <vt:lpstr>IMUL  Examples</vt:lpstr>
      <vt:lpstr>Your turn . . . 3</vt:lpstr>
      <vt:lpstr>DIV  Instruction (Unsigned Divide)</vt:lpstr>
      <vt:lpstr>DIV Examples</vt:lpstr>
      <vt:lpstr>DIV conditions</vt:lpstr>
      <vt:lpstr>Your turn . . . 4</vt:lpstr>
      <vt:lpstr>Your turn . . . 5</vt:lpstr>
      <vt:lpstr>Signed Integer Division (IDIV)</vt:lpstr>
      <vt:lpstr>CBW, CWD, CDQ Instructions</vt:lpstr>
      <vt:lpstr>IDIV Instruction</vt:lpstr>
      <vt:lpstr>IDIV Examples</vt:lpstr>
      <vt:lpstr>Your turn . . . 6</vt:lpstr>
      <vt:lpstr>IDIV conditions</vt:lpstr>
      <vt:lpstr>Referencias</vt:lpstr>
      <vt:lpstr>ORGANIZACIÓN Y PROGRAMACIÓN DE COMPUTADORAS</vt:lpstr>
      <vt:lpstr>Transfer of Control Instructions</vt:lpstr>
      <vt:lpstr>CPU Conceptual Map</vt:lpstr>
      <vt:lpstr>Jump instruction</vt:lpstr>
      <vt:lpstr>Conditional Jump instructions</vt:lpstr>
      <vt:lpstr>HLL Structured instructions. via  </vt:lpstr>
      <vt:lpstr>HLL structures need jumps? via  </vt:lpstr>
      <vt:lpstr>Conditional Jump instructions</vt:lpstr>
      <vt:lpstr>Jconds usage</vt:lpstr>
      <vt:lpstr>Jconds Based on one Flag (after instruction)</vt:lpstr>
      <vt:lpstr>Jconds examples</vt:lpstr>
      <vt:lpstr>Flags to Test for a Jcond?</vt:lpstr>
      <vt:lpstr>Referencias</vt:lpstr>
      <vt:lpstr>ORGANIZACIÓN Y PROGRAMACIÓN DE COMPUTADORAS</vt:lpstr>
      <vt:lpstr>Jconds</vt:lpstr>
      <vt:lpstr>CMP in Structured Instructions</vt:lpstr>
      <vt:lpstr>CMP Instruction</vt:lpstr>
      <vt:lpstr>CMP + Jconds usage</vt:lpstr>
      <vt:lpstr>CMP of two Unsigned operands</vt:lpstr>
      <vt:lpstr>Jconds Based on Equality</vt:lpstr>
      <vt:lpstr>Jconds Based on Unsigned operands</vt:lpstr>
      <vt:lpstr>Examples, Unsigned- 1</vt:lpstr>
      <vt:lpstr>CMP of two Signed operands</vt:lpstr>
      <vt:lpstr>Jconds Based on Signed operands</vt:lpstr>
      <vt:lpstr>Examples, Signed- 2</vt:lpstr>
      <vt:lpstr>Referencias</vt:lpstr>
      <vt:lpstr>ORGANIZACIÓN Y PROGRAMACIÓN DE COMPUTADORAS</vt:lpstr>
      <vt:lpstr>IF-then, IF-then-else, While, DO-while, user implementation, in Assembly</vt:lpstr>
      <vt:lpstr>IF-then implementation</vt:lpstr>
      <vt:lpstr>IF-then examples</vt:lpstr>
      <vt:lpstr>IF-then-else implementation</vt:lpstr>
      <vt:lpstr>WHILE implementation</vt:lpstr>
      <vt:lpstr>WHILE example</vt:lpstr>
      <vt:lpstr>DO-WHILE implementation</vt:lpstr>
      <vt:lpstr>DO-WHILE example</vt:lpstr>
      <vt:lpstr>Referencias</vt:lpstr>
      <vt:lpstr>ORGANIZACIÓN Y PROGRAMACIÓN DE COMPUTADORAS</vt:lpstr>
      <vt:lpstr>HLL Boolean Operators</vt:lpstr>
      <vt:lpstr>Bitwise Boolean Instructions</vt:lpstr>
      <vt:lpstr>AND Instruction</vt:lpstr>
      <vt:lpstr>AND Instruction</vt:lpstr>
      <vt:lpstr>OR Instruction</vt:lpstr>
      <vt:lpstr>OR Instruction</vt:lpstr>
      <vt:lpstr>XOR Instruction</vt:lpstr>
      <vt:lpstr>NOT Instruction</vt:lpstr>
      <vt:lpstr>Bit-Mapped Set Operations</vt:lpstr>
      <vt:lpstr>ASCII Code</vt:lpstr>
      <vt:lpstr>Applications  (1 of 4)</vt:lpstr>
      <vt:lpstr>Applications  (2 of 4)</vt:lpstr>
      <vt:lpstr>Applications  (3 of 4)</vt:lpstr>
      <vt:lpstr>Applications  (4 of 4)</vt:lpstr>
      <vt:lpstr>TEST Instruction</vt:lpstr>
      <vt:lpstr>Example</vt:lpstr>
      <vt:lpstr>Referencias</vt:lpstr>
      <vt:lpstr>ORGANIZACIÓN Y PROGRAMACIÓN DE COMPUTADORAS</vt:lpstr>
      <vt:lpstr>HLL’s COMPOUND EXPRESSIONS in CONDITIONAL STRUCTURES</vt:lpstr>
      <vt:lpstr>Bitwise Boolean Instructions</vt:lpstr>
      <vt:lpstr>Compound Expression with AND - 1</vt:lpstr>
      <vt:lpstr>Compound Expression with AND - 2</vt:lpstr>
      <vt:lpstr>Compound Expression with AND - 3</vt:lpstr>
      <vt:lpstr>Compound Expression with AND - 4</vt:lpstr>
      <vt:lpstr>Compound Expression with OR - 1</vt:lpstr>
      <vt:lpstr>Compound Expression with OR - 2</vt:lpstr>
      <vt:lpstr>Referencias</vt:lpstr>
      <vt:lpstr>ORGANIZACIÓN Y PROGRAMACIÓN DE COMPUTADORAS</vt:lpstr>
      <vt:lpstr>MACRO Procedure</vt:lpstr>
      <vt:lpstr>Defining a Macro</vt:lpstr>
      <vt:lpstr>mNewLine Macro - an example</vt:lpstr>
      <vt:lpstr>mPutchar Macro - an example</vt:lpstr>
      <vt:lpstr>Invoking Macros</vt:lpstr>
      <vt:lpstr>mWriteStr Macro - an example</vt:lpstr>
      <vt:lpstr>mDumpMem Macro - an example</vt:lpstr>
      <vt:lpstr>Referencias</vt:lpstr>
      <vt:lpstr>ORGANIZACIÓN Y PROGRAMACIÓN DE COMPUTADORAS</vt:lpstr>
      <vt:lpstr>CONDITIONAL CONTROL FLOW MACRO DIRECTIVES</vt:lpstr>
      <vt:lpstr>Conditional Control Flow Directives</vt:lpstr>
      <vt:lpstr>.IF family macro-directives</vt:lpstr>
      <vt:lpstr>Relational and Logical Operators</vt:lpstr>
      <vt:lpstr>AND and OR: Compound Expressions</vt:lpstr>
      <vt:lpstr>Expression examples</vt:lpstr>
      <vt:lpstr>Signed and Unsigned Comparisons - 1</vt:lpstr>
      <vt:lpstr>Signed and Unsigned Comparisons - 2</vt:lpstr>
      <vt:lpstr>Signed and Unsigned Comparisons - 3</vt:lpstr>
      <vt:lpstr>Signed and Unsigned Comparisons - 4</vt:lpstr>
      <vt:lpstr>Example 1</vt:lpstr>
      <vt:lpstr>Example 2</vt:lpstr>
      <vt:lpstr>.WHILE family directives</vt:lpstr>
      <vt:lpstr>.REPEAT family directives</vt:lpstr>
      <vt:lpstr>Example 3: .WHILE nesting an .IF</vt:lpstr>
      <vt:lpstr>Referencias</vt:lpstr>
      <vt:lpstr>ORGANIZACIÓN Y PROGRAMACIÓN DE COMPUTADORAS</vt:lpstr>
      <vt:lpstr>STACK</vt:lpstr>
      <vt:lpstr>Process memory space and resources</vt:lpstr>
      <vt:lpstr>Runtime STACK</vt:lpstr>
      <vt:lpstr>PUSH Instruction</vt:lpstr>
      <vt:lpstr>PUSH operation 1</vt:lpstr>
      <vt:lpstr>PUSH operation 2</vt:lpstr>
      <vt:lpstr>POP Instruction</vt:lpstr>
      <vt:lpstr>POP Operation</vt:lpstr>
      <vt:lpstr>Using PUSH and POP</vt:lpstr>
      <vt:lpstr>Related Instructions</vt:lpstr>
      <vt:lpstr>PUSHAD</vt:lpstr>
      <vt:lpstr>POPAD</vt:lpstr>
      <vt:lpstr>Stack applications</vt:lpstr>
      <vt:lpstr>Referencias</vt:lpstr>
      <vt:lpstr>ORGANIZACIÓN Y PROGRAMACIÓN DE COMPUTADORAS</vt:lpstr>
      <vt:lpstr>Addressing Modes</vt:lpstr>
      <vt:lpstr>Direct Addressing Mode</vt:lpstr>
      <vt:lpstr>Indirect Addressing Mode -1</vt:lpstr>
      <vt:lpstr>Indirect Addressing Mode -2</vt:lpstr>
      <vt:lpstr>Indirect Addressing Modes -3</vt:lpstr>
      <vt:lpstr>Indirect Operands - 1</vt:lpstr>
      <vt:lpstr>Indirect Operands - 2 </vt:lpstr>
      <vt:lpstr>Indirect Operands - 3a  </vt:lpstr>
      <vt:lpstr>Indirect Operands - 3b</vt:lpstr>
      <vt:lpstr>Pointers - 3c</vt:lpstr>
      <vt:lpstr>Array Sum Example - 3d</vt:lpstr>
      <vt:lpstr>Direct and Indirect operands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HERNANDEZ DELGADO</dc:creator>
  <cp:lastModifiedBy>DIEGO HERNANDEZ DELGADO</cp:lastModifiedBy>
  <cp:revision>9</cp:revision>
  <dcterms:created xsi:type="dcterms:W3CDTF">2022-11-08T16:51:44Z</dcterms:created>
  <dcterms:modified xsi:type="dcterms:W3CDTF">2022-11-09T20:39:16Z</dcterms:modified>
</cp:coreProperties>
</file>