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3"/>
  </p:notesMasterIdLst>
  <p:sldIdLst>
    <p:sldId id="256" r:id="rId3"/>
    <p:sldId id="308" r:id="rId4"/>
    <p:sldId id="309" r:id="rId5"/>
    <p:sldId id="277" r:id="rId6"/>
    <p:sldId id="278" r:id="rId7"/>
    <p:sldId id="279" r:id="rId8"/>
    <p:sldId id="280" r:id="rId9"/>
    <p:sldId id="274" r:id="rId10"/>
    <p:sldId id="275" r:id="rId11"/>
    <p:sldId id="260" r:id="rId12"/>
    <p:sldId id="593" r:id="rId13"/>
    <p:sldId id="283" r:id="rId14"/>
    <p:sldId id="312" r:id="rId15"/>
    <p:sldId id="313" r:id="rId16"/>
    <p:sldId id="261" r:id="rId17"/>
    <p:sldId id="286" r:id="rId18"/>
    <p:sldId id="315" r:id="rId19"/>
    <p:sldId id="314" r:id="rId20"/>
    <p:sldId id="285" r:id="rId21"/>
    <p:sldId id="297" r:id="rId22"/>
    <p:sldId id="298" r:id="rId23"/>
    <p:sldId id="299" r:id="rId24"/>
    <p:sldId id="300" r:id="rId25"/>
    <p:sldId id="301" r:id="rId26"/>
    <p:sldId id="302" r:id="rId27"/>
    <p:sldId id="303" r:id="rId28"/>
    <p:sldId id="304" r:id="rId29"/>
    <p:sldId id="305" r:id="rId30"/>
    <p:sldId id="307" r:id="rId31"/>
    <p:sldId id="306" r:id="rId32"/>
    <p:sldId id="311" r:id="rId33"/>
    <p:sldId id="316" r:id="rId34"/>
    <p:sldId id="317" r:id="rId35"/>
    <p:sldId id="310" r:id="rId36"/>
    <p:sldId id="594" r:id="rId37"/>
    <p:sldId id="319" r:id="rId38"/>
    <p:sldId id="271" r:id="rId39"/>
    <p:sldId id="273" r:id="rId40"/>
    <p:sldId id="272" r:id="rId41"/>
    <p:sldId id="320" r:id="rId42"/>
    <p:sldId id="321" r:id="rId43"/>
    <p:sldId id="322" r:id="rId44"/>
    <p:sldId id="595" r:id="rId45"/>
    <p:sldId id="326" r:id="rId46"/>
    <p:sldId id="276" r:id="rId47"/>
    <p:sldId id="327" r:id="rId48"/>
    <p:sldId id="328" r:id="rId49"/>
    <p:sldId id="329" r:id="rId50"/>
    <p:sldId id="330" r:id="rId51"/>
    <p:sldId id="331" r:id="rId52"/>
    <p:sldId id="332" r:id="rId53"/>
    <p:sldId id="281" r:id="rId54"/>
    <p:sldId id="333" r:id="rId55"/>
    <p:sldId id="284" r:id="rId56"/>
    <p:sldId id="334" r:id="rId57"/>
    <p:sldId id="288" r:id="rId58"/>
    <p:sldId id="295" r:id="rId59"/>
    <p:sldId id="296" r:id="rId60"/>
    <p:sldId id="290" r:id="rId61"/>
    <p:sldId id="59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597" r:id="rId77"/>
    <p:sldId id="291" r:id="rId78"/>
    <p:sldId id="289" r:id="rId79"/>
    <p:sldId id="371" r:id="rId80"/>
    <p:sldId id="293" r:id="rId81"/>
    <p:sldId id="292" r:id="rId82"/>
    <p:sldId id="598" r:id="rId83"/>
    <p:sldId id="372" r:id="rId84"/>
    <p:sldId id="373" r:id="rId85"/>
    <p:sldId id="287" r:id="rId86"/>
    <p:sldId id="374" r:id="rId87"/>
    <p:sldId id="262" r:id="rId88"/>
    <p:sldId id="263" r:id="rId89"/>
    <p:sldId id="375" r:id="rId90"/>
    <p:sldId id="376" r:id="rId91"/>
    <p:sldId id="377" r:id="rId92"/>
    <p:sldId id="599" r:id="rId93"/>
    <p:sldId id="264" r:id="rId94"/>
    <p:sldId id="265" r:id="rId95"/>
    <p:sldId id="378" r:id="rId96"/>
    <p:sldId id="379" r:id="rId97"/>
    <p:sldId id="266" r:id="rId98"/>
    <p:sldId id="267" r:id="rId99"/>
    <p:sldId id="268" r:id="rId100"/>
    <p:sldId id="269" r:id="rId101"/>
    <p:sldId id="270" r:id="rId102"/>
    <p:sldId id="380" r:id="rId103"/>
    <p:sldId id="381" r:id="rId104"/>
    <p:sldId id="382" r:id="rId105"/>
    <p:sldId id="383" r:id="rId106"/>
    <p:sldId id="384" r:id="rId107"/>
    <p:sldId id="385" r:id="rId108"/>
    <p:sldId id="386" r:id="rId109"/>
    <p:sldId id="387" r:id="rId110"/>
    <p:sldId id="388" r:id="rId111"/>
    <p:sldId id="389" r:id="rId112"/>
    <p:sldId id="390" r:id="rId113"/>
    <p:sldId id="391" r:id="rId114"/>
    <p:sldId id="392" r:id="rId115"/>
    <p:sldId id="393" r:id="rId116"/>
    <p:sldId id="394" r:id="rId117"/>
    <p:sldId id="395" r:id="rId118"/>
    <p:sldId id="396" r:id="rId119"/>
    <p:sldId id="397" r:id="rId120"/>
    <p:sldId id="398" r:id="rId121"/>
    <p:sldId id="399" r:id="rId122"/>
    <p:sldId id="400" r:id="rId123"/>
    <p:sldId id="600" r:id="rId124"/>
    <p:sldId id="401" r:id="rId125"/>
    <p:sldId id="402" r:id="rId126"/>
    <p:sldId id="403" r:id="rId127"/>
    <p:sldId id="404" r:id="rId128"/>
    <p:sldId id="405" r:id="rId129"/>
    <p:sldId id="406" r:id="rId130"/>
    <p:sldId id="407" r:id="rId131"/>
    <p:sldId id="408" r:id="rId132"/>
    <p:sldId id="409" r:id="rId133"/>
    <p:sldId id="410" r:id="rId134"/>
    <p:sldId id="411" r:id="rId135"/>
    <p:sldId id="294" r:id="rId136"/>
    <p:sldId id="412" r:id="rId137"/>
    <p:sldId id="413" r:id="rId138"/>
    <p:sldId id="414" r:id="rId139"/>
    <p:sldId id="415" r:id="rId140"/>
    <p:sldId id="416" r:id="rId141"/>
    <p:sldId id="417" r:id="rId142"/>
    <p:sldId id="418" r:id="rId143"/>
    <p:sldId id="419" r:id="rId144"/>
    <p:sldId id="420" r:id="rId145"/>
    <p:sldId id="601" r:id="rId146"/>
    <p:sldId id="421" r:id="rId147"/>
    <p:sldId id="282" r:id="rId148"/>
    <p:sldId id="422" r:id="rId149"/>
    <p:sldId id="423" r:id="rId150"/>
    <p:sldId id="424" r:id="rId151"/>
    <p:sldId id="425" r:id="rId152"/>
    <p:sldId id="426" r:id="rId153"/>
    <p:sldId id="427" r:id="rId154"/>
    <p:sldId id="428" r:id="rId155"/>
    <p:sldId id="429" r:id="rId156"/>
    <p:sldId id="430" r:id="rId157"/>
    <p:sldId id="431" r:id="rId158"/>
    <p:sldId id="432" r:id="rId159"/>
    <p:sldId id="433" r:id="rId160"/>
    <p:sldId id="434" r:id="rId161"/>
    <p:sldId id="435" r:id="rId162"/>
    <p:sldId id="436" r:id="rId163"/>
    <p:sldId id="437" r:id="rId164"/>
    <p:sldId id="438" r:id="rId165"/>
    <p:sldId id="439" r:id="rId166"/>
    <p:sldId id="602" r:id="rId167"/>
    <p:sldId id="440" r:id="rId168"/>
    <p:sldId id="441" r:id="rId169"/>
    <p:sldId id="442" r:id="rId170"/>
    <p:sldId id="443" r:id="rId171"/>
    <p:sldId id="444" r:id="rId172"/>
    <p:sldId id="445" r:id="rId173"/>
    <p:sldId id="446" r:id="rId174"/>
    <p:sldId id="447" r:id="rId175"/>
    <p:sldId id="448" r:id="rId176"/>
    <p:sldId id="449" r:id="rId177"/>
    <p:sldId id="450" r:id="rId178"/>
    <p:sldId id="451" r:id="rId179"/>
    <p:sldId id="452" r:id="rId180"/>
    <p:sldId id="453" r:id="rId181"/>
    <p:sldId id="454" r:id="rId182"/>
    <p:sldId id="455" r:id="rId183"/>
    <p:sldId id="456" r:id="rId184"/>
    <p:sldId id="603" r:id="rId185"/>
    <p:sldId id="458" r:id="rId186"/>
    <p:sldId id="459" r:id="rId187"/>
    <p:sldId id="460" r:id="rId188"/>
    <p:sldId id="461" r:id="rId189"/>
    <p:sldId id="462" r:id="rId190"/>
    <p:sldId id="463" r:id="rId191"/>
    <p:sldId id="464" r:id="rId192"/>
    <p:sldId id="465" r:id="rId193"/>
    <p:sldId id="466" r:id="rId194"/>
    <p:sldId id="604" r:id="rId195"/>
    <p:sldId id="467" r:id="rId196"/>
    <p:sldId id="468" r:id="rId197"/>
    <p:sldId id="469" r:id="rId198"/>
    <p:sldId id="470" r:id="rId199"/>
    <p:sldId id="471" r:id="rId200"/>
    <p:sldId id="472" r:id="rId201"/>
    <p:sldId id="473" r:id="rId202"/>
    <p:sldId id="474" r:id="rId203"/>
    <p:sldId id="475" r:id="rId204"/>
    <p:sldId id="476" r:id="rId205"/>
    <p:sldId id="477" r:id="rId206"/>
    <p:sldId id="478" r:id="rId207"/>
    <p:sldId id="479" r:id="rId208"/>
    <p:sldId id="605" r:id="rId209"/>
    <p:sldId id="480" r:id="rId210"/>
    <p:sldId id="481" r:id="rId211"/>
    <p:sldId id="482" r:id="rId212"/>
    <p:sldId id="483" r:id="rId213"/>
    <p:sldId id="484" r:id="rId214"/>
    <p:sldId id="485" r:id="rId215"/>
    <p:sldId id="486" r:id="rId216"/>
    <p:sldId id="487" r:id="rId217"/>
    <p:sldId id="488" r:id="rId218"/>
    <p:sldId id="489" r:id="rId219"/>
    <p:sldId id="490" r:id="rId220"/>
    <p:sldId id="491" r:id="rId221"/>
    <p:sldId id="492" r:id="rId222"/>
    <p:sldId id="606" r:id="rId223"/>
    <p:sldId id="493" r:id="rId224"/>
    <p:sldId id="494" r:id="rId225"/>
    <p:sldId id="495" r:id="rId226"/>
    <p:sldId id="496" r:id="rId227"/>
    <p:sldId id="497" r:id="rId228"/>
    <p:sldId id="498" r:id="rId229"/>
    <p:sldId id="499" r:id="rId230"/>
    <p:sldId id="500" r:id="rId231"/>
    <p:sldId id="501" r:id="rId232"/>
    <p:sldId id="502" r:id="rId233"/>
    <p:sldId id="503" r:id="rId234"/>
    <p:sldId id="504" r:id="rId235"/>
    <p:sldId id="505" r:id="rId236"/>
    <p:sldId id="506" r:id="rId237"/>
    <p:sldId id="507" r:id="rId238"/>
    <p:sldId id="508" r:id="rId239"/>
    <p:sldId id="509" r:id="rId240"/>
    <p:sldId id="510" r:id="rId241"/>
    <p:sldId id="511" r:id="rId242"/>
    <p:sldId id="512" r:id="rId243"/>
    <p:sldId id="513" r:id="rId244"/>
    <p:sldId id="514" r:id="rId245"/>
    <p:sldId id="607" r:id="rId246"/>
    <p:sldId id="515" r:id="rId247"/>
    <p:sldId id="516" r:id="rId248"/>
    <p:sldId id="517" r:id="rId249"/>
    <p:sldId id="518" r:id="rId250"/>
    <p:sldId id="519" r:id="rId251"/>
    <p:sldId id="520" r:id="rId252"/>
    <p:sldId id="521" r:id="rId253"/>
    <p:sldId id="522" r:id="rId254"/>
    <p:sldId id="523" r:id="rId255"/>
    <p:sldId id="524" r:id="rId256"/>
    <p:sldId id="525" r:id="rId257"/>
    <p:sldId id="526" r:id="rId258"/>
    <p:sldId id="527" r:id="rId259"/>
    <p:sldId id="323" r:id="rId260"/>
    <p:sldId id="528" r:id="rId261"/>
    <p:sldId id="529" r:id="rId262"/>
    <p:sldId id="530" r:id="rId263"/>
    <p:sldId id="531" r:id="rId264"/>
    <p:sldId id="532" r:id="rId265"/>
    <p:sldId id="608" r:id="rId266"/>
    <p:sldId id="533" r:id="rId267"/>
    <p:sldId id="534" r:id="rId268"/>
    <p:sldId id="535" r:id="rId269"/>
    <p:sldId id="536" r:id="rId270"/>
    <p:sldId id="537" r:id="rId271"/>
    <p:sldId id="538" r:id="rId272"/>
    <p:sldId id="539" r:id="rId273"/>
    <p:sldId id="540" r:id="rId274"/>
    <p:sldId id="541" r:id="rId275"/>
    <p:sldId id="542" r:id="rId276"/>
    <p:sldId id="543" r:id="rId277"/>
    <p:sldId id="544" r:id="rId278"/>
    <p:sldId id="545" r:id="rId279"/>
    <p:sldId id="546" r:id="rId280"/>
    <p:sldId id="547" r:id="rId281"/>
    <p:sldId id="609" r:id="rId282"/>
    <p:sldId id="548" r:id="rId283"/>
    <p:sldId id="549" r:id="rId284"/>
    <p:sldId id="550" r:id="rId285"/>
    <p:sldId id="551" r:id="rId286"/>
    <p:sldId id="552" r:id="rId287"/>
    <p:sldId id="553" r:id="rId288"/>
    <p:sldId id="554" r:id="rId289"/>
    <p:sldId id="555" r:id="rId290"/>
    <p:sldId id="556" r:id="rId291"/>
    <p:sldId id="557" r:id="rId292"/>
    <p:sldId id="558" r:id="rId293"/>
    <p:sldId id="559" r:id="rId294"/>
    <p:sldId id="560" r:id="rId295"/>
    <p:sldId id="561" r:id="rId296"/>
    <p:sldId id="562" r:id="rId297"/>
    <p:sldId id="610" r:id="rId298"/>
    <p:sldId id="563" r:id="rId299"/>
    <p:sldId id="564" r:id="rId300"/>
    <p:sldId id="565" r:id="rId301"/>
    <p:sldId id="566" r:id="rId302"/>
    <p:sldId id="567" r:id="rId303"/>
    <p:sldId id="568" r:id="rId304"/>
    <p:sldId id="569" r:id="rId305"/>
    <p:sldId id="611" r:id="rId306"/>
    <p:sldId id="570" r:id="rId307"/>
    <p:sldId id="571" r:id="rId308"/>
    <p:sldId id="572" r:id="rId309"/>
    <p:sldId id="573" r:id="rId310"/>
    <p:sldId id="574" r:id="rId311"/>
    <p:sldId id="575" r:id="rId312"/>
    <p:sldId id="576" r:id="rId313"/>
    <p:sldId id="577" r:id="rId314"/>
    <p:sldId id="578" r:id="rId315"/>
    <p:sldId id="579" r:id="rId316"/>
    <p:sldId id="580" r:id="rId317"/>
    <p:sldId id="581" r:id="rId318"/>
    <p:sldId id="582" r:id="rId319"/>
    <p:sldId id="583" r:id="rId320"/>
    <p:sldId id="584" r:id="rId321"/>
    <p:sldId id="585" r:id="rId322"/>
    <p:sldId id="586" r:id="rId323"/>
    <p:sldId id="587" r:id="rId324"/>
    <p:sldId id="588" r:id="rId325"/>
    <p:sldId id="589" r:id="rId326"/>
    <p:sldId id="590" r:id="rId327"/>
    <p:sldId id="591" r:id="rId328"/>
    <p:sldId id="592" r:id="rId329"/>
    <p:sldId id="612" r:id="rId330"/>
    <p:sldId id="620" r:id="rId331"/>
    <p:sldId id="621" r:id="rId332"/>
    <p:sldId id="622" r:id="rId333"/>
    <p:sldId id="623" r:id="rId334"/>
    <p:sldId id="624" r:id="rId335"/>
    <p:sldId id="625" r:id="rId336"/>
    <p:sldId id="626" r:id="rId337"/>
    <p:sldId id="627" r:id="rId338"/>
    <p:sldId id="628" r:id="rId339"/>
    <p:sldId id="629" r:id="rId340"/>
    <p:sldId id="630" r:id="rId341"/>
    <p:sldId id="613" r:id="rId342"/>
    <p:sldId id="631" r:id="rId343"/>
    <p:sldId id="632" r:id="rId344"/>
    <p:sldId id="633" r:id="rId345"/>
    <p:sldId id="634" r:id="rId346"/>
    <p:sldId id="635" r:id="rId347"/>
    <p:sldId id="636" r:id="rId348"/>
    <p:sldId id="637" r:id="rId349"/>
    <p:sldId id="638" r:id="rId350"/>
    <p:sldId id="639" r:id="rId351"/>
    <p:sldId id="640" r:id="rId352"/>
    <p:sldId id="641" r:id="rId353"/>
    <p:sldId id="614" r:id="rId354"/>
    <p:sldId id="642" r:id="rId355"/>
    <p:sldId id="643" r:id="rId356"/>
    <p:sldId id="644" r:id="rId357"/>
    <p:sldId id="645" r:id="rId358"/>
    <p:sldId id="646" r:id="rId359"/>
    <p:sldId id="647" r:id="rId360"/>
    <p:sldId id="648" r:id="rId361"/>
    <p:sldId id="649" r:id="rId362"/>
    <p:sldId id="615" r:id="rId363"/>
    <p:sldId id="650" r:id="rId364"/>
    <p:sldId id="651" r:id="rId365"/>
    <p:sldId id="652" r:id="rId366"/>
    <p:sldId id="653" r:id="rId367"/>
    <p:sldId id="654" r:id="rId368"/>
    <p:sldId id="655" r:id="rId369"/>
    <p:sldId id="656" r:id="rId370"/>
    <p:sldId id="657" r:id="rId371"/>
    <p:sldId id="658" r:id="rId372"/>
    <p:sldId id="324" r:id="rId373"/>
    <p:sldId id="325" r:id="rId374"/>
    <p:sldId id="659" r:id="rId375"/>
    <p:sldId id="660" r:id="rId376"/>
    <p:sldId id="661" r:id="rId377"/>
    <p:sldId id="662" r:id="rId378"/>
    <p:sldId id="663" r:id="rId379"/>
    <p:sldId id="616" r:id="rId380"/>
    <p:sldId id="664" r:id="rId381"/>
    <p:sldId id="665" r:id="rId382"/>
    <p:sldId id="666" r:id="rId383"/>
    <p:sldId id="318" r:id="rId384"/>
    <p:sldId id="667" r:id="rId385"/>
    <p:sldId id="668" r:id="rId386"/>
    <p:sldId id="669" r:id="rId387"/>
    <p:sldId id="670" r:id="rId388"/>
    <p:sldId id="671" r:id="rId389"/>
    <p:sldId id="672" r:id="rId390"/>
    <p:sldId id="673" r:id="rId391"/>
    <p:sldId id="674" r:id="rId392"/>
    <p:sldId id="675" r:id="rId393"/>
    <p:sldId id="676" r:id="rId394"/>
    <p:sldId id="677" r:id="rId395"/>
    <p:sldId id="678" r:id="rId396"/>
    <p:sldId id="617" r:id="rId397"/>
    <p:sldId id="679" r:id="rId398"/>
    <p:sldId id="680" r:id="rId399"/>
    <p:sldId id="681" r:id="rId400"/>
    <p:sldId id="682" r:id="rId401"/>
    <p:sldId id="683" r:id="rId402"/>
    <p:sldId id="684" r:id="rId403"/>
    <p:sldId id="685" r:id="rId404"/>
    <p:sldId id="686" r:id="rId405"/>
    <p:sldId id="687" r:id="rId406"/>
    <p:sldId id="688" r:id="rId407"/>
    <p:sldId id="689" r:id="rId408"/>
    <p:sldId id="690" r:id="rId409"/>
    <p:sldId id="691" r:id="rId410"/>
    <p:sldId id="692" r:id="rId411"/>
    <p:sldId id="693" r:id="rId412"/>
    <p:sldId id="618" r:id="rId413"/>
    <p:sldId id="694" r:id="rId414"/>
    <p:sldId id="695" r:id="rId415"/>
    <p:sldId id="696" r:id="rId416"/>
    <p:sldId id="697" r:id="rId417"/>
    <p:sldId id="698" r:id="rId418"/>
    <p:sldId id="699" r:id="rId419"/>
    <p:sldId id="700" r:id="rId420"/>
    <p:sldId id="701" r:id="rId421"/>
    <p:sldId id="702" r:id="rId422"/>
    <p:sldId id="703" r:id="rId423"/>
    <p:sldId id="704" r:id="rId424"/>
    <p:sldId id="705" r:id="rId425"/>
    <p:sldId id="706" r:id="rId426"/>
    <p:sldId id="619" r:id="rId427"/>
    <p:sldId id="707" r:id="rId428"/>
    <p:sldId id="708" r:id="rId429"/>
    <p:sldId id="709" r:id="rId430"/>
    <p:sldId id="710" r:id="rId431"/>
    <p:sldId id="711" r:id="rId432"/>
    <p:sldId id="712" r:id="rId433"/>
    <p:sldId id="713" r:id="rId434"/>
    <p:sldId id="714" r:id="rId435"/>
    <p:sldId id="715" r:id="rId436"/>
    <p:sldId id="716" r:id="rId437"/>
    <p:sldId id="717" r:id="rId438"/>
    <p:sldId id="718" r:id="rId439"/>
    <p:sldId id="719" r:id="rId440"/>
    <p:sldId id="720" r:id="rId441"/>
    <p:sldId id="721" r:id="rId442"/>
    <p:sldId id="722" r:id="rId443"/>
    <p:sldId id="723" r:id="rId444"/>
    <p:sldId id="724" r:id="rId445"/>
    <p:sldId id="725" r:id="rId446"/>
    <p:sldId id="726" r:id="rId447"/>
    <p:sldId id="727" r:id="rId448"/>
    <p:sldId id="728" r:id="rId449"/>
    <p:sldId id="733" r:id="rId450"/>
    <p:sldId id="734" r:id="rId451"/>
    <p:sldId id="735" r:id="rId452"/>
    <p:sldId id="736" r:id="rId453"/>
    <p:sldId id="737" r:id="rId454"/>
    <p:sldId id="738" r:id="rId455"/>
    <p:sldId id="739" r:id="rId456"/>
    <p:sldId id="740" r:id="rId457"/>
    <p:sldId id="741" r:id="rId458"/>
    <p:sldId id="742" r:id="rId459"/>
    <p:sldId id="743" r:id="rId460"/>
    <p:sldId id="744" r:id="rId461"/>
    <p:sldId id="745" r:id="rId462"/>
    <p:sldId id="746" r:id="rId463"/>
    <p:sldId id="730" r:id="rId464"/>
    <p:sldId id="747" r:id="rId465"/>
    <p:sldId id="748" r:id="rId466"/>
    <p:sldId id="749" r:id="rId467"/>
    <p:sldId id="750" r:id="rId468"/>
    <p:sldId id="751" r:id="rId469"/>
    <p:sldId id="752" r:id="rId470"/>
    <p:sldId id="753" r:id="rId471"/>
    <p:sldId id="754" r:id="rId472"/>
    <p:sldId id="755" r:id="rId473"/>
    <p:sldId id="756" r:id="rId474"/>
    <p:sldId id="757" r:id="rId475"/>
    <p:sldId id="758" r:id="rId476"/>
    <p:sldId id="759" r:id="rId477"/>
    <p:sldId id="760" r:id="rId478"/>
    <p:sldId id="761" r:id="rId479"/>
    <p:sldId id="762" r:id="rId480"/>
    <p:sldId id="763" r:id="rId481"/>
    <p:sldId id="731" r:id="rId482"/>
    <p:sldId id="765" r:id="rId483"/>
    <p:sldId id="766" r:id="rId484"/>
    <p:sldId id="767" r:id="rId485"/>
    <p:sldId id="768" r:id="rId486"/>
    <p:sldId id="769" r:id="rId487"/>
    <p:sldId id="770" r:id="rId488"/>
    <p:sldId id="771" r:id="rId489"/>
    <p:sldId id="772" r:id="rId490"/>
    <p:sldId id="773" r:id="rId491"/>
    <p:sldId id="774" r:id="rId492"/>
    <p:sldId id="775" r:id="rId493"/>
    <p:sldId id="776" r:id="rId494"/>
    <p:sldId id="777" r:id="rId495"/>
    <p:sldId id="778" r:id="rId496"/>
    <p:sldId id="779" r:id="rId497"/>
    <p:sldId id="780" r:id="rId498"/>
    <p:sldId id="781" r:id="rId499"/>
    <p:sldId id="782" r:id="rId500"/>
    <p:sldId id="783" r:id="rId501"/>
    <p:sldId id="784" r:id="rId502"/>
    <p:sldId id="785" r:id="rId503"/>
    <p:sldId id="786" r:id="rId504"/>
    <p:sldId id="787" r:id="rId505"/>
    <p:sldId id="732" r:id="rId506"/>
    <p:sldId id="788" r:id="rId507"/>
    <p:sldId id="789" r:id="rId508"/>
    <p:sldId id="790" r:id="rId509"/>
    <p:sldId id="791" r:id="rId510"/>
    <p:sldId id="792" r:id="rId511"/>
    <p:sldId id="793" r:id="rId512"/>
    <p:sldId id="794" r:id="rId513"/>
    <p:sldId id="795" r:id="rId514"/>
    <p:sldId id="796" r:id="rId515"/>
    <p:sldId id="764" r:id="rId516"/>
    <p:sldId id="797" r:id="rId517"/>
    <p:sldId id="798" r:id="rId518"/>
    <p:sldId id="799" r:id="rId519"/>
    <p:sldId id="800" r:id="rId520"/>
    <p:sldId id="801" r:id="rId521"/>
    <p:sldId id="802" r:id="rId522"/>
    <p:sldId id="803" r:id="rId523"/>
    <p:sldId id="804" r:id="rId524"/>
    <p:sldId id="805" r:id="rId525"/>
    <p:sldId id="806" r:id="rId526"/>
    <p:sldId id="807" r:id="rId527"/>
    <p:sldId id="808" r:id="rId528"/>
    <p:sldId id="809" r:id="rId529"/>
    <p:sldId id="810" r:id="rId530"/>
    <p:sldId id="811" r:id="rId531"/>
    <p:sldId id="812" r:id="rId53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324" Type="http://schemas.openxmlformats.org/officeDocument/2006/relationships/slide" Target="slides/slide322.xml"/><Relationship Id="rId366" Type="http://schemas.openxmlformats.org/officeDocument/2006/relationships/slide" Target="slides/slide364.xml"/><Relationship Id="rId531" Type="http://schemas.openxmlformats.org/officeDocument/2006/relationships/slide" Target="slides/slide529.xml"/><Relationship Id="rId170" Type="http://schemas.openxmlformats.org/officeDocument/2006/relationships/slide" Target="slides/slide168.xml"/><Relationship Id="rId226" Type="http://schemas.openxmlformats.org/officeDocument/2006/relationships/slide" Target="slides/slide224.xml"/><Relationship Id="rId433" Type="http://schemas.openxmlformats.org/officeDocument/2006/relationships/slide" Target="slides/slide431.xml"/><Relationship Id="rId268" Type="http://schemas.openxmlformats.org/officeDocument/2006/relationships/slide" Target="slides/slide266.xml"/><Relationship Id="rId475" Type="http://schemas.openxmlformats.org/officeDocument/2006/relationships/slide" Target="slides/slide473.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335" Type="http://schemas.openxmlformats.org/officeDocument/2006/relationships/slide" Target="slides/slide333.xml"/><Relationship Id="rId377" Type="http://schemas.openxmlformats.org/officeDocument/2006/relationships/slide" Target="slides/slide375.xml"/><Relationship Id="rId500" Type="http://schemas.openxmlformats.org/officeDocument/2006/relationships/slide" Target="slides/slide498.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402" Type="http://schemas.openxmlformats.org/officeDocument/2006/relationships/slide" Target="slides/slide400.xml"/><Relationship Id="rId279" Type="http://schemas.openxmlformats.org/officeDocument/2006/relationships/slide" Target="slides/slide277.xml"/><Relationship Id="rId444" Type="http://schemas.openxmlformats.org/officeDocument/2006/relationships/slide" Target="slides/slide442.xml"/><Relationship Id="rId486" Type="http://schemas.openxmlformats.org/officeDocument/2006/relationships/slide" Target="slides/slide484.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346" Type="http://schemas.openxmlformats.org/officeDocument/2006/relationships/slide" Target="slides/slide344.xml"/><Relationship Id="rId388" Type="http://schemas.openxmlformats.org/officeDocument/2006/relationships/slide" Target="slides/slide386.xml"/><Relationship Id="rId511" Type="http://schemas.openxmlformats.org/officeDocument/2006/relationships/slide" Target="slides/slide509.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248" Type="http://schemas.openxmlformats.org/officeDocument/2006/relationships/slide" Target="slides/slide246.xml"/><Relationship Id="rId455" Type="http://schemas.openxmlformats.org/officeDocument/2006/relationships/slide" Target="slides/slide453.xml"/><Relationship Id="rId497" Type="http://schemas.openxmlformats.org/officeDocument/2006/relationships/slide" Target="slides/slide495.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357" Type="http://schemas.openxmlformats.org/officeDocument/2006/relationships/slide" Target="slides/slide355.xml"/><Relationship Id="rId522" Type="http://schemas.openxmlformats.org/officeDocument/2006/relationships/slide" Target="slides/slide520.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399" Type="http://schemas.openxmlformats.org/officeDocument/2006/relationships/slide" Target="slides/slide397.xml"/><Relationship Id="rId259" Type="http://schemas.openxmlformats.org/officeDocument/2006/relationships/slide" Target="slides/slide257.xml"/><Relationship Id="rId424" Type="http://schemas.openxmlformats.org/officeDocument/2006/relationships/slide" Target="slides/slide422.xml"/><Relationship Id="rId466" Type="http://schemas.openxmlformats.org/officeDocument/2006/relationships/slide" Target="slides/slide464.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326" Type="http://schemas.openxmlformats.org/officeDocument/2006/relationships/slide" Target="slides/slide324.xml"/><Relationship Id="rId533" Type="http://schemas.openxmlformats.org/officeDocument/2006/relationships/notesMaster" Target="notesMasters/notesMaster1.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172" Type="http://schemas.openxmlformats.org/officeDocument/2006/relationships/slide" Target="slides/slide170.xml"/><Relationship Id="rId228" Type="http://schemas.openxmlformats.org/officeDocument/2006/relationships/slide" Target="slides/slide226.xml"/><Relationship Id="rId435" Type="http://schemas.openxmlformats.org/officeDocument/2006/relationships/slide" Target="slides/slide433.xml"/><Relationship Id="rId477" Type="http://schemas.openxmlformats.org/officeDocument/2006/relationships/slide" Target="slides/slide475.xml"/><Relationship Id="rId281" Type="http://schemas.openxmlformats.org/officeDocument/2006/relationships/slide" Target="slides/slide279.xml"/><Relationship Id="rId337" Type="http://schemas.openxmlformats.org/officeDocument/2006/relationships/slide" Target="slides/slide335.xml"/><Relationship Id="rId502" Type="http://schemas.openxmlformats.org/officeDocument/2006/relationships/slide" Target="slides/slide500.xml"/><Relationship Id="rId34" Type="http://schemas.openxmlformats.org/officeDocument/2006/relationships/slide" Target="slides/slide32.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7" Type="http://schemas.openxmlformats.org/officeDocument/2006/relationships/slide" Target="slides/slide5.xml"/><Relationship Id="rId183" Type="http://schemas.openxmlformats.org/officeDocument/2006/relationships/slide" Target="slides/slide181.xml"/><Relationship Id="rId239" Type="http://schemas.openxmlformats.org/officeDocument/2006/relationships/slide" Target="slides/slide237.xml"/><Relationship Id="rId390" Type="http://schemas.openxmlformats.org/officeDocument/2006/relationships/slide" Target="slides/slide388.xml"/><Relationship Id="rId404" Type="http://schemas.openxmlformats.org/officeDocument/2006/relationships/slide" Target="slides/slide402.xml"/><Relationship Id="rId446" Type="http://schemas.openxmlformats.org/officeDocument/2006/relationships/slide" Target="slides/slide444.xml"/><Relationship Id="rId250" Type="http://schemas.openxmlformats.org/officeDocument/2006/relationships/slide" Target="slides/slide248.xml"/><Relationship Id="rId292" Type="http://schemas.openxmlformats.org/officeDocument/2006/relationships/slide" Target="slides/slide290.xml"/><Relationship Id="rId306" Type="http://schemas.openxmlformats.org/officeDocument/2006/relationships/slide" Target="slides/slide304.xml"/><Relationship Id="rId488" Type="http://schemas.openxmlformats.org/officeDocument/2006/relationships/slide" Target="slides/slide486.xml"/><Relationship Id="rId45" Type="http://schemas.openxmlformats.org/officeDocument/2006/relationships/slide" Target="slides/slide43.xml"/><Relationship Id="rId87" Type="http://schemas.openxmlformats.org/officeDocument/2006/relationships/slide" Target="slides/slide85.xml"/><Relationship Id="rId110" Type="http://schemas.openxmlformats.org/officeDocument/2006/relationships/slide" Target="slides/slide108.xml"/><Relationship Id="rId348" Type="http://schemas.openxmlformats.org/officeDocument/2006/relationships/slide" Target="slides/slide346.xml"/><Relationship Id="rId513" Type="http://schemas.openxmlformats.org/officeDocument/2006/relationships/slide" Target="slides/slide511.xml"/><Relationship Id="rId152" Type="http://schemas.openxmlformats.org/officeDocument/2006/relationships/slide" Target="slides/slide150.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457" Type="http://schemas.openxmlformats.org/officeDocument/2006/relationships/slide" Target="slides/slide455.xml"/><Relationship Id="rId261" Type="http://schemas.openxmlformats.org/officeDocument/2006/relationships/slide" Target="slides/slide259.xml"/><Relationship Id="rId499" Type="http://schemas.openxmlformats.org/officeDocument/2006/relationships/slide" Target="slides/slide497.xml"/><Relationship Id="rId14" Type="http://schemas.openxmlformats.org/officeDocument/2006/relationships/slide" Target="slides/slide12.xml"/><Relationship Id="rId56" Type="http://schemas.openxmlformats.org/officeDocument/2006/relationships/slide" Target="slides/slide54.xml"/><Relationship Id="rId317" Type="http://schemas.openxmlformats.org/officeDocument/2006/relationships/slide" Target="slides/slide315.xml"/><Relationship Id="rId359" Type="http://schemas.openxmlformats.org/officeDocument/2006/relationships/slide" Target="slides/slide357.xml"/><Relationship Id="rId524" Type="http://schemas.openxmlformats.org/officeDocument/2006/relationships/slide" Target="slides/slide522.xml"/><Relationship Id="rId98" Type="http://schemas.openxmlformats.org/officeDocument/2006/relationships/slide" Target="slides/slide96.xml"/><Relationship Id="rId121" Type="http://schemas.openxmlformats.org/officeDocument/2006/relationships/slide" Target="slides/slide119.xml"/><Relationship Id="rId163" Type="http://schemas.openxmlformats.org/officeDocument/2006/relationships/slide" Target="slides/slide161.xml"/><Relationship Id="rId219" Type="http://schemas.openxmlformats.org/officeDocument/2006/relationships/slide" Target="slides/slide217.xml"/><Relationship Id="rId370" Type="http://schemas.openxmlformats.org/officeDocument/2006/relationships/slide" Target="slides/slide368.xml"/><Relationship Id="rId426" Type="http://schemas.openxmlformats.org/officeDocument/2006/relationships/slide" Target="slides/slide424.xml"/><Relationship Id="rId230" Type="http://schemas.openxmlformats.org/officeDocument/2006/relationships/slide" Target="slides/slide228.xml"/><Relationship Id="rId468" Type="http://schemas.openxmlformats.org/officeDocument/2006/relationships/slide" Target="slides/slide466.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328" Type="http://schemas.openxmlformats.org/officeDocument/2006/relationships/slide" Target="slides/slide326.xml"/><Relationship Id="rId349" Type="http://schemas.openxmlformats.org/officeDocument/2006/relationships/slide" Target="slides/slide347.xml"/><Relationship Id="rId514" Type="http://schemas.openxmlformats.org/officeDocument/2006/relationships/slide" Target="slides/slide512.xml"/><Relationship Id="rId535" Type="http://schemas.openxmlformats.org/officeDocument/2006/relationships/viewProps" Target="viewProps.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381" Type="http://schemas.openxmlformats.org/officeDocument/2006/relationships/slide" Target="slides/slide379.xml"/><Relationship Id="rId416" Type="http://schemas.openxmlformats.org/officeDocument/2006/relationships/slide" Target="slides/slide414.xml"/><Relationship Id="rId220" Type="http://schemas.openxmlformats.org/officeDocument/2006/relationships/slide" Target="slides/slide218.xml"/><Relationship Id="rId241" Type="http://schemas.openxmlformats.org/officeDocument/2006/relationships/slide" Target="slides/slide239.xml"/><Relationship Id="rId437" Type="http://schemas.openxmlformats.org/officeDocument/2006/relationships/slide" Target="slides/slide435.xml"/><Relationship Id="rId458" Type="http://schemas.openxmlformats.org/officeDocument/2006/relationships/slide" Target="slides/slide456.xml"/><Relationship Id="rId479" Type="http://schemas.openxmlformats.org/officeDocument/2006/relationships/slide" Target="slides/slide4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318" Type="http://schemas.openxmlformats.org/officeDocument/2006/relationships/slide" Target="slides/slide316.xml"/><Relationship Id="rId339" Type="http://schemas.openxmlformats.org/officeDocument/2006/relationships/slide" Target="slides/slide337.xml"/><Relationship Id="rId490" Type="http://schemas.openxmlformats.org/officeDocument/2006/relationships/slide" Target="slides/slide488.xml"/><Relationship Id="rId504" Type="http://schemas.openxmlformats.org/officeDocument/2006/relationships/slide" Target="slides/slide502.xml"/><Relationship Id="rId525" Type="http://schemas.openxmlformats.org/officeDocument/2006/relationships/slide" Target="slides/slide523.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350" Type="http://schemas.openxmlformats.org/officeDocument/2006/relationships/slide" Target="slides/slide348.xml"/><Relationship Id="rId371" Type="http://schemas.openxmlformats.org/officeDocument/2006/relationships/slide" Target="slides/slide369.xml"/><Relationship Id="rId406" Type="http://schemas.openxmlformats.org/officeDocument/2006/relationships/slide" Target="slides/slide404.xml"/><Relationship Id="rId9" Type="http://schemas.openxmlformats.org/officeDocument/2006/relationships/slide" Target="slides/slide7.xml"/><Relationship Id="rId210" Type="http://schemas.openxmlformats.org/officeDocument/2006/relationships/slide" Target="slides/slide208.xml"/><Relationship Id="rId392" Type="http://schemas.openxmlformats.org/officeDocument/2006/relationships/slide" Target="slides/slide390.xml"/><Relationship Id="rId427" Type="http://schemas.openxmlformats.org/officeDocument/2006/relationships/slide" Target="slides/slide425.xml"/><Relationship Id="rId448" Type="http://schemas.openxmlformats.org/officeDocument/2006/relationships/slide" Target="slides/slide446.xml"/><Relationship Id="rId469" Type="http://schemas.openxmlformats.org/officeDocument/2006/relationships/slide" Target="slides/slide467.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329" Type="http://schemas.openxmlformats.org/officeDocument/2006/relationships/slide" Target="slides/slide327.xml"/><Relationship Id="rId480" Type="http://schemas.openxmlformats.org/officeDocument/2006/relationships/slide" Target="slides/slide478.xml"/><Relationship Id="rId515" Type="http://schemas.openxmlformats.org/officeDocument/2006/relationships/slide" Target="slides/slide513.xml"/><Relationship Id="rId536" Type="http://schemas.openxmlformats.org/officeDocument/2006/relationships/theme" Target="theme/theme1.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340" Type="http://schemas.openxmlformats.org/officeDocument/2006/relationships/slide" Target="slides/slide338.xml"/><Relationship Id="rId361" Type="http://schemas.openxmlformats.org/officeDocument/2006/relationships/slide" Target="slides/slide359.xml"/><Relationship Id="rId196" Type="http://schemas.openxmlformats.org/officeDocument/2006/relationships/slide" Target="slides/slide194.xml"/><Relationship Id="rId200" Type="http://schemas.openxmlformats.org/officeDocument/2006/relationships/slide" Target="slides/slide198.xml"/><Relationship Id="rId382" Type="http://schemas.openxmlformats.org/officeDocument/2006/relationships/slide" Target="slides/slide380.xml"/><Relationship Id="rId417" Type="http://schemas.openxmlformats.org/officeDocument/2006/relationships/slide" Target="slides/slide415.xml"/><Relationship Id="rId438" Type="http://schemas.openxmlformats.org/officeDocument/2006/relationships/slide" Target="slides/slide436.xml"/><Relationship Id="rId459" Type="http://schemas.openxmlformats.org/officeDocument/2006/relationships/slide" Target="slides/slide457.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19" Type="http://schemas.openxmlformats.org/officeDocument/2006/relationships/slide" Target="slides/slide317.xml"/><Relationship Id="rId470" Type="http://schemas.openxmlformats.org/officeDocument/2006/relationships/slide" Target="slides/slide468.xml"/><Relationship Id="rId491" Type="http://schemas.openxmlformats.org/officeDocument/2006/relationships/slide" Target="slides/slide489.xml"/><Relationship Id="rId505" Type="http://schemas.openxmlformats.org/officeDocument/2006/relationships/slide" Target="slides/slide503.xml"/><Relationship Id="rId526" Type="http://schemas.openxmlformats.org/officeDocument/2006/relationships/slide" Target="slides/slide52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330" Type="http://schemas.openxmlformats.org/officeDocument/2006/relationships/slide" Target="slides/slide328.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351" Type="http://schemas.openxmlformats.org/officeDocument/2006/relationships/slide" Target="slides/slide349.xml"/><Relationship Id="rId372" Type="http://schemas.openxmlformats.org/officeDocument/2006/relationships/slide" Target="slides/slide370.xml"/><Relationship Id="rId393" Type="http://schemas.openxmlformats.org/officeDocument/2006/relationships/slide" Target="slides/slide391.xml"/><Relationship Id="rId407" Type="http://schemas.openxmlformats.org/officeDocument/2006/relationships/slide" Target="slides/slide405.xml"/><Relationship Id="rId428" Type="http://schemas.openxmlformats.org/officeDocument/2006/relationships/slide" Target="slides/slide426.xml"/><Relationship Id="rId449" Type="http://schemas.openxmlformats.org/officeDocument/2006/relationships/slide" Target="slides/slide447.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460" Type="http://schemas.openxmlformats.org/officeDocument/2006/relationships/slide" Target="slides/slide458.xml"/><Relationship Id="rId481" Type="http://schemas.openxmlformats.org/officeDocument/2006/relationships/slide" Target="slides/slide479.xml"/><Relationship Id="rId516" Type="http://schemas.openxmlformats.org/officeDocument/2006/relationships/slide" Target="slides/slide51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320" Type="http://schemas.openxmlformats.org/officeDocument/2006/relationships/slide" Target="slides/slide318.xml"/><Relationship Id="rId537" Type="http://schemas.openxmlformats.org/officeDocument/2006/relationships/tableStyles" Target="tableStyles.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341" Type="http://schemas.openxmlformats.org/officeDocument/2006/relationships/slide" Target="slides/slide339.xml"/><Relationship Id="rId362" Type="http://schemas.openxmlformats.org/officeDocument/2006/relationships/slide" Target="slides/slide360.xml"/><Relationship Id="rId383" Type="http://schemas.openxmlformats.org/officeDocument/2006/relationships/slide" Target="slides/slide381.xml"/><Relationship Id="rId418" Type="http://schemas.openxmlformats.org/officeDocument/2006/relationships/slide" Target="slides/slide416.xml"/><Relationship Id="rId439" Type="http://schemas.openxmlformats.org/officeDocument/2006/relationships/slide" Target="slides/slide437.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450" Type="http://schemas.openxmlformats.org/officeDocument/2006/relationships/slide" Target="slides/slide448.xml"/><Relationship Id="rId471" Type="http://schemas.openxmlformats.org/officeDocument/2006/relationships/slide" Target="slides/slide469.xml"/><Relationship Id="rId506" Type="http://schemas.openxmlformats.org/officeDocument/2006/relationships/slide" Target="slides/slide50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492" Type="http://schemas.openxmlformats.org/officeDocument/2006/relationships/slide" Target="slides/slide490.xml"/><Relationship Id="rId527" Type="http://schemas.openxmlformats.org/officeDocument/2006/relationships/slide" Target="slides/slide525.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331" Type="http://schemas.openxmlformats.org/officeDocument/2006/relationships/slide" Target="slides/slide329.xml"/><Relationship Id="rId352" Type="http://schemas.openxmlformats.org/officeDocument/2006/relationships/slide" Target="slides/slide350.xml"/><Relationship Id="rId373" Type="http://schemas.openxmlformats.org/officeDocument/2006/relationships/slide" Target="slides/slide371.xml"/><Relationship Id="rId394" Type="http://schemas.openxmlformats.org/officeDocument/2006/relationships/slide" Target="slides/slide392.xml"/><Relationship Id="rId408" Type="http://schemas.openxmlformats.org/officeDocument/2006/relationships/slide" Target="slides/slide406.xml"/><Relationship Id="rId429" Type="http://schemas.openxmlformats.org/officeDocument/2006/relationships/slide" Target="slides/slide427.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440" Type="http://schemas.openxmlformats.org/officeDocument/2006/relationships/slide" Target="slides/slide438.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461" Type="http://schemas.openxmlformats.org/officeDocument/2006/relationships/slide" Target="slides/slide459.xml"/><Relationship Id="rId482" Type="http://schemas.openxmlformats.org/officeDocument/2006/relationships/slide" Target="slides/slide480.xml"/><Relationship Id="rId517" Type="http://schemas.openxmlformats.org/officeDocument/2006/relationships/slide" Target="slides/slide515.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slide" Target="slides/slide319.xml"/><Relationship Id="rId342" Type="http://schemas.openxmlformats.org/officeDocument/2006/relationships/slide" Target="slides/slide340.xml"/><Relationship Id="rId363" Type="http://schemas.openxmlformats.org/officeDocument/2006/relationships/slide" Target="slides/slide361.xml"/><Relationship Id="rId384" Type="http://schemas.openxmlformats.org/officeDocument/2006/relationships/slide" Target="slides/slide382.xml"/><Relationship Id="rId419" Type="http://schemas.openxmlformats.org/officeDocument/2006/relationships/slide" Target="slides/slide417.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430" Type="http://schemas.openxmlformats.org/officeDocument/2006/relationships/slide" Target="slides/slide428.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451" Type="http://schemas.openxmlformats.org/officeDocument/2006/relationships/slide" Target="slides/slide449.xml"/><Relationship Id="rId472" Type="http://schemas.openxmlformats.org/officeDocument/2006/relationships/slide" Target="slides/slide470.xml"/><Relationship Id="rId493" Type="http://schemas.openxmlformats.org/officeDocument/2006/relationships/slide" Target="slides/slide491.xml"/><Relationship Id="rId507" Type="http://schemas.openxmlformats.org/officeDocument/2006/relationships/slide" Target="slides/slide505.xml"/><Relationship Id="rId528" Type="http://schemas.openxmlformats.org/officeDocument/2006/relationships/slide" Target="slides/slide526.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332" Type="http://schemas.openxmlformats.org/officeDocument/2006/relationships/slide" Target="slides/slide330.xml"/><Relationship Id="rId353" Type="http://schemas.openxmlformats.org/officeDocument/2006/relationships/slide" Target="slides/slide351.xml"/><Relationship Id="rId374" Type="http://schemas.openxmlformats.org/officeDocument/2006/relationships/slide" Target="slides/slide372.xml"/><Relationship Id="rId395" Type="http://schemas.openxmlformats.org/officeDocument/2006/relationships/slide" Target="slides/slide393.xml"/><Relationship Id="rId409" Type="http://schemas.openxmlformats.org/officeDocument/2006/relationships/slide" Target="slides/slide407.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420" Type="http://schemas.openxmlformats.org/officeDocument/2006/relationships/slide" Target="slides/slide418.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41" Type="http://schemas.openxmlformats.org/officeDocument/2006/relationships/slide" Target="slides/slide439.xml"/><Relationship Id="rId462" Type="http://schemas.openxmlformats.org/officeDocument/2006/relationships/slide" Target="slides/slide460.xml"/><Relationship Id="rId483" Type="http://schemas.openxmlformats.org/officeDocument/2006/relationships/slide" Target="slides/slide481.xml"/><Relationship Id="rId518" Type="http://schemas.openxmlformats.org/officeDocument/2006/relationships/slide" Target="slides/slide516.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slide" Target="slides/slide320.xml"/><Relationship Id="rId343" Type="http://schemas.openxmlformats.org/officeDocument/2006/relationships/slide" Target="slides/slide341.xml"/><Relationship Id="rId364" Type="http://schemas.openxmlformats.org/officeDocument/2006/relationships/slide" Target="slides/slide362.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385" Type="http://schemas.openxmlformats.org/officeDocument/2006/relationships/slide" Target="slides/slide383.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410" Type="http://schemas.openxmlformats.org/officeDocument/2006/relationships/slide" Target="slides/slide408.xml"/><Relationship Id="rId431" Type="http://schemas.openxmlformats.org/officeDocument/2006/relationships/slide" Target="slides/slide429.xml"/><Relationship Id="rId452" Type="http://schemas.openxmlformats.org/officeDocument/2006/relationships/slide" Target="slides/slide450.xml"/><Relationship Id="rId473" Type="http://schemas.openxmlformats.org/officeDocument/2006/relationships/slide" Target="slides/slide471.xml"/><Relationship Id="rId494" Type="http://schemas.openxmlformats.org/officeDocument/2006/relationships/slide" Target="slides/slide492.xml"/><Relationship Id="rId508" Type="http://schemas.openxmlformats.org/officeDocument/2006/relationships/slide" Target="slides/slide506.xml"/><Relationship Id="rId529" Type="http://schemas.openxmlformats.org/officeDocument/2006/relationships/slide" Target="slides/slide527.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slide" Target="slides/slide310.xml"/><Relationship Id="rId333" Type="http://schemas.openxmlformats.org/officeDocument/2006/relationships/slide" Target="slides/slide331.xml"/><Relationship Id="rId354" Type="http://schemas.openxmlformats.org/officeDocument/2006/relationships/slide" Target="slides/slide352.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75" Type="http://schemas.openxmlformats.org/officeDocument/2006/relationships/slide" Target="slides/slide373.xml"/><Relationship Id="rId396" Type="http://schemas.openxmlformats.org/officeDocument/2006/relationships/slide" Target="slides/slide394.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400" Type="http://schemas.openxmlformats.org/officeDocument/2006/relationships/slide" Target="slides/slide398.xml"/><Relationship Id="rId421" Type="http://schemas.openxmlformats.org/officeDocument/2006/relationships/slide" Target="slides/slide419.xml"/><Relationship Id="rId442" Type="http://schemas.openxmlformats.org/officeDocument/2006/relationships/slide" Target="slides/slide440.xml"/><Relationship Id="rId463" Type="http://schemas.openxmlformats.org/officeDocument/2006/relationships/slide" Target="slides/slide461.xml"/><Relationship Id="rId484" Type="http://schemas.openxmlformats.org/officeDocument/2006/relationships/slide" Target="slides/slide482.xml"/><Relationship Id="rId519" Type="http://schemas.openxmlformats.org/officeDocument/2006/relationships/slide" Target="slides/slide517.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323" Type="http://schemas.openxmlformats.org/officeDocument/2006/relationships/slide" Target="slides/slide321.xml"/><Relationship Id="rId344" Type="http://schemas.openxmlformats.org/officeDocument/2006/relationships/slide" Target="slides/slide342.xml"/><Relationship Id="rId530" Type="http://schemas.openxmlformats.org/officeDocument/2006/relationships/slide" Target="slides/slide528.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365" Type="http://schemas.openxmlformats.org/officeDocument/2006/relationships/slide" Target="slides/slide363.xml"/><Relationship Id="rId386" Type="http://schemas.openxmlformats.org/officeDocument/2006/relationships/slide" Target="slides/slide384.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411" Type="http://schemas.openxmlformats.org/officeDocument/2006/relationships/slide" Target="slides/slide409.xml"/><Relationship Id="rId432" Type="http://schemas.openxmlformats.org/officeDocument/2006/relationships/slide" Target="slides/slide430.xml"/><Relationship Id="rId453" Type="http://schemas.openxmlformats.org/officeDocument/2006/relationships/slide" Target="slides/slide451.xml"/><Relationship Id="rId474" Type="http://schemas.openxmlformats.org/officeDocument/2006/relationships/slide" Target="slides/slide472.xml"/><Relationship Id="rId509" Type="http://schemas.openxmlformats.org/officeDocument/2006/relationships/slide" Target="slides/slide507.xml"/><Relationship Id="rId106" Type="http://schemas.openxmlformats.org/officeDocument/2006/relationships/slide" Target="slides/slide104.xml"/><Relationship Id="rId127" Type="http://schemas.openxmlformats.org/officeDocument/2006/relationships/slide" Target="slides/slide125.xml"/><Relationship Id="rId313" Type="http://schemas.openxmlformats.org/officeDocument/2006/relationships/slide" Target="slides/slide311.xml"/><Relationship Id="rId495" Type="http://schemas.openxmlformats.org/officeDocument/2006/relationships/slide" Target="slides/slide493.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334" Type="http://schemas.openxmlformats.org/officeDocument/2006/relationships/slide" Target="slides/slide332.xml"/><Relationship Id="rId355" Type="http://schemas.openxmlformats.org/officeDocument/2006/relationships/slide" Target="slides/slide353.xml"/><Relationship Id="rId376" Type="http://schemas.openxmlformats.org/officeDocument/2006/relationships/slide" Target="slides/slide374.xml"/><Relationship Id="rId397" Type="http://schemas.openxmlformats.org/officeDocument/2006/relationships/slide" Target="slides/slide395.xml"/><Relationship Id="rId520" Type="http://schemas.openxmlformats.org/officeDocument/2006/relationships/slide" Target="slides/slide518.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401" Type="http://schemas.openxmlformats.org/officeDocument/2006/relationships/slide" Target="slides/slide399.xml"/><Relationship Id="rId422" Type="http://schemas.openxmlformats.org/officeDocument/2006/relationships/slide" Target="slides/slide420.xml"/><Relationship Id="rId443" Type="http://schemas.openxmlformats.org/officeDocument/2006/relationships/slide" Target="slides/slide441.xml"/><Relationship Id="rId464" Type="http://schemas.openxmlformats.org/officeDocument/2006/relationships/slide" Target="slides/slide462.xml"/><Relationship Id="rId303" Type="http://schemas.openxmlformats.org/officeDocument/2006/relationships/slide" Target="slides/slide301.xml"/><Relationship Id="rId485" Type="http://schemas.openxmlformats.org/officeDocument/2006/relationships/slide" Target="slides/slide483.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345" Type="http://schemas.openxmlformats.org/officeDocument/2006/relationships/slide" Target="slides/slide343.xml"/><Relationship Id="rId387" Type="http://schemas.openxmlformats.org/officeDocument/2006/relationships/slide" Target="slides/slide385.xml"/><Relationship Id="rId510" Type="http://schemas.openxmlformats.org/officeDocument/2006/relationships/slide" Target="slides/slide508.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412" Type="http://schemas.openxmlformats.org/officeDocument/2006/relationships/slide" Target="slides/slide410.xml"/><Relationship Id="rId107" Type="http://schemas.openxmlformats.org/officeDocument/2006/relationships/slide" Target="slides/slide105.xml"/><Relationship Id="rId289" Type="http://schemas.openxmlformats.org/officeDocument/2006/relationships/slide" Target="slides/slide287.xml"/><Relationship Id="rId454" Type="http://schemas.openxmlformats.org/officeDocument/2006/relationships/slide" Target="slides/slide452.xml"/><Relationship Id="rId496" Type="http://schemas.openxmlformats.org/officeDocument/2006/relationships/slide" Target="slides/slide494.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314" Type="http://schemas.openxmlformats.org/officeDocument/2006/relationships/slide" Target="slides/slide312.xml"/><Relationship Id="rId356" Type="http://schemas.openxmlformats.org/officeDocument/2006/relationships/slide" Target="slides/slide354.xml"/><Relationship Id="rId398" Type="http://schemas.openxmlformats.org/officeDocument/2006/relationships/slide" Target="slides/slide396.xml"/><Relationship Id="rId521" Type="http://schemas.openxmlformats.org/officeDocument/2006/relationships/slide" Target="slides/slide519.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423" Type="http://schemas.openxmlformats.org/officeDocument/2006/relationships/slide" Target="slides/slide421.xml"/><Relationship Id="rId258" Type="http://schemas.openxmlformats.org/officeDocument/2006/relationships/slide" Target="slides/slide256.xml"/><Relationship Id="rId465" Type="http://schemas.openxmlformats.org/officeDocument/2006/relationships/slide" Target="slides/slide463.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325" Type="http://schemas.openxmlformats.org/officeDocument/2006/relationships/slide" Target="slides/slide323.xml"/><Relationship Id="rId367" Type="http://schemas.openxmlformats.org/officeDocument/2006/relationships/slide" Target="slides/slide365.xml"/><Relationship Id="rId532" Type="http://schemas.openxmlformats.org/officeDocument/2006/relationships/slide" Target="slides/slide530.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434" Type="http://schemas.openxmlformats.org/officeDocument/2006/relationships/slide" Target="slides/slide432.xml"/><Relationship Id="rId476" Type="http://schemas.openxmlformats.org/officeDocument/2006/relationships/slide" Target="slides/slide474.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336" Type="http://schemas.openxmlformats.org/officeDocument/2006/relationships/slide" Target="slides/slide334.xml"/><Relationship Id="rId501" Type="http://schemas.openxmlformats.org/officeDocument/2006/relationships/slide" Target="slides/slide499.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378" Type="http://schemas.openxmlformats.org/officeDocument/2006/relationships/slide" Target="slides/slide376.xml"/><Relationship Id="rId403" Type="http://schemas.openxmlformats.org/officeDocument/2006/relationships/slide" Target="slides/slide401.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487" Type="http://schemas.openxmlformats.org/officeDocument/2006/relationships/slide" Target="slides/slide485.xml"/><Relationship Id="rId291" Type="http://schemas.openxmlformats.org/officeDocument/2006/relationships/slide" Target="slides/slide289.xml"/><Relationship Id="rId305" Type="http://schemas.openxmlformats.org/officeDocument/2006/relationships/slide" Target="slides/slide303.xml"/><Relationship Id="rId347" Type="http://schemas.openxmlformats.org/officeDocument/2006/relationships/slide" Target="slides/slide345.xml"/><Relationship Id="rId512" Type="http://schemas.openxmlformats.org/officeDocument/2006/relationships/slide" Target="slides/slide510.xml"/><Relationship Id="rId44" Type="http://schemas.openxmlformats.org/officeDocument/2006/relationships/slide" Target="slides/slide42.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193" Type="http://schemas.openxmlformats.org/officeDocument/2006/relationships/slide" Target="slides/slide191.xml"/><Relationship Id="rId207" Type="http://schemas.openxmlformats.org/officeDocument/2006/relationships/slide" Target="slides/slide205.xml"/><Relationship Id="rId249" Type="http://schemas.openxmlformats.org/officeDocument/2006/relationships/slide" Target="slides/slide247.xml"/><Relationship Id="rId414" Type="http://schemas.openxmlformats.org/officeDocument/2006/relationships/slide" Target="slides/slide412.xml"/><Relationship Id="rId456" Type="http://schemas.openxmlformats.org/officeDocument/2006/relationships/slide" Target="slides/slide454.xml"/><Relationship Id="rId498" Type="http://schemas.openxmlformats.org/officeDocument/2006/relationships/slide" Target="slides/slide496.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16" Type="http://schemas.openxmlformats.org/officeDocument/2006/relationships/slide" Target="slides/slide314.xml"/><Relationship Id="rId523" Type="http://schemas.openxmlformats.org/officeDocument/2006/relationships/slide" Target="slides/slide521.xml"/><Relationship Id="rId55" Type="http://schemas.openxmlformats.org/officeDocument/2006/relationships/slide" Target="slides/slide53.xml"/><Relationship Id="rId97" Type="http://schemas.openxmlformats.org/officeDocument/2006/relationships/slide" Target="slides/slide95.xml"/><Relationship Id="rId120" Type="http://schemas.openxmlformats.org/officeDocument/2006/relationships/slide" Target="slides/slide118.xml"/><Relationship Id="rId358" Type="http://schemas.openxmlformats.org/officeDocument/2006/relationships/slide" Target="slides/slide356.xml"/><Relationship Id="rId162" Type="http://schemas.openxmlformats.org/officeDocument/2006/relationships/slide" Target="slides/slide160.xml"/><Relationship Id="rId218" Type="http://schemas.openxmlformats.org/officeDocument/2006/relationships/slide" Target="slides/slide216.xml"/><Relationship Id="rId425" Type="http://schemas.openxmlformats.org/officeDocument/2006/relationships/slide" Target="slides/slide423.xml"/><Relationship Id="rId467" Type="http://schemas.openxmlformats.org/officeDocument/2006/relationships/slide" Target="slides/slide465.xml"/><Relationship Id="rId271" Type="http://schemas.openxmlformats.org/officeDocument/2006/relationships/slide" Target="slides/slide269.xml"/><Relationship Id="rId24" Type="http://schemas.openxmlformats.org/officeDocument/2006/relationships/slide" Target="slides/slide22.xml"/><Relationship Id="rId66" Type="http://schemas.openxmlformats.org/officeDocument/2006/relationships/slide" Target="slides/slide64.xml"/><Relationship Id="rId131" Type="http://schemas.openxmlformats.org/officeDocument/2006/relationships/slide" Target="slides/slide129.xml"/><Relationship Id="rId327" Type="http://schemas.openxmlformats.org/officeDocument/2006/relationships/slide" Target="slides/slide325.xml"/><Relationship Id="rId369" Type="http://schemas.openxmlformats.org/officeDocument/2006/relationships/slide" Target="slides/slide367.xml"/><Relationship Id="rId534" Type="http://schemas.openxmlformats.org/officeDocument/2006/relationships/presProps" Target="presProps.xml"/><Relationship Id="rId173" Type="http://schemas.openxmlformats.org/officeDocument/2006/relationships/slide" Target="slides/slide171.xml"/><Relationship Id="rId229" Type="http://schemas.openxmlformats.org/officeDocument/2006/relationships/slide" Target="slides/slide227.xml"/><Relationship Id="rId380" Type="http://schemas.openxmlformats.org/officeDocument/2006/relationships/slide" Target="slides/slide378.xml"/><Relationship Id="rId436" Type="http://schemas.openxmlformats.org/officeDocument/2006/relationships/slide" Target="slides/slide434.xml"/><Relationship Id="rId240" Type="http://schemas.openxmlformats.org/officeDocument/2006/relationships/slide" Target="slides/slide238.xml"/><Relationship Id="rId478" Type="http://schemas.openxmlformats.org/officeDocument/2006/relationships/slide" Target="slides/slide476.xml"/><Relationship Id="rId35" Type="http://schemas.openxmlformats.org/officeDocument/2006/relationships/slide" Target="slides/slide33.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38" Type="http://schemas.openxmlformats.org/officeDocument/2006/relationships/slide" Target="slides/slide336.xml"/><Relationship Id="rId503" Type="http://schemas.openxmlformats.org/officeDocument/2006/relationships/slide" Target="slides/slide501.xml"/><Relationship Id="rId8" Type="http://schemas.openxmlformats.org/officeDocument/2006/relationships/slide" Target="slides/slide6.xml"/><Relationship Id="rId142" Type="http://schemas.openxmlformats.org/officeDocument/2006/relationships/slide" Target="slides/slide140.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447" Type="http://schemas.openxmlformats.org/officeDocument/2006/relationships/slide" Target="slides/slide445.xml"/><Relationship Id="rId251" Type="http://schemas.openxmlformats.org/officeDocument/2006/relationships/slide" Target="slides/slide249.xml"/><Relationship Id="rId489" Type="http://schemas.openxmlformats.org/officeDocument/2006/relationships/slide" Target="slides/slide4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97173-D9A5-4731-89B2-8F2703620818}" type="datetimeFigureOut">
              <a:rPr lang="es-MX" smtClean="0"/>
              <a:t>29/11/2022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E2AE8-A5E9-429D-A49F-3F3124FDE8DF}" type="slidenum">
              <a:rPr lang="es-MX" smtClean="0"/>
              <a:t>‹#›</a:t>
            </a:fld>
            <a:endParaRPr lang="es-MX"/>
          </a:p>
        </p:txBody>
      </p:sp>
    </p:spTree>
    <p:extLst>
      <p:ext uri="{BB962C8B-B14F-4D97-AF65-F5344CB8AC3E}">
        <p14:creationId xmlns:p14="http://schemas.microsoft.com/office/powerpoint/2010/main" val="121845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858DC3-2C12-460A-9F70-1FCB0C526C00}"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MX"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366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memoria protegida permitió tener más de un proceso a la vez. La memoria virtual sirve para tener muchos más procesos.</a:t>
            </a:r>
          </a:p>
        </p:txBody>
      </p:sp>
      <p:sp>
        <p:nvSpPr>
          <p:cNvPr id="4" name="Marcador de número de diapositiva 3"/>
          <p:cNvSpPr>
            <a:spLocks noGrp="1"/>
          </p:cNvSpPr>
          <p:nvPr>
            <p:ph type="sldNum" sz="quarter" idx="5"/>
          </p:nvPr>
        </p:nvSpPr>
        <p:spPr/>
        <p:txBody>
          <a:bodyPr/>
          <a:lstStyle/>
          <a:p>
            <a:fld id="{56858DC3-2C12-460A-9F70-1FCB0C526C00}" type="slidenum">
              <a:rPr lang="es-MX" smtClean="0"/>
              <a:pPr/>
              <a:t>85</a:t>
            </a:fld>
            <a:endParaRPr lang="es-MX"/>
          </a:p>
        </p:txBody>
      </p:sp>
    </p:spTree>
    <p:extLst>
      <p:ext uri="{BB962C8B-B14F-4D97-AF65-F5344CB8AC3E}">
        <p14:creationId xmlns:p14="http://schemas.microsoft.com/office/powerpoint/2010/main" val="1630327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SO’s</a:t>
            </a:r>
            <a:r>
              <a:rPr lang="es-MX" dirty="0"/>
              <a:t> multiusuarios</a:t>
            </a:r>
          </a:p>
        </p:txBody>
      </p:sp>
      <p:sp>
        <p:nvSpPr>
          <p:cNvPr id="4" name="Marcador de número de diapositiva 3"/>
          <p:cNvSpPr>
            <a:spLocks noGrp="1"/>
          </p:cNvSpPr>
          <p:nvPr>
            <p:ph type="sldNum" sz="quarter" idx="5"/>
          </p:nvPr>
        </p:nvSpPr>
        <p:spPr/>
        <p:txBody>
          <a:bodyPr/>
          <a:lstStyle/>
          <a:p>
            <a:fld id="{56858DC3-2C12-460A-9F70-1FCB0C526C00}" type="slidenum">
              <a:rPr lang="es-MX" smtClean="0"/>
              <a:pPr/>
              <a:t>87</a:t>
            </a:fld>
            <a:endParaRPr lang="es-MX"/>
          </a:p>
        </p:txBody>
      </p:sp>
    </p:spTree>
    <p:extLst>
      <p:ext uri="{BB962C8B-B14F-4D97-AF65-F5344CB8AC3E}">
        <p14:creationId xmlns:p14="http://schemas.microsoft.com/office/powerpoint/2010/main" val="3814313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Real-</a:t>
            </a:r>
            <a:r>
              <a:rPr lang="es-MX" dirty="0" err="1"/>
              <a:t>Address</a:t>
            </a:r>
            <a:r>
              <a:rPr lang="es-MX" dirty="0"/>
              <a:t> </a:t>
            </a:r>
            <a:r>
              <a:rPr lang="es-MX" dirty="0" err="1"/>
              <a:t>Mode</a:t>
            </a:r>
            <a:r>
              <a:rPr lang="es-MX" dirty="0"/>
              <a:t> sólo acepta correr programas en el 8086. Sirve para agregar compatibilidad hacia atrás</a:t>
            </a:r>
          </a:p>
        </p:txBody>
      </p:sp>
      <p:sp>
        <p:nvSpPr>
          <p:cNvPr id="4" name="Marcador de número de diapositiva 3"/>
          <p:cNvSpPr>
            <a:spLocks noGrp="1"/>
          </p:cNvSpPr>
          <p:nvPr>
            <p:ph type="sldNum" sz="quarter" idx="5"/>
          </p:nvPr>
        </p:nvSpPr>
        <p:spPr/>
        <p:txBody>
          <a:bodyPr/>
          <a:lstStyle/>
          <a:p>
            <a:fld id="{56858DC3-2C12-460A-9F70-1FCB0C526C00}" type="slidenum">
              <a:rPr lang="es-MX" smtClean="0"/>
              <a:pPr/>
              <a:t>88</a:t>
            </a:fld>
            <a:endParaRPr lang="es-MX"/>
          </a:p>
        </p:txBody>
      </p:sp>
    </p:spTree>
    <p:extLst>
      <p:ext uri="{BB962C8B-B14F-4D97-AF65-F5344CB8AC3E}">
        <p14:creationId xmlns:p14="http://schemas.microsoft.com/office/powerpoint/2010/main" val="3790945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56858DC3-2C12-460A-9F70-1FCB0C526C00}" type="slidenum">
              <a:rPr lang="es-MX" smtClean="0"/>
              <a:pPr/>
              <a:t>152</a:t>
            </a:fld>
            <a:endParaRPr lang="es-MX"/>
          </a:p>
        </p:txBody>
      </p:sp>
    </p:spTree>
    <p:extLst>
      <p:ext uri="{BB962C8B-B14F-4D97-AF65-F5344CB8AC3E}">
        <p14:creationId xmlns:p14="http://schemas.microsoft.com/office/powerpoint/2010/main" val="1907900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6858DC3-2C12-460A-9F70-1FCB0C526C00}" type="slidenum">
              <a:rPr lang="es-MX" smtClean="0"/>
              <a:t>185</a:t>
            </a:fld>
            <a:endParaRPr lang="es-MX"/>
          </a:p>
        </p:txBody>
      </p:sp>
    </p:spTree>
    <p:extLst>
      <p:ext uri="{BB962C8B-B14F-4D97-AF65-F5344CB8AC3E}">
        <p14:creationId xmlns:p14="http://schemas.microsoft.com/office/powerpoint/2010/main" val="558793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6858DC3-2C12-460A-9F70-1FCB0C526C00}" type="slidenum">
              <a:rPr lang="es-MX" smtClean="0"/>
              <a:t>200</a:t>
            </a:fld>
            <a:endParaRPr lang="es-MX"/>
          </a:p>
        </p:txBody>
      </p:sp>
    </p:spTree>
    <p:extLst>
      <p:ext uri="{BB962C8B-B14F-4D97-AF65-F5344CB8AC3E}">
        <p14:creationId xmlns:p14="http://schemas.microsoft.com/office/powerpoint/2010/main" val="3094514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56858DC3-2C12-460A-9F70-1FCB0C526C00}" type="slidenum">
              <a:rPr lang="es-MX" smtClean="0"/>
              <a:pPr/>
              <a:t>254</a:t>
            </a:fld>
            <a:endParaRPr lang="es-MX"/>
          </a:p>
        </p:txBody>
      </p:sp>
    </p:spTree>
    <p:extLst>
      <p:ext uri="{BB962C8B-B14F-4D97-AF65-F5344CB8AC3E}">
        <p14:creationId xmlns:p14="http://schemas.microsoft.com/office/powerpoint/2010/main" val="352783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6858DC3-2C12-460A-9F70-1FCB0C526C00}" type="slidenum">
              <a:rPr lang="es-MX" smtClean="0"/>
              <a:pPr/>
              <a:t>295</a:t>
            </a:fld>
            <a:endParaRPr lang="es-MX"/>
          </a:p>
        </p:txBody>
      </p:sp>
    </p:spTree>
    <p:extLst>
      <p:ext uri="{BB962C8B-B14F-4D97-AF65-F5344CB8AC3E}">
        <p14:creationId xmlns:p14="http://schemas.microsoft.com/office/powerpoint/2010/main" val="116675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858DC3-2C12-460A-9F70-1FCB0C526C00}"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MX"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9409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Helvetica" pitchFamily="34" charset="0"/>
              </a:defRPr>
            </a:lvl1pPr>
            <a:lvl2pPr marL="732172" indent="-280406" defTabSz="912879">
              <a:defRPr>
                <a:solidFill>
                  <a:schemeClr val="tx1"/>
                </a:solidFill>
                <a:latin typeface="Helvetica" pitchFamily="34" charset="0"/>
              </a:defRPr>
            </a:lvl2pPr>
            <a:lvl3pPr marL="1126300" indent="-224325" defTabSz="912879">
              <a:defRPr>
                <a:solidFill>
                  <a:schemeClr val="tx1"/>
                </a:solidFill>
                <a:latin typeface="Helvetica" pitchFamily="34" charset="0"/>
              </a:defRPr>
            </a:lvl3pPr>
            <a:lvl4pPr marL="1576508" indent="-224325" defTabSz="912879">
              <a:defRPr>
                <a:solidFill>
                  <a:schemeClr val="tx1"/>
                </a:solidFill>
                <a:latin typeface="Helvetica" pitchFamily="34" charset="0"/>
              </a:defRPr>
            </a:lvl4pPr>
            <a:lvl5pPr marL="2028274" indent="-224325" defTabSz="912879">
              <a:defRPr>
                <a:solidFill>
                  <a:schemeClr val="tx1"/>
                </a:solidFill>
                <a:latin typeface="Helvetica" pitchFamily="34" charset="0"/>
              </a:defRPr>
            </a:lvl5pPr>
            <a:lvl6pPr marL="2476924" indent="-224325" defTabSz="912879" eaLnBrk="0" fontAlgn="base" hangingPunct="0">
              <a:spcBef>
                <a:spcPct val="0"/>
              </a:spcBef>
              <a:spcAft>
                <a:spcPct val="0"/>
              </a:spcAft>
              <a:defRPr>
                <a:solidFill>
                  <a:schemeClr val="tx1"/>
                </a:solidFill>
                <a:latin typeface="Helvetica" pitchFamily="34" charset="0"/>
              </a:defRPr>
            </a:lvl6pPr>
            <a:lvl7pPr marL="2925574" indent="-224325" defTabSz="912879" eaLnBrk="0" fontAlgn="base" hangingPunct="0">
              <a:spcBef>
                <a:spcPct val="0"/>
              </a:spcBef>
              <a:spcAft>
                <a:spcPct val="0"/>
              </a:spcAft>
              <a:defRPr>
                <a:solidFill>
                  <a:schemeClr val="tx1"/>
                </a:solidFill>
                <a:latin typeface="Helvetica" pitchFamily="34" charset="0"/>
              </a:defRPr>
            </a:lvl7pPr>
            <a:lvl8pPr marL="3374225" indent="-224325" defTabSz="912879" eaLnBrk="0" fontAlgn="base" hangingPunct="0">
              <a:spcBef>
                <a:spcPct val="0"/>
              </a:spcBef>
              <a:spcAft>
                <a:spcPct val="0"/>
              </a:spcAft>
              <a:defRPr>
                <a:solidFill>
                  <a:schemeClr val="tx1"/>
                </a:solidFill>
                <a:latin typeface="Helvetica" pitchFamily="34" charset="0"/>
              </a:defRPr>
            </a:lvl8pPr>
            <a:lvl9pPr marL="3822875" indent="-224325" defTabSz="912879" eaLnBrk="0" fontAlgn="base" hangingPunct="0">
              <a:spcBef>
                <a:spcPct val="0"/>
              </a:spcBef>
              <a:spcAft>
                <a:spcPct val="0"/>
              </a:spcAft>
              <a:defRPr>
                <a:solidFill>
                  <a:schemeClr val="tx1"/>
                </a:solidFill>
                <a:latin typeface="Helvetica" pitchFamily="34" charset="0"/>
              </a:defRPr>
            </a:lvl9pPr>
          </a:lstStyle>
          <a:p>
            <a:pPr marL="0" marR="0" lvl="0" indent="0" algn="r" defTabSz="912879" rtl="0" eaLnBrk="1" fontAlgn="auto" latinLnBrk="0" hangingPunct="1">
              <a:lnSpc>
                <a:spcPct val="100000"/>
              </a:lnSpc>
              <a:spcBef>
                <a:spcPts val="0"/>
              </a:spcBef>
              <a:spcAft>
                <a:spcPts val="0"/>
              </a:spcAft>
              <a:buClrTx/>
              <a:buSzTx/>
              <a:buFontTx/>
              <a:buNone/>
              <a:tabLst/>
              <a:defRPr/>
            </a:pPr>
            <a:fld id="{3F2A6FCF-554F-410E-80AC-D57CC57C096A}" type="slidenum">
              <a:rPr kumimoji="0" lang="en-US" altLang="es-MX" sz="1200" b="0" i="0"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12879" rtl="0" eaLnBrk="1" fontAlgn="auto" latinLnBrk="0" hangingPunct="1">
                <a:lnSpc>
                  <a:spcPct val="100000"/>
                </a:lnSpc>
                <a:spcBef>
                  <a:spcPts val="0"/>
                </a:spcBef>
                <a:spcAft>
                  <a:spcPts val="0"/>
                </a:spcAft>
                <a:buClrTx/>
                <a:buSzTx/>
                <a:buFontTx/>
                <a:buNone/>
                <a:tabLst/>
                <a:defRPr/>
              </a:pPr>
              <a:t>9</a:t>
            </a:fld>
            <a:endParaRPr kumimoji="0" lang="en-US" altLang="es-MX"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extLst>
      <p:ext uri="{BB962C8B-B14F-4D97-AF65-F5344CB8AC3E}">
        <p14:creationId xmlns:p14="http://schemas.microsoft.com/office/powerpoint/2010/main" val="142080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858DC3-2C12-460A-9F70-1FCB0C526C00}"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MX"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2653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858DC3-2C12-460A-9F70-1FCB0C526C00}" type="slidenum">
              <a:rPr kumimoji="0" lang="es-MX"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s-MX"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308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6858DC3-2C12-460A-9F70-1FCB0C526C00}" type="slidenum">
              <a:rPr lang="es-MX" smtClean="0"/>
              <a:pPr/>
              <a:t>36</a:t>
            </a:fld>
            <a:endParaRPr lang="es-MX"/>
          </a:p>
        </p:txBody>
      </p:sp>
    </p:spTree>
    <p:extLst>
      <p:ext uri="{BB962C8B-B14F-4D97-AF65-F5344CB8AC3E}">
        <p14:creationId xmlns:p14="http://schemas.microsoft.com/office/powerpoint/2010/main" val="862653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6858DC3-2C12-460A-9F70-1FCB0C526C00}" type="slidenum">
              <a:rPr lang="es-MX" smtClean="0"/>
              <a:t>45</a:t>
            </a:fld>
            <a:endParaRPr lang="es-MX"/>
          </a:p>
        </p:txBody>
      </p:sp>
    </p:spTree>
    <p:extLst>
      <p:ext uri="{BB962C8B-B14F-4D97-AF65-F5344CB8AC3E}">
        <p14:creationId xmlns:p14="http://schemas.microsoft.com/office/powerpoint/2010/main" val="385242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spcBef>
                <a:spcPct val="30000"/>
              </a:spcBef>
              <a:defRPr kumimoji="1" sz="1100">
                <a:solidFill>
                  <a:schemeClr val="tx1"/>
                </a:solidFill>
                <a:latin typeface="Times New Roman" pitchFamily="18" charset="0"/>
              </a:defRPr>
            </a:lvl1pPr>
            <a:lvl2pPr marL="702756" indent="-270291" defTabSz="914485" eaLnBrk="0" hangingPunct="0">
              <a:spcBef>
                <a:spcPct val="30000"/>
              </a:spcBef>
              <a:defRPr kumimoji="1" sz="1100">
                <a:solidFill>
                  <a:schemeClr val="tx1"/>
                </a:solidFill>
                <a:latin typeface="Times New Roman" pitchFamily="18" charset="0"/>
              </a:defRPr>
            </a:lvl2pPr>
            <a:lvl3pPr marL="1081164" indent="-216233" defTabSz="914485" eaLnBrk="0" hangingPunct="0">
              <a:spcBef>
                <a:spcPct val="30000"/>
              </a:spcBef>
              <a:defRPr kumimoji="1" sz="1100">
                <a:solidFill>
                  <a:schemeClr val="tx1"/>
                </a:solidFill>
                <a:latin typeface="Times New Roman" pitchFamily="18" charset="0"/>
              </a:defRPr>
            </a:lvl3pPr>
            <a:lvl4pPr marL="1513629" indent="-216233" defTabSz="914485" eaLnBrk="0" hangingPunct="0">
              <a:spcBef>
                <a:spcPct val="30000"/>
              </a:spcBef>
              <a:defRPr kumimoji="1" sz="1100">
                <a:solidFill>
                  <a:schemeClr val="tx1"/>
                </a:solidFill>
                <a:latin typeface="Times New Roman" pitchFamily="18" charset="0"/>
              </a:defRPr>
            </a:lvl4pPr>
            <a:lvl5pPr marL="1946095" indent="-216233" defTabSz="914485" eaLnBrk="0" hangingPunct="0">
              <a:spcBef>
                <a:spcPct val="30000"/>
              </a:spcBef>
              <a:defRPr kumimoji="1" sz="1100">
                <a:solidFill>
                  <a:schemeClr val="tx1"/>
                </a:solidFill>
                <a:latin typeface="Times New Roman" pitchFamily="18" charset="0"/>
              </a:defRPr>
            </a:lvl5pPr>
            <a:lvl6pPr marL="2378560" indent="-216233" defTabSz="914485" eaLnBrk="0" fontAlgn="base" hangingPunct="0">
              <a:spcBef>
                <a:spcPct val="30000"/>
              </a:spcBef>
              <a:spcAft>
                <a:spcPct val="0"/>
              </a:spcAft>
              <a:defRPr kumimoji="1" sz="1100">
                <a:solidFill>
                  <a:schemeClr val="tx1"/>
                </a:solidFill>
                <a:latin typeface="Times New Roman" pitchFamily="18" charset="0"/>
              </a:defRPr>
            </a:lvl6pPr>
            <a:lvl7pPr marL="2811026" indent="-216233" defTabSz="914485" eaLnBrk="0" fontAlgn="base" hangingPunct="0">
              <a:spcBef>
                <a:spcPct val="30000"/>
              </a:spcBef>
              <a:spcAft>
                <a:spcPct val="0"/>
              </a:spcAft>
              <a:defRPr kumimoji="1" sz="1100">
                <a:solidFill>
                  <a:schemeClr val="tx1"/>
                </a:solidFill>
                <a:latin typeface="Times New Roman" pitchFamily="18" charset="0"/>
              </a:defRPr>
            </a:lvl7pPr>
            <a:lvl8pPr marL="3243491" indent="-216233" defTabSz="914485" eaLnBrk="0" fontAlgn="base" hangingPunct="0">
              <a:spcBef>
                <a:spcPct val="30000"/>
              </a:spcBef>
              <a:spcAft>
                <a:spcPct val="0"/>
              </a:spcAft>
              <a:defRPr kumimoji="1" sz="1100">
                <a:solidFill>
                  <a:schemeClr val="tx1"/>
                </a:solidFill>
                <a:latin typeface="Times New Roman" pitchFamily="18" charset="0"/>
              </a:defRPr>
            </a:lvl8pPr>
            <a:lvl9pPr marL="3675957" indent="-216233" defTabSz="914485" eaLnBrk="0" fontAlgn="base" hangingPunct="0">
              <a:spcBef>
                <a:spcPct val="30000"/>
              </a:spcBef>
              <a:spcAft>
                <a:spcPct val="0"/>
              </a:spcAft>
              <a:defRPr kumimoji="1" sz="1100">
                <a:solidFill>
                  <a:schemeClr val="tx1"/>
                </a:solidFill>
                <a:latin typeface="Times New Roman" pitchFamily="18" charset="0"/>
              </a:defRPr>
            </a:lvl9pPr>
          </a:lstStyle>
          <a:p>
            <a:pPr eaLnBrk="1" hangingPunct="1">
              <a:spcBef>
                <a:spcPct val="0"/>
              </a:spcBef>
            </a:pPr>
            <a:fld id="{D30C4A20-6630-4367-9AB9-BF7F9175EBAF}" type="slidenum">
              <a:rPr kumimoji="0" lang="en-US" altLang="en-US" sz="1200">
                <a:latin typeface="Arial" charset="0"/>
              </a:rPr>
              <a:pPr eaLnBrk="1" hangingPunct="1">
                <a:spcBef>
                  <a:spcPct val="0"/>
                </a:spcBef>
              </a:pPr>
              <a:t>56</a:t>
            </a:fld>
            <a:endParaRPr kumimoji="0" lang="en-US" altLang="en-US" sz="1200">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915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6858DC3-2C12-460A-9F70-1FCB0C526C00}" type="slidenum">
              <a:rPr lang="es-MX" smtClean="0"/>
              <a:pPr/>
              <a:t>61</a:t>
            </a:fld>
            <a:endParaRPr lang="es-MX"/>
          </a:p>
        </p:txBody>
      </p:sp>
    </p:spTree>
    <p:extLst>
      <p:ext uri="{BB962C8B-B14F-4D97-AF65-F5344CB8AC3E}">
        <p14:creationId xmlns:p14="http://schemas.microsoft.com/office/powerpoint/2010/main" val="290517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6B5EE-29B4-CB16-3E86-721E2F95D9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C2097B55-59C5-DDC8-5595-D3CE8D244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683A3E4-AF53-6397-1EC3-C2D494C1516D}"/>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5" name="Marcador de pie de página 4">
            <a:extLst>
              <a:ext uri="{FF2B5EF4-FFF2-40B4-BE49-F238E27FC236}">
                <a16:creationId xmlns:a16="http://schemas.microsoft.com/office/drawing/2014/main" id="{16E657C5-6322-EDD2-1FE3-7F1930BC58D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832F9F5-FE6F-0734-4826-8F90588DE852}"/>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429322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64932-7B0A-327D-7731-111C8D706E2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D24A07C-1308-7B46-AD66-EB68A5DF211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6229DF9-0DC0-8306-1B70-9961A79A58B7}"/>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5" name="Marcador de pie de página 4">
            <a:extLst>
              <a:ext uri="{FF2B5EF4-FFF2-40B4-BE49-F238E27FC236}">
                <a16:creationId xmlns:a16="http://schemas.microsoft.com/office/drawing/2014/main" id="{F9454378-A709-62A6-51B4-1EF6AE079E7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2FF98D9-D3E4-D137-42F4-FC48797708B1}"/>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55889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815E324-8890-4748-BDE4-562FF938F26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6BF83F5-161A-1CA5-17FE-0F99F806A04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ECF97A-B128-CAD8-476C-86D6A80B1122}"/>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5" name="Marcador de pie de página 4">
            <a:extLst>
              <a:ext uri="{FF2B5EF4-FFF2-40B4-BE49-F238E27FC236}">
                <a16:creationId xmlns:a16="http://schemas.microsoft.com/office/drawing/2014/main" id="{1DA67C37-4F5E-D0B0-D153-1C8214DBD9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4FD9C13-4598-B4B0-5890-8794865B15A6}"/>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1069737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558628A-FB68-405A-BDCE-E385E6B835D3}" type="datetime1">
              <a:rPr lang="es-MX" smtClean="0"/>
              <a:t>29/11/2022</a:t>
            </a:fld>
            <a:endParaRPr lang="es-MX"/>
          </a:p>
        </p:txBody>
      </p:sp>
      <p:sp>
        <p:nvSpPr>
          <p:cNvPr id="5" name="4 Marcador de pie de página"/>
          <p:cNvSpPr>
            <a:spLocks noGrp="1"/>
          </p:cNvSpPr>
          <p:nvPr>
            <p:ph type="ftr" sz="quarter" idx="11"/>
          </p:nvPr>
        </p:nvSpPr>
        <p:spPr/>
        <p:txBody>
          <a:bodyPr/>
          <a:lstStyle>
            <a:lvl1pPr>
              <a:defRPr/>
            </a:lvl1pPr>
          </a:lstStyle>
          <a:p>
            <a:r>
              <a:rPr lang="es-MX" dirty="0"/>
              <a:t>OPC</a:t>
            </a:r>
          </a:p>
        </p:txBody>
      </p:sp>
      <p:sp>
        <p:nvSpPr>
          <p:cNvPr id="6" name="5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2229585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40000"/>
              <a:lumOff val="60000"/>
            </a:schemeClr>
          </a:solidFill>
        </p:spPr>
        <p:txBody>
          <a:bodyPr/>
          <a:lstStyle/>
          <a:p>
            <a:r>
              <a:rPr lang="es-ES" dirty="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3 Marcador de fecha"/>
          <p:cNvSpPr>
            <a:spLocks noGrp="1"/>
          </p:cNvSpPr>
          <p:nvPr>
            <p:ph type="dt" sz="half" idx="10"/>
          </p:nvPr>
        </p:nvSpPr>
        <p:spPr/>
        <p:txBody>
          <a:bodyPr/>
          <a:lstStyle/>
          <a:p>
            <a:fld id="{D75628FE-02AF-43B5-B6AC-FF3FE0376F49}" type="datetime1">
              <a:rPr lang="es-MX" smtClean="0"/>
              <a:t>29/11/2022</a:t>
            </a:fld>
            <a:endParaRPr lang="es-MX"/>
          </a:p>
        </p:txBody>
      </p:sp>
      <p:sp>
        <p:nvSpPr>
          <p:cNvPr id="5" name="4 Marcador de pie de página"/>
          <p:cNvSpPr>
            <a:spLocks noGrp="1"/>
          </p:cNvSpPr>
          <p:nvPr>
            <p:ph type="ftr" sz="quarter" idx="11"/>
          </p:nvPr>
        </p:nvSpPr>
        <p:spPr/>
        <p:txBody>
          <a:bodyPr/>
          <a:lstStyle>
            <a:lvl1pPr>
              <a:defRPr>
                <a:solidFill>
                  <a:schemeClr val="tx1"/>
                </a:solidFill>
              </a:defRPr>
            </a:lvl1pPr>
          </a:lstStyle>
          <a:p>
            <a:r>
              <a:rPr lang="es-MX" dirty="0"/>
              <a:t>OPC</a:t>
            </a:r>
          </a:p>
        </p:txBody>
      </p:sp>
      <p:sp>
        <p:nvSpPr>
          <p:cNvPr id="6" name="5 Marcador de número de diapositiva"/>
          <p:cNvSpPr>
            <a:spLocks noGrp="1"/>
          </p:cNvSpPr>
          <p:nvPr>
            <p:ph type="sldNum" sz="quarter" idx="12"/>
          </p:nvPr>
        </p:nvSpPr>
        <p:spPr/>
        <p:txBody>
          <a:bodyPr/>
          <a:lstStyle>
            <a:lvl1pPr>
              <a:defRPr b="0">
                <a:solidFill>
                  <a:schemeClr val="tx1"/>
                </a:solidFill>
              </a:defRPr>
            </a:lvl1pPr>
          </a:lstStyle>
          <a:p>
            <a:fld id="{89694F64-EAC4-420D-80A9-8D186F3C5535}" type="slidenum">
              <a:rPr lang="es-MX" smtClean="0"/>
              <a:pPr/>
              <a:t>‹#›</a:t>
            </a:fld>
            <a:endParaRPr lang="es-MX" dirty="0"/>
          </a:p>
        </p:txBody>
      </p:sp>
    </p:spTree>
    <p:extLst>
      <p:ext uri="{BB962C8B-B14F-4D97-AF65-F5344CB8AC3E}">
        <p14:creationId xmlns:p14="http://schemas.microsoft.com/office/powerpoint/2010/main" val="3115260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DA43275-8FC3-491C-BA59-D2607D0000E0}" type="datetime1">
              <a:rPr lang="es-MX" smtClean="0"/>
              <a:t>29/11/2022</a:t>
            </a:fld>
            <a:endParaRPr lang="es-MX"/>
          </a:p>
        </p:txBody>
      </p:sp>
      <p:sp>
        <p:nvSpPr>
          <p:cNvPr id="5" name="4 Marcador de pie de página"/>
          <p:cNvSpPr>
            <a:spLocks noGrp="1"/>
          </p:cNvSpPr>
          <p:nvPr>
            <p:ph type="ftr" sz="quarter" idx="11"/>
          </p:nvPr>
        </p:nvSpPr>
        <p:spPr/>
        <p:txBody>
          <a:bodyPr/>
          <a:lstStyle>
            <a:lvl1pPr>
              <a:defRPr/>
            </a:lvl1pPr>
          </a:lstStyle>
          <a:p>
            <a:r>
              <a:rPr lang="es-MX" dirty="0"/>
              <a:t>OPC</a:t>
            </a:r>
          </a:p>
        </p:txBody>
      </p:sp>
      <p:sp>
        <p:nvSpPr>
          <p:cNvPr id="6" name="5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74624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592BAB0-17F5-48C8-BB3F-77F5F656BDDA}" type="datetime1">
              <a:rPr lang="es-MX" smtClean="0"/>
              <a:t>29/11/2022</a:t>
            </a:fld>
            <a:endParaRPr lang="es-MX"/>
          </a:p>
        </p:txBody>
      </p:sp>
      <p:sp>
        <p:nvSpPr>
          <p:cNvPr id="6" name="5 Marcador de pie de página"/>
          <p:cNvSpPr>
            <a:spLocks noGrp="1"/>
          </p:cNvSpPr>
          <p:nvPr>
            <p:ph type="ftr" sz="quarter" idx="11"/>
          </p:nvPr>
        </p:nvSpPr>
        <p:spPr/>
        <p:txBody>
          <a:bodyPr/>
          <a:lstStyle>
            <a:lvl1pPr>
              <a:defRPr/>
            </a:lvl1pPr>
          </a:lstStyle>
          <a:p>
            <a:r>
              <a:rPr lang="es-MX" dirty="0"/>
              <a:t>OPC</a:t>
            </a:r>
          </a:p>
        </p:txBody>
      </p:sp>
      <p:sp>
        <p:nvSpPr>
          <p:cNvPr id="7" name="6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3367009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882729B4-D9CB-4BA7-A2E2-6FA0B4FB8264}" type="datetime1">
              <a:rPr lang="es-MX" smtClean="0"/>
              <a:t>29/11/2022</a:t>
            </a:fld>
            <a:endParaRPr lang="es-MX"/>
          </a:p>
        </p:txBody>
      </p:sp>
      <p:sp>
        <p:nvSpPr>
          <p:cNvPr id="8" name="7 Marcador de pie de página"/>
          <p:cNvSpPr>
            <a:spLocks noGrp="1"/>
          </p:cNvSpPr>
          <p:nvPr>
            <p:ph type="ftr" sz="quarter" idx="11"/>
          </p:nvPr>
        </p:nvSpPr>
        <p:spPr/>
        <p:txBody>
          <a:bodyPr/>
          <a:lstStyle/>
          <a:p>
            <a:r>
              <a:rPr lang="es-MX"/>
              <a:t>OPC</a:t>
            </a:r>
          </a:p>
        </p:txBody>
      </p:sp>
      <p:sp>
        <p:nvSpPr>
          <p:cNvPr id="9" name="8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2011997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AEB6A379-9FB6-4E38-B530-7AEFD6E8ECA4}" type="datetime1">
              <a:rPr lang="es-MX" smtClean="0"/>
              <a:t>29/11/2022</a:t>
            </a:fld>
            <a:endParaRPr lang="es-MX"/>
          </a:p>
        </p:txBody>
      </p:sp>
      <p:sp>
        <p:nvSpPr>
          <p:cNvPr id="4" name="3 Marcador de pie de página"/>
          <p:cNvSpPr>
            <a:spLocks noGrp="1"/>
          </p:cNvSpPr>
          <p:nvPr>
            <p:ph type="ftr" sz="quarter" idx="11"/>
          </p:nvPr>
        </p:nvSpPr>
        <p:spPr/>
        <p:txBody>
          <a:bodyPr/>
          <a:lstStyle/>
          <a:p>
            <a:r>
              <a:rPr lang="es-MX"/>
              <a:t>OPC</a:t>
            </a:r>
          </a:p>
        </p:txBody>
      </p:sp>
      <p:sp>
        <p:nvSpPr>
          <p:cNvPr id="5" name="4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1842114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409B33-8541-4F6D-AFA1-9655FAA18DA4}" type="datetime1">
              <a:rPr lang="es-MX" smtClean="0"/>
              <a:t>29/11/2022</a:t>
            </a:fld>
            <a:endParaRPr lang="es-MX"/>
          </a:p>
        </p:txBody>
      </p:sp>
      <p:sp>
        <p:nvSpPr>
          <p:cNvPr id="3" name="2 Marcador de pie de página"/>
          <p:cNvSpPr>
            <a:spLocks noGrp="1"/>
          </p:cNvSpPr>
          <p:nvPr>
            <p:ph type="ftr" sz="quarter" idx="11"/>
          </p:nvPr>
        </p:nvSpPr>
        <p:spPr/>
        <p:txBody>
          <a:bodyPr/>
          <a:lstStyle/>
          <a:p>
            <a:r>
              <a:rPr lang="es-MX"/>
              <a:t>OPC</a:t>
            </a:r>
          </a:p>
        </p:txBody>
      </p:sp>
      <p:sp>
        <p:nvSpPr>
          <p:cNvPr id="4" name="3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4230658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AA6CEC0B-BC0A-4AC1-A332-FF5B9315395F}" type="datetime1">
              <a:rPr lang="es-MX" smtClean="0"/>
              <a:t>29/11/2022</a:t>
            </a:fld>
            <a:endParaRPr lang="es-MX"/>
          </a:p>
        </p:txBody>
      </p:sp>
      <p:sp>
        <p:nvSpPr>
          <p:cNvPr id="6" name="5 Marcador de pie de página"/>
          <p:cNvSpPr>
            <a:spLocks noGrp="1"/>
          </p:cNvSpPr>
          <p:nvPr>
            <p:ph type="ftr" sz="quarter" idx="11"/>
          </p:nvPr>
        </p:nvSpPr>
        <p:spPr/>
        <p:txBody>
          <a:bodyPr/>
          <a:lstStyle/>
          <a:p>
            <a:r>
              <a:rPr lang="es-MX"/>
              <a:t>OPC</a:t>
            </a:r>
          </a:p>
        </p:txBody>
      </p:sp>
      <p:sp>
        <p:nvSpPr>
          <p:cNvPr id="7" name="6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273321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5F0F3-5F77-6F31-2A26-C41FFE84F92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61522A5-50F5-F707-C371-EB3BC74A89A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CB0C904-B0FA-5A3E-B174-B5E2C78B2F79}"/>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5" name="Marcador de pie de página 4">
            <a:extLst>
              <a:ext uri="{FF2B5EF4-FFF2-40B4-BE49-F238E27FC236}">
                <a16:creationId xmlns:a16="http://schemas.microsoft.com/office/drawing/2014/main" id="{08375B34-064C-41A6-5E37-78CD765437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66D99DA-0526-C9EA-0362-B2F675194492}"/>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1784842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D8A8B63-70DA-458B-B98C-08042E758CE5}" type="datetime1">
              <a:rPr lang="es-MX" smtClean="0"/>
              <a:t>29/11/2022</a:t>
            </a:fld>
            <a:endParaRPr lang="es-MX"/>
          </a:p>
        </p:txBody>
      </p:sp>
      <p:sp>
        <p:nvSpPr>
          <p:cNvPr id="6" name="5 Marcador de pie de página"/>
          <p:cNvSpPr>
            <a:spLocks noGrp="1"/>
          </p:cNvSpPr>
          <p:nvPr>
            <p:ph type="ftr" sz="quarter" idx="11"/>
          </p:nvPr>
        </p:nvSpPr>
        <p:spPr/>
        <p:txBody>
          <a:bodyPr/>
          <a:lstStyle/>
          <a:p>
            <a:r>
              <a:rPr lang="es-MX"/>
              <a:t>OPC</a:t>
            </a:r>
          </a:p>
        </p:txBody>
      </p:sp>
      <p:sp>
        <p:nvSpPr>
          <p:cNvPr id="7" name="6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1959054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628CCE07-FB6C-45E2-9816-9DC9930A1557}" type="datetime1">
              <a:rPr lang="es-MX" smtClean="0"/>
              <a:t>29/11/2022</a:t>
            </a:fld>
            <a:endParaRPr lang="es-MX"/>
          </a:p>
        </p:txBody>
      </p:sp>
      <p:sp>
        <p:nvSpPr>
          <p:cNvPr id="5" name="4 Marcador de pie de página"/>
          <p:cNvSpPr>
            <a:spLocks noGrp="1"/>
          </p:cNvSpPr>
          <p:nvPr>
            <p:ph type="ftr" sz="quarter" idx="11"/>
          </p:nvPr>
        </p:nvSpPr>
        <p:spPr/>
        <p:txBody>
          <a:bodyPr/>
          <a:lstStyle/>
          <a:p>
            <a:r>
              <a:rPr lang="es-MX"/>
              <a:t>OPC</a:t>
            </a:r>
          </a:p>
        </p:txBody>
      </p:sp>
      <p:sp>
        <p:nvSpPr>
          <p:cNvPr id="6" name="5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4122669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F97EB3BC-DB7E-4DDA-AFD3-D10FB5AEF994}" type="datetime1">
              <a:rPr lang="es-MX" smtClean="0"/>
              <a:t>29/11/2022</a:t>
            </a:fld>
            <a:endParaRPr lang="es-MX"/>
          </a:p>
        </p:txBody>
      </p:sp>
      <p:sp>
        <p:nvSpPr>
          <p:cNvPr id="5" name="4 Marcador de pie de página"/>
          <p:cNvSpPr>
            <a:spLocks noGrp="1"/>
          </p:cNvSpPr>
          <p:nvPr>
            <p:ph type="ftr" sz="quarter" idx="11"/>
          </p:nvPr>
        </p:nvSpPr>
        <p:spPr/>
        <p:txBody>
          <a:bodyPr/>
          <a:lstStyle/>
          <a:p>
            <a:r>
              <a:rPr lang="es-MX"/>
              <a:t>OPC</a:t>
            </a:r>
          </a:p>
        </p:txBody>
      </p:sp>
      <p:sp>
        <p:nvSpPr>
          <p:cNvPr id="6" name="5 Marcador de número de diapositiva"/>
          <p:cNvSpPr>
            <a:spLocks noGrp="1"/>
          </p:cNvSpPr>
          <p:nvPr>
            <p:ph type="sldNum" sz="quarter" idx="12"/>
          </p:nvPr>
        </p:nvSpPr>
        <p:spPr/>
        <p:txBody>
          <a:bodyPr/>
          <a:lstStyle/>
          <a:p>
            <a:fld id="{99D12B9E-07E7-4AA4-B998-005BF6072828}" type="slidenum">
              <a:rPr lang="es-MX" smtClean="0"/>
              <a:pPr/>
              <a:t>‹#›</a:t>
            </a:fld>
            <a:endParaRPr lang="es-MX"/>
          </a:p>
        </p:txBody>
      </p:sp>
    </p:spTree>
    <p:extLst>
      <p:ext uri="{BB962C8B-B14F-4D97-AF65-F5344CB8AC3E}">
        <p14:creationId xmlns:p14="http://schemas.microsoft.com/office/powerpoint/2010/main" val="248575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E3493-23B5-D648-61BA-1A168EAC440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CACDEDE-F2CE-DE5B-CCB7-AEE40E62F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48CF357-2DE4-DB49-D38B-86CD0CD534B1}"/>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5" name="Marcador de pie de página 4">
            <a:extLst>
              <a:ext uri="{FF2B5EF4-FFF2-40B4-BE49-F238E27FC236}">
                <a16:creationId xmlns:a16="http://schemas.microsoft.com/office/drawing/2014/main" id="{77236792-A4B4-CCBE-A039-DF68FD38AC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CC01989-37B8-4B2B-A7F9-B9F4C2DE7343}"/>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93612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9B13F-A7E0-43FA-837A-8F16F718FE4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754E306-F025-8762-8223-39BA569E7B5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074935E-FE3F-F7B5-A66C-9BCC38CFFE0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C9D27B7-5A1C-94AD-378E-9372A3A38B45}"/>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6" name="Marcador de pie de página 5">
            <a:extLst>
              <a:ext uri="{FF2B5EF4-FFF2-40B4-BE49-F238E27FC236}">
                <a16:creationId xmlns:a16="http://schemas.microsoft.com/office/drawing/2014/main" id="{00212A39-0A29-B2A9-3D25-42FBD7407AF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1D395AE-B7C8-271C-6B1F-1741422ED1EC}"/>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7600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F369E-F38B-D006-FDA0-7F1A012E570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6620CEE-9819-5624-70BF-55FFDB908B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5E3ED97-0EEF-9B98-402D-0CBD1A67C74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289DB91-5491-979F-C501-591994924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8B31355-003F-A4B5-2B2E-8160FD1E27A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F4C4E2D-5FCF-4F25-B011-FE2349E4C1C4}"/>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8" name="Marcador de pie de página 7">
            <a:extLst>
              <a:ext uri="{FF2B5EF4-FFF2-40B4-BE49-F238E27FC236}">
                <a16:creationId xmlns:a16="http://schemas.microsoft.com/office/drawing/2014/main" id="{AFAACEC4-A4AF-DBBD-75BE-0BB33AF6BE3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0326446-8715-002C-2EC6-F417D93F90DD}"/>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326225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CC4AA-CACC-6084-D6DA-4FD799F2173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BCC61BE-800B-BAEC-ECE4-6B0D29C09BD0}"/>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4" name="Marcador de pie de página 3">
            <a:extLst>
              <a:ext uri="{FF2B5EF4-FFF2-40B4-BE49-F238E27FC236}">
                <a16:creationId xmlns:a16="http://schemas.microsoft.com/office/drawing/2014/main" id="{F9F05049-A487-C31B-9572-8BB2EBC2FB8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8603711-190C-D9A3-186F-935C8C7548E5}"/>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79205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B2F1BF6-C075-CA2C-05C0-C2BE01225991}"/>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3" name="Marcador de pie de página 2">
            <a:extLst>
              <a:ext uri="{FF2B5EF4-FFF2-40B4-BE49-F238E27FC236}">
                <a16:creationId xmlns:a16="http://schemas.microsoft.com/office/drawing/2014/main" id="{CD4F4E84-3A7E-615C-421D-9CD1DC6C450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294B185-33CC-DE36-0DAB-58768FD31026}"/>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146381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97E08-A4D7-EEDB-B74B-6B9112225B7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7C99E09-3017-B40D-830A-D7DC44B7A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20F4554-A9C1-955D-B847-C42ABB540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7EE267-D7E0-9CA1-DB15-87C544EB2020}"/>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6" name="Marcador de pie de página 5">
            <a:extLst>
              <a:ext uri="{FF2B5EF4-FFF2-40B4-BE49-F238E27FC236}">
                <a16:creationId xmlns:a16="http://schemas.microsoft.com/office/drawing/2014/main" id="{38ACFC45-B221-E0A3-EF98-5231E4D3C99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54D779E-4BF6-1424-7971-997C4EBD85E4}"/>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338184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29E16-C2DC-332A-357D-3AB8F8E375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42741C3-6DE0-192C-D5B6-1E6A3FBC10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8EE918CC-94A6-436B-E098-D349876F0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AD97F94-B336-F34D-5F18-78C0CFB46C74}"/>
              </a:ext>
            </a:extLst>
          </p:cNvPr>
          <p:cNvSpPr>
            <a:spLocks noGrp="1"/>
          </p:cNvSpPr>
          <p:nvPr>
            <p:ph type="dt" sz="half" idx="10"/>
          </p:nvPr>
        </p:nvSpPr>
        <p:spPr/>
        <p:txBody>
          <a:bodyPr/>
          <a:lstStyle/>
          <a:p>
            <a:fld id="{7F492CC2-F0A4-4BB1-B1A1-9CA60596AE6A}" type="datetimeFigureOut">
              <a:rPr lang="es-MX" smtClean="0"/>
              <a:t>29/11/2022</a:t>
            </a:fld>
            <a:endParaRPr lang="es-MX"/>
          </a:p>
        </p:txBody>
      </p:sp>
      <p:sp>
        <p:nvSpPr>
          <p:cNvPr id="6" name="Marcador de pie de página 5">
            <a:extLst>
              <a:ext uri="{FF2B5EF4-FFF2-40B4-BE49-F238E27FC236}">
                <a16:creationId xmlns:a16="http://schemas.microsoft.com/office/drawing/2014/main" id="{1C65CB98-76DC-00B6-D802-9C55BD20BEB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6483814-FEE6-6B57-CD4D-676882C133F3}"/>
              </a:ext>
            </a:extLst>
          </p:cNvPr>
          <p:cNvSpPr>
            <a:spLocks noGrp="1"/>
          </p:cNvSpPr>
          <p:nvPr>
            <p:ph type="sldNum" sz="quarter" idx="12"/>
          </p:nvPr>
        </p:nvSpPr>
        <p:spPr/>
        <p:txBody>
          <a:bodyPr/>
          <a:lstStyle/>
          <a:p>
            <a:fld id="{36C3FAC6-16E9-4CBC-AFBC-D5A745C338E6}" type="slidenum">
              <a:rPr lang="es-MX" smtClean="0"/>
              <a:t>‹#›</a:t>
            </a:fld>
            <a:endParaRPr lang="es-MX"/>
          </a:p>
        </p:txBody>
      </p:sp>
    </p:spTree>
    <p:extLst>
      <p:ext uri="{BB962C8B-B14F-4D97-AF65-F5344CB8AC3E}">
        <p14:creationId xmlns:p14="http://schemas.microsoft.com/office/powerpoint/2010/main" val="369717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A0633B2-67AE-F77A-6113-1D4A5DE8C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60C2FD5-9398-C182-61E6-44D420639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406D4CD-22A3-BBF6-5BED-9B97C0F29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92CC2-F0A4-4BB1-B1A1-9CA60596AE6A}" type="datetimeFigureOut">
              <a:rPr lang="es-MX" smtClean="0"/>
              <a:t>29/11/2022</a:t>
            </a:fld>
            <a:endParaRPr lang="es-MX"/>
          </a:p>
        </p:txBody>
      </p:sp>
      <p:sp>
        <p:nvSpPr>
          <p:cNvPr id="5" name="Marcador de pie de página 4">
            <a:extLst>
              <a:ext uri="{FF2B5EF4-FFF2-40B4-BE49-F238E27FC236}">
                <a16:creationId xmlns:a16="http://schemas.microsoft.com/office/drawing/2014/main" id="{A9034CA2-F489-7213-57F7-F7A5D291F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9F74E42-889E-0748-022F-D0503CFE4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3FAC6-16E9-4CBC-AFBC-D5A745C338E6}" type="slidenum">
              <a:rPr lang="es-MX" smtClean="0"/>
              <a:t>‹#›</a:t>
            </a:fld>
            <a:endParaRPr lang="es-MX"/>
          </a:p>
        </p:txBody>
      </p:sp>
    </p:spTree>
    <p:extLst>
      <p:ext uri="{BB962C8B-B14F-4D97-AF65-F5344CB8AC3E}">
        <p14:creationId xmlns:p14="http://schemas.microsoft.com/office/powerpoint/2010/main" val="3345192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a:solidFill>
            <a:schemeClr val="accent6">
              <a:lumMod val="40000"/>
              <a:lumOff val="60000"/>
            </a:schemeClr>
          </a:solidFill>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79460-AD24-4857-879C-EE4A5364AF1A}" type="datetime1">
              <a:rPr lang="es-MX" smtClean="0"/>
              <a:t>29/11/2022</a:t>
            </a:fld>
            <a:endParaRPr lang="es-MX"/>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solidFill>
              </a:defRPr>
            </a:lvl1pPr>
          </a:lstStyle>
          <a:p>
            <a:r>
              <a:rPr lang="es-MX"/>
              <a:t>OPC</a:t>
            </a:r>
            <a:endParaRPr lang="es-MX" dirty="0"/>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solidFill>
              </a:defRPr>
            </a:lvl1pPr>
          </a:lstStyle>
          <a:p>
            <a:fld id="{99D12B9E-07E7-4AA4-B998-005BF6072828}" type="slidenum">
              <a:rPr lang="es-MX" smtClean="0"/>
              <a:pPr/>
              <a:t>‹#›</a:t>
            </a:fld>
            <a:endParaRPr lang="es-MX"/>
          </a:p>
        </p:txBody>
      </p:sp>
    </p:spTree>
    <p:extLst>
      <p:ext uri="{BB962C8B-B14F-4D97-AF65-F5344CB8AC3E}">
        <p14:creationId xmlns:p14="http://schemas.microsoft.com/office/powerpoint/2010/main" val="3145687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2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2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2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2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25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wmf"/></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3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wmf"/></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80.png"/><Relationship Id="rId1" Type="http://schemas.openxmlformats.org/officeDocument/2006/relationships/slideLayout" Target="../slideLayouts/slideLayout13.xml"/><Relationship Id="rId4" Type="http://schemas.openxmlformats.org/officeDocument/2006/relationships/image" Target="../media/image81.wmf"/></Relationships>
</file>

<file path=ppt/slides/_rels/slide36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82.png"/><Relationship Id="rId1" Type="http://schemas.openxmlformats.org/officeDocument/2006/relationships/slideLayout" Target="../slideLayouts/slideLayout13.xml"/><Relationship Id="rId4" Type="http://schemas.openxmlformats.org/officeDocument/2006/relationships/image" Target="../media/image83.wmf"/></Relationships>
</file>

<file path=ppt/slides/_rels/slide36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84.png"/><Relationship Id="rId1" Type="http://schemas.openxmlformats.org/officeDocument/2006/relationships/slideLayout" Target="../slideLayouts/slideLayout13.xml"/><Relationship Id="rId4" Type="http://schemas.openxmlformats.org/officeDocument/2006/relationships/image" Target="../media/image85.wmf"/></Relationships>
</file>

<file path=ppt/slides/_rels/slide3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5.bin"/><Relationship Id="rId1" Type="http://schemas.openxmlformats.org/officeDocument/2006/relationships/slideLayout" Target="../slideLayouts/slideLayout13.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3.xml"/></Relationships>
</file>

<file path=ppt/slides/_rels/slide4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3.xml"/></Relationships>
</file>

<file path=ppt/slides/_rels/slide45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4.x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slideLayout" Target="../slideLayouts/slideLayout13.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3.xml"/></Relationships>
</file>

<file path=ppt/slides/_rels/slide46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7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3.xml"/></Relationships>
</file>

<file path=ppt/slides/_rels/slide47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472.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png"/><Relationship Id="rId1" Type="http://schemas.openxmlformats.org/officeDocument/2006/relationships/slideLayout" Target="../slideLayouts/slideLayout13.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2.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13.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3.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3.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7.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3.xml"/></Relationships>
</file>

<file path=ppt/slides/_rels/slide49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3.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3.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13.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8.x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slideLayout" Target="../slideLayouts/slideLayout13.xml"/></Relationships>
</file>

<file path=ppt/slides/_rels/slide51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1.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3.xml"/></Relationships>
</file>

<file path=ppt/slides/_rels/slide522.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3.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9.png"/><Relationship Id="rId1" Type="http://schemas.openxmlformats.org/officeDocument/2006/relationships/slideLayout" Target="../slideLayouts/slideLayout13.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7.wmf"/></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29.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1.wmf"/></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9.bin"/><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9.bin"/><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0.bin"/><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11.bin"/><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package" Target="../embeddings/Microsoft_Excel_Worksheet.xlsx"/><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2.bin"/><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13.bin"/><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AA</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275027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Computer</a:t>
            </a:r>
            <a:r>
              <a:rPr lang="es-MX" dirty="0"/>
              <a:t> Hardware</a:t>
            </a:r>
          </a:p>
        </p:txBody>
      </p:sp>
      <p:sp>
        <p:nvSpPr>
          <p:cNvPr id="3" name="2 Marcador de contenido"/>
          <p:cNvSpPr>
            <a:spLocks noGrp="1"/>
          </p:cNvSpPr>
          <p:nvPr>
            <p:ph idx="1"/>
          </p:nvPr>
        </p:nvSpPr>
        <p:spPr/>
        <p:txBody>
          <a:bodyPr>
            <a:normAutofit/>
          </a:bodyPr>
          <a:lstStyle/>
          <a:p>
            <a:r>
              <a:rPr lang="en-US" dirty="0"/>
              <a:t>Which ones are the main functions / services of the Computer Hardware?</a:t>
            </a:r>
          </a:p>
          <a:p>
            <a:pPr lvl="1"/>
            <a:r>
              <a:rPr lang="en-US" dirty="0"/>
              <a:t>__________________</a:t>
            </a:r>
          </a:p>
          <a:p>
            <a:pPr lvl="1"/>
            <a:r>
              <a:rPr lang="en-US" dirty="0"/>
              <a:t>__________________</a:t>
            </a:r>
          </a:p>
          <a:p>
            <a:pPr lvl="1"/>
            <a:r>
              <a:rPr lang="en-US" dirty="0"/>
              <a:t>__________________</a:t>
            </a:r>
          </a:p>
          <a:p>
            <a:endParaRPr lang="es-MX" dirty="0"/>
          </a:p>
        </p:txBody>
      </p:sp>
      <p:sp>
        <p:nvSpPr>
          <p:cNvPr id="4" name="3 Marcador de número de diapositiva"/>
          <p:cNvSpPr>
            <a:spLocks noGrp="1"/>
          </p:cNvSpPr>
          <p:nvPr>
            <p:ph type="sldNum" sz="quarter" idx="12"/>
          </p:nvPr>
        </p:nvSpPr>
        <p:spPr/>
        <p:txBody>
          <a:bodyPr/>
          <a:lstStyle/>
          <a:p>
            <a:fld id="{89694F64-EAC4-420D-80A9-8D186F3C5535}" type="slidenum">
              <a:rPr lang="es-MX">
                <a:solidFill>
                  <a:prstClr val="black"/>
                </a:solidFill>
                <a:latin typeface="Calibri"/>
              </a:rPr>
              <a:pPr/>
              <a:t>10</a:t>
            </a:fld>
            <a:endParaRPr lang="es-MX" dirty="0">
              <a:solidFill>
                <a:prstClr val="black"/>
              </a:solidFill>
              <a:latin typeface="Calibri"/>
            </a:endParaRPr>
          </a:p>
        </p:txBody>
      </p:sp>
      <p:sp>
        <p:nvSpPr>
          <p:cNvPr id="6" name="Marcador de pie de página 5"/>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Tree>
    <p:extLst>
      <p:ext uri="{BB962C8B-B14F-4D97-AF65-F5344CB8AC3E}">
        <p14:creationId xmlns:p14="http://schemas.microsoft.com/office/powerpoint/2010/main" val="34131952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dirty="0"/>
              <a:t>Some Specialized Register Uses </a:t>
            </a:r>
            <a:r>
              <a:rPr lang="en-US" sz="2400" dirty="0"/>
              <a:t>(2 / 3)</a:t>
            </a:r>
          </a:p>
        </p:txBody>
      </p:sp>
      <p:sp>
        <p:nvSpPr>
          <p:cNvPr id="30725" name="Rectangle 3"/>
          <p:cNvSpPr>
            <a:spLocks noGrp="1" noChangeArrowheads="1"/>
          </p:cNvSpPr>
          <p:nvPr>
            <p:ph type="body" idx="1"/>
          </p:nvPr>
        </p:nvSpPr>
        <p:spPr>
          <a:xfrm>
            <a:off x="1981200" y="1752600"/>
            <a:ext cx="8229600" cy="3980656"/>
          </a:xfrm>
        </p:spPr>
        <p:txBody>
          <a:bodyPr>
            <a:normAutofit fontScale="85000" lnSpcReduction="20000"/>
          </a:bodyPr>
          <a:lstStyle/>
          <a:p>
            <a:pPr eaLnBrk="1" hangingPunct="1"/>
            <a:r>
              <a:rPr lang="en-US" altLang="en-US" dirty="0"/>
              <a:t>EIP – </a:t>
            </a:r>
            <a:r>
              <a:rPr lang="en-US" altLang="en-US" i="1" dirty="0"/>
              <a:t>32-bit</a:t>
            </a:r>
            <a:r>
              <a:rPr lang="en-US" altLang="en-US" dirty="0"/>
              <a:t> Instruction Pointer (</a:t>
            </a:r>
            <a:r>
              <a:rPr lang="en-US" altLang="en-US" sz="1600" dirty="0"/>
              <a:t>traditional </a:t>
            </a:r>
            <a:r>
              <a:rPr lang="en-US" altLang="en-US" sz="1600" b="1" dirty="0"/>
              <a:t>PC</a:t>
            </a:r>
            <a:r>
              <a:rPr lang="en-US" altLang="en-US" sz="1600" dirty="0"/>
              <a:t>, </a:t>
            </a:r>
            <a:r>
              <a:rPr lang="en-US" altLang="en-US" sz="1600" i="1" dirty="0"/>
              <a:t>Program Counter</a:t>
            </a:r>
            <a:r>
              <a:rPr lang="en-US" altLang="en-US" dirty="0"/>
              <a:t>)</a:t>
            </a:r>
          </a:p>
          <a:p>
            <a:pPr lvl="1" eaLnBrk="1" hangingPunct="1"/>
            <a:r>
              <a:rPr lang="en-US" altLang="en-US" dirty="0"/>
              <a:t>Contains address of next instruction to be executed</a:t>
            </a:r>
          </a:p>
          <a:p>
            <a:pPr eaLnBrk="1" hangingPunct="1"/>
            <a:endParaRPr lang="en-US" altLang="en-US" dirty="0"/>
          </a:p>
          <a:p>
            <a:pPr eaLnBrk="1" hangingPunct="1"/>
            <a:endParaRPr lang="en-US" altLang="en-US" dirty="0"/>
          </a:p>
          <a:p>
            <a:pPr eaLnBrk="1" hangingPunct="1"/>
            <a:r>
              <a:rPr lang="en-US" altLang="en-US" dirty="0"/>
              <a:t>EFLAGS – </a:t>
            </a:r>
            <a:r>
              <a:rPr lang="en-US" altLang="en-US" i="1" dirty="0"/>
              <a:t>32-bit</a:t>
            </a:r>
            <a:r>
              <a:rPr lang="en-US" altLang="en-US" dirty="0"/>
              <a:t> Processor Status Flags </a:t>
            </a:r>
          </a:p>
          <a:p>
            <a:pPr lvl="1" eaLnBrk="1" hangingPunct="1"/>
            <a:r>
              <a:rPr lang="en-US" altLang="en-US" i="1" dirty="0"/>
              <a:t>status</a:t>
            </a:r>
            <a:r>
              <a:rPr lang="en-US" altLang="en-US" dirty="0"/>
              <a:t> and </a:t>
            </a:r>
            <a:r>
              <a:rPr lang="en-US" altLang="en-US" i="1" dirty="0"/>
              <a:t>control</a:t>
            </a:r>
            <a:r>
              <a:rPr lang="en-US" altLang="en-US" dirty="0"/>
              <a:t> flags</a:t>
            </a:r>
          </a:p>
          <a:p>
            <a:pPr lvl="1" eaLnBrk="1" hangingPunct="1"/>
            <a:r>
              <a:rPr lang="en-US" altLang="en-US" dirty="0"/>
              <a:t>each flag is a single binary bit</a:t>
            </a:r>
          </a:p>
          <a:p>
            <a:pPr lvl="1" eaLnBrk="1" hangingPunct="1"/>
            <a:r>
              <a:rPr lang="en-US" altLang="en-US" dirty="0"/>
              <a:t>A flag is set when it equals 1; it is clear (or reset) when it equals 0</a:t>
            </a:r>
          </a:p>
          <a:p>
            <a:pPr lvl="1" eaLnBrk="1" hangingPunct="1"/>
            <a:r>
              <a:rPr lang="es-MX" altLang="en-US" dirty="0" err="1"/>
              <a:t>The</a:t>
            </a:r>
            <a:r>
              <a:rPr lang="es-MX" altLang="en-US" dirty="0"/>
              <a:t> </a:t>
            </a:r>
            <a:r>
              <a:rPr lang="es-MX" altLang="en-US" dirty="0" err="1"/>
              <a:t>flags</a:t>
            </a:r>
            <a:r>
              <a:rPr lang="es-MX" altLang="en-US" dirty="0"/>
              <a:t> are </a:t>
            </a:r>
            <a:r>
              <a:rPr lang="es-MX" altLang="en-US" dirty="0" err="1"/>
              <a:t>affected</a:t>
            </a:r>
            <a:r>
              <a:rPr lang="es-MX" altLang="en-US" dirty="0"/>
              <a:t> </a:t>
            </a:r>
            <a:r>
              <a:rPr lang="es-MX" altLang="en-US" dirty="0" err="1"/>
              <a:t>after</a:t>
            </a:r>
            <a:r>
              <a:rPr lang="es-MX" altLang="en-US" dirty="0"/>
              <a:t> </a:t>
            </a:r>
            <a:r>
              <a:rPr lang="es-MX" altLang="en-US" i="1" dirty="0" err="1"/>
              <a:t>exec</a:t>
            </a:r>
            <a:r>
              <a:rPr lang="es-MX" altLang="en-US" dirty="0"/>
              <a:t> </a:t>
            </a:r>
            <a:r>
              <a:rPr lang="es-MX" altLang="en-US" i="1" dirty="0" err="1"/>
              <a:t>instructions</a:t>
            </a:r>
            <a:endParaRPr lang="en-US" altLang="en-US" i="1" dirty="0"/>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100</a:t>
            </a:fld>
            <a:endParaRPr lang="es-MX" dirty="0"/>
          </a:p>
        </p:txBody>
      </p:sp>
    </p:spTree>
    <p:extLst>
      <p:ext uri="{BB962C8B-B14F-4D97-AF65-F5344CB8AC3E}">
        <p14:creationId xmlns:p14="http://schemas.microsoft.com/office/powerpoint/2010/main" val="41851537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en-US" dirty="0"/>
              <a:t>Status 1-bit Flags / EFLAGS</a:t>
            </a:r>
            <a:endParaRPr lang="en-US" sz="2400" dirty="0"/>
          </a:p>
        </p:txBody>
      </p:sp>
      <p:sp>
        <p:nvSpPr>
          <p:cNvPr id="31749" name="Rectangle 3"/>
          <p:cNvSpPr>
            <a:spLocks noGrp="1" noChangeArrowheads="1"/>
          </p:cNvSpPr>
          <p:nvPr>
            <p:ph type="body" idx="1"/>
          </p:nvPr>
        </p:nvSpPr>
        <p:spPr>
          <a:xfrm>
            <a:off x="2567608" y="1556792"/>
            <a:ext cx="7056784" cy="4741168"/>
          </a:xfrm>
        </p:spPr>
        <p:txBody>
          <a:bodyPr>
            <a:normAutofit fontScale="92500" lnSpcReduction="20000"/>
          </a:bodyPr>
          <a:lstStyle/>
          <a:p>
            <a:pPr eaLnBrk="1" hangingPunct="1">
              <a:lnSpc>
                <a:spcPct val="60000"/>
              </a:lnSpc>
              <a:spcBef>
                <a:spcPct val="50000"/>
              </a:spcBef>
              <a:buClrTx/>
            </a:pPr>
            <a:r>
              <a:rPr lang="en-US" altLang="en-US" dirty="0"/>
              <a:t>Carry</a:t>
            </a:r>
          </a:p>
          <a:p>
            <a:pPr lvl="1" eaLnBrk="1" hangingPunct="1">
              <a:lnSpc>
                <a:spcPct val="60000"/>
              </a:lnSpc>
              <a:spcBef>
                <a:spcPct val="50000"/>
              </a:spcBef>
              <a:buClrTx/>
            </a:pPr>
            <a:r>
              <a:rPr lang="en-US" altLang="en-US" dirty="0"/>
              <a:t>unsigned arithmetic out of range</a:t>
            </a:r>
          </a:p>
          <a:p>
            <a:pPr eaLnBrk="1" hangingPunct="1">
              <a:lnSpc>
                <a:spcPct val="60000"/>
              </a:lnSpc>
              <a:spcBef>
                <a:spcPct val="50000"/>
              </a:spcBef>
              <a:buClrTx/>
            </a:pPr>
            <a:r>
              <a:rPr lang="en-US" altLang="en-US" dirty="0"/>
              <a:t>Overflow</a:t>
            </a:r>
          </a:p>
          <a:p>
            <a:pPr lvl="1" eaLnBrk="1" hangingPunct="1">
              <a:lnSpc>
                <a:spcPct val="60000"/>
              </a:lnSpc>
              <a:spcBef>
                <a:spcPct val="50000"/>
              </a:spcBef>
              <a:buClrTx/>
            </a:pPr>
            <a:r>
              <a:rPr lang="en-US" altLang="en-US" dirty="0"/>
              <a:t>signed arithmetic out of range</a:t>
            </a:r>
          </a:p>
          <a:p>
            <a:pPr eaLnBrk="1" hangingPunct="1">
              <a:lnSpc>
                <a:spcPct val="60000"/>
              </a:lnSpc>
              <a:spcBef>
                <a:spcPct val="50000"/>
              </a:spcBef>
              <a:buClrTx/>
            </a:pPr>
            <a:r>
              <a:rPr lang="en-US" altLang="en-US" dirty="0"/>
              <a:t>Sign</a:t>
            </a:r>
          </a:p>
          <a:p>
            <a:pPr lvl="1" eaLnBrk="1" hangingPunct="1">
              <a:lnSpc>
                <a:spcPct val="60000"/>
              </a:lnSpc>
              <a:spcBef>
                <a:spcPct val="50000"/>
              </a:spcBef>
              <a:buClrTx/>
            </a:pPr>
            <a:r>
              <a:rPr lang="en-US" altLang="en-US" dirty="0"/>
              <a:t>result is negative</a:t>
            </a:r>
          </a:p>
          <a:p>
            <a:pPr eaLnBrk="1" hangingPunct="1">
              <a:lnSpc>
                <a:spcPct val="60000"/>
              </a:lnSpc>
              <a:spcBef>
                <a:spcPct val="50000"/>
              </a:spcBef>
              <a:buClrTx/>
            </a:pPr>
            <a:r>
              <a:rPr lang="en-US" altLang="en-US" dirty="0"/>
              <a:t>Zero</a:t>
            </a:r>
          </a:p>
          <a:p>
            <a:pPr lvl="1" eaLnBrk="1" hangingPunct="1">
              <a:lnSpc>
                <a:spcPct val="60000"/>
              </a:lnSpc>
              <a:spcBef>
                <a:spcPct val="50000"/>
              </a:spcBef>
              <a:buClrTx/>
            </a:pPr>
            <a:r>
              <a:rPr lang="en-US" altLang="en-US" dirty="0"/>
              <a:t>result is zero</a:t>
            </a:r>
          </a:p>
          <a:p>
            <a:pPr eaLnBrk="1" hangingPunct="1">
              <a:lnSpc>
                <a:spcPct val="60000"/>
              </a:lnSpc>
              <a:spcBef>
                <a:spcPct val="50000"/>
              </a:spcBef>
              <a:buClrTx/>
            </a:pPr>
            <a:r>
              <a:rPr lang="en-US" altLang="en-US" dirty="0"/>
              <a:t>Auxiliary Carry</a:t>
            </a:r>
          </a:p>
          <a:p>
            <a:pPr lvl="1" eaLnBrk="1" hangingPunct="1">
              <a:lnSpc>
                <a:spcPct val="60000"/>
              </a:lnSpc>
              <a:spcBef>
                <a:spcPct val="50000"/>
              </a:spcBef>
              <a:buClrTx/>
            </a:pPr>
            <a:r>
              <a:rPr lang="en-US" altLang="en-US" dirty="0"/>
              <a:t>carry from bit 3 to bit 4, in 8-bit operand</a:t>
            </a:r>
          </a:p>
          <a:p>
            <a:pPr eaLnBrk="1" hangingPunct="1">
              <a:lnSpc>
                <a:spcPct val="60000"/>
              </a:lnSpc>
              <a:spcBef>
                <a:spcPct val="50000"/>
              </a:spcBef>
              <a:buClrTx/>
            </a:pPr>
            <a:r>
              <a:rPr lang="en-US" altLang="en-US" dirty="0"/>
              <a:t>Parity</a:t>
            </a:r>
          </a:p>
          <a:p>
            <a:pPr lvl="1" eaLnBrk="1" hangingPunct="1">
              <a:lnSpc>
                <a:spcPct val="60000"/>
              </a:lnSpc>
              <a:spcBef>
                <a:spcPct val="50000"/>
              </a:spcBef>
              <a:buClrTx/>
            </a:pPr>
            <a:r>
              <a:rPr lang="en-US" altLang="en-US" dirty="0"/>
              <a:t>sum of 1 bits, is an even number (in LSB)</a:t>
            </a:r>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101</a:t>
            </a:fld>
            <a:endParaRPr lang="es-MX" dirty="0"/>
          </a:p>
        </p:txBody>
      </p:sp>
    </p:spTree>
    <p:extLst>
      <p:ext uri="{BB962C8B-B14F-4D97-AF65-F5344CB8AC3E}">
        <p14:creationId xmlns:p14="http://schemas.microsoft.com/office/powerpoint/2010/main" val="21946110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6"/>
          <p:cNvSpPr>
            <a:spLocks noGrp="1" noChangeArrowheads="1"/>
          </p:cNvSpPr>
          <p:nvPr>
            <p:ph type="title"/>
          </p:nvPr>
        </p:nvSpPr>
        <p:spPr/>
        <p:txBody>
          <a:bodyPr/>
          <a:lstStyle/>
          <a:p>
            <a:pPr eaLnBrk="1" hangingPunct="1">
              <a:defRPr/>
            </a:pPr>
            <a:r>
              <a:rPr lang="en-US" dirty="0"/>
              <a:t>Some Specialized Register Uses </a:t>
            </a:r>
            <a:r>
              <a:rPr lang="en-US" sz="2400" dirty="0"/>
              <a:t>(3 / 3)</a:t>
            </a:r>
            <a:endParaRPr lang="en-US" dirty="0"/>
          </a:p>
        </p:txBody>
      </p:sp>
      <p:sp>
        <p:nvSpPr>
          <p:cNvPr id="29701" name="Rectangle 1027"/>
          <p:cNvSpPr>
            <a:spLocks noGrp="1" noChangeArrowheads="1"/>
          </p:cNvSpPr>
          <p:nvPr>
            <p:ph type="body" idx="1"/>
          </p:nvPr>
        </p:nvSpPr>
        <p:spPr>
          <a:xfrm>
            <a:off x="1981200" y="1447800"/>
            <a:ext cx="8229600" cy="4800600"/>
          </a:xfrm>
        </p:spPr>
        <p:txBody>
          <a:bodyPr>
            <a:normAutofit/>
          </a:bodyPr>
          <a:lstStyle/>
          <a:p>
            <a:pPr eaLnBrk="1" hangingPunct="1">
              <a:lnSpc>
                <a:spcPct val="90000"/>
              </a:lnSpc>
            </a:pPr>
            <a:r>
              <a:rPr lang="en-US" altLang="en-US" dirty="0"/>
              <a:t>16-bit Segment Registers (</a:t>
            </a:r>
            <a:r>
              <a:rPr lang="en-US" altLang="en-US" sz="1700" dirty="0"/>
              <a:t>for processes</a:t>
            </a:r>
            <a:r>
              <a:rPr lang="en-US" altLang="en-US" dirty="0"/>
              <a:t>)</a:t>
            </a:r>
          </a:p>
          <a:p>
            <a:pPr lvl="1">
              <a:lnSpc>
                <a:spcPct val="90000"/>
              </a:lnSpc>
            </a:pPr>
            <a:r>
              <a:rPr lang="en-US" altLang="en-US" dirty="0">
                <a:solidFill>
                  <a:srgbClr val="FF0000"/>
                </a:solidFill>
              </a:rPr>
              <a:t>CS</a:t>
            </a:r>
            <a:r>
              <a:rPr lang="en-US" altLang="en-US" dirty="0"/>
              <a:t> – code segment, holds code; programs and procedures</a:t>
            </a:r>
          </a:p>
          <a:p>
            <a:pPr lvl="1">
              <a:lnSpc>
                <a:spcPct val="90000"/>
              </a:lnSpc>
            </a:pPr>
            <a:r>
              <a:rPr lang="en-US" altLang="en-US" dirty="0">
                <a:solidFill>
                  <a:srgbClr val="FF0000"/>
                </a:solidFill>
              </a:rPr>
              <a:t>DS</a:t>
            </a:r>
            <a:r>
              <a:rPr lang="en-US" altLang="en-US" dirty="0"/>
              <a:t> – data segment, contains most data used by a program</a:t>
            </a:r>
          </a:p>
          <a:p>
            <a:pPr lvl="1">
              <a:lnSpc>
                <a:spcPct val="90000"/>
              </a:lnSpc>
            </a:pPr>
            <a:r>
              <a:rPr lang="en-US" altLang="en-US" dirty="0">
                <a:solidFill>
                  <a:srgbClr val="FF0000"/>
                </a:solidFill>
              </a:rPr>
              <a:t>SS</a:t>
            </a:r>
            <a:r>
              <a:rPr lang="en-US" altLang="en-US" dirty="0"/>
              <a:t> – stack segment, defines the area of memory used for the stack</a:t>
            </a:r>
          </a:p>
          <a:p>
            <a:pPr lvl="1" eaLnBrk="1" hangingPunct="1">
              <a:lnSpc>
                <a:spcPct val="90000"/>
              </a:lnSpc>
            </a:pPr>
            <a:endParaRPr lang="en-US" altLang="en-US" dirty="0"/>
          </a:p>
          <a:p>
            <a:pPr lvl="1" eaLnBrk="1" hangingPunct="1">
              <a:lnSpc>
                <a:spcPct val="90000"/>
              </a:lnSpc>
            </a:pPr>
            <a:r>
              <a:rPr lang="en-US" altLang="en-US" dirty="0"/>
              <a:t>ES, FS, GS - additional segments for extra data</a:t>
            </a:r>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102</a:t>
            </a:fld>
            <a:endParaRPr lang="es-MX" dirty="0"/>
          </a:p>
        </p:txBody>
      </p:sp>
    </p:spTree>
    <p:extLst>
      <p:ext uri="{BB962C8B-B14F-4D97-AF65-F5344CB8AC3E}">
        <p14:creationId xmlns:p14="http://schemas.microsoft.com/office/powerpoint/2010/main" val="11979513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C44A5-3BB2-4C9E-91CF-0D2B76E3F617}"/>
              </a:ext>
            </a:extLst>
          </p:cNvPr>
          <p:cNvSpPr>
            <a:spLocks noGrp="1"/>
          </p:cNvSpPr>
          <p:nvPr>
            <p:ph type="title"/>
          </p:nvPr>
        </p:nvSpPr>
        <p:spPr/>
        <p:txBody>
          <a:bodyPr/>
          <a:lstStyle/>
          <a:p>
            <a:r>
              <a:rPr lang="es-MX" dirty="0" err="1"/>
              <a:t>Process</a:t>
            </a:r>
            <a:r>
              <a:rPr lang="es-MX" dirty="0"/>
              <a:t> </a:t>
            </a:r>
            <a:r>
              <a:rPr lang="es-MX" dirty="0" err="1"/>
              <a:t>memory</a:t>
            </a:r>
            <a:r>
              <a:rPr lang="es-MX" dirty="0"/>
              <a:t> </a:t>
            </a:r>
            <a:r>
              <a:rPr lang="es-MX" dirty="0" err="1"/>
              <a:t>schema</a:t>
            </a:r>
            <a:endParaRPr lang="es-MX" dirty="0"/>
          </a:p>
        </p:txBody>
      </p:sp>
      <p:sp>
        <p:nvSpPr>
          <p:cNvPr id="4" name="Marcador de pie de página 3">
            <a:extLst>
              <a:ext uri="{FF2B5EF4-FFF2-40B4-BE49-F238E27FC236}">
                <a16:creationId xmlns:a16="http://schemas.microsoft.com/office/drawing/2014/main" id="{DD7BD51B-CB10-40D6-95A3-E002EBB8BD5A}"/>
              </a:ext>
            </a:extLst>
          </p:cNvPr>
          <p:cNvSpPr>
            <a:spLocks noGrp="1"/>
          </p:cNvSpPr>
          <p:nvPr>
            <p:ph type="ftr" sz="quarter" idx="11"/>
          </p:nvPr>
        </p:nvSpPr>
        <p:spPr/>
        <p:txBody>
          <a:bodyPr/>
          <a:lstStyle/>
          <a:p>
            <a:r>
              <a:rPr lang="es-MX" dirty="0"/>
              <a:t>OPC</a:t>
            </a:r>
          </a:p>
        </p:txBody>
      </p:sp>
      <p:sp>
        <p:nvSpPr>
          <p:cNvPr id="5" name="Marcador de número de diapositiva 4">
            <a:extLst>
              <a:ext uri="{FF2B5EF4-FFF2-40B4-BE49-F238E27FC236}">
                <a16:creationId xmlns:a16="http://schemas.microsoft.com/office/drawing/2014/main" id="{DDD5E88B-9C9A-467B-BE7C-4E12AD7481B7}"/>
              </a:ext>
            </a:extLst>
          </p:cNvPr>
          <p:cNvSpPr>
            <a:spLocks noGrp="1"/>
          </p:cNvSpPr>
          <p:nvPr>
            <p:ph type="sldNum" sz="quarter" idx="12"/>
          </p:nvPr>
        </p:nvSpPr>
        <p:spPr/>
        <p:txBody>
          <a:bodyPr/>
          <a:lstStyle/>
          <a:p>
            <a:fld id="{89694F64-EAC4-420D-80A9-8D186F3C5535}" type="slidenum">
              <a:rPr lang="es-MX" smtClean="0"/>
              <a:pPr/>
              <a:t>103</a:t>
            </a:fld>
            <a:endParaRPr lang="es-MX" dirty="0"/>
          </a:p>
        </p:txBody>
      </p:sp>
      <p:grpSp>
        <p:nvGrpSpPr>
          <p:cNvPr id="30" name="Grupo 29">
            <a:extLst>
              <a:ext uri="{FF2B5EF4-FFF2-40B4-BE49-F238E27FC236}">
                <a16:creationId xmlns:a16="http://schemas.microsoft.com/office/drawing/2014/main" id="{10F06733-539C-4B65-9905-33C157F77AC4}"/>
              </a:ext>
            </a:extLst>
          </p:cNvPr>
          <p:cNvGrpSpPr/>
          <p:nvPr/>
        </p:nvGrpSpPr>
        <p:grpSpPr>
          <a:xfrm>
            <a:off x="2317750" y="1669257"/>
            <a:ext cx="7443788" cy="3948113"/>
            <a:chOff x="793750" y="1669256"/>
            <a:chExt cx="7443788" cy="3948113"/>
          </a:xfrm>
        </p:grpSpPr>
        <p:grpSp>
          <p:nvGrpSpPr>
            <p:cNvPr id="6" name="Group 2072">
              <a:extLst>
                <a:ext uri="{FF2B5EF4-FFF2-40B4-BE49-F238E27FC236}">
                  <a16:creationId xmlns:a16="http://schemas.microsoft.com/office/drawing/2014/main" id="{75E0F8DF-6308-492B-8E9E-C72F795BE8D0}"/>
                </a:ext>
              </a:extLst>
            </p:cNvPr>
            <p:cNvGrpSpPr>
              <a:grpSpLocks/>
            </p:cNvGrpSpPr>
            <p:nvPr/>
          </p:nvGrpSpPr>
          <p:grpSpPr bwMode="auto">
            <a:xfrm>
              <a:off x="793750" y="1669256"/>
              <a:ext cx="7443788" cy="3948113"/>
              <a:chOff x="500" y="1008"/>
              <a:chExt cx="4689" cy="2487"/>
            </a:xfrm>
          </p:grpSpPr>
          <p:sp>
            <p:nvSpPr>
              <p:cNvPr id="7" name="Rectangle 2051">
                <a:extLst>
                  <a:ext uri="{FF2B5EF4-FFF2-40B4-BE49-F238E27FC236}">
                    <a16:creationId xmlns:a16="http://schemas.microsoft.com/office/drawing/2014/main" id="{FC61E90D-EE1D-43EE-B663-4920B26490CF}"/>
                  </a:ext>
                </a:extLst>
              </p:cNvPr>
              <p:cNvSpPr>
                <a:spLocks noChangeArrowheads="1"/>
              </p:cNvSpPr>
              <p:nvPr/>
            </p:nvSpPr>
            <p:spPr bwMode="auto">
              <a:xfrm>
                <a:off x="958" y="3264"/>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50000"/>
                  </a:spcBef>
                  <a:spcAft>
                    <a:spcPct val="0"/>
                  </a:spcAft>
                  <a:buNone/>
                  <a:defRPr/>
                </a:pPr>
                <a:r>
                  <a:rPr lang="en-US" altLang="es-MX" sz="1800" kern="0">
                    <a:solidFill>
                      <a:srgbClr val="FF0000"/>
                    </a:solidFill>
                    <a:latin typeface="Arial" pitchFamily="34" charset="0"/>
                  </a:rPr>
                  <a:t>0x00000000</a:t>
                </a:r>
              </a:p>
            </p:txBody>
          </p:sp>
          <p:sp>
            <p:nvSpPr>
              <p:cNvPr id="8" name="Rectangle 2052">
                <a:extLst>
                  <a:ext uri="{FF2B5EF4-FFF2-40B4-BE49-F238E27FC236}">
                    <a16:creationId xmlns:a16="http://schemas.microsoft.com/office/drawing/2014/main" id="{3B3AC196-E219-4975-A2E0-B9B89223965A}"/>
                  </a:ext>
                </a:extLst>
              </p:cNvPr>
              <p:cNvSpPr>
                <a:spLocks noChangeArrowheads="1"/>
              </p:cNvSpPr>
              <p:nvPr/>
            </p:nvSpPr>
            <p:spPr bwMode="auto">
              <a:xfrm>
                <a:off x="926" y="1008"/>
                <a:ext cx="9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50000"/>
                  </a:spcBef>
                  <a:spcAft>
                    <a:spcPct val="0"/>
                  </a:spcAft>
                  <a:buNone/>
                  <a:defRPr/>
                </a:pPr>
                <a:r>
                  <a:rPr lang="en-US" altLang="es-MX" sz="1800" kern="0">
                    <a:solidFill>
                      <a:srgbClr val="FF0000"/>
                    </a:solidFill>
                    <a:latin typeface="Arial" pitchFamily="34" charset="0"/>
                  </a:rPr>
                  <a:t>0xFFFFFFFF</a:t>
                </a:r>
              </a:p>
            </p:txBody>
          </p:sp>
          <p:sp>
            <p:nvSpPr>
              <p:cNvPr id="9" name="Rectangle 2053">
                <a:extLst>
                  <a:ext uri="{FF2B5EF4-FFF2-40B4-BE49-F238E27FC236}">
                    <a16:creationId xmlns:a16="http://schemas.microsoft.com/office/drawing/2014/main" id="{8E0FC79B-B9DD-429F-AE3C-486C7B9A11F6}"/>
                  </a:ext>
                </a:extLst>
              </p:cNvPr>
              <p:cNvSpPr>
                <a:spLocks noChangeArrowheads="1"/>
              </p:cNvSpPr>
              <p:nvPr/>
            </p:nvSpPr>
            <p:spPr bwMode="auto">
              <a:xfrm>
                <a:off x="500" y="2064"/>
                <a:ext cx="16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50000"/>
                  </a:spcBef>
                  <a:spcAft>
                    <a:spcPct val="0"/>
                  </a:spcAft>
                  <a:buNone/>
                  <a:defRPr/>
                </a:pPr>
                <a:r>
                  <a:rPr lang="en-US" altLang="es-MX" sz="1800" kern="0">
                    <a:solidFill>
                      <a:srgbClr val="FF0000"/>
                    </a:solidFill>
                    <a:latin typeface="Arial" pitchFamily="34" charset="0"/>
                  </a:rPr>
                  <a:t>Memory address space</a:t>
                </a:r>
              </a:p>
            </p:txBody>
          </p:sp>
          <p:sp>
            <p:nvSpPr>
              <p:cNvPr id="10" name="Line 2054">
                <a:extLst>
                  <a:ext uri="{FF2B5EF4-FFF2-40B4-BE49-F238E27FC236}">
                    <a16:creationId xmlns:a16="http://schemas.microsoft.com/office/drawing/2014/main" id="{CB259D81-7294-4E82-9F01-4E5406F23766}"/>
                  </a:ext>
                </a:extLst>
              </p:cNvPr>
              <p:cNvSpPr>
                <a:spLocks noChangeShapeType="1"/>
              </p:cNvSpPr>
              <p:nvPr/>
            </p:nvSpPr>
            <p:spPr bwMode="auto">
              <a:xfrm flipV="1">
                <a:off x="1390" y="1296"/>
                <a:ext cx="0" cy="76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1" name="Line 2055">
                <a:extLst>
                  <a:ext uri="{FF2B5EF4-FFF2-40B4-BE49-F238E27FC236}">
                    <a16:creationId xmlns:a16="http://schemas.microsoft.com/office/drawing/2014/main" id="{CCEFD0FE-C77A-4468-8AA7-7E8CB2FADEE2}"/>
                  </a:ext>
                </a:extLst>
              </p:cNvPr>
              <p:cNvSpPr>
                <a:spLocks noChangeShapeType="1"/>
              </p:cNvSpPr>
              <p:nvPr/>
            </p:nvSpPr>
            <p:spPr bwMode="auto">
              <a:xfrm flipV="1">
                <a:off x="1390" y="2400"/>
                <a:ext cx="0" cy="816"/>
              </a:xfrm>
              <a:prstGeom prst="line">
                <a:avLst/>
              </a:prstGeom>
              <a:noFill/>
              <a:ln w="12700">
                <a:solidFill>
                  <a:srgbClr val="FF0000"/>
                </a:solidFill>
                <a:round/>
                <a:headEnd type="triangle" w="med" len="med"/>
                <a:tailEnd/>
              </a:ln>
              <a:extLst>
                <a:ext uri="{909E8E84-426E-40DD-AFC4-6F175D3DCCD1}">
                  <a14:hiddenFill xmlns:a14="http://schemas.microsoft.com/office/drawing/2010/main">
                    <a:noFill/>
                  </a14:hiddenFill>
                </a:ext>
              </a:extLst>
            </p:spPr>
            <p:txBody>
              <a:bodyPr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2" name="Rectangle 2056">
                <a:extLst>
                  <a:ext uri="{FF2B5EF4-FFF2-40B4-BE49-F238E27FC236}">
                    <a16:creationId xmlns:a16="http://schemas.microsoft.com/office/drawing/2014/main" id="{3A305D8A-C536-4AEA-90F5-DF02B2105080}"/>
                  </a:ext>
                </a:extLst>
              </p:cNvPr>
              <p:cNvSpPr>
                <a:spLocks noChangeArrowheads="1"/>
              </p:cNvSpPr>
              <p:nvPr/>
            </p:nvSpPr>
            <p:spPr bwMode="auto">
              <a:xfrm>
                <a:off x="2331" y="2752"/>
                <a:ext cx="1728" cy="339"/>
              </a:xfrm>
              <a:prstGeom prst="rect">
                <a:avLst/>
              </a:prstGeom>
              <a:solidFill>
                <a:srgbClr val="FFCC99"/>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a:solidFill>
                      <a:srgbClr val="3333CC"/>
                    </a:solidFill>
                    <a:latin typeface="Arial" pitchFamily="34" charset="0"/>
                  </a:rPr>
                  <a:t>Code section</a:t>
                </a:r>
              </a:p>
              <a:p>
                <a:pPr algn="ctr" fontAlgn="base">
                  <a:spcBef>
                    <a:spcPct val="10000"/>
                  </a:spcBef>
                  <a:spcAft>
                    <a:spcPct val="0"/>
                  </a:spcAft>
                  <a:buNone/>
                  <a:defRPr/>
                </a:pPr>
                <a:r>
                  <a:rPr lang="en-US" altLang="es-MX" sz="1400" b="1" kern="0">
                    <a:solidFill>
                      <a:srgbClr val="000000"/>
                    </a:solidFill>
                    <a:latin typeface="Arial" pitchFamily="34" charset="0"/>
                  </a:rPr>
                  <a:t>(text segment)</a:t>
                </a:r>
              </a:p>
            </p:txBody>
          </p:sp>
          <p:sp>
            <p:nvSpPr>
              <p:cNvPr id="13" name="Rectangle 2057">
                <a:extLst>
                  <a:ext uri="{FF2B5EF4-FFF2-40B4-BE49-F238E27FC236}">
                    <a16:creationId xmlns:a16="http://schemas.microsoft.com/office/drawing/2014/main" id="{687D22EA-8529-403B-B4A1-F8806E9BE652}"/>
                  </a:ext>
                </a:extLst>
              </p:cNvPr>
              <p:cNvSpPr>
                <a:spLocks noChangeArrowheads="1"/>
              </p:cNvSpPr>
              <p:nvPr/>
            </p:nvSpPr>
            <p:spPr bwMode="auto">
              <a:xfrm>
                <a:off x="2330" y="3085"/>
                <a:ext cx="1728" cy="368"/>
              </a:xfrm>
              <a:prstGeom prst="rect">
                <a:avLst/>
              </a:prstGeom>
              <a:solidFill>
                <a:srgbClr val="FFE0D9"/>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a:solidFill>
                      <a:srgbClr val="3333CC"/>
                    </a:solidFill>
                    <a:latin typeface="Arial" pitchFamily="34" charset="0"/>
                  </a:rPr>
                  <a:t>static data section</a:t>
                </a:r>
              </a:p>
              <a:p>
                <a:pPr algn="ctr" fontAlgn="base">
                  <a:spcBef>
                    <a:spcPct val="10000"/>
                  </a:spcBef>
                  <a:spcAft>
                    <a:spcPct val="0"/>
                  </a:spcAft>
                  <a:buNone/>
                  <a:defRPr/>
                </a:pPr>
                <a:r>
                  <a:rPr lang="en-US" altLang="es-MX" sz="1400" b="1" kern="0">
                    <a:solidFill>
                      <a:srgbClr val="000000"/>
                    </a:solidFill>
                    <a:latin typeface="Arial" pitchFamily="34" charset="0"/>
                  </a:rPr>
                  <a:t>(data segment)</a:t>
                </a:r>
              </a:p>
            </p:txBody>
          </p:sp>
          <p:sp>
            <p:nvSpPr>
              <p:cNvPr id="14" name="Rectangle 2058">
                <a:extLst>
                  <a:ext uri="{FF2B5EF4-FFF2-40B4-BE49-F238E27FC236}">
                    <a16:creationId xmlns:a16="http://schemas.microsoft.com/office/drawing/2014/main" id="{DEFEE2DA-4E80-474D-86D0-295DD8877357}"/>
                  </a:ext>
                </a:extLst>
              </p:cNvPr>
              <p:cNvSpPr>
                <a:spLocks noChangeArrowheads="1"/>
              </p:cNvSpPr>
              <p:nvPr/>
            </p:nvSpPr>
            <p:spPr bwMode="auto">
              <a:xfrm>
                <a:off x="2331" y="2381"/>
                <a:ext cx="1728" cy="382"/>
              </a:xfrm>
              <a:prstGeom prst="rect">
                <a:avLst/>
              </a:prstGeom>
              <a:solidFill>
                <a:srgbClr val="FFFF99"/>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dirty="0">
                    <a:solidFill>
                      <a:srgbClr val="3333CC"/>
                    </a:solidFill>
                    <a:latin typeface="Arial" pitchFamily="34" charset="0"/>
                  </a:rPr>
                  <a:t>heap</a:t>
                </a:r>
              </a:p>
              <a:p>
                <a:pPr algn="ctr" fontAlgn="base">
                  <a:spcBef>
                    <a:spcPct val="10000"/>
                  </a:spcBef>
                  <a:spcAft>
                    <a:spcPct val="0"/>
                  </a:spcAft>
                  <a:buNone/>
                  <a:defRPr/>
                </a:pPr>
                <a:r>
                  <a:rPr lang="en-US" altLang="es-MX" sz="1400" b="1" kern="0" dirty="0">
                    <a:solidFill>
                      <a:srgbClr val="000000"/>
                    </a:solidFill>
                    <a:latin typeface="Arial" pitchFamily="34" charset="0"/>
                  </a:rPr>
                  <a:t>(dynamic allocated mem)</a:t>
                </a:r>
              </a:p>
            </p:txBody>
          </p:sp>
          <p:sp>
            <p:nvSpPr>
              <p:cNvPr id="15" name="Rectangle 2059">
                <a:extLst>
                  <a:ext uri="{FF2B5EF4-FFF2-40B4-BE49-F238E27FC236}">
                    <a16:creationId xmlns:a16="http://schemas.microsoft.com/office/drawing/2014/main" id="{055DDE7D-4525-44C2-9802-94A373C7BF40}"/>
                  </a:ext>
                </a:extLst>
              </p:cNvPr>
              <p:cNvSpPr>
                <a:spLocks noChangeArrowheads="1"/>
              </p:cNvSpPr>
              <p:nvPr/>
            </p:nvSpPr>
            <p:spPr bwMode="auto">
              <a:xfrm>
                <a:off x="2331" y="1992"/>
                <a:ext cx="1728" cy="389"/>
              </a:xfrm>
              <a:prstGeom prst="rect">
                <a:avLst/>
              </a:prstGeom>
              <a:solidFill>
                <a:srgbClr val="FFFFFF"/>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endParaRPr lang="es-ES" altLang="es-MX" sz="1400" b="1" kern="0">
                  <a:solidFill>
                    <a:srgbClr val="000000"/>
                  </a:solidFill>
                  <a:latin typeface="Arial" pitchFamily="34" charset="0"/>
                </a:endParaRPr>
              </a:p>
            </p:txBody>
          </p:sp>
          <p:sp>
            <p:nvSpPr>
              <p:cNvPr id="16" name="Rectangle 2060">
                <a:extLst>
                  <a:ext uri="{FF2B5EF4-FFF2-40B4-BE49-F238E27FC236}">
                    <a16:creationId xmlns:a16="http://schemas.microsoft.com/office/drawing/2014/main" id="{AFB065EA-ED83-4F5F-8A46-FED7611931AD}"/>
                  </a:ext>
                </a:extLst>
              </p:cNvPr>
              <p:cNvSpPr>
                <a:spLocks noChangeArrowheads="1"/>
              </p:cNvSpPr>
              <p:nvPr/>
            </p:nvSpPr>
            <p:spPr bwMode="auto">
              <a:xfrm>
                <a:off x="2331" y="1619"/>
                <a:ext cx="1728" cy="374"/>
              </a:xfrm>
              <a:prstGeom prst="rect">
                <a:avLst/>
              </a:prstGeom>
              <a:solidFill>
                <a:srgbClr val="FFFF99"/>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a:solidFill>
                      <a:srgbClr val="3333CC"/>
                    </a:solidFill>
                    <a:latin typeface="Arial" pitchFamily="34" charset="0"/>
                  </a:rPr>
                  <a:t>stack</a:t>
                </a:r>
              </a:p>
              <a:p>
                <a:pPr algn="ctr" fontAlgn="base">
                  <a:spcBef>
                    <a:spcPct val="10000"/>
                  </a:spcBef>
                  <a:spcAft>
                    <a:spcPct val="0"/>
                  </a:spcAft>
                  <a:buNone/>
                  <a:defRPr/>
                </a:pPr>
                <a:r>
                  <a:rPr lang="en-US" altLang="es-MX" sz="1400" b="1" kern="0">
                    <a:solidFill>
                      <a:srgbClr val="000000"/>
                    </a:solidFill>
                    <a:latin typeface="Arial" pitchFamily="34" charset="0"/>
                  </a:rPr>
                  <a:t>(storage call returns, etc.)</a:t>
                </a:r>
              </a:p>
            </p:txBody>
          </p:sp>
          <p:sp>
            <p:nvSpPr>
              <p:cNvPr id="17" name="Line 2061">
                <a:extLst>
                  <a:ext uri="{FF2B5EF4-FFF2-40B4-BE49-F238E27FC236}">
                    <a16:creationId xmlns:a16="http://schemas.microsoft.com/office/drawing/2014/main" id="{2FEAFDDE-CC5F-4728-9623-DD475E2EEAA4}"/>
                  </a:ext>
                </a:extLst>
              </p:cNvPr>
              <p:cNvSpPr>
                <a:spLocks noChangeShapeType="1"/>
              </p:cNvSpPr>
              <p:nvPr/>
            </p:nvSpPr>
            <p:spPr bwMode="auto">
              <a:xfrm>
                <a:off x="3195" y="2013"/>
                <a:ext cx="0" cy="14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8" name="Line 2062">
                <a:extLst>
                  <a:ext uri="{FF2B5EF4-FFF2-40B4-BE49-F238E27FC236}">
                    <a16:creationId xmlns:a16="http://schemas.microsoft.com/office/drawing/2014/main" id="{37F32FB7-B116-453B-88E0-3AF0F02C01FC}"/>
                  </a:ext>
                </a:extLst>
              </p:cNvPr>
              <p:cNvSpPr>
                <a:spLocks noChangeShapeType="1"/>
              </p:cNvSpPr>
              <p:nvPr/>
            </p:nvSpPr>
            <p:spPr bwMode="auto">
              <a:xfrm>
                <a:off x="3195" y="2223"/>
                <a:ext cx="0" cy="144"/>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9" name="Rectangle 2067">
                <a:extLst>
                  <a:ext uri="{FF2B5EF4-FFF2-40B4-BE49-F238E27FC236}">
                    <a16:creationId xmlns:a16="http://schemas.microsoft.com/office/drawing/2014/main" id="{F864BE89-B01E-4EA0-AB40-E6353C5F00F9}"/>
                  </a:ext>
                </a:extLst>
              </p:cNvPr>
              <p:cNvSpPr>
                <a:spLocks noChangeArrowheads="1"/>
              </p:cNvSpPr>
              <p:nvPr/>
            </p:nvSpPr>
            <p:spPr bwMode="auto">
              <a:xfrm>
                <a:off x="2329" y="1097"/>
                <a:ext cx="1728" cy="528"/>
              </a:xfrm>
              <a:prstGeom prst="rect">
                <a:avLst/>
              </a:prstGeom>
              <a:solidFill>
                <a:srgbClr val="CCFFCC"/>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dirty="0">
                    <a:solidFill>
                      <a:srgbClr val="3333CC"/>
                    </a:solidFill>
                    <a:latin typeface="Arial" pitchFamily="34" charset="0"/>
                  </a:rPr>
                  <a:t>OS resources</a:t>
                </a:r>
              </a:p>
              <a:p>
                <a:pPr algn="ctr" fontAlgn="base">
                  <a:spcBef>
                    <a:spcPct val="10000"/>
                  </a:spcBef>
                  <a:spcAft>
                    <a:spcPct val="0"/>
                  </a:spcAft>
                  <a:buNone/>
                  <a:defRPr/>
                </a:pPr>
                <a:r>
                  <a:rPr lang="en-US" altLang="es-MX" sz="1400" b="1" kern="0" dirty="0">
                    <a:solidFill>
                      <a:srgbClr val="000000"/>
                    </a:solidFill>
                    <a:latin typeface="Arial" pitchFamily="34" charset="0"/>
                  </a:rPr>
                  <a:t>(open files, network connect.,</a:t>
                </a:r>
              </a:p>
              <a:p>
                <a:pPr algn="ctr" fontAlgn="base">
                  <a:spcBef>
                    <a:spcPct val="10000"/>
                  </a:spcBef>
                  <a:spcAft>
                    <a:spcPct val="0"/>
                  </a:spcAft>
                  <a:buNone/>
                  <a:defRPr/>
                </a:pPr>
                <a:r>
                  <a:rPr lang="en-US" altLang="es-MX" sz="1400" b="1" kern="0" dirty="0">
                    <a:solidFill>
                      <a:srgbClr val="000000"/>
                    </a:solidFill>
                    <a:latin typeface="Arial" pitchFamily="34" charset="0"/>
                  </a:rPr>
                  <a:t>Sound channels, …)</a:t>
                </a:r>
              </a:p>
            </p:txBody>
          </p:sp>
          <p:sp>
            <p:nvSpPr>
              <p:cNvPr id="20" name="Rectangle 2068">
                <a:extLst>
                  <a:ext uri="{FF2B5EF4-FFF2-40B4-BE49-F238E27FC236}">
                    <a16:creationId xmlns:a16="http://schemas.microsoft.com/office/drawing/2014/main" id="{5E7FEE65-6AB4-456E-8703-4B38EDC55F52}"/>
                  </a:ext>
                </a:extLst>
              </p:cNvPr>
              <p:cNvSpPr>
                <a:spLocks noChangeArrowheads="1"/>
              </p:cNvSpPr>
              <p:nvPr/>
            </p:nvSpPr>
            <p:spPr bwMode="auto">
              <a:xfrm>
                <a:off x="4227" y="1390"/>
                <a:ext cx="962" cy="1948"/>
              </a:xfrm>
              <a:prstGeom prst="rect">
                <a:avLst/>
              </a:prstGeom>
              <a:solidFill>
                <a:srgbClr val="C0C0C0"/>
              </a:solidFill>
              <a:ln w="38100" cmpd="dbl">
                <a:solidFill>
                  <a:srgbClr val="000000"/>
                </a:solidFill>
                <a:miter lim="800000"/>
                <a:headEnd/>
                <a:tailEnd/>
              </a:ln>
            </p:spPr>
            <p:txBody>
              <a:bodyP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800" kern="0">
                    <a:solidFill>
                      <a:srgbClr val="000000"/>
                    </a:solidFill>
                    <a:latin typeface="Arial" pitchFamily="34" charset="0"/>
                  </a:rPr>
                  <a:t>CPU</a:t>
                </a: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r>
                  <a:rPr lang="en-US" altLang="es-MX" sz="1800" kern="0">
                    <a:solidFill>
                      <a:srgbClr val="000000"/>
                    </a:solidFill>
                    <a:latin typeface="Arial" pitchFamily="34" charset="0"/>
                  </a:rPr>
                  <a:t>General Registers</a:t>
                </a: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p:txBody>
          </p:sp>
          <p:sp>
            <p:nvSpPr>
              <p:cNvPr id="21" name="Line 2063">
                <a:extLst>
                  <a:ext uri="{FF2B5EF4-FFF2-40B4-BE49-F238E27FC236}">
                    <a16:creationId xmlns:a16="http://schemas.microsoft.com/office/drawing/2014/main" id="{4B841673-311C-4B3B-84C6-C720222EF16A}"/>
                  </a:ext>
                </a:extLst>
              </p:cNvPr>
              <p:cNvSpPr>
                <a:spLocks noChangeShapeType="1"/>
              </p:cNvSpPr>
              <p:nvPr/>
            </p:nvSpPr>
            <p:spPr bwMode="auto">
              <a:xfrm flipH="1">
                <a:off x="4048" y="1905"/>
                <a:ext cx="24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22" name="Line 2064">
                <a:extLst>
                  <a:ext uri="{FF2B5EF4-FFF2-40B4-BE49-F238E27FC236}">
                    <a16:creationId xmlns:a16="http://schemas.microsoft.com/office/drawing/2014/main" id="{C79C86D2-498D-410C-AAF6-55C012B87688}"/>
                  </a:ext>
                </a:extLst>
              </p:cNvPr>
              <p:cNvSpPr>
                <a:spLocks noChangeShapeType="1"/>
              </p:cNvSpPr>
              <p:nvPr/>
            </p:nvSpPr>
            <p:spPr bwMode="auto">
              <a:xfrm flipH="1">
                <a:off x="4034" y="2974"/>
                <a:ext cx="24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23" name="Rectangle 2065">
                <a:extLst>
                  <a:ext uri="{FF2B5EF4-FFF2-40B4-BE49-F238E27FC236}">
                    <a16:creationId xmlns:a16="http://schemas.microsoft.com/office/drawing/2014/main" id="{700CCC5D-9596-44DA-802D-052BA2B0CCE9}"/>
                  </a:ext>
                </a:extLst>
              </p:cNvPr>
              <p:cNvSpPr>
                <a:spLocks noChangeArrowheads="1"/>
              </p:cNvSpPr>
              <p:nvPr/>
            </p:nvSpPr>
            <p:spPr bwMode="auto">
              <a:xfrm>
                <a:off x="4274" y="288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800" kern="0">
                    <a:solidFill>
                      <a:srgbClr val="000000"/>
                    </a:solidFill>
                    <a:latin typeface="Arial" pitchFamily="34" charset="0"/>
                  </a:rPr>
                  <a:t>PC</a:t>
                </a:r>
              </a:p>
            </p:txBody>
          </p:sp>
          <p:sp>
            <p:nvSpPr>
              <p:cNvPr id="24" name="Rectangle 2066">
                <a:extLst>
                  <a:ext uri="{FF2B5EF4-FFF2-40B4-BE49-F238E27FC236}">
                    <a16:creationId xmlns:a16="http://schemas.microsoft.com/office/drawing/2014/main" id="{2A172728-153D-46D6-AF84-08F5BE049362}"/>
                  </a:ext>
                </a:extLst>
              </p:cNvPr>
              <p:cNvSpPr>
                <a:spLocks noChangeArrowheads="1"/>
              </p:cNvSpPr>
              <p:nvPr/>
            </p:nvSpPr>
            <p:spPr bwMode="auto">
              <a:xfrm>
                <a:off x="4288" y="1809"/>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800" kern="0">
                    <a:solidFill>
                      <a:srgbClr val="000000"/>
                    </a:solidFill>
                    <a:latin typeface="Arial" pitchFamily="34" charset="0"/>
                  </a:rPr>
                  <a:t>SP</a:t>
                </a:r>
              </a:p>
            </p:txBody>
          </p:sp>
        </p:grpSp>
        <p:sp>
          <p:nvSpPr>
            <p:cNvPr id="25" name="CuadroTexto 24">
              <a:extLst>
                <a:ext uri="{FF2B5EF4-FFF2-40B4-BE49-F238E27FC236}">
                  <a16:creationId xmlns:a16="http://schemas.microsoft.com/office/drawing/2014/main" id="{A6FAD4C1-72A5-41AC-A090-4251094AF07A}"/>
                </a:ext>
              </a:extLst>
            </p:cNvPr>
            <p:cNvSpPr txBox="1"/>
            <p:nvPr/>
          </p:nvSpPr>
          <p:spPr>
            <a:xfrm>
              <a:off x="7273131" y="4649550"/>
              <a:ext cx="488950" cy="369332"/>
            </a:xfrm>
            <a:prstGeom prst="rect">
              <a:avLst/>
            </a:prstGeom>
            <a:noFill/>
          </p:spPr>
          <p:txBody>
            <a:bodyPr wrap="square" rtlCol="0">
              <a:spAutoFit/>
            </a:bodyPr>
            <a:lstStyle/>
            <a:p>
              <a:r>
                <a:rPr lang="es-MX" b="1" i="1" dirty="0">
                  <a:solidFill>
                    <a:srgbClr val="FF0000"/>
                  </a:solidFill>
                </a:rPr>
                <a:t>EIP</a:t>
              </a:r>
            </a:p>
          </p:txBody>
        </p:sp>
        <p:sp>
          <p:nvSpPr>
            <p:cNvPr id="26" name="CuadroTexto 25">
              <a:extLst>
                <a:ext uri="{FF2B5EF4-FFF2-40B4-BE49-F238E27FC236}">
                  <a16:creationId xmlns:a16="http://schemas.microsoft.com/office/drawing/2014/main" id="{9AF919E2-AA6D-4671-99D1-61C65BCF43BC}"/>
                </a:ext>
              </a:extLst>
            </p:cNvPr>
            <p:cNvSpPr txBox="1"/>
            <p:nvPr/>
          </p:nvSpPr>
          <p:spPr>
            <a:xfrm>
              <a:off x="7258350" y="2939534"/>
              <a:ext cx="583198" cy="369332"/>
            </a:xfrm>
            <a:prstGeom prst="rect">
              <a:avLst/>
            </a:prstGeom>
            <a:noFill/>
          </p:spPr>
          <p:txBody>
            <a:bodyPr wrap="square" rtlCol="0">
              <a:spAutoFit/>
            </a:bodyPr>
            <a:lstStyle/>
            <a:p>
              <a:r>
                <a:rPr lang="es-MX" b="1" i="1" dirty="0">
                  <a:solidFill>
                    <a:srgbClr val="FF0000"/>
                  </a:solidFill>
                </a:rPr>
                <a:t>ESP</a:t>
              </a:r>
            </a:p>
          </p:txBody>
        </p:sp>
        <p:sp>
          <p:nvSpPr>
            <p:cNvPr id="27" name="CuadroTexto 26">
              <a:extLst>
                <a:ext uri="{FF2B5EF4-FFF2-40B4-BE49-F238E27FC236}">
                  <a16:creationId xmlns:a16="http://schemas.microsoft.com/office/drawing/2014/main" id="{2E40535F-B1AB-4C2D-8E2D-F3526FF07C12}"/>
                </a:ext>
              </a:extLst>
            </p:cNvPr>
            <p:cNvSpPr txBox="1"/>
            <p:nvPr/>
          </p:nvSpPr>
          <p:spPr>
            <a:xfrm>
              <a:off x="3072149" y="4542276"/>
              <a:ext cx="693860" cy="369332"/>
            </a:xfrm>
            <a:prstGeom prst="rect">
              <a:avLst/>
            </a:prstGeom>
            <a:noFill/>
          </p:spPr>
          <p:txBody>
            <a:bodyPr wrap="square" rtlCol="0">
              <a:spAutoFit/>
            </a:bodyPr>
            <a:lstStyle/>
            <a:p>
              <a:r>
                <a:rPr lang="es-MX" b="1" i="1" dirty="0">
                  <a:solidFill>
                    <a:srgbClr val="FF0000"/>
                  </a:solidFill>
                </a:rPr>
                <a:t>CS &gt;</a:t>
              </a:r>
            </a:p>
          </p:txBody>
        </p:sp>
        <p:sp>
          <p:nvSpPr>
            <p:cNvPr id="28" name="CuadroTexto 27">
              <a:extLst>
                <a:ext uri="{FF2B5EF4-FFF2-40B4-BE49-F238E27FC236}">
                  <a16:creationId xmlns:a16="http://schemas.microsoft.com/office/drawing/2014/main" id="{E278F92D-9272-47A7-8FB0-17EE26741892}"/>
                </a:ext>
              </a:extLst>
            </p:cNvPr>
            <p:cNvSpPr txBox="1"/>
            <p:nvPr/>
          </p:nvSpPr>
          <p:spPr>
            <a:xfrm>
              <a:off x="3072149" y="5038953"/>
              <a:ext cx="786068" cy="369332"/>
            </a:xfrm>
            <a:prstGeom prst="rect">
              <a:avLst/>
            </a:prstGeom>
            <a:noFill/>
          </p:spPr>
          <p:txBody>
            <a:bodyPr wrap="square" rtlCol="0">
              <a:spAutoFit/>
            </a:bodyPr>
            <a:lstStyle/>
            <a:p>
              <a:r>
                <a:rPr lang="es-MX" b="1" i="1" dirty="0">
                  <a:solidFill>
                    <a:srgbClr val="FF0000"/>
                  </a:solidFill>
                </a:rPr>
                <a:t>DS &gt;</a:t>
              </a:r>
            </a:p>
          </p:txBody>
        </p:sp>
        <p:sp>
          <p:nvSpPr>
            <p:cNvPr id="29" name="CuadroTexto 28">
              <a:extLst>
                <a:ext uri="{FF2B5EF4-FFF2-40B4-BE49-F238E27FC236}">
                  <a16:creationId xmlns:a16="http://schemas.microsoft.com/office/drawing/2014/main" id="{8C3893D7-0DCC-455F-A87A-70CF1684F6F4}"/>
                </a:ext>
              </a:extLst>
            </p:cNvPr>
            <p:cNvSpPr txBox="1"/>
            <p:nvPr/>
          </p:nvSpPr>
          <p:spPr>
            <a:xfrm>
              <a:off x="3028830" y="2736096"/>
              <a:ext cx="670046" cy="369332"/>
            </a:xfrm>
            <a:prstGeom prst="rect">
              <a:avLst/>
            </a:prstGeom>
            <a:noFill/>
          </p:spPr>
          <p:txBody>
            <a:bodyPr wrap="square" rtlCol="0">
              <a:spAutoFit/>
            </a:bodyPr>
            <a:lstStyle/>
            <a:p>
              <a:r>
                <a:rPr lang="es-MX" b="1" i="1" dirty="0">
                  <a:solidFill>
                    <a:srgbClr val="FF0000"/>
                  </a:solidFill>
                </a:rPr>
                <a:t>SS &gt;</a:t>
              </a:r>
            </a:p>
          </p:txBody>
        </p:sp>
      </p:grpSp>
    </p:spTree>
    <p:extLst>
      <p:ext uri="{BB962C8B-B14F-4D97-AF65-F5344CB8AC3E}">
        <p14:creationId xmlns:p14="http://schemas.microsoft.com/office/powerpoint/2010/main" val="25444693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F5166-5B4C-4B4A-AC23-849F451482F0}"/>
              </a:ext>
            </a:extLst>
          </p:cNvPr>
          <p:cNvSpPr>
            <a:spLocks noGrp="1"/>
          </p:cNvSpPr>
          <p:nvPr>
            <p:ph type="title"/>
          </p:nvPr>
        </p:nvSpPr>
        <p:spPr/>
        <p:txBody>
          <a:bodyPr/>
          <a:lstStyle/>
          <a:p>
            <a:r>
              <a:rPr lang="es-MX" dirty="0" err="1"/>
              <a:t>Memory</a:t>
            </a:r>
            <a:r>
              <a:rPr lang="es-MX" dirty="0"/>
              <a:t> </a:t>
            </a:r>
            <a:r>
              <a:rPr lang="es-MX" dirty="0" err="1"/>
              <a:t>Addressing</a:t>
            </a:r>
            <a:r>
              <a:rPr lang="es-MX" dirty="0"/>
              <a:t> </a:t>
            </a:r>
            <a:r>
              <a:rPr lang="es-MX" dirty="0" err="1"/>
              <a:t>Schemes</a:t>
            </a:r>
            <a:endParaRPr lang="es-MX" dirty="0"/>
          </a:p>
        </p:txBody>
      </p:sp>
      <p:sp>
        <p:nvSpPr>
          <p:cNvPr id="4" name="Marcador de pie de página 3">
            <a:extLst>
              <a:ext uri="{FF2B5EF4-FFF2-40B4-BE49-F238E27FC236}">
                <a16:creationId xmlns:a16="http://schemas.microsoft.com/office/drawing/2014/main" id="{46C22D9D-4326-4F33-9598-80EA8CDA9E7A}"/>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B6E3C1E8-B4C8-4C6B-A143-6F7FB7CA5B76}"/>
              </a:ext>
            </a:extLst>
          </p:cNvPr>
          <p:cNvSpPr>
            <a:spLocks noGrp="1"/>
          </p:cNvSpPr>
          <p:nvPr>
            <p:ph type="sldNum" sz="quarter" idx="12"/>
          </p:nvPr>
        </p:nvSpPr>
        <p:spPr/>
        <p:txBody>
          <a:bodyPr/>
          <a:lstStyle/>
          <a:p>
            <a:fld id="{89694F64-EAC4-420D-80A9-8D186F3C5535}" type="slidenum">
              <a:rPr lang="es-MX" smtClean="0"/>
              <a:pPr/>
              <a:t>104</a:t>
            </a:fld>
            <a:endParaRPr lang="es-MX" dirty="0"/>
          </a:p>
        </p:txBody>
      </p:sp>
      <p:sp>
        <p:nvSpPr>
          <p:cNvPr id="7" name="CuadroTexto 6">
            <a:extLst>
              <a:ext uri="{FF2B5EF4-FFF2-40B4-BE49-F238E27FC236}">
                <a16:creationId xmlns:a16="http://schemas.microsoft.com/office/drawing/2014/main" id="{69DDFE4E-3183-49BB-B4BB-0713D12C02C3}"/>
              </a:ext>
            </a:extLst>
          </p:cNvPr>
          <p:cNvSpPr txBox="1"/>
          <p:nvPr/>
        </p:nvSpPr>
        <p:spPr>
          <a:xfrm>
            <a:off x="8184232" y="1916832"/>
            <a:ext cx="792088" cy="216024"/>
          </a:xfrm>
          <a:prstGeom prst="rect">
            <a:avLst/>
          </a:prstGeom>
          <a:solidFill>
            <a:schemeClr val="bg1"/>
          </a:solidFill>
        </p:spPr>
        <p:txBody>
          <a:bodyPr wrap="square" rtlCol="0">
            <a:spAutoFit/>
          </a:bodyPr>
          <a:lstStyle/>
          <a:p>
            <a:endParaRPr lang="es-MX" sz="800" b="1" dirty="0"/>
          </a:p>
        </p:txBody>
      </p:sp>
      <p:pic>
        <p:nvPicPr>
          <p:cNvPr id="8" name="Imagen 7">
            <a:extLst>
              <a:ext uri="{FF2B5EF4-FFF2-40B4-BE49-F238E27FC236}">
                <a16:creationId xmlns:a16="http://schemas.microsoft.com/office/drawing/2014/main" id="{9B9A6296-453A-4061-BFE9-426A66DE4E9B}"/>
              </a:ext>
            </a:extLst>
          </p:cNvPr>
          <p:cNvPicPr>
            <a:picLocks noChangeAspect="1"/>
          </p:cNvPicPr>
          <p:nvPr/>
        </p:nvPicPr>
        <p:blipFill>
          <a:blip r:embed="rId2"/>
          <a:stretch>
            <a:fillRect/>
          </a:stretch>
        </p:blipFill>
        <p:spPr>
          <a:xfrm>
            <a:off x="5046375" y="1554763"/>
            <a:ext cx="2099250" cy="4664462"/>
          </a:xfrm>
          <a:prstGeom prst="rect">
            <a:avLst/>
          </a:prstGeom>
        </p:spPr>
      </p:pic>
      <p:cxnSp>
        <p:nvCxnSpPr>
          <p:cNvPr id="6" name="Conector recto de flecha 5"/>
          <p:cNvCxnSpPr>
            <a:stCxn id="19" idx="2"/>
          </p:cNvCxnSpPr>
          <p:nvPr/>
        </p:nvCxnSpPr>
        <p:spPr>
          <a:xfrm>
            <a:off x="8544272" y="2194246"/>
            <a:ext cx="0" cy="356550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 name="Conector recto de flecha 8"/>
          <p:cNvCxnSpPr>
            <a:stCxn id="13" idx="0"/>
          </p:cNvCxnSpPr>
          <p:nvPr/>
        </p:nvCxnSpPr>
        <p:spPr>
          <a:xfrm flipV="1">
            <a:off x="3374944" y="2163492"/>
            <a:ext cx="0" cy="35962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CuadroTexto 12"/>
          <p:cNvSpPr txBox="1"/>
          <p:nvPr/>
        </p:nvSpPr>
        <p:spPr>
          <a:xfrm>
            <a:off x="2582856" y="5759752"/>
            <a:ext cx="1584176" cy="369332"/>
          </a:xfrm>
          <a:prstGeom prst="rect">
            <a:avLst/>
          </a:prstGeom>
          <a:noFill/>
        </p:spPr>
        <p:txBody>
          <a:bodyPr wrap="square" rtlCol="0">
            <a:spAutoFit/>
          </a:bodyPr>
          <a:lstStyle/>
          <a:p>
            <a:r>
              <a:rPr lang="es-MX" dirty="0" err="1"/>
              <a:t>Lower</a:t>
            </a:r>
            <a:r>
              <a:rPr lang="es-MX" dirty="0"/>
              <a:t> </a:t>
            </a:r>
            <a:r>
              <a:rPr lang="es-MX" dirty="0" err="1"/>
              <a:t>address</a:t>
            </a:r>
            <a:endParaRPr lang="es-MX" dirty="0"/>
          </a:p>
        </p:txBody>
      </p:sp>
      <p:sp>
        <p:nvSpPr>
          <p:cNvPr id="14" name="CuadroTexto 13"/>
          <p:cNvSpPr txBox="1"/>
          <p:nvPr/>
        </p:nvSpPr>
        <p:spPr>
          <a:xfrm>
            <a:off x="2711624" y="1794159"/>
            <a:ext cx="1584176" cy="369332"/>
          </a:xfrm>
          <a:prstGeom prst="rect">
            <a:avLst/>
          </a:prstGeom>
          <a:noFill/>
        </p:spPr>
        <p:txBody>
          <a:bodyPr wrap="square" rtlCol="0">
            <a:spAutoFit/>
          </a:bodyPr>
          <a:lstStyle/>
          <a:p>
            <a:r>
              <a:rPr lang="es-MX" dirty="0" err="1"/>
              <a:t>Higher</a:t>
            </a:r>
            <a:r>
              <a:rPr lang="es-MX" dirty="0"/>
              <a:t> </a:t>
            </a:r>
            <a:r>
              <a:rPr lang="es-MX" dirty="0" err="1"/>
              <a:t>address</a:t>
            </a:r>
            <a:endParaRPr lang="es-MX" dirty="0"/>
          </a:p>
        </p:txBody>
      </p:sp>
      <p:sp>
        <p:nvSpPr>
          <p:cNvPr id="18" name="CuadroTexto 17"/>
          <p:cNvSpPr txBox="1"/>
          <p:nvPr/>
        </p:nvSpPr>
        <p:spPr>
          <a:xfrm>
            <a:off x="7623416" y="5790507"/>
            <a:ext cx="1584176" cy="369332"/>
          </a:xfrm>
          <a:prstGeom prst="rect">
            <a:avLst/>
          </a:prstGeom>
          <a:noFill/>
        </p:spPr>
        <p:txBody>
          <a:bodyPr wrap="square" rtlCol="0">
            <a:spAutoFit/>
          </a:bodyPr>
          <a:lstStyle/>
          <a:p>
            <a:r>
              <a:rPr lang="es-MX" dirty="0" err="1"/>
              <a:t>Lower</a:t>
            </a:r>
            <a:r>
              <a:rPr lang="es-MX" dirty="0"/>
              <a:t> </a:t>
            </a:r>
            <a:r>
              <a:rPr lang="es-MX" dirty="0" err="1"/>
              <a:t>address</a:t>
            </a:r>
            <a:endParaRPr lang="es-MX" dirty="0"/>
          </a:p>
        </p:txBody>
      </p:sp>
      <p:sp>
        <p:nvSpPr>
          <p:cNvPr id="19" name="CuadroTexto 18"/>
          <p:cNvSpPr txBox="1"/>
          <p:nvPr/>
        </p:nvSpPr>
        <p:spPr>
          <a:xfrm>
            <a:off x="7752184" y="1824914"/>
            <a:ext cx="1584176" cy="369332"/>
          </a:xfrm>
          <a:prstGeom prst="rect">
            <a:avLst/>
          </a:prstGeom>
          <a:noFill/>
        </p:spPr>
        <p:txBody>
          <a:bodyPr wrap="square" rtlCol="0">
            <a:spAutoFit/>
          </a:bodyPr>
          <a:lstStyle/>
          <a:p>
            <a:r>
              <a:rPr lang="es-MX" dirty="0" err="1"/>
              <a:t>Higher</a:t>
            </a:r>
            <a:r>
              <a:rPr lang="es-MX" dirty="0"/>
              <a:t> </a:t>
            </a:r>
            <a:r>
              <a:rPr lang="es-MX" dirty="0" err="1"/>
              <a:t>address</a:t>
            </a:r>
            <a:endParaRPr lang="es-MX" dirty="0"/>
          </a:p>
        </p:txBody>
      </p:sp>
      <p:sp>
        <p:nvSpPr>
          <p:cNvPr id="22" name="CuadroTexto 21"/>
          <p:cNvSpPr txBox="1"/>
          <p:nvPr/>
        </p:nvSpPr>
        <p:spPr>
          <a:xfrm>
            <a:off x="2319691" y="3607668"/>
            <a:ext cx="864096" cy="646331"/>
          </a:xfrm>
          <a:prstGeom prst="rect">
            <a:avLst/>
          </a:prstGeom>
          <a:noFill/>
        </p:spPr>
        <p:txBody>
          <a:bodyPr wrap="square" rtlCol="0">
            <a:spAutoFit/>
          </a:bodyPr>
          <a:lstStyle/>
          <a:p>
            <a:r>
              <a:rPr lang="es-MX" dirty="0">
                <a:solidFill>
                  <a:srgbClr val="0070C0"/>
                </a:solidFill>
              </a:rPr>
              <a:t>EXEC</a:t>
            </a:r>
          </a:p>
          <a:p>
            <a:r>
              <a:rPr lang="es-MX" dirty="0">
                <a:solidFill>
                  <a:srgbClr val="0070C0"/>
                </a:solidFill>
              </a:rPr>
              <a:t>FLOW</a:t>
            </a:r>
          </a:p>
        </p:txBody>
      </p:sp>
      <p:sp>
        <p:nvSpPr>
          <p:cNvPr id="23" name="CuadroTexto 22"/>
          <p:cNvSpPr txBox="1"/>
          <p:nvPr/>
        </p:nvSpPr>
        <p:spPr>
          <a:xfrm>
            <a:off x="8711952" y="3572883"/>
            <a:ext cx="864096" cy="646331"/>
          </a:xfrm>
          <a:prstGeom prst="rect">
            <a:avLst/>
          </a:prstGeom>
          <a:noFill/>
        </p:spPr>
        <p:txBody>
          <a:bodyPr wrap="square" rtlCol="0">
            <a:spAutoFit/>
          </a:bodyPr>
          <a:lstStyle/>
          <a:p>
            <a:r>
              <a:rPr lang="es-MX" dirty="0">
                <a:solidFill>
                  <a:schemeClr val="accent6">
                    <a:lumMod val="75000"/>
                  </a:schemeClr>
                </a:solidFill>
              </a:rPr>
              <a:t>EXEC</a:t>
            </a:r>
          </a:p>
          <a:p>
            <a:r>
              <a:rPr lang="es-MX" dirty="0">
                <a:solidFill>
                  <a:schemeClr val="accent6">
                    <a:lumMod val="75000"/>
                  </a:schemeClr>
                </a:solidFill>
              </a:rPr>
              <a:t>FLOW</a:t>
            </a:r>
          </a:p>
        </p:txBody>
      </p:sp>
    </p:spTree>
    <p:extLst>
      <p:ext uri="{BB962C8B-B14F-4D97-AF65-F5344CB8AC3E}">
        <p14:creationId xmlns:p14="http://schemas.microsoft.com/office/powerpoint/2010/main" val="6107134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Data </a:t>
            </a:r>
            <a:r>
              <a:rPr lang="es-MX" dirty="0" err="1"/>
              <a:t>allocation</a:t>
            </a:r>
            <a:endParaRPr lang="es-MX" dirty="0"/>
          </a:p>
        </p:txBody>
      </p:sp>
      <p:sp>
        <p:nvSpPr>
          <p:cNvPr id="3" name="Marcador de contenido 2"/>
          <p:cNvSpPr>
            <a:spLocks noGrp="1"/>
          </p:cNvSpPr>
          <p:nvPr>
            <p:ph idx="1"/>
          </p:nvPr>
        </p:nvSpPr>
        <p:spPr/>
        <p:txBody>
          <a:bodyPr/>
          <a:lstStyle/>
          <a:p>
            <a:r>
              <a:rPr lang="es-MX" dirty="0"/>
              <a:t>32-bit </a:t>
            </a:r>
            <a:r>
              <a:rPr lang="es-MX" dirty="0" err="1"/>
              <a:t>Registers</a:t>
            </a:r>
            <a:endParaRPr lang="es-MX" dirty="0"/>
          </a:p>
          <a:p>
            <a:pPr lvl="1"/>
            <a:r>
              <a:rPr lang="es-MX" dirty="0" err="1"/>
              <a:t>For</a:t>
            </a:r>
            <a:r>
              <a:rPr lang="es-MX" dirty="0"/>
              <a:t> 32-bit data </a:t>
            </a:r>
            <a:r>
              <a:rPr lang="es-MX" dirty="0" err="1"/>
              <a:t>values</a:t>
            </a:r>
            <a:r>
              <a:rPr lang="es-MX" dirty="0"/>
              <a:t>, </a:t>
            </a:r>
            <a:r>
              <a:rPr lang="es-MX" dirty="0" err="1"/>
              <a:t>signed</a:t>
            </a:r>
            <a:r>
              <a:rPr lang="es-MX" dirty="0"/>
              <a:t> </a:t>
            </a:r>
            <a:r>
              <a:rPr lang="es-MX" dirty="0" err="1"/>
              <a:t>or</a:t>
            </a:r>
            <a:r>
              <a:rPr lang="es-MX" dirty="0"/>
              <a:t> </a:t>
            </a:r>
            <a:r>
              <a:rPr lang="es-MX" dirty="0" err="1"/>
              <a:t>not</a:t>
            </a:r>
            <a:r>
              <a:rPr lang="es-MX" dirty="0"/>
              <a:t>.</a:t>
            </a:r>
          </a:p>
          <a:p>
            <a:pPr lvl="1"/>
            <a:r>
              <a:rPr lang="es-MX" dirty="0"/>
              <a:t>MSB: bit 31; LSB bit 0.</a:t>
            </a:r>
          </a:p>
          <a:p>
            <a:endParaRPr lang="es-MX" dirty="0"/>
          </a:p>
          <a:p>
            <a:r>
              <a:rPr lang="es-MX" dirty="0"/>
              <a:t>8-bit </a:t>
            </a:r>
            <a:r>
              <a:rPr lang="es-MX" dirty="0" err="1"/>
              <a:t>Memory</a:t>
            </a:r>
            <a:r>
              <a:rPr lang="es-MX" dirty="0"/>
              <a:t> </a:t>
            </a:r>
            <a:r>
              <a:rPr lang="es-MX" dirty="0" err="1"/>
              <a:t>Locations</a:t>
            </a:r>
            <a:endParaRPr lang="es-MX" dirty="0"/>
          </a:p>
          <a:p>
            <a:pPr lvl="1"/>
            <a:r>
              <a:rPr lang="es-MX" dirty="0" err="1"/>
              <a:t>How</a:t>
            </a:r>
            <a:r>
              <a:rPr lang="es-MX" dirty="0"/>
              <a:t> come a 32-bit </a:t>
            </a:r>
            <a:r>
              <a:rPr lang="es-MX" dirty="0" err="1"/>
              <a:t>value</a:t>
            </a:r>
            <a:r>
              <a:rPr lang="es-MX" dirty="0"/>
              <a:t> </a:t>
            </a:r>
            <a:r>
              <a:rPr lang="es-MX" dirty="0" err="1"/>
              <a:t>is</a:t>
            </a:r>
            <a:r>
              <a:rPr lang="es-MX" dirty="0"/>
              <a:t> </a:t>
            </a:r>
            <a:r>
              <a:rPr lang="es-MX" dirty="0" err="1"/>
              <a:t>allocated</a:t>
            </a:r>
            <a:r>
              <a:rPr lang="es-MX" dirty="0"/>
              <a:t> in 8-bit </a:t>
            </a:r>
            <a:r>
              <a:rPr lang="es-MX" dirty="0" err="1"/>
              <a:t>memory</a:t>
            </a:r>
            <a:r>
              <a:rPr lang="es-MX" dirty="0"/>
              <a:t> </a:t>
            </a:r>
            <a:r>
              <a:rPr lang="es-MX" dirty="0" err="1"/>
              <a:t>locations</a:t>
            </a:r>
            <a:r>
              <a:rPr lang="es-MX" dirty="0"/>
              <a:t>?</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105</a:t>
            </a:fld>
            <a:endParaRPr lang="es-MX" dirty="0"/>
          </a:p>
        </p:txBody>
      </p:sp>
    </p:spTree>
    <p:extLst>
      <p:ext uri="{BB962C8B-B14F-4D97-AF65-F5344CB8AC3E}">
        <p14:creationId xmlns:p14="http://schemas.microsoft.com/office/powerpoint/2010/main" val="32270023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1- Byte Data allocation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106</a:t>
            </a:fld>
            <a:endParaRPr lang="es-MX" dirty="0"/>
          </a:p>
        </p:txBody>
      </p:sp>
      <p:sp>
        <p:nvSpPr>
          <p:cNvPr id="6" name="Rectangle 3"/>
          <p:cNvSpPr txBox="1">
            <a:spLocks noChangeArrowheads="1"/>
          </p:cNvSpPr>
          <p:nvPr/>
        </p:nvSpPr>
        <p:spPr>
          <a:xfrm>
            <a:off x="1848081" y="1772816"/>
            <a:ext cx="8153400" cy="1584176"/>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1-Byte Example, </a:t>
            </a:r>
            <a:r>
              <a:rPr lang="en-US" altLang="en-US" i="1" dirty="0"/>
              <a:t>AL</a:t>
            </a:r>
            <a:r>
              <a:rPr lang="en-US" altLang="en-US" dirty="0"/>
              <a:t> register and byte variable </a:t>
            </a:r>
            <a:r>
              <a:rPr lang="en-US" altLang="en-US" i="1" dirty="0"/>
              <a:t>alfa</a:t>
            </a:r>
            <a:r>
              <a:rPr lang="en-US" altLang="en-US" dirty="0"/>
              <a:t>:</a:t>
            </a:r>
          </a:p>
          <a:p>
            <a:pPr>
              <a:buFontTx/>
              <a:buNone/>
            </a:pPr>
            <a:r>
              <a:rPr lang="en-US" altLang="en-US" dirty="0"/>
              <a:t>  		</a:t>
            </a:r>
            <a:r>
              <a:rPr lang="en-US" altLang="en-US" sz="2000" b="1" i="1" dirty="0">
                <a:latin typeface="Courier New" pitchFamily="49" charset="0"/>
              </a:rPr>
              <a:t> AL</a:t>
            </a:r>
            <a:r>
              <a:rPr lang="en-US" altLang="en-US" sz="2000" b="1" dirty="0">
                <a:latin typeface="Courier New" pitchFamily="49" charset="0"/>
              </a:rPr>
              <a:t>: containing a numerical value of </a:t>
            </a:r>
            <a:r>
              <a:rPr lang="en-US" altLang="en-US" sz="2000" b="1" dirty="0">
                <a:solidFill>
                  <a:srgbClr val="FF0000"/>
                </a:solidFill>
                <a:latin typeface="Courier New" pitchFamily="49" charset="0"/>
              </a:rPr>
              <a:t>12</a:t>
            </a:r>
            <a:r>
              <a:rPr lang="en-US" altLang="en-US" sz="2000" b="1" baseline="-25000" dirty="0">
                <a:latin typeface="Courier New" pitchFamily="49" charset="0"/>
              </a:rPr>
              <a:t>h </a:t>
            </a:r>
          </a:p>
          <a:p>
            <a:pPr>
              <a:buFontTx/>
              <a:buNone/>
            </a:pPr>
            <a:r>
              <a:rPr lang="en-US" altLang="en-US" sz="2000" b="1" baseline="-25000" dirty="0">
                <a:latin typeface="Courier New" pitchFamily="49" charset="0"/>
              </a:rPr>
              <a:t> </a:t>
            </a:r>
          </a:p>
          <a:p>
            <a:pPr>
              <a:buFontTx/>
              <a:buNone/>
            </a:pPr>
            <a:r>
              <a:rPr lang="en-US" altLang="en-US" sz="2000" b="1" i="1" baseline="-25000" dirty="0">
                <a:latin typeface="Courier New" pitchFamily="49" charset="0"/>
              </a:rPr>
              <a:t>            </a:t>
            </a:r>
            <a:r>
              <a:rPr lang="en-US" altLang="en-US" sz="2000" b="1" i="1" dirty="0">
                <a:latin typeface="Courier New" pitchFamily="49" charset="0"/>
              </a:rPr>
              <a:t>alfa</a:t>
            </a:r>
            <a:r>
              <a:rPr lang="en-US" altLang="en-US" sz="2000" b="1" dirty="0">
                <a:latin typeface="Courier New" pitchFamily="49" charset="0"/>
              </a:rPr>
              <a:t>, has a memory address location of 00000100</a:t>
            </a:r>
            <a:r>
              <a:rPr lang="en-US" altLang="en-US" sz="2000" b="1" baseline="-25000" dirty="0">
                <a:latin typeface="Courier New" pitchFamily="49" charset="0"/>
              </a:rPr>
              <a:t>2</a:t>
            </a:r>
          </a:p>
          <a:p>
            <a:pPr>
              <a:buFontTx/>
              <a:buNone/>
            </a:pPr>
            <a:endParaRPr lang="en-US" altLang="en-US" sz="2000" b="1" dirty="0">
              <a:latin typeface="Courier New" pitchFamily="49" charset="0"/>
            </a:endParaRPr>
          </a:p>
        </p:txBody>
      </p:sp>
      <p:pic>
        <p:nvPicPr>
          <p:cNvPr id="10" name="Imagen 9">
            <a:extLst>
              <a:ext uri="{FF2B5EF4-FFF2-40B4-BE49-F238E27FC236}">
                <a16:creationId xmlns:a16="http://schemas.microsoft.com/office/drawing/2014/main" id="{0CFBDD1A-3F53-4BBE-A1CB-16BA0C753440}"/>
              </a:ext>
            </a:extLst>
          </p:cNvPr>
          <p:cNvPicPr>
            <a:picLocks noChangeAspect="1"/>
          </p:cNvPicPr>
          <p:nvPr/>
        </p:nvPicPr>
        <p:blipFill>
          <a:blip r:embed="rId2"/>
          <a:stretch>
            <a:fillRect/>
          </a:stretch>
        </p:blipFill>
        <p:spPr>
          <a:xfrm>
            <a:off x="3899691" y="3712170"/>
            <a:ext cx="4153800" cy="1827066"/>
          </a:xfrm>
          <a:prstGeom prst="rect">
            <a:avLst/>
          </a:prstGeom>
        </p:spPr>
      </p:pic>
    </p:spTree>
    <p:extLst>
      <p:ext uri="{BB962C8B-B14F-4D97-AF65-F5344CB8AC3E}">
        <p14:creationId xmlns:p14="http://schemas.microsoft.com/office/powerpoint/2010/main" val="28412787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Endianness</a:t>
            </a:r>
            <a:r>
              <a:rPr lang="es-MX" dirty="0"/>
              <a:t> </a:t>
            </a:r>
            <a:r>
              <a:rPr lang="es-MX" dirty="0" err="1"/>
              <a:t>memory</a:t>
            </a:r>
            <a:r>
              <a:rPr lang="es-MX" dirty="0"/>
              <a:t> </a:t>
            </a:r>
            <a:r>
              <a:rPr lang="es-MX" dirty="0" err="1"/>
              <a:t>storage</a:t>
            </a:r>
            <a:endParaRPr lang="es-MX" dirty="0"/>
          </a:p>
        </p:txBody>
      </p:sp>
      <p:sp>
        <p:nvSpPr>
          <p:cNvPr id="3" name="Marcador de contenido 2"/>
          <p:cNvSpPr>
            <a:spLocks noGrp="1"/>
          </p:cNvSpPr>
          <p:nvPr>
            <p:ph idx="1"/>
          </p:nvPr>
        </p:nvSpPr>
        <p:spPr/>
        <p:txBody>
          <a:bodyPr>
            <a:normAutofit/>
          </a:bodyPr>
          <a:lstStyle/>
          <a:p>
            <a:r>
              <a:rPr lang="es-MX" dirty="0" err="1"/>
              <a:t>Is</a:t>
            </a:r>
            <a:r>
              <a:rPr lang="es-MX" dirty="0"/>
              <a:t> </a:t>
            </a:r>
            <a:r>
              <a:rPr lang="es-MX" dirty="0" err="1"/>
              <a:t>the</a:t>
            </a:r>
            <a:r>
              <a:rPr lang="es-MX" dirty="0"/>
              <a:t> </a:t>
            </a:r>
            <a:r>
              <a:rPr lang="es-MX" dirty="0" err="1"/>
              <a:t>sequential</a:t>
            </a:r>
            <a:r>
              <a:rPr lang="es-MX" dirty="0"/>
              <a:t> </a:t>
            </a:r>
            <a:r>
              <a:rPr lang="es-MX" dirty="0" err="1"/>
              <a:t>order</a:t>
            </a:r>
            <a:r>
              <a:rPr lang="es-MX" dirty="0"/>
              <a:t> in </a:t>
            </a:r>
            <a:r>
              <a:rPr lang="es-MX" dirty="0" err="1"/>
              <a:t>which</a:t>
            </a:r>
            <a:r>
              <a:rPr lang="es-MX" dirty="0"/>
              <a:t> Bytes (</a:t>
            </a:r>
            <a:r>
              <a:rPr lang="es-MX" sz="1600" dirty="0"/>
              <a:t>more </a:t>
            </a:r>
            <a:r>
              <a:rPr lang="es-MX" sz="1600" dirty="0" err="1"/>
              <a:t>than</a:t>
            </a:r>
            <a:r>
              <a:rPr lang="es-MX" sz="1600" dirty="0"/>
              <a:t> </a:t>
            </a:r>
            <a:r>
              <a:rPr lang="es-MX" sz="1600" dirty="0" err="1"/>
              <a:t>one</a:t>
            </a:r>
            <a:r>
              <a:rPr lang="es-MX" dirty="0"/>
              <a:t>), </a:t>
            </a:r>
            <a:r>
              <a:rPr lang="es-MX" dirty="0" err="1"/>
              <a:t>representing</a:t>
            </a:r>
            <a:r>
              <a:rPr lang="es-MX" dirty="0"/>
              <a:t> a </a:t>
            </a:r>
            <a:r>
              <a:rPr lang="es-MX" dirty="0" err="1"/>
              <a:t>numerical</a:t>
            </a:r>
            <a:r>
              <a:rPr lang="es-MX" dirty="0"/>
              <a:t> </a:t>
            </a:r>
            <a:r>
              <a:rPr lang="es-MX" dirty="0" err="1"/>
              <a:t>value</a:t>
            </a:r>
            <a:r>
              <a:rPr lang="es-MX" dirty="0"/>
              <a:t>, are </a:t>
            </a:r>
            <a:r>
              <a:rPr lang="es-MX" dirty="0" err="1"/>
              <a:t>stored</a:t>
            </a:r>
            <a:r>
              <a:rPr lang="es-MX" dirty="0"/>
              <a:t> in </a:t>
            </a:r>
            <a:r>
              <a:rPr lang="es-MX" dirty="0" err="1"/>
              <a:t>main</a:t>
            </a:r>
            <a:r>
              <a:rPr lang="es-MX" dirty="0"/>
              <a:t> </a:t>
            </a:r>
            <a:r>
              <a:rPr lang="es-MX" dirty="0" err="1"/>
              <a:t>memory</a:t>
            </a:r>
            <a:r>
              <a:rPr lang="es-MX" dirty="0"/>
              <a:t>.</a:t>
            </a:r>
          </a:p>
          <a:p>
            <a:pPr lvl="1"/>
            <a:r>
              <a:rPr lang="es-MX" dirty="0" err="1"/>
              <a:t>Numerical</a:t>
            </a:r>
            <a:r>
              <a:rPr lang="es-MX" dirty="0"/>
              <a:t> </a:t>
            </a:r>
            <a:r>
              <a:rPr lang="es-MX" dirty="0" err="1"/>
              <a:t>value</a:t>
            </a:r>
            <a:r>
              <a:rPr lang="es-MX" dirty="0"/>
              <a:t> </a:t>
            </a:r>
            <a:r>
              <a:rPr lang="es-MX" dirty="0" err="1"/>
              <a:t>storage</a:t>
            </a:r>
            <a:r>
              <a:rPr lang="es-MX" dirty="0"/>
              <a:t> &gt; 1 Byte</a:t>
            </a:r>
          </a:p>
          <a:p>
            <a:endParaRPr lang="es-MX" dirty="0"/>
          </a:p>
          <a:p>
            <a:r>
              <a:rPr lang="es-MX" dirty="0" err="1"/>
              <a:t>Two</a:t>
            </a:r>
            <a:r>
              <a:rPr lang="es-MX" dirty="0"/>
              <a:t> </a:t>
            </a:r>
            <a:r>
              <a:rPr lang="es-MX" dirty="0" err="1"/>
              <a:t>formats</a:t>
            </a:r>
            <a:r>
              <a:rPr lang="es-MX" dirty="0"/>
              <a:t> </a:t>
            </a:r>
            <a:r>
              <a:rPr lang="es-MX" dirty="0" err="1"/>
              <a:t>for</a:t>
            </a:r>
            <a:r>
              <a:rPr lang="es-MX" dirty="0"/>
              <a:t> </a:t>
            </a:r>
            <a:r>
              <a:rPr lang="es-MX" dirty="0" err="1"/>
              <a:t>Endianness</a:t>
            </a:r>
            <a:endParaRPr lang="es-MX" dirty="0"/>
          </a:p>
          <a:p>
            <a:pPr lvl="1"/>
            <a:r>
              <a:rPr lang="es-MX" dirty="0">
                <a:solidFill>
                  <a:schemeClr val="accent6">
                    <a:lumMod val="75000"/>
                  </a:schemeClr>
                </a:solidFill>
              </a:rPr>
              <a:t>Big-</a:t>
            </a:r>
            <a:r>
              <a:rPr lang="es-MX" dirty="0" err="1">
                <a:solidFill>
                  <a:schemeClr val="accent6">
                    <a:lumMod val="75000"/>
                  </a:schemeClr>
                </a:solidFill>
              </a:rPr>
              <a:t>endian</a:t>
            </a:r>
            <a:r>
              <a:rPr lang="es-MX" dirty="0">
                <a:solidFill>
                  <a:schemeClr val="accent6">
                    <a:lumMod val="75000"/>
                  </a:schemeClr>
                </a:solidFill>
              </a:rPr>
              <a:t>, MSB </a:t>
            </a:r>
            <a:r>
              <a:rPr lang="es-MX" dirty="0" err="1">
                <a:solidFill>
                  <a:schemeClr val="accent6">
                    <a:lumMod val="75000"/>
                  </a:schemeClr>
                </a:solidFill>
              </a:rPr>
              <a:t>stored</a:t>
            </a:r>
            <a:r>
              <a:rPr lang="es-MX" dirty="0">
                <a:solidFill>
                  <a:schemeClr val="accent6">
                    <a:lumMod val="75000"/>
                  </a:schemeClr>
                </a:solidFill>
              </a:rPr>
              <a:t> </a:t>
            </a:r>
            <a:r>
              <a:rPr lang="es-MX" dirty="0" err="1">
                <a:solidFill>
                  <a:schemeClr val="accent6">
                    <a:lumMod val="75000"/>
                  </a:schemeClr>
                </a:solidFill>
              </a:rPr>
              <a:t>first</a:t>
            </a:r>
            <a:r>
              <a:rPr lang="es-MX" dirty="0">
                <a:solidFill>
                  <a:schemeClr val="accent6">
                    <a:lumMod val="75000"/>
                  </a:schemeClr>
                </a:solidFill>
              </a:rPr>
              <a:t>, … LSB </a:t>
            </a:r>
            <a:r>
              <a:rPr lang="es-MX" dirty="0" err="1">
                <a:solidFill>
                  <a:schemeClr val="accent6">
                    <a:lumMod val="75000"/>
                  </a:schemeClr>
                </a:solidFill>
              </a:rPr>
              <a:t>stored</a:t>
            </a:r>
            <a:r>
              <a:rPr lang="es-MX" dirty="0">
                <a:solidFill>
                  <a:schemeClr val="accent6">
                    <a:lumMod val="75000"/>
                  </a:schemeClr>
                </a:solidFill>
              </a:rPr>
              <a:t> </a:t>
            </a:r>
            <a:r>
              <a:rPr lang="es-MX" dirty="0" err="1">
                <a:solidFill>
                  <a:schemeClr val="accent6">
                    <a:lumMod val="75000"/>
                  </a:schemeClr>
                </a:solidFill>
              </a:rPr>
              <a:t>last</a:t>
            </a:r>
            <a:endParaRPr lang="es-MX" dirty="0">
              <a:solidFill>
                <a:schemeClr val="accent6">
                  <a:lumMod val="75000"/>
                </a:schemeClr>
              </a:solidFill>
            </a:endParaRPr>
          </a:p>
          <a:p>
            <a:pPr lvl="1"/>
            <a:r>
              <a:rPr lang="es-MX" dirty="0">
                <a:solidFill>
                  <a:srgbClr val="0070C0"/>
                </a:solidFill>
              </a:rPr>
              <a:t>Little-</a:t>
            </a:r>
            <a:r>
              <a:rPr lang="es-MX" dirty="0" err="1">
                <a:solidFill>
                  <a:srgbClr val="0070C0"/>
                </a:solidFill>
              </a:rPr>
              <a:t>endian</a:t>
            </a:r>
            <a:r>
              <a:rPr lang="es-MX" dirty="0">
                <a:solidFill>
                  <a:srgbClr val="0070C0"/>
                </a:solidFill>
              </a:rPr>
              <a:t>, LSB </a:t>
            </a:r>
            <a:r>
              <a:rPr lang="es-MX" dirty="0" err="1">
                <a:solidFill>
                  <a:srgbClr val="0070C0"/>
                </a:solidFill>
              </a:rPr>
              <a:t>stored</a:t>
            </a:r>
            <a:r>
              <a:rPr lang="es-MX" dirty="0">
                <a:solidFill>
                  <a:srgbClr val="0070C0"/>
                </a:solidFill>
              </a:rPr>
              <a:t> </a:t>
            </a:r>
            <a:r>
              <a:rPr lang="es-MX" dirty="0" err="1">
                <a:solidFill>
                  <a:srgbClr val="0070C0"/>
                </a:solidFill>
              </a:rPr>
              <a:t>first</a:t>
            </a:r>
            <a:r>
              <a:rPr lang="es-MX" dirty="0">
                <a:solidFill>
                  <a:srgbClr val="0070C0"/>
                </a:solidFill>
              </a:rPr>
              <a:t>, … MSB </a:t>
            </a:r>
            <a:r>
              <a:rPr lang="es-MX" dirty="0" err="1">
                <a:solidFill>
                  <a:srgbClr val="0070C0"/>
                </a:solidFill>
              </a:rPr>
              <a:t>stored</a:t>
            </a:r>
            <a:r>
              <a:rPr lang="es-MX" dirty="0">
                <a:solidFill>
                  <a:srgbClr val="0070C0"/>
                </a:solidFill>
              </a:rPr>
              <a:t> </a:t>
            </a:r>
            <a:r>
              <a:rPr lang="es-MX" dirty="0" err="1">
                <a:solidFill>
                  <a:srgbClr val="0070C0"/>
                </a:solidFill>
              </a:rPr>
              <a:t>last</a:t>
            </a:r>
            <a:endParaRPr lang="es-MX" dirty="0">
              <a:solidFill>
                <a:srgbClr val="0070C0"/>
              </a:solidFill>
            </a:endParaRPr>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107</a:t>
            </a:fld>
            <a:endParaRPr lang="es-MX" dirty="0"/>
          </a:p>
        </p:txBody>
      </p:sp>
    </p:spTree>
    <p:extLst>
      <p:ext uri="{BB962C8B-B14F-4D97-AF65-F5344CB8AC3E}">
        <p14:creationId xmlns:p14="http://schemas.microsoft.com/office/powerpoint/2010/main" val="3993755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Little Endian Order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108</a:t>
            </a:fld>
            <a:endParaRPr lang="es-MX" dirty="0"/>
          </a:p>
        </p:txBody>
      </p:sp>
      <p:sp>
        <p:nvSpPr>
          <p:cNvPr id="6" name="Rectangle 3"/>
          <p:cNvSpPr txBox="1">
            <a:spLocks noChangeArrowheads="1"/>
          </p:cNvSpPr>
          <p:nvPr/>
        </p:nvSpPr>
        <p:spPr>
          <a:xfrm>
            <a:off x="1848081" y="1772816"/>
            <a:ext cx="8153400" cy="14668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2-Byte Example, </a:t>
            </a:r>
            <a:r>
              <a:rPr lang="en-US" altLang="en-US" i="1" dirty="0"/>
              <a:t>BX</a:t>
            </a:r>
            <a:r>
              <a:rPr lang="en-US" altLang="en-US" dirty="0"/>
              <a:t> register and short variable </a:t>
            </a:r>
            <a:r>
              <a:rPr lang="en-US" altLang="en-US" i="1" dirty="0"/>
              <a:t>beta</a:t>
            </a:r>
            <a:r>
              <a:rPr lang="en-US" altLang="en-US" dirty="0"/>
              <a:t>:</a:t>
            </a:r>
          </a:p>
          <a:p>
            <a:pPr>
              <a:buFontTx/>
              <a:buNone/>
            </a:pPr>
            <a:r>
              <a:rPr lang="en-US" altLang="en-US" dirty="0"/>
              <a:t>  		</a:t>
            </a:r>
            <a:r>
              <a:rPr lang="en-US" altLang="en-US" sz="2000" b="1" i="1" dirty="0">
                <a:latin typeface="Courier New" pitchFamily="49" charset="0"/>
              </a:rPr>
              <a:t> BX</a:t>
            </a:r>
            <a:r>
              <a:rPr lang="en-US" altLang="en-US" sz="2000" b="1" dirty="0">
                <a:latin typeface="Courier New" pitchFamily="49" charset="0"/>
              </a:rPr>
              <a:t>: containing a numerical value of 12</a:t>
            </a:r>
            <a:r>
              <a:rPr lang="en-US" altLang="en-US" sz="2000" b="1" dirty="0">
                <a:solidFill>
                  <a:srgbClr val="FF0000"/>
                </a:solidFill>
                <a:latin typeface="Courier New" pitchFamily="49" charset="0"/>
              </a:rPr>
              <a:t>34</a:t>
            </a:r>
            <a:r>
              <a:rPr lang="en-US" altLang="en-US" sz="2000" b="1" baseline="-25000" dirty="0">
                <a:latin typeface="Courier New" pitchFamily="49" charset="0"/>
              </a:rPr>
              <a:t>h </a:t>
            </a:r>
          </a:p>
          <a:p>
            <a:pPr>
              <a:buFontTx/>
              <a:buNone/>
            </a:pPr>
            <a:r>
              <a:rPr lang="en-US" altLang="en-US" sz="2000" b="1" baseline="-25000" dirty="0">
                <a:latin typeface="Courier New" pitchFamily="49" charset="0"/>
              </a:rPr>
              <a:t> </a:t>
            </a:r>
          </a:p>
          <a:p>
            <a:pPr>
              <a:buFontTx/>
              <a:buNone/>
            </a:pPr>
            <a:r>
              <a:rPr lang="en-US" altLang="en-US" sz="2000" b="1" i="1" baseline="-25000" dirty="0">
                <a:latin typeface="Courier New" pitchFamily="49" charset="0"/>
              </a:rPr>
              <a:t>            </a:t>
            </a:r>
            <a:r>
              <a:rPr lang="en-US" altLang="en-US" sz="2000" b="1" i="1" dirty="0">
                <a:latin typeface="Courier New" pitchFamily="49" charset="0"/>
              </a:rPr>
              <a:t>beta</a:t>
            </a:r>
            <a:r>
              <a:rPr lang="en-US" altLang="en-US" sz="2000" b="1" dirty="0">
                <a:latin typeface="Courier New" pitchFamily="49" charset="0"/>
              </a:rPr>
              <a:t>, has a memory address location of 00000100</a:t>
            </a:r>
            <a:r>
              <a:rPr lang="en-US" altLang="en-US" sz="2000" b="1" baseline="-25000" dirty="0">
                <a:latin typeface="Courier New" pitchFamily="49" charset="0"/>
              </a:rPr>
              <a:t>2</a:t>
            </a:r>
          </a:p>
        </p:txBody>
      </p:sp>
      <p:pic>
        <p:nvPicPr>
          <p:cNvPr id="8" name="Imagen 7">
            <a:extLst>
              <a:ext uri="{FF2B5EF4-FFF2-40B4-BE49-F238E27FC236}">
                <a16:creationId xmlns:a16="http://schemas.microsoft.com/office/drawing/2014/main" id="{1C4F0F41-9744-4DBD-9735-F63EBFC75856}"/>
              </a:ext>
            </a:extLst>
          </p:cNvPr>
          <p:cNvPicPr>
            <a:picLocks noChangeAspect="1"/>
          </p:cNvPicPr>
          <p:nvPr/>
        </p:nvPicPr>
        <p:blipFill>
          <a:blip r:embed="rId2"/>
          <a:stretch>
            <a:fillRect/>
          </a:stretch>
        </p:blipFill>
        <p:spPr>
          <a:xfrm>
            <a:off x="4022669" y="3789039"/>
            <a:ext cx="4153800" cy="1827066"/>
          </a:xfrm>
          <a:prstGeom prst="rect">
            <a:avLst/>
          </a:prstGeom>
        </p:spPr>
      </p:pic>
    </p:spTree>
    <p:extLst>
      <p:ext uri="{BB962C8B-B14F-4D97-AF65-F5344CB8AC3E}">
        <p14:creationId xmlns:p14="http://schemas.microsoft.com/office/powerpoint/2010/main" val="36256256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Little Endian Order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109</a:t>
            </a:fld>
            <a:endParaRPr lang="es-MX" dirty="0"/>
          </a:p>
        </p:txBody>
      </p:sp>
      <p:sp>
        <p:nvSpPr>
          <p:cNvPr id="6" name="Rectangle 3"/>
          <p:cNvSpPr txBox="1">
            <a:spLocks noChangeArrowheads="1"/>
          </p:cNvSpPr>
          <p:nvPr/>
        </p:nvSpPr>
        <p:spPr>
          <a:xfrm>
            <a:off x="1848081" y="1772816"/>
            <a:ext cx="8153400" cy="14668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4-Byte Example, </a:t>
            </a:r>
            <a:r>
              <a:rPr lang="en-US" altLang="en-US" i="1" dirty="0"/>
              <a:t>ECX</a:t>
            </a:r>
            <a:r>
              <a:rPr lang="en-US" altLang="en-US" dirty="0"/>
              <a:t> register and integer variable </a:t>
            </a:r>
            <a:r>
              <a:rPr lang="en-US" altLang="en-US" i="1" dirty="0"/>
              <a:t>delta</a:t>
            </a:r>
            <a:r>
              <a:rPr lang="en-US" altLang="en-US" dirty="0"/>
              <a:t>:</a:t>
            </a:r>
          </a:p>
          <a:p>
            <a:pPr>
              <a:buFontTx/>
              <a:buNone/>
            </a:pPr>
            <a:r>
              <a:rPr lang="en-US" altLang="en-US" dirty="0"/>
              <a:t>  		</a:t>
            </a:r>
            <a:r>
              <a:rPr lang="en-US" altLang="en-US" sz="2000" b="1" i="1" dirty="0">
                <a:latin typeface="Courier New" pitchFamily="49" charset="0"/>
              </a:rPr>
              <a:t>ECX</a:t>
            </a:r>
            <a:r>
              <a:rPr lang="en-US" altLang="en-US" sz="2000" b="1" dirty="0">
                <a:latin typeface="Courier New" pitchFamily="49" charset="0"/>
              </a:rPr>
              <a:t>: containing a numerical value of 12</a:t>
            </a:r>
            <a:r>
              <a:rPr lang="en-US" altLang="en-US" sz="2000" b="1" dirty="0">
                <a:solidFill>
                  <a:srgbClr val="FF0000"/>
                </a:solidFill>
                <a:latin typeface="Courier New" pitchFamily="49" charset="0"/>
              </a:rPr>
              <a:t>34</a:t>
            </a:r>
            <a:r>
              <a:rPr lang="en-US" altLang="en-US" sz="2000" b="1" dirty="0">
                <a:latin typeface="Courier New" pitchFamily="49" charset="0"/>
              </a:rPr>
              <a:t>56</a:t>
            </a:r>
            <a:r>
              <a:rPr lang="en-US" altLang="en-US" sz="2000" b="1" dirty="0">
                <a:solidFill>
                  <a:srgbClr val="FF0000"/>
                </a:solidFill>
                <a:latin typeface="Courier New" pitchFamily="49" charset="0"/>
              </a:rPr>
              <a:t>78</a:t>
            </a:r>
            <a:r>
              <a:rPr lang="en-US" altLang="en-US" sz="2000" b="1" baseline="-25000" dirty="0">
                <a:latin typeface="Courier New" pitchFamily="49" charset="0"/>
              </a:rPr>
              <a:t>h </a:t>
            </a:r>
          </a:p>
          <a:p>
            <a:pPr>
              <a:buFontTx/>
              <a:buNone/>
            </a:pPr>
            <a:r>
              <a:rPr lang="en-US" altLang="en-US" sz="2000" b="1" baseline="-25000" dirty="0">
                <a:latin typeface="Courier New" pitchFamily="49" charset="0"/>
              </a:rPr>
              <a:t> </a:t>
            </a:r>
          </a:p>
          <a:p>
            <a:pPr>
              <a:buFontTx/>
              <a:buNone/>
            </a:pPr>
            <a:r>
              <a:rPr lang="en-US" altLang="en-US" sz="2000" b="1" i="1" baseline="-25000" dirty="0">
                <a:latin typeface="Courier New" pitchFamily="49" charset="0"/>
              </a:rPr>
              <a:t>           </a:t>
            </a:r>
            <a:r>
              <a:rPr lang="en-US" altLang="en-US" sz="2000" b="1" i="1" dirty="0">
                <a:latin typeface="Courier New" pitchFamily="49" charset="0"/>
              </a:rPr>
              <a:t>delta</a:t>
            </a:r>
            <a:r>
              <a:rPr lang="en-US" altLang="en-US" sz="2000" b="1" dirty="0">
                <a:latin typeface="Courier New" pitchFamily="49" charset="0"/>
              </a:rPr>
              <a:t>, has a memory address location of 00000100</a:t>
            </a:r>
            <a:r>
              <a:rPr lang="en-US" altLang="en-US" sz="2000" b="1" baseline="-25000" dirty="0">
                <a:latin typeface="Courier New" pitchFamily="49" charset="0"/>
              </a:rPr>
              <a:t>2</a:t>
            </a:r>
          </a:p>
        </p:txBody>
      </p:sp>
      <p:pic>
        <p:nvPicPr>
          <p:cNvPr id="10" name="Imagen 9">
            <a:extLst>
              <a:ext uri="{FF2B5EF4-FFF2-40B4-BE49-F238E27FC236}">
                <a16:creationId xmlns:a16="http://schemas.microsoft.com/office/drawing/2014/main" id="{BC0DFD71-A7C9-4631-81C4-D512EBDCA6B6}"/>
              </a:ext>
            </a:extLst>
          </p:cNvPr>
          <p:cNvPicPr>
            <a:picLocks noChangeAspect="1"/>
          </p:cNvPicPr>
          <p:nvPr/>
        </p:nvPicPr>
        <p:blipFill>
          <a:blip r:embed="rId2"/>
          <a:stretch>
            <a:fillRect/>
          </a:stretch>
        </p:blipFill>
        <p:spPr>
          <a:xfrm>
            <a:off x="3431690" y="3640139"/>
            <a:ext cx="5701800" cy="1788466"/>
          </a:xfrm>
          <a:prstGeom prst="rect">
            <a:avLst/>
          </a:prstGeom>
        </p:spPr>
      </p:pic>
    </p:spTree>
    <p:extLst>
      <p:ext uri="{BB962C8B-B14F-4D97-AF65-F5344CB8AC3E}">
        <p14:creationId xmlns:p14="http://schemas.microsoft.com/office/powerpoint/2010/main" val="315550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AB</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9087310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dirty="0"/>
              <a:t>64-bit x86-64 Processors - 1</a:t>
            </a:r>
          </a:p>
        </p:txBody>
      </p:sp>
      <p:sp>
        <p:nvSpPr>
          <p:cNvPr id="36869" name="Rectangle 3"/>
          <p:cNvSpPr>
            <a:spLocks noGrp="1" noChangeArrowheads="1"/>
          </p:cNvSpPr>
          <p:nvPr>
            <p:ph type="body" idx="1"/>
          </p:nvPr>
        </p:nvSpPr>
        <p:spPr>
          <a:xfrm>
            <a:off x="1847528" y="1600200"/>
            <a:ext cx="8568952" cy="4709120"/>
          </a:xfrm>
        </p:spPr>
        <p:txBody>
          <a:bodyPr>
            <a:normAutofit fontScale="92500" lnSpcReduction="10000"/>
          </a:bodyPr>
          <a:lstStyle/>
          <a:p>
            <a:pPr eaLnBrk="1" hangingPunct="1"/>
            <a:r>
              <a:rPr lang="en-US" altLang="en-US" dirty="0"/>
              <a:t>Intel64 (x86-64 specification)</a:t>
            </a:r>
          </a:p>
          <a:p>
            <a:pPr lvl="1"/>
            <a:r>
              <a:rPr lang="en-US" altLang="en-US" sz="2600" dirty="0"/>
              <a:t>P6 series, extended to 64 GB (___-bit addressing)</a:t>
            </a:r>
          </a:p>
          <a:p>
            <a:pPr lvl="1"/>
            <a:r>
              <a:rPr lang="en-US" altLang="en-US" sz="2600" dirty="0"/>
              <a:t>64-bit linear address space</a:t>
            </a:r>
          </a:p>
          <a:p>
            <a:pPr lvl="1"/>
            <a:r>
              <a:rPr lang="en-US" altLang="en-US" sz="2600" dirty="0"/>
              <a:t>64-bit Mode, Windows 64 uses this</a:t>
            </a:r>
          </a:p>
          <a:p>
            <a:pPr lvl="1" eaLnBrk="1" hangingPunct="1"/>
            <a:r>
              <a:rPr lang="es-MX" altLang="en-US" sz="2600" dirty="0" err="1"/>
              <a:t>Protected</a:t>
            </a:r>
            <a:r>
              <a:rPr lang="es-MX" altLang="en-US" sz="2600" dirty="0"/>
              <a:t>, Real-</a:t>
            </a:r>
            <a:r>
              <a:rPr lang="es-MX" altLang="en-US" sz="2600" dirty="0" err="1"/>
              <a:t>address</a:t>
            </a:r>
            <a:r>
              <a:rPr lang="es-MX" altLang="en-US" sz="2600" dirty="0"/>
              <a:t> and </a:t>
            </a:r>
            <a:r>
              <a:rPr lang="es-MX" altLang="en-US" sz="2600" dirty="0" err="1"/>
              <a:t>System</a:t>
            </a:r>
            <a:r>
              <a:rPr lang="es-MX" altLang="en-US" sz="2600" dirty="0"/>
              <a:t> Management </a:t>
            </a:r>
            <a:r>
              <a:rPr lang="es-MX" altLang="en-US" sz="2600" dirty="0" err="1"/>
              <a:t>Modes</a:t>
            </a:r>
            <a:r>
              <a:rPr lang="es-MX" altLang="en-US" sz="2600" dirty="0"/>
              <a:t>.</a:t>
            </a:r>
            <a:endParaRPr lang="en-US" altLang="en-US" sz="2600" dirty="0"/>
          </a:p>
          <a:p>
            <a:pPr eaLnBrk="1" hangingPunct="1"/>
            <a:endParaRPr lang="en-US" altLang="en-US" dirty="0"/>
          </a:p>
          <a:p>
            <a:pPr eaLnBrk="1" hangingPunct="1"/>
            <a:r>
              <a:rPr lang="en-US" altLang="en-US" dirty="0"/>
              <a:t>IA-32e Mode (</a:t>
            </a:r>
            <a:r>
              <a:rPr lang="en-US" altLang="en-US" sz="1500" dirty="0"/>
              <a:t>backward-compatibility</a:t>
            </a:r>
            <a:r>
              <a:rPr lang="en-US" altLang="en-US" dirty="0"/>
              <a:t>) has two sub-modes</a:t>
            </a:r>
          </a:p>
          <a:p>
            <a:pPr lvl="1"/>
            <a:r>
              <a:rPr lang="en-US" altLang="en-US" sz="2600" i="1" dirty="0"/>
              <a:t>Compatibility Mode </a:t>
            </a:r>
            <a:r>
              <a:rPr lang="en-US" altLang="en-US" sz="2600" dirty="0"/>
              <a:t>for legacy 16- and 32-bit applications, Windows supports only 32-bit apps in this mode</a:t>
            </a:r>
          </a:p>
          <a:p>
            <a:pPr lvl="1"/>
            <a:r>
              <a:rPr lang="en-US" altLang="en-US" sz="2600" i="1" dirty="0"/>
              <a:t>64-bit Mode </a:t>
            </a:r>
            <a:r>
              <a:rPr lang="en-US" altLang="en-US" sz="2600" dirty="0"/>
              <a:t>uses 64-bit addresses and 64-bit (and 32-bit) operands</a:t>
            </a:r>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110</a:t>
            </a:fld>
            <a:endParaRPr lang="es-MX" dirty="0"/>
          </a:p>
        </p:txBody>
      </p:sp>
    </p:spTree>
    <p:extLst>
      <p:ext uri="{BB962C8B-B14F-4D97-AF65-F5344CB8AC3E}">
        <p14:creationId xmlns:p14="http://schemas.microsoft.com/office/powerpoint/2010/main" val="35771489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defRPr/>
            </a:pPr>
            <a:r>
              <a:rPr lang="en-US" dirty="0"/>
              <a:t>64-bit x86-64 Processors - 2</a:t>
            </a:r>
          </a:p>
        </p:txBody>
      </p:sp>
      <p:sp>
        <p:nvSpPr>
          <p:cNvPr id="36869" name="Rectangle 3"/>
          <p:cNvSpPr>
            <a:spLocks noGrp="1" noChangeArrowheads="1"/>
          </p:cNvSpPr>
          <p:nvPr>
            <p:ph type="body" idx="1"/>
          </p:nvPr>
        </p:nvSpPr>
        <p:spPr>
          <a:xfrm>
            <a:off x="1847528" y="1600200"/>
            <a:ext cx="8568952" cy="4709120"/>
          </a:xfrm>
        </p:spPr>
        <p:txBody>
          <a:bodyPr>
            <a:normAutofit/>
          </a:bodyPr>
          <a:lstStyle/>
          <a:p>
            <a:r>
              <a:rPr lang="en-US" altLang="en-US" dirty="0"/>
              <a:t>64-bit Operating Systems over x86-64 Processors</a:t>
            </a:r>
          </a:p>
          <a:p>
            <a:pPr eaLnBrk="1" hangingPunct="1"/>
            <a:r>
              <a:rPr lang="en-US" altLang="en-US" dirty="0"/>
              <a:t>E.g. Windows v7, v10, servers v2012, …</a:t>
            </a:r>
          </a:p>
          <a:p>
            <a:pPr lvl="1"/>
            <a:r>
              <a:rPr lang="en-US" altLang="en-US" sz="2600" dirty="0"/>
              <a:t>What exec programs are installed inside the next folders and Why Are these folders Split Up?:</a:t>
            </a:r>
          </a:p>
          <a:p>
            <a:pPr lvl="2"/>
            <a:r>
              <a:rPr lang="en-US" altLang="en-US" sz="2200" dirty="0"/>
              <a:t>“C:\Program Files”? ________</a:t>
            </a:r>
          </a:p>
          <a:p>
            <a:pPr lvl="2"/>
            <a:r>
              <a:rPr lang="en-US" altLang="en-US" sz="2200" dirty="0"/>
              <a:t>“C:\Program Files (x86)” ? ________</a:t>
            </a:r>
            <a:endParaRPr lang="en-US" altLang="en-US" sz="2600" dirty="0"/>
          </a:p>
          <a:p>
            <a:pPr lvl="1"/>
            <a:endParaRPr lang="en-US" altLang="en-US" sz="2600" dirty="0"/>
          </a:p>
          <a:p>
            <a:pPr lvl="1"/>
            <a:r>
              <a:rPr lang="en-US" altLang="en-US" sz="2000" dirty="0"/>
              <a:t>Task Manager display it up &gt; (32 bits)</a:t>
            </a:r>
            <a:r>
              <a:rPr lang="en-US" altLang="en-US" sz="2600" dirty="0"/>
              <a:t>  </a:t>
            </a:r>
          </a:p>
          <a:p>
            <a:pPr eaLnBrk="1" hangingPunct="1"/>
            <a:endParaRPr lang="en-US" altLang="en-US" dirty="0"/>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111</a:t>
            </a:fld>
            <a:endParaRPr lang="es-MX" dirty="0"/>
          </a:p>
        </p:txBody>
      </p:sp>
    </p:spTree>
    <p:extLst>
      <p:ext uri="{BB962C8B-B14F-4D97-AF65-F5344CB8AC3E}">
        <p14:creationId xmlns:p14="http://schemas.microsoft.com/office/powerpoint/2010/main" val="31581331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defRPr/>
            </a:pPr>
            <a:r>
              <a:rPr lang="en-US" dirty="0"/>
              <a:t>64-bit x86-64 Processors</a:t>
            </a:r>
          </a:p>
        </p:txBody>
      </p:sp>
      <p:sp>
        <p:nvSpPr>
          <p:cNvPr id="36869" name="Rectangle 3"/>
          <p:cNvSpPr>
            <a:spLocks noGrp="1" noChangeArrowheads="1"/>
          </p:cNvSpPr>
          <p:nvPr>
            <p:ph type="body" idx="1"/>
          </p:nvPr>
        </p:nvSpPr>
        <p:spPr>
          <a:xfrm>
            <a:off x="1847528" y="1600201"/>
            <a:ext cx="8568952" cy="4525963"/>
          </a:xfrm>
        </p:spPr>
        <p:txBody>
          <a:bodyPr>
            <a:normAutofit/>
          </a:bodyPr>
          <a:lstStyle/>
          <a:p>
            <a:r>
              <a:rPr lang="en-US" altLang="en-US" dirty="0"/>
              <a:t>Basic Execution Environment</a:t>
            </a:r>
          </a:p>
          <a:p>
            <a:pPr lvl="1"/>
            <a:r>
              <a:rPr lang="en-US" altLang="en-US" dirty="0"/>
              <a:t>addresses can be 64 bits</a:t>
            </a:r>
          </a:p>
          <a:p>
            <a:pPr lvl="1"/>
            <a:r>
              <a:rPr lang="en-US" altLang="en-US" dirty="0"/>
              <a:t>16 64-bit general purpose </a:t>
            </a:r>
            <a:r>
              <a:rPr lang="en-US" altLang="en-US"/>
              <a:t>registers RAX-R15</a:t>
            </a:r>
            <a:endParaRPr lang="en-US" altLang="en-US" dirty="0"/>
          </a:p>
          <a:p>
            <a:pPr lvl="1"/>
            <a:r>
              <a:rPr lang="es-MX" altLang="en-US" dirty="0"/>
              <a:t>A 64-bit status </a:t>
            </a:r>
            <a:r>
              <a:rPr lang="es-MX" altLang="en-US" dirty="0" err="1"/>
              <a:t>flags</a:t>
            </a:r>
            <a:r>
              <a:rPr lang="es-MX" altLang="en-US" dirty="0"/>
              <a:t> </a:t>
            </a:r>
            <a:r>
              <a:rPr lang="es-MX" altLang="en-US" dirty="0" err="1"/>
              <a:t>named</a:t>
            </a:r>
            <a:r>
              <a:rPr lang="es-MX" altLang="en-US" dirty="0"/>
              <a:t> RFLAGS</a:t>
            </a:r>
            <a:endParaRPr lang="en-US" altLang="en-US" dirty="0"/>
          </a:p>
          <a:p>
            <a:pPr lvl="1"/>
            <a:r>
              <a:rPr lang="en-US" altLang="en-US" dirty="0"/>
              <a:t>64-bit instruction pointer (</a:t>
            </a:r>
            <a:r>
              <a:rPr lang="en-US" altLang="en-US" sz="1600" dirty="0"/>
              <a:t>Program Counter</a:t>
            </a:r>
            <a:r>
              <a:rPr lang="en-US" altLang="en-US" dirty="0"/>
              <a:t>) named RIP</a:t>
            </a:r>
          </a:p>
          <a:p>
            <a:pPr eaLnBrk="1" hangingPunct="1"/>
            <a:endParaRPr lang="en-US" altLang="en-US" dirty="0"/>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112</a:t>
            </a:fld>
            <a:endParaRPr lang="es-MX" dirty="0"/>
          </a:p>
        </p:txBody>
      </p:sp>
    </p:spTree>
    <p:extLst>
      <p:ext uri="{BB962C8B-B14F-4D97-AF65-F5344CB8AC3E}">
        <p14:creationId xmlns:p14="http://schemas.microsoft.com/office/powerpoint/2010/main" val="34797039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defRPr/>
            </a:pPr>
            <a:r>
              <a:rPr lang="en-US" dirty="0"/>
              <a:t>64-Bit General Purpose Registers</a:t>
            </a:r>
          </a:p>
        </p:txBody>
      </p:sp>
      <p:sp>
        <p:nvSpPr>
          <p:cNvPr id="36869" name="Rectangle 3"/>
          <p:cNvSpPr>
            <a:spLocks noGrp="1" noChangeArrowheads="1"/>
          </p:cNvSpPr>
          <p:nvPr>
            <p:ph type="body" idx="1"/>
          </p:nvPr>
        </p:nvSpPr>
        <p:spPr>
          <a:xfrm>
            <a:off x="1847528" y="1600201"/>
            <a:ext cx="8568952" cy="4525963"/>
          </a:xfrm>
        </p:spPr>
        <p:txBody>
          <a:bodyPr>
            <a:normAutofit/>
          </a:bodyPr>
          <a:lstStyle/>
          <a:p>
            <a:r>
              <a:rPr lang="pt-BR" altLang="en-US" dirty="0">
                <a:solidFill>
                  <a:srgbClr val="FF0000"/>
                </a:solidFill>
              </a:rPr>
              <a:t>64-bit general </a:t>
            </a:r>
            <a:r>
              <a:rPr lang="pt-BR" altLang="en-US" dirty="0" err="1">
                <a:solidFill>
                  <a:srgbClr val="FF0000"/>
                </a:solidFill>
              </a:rPr>
              <a:t>purpose</a:t>
            </a:r>
            <a:r>
              <a:rPr lang="pt-BR" altLang="en-US" dirty="0">
                <a:solidFill>
                  <a:srgbClr val="FF0000"/>
                </a:solidFill>
              </a:rPr>
              <a:t> </a:t>
            </a:r>
            <a:r>
              <a:rPr lang="pt-BR" altLang="en-US" dirty="0" err="1">
                <a:solidFill>
                  <a:srgbClr val="FF0000"/>
                </a:solidFill>
              </a:rPr>
              <a:t>registers</a:t>
            </a:r>
            <a:r>
              <a:rPr lang="pt-BR" altLang="en-US" dirty="0"/>
              <a:t>: </a:t>
            </a:r>
          </a:p>
          <a:p>
            <a:pPr lvl="1"/>
            <a:r>
              <a:rPr lang="pt-BR" altLang="en-US" i="1" dirty="0">
                <a:solidFill>
                  <a:srgbClr val="FF0000"/>
                </a:solidFill>
              </a:rPr>
              <a:t>RAX, RBX, RCX, RDX, RDI, RSI, RBP, RSP, R8-R15</a:t>
            </a:r>
            <a:endParaRPr lang="en-US" altLang="en-US" i="1" dirty="0">
              <a:solidFill>
                <a:srgbClr val="FF0000"/>
              </a:solidFill>
            </a:endParaRPr>
          </a:p>
          <a:p>
            <a:r>
              <a:rPr lang="pt-BR" altLang="en-US" dirty="0">
                <a:solidFill>
                  <a:schemeClr val="accent2">
                    <a:lumMod val="75000"/>
                  </a:schemeClr>
                </a:solidFill>
              </a:rPr>
              <a:t>32-bit general </a:t>
            </a:r>
            <a:r>
              <a:rPr lang="pt-BR" altLang="en-US" dirty="0" err="1">
                <a:solidFill>
                  <a:schemeClr val="accent2">
                    <a:lumMod val="75000"/>
                  </a:schemeClr>
                </a:solidFill>
              </a:rPr>
              <a:t>purpose</a:t>
            </a:r>
            <a:r>
              <a:rPr lang="pt-BR" altLang="en-US" dirty="0">
                <a:solidFill>
                  <a:schemeClr val="accent2">
                    <a:lumMod val="75000"/>
                  </a:schemeClr>
                </a:solidFill>
              </a:rPr>
              <a:t> </a:t>
            </a:r>
            <a:r>
              <a:rPr lang="pt-BR" altLang="en-US" dirty="0" err="1">
                <a:solidFill>
                  <a:schemeClr val="accent2">
                    <a:lumMod val="75000"/>
                  </a:schemeClr>
                </a:solidFill>
              </a:rPr>
              <a:t>registers</a:t>
            </a:r>
            <a:r>
              <a:rPr lang="pt-BR" altLang="en-US" dirty="0"/>
              <a:t>: </a:t>
            </a:r>
          </a:p>
          <a:p>
            <a:pPr lvl="1"/>
            <a:r>
              <a:rPr lang="pt-BR" altLang="en-US" dirty="0">
                <a:solidFill>
                  <a:schemeClr val="accent2">
                    <a:lumMod val="75000"/>
                  </a:schemeClr>
                </a:solidFill>
              </a:rPr>
              <a:t>EAX, EBX, ECX, EDX, EDI, ESI, EBP, ESP</a:t>
            </a:r>
            <a:r>
              <a:rPr lang="pt-BR" altLang="en-US" dirty="0"/>
              <a:t>, </a:t>
            </a:r>
            <a:r>
              <a:rPr lang="pt-BR" altLang="en-US" i="1" dirty="0">
                <a:solidFill>
                  <a:srgbClr val="FF0000"/>
                </a:solidFill>
              </a:rPr>
              <a:t>R8D-R15D</a:t>
            </a:r>
          </a:p>
          <a:p>
            <a:r>
              <a:rPr lang="pt-BR" altLang="en-US" dirty="0">
                <a:solidFill>
                  <a:schemeClr val="bg1">
                    <a:lumMod val="50000"/>
                  </a:schemeClr>
                </a:solidFill>
              </a:rPr>
              <a:t>16-bit general </a:t>
            </a:r>
            <a:r>
              <a:rPr lang="pt-BR" altLang="en-US" dirty="0" err="1">
                <a:solidFill>
                  <a:schemeClr val="bg1">
                    <a:lumMod val="50000"/>
                  </a:schemeClr>
                </a:solidFill>
              </a:rPr>
              <a:t>purpose</a:t>
            </a:r>
            <a:r>
              <a:rPr lang="pt-BR" altLang="en-US" dirty="0">
                <a:solidFill>
                  <a:schemeClr val="bg1">
                    <a:lumMod val="50000"/>
                  </a:schemeClr>
                </a:solidFill>
              </a:rPr>
              <a:t> </a:t>
            </a:r>
            <a:r>
              <a:rPr lang="pt-BR" altLang="en-US" dirty="0" err="1">
                <a:solidFill>
                  <a:schemeClr val="bg1">
                    <a:lumMod val="50000"/>
                  </a:schemeClr>
                </a:solidFill>
              </a:rPr>
              <a:t>registers</a:t>
            </a:r>
            <a:r>
              <a:rPr lang="pt-BR" altLang="en-US" dirty="0"/>
              <a:t>: </a:t>
            </a:r>
          </a:p>
          <a:p>
            <a:pPr lvl="1"/>
            <a:r>
              <a:rPr lang="pt-BR" altLang="en-US" dirty="0">
                <a:solidFill>
                  <a:schemeClr val="bg1">
                    <a:lumMod val="50000"/>
                  </a:schemeClr>
                </a:solidFill>
              </a:rPr>
              <a:t>AX, BX, CX, DX, DI, SI, BP, SP</a:t>
            </a:r>
            <a:r>
              <a:rPr lang="pt-BR" altLang="en-US" dirty="0"/>
              <a:t>, </a:t>
            </a:r>
            <a:r>
              <a:rPr lang="pt-BR" altLang="en-US" i="1" dirty="0">
                <a:solidFill>
                  <a:srgbClr val="FF0000"/>
                </a:solidFill>
              </a:rPr>
              <a:t>R8W-R15W</a:t>
            </a:r>
          </a:p>
          <a:p>
            <a:r>
              <a:rPr lang="pt-BR" altLang="en-US" dirty="0"/>
              <a:t>8-bit general </a:t>
            </a:r>
            <a:r>
              <a:rPr lang="pt-BR" altLang="en-US" dirty="0" err="1"/>
              <a:t>purpose</a:t>
            </a:r>
            <a:r>
              <a:rPr lang="pt-BR" altLang="en-US" dirty="0"/>
              <a:t> </a:t>
            </a:r>
            <a:r>
              <a:rPr lang="pt-BR" altLang="en-US" dirty="0" err="1"/>
              <a:t>registers</a:t>
            </a:r>
            <a:r>
              <a:rPr lang="pt-BR" altLang="en-US" dirty="0"/>
              <a:t>: </a:t>
            </a:r>
          </a:p>
          <a:p>
            <a:pPr lvl="1"/>
            <a:r>
              <a:rPr lang="es-MX" altLang="en-US" dirty="0"/>
              <a:t>AL, BL, CL, DL, AH, BH, CH, DH, </a:t>
            </a:r>
            <a:r>
              <a:rPr lang="es-MX" altLang="en-US" i="1" dirty="0">
                <a:solidFill>
                  <a:srgbClr val="FF0000"/>
                </a:solidFill>
              </a:rPr>
              <a:t>R8B-R15B</a:t>
            </a:r>
            <a:endParaRPr lang="pt-BR" altLang="en-US" i="1" dirty="0">
              <a:solidFill>
                <a:srgbClr val="FF0000"/>
              </a:solidFill>
            </a:endParaRPr>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113</a:t>
            </a:fld>
            <a:endParaRPr lang="es-MX" dirty="0"/>
          </a:p>
        </p:txBody>
      </p:sp>
    </p:spTree>
    <p:extLst>
      <p:ext uri="{BB962C8B-B14F-4D97-AF65-F5344CB8AC3E}">
        <p14:creationId xmlns:p14="http://schemas.microsoft.com/office/powerpoint/2010/main" val="29736344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1D6AC-F79A-481D-A58F-B1993E8BD85B}"/>
              </a:ext>
            </a:extLst>
          </p:cNvPr>
          <p:cNvSpPr>
            <a:spLocks noGrp="1"/>
          </p:cNvSpPr>
          <p:nvPr>
            <p:ph type="title"/>
          </p:nvPr>
        </p:nvSpPr>
        <p:spPr/>
        <p:txBody>
          <a:bodyPr/>
          <a:lstStyle/>
          <a:p>
            <a:r>
              <a:rPr lang="en-US" dirty="0"/>
              <a:t>64-Bit Registers RAX-R15</a:t>
            </a:r>
            <a:endParaRPr lang="es-MX" dirty="0"/>
          </a:p>
        </p:txBody>
      </p:sp>
      <p:sp>
        <p:nvSpPr>
          <p:cNvPr id="4" name="Marcador de pie de página 3">
            <a:extLst>
              <a:ext uri="{FF2B5EF4-FFF2-40B4-BE49-F238E27FC236}">
                <a16:creationId xmlns:a16="http://schemas.microsoft.com/office/drawing/2014/main" id="{AA3BABAE-0647-4FE8-AE94-561477FF9648}"/>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C0E3769F-62FD-4898-97AF-725F39471DB8}"/>
              </a:ext>
            </a:extLst>
          </p:cNvPr>
          <p:cNvSpPr>
            <a:spLocks noGrp="1"/>
          </p:cNvSpPr>
          <p:nvPr>
            <p:ph type="sldNum" sz="quarter" idx="12"/>
          </p:nvPr>
        </p:nvSpPr>
        <p:spPr/>
        <p:txBody>
          <a:bodyPr/>
          <a:lstStyle/>
          <a:p>
            <a:fld id="{89694F64-EAC4-420D-80A9-8D186F3C5535}" type="slidenum">
              <a:rPr lang="es-MX" smtClean="0"/>
              <a:pPr/>
              <a:t>114</a:t>
            </a:fld>
            <a:endParaRPr lang="es-MX" dirty="0"/>
          </a:p>
        </p:txBody>
      </p:sp>
      <p:pic>
        <p:nvPicPr>
          <p:cNvPr id="7" name="Imagen 6">
            <a:extLst>
              <a:ext uri="{FF2B5EF4-FFF2-40B4-BE49-F238E27FC236}">
                <a16:creationId xmlns:a16="http://schemas.microsoft.com/office/drawing/2014/main" id="{3BBC54BF-1390-42D8-9D7D-D09D894B0BD6}"/>
              </a:ext>
            </a:extLst>
          </p:cNvPr>
          <p:cNvPicPr>
            <a:picLocks noChangeAspect="1"/>
          </p:cNvPicPr>
          <p:nvPr/>
        </p:nvPicPr>
        <p:blipFill>
          <a:blip r:embed="rId2"/>
          <a:stretch>
            <a:fillRect/>
          </a:stretch>
        </p:blipFill>
        <p:spPr>
          <a:xfrm>
            <a:off x="3791745" y="1496259"/>
            <a:ext cx="4920615" cy="4880610"/>
          </a:xfrm>
          <a:prstGeom prst="rect">
            <a:avLst/>
          </a:prstGeom>
        </p:spPr>
      </p:pic>
    </p:spTree>
    <p:extLst>
      <p:ext uri="{BB962C8B-B14F-4D97-AF65-F5344CB8AC3E}">
        <p14:creationId xmlns:p14="http://schemas.microsoft.com/office/powerpoint/2010/main" val="12336717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88C85-43EF-42A5-ABC7-533B1A33B161}"/>
              </a:ext>
            </a:extLst>
          </p:cNvPr>
          <p:cNvSpPr>
            <a:spLocks noGrp="1"/>
          </p:cNvSpPr>
          <p:nvPr>
            <p:ph type="title"/>
          </p:nvPr>
        </p:nvSpPr>
        <p:spPr/>
        <p:txBody>
          <a:bodyPr/>
          <a:lstStyle/>
          <a:p>
            <a:r>
              <a:rPr lang="en-US" dirty="0"/>
              <a:t>64-Bit Registers RFLAGS, RIP</a:t>
            </a:r>
            <a:endParaRPr lang="es-MX" dirty="0"/>
          </a:p>
        </p:txBody>
      </p:sp>
      <p:sp>
        <p:nvSpPr>
          <p:cNvPr id="4" name="Marcador de pie de página 3">
            <a:extLst>
              <a:ext uri="{FF2B5EF4-FFF2-40B4-BE49-F238E27FC236}">
                <a16:creationId xmlns:a16="http://schemas.microsoft.com/office/drawing/2014/main" id="{FD85A892-3852-4113-8EA6-A04B6C4CE89E}"/>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C0FE8D41-C2F1-4B74-B556-5A72A16E1163}"/>
              </a:ext>
            </a:extLst>
          </p:cNvPr>
          <p:cNvSpPr>
            <a:spLocks noGrp="1"/>
          </p:cNvSpPr>
          <p:nvPr>
            <p:ph type="sldNum" sz="quarter" idx="12"/>
          </p:nvPr>
        </p:nvSpPr>
        <p:spPr/>
        <p:txBody>
          <a:bodyPr/>
          <a:lstStyle/>
          <a:p>
            <a:fld id="{89694F64-EAC4-420D-80A9-8D186F3C5535}" type="slidenum">
              <a:rPr lang="es-MX" smtClean="0"/>
              <a:pPr/>
              <a:t>115</a:t>
            </a:fld>
            <a:endParaRPr lang="es-MX" dirty="0"/>
          </a:p>
        </p:txBody>
      </p:sp>
      <p:pic>
        <p:nvPicPr>
          <p:cNvPr id="7" name="Imagen 6">
            <a:extLst>
              <a:ext uri="{FF2B5EF4-FFF2-40B4-BE49-F238E27FC236}">
                <a16:creationId xmlns:a16="http://schemas.microsoft.com/office/drawing/2014/main" id="{49E981BC-9FF1-4278-B350-AA58CA7CB2DD}"/>
              </a:ext>
            </a:extLst>
          </p:cNvPr>
          <p:cNvPicPr>
            <a:picLocks noChangeAspect="1"/>
          </p:cNvPicPr>
          <p:nvPr/>
        </p:nvPicPr>
        <p:blipFill>
          <a:blip r:embed="rId2"/>
          <a:stretch>
            <a:fillRect/>
          </a:stretch>
        </p:blipFill>
        <p:spPr>
          <a:xfrm>
            <a:off x="3522345" y="1657857"/>
            <a:ext cx="5147310" cy="4933950"/>
          </a:xfrm>
          <a:prstGeom prst="rect">
            <a:avLst/>
          </a:prstGeom>
        </p:spPr>
      </p:pic>
    </p:spTree>
    <p:extLst>
      <p:ext uri="{BB962C8B-B14F-4D97-AF65-F5344CB8AC3E}">
        <p14:creationId xmlns:p14="http://schemas.microsoft.com/office/powerpoint/2010/main" val="17529529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FE81F-F78D-49A4-AC81-B9971761490D}"/>
              </a:ext>
            </a:extLst>
          </p:cNvPr>
          <p:cNvSpPr>
            <a:spLocks noGrp="1"/>
          </p:cNvSpPr>
          <p:nvPr>
            <p:ph type="title"/>
          </p:nvPr>
        </p:nvSpPr>
        <p:spPr/>
        <p:txBody>
          <a:bodyPr/>
          <a:lstStyle/>
          <a:p>
            <a:r>
              <a:rPr lang="es-MX" dirty="0" err="1"/>
              <a:t>Multipurpose</a:t>
            </a:r>
            <a:r>
              <a:rPr lang="es-MX" dirty="0"/>
              <a:t> </a:t>
            </a:r>
            <a:r>
              <a:rPr lang="es-MX" dirty="0" err="1"/>
              <a:t>Registers</a:t>
            </a:r>
            <a:r>
              <a:rPr lang="es-MX" dirty="0"/>
              <a:t> - 1 </a:t>
            </a:r>
          </a:p>
        </p:txBody>
      </p:sp>
      <p:sp>
        <p:nvSpPr>
          <p:cNvPr id="3" name="Marcador de contenido 2">
            <a:extLst>
              <a:ext uri="{FF2B5EF4-FFF2-40B4-BE49-F238E27FC236}">
                <a16:creationId xmlns:a16="http://schemas.microsoft.com/office/drawing/2014/main" id="{92BFE97D-171B-4F74-81DC-0B01BC034739}"/>
              </a:ext>
            </a:extLst>
          </p:cNvPr>
          <p:cNvSpPr>
            <a:spLocks noGrp="1"/>
          </p:cNvSpPr>
          <p:nvPr>
            <p:ph idx="1"/>
          </p:nvPr>
        </p:nvSpPr>
        <p:spPr/>
        <p:txBody>
          <a:bodyPr>
            <a:normAutofit/>
          </a:bodyPr>
          <a:lstStyle/>
          <a:p>
            <a:r>
              <a:rPr lang="en-US" dirty="0"/>
              <a:t>RAX - a 64-bit register (RAX), a 32-bit register (accumulator) (EAX), a 16-bit register (AX), or as either of two 8-bit registers (AH and AL). </a:t>
            </a:r>
          </a:p>
          <a:p>
            <a:r>
              <a:rPr lang="en-US" dirty="0"/>
              <a:t>The accumulator is used for instructions such as multiplication, division, and some of the adjustment instructions.</a:t>
            </a:r>
          </a:p>
          <a:p>
            <a:r>
              <a:rPr lang="en-US" dirty="0"/>
              <a:t>RBX, addressable as RBX, EBX, BX, BH, BL.</a:t>
            </a:r>
          </a:p>
          <a:p>
            <a:pPr lvl="1"/>
            <a:r>
              <a:rPr lang="en-US" dirty="0"/>
              <a:t>BX register (base index) sometimes holds offset address of a location in the memory system in all versions of the microprocessor</a:t>
            </a:r>
            <a:endParaRPr lang="es-MX" dirty="0"/>
          </a:p>
        </p:txBody>
      </p:sp>
      <p:sp>
        <p:nvSpPr>
          <p:cNvPr id="4" name="Marcador de pie de página 3">
            <a:extLst>
              <a:ext uri="{FF2B5EF4-FFF2-40B4-BE49-F238E27FC236}">
                <a16:creationId xmlns:a16="http://schemas.microsoft.com/office/drawing/2014/main" id="{648EF064-AE16-438F-BF6F-EA7AC49E6DE2}"/>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510C3B7F-F948-48A0-8D39-62576954FBB3}"/>
              </a:ext>
            </a:extLst>
          </p:cNvPr>
          <p:cNvSpPr>
            <a:spLocks noGrp="1"/>
          </p:cNvSpPr>
          <p:nvPr>
            <p:ph type="sldNum" sz="quarter" idx="12"/>
          </p:nvPr>
        </p:nvSpPr>
        <p:spPr/>
        <p:txBody>
          <a:bodyPr/>
          <a:lstStyle/>
          <a:p>
            <a:fld id="{89694F64-EAC4-420D-80A9-8D186F3C5535}" type="slidenum">
              <a:rPr lang="es-MX" smtClean="0"/>
              <a:pPr/>
              <a:t>116</a:t>
            </a:fld>
            <a:endParaRPr lang="es-MX" dirty="0"/>
          </a:p>
        </p:txBody>
      </p:sp>
    </p:spTree>
    <p:extLst>
      <p:ext uri="{BB962C8B-B14F-4D97-AF65-F5344CB8AC3E}">
        <p14:creationId xmlns:p14="http://schemas.microsoft.com/office/powerpoint/2010/main" val="16303490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FE81F-F78D-49A4-AC81-B9971761490D}"/>
              </a:ext>
            </a:extLst>
          </p:cNvPr>
          <p:cNvSpPr>
            <a:spLocks noGrp="1"/>
          </p:cNvSpPr>
          <p:nvPr>
            <p:ph type="title"/>
          </p:nvPr>
        </p:nvSpPr>
        <p:spPr/>
        <p:txBody>
          <a:bodyPr/>
          <a:lstStyle/>
          <a:p>
            <a:r>
              <a:rPr lang="es-MX" dirty="0" err="1"/>
              <a:t>Multipurpose</a:t>
            </a:r>
            <a:r>
              <a:rPr lang="es-MX" dirty="0"/>
              <a:t> </a:t>
            </a:r>
            <a:r>
              <a:rPr lang="es-MX" dirty="0" err="1"/>
              <a:t>Registers</a:t>
            </a:r>
            <a:r>
              <a:rPr lang="es-MX" dirty="0"/>
              <a:t> - 2 </a:t>
            </a:r>
          </a:p>
        </p:txBody>
      </p:sp>
      <p:sp>
        <p:nvSpPr>
          <p:cNvPr id="3" name="Marcador de contenido 2">
            <a:extLst>
              <a:ext uri="{FF2B5EF4-FFF2-40B4-BE49-F238E27FC236}">
                <a16:creationId xmlns:a16="http://schemas.microsoft.com/office/drawing/2014/main" id="{92BFE97D-171B-4F74-81DC-0B01BC034739}"/>
              </a:ext>
            </a:extLst>
          </p:cNvPr>
          <p:cNvSpPr>
            <a:spLocks noGrp="1"/>
          </p:cNvSpPr>
          <p:nvPr>
            <p:ph idx="1"/>
          </p:nvPr>
        </p:nvSpPr>
        <p:spPr/>
        <p:txBody>
          <a:bodyPr>
            <a:normAutofit fontScale="92500" lnSpcReduction="10000"/>
          </a:bodyPr>
          <a:lstStyle/>
          <a:p>
            <a:r>
              <a:rPr lang="en-US" dirty="0"/>
              <a:t>RCX, as RCX, ECX, CX, CH, or CL.</a:t>
            </a:r>
          </a:p>
          <a:p>
            <a:pPr lvl="1"/>
            <a:r>
              <a:rPr lang="en-US" dirty="0"/>
              <a:t>a (count) general-purpose register that also holds the count for various instructions </a:t>
            </a:r>
          </a:p>
          <a:p>
            <a:r>
              <a:rPr lang="en-US" dirty="0"/>
              <a:t>RDX, as RDX, EDX, DX, DH, or DL.</a:t>
            </a:r>
          </a:p>
          <a:p>
            <a:pPr lvl="1"/>
            <a:r>
              <a:rPr lang="en-US" dirty="0"/>
              <a:t>a (data) general-purpose register</a:t>
            </a:r>
          </a:p>
          <a:p>
            <a:pPr lvl="1"/>
            <a:r>
              <a:rPr lang="en-US" dirty="0"/>
              <a:t>holds a part of the result from a multiplication</a:t>
            </a:r>
            <a:br>
              <a:rPr lang="en-US" dirty="0"/>
            </a:br>
            <a:r>
              <a:rPr lang="en-US" dirty="0"/>
              <a:t>or part of dividend before a division</a:t>
            </a:r>
          </a:p>
          <a:p>
            <a:r>
              <a:rPr lang="en-US" dirty="0"/>
              <a:t>RBP, as RBP, EBP, or BP.</a:t>
            </a:r>
          </a:p>
          <a:p>
            <a:pPr lvl="1"/>
            <a:r>
              <a:rPr lang="en-US" dirty="0"/>
              <a:t>points to a memory (base pointer) location</a:t>
            </a:r>
            <a:br>
              <a:rPr lang="en-US" dirty="0"/>
            </a:br>
            <a:r>
              <a:rPr lang="en-US" dirty="0"/>
              <a:t>for memory data transfers</a:t>
            </a:r>
          </a:p>
          <a:p>
            <a:endParaRPr lang="es-MX" dirty="0"/>
          </a:p>
        </p:txBody>
      </p:sp>
      <p:sp>
        <p:nvSpPr>
          <p:cNvPr id="4" name="Marcador de pie de página 3">
            <a:extLst>
              <a:ext uri="{FF2B5EF4-FFF2-40B4-BE49-F238E27FC236}">
                <a16:creationId xmlns:a16="http://schemas.microsoft.com/office/drawing/2014/main" id="{648EF064-AE16-438F-BF6F-EA7AC49E6DE2}"/>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510C3B7F-F948-48A0-8D39-62576954FBB3}"/>
              </a:ext>
            </a:extLst>
          </p:cNvPr>
          <p:cNvSpPr>
            <a:spLocks noGrp="1"/>
          </p:cNvSpPr>
          <p:nvPr>
            <p:ph type="sldNum" sz="quarter" idx="12"/>
          </p:nvPr>
        </p:nvSpPr>
        <p:spPr/>
        <p:txBody>
          <a:bodyPr/>
          <a:lstStyle/>
          <a:p>
            <a:fld id="{89694F64-EAC4-420D-80A9-8D186F3C5535}" type="slidenum">
              <a:rPr lang="es-MX" smtClean="0"/>
              <a:pPr/>
              <a:t>117</a:t>
            </a:fld>
            <a:endParaRPr lang="es-MX" dirty="0"/>
          </a:p>
        </p:txBody>
      </p:sp>
    </p:spTree>
    <p:extLst>
      <p:ext uri="{BB962C8B-B14F-4D97-AF65-F5344CB8AC3E}">
        <p14:creationId xmlns:p14="http://schemas.microsoft.com/office/powerpoint/2010/main" val="8419855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FE81F-F78D-49A4-AC81-B9971761490D}"/>
              </a:ext>
            </a:extLst>
          </p:cNvPr>
          <p:cNvSpPr>
            <a:spLocks noGrp="1"/>
          </p:cNvSpPr>
          <p:nvPr>
            <p:ph type="title"/>
          </p:nvPr>
        </p:nvSpPr>
        <p:spPr/>
        <p:txBody>
          <a:bodyPr/>
          <a:lstStyle/>
          <a:p>
            <a:r>
              <a:rPr lang="es-MX" dirty="0" err="1"/>
              <a:t>Multipurpose</a:t>
            </a:r>
            <a:r>
              <a:rPr lang="es-MX" dirty="0"/>
              <a:t> </a:t>
            </a:r>
            <a:r>
              <a:rPr lang="es-MX" dirty="0" err="1"/>
              <a:t>Registers</a:t>
            </a:r>
            <a:r>
              <a:rPr lang="es-MX" dirty="0"/>
              <a:t> - 3 </a:t>
            </a:r>
          </a:p>
        </p:txBody>
      </p:sp>
      <p:sp>
        <p:nvSpPr>
          <p:cNvPr id="3" name="Marcador de contenido 2">
            <a:extLst>
              <a:ext uri="{FF2B5EF4-FFF2-40B4-BE49-F238E27FC236}">
                <a16:creationId xmlns:a16="http://schemas.microsoft.com/office/drawing/2014/main" id="{92BFE97D-171B-4F74-81DC-0B01BC034739}"/>
              </a:ext>
            </a:extLst>
          </p:cNvPr>
          <p:cNvSpPr>
            <a:spLocks noGrp="1"/>
          </p:cNvSpPr>
          <p:nvPr>
            <p:ph idx="1"/>
          </p:nvPr>
        </p:nvSpPr>
        <p:spPr/>
        <p:txBody>
          <a:bodyPr>
            <a:normAutofit/>
          </a:bodyPr>
          <a:lstStyle/>
          <a:p>
            <a:r>
              <a:rPr lang="en-US" dirty="0"/>
              <a:t>R8 - R15. </a:t>
            </a:r>
          </a:p>
          <a:p>
            <a:pPr lvl="1"/>
            <a:r>
              <a:rPr lang="en-US" dirty="0"/>
              <a:t>data are addressed as 64-, 32-, 16-, or 8-bit</a:t>
            </a:r>
            <a:br>
              <a:rPr lang="en-US" dirty="0"/>
            </a:br>
            <a:r>
              <a:rPr lang="en-US" dirty="0"/>
              <a:t>sizes and are of general purpose</a:t>
            </a:r>
          </a:p>
          <a:p>
            <a:pPr lvl="1"/>
            <a:r>
              <a:rPr lang="en-US" dirty="0"/>
              <a:t>bits 8 to 15 are not directly addressable as</a:t>
            </a:r>
            <a:br>
              <a:rPr lang="en-US" dirty="0"/>
            </a:br>
            <a:r>
              <a:rPr lang="en-US" dirty="0"/>
              <a:t>a byte</a:t>
            </a:r>
          </a:p>
          <a:p>
            <a:endParaRPr lang="es-MX" dirty="0"/>
          </a:p>
        </p:txBody>
      </p:sp>
      <p:sp>
        <p:nvSpPr>
          <p:cNvPr id="4" name="Marcador de pie de página 3">
            <a:extLst>
              <a:ext uri="{FF2B5EF4-FFF2-40B4-BE49-F238E27FC236}">
                <a16:creationId xmlns:a16="http://schemas.microsoft.com/office/drawing/2014/main" id="{648EF064-AE16-438F-BF6F-EA7AC49E6DE2}"/>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510C3B7F-F948-48A0-8D39-62576954FBB3}"/>
              </a:ext>
            </a:extLst>
          </p:cNvPr>
          <p:cNvSpPr>
            <a:spLocks noGrp="1"/>
          </p:cNvSpPr>
          <p:nvPr>
            <p:ph type="sldNum" sz="quarter" idx="12"/>
          </p:nvPr>
        </p:nvSpPr>
        <p:spPr/>
        <p:txBody>
          <a:bodyPr/>
          <a:lstStyle/>
          <a:p>
            <a:fld id="{89694F64-EAC4-420D-80A9-8D186F3C5535}" type="slidenum">
              <a:rPr lang="es-MX" smtClean="0"/>
              <a:pPr/>
              <a:t>118</a:t>
            </a:fld>
            <a:endParaRPr lang="es-MX" dirty="0"/>
          </a:p>
        </p:txBody>
      </p:sp>
    </p:spTree>
    <p:extLst>
      <p:ext uri="{BB962C8B-B14F-4D97-AF65-F5344CB8AC3E}">
        <p14:creationId xmlns:p14="http://schemas.microsoft.com/office/powerpoint/2010/main" val="24909185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FE81F-F78D-49A4-AC81-B9971761490D}"/>
              </a:ext>
            </a:extLst>
          </p:cNvPr>
          <p:cNvSpPr>
            <a:spLocks noGrp="1"/>
          </p:cNvSpPr>
          <p:nvPr>
            <p:ph type="title"/>
          </p:nvPr>
        </p:nvSpPr>
        <p:spPr/>
        <p:txBody>
          <a:bodyPr/>
          <a:lstStyle/>
          <a:p>
            <a:r>
              <a:rPr lang="es-MX" dirty="0" err="1"/>
              <a:t>Multipurpose</a:t>
            </a:r>
            <a:r>
              <a:rPr lang="es-MX" dirty="0"/>
              <a:t> </a:t>
            </a:r>
            <a:r>
              <a:rPr lang="es-MX" dirty="0" err="1"/>
              <a:t>Registers</a:t>
            </a:r>
            <a:r>
              <a:rPr lang="es-MX" dirty="0"/>
              <a:t> - 4 </a:t>
            </a:r>
          </a:p>
        </p:txBody>
      </p:sp>
      <p:sp>
        <p:nvSpPr>
          <p:cNvPr id="3" name="Marcador de contenido 2">
            <a:extLst>
              <a:ext uri="{FF2B5EF4-FFF2-40B4-BE49-F238E27FC236}">
                <a16:creationId xmlns:a16="http://schemas.microsoft.com/office/drawing/2014/main" id="{92BFE97D-171B-4F74-81DC-0B01BC034739}"/>
              </a:ext>
            </a:extLst>
          </p:cNvPr>
          <p:cNvSpPr>
            <a:spLocks noGrp="1"/>
          </p:cNvSpPr>
          <p:nvPr>
            <p:ph idx="1"/>
          </p:nvPr>
        </p:nvSpPr>
        <p:spPr/>
        <p:txBody>
          <a:bodyPr>
            <a:normAutofit/>
          </a:bodyPr>
          <a:lstStyle/>
          <a:p>
            <a:r>
              <a:rPr lang="es-MX" dirty="0"/>
              <a:t>RDI </a:t>
            </a:r>
            <a:r>
              <a:rPr lang="es-MX" dirty="0" err="1"/>
              <a:t>addressable</a:t>
            </a:r>
            <a:r>
              <a:rPr lang="es-MX" dirty="0"/>
              <a:t> as RDI, EDI, </a:t>
            </a:r>
            <a:r>
              <a:rPr lang="es-MX" dirty="0" err="1"/>
              <a:t>or</a:t>
            </a:r>
            <a:r>
              <a:rPr lang="es-MX" dirty="0"/>
              <a:t> DI.</a:t>
            </a:r>
          </a:p>
          <a:p>
            <a:pPr lvl="1"/>
            <a:r>
              <a:rPr lang="es-MX" dirty="0" err="1"/>
              <a:t>often</a:t>
            </a:r>
            <a:r>
              <a:rPr lang="es-MX" dirty="0"/>
              <a:t> </a:t>
            </a:r>
            <a:r>
              <a:rPr lang="es-MX" dirty="0" err="1"/>
              <a:t>addresses</a:t>
            </a:r>
            <a:r>
              <a:rPr lang="es-MX" dirty="0"/>
              <a:t> (</a:t>
            </a:r>
            <a:r>
              <a:rPr lang="es-MX" dirty="0" err="1"/>
              <a:t>destination</a:t>
            </a:r>
            <a:r>
              <a:rPr lang="es-MX" dirty="0"/>
              <a:t> </a:t>
            </a:r>
            <a:r>
              <a:rPr lang="es-MX" dirty="0" err="1"/>
              <a:t>index</a:t>
            </a:r>
            <a:r>
              <a:rPr lang="es-MX" dirty="0"/>
              <a:t>) </a:t>
            </a:r>
            <a:r>
              <a:rPr lang="es-MX" dirty="0" err="1"/>
              <a:t>string</a:t>
            </a:r>
            <a:r>
              <a:rPr lang="es-MX" dirty="0"/>
              <a:t> </a:t>
            </a:r>
            <a:r>
              <a:rPr lang="es-MX" dirty="0" err="1"/>
              <a:t>destination</a:t>
            </a:r>
            <a:r>
              <a:rPr lang="es-MX" dirty="0"/>
              <a:t> data </a:t>
            </a:r>
            <a:r>
              <a:rPr lang="es-MX" dirty="0" err="1"/>
              <a:t>for</a:t>
            </a:r>
            <a:r>
              <a:rPr lang="es-MX" dirty="0"/>
              <a:t> </a:t>
            </a:r>
            <a:r>
              <a:rPr lang="es-MX" dirty="0" err="1"/>
              <a:t>the</a:t>
            </a:r>
            <a:r>
              <a:rPr lang="es-MX" dirty="0"/>
              <a:t> </a:t>
            </a:r>
            <a:r>
              <a:rPr lang="es-MX" dirty="0" err="1"/>
              <a:t>string</a:t>
            </a:r>
            <a:r>
              <a:rPr lang="es-MX" dirty="0"/>
              <a:t> </a:t>
            </a:r>
            <a:r>
              <a:rPr lang="es-MX" dirty="0" err="1"/>
              <a:t>instructions</a:t>
            </a:r>
            <a:endParaRPr lang="es-MX" dirty="0"/>
          </a:p>
          <a:p>
            <a:r>
              <a:rPr lang="es-MX" dirty="0"/>
              <a:t>RSI </a:t>
            </a:r>
            <a:r>
              <a:rPr lang="es-MX" dirty="0" err="1"/>
              <a:t>used</a:t>
            </a:r>
            <a:r>
              <a:rPr lang="es-MX" dirty="0"/>
              <a:t> as RSI, ESI, </a:t>
            </a:r>
            <a:r>
              <a:rPr lang="es-MX" dirty="0" err="1"/>
              <a:t>or</a:t>
            </a:r>
            <a:r>
              <a:rPr lang="es-MX" dirty="0"/>
              <a:t> SI. </a:t>
            </a:r>
          </a:p>
          <a:p>
            <a:pPr lvl="1"/>
            <a:r>
              <a:rPr lang="es-MX" dirty="0" err="1"/>
              <a:t>the</a:t>
            </a:r>
            <a:r>
              <a:rPr lang="es-MX" dirty="0"/>
              <a:t> (</a:t>
            </a:r>
            <a:r>
              <a:rPr lang="es-MX" dirty="0" err="1"/>
              <a:t>source</a:t>
            </a:r>
            <a:r>
              <a:rPr lang="es-MX" dirty="0"/>
              <a:t> </a:t>
            </a:r>
            <a:r>
              <a:rPr lang="es-MX" dirty="0" err="1"/>
              <a:t>index</a:t>
            </a:r>
            <a:r>
              <a:rPr lang="es-MX" dirty="0"/>
              <a:t>) </a:t>
            </a:r>
            <a:r>
              <a:rPr lang="es-MX" dirty="0" err="1"/>
              <a:t>register</a:t>
            </a:r>
            <a:r>
              <a:rPr lang="es-MX" dirty="0"/>
              <a:t> </a:t>
            </a:r>
            <a:r>
              <a:rPr lang="es-MX" dirty="0" err="1"/>
              <a:t>addresses</a:t>
            </a:r>
            <a:r>
              <a:rPr lang="es-MX" dirty="0"/>
              <a:t> </a:t>
            </a:r>
            <a:r>
              <a:rPr lang="es-MX" dirty="0" err="1"/>
              <a:t>source</a:t>
            </a:r>
            <a:r>
              <a:rPr lang="es-MX" dirty="0"/>
              <a:t> </a:t>
            </a:r>
            <a:r>
              <a:rPr lang="es-MX" dirty="0" err="1"/>
              <a:t>string</a:t>
            </a:r>
            <a:r>
              <a:rPr lang="es-MX" dirty="0"/>
              <a:t> data </a:t>
            </a:r>
            <a:r>
              <a:rPr lang="es-MX" dirty="0" err="1"/>
              <a:t>for</a:t>
            </a:r>
            <a:r>
              <a:rPr lang="es-MX" dirty="0"/>
              <a:t> </a:t>
            </a:r>
            <a:r>
              <a:rPr lang="es-MX" dirty="0" err="1"/>
              <a:t>the</a:t>
            </a:r>
            <a:r>
              <a:rPr lang="es-MX" dirty="0"/>
              <a:t> </a:t>
            </a:r>
            <a:r>
              <a:rPr lang="es-MX" dirty="0" err="1"/>
              <a:t>string</a:t>
            </a:r>
            <a:r>
              <a:rPr lang="es-MX" dirty="0"/>
              <a:t> </a:t>
            </a:r>
            <a:r>
              <a:rPr lang="es-MX" dirty="0" err="1"/>
              <a:t>instructions</a:t>
            </a:r>
            <a:endParaRPr lang="es-MX" dirty="0"/>
          </a:p>
          <a:p>
            <a:pPr lvl="1"/>
            <a:r>
              <a:rPr lang="es-MX" dirty="0" err="1"/>
              <a:t>like</a:t>
            </a:r>
            <a:r>
              <a:rPr lang="es-MX" dirty="0"/>
              <a:t> RDI, RSI </a:t>
            </a:r>
            <a:r>
              <a:rPr lang="es-MX" dirty="0" err="1"/>
              <a:t>also</a:t>
            </a:r>
            <a:r>
              <a:rPr lang="es-MX" dirty="0"/>
              <a:t> </a:t>
            </a:r>
            <a:r>
              <a:rPr lang="es-MX" dirty="0" err="1"/>
              <a:t>functions</a:t>
            </a:r>
            <a:r>
              <a:rPr lang="es-MX" dirty="0"/>
              <a:t> as a general-</a:t>
            </a:r>
            <a:br>
              <a:rPr lang="es-MX" dirty="0"/>
            </a:br>
            <a:r>
              <a:rPr lang="es-MX" dirty="0" err="1"/>
              <a:t>purpose</a:t>
            </a:r>
            <a:r>
              <a:rPr lang="es-MX" dirty="0"/>
              <a:t> </a:t>
            </a:r>
            <a:r>
              <a:rPr lang="es-MX" dirty="0" err="1"/>
              <a:t>register</a:t>
            </a:r>
            <a:endParaRPr lang="es-MX" dirty="0"/>
          </a:p>
          <a:p>
            <a:endParaRPr lang="es-MX" dirty="0"/>
          </a:p>
        </p:txBody>
      </p:sp>
      <p:sp>
        <p:nvSpPr>
          <p:cNvPr id="4" name="Marcador de pie de página 3">
            <a:extLst>
              <a:ext uri="{FF2B5EF4-FFF2-40B4-BE49-F238E27FC236}">
                <a16:creationId xmlns:a16="http://schemas.microsoft.com/office/drawing/2014/main" id="{648EF064-AE16-438F-BF6F-EA7AC49E6DE2}"/>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510C3B7F-F948-48A0-8D39-62576954FBB3}"/>
              </a:ext>
            </a:extLst>
          </p:cNvPr>
          <p:cNvSpPr>
            <a:spLocks noGrp="1"/>
          </p:cNvSpPr>
          <p:nvPr>
            <p:ph type="sldNum" sz="quarter" idx="12"/>
          </p:nvPr>
        </p:nvSpPr>
        <p:spPr/>
        <p:txBody>
          <a:bodyPr/>
          <a:lstStyle/>
          <a:p>
            <a:fld id="{89694F64-EAC4-420D-80A9-8D186F3C5535}" type="slidenum">
              <a:rPr lang="es-MX" smtClean="0"/>
              <a:pPr/>
              <a:t>119</a:t>
            </a:fld>
            <a:endParaRPr lang="es-MX" dirty="0"/>
          </a:p>
        </p:txBody>
      </p:sp>
    </p:spTree>
    <p:extLst>
      <p:ext uri="{BB962C8B-B14F-4D97-AF65-F5344CB8AC3E}">
        <p14:creationId xmlns:p14="http://schemas.microsoft.com/office/powerpoint/2010/main" val="330725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defRPr/>
            </a:pPr>
            <a:r>
              <a:rPr lang="en-US" dirty="0"/>
              <a:t>OPC - Basic Concepts: Overview</a:t>
            </a:r>
          </a:p>
        </p:txBody>
      </p:sp>
      <p:sp>
        <p:nvSpPr>
          <p:cNvPr id="14340" name="Rectangle 1027"/>
          <p:cNvSpPr>
            <a:spLocks noGrp="1" noChangeArrowheads="1"/>
          </p:cNvSpPr>
          <p:nvPr>
            <p:ph type="body" idx="1"/>
          </p:nvPr>
        </p:nvSpPr>
        <p:spPr>
          <a:xfrm>
            <a:off x="2963652" y="2476219"/>
            <a:ext cx="6264696" cy="2819400"/>
          </a:xfrm>
        </p:spPr>
        <p:txBody>
          <a:bodyPr>
            <a:normAutofit lnSpcReduction="10000"/>
          </a:bodyPr>
          <a:lstStyle/>
          <a:p>
            <a:pPr eaLnBrk="1" hangingPunct="1"/>
            <a:r>
              <a:rPr lang="en-US" altLang="en-US" dirty="0"/>
              <a:t>Computer Structure - </a:t>
            </a:r>
            <a:r>
              <a:rPr lang="en-US" altLang="en-US" i="1" dirty="0"/>
              <a:t>hardware</a:t>
            </a:r>
          </a:p>
          <a:p>
            <a:pPr eaLnBrk="1" hangingPunct="1"/>
            <a:endParaRPr lang="en-US" altLang="en-US" dirty="0"/>
          </a:p>
          <a:p>
            <a:pPr eaLnBrk="1" hangingPunct="1"/>
            <a:r>
              <a:rPr lang="en-US" altLang="en-US" dirty="0"/>
              <a:t>Assembly Language</a:t>
            </a:r>
          </a:p>
          <a:p>
            <a:pPr eaLnBrk="1" hangingPunct="1"/>
            <a:endParaRPr lang="en-US" altLang="en-US" dirty="0"/>
          </a:p>
          <a:p>
            <a:pPr eaLnBrk="1" hangingPunct="1"/>
            <a:r>
              <a:rPr lang="en-US" altLang="en-US" dirty="0"/>
              <a:t>Data Representation</a:t>
            </a:r>
          </a:p>
          <a:p>
            <a:pPr eaLnBrk="1" hangingPunct="1"/>
            <a:endParaRPr lang="en-US" altLang="en-US" dirty="0"/>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12</a:t>
            </a:fld>
            <a:endParaRPr lang="es-MX" dirty="0">
              <a:solidFill>
                <a:prstClr val="black"/>
              </a:solidFill>
              <a:latin typeface="Calibri"/>
            </a:endParaRPr>
          </a:p>
        </p:txBody>
      </p:sp>
    </p:spTree>
    <p:extLst>
      <p:ext uri="{BB962C8B-B14F-4D97-AF65-F5344CB8AC3E}">
        <p14:creationId xmlns:p14="http://schemas.microsoft.com/office/powerpoint/2010/main" val="89593909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D37F2-21ED-4F5C-B04E-24B9F66FD833}"/>
              </a:ext>
            </a:extLst>
          </p:cNvPr>
          <p:cNvSpPr>
            <a:spLocks noGrp="1"/>
          </p:cNvSpPr>
          <p:nvPr>
            <p:ph type="title"/>
          </p:nvPr>
        </p:nvSpPr>
        <p:spPr/>
        <p:txBody>
          <a:bodyPr/>
          <a:lstStyle/>
          <a:p>
            <a:r>
              <a:rPr lang="es-MX" dirty="0" err="1"/>
              <a:t>Special-Purpose</a:t>
            </a:r>
            <a:r>
              <a:rPr lang="es-MX" dirty="0"/>
              <a:t> </a:t>
            </a:r>
            <a:r>
              <a:rPr lang="es-MX" dirty="0" err="1"/>
              <a:t>Registers</a:t>
            </a:r>
            <a:r>
              <a:rPr lang="es-MX" dirty="0"/>
              <a:t> </a:t>
            </a:r>
          </a:p>
        </p:txBody>
      </p:sp>
      <p:sp>
        <p:nvSpPr>
          <p:cNvPr id="3" name="Marcador de contenido 2">
            <a:extLst>
              <a:ext uri="{FF2B5EF4-FFF2-40B4-BE49-F238E27FC236}">
                <a16:creationId xmlns:a16="http://schemas.microsoft.com/office/drawing/2014/main" id="{BE55F31E-1C2D-428A-BF5A-FE9F4CE42801}"/>
              </a:ext>
            </a:extLst>
          </p:cNvPr>
          <p:cNvSpPr>
            <a:spLocks noGrp="1"/>
          </p:cNvSpPr>
          <p:nvPr>
            <p:ph idx="1"/>
          </p:nvPr>
        </p:nvSpPr>
        <p:spPr/>
        <p:txBody>
          <a:bodyPr/>
          <a:lstStyle/>
          <a:p>
            <a:r>
              <a:rPr lang="en-US" dirty="0"/>
              <a:t>RIP addresses the next instruction in a section of memory.</a:t>
            </a:r>
          </a:p>
          <a:p>
            <a:pPr lvl="1"/>
            <a:r>
              <a:rPr lang="en-US" dirty="0"/>
              <a:t>defined as (instruction pointer) a code segment </a:t>
            </a:r>
          </a:p>
          <a:p>
            <a:r>
              <a:rPr lang="en-US" dirty="0"/>
              <a:t>RSP addresses an area of memory called </a:t>
            </a:r>
            <a:br>
              <a:rPr lang="en-US" dirty="0"/>
            </a:br>
            <a:r>
              <a:rPr lang="en-US" dirty="0"/>
              <a:t>the stack. </a:t>
            </a:r>
          </a:p>
          <a:p>
            <a:pPr lvl="1"/>
            <a:r>
              <a:rPr lang="en-US" dirty="0"/>
              <a:t>the (stack pointer) stores data through this pointer</a:t>
            </a:r>
          </a:p>
          <a:p>
            <a:r>
              <a:rPr lang="en-US" dirty="0"/>
              <a:t>RFLAGS indicate the condition of the microprocessor and control its operation.</a:t>
            </a:r>
            <a:endParaRPr lang="es-MX" dirty="0"/>
          </a:p>
        </p:txBody>
      </p:sp>
      <p:sp>
        <p:nvSpPr>
          <p:cNvPr id="4" name="Marcador de pie de página 3">
            <a:extLst>
              <a:ext uri="{FF2B5EF4-FFF2-40B4-BE49-F238E27FC236}">
                <a16:creationId xmlns:a16="http://schemas.microsoft.com/office/drawing/2014/main" id="{CCD7385B-E20F-44F7-BF7A-317B2FC83435}"/>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83E84137-A6EA-4581-A619-0FD3C9ECBFF4}"/>
              </a:ext>
            </a:extLst>
          </p:cNvPr>
          <p:cNvSpPr>
            <a:spLocks noGrp="1"/>
          </p:cNvSpPr>
          <p:nvPr>
            <p:ph type="sldNum" sz="quarter" idx="12"/>
          </p:nvPr>
        </p:nvSpPr>
        <p:spPr/>
        <p:txBody>
          <a:bodyPr/>
          <a:lstStyle/>
          <a:p>
            <a:fld id="{89694F64-EAC4-420D-80A9-8D186F3C5535}" type="slidenum">
              <a:rPr lang="es-MX" smtClean="0"/>
              <a:pPr/>
              <a:t>120</a:t>
            </a:fld>
            <a:endParaRPr lang="es-MX" dirty="0"/>
          </a:p>
        </p:txBody>
      </p:sp>
    </p:spTree>
    <p:extLst>
      <p:ext uri="{BB962C8B-B14F-4D97-AF65-F5344CB8AC3E}">
        <p14:creationId xmlns:p14="http://schemas.microsoft.com/office/powerpoint/2010/main" val="37388504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Little Endian Order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121</a:t>
            </a:fld>
            <a:endParaRPr lang="es-MX" dirty="0"/>
          </a:p>
        </p:txBody>
      </p:sp>
      <p:sp>
        <p:nvSpPr>
          <p:cNvPr id="6" name="Rectangle 3"/>
          <p:cNvSpPr txBox="1">
            <a:spLocks noChangeArrowheads="1"/>
          </p:cNvSpPr>
          <p:nvPr/>
        </p:nvSpPr>
        <p:spPr>
          <a:xfrm>
            <a:off x="1848081" y="1772816"/>
            <a:ext cx="8153400" cy="14668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8-Byte Example, </a:t>
            </a:r>
            <a:r>
              <a:rPr lang="en-US" altLang="en-US" i="1" dirty="0"/>
              <a:t>RAX</a:t>
            </a:r>
            <a:r>
              <a:rPr lang="en-US" altLang="en-US" dirty="0"/>
              <a:t> register and integer*8 variable </a:t>
            </a:r>
            <a:r>
              <a:rPr lang="en-US" altLang="en-US" i="1" dirty="0"/>
              <a:t>omega</a:t>
            </a:r>
            <a:r>
              <a:rPr lang="en-US" altLang="en-US" dirty="0"/>
              <a:t>:</a:t>
            </a:r>
          </a:p>
          <a:p>
            <a:pPr>
              <a:buFontTx/>
              <a:buNone/>
            </a:pPr>
            <a:r>
              <a:rPr lang="en-US" altLang="en-US" dirty="0"/>
              <a:t>  		</a:t>
            </a:r>
            <a:r>
              <a:rPr lang="en-US" altLang="en-US" sz="2000" b="1" i="1" dirty="0">
                <a:latin typeface="Courier New" pitchFamily="49" charset="0"/>
              </a:rPr>
              <a:t>RAX</a:t>
            </a:r>
            <a:r>
              <a:rPr lang="en-US" altLang="en-US" sz="2000" b="1" dirty="0">
                <a:latin typeface="Courier New" pitchFamily="49" charset="0"/>
              </a:rPr>
              <a:t>: containing a numerical value of D9</a:t>
            </a:r>
            <a:r>
              <a:rPr lang="en-US" altLang="en-US" sz="2000" b="1" dirty="0">
                <a:solidFill>
                  <a:srgbClr val="FF0000"/>
                </a:solidFill>
                <a:latin typeface="Courier New" pitchFamily="49" charset="0"/>
              </a:rPr>
              <a:t>B3</a:t>
            </a:r>
            <a:r>
              <a:rPr lang="en-US" altLang="en-US" sz="2000" b="1" dirty="0">
                <a:latin typeface="Courier New" pitchFamily="49" charset="0"/>
              </a:rPr>
              <a:t>56</a:t>
            </a:r>
            <a:r>
              <a:rPr lang="en-US" altLang="en-US" sz="2000" b="1" dirty="0">
                <a:solidFill>
                  <a:srgbClr val="FF0000"/>
                </a:solidFill>
                <a:latin typeface="Courier New" pitchFamily="49" charset="0"/>
              </a:rPr>
              <a:t>34</a:t>
            </a:r>
            <a:r>
              <a:rPr lang="en-US" altLang="en-US" sz="2000" b="1" dirty="0">
                <a:latin typeface="Courier New" pitchFamily="49" charset="0"/>
              </a:rPr>
              <a:t>12</a:t>
            </a:r>
            <a:r>
              <a:rPr lang="en-US" altLang="en-US" sz="2000" b="1" dirty="0">
                <a:solidFill>
                  <a:srgbClr val="FF0000"/>
                </a:solidFill>
                <a:latin typeface="Courier New" pitchFamily="49" charset="0"/>
              </a:rPr>
              <a:t>78</a:t>
            </a:r>
            <a:r>
              <a:rPr lang="en-US" altLang="en-US" sz="2000" b="1" dirty="0">
                <a:latin typeface="Courier New" pitchFamily="49" charset="0"/>
              </a:rPr>
              <a:t>A2</a:t>
            </a:r>
            <a:r>
              <a:rPr lang="en-US" altLang="en-US" sz="2000" b="1" dirty="0">
                <a:solidFill>
                  <a:srgbClr val="FF0000"/>
                </a:solidFill>
                <a:latin typeface="Courier New" pitchFamily="49" charset="0"/>
              </a:rPr>
              <a:t>AF</a:t>
            </a:r>
            <a:r>
              <a:rPr lang="en-US" altLang="en-US" sz="2000" b="1" baseline="-25000" dirty="0">
                <a:latin typeface="Courier New" pitchFamily="49" charset="0"/>
              </a:rPr>
              <a:t>h </a:t>
            </a:r>
          </a:p>
          <a:p>
            <a:pPr>
              <a:buFontTx/>
              <a:buNone/>
            </a:pPr>
            <a:r>
              <a:rPr lang="en-US" altLang="en-US" sz="2000" b="1" baseline="-25000" dirty="0">
                <a:latin typeface="Courier New" pitchFamily="49" charset="0"/>
              </a:rPr>
              <a:t> </a:t>
            </a:r>
          </a:p>
          <a:p>
            <a:pPr>
              <a:buFontTx/>
              <a:buNone/>
            </a:pPr>
            <a:r>
              <a:rPr lang="en-US" altLang="en-US" sz="2000" b="1" i="1" baseline="-25000" dirty="0">
                <a:latin typeface="Courier New" pitchFamily="49" charset="0"/>
              </a:rPr>
              <a:t>           </a:t>
            </a:r>
            <a:r>
              <a:rPr lang="en-US" altLang="en-US" sz="2000" b="1" i="1" dirty="0">
                <a:latin typeface="Courier New" pitchFamily="49" charset="0"/>
              </a:rPr>
              <a:t>omega</a:t>
            </a:r>
            <a:r>
              <a:rPr lang="en-US" altLang="en-US" sz="2000" b="1" dirty="0">
                <a:latin typeface="Courier New" pitchFamily="49" charset="0"/>
              </a:rPr>
              <a:t>, has a memory address location of 00000100</a:t>
            </a:r>
            <a:r>
              <a:rPr lang="en-US" altLang="en-US" sz="2000" b="1" baseline="-25000" dirty="0">
                <a:latin typeface="Courier New" pitchFamily="49" charset="0"/>
              </a:rPr>
              <a:t>2</a:t>
            </a:r>
          </a:p>
        </p:txBody>
      </p:sp>
      <p:pic>
        <p:nvPicPr>
          <p:cNvPr id="3" name="Imagen 2">
            <a:extLst>
              <a:ext uri="{FF2B5EF4-FFF2-40B4-BE49-F238E27FC236}">
                <a16:creationId xmlns:a16="http://schemas.microsoft.com/office/drawing/2014/main" id="{4188545E-82FD-4FD8-9152-5EE353B9226E}"/>
              </a:ext>
            </a:extLst>
          </p:cNvPr>
          <p:cNvPicPr>
            <a:picLocks noChangeAspect="1"/>
          </p:cNvPicPr>
          <p:nvPr/>
        </p:nvPicPr>
        <p:blipFill>
          <a:blip r:embed="rId2"/>
          <a:stretch>
            <a:fillRect/>
          </a:stretch>
        </p:blipFill>
        <p:spPr>
          <a:xfrm>
            <a:off x="2235681" y="3443945"/>
            <a:ext cx="7765800" cy="2470400"/>
          </a:xfrm>
          <a:prstGeom prst="rect">
            <a:avLst/>
          </a:prstGeom>
        </p:spPr>
      </p:pic>
    </p:spTree>
    <p:extLst>
      <p:ext uri="{BB962C8B-B14F-4D97-AF65-F5344CB8AC3E}">
        <p14:creationId xmlns:p14="http://schemas.microsoft.com/office/powerpoint/2010/main" val="40983717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AH</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4885377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Assembly Language </a:t>
            </a:r>
            <a:r>
              <a:rPr lang="en-US" dirty="0" err="1"/>
              <a:t>vs</a:t>
            </a:r>
            <a:r>
              <a:rPr lang="en-US" dirty="0"/>
              <a:t> High-Level L</a:t>
            </a:r>
          </a:p>
        </p:txBody>
      </p:sp>
      <p:sp>
        <p:nvSpPr>
          <p:cNvPr id="3" name="2 Marcador de contenido"/>
          <p:cNvSpPr>
            <a:spLocks noGrp="1"/>
          </p:cNvSpPr>
          <p:nvPr>
            <p:ph idx="1"/>
          </p:nvPr>
        </p:nvSpPr>
        <p:spPr/>
        <p:txBody>
          <a:bodyPr>
            <a:normAutofit lnSpcReduction="10000"/>
          </a:bodyPr>
          <a:lstStyle/>
          <a:p>
            <a:pPr marL="0" indent="0">
              <a:buNone/>
            </a:pPr>
            <a:r>
              <a:rPr lang="es-MX" altLang="en-US" dirty="0" err="1"/>
              <a:t>Assembly</a:t>
            </a:r>
            <a:endParaRPr lang="en-US" altLang="en-US" dirty="0"/>
          </a:p>
          <a:p>
            <a:r>
              <a:rPr lang="es-MX" altLang="en-US" dirty="0" err="1"/>
              <a:t>One</a:t>
            </a:r>
            <a:r>
              <a:rPr lang="es-MX" altLang="en-US" dirty="0"/>
              <a:t> </a:t>
            </a:r>
            <a:r>
              <a:rPr lang="es-MX" altLang="en-US" dirty="0" err="1"/>
              <a:t>phrase</a:t>
            </a:r>
            <a:r>
              <a:rPr lang="es-MX" altLang="en-US" dirty="0"/>
              <a:t> per line</a:t>
            </a:r>
          </a:p>
          <a:p>
            <a:r>
              <a:rPr lang="es-MX" altLang="en-US" dirty="0" err="1"/>
              <a:t>One</a:t>
            </a:r>
            <a:r>
              <a:rPr lang="es-MX" altLang="en-US" dirty="0"/>
              <a:t> </a:t>
            </a:r>
            <a:r>
              <a:rPr lang="es-MX" altLang="en-US" dirty="0" err="1"/>
              <a:t>instruction</a:t>
            </a:r>
            <a:r>
              <a:rPr lang="es-MX" altLang="en-US" dirty="0"/>
              <a:t> per line</a:t>
            </a:r>
            <a:endParaRPr lang="en-US" altLang="en-US" dirty="0"/>
          </a:p>
          <a:p>
            <a:r>
              <a:rPr lang="es-MX" altLang="en-US" dirty="0" err="1"/>
              <a:t>Operations</a:t>
            </a:r>
            <a:r>
              <a:rPr lang="es-MX" altLang="en-US" dirty="0"/>
              <a:t> (+,-,*,/,…) are </a:t>
            </a:r>
            <a:r>
              <a:rPr lang="es-MX" altLang="en-US" dirty="0" err="1"/>
              <a:t>represented</a:t>
            </a:r>
            <a:r>
              <a:rPr lang="es-MX" altLang="en-US" dirty="0"/>
              <a:t> </a:t>
            </a:r>
            <a:r>
              <a:rPr lang="es-MX" altLang="en-US" dirty="0" err="1"/>
              <a:t>by</a:t>
            </a:r>
            <a:r>
              <a:rPr lang="es-MX" altLang="en-US" dirty="0"/>
              <a:t> </a:t>
            </a:r>
            <a:r>
              <a:rPr lang="es-MX" altLang="en-US" dirty="0" err="1"/>
              <a:t>mnemonics</a:t>
            </a:r>
            <a:r>
              <a:rPr lang="es-MX" altLang="en-US" dirty="0"/>
              <a:t> (</a:t>
            </a:r>
            <a:r>
              <a:rPr lang="es-MX" altLang="en-US" sz="2400" dirty="0" err="1"/>
              <a:t>representing</a:t>
            </a:r>
            <a:r>
              <a:rPr lang="es-MX" altLang="en-US" sz="2400" dirty="0"/>
              <a:t> </a:t>
            </a:r>
            <a:r>
              <a:rPr lang="es-MX" altLang="en-US" sz="2400" dirty="0" err="1"/>
              <a:t>instructions</a:t>
            </a:r>
            <a:r>
              <a:rPr lang="es-MX" altLang="en-US" dirty="0"/>
              <a:t>).</a:t>
            </a:r>
            <a:endParaRPr lang="en-US" altLang="en-US" dirty="0"/>
          </a:p>
          <a:p>
            <a:r>
              <a:rPr lang="en-US" altLang="en-US" dirty="0"/>
              <a:t>Is not structured</a:t>
            </a:r>
          </a:p>
          <a:p>
            <a:r>
              <a:rPr lang="es-MX" altLang="en-US" dirty="0" err="1"/>
              <a:t>Very</a:t>
            </a:r>
            <a:r>
              <a:rPr lang="es-MX" altLang="en-US" dirty="0"/>
              <a:t> short </a:t>
            </a:r>
            <a:r>
              <a:rPr lang="es-MX" altLang="en-US" dirty="0" err="1"/>
              <a:t>object</a:t>
            </a:r>
            <a:r>
              <a:rPr lang="es-MX" altLang="en-US" dirty="0"/>
              <a:t> </a:t>
            </a:r>
            <a:r>
              <a:rPr lang="es-MX" altLang="en-US" dirty="0" err="1"/>
              <a:t>programs</a:t>
            </a:r>
            <a:endParaRPr lang="en-US" altLang="en-US" dirty="0"/>
          </a:p>
          <a:p>
            <a:r>
              <a:rPr lang="en-US" altLang="en-US" dirty="0"/>
              <a:t>Runs faster</a:t>
            </a:r>
            <a:endParaRPr lang="en-US" altLang="en-US" sz="3600" i="1"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123</a:t>
            </a:fld>
            <a:endParaRPr lang="es-MX" dirty="0"/>
          </a:p>
        </p:txBody>
      </p:sp>
    </p:spTree>
    <p:extLst>
      <p:ext uri="{BB962C8B-B14F-4D97-AF65-F5344CB8AC3E}">
        <p14:creationId xmlns:p14="http://schemas.microsoft.com/office/powerpoint/2010/main" val="692993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Example Program</a:t>
            </a:r>
          </a:p>
        </p:txBody>
      </p:sp>
      <p:sp>
        <p:nvSpPr>
          <p:cNvPr id="3" name="2 Marcador de contenido"/>
          <p:cNvSpPr>
            <a:spLocks noGrp="1"/>
          </p:cNvSpPr>
          <p:nvPr>
            <p:ph idx="1"/>
          </p:nvPr>
        </p:nvSpPr>
        <p:spPr>
          <a:xfrm>
            <a:off x="1981200" y="1484784"/>
            <a:ext cx="8229600" cy="4871566"/>
          </a:xfrm>
        </p:spPr>
        <p:txBody>
          <a:bodyPr>
            <a:normAutofit/>
          </a:bodyPr>
          <a:lstStyle/>
          <a:p>
            <a:pPr marL="0" indent="0">
              <a:buNone/>
            </a:pPr>
            <a:r>
              <a:rPr lang="en-US" altLang="en-US" sz="2000" dirty="0"/>
              <a:t>;Add two numbers and displays the result</a:t>
            </a:r>
          </a:p>
          <a:p>
            <a:pPr marL="0" indent="0">
              <a:buNone/>
            </a:pPr>
            <a:endParaRPr lang="en-US" sz="2000" dirty="0"/>
          </a:p>
          <a:p>
            <a:pPr marL="0" indent="0">
              <a:buNone/>
            </a:pPr>
            <a:r>
              <a:rPr lang="en-US" sz="2000" dirty="0"/>
              <a:t>.CODE</a:t>
            </a:r>
          </a:p>
          <a:p>
            <a:pPr marL="0" indent="0">
              <a:buNone/>
            </a:pPr>
            <a:r>
              <a:rPr lang="en-US" sz="2000" i="1" dirty="0"/>
              <a:t>main PROC</a:t>
            </a:r>
          </a:p>
          <a:p>
            <a:pPr marL="0" indent="0">
              <a:buNone/>
            </a:pPr>
            <a:r>
              <a:rPr lang="en-US" sz="2000" dirty="0"/>
              <a:t>      </a:t>
            </a:r>
            <a:r>
              <a:rPr lang="en-US" sz="2000" u="sng" dirty="0" err="1"/>
              <a:t>mov</a:t>
            </a:r>
            <a:r>
              <a:rPr lang="en-US" sz="2000" dirty="0"/>
              <a:t>  </a:t>
            </a:r>
            <a:r>
              <a:rPr lang="en-US" sz="2000" dirty="0" err="1"/>
              <a:t>eax</a:t>
            </a:r>
            <a:r>
              <a:rPr lang="en-US" sz="2000" dirty="0"/>
              <a:t>, 24	          ;  move 24 to the EAX register</a:t>
            </a:r>
          </a:p>
          <a:p>
            <a:pPr marL="0" indent="0">
              <a:buNone/>
            </a:pPr>
            <a:r>
              <a:rPr lang="en-US" sz="2000" dirty="0"/>
              <a:t>      </a:t>
            </a:r>
            <a:r>
              <a:rPr lang="en-US" sz="2000" u="sng" dirty="0"/>
              <a:t>add</a:t>
            </a:r>
            <a:r>
              <a:rPr lang="en-US" sz="2000" dirty="0"/>
              <a:t>  </a:t>
            </a:r>
            <a:r>
              <a:rPr lang="en-US" sz="2000" dirty="0" err="1"/>
              <a:t>eax</a:t>
            </a:r>
            <a:r>
              <a:rPr lang="en-US" sz="2000" dirty="0"/>
              <a:t>, 17	          ;  add 17 to the EAX register</a:t>
            </a:r>
          </a:p>
          <a:p>
            <a:pPr marL="0" indent="0">
              <a:buNone/>
            </a:pPr>
            <a:r>
              <a:rPr lang="en-US" sz="2000" dirty="0"/>
              <a:t>      </a:t>
            </a:r>
            <a:r>
              <a:rPr lang="en-US" sz="2000" u="sng" dirty="0"/>
              <a:t>call</a:t>
            </a:r>
            <a:r>
              <a:rPr lang="en-US" sz="2000" dirty="0"/>
              <a:t>  </a:t>
            </a:r>
            <a:r>
              <a:rPr lang="en-US" sz="2000" dirty="0" err="1"/>
              <a:t>WriteInt</a:t>
            </a:r>
            <a:r>
              <a:rPr lang="en-US" sz="2000" dirty="0"/>
              <a:t>	          ;  display EAX content value</a:t>
            </a:r>
          </a:p>
          <a:p>
            <a:pPr marL="0" indent="0">
              <a:buNone/>
            </a:pPr>
            <a:r>
              <a:rPr lang="en-US" sz="2000" dirty="0"/>
              <a:t>      exit	                          ;  to end execution</a:t>
            </a:r>
          </a:p>
          <a:p>
            <a:pPr marL="0" indent="0">
              <a:buNone/>
            </a:pPr>
            <a:r>
              <a:rPr lang="en-US" sz="2000" i="1" dirty="0"/>
              <a:t>main END</a:t>
            </a:r>
          </a:p>
          <a:p>
            <a:pPr marL="0" indent="0">
              <a:buNone/>
            </a:pPr>
            <a:endParaRPr lang="es-MX" sz="2000" dirty="0"/>
          </a:p>
          <a:p>
            <a:pPr marL="0" indent="0">
              <a:buNone/>
            </a:pPr>
            <a:r>
              <a:rPr lang="es-MX" sz="2000" dirty="0"/>
              <a:t>;”.CODE”, ”</a:t>
            </a:r>
            <a:r>
              <a:rPr lang="es-MX" sz="2000" dirty="0" err="1"/>
              <a:t>main</a:t>
            </a:r>
            <a:r>
              <a:rPr lang="es-MX" sz="2000" dirty="0"/>
              <a:t>”:  </a:t>
            </a:r>
            <a:r>
              <a:rPr lang="es-MX" sz="2000" dirty="0" err="1"/>
              <a:t>directives</a:t>
            </a:r>
            <a:r>
              <a:rPr lang="es-MX" sz="2000" dirty="0"/>
              <a:t> of MASM</a:t>
            </a:r>
          </a:p>
          <a:p>
            <a:pPr marL="0" indent="0">
              <a:buNone/>
            </a:pPr>
            <a:r>
              <a:rPr lang="es-MX" sz="2000" dirty="0"/>
              <a:t>;”</a:t>
            </a:r>
            <a:r>
              <a:rPr lang="es-MX" sz="2000" i="1" dirty="0" err="1"/>
              <a:t>WriteInt</a:t>
            </a:r>
            <a:r>
              <a:rPr lang="es-MX" sz="2000" i="1" dirty="0"/>
              <a:t>”</a:t>
            </a:r>
            <a:r>
              <a:rPr lang="es-MX" sz="2000" dirty="0"/>
              <a:t>:   </a:t>
            </a:r>
            <a:r>
              <a:rPr lang="es-MX" sz="2000" dirty="0" err="1"/>
              <a:t>function</a:t>
            </a:r>
            <a:r>
              <a:rPr lang="es-MX" sz="2000" dirty="0"/>
              <a:t> of </a:t>
            </a:r>
            <a:r>
              <a:rPr lang="es-MX" sz="2000" dirty="0" err="1"/>
              <a:t>the</a:t>
            </a:r>
            <a:r>
              <a:rPr lang="es-MX" sz="2000" dirty="0"/>
              <a:t> Library </a:t>
            </a:r>
            <a:r>
              <a:rPr lang="es-MX" sz="2000" dirty="0" err="1"/>
              <a:t>Subroutine</a:t>
            </a:r>
            <a:r>
              <a:rPr lang="es-MX" sz="2000" dirty="0"/>
              <a:t> of MASM (</a:t>
            </a:r>
            <a:r>
              <a:rPr lang="es-MX" sz="2000" dirty="0" err="1"/>
              <a:t>Assembler</a:t>
            </a:r>
            <a:r>
              <a:rPr lang="es-MX" sz="2000" dirty="0"/>
              <a:t>)</a:t>
            </a:r>
          </a:p>
          <a:p>
            <a:pPr marL="0" indent="0">
              <a:buNone/>
            </a:pPr>
            <a:r>
              <a:rPr lang="es-MX" sz="2000" dirty="0"/>
              <a:t>;”</a:t>
            </a:r>
            <a:r>
              <a:rPr lang="es-MX" sz="2000" i="1" dirty="0" err="1"/>
              <a:t>exit</a:t>
            </a:r>
            <a:r>
              <a:rPr lang="es-MX" sz="2000" i="1" dirty="0"/>
              <a:t>”</a:t>
            </a:r>
            <a:r>
              <a:rPr lang="es-MX" sz="2000" dirty="0"/>
              <a:t>:   </a:t>
            </a:r>
            <a:r>
              <a:rPr lang="es-MX" sz="2000" dirty="0" err="1"/>
              <a:t>function</a:t>
            </a:r>
            <a:r>
              <a:rPr lang="es-MX" sz="2000" dirty="0"/>
              <a:t> of Windows; </a:t>
            </a:r>
            <a:r>
              <a:rPr lang="es-MX" sz="2000" dirty="0" err="1"/>
              <a:t>translated</a:t>
            </a:r>
            <a:r>
              <a:rPr lang="es-MX" sz="2000" dirty="0"/>
              <a:t> to “</a:t>
            </a:r>
            <a:r>
              <a:rPr lang="es-MX" sz="2000" u="sng" dirty="0" err="1"/>
              <a:t>call</a:t>
            </a:r>
            <a:r>
              <a:rPr lang="es-MX" sz="2000" dirty="0"/>
              <a:t> </a:t>
            </a:r>
            <a:r>
              <a:rPr lang="es-MX" sz="2000" dirty="0" err="1"/>
              <a:t>exit</a:t>
            </a:r>
            <a:r>
              <a:rPr lang="es-MX" sz="2000"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124</a:t>
            </a:fld>
            <a:endParaRPr lang="es-MX" dirty="0"/>
          </a:p>
        </p:txBody>
      </p:sp>
    </p:spTree>
    <p:extLst>
      <p:ext uri="{BB962C8B-B14F-4D97-AF65-F5344CB8AC3E}">
        <p14:creationId xmlns:p14="http://schemas.microsoft.com/office/powerpoint/2010/main" val="31311164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dirty="0"/>
              <a:t>Ejecución de Programas en </a:t>
            </a:r>
            <a:r>
              <a:rPr lang="es-MX" sz="2800" dirty="0" err="1"/>
              <a:t>Leng</a:t>
            </a:r>
            <a:r>
              <a:rPr lang="es-MX" sz="2800" dirty="0"/>
              <a:t>. Ensamblador</a:t>
            </a:r>
          </a:p>
        </p:txBody>
      </p:sp>
      <p:sp>
        <p:nvSpPr>
          <p:cNvPr id="3" name="2 Marcador de contenido"/>
          <p:cNvSpPr>
            <a:spLocks noGrp="1"/>
          </p:cNvSpPr>
          <p:nvPr>
            <p:ph idx="1"/>
          </p:nvPr>
        </p:nvSpPr>
        <p:spPr>
          <a:xfrm>
            <a:off x="1981200" y="1600200"/>
            <a:ext cx="8229600" cy="1773588"/>
          </a:xfrm>
        </p:spPr>
        <p:txBody>
          <a:bodyPr>
            <a:normAutofit lnSpcReduction="10000"/>
          </a:bodyPr>
          <a:lstStyle/>
          <a:p>
            <a:r>
              <a:rPr lang="es-MX" sz="2400" dirty="0"/>
              <a:t>Flujo tradicional para desarrollar y correr programas en </a:t>
            </a:r>
            <a:r>
              <a:rPr lang="es-MX" sz="2400" b="1" dirty="0" err="1"/>
              <a:t>Leng</a:t>
            </a:r>
            <a:r>
              <a:rPr lang="es-MX" sz="2400" b="1" dirty="0"/>
              <a:t>. Ensamblador </a:t>
            </a:r>
            <a:r>
              <a:rPr lang="es-MX" sz="1600" b="1" dirty="0"/>
              <a:t>(</a:t>
            </a:r>
            <a:r>
              <a:rPr lang="es-MX" sz="1600" b="1" dirty="0" err="1"/>
              <a:t>Assembly</a:t>
            </a:r>
            <a:r>
              <a:rPr lang="es-MX" sz="1600" b="1" dirty="0"/>
              <a:t>)</a:t>
            </a:r>
            <a:r>
              <a:rPr lang="es-MX" sz="1600" dirty="0"/>
              <a:t>:</a:t>
            </a:r>
          </a:p>
          <a:p>
            <a:pPr lvl="1"/>
            <a:r>
              <a:rPr lang="es-MX" sz="2000" i="1" dirty="0"/>
              <a:t>Ensamble</a:t>
            </a:r>
            <a:r>
              <a:rPr lang="es-MX" sz="2000" dirty="0"/>
              <a:t> con el </a:t>
            </a:r>
            <a:r>
              <a:rPr lang="es-MX" sz="2000" b="1" dirty="0"/>
              <a:t>Ensamblador </a:t>
            </a:r>
            <a:r>
              <a:rPr lang="es-MX" sz="1400" b="1" dirty="0"/>
              <a:t>(</a:t>
            </a:r>
            <a:r>
              <a:rPr lang="es-MX" sz="1400" b="1" dirty="0" err="1"/>
              <a:t>Assembler</a:t>
            </a:r>
            <a:r>
              <a:rPr lang="es-MX" sz="1400" b="1" dirty="0"/>
              <a:t>)</a:t>
            </a:r>
            <a:r>
              <a:rPr lang="es-MX" sz="1400" dirty="0"/>
              <a:t>,</a:t>
            </a:r>
            <a:r>
              <a:rPr lang="es-MX" sz="2000" dirty="0"/>
              <a:t> </a:t>
            </a:r>
            <a:r>
              <a:rPr lang="es-MX" sz="2000" i="1" dirty="0"/>
              <a:t>prog.asm</a:t>
            </a:r>
            <a:r>
              <a:rPr lang="es-MX" sz="2000" dirty="0"/>
              <a:t>  a  </a:t>
            </a:r>
            <a:r>
              <a:rPr lang="es-MX" sz="2000" i="1" dirty="0"/>
              <a:t>prog.obj</a:t>
            </a:r>
            <a:endParaRPr lang="es-MX" sz="2000" dirty="0"/>
          </a:p>
          <a:p>
            <a:pPr lvl="1"/>
            <a:r>
              <a:rPr lang="es-MX" sz="2000" i="1" dirty="0"/>
              <a:t>Ligado o vinculado</a:t>
            </a:r>
            <a:r>
              <a:rPr lang="es-MX" sz="2000" dirty="0"/>
              <a:t> (</a:t>
            </a:r>
            <a:r>
              <a:rPr lang="es-MX" sz="2000" dirty="0" err="1"/>
              <a:t>linking</a:t>
            </a:r>
            <a:r>
              <a:rPr lang="es-MX" sz="2000" dirty="0"/>
              <a:t>) con el </a:t>
            </a:r>
            <a:r>
              <a:rPr lang="es-MX" sz="2000" b="1" dirty="0" err="1"/>
              <a:t>Linker</a:t>
            </a:r>
            <a:r>
              <a:rPr lang="es-MX" sz="2000" dirty="0"/>
              <a:t>, </a:t>
            </a:r>
            <a:r>
              <a:rPr lang="es-MX" sz="2000" i="1" dirty="0"/>
              <a:t>prog.obj</a:t>
            </a:r>
            <a:r>
              <a:rPr lang="es-MX" sz="2000" dirty="0"/>
              <a:t>  a  </a:t>
            </a:r>
            <a:r>
              <a:rPr lang="es-MX" sz="2000" i="1" dirty="0"/>
              <a:t>prog.exe</a:t>
            </a:r>
            <a:r>
              <a:rPr lang="es-MX" sz="2000" dirty="0"/>
              <a:t> </a:t>
            </a:r>
          </a:p>
          <a:p>
            <a:pPr lvl="1"/>
            <a:r>
              <a:rPr lang="es-ES" sz="2000" dirty="0"/>
              <a:t>Ejecución de programa  </a:t>
            </a:r>
            <a:r>
              <a:rPr lang="es-ES" sz="2000" i="1" dirty="0"/>
              <a:t>prog.exe</a:t>
            </a:r>
            <a:r>
              <a:rPr lang="es-ES" sz="2000" dirty="0"/>
              <a:t> </a:t>
            </a:r>
            <a:endParaRPr lang="es-MX"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125</a:t>
            </a:fld>
            <a:endParaRPr lang="es-MX" dirty="0"/>
          </a:p>
        </p:txBody>
      </p:sp>
      <p:grpSp>
        <p:nvGrpSpPr>
          <p:cNvPr id="6" name="Grupo 5">
            <a:extLst>
              <a:ext uri="{FF2B5EF4-FFF2-40B4-BE49-F238E27FC236}">
                <a16:creationId xmlns:a16="http://schemas.microsoft.com/office/drawing/2014/main" id="{82BB032A-C1F2-4036-A2B2-86F8DD44B831}"/>
              </a:ext>
            </a:extLst>
          </p:cNvPr>
          <p:cNvGrpSpPr/>
          <p:nvPr/>
        </p:nvGrpSpPr>
        <p:grpSpPr>
          <a:xfrm>
            <a:off x="2858273" y="3411768"/>
            <a:ext cx="6300923" cy="2972027"/>
            <a:chOff x="1334272" y="3411767"/>
            <a:chExt cx="6300923" cy="2972027"/>
          </a:xfrm>
        </p:grpSpPr>
        <p:sp>
          <p:nvSpPr>
            <p:cNvPr id="20" name="19 Datos almacenados"/>
            <p:cNvSpPr/>
            <p:nvPr/>
          </p:nvSpPr>
          <p:spPr>
            <a:xfrm>
              <a:off x="1334272" y="3757523"/>
              <a:ext cx="1584176" cy="518458"/>
            </a:xfrm>
            <a:prstGeom prst="flowChartOnlineStorage">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prog</a:t>
              </a:r>
              <a:r>
                <a:rPr lang="es-MX" dirty="0">
                  <a:solidFill>
                    <a:schemeClr val="tx1"/>
                  </a:solidFill>
                </a:rPr>
                <a:t>.asm</a:t>
              </a:r>
              <a:endParaRPr lang="en-US" dirty="0">
                <a:solidFill>
                  <a:schemeClr val="tx1"/>
                </a:solidFill>
              </a:endParaRPr>
            </a:p>
          </p:txBody>
        </p:sp>
        <p:sp>
          <p:nvSpPr>
            <p:cNvPr id="21" name="20 Proceso"/>
            <p:cNvSpPr/>
            <p:nvPr/>
          </p:nvSpPr>
          <p:spPr>
            <a:xfrm>
              <a:off x="1412831" y="4649241"/>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Ensamblador</a:t>
              </a:r>
              <a:endParaRPr lang="en-US" dirty="0">
                <a:solidFill>
                  <a:schemeClr val="tx1"/>
                </a:solidFill>
              </a:endParaRPr>
            </a:p>
          </p:txBody>
        </p:sp>
        <p:sp>
          <p:nvSpPr>
            <p:cNvPr id="22" name="21 Datos almacenados"/>
            <p:cNvSpPr/>
            <p:nvPr/>
          </p:nvSpPr>
          <p:spPr>
            <a:xfrm>
              <a:off x="3537277" y="4649241"/>
              <a:ext cx="1584176" cy="518458"/>
            </a:xfrm>
            <a:prstGeom prst="flowChartOnlineStorag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prog</a:t>
              </a:r>
              <a:r>
                <a:rPr lang="es-MX" dirty="0">
                  <a:solidFill>
                    <a:schemeClr val="tx1"/>
                  </a:solidFill>
                </a:rPr>
                <a:t>.obj</a:t>
              </a:r>
              <a:endParaRPr lang="en-US" dirty="0">
                <a:solidFill>
                  <a:schemeClr val="tx1"/>
                </a:solidFill>
              </a:endParaRPr>
            </a:p>
          </p:txBody>
        </p:sp>
        <p:sp>
          <p:nvSpPr>
            <p:cNvPr id="23" name="22 Datos almacenados"/>
            <p:cNvSpPr/>
            <p:nvPr/>
          </p:nvSpPr>
          <p:spPr>
            <a:xfrm>
              <a:off x="5913331" y="5544049"/>
              <a:ext cx="1584176" cy="518458"/>
            </a:xfrm>
            <a:prstGeom prst="flowChartOnlineStorage">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prog</a:t>
              </a:r>
              <a:r>
                <a:rPr lang="es-MX" dirty="0">
                  <a:solidFill>
                    <a:schemeClr val="tx1"/>
                  </a:solidFill>
                </a:rPr>
                <a:t>.exe</a:t>
              </a:r>
              <a:endParaRPr lang="en-US" dirty="0">
                <a:solidFill>
                  <a:schemeClr val="tx1"/>
                </a:solidFill>
              </a:endParaRPr>
            </a:p>
          </p:txBody>
        </p:sp>
        <p:sp>
          <p:nvSpPr>
            <p:cNvPr id="24" name="23 Proceso"/>
            <p:cNvSpPr/>
            <p:nvPr/>
          </p:nvSpPr>
          <p:spPr>
            <a:xfrm>
              <a:off x="5949335" y="4649241"/>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Linker</a:t>
              </a:r>
              <a:endParaRPr lang="en-US" dirty="0">
                <a:solidFill>
                  <a:schemeClr val="tx1"/>
                </a:solidFill>
              </a:endParaRPr>
            </a:p>
          </p:txBody>
        </p:sp>
        <p:cxnSp>
          <p:nvCxnSpPr>
            <p:cNvPr id="25" name="24 Conector recto de flecha"/>
            <p:cNvCxnSpPr>
              <a:stCxn id="20" idx="2"/>
            </p:cNvCxnSpPr>
            <p:nvPr/>
          </p:nvCxnSpPr>
          <p:spPr>
            <a:xfrm>
              <a:off x="2126360" y="4275981"/>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endCxn id="22" idx="1"/>
            </p:cNvCxnSpPr>
            <p:nvPr/>
          </p:nvCxnSpPr>
          <p:spPr>
            <a:xfrm>
              <a:off x="2924999" y="4908470"/>
              <a:ext cx="61227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22" idx="3"/>
            </p:cNvCxnSpPr>
            <p:nvPr/>
          </p:nvCxnSpPr>
          <p:spPr>
            <a:xfrm>
              <a:off x="4857424" y="4908470"/>
              <a:ext cx="1091911"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6693087" y="5167699"/>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1442284" y="3411767"/>
              <a:ext cx="1476164" cy="307777"/>
            </a:xfrm>
            <a:prstGeom prst="rect">
              <a:avLst/>
            </a:prstGeom>
            <a:noFill/>
          </p:spPr>
          <p:txBody>
            <a:bodyPr wrap="square" rtlCol="0">
              <a:spAutoFit/>
            </a:bodyPr>
            <a:lstStyle/>
            <a:p>
              <a:r>
                <a:rPr lang="es-MX" sz="1400" dirty="0"/>
                <a:t>Programa fuente</a:t>
              </a:r>
              <a:endParaRPr lang="en-US" sz="1400" dirty="0"/>
            </a:p>
          </p:txBody>
        </p:sp>
        <p:sp>
          <p:nvSpPr>
            <p:cNvPr id="30" name="29 CuadroTexto"/>
            <p:cNvSpPr txBox="1"/>
            <p:nvPr/>
          </p:nvSpPr>
          <p:spPr>
            <a:xfrm>
              <a:off x="3645289" y="5167699"/>
              <a:ext cx="1476164" cy="307777"/>
            </a:xfrm>
            <a:prstGeom prst="rect">
              <a:avLst/>
            </a:prstGeom>
            <a:noFill/>
          </p:spPr>
          <p:txBody>
            <a:bodyPr wrap="square" rtlCol="0">
              <a:spAutoFit/>
            </a:bodyPr>
            <a:lstStyle/>
            <a:p>
              <a:r>
                <a:rPr lang="es-MX" sz="1400" dirty="0"/>
                <a:t>Programa objeto</a:t>
              </a:r>
              <a:endParaRPr lang="en-US" sz="1400" dirty="0"/>
            </a:p>
          </p:txBody>
        </p:sp>
        <p:sp>
          <p:nvSpPr>
            <p:cNvPr id="31" name="30 CuadroTexto"/>
            <p:cNvSpPr txBox="1"/>
            <p:nvPr/>
          </p:nvSpPr>
          <p:spPr>
            <a:xfrm>
              <a:off x="5943007" y="6076017"/>
              <a:ext cx="1692188" cy="307777"/>
            </a:xfrm>
            <a:prstGeom prst="rect">
              <a:avLst/>
            </a:prstGeom>
            <a:noFill/>
          </p:spPr>
          <p:txBody>
            <a:bodyPr wrap="square" rtlCol="0">
              <a:spAutoFit/>
            </a:bodyPr>
            <a:lstStyle/>
            <a:p>
              <a:r>
                <a:rPr lang="es-MX" sz="1400" dirty="0"/>
                <a:t>Programa ejecutable</a:t>
              </a:r>
              <a:endParaRPr lang="en-US" sz="1400" dirty="0"/>
            </a:p>
          </p:txBody>
        </p:sp>
      </p:grpSp>
    </p:spTree>
    <p:extLst>
      <p:ext uri="{BB962C8B-B14F-4D97-AF65-F5344CB8AC3E}">
        <p14:creationId xmlns:p14="http://schemas.microsoft.com/office/powerpoint/2010/main" val="33814901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Basic Elements of Assembly Language</a:t>
            </a:r>
          </a:p>
        </p:txBody>
      </p:sp>
      <p:sp>
        <p:nvSpPr>
          <p:cNvPr id="3" name="2 Marcador de contenido"/>
          <p:cNvSpPr>
            <a:spLocks noGrp="1"/>
          </p:cNvSpPr>
          <p:nvPr>
            <p:ph idx="1"/>
          </p:nvPr>
        </p:nvSpPr>
        <p:spPr/>
        <p:txBody>
          <a:bodyPr>
            <a:normAutofit lnSpcReduction="10000"/>
          </a:bodyPr>
          <a:lstStyle/>
          <a:p>
            <a:r>
              <a:rPr lang="en-US" altLang="en-US" dirty="0"/>
              <a:t>Integer constants</a:t>
            </a:r>
          </a:p>
          <a:p>
            <a:r>
              <a:rPr lang="en-US" altLang="en-US" dirty="0"/>
              <a:t>Integer expressions</a:t>
            </a:r>
          </a:p>
          <a:p>
            <a:r>
              <a:rPr lang="en-US" altLang="en-US" dirty="0"/>
              <a:t>Character and string constants</a:t>
            </a:r>
          </a:p>
          <a:p>
            <a:r>
              <a:rPr lang="en-US" altLang="en-US" dirty="0"/>
              <a:t>Identifiers and Reserved words</a:t>
            </a:r>
          </a:p>
          <a:p>
            <a:r>
              <a:rPr lang="en-US" altLang="en-US" dirty="0"/>
              <a:t>Directives</a:t>
            </a:r>
          </a:p>
          <a:p>
            <a:r>
              <a:rPr lang="en-US" altLang="en-US" dirty="0"/>
              <a:t>Mnemonics and Operands for instructions</a:t>
            </a:r>
          </a:p>
          <a:p>
            <a:r>
              <a:rPr lang="en-US" altLang="en-US" dirty="0"/>
              <a:t>Labels</a:t>
            </a:r>
          </a:p>
          <a:p>
            <a:r>
              <a:rPr lang="en-US" altLang="en-US" dirty="0"/>
              <a:t>Comments</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126</a:t>
            </a:fld>
            <a:endParaRPr lang="es-MX" dirty="0"/>
          </a:p>
        </p:txBody>
      </p:sp>
    </p:spTree>
    <p:extLst>
      <p:ext uri="{BB962C8B-B14F-4D97-AF65-F5344CB8AC3E}">
        <p14:creationId xmlns:p14="http://schemas.microsoft.com/office/powerpoint/2010/main" val="25182915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Integer Constants</a:t>
            </a:r>
          </a:p>
        </p:txBody>
      </p:sp>
      <p:sp>
        <p:nvSpPr>
          <p:cNvPr id="3" name="2 Marcador de contenido"/>
          <p:cNvSpPr>
            <a:spLocks noGrp="1"/>
          </p:cNvSpPr>
          <p:nvPr>
            <p:ph idx="1"/>
          </p:nvPr>
        </p:nvSpPr>
        <p:spPr>
          <a:xfrm>
            <a:off x="1981200" y="1600200"/>
            <a:ext cx="8229600" cy="4781128"/>
          </a:xfrm>
        </p:spPr>
        <p:txBody>
          <a:bodyPr>
            <a:normAutofit fontScale="62500" lnSpcReduction="20000"/>
          </a:bodyPr>
          <a:lstStyle/>
          <a:p>
            <a:r>
              <a:rPr lang="en-US" altLang="en-US" dirty="0"/>
              <a:t>[{+ | -}] digits [</a:t>
            </a:r>
            <a:r>
              <a:rPr lang="en-US" altLang="en-US" i="1" dirty="0"/>
              <a:t>radix</a:t>
            </a:r>
            <a:r>
              <a:rPr lang="en-US" altLang="en-US" dirty="0"/>
              <a:t>]</a:t>
            </a:r>
          </a:p>
          <a:p>
            <a:r>
              <a:rPr lang="en-US" altLang="en-US" dirty="0"/>
              <a:t>Optional leading </a:t>
            </a:r>
            <a:r>
              <a:rPr lang="en-US" altLang="en-US" i="1" dirty="0"/>
              <a:t>+</a:t>
            </a:r>
            <a:r>
              <a:rPr lang="en-US" altLang="en-US" dirty="0"/>
              <a:t> or </a:t>
            </a:r>
            <a:r>
              <a:rPr lang="en-US" altLang="en-US" i="1" dirty="0"/>
              <a:t>–</a:t>
            </a:r>
            <a:r>
              <a:rPr lang="en-US" altLang="en-US" dirty="0"/>
              <a:t> sign, default </a:t>
            </a:r>
            <a:r>
              <a:rPr lang="en-US" altLang="en-US" i="1" dirty="0"/>
              <a:t>+</a:t>
            </a:r>
            <a:r>
              <a:rPr lang="en-US" altLang="en-US" dirty="0"/>
              <a:t> </a:t>
            </a:r>
          </a:p>
          <a:p>
            <a:r>
              <a:rPr lang="en-US" altLang="en-US" dirty="0"/>
              <a:t>Radix: Binary, decimal, hexadecimal, or octal digits</a:t>
            </a:r>
          </a:p>
          <a:p>
            <a:r>
              <a:rPr lang="en-US" altLang="en-US" dirty="0"/>
              <a:t>Common </a:t>
            </a:r>
            <a:r>
              <a:rPr lang="en-US" altLang="en-US" i="1" dirty="0"/>
              <a:t>radix</a:t>
            </a:r>
            <a:r>
              <a:rPr lang="en-US" altLang="en-US" dirty="0"/>
              <a:t> characters:</a:t>
            </a:r>
          </a:p>
          <a:p>
            <a:pPr lvl="1"/>
            <a:r>
              <a:rPr lang="en-US" altLang="en-US" dirty="0">
                <a:solidFill>
                  <a:srgbClr val="FF0000"/>
                </a:solidFill>
              </a:rPr>
              <a:t>h</a:t>
            </a:r>
            <a:r>
              <a:rPr lang="en-US" altLang="en-US" dirty="0"/>
              <a:t> – hexadecimal</a:t>
            </a:r>
          </a:p>
          <a:p>
            <a:pPr lvl="1"/>
            <a:r>
              <a:rPr lang="en-US" altLang="en-US" dirty="0">
                <a:solidFill>
                  <a:srgbClr val="FF0000"/>
                </a:solidFill>
              </a:rPr>
              <a:t>q</a:t>
            </a:r>
            <a:r>
              <a:rPr lang="en-US" altLang="en-US" dirty="0"/>
              <a:t> | </a:t>
            </a:r>
            <a:r>
              <a:rPr lang="en-US" altLang="en-US" dirty="0">
                <a:solidFill>
                  <a:srgbClr val="FF0000"/>
                </a:solidFill>
              </a:rPr>
              <a:t>o</a:t>
            </a:r>
            <a:r>
              <a:rPr lang="en-US" altLang="en-US" dirty="0"/>
              <a:t> – octal</a:t>
            </a:r>
          </a:p>
          <a:p>
            <a:pPr lvl="1"/>
            <a:r>
              <a:rPr lang="en-US" altLang="en-US" dirty="0">
                <a:solidFill>
                  <a:srgbClr val="FF0000"/>
                </a:solidFill>
              </a:rPr>
              <a:t>d</a:t>
            </a:r>
            <a:r>
              <a:rPr lang="en-US" altLang="en-US" dirty="0"/>
              <a:t> – decimal (</a:t>
            </a:r>
            <a:r>
              <a:rPr lang="en-US" altLang="en-US" sz="1900" dirty="0"/>
              <a:t>default</a:t>
            </a:r>
            <a:r>
              <a:rPr lang="en-US" altLang="en-US" dirty="0"/>
              <a:t>)</a:t>
            </a:r>
          </a:p>
          <a:p>
            <a:pPr lvl="1"/>
            <a:r>
              <a:rPr lang="en-US" altLang="en-US" dirty="0">
                <a:solidFill>
                  <a:srgbClr val="FF0000"/>
                </a:solidFill>
              </a:rPr>
              <a:t>b</a:t>
            </a:r>
            <a:r>
              <a:rPr lang="en-US" altLang="en-US" dirty="0"/>
              <a:t> – binary</a:t>
            </a:r>
          </a:p>
          <a:p>
            <a:pPr lvl="1"/>
            <a:r>
              <a:rPr lang="en-US" altLang="en-US" dirty="0">
                <a:solidFill>
                  <a:srgbClr val="FF0000"/>
                </a:solidFill>
              </a:rPr>
              <a:t>r</a:t>
            </a:r>
            <a:r>
              <a:rPr lang="en-US" altLang="en-US" dirty="0"/>
              <a:t> – encoded real</a:t>
            </a:r>
          </a:p>
          <a:p>
            <a:pPr lvl="1"/>
            <a:r>
              <a:rPr lang="es-MX" altLang="en-US" dirty="0">
                <a:solidFill>
                  <a:srgbClr val="FF0000"/>
                </a:solidFill>
              </a:rPr>
              <a:t>t</a:t>
            </a:r>
            <a:r>
              <a:rPr lang="en-US" altLang="en-US" dirty="0"/>
              <a:t> – decimal (alternate)</a:t>
            </a:r>
          </a:p>
          <a:p>
            <a:pPr lvl="1"/>
            <a:r>
              <a:rPr lang="es-MX" altLang="en-US" dirty="0">
                <a:solidFill>
                  <a:srgbClr val="FF0000"/>
                </a:solidFill>
              </a:rPr>
              <a:t>y</a:t>
            </a:r>
            <a:r>
              <a:rPr lang="en-US" altLang="en-US" dirty="0"/>
              <a:t> – binary (alternate)</a:t>
            </a:r>
          </a:p>
          <a:p>
            <a:r>
              <a:rPr lang="en-US" altLang="en-US" dirty="0"/>
              <a:t>If no radix given, assumed to be </a:t>
            </a:r>
            <a:r>
              <a:rPr lang="en-US" altLang="en-US" i="1" dirty="0"/>
              <a:t>decimal</a:t>
            </a:r>
            <a:r>
              <a:rPr lang="en-US" altLang="en-US" dirty="0"/>
              <a:t> </a:t>
            </a:r>
          </a:p>
          <a:p>
            <a:pPr lvl="1">
              <a:buNone/>
            </a:pPr>
            <a:endParaRPr lang="en-US" altLang="en-US" dirty="0"/>
          </a:p>
          <a:p>
            <a:pPr>
              <a:buNone/>
            </a:pPr>
            <a:r>
              <a:rPr lang="en-US" altLang="en-US" dirty="0"/>
              <a:t>Examples: 30</a:t>
            </a:r>
            <a:r>
              <a:rPr lang="en-US" altLang="en-US" dirty="0">
                <a:solidFill>
                  <a:srgbClr val="FF0000"/>
                </a:solidFill>
              </a:rPr>
              <a:t>d</a:t>
            </a:r>
            <a:r>
              <a:rPr lang="en-US" altLang="en-US" dirty="0"/>
              <a:t>, 30, 6A</a:t>
            </a:r>
            <a:r>
              <a:rPr lang="en-US" altLang="en-US" dirty="0">
                <a:solidFill>
                  <a:srgbClr val="FF0000"/>
                </a:solidFill>
              </a:rPr>
              <a:t>h</a:t>
            </a:r>
            <a:r>
              <a:rPr lang="en-US" altLang="en-US" dirty="0"/>
              <a:t>, -42, 1101</a:t>
            </a:r>
            <a:r>
              <a:rPr lang="en-US" altLang="en-US" dirty="0">
                <a:solidFill>
                  <a:srgbClr val="FF0000"/>
                </a:solidFill>
              </a:rPr>
              <a:t>b</a:t>
            </a:r>
            <a:r>
              <a:rPr lang="en-US" altLang="en-US" dirty="0"/>
              <a:t>, 53</a:t>
            </a:r>
            <a:r>
              <a:rPr lang="en-US" altLang="en-US" dirty="0">
                <a:solidFill>
                  <a:srgbClr val="FF0000"/>
                </a:solidFill>
              </a:rPr>
              <a:t>o</a:t>
            </a:r>
            <a:r>
              <a:rPr lang="en-US" altLang="en-US" dirty="0"/>
              <a:t> </a:t>
            </a:r>
          </a:p>
          <a:p>
            <a:pPr>
              <a:buNone/>
            </a:pPr>
            <a:r>
              <a:rPr lang="en-US" i="1" dirty="0"/>
              <a:t>Hexadecimal beginning with letter</a:t>
            </a:r>
            <a:r>
              <a:rPr lang="en-US" dirty="0"/>
              <a:t>, prefix </a:t>
            </a:r>
            <a:r>
              <a:rPr lang="en-US" dirty="0">
                <a:solidFill>
                  <a:schemeClr val="tx2">
                    <a:lumMod val="60000"/>
                    <a:lumOff val="40000"/>
                  </a:schemeClr>
                </a:solidFill>
              </a:rPr>
              <a:t>0</a:t>
            </a:r>
            <a:r>
              <a:rPr lang="en-US" dirty="0"/>
              <a:t> (zero): </a:t>
            </a:r>
            <a:r>
              <a:rPr lang="en-US" dirty="0">
                <a:solidFill>
                  <a:schemeClr val="tx2">
                    <a:lumMod val="60000"/>
                    <a:lumOff val="40000"/>
                  </a:schemeClr>
                </a:solidFill>
              </a:rPr>
              <a:t>0</a:t>
            </a:r>
            <a:r>
              <a:rPr lang="en-US" dirty="0"/>
              <a:t>B4</a:t>
            </a:r>
            <a:r>
              <a:rPr lang="en-US" dirty="0">
                <a:solidFill>
                  <a:srgbClr val="FF0000"/>
                </a:solidFill>
              </a:rPr>
              <a:t>h</a:t>
            </a:r>
            <a:r>
              <a:rPr lang="en-US" dirty="0"/>
              <a:t>, </a:t>
            </a:r>
            <a:r>
              <a:rPr lang="en-US" dirty="0">
                <a:solidFill>
                  <a:schemeClr val="tx2">
                    <a:lumMod val="60000"/>
                    <a:lumOff val="40000"/>
                  </a:schemeClr>
                </a:solidFill>
              </a:rPr>
              <a:t>0</a:t>
            </a:r>
            <a:r>
              <a:rPr lang="en-US" dirty="0"/>
              <a:t>A5</a:t>
            </a:r>
            <a:r>
              <a:rPr lang="en-US" dirty="0">
                <a:solidFill>
                  <a:srgbClr val="FF0000"/>
                </a:solidFill>
              </a:rPr>
              <a:t>h</a:t>
            </a:r>
            <a:r>
              <a:rPr lang="en-US" dirty="0"/>
              <a:t>      ;Why?</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127</a:t>
            </a:fld>
            <a:endParaRPr lang="es-MX" dirty="0"/>
          </a:p>
        </p:txBody>
      </p:sp>
    </p:spTree>
    <p:extLst>
      <p:ext uri="{BB962C8B-B14F-4D97-AF65-F5344CB8AC3E}">
        <p14:creationId xmlns:p14="http://schemas.microsoft.com/office/powerpoint/2010/main" val="10660558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Real Number Constants -1</a:t>
            </a:r>
          </a:p>
        </p:txBody>
      </p:sp>
      <p:sp>
        <p:nvSpPr>
          <p:cNvPr id="3" name="2 Marcador de contenido"/>
          <p:cNvSpPr>
            <a:spLocks noGrp="1"/>
          </p:cNvSpPr>
          <p:nvPr>
            <p:ph idx="1"/>
          </p:nvPr>
        </p:nvSpPr>
        <p:spPr/>
        <p:txBody>
          <a:bodyPr>
            <a:normAutofit fontScale="85000" lnSpcReduction="20000"/>
          </a:bodyPr>
          <a:lstStyle/>
          <a:p>
            <a:r>
              <a:rPr lang="en-US" altLang="en-US" dirty="0"/>
              <a:t>Represented as decimal reals or encoded (hexadecimal) reals</a:t>
            </a:r>
          </a:p>
          <a:p>
            <a:r>
              <a:rPr lang="en-US" altLang="en-US" dirty="0"/>
              <a:t>Decimal real contains optional sign followed by integer, decimal point, and optional integer that expresses a fractional and an optional exponent</a:t>
            </a:r>
          </a:p>
          <a:p>
            <a:pPr lvl="1"/>
            <a:r>
              <a:rPr lang="en-US" altLang="en-US" dirty="0"/>
              <a:t>[sign] integer.[integer] [exponent]</a:t>
            </a:r>
          </a:p>
          <a:p>
            <a:pPr lvl="1"/>
            <a:r>
              <a:rPr lang="en-US" altLang="en-US" dirty="0"/>
              <a:t>Sign 		{+, -}</a:t>
            </a:r>
          </a:p>
          <a:p>
            <a:pPr lvl="1"/>
            <a:r>
              <a:rPr lang="en-US" altLang="en-US" dirty="0"/>
              <a:t>Exponent  	 E[{+, -}] integer</a:t>
            </a:r>
          </a:p>
          <a:p>
            <a:r>
              <a:rPr lang="en-US" altLang="en-US" dirty="0"/>
              <a:t>Examples</a:t>
            </a:r>
          </a:p>
          <a:p>
            <a:pPr lvl="1"/>
            <a:r>
              <a:rPr lang="en-US" altLang="en-US" dirty="0"/>
              <a:t>2.</a:t>
            </a:r>
          </a:p>
          <a:p>
            <a:pPr lvl="1"/>
            <a:r>
              <a:rPr lang="en-US" altLang="en-US" dirty="0"/>
              <a:t>+3.0</a:t>
            </a:r>
          </a:p>
          <a:p>
            <a:pPr lvl="1"/>
            <a:r>
              <a:rPr lang="en-US" altLang="en-US" dirty="0"/>
              <a:t>-44.2E+05</a:t>
            </a:r>
          </a:p>
          <a:p>
            <a:pPr lvl="1"/>
            <a:r>
              <a:rPr lang="en-US" altLang="en-US" dirty="0"/>
              <a:t>26.E5</a:t>
            </a:r>
          </a:p>
          <a:p>
            <a:endParaRPr lang="en-US"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128</a:t>
            </a:fld>
            <a:endParaRPr lang="es-MX" dirty="0"/>
          </a:p>
        </p:txBody>
      </p:sp>
    </p:spTree>
    <p:extLst>
      <p:ext uri="{BB962C8B-B14F-4D97-AF65-F5344CB8AC3E}">
        <p14:creationId xmlns:p14="http://schemas.microsoft.com/office/powerpoint/2010/main" val="7047903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Real Number Constants -2</a:t>
            </a:r>
          </a:p>
        </p:txBody>
      </p:sp>
      <p:sp>
        <p:nvSpPr>
          <p:cNvPr id="3" name="2 Marcador de contenido"/>
          <p:cNvSpPr>
            <a:spLocks noGrp="1"/>
          </p:cNvSpPr>
          <p:nvPr>
            <p:ph idx="1"/>
          </p:nvPr>
        </p:nvSpPr>
        <p:spPr/>
        <p:txBody>
          <a:bodyPr>
            <a:normAutofit/>
          </a:bodyPr>
          <a:lstStyle/>
          <a:p>
            <a:r>
              <a:rPr lang="en-US" altLang="en-US" dirty="0"/>
              <a:t>Represented as decimal encoded (hexadecimal) reals</a:t>
            </a:r>
          </a:p>
          <a:p>
            <a:r>
              <a:rPr lang="en-US" altLang="en-US" dirty="0"/>
              <a:t>Example</a:t>
            </a:r>
          </a:p>
          <a:p>
            <a:pPr lvl="1"/>
            <a:r>
              <a:rPr lang="es-MX" altLang="en-US" dirty="0" err="1"/>
              <a:t>Binary</a:t>
            </a:r>
            <a:r>
              <a:rPr lang="es-MX" altLang="en-US" dirty="0"/>
              <a:t> </a:t>
            </a:r>
            <a:r>
              <a:rPr lang="es-MX" altLang="en-US" dirty="0" err="1"/>
              <a:t>representation</a:t>
            </a:r>
            <a:r>
              <a:rPr lang="es-MX" altLang="en-US" dirty="0"/>
              <a:t> of +1.0</a:t>
            </a:r>
          </a:p>
          <a:p>
            <a:pPr lvl="1"/>
            <a:r>
              <a:rPr lang="es-MX" altLang="en-US" dirty="0"/>
              <a:t>0011 1111 1000 0000 0000 0000 0000 0000</a:t>
            </a:r>
            <a:r>
              <a:rPr lang="es-MX" altLang="en-US" dirty="0">
                <a:solidFill>
                  <a:srgbClr val="FF0000"/>
                </a:solidFill>
              </a:rPr>
              <a:t>b</a:t>
            </a:r>
            <a:endParaRPr lang="en-US" altLang="en-US" dirty="0">
              <a:solidFill>
                <a:srgbClr val="FF0000"/>
              </a:solidFill>
            </a:endParaRPr>
          </a:p>
          <a:p>
            <a:pPr marL="457200" lvl="1" indent="0">
              <a:buNone/>
            </a:pPr>
            <a:endParaRPr lang="en-US" altLang="en-US" dirty="0"/>
          </a:p>
          <a:p>
            <a:r>
              <a:rPr lang="en-US" altLang="en-US" dirty="0"/>
              <a:t>Example</a:t>
            </a:r>
          </a:p>
          <a:p>
            <a:pPr lvl="1"/>
            <a:r>
              <a:rPr lang="es-MX" altLang="en-US" dirty="0"/>
              <a:t>Decimal </a:t>
            </a:r>
            <a:r>
              <a:rPr lang="es-MX" altLang="en-US" dirty="0" err="1"/>
              <a:t>encoded</a:t>
            </a:r>
            <a:r>
              <a:rPr lang="es-MX" altLang="en-US" dirty="0"/>
              <a:t> hexadecimal real of +1.0</a:t>
            </a:r>
          </a:p>
          <a:p>
            <a:pPr lvl="1"/>
            <a:r>
              <a:rPr lang="es-MX" altLang="en-US" dirty="0"/>
              <a:t>3F800000</a:t>
            </a:r>
            <a:r>
              <a:rPr lang="es-MX" altLang="en-US" dirty="0">
                <a:solidFill>
                  <a:srgbClr val="FF0000"/>
                </a:solidFill>
              </a:rPr>
              <a:t>r</a:t>
            </a:r>
            <a:endParaRPr lang="en-US" altLang="en-US" dirty="0">
              <a:solidFill>
                <a:srgbClr val="FF0000"/>
              </a:solidFill>
            </a:endParaRPr>
          </a:p>
          <a:p>
            <a:endParaRPr lang="en-US"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129</a:t>
            </a:fld>
            <a:endParaRPr lang="es-MX" dirty="0"/>
          </a:p>
        </p:txBody>
      </p:sp>
    </p:spTree>
    <p:extLst>
      <p:ext uri="{BB962C8B-B14F-4D97-AF65-F5344CB8AC3E}">
        <p14:creationId xmlns:p14="http://schemas.microsoft.com/office/powerpoint/2010/main" val="60263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General </a:t>
            </a:r>
            <a:r>
              <a:rPr lang="es-MX" dirty="0" err="1"/>
              <a:t>Computer</a:t>
            </a:r>
            <a:r>
              <a:rPr lang="es-MX" dirty="0"/>
              <a:t> </a:t>
            </a:r>
            <a:r>
              <a:rPr lang="es-MX" dirty="0" err="1"/>
              <a:t>Structure</a:t>
            </a:r>
            <a:endParaRPr lang="es-MX" dirty="0"/>
          </a:p>
        </p:txBody>
      </p:sp>
      <p:sp>
        <p:nvSpPr>
          <p:cNvPr id="4" name="Marcador de pie de página 3"/>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5" name="Marcador de número de diapositiva 4"/>
          <p:cNvSpPr>
            <a:spLocks noGrp="1"/>
          </p:cNvSpPr>
          <p:nvPr>
            <p:ph type="sldNum" sz="quarter" idx="12"/>
          </p:nvPr>
        </p:nvSpPr>
        <p:spPr/>
        <p:txBody>
          <a:bodyPr/>
          <a:lstStyle/>
          <a:p>
            <a:fld id="{89694F64-EAC4-420D-80A9-8D186F3C5535}" type="slidenum">
              <a:rPr lang="es-MX">
                <a:solidFill>
                  <a:prstClr val="black"/>
                </a:solidFill>
                <a:latin typeface="Calibri"/>
              </a:rPr>
              <a:pPr/>
              <a:t>13</a:t>
            </a:fld>
            <a:endParaRPr lang="es-MX" dirty="0">
              <a:solidFill>
                <a:prstClr val="black"/>
              </a:solidFill>
              <a:latin typeface="Calibri"/>
            </a:endParaRPr>
          </a:p>
        </p:txBody>
      </p:sp>
      <p:grpSp>
        <p:nvGrpSpPr>
          <p:cNvPr id="69" name="Grupo 68"/>
          <p:cNvGrpSpPr/>
          <p:nvPr/>
        </p:nvGrpSpPr>
        <p:grpSpPr>
          <a:xfrm>
            <a:off x="2223301" y="1364008"/>
            <a:ext cx="7745398" cy="5304318"/>
            <a:chOff x="94471" y="1333501"/>
            <a:chExt cx="7745398" cy="5304318"/>
          </a:xfrm>
        </p:grpSpPr>
        <p:sp>
          <p:nvSpPr>
            <p:cNvPr id="6" name="Rectangle 2051"/>
            <p:cNvSpPr>
              <a:spLocks noChangeArrowheads="1"/>
            </p:cNvSpPr>
            <p:nvPr/>
          </p:nvSpPr>
          <p:spPr bwMode="auto">
            <a:xfrm>
              <a:off x="1394645" y="5045557"/>
              <a:ext cx="1505718" cy="1592262"/>
            </a:xfrm>
            <a:prstGeom prst="rect">
              <a:avLst/>
            </a:prstGeom>
            <a:solidFill>
              <a:srgbClr val="C0C0C0"/>
            </a:solidFill>
            <a:ln w="25400">
              <a:solidFill>
                <a:srgbClr val="80808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fontAlgn="base" hangingPunct="1">
                <a:spcBef>
                  <a:spcPct val="0"/>
                </a:spcBef>
                <a:spcAft>
                  <a:spcPct val="0"/>
                </a:spcAft>
                <a:buNone/>
                <a:defRPr/>
              </a:pPr>
              <a:endParaRPr lang="es-MX" altLang="es-MX" sz="2800" b="1" kern="0">
                <a:solidFill>
                  <a:srgbClr val="808080"/>
                </a:solidFill>
                <a:latin typeface="Times New Roman" pitchFamily="18" charset="0"/>
              </a:endParaRPr>
            </a:p>
          </p:txBody>
        </p:sp>
        <p:sp>
          <p:nvSpPr>
            <p:cNvPr id="7" name="Rectangle 2052"/>
            <p:cNvSpPr>
              <a:spLocks noChangeArrowheads="1"/>
            </p:cNvSpPr>
            <p:nvPr/>
          </p:nvSpPr>
          <p:spPr bwMode="auto">
            <a:xfrm>
              <a:off x="913606" y="1419225"/>
              <a:ext cx="2139950" cy="2185988"/>
            </a:xfrm>
            <a:prstGeom prst="rect">
              <a:avLst/>
            </a:prstGeom>
            <a:solidFill>
              <a:srgbClr val="C0C0C0"/>
            </a:solidFill>
            <a:ln w="25400">
              <a:solidFill>
                <a:srgbClr val="808080"/>
              </a:solidFill>
              <a:miter lim="800000"/>
              <a:headEnd/>
              <a:tailEnd/>
            </a:ln>
          </p:spPr>
          <p:txBody>
            <a:bodyPr wrap="none" lIns="92075" tIns="46038" rIns="92075" bIns="46038"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defRPr/>
              </a:pPr>
              <a:endParaRPr lang="es-ES" altLang="es-MX" sz="2400" kern="0">
                <a:solidFill>
                  <a:srgbClr val="000000"/>
                </a:solidFill>
                <a:latin typeface="Times New Roman" pitchFamily="18" charset="0"/>
              </a:endParaRPr>
            </a:p>
          </p:txBody>
        </p:sp>
        <p:sp>
          <p:nvSpPr>
            <p:cNvPr id="8" name="Rectangle 2059"/>
            <p:cNvSpPr>
              <a:spLocks noChangeArrowheads="1"/>
            </p:cNvSpPr>
            <p:nvPr/>
          </p:nvSpPr>
          <p:spPr bwMode="auto">
            <a:xfrm>
              <a:off x="1857344" y="5278093"/>
              <a:ext cx="609600" cy="533400"/>
            </a:xfrm>
            <a:prstGeom prst="rect">
              <a:avLst/>
            </a:prstGeom>
            <a:solidFill>
              <a:srgbClr val="FFFFFF"/>
            </a:solidFill>
            <a:ln w="12700">
              <a:solidFill>
                <a:srgbClr val="80808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fontAlgn="base" hangingPunct="1">
                <a:spcBef>
                  <a:spcPct val="0"/>
                </a:spcBef>
                <a:spcAft>
                  <a:spcPct val="0"/>
                </a:spcAft>
                <a:buNone/>
                <a:defRPr/>
              </a:pPr>
              <a:endParaRPr lang="es-MX" altLang="es-MX" sz="2800" b="1" kern="0">
                <a:solidFill>
                  <a:srgbClr val="808080"/>
                </a:solidFill>
                <a:latin typeface="Times New Roman" pitchFamily="18" charset="0"/>
              </a:endParaRPr>
            </a:p>
          </p:txBody>
        </p:sp>
        <p:grpSp>
          <p:nvGrpSpPr>
            <p:cNvPr id="9" name="Group 2103"/>
            <p:cNvGrpSpPr>
              <a:grpSpLocks/>
            </p:cNvGrpSpPr>
            <p:nvPr/>
          </p:nvGrpSpPr>
          <p:grpSpPr bwMode="auto">
            <a:xfrm>
              <a:off x="5118894" y="1436688"/>
              <a:ext cx="2117402" cy="4098925"/>
              <a:chOff x="3603" y="1285"/>
              <a:chExt cx="722" cy="1826"/>
            </a:xfrm>
          </p:grpSpPr>
          <p:sp>
            <p:nvSpPr>
              <p:cNvPr id="10" name="Rectangle 2050"/>
              <p:cNvSpPr>
                <a:spLocks noChangeArrowheads="1"/>
              </p:cNvSpPr>
              <p:nvPr/>
            </p:nvSpPr>
            <p:spPr bwMode="auto">
              <a:xfrm>
                <a:off x="3603" y="1285"/>
                <a:ext cx="722" cy="1826"/>
              </a:xfrm>
              <a:prstGeom prst="rect">
                <a:avLst/>
              </a:prstGeom>
              <a:solidFill>
                <a:srgbClr val="FFFFFF"/>
              </a:solidFill>
              <a:ln w="25400">
                <a:solidFill>
                  <a:srgbClr val="80808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fontAlgn="base" hangingPunct="1">
                  <a:spcBef>
                    <a:spcPct val="0"/>
                  </a:spcBef>
                  <a:spcAft>
                    <a:spcPct val="0"/>
                  </a:spcAft>
                  <a:buNone/>
                  <a:defRPr/>
                </a:pPr>
                <a:endParaRPr lang="es-MX" altLang="es-MX" sz="2800" b="1" kern="0">
                  <a:solidFill>
                    <a:srgbClr val="808080"/>
                  </a:solidFill>
                  <a:latin typeface="Times New Roman" pitchFamily="18" charset="0"/>
                </a:endParaRPr>
              </a:p>
            </p:txBody>
          </p:sp>
          <p:sp>
            <p:nvSpPr>
              <p:cNvPr id="11" name="Line 2060"/>
              <p:cNvSpPr>
                <a:spLocks noChangeShapeType="1"/>
              </p:cNvSpPr>
              <p:nvPr/>
            </p:nvSpPr>
            <p:spPr bwMode="auto">
              <a:xfrm>
                <a:off x="3605" y="1622"/>
                <a:ext cx="719" cy="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2" name="Line 2061"/>
              <p:cNvSpPr>
                <a:spLocks noChangeShapeType="1"/>
              </p:cNvSpPr>
              <p:nvPr/>
            </p:nvSpPr>
            <p:spPr bwMode="auto">
              <a:xfrm>
                <a:off x="3605" y="1766"/>
                <a:ext cx="719" cy="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3" name="Line 2062"/>
              <p:cNvSpPr>
                <a:spLocks noChangeShapeType="1"/>
              </p:cNvSpPr>
              <p:nvPr/>
            </p:nvSpPr>
            <p:spPr bwMode="auto">
              <a:xfrm>
                <a:off x="3605" y="1910"/>
                <a:ext cx="719" cy="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4" name="Line 2063"/>
              <p:cNvSpPr>
                <a:spLocks noChangeShapeType="1"/>
              </p:cNvSpPr>
              <p:nvPr/>
            </p:nvSpPr>
            <p:spPr bwMode="auto">
              <a:xfrm>
                <a:off x="3605" y="2054"/>
                <a:ext cx="719" cy="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5" name="Line 2064"/>
              <p:cNvSpPr>
                <a:spLocks noChangeShapeType="1"/>
              </p:cNvSpPr>
              <p:nvPr/>
            </p:nvSpPr>
            <p:spPr bwMode="auto">
              <a:xfrm>
                <a:off x="3605" y="2246"/>
                <a:ext cx="719" cy="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6" name="Line 2065"/>
              <p:cNvSpPr>
                <a:spLocks noChangeShapeType="1"/>
              </p:cNvSpPr>
              <p:nvPr/>
            </p:nvSpPr>
            <p:spPr bwMode="auto">
              <a:xfrm>
                <a:off x="3605" y="2390"/>
                <a:ext cx="719" cy="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7" name="Line 2066"/>
              <p:cNvSpPr>
                <a:spLocks noChangeShapeType="1"/>
              </p:cNvSpPr>
              <p:nvPr/>
            </p:nvSpPr>
            <p:spPr bwMode="auto">
              <a:xfrm>
                <a:off x="3605" y="2534"/>
                <a:ext cx="719" cy="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8" name="Line 2067"/>
              <p:cNvSpPr>
                <a:spLocks noChangeShapeType="1"/>
              </p:cNvSpPr>
              <p:nvPr/>
            </p:nvSpPr>
            <p:spPr bwMode="auto">
              <a:xfrm>
                <a:off x="3605" y="2678"/>
                <a:ext cx="719" cy="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9" name="Line 2068"/>
              <p:cNvSpPr>
                <a:spLocks noChangeShapeType="1"/>
              </p:cNvSpPr>
              <p:nvPr/>
            </p:nvSpPr>
            <p:spPr bwMode="auto">
              <a:xfrm>
                <a:off x="3605" y="2822"/>
                <a:ext cx="719" cy="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grpSp>
        <p:sp>
          <p:nvSpPr>
            <p:cNvPr id="20" name="Rectangle 2069"/>
            <p:cNvSpPr>
              <a:spLocks noChangeArrowheads="1"/>
            </p:cNvSpPr>
            <p:nvPr/>
          </p:nvSpPr>
          <p:spPr bwMode="auto">
            <a:xfrm>
              <a:off x="1135856" y="1525588"/>
              <a:ext cx="747713" cy="334962"/>
            </a:xfrm>
            <a:prstGeom prst="rect">
              <a:avLst/>
            </a:prstGeom>
            <a:solidFill>
              <a:srgbClr val="FFFFFF"/>
            </a:solidFill>
            <a:ln w="12700">
              <a:solidFill>
                <a:srgbClr val="808080"/>
              </a:solidFill>
              <a:miter lim="800000"/>
              <a:headEnd/>
              <a:tailEnd/>
            </a:ln>
          </p:spPr>
          <p:txBody>
            <a:bodyPr wrap="none" lIns="92075" tIns="46038" rIns="92075" bIns="46038"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defRPr/>
              </a:pPr>
              <a:r>
                <a:rPr lang="en-US" altLang="es-MX" sz="2400" b="1" kern="0" dirty="0">
                  <a:solidFill>
                    <a:srgbClr val="FF0000"/>
                  </a:solidFill>
                  <a:latin typeface="Times New Roman" pitchFamily="18" charset="0"/>
                </a:rPr>
                <a:t>*</a:t>
              </a:r>
              <a:r>
                <a:rPr lang="en-US" altLang="es-MX" sz="2400" b="1" kern="0" dirty="0">
                  <a:solidFill>
                    <a:srgbClr val="0000CC"/>
                  </a:solidFill>
                  <a:latin typeface="Times New Roman" pitchFamily="18" charset="0"/>
                </a:rPr>
                <a:t>PC</a:t>
              </a:r>
            </a:p>
          </p:txBody>
        </p:sp>
        <p:sp>
          <p:nvSpPr>
            <p:cNvPr id="21" name="Rectangle 2070"/>
            <p:cNvSpPr>
              <a:spLocks noChangeArrowheads="1"/>
            </p:cNvSpPr>
            <p:nvPr/>
          </p:nvSpPr>
          <p:spPr bwMode="auto">
            <a:xfrm>
              <a:off x="94471" y="1520825"/>
              <a:ext cx="81913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b="1" dirty="0">
                  <a:solidFill>
                    <a:srgbClr val="000000"/>
                  </a:solidFill>
                  <a:latin typeface="Times New Roman" pitchFamily="18" charset="0"/>
                </a:rPr>
                <a:t>CPU</a:t>
              </a:r>
            </a:p>
          </p:txBody>
        </p:sp>
        <p:sp>
          <p:nvSpPr>
            <p:cNvPr id="22" name="Line 2071"/>
            <p:cNvSpPr>
              <a:spLocks noChangeShapeType="1"/>
            </p:cNvSpPr>
            <p:nvPr/>
          </p:nvSpPr>
          <p:spPr bwMode="auto">
            <a:xfrm>
              <a:off x="1871141" y="5359055"/>
              <a:ext cx="608013" cy="1588"/>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23" name="Line 2072"/>
            <p:cNvSpPr>
              <a:spLocks noChangeShapeType="1"/>
            </p:cNvSpPr>
            <p:nvPr/>
          </p:nvSpPr>
          <p:spPr bwMode="auto">
            <a:xfrm>
              <a:off x="1871141" y="5435255"/>
              <a:ext cx="608013" cy="1588"/>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24" name="Line 2073"/>
            <p:cNvSpPr>
              <a:spLocks noChangeShapeType="1"/>
            </p:cNvSpPr>
            <p:nvPr/>
          </p:nvSpPr>
          <p:spPr bwMode="auto">
            <a:xfrm>
              <a:off x="1871141" y="5511455"/>
              <a:ext cx="608013" cy="1588"/>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25" name="Line 2074"/>
            <p:cNvSpPr>
              <a:spLocks noChangeShapeType="1"/>
            </p:cNvSpPr>
            <p:nvPr/>
          </p:nvSpPr>
          <p:spPr bwMode="auto">
            <a:xfrm>
              <a:off x="1871141" y="5587655"/>
              <a:ext cx="608013" cy="1588"/>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26" name="Rectangle 2075"/>
            <p:cNvSpPr>
              <a:spLocks noChangeArrowheads="1"/>
            </p:cNvSpPr>
            <p:nvPr/>
          </p:nvSpPr>
          <p:spPr bwMode="auto">
            <a:xfrm>
              <a:off x="1605042" y="5938493"/>
              <a:ext cx="110369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dirty="0">
                  <a:solidFill>
                    <a:srgbClr val="000000"/>
                  </a:solidFill>
                  <a:latin typeface="Times New Roman" pitchFamily="18" charset="0"/>
                </a:rPr>
                <a:t>Buffers</a:t>
              </a:r>
            </a:p>
          </p:txBody>
        </p:sp>
        <p:sp>
          <p:nvSpPr>
            <p:cNvPr id="27" name="Rectangle 2076"/>
            <p:cNvSpPr>
              <a:spLocks noChangeArrowheads="1"/>
            </p:cNvSpPr>
            <p:nvPr/>
          </p:nvSpPr>
          <p:spPr bwMode="auto">
            <a:xfrm>
              <a:off x="240180" y="4665891"/>
              <a:ext cx="331189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b="1" dirty="0">
                  <a:solidFill>
                    <a:srgbClr val="000000"/>
                  </a:solidFill>
                  <a:latin typeface="Times New Roman" pitchFamily="18" charset="0"/>
                </a:rPr>
                <a:t>I/O Module Controllers</a:t>
              </a:r>
            </a:p>
          </p:txBody>
        </p:sp>
        <p:sp>
          <p:nvSpPr>
            <p:cNvPr id="28" name="Rectangle 2077"/>
            <p:cNvSpPr>
              <a:spLocks noChangeArrowheads="1"/>
            </p:cNvSpPr>
            <p:nvPr/>
          </p:nvSpPr>
          <p:spPr bwMode="auto">
            <a:xfrm>
              <a:off x="3740947" y="1495425"/>
              <a:ext cx="1312859"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b="1" dirty="0">
                  <a:solidFill>
                    <a:srgbClr val="000000"/>
                  </a:solidFill>
                  <a:latin typeface="Times New Roman" pitchFamily="18" charset="0"/>
                </a:rPr>
                <a:t>Central</a:t>
              </a:r>
            </a:p>
            <a:p>
              <a:pPr algn="ctr" fontAlgn="base">
                <a:spcBef>
                  <a:spcPct val="0"/>
                </a:spcBef>
                <a:spcAft>
                  <a:spcPct val="0"/>
                </a:spcAft>
                <a:buNone/>
              </a:pPr>
              <a:r>
                <a:rPr lang="en-US" altLang="es-MX" sz="2400" b="1" dirty="0">
                  <a:solidFill>
                    <a:srgbClr val="000000"/>
                  </a:solidFill>
                  <a:latin typeface="Times New Roman" pitchFamily="18" charset="0"/>
                </a:rPr>
                <a:t>Memory</a:t>
              </a:r>
            </a:p>
          </p:txBody>
        </p:sp>
        <p:sp>
          <p:nvSpPr>
            <p:cNvPr id="29" name="Rectangle 2078"/>
            <p:cNvSpPr>
              <a:spLocks noChangeArrowheads="1"/>
            </p:cNvSpPr>
            <p:nvPr/>
          </p:nvSpPr>
          <p:spPr bwMode="auto">
            <a:xfrm>
              <a:off x="5524303" y="2130425"/>
              <a:ext cx="151804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dirty="0">
                  <a:solidFill>
                    <a:srgbClr val="000000"/>
                  </a:solidFill>
                  <a:latin typeface="Times New Roman" pitchFamily="18" charset="0"/>
                </a:rPr>
                <a:t>Instruction</a:t>
              </a:r>
            </a:p>
          </p:txBody>
        </p:sp>
        <p:sp>
          <p:nvSpPr>
            <p:cNvPr id="30" name="Rectangle 2079"/>
            <p:cNvSpPr>
              <a:spLocks noChangeArrowheads="1"/>
            </p:cNvSpPr>
            <p:nvPr/>
          </p:nvSpPr>
          <p:spPr bwMode="auto">
            <a:xfrm>
              <a:off x="5524303" y="2768600"/>
              <a:ext cx="151804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Instruction</a:t>
              </a:r>
            </a:p>
          </p:txBody>
        </p:sp>
        <p:sp>
          <p:nvSpPr>
            <p:cNvPr id="31" name="Rectangle 2080"/>
            <p:cNvSpPr>
              <a:spLocks noChangeArrowheads="1"/>
            </p:cNvSpPr>
            <p:nvPr/>
          </p:nvSpPr>
          <p:spPr bwMode="auto">
            <a:xfrm>
              <a:off x="5524303" y="2444750"/>
              <a:ext cx="151804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Instruction</a:t>
              </a:r>
            </a:p>
          </p:txBody>
        </p:sp>
        <p:sp>
          <p:nvSpPr>
            <p:cNvPr id="32" name="Rectangle 2081"/>
            <p:cNvSpPr>
              <a:spLocks noChangeArrowheads="1"/>
            </p:cNvSpPr>
            <p:nvPr/>
          </p:nvSpPr>
          <p:spPr bwMode="auto">
            <a:xfrm>
              <a:off x="5901001" y="3514725"/>
              <a:ext cx="76623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dirty="0">
                  <a:solidFill>
                    <a:srgbClr val="000000"/>
                  </a:solidFill>
                  <a:latin typeface="Times New Roman" pitchFamily="18" charset="0"/>
                </a:rPr>
                <a:t>Data</a:t>
              </a:r>
            </a:p>
          </p:txBody>
        </p:sp>
        <p:sp>
          <p:nvSpPr>
            <p:cNvPr id="33" name="Rectangle 2082"/>
            <p:cNvSpPr>
              <a:spLocks noChangeArrowheads="1"/>
            </p:cNvSpPr>
            <p:nvPr/>
          </p:nvSpPr>
          <p:spPr bwMode="auto">
            <a:xfrm>
              <a:off x="5901001" y="3854450"/>
              <a:ext cx="76623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Data</a:t>
              </a:r>
            </a:p>
          </p:txBody>
        </p:sp>
        <p:sp>
          <p:nvSpPr>
            <p:cNvPr id="34" name="Rectangle 2083"/>
            <p:cNvSpPr>
              <a:spLocks noChangeArrowheads="1"/>
            </p:cNvSpPr>
            <p:nvPr/>
          </p:nvSpPr>
          <p:spPr bwMode="auto">
            <a:xfrm>
              <a:off x="5871369" y="4481513"/>
              <a:ext cx="8255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Data</a:t>
              </a:r>
            </a:p>
          </p:txBody>
        </p:sp>
        <p:sp>
          <p:nvSpPr>
            <p:cNvPr id="35" name="Rectangle 2084"/>
            <p:cNvSpPr>
              <a:spLocks noChangeArrowheads="1"/>
            </p:cNvSpPr>
            <p:nvPr/>
          </p:nvSpPr>
          <p:spPr bwMode="auto">
            <a:xfrm>
              <a:off x="5901001" y="4154488"/>
              <a:ext cx="76623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Data</a:t>
              </a:r>
            </a:p>
          </p:txBody>
        </p:sp>
        <p:grpSp>
          <p:nvGrpSpPr>
            <p:cNvPr id="36" name="Group 2105"/>
            <p:cNvGrpSpPr>
              <a:grpSpLocks/>
            </p:cNvGrpSpPr>
            <p:nvPr/>
          </p:nvGrpSpPr>
          <p:grpSpPr bwMode="auto">
            <a:xfrm>
              <a:off x="6152357" y="1333501"/>
              <a:ext cx="263525" cy="750888"/>
              <a:chOff x="3891" y="1190"/>
              <a:chExt cx="166" cy="473"/>
            </a:xfrm>
          </p:grpSpPr>
          <p:sp>
            <p:nvSpPr>
              <p:cNvPr id="37" name="Rectangle 2085"/>
              <p:cNvSpPr>
                <a:spLocks noChangeArrowheads="1"/>
              </p:cNvSpPr>
              <p:nvPr/>
            </p:nvSpPr>
            <p:spPr bwMode="auto">
              <a:xfrm>
                <a:off x="3891" y="1286"/>
                <a:ext cx="1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sp>
            <p:nvSpPr>
              <p:cNvPr id="38" name="Rectangle 2086"/>
              <p:cNvSpPr>
                <a:spLocks noChangeArrowheads="1"/>
              </p:cNvSpPr>
              <p:nvPr/>
            </p:nvSpPr>
            <p:spPr bwMode="auto">
              <a:xfrm>
                <a:off x="3891" y="1190"/>
                <a:ext cx="1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sp>
            <p:nvSpPr>
              <p:cNvPr id="39" name="Rectangle 2087"/>
              <p:cNvSpPr>
                <a:spLocks noChangeArrowheads="1"/>
              </p:cNvSpPr>
              <p:nvPr/>
            </p:nvSpPr>
            <p:spPr bwMode="auto">
              <a:xfrm>
                <a:off x="3891" y="1372"/>
                <a:ext cx="1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grpSp>
        <p:sp>
          <p:nvSpPr>
            <p:cNvPr id="40" name="Rectangle 2093"/>
            <p:cNvSpPr>
              <a:spLocks noChangeArrowheads="1"/>
            </p:cNvSpPr>
            <p:nvPr/>
          </p:nvSpPr>
          <p:spPr bwMode="auto">
            <a:xfrm>
              <a:off x="2020683" y="5435255"/>
              <a:ext cx="26289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sp>
          <p:nvSpPr>
            <p:cNvPr id="41" name="Rectangle 2094"/>
            <p:cNvSpPr>
              <a:spLocks noChangeArrowheads="1"/>
            </p:cNvSpPr>
            <p:nvPr/>
          </p:nvSpPr>
          <p:spPr bwMode="auto">
            <a:xfrm>
              <a:off x="2020683" y="5359055"/>
              <a:ext cx="26289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sp>
          <p:nvSpPr>
            <p:cNvPr id="42" name="Freeform 2095"/>
            <p:cNvSpPr>
              <a:spLocks/>
            </p:cNvSpPr>
            <p:nvPr/>
          </p:nvSpPr>
          <p:spPr bwMode="auto">
            <a:xfrm>
              <a:off x="2902744" y="2381250"/>
              <a:ext cx="1074737" cy="3207993"/>
            </a:xfrm>
            <a:custGeom>
              <a:avLst/>
              <a:gdLst>
                <a:gd name="T0" fmla="*/ 2147483647 w 677"/>
                <a:gd name="T1" fmla="*/ 0 h 1433"/>
                <a:gd name="T2" fmla="*/ 2147483647 w 677"/>
                <a:gd name="T3" fmla="*/ 0 h 1433"/>
                <a:gd name="T4" fmla="*/ 2147483647 w 677"/>
                <a:gd name="T5" fmla="*/ 2147483647 h 1433"/>
                <a:gd name="T6" fmla="*/ 0 w 677"/>
                <a:gd name="T7" fmla="*/ 2147483647 h 1433"/>
                <a:gd name="T8" fmla="*/ 0 60000 65536"/>
                <a:gd name="T9" fmla="*/ 0 60000 65536"/>
                <a:gd name="T10" fmla="*/ 0 60000 65536"/>
                <a:gd name="T11" fmla="*/ 0 60000 65536"/>
                <a:gd name="T12" fmla="*/ 0 w 677"/>
                <a:gd name="T13" fmla="*/ 0 h 1433"/>
                <a:gd name="T14" fmla="*/ 677 w 677"/>
                <a:gd name="T15" fmla="*/ 1433 h 1433"/>
              </a:gdLst>
              <a:ahLst/>
              <a:cxnLst>
                <a:cxn ang="T8">
                  <a:pos x="T0" y="T1"/>
                </a:cxn>
                <a:cxn ang="T9">
                  <a:pos x="T2" y="T3"/>
                </a:cxn>
                <a:cxn ang="T10">
                  <a:pos x="T4" y="T5"/>
                </a:cxn>
                <a:cxn ang="T11">
                  <a:pos x="T6" y="T7"/>
                </a:cxn>
              </a:cxnLst>
              <a:rect l="T12" t="T13" r="T14" b="T15"/>
              <a:pathLst>
                <a:path w="677" h="1433">
                  <a:moveTo>
                    <a:pt x="96" y="0"/>
                  </a:moveTo>
                  <a:lnTo>
                    <a:pt x="677" y="0"/>
                  </a:lnTo>
                  <a:lnTo>
                    <a:pt x="677" y="1433"/>
                  </a:lnTo>
                  <a:lnTo>
                    <a:pt x="0" y="1433"/>
                  </a:lnTo>
                </a:path>
              </a:pathLst>
            </a:custGeom>
            <a:noFill/>
            <a:ln w="76200" cap="flat">
              <a:solidFill>
                <a:srgbClr val="80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s-MX" sz="2800" b="1">
                <a:solidFill>
                  <a:srgbClr val="808080"/>
                </a:solidFill>
                <a:latin typeface="Times New Roman" pitchFamily="18" charset="0"/>
              </a:endParaRPr>
            </a:p>
          </p:txBody>
        </p:sp>
        <p:sp>
          <p:nvSpPr>
            <p:cNvPr id="43" name="Rectangle 2096"/>
            <p:cNvSpPr>
              <a:spLocks noChangeArrowheads="1"/>
            </p:cNvSpPr>
            <p:nvPr/>
          </p:nvSpPr>
          <p:spPr bwMode="auto">
            <a:xfrm>
              <a:off x="1145381" y="1960563"/>
              <a:ext cx="747713" cy="334962"/>
            </a:xfrm>
            <a:prstGeom prst="rect">
              <a:avLst/>
            </a:prstGeom>
            <a:solidFill>
              <a:srgbClr val="FFFFFF"/>
            </a:solidFill>
            <a:ln w="12700">
              <a:solidFill>
                <a:srgbClr val="808080"/>
              </a:solidFill>
              <a:miter lim="800000"/>
              <a:headEnd/>
              <a:tailEnd/>
            </a:ln>
          </p:spPr>
          <p:txBody>
            <a:bodyPr wrap="none" lIns="92075" tIns="46038" rIns="92075" bIns="46038"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defRPr/>
              </a:pPr>
              <a:r>
                <a:rPr lang="en-US" altLang="es-MX" sz="2400" b="1" kern="0">
                  <a:solidFill>
                    <a:srgbClr val="0000CC"/>
                  </a:solidFill>
                  <a:latin typeface="Times New Roman" pitchFamily="18" charset="0"/>
                </a:rPr>
                <a:t>IR</a:t>
              </a:r>
            </a:p>
          </p:txBody>
        </p:sp>
        <p:sp>
          <p:nvSpPr>
            <p:cNvPr id="44" name="Rectangle 2097"/>
            <p:cNvSpPr>
              <a:spLocks noChangeArrowheads="1"/>
            </p:cNvSpPr>
            <p:nvPr/>
          </p:nvSpPr>
          <p:spPr bwMode="auto">
            <a:xfrm>
              <a:off x="2088356" y="1512888"/>
              <a:ext cx="747713" cy="334962"/>
            </a:xfrm>
            <a:prstGeom prst="rect">
              <a:avLst/>
            </a:prstGeom>
            <a:solidFill>
              <a:srgbClr val="FFFFFF"/>
            </a:solidFill>
            <a:ln w="12700">
              <a:solidFill>
                <a:srgbClr val="808080"/>
              </a:solidFill>
              <a:miter lim="800000"/>
              <a:headEnd/>
              <a:tailEnd/>
            </a:ln>
          </p:spPr>
          <p:txBody>
            <a:bodyPr wrap="none" lIns="92075" tIns="46038" rIns="92075" bIns="46038"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defRPr/>
              </a:pPr>
              <a:r>
                <a:rPr lang="en-US" altLang="es-MX" sz="2400" b="1" kern="0">
                  <a:solidFill>
                    <a:srgbClr val="0000CC"/>
                  </a:solidFill>
                  <a:latin typeface="Times New Roman" pitchFamily="18" charset="0"/>
                </a:rPr>
                <a:t>MAR</a:t>
              </a:r>
            </a:p>
          </p:txBody>
        </p:sp>
        <p:sp>
          <p:nvSpPr>
            <p:cNvPr id="45" name="Rectangle 2098"/>
            <p:cNvSpPr>
              <a:spLocks noChangeArrowheads="1"/>
            </p:cNvSpPr>
            <p:nvPr/>
          </p:nvSpPr>
          <p:spPr bwMode="auto">
            <a:xfrm>
              <a:off x="2101056" y="1931988"/>
              <a:ext cx="747713" cy="334962"/>
            </a:xfrm>
            <a:prstGeom prst="rect">
              <a:avLst/>
            </a:prstGeom>
            <a:solidFill>
              <a:srgbClr val="FFFFFF"/>
            </a:solidFill>
            <a:ln w="12700">
              <a:solidFill>
                <a:srgbClr val="808080"/>
              </a:solidFill>
              <a:miter lim="800000"/>
              <a:headEnd/>
              <a:tailEnd/>
            </a:ln>
          </p:spPr>
          <p:txBody>
            <a:bodyPr wrap="none" lIns="92075" tIns="46038" rIns="92075" bIns="46038"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defRPr/>
              </a:pPr>
              <a:r>
                <a:rPr lang="en-US" altLang="es-MX" sz="2400" b="1" kern="0">
                  <a:solidFill>
                    <a:srgbClr val="0000CC"/>
                  </a:solidFill>
                  <a:latin typeface="Times New Roman" pitchFamily="18" charset="0"/>
                </a:rPr>
                <a:t>MBR</a:t>
              </a:r>
            </a:p>
          </p:txBody>
        </p:sp>
        <p:sp>
          <p:nvSpPr>
            <p:cNvPr id="46" name="Rectangle 2099"/>
            <p:cNvSpPr>
              <a:spLocks noChangeArrowheads="1"/>
            </p:cNvSpPr>
            <p:nvPr/>
          </p:nvSpPr>
          <p:spPr bwMode="auto">
            <a:xfrm>
              <a:off x="2112169" y="2352675"/>
              <a:ext cx="747712" cy="334963"/>
            </a:xfrm>
            <a:prstGeom prst="rect">
              <a:avLst/>
            </a:prstGeom>
            <a:solidFill>
              <a:srgbClr val="FFFFFF"/>
            </a:solidFill>
            <a:ln w="12700">
              <a:solidFill>
                <a:srgbClr val="808080"/>
              </a:solidFill>
              <a:miter lim="800000"/>
              <a:headEnd/>
              <a:tailEnd/>
            </a:ln>
          </p:spPr>
          <p:txBody>
            <a:bodyPr wrap="none" lIns="92075" tIns="46038" rIns="92075" bIns="46038"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defRPr/>
              </a:pPr>
              <a:r>
                <a:rPr lang="en-US" altLang="es-MX" sz="1800" b="1" kern="0">
                  <a:solidFill>
                    <a:srgbClr val="0000CC"/>
                  </a:solidFill>
                  <a:latin typeface="Times New Roman" pitchFamily="18" charset="0"/>
                </a:rPr>
                <a:t>I/O AR</a:t>
              </a:r>
            </a:p>
          </p:txBody>
        </p:sp>
        <p:sp>
          <p:nvSpPr>
            <p:cNvPr id="47" name="Rectangle 2100"/>
            <p:cNvSpPr>
              <a:spLocks noChangeArrowheads="1"/>
            </p:cNvSpPr>
            <p:nvPr/>
          </p:nvSpPr>
          <p:spPr bwMode="auto">
            <a:xfrm>
              <a:off x="2137569" y="2784475"/>
              <a:ext cx="747712" cy="334963"/>
            </a:xfrm>
            <a:prstGeom prst="rect">
              <a:avLst/>
            </a:prstGeom>
            <a:solidFill>
              <a:srgbClr val="FFFFFF"/>
            </a:solidFill>
            <a:ln w="12700">
              <a:solidFill>
                <a:srgbClr val="808080"/>
              </a:solidFill>
              <a:miter lim="800000"/>
              <a:headEnd/>
              <a:tailEnd/>
            </a:ln>
          </p:spPr>
          <p:txBody>
            <a:bodyPr wrap="none" lIns="92075" tIns="46038" rIns="92075" bIns="46038"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defRPr/>
              </a:pPr>
              <a:r>
                <a:rPr lang="en-US" altLang="es-MX" sz="1800" b="1" kern="0">
                  <a:solidFill>
                    <a:srgbClr val="0000CC"/>
                  </a:solidFill>
                  <a:latin typeface="Times New Roman" pitchFamily="18" charset="0"/>
                </a:rPr>
                <a:t>I/O BR</a:t>
              </a:r>
            </a:p>
          </p:txBody>
        </p:sp>
        <p:sp>
          <p:nvSpPr>
            <p:cNvPr id="48" name="Freeform 2101"/>
            <p:cNvSpPr>
              <a:spLocks/>
            </p:cNvSpPr>
            <p:nvPr/>
          </p:nvSpPr>
          <p:spPr bwMode="auto">
            <a:xfrm>
              <a:off x="1051719" y="2873375"/>
              <a:ext cx="952500" cy="612775"/>
            </a:xfrm>
            <a:custGeom>
              <a:avLst/>
              <a:gdLst>
                <a:gd name="T0" fmla="*/ 2147483647 w 600"/>
                <a:gd name="T1" fmla="*/ 2147483647 h 261"/>
                <a:gd name="T2" fmla="*/ 2147483647 w 600"/>
                <a:gd name="T3" fmla="*/ 0 h 261"/>
                <a:gd name="T4" fmla="*/ 2147483647 w 600"/>
                <a:gd name="T5" fmla="*/ 0 h 261"/>
                <a:gd name="T6" fmla="*/ 2147483647 w 600"/>
                <a:gd name="T7" fmla="*/ 2147483647 h 261"/>
                <a:gd name="T8" fmla="*/ 2147483647 w 600"/>
                <a:gd name="T9" fmla="*/ 2147483647 h 261"/>
                <a:gd name="T10" fmla="*/ 0 w 600"/>
                <a:gd name="T11" fmla="*/ 0 h 261"/>
                <a:gd name="T12" fmla="*/ 2147483647 w 600"/>
                <a:gd name="T13" fmla="*/ 2147483647 h 261"/>
                <a:gd name="T14" fmla="*/ 2147483647 w 600"/>
                <a:gd name="T15" fmla="*/ 2147483647 h 261"/>
                <a:gd name="T16" fmla="*/ 0 60000 65536"/>
                <a:gd name="T17" fmla="*/ 0 60000 65536"/>
                <a:gd name="T18" fmla="*/ 0 60000 65536"/>
                <a:gd name="T19" fmla="*/ 0 60000 65536"/>
                <a:gd name="T20" fmla="*/ 0 60000 65536"/>
                <a:gd name="T21" fmla="*/ 0 60000 65536"/>
                <a:gd name="T22" fmla="*/ 0 60000 65536"/>
                <a:gd name="T23" fmla="*/ 0 60000 65536"/>
                <a:gd name="T24" fmla="*/ 0 w 600"/>
                <a:gd name="T25" fmla="*/ 0 h 261"/>
                <a:gd name="T26" fmla="*/ 600 w 600"/>
                <a:gd name="T27" fmla="*/ 261 h 2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0" h="261">
                  <a:moveTo>
                    <a:pt x="513" y="261"/>
                  </a:moveTo>
                  <a:lnTo>
                    <a:pt x="600" y="0"/>
                  </a:lnTo>
                  <a:lnTo>
                    <a:pt x="397" y="0"/>
                  </a:lnTo>
                  <a:lnTo>
                    <a:pt x="310" y="106"/>
                  </a:lnTo>
                  <a:lnTo>
                    <a:pt x="203" y="10"/>
                  </a:lnTo>
                  <a:lnTo>
                    <a:pt x="0" y="0"/>
                  </a:lnTo>
                  <a:lnTo>
                    <a:pt x="126" y="261"/>
                  </a:lnTo>
                  <a:lnTo>
                    <a:pt x="513" y="261"/>
                  </a:lnTo>
                  <a:close/>
                </a:path>
              </a:pathLst>
            </a:custGeom>
            <a:solidFill>
              <a:srgbClr val="FFFFFF"/>
            </a:solidFill>
            <a:ln w="12700" cap="flat">
              <a:solidFill>
                <a:srgbClr val="000000"/>
              </a:solidFill>
              <a:prstDash val="solid"/>
              <a:round/>
              <a:headEnd type="none" w="med" len="med"/>
              <a:tailEnd type="none" w="med" len="med"/>
            </a:ln>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49" name="Text Box 2102"/>
            <p:cNvSpPr txBox="1">
              <a:spLocks noChangeArrowheads="1"/>
            </p:cNvSpPr>
            <p:nvPr/>
          </p:nvSpPr>
          <p:spPr bwMode="auto">
            <a:xfrm>
              <a:off x="1087629" y="3026103"/>
              <a:ext cx="9124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1400" b="1">
                  <a:solidFill>
                    <a:srgbClr val="000000"/>
                  </a:solidFill>
                  <a:latin typeface="Times New Roman" pitchFamily="18" charset="0"/>
                </a:rPr>
                <a:t>execution</a:t>
              </a:r>
            </a:p>
            <a:p>
              <a:pPr algn="ctr" fontAlgn="base">
                <a:spcBef>
                  <a:spcPct val="0"/>
                </a:spcBef>
                <a:spcAft>
                  <a:spcPct val="0"/>
                </a:spcAft>
                <a:buNone/>
              </a:pPr>
              <a:r>
                <a:rPr lang="en-US" altLang="es-MX" sz="1400" b="1">
                  <a:solidFill>
                    <a:srgbClr val="000000"/>
                  </a:solidFill>
                  <a:latin typeface="Times New Roman" pitchFamily="18" charset="0"/>
                </a:rPr>
                <a:t>unit</a:t>
              </a:r>
            </a:p>
          </p:txBody>
        </p:sp>
        <p:grpSp>
          <p:nvGrpSpPr>
            <p:cNvPr id="50" name="Group 2106"/>
            <p:cNvGrpSpPr>
              <a:grpSpLocks/>
            </p:cNvGrpSpPr>
            <p:nvPr/>
          </p:nvGrpSpPr>
          <p:grpSpPr bwMode="auto">
            <a:xfrm>
              <a:off x="6152357" y="2914651"/>
              <a:ext cx="263525" cy="750888"/>
              <a:chOff x="3891" y="1190"/>
              <a:chExt cx="166" cy="473"/>
            </a:xfrm>
          </p:grpSpPr>
          <p:sp>
            <p:nvSpPr>
              <p:cNvPr id="51" name="Rectangle 2107"/>
              <p:cNvSpPr>
                <a:spLocks noChangeArrowheads="1"/>
              </p:cNvSpPr>
              <p:nvPr/>
            </p:nvSpPr>
            <p:spPr bwMode="auto">
              <a:xfrm>
                <a:off x="3891" y="1286"/>
                <a:ext cx="1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sp>
            <p:nvSpPr>
              <p:cNvPr id="52" name="Rectangle 2108"/>
              <p:cNvSpPr>
                <a:spLocks noChangeArrowheads="1"/>
              </p:cNvSpPr>
              <p:nvPr/>
            </p:nvSpPr>
            <p:spPr bwMode="auto">
              <a:xfrm>
                <a:off x="3891" y="1190"/>
                <a:ext cx="1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sp>
            <p:nvSpPr>
              <p:cNvPr id="53" name="Rectangle 2109"/>
              <p:cNvSpPr>
                <a:spLocks noChangeArrowheads="1"/>
              </p:cNvSpPr>
              <p:nvPr/>
            </p:nvSpPr>
            <p:spPr bwMode="auto">
              <a:xfrm>
                <a:off x="3891" y="1372"/>
                <a:ext cx="1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grpSp>
        <p:grpSp>
          <p:nvGrpSpPr>
            <p:cNvPr id="54" name="Group 2110"/>
            <p:cNvGrpSpPr>
              <a:grpSpLocks/>
            </p:cNvGrpSpPr>
            <p:nvPr/>
          </p:nvGrpSpPr>
          <p:grpSpPr bwMode="auto">
            <a:xfrm>
              <a:off x="6152357" y="4705351"/>
              <a:ext cx="263525" cy="750888"/>
              <a:chOff x="3891" y="1190"/>
              <a:chExt cx="166" cy="473"/>
            </a:xfrm>
          </p:grpSpPr>
          <p:sp>
            <p:nvSpPr>
              <p:cNvPr id="55" name="Rectangle 2111"/>
              <p:cNvSpPr>
                <a:spLocks noChangeArrowheads="1"/>
              </p:cNvSpPr>
              <p:nvPr/>
            </p:nvSpPr>
            <p:spPr bwMode="auto">
              <a:xfrm>
                <a:off x="3891" y="1286"/>
                <a:ext cx="1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sp>
            <p:nvSpPr>
              <p:cNvPr id="56" name="Rectangle 2112"/>
              <p:cNvSpPr>
                <a:spLocks noChangeArrowheads="1"/>
              </p:cNvSpPr>
              <p:nvPr/>
            </p:nvSpPr>
            <p:spPr bwMode="auto">
              <a:xfrm>
                <a:off x="3891" y="1190"/>
                <a:ext cx="1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sp>
            <p:nvSpPr>
              <p:cNvPr id="57" name="Rectangle 2113"/>
              <p:cNvSpPr>
                <a:spLocks noChangeArrowheads="1"/>
              </p:cNvSpPr>
              <p:nvPr/>
            </p:nvSpPr>
            <p:spPr bwMode="auto">
              <a:xfrm>
                <a:off x="3891" y="1372"/>
                <a:ext cx="1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400">
                    <a:solidFill>
                      <a:srgbClr val="000000"/>
                    </a:solidFill>
                    <a:latin typeface="Times New Roman" pitchFamily="18" charset="0"/>
                  </a:rPr>
                  <a:t>.</a:t>
                </a:r>
              </a:p>
            </p:txBody>
          </p:sp>
        </p:grpSp>
        <p:sp>
          <p:nvSpPr>
            <p:cNvPr id="58" name="Line 2114"/>
            <p:cNvSpPr>
              <a:spLocks noChangeShapeType="1"/>
            </p:cNvSpPr>
            <p:nvPr/>
          </p:nvSpPr>
          <p:spPr bwMode="auto">
            <a:xfrm>
              <a:off x="3971131" y="3149600"/>
              <a:ext cx="1143000" cy="0"/>
            </a:xfrm>
            <a:prstGeom prst="line">
              <a:avLst/>
            </a:prstGeom>
            <a:noFill/>
            <a:ln w="762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s-MX" sz="2800" b="1">
                <a:solidFill>
                  <a:srgbClr val="808080"/>
                </a:solidFill>
                <a:latin typeface="Times New Roman" pitchFamily="18" charset="0"/>
              </a:endParaRPr>
            </a:p>
          </p:txBody>
        </p:sp>
        <p:sp>
          <p:nvSpPr>
            <p:cNvPr id="59" name="Text Box 2115"/>
            <p:cNvSpPr txBox="1">
              <a:spLocks noChangeArrowheads="1"/>
            </p:cNvSpPr>
            <p:nvPr/>
          </p:nvSpPr>
          <p:spPr bwMode="auto">
            <a:xfrm>
              <a:off x="4300059" y="5592845"/>
              <a:ext cx="23968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1200" b="1" dirty="0">
                  <a:solidFill>
                    <a:srgbClr val="000000"/>
                  </a:solidFill>
                  <a:latin typeface="Times New Roman" pitchFamily="18" charset="0"/>
                </a:rPr>
                <a:t>MAR - Memory Address Register</a:t>
              </a:r>
            </a:p>
            <a:p>
              <a:pPr algn="ctr" fontAlgn="base">
                <a:spcBef>
                  <a:spcPct val="0"/>
                </a:spcBef>
                <a:spcAft>
                  <a:spcPct val="0"/>
                </a:spcAft>
                <a:buNone/>
              </a:pPr>
              <a:r>
                <a:rPr lang="en-US" altLang="es-MX" sz="1200" b="1" dirty="0">
                  <a:solidFill>
                    <a:srgbClr val="000000"/>
                  </a:solidFill>
                  <a:latin typeface="Times New Roman" pitchFamily="18" charset="0"/>
                </a:rPr>
                <a:t>MBR - Memory Buffer Register</a:t>
              </a:r>
            </a:p>
            <a:p>
              <a:pPr algn="ctr" fontAlgn="base">
                <a:spcBef>
                  <a:spcPct val="0"/>
                </a:spcBef>
                <a:spcAft>
                  <a:spcPct val="0"/>
                </a:spcAft>
                <a:buNone/>
              </a:pPr>
              <a:r>
                <a:rPr lang="en-US" altLang="es-MX" sz="1200" b="1" dirty="0">
                  <a:solidFill>
                    <a:srgbClr val="000000"/>
                  </a:solidFill>
                  <a:latin typeface="Times New Roman" pitchFamily="18" charset="0"/>
                </a:rPr>
                <a:t>I/O AR - I/O Address Register</a:t>
              </a:r>
            </a:p>
            <a:p>
              <a:pPr algn="ctr" fontAlgn="base">
                <a:spcBef>
                  <a:spcPct val="0"/>
                </a:spcBef>
                <a:spcAft>
                  <a:spcPct val="0"/>
                </a:spcAft>
                <a:buNone/>
              </a:pPr>
              <a:r>
                <a:rPr lang="en-US" altLang="es-MX" sz="1200" b="1" dirty="0">
                  <a:solidFill>
                    <a:srgbClr val="000000"/>
                  </a:solidFill>
                  <a:latin typeface="Times New Roman" pitchFamily="18" charset="0"/>
                </a:rPr>
                <a:t>I/O BE - I/O Buffer Register</a:t>
              </a:r>
            </a:p>
          </p:txBody>
        </p:sp>
        <p:sp>
          <p:nvSpPr>
            <p:cNvPr id="60" name="Text Box 2117"/>
            <p:cNvSpPr txBox="1">
              <a:spLocks noChangeArrowheads="1"/>
            </p:cNvSpPr>
            <p:nvPr/>
          </p:nvSpPr>
          <p:spPr bwMode="auto">
            <a:xfrm>
              <a:off x="924667" y="3582813"/>
              <a:ext cx="206748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1200" b="1" dirty="0">
                  <a:solidFill>
                    <a:srgbClr val="000000"/>
                  </a:solidFill>
                  <a:latin typeface="Times New Roman" pitchFamily="18" charset="0"/>
                </a:rPr>
                <a:t>PC - Program Counter</a:t>
              </a:r>
            </a:p>
            <a:p>
              <a:pPr algn="ctr" fontAlgn="base">
                <a:spcBef>
                  <a:spcPct val="0"/>
                </a:spcBef>
                <a:spcAft>
                  <a:spcPct val="0"/>
                </a:spcAft>
                <a:buNone/>
              </a:pPr>
              <a:r>
                <a:rPr lang="en-US" altLang="es-MX" sz="1200" b="1" dirty="0">
                  <a:solidFill>
                    <a:srgbClr val="000000"/>
                  </a:solidFill>
                  <a:latin typeface="Times New Roman" pitchFamily="18" charset="0"/>
                </a:rPr>
                <a:t>IR - Instruction Register</a:t>
              </a:r>
            </a:p>
            <a:p>
              <a:pPr algn="ctr" fontAlgn="base">
                <a:spcBef>
                  <a:spcPct val="0"/>
                </a:spcBef>
                <a:spcAft>
                  <a:spcPct val="0"/>
                </a:spcAft>
                <a:buNone/>
              </a:pPr>
              <a:r>
                <a:rPr lang="en-US" altLang="es-MX" sz="1200" b="1" dirty="0">
                  <a:solidFill>
                    <a:srgbClr val="000000"/>
                  </a:solidFill>
                  <a:latin typeface="Times New Roman" pitchFamily="18" charset="0"/>
                </a:rPr>
                <a:t>SP – Stack Pointer</a:t>
              </a:r>
            </a:p>
            <a:p>
              <a:pPr algn="ctr" fontAlgn="base">
                <a:spcBef>
                  <a:spcPct val="0"/>
                </a:spcBef>
                <a:spcAft>
                  <a:spcPct val="0"/>
                </a:spcAft>
                <a:buNone/>
              </a:pPr>
              <a:r>
                <a:rPr lang="en-US" altLang="es-MX" sz="1200" b="1" dirty="0">
                  <a:solidFill>
                    <a:srgbClr val="000000"/>
                  </a:solidFill>
                  <a:latin typeface="Times New Roman" pitchFamily="18" charset="0"/>
                </a:rPr>
                <a:t>PSW – Process Status Word</a:t>
              </a:r>
            </a:p>
            <a:p>
              <a:pPr algn="ctr" fontAlgn="base">
                <a:spcBef>
                  <a:spcPct val="0"/>
                </a:spcBef>
                <a:spcAft>
                  <a:spcPct val="0"/>
                </a:spcAft>
                <a:buNone/>
              </a:pPr>
              <a:r>
                <a:rPr lang="en-US" altLang="es-MX" sz="1200" b="1" dirty="0">
                  <a:solidFill>
                    <a:srgbClr val="FF0000"/>
                  </a:solidFill>
                  <a:latin typeface="Times New Roman" pitchFamily="18" charset="0"/>
                </a:rPr>
                <a:t>*</a:t>
              </a:r>
              <a:r>
                <a:rPr lang="en-US" altLang="es-MX" sz="1200" b="1" dirty="0">
                  <a:solidFill>
                    <a:srgbClr val="000000"/>
                  </a:solidFill>
                  <a:latin typeface="Times New Roman" pitchFamily="18" charset="0"/>
                </a:rPr>
                <a:t>Must be saved and restored</a:t>
              </a:r>
            </a:p>
          </p:txBody>
        </p:sp>
        <p:sp>
          <p:nvSpPr>
            <p:cNvPr id="61" name="Text Box 2118"/>
            <p:cNvSpPr txBox="1">
              <a:spLocks noChangeArrowheads="1"/>
            </p:cNvSpPr>
            <p:nvPr/>
          </p:nvSpPr>
          <p:spPr bwMode="auto">
            <a:xfrm>
              <a:off x="7512248" y="1411287"/>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000" b="1" dirty="0">
                  <a:solidFill>
                    <a:srgbClr val="000000"/>
                  </a:solidFill>
                  <a:latin typeface="Times New Roman" pitchFamily="18" charset="0"/>
                </a:rPr>
                <a:t>0</a:t>
              </a:r>
            </a:p>
          </p:txBody>
        </p:sp>
        <p:sp>
          <p:nvSpPr>
            <p:cNvPr id="62" name="Text Box 2119"/>
            <p:cNvSpPr txBox="1">
              <a:spLocks noChangeArrowheads="1"/>
            </p:cNvSpPr>
            <p:nvPr/>
          </p:nvSpPr>
          <p:spPr bwMode="auto">
            <a:xfrm>
              <a:off x="7471569" y="52832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000" b="1">
                  <a:solidFill>
                    <a:srgbClr val="000000"/>
                  </a:solidFill>
                  <a:latin typeface="Times New Roman" pitchFamily="18" charset="0"/>
                </a:rPr>
                <a:t>N</a:t>
              </a:r>
            </a:p>
          </p:txBody>
        </p:sp>
        <p:sp>
          <p:nvSpPr>
            <p:cNvPr id="63" name="Text Box 2120"/>
            <p:cNvSpPr txBox="1">
              <a:spLocks noChangeArrowheads="1"/>
            </p:cNvSpPr>
            <p:nvPr/>
          </p:nvSpPr>
          <p:spPr bwMode="auto">
            <a:xfrm>
              <a:off x="7515721" y="16621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pPr>
              <a:r>
                <a:rPr lang="en-US" altLang="es-MX" sz="2000" b="1" dirty="0">
                  <a:solidFill>
                    <a:srgbClr val="000000"/>
                  </a:solidFill>
                  <a:latin typeface="Times New Roman" pitchFamily="18" charset="0"/>
                </a:rPr>
                <a:t>1</a:t>
              </a:r>
            </a:p>
          </p:txBody>
        </p:sp>
        <p:sp>
          <p:nvSpPr>
            <p:cNvPr id="64" name="Line 2121"/>
            <p:cNvSpPr>
              <a:spLocks noChangeShapeType="1"/>
            </p:cNvSpPr>
            <p:nvPr/>
          </p:nvSpPr>
          <p:spPr bwMode="auto">
            <a:xfrm>
              <a:off x="7655719" y="2079625"/>
              <a:ext cx="0" cy="3084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65" name="Rectangle 2123"/>
            <p:cNvSpPr>
              <a:spLocks noChangeArrowheads="1"/>
            </p:cNvSpPr>
            <p:nvPr/>
          </p:nvSpPr>
          <p:spPr bwMode="auto">
            <a:xfrm>
              <a:off x="1175544" y="2393950"/>
              <a:ext cx="747712" cy="334963"/>
            </a:xfrm>
            <a:prstGeom prst="rect">
              <a:avLst/>
            </a:prstGeom>
            <a:solidFill>
              <a:srgbClr val="FFFFFF"/>
            </a:solidFill>
            <a:ln w="12700">
              <a:solidFill>
                <a:srgbClr val="808080"/>
              </a:solidFill>
              <a:miter lim="800000"/>
              <a:headEnd/>
              <a:tailEnd/>
            </a:ln>
          </p:spPr>
          <p:txBody>
            <a:bodyPr wrap="none" lIns="92075" tIns="46038" rIns="92075" bIns="46038"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defRPr/>
              </a:pPr>
              <a:r>
                <a:rPr lang="en-US" altLang="es-MX" sz="2400" b="1" kern="0" dirty="0">
                  <a:solidFill>
                    <a:srgbClr val="FF0000"/>
                  </a:solidFill>
                  <a:latin typeface="Times New Roman" pitchFamily="18" charset="0"/>
                </a:rPr>
                <a:t>*</a:t>
              </a:r>
              <a:r>
                <a:rPr lang="en-US" altLang="es-MX" sz="2400" b="1" kern="0" dirty="0">
                  <a:solidFill>
                    <a:srgbClr val="0000CC"/>
                  </a:solidFill>
                  <a:latin typeface="Times New Roman" pitchFamily="18" charset="0"/>
                </a:rPr>
                <a:t>SP</a:t>
              </a:r>
            </a:p>
          </p:txBody>
        </p:sp>
        <p:sp>
          <p:nvSpPr>
            <p:cNvPr id="66" name="Rectangle 2124"/>
            <p:cNvSpPr>
              <a:spLocks noChangeArrowheads="1"/>
            </p:cNvSpPr>
            <p:nvPr/>
          </p:nvSpPr>
          <p:spPr bwMode="auto">
            <a:xfrm>
              <a:off x="2135981" y="3221038"/>
              <a:ext cx="747713" cy="334962"/>
            </a:xfrm>
            <a:prstGeom prst="rect">
              <a:avLst/>
            </a:prstGeom>
            <a:solidFill>
              <a:srgbClr val="FFFFFF"/>
            </a:solidFill>
            <a:ln w="12700">
              <a:solidFill>
                <a:srgbClr val="808080"/>
              </a:solidFill>
              <a:miter lim="800000"/>
              <a:headEnd/>
              <a:tailEnd/>
            </a:ln>
          </p:spPr>
          <p:txBody>
            <a:bodyPr wrap="none" lIns="92075" tIns="46038" rIns="92075" bIns="46038"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0"/>
                </a:spcBef>
                <a:spcAft>
                  <a:spcPct val="0"/>
                </a:spcAft>
                <a:buNone/>
                <a:defRPr/>
              </a:pPr>
              <a:r>
                <a:rPr lang="en-US" altLang="es-MX" sz="1800" b="1" kern="0" dirty="0">
                  <a:solidFill>
                    <a:srgbClr val="FF0000"/>
                  </a:solidFill>
                  <a:latin typeface="Times New Roman" pitchFamily="18" charset="0"/>
                </a:rPr>
                <a:t>*</a:t>
              </a:r>
              <a:r>
                <a:rPr lang="en-US" altLang="es-MX" sz="1800" b="1" kern="0" dirty="0">
                  <a:solidFill>
                    <a:srgbClr val="0000CC"/>
                  </a:solidFill>
                  <a:latin typeface="Times New Roman" pitchFamily="18" charset="0"/>
                </a:rPr>
                <a:t>PSW</a:t>
              </a:r>
            </a:p>
          </p:txBody>
        </p:sp>
        <p:sp>
          <p:nvSpPr>
            <p:cNvPr id="67" name="Text Box 4"/>
            <p:cNvSpPr txBox="1">
              <a:spLocks noChangeArrowheads="1"/>
            </p:cNvSpPr>
            <p:nvPr/>
          </p:nvSpPr>
          <p:spPr bwMode="auto">
            <a:xfrm>
              <a:off x="4074319" y="3251200"/>
              <a:ext cx="646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fontAlgn="base" hangingPunct="1">
                <a:spcBef>
                  <a:spcPct val="50000"/>
                </a:spcBef>
                <a:spcAft>
                  <a:spcPct val="0"/>
                </a:spcAft>
                <a:buNone/>
              </a:pPr>
              <a:r>
                <a:rPr lang="es-MX" altLang="es-MX" sz="1400" b="1">
                  <a:solidFill>
                    <a:srgbClr val="0000CC"/>
                  </a:solidFill>
                  <a:latin typeface="Times New Roman" pitchFamily="18" charset="0"/>
                </a:rPr>
                <a:t>BUS</a:t>
              </a:r>
              <a:endParaRPr lang="es-ES" altLang="es-MX" sz="1400" b="1">
                <a:solidFill>
                  <a:srgbClr val="0000CC"/>
                </a:solidFill>
                <a:latin typeface="Times New Roman" pitchFamily="18" charset="0"/>
              </a:endParaRPr>
            </a:p>
          </p:txBody>
        </p:sp>
        <p:sp>
          <p:nvSpPr>
            <p:cNvPr id="68" name="Text Box 8"/>
            <p:cNvSpPr txBox="1">
              <a:spLocks noChangeArrowheads="1"/>
            </p:cNvSpPr>
            <p:nvPr/>
          </p:nvSpPr>
          <p:spPr bwMode="auto">
            <a:xfrm>
              <a:off x="5707261" y="1589415"/>
              <a:ext cx="1152127" cy="261610"/>
            </a:xfrm>
            <a:prstGeom prst="rect">
              <a:avLst/>
            </a:prstGeom>
            <a:noFill/>
            <a:ln w="12700" cmpd="thinThick">
              <a:no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hangingPunct="1">
                <a:spcBef>
                  <a:spcPct val="50000"/>
                </a:spcBef>
                <a:buNone/>
              </a:pPr>
              <a:r>
                <a:rPr lang="es-MX" altLang="es-MX" sz="1100" dirty="0" err="1">
                  <a:solidFill>
                    <a:srgbClr val="FF0000"/>
                  </a:solidFill>
                  <a:latin typeface="Times New Roman" pitchFamily="18" charset="0"/>
                </a:rPr>
                <a:t>Stored-program</a:t>
              </a:r>
              <a:endParaRPr lang="es-ES" altLang="es-MX" sz="1100" dirty="0">
                <a:solidFill>
                  <a:srgbClr val="FF0000"/>
                </a:solidFill>
                <a:latin typeface="Times New Roman" pitchFamily="18" charset="0"/>
              </a:endParaRPr>
            </a:p>
          </p:txBody>
        </p:sp>
      </p:grpSp>
    </p:spTree>
    <p:extLst>
      <p:ext uri="{BB962C8B-B14F-4D97-AF65-F5344CB8AC3E}">
        <p14:creationId xmlns:p14="http://schemas.microsoft.com/office/powerpoint/2010/main" val="11428616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Character and String Constants</a:t>
            </a:r>
          </a:p>
        </p:txBody>
      </p:sp>
      <p:sp>
        <p:nvSpPr>
          <p:cNvPr id="3" name="2 Marcador de contenido"/>
          <p:cNvSpPr>
            <a:spLocks noGrp="1"/>
          </p:cNvSpPr>
          <p:nvPr>
            <p:ph idx="1"/>
          </p:nvPr>
        </p:nvSpPr>
        <p:spPr/>
        <p:txBody>
          <a:bodyPr>
            <a:normAutofit lnSpcReduction="10000"/>
          </a:bodyPr>
          <a:lstStyle/>
          <a:p>
            <a:r>
              <a:rPr lang="en-US" altLang="en-US" dirty="0"/>
              <a:t>Enclose character in single or double quotes</a:t>
            </a:r>
          </a:p>
          <a:p>
            <a:pPr lvl="1"/>
            <a:r>
              <a:rPr lang="en-US" altLang="en-US" dirty="0"/>
              <a:t>'A', "x"</a:t>
            </a:r>
          </a:p>
          <a:p>
            <a:pPr lvl="1"/>
            <a:r>
              <a:rPr lang="en-US" altLang="en-US" dirty="0"/>
              <a:t>ASCII character = 1 byte</a:t>
            </a:r>
          </a:p>
          <a:p>
            <a:r>
              <a:rPr lang="en-US" altLang="en-US" dirty="0"/>
              <a:t>Enclose strings in single or double quotes</a:t>
            </a:r>
          </a:p>
          <a:p>
            <a:pPr lvl="1"/>
            <a:r>
              <a:rPr lang="en-US" altLang="en-US" dirty="0"/>
              <a:t>"ABC"</a:t>
            </a:r>
          </a:p>
          <a:p>
            <a:pPr lvl="1"/>
            <a:r>
              <a:rPr lang="en-US" altLang="en-US" dirty="0"/>
              <a:t>'xyz'</a:t>
            </a:r>
          </a:p>
          <a:p>
            <a:pPr lvl="1"/>
            <a:r>
              <a:rPr lang="en-US" altLang="en-US" dirty="0"/>
              <a:t>Each character occupies a single byte</a:t>
            </a:r>
          </a:p>
          <a:p>
            <a:r>
              <a:rPr lang="en-US" altLang="en-US" dirty="0"/>
              <a:t>Embedded quotes:</a:t>
            </a:r>
          </a:p>
          <a:p>
            <a:pPr lvl="1"/>
            <a:r>
              <a:rPr lang="en-US" altLang="en-US" dirty="0"/>
              <a:t>'Say </a:t>
            </a:r>
            <a:r>
              <a:rPr lang="en-US" altLang="en-US" dirty="0">
                <a:solidFill>
                  <a:srgbClr val="FF0000"/>
                </a:solidFill>
              </a:rPr>
              <a:t>"</a:t>
            </a:r>
            <a:r>
              <a:rPr lang="en-US" altLang="en-US" dirty="0"/>
              <a:t>Goodnight,</a:t>
            </a:r>
            <a:r>
              <a:rPr lang="en-US" altLang="en-US" dirty="0">
                <a:solidFill>
                  <a:srgbClr val="FF0000"/>
                </a:solidFill>
              </a:rPr>
              <a:t>"</a:t>
            </a:r>
            <a:r>
              <a:rPr lang="en-US" altLang="en-US" dirty="0"/>
              <a:t> Gracias'</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130</a:t>
            </a:fld>
            <a:endParaRPr lang="es-MX" dirty="0"/>
          </a:p>
        </p:txBody>
      </p:sp>
    </p:spTree>
    <p:extLst>
      <p:ext uri="{BB962C8B-B14F-4D97-AF65-F5344CB8AC3E}">
        <p14:creationId xmlns:p14="http://schemas.microsoft.com/office/powerpoint/2010/main" val="2997251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Character and String Constants</a:t>
            </a:r>
          </a:p>
        </p:txBody>
      </p:sp>
      <p:sp>
        <p:nvSpPr>
          <p:cNvPr id="3" name="2 Marcador de contenido"/>
          <p:cNvSpPr>
            <a:spLocks noGrp="1"/>
          </p:cNvSpPr>
          <p:nvPr>
            <p:ph idx="1"/>
          </p:nvPr>
        </p:nvSpPr>
        <p:spPr>
          <a:xfrm>
            <a:off x="1981200" y="1556792"/>
            <a:ext cx="8229600" cy="4799558"/>
          </a:xfrm>
        </p:spPr>
        <p:txBody>
          <a:bodyPr>
            <a:noAutofit/>
          </a:bodyPr>
          <a:lstStyle/>
          <a:p>
            <a:pPr marL="0" indent="0">
              <a:buNone/>
            </a:pPr>
            <a:r>
              <a:rPr lang="en-US" sz="1200" b="1" dirty="0">
                <a:solidFill>
                  <a:schemeClr val="accent6">
                    <a:lumMod val="75000"/>
                  </a:schemeClr>
                </a:solidFill>
              </a:rPr>
              <a:t>.DATA</a:t>
            </a:r>
          </a:p>
          <a:p>
            <a:pPr marL="0" indent="0">
              <a:buNone/>
            </a:pPr>
            <a:r>
              <a:rPr lang="en-US" sz="1200" b="1" dirty="0"/>
              <a:t>Alfa	SDWORD 7              ; allocate a signed 4-Byte memory</a:t>
            </a:r>
          </a:p>
          <a:p>
            <a:pPr marL="0" indent="0">
              <a:buNone/>
            </a:pPr>
            <a:r>
              <a:rPr lang="en-US" sz="1200" b="1" dirty="0"/>
              <a:t>Beta 	SDWORD 11h         ; 11h &gt; 17</a:t>
            </a:r>
          </a:p>
          <a:p>
            <a:pPr marL="0" indent="0">
              <a:buNone/>
            </a:pPr>
            <a:r>
              <a:rPr lang="en-US" sz="1200" b="1" dirty="0"/>
              <a:t>R 	SDWORD 0</a:t>
            </a:r>
          </a:p>
          <a:p>
            <a:pPr marL="0" indent="0">
              <a:buNone/>
            </a:pPr>
            <a:r>
              <a:rPr lang="en-US" sz="1200" b="1" dirty="0" err="1"/>
              <a:t>msgr</a:t>
            </a:r>
            <a:r>
              <a:rPr lang="en-US" sz="1200" b="1" dirty="0"/>
              <a:t>	BYTE  "El </a:t>
            </a:r>
            <a:r>
              <a:rPr lang="en-US" sz="1200" b="1" dirty="0" err="1"/>
              <a:t>Resultado</a:t>
            </a:r>
            <a:r>
              <a:rPr lang="en-US" sz="1200" b="1" dirty="0"/>
              <a:t> R= ",  0     ; bytes allocated?</a:t>
            </a:r>
          </a:p>
          <a:p>
            <a:pPr marL="0" indent="0">
              <a:buNone/>
            </a:pPr>
            <a:endParaRPr lang="en-US" sz="1200" b="1" dirty="0"/>
          </a:p>
          <a:p>
            <a:pPr marL="0" indent="0">
              <a:buNone/>
            </a:pPr>
            <a:r>
              <a:rPr lang="en-US" sz="1200" b="1" dirty="0">
                <a:solidFill>
                  <a:schemeClr val="accent6">
                    <a:lumMod val="75000"/>
                  </a:schemeClr>
                </a:solidFill>
              </a:rPr>
              <a:t>.CODE</a:t>
            </a:r>
          </a:p>
          <a:p>
            <a:pPr marL="0" indent="0">
              <a:buNone/>
            </a:pPr>
            <a:r>
              <a:rPr lang="en-US" sz="1200" b="1" dirty="0">
                <a:solidFill>
                  <a:srgbClr val="FF0000"/>
                </a:solidFill>
              </a:rPr>
              <a:t>main PROC</a:t>
            </a:r>
          </a:p>
          <a:p>
            <a:pPr marL="0" indent="0">
              <a:buNone/>
            </a:pPr>
            <a:r>
              <a:rPr lang="en-US" sz="1200" b="1" dirty="0"/>
              <a:t> 	mov EAX, Alfa          ;     EAX:7</a:t>
            </a:r>
          </a:p>
          <a:p>
            <a:pPr marL="0" indent="0">
              <a:buNone/>
            </a:pPr>
            <a:r>
              <a:rPr lang="en-US" sz="1200" b="1" dirty="0"/>
              <a:t>	neg EAX                ;  -?    EAX: -7</a:t>
            </a:r>
          </a:p>
          <a:p>
            <a:pPr marL="0" indent="0">
              <a:buNone/>
            </a:pPr>
            <a:r>
              <a:rPr lang="en-US" sz="1200" b="1" dirty="0"/>
              <a:t>	add EAX, 9             ;  -?  EAX: 2</a:t>
            </a:r>
          </a:p>
          <a:p>
            <a:pPr marL="0" indent="0">
              <a:buNone/>
            </a:pPr>
            <a:r>
              <a:rPr lang="en-US" sz="1200" b="1" dirty="0"/>
              <a:t>	sub EAX, Beta       ;  -?   EAX: -15 </a:t>
            </a:r>
          </a:p>
          <a:p>
            <a:pPr marL="0" indent="0">
              <a:buNone/>
            </a:pPr>
            <a:r>
              <a:rPr lang="en-US" sz="1200" b="1" dirty="0"/>
              <a:t>	</a:t>
            </a:r>
            <a:r>
              <a:rPr lang="en-US" sz="1200" b="1" dirty="0" err="1"/>
              <a:t>inc</a:t>
            </a:r>
            <a:r>
              <a:rPr lang="en-US" sz="1200" b="1" dirty="0"/>
              <a:t> EAX                  ;  -?  EAX: -14</a:t>
            </a:r>
          </a:p>
          <a:p>
            <a:pPr marL="0" indent="0">
              <a:buNone/>
            </a:pPr>
            <a:r>
              <a:rPr lang="en-US" sz="1200" b="1" dirty="0"/>
              <a:t>	mov R, EAX	; R = </a:t>
            </a:r>
            <a:r>
              <a:rPr lang="en-US" sz="1200" b="1" dirty="0" err="1"/>
              <a:t>resultado</a:t>
            </a:r>
            <a:r>
              <a:rPr lang="en-US" sz="1200" b="1" dirty="0"/>
              <a:t>          -?</a:t>
            </a:r>
          </a:p>
          <a:p>
            <a:pPr marL="0" indent="0">
              <a:buNone/>
            </a:pPr>
            <a:r>
              <a:rPr lang="en-US" sz="1200" b="1" dirty="0"/>
              <a:t>	</a:t>
            </a:r>
          </a:p>
          <a:p>
            <a:pPr marL="0" indent="0">
              <a:buNone/>
            </a:pPr>
            <a:r>
              <a:rPr lang="en-US" sz="1200" b="1" dirty="0"/>
              <a:t>	</a:t>
            </a:r>
            <a:r>
              <a:rPr lang="en-US" sz="1200" b="1" dirty="0" err="1"/>
              <a:t>mov</a:t>
            </a:r>
            <a:r>
              <a:rPr lang="en-US" sz="1200" b="1" dirty="0"/>
              <a:t>  EDX,  OFFSET </a:t>
            </a:r>
            <a:r>
              <a:rPr lang="en-US" sz="1200" b="1" dirty="0" err="1"/>
              <a:t>msgr</a:t>
            </a:r>
            <a:endParaRPr lang="en-US" sz="1200" b="1" dirty="0"/>
          </a:p>
          <a:p>
            <a:pPr marL="0" indent="0">
              <a:buNone/>
            </a:pPr>
            <a:r>
              <a:rPr lang="en-US" sz="1200" b="1" dirty="0"/>
              <a:t>	call  </a:t>
            </a:r>
            <a:r>
              <a:rPr lang="en-US" sz="1200" b="1" dirty="0" err="1"/>
              <a:t>WriteString</a:t>
            </a:r>
            <a:r>
              <a:rPr lang="en-US" sz="1200" b="1" dirty="0"/>
              <a:t>        ; </a:t>
            </a:r>
            <a:r>
              <a:rPr lang="en-US" sz="1200" b="1" dirty="0" err="1"/>
              <a:t>imprime</a:t>
            </a:r>
            <a:r>
              <a:rPr lang="en-US" sz="1200" b="1" dirty="0"/>
              <a:t> el String que </a:t>
            </a:r>
            <a:r>
              <a:rPr lang="en-US" sz="1200" b="1" dirty="0" err="1"/>
              <a:t>comienza</a:t>
            </a:r>
            <a:r>
              <a:rPr lang="en-US" sz="1200" b="1" dirty="0"/>
              <a:t> </a:t>
            </a:r>
            <a:r>
              <a:rPr lang="en-US" sz="1200" b="1" dirty="0" err="1"/>
              <a:t>en</a:t>
            </a:r>
            <a:r>
              <a:rPr lang="en-US" sz="1200" b="1" dirty="0"/>
              <a:t>  </a:t>
            </a:r>
            <a:r>
              <a:rPr lang="en-US" sz="1200" b="1" dirty="0" err="1"/>
              <a:t>msgr</a:t>
            </a:r>
            <a:endParaRPr lang="en-US" sz="1200" b="1" dirty="0"/>
          </a:p>
          <a:p>
            <a:pPr marL="0" indent="0">
              <a:buNone/>
            </a:pPr>
            <a:r>
              <a:rPr lang="en-US" sz="1200" b="1" dirty="0"/>
              <a:t>	call  </a:t>
            </a:r>
            <a:r>
              <a:rPr lang="en-US" sz="1200" b="1" dirty="0" err="1"/>
              <a:t>WriteInt</a:t>
            </a:r>
            <a:r>
              <a:rPr lang="en-US" sz="1200" b="1" dirty="0"/>
              <a:t>              ;</a:t>
            </a:r>
            <a:r>
              <a:rPr lang="en-US" sz="1200" b="1" dirty="0" err="1"/>
              <a:t>imprime</a:t>
            </a:r>
            <a:r>
              <a:rPr lang="en-US" sz="1200" b="1" dirty="0"/>
              <a:t> el </a:t>
            </a:r>
            <a:r>
              <a:rPr lang="en-US" sz="1200" b="1" dirty="0" err="1"/>
              <a:t>contenido</a:t>
            </a:r>
            <a:r>
              <a:rPr lang="en-US" sz="1200" b="1" dirty="0"/>
              <a:t> de EAX, o sea de R</a:t>
            </a:r>
          </a:p>
          <a:p>
            <a:pPr marL="0" indent="0">
              <a:buNone/>
            </a:pPr>
            <a:r>
              <a:rPr lang="en-US" sz="1200" b="1" dirty="0"/>
              <a:t>	exit</a:t>
            </a:r>
          </a:p>
          <a:p>
            <a:pPr marL="0" indent="0">
              <a:buNone/>
            </a:pPr>
            <a:r>
              <a:rPr lang="en-US" sz="1200" b="1" dirty="0">
                <a:solidFill>
                  <a:srgbClr val="FF0000"/>
                </a:solidFill>
              </a:rPr>
              <a:t>main ENDP</a:t>
            </a:r>
          </a:p>
          <a:p>
            <a:pPr marL="0" indent="0">
              <a:buNone/>
            </a:pPr>
            <a:r>
              <a:rPr lang="en-US" sz="1200" b="1" dirty="0"/>
              <a:t>END main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131</a:t>
            </a:fld>
            <a:endParaRPr lang="es-MX" dirty="0"/>
          </a:p>
        </p:txBody>
      </p:sp>
    </p:spTree>
    <p:extLst>
      <p:ext uri="{BB962C8B-B14F-4D97-AF65-F5344CB8AC3E}">
        <p14:creationId xmlns:p14="http://schemas.microsoft.com/office/powerpoint/2010/main" val="28745311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Identifiers</a:t>
            </a:r>
          </a:p>
        </p:txBody>
      </p:sp>
      <p:sp>
        <p:nvSpPr>
          <p:cNvPr id="3" name="2 Marcador de contenido"/>
          <p:cNvSpPr>
            <a:spLocks noGrp="1"/>
          </p:cNvSpPr>
          <p:nvPr>
            <p:ph idx="1"/>
          </p:nvPr>
        </p:nvSpPr>
        <p:spPr/>
        <p:txBody>
          <a:bodyPr>
            <a:normAutofit fontScale="85000" lnSpcReduction="20000"/>
          </a:bodyPr>
          <a:lstStyle/>
          <a:p>
            <a:r>
              <a:rPr lang="en-US" altLang="en-US" dirty="0"/>
              <a:t>Identifiers</a:t>
            </a:r>
          </a:p>
          <a:p>
            <a:pPr lvl="1"/>
            <a:r>
              <a:rPr lang="en-US" altLang="en-US" dirty="0"/>
              <a:t>Programmer-chosen name to identify a </a:t>
            </a:r>
            <a:r>
              <a:rPr lang="en-US" altLang="en-US" i="1" dirty="0"/>
              <a:t>variable</a:t>
            </a:r>
            <a:r>
              <a:rPr lang="en-US" altLang="en-US" dirty="0"/>
              <a:t>, </a:t>
            </a:r>
            <a:r>
              <a:rPr lang="en-US" altLang="en-US" i="1" dirty="0"/>
              <a:t>constant</a:t>
            </a:r>
            <a:r>
              <a:rPr lang="en-US" altLang="en-US" dirty="0"/>
              <a:t>, </a:t>
            </a:r>
            <a:r>
              <a:rPr lang="en-US" altLang="en-US" i="1" dirty="0"/>
              <a:t>procedure</a:t>
            </a:r>
            <a:r>
              <a:rPr lang="en-US" altLang="en-US" dirty="0"/>
              <a:t> (</a:t>
            </a:r>
            <a:r>
              <a:rPr lang="en-US" altLang="en-US" i="1" dirty="0"/>
              <a:t>function</a:t>
            </a:r>
            <a:r>
              <a:rPr lang="en-US" altLang="en-US" dirty="0"/>
              <a:t>), or </a:t>
            </a:r>
            <a:r>
              <a:rPr lang="en-US" altLang="en-US" i="1" dirty="0"/>
              <a:t>label</a:t>
            </a:r>
            <a:r>
              <a:rPr lang="en-US" altLang="en-US" dirty="0"/>
              <a:t> </a:t>
            </a:r>
          </a:p>
          <a:p>
            <a:pPr lvl="1"/>
            <a:r>
              <a:rPr lang="en-US" altLang="en-US" dirty="0"/>
              <a:t>1-247 characters, including digits</a:t>
            </a:r>
          </a:p>
          <a:p>
            <a:pPr lvl="1"/>
            <a:r>
              <a:rPr lang="en-US" altLang="en-US" dirty="0">
                <a:solidFill>
                  <a:schemeClr val="tx2"/>
                </a:solidFill>
              </a:rPr>
              <a:t>not</a:t>
            </a:r>
            <a:r>
              <a:rPr lang="en-US" altLang="en-US" dirty="0"/>
              <a:t> case sensitive</a:t>
            </a:r>
          </a:p>
          <a:p>
            <a:pPr lvl="1"/>
            <a:r>
              <a:rPr lang="en-US" altLang="en-US" dirty="0"/>
              <a:t>first character must be a </a:t>
            </a:r>
            <a:r>
              <a:rPr lang="en-US" altLang="en-US" i="1" dirty="0"/>
              <a:t>letter</a:t>
            </a:r>
            <a:r>
              <a:rPr lang="en-US" altLang="en-US" dirty="0"/>
              <a:t>, </a:t>
            </a:r>
            <a:r>
              <a:rPr lang="en-US" altLang="en-US" i="1" dirty="0"/>
              <a:t>_</a:t>
            </a:r>
            <a:r>
              <a:rPr lang="en-US" altLang="en-US" dirty="0"/>
              <a:t>, @, </a:t>
            </a:r>
            <a:r>
              <a:rPr lang="en-US" altLang="en-US" i="1" dirty="0"/>
              <a:t>?</a:t>
            </a:r>
            <a:r>
              <a:rPr lang="en-US" altLang="en-US" dirty="0"/>
              <a:t>, or </a:t>
            </a:r>
            <a:r>
              <a:rPr lang="en-US" altLang="en-US" i="1" dirty="0"/>
              <a:t>$</a:t>
            </a:r>
            <a:r>
              <a:rPr lang="en-US" altLang="en-US" dirty="0"/>
              <a:t> </a:t>
            </a:r>
          </a:p>
          <a:p>
            <a:pPr lvl="2"/>
            <a:r>
              <a:rPr lang="en-US" altLang="en-US" dirty="0"/>
              <a:t>Subsequent characters may also be digits</a:t>
            </a:r>
          </a:p>
          <a:p>
            <a:pPr lvl="1"/>
            <a:r>
              <a:rPr lang="en-US" altLang="en-US" dirty="0"/>
              <a:t>Cannot be the same as a </a:t>
            </a:r>
            <a:r>
              <a:rPr lang="en-US" altLang="en-US" i="1" dirty="0"/>
              <a:t>reserved word</a:t>
            </a:r>
            <a:r>
              <a:rPr lang="en-US" altLang="en-US" dirty="0"/>
              <a:t> </a:t>
            </a:r>
          </a:p>
          <a:p>
            <a:pPr lvl="1"/>
            <a:r>
              <a:rPr lang="en-US" altLang="en-US" dirty="0"/>
              <a:t>@ is used by assembler as a prefix for predefined symbols, so avoid it identifiers</a:t>
            </a:r>
          </a:p>
          <a:p>
            <a:r>
              <a:rPr lang="en-US" altLang="en-US" dirty="0"/>
              <a:t>Examples</a:t>
            </a:r>
          </a:p>
          <a:p>
            <a:pPr lvl="1"/>
            <a:r>
              <a:rPr lang="en-US" altLang="en-US" dirty="0"/>
              <a:t>var1,  Count,  $first,  _hello, MAX,</a:t>
            </a:r>
          </a:p>
          <a:p>
            <a:pPr lvl="1"/>
            <a:r>
              <a:rPr lang="en-US" altLang="en-US" dirty="0" err="1"/>
              <a:t>open_file</a:t>
            </a:r>
            <a:r>
              <a:rPr lang="en-US" altLang="en-US" dirty="0"/>
              <a:t>,  </a:t>
            </a:r>
            <a:r>
              <a:rPr lang="en-US" altLang="en-US" dirty="0" err="1"/>
              <a:t>myFile</a:t>
            </a:r>
            <a:r>
              <a:rPr lang="en-US" altLang="en-US" dirty="0"/>
              <a:t>,  </a:t>
            </a:r>
            <a:r>
              <a:rPr lang="en-US" altLang="en-US" dirty="0" err="1"/>
              <a:t>xVal</a:t>
            </a:r>
            <a:r>
              <a:rPr lang="en-US" altLang="en-US" dirty="0"/>
              <a:t>, _12345</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132</a:t>
            </a:fld>
            <a:endParaRPr lang="es-MX" dirty="0"/>
          </a:p>
        </p:txBody>
      </p:sp>
    </p:spTree>
    <p:extLst>
      <p:ext uri="{BB962C8B-B14F-4D97-AF65-F5344CB8AC3E}">
        <p14:creationId xmlns:p14="http://schemas.microsoft.com/office/powerpoint/2010/main" val="14994167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Reserved Words</a:t>
            </a:r>
          </a:p>
        </p:txBody>
      </p:sp>
      <p:sp>
        <p:nvSpPr>
          <p:cNvPr id="3" name="2 Marcador de contenido"/>
          <p:cNvSpPr>
            <a:spLocks noGrp="1"/>
          </p:cNvSpPr>
          <p:nvPr>
            <p:ph idx="1"/>
          </p:nvPr>
        </p:nvSpPr>
        <p:spPr/>
        <p:txBody>
          <a:bodyPr>
            <a:normAutofit fontScale="92500" lnSpcReduction="20000"/>
          </a:bodyPr>
          <a:lstStyle/>
          <a:p>
            <a:r>
              <a:rPr lang="en-US" altLang="en-US" dirty="0"/>
              <a:t>Reserved words cannot be used as identifiers</a:t>
            </a:r>
          </a:p>
          <a:p>
            <a:pPr lvl="1"/>
            <a:r>
              <a:rPr lang="en-US" altLang="en-US" dirty="0"/>
              <a:t>Instruction mnemonics</a:t>
            </a:r>
          </a:p>
          <a:p>
            <a:pPr lvl="2"/>
            <a:r>
              <a:rPr lang="en-US" altLang="en-US" dirty="0"/>
              <a:t>MOV, ADD, MUL,, …</a:t>
            </a:r>
          </a:p>
          <a:p>
            <a:pPr lvl="1"/>
            <a:r>
              <a:rPr lang="en-US" altLang="en-US" dirty="0"/>
              <a:t>Register names</a:t>
            </a:r>
          </a:p>
          <a:p>
            <a:pPr lvl="2"/>
            <a:r>
              <a:rPr lang="es-MX" altLang="en-US" dirty="0"/>
              <a:t>EAX, EBX, …</a:t>
            </a:r>
            <a:endParaRPr lang="en-US" altLang="en-US" dirty="0"/>
          </a:p>
          <a:p>
            <a:pPr lvl="1"/>
            <a:r>
              <a:rPr lang="en-US" altLang="en-US" dirty="0"/>
              <a:t>Directives – </a:t>
            </a:r>
          </a:p>
          <a:p>
            <a:pPr lvl="2"/>
            <a:r>
              <a:rPr lang="en-US" altLang="en-US" dirty="0"/>
              <a:t>.data, .code, .stack</a:t>
            </a:r>
          </a:p>
          <a:p>
            <a:pPr lvl="2"/>
            <a:r>
              <a:rPr lang="es-MX" altLang="en-US" dirty="0"/>
              <a:t>PROC, END</a:t>
            </a:r>
            <a:endParaRPr lang="en-US" altLang="en-US" dirty="0"/>
          </a:p>
          <a:p>
            <a:pPr lvl="2"/>
            <a:r>
              <a:rPr lang="en-US" altLang="en-US" dirty="0"/>
              <a:t>BYTE, WORD, SDWORD</a:t>
            </a:r>
          </a:p>
          <a:p>
            <a:endParaRPr lang="en-US" altLang="en-US" dirty="0"/>
          </a:p>
          <a:p>
            <a:r>
              <a:rPr lang="en-US" altLang="en-US" dirty="0"/>
              <a:t>See MASM reference in Appendix A; Irvine</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133</a:t>
            </a:fld>
            <a:endParaRPr lang="es-MX" dirty="0"/>
          </a:p>
        </p:txBody>
      </p:sp>
    </p:spTree>
    <p:extLst>
      <p:ext uri="{BB962C8B-B14F-4D97-AF65-F5344CB8AC3E}">
        <p14:creationId xmlns:p14="http://schemas.microsoft.com/office/powerpoint/2010/main" val="19358960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Directives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134</a:t>
            </a:fld>
            <a:endParaRPr lang="es-MX" dirty="0"/>
          </a:p>
        </p:txBody>
      </p:sp>
      <p:sp>
        <p:nvSpPr>
          <p:cNvPr id="6" name="Rectangle 1027"/>
          <p:cNvSpPr txBox="1">
            <a:spLocks noChangeArrowheads="1"/>
          </p:cNvSpPr>
          <p:nvPr/>
        </p:nvSpPr>
        <p:spPr>
          <a:xfrm>
            <a:off x="2207568" y="1447800"/>
            <a:ext cx="7776864" cy="4717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i="1" dirty="0"/>
              <a:t>Commands</a:t>
            </a:r>
            <a:r>
              <a:rPr lang="en-US" altLang="en-US" dirty="0"/>
              <a:t> embedded in the source code that are recognized and acted upon by the </a:t>
            </a:r>
            <a:r>
              <a:rPr lang="en-US" altLang="en-US" b="1" dirty="0"/>
              <a:t>Assembler</a:t>
            </a:r>
            <a:r>
              <a:rPr lang="en-US" altLang="en-US" dirty="0"/>
              <a:t>, </a:t>
            </a:r>
          </a:p>
          <a:p>
            <a:pPr lvl="1"/>
            <a:r>
              <a:rPr lang="en-US" altLang="en-US" dirty="0"/>
              <a:t>Not part of the Intel instruction set</a:t>
            </a:r>
          </a:p>
          <a:p>
            <a:pPr lvl="1"/>
            <a:r>
              <a:rPr lang="en-US" altLang="en-US" dirty="0"/>
              <a:t>tells MASM how to assemble programs</a:t>
            </a:r>
          </a:p>
          <a:p>
            <a:pPr lvl="1"/>
            <a:r>
              <a:rPr lang="en-US" altLang="en-US" dirty="0"/>
              <a:t>Work at assembly time</a:t>
            </a:r>
          </a:p>
          <a:p>
            <a:pPr lvl="1"/>
            <a:r>
              <a:rPr lang="es-MX" altLang="en-US" dirty="0"/>
              <a:t>Do </a:t>
            </a:r>
            <a:r>
              <a:rPr lang="es-MX" altLang="en-US" dirty="0" err="1"/>
              <a:t>not</a:t>
            </a:r>
            <a:r>
              <a:rPr lang="es-MX" altLang="en-US" dirty="0"/>
              <a:t> </a:t>
            </a:r>
            <a:r>
              <a:rPr lang="es-MX" altLang="en-US" dirty="0" err="1"/>
              <a:t>execute</a:t>
            </a:r>
            <a:r>
              <a:rPr lang="es-MX" altLang="en-US" dirty="0"/>
              <a:t> (.exe) at </a:t>
            </a:r>
            <a:r>
              <a:rPr lang="es-MX" altLang="en-US" dirty="0" err="1"/>
              <a:t>runtime</a:t>
            </a:r>
            <a:endParaRPr lang="es-MX" altLang="en-US" dirty="0"/>
          </a:p>
        </p:txBody>
      </p:sp>
    </p:spTree>
    <p:extLst>
      <p:ext uri="{BB962C8B-B14F-4D97-AF65-F5344CB8AC3E}">
        <p14:creationId xmlns:p14="http://schemas.microsoft.com/office/powerpoint/2010/main" val="7830323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Directives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135</a:t>
            </a:fld>
            <a:endParaRPr lang="es-MX" dirty="0"/>
          </a:p>
        </p:txBody>
      </p:sp>
      <p:sp>
        <p:nvSpPr>
          <p:cNvPr id="6" name="Rectangle 1027"/>
          <p:cNvSpPr txBox="1">
            <a:spLocks noChangeArrowheads="1"/>
          </p:cNvSpPr>
          <p:nvPr/>
        </p:nvSpPr>
        <p:spPr>
          <a:xfrm>
            <a:off x="2063552" y="1447800"/>
            <a:ext cx="8136904" cy="3429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i="1" dirty="0"/>
              <a:t>Commands</a:t>
            </a:r>
            <a:r>
              <a:rPr lang="en-US" altLang="en-US" dirty="0"/>
              <a:t> . . .</a:t>
            </a:r>
          </a:p>
          <a:p>
            <a:pPr lvl="1"/>
            <a:r>
              <a:rPr lang="en-US" altLang="en-US" dirty="0"/>
              <a:t>Used to declare code, data areas, select memory model, declare procedures, etc.</a:t>
            </a:r>
          </a:p>
          <a:p>
            <a:pPr lvl="2"/>
            <a:r>
              <a:rPr lang="es-MX" altLang="en-US" dirty="0"/>
              <a:t>.</a:t>
            </a:r>
            <a:r>
              <a:rPr lang="es-MX" altLang="en-US" dirty="0" err="1"/>
              <a:t>code</a:t>
            </a:r>
            <a:r>
              <a:rPr lang="es-MX" altLang="en-US" dirty="0"/>
              <a:t>, .data, .DATA, .Data, .</a:t>
            </a:r>
            <a:r>
              <a:rPr lang="es-MX" altLang="en-US" dirty="0" err="1"/>
              <a:t>stack</a:t>
            </a:r>
            <a:endParaRPr lang="es-MX" altLang="en-US" dirty="0"/>
          </a:p>
          <a:p>
            <a:pPr lvl="2"/>
            <a:r>
              <a:rPr lang="es-MX" altLang="en-US" dirty="0"/>
              <a:t>flat</a:t>
            </a:r>
          </a:p>
          <a:p>
            <a:pPr lvl="2"/>
            <a:r>
              <a:rPr lang="es-MX" altLang="en-US" dirty="0"/>
              <a:t>PROC, END</a:t>
            </a:r>
            <a:endParaRPr lang="en-US" altLang="en-US" dirty="0"/>
          </a:p>
          <a:p>
            <a:pPr lvl="2"/>
            <a:r>
              <a:rPr lang="en-US" altLang="en-US" dirty="0"/>
              <a:t>Type attributes – provides size and usage information</a:t>
            </a:r>
          </a:p>
          <a:p>
            <a:pPr lvl="3"/>
            <a:r>
              <a:rPr lang="en-US" altLang="en-US" dirty="0"/>
              <a:t>BYTE, WORD, DWORD, SDWORD</a:t>
            </a:r>
          </a:p>
        </p:txBody>
      </p:sp>
      <p:sp>
        <p:nvSpPr>
          <p:cNvPr id="7" name="TextBox 5"/>
          <p:cNvSpPr txBox="1">
            <a:spLocks noChangeArrowheads="1"/>
          </p:cNvSpPr>
          <p:nvPr/>
        </p:nvSpPr>
        <p:spPr bwMode="auto">
          <a:xfrm>
            <a:off x="2455864" y="5141914"/>
            <a:ext cx="76422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t>one    DWORD 34		; DWORD directive, set aside </a:t>
            </a:r>
          </a:p>
          <a:p>
            <a:pPr eaLnBrk="1" hangingPunct="1"/>
            <a:r>
              <a:rPr lang="en-US" altLang="en-US" dirty="0"/>
              <a:t>				; enough space for double word</a:t>
            </a:r>
          </a:p>
          <a:p>
            <a:pPr eaLnBrk="1" hangingPunct="1"/>
            <a:r>
              <a:rPr lang="en-US" altLang="en-US" dirty="0" err="1"/>
              <a:t>mov</a:t>
            </a:r>
            <a:r>
              <a:rPr lang="en-US" altLang="en-US" dirty="0"/>
              <a:t>	</a:t>
            </a:r>
            <a:r>
              <a:rPr lang="en-US" altLang="en-US" dirty="0" err="1"/>
              <a:t>eax</a:t>
            </a:r>
            <a:r>
              <a:rPr lang="en-US" altLang="en-US" dirty="0"/>
              <a:t>, one		; MOV instruction</a:t>
            </a:r>
          </a:p>
        </p:txBody>
      </p:sp>
    </p:spTree>
    <p:extLst>
      <p:ext uri="{BB962C8B-B14F-4D97-AF65-F5344CB8AC3E}">
        <p14:creationId xmlns:p14="http://schemas.microsoft.com/office/powerpoint/2010/main" val="3482796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Instructions</a:t>
            </a:r>
          </a:p>
        </p:txBody>
      </p:sp>
      <p:sp>
        <p:nvSpPr>
          <p:cNvPr id="3" name="2 Marcador de contenido"/>
          <p:cNvSpPr>
            <a:spLocks noGrp="1"/>
          </p:cNvSpPr>
          <p:nvPr>
            <p:ph idx="1"/>
          </p:nvPr>
        </p:nvSpPr>
        <p:spPr/>
        <p:txBody>
          <a:bodyPr>
            <a:normAutofit fontScale="77500" lnSpcReduction="20000"/>
          </a:bodyPr>
          <a:lstStyle/>
          <a:p>
            <a:r>
              <a:rPr lang="en-US" altLang="en-US" dirty="0"/>
              <a:t>An instruction is a statement that becomes executable when after a program is assembled.</a:t>
            </a:r>
          </a:p>
          <a:p>
            <a:r>
              <a:rPr lang="en-US" altLang="en-US" dirty="0"/>
              <a:t>Assembled into machine code ( 0s and 1s ) by assembler</a:t>
            </a:r>
          </a:p>
          <a:p>
            <a:r>
              <a:rPr lang="en-US" altLang="en-US" dirty="0"/>
              <a:t>Loaded and executed at runtime by the CPU</a:t>
            </a:r>
          </a:p>
          <a:p>
            <a:r>
              <a:rPr lang="en-US" altLang="en-US" dirty="0"/>
              <a:t>We use the Intel IA-32/64 instruction set</a:t>
            </a:r>
          </a:p>
          <a:p>
            <a:r>
              <a:rPr lang="en-US" altLang="en-US" dirty="0"/>
              <a:t>An instruction contains four basic parts:</a:t>
            </a:r>
          </a:p>
          <a:p>
            <a:pPr lvl="1"/>
            <a:r>
              <a:rPr lang="en-US" altLang="en-US" dirty="0"/>
              <a:t>Label		(optional)</a:t>
            </a:r>
          </a:p>
          <a:p>
            <a:pPr lvl="1"/>
            <a:r>
              <a:rPr lang="en-US" altLang="en-US" dirty="0"/>
              <a:t>Mnemonic	(required)</a:t>
            </a:r>
          </a:p>
          <a:p>
            <a:pPr lvl="1"/>
            <a:r>
              <a:rPr lang="en-US" altLang="en-US" dirty="0"/>
              <a:t>Operand	              (depends on the instruction)</a:t>
            </a:r>
          </a:p>
          <a:p>
            <a:pPr lvl="1"/>
            <a:r>
              <a:rPr lang="en-US" altLang="en-US" dirty="0"/>
              <a:t>Comment	(optional)</a:t>
            </a:r>
          </a:p>
          <a:p>
            <a:r>
              <a:rPr lang="en-US" altLang="en-US" dirty="0"/>
              <a:t>Basic syntax</a:t>
            </a:r>
          </a:p>
          <a:p>
            <a:pPr lvl="1"/>
            <a:r>
              <a:rPr lang="en-US" altLang="en-US" dirty="0"/>
              <a:t>[ label[:] ]  [ mnemonic [operands] ]  [ ; comment ]   </a:t>
            </a:r>
            <a:r>
              <a:rPr lang="en-US" altLang="en-US" dirty="0">
                <a:solidFill>
                  <a:srgbClr val="FF0000"/>
                </a:solidFill>
              </a:rPr>
              <a:t>?</a:t>
            </a:r>
            <a:endParaRPr lang="en-US" dirty="0">
              <a:solidFill>
                <a:srgbClr val="FF0000"/>
              </a:solidFill>
            </a:endParaRP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136</a:t>
            </a:fld>
            <a:endParaRPr lang="es-MX" dirty="0"/>
          </a:p>
        </p:txBody>
      </p:sp>
    </p:spTree>
    <p:extLst>
      <p:ext uri="{BB962C8B-B14F-4D97-AF65-F5344CB8AC3E}">
        <p14:creationId xmlns:p14="http://schemas.microsoft.com/office/powerpoint/2010/main" val="268357375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Labels</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137</a:t>
            </a:fld>
            <a:endParaRPr lang="es-MX" dirty="0"/>
          </a:p>
        </p:txBody>
      </p:sp>
      <p:sp>
        <p:nvSpPr>
          <p:cNvPr id="6" name="Rectangle 3"/>
          <p:cNvSpPr txBox="1">
            <a:spLocks noChangeArrowheads="1"/>
          </p:cNvSpPr>
          <p:nvPr/>
        </p:nvSpPr>
        <p:spPr>
          <a:xfrm>
            <a:off x="2194498" y="1412776"/>
            <a:ext cx="7772400" cy="49435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Act as place markers or addresses</a:t>
            </a:r>
          </a:p>
          <a:p>
            <a:pPr lvl="1"/>
            <a:r>
              <a:rPr lang="en-US" altLang="en-US" sz="2000" dirty="0"/>
              <a:t>marks the address (offset) of </a:t>
            </a:r>
            <a:r>
              <a:rPr lang="en-US" altLang="en-US" sz="2000" i="1" dirty="0"/>
              <a:t>code</a:t>
            </a:r>
            <a:r>
              <a:rPr lang="en-US" altLang="en-US" sz="2000" dirty="0"/>
              <a:t> and </a:t>
            </a:r>
            <a:r>
              <a:rPr lang="en-US" altLang="en-US" sz="2000" i="1" dirty="0"/>
              <a:t>data</a:t>
            </a:r>
            <a:r>
              <a:rPr lang="en-US" altLang="en-US" sz="2000" dirty="0"/>
              <a:t> </a:t>
            </a:r>
          </a:p>
          <a:p>
            <a:r>
              <a:rPr lang="en-US" altLang="en-US" sz="2000" dirty="0"/>
              <a:t>Follow identifier rules</a:t>
            </a:r>
          </a:p>
          <a:p>
            <a:r>
              <a:rPr lang="en-US" altLang="en-US" sz="2000" b="1" dirty="0"/>
              <a:t>Data</a:t>
            </a:r>
            <a:r>
              <a:rPr lang="en-US" altLang="en-US" sz="2000" dirty="0"/>
              <a:t> label</a:t>
            </a:r>
          </a:p>
          <a:p>
            <a:pPr lvl="1"/>
            <a:r>
              <a:rPr lang="en-US" altLang="en-US" sz="2000" dirty="0"/>
              <a:t>must be unique</a:t>
            </a:r>
          </a:p>
          <a:p>
            <a:pPr lvl="1"/>
            <a:r>
              <a:rPr lang="en-US" altLang="en-US" sz="2000" dirty="0"/>
              <a:t>example:  </a:t>
            </a:r>
            <a:r>
              <a:rPr lang="en-US" altLang="en-US" sz="2000" b="1" dirty="0">
                <a:solidFill>
                  <a:srgbClr val="FF0000"/>
                </a:solidFill>
              </a:rPr>
              <a:t>temp</a:t>
            </a:r>
            <a:r>
              <a:rPr lang="en-US" altLang="en-US" sz="2000" dirty="0"/>
              <a:t>	(not followed by colon)</a:t>
            </a:r>
          </a:p>
          <a:p>
            <a:pPr lvl="1"/>
            <a:r>
              <a:rPr lang="en-US" altLang="en-US" sz="2000" dirty="0">
                <a:latin typeface="Courier New" pitchFamily="49" charset="0"/>
                <a:cs typeface="Courier New" pitchFamily="49" charset="0"/>
              </a:rPr>
              <a:t>temp DWORD 100</a:t>
            </a:r>
          </a:p>
          <a:p>
            <a:r>
              <a:rPr lang="en-US" altLang="en-US" sz="2000" b="1" dirty="0"/>
              <a:t>Code</a:t>
            </a:r>
            <a:r>
              <a:rPr lang="en-US" altLang="en-US" sz="2000" dirty="0"/>
              <a:t> label</a:t>
            </a:r>
          </a:p>
          <a:p>
            <a:pPr lvl="1"/>
            <a:r>
              <a:rPr lang="en-US" altLang="en-US" sz="2000" dirty="0"/>
              <a:t>target of some type of jump</a:t>
            </a:r>
          </a:p>
          <a:p>
            <a:pPr lvl="1"/>
            <a:r>
              <a:rPr lang="en-US" altLang="en-US" sz="2000" dirty="0"/>
              <a:t>example:   </a:t>
            </a:r>
            <a:r>
              <a:rPr lang="en-US" altLang="en-US" sz="2000" b="1" dirty="0">
                <a:solidFill>
                  <a:srgbClr val="FF0000"/>
                </a:solidFill>
              </a:rPr>
              <a:t>here:</a:t>
            </a:r>
            <a:r>
              <a:rPr lang="en-US" altLang="en-US" sz="2000" b="1" dirty="0">
                <a:solidFill>
                  <a:schemeClr val="tx2"/>
                </a:solidFill>
              </a:rPr>
              <a:t>	</a:t>
            </a:r>
            <a:r>
              <a:rPr lang="en-US" altLang="en-US" sz="2000" dirty="0"/>
              <a:t>(followed by colon)</a:t>
            </a:r>
            <a:endParaRPr lang="en-US" altLang="en-US" sz="2000" b="1" dirty="0">
              <a:solidFill>
                <a:schemeClr val="tx2"/>
              </a:solidFill>
            </a:endParaRPr>
          </a:p>
        </p:txBody>
      </p:sp>
      <p:sp>
        <p:nvSpPr>
          <p:cNvPr id="7" name="TextBox 5"/>
          <p:cNvSpPr txBox="1">
            <a:spLocks noChangeArrowheads="1"/>
          </p:cNvSpPr>
          <p:nvPr/>
        </p:nvSpPr>
        <p:spPr bwMode="auto">
          <a:xfrm>
            <a:off x="2999657" y="5085185"/>
            <a:ext cx="348845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latin typeface="Courier New" pitchFamily="49" charset="0"/>
                <a:cs typeface="Courier New" pitchFamily="49" charset="0"/>
              </a:rPr>
              <a:t>here:</a:t>
            </a:r>
          </a:p>
          <a:p>
            <a:pPr eaLnBrk="1" hangingPunct="1"/>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mov</a:t>
            </a: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ebx</a:t>
            </a:r>
            <a:r>
              <a:rPr lang="en-US" altLang="en-US" dirty="0">
                <a:latin typeface="Courier New" pitchFamily="49" charset="0"/>
                <a:cs typeface="Courier New" pitchFamily="49" charset="0"/>
              </a:rPr>
              <a:t>, temp</a:t>
            </a:r>
          </a:p>
          <a:p>
            <a:pPr eaLnBrk="1" hangingPunct="1"/>
            <a:r>
              <a:rPr lang="en-US" altLang="en-US" dirty="0">
                <a:latin typeface="Courier New" pitchFamily="49" charset="0"/>
                <a:cs typeface="Courier New" pitchFamily="49" charset="0"/>
              </a:rPr>
              <a:t>	…</a:t>
            </a:r>
          </a:p>
          <a:p>
            <a:pPr eaLnBrk="1" hangingPunct="1"/>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jmp</a:t>
            </a:r>
            <a:r>
              <a:rPr lang="en-US" altLang="en-US" dirty="0">
                <a:latin typeface="Courier New" pitchFamily="49" charset="0"/>
                <a:cs typeface="Courier New" pitchFamily="49" charset="0"/>
              </a:rPr>
              <a:t> here</a:t>
            </a:r>
          </a:p>
        </p:txBody>
      </p:sp>
    </p:spTree>
    <p:extLst>
      <p:ext uri="{BB962C8B-B14F-4D97-AF65-F5344CB8AC3E}">
        <p14:creationId xmlns:p14="http://schemas.microsoft.com/office/powerpoint/2010/main" val="14267992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Mnemonics and Operands</a:t>
            </a:r>
          </a:p>
        </p:txBody>
      </p:sp>
      <p:sp>
        <p:nvSpPr>
          <p:cNvPr id="3" name="2 Marcador de contenido"/>
          <p:cNvSpPr>
            <a:spLocks noGrp="1"/>
          </p:cNvSpPr>
          <p:nvPr>
            <p:ph idx="1"/>
          </p:nvPr>
        </p:nvSpPr>
        <p:spPr/>
        <p:txBody>
          <a:bodyPr>
            <a:normAutofit fontScale="85000" lnSpcReduction="20000"/>
          </a:bodyPr>
          <a:lstStyle/>
          <a:p>
            <a:pPr marL="227013" indent="-227013"/>
            <a:r>
              <a:rPr lang="en-US" altLang="en-US" dirty="0"/>
              <a:t>Instruction Mnemonics</a:t>
            </a:r>
          </a:p>
          <a:p>
            <a:pPr lvl="1"/>
            <a:r>
              <a:rPr lang="es-MX" altLang="en-US" dirty="0"/>
              <a:t>short </a:t>
            </a:r>
            <a:r>
              <a:rPr lang="es-MX" altLang="en-US" dirty="0" err="1"/>
              <a:t>word</a:t>
            </a:r>
            <a:r>
              <a:rPr lang="es-MX" altLang="en-US" dirty="0"/>
              <a:t> </a:t>
            </a:r>
            <a:r>
              <a:rPr lang="es-MX" altLang="en-US" dirty="0" err="1"/>
              <a:t>that</a:t>
            </a:r>
            <a:r>
              <a:rPr lang="es-MX" altLang="en-US" dirty="0"/>
              <a:t> </a:t>
            </a:r>
            <a:r>
              <a:rPr lang="es-MX" altLang="en-US" dirty="0" err="1"/>
              <a:t>identifies</a:t>
            </a:r>
            <a:r>
              <a:rPr lang="es-MX" altLang="en-US" dirty="0"/>
              <a:t> </a:t>
            </a:r>
            <a:r>
              <a:rPr lang="es-MX" altLang="en-US" dirty="0" err="1"/>
              <a:t>an</a:t>
            </a:r>
            <a:r>
              <a:rPr lang="es-MX" altLang="en-US" dirty="0"/>
              <a:t> </a:t>
            </a:r>
            <a:r>
              <a:rPr lang="es-MX" altLang="en-US" dirty="0" err="1"/>
              <a:t>instruction</a:t>
            </a:r>
            <a:endParaRPr lang="en-US" altLang="en-US" dirty="0"/>
          </a:p>
          <a:p>
            <a:pPr lvl="1"/>
            <a:r>
              <a:rPr lang="en-US" altLang="en-US" dirty="0"/>
              <a:t>examples: MOV, ADD, SUB, MUL, INC, DEC, NOP, JUMP, CALL, IMUL</a:t>
            </a:r>
          </a:p>
          <a:p>
            <a:pPr lvl="1"/>
            <a:r>
              <a:rPr lang="es-MX" altLang="en-US" dirty="0"/>
              <a:t>describe </a:t>
            </a:r>
            <a:r>
              <a:rPr lang="es-MX" altLang="en-US" dirty="0" err="1"/>
              <a:t>the</a:t>
            </a:r>
            <a:r>
              <a:rPr lang="es-MX" altLang="en-US" dirty="0"/>
              <a:t> </a:t>
            </a:r>
            <a:r>
              <a:rPr lang="es-MX" altLang="en-US" dirty="0" err="1"/>
              <a:t>type</a:t>
            </a:r>
            <a:r>
              <a:rPr lang="es-MX" altLang="en-US" dirty="0"/>
              <a:t> of </a:t>
            </a:r>
            <a:r>
              <a:rPr lang="es-MX" altLang="en-US" dirty="0" err="1"/>
              <a:t>operation</a:t>
            </a:r>
            <a:endParaRPr lang="en-US" altLang="en-US" dirty="0"/>
          </a:p>
          <a:p>
            <a:pPr marL="227013" indent="-227013"/>
            <a:r>
              <a:rPr lang="en-US" altLang="en-US" dirty="0"/>
              <a:t>Operands</a:t>
            </a:r>
          </a:p>
          <a:p>
            <a:pPr lvl="1"/>
            <a:r>
              <a:rPr lang="es-MX" altLang="en-US" dirty="0" err="1"/>
              <a:t>each</a:t>
            </a:r>
            <a:r>
              <a:rPr lang="es-MX" altLang="en-US" dirty="0"/>
              <a:t> </a:t>
            </a:r>
            <a:r>
              <a:rPr lang="es-MX" altLang="en-US" dirty="0" err="1"/>
              <a:t>instruction</a:t>
            </a:r>
            <a:r>
              <a:rPr lang="es-MX" altLang="en-US" dirty="0"/>
              <a:t> can </a:t>
            </a:r>
            <a:r>
              <a:rPr lang="es-MX" altLang="en-US" dirty="0" err="1"/>
              <a:t>have</a:t>
            </a:r>
            <a:r>
              <a:rPr lang="es-MX" altLang="en-US" dirty="0"/>
              <a:t> </a:t>
            </a:r>
            <a:r>
              <a:rPr lang="es-MX" altLang="en-US" dirty="0" err="1"/>
              <a:t>between</a:t>
            </a:r>
            <a:r>
              <a:rPr lang="es-MX" altLang="en-US" dirty="0"/>
              <a:t> </a:t>
            </a:r>
            <a:r>
              <a:rPr lang="es-MX" altLang="en-US" b="1" dirty="0"/>
              <a:t>0</a:t>
            </a:r>
            <a:r>
              <a:rPr lang="es-MX" altLang="en-US" dirty="0"/>
              <a:t> and </a:t>
            </a:r>
            <a:r>
              <a:rPr lang="es-MX" altLang="en-US" b="1" dirty="0" err="1"/>
              <a:t>tree</a:t>
            </a:r>
            <a:r>
              <a:rPr lang="es-MX" altLang="en-US" dirty="0"/>
              <a:t> </a:t>
            </a:r>
            <a:r>
              <a:rPr lang="es-MX" altLang="en-US" dirty="0" err="1"/>
              <a:t>operands</a:t>
            </a:r>
            <a:endParaRPr lang="en-US" altLang="en-US" dirty="0"/>
          </a:p>
          <a:p>
            <a:pPr lvl="1"/>
            <a:r>
              <a:rPr lang="en-US" altLang="en-US" dirty="0"/>
              <a:t>constant			96</a:t>
            </a:r>
          </a:p>
          <a:p>
            <a:pPr lvl="1"/>
            <a:r>
              <a:rPr lang="en-US" altLang="en-US" dirty="0"/>
              <a:t>constant expression	4+5*2      ; in the Assembly time 14</a:t>
            </a:r>
          </a:p>
          <a:p>
            <a:pPr lvl="1"/>
            <a:r>
              <a:rPr lang="en-US" altLang="en-US" dirty="0"/>
              <a:t>register			EAX</a:t>
            </a:r>
          </a:p>
          <a:p>
            <a:pPr lvl="1"/>
            <a:r>
              <a:rPr lang="en-US" altLang="en-US" dirty="0"/>
              <a:t>memory (data label)	temp        ; variable alike   temp+2</a:t>
            </a:r>
          </a:p>
          <a:p>
            <a:pPr marL="227013" indent="-227013">
              <a:buNone/>
            </a:pPr>
            <a:endParaRPr lang="en-US" altLang="en-US" sz="2000" dirty="0"/>
          </a:p>
          <a:p>
            <a:pPr marL="227013" indent="-227013">
              <a:buNone/>
            </a:pPr>
            <a:r>
              <a:rPr lang="en-US" altLang="en-US" sz="2000" dirty="0"/>
              <a:t>Constants and constant expressions are often called </a:t>
            </a:r>
            <a:r>
              <a:rPr lang="en-US" altLang="en-US" sz="2000" dirty="0">
                <a:solidFill>
                  <a:srgbClr val="FF0000"/>
                </a:solidFill>
              </a:rPr>
              <a:t>immediate values (at assembly time)</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138</a:t>
            </a:fld>
            <a:endParaRPr lang="es-MX" dirty="0"/>
          </a:p>
        </p:txBody>
      </p:sp>
    </p:spTree>
    <p:extLst>
      <p:ext uri="{BB962C8B-B14F-4D97-AF65-F5344CB8AC3E}">
        <p14:creationId xmlns:p14="http://schemas.microsoft.com/office/powerpoint/2010/main" val="23533307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Mnemonics and Operands</a:t>
            </a:r>
            <a:br>
              <a:rPr lang="en-US" dirty="0"/>
            </a:br>
            <a:r>
              <a:rPr lang="en-US" dirty="0"/>
              <a:t>Examples</a:t>
            </a:r>
          </a:p>
        </p:txBody>
      </p:sp>
      <p:sp>
        <p:nvSpPr>
          <p:cNvPr id="3" name="2 Marcador de contenido"/>
          <p:cNvSpPr>
            <a:spLocks noGrp="1"/>
          </p:cNvSpPr>
          <p:nvPr>
            <p:ph idx="1"/>
          </p:nvPr>
        </p:nvSpPr>
        <p:spPr/>
        <p:txBody>
          <a:bodyPr>
            <a:normAutofit fontScale="70000" lnSpcReduction="20000"/>
          </a:bodyPr>
          <a:lstStyle/>
          <a:p>
            <a:r>
              <a:rPr lang="en-US" altLang="en-US" dirty="0"/>
              <a:t>STC instruction</a:t>
            </a:r>
          </a:p>
          <a:p>
            <a:r>
              <a:rPr lang="en-US" altLang="en-US" dirty="0"/>
              <a:t>	</a:t>
            </a:r>
            <a:r>
              <a:rPr lang="en-US" altLang="en-US" dirty="0" err="1"/>
              <a:t>stc</a:t>
            </a:r>
            <a:r>
              <a:rPr lang="en-US" altLang="en-US" dirty="0"/>
              <a:t>			; set Carry flag</a:t>
            </a:r>
          </a:p>
          <a:p>
            <a:endParaRPr lang="en-US" altLang="en-US" dirty="0"/>
          </a:p>
          <a:p>
            <a:r>
              <a:rPr lang="en-US" altLang="en-US" dirty="0"/>
              <a:t>INC instruction</a:t>
            </a:r>
          </a:p>
          <a:p>
            <a:r>
              <a:rPr lang="en-US" altLang="en-US" dirty="0"/>
              <a:t>	</a:t>
            </a:r>
            <a:r>
              <a:rPr lang="en-US" altLang="en-US" dirty="0" err="1"/>
              <a:t>inc</a:t>
            </a:r>
            <a:r>
              <a:rPr lang="en-US" altLang="en-US" dirty="0"/>
              <a:t>	</a:t>
            </a:r>
            <a:r>
              <a:rPr lang="en-US" altLang="en-US" dirty="0" err="1"/>
              <a:t>eax</a:t>
            </a:r>
            <a:r>
              <a:rPr lang="en-US" altLang="en-US" dirty="0"/>
              <a:t>		; add 1 to EAX</a:t>
            </a:r>
          </a:p>
          <a:p>
            <a:endParaRPr lang="en-US" altLang="en-US" dirty="0"/>
          </a:p>
          <a:p>
            <a:r>
              <a:rPr lang="en-US" altLang="en-US" dirty="0"/>
              <a:t>MOV instruction</a:t>
            </a:r>
          </a:p>
          <a:p>
            <a:r>
              <a:rPr lang="en-US" altLang="en-US" dirty="0"/>
              <a:t>	</a:t>
            </a:r>
            <a:r>
              <a:rPr lang="en-US" altLang="en-US" dirty="0" err="1"/>
              <a:t>mov</a:t>
            </a:r>
            <a:r>
              <a:rPr lang="en-US" altLang="en-US" dirty="0"/>
              <a:t>	temp, </a:t>
            </a:r>
            <a:r>
              <a:rPr lang="en-US" altLang="en-US" dirty="0" err="1"/>
              <a:t>ebx</a:t>
            </a:r>
            <a:r>
              <a:rPr lang="en-US" altLang="en-US" dirty="0"/>
              <a:t>	; move EBX to temp</a:t>
            </a:r>
          </a:p>
          <a:p>
            <a:r>
              <a:rPr lang="en-US" altLang="en-US" dirty="0"/>
              <a:t>				; first operation is destination</a:t>
            </a:r>
          </a:p>
          <a:p>
            <a:r>
              <a:rPr lang="en-US" altLang="en-US" dirty="0"/>
              <a:t>				; second is the source</a:t>
            </a:r>
          </a:p>
          <a:p>
            <a:r>
              <a:rPr lang="en-US" altLang="en-US" dirty="0"/>
              <a:t>IMUL instruction (</a:t>
            </a:r>
            <a:r>
              <a:rPr lang="en-US" altLang="en-US" sz="2300" dirty="0"/>
              <a:t>three operands</a:t>
            </a:r>
            <a:r>
              <a:rPr lang="en-US" altLang="en-US" dirty="0"/>
              <a:t>)</a:t>
            </a:r>
          </a:p>
          <a:p>
            <a:r>
              <a:rPr lang="en-US" altLang="en-US" dirty="0"/>
              <a:t>	</a:t>
            </a:r>
            <a:r>
              <a:rPr lang="en-US" altLang="en-US" dirty="0" err="1"/>
              <a:t>imul</a:t>
            </a:r>
            <a:r>
              <a:rPr lang="en-US" altLang="en-US" dirty="0"/>
              <a:t>	</a:t>
            </a:r>
            <a:r>
              <a:rPr lang="en-US" altLang="en-US" dirty="0" err="1"/>
              <a:t>eax</a:t>
            </a:r>
            <a:r>
              <a:rPr lang="en-US" altLang="en-US" dirty="0"/>
              <a:t>, </a:t>
            </a:r>
            <a:r>
              <a:rPr lang="en-US" altLang="en-US" dirty="0" err="1"/>
              <a:t>ebx</a:t>
            </a:r>
            <a:r>
              <a:rPr lang="en-US" altLang="en-US" dirty="0"/>
              <a:t>, 5	; EBX multiplied by 5, product in EAX</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139</a:t>
            </a:fld>
            <a:endParaRPr lang="es-MX" dirty="0"/>
          </a:p>
        </p:txBody>
      </p:sp>
    </p:spTree>
    <p:extLst>
      <p:ext uri="{BB962C8B-B14F-4D97-AF65-F5344CB8AC3E}">
        <p14:creationId xmlns:p14="http://schemas.microsoft.com/office/powerpoint/2010/main" val="62768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Central </a:t>
            </a:r>
            <a:r>
              <a:rPr lang="es-MX" dirty="0" err="1"/>
              <a:t>Memory</a:t>
            </a:r>
            <a:endParaRPr lang="es-MX" dirty="0"/>
          </a:p>
        </p:txBody>
      </p:sp>
      <p:sp>
        <p:nvSpPr>
          <p:cNvPr id="3" name="Marcador de pie de página 2"/>
          <p:cNvSpPr>
            <a:spLocks noGrp="1"/>
          </p:cNvSpPr>
          <p:nvPr>
            <p:ph type="ftr" sz="quarter" idx="11"/>
          </p:nvPr>
        </p:nvSpPr>
        <p:spPr/>
        <p:txBody>
          <a:bodyPr/>
          <a:lstStyle/>
          <a:p>
            <a:r>
              <a:rPr lang="es-MX">
                <a:solidFill>
                  <a:prstClr val="black"/>
                </a:solidFill>
                <a:latin typeface="Calibri"/>
              </a:rPr>
              <a:t>OPC</a:t>
            </a:r>
          </a:p>
        </p:txBody>
      </p:sp>
      <p:sp>
        <p:nvSpPr>
          <p:cNvPr id="4" name="Marcador de número de diapositiva 3"/>
          <p:cNvSpPr>
            <a:spLocks noGrp="1"/>
          </p:cNvSpPr>
          <p:nvPr>
            <p:ph type="sldNum" sz="quarter" idx="12"/>
          </p:nvPr>
        </p:nvSpPr>
        <p:spPr/>
        <p:txBody>
          <a:bodyPr/>
          <a:lstStyle/>
          <a:p>
            <a:fld id="{99D12B9E-07E7-4AA4-B998-005BF6072828}" type="slidenum">
              <a:rPr lang="es-MX">
                <a:solidFill>
                  <a:prstClr val="black"/>
                </a:solidFill>
                <a:latin typeface="Calibri"/>
              </a:rPr>
              <a:pPr/>
              <a:t>14</a:t>
            </a:fld>
            <a:endParaRPr lang="es-MX">
              <a:solidFill>
                <a:prstClr val="black"/>
              </a:solidFill>
              <a:latin typeface="Calibri"/>
            </a:endParaRPr>
          </a:p>
        </p:txBody>
      </p:sp>
      <p:sp>
        <p:nvSpPr>
          <p:cNvPr id="5" name="Rectangle 1027"/>
          <p:cNvSpPr txBox="1">
            <a:spLocks noChangeArrowheads="1"/>
          </p:cNvSpPr>
          <p:nvPr/>
        </p:nvSpPr>
        <p:spPr>
          <a:xfrm>
            <a:off x="2963652" y="1916833"/>
            <a:ext cx="6264696" cy="337878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solidFill>
                  <a:prstClr val="black"/>
                </a:solidFill>
                <a:latin typeface="Calibri"/>
              </a:rPr>
              <a:t>Conformed by RAM</a:t>
            </a:r>
          </a:p>
          <a:p>
            <a:endParaRPr lang="en-US" altLang="en-US" dirty="0">
              <a:solidFill>
                <a:prstClr val="black"/>
              </a:solidFill>
              <a:latin typeface="Calibri"/>
            </a:endParaRPr>
          </a:p>
          <a:p>
            <a:r>
              <a:rPr lang="en-US" altLang="en-US" dirty="0">
                <a:solidFill>
                  <a:prstClr val="black"/>
                </a:solidFill>
                <a:latin typeface="Calibri"/>
              </a:rPr>
              <a:t>Ordered collection of bytes (like a </a:t>
            </a:r>
            <a:r>
              <a:rPr lang="en-US" altLang="en-US" i="1" dirty="0">
                <a:solidFill>
                  <a:prstClr val="black"/>
                </a:solidFill>
                <a:latin typeface="Calibri"/>
              </a:rPr>
              <a:t>vector</a:t>
            </a:r>
            <a:r>
              <a:rPr lang="en-US" altLang="en-US" dirty="0">
                <a:solidFill>
                  <a:prstClr val="black"/>
                </a:solidFill>
                <a:latin typeface="Calibri"/>
              </a:rPr>
              <a:t>)</a:t>
            </a:r>
          </a:p>
          <a:p>
            <a:endParaRPr lang="en-US" altLang="en-US" dirty="0">
              <a:solidFill>
                <a:prstClr val="black"/>
              </a:solidFill>
              <a:latin typeface="Calibri"/>
            </a:endParaRPr>
          </a:p>
          <a:p>
            <a:r>
              <a:rPr lang="en-US" altLang="en-US" dirty="0">
                <a:solidFill>
                  <a:prstClr val="black"/>
                </a:solidFill>
                <a:latin typeface="Calibri"/>
              </a:rPr>
              <a:t>Memory address as index of a byte</a:t>
            </a:r>
          </a:p>
          <a:p>
            <a:endParaRPr lang="en-US" altLang="en-US" dirty="0">
              <a:solidFill>
                <a:prstClr val="black"/>
              </a:solidFill>
              <a:latin typeface="Calibri"/>
            </a:endParaRPr>
          </a:p>
          <a:p>
            <a:r>
              <a:rPr lang="en-US" altLang="en-US" dirty="0">
                <a:solidFill>
                  <a:prstClr val="black"/>
                </a:solidFill>
                <a:latin typeface="Calibri"/>
              </a:rPr>
              <a:t>Each byte of the memory has a memory address for access</a:t>
            </a:r>
          </a:p>
          <a:p>
            <a:endParaRPr lang="en-US" altLang="en-US" dirty="0">
              <a:solidFill>
                <a:prstClr val="black"/>
              </a:solidFill>
              <a:latin typeface="Calibri"/>
            </a:endParaRPr>
          </a:p>
        </p:txBody>
      </p:sp>
    </p:spTree>
    <p:extLst>
      <p:ext uri="{BB962C8B-B14F-4D97-AF65-F5344CB8AC3E}">
        <p14:creationId xmlns:p14="http://schemas.microsoft.com/office/powerpoint/2010/main" val="209683443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Comments 1</a:t>
            </a:r>
          </a:p>
        </p:txBody>
      </p:sp>
      <p:sp>
        <p:nvSpPr>
          <p:cNvPr id="3" name="2 Marcador de contenido"/>
          <p:cNvSpPr>
            <a:spLocks noGrp="1"/>
          </p:cNvSpPr>
          <p:nvPr>
            <p:ph idx="1"/>
          </p:nvPr>
        </p:nvSpPr>
        <p:spPr/>
        <p:txBody>
          <a:bodyPr>
            <a:normAutofit fontScale="85000" lnSpcReduction="20000"/>
          </a:bodyPr>
          <a:lstStyle/>
          <a:p>
            <a:r>
              <a:rPr lang="en-US" altLang="en-US" dirty="0"/>
              <a:t>Comments are good!</a:t>
            </a:r>
          </a:p>
          <a:p>
            <a:pPr lvl="1"/>
            <a:r>
              <a:rPr lang="en-US" altLang="en-US" dirty="0"/>
              <a:t>explain the program's purpose</a:t>
            </a:r>
          </a:p>
          <a:p>
            <a:pPr lvl="1"/>
            <a:r>
              <a:rPr lang="en-US" altLang="en-US" dirty="0"/>
              <a:t>when it was written, and by whom</a:t>
            </a:r>
          </a:p>
          <a:p>
            <a:pPr lvl="1"/>
            <a:r>
              <a:rPr lang="en-US" altLang="en-US" dirty="0"/>
              <a:t>revision information</a:t>
            </a:r>
          </a:p>
          <a:p>
            <a:pPr lvl="1"/>
            <a:r>
              <a:rPr lang="en-US" altLang="en-US" dirty="0"/>
              <a:t>Technical notes about coding (programming) techniques</a:t>
            </a:r>
          </a:p>
          <a:p>
            <a:pPr lvl="1"/>
            <a:r>
              <a:rPr lang="en-US" altLang="en-US" dirty="0"/>
              <a:t>application-specific explanations</a:t>
            </a:r>
          </a:p>
          <a:p>
            <a:r>
              <a:rPr lang="en-US" altLang="en-US" dirty="0"/>
              <a:t>Single-line comments</a:t>
            </a:r>
          </a:p>
          <a:p>
            <a:pPr lvl="1"/>
            <a:r>
              <a:rPr lang="en-US" altLang="en-US" dirty="0"/>
              <a:t>begin with semicolon (</a:t>
            </a:r>
            <a:r>
              <a:rPr lang="en-US" altLang="en-US" dirty="0">
                <a:solidFill>
                  <a:srgbClr val="FF0000"/>
                </a:solidFill>
              </a:rPr>
              <a:t>;</a:t>
            </a:r>
            <a:r>
              <a:rPr lang="en-US" altLang="en-US" dirty="0"/>
              <a:t>)</a:t>
            </a:r>
          </a:p>
          <a:p>
            <a:r>
              <a:rPr lang="en-US" altLang="en-US" dirty="0"/>
              <a:t>Multi-line comments</a:t>
            </a:r>
          </a:p>
          <a:p>
            <a:pPr lvl="1"/>
            <a:r>
              <a:rPr lang="en-US" altLang="en-US" dirty="0"/>
              <a:t>begin with COMMENT directive and a programmer-chosen character</a:t>
            </a:r>
          </a:p>
          <a:p>
            <a:pPr lvl="1"/>
            <a:r>
              <a:rPr lang="en-US" altLang="en-US" dirty="0"/>
              <a:t>end with the same programmer-chosen character</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140</a:t>
            </a:fld>
            <a:endParaRPr lang="es-MX" dirty="0"/>
          </a:p>
        </p:txBody>
      </p:sp>
    </p:spTree>
    <p:extLst>
      <p:ext uri="{BB962C8B-B14F-4D97-AF65-F5344CB8AC3E}">
        <p14:creationId xmlns:p14="http://schemas.microsoft.com/office/powerpoint/2010/main" val="5161117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Comments 2</a:t>
            </a:r>
          </a:p>
        </p:txBody>
      </p:sp>
      <p:sp>
        <p:nvSpPr>
          <p:cNvPr id="3" name="2 Marcador de contenido"/>
          <p:cNvSpPr>
            <a:spLocks noGrp="1"/>
          </p:cNvSpPr>
          <p:nvPr>
            <p:ph idx="1"/>
          </p:nvPr>
        </p:nvSpPr>
        <p:spPr/>
        <p:txBody>
          <a:bodyPr>
            <a:normAutofit fontScale="77500" lnSpcReduction="20000"/>
          </a:bodyPr>
          <a:lstStyle/>
          <a:p>
            <a:r>
              <a:rPr lang="en-US" altLang="en-US" dirty="0"/>
              <a:t>Single line comment</a:t>
            </a:r>
          </a:p>
          <a:p>
            <a:pPr lvl="1"/>
            <a:r>
              <a:rPr lang="en-US" altLang="en-US" dirty="0" err="1"/>
              <a:t>inc</a:t>
            </a:r>
            <a:r>
              <a:rPr lang="en-US" altLang="en-US" dirty="0"/>
              <a:t>	</a:t>
            </a:r>
            <a:r>
              <a:rPr lang="en-US" altLang="en-US" dirty="0" err="1"/>
              <a:t>eax</a:t>
            </a:r>
            <a:r>
              <a:rPr lang="en-US" altLang="en-US" dirty="0"/>
              <a:t>		</a:t>
            </a:r>
            <a:r>
              <a:rPr lang="en-US" altLang="en-US" dirty="0">
                <a:solidFill>
                  <a:srgbClr val="FF0000"/>
                </a:solidFill>
              </a:rPr>
              <a:t>; </a:t>
            </a:r>
            <a:r>
              <a:rPr lang="en-US" altLang="en-US" dirty="0"/>
              <a:t>single line at end of instruction</a:t>
            </a:r>
          </a:p>
          <a:p>
            <a:pPr lvl="1"/>
            <a:r>
              <a:rPr lang="en-US" altLang="en-US" dirty="0">
                <a:solidFill>
                  <a:srgbClr val="FF0000"/>
                </a:solidFill>
              </a:rPr>
              <a:t>;</a:t>
            </a:r>
            <a:r>
              <a:rPr lang="en-US" altLang="en-US" dirty="0"/>
              <a:t> single line at beginning of line</a:t>
            </a:r>
          </a:p>
          <a:p>
            <a:r>
              <a:rPr lang="en-US" altLang="en-US" dirty="0"/>
              <a:t>Multiline comment</a:t>
            </a:r>
          </a:p>
          <a:p>
            <a:pPr>
              <a:buFontTx/>
              <a:buNone/>
            </a:pPr>
            <a:r>
              <a:rPr lang="en-US" altLang="en-US" dirty="0"/>
              <a:t>		</a:t>
            </a:r>
            <a:r>
              <a:rPr lang="en-US" altLang="en-US" dirty="0">
                <a:solidFill>
                  <a:srgbClr val="FF0000"/>
                </a:solidFill>
              </a:rPr>
              <a:t>COMMENT	!</a:t>
            </a:r>
          </a:p>
          <a:p>
            <a:pPr>
              <a:buFontTx/>
              <a:buNone/>
            </a:pPr>
            <a:r>
              <a:rPr lang="en-US" altLang="en-US" dirty="0"/>
              <a:t>			This line is a comment</a:t>
            </a:r>
          </a:p>
          <a:p>
            <a:pPr>
              <a:buFontTx/>
              <a:buNone/>
            </a:pPr>
            <a:r>
              <a:rPr lang="en-US" altLang="en-US" dirty="0"/>
              <a:t>			This line is also a comment</a:t>
            </a:r>
          </a:p>
          <a:p>
            <a:pPr>
              <a:buFontTx/>
              <a:buNone/>
            </a:pPr>
            <a:r>
              <a:rPr lang="en-US" altLang="en-US" dirty="0"/>
              <a:t>		</a:t>
            </a:r>
            <a:r>
              <a:rPr lang="en-US" altLang="en-US" dirty="0">
                <a:solidFill>
                  <a:srgbClr val="FF0000"/>
                </a:solidFill>
              </a:rPr>
              <a:t>!</a:t>
            </a:r>
          </a:p>
          <a:p>
            <a:pPr>
              <a:buFontTx/>
              <a:buNone/>
            </a:pPr>
            <a:r>
              <a:rPr lang="en-US" altLang="en-US" dirty="0"/>
              <a:t>		</a:t>
            </a:r>
            <a:r>
              <a:rPr lang="en-US" altLang="en-US" dirty="0">
                <a:solidFill>
                  <a:schemeClr val="accent6">
                    <a:lumMod val="75000"/>
                  </a:schemeClr>
                </a:solidFill>
              </a:rPr>
              <a:t>COMMENT	&amp;</a:t>
            </a:r>
          </a:p>
          <a:p>
            <a:pPr>
              <a:buFontTx/>
              <a:buNone/>
            </a:pPr>
            <a:r>
              <a:rPr lang="en-US" altLang="en-US" dirty="0"/>
              <a:t>			This is a comment</a:t>
            </a:r>
          </a:p>
          <a:p>
            <a:pPr>
              <a:buFontTx/>
              <a:buNone/>
            </a:pPr>
            <a:r>
              <a:rPr lang="en-US" altLang="en-US" dirty="0"/>
              <a:t>			This is also a comment</a:t>
            </a:r>
          </a:p>
          <a:p>
            <a:pPr>
              <a:buFontTx/>
              <a:buNone/>
            </a:pPr>
            <a:r>
              <a:rPr lang="en-US" altLang="en-US" dirty="0"/>
              <a:t>		</a:t>
            </a:r>
            <a:r>
              <a:rPr lang="en-US" altLang="en-US" dirty="0">
                <a:solidFill>
                  <a:schemeClr val="accent6">
                    <a:lumMod val="75000"/>
                  </a:schemeClr>
                </a:solidFill>
              </a:rPr>
              <a:t>&amp;</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141</a:t>
            </a:fld>
            <a:endParaRPr lang="es-MX" dirty="0"/>
          </a:p>
        </p:txBody>
      </p:sp>
    </p:spTree>
    <p:extLst>
      <p:ext uri="{BB962C8B-B14F-4D97-AF65-F5344CB8AC3E}">
        <p14:creationId xmlns:p14="http://schemas.microsoft.com/office/powerpoint/2010/main" val="222495787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NOP instruction</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142</a:t>
            </a:fld>
            <a:endParaRPr lang="es-MX" dirty="0"/>
          </a:p>
        </p:txBody>
      </p:sp>
      <p:sp>
        <p:nvSpPr>
          <p:cNvPr id="6" name="Content Placeholder 2"/>
          <p:cNvSpPr>
            <a:spLocks noGrp="1"/>
          </p:cNvSpPr>
          <p:nvPr>
            <p:ph idx="1"/>
          </p:nvPr>
        </p:nvSpPr>
        <p:spPr>
          <a:xfrm>
            <a:off x="1879050" y="1484784"/>
            <a:ext cx="8421688" cy="3073400"/>
          </a:xfrm>
        </p:spPr>
        <p:txBody>
          <a:bodyPr>
            <a:normAutofit fontScale="85000" lnSpcReduction="10000"/>
          </a:bodyPr>
          <a:lstStyle/>
          <a:p>
            <a:r>
              <a:rPr lang="en-US" altLang="en-US" dirty="0"/>
              <a:t>Doesn’t do anything, just waste a clock cycle (tick)</a:t>
            </a:r>
          </a:p>
          <a:p>
            <a:r>
              <a:rPr lang="en-US" altLang="en-US" dirty="0"/>
              <a:t>Takes up one byte of memory</a:t>
            </a:r>
          </a:p>
          <a:p>
            <a:r>
              <a:rPr lang="en-US" altLang="en-US" dirty="0"/>
              <a:t>Sometimes used by compilers and assemblers to align code to even-address boundaries.   (</a:t>
            </a:r>
            <a:r>
              <a:rPr lang="en-US" altLang="en-US" sz="1900" dirty="0"/>
              <a:t>as file blocks</a:t>
            </a:r>
            <a:r>
              <a:rPr lang="en-US" altLang="en-US" dirty="0"/>
              <a:t>)</a:t>
            </a:r>
          </a:p>
          <a:p>
            <a:r>
              <a:rPr lang="en-US" altLang="en-US" dirty="0"/>
              <a:t>The following MOV generates three machine code bytes.  The NOP aligns the address of the third instruction to a </a:t>
            </a:r>
            <a:r>
              <a:rPr lang="en-US" altLang="en-US" dirty="0" err="1"/>
              <a:t>doubleword</a:t>
            </a:r>
            <a:r>
              <a:rPr lang="en-US" altLang="en-US" dirty="0"/>
              <a:t> boundary (even multiple of 4)</a:t>
            </a:r>
          </a:p>
        </p:txBody>
      </p:sp>
      <p:sp>
        <p:nvSpPr>
          <p:cNvPr id="7" name="TextBox 5"/>
          <p:cNvSpPr txBox="1">
            <a:spLocks noChangeArrowheads="1"/>
          </p:cNvSpPr>
          <p:nvPr/>
        </p:nvSpPr>
        <p:spPr bwMode="auto">
          <a:xfrm>
            <a:off x="1934613" y="5077298"/>
            <a:ext cx="83994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t>00000000 	66 	8B 	C3 	</a:t>
            </a:r>
            <a:r>
              <a:rPr lang="en-US" altLang="en-US" dirty="0" err="1"/>
              <a:t>mov</a:t>
            </a:r>
            <a:r>
              <a:rPr lang="en-US" altLang="en-US" dirty="0"/>
              <a:t> ax, </a:t>
            </a:r>
            <a:r>
              <a:rPr lang="en-US" altLang="en-US" dirty="0" err="1"/>
              <a:t>bx</a:t>
            </a:r>
            <a:endParaRPr lang="en-US" altLang="en-US" dirty="0"/>
          </a:p>
          <a:p>
            <a:pPr eaLnBrk="1" hangingPunct="1"/>
            <a:r>
              <a:rPr lang="en-US" altLang="en-US" dirty="0"/>
              <a:t>00000003 	90			</a:t>
            </a:r>
            <a:r>
              <a:rPr lang="en-US" altLang="en-US" dirty="0" err="1"/>
              <a:t>nop</a:t>
            </a:r>
            <a:r>
              <a:rPr lang="en-US" altLang="en-US" dirty="0"/>
              <a:t>	;  align next instruction</a:t>
            </a:r>
          </a:p>
          <a:p>
            <a:pPr eaLnBrk="1" hangingPunct="1"/>
            <a:r>
              <a:rPr lang="en-US" altLang="en-US" dirty="0"/>
              <a:t>00000004 	</a:t>
            </a:r>
          </a:p>
        </p:txBody>
      </p:sp>
    </p:spTree>
    <p:extLst>
      <p:ext uri="{BB962C8B-B14F-4D97-AF65-F5344CB8AC3E}">
        <p14:creationId xmlns:p14="http://schemas.microsoft.com/office/powerpoint/2010/main" val="7363294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Instruction Format Examples</a:t>
            </a:r>
          </a:p>
        </p:txBody>
      </p:sp>
      <p:sp>
        <p:nvSpPr>
          <p:cNvPr id="3" name="2 Marcador de contenido"/>
          <p:cNvSpPr>
            <a:spLocks noGrp="1"/>
          </p:cNvSpPr>
          <p:nvPr>
            <p:ph idx="1"/>
          </p:nvPr>
        </p:nvSpPr>
        <p:spPr/>
        <p:txBody>
          <a:bodyPr>
            <a:normAutofit lnSpcReduction="10000"/>
          </a:bodyPr>
          <a:lstStyle/>
          <a:p>
            <a:r>
              <a:rPr lang="en-US" altLang="en-US" dirty="0"/>
              <a:t>No operands</a:t>
            </a:r>
          </a:p>
          <a:p>
            <a:pPr lvl="1"/>
            <a:r>
              <a:rPr lang="en-US" altLang="en-US" dirty="0" err="1"/>
              <a:t>stc</a:t>
            </a:r>
            <a:r>
              <a:rPr lang="en-US" altLang="en-US" dirty="0"/>
              <a:t>, </a:t>
            </a:r>
            <a:r>
              <a:rPr lang="en-US" altLang="en-US" dirty="0" err="1"/>
              <a:t>nop</a:t>
            </a:r>
            <a:r>
              <a:rPr lang="en-US" altLang="en-US" dirty="0"/>
              <a:t>		; set Carry flag, no operation</a:t>
            </a:r>
          </a:p>
          <a:p>
            <a:r>
              <a:rPr lang="en-US" altLang="en-US" dirty="0"/>
              <a:t>One operand</a:t>
            </a:r>
          </a:p>
          <a:p>
            <a:pPr lvl="1"/>
            <a:r>
              <a:rPr lang="en-US" altLang="en-US" dirty="0" err="1"/>
              <a:t>mul</a:t>
            </a:r>
            <a:r>
              <a:rPr lang="en-US" altLang="en-US" dirty="0"/>
              <a:t>  7			; constant</a:t>
            </a:r>
          </a:p>
          <a:p>
            <a:pPr lvl="1"/>
            <a:r>
              <a:rPr lang="en-US" altLang="en-US" dirty="0" err="1"/>
              <a:t>inc</a:t>
            </a:r>
            <a:r>
              <a:rPr lang="en-US" altLang="en-US" dirty="0"/>
              <a:t>  temp		; memory</a:t>
            </a:r>
          </a:p>
          <a:p>
            <a:r>
              <a:rPr lang="en-US" altLang="en-US" dirty="0"/>
              <a:t>Two operands</a:t>
            </a:r>
          </a:p>
          <a:p>
            <a:pPr lvl="1"/>
            <a:r>
              <a:rPr lang="en-US" altLang="en-US" dirty="0"/>
              <a:t>add  </a:t>
            </a:r>
            <a:r>
              <a:rPr lang="en-US" altLang="en-US" dirty="0" err="1"/>
              <a:t>ebx</a:t>
            </a:r>
            <a:r>
              <a:rPr lang="en-US" altLang="en-US" dirty="0"/>
              <a:t>,  </a:t>
            </a:r>
            <a:r>
              <a:rPr lang="en-US" altLang="en-US" dirty="0" err="1"/>
              <a:t>ecx</a:t>
            </a:r>
            <a:r>
              <a:rPr lang="en-US" altLang="en-US" dirty="0"/>
              <a:t>		; register, register</a:t>
            </a:r>
          </a:p>
          <a:p>
            <a:pPr lvl="1"/>
            <a:r>
              <a:rPr lang="en-US" altLang="en-US" dirty="0"/>
              <a:t>sub  temp,  25	; memory, constant</a:t>
            </a:r>
          </a:p>
          <a:p>
            <a:pPr lvl="1"/>
            <a:r>
              <a:rPr lang="en-US" altLang="en-US" dirty="0"/>
              <a:t>add  </a:t>
            </a:r>
            <a:r>
              <a:rPr lang="en-US" altLang="en-US" dirty="0" err="1"/>
              <a:t>eax</a:t>
            </a:r>
            <a:r>
              <a:rPr lang="en-US" altLang="en-US" dirty="0"/>
              <a:t>, 36*25	; register, constant-expression</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143</a:t>
            </a:fld>
            <a:endParaRPr lang="es-MX" dirty="0"/>
          </a:p>
        </p:txBody>
      </p:sp>
    </p:spTree>
    <p:extLst>
      <p:ext uri="{BB962C8B-B14F-4D97-AF65-F5344CB8AC3E}">
        <p14:creationId xmlns:p14="http://schemas.microsoft.com/office/powerpoint/2010/main" val="19832205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AI</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5896743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IA Directives: Defining Data</a:t>
            </a:r>
          </a:p>
        </p:txBody>
      </p:sp>
      <p:sp>
        <p:nvSpPr>
          <p:cNvPr id="3" name="2 Marcador de contenido"/>
          <p:cNvSpPr>
            <a:spLocks noGrp="1"/>
          </p:cNvSpPr>
          <p:nvPr>
            <p:ph idx="1"/>
          </p:nvPr>
        </p:nvSpPr>
        <p:spPr/>
        <p:txBody>
          <a:bodyPr>
            <a:normAutofit fontScale="85000" lnSpcReduction="20000"/>
          </a:bodyPr>
          <a:lstStyle/>
          <a:p>
            <a:pPr marL="0" indent="0">
              <a:lnSpc>
                <a:spcPct val="90000"/>
              </a:lnSpc>
              <a:buNone/>
            </a:pPr>
            <a:r>
              <a:rPr lang="en-US" altLang="en-US" dirty="0"/>
              <a:t>DATA SECTION (.data, .DATA) in 32-bit programs</a:t>
            </a:r>
          </a:p>
          <a:p>
            <a:pPr>
              <a:lnSpc>
                <a:spcPct val="90000"/>
              </a:lnSpc>
            </a:pPr>
            <a:r>
              <a:rPr lang="en-US" altLang="en-US" dirty="0"/>
              <a:t>Intrinsic Data Types</a:t>
            </a:r>
          </a:p>
          <a:p>
            <a:pPr>
              <a:lnSpc>
                <a:spcPct val="90000"/>
              </a:lnSpc>
            </a:pPr>
            <a:r>
              <a:rPr lang="en-US" altLang="en-US" dirty="0"/>
              <a:t>Data Definition Statement</a:t>
            </a:r>
          </a:p>
          <a:p>
            <a:pPr>
              <a:lnSpc>
                <a:spcPct val="90000"/>
              </a:lnSpc>
            </a:pPr>
            <a:r>
              <a:rPr lang="en-US" altLang="en-US" dirty="0"/>
              <a:t>Defining BYTE and SBYTE Data</a:t>
            </a:r>
          </a:p>
          <a:p>
            <a:pPr>
              <a:lnSpc>
                <a:spcPct val="90000"/>
              </a:lnSpc>
            </a:pPr>
            <a:r>
              <a:rPr lang="en-US" altLang="en-US" dirty="0"/>
              <a:t>Following the Little-Endian Order</a:t>
            </a:r>
          </a:p>
          <a:p>
            <a:pPr>
              <a:lnSpc>
                <a:spcPct val="90000"/>
              </a:lnSpc>
            </a:pPr>
            <a:r>
              <a:rPr lang="en-US" altLang="en-US" dirty="0"/>
              <a:t>Defining WORD and SWORD Data</a:t>
            </a:r>
          </a:p>
          <a:p>
            <a:pPr>
              <a:lnSpc>
                <a:spcPct val="90000"/>
              </a:lnSpc>
            </a:pPr>
            <a:r>
              <a:rPr lang="en-US" altLang="en-US" dirty="0"/>
              <a:t>Defining DWORD and SDWORD Data</a:t>
            </a:r>
          </a:p>
          <a:p>
            <a:pPr>
              <a:lnSpc>
                <a:spcPct val="90000"/>
              </a:lnSpc>
            </a:pPr>
            <a:r>
              <a:rPr lang="en-US" altLang="en-US" dirty="0"/>
              <a:t>Defining QWORD Data</a:t>
            </a:r>
          </a:p>
          <a:p>
            <a:pPr>
              <a:lnSpc>
                <a:spcPct val="90000"/>
              </a:lnSpc>
            </a:pPr>
            <a:r>
              <a:rPr lang="en-US" altLang="en-US" dirty="0"/>
              <a:t>Defining TBYTE Data</a:t>
            </a:r>
          </a:p>
          <a:p>
            <a:pPr>
              <a:lnSpc>
                <a:spcPct val="90000"/>
              </a:lnSpc>
            </a:pPr>
            <a:r>
              <a:rPr lang="en-US" altLang="en-US" dirty="0"/>
              <a:t>Defining Real Number Data</a:t>
            </a:r>
          </a:p>
          <a:p>
            <a:pPr>
              <a:lnSpc>
                <a:spcPct val="90000"/>
              </a:lnSpc>
            </a:pPr>
            <a:r>
              <a:rPr lang="en-US" altLang="en-US" dirty="0"/>
              <a:t>Declaring Uninitialized Data</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145</a:t>
            </a:fld>
            <a:endParaRPr lang="es-MX" dirty="0"/>
          </a:p>
        </p:txBody>
      </p:sp>
    </p:spTree>
    <p:extLst>
      <p:ext uri="{BB962C8B-B14F-4D97-AF65-F5344CB8AC3E}">
        <p14:creationId xmlns:p14="http://schemas.microsoft.com/office/powerpoint/2010/main" val="15830781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IA Directives: Defining Data</a:t>
            </a:r>
          </a:p>
        </p:txBody>
      </p:sp>
      <p:sp>
        <p:nvSpPr>
          <p:cNvPr id="3" name="2 Marcador de contenido"/>
          <p:cNvSpPr>
            <a:spLocks noGrp="1"/>
          </p:cNvSpPr>
          <p:nvPr>
            <p:ph idx="1"/>
          </p:nvPr>
        </p:nvSpPr>
        <p:spPr/>
        <p:txBody>
          <a:bodyPr>
            <a:normAutofit/>
          </a:bodyPr>
          <a:lstStyle/>
          <a:p>
            <a:pPr>
              <a:lnSpc>
                <a:spcPct val="90000"/>
              </a:lnSpc>
            </a:pPr>
            <a:endParaRPr lang="en-US" altLang="en-US" dirty="0"/>
          </a:p>
          <a:p>
            <a:pPr>
              <a:lnSpc>
                <a:spcPct val="90000"/>
              </a:lnSpc>
            </a:pPr>
            <a:r>
              <a:rPr lang="en-US" altLang="en-US" dirty="0"/>
              <a:t>These Assembly Directives in DATA SECTION:</a:t>
            </a:r>
          </a:p>
          <a:p>
            <a:pPr lvl="1">
              <a:lnSpc>
                <a:spcPct val="90000"/>
              </a:lnSpc>
            </a:pPr>
            <a:r>
              <a:rPr lang="en-US" altLang="en-US" dirty="0"/>
              <a:t>Allocate memory space (bytes), and</a:t>
            </a:r>
          </a:p>
          <a:p>
            <a:pPr lvl="1">
              <a:lnSpc>
                <a:spcPct val="90000"/>
              </a:lnSpc>
            </a:pPr>
            <a:r>
              <a:rPr lang="en-US" altLang="en-US" dirty="0"/>
              <a:t>Can define an initial value in the memory space.</a:t>
            </a:r>
          </a:p>
          <a:p>
            <a:pPr>
              <a:lnSpc>
                <a:spcPct val="90000"/>
              </a:lnSpc>
            </a:pPr>
            <a:endParaRPr lang="en-US" altLang="en-US" dirty="0"/>
          </a:p>
          <a:p>
            <a:pPr>
              <a:lnSpc>
                <a:spcPct val="90000"/>
              </a:lnSpc>
            </a:pPr>
            <a:r>
              <a:rPr lang="en-US" altLang="en-US" b="1" dirty="0"/>
              <a:t>.DATA</a:t>
            </a:r>
            <a:r>
              <a:rPr lang="en-US" altLang="en-US" dirty="0"/>
              <a:t> / </a:t>
            </a:r>
            <a:r>
              <a:rPr lang="en-US" altLang="en-US" b="1" dirty="0"/>
              <a:t>.data</a:t>
            </a:r>
            <a:r>
              <a:rPr lang="en-US" altLang="en-US" dirty="0"/>
              <a:t> section:</a:t>
            </a:r>
          </a:p>
          <a:p>
            <a:pPr lvl="1">
              <a:lnSpc>
                <a:spcPct val="90000"/>
              </a:lnSpc>
            </a:pPr>
            <a:r>
              <a:rPr lang="en-US" altLang="en-US" dirty="0"/>
              <a:t>Fixes the initial address of the user program (</a:t>
            </a:r>
            <a:r>
              <a:rPr lang="en-US" altLang="en-US" i="1" dirty="0"/>
              <a:t>.</a:t>
            </a:r>
            <a:r>
              <a:rPr lang="en-US" altLang="en-US" i="1" dirty="0" err="1"/>
              <a:t>asm</a:t>
            </a:r>
            <a:r>
              <a:rPr lang="en-US" altLang="en-US" dirty="0"/>
              <a:t> file).</a:t>
            </a:r>
          </a:p>
          <a:p>
            <a:pPr>
              <a:lnSpc>
                <a:spcPct val="90000"/>
              </a:lnSpc>
            </a:pPr>
            <a:endParaRPr lang="en-US" alt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146</a:t>
            </a:fld>
            <a:endParaRPr lang="es-MX" dirty="0"/>
          </a:p>
        </p:txBody>
      </p:sp>
    </p:spTree>
    <p:extLst>
      <p:ext uri="{BB962C8B-B14F-4D97-AF65-F5344CB8AC3E}">
        <p14:creationId xmlns:p14="http://schemas.microsoft.com/office/powerpoint/2010/main" val="11646257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Directives of Intrinsic Data Types 1</a:t>
            </a:r>
          </a:p>
        </p:txBody>
      </p:sp>
      <p:sp>
        <p:nvSpPr>
          <p:cNvPr id="3" name="2 Marcador de contenido"/>
          <p:cNvSpPr>
            <a:spLocks noGrp="1"/>
          </p:cNvSpPr>
          <p:nvPr>
            <p:ph idx="1"/>
          </p:nvPr>
        </p:nvSpPr>
        <p:spPr/>
        <p:txBody>
          <a:bodyPr>
            <a:normAutofit fontScale="77500" lnSpcReduction="20000"/>
          </a:bodyPr>
          <a:lstStyle/>
          <a:p>
            <a:pPr marL="0" indent="0">
              <a:buNone/>
            </a:pPr>
            <a:r>
              <a:rPr lang="es-MX" dirty="0" err="1"/>
              <a:t>INTEGERs</a:t>
            </a:r>
            <a:r>
              <a:rPr lang="es-MX" dirty="0"/>
              <a:t>: </a:t>
            </a:r>
            <a:r>
              <a:rPr lang="es-MX" dirty="0" err="1"/>
              <a:t>size</a:t>
            </a:r>
            <a:r>
              <a:rPr lang="es-MX" dirty="0"/>
              <a:t> and </a:t>
            </a:r>
            <a:r>
              <a:rPr lang="es-MX" dirty="0" err="1"/>
              <a:t>content</a:t>
            </a:r>
            <a:r>
              <a:rPr lang="es-MX" dirty="0"/>
              <a:t> (</a:t>
            </a:r>
            <a:r>
              <a:rPr lang="es-MX" dirty="0" err="1"/>
              <a:t>unsigned</a:t>
            </a:r>
            <a:r>
              <a:rPr lang="es-MX" dirty="0"/>
              <a:t>, </a:t>
            </a:r>
            <a:r>
              <a:rPr lang="es-MX" dirty="0" err="1"/>
              <a:t>signed</a:t>
            </a:r>
            <a:r>
              <a:rPr lang="es-MX" dirty="0"/>
              <a:t>)</a:t>
            </a:r>
            <a:endParaRPr lang="en-US" altLang="en-US" dirty="0"/>
          </a:p>
          <a:p>
            <a:r>
              <a:rPr lang="en-US" altLang="en-US" dirty="0"/>
              <a:t>BYTE, SBYTE</a:t>
            </a:r>
          </a:p>
          <a:p>
            <a:pPr lvl="1"/>
            <a:r>
              <a:rPr lang="en-US" altLang="en-US" dirty="0"/>
              <a:t>8-bit unsigned integer; 8-bit signed integer (1 byte)</a:t>
            </a:r>
          </a:p>
          <a:p>
            <a:r>
              <a:rPr lang="en-US" altLang="en-US" dirty="0"/>
              <a:t>WORD, SWORD</a:t>
            </a:r>
          </a:p>
          <a:p>
            <a:pPr lvl="1"/>
            <a:r>
              <a:rPr lang="en-US" altLang="en-US" dirty="0"/>
              <a:t>16-bit unsigned &amp; signed integer (2 bytes)</a:t>
            </a:r>
          </a:p>
          <a:p>
            <a:r>
              <a:rPr lang="en-US" altLang="en-US" dirty="0"/>
              <a:t>DWORD, SDWORD</a:t>
            </a:r>
          </a:p>
          <a:p>
            <a:pPr lvl="1"/>
            <a:r>
              <a:rPr lang="en-US" altLang="en-US" dirty="0"/>
              <a:t>32-bit unsigned &amp; signed integer (Double word, 4 bytes)</a:t>
            </a:r>
          </a:p>
          <a:p>
            <a:r>
              <a:rPr lang="en-US" altLang="en-US" dirty="0"/>
              <a:t>QWORD, SQWORD</a:t>
            </a:r>
          </a:p>
          <a:p>
            <a:pPr lvl="1"/>
            <a:r>
              <a:rPr lang="en-US" altLang="en-US" dirty="0"/>
              <a:t>64-bit unsigned integer (Quad word, 8 bytes)</a:t>
            </a:r>
          </a:p>
          <a:p>
            <a:pPr lvl="1"/>
            <a:r>
              <a:rPr lang="en-US" altLang="en-US" dirty="0"/>
              <a:t>64-bit signed integer (not valid in IA-32)</a:t>
            </a:r>
          </a:p>
          <a:p>
            <a:r>
              <a:rPr lang="en-US" altLang="en-US" dirty="0"/>
              <a:t>TBYTE</a:t>
            </a:r>
          </a:p>
          <a:p>
            <a:pPr lvl="1"/>
            <a:r>
              <a:rPr lang="en-US" altLang="en-US" dirty="0"/>
              <a:t>80-bit integer (Ten bytes)</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147</a:t>
            </a:fld>
            <a:endParaRPr lang="es-MX" dirty="0"/>
          </a:p>
        </p:txBody>
      </p:sp>
    </p:spTree>
    <p:extLst>
      <p:ext uri="{BB962C8B-B14F-4D97-AF65-F5344CB8AC3E}">
        <p14:creationId xmlns:p14="http://schemas.microsoft.com/office/powerpoint/2010/main" val="153096279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Directives of Intrinsic Data Types 2</a:t>
            </a:r>
          </a:p>
        </p:txBody>
      </p:sp>
      <p:sp>
        <p:nvSpPr>
          <p:cNvPr id="3" name="2 Marcador de contenido"/>
          <p:cNvSpPr>
            <a:spLocks noGrp="1"/>
          </p:cNvSpPr>
          <p:nvPr>
            <p:ph idx="1"/>
          </p:nvPr>
        </p:nvSpPr>
        <p:spPr/>
        <p:txBody>
          <a:bodyPr/>
          <a:lstStyle/>
          <a:p>
            <a:pPr marL="0" indent="0">
              <a:buNone/>
            </a:pPr>
            <a:r>
              <a:rPr lang="en-US" altLang="en-US" dirty="0"/>
              <a:t>REALs, with fractions</a:t>
            </a:r>
          </a:p>
          <a:p>
            <a:r>
              <a:rPr lang="en-US" altLang="en-US" dirty="0"/>
              <a:t>REAL4</a:t>
            </a:r>
          </a:p>
          <a:p>
            <a:pPr lvl="1"/>
            <a:r>
              <a:rPr lang="en-US" altLang="en-US" dirty="0"/>
              <a:t>4-byte IEEE short real</a:t>
            </a:r>
          </a:p>
          <a:p>
            <a:r>
              <a:rPr lang="en-US" altLang="en-US" dirty="0"/>
              <a:t>REAL8</a:t>
            </a:r>
          </a:p>
          <a:p>
            <a:pPr lvl="1"/>
            <a:r>
              <a:rPr lang="en-US" altLang="en-US" dirty="0"/>
              <a:t>8-byte IEEE long real</a:t>
            </a:r>
          </a:p>
          <a:p>
            <a:r>
              <a:rPr lang="en-US" altLang="en-US" dirty="0"/>
              <a:t>REAL10</a:t>
            </a:r>
          </a:p>
          <a:p>
            <a:pPr lvl="1"/>
            <a:r>
              <a:rPr lang="en-US" altLang="en-US" dirty="0"/>
              <a:t>10-byte IEEE extended real</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148</a:t>
            </a:fld>
            <a:endParaRPr lang="es-MX" dirty="0"/>
          </a:p>
        </p:txBody>
      </p:sp>
    </p:spTree>
    <p:extLst>
      <p:ext uri="{BB962C8B-B14F-4D97-AF65-F5344CB8AC3E}">
        <p14:creationId xmlns:p14="http://schemas.microsoft.com/office/powerpoint/2010/main" val="142368779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Data Definition Statement</a:t>
            </a:r>
          </a:p>
        </p:txBody>
      </p:sp>
      <p:sp>
        <p:nvSpPr>
          <p:cNvPr id="3" name="2 Marcador de contenido"/>
          <p:cNvSpPr>
            <a:spLocks noGrp="1"/>
          </p:cNvSpPr>
          <p:nvPr>
            <p:ph idx="1"/>
          </p:nvPr>
        </p:nvSpPr>
        <p:spPr/>
        <p:txBody>
          <a:bodyPr/>
          <a:lstStyle/>
          <a:p>
            <a:pPr>
              <a:lnSpc>
                <a:spcPct val="90000"/>
              </a:lnSpc>
            </a:pPr>
            <a:r>
              <a:rPr lang="en-US" altLang="en-US" sz="2000" dirty="0"/>
              <a:t>A </a:t>
            </a:r>
            <a:r>
              <a:rPr lang="en-US" altLang="en-US" sz="2000" i="1" dirty="0"/>
              <a:t>data definition statement</a:t>
            </a:r>
            <a:r>
              <a:rPr lang="en-US" altLang="en-US" sz="2000" dirty="0"/>
              <a:t> (a directive) sets aside storage in memory for a variable.</a:t>
            </a:r>
          </a:p>
          <a:p>
            <a:pPr>
              <a:lnSpc>
                <a:spcPct val="90000"/>
              </a:lnSpc>
            </a:pPr>
            <a:r>
              <a:rPr lang="en-US" altLang="en-US" sz="2000" dirty="0"/>
              <a:t>May optionally assign a </a:t>
            </a:r>
            <a:r>
              <a:rPr lang="en-US" altLang="en-US" sz="2000" i="1" dirty="0"/>
              <a:t>name</a:t>
            </a:r>
            <a:r>
              <a:rPr lang="en-US" altLang="en-US" sz="2000" dirty="0"/>
              <a:t> (data label) to the data</a:t>
            </a:r>
          </a:p>
          <a:p>
            <a:pPr>
              <a:lnSpc>
                <a:spcPct val="90000"/>
              </a:lnSpc>
            </a:pPr>
            <a:r>
              <a:rPr lang="en-US" altLang="en-US" sz="2000" dirty="0"/>
              <a:t>Syntax:</a:t>
            </a:r>
          </a:p>
          <a:p>
            <a:pPr lvl="1">
              <a:lnSpc>
                <a:spcPct val="90000"/>
              </a:lnSpc>
              <a:buNone/>
            </a:pPr>
            <a:r>
              <a:rPr lang="en-US" altLang="en-US" sz="2000" dirty="0"/>
              <a:t>[</a:t>
            </a:r>
            <a:r>
              <a:rPr lang="en-US" altLang="en-US" sz="2000" i="1" dirty="0"/>
              <a:t>name</a:t>
            </a:r>
            <a:r>
              <a:rPr lang="en-US" altLang="en-US" sz="2000" dirty="0"/>
              <a:t>]  </a:t>
            </a:r>
            <a:r>
              <a:rPr lang="en-US" altLang="en-US" sz="2000" i="1" dirty="0"/>
              <a:t>directive</a:t>
            </a:r>
            <a:r>
              <a:rPr lang="en-US" altLang="en-US" sz="2000" dirty="0"/>
              <a:t>  </a:t>
            </a:r>
            <a:r>
              <a:rPr lang="en-US" altLang="en-US" sz="2000" i="1" dirty="0"/>
              <a:t>initializer</a:t>
            </a:r>
            <a:r>
              <a:rPr lang="en-US" altLang="en-US" sz="2000" dirty="0"/>
              <a:t>  [,</a:t>
            </a:r>
            <a:r>
              <a:rPr lang="en-US" altLang="en-US" sz="2000" i="1" dirty="0"/>
              <a:t>initializer</a:t>
            </a:r>
            <a:r>
              <a:rPr lang="en-US" altLang="en-US" sz="2000" dirty="0"/>
              <a:t>] . . .</a:t>
            </a:r>
          </a:p>
          <a:p>
            <a:pPr lvl="1">
              <a:lnSpc>
                <a:spcPct val="90000"/>
              </a:lnSpc>
              <a:buNone/>
            </a:pPr>
            <a:endParaRPr lang="en-US" altLang="en-US" sz="2000" dirty="0"/>
          </a:p>
          <a:p>
            <a:pPr lvl="1">
              <a:lnSpc>
                <a:spcPct val="90000"/>
              </a:lnSpc>
              <a:buNone/>
            </a:pPr>
            <a:endParaRPr lang="en-US" altLang="en-US" sz="2000" dirty="0"/>
          </a:p>
          <a:p>
            <a:pPr lvl="1">
              <a:lnSpc>
                <a:spcPct val="90000"/>
              </a:lnSpc>
              <a:buNone/>
            </a:pPr>
            <a:r>
              <a:rPr lang="en-US" altLang="en-US" sz="2000" dirty="0"/>
              <a:t>	</a:t>
            </a:r>
            <a:r>
              <a:rPr lang="en-US" altLang="en-US" sz="2000" b="1" dirty="0" err="1">
                <a:latin typeface="Courier New" pitchFamily="49" charset="0"/>
              </a:rPr>
              <a:t>alfa</a:t>
            </a:r>
            <a:r>
              <a:rPr lang="en-US" altLang="en-US" sz="2000" b="1" dirty="0">
                <a:latin typeface="Courier New" pitchFamily="49" charset="0"/>
              </a:rPr>
              <a:t> BYTE 10</a:t>
            </a:r>
          </a:p>
          <a:p>
            <a:pPr lvl="1">
              <a:lnSpc>
                <a:spcPct val="90000"/>
              </a:lnSpc>
              <a:buNone/>
            </a:pPr>
            <a:endParaRPr lang="en-US" altLang="en-US" sz="2000" b="1" dirty="0">
              <a:latin typeface="Courier New" pitchFamily="49" charset="0"/>
            </a:endParaRPr>
          </a:p>
          <a:p>
            <a:pPr>
              <a:lnSpc>
                <a:spcPct val="90000"/>
              </a:lnSpc>
            </a:pPr>
            <a:r>
              <a:rPr lang="en-US" altLang="en-US" sz="2000" dirty="0"/>
              <a:t>All initializers become </a:t>
            </a:r>
            <a:r>
              <a:rPr lang="en-US" altLang="en-US" sz="2000" i="1" dirty="0"/>
              <a:t>binary data</a:t>
            </a:r>
            <a:r>
              <a:rPr lang="en-US" altLang="en-US" sz="2000" dirty="0"/>
              <a:t> in memory</a:t>
            </a:r>
          </a:p>
          <a:p>
            <a:endParaRPr lang="en-US"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149</a:t>
            </a:fld>
            <a:endParaRPr lang="es-MX" dirty="0"/>
          </a:p>
        </p:txBody>
      </p:sp>
      <p:sp>
        <p:nvSpPr>
          <p:cNvPr id="6" name="Line 4"/>
          <p:cNvSpPr>
            <a:spLocks noChangeShapeType="1"/>
          </p:cNvSpPr>
          <p:nvPr/>
        </p:nvSpPr>
        <p:spPr bwMode="auto">
          <a:xfrm>
            <a:off x="2927648" y="3212976"/>
            <a:ext cx="228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7" name="Line 5"/>
          <p:cNvSpPr>
            <a:spLocks noChangeShapeType="1"/>
          </p:cNvSpPr>
          <p:nvPr/>
        </p:nvSpPr>
        <p:spPr bwMode="auto">
          <a:xfrm>
            <a:off x="3791744" y="3212976"/>
            <a:ext cx="1524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8" name="Line 6"/>
          <p:cNvSpPr>
            <a:spLocks noChangeShapeType="1"/>
          </p:cNvSpPr>
          <p:nvPr/>
        </p:nvSpPr>
        <p:spPr bwMode="auto">
          <a:xfrm flipH="1">
            <a:off x="4511824" y="3212976"/>
            <a:ext cx="762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Tree>
    <p:extLst>
      <p:ext uri="{BB962C8B-B14F-4D97-AF65-F5344CB8AC3E}">
        <p14:creationId xmlns:p14="http://schemas.microsoft.com/office/powerpoint/2010/main" val="2009737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dirty="0"/>
              <a:t>Ejecución de Programas en Leng. Alto Nivel</a:t>
            </a:r>
          </a:p>
        </p:txBody>
      </p:sp>
      <p:sp>
        <p:nvSpPr>
          <p:cNvPr id="3" name="2 Marcador de contenido"/>
          <p:cNvSpPr>
            <a:spLocks noGrp="1"/>
          </p:cNvSpPr>
          <p:nvPr>
            <p:ph idx="1"/>
          </p:nvPr>
        </p:nvSpPr>
        <p:spPr>
          <a:xfrm>
            <a:off x="1981200" y="1600201"/>
            <a:ext cx="8229600" cy="4692287"/>
          </a:xfrm>
        </p:spPr>
        <p:txBody>
          <a:bodyPr>
            <a:normAutofit/>
          </a:bodyPr>
          <a:lstStyle/>
          <a:p>
            <a:r>
              <a:rPr lang="es-MX" sz="2400" dirty="0"/>
              <a:t>Flujo para ejecutar programas en C / C++:</a:t>
            </a:r>
          </a:p>
          <a:p>
            <a:pPr lvl="1"/>
            <a:r>
              <a:rPr lang="es-MX" sz="2000" i="1" dirty="0"/>
              <a:t>Compilar</a:t>
            </a:r>
            <a:r>
              <a:rPr lang="es-MX" sz="2000" dirty="0"/>
              <a:t> con el </a:t>
            </a:r>
            <a:r>
              <a:rPr lang="es-MX" sz="2000" b="1" dirty="0"/>
              <a:t>Compilador</a:t>
            </a:r>
            <a:r>
              <a:rPr lang="es-MX" sz="2000" dirty="0"/>
              <a:t>, </a:t>
            </a:r>
            <a:r>
              <a:rPr lang="es-MX" sz="2000" i="1" dirty="0"/>
              <a:t>prog.cc</a:t>
            </a:r>
            <a:r>
              <a:rPr lang="es-MX" sz="2000" dirty="0"/>
              <a:t>  a  </a:t>
            </a:r>
            <a:r>
              <a:rPr lang="es-MX" sz="2000" i="1" dirty="0"/>
              <a:t>prog.obj</a:t>
            </a:r>
            <a:r>
              <a:rPr lang="es-MX" sz="2000" dirty="0"/>
              <a:t> </a:t>
            </a:r>
          </a:p>
          <a:p>
            <a:pPr lvl="1"/>
            <a:r>
              <a:rPr lang="es-MX" sz="2000" i="1" dirty="0"/>
              <a:t>Ligado o vinculado</a:t>
            </a:r>
            <a:r>
              <a:rPr lang="es-MX" sz="2000" dirty="0"/>
              <a:t> (</a:t>
            </a:r>
            <a:r>
              <a:rPr lang="es-MX" sz="2000" dirty="0" err="1"/>
              <a:t>linking</a:t>
            </a:r>
            <a:r>
              <a:rPr lang="es-MX" sz="2000" dirty="0"/>
              <a:t>) con el </a:t>
            </a:r>
            <a:r>
              <a:rPr lang="es-MX" sz="2000" b="1" dirty="0" err="1"/>
              <a:t>Linker</a:t>
            </a:r>
            <a:r>
              <a:rPr lang="es-MX" sz="2000" dirty="0"/>
              <a:t>, </a:t>
            </a:r>
            <a:r>
              <a:rPr lang="es-MX" sz="2000" i="1" dirty="0"/>
              <a:t>prog.obj</a:t>
            </a:r>
            <a:r>
              <a:rPr lang="es-MX" sz="2000" dirty="0"/>
              <a:t>  a  </a:t>
            </a:r>
            <a:r>
              <a:rPr lang="es-MX" sz="2000" i="1" dirty="0"/>
              <a:t>prog.exe</a:t>
            </a:r>
            <a:endParaRPr lang="es-MX" sz="2000" dirty="0"/>
          </a:p>
          <a:p>
            <a:pPr lvl="1"/>
            <a:r>
              <a:rPr lang="es-MX" sz="2000" dirty="0"/>
              <a:t>Ejecución de programa  </a:t>
            </a:r>
            <a:r>
              <a:rPr lang="es-MX" sz="2000" i="1" dirty="0"/>
              <a:t>prog.exe</a:t>
            </a:r>
            <a:r>
              <a:rPr lang="es-MX" sz="2000" dirty="0"/>
              <a:t> </a:t>
            </a:r>
          </a:p>
        </p:txBody>
      </p:sp>
      <p:sp>
        <p:nvSpPr>
          <p:cNvPr id="4" name="3 Marcador de pie de página"/>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5" name="4 Marcador de número de diapositiva"/>
          <p:cNvSpPr>
            <a:spLocks noGrp="1"/>
          </p:cNvSpPr>
          <p:nvPr>
            <p:ph type="sldNum" sz="quarter" idx="12"/>
          </p:nvPr>
        </p:nvSpPr>
        <p:spPr/>
        <p:txBody>
          <a:bodyPr/>
          <a:lstStyle/>
          <a:p>
            <a:fld id="{89694F64-EAC4-420D-80A9-8D186F3C5535}" type="slidenum">
              <a:rPr lang="es-MX">
                <a:solidFill>
                  <a:prstClr val="black"/>
                </a:solidFill>
                <a:latin typeface="Calibri"/>
              </a:rPr>
              <a:pPr/>
              <a:t>15</a:t>
            </a:fld>
            <a:endParaRPr lang="es-MX" dirty="0">
              <a:solidFill>
                <a:prstClr val="black"/>
              </a:solidFill>
              <a:latin typeface="Calibri"/>
            </a:endParaRPr>
          </a:p>
        </p:txBody>
      </p:sp>
      <p:grpSp>
        <p:nvGrpSpPr>
          <p:cNvPr id="19" name="18 Grupo"/>
          <p:cNvGrpSpPr/>
          <p:nvPr/>
        </p:nvGrpSpPr>
        <p:grpSpPr>
          <a:xfrm>
            <a:off x="2858273" y="3411768"/>
            <a:ext cx="6300923" cy="2972027"/>
            <a:chOff x="1397542" y="2529947"/>
            <a:chExt cx="6300923" cy="2972027"/>
          </a:xfrm>
        </p:grpSpPr>
        <p:sp>
          <p:nvSpPr>
            <p:cNvPr id="20" name="19 Datos almacenados"/>
            <p:cNvSpPr/>
            <p:nvPr/>
          </p:nvSpPr>
          <p:spPr>
            <a:xfrm>
              <a:off x="1397542" y="2875703"/>
              <a:ext cx="1584176" cy="518458"/>
            </a:xfrm>
            <a:prstGeom prst="flowChartOnlineStorage">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prstClr val="black"/>
                  </a:solidFill>
                  <a:latin typeface="Calibri"/>
                </a:rPr>
                <a:t>prog</a:t>
              </a:r>
              <a:r>
                <a:rPr lang="es-MX" dirty="0">
                  <a:solidFill>
                    <a:prstClr val="black"/>
                  </a:solidFill>
                  <a:latin typeface="Calibri"/>
                </a:rPr>
                <a:t>.cc</a:t>
              </a:r>
              <a:endParaRPr lang="en-US" dirty="0">
                <a:solidFill>
                  <a:prstClr val="black"/>
                </a:solidFill>
                <a:latin typeface="Calibri"/>
              </a:endParaRPr>
            </a:p>
          </p:txBody>
        </p:sp>
        <p:sp>
          <p:nvSpPr>
            <p:cNvPr id="21" name="20 Proceso"/>
            <p:cNvSpPr/>
            <p:nvPr/>
          </p:nvSpPr>
          <p:spPr>
            <a:xfrm>
              <a:off x="1476101" y="3767421"/>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prstClr val="black"/>
                  </a:solidFill>
                  <a:latin typeface="Calibri"/>
                </a:rPr>
                <a:t>Compilador</a:t>
              </a:r>
              <a:endParaRPr lang="en-US" dirty="0">
                <a:solidFill>
                  <a:prstClr val="black"/>
                </a:solidFill>
                <a:latin typeface="Calibri"/>
              </a:endParaRPr>
            </a:p>
          </p:txBody>
        </p:sp>
        <p:sp>
          <p:nvSpPr>
            <p:cNvPr id="22" name="21 Datos almacenados"/>
            <p:cNvSpPr/>
            <p:nvPr/>
          </p:nvSpPr>
          <p:spPr>
            <a:xfrm>
              <a:off x="3600547" y="3767421"/>
              <a:ext cx="1584176" cy="518458"/>
            </a:xfrm>
            <a:prstGeom prst="flowChartOnlineStorag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prstClr val="black"/>
                  </a:solidFill>
                  <a:latin typeface="Calibri"/>
                </a:rPr>
                <a:t>prog</a:t>
              </a:r>
              <a:r>
                <a:rPr lang="es-MX" dirty="0">
                  <a:solidFill>
                    <a:prstClr val="black"/>
                  </a:solidFill>
                  <a:latin typeface="Calibri"/>
                </a:rPr>
                <a:t>.obj</a:t>
              </a:r>
              <a:endParaRPr lang="en-US" dirty="0">
                <a:solidFill>
                  <a:prstClr val="black"/>
                </a:solidFill>
                <a:latin typeface="Calibri"/>
              </a:endParaRPr>
            </a:p>
          </p:txBody>
        </p:sp>
        <p:sp>
          <p:nvSpPr>
            <p:cNvPr id="23" name="22 Datos almacenados"/>
            <p:cNvSpPr/>
            <p:nvPr/>
          </p:nvSpPr>
          <p:spPr>
            <a:xfrm>
              <a:off x="5976601" y="4662229"/>
              <a:ext cx="1584176" cy="518458"/>
            </a:xfrm>
            <a:prstGeom prst="flowChartOnlineStorage">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prstClr val="black"/>
                  </a:solidFill>
                  <a:latin typeface="Calibri"/>
                </a:rPr>
                <a:t>prog</a:t>
              </a:r>
              <a:r>
                <a:rPr lang="es-MX" dirty="0">
                  <a:solidFill>
                    <a:prstClr val="black"/>
                  </a:solidFill>
                  <a:latin typeface="Calibri"/>
                </a:rPr>
                <a:t>.exe</a:t>
              </a:r>
              <a:endParaRPr lang="en-US" dirty="0">
                <a:solidFill>
                  <a:prstClr val="black"/>
                </a:solidFill>
                <a:latin typeface="Calibri"/>
              </a:endParaRPr>
            </a:p>
          </p:txBody>
        </p:sp>
        <p:sp>
          <p:nvSpPr>
            <p:cNvPr id="24" name="23 Proceso"/>
            <p:cNvSpPr/>
            <p:nvPr/>
          </p:nvSpPr>
          <p:spPr>
            <a:xfrm>
              <a:off x="6012605" y="3767421"/>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prstClr val="black"/>
                  </a:solidFill>
                  <a:latin typeface="Calibri"/>
                </a:rPr>
                <a:t>Linker</a:t>
              </a:r>
              <a:endParaRPr lang="en-US" dirty="0">
                <a:solidFill>
                  <a:prstClr val="black"/>
                </a:solidFill>
                <a:latin typeface="Calibri"/>
              </a:endParaRPr>
            </a:p>
          </p:txBody>
        </p:sp>
        <p:cxnSp>
          <p:nvCxnSpPr>
            <p:cNvPr id="25" name="24 Conector recto de flecha"/>
            <p:cNvCxnSpPr>
              <a:stCxn id="20" idx="2"/>
            </p:cNvCxnSpPr>
            <p:nvPr/>
          </p:nvCxnSpPr>
          <p:spPr>
            <a:xfrm>
              <a:off x="2189630" y="3394161"/>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endCxn id="22" idx="1"/>
            </p:cNvCxnSpPr>
            <p:nvPr/>
          </p:nvCxnSpPr>
          <p:spPr>
            <a:xfrm>
              <a:off x="2988269" y="4026650"/>
              <a:ext cx="61227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22" idx="3"/>
            </p:cNvCxnSpPr>
            <p:nvPr/>
          </p:nvCxnSpPr>
          <p:spPr>
            <a:xfrm>
              <a:off x="4920694" y="4026650"/>
              <a:ext cx="1091911"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6756357" y="4285879"/>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1505554" y="2529947"/>
              <a:ext cx="1476164" cy="307777"/>
            </a:xfrm>
            <a:prstGeom prst="rect">
              <a:avLst/>
            </a:prstGeom>
            <a:noFill/>
          </p:spPr>
          <p:txBody>
            <a:bodyPr wrap="square" rtlCol="0">
              <a:spAutoFit/>
            </a:bodyPr>
            <a:lstStyle/>
            <a:p>
              <a:r>
                <a:rPr lang="es-MX" sz="1400" dirty="0">
                  <a:solidFill>
                    <a:prstClr val="black"/>
                  </a:solidFill>
                  <a:latin typeface="Calibri"/>
                </a:rPr>
                <a:t>Programa fuente</a:t>
              </a:r>
              <a:endParaRPr lang="en-US" sz="1400" dirty="0">
                <a:solidFill>
                  <a:prstClr val="black"/>
                </a:solidFill>
                <a:latin typeface="Calibri"/>
              </a:endParaRPr>
            </a:p>
          </p:txBody>
        </p:sp>
        <p:sp>
          <p:nvSpPr>
            <p:cNvPr id="30" name="29 CuadroTexto"/>
            <p:cNvSpPr txBox="1"/>
            <p:nvPr/>
          </p:nvSpPr>
          <p:spPr>
            <a:xfrm>
              <a:off x="3708559" y="4285879"/>
              <a:ext cx="1476164" cy="307777"/>
            </a:xfrm>
            <a:prstGeom prst="rect">
              <a:avLst/>
            </a:prstGeom>
            <a:noFill/>
          </p:spPr>
          <p:txBody>
            <a:bodyPr wrap="square" rtlCol="0">
              <a:spAutoFit/>
            </a:bodyPr>
            <a:lstStyle/>
            <a:p>
              <a:r>
                <a:rPr lang="es-MX" sz="1400" dirty="0">
                  <a:solidFill>
                    <a:prstClr val="black"/>
                  </a:solidFill>
                  <a:latin typeface="Calibri"/>
                </a:rPr>
                <a:t>Programa objeto</a:t>
              </a:r>
              <a:endParaRPr lang="en-US" sz="1400" dirty="0">
                <a:solidFill>
                  <a:prstClr val="black"/>
                </a:solidFill>
                <a:latin typeface="Calibri"/>
              </a:endParaRPr>
            </a:p>
          </p:txBody>
        </p:sp>
        <p:sp>
          <p:nvSpPr>
            <p:cNvPr id="31" name="30 CuadroTexto"/>
            <p:cNvSpPr txBox="1"/>
            <p:nvPr/>
          </p:nvSpPr>
          <p:spPr>
            <a:xfrm>
              <a:off x="6006277" y="5194197"/>
              <a:ext cx="1692188" cy="307777"/>
            </a:xfrm>
            <a:prstGeom prst="rect">
              <a:avLst/>
            </a:prstGeom>
            <a:noFill/>
          </p:spPr>
          <p:txBody>
            <a:bodyPr wrap="square" rtlCol="0">
              <a:spAutoFit/>
            </a:bodyPr>
            <a:lstStyle/>
            <a:p>
              <a:r>
                <a:rPr lang="es-MX" sz="1400" dirty="0">
                  <a:solidFill>
                    <a:prstClr val="black"/>
                  </a:solidFill>
                  <a:latin typeface="Calibri"/>
                </a:rPr>
                <a:t>Programa ejecutable</a:t>
              </a:r>
              <a:endParaRPr lang="en-US" sz="1400" dirty="0">
                <a:solidFill>
                  <a:prstClr val="black"/>
                </a:solidFill>
                <a:latin typeface="Calibri"/>
              </a:endParaRPr>
            </a:p>
          </p:txBody>
        </p:sp>
      </p:grpSp>
    </p:spTree>
    <p:extLst>
      <p:ext uri="{BB962C8B-B14F-4D97-AF65-F5344CB8AC3E}">
        <p14:creationId xmlns:p14="http://schemas.microsoft.com/office/powerpoint/2010/main" val="141985528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Defining BYTE and SBYTE Data</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150</a:t>
            </a:fld>
            <a:endParaRPr lang="es-MX" dirty="0"/>
          </a:p>
        </p:txBody>
      </p:sp>
      <p:sp>
        <p:nvSpPr>
          <p:cNvPr id="6" name="Text Box 3"/>
          <p:cNvSpPr txBox="1">
            <a:spLocks noChangeArrowheads="1"/>
          </p:cNvSpPr>
          <p:nvPr/>
        </p:nvSpPr>
        <p:spPr bwMode="auto">
          <a:xfrm>
            <a:off x="2286000" y="1968119"/>
            <a:ext cx="7696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80000"/>
              </a:lnSpc>
              <a:spcBef>
                <a:spcPct val="50000"/>
              </a:spcBef>
            </a:pPr>
            <a:r>
              <a:rPr lang="en-US" altLang="en-US" sz="1800" b="1" dirty="0">
                <a:latin typeface="Courier New" pitchFamily="49" charset="0"/>
              </a:rPr>
              <a:t>beta   BYTE 'A'	; character constant</a:t>
            </a:r>
          </a:p>
          <a:p>
            <a:pPr eaLnBrk="1" hangingPunct="1">
              <a:lnSpc>
                <a:spcPct val="80000"/>
              </a:lnSpc>
              <a:spcBef>
                <a:spcPct val="50000"/>
              </a:spcBef>
            </a:pPr>
            <a:r>
              <a:rPr lang="en-US" altLang="en-US" sz="1800" b="1" dirty="0">
                <a:latin typeface="Courier New" pitchFamily="49" charset="0"/>
              </a:rPr>
              <a:t>gamma   BYTE 0	; smallest unsigned byte</a:t>
            </a:r>
          </a:p>
          <a:p>
            <a:pPr eaLnBrk="1" hangingPunct="1">
              <a:lnSpc>
                <a:spcPct val="80000"/>
              </a:lnSpc>
              <a:spcBef>
                <a:spcPct val="50000"/>
              </a:spcBef>
            </a:pPr>
            <a:r>
              <a:rPr lang="en-US" altLang="en-US" sz="1800" b="1" dirty="0">
                <a:latin typeface="Courier New" pitchFamily="49" charset="0"/>
              </a:rPr>
              <a:t>omega  BYTE 255	; largest unsigned byte</a:t>
            </a:r>
          </a:p>
          <a:p>
            <a:pPr eaLnBrk="1" hangingPunct="1">
              <a:lnSpc>
                <a:spcPct val="80000"/>
              </a:lnSpc>
              <a:spcBef>
                <a:spcPct val="50000"/>
              </a:spcBef>
            </a:pPr>
            <a:r>
              <a:rPr lang="en-US" altLang="en-US" sz="1800" b="1" dirty="0">
                <a:latin typeface="Courier New" pitchFamily="49" charset="0"/>
              </a:rPr>
              <a:t>delta  SBYTE -128	; smallest signed byte</a:t>
            </a:r>
          </a:p>
          <a:p>
            <a:pPr eaLnBrk="1" hangingPunct="1">
              <a:lnSpc>
                <a:spcPct val="80000"/>
              </a:lnSpc>
              <a:spcBef>
                <a:spcPct val="50000"/>
              </a:spcBef>
            </a:pPr>
            <a:r>
              <a:rPr lang="en-US" altLang="en-US" sz="1800" b="1" dirty="0">
                <a:latin typeface="Courier New" pitchFamily="49" charset="0"/>
              </a:rPr>
              <a:t>sigma  SBYTE +127	; largest signed byte</a:t>
            </a:r>
          </a:p>
          <a:p>
            <a:pPr eaLnBrk="1" hangingPunct="1">
              <a:lnSpc>
                <a:spcPct val="80000"/>
              </a:lnSpc>
              <a:spcBef>
                <a:spcPct val="50000"/>
              </a:spcBef>
            </a:pPr>
            <a:r>
              <a:rPr lang="en-US" altLang="en-US" sz="1800" b="1" dirty="0">
                <a:latin typeface="Courier New" pitchFamily="49" charset="0"/>
              </a:rPr>
              <a:t>eagle BYTE ?	; uninitialized byte</a:t>
            </a:r>
          </a:p>
          <a:p>
            <a:pPr eaLnBrk="1" hangingPunct="1">
              <a:lnSpc>
                <a:spcPct val="80000"/>
              </a:lnSpc>
              <a:spcBef>
                <a:spcPct val="50000"/>
              </a:spcBef>
            </a:pPr>
            <a:r>
              <a:rPr lang="es-MX" altLang="en-US" sz="1800" b="1" dirty="0" err="1">
                <a:latin typeface="Courier New" pitchFamily="49" charset="0"/>
              </a:rPr>
              <a:t>falcon</a:t>
            </a:r>
            <a:r>
              <a:rPr lang="es-MX" altLang="en-US" sz="1800" b="1" dirty="0">
                <a:latin typeface="Courier New" pitchFamily="49" charset="0"/>
              </a:rPr>
              <a:t> BYTE 10h</a:t>
            </a:r>
            <a:endParaRPr lang="en-US" altLang="en-US" sz="1800" b="1" dirty="0">
              <a:latin typeface="Courier New" pitchFamily="49" charset="0"/>
            </a:endParaRPr>
          </a:p>
        </p:txBody>
      </p:sp>
      <p:sp>
        <p:nvSpPr>
          <p:cNvPr id="7" name="Text Box 4"/>
          <p:cNvSpPr txBox="1">
            <a:spLocks noChangeArrowheads="1"/>
          </p:cNvSpPr>
          <p:nvPr/>
        </p:nvSpPr>
        <p:spPr bwMode="auto">
          <a:xfrm>
            <a:off x="2438400" y="1374394"/>
            <a:ext cx="73914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Each of the following defines a single byte of storage:</a:t>
            </a:r>
          </a:p>
        </p:txBody>
      </p:sp>
    </p:spTree>
    <p:extLst>
      <p:ext uri="{BB962C8B-B14F-4D97-AF65-F5344CB8AC3E}">
        <p14:creationId xmlns:p14="http://schemas.microsoft.com/office/powerpoint/2010/main" val="42408345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274638"/>
            <a:ext cx="5194920" cy="1143000"/>
          </a:xfrm>
        </p:spPr>
        <p:txBody>
          <a:bodyPr>
            <a:normAutofit fontScale="90000"/>
          </a:bodyPr>
          <a:lstStyle/>
          <a:p>
            <a:pPr algn="l"/>
            <a:r>
              <a:rPr lang="es-MX" dirty="0" err="1"/>
              <a:t>Defining</a:t>
            </a:r>
            <a:r>
              <a:rPr lang="es-MX" dirty="0"/>
              <a:t> </a:t>
            </a:r>
            <a:r>
              <a:rPr lang="es-MX" dirty="0" err="1"/>
              <a:t>Multiple</a:t>
            </a:r>
            <a:br>
              <a:rPr lang="es-MX" dirty="0"/>
            </a:br>
            <a:r>
              <a:rPr lang="es-MX" dirty="0" err="1"/>
              <a:t>Initializers</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151</a:t>
            </a:fld>
            <a:endParaRPr lang="es-MX" dirty="0"/>
          </a:p>
        </p:txBody>
      </p:sp>
      <p:sp>
        <p:nvSpPr>
          <p:cNvPr id="6" name="Text Box 1027"/>
          <p:cNvSpPr txBox="1">
            <a:spLocks noChangeArrowheads="1"/>
          </p:cNvSpPr>
          <p:nvPr/>
        </p:nvSpPr>
        <p:spPr bwMode="auto">
          <a:xfrm>
            <a:off x="2051050" y="2723356"/>
            <a:ext cx="4508500" cy="351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80000"/>
              </a:lnSpc>
              <a:spcBef>
                <a:spcPct val="50000"/>
              </a:spcBef>
            </a:pPr>
            <a:r>
              <a:rPr lang="en-US" altLang="en-US" sz="1800" b="1" dirty="0">
                <a:latin typeface="Courier New" pitchFamily="49" charset="0"/>
              </a:rPr>
              <a:t>list1 BYTE 10,20h,30,40h</a:t>
            </a:r>
          </a:p>
          <a:p>
            <a:pPr eaLnBrk="1" hangingPunct="1">
              <a:spcBef>
                <a:spcPct val="50000"/>
              </a:spcBef>
            </a:pPr>
            <a:r>
              <a:rPr lang="en-US" altLang="en-US" sz="1800" b="1" dirty="0">
                <a:latin typeface="Courier New" pitchFamily="49" charset="0"/>
              </a:rPr>
              <a:t>list2 BYTE 10h,20,30h,40h</a:t>
            </a:r>
          </a:p>
          <a:p>
            <a:pPr eaLnBrk="1" hangingPunct="1">
              <a:spcBef>
                <a:spcPct val="50000"/>
              </a:spcBef>
            </a:pPr>
            <a:r>
              <a:rPr lang="en-US" altLang="en-US" sz="1800" b="1" dirty="0">
                <a:latin typeface="Courier New" pitchFamily="49" charset="0"/>
              </a:rPr>
              <a:t>      BYTE 50h,60h,70h,80h</a:t>
            </a:r>
          </a:p>
          <a:p>
            <a:pPr eaLnBrk="1" hangingPunct="1">
              <a:spcBef>
                <a:spcPct val="50000"/>
              </a:spcBef>
            </a:pPr>
            <a:r>
              <a:rPr lang="en-US" altLang="en-US" sz="1800" b="1" dirty="0">
                <a:latin typeface="Courier New" pitchFamily="49" charset="0"/>
              </a:rPr>
              <a:t>      BYTE 81,82h,83h,84h</a:t>
            </a:r>
          </a:p>
          <a:p>
            <a:pPr eaLnBrk="1" hangingPunct="1">
              <a:spcBef>
                <a:spcPct val="50000"/>
              </a:spcBef>
            </a:pPr>
            <a:r>
              <a:rPr lang="en-US" altLang="en-US" sz="1800" b="1" dirty="0">
                <a:latin typeface="Courier New" pitchFamily="49" charset="0"/>
              </a:rPr>
              <a:t>list3 BYTE ?,32,41h,00100010b</a:t>
            </a:r>
          </a:p>
          <a:p>
            <a:pPr eaLnBrk="1" hangingPunct="1">
              <a:spcBef>
                <a:spcPct val="50000"/>
              </a:spcBef>
            </a:pPr>
            <a:r>
              <a:rPr lang="en-US" altLang="en-US" sz="1800" b="1" dirty="0">
                <a:latin typeface="Courier New" pitchFamily="49" charset="0"/>
              </a:rPr>
              <a:t>list4 BYTE 0Ah,20h,‘A’,22h</a:t>
            </a:r>
          </a:p>
          <a:p>
            <a:pPr eaLnBrk="1" hangingPunct="1">
              <a:spcBef>
                <a:spcPct val="50000"/>
              </a:spcBef>
            </a:pPr>
            <a:endParaRPr lang="en-US" altLang="en-US" sz="1800" b="1" dirty="0">
              <a:latin typeface="Courier New" pitchFamily="49" charset="0"/>
            </a:endParaRPr>
          </a:p>
          <a:p>
            <a:pPr eaLnBrk="1" hangingPunct="1">
              <a:spcBef>
                <a:spcPct val="50000"/>
              </a:spcBef>
            </a:pPr>
            <a:r>
              <a:rPr lang="en-US" altLang="en-US" sz="1800" b="1" dirty="0">
                <a:latin typeface="Courier New" pitchFamily="49" charset="0"/>
              </a:rPr>
              <a:t>Offset = relative address</a:t>
            </a:r>
          </a:p>
        </p:txBody>
      </p:sp>
      <p:sp>
        <p:nvSpPr>
          <p:cNvPr id="7" name="Text Box 1028"/>
          <p:cNvSpPr txBox="1">
            <a:spLocks noChangeArrowheads="1"/>
          </p:cNvSpPr>
          <p:nvPr/>
        </p:nvSpPr>
        <p:spPr bwMode="auto">
          <a:xfrm>
            <a:off x="2438401" y="1686719"/>
            <a:ext cx="3262313"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2500" dirty="0"/>
              <a:t>Examples that use multiple initializers:</a:t>
            </a:r>
          </a:p>
        </p:txBody>
      </p:sp>
      <p:sp>
        <p:nvSpPr>
          <p:cNvPr id="8" name="TextBox 7"/>
          <p:cNvSpPr txBox="1">
            <a:spLocks noChangeArrowheads="1"/>
          </p:cNvSpPr>
          <p:nvPr/>
        </p:nvSpPr>
        <p:spPr bwMode="auto">
          <a:xfrm>
            <a:off x="7608169" y="2002631"/>
            <a:ext cx="6619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solidFill>
                  <a:srgbClr val="FF0000"/>
                </a:solidFill>
              </a:rPr>
              <a:t>list2</a:t>
            </a:r>
          </a:p>
        </p:txBody>
      </p:sp>
      <p:graphicFrame>
        <p:nvGraphicFramePr>
          <p:cNvPr id="9" name="Table 8"/>
          <p:cNvGraphicFramePr>
            <a:graphicFrameLocks noGrp="1"/>
          </p:cNvGraphicFramePr>
          <p:nvPr/>
        </p:nvGraphicFramePr>
        <p:xfrm>
          <a:off x="8251825" y="226630"/>
          <a:ext cx="2187576" cy="6583752"/>
        </p:xfrm>
        <a:graphic>
          <a:graphicData uri="http://schemas.openxmlformats.org/drawingml/2006/table">
            <a:tbl>
              <a:tblPr firstRow="1" bandRow="1">
                <a:tableStyleId>{10A1B5D5-9B99-4C35-A422-299274C87663}</a:tableStyleId>
              </a:tblPr>
              <a:tblGrid>
                <a:gridCol w="1093788">
                  <a:extLst>
                    <a:ext uri="{9D8B030D-6E8A-4147-A177-3AD203B41FA5}">
                      <a16:colId xmlns:a16="http://schemas.microsoft.com/office/drawing/2014/main" val="20000"/>
                    </a:ext>
                  </a:extLst>
                </a:gridCol>
                <a:gridCol w="1093788">
                  <a:extLst>
                    <a:ext uri="{9D8B030D-6E8A-4147-A177-3AD203B41FA5}">
                      <a16:colId xmlns:a16="http://schemas.microsoft.com/office/drawing/2014/main" val="20001"/>
                    </a:ext>
                  </a:extLst>
                </a:gridCol>
              </a:tblGrid>
              <a:tr h="295867">
                <a:tc>
                  <a:txBody>
                    <a:bodyPr/>
                    <a:lstStyle/>
                    <a:p>
                      <a:r>
                        <a:rPr lang="en-US" sz="1800" dirty="0"/>
                        <a:t>Offset</a:t>
                      </a:r>
                    </a:p>
                  </a:txBody>
                  <a:tcPr marL="91414" marR="91414" marT="45722" marB="45722"/>
                </a:tc>
                <a:tc>
                  <a:txBody>
                    <a:bodyPr/>
                    <a:lstStyle/>
                    <a:p>
                      <a:r>
                        <a:rPr lang="en-US" sz="1800" dirty="0"/>
                        <a:t>Value (h)</a:t>
                      </a:r>
                    </a:p>
                  </a:txBody>
                  <a:tcPr marL="91414" marR="91414" marT="45722" marB="45722"/>
                </a:tc>
                <a:extLst>
                  <a:ext uri="{0D108BD9-81ED-4DB2-BD59-A6C34878D82A}">
                    <a16:rowId xmlns:a16="http://schemas.microsoft.com/office/drawing/2014/main" val="10000"/>
                  </a:ext>
                </a:extLst>
              </a:tr>
              <a:tr h="295867">
                <a:tc>
                  <a:txBody>
                    <a:bodyPr/>
                    <a:lstStyle/>
                    <a:p>
                      <a:r>
                        <a:rPr lang="en-US" sz="1800" dirty="0"/>
                        <a:t>0000</a:t>
                      </a:r>
                    </a:p>
                  </a:txBody>
                  <a:tcPr marL="91414" marR="91414" marT="45722" marB="45722"/>
                </a:tc>
                <a:tc>
                  <a:txBody>
                    <a:bodyPr/>
                    <a:lstStyle/>
                    <a:p>
                      <a:r>
                        <a:rPr lang="en-US" sz="1800" dirty="0"/>
                        <a:t>0A</a:t>
                      </a:r>
                    </a:p>
                  </a:txBody>
                  <a:tcPr marL="91414" marR="91414" marT="45722" marB="45722"/>
                </a:tc>
                <a:extLst>
                  <a:ext uri="{0D108BD9-81ED-4DB2-BD59-A6C34878D82A}">
                    <a16:rowId xmlns:a16="http://schemas.microsoft.com/office/drawing/2014/main" val="10001"/>
                  </a:ext>
                </a:extLst>
              </a:tr>
              <a:tr h="295867">
                <a:tc>
                  <a:txBody>
                    <a:bodyPr/>
                    <a:lstStyle/>
                    <a:p>
                      <a:r>
                        <a:rPr lang="en-US" sz="1800" dirty="0"/>
                        <a:t>0001</a:t>
                      </a:r>
                    </a:p>
                  </a:txBody>
                  <a:tcPr marL="91414" marR="91414" marT="45722" marB="45722"/>
                </a:tc>
                <a:tc>
                  <a:txBody>
                    <a:bodyPr/>
                    <a:lstStyle/>
                    <a:p>
                      <a:r>
                        <a:rPr lang="en-US" sz="1800" dirty="0"/>
                        <a:t>20</a:t>
                      </a:r>
                    </a:p>
                  </a:txBody>
                  <a:tcPr marL="91414" marR="91414" marT="45722" marB="45722"/>
                </a:tc>
                <a:extLst>
                  <a:ext uri="{0D108BD9-81ED-4DB2-BD59-A6C34878D82A}">
                    <a16:rowId xmlns:a16="http://schemas.microsoft.com/office/drawing/2014/main" val="10002"/>
                  </a:ext>
                </a:extLst>
              </a:tr>
              <a:tr h="295867">
                <a:tc>
                  <a:txBody>
                    <a:bodyPr/>
                    <a:lstStyle/>
                    <a:p>
                      <a:r>
                        <a:rPr lang="en-US" sz="1800" dirty="0"/>
                        <a:t>0002</a:t>
                      </a:r>
                    </a:p>
                  </a:txBody>
                  <a:tcPr marL="91414" marR="91414" marT="45722" marB="45722"/>
                </a:tc>
                <a:tc>
                  <a:txBody>
                    <a:bodyPr/>
                    <a:lstStyle/>
                    <a:p>
                      <a:r>
                        <a:rPr lang="en-US" sz="1800" dirty="0"/>
                        <a:t>1E</a:t>
                      </a:r>
                    </a:p>
                  </a:txBody>
                  <a:tcPr marL="91414" marR="91414" marT="45722" marB="45722"/>
                </a:tc>
                <a:extLst>
                  <a:ext uri="{0D108BD9-81ED-4DB2-BD59-A6C34878D82A}">
                    <a16:rowId xmlns:a16="http://schemas.microsoft.com/office/drawing/2014/main" val="10003"/>
                  </a:ext>
                </a:extLst>
              </a:tr>
              <a:tr h="295867">
                <a:tc>
                  <a:txBody>
                    <a:bodyPr/>
                    <a:lstStyle/>
                    <a:p>
                      <a:r>
                        <a:rPr lang="en-US" sz="1800" dirty="0"/>
                        <a:t>0003</a:t>
                      </a:r>
                    </a:p>
                  </a:txBody>
                  <a:tcPr marL="91414" marR="91414" marT="45722" marB="45722"/>
                </a:tc>
                <a:tc>
                  <a:txBody>
                    <a:bodyPr/>
                    <a:lstStyle/>
                    <a:p>
                      <a:r>
                        <a:rPr lang="en-US" sz="1800" dirty="0"/>
                        <a:t>40</a:t>
                      </a:r>
                    </a:p>
                  </a:txBody>
                  <a:tcPr marL="91414" marR="91414" marT="45722" marB="45722"/>
                </a:tc>
                <a:extLst>
                  <a:ext uri="{0D108BD9-81ED-4DB2-BD59-A6C34878D82A}">
                    <a16:rowId xmlns:a16="http://schemas.microsoft.com/office/drawing/2014/main" val="10004"/>
                  </a:ext>
                </a:extLst>
              </a:tr>
              <a:tr h="295867">
                <a:tc>
                  <a:txBody>
                    <a:bodyPr/>
                    <a:lstStyle/>
                    <a:p>
                      <a:r>
                        <a:rPr lang="en-US" sz="1800" dirty="0"/>
                        <a:t>0004</a:t>
                      </a:r>
                    </a:p>
                  </a:txBody>
                  <a:tcPr marL="91414" marR="91414" marT="45722" marB="45722"/>
                </a:tc>
                <a:tc>
                  <a:txBody>
                    <a:bodyPr/>
                    <a:lstStyle/>
                    <a:p>
                      <a:r>
                        <a:rPr lang="en-US" sz="1800" dirty="0"/>
                        <a:t>10</a:t>
                      </a:r>
                    </a:p>
                  </a:txBody>
                  <a:tcPr marL="91414" marR="91414" marT="45722" marB="45722"/>
                </a:tc>
                <a:extLst>
                  <a:ext uri="{0D108BD9-81ED-4DB2-BD59-A6C34878D82A}">
                    <a16:rowId xmlns:a16="http://schemas.microsoft.com/office/drawing/2014/main" val="10005"/>
                  </a:ext>
                </a:extLst>
              </a:tr>
              <a:tr h="295867">
                <a:tc>
                  <a:txBody>
                    <a:bodyPr/>
                    <a:lstStyle/>
                    <a:p>
                      <a:r>
                        <a:rPr lang="en-US" sz="1800" dirty="0"/>
                        <a:t>0005</a:t>
                      </a:r>
                    </a:p>
                  </a:txBody>
                  <a:tcPr marL="91414" marR="91414" marT="45722" marB="45722"/>
                </a:tc>
                <a:tc>
                  <a:txBody>
                    <a:bodyPr/>
                    <a:lstStyle/>
                    <a:p>
                      <a:r>
                        <a:rPr lang="en-US" sz="1800" dirty="0"/>
                        <a:t>14</a:t>
                      </a:r>
                    </a:p>
                  </a:txBody>
                  <a:tcPr marL="91414" marR="91414" marT="45722" marB="45722"/>
                </a:tc>
                <a:extLst>
                  <a:ext uri="{0D108BD9-81ED-4DB2-BD59-A6C34878D82A}">
                    <a16:rowId xmlns:a16="http://schemas.microsoft.com/office/drawing/2014/main" val="10006"/>
                  </a:ext>
                </a:extLst>
              </a:tr>
              <a:tr h="295867">
                <a:tc>
                  <a:txBody>
                    <a:bodyPr/>
                    <a:lstStyle/>
                    <a:p>
                      <a:r>
                        <a:rPr lang="en-US" sz="1800" dirty="0"/>
                        <a:t>0006</a:t>
                      </a:r>
                    </a:p>
                  </a:txBody>
                  <a:tcPr marL="91414" marR="91414" marT="45722" marB="45722"/>
                </a:tc>
                <a:tc>
                  <a:txBody>
                    <a:bodyPr/>
                    <a:lstStyle/>
                    <a:p>
                      <a:r>
                        <a:rPr lang="en-US" sz="1800" dirty="0"/>
                        <a:t>30</a:t>
                      </a:r>
                    </a:p>
                  </a:txBody>
                  <a:tcPr marL="91414" marR="91414" marT="45722" marB="45722"/>
                </a:tc>
                <a:extLst>
                  <a:ext uri="{0D108BD9-81ED-4DB2-BD59-A6C34878D82A}">
                    <a16:rowId xmlns:a16="http://schemas.microsoft.com/office/drawing/2014/main" val="10007"/>
                  </a:ext>
                </a:extLst>
              </a:tr>
              <a:tr h="295867">
                <a:tc>
                  <a:txBody>
                    <a:bodyPr/>
                    <a:lstStyle/>
                    <a:p>
                      <a:r>
                        <a:rPr lang="en-US" sz="1800" dirty="0"/>
                        <a:t>0007</a:t>
                      </a:r>
                    </a:p>
                  </a:txBody>
                  <a:tcPr marL="91414" marR="91414" marT="45722" marB="45722"/>
                </a:tc>
                <a:tc>
                  <a:txBody>
                    <a:bodyPr/>
                    <a:lstStyle/>
                    <a:p>
                      <a:r>
                        <a:rPr lang="en-US" sz="1800" dirty="0"/>
                        <a:t>40</a:t>
                      </a:r>
                    </a:p>
                  </a:txBody>
                  <a:tcPr marL="91414" marR="91414" marT="45722" marB="45722"/>
                </a:tc>
                <a:extLst>
                  <a:ext uri="{0D108BD9-81ED-4DB2-BD59-A6C34878D82A}">
                    <a16:rowId xmlns:a16="http://schemas.microsoft.com/office/drawing/2014/main" val="10008"/>
                  </a:ext>
                </a:extLst>
              </a:tr>
              <a:tr h="295867">
                <a:tc>
                  <a:txBody>
                    <a:bodyPr/>
                    <a:lstStyle/>
                    <a:p>
                      <a:r>
                        <a:rPr lang="en-US" sz="1800" dirty="0"/>
                        <a:t>0008</a:t>
                      </a:r>
                    </a:p>
                  </a:txBody>
                  <a:tcPr marL="91414" marR="91414" marT="45722" marB="45722"/>
                </a:tc>
                <a:tc>
                  <a:txBody>
                    <a:bodyPr/>
                    <a:lstStyle/>
                    <a:p>
                      <a:r>
                        <a:rPr lang="en-US" sz="1800" dirty="0"/>
                        <a:t>50</a:t>
                      </a:r>
                    </a:p>
                  </a:txBody>
                  <a:tcPr marL="91414" marR="91414" marT="45722" marB="45722"/>
                </a:tc>
                <a:extLst>
                  <a:ext uri="{0D108BD9-81ED-4DB2-BD59-A6C34878D82A}">
                    <a16:rowId xmlns:a16="http://schemas.microsoft.com/office/drawing/2014/main" val="10009"/>
                  </a:ext>
                </a:extLst>
              </a:tr>
              <a:tr h="295867">
                <a:tc>
                  <a:txBody>
                    <a:bodyPr/>
                    <a:lstStyle/>
                    <a:p>
                      <a:r>
                        <a:rPr lang="en-US" sz="1800" dirty="0"/>
                        <a:t>0009</a:t>
                      </a:r>
                    </a:p>
                  </a:txBody>
                  <a:tcPr marL="91414" marR="91414" marT="45722" marB="45722"/>
                </a:tc>
                <a:tc>
                  <a:txBody>
                    <a:bodyPr/>
                    <a:lstStyle/>
                    <a:p>
                      <a:r>
                        <a:rPr lang="en-US" sz="1800" dirty="0"/>
                        <a:t>60</a:t>
                      </a:r>
                    </a:p>
                  </a:txBody>
                  <a:tcPr marL="91414" marR="91414" marT="45722" marB="45722"/>
                </a:tc>
                <a:extLst>
                  <a:ext uri="{0D108BD9-81ED-4DB2-BD59-A6C34878D82A}">
                    <a16:rowId xmlns:a16="http://schemas.microsoft.com/office/drawing/2014/main" val="10010"/>
                  </a:ext>
                </a:extLst>
              </a:tr>
              <a:tr h="295867">
                <a:tc>
                  <a:txBody>
                    <a:bodyPr/>
                    <a:lstStyle/>
                    <a:p>
                      <a:r>
                        <a:rPr lang="en-US" sz="1800" dirty="0"/>
                        <a:t>000A</a:t>
                      </a:r>
                    </a:p>
                  </a:txBody>
                  <a:tcPr marL="91414" marR="91414" marT="45722" marB="45722"/>
                </a:tc>
                <a:tc>
                  <a:txBody>
                    <a:bodyPr/>
                    <a:lstStyle/>
                    <a:p>
                      <a:r>
                        <a:rPr lang="en-US" sz="1800" dirty="0"/>
                        <a:t>70</a:t>
                      </a:r>
                    </a:p>
                  </a:txBody>
                  <a:tcPr marL="91414" marR="91414" marT="45722" marB="45722"/>
                </a:tc>
                <a:extLst>
                  <a:ext uri="{0D108BD9-81ED-4DB2-BD59-A6C34878D82A}">
                    <a16:rowId xmlns:a16="http://schemas.microsoft.com/office/drawing/2014/main" val="10011"/>
                  </a:ext>
                </a:extLst>
              </a:tr>
              <a:tr h="295867">
                <a:tc>
                  <a:txBody>
                    <a:bodyPr/>
                    <a:lstStyle/>
                    <a:p>
                      <a:r>
                        <a:rPr lang="en-US" sz="1800" dirty="0"/>
                        <a:t>000B</a:t>
                      </a:r>
                    </a:p>
                  </a:txBody>
                  <a:tcPr marL="91414" marR="91414" marT="45722" marB="45722"/>
                </a:tc>
                <a:tc>
                  <a:txBody>
                    <a:bodyPr/>
                    <a:lstStyle/>
                    <a:p>
                      <a:r>
                        <a:rPr lang="en-US" sz="1800" dirty="0"/>
                        <a:t>80</a:t>
                      </a:r>
                    </a:p>
                  </a:txBody>
                  <a:tcPr marL="91414" marR="91414" marT="45722" marB="45722"/>
                </a:tc>
                <a:extLst>
                  <a:ext uri="{0D108BD9-81ED-4DB2-BD59-A6C34878D82A}">
                    <a16:rowId xmlns:a16="http://schemas.microsoft.com/office/drawing/2014/main" val="10012"/>
                  </a:ext>
                </a:extLst>
              </a:tr>
              <a:tr h="295867">
                <a:tc>
                  <a:txBody>
                    <a:bodyPr/>
                    <a:lstStyle/>
                    <a:p>
                      <a:r>
                        <a:rPr lang="en-US" sz="1800" dirty="0"/>
                        <a:t>000C</a:t>
                      </a:r>
                    </a:p>
                  </a:txBody>
                  <a:tcPr marL="91414" marR="91414" marT="45722" marB="45722"/>
                </a:tc>
                <a:tc>
                  <a:txBody>
                    <a:bodyPr/>
                    <a:lstStyle/>
                    <a:p>
                      <a:r>
                        <a:rPr lang="en-US" sz="1800" dirty="0"/>
                        <a:t>81</a:t>
                      </a:r>
                    </a:p>
                  </a:txBody>
                  <a:tcPr marL="91414" marR="91414" marT="45722" marB="45722"/>
                </a:tc>
                <a:extLst>
                  <a:ext uri="{0D108BD9-81ED-4DB2-BD59-A6C34878D82A}">
                    <a16:rowId xmlns:a16="http://schemas.microsoft.com/office/drawing/2014/main" val="10013"/>
                  </a:ext>
                </a:extLst>
              </a:tr>
              <a:tr h="295867">
                <a:tc>
                  <a:txBody>
                    <a:bodyPr/>
                    <a:lstStyle/>
                    <a:p>
                      <a:r>
                        <a:rPr lang="en-US" sz="1800" dirty="0"/>
                        <a:t>000D</a:t>
                      </a:r>
                    </a:p>
                  </a:txBody>
                  <a:tcPr marL="91414" marR="91414" marT="45722" marB="45722"/>
                </a:tc>
                <a:tc>
                  <a:txBody>
                    <a:bodyPr/>
                    <a:lstStyle/>
                    <a:p>
                      <a:r>
                        <a:rPr lang="en-US" sz="1800" dirty="0"/>
                        <a:t>82</a:t>
                      </a:r>
                    </a:p>
                  </a:txBody>
                  <a:tcPr marL="91414" marR="91414" marT="45722" marB="45722"/>
                </a:tc>
                <a:extLst>
                  <a:ext uri="{0D108BD9-81ED-4DB2-BD59-A6C34878D82A}">
                    <a16:rowId xmlns:a16="http://schemas.microsoft.com/office/drawing/2014/main" val="10014"/>
                  </a:ext>
                </a:extLst>
              </a:tr>
              <a:tr h="295867">
                <a:tc>
                  <a:txBody>
                    <a:bodyPr/>
                    <a:lstStyle/>
                    <a:p>
                      <a:r>
                        <a:rPr lang="en-US" sz="1800" dirty="0"/>
                        <a:t>000E</a:t>
                      </a:r>
                    </a:p>
                  </a:txBody>
                  <a:tcPr marL="91414" marR="91414" marT="45722" marB="45722"/>
                </a:tc>
                <a:tc>
                  <a:txBody>
                    <a:bodyPr/>
                    <a:lstStyle/>
                    <a:p>
                      <a:r>
                        <a:rPr lang="en-US" sz="1800" dirty="0"/>
                        <a:t>83</a:t>
                      </a:r>
                    </a:p>
                  </a:txBody>
                  <a:tcPr marL="91414" marR="91414" marT="45722" marB="45722"/>
                </a:tc>
                <a:extLst>
                  <a:ext uri="{0D108BD9-81ED-4DB2-BD59-A6C34878D82A}">
                    <a16:rowId xmlns:a16="http://schemas.microsoft.com/office/drawing/2014/main" val="10015"/>
                  </a:ext>
                </a:extLst>
              </a:tr>
              <a:tr h="295867">
                <a:tc>
                  <a:txBody>
                    <a:bodyPr/>
                    <a:lstStyle/>
                    <a:p>
                      <a:r>
                        <a:rPr lang="en-US" sz="1800" dirty="0"/>
                        <a:t>000F</a:t>
                      </a:r>
                    </a:p>
                  </a:txBody>
                  <a:tcPr marL="91414" marR="91414" marT="45722" marB="45722"/>
                </a:tc>
                <a:tc>
                  <a:txBody>
                    <a:bodyPr/>
                    <a:lstStyle/>
                    <a:p>
                      <a:r>
                        <a:rPr lang="en-US" sz="1800" dirty="0"/>
                        <a:t>84</a:t>
                      </a:r>
                    </a:p>
                  </a:txBody>
                  <a:tcPr marL="91414" marR="91414" marT="45722" marB="45722"/>
                </a:tc>
                <a:extLst>
                  <a:ext uri="{0D108BD9-81ED-4DB2-BD59-A6C34878D82A}">
                    <a16:rowId xmlns:a16="http://schemas.microsoft.com/office/drawing/2014/main" val="10016"/>
                  </a:ext>
                </a:extLst>
              </a:tr>
              <a:tr h="295867">
                <a:tc>
                  <a:txBody>
                    <a:bodyPr/>
                    <a:lstStyle/>
                    <a:p>
                      <a:r>
                        <a:rPr lang="en-US" sz="1800" dirty="0"/>
                        <a:t>0010</a:t>
                      </a:r>
                    </a:p>
                  </a:txBody>
                  <a:tcPr marL="91414" marR="91414" marT="45722" marB="45722"/>
                </a:tc>
                <a:tc>
                  <a:txBody>
                    <a:bodyPr/>
                    <a:lstStyle/>
                    <a:p>
                      <a:r>
                        <a:rPr lang="en-US" sz="1800" dirty="0"/>
                        <a:t>?</a:t>
                      </a:r>
                    </a:p>
                  </a:txBody>
                  <a:tcPr marL="91414" marR="91414" marT="45722" marB="45722"/>
                </a:tc>
                <a:extLst>
                  <a:ext uri="{0D108BD9-81ED-4DB2-BD59-A6C34878D82A}">
                    <a16:rowId xmlns:a16="http://schemas.microsoft.com/office/drawing/2014/main" val="10017"/>
                  </a:ext>
                </a:extLst>
              </a:tr>
            </a:tbl>
          </a:graphicData>
        </a:graphic>
      </p:graphicFrame>
      <p:sp>
        <p:nvSpPr>
          <p:cNvPr id="10" name="TextBox 9"/>
          <p:cNvSpPr txBox="1">
            <a:spLocks noChangeArrowheads="1"/>
          </p:cNvSpPr>
          <p:nvPr/>
        </p:nvSpPr>
        <p:spPr bwMode="auto">
          <a:xfrm>
            <a:off x="7608168" y="548681"/>
            <a:ext cx="6619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solidFill>
                  <a:srgbClr val="FF0000"/>
                </a:solidFill>
              </a:rPr>
              <a:t>list1</a:t>
            </a:r>
          </a:p>
        </p:txBody>
      </p:sp>
      <p:sp>
        <p:nvSpPr>
          <p:cNvPr id="11" name="TextBox 10"/>
          <p:cNvSpPr txBox="1">
            <a:spLocks noChangeArrowheads="1"/>
          </p:cNvSpPr>
          <p:nvPr/>
        </p:nvSpPr>
        <p:spPr bwMode="auto">
          <a:xfrm>
            <a:off x="7608168" y="6362700"/>
            <a:ext cx="66198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solidFill>
                  <a:srgbClr val="FF0000"/>
                </a:solidFill>
              </a:rPr>
              <a:t>list3</a:t>
            </a:r>
          </a:p>
        </p:txBody>
      </p:sp>
    </p:spTree>
    <p:extLst>
      <p:ext uri="{BB962C8B-B14F-4D97-AF65-F5344CB8AC3E}">
        <p14:creationId xmlns:p14="http://schemas.microsoft.com/office/powerpoint/2010/main" val="45014906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Defining Strings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152</a:t>
            </a:fld>
            <a:endParaRPr lang="es-MX" dirty="0"/>
          </a:p>
        </p:txBody>
      </p:sp>
      <p:sp>
        <p:nvSpPr>
          <p:cNvPr id="6" name="Rectangle 3"/>
          <p:cNvSpPr txBox="1">
            <a:spLocks noChangeArrowheads="1"/>
          </p:cNvSpPr>
          <p:nvPr/>
        </p:nvSpPr>
        <p:spPr>
          <a:xfrm>
            <a:off x="2209800" y="1628800"/>
            <a:ext cx="7772400" cy="18288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A string is implemented as an array of characters</a:t>
            </a:r>
          </a:p>
          <a:p>
            <a:pPr lvl="1"/>
            <a:r>
              <a:rPr lang="en-US" altLang="en-US" sz="2000" dirty="0"/>
              <a:t>For convenience, it is usually enclosed in quotation marks</a:t>
            </a:r>
          </a:p>
          <a:p>
            <a:pPr lvl="1"/>
            <a:r>
              <a:rPr lang="en-US" altLang="en-US" sz="2000" dirty="0"/>
              <a:t>For HLL It will be </a:t>
            </a:r>
            <a:r>
              <a:rPr lang="en-US" altLang="en-US" sz="2000" dirty="0">
                <a:solidFill>
                  <a:schemeClr val="tx2"/>
                </a:solidFill>
              </a:rPr>
              <a:t>null-terminated (ending with ,0)</a:t>
            </a:r>
          </a:p>
          <a:p>
            <a:r>
              <a:rPr lang="en-US" altLang="en-US" dirty="0"/>
              <a:t>Examples:</a:t>
            </a:r>
          </a:p>
        </p:txBody>
      </p:sp>
      <p:sp>
        <p:nvSpPr>
          <p:cNvPr id="7" name="Text Box 4"/>
          <p:cNvSpPr txBox="1">
            <a:spLocks noChangeArrowheads="1"/>
          </p:cNvSpPr>
          <p:nvPr/>
        </p:nvSpPr>
        <p:spPr bwMode="auto">
          <a:xfrm>
            <a:off x="2438400" y="3564546"/>
            <a:ext cx="7315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600" b="1" dirty="0">
                <a:latin typeface="Courier New" pitchFamily="49" charset="0"/>
              </a:rPr>
              <a:t>str1 BYTE "Enter your name",0</a:t>
            </a:r>
          </a:p>
          <a:p>
            <a:pPr eaLnBrk="1" hangingPunct="1">
              <a:lnSpc>
                <a:spcPct val="70000"/>
              </a:lnSpc>
              <a:spcBef>
                <a:spcPct val="50000"/>
              </a:spcBef>
            </a:pPr>
            <a:r>
              <a:rPr lang="en-US" altLang="en-US" sz="1600" b="1" dirty="0">
                <a:latin typeface="Courier New" pitchFamily="49" charset="0"/>
              </a:rPr>
              <a:t>str2 BYTE 'Error: halting program',0</a:t>
            </a:r>
          </a:p>
          <a:p>
            <a:pPr eaLnBrk="1" hangingPunct="1">
              <a:lnSpc>
                <a:spcPct val="70000"/>
              </a:lnSpc>
              <a:spcBef>
                <a:spcPct val="50000"/>
              </a:spcBef>
            </a:pPr>
            <a:r>
              <a:rPr lang="en-US" altLang="en-US" sz="1600" b="1" dirty="0">
                <a:latin typeface="Courier New" pitchFamily="49" charset="0"/>
              </a:rPr>
              <a:t>str3 BYTE 'A','E','I','O','U’</a:t>
            </a:r>
          </a:p>
          <a:p>
            <a:pPr eaLnBrk="1" hangingPunct="1">
              <a:lnSpc>
                <a:spcPct val="70000"/>
              </a:lnSpc>
              <a:spcBef>
                <a:spcPct val="50000"/>
              </a:spcBef>
            </a:pPr>
            <a:r>
              <a:rPr lang="en-US" altLang="en-US" sz="1600" b="1" dirty="0" err="1">
                <a:latin typeface="Courier New" pitchFamily="49" charset="0"/>
              </a:rPr>
              <a:t>AEQuote</a:t>
            </a:r>
            <a:r>
              <a:rPr lang="en-US" altLang="en-US" sz="1600" b="1" dirty="0">
                <a:latin typeface="Courier New" pitchFamily="49" charset="0"/>
              </a:rPr>
              <a:t>   BYTE "</a:t>
            </a:r>
            <a:r>
              <a:rPr lang="en-US" altLang="en-US" sz="1600" b="1" dirty="0" err="1">
                <a:latin typeface="Courier New" pitchFamily="49" charset="0"/>
              </a:rPr>
              <a:t>Imgination</a:t>
            </a:r>
            <a:r>
              <a:rPr lang="en-US" altLang="en-US" sz="1600" b="1" dirty="0">
                <a:latin typeface="Courier New" pitchFamily="49" charset="0"/>
              </a:rPr>
              <a:t> is more important than "</a:t>
            </a:r>
          </a:p>
          <a:p>
            <a:pPr eaLnBrk="1" hangingPunct="1">
              <a:lnSpc>
                <a:spcPct val="70000"/>
              </a:lnSpc>
              <a:spcBef>
                <a:spcPct val="50000"/>
              </a:spcBef>
            </a:pPr>
            <a:r>
              <a:rPr lang="en-US" altLang="en-US" sz="1600" b="1" dirty="0">
                <a:latin typeface="Courier New" pitchFamily="49" charset="0"/>
              </a:rPr>
              <a:t>          BYTE “knowledge, by Albert Einstein.",0</a:t>
            </a:r>
          </a:p>
        </p:txBody>
      </p:sp>
    </p:spTree>
    <p:extLst>
      <p:ext uri="{BB962C8B-B14F-4D97-AF65-F5344CB8AC3E}">
        <p14:creationId xmlns:p14="http://schemas.microsoft.com/office/powerpoint/2010/main" val="21790933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Defining Strings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153</a:t>
            </a:fld>
            <a:endParaRPr lang="es-MX" dirty="0"/>
          </a:p>
        </p:txBody>
      </p:sp>
      <p:sp>
        <p:nvSpPr>
          <p:cNvPr id="8" name="Rectangle 3"/>
          <p:cNvSpPr txBox="1">
            <a:spLocks noChangeArrowheads="1"/>
          </p:cNvSpPr>
          <p:nvPr/>
        </p:nvSpPr>
        <p:spPr>
          <a:xfrm>
            <a:off x="2209800" y="1556792"/>
            <a:ext cx="7772400" cy="1295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i="1" dirty="0"/>
              <a:t>New-Line</a:t>
            </a:r>
            <a:r>
              <a:rPr lang="en-US" altLang="en-US" dirty="0"/>
              <a:t> characters sequence (</a:t>
            </a:r>
            <a:r>
              <a:rPr lang="en-US" altLang="en-US" sz="2200" dirty="0"/>
              <a:t>HLL: “\n”</a:t>
            </a:r>
            <a:r>
              <a:rPr lang="en-US" altLang="en-US" dirty="0"/>
              <a:t>):</a:t>
            </a:r>
          </a:p>
          <a:p>
            <a:pPr lvl="1"/>
            <a:r>
              <a:rPr lang="en-US" altLang="en-US" dirty="0"/>
              <a:t>0Dh = carriage return (</a:t>
            </a:r>
            <a:r>
              <a:rPr lang="en-US" altLang="en-US" sz="2200" i="1" dirty="0"/>
              <a:t>End-of-Line</a:t>
            </a:r>
            <a:r>
              <a:rPr lang="en-US" altLang="en-US" dirty="0"/>
              <a:t>)</a:t>
            </a:r>
          </a:p>
          <a:p>
            <a:pPr lvl="1"/>
            <a:r>
              <a:rPr lang="en-US" altLang="en-US" dirty="0"/>
              <a:t>0Ah = line feed (</a:t>
            </a:r>
            <a:r>
              <a:rPr lang="en-US" altLang="en-US" sz="2200" i="1" dirty="0"/>
              <a:t>Next-Line</a:t>
            </a:r>
            <a:r>
              <a:rPr lang="en-US" altLang="en-US" dirty="0"/>
              <a:t>)</a:t>
            </a:r>
          </a:p>
        </p:txBody>
      </p:sp>
      <p:sp>
        <p:nvSpPr>
          <p:cNvPr id="9" name="Text Box 4"/>
          <p:cNvSpPr txBox="1">
            <a:spLocks noChangeArrowheads="1"/>
          </p:cNvSpPr>
          <p:nvPr/>
        </p:nvSpPr>
        <p:spPr bwMode="auto">
          <a:xfrm>
            <a:off x="2660543" y="2977580"/>
            <a:ext cx="6889576" cy="225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dirty="0">
                <a:latin typeface="Courier New" pitchFamily="49" charset="0"/>
              </a:rPr>
              <a:t>; HLL “\n” example:</a:t>
            </a:r>
          </a:p>
          <a:p>
            <a:pPr eaLnBrk="1" hangingPunct="1">
              <a:lnSpc>
                <a:spcPct val="70000"/>
              </a:lnSpc>
              <a:spcBef>
                <a:spcPct val="50000"/>
              </a:spcBef>
            </a:pPr>
            <a:r>
              <a:rPr lang="en-US" altLang="en-US" sz="1800" b="1" dirty="0">
                <a:latin typeface="Courier New" pitchFamily="49" charset="0"/>
              </a:rPr>
              <a:t>;    String str4= “Name*\n” +</a:t>
            </a:r>
          </a:p>
          <a:p>
            <a:pPr eaLnBrk="1" hangingPunct="1">
              <a:lnSpc>
                <a:spcPct val="70000"/>
              </a:lnSpc>
              <a:spcBef>
                <a:spcPct val="50000"/>
              </a:spcBef>
            </a:pPr>
            <a:r>
              <a:rPr lang="en-US" altLang="en-US" sz="1800" b="1" dirty="0">
                <a:latin typeface="Courier New" pitchFamily="49" charset="0"/>
              </a:rPr>
              <a:t>;         “Enter: “;</a:t>
            </a:r>
          </a:p>
          <a:p>
            <a:pPr eaLnBrk="1" hangingPunct="1">
              <a:lnSpc>
                <a:spcPct val="70000"/>
              </a:lnSpc>
              <a:spcBef>
                <a:spcPct val="50000"/>
              </a:spcBef>
            </a:pPr>
            <a:endParaRPr lang="en-US" altLang="en-US" sz="1800" b="1" dirty="0">
              <a:latin typeface="Courier New" pitchFamily="49" charset="0"/>
            </a:endParaRPr>
          </a:p>
          <a:p>
            <a:pPr eaLnBrk="1" hangingPunct="1">
              <a:lnSpc>
                <a:spcPct val="70000"/>
              </a:lnSpc>
              <a:spcBef>
                <a:spcPct val="50000"/>
              </a:spcBef>
            </a:pPr>
            <a:r>
              <a:rPr lang="en-US" altLang="en-US" sz="1800" b="1" dirty="0">
                <a:latin typeface="Courier New" pitchFamily="49" charset="0"/>
              </a:rPr>
              <a:t>str4 BYTE “Name*",0Dh,0Ah</a:t>
            </a:r>
          </a:p>
          <a:p>
            <a:pPr eaLnBrk="1" hangingPunct="1">
              <a:lnSpc>
                <a:spcPct val="70000"/>
              </a:lnSpc>
              <a:spcBef>
                <a:spcPct val="50000"/>
              </a:spcBef>
            </a:pPr>
            <a:r>
              <a:rPr lang="en-US" altLang="en-US" sz="1800" b="1" dirty="0">
                <a:latin typeface="Courier New" pitchFamily="49" charset="0"/>
              </a:rPr>
              <a:t>     BYTE “Enter: ",0</a:t>
            </a:r>
          </a:p>
        </p:txBody>
      </p:sp>
      <p:sp>
        <p:nvSpPr>
          <p:cNvPr id="10" name="Text Box 5"/>
          <p:cNvSpPr txBox="1">
            <a:spLocks noChangeArrowheads="1"/>
          </p:cNvSpPr>
          <p:nvPr/>
        </p:nvSpPr>
        <p:spPr bwMode="auto">
          <a:xfrm>
            <a:off x="2600131" y="5411331"/>
            <a:ext cx="7010400"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dirty="0"/>
              <a:t>Idea:</a:t>
            </a:r>
            <a:r>
              <a:rPr lang="en-US" altLang="en-US" dirty="0"/>
              <a:t> Define all strings used by your program in the same area of the data segment.</a:t>
            </a:r>
          </a:p>
        </p:txBody>
      </p:sp>
    </p:spTree>
    <p:extLst>
      <p:ext uri="{BB962C8B-B14F-4D97-AF65-F5344CB8AC3E}">
        <p14:creationId xmlns:p14="http://schemas.microsoft.com/office/powerpoint/2010/main" val="116635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Using the DUP Operator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154</a:t>
            </a:fld>
            <a:endParaRPr lang="es-MX" dirty="0"/>
          </a:p>
        </p:txBody>
      </p:sp>
      <p:sp>
        <p:nvSpPr>
          <p:cNvPr id="6" name="Rectangle 3"/>
          <p:cNvSpPr txBox="1">
            <a:spLocks noChangeArrowheads="1"/>
          </p:cNvSpPr>
          <p:nvPr/>
        </p:nvSpPr>
        <p:spPr>
          <a:xfrm>
            <a:off x="2286000" y="1411266"/>
            <a:ext cx="7772400" cy="1752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800" dirty="0"/>
              <a:t>Use DUP to allocate (create space for) an array or string. Syntax: </a:t>
            </a:r>
            <a:r>
              <a:rPr lang="en-US" altLang="en-US" sz="2800" i="1" dirty="0">
                <a:solidFill>
                  <a:srgbClr val="FF0000"/>
                </a:solidFill>
              </a:rPr>
              <a:t>counter</a:t>
            </a:r>
            <a:r>
              <a:rPr lang="en-US" altLang="en-US" sz="2800" dirty="0">
                <a:solidFill>
                  <a:schemeClr val="tx2"/>
                </a:solidFill>
              </a:rPr>
              <a:t> </a:t>
            </a:r>
            <a:r>
              <a:rPr lang="en-US" altLang="en-US" sz="2800" dirty="0">
                <a:solidFill>
                  <a:schemeClr val="accent1">
                    <a:lumMod val="75000"/>
                  </a:schemeClr>
                </a:solidFill>
              </a:rPr>
              <a:t>DUP</a:t>
            </a:r>
            <a:r>
              <a:rPr lang="en-US" altLang="en-US" sz="2800" dirty="0">
                <a:solidFill>
                  <a:schemeClr val="tx2"/>
                </a:solidFill>
              </a:rPr>
              <a:t> ( </a:t>
            </a:r>
            <a:r>
              <a:rPr lang="en-US" altLang="en-US" sz="2800" i="1" dirty="0">
                <a:solidFill>
                  <a:schemeClr val="accent2">
                    <a:lumMod val="75000"/>
                  </a:schemeClr>
                </a:solidFill>
              </a:rPr>
              <a:t>argument</a:t>
            </a:r>
            <a:r>
              <a:rPr lang="en-US" altLang="en-US" sz="2800" dirty="0">
                <a:solidFill>
                  <a:schemeClr val="tx2"/>
                </a:solidFill>
              </a:rPr>
              <a:t> )</a:t>
            </a:r>
          </a:p>
          <a:p>
            <a:r>
              <a:rPr lang="en-US" altLang="en-US" sz="2800" i="1" dirty="0"/>
              <a:t>Counter</a:t>
            </a:r>
            <a:r>
              <a:rPr lang="en-US" altLang="en-US" sz="2800" dirty="0"/>
              <a:t> and </a:t>
            </a:r>
            <a:r>
              <a:rPr lang="en-US" altLang="en-US" sz="2800" i="1" dirty="0"/>
              <a:t>argument</a:t>
            </a:r>
            <a:r>
              <a:rPr lang="en-US" altLang="en-US" sz="2800" dirty="0"/>
              <a:t> must be constants or constant expressions</a:t>
            </a:r>
          </a:p>
        </p:txBody>
      </p:sp>
      <p:sp>
        <p:nvSpPr>
          <p:cNvPr id="7" name="Text Box 4"/>
          <p:cNvSpPr txBox="1">
            <a:spLocks noChangeArrowheads="1"/>
          </p:cNvSpPr>
          <p:nvPr/>
        </p:nvSpPr>
        <p:spPr bwMode="auto">
          <a:xfrm>
            <a:off x="2057400" y="3343253"/>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spcBef>
                <a:spcPct val="50000"/>
              </a:spcBef>
            </a:pPr>
            <a:r>
              <a:rPr lang="en-US" altLang="en-US" sz="1600" b="1" dirty="0">
                <a:latin typeface="Courier New" pitchFamily="49" charset="0"/>
              </a:rPr>
              <a:t>v1   BYTE </a:t>
            </a:r>
            <a:r>
              <a:rPr lang="en-US" altLang="en-US" sz="1600" b="1" dirty="0">
                <a:solidFill>
                  <a:srgbClr val="FF0000"/>
                </a:solidFill>
                <a:latin typeface="Courier New" pitchFamily="49" charset="0"/>
              </a:rPr>
              <a:t>20 </a:t>
            </a:r>
            <a:r>
              <a:rPr lang="en-US" altLang="en-US" sz="1600" b="1" dirty="0">
                <a:solidFill>
                  <a:schemeClr val="accent1">
                    <a:lumMod val="75000"/>
                  </a:schemeClr>
                </a:solidFill>
                <a:latin typeface="Courier New" pitchFamily="49" charset="0"/>
              </a:rPr>
              <a:t>DUP(</a:t>
            </a:r>
            <a:r>
              <a:rPr lang="en-US" altLang="en-US" sz="1600" b="1" dirty="0">
                <a:solidFill>
                  <a:schemeClr val="accent2">
                    <a:lumMod val="75000"/>
                  </a:schemeClr>
                </a:solidFill>
                <a:latin typeface="Courier New" pitchFamily="49" charset="0"/>
              </a:rPr>
              <a:t>0</a:t>
            </a:r>
            <a:r>
              <a:rPr lang="en-US" altLang="en-US" sz="1600" b="1" dirty="0">
                <a:solidFill>
                  <a:schemeClr val="accent1">
                    <a:lumMod val="75000"/>
                  </a:schemeClr>
                </a:solidFill>
                <a:latin typeface="Courier New" pitchFamily="49" charset="0"/>
              </a:rPr>
              <a:t>)</a:t>
            </a:r>
            <a:r>
              <a:rPr lang="en-US" altLang="en-US" sz="1600" b="1" dirty="0">
                <a:latin typeface="Courier New" pitchFamily="49" charset="0"/>
              </a:rPr>
              <a:t>	; 20 bytes, all with zero</a:t>
            </a:r>
          </a:p>
          <a:p>
            <a:pPr eaLnBrk="1" hangingPunct="1">
              <a:spcBef>
                <a:spcPct val="50000"/>
              </a:spcBef>
            </a:pPr>
            <a:r>
              <a:rPr lang="en-US" altLang="en-US" sz="1600" b="1" dirty="0">
                <a:latin typeface="Courier New" pitchFamily="49" charset="0"/>
              </a:rPr>
              <a:t>v2   BYTE </a:t>
            </a:r>
            <a:r>
              <a:rPr lang="en-US" altLang="en-US" sz="1600" b="1" dirty="0">
                <a:solidFill>
                  <a:srgbClr val="FF0000"/>
                </a:solidFill>
                <a:latin typeface="Courier New" pitchFamily="49" charset="0"/>
              </a:rPr>
              <a:t>20 </a:t>
            </a:r>
            <a:r>
              <a:rPr lang="en-US" altLang="en-US" sz="1600" b="1" dirty="0">
                <a:solidFill>
                  <a:schemeClr val="accent1">
                    <a:lumMod val="75000"/>
                  </a:schemeClr>
                </a:solidFill>
                <a:latin typeface="Courier New" pitchFamily="49" charset="0"/>
              </a:rPr>
              <a:t>DUP(</a:t>
            </a:r>
            <a:r>
              <a:rPr lang="en-US" altLang="en-US" sz="1600" b="1" dirty="0">
                <a:solidFill>
                  <a:schemeClr val="accent2">
                    <a:lumMod val="75000"/>
                  </a:schemeClr>
                </a:solidFill>
                <a:latin typeface="Courier New" pitchFamily="49" charset="0"/>
              </a:rPr>
              <a:t>?</a:t>
            </a:r>
            <a:r>
              <a:rPr lang="en-US" altLang="en-US" sz="1600" b="1" dirty="0">
                <a:solidFill>
                  <a:schemeClr val="accent1">
                    <a:lumMod val="75000"/>
                  </a:schemeClr>
                </a:solidFill>
                <a:latin typeface="Courier New" pitchFamily="49" charset="0"/>
              </a:rPr>
              <a:t>)</a:t>
            </a:r>
            <a:r>
              <a:rPr lang="en-US" altLang="en-US" sz="1600" b="1" dirty="0">
                <a:latin typeface="Courier New" pitchFamily="49" charset="0"/>
              </a:rPr>
              <a:t>	; 20 bytes, uninitialized</a:t>
            </a:r>
          </a:p>
          <a:p>
            <a:pPr eaLnBrk="1" hangingPunct="1">
              <a:spcBef>
                <a:spcPct val="50000"/>
              </a:spcBef>
            </a:pPr>
            <a:r>
              <a:rPr lang="en-US" altLang="en-US" sz="1600" b="1" dirty="0">
                <a:latin typeface="Courier New" pitchFamily="49" charset="0"/>
              </a:rPr>
              <a:t>v3   BYTE </a:t>
            </a:r>
            <a:r>
              <a:rPr lang="en-US" altLang="en-US" sz="1600" b="1" dirty="0">
                <a:solidFill>
                  <a:srgbClr val="FF0000"/>
                </a:solidFill>
                <a:latin typeface="Courier New" pitchFamily="49" charset="0"/>
              </a:rPr>
              <a:t>4 </a:t>
            </a:r>
            <a:r>
              <a:rPr lang="en-US" altLang="en-US" sz="1600" b="1" dirty="0">
                <a:solidFill>
                  <a:schemeClr val="accent1">
                    <a:lumMod val="75000"/>
                  </a:schemeClr>
                </a:solidFill>
                <a:latin typeface="Courier New" pitchFamily="49" charset="0"/>
              </a:rPr>
              <a:t>DUP(</a:t>
            </a:r>
            <a:r>
              <a:rPr lang="en-US" altLang="en-US" sz="1600" b="1" dirty="0">
                <a:solidFill>
                  <a:schemeClr val="accent2">
                    <a:lumMod val="75000"/>
                  </a:schemeClr>
                </a:solidFill>
                <a:latin typeface="Courier New" pitchFamily="49" charset="0"/>
              </a:rPr>
              <a:t>"STACK"</a:t>
            </a:r>
            <a:r>
              <a:rPr lang="en-US" altLang="en-US" sz="1600" b="1" dirty="0">
                <a:solidFill>
                  <a:schemeClr val="accent1">
                    <a:lumMod val="75000"/>
                  </a:schemeClr>
                </a:solidFill>
                <a:latin typeface="Courier New" pitchFamily="49" charset="0"/>
              </a:rPr>
              <a:t>)</a:t>
            </a:r>
            <a:r>
              <a:rPr lang="en-US" altLang="en-US" sz="1600" b="1" dirty="0">
                <a:latin typeface="Courier New" pitchFamily="49" charset="0"/>
              </a:rPr>
              <a:t>      ; 20 bytes: "</a:t>
            </a:r>
            <a:r>
              <a:rPr lang="en-US" altLang="en-US" sz="1600" b="1" dirty="0">
                <a:solidFill>
                  <a:schemeClr val="accent6">
                    <a:lumMod val="75000"/>
                  </a:schemeClr>
                </a:solidFill>
                <a:latin typeface="Courier New" pitchFamily="49" charset="0"/>
              </a:rPr>
              <a:t>STACK</a:t>
            </a:r>
            <a:r>
              <a:rPr lang="en-US" altLang="en-US" sz="1600" b="1" dirty="0">
                <a:solidFill>
                  <a:schemeClr val="accent2">
                    <a:lumMod val="75000"/>
                  </a:schemeClr>
                </a:solidFill>
                <a:latin typeface="Courier New" pitchFamily="49" charset="0"/>
              </a:rPr>
              <a:t>STACK</a:t>
            </a:r>
            <a:r>
              <a:rPr lang="en-US" altLang="en-US" sz="1600" b="1" dirty="0">
                <a:solidFill>
                  <a:schemeClr val="accent6">
                    <a:lumMod val="75000"/>
                  </a:schemeClr>
                </a:solidFill>
                <a:latin typeface="Courier New" pitchFamily="49" charset="0"/>
              </a:rPr>
              <a:t>STACK</a:t>
            </a:r>
            <a:r>
              <a:rPr lang="en-US" altLang="en-US" sz="1600" b="1" dirty="0">
                <a:solidFill>
                  <a:schemeClr val="accent2">
                    <a:lumMod val="75000"/>
                  </a:schemeClr>
                </a:solidFill>
                <a:latin typeface="Courier New" pitchFamily="49" charset="0"/>
              </a:rPr>
              <a:t>STACK</a:t>
            </a:r>
            <a:r>
              <a:rPr lang="en-US" altLang="en-US" sz="1600" b="1" dirty="0">
                <a:latin typeface="Courier New" pitchFamily="49" charset="0"/>
              </a:rPr>
              <a:t>"</a:t>
            </a:r>
          </a:p>
          <a:p>
            <a:pPr eaLnBrk="1" hangingPunct="1">
              <a:spcBef>
                <a:spcPct val="50000"/>
              </a:spcBef>
            </a:pPr>
            <a:r>
              <a:rPr lang="en-US" altLang="en-US" sz="1600" b="1" dirty="0">
                <a:latin typeface="Courier New" pitchFamily="49" charset="0"/>
              </a:rPr>
              <a:t>v4   BYTE 10h</a:t>
            </a:r>
            <a:r>
              <a:rPr lang="en-US" altLang="en-US" sz="1600" b="1" dirty="0">
                <a:solidFill>
                  <a:srgbClr val="FF0000"/>
                </a:solidFill>
                <a:latin typeface="Courier New" pitchFamily="49" charset="0"/>
              </a:rPr>
              <a:t>,3 </a:t>
            </a:r>
            <a:r>
              <a:rPr lang="en-US" altLang="en-US" sz="1600" b="1" dirty="0">
                <a:solidFill>
                  <a:schemeClr val="accent1">
                    <a:lumMod val="75000"/>
                  </a:schemeClr>
                </a:solidFill>
                <a:latin typeface="Courier New" pitchFamily="49" charset="0"/>
              </a:rPr>
              <a:t>DUP(</a:t>
            </a:r>
            <a:r>
              <a:rPr lang="en-US" altLang="en-US" sz="1600" b="1" dirty="0">
                <a:solidFill>
                  <a:schemeClr val="accent2">
                    <a:lumMod val="75000"/>
                  </a:schemeClr>
                </a:solidFill>
                <a:latin typeface="Courier New" pitchFamily="49" charset="0"/>
              </a:rPr>
              <a:t>0</a:t>
            </a:r>
            <a:r>
              <a:rPr lang="en-US" altLang="en-US" sz="1600" b="1" dirty="0">
                <a:solidFill>
                  <a:schemeClr val="accent1">
                    <a:lumMod val="75000"/>
                  </a:schemeClr>
                </a:solidFill>
                <a:latin typeface="Courier New" pitchFamily="49" charset="0"/>
              </a:rPr>
              <a:t>)</a:t>
            </a:r>
            <a:r>
              <a:rPr lang="en-US" altLang="en-US" sz="1600" b="1" dirty="0">
                <a:solidFill>
                  <a:srgbClr val="FF0000"/>
                </a:solidFill>
                <a:latin typeface="Courier New" pitchFamily="49" charset="0"/>
              </a:rPr>
              <a:t>,</a:t>
            </a:r>
            <a:r>
              <a:rPr lang="en-US" altLang="en-US" sz="1600" b="1" dirty="0">
                <a:latin typeface="Courier New" pitchFamily="49" charset="0"/>
              </a:rPr>
              <a:t>20	; 5 bytes</a:t>
            </a:r>
          </a:p>
        </p:txBody>
      </p:sp>
      <p:sp>
        <p:nvSpPr>
          <p:cNvPr id="8" name="Rectangle 6"/>
          <p:cNvSpPr>
            <a:spLocks noChangeArrowheads="1"/>
          </p:cNvSpPr>
          <p:nvPr/>
        </p:nvSpPr>
        <p:spPr bwMode="auto">
          <a:xfrm>
            <a:off x="8798520" y="4916466"/>
            <a:ext cx="819150" cy="600164"/>
          </a:xfrm>
          <a:prstGeom prst="rect">
            <a:avLst/>
          </a:prstGeom>
          <a:solidFill>
            <a:srgbClr val="92D050"/>
          </a:solidFill>
          <a:ln w="9525" algn="ctr">
            <a:solidFill>
              <a:schemeClr val="tx1"/>
            </a:solidFill>
            <a:round/>
            <a:headEnd/>
            <a:tailEnd/>
          </a:ln>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en-US" altLang="en-US"/>
          </a:p>
        </p:txBody>
      </p:sp>
      <p:cxnSp>
        <p:nvCxnSpPr>
          <p:cNvPr id="9" name="Straight Connector 8"/>
          <p:cNvCxnSpPr>
            <a:cxnSpLocks noChangeShapeType="1"/>
          </p:cNvCxnSpPr>
          <p:nvPr/>
        </p:nvCxnSpPr>
        <p:spPr bwMode="auto">
          <a:xfrm>
            <a:off x="8798521" y="5135541"/>
            <a:ext cx="873125" cy="0"/>
          </a:xfrm>
          <a:prstGeom prst="line">
            <a:avLst/>
          </a:prstGeom>
          <a:noFill/>
          <a:ln w="9525" algn="ctr">
            <a:solidFill>
              <a:schemeClr val="bg2"/>
            </a:solidFill>
            <a:round/>
            <a:headEnd/>
            <a:tailEnd/>
          </a:ln>
          <a:extLst>
            <a:ext uri="{909E8E84-426E-40DD-AFC4-6F175D3DCCD1}">
              <a14:hiddenFill xmlns:a14="http://schemas.microsoft.com/office/drawing/2010/main">
                <a:noFill/>
              </a14:hiddenFill>
            </a:ext>
          </a:extLst>
        </p:spPr>
      </p:cxnSp>
      <p:cxnSp>
        <p:nvCxnSpPr>
          <p:cNvPr id="10" name="Straight Connector 10"/>
          <p:cNvCxnSpPr>
            <a:cxnSpLocks noChangeShapeType="1"/>
          </p:cNvCxnSpPr>
          <p:nvPr/>
        </p:nvCxnSpPr>
        <p:spPr bwMode="auto">
          <a:xfrm>
            <a:off x="8773121" y="5395891"/>
            <a:ext cx="873125" cy="0"/>
          </a:xfrm>
          <a:prstGeom prst="line">
            <a:avLst/>
          </a:prstGeom>
          <a:noFill/>
          <a:ln w="9525" algn="ctr">
            <a:solidFill>
              <a:schemeClr val="bg2"/>
            </a:solidFill>
            <a:round/>
            <a:headEnd/>
            <a:tailEnd/>
          </a:ln>
          <a:extLst>
            <a:ext uri="{909E8E84-426E-40DD-AFC4-6F175D3DCCD1}">
              <a14:hiddenFill xmlns:a14="http://schemas.microsoft.com/office/drawing/2010/main">
                <a:noFill/>
              </a14:hiddenFill>
            </a:ext>
          </a:extLst>
        </p:spPr>
      </p:cxnSp>
      <p:cxnSp>
        <p:nvCxnSpPr>
          <p:cNvPr id="11" name="Straight Connector 11"/>
          <p:cNvCxnSpPr>
            <a:cxnSpLocks noChangeShapeType="1"/>
          </p:cNvCxnSpPr>
          <p:nvPr/>
        </p:nvCxnSpPr>
        <p:spPr bwMode="auto">
          <a:xfrm>
            <a:off x="8747720" y="5657828"/>
            <a:ext cx="874712" cy="0"/>
          </a:xfrm>
          <a:prstGeom prst="line">
            <a:avLst/>
          </a:prstGeom>
          <a:noFill/>
          <a:ln w="9525" algn="ctr">
            <a:solidFill>
              <a:schemeClr val="bg2"/>
            </a:solidFill>
            <a:round/>
            <a:headEnd/>
            <a:tailEnd/>
          </a:ln>
          <a:extLst>
            <a:ext uri="{909E8E84-426E-40DD-AFC4-6F175D3DCCD1}">
              <a14:hiddenFill xmlns:a14="http://schemas.microsoft.com/office/drawing/2010/main">
                <a:noFill/>
              </a14:hiddenFill>
            </a:ext>
          </a:extLst>
        </p:spPr>
      </p:cxnSp>
      <p:cxnSp>
        <p:nvCxnSpPr>
          <p:cNvPr id="12" name="Straight Connector 12"/>
          <p:cNvCxnSpPr>
            <a:cxnSpLocks noChangeShapeType="1"/>
          </p:cNvCxnSpPr>
          <p:nvPr/>
        </p:nvCxnSpPr>
        <p:spPr bwMode="auto">
          <a:xfrm>
            <a:off x="8723908" y="5919766"/>
            <a:ext cx="873125" cy="0"/>
          </a:xfrm>
          <a:prstGeom prst="line">
            <a:avLst/>
          </a:prstGeom>
          <a:noFill/>
          <a:ln w="9525" algn="ctr">
            <a:solidFill>
              <a:schemeClr val="bg2"/>
            </a:solidFill>
            <a:round/>
            <a:headEnd/>
            <a:tailEnd/>
          </a:ln>
          <a:extLst>
            <a:ext uri="{909E8E84-426E-40DD-AFC4-6F175D3DCCD1}">
              <a14:hiddenFill xmlns:a14="http://schemas.microsoft.com/office/drawing/2010/main">
                <a:noFill/>
              </a14:hiddenFill>
            </a:ext>
          </a:extLst>
        </p:spPr>
      </p:cxnSp>
      <p:cxnSp>
        <p:nvCxnSpPr>
          <p:cNvPr id="13" name="Straight Connector 13"/>
          <p:cNvCxnSpPr>
            <a:cxnSpLocks noChangeShapeType="1"/>
          </p:cNvCxnSpPr>
          <p:nvPr/>
        </p:nvCxnSpPr>
        <p:spPr bwMode="auto">
          <a:xfrm>
            <a:off x="8698508" y="6181703"/>
            <a:ext cx="873125" cy="0"/>
          </a:xfrm>
          <a:prstGeom prst="line">
            <a:avLst/>
          </a:prstGeom>
          <a:noFill/>
          <a:ln w="9525" algn="ctr">
            <a:solidFill>
              <a:schemeClr val="bg2"/>
            </a:solidFill>
            <a:round/>
            <a:headEnd/>
            <a:tailEnd/>
          </a:ln>
          <a:extLst>
            <a:ext uri="{909E8E84-426E-40DD-AFC4-6F175D3DCCD1}">
              <a14:hiddenFill xmlns:a14="http://schemas.microsoft.com/office/drawing/2010/main">
                <a:noFill/>
              </a14:hiddenFill>
            </a:ext>
          </a:extLst>
        </p:spPr>
      </p:cxnSp>
      <p:sp>
        <p:nvSpPr>
          <p:cNvPr id="14" name="TextBox 14"/>
          <p:cNvSpPr txBox="1">
            <a:spLocks noChangeArrowheads="1"/>
          </p:cNvSpPr>
          <p:nvPr/>
        </p:nvSpPr>
        <p:spPr bwMode="auto">
          <a:xfrm>
            <a:off x="8976321" y="4862491"/>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800" dirty="0"/>
              <a:t>10h</a:t>
            </a:r>
          </a:p>
        </p:txBody>
      </p:sp>
      <p:sp>
        <p:nvSpPr>
          <p:cNvPr id="15" name="TextBox 15"/>
          <p:cNvSpPr txBox="1">
            <a:spLocks noChangeArrowheads="1"/>
          </p:cNvSpPr>
          <p:nvPr/>
        </p:nvSpPr>
        <p:spPr bwMode="auto">
          <a:xfrm>
            <a:off x="9048328" y="5085184"/>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800" dirty="0"/>
              <a:t>00</a:t>
            </a:r>
          </a:p>
        </p:txBody>
      </p:sp>
      <p:sp>
        <p:nvSpPr>
          <p:cNvPr id="16" name="TextBox 16"/>
          <p:cNvSpPr txBox="1">
            <a:spLocks noChangeArrowheads="1"/>
          </p:cNvSpPr>
          <p:nvPr/>
        </p:nvSpPr>
        <p:spPr bwMode="auto">
          <a:xfrm>
            <a:off x="9062045" y="5357791"/>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800" dirty="0"/>
              <a:t>00</a:t>
            </a:r>
          </a:p>
        </p:txBody>
      </p:sp>
      <p:sp>
        <p:nvSpPr>
          <p:cNvPr id="17" name="TextBox 17"/>
          <p:cNvSpPr txBox="1">
            <a:spLocks noChangeArrowheads="1"/>
          </p:cNvSpPr>
          <p:nvPr/>
        </p:nvSpPr>
        <p:spPr bwMode="auto">
          <a:xfrm>
            <a:off x="9050932" y="5592741"/>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800" dirty="0"/>
              <a:t>00</a:t>
            </a:r>
          </a:p>
        </p:txBody>
      </p:sp>
      <p:sp>
        <p:nvSpPr>
          <p:cNvPr id="18" name="TextBox 18"/>
          <p:cNvSpPr txBox="1">
            <a:spLocks noChangeArrowheads="1"/>
          </p:cNvSpPr>
          <p:nvPr/>
        </p:nvSpPr>
        <p:spPr bwMode="auto">
          <a:xfrm>
            <a:off x="8984258" y="5881666"/>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800" dirty="0"/>
              <a:t>14h</a:t>
            </a:r>
          </a:p>
        </p:txBody>
      </p:sp>
      <p:sp>
        <p:nvSpPr>
          <p:cNvPr id="19" name="TextBox 19"/>
          <p:cNvSpPr txBox="1">
            <a:spLocks noChangeArrowheads="1"/>
          </p:cNvSpPr>
          <p:nvPr/>
        </p:nvSpPr>
        <p:spPr bwMode="auto">
          <a:xfrm>
            <a:off x="8400256" y="4797152"/>
            <a:ext cx="428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800" dirty="0"/>
              <a:t>v4</a:t>
            </a:r>
          </a:p>
        </p:txBody>
      </p:sp>
    </p:spTree>
    <p:extLst>
      <p:ext uri="{BB962C8B-B14F-4D97-AF65-F5344CB8AC3E}">
        <p14:creationId xmlns:p14="http://schemas.microsoft.com/office/powerpoint/2010/main" val="2576804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Little Endian Order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155</a:t>
            </a:fld>
            <a:endParaRPr lang="es-MX" dirty="0"/>
          </a:p>
        </p:txBody>
      </p:sp>
      <p:sp>
        <p:nvSpPr>
          <p:cNvPr id="6" name="Rectangle 3"/>
          <p:cNvSpPr txBox="1">
            <a:spLocks noChangeArrowheads="1"/>
          </p:cNvSpPr>
          <p:nvPr/>
        </p:nvSpPr>
        <p:spPr>
          <a:xfrm>
            <a:off x="1848081" y="1772816"/>
            <a:ext cx="8153400" cy="26670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All data types larger than one </a:t>
            </a:r>
            <a:r>
              <a:rPr lang="en-US" altLang="en-US" i="1" dirty="0"/>
              <a:t>byte</a:t>
            </a:r>
            <a:r>
              <a:rPr lang="en-US" altLang="en-US" dirty="0"/>
              <a:t>, store their individual bytes in reverse order. The </a:t>
            </a:r>
            <a:r>
              <a:rPr lang="en-US" altLang="en-US" i="1" dirty="0"/>
              <a:t>least significant byte</a:t>
            </a:r>
            <a:r>
              <a:rPr lang="en-US" altLang="en-US" dirty="0"/>
              <a:t> occurs at the </a:t>
            </a:r>
            <a:r>
              <a:rPr lang="en-US" altLang="en-US" i="1" dirty="0"/>
              <a:t>first (lowest)</a:t>
            </a:r>
            <a:r>
              <a:rPr lang="en-US" altLang="en-US" dirty="0"/>
              <a:t> memory address.</a:t>
            </a:r>
          </a:p>
          <a:p>
            <a:endParaRPr lang="en-US" altLang="en-US" dirty="0"/>
          </a:p>
          <a:p>
            <a:r>
              <a:rPr lang="en-US" altLang="en-US" dirty="0"/>
              <a:t>2-Byte Example:</a:t>
            </a:r>
          </a:p>
          <a:p>
            <a:pPr>
              <a:buFontTx/>
              <a:buNone/>
            </a:pPr>
            <a:r>
              <a:rPr lang="en-US" altLang="en-US" dirty="0"/>
              <a:t>		</a:t>
            </a:r>
            <a:r>
              <a:rPr lang="en-US" altLang="en-US" sz="2000" b="1" dirty="0">
                <a:latin typeface="Courier New" pitchFamily="49" charset="0"/>
              </a:rPr>
              <a:t>val1 WORD 12</a:t>
            </a:r>
            <a:r>
              <a:rPr lang="en-US" altLang="en-US" sz="2000" b="1" dirty="0">
                <a:solidFill>
                  <a:srgbClr val="FF0000"/>
                </a:solidFill>
                <a:latin typeface="Courier New" pitchFamily="49" charset="0"/>
              </a:rPr>
              <a:t>34</a:t>
            </a:r>
            <a:r>
              <a:rPr lang="en-US" altLang="en-US" sz="2000" b="1" dirty="0">
                <a:latin typeface="Courier New" pitchFamily="49" charset="0"/>
              </a:rPr>
              <a:t>h</a:t>
            </a:r>
          </a:p>
        </p:txBody>
      </p:sp>
      <p:graphicFrame>
        <p:nvGraphicFramePr>
          <p:cNvPr id="8" name="7 Tabla"/>
          <p:cNvGraphicFramePr>
            <a:graphicFrameLocks noGrp="1"/>
          </p:cNvGraphicFramePr>
          <p:nvPr/>
        </p:nvGraphicFramePr>
        <p:xfrm>
          <a:off x="6528048" y="4437112"/>
          <a:ext cx="1524000" cy="3810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190500">
                <a:tc>
                  <a:txBody>
                    <a:bodyPr/>
                    <a:lstStyle/>
                    <a:p>
                      <a:pPr algn="l" fontAlgn="b"/>
                      <a:r>
                        <a:rPr lang="es-MX" sz="1100" b="0" i="0" u="none" strike="noStrike" dirty="0">
                          <a:solidFill>
                            <a:srgbClr val="000000"/>
                          </a:solidFill>
                          <a:latin typeface="Calibri"/>
                        </a:rPr>
                        <a:t>0000 0000: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s-MX" sz="1100" b="0" i="0" u="none" strike="noStrike">
                          <a:solidFill>
                            <a:srgbClr val="000000"/>
                          </a:solidFill>
                          <a:latin typeface="Calibri"/>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s-MX" sz="1100" b="0" i="0" u="none" strike="noStrike">
                          <a:solidFill>
                            <a:srgbClr val="000000"/>
                          </a:solidFill>
                          <a:latin typeface="Calibri"/>
                        </a:rPr>
                        <a:t>0000 0001: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s-MX" sz="1100" b="0"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562839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Defining WORD and SWORD Data</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156</a:t>
            </a:fld>
            <a:endParaRPr lang="es-MX" dirty="0"/>
          </a:p>
        </p:txBody>
      </p:sp>
      <p:sp>
        <p:nvSpPr>
          <p:cNvPr id="6" name="Rectangle 3"/>
          <p:cNvSpPr txBox="1">
            <a:spLocks noChangeArrowheads="1"/>
          </p:cNvSpPr>
          <p:nvPr/>
        </p:nvSpPr>
        <p:spPr>
          <a:xfrm>
            <a:off x="2457113" y="2060848"/>
            <a:ext cx="7391400" cy="1371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Define storage for 16-bit integers</a:t>
            </a:r>
          </a:p>
          <a:p>
            <a:pPr lvl="1"/>
            <a:r>
              <a:rPr lang="en-US" altLang="en-US" sz="2400" dirty="0"/>
              <a:t>or double characters</a:t>
            </a:r>
          </a:p>
          <a:p>
            <a:pPr lvl="1"/>
            <a:r>
              <a:rPr lang="en-US" altLang="en-US" sz="2400" dirty="0"/>
              <a:t>single value or multiple values</a:t>
            </a:r>
          </a:p>
        </p:txBody>
      </p:sp>
      <p:sp>
        <p:nvSpPr>
          <p:cNvPr id="7" name="Text Box 4"/>
          <p:cNvSpPr txBox="1">
            <a:spLocks noChangeArrowheads="1"/>
          </p:cNvSpPr>
          <p:nvPr/>
        </p:nvSpPr>
        <p:spPr bwMode="auto">
          <a:xfrm>
            <a:off x="2304713" y="3661048"/>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dirty="0">
                <a:latin typeface="Courier New" pitchFamily="49" charset="0"/>
              </a:rPr>
              <a:t>word1  WORD  65535 	; largest unsigned value</a:t>
            </a:r>
          </a:p>
          <a:p>
            <a:pPr eaLnBrk="1" hangingPunct="1">
              <a:lnSpc>
                <a:spcPct val="70000"/>
              </a:lnSpc>
              <a:spcBef>
                <a:spcPct val="50000"/>
              </a:spcBef>
            </a:pPr>
            <a:r>
              <a:rPr lang="en-US" altLang="en-US" sz="1800" b="1" dirty="0">
                <a:latin typeface="Courier New" pitchFamily="49" charset="0"/>
              </a:rPr>
              <a:t>word2  SWORD –32768	; smallest signed value</a:t>
            </a:r>
          </a:p>
          <a:p>
            <a:pPr eaLnBrk="1" hangingPunct="1">
              <a:lnSpc>
                <a:spcPct val="70000"/>
              </a:lnSpc>
              <a:spcBef>
                <a:spcPct val="50000"/>
              </a:spcBef>
            </a:pPr>
            <a:r>
              <a:rPr lang="en-US" altLang="en-US" sz="1800" b="1" dirty="0">
                <a:latin typeface="Courier New" pitchFamily="49" charset="0"/>
              </a:rPr>
              <a:t>word3  WORD  ?	; uninitialized, unsigned</a:t>
            </a:r>
          </a:p>
          <a:p>
            <a:pPr eaLnBrk="1" hangingPunct="1">
              <a:lnSpc>
                <a:spcPct val="70000"/>
              </a:lnSpc>
              <a:spcBef>
                <a:spcPct val="50000"/>
              </a:spcBef>
            </a:pPr>
            <a:r>
              <a:rPr lang="en-US" altLang="en-US" sz="1800" b="1" dirty="0">
                <a:latin typeface="Courier New" pitchFamily="49" charset="0"/>
              </a:rPr>
              <a:t>word4  WORD  "AB"	; double characters</a:t>
            </a:r>
          </a:p>
          <a:p>
            <a:pPr eaLnBrk="1" hangingPunct="1">
              <a:lnSpc>
                <a:spcPct val="70000"/>
              </a:lnSpc>
              <a:spcBef>
                <a:spcPct val="50000"/>
              </a:spcBef>
            </a:pPr>
            <a:r>
              <a:rPr lang="en-US" altLang="en-US" sz="1800" b="1" dirty="0" err="1">
                <a:latin typeface="Courier New" pitchFamily="49" charset="0"/>
              </a:rPr>
              <a:t>myList</a:t>
            </a:r>
            <a:r>
              <a:rPr lang="en-US" altLang="en-US" sz="1800" b="1" dirty="0">
                <a:latin typeface="Courier New" pitchFamily="49" charset="0"/>
              </a:rPr>
              <a:t> WORD  1,2,5	; array of words</a:t>
            </a:r>
          </a:p>
          <a:p>
            <a:pPr eaLnBrk="1" hangingPunct="1">
              <a:lnSpc>
                <a:spcPct val="70000"/>
              </a:lnSpc>
              <a:spcBef>
                <a:spcPct val="50000"/>
              </a:spcBef>
            </a:pPr>
            <a:r>
              <a:rPr lang="en-US" altLang="en-US" sz="1800" b="1" dirty="0">
                <a:latin typeface="Courier New" pitchFamily="49" charset="0"/>
              </a:rPr>
              <a:t>array  WORD  </a:t>
            </a:r>
            <a:r>
              <a:rPr lang="en-US" altLang="en-US" sz="1800" b="1" dirty="0">
                <a:solidFill>
                  <a:srgbClr val="FF0000"/>
                </a:solidFill>
                <a:latin typeface="Courier New" pitchFamily="49" charset="0"/>
              </a:rPr>
              <a:t>5 DUP(25h)</a:t>
            </a:r>
            <a:r>
              <a:rPr lang="en-US" altLang="en-US" sz="1800" b="1" dirty="0">
                <a:latin typeface="Courier New" pitchFamily="49" charset="0"/>
              </a:rPr>
              <a:t>	; uninitialized array</a:t>
            </a:r>
          </a:p>
        </p:txBody>
      </p:sp>
    </p:spTree>
    <p:extLst>
      <p:ext uri="{BB962C8B-B14F-4D97-AF65-F5344CB8AC3E}">
        <p14:creationId xmlns:p14="http://schemas.microsoft.com/office/powerpoint/2010/main" val="7729692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Little Endian Order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157</a:t>
            </a:fld>
            <a:endParaRPr lang="es-MX" dirty="0"/>
          </a:p>
        </p:txBody>
      </p:sp>
      <p:sp>
        <p:nvSpPr>
          <p:cNvPr id="6" name="Rectangle 3"/>
          <p:cNvSpPr txBox="1">
            <a:spLocks noChangeArrowheads="1"/>
          </p:cNvSpPr>
          <p:nvPr/>
        </p:nvSpPr>
        <p:spPr>
          <a:xfrm>
            <a:off x="1848081" y="1772816"/>
            <a:ext cx="815340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endParaRPr lang="en-US" altLang="en-US" dirty="0"/>
          </a:p>
          <a:p>
            <a:r>
              <a:rPr lang="en-US" altLang="en-US" dirty="0"/>
              <a:t>4-Byte Example:</a:t>
            </a:r>
          </a:p>
          <a:p>
            <a:pPr>
              <a:buFontTx/>
              <a:buNone/>
            </a:pPr>
            <a:r>
              <a:rPr lang="en-US" altLang="en-US" dirty="0"/>
              <a:t>		</a:t>
            </a:r>
            <a:r>
              <a:rPr lang="en-US" altLang="en-US" sz="2000" b="1" dirty="0">
                <a:latin typeface="Courier New" pitchFamily="49" charset="0"/>
              </a:rPr>
              <a:t>val2 DWORD 12</a:t>
            </a:r>
            <a:r>
              <a:rPr lang="en-US" altLang="en-US" sz="2000" b="1" dirty="0">
                <a:solidFill>
                  <a:srgbClr val="FF0000"/>
                </a:solidFill>
                <a:latin typeface="Courier New" pitchFamily="49" charset="0"/>
              </a:rPr>
              <a:t>34</a:t>
            </a:r>
            <a:r>
              <a:rPr lang="en-US" altLang="en-US" sz="2000" b="1" dirty="0">
                <a:latin typeface="Courier New" pitchFamily="49" charset="0"/>
              </a:rPr>
              <a:t>56</a:t>
            </a:r>
            <a:r>
              <a:rPr lang="en-US" altLang="en-US" sz="2000" b="1" dirty="0">
                <a:solidFill>
                  <a:srgbClr val="FF0000"/>
                </a:solidFill>
                <a:latin typeface="Courier New" pitchFamily="49" charset="0"/>
              </a:rPr>
              <a:t>78</a:t>
            </a:r>
            <a:r>
              <a:rPr lang="en-US" altLang="en-US" sz="2000" b="1" dirty="0">
                <a:latin typeface="Courier New" pitchFamily="49" charset="0"/>
              </a:rPr>
              <a:t>h</a:t>
            </a:r>
          </a:p>
        </p:txBody>
      </p:sp>
      <p:graphicFrame>
        <p:nvGraphicFramePr>
          <p:cNvPr id="8" name="7 Tabla"/>
          <p:cNvGraphicFramePr>
            <a:graphicFrameLocks noGrp="1"/>
          </p:cNvGraphicFramePr>
          <p:nvPr/>
        </p:nvGraphicFramePr>
        <p:xfrm>
          <a:off x="6528048" y="3861048"/>
          <a:ext cx="1524000" cy="7620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190500">
                <a:tc>
                  <a:txBody>
                    <a:bodyPr/>
                    <a:lstStyle/>
                    <a:p>
                      <a:pPr algn="l" fontAlgn="b"/>
                      <a:r>
                        <a:rPr lang="es-MX" sz="1100" b="0" i="0" u="none" strike="noStrike" dirty="0">
                          <a:solidFill>
                            <a:srgbClr val="000000"/>
                          </a:solidFill>
                          <a:latin typeface="Calibri"/>
                        </a:rPr>
                        <a:t>0000 0000: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s-MX" sz="1100" b="0" i="0" u="none" strike="noStrike">
                          <a:solidFill>
                            <a:srgbClr val="000000"/>
                          </a:solidFill>
                          <a:latin typeface="Calibri"/>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s-MX" sz="1100" b="0" i="0" u="none" strike="noStrike">
                          <a:solidFill>
                            <a:srgbClr val="000000"/>
                          </a:solidFill>
                          <a:latin typeface="Calibri"/>
                        </a:rPr>
                        <a:t>0000 0001: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s-MX" sz="1100" b="0" i="0" u="none" strike="noStrike">
                          <a:solidFill>
                            <a:srgbClr val="000000"/>
                          </a:solidFill>
                          <a:latin typeface="Calibri"/>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s-MX" sz="1100" b="0" i="0" u="none" strike="noStrike">
                          <a:solidFill>
                            <a:srgbClr val="000000"/>
                          </a:solidFill>
                          <a:latin typeface="Calibri"/>
                        </a:rPr>
                        <a:t>0000 0002: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s-MX" sz="1100" b="0" i="0" u="none" strike="noStrike" dirty="0">
                          <a:solidFill>
                            <a:srgbClr val="000000"/>
                          </a:solidFill>
                          <a:latin typeface="Calibri"/>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s-MX" sz="1100" b="0" i="0" u="none" strike="noStrike">
                          <a:solidFill>
                            <a:srgbClr val="000000"/>
                          </a:solidFill>
                          <a:latin typeface="Calibri"/>
                        </a:rPr>
                        <a:t>0000 0003: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s-MX" sz="1100" b="0"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266470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Defining DWORD and SDWORD Data</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158</a:t>
            </a:fld>
            <a:endParaRPr lang="es-MX" dirty="0"/>
          </a:p>
        </p:txBody>
      </p:sp>
      <p:sp>
        <p:nvSpPr>
          <p:cNvPr id="6" name="Text Box 3"/>
          <p:cNvSpPr txBox="1">
            <a:spLocks noChangeArrowheads="1"/>
          </p:cNvSpPr>
          <p:nvPr/>
        </p:nvSpPr>
        <p:spPr bwMode="auto">
          <a:xfrm>
            <a:off x="2422530" y="3175089"/>
            <a:ext cx="7696200" cy="284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dirty="0">
                <a:latin typeface="Courier New" pitchFamily="49" charset="0"/>
              </a:rPr>
              <a:t>val2 DWORD  12345678h 		; unsigned</a:t>
            </a:r>
          </a:p>
          <a:p>
            <a:pPr eaLnBrk="1" hangingPunct="1">
              <a:lnSpc>
                <a:spcPct val="70000"/>
              </a:lnSpc>
              <a:spcBef>
                <a:spcPct val="50000"/>
              </a:spcBef>
            </a:pPr>
            <a:r>
              <a:rPr lang="en-US" altLang="en-US" sz="1800" b="1" dirty="0">
                <a:latin typeface="Courier New" pitchFamily="49" charset="0"/>
              </a:rPr>
              <a:t>val3 SDWORD –2147483648 		; signed</a:t>
            </a:r>
          </a:p>
          <a:p>
            <a:pPr eaLnBrk="1" hangingPunct="1">
              <a:lnSpc>
                <a:spcPct val="70000"/>
              </a:lnSpc>
              <a:spcBef>
                <a:spcPct val="50000"/>
              </a:spcBef>
            </a:pPr>
            <a:r>
              <a:rPr lang="en-US" altLang="en-US" sz="1800" b="1" dirty="0">
                <a:latin typeface="Courier New" pitchFamily="49" charset="0"/>
              </a:rPr>
              <a:t>val4 SDWORD –3, 2		; signed array</a:t>
            </a:r>
          </a:p>
          <a:p>
            <a:pPr eaLnBrk="1" hangingPunct="1">
              <a:lnSpc>
                <a:spcPct val="70000"/>
              </a:lnSpc>
              <a:spcBef>
                <a:spcPct val="50000"/>
              </a:spcBef>
            </a:pPr>
            <a:r>
              <a:rPr lang="es-MX" altLang="en-US" sz="1800" b="1" dirty="0">
                <a:latin typeface="Courier New" pitchFamily="49" charset="0"/>
              </a:rPr>
              <a:t>val5 DWORD “ABCD”             ; </a:t>
            </a:r>
            <a:r>
              <a:rPr lang="es-MX" altLang="en-US" sz="1800" b="1" dirty="0" err="1">
                <a:latin typeface="Courier New" pitchFamily="49" charset="0"/>
              </a:rPr>
              <a:t>quad</a:t>
            </a:r>
            <a:r>
              <a:rPr lang="es-MX" altLang="en-US" sz="1800" b="1" dirty="0">
                <a:latin typeface="Courier New" pitchFamily="49" charset="0"/>
              </a:rPr>
              <a:t> </a:t>
            </a:r>
            <a:r>
              <a:rPr lang="es-MX" altLang="en-US" sz="1800" b="1" dirty="0" err="1">
                <a:latin typeface="Courier New" pitchFamily="49" charset="0"/>
              </a:rPr>
              <a:t>characters</a:t>
            </a:r>
            <a:endParaRPr lang="es-MX" altLang="en-US" sz="1800" b="1" dirty="0">
              <a:latin typeface="Courier New" pitchFamily="49" charset="0"/>
            </a:endParaRPr>
          </a:p>
          <a:p>
            <a:pPr eaLnBrk="1" hangingPunct="1">
              <a:lnSpc>
                <a:spcPct val="70000"/>
              </a:lnSpc>
              <a:spcBef>
                <a:spcPct val="50000"/>
              </a:spcBef>
            </a:pPr>
            <a:endParaRPr lang="es-MX" altLang="en-US" sz="1800" b="1" dirty="0">
              <a:latin typeface="Courier New" pitchFamily="49" charset="0"/>
            </a:endParaRPr>
          </a:p>
          <a:p>
            <a:pPr eaLnBrk="1" hangingPunct="1">
              <a:lnSpc>
                <a:spcPct val="70000"/>
              </a:lnSpc>
              <a:spcBef>
                <a:spcPct val="50000"/>
              </a:spcBef>
            </a:pPr>
            <a:r>
              <a:rPr lang="es-MX" altLang="en-US" sz="1800" b="1" dirty="0" err="1">
                <a:latin typeface="Courier New" pitchFamily="49" charset="0"/>
              </a:rPr>
              <a:t>pVal</a:t>
            </a:r>
            <a:r>
              <a:rPr lang="es-MX" altLang="en-US" sz="1800" b="1" dirty="0">
                <a:latin typeface="Courier New" pitchFamily="49" charset="0"/>
              </a:rPr>
              <a:t> DWORD val4    ;</a:t>
            </a:r>
            <a:r>
              <a:rPr lang="es-MX" altLang="en-US" sz="1800" b="1" dirty="0" err="1">
                <a:latin typeface="Courier New" pitchFamily="49" charset="0"/>
              </a:rPr>
              <a:t>What´s</a:t>
            </a:r>
            <a:r>
              <a:rPr lang="es-MX" altLang="en-US" sz="1800" b="1" dirty="0">
                <a:latin typeface="Courier New" pitchFamily="49" charset="0"/>
              </a:rPr>
              <a:t> </a:t>
            </a:r>
            <a:r>
              <a:rPr lang="es-MX" altLang="en-US" sz="1800" b="1" dirty="0" err="1">
                <a:latin typeface="Courier New" pitchFamily="49" charset="0"/>
              </a:rPr>
              <a:t>going</a:t>
            </a:r>
            <a:r>
              <a:rPr lang="es-MX" altLang="en-US" sz="1800" b="1" dirty="0">
                <a:latin typeface="Courier New" pitchFamily="49" charset="0"/>
              </a:rPr>
              <a:t> </a:t>
            </a:r>
            <a:r>
              <a:rPr lang="es-MX" altLang="en-US" sz="1800" b="1" dirty="0" err="1">
                <a:latin typeface="Courier New" pitchFamily="49" charset="0"/>
              </a:rPr>
              <a:t>on</a:t>
            </a:r>
            <a:r>
              <a:rPr lang="es-MX" altLang="en-US" sz="1800" b="1" dirty="0">
                <a:latin typeface="Courier New" pitchFamily="49" charset="0"/>
              </a:rPr>
              <a:t> </a:t>
            </a:r>
            <a:r>
              <a:rPr lang="es-MX" altLang="en-US" sz="1800" b="1" dirty="0" err="1">
                <a:latin typeface="Courier New" pitchFamily="49" charset="0"/>
              </a:rPr>
              <a:t>here</a:t>
            </a:r>
            <a:r>
              <a:rPr lang="es-MX" altLang="en-US" sz="1800" b="1" dirty="0">
                <a:latin typeface="Courier New" pitchFamily="49" charset="0"/>
              </a:rPr>
              <a:t>?</a:t>
            </a:r>
          </a:p>
          <a:p>
            <a:pPr eaLnBrk="1" hangingPunct="1">
              <a:lnSpc>
                <a:spcPct val="70000"/>
              </a:lnSpc>
              <a:spcBef>
                <a:spcPct val="50000"/>
              </a:spcBef>
            </a:pPr>
            <a:endParaRPr lang="en-US" altLang="en-US" sz="1800" b="1" dirty="0">
              <a:latin typeface="Courier New" pitchFamily="49" charset="0"/>
            </a:endParaRPr>
          </a:p>
          <a:p>
            <a:pPr eaLnBrk="1" hangingPunct="1">
              <a:lnSpc>
                <a:spcPct val="70000"/>
              </a:lnSpc>
              <a:spcBef>
                <a:spcPct val="50000"/>
              </a:spcBef>
            </a:pPr>
            <a:r>
              <a:rPr lang="en-US" altLang="en-US" sz="1800" b="1" dirty="0">
                <a:latin typeface="Courier New" pitchFamily="49" charset="0"/>
              </a:rPr>
              <a:t>val6 DWORD  20 DUP(?) 		; unsigned array</a:t>
            </a:r>
          </a:p>
          <a:p>
            <a:pPr eaLnBrk="1" hangingPunct="1">
              <a:lnSpc>
                <a:spcPct val="70000"/>
              </a:lnSpc>
              <a:spcBef>
                <a:spcPct val="50000"/>
              </a:spcBef>
            </a:pPr>
            <a:endParaRPr lang="en-US" altLang="en-US" sz="1800" b="1" dirty="0">
              <a:latin typeface="Courier New" pitchFamily="49" charset="0"/>
            </a:endParaRPr>
          </a:p>
        </p:txBody>
      </p:sp>
      <p:sp>
        <p:nvSpPr>
          <p:cNvPr id="7" name="Text Box 4"/>
          <p:cNvSpPr txBox="1">
            <a:spLocks noChangeArrowheads="1"/>
          </p:cNvSpPr>
          <p:nvPr/>
        </p:nvSpPr>
        <p:spPr bwMode="auto">
          <a:xfrm>
            <a:off x="2193930" y="1879690"/>
            <a:ext cx="769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2400" dirty="0"/>
              <a:t>Storage definitions for signed and unsigned 32-bit integers (4 bytes):</a:t>
            </a:r>
          </a:p>
        </p:txBody>
      </p:sp>
    </p:spTree>
    <p:extLst>
      <p:ext uri="{BB962C8B-B14F-4D97-AF65-F5344CB8AC3E}">
        <p14:creationId xmlns:p14="http://schemas.microsoft.com/office/powerpoint/2010/main" val="383252512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Defining QWORD, TBYTE, Real Data</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159</a:t>
            </a:fld>
            <a:endParaRPr lang="es-MX" dirty="0"/>
          </a:p>
        </p:txBody>
      </p:sp>
      <p:sp>
        <p:nvSpPr>
          <p:cNvPr id="6" name="Text Box 3"/>
          <p:cNvSpPr txBox="1">
            <a:spLocks noChangeArrowheads="1"/>
          </p:cNvSpPr>
          <p:nvPr/>
        </p:nvSpPr>
        <p:spPr bwMode="auto">
          <a:xfrm>
            <a:off x="2286000" y="2992415"/>
            <a:ext cx="7620000" cy="259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1773238" algn="l"/>
                <a:tab pos="3657600" algn="l"/>
                <a:tab pos="4114800" algn="l"/>
              </a:tabLst>
              <a:defRPr sz="2100">
                <a:solidFill>
                  <a:schemeClr val="tx1"/>
                </a:solidFill>
                <a:latin typeface="Arial" charset="0"/>
              </a:defRPr>
            </a:lvl1pPr>
            <a:lvl2pPr marL="742950" indent="-285750" eaLnBrk="0" hangingPunct="0">
              <a:tabLst>
                <a:tab pos="457200" algn="l"/>
                <a:tab pos="1773238" algn="l"/>
                <a:tab pos="3657600" algn="l"/>
                <a:tab pos="4114800" algn="l"/>
              </a:tabLst>
              <a:defRPr sz="2100">
                <a:solidFill>
                  <a:schemeClr val="tx1"/>
                </a:solidFill>
                <a:latin typeface="Arial" charset="0"/>
              </a:defRPr>
            </a:lvl2pPr>
            <a:lvl3pPr marL="1143000" indent="-228600" eaLnBrk="0" hangingPunct="0">
              <a:tabLst>
                <a:tab pos="457200" algn="l"/>
                <a:tab pos="1773238" algn="l"/>
                <a:tab pos="3657600" algn="l"/>
                <a:tab pos="4114800" algn="l"/>
              </a:tabLst>
              <a:defRPr sz="2100">
                <a:solidFill>
                  <a:schemeClr val="tx1"/>
                </a:solidFill>
                <a:latin typeface="Arial" charset="0"/>
              </a:defRPr>
            </a:lvl3pPr>
            <a:lvl4pPr marL="1600200" indent="-228600" eaLnBrk="0" hangingPunct="0">
              <a:tabLst>
                <a:tab pos="457200" algn="l"/>
                <a:tab pos="1773238" algn="l"/>
                <a:tab pos="3657600" algn="l"/>
                <a:tab pos="4114800" algn="l"/>
              </a:tabLst>
              <a:defRPr sz="2100">
                <a:solidFill>
                  <a:schemeClr val="tx1"/>
                </a:solidFill>
                <a:latin typeface="Arial" charset="0"/>
              </a:defRPr>
            </a:lvl4pPr>
            <a:lvl5pPr marL="2057400" indent="-228600" eaLnBrk="0" hangingPunct="0">
              <a:tabLst>
                <a:tab pos="457200" algn="l"/>
                <a:tab pos="1773238"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1773238"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1773238"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1773238"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1773238"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dirty="0">
                <a:latin typeface="Courier New" pitchFamily="49" charset="0"/>
              </a:rPr>
              <a:t>quad1 QWORD  123456789ABCDEF0h       ;____ Bytes?</a:t>
            </a:r>
          </a:p>
          <a:p>
            <a:pPr eaLnBrk="1" hangingPunct="1">
              <a:lnSpc>
                <a:spcPct val="70000"/>
              </a:lnSpc>
              <a:spcBef>
                <a:spcPct val="50000"/>
              </a:spcBef>
            </a:pPr>
            <a:r>
              <a:rPr lang="en-US" altLang="en-US" sz="1800" b="1" dirty="0">
                <a:latin typeface="Courier New" pitchFamily="49" charset="0"/>
              </a:rPr>
              <a:t>val1  TBYTE  102030405060708090A0h</a:t>
            </a:r>
          </a:p>
          <a:p>
            <a:pPr eaLnBrk="1" hangingPunct="1">
              <a:lnSpc>
                <a:spcPct val="70000"/>
              </a:lnSpc>
              <a:spcBef>
                <a:spcPct val="50000"/>
              </a:spcBef>
            </a:pPr>
            <a:endParaRPr lang="en-US" altLang="en-US" sz="1800" b="1" dirty="0">
              <a:latin typeface="Courier New" pitchFamily="49" charset="0"/>
            </a:endParaRPr>
          </a:p>
          <a:p>
            <a:pPr eaLnBrk="1" hangingPunct="1">
              <a:lnSpc>
                <a:spcPct val="70000"/>
              </a:lnSpc>
              <a:spcBef>
                <a:spcPct val="50000"/>
              </a:spcBef>
            </a:pPr>
            <a:r>
              <a:rPr lang="en-US" altLang="en-US" sz="1800" b="1" dirty="0">
                <a:latin typeface="Courier New" pitchFamily="49" charset="0"/>
              </a:rPr>
              <a:t>rVal1 REAL4  -2.1</a:t>
            </a:r>
          </a:p>
          <a:p>
            <a:pPr eaLnBrk="1" hangingPunct="1">
              <a:lnSpc>
                <a:spcPct val="70000"/>
              </a:lnSpc>
              <a:spcBef>
                <a:spcPct val="50000"/>
              </a:spcBef>
            </a:pPr>
            <a:r>
              <a:rPr lang="en-US" altLang="en-US" sz="1800" b="1" dirty="0">
                <a:latin typeface="Courier New" pitchFamily="49" charset="0"/>
              </a:rPr>
              <a:t>rVal2 REAL8  3.2E-260</a:t>
            </a:r>
          </a:p>
          <a:p>
            <a:pPr eaLnBrk="1" hangingPunct="1">
              <a:lnSpc>
                <a:spcPct val="70000"/>
              </a:lnSpc>
              <a:spcBef>
                <a:spcPct val="50000"/>
              </a:spcBef>
            </a:pPr>
            <a:r>
              <a:rPr lang="en-US" altLang="en-US" sz="1800" b="1" dirty="0">
                <a:latin typeface="Courier New" pitchFamily="49" charset="0"/>
              </a:rPr>
              <a:t>rVal3 REAL10 4.6E+4096</a:t>
            </a:r>
          </a:p>
          <a:p>
            <a:pPr eaLnBrk="1" hangingPunct="1">
              <a:lnSpc>
                <a:spcPct val="70000"/>
              </a:lnSpc>
              <a:spcBef>
                <a:spcPct val="50000"/>
              </a:spcBef>
            </a:pPr>
            <a:r>
              <a:rPr lang="en-US" altLang="en-US" sz="1800" b="1" dirty="0" err="1">
                <a:latin typeface="Courier New" pitchFamily="49" charset="0"/>
              </a:rPr>
              <a:t>ShortArray</a:t>
            </a:r>
            <a:r>
              <a:rPr lang="en-US" altLang="en-US" sz="1800" b="1" dirty="0">
                <a:latin typeface="Courier New" pitchFamily="49" charset="0"/>
              </a:rPr>
              <a:t> REAL4 </a:t>
            </a:r>
            <a:r>
              <a:rPr lang="en-US" altLang="en-US" sz="1800" b="1" dirty="0">
                <a:solidFill>
                  <a:srgbClr val="FF0000"/>
                </a:solidFill>
                <a:latin typeface="Courier New" pitchFamily="49" charset="0"/>
              </a:rPr>
              <a:t>20 DUP(0.0)</a:t>
            </a:r>
          </a:p>
        </p:txBody>
      </p:sp>
      <p:sp>
        <p:nvSpPr>
          <p:cNvPr id="7" name="Text Box 4"/>
          <p:cNvSpPr txBox="1">
            <a:spLocks noChangeArrowheads="1"/>
          </p:cNvSpPr>
          <p:nvPr/>
        </p:nvSpPr>
        <p:spPr bwMode="auto">
          <a:xfrm>
            <a:off x="2209800" y="1620815"/>
            <a:ext cx="76962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2500" dirty="0"/>
              <a:t>Storage definitions for </a:t>
            </a:r>
            <a:r>
              <a:rPr lang="en-US" altLang="en-US" sz="2500" dirty="0" err="1"/>
              <a:t>quadwords</a:t>
            </a:r>
            <a:r>
              <a:rPr lang="en-US" altLang="en-US" sz="2500" dirty="0"/>
              <a:t>, </a:t>
            </a:r>
            <a:r>
              <a:rPr lang="en-US" altLang="en-US" sz="2500" dirty="0" err="1"/>
              <a:t>tenbyte</a:t>
            </a:r>
            <a:r>
              <a:rPr lang="en-US" altLang="en-US" sz="2500" dirty="0"/>
              <a:t> values, and real numbers:</a:t>
            </a:r>
          </a:p>
        </p:txBody>
      </p:sp>
    </p:spTree>
    <p:extLst>
      <p:ext uri="{BB962C8B-B14F-4D97-AF65-F5344CB8AC3E}">
        <p14:creationId xmlns:p14="http://schemas.microsoft.com/office/powerpoint/2010/main" val="17764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Grp="1" noChangeArrowheads="1"/>
          </p:cNvSpPr>
          <p:nvPr>
            <p:ph type="title"/>
          </p:nvPr>
        </p:nvSpPr>
        <p:spPr/>
        <p:txBody>
          <a:bodyPr/>
          <a:lstStyle/>
          <a:p>
            <a:pPr eaLnBrk="1" hangingPunct="1">
              <a:defRPr/>
            </a:pPr>
            <a:r>
              <a:rPr lang="en-US" dirty="0"/>
              <a:t>Translating Languages</a:t>
            </a:r>
          </a:p>
        </p:txBody>
      </p:sp>
      <p:sp>
        <p:nvSpPr>
          <p:cNvPr id="11" name="Text Box 1027"/>
          <p:cNvSpPr txBox="1">
            <a:spLocks noChangeArrowheads="1"/>
          </p:cNvSpPr>
          <p:nvPr/>
        </p:nvSpPr>
        <p:spPr bwMode="auto">
          <a:xfrm>
            <a:off x="2209800" y="1755775"/>
            <a:ext cx="6172200" cy="603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2100" kern="0">
                <a:solidFill>
                  <a:srgbClr val="FF0000"/>
                </a:solidFill>
              </a:rPr>
              <a:t>English:</a:t>
            </a:r>
            <a:r>
              <a:rPr lang="en-US" altLang="en-US" sz="2100" kern="0">
                <a:solidFill>
                  <a:srgbClr val="FFFFFF"/>
                </a:solidFill>
              </a:rPr>
              <a:t> </a:t>
            </a:r>
            <a:r>
              <a:rPr lang="en-US" altLang="en-US" sz="2100" kern="0">
                <a:solidFill>
                  <a:srgbClr val="000000"/>
                </a:solidFill>
              </a:rPr>
              <a:t>Display the sum of A times B plus C.</a:t>
            </a:r>
          </a:p>
        </p:txBody>
      </p:sp>
      <p:sp>
        <p:nvSpPr>
          <p:cNvPr id="12" name="Text Box 1028"/>
          <p:cNvSpPr txBox="1">
            <a:spLocks noChangeArrowheads="1"/>
          </p:cNvSpPr>
          <p:nvPr/>
        </p:nvSpPr>
        <p:spPr bwMode="auto">
          <a:xfrm>
            <a:off x="2209800" y="2694245"/>
            <a:ext cx="3733800" cy="1084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2100" kern="0" dirty="0">
                <a:solidFill>
                  <a:srgbClr val="FF0000"/>
                </a:solidFill>
              </a:rPr>
              <a:t>C++:  </a:t>
            </a:r>
            <a:r>
              <a:rPr lang="en-US" altLang="en-US" sz="2100" kern="0" dirty="0">
                <a:solidFill>
                  <a:srgbClr val="000000"/>
                </a:solidFill>
              </a:rPr>
              <a:t>F = A * B + C;</a:t>
            </a:r>
          </a:p>
          <a:p>
            <a:pPr eaLnBrk="1" fontAlgn="base" hangingPunct="1">
              <a:spcBef>
                <a:spcPct val="50000"/>
              </a:spcBef>
              <a:spcAft>
                <a:spcPct val="0"/>
              </a:spcAft>
              <a:buClrTx/>
              <a:buNone/>
              <a:defRPr/>
            </a:pPr>
            <a:r>
              <a:rPr lang="en-US" altLang="en-US" sz="2100" kern="0" dirty="0">
                <a:solidFill>
                  <a:srgbClr val="000000"/>
                </a:solidFill>
              </a:rPr>
              <a:t>          </a:t>
            </a:r>
            <a:r>
              <a:rPr lang="en-US" altLang="en-US" sz="2100" kern="0" dirty="0" err="1">
                <a:solidFill>
                  <a:srgbClr val="000000"/>
                </a:solidFill>
              </a:rPr>
              <a:t>cout</a:t>
            </a:r>
            <a:r>
              <a:rPr lang="en-US" altLang="en-US" sz="2100" kern="0" dirty="0">
                <a:solidFill>
                  <a:srgbClr val="000000"/>
                </a:solidFill>
              </a:rPr>
              <a:t> &lt;&lt; (F);</a:t>
            </a:r>
          </a:p>
        </p:txBody>
      </p:sp>
      <p:sp>
        <p:nvSpPr>
          <p:cNvPr id="13" name="Text Box 1029"/>
          <p:cNvSpPr txBox="1">
            <a:spLocks noChangeArrowheads="1"/>
          </p:cNvSpPr>
          <p:nvPr/>
        </p:nvSpPr>
        <p:spPr bwMode="auto">
          <a:xfrm>
            <a:off x="2209800" y="4117975"/>
            <a:ext cx="3200400" cy="22934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2100" kern="0" dirty="0">
                <a:solidFill>
                  <a:srgbClr val="FF0000"/>
                </a:solidFill>
              </a:rPr>
              <a:t>Assembly Language:</a:t>
            </a:r>
          </a:p>
          <a:p>
            <a:pPr eaLnBrk="1" fontAlgn="base" hangingPunct="1">
              <a:lnSpc>
                <a:spcPct val="70000"/>
              </a:lnSpc>
              <a:spcBef>
                <a:spcPct val="50000"/>
              </a:spcBef>
              <a:spcAft>
                <a:spcPct val="0"/>
              </a:spcAft>
              <a:buClrTx/>
              <a:buNone/>
              <a:defRPr/>
            </a:pPr>
            <a:r>
              <a:rPr lang="en-US" altLang="en-US" sz="2100" kern="0" dirty="0">
                <a:solidFill>
                  <a:srgbClr val="000000"/>
                </a:solidFill>
              </a:rPr>
              <a:t>m</a:t>
            </a:r>
            <a:r>
              <a:rPr lang="en-US" altLang="en-US" sz="2100" kern="0" dirty="0" err="1">
                <a:solidFill>
                  <a:srgbClr val="000000"/>
                </a:solidFill>
              </a:rPr>
              <a:t>ov</a:t>
            </a:r>
            <a:r>
              <a:rPr lang="en-US" altLang="en-US" sz="2100" kern="0" dirty="0">
                <a:solidFill>
                  <a:srgbClr val="000000"/>
                </a:solidFill>
              </a:rPr>
              <a:t> EAX, A</a:t>
            </a:r>
          </a:p>
          <a:p>
            <a:pPr eaLnBrk="1" fontAlgn="base" hangingPunct="1">
              <a:lnSpc>
                <a:spcPct val="40000"/>
              </a:lnSpc>
              <a:spcBef>
                <a:spcPct val="50000"/>
              </a:spcBef>
              <a:spcAft>
                <a:spcPct val="0"/>
              </a:spcAft>
              <a:buClrTx/>
              <a:buNone/>
              <a:defRPr/>
            </a:pPr>
            <a:r>
              <a:rPr lang="en-US" altLang="en-US" sz="2100" kern="0" dirty="0" err="1">
                <a:solidFill>
                  <a:srgbClr val="000000"/>
                </a:solidFill>
              </a:rPr>
              <a:t>mul</a:t>
            </a:r>
            <a:r>
              <a:rPr lang="en-US" altLang="en-US" sz="2100" kern="0" dirty="0">
                <a:solidFill>
                  <a:srgbClr val="000000"/>
                </a:solidFill>
              </a:rPr>
              <a:t> B</a:t>
            </a:r>
          </a:p>
          <a:p>
            <a:pPr eaLnBrk="1" fontAlgn="base" hangingPunct="1">
              <a:lnSpc>
                <a:spcPct val="40000"/>
              </a:lnSpc>
              <a:spcBef>
                <a:spcPct val="50000"/>
              </a:spcBef>
              <a:spcAft>
                <a:spcPct val="0"/>
              </a:spcAft>
              <a:buClrTx/>
              <a:buNone/>
              <a:defRPr/>
            </a:pPr>
            <a:r>
              <a:rPr lang="en-US" altLang="en-US" sz="2100" kern="0" dirty="0">
                <a:solidFill>
                  <a:srgbClr val="000000"/>
                </a:solidFill>
              </a:rPr>
              <a:t>add EAX, C</a:t>
            </a:r>
          </a:p>
          <a:p>
            <a:pPr eaLnBrk="1" fontAlgn="base" hangingPunct="1">
              <a:lnSpc>
                <a:spcPct val="60000"/>
              </a:lnSpc>
              <a:spcBef>
                <a:spcPct val="50000"/>
              </a:spcBef>
              <a:spcAft>
                <a:spcPct val="0"/>
              </a:spcAft>
              <a:buClrTx/>
              <a:buNone/>
              <a:defRPr/>
            </a:pPr>
            <a:r>
              <a:rPr lang="en-US" altLang="en-US" sz="2100" kern="0" dirty="0">
                <a:solidFill>
                  <a:srgbClr val="000000"/>
                </a:solidFill>
              </a:rPr>
              <a:t>mov F, EAX </a:t>
            </a:r>
          </a:p>
          <a:p>
            <a:pPr eaLnBrk="1" fontAlgn="base" hangingPunct="1">
              <a:lnSpc>
                <a:spcPct val="60000"/>
              </a:lnSpc>
              <a:spcBef>
                <a:spcPct val="50000"/>
              </a:spcBef>
              <a:spcAft>
                <a:spcPct val="0"/>
              </a:spcAft>
              <a:buClrTx/>
              <a:buNone/>
              <a:defRPr/>
            </a:pPr>
            <a:r>
              <a:rPr lang="en-US" altLang="en-US" sz="2100" kern="0" dirty="0">
                <a:solidFill>
                  <a:srgbClr val="000000"/>
                </a:solidFill>
              </a:rPr>
              <a:t>call </a:t>
            </a:r>
            <a:r>
              <a:rPr lang="en-US" altLang="en-US" sz="2100" kern="0" dirty="0" err="1">
                <a:solidFill>
                  <a:srgbClr val="000000"/>
                </a:solidFill>
              </a:rPr>
              <a:t>WriteInt</a:t>
            </a:r>
            <a:endParaRPr lang="en-US" altLang="en-US" sz="2100" kern="0" dirty="0">
              <a:solidFill>
                <a:srgbClr val="000000"/>
              </a:solidFill>
            </a:endParaRPr>
          </a:p>
        </p:txBody>
      </p:sp>
      <p:sp>
        <p:nvSpPr>
          <p:cNvPr id="14" name="Text Box 1030"/>
          <p:cNvSpPr txBox="1">
            <a:spLocks noChangeArrowheads="1"/>
          </p:cNvSpPr>
          <p:nvPr/>
        </p:nvSpPr>
        <p:spPr bwMode="auto">
          <a:xfrm>
            <a:off x="6189728" y="3849914"/>
            <a:ext cx="3810000" cy="25439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2100" kern="0" dirty="0">
                <a:solidFill>
                  <a:srgbClr val="FF0000"/>
                </a:solidFill>
              </a:rPr>
              <a:t>Intel Machine Language:</a:t>
            </a:r>
          </a:p>
          <a:p>
            <a:pPr eaLnBrk="1" fontAlgn="base" hangingPunct="1">
              <a:lnSpc>
                <a:spcPct val="70000"/>
              </a:lnSpc>
              <a:spcBef>
                <a:spcPct val="50000"/>
              </a:spcBef>
              <a:spcAft>
                <a:spcPct val="0"/>
              </a:spcAft>
              <a:buClrTx/>
              <a:buNone/>
              <a:defRPr/>
            </a:pPr>
            <a:r>
              <a:rPr lang="en-US" altLang="en-US" sz="2100" kern="0" dirty="0">
                <a:solidFill>
                  <a:srgbClr val="000000"/>
                </a:solidFill>
              </a:rPr>
              <a:t>A1 00000000</a:t>
            </a:r>
          </a:p>
          <a:p>
            <a:pPr eaLnBrk="1" fontAlgn="base" hangingPunct="1">
              <a:lnSpc>
                <a:spcPct val="70000"/>
              </a:lnSpc>
              <a:spcBef>
                <a:spcPct val="50000"/>
              </a:spcBef>
              <a:spcAft>
                <a:spcPct val="0"/>
              </a:spcAft>
              <a:buClrTx/>
              <a:buNone/>
              <a:defRPr/>
            </a:pPr>
            <a:r>
              <a:rPr lang="en-US" altLang="en-US" sz="2100" kern="0" dirty="0">
                <a:solidFill>
                  <a:srgbClr val="000000"/>
                </a:solidFill>
              </a:rPr>
              <a:t>F7 25 00000004</a:t>
            </a:r>
          </a:p>
          <a:p>
            <a:pPr eaLnBrk="1" fontAlgn="base" hangingPunct="1">
              <a:lnSpc>
                <a:spcPct val="70000"/>
              </a:lnSpc>
              <a:spcBef>
                <a:spcPct val="50000"/>
              </a:spcBef>
              <a:spcAft>
                <a:spcPct val="0"/>
              </a:spcAft>
              <a:buClrTx/>
              <a:buNone/>
              <a:defRPr/>
            </a:pPr>
            <a:r>
              <a:rPr lang="en-US" altLang="en-US" sz="2100" kern="0" dirty="0">
                <a:solidFill>
                  <a:srgbClr val="000000"/>
                </a:solidFill>
              </a:rPr>
              <a:t>03 05 00000008</a:t>
            </a:r>
          </a:p>
          <a:p>
            <a:pPr eaLnBrk="1" fontAlgn="base" hangingPunct="1">
              <a:lnSpc>
                <a:spcPct val="70000"/>
              </a:lnSpc>
              <a:spcBef>
                <a:spcPct val="50000"/>
              </a:spcBef>
              <a:spcAft>
                <a:spcPct val="0"/>
              </a:spcAft>
              <a:buClrTx/>
              <a:buNone/>
              <a:defRPr/>
            </a:pPr>
            <a:r>
              <a:rPr lang="en-US" altLang="en-US" sz="2100" kern="0" dirty="0">
                <a:solidFill>
                  <a:srgbClr val="000000"/>
                </a:solidFill>
              </a:rPr>
              <a:t>- - - -</a:t>
            </a:r>
          </a:p>
          <a:p>
            <a:pPr eaLnBrk="1" fontAlgn="base" hangingPunct="1">
              <a:lnSpc>
                <a:spcPct val="70000"/>
              </a:lnSpc>
              <a:spcBef>
                <a:spcPct val="50000"/>
              </a:spcBef>
              <a:spcAft>
                <a:spcPct val="0"/>
              </a:spcAft>
              <a:buClrTx/>
              <a:buNone/>
              <a:defRPr/>
            </a:pPr>
            <a:r>
              <a:rPr lang="en-US" altLang="en-US" sz="2100" kern="0" dirty="0">
                <a:solidFill>
                  <a:srgbClr val="000000"/>
                </a:solidFill>
              </a:rPr>
              <a:t>E8 00500000</a:t>
            </a:r>
          </a:p>
        </p:txBody>
      </p:sp>
      <p:sp>
        <p:nvSpPr>
          <p:cNvPr id="15" name="Line 1031"/>
          <p:cNvSpPr>
            <a:spLocks noChangeShapeType="1"/>
          </p:cNvSpPr>
          <p:nvPr/>
        </p:nvSpPr>
        <p:spPr bwMode="auto">
          <a:xfrm>
            <a:off x="3505200" y="2295525"/>
            <a:ext cx="0" cy="398720"/>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wrap="square" tIns="137160" bIns="137160">
            <a:spAutoFit/>
          </a:bodyPr>
          <a:lstStyle/>
          <a:p>
            <a:pPr fontAlgn="base">
              <a:spcBef>
                <a:spcPct val="0"/>
              </a:spcBef>
              <a:spcAft>
                <a:spcPct val="0"/>
              </a:spcAft>
            </a:pPr>
            <a:endParaRPr lang="en-US" sz="2100">
              <a:solidFill>
                <a:srgbClr val="FFFFFF"/>
              </a:solidFill>
              <a:latin typeface="Arial" charset="0"/>
            </a:endParaRPr>
          </a:p>
        </p:txBody>
      </p:sp>
      <p:sp>
        <p:nvSpPr>
          <p:cNvPr id="16" name="Line 1032"/>
          <p:cNvSpPr>
            <a:spLocks noChangeShapeType="1"/>
          </p:cNvSpPr>
          <p:nvPr/>
        </p:nvSpPr>
        <p:spPr bwMode="auto">
          <a:xfrm>
            <a:off x="3524036" y="3660775"/>
            <a:ext cx="0" cy="457200"/>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pPr fontAlgn="base">
              <a:spcBef>
                <a:spcPct val="0"/>
              </a:spcBef>
              <a:spcAft>
                <a:spcPct val="0"/>
              </a:spcAft>
            </a:pPr>
            <a:endParaRPr lang="en-US" sz="2100">
              <a:solidFill>
                <a:srgbClr val="FFFFFF"/>
              </a:solidFill>
              <a:latin typeface="Arial" charset="0"/>
            </a:endParaRPr>
          </a:p>
        </p:txBody>
      </p:sp>
      <p:sp>
        <p:nvSpPr>
          <p:cNvPr id="17" name="Line 1033"/>
          <p:cNvSpPr>
            <a:spLocks noChangeShapeType="1"/>
          </p:cNvSpPr>
          <p:nvPr/>
        </p:nvSpPr>
        <p:spPr bwMode="auto">
          <a:xfrm>
            <a:off x="5410200" y="5032375"/>
            <a:ext cx="762000" cy="0"/>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pPr fontAlgn="base">
              <a:spcBef>
                <a:spcPct val="0"/>
              </a:spcBef>
              <a:spcAft>
                <a:spcPct val="0"/>
              </a:spcAft>
            </a:pPr>
            <a:endParaRPr lang="en-US" sz="2100">
              <a:solidFill>
                <a:srgbClr val="FFFFFF"/>
              </a:solidFill>
              <a:latin typeface="Arial" charset="0"/>
            </a:endParaRPr>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p>
        </p:txBody>
      </p:sp>
      <p:sp>
        <p:nvSpPr>
          <p:cNvPr id="3" name="Marcador de número de diapositiva 2"/>
          <p:cNvSpPr>
            <a:spLocks noGrp="1"/>
          </p:cNvSpPr>
          <p:nvPr>
            <p:ph type="sldNum" sz="quarter" idx="12"/>
          </p:nvPr>
        </p:nvSpPr>
        <p:spPr/>
        <p:txBody>
          <a:bodyPr/>
          <a:lstStyle/>
          <a:p>
            <a:fld id="{99D12B9E-07E7-4AA4-B998-005BF6072828}" type="slidenum">
              <a:rPr lang="es-MX">
                <a:solidFill>
                  <a:prstClr val="black"/>
                </a:solidFill>
                <a:latin typeface="Calibri"/>
              </a:rPr>
              <a:pPr/>
              <a:t>16</a:t>
            </a:fld>
            <a:endParaRPr lang="es-MX">
              <a:solidFill>
                <a:prstClr val="black"/>
              </a:solidFill>
              <a:latin typeface="Calibri"/>
            </a:endParaRPr>
          </a:p>
        </p:txBody>
      </p:sp>
    </p:spTree>
    <p:extLst>
      <p:ext uri="{BB962C8B-B14F-4D97-AF65-F5344CB8AC3E}">
        <p14:creationId xmlns:p14="http://schemas.microsoft.com/office/powerpoint/2010/main" val="108317780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Adding Variables to </a:t>
            </a:r>
            <a:r>
              <a:rPr lang="en-US" dirty="0" err="1"/>
              <a:t>AddSub</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160</a:t>
            </a:fld>
            <a:endParaRPr lang="es-MX" dirty="0"/>
          </a:p>
        </p:txBody>
      </p:sp>
      <p:sp>
        <p:nvSpPr>
          <p:cNvPr id="6" name="Text Box 3"/>
          <p:cNvSpPr txBox="1">
            <a:spLocks noChangeArrowheads="1"/>
          </p:cNvSpPr>
          <p:nvPr/>
        </p:nvSpPr>
        <p:spPr bwMode="auto">
          <a:xfrm>
            <a:off x="2209800" y="1412776"/>
            <a:ext cx="784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600" b="1" dirty="0">
                <a:latin typeface="Courier New" pitchFamily="49" charset="0"/>
              </a:rPr>
              <a:t>TITLE Add and Subtract, Version 2            (AddSub2.asm)</a:t>
            </a:r>
          </a:p>
          <a:p>
            <a:pPr eaLnBrk="1" hangingPunct="1">
              <a:lnSpc>
                <a:spcPct val="50000"/>
              </a:lnSpc>
              <a:spcBef>
                <a:spcPct val="50000"/>
              </a:spcBef>
            </a:pPr>
            <a:r>
              <a:rPr lang="en-US" altLang="en-US" sz="1600" b="1" dirty="0">
                <a:latin typeface="Courier New" pitchFamily="49" charset="0"/>
              </a:rPr>
              <a:t>; This program adds and subtracts 32-bit unsigned</a:t>
            </a:r>
          </a:p>
          <a:p>
            <a:pPr eaLnBrk="1" hangingPunct="1">
              <a:lnSpc>
                <a:spcPct val="50000"/>
              </a:lnSpc>
              <a:spcBef>
                <a:spcPct val="50000"/>
              </a:spcBef>
            </a:pPr>
            <a:r>
              <a:rPr lang="en-US" altLang="en-US" sz="1600" b="1" dirty="0">
                <a:latin typeface="Courier New" pitchFamily="49" charset="0"/>
              </a:rPr>
              <a:t>; integers and stores the sum in a variable.</a:t>
            </a:r>
          </a:p>
          <a:p>
            <a:pPr eaLnBrk="1" hangingPunct="1">
              <a:lnSpc>
                <a:spcPct val="50000"/>
              </a:lnSpc>
              <a:spcBef>
                <a:spcPct val="50000"/>
              </a:spcBef>
            </a:pPr>
            <a:r>
              <a:rPr lang="en-US" altLang="en-US" sz="1600" b="1" dirty="0">
                <a:latin typeface="Courier New" pitchFamily="49" charset="0"/>
              </a:rPr>
              <a:t>INCLUDE Irvine32.inc</a:t>
            </a:r>
          </a:p>
          <a:p>
            <a:pPr eaLnBrk="1" hangingPunct="1">
              <a:lnSpc>
                <a:spcPct val="50000"/>
              </a:lnSpc>
              <a:spcBef>
                <a:spcPct val="50000"/>
              </a:spcBef>
            </a:pPr>
            <a:r>
              <a:rPr lang="en-US" altLang="en-US" sz="1600" b="1" dirty="0">
                <a:latin typeface="Courier New" pitchFamily="49" charset="0"/>
              </a:rPr>
              <a:t>.DATA</a:t>
            </a:r>
          </a:p>
          <a:p>
            <a:pPr eaLnBrk="1" hangingPunct="1">
              <a:lnSpc>
                <a:spcPct val="50000"/>
              </a:lnSpc>
              <a:spcBef>
                <a:spcPct val="50000"/>
              </a:spcBef>
            </a:pPr>
            <a:r>
              <a:rPr lang="en-US" altLang="en-US" sz="1600" b="1" dirty="0">
                <a:solidFill>
                  <a:srgbClr val="FF0000"/>
                </a:solidFill>
                <a:latin typeface="Courier New" pitchFamily="49" charset="0"/>
              </a:rPr>
              <a:t>sal1 DWORD 10000h</a:t>
            </a:r>
          </a:p>
          <a:p>
            <a:pPr eaLnBrk="1" hangingPunct="1">
              <a:lnSpc>
                <a:spcPct val="50000"/>
              </a:lnSpc>
              <a:spcBef>
                <a:spcPct val="50000"/>
              </a:spcBef>
            </a:pPr>
            <a:r>
              <a:rPr lang="en-US" altLang="en-US" sz="1600" b="1" dirty="0">
                <a:solidFill>
                  <a:srgbClr val="FF0000"/>
                </a:solidFill>
                <a:latin typeface="Courier New" pitchFamily="49" charset="0"/>
              </a:rPr>
              <a:t>sal2 DWORD 40000h</a:t>
            </a:r>
          </a:p>
          <a:p>
            <a:pPr eaLnBrk="1" hangingPunct="1">
              <a:lnSpc>
                <a:spcPct val="50000"/>
              </a:lnSpc>
              <a:spcBef>
                <a:spcPct val="50000"/>
              </a:spcBef>
            </a:pPr>
            <a:r>
              <a:rPr lang="en-US" altLang="en-US" sz="1600" b="1" dirty="0">
                <a:solidFill>
                  <a:srgbClr val="FF0000"/>
                </a:solidFill>
                <a:latin typeface="Courier New" pitchFamily="49" charset="0"/>
              </a:rPr>
              <a:t>sal3 DWORD 20000h</a:t>
            </a:r>
          </a:p>
          <a:p>
            <a:pPr eaLnBrk="1" hangingPunct="1">
              <a:lnSpc>
                <a:spcPct val="50000"/>
              </a:lnSpc>
              <a:spcBef>
                <a:spcPct val="50000"/>
              </a:spcBef>
            </a:pPr>
            <a:r>
              <a:rPr lang="en-US" altLang="en-US" sz="1600" b="1" dirty="0" err="1">
                <a:solidFill>
                  <a:srgbClr val="FF0000"/>
                </a:solidFill>
                <a:latin typeface="Courier New" pitchFamily="49" charset="0"/>
              </a:rPr>
              <a:t>finalVal</a:t>
            </a:r>
            <a:r>
              <a:rPr lang="en-US" altLang="en-US" sz="1600" b="1" dirty="0">
                <a:solidFill>
                  <a:srgbClr val="FF0000"/>
                </a:solidFill>
                <a:latin typeface="Courier New" pitchFamily="49" charset="0"/>
              </a:rPr>
              <a:t> DWORD ?</a:t>
            </a:r>
          </a:p>
          <a:p>
            <a:pPr eaLnBrk="1" hangingPunct="1">
              <a:lnSpc>
                <a:spcPct val="50000"/>
              </a:lnSpc>
              <a:spcBef>
                <a:spcPct val="50000"/>
              </a:spcBef>
            </a:pPr>
            <a:r>
              <a:rPr lang="en-US" altLang="en-US" sz="1600" b="1" dirty="0">
                <a:latin typeface="Courier New" pitchFamily="49" charset="0"/>
              </a:rPr>
              <a:t>.CODE</a:t>
            </a:r>
          </a:p>
          <a:p>
            <a:pPr eaLnBrk="1" hangingPunct="1">
              <a:lnSpc>
                <a:spcPct val="50000"/>
              </a:lnSpc>
              <a:spcBef>
                <a:spcPct val="50000"/>
              </a:spcBef>
            </a:pPr>
            <a:r>
              <a:rPr lang="en-US" altLang="en-US" sz="1600" b="1" dirty="0">
                <a:latin typeface="Courier New" pitchFamily="49" charset="0"/>
              </a:rPr>
              <a:t>main PROC</a:t>
            </a:r>
          </a:p>
          <a:p>
            <a:pPr eaLnBrk="1" hangingPunct="1">
              <a:lnSpc>
                <a:spcPct val="50000"/>
              </a:lnSpc>
              <a:spcBef>
                <a:spcPct val="50000"/>
              </a:spcBef>
            </a:pPr>
            <a:r>
              <a:rPr lang="en-US" altLang="en-US" sz="1600" b="1" dirty="0">
                <a:latin typeface="Courier New" pitchFamily="49" charset="0"/>
              </a:rPr>
              <a:t>	MOV EAX,sal1	   ; EAX 50000h</a:t>
            </a:r>
          </a:p>
          <a:p>
            <a:pPr lvl="1" eaLnBrk="1" hangingPunct="1">
              <a:lnSpc>
                <a:spcPct val="50000"/>
              </a:lnSpc>
              <a:spcBef>
                <a:spcPct val="50000"/>
              </a:spcBef>
            </a:pPr>
            <a:r>
              <a:rPr lang="en-US" altLang="en-US" sz="1600" b="1" dirty="0">
                <a:latin typeface="Courier New" pitchFamily="49" charset="0"/>
              </a:rPr>
              <a:t>ADD EAX,sal2	   ; EAX 20000h</a:t>
            </a:r>
          </a:p>
          <a:p>
            <a:pPr lvl="1" eaLnBrk="1" hangingPunct="1">
              <a:lnSpc>
                <a:spcPct val="50000"/>
              </a:lnSpc>
              <a:spcBef>
                <a:spcPct val="50000"/>
              </a:spcBef>
            </a:pPr>
            <a:r>
              <a:rPr lang="en-US" altLang="en-US" sz="1600" b="1" dirty="0">
                <a:latin typeface="Courier New" pitchFamily="49" charset="0"/>
              </a:rPr>
              <a:t>SUB EAX,sal3	   ; EAX 30000h</a:t>
            </a:r>
          </a:p>
          <a:p>
            <a:pPr lvl="1" eaLnBrk="1" hangingPunct="1">
              <a:lnSpc>
                <a:spcPct val="50000"/>
              </a:lnSpc>
              <a:spcBef>
                <a:spcPct val="50000"/>
              </a:spcBef>
            </a:pPr>
            <a:r>
              <a:rPr lang="en-US" altLang="en-US" sz="1600" b="1" dirty="0">
                <a:latin typeface="Courier New" pitchFamily="49" charset="0"/>
              </a:rPr>
              <a:t>MOV </a:t>
            </a:r>
            <a:r>
              <a:rPr lang="en-US" altLang="en-US" sz="1600" b="1" dirty="0" err="1">
                <a:latin typeface="Courier New" pitchFamily="49" charset="0"/>
              </a:rPr>
              <a:t>finalVal,EAX</a:t>
            </a:r>
            <a:r>
              <a:rPr lang="en-US" altLang="en-US" sz="1600" b="1" dirty="0">
                <a:latin typeface="Courier New" pitchFamily="49" charset="0"/>
              </a:rPr>
              <a:t>	   ; store the result (_____?)</a:t>
            </a:r>
          </a:p>
          <a:p>
            <a:pPr lvl="1" eaLnBrk="1" hangingPunct="1">
              <a:lnSpc>
                <a:spcPct val="50000"/>
              </a:lnSpc>
              <a:spcBef>
                <a:spcPct val="50000"/>
              </a:spcBef>
            </a:pPr>
            <a:r>
              <a:rPr lang="en-US" altLang="en-US" sz="1600" b="1" dirty="0">
                <a:latin typeface="Courier New" pitchFamily="49" charset="0"/>
              </a:rPr>
              <a:t>CALL </a:t>
            </a:r>
            <a:r>
              <a:rPr lang="en-US" altLang="en-US" sz="1600" b="1" dirty="0" err="1">
                <a:latin typeface="Courier New" pitchFamily="49" charset="0"/>
              </a:rPr>
              <a:t>DumpRegs</a:t>
            </a:r>
            <a:r>
              <a:rPr lang="en-US" altLang="en-US" sz="1600" b="1" dirty="0">
                <a:latin typeface="Courier New" pitchFamily="49" charset="0"/>
              </a:rPr>
              <a:t>	   ; display the registers</a:t>
            </a:r>
          </a:p>
          <a:p>
            <a:pPr lvl="1" eaLnBrk="1" hangingPunct="1">
              <a:lnSpc>
                <a:spcPct val="50000"/>
              </a:lnSpc>
              <a:spcBef>
                <a:spcPct val="50000"/>
              </a:spcBef>
            </a:pPr>
            <a:r>
              <a:rPr lang="en-US" altLang="en-US" sz="1600" b="1" dirty="0">
                <a:latin typeface="Courier New" pitchFamily="49" charset="0"/>
              </a:rPr>
              <a:t>EXIT</a:t>
            </a:r>
          </a:p>
          <a:p>
            <a:pPr eaLnBrk="1" hangingPunct="1">
              <a:lnSpc>
                <a:spcPct val="50000"/>
              </a:lnSpc>
              <a:spcBef>
                <a:spcPct val="50000"/>
              </a:spcBef>
            </a:pPr>
            <a:r>
              <a:rPr lang="en-US" altLang="en-US" sz="1600" b="1" dirty="0">
                <a:latin typeface="Courier New" pitchFamily="49" charset="0"/>
              </a:rPr>
              <a:t>main ENDP</a:t>
            </a:r>
          </a:p>
          <a:p>
            <a:pPr eaLnBrk="1" hangingPunct="1">
              <a:lnSpc>
                <a:spcPct val="50000"/>
              </a:lnSpc>
              <a:spcBef>
                <a:spcPct val="50000"/>
              </a:spcBef>
            </a:pPr>
            <a:r>
              <a:rPr lang="en-US" altLang="en-US" sz="1600" b="1" dirty="0">
                <a:latin typeface="Courier New" pitchFamily="49" charset="0"/>
              </a:rPr>
              <a:t>END main</a:t>
            </a:r>
          </a:p>
        </p:txBody>
      </p:sp>
      <p:sp>
        <p:nvSpPr>
          <p:cNvPr id="3" name="CuadroTexto 2">
            <a:extLst>
              <a:ext uri="{FF2B5EF4-FFF2-40B4-BE49-F238E27FC236}">
                <a16:creationId xmlns:a16="http://schemas.microsoft.com/office/drawing/2014/main" id="{A825EEF0-89EA-4D0B-8E1F-3057C8B1A8FC}"/>
              </a:ext>
            </a:extLst>
          </p:cNvPr>
          <p:cNvSpPr txBox="1"/>
          <p:nvPr/>
        </p:nvSpPr>
        <p:spPr>
          <a:xfrm>
            <a:off x="4792216" y="2373786"/>
            <a:ext cx="2815952" cy="1477328"/>
          </a:xfrm>
          <a:prstGeom prst="rect">
            <a:avLst/>
          </a:prstGeom>
          <a:noFill/>
        </p:spPr>
        <p:txBody>
          <a:bodyPr wrap="square" rtlCol="0">
            <a:spAutoFit/>
          </a:bodyPr>
          <a:lstStyle/>
          <a:p>
            <a:r>
              <a:rPr lang="es-MX" dirty="0">
                <a:solidFill>
                  <a:schemeClr val="accent6">
                    <a:lumMod val="75000"/>
                  </a:schemeClr>
                </a:solidFill>
              </a:rPr>
              <a:t>1er paso/vuelta</a:t>
            </a:r>
          </a:p>
          <a:p>
            <a:r>
              <a:rPr lang="es-MX" dirty="0">
                <a:solidFill>
                  <a:schemeClr val="accent6">
                    <a:lumMod val="75000"/>
                  </a:schemeClr>
                </a:solidFill>
              </a:rPr>
              <a:t>sal1 @0000 0000</a:t>
            </a:r>
          </a:p>
          <a:p>
            <a:r>
              <a:rPr lang="es-MX" dirty="0">
                <a:solidFill>
                  <a:schemeClr val="accent6">
                    <a:lumMod val="75000"/>
                  </a:schemeClr>
                </a:solidFill>
              </a:rPr>
              <a:t>sal2 @0000 0004</a:t>
            </a:r>
          </a:p>
          <a:p>
            <a:r>
              <a:rPr lang="es-MX" dirty="0">
                <a:solidFill>
                  <a:schemeClr val="accent6">
                    <a:lumMod val="75000"/>
                  </a:schemeClr>
                </a:solidFill>
              </a:rPr>
              <a:t>sal3 @0000 0008</a:t>
            </a:r>
          </a:p>
          <a:p>
            <a:r>
              <a:rPr lang="es-MX" dirty="0" err="1">
                <a:solidFill>
                  <a:schemeClr val="accent6">
                    <a:lumMod val="75000"/>
                  </a:schemeClr>
                </a:solidFill>
              </a:rPr>
              <a:t>finalVal</a:t>
            </a:r>
            <a:r>
              <a:rPr lang="es-MX" dirty="0">
                <a:solidFill>
                  <a:schemeClr val="accent6">
                    <a:lumMod val="75000"/>
                  </a:schemeClr>
                </a:solidFill>
              </a:rPr>
              <a:t> @0000 000C</a:t>
            </a:r>
          </a:p>
        </p:txBody>
      </p:sp>
      <p:sp>
        <p:nvSpPr>
          <p:cNvPr id="7" name="CuadroTexto 6">
            <a:extLst>
              <a:ext uri="{FF2B5EF4-FFF2-40B4-BE49-F238E27FC236}">
                <a16:creationId xmlns:a16="http://schemas.microsoft.com/office/drawing/2014/main" id="{612C7C26-4CA6-4C44-8507-19061259743B}"/>
              </a:ext>
            </a:extLst>
          </p:cNvPr>
          <p:cNvSpPr txBox="1"/>
          <p:nvPr/>
        </p:nvSpPr>
        <p:spPr>
          <a:xfrm>
            <a:off x="4727848" y="3851114"/>
            <a:ext cx="2815952" cy="1477328"/>
          </a:xfrm>
          <a:prstGeom prst="rect">
            <a:avLst/>
          </a:prstGeom>
          <a:noFill/>
        </p:spPr>
        <p:txBody>
          <a:bodyPr wrap="square" rtlCol="0">
            <a:spAutoFit/>
          </a:bodyPr>
          <a:lstStyle/>
          <a:p>
            <a:r>
              <a:rPr lang="es-MX" dirty="0">
                <a:solidFill>
                  <a:schemeClr val="accent6">
                    <a:lumMod val="75000"/>
                  </a:schemeClr>
                </a:solidFill>
              </a:rPr>
              <a:t>2o paso/vuelta. Sustituye:</a:t>
            </a:r>
          </a:p>
          <a:p>
            <a:r>
              <a:rPr lang="es-MX" dirty="0">
                <a:solidFill>
                  <a:schemeClr val="accent6">
                    <a:lumMod val="75000"/>
                  </a:schemeClr>
                </a:solidFill>
              </a:rPr>
              <a:t>@0000 0000</a:t>
            </a:r>
          </a:p>
          <a:p>
            <a:r>
              <a:rPr lang="es-MX" dirty="0">
                <a:solidFill>
                  <a:schemeClr val="accent6">
                    <a:lumMod val="75000"/>
                  </a:schemeClr>
                </a:solidFill>
              </a:rPr>
              <a:t>@0000 0004</a:t>
            </a:r>
          </a:p>
          <a:p>
            <a:r>
              <a:rPr lang="es-MX" dirty="0">
                <a:solidFill>
                  <a:schemeClr val="accent6">
                    <a:lumMod val="75000"/>
                  </a:schemeClr>
                </a:solidFill>
              </a:rPr>
              <a:t>@0000 0008</a:t>
            </a:r>
          </a:p>
          <a:p>
            <a:r>
              <a:rPr lang="es-MX" dirty="0">
                <a:solidFill>
                  <a:schemeClr val="accent6">
                    <a:lumMod val="75000"/>
                  </a:schemeClr>
                </a:solidFill>
              </a:rPr>
              <a:t>@0000 000C</a:t>
            </a:r>
          </a:p>
        </p:txBody>
      </p:sp>
    </p:spTree>
    <p:extLst>
      <p:ext uri="{BB962C8B-B14F-4D97-AF65-F5344CB8AC3E}">
        <p14:creationId xmlns:p14="http://schemas.microsoft.com/office/powerpoint/2010/main" val="40624875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Two-pass</a:t>
            </a:r>
            <a:r>
              <a:rPr lang="es-MX" dirty="0"/>
              <a:t> </a:t>
            </a:r>
            <a:r>
              <a:rPr lang="es-MX" dirty="0" err="1"/>
              <a:t>Assembler</a:t>
            </a:r>
            <a:endParaRPr lang="es-MX" dirty="0"/>
          </a:p>
        </p:txBody>
      </p:sp>
      <p:sp>
        <p:nvSpPr>
          <p:cNvPr id="3" name="Marcador de contenido 2"/>
          <p:cNvSpPr>
            <a:spLocks noGrp="1"/>
          </p:cNvSpPr>
          <p:nvPr>
            <p:ph idx="1"/>
          </p:nvPr>
        </p:nvSpPr>
        <p:spPr>
          <a:xfrm>
            <a:off x="1981200" y="1600200"/>
            <a:ext cx="8229600" cy="4637112"/>
          </a:xfrm>
        </p:spPr>
        <p:txBody>
          <a:bodyPr>
            <a:normAutofit/>
          </a:bodyPr>
          <a:lstStyle/>
          <a:p>
            <a:r>
              <a:rPr lang="es-MX" dirty="0" err="1"/>
              <a:t>When</a:t>
            </a:r>
            <a:r>
              <a:rPr lang="es-MX" dirty="0"/>
              <a:t> </a:t>
            </a:r>
            <a:r>
              <a:rPr lang="es-MX" dirty="0" err="1"/>
              <a:t>Assembling</a:t>
            </a:r>
            <a:r>
              <a:rPr lang="es-MX" dirty="0"/>
              <a:t>, </a:t>
            </a:r>
            <a:r>
              <a:rPr lang="es-MX" dirty="0" err="1"/>
              <a:t>the</a:t>
            </a:r>
            <a:r>
              <a:rPr lang="es-MX" dirty="0"/>
              <a:t> </a:t>
            </a:r>
            <a:r>
              <a:rPr lang="es-MX" dirty="0" err="1"/>
              <a:t>Assembler</a:t>
            </a:r>
            <a:r>
              <a:rPr lang="es-MX" dirty="0"/>
              <a:t> </a:t>
            </a:r>
            <a:r>
              <a:rPr lang="es-MX" dirty="0" err="1"/>
              <a:t>parses</a:t>
            </a:r>
            <a:r>
              <a:rPr lang="es-MX" dirty="0"/>
              <a:t> </a:t>
            </a:r>
            <a:r>
              <a:rPr lang="es-MX" dirty="0" err="1"/>
              <a:t>twice</a:t>
            </a:r>
            <a:r>
              <a:rPr lang="es-MX" dirty="0"/>
              <a:t> </a:t>
            </a:r>
            <a:r>
              <a:rPr lang="es-MX" dirty="0" err="1"/>
              <a:t>the</a:t>
            </a:r>
            <a:r>
              <a:rPr lang="es-MX" dirty="0"/>
              <a:t> </a:t>
            </a:r>
            <a:r>
              <a:rPr lang="es-MX" dirty="0" err="1"/>
              <a:t>source</a:t>
            </a:r>
            <a:r>
              <a:rPr lang="es-MX" dirty="0"/>
              <a:t> </a:t>
            </a:r>
            <a:r>
              <a:rPr lang="es-MX" dirty="0" err="1"/>
              <a:t>code</a:t>
            </a:r>
            <a:r>
              <a:rPr lang="es-MX" dirty="0"/>
              <a:t> of </a:t>
            </a:r>
            <a:r>
              <a:rPr lang="es-MX" dirty="0" err="1"/>
              <a:t>Assembly</a:t>
            </a:r>
            <a:r>
              <a:rPr lang="es-MX" dirty="0"/>
              <a:t> </a:t>
            </a:r>
            <a:r>
              <a:rPr lang="es-MX" dirty="0" err="1"/>
              <a:t>program</a:t>
            </a:r>
            <a:r>
              <a:rPr lang="es-MX" dirty="0"/>
              <a:t> (</a:t>
            </a:r>
            <a:r>
              <a:rPr lang="es-MX" sz="2000" dirty="0"/>
              <a:t>.</a:t>
            </a:r>
            <a:r>
              <a:rPr lang="es-MX" sz="2000" dirty="0" err="1"/>
              <a:t>asm</a:t>
            </a:r>
            <a:r>
              <a:rPr lang="es-MX" dirty="0"/>
              <a:t>).</a:t>
            </a:r>
          </a:p>
          <a:p>
            <a:pPr lvl="1"/>
            <a:r>
              <a:rPr lang="es-MX" dirty="0"/>
              <a:t>PASS-1: Define </a:t>
            </a:r>
            <a:r>
              <a:rPr lang="es-MX" dirty="0" err="1"/>
              <a:t>identifiers</a:t>
            </a:r>
            <a:r>
              <a:rPr lang="es-MX" dirty="0"/>
              <a:t> (</a:t>
            </a:r>
            <a:r>
              <a:rPr lang="es-MX" sz="1600" dirty="0" err="1"/>
              <a:t>e.g</a:t>
            </a:r>
            <a:r>
              <a:rPr lang="es-MX" sz="1600" dirty="0"/>
              <a:t>. </a:t>
            </a:r>
            <a:r>
              <a:rPr lang="es-MX" sz="1600" dirty="0" err="1"/>
              <a:t>labels</a:t>
            </a:r>
            <a:r>
              <a:rPr lang="es-MX" dirty="0"/>
              <a:t>), </a:t>
            </a:r>
            <a:r>
              <a:rPr lang="es-MX" dirty="0" err="1"/>
              <a:t>allocate</a:t>
            </a:r>
            <a:r>
              <a:rPr lang="es-MX" dirty="0"/>
              <a:t> </a:t>
            </a:r>
            <a:r>
              <a:rPr lang="es-MX" dirty="0" err="1"/>
              <a:t>each</a:t>
            </a:r>
            <a:r>
              <a:rPr lang="es-MX" dirty="0"/>
              <a:t> </a:t>
            </a:r>
            <a:r>
              <a:rPr lang="es-MX" dirty="0" err="1"/>
              <a:t>one</a:t>
            </a:r>
            <a:r>
              <a:rPr lang="es-MX" dirty="0"/>
              <a:t> </a:t>
            </a:r>
            <a:r>
              <a:rPr lang="es-MX" dirty="0" err="1"/>
              <a:t>with</a:t>
            </a:r>
            <a:r>
              <a:rPr lang="es-MX" dirty="0"/>
              <a:t> a </a:t>
            </a:r>
            <a:r>
              <a:rPr lang="es-MX" dirty="0" err="1"/>
              <a:t>memory</a:t>
            </a:r>
            <a:r>
              <a:rPr lang="es-MX" dirty="0"/>
              <a:t> </a:t>
            </a:r>
            <a:r>
              <a:rPr lang="es-MX" dirty="0" err="1"/>
              <a:t>address</a:t>
            </a:r>
            <a:r>
              <a:rPr lang="es-MX" dirty="0"/>
              <a:t>, and </a:t>
            </a:r>
            <a:r>
              <a:rPr lang="es-MX" dirty="0" err="1"/>
              <a:t>remember</a:t>
            </a:r>
            <a:r>
              <a:rPr lang="es-MX" dirty="0"/>
              <a:t> </a:t>
            </a:r>
            <a:r>
              <a:rPr lang="es-MX" dirty="0" err="1"/>
              <a:t>them</a:t>
            </a:r>
            <a:r>
              <a:rPr lang="es-MX" dirty="0"/>
              <a:t> in a Symbol </a:t>
            </a:r>
            <a:r>
              <a:rPr lang="es-MX" dirty="0" err="1"/>
              <a:t>Table</a:t>
            </a:r>
            <a:r>
              <a:rPr lang="es-MX" dirty="0"/>
              <a:t>.</a:t>
            </a:r>
          </a:p>
          <a:p>
            <a:pPr lvl="1"/>
            <a:r>
              <a:rPr lang="es-MX" dirty="0"/>
              <a:t>PASS-2: </a:t>
            </a:r>
            <a:r>
              <a:rPr lang="es-MX" dirty="0" err="1"/>
              <a:t>Generate</a:t>
            </a:r>
            <a:r>
              <a:rPr lang="es-MX" dirty="0"/>
              <a:t> </a:t>
            </a:r>
            <a:r>
              <a:rPr lang="es-MX" dirty="0" err="1"/>
              <a:t>object</a:t>
            </a:r>
            <a:r>
              <a:rPr lang="es-MX" dirty="0"/>
              <a:t> </a:t>
            </a:r>
            <a:r>
              <a:rPr lang="es-MX" dirty="0" err="1"/>
              <a:t>code</a:t>
            </a:r>
            <a:r>
              <a:rPr lang="es-MX" dirty="0"/>
              <a:t> (</a:t>
            </a:r>
            <a:r>
              <a:rPr lang="es-MX" sz="1600" dirty="0"/>
              <a:t>.</a:t>
            </a:r>
            <a:r>
              <a:rPr lang="es-MX" sz="1600" dirty="0" err="1"/>
              <a:t>obj</a:t>
            </a:r>
            <a:r>
              <a:rPr lang="es-MX" dirty="0"/>
              <a:t>), </a:t>
            </a:r>
            <a:r>
              <a:rPr lang="es-MX" dirty="0" err="1"/>
              <a:t>by</a:t>
            </a:r>
            <a:r>
              <a:rPr lang="es-MX" dirty="0"/>
              <a:t> </a:t>
            </a:r>
            <a:r>
              <a:rPr lang="es-MX" dirty="0" err="1"/>
              <a:t>converting</a:t>
            </a:r>
            <a:r>
              <a:rPr lang="es-MX" dirty="0"/>
              <a:t> </a:t>
            </a:r>
            <a:r>
              <a:rPr lang="es-MX" dirty="0" err="1"/>
              <a:t>instructions</a:t>
            </a:r>
            <a:r>
              <a:rPr lang="es-MX" dirty="0"/>
              <a:t> (</a:t>
            </a:r>
            <a:r>
              <a:rPr lang="es-MX" sz="1600" dirty="0" err="1"/>
              <a:t>nmonics</a:t>
            </a:r>
            <a:r>
              <a:rPr lang="es-MX" sz="1600" dirty="0"/>
              <a:t> and </a:t>
            </a:r>
            <a:r>
              <a:rPr lang="es-MX" sz="1600" dirty="0" err="1"/>
              <a:t>operands</a:t>
            </a:r>
            <a:r>
              <a:rPr lang="es-MX" dirty="0"/>
              <a:t>), </a:t>
            </a:r>
            <a:r>
              <a:rPr lang="es-MX" dirty="0" err="1"/>
              <a:t>into</a:t>
            </a:r>
            <a:r>
              <a:rPr lang="es-MX" dirty="0"/>
              <a:t> </a:t>
            </a:r>
            <a:r>
              <a:rPr lang="es-MX" dirty="0" err="1"/>
              <a:t>respective</a:t>
            </a:r>
            <a:r>
              <a:rPr lang="es-MX" dirty="0"/>
              <a:t> machine </a:t>
            </a:r>
            <a:r>
              <a:rPr lang="es-MX" dirty="0" err="1"/>
              <a:t>language</a:t>
            </a:r>
            <a:r>
              <a:rPr lang="es-MX" dirty="0"/>
              <a:t> (</a:t>
            </a:r>
            <a:r>
              <a:rPr lang="es-MX" sz="1600" dirty="0" err="1"/>
              <a:t>binary</a:t>
            </a:r>
            <a:r>
              <a:rPr lang="es-MX" dirty="0"/>
              <a:t>).</a:t>
            </a:r>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161</a:t>
            </a:fld>
            <a:endParaRPr lang="es-MX" dirty="0"/>
          </a:p>
        </p:txBody>
      </p:sp>
    </p:spTree>
    <p:extLst>
      <p:ext uri="{BB962C8B-B14F-4D97-AF65-F5344CB8AC3E}">
        <p14:creationId xmlns:p14="http://schemas.microsoft.com/office/powerpoint/2010/main" val="17866246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OFFSET Operator Directive</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162</a:t>
            </a:fld>
            <a:endParaRPr lang="es-MX" dirty="0"/>
          </a:p>
        </p:txBody>
      </p:sp>
      <p:sp>
        <p:nvSpPr>
          <p:cNvPr id="6" name="Rectangle 3"/>
          <p:cNvSpPr txBox="1">
            <a:spLocks noChangeArrowheads="1"/>
          </p:cNvSpPr>
          <p:nvPr/>
        </p:nvSpPr>
        <p:spPr>
          <a:xfrm>
            <a:off x="2286000" y="1700808"/>
            <a:ext cx="7696200" cy="2520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en-US" altLang="en-US" sz="2000" dirty="0"/>
              <a:t>OFFSET works like part of one operand in an instruction (CODE segment)</a:t>
            </a:r>
          </a:p>
          <a:p>
            <a:pPr>
              <a:lnSpc>
                <a:spcPct val="110000"/>
              </a:lnSpc>
            </a:pPr>
            <a:r>
              <a:rPr lang="en-US" altLang="en-US" sz="2000" dirty="0"/>
              <a:t>OFFSET returns </a:t>
            </a:r>
            <a:r>
              <a:rPr lang="en-US" altLang="en-US" sz="2200" dirty="0"/>
              <a:t>the distance, in bytes, between the address of a LABEL and the beginning of its enclosing DATA segment</a:t>
            </a:r>
          </a:p>
          <a:p>
            <a:pPr lvl="1">
              <a:lnSpc>
                <a:spcPct val="110000"/>
              </a:lnSpc>
            </a:pPr>
            <a:r>
              <a:rPr lang="en-US" altLang="en-US" sz="2400" dirty="0"/>
              <a:t>Protected mode: 32, 64 bits</a:t>
            </a:r>
          </a:p>
          <a:p>
            <a:pPr lvl="1">
              <a:lnSpc>
                <a:spcPct val="110000"/>
              </a:lnSpc>
            </a:pPr>
            <a:r>
              <a:rPr lang="en-US" altLang="en-US" sz="2400" dirty="0"/>
              <a:t>Real mode: 16 bits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4433292"/>
            <a:ext cx="4800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8435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OFFSET Examples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163</a:t>
            </a:fld>
            <a:endParaRPr lang="es-MX" dirty="0"/>
          </a:p>
        </p:txBody>
      </p:sp>
      <p:sp>
        <p:nvSpPr>
          <p:cNvPr id="6" name="Text Box 3"/>
          <p:cNvSpPr txBox="1">
            <a:spLocks noChangeArrowheads="1"/>
          </p:cNvSpPr>
          <p:nvPr/>
        </p:nvSpPr>
        <p:spPr bwMode="auto">
          <a:xfrm>
            <a:off x="2857500" y="1790700"/>
            <a:ext cx="6477000" cy="387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     BYTE 404000h DUP(?)</a:t>
            </a:r>
          </a:p>
          <a:p>
            <a:pPr eaLnBrk="1" hangingPunct="1">
              <a:lnSpc>
                <a:spcPct val="50000"/>
              </a:lnSpc>
              <a:spcBef>
                <a:spcPct val="50000"/>
              </a:spcBef>
            </a:pPr>
            <a:r>
              <a:rPr lang="en-US" altLang="en-US" sz="1800" b="1" dirty="0" err="1">
                <a:latin typeface="Courier New" pitchFamily="49" charset="0"/>
              </a:rPr>
              <a:t>bVal</a:t>
            </a:r>
            <a:r>
              <a:rPr lang="en-US" altLang="en-US" sz="1800" b="1" dirty="0">
                <a:latin typeface="Courier New" pitchFamily="49" charset="0"/>
              </a:rPr>
              <a:t> BYTE 3</a:t>
            </a:r>
          </a:p>
          <a:p>
            <a:pPr eaLnBrk="1" hangingPunct="1">
              <a:lnSpc>
                <a:spcPct val="50000"/>
              </a:lnSpc>
              <a:spcBef>
                <a:spcPct val="50000"/>
              </a:spcBef>
            </a:pPr>
            <a:r>
              <a:rPr lang="en-US" altLang="en-US" sz="1800" b="1" dirty="0" err="1">
                <a:latin typeface="Courier New" pitchFamily="49" charset="0"/>
              </a:rPr>
              <a:t>wVal</a:t>
            </a:r>
            <a:r>
              <a:rPr lang="en-US" altLang="en-US" sz="1800" b="1" dirty="0">
                <a:latin typeface="Courier New" pitchFamily="49" charset="0"/>
              </a:rPr>
              <a:t> WORD 7</a:t>
            </a:r>
          </a:p>
          <a:p>
            <a:pPr eaLnBrk="1" hangingPunct="1">
              <a:lnSpc>
                <a:spcPct val="50000"/>
              </a:lnSpc>
              <a:spcBef>
                <a:spcPct val="50000"/>
              </a:spcBef>
            </a:pPr>
            <a:r>
              <a:rPr lang="en-US" altLang="en-US" sz="1800" b="1" dirty="0" err="1">
                <a:latin typeface="Courier New" pitchFamily="49" charset="0"/>
              </a:rPr>
              <a:t>dVal</a:t>
            </a:r>
            <a:r>
              <a:rPr lang="en-US" altLang="en-US" sz="1800" b="1" dirty="0">
                <a:latin typeface="Courier New" pitchFamily="49" charset="0"/>
              </a:rPr>
              <a:t> DWORD 4</a:t>
            </a:r>
          </a:p>
          <a:p>
            <a:pPr eaLnBrk="1" hangingPunct="1">
              <a:lnSpc>
                <a:spcPct val="50000"/>
              </a:lnSpc>
              <a:spcBef>
                <a:spcPct val="50000"/>
              </a:spcBef>
            </a:pPr>
            <a:r>
              <a:rPr lang="en-US" altLang="en-US" sz="1800" b="1" dirty="0">
                <a:latin typeface="Courier New" pitchFamily="49" charset="0"/>
              </a:rPr>
              <a:t>dVal2 DWORD 5</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ESI,OFFSET </a:t>
            </a:r>
            <a:r>
              <a:rPr lang="en-US" altLang="en-US" sz="1800" b="1" dirty="0" err="1">
                <a:latin typeface="Courier New" pitchFamily="49" charset="0"/>
              </a:rPr>
              <a:t>bVal</a:t>
            </a:r>
            <a:r>
              <a:rPr lang="en-US" altLang="en-US" sz="1800" b="1" dirty="0">
                <a:latin typeface="Courier New" pitchFamily="49" charset="0"/>
              </a:rPr>
              <a:t> 	; ESI = 00</a:t>
            </a:r>
            <a:r>
              <a:rPr lang="en-US" altLang="en-US" sz="1800" b="1" u="sng" dirty="0">
                <a:latin typeface="Courier New" pitchFamily="49" charset="0"/>
              </a:rPr>
              <a:t>40 4000h</a:t>
            </a:r>
          </a:p>
          <a:p>
            <a:pPr eaLnBrk="1" hangingPunct="1">
              <a:lnSpc>
                <a:spcPct val="50000"/>
              </a:lnSpc>
              <a:spcBef>
                <a:spcPct val="50000"/>
              </a:spcBef>
            </a:pPr>
            <a:r>
              <a:rPr lang="en-US" altLang="en-US" sz="1800" b="1" dirty="0">
                <a:latin typeface="Courier New" pitchFamily="49" charset="0"/>
              </a:rPr>
              <a:t>MOV ESI,OFFSET </a:t>
            </a:r>
            <a:r>
              <a:rPr lang="en-US" altLang="en-US" sz="1800" b="1" dirty="0" err="1">
                <a:latin typeface="Courier New" pitchFamily="49" charset="0"/>
              </a:rPr>
              <a:t>wVal</a:t>
            </a:r>
            <a:r>
              <a:rPr lang="en-US" altLang="en-US" sz="1800" b="1" dirty="0">
                <a:latin typeface="Courier New" pitchFamily="49" charset="0"/>
              </a:rPr>
              <a:t> 	; ESI = 00</a:t>
            </a:r>
            <a:r>
              <a:rPr lang="en-US" altLang="en-US" sz="1800" b="1" u="sng" dirty="0">
                <a:latin typeface="Courier New" pitchFamily="49" charset="0"/>
              </a:rPr>
              <a:t>40 4001h</a:t>
            </a:r>
          </a:p>
          <a:p>
            <a:pPr eaLnBrk="1" hangingPunct="1">
              <a:lnSpc>
                <a:spcPct val="50000"/>
              </a:lnSpc>
              <a:spcBef>
                <a:spcPct val="50000"/>
              </a:spcBef>
            </a:pPr>
            <a:r>
              <a:rPr lang="en-US" altLang="en-US" sz="1800" b="1" dirty="0">
                <a:latin typeface="Courier New" pitchFamily="49" charset="0"/>
              </a:rPr>
              <a:t>MOV ESI,OFFSET </a:t>
            </a:r>
            <a:r>
              <a:rPr lang="en-US" altLang="en-US" sz="1800" b="1" dirty="0" err="1">
                <a:latin typeface="Courier New" pitchFamily="49" charset="0"/>
              </a:rPr>
              <a:t>dVal</a:t>
            </a:r>
            <a:r>
              <a:rPr lang="en-US" altLang="en-US" sz="1800" b="1" dirty="0">
                <a:latin typeface="Courier New" pitchFamily="49" charset="0"/>
              </a:rPr>
              <a:t> 	; ESI = 00</a:t>
            </a:r>
            <a:r>
              <a:rPr lang="en-US" altLang="en-US" sz="1800" b="1" u="sng" dirty="0">
                <a:latin typeface="Courier New" pitchFamily="49" charset="0"/>
              </a:rPr>
              <a:t>40 4003h</a:t>
            </a:r>
          </a:p>
          <a:p>
            <a:pPr eaLnBrk="1" hangingPunct="1">
              <a:lnSpc>
                <a:spcPct val="50000"/>
              </a:lnSpc>
              <a:spcBef>
                <a:spcPct val="50000"/>
              </a:spcBef>
            </a:pPr>
            <a:r>
              <a:rPr lang="en-US" altLang="en-US" sz="1800" b="1" dirty="0">
                <a:latin typeface="Courier New" pitchFamily="49" charset="0"/>
              </a:rPr>
              <a:t>MOV ESI,OFFSET dVal2	; ESI = 00</a:t>
            </a:r>
            <a:r>
              <a:rPr lang="en-US" altLang="en-US" sz="1800" b="1" u="sng" dirty="0">
                <a:latin typeface="Courier New" pitchFamily="49" charset="0"/>
              </a:rPr>
              <a:t>40 4007h</a:t>
            </a:r>
          </a:p>
        </p:txBody>
      </p:sp>
    </p:spTree>
    <p:extLst>
      <p:ext uri="{BB962C8B-B14F-4D97-AF65-F5344CB8AC3E}">
        <p14:creationId xmlns:p14="http://schemas.microsoft.com/office/powerpoint/2010/main" val="35526846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Relating to C/C++</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164</a:t>
            </a:fld>
            <a:endParaRPr lang="es-MX" dirty="0"/>
          </a:p>
        </p:txBody>
      </p:sp>
      <p:sp>
        <p:nvSpPr>
          <p:cNvPr id="6" name="Text Box 3"/>
          <p:cNvSpPr txBox="1">
            <a:spLocks noChangeArrowheads="1"/>
          </p:cNvSpPr>
          <p:nvPr/>
        </p:nvSpPr>
        <p:spPr bwMode="auto">
          <a:xfrm>
            <a:off x="2362200" y="3200400"/>
            <a:ext cx="2819400" cy="2460848"/>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 C++ version:</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char array[1000];</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char * p = array;</a:t>
            </a:r>
          </a:p>
        </p:txBody>
      </p:sp>
      <p:sp>
        <p:nvSpPr>
          <p:cNvPr id="7" name="Text Box 4"/>
          <p:cNvSpPr txBox="1">
            <a:spLocks noChangeArrowheads="1"/>
          </p:cNvSpPr>
          <p:nvPr/>
        </p:nvSpPr>
        <p:spPr bwMode="auto">
          <a:xfrm>
            <a:off x="2209800" y="1905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The value returned by OFFSET is a pointer. Compare the following code written for both C++ and assembly language:</a:t>
            </a:r>
          </a:p>
        </p:txBody>
      </p:sp>
      <p:sp>
        <p:nvSpPr>
          <p:cNvPr id="8" name="Text Box 5"/>
          <p:cNvSpPr txBox="1">
            <a:spLocks noChangeArrowheads="1"/>
          </p:cNvSpPr>
          <p:nvPr/>
        </p:nvSpPr>
        <p:spPr bwMode="auto">
          <a:xfrm>
            <a:off x="5715000" y="3200400"/>
            <a:ext cx="4114800" cy="2820888"/>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 Assembly language:</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array BYTE 1000 DUP(?)</a:t>
            </a:r>
          </a:p>
          <a:p>
            <a:pPr eaLnBrk="1" hangingPunct="1">
              <a:lnSpc>
                <a:spcPct val="50000"/>
              </a:lnSpc>
              <a:spcBef>
                <a:spcPct val="50000"/>
              </a:spcBef>
            </a:pPr>
            <a:r>
              <a:rPr lang="en-US" altLang="en-US" sz="1800" b="1" dirty="0">
                <a:latin typeface="Courier New" pitchFamily="49" charset="0"/>
              </a:rPr>
              <a:t>    p DWORD ?</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ESI,OFFSET array</a:t>
            </a:r>
          </a:p>
          <a:p>
            <a:pPr eaLnBrk="1" hangingPunct="1">
              <a:lnSpc>
                <a:spcPct val="50000"/>
              </a:lnSpc>
              <a:spcBef>
                <a:spcPct val="50000"/>
              </a:spcBef>
            </a:pPr>
            <a:r>
              <a:rPr lang="en-US" altLang="en-US" sz="1800" b="1">
                <a:latin typeface="Courier New" pitchFamily="49" charset="0"/>
              </a:rPr>
              <a:t>MOV p, ESI</a:t>
            </a:r>
            <a:endParaRPr lang="en-US" altLang="en-US" sz="1800" b="1" dirty="0">
              <a:latin typeface="Courier New" pitchFamily="49" charset="0"/>
            </a:endParaRPr>
          </a:p>
        </p:txBody>
      </p:sp>
    </p:spTree>
    <p:extLst>
      <p:ext uri="{BB962C8B-B14F-4D97-AF65-F5344CB8AC3E}">
        <p14:creationId xmlns:p14="http://schemas.microsoft.com/office/powerpoint/2010/main" val="391211134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AJ</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34721677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Instruction Format</a:t>
            </a:r>
          </a:p>
        </p:txBody>
      </p:sp>
      <p:sp>
        <p:nvSpPr>
          <p:cNvPr id="3" name="2 Marcador de contenido"/>
          <p:cNvSpPr>
            <a:spLocks noGrp="1"/>
          </p:cNvSpPr>
          <p:nvPr>
            <p:ph idx="1"/>
          </p:nvPr>
        </p:nvSpPr>
        <p:spPr/>
        <p:txBody>
          <a:bodyPr/>
          <a:lstStyle/>
          <a:p>
            <a:r>
              <a:rPr lang="es-MX" dirty="0"/>
              <a:t>x86 </a:t>
            </a:r>
            <a:r>
              <a:rPr lang="es-MX" dirty="0" err="1"/>
              <a:t>instruction</a:t>
            </a:r>
            <a:r>
              <a:rPr lang="es-MX" dirty="0"/>
              <a:t> </a:t>
            </a:r>
            <a:r>
              <a:rPr lang="es-MX" dirty="0" err="1"/>
              <a:t>format</a:t>
            </a:r>
            <a:endParaRPr lang="es-MX" dirty="0"/>
          </a:p>
          <a:p>
            <a:pPr lvl="2"/>
            <a:r>
              <a:rPr lang="es-MX" dirty="0"/>
              <a:t>[</a:t>
            </a:r>
            <a:r>
              <a:rPr lang="es-MX" dirty="0" err="1"/>
              <a:t>label</a:t>
            </a:r>
            <a:r>
              <a:rPr lang="es-MX" dirty="0"/>
              <a:t>:]  [</a:t>
            </a:r>
            <a:r>
              <a:rPr lang="es-MX" b="1" dirty="0" err="1"/>
              <a:t>mnemonic</a:t>
            </a:r>
            <a:r>
              <a:rPr lang="es-MX" b="1" dirty="0"/>
              <a:t>  [</a:t>
            </a:r>
            <a:r>
              <a:rPr lang="es-MX" b="1" i="1" dirty="0" err="1"/>
              <a:t>operands</a:t>
            </a:r>
            <a:r>
              <a:rPr lang="es-MX" dirty="0"/>
              <a:t>]]  [;</a:t>
            </a:r>
            <a:r>
              <a:rPr lang="es-MX" dirty="0" err="1"/>
              <a:t>comments</a:t>
            </a:r>
            <a:r>
              <a:rPr lang="es-MX" dirty="0"/>
              <a:t>]</a:t>
            </a:r>
            <a:endParaRPr lang="en-US" dirty="0"/>
          </a:p>
          <a:p>
            <a:r>
              <a:rPr lang="en-US" dirty="0"/>
              <a:t>mnemonic  [operands]</a:t>
            </a:r>
          </a:p>
          <a:p>
            <a:pPr lvl="2"/>
            <a:r>
              <a:rPr lang="es-MX" dirty="0" err="1"/>
              <a:t>mnemonic</a:t>
            </a:r>
            <a:endParaRPr lang="es-MX" dirty="0"/>
          </a:p>
          <a:p>
            <a:pPr lvl="2"/>
            <a:r>
              <a:rPr lang="es-MX" dirty="0" err="1"/>
              <a:t>mnemonic</a:t>
            </a:r>
            <a:r>
              <a:rPr lang="es-MX" dirty="0"/>
              <a:t>  </a:t>
            </a:r>
            <a:r>
              <a:rPr lang="es-MX" i="1" dirty="0" err="1"/>
              <a:t>source</a:t>
            </a:r>
            <a:endParaRPr lang="es-MX" dirty="0"/>
          </a:p>
          <a:p>
            <a:pPr lvl="2"/>
            <a:r>
              <a:rPr lang="es-MX" dirty="0" err="1"/>
              <a:t>mnemonic</a:t>
            </a:r>
            <a:r>
              <a:rPr lang="es-MX" dirty="0"/>
              <a:t>  </a:t>
            </a:r>
            <a:r>
              <a:rPr lang="es-MX" i="1" dirty="0" err="1"/>
              <a:t>destination</a:t>
            </a:r>
            <a:endParaRPr lang="es-MX" dirty="0"/>
          </a:p>
          <a:p>
            <a:pPr lvl="2"/>
            <a:r>
              <a:rPr lang="es-MX" dirty="0" err="1"/>
              <a:t>mnemonic</a:t>
            </a:r>
            <a:r>
              <a:rPr lang="es-MX" dirty="0"/>
              <a:t>  </a:t>
            </a:r>
            <a:r>
              <a:rPr lang="es-MX" i="1" dirty="0" err="1"/>
              <a:t>destination</a:t>
            </a:r>
            <a:r>
              <a:rPr lang="es-MX" dirty="0"/>
              <a:t>, </a:t>
            </a:r>
            <a:r>
              <a:rPr lang="es-MX" i="1" dirty="0" err="1"/>
              <a:t>source</a:t>
            </a:r>
            <a:r>
              <a:rPr lang="es-MX" dirty="0"/>
              <a:t> </a:t>
            </a:r>
          </a:p>
          <a:p>
            <a:pPr lvl="2"/>
            <a:r>
              <a:rPr lang="es-MX" dirty="0" err="1"/>
              <a:t>mnemonic</a:t>
            </a:r>
            <a:r>
              <a:rPr lang="es-MX" dirty="0"/>
              <a:t>  </a:t>
            </a:r>
            <a:r>
              <a:rPr lang="es-MX" i="1" dirty="0" err="1"/>
              <a:t>destination</a:t>
            </a:r>
            <a:r>
              <a:rPr lang="es-MX" dirty="0"/>
              <a:t>, </a:t>
            </a:r>
            <a:r>
              <a:rPr lang="es-MX" i="1" dirty="0"/>
              <a:t>source-1</a:t>
            </a:r>
            <a:r>
              <a:rPr lang="es-MX" dirty="0"/>
              <a:t> , </a:t>
            </a:r>
            <a:r>
              <a:rPr lang="es-MX" i="1" dirty="0"/>
              <a:t>source-2</a:t>
            </a:r>
            <a:r>
              <a:rPr lang="es-MX" dirty="0"/>
              <a:t> </a:t>
            </a:r>
          </a:p>
          <a:p>
            <a:pPr lvl="2"/>
            <a:endParaRPr lang="es-MX" dirty="0"/>
          </a:p>
          <a:p>
            <a:pPr lvl="2"/>
            <a:endParaRPr lang="es-MX" dirty="0"/>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166</a:t>
            </a:fld>
            <a:endParaRPr lang="es-MX" dirty="0"/>
          </a:p>
        </p:txBody>
      </p:sp>
    </p:spTree>
    <p:extLst>
      <p:ext uri="{BB962C8B-B14F-4D97-AF65-F5344CB8AC3E}">
        <p14:creationId xmlns:p14="http://schemas.microsoft.com/office/powerpoint/2010/main" val="260466355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Operand</a:t>
            </a:r>
            <a:r>
              <a:rPr lang="es-MX" dirty="0"/>
              <a:t> </a:t>
            </a:r>
            <a:r>
              <a:rPr lang="es-MX" dirty="0" err="1"/>
              <a:t>Types</a:t>
            </a:r>
            <a:endParaRPr lang="en-US" dirty="0"/>
          </a:p>
        </p:txBody>
      </p:sp>
      <p:sp>
        <p:nvSpPr>
          <p:cNvPr id="3" name="2 Marcador de contenido"/>
          <p:cNvSpPr>
            <a:spLocks noGrp="1"/>
          </p:cNvSpPr>
          <p:nvPr>
            <p:ph idx="1"/>
          </p:nvPr>
        </p:nvSpPr>
        <p:spPr>
          <a:xfrm>
            <a:off x="1981200" y="1600200"/>
            <a:ext cx="8229600" cy="4853136"/>
          </a:xfrm>
        </p:spPr>
        <p:txBody>
          <a:bodyPr>
            <a:normAutofit fontScale="92500" lnSpcReduction="10000"/>
          </a:bodyPr>
          <a:lstStyle/>
          <a:p>
            <a:r>
              <a:rPr lang="en-US" altLang="en-US" b="1" i="1" dirty="0" err="1"/>
              <a:t>Imm</a:t>
            </a:r>
            <a:r>
              <a:rPr lang="en-US" altLang="en-US" b="1" dirty="0" err="1"/>
              <a:t>-ediate</a:t>
            </a:r>
            <a:r>
              <a:rPr lang="en-US" altLang="en-US" dirty="0"/>
              <a:t> – a constant integer (</a:t>
            </a:r>
            <a:r>
              <a:rPr lang="en-US" altLang="en-US" sz="2600" dirty="0"/>
              <a:t>8, 16, or 32 bits</a:t>
            </a:r>
            <a:r>
              <a:rPr lang="en-US" altLang="en-US" dirty="0"/>
              <a:t>)</a:t>
            </a:r>
          </a:p>
          <a:p>
            <a:pPr lvl="1"/>
            <a:r>
              <a:rPr lang="en-US" altLang="en-US" dirty="0"/>
              <a:t>value is encoded within the instruction</a:t>
            </a:r>
          </a:p>
          <a:p>
            <a:pPr lvl="1"/>
            <a:endParaRPr lang="en-US" altLang="en-US" dirty="0"/>
          </a:p>
          <a:p>
            <a:r>
              <a:rPr lang="en-US" altLang="en-US" b="1" i="1" dirty="0"/>
              <a:t>Reg</a:t>
            </a:r>
            <a:r>
              <a:rPr lang="en-US" altLang="en-US" b="1" dirty="0"/>
              <a:t>-</a:t>
            </a:r>
            <a:r>
              <a:rPr lang="en-US" altLang="en-US" b="1" dirty="0" err="1"/>
              <a:t>ister</a:t>
            </a:r>
            <a:r>
              <a:rPr lang="en-US" altLang="en-US" dirty="0"/>
              <a:t> – the name of a register </a:t>
            </a:r>
            <a:r>
              <a:rPr lang="en-US" altLang="en-US" dirty="0">
                <a:solidFill>
                  <a:prstClr val="black"/>
                </a:solidFill>
              </a:rPr>
              <a:t>(</a:t>
            </a:r>
            <a:r>
              <a:rPr lang="en-US" altLang="en-US" sz="2600" dirty="0">
                <a:solidFill>
                  <a:prstClr val="black"/>
                </a:solidFill>
              </a:rPr>
              <a:t>8, 16, or 32 bits</a:t>
            </a:r>
            <a:r>
              <a:rPr lang="en-US" altLang="en-US" dirty="0">
                <a:solidFill>
                  <a:prstClr val="black"/>
                </a:solidFill>
              </a:rPr>
              <a:t>)</a:t>
            </a:r>
            <a:endParaRPr lang="en-US" altLang="en-US" dirty="0"/>
          </a:p>
          <a:p>
            <a:pPr lvl="1"/>
            <a:r>
              <a:rPr lang="en-US" altLang="en-US" dirty="0"/>
              <a:t>register name is converted to a number and encoded within the instruction</a:t>
            </a:r>
          </a:p>
          <a:p>
            <a:pPr lvl="1"/>
            <a:endParaRPr lang="en-US" altLang="en-US" dirty="0"/>
          </a:p>
          <a:p>
            <a:r>
              <a:rPr lang="en-US" altLang="en-US" b="1" i="1" dirty="0"/>
              <a:t>Mem</a:t>
            </a:r>
            <a:r>
              <a:rPr lang="en-US" altLang="en-US" b="1" dirty="0"/>
              <a:t>-</a:t>
            </a:r>
            <a:r>
              <a:rPr lang="en-US" altLang="en-US" b="1" dirty="0" err="1"/>
              <a:t>ory</a:t>
            </a:r>
            <a:r>
              <a:rPr lang="en-US" altLang="en-US" dirty="0"/>
              <a:t> – reference to a location in memory </a:t>
            </a:r>
            <a:r>
              <a:rPr lang="en-US" altLang="en-US" dirty="0">
                <a:solidFill>
                  <a:prstClr val="black"/>
                </a:solidFill>
              </a:rPr>
              <a:t>(</a:t>
            </a:r>
            <a:r>
              <a:rPr lang="en-US" altLang="en-US" sz="2600" dirty="0">
                <a:solidFill>
                  <a:prstClr val="black"/>
                </a:solidFill>
              </a:rPr>
              <a:t>8, 16, or 32 bits</a:t>
            </a:r>
            <a:r>
              <a:rPr lang="en-US" altLang="en-US" dirty="0">
                <a:solidFill>
                  <a:prstClr val="black"/>
                </a:solidFill>
              </a:rPr>
              <a:t>)</a:t>
            </a:r>
            <a:endParaRPr lang="en-US" altLang="en-US" dirty="0"/>
          </a:p>
          <a:p>
            <a:pPr lvl="1"/>
            <a:r>
              <a:rPr lang="en-US" altLang="en-US" dirty="0"/>
              <a:t>memory address is encoded within the instruction, or a register holds the address of a memory location</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167</a:t>
            </a:fld>
            <a:endParaRPr lang="es-MX" dirty="0"/>
          </a:p>
        </p:txBody>
      </p:sp>
    </p:spTree>
    <p:extLst>
      <p:ext uri="{BB962C8B-B14F-4D97-AF65-F5344CB8AC3E}">
        <p14:creationId xmlns:p14="http://schemas.microsoft.com/office/powerpoint/2010/main" val="24315913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Instruction Operand Notation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168</a:t>
            </a:fld>
            <a:endParaRPr lang="es-MX" dirty="0"/>
          </a:p>
        </p:txBody>
      </p:sp>
      <p:pic>
        <p:nvPicPr>
          <p:cNvPr id="6"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7529" y="1628800"/>
            <a:ext cx="8560001" cy="438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78644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Instruction</a:t>
            </a:r>
            <a:r>
              <a:rPr lang="es-MX" dirty="0"/>
              <a:t> Set</a:t>
            </a:r>
            <a:endParaRPr lang="en-US" dirty="0"/>
          </a:p>
        </p:txBody>
      </p:sp>
      <p:sp>
        <p:nvSpPr>
          <p:cNvPr id="3" name="2 Marcador de contenido"/>
          <p:cNvSpPr>
            <a:spLocks noGrp="1"/>
          </p:cNvSpPr>
          <p:nvPr>
            <p:ph idx="1"/>
          </p:nvPr>
        </p:nvSpPr>
        <p:spPr/>
        <p:txBody>
          <a:bodyPr/>
          <a:lstStyle/>
          <a:p>
            <a:pPr marL="0" indent="0">
              <a:buNone/>
            </a:pPr>
            <a:endParaRPr lang="es-MX" dirty="0"/>
          </a:p>
          <a:p>
            <a:pPr marL="0" indent="0">
              <a:buNone/>
            </a:pPr>
            <a:endParaRPr lang="es-MX" dirty="0"/>
          </a:p>
          <a:p>
            <a:pPr marL="0" indent="0" algn="ctr">
              <a:buNone/>
            </a:pPr>
            <a:r>
              <a:rPr lang="en-US" sz="4000" b="1" dirty="0"/>
              <a:t>Data Transfer Instruction</a:t>
            </a:r>
          </a:p>
          <a:p>
            <a:pPr marL="0" indent="0" algn="ctr">
              <a:buNone/>
            </a:pPr>
            <a:r>
              <a:rPr lang="en-US" sz="4000" b="1" dirty="0"/>
              <a:t>MOV</a:t>
            </a:r>
          </a:p>
          <a:p>
            <a:pPr marL="0" indent="0" algn="ctr">
              <a:buNone/>
            </a:pPr>
            <a:r>
              <a:rPr lang="en-US" dirty="0"/>
              <a:t>( HLL  </a:t>
            </a:r>
            <a:r>
              <a:rPr lang="en-US" dirty="0">
                <a:solidFill>
                  <a:srgbClr val="FF0000"/>
                </a:solidFill>
              </a:rPr>
              <a:t>=</a:t>
            </a:r>
            <a:r>
              <a:rPr lang="en-US" dirty="0"/>
              <a:t> )</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169</a:t>
            </a:fld>
            <a:endParaRPr lang="es-MX" dirty="0"/>
          </a:p>
        </p:txBody>
      </p:sp>
    </p:spTree>
    <p:extLst>
      <p:ext uri="{BB962C8B-B14F-4D97-AF65-F5344CB8AC3E}">
        <p14:creationId xmlns:p14="http://schemas.microsoft.com/office/powerpoint/2010/main" val="308484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dirty="0"/>
              <a:t>Compilación de Alto Nivel a Ensamblador</a:t>
            </a:r>
          </a:p>
        </p:txBody>
      </p:sp>
      <p:sp>
        <p:nvSpPr>
          <p:cNvPr id="3" name="2 Marcador de contenido"/>
          <p:cNvSpPr>
            <a:spLocks noGrp="1"/>
          </p:cNvSpPr>
          <p:nvPr>
            <p:ph idx="1"/>
          </p:nvPr>
        </p:nvSpPr>
        <p:spPr>
          <a:xfrm>
            <a:off x="1981200" y="1600201"/>
            <a:ext cx="8229600" cy="4692287"/>
          </a:xfrm>
        </p:spPr>
        <p:txBody>
          <a:bodyPr>
            <a:normAutofit/>
          </a:bodyPr>
          <a:lstStyle/>
          <a:p>
            <a:r>
              <a:rPr lang="es-MX" sz="2400" dirty="0"/>
              <a:t>Flujo para producir programas Ensamblador desde C / C++:</a:t>
            </a:r>
          </a:p>
          <a:p>
            <a:pPr lvl="1"/>
            <a:r>
              <a:rPr lang="es-MX" sz="2000" i="1" dirty="0"/>
              <a:t>Compilar</a:t>
            </a:r>
            <a:r>
              <a:rPr lang="es-MX" sz="2000" dirty="0"/>
              <a:t> con el </a:t>
            </a:r>
            <a:r>
              <a:rPr lang="es-MX" sz="2000" b="1" dirty="0"/>
              <a:t>Compilador</a:t>
            </a:r>
            <a:r>
              <a:rPr lang="es-MX" sz="2000" dirty="0"/>
              <a:t>, con opción ensamblador,</a:t>
            </a:r>
          </a:p>
          <a:p>
            <a:pPr lvl="1"/>
            <a:r>
              <a:rPr lang="es-MX" sz="2000" dirty="0"/>
              <a:t>       de </a:t>
            </a:r>
            <a:r>
              <a:rPr lang="es-MX" sz="2000" i="1" dirty="0"/>
              <a:t>prog.cc</a:t>
            </a:r>
            <a:r>
              <a:rPr lang="es-MX" sz="2000" dirty="0"/>
              <a:t>  a  </a:t>
            </a:r>
            <a:r>
              <a:rPr lang="es-MX" sz="2000" i="1" dirty="0"/>
              <a:t>prog.asm</a:t>
            </a:r>
            <a:r>
              <a:rPr lang="es-MX" sz="2000" dirty="0"/>
              <a:t> </a:t>
            </a:r>
          </a:p>
        </p:txBody>
      </p:sp>
      <p:sp>
        <p:nvSpPr>
          <p:cNvPr id="4" name="3 Marcador de pie de página"/>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5" name="4 Marcador de número de diapositiva"/>
          <p:cNvSpPr>
            <a:spLocks noGrp="1"/>
          </p:cNvSpPr>
          <p:nvPr>
            <p:ph type="sldNum" sz="quarter" idx="12"/>
          </p:nvPr>
        </p:nvSpPr>
        <p:spPr/>
        <p:txBody>
          <a:bodyPr/>
          <a:lstStyle/>
          <a:p>
            <a:fld id="{89694F64-EAC4-420D-80A9-8D186F3C5535}" type="slidenum">
              <a:rPr lang="es-MX">
                <a:solidFill>
                  <a:prstClr val="black"/>
                </a:solidFill>
                <a:latin typeface="Calibri"/>
              </a:rPr>
              <a:pPr/>
              <a:t>17</a:t>
            </a:fld>
            <a:endParaRPr lang="es-MX" dirty="0">
              <a:solidFill>
                <a:prstClr val="black"/>
              </a:solidFill>
              <a:latin typeface="Calibri"/>
            </a:endParaRPr>
          </a:p>
        </p:txBody>
      </p:sp>
      <p:grpSp>
        <p:nvGrpSpPr>
          <p:cNvPr id="6" name="Grupo 5">
            <a:extLst>
              <a:ext uri="{FF2B5EF4-FFF2-40B4-BE49-F238E27FC236}">
                <a16:creationId xmlns:a16="http://schemas.microsoft.com/office/drawing/2014/main" id="{F1401D18-A3B3-4B31-A6D3-E033ACD56397}"/>
              </a:ext>
            </a:extLst>
          </p:cNvPr>
          <p:cNvGrpSpPr/>
          <p:nvPr/>
        </p:nvGrpSpPr>
        <p:grpSpPr>
          <a:xfrm>
            <a:off x="4367809" y="3237909"/>
            <a:ext cx="4189027" cy="2063709"/>
            <a:chOff x="1319077" y="3068960"/>
            <a:chExt cx="4189027" cy="2063709"/>
          </a:xfrm>
        </p:grpSpPr>
        <p:sp>
          <p:nvSpPr>
            <p:cNvPr id="20" name="19 Datos almacenados"/>
            <p:cNvSpPr/>
            <p:nvPr/>
          </p:nvSpPr>
          <p:spPr>
            <a:xfrm>
              <a:off x="1319077" y="3414716"/>
              <a:ext cx="1584176" cy="518458"/>
            </a:xfrm>
            <a:prstGeom prst="flowChartOnlineStorage">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prstClr val="black"/>
                  </a:solidFill>
                  <a:latin typeface="Calibri"/>
                </a:rPr>
                <a:t>prog</a:t>
              </a:r>
              <a:r>
                <a:rPr lang="es-MX" dirty="0">
                  <a:solidFill>
                    <a:prstClr val="black"/>
                  </a:solidFill>
                  <a:latin typeface="Calibri"/>
                </a:rPr>
                <a:t>.cc</a:t>
              </a:r>
              <a:endParaRPr lang="en-US" dirty="0">
                <a:solidFill>
                  <a:prstClr val="black"/>
                </a:solidFill>
                <a:latin typeface="Calibri"/>
              </a:endParaRPr>
            </a:p>
          </p:txBody>
        </p:sp>
        <p:sp>
          <p:nvSpPr>
            <p:cNvPr id="21" name="20 Proceso"/>
            <p:cNvSpPr/>
            <p:nvPr/>
          </p:nvSpPr>
          <p:spPr>
            <a:xfrm>
              <a:off x="1397636" y="4306434"/>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prstClr val="black"/>
                  </a:solidFill>
                  <a:latin typeface="Calibri"/>
                </a:rPr>
                <a:t>Compilador</a:t>
              </a:r>
              <a:endParaRPr lang="en-US" dirty="0">
                <a:solidFill>
                  <a:prstClr val="black"/>
                </a:solidFill>
                <a:latin typeface="Calibri"/>
              </a:endParaRPr>
            </a:p>
          </p:txBody>
        </p:sp>
        <p:sp>
          <p:nvSpPr>
            <p:cNvPr id="22" name="21 Datos almacenados"/>
            <p:cNvSpPr/>
            <p:nvPr/>
          </p:nvSpPr>
          <p:spPr>
            <a:xfrm>
              <a:off x="3522082" y="4306434"/>
              <a:ext cx="1584176" cy="518458"/>
            </a:xfrm>
            <a:prstGeom prst="flowChartOnlineStorage">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prstClr val="black"/>
                  </a:solidFill>
                  <a:latin typeface="Calibri"/>
                </a:rPr>
                <a:t>prog</a:t>
              </a:r>
              <a:r>
                <a:rPr lang="es-MX" dirty="0">
                  <a:solidFill>
                    <a:prstClr val="black"/>
                  </a:solidFill>
                  <a:latin typeface="Calibri"/>
                </a:rPr>
                <a:t>.asm</a:t>
              </a:r>
              <a:endParaRPr lang="en-US" dirty="0">
                <a:solidFill>
                  <a:prstClr val="black"/>
                </a:solidFill>
                <a:latin typeface="Calibri"/>
              </a:endParaRPr>
            </a:p>
          </p:txBody>
        </p:sp>
        <p:cxnSp>
          <p:nvCxnSpPr>
            <p:cNvPr id="25" name="24 Conector recto de flecha"/>
            <p:cNvCxnSpPr>
              <a:stCxn id="20" idx="2"/>
            </p:cNvCxnSpPr>
            <p:nvPr/>
          </p:nvCxnSpPr>
          <p:spPr>
            <a:xfrm>
              <a:off x="2111165" y="3933174"/>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endCxn id="22" idx="1"/>
            </p:cNvCxnSpPr>
            <p:nvPr/>
          </p:nvCxnSpPr>
          <p:spPr>
            <a:xfrm>
              <a:off x="2909804" y="4565663"/>
              <a:ext cx="61227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1427089" y="3068960"/>
              <a:ext cx="1476164" cy="307777"/>
            </a:xfrm>
            <a:prstGeom prst="rect">
              <a:avLst/>
            </a:prstGeom>
            <a:noFill/>
          </p:spPr>
          <p:txBody>
            <a:bodyPr wrap="square" rtlCol="0">
              <a:spAutoFit/>
            </a:bodyPr>
            <a:lstStyle/>
            <a:p>
              <a:r>
                <a:rPr lang="es-MX" sz="1400" dirty="0">
                  <a:solidFill>
                    <a:prstClr val="black"/>
                  </a:solidFill>
                  <a:latin typeface="Calibri"/>
                </a:rPr>
                <a:t>Programa fuente</a:t>
              </a:r>
              <a:endParaRPr lang="en-US" sz="1400" dirty="0">
                <a:solidFill>
                  <a:prstClr val="black"/>
                </a:solidFill>
                <a:latin typeface="Calibri"/>
              </a:endParaRPr>
            </a:p>
          </p:txBody>
        </p:sp>
        <p:sp>
          <p:nvSpPr>
            <p:cNvPr id="30" name="29 CuadroTexto"/>
            <p:cNvSpPr txBox="1"/>
            <p:nvPr/>
          </p:nvSpPr>
          <p:spPr>
            <a:xfrm>
              <a:off x="3630094" y="4824892"/>
              <a:ext cx="1878010" cy="307777"/>
            </a:xfrm>
            <a:prstGeom prst="rect">
              <a:avLst/>
            </a:prstGeom>
            <a:noFill/>
          </p:spPr>
          <p:txBody>
            <a:bodyPr wrap="square" rtlCol="0">
              <a:spAutoFit/>
            </a:bodyPr>
            <a:lstStyle/>
            <a:p>
              <a:r>
                <a:rPr lang="es-MX" sz="1400" dirty="0">
                  <a:solidFill>
                    <a:prstClr val="black"/>
                  </a:solidFill>
                  <a:latin typeface="Calibri"/>
                </a:rPr>
                <a:t>Programa ensamblador</a:t>
              </a:r>
              <a:endParaRPr lang="en-US" sz="1400" dirty="0">
                <a:solidFill>
                  <a:prstClr val="black"/>
                </a:solidFill>
                <a:latin typeface="Calibri"/>
              </a:endParaRPr>
            </a:p>
          </p:txBody>
        </p:sp>
      </p:grpSp>
    </p:spTree>
    <p:extLst>
      <p:ext uri="{BB962C8B-B14F-4D97-AF65-F5344CB8AC3E}">
        <p14:creationId xmlns:p14="http://schemas.microsoft.com/office/powerpoint/2010/main" val="6289512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MOV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170</a:t>
            </a:fld>
            <a:endParaRPr lang="es-MX" dirty="0"/>
          </a:p>
        </p:txBody>
      </p:sp>
      <p:sp>
        <p:nvSpPr>
          <p:cNvPr id="7" name="Text Box 4"/>
          <p:cNvSpPr txBox="1">
            <a:spLocks noChangeArrowheads="1"/>
          </p:cNvSpPr>
          <p:nvPr/>
        </p:nvSpPr>
        <p:spPr bwMode="auto">
          <a:xfrm>
            <a:off x="2322631" y="2205525"/>
            <a:ext cx="7546739" cy="167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70000"/>
              </a:lnSpc>
              <a:spcBef>
                <a:spcPct val="50000"/>
              </a:spcBef>
              <a:buFontTx/>
              <a:buChar char="•"/>
            </a:pPr>
            <a:r>
              <a:rPr lang="en-US" altLang="en-US" dirty="0"/>
              <a:t>Move from </a:t>
            </a:r>
            <a:r>
              <a:rPr lang="en-US" altLang="en-US" i="1" dirty="0"/>
              <a:t>source operand</a:t>
            </a:r>
            <a:r>
              <a:rPr lang="en-US" altLang="en-US" dirty="0"/>
              <a:t> to </a:t>
            </a:r>
            <a:r>
              <a:rPr lang="en-US" altLang="en-US" i="1" dirty="0"/>
              <a:t>destination operand</a:t>
            </a:r>
            <a:r>
              <a:rPr lang="en-US" altLang="en-US" dirty="0"/>
              <a:t>.</a:t>
            </a:r>
          </a:p>
          <a:p>
            <a:pPr eaLnBrk="1" hangingPunct="1">
              <a:lnSpc>
                <a:spcPct val="70000"/>
              </a:lnSpc>
              <a:spcBef>
                <a:spcPct val="50000"/>
              </a:spcBef>
              <a:buFontTx/>
              <a:buChar char="•"/>
            </a:pPr>
            <a:r>
              <a:rPr lang="en-US" altLang="en-US" dirty="0"/>
              <a:t>Syntax:</a:t>
            </a:r>
          </a:p>
          <a:p>
            <a:pPr lvl="2" eaLnBrk="1" hangingPunct="1">
              <a:lnSpc>
                <a:spcPct val="70000"/>
              </a:lnSpc>
              <a:spcBef>
                <a:spcPct val="50000"/>
              </a:spcBef>
            </a:pPr>
            <a:r>
              <a:rPr lang="en-US" altLang="en-US" b="1" dirty="0">
                <a:solidFill>
                  <a:schemeClr val="tx2"/>
                </a:solidFill>
              </a:rPr>
              <a:t>MOV </a:t>
            </a:r>
            <a:r>
              <a:rPr lang="en-US" altLang="en-US" b="1" i="1" dirty="0">
                <a:solidFill>
                  <a:schemeClr val="tx2"/>
                </a:solidFill>
              </a:rPr>
              <a:t>destination, source</a:t>
            </a:r>
          </a:p>
          <a:p>
            <a:pPr lvl="2" eaLnBrk="1" hangingPunct="1">
              <a:lnSpc>
                <a:spcPct val="70000"/>
              </a:lnSpc>
              <a:spcBef>
                <a:spcPct val="50000"/>
              </a:spcBef>
            </a:pPr>
            <a:r>
              <a:rPr lang="en-US" altLang="en-US" b="1" i="1" dirty="0">
                <a:solidFill>
                  <a:schemeClr val="tx2"/>
                </a:solidFill>
              </a:rPr>
              <a:t>                  ; HLL, destination</a:t>
            </a:r>
            <a:r>
              <a:rPr lang="en-US" altLang="en-US" b="1" i="1" dirty="0">
                <a:solidFill>
                  <a:srgbClr val="FF0000"/>
                </a:solidFill>
              </a:rPr>
              <a:t>=</a:t>
            </a:r>
            <a:r>
              <a:rPr lang="en-US" altLang="en-US" b="1" i="1" dirty="0">
                <a:solidFill>
                  <a:schemeClr val="tx2"/>
                </a:solidFill>
              </a:rPr>
              <a:t>source</a:t>
            </a:r>
          </a:p>
        </p:txBody>
      </p:sp>
    </p:spTree>
    <p:extLst>
      <p:ext uri="{BB962C8B-B14F-4D97-AF65-F5344CB8AC3E}">
        <p14:creationId xmlns:p14="http://schemas.microsoft.com/office/powerpoint/2010/main" val="23374129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General </a:t>
            </a:r>
            <a:r>
              <a:rPr lang="es-MX" dirty="0" err="1"/>
              <a:t>Operand-Variants</a:t>
            </a:r>
            <a:r>
              <a:rPr lang="es-MX" dirty="0"/>
              <a:t> of MOV</a:t>
            </a:r>
            <a:endParaRPr lang="en-US" dirty="0"/>
          </a:p>
        </p:txBody>
      </p:sp>
      <p:sp>
        <p:nvSpPr>
          <p:cNvPr id="3" name="2 Marcador de contenido"/>
          <p:cNvSpPr>
            <a:spLocks noGrp="1"/>
          </p:cNvSpPr>
          <p:nvPr>
            <p:ph idx="1"/>
          </p:nvPr>
        </p:nvSpPr>
        <p:spPr/>
        <p:txBody>
          <a:bodyPr>
            <a:normAutofit/>
          </a:bodyPr>
          <a:lstStyle/>
          <a:p>
            <a:r>
              <a:rPr lang="es-MX" dirty="0"/>
              <a:t>MOV </a:t>
            </a:r>
            <a:r>
              <a:rPr lang="es-MX" dirty="0" err="1"/>
              <a:t>reg</a:t>
            </a:r>
            <a:r>
              <a:rPr lang="es-MX" dirty="0"/>
              <a:t>, </a:t>
            </a:r>
            <a:r>
              <a:rPr lang="es-MX" dirty="0" err="1"/>
              <a:t>reg</a:t>
            </a:r>
            <a:endParaRPr lang="es-MX" dirty="0"/>
          </a:p>
          <a:p>
            <a:r>
              <a:rPr lang="es-MX" dirty="0"/>
              <a:t>MOV </a:t>
            </a:r>
            <a:r>
              <a:rPr lang="es-MX" dirty="0" err="1"/>
              <a:t>mem</a:t>
            </a:r>
            <a:r>
              <a:rPr lang="es-MX" dirty="0"/>
              <a:t>, </a:t>
            </a:r>
            <a:r>
              <a:rPr lang="es-MX" dirty="0" err="1"/>
              <a:t>reg</a:t>
            </a:r>
            <a:endParaRPr lang="es-MX" dirty="0"/>
          </a:p>
          <a:p>
            <a:r>
              <a:rPr lang="es-MX" dirty="0"/>
              <a:t>MOV </a:t>
            </a:r>
            <a:r>
              <a:rPr lang="es-MX" dirty="0" err="1"/>
              <a:t>reg</a:t>
            </a:r>
            <a:r>
              <a:rPr lang="es-MX" dirty="0"/>
              <a:t>, </a:t>
            </a:r>
            <a:r>
              <a:rPr lang="es-MX" dirty="0" err="1"/>
              <a:t>mem</a:t>
            </a:r>
            <a:endParaRPr lang="es-MX" dirty="0"/>
          </a:p>
          <a:p>
            <a:r>
              <a:rPr lang="es-MX" dirty="0"/>
              <a:t>MOV </a:t>
            </a:r>
            <a:r>
              <a:rPr lang="es-MX" dirty="0" err="1"/>
              <a:t>mem</a:t>
            </a:r>
            <a:r>
              <a:rPr lang="es-MX" dirty="0"/>
              <a:t>, </a:t>
            </a:r>
            <a:r>
              <a:rPr lang="es-MX" dirty="0" err="1"/>
              <a:t>imm</a:t>
            </a:r>
            <a:endParaRPr lang="es-MX" dirty="0"/>
          </a:p>
          <a:p>
            <a:r>
              <a:rPr lang="es-MX" dirty="0"/>
              <a:t>MOV </a:t>
            </a:r>
            <a:r>
              <a:rPr lang="es-MX" dirty="0" err="1"/>
              <a:t>reg</a:t>
            </a:r>
            <a:r>
              <a:rPr lang="es-MX" dirty="0"/>
              <a:t>, </a:t>
            </a:r>
            <a:r>
              <a:rPr lang="es-MX" dirty="0" err="1"/>
              <a:t>imm</a:t>
            </a:r>
            <a:endParaRPr lang="es-MX" dirty="0"/>
          </a:p>
          <a:p>
            <a:endParaRPr lang="es-MX" dirty="0"/>
          </a:p>
          <a:p>
            <a:r>
              <a:rPr lang="en-US" dirty="0"/>
              <a:t>No more than one </a:t>
            </a:r>
            <a:r>
              <a:rPr lang="en-US" i="1" dirty="0"/>
              <a:t>memory operand</a:t>
            </a:r>
            <a:r>
              <a:rPr lang="en-US" dirty="0"/>
              <a:t> permitted</a:t>
            </a:r>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171</a:t>
            </a:fld>
            <a:endParaRPr lang="es-MX" dirty="0"/>
          </a:p>
        </p:txBody>
      </p:sp>
    </p:spTree>
    <p:extLst>
      <p:ext uri="{BB962C8B-B14F-4D97-AF65-F5344CB8AC3E}">
        <p14:creationId xmlns:p14="http://schemas.microsoft.com/office/powerpoint/2010/main" val="353228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Direct Memory Operands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172</a:t>
            </a:fld>
            <a:endParaRPr lang="es-MX" dirty="0"/>
          </a:p>
        </p:txBody>
      </p:sp>
      <p:sp>
        <p:nvSpPr>
          <p:cNvPr id="6" name="Rectangle 3"/>
          <p:cNvSpPr txBox="1">
            <a:spLocks noChangeArrowheads="1"/>
          </p:cNvSpPr>
          <p:nvPr/>
        </p:nvSpPr>
        <p:spPr>
          <a:xfrm>
            <a:off x="2334662" y="1700808"/>
            <a:ext cx="7467600" cy="1600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en-US" dirty="0"/>
              <a:t>A direct memory operand is a named reference to storage in memory</a:t>
            </a:r>
          </a:p>
          <a:p>
            <a:pPr>
              <a:lnSpc>
                <a:spcPct val="90000"/>
              </a:lnSpc>
            </a:pPr>
            <a:r>
              <a:rPr lang="en-US" altLang="en-US" dirty="0"/>
              <a:t>The named reference (</a:t>
            </a:r>
            <a:r>
              <a:rPr lang="en-US" altLang="en-US" i="1" dirty="0"/>
              <a:t>label</a:t>
            </a:r>
            <a:r>
              <a:rPr lang="en-US" altLang="en-US" dirty="0"/>
              <a:t>) is automatically dereferenced by the assembler</a:t>
            </a:r>
          </a:p>
        </p:txBody>
      </p:sp>
      <p:sp>
        <p:nvSpPr>
          <p:cNvPr id="7" name="Text Box 4"/>
          <p:cNvSpPr txBox="1">
            <a:spLocks noChangeArrowheads="1"/>
          </p:cNvSpPr>
          <p:nvPr/>
        </p:nvSpPr>
        <p:spPr bwMode="auto">
          <a:xfrm>
            <a:off x="2609576" y="3301008"/>
            <a:ext cx="6858000" cy="28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dirty="0">
                <a:latin typeface="Courier New" pitchFamily="49" charset="0"/>
              </a:rPr>
              <a:t>.DATA</a:t>
            </a:r>
          </a:p>
          <a:p>
            <a:pPr eaLnBrk="1" hangingPunct="1">
              <a:lnSpc>
                <a:spcPct val="70000"/>
              </a:lnSpc>
              <a:spcBef>
                <a:spcPct val="50000"/>
              </a:spcBef>
            </a:pPr>
            <a:r>
              <a:rPr lang="en-US" altLang="en-US" sz="1800" b="1" dirty="0">
                <a:latin typeface="Courier New" pitchFamily="49" charset="0"/>
              </a:rPr>
              <a:t>var1 BYTE 10h</a:t>
            </a:r>
          </a:p>
          <a:p>
            <a:pPr eaLnBrk="1" hangingPunct="1">
              <a:lnSpc>
                <a:spcPct val="70000"/>
              </a:lnSpc>
              <a:spcBef>
                <a:spcPct val="50000"/>
              </a:spcBef>
            </a:pPr>
            <a:endParaRPr lang="en-US" altLang="en-US" sz="1800" b="1" dirty="0">
              <a:latin typeface="Courier New" pitchFamily="49" charset="0"/>
            </a:endParaRPr>
          </a:p>
          <a:p>
            <a:pPr eaLnBrk="1" hangingPunct="1">
              <a:lnSpc>
                <a:spcPct val="70000"/>
              </a:lnSpc>
              <a:spcBef>
                <a:spcPct val="50000"/>
              </a:spcBef>
            </a:pPr>
            <a:r>
              <a:rPr lang="en-US" altLang="en-US" sz="1800" b="1" dirty="0">
                <a:latin typeface="Courier New" pitchFamily="49" charset="0"/>
              </a:rPr>
              <a:t>.CODE</a:t>
            </a:r>
          </a:p>
          <a:p>
            <a:pPr eaLnBrk="1" hangingPunct="1">
              <a:lnSpc>
                <a:spcPct val="70000"/>
              </a:lnSpc>
              <a:spcBef>
                <a:spcPct val="50000"/>
              </a:spcBef>
            </a:pPr>
            <a:r>
              <a:rPr lang="en-US" altLang="en-US" sz="1800" b="1" dirty="0">
                <a:latin typeface="Courier New" pitchFamily="49" charset="0"/>
              </a:rPr>
              <a:t>MOV EAX,21h	; EAX = 00000021h</a:t>
            </a:r>
          </a:p>
          <a:p>
            <a:pPr eaLnBrk="1" hangingPunct="1">
              <a:lnSpc>
                <a:spcPct val="70000"/>
              </a:lnSpc>
              <a:spcBef>
                <a:spcPct val="50000"/>
              </a:spcBef>
            </a:pPr>
            <a:r>
              <a:rPr lang="en-US" altLang="en-US" sz="1800" b="1" dirty="0">
                <a:latin typeface="Courier New" pitchFamily="49" charset="0"/>
              </a:rPr>
              <a:t>MOV ECX,EAX	; ECX = 00000021h</a:t>
            </a:r>
          </a:p>
          <a:p>
            <a:pPr eaLnBrk="1" hangingPunct="1">
              <a:lnSpc>
                <a:spcPct val="70000"/>
              </a:lnSpc>
              <a:spcBef>
                <a:spcPct val="50000"/>
              </a:spcBef>
            </a:pPr>
            <a:r>
              <a:rPr lang="en-US" altLang="en-US" sz="1800" b="1" dirty="0">
                <a:latin typeface="Courier New" pitchFamily="49" charset="0"/>
              </a:rPr>
              <a:t>MOV AL,var1	; AL = 10h</a:t>
            </a:r>
          </a:p>
          <a:p>
            <a:pPr eaLnBrk="1" hangingPunct="1">
              <a:lnSpc>
                <a:spcPct val="70000"/>
              </a:lnSpc>
              <a:spcBef>
                <a:spcPct val="50000"/>
              </a:spcBef>
            </a:pPr>
            <a:r>
              <a:rPr lang="en-US" altLang="en-US" sz="1800" b="1" dirty="0">
                <a:latin typeface="Courier New" pitchFamily="49" charset="0"/>
              </a:rPr>
              <a:t>MOV AL,[var1]	; AL = 10h</a:t>
            </a:r>
          </a:p>
        </p:txBody>
      </p:sp>
    </p:spTree>
    <p:extLst>
      <p:ext uri="{BB962C8B-B14F-4D97-AF65-F5344CB8AC3E}">
        <p14:creationId xmlns:p14="http://schemas.microsoft.com/office/powerpoint/2010/main" val="10605440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MOV Instruction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173</a:t>
            </a:fld>
            <a:endParaRPr lang="es-MX" dirty="0"/>
          </a:p>
        </p:txBody>
      </p:sp>
      <p:sp>
        <p:nvSpPr>
          <p:cNvPr id="6" name="Text Box 3"/>
          <p:cNvSpPr txBox="1">
            <a:spLocks noChangeArrowheads="1"/>
          </p:cNvSpPr>
          <p:nvPr/>
        </p:nvSpPr>
        <p:spPr bwMode="auto">
          <a:xfrm>
            <a:off x="2933700" y="2627213"/>
            <a:ext cx="6324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40000"/>
              </a:lnSpc>
              <a:spcBef>
                <a:spcPct val="50000"/>
              </a:spcBef>
            </a:pPr>
            <a:r>
              <a:rPr lang="en-US" altLang="en-US" sz="1800" b="1" dirty="0">
                <a:latin typeface="Courier New" pitchFamily="49" charset="0"/>
              </a:rPr>
              <a:t>.DATA</a:t>
            </a:r>
          </a:p>
          <a:p>
            <a:pPr eaLnBrk="1" hangingPunct="1">
              <a:lnSpc>
                <a:spcPct val="40000"/>
              </a:lnSpc>
              <a:spcBef>
                <a:spcPct val="50000"/>
              </a:spcBef>
            </a:pPr>
            <a:r>
              <a:rPr lang="en-US" altLang="en-US" sz="1800" b="1" dirty="0">
                <a:latin typeface="Courier New" pitchFamily="49" charset="0"/>
              </a:rPr>
              <a:t>count BYTE 100</a:t>
            </a:r>
          </a:p>
          <a:p>
            <a:pPr eaLnBrk="1" hangingPunct="1">
              <a:lnSpc>
                <a:spcPct val="40000"/>
              </a:lnSpc>
              <a:spcBef>
                <a:spcPct val="50000"/>
              </a:spcBef>
            </a:pPr>
            <a:r>
              <a:rPr lang="en-US" altLang="en-US" sz="1800" b="1" dirty="0" err="1">
                <a:latin typeface="Courier New" pitchFamily="49" charset="0"/>
              </a:rPr>
              <a:t>wVal</a:t>
            </a:r>
            <a:r>
              <a:rPr lang="en-US" altLang="en-US" sz="1800" b="1" dirty="0">
                <a:latin typeface="Courier New" pitchFamily="49" charset="0"/>
              </a:rPr>
              <a:t>  WORD 2</a:t>
            </a:r>
          </a:p>
          <a:p>
            <a:pPr eaLnBrk="1" hangingPunct="1">
              <a:lnSpc>
                <a:spcPct val="40000"/>
              </a:lnSpc>
              <a:spcBef>
                <a:spcPct val="50000"/>
              </a:spcBef>
            </a:pPr>
            <a:endParaRPr lang="en-US" altLang="en-US" sz="1800" b="1" dirty="0">
              <a:latin typeface="Courier New" pitchFamily="49" charset="0"/>
            </a:endParaRPr>
          </a:p>
          <a:p>
            <a:pPr eaLnBrk="1" hangingPunct="1">
              <a:lnSpc>
                <a:spcPct val="40000"/>
              </a:lnSpc>
              <a:spcBef>
                <a:spcPct val="50000"/>
              </a:spcBef>
            </a:pPr>
            <a:r>
              <a:rPr lang="en-US" altLang="en-US" sz="1800" b="1" dirty="0">
                <a:latin typeface="Courier New" pitchFamily="49" charset="0"/>
              </a:rPr>
              <a:t>.CODE</a:t>
            </a:r>
          </a:p>
          <a:p>
            <a:pPr eaLnBrk="1" hangingPunct="1">
              <a:lnSpc>
                <a:spcPct val="40000"/>
              </a:lnSpc>
              <a:spcBef>
                <a:spcPct val="50000"/>
              </a:spcBef>
            </a:pPr>
            <a:r>
              <a:rPr lang="en-US" altLang="en-US" sz="1800" b="1" dirty="0">
                <a:latin typeface="Courier New" pitchFamily="49" charset="0"/>
              </a:rPr>
              <a:t>	MOV </a:t>
            </a:r>
            <a:r>
              <a:rPr lang="en-US" altLang="en-US" sz="1800" b="1" dirty="0" err="1">
                <a:latin typeface="Courier New" pitchFamily="49" charset="0"/>
              </a:rPr>
              <a:t>BL,count</a:t>
            </a:r>
            <a:r>
              <a:rPr lang="en-US" altLang="en-US" sz="1800" b="1" dirty="0">
                <a:latin typeface="Courier New" pitchFamily="49" charset="0"/>
              </a:rPr>
              <a:t>               ; ?</a:t>
            </a:r>
          </a:p>
          <a:p>
            <a:pPr eaLnBrk="1" hangingPunct="1">
              <a:lnSpc>
                <a:spcPct val="40000"/>
              </a:lnSpc>
              <a:spcBef>
                <a:spcPct val="50000"/>
              </a:spcBef>
            </a:pPr>
            <a:r>
              <a:rPr lang="en-US" altLang="en-US" sz="1800" b="1" dirty="0">
                <a:latin typeface="Courier New" pitchFamily="49" charset="0"/>
              </a:rPr>
              <a:t>	MOV </a:t>
            </a:r>
            <a:r>
              <a:rPr lang="en-US" altLang="en-US" sz="1800" b="1" dirty="0" err="1">
                <a:latin typeface="Courier New" pitchFamily="49" charset="0"/>
              </a:rPr>
              <a:t>AX,wVal</a:t>
            </a:r>
            <a:r>
              <a:rPr lang="en-US" altLang="en-US" sz="1800" b="1" dirty="0">
                <a:latin typeface="Courier New" pitchFamily="49" charset="0"/>
              </a:rPr>
              <a:t>                ; ?</a:t>
            </a:r>
          </a:p>
          <a:p>
            <a:pPr eaLnBrk="1" hangingPunct="1">
              <a:lnSpc>
                <a:spcPct val="40000"/>
              </a:lnSpc>
              <a:spcBef>
                <a:spcPct val="50000"/>
              </a:spcBef>
            </a:pPr>
            <a:r>
              <a:rPr lang="en-US" altLang="en-US" sz="1800" b="1" dirty="0">
                <a:latin typeface="Courier New" pitchFamily="49" charset="0"/>
              </a:rPr>
              <a:t>	MOV </a:t>
            </a:r>
            <a:r>
              <a:rPr lang="en-US" altLang="en-US" sz="1800" b="1" dirty="0" err="1">
                <a:latin typeface="Courier New" pitchFamily="49" charset="0"/>
              </a:rPr>
              <a:t>count,AL</a:t>
            </a:r>
            <a:r>
              <a:rPr lang="en-US" altLang="en-US" sz="1800" b="1" dirty="0">
                <a:latin typeface="Courier New" pitchFamily="49" charset="0"/>
              </a:rPr>
              <a:t>               ; ?</a:t>
            </a:r>
          </a:p>
          <a:p>
            <a:pPr eaLnBrk="1" hangingPunct="1">
              <a:lnSpc>
                <a:spcPct val="40000"/>
              </a:lnSpc>
              <a:spcBef>
                <a:spcPct val="50000"/>
              </a:spcBef>
            </a:pPr>
            <a:r>
              <a:rPr lang="en-US" altLang="en-US" sz="1800" b="1" dirty="0">
                <a:latin typeface="Courier New" pitchFamily="49" charset="0"/>
              </a:rPr>
              <a:t>	MOV </a:t>
            </a:r>
            <a:r>
              <a:rPr lang="en-US" altLang="en-US" sz="1800" b="1" dirty="0" err="1">
                <a:latin typeface="Courier New" pitchFamily="49" charset="0"/>
              </a:rPr>
              <a:t>AL,wVal</a:t>
            </a:r>
            <a:r>
              <a:rPr lang="en-US" altLang="en-US" sz="1800" b="1" dirty="0">
                <a:latin typeface="Courier New" pitchFamily="49" charset="0"/>
              </a:rPr>
              <a:t>		; ?</a:t>
            </a:r>
          </a:p>
          <a:p>
            <a:pPr eaLnBrk="1" hangingPunct="1">
              <a:lnSpc>
                <a:spcPct val="40000"/>
              </a:lnSpc>
              <a:spcBef>
                <a:spcPct val="50000"/>
              </a:spcBef>
            </a:pPr>
            <a:r>
              <a:rPr lang="en-US" altLang="en-US" sz="1800" b="1" dirty="0">
                <a:latin typeface="Courier New" pitchFamily="49" charset="0"/>
              </a:rPr>
              <a:t>	MOV </a:t>
            </a:r>
            <a:r>
              <a:rPr lang="en-US" altLang="en-US" sz="1800" b="1" dirty="0" err="1">
                <a:latin typeface="Courier New" pitchFamily="49" charset="0"/>
              </a:rPr>
              <a:t>AX,count</a:t>
            </a:r>
            <a:r>
              <a:rPr lang="en-US" altLang="en-US" sz="1800" b="1" dirty="0">
                <a:latin typeface="Courier New" pitchFamily="49" charset="0"/>
              </a:rPr>
              <a:t>		; ?</a:t>
            </a:r>
          </a:p>
          <a:p>
            <a:pPr eaLnBrk="1" hangingPunct="1">
              <a:lnSpc>
                <a:spcPct val="40000"/>
              </a:lnSpc>
              <a:spcBef>
                <a:spcPct val="50000"/>
              </a:spcBef>
            </a:pPr>
            <a:r>
              <a:rPr lang="en-US" altLang="en-US" sz="1800" b="1" dirty="0">
                <a:latin typeface="Courier New" pitchFamily="49" charset="0"/>
              </a:rPr>
              <a:t>	MOV </a:t>
            </a:r>
            <a:r>
              <a:rPr lang="en-US" altLang="en-US" sz="1800" b="1" dirty="0" err="1">
                <a:latin typeface="Courier New" pitchFamily="49" charset="0"/>
              </a:rPr>
              <a:t>EAX,count</a:t>
            </a:r>
            <a:r>
              <a:rPr lang="en-US" altLang="en-US" sz="1800" b="1" dirty="0">
                <a:latin typeface="Courier New" pitchFamily="49" charset="0"/>
              </a:rPr>
              <a:t>		; ?</a:t>
            </a:r>
          </a:p>
        </p:txBody>
      </p:sp>
      <p:sp>
        <p:nvSpPr>
          <p:cNvPr id="8" name="Text Box 4">
            <a:extLst>
              <a:ext uri="{FF2B5EF4-FFF2-40B4-BE49-F238E27FC236}">
                <a16:creationId xmlns:a16="http://schemas.microsoft.com/office/drawing/2014/main" id="{7A610763-A2F0-434F-9B66-BE6778B7681B}"/>
              </a:ext>
            </a:extLst>
          </p:cNvPr>
          <p:cNvSpPr txBox="1">
            <a:spLocks noChangeArrowheads="1"/>
          </p:cNvSpPr>
          <p:nvPr/>
        </p:nvSpPr>
        <p:spPr bwMode="auto">
          <a:xfrm>
            <a:off x="2133600" y="1555237"/>
            <a:ext cx="7696200" cy="73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70000"/>
              </a:lnSpc>
              <a:spcBef>
                <a:spcPct val="50000"/>
              </a:spcBef>
            </a:pPr>
            <a:r>
              <a:rPr lang="en-US" altLang="en-US" dirty="0"/>
              <a:t>Explain why each of the following MOV statements are valid or invalid:</a:t>
            </a:r>
          </a:p>
        </p:txBody>
      </p:sp>
    </p:spTree>
    <p:extLst>
      <p:ext uri="{BB962C8B-B14F-4D97-AF65-F5344CB8AC3E}">
        <p14:creationId xmlns:p14="http://schemas.microsoft.com/office/powerpoint/2010/main" val="48742346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MOV Instruction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174</a:t>
            </a:fld>
            <a:endParaRPr lang="es-MX" dirty="0"/>
          </a:p>
        </p:txBody>
      </p:sp>
      <p:sp>
        <p:nvSpPr>
          <p:cNvPr id="6" name="Text Box 3"/>
          <p:cNvSpPr txBox="1">
            <a:spLocks noChangeArrowheads="1"/>
          </p:cNvSpPr>
          <p:nvPr/>
        </p:nvSpPr>
        <p:spPr bwMode="auto">
          <a:xfrm>
            <a:off x="2168944" y="3342668"/>
            <a:ext cx="804185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40000"/>
              </a:lnSpc>
              <a:spcBef>
                <a:spcPct val="50000"/>
              </a:spcBef>
            </a:pPr>
            <a:r>
              <a:rPr lang="en-US" altLang="en-US" sz="1800" b="1" dirty="0">
                <a:latin typeface="Courier New" pitchFamily="49" charset="0"/>
              </a:rPr>
              <a:t>.DATA</a:t>
            </a:r>
          </a:p>
          <a:p>
            <a:pPr eaLnBrk="1" hangingPunct="1">
              <a:lnSpc>
                <a:spcPct val="40000"/>
              </a:lnSpc>
              <a:spcBef>
                <a:spcPct val="50000"/>
              </a:spcBef>
            </a:pPr>
            <a:r>
              <a:rPr lang="en-US" altLang="en-US" sz="1800" b="1" dirty="0" err="1">
                <a:latin typeface="Courier New" pitchFamily="49" charset="0"/>
              </a:rPr>
              <a:t>bVal</a:t>
            </a:r>
            <a:r>
              <a:rPr lang="en-US" altLang="en-US" sz="1800" b="1" dirty="0">
                <a:latin typeface="Courier New" pitchFamily="49" charset="0"/>
              </a:rPr>
              <a:t>  BYTE   100</a:t>
            </a:r>
          </a:p>
          <a:p>
            <a:pPr eaLnBrk="1" hangingPunct="1">
              <a:lnSpc>
                <a:spcPct val="40000"/>
              </a:lnSpc>
              <a:spcBef>
                <a:spcPct val="50000"/>
              </a:spcBef>
            </a:pPr>
            <a:r>
              <a:rPr lang="en-US" altLang="en-US" sz="1800" b="1" dirty="0">
                <a:latin typeface="Courier New" pitchFamily="49" charset="0"/>
              </a:rPr>
              <a:t>bVal2 BYTE   ?</a:t>
            </a:r>
          </a:p>
          <a:p>
            <a:pPr eaLnBrk="1" hangingPunct="1">
              <a:lnSpc>
                <a:spcPct val="40000"/>
              </a:lnSpc>
              <a:spcBef>
                <a:spcPct val="50000"/>
              </a:spcBef>
            </a:pPr>
            <a:r>
              <a:rPr lang="en-US" altLang="en-US" sz="1800" b="1" dirty="0" err="1">
                <a:latin typeface="Courier New" pitchFamily="49" charset="0"/>
              </a:rPr>
              <a:t>wVal</a:t>
            </a:r>
            <a:r>
              <a:rPr lang="en-US" altLang="en-US" sz="1800" b="1" dirty="0">
                <a:latin typeface="Courier New" pitchFamily="49" charset="0"/>
              </a:rPr>
              <a:t>  WORD   2</a:t>
            </a:r>
          </a:p>
          <a:p>
            <a:pPr eaLnBrk="1" hangingPunct="1">
              <a:lnSpc>
                <a:spcPct val="40000"/>
              </a:lnSpc>
              <a:spcBef>
                <a:spcPct val="50000"/>
              </a:spcBef>
            </a:pPr>
            <a:r>
              <a:rPr lang="en-US" altLang="en-US" sz="1800" b="1" dirty="0" err="1">
                <a:latin typeface="Courier New" pitchFamily="49" charset="0"/>
              </a:rPr>
              <a:t>dVal</a:t>
            </a:r>
            <a:r>
              <a:rPr lang="en-US" altLang="en-US" sz="1800" b="1" dirty="0">
                <a:latin typeface="Courier New" pitchFamily="49" charset="0"/>
              </a:rPr>
              <a:t>  DWORD  5</a:t>
            </a:r>
          </a:p>
          <a:p>
            <a:pPr eaLnBrk="1" hangingPunct="1">
              <a:lnSpc>
                <a:spcPct val="4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	MOV DS,45                     ?</a:t>
            </a:r>
          </a:p>
          <a:p>
            <a:pPr eaLnBrk="1" hangingPunct="1">
              <a:lnSpc>
                <a:spcPct val="50000"/>
              </a:lnSpc>
              <a:spcBef>
                <a:spcPct val="50000"/>
              </a:spcBef>
            </a:pPr>
            <a:r>
              <a:rPr lang="en-US" altLang="en-US" sz="1800" b="1" dirty="0">
                <a:latin typeface="Courier New" pitchFamily="49" charset="0"/>
              </a:rPr>
              <a:t>	MOV </a:t>
            </a:r>
            <a:r>
              <a:rPr lang="en-US" altLang="en-US" sz="1800" b="1" dirty="0" err="1">
                <a:latin typeface="Courier New" pitchFamily="49" charset="0"/>
              </a:rPr>
              <a:t>ESI,wVal</a:t>
            </a:r>
            <a:r>
              <a:rPr lang="en-US" altLang="en-US" sz="1800" b="1" dirty="0">
                <a:latin typeface="Courier New" pitchFamily="49" charset="0"/>
              </a:rPr>
              <a:t>                  ?</a:t>
            </a:r>
          </a:p>
          <a:p>
            <a:pPr eaLnBrk="1" hangingPunct="1">
              <a:lnSpc>
                <a:spcPct val="50000"/>
              </a:lnSpc>
              <a:spcBef>
                <a:spcPct val="50000"/>
              </a:spcBef>
            </a:pPr>
            <a:r>
              <a:rPr lang="en-US" altLang="en-US" sz="1800" b="1" dirty="0">
                <a:latin typeface="Courier New" pitchFamily="49" charset="0"/>
              </a:rPr>
              <a:t>	MOV </a:t>
            </a:r>
            <a:r>
              <a:rPr lang="en-US" altLang="en-US" sz="1800" b="1" dirty="0" err="1">
                <a:latin typeface="Courier New" pitchFamily="49" charset="0"/>
              </a:rPr>
              <a:t>EIP,dVal</a:t>
            </a:r>
            <a:r>
              <a:rPr lang="en-US" altLang="en-US" sz="1800" b="1" dirty="0">
                <a:latin typeface="Courier New" pitchFamily="49" charset="0"/>
              </a:rPr>
              <a:t>                  ?</a:t>
            </a:r>
          </a:p>
          <a:p>
            <a:pPr eaLnBrk="1" hangingPunct="1">
              <a:lnSpc>
                <a:spcPct val="50000"/>
              </a:lnSpc>
              <a:spcBef>
                <a:spcPct val="50000"/>
              </a:spcBef>
            </a:pPr>
            <a:r>
              <a:rPr lang="en-US" altLang="en-US" sz="1800" b="1" dirty="0">
                <a:latin typeface="Courier New" pitchFamily="49" charset="0"/>
              </a:rPr>
              <a:t>	MOV 25,bVal                   ?</a:t>
            </a:r>
          </a:p>
          <a:p>
            <a:pPr eaLnBrk="1" hangingPunct="1">
              <a:lnSpc>
                <a:spcPct val="50000"/>
              </a:lnSpc>
              <a:spcBef>
                <a:spcPct val="50000"/>
              </a:spcBef>
            </a:pPr>
            <a:r>
              <a:rPr lang="en-US" altLang="en-US" sz="1800" b="1" dirty="0">
                <a:latin typeface="Courier New" pitchFamily="49" charset="0"/>
              </a:rPr>
              <a:t>	MOV bVal2,bVal                ?</a:t>
            </a:r>
          </a:p>
        </p:txBody>
      </p:sp>
      <p:sp>
        <p:nvSpPr>
          <p:cNvPr id="7" name="Text Box 4"/>
          <p:cNvSpPr txBox="1">
            <a:spLocks noChangeArrowheads="1"/>
          </p:cNvSpPr>
          <p:nvPr/>
        </p:nvSpPr>
        <p:spPr bwMode="auto">
          <a:xfrm>
            <a:off x="2133600" y="1555237"/>
            <a:ext cx="7696200" cy="1897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70000"/>
              </a:lnSpc>
              <a:spcBef>
                <a:spcPct val="50000"/>
              </a:spcBef>
              <a:buFontTx/>
              <a:buChar char="•"/>
            </a:pPr>
            <a:r>
              <a:rPr lang="en-US" altLang="en-US" dirty="0"/>
              <a:t>CS, EIP, and IP cannot be the destination</a:t>
            </a:r>
          </a:p>
          <a:p>
            <a:pPr eaLnBrk="1" hangingPunct="1">
              <a:lnSpc>
                <a:spcPct val="70000"/>
              </a:lnSpc>
              <a:spcBef>
                <a:spcPct val="50000"/>
              </a:spcBef>
              <a:buFontTx/>
              <a:buChar char="•"/>
            </a:pPr>
            <a:r>
              <a:rPr lang="en-US" altLang="en-US" dirty="0"/>
              <a:t>No </a:t>
            </a:r>
            <a:r>
              <a:rPr lang="en-US" altLang="en-US" i="1" dirty="0"/>
              <a:t>immediate</a:t>
            </a:r>
            <a:r>
              <a:rPr lang="en-US" altLang="en-US" dirty="0"/>
              <a:t> to segment moves </a:t>
            </a:r>
          </a:p>
          <a:p>
            <a:pPr eaLnBrk="1" hangingPunct="1">
              <a:lnSpc>
                <a:spcPct val="70000"/>
              </a:lnSpc>
              <a:spcBef>
                <a:spcPct val="50000"/>
              </a:spcBef>
            </a:pPr>
            <a:endParaRPr lang="en-US" altLang="en-US" dirty="0"/>
          </a:p>
          <a:p>
            <a:pPr eaLnBrk="1" hangingPunct="1">
              <a:lnSpc>
                <a:spcPct val="70000"/>
              </a:lnSpc>
              <a:spcBef>
                <a:spcPct val="50000"/>
              </a:spcBef>
            </a:pPr>
            <a:r>
              <a:rPr lang="en-US" altLang="en-US" dirty="0"/>
              <a:t>Explain why each of the following MOV statements are valid or invalid:</a:t>
            </a:r>
          </a:p>
        </p:txBody>
      </p:sp>
    </p:spTree>
    <p:extLst>
      <p:ext uri="{BB962C8B-B14F-4D97-AF65-F5344CB8AC3E}">
        <p14:creationId xmlns:p14="http://schemas.microsoft.com/office/powerpoint/2010/main" val="146352038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Direct-Offset Operands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175</a:t>
            </a:fld>
            <a:endParaRPr lang="es-MX" dirty="0"/>
          </a:p>
        </p:txBody>
      </p:sp>
      <p:sp>
        <p:nvSpPr>
          <p:cNvPr id="6" name="Text Box 3"/>
          <p:cNvSpPr txBox="1">
            <a:spLocks noChangeArrowheads="1"/>
          </p:cNvSpPr>
          <p:nvPr/>
        </p:nvSpPr>
        <p:spPr bwMode="auto">
          <a:xfrm>
            <a:off x="2209800" y="3027271"/>
            <a:ext cx="7696200" cy="205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err="1">
                <a:latin typeface="Courier New" pitchFamily="49" charset="0"/>
              </a:rPr>
              <a:t>arrayB</a:t>
            </a:r>
            <a:r>
              <a:rPr lang="en-US" altLang="en-US" sz="1800" b="1" dirty="0">
                <a:latin typeface="Courier New" pitchFamily="49" charset="0"/>
              </a:rPr>
              <a:t> BYTE 10h,20h,30h,40h</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AL,arrayB+1		; AL = 20h</a:t>
            </a:r>
          </a:p>
          <a:p>
            <a:pPr eaLnBrk="1" hangingPunct="1">
              <a:lnSpc>
                <a:spcPct val="50000"/>
              </a:lnSpc>
              <a:spcBef>
                <a:spcPct val="50000"/>
              </a:spcBef>
            </a:pPr>
            <a:r>
              <a:rPr lang="en-US" altLang="en-US" sz="1800" b="1" dirty="0">
                <a:latin typeface="Courier New" pitchFamily="49" charset="0"/>
              </a:rPr>
              <a:t>MOV AL,[arrayB+1]		; alternative notation</a:t>
            </a:r>
          </a:p>
        </p:txBody>
      </p:sp>
      <p:sp>
        <p:nvSpPr>
          <p:cNvPr id="7" name="Text Box 4"/>
          <p:cNvSpPr txBox="1">
            <a:spLocks noChangeArrowheads="1"/>
          </p:cNvSpPr>
          <p:nvPr/>
        </p:nvSpPr>
        <p:spPr bwMode="auto">
          <a:xfrm>
            <a:off x="2209800" y="1604918"/>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A </a:t>
            </a:r>
            <a:r>
              <a:rPr lang="en-US" altLang="en-US" i="1" dirty="0"/>
              <a:t>constant offset</a:t>
            </a:r>
            <a:r>
              <a:rPr lang="en-US" altLang="en-US" dirty="0"/>
              <a:t> is added to a data label to produce an effective address (EA). The address is dereferenced to get the value inside its memory location.</a:t>
            </a:r>
          </a:p>
        </p:txBody>
      </p:sp>
      <p:sp>
        <p:nvSpPr>
          <p:cNvPr id="8" name="Text Box 5"/>
          <p:cNvSpPr txBox="1">
            <a:spLocks noChangeArrowheads="1"/>
          </p:cNvSpPr>
          <p:nvPr/>
        </p:nvSpPr>
        <p:spPr bwMode="auto">
          <a:xfrm>
            <a:off x="3505200" y="5338717"/>
            <a:ext cx="55626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Q: Why doesn't </a:t>
            </a:r>
            <a:r>
              <a:rPr lang="en-US" altLang="en-US" dirty="0">
                <a:solidFill>
                  <a:srgbClr val="FF0000"/>
                </a:solidFill>
              </a:rPr>
              <a:t>arrayB+1</a:t>
            </a:r>
            <a:r>
              <a:rPr lang="en-US" altLang="en-US" dirty="0"/>
              <a:t> produce 11h?</a:t>
            </a:r>
          </a:p>
        </p:txBody>
      </p:sp>
    </p:spTree>
    <p:extLst>
      <p:ext uri="{BB962C8B-B14F-4D97-AF65-F5344CB8AC3E}">
        <p14:creationId xmlns:p14="http://schemas.microsoft.com/office/powerpoint/2010/main" val="6327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Direct-Offset Operands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176</a:t>
            </a:fld>
            <a:endParaRPr lang="es-MX" dirty="0"/>
          </a:p>
        </p:txBody>
      </p:sp>
      <p:sp>
        <p:nvSpPr>
          <p:cNvPr id="6" name="Text Box 3"/>
          <p:cNvSpPr txBox="1">
            <a:spLocks noChangeArrowheads="1"/>
          </p:cNvSpPr>
          <p:nvPr/>
        </p:nvSpPr>
        <p:spPr bwMode="auto">
          <a:xfrm>
            <a:off x="2514600" y="2708176"/>
            <a:ext cx="6858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err="1">
                <a:latin typeface="Courier New" pitchFamily="49" charset="0"/>
              </a:rPr>
              <a:t>arrayW</a:t>
            </a:r>
            <a:r>
              <a:rPr lang="en-US" altLang="en-US" sz="1800" b="1" dirty="0">
                <a:latin typeface="Courier New" pitchFamily="49" charset="0"/>
              </a:rPr>
              <a:t>  WORD 1000h,2000h,3000h</a:t>
            </a:r>
          </a:p>
          <a:p>
            <a:pPr eaLnBrk="1" hangingPunct="1">
              <a:lnSpc>
                <a:spcPct val="50000"/>
              </a:lnSpc>
              <a:spcBef>
                <a:spcPct val="50000"/>
              </a:spcBef>
            </a:pPr>
            <a:r>
              <a:rPr lang="en-US" altLang="en-US" sz="1800" b="1" dirty="0" err="1">
                <a:latin typeface="Courier New" pitchFamily="49" charset="0"/>
              </a:rPr>
              <a:t>arrayD</a:t>
            </a:r>
            <a:r>
              <a:rPr lang="en-US" altLang="en-US" sz="1800" b="1" dirty="0">
                <a:latin typeface="Courier New" pitchFamily="49" charset="0"/>
              </a:rPr>
              <a:t>  DWORD 1,2,3,4</a:t>
            </a: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AX,[arrayW+2]		; AX = 2000h</a:t>
            </a:r>
          </a:p>
          <a:p>
            <a:pPr eaLnBrk="1" hangingPunct="1">
              <a:lnSpc>
                <a:spcPct val="50000"/>
              </a:lnSpc>
              <a:spcBef>
                <a:spcPct val="50000"/>
              </a:spcBef>
            </a:pPr>
            <a:r>
              <a:rPr lang="en-US" altLang="en-US" sz="1800" b="1" dirty="0">
                <a:latin typeface="Courier New" pitchFamily="49" charset="0"/>
              </a:rPr>
              <a:t>MOV AX,[arrayW+4]		; AX = 3000h</a:t>
            </a:r>
          </a:p>
          <a:p>
            <a:pPr eaLnBrk="1" hangingPunct="1">
              <a:lnSpc>
                <a:spcPct val="50000"/>
              </a:lnSpc>
              <a:spcBef>
                <a:spcPct val="50000"/>
              </a:spcBef>
            </a:pPr>
            <a:r>
              <a:rPr lang="en-US" altLang="en-US" sz="1800" b="1" dirty="0">
                <a:latin typeface="Courier New" pitchFamily="49" charset="0"/>
              </a:rPr>
              <a:t>MOV EAX,[arrayD+4]		; EAX = 00000002h</a:t>
            </a:r>
          </a:p>
        </p:txBody>
      </p:sp>
      <p:sp>
        <p:nvSpPr>
          <p:cNvPr id="7" name="Text Box 4"/>
          <p:cNvSpPr txBox="1">
            <a:spLocks noChangeArrowheads="1"/>
          </p:cNvSpPr>
          <p:nvPr/>
        </p:nvSpPr>
        <p:spPr bwMode="auto">
          <a:xfrm>
            <a:off x="2133600" y="1412777"/>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A constant offset is added to a data label to produce an effective address (EA). The address is dereferenced to get the value inside its memory location.</a:t>
            </a:r>
          </a:p>
        </p:txBody>
      </p:sp>
      <p:sp>
        <p:nvSpPr>
          <p:cNvPr id="8" name="Text Box 5"/>
          <p:cNvSpPr txBox="1">
            <a:spLocks noChangeArrowheads="1"/>
          </p:cNvSpPr>
          <p:nvPr/>
        </p:nvSpPr>
        <p:spPr bwMode="auto">
          <a:xfrm>
            <a:off x="2438400" y="5146576"/>
            <a:ext cx="7239000" cy="1003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 Will the following statements assemble?</a:t>
            </a:r>
          </a:p>
          <a:p>
            <a:pPr eaLnBrk="1" hangingPunct="1">
              <a:lnSpc>
                <a:spcPct val="50000"/>
              </a:lnSpc>
              <a:spcBef>
                <a:spcPct val="50000"/>
              </a:spcBef>
            </a:pPr>
            <a:r>
              <a:rPr lang="en-US" altLang="en-US" sz="1800" b="1" dirty="0">
                <a:latin typeface="Courier New" pitchFamily="49" charset="0"/>
              </a:rPr>
              <a:t>MOV AX,[arrayW-2]		; ??</a:t>
            </a:r>
          </a:p>
          <a:p>
            <a:pPr eaLnBrk="1" hangingPunct="1">
              <a:lnSpc>
                <a:spcPct val="50000"/>
              </a:lnSpc>
              <a:spcBef>
                <a:spcPct val="50000"/>
              </a:spcBef>
            </a:pPr>
            <a:r>
              <a:rPr lang="en-US" altLang="en-US" sz="1800" b="1" dirty="0">
                <a:latin typeface="Courier New" pitchFamily="49" charset="0"/>
              </a:rPr>
              <a:t>MOV EAX,[arrayD+16]		; ??</a:t>
            </a:r>
            <a:endParaRPr lang="en-US" altLang="en-US" dirty="0"/>
          </a:p>
        </p:txBody>
      </p:sp>
      <p:sp>
        <p:nvSpPr>
          <p:cNvPr id="9" name="Text Box 6"/>
          <p:cNvSpPr txBox="1">
            <a:spLocks noChangeArrowheads="1"/>
          </p:cNvSpPr>
          <p:nvPr/>
        </p:nvSpPr>
        <p:spPr bwMode="auto">
          <a:xfrm>
            <a:off x="2438400" y="6000651"/>
            <a:ext cx="7162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dirty="0">
                <a:solidFill>
                  <a:srgbClr val="FF0000"/>
                </a:solidFill>
              </a:rPr>
              <a:t>What will happen when they run?</a:t>
            </a:r>
          </a:p>
        </p:txBody>
      </p:sp>
    </p:spTree>
    <p:extLst>
      <p:ext uri="{BB962C8B-B14F-4D97-AF65-F5344CB8AC3E}">
        <p14:creationId xmlns:p14="http://schemas.microsoft.com/office/powerpoint/2010/main" val="48226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ADD and SUB Instructions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177</a:t>
            </a:fld>
            <a:endParaRPr lang="es-MX" dirty="0"/>
          </a:p>
        </p:txBody>
      </p:sp>
      <p:sp>
        <p:nvSpPr>
          <p:cNvPr id="7" name="Text Box 4"/>
          <p:cNvSpPr txBox="1">
            <a:spLocks noChangeArrowheads="1"/>
          </p:cNvSpPr>
          <p:nvPr/>
        </p:nvSpPr>
        <p:spPr bwMode="auto">
          <a:xfrm>
            <a:off x="2322631" y="2205524"/>
            <a:ext cx="7546739" cy="283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70000"/>
              </a:lnSpc>
              <a:spcBef>
                <a:spcPct val="50000"/>
              </a:spcBef>
              <a:buFontTx/>
              <a:buChar char="•"/>
            </a:pPr>
            <a:r>
              <a:rPr lang="en-US" altLang="en-US" dirty="0"/>
              <a:t>ADD, syntax:</a:t>
            </a:r>
          </a:p>
          <a:p>
            <a:pPr lvl="2" eaLnBrk="1" hangingPunct="1">
              <a:lnSpc>
                <a:spcPct val="70000"/>
              </a:lnSpc>
              <a:spcBef>
                <a:spcPct val="50000"/>
              </a:spcBef>
            </a:pPr>
            <a:r>
              <a:rPr lang="en-US" altLang="en-US" b="1" dirty="0">
                <a:solidFill>
                  <a:schemeClr val="tx2"/>
                </a:solidFill>
              </a:rPr>
              <a:t>ADD </a:t>
            </a:r>
            <a:r>
              <a:rPr lang="en-US" altLang="en-US" b="1" i="1" dirty="0">
                <a:solidFill>
                  <a:schemeClr val="tx2"/>
                </a:solidFill>
              </a:rPr>
              <a:t>destination, source</a:t>
            </a:r>
          </a:p>
          <a:p>
            <a:pPr lvl="2" eaLnBrk="1" hangingPunct="1">
              <a:lnSpc>
                <a:spcPct val="70000"/>
              </a:lnSpc>
              <a:spcBef>
                <a:spcPct val="50000"/>
              </a:spcBef>
            </a:pPr>
            <a:r>
              <a:rPr lang="en-US" altLang="en-US" b="1" i="1" dirty="0">
                <a:solidFill>
                  <a:schemeClr val="tx2"/>
                </a:solidFill>
              </a:rPr>
              <a:t>                  ; HLL, destination</a:t>
            </a:r>
            <a:r>
              <a:rPr lang="en-US" altLang="en-US" b="1" i="1" dirty="0">
                <a:solidFill>
                  <a:srgbClr val="FF0000"/>
                </a:solidFill>
              </a:rPr>
              <a:t>= </a:t>
            </a:r>
            <a:r>
              <a:rPr lang="en-US" altLang="en-US" b="1" i="1" dirty="0" err="1">
                <a:solidFill>
                  <a:schemeClr val="tx2"/>
                </a:solidFill>
              </a:rPr>
              <a:t>destination</a:t>
            </a:r>
            <a:r>
              <a:rPr lang="en-US" altLang="en-US" b="1" i="1" dirty="0" err="1">
                <a:solidFill>
                  <a:srgbClr val="FF0000"/>
                </a:solidFill>
              </a:rPr>
              <a:t>+</a:t>
            </a:r>
            <a:r>
              <a:rPr lang="en-US" altLang="en-US" b="1" i="1" dirty="0" err="1">
                <a:solidFill>
                  <a:schemeClr val="tx2"/>
                </a:solidFill>
              </a:rPr>
              <a:t>source</a:t>
            </a:r>
            <a:endParaRPr lang="en-US" altLang="en-US" b="1" i="1" dirty="0">
              <a:solidFill>
                <a:schemeClr val="tx2"/>
              </a:solidFill>
            </a:endParaRPr>
          </a:p>
          <a:p>
            <a:pPr eaLnBrk="1" hangingPunct="1">
              <a:lnSpc>
                <a:spcPct val="70000"/>
              </a:lnSpc>
              <a:spcBef>
                <a:spcPct val="50000"/>
              </a:spcBef>
              <a:buFontTx/>
              <a:buChar char="•"/>
            </a:pPr>
            <a:endParaRPr lang="en-US" altLang="en-US" dirty="0"/>
          </a:p>
          <a:p>
            <a:pPr eaLnBrk="1" hangingPunct="1">
              <a:lnSpc>
                <a:spcPct val="70000"/>
              </a:lnSpc>
              <a:spcBef>
                <a:spcPct val="50000"/>
              </a:spcBef>
              <a:buFontTx/>
              <a:buChar char="•"/>
            </a:pPr>
            <a:r>
              <a:rPr lang="en-US" altLang="en-US" dirty="0"/>
              <a:t>SUB, syntax:</a:t>
            </a:r>
          </a:p>
          <a:p>
            <a:pPr lvl="2" eaLnBrk="1" hangingPunct="1">
              <a:lnSpc>
                <a:spcPct val="70000"/>
              </a:lnSpc>
              <a:spcBef>
                <a:spcPct val="50000"/>
              </a:spcBef>
            </a:pPr>
            <a:r>
              <a:rPr lang="en-US" altLang="en-US" b="1" dirty="0">
                <a:solidFill>
                  <a:schemeClr val="tx2"/>
                </a:solidFill>
              </a:rPr>
              <a:t>SUB </a:t>
            </a:r>
            <a:r>
              <a:rPr lang="en-US" altLang="en-US" b="1" i="1" dirty="0">
                <a:solidFill>
                  <a:schemeClr val="tx2"/>
                </a:solidFill>
              </a:rPr>
              <a:t>destination, source</a:t>
            </a:r>
          </a:p>
          <a:p>
            <a:pPr lvl="2" eaLnBrk="1" hangingPunct="1">
              <a:lnSpc>
                <a:spcPct val="70000"/>
              </a:lnSpc>
              <a:spcBef>
                <a:spcPct val="50000"/>
              </a:spcBef>
            </a:pPr>
            <a:r>
              <a:rPr lang="en-US" altLang="en-US" b="1" i="1" dirty="0">
                <a:solidFill>
                  <a:schemeClr val="tx2"/>
                </a:solidFill>
              </a:rPr>
              <a:t>                  ; HLL, destination</a:t>
            </a:r>
            <a:r>
              <a:rPr lang="en-US" altLang="en-US" b="1" i="1" dirty="0">
                <a:solidFill>
                  <a:srgbClr val="FF0000"/>
                </a:solidFill>
              </a:rPr>
              <a:t>=</a:t>
            </a:r>
            <a:r>
              <a:rPr lang="en-US" altLang="en-US" b="1" i="1" dirty="0">
                <a:solidFill>
                  <a:schemeClr val="tx2"/>
                </a:solidFill>
              </a:rPr>
              <a:t> destination</a:t>
            </a:r>
            <a:r>
              <a:rPr lang="en-US" altLang="en-US" b="1" i="1" dirty="0">
                <a:solidFill>
                  <a:srgbClr val="FF0000"/>
                </a:solidFill>
              </a:rPr>
              <a:t>-</a:t>
            </a:r>
            <a:r>
              <a:rPr lang="en-US" altLang="en-US" b="1" i="1" dirty="0">
                <a:solidFill>
                  <a:schemeClr val="tx2"/>
                </a:solidFill>
              </a:rPr>
              <a:t>source</a:t>
            </a:r>
          </a:p>
        </p:txBody>
      </p:sp>
    </p:spTree>
    <p:extLst>
      <p:ext uri="{BB962C8B-B14F-4D97-AF65-F5344CB8AC3E}">
        <p14:creationId xmlns:p14="http://schemas.microsoft.com/office/powerpoint/2010/main" val="396242813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Two</a:t>
            </a:r>
            <a:r>
              <a:rPr lang="es-MX" dirty="0"/>
              <a:t> </a:t>
            </a:r>
            <a:r>
              <a:rPr lang="es-MX" dirty="0" err="1"/>
              <a:t>operand</a:t>
            </a:r>
            <a:r>
              <a:rPr lang="es-MX" dirty="0"/>
              <a:t> </a:t>
            </a:r>
            <a:r>
              <a:rPr lang="es-MX" dirty="0" err="1"/>
              <a:t>instructions</a:t>
            </a:r>
            <a:r>
              <a:rPr lang="es-MX" dirty="0"/>
              <a:t> ADD, SUB</a:t>
            </a:r>
            <a:endParaRPr lang="en-US" dirty="0"/>
          </a:p>
        </p:txBody>
      </p:sp>
      <p:sp>
        <p:nvSpPr>
          <p:cNvPr id="3" name="2 Marcador de contenido"/>
          <p:cNvSpPr>
            <a:spLocks noGrp="1"/>
          </p:cNvSpPr>
          <p:nvPr>
            <p:ph idx="1"/>
          </p:nvPr>
        </p:nvSpPr>
        <p:spPr/>
        <p:txBody>
          <a:bodyPr>
            <a:normAutofit/>
          </a:bodyPr>
          <a:lstStyle/>
          <a:p>
            <a:r>
              <a:rPr lang="es-MX" dirty="0"/>
              <a:t>ADD </a:t>
            </a:r>
            <a:r>
              <a:rPr lang="es-MX" dirty="0" err="1"/>
              <a:t>reg</a:t>
            </a:r>
            <a:r>
              <a:rPr lang="es-MX" dirty="0"/>
              <a:t>, </a:t>
            </a:r>
            <a:r>
              <a:rPr lang="es-MX" dirty="0" err="1"/>
              <a:t>reg</a:t>
            </a:r>
            <a:r>
              <a:rPr lang="es-MX" dirty="0"/>
              <a:t>             SUB </a:t>
            </a:r>
            <a:r>
              <a:rPr lang="es-MX" dirty="0" err="1"/>
              <a:t>reg</a:t>
            </a:r>
            <a:r>
              <a:rPr lang="es-MX" dirty="0"/>
              <a:t>, </a:t>
            </a:r>
            <a:r>
              <a:rPr lang="es-MX" dirty="0" err="1"/>
              <a:t>reg</a:t>
            </a:r>
            <a:r>
              <a:rPr lang="es-MX" dirty="0"/>
              <a:t>        </a:t>
            </a:r>
          </a:p>
          <a:p>
            <a:endParaRPr lang="es-MX" dirty="0"/>
          </a:p>
          <a:p>
            <a:r>
              <a:rPr lang="es-MX" dirty="0"/>
              <a:t>ADD </a:t>
            </a:r>
            <a:r>
              <a:rPr lang="es-MX" dirty="0" err="1"/>
              <a:t>mem</a:t>
            </a:r>
            <a:r>
              <a:rPr lang="es-MX" dirty="0"/>
              <a:t>, </a:t>
            </a:r>
            <a:r>
              <a:rPr lang="es-MX" dirty="0" err="1"/>
              <a:t>reg</a:t>
            </a:r>
            <a:r>
              <a:rPr lang="es-MX" dirty="0"/>
              <a:t>          SUB </a:t>
            </a:r>
            <a:r>
              <a:rPr lang="es-MX" dirty="0" err="1"/>
              <a:t>mem</a:t>
            </a:r>
            <a:r>
              <a:rPr lang="es-MX" dirty="0"/>
              <a:t>, </a:t>
            </a:r>
            <a:r>
              <a:rPr lang="es-MX" dirty="0" err="1"/>
              <a:t>reg</a:t>
            </a:r>
            <a:endParaRPr lang="es-MX" dirty="0"/>
          </a:p>
          <a:p>
            <a:r>
              <a:rPr lang="es-MX" dirty="0"/>
              <a:t>ADD </a:t>
            </a:r>
            <a:r>
              <a:rPr lang="es-MX" dirty="0" err="1"/>
              <a:t>reg</a:t>
            </a:r>
            <a:r>
              <a:rPr lang="es-MX" dirty="0"/>
              <a:t>, </a:t>
            </a:r>
            <a:r>
              <a:rPr lang="es-MX" dirty="0" err="1"/>
              <a:t>mem</a:t>
            </a:r>
            <a:r>
              <a:rPr lang="es-MX" dirty="0"/>
              <a:t>          SUB </a:t>
            </a:r>
            <a:r>
              <a:rPr lang="es-MX" dirty="0" err="1"/>
              <a:t>reg</a:t>
            </a:r>
            <a:r>
              <a:rPr lang="es-MX" dirty="0"/>
              <a:t>, </a:t>
            </a:r>
            <a:r>
              <a:rPr lang="es-MX" dirty="0" err="1"/>
              <a:t>mem</a:t>
            </a:r>
            <a:endParaRPr lang="es-MX" dirty="0"/>
          </a:p>
          <a:p>
            <a:endParaRPr lang="es-MX" dirty="0"/>
          </a:p>
          <a:p>
            <a:r>
              <a:rPr lang="es-MX" dirty="0"/>
              <a:t>ADD </a:t>
            </a:r>
            <a:r>
              <a:rPr lang="es-MX" dirty="0" err="1"/>
              <a:t>mem</a:t>
            </a:r>
            <a:r>
              <a:rPr lang="es-MX" dirty="0"/>
              <a:t>, </a:t>
            </a:r>
            <a:r>
              <a:rPr lang="es-MX" dirty="0" err="1"/>
              <a:t>imm</a:t>
            </a:r>
            <a:r>
              <a:rPr lang="es-MX" dirty="0"/>
              <a:t>         SUB </a:t>
            </a:r>
            <a:r>
              <a:rPr lang="es-MX" dirty="0" err="1"/>
              <a:t>mem</a:t>
            </a:r>
            <a:r>
              <a:rPr lang="es-MX" dirty="0"/>
              <a:t>, </a:t>
            </a:r>
            <a:r>
              <a:rPr lang="es-MX" dirty="0" err="1"/>
              <a:t>imm</a:t>
            </a:r>
            <a:endParaRPr lang="es-MX" dirty="0"/>
          </a:p>
          <a:p>
            <a:r>
              <a:rPr lang="es-MX" dirty="0"/>
              <a:t>ADD </a:t>
            </a:r>
            <a:r>
              <a:rPr lang="es-MX" dirty="0" err="1"/>
              <a:t>reg</a:t>
            </a:r>
            <a:r>
              <a:rPr lang="es-MX" dirty="0"/>
              <a:t>, </a:t>
            </a:r>
            <a:r>
              <a:rPr lang="es-MX" dirty="0" err="1"/>
              <a:t>imm</a:t>
            </a:r>
            <a:r>
              <a:rPr lang="es-MX" dirty="0"/>
              <a:t>            SUB </a:t>
            </a:r>
            <a:r>
              <a:rPr lang="es-MX" dirty="0" err="1"/>
              <a:t>reg</a:t>
            </a:r>
            <a:r>
              <a:rPr lang="es-MX" dirty="0"/>
              <a:t>, </a:t>
            </a:r>
            <a:r>
              <a:rPr lang="es-MX" dirty="0" err="1"/>
              <a:t>imm</a:t>
            </a:r>
            <a:endParaRPr lang="es-MX" dirty="0"/>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178</a:t>
            </a:fld>
            <a:endParaRPr lang="es-MX" dirty="0"/>
          </a:p>
        </p:txBody>
      </p:sp>
    </p:spTree>
    <p:extLst>
      <p:ext uri="{BB962C8B-B14F-4D97-AF65-F5344CB8AC3E}">
        <p14:creationId xmlns:p14="http://schemas.microsoft.com/office/powerpoint/2010/main" val="259862922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INC and DEC Instructions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179</a:t>
            </a:fld>
            <a:endParaRPr lang="es-MX" dirty="0"/>
          </a:p>
        </p:txBody>
      </p:sp>
      <p:sp>
        <p:nvSpPr>
          <p:cNvPr id="7" name="Text Box 4"/>
          <p:cNvSpPr txBox="1">
            <a:spLocks noChangeArrowheads="1"/>
          </p:cNvSpPr>
          <p:nvPr/>
        </p:nvSpPr>
        <p:spPr bwMode="auto">
          <a:xfrm>
            <a:off x="2322631" y="2205524"/>
            <a:ext cx="7546739" cy="283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70000"/>
              </a:lnSpc>
              <a:spcBef>
                <a:spcPct val="50000"/>
              </a:spcBef>
              <a:buFontTx/>
              <a:buChar char="•"/>
            </a:pPr>
            <a:r>
              <a:rPr lang="en-US" altLang="en-US" dirty="0"/>
              <a:t>INC, syntax:</a:t>
            </a:r>
          </a:p>
          <a:p>
            <a:pPr lvl="2" eaLnBrk="1" hangingPunct="1">
              <a:lnSpc>
                <a:spcPct val="70000"/>
              </a:lnSpc>
              <a:spcBef>
                <a:spcPct val="50000"/>
              </a:spcBef>
            </a:pPr>
            <a:r>
              <a:rPr lang="en-US" altLang="en-US" b="1" dirty="0">
                <a:solidFill>
                  <a:schemeClr val="tx2"/>
                </a:solidFill>
              </a:rPr>
              <a:t>INC </a:t>
            </a:r>
            <a:r>
              <a:rPr lang="en-US" altLang="en-US" b="1" i="1" dirty="0">
                <a:solidFill>
                  <a:schemeClr val="tx2"/>
                </a:solidFill>
              </a:rPr>
              <a:t>destination</a:t>
            </a:r>
          </a:p>
          <a:p>
            <a:pPr lvl="2" eaLnBrk="1" hangingPunct="1">
              <a:lnSpc>
                <a:spcPct val="70000"/>
              </a:lnSpc>
              <a:spcBef>
                <a:spcPct val="50000"/>
              </a:spcBef>
            </a:pPr>
            <a:r>
              <a:rPr lang="en-US" altLang="en-US" b="1" i="1" dirty="0">
                <a:solidFill>
                  <a:schemeClr val="tx2"/>
                </a:solidFill>
              </a:rPr>
              <a:t>                  ; HLL, destination</a:t>
            </a:r>
            <a:r>
              <a:rPr lang="en-US" altLang="en-US" b="1" i="1" dirty="0">
                <a:solidFill>
                  <a:srgbClr val="FF0000"/>
                </a:solidFill>
              </a:rPr>
              <a:t>=</a:t>
            </a:r>
            <a:r>
              <a:rPr lang="en-US" altLang="en-US" b="1" i="1" dirty="0">
                <a:solidFill>
                  <a:schemeClr val="tx2"/>
                </a:solidFill>
              </a:rPr>
              <a:t> destination</a:t>
            </a:r>
            <a:r>
              <a:rPr lang="en-US" altLang="en-US" b="1" i="1" dirty="0">
                <a:solidFill>
                  <a:srgbClr val="FF0000"/>
                </a:solidFill>
              </a:rPr>
              <a:t>+1</a:t>
            </a:r>
            <a:r>
              <a:rPr lang="en-US" altLang="en-US" b="1" i="1" dirty="0">
                <a:solidFill>
                  <a:schemeClr val="tx2"/>
                </a:solidFill>
              </a:rPr>
              <a:t> </a:t>
            </a:r>
          </a:p>
          <a:p>
            <a:pPr eaLnBrk="1" hangingPunct="1">
              <a:lnSpc>
                <a:spcPct val="70000"/>
              </a:lnSpc>
              <a:spcBef>
                <a:spcPct val="50000"/>
              </a:spcBef>
              <a:buFontTx/>
              <a:buChar char="•"/>
            </a:pPr>
            <a:endParaRPr lang="en-US" altLang="en-US" dirty="0"/>
          </a:p>
          <a:p>
            <a:pPr eaLnBrk="1" hangingPunct="1">
              <a:lnSpc>
                <a:spcPct val="70000"/>
              </a:lnSpc>
              <a:spcBef>
                <a:spcPct val="50000"/>
              </a:spcBef>
              <a:buFontTx/>
              <a:buChar char="•"/>
            </a:pPr>
            <a:r>
              <a:rPr lang="en-US" altLang="en-US" dirty="0"/>
              <a:t>DEC, syntax:</a:t>
            </a:r>
          </a:p>
          <a:p>
            <a:pPr lvl="2" eaLnBrk="1" hangingPunct="1">
              <a:lnSpc>
                <a:spcPct val="70000"/>
              </a:lnSpc>
              <a:spcBef>
                <a:spcPct val="50000"/>
              </a:spcBef>
            </a:pPr>
            <a:r>
              <a:rPr lang="en-US" altLang="en-US" b="1" dirty="0">
                <a:solidFill>
                  <a:schemeClr val="tx2"/>
                </a:solidFill>
              </a:rPr>
              <a:t>DEC </a:t>
            </a:r>
            <a:r>
              <a:rPr lang="en-US" altLang="en-US" b="1" i="1" dirty="0">
                <a:solidFill>
                  <a:schemeClr val="tx2"/>
                </a:solidFill>
              </a:rPr>
              <a:t>destination</a:t>
            </a:r>
          </a:p>
          <a:p>
            <a:pPr lvl="2" eaLnBrk="1" hangingPunct="1">
              <a:lnSpc>
                <a:spcPct val="70000"/>
              </a:lnSpc>
              <a:spcBef>
                <a:spcPct val="50000"/>
              </a:spcBef>
            </a:pPr>
            <a:r>
              <a:rPr lang="en-US" altLang="en-US" b="1" i="1" dirty="0">
                <a:solidFill>
                  <a:schemeClr val="tx2"/>
                </a:solidFill>
              </a:rPr>
              <a:t>                  ; HLL, destination</a:t>
            </a:r>
            <a:r>
              <a:rPr lang="en-US" altLang="en-US" b="1" i="1" dirty="0">
                <a:solidFill>
                  <a:srgbClr val="FF0000"/>
                </a:solidFill>
              </a:rPr>
              <a:t>=</a:t>
            </a:r>
            <a:r>
              <a:rPr lang="en-US" altLang="en-US" b="1" i="1" dirty="0">
                <a:solidFill>
                  <a:schemeClr val="tx2"/>
                </a:solidFill>
              </a:rPr>
              <a:t> destination</a:t>
            </a:r>
            <a:r>
              <a:rPr lang="en-US" altLang="en-US" b="1" i="1" dirty="0">
                <a:solidFill>
                  <a:srgbClr val="FF0000"/>
                </a:solidFill>
              </a:rPr>
              <a:t>-1</a:t>
            </a:r>
            <a:r>
              <a:rPr lang="en-US" altLang="en-US" b="1" i="1" dirty="0">
                <a:solidFill>
                  <a:schemeClr val="tx2"/>
                </a:solidFill>
              </a:rPr>
              <a:t> </a:t>
            </a:r>
          </a:p>
        </p:txBody>
      </p:sp>
    </p:spTree>
    <p:extLst>
      <p:ext uri="{BB962C8B-B14F-4D97-AF65-F5344CB8AC3E}">
        <p14:creationId xmlns:p14="http://schemas.microsoft.com/office/powerpoint/2010/main" val="148412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dirty="0"/>
              <a:t>Ejecución de Programas en </a:t>
            </a:r>
            <a:r>
              <a:rPr lang="es-MX" sz="2800" dirty="0" err="1"/>
              <a:t>Leng</a:t>
            </a:r>
            <a:r>
              <a:rPr lang="es-MX" sz="2800" dirty="0"/>
              <a:t>. Ensamblador</a:t>
            </a:r>
          </a:p>
        </p:txBody>
      </p:sp>
      <p:sp>
        <p:nvSpPr>
          <p:cNvPr id="3" name="2 Marcador de contenido"/>
          <p:cNvSpPr>
            <a:spLocks noGrp="1"/>
          </p:cNvSpPr>
          <p:nvPr>
            <p:ph idx="1"/>
          </p:nvPr>
        </p:nvSpPr>
        <p:spPr>
          <a:xfrm>
            <a:off x="1981200" y="1600201"/>
            <a:ext cx="8229600" cy="4692287"/>
          </a:xfrm>
        </p:spPr>
        <p:txBody>
          <a:bodyPr>
            <a:normAutofit/>
          </a:bodyPr>
          <a:lstStyle/>
          <a:p>
            <a:r>
              <a:rPr lang="es-MX" sz="2400" dirty="0"/>
              <a:t>Flujo para ejecutar programas en Ensamblador:</a:t>
            </a:r>
          </a:p>
          <a:p>
            <a:pPr lvl="1"/>
            <a:r>
              <a:rPr lang="es-MX" sz="2000" i="1" dirty="0"/>
              <a:t>Ensamble</a:t>
            </a:r>
            <a:r>
              <a:rPr lang="es-MX" sz="2000" dirty="0"/>
              <a:t> con el </a:t>
            </a:r>
            <a:r>
              <a:rPr lang="es-MX" sz="2000" b="1" dirty="0"/>
              <a:t>Ensamblador</a:t>
            </a:r>
            <a:r>
              <a:rPr lang="es-MX" sz="2000" dirty="0"/>
              <a:t>, </a:t>
            </a:r>
            <a:r>
              <a:rPr lang="es-MX" sz="2000" i="1" dirty="0"/>
              <a:t>prog.asm</a:t>
            </a:r>
            <a:r>
              <a:rPr lang="es-MX" sz="2000" dirty="0"/>
              <a:t>  a  </a:t>
            </a:r>
            <a:r>
              <a:rPr lang="es-MX" sz="2000" i="1" dirty="0"/>
              <a:t>prog.obj</a:t>
            </a:r>
            <a:endParaRPr lang="es-MX" sz="2000" dirty="0"/>
          </a:p>
          <a:p>
            <a:pPr lvl="1"/>
            <a:r>
              <a:rPr lang="es-MX" sz="2000" i="1" dirty="0"/>
              <a:t>Ligado o vinculado</a:t>
            </a:r>
            <a:r>
              <a:rPr lang="es-MX" sz="2000" dirty="0"/>
              <a:t> (</a:t>
            </a:r>
            <a:r>
              <a:rPr lang="es-MX" sz="2000" dirty="0" err="1"/>
              <a:t>linking</a:t>
            </a:r>
            <a:r>
              <a:rPr lang="es-MX" sz="2000" dirty="0"/>
              <a:t>) con el </a:t>
            </a:r>
            <a:r>
              <a:rPr lang="es-MX" sz="2000" b="1" dirty="0" err="1"/>
              <a:t>Linker</a:t>
            </a:r>
            <a:r>
              <a:rPr lang="es-MX" sz="2000" dirty="0"/>
              <a:t>, </a:t>
            </a:r>
            <a:r>
              <a:rPr lang="es-MX" sz="2000" i="1" dirty="0"/>
              <a:t>prog.obj</a:t>
            </a:r>
            <a:r>
              <a:rPr lang="es-MX" sz="2000" dirty="0"/>
              <a:t>  a  </a:t>
            </a:r>
            <a:r>
              <a:rPr lang="es-MX" sz="2000" i="1" dirty="0"/>
              <a:t>prog.exe</a:t>
            </a:r>
            <a:r>
              <a:rPr lang="es-MX" sz="2000" dirty="0"/>
              <a:t> </a:t>
            </a:r>
          </a:p>
          <a:p>
            <a:pPr lvl="1"/>
            <a:r>
              <a:rPr lang="es-ES" sz="2000" dirty="0"/>
              <a:t>Ejecución de programa  </a:t>
            </a:r>
            <a:r>
              <a:rPr lang="es-ES" sz="2000" i="1" dirty="0"/>
              <a:t>prog.exe</a:t>
            </a:r>
            <a:r>
              <a:rPr lang="es-ES" sz="2000" dirty="0"/>
              <a:t> </a:t>
            </a:r>
            <a:endParaRPr lang="es-MX" sz="2000" dirty="0"/>
          </a:p>
        </p:txBody>
      </p:sp>
      <p:sp>
        <p:nvSpPr>
          <p:cNvPr id="4" name="3 Marcador de pie de página"/>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5" name="4 Marcador de número de diapositiva"/>
          <p:cNvSpPr>
            <a:spLocks noGrp="1"/>
          </p:cNvSpPr>
          <p:nvPr>
            <p:ph type="sldNum" sz="quarter" idx="12"/>
          </p:nvPr>
        </p:nvSpPr>
        <p:spPr/>
        <p:txBody>
          <a:bodyPr/>
          <a:lstStyle/>
          <a:p>
            <a:fld id="{89694F64-EAC4-420D-80A9-8D186F3C5535}" type="slidenum">
              <a:rPr lang="es-MX">
                <a:solidFill>
                  <a:prstClr val="black"/>
                </a:solidFill>
                <a:latin typeface="Calibri"/>
              </a:rPr>
              <a:pPr/>
              <a:t>18</a:t>
            </a:fld>
            <a:endParaRPr lang="es-MX" dirty="0">
              <a:solidFill>
                <a:prstClr val="black"/>
              </a:solidFill>
              <a:latin typeface="Calibri"/>
            </a:endParaRPr>
          </a:p>
        </p:txBody>
      </p:sp>
      <p:grpSp>
        <p:nvGrpSpPr>
          <p:cNvPr id="6" name="Grupo 5">
            <a:extLst>
              <a:ext uri="{FF2B5EF4-FFF2-40B4-BE49-F238E27FC236}">
                <a16:creationId xmlns:a16="http://schemas.microsoft.com/office/drawing/2014/main" id="{82BB032A-C1F2-4036-A2B2-86F8DD44B831}"/>
              </a:ext>
            </a:extLst>
          </p:cNvPr>
          <p:cNvGrpSpPr/>
          <p:nvPr/>
        </p:nvGrpSpPr>
        <p:grpSpPr>
          <a:xfrm>
            <a:off x="2858273" y="3411768"/>
            <a:ext cx="6300923" cy="2972027"/>
            <a:chOff x="1334272" y="3411767"/>
            <a:chExt cx="6300923" cy="2972027"/>
          </a:xfrm>
        </p:grpSpPr>
        <p:sp>
          <p:nvSpPr>
            <p:cNvPr id="20" name="19 Datos almacenados"/>
            <p:cNvSpPr/>
            <p:nvPr/>
          </p:nvSpPr>
          <p:spPr>
            <a:xfrm>
              <a:off x="1334272" y="3757523"/>
              <a:ext cx="1584176" cy="518458"/>
            </a:xfrm>
            <a:prstGeom prst="flowChartOnlineStorage">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prstClr val="black"/>
                  </a:solidFill>
                  <a:latin typeface="Calibri"/>
                </a:rPr>
                <a:t>prog</a:t>
              </a:r>
              <a:r>
                <a:rPr lang="es-MX" dirty="0">
                  <a:solidFill>
                    <a:prstClr val="black"/>
                  </a:solidFill>
                  <a:latin typeface="Calibri"/>
                </a:rPr>
                <a:t>.asm</a:t>
              </a:r>
              <a:endParaRPr lang="en-US" dirty="0">
                <a:solidFill>
                  <a:prstClr val="black"/>
                </a:solidFill>
                <a:latin typeface="Calibri"/>
              </a:endParaRPr>
            </a:p>
          </p:txBody>
        </p:sp>
        <p:sp>
          <p:nvSpPr>
            <p:cNvPr id="21" name="20 Proceso"/>
            <p:cNvSpPr/>
            <p:nvPr/>
          </p:nvSpPr>
          <p:spPr>
            <a:xfrm>
              <a:off x="1412831" y="4649241"/>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prstClr val="black"/>
                  </a:solidFill>
                  <a:latin typeface="Calibri"/>
                </a:rPr>
                <a:t>Ensamblador</a:t>
              </a:r>
              <a:endParaRPr lang="en-US" dirty="0">
                <a:solidFill>
                  <a:prstClr val="black"/>
                </a:solidFill>
                <a:latin typeface="Calibri"/>
              </a:endParaRPr>
            </a:p>
          </p:txBody>
        </p:sp>
        <p:sp>
          <p:nvSpPr>
            <p:cNvPr id="22" name="21 Datos almacenados"/>
            <p:cNvSpPr/>
            <p:nvPr/>
          </p:nvSpPr>
          <p:spPr>
            <a:xfrm>
              <a:off x="3537277" y="4649241"/>
              <a:ext cx="1584176" cy="518458"/>
            </a:xfrm>
            <a:prstGeom prst="flowChartOnlineStorag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prstClr val="black"/>
                  </a:solidFill>
                  <a:latin typeface="Calibri"/>
                </a:rPr>
                <a:t>prog</a:t>
              </a:r>
              <a:r>
                <a:rPr lang="es-MX" dirty="0">
                  <a:solidFill>
                    <a:prstClr val="black"/>
                  </a:solidFill>
                  <a:latin typeface="Calibri"/>
                </a:rPr>
                <a:t>.obj</a:t>
              </a:r>
              <a:endParaRPr lang="en-US" dirty="0">
                <a:solidFill>
                  <a:prstClr val="black"/>
                </a:solidFill>
                <a:latin typeface="Calibri"/>
              </a:endParaRPr>
            </a:p>
          </p:txBody>
        </p:sp>
        <p:sp>
          <p:nvSpPr>
            <p:cNvPr id="23" name="22 Datos almacenados"/>
            <p:cNvSpPr/>
            <p:nvPr/>
          </p:nvSpPr>
          <p:spPr>
            <a:xfrm>
              <a:off x="5913331" y="5544049"/>
              <a:ext cx="1584176" cy="518458"/>
            </a:xfrm>
            <a:prstGeom prst="flowChartOnlineStorage">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prstClr val="black"/>
                  </a:solidFill>
                  <a:latin typeface="Calibri"/>
                </a:rPr>
                <a:t>prog</a:t>
              </a:r>
              <a:r>
                <a:rPr lang="es-MX" dirty="0">
                  <a:solidFill>
                    <a:prstClr val="black"/>
                  </a:solidFill>
                  <a:latin typeface="Calibri"/>
                </a:rPr>
                <a:t>.exe</a:t>
              </a:r>
              <a:endParaRPr lang="en-US" dirty="0">
                <a:solidFill>
                  <a:prstClr val="black"/>
                </a:solidFill>
                <a:latin typeface="Calibri"/>
              </a:endParaRPr>
            </a:p>
          </p:txBody>
        </p:sp>
        <p:sp>
          <p:nvSpPr>
            <p:cNvPr id="24" name="23 Proceso"/>
            <p:cNvSpPr/>
            <p:nvPr/>
          </p:nvSpPr>
          <p:spPr>
            <a:xfrm>
              <a:off x="5949335" y="4649241"/>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prstClr val="black"/>
                  </a:solidFill>
                  <a:latin typeface="Calibri"/>
                </a:rPr>
                <a:t>Linker</a:t>
              </a:r>
              <a:endParaRPr lang="en-US" dirty="0">
                <a:solidFill>
                  <a:prstClr val="black"/>
                </a:solidFill>
                <a:latin typeface="Calibri"/>
              </a:endParaRPr>
            </a:p>
          </p:txBody>
        </p:sp>
        <p:cxnSp>
          <p:nvCxnSpPr>
            <p:cNvPr id="25" name="24 Conector recto de flecha"/>
            <p:cNvCxnSpPr>
              <a:stCxn id="20" idx="2"/>
            </p:cNvCxnSpPr>
            <p:nvPr/>
          </p:nvCxnSpPr>
          <p:spPr>
            <a:xfrm>
              <a:off x="2126360" y="4275981"/>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endCxn id="22" idx="1"/>
            </p:cNvCxnSpPr>
            <p:nvPr/>
          </p:nvCxnSpPr>
          <p:spPr>
            <a:xfrm>
              <a:off x="2924999" y="4908470"/>
              <a:ext cx="61227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22" idx="3"/>
            </p:cNvCxnSpPr>
            <p:nvPr/>
          </p:nvCxnSpPr>
          <p:spPr>
            <a:xfrm>
              <a:off x="4857424" y="4908470"/>
              <a:ext cx="1091911"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6693087" y="5167699"/>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1442284" y="3411767"/>
              <a:ext cx="1476164" cy="307777"/>
            </a:xfrm>
            <a:prstGeom prst="rect">
              <a:avLst/>
            </a:prstGeom>
            <a:noFill/>
          </p:spPr>
          <p:txBody>
            <a:bodyPr wrap="square" rtlCol="0">
              <a:spAutoFit/>
            </a:bodyPr>
            <a:lstStyle/>
            <a:p>
              <a:r>
                <a:rPr lang="es-MX" sz="1400" dirty="0">
                  <a:solidFill>
                    <a:prstClr val="black"/>
                  </a:solidFill>
                  <a:latin typeface="Calibri"/>
                </a:rPr>
                <a:t>Programa fuente</a:t>
              </a:r>
              <a:endParaRPr lang="en-US" sz="1400" dirty="0">
                <a:solidFill>
                  <a:prstClr val="black"/>
                </a:solidFill>
                <a:latin typeface="Calibri"/>
              </a:endParaRPr>
            </a:p>
          </p:txBody>
        </p:sp>
        <p:sp>
          <p:nvSpPr>
            <p:cNvPr id="30" name="29 CuadroTexto"/>
            <p:cNvSpPr txBox="1"/>
            <p:nvPr/>
          </p:nvSpPr>
          <p:spPr>
            <a:xfrm>
              <a:off x="3645289" y="5167699"/>
              <a:ext cx="1476164" cy="307777"/>
            </a:xfrm>
            <a:prstGeom prst="rect">
              <a:avLst/>
            </a:prstGeom>
            <a:noFill/>
          </p:spPr>
          <p:txBody>
            <a:bodyPr wrap="square" rtlCol="0">
              <a:spAutoFit/>
            </a:bodyPr>
            <a:lstStyle/>
            <a:p>
              <a:r>
                <a:rPr lang="es-MX" sz="1400" dirty="0">
                  <a:solidFill>
                    <a:prstClr val="black"/>
                  </a:solidFill>
                  <a:latin typeface="Calibri"/>
                </a:rPr>
                <a:t>Programa objeto</a:t>
              </a:r>
              <a:endParaRPr lang="en-US" sz="1400" dirty="0">
                <a:solidFill>
                  <a:prstClr val="black"/>
                </a:solidFill>
                <a:latin typeface="Calibri"/>
              </a:endParaRPr>
            </a:p>
          </p:txBody>
        </p:sp>
        <p:sp>
          <p:nvSpPr>
            <p:cNvPr id="31" name="30 CuadroTexto"/>
            <p:cNvSpPr txBox="1"/>
            <p:nvPr/>
          </p:nvSpPr>
          <p:spPr>
            <a:xfrm>
              <a:off x="5943007" y="6076017"/>
              <a:ext cx="1692188" cy="307777"/>
            </a:xfrm>
            <a:prstGeom prst="rect">
              <a:avLst/>
            </a:prstGeom>
            <a:noFill/>
          </p:spPr>
          <p:txBody>
            <a:bodyPr wrap="square" rtlCol="0">
              <a:spAutoFit/>
            </a:bodyPr>
            <a:lstStyle/>
            <a:p>
              <a:r>
                <a:rPr lang="es-MX" sz="1400" dirty="0">
                  <a:solidFill>
                    <a:prstClr val="black"/>
                  </a:solidFill>
                  <a:latin typeface="Calibri"/>
                </a:rPr>
                <a:t>Programa ejecutable</a:t>
              </a:r>
              <a:endParaRPr lang="en-US" sz="1400" dirty="0">
                <a:solidFill>
                  <a:prstClr val="black"/>
                </a:solidFill>
                <a:latin typeface="Calibri"/>
              </a:endParaRPr>
            </a:p>
          </p:txBody>
        </p:sp>
      </p:grpSp>
    </p:spTree>
    <p:extLst>
      <p:ext uri="{BB962C8B-B14F-4D97-AF65-F5344CB8AC3E}">
        <p14:creationId xmlns:p14="http://schemas.microsoft.com/office/powerpoint/2010/main" val="425941700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One</a:t>
            </a:r>
            <a:r>
              <a:rPr lang="es-MX" dirty="0"/>
              <a:t> </a:t>
            </a:r>
            <a:r>
              <a:rPr lang="es-MX" dirty="0" err="1"/>
              <a:t>operand</a:t>
            </a:r>
            <a:r>
              <a:rPr lang="es-MX" dirty="0"/>
              <a:t> </a:t>
            </a:r>
            <a:r>
              <a:rPr lang="es-MX" dirty="0" err="1"/>
              <a:t>instructions</a:t>
            </a:r>
            <a:r>
              <a:rPr lang="es-MX" dirty="0"/>
              <a:t> INC, DEC</a:t>
            </a:r>
            <a:endParaRPr lang="en-US" dirty="0"/>
          </a:p>
        </p:txBody>
      </p:sp>
      <p:sp>
        <p:nvSpPr>
          <p:cNvPr id="3" name="2 Marcador de contenido"/>
          <p:cNvSpPr>
            <a:spLocks noGrp="1"/>
          </p:cNvSpPr>
          <p:nvPr>
            <p:ph idx="1"/>
          </p:nvPr>
        </p:nvSpPr>
        <p:spPr/>
        <p:txBody>
          <a:bodyPr>
            <a:normAutofit/>
          </a:bodyPr>
          <a:lstStyle/>
          <a:p>
            <a:r>
              <a:rPr lang="es-MX" dirty="0"/>
              <a:t>INC </a:t>
            </a:r>
            <a:r>
              <a:rPr lang="es-MX" dirty="0" err="1"/>
              <a:t>reg</a:t>
            </a:r>
            <a:r>
              <a:rPr lang="es-MX" dirty="0"/>
              <a:t>               DEC </a:t>
            </a:r>
            <a:r>
              <a:rPr lang="es-MX" dirty="0" err="1"/>
              <a:t>reg</a:t>
            </a:r>
            <a:endParaRPr lang="es-MX" dirty="0"/>
          </a:p>
          <a:p>
            <a:endParaRPr lang="es-MX" dirty="0"/>
          </a:p>
          <a:p>
            <a:r>
              <a:rPr lang="es-MX" dirty="0"/>
              <a:t>INC </a:t>
            </a:r>
            <a:r>
              <a:rPr lang="es-MX" dirty="0" err="1"/>
              <a:t>mem</a:t>
            </a:r>
            <a:r>
              <a:rPr lang="es-MX" dirty="0"/>
              <a:t>            DEC </a:t>
            </a:r>
            <a:r>
              <a:rPr lang="es-MX" dirty="0" err="1"/>
              <a:t>mem</a:t>
            </a:r>
            <a:endParaRPr lang="es-MX" dirty="0"/>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180</a:t>
            </a:fld>
            <a:endParaRPr lang="es-MX" dirty="0"/>
          </a:p>
        </p:txBody>
      </p:sp>
    </p:spTree>
    <p:extLst>
      <p:ext uri="{BB962C8B-B14F-4D97-AF65-F5344CB8AC3E}">
        <p14:creationId xmlns:p14="http://schemas.microsoft.com/office/powerpoint/2010/main" val="155473192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Addressing</a:t>
            </a:r>
            <a:r>
              <a:rPr lang="es-MX" dirty="0"/>
              <a:t> in </a:t>
            </a:r>
            <a:r>
              <a:rPr lang="es-MX" dirty="0" err="1"/>
              <a:t>Operands</a:t>
            </a:r>
            <a:endParaRPr lang="es-MX" dirty="0"/>
          </a:p>
        </p:txBody>
      </p:sp>
      <p:sp>
        <p:nvSpPr>
          <p:cNvPr id="3" name="Marcador de contenido 2"/>
          <p:cNvSpPr>
            <a:spLocks noGrp="1"/>
          </p:cNvSpPr>
          <p:nvPr>
            <p:ph idx="1"/>
          </p:nvPr>
        </p:nvSpPr>
        <p:spPr/>
        <p:txBody>
          <a:bodyPr/>
          <a:lstStyle/>
          <a:p>
            <a:r>
              <a:rPr lang="es-MX" dirty="0" err="1"/>
              <a:t>Direct</a:t>
            </a:r>
            <a:r>
              <a:rPr lang="es-MX" dirty="0"/>
              <a:t> </a:t>
            </a:r>
            <a:r>
              <a:rPr lang="es-MX" dirty="0" err="1"/>
              <a:t>Addressing</a:t>
            </a:r>
            <a:endParaRPr lang="es-MX" dirty="0"/>
          </a:p>
          <a:p>
            <a:pPr lvl="1"/>
            <a:r>
              <a:rPr lang="es-MX" dirty="0" err="1"/>
              <a:t>Register</a:t>
            </a:r>
            <a:endParaRPr lang="es-MX" dirty="0"/>
          </a:p>
          <a:p>
            <a:pPr lvl="1"/>
            <a:r>
              <a:rPr lang="es-MX" dirty="0" err="1"/>
              <a:t>Memory</a:t>
            </a:r>
            <a:endParaRPr lang="es-MX" dirty="0"/>
          </a:p>
          <a:p>
            <a:pPr lvl="1"/>
            <a:r>
              <a:rPr lang="es-MX" dirty="0" err="1"/>
              <a:t>Immediate</a:t>
            </a:r>
            <a:endParaRPr lang="es-MX" dirty="0"/>
          </a:p>
          <a:p>
            <a:pPr lvl="1"/>
            <a:endParaRPr lang="es-MX" dirty="0"/>
          </a:p>
          <a:p>
            <a:r>
              <a:rPr lang="es-MX" dirty="0"/>
              <a:t>And </a:t>
            </a:r>
            <a:r>
              <a:rPr lang="es-MX" dirty="0" err="1"/>
              <a:t>many</a:t>
            </a:r>
            <a:r>
              <a:rPr lang="es-MX" dirty="0"/>
              <a:t> more </a:t>
            </a:r>
            <a:r>
              <a:rPr lang="es-MX" dirty="0" err="1"/>
              <a:t>Addressing</a:t>
            </a:r>
            <a:r>
              <a:rPr lang="es-MX" dirty="0"/>
              <a:t> …</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181</a:t>
            </a:fld>
            <a:endParaRPr lang="es-MX" dirty="0"/>
          </a:p>
        </p:txBody>
      </p:sp>
    </p:spTree>
    <p:extLst>
      <p:ext uri="{BB962C8B-B14F-4D97-AF65-F5344CB8AC3E}">
        <p14:creationId xmlns:p14="http://schemas.microsoft.com/office/powerpoint/2010/main" val="416638244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Instruction</a:t>
            </a:r>
            <a:r>
              <a:rPr lang="es-MX" dirty="0"/>
              <a:t> Set</a:t>
            </a:r>
          </a:p>
        </p:txBody>
      </p:sp>
      <p:sp>
        <p:nvSpPr>
          <p:cNvPr id="3" name="Marcador de contenido 2"/>
          <p:cNvSpPr>
            <a:spLocks noGrp="1"/>
          </p:cNvSpPr>
          <p:nvPr>
            <p:ph idx="1"/>
          </p:nvPr>
        </p:nvSpPr>
        <p:spPr/>
        <p:txBody>
          <a:bodyPr/>
          <a:lstStyle/>
          <a:p>
            <a:endParaRPr lang="es-MX" dirty="0"/>
          </a:p>
          <a:p>
            <a:endParaRPr lang="es-MX"/>
          </a:p>
          <a:p>
            <a:r>
              <a:rPr lang="es-MX"/>
              <a:t>Assembly</a:t>
            </a:r>
            <a:r>
              <a:rPr lang="es-MX" dirty="0"/>
              <a:t> </a:t>
            </a:r>
            <a:r>
              <a:rPr lang="es-MX" dirty="0" err="1"/>
              <a:t>Language</a:t>
            </a:r>
            <a:r>
              <a:rPr lang="es-MX" dirty="0"/>
              <a:t> of x86 </a:t>
            </a:r>
            <a:r>
              <a:rPr lang="es-MX" dirty="0" err="1"/>
              <a:t>Processors</a:t>
            </a:r>
            <a:endParaRPr lang="es-MX" dirty="0"/>
          </a:p>
          <a:p>
            <a:r>
              <a:rPr lang="es-MX" dirty="0" err="1"/>
              <a:t>Appendix</a:t>
            </a:r>
            <a:r>
              <a:rPr lang="es-MX" dirty="0"/>
              <a:t> B</a:t>
            </a:r>
          </a:p>
          <a:p>
            <a:r>
              <a:rPr lang="es-MX" b="1" dirty="0" err="1"/>
              <a:t>The</a:t>
            </a:r>
            <a:r>
              <a:rPr lang="es-MX" b="1" dirty="0"/>
              <a:t> x86 </a:t>
            </a:r>
            <a:r>
              <a:rPr lang="es-MX" b="1" dirty="0" err="1"/>
              <a:t>Instruction</a:t>
            </a:r>
            <a:r>
              <a:rPr lang="es-MX" b="1" dirty="0"/>
              <a:t> Set</a:t>
            </a:r>
            <a:r>
              <a:rPr lang="es-MX" dirty="0"/>
              <a:t>.</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182</a:t>
            </a:fld>
            <a:endParaRPr lang="es-MX" dirty="0"/>
          </a:p>
        </p:txBody>
      </p:sp>
    </p:spTree>
    <p:extLst>
      <p:ext uri="{BB962C8B-B14F-4D97-AF65-F5344CB8AC3E}">
        <p14:creationId xmlns:p14="http://schemas.microsoft.com/office/powerpoint/2010/main" val="89162519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AKa</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5561503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Machine </a:t>
            </a:r>
            <a:r>
              <a:rPr lang="es-MX" dirty="0" err="1"/>
              <a:t>Language</a:t>
            </a:r>
            <a:endParaRPr lang="es-MX" dirty="0"/>
          </a:p>
        </p:txBody>
      </p:sp>
      <p:sp>
        <p:nvSpPr>
          <p:cNvPr id="3" name="Marcador de contenido 2"/>
          <p:cNvSpPr>
            <a:spLocks noGrp="1"/>
          </p:cNvSpPr>
          <p:nvPr>
            <p:ph idx="1"/>
          </p:nvPr>
        </p:nvSpPr>
        <p:spPr/>
        <p:txBody>
          <a:bodyPr>
            <a:normAutofit/>
          </a:bodyPr>
          <a:lstStyle/>
          <a:p>
            <a:pPr algn="just"/>
            <a:r>
              <a:rPr lang="en-US" dirty="0"/>
              <a:t>Native </a:t>
            </a:r>
            <a:r>
              <a:rPr lang="en-US" i="1" dirty="0"/>
              <a:t>binary code</a:t>
            </a:r>
            <a:r>
              <a:rPr lang="en-US" dirty="0"/>
              <a:t> microprocessor instructions vary in length from 1 to 13 Bytes</a:t>
            </a:r>
          </a:p>
          <a:p>
            <a:pPr algn="just"/>
            <a:r>
              <a:rPr lang="en-US" dirty="0"/>
              <a:t>Over 100,000 variations of machine language instructions. There is no complete list of these variations </a:t>
            </a:r>
          </a:p>
          <a:p>
            <a:pPr algn="just"/>
            <a:r>
              <a:rPr lang="en-US" dirty="0"/>
              <a:t>Some bits in a machine language instruction are given (</a:t>
            </a:r>
            <a:r>
              <a:rPr lang="en-US" sz="2000" i="1" dirty="0"/>
              <a:t>opcode</a:t>
            </a:r>
            <a:r>
              <a:rPr lang="en-US" dirty="0"/>
              <a:t>); remaining bits are determined for each variation of the instruction.</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184</a:t>
            </a:fld>
            <a:endParaRPr lang="es-MX" dirty="0"/>
          </a:p>
        </p:txBody>
      </p:sp>
    </p:spTree>
    <p:extLst>
      <p:ext uri="{BB962C8B-B14F-4D97-AF65-F5344CB8AC3E}">
        <p14:creationId xmlns:p14="http://schemas.microsoft.com/office/powerpoint/2010/main" val="409599847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Instruction</a:t>
            </a:r>
            <a:r>
              <a:rPr lang="es-MX" dirty="0"/>
              <a:t> </a:t>
            </a:r>
            <a:r>
              <a:rPr lang="es-MX" dirty="0" err="1"/>
              <a:t>Formats</a:t>
            </a:r>
            <a:endParaRPr lang="es-MX" dirty="0"/>
          </a:p>
        </p:txBody>
      </p:sp>
      <p:sp>
        <p:nvSpPr>
          <p:cNvPr id="3" name="Marcador de contenido 2"/>
          <p:cNvSpPr>
            <a:spLocks noGrp="1"/>
          </p:cNvSpPr>
          <p:nvPr>
            <p:ph idx="1"/>
          </p:nvPr>
        </p:nvSpPr>
        <p:spPr>
          <a:xfrm>
            <a:off x="1981200" y="3956548"/>
            <a:ext cx="8229600" cy="2409131"/>
          </a:xfrm>
        </p:spPr>
        <p:txBody>
          <a:bodyPr>
            <a:normAutofit/>
          </a:bodyPr>
          <a:lstStyle/>
          <a:p>
            <a:r>
              <a:rPr lang="en-US" sz="2800" dirty="0"/>
              <a:t>In the </a:t>
            </a:r>
            <a:r>
              <a:rPr lang="en-US" sz="2800" i="1" dirty="0"/>
              <a:t>Real</a:t>
            </a:r>
            <a:r>
              <a:rPr lang="en-US" sz="2800" dirty="0"/>
              <a:t> mode (</a:t>
            </a:r>
            <a:r>
              <a:rPr lang="en-US" sz="2000" dirty="0"/>
              <a:t>DOS over 8086</a:t>
            </a:r>
            <a:r>
              <a:rPr lang="en-US" sz="2800" dirty="0"/>
              <a:t>), 80386 and above assume all instructions are 16-bit mode instructions. </a:t>
            </a:r>
          </a:p>
          <a:p>
            <a:r>
              <a:rPr lang="en-US" sz="2800" dirty="0"/>
              <a:t>In </a:t>
            </a:r>
            <a:r>
              <a:rPr lang="en-US" sz="2800" i="1" dirty="0"/>
              <a:t>Protected</a:t>
            </a:r>
            <a:r>
              <a:rPr lang="en-US" sz="2800" dirty="0"/>
              <a:t> mode (Windows &amp; Linux), the upper byte of the descriptor contains the bit that selects either the 16- or 32-bit instruction mode</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185</a:t>
            </a:fld>
            <a:endParaRPr lang="es-MX" dirty="0"/>
          </a:p>
        </p:txBody>
      </p:sp>
      <p:pic>
        <p:nvPicPr>
          <p:cNvPr id="6" name="Picture 3" descr="FG04_001_01350264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9" y="1525509"/>
            <a:ext cx="7329487"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22766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Opcode</a:t>
            </a:r>
            <a:r>
              <a:rPr lang="es-MX" dirty="0"/>
              <a:t> </a:t>
            </a:r>
            <a:r>
              <a:rPr lang="es-MX" dirty="0" err="1"/>
              <a:t>field</a:t>
            </a:r>
            <a:r>
              <a:rPr lang="es-MX" dirty="0"/>
              <a:t>, Byte 1</a:t>
            </a:r>
          </a:p>
        </p:txBody>
      </p:sp>
      <p:sp>
        <p:nvSpPr>
          <p:cNvPr id="3" name="Marcador de contenido 2"/>
          <p:cNvSpPr>
            <a:spLocks noGrp="1"/>
          </p:cNvSpPr>
          <p:nvPr>
            <p:ph idx="1"/>
          </p:nvPr>
        </p:nvSpPr>
        <p:spPr>
          <a:xfrm>
            <a:off x="1997505" y="3153483"/>
            <a:ext cx="8229600" cy="3202869"/>
          </a:xfrm>
        </p:spPr>
        <p:txBody>
          <a:bodyPr>
            <a:normAutofit lnSpcReduction="10000"/>
          </a:bodyPr>
          <a:lstStyle/>
          <a:p>
            <a:r>
              <a:rPr lang="en-US" sz="2800" dirty="0"/>
              <a:t>Identifies the </a:t>
            </a:r>
            <a:r>
              <a:rPr lang="en-US" sz="2800" i="1" dirty="0"/>
              <a:t>operation</a:t>
            </a:r>
            <a:r>
              <a:rPr lang="en-US" sz="2800" dirty="0"/>
              <a:t> (</a:t>
            </a:r>
            <a:r>
              <a:rPr lang="en-US" sz="2800" dirty="0" err="1"/>
              <a:t>mov</a:t>
            </a:r>
            <a:r>
              <a:rPr lang="en-US" sz="2800" dirty="0"/>
              <a:t>, add, sub, …).</a:t>
            </a:r>
          </a:p>
          <a:p>
            <a:r>
              <a:rPr lang="en-US" sz="2800" dirty="0"/>
              <a:t>Either 1 or 2 bytes long for instructions.</a:t>
            </a:r>
          </a:p>
          <a:p>
            <a:r>
              <a:rPr lang="en-US" sz="2800" i="1" dirty="0"/>
              <a:t>Binary </a:t>
            </a:r>
            <a:r>
              <a:rPr lang="en-US" sz="2800" b="1" i="1" dirty="0"/>
              <a:t>Opcode</a:t>
            </a:r>
            <a:r>
              <a:rPr lang="en-US" sz="2800" dirty="0"/>
              <a:t>: first 6 bits of the first byte. </a:t>
            </a:r>
          </a:p>
          <a:p>
            <a:r>
              <a:rPr lang="en-US" sz="2800" b="1" i="1" dirty="0"/>
              <a:t>D</a:t>
            </a:r>
            <a:r>
              <a:rPr lang="en-US" sz="2800" dirty="0"/>
              <a:t> bit, indicates the </a:t>
            </a:r>
            <a:r>
              <a:rPr lang="en-US" sz="2800" b="1" dirty="0"/>
              <a:t>direction</a:t>
            </a:r>
            <a:r>
              <a:rPr lang="en-US" sz="2800" dirty="0"/>
              <a:t> of the data flow:</a:t>
            </a:r>
          </a:p>
          <a:p>
            <a:pPr lvl="1"/>
            <a:r>
              <a:rPr lang="en-US" sz="2400" dirty="0"/>
              <a:t>Into or From, a Register</a:t>
            </a:r>
          </a:p>
          <a:p>
            <a:r>
              <a:rPr lang="en-US" sz="2800" b="1" i="1" dirty="0"/>
              <a:t>W</a:t>
            </a:r>
            <a:r>
              <a:rPr lang="en-US" sz="2800" dirty="0"/>
              <a:t> bit indicates whether the data are a byte or a word</a:t>
            </a:r>
          </a:p>
          <a:p>
            <a:endParaRPr lang="es-MX" sz="2800"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186</a:t>
            </a:fld>
            <a:endParaRPr lang="es-MX" dirty="0"/>
          </a:p>
        </p:txBody>
      </p:sp>
      <p:pic>
        <p:nvPicPr>
          <p:cNvPr id="7" name="Picture 3" descr="FG04_002_01350264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8915" y="1561355"/>
            <a:ext cx="3028493" cy="144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33347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32-bit </a:t>
            </a:r>
            <a:r>
              <a:rPr lang="es-MX" dirty="0" err="1"/>
              <a:t>instruction</a:t>
            </a:r>
            <a:r>
              <a:rPr lang="es-MX" dirty="0"/>
              <a:t> </a:t>
            </a:r>
            <a:r>
              <a:rPr lang="es-MX" dirty="0" err="1"/>
              <a:t>examples</a:t>
            </a:r>
            <a:r>
              <a:rPr lang="es-MX" dirty="0"/>
              <a:t> (1)</a:t>
            </a:r>
          </a:p>
        </p:txBody>
      </p:sp>
      <p:sp>
        <p:nvSpPr>
          <p:cNvPr id="3" name="Marcador de contenido 2"/>
          <p:cNvSpPr>
            <a:spLocks noGrp="1"/>
          </p:cNvSpPr>
          <p:nvPr>
            <p:ph idx="1"/>
          </p:nvPr>
        </p:nvSpPr>
        <p:spPr/>
        <p:txBody>
          <a:bodyPr>
            <a:normAutofit/>
          </a:bodyPr>
          <a:lstStyle/>
          <a:p>
            <a:pPr marL="0" indent="0">
              <a:buNone/>
            </a:pPr>
            <a:r>
              <a:rPr lang="es-MX" dirty="0"/>
              <a:t>ASSEMBLY MEMORY ALLOCATION</a:t>
            </a:r>
          </a:p>
          <a:p>
            <a:pPr marL="0" indent="0">
              <a:buNone/>
            </a:pPr>
            <a:endParaRPr lang="es-MX" dirty="0"/>
          </a:p>
          <a:p>
            <a:r>
              <a:rPr lang="es-MX" dirty="0"/>
              <a:t>NOP        ;</a:t>
            </a:r>
            <a:r>
              <a:rPr lang="es-MX" dirty="0">
                <a:solidFill>
                  <a:srgbClr val="FF0000"/>
                </a:solidFill>
              </a:rPr>
              <a:t>1 Byte</a:t>
            </a:r>
          </a:p>
          <a:p>
            <a:pPr lvl="1"/>
            <a:r>
              <a:rPr lang="es-MX" dirty="0"/>
              <a:t>1st Byte: </a:t>
            </a:r>
            <a:r>
              <a:rPr lang="es-MX" dirty="0" err="1"/>
              <a:t>Opcode&amp;D&amp;W</a:t>
            </a:r>
            <a:endParaRPr lang="es-MX" dirty="0"/>
          </a:p>
          <a:p>
            <a:endParaRPr lang="es-MX" dirty="0"/>
          </a:p>
          <a:p>
            <a:endParaRPr lang="es-MX" dirty="0"/>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187</a:t>
            </a:fld>
            <a:endParaRPr lang="es-MX" dirty="0"/>
          </a:p>
        </p:txBody>
      </p:sp>
    </p:spTree>
    <p:extLst>
      <p:ext uri="{BB962C8B-B14F-4D97-AF65-F5344CB8AC3E}">
        <p14:creationId xmlns:p14="http://schemas.microsoft.com/office/powerpoint/2010/main" val="81173445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 </a:t>
            </a:r>
            <a:r>
              <a:rPr lang="es-MX" dirty="0" err="1"/>
              <a:t>Opcode</a:t>
            </a:r>
            <a:r>
              <a:rPr lang="es-MX" dirty="0"/>
              <a:t> </a:t>
            </a:r>
            <a:r>
              <a:rPr lang="es-MX" dirty="0" err="1"/>
              <a:t>field</a:t>
            </a:r>
            <a:r>
              <a:rPr lang="es-MX" dirty="0"/>
              <a:t>, Byte 2 ]</a:t>
            </a:r>
          </a:p>
        </p:txBody>
      </p:sp>
      <p:sp>
        <p:nvSpPr>
          <p:cNvPr id="3" name="Marcador de contenido 2"/>
          <p:cNvSpPr>
            <a:spLocks noGrp="1"/>
          </p:cNvSpPr>
          <p:nvPr>
            <p:ph idx="1"/>
          </p:nvPr>
        </p:nvSpPr>
        <p:spPr>
          <a:xfrm>
            <a:off x="1981200" y="3080896"/>
            <a:ext cx="8229600" cy="3045268"/>
          </a:xfrm>
        </p:spPr>
        <p:txBody>
          <a:bodyPr>
            <a:normAutofit fontScale="77500" lnSpcReduction="20000"/>
          </a:bodyPr>
          <a:lstStyle/>
          <a:p>
            <a:r>
              <a:rPr lang="es-MX" dirty="0"/>
              <a:t>MOD </a:t>
            </a:r>
            <a:r>
              <a:rPr lang="es-MX" dirty="0" err="1"/>
              <a:t>field</a:t>
            </a:r>
            <a:r>
              <a:rPr lang="es-MX" dirty="0"/>
              <a:t>: </a:t>
            </a:r>
            <a:r>
              <a:rPr lang="es-MX" i="1" dirty="0" err="1"/>
              <a:t>addressing</a:t>
            </a:r>
            <a:r>
              <a:rPr lang="es-MX" i="1" dirty="0"/>
              <a:t> </a:t>
            </a:r>
            <a:r>
              <a:rPr lang="es-MX" i="1" dirty="0" err="1"/>
              <a:t>mode</a:t>
            </a:r>
            <a:r>
              <a:rPr lang="es-MX" i="1" dirty="0"/>
              <a:t> </a:t>
            </a:r>
            <a:r>
              <a:rPr lang="es-MX" i="1" dirty="0" err="1"/>
              <a:t>code</a:t>
            </a:r>
            <a:endParaRPr lang="es-MX" i="1" dirty="0"/>
          </a:p>
          <a:p>
            <a:r>
              <a:rPr lang="es-MX" dirty="0"/>
              <a:t>REG </a:t>
            </a:r>
            <a:r>
              <a:rPr lang="es-MX" dirty="0" err="1"/>
              <a:t>field</a:t>
            </a:r>
            <a:r>
              <a:rPr lang="es-MX" dirty="0"/>
              <a:t>:</a:t>
            </a:r>
          </a:p>
          <a:p>
            <a:pPr lvl="1"/>
            <a:r>
              <a:rPr lang="es-MX" i="1" dirty="0" err="1"/>
              <a:t>register</a:t>
            </a:r>
            <a:r>
              <a:rPr lang="es-MX" dirty="0"/>
              <a:t> </a:t>
            </a:r>
            <a:r>
              <a:rPr lang="es-MX" dirty="0" err="1"/>
              <a:t>code</a:t>
            </a:r>
            <a:r>
              <a:rPr lang="es-MX" dirty="0"/>
              <a:t>, </a:t>
            </a:r>
            <a:r>
              <a:rPr lang="es-MX" dirty="0" err="1"/>
              <a:t>destination</a:t>
            </a:r>
            <a:r>
              <a:rPr lang="es-MX" dirty="0"/>
              <a:t>/</a:t>
            </a:r>
            <a:r>
              <a:rPr lang="es-MX" dirty="0" err="1"/>
              <a:t>source</a:t>
            </a:r>
            <a:r>
              <a:rPr lang="es-MX" dirty="0"/>
              <a:t> </a:t>
            </a:r>
            <a:r>
              <a:rPr lang="es-MX" dirty="0" err="1"/>
              <a:t>operand</a:t>
            </a:r>
            <a:r>
              <a:rPr lang="es-MX" dirty="0"/>
              <a:t> </a:t>
            </a:r>
          </a:p>
          <a:p>
            <a:r>
              <a:rPr lang="es-MX" dirty="0"/>
              <a:t>R/M </a:t>
            </a:r>
            <a:r>
              <a:rPr lang="es-MX" dirty="0" err="1"/>
              <a:t>field</a:t>
            </a:r>
            <a:r>
              <a:rPr lang="es-MX" dirty="0"/>
              <a:t>:</a:t>
            </a:r>
          </a:p>
          <a:p>
            <a:pPr lvl="1"/>
            <a:r>
              <a:rPr lang="es-MX" i="1" dirty="0" err="1"/>
              <a:t>Register</a:t>
            </a:r>
            <a:r>
              <a:rPr lang="es-MX" dirty="0"/>
              <a:t>, </a:t>
            </a:r>
            <a:r>
              <a:rPr lang="es-MX" i="1" dirty="0" err="1"/>
              <a:t>memory</a:t>
            </a:r>
            <a:r>
              <a:rPr lang="es-MX" dirty="0"/>
              <a:t> </a:t>
            </a:r>
            <a:r>
              <a:rPr lang="es-MX" dirty="0" err="1"/>
              <a:t>or</a:t>
            </a:r>
            <a:r>
              <a:rPr lang="es-MX" dirty="0"/>
              <a:t> </a:t>
            </a:r>
            <a:r>
              <a:rPr lang="es-MX" i="1" dirty="0" err="1"/>
              <a:t>immediate</a:t>
            </a:r>
            <a:r>
              <a:rPr lang="es-MX" dirty="0"/>
              <a:t> </a:t>
            </a:r>
            <a:r>
              <a:rPr lang="es-MX" dirty="0" err="1"/>
              <a:t>operand</a:t>
            </a:r>
            <a:endParaRPr lang="es-MX" dirty="0"/>
          </a:p>
          <a:p>
            <a:pPr lvl="1"/>
            <a:r>
              <a:rPr lang="es-MX" dirty="0" err="1"/>
              <a:t>If</a:t>
            </a:r>
            <a:r>
              <a:rPr lang="es-MX" dirty="0"/>
              <a:t> </a:t>
            </a:r>
            <a:r>
              <a:rPr lang="es-MX" i="1" dirty="0" err="1"/>
              <a:t>register</a:t>
            </a:r>
            <a:r>
              <a:rPr lang="es-MX" dirty="0"/>
              <a:t>:  </a:t>
            </a:r>
            <a:r>
              <a:rPr lang="es-MX" i="1" dirty="0" err="1"/>
              <a:t>register</a:t>
            </a:r>
            <a:r>
              <a:rPr lang="es-MX" dirty="0"/>
              <a:t> </a:t>
            </a:r>
            <a:r>
              <a:rPr lang="es-MX" dirty="0" err="1"/>
              <a:t>code</a:t>
            </a:r>
            <a:r>
              <a:rPr lang="es-MX" dirty="0"/>
              <a:t>, </a:t>
            </a:r>
            <a:r>
              <a:rPr lang="es-MX" dirty="0" err="1"/>
              <a:t>source</a:t>
            </a:r>
            <a:endParaRPr lang="es-MX" dirty="0"/>
          </a:p>
          <a:p>
            <a:pPr lvl="1"/>
            <a:r>
              <a:rPr lang="es-MX" dirty="0" err="1">
                <a:solidFill>
                  <a:prstClr val="black"/>
                </a:solidFill>
              </a:rPr>
              <a:t>If</a:t>
            </a:r>
            <a:r>
              <a:rPr lang="es-MX" dirty="0">
                <a:solidFill>
                  <a:prstClr val="black"/>
                </a:solidFill>
              </a:rPr>
              <a:t> </a:t>
            </a:r>
            <a:r>
              <a:rPr lang="es-MX" i="1" dirty="0" err="1">
                <a:solidFill>
                  <a:prstClr val="black"/>
                </a:solidFill>
              </a:rPr>
              <a:t>memory</a:t>
            </a:r>
            <a:r>
              <a:rPr lang="es-MX" dirty="0">
                <a:solidFill>
                  <a:prstClr val="black"/>
                </a:solidFill>
              </a:rPr>
              <a:t>:  </a:t>
            </a:r>
            <a:r>
              <a:rPr lang="es-MX" dirty="0" err="1">
                <a:solidFill>
                  <a:prstClr val="black"/>
                </a:solidFill>
              </a:rPr>
              <a:t>code</a:t>
            </a:r>
            <a:r>
              <a:rPr lang="es-MX" dirty="0">
                <a:solidFill>
                  <a:prstClr val="black"/>
                </a:solidFill>
              </a:rPr>
              <a:t> and </a:t>
            </a:r>
            <a:r>
              <a:rPr lang="es-MX" dirty="0" err="1">
                <a:solidFill>
                  <a:prstClr val="black"/>
                </a:solidFill>
              </a:rPr>
              <a:t>address</a:t>
            </a:r>
            <a:r>
              <a:rPr lang="es-MX" dirty="0">
                <a:solidFill>
                  <a:prstClr val="black"/>
                </a:solidFill>
              </a:rPr>
              <a:t>, </a:t>
            </a:r>
            <a:r>
              <a:rPr lang="es-MX" dirty="0" err="1">
                <a:solidFill>
                  <a:prstClr val="black"/>
                </a:solidFill>
              </a:rPr>
              <a:t>destination</a:t>
            </a:r>
            <a:r>
              <a:rPr lang="es-MX" dirty="0">
                <a:solidFill>
                  <a:prstClr val="black"/>
                </a:solidFill>
              </a:rPr>
              <a:t>/</a:t>
            </a:r>
            <a:r>
              <a:rPr lang="es-MX" dirty="0" err="1">
                <a:solidFill>
                  <a:prstClr val="black"/>
                </a:solidFill>
              </a:rPr>
              <a:t>source</a:t>
            </a:r>
            <a:endParaRPr lang="es-MX" dirty="0">
              <a:solidFill>
                <a:prstClr val="black"/>
              </a:solidFill>
            </a:endParaRPr>
          </a:p>
          <a:p>
            <a:pPr lvl="1"/>
            <a:r>
              <a:rPr lang="es-MX" dirty="0" err="1">
                <a:solidFill>
                  <a:prstClr val="black"/>
                </a:solidFill>
              </a:rPr>
              <a:t>If</a:t>
            </a:r>
            <a:r>
              <a:rPr lang="es-MX" dirty="0">
                <a:solidFill>
                  <a:prstClr val="black"/>
                </a:solidFill>
              </a:rPr>
              <a:t> </a:t>
            </a:r>
            <a:r>
              <a:rPr lang="es-MX" i="1" dirty="0" err="1">
                <a:solidFill>
                  <a:prstClr val="black"/>
                </a:solidFill>
              </a:rPr>
              <a:t>immediate</a:t>
            </a:r>
            <a:r>
              <a:rPr lang="es-MX" dirty="0">
                <a:solidFill>
                  <a:prstClr val="black"/>
                </a:solidFill>
              </a:rPr>
              <a:t>: </a:t>
            </a:r>
            <a:r>
              <a:rPr lang="es-MX" dirty="0" err="1">
                <a:solidFill>
                  <a:prstClr val="black"/>
                </a:solidFill>
              </a:rPr>
              <a:t>code</a:t>
            </a:r>
            <a:r>
              <a:rPr lang="es-MX" dirty="0">
                <a:solidFill>
                  <a:prstClr val="black"/>
                </a:solidFill>
              </a:rPr>
              <a:t> and data, </a:t>
            </a:r>
            <a:r>
              <a:rPr lang="es-MX" dirty="0" err="1">
                <a:solidFill>
                  <a:prstClr val="black"/>
                </a:solidFill>
              </a:rPr>
              <a:t>source</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188</a:t>
            </a:fld>
            <a:endParaRPr lang="es-MX" dirty="0"/>
          </a:p>
        </p:txBody>
      </p:sp>
      <p:pic>
        <p:nvPicPr>
          <p:cNvPr id="6" name="Picture 3" descr="FG04_003_01350264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2382" y="1772817"/>
            <a:ext cx="3664819" cy="952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4715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32-bit </a:t>
            </a:r>
            <a:r>
              <a:rPr lang="es-MX" dirty="0" err="1"/>
              <a:t>instruction</a:t>
            </a:r>
            <a:r>
              <a:rPr lang="es-MX" dirty="0"/>
              <a:t> </a:t>
            </a:r>
            <a:r>
              <a:rPr lang="es-MX" dirty="0" err="1"/>
              <a:t>examples</a:t>
            </a:r>
            <a:r>
              <a:rPr lang="es-MX" dirty="0"/>
              <a:t> (1)</a:t>
            </a:r>
          </a:p>
        </p:txBody>
      </p:sp>
      <p:sp>
        <p:nvSpPr>
          <p:cNvPr id="3" name="Marcador de contenido 2"/>
          <p:cNvSpPr>
            <a:spLocks noGrp="1"/>
          </p:cNvSpPr>
          <p:nvPr>
            <p:ph idx="1"/>
          </p:nvPr>
        </p:nvSpPr>
        <p:spPr/>
        <p:txBody>
          <a:bodyPr>
            <a:normAutofit/>
          </a:bodyPr>
          <a:lstStyle/>
          <a:p>
            <a:pPr marL="0" indent="0">
              <a:buNone/>
            </a:pPr>
            <a:r>
              <a:rPr lang="es-MX" dirty="0"/>
              <a:t>ASSEMBLY MEMORY ALLOCATION</a:t>
            </a:r>
          </a:p>
          <a:p>
            <a:r>
              <a:rPr lang="es-MX" dirty="0"/>
              <a:t>NOP        ;</a:t>
            </a:r>
            <a:r>
              <a:rPr lang="es-MX" dirty="0">
                <a:solidFill>
                  <a:srgbClr val="FF0000"/>
                </a:solidFill>
              </a:rPr>
              <a:t>1 Byte</a:t>
            </a:r>
          </a:p>
          <a:p>
            <a:pPr lvl="1"/>
            <a:r>
              <a:rPr lang="es-MX" dirty="0"/>
              <a:t>1st Byte: </a:t>
            </a:r>
            <a:r>
              <a:rPr lang="es-MX" dirty="0" err="1"/>
              <a:t>Opcode&amp;D&amp;W</a:t>
            </a:r>
            <a:endParaRPr lang="es-MX" dirty="0"/>
          </a:p>
          <a:p>
            <a:endParaRPr lang="es-MX" dirty="0"/>
          </a:p>
          <a:p>
            <a:r>
              <a:rPr lang="es-MX" dirty="0"/>
              <a:t>INC EAX        ;</a:t>
            </a:r>
            <a:r>
              <a:rPr lang="es-MX" dirty="0">
                <a:solidFill>
                  <a:srgbClr val="FF0000"/>
                </a:solidFill>
              </a:rPr>
              <a:t>2 Bytes</a:t>
            </a:r>
          </a:p>
          <a:p>
            <a:pPr lvl="1"/>
            <a:r>
              <a:rPr lang="es-MX" dirty="0"/>
              <a:t>1st Byte: </a:t>
            </a:r>
            <a:r>
              <a:rPr lang="es-MX" dirty="0" err="1"/>
              <a:t>Opcode&amp;D&amp;W</a:t>
            </a:r>
            <a:endParaRPr lang="es-MX" dirty="0"/>
          </a:p>
          <a:p>
            <a:pPr lvl="1"/>
            <a:r>
              <a:rPr lang="es-MX" dirty="0"/>
              <a:t>2nd Byte: MOD&amp;REG&amp;R/M</a:t>
            </a:r>
          </a:p>
          <a:p>
            <a:endParaRPr lang="es-MX" dirty="0"/>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189</a:t>
            </a:fld>
            <a:endParaRPr lang="es-MX" dirty="0"/>
          </a:p>
        </p:txBody>
      </p:sp>
    </p:spTree>
    <p:extLst>
      <p:ext uri="{BB962C8B-B14F-4D97-AF65-F5344CB8AC3E}">
        <p14:creationId xmlns:p14="http://schemas.microsoft.com/office/powerpoint/2010/main" val="317156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dirty="0"/>
              <a:t>Assembly Language (AL)</a:t>
            </a:r>
            <a:endParaRPr lang="en-US" sz="2400" i="1" dirty="0"/>
          </a:p>
        </p:txBody>
      </p:sp>
      <p:sp>
        <p:nvSpPr>
          <p:cNvPr id="17412" name="Rectangle 3"/>
          <p:cNvSpPr>
            <a:spLocks noGrp="1" noChangeArrowheads="1"/>
          </p:cNvSpPr>
          <p:nvPr>
            <p:ph type="body" idx="1"/>
          </p:nvPr>
        </p:nvSpPr>
        <p:spPr>
          <a:xfrm>
            <a:off x="2209800" y="1600200"/>
            <a:ext cx="7772400" cy="3581400"/>
          </a:xfrm>
        </p:spPr>
        <p:txBody>
          <a:bodyPr>
            <a:normAutofit/>
          </a:bodyPr>
          <a:lstStyle/>
          <a:p>
            <a:r>
              <a:rPr lang="en-US" altLang="en-US" dirty="0"/>
              <a:t>What is an Assembler (</a:t>
            </a:r>
            <a:r>
              <a:rPr lang="en-US" altLang="en-US" sz="2000" dirty="0" err="1"/>
              <a:t>Ensamblador</a:t>
            </a:r>
            <a:r>
              <a:rPr lang="en-US" altLang="en-US" dirty="0"/>
              <a:t>)?</a:t>
            </a:r>
          </a:p>
          <a:p>
            <a:r>
              <a:rPr lang="en-US" altLang="en-US" dirty="0"/>
              <a:t>What background should I have?</a:t>
            </a:r>
          </a:p>
          <a:p>
            <a:pPr eaLnBrk="1" hangingPunct="1"/>
            <a:r>
              <a:rPr lang="en-US" altLang="en-US" dirty="0"/>
              <a:t>How does Assembly Language (AL) relate to machine language?</a:t>
            </a:r>
          </a:p>
          <a:p>
            <a:pPr eaLnBrk="1" hangingPunct="1"/>
            <a:r>
              <a:rPr lang="en-US" altLang="en-US" dirty="0"/>
              <a:t>How do C++ and Java relate to AL?</a:t>
            </a:r>
          </a:p>
          <a:p>
            <a:pPr eaLnBrk="1" hangingPunct="1"/>
            <a:r>
              <a:rPr lang="en-US" altLang="en-US" dirty="0"/>
              <a:t>Is AL portable?</a:t>
            </a:r>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19</a:t>
            </a:fld>
            <a:endParaRPr lang="es-MX" dirty="0">
              <a:solidFill>
                <a:prstClr val="black"/>
              </a:solidFill>
              <a:latin typeface="Calibri"/>
            </a:endParaRPr>
          </a:p>
        </p:txBody>
      </p:sp>
    </p:spTree>
    <p:extLst>
      <p:ext uri="{BB962C8B-B14F-4D97-AF65-F5344CB8AC3E}">
        <p14:creationId xmlns:p14="http://schemas.microsoft.com/office/powerpoint/2010/main" val="199951813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Instruction</a:t>
            </a:r>
            <a:r>
              <a:rPr lang="es-MX" dirty="0"/>
              <a:t>: [ Bytes 3, 4, … ]</a:t>
            </a:r>
          </a:p>
        </p:txBody>
      </p:sp>
      <p:sp>
        <p:nvSpPr>
          <p:cNvPr id="3" name="Marcador de contenido 2"/>
          <p:cNvSpPr>
            <a:spLocks noGrp="1"/>
          </p:cNvSpPr>
          <p:nvPr>
            <p:ph idx="1"/>
          </p:nvPr>
        </p:nvSpPr>
        <p:spPr/>
        <p:txBody>
          <a:bodyPr/>
          <a:lstStyle/>
          <a:p>
            <a:endParaRPr lang="es-MX" dirty="0"/>
          </a:p>
          <a:p>
            <a:r>
              <a:rPr lang="es-MX" dirty="0" err="1"/>
              <a:t>These</a:t>
            </a:r>
            <a:r>
              <a:rPr lang="es-MX" dirty="0"/>
              <a:t> Bytes </a:t>
            </a:r>
            <a:r>
              <a:rPr lang="es-MX" dirty="0" err="1"/>
              <a:t>exist</a:t>
            </a:r>
            <a:r>
              <a:rPr lang="es-MX" dirty="0"/>
              <a:t> </a:t>
            </a:r>
            <a:r>
              <a:rPr lang="es-MX" dirty="0" err="1"/>
              <a:t>when</a:t>
            </a:r>
            <a:r>
              <a:rPr lang="es-MX" dirty="0"/>
              <a:t> R/M </a:t>
            </a:r>
            <a:r>
              <a:rPr lang="es-MX" dirty="0" err="1"/>
              <a:t>field</a:t>
            </a:r>
            <a:r>
              <a:rPr lang="es-MX" dirty="0"/>
              <a:t> </a:t>
            </a:r>
            <a:r>
              <a:rPr lang="es-MX" dirty="0" err="1"/>
              <a:t>is</a:t>
            </a:r>
            <a:r>
              <a:rPr lang="es-MX" dirty="0"/>
              <a:t>:</a:t>
            </a:r>
          </a:p>
          <a:p>
            <a:pPr lvl="1"/>
            <a:r>
              <a:rPr lang="es-MX" dirty="0"/>
              <a:t>a </a:t>
            </a:r>
            <a:r>
              <a:rPr lang="es-MX" dirty="0" err="1"/>
              <a:t>Memory</a:t>
            </a:r>
            <a:r>
              <a:rPr lang="es-MX" dirty="0"/>
              <a:t> </a:t>
            </a:r>
            <a:r>
              <a:rPr lang="es-MX" dirty="0" err="1"/>
              <a:t>operand</a:t>
            </a:r>
            <a:r>
              <a:rPr lang="es-MX" dirty="0"/>
              <a:t> (</a:t>
            </a:r>
            <a:r>
              <a:rPr lang="es-MX" dirty="0" err="1"/>
              <a:t>Displacement</a:t>
            </a:r>
            <a:r>
              <a:rPr lang="es-MX" dirty="0"/>
              <a:t>, Offset), </a:t>
            </a:r>
            <a:r>
              <a:rPr lang="es-MX" dirty="0" err="1"/>
              <a:t>or</a:t>
            </a:r>
            <a:endParaRPr lang="es-MX" dirty="0"/>
          </a:p>
          <a:p>
            <a:pPr lvl="1"/>
            <a:r>
              <a:rPr lang="es-MX" dirty="0" err="1"/>
              <a:t>an</a:t>
            </a:r>
            <a:r>
              <a:rPr lang="es-MX" dirty="0"/>
              <a:t> </a:t>
            </a:r>
            <a:r>
              <a:rPr lang="es-MX" dirty="0" err="1"/>
              <a:t>Immediate</a:t>
            </a:r>
            <a:r>
              <a:rPr lang="es-MX" dirty="0"/>
              <a:t> </a:t>
            </a:r>
            <a:r>
              <a:rPr lang="es-MX" dirty="0" err="1"/>
              <a:t>operand</a:t>
            </a:r>
            <a:endParaRPr lang="es-MX" dirty="0"/>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190</a:t>
            </a:fld>
            <a:endParaRPr lang="es-MX" dirty="0"/>
          </a:p>
        </p:txBody>
      </p:sp>
    </p:spTree>
    <p:extLst>
      <p:ext uri="{BB962C8B-B14F-4D97-AF65-F5344CB8AC3E}">
        <p14:creationId xmlns:p14="http://schemas.microsoft.com/office/powerpoint/2010/main" val="66310378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32-bit </a:t>
            </a:r>
            <a:r>
              <a:rPr lang="es-MX" dirty="0" err="1"/>
              <a:t>instruction</a:t>
            </a:r>
            <a:r>
              <a:rPr lang="es-MX" dirty="0"/>
              <a:t> </a:t>
            </a:r>
            <a:r>
              <a:rPr lang="es-MX" dirty="0" err="1"/>
              <a:t>examples</a:t>
            </a:r>
            <a:r>
              <a:rPr lang="es-MX" dirty="0"/>
              <a:t> (3)</a:t>
            </a:r>
          </a:p>
        </p:txBody>
      </p:sp>
      <p:sp>
        <p:nvSpPr>
          <p:cNvPr id="3" name="Marcador de contenido 2"/>
          <p:cNvSpPr>
            <a:spLocks noGrp="1"/>
          </p:cNvSpPr>
          <p:nvPr>
            <p:ph idx="1"/>
          </p:nvPr>
        </p:nvSpPr>
        <p:spPr/>
        <p:txBody>
          <a:bodyPr>
            <a:normAutofit/>
          </a:bodyPr>
          <a:lstStyle/>
          <a:p>
            <a:pPr marL="0" indent="0">
              <a:buNone/>
            </a:pPr>
            <a:r>
              <a:rPr lang="es-MX" dirty="0"/>
              <a:t>ASSEMBLY MEMORY ALLOCATION</a:t>
            </a:r>
          </a:p>
          <a:p>
            <a:pPr marL="0" indent="0">
              <a:buNone/>
            </a:pPr>
            <a:endParaRPr lang="es-MX" dirty="0"/>
          </a:p>
          <a:p>
            <a:r>
              <a:rPr lang="es-MX" dirty="0"/>
              <a:t>MOV </a:t>
            </a:r>
            <a:r>
              <a:rPr lang="es-MX" i="1" dirty="0"/>
              <a:t>alfa</a:t>
            </a:r>
            <a:r>
              <a:rPr lang="es-MX" dirty="0"/>
              <a:t>, EBX        ;</a:t>
            </a:r>
            <a:r>
              <a:rPr lang="es-MX" dirty="0">
                <a:solidFill>
                  <a:srgbClr val="FF0000"/>
                </a:solidFill>
              </a:rPr>
              <a:t>6 Bytes</a:t>
            </a:r>
          </a:p>
          <a:p>
            <a:pPr lvl="1"/>
            <a:r>
              <a:rPr lang="es-MX" dirty="0"/>
              <a:t>1st Byte: </a:t>
            </a:r>
            <a:r>
              <a:rPr lang="es-MX" dirty="0" err="1"/>
              <a:t>Opcode&amp;D&amp;W</a:t>
            </a:r>
            <a:endParaRPr lang="es-MX" dirty="0"/>
          </a:p>
          <a:p>
            <a:pPr lvl="1"/>
            <a:r>
              <a:rPr lang="es-MX" dirty="0"/>
              <a:t>2nd Byte: MOD&amp;REG&amp;R/M</a:t>
            </a:r>
          </a:p>
          <a:p>
            <a:pPr lvl="1"/>
            <a:r>
              <a:rPr lang="es-MX" dirty="0"/>
              <a:t>3rd, 4th, 5th, 6th Bytes: </a:t>
            </a:r>
            <a:r>
              <a:rPr lang="es-MX" dirty="0" err="1"/>
              <a:t>memory</a:t>
            </a:r>
            <a:r>
              <a:rPr lang="es-MX" dirty="0"/>
              <a:t> </a:t>
            </a:r>
            <a:r>
              <a:rPr lang="es-MX" dirty="0" err="1"/>
              <a:t>address</a:t>
            </a:r>
            <a:r>
              <a:rPr lang="es-MX" dirty="0"/>
              <a:t> of </a:t>
            </a:r>
            <a:r>
              <a:rPr lang="es-MX" i="1" dirty="0"/>
              <a:t>alfa</a:t>
            </a:r>
          </a:p>
          <a:p>
            <a:pPr lvl="0"/>
            <a:endParaRPr lang="es-MX" dirty="0">
              <a:solidFill>
                <a:prstClr val="black"/>
              </a:solidFill>
            </a:endParaRPr>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191</a:t>
            </a:fld>
            <a:endParaRPr lang="es-MX" dirty="0"/>
          </a:p>
        </p:txBody>
      </p:sp>
    </p:spTree>
    <p:extLst>
      <p:ext uri="{BB962C8B-B14F-4D97-AF65-F5344CB8AC3E}">
        <p14:creationId xmlns:p14="http://schemas.microsoft.com/office/powerpoint/2010/main" val="344953463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32-bit </a:t>
            </a:r>
            <a:r>
              <a:rPr lang="es-MX" dirty="0" err="1"/>
              <a:t>instruction</a:t>
            </a:r>
            <a:r>
              <a:rPr lang="es-MX" dirty="0"/>
              <a:t> </a:t>
            </a:r>
            <a:r>
              <a:rPr lang="es-MX" dirty="0" err="1"/>
              <a:t>examples</a:t>
            </a:r>
            <a:r>
              <a:rPr lang="es-MX" dirty="0"/>
              <a:t> (3)</a:t>
            </a:r>
          </a:p>
        </p:txBody>
      </p:sp>
      <p:sp>
        <p:nvSpPr>
          <p:cNvPr id="3" name="Marcador de contenido 2"/>
          <p:cNvSpPr>
            <a:spLocks noGrp="1"/>
          </p:cNvSpPr>
          <p:nvPr>
            <p:ph idx="1"/>
          </p:nvPr>
        </p:nvSpPr>
        <p:spPr/>
        <p:txBody>
          <a:bodyPr>
            <a:normAutofit fontScale="92500" lnSpcReduction="20000"/>
          </a:bodyPr>
          <a:lstStyle/>
          <a:p>
            <a:pPr marL="0" indent="0">
              <a:buNone/>
            </a:pPr>
            <a:r>
              <a:rPr lang="es-MX" dirty="0"/>
              <a:t>ASSEMBLY MEMORY ALLOCATION</a:t>
            </a:r>
          </a:p>
          <a:p>
            <a:pPr lvl="0"/>
            <a:r>
              <a:rPr lang="es-MX" dirty="0">
                <a:solidFill>
                  <a:prstClr val="black"/>
                </a:solidFill>
              </a:rPr>
              <a:t>MOV ECX, EDX        ;</a:t>
            </a:r>
            <a:r>
              <a:rPr lang="es-MX" dirty="0">
                <a:solidFill>
                  <a:srgbClr val="FF0000"/>
                </a:solidFill>
              </a:rPr>
              <a:t> Bytes? ___</a:t>
            </a:r>
          </a:p>
          <a:p>
            <a:pPr lvl="1"/>
            <a:r>
              <a:rPr lang="es-MX" dirty="0">
                <a:solidFill>
                  <a:prstClr val="black"/>
                </a:solidFill>
              </a:rPr>
              <a:t>1st Byte: </a:t>
            </a:r>
            <a:r>
              <a:rPr lang="es-MX" dirty="0" err="1">
                <a:solidFill>
                  <a:prstClr val="black"/>
                </a:solidFill>
              </a:rPr>
              <a:t>Opcode&amp;D&amp;W</a:t>
            </a:r>
            <a:endParaRPr lang="es-MX" dirty="0">
              <a:solidFill>
                <a:prstClr val="black"/>
              </a:solidFill>
            </a:endParaRPr>
          </a:p>
          <a:p>
            <a:pPr lvl="1"/>
            <a:r>
              <a:rPr lang="es-MX" dirty="0">
                <a:solidFill>
                  <a:prstClr val="black"/>
                </a:solidFill>
              </a:rPr>
              <a:t>2nd Byte: MOD&amp;REG&amp;R/M</a:t>
            </a:r>
          </a:p>
          <a:p>
            <a:pPr lvl="1"/>
            <a:r>
              <a:rPr lang="es-MX" dirty="0">
                <a:solidFill>
                  <a:prstClr val="black"/>
                </a:solidFill>
              </a:rPr>
              <a:t>?</a:t>
            </a:r>
            <a:endParaRPr lang="es-MX" i="1" dirty="0">
              <a:solidFill>
                <a:prstClr val="black"/>
              </a:solidFill>
            </a:endParaRPr>
          </a:p>
          <a:p>
            <a:pPr lvl="0"/>
            <a:endParaRPr lang="es-MX" dirty="0">
              <a:solidFill>
                <a:prstClr val="black"/>
              </a:solidFill>
            </a:endParaRPr>
          </a:p>
          <a:p>
            <a:pPr lvl="0"/>
            <a:r>
              <a:rPr lang="es-MX" dirty="0">
                <a:solidFill>
                  <a:prstClr val="black"/>
                </a:solidFill>
              </a:rPr>
              <a:t>MOV alfa, 34h        ;</a:t>
            </a:r>
            <a:r>
              <a:rPr lang="es-MX" dirty="0">
                <a:solidFill>
                  <a:srgbClr val="FF0000"/>
                </a:solidFill>
              </a:rPr>
              <a:t> Bytes? ___</a:t>
            </a:r>
          </a:p>
          <a:p>
            <a:pPr lvl="1"/>
            <a:r>
              <a:rPr lang="es-MX" dirty="0">
                <a:solidFill>
                  <a:prstClr val="black"/>
                </a:solidFill>
              </a:rPr>
              <a:t>1st Byte: </a:t>
            </a:r>
            <a:r>
              <a:rPr lang="es-MX" dirty="0" err="1">
                <a:solidFill>
                  <a:prstClr val="black"/>
                </a:solidFill>
              </a:rPr>
              <a:t>Opcode&amp;D&amp;W</a:t>
            </a:r>
            <a:endParaRPr lang="es-MX" dirty="0">
              <a:solidFill>
                <a:prstClr val="black"/>
              </a:solidFill>
            </a:endParaRPr>
          </a:p>
          <a:p>
            <a:pPr lvl="1"/>
            <a:r>
              <a:rPr lang="es-MX" dirty="0">
                <a:solidFill>
                  <a:prstClr val="black"/>
                </a:solidFill>
              </a:rPr>
              <a:t>2nd Byte: MOD&amp;REG&amp;R/M</a:t>
            </a:r>
          </a:p>
          <a:p>
            <a:pPr lvl="1"/>
            <a:r>
              <a:rPr lang="es-MX" dirty="0">
                <a:solidFill>
                  <a:prstClr val="black"/>
                </a:solidFill>
              </a:rPr>
              <a:t>?</a:t>
            </a:r>
            <a:endParaRPr lang="es-MX" i="1" dirty="0">
              <a:solidFill>
                <a:prstClr val="black"/>
              </a:solidFill>
            </a:endParaRPr>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192</a:t>
            </a:fld>
            <a:endParaRPr lang="es-MX" dirty="0"/>
          </a:p>
        </p:txBody>
      </p:sp>
    </p:spTree>
    <p:extLst>
      <p:ext uri="{BB962C8B-B14F-4D97-AF65-F5344CB8AC3E}">
        <p14:creationId xmlns:p14="http://schemas.microsoft.com/office/powerpoint/2010/main" val="263485707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AKb</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6973784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Instruction</a:t>
            </a:r>
            <a:r>
              <a:rPr lang="es-MX" dirty="0"/>
              <a:t> Set</a:t>
            </a:r>
            <a:endParaRPr lang="en-US" dirty="0"/>
          </a:p>
        </p:txBody>
      </p:sp>
      <p:sp>
        <p:nvSpPr>
          <p:cNvPr id="3" name="2 Marcador de contenido"/>
          <p:cNvSpPr>
            <a:spLocks noGrp="1"/>
          </p:cNvSpPr>
          <p:nvPr>
            <p:ph idx="1"/>
          </p:nvPr>
        </p:nvSpPr>
        <p:spPr/>
        <p:txBody>
          <a:bodyPr/>
          <a:lstStyle/>
          <a:p>
            <a:pPr marL="0" indent="0">
              <a:buNone/>
            </a:pPr>
            <a:endParaRPr lang="es-MX" dirty="0"/>
          </a:p>
          <a:p>
            <a:pPr marL="0" indent="0">
              <a:buNone/>
            </a:pPr>
            <a:endParaRPr lang="es-MX" dirty="0"/>
          </a:p>
          <a:p>
            <a:pPr marL="0" indent="0">
              <a:buNone/>
            </a:pPr>
            <a:endParaRPr lang="es-MX" dirty="0"/>
          </a:p>
          <a:p>
            <a:pPr marL="0" indent="0" algn="ctr">
              <a:buNone/>
            </a:pPr>
            <a:r>
              <a:rPr lang="en-US" sz="4000" b="1" dirty="0"/>
              <a:t>Data Transfer Instructions (</a:t>
            </a:r>
            <a:r>
              <a:rPr lang="en-US" sz="4000" b="1" dirty="0" err="1"/>
              <a:t>cont</a:t>
            </a:r>
            <a:r>
              <a:rPr lang="en-US" sz="4000" b="1" dirty="0"/>
              <a:t>…)</a:t>
            </a:r>
          </a:p>
          <a:p>
            <a:pPr marL="0" indent="0" algn="ctr">
              <a:buNone/>
            </a:pPr>
            <a:r>
              <a:rPr lang="en-US" sz="4000" b="1" dirty="0"/>
              <a:t>Besides MOV</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194</a:t>
            </a:fld>
            <a:endParaRPr lang="es-MX" dirty="0"/>
          </a:p>
        </p:txBody>
      </p:sp>
    </p:spTree>
    <p:extLst>
      <p:ext uri="{BB962C8B-B14F-4D97-AF65-F5344CB8AC3E}">
        <p14:creationId xmlns:p14="http://schemas.microsoft.com/office/powerpoint/2010/main" val="376395414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Zero Extension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195</a:t>
            </a:fld>
            <a:endParaRPr lang="es-MX" dirty="0"/>
          </a:p>
        </p:txBody>
      </p:sp>
      <p:sp>
        <p:nvSpPr>
          <p:cNvPr id="10" name="Text Box 3"/>
          <p:cNvSpPr txBox="1">
            <a:spLocks noChangeArrowheads="1"/>
          </p:cNvSpPr>
          <p:nvPr/>
        </p:nvSpPr>
        <p:spPr bwMode="auto">
          <a:xfrm>
            <a:off x="2988090" y="4744143"/>
            <a:ext cx="6477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80000"/>
              </a:lnSpc>
              <a:spcBef>
                <a:spcPct val="50000"/>
              </a:spcBef>
            </a:pPr>
            <a:r>
              <a:rPr lang="en-US" altLang="en-US" sz="1800" b="1" dirty="0">
                <a:latin typeface="Courier New" pitchFamily="49" charset="0"/>
              </a:rPr>
              <a:t>MOV BL,10001111b</a:t>
            </a:r>
          </a:p>
          <a:p>
            <a:pPr eaLnBrk="1" hangingPunct="1">
              <a:lnSpc>
                <a:spcPct val="80000"/>
              </a:lnSpc>
              <a:spcBef>
                <a:spcPct val="50000"/>
              </a:spcBef>
            </a:pPr>
            <a:r>
              <a:rPr lang="en-US" altLang="en-US" sz="1800" b="1" dirty="0">
                <a:solidFill>
                  <a:srgbClr val="FF0000"/>
                </a:solidFill>
                <a:latin typeface="Courier New" pitchFamily="49" charset="0"/>
              </a:rPr>
              <a:t>MOVZX</a:t>
            </a:r>
            <a:r>
              <a:rPr lang="en-US" altLang="en-US" sz="1800" b="1" dirty="0">
                <a:latin typeface="Courier New" pitchFamily="49" charset="0"/>
              </a:rPr>
              <a:t> AX,BL	; zero-extension</a:t>
            </a:r>
          </a:p>
        </p:txBody>
      </p:sp>
      <p:sp>
        <p:nvSpPr>
          <p:cNvPr id="11" name="Text Box 4"/>
          <p:cNvSpPr txBox="1">
            <a:spLocks noChangeArrowheads="1"/>
          </p:cNvSpPr>
          <p:nvPr/>
        </p:nvSpPr>
        <p:spPr bwMode="auto">
          <a:xfrm>
            <a:off x="1997490" y="1467544"/>
            <a:ext cx="8153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When you copy a smaller value into a larger destination, the MOVZX instruction fills (extends) the upper half of the destination with zeros.</a:t>
            </a:r>
          </a:p>
        </p:txBody>
      </p:sp>
      <p:sp>
        <p:nvSpPr>
          <p:cNvPr id="13" name="Text Box 6"/>
          <p:cNvSpPr txBox="1">
            <a:spLocks noChangeArrowheads="1"/>
          </p:cNvSpPr>
          <p:nvPr/>
        </p:nvSpPr>
        <p:spPr bwMode="auto">
          <a:xfrm>
            <a:off x="3292890" y="5810943"/>
            <a:ext cx="55626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dirty="0"/>
              <a:t>The </a:t>
            </a:r>
            <a:r>
              <a:rPr lang="en-US" altLang="en-US" dirty="0">
                <a:solidFill>
                  <a:srgbClr val="FF0000"/>
                </a:solidFill>
              </a:rPr>
              <a:t>destination</a:t>
            </a:r>
            <a:r>
              <a:rPr lang="en-US" altLang="en-US" dirty="0"/>
              <a:t> must be a </a:t>
            </a:r>
            <a:r>
              <a:rPr lang="en-US" altLang="en-US" dirty="0">
                <a:solidFill>
                  <a:srgbClr val="FF0000"/>
                </a:solidFill>
              </a:rPr>
              <a:t>register</a:t>
            </a:r>
            <a:r>
              <a:rPr lang="en-US" alt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2441575"/>
            <a:ext cx="4495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8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General </a:t>
            </a:r>
            <a:r>
              <a:rPr lang="es-MX" dirty="0" err="1"/>
              <a:t>Variants</a:t>
            </a:r>
            <a:r>
              <a:rPr lang="es-MX" dirty="0"/>
              <a:t> of MOVZX</a:t>
            </a:r>
            <a:endParaRPr lang="en-US" dirty="0"/>
          </a:p>
        </p:txBody>
      </p:sp>
      <p:sp>
        <p:nvSpPr>
          <p:cNvPr id="3" name="2 Marcador de contenido"/>
          <p:cNvSpPr>
            <a:spLocks noGrp="1"/>
          </p:cNvSpPr>
          <p:nvPr>
            <p:ph idx="1"/>
          </p:nvPr>
        </p:nvSpPr>
        <p:spPr/>
        <p:txBody>
          <a:bodyPr>
            <a:normAutofit/>
          </a:bodyPr>
          <a:lstStyle/>
          <a:p>
            <a:endParaRPr lang="es-MX" dirty="0"/>
          </a:p>
          <a:p>
            <a:r>
              <a:rPr lang="es-MX" dirty="0"/>
              <a:t>MOVZX reg32, </a:t>
            </a:r>
            <a:r>
              <a:rPr lang="es-MX" dirty="0" err="1"/>
              <a:t>reg</a:t>
            </a:r>
            <a:r>
              <a:rPr lang="es-MX" dirty="0"/>
              <a:t>/mem8</a:t>
            </a:r>
          </a:p>
          <a:p>
            <a:endParaRPr lang="es-MX" dirty="0"/>
          </a:p>
          <a:p>
            <a:r>
              <a:rPr lang="es-MX" dirty="0"/>
              <a:t>MOVZX reg32, </a:t>
            </a:r>
            <a:r>
              <a:rPr lang="es-MX" dirty="0" err="1"/>
              <a:t>reg</a:t>
            </a:r>
            <a:r>
              <a:rPr lang="es-MX" dirty="0"/>
              <a:t>/mem16</a:t>
            </a:r>
          </a:p>
          <a:p>
            <a:endParaRPr lang="es-MX" dirty="0"/>
          </a:p>
          <a:p>
            <a:r>
              <a:rPr lang="es-MX" dirty="0"/>
              <a:t>MOVZX reg16, </a:t>
            </a:r>
            <a:r>
              <a:rPr lang="es-MX" dirty="0" err="1"/>
              <a:t>reg</a:t>
            </a:r>
            <a:r>
              <a:rPr lang="es-MX" dirty="0"/>
              <a:t>/mem8</a:t>
            </a:r>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196</a:t>
            </a:fld>
            <a:endParaRPr lang="es-MX" dirty="0"/>
          </a:p>
        </p:txBody>
      </p:sp>
    </p:spTree>
    <p:extLst>
      <p:ext uri="{BB962C8B-B14F-4D97-AF65-F5344CB8AC3E}">
        <p14:creationId xmlns:p14="http://schemas.microsoft.com/office/powerpoint/2010/main" val="59381136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MOVZX with EAX register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197</a:t>
            </a:fld>
            <a:endParaRPr lang="es-MX"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b="73952"/>
          <a:stretch>
            <a:fillRect/>
          </a:stretch>
        </p:blipFill>
        <p:spPr bwMode="auto">
          <a:xfrm>
            <a:off x="2063553" y="1484784"/>
            <a:ext cx="809466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5"/>
          <p:cNvSpPr txBox="1">
            <a:spLocks noChangeArrowheads="1"/>
          </p:cNvSpPr>
          <p:nvPr/>
        </p:nvSpPr>
        <p:spPr bwMode="auto">
          <a:xfrm>
            <a:off x="2063552" y="4941169"/>
            <a:ext cx="8094663" cy="138499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t>CALL </a:t>
            </a:r>
            <a:r>
              <a:rPr lang="en-US" altLang="en-US" dirty="0" err="1"/>
              <a:t>DumpRegs</a:t>
            </a:r>
            <a:endParaRPr lang="en-US" altLang="en-US" dirty="0"/>
          </a:p>
          <a:p>
            <a:pPr eaLnBrk="1" hangingPunct="1"/>
            <a:r>
              <a:rPr lang="en-US" altLang="en-US" dirty="0"/>
              <a:t>MOV BL,10001111b         ; chart Zero Extension </a:t>
            </a:r>
            <a:r>
              <a:rPr lang="en-US" altLang="en-US" dirty="0">
                <a:solidFill>
                  <a:srgbClr val="FF0000"/>
                </a:solidFill>
              </a:rPr>
              <a:t>BL=__h</a:t>
            </a:r>
          </a:p>
          <a:p>
            <a:pPr eaLnBrk="1" hangingPunct="1"/>
            <a:r>
              <a:rPr lang="en-US" altLang="en-US" dirty="0">
                <a:solidFill>
                  <a:srgbClr val="FF0000"/>
                </a:solidFill>
              </a:rPr>
              <a:t>MOVZX</a:t>
            </a:r>
            <a:r>
              <a:rPr lang="en-US" altLang="en-US" dirty="0"/>
              <a:t> EAX,BL               ; showing MOVZX with EAX register</a:t>
            </a:r>
          </a:p>
          <a:p>
            <a:pPr eaLnBrk="1" hangingPunct="1"/>
            <a:r>
              <a:rPr lang="en-US" altLang="en-US" dirty="0"/>
              <a:t>CALL </a:t>
            </a:r>
            <a:r>
              <a:rPr lang="en-US" altLang="en-US" dirty="0" err="1"/>
              <a:t>DumpRegs</a:t>
            </a:r>
            <a:endParaRPr lang="en-US" altLang="en-US" dirty="0"/>
          </a:p>
        </p:txBody>
      </p:sp>
    </p:spTree>
    <p:extLst>
      <p:ext uri="{BB962C8B-B14F-4D97-AF65-F5344CB8AC3E}">
        <p14:creationId xmlns:p14="http://schemas.microsoft.com/office/powerpoint/2010/main" val="89128191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Sign Extension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198</a:t>
            </a:fld>
            <a:endParaRPr lang="es-MX" dirty="0"/>
          </a:p>
        </p:txBody>
      </p:sp>
      <p:sp>
        <p:nvSpPr>
          <p:cNvPr id="6" name="Text Box 3"/>
          <p:cNvSpPr txBox="1">
            <a:spLocks noChangeArrowheads="1"/>
          </p:cNvSpPr>
          <p:nvPr/>
        </p:nvSpPr>
        <p:spPr bwMode="auto">
          <a:xfrm>
            <a:off x="2819400" y="4724400"/>
            <a:ext cx="6400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80000"/>
              </a:lnSpc>
              <a:spcBef>
                <a:spcPct val="50000"/>
              </a:spcBef>
            </a:pPr>
            <a:r>
              <a:rPr lang="en-US" altLang="en-US" sz="1800" b="1" dirty="0">
                <a:latin typeface="Courier New" pitchFamily="49" charset="0"/>
              </a:rPr>
              <a:t>MOV BL,10001111b</a:t>
            </a:r>
          </a:p>
          <a:p>
            <a:pPr eaLnBrk="1" hangingPunct="1">
              <a:lnSpc>
                <a:spcPct val="80000"/>
              </a:lnSpc>
              <a:spcBef>
                <a:spcPct val="50000"/>
              </a:spcBef>
            </a:pPr>
            <a:r>
              <a:rPr lang="en-US" altLang="en-US" sz="1800" b="1" dirty="0">
                <a:solidFill>
                  <a:srgbClr val="FF0000"/>
                </a:solidFill>
                <a:latin typeface="Courier New" pitchFamily="49" charset="0"/>
              </a:rPr>
              <a:t>MOVSX</a:t>
            </a:r>
            <a:r>
              <a:rPr lang="en-US" altLang="en-US" sz="1800" b="1" dirty="0">
                <a:latin typeface="Courier New" pitchFamily="49" charset="0"/>
              </a:rPr>
              <a:t> AX,BL              ; sign extension</a:t>
            </a:r>
          </a:p>
        </p:txBody>
      </p:sp>
      <p:sp>
        <p:nvSpPr>
          <p:cNvPr id="7" name="Text Box 4"/>
          <p:cNvSpPr txBox="1">
            <a:spLocks noChangeArrowheads="1"/>
          </p:cNvSpPr>
          <p:nvPr/>
        </p:nvSpPr>
        <p:spPr bwMode="auto">
          <a:xfrm>
            <a:off x="2209800" y="1447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The MOVSX instruction fills the upper half of the destination with a copy of the source operand's sign bit.</a:t>
            </a:r>
          </a:p>
        </p:txBody>
      </p:sp>
      <p:sp>
        <p:nvSpPr>
          <p:cNvPr id="8" name="Text Box 7"/>
          <p:cNvSpPr txBox="1">
            <a:spLocks noChangeArrowheads="1"/>
          </p:cNvSpPr>
          <p:nvPr/>
        </p:nvSpPr>
        <p:spPr bwMode="auto">
          <a:xfrm>
            <a:off x="3276600" y="5791200"/>
            <a:ext cx="55626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dirty="0"/>
              <a:t>The </a:t>
            </a:r>
            <a:r>
              <a:rPr lang="en-US" altLang="en-US" dirty="0">
                <a:solidFill>
                  <a:srgbClr val="FF0000"/>
                </a:solidFill>
              </a:rPr>
              <a:t>destination</a:t>
            </a:r>
            <a:r>
              <a:rPr lang="en-US" altLang="en-US" dirty="0"/>
              <a:t> must be a </a:t>
            </a:r>
            <a:r>
              <a:rPr lang="en-US" altLang="en-US" dirty="0">
                <a:solidFill>
                  <a:srgbClr val="FF0000"/>
                </a:solidFill>
              </a:rPr>
              <a:t>register</a:t>
            </a:r>
            <a:r>
              <a:rPr lang="en-US" altLang="en-US"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441575"/>
            <a:ext cx="4648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39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General </a:t>
            </a:r>
            <a:r>
              <a:rPr lang="es-MX" dirty="0" err="1"/>
              <a:t>Variants</a:t>
            </a:r>
            <a:r>
              <a:rPr lang="es-MX" dirty="0"/>
              <a:t> of MOVSX</a:t>
            </a:r>
            <a:endParaRPr lang="en-US" dirty="0"/>
          </a:p>
        </p:txBody>
      </p:sp>
      <p:sp>
        <p:nvSpPr>
          <p:cNvPr id="3" name="2 Marcador de contenido"/>
          <p:cNvSpPr>
            <a:spLocks noGrp="1"/>
          </p:cNvSpPr>
          <p:nvPr>
            <p:ph idx="1"/>
          </p:nvPr>
        </p:nvSpPr>
        <p:spPr/>
        <p:txBody>
          <a:bodyPr>
            <a:normAutofit/>
          </a:bodyPr>
          <a:lstStyle/>
          <a:p>
            <a:endParaRPr lang="es-MX" dirty="0"/>
          </a:p>
          <a:p>
            <a:r>
              <a:rPr lang="es-MX" dirty="0"/>
              <a:t>MOVSX reg32, </a:t>
            </a:r>
            <a:r>
              <a:rPr lang="es-MX" dirty="0" err="1"/>
              <a:t>reg</a:t>
            </a:r>
            <a:r>
              <a:rPr lang="es-MX" dirty="0"/>
              <a:t>/mem8</a:t>
            </a:r>
          </a:p>
          <a:p>
            <a:endParaRPr lang="es-MX" dirty="0"/>
          </a:p>
          <a:p>
            <a:r>
              <a:rPr lang="es-MX" dirty="0"/>
              <a:t>MOVSX reg32, </a:t>
            </a:r>
            <a:r>
              <a:rPr lang="es-MX" dirty="0" err="1"/>
              <a:t>reg</a:t>
            </a:r>
            <a:r>
              <a:rPr lang="es-MX" dirty="0"/>
              <a:t>/mem16</a:t>
            </a:r>
          </a:p>
          <a:p>
            <a:endParaRPr lang="es-MX" dirty="0"/>
          </a:p>
          <a:p>
            <a:r>
              <a:rPr lang="es-MX" dirty="0"/>
              <a:t>MOVSX reg16, </a:t>
            </a:r>
            <a:r>
              <a:rPr lang="es-MX" dirty="0" err="1"/>
              <a:t>reg</a:t>
            </a:r>
            <a:r>
              <a:rPr lang="es-MX" dirty="0"/>
              <a:t>/mem8</a:t>
            </a:r>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199</a:t>
            </a:fld>
            <a:endParaRPr lang="es-MX" dirty="0"/>
          </a:p>
        </p:txBody>
      </p:sp>
    </p:spTree>
    <p:extLst>
      <p:ext uri="{BB962C8B-B14F-4D97-AF65-F5344CB8AC3E}">
        <p14:creationId xmlns:p14="http://schemas.microsoft.com/office/powerpoint/2010/main" val="117606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219973"/>
            <a:ext cx="10972800" cy="1143000"/>
          </a:xfrm>
        </p:spPr>
        <p:txBody>
          <a:bodyPr/>
          <a:lstStyle/>
          <a:p>
            <a:pPr>
              <a:defRPr/>
            </a:pPr>
            <a:r>
              <a:rPr lang="en-US" i="1" dirty="0"/>
              <a:t>OPC - Early computers</a:t>
            </a:r>
            <a:endParaRPr lang="en-US" dirty="0"/>
          </a:p>
        </p:txBody>
      </p:sp>
      <p:sp>
        <p:nvSpPr>
          <p:cNvPr id="3075" name="Rectangle 3"/>
          <p:cNvSpPr>
            <a:spLocks noGrp="1" noChangeArrowheads="1"/>
          </p:cNvSpPr>
          <p:nvPr>
            <p:ph type="body" idx="1"/>
          </p:nvPr>
        </p:nvSpPr>
        <p:spPr>
          <a:xfrm>
            <a:off x="1991544" y="1484785"/>
            <a:ext cx="8208912" cy="4754091"/>
          </a:xfrm>
        </p:spPr>
        <p:txBody>
          <a:bodyPr>
            <a:noAutofit/>
          </a:bodyPr>
          <a:lstStyle/>
          <a:p>
            <a:endParaRPr lang="en-US" altLang="es-MX" sz="2400" dirty="0">
              <a:solidFill>
                <a:srgbClr val="0000FF"/>
              </a:solidFill>
            </a:endParaRPr>
          </a:p>
          <a:p>
            <a:pPr>
              <a:buFont typeface="Wingdings" pitchFamily="2" charset="2"/>
              <a:buChar char="Ø"/>
            </a:pPr>
            <a:r>
              <a:rPr lang="en-US" altLang="es-MX" sz="2400" dirty="0">
                <a:solidFill>
                  <a:srgbClr val="0000FF"/>
                </a:solidFill>
              </a:rPr>
              <a:t>PROGRAM-CONTROLLED COMPUTERS</a:t>
            </a:r>
            <a:r>
              <a:rPr lang="en-US" altLang="es-MX" sz="2400" dirty="0"/>
              <a:t> – These computers (1938-1949) were programmed by </a:t>
            </a:r>
            <a:r>
              <a:rPr lang="en-US" altLang="es-MX" sz="2400" i="1" dirty="0"/>
              <a:t>setting switches</a:t>
            </a:r>
            <a:r>
              <a:rPr lang="en-US" altLang="es-MX" sz="2400" dirty="0"/>
              <a:t> and </a:t>
            </a:r>
            <a:r>
              <a:rPr lang="en-US" altLang="es-MX" sz="2400" i="1" dirty="0"/>
              <a:t>inserting patch cables</a:t>
            </a:r>
            <a:r>
              <a:rPr lang="en-US" altLang="es-MX" sz="2400" dirty="0"/>
              <a:t>.</a:t>
            </a:r>
          </a:p>
          <a:p>
            <a:endParaRPr lang="en-US" altLang="es-MX" sz="2400" dirty="0">
              <a:solidFill>
                <a:srgbClr val="0000FF"/>
              </a:solidFill>
            </a:endParaRPr>
          </a:p>
          <a:p>
            <a:r>
              <a:rPr lang="en-US" altLang="es-MX" sz="2400" dirty="0">
                <a:solidFill>
                  <a:srgbClr val="0000FF"/>
                </a:solidFill>
              </a:rPr>
              <a:t>Primitive architecture</a:t>
            </a:r>
            <a:r>
              <a:rPr lang="en-US" altLang="es-MX" sz="2400" dirty="0"/>
              <a:t> –CPU, ALU, registers, I/O devices, storage units?, etc.,….</a:t>
            </a:r>
          </a:p>
          <a:p>
            <a:pPr lvl="1"/>
            <a:r>
              <a:rPr lang="en-US" altLang="es-MX" sz="2000" dirty="0"/>
              <a:t>Every configuration of switches and patch cables conformed an instruction. Each instruction was wired, then the program.</a:t>
            </a:r>
          </a:p>
          <a:p>
            <a:pPr lvl="1"/>
            <a:r>
              <a:rPr lang="en-US" altLang="es-MX" sz="2000" dirty="0"/>
              <a:t>The electric storage units and I/O devices ranged from very primitive to something better, for a short time.</a:t>
            </a:r>
          </a:p>
          <a:p>
            <a:pPr lvl="1"/>
            <a:r>
              <a:rPr lang="en-US" altLang="es-MX" sz="2000" dirty="0"/>
              <a:t>No OS.</a:t>
            </a:r>
          </a:p>
          <a:p>
            <a:endParaRPr lang="en-US" altLang="es-MX" sz="2400" dirty="0">
              <a:solidFill>
                <a:srgbClr val="0000FF"/>
              </a:solidFill>
            </a:endParaRPr>
          </a:p>
          <a:p>
            <a:pPr lvl="1"/>
            <a:endParaRPr lang="en-US" altLang="es-MX" sz="2400" dirty="0"/>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2</a:t>
            </a:fld>
            <a:endParaRPr lang="es-MX" dirty="0">
              <a:solidFill>
                <a:prstClr val="black"/>
              </a:solidFill>
              <a:latin typeface="Calibri"/>
            </a:endParaRPr>
          </a:p>
        </p:txBody>
      </p:sp>
    </p:spTree>
    <p:extLst>
      <p:ext uri="{BB962C8B-B14F-4D97-AF65-F5344CB8AC3E}">
        <p14:creationId xmlns:p14="http://schemas.microsoft.com/office/powerpoint/2010/main" val="2984578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050"/>
          <p:cNvSpPr>
            <a:spLocks noGrp="1" noChangeArrowheads="1"/>
          </p:cNvSpPr>
          <p:nvPr>
            <p:ph type="title"/>
          </p:nvPr>
        </p:nvSpPr>
        <p:spPr/>
        <p:txBody>
          <a:bodyPr/>
          <a:lstStyle/>
          <a:p>
            <a:pPr eaLnBrk="1" hangingPunct="1">
              <a:defRPr/>
            </a:pPr>
            <a:r>
              <a:rPr lang="en-US" dirty="0"/>
              <a:t>Assembly Data Representation</a:t>
            </a:r>
          </a:p>
        </p:txBody>
      </p:sp>
      <p:sp>
        <p:nvSpPr>
          <p:cNvPr id="14340" name="Rectangle 2051"/>
          <p:cNvSpPr>
            <a:spLocks noGrp="1" noChangeArrowheads="1"/>
          </p:cNvSpPr>
          <p:nvPr>
            <p:ph type="body" idx="1"/>
          </p:nvPr>
        </p:nvSpPr>
        <p:spPr>
          <a:xfrm>
            <a:off x="2639616" y="1628800"/>
            <a:ext cx="7086600" cy="4495800"/>
          </a:xfrm>
        </p:spPr>
        <p:txBody>
          <a:bodyPr>
            <a:normAutofit/>
          </a:bodyPr>
          <a:lstStyle/>
          <a:p>
            <a:pPr eaLnBrk="1" hangingPunct="1"/>
            <a:r>
              <a:rPr lang="en-US" altLang="en-US" dirty="0"/>
              <a:t>Binary Numbers</a:t>
            </a:r>
          </a:p>
          <a:p>
            <a:pPr eaLnBrk="1" hangingPunct="1"/>
            <a:r>
              <a:rPr lang="en-US" altLang="en-US" dirty="0"/>
              <a:t>Binary Addition</a:t>
            </a:r>
          </a:p>
          <a:p>
            <a:pPr eaLnBrk="1" hangingPunct="1"/>
            <a:r>
              <a:rPr lang="en-US" altLang="en-US" dirty="0"/>
              <a:t>Integers</a:t>
            </a:r>
          </a:p>
          <a:p>
            <a:r>
              <a:rPr lang="en-US" altLang="en-US" dirty="0"/>
              <a:t>Storage Sizes</a:t>
            </a:r>
          </a:p>
          <a:p>
            <a:r>
              <a:rPr lang="en-US" altLang="en-US" dirty="0"/>
              <a:t>Unsigned Integers</a:t>
            </a:r>
          </a:p>
          <a:p>
            <a:r>
              <a:rPr lang="en-US" altLang="en-US" dirty="0"/>
              <a:t>Hexadecimal Integers</a:t>
            </a:r>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20</a:t>
            </a:fld>
            <a:endParaRPr lang="es-MX" dirty="0">
              <a:solidFill>
                <a:prstClr val="black"/>
              </a:solidFill>
              <a:latin typeface="Calibri"/>
            </a:endParaRPr>
          </a:p>
        </p:txBody>
      </p:sp>
    </p:spTree>
    <p:extLst>
      <p:ext uri="{BB962C8B-B14F-4D97-AF65-F5344CB8AC3E}">
        <p14:creationId xmlns:p14="http://schemas.microsoft.com/office/powerpoint/2010/main" val="378570478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XCHG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200</a:t>
            </a:fld>
            <a:endParaRPr lang="es-MX" dirty="0"/>
          </a:p>
        </p:txBody>
      </p:sp>
      <p:sp>
        <p:nvSpPr>
          <p:cNvPr id="6" name="Text Box 3"/>
          <p:cNvSpPr txBox="1">
            <a:spLocks noChangeArrowheads="1"/>
          </p:cNvSpPr>
          <p:nvPr/>
        </p:nvSpPr>
        <p:spPr bwMode="auto">
          <a:xfrm>
            <a:off x="1981200" y="2780184"/>
            <a:ext cx="8229600" cy="357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257550" algn="l"/>
                <a:tab pos="4114800" algn="l"/>
              </a:tabLst>
              <a:defRPr sz="2100">
                <a:solidFill>
                  <a:schemeClr val="tx1"/>
                </a:solidFill>
                <a:latin typeface="Arial" charset="0"/>
              </a:defRPr>
            </a:lvl1pPr>
            <a:lvl2pPr marL="742950" indent="-285750" eaLnBrk="0" hangingPunct="0">
              <a:tabLst>
                <a:tab pos="457200" algn="l"/>
                <a:tab pos="3257550" algn="l"/>
                <a:tab pos="4114800" algn="l"/>
              </a:tabLst>
              <a:defRPr sz="2100">
                <a:solidFill>
                  <a:schemeClr val="tx1"/>
                </a:solidFill>
                <a:latin typeface="Arial" charset="0"/>
              </a:defRPr>
            </a:lvl2pPr>
            <a:lvl3pPr marL="1143000" indent="-228600" eaLnBrk="0" hangingPunct="0">
              <a:tabLst>
                <a:tab pos="457200" algn="l"/>
                <a:tab pos="3257550" algn="l"/>
                <a:tab pos="4114800" algn="l"/>
              </a:tabLst>
              <a:defRPr sz="2100">
                <a:solidFill>
                  <a:schemeClr val="tx1"/>
                </a:solidFill>
                <a:latin typeface="Arial" charset="0"/>
              </a:defRPr>
            </a:lvl3pPr>
            <a:lvl4pPr marL="1600200" indent="-228600" eaLnBrk="0" hangingPunct="0">
              <a:tabLst>
                <a:tab pos="457200" algn="l"/>
                <a:tab pos="3257550" algn="l"/>
                <a:tab pos="4114800" algn="l"/>
              </a:tabLst>
              <a:defRPr sz="2100">
                <a:solidFill>
                  <a:schemeClr val="tx1"/>
                </a:solidFill>
                <a:latin typeface="Arial" charset="0"/>
              </a:defRPr>
            </a:lvl4pPr>
            <a:lvl5pPr marL="2057400" indent="-228600" eaLnBrk="0" hangingPunct="0">
              <a:tabLst>
                <a:tab pos="457200" algn="l"/>
                <a:tab pos="325755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25755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25755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25755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257550" algn="l"/>
                <a:tab pos="4114800" algn="l"/>
              </a:tabLst>
              <a:defRPr sz="2100">
                <a:solidFill>
                  <a:schemeClr val="tx1"/>
                </a:solidFill>
                <a:latin typeface="Arial" charset="0"/>
              </a:defRPr>
            </a:lvl9pPr>
          </a:lstStyle>
          <a:p>
            <a:pPr eaLnBrk="1" hangingPunct="1">
              <a:lnSpc>
                <a:spcPct val="60000"/>
              </a:lnSpc>
              <a:spcBef>
                <a:spcPct val="50000"/>
              </a:spcBef>
            </a:pPr>
            <a:r>
              <a:rPr lang="en-US" altLang="en-US" sz="1800" b="1" dirty="0">
                <a:latin typeface="Courier New" pitchFamily="49" charset="0"/>
              </a:rPr>
              <a:t>.DATA</a:t>
            </a:r>
          </a:p>
          <a:p>
            <a:pPr eaLnBrk="1" hangingPunct="1">
              <a:lnSpc>
                <a:spcPct val="60000"/>
              </a:lnSpc>
              <a:spcBef>
                <a:spcPct val="50000"/>
              </a:spcBef>
            </a:pPr>
            <a:r>
              <a:rPr lang="en-US" altLang="en-US" sz="1800" b="1" dirty="0">
                <a:latin typeface="Courier New" pitchFamily="49" charset="0"/>
              </a:rPr>
              <a:t>var1 WORD 1000h</a:t>
            </a:r>
          </a:p>
          <a:p>
            <a:pPr eaLnBrk="1" hangingPunct="1">
              <a:lnSpc>
                <a:spcPct val="60000"/>
              </a:lnSpc>
              <a:spcBef>
                <a:spcPct val="50000"/>
              </a:spcBef>
            </a:pPr>
            <a:r>
              <a:rPr lang="en-US" altLang="en-US" sz="1800" b="1" dirty="0">
                <a:latin typeface="Courier New" pitchFamily="49" charset="0"/>
              </a:rPr>
              <a:t>var2 WORD 2000h</a:t>
            </a:r>
          </a:p>
          <a:p>
            <a:pPr eaLnBrk="1" hangingPunct="1">
              <a:lnSpc>
                <a:spcPct val="60000"/>
              </a:lnSpc>
              <a:spcBef>
                <a:spcPct val="50000"/>
              </a:spcBef>
            </a:pPr>
            <a:r>
              <a:rPr lang="en-US" altLang="en-US" sz="1800" b="1" dirty="0">
                <a:latin typeface="Courier New" pitchFamily="49" charset="0"/>
              </a:rPr>
              <a:t>.CODE</a:t>
            </a:r>
          </a:p>
          <a:p>
            <a:pPr eaLnBrk="1" hangingPunct="1">
              <a:lnSpc>
                <a:spcPct val="60000"/>
              </a:lnSpc>
              <a:spcBef>
                <a:spcPct val="50000"/>
              </a:spcBef>
            </a:pPr>
            <a:r>
              <a:rPr lang="en-US" altLang="en-US" sz="1800" b="1" dirty="0">
                <a:latin typeface="Courier New" pitchFamily="49" charset="0"/>
              </a:rPr>
              <a:t>; EAX contains 12345678h, EBX has ABCDEF01h.</a:t>
            </a:r>
          </a:p>
          <a:p>
            <a:pPr eaLnBrk="1" hangingPunct="1">
              <a:lnSpc>
                <a:spcPct val="60000"/>
              </a:lnSpc>
              <a:spcBef>
                <a:spcPct val="50000"/>
              </a:spcBef>
            </a:pPr>
            <a:r>
              <a:rPr lang="en-US" altLang="en-US" sz="1800" b="1" dirty="0">
                <a:solidFill>
                  <a:srgbClr val="FF0000"/>
                </a:solidFill>
                <a:latin typeface="Courier New" pitchFamily="49" charset="0"/>
              </a:rPr>
              <a:t>XCHG</a:t>
            </a:r>
            <a:r>
              <a:rPr lang="en-US" altLang="en-US" sz="1800" b="1" dirty="0">
                <a:latin typeface="Courier New" pitchFamily="49" charset="0"/>
              </a:rPr>
              <a:t> var1,BX      ; </a:t>
            </a:r>
            <a:r>
              <a:rPr lang="en-US" altLang="en-US" sz="1800" b="1" dirty="0">
                <a:solidFill>
                  <a:srgbClr val="FF0000"/>
                </a:solidFill>
                <a:latin typeface="Courier New" pitchFamily="49" charset="0"/>
              </a:rPr>
              <a:t>var1=____h</a:t>
            </a:r>
            <a:r>
              <a:rPr lang="en-US" altLang="en-US" sz="1800" b="1" dirty="0">
                <a:latin typeface="Courier New" pitchFamily="49" charset="0"/>
              </a:rPr>
              <a:t>, </a:t>
            </a:r>
            <a:r>
              <a:rPr lang="en-US" altLang="en-US" sz="1800" b="1" dirty="0">
                <a:solidFill>
                  <a:srgbClr val="FF0000"/>
                </a:solidFill>
                <a:latin typeface="Courier New" pitchFamily="49" charset="0"/>
              </a:rPr>
              <a:t>BX=____h</a:t>
            </a:r>
            <a:r>
              <a:rPr lang="en-US" altLang="en-US" sz="1800" b="1" dirty="0">
                <a:latin typeface="Courier New" pitchFamily="49" charset="0"/>
              </a:rPr>
              <a:t>,</a:t>
            </a:r>
            <a:r>
              <a:rPr lang="en-US" altLang="en-US" sz="1800" b="1" dirty="0">
                <a:solidFill>
                  <a:srgbClr val="FF0000"/>
                </a:solidFill>
                <a:latin typeface="Courier New" pitchFamily="49" charset="0"/>
              </a:rPr>
              <a:t> EBX=________h</a:t>
            </a:r>
          </a:p>
          <a:p>
            <a:pPr eaLnBrk="1" hangingPunct="1">
              <a:lnSpc>
                <a:spcPct val="60000"/>
              </a:lnSpc>
              <a:spcBef>
                <a:spcPct val="50000"/>
              </a:spcBef>
            </a:pPr>
            <a:r>
              <a:rPr lang="en-US" altLang="en-US" sz="1800" b="1" dirty="0">
                <a:solidFill>
                  <a:srgbClr val="FF0000"/>
                </a:solidFill>
                <a:latin typeface="Courier New" pitchFamily="49" charset="0"/>
              </a:rPr>
              <a:t>XCHG</a:t>
            </a:r>
            <a:r>
              <a:rPr lang="en-US" altLang="en-US" sz="1800" b="1" dirty="0">
                <a:latin typeface="Courier New" pitchFamily="49" charset="0"/>
              </a:rPr>
              <a:t> EAX,EBX      ; </a:t>
            </a:r>
            <a:r>
              <a:rPr lang="en-US" altLang="en-US" sz="1800" b="1" dirty="0">
                <a:solidFill>
                  <a:srgbClr val="FF0000"/>
                </a:solidFill>
                <a:latin typeface="Courier New" pitchFamily="49" charset="0"/>
              </a:rPr>
              <a:t>EAX=________</a:t>
            </a:r>
            <a:r>
              <a:rPr lang="en-US" altLang="en-US" sz="1800" b="1" dirty="0">
                <a:latin typeface="Courier New" pitchFamily="49" charset="0"/>
              </a:rPr>
              <a:t>, </a:t>
            </a:r>
            <a:r>
              <a:rPr lang="en-US" altLang="en-US" sz="1800" b="1" dirty="0">
                <a:solidFill>
                  <a:srgbClr val="FF0000"/>
                </a:solidFill>
                <a:latin typeface="Courier New" pitchFamily="49" charset="0"/>
              </a:rPr>
              <a:t>EBX=________</a:t>
            </a:r>
            <a:endParaRPr lang="en-US" altLang="en-US" sz="1800" b="1" dirty="0">
              <a:latin typeface="Courier New" pitchFamily="49" charset="0"/>
            </a:endParaRPr>
          </a:p>
          <a:p>
            <a:pPr eaLnBrk="1" hangingPunct="1">
              <a:lnSpc>
                <a:spcPct val="60000"/>
              </a:lnSpc>
              <a:spcBef>
                <a:spcPct val="50000"/>
              </a:spcBef>
            </a:pPr>
            <a:r>
              <a:rPr lang="en-US" altLang="en-US" sz="1800" b="1" dirty="0">
                <a:solidFill>
                  <a:srgbClr val="FF0000"/>
                </a:solidFill>
                <a:latin typeface="Courier New" pitchFamily="49" charset="0"/>
              </a:rPr>
              <a:t>XCHG</a:t>
            </a:r>
            <a:r>
              <a:rPr lang="en-US" altLang="en-US" sz="1800" b="1" dirty="0">
                <a:latin typeface="Courier New" pitchFamily="49" charset="0"/>
              </a:rPr>
              <a:t> AX,BX        ; </a:t>
            </a:r>
            <a:r>
              <a:rPr lang="en-US" altLang="en-US" sz="1800" b="1" dirty="0">
                <a:solidFill>
                  <a:srgbClr val="FF0000"/>
                </a:solidFill>
                <a:latin typeface="Courier New" pitchFamily="49" charset="0"/>
              </a:rPr>
              <a:t>AX=____</a:t>
            </a:r>
            <a:r>
              <a:rPr lang="en-US" altLang="en-US" sz="1800" b="1" dirty="0">
                <a:latin typeface="Courier New" pitchFamily="49" charset="0"/>
              </a:rPr>
              <a:t>, </a:t>
            </a:r>
            <a:r>
              <a:rPr lang="en-US" altLang="en-US" sz="1800" b="1" dirty="0">
                <a:solidFill>
                  <a:srgbClr val="FF0000"/>
                </a:solidFill>
                <a:latin typeface="Courier New" pitchFamily="49" charset="0"/>
              </a:rPr>
              <a:t>BX=____</a:t>
            </a:r>
            <a:endParaRPr lang="en-US" altLang="en-US" sz="1800" b="1" dirty="0">
              <a:latin typeface="Courier New" pitchFamily="49" charset="0"/>
            </a:endParaRPr>
          </a:p>
          <a:p>
            <a:pPr eaLnBrk="1" hangingPunct="1">
              <a:lnSpc>
                <a:spcPct val="60000"/>
              </a:lnSpc>
              <a:spcBef>
                <a:spcPct val="50000"/>
              </a:spcBef>
            </a:pPr>
            <a:r>
              <a:rPr lang="en-US" altLang="en-US" sz="1800" b="1" dirty="0">
                <a:solidFill>
                  <a:srgbClr val="FF0000"/>
                </a:solidFill>
                <a:latin typeface="Courier New" pitchFamily="49" charset="0"/>
              </a:rPr>
              <a:t>XCHG</a:t>
            </a:r>
            <a:r>
              <a:rPr lang="en-US" altLang="en-US" sz="1800" b="1" dirty="0">
                <a:latin typeface="Courier New" pitchFamily="49" charset="0"/>
              </a:rPr>
              <a:t> AH,AL        ; </a:t>
            </a:r>
            <a:r>
              <a:rPr lang="en-US" altLang="en-US" sz="1800" b="1" dirty="0">
                <a:solidFill>
                  <a:srgbClr val="FF0000"/>
                </a:solidFill>
                <a:latin typeface="Courier New" pitchFamily="49" charset="0"/>
              </a:rPr>
              <a:t>AH=__</a:t>
            </a:r>
            <a:r>
              <a:rPr lang="en-US" altLang="en-US" sz="1800" b="1" dirty="0">
                <a:latin typeface="Courier New" pitchFamily="49" charset="0"/>
              </a:rPr>
              <a:t>, </a:t>
            </a:r>
            <a:r>
              <a:rPr lang="en-US" altLang="en-US" sz="1800" b="1" dirty="0">
                <a:solidFill>
                  <a:srgbClr val="FF0000"/>
                </a:solidFill>
                <a:latin typeface="Courier New" pitchFamily="49" charset="0"/>
              </a:rPr>
              <a:t>AL=____</a:t>
            </a:r>
            <a:endParaRPr lang="en-US" altLang="en-US" sz="1800" b="1" dirty="0">
              <a:latin typeface="Courier New" pitchFamily="49" charset="0"/>
            </a:endParaRPr>
          </a:p>
          <a:p>
            <a:pPr eaLnBrk="1" hangingPunct="1">
              <a:lnSpc>
                <a:spcPct val="60000"/>
              </a:lnSpc>
              <a:spcBef>
                <a:spcPct val="50000"/>
              </a:spcBef>
            </a:pPr>
            <a:r>
              <a:rPr lang="en-US" altLang="en-US" sz="1800" b="1" dirty="0">
                <a:solidFill>
                  <a:srgbClr val="FF0000"/>
                </a:solidFill>
                <a:latin typeface="Courier New" pitchFamily="49" charset="0"/>
              </a:rPr>
              <a:t>XCHG</a:t>
            </a:r>
            <a:r>
              <a:rPr lang="en-US" altLang="en-US" sz="1800" b="1" dirty="0">
                <a:solidFill>
                  <a:schemeClr val="tx2"/>
                </a:solidFill>
                <a:latin typeface="Courier New" pitchFamily="49" charset="0"/>
              </a:rPr>
              <a:t> </a:t>
            </a:r>
            <a:r>
              <a:rPr lang="en-US" altLang="en-US" sz="1800" b="1" dirty="0">
                <a:latin typeface="Courier New" pitchFamily="49" charset="0"/>
              </a:rPr>
              <a:t>var1,var2    </a:t>
            </a:r>
            <a:r>
              <a:rPr lang="en-US" altLang="en-US" sz="1800" b="1" dirty="0">
                <a:solidFill>
                  <a:schemeClr val="tx2"/>
                </a:solidFill>
                <a:latin typeface="Courier New" pitchFamily="49" charset="0"/>
              </a:rPr>
              <a:t>; </a:t>
            </a:r>
            <a:r>
              <a:rPr lang="en-US" altLang="en-US" sz="1800" b="1" dirty="0">
                <a:solidFill>
                  <a:srgbClr val="FF0000"/>
                </a:solidFill>
                <a:latin typeface="Courier New" pitchFamily="49" charset="0"/>
              </a:rPr>
              <a:t>var1=____h</a:t>
            </a:r>
            <a:r>
              <a:rPr lang="en-US" altLang="en-US" sz="1800" b="1" dirty="0">
                <a:solidFill>
                  <a:prstClr val="black"/>
                </a:solidFill>
                <a:latin typeface="Courier New" pitchFamily="49" charset="0"/>
              </a:rPr>
              <a:t>, </a:t>
            </a:r>
            <a:r>
              <a:rPr lang="en-US" altLang="en-US" sz="1800" b="1" dirty="0">
                <a:solidFill>
                  <a:srgbClr val="FF0000"/>
                </a:solidFill>
                <a:latin typeface="Courier New" pitchFamily="49" charset="0"/>
              </a:rPr>
              <a:t>var2=____h</a:t>
            </a:r>
          </a:p>
        </p:txBody>
      </p:sp>
      <p:sp>
        <p:nvSpPr>
          <p:cNvPr id="7" name="Text Box 4"/>
          <p:cNvSpPr txBox="1">
            <a:spLocks noChangeArrowheads="1"/>
          </p:cNvSpPr>
          <p:nvPr/>
        </p:nvSpPr>
        <p:spPr bwMode="auto">
          <a:xfrm>
            <a:off x="2209800" y="1484785"/>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XCHG exchanges the values of two operands. At least </a:t>
            </a:r>
            <a:r>
              <a:rPr lang="en-US" altLang="en-US" dirty="0">
                <a:solidFill>
                  <a:srgbClr val="FF0000"/>
                </a:solidFill>
              </a:rPr>
              <a:t>one operand</a:t>
            </a:r>
            <a:r>
              <a:rPr lang="en-US" altLang="en-US" dirty="0"/>
              <a:t> must be a </a:t>
            </a:r>
            <a:r>
              <a:rPr lang="en-US" altLang="en-US" dirty="0">
                <a:solidFill>
                  <a:srgbClr val="FF0000"/>
                </a:solidFill>
              </a:rPr>
              <a:t>register</a:t>
            </a:r>
            <a:r>
              <a:rPr lang="en-US" altLang="en-US" dirty="0"/>
              <a:t>.   </a:t>
            </a:r>
            <a:r>
              <a:rPr lang="en-US" altLang="en-US" i="1" dirty="0">
                <a:solidFill>
                  <a:srgbClr val="FF0000"/>
                </a:solidFill>
              </a:rPr>
              <a:t>No immediate operands are permitted</a:t>
            </a:r>
            <a:r>
              <a:rPr lang="en-US" altLang="en-US" dirty="0"/>
              <a:t>.  </a:t>
            </a:r>
          </a:p>
        </p:txBody>
      </p:sp>
    </p:spTree>
    <p:extLst>
      <p:ext uri="{BB962C8B-B14F-4D97-AF65-F5344CB8AC3E}">
        <p14:creationId xmlns:p14="http://schemas.microsoft.com/office/powerpoint/2010/main" val="9667556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General </a:t>
            </a:r>
            <a:r>
              <a:rPr lang="es-MX" dirty="0" err="1"/>
              <a:t>Variants</a:t>
            </a:r>
            <a:r>
              <a:rPr lang="es-MX" dirty="0"/>
              <a:t> of </a:t>
            </a:r>
            <a:r>
              <a:rPr lang="en-US" dirty="0"/>
              <a:t>XCHG</a:t>
            </a:r>
          </a:p>
        </p:txBody>
      </p:sp>
      <p:sp>
        <p:nvSpPr>
          <p:cNvPr id="3" name="2 Marcador de contenido"/>
          <p:cNvSpPr>
            <a:spLocks noGrp="1"/>
          </p:cNvSpPr>
          <p:nvPr>
            <p:ph idx="1"/>
          </p:nvPr>
        </p:nvSpPr>
        <p:spPr/>
        <p:txBody>
          <a:bodyPr>
            <a:normAutofit/>
          </a:bodyPr>
          <a:lstStyle/>
          <a:p>
            <a:endParaRPr lang="es-MX" dirty="0"/>
          </a:p>
          <a:p>
            <a:r>
              <a:rPr lang="es-MX" dirty="0"/>
              <a:t>XCHG </a:t>
            </a:r>
            <a:r>
              <a:rPr lang="es-MX" dirty="0" err="1"/>
              <a:t>reg</a:t>
            </a:r>
            <a:r>
              <a:rPr lang="es-MX" dirty="0"/>
              <a:t>, </a:t>
            </a:r>
            <a:r>
              <a:rPr lang="es-MX" dirty="0" err="1"/>
              <a:t>reg</a:t>
            </a:r>
            <a:endParaRPr lang="es-MX" dirty="0"/>
          </a:p>
          <a:p>
            <a:endParaRPr lang="es-MX" dirty="0"/>
          </a:p>
          <a:p>
            <a:r>
              <a:rPr lang="es-MX" dirty="0"/>
              <a:t>XCHG </a:t>
            </a:r>
            <a:r>
              <a:rPr lang="es-MX" dirty="0" err="1"/>
              <a:t>reg</a:t>
            </a:r>
            <a:r>
              <a:rPr lang="es-MX" dirty="0"/>
              <a:t>, </a:t>
            </a:r>
            <a:r>
              <a:rPr lang="es-MX" dirty="0" err="1"/>
              <a:t>mem</a:t>
            </a:r>
            <a:endParaRPr lang="es-MX" dirty="0"/>
          </a:p>
          <a:p>
            <a:endParaRPr lang="es-MX" dirty="0"/>
          </a:p>
          <a:p>
            <a:r>
              <a:rPr lang="es-MX" dirty="0"/>
              <a:t>XCHG </a:t>
            </a:r>
            <a:r>
              <a:rPr lang="es-MX" dirty="0" err="1"/>
              <a:t>mem</a:t>
            </a:r>
            <a:r>
              <a:rPr lang="es-MX" dirty="0"/>
              <a:t>, </a:t>
            </a:r>
            <a:r>
              <a:rPr lang="es-MX" dirty="0" err="1"/>
              <a:t>reg</a:t>
            </a:r>
            <a:endParaRPr lang="es-MX" dirty="0"/>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201</a:t>
            </a:fld>
            <a:endParaRPr lang="es-MX" dirty="0"/>
          </a:p>
        </p:txBody>
      </p:sp>
    </p:spTree>
    <p:extLst>
      <p:ext uri="{BB962C8B-B14F-4D97-AF65-F5344CB8AC3E}">
        <p14:creationId xmlns:p14="http://schemas.microsoft.com/office/powerpoint/2010/main" val="228408127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202</a:t>
            </a:fld>
            <a:endParaRPr lang="es-MX" dirty="0"/>
          </a:p>
        </p:txBody>
      </p:sp>
      <p:sp>
        <p:nvSpPr>
          <p:cNvPr id="6" name="Text Box 4"/>
          <p:cNvSpPr txBox="1">
            <a:spLocks noChangeArrowheads="1"/>
          </p:cNvSpPr>
          <p:nvPr/>
        </p:nvSpPr>
        <p:spPr bwMode="auto">
          <a:xfrm>
            <a:off x="2301153" y="1484785"/>
            <a:ext cx="7696200" cy="181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900" dirty="0"/>
              <a:t>Write a program that rearranges the values of three </a:t>
            </a:r>
            <a:r>
              <a:rPr lang="en-US" altLang="en-US" sz="1900" i="1" dirty="0" err="1"/>
              <a:t>doubleword</a:t>
            </a:r>
            <a:r>
              <a:rPr lang="en-US" altLang="en-US" sz="1900" dirty="0"/>
              <a:t>  values in the following array as: 3, 1, 2.</a:t>
            </a:r>
          </a:p>
          <a:p>
            <a:pPr lvl="1" eaLnBrk="1" hangingPunct="1">
              <a:spcBef>
                <a:spcPct val="50000"/>
              </a:spcBef>
            </a:pPr>
            <a:r>
              <a:rPr lang="en-US" altLang="en-US" sz="1700" b="1" dirty="0">
                <a:latin typeface="Courier New" pitchFamily="49" charset="0"/>
              </a:rPr>
              <a:t>.data</a:t>
            </a:r>
          </a:p>
          <a:p>
            <a:pPr lvl="1" eaLnBrk="1" hangingPunct="1">
              <a:lnSpc>
                <a:spcPct val="50000"/>
              </a:lnSpc>
              <a:spcBef>
                <a:spcPct val="50000"/>
              </a:spcBef>
            </a:pPr>
            <a:r>
              <a:rPr lang="en-US" altLang="en-US" sz="1700" b="1" dirty="0" err="1">
                <a:latin typeface="Courier New" pitchFamily="49" charset="0"/>
              </a:rPr>
              <a:t>arrayD</a:t>
            </a:r>
            <a:r>
              <a:rPr lang="en-US" altLang="en-US" sz="1700" b="1" dirty="0">
                <a:latin typeface="Courier New" pitchFamily="49" charset="0"/>
              </a:rPr>
              <a:t> DWORD 1,2,3</a:t>
            </a:r>
          </a:p>
          <a:p>
            <a:pPr lvl="1" eaLnBrk="1" hangingPunct="1">
              <a:lnSpc>
                <a:spcPct val="50000"/>
              </a:lnSpc>
              <a:spcBef>
                <a:spcPct val="50000"/>
              </a:spcBef>
            </a:pPr>
            <a:r>
              <a:rPr lang="en-US" altLang="en-US" sz="1700" b="1" dirty="0">
                <a:latin typeface="Courier New" pitchFamily="49" charset="0"/>
              </a:rPr>
              <a:t>.code</a:t>
            </a:r>
          </a:p>
        </p:txBody>
      </p:sp>
      <p:sp>
        <p:nvSpPr>
          <p:cNvPr id="7" name="Text Box 5"/>
          <p:cNvSpPr txBox="1">
            <a:spLocks noChangeArrowheads="1"/>
          </p:cNvSpPr>
          <p:nvPr/>
        </p:nvSpPr>
        <p:spPr bwMode="auto">
          <a:xfrm>
            <a:off x="2301153" y="4608985"/>
            <a:ext cx="7620000" cy="56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buFontTx/>
              <a:buChar char="•"/>
            </a:pPr>
            <a:r>
              <a:rPr lang="en-US" altLang="en-US" sz="1900" dirty="0"/>
              <a:t>Step 2: </a:t>
            </a:r>
            <a:r>
              <a:rPr lang="en-US" altLang="en-US" sz="1900" dirty="0">
                <a:solidFill>
                  <a:schemeClr val="tx2"/>
                </a:solidFill>
              </a:rPr>
              <a:t>				</a:t>
            </a:r>
          </a:p>
        </p:txBody>
      </p:sp>
      <p:sp>
        <p:nvSpPr>
          <p:cNvPr id="8" name="Text Box 6"/>
          <p:cNvSpPr txBox="1">
            <a:spLocks noChangeArrowheads="1"/>
          </p:cNvSpPr>
          <p:nvPr/>
        </p:nvSpPr>
        <p:spPr bwMode="auto">
          <a:xfrm>
            <a:off x="2285412" y="3231305"/>
            <a:ext cx="7315200" cy="56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171450" indent="-17145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buFontTx/>
              <a:buChar char="•"/>
            </a:pPr>
            <a:r>
              <a:rPr lang="en-US" altLang="en-US" sz="1900" dirty="0"/>
              <a:t>Step1:</a:t>
            </a:r>
          </a:p>
        </p:txBody>
      </p:sp>
      <p:sp>
        <p:nvSpPr>
          <p:cNvPr id="9" name="Text Box 7"/>
          <p:cNvSpPr txBox="1">
            <a:spLocks noChangeArrowheads="1"/>
          </p:cNvSpPr>
          <p:nvPr/>
        </p:nvSpPr>
        <p:spPr bwMode="auto">
          <a:xfrm>
            <a:off x="3444153" y="3846984"/>
            <a:ext cx="4038600" cy="7011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50000"/>
              </a:lnSpc>
              <a:spcBef>
                <a:spcPct val="50000"/>
              </a:spcBef>
            </a:pPr>
            <a:r>
              <a:rPr lang="en-US" altLang="en-US" sz="1700" b="1" dirty="0">
                <a:latin typeface="Courier New" pitchFamily="49" charset="0"/>
              </a:rPr>
              <a:t>MOV EAX, </a:t>
            </a:r>
            <a:r>
              <a:rPr lang="en-US" altLang="en-US" sz="1700" b="1" dirty="0" err="1">
                <a:latin typeface="Courier New" pitchFamily="49" charset="0"/>
              </a:rPr>
              <a:t>arrayD</a:t>
            </a:r>
            <a:endParaRPr lang="en-US" altLang="en-US" sz="1700" b="1" dirty="0">
              <a:latin typeface="Courier New" pitchFamily="49" charset="0"/>
            </a:endParaRPr>
          </a:p>
          <a:p>
            <a:pPr eaLnBrk="1" hangingPunct="1">
              <a:lnSpc>
                <a:spcPct val="50000"/>
              </a:lnSpc>
              <a:spcBef>
                <a:spcPct val="50000"/>
              </a:spcBef>
            </a:pPr>
            <a:r>
              <a:rPr lang="en-US" altLang="en-US" sz="1700" b="1" dirty="0">
                <a:latin typeface="Courier New" pitchFamily="49" charset="0"/>
              </a:rPr>
              <a:t>XCHG . . .</a:t>
            </a:r>
            <a:endParaRPr lang="en-US" altLang="en-US" dirty="0"/>
          </a:p>
        </p:txBody>
      </p:sp>
      <p:sp>
        <p:nvSpPr>
          <p:cNvPr id="10" name="Text Box 8"/>
          <p:cNvSpPr txBox="1">
            <a:spLocks noChangeArrowheads="1"/>
          </p:cNvSpPr>
          <p:nvPr/>
        </p:nvSpPr>
        <p:spPr bwMode="auto">
          <a:xfrm>
            <a:off x="3444153" y="5523385"/>
            <a:ext cx="4038600" cy="7021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50000"/>
              </a:lnSpc>
              <a:spcBef>
                <a:spcPct val="50000"/>
              </a:spcBef>
            </a:pPr>
            <a:r>
              <a:rPr lang="en-US" altLang="en-US" sz="1700" b="1" dirty="0">
                <a:latin typeface="Courier New" pitchFamily="49" charset="0"/>
              </a:rPr>
              <a:t>XCHG . . .</a:t>
            </a:r>
          </a:p>
          <a:p>
            <a:pPr eaLnBrk="1" hangingPunct="1">
              <a:lnSpc>
                <a:spcPct val="50000"/>
              </a:lnSpc>
              <a:spcBef>
                <a:spcPct val="50000"/>
              </a:spcBef>
            </a:pPr>
            <a:r>
              <a:rPr lang="en-US" altLang="en-US" sz="1700" b="1" dirty="0">
                <a:latin typeface="Courier New" pitchFamily="49" charset="0"/>
              </a:rPr>
              <a:t>MOV  . . .</a:t>
            </a:r>
          </a:p>
        </p:txBody>
      </p:sp>
    </p:spTree>
    <p:extLst>
      <p:ext uri="{BB962C8B-B14F-4D97-AF65-F5344CB8AC3E}">
        <p14:creationId xmlns:p14="http://schemas.microsoft.com/office/powerpoint/2010/main" val="13564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nimBg="1" autoUpdateAnimBg="0"/>
      <p:bldP spid="10" grpId="0" animBg="1" autoUpdateAnimBg="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XCHG Example</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203</a:t>
            </a:fld>
            <a:endParaRPr lang="es-MX"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t="73131" r="16235"/>
          <a:stretch>
            <a:fillRect/>
          </a:stretch>
        </p:blipFill>
        <p:spPr bwMode="auto">
          <a:xfrm>
            <a:off x="2209800" y="1484784"/>
            <a:ext cx="7888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5"/>
          <p:cNvSpPr txBox="1">
            <a:spLocks noChangeArrowheads="1"/>
          </p:cNvSpPr>
          <p:nvPr/>
        </p:nvSpPr>
        <p:spPr bwMode="auto">
          <a:xfrm>
            <a:off x="2351584" y="4007316"/>
            <a:ext cx="3168352" cy="235449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t>; </a:t>
            </a:r>
            <a:r>
              <a:rPr lang="en-US" altLang="en-US" dirty="0" err="1"/>
              <a:t>xchg</a:t>
            </a:r>
            <a:r>
              <a:rPr lang="en-US" altLang="en-US" dirty="0"/>
              <a:t> examples</a:t>
            </a:r>
          </a:p>
          <a:p>
            <a:pPr eaLnBrk="1" hangingPunct="1"/>
            <a:r>
              <a:rPr lang="en-US" altLang="en-US" dirty="0"/>
              <a:t>CALL </a:t>
            </a:r>
            <a:r>
              <a:rPr lang="en-US" altLang="en-US" dirty="0" err="1"/>
              <a:t>DumpRegs</a:t>
            </a:r>
            <a:endParaRPr lang="en-US" altLang="en-US" dirty="0"/>
          </a:p>
          <a:p>
            <a:pPr eaLnBrk="1" hangingPunct="1"/>
            <a:r>
              <a:rPr lang="en-US" altLang="en-US" dirty="0"/>
              <a:t>MOV EAX, </a:t>
            </a:r>
            <a:r>
              <a:rPr lang="en-US" altLang="en-US" dirty="0" err="1"/>
              <a:t>arrayD</a:t>
            </a:r>
            <a:endParaRPr lang="en-US" altLang="en-US" dirty="0"/>
          </a:p>
          <a:p>
            <a:pPr eaLnBrk="1" hangingPunct="1"/>
            <a:r>
              <a:rPr lang="en-US" altLang="en-US" dirty="0"/>
              <a:t>XCHG EAX, [arrayD+4]</a:t>
            </a:r>
          </a:p>
          <a:p>
            <a:pPr eaLnBrk="1" hangingPunct="1"/>
            <a:r>
              <a:rPr lang="en-US" altLang="en-US" dirty="0"/>
              <a:t>XCHG EAX, [arrayD+8]</a:t>
            </a:r>
          </a:p>
          <a:p>
            <a:pPr eaLnBrk="1" hangingPunct="1"/>
            <a:r>
              <a:rPr lang="en-US" altLang="en-US" dirty="0"/>
              <a:t>MOV </a:t>
            </a:r>
            <a:r>
              <a:rPr lang="en-US" altLang="en-US" dirty="0" err="1"/>
              <a:t>arrayD</a:t>
            </a:r>
            <a:r>
              <a:rPr lang="en-US" altLang="en-US" dirty="0"/>
              <a:t>, EAX</a:t>
            </a:r>
          </a:p>
          <a:p>
            <a:pPr eaLnBrk="1" hangingPunct="1"/>
            <a:r>
              <a:rPr lang="es-MX" altLang="en-US" dirty="0"/>
              <a:t>. . .</a:t>
            </a:r>
            <a:endParaRPr lang="en-US" altLang="en-US" dirty="0"/>
          </a:p>
        </p:txBody>
      </p:sp>
      <p:sp>
        <p:nvSpPr>
          <p:cNvPr id="8" name="TextBox 5"/>
          <p:cNvSpPr txBox="1">
            <a:spLocks noChangeArrowheads="1"/>
          </p:cNvSpPr>
          <p:nvPr/>
        </p:nvSpPr>
        <p:spPr bwMode="auto">
          <a:xfrm>
            <a:off x="6405736" y="4007316"/>
            <a:ext cx="3074640" cy="138499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t>MOV EAX, [</a:t>
            </a:r>
            <a:r>
              <a:rPr lang="en-US" altLang="en-US" dirty="0" err="1"/>
              <a:t>arrayD</a:t>
            </a:r>
            <a:r>
              <a:rPr lang="en-US" altLang="en-US" dirty="0"/>
              <a:t>]</a:t>
            </a:r>
          </a:p>
          <a:p>
            <a:pPr eaLnBrk="1" hangingPunct="1"/>
            <a:r>
              <a:rPr lang="en-US" altLang="en-US" dirty="0"/>
              <a:t>MOV EBX, [arrayD+4]</a:t>
            </a:r>
          </a:p>
          <a:p>
            <a:pPr eaLnBrk="1" hangingPunct="1"/>
            <a:r>
              <a:rPr lang="en-US" altLang="en-US" dirty="0"/>
              <a:t>MOV ECX, [arrayD+8]</a:t>
            </a:r>
          </a:p>
          <a:p>
            <a:pPr eaLnBrk="1" hangingPunct="1"/>
            <a:r>
              <a:rPr lang="en-US" altLang="en-US" dirty="0"/>
              <a:t>CALL </a:t>
            </a:r>
            <a:r>
              <a:rPr lang="en-US" altLang="en-US" dirty="0" err="1"/>
              <a:t>DumpRegs</a:t>
            </a:r>
            <a:endParaRPr lang="en-US" altLang="en-US" dirty="0"/>
          </a:p>
        </p:txBody>
      </p:sp>
    </p:spTree>
    <p:extLst>
      <p:ext uri="{BB962C8B-B14F-4D97-AF65-F5344CB8AC3E}">
        <p14:creationId xmlns:p14="http://schemas.microsoft.com/office/powerpoint/2010/main" val="252510009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Evaluate this . . .</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204</a:t>
            </a:fld>
            <a:endParaRPr lang="es-MX" dirty="0"/>
          </a:p>
        </p:txBody>
      </p:sp>
      <p:sp>
        <p:nvSpPr>
          <p:cNvPr id="6" name="Text Box 3"/>
          <p:cNvSpPr txBox="1">
            <a:spLocks noChangeArrowheads="1"/>
          </p:cNvSpPr>
          <p:nvPr/>
        </p:nvSpPr>
        <p:spPr bwMode="auto">
          <a:xfrm>
            <a:off x="2267218" y="1573213"/>
            <a:ext cx="7696200" cy="70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50000"/>
              </a:lnSpc>
              <a:spcBef>
                <a:spcPct val="50000"/>
              </a:spcBef>
            </a:pPr>
            <a:r>
              <a:rPr lang="en-US" altLang="en-US" sz="1700" b="1">
                <a:latin typeface="Courier New" pitchFamily="49" charset="0"/>
              </a:rPr>
              <a:t>.data</a:t>
            </a:r>
          </a:p>
          <a:p>
            <a:pPr eaLnBrk="1" hangingPunct="1">
              <a:lnSpc>
                <a:spcPct val="50000"/>
              </a:lnSpc>
              <a:spcBef>
                <a:spcPct val="50000"/>
              </a:spcBef>
            </a:pPr>
            <a:r>
              <a:rPr lang="en-US" altLang="en-US" sz="1700" b="1">
                <a:latin typeface="Courier New" pitchFamily="49" charset="0"/>
              </a:rPr>
              <a:t>myBytes BYTE 80h,66h,0A5h</a:t>
            </a:r>
          </a:p>
        </p:txBody>
      </p:sp>
      <p:sp>
        <p:nvSpPr>
          <p:cNvPr id="7" name="Text Box 4"/>
          <p:cNvSpPr txBox="1">
            <a:spLocks noChangeArrowheads="1"/>
          </p:cNvSpPr>
          <p:nvPr/>
        </p:nvSpPr>
        <p:spPr bwMode="auto">
          <a:xfrm>
            <a:off x="2419618" y="2411413"/>
            <a:ext cx="6324600" cy="228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50000"/>
              </a:lnSpc>
              <a:spcBef>
                <a:spcPct val="50000"/>
              </a:spcBef>
              <a:buFontTx/>
              <a:buChar char="•"/>
            </a:pPr>
            <a:r>
              <a:rPr lang="en-US" altLang="en-US" sz="1900" dirty="0"/>
              <a:t>How about the following code. Is anything missing?</a:t>
            </a:r>
          </a:p>
          <a:p>
            <a:pPr eaLnBrk="1" hangingPunct="1">
              <a:lnSpc>
                <a:spcPct val="50000"/>
              </a:lnSpc>
              <a:spcBef>
                <a:spcPct val="50000"/>
              </a:spcBef>
              <a:buFontTx/>
              <a:buChar char="•"/>
            </a:pPr>
            <a:endParaRPr lang="en-US" altLang="en-US" sz="1700" b="1" dirty="0">
              <a:latin typeface="Courier New" pitchFamily="49" charset="0"/>
            </a:endParaRPr>
          </a:p>
          <a:p>
            <a:pPr eaLnBrk="1" hangingPunct="1">
              <a:lnSpc>
                <a:spcPct val="50000"/>
              </a:lnSpc>
              <a:spcBef>
                <a:spcPct val="50000"/>
              </a:spcBef>
            </a:pPr>
            <a:r>
              <a:rPr lang="en-US" altLang="en-US" sz="1700" b="1" dirty="0">
                <a:latin typeface="Courier New" pitchFamily="49" charset="0"/>
              </a:rPr>
              <a:t>		; EAX has </a:t>
            </a:r>
            <a:r>
              <a:rPr lang="en-US" altLang="en-US" sz="1700" b="1" dirty="0">
                <a:solidFill>
                  <a:srgbClr val="FF0000"/>
                </a:solidFill>
                <a:latin typeface="Courier New" pitchFamily="49" charset="0"/>
              </a:rPr>
              <a:t>00A5</a:t>
            </a:r>
            <a:r>
              <a:rPr lang="en-US" altLang="en-US" sz="1700" b="1" dirty="0">
                <a:latin typeface="Courier New" pitchFamily="49" charset="0"/>
              </a:rPr>
              <a:t>668Bh, EBX has </a:t>
            </a:r>
            <a:r>
              <a:rPr lang="en-US" altLang="en-US" sz="1700" b="1" dirty="0">
                <a:solidFill>
                  <a:srgbClr val="FF0000"/>
                </a:solidFill>
                <a:latin typeface="Courier New" pitchFamily="49" charset="0"/>
              </a:rPr>
              <a:t>7EFD</a:t>
            </a:r>
            <a:r>
              <a:rPr lang="en-US" altLang="en-US" sz="1700" b="1" dirty="0">
                <a:latin typeface="Courier New" pitchFamily="49" charset="0"/>
              </a:rPr>
              <a:t>E08Fh</a:t>
            </a:r>
          </a:p>
          <a:p>
            <a:pPr eaLnBrk="1" hangingPunct="1">
              <a:lnSpc>
                <a:spcPct val="50000"/>
              </a:lnSpc>
              <a:spcBef>
                <a:spcPct val="50000"/>
              </a:spcBef>
            </a:pPr>
            <a:r>
              <a:rPr lang="en-US" altLang="en-US" sz="1700" b="1" dirty="0">
                <a:latin typeface="Courier New" pitchFamily="49" charset="0"/>
              </a:rPr>
              <a:t>       MOVZX AX, </a:t>
            </a:r>
            <a:r>
              <a:rPr lang="en-US" altLang="en-US" sz="1700" b="1" dirty="0" err="1">
                <a:latin typeface="Courier New" pitchFamily="49" charset="0"/>
              </a:rPr>
              <a:t>myBytes</a:t>
            </a:r>
            <a:endParaRPr lang="en-US" altLang="en-US" sz="1700" b="1" dirty="0">
              <a:latin typeface="Courier New" pitchFamily="49" charset="0"/>
            </a:endParaRPr>
          </a:p>
          <a:p>
            <a:pPr eaLnBrk="1" hangingPunct="1">
              <a:lnSpc>
                <a:spcPct val="50000"/>
              </a:lnSpc>
              <a:spcBef>
                <a:spcPct val="50000"/>
              </a:spcBef>
            </a:pPr>
            <a:r>
              <a:rPr lang="en-US" altLang="en-US" sz="1700" b="1" dirty="0">
                <a:latin typeface="Courier New" pitchFamily="49" charset="0"/>
              </a:rPr>
              <a:t>		MOV   BL,[myBytes+1]</a:t>
            </a:r>
          </a:p>
          <a:p>
            <a:pPr eaLnBrk="1" hangingPunct="1">
              <a:lnSpc>
                <a:spcPct val="50000"/>
              </a:lnSpc>
              <a:spcBef>
                <a:spcPct val="50000"/>
              </a:spcBef>
            </a:pPr>
            <a:r>
              <a:rPr lang="en-US" altLang="en-US" sz="1700" b="1" dirty="0">
                <a:latin typeface="Courier New" pitchFamily="49" charset="0"/>
              </a:rPr>
              <a:t>		ADD   AX, BX</a:t>
            </a:r>
          </a:p>
          <a:p>
            <a:pPr eaLnBrk="1" hangingPunct="1">
              <a:lnSpc>
                <a:spcPct val="50000"/>
              </a:lnSpc>
              <a:spcBef>
                <a:spcPct val="50000"/>
              </a:spcBef>
            </a:pPr>
            <a:r>
              <a:rPr lang="en-US" altLang="en-US" sz="1700" b="1" dirty="0">
                <a:latin typeface="Courier New" pitchFamily="49" charset="0"/>
              </a:rPr>
              <a:t>		MOV   BL,[myBytes+2]</a:t>
            </a:r>
          </a:p>
          <a:p>
            <a:pPr eaLnBrk="1" hangingPunct="1">
              <a:lnSpc>
                <a:spcPct val="50000"/>
              </a:lnSpc>
              <a:spcBef>
                <a:spcPct val="50000"/>
              </a:spcBef>
            </a:pPr>
            <a:r>
              <a:rPr lang="en-US" altLang="en-US" sz="1700" b="1" dirty="0">
                <a:latin typeface="Courier New" pitchFamily="49" charset="0"/>
              </a:rPr>
              <a:t>		ADD   AX, BX			; AX = ?</a:t>
            </a:r>
            <a:endParaRPr lang="en-US" altLang="en-US" sz="1900" dirty="0">
              <a:solidFill>
                <a:schemeClr val="tx2"/>
              </a:solidFill>
            </a:endParaRPr>
          </a:p>
        </p:txBody>
      </p:sp>
    </p:spTree>
    <p:extLst>
      <p:ext uri="{BB962C8B-B14F-4D97-AF65-F5344CB8AC3E}">
        <p14:creationId xmlns:p14="http://schemas.microsoft.com/office/powerpoint/2010/main" val="13222548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Evaluate this . . . (</a:t>
            </a:r>
            <a:r>
              <a:rPr lang="en-US" dirty="0" err="1"/>
              <a:t>cont</a:t>
            </a:r>
            <a:r>
              <a:rPr lang="en-US" dirty="0"/>
              <a:t>)</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205</a:t>
            </a:fld>
            <a:endParaRPr lang="es-MX"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t="53514" r="18730" b="25676"/>
          <a:stretch>
            <a:fillRect/>
          </a:stretch>
        </p:blipFill>
        <p:spPr bwMode="auto">
          <a:xfrm>
            <a:off x="2209800" y="1600200"/>
            <a:ext cx="75771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5"/>
          <p:cNvSpPr txBox="1">
            <a:spLocks noChangeArrowheads="1"/>
          </p:cNvSpPr>
          <p:nvPr/>
        </p:nvSpPr>
        <p:spPr bwMode="auto">
          <a:xfrm>
            <a:off x="2209800" y="3573016"/>
            <a:ext cx="7577138" cy="267765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t>CALL </a:t>
            </a:r>
            <a:r>
              <a:rPr lang="en-US" altLang="en-US" dirty="0" err="1"/>
              <a:t>DumpRegs</a:t>
            </a:r>
            <a:endParaRPr lang="en-US" altLang="en-US" dirty="0"/>
          </a:p>
          <a:p>
            <a:pPr eaLnBrk="1" hangingPunct="1"/>
            <a:r>
              <a:rPr lang="en-US" altLang="en-US" dirty="0"/>
              <a:t>; MOVZX examples     EAX: </a:t>
            </a:r>
            <a:r>
              <a:rPr lang="en-US" altLang="en-US" dirty="0">
                <a:solidFill>
                  <a:schemeClr val="accent6">
                    <a:lumMod val="50000"/>
                  </a:schemeClr>
                </a:solidFill>
              </a:rPr>
              <a:t>00A5</a:t>
            </a:r>
            <a:r>
              <a:rPr lang="en-US" altLang="en-US" dirty="0">
                <a:solidFill>
                  <a:srgbClr val="0070C0"/>
                </a:solidFill>
              </a:rPr>
              <a:t>66</a:t>
            </a:r>
            <a:r>
              <a:rPr lang="en-US" altLang="en-US" dirty="0">
                <a:solidFill>
                  <a:srgbClr val="FF0000"/>
                </a:solidFill>
              </a:rPr>
              <a:t>8B</a:t>
            </a:r>
            <a:r>
              <a:rPr lang="en-US" altLang="en-US" dirty="0"/>
              <a:t>h, EBX: </a:t>
            </a:r>
            <a:r>
              <a:rPr lang="en-US" altLang="en-US" dirty="0">
                <a:solidFill>
                  <a:schemeClr val="accent6">
                    <a:lumMod val="50000"/>
                  </a:schemeClr>
                </a:solidFill>
              </a:rPr>
              <a:t>7EFD</a:t>
            </a:r>
            <a:r>
              <a:rPr lang="en-US" altLang="en-US" dirty="0">
                <a:solidFill>
                  <a:srgbClr val="0070C0"/>
                </a:solidFill>
              </a:rPr>
              <a:t>E0</a:t>
            </a:r>
            <a:r>
              <a:rPr lang="en-US" altLang="en-US" dirty="0">
                <a:solidFill>
                  <a:srgbClr val="FF0000"/>
                </a:solidFill>
              </a:rPr>
              <a:t>8F</a:t>
            </a:r>
            <a:r>
              <a:rPr lang="en-US" altLang="en-US" dirty="0"/>
              <a:t>h</a:t>
            </a:r>
          </a:p>
          <a:p>
            <a:pPr eaLnBrk="1" hangingPunct="1"/>
            <a:r>
              <a:rPr lang="en-US" altLang="en-US" dirty="0"/>
              <a:t>MOVZX  AX, </a:t>
            </a:r>
            <a:r>
              <a:rPr lang="en-US" altLang="en-US" dirty="0" err="1"/>
              <a:t>myBytes</a:t>
            </a:r>
            <a:r>
              <a:rPr lang="en-US" altLang="en-US" dirty="0"/>
              <a:t>                     ; EAX:  00A5</a:t>
            </a:r>
            <a:r>
              <a:rPr lang="en-US" altLang="en-US" dirty="0">
                <a:solidFill>
                  <a:srgbClr val="FF0000"/>
                </a:solidFill>
              </a:rPr>
              <a:t>0080</a:t>
            </a:r>
            <a:r>
              <a:rPr lang="en-US" altLang="en-US" dirty="0"/>
              <a:t>h</a:t>
            </a:r>
          </a:p>
          <a:p>
            <a:pPr eaLnBrk="1" hangingPunct="1"/>
            <a:r>
              <a:rPr lang="en-US" altLang="en-US" dirty="0"/>
              <a:t>MOV   BL, [myBytes+1]               ; EBX: </a:t>
            </a:r>
            <a:r>
              <a:rPr lang="en-US" altLang="en-US" dirty="0">
                <a:solidFill>
                  <a:schemeClr val="accent6">
                    <a:lumMod val="50000"/>
                  </a:schemeClr>
                </a:solidFill>
              </a:rPr>
              <a:t>7EFD</a:t>
            </a:r>
            <a:r>
              <a:rPr lang="en-US" altLang="en-US" dirty="0">
                <a:solidFill>
                  <a:srgbClr val="0070C0"/>
                </a:solidFill>
              </a:rPr>
              <a:t>E0</a:t>
            </a:r>
            <a:r>
              <a:rPr lang="en-US" altLang="en-US" dirty="0">
                <a:solidFill>
                  <a:srgbClr val="FF0000"/>
                </a:solidFill>
              </a:rPr>
              <a:t>66</a:t>
            </a:r>
            <a:r>
              <a:rPr lang="en-US" altLang="en-US" dirty="0"/>
              <a:t>h</a:t>
            </a:r>
          </a:p>
          <a:p>
            <a:pPr eaLnBrk="1" hangingPunct="1"/>
            <a:r>
              <a:rPr lang="en-US" altLang="en-US" dirty="0"/>
              <a:t>ADD   AX, BX                                   ; EAX:  00A5</a:t>
            </a:r>
            <a:r>
              <a:rPr lang="en-US" altLang="en-US" dirty="0">
                <a:solidFill>
                  <a:srgbClr val="FF0000"/>
                </a:solidFill>
              </a:rPr>
              <a:t>E0E6</a:t>
            </a:r>
            <a:r>
              <a:rPr lang="en-US" altLang="en-US" dirty="0"/>
              <a:t>h</a:t>
            </a:r>
          </a:p>
          <a:p>
            <a:pPr eaLnBrk="1" hangingPunct="1"/>
            <a:r>
              <a:rPr lang="en-US" altLang="en-US" dirty="0"/>
              <a:t>MOV   BL, [myBytes+2]               ; EBX: </a:t>
            </a:r>
            <a:r>
              <a:rPr lang="en-US" altLang="en-US" dirty="0">
                <a:solidFill>
                  <a:schemeClr val="accent6">
                    <a:lumMod val="50000"/>
                  </a:schemeClr>
                </a:solidFill>
              </a:rPr>
              <a:t>7EFD</a:t>
            </a:r>
            <a:r>
              <a:rPr lang="en-US" altLang="en-US" dirty="0">
                <a:solidFill>
                  <a:srgbClr val="0070C0"/>
                </a:solidFill>
              </a:rPr>
              <a:t>E0</a:t>
            </a:r>
            <a:r>
              <a:rPr lang="en-US" altLang="en-US" dirty="0">
                <a:solidFill>
                  <a:srgbClr val="FF0000"/>
                </a:solidFill>
              </a:rPr>
              <a:t>A5</a:t>
            </a:r>
            <a:r>
              <a:rPr lang="en-US" altLang="en-US" dirty="0"/>
              <a:t>h</a:t>
            </a:r>
          </a:p>
          <a:p>
            <a:pPr eaLnBrk="1" hangingPunct="1"/>
            <a:r>
              <a:rPr lang="en-US" altLang="en-US" dirty="0"/>
              <a:t>ADD   AX, BX     ; AX =                     EAX:  00A5</a:t>
            </a:r>
            <a:r>
              <a:rPr lang="en-US" altLang="en-US" dirty="0">
                <a:solidFill>
                  <a:srgbClr val="FF0000"/>
                </a:solidFill>
              </a:rPr>
              <a:t>C18B</a:t>
            </a:r>
            <a:r>
              <a:rPr lang="en-US" altLang="en-US" dirty="0"/>
              <a:t>h</a:t>
            </a:r>
          </a:p>
          <a:p>
            <a:pPr eaLnBrk="1" hangingPunct="1"/>
            <a:r>
              <a:rPr lang="en-US" altLang="en-US" dirty="0"/>
              <a:t>CALL </a:t>
            </a:r>
            <a:r>
              <a:rPr lang="en-US" altLang="en-US" dirty="0" err="1"/>
              <a:t>DumpRegs</a:t>
            </a:r>
            <a:endParaRPr lang="en-US" altLang="en-US" dirty="0"/>
          </a:p>
        </p:txBody>
      </p:sp>
    </p:spTree>
    <p:extLst>
      <p:ext uri="{BB962C8B-B14F-4D97-AF65-F5344CB8AC3E}">
        <p14:creationId xmlns:p14="http://schemas.microsoft.com/office/powerpoint/2010/main" val="16261551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Evaluate this . . . (</a:t>
            </a:r>
            <a:r>
              <a:rPr lang="en-US" dirty="0" err="1"/>
              <a:t>cont</a:t>
            </a:r>
            <a:r>
              <a:rPr lang="en-US"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206</a:t>
            </a:fld>
            <a:endParaRPr lang="es-MX"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t="63895" b="15776"/>
          <a:stretch>
            <a:fillRect/>
          </a:stretch>
        </p:blipFill>
        <p:spPr bwMode="auto">
          <a:xfrm>
            <a:off x="1991545" y="1484784"/>
            <a:ext cx="8229967"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1991544" y="3276626"/>
            <a:ext cx="8219256" cy="300082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dirty="0"/>
              <a:t>CALL </a:t>
            </a:r>
            <a:r>
              <a:rPr lang="en-US" altLang="en-US" dirty="0" err="1"/>
              <a:t>DumpRegs</a:t>
            </a:r>
            <a:endParaRPr lang="en-US" altLang="en-US" dirty="0"/>
          </a:p>
          <a:p>
            <a:pPr eaLnBrk="1" hangingPunct="1"/>
            <a:r>
              <a:rPr lang="en-US" altLang="en-US" dirty="0"/>
              <a:t>; MOVZX examples     EAX: </a:t>
            </a:r>
            <a:r>
              <a:rPr lang="en-US" altLang="en-US" dirty="0">
                <a:solidFill>
                  <a:schemeClr val="accent6">
                    <a:lumMod val="50000"/>
                  </a:schemeClr>
                </a:solidFill>
              </a:rPr>
              <a:t>00A5</a:t>
            </a:r>
            <a:r>
              <a:rPr lang="en-US" altLang="en-US" dirty="0">
                <a:solidFill>
                  <a:srgbClr val="0070C0"/>
                </a:solidFill>
              </a:rPr>
              <a:t>66</a:t>
            </a:r>
            <a:r>
              <a:rPr lang="en-US" altLang="en-US" dirty="0">
                <a:solidFill>
                  <a:srgbClr val="FF0000"/>
                </a:solidFill>
              </a:rPr>
              <a:t>8B</a:t>
            </a:r>
            <a:r>
              <a:rPr lang="en-US" altLang="en-US" dirty="0"/>
              <a:t>h, EBX: </a:t>
            </a:r>
            <a:r>
              <a:rPr lang="en-US" altLang="en-US" dirty="0">
                <a:solidFill>
                  <a:schemeClr val="accent6">
                    <a:lumMod val="50000"/>
                  </a:schemeClr>
                </a:solidFill>
              </a:rPr>
              <a:t>7EFD</a:t>
            </a:r>
            <a:r>
              <a:rPr lang="en-US" altLang="en-US" dirty="0">
                <a:solidFill>
                  <a:srgbClr val="0070C0"/>
                </a:solidFill>
              </a:rPr>
              <a:t>E0</a:t>
            </a:r>
            <a:r>
              <a:rPr lang="en-US" altLang="en-US" dirty="0">
                <a:solidFill>
                  <a:srgbClr val="FF0000"/>
                </a:solidFill>
              </a:rPr>
              <a:t>8F</a:t>
            </a:r>
            <a:r>
              <a:rPr lang="en-US" altLang="en-US" dirty="0"/>
              <a:t>h</a:t>
            </a:r>
          </a:p>
          <a:p>
            <a:pPr eaLnBrk="1" hangingPunct="1"/>
            <a:r>
              <a:rPr lang="en-US" altLang="en-US" dirty="0"/>
              <a:t>MOVZX  </a:t>
            </a:r>
            <a:r>
              <a:rPr lang="en-US" altLang="en-US" dirty="0" err="1"/>
              <a:t>AX,myBytes</a:t>
            </a:r>
            <a:r>
              <a:rPr lang="en-US" altLang="en-US" dirty="0"/>
              <a:t>                     ; EAX:  00A5</a:t>
            </a:r>
            <a:r>
              <a:rPr lang="en-US" altLang="en-US" dirty="0">
                <a:solidFill>
                  <a:srgbClr val="FF0000"/>
                </a:solidFill>
              </a:rPr>
              <a:t>0080</a:t>
            </a:r>
            <a:r>
              <a:rPr lang="en-US" altLang="en-US" dirty="0"/>
              <a:t>h</a:t>
            </a:r>
          </a:p>
          <a:p>
            <a:pPr eaLnBrk="1" hangingPunct="1"/>
            <a:r>
              <a:rPr lang="en-US" altLang="en-US" dirty="0">
                <a:solidFill>
                  <a:srgbClr val="FF0000"/>
                </a:solidFill>
              </a:rPr>
              <a:t>MOV  BX,0</a:t>
            </a:r>
            <a:r>
              <a:rPr lang="en-US" altLang="en-US" dirty="0"/>
              <a:t>                                 ; EBX: </a:t>
            </a:r>
            <a:r>
              <a:rPr lang="en-US" altLang="en-US" dirty="0">
                <a:solidFill>
                  <a:schemeClr val="accent6">
                    <a:lumMod val="50000"/>
                  </a:schemeClr>
                </a:solidFill>
              </a:rPr>
              <a:t>7EFD</a:t>
            </a:r>
            <a:r>
              <a:rPr lang="en-US" altLang="en-US" dirty="0">
                <a:solidFill>
                  <a:srgbClr val="FF0000"/>
                </a:solidFill>
              </a:rPr>
              <a:t>0000</a:t>
            </a:r>
            <a:r>
              <a:rPr lang="en-US" altLang="en-US" dirty="0"/>
              <a:t>h</a:t>
            </a:r>
          </a:p>
          <a:p>
            <a:pPr eaLnBrk="1" hangingPunct="1"/>
            <a:r>
              <a:rPr lang="en-US" altLang="en-US" dirty="0"/>
              <a:t>MOV   BL,[myBytes+1]               ; EBX: </a:t>
            </a:r>
            <a:r>
              <a:rPr lang="en-US" altLang="en-US" dirty="0">
                <a:solidFill>
                  <a:schemeClr val="accent6">
                    <a:lumMod val="50000"/>
                  </a:schemeClr>
                </a:solidFill>
              </a:rPr>
              <a:t>7EFD</a:t>
            </a:r>
            <a:r>
              <a:rPr lang="en-US" altLang="en-US" dirty="0">
                <a:solidFill>
                  <a:srgbClr val="0070C0"/>
                </a:solidFill>
              </a:rPr>
              <a:t>00</a:t>
            </a:r>
            <a:r>
              <a:rPr lang="en-US" altLang="en-US" dirty="0">
                <a:solidFill>
                  <a:srgbClr val="FF0000"/>
                </a:solidFill>
              </a:rPr>
              <a:t>66</a:t>
            </a:r>
            <a:r>
              <a:rPr lang="en-US" altLang="en-US" dirty="0"/>
              <a:t>h</a:t>
            </a:r>
          </a:p>
          <a:p>
            <a:pPr eaLnBrk="1" hangingPunct="1"/>
            <a:r>
              <a:rPr lang="en-US" altLang="en-US" dirty="0"/>
              <a:t>ADD   AX,BX                                   ; EAX:  00A5</a:t>
            </a:r>
            <a:r>
              <a:rPr lang="en-US" altLang="en-US" dirty="0">
                <a:solidFill>
                  <a:srgbClr val="FF0000"/>
                </a:solidFill>
              </a:rPr>
              <a:t>00E6</a:t>
            </a:r>
            <a:r>
              <a:rPr lang="en-US" altLang="en-US" dirty="0"/>
              <a:t>h</a:t>
            </a:r>
          </a:p>
          <a:p>
            <a:pPr eaLnBrk="1" hangingPunct="1"/>
            <a:r>
              <a:rPr lang="en-US" altLang="en-US" dirty="0"/>
              <a:t>MOV   BL,[myBytes+2]               ; EBX: </a:t>
            </a:r>
            <a:r>
              <a:rPr lang="en-US" altLang="en-US" dirty="0">
                <a:solidFill>
                  <a:schemeClr val="accent6">
                    <a:lumMod val="50000"/>
                  </a:schemeClr>
                </a:solidFill>
              </a:rPr>
              <a:t>7EFD</a:t>
            </a:r>
            <a:r>
              <a:rPr lang="en-US" altLang="en-US" dirty="0">
                <a:solidFill>
                  <a:srgbClr val="0070C0"/>
                </a:solidFill>
              </a:rPr>
              <a:t>00</a:t>
            </a:r>
            <a:r>
              <a:rPr lang="en-US" altLang="en-US" dirty="0">
                <a:solidFill>
                  <a:srgbClr val="FF0000"/>
                </a:solidFill>
              </a:rPr>
              <a:t>A5</a:t>
            </a:r>
            <a:r>
              <a:rPr lang="en-US" altLang="en-US" dirty="0"/>
              <a:t>h</a:t>
            </a:r>
          </a:p>
          <a:p>
            <a:pPr eaLnBrk="1" hangingPunct="1"/>
            <a:r>
              <a:rPr lang="en-US" altLang="en-US" dirty="0"/>
              <a:t>ADD   AX,BX     ; AX =                      EAX:  00A5</a:t>
            </a:r>
            <a:r>
              <a:rPr lang="en-US" altLang="en-US" dirty="0">
                <a:solidFill>
                  <a:srgbClr val="FF0000"/>
                </a:solidFill>
              </a:rPr>
              <a:t>018B</a:t>
            </a:r>
            <a:r>
              <a:rPr lang="en-US" altLang="en-US" dirty="0"/>
              <a:t>h</a:t>
            </a:r>
          </a:p>
          <a:p>
            <a:pPr eaLnBrk="1" hangingPunct="1"/>
            <a:r>
              <a:rPr lang="en-US" altLang="en-US" dirty="0"/>
              <a:t>CALL </a:t>
            </a:r>
            <a:r>
              <a:rPr lang="en-US" altLang="en-US" dirty="0" err="1"/>
              <a:t>DumpRegs</a:t>
            </a:r>
            <a:endParaRPr lang="en-US" altLang="en-US" dirty="0"/>
          </a:p>
        </p:txBody>
      </p:sp>
    </p:spTree>
    <p:extLst>
      <p:ext uri="{BB962C8B-B14F-4D97-AF65-F5344CB8AC3E}">
        <p14:creationId xmlns:p14="http://schemas.microsoft.com/office/powerpoint/2010/main" val="43460250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AL</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90153556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Instruction</a:t>
            </a:r>
            <a:r>
              <a:rPr lang="es-MX" dirty="0"/>
              <a:t> Set</a:t>
            </a:r>
            <a:endParaRPr lang="en-US" dirty="0"/>
          </a:p>
        </p:txBody>
      </p:sp>
      <p:sp>
        <p:nvSpPr>
          <p:cNvPr id="3" name="2 Marcador de contenido"/>
          <p:cNvSpPr>
            <a:spLocks noGrp="1"/>
          </p:cNvSpPr>
          <p:nvPr>
            <p:ph idx="1"/>
          </p:nvPr>
        </p:nvSpPr>
        <p:spPr/>
        <p:txBody>
          <a:bodyPr/>
          <a:lstStyle/>
          <a:p>
            <a:pPr marL="0" indent="0">
              <a:buNone/>
            </a:pPr>
            <a:endParaRPr lang="es-MX" dirty="0"/>
          </a:p>
          <a:p>
            <a:pPr marL="0" indent="0">
              <a:buNone/>
            </a:pPr>
            <a:endParaRPr lang="es-MX" dirty="0"/>
          </a:p>
          <a:p>
            <a:pPr marL="0" indent="0">
              <a:buNone/>
            </a:pPr>
            <a:endParaRPr lang="es-MX" dirty="0"/>
          </a:p>
          <a:p>
            <a:pPr marL="0" indent="0" algn="ctr">
              <a:buNone/>
            </a:pPr>
            <a:r>
              <a:rPr lang="en-US" sz="4000" b="1" dirty="0"/>
              <a:t>Addition and Subtraction</a:t>
            </a:r>
          </a:p>
          <a:p>
            <a:pPr marL="0" indent="0" algn="ctr">
              <a:buNone/>
            </a:pPr>
            <a:r>
              <a:rPr lang="es-MX" sz="4000" dirty="0" err="1"/>
              <a:t>add</a:t>
            </a:r>
            <a:r>
              <a:rPr lang="es-MX" sz="4000" dirty="0"/>
              <a:t>, sub, </a:t>
            </a:r>
            <a:r>
              <a:rPr lang="es-MX" sz="4000" dirty="0" err="1"/>
              <a:t>inc</a:t>
            </a:r>
            <a:r>
              <a:rPr lang="es-MX" sz="4000" dirty="0"/>
              <a:t>, </a:t>
            </a:r>
            <a:r>
              <a:rPr lang="es-MX" sz="4000" dirty="0" err="1"/>
              <a:t>dec</a:t>
            </a:r>
            <a:r>
              <a:rPr lang="es-MX" sz="4000" dirty="0"/>
              <a:t>, </a:t>
            </a:r>
            <a:r>
              <a:rPr lang="es-MX" sz="4000" dirty="0" err="1"/>
              <a:t>neg</a:t>
            </a:r>
            <a:endParaRPr lang="en-US" sz="4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208</a:t>
            </a:fld>
            <a:endParaRPr lang="es-MX" dirty="0"/>
          </a:p>
        </p:txBody>
      </p:sp>
    </p:spTree>
    <p:extLst>
      <p:ext uri="{BB962C8B-B14F-4D97-AF65-F5344CB8AC3E}">
        <p14:creationId xmlns:p14="http://schemas.microsoft.com/office/powerpoint/2010/main" val="149995329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ADD and SUB Instructions</a:t>
            </a:r>
          </a:p>
        </p:txBody>
      </p:sp>
      <p:sp>
        <p:nvSpPr>
          <p:cNvPr id="3" name="2 Marcador de contenido"/>
          <p:cNvSpPr>
            <a:spLocks noGrp="1"/>
          </p:cNvSpPr>
          <p:nvPr>
            <p:ph idx="1"/>
          </p:nvPr>
        </p:nvSpPr>
        <p:spPr/>
        <p:txBody>
          <a:bodyPr/>
          <a:lstStyle/>
          <a:p>
            <a:pPr>
              <a:lnSpc>
                <a:spcPct val="60000"/>
              </a:lnSpc>
              <a:spcBef>
                <a:spcPct val="50000"/>
              </a:spcBef>
              <a:buFontTx/>
              <a:buChar char="•"/>
            </a:pPr>
            <a:r>
              <a:rPr lang="en-US" altLang="en-US" sz="2500" dirty="0"/>
              <a:t>ADD destination, source</a:t>
            </a:r>
          </a:p>
          <a:p>
            <a:pPr lvl="1">
              <a:lnSpc>
                <a:spcPct val="90000"/>
              </a:lnSpc>
              <a:buClr>
                <a:schemeClr val="tx1"/>
              </a:buClr>
              <a:buFontTx/>
              <a:buChar char="•"/>
            </a:pPr>
            <a:r>
              <a:rPr lang="en-US" altLang="en-US" sz="2000" dirty="0"/>
              <a:t> </a:t>
            </a:r>
            <a:r>
              <a:rPr lang="en-US" altLang="en-US" sz="2000" i="1" dirty="0"/>
              <a:t>destination </a:t>
            </a:r>
            <a:r>
              <a:rPr lang="en-US" altLang="en-US" sz="2400" dirty="0">
                <a:solidFill>
                  <a:srgbClr val="FF0000"/>
                </a:solidFill>
                <a:sym typeface="Symbol" pitchFamily="18" charset="2"/>
              </a:rPr>
              <a:t></a:t>
            </a:r>
            <a:r>
              <a:rPr lang="en-US" altLang="en-US" sz="2400" dirty="0">
                <a:sym typeface="Symbol" pitchFamily="18" charset="2"/>
              </a:rPr>
              <a:t> </a:t>
            </a:r>
            <a:r>
              <a:rPr lang="en-US" altLang="en-US" sz="2000" i="1" dirty="0"/>
              <a:t>destination </a:t>
            </a:r>
            <a:r>
              <a:rPr lang="en-US" altLang="en-US" sz="2000" dirty="0">
                <a:solidFill>
                  <a:srgbClr val="FF0000"/>
                </a:solidFill>
              </a:rPr>
              <a:t>+</a:t>
            </a:r>
            <a:r>
              <a:rPr lang="en-US" altLang="en-US" sz="2000" dirty="0"/>
              <a:t> source</a:t>
            </a:r>
          </a:p>
          <a:p>
            <a:pPr>
              <a:lnSpc>
                <a:spcPct val="60000"/>
              </a:lnSpc>
              <a:spcBef>
                <a:spcPct val="50000"/>
              </a:spcBef>
              <a:buFontTx/>
              <a:buChar char="•"/>
            </a:pPr>
            <a:endParaRPr lang="en-US" altLang="en-US" sz="2500" dirty="0"/>
          </a:p>
          <a:p>
            <a:pPr>
              <a:lnSpc>
                <a:spcPct val="60000"/>
              </a:lnSpc>
              <a:spcBef>
                <a:spcPct val="50000"/>
              </a:spcBef>
              <a:buFontTx/>
              <a:buChar char="•"/>
            </a:pPr>
            <a:r>
              <a:rPr lang="en-US" altLang="en-US" sz="2500" dirty="0"/>
              <a:t>SUB destination, source</a:t>
            </a:r>
          </a:p>
          <a:p>
            <a:pPr lvl="1">
              <a:lnSpc>
                <a:spcPct val="90000"/>
              </a:lnSpc>
              <a:buClr>
                <a:schemeClr val="tx1"/>
              </a:buClr>
              <a:buFontTx/>
              <a:buChar char="•"/>
            </a:pPr>
            <a:r>
              <a:rPr lang="en-US" altLang="en-US" sz="2000" dirty="0"/>
              <a:t> </a:t>
            </a:r>
            <a:r>
              <a:rPr lang="en-US" altLang="en-US" sz="2000" i="1" dirty="0"/>
              <a:t>destination </a:t>
            </a:r>
            <a:r>
              <a:rPr lang="en-US" altLang="en-US" sz="2400" dirty="0">
                <a:solidFill>
                  <a:srgbClr val="FF0000"/>
                </a:solidFill>
                <a:sym typeface="Symbol" pitchFamily="18" charset="2"/>
              </a:rPr>
              <a:t></a:t>
            </a:r>
            <a:r>
              <a:rPr lang="en-US" altLang="en-US" sz="2400" dirty="0">
                <a:sym typeface="Symbol" pitchFamily="18" charset="2"/>
              </a:rPr>
              <a:t> </a:t>
            </a:r>
            <a:r>
              <a:rPr lang="en-US" altLang="en-US" sz="2000" i="1" dirty="0"/>
              <a:t>destination </a:t>
            </a:r>
            <a:r>
              <a:rPr lang="en-US" altLang="en-US" sz="2000" dirty="0">
                <a:solidFill>
                  <a:srgbClr val="FF0000"/>
                </a:solidFill>
              </a:rPr>
              <a:t>–</a:t>
            </a:r>
            <a:r>
              <a:rPr lang="en-US" altLang="en-US" sz="2000" dirty="0"/>
              <a:t> source</a:t>
            </a:r>
          </a:p>
          <a:p>
            <a:pPr>
              <a:lnSpc>
                <a:spcPct val="80000"/>
              </a:lnSpc>
              <a:spcBef>
                <a:spcPct val="50000"/>
              </a:spcBef>
              <a:buFontTx/>
              <a:buChar char="•"/>
            </a:pPr>
            <a:endParaRPr lang="en-US" altLang="en-US" sz="2500" dirty="0"/>
          </a:p>
          <a:p>
            <a:pPr>
              <a:lnSpc>
                <a:spcPct val="80000"/>
              </a:lnSpc>
              <a:spcBef>
                <a:spcPct val="50000"/>
              </a:spcBef>
              <a:buFontTx/>
              <a:buChar char="•"/>
            </a:pPr>
            <a:r>
              <a:rPr lang="en-US" altLang="en-US" sz="2500" dirty="0"/>
              <a:t>Same operand rules as for the MOV instruction</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209</a:t>
            </a:fld>
            <a:endParaRPr lang="es-MX" dirty="0"/>
          </a:p>
        </p:txBody>
      </p:sp>
    </p:spTree>
    <p:extLst>
      <p:ext uri="{BB962C8B-B14F-4D97-AF65-F5344CB8AC3E}">
        <p14:creationId xmlns:p14="http://schemas.microsoft.com/office/powerpoint/2010/main" val="1900525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a:t>Binary Numbers</a:t>
            </a:r>
          </a:p>
        </p:txBody>
      </p:sp>
      <p:sp>
        <p:nvSpPr>
          <p:cNvPr id="15364" name="Rectangle 3"/>
          <p:cNvSpPr>
            <a:spLocks noGrp="1" noChangeArrowheads="1"/>
          </p:cNvSpPr>
          <p:nvPr>
            <p:ph type="body" idx="1"/>
          </p:nvPr>
        </p:nvSpPr>
        <p:spPr>
          <a:xfrm>
            <a:off x="3352800" y="1600200"/>
            <a:ext cx="5029200" cy="3352800"/>
          </a:xfrm>
        </p:spPr>
        <p:txBody>
          <a:bodyPr>
            <a:normAutofit fontScale="92500" lnSpcReduction="20000"/>
          </a:bodyPr>
          <a:lstStyle/>
          <a:p>
            <a:pPr eaLnBrk="1" hangingPunct="1"/>
            <a:r>
              <a:rPr lang="en-US" altLang="en-US" dirty="0"/>
              <a:t>Binary Digits are 1 and 0</a:t>
            </a:r>
          </a:p>
          <a:p>
            <a:pPr lvl="1" eaLnBrk="1" hangingPunct="1"/>
            <a:r>
              <a:rPr lang="en-US" altLang="en-US" dirty="0"/>
              <a:t>1 = true</a:t>
            </a:r>
          </a:p>
          <a:p>
            <a:pPr lvl="1" eaLnBrk="1" hangingPunct="1"/>
            <a:r>
              <a:rPr lang="en-US" altLang="en-US" dirty="0"/>
              <a:t>0 = false</a:t>
            </a:r>
          </a:p>
          <a:p>
            <a:pPr eaLnBrk="1" hangingPunct="1"/>
            <a:r>
              <a:rPr lang="en-US" altLang="en-US" dirty="0"/>
              <a:t>MSB – most significant bit</a:t>
            </a:r>
          </a:p>
          <a:p>
            <a:pPr eaLnBrk="1" hangingPunct="1"/>
            <a:r>
              <a:rPr lang="en-US" altLang="en-US" dirty="0"/>
              <a:t>LSB – least significant bit</a:t>
            </a:r>
          </a:p>
          <a:p>
            <a:pPr eaLnBrk="1" hangingPunct="1"/>
            <a:endParaRPr lang="en-US" altLang="en-US" dirty="0"/>
          </a:p>
          <a:p>
            <a:pPr eaLnBrk="1" hangingPunct="1"/>
            <a:r>
              <a:rPr lang="en-US" altLang="en-US" dirty="0"/>
              <a:t>Bit numbering:</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4032" y="4005065"/>
            <a:ext cx="32004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Marcador de pie de página 1"/>
          <p:cNvSpPr>
            <a:spLocks noGrp="1"/>
          </p:cNvSpPr>
          <p:nvPr>
            <p:ph type="ftr" sz="quarter" idx="11"/>
          </p:nvPr>
        </p:nvSpPr>
        <p:spPr/>
        <p:txBody>
          <a:bodyPr/>
          <a:lstStyle/>
          <a:p>
            <a:r>
              <a:rPr lang="es-MX" dirty="0">
                <a:solidFill>
                  <a:prstClr val="black"/>
                </a:solidFill>
                <a:latin typeface="Calibri"/>
              </a:rPr>
              <a:t>OPC</a:t>
            </a: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21</a:t>
            </a:fld>
            <a:endParaRPr lang="es-MX" dirty="0">
              <a:solidFill>
                <a:prstClr val="black"/>
              </a:solidFill>
              <a:latin typeface="Calibri"/>
            </a:endParaRPr>
          </a:p>
        </p:txBody>
      </p:sp>
    </p:spTree>
    <p:extLst>
      <p:ext uri="{BB962C8B-B14F-4D97-AF65-F5344CB8AC3E}">
        <p14:creationId xmlns:p14="http://schemas.microsoft.com/office/powerpoint/2010/main" val="236299636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Two</a:t>
            </a:r>
            <a:r>
              <a:rPr lang="es-MX" dirty="0"/>
              <a:t> </a:t>
            </a:r>
            <a:r>
              <a:rPr lang="es-MX" dirty="0" err="1"/>
              <a:t>operand</a:t>
            </a:r>
            <a:r>
              <a:rPr lang="es-MX" dirty="0"/>
              <a:t> </a:t>
            </a:r>
            <a:r>
              <a:rPr lang="es-MX" dirty="0" err="1"/>
              <a:t>instructions</a:t>
            </a:r>
            <a:r>
              <a:rPr lang="es-MX" dirty="0"/>
              <a:t> ADD, SUB</a:t>
            </a:r>
            <a:endParaRPr lang="en-US" dirty="0"/>
          </a:p>
        </p:txBody>
      </p:sp>
      <p:sp>
        <p:nvSpPr>
          <p:cNvPr id="3" name="2 Marcador de contenido"/>
          <p:cNvSpPr>
            <a:spLocks noGrp="1"/>
          </p:cNvSpPr>
          <p:nvPr>
            <p:ph idx="1"/>
          </p:nvPr>
        </p:nvSpPr>
        <p:spPr/>
        <p:txBody>
          <a:bodyPr>
            <a:normAutofit/>
          </a:bodyPr>
          <a:lstStyle/>
          <a:p>
            <a:r>
              <a:rPr lang="es-MX" dirty="0"/>
              <a:t>ADD </a:t>
            </a:r>
            <a:r>
              <a:rPr lang="es-MX" dirty="0" err="1"/>
              <a:t>reg</a:t>
            </a:r>
            <a:r>
              <a:rPr lang="es-MX" dirty="0"/>
              <a:t>, </a:t>
            </a:r>
            <a:r>
              <a:rPr lang="es-MX" dirty="0" err="1"/>
              <a:t>reg</a:t>
            </a:r>
            <a:r>
              <a:rPr lang="es-MX" dirty="0"/>
              <a:t>         SUB </a:t>
            </a:r>
            <a:r>
              <a:rPr lang="es-MX" dirty="0" err="1"/>
              <a:t>reg</a:t>
            </a:r>
            <a:r>
              <a:rPr lang="es-MX" dirty="0"/>
              <a:t>, </a:t>
            </a:r>
            <a:r>
              <a:rPr lang="es-MX" dirty="0" err="1"/>
              <a:t>reg</a:t>
            </a:r>
            <a:r>
              <a:rPr lang="es-MX" dirty="0"/>
              <a:t>        </a:t>
            </a:r>
          </a:p>
          <a:p>
            <a:endParaRPr lang="es-MX" dirty="0"/>
          </a:p>
          <a:p>
            <a:r>
              <a:rPr lang="es-MX" dirty="0"/>
              <a:t>ADD </a:t>
            </a:r>
            <a:r>
              <a:rPr lang="es-MX" dirty="0" err="1"/>
              <a:t>mem</a:t>
            </a:r>
            <a:r>
              <a:rPr lang="es-MX" dirty="0"/>
              <a:t>, </a:t>
            </a:r>
            <a:r>
              <a:rPr lang="es-MX" dirty="0" err="1"/>
              <a:t>reg</a:t>
            </a:r>
            <a:r>
              <a:rPr lang="es-MX" dirty="0"/>
              <a:t>         SUB </a:t>
            </a:r>
            <a:r>
              <a:rPr lang="es-MX" dirty="0" err="1"/>
              <a:t>mem</a:t>
            </a:r>
            <a:r>
              <a:rPr lang="es-MX" dirty="0"/>
              <a:t>, </a:t>
            </a:r>
            <a:r>
              <a:rPr lang="es-MX" dirty="0" err="1"/>
              <a:t>reg</a:t>
            </a:r>
            <a:endParaRPr lang="es-MX" dirty="0"/>
          </a:p>
          <a:p>
            <a:r>
              <a:rPr lang="es-MX" dirty="0"/>
              <a:t>ADD </a:t>
            </a:r>
            <a:r>
              <a:rPr lang="es-MX" dirty="0" err="1"/>
              <a:t>reg</a:t>
            </a:r>
            <a:r>
              <a:rPr lang="es-MX" dirty="0"/>
              <a:t>, </a:t>
            </a:r>
            <a:r>
              <a:rPr lang="es-MX" dirty="0" err="1"/>
              <a:t>mem</a:t>
            </a:r>
            <a:r>
              <a:rPr lang="es-MX" dirty="0"/>
              <a:t>         SUB </a:t>
            </a:r>
            <a:r>
              <a:rPr lang="es-MX" dirty="0" err="1"/>
              <a:t>reg</a:t>
            </a:r>
            <a:r>
              <a:rPr lang="es-MX" dirty="0"/>
              <a:t>, </a:t>
            </a:r>
            <a:r>
              <a:rPr lang="es-MX" dirty="0" err="1"/>
              <a:t>mem</a:t>
            </a:r>
            <a:endParaRPr lang="es-MX" dirty="0"/>
          </a:p>
          <a:p>
            <a:endParaRPr lang="es-MX" dirty="0"/>
          </a:p>
          <a:p>
            <a:r>
              <a:rPr lang="es-MX" dirty="0"/>
              <a:t>ADD </a:t>
            </a:r>
            <a:r>
              <a:rPr lang="es-MX" dirty="0" err="1"/>
              <a:t>mem</a:t>
            </a:r>
            <a:r>
              <a:rPr lang="es-MX" dirty="0"/>
              <a:t>, </a:t>
            </a:r>
            <a:r>
              <a:rPr lang="es-MX" dirty="0" err="1"/>
              <a:t>imm</a:t>
            </a:r>
            <a:r>
              <a:rPr lang="es-MX" dirty="0"/>
              <a:t>         SUB </a:t>
            </a:r>
            <a:r>
              <a:rPr lang="es-MX" dirty="0" err="1"/>
              <a:t>mem</a:t>
            </a:r>
            <a:r>
              <a:rPr lang="es-MX" dirty="0"/>
              <a:t>, </a:t>
            </a:r>
            <a:r>
              <a:rPr lang="es-MX" dirty="0" err="1"/>
              <a:t>imm</a:t>
            </a:r>
            <a:endParaRPr lang="es-MX" dirty="0"/>
          </a:p>
          <a:p>
            <a:r>
              <a:rPr lang="es-MX" dirty="0"/>
              <a:t>ADD </a:t>
            </a:r>
            <a:r>
              <a:rPr lang="es-MX" dirty="0" err="1"/>
              <a:t>reg</a:t>
            </a:r>
            <a:r>
              <a:rPr lang="es-MX" dirty="0"/>
              <a:t>, </a:t>
            </a:r>
            <a:r>
              <a:rPr lang="es-MX" dirty="0" err="1"/>
              <a:t>imm</a:t>
            </a:r>
            <a:r>
              <a:rPr lang="es-MX" dirty="0"/>
              <a:t>         SUB </a:t>
            </a:r>
            <a:r>
              <a:rPr lang="es-MX" dirty="0" err="1"/>
              <a:t>reg</a:t>
            </a:r>
            <a:r>
              <a:rPr lang="es-MX" dirty="0"/>
              <a:t>, </a:t>
            </a:r>
            <a:r>
              <a:rPr lang="es-MX" dirty="0" err="1"/>
              <a:t>imm</a:t>
            </a:r>
            <a:endParaRPr lang="es-MX" dirty="0"/>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210</a:t>
            </a:fld>
            <a:endParaRPr lang="es-MX" dirty="0"/>
          </a:p>
        </p:txBody>
      </p:sp>
    </p:spTree>
    <p:extLst>
      <p:ext uri="{BB962C8B-B14F-4D97-AF65-F5344CB8AC3E}">
        <p14:creationId xmlns:p14="http://schemas.microsoft.com/office/powerpoint/2010/main" val="62803884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ADD and SUB Examples</a:t>
            </a:r>
          </a:p>
        </p:txBody>
      </p:sp>
      <p:sp>
        <p:nvSpPr>
          <p:cNvPr id="3" name="2 Marcador de contenido"/>
          <p:cNvSpPr>
            <a:spLocks noGrp="1"/>
          </p:cNvSpPr>
          <p:nvPr>
            <p:ph idx="1"/>
          </p:nvPr>
        </p:nvSpPr>
        <p:spPr/>
        <p:txBody>
          <a:bodyPr>
            <a:normAutofit fontScale="92500" lnSpcReduction="20000"/>
          </a:bodyPr>
          <a:lstStyle/>
          <a:p>
            <a:pPr marL="0" indent="0">
              <a:buNone/>
            </a:pPr>
            <a:r>
              <a:rPr lang="en-US" dirty="0"/>
              <a:t>.DATA</a:t>
            </a:r>
          </a:p>
          <a:p>
            <a:pPr marL="0" indent="0">
              <a:buNone/>
            </a:pPr>
            <a:r>
              <a:rPr lang="en-US" dirty="0"/>
              <a:t>      var1 DWORD 10000h</a:t>
            </a:r>
          </a:p>
          <a:p>
            <a:pPr marL="0" indent="0">
              <a:buNone/>
            </a:pPr>
            <a:r>
              <a:rPr lang="en-US" dirty="0"/>
              <a:t>      var2 DWORD 20000h</a:t>
            </a:r>
          </a:p>
          <a:p>
            <a:pPr marL="0" indent="0">
              <a:buNone/>
            </a:pPr>
            <a:r>
              <a:rPr lang="en-US" dirty="0"/>
              <a:t>.CODE	                     ; ---EAX(0000h,</a:t>
            </a:r>
            <a:r>
              <a:rPr lang="en-US" u="sng" dirty="0"/>
              <a:t>AX</a:t>
            </a:r>
            <a:r>
              <a:rPr lang="en-US" dirty="0"/>
              <a:t>)</a:t>
            </a:r>
          </a:p>
          <a:p>
            <a:pPr marL="0" indent="0">
              <a:buNone/>
            </a:pPr>
            <a:r>
              <a:rPr lang="en-US" dirty="0"/>
              <a:t>	MOV EAX, var1	; ________ h</a:t>
            </a:r>
          </a:p>
          <a:p>
            <a:pPr marL="0" indent="0">
              <a:buNone/>
            </a:pPr>
            <a:r>
              <a:rPr lang="en-US" dirty="0"/>
              <a:t>	ADD EAX, var2 	; ________ h</a:t>
            </a:r>
          </a:p>
          <a:p>
            <a:pPr marL="0" indent="0">
              <a:buNone/>
            </a:pPr>
            <a:r>
              <a:rPr lang="en-US" dirty="0"/>
              <a:t>	ADD AX, </a:t>
            </a:r>
            <a:r>
              <a:rPr lang="en-US" dirty="0">
                <a:solidFill>
                  <a:srgbClr val="FF0000"/>
                </a:solidFill>
              </a:rPr>
              <a:t>0</a:t>
            </a:r>
            <a:r>
              <a:rPr lang="en-US" dirty="0"/>
              <a:t>FFFF</a:t>
            </a:r>
            <a:r>
              <a:rPr lang="en-US" dirty="0">
                <a:solidFill>
                  <a:srgbClr val="FF0000"/>
                </a:solidFill>
              </a:rPr>
              <a:t>h</a:t>
            </a:r>
            <a:r>
              <a:rPr lang="en-US" dirty="0"/>
              <a:t>	; ________ h</a:t>
            </a:r>
          </a:p>
          <a:p>
            <a:pPr marL="0" indent="0">
              <a:buNone/>
            </a:pPr>
            <a:r>
              <a:rPr lang="en-US" dirty="0"/>
              <a:t>	ADD EAX, 1  	; ________ h</a:t>
            </a:r>
          </a:p>
          <a:p>
            <a:pPr marL="0" indent="0">
              <a:buNone/>
            </a:pPr>
            <a:r>
              <a:rPr lang="en-US" dirty="0"/>
              <a:t>	SUB AX, 1     	; ________ h</a:t>
            </a:r>
          </a:p>
          <a:p>
            <a:pPr marL="0" indent="0">
              <a:buNone/>
            </a:pP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211</a:t>
            </a:fld>
            <a:endParaRPr lang="es-MX" dirty="0"/>
          </a:p>
        </p:txBody>
      </p:sp>
    </p:spTree>
    <p:extLst>
      <p:ext uri="{BB962C8B-B14F-4D97-AF65-F5344CB8AC3E}">
        <p14:creationId xmlns:p14="http://schemas.microsoft.com/office/powerpoint/2010/main" val="61329668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INC and DEC Instructions</a:t>
            </a:r>
          </a:p>
        </p:txBody>
      </p:sp>
      <p:sp>
        <p:nvSpPr>
          <p:cNvPr id="3" name="2 Marcador de contenido"/>
          <p:cNvSpPr>
            <a:spLocks noGrp="1"/>
          </p:cNvSpPr>
          <p:nvPr>
            <p:ph idx="1"/>
          </p:nvPr>
        </p:nvSpPr>
        <p:spPr/>
        <p:txBody>
          <a:bodyPr/>
          <a:lstStyle/>
          <a:p>
            <a:pPr>
              <a:lnSpc>
                <a:spcPct val="90000"/>
              </a:lnSpc>
            </a:pPr>
            <a:r>
              <a:rPr lang="en-US" altLang="en-US" dirty="0"/>
              <a:t>Add 1, Subtract 1 from destination operand</a:t>
            </a:r>
          </a:p>
          <a:p>
            <a:pPr lvl="1">
              <a:lnSpc>
                <a:spcPct val="90000"/>
              </a:lnSpc>
            </a:pPr>
            <a:r>
              <a:rPr lang="en-US" altLang="en-US" sz="2000" dirty="0"/>
              <a:t>operand may be register or memory</a:t>
            </a:r>
          </a:p>
          <a:p>
            <a:pPr>
              <a:lnSpc>
                <a:spcPct val="90000"/>
              </a:lnSpc>
            </a:pPr>
            <a:endParaRPr lang="en-US" altLang="en-US" sz="2200" dirty="0"/>
          </a:p>
          <a:p>
            <a:pPr>
              <a:lnSpc>
                <a:spcPct val="90000"/>
              </a:lnSpc>
            </a:pPr>
            <a:r>
              <a:rPr lang="en-US" altLang="en-US" sz="2200" dirty="0"/>
              <a:t>INC </a:t>
            </a:r>
            <a:r>
              <a:rPr lang="en-US" altLang="en-US" sz="2000" i="1" dirty="0"/>
              <a:t>destination</a:t>
            </a:r>
          </a:p>
          <a:p>
            <a:pPr lvl="2">
              <a:lnSpc>
                <a:spcPct val="90000"/>
              </a:lnSpc>
            </a:pPr>
            <a:r>
              <a:rPr lang="en-US" altLang="en-US" sz="1800" i="1" dirty="0"/>
              <a:t>destination </a:t>
            </a:r>
            <a:r>
              <a:rPr lang="en-US" altLang="en-US" dirty="0">
                <a:solidFill>
                  <a:srgbClr val="FF0000"/>
                </a:solidFill>
                <a:sym typeface="Symbol" pitchFamily="18" charset="2"/>
              </a:rPr>
              <a:t></a:t>
            </a:r>
            <a:r>
              <a:rPr lang="en-US" altLang="en-US" dirty="0">
                <a:sym typeface="Symbol" pitchFamily="18" charset="2"/>
              </a:rPr>
              <a:t> </a:t>
            </a:r>
            <a:r>
              <a:rPr lang="en-US" altLang="en-US" sz="1800" i="1" dirty="0"/>
              <a:t>destination </a:t>
            </a:r>
            <a:r>
              <a:rPr lang="en-US" altLang="en-US" sz="1800" dirty="0">
                <a:solidFill>
                  <a:srgbClr val="FF0000"/>
                </a:solidFill>
              </a:rPr>
              <a:t>+</a:t>
            </a:r>
            <a:r>
              <a:rPr lang="en-US" altLang="en-US" sz="1800" dirty="0"/>
              <a:t> 1</a:t>
            </a:r>
          </a:p>
          <a:p>
            <a:pPr>
              <a:lnSpc>
                <a:spcPct val="90000"/>
              </a:lnSpc>
            </a:pPr>
            <a:endParaRPr lang="en-US" altLang="en-US" sz="2200" dirty="0"/>
          </a:p>
          <a:p>
            <a:pPr>
              <a:lnSpc>
                <a:spcPct val="90000"/>
              </a:lnSpc>
            </a:pPr>
            <a:r>
              <a:rPr lang="en-US" altLang="en-US" sz="2200" dirty="0"/>
              <a:t>DEC </a:t>
            </a:r>
            <a:r>
              <a:rPr lang="en-US" altLang="en-US" sz="2000" i="1" dirty="0"/>
              <a:t>destination</a:t>
            </a:r>
          </a:p>
          <a:p>
            <a:pPr lvl="2">
              <a:lnSpc>
                <a:spcPct val="90000"/>
              </a:lnSpc>
            </a:pPr>
            <a:r>
              <a:rPr lang="en-US" altLang="en-US" sz="1800" i="1" dirty="0"/>
              <a:t>destination </a:t>
            </a:r>
            <a:r>
              <a:rPr lang="en-US" altLang="en-US" dirty="0">
                <a:solidFill>
                  <a:srgbClr val="FF0000"/>
                </a:solidFill>
                <a:sym typeface="Symbol" pitchFamily="18" charset="2"/>
              </a:rPr>
              <a:t></a:t>
            </a:r>
            <a:r>
              <a:rPr lang="en-US" altLang="en-US" dirty="0">
                <a:sym typeface="Symbol" pitchFamily="18" charset="2"/>
              </a:rPr>
              <a:t> </a:t>
            </a:r>
            <a:r>
              <a:rPr lang="en-US" altLang="en-US" sz="1800" i="1" dirty="0"/>
              <a:t>destination </a:t>
            </a:r>
            <a:r>
              <a:rPr lang="en-US" altLang="en-US" sz="1800" dirty="0">
                <a:solidFill>
                  <a:srgbClr val="FF0000"/>
                </a:solidFill>
              </a:rPr>
              <a:t>–</a:t>
            </a:r>
            <a:r>
              <a:rPr lang="en-US" altLang="en-US" sz="1800" dirty="0"/>
              <a:t> 1</a:t>
            </a:r>
            <a:endParaRPr lang="en-US" altLang="en-US" sz="1800" i="1" dirty="0"/>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212</a:t>
            </a:fld>
            <a:endParaRPr lang="es-MX" dirty="0"/>
          </a:p>
        </p:txBody>
      </p:sp>
    </p:spTree>
    <p:extLst>
      <p:ext uri="{BB962C8B-B14F-4D97-AF65-F5344CB8AC3E}">
        <p14:creationId xmlns:p14="http://schemas.microsoft.com/office/powerpoint/2010/main" val="140824015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One</a:t>
            </a:r>
            <a:r>
              <a:rPr lang="es-MX" dirty="0"/>
              <a:t> </a:t>
            </a:r>
            <a:r>
              <a:rPr lang="es-MX" dirty="0" err="1"/>
              <a:t>operand</a:t>
            </a:r>
            <a:r>
              <a:rPr lang="es-MX" dirty="0"/>
              <a:t> </a:t>
            </a:r>
            <a:r>
              <a:rPr lang="es-MX" dirty="0" err="1"/>
              <a:t>instructions</a:t>
            </a:r>
            <a:r>
              <a:rPr lang="es-MX" dirty="0"/>
              <a:t> INC, DEC</a:t>
            </a:r>
            <a:endParaRPr lang="en-US" dirty="0"/>
          </a:p>
        </p:txBody>
      </p:sp>
      <p:sp>
        <p:nvSpPr>
          <p:cNvPr id="3" name="2 Marcador de contenido"/>
          <p:cNvSpPr>
            <a:spLocks noGrp="1"/>
          </p:cNvSpPr>
          <p:nvPr>
            <p:ph idx="1"/>
          </p:nvPr>
        </p:nvSpPr>
        <p:spPr/>
        <p:txBody>
          <a:bodyPr>
            <a:normAutofit/>
          </a:bodyPr>
          <a:lstStyle/>
          <a:p>
            <a:endParaRPr lang="es-MX" dirty="0"/>
          </a:p>
          <a:p>
            <a:r>
              <a:rPr lang="es-MX" dirty="0"/>
              <a:t>INC </a:t>
            </a:r>
            <a:r>
              <a:rPr lang="es-MX" dirty="0" err="1"/>
              <a:t>reg</a:t>
            </a:r>
            <a:r>
              <a:rPr lang="es-MX" dirty="0"/>
              <a:t>         INC </a:t>
            </a:r>
            <a:r>
              <a:rPr lang="es-MX" dirty="0" err="1"/>
              <a:t>mem</a:t>
            </a:r>
            <a:endParaRPr lang="es-MX" dirty="0"/>
          </a:p>
          <a:p>
            <a:endParaRPr lang="es-MX" dirty="0"/>
          </a:p>
          <a:p>
            <a:r>
              <a:rPr lang="es-MX" dirty="0"/>
              <a:t>DEC </a:t>
            </a:r>
            <a:r>
              <a:rPr lang="es-MX" dirty="0" err="1"/>
              <a:t>reg</a:t>
            </a:r>
            <a:r>
              <a:rPr lang="es-MX" dirty="0"/>
              <a:t>         DEC </a:t>
            </a:r>
            <a:r>
              <a:rPr lang="es-MX" dirty="0" err="1"/>
              <a:t>mem</a:t>
            </a:r>
            <a:endParaRPr lang="es-MX" dirty="0"/>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213</a:t>
            </a:fld>
            <a:endParaRPr lang="es-MX" dirty="0"/>
          </a:p>
        </p:txBody>
      </p:sp>
    </p:spTree>
    <p:extLst>
      <p:ext uri="{BB962C8B-B14F-4D97-AF65-F5344CB8AC3E}">
        <p14:creationId xmlns:p14="http://schemas.microsoft.com/office/powerpoint/2010/main" val="315858373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INC and DEC Examples</a:t>
            </a:r>
          </a:p>
        </p:txBody>
      </p:sp>
      <p:sp>
        <p:nvSpPr>
          <p:cNvPr id="3" name="2 Marcador de contenido"/>
          <p:cNvSpPr>
            <a:spLocks noGrp="1"/>
          </p:cNvSpPr>
          <p:nvPr>
            <p:ph idx="1"/>
          </p:nvPr>
        </p:nvSpPr>
        <p:spPr/>
        <p:txBody>
          <a:bodyPr>
            <a:normAutofit fontScale="70000" lnSpcReduction="20000"/>
          </a:bodyPr>
          <a:lstStyle/>
          <a:p>
            <a:pPr marL="0" indent="0">
              <a:buNone/>
            </a:pPr>
            <a:r>
              <a:rPr lang="en-US" dirty="0"/>
              <a:t>.DATA</a:t>
            </a:r>
          </a:p>
          <a:p>
            <a:pPr marL="0" indent="0">
              <a:buNone/>
            </a:pPr>
            <a:r>
              <a:rPr lang="en-US" dirty="0"/>
              <a:t>      </a:t>
            </a:r>
            <a:r>
              <a:rPr lang="en-US" dirty="0" err="1"/>
              <a:t>myWord</a:t>
            </a:r>
            <a:r>
              <a:rPr lang="en-US" dirty="0"/>
              <a:t>  WORD 1000h</a:t>
            </a:r>
          </a:p>
          <a:p>
            <a:pPr marL="0" indent="0">
              <a:buNone/>
            </a:pPr>
            <a:r>
              <a:rPr lang="en-US" dirty="0"/>
              <a:t>      </a:t>
            </a:r>
            <a:r>
              <a:rPr lang="en-US" dirty="0" err="1"/>
              <a:t>myDword</a:t>
            </a:r>
            <a:r>
              <a:rPr lang="en-US" dirty="0"/>
              <a:t> DWORD 10000000h</a:t>
            </a:r>
          </a:p>
          <a:p>
            <a:pPr marL="0" indent="0">
              <a:buNone/>
            </a:pPr>
            <a:r>
              <a:rPr lang="en-US" dirty="0"/>
              <a:t>.CODE</a:t>
            </a:r>
          </a:p>
          <a:p>
            <a:pPr marL="0" indent="0">
              <a:buNone/>
            </a:pPr>
            <a:r>
              <a:rPr lang="en-US" dirty="0"/>
              <a:t>	INC </a:t>
            </a:r>
            <a:r>
              <a:rPr lang="en-US" dirty="0" err="1"/>
              <a:t>myWord</a:t>
            </a:r>
            <a:r>
              <a:rPr lang="en-US" dirty="0"/>
              <a:t>     	              ; ________ h</a:t>
            </a:r>
          </a:p>
          <a:p>
            <a:pPr marL="0" indent="0">
              <a:buNone/>
            </a:pPr>
            <a:r>
              <a:rPr lang="en-US" dirty="0"/>
              <a:t>	DEC </a:t>
            </a:r>
            <a:r>
              <a:rPr lang="en-US" dirty="0" err="1"/>
              <a:t>myWord</a:t>
            </a:r>
            <a:r>
              <a:rPr lang="en-US" dirty="0"/>
              <a:t>    	              ; ________ h</a:t>
            </a:r>
          </a:p>
          <a:p>
            <a:pPr marL="0" indent="0">
              <a:buNone/>
            </a:pPr>
            <a:r>
              <a:rPr lang="en-US" dirty="0"/>
              <a:t>	INC </a:t>
            </a:r>
            <a:r>
              <a:rPr lang="en-US" dirty="0" err="1"/>
              <a:t>myDword</a:t>
            </a:r>
            <a:r>
              <a:rPr lang="en-US" dirty="0"/>
              <a:t>     	; ________ h</a:t>
            </a:r>
          </a:p>
          <a:p>
            <a:pPr marL="0" indent="0">
              <a:buNone/>
            </a:pPr>
            <a:endParaRPr lang="en-US" dirty="0"/>
          </a:p>
          <a:p>
            <a:pPr marL="0" indent="0">
              <a:buNone/>
            </a:pPr>
            <a:r>
              <a:rPr lang="en-US" sz="3100" dirty="0">
                <a:solidFill>
                  <a:prstClr val="black"/>
                </a:solidFill>
              </a:rPr>
              <a:t>	MOV  AX, 00FFh        ; AX= ____ h</a:t>
            </a:r>
          </a:p>
          <a:p>
            <a:pPr marL="0" indent="0">
              <a:buNone/>
            </a:pPr>
            <a:r>
              <a:rPr lang="en-US" sz="3100" dirty="0">
                <a:solidFill>
                  <a:prstClr val="black"/>
                </a:solidFill>
              </a:rPr>
              <a:t>	INC  AX    	        ; AX= ____ h</a:t>
            </a:r>
          </a:p>
          <a:p>
            <a:pPr marL="0" indent="0">
              <a:buNone/>
            </a:pPr>
            <a:r>
              <a:rPr lang="en-US" sz="3100" dirty="0">
                <a:solidFill>
                  <a:prstClr val="black"/>
                </a:solidFill>
              </a:rPr>
              <a:t>	MOV  AX, 00FFh        ; AX= ____ h</a:t>
            </a:r>
          </a:p>
          <a:p>
            <a:pPr marL="0" indent="0">
              <a:buNone/>
            </a:pPr>
            <a:r>
              <a:rPr lang="en-US" sz="3100" dirty="0">
                <a:solidFill>
                  <a:prstClr val="black"/>
                </a:solidFill>
              </a:rPr>
              <a:t>	INC  AL    	        ; AL= __h  AX= ____ h</a:t>
            </a:r>
          </a:p>
          <a:p>
            <a:pPr marL="0" indent="0">
              <a:buNone/>
            </a:pP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214</a:t>
            </a:fld>
            <a:endParaRPr lang="es-MX" dirty="0"/>
          </a:p>
        </p:txBody>
      </p:sp>
    </p:spTree>
    <p:extLst>
      <p:ext uri="{BB962C8B-B14F-4D97-AF65-F5344CB8AC3E}">
        <p14:creationId xmlns:p14="http://schemas.microsoft.com/office/powerpoint/2010/main" val="352414070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215</a:t>
            </a:fld>
            <a:endParaRPr lang="es-MX" dirty="0"/>
          </a:p>
        </p:txBody>
      </p:sp>
      <p:sp>
        <p:nvSpPr>
          <p:cNvPr id="6" name="Rectangle 3"/>
          <p:cNvSpPr txBox="1">
            <a:spLocks noChangeArrowheads="1"/>
          </p:cNvSpPr>
          <p:nvPr/>
        </p:nvSpPr>
        <p:spPr>
          <a:xfrm>
            <a:off x="2209800" y="1600200"/>
            <a:ext cx="7772400" cy="609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en-US" altLang="en-US" sz="2000"/>
              <a:t>Show the value of the destination operand after each of the following instructions executes:</a:t>
            </a:r>
            <a:endParaRPr lang="en-US" altLang="en-US" sz="2000" dirty="0"/>
          </a:p>
        </p:txBody>
      </p:sp>
      <p:sp>
        <p:nvSpPr>
          <p:cNvPr id="7" name="Text Box 4"/>
          <p:cNvSpPr txBox="1">
            <a:spLocks noChangeArrowheads="1"/>
          </p:cNvSpPr>
          <p:nvPr/>
        </p:nvSpPr>
        <p:spPr bwMode="auto">
          <a:xfrm>
            <a:off x="2743200" y="2667000"/>
            <a:ext cx="6870700" cy="270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myByte</a:t>
            </a:r>
            <a:r>
              <a:rPr lang="en-US" altLang="en-US" sz="1800" b="1" dirty="0">
                <a:latin typeface="Courier New" pitchFamily="49" charset="0"/>
              </a:rPr>
              <a:t> BYTE </a:t>
            </a:r>
            <a:r>
              <a:rPr lang="en-US" altLang="en-US" sz="1800" b="1" dirty="0">
                <a:solidFill>
                  <a:srgbClr val="FF0000"/>
                </a:solidFill>
                <a:latin typeface="Courier New" pitchFamily="49" charset="0"/>
              </a:rPr>
              <a:t>0</a:t>
            </a:r>
            <a:r>
              <a:rPr lang="en-US" altLang="en-US" sz="1800" b="1" dirty="0">
                <a:latin typeface="Courier New" pitchFamily="49" charset="0"/>
              </a:rPr>
              <a:t>FF</a:t>
            </a:r>
            <a:r>
              <a:rPr lang="en-US" altLang="en-US" sz="1800" b="1" dirty="0">
                <a:solidFill>
                  <a:srgbClr val="FF0000"/>
                </a:solidFill>
                <a:latin typeface="Courier New" pitchFamily="49" charset="0"/>
              </a:rPr>
              <a:t>h</a:t>
            </a:r>
            <a:r>
              <a:rPr lang="en-US" altLang="en-US" sz="1800" b="1" dirty="0">
                <a:latin typeface="Courier New" pitchFamily="49" charset="0"/>
              </a:rPr>
              <a:t>, 0</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	MOV AL, </a:t>
            </a:r>
            <a:r>
              <a:rPr lang="en-US" altLang="en-US" sz="1800" b="1" dirty="0" err="1">
                <a:latin typeface="Courier New" pitchFamily="49" charset="0"/>
              </a:rPr>
              <a:t>myByte</a:t>
            </a:r>
            <a:r>
              <a:rPr lang="en-US" altLang="en-US" sz="1800" b="1" dirty="0">
                <a:latin typeface="Courier New" pitchFamily="49" charset="0"/>
              </a:rPr>
              <a:t>	; AL= __h</a:t>
            </a:r>
          </a:p>
          <a:p>
            <a:pPr eaLnBrk="1" hangingPunct="1">
              <a:lnSpc>
                <a:spcPct val="50000"/>
              </a:lnSpc>
              <a:spcBef>
                <a:spcPct val="50000"/>
              </a:spcBef>
            </a:pPr>
            <a:r>
              <a:rPr lang="en-US" altLang="en-US" sz="1800" b="1" dirty="0">
                <a:latin typeface="Courier New" pitchFamily="49" charset="0"/>
              </a:rPr>
              <a:t>	MOV AH,[myByte+1]	; AH= __h, AX= ____h</a:t>
            </a:r>
          </a:p>
          <a:p>
            <a:pPr eaLnBrk="1" hangingPunct="1">
              <a:lnSpc>
                <a:spcPct val="50000"/>
              </a:lnSpc>
              <a:spcBef>
                <a:spcPct val="50000"/>
              </a:spcBef>
            </a:pPr>
            <a:r>
              <a:rPr lang="en-US" altLang="en-US" sz="1800" b="1" dirty="0">
                <a:latin typeface="Courier New" pitchFamily="49" charset="0"/>
              </a:rPr>
              <a:t>	DEC AH	; AH= __h, AX= ____h</a:t>
            </a:r>
          </a:p>
          <a:p>
            <a:pPr eaLnBrk="1" hangingPunct="1">
              <a:lnSpc>
                <a:spcPct val="50000"/>
              </a:lnSpc>
              <a:spcBef>
                <a:spcPct val="50000"/>
              </a:spcBef>
            </a:pPr>
            <a:r>
              <a:rPr lang="en-US" altLang="en-US" sz="1800" b="1" dirty="0">
                <a:latin typeface="Courier New" pitchFamily="49" charset="0"/>
              </a:rPr>
              <a:t>	INC AL	; AL= __h, AX= ____h</a:t>
            </a:r>
          </a:p>
          <a:p>
            <a:pPr eaLnBrk="1" hangingPunct="1">
              <a:lnSpc>
                <a:spcPct val="50000"/>
              </a:lnSpc>
              <a:spcBef>
                <a:spcPct val="50000"/>
              </a:spcBef>
            </a:pPr>
            <a:r>
              <a:rPr lang="en-US" altLang="en-US" sz="1800" b="1" dirty="0">
                <a:latin typeface="Courier New" pitchFamily="49" charset="0"/>
              </a:rPr>
              <a:t>	DEC AX 	; AX= ____h</a:t>
            </a:r>
          </a:p>
        </p:txBody>
      </p:sp>
    </p:spTree>
    <p:extLst>
      <p:ext uri="{BB962C8B-B14F-4D97-AF65-F5344CB8AC3E}">
        <p14:creationId xmlns:p14="http://schemas.microsoft.com/office/powerpoint/2010/main" val="194226016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One</a:t>
            </a:r>
            <a:r>
              <a:rPr lang="es-MX" dirty="0"/>
              <a:t> </a:t>
            </a:r>
            <a:r>
              <a:rPr lang="es-MX" dirty="0" err="1"/>
              <a:t>operand</a:t>
            </a:r>
            <a:r>
              <a:rPr lang="es-MX" dirty="0"/>
              <a:t> </a:t>
            </a:r>
            <a:r>
              <a:rPr lang="es-MX" dirty="0" err="1"/>
              <a:t>instruction</a:t>
            </a:r>
            <a:r>
              <a:rPr lang="es-MX" dirty="0"/>
              <a:t> NEG</a:t>
            </a:r>
            <a:endParaRPr lang="en-US" dirty="0"/>
          </a:p>
        </p:txBody>
      </p:sp>
      <p:sp>
        <p:nvSpPr>
          <p:cNvPr id="3" name="2 Marcador de contenido"/>
          <p:cNvSpPr>
            <a:spLocks noGrp="1"/>
          </p:cNvSpPr>
          <p:nvPr>
            <p:ph idx="1"/>
          </p:nvPr>
        </p:nvSpPr>
        <p:spPr/>
        <p:txBody>
          <a:bodyPr>
            <a:normAutofit/>
          </a:bodyPr>
          <a:lstStyle/>
          <a:p>
            <a:endParaRPr lang="es-MX" dirty="0"/>
          </a:p>
          <a:p>
            <a:endParaRPr lang="es-MX" dirty="0"/>
          </a:p>
          <a:p>
            <a:r>
              <a:rPr lang="es-MX" dirty="0"/>
              <a:t>NEG </a:t>
            </a:r>
            <a:r>
              <a:rPr lang="es-MX" dirty="0" err="1"/>
              <a:t>reg</a:t>
            </a:r>
            <a:r>
              <a:rPr lang="es-MX" dirty="0"/>
              <a:t>         NEG </a:t>
            </a:r>
            <a:r>
              <a:rPr lang="es-MX" dirty="0" err="1"/>
              <a:t>mem</a:t>
            </a:r>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216</a:t>
            </a:fld>
            <a:endParaRPr lang="es-MX" dirty="0"/>
          </a:p>
        </p:txBody>
      </p:sp>
    </p:spTree>
    <p:extLst>
      <p:ext uri="{BB962C8B-B14F-4D97-AF65-F5344CB8AC3E}">
        <p14:creationId xmlns:p14="http://schemas.microsoft.com/office/powerpoint/2010/main" val="356933258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NEG (negate) Instruction</a:t>
            </a:r>
            <a:endParaRPr lang="en-US" sz="2400" i="1" dirty="0">
              <a:solidFill>
                <a:srgbClr val="FF0000"/>
              </a:solidFill>
            </a:endParaRP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217</a:t>
            </a:fld>
            <a:endParaRPr lang="es-MX" dirty="0"/>
          </a:p>
        </p:txBody>
      </p:sp>
      <p:sp>
        <p:nvSpPr>
          <p:cNvPr id="6" name="Text Box 1027"/>
          <p:cNvSpPr txBox="1">
            <a:spLocks noChangeArrowheads="1"/>
          </p:cNvSpPr>
          <p:nvPr/>
        </p:nvSpPr>
        <p:spPr bwMode="auto">
          <a:xfrm>
            <a:off x="2514600" y="3758208"/>
            <a:ext cx="7162800"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valB</a:t>
            </a:r>
            <a:r>
              <a:rPr lang="en-US" altLang="en-US" sz="1800" b="1" dirty="0">
                <a:latin typeface="Courier New" pitchFamily="49" charset="0"/>
              </a:rPr>
              <a:t> SBYTE 1,0</a:t>
            </a:r>
          </a:p>
          <a:p>
            <a:pPr eaLnBrk="1" hangingPunct="1">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valC</a:t>
            </a:r>
            <a:r>
              <a:rPr lang="en-US" altLang="en-US" sz="1800" b="1" dirty="0">
                <a:latin typeface="Courier New" pitchFamily="49" charset="0"/>
              </a:rPr>
              <a:t> SBYTE -128</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	NEG </a:t>
            </a:r>
            <a:r>
              <a:rPr lang="en-US" altLang="en-US" sz="1800" b="1" dirty="0" err="1">
                <a:latin typeface="Courier New" pitchFamily="49" charset="0"/>
              </a:rPr>
              <a:t>valB</a:t>
            </a:r>
            <a:r>
              <a:rPr lang="en-US" altLang="en-US" sz="1800" b="1" dirty="0">
                <a:latin typeface="Courier New" pitchFamily="49" charset="0"/>
              </a:rPr>
              <a:t>           ; </a:t>
            </a:r>
            <a:r>
              <a:rPr lang="en-US" altLang="en-US" sz="1800" b="1" dirty="0" err="1">
                <a:latin typeface="Courier New" pitchFamily="49" charset="0"/>
              </a:rPr>
              <a:t>valB</a:t>
            </a:r>
            <a:r>
              <a:rPr lang="en-US" altLang="en-US" sz="1800" b="1" dirty="0">
                <a:latin typeface="Courier New" pitchFamily="49" charset="0"/>
              </a:rPr>
              <a:t> = ________	</a:t>
            </a:r>
          </a:p>
          <a:p>
            <a:pPr eaLnBrk="1" hangingPunct="1">
              <a:lnSpc>
                <a:spcPct val="50000"/>
              </a:lnSpc>
              <a:spcBef>
                <a:spcPct val="50000"/>
              </a:spcBef>
            </a:pPr>
            <a:r>
              <a:rPr lang="en-US" altLang="en-US" sz="1800" b="1" dirty="0">
                <a:latin typeface="Courier New" pitchFamily="49" charset="0"/>
              </a:rPr>
              <a:t>	NEG [</a:t>
            </a:r>
            <a:r>
              <a:rPr lang="en-US" altLang="en-US" sz="1800" b="1" dirty="0" err="1">
                <a:latin typeface="Courier New" pitchFamily="49" charset="0"/>
              </a:rPr>
              <a:t>valB</a:t>
            </a:r>
            <a:r>
              <a:rPr lang="en-US" altLang="en-US" sz="1800" b="1" dirty="0">
                <a:latin typeface="Courier New" pitchFamily="49" charset="0"/>
              </a:rPr>
              <a:t> + 1]     ; valB+1 = ________ 	</a:t>
            </a:r>
          </a:p>
          <a:p>
            <a:pPr eaLnBrk="1" hangingPunct="1">
              <a:lnSpc>
                <a:spcPct val="50000"/>
              </a:lnSpc>
              <a:spcBef>
                <a:spcPct val="50000"/>
              </a:spcBef>
            </a:pPr>
            <a:r>
              <a:rPr lang="en-US" altLang="en-US" sz="1800" b="1" dirty="0">
                <a:latin typeface="Courier New" pitchFamily="49" charset="0"/>
              </a:rPr>
              <a:t>	NEG </a:t>
            </a:r>
            <a:r>
              <a:rPr lang="en-US" altLang="en-US" sz="1800" b="1" dirty="0" err="1">
                <a:latin typeface="Courier New" pitchFamily="49" charset="0"/>
              </a:rPr>
              <a:t>valC</a:t>
            </a:r>
            <a:r>
              <a:rPr lang="en-US" altLang="en-US" sz="1800" b="1" dirty="0">
                <a:latin typeface="Courier New" pitchFamily="49" charset="0"/>
              </a:rPr>
              <a:t>           ; </a:t>
            </a:r>
            <a:r>
              <a:rPr lang="en-US" altLang="en-US" sz="1800" b="1" dirty="0" err="1">
                <a:latin typeface="Courier New" pitchFamily="49" charset="0"/>
              </a:rPr>
              <a:t>valC</a:t>
            </a:r>
            <a:r>
              <a:rPr lang="en-US" altLang="en-US" sz="1800" b="1" dirty="0">
                <a:latin typeface="Courier New" pitchFamily="49" charset="0"/>
              </a:rPr>
              <a:t> = ________</a:t>
            </a:r>
          </a:p>
        </p:txBody>
      </p:sp>
      <p:sp>
        <p:nvSpPr>
          <p:cNvPr id="7" name="Text Box 1031"/>
          <p:cNvSpPr txBox="1">
            <a:spLocks noChangeArrowheads="1"/>
          </p:cNvSpPr>
          <p:nvPr/>
        </p:nvSpPr>
        <p:spPr bwMode="auto">
          <a:xfrm>
            <a:off x="2286000" y="1700809"/>
            <a:ext cx="7620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The processor implements </a:t>
            </a:r>
            <a:r>
              <a:rPr lang="en-US" altLang="en-US" b="1" i="1" dirty="0"/>
              <a:t>NEG operand</a:t>
            </a:r>
            <a:r>
              <a:rPr lang="en-US" altLang="en-US" dirty="0"/>
              <a:t> using the following internal operation:</a:t>
            </a:r>
          </a:p>
          <a:p>
            <a:pPr eaLnBrk="1" hangingPunct="1">
              <a:spcBef>
                <a:spcPct val="50000"/>
              </a:spcBef>
            </a:pPr>
            <a:r>
              <a:rPr lang="en-US" altLang="en-US" dirty="0"/>
              <a:t>	</a:t>
            </a:r>
            <a:r>
              <a:rPr lang="en-US" altLang="en-US" sz="1800" b="1" i="1" dirty="0">
                <a:solidFill>
                  <a:prstClr val="black"/>
                </a:solidFill>
                <a:latin typeface="Courier New" pitchFamily="49" charset="0"/>
              </a:rPr>
              <a:t> operand </a:t>
            </a:r>
            <a:r>
              <a:rPr lang="en-US" altLang="en-US" sz="1800" b="1" i="1" dirty="0">
                <a:solidFill>
                  <a:srgbClr val="FF0000"/>
                </a:solidFill>
                <a:latin typeface="Courier New" pitchFamily="49" charset="0"/>
              </a:rPr>
              <a:t>= 0 -</a:t>
            </a:r>
            <a:r>
              <a:rPr lang="en-US" altLang="en-US" sz="1800" b="1" i="1" dirty="0">
                <a:solidFill>
                  <a:prstClr val="black"/>
                </a:solidFill>
                <a:latin typeface="Courier New" pitchFamily="49" charset="0"/>
              </a:rPr>
              <a:t> operand</a:t>
            </a:r>
            <a:endParaRPr lang="en-US" altLang="en-US" sz="1800" b="1" i="1" dirty="0">
              <a:latin typeface="Courier New" pitchFamily="49" charset="0"/>
            </a:endParaRPr>
          </a:p>
          <a:p>
            <a:pPr eaLnBrk="1" hangingPunct="1">
              <a:spcBef>
                <a:spcPct val="50000"/>
              </a:spcBef>
            </a:pPr>
            <a:r>
              <a:rPr lang="en-US" altLang="en-US" dirty="0"/>
              <a:t>Two’s complement operation.</a:t>
            </a:r>
          </a:p>
        </p:txBody>
      </p:sp>
    </p:spTree>
    <p:extLst>
      <p:ext uri="{BB962C8B-B14F-4D97-AF65-F5344CB8AC3E}">
        <p14:creationId xmlns:p14="http://schemas.microsoft.com/office/powerpoint/2010/main" val="202882073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NEG (negate)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218</a:t>
            </a:fld>
            <a:endParaRPr lang="es-MX" dirty="0"/>
          </a:p>
        </p:txBody>
      </p:sp>
      <p:sp>
        <p:nvSpPr>
          <p:cNvPr id="6" name="Text Box 3"/>
          <p:cNvSpPr txBox="1">
            <a:spLocks noChangeArrowheads="1"/>
          </p:cNvSpPr>
          <p:nvPr/>
        </p:nvSpPr>
        <p:spPr bwMode="auto">
          <a:xfrm>
            <a:off x="2292583" y="2667000"/>
            <a:ext cx="791821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valB</a:t>
            </a:r>
            <a:r>
              <a:rPr lang="en-US" altLang="en-US" sz="1800" b="1" dirty="0">
                <a:latin typeface="Courier New" pitchFamily="49" charset="0"/>
              </a:rPr>
              <a:t> SBYTE -1</a:t>
            </a:r>
          </a:p>
          <a:p>
            <a:pPr eaLnBrk="1" hangingPunct="1">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valW</a:t>
            </a:r>
            <a:r>
              <a:rPr lang="en-US" altLang="en-US" sz="1800" b="1" dirty="0">
                <a:latin typeface="Courier New" pitchFamily="49" charset="0"/>
              </a:rPr>
              <a:t> SWORD +32767 ; 7FFFh</a:t>
            </a: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	MOV AL, </a:t>
            </a:r>
            <a:r>
              <a:rPr lang="en-US" altLang="en-US" sz="1800" b="1" dirty="0" err="1">
                <a:latin typeface="Courier New" pitchFamily="49" charset="0"/>
              </a:rPr>
              <a:t>valB</a:t>
            </a:r>
            <a:r>
              <a:rPr lang="en-US" altLang="en-US" sz="1800" b="1" dirty="0">
                <a:latin typeface="Courier New" pitchFamily="49" charset="0"/>
              </a:rPr>
              <a:t>	; AL = </a:t>
            </a:r>
            <a:r>
              <a:rPr lang="en-US" altLang="en-US" sz="1800" b="1" u="sng" dirty="0">
                <a:latin typeface="Courier New" pitchFamily="49" charset="0"/>
              </a:rPr>
              <a:t>FF</a:t>
            </a:r>
          </a:p>
          <a:p>
            <a:pPr eaLnBrk="1" hangingPunct="1">
              <a:lnSpc>
                <a:spcPct val="50000"/>
              </a:lnSpc>
              <a:spcBef>
                <a:spcPct val="50000"/>
              </a:spcBef>
            </a:pPr>
            <a:r>
              <a:rPr lang="en-US" altLang="en-US" sz="1800" b="1" dirty="0">
                <a:latin typeface="Courier New" pitchFamily="49" charset="0"/>
              </a:rPr>
              <a:t>	NEG AL	; AL = </a:t>
            </a:r>
            <a:r>
              <a:rPr lang="en-US" altLang="en-US" sz="1800" b="1" u="sng" dirty="0">
                <a:latin typeface="Courier New" pitchFamily="49" charset="0"/>
              </a:rPr>
              <a:t>01h</a:t>
            </a: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	NEG </a:t>
            </a:r>
            <a:r>
              <a:rPr lang="en-US" altLang="en-US" sz="1800" b="1" dirty="0" err="1">
                <a:latin typeface="Courier New" pitchFamily="49" charset="0"/>
              </a:rPr>
              <a:t>valW</a:t>
            </a:r>
            <a:r>
              <a:rPr lang="en-US" altLang="en-US" sz="1800" b="1" dirty="0">
                <a:latin typeface="Courier New" pitchFamily="49" charset="0"/>
              </a:rPr>
              <a:t>	; </a:t>
            </a:r>
            <a:r>
              <a:rPr lang="en-US" altLang="en-US" sz="1800" b="1" dirty="0" err="1">
                <a:latin typeface="Courier New" pitchFamily="49" charset="0"/>
              </a:rPr>
              <a:t>valW</a:t>
            </a:r>
            <a:r>
              <a:rPr lang="en-US" altLang="en-US" sz="1800" b="1" dirty="0">
                <a:latin typeface="Courier New" pitchFamily="49" charset="0"/>
              </a:rPr>
              <a:t> = </a:t>
            </a:r>
            <a:r>
              <a:rPr lang="en-US" altLang="en-US" sz="1800" b="1" u="sng" dirty="0">
                <a:latin typeface="Courier New" pitchFamily="49" charset="0"/>
              </a:rPr>
              <a:t>8001h</a:t>
            </a:r>
          </a:p>
        </p:txBody>
      </p:sp>
      <p:sp>
        <p:nvSpPr>
          <p:cNvPr id="7" name="Text Box 4"/>
          <p:cNvSpPr txBox="1">
            <a:spLocks noChangeArrowheads="1"/>
          </p:cNvSpPr>
          <p:nvPr/>
        </p:nvSpPr>
        <p:spPr bwMode="auto">
          <a:xfrm>
            <a:off x="2216383" y="1524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Reverses the sign of an operand. Operand can be a register or memory operand.</a:t>
            </a:r>
          </a:p>
        </p:txBody>
      </p:sp>
      <p:sp>
        <p:nvSpPr>
          <p:cNvPr id="8" name="Text Box 5"/>
          <p:cNvSpPr txBox="1">
            <a:spLocks noChangeArrowheads="1"/>
          </p:cNvSpPr>
          <p:nvPr/>
        </p:nvSpPr>
        <p:spPr bwMode="auto">
          <a:xfrm>
            <a:off x="2292583" y="5181600"/>
            <a:ext cx="7543800" cy="140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Suppose AX contains –32,768 and we apply NEG to it. Will the result be valid?</a:t>
            </a:r>
          </a:p>
          <a:p>
            <a:pPr eaLnBrk="1" hangingPunct="1">
              <a:spcBef>
                <a:spcPct val="50000"/>
              </a:spcBef>
            </a:pPr>
            <a:r>
              <a:rPr lang="en-US" altLang="en-US" dirty="0">
                <a:solidFill>
                  <a:srgbClr val="FF0000"/>
                </a:solidFill>
              </a:rPr>
              <a:t>-32768 = 8000h; AX = 8000h. No es </a:t>
            </a:r>
            <a:r>
              <a:rPr lang="en-US" altLang="en-US" dirty="0" err="1">
                <a:solidFill>
                  <a:srgbClr val="FF0000"/>
                </a:solidFill>
              </a:rPr>
              <a:t>correcto</a:t>
            </a:r>
            <a:r>
              <a:rPr lang="en-US" altLang="en-US" dirty="0">
                <a:solidFill>
                  <a:srgbClr val="FF0000"/>
                </a:solidFill>
              </a:rPr>
              <a:t> el </a:t>
            </a:r>
            <a:r>
              <a:rPr lang="en-US" altLang="en-US" dirty="0" err="1">
                <a:solidFill>
                  <a:srgbClr val="FF0000"/>
                </a:solidFill>
              </a:rPr>
              <a:t>resultado</a:t>
            </a:r>
            <a:endParaRPr lang="en-US" altLang="en-US" dirty="0">
              <a:solidFill>
                <a:srgbClr val="FF0000"/>
              </a:solidFill>
            </a:endParaRPr>
          </a:p>
        </p:txBody>
      </p:sp>
    </p:spTree>
    <p:extLst>
      <p:ext uri="{BB962C8B-B14F-4D97-AF65-F5344CB8AC3E}">
        <p14:creationId xmlns:p14="http://schemas.microsoft.com/office/powerpoint/2010/main" val="217446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Implementing Arithmetic Expressions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219</a:t>
            </a:fld>
            <a:endParaRPr lang="es-MX" dirty="0"/>
          </a:p>
        </p:txBody>
      </p:sp>
      <p:sp>
        <p:nvSpPr>
          <p:cNvPr id="6" name="Text Box 3"/>
          <p:cNvSpPr txBox="1">
            <a:spLocks noChangeArrowheads="1"/>
          </p:cNvSpPr>
          <p:nvPr/>
        </p:nvSpPr>
        <p:spPr bwMode="auto">
          <a:xfrm>
            <a:off x="3042708" y="4065267"/>
            <a:ext cx="6019800" cy="256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s-MX" altLang="en-US" sz="1800" b="1" dirty="0">
                <a:latin typeface="Courier New" pitchFamily="49" charset="0"/>
              </a:rPr>
              <a:t>.DATA</a:t>
            </a: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Rval</a:t>
            </a:r>
            <a:r>
              <a:rPr lang="en-US" altLang="en-US" sz="1800" b="1" dirty="0">
                <a:latin typeface="Courier New" pitchFamily="49" charset="0"/>
              </a:rPr>
              <a:t> DWORD ?	</a:t>
            </a:r>
            <a:r>
              <a:rPr lang="en-US" altLang="en-US" sz="1800" b="1" dirty="0">
                <a:latin typeface="Courier" pitchFamily="49" charset="0"/>
              </a:rPr>
              <a:t>SUB EBX, </a:t>
            </a:r>
            <a:r>
              <a:rPr lang="en-US" altLang="en-US" sz="1800" b="1" dirty="0" err="1">
                <a:latin typeface="Courier" pitchFamily="49" charset="0"/>
              </a:rPr>
              <a:t>Zval</a:t>
            </a: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Xval</a:t>
            </a:r>
            <a:r>
              <a:rPr lang="en-US" altLang="en-US" sz="1800" b="1" dirty="0">
                <a:latin typeface="Courier New" pitchFamily="49" charset="0"/>
              </a:rPr>
              <a:t> DWORD 26	ADD EAX, EBX</a:t>
            </a:r>
          </a:p>
          <a:p>
            <a:pPr eaLnBrk="1" hangingPunct="1">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Yval</a:t>
            </a:r>
            <a:r>
              <a:rPr lang="en-US" altLang="en-US" sz="1800" b="1" dirty="0">
                <a:latin typeface="Courier New" pitchFamily="49" charset="0"/>
              </a:rPr>
              <a:t> DWORD 30	MOV </a:t>
            </a:r>
            <a:r>
              <a:rPr lang="en-US" altLang="en-US" sz="1800" b="1" dirty="0" err="1">
                <a:latin typeface="Courier New" pitchFamily="49" charset="0"/>
              </a:rPr>
              <a:t>Rval</a:t>
            </a:r>
            <a:r>
              <a:rPr lang="en-US" altLang="en-US" sz="1800" b="1" dirty="0">
                <a:latin typeface="Courier New" pitchFamily="49" charset="0"/>
              </a:rPr>
              <a:t>, EAX</a:t>
            </a:r>
          </a:p>
          <a:p>
            <a:pPr eaLnBrk="1" hangingPunct="1">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Zval</a:t>
            </a:r>
            <a:r>
              <a:rPr lang="en-US" altLang="en-US" sz="1800" b="1" dirty="0">
                <a:latin typeface="Courier New" pitchFamily="49" charset="0"/>
              </a:rPr>
              <a:t> DWORD 40</a:t>
            </a:r>
          </a:p>
          <a:p>
            <a:pPr eaLnBrk="1" hangingPunct="1">
              <a:lnSpc>
                <a:spcPct val="50000"/>
              </a:lnSpc>
              <a:spcBef>
                <a:spcPct val="50000"/>
              </a:spcBef>
            </a:pPr>
            <a:r>
              <a:rPr lang="en-US" altLang="en-US" sz="1800" b="1" dirty="0">
                <a:latin typeface="Courier" pitchFamily="49" charset="0"/>
              </a:rPr>
              <a:t>.CODE</a:t>
            </a:r>
          </a:p>
          <a:p>
            <a:pPr eaLnBrk="1" hangingPunct="1">
              <a:lnSpc>
                <a:spcPct val="50000"/>
              </a:lnSpc>
              <a:spcBef>
                <a:spcPct val="50000"/>
              </a:spcBef>
            </a:pPr>
            <a:r>
              <a:rPr lang="en-US" altLang="en-US" sz="1800" b="1" dirty="0">
                <a:latin typeface="Courier" pitchFamily="49" charset="0"/>
              </a:rPr>
              <a:t>	MOV EAX, </a:t>
            </a:r>
            <a:r>
              <a:rPr lang="en-US" altLang="en-US" sz="1800" b="1" dirty="0" err="1">
                <a:latin typeface="Courier" pitchFamily="49" charset="0"/>
              </a:rPr>
              <a:t>Xval</a:t>
            </a:r>
            <a:endParaRPr lang="en-US" altLang="en-US" sz="1800" b="1" dirty="0">
              <a:latin typeface="Courier" pitchFamily="49" charset="0"/>
            </a:endParaRPr>
          </a:p>
          <a:p>
            <a:pPr eaLnBrk="1" hangingPunct="1">
              <a:lnSpc>
                <a:spcPct val="50000"/>
              </a:lnSpc>
              <a:spcBef>
                <a:spcPct val="50000"/>
              </a:spcBef>
            </a:pPr>
            <a:r>
              <a:rPr lang="en-US" altLang="en-US" sz="1800" b="1" dirty="0">
                <a:latin typeface="Courier" pitchFamily="49" charset="0"/>
              </a:rPr>
              <a:t>	NEG EAX</a:t>
            </a:r>
          </a:p>
          <a:p>
            <a:pPr eaLnBrk="1" hangingPunct="1">
              <a:lnSpc>
                <a:spcPct val="50000"/>
              </a:lnSpc>
              <a:spcBef>
                <a:spcPct val="50000"/>
              </a:spcBef>
            </a:pPr>
            <a:r>
              <a:rPr lang="en-US" altLang="en-US" sz="1800" b="1" dirty="0">
                <a:latin typeface="Courier" pitchFamily="49" charset="0"/>
              </a:rPr>
              <a:t>	MOV EBX, </a:t>
            </a:r>
            <a:r>
              <a:rPr lang="en-US" altLang="en-US" sz="1800" b="1" dirty="0" err="1">
                <a:latin typeface="Courier" pitchFamily="49" charset="0"/>
              </a:rPr>
              <a:t>Yval</a:t>
            </a:r>
            <a:endParaRPr lang="en-US" altLang="en-US" sz="1800" b="1" dirty="0">
              <a:latin typeface="Courier" pitchFamily="49" charset="0"/>
            </a:endParaRPr>
          </a:p>
        </p:txBody>
      </p:sp>
      <p:sp>
        <p:nvSpPr>
          <p:cNvPr id="7" name="Text Box 4"/>
          <p:cNvSpPr txBox="1">
            <a:spLocks noChangeArrowheads="1"/>
          </p:cNvSpPr>
          <p:nvPr/>
        </p:nvSpPr>
        <p:spPr bwMode="auto">
          <a:xfrm>
            <a:off x="2204508" y="1412777"/>
            <a:ext cx="7696200" cy="256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High Level Languages compilers translate mathematical expressions into assembly language. Recall precedence order. </a:t>
            </a:r>
          </a:p>
          <a:p>
            <a:pPr eaLnBrk="1" hangingPunct="1">
              <a:spcBef>
                <a:spcPct val="50000"/>
              </a:spcBef>
            </a:pPr>
            <a:r>
              <a:rPr lang="en-US" altLang="en-US" dirty="0"/>
              <a:t>For example: </a:t>
            </a:r>
          </a:p>
          <a:p>
            <a:pPr eaLnBrk="1" hangingPunct="1">
              <a:lnSpc>
                <a:spcPct val="80000"/>
              </a:lnSpc>
              <a:spcBef>
                <a:spcPct val="50000"/>
              </a:spcBef>
            </a:pPr>
            <a:r>
              <a:rPr lang="en-US" altLang="en-US" dirty="0"/>
              <a:t>	</a:t>
            </a:r>
            <a:r>
              <a:rPr lang="en-US" altLang="en-US" sz="1800" b="1" dirty="0" err="1">
                <a:latin typeface="Courier New" pitchFamily="49" charset="0"/>
              </a:rPr>
              <a:t>Rval</a:t>
            </a:r>
            <a:r>
              <a:rPr lang="en-US" altLang="en-US" sz="1800" b="1" dirty="0">
                <a:latin typeface="Courier New" pitchFamily="49" charset="0"/>
              </a:rPr>
              <a:t> = -</a:t>
            </a:r>
            <a:r>
              <a:rPr lang="en-US" altLang="en-US" sz="1800" b="1" dirty="0" err="1">
                <a:latin typeface="Courier New" pitchFamily="49" charset="0"/>
              </a:rPr>
              <a:t>Xval</a:t>
            </a:r>
            <a:r>
              <a:rPr lang="en-US" altLang="en-US" sz="1800" b="1" dirty="0">
                <a:latin typeface="Courier New" pitchFamily="49" charset="0"/>
              </a:rPr>
              <a:t> + (</a:t>
            </a:r>
            <a:r>
              <a:rPr lang="en-US" altLang="en-US" sz="1800" b="1" dirty="0" err="1">
                <a:latin typeface="Courier New" pitchFamily="49" charset="0"/>
              </a:rPr>
              <a:t>Yval</a:t>
            </a:r>
            <a:r>
              <a:rPr lang="en-US" altLang="en-US" sz="1800" b="1" dirty="0">
                <a:latin typeface="Courier New" pitchFamily="49" charset="0"/>
              </a:rPr>
              <a:t> – </a:t>
            </a:r>
            <a:r>
              <a:rPr lang="en-US" altLang="en-US" sz="1800" b="1" dirty="0" err="1">
                <a:latin typeface="Courier New" pitchFamily="49" charset="0"/>
              </a:rPr>
              <a:t>Zval</a:t>
            </a:r>
            <a:r>
              <a:rPr lang="en-US" altLang="en-US" sz="1800" b="1" dirty="0">
                <a:latin typeface="Courier New" pitchFamily="49" charset="0"/>
              </a:rPr>
              <a:t>)</a:t>
            </a:r>
          </a:p>
          <a:p>
            <a:pPr eaLnBrk="1" hangingPunct="1">
              <a:lnSpc>
                <a:spcPct val="80000"/>
              </a:lnSpc>
              <a:spcBef>
                <a:spcPct val="50000"/>
              </a:spcBef>
            </a:pPr>
            <a:endParaRPr lang="es-MX" altLang="en-US" sz="1800" dirty="0">
              <a:latin typeface="Courier New" pitchFamily="49" charset="0"/>
            </a:endParaRPr>
          </a:p>
          <a:p>
            <a:pPr eaLnBrk="1" hangingPunct="1">
              <a:lnSpc>
                <a:spcPct val="80000"/>
              </a:lnSpc>
              <a:spcBef>
                <a:spcPct val="50000"/>
              </a:spcBef>
            </a:pPr>
            <a:r>
              <a:rPr lang="es-MX" altLang="en-US" sz="1800" dirty="0">
                <a:latin typeface="Courier New" pitchFamily="49" charset="0"/>
              </a:rPr>
              <a:t>Do </a:t>
            </a:r>
            <a:r>
              <a:rPr lang="es-MX" altLang="en-US" sz="1800" dirty="0" err="1">
                <a:latin typeface="Courier New" pitchFamily="49" charset="0"/>
              </a:rPr>
              <a:t>not</a:t>
            </a:r>
            <a:r>
              <a:rPr lang="es-MX" altLang="en-US" sz="1800" dirty="0">
                <a:latin typeface="Courier New" pitchFamily="49" charset="0"/>
              </a:rPr>
              <a:t> </a:t>
            </a:r>
            <a:r>
              <a:rPr lang="es-MX" altLang="en-US" sz="1800" dirty="0" err="1">
                <a:latin typeface="Courier New" pitchFamily="49" charset="0"/>
              </a:rPr>
              <a:t>modify</a:t>
            </a:r>
            <a:r>
              <a:rPr lang="es-MX" altLang="en-US" sz="1800" dirty="0">
                <a:latin typeface="Courier New" pitchFamily="49" charset="0"/>
              </a:rPr>
              <a:t> </a:t>
            </a:r>
            <a:r>
              <a:rPr lang="es-MX" altLang="en-US" sz="1800" dirty="0" err="1">
                <a:latin typeface="Courier New" pitchFamily="49" charset="0"/>
              </a:rPr>
              <a:t>Xval</a:t>
            </a:r>
            <a:r>
              <a:rPr lang="es-MX" altLang="en-US" sz="1800" dirty="0">
                <a:latin typeface="Courier New" pitchFamily="49" charset="0"/>
              </a:rPr>
              <a:t>, </a:t>
            </a:r>
            <a:r>
              <a:rPr lang="es-MX" altLang="en-US" sz="1800" dirty="0" err="1">
                <a:latin typeface="Courier New" pitchFamily="49" charset="0"/>
              </a:rPr>
              <a:t>Yval</a:t>
            </a:r>
            <a:r>
              <a:rPr lang="es-MX" altLang="en-US" sz="1800" dirty="0">
                <a:latin typeface="Courier New" pitchFamily="49" charset="0"/>
              </a:rPr>
              <a:t> and </a:t>
            </a:r>
            <a:r>
              <a:rPr lang="es-MX" altLang="en-US" sz="1800" dirty="0" err="1">
                <a:latin typeface="Courier New" pitchFamily="49" charset="0"/>
              </a:rPr>
              <a:t>Zval</a:t>
            </a:r>
            <a:r>
              <a:rPr lang="es-MX" altLang="en-US" sz="1800" dirty="0">
                <a:latin typeface="Courier New" pitchFamily="49" charset="0"/>
              </a:rPr>
              <a:t> </a:t>
            </a:r>
            <a:r>
              <a:rPr lang="es-MX" altLang="en-US" sz="1800" dirty="0" err="1">
                <a:latin typeface="Courier New" pitchFamily="49" charset="0"/>
              </a:rPr>
              <a:t>contents</a:t>
            </a:r>
            <a:r>
              <a:rPr lang="es-MX" altLang="en-US" sz="1800" dirty="0">
                <a:latin typeface="Courier New" pitchFamily="49" charset="0"/>
              </a:rPr>
              <a:t>.</a:t>
            </a:r>
            <a:endParaRPr lang="en-US" altLang="en-US" dirty="0"/>
          </a:p>
        </p:txBody>
      </p:sp>
    </p:spTree>
    <p:extLst>
      <p:ext uri="{BB962C8B-B14F-4D97-AF65-F5344CB8AC3E}">
        <p14:creationId xmlns:p14="http://schemas.microsoft.com/office/powerpoint/2010/main" val="3138537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dirty="0"/>
              <a:t>Unsigned Binary Numbers</a:t>
            </a:r>
          </a:p>
        </p:txBody>
      </p:sp>
      <p:sp>
        <p:nvSpPr>
          <p:cNvPr id="9" name="Rectangle 3"/>
          <p:cNvSpPr txBox="1">
            <a:spLocks noChangeArrowheads="1"/>
          </p:cNvSpPr>
          <p:nvPr/>
        </p:nvSpPr>
        <p:spPr bwMode="auto">
          <a:xfrm>
            <a:off x="2228513" y="1484784"/>
            <a:ext cx="52578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sz="2000" kern="0">
                <a:solidFill>
                  <a:srgbClr val="000000"/>
                </a:solidFill>
                <a:latin typeface="Arial"/>
              </a:rPr>
              <a:t>Each digit (bit) is either 1 or 0</a:t>
            </a:r>
          </a:p>
          <a:p>
            <a:pPr eaLnBrk="1" hangingPunct="1">
              <a:buClr>
                <a:srgbClr val="FFFFFF"/>
              </a:buClr>
              <a:defRPr/>
            </a:pPr>
            <a:r>
              <a:rPr lang="en-US" altLang="en-US" sz="2000" kern="0">
                <a:solidFill>
                  <a:srgbClr val="000000"/>
                </a:solidFill>
                <a:latin typeface="Arial"/>
              </a:rPr>
              <a:t>Each bit represents a power of 2:</a:t>
            </a:r>
          </a:p>
        </p:txBody>
      </p:sp>
      <p:graphicFrame>
        <p:nvGraphicFramePr>
          <p:cNvPr id="10" name="Object 1024"/>
          <p:cNvGraphicFramePr>
            <a:graphicFrameLocks noChangeAspect="1"/>
          </p:cNvGraphicFramePr>
          <p:nvPr/>
        </p:nvGraphicFramePr>
        <p:xfrm>
          <a:off x="6724313" y="1484785"/>
          <a:ext cx="2895600" cy="766763"/>
        </p:xfrm>
        <a:graphic>
          <a:graphicData uri="http://schemas.openxmlformats.org/presentationml/2006/ole">
            <mc:AlternateContent xmlns:mc="http://schemas.openxmlformats.org/markup-compatibility/2006">
              <mc:Choice xmlns:v="urn:schemas-microsoft-com:vml" Requires="v">
                <p:oleObj name="VISIO" r:id="rId2" imgW="1792224" imgH="449580" progId="">
                  <p:embed/>
                </p:oleObj>
              </mc:Choice>
              <mc:Fallback>
                <p:oleObj name="VISIO" r:id="rId2" imgW="1792224" imgH="449580" progId="">
                  <p:embed/>
                  <p:pic>
                    <p:nvPicPr>
                      <p:cNvPr id="10" name="Object 1024"/>
                      <p:cNvPicPr>
                        <a:picLocks noChangeAspect="1" noChangeArrowheads="1"/>
                      </p:cNvPicPr>
                      <p:nvPr/>
                    </p:nvPicPr>
                    <p:blipFill>
                      <a:blip r:embed="rId3">
                        <a:extLst>
                          <a:ext uri="{28A0092B-C50C-407E-A947-70E740481C1C}">
                            <a14:useLocalDpi xmlns:a14="http://schemas.microsoft.com/office/drawing/2010/main" val="0"/>
                          </a:ext>
                        </a:extLst>
                      </a:blip>
                      <a:srcRect l="-2777" t="-11035" r="-2777"/>
                      <a:stretch>
                        <a:fillRect/>
                      </a:stretch>
                    </p:blipFill>
                    <p:spPr bwMode="auto">
                      <a:xfrm>
                        <a:off x="6724313" y="1484785"/>
                        <a:ext cx="2895600" cy="7667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2113" y="2856384"/>
            <a:ext cx="53340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7"/>
          <p:cNvSpPr txBox="1">
            <a:spLocks noChangeArrowheads="1"/>
          </p:cNvSpPr>
          <p:nvPr/>
        </p:nvSpPr>
        <p:spPr bwMode="auto">
          <a:xfrm>
            <a:off x="2076113" y="3542184"/>
            <a:ext cx="2133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2100" kern="0">
                <a:solidFill>
                  <a:srgbClr val="000000"/>
                </a:solidFill>
              </a:rPr>
              <a:t>Every binary number is a sum of powers of 2</a:t>
            </a:r>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22</a:t>
            </a:fld>
            <a:endParaRPr lang="es-MX" dirty="0">
              <a:solidFill>
                <a:prstClr val="black"/>
              </a:solidFill>
              <a:latin typeface="Calibri"/>
            </a:endParaRPr>
          </a:p>
        </p:txBody>
      </p:sp>
    </p:spTree>
    <p:extLst>
      <p:ext uri="{BB962C8B-B14F-4D97-AF65-F5344CB8AC3E}">
        <p14:creationId xmlns:p14="http://schemas.microsoft.com/office/powerpoint/2010/main" val="271131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220</a:t>
            </a:fld>
            <a:endParaRPr lang="es-MX" dirty="0"/>
          </a:p>
        </p:txBody>
      </p:sp>
      <p:sp>
        <p:nvSpPr>
          <p:cNvPr id="6" name="Text Box 3"/>
          <p:cNvSpPr txBox="1">
            <a:spLocks noChangeArrowheads="1"/>
          </p:cNvSpPr>
          <p:nvPr/>
        </p:nvSpPr>
        <p:spPr bwMode="auto">
          <a:xfrm>
            <a:off x="4065909" y="3833812"/>
            <a:ext cx="2895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60000"/>
              </a:lnSpc>
              <a:spcBef>
                <a:spcPct val="50000"/>
              </a:spcBef>
            </a:pPr>
            <a:r>
              <a:rPr lang="en-US" altLang="en-US" sz="1600" b="1" dirty="0">
                <a:solidFill>
                  <a:schemeClr val="tx2"/>
                </a:solidFill>
                <a:latin typeface="Courier New" pitchFamily="49" charset="0"/>
              </a:rPr>
              <a:t>	</a:t>
            </a:r>
            <a:r>
              <a:rPr lang="en-US" altLang="en-US" sz="1800" b="1" dirty="0">
                <a:latin typeface="Courier New" pitchFamily="49" charset="0"/>
              </a:rPr>
              <a:t>MOV ...</a:t>
            </a:r>
          </a:p>
          <a:p>
            <a:pPr eaLnBrk="1" hangingPunct="1">
              <a:lnSpc>
                <a:spcPct val="60000"/>
              </a:lnSpc>
              <a:spcBef>
                <a:spcPct val="50000"/>
              </a:spcBef>
            </a:pPr>
            <a:r>
              <a:rPr lang="en-US" altLang="en-US" sz="1800" b="1" dirty="0">
                <a:latin typeface="Courier New" pitchFamily="49" charset="0"/>
              </a:rPr>
              <a:t>	</a:t>
            </a:r>
          </a:p>
        </p:txBody>
      </p:sp>
      <p:sp>
        <p:nvSpPr>
          <p:cNvPr id="7" name="Text Box 4"/>
          <p:cNvSpPr txBox="1">
            <a:spLocks noChangeArrowheads="1"/>
          </p:cNvSpPr>
          <p:nvPr/>
        </p:nvSpPr>
        <p:spPr bwMode="auto">
          <a:xfrm>
            <a:off x="2237109" y="1700212"/>
            <a:ext cx="7696200" cy="13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Translate the following expression into assembly language. </a:t>
            </a:r>
            <a:br>
              <a:rPr lang="en-US" altLang="en-US" dirty="0"/>
            </a:br>
            <a:r>
              <a:rPr lang="en-US" altLang="en-US" sz="2000" dirty="0"/>
              <a:t>Do not permit </a:t>
            </a:r>
            <a:r>
              <a:rPr lang="en-US" altLang="en-US" sz="2000" dirty="0" err="1"/>
              <a:t>Xval</a:t>
            </a:r>
            <a:r>
              <a:rPr lang="en-US" altLang="en-US" sz="2000" dirty="0"/>
              <a:t>, </a:t>
            </a:r>
            <a:r>
              <a:rPr lang="en-US" altLang="en-US" sz="2000" dirty="0" err="1"/>
              <a:t>Yval</a:t>
            </a:r>
            <a:r>
              <a:rPr lang="en-US" altLang="en-US" sz="2000" dirty="0"/>
              <a:t>, or </a:t>
            </a:r>
            <a:r>
              <a:rPr lang="en-US" altLang="en-US" sz="2000" dirty="0" err="1"/>
              <a:t>Zval</a:t>
            </a:r>
            <a:r>
              <a:rPr lang="en-US" altLang="en-US" sz="2000" dirty="0"/>
              <a:t> to be modified</a:t>
            </a:r>
            <a:r>
              <a:rPr lang="en-US" altLang="en-US" dirty="0"/>
              <a:t>: </a:t>
            </a:r>
          </a:p>
          <a:p>
            <a:pPr eaLnBrk="1" hangingPunct="1">
              <a:lnSpc>
                <a:spcPct val="80000"/>
              </a:lnSpc>
              <a:spcBef>
                <a:spcPct val="50000"/>
              </a:spcBef>
            </a:pPr>
            <a:r>
              <a:rPr lang="en-US" altLang="en-US" dirty="0"/>
              <a:t>	</a:t>
            </a:r>
            <a:r>
              <a:rPr lang="en-US" altLang="en-US" sz="1800" b="1" dirty="0" err="1">
                <a:latin typeface="Courier New" pitchFamily="49" charset="0"/>
              </a:rPr>
              <a:t>Rval</a:t>
            </a:r>
            <a:r>
              <a:rPr lang="en-US" altLang="en-US" sz="1800" b="1" dirty="0">
                <a:latin typeface="Courier New" pitchFamily="49" charset="0"/>
              </a:rPr>
              <a:t> = </a:t>
            </a:r>
            <a:r>
              <a:rPr lang="en-US" altLang="en-US" sz="1800" b="1" dirty="0" err="1">
                <a:latin typeface="Courier New" pitchFamily="49" charset="0"/>
              </a:rPr>
              <a:t>Xval</a:t>
            </a:r>
            <a:r>
              <a:rPr lang="en-US" altLang="en-US" sz="1800" b="1" dirty="0">
                <a:latin typeface="Courier New" pitchFamily="49" charset="0"/>
              </a:rPr>
              <a:t> - (-</a:t>
            </a:r>
            <a:r>
              <a:rPr lang="en-US" altLang="en-US" sz="1800" b="1" dirty="0" err="1">
                <a:latin typeface="Courier New" pitchFamily="49" charset="0"/>
              </a:rPr>
              <a:t>Yval</a:t>
            </a:r>
            <a:r>
              <a:rPr lang="en-US" altLang="en-US" sz="1800" b="1" dirty="0">
                <a:latin typeface="Courier New" pitchFamily="49" charset="0"/>
              </a:rPr>
              <a:t> + </a:t>
            </a:r>
            <a:r>
              <a:rPr lang="en-US" altLang="en-US" sz="1800" b="1" dirty="0" err="1">
                <a:latin typeface="Courier New" pitchFamily="49" charset="0"/>
              </a:rPr>
              <a:t>Zval</a:t>
            </a:r>
            <a:r>
              <a:rPr lang="en-US" altLang="en-US" sz="1800" b="1" dirty="0">
                <a:latin typeface="Courier New" pitchFamily="49" charset="0"/>
              </a:rPr>
              <a:t>)</a:t>
            </a:r>
          </a:p>
        </p:txBody>
      </p:sp>
      <p:sp>
        <p:nvSpPr>
          <p:cNvPr id="8" name="Text Box 5"/>
          <p:cNvSpPr txBox="1">
            <a:spLocks noChangeArrowheads="1"/>
          </p:cNvSpPr>
          <p:nvPr/>
        </p:nvSpPr>
        <p:spPr bwMode="auto">
          <a:xfrm>
            <a:off x="2389509" y="3071812"/>
            <a:ext cx="70866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Assume that all values are signed doublewords.</a:t>
            </a:r>
          </a:p>
        </p:txBody>
      </p:sp>
    </p:spTree>
    <p:extLst>
      <p:ext uri="{BB962C8B-B14F-4D97-AF65-F5344CB8AC3E}">
        <p14:creationId xmlns:p14="http://schemas.microsoft.com/office/powerpoint/2010/main" val="71673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AM</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70423847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HLL </a:t>
            </a:r>
            <a:r>
              <a:rPr lang="es-MX" dirty="0" err="1"/>
              <a:t>Structured</a:t>
            </a:r>
            <a:r>
              <a:rPr lang="es-MX" dirty="0"/>
              <a:t> </a:t>
            </a:r>
            <a:r>
              <a:rPr lang="es-MX" dirty="0" err="1"/>
              <a:t>instructions</a:t>
            </a:r>
            <a:r>
              <a:rPr lang="es-MX" dirty="0"/>
              <a:t>. </a:t>
            </a:r>
            <a:r>
              <a:rPr lang="es-MX" sz="2000" dirty="0" err="1"/>
              <a:t>via</a:t>
            </a:r>
            <a:r>
              <a:rPr lang="es-MX" dirty="0"/>
              <a:t>  </a:t>
            </a:r>
          </a:p>
        </p:txBody>
      </p:sp>
      <p:sp>
        <p:nvSpPr>
          <p:cNvPr id="3" name="2 Marcador de contenido"/>
          <p:cNvSpPr>
            <a:spLocks noGrp="1"/>
          </p:cNvSpPr>
          <p:nvPr>
            <p:ph idx="1"/>
          </p:nvPr>
        </p:nvSpPr>
        <p:spPr>
          <a:xfrm>
            <a:off x="1919536" y="1600201"/>
            <a:ext cx="8352928" cy="4525963"/>
          </a:xfrm>
        </p:spPr>
        <p:txBody>
          <a:bodyPr>
            <a:normAutofit/>
          </a:bodyPr>
          <a:lstStyle/>
          <a:p>
            <a:r>
              <a:rPr lang="es-MX" dirty="0" err="1"/>
              <a:t>Algorithm</a:t>
            </a:r>
            <a:r>
              <a:rPr lang="es-MX" dirty="0"/>
              <a:t> ---- </a:t>
            </a:r>
            <a:r>
              <a:rPr lang="es-MX" dirty="0" err="1"/>
              <a:t>program</a:t>
            </a:r>
            <a:endParaRPr lang="es-MX" dirty="0"/>
          </a:p>
          <a:p>
            <a:r>
              <a:rPr lang="es-MX" dirty="0" err="1"/>
              <a:t>Structured</a:t>
            </a:r>
            <a:r>
              <a:rPr lang="es-MX" dirty="0"/>
              <a:t> </a:t>
            </a:r>
            <a:r>
              <a:rPr lang="es-MX" dirty="0" err="1"/>
              <a:t>thinking</a:t>
            </a:r>
            <a:endParaRPr lang="es-MX" dirty="0"/>
          </a:p>
          <a:p>
            <a:r>
              <a:rPr lang="es-MX" dirty="0" err="1"/>
              <a:t>Algorithm</a:t>
            </a:r>
            <a:r>
              <a:rPr lang="es-MX" dirty="0"/>
              <a:t> </a:t>
            </a:r>
            <a:r>
              <a:rPr lang="es-MX" dirty="0" err="1"/>
              <a:t>structures</a:t>
            </a:r>
            <a:endParaRPr lang="es-MX" dirty="0"/>
          </a:p>
          <a:p>
            <a:pPr lvl="2"/>
            <a:r>
              <a:rPr lang="es-MX" dirty="0"/>
              <a:t>SELECTIVES:  </a:t>
            </a:r>
            <a:r>
              <a:rPr lang="es-MX" b="1" dirty="0" err="1"/>
              <a:t>If-then</a:t>
            </a:r>
            <a:r>
              <a:rPr lang="es-MX" dirty="0"/>
              <a:t>,  </a:t>
            </a:r>
            <a:r>
              <a:rPr lang="es-MX" b="1" dirty="0" err="1"/>
              <a:t>if-then-else</a:t>
            </a:r>
            <a:r>
              <a:rPr lang="es-MX" dirty="0"/>
              <a:t>,  </a:t>
            </a:r>
            <a:r>
              <a:rPr lang="es-MX" b="1" dirty="0" err="1"/>
              <a:t>switch</a:t>
            </a:r>
            <a:r>
              <a:rPr lang="es-MX" b="1" dirty="0"/>
              <a:t>-case</a:t>
            </a:r>
          </a:p>
          <a:p>
            <a:pPr lvl="2"/>
            <a:r>
              <a:rPr lang="es-MX" dirty="0"/>
              <a:t>REPETITIVES: </a:t>
            </a:r>
            <a:r>
              <a:rPr lang="es-MX" b="1" dirty="0" err="1"/>
              <a:t>while</a:t>
            </a:r>
            <a:r>
              <a:rPr lang="es-MX" dirty="0"/>
              <a:t>, </a:t>
            </a:r>
            <a:r>
              <a:rPr lang="es-MX" b="1" dirty="0" err="1"/>
              <a:t>for</a:t>
            </a:r>
            <a:r>
              <a:rPr lang="es-MX" dirty="0"/>
              <a:t>, </a:t>
            </a:r>
            <a:r>
              <a:rPr lang="es-MX" b="1" dirty="0"/>
              <a:t>do-</a:t>
            </a:r>
            <a:r>
              <a:rPr lang="es-MX" b="1" dirty="0" err="1"/>
              <a:t>while</a:t>
            </a:r>
            <a:r>
              <a:rPr lang="es-MX" dirty="0"/>
              <a:t>, </a:t>
            </a:r>
            <a:r>
              <a:rPr lang="es-MX" b="1" dirty="0" err="1"/>
              <a:t>repeat</a:t>
            </a:r>
            <a:endParaRPr lang="es-MX" b="1" dirty="0"/>
          </a:p>
          <a:p>
            <a:r>
              <a:rPr lang="es-MX" dirty="0" err="1"/>
              <a:t>There</a:t>
            </a:r>
            <a:r>
              <a:rPr lang="es-MX" dirty="0"/>
              <a:t> are </a:t>
            </a:r>
            <a:r>
              <a:rPr lang="es-MX" dirty="0" err="1"/>
              <a:t>not</a:t>
            </a:r>
            <a:r>
              <a:rPr lang="es-MX" dirty="0"/>
              <a:t> </a:t>
            </a:r>
            <a:r>
              <a:rPr lang="es-MX" dirty="0" err="1"/>
              <a:t>such</a:t>
            </a:r>
            <a:r>
              <a:rPr lang="es-MX" dirty="0"/>
              <a:t> </a:t>
            </a:r>
            <a:r>
              <a:rPr lang="es-MX" dirty="0" err="1"/>
              <a:t>instructions</a:t>
            </a:r>
            <a:r>
              <a:rPr lang="es-MX" dirty="0"/>
              <a:t> in machine </a:t>
            </a:r>
            <a:r>
              <a:rPr lang="es-MX" dirty="0" err="1"/>
              <a:t>language</a:t>
            </a:r>
            <a:r>
              <a:rPr lang="es-MX" dirty="0"/>
              <a:t>.</a:t>
            </a:r>
          </a:p>
          <a:p>
            <a:r>
              <a:rPr lang="es-MX" dirty="0" err="1"/>
              <a:t>The</a:t>
            </a:r>
            <a:r>
              <a:rPr lang="es-MX" dirty="0"/>
              <a:t> </a:t>
            </a:r>
            <a:r>
              <a:rPr lang="es-MX" dirty="0" err="1"/>
              <a:t>programmer</a:t>
            </a:r>
            <a:r>
              <a:rPr lang="es-MX" dirty="0"/>
              <a:t> </a:t>
            </a:r>
            <a:r>
              <a:rPr lang="es-MX" i="1" dirty="0" err="1"/>
              <a:t>must</a:t>
            </a:r>
            <a:r>
              <a:rPr lang="es-MX" i="1" dirty="0"/>
              <a:t> do</a:t>
            </a:r>
            <a:r>
              <a:rPr lang="es-MX" dirty="0"/>
              <a:t> </a:t>
            </a:r>
            <a:r>
              <a:rPr lang="es-MX" dirty="0" err="1"/>
              <a:t>the</a:t>
            </a:r>
            <a:r>
              <a:rPr lang="es-MX" dirty="0"/>
              <a:t> </a:t>
            </a:r>
            <a:r>
              <a:rPr lang="es-MX" dirty="0" err="1"/>
              <a:t>implementation</a:t>
            </a:r>
            <a:r>
              <a:rPr lang="es-MX"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222</a:t>
            </a:fld>
            <a:endParaRPr lang="es-MX" dirty="0"/>
          </a:p>
        </p:txBody>
      </p:sp>
    </p:spTree>
    <p:extLst>
      <p:ext uri="{BB962C8B-B14F-4D97-AF65-F5344CB8AC3E}">
        <p14:creationId xmlns:p14="http://schemas.microsoft.com/office/powerpoint/2010/main" val="276310524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Flags</a:t>
            </a:r>
            <a:r>
              <a:rPr lang="es-MX" dirty="0"/>
              <a:t> </a:t>
            </a:r>
            <a:r>
              <a:rPr lang="es-MX" dirty="0" err="1"/>
              <a:t>Affected</a:t>
            </a:r>
            <a:r>
              <a:rPr lang="es-MX" dirty="0"/>
              <a:t> </a:t>
            </a:r>
            <a:r>
              <a:rPr lang="es-MX" dirty="0" err="1"/>
              <a:t>by</a:t>
            </a:r>
            <a:r>
              <a:rPr lang="es-MX" dirty="0"/>
              <a:t> </a:t>
            </a:r>
            <a:r>
              <a:rPr lang="es-MX" dirty="0" err="1"/>
              <a:t>Arithmetic</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223</a:t>
            </a:fld>
            <a:endParaRPr lang="es-MX" dirty="0"/>
          </a:p>
        </p:txBody>
      </p:sp>
      <p:sp>
        <p:nvSpPr>
          <p:cNvPr id="7" name="Rectangle 3"/>
          <p:cNvSpPr txBox="1">
            <a:spLocks noChangeArrowheads="1"/>
          </p:cNvSpPr>
          <p:nvPr/>
        </p:nvSpPr>
        <p:spPr>
          <a:xfrm>
            <a:off x="2063552" y="1556792"/>
            <a:ext cx="8153400" cy="4824536"/>
          </a:xfrm>
          <a:prstGeom prst="rect">
            <a:avLst/>
          </a:prstGeom>
        </p:spPr>
        <p:txBody>
          <a:bodyPr vert="horz" lIns="91440" tIns="45720" rIns="91440" bIns="45720" rtlCol="0">
            <a:normAutofit fontScale="85000" lnSpcReduction="20000"/>
          </a:bodyPr>
          <a:lstStyle/>
          <a:p>
            <a:pPr marL="342900" indent="-342900">
              <a:spcBef>
                <a:spcPct val="20000"/>
              </a:spcBef>
              <a:buFont typeface="Arial" panose="020B0604020202020204" pitchFamily="34" charset="0"/>
              <a:buChar char="•"/>
              <a:defRPr/>
            </a:pPr>
            <a:r>
              <a:rPr lang="en-US" altLang="en-US" sz="3200" dirty="0"/>
              <a:t>The CPU has a number of </a:t>
            </a:r>
            <a:r>
              <a:rPr lang="en-US" altLang="en-US" sz="3200" i="1" dirty="0">
                <a:solidFill>
                  <a:srgbClr val="FF0000"/>
                </a:solidFill>
              </a:rPr>
              <a:t>Status Flags</a:t>
            </a:r>
            <a:r>
              <a:rPr lang="en-US" altLang="en-US" sz="3200" dirty="0"/>
              <a:t> that reflect the outcome of arithmetic and bitwise operations (</a:t>
            </a:r>
            <a:r>
              <a:rPr lang="en-US" altLang="en-US" sz="1900" dirty="0"/>
              <a:t>machine instructions</a:t>
            </a:r>
            <a:r>
              <a:rPr lang="en-US" altLang="en-US" sz="3200" dirty="0"/>
              <a:t>)</a:t>
            </a:r>
          </a:p>
          <a:p>
            <a:pPr marL="742950" lvl="1" indent="-285750">
              <a:spcBef>
                <a:spcPct val="20000"/>
              </a:spcBef>
              <a:buFont typeface="Arial" panose="020B0604020202020204" pitchFamily="34" charset="0"/>
              <a:buChar char="–"/>
              <a:defRPr/>
            </a:pPr>
            <a:r>
              <a:rPr lang="en-US" altLang="en-US" sz="2800" dirty="0"/>
              <a:t>based on the contents of the destination operand</a:t>
            </a:r>
          </a:p>
          <a:p>
            <a:pPr marL="742950" lvl="1" indent="-285750">
              <a:spcBef>
                <a:spcPct val="20000"/>
              </a:spcBef>
              <a:buFont typeface="Arial" panose="020B0604020202020204" pitchFamily="34" charset="0"/>
              <a:buChar char="–"/>
              <a:defRPr/>
            </a:pPr>
            <a:r>
              <a:rPr lang="en-US" altLang="en-US" sz="2800" dirty="0"/>
              <a:t>Instructions ADD, CLC, CMP, DEC, INC, IMUL, NEG, TEST, and many more . . . except MOV (</a:t>
            </a:r>
            <a:r>
              <a:rPr lang="en-US" altLang="en-US" sz="2800" dirty="0">
                <a:solidFill>
                  <a:srgbClr val="FF0000"/>
                </a:solidFill>
              </a:rPr>
              <a:t>*</a:t>
            </a:r>
            <a:r>
              <a:rPr lang="en-US" altLang="en-US" sz="2800" dirty="0"/>
              <a:t>)</a:t>
            </a:r>
          </a:p>
          <a:p>
            <a:pPr marL="342900" indent="-342900">
              <a:spcBef>
                <a:spcPct val="20000"/>
              </a:spcBef>
              <a:buFont typeface="Arial" panose="020B0604020202020204" pitchFamily="34" charset="0"/>
              <a:buChar char="•"/>
              <a:defRPr/>
            </a:pPr>
            <a:endParaRPr lang="en-US" altLang="en-US" sz="3200" dirty="0"/>
          </a:p>
          <a:p>
            <a:pPr marL="342900" indent="-342900">
              <a:spcBef>
                <a:spcPct val="20000"/>
              </a:spcBef>
              <a:buFont typeface="Arial" panose="020B0604020202020204" pitchFamily="34" charset="0"/>
              <a:buChar char="•"/>
              <a:defRPr/>
            </a:pPr>
            <a:r>
              <a:rPr lang="en-US" altLang="en-US" sz="3200" dirty="0"/>
              <a:t>Essential flags:</a:t>
            </a:r>
          </a:p>
          <a:p>
            <a:pPr marL="742950" lvl="1" indent="-285750">
              <a:spcBef>
                <a:spcPct val="20000"/>
              </a:spcBef>
              <a:buFont typeface="Arial" panose="020B0604020202020204" pitchFamily="34" charset="0"/>
              <a:buChar char="–"/>
              <a:defRPr/>
            </a:pPr>
            <a:r>
              <a:rPr lang="en-US" altLang="en-US" sz="2800" dirty="0" err="1"/>
              <a:t>ZeroF</a:t>
            </a:r>
            <a:r>
              <a:rPr lang="en-US" altLang="en-US" sz="2800" dirty="0"/>
              <a:t> </a:t>
            </a:r>
            <a:r>
              <a:rPr lang="en-US" altLang="en-US" sz="2800" dirty="0">
                <a:solidFill>
                  <a:srgbClr val="FF0000"/>
                </a:solidFill>
              </a:rPr>
              <a:t>ZF</a:t>
            </a:r>
            <a:r>
              <a:rPr lang="en-US" altLang="en-US" sz="2800" dirty="0"/>
              <a:t>, </a:t>
            </a:r>
            <a:r>
              <a:rPr lang="en-US" altLang="en-US" sz="2800" dirty="0" err="1"/>
              <a:t>SignF</a:t>
            </a:r>
            <a:r>
              <a:rPr lang="en-US" altLang="en-US" sz="2800" dirty="0"/>
              <a:t> </a:t>
            </a:r>
            <a:r>
              <a:rPr lang="en-US" altLang="en-US" sz="2800" dirty="0">
                <a:solidFill>
                  <a:srgbClr val="FF0000"/>
                </a:solidFill>
              </a:rPr>
              <a:t>SF</a:t>
            </a:r>
            <a:r>
              <a:rPr lang="en-US" altLang="en-US" sz="2800" dirty="0"/>
              <a:t>, </a:t>
            </a:r>
            <a:r>
              <a:rPr lang="en-US" altLang="en-US" sz="2800" dirty="0" err="1"/>
              <a:t>CarryF</a:t>
            </a:r>
            <a:r>
              <a:rPr lang="en-US" altLang="en-US" sz="2800" dirty="0"/>
              <a:t> </a:t>
            </a:r>
            <a:r>
              <a:rPr lang="en-US" altLang="en-US" sz="2800" dirty="0">
                <a:solidFill>
                  <a:srgbClr val="FF0000"/>
                </a:solidFill>
              </a:rPr>
              <a:t>CF</a:t>
            </a:r>
            <a:r>
              <a:rPr lang="en-US" altLang="en-US" sz="2800" dirty="0"/>
              <a:t>, </a:t>
            </a:r>
            <a:r>
              <a:rPr lang="en-US" altLang="en-US" sz="2800" dirty="0" err="1"/>
              <a:t>OverflowF</a:t>
            </a:r>
            <a:r>
              <a:rPr lang="en-US" altLang="en-US" sz="2800" dirty="0"/>
              <a:t> </a:t>
            </a:r>
            <a:r>
              <a:rPr lang="en-US" altLang="en-US" sz="2800" dirty="0">
                <a:solidFill>
                  <a:srgbClr val="FF0000"/>
                </a:solidFill>
              </a:rPr>
              <a:t>OF</a:t>
            </a:r>
            <a:r>
              <a:rPr lang="en-US" altLang="en-US" sz="2800" dirty="0"/>
              <a:t>, </a:t>
            </a:r>
            <a:r>
              <a:rPr lang="en-US" altLang="en-US" sz="2800" dirty="0" err="1"/>
              <a:t>AxiliaryF</a:t>
            </a:r>
            <a:r>
              <a:rPr lang="en-US" altLang="en-US" sz="2800" dirty="0"/>
              <a:t> </a:t>
            </a:r>
            <a:r>
              <a:rPr lang="en-US" altLang="en-US" sz="2800" dirty="0">
                <a:solidFill>
                  <a:srgbClr val="FF0000"/>
                </a:solidFill>
              </a:rPr>
              <a:t>AF</a:t>
            </a:r>
            <a:r>
              <a:rPr lang="en-US" altLang="en-US" sz="2800" dirty="0"/>
              <a:t>, </a:t>
            </a:r>
            <a:r>
              <a:rPr lang="en-US" altLang="en-US" sz="2800" dirty="0" err="1"/>
              <a:t>ParityF</a:t>
            </a:r>
            <a:r>
              <a:rPr lang="en-US" altLang="en-US" sz="2800" dirty="0"/>
              <a:t> </a:t>
            </a:r>
            <a:r>
              <a:rPr lang="en-US" altLang="en-US" sz="2800" dirty="0">
                <a:solidFill>
                  <a:srgbClr val="FF0000"/>
                </a:solidFill>
              </a:rPr>
              <a:t>PF</a:t>
            </a:r>
          </a:p>
          <a:p>
            <a:pPr marL="342900" indent="-342900">
              <a:spcBef>
                <a:spcPct val="20000"/>
              </a:spcBef>
              <a:buFont typeface="Arial" panose="020B0604020202020204" pitchFamily="34" charset="0"/>
              <a:buChar char="•"/>
              <a:defRPr/>
            </a:pPr>
            <a:endParaRPr lang="en-US" altLang="en-US" sz="3200" dirty="0"/>
          </a:p>
          <a:p>
            <a:pPr marL="342900" indent="-342900">
              <a:spcBef>
                <a:spcPct val="20000"/>
              </a:spcBef>
              <a:buFont typeface="Arial" panose="020B0604020202020204" pitchFamily="34" charset="0"/>
              <a:buChar char="•"/>
              <a:defRPr/>
            </a:pPr>
            <a:r>
              <a:rPr lang="en-US" altLang="en-US" sz="3200" dirty="0"/>
              <a:t>(</a:t>
            </a:r>
            <a:r>
              <a:rPr lang="en-US" altLang="en-US" sz="3200" dirty="0">
                <a:solidFill>
                  <a:srgbClr val="FF0000"/>
                </a:solidFill>
              </a:rPr>
              <a:t>*</a:t>
            </a:r>
            <a:r>
              <a:rPr lang="en-US" altLang="en-US" sz="3200" dirty="0"/>
              <a:t>)The MOV instruction never affects the flags.</a:t>
            </a:r>
          </a:p>
        </p:txBody>
      </p:sp>
    </p:spTree>
    <p:extLst>
      <p:ext uri="{BB962C8B-B14F-4D97-AF65-F5344CB8AC3E}">
        <p14:creationId xmlns:p14="http://schemas.microsoft.com/office/powerpoint/2010/main" val="28918298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Status Flags - Review</a:t>
            </a:r>
            <a:r>
              <a:rPr lang="es-MX" dirty="0">
                <a:solidFill>
                  <a:prstClr val="black"/>
                </a:solidFill>
              </a:rPr>
              <a:t> </a:t>
            </a:r>
            <a:r>
              <a:rPr lang="es-MX" sz="2000" dirty="0" err="1">
                <a:solidFill>
                  <a:prstClr val="black"/>
                </a:solidFill>
              </a:rPr>
              <a:t>iVc</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224</a:t>
            </a:fld>
            <a:endParaRPr lang="es-MX" dirty="0"/>
          </a:p>
        </p:txBody>
      </p:sp>
      <p:sp>
        <p:nvSpPr>
          <p:cNvPr id="6" name="Rectangle 3"/>
          <p:cNvSpPr>
            <a:spLocks noGrp="1" noChangeArrowheads="1"/>
          </p:cNvSpPr>
          <p:nvPr/>
        </p:nvSpPr>
        <p:spPr bwMode="auto">
          <a:xfrm>
            <a:off x="2006180" y="1484784"/>
            <a:ext cx="81534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20000"/>
              </a:lnSpc>
            </a:pPr>
            <a:r>
              <a:rPr lang="en-US" altLang="en-US" sz="2000" dirty="0"/>
              <a:t>The </a:t>
            </a:r>
            <a:r>
              <a:rPr lang="en-US" altLang="en-US" sz="2000" dirty="0">
                <a:solidFill>
                  <a:srgbClr val="FF0000"/>
                </a:solidFill>
              </a:rPr>
              <a:t>Zero</a:t>
            </a:r>
            <a:r>
              <a:rPr lang="en-US" altLang="en-US" sz="2000" dirty="0"/>
              <a:t> flag ZF is set when the destination (result) equals zero.</a:t>
            </a:r>
          </a:p>
          <a:p>
            <a:pPr eaLnBrk="1" hangingPunct="1">
              <a:lnSpc>
                <a:spcPct val="120000"/>
              </a:lnSpc>
            </a:pPr>
            <a:r>
              <a:rPr lang="en-US" altLang="en-US" sz="2000" dirty="0"/>
              <a:t>The </a:t>
            </a:r>
            <a:r>
              <a:rPr lang="en-US" altLang="en-US" sz="2000" dirty="0">
                <a:solidFill>
                  <a:srgbClr val="FF0000"/>
                </a:solidFill>
              </a:rPr>
              <a:t>Carry</a:t>
            </a:r>
            <a:r>
              <a:rPr lang="en-US" altLang="en-US" sz="2000" dirty="0"/>
              <a:t> flag CF is set when a  result that is too large (or too small) for the destination; </a:t>
            </a:r>
            <a:r>
              <a:rPr lang="en-US" altLang="en-US" sz="2000" i="1" dirty="0"/>
              <a:t>unsigned</a:t>
            </a:r>
            <a:r>
              <a:rPr lang="en-US" altLang="en-US" sz="2000" dirty="0"/>
              <a:t> out-of-range result value.</a:t>
            </a:r>
          </a:p>
          <a:p>
            <a:pPr eaLnBrk="1" hangingPunct="1">
              <a:lnSpc>
                <a:spcPct val="120000"/>
              </a:lnSpc>
            </a:pPr>
            <a:r>
              <a:rPr lang="en-US" altLang="en-US" sz="2000" dirty="0"/>
              <a:t>The </a:t>
            </a:r>
            <a:r>
              <a:rPr lang="en-US" altLang="en-US" sz="2000" dirty="0">
                <a:solidFill>
                  <a:srgbClr val="FF0000"/>
                </a:solidFill>
              </a:rPr>
              <a:t>Sign</a:t>
            </a:r>
            <a:r>
              <a:rPr lang="en-US" altLang="en-US" sz="2000" dirty="0"/>
              <a:t> flag SF is set if the destination is negative, otherwise it is clear. A </a:t>
            </a:r>
            <a:r>
              <a:rPr lang="en-US" altLang="en-US" sz="2000" i="1" dirty="0"/>
              <a:t>Signed</a:t>
            </a:r>
            <a:r>
              <a:rPr lang="en-US" altLang="en-US" sz="2000" dirty="0"/>
              <a:t> result value.</a:t>
            </a:r>
          </a:p>
          <a:p>
            <a:pPr eaLnBrk="1" hangingPunct="1">
              <a:lnSpc>
                <a:spcPct val="120000"/>
              </a:lnSpc>
            </a:pPr>
            <a:r>
              <a:rPr lang="en-US" altLang="en-US" sz="2000" dirty="0"/>
              <a:t>The </a:t>
            </a:r>
            <a:r>
              <a:rPr lang="en-US" altLang="en-US" sz="2000" dirty="0">
                <a:solidFill>
                  <a:srgbClr val="FF0000"/>
                </a:solidFill>
              </a:rPr>
              <a:t>Overflow</a:t>
            </a:r>
            <a:r>
              <a:rPr lang="en-US" altLang="en-US" sz="2000" dirty="0"/>
              <a:t> flag OF is set when a destination is a </a:t>
            </a:r>
            <a:r>
              <a:rPr lang="en-US" altLang="en-US" sz="2000" i="1" dirty="0"/>
              <a:t>signed</a:t>
            </a:r>
            <a:r>
              <a:rPr lang="en-US" altLang="en-US" sz="2000" dirty="0"/>
              <a:t> out-of-range result value.</a:t>
            </a:r>
          </a:p>
          <a:p>
            <a:pPr eaLnBrk="1" hangingPunct="1">
              <a:lnSpc>
                <a:spcPct val="120000"/>
              </a:lnSpc>
            </a:pPr>
            <a:r>
              <a:rPr lang="en-US" altLang="en-US" sz="2000" dirty="0"/>
              <a:t>The </a:t>
            </a:r>
            <a:r>
              <a:rPr lang="en-US" altLang="en-US" sz="2000" dirty="0">
                <a:solidFill>
                  <a:srgbClr val="FF0000"/>
                </a:solidFill>
              </a:rPr>
              <a:t>Auxiliary Carry</a:t>
            </a:r>
            <a:r>
              <a:rPr lang="en-US" altLang="en-US" sz="2000" dirty="0"/>
              <a:t> flag AF is set when an operation produces a carry out from bit 3 to bit 4.</a:t>
            </a:r>
          </a:p>
          <a:p>
            <a:pPr eaLnBrk="1" hangingPunct="1">
              <a:lnSpc>
                <a:spcPct val="120000"/>
              </a:lnSpc>
            </a:pPr>
            <a:r>
              <a:rPr lang="en-US" altLang="en-US" sz="2000" dirty="0"/>
              <a:t>The </a:t>
            </a:r>
            <a:r>
              <a:rPr lang="en-US" altLang="en-US" sz="2000" dirty="0">
                <a:solidFill>
                  <a:srgbClr val="FF0000"/>
                </a:solidFill>
              </a:rPr>
              <a:t>Parity</a:t>
            </a:r>
            <a:r>
              <a:rPr lang="en-US" altLang="en-US" sz="2000" dirty="0"/>
              <a:t> flag PF is set when an instruction generates an even number of 1 bits in the low byte of the destination operand.</a:t>
            </a:r>
          </a:p>
          <a:p>
            <a:pPr marL="0" indent="0" eaLnBrk="1" hangingPunct="1">
              <a:lnSpc>
                <a:spcPct val="120000"/>
              </a:lnSpc>
              <a:buNone/>
            </a:pPr>
            <a:r>
              <a:rPr lang="en-US" altLang="en-US" sz="2000" dirty="0">
                <a:solidFill>
                  <a:srgbClr val="FF0000"/>
                </a:solidFill>
              </a:rPr>
              <a:t>CONDITIONAL JUMPS </a:t>
            </a:r>
            <a:r>
              <a:rPr lang="en-US" altLang="en-US" sz="2000" dirty="0"/>
              <a:t>WILL USE THESE </a:t>
            </a:r>
            <a:r>
              <a:rPr lang="en-US" altLang="en-US" sz="2000" dirty="0">
                <a:solidFill>
                  <a:srgbClr val="FF0000"/>
                </a:solidFill>
              </a:rPr>
              <a:t>FLAGS</a:t>
            </a:r>
          </a:p>
        </p:txBody>
      </p:sp>
    </p:spTree>
    <p:extLst>
      <p:ext uri="{BB962C8B-B14F-4D97-AF65-F5344CB8AC3E}">
        <p14:creationId xmlns:p14="http://schemas.microsoft.com/office/powerpoint/2010/main" val="24340056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Conditional</a:t>
            </a:r>
            <a:r>
              <a:rPr lang="es-MX" dirty="0"/>
              <a:t> </a:t>
            </a:r>
            <a:r>
              <a:rPr lang="es-MX" dirty="0" err="1"/>
              <a:t>Jumps</a:t>
            </a:r>
            <a:endParaRPr lang="es-MX" dirty="0"/>
          </a:p>
        </p:txBody>
      </p:sp>
      <p:sp>
        <p:nvSpPr>
          <p:cNvPr id="3" name="2 Marcador de contenido"/>
          <p:cNvSpPr>
            <a:spLocks noGrp="1"/>
          </p:cNvSpPr>
          <p:nvPr>
            <p:ph idx="1"/>
          </p:nvPr>
        </p:nvSpPr>
        <p:spPr/>
        <p:txBody>
          <a:bodyPr/>
          <a:lstStyle/>
          <a:p>
            <a:endParaRPr lang="es-MX" dirty="0"/>
          </a:p>
          <a:p>
            <a:r>
              <a:rPr lang="es-MX" dirty="0" err="1"/>
              <a:t>Conditional</a:t>
            </a:r>
            <a:r>
              <a:rPr lang="es-MX" dirty="0"/>
              <a:t> </a:t>
            </a:r>
            <a:r>
              <a:rPr lang="es-MX" dirty="0" err="1"/>
              <a:t>Jump</a:t>
            </a:r>
            <a:r>
              <a:rPr lang="es-MX" dirty="0"/>
              <a:t> </a:t>
            </a:r>
            <a:r>
              <a:rPr lang="es-MX" dirty="0" err="1"/>
              <a:t>instructions</a:t>
            </a:r>
            <a:r>
              <a:rPr lang="es-MX" dirty="0"/>
              <a:t> </a:t>
            </a:r>
            <a:r>
              <a:rPr lang="es-MX" dirty="0" err="1"/>
              <a:t>jump</a:t>
            </a:r>
            <a:r>
              <a:rPr lang="es-MX" dirty="0"/>
              <a:t> </a:t>
            </a:r>
            <a:r>
              <a:rPr lang="es-MX" dirty="0" err="1"/>
              <a:t>if</a:t>
            </a:r>
            <a:r>
              <a:rPr lang="es-MX" dirty="0"/>
              <a:t>  </a:t>
            </a:r>
          </a:p>
          <a:p>
            <a:pPr lvl="1"/>
            <a:r>
              <a:rPr lang="es-MX" dirty="0"/>
              <a:t>a </a:t>
            </a:r>
            <a:r>
              <a:rPr lang="es-MX" dirty="0" err="1"/>
              <a:t>flag</a:t>
            </a:r>
            <a:r>
              <a:rPr lang="es-MX" dirty="0"/>
              <a:t> </a:t>
            </a:r>
            <a:r>
              <a:rPr lang="es-MX" dirty="0" err="1"/>
              <a:t>is</a:t>
            </a:r>
            <a:r>
              <a:rPr lang="es-MX" dirty="0"/>
              <a:t> </a:t>
            </a:r>
            <a:r>
              <a:rPr lang="es-MX" dirty="0" err="1"/>
              <a:t>on</a:t>
            </a:r>
            <a:r>
              <a:rPr lang="es-MX" dirty="0"/>
              <a:t> (1),</a:t>
            </a:r>
          </a:p>
          <a:p>
            <a:pPr lvl="1"/>
            <a:r>
              <a:rPr lang="es-MX" dirty="0"/>
              <a:t>a </a:t>
            </a:r>
            <a:r>
              <a:rPr lang="es-MX" dirty="0" err="1"/>
              <a:t>flag</a:t>
            </a:r>
            <a:r>
              <a:rPr lang="es-MX" dirty="0"/>
              <a:t> </a:t>
            </a:r>
            <a:r>
              <a:rPr lang="es-MX" dirty="0" err="1"/>
              <a:t>is</a:t>
            </a:r>
            <a:r>
              <a:rPr lang="es-MX" dirty="0"/>
              <a:t> off (0),</a:t>
            </a:r>
          </a:p>
          <a:p>
            <a:pPr lvl="1"/>
            <a:r>
              <a:rPr lang="es-MX" dirty="0" err="1"/>
              <a:t>some</a:t>
            </a:r>
            <a:r>
              <a:rPr lang="es-MX" dirty="0"/>
              <a:t> </a:t>
            </a:r>
            <a:r>
              <a:rPr lang="es-MX" dirty="0" err="1"/>
              <a:t>flags</a:t>
            </a:r>
            <a:r>
              <a:rPr lang="es-MX" dirty="0"/>
              <a:t> are </a:t>
            </a:r>
            <a:r>
              <a:rPr lang="es-MX" dirty="0" err="1"/>
              <a:t>on</a:t>
            </a:r>
            <a:r>
              <a:rPr lang="es-MX" dirty="0"/>
              <a:t>; </a:t>
            </a:r>
            <a:r>
              <a:rPr lang="es-MX" dirty="0" err="1"/>
              <a:t>or</a:t>
            </a:r>
            <a:endParaRPr lang="es-MX" dirty="0"/>
          </a:p>
          <a:p>
            <a:pPr lvl="1"/>
            <a:r>
              <a:rPr lang="es-MX" dirty="0" err="1"/>
              <a:t>some</a:t>
            </a:r>
            <a:r>
              <a:rPr lang="es-MX" dirty="0"/>
              <a:t> </a:t>
            </a:r>
            <a:r>
              <a:rPr lang="es-MX" dirty="0" err="1"/>
              <a:t>flags</a:t>
            </a:r>
            <a:r>
              <a:rPr lang="es-MX" dirty="0"/>
              <a:t> are off.</a:t>
            </a:r>
          </a:p>
          <a:p>
            <a:endParaRPr lang="es-MX" dirty="0"/>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225</a:t>
            </a:fld>
            <a:endParaRPr lang="es-MX" dirty="0"/>
          </a:p>
        </p:txBody>
      </p:sp>
    </p:spTree>
    <p:extLst>
      <p:ext uri="{BB962C8B-B14F-4D97-AF65-F5344CB8AC3E}">
        <p14:creationId xmlns:p14="http://schemas.microsoft.com/office/powerpoint/2010/main" val="167829445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CPU </a:t>
            </a:r>
            <a:r>
              <a:rPr lang="es-MX" dirty="0" err="1"/>
              <a:t>flags</a:t>
            </a:r>
            <a:r>
              <a:rPr lang="es-MX" dirty="0"/>
              <a:t> </a:t>
            </a:r>
            <a:r>
              <a:rPr lang="es-MX" dirty="0" err="1"/>
              <a:t>affected</a:t>
            </a:r>
            <a:endParaRPr lang="es-MX" dirty="0"/>
          </a:p>
        </p:txBody>
      </p:sp>
      <p:sp>
        <p:nvSpPr>
          <p:cNvPr id="3" name="2 Marcador de contenido"/>
          <p:cNvSpPr>
            <a:spLocks noGrp="1"/>
          </p:cNvSpPr>
          <p:nvPr>
            <p:ph idx="1"/>
          </p:nvPr>
        </p:nvSpPr>
        <p:spPr/>
        <p:txBody>
          <a:bodyPr/>
          <a:lstStyle/>
          <a:p>
            <a:endParaRPr lang="es-MX" dirty="0"/>
          </a:p>
          <a:p>
            <a:r>
              <a:rPr lang="es-MX" dirty="0" err="1"/>
              <a:t>Assembly</a:t>
            </a:r>
            <a:r>
              <a:rPr lang="es-MX" dirty="0"/>
              <a:t> </a:t>
            </a:r>
            <a:r>
              <a:rPr lang="es-MX" dirty="0" err="1"/>
              <a:t>Language</a:t>
            </a:r>
            <a:r>
              <a:rPr lang="es-MX" dirty="0"/>
              <a:t> </a:t>
            </a:r>
            <a:r>
              <a:rPr lang="es-MX" dirty="0" err="1"/>
              <a:t>for</a:t>
            </a:r>
            <a:r>
              <a:rPr lang="es-MX" dirty="0"/>
              <a:t> x86 </a:t>
            </a:r>
            <a:r>
              <a:rPr lang="es-MX" dirty="0" err="1"/>
              <a:t>Processors</a:t>
            </a:r>
            <a:r>
              <a:rPr lang="es-MX" dirty="0"/>
              <a:t> Book</a:t>
            </a:r>
          </a:p>
          <a:p>
            <a:pPr lvl="1"/>
            <a:r>
              <a:rPr lang="es-MX" dirty="0" err="1"/>
              <a:t>Appendix</a:t>
            </a:r>
            <a:r>
              <a:rPr lang="es-MX" dirty="0"/>
              <a:t> B. </a:t>
            </a:r>
            <a:r>
              <a:rPr lang="es-MX" dirty="0" err="1"/>
              <a:t>The</a:t>
            </a:r>
            <a:r>
              <a:rPr lang="es-MX" dirty="0"/>
              <a:t> x86 </a:t>
            </a:r>
            <a:r>
              <a:rPr lang="es-MX" dirty="0" err="1"/>
              <a:t>Instruction</a:t>
            </a:r>
            <a:r>
              <a:rPr lang="es-MX" dirty="0"/>
              <a:t> Set</a:t>
            </a:r>
          </a:p>
          <a:p>
            <a:endParaRPr lang="es-MX" dirty="0"/>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226</a:t>
            </a:fld>
            <a:endParaRPr lang="es-MX" dirty="0"/>
          </a:p>
        </p:txBody>
      </p:sp>
    </p:spTree>
    <p:extLst>
      <p:ext uri="{BB962C8B-B14F-4D97-AF65-F5344CB8AC3E}">
        <p14:creationId xmlns:p14="http://schemas.microsoft.com/office/powerpoint/2010/main" val="206637108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16-bit FLAGS </a:t>
            </a:r>
            <a:r>
              <a:rPr lang="es-MX" dirty="0" err="1"/>
              <a:t>register</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227</a:t>
            </a:fld>
            <a:endParaRPr lang="es-MX" dirty="0"/>
          </a:p>
        </p:txBody>
      </p:sp>
      <p:graphicFrame>
        <p:nvGraphicFramePr>
          <p:cNvPr id="8" name="7 Tabla"/>
          <p:cNvGraphicFramePr>
            <a:graphicFrameLocks noGrp="1"/>
          </p:cNvGraphicFramePr>
          <p:nvPr/>
        </p:nvGraphicFramePr>
        <p:xfrm>
          <a:off x="3083543" y="1988840"/>
          <a:ext cx="6096000" cy="7416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r>
                        <a:rPr lang="es-MX" sz="1200" b="0" dirty="0">
                          <a:solidFill>
                            <a:schemeClr val="tx1"/>
                          </a:solidFill>
                        </a:rPr>
                        <a:t>15</a:t>
                      </a:r>
                    </a:p>
                  </a:txBody>
                  <a:tcPr>
                    <a:solidFill>
                      <a:schemeClr val="bg1"/>
                    </a:solidFill>
                  </a:tcPr>
                </a:tc>
                <a:tc>
                  <a:txBody>
                    <a:bodyPr/>
                    <a:lstStyle/>
                    <a:p>
                      <a:r>
                        <a:rPr lang="es-MX" sz="1200" b="0" dirty="0">
                          <a:solidFill>
                            <a:schemeClr val="tx1"/>
                          </a:solidFill>
                        </a:rPr>
                        <a:t>14</a:t>
                      </a:r>
                    </a:p>
                  </a:txBody>
                  <a:tcPr>
                    <a:solidFill>
                      <a:schemeClr val="bg1"/>
                    </a:solidFill>
                  </a:tcPr>
                </a:tc>
                <a:tc>
                  <a:txBody>
                    <a:bodyPr/>
                    <a:lstStyle/>
                    <a:p>
                      <a:r>
                        <a:rPr lang="es-MX" sz="1200" b="0" dirty="0">
                          <a:solidFill>
                            <a:schemeClr val="tx1"/>
                          </a:solidFill>
                        </a:rPr>
                        <a:t>13</a:t>
                      </a:r>
                    </a:p>
                  </a:txBody>
                  <a:tcPr>
                    <a:solidFill>
                      <a:schemeClr val="bg1"/>
                    </a:solidFill>
                  </a:tcPr>
                </a:tc>
                <a:tc>
                  <a:txBody>
                    <a:bodyPr/>
                    <a:lstStyle/>
                    <a:p>
                      <a:r>
                        <a:rPr lang="es-MX" sz="1200" b="0" dirty="0">
                          <a:solidFill>
                            <a:schemeClr val="tx1"/>
                          </a:solidFill>
                        </a:rPr>
                        <a:t>12</a:t>
                      </a:r>
                    </a:p>
                  </a:txBody>
                  <a:tcPr>
                    <a:solidFill>
                      <a:schemeClr val="bg1"/>
                    </a:solidFill>
                  </a:tcPr>
                </a:tc>
                <a:tc>
                  <a:txBody>
                    <a:bodyPr/>
                    <a:lstStyle/>
                    <a:p>
                      <a:r>
                        <a:rPr lang="es-MX" sz="1200" b="0" dirty="0">
                          <a:solidFill>
                            <a:schemeClr val="tx1"/>
                          </a:solidFill>
                        </a:rPr>
                        <a:t>11</a:t>
                      </a:r>
                    </a:p>
                  </a:txBody>
                  <a:tcPr>
                    <a:solidFill>
                      <a:schemeClr val="bg1"/>
                    </a:solidFill>
                  </a:tcPr>
                </a:tc>
                <a:tc>
                  <a:txBody>
                    <a:bodyPr/>
                    <a:lstStyle/>
                    <a:p>
                      <a:r>
                        <a:rPr lang="es-MX" sz="1200" b="0" dirty="0">
                          <a:solidFill>
                            <a:schemeClr val="tx1"/>
                          </a:solidFill>
                        </a:rPr>
                        <a:t>10</a:t>
                      </a:r>
                    </a:p>
                  </a:txBody>
                  <a:tcPr>
                    <a:solidFill>
                      <a:schemeClr val="bg1"/>
                    </a:solidFill>
                  </a:tcPr>
                </a:tc>
                <a:tc>
                  <a:txBody>
                    <a:bodyPr/>
                    <a:lstStyle/>
                    <a:p>
                      <a:r>
                        <a:rPr lang="es-MX" sz="1200" b="0" dirty="0">
                          <a:solidFill>
                            <a:schemeClr val="tx1"/>
                          </a:solidFill>
                        </a:rPr>
                        <a:t>9</a:t>
                      </a:r>
                    </a:p>
                  </a:txBody>
                  <a:tcPr>
                    <a:solidFill>
                      <a:schemeClr val="bg1"/>
                    </a:solidFill>
                  </a:tcPr>
                </a:tc>
                <a:tc>
                  <a:txBody>
                    <a:bodyPr/>
                    <a:lstStyle/>
                    <a:p>
                      <a:r>
                        <a:rPr lang="es-MX" sz="1200" b="0" dirty="0">
                          <a:solidFill>
                            <a:schemeClr val="tx1"/>
                          </a:solidFill>
                        </a:rPr>
                        <a:t>8</a:t>
                      </a:r>
                    </a:p>
                  </a:txBody>
                  <a:tcPr>
                    <a:solidFill>
                      <a:schemeClr val="bg1"/>
                    </a:solidFill>
                  </a:tcPr>
                </a:tc>
                <a:tc>
                  <a:txBody>
                    <a:bodyPr/>
                    <a:lstStyle/>
                    <a:p>
                      <a:r>
                        <a:rPr lang="es-MX" sz="1200" b="0" dirty="0">
                          <a:solidFill>
                            <a:schemeClr val="tx1"/>
                          </a:solidFill>
                        </a:rPr>
                        <a:t>7</a:t>
                      </a:r>
                    </a:p>
                  </a:txBody>
                  <a:tcPr>
                    <a:solidFill>
                      <a:schemeClr val="bg1"/>
                    </a:solidFill>
                  </a:tcPr>
                </a:tc>
                <a:tc>
                  <a:txBody>
                    <a:bodyPr/>
                    <a:lstStyle/>
                    <a:p>
                      <a:r>
                        <a:rPr lang="es-MX" sz="1200" b="0" dirty="0">
                          <a:solidFill>
                            <a:schemeClr val="tx1"/>
                          </a:solidFill>
                        </a:rPr>
                        <a:t>6</a:t>
                      </a:r>
                    </a:p>
                  </a:txBody>
                  <a:tcPr>
                    <a:solidFill>
                      <a:schemeClr val="bg1"/>
                    </a:solidFill>
                  </a:tcPr>
                </a:tc>
                <a:tc>
                  <a:txBody>
                    <a:bodyPr/>
                    <a:lstStyle/>
                    <a:p>
                      <a:r>
                        <a:rPr lang="es-MX" sz="1200" b="0" dirty="0">
                          <a:solidFill>
                            <a:schemeClr val="tx1"/>
                          </a:solidFill>
                        </a:rPr>
                        <a:t>5</a:t>
                      </a:r>
                    </a:p>
                  </a:txBody>
                  <a:tcPr>
                    <a:solidFill>
                      <a:schemeClr val="bg1"/>
                    </a:solidFill>
                  </a:tcPr>
                </a:tc>
                <a:tc>
                  <a:txBody>
                    <a:bodyPr/>
                    <a:lstStyle/>
                    <a:p>
                      <a:r>
                        <a:rPr lang="es-MX" sz="1200" b="0" dirty="0">
                          <a:solidFill>
                            <a:schemeClr val="tx1"/>
                          </a:solidFill>
                        </a:rPr>
                        <a:t>4</a:t>
                      </a:r>
                    </a:p>
                  </a:txBody>
                  <a:tcPr>
                    <a:solidFill>
                      <a:schemeClr val="bg1"/>
                    </a:solidFill>
                  </a:tcPr>
                </a:tc>
                <a:tc>
                  <a:txBody>
                    <a:bodyPr/>
                    <a:lstStyle/>
                    <a:p>
                      <a:r>
                        <a:rPr lang="es-MX" sz="1200" b="0" dirty="0">
                          <a:solidFill>
                            <a:schemeClr val="tx1"/>
                          </a:solidFill>
                        </a:rPr>
                        <a:t>3</a:t>
                      </a:r>
                    </a:p>
                  </a:txBody>
                  <a:tcPr>
                    <a:solidFill>
                      <a:schemeClr val="bg1"/>
                    </a:solidFill>
                  </a:tcPr>
                </a:tc>
                <a:tc>
                  <a:txBody>
                    <a:bodyPr/>
                    <a:lstStyle/>
                    <a:p>
                      <a:r>
                        <a:rPr lang="es-MX" sz="1200" b="0" dirty="0">
                          <a:solidFill>
                            <a:schemeClr val="tx1"/>
                          </a:solidFill>
                        </a:rPr>
                        <a:t>2</a:t>
                      </a:r>
                    </a:p>
                  </a:txBody>
                  <a:tcPr>
                    <a:solidFill>
                      <a:schemeClr val="bg1"/>
                    </a:solidFill>
                  </a:tcPr>
                </a:tc>
                <a:tc>
                  <a:txBody>
                    <a:bodyPr/>
                    <a:lstStyle/>
                    <a:p>
                      <a:r>
                        <a:rPr lang="es-MX" sz="1200" b="0" dirty="0">
                          <a:solidFill>
                            <a:schemeClr val="tx1"/>
                          </a:solidFill>
                        </a:rPr>
                        <a:t>1</a:t>
                      </a:r>
                    </a:p>
                  </a:txBody>
                  <a:tcPr>
                    <a:solidFill>
                      <a:schemeClr val="bg1"/>
                    </a:solidFill>
                  </a:tcPr>
                </a:tc>
                <a:tc>
                  <a:txBody>
                    <a:bodyPr/>
                    <a:lstStyle/>
                    <a:p>
                      <a:r>
                        <a:rPr lang="es-MX" sz="1200" b="0" dirty="0">
                          <a:solidFill>
                            <a:schemeClr val="tx1"/>
                          </a:solidFill>
                        </a:rPr>
                        <a:t>0</a:t>
                      </a:r>
                    </a:p>
                  </a:txBody>
                  <a:tcPr>
                    <a:solidFill>
                      <a:schemeClr val="bg1"/>
                    </a:solidFill>
                  </a:tcPr>
                </a:tc>
                <a:extLst>
                  <a:ext uri="{0D108BD9-81ED-4DB2-BD59-A6C34878D82A}">
                    <a16:rowId xmlns:a16="http://schemas.microsoft.com/office/drawing/2014/main" val="10000"/>
                  </a:ext>
                </a:extLst>
              </a:tr>
              <a:tr h="370840">
                <a:tc>
                  <a:txBody>
                    <a:bodyPr/>
                    <a:lstStyle/>
                    <a:p>
                      <a:r>
                        <a:rPr lang="es-MX" sz="1200" b="0" dirty="0">
                          <a:solidFill>
                            <a:schemeClr val="tx1"/>
                          </a:solidFill>
                        </a:rPr>
                        <a:t>0</a:t>
                      </a:r>
                    </a:p>
                  </a:txBody>
                  <a:tcPr>
                    <a:solidFill>
                      <a:srgbClr val="92D050"/>
                    </a:solidFill>
                  </a:tcPr>
                </a:tc>
                <a:tc>
                  <a:txBody>
                    <a:bodyPr/>
                    <a:lstStyle/>
                    <a:p>
                      <a:r>
                        <a:rPr lang="es-MX" sz="1200" b="0" dirty="0" err="1">
                          <a:solidFill>
                            <a:schemeClr val="tx1"/>
                          </a:solidFill>
                        </a:rPr>
                        <a:t>nt</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iop</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iop</a:t>
                      </a:r>
                      <a:endParaRPr lang="es-MX" sz="1200" b="0" dirty="0">
                        <a:solidFill>
                          <a:schemeClr val="tx1"/>
                        </a:solidFill>
                      </a:endParaRPr>
                    </a:p>
                  </a:txBody>
                  <a:tcPr>
                    <a:solidFill>
                      <a:srgbClr val="92D050"/>
                    </a:solidFill>
                  </a:tcPr>
                </a:tc>
                <a:tc>
                  <a:txBody>
                    <a:bodyPr/>
                    <a:lstStyle/>
                    <a:p>
                      <a:r>
                        <a:rPr lang="es-MX" sz="1200" b="1" dirty="0">
                          <a:solidFill>
                            <a:srgbClr val="FF0000"/>
                          </a:solidFill>
                        </a:rPr>
                        <a:t>OF</a:t>
                      </a:r>
                    </a:p>
                  </a:txBody>
                  <a:tcPr>
                    <a:solidFill>
                      <a:srgbClr val="92D050"/>
                    </a:solidFill>
                  </a:tcPr>
                </a:tc>
                <a:tc>
                  <a:txBody>
                    <a:bodyPr/>
                    <a:lstStyle/>
                    <a:p>
                      <a:r>
                        <a:rPr lang="es-MX" sz="1200" b="0" dirty="0" err="1">
                          <a:solidFill>
                            <a:schemeClr val="tx1"/>
                          </a:solidFill>
                        </a:rPr>
                        <a:t>df</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if</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tf</a:t>
                      </a:r>
                      <a:endParaRPr lang="es-MX" sz="1200" b="0" dirty="0">
                        <a:solidFill>
                          <a:schemeClr val="tx1"/>
                        </a:solidFill>
                      </a:endParaRPr>
                    </a:p>
                  </a:txBody>
                  <a:tcPr>
                    <a:solidFill>
                      <a:srgbClr val="92D050"/>
                    </a:solidFill>
                  </a:tcPr>
                </a:tc>
                <a:tc>
                  <a:txBody>
                    <a:bodyPr/>
                    <a:lstStyle/>
                    <a:p>
                      <a:r>
                        <a:rPr lang="es-MX" sz="1200" b="1" dirty="0">
                          <a:solidFill>
                            <a:srgbClr val="FF0000"/>
                          </a:solidFill>
                        </a:rPr>
                        <a:t>SF</a:t>
                      </a:r>
                    </a:p>
                  </a:txBody>
                  <a:tcPr>
                    <a:solidFill>
                      <a:srgbClr val="92D050"/>
                    </a:solidFill>
                  </a:tcPr>
                </a:tc>
                <a:tc>
                  <a:txBody>
                    <a:bodyPr/>
                    <a:lstStyle/>
                    <a:p>
                      <a:r>
                        <a:rPr lang="es-MX" sz="1200" b="1" dirty="0">
                          <a:solidFill>
                            <a:srgbClr val="FF0000"/>
                          </a:solidFill>
                        </a:rPr>
                        <a:t>ZF</a:t>
                      </a:r>
                    </a:p>
                  </a:txBody>
                  <a:tcPr>
                    <a:solidFill>
                      <a:srgbClr val="92D050"/>
                    </a:solidFill>
                  </a:tcPr>
                </a:tc>
                <a:tc>
                  <a:txBody>
                    <a:bodyPr/>
                    <a:lstStyle/>
                    <a:p>
                      <a:r>
                        <a:rPr lang="es-MX" sz="1200" b="0" dirty="0">
                          <a:solidFill>
                            <a:schemeClr val="tx1"/>
                          </a:solidFill>
                        </a:rPr>
                        <a:t>0</a:t>
                      </a:r>
                    </a:p>
                  </a:txBody>
                  <a:tcPr>
                    <a:solidFill>
                      <a:srgbClr val="92D050"/>
                    </a:solidFill>
                  </a:tcPr>
                </a:tc>
                <a:tc>
                  <a:txBody>
                    <a:bodyPr/>
                    <a:lstStyle/>
                    <a:p>
                      <a:r>
                        <a:rPr lang="es-MX" sz="1200" b="1" dirty="0">
                          <a:solidFill>
                            <a:srgbClr val="FF0000"/>
                          </a:solidFill>
                        </a:rPr>
                        <a:t>AF</a:t>
                      </a:r>
                    </a:p>
                  </a:txBody>
                  <a:tcPr>
                    <a:solidFill>
                      <a:srgbClr val="92D050"/>
                    </a:solidFill>
                  </a:tcPr>
                </a:tc>
                <a:tc>
                  <a:txBody>
                    <a:bodyPr/>
                    <a:lstStyle/>
                    <a:p>
                      <a:r>
                        <a:rPr lang="es-MX" sz="1200" b="0" dirty="0">
                          <a:solidFill>
                            <a:schemeClr val="tx1"/>
                          </a:solidFill>
                        </a:rPr>
                        <a:t>0</a:t>
                      </a:r>
                    </a:p>
                  </a:txBody>
                  <a:tcPr>
                    <a:solidFill>
                      <a:srgbClr val="92D050"/>
                    </a:solidFill>
                  </a:tcPr>
                </a:tc>
                <a:tc>
                  <a:txBody>
                    <a:bodyPr/>
                    <a:lstStyle/>
                    <a:p>
                      <a:r>
                        <a:rPr lang="es-MX" sz="1200" b="1" dirty="0">
                          <a:solidFill>
                            <a:srgbClr val="FF0000"/>
                          </a:solidFill>
                        </a:rPr>
                        <a:t>PF</a:t>
                      </a:r>
                    </a:p>
                  </a:txBody>
                  <a:tcPr>
                    <a:solidFill>
                      <a:srgbClr val="92D050"/>
                    </a:solidFill>
                  </a:tcPr>
                </a:tc>
                <a:tc>
                  <a:txBody>
                    <a:bodyPr/>
                    <a:lstStyle/>
                    <a:p>
                      <a:r>
                        <a:rPr lang="es-MX" sz="1200" b="0" dirty="0">
                          <a:solidFill>
                            <a:schemeClr val="tx1"/>
                          </a:solidFill>
                        </a:rPr>
                        <a:t>1</a:t>
                      </a:r>
                    </a:p>
                  </a:txBody>
                  <a:tcPr>
                    <a:solidFill>
                      <a:srgbClr val="92D050"/>
                    </a:solidFill>
                  </a:tcPr>
                </a:tc>
                <a:tc>
                  <a:txBody>
                    <a:bodyPr/>
                    <a:lstStyle/>
                    <a:p>
                      <a:r>
                        <a:rPr lang="es-MX" sz="1200" b="1" dirty="0">
                          <a:solidFill>
                            <a:srgbClr val="FF0000"/>
                          </a:solidFill>
                        </a:rPr>
                        <a:t>CF</a:t>
                      </a:r>
                    </a:p>
                  </a:txBody>
                  <a:tcPr>
                    <a:solidFill>
                      <a:srgbClr val="92D050"/>
                    </a:solidFill>
                  </a:tcPr>
                </a:tc>
                <a:extLst>
                  <a:ext uri="{0D108BD9-81ED-4DB2-BD59-A6C34878D82A}">
                    <a16:rowId xmlns:a16="http://schemas.microsoft.com/office/drawing/2014/main" val="10001"/>
                  </a:ext>
                </a:extLst>
              </a:tr>
            </a:tbl>
          </a:graphicData>
        </a:graphic>
      </p:graphicFrame>
      <p:sp>
        <p:nvSpPr>
          <p:cNvPr id="10" name="2 Marcador de contenido"/>
          <p:cNvSpPr>
            <a:spLocks noGrp="1"/>
          </p:cNvSpPr>
          <p:nvPr>
            <p:ph idx="1"/>
          </p:nvPr>
        </p:nvSpPr>
        <p:spPr>
          <a:xfrm>
            <a:off x="1981200" y="3308471"/>
            <a:ext cx="8229600" cy="2520280"/>
          </a:xfrm>
        </p:spPr>
        <p:txBody>
          <a:bodyPr>
            <a:normAutofit/>
          </a:bodyPr>
          <a:lstStyle/>
          <a:p>
            <a:pPr marL="0" indent="0">
              <a:buNone/>
            </a:pPr>
            <a:r>
              <a:rPr lang="es-MX" sz="2000" dirty="0"/>
              <a:t>FLAGS </a:t>
            </a:r>
            <a:r>
              <a:rPr lang="es-MX" sz="2000" dirty="0" err="1"/>
              <a:t>categories</a:t>
            </a:r>
            <a:endParaRPr lang="es-MX" sz="2000" dirty="0"/>
          </a:p>
          <a:p>
            <a:r>
              <a:rPr lang="es-MX" sz="2000" dirty="0">
                <a:solidFill>
                  <a:srgbClr val="FF0000"/>
                </a:solidFill>
              </a:rPr>
              <a:t>STATUS </a:t>
            </a:r>
            <a:r>
              <a:rPr lang="es-MX" sz="2000" dirty="0" err="1">
                <a:solidFill>
                  <a:srgbClr val="FF0000"/>
                </a:solidFill>
              </a:rPr>
              <a:t>flags</a:t>
            </a:r>
            <a:r>
              <a:rPr lang="es-MX" sz="2000" dirty="0">
                <a:solidFill>
                  <a:srgbClr val="FF0000"/>
                </a:solidFill>
              </a:rPr>
              <a:t>: OF, SF, ZF, AF, PF, CF</a:t>
            </a:r>
          </a:p>
          <a:p>
            <a:r>
              <a:rPr lang="es-MX" sz="2000" dirty="0"/>
              <a:t>CONTROL </a:t>
            </a:r>
            <a:r>
              <a:rPr lang="es-MX" sz="2000" dirty="0" err="1"/>
              <a:t>flags</a:t>
            </a:r>
            <a:r>
              <a:rPr lang="es-MX" sz="2000" dirty="0"/>
              <a:t>: </a:t>
            </a:r>
            <a:r>
              <a:rPr lang="es-MX" sz="2000" dirty="0" err="1"/>
              <a:t>tf</a:t>
            </a:r>
            <a:r>
              <a:rPr lang="es-MX" sz="2000" dirty="0"/>
              <a:t>, </a:t>
            </a:r>
            <a:r>
              <a:rPr lang="es-MX" sz="2000" dirty="0" err="1"/>
              <a:t>if</a:t>
            </a:r>
            <a:r>
              <a:rPr lang="es-MX" sz="2000" dirty="0"/>
              <a:t>, </a:t>
            </a:r>
            <a:r>
              <a:rPr lang="es-MX" sz="2000" dirty="0" err="1"/>
              <a:t>df</a:t>
            </a:r>
            <a:endParaRPr lang="es-MX" sz="2000" dirty="0"/>
          </a:p>
          <a:p>
            <a:r>
              <a:rPr lang="es-MX" sz="2000" dirty="0"/>
              <a:t>SYSTEM </a:t>
            </a:r>
            <a:r>
              <a:rPr lang="es-MX" sz="2000" dirty="0" err="1"/>
              <a:t>flags</a:t>
            </a:r>
            <a:r>
              <a:rPr lang="es-MX" sz="2000" dirty="0"/>
              <a:t>: </a:t>
            </a:r>
            <a:r>
              <a:rPr lang="es-MX" sz="2000" dirty="0" err="1"/>
              <a:t>iop</a:t>
            </a:r>
            <a:r>
              <a:rPr lang="es-MX" sz="2000" dirty="0"/>
              <a:t>, </a:t>
            </a:r>
            <a:r>
              <a:rPr lang="es-MX" sz="2000" dirty="0" err="1"/>
              <a:t>nt</a:t>
            </a:r>
            <a:endParaRPr lang="es-MX" sz="2000" dirty="0"/>
          </a:p>
          <a:p>
            <a:endParaRPr lang="es-MX" sz="2000" dirty="0"/>
          </a:p>
          <a:p>
            <a:r>
              <a:rPr lang="es-MX" sz="2000" dirty="0" err="1"/>
              <a:t>Reserved</a:t>
            </a:r>
            <a:r>
              <a:rPr lang="es-MX" sz="2000" dirty="0"/>
              <a:t> bits: 0s and 1.</a:t>
            </a:r>
          </a:p>
        </p:txBody>
      </p:sp>
    </p:spTree>
    <p:extLst>
      <p:ext uri="{BB962C8B-B14F-4D97-AF65-F5344CB8AC3E}">
        <p14:creationId xmlns:p14="http://schemas.microsoft.com/office/powerpoint/2010/main" val="146875345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32-bit EFLAGS </a:t>
            </a:r>
            <a:r>
              <a:rPr lang="es-MX" dirty="0" err="1"/>
              <a:t>register</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228</a:t>
            </a:fld>
            <a:endParaRPr lang="es-MX" dirty="0"/>
          </a:p>
        </p:txBody>
      </p:sp>
      <p:graphicFrame>
        <p:nvGraphicFramePr>
          <p:cNvPr id="8" name="7 Tabla"/>
          <p:cNvGraphicFramePr>
            <a:graphicFrameLocks noGrp="1"/>
          </p:cNvGraphicFramePr>
          <p:nvPr/>
        </p:nvGraphicFramePr>
        <p:xfrm>
          <a:off x="2999656" y="2852936"/>
          <a:ext cx="6096000" cy="7416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r>
                        <a:rPr lang="es-MX" sz="1200" b="0" dirty="0">
                          <a:solidFill>
                            <a:schemeClr val="tx1"/>
                          </a:solidFill>
                        </a:rPr>
                        <a:t>15</a:t>
                      </a:r>
                    </a:p>
                  </a:txBody>
                  <a:tcPr>
                    <a:solidFill>
                      <a:schemeClr val="bg1"/>
                    </a:solidFill>
                  </a:tcPr>
                </a:tc>
                <a:tc>
                  <a:txBody>
                    <a:bodyPr/>
                    <a:lstStyle/>
                    <a:p>
                      <a:r>
                        <a:rPr lang="es-MX" sz="1200" b="0" dirty="0">
                          <a:solidFill>
                            <a:schemeClr val="tx1"/>
                          </a:solidFill>
                        </a:rPr>
                        <a:t>14</a:t>
                      </a:r>
                    </a:p>
                  </a:txBody>
                  <a:tcPr>
                    <a:solidFill>
                      <a:schemeClr val="bg1"/>
                    </a:solidFill>
                  </a:tcPr>
                </a:tc>
                <a:tc>
                  <a:txBody>
                    <a:bodyPr/>
                    <a:lstStyle/>
                    <a:p>
                      <a:r>
                        <a:rPr lang="es-MX" sz="1200" b="0" dirty="0">
                          <a:solidFill>
                            <a:schemeClr val="tx1"/>
                          </a:solidFill>
                        </a:rPr>
                        <a:t>13</a:t>
                      </a:r>
                    </a:p>
                  </a:txBody>
                  <a:tcPr>
                    <a:solidFill>
                      <a:schemeClr val="bg1"/>
                    </a:solidFill>
                  </a:tcPr>
                </a:tc>
                <a:tc>
                  <a:txBody>
                    <a:bodyPr/>
                    <a:lstStyle/>
                    <a:p>
                      <a:r>
                        <a:rPr lang="es-MX" sz="1200" b="0" dirty="0">
                          <a:solidFill>
                            <a:schemeClr val="tx1"/>
                          </a:solidFill>
                        </a:rPr>
                        <a:t>12</a:t>
                      </a:r>
                    </a:p>
                  </a:txBody>
                  <a:tcPr>
                    <a:solidFill>
                      <a:schemeClr val="bg1"/>
                    </a:solidFill>
                  </a:tcPr>
                </a:tc>
                <a:tc>
                  <a:txBody>
                    <a:bodyPr/>
                    <a:lstStyle/>
                    <a:p>
                      <a:r>
                        <a:rPr lang="es-MX" sz="1200" b="0" dirty="0">
                          <a:solidFill>
                            <a:schemeClr val="tx1"/>
                          </a:solidFill>
                        </a:rPr>
                        <a:t>11</a:t>
                      </a:r>
                    </a:p>
                  </a:txBody>
                  <a:tcPr>
                    <a:solidFill>
                      <a:schemeClr val="bg1"/>
                    </a:solidFill>
                  </a:tcPr>
                </a:tc>
                <a:tc>
                  <a:txBody>
                    <a:bodyPr/>
                    <a:lstStyle/>
                    <a:p>
                      <a:r>
                        <a:rPr lang="es-MX" sz="1200" b="0" dirty="0">
                          <a:solidFill>
                            <a:schemeClr val="tx1"/>
                          </a:solidFill>
                        </a:rPr>
                        <a:t>10</a:t>
                      </a:r>
                    </a:p>
                  </a:txBody>
                  <a:tcPr>
                    <a:solidFill>
                      <a:schemeClr val="bg1"/>
                    </a:solidFill>
                  </a:tcPr>
                </a:tc>
                <a:tc>
                  <a:txBody>
                    <a:bodyPr/>
                    <a:lstStyle/>
                    <a:p>
                      <a:r>
                        <a:rPr lang="es-MX" sz="1200" b="0" dirty="0">
                          <a:solidFill>
                            <a:schemeClr val="tx1"/>
                          </a:solidFill>
                        </a:rPr>
                        <a:t>9</a:t>
                      </a:r>
                    </a:p>
                  </a:txBody>
                  <a:tcPr>
                    <a:solidFill>
                      <a:schemeClr val="bg1"/>
                    </a:solidFill>
                  </a:tcPr>
                </a:tc>
                <a:tc>
                  <a:txBody>
                    <a:bodyPr/>
                    <a:lstStyle/>
                    <a:p>
                      <a:r>
                        <a:rPr lang="es-MX" sz="1200" b="0" dirty="0">
                          <a:solidFill>
                            <a:schemeClr val="tx1"/>
                          </a:solidFill>
                        </a:rPr>
                        <a:t>8</a:t>
                      </a:r>
                    </a:p>
                  </a:txBody>
                  <a:tcPr>
                    <a:solidFill>
                      <a:schemeClr val="bg1"/>
                    </a:solidFill>
                  </a:tcPr>
                </a:tc>
                <a:tc>
                  <a:txBody>
                    <a:bodyPr/>
                    <a:lstStyle/>
                    <a:p>
                      <a:r>
                        <a:rPr lang="es-MX" sz="1200" b="0" dirty="0">
                          <a:solidFill>
                            <a:schemeClr val="tx1"/>
                          </a:solidFill>
                        </a:rPr>
                        <a:t>7</a:t>
                      </a:r>
                    </a:p>
                  </a:txBody>
                  <a:tcPr>
                    <a:solidFill>
                      <a:schemeClr val="bg1"/>
                    </a:solidFill>
                  </a:tcPr>
                </a:tc>
                <a:tc>
                  <a:txBody>
                    <a:bodyPr/>
                    <a:lstStyle/>
                    <a:p>
                      <a:r>
                        <a:rPr lang="es-MX" sz="1200" b="0" dirty="0">
                          <a:solidFill>
                            <a:schemeClr val="tx1"/>
                          </a:solidFill>
                        </a:rPr>
                        <a:t>6</a:t>
                      </a:r>
                    </a:p>
                  </a:txBody>
                  <a:tcPr>
                    <a:solidFill>
                      <a:schemeClr val="bg1"/>
                    </a:solidFill>
                  </a:tcPr>
                </a:tc>
                <a:tc>
                  <a:txBody>
                    <a:bodyPr/>
                    <a:lstStyle/>
                    <a:p>
                      <a:r>
                        <a:rPr lang="es-MX" sz="1200" b="0" dirty="0">
                          <a:solidFill>
                            <a:schemeClr val="tx1"/>
                          </a:solidFill>
                        </a:rPr>
                        <a:t>5</a:t>
                      </a:r>
                    </a:p>
                  </a:txBody>
                  <a:tcPr>
                    <a:solidFill>
                      <a:schemeClr val="bg1"/>
                    </a:solidFill>
                  </a:tcPr>
                </a:tc>
                <a:tc>
                  <a:txBody>
                    <a:bodyPr/>
                    <a:lstStyle/>
                    <a:p>
                      <a:r>
                        <a:rPr lang="es-MX" sz="1200" b="0" dirty="0">
                          <a:solidFill>
                            <a:schemeClr val="tx1"/>
                          </a:solidFill>
                        </a:rPr>
                        <a:t>4</a:t>
                      </a:r>
                    </a:p>
                  </a:txBody>
                  <a:tcPr>
                    <a:solidFill>
                      <a:schemeClr val="bg1"/>
                    </a:solidFill>
                  </a:tcPr>
                </a:tc>
                <a:tc>
                  <a:txBody>
                    <a:bodyPr/>
                    <a:lstStyle/>
                    <a:p>
                      <a:r>
                        <a:rPr lang="es-MX" sz="1200" b="0" dirty="0">
                          <a:solidFill>
                            <a:schemeClr val="tx1"/>
                          </a:solidFill>
                        </a:rPr>
                        <a:t>3</a:t>
                      </a:r>
                    </a:p>
                  </a:txBody>
                  <a:tcPr>
                    <a:solidFill>
                      <a:schemeClr val="bg1"/>
                    </a:solidFill>
                  </a:tcPr>
                </a:tc>
                <a:tc>
                  <a:txBody>
                    <a:bodyPr/>
                    <a:lstStyle/>
                    <a:p>
                      <a:r>
                        <a:rPr lang="es-MX" sz="1200" b="0" dirty="0">
                          <a:solidFill>
                            <a:schemeClr val="tx1"/>
                          </a:solidFill>
                        </a:rPr>
                        <a:t>2</a:t>
                      </a:r>
                    </a:p>
                  </a:txBody>
                  <a:tcPr>
                    <a:solidFill>
                      <a:schemeClr val="bg1"/>
                    </a:solidFill>
                  </a:tcPr>
                </a:tc>
                <a:tc>
                  <a:txBody>
                    <a:bodyPr/>
                    <a:lstStyle/>
                    <a:p>
                      <a:r>
                        <a:rPr lang="es-MX" sz="1200" b="0" dirty="0">
                          <a:solidFill>
                            <a:schemeClr val="tx1"/>
                          </a:solidFill>
                        </a:rPr>
                        <a:t>1</a:t>
                      </a:r>
                    </a:p>
                  </a:txBody>
                  <a:tcPr>
                    <a:solidFill>
                      <a:schemeClr val="bg1"/>
                    </a:solidFill>
                  </a:tcPr>
                </a:tc>
                <a:tc>
                  <a:txBody>
                    <a:bodyPr/>
                    <a:lstStyle/>
                    <a:p>
                      <a:r>
                        <a:rPr lang="es-MX" sz="1200" b="0" dirty="0">
                          <a:solidFill>
                            <a:schemeClr val="tx1"/>
                          </a:solidFill>
                        </a:rPr>
                        <a:t>0</a:t>
                      </a:r>
                    </a:p>
                  </a:txBody>
                  <a:tcPr>
                    <a:solidFill>
                      <a:schemeClr val="bg1"/>
                    </a:solidFill>
                  </a:tcPr>
                </a:tc>
                <a:extLst>
                  <a:ext uri="{0D108BD9-81ED-4DB2-BD59-A6C34878D82A}">
                    <a16:rowId xmlns:a16="http://schemas.microsoft.com/office/drawing/2014/main" val="10000"/>
                  </a:ext>
                </a:extLst>
              </a:tr>
              <a:tr h="370840">
                <a:tc>
                  <a:txBody>
                    <a:bodyPr/>
                    <a:lstStyle/>
                    <a:p>
                      <a:r>
                        <a:rPr lang="es-MX" sz="1200" b="0" dirty="0">
                          <a:solidFill>
                            <a:schemeClr val="tx1"/>
                          </a:solidFill>
                        </a:rPr>
                        <a:t>0</a:t>
                      </a:r>
                    </a:p>
                  </a:txBody>
                  <a:tcPr>
                    <a:solidFill>
                      <a:srgbClr val="92D050"/>
                    </a:solidFill>
                  </a:tcPr>
                </a:tc>
                <a:tc>
                  <a:txBody>
                    <a:bodyPr/>
                    <a:lstStyle/>
                    <a:p>
                      <a:r>
                        <a:rPr lang="es-MX" sz="1200" b="0" dirty="0" err="1">
                          <a:solidFill>
                            <a:schemeClr val="tx1"/>
                          </a:solidFill>
                        </a:rPr>
                        <a:t>nt</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iop</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iop</a:t>
                      </a:r>
                      <a:endParaRPr lang="es-MX" sz="1200" b="0" dirty="0">
                        <a:solidFill>
                          <a:schemeClr val="tx1"/>
                        </a:solidFill>
                      </a:endParaRPr>
                    </a:p>
                  </a:txBody>
                  <a:tcPr>
                    <a:solidFill>
                      <a:srgbClr val="92D050"/>
                    </a:solidFill>
                  </a:tcPr>
                </a:tc>
                <a:tc>
                  <a:txBody>
                    <a:bodyPr/>
                    <a:lstStyle/>
                    <a:p>
                      <a:r>
                        <a:rPr lang="es-MX" sz="1200" b="1" dirty="0">
                          <a:solidFill>
                            <a:srgbClr val="FF0000"/>
                          </a:solidFill>
                        </a:rPr>
                        <a:t>OF</a:t>
                      </a:r>
                    </a:p>
                  </a:txBody>
                  <a:tcPr>
                    <a:solidFill>
                      <a:srgbClr val="92D050"/>
                    </a:solidFill>
                  </a:tcPr>
                </a:tc>
                <a:tc>
                  <a:txBody>
                    <a:bodyPr/>
                    <a:lstStyle/>
                    <a:p>
                      <a:r>
                        <a:rPr lang="es-MX" sz="1200" b="0" dirty="0" err="1">
                          <a:solidFill>
                            <a:schemeClr val="tx1"/>
                          </a:solidFill>
                        </a:rPr>
                        <a:t>df</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if</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tf</a:t>
                      </a:r>
                      <a:endParaRPr lang="es-MX" sz="1200" b="0" dirty="0">
                        <a:solidFill>
                          <a:schemeClr val="tx1"/>
                        </a:solidFill>
                      </a:endParaRPr>
                    </a:p>
                  </a:txBody>
                  <a:tcPr>
                    <a:solidFill>
                      <a:srgbClr val="92D050"/>
                    </a:solidFill>
                  </a:tcPr>
                </a:tc>
                <a:tc>
                  <a:txBody>
                    <a:bodyPr/>
                    <a:lstStyle/>
                    <a:p>
                      <a:r>
                        <a:rPr lang="es-MX" sz="1200" b="1" dirty="0">
                          <a:solidFill>
                            <a:srgbClr val="FF0000"/>
                          </a:solidFill>
                        </a:rPr>
                        <a:t>SF</a:t>
                      </a:r>
                    </a:p>
                  </a:txBody>
                  <a:tcPr>
                    <a:solidFill>
                      <a:srgbClr val="92D050"/>
                    </a:solidFill>
                  </a:tcPr>
                </a:tc>
                <a:tc>
                  <a:txBody>
                    <a:bodyPr/>
                    <a:lstStyle/>
                    <a:p>
                      <a:r>
                        <a:rPr lang="es-MX" sz="1200" b="1" dirty="0">
                          <a:solidFill>
                            <a:srgbClr val="FF0000"/>
                          </a:solidFill>
                        </a:rPr>
                        <a:t>ZF</a:t>
                      </a:r>
                    </a:p>
                  </a:txBody>
                  <a:tcPr>
                    <a:solidFill>
                      <a:srgbClr val="92D050"/>
                    </a:solidFill>
                  </a:tcPr>
                </a:tc>
                <a:tc>
                  <a:txBody>
                    <a:bodyPr/>
                    <a:lstStyle/>
                    <a:p>
                      <a:r>
                        <a:rPr lang="es-MX" sz="1200" b="0" dirty="0">
                          <a:solidFill>
                            <a:schemeClr val="tx1"/>
                          </a:solidFill>
                        </a:rPr>
                        <a:t>0</a:t>
                      </a:r>
                    </a:p>
                  </a:txBody>
                  <a:tcPr>
                    <a:solidFill>
                      <a:srgbClr val="92D050"/>
                    </a:solidFill>
                  </a:tcPr>
                </a:tc>
                <a:tc>
                  <a:txBody>
                    <a:bodyPr/>
                    <a:lstStyle/>
                    <a:p>
                      <a:r>
                        <a:rPr lang="es-MX" sz="1200" b="1" dirty="0">
                          <a:solidFill>
                            <a:srgbClr val="FF0000"/>
                          </a:solidFill>
                        </a:rPr>
                        <a:t>AF</a:t>
                      </a:r>
                    </a:p>
                  </a:txBody>
                  <a:tcPr>
                    <a:solidFill>
                      <a:srgbClr val="92D050"/>
                    </a:solidFill>
                  </a:tcPr>
                </a:tc>
                <a:tc>
                  <a:txBody>
                    <a:bodyPr/>
                    <a:lstStyle/>
                    <a:p>
                      <a:r>
                        <a:rPr lang="es-MX" sz="1200" b="0" dirty="0">
                          <a:solidFill>
                            <a:schemeClr val="tx1"/>
                          </a:solidFill>
                        </a:rPr>
                        <a:t>0</a:t>
                      </a:r>
                    </a:p>
                  </a:txBody>
                  <a:tcPr>
                    <a:solidFill>
                      <a:srgbClr val="92D050"/>
                    </a:solidFill>
                  </a:tcPr>
                </a:tc>
                <a:tc>
                  <a:txBody>
                    <a:bodyPr/>
                    <a:lstStyle/>
                    <a:p>
                      <a:r>
                        <a:rPr lang="es-MX" sz="1200" b="1" dirty="0">
                          <a:solidFill>
                            <a:srgbClr val="FF0000"/>
                          </a:solidFill>
                        </a:rPr>
                        <a:t>PF</a:t>
                      </a:r>
                    </a:p>
                  </a:txBody>
                  <a:tcPr>
                    <a:solidFill>
                      <a:srgbClr val="92D050"/>
                    </a:solidFill>
                  </a:tcPr>
                </a:tc>
                <a:tc>
                  <a:txBody>
                    <a:bodyPr/>
                    <a:lstStyle/>
                    <a:p>
                      <a:r>
                        <a:rPr lang="es-MX" sz="1200" b="0" dirty="0">
                          <a:solidFill>
                            <a:schemeClr val="tx1"/>
                          </a:solidFill>
                        </a:rPr>
                        <a:t>1</a:t>
                      </a:r>
                    </a:p>
                  </a:txBody>
                  <a:tcPr>
                    <a:solidFill>
                      <a:srgbClr val="92D050"/>
                    </a:solidFill>
                  </a:tcPr>
                </a:tc>
                <a:tc>
                  <a:txBody>
                    <a:bodyPr/>
                    <a:lstStyle/>
                    <a:p>
                      <a:r>
                        <a:rPr lang="es-MX" sz="1200" b="1" dirty="0">
                          <a:solidFill>
                            <a:srgbClr val="FF0000"/>
                          </a:solidFill>
                        </a:rPr>
                        <a:t>CF</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8 Tabla"/>
          <p:cNvGraphicFramePr>
            <a:graphicFrameLocks noGrp="1"/>
          </p:cNvGraphicFramePr>
          <p:nvPr/>
        </p:nvGraphicFramePr>
        <p:xfrm>
          <a:off x="2999656" y="1700808"/>
          <a:ext cx="6096000" cy="7416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r>
                        <a:rPr lang="es-MX" sz="1200" b="0" dirty="0">
                          <a:solidFill>
                            <a:schemeClr val="tx1"/>
                          </a:solidFill>
                        </a:rPr>
                        <a:t>31</a:t>
                      </a:r>
                    </a:p>
                  </a:txBody>
                  <a:tcPr>
                    <a:solidFill>
                      <a:schemeClr val="bg1"/>
                    </a:solidFill>
                  </a:tcPr>
                </a:tc>
                <a:tc>
                  <a:txBody>
                    <a:bodyPr/>
                    <a:lstStyle/>
                    <a:p>
                      <a:r>
                        <a:rPr lang="es-MX" sz="1200" b="0" dirty="0">
                          <a:solidFill>
                            <a:schemeClr val="tx1"/>
                          </a:solidFill>
                        </a:rPr>
                        <a:t>30</a:t>
                      </a:r>
                    </a:p>
                  </a:txBody>
                  <a:tcPr>
                    <a:solidFill>
                      <a:schemeClr val="bg1"/>
                    </a:solidFill>
                  </a:tcPr>
                </a:tc>
                <a:tc>
                  <a:txBody>
                    <a:bodyPr/>
                    <a:lstStyle/>
                    <a:p>
                      <a:r>
                        <a:rPr lang="es-MX" sz="1200" b="0" dirty="0">
                          <a:solidFill>
                            <a:schemeClr val="tx1"/>
                          </a:solidFill>
                        </a:rPr>
                        <a:t>29</a:t>
                      </a:r>
                    </a:p>
                  </a:txBody>
                  <a:tcPr>
                    <a:solidFill>
                      <a:schemeClr val="bg1"/>
                    </a:solidFill>
                  </a:tcPr>
                </a:tc>
                <a:tc>
                  <a:txBody>
                    <a:bodyPr/>
                    <a:lstStyle/>
                    <a:p>
                      <a:r>
                        <a:rPr lang="es-MX" sz="1200" b="0" dirty="0">
                          <a:solidFill>
                            <a:schemeClr val="tx1"/>
                          </a:solidFill>
                        </a:rPr>
                        <a:t>28</a:t>
                      </a:r>
                    </a:p>
                  </a:txBody>
                  <a:tcPr>
                    <a:solidFill>
                      <a:schemeClr val="bg1"/>
                    </a:solidFill>
                  </a:tcPr>
                </a:tc>
                <a:tc>
                  <a:txBody>
                    <a:bodyPr/>
                    <a:lstStyle/>
                    <a:p>
                      <a:r>
                        <a:rPr lang="es-MX" sz="1200" b="0" dirty="0">
                          <a:solidFill>
                            <a:schemeClr val="tx1"/>
                          </a:solidFill>
                        </a:rPr>
                        <a:t>27</a:t>
                      </a:r>
                    </a:p>
                  </a:txBody>
                  <a:tcPr>
                    <a:solidFill>
                      <a:schemeClr val="bg1"/>
                    </a:solidFill>
                  </a:tcPr>
                </a:tc>
                <a:tc>
                  <a:txBody>
                    <a:bodyPr/>
                    <a:lstStyle/>
                    <a:p>
                      <a:r>
                        <a:rPr lang="es-MX" sz="1200" b="0" dirty="0">
                          <a:solidFill>
                            <a:schemeClr val="tx1"/>
                          </a:solidFill>
                        </a:rPr>
                        <a:t>26</a:t>
                      </a:r>
                    </a:p>
                  </a:txBody>
                  <a:tcPr>
                    <a:solidFill>
                      <a:schemeClr val="bg1"/>
                    </a:solidFill>
                  </a:tcPr>
                </a:tc>
                <a:tc>
                  <a:txBody>
                    <a:bodyPr/>
                    <a:lstStyle/>
                    <a:p>
                      <a:r>
                        <a:rPr lang="es-MX" sz="1200" b="0" dirty="0">
                          <a:solidFill>
                            <a:schemeClr val="tx1"/>
                          </a:solidFill>
                        </a:rPr>
                        <a:t>25</a:t>
                      </a:r>
                    </a:p>
                  </a:txBody>
                  <a:tcPr>
                    <a:solidFill>
                      <a:schemeClr val="bg1"/>
                    </a:solidFill>
                  </a:tcPr>
                </a:tc>
                <a:tc>
                  <a:txBody>
                    <a:bodyPr/>
                    <a:lstStyle/>
                    <a:p>
                      <a:r>
                        <a:rPr lang="es-MX" sz="1200" b="0" dirty="0">
                          <a:solidFill>
                            <a:schemeClr val="tx1"/>
                          </a:solidFill>
                        </a:rPr>
                        <a:t>24</a:t>
                      </a:r>
                    </a:p>
                  </a:txBody>
                  <a:tcPr>
                    <a:solidFill>
                      <a:schemeClr val="bg1"/>
                    </a:solidFill>
                  </a:tcPr>
                </a:tc>
                <a:tc>
                  <a:txBody>
                    <a:bodyPr/>
                    <a:lstStyle/>
                    <a:p>
                      <a:r>
                        <a:rPr lang="es-MX" sz="1200" b="0" dirty="0">
                          <a:solidFill>
                            <a:schemeClr val="tx1"/>
                          </a:solidFill>
                        </a:rPr>
                        <a:t>23</a:t>
                      </a:r>
                    </a:p>
                  </a:txBody>
                  <a:tcPr>
                    <a:solidFill>
                      <a:schemeClr val="bg1"/>
                    </a:solidFill>
                  </a:tcPr>
                </a:tc>
                <a:tc>
                  <a:txBody>
                    <a:bodyPr/>
                    <a:lstStyle/>
                    <a:p>
                      <a:r>
                        <a:rPr lang="es-MX" sz="1200" b="0" dirty="0">
                          <a:solidFill>
                            <a:schemeClr val="tx1"/>
                          </a:solidFill>
                        </a:rPr>
                        <a:t>22</a:t>
                      </a:r>
                    </a:p>
                  </a:txBody>
                  <a:tcPr>
                    <a:solidFill>
                      <a:schemeClr val="bg1"/>
                    </a:solidFill>
                  </a:tcPr>
                </a:tc>
                <a:tc>
                  <a:txBody>
                    <a:bodyPr/>
                    <a:lstStyle/>
                    <a:p>
                      <a:r>
                        <a:rPr lang="es-MX" sz="1200" b="0" dirty="0">
                          <a:solidFill>
                            <a:schemeClr val="tx1"/>
                          </a:solidFill>
                        </a:rPr>
                        <a:t>21</a:t>
                      </a:r>
                    </a:p>
                  </a:txBody>
                  <a:tcPr>
                    <a:solidFill>
                      <a:schemeClr val="bg1"/>
                    </a:solidFill>
                  </a:tcPr>
                </a:tc>
                <a:tc>
                  <a:txBody>
                    <a:bodyPr/>
                    <a:lstStyle/>
                    <a:p>
                      <a:r>
                        <a:rPr lang="es-MX" sz="1200" b="0" dirty="0">
                          <a:solidFill>
                            <a:schemeClr val="tx1"/>
                          </a:solidFill>
                        </a:rPr>
                        <a:t>20</a:t>
                      </a:r>
                    </a:p>
                  </a:txBody>
                  <a:tcPr>
                    <a:solidFill>
                      <a:schemeClr val="bg1"/>
                    </a:solidFill>
                  </a:tcPr>
                </a:tc>
                <a:tc>
                  <a:txBody>
                    <a:bodyPr/>
                    <a:lstStyle/>
                    <a:p>
                      <a:r>
                        <a:rPr lang="es-MX" sz="1200" b="0" dirty="0">
                          <a:solidFill>
                            <a:schemeClr val="tx1"/>
                          </a:solidFill>
                        </a:rPr>
                        <a:t>19</a:t>
                      </a:r>
                    </a:p>
                  </a:txBody>
                  <a:tcPr>
                    <a:solidFill>
                      <a:schemeClr val="bg1"/>
                    </a:solidFill>
                  </a:tcPr>
                </a:tc>
                <a:tc>
                  <a:txBody>
                    <a:bodyPr/>
                    <a:lstStyle/>
                    <a:p>
                      <a:r>
                        <a:rPr lang="es-MX" sz="1200" b="0" dirty="0">
                          <a:solidFill>
                            <a:schemeClr val="tx1"/>
                          </a:solidFill>
                        </a:rPr>
                        <a:t>18</a:t>
                      </a:r>
                    </a:p>
                  </a:txBody>
                  <a:tcPr>
                    <a:solidFill>
                      <a:schemeClr val="bg1"/>
                    </a:solidFill>
                  </a:tcPr>
                </a:tc>
                <a:tc>
                  <a:txBody>
                    <a:bodyPr/>
                    <a:lstStyle/>
                    <a:p>
                      <a:r>
                        <a:rPr lang="es-MX" sz="1200" b="0" dirty="0">
                          <a:solidFill>
                            <a:schemeClr val="tx1"/>
                          </a:solidFill>
                        </a:rPr>
                        <a:t>17</a:t>
                      </a:r>
                    </a:p>
                  </a:txBody>
                  <a:tcPr>
                    <a:solidFill>
                      <a:schemeClr val="bg1"/>
                    </a:solidFill>
                  </a:tcPr>
                </a:tc>
                <a:tc>
                  <a:txBody>
                    <a:bodyPr/>
                    <a:lstStyle/>
                    <a:p>
                      <a:r>
                        <a:rPr lang="es-MX" sz="1200" b="0" dirty="0">
                          <a:solidFill>
                            <a:schemeClr val="tx1"/>
                          </a:solidFill>
                        </a:rPr>
                        <a:t>16</a:t>
                      </a:r>
                    </a:p>
                  </a:txBody>
                  <a:tcPr>
                    <a:solidFill>
                      <a:schemeClr val="bg1"/>
                    </a:solidFill>
                  </a:tcPr>
                </a:tc>
                <a:extLst>
                  <a:ext uri="{0D108BD9-81ED-4DB2-BD59-A6C34878D82A}">
                    <a16:rowId xmlns:a16="http://schemas.microsoft.com/office/drawing/2014/main" val="10000"/>
                  </a:ext>
                </a:extLst>
              </a:tr>
              <a:tr h="370840">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id</a:t>
                      </a:r>
                    </a:p>
                  </a:txBody>
                  <a:tcPr>
                    <a:solidFill>
                      <a:srgbClr val="FFC000"/>
                    </a:solidFill>
                  </a:tcPr>
                </a:tc>
                <a:tc>
                  <a:txBody>
                    <a:bodyPr/>
                    <a:lstStyle/>
                    <a:p>
                      <a:r>
                        <a:rPr lang="es-MX" sz="1200" b="0" dirty="0">
                          <a:solidFill>
                            <a:schemeClr val="tx1"/>
                          </a:solidFill>
                        </a:rPr>
                        <a:t>vip</a:t>
                      </a:r>
                    </a:p>
                  </a:txBody>
                  <a:tcPr>
                    <a:solidFill>
                      <a:srgbClr val="FFC000"/>
                    </a:solidFill>
                  </a:tcPr>
                </a:tc>
                <a:tc>
                  <a:txBody>
                    <a:bodyPr/>
                    <a:lstStyle/>
                    <a:p>
                      <a:r>
                        <a:rPr lang="es-MX" sz="1200" b="0" dirty="0" err="1">
                          <a:solidFill>
                            <a:schemeClr val="tx1"/>
                          </a:solidFill>
                        </a:rPr>
                        <a:t>vif</a:t>
                      </a:r>
                      <a:endParaRPr lang="es-MX" sz="1200" b="0" dirty="0">
                        <a:solidFill>
                          <a:schemeClr val="tx1"/>
                        </a:solidFill>
                      </a:endParaRPr>
                    </a:p>
                  </a:txBody>
                  <a:tcPr>
                    <a:solidFill>
                      <a:srgbClr val="FFC000"/>
                    </a:solidFill>
                  </a:tcPr>
                </a:tc>
                <a:tc>
                  <a:txBody>
                    <a:bodyPr/>
                    <a:lstStyle/>
                    <a:p>
                      <a:r>
                        <a:rPr lang="es-MX" sz="1200" b="0" dirty="0" err="1">
                          <a:solidFill>
                            <a:schemeClr val="tx1"/>
                          </a:solidFill>
                        </a:rPr>
                        <a:t>ac</a:t>
                      </a:r>
                      <a:endParaRPr lang="es-MX" sz="1200" b="0" dirty="0">
                        <a:solidFill>
                          <a:schemeClr val="tx1"/>
                        </a:solidFill>
                      </a:endParaRPr>
                    </a:p>
                  </a:txBody>
                  <a:tcPr>
                    <a:solidFill>
                      <a:srgbClr val="FFC000"/>
                    </a:solidFill>
                  </a:tcPr>
                </a:tc>
                <a:tc>
                  <a:txBody>
                    <a:bodyPr/>
                    <a:lstStyle/>
                    <a:p>
                      <a:r>
                        <a:rPr lang="es-MX" sz="1200" b="0" dirty="0" err="1">
                          <a:solidFill>
                            <a:schemeClr val="tx1"/>
                          </a:solidFill>
                        </a:rPr>
                        <a:t>vm</a:t>
                      </a:r>
                      <a:endParaRPr lang="es-MX" sz="1200" b="0" dirty="0">
                        <a:solidFill>
                          <a:schemeClr val="tx1"/>
                        </a:solidFill>
                      </a:endParaRPr>
                    </a:p>
                  </a:txBody>
                  <a:tcPr>
                    <a:solidFill>
                      <a:srgbClr val="FFC000"/>
                    </a:solidFill>
                  </a:tcPr>
                </a:tc>
                <a:tc>
                  <a:txBody>
                    <a:bodyPr/>
                    <a:lstStyle/>
                    <a:p>
                      <a:r>
                        <a:rPr lang="es-MX" sz="1200" b="0" dirty="0" err="1">
                          <a:solidFill>
                            <a:schemeClr val="tx1"/>
                          </a:solidFill>
                        </a:rPr>
                        <a:t>rf</a:t>
                      </a:r>
                      <a:endParaRPr lang="es-MX" sz="1200" b="0" dirty="0">
                        <a:solidFill>
                          <a:schemeClr val="tx1"/>
                        </a:solidFill>
                      </a:endParaRPr>
                    </a:p>
                  </a:txBody>
                  <a:tcPr>
                    <a:solidFill>
                      <a:srgbClr val="FFC000"/>
                    </a:solidFill>
                  </a:tcPr>
                </a:tc>
                <a:extLst>
                  <a:ext uri="{0D108BD9-81ED-4DB2-BD59-A6C34878D82A}">
                    <a16:rowId xmlns:a16="http://schemas.microsoft.com/office/drawing/2014/main" val="10001"/>
                  </a:ext>
                </a:extLst>
              </a:tr>
            </a:tbl>
          </a:graphicData>
        </a:graphic>
      </p:graphicFrame>
      <p:sp>
        <p:nvSpPr>
          <p:cNvPr id="10" name="2 Marcador de contenido"/>
          <p:cNvSpPr>
            <a:spLocks noGrp="1"/>
          </p:cNvSpPr>
          <p:nvPr>
            <p:ph idx="1"/>
          </p:nvPr>
        </p:nvSpPr>
        <p:spPr>
          <a:xfrm>
            <a:off x="1981200" y="3789040"/>
            <a:ext cx="8229600" cy="2520280"/>
          </a:xfrm>
        </p:spPr>
        <p:txBody>
          <a:bodyPr>
            <a:normAutofit/>
          </a:bodyPr>
          <a:lstStyle/>
          <a:p>
            <a:pPr marL="0" indent="0">
              <a:buNone/>
            </a:pPr>
            <a:r>
              <a:rPr lang="es-MX" sz="2000" dirty="0"/>
              <a:t>FLAGS </a:t>
            </a:r>
            <a:r>
              <a:rPr lang="es-MX" sz="2000" dirty="0" err="1"/>
              <a:t>categories</a:t>
            </a:r>
            <a:endParaRPr lang="es-MX" sz="2000" dirty="0"/>
          </a:p>
          <a:p>
            <a:r>
              <a:rPr lang="es-MX" sz="2000" dirty="0">
                <a:solidFill>
                  <a:srgbClr val="FF0000"/>
                </a:solidFill>
              </a:rPr>
              <a:t>STATUS </a:t>
            </a:r>
            <a:r>
              <a:rPr lang="es-MX" sz="2000" dirty="0" err="1">
                <a:solidFill>
                  <a:srgbClr val="FF0000"/>
                </a:solidFill>
              </a:rPr>
              <a:t>flags</a:t>
            </a:r>
            <a:r>
              <a:rPr lang="es-MX" sz="2000" dirty="0">
                <a:solidFill>
                  <a:srgbClr val="FF0000"/>
                </a:solidFill>
              </a:rPr>
              <a:t>: OF, SF, ZF, AF, PF, CF</a:t>
            </a:r>
          </a:p>
          <a:p>
            <a:r>
              <a:rPr lang="es-MX" sz="2000" dirty="0"/>
              <a:t>CONTROL </a:t>
            </a:r>
            <a:r>
              <a:rPr lang="es-MX" sz="2000" dirty="0" err="1"/>
              <a:t>flags</a:t>
            </a:r>
            <a:r>
              <a:rPr lang="es-MX" sz="2000" dirty="0"/>
              <a:t>: </a:t>
            </a:r>
            <a:r>
              <a:rPr lang="es-MX" sz="2000" dirty="0" err="1"/>
              <a:t>tf</a:t>
            </a:r>
            <a:r>
              <a:rPr lang="es-MX" sz="2000" dirty="0"/>
              <a:t>, </a:t>
            </a:r>
            <a:r>
              <a:rPr lang="es-MX" sz="2000" dirty="0" err="1"/>
              <a:t>if</a:t>
            </a:r>
            <a:r>
              <a:rPr lang="es-MX" sz="2000" dirty="0"/>
              <a:t>, </a:t>
            </a:r>
            <a:r>
              <a:rPr lang="es-MX" sz="2000" dirty="0" err="1"/>
              <a:t>df</a:t>
            </a:r>
            <a:endParaRPr lang="es-MX" sz="2000" dirty="0"/>
          </a:p>
          <a:p>
            <a:r>
              <a:rPr lang="es-MX" sz="2000" dirty="0"/>
              <a:t>SYSTEM </a:t>
            </a:r>
            <a:r>
              <a:rPr lang="es-MX" sz="2000" dirty="0" err="1"/>
              <a:t>flags</a:t>
            </a:r>
            <a:r>
              <a:rPr lang="es-MX" sz="2000" dirty="0"/>
              <a:t>: </a:t>
            </a:r>
            <a:r>
              <a:rPr lang="es-MX" sz="2000" dirty="0" err="1"/>
              <a:t>iop</a:t>
            </a:r>
            <a:r>
              <a:rPr lang="es-MX" sz="2000" dirty="0"/>
              <a:t>, </a:t>
            </a:r>
            <a:r>
              <a:rPr lang="es-MX" sz="2000" dirty="0" err="1"/>
              <a:t>nt</a:t>
            </a:r>
            <a:r>
              <a:rPr lang="es-MX" sz="2000" dirty="0"/>
              <a:t>, </a:t>
            </a:r>
            <a:r>
              <a:rPr lang="es-MX" sz="2000" dirty="0" err="1"/>
              <a:t>rf</a:t>
            </a:r>
            <a:r>
              <a:rPr lang="es-MX" sz="2000" dirty="0"/>
              <a:t>, </a:t>
            </a:r>
            <a:r>
              <a:rPr lang="es-MX" sz="2000" dirty="0" err="1"/>
              <a:t>vm</a:t>
            </a:r>
            <a:r>
              <a:rPr lang="es-MX" sz="2000" dirty="0"/>
              <a:t>, </a:t>
            </a:r>
            <a:r>
              <a:rPr lang="es-MX" sz="2000" dirty="0" err="1"/>
              <a:t>ac</a:t>
            </a:r>
            <a:r>
              <a:rPr lang="es-MX" sz="2000" dirty="0"/>
              <a:t>, </a:t>
            </a:r>
            <a:r>
              <a:rPr lang="es-MX" sz="2000" dirty="0" err="1"/>
              <a:t>vif</a:t>
            </a:r>
            <a:r>
              <a:rPr lang="es-MX" sz="2000" dirty="0"/>
              <a:t>, vip, id</a:t>
            </a:r>
          </a:p>
          <a:p>
            <a:endParaRPr lang="es-MX" sz="2000" dirty="0"/>
          </a:p>
          <a:p>
            <a:r>
              <a:rPr lang="es-MX" sz="2000" dirty="0" err="1"/>
              <a:t>Reserved</a:t>
            </a:r>
            <a:r>
              <a:rPr lang="es-MX" sz="2000" dirty="0"/>
              <a:t> bits: 0s and 1.</a:t>
            </a:r>
          </a:p>
        </p:txBody>
      </p:sp>
    </p:spTree>
    <p:extLst>
      <p:ext uri="{BB962C8B-B14F-4D97-AF65-F5344CB8AC3E}">
        <p14:creationId xmlns:p14="http://schemas.microsoft.com/office/powerpoint/2010/main" val="37937032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64-bit RFLAGS </a:t>
            </a:r>
            <a:r>
              <a:rPr lang="es-MX" dirty="0" err="1"/>
              <a:t>register</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229</a:t>
            </a:fld>
            <a:endParaRPr lang="es-MX" dirty="0"/>
          </a:p>
        </p:txBody>
      </p:sp>
      <p:graphicFrame>
        <p:nvGraphicFramePr>
          <p:cNvPr id="9" name="8 Tabla"/>
          <p:cNvGraphicFramePr>
            <a:graphicFrameLocks noGrp="1"/>
          </p:cNvGraphicFramePr>
          <p:nvPr/>
        </p:nvGraphicFramePr>
        <p:xfrm>
          <a:off x="2999656" y="1700808"/>
          <a:ext cx="6096000" cy="7416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r>
                        <a:rPr lang="es-MX" sz="1200" b="0" dirty="0">
                          <a:solidFill>
                            <a:schemeClr val="tx1"/>
                          </a:solidFill>
                        </a:rPr>
                        <a:t>63</a:t>
                      </a:r>
                    </a:p>
                  </a:txBody>
                  <a:tcPr>
                    <a:solidFill>
                      <a:schemeClr val="bg1"/>
                    </a:solidFill>
                  </a:tcPr>
                </a:tc>
                <a:tc>
                  <a:txBody>
                    <a:bodyPr/>
                    <a:lstStyle/>
                    <a:p>
                      <a:r>
                        <a:rPr lang="es-MX" sz="1200" b="0" dirty="0">
                          <a:solidFill>
                            <a:schemeClr val="tx1"/>
                          </a:solidFill>
                        </a:rPr>
                        <a:t>62</a:t>
                      </a:r>
                    </a:p>
                  </a:txBody>
                  <a:tcPr>
                    <a:solidFill>
                      <a:schemeClr val="bg1"/>
                    </a:solidFill>
                  </a:tcPr>
                </a:tc>
                <a:tc>
                  <a:txBody>
                    <a:bodyPr/>
                    <a:lstStyle/>
                    <a:p>
                      <a:r>
                        <a:rPr lang="es-MX" sz="1200" b="0" dirty="0">
                          <a:solidFill>
                            <a:schemeClr val="tx1"/>
                          </a:solidFill>
                        </a:rPr>
                        <a:t>61</a:t>
                      </a:r>
                    </a:p>
                  </a:txBody>
                  <a:tcPr>
                    <a:solidFill>
                      <a:schemeClr val="bg1"/>
                    </a:solidFill>
                  </a:tcPr>
                </a:tc>
                <a:tc>
                  <a:txBody>
                    <a:bodyPr/>
                    <a:lstStyle/>
                    <a:p>
                      <a:r>
                        <a:rPr lang="es-MX" sz="1200" b="0" dirty="0">
                          <a:solidFill>
                            <a:schemeClr val="tx1"/>
                          </a:solidFill>
                        </a:rPr>
                        <a:t>60</a:t>
                      </a:r>
                    </a:p>
                  </a:txBody>
                  <a:tcPr>
                    <a:solidFill>
                      <a:schemeClr val="bg1"/>
                    </a:solidFill>
                  </a:tcPr>
                </a:tc>
                <a:tc>
                  <a:txBody>
                    <a:bodyPr/>
                    <a:lstStyle/>
                    <a:p>
                      <a:r>
                        <a:rPr lang="es-MX" sz="1200" b="0" dirty="0">
                          <a:solidFill>
                            <a:schemeClr val="tx1"/>
                          </a:solidFill>
                        </a:rPr>
                        <a:t>59</a:t>
                      </a:r>
                    </a:p>
                  </a:txBody>
                  <a:tcPr>
                    <a:solidFill>
                      <a:schemeClr val="bg1"/>
                    </a:solidFill>
                  </a:tcPr>
                </a:tc>
                <a:tc>
                  <a:txBody>
                    <a:bodyPr/>
                    <a:lstStyle/>
                    <a:p>
                      <a:r>
                        <a:rPr lang="es-MX" sz="1200" b="0" dirty="0">
                          <a:solidFill>
                            <a:schemeClr val="tx1"/>
                          </a:solidFill>
                        </a:rPr>
                        <a:t>58</a:t>
                      </a:r>
                    </a:p>
                  </a:txBody>
                  <a:tcPr>
                    <a:solidFill>
                      <a:schemeClr val="bg1"/>
                    </a:solidFill>
                  </a:tcPr>
                </a:tc>
                <a:tc>
                  <a:txBody>
                    <a:bodyPr/>
                    <a:lstStyle/>
                    <a:p>
                      <a:r>
                        <a:rPr lang="es-MX" sz="1200" b="0" dirty="0">
                          <a:solidFill>
                            <a:schemeClr val="tx1"/>
                          </a:solidFill>
                        </a:rPr>
                        <a:t>57</a:t>
                      </a:r>
                    </a:p>
                  </a:txBody>
                  <a:tcPr>
                    <a:solidFill>
                      <a:schemeClr val="bg1"/>
                    </a:solidFill>
                  </a:tcPr>
                </a:tc>
                <a:tc>
                  <a:txBody>
                    <a:bodyPr/>
                    <a:lstStyle/>
                    <a:p>
                      <a:r>
                        <a:rPr lang="es-MX" sz="1200" b="0" dirty="0">
                          <a:solidFill>
                            <a:schemeClr val="tx1"/>
                          </a:solidFill>
                        </a:rPr>
                        <a:t>56</a:t>
                      </a:r>
                    </a:p>
                  </a:txBody>
                  <a:tcPr>
                    <a:solidFill>
                      <a:schemeClr val="bg1"/>
                    </a:solidFill>
                  </a:tcPr>
                </a:tc>
                <a:tc>
                  <a:txBody>
                    <a:bodyPr/>
                    <a:lstStyle/>
                    <a:p>
                      <a:r>
                        <a:rPr lang="es-MX" sz="1200" b="0" dirty="0">
                          <a:solidFill>
                            <a:schemeClr val="tx1"/>
                          </a:solidFill>
                        </a:rPr>
                        <a:t>54</a:t>
                      </a:r>
                    </a:p>
                  </a:txBody>
                  <a:tcPr>
                    <a:solidFill>
                      <a:schemeClr val="bg1"/>
                    </a:solidFill>
                  </a:tcPr>
                </a:tc>
                <a:tc>
                  <a:txBody>
                    <a:bodyPr/>
                    <a:lstStyle/>
                    <a:p>
                      <a:r>
                        <a:rPr lang="es-MX" sz="1200" b="0" dirty="0">
                          <a:solidFill>
                            <a:schemeClr val="tx1"/>
                          </a:solidFill>
                        </a:rPr>
                        <a:t>54</a:t>
                      </a:r>
                    </a:p>
                  </a:txBody>
                  <a:tcPr>
                    <a:solidFill>
                      <a:schemeClr val="bg1"/>
                    </a:solidFill>
                  </a:tcPr>
                </a:tc>
                <a:tc>
                  <a:txBody>
                    <a:bodyPr/>
                    <a:lstStyle/>
                    <a:p>
                      <a:r>
                        <a:rPr lang="es-MX" sz="1200" b="0" dirty="0">
                          <a:solidFill>
                            <a:schemeClr val="tx1"/>
                          </a:solidFill>
                        </a:rPr>
                        <a:t>53</a:t>
                      </a:r>
                    </a:p>
                  </a:txBody>
                  <a:tcPr>
                    <a:solidFill>
                      <a:schemeClr val="bg1"/>
                    </a:solidFill>
                  </a:tcPr>
                </a:tc>
                <a:tc>
                  <a:txBody>
                    <a:bodyPr/>
                    <a:lstStyle/>
                    <a:p>
                      <a:r>
                        <a:rPr lang="es-MX" sz="1200" b="0" dirty="0">
                          <a:solidFill>
                            <a:schemeClr val="tx1"/>
                          </a:solidFill>
                        </a:rPr>
                        <a:t>52</a:t>
                      </a:r>
                    </a:p>
                  </a:txBody>
                  <a:tcPr>
                    <a:solidFill>
                      <a:schemeClr val="bg1"/>
                    </a:solidFill>
                  </a:tcPr>
                </a:tc>
                <a:tc>
                  <a:txBody>
                    <a:bodyPr/>
                    <a:lstStyle/>
                    <a:p>
                      <a:r>
                        <a:rPr lang="es-MX" sz="1200" b="0" dirty="0">
                          <a:solidFill>
                            <a:schemeClr val="tx1"/>
                          </a:solidFill>
                        </a:rPr>
                        <a:t>51</a:t>
                      </a:r>
                    </a:p>
                  </a:txBody>
                  <a:tcPr>
                    <a:solidFill>
                      <a:schemeClr val="bg1"/>
                    </a:solidFill>
                  </a:tcPr>
                </a:tc>
                <a:tc>
                  <a:txBody>
                    <a:bodyPr/>
                    <a:lstStyle/>
                    <a:p>
                      <a:r>
                        <a:rPr lang="es-MX" sz="1200" b="0" dirty="0">
                          <a:solidFill>
                            <a:schemeClr val="tx1"/>
                          </a:solidFill>
                        </a:rPr>
                        <a:t>50</a:t>
                      </a:r>
                    </a:p>
                  </a:txBody>
                  <a:tcPr>
                    <a:solidFill>
                      <a:schemeClr val="bg1"/>
                    </a:solidFill>
                  </a:tcPr>
                </a:tc>
                <a:tc>
                  <a:txBody>
                    <a:bodyPr/>
                    <a:lstStyle/>
                    <a:p>
                      <a:r>
                        <a:rPr lang="es-MX" sz="1200" b="0" dirty="0">
                          <a:solidFill>
                            <a:schemeClr val="tx1"/>
                          </a:solidFill>
                        </a:rPr>
                        <a:t>49</a:t>
                      </a:r>
                    </a:p>
                  </a:txBody>
                  <a:tcPr>
                    <a:solidFill>
                      <a:schemeClr val="bg1"/>
                    </a:solidFill>
                  </a:tcPr>
                </a:tc>
                <a:tc>
                  <a:txBody>
                    <a:bodyPr/>
                    <a:lstStyle/>
                    <a:p>
                      <a:r>
                        <a:rPr lang="es-MX" sz="1200" b="0" dirty="0">
                          <a:solidFill>
                            <a:schemeClr val="tx1"/>
                          </a:solidFill>
                        </a:rPr>
                        <a:t>48</a:t>
                      </a:r>
                    </a:p>
                  </a:txBody>
                  <a:tcPr>
                    <a:solidFill>
                      <a:schemeClr val="bg1"/>
                    </a:solidFill>
                  </a:tcPr>
                </a:tc>
                <a:extLst>
                  <a:ext uri="{0D108BD9-81ED-4DB2-BD59-A6C34878D82A}">
                    <a16:rowId xmlns:a16="http://schemas.microsoft.com/office/drawing/2014/main" val="10000"/>
                  </a:ext>
                </a:extLst>
              </a:tr>
              <a:tr h="370840">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extLst>
                  <a:ext uri="{0D108BD9-81ED-4DB2-BD59-A6C34878D82A}">
                    <a16:rowId xmlns:a16="http://schemas.microsoft.com/office/drawing/2014/main" val="10001"/>
                  </a:ext>
                </a:extLst>
              </a:tr>
            </a:tbl>
          </a:graphicData>
        </a:graphic>
      </p:graphicFrame>
      <p:graphicFrame>
        <p:nvGraphicFramePr>
          <p:cNvPr id="11" name="7 Tabla"/>
          <p:cNvGraphicFramePr>
            <a:graphicFrameLocks noGrp="1"/>
          </p:cNvGraphicFramePr>
          <p:nvPr/>
        </p:nvGraphicFramePr>
        <p:xfrm>
          <a:off x="2999656" y="5146392"/>
          <a:ext cx="6096000" cy="7416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r>
                        <a:rPr lang="es-MX" sz="1200" b="0" dirty="0">
                          <a:solidFill>
                            <a:schemeClr val="tx1"/>
                          </a:solidFill>
                        </a:rPr>
                        <a:t>15</a:t>
                      </a:r>
                    </a:p>
                  </a:txBody>
                  <a:tcPr>
                    <a:solidFill>
                      <a:schemeClr val="bg1"/>
                    </a:solidFill>
                  </a:tcPr>
                </a:tc>
                <a:tc>
                  <a:txBody>
                    <a:bodyPr/>
                    <a:lstStyle/>
                    <a:p>
                      <a:r>
                        <a:rPr lang="es-MX" sz="1200" b="0" dirty="0">
                          <a:solidFill>
                            <a:schemeClr val="tx1"/>
                          </a:solidFill>
                        </a:rPr>
                        <a:t>14</a:t>
                      </a:r>
                    </a:p>
                  </a:txBody>
                  <a:tcPr>
                    <a:solidFill>
                      <a:schemeClr val="bg1"/>
                    </a:solidFill>
                  </a:tcPr>
                </a:tc>
                <a:tc>
                  <a:txBody>
                    <a:bodyPr/>
                    <a:lstStyle/>
                    <a:p>
                      <a:r>
                        <a:rPr lang="es-MX" sz="1200" b="0" dirty="0">
                          <a:solidFill>
                            <a:schemeClr val="tx1"/>
                          </a:solidFill>
                        </a:rPr>
                        <a:t>13</a:t>
                      </a:r>
                    </a:p>
                  </a:txBody>
                  <a:tcPr>
                    <a:solidFill>
                      <a:schemeClr val="bg1"/>
                    </a:solidFill>
                  </a:tcPr>
                </a:tc>
                <a:tc>
                  <a:txBody>
                    <a:bodyPr/>
                    <a:lstStyle/>
                    <a:p>
                      <a:r>
                        <a:rPr lang="es-MX" sz="1200" b="0" dirty="0">
                          <a:solidFill>
                            <a:schemeClr val="tx1"/>
                          </a:solidFill>
                        </a:rPr>
                        <a:t>12</a:t>
                      </a:r>
                    </a:p>
                  </a:txBody>
                  <a:tcPr>
                    <a:solidFill>
                      <a:schemeClr val="bg1"/>
                    </a:solidFill>
                  </a:tcPr>
                </a:tc>
                <a:tc>
                  <a:txBody>
                    <a:bodyPr/>
                    <a:lstStyle/>
                    <a:p>
                      <a:r>
                        <a:rPr lang="es-MX" sz="1200" b="0" dirty="0">
                          <a:solidFill>
                            <a:schemeClr val="tx1"/>
                          </a:solidFill>
                        </a:rPr>
                        <a:t>11</a:t>
                      </a:r>
                    </a:p>
                  </a:txBody>
                  <a:tcPr>
                    <a:solidFill>
                      <a:schemeClr val="bg1"/>
                    </a:solidFill>
                  </a:tcPr>
                </a:tc>
                <a:tc>
                  <a:txBody>
                    <a:bodyPr/>
                    <a:lstStyle/>
                    <a:p>
                      <a:r>
                        <a:rPr lang="es-MX" sz="1200" b="0" dirty="0">
                          <a:solidFill>
                            <a:schemeClr val="tx1"/>
                          </a:solidFill>
                        </a:rPr>
                        <a:t>10</a:t>
                      </a:r>
                    </a:p>
                  </a:txBody>
                  <a:tcPr>
                    <a:solidFill>
                      <a:schemeClr val="bg1"/>
                    </a:solidFill>
                  </a:tcPr>
                </a:tc>
                <a:tc>
                  <a:txBody>
                    <a:bodyPr/>
                    <a:lstStyle/>
                    <a:p>
                      <a:r>
                        <a:rPr lang="es-MX" sz="1200" b="0" dirty="0">
                          <a:solidFill>
                            <a:schemeClr val="tx1"/>
                          </a:solidFill>
                        </a:rPr>
                        <a:t>9</a:t>
                      </a:r>
                    </a:p>
                  </a:txBody>
                  <a:tcPr>
                    <a:solidFill>
                      <a:schemeClr val="bg1"/>
                    </a:solidFill>
                  </a:tcPr>
                </a:tc>
                <a:tc>
                  <a:txBody>
                    <a:bodyPr/>
                    <a:lstStyle/>
                    <a:p>
                      <a:r>
                        <a:rPr lang="es-MX" sz="1200" b="0" dirty="0">
                          <a:solidFill>
                            <a:schemeClr val="tx1"/>
                          </a:solidFill>
                        </a:rPr>
                        <a:t>8</a:t>
                      </a:r>
                    </a:p>
                  </a:txBody>
                  <a:tcPr>
                    <a:solidFill>
                      <a:schemeClr val="bg1"/>
                    </a:solidFill>
                  </a:tcPr>
                </a:tc>
                <a:tc>
                  <a:txBody>
                    <a:bodyPr/>
                    <a:lstStyle/>
                    <a:p>
                      <a:r>
                        <a:rPr lang="es-MX" sz="1200" b="0" dirty="0">
                          <a:solidFill>
                            <a:schemeClr val="tx1"/>
                          </a:solidFill>
                        </a:rPr>
                        <a:t>7</a:t>
                      </a:r>
                    </a:p>
                  </a:txBody>
                  <a:tcPr>
                    <a:solidFill>
                      <a:schemeClr val="bg1"/>
                    </a:solidFill>
                  </a:tcPr>
                </a:tc>
                <a:tc>
                  <a:txBody>
                    <a:bodyPr/>
                    <a:lstStyle/>
                    <a:p>
                      <a:r>
                        <a:rPr lang="es-MX" sz="1200" b="0" dirty="0">
                          <a:solidFill>
                            <a:schemeClr val="tx1"/>
                          </a:solidFill>
                        </a:rPr>
                        <a:t>6</a:t>
                      </a:r>
                    </a:p>
                  </a:txBody>
                  <a:tcPr>
                    <a:solidFill>
                      <a:schemeClr val="bg1"/>
                    </a:solidFill>
                  </a:tcPr>
                </a:tc>
                <a:tc>
                  <a:txBody>
                    <a:bodyPr/>
                    <a:lstStyle/>
                    <a:p>
                      <a:r>
                        <a:rPr lang="es-MX" sz="1200" b="0" dirty="0">
                          <a:solidFill>
                            <a:schemeClr val="tx1"/>
                          </a:solidFill>
                        </a:rPr>
                        <a:t>5</a:t>
                      </a:r>
                    </a:p>
                  </a:txBody>
                  <a:tcPr>
                    <a:solidFill>
                      <a:schemeClr val="bg1"/>
                    </a:solidFill>
                  </a:tcPr>
                </a:tc>
                <a:tc>
                  <a:txBody>
                    <a:bodyPr/>
                    <a:lstStyle/>
                    <a:p>
                      <a:r>
                        <a:rPr lang="es-MX" sz="1200" b="0" dirty="0">
                          <a:solidFill>
                            <a:schemeClr val="tx1"/>
                          </a:solidFill>
                        </a:rPr>
                        <a:t>4</a:t>
                      </a:r>
                    </a:p>
                  </a:txBody>
                  <a:tcPr>
                    <a:solidFill>
                      <a:schemeClr val="bg1"/>
                    </a:solidFill>
                  </a:tcPr>
                </a:tc>
                <a:tc>
                  <a:txBody>
                    <a:bodyPr/>
                    <a:lstStyle/>
                    <a:p>
                      <a:r>
                        <a:rPr lang="es-MX" sz="1200" b="0" dirty="0">
                          <a:solidFill>
                            <a:schemeClr val="tx1"/>
                          </a:solidFill>
                        </a:rPr>
                        <a:t>3</a:t>
                      </a:r>
                    </a:p>
                  </a:txBody>
                  <a:tcPr>
                    <a:solidFill>
                      <a:schemeClr val="bg1"/>
                    </a:solidFill>
                  </a:tcPr>
                </a:tc>
                <a:tc>
                  <a:txBody>
                    <a:bodyPr/>
                    <a:lstStyle/>
                    <a:p>
                      <a:r>
                        <a:rPr lang="es-MX" sz="1200" b="0" dirty="0">
                          <a:solidFill>
                            <a:schemeClr val="tx1"/>
                          </a:solidFill>
                        </a:rPr>
                        <a:t>2</a:t>
                      </a:r>
                    </a:p>
                  </a:txBody>
                  <a:tcPr>
                    <a:solidFill>
                      <a:schemeClr val="bg1"/>
                    </a:solidFill>
                  </a:tcPr>
                </a:tc>
                <a:tc>
                  <a:txBody>
                    <a:bodyPr/>
                    <a:lstStyle/>
                    <a:p>
                      <a:r>
                        <a:rPr lang="es-MX" sz="1200" b="0" dirty="0">
                          <a:solidFill>
                            <a:schemeClr val="tx1"/>
                          </a:solidFill>
                        </a:rPr>
                        <a:t>1</a:t>
                      </a:r>
                    </a:p>
                  </a:txBody>
                  <a:tcPr>
                    <a:solidFill>
                      <a:schemeClr val="bg1"/>
                    </a:solidFill>
                  </a:tcPr>
                </a:tc>
                <a:tc>
                  <a:txBody>
                    <a:bodyPr/>
                    <a:lstStyle/>
                    <a:p>
                      <a:r>
                        <a:rPr lang="es-MX" sz="1200" b="0" dirty="0">
                          <a:solidFill>
                            <a:schemeClr val="tx1"/>
                          </a:solidFill>
                        </a:rPr>
                        <a:t>0</a:t>
                      </a:r>
                    </a:p>
                  </a:txBody>
                  <a:tcPr>
                    <a:solidFill>
                      <a:schemeClr val="bg1"/>
                    </a:solidFill>
                  </a:tcPr>
                </a:tc>
                <a:extLst>
                  <a:ext uri="{0D108BD9-81ED-4DB2-BD59-A6C34878D82A}">
                    <a16:rowId xmlns:a16="http://schemas.microsoft.com/office/drawing/2014/main" val="10000"/>
                  </a:ext>
                </a:extLst>
              </a:tr>
              <a:tr h="370840">
                <a:tc>
                  <a:txBody>
                    <a:bodyPr/>
                    <a:lstStyle/>
                    <a:p>
                      <a:r>
                        <a:rPr lang="es-MX" sz="1200" b="0" dirty="0">
                          <a:solidFill>
                            <a:schemeClr val="tx1"/>
                          </a:solidFill>
                        </a:rPr>
                        <a:t>0</a:t>
                      </a:r>
                    </a:p>
                  </a:txBody>
                  <a:tcPr>
                    <a:solidFill>
                      <a:srgbClr val="92D050"/>
                    </a:solidFill>
                  </a:tcPr>
                </a:tc>
                <a:tc>
                  <a:txBody>
                    <a:bodyPr/>
                    <a:lstStyle/>
                    <a:p>
                      <a:r>
                        <a:rPr lang="es-MX" sz="1200" b="0" dirty="0" err="1">
                          <a:solidFill>
                            <a:schemeClr val="tx1"/>
                          </a:solidFill>
                        </a:rPr>
                        <a:t>nt</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iop</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iop</a:t>
                      </a:r>
                      <a:endParaRPr lang="es-MX" sz="1200" b="0" dirty="0">
                        <a:solidFill>
                          <a:schemeClr val="tx1"/>
                        </a:solidFill>
                      </a:endParaRPr>
                    </a:p>
                  </a:txBody>
                  <a:tcPr>
                    <a:solidFill>
                      <a:srgbClr val="92D050"/>
                    </a:solidFill>
                  </a:tcPr>
                </a:tc>
                <a:tc>
                  <a:txBody>
                    <a:bodyPr/>
                    <a:lstStyle/>
                    <a:p>
                      <a:r>
                        <a:rPr lang="es-MX" sz="1200" b="1" dirty="0">
                          <a:solidFill>
                            <a:srgbClr val="FF0000"/>
                          </a:solidFill>
                        </a:rPr>
                        <a:t>OF</a:t>
                      </a:r>
                    </a:p>
                  </a:txBody>
                  <a:tcPr>
                    <a:solidFill>
                      <a:srgbClr val="92D050"/>
                    </a:solidFill>
                  </a:tcPr>
                </a:tc>
                <a:tc>
                  <a:txBody>
                    <a:bodyPr/>
                    <a:lstStyle/>
                    <a:p>
                      <a:r>
                        <a:rPr lang="es-MX" sz="1200" b="0" dirty="0" err="1">
                          <a:solidFill>
                            <a:schemeClr val="tx1"/>
                          </a:solidFill>
                        </a:rPr>
                        <a:t>df</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if</a:t>
                      </a:r>
                      <a:endParaRPr lang="es-MX" sz="1200" b="0" dirty="0">
                        <a:solidFill>
                          <a:schemeClr val="tx1"/>
                        </a:solidFill>
                      </a:endParaRPr>
                    </a:p>
                  </a:txBody>
                  <a:tcPr>
                    <a:solidFill>
                      <a:srgbClr val="92D050"/>
                    </a:solidFill>
                  </a:tcPr>
                </a:tc>
                <a:tc>
                  <a:txBody>
                    <a:bodyPr/>
                    <a:lstStyle/>
                    <a:p>
                      <a:r>
                        <a:rPr lang="es-MX" sz="1200" b="0" dirty="0" err="1">
                          <a:solidFill>
                            <a:schemeClr val="tx1"/>
                          </a:solidFill>
                        </a:rPr>
                        <a:t>tf</a:t>
                      </a:r>
                      <a:endParaRPr lang="es-MX" sz="1200" b="0" dirty="0">
                        <a:solidFill>
                          <a:schemeClr val="tx1"/>
                        </a:solidFill>
                      </a:endParaRPr>
                    </a:p>
                  </a:txBody>
                  <a:tcPr>
                    <a:solidFill>
                      <a:srgbClr val="92D050"/>
                    </a:solidFill>
                  </a:tcPr>
                </a:tc>
                <a:tc>
                  <a:txBody>
                    <a:bodyPr/>
                    <a:lstStyle/>
                    <a:p>
                      <a:r>
                        <a:rPr lang="es-MX" sz="1200" b="1" dirty="0">
                          <a:solidFill>
                            <a:srgbClr val="FF0000"/>
                          </a:solidFill>
                        </a:rPr>
                        <a:t>SF</a:t>
                      </a:r>
                    </a:p>
                  </a:txBody>
                  <a:tcPr>
                    <a:solidFill>
                      <a:srgbClr val="92D050"/>
                    </a:solidFill>
                  </a:tcPr>
                </a:tc>
                <a:tc>
                  <a:txBody>
                    <a:bodyPr/>
                    <a:lstStyle/>
                    <a:p>
                      <a:r>
                        <a:rPr lang="es-MX" sz="1200" b="1" dirty="0">
                          <a:solidFill>
                            <a:srgbClr val="FF0000"/>
                          </a:solidFill>
                        </a:rPr>
                        <a:t>ZF</a:t>
                      </a:r>
                    </a:p>
                  </a:txBody>
                  <a:tcPr>
                    <a:solidFill>
                      <a:srgbClr val="92D050"/>
                    </a:solidFill>
                  </a:tcPr>
                </a:tc>
                <a:tc>
                  <a:txBody>
                    <a:bodyPr/>
                    <a:lstStyle/>
                    <a:p>
                      <a:r>
                        <a:rPr lang="es-MX" sz="1200" b="0" dirty="0">
                          <a:solidFill>
                            <a:schemeClr val="tx1"/>
                          </a:solidFill>
                        </a:rPr>
                        <a:t>0</a:t>
                      </a:r>
                    </a:p>
                  </a:txBody>
                  <a:tcPr>
                    <a:solidFill>
                      <a:srgbClr val="92D050"/>
                    </a:solidFill>
                  </a:tcPr>
                </a:tc>
                <a:tc>
                  <a:txBody>
                    <a:bodyPr/>
                    <a:lstStyle/>
                    <a:p>
                      <a:r>
                        <a:rPr lang="es-MX" sz="1200" b="1" dirty="0">
                          <a:solidFill>
                            <a:srgbClr val="FF0000"/>
                          </a:solidFill>
                        </a:rPr>
                        <a:t>AF</a:t>
                      </a:r>
                    </a:p>
                  </a:txBody>
                  <a:tcPr>
                    <a:solidFill>
                      <a:srgbClr val="92D050"/>
                    </a:solidFill>
                  </a:tcPr>
                </a:tc>
                <a:tc>
                  <a:txBody>
                    <a:bodyPr/>
                    <a:lstStyle/>
                    <a:p>
                      <a:r>
                        <a:rPr lang="es-MX" sz="1200" b="0" dirty="0">
                          <a:solidFill>
                            <a:schemeClr val="tx1"/>
                          </a:solidFill>
                        </a:rPr>
                        <a:t>0</a:t>
                      </a:r>
                    </a:p>
                  </a:txBody>
                  <a:tcPr>
                    <a:solidFill>
                      <a:srgbClr val="92D050"/>
                    </a:solidFill>
                  </a:tcPr>
                </a:tc>
                <a:tc>
                  <a:txBody>
                    <a:bodyPr/>
                    <a:lstStyle/>
                    <a:p>
                      <a:r>
                        <a:rPr lang="es-MX" sz="1200" b="1" dirty="0">
                          <a:solidFill>
                            <a:srgbClr val="FF0000"/>
                          </a:solidFill>
                        </a:rPr>
                        <a:t>PF</a:t>
                      </a:r>
                    </a:p>
                  </a:txBody>
                  <a:tcPr>
                    <a:solidFill>
                      <a:srgbClr val="92D050"/>
                    </a:solidFill>
                  </a:tcPr>
                </a:tc>
                <a:tc>
                  <a:txBody>
                    <a:bodyPr/>
                    <a:lstStyle/>
                    <a:p>
                      <a:r>
                        <a:rPr lang="es-MX" sz="1200" b="0" dirty="0">
                          <a:solidFill>
                            <a:schemeClr val="tx1"/>
                          </a:solidFill>
                        </a:rPr>
                        <a:t>1</a:t>
                      </a:r>
                    </a:p>
                  </a:txBody>
                  <a:tcPr>
                    <a:solidFill>
                      <a:srgbClr val="92D050"/>
                    </a:solidFill>
                  </a:tcPr>
                </a:tc>
                <a:tc>
                  <a:txBody>
                    <a:bodyPr/>
                    <a:lstStyle/>
                    <a:p>
                      <a:r>
                        <a:rPr lang="es-MX" sz="1200" b="1" dirty="0">
                          <a:solidFill>
                            <a:srgbClr val="FF0000"/>
                          </a:solidFill>
                        </a:rPr>
                        <a:t>CF</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12" name="8 Tabla"/>
          <p:cNvGraphicFramePr>
            <a:graphicFrameLocks noGrp="1"/>
          </p:cNvGraphicFramePr>
          <p:nvPr/>
        </p:nvGraphicFramePr>
        <p:xfrm>
          <a:off x="2999656" y="3994264"/>
          <a:ext cx="6096000" cy="7416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r>
                        <a:rPr lang="es-MX" sz="1200" b="0" dirty="0">
                          <a:solidFill>
                            <a:schemeClr val="tx1"/>
                          </a:solidFill>
                        </a:rPr>
                        <a:t>31</a:t>
                      </a:r>
                    </a:p>
                  </a:txBody>
                  <a:tcPr>
                    <a:solidFill>
                      <a:schemeClr val="bg1"/>
                    </a:solidFill>
                  </a:tcPr>
                </a:tc>
                <a:tc>
                  <a:txBody>
                    <a:bodyPr/>
                    <a:lstStyle/>
                    <a:p>
                      <a:r>
                        <a:rPr lang="es-MX" sz="1200" b="0" dirty="0">
                          <a:solidFill>
                            <a:schemeClr val="tx1"/>
                          </a:solidFill>
                        </a:rPr>
                        <a:t>30</a:t>
                      </a:r>
                    </a:p>
                  </a:txBody>
                  <a:tcPr>
                    <a:solidFill>
                      <a:schemeClr val="bg1"/>
                    </a:solidFill>
                  </a:tcPr>
                </a:tc>
                <a:tc>
                  <a:txBody>
                    <a:bodyPr/>
                    <a:lstStyle/>
                    <a:p>
                      <a:r>
                        <a:rPr lang="es-MX" sz="1200" b="0" dirty="0">
                          <a:solidFill>
                            <a:schemeClr val="tx1"/>
                          </a:solidFill>
                        </a:rPr>
                        <a:t>29</a:t>
                      </a:r>
                    </a:p>
                  </a:txBody>
                  <a:tcPr>
                    <a:solidFill>
                      <a:schemeClr val="bg1"/>
                    </a:solidFill>
                  </a:tcPr>
                </a:tc>
                <a:tc>
                  <a:txBody>
                    <a:bodyPr/>
                    <a:lstStyle/>
                    <a:p>
                      <a:r>
                        <a:rPr lang="es-MX" sz="1200" b="0" dirty="0">
                          <a:solidFill>
                            <a:schemeClr val="tx1"/>
                          </a:solidFill>
                        </a:rPr>
                        <a:t>28</a:t>
                      </a:r>
                    </a:p>
                  </a:txBody>
                  <a:tcPr>
                    <a:solidFill>
                      <a:schemeClr val="bg1"/>
                    </a:solidFill>
                  </a:tcPr>
                </a:tc>
                <a:tc>
                  <a:txBody>
                    <a:bodyPr/>
                    <a:lstStyle/>
                    <a:p>
                      <a:r>
                        <a:rPr lang="es-MX" sz="1200" b="0" dirty="0">
                          <a:solidFill>
                            <a:schemeClr val="tx1"/>
                          </a:solidFill>
                        </a:rPr>
                        <a:t>27</a:t>
                      </a:r>
                    </a:p>
                  </a:txBody>
                  <a:tcPr>
                    <a:solidFill>
                      <a:schemeClr val="bg1"/>
                    </a:solidFill>
                  </a:tcPr>
                </a:tc>
                <a:tc>
                  <a:txBody>
                    <a:bodyPr/>
                    <a:lstStyle/>
                    <a:p>
                      <a:r>
                        <a:rPr lang="es-MX" sz="1200" b="0" dirty="0">
                          <a:solidFill>
                            <a:schemeClr val="tx1"/>
                          </a:solidFill>
                        </a:rPr>
                        <a:t>26</a:t>
                      </a:r>
                    </a:p>
                  </a:txBody>
                  <a:tcPr>
                    <a:solidFill>
                      <a:schemeClr val="bg1"/>
                    </a:solidFill>
                  </a:tcPr>
                </a:tc>
                <a:tc>
                  <a:txBody>
                    <a:bodyPr/>
                    <a:lstStyle/>
                    <a:p>
                      <a:r>
                        <a:rPr lang="es-MX" sz="1200" b="0" dirty="0">
                          <a:solidFill>
                            <a:schemeClr val="tx1"/>
                          </a:solidFill>
                        </a:rPr>
                        <a:t>25</a:t>
                      </a:r>
                    </a:p>
                  </a:txBody>
                  <a:tcPr>
                    <a:solidFill>
                      <a:schemeClr val="bg1"/>
                    </a:solidFill>
                  </a:tcPr>
                </a:tc>
                <a:tc>
                  <a:txBody>
                    <a:bodyPr/>
                    <a:lstStyle/>
                    <a:p>
                      <a:r>
                        <a:rPr lang="es-MX" sz="1200" b="0" dirty="0">
                          <a:solidFill>
                            <a:schemeClr val="tx1"/>
                          </a:solidFill>
                        </a:rPr>
                        <a:t>24</a:t>
                      </a:r>
                    </a:p>
                  </a:txBody>
                  <a:tcPr>
                    <a:solidFill>
                      <a:schemeClr val="bg1"/>
                    </a:solidFill>
                  </a:tcPr>
                </a:tc>
                <a:tc>
                  <a:txBody>
                    <a:bodyPr/>
                    <a:lstStyle/>
                    <a:p>
                      <a:r>
                        <a:rPr lang="es-MX" sz="1200" b="0" dirty="0">
                          <a:solidFill>
                            <a:schemeClr val="tx1"/>
                          </a:solidFill>
                        </a:rPr>
                        <a:t>23</a:t>
                      </a:r>
                    </a:p>
                  </a:txBody>
                  <a:tcPr>
                    <a:solidFill>
                      <a:schemeClr val="bg1"/>
                    </a:solidFill>
                  </a:tcPr>
                </a:tc>
                <a:tc>
                  <a:txBody>
                    <a:bodyPr/>
                    <a:lstStyle/>
                    <a:p>
                      <a:r>
                        <a:rPr lang="es-MX" sz="1200" b="0" dirty="0">
                          <a:solidFill>
                            <a:schemeClr val="tx1"/>
                          </a:solidFill>
                        </a:rPr>
                        <a:t>22</a:t>
                      </a:r>
                    </a:p>
                  </a:txBody>
                  <a:tcPr>
                    <a:solidFill>
                      <a:schemeClr val="bg1"/>
                    </a:solidFill>
                  </a:tcPr>
                </a:tc>
                <a:tc>
                  <a:txBody>
                    <a:bodyPr/>
                    <a:lstStyle/>
                    <a:p>
                      <a:r>
                        <a:rPr lang="es-MX" sz="1200" b="0" dirty="0">
                          <a:solidFill>
                            <a:schemeClr val="tx1"/>
                          </a:solidFill>
                        </a:rPr>
                        <a:t>21</a:t>
                      </a:r>
                    </a:p>
                  </a:txBody>
                  <a:tcPr>
                    <a:solidFill>
                      <a:schemeClr val="bg1"/>
                    </a:solidFill>
                  </a:tcPr>
                </a:tc>
                <a:tc>
                  <a:txBody>
                    <a:bodyPr/>
                    <a:lstStyle/>
                    <a:p>
                      <a:r>
                        <a:rPr lang="es-MX" sz="1200" b="0" dirty="0">
                          <a:solidFill>
                            <a:schemeClr val="tx1"/>
                          </a:solidFill>
                        </a:rPr>
                        <a:t>20</a:t>
                      </a:r>
                    </a:p>
                  </a:txBody>
                  <a:tcPr>
                    <a:solidFill>
                      <a:schemeClr val="bg1"/>
                    </a:solidFill>
                  </a:tcPr>
                </a:tc>
                <a:tc>
                  <a:txBody>
                    <a:bodyPr/>
                    <a:lstStyle/>
                    <a:p>
                      <a:r>
                        <a:rPr lang="es-MX" sz="1200" b="0" dirty="0">
                          <a:solidFill>
                            <a:schemeClr val="tx1"/>
                          </a:solidFill>
                        </a:rPr>
                        <a:t>19</a:t>
                      </a:r>
                    </a:p>
                  </a:txBody>
                  <a:tcPr>
                    <a:solidFill>
                      <a:schemeClr val="bg1"/>
                    </a:solidFill>
                  </a:tcPr>
                </a:tc>
                <a:tc>
                  <a:txBody>
                    <a:bodyPr/>
                    <a:lstStyle/>
                    <a:p>
                      <a:r>
                        <a:rPr lang="es-MX" sz="1200" b="0" dirty="0">
                          <a:solidFill>
                            <a:schemeClr val="tx1"/>
                          </a:solidFill>
                        </a:rPr>
                        <a:t>18</a:t>
                      </a:r>
                    </a:p>
                  </a:txBody>
                  <a:tcPr>
                    <a:solidFill>
                      <a:schemeClr val="bg1"/>
                    </a:solidFill>
                  </a:tcPr>
                </a:tc>
                <a:tc>
                  <a:txBody>
                    <a:bodyPr/>
                    <a:lstStyle/>
                    <a:p>
                      <a:r>
                        <a:rPr lang="es-MX" sz="1200" b="0" dirty="0">
                          <a:solidFill>
                            <a:schemeClr val="tx1"/>
                          </a:solidFill>
                        </a:rPr>
                        <a:t>17</a:t>
                      </a:r>
                    </a:p>
                  </a:txBody>
                  <a:tcPr>
                    <a:solidFill>
                      <a:schemeClr val="bg1"/>
                    </a:solidFill>
                  </a:tcPr>
                </a:tc>
                <a:tc>
                  <a:txBody>
                    <a:bodyPr/>
                    <a:lstStyle/>
                    <a:p>
                      <a:r>
                        <a:rPr lang="es-MX" sz="1200" b="0" dirty="0">
                          <a:solidFill>
                            <a:schemeClr val="tx1"/>
                          </a:solidFill>
                        </a:rPr>
                        <a:t>16</a:t>
                      </a:r>
                    </a:p>
                  </a:txBody>
                  <a:tcPr>
                    <a:solidFill>
                      <a:schemeClr val="bg1"/>
                    </a:solidFill>
                  </a:tcPr>
                </a:tc>
                <a:extLst>
                  <a:ext uri="{0D108BD9-81ED-4DB2-BD59-A6C34878D82A}">
                    <a16:rowId xmlns:a16="http://schemas.microsoft.com/office/drawing/2014/main" val="10000"/>
                  </a:ext>
                </a:extLst>
              </a:tr>
              <a:tr h="370840">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0</a:t>
                      </a:r>
                    </a:p>
                  </a:txBody>
                  <a:tcPr>
                    <a:solidFill>
                      <a:srgbClr val="FFC000"/>
                    </a:solidFill>
                  </a:tcPr>
                </a:tc>
                <a:tc>
                  <a:txBody>
                    <a:bodyPr/>
                    <a:lstStyle/>
                    <a:p>
                      <a:r>
                        <a:rPr lang="es-MX" sz="1200" b="0" dirty="0">
                          <a:solidFill>
                            <a:schemeClr val="tx1"/>
                          </a:solidFill>
                        </a:rPr>
                        <a:t>id</a:t>
                      </a:r>
                    </a:p>
                  </a:txBody>
                  <a:tcPr>
                    <a:solidFill>
                      <a:srgbClr val="FFC000"/>
                    </a:solidFill>
                  </a:tcPr>
                </a:tc>
                <a:tc>
                  <a:txBody>
                    <a:bodyPr/>
                    <a:lstStyle/>
                    <a:p>
                      <a:r>
                        <a:rPr lang="es-MX" sz="1200" b="0" dirty="0">
                          <a:solidFill>
                            <a:schemeClr val="tx1"/>
                          </a:solidFill>
                        </a:rPr>
                        <a:t>vip</a:t>
                      </a:r>
                    </a:p>
                  </a:txBody>
                  <a:tcPr>
                    <a:solidFill>
                      <a:srgbClr val="FFC000"/>
                    </a:solidFill>
                  </a:tcPr>
                </a:tc>
                <a:tc>
                  <a:txBody>
                    <a:bodyPr/>
                    <a:lstStyle/>
                    <a:p>
                      <a:r>
                        <a:rPr lang="es-MX" sz="1200" b="0" dirty="0" err="1">
                          <a:solidFill>
                            <a:schemeClr val="tx1"/>
                          </a:solidFill>
                        </a:rPr>
                        <a:t>vif</a:t>
                      </a:r>
                      <a:endParaRPr lang="es-MX" sz="1200" b="0" dirty="0">
                        <a:solidFill>
                          <a:schemeClr val="tx1"/>
                        </a:solidFill>
                      </a:endParaRPr>
                    </a:p>
                  </a:txBody>
                  <a:tcPr>
                    <a:solidFill>
                      <a:srgbClr val="FFC000"/>
                    </a:solidFill>
                  </a:tcPr>
                </a:tc>
                <a:tc>
                  <a:txBody>
                    <a:bodyPr/>
                    <a:lstStyle/>
                    <a:p>
                      <a:r>
                        <a:rPr lang="es-MX" sz="1200" b="0" dirty="0" err="1">
                          <a:solidFill>
                            <a:schemeClr val="tx1"/>
                          </a:solidFill>
                        </a:rPr>
                        <a:t>ac</a:t>
                      </a:r>
                      <a:endParaRPr lang="es-MX" sz="1200" b="0" dirty="0">
                        <a:solidFill>
                          <a:schemeClr val="tx1"/>
                        </a:solidFill>
                      </a:endParaRPr>
                    </a:p>
                  </a:txBody>
                  <a:tcPr>
                    <a:solidFill>
                      <a:srgbClr val="FFC000"/>
                    </a:solidFill>
                  </a:tcPr>
                </a:tc>
                <a:tc>
                  <a:txBody>
                    <a:bodyPr/>
                    <a:lstStyle/>
                    <a:p>
                      <a:r>
                        <a:rPr lang="es-MX" sz="1200" b="0" dirty="0" err="1">
                          <a:solidFill>
                            <a:schemeClr val="tx1"/>
                          </a:solidFill>
                        </a:rPr>
                        <a:t>vm</a:t>
                      </a:r>
                      <a:endParaRPr lang="es-MX" sz="1200" b="0" dirty="0">
                        <a:solidFill>
                          <a:schemeClr val="tx1"/>
                        </a:solidFill>
                      </a:endParaRPr>
                    </a:p>
                  </a:txBody>
                  <a:tcPr>
                    <a:solidFill>
                      <a:srgbClr val="FFC000"/>
                    </a:solidFill>
                  </a:tcPr>
                </a:tc>
                <a:tc>
                  <a:txBody>
                    <a:bodyPr/>
                    <a:lstStyle/>
                    <a:p>
                      <a:r>
                        <a:rPr lang="es-MX" sz="1200" b="0" dirty="0" err="1">
                          <a:solidFill>
                            <a:schemeClr val="tx1"/>
                          </a:solidFill>
                        </a:rPr>
                        <a:t>rf</a:t>
                      </a:r>
                      <a:endParaRPr lang="es-MX" sz="1200" b="0" dirty="0">
                        <a:solidFill>
                          <a:schemeClr val="tx1"/>
                        </a:solidFill>
                      </a:endParaRPr>
                    </a:p>
                  </a:txBody>
                  <a:tcPr>
                    <a:solidFill>
                      <a:srgbClr val="FFC000"/>
                    </a:solidFill>
                  </a:tcPr>
                </a:tc>
                <a:extLst>
                  <a:ext uri="{0D108BD9-81ED-4DB2-BD59-A6C34878D82A}">
                    <a16:rowId xmlns:a16="http://schemas.microsoft.com/office/drawing/2014/main" val="10001"/>
                  </a:ext>
                </a:extLst>
              </a:tr>
            </a:tbl>
          </a:graphicData>
        </a:graphic>
      </p:graphicFrame>
      <p:graphicFrame>
        <p:nvGraphicFramePr>
          <p:cNvPr id="13" name="8 Tabla"/>
          <p:cNvGraphicFramePr>
            <a:graphicFrameLocks noGrp="1"/>
          </p:cNvGraphicFramePr>
          <p:nvPr/>
        </p:nvGraphicFramePr>
        <p:xfrm>
          <a:off x="2977030" y="2847536"/>
          <a:ext cx="6096000" cy="7416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r>
                        <a:rPr lang="es-MX" sz="1200" b="0" dirty="0">
                          <a:solidFill>
                            <a:schemeClr val="tx1"/>
                          </a:solidFill>
                        </a:rPr>
                        <a:t>47</a:t>
                      </a:r>
                    </a:p>
                  </a:txBody>
                  <a:tcPr>
                    <a:solidFill>
                      <a:schemeClr val="bg1"/>
                    </a:solidFill>
                  </a:tcPr>
                </a:tc>
                <a:tc>
                  <a:txBody>
                    <a:bodyPr/>
                    <a:lstStyle/>
                    <a:p>
                      <a:r>
                        <a:rPr lang="es-MX" sz="1200" b="0" dirty="0">
                          <a:solidFill>
                            <a:schemeClr val="tx1"/>
                          </a:solidFill>
                        </a:rPr>
                        <a:t>46</a:t>
                      </a:r>
                    </a:p>
                  </a:txBody>
                  <a:tcPr>
                    <a:solidFill>
                      <a:schemeClr val="bg1"/>
                    </a:solidFill>
                  </a:tcPr>
                </a:tc>
                <a:tc>
                  <a:txBody>
                    <a:bodyPr/>
                    <a:lstStyle/>
                    <a:p>
                      <a:r>
                        <a:rPr lang="es-MX" sz="1200" b="0" dirty="0">
                          <a:solidFill>
                            <a:schemeClr val="tx1"/>
                          </a:solidFill>
                        </a:rPr>
                        <a:t>45</a:t>
                      </a:r>
                    </a:p>
                  </a:txBody>
                  <a:tcPr>
                    <a:solidFill>
                      <a:schemeClr val="bg1"/>
                    </a:solidFill>
                  </a:tcPr>
                </a:tc>
                <a:tc>
                  <a:txBody>
                    <a:bodyPr/>
                    <a:lstStyle/>
                    <a:p>
                      <a:r>
                        <a:rPr lang="es-MX" sz="1200" b="0" dirty="0">
                          <a:solidFill>
                            <a:schemeClr val="tx1"/>
                          </a:solidFill>
                        </a:rPr>
                        <a:t>44</a:t>
                      </a:r>
                    </a:p>
                  </a:txBody>
                  <a:tcPr>
                    <a:solidFill>
                      <a:schemeClr val="bg1"/>
                    </a:solidFill>
                  </a:tcPr>
                </a:tc>
                <a:tc>
                  <a:txBody>
                    <a:bodyPr/>
                    <a:lstStyle/>
                    <a:p>
                      <a:r>
                        <a:rPr lang="es-MX" sz="1200" b="0" dirty="0">
                          <a:solidFill>
                            <a:schemeClr val="tx1"/>
                          </a:solidFill>
                        </a:rPr>
                        <a:t>43</a:t>
                      </a:r>
                    </a:p>
                  </a:txBody>
                  <a:tcPr>
                    <a:solidFill>
                      <a:schemeClr val="bg1"/>
                    </a:solidFill>
                  </a:tcPr>
                </a:tc>
                <a:tc>
                  <a:txBody>
                    <a:bodyPr/>
                    <a:lstStyle/>
                    <a:p>
                      <a:r>
                        <a:rPr lang="es-MX" sz="1200" b="0" dirty="0">
                          <a:solidFill>
                            <a:schemeClr val="tx1"/>
                          </a:solidFill>
                        </a:rPr>
                        <a:t>42</a:t>
                      </a:r>
                    </a:p>
                  </a:txBody>
                  <a:tcPr>
                    <a:solidFill>
                      <a:schemeClr val="bg1"/>
                    </a:solidFill>
                  </a:tcPr>
                </a:tc>
                <a:tc>
                  <a:txBody>
                    <a:bodyPr/>
                    <a:lstStyle/>
                    <a:p>
                      <a:r>
                        <a:rPr lang="es-MX" sz="1200" b="0" dirty="0">
                          <a:solidFill>
                            <a:schemeClr val="tx1"/>
                          </a:solidFill>
                        </a:rPr>
                        <a:t>41</a:t>
                      </a:r>
                    </a:p>
                  </a:txBody>
                  <a:tcPr>
                    <a:solidFill>
                      <a:schemeClr val="bg1"/>
                    </a:solidFill>
                  </a:tcPr>
                </a:tc>
                <a:tc>
                  <a:txBody>
                    <a:bodyPr/>
                    <a:lstStyle/>
                    <a:p>
                      <a:r>
                        <a:rPr lang="es-MX" sz="1200" b="0" dirty="0">
                          <a:solidFill>
                            <a:schemeClr val="tx1"/>
                          </a:solidFill>
                        </a:rPr>
                        <a:t>40</a:t>
                      </a:r>
                    </a:p>
                  </a:txBody>
                  <a:tcPr>
                    <a:solidFill>
                      <a:schemeClr val="bg1"/>
                    </a:solidFill>
                  </a:tcPr>
                </a:tc>
                <a:tc>
                  <a:txBody>
                    <a:bodyPr/>
                    <a:lstStyle/>
                    <a:p>
                      <a:r>
                        <a:rPr lang="es-MX" sz="1200" b="0" dirty="0">
                          <a:solidFill>
                            <a:schemeClr val="tx1"/>
                          </a:solidFill>
                        </a:rPr>
                        <a:t>39</a:t>
                      </a:r>
                    </a:p>
                  </a:txBody>
                  <a:tcPr>
                    <a:solidFill>
                      <a:schemeClr val="bg1"/>
                    </a:solidFill>
                  </a:tcPr>
                </a:tc>
                <a:tc>
                  <a:txBody>
                    <a:bodyPr/>
                    <a:lstStyle/>
                    <a:p>
                      <a:r>
                        <a:rPr lang="es-MX" sz="1200" b="0" dirty="0">
                          <a:solidFill>
                            <a:schemeClr val="tx1"/>
                          </a:solidFill>
                        </a:rPr>
                        <a:t>38</a:t>
                      </a:r>
                    </a:p>
                  </a:txBody>
                  <a:tcPr>
                    <a:solidFill>
                      <a:schemeClr val="bg1"/>
                    </a:solidFill>
                  </a:tcPr>
                </a:tc>
                <a:tc>
                  <a:txBody>
                    <a:bodyPr/>
                    <a:lstStyle/>
                    <a:p>
                      <a:r>
                        <a:rPr lang="es-MX" sz="1200" b="0" dirty="0">
                          <a:solidFill>
                            <a:schemeClr val="tx1"/>
                          </a:solidFill>
                        </a:rPr>
                        <a:t>37</a:t>
                      </a:r>
                    </a:p>
                  </a:txBody>
                  <a:tcPr>
                    <a:solidFill>
                      <a:schemeClr val="bg1"/>
                    </a:solidFill>
                  </a:tcPr>
                </a:tc>
                <a:tc>
                  <a:txBody>
                    <a:bodyPr/>
                    <a:lstStyle/>
                    <a:p>
                      <a:r>
                        <a:rPr lang="es-MX" sz="1200" b="0" dirty="0">
                          <a:solidFill>
                            <a:schemeClr val="tx1"/>
                          </a:solidFill>
                        </a:rPr>
                        <a:t>36</a:t>
                      </a:r>
                    </a:p>
                  </a:txBody>
                  <a:tcPr>
                    <a:solidFill>
                      <a:schemeClr val="bg1"/>
                    </a:solidFill>
                  </a:tcPr>
                </a:tc>
                <a:tc>
                  <a:txBody>
                    <a:bodyPr/>
                    <a:lstStyle/>
                    <a:p>
                      <a:r>
                        <a:rPr lang="es-MX" sz="1200" b="0" dirty="0">
                          <a:solidFill>
                            <a:schemeClr val="tx1"/>
                          </a:solidFill>
                        </a:rPr>
                        <a:t>35</a:t>
                      </a:r>
                    </a:p>
                  </a:txBody>
                  <a:tcPr>
                    <a:solidFill>
                      <a:schemeClr val="bg1"/>
                    </a:solidFill>
                  </a:tcPr>
                </a:tc>
                <a:tc>
                  <a:txBody>
                    <a:bodyPr/>
                    <a:lstStyle/>
                    <a:p>
                      <a:r>
                        <a:rPr lang="es-MX" sz="1200" b="0" dirty="0">
                          <a:solidFill>
                            <a:schemeClr val="tx1"/>
                          </a:solidFill>
                        </a:rPr>
                        <a:t>34</a:t>
                      </a:r>
                    </a:p>
                  </a:txBody>
                  <a:tcPr>
                    <a:solidFill>
                      <a:schemeClr val="bg1"/>
                    </a:solidFill>
                  </a:tcPr>
                </a:tc>
                <a:tc>
                  <a:txBody>
                    <a:bodyPr/>
                    <a:lstStyle/>
                    <a:p>
                      <a:r>
                        <a:rPr lang="es-MX" sz="1200" b="0" dirty="0">
                          <a:solidFill>
                            <a:schemeClr val="tx1"/>
                          </a:solidFill>
                        </a:rPr>
                        <a:t>33</a:t>
                      </a:r>
                    </a:p>
                  </a:txBody>
                  <a:tcPr>
                    <a:solidFill>
                      <a:schemeClr val="bg1"/>
                    </a:solidFill>
                  </a:tcPr>
                </a:tc>
                <a:tc>
                  <a:txBody>
                    <a:bodyPr/>
                    <a:lstStyle/>
                    <a:p>
                      <a:r>
                        <a:rPr lang="es-MX" sz="1200" b="0" dirty="0">
                          <a:solidFill>
                            <a:schemeClr val="tx1"/>
                          </a:solidFill>
                        </a:rPr>
                        <a:t>32</a:t>
                      </a:r>
                    </a:p>
                  </a:txBody>
                  <a:tcPr>
                    <a:solidFill>
                      <a:schemeClr val="bg1"/>
                    </a:solidFill>
                  </a:tcPr>
                </a:tc>
                <a:extLst>
                  <a:ext uri="{0D108BD9-81ED-4DB2-BD59-A6C34878D82A}">
                    <a16:rowId xmlns:a16="http://schemas.microsoft.com/office/drawing/2014/main" val="10000"/>
                  </a:ext>
                </a:extLst>
              </a:tr>
              <a:tr h="370840">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tc>
                  <a:txBody>
                    <a:bodyPr/>
                    <a:lstStyle/>
                    <a:p>
                      <a:r>
                        <a:rPr lang="es-MX" sz="1200" b="0" dirty="0">
                          <a:solidFill>
                            <a:schemeClr val="tx1"/>
                          </a:solidFill>
                        </a:rPr>
                        <a:t>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053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t>Translating Binary to Decimal</a:t>
            </a:r>
          </a:p>
        </p:txBody>
      </p:sp>
      <p:sp>
        <p:nvSpPr>
          <p:cNvPr id="17412" name="Rectangle 3"/>
          <p:cNvSpPr>
            <a:spLocks noGrp="1" noChangeArrowheads="1"/>
          </p:cNvSpPr>
          <p:nvPr>
            <p:ph type="body" idx="1"/>
          </p:nvPr>
        </p:nvSpPr>
        <p:spPr>
          <a:xfrm>
            <a:off x="2063552" y="1772816"/>
            <a:ext cx="8153400" cy="4114800"/>
          </a:xfrm>
        </p:spPr>
        <p:txBody>
          <a:bodyPr>
            <a:normAutofit lnSpcReduction="10000"/>
          </a:bodyPr>
          <a:lstStyle/>
          <a:p>
            <a:pPr marL="114300" indent="0">
              <a:spcBef>
                <a:spcPts val="600"/>
              </a:spcBef>
              <a:spcAft>
                <a:spcPts val="600"/>
              </a:spcAft>
              <a:buNone/>
            </a:pPr>
            <a:r>
              <a:rPr lang="en-US" altLang="en-US" i="1" dirty="0"/>
              <a:t>Weighted positional notation</a:t>
            </a:r>
            <a:r>
              <a:rPr lang="en-US" altLang="en-US" dirty="0"/>
              <a:t> shows how to calculate the </a:t>
            </a:r>
            <a:r>
              <a:rPr lang="en-US" altLang="en-US" i="1" dirty="0"/>
              <a:t>decimal value</a:t>
            </a:r>
            <a:r>
              <a:rPr lang="en-US" altLang="en-US" dirty="0"/>
              <a:t> of each binary bit:</a:t>
            </a:r>
            <a:endParaRPr lang="en-US" altLang="en-US" i="1" dirty="0"/>
          </a:p>
          <a:p>
            <a:pPr marL="114300" indent="0">
              <a:spcBef>
                <a:spcPts val="600"/>
              </a:spcBef>
              <a:spcAft>
                <a:spcPts val="600"/>
              </a:spcAft>
              <a:buNone/>
            </a:pPr>
            <a:r>
              <a:rPr lang="en-US" altLang="en-US" b="1" i="1" dirty="0" err="1">
                <a:solidFill>
                  <a:srgbClr val="FF0000"/>
                </a:solidFill>
                <a:latin typeface="Times New Roman" pitchFamily="18" charset="0"/>
              </a:rPr>
              <a:t>dec</a:t>
            </a:r>
            <a:r>
              <a:rPr lang="en-US" altLang="en-US" b="1" dirty="0">
                <a:solidFill>
                  <a:srgbClr val="FF0000"/>
                </a:solidFill>
                <a:latin typeface="Times New Roman" pitchFamily="18" charset="0"/>
              </a:rPr>
              <a:t> = (</a:t>
            </a:r>
            <a:r>
              <a:rPr lang="en-US" altLang="en-US" b="1" i="1" dirty="0">
                <a:solidFill>
                  <a:srgbClr val="FF0000"/>
                </a:solidFill>
                <a:latin typeface="Times New Roman" pitchFamily="18" charset="0"/>
              </a:rPr>
              <a:t>B</a:t>
            </a:r>
            <a:r>
              <a:rPr lang="en-US" altLang="en-US" b="1" i="1" baseline="-25000" dirty="0">
                <a:solidFill>
                  <a:srgbClr val="FF0000"/>
                </a:solidFill>
                <a:latin typeface="Times New Roman" pitchFamily="18" charset="0"/>
              </a:rPr>
              <a:t>n-1</a:t>
            </a:r>
            <a:r>
              <a:rPr lang="en-US" altLang="en-US" b="1" dirty="0">
                <a:solidFill>
                  <a:srgbClr val="FF0000"/>
                </a:solidFill>
                <a:latin typeface="Times New Roman" pitchFamily="18" charset="0"/>
              </a:rPr>
              <a:t> </a:t>
            </a:r>
            <a:r>
              <a:rPr lang="en-US" altLang="en-US" b="1" dirty="0">
                <a:solidFill>
                  <a:srgbClr val="FF0000"/>
                </a:solidFill>
                <a:latin typeface="Symbol" pitchFamily="18" charset="2"/>
                <a:sym typeface="Symbol" pitchFamily="18" charset="2"/>
              </a:rPr>
              <a:t></a:t>
            </a:r>
            <a:r>
              <a:rPr lang="en-US" altLang="en-US" b="1" dirty="0">
                <a:solidFill>
                  <a:srgbClr val="FF0000"/>
                </a:solidFill>
                <a:latin typeface="Symbol" pitchFamily="18" charset="2"/>
              </a:rPr>
              <a:t> </a:t>
            </a:r>
            <a:r>
              <a:rPr lang="en-US" altLang="en-US" b="1" dirty="0">
                <a:solidFill>
                  <a:srgbClr val="FF0000"/>
                </a:solidFill>
                <a:latin typeface="Times New Roman" pitchFamily="18" charset="0"/>
              </a:rPr>
              <a:t>2</a:t>
            </a:r>
            <a:r>
              <a:rPr lang="en-US" altLang="en-US" b="1" i="1" baseline="30000" dirty="0">
                <a:solidFill>
                  <a:srgbClr val="FF0000"/>
                </a:solidFill>
                <a:latin typeface="Times New Roman" pitchFamily="18" charset="0"/>
              </a:rPr>
              <a:t>n</a:t>
            </a:r>
            <a:r>
              <a:rPr lang="en-US" altLang="en-US" b="1" baseline="30000" dirty="0">
                <a:solidFill>
                  <a:srgbClr val="FF0000"/>
                </a:solidFill>
                <a:latin typeface="Times New Roman" pitchFamily="18" charset="0"/>
              </a:rPr>
              <a:t>-1</a:t>
            </a:r>
            <a:r>
              <a:rPr lang="en-US" altLang="en-US" b="1" dirty="0">
                <a:solidFill>
                  <a:srgbClr val="FF0000"/>
                </a:solidFill>
                <a:latin typeface="Times New Roman" pitchFamily="18" charset="0"/>
              </a:rPr>
              <a:t>) </a:t>
            </a:r>
            <a:r>
              <a:rPr lang="en-US" altLang="en-US" b="1" dirty="0">
                <a:solidFill>
                  <a:srgbClr val="FF0000"/>
                </a:solidFill>
                <a:latin typeface="Symbol" pitchFamily="18" charset="2"/>
              </a:rPr>
              <a:t>+</a:t>
            </a:r>
            <a:r>
              <a:rPr lang="en-US" altLang="en-US" b="1" dirty="0">
                <a:solidFill>
                  <a:srgbClr val="FF0000"/>
                </a:solidFill>
                <a:latin typeface="Times New Roman" pitchFamily="18" charset="0"/>
              </a:rPr>
              <a:t> (</a:t>
            </a:r>
            <a:r>
              <a:rPr lang="en-US" altLang="en-US" b="1" i="1" dirty="0">
                <a:solidFill>
                  <a:srgbClr val="FF0000"/>
                </a:solidFill>
                <a:latin typeface="Times New Roman" pitchFamily="18" charset="0"/>
              </a:rPr>
              <a:t>B</a:t>
            </a:r>
            <a:r>
              <a:rPr lang="en-US" altLang="en-US" b="1" i="1" baseline="-25000" dirty="0">
                <a:solidFill>
                  <a:srgbClr val="FF0000"/>
                </a:solidFill>
                <a:latin typeface="Times New Roman" pitchFamily="18" charset="0"/>
              </a:rPr>
              <a:t>n-2</a:t>
            </a:r>
            <a:r>
              <a:rPr lang="en-US" altLang="en-US" b="1" dirty="0">
                <a:solidFill>
                  <a:srgbClr val="FF0000"/>
                </a:solidFill>
                <a:latin typeface="Times New Roman" pitchFamily="18" charset="0"/>
              </a:rPr>
              <a:t> </a:t>
            </a:r>
            <a:r>
              <a:rPr lang="en-US" altLang="en-US" b="1" dirty="0">
                <a:solidFill>
                  <a:srgbClr val="FF0000"/>
                </a:solidFill>
                <a:latin typeface="Symbol" pitchFamily="18" charset="2"/>
                <a:sym typeface="Symbol" pitchFamily="18" charset="2"/>
              </a:rPr>
              <a:t></a:t>
            </a:r>
            <a:r>
              <a:rPr lang="en-US" altLang="en-US" b="1" dirty="0">
                <a:solidFill>
                  <a:srgbClr val="FF0000"/>
                </a:solidFill>
                <a:latin typeface="Times New Roman" pitchFamily="18" charset="0"/>
              </a:rPr>
              <a:t> 2</a:t>
            </a:r>
            <a:r>
              <a:rPr lang="en-US" altLang="en-US" b="1" i="1" baseline="30000" dirty="0">
                <a:solidFill>
                  <a:srgbClr val="FF0000"/>
                </a:solidFill>
                <a:latin typeface="Times New Roman" pitchFamily="18" charset="0"/>
              </a:rPr>
              <a:t>n</a:t>
            </a:r>
            <a:r>
              <a:rPr lang="en-US" altLang="en-US" b="1" baseline="30000" dirty="0">
                <a:solidFill>
                  <a:srgbClr val="FF0000"/>
                </a:solidFill>
                <a:latin typeface="Times New Roman" pitchFamily="18" charset="0"/>
              </a:rPr>
              <a:t>-2</a:t>
            </a:r>
            <a:r>
              <a:rPr lang="en-US" altLang="en-US" b="1" dirty="0">
                <a:solidFill>
                  <a:srgbClr val="FF0000"/>
                </a:solidFill>
                <a:latin typeface="Times New Roman" pitchFamily="18" charset="0"/>
              </a:rPr>
              <a:t>) </a:t>
            </a:r>
            <a:r>
              <a:rPr lang="en-US" altLang="en-US" b="1" dirty="0">
                <a:solidFill>
                  <a:srgbClr val="FF0000"/>
                </a:solidFill>
                <a:latin typeface="Symbol" pitchFamily="18" charset="2"/>
              </a:rPr>
              <a:t>+</a:t>
            </a:r>
            <a:r>
              <a:rPr lang="en-US" altLang="en-US" b="1" dirty="0">
                <a:solidFill>
                  <a:srgbClr val="FF0000"/>
                </a:solidFill>
                <a:latin typeface="Times New Roman" pitchFamily="18" charset="0"/>
              </a:rPr>
              <a:t> ... </a:t>
            </a:r>
            <a:r>
              <a:rPr lang="en-US" altLang="en-US" b="1" dirty="0">
                <a:solidFill>
                  <a:srgbClr val="FF0000"/>
                </a:solidFill>
                <a:latin typeface="Symbol" pitchFamily="18" charset="2"/>
              </a:rPr>
              <a:t>+</a:t>
            </a:r>
            <a:r>
              <a:rPr lang="en-US" altLang="en-US" b="1" dirty="0">
                <a:solidFill>
                  <a:srgbClr val="FF0000"/>
                </a:solidFill>
                <a:latin typeface="Times New Roman" pitchFamily="18" charset="0"/>
              </a:rPr>
              <a:t> (</a:t>
            </a:r>
            <a:r>
              <a:rPr lang="en-US" altLang="en-US" b="1" i="1" dirty="0">
                <a:solidFill>
                  <a:srgbClr val="FF0000"/>
                </a:solidFill>
                <a:latin typeface="Times New Roman" pitchFamily="18" charset="0"/>
              </a:rPr>
              <a:t>B</a:t>
            </a:r>
            <a:r>
              <a:rPr lang="en-US" altLang="en-US" b="1" i="1" baseline="-25000" dirty="0">
                <a:solidFill>
                  <a:srgbClr val="FF0000"/>
                </a:solidFill>
                <a:latin typeface="Times New Roman" pitchFamily="18" charset="0"/>
              </a:rPr>
              <a:t>1</a:t>
            </a:r>
            <a:r>
              <a:rPr lang="en-US" altLang="en-US" b="1" dirty="0">
                <a:solidFill>
                  <a:srgbClr val="FF0000"/>
                </a:solidFill>
                <a:latin typeface="Times New Roman" pitchFamily="18" charset="0"/>
              </a:rPr>
              <a:t> </a:t>
            </a:r>
            <a:r>
              <a:rPr lang="en-US" altLang="en-US" b="1" dirty="0">
                <a:solidFill>
                  <a:srgbClr val="FF0000"/>
                </a:solidFill>
                <a:latin typeface="Times New Roman" pitchFamily="18" charset="0"/>
                <a:sym typeface="Symbol" pitchFamily="18" charset="2"/>
              </a:rPr>
              <a:t></a:t>
            </a:r>
            <a:r>
              <a:rPr lang="en-US" altLang="en-US" b="1" dirty="0">
                <a:solidFill>
                  <a:srgbClr val="FF0000"/>
                </a:solidFill>
                <a:latin typeface="Times New Roman" pitchFamily="18" charset="0"/>
              </a:rPr>
              <a:t> 2</a:t>
            </a:r>
            <a:r>
              <a:rPr lang="en-US" altLang="en-US" b="1" baseline="30000" dirty="0">
                <a:solidFill>
                  <a:srgbClr val="FF0000"/>
                </a:solidFill>
                <a:latin typeface="Times New Roman" pitchFamily="18" charset="0"/>
              </a:rPr>
              <a:t>1</a:t>
            </a:r>
            <a:r>
              <a:rPr lang="en-US" altLang="en-US" b="1" dirty="0">
                <a:solidFill>
                  <a:srgbClr val="FF0000"/>
                </a:solidFill>
                <a:latin typeface="Times New Roman" pitchFamily="18" charset="0"/>
              </a:rPr>
              <a:t>) </a:t>
            </a:r>
            <a:r>
              <a:rPr lang="en-US" altLang="en-US" b="1" dirty="0">
                <a:solidFill>
                  <a:srgbClr val="FF0000"/>
                </a:solidFill>
                <a:latin typeface="Symbol" pitchFamily="18" charset="2"/>
              </a:rPr>
              <a:t>+</a:t>
            </a:r>
            <a:r>
              <a:rPr lang="en-US" altLang="en-US" b="1" dirty="0">
                <a:solidFill>
                  <a:srgbClr val="FF0000"/>
                </a:solidFill>
                <a:latin typeface="Times New Roman" pitchFamily="18" charset="0"/>
              </a:rPr>
              <a:t> (</a:t>
            </a:r>
            <a:r>
              <a:rPr lang="en-US" altLang="en-US" b="1" i="1" dirty="0">
                <a:solidFill>
                  <a:srgbClr val="FF0000"/>
                </a:solidFill>
                <a:latin typeface="Times New Roman" pitchFamily="18" charset="0"/>
              </a:rPr>
              <a:t>B</a:t>
            </a:r>
            <a:r>
              <a:rPr lang="en-US" altLang="en-US" b="1" i="1" baseline="-25000" dirty="0">
                <a:solidFill>
                  <a:srgbClr val="FF0000"/>
                </a:solidFill>
                <a:latin typeface="Times New Roman" pitchFamily="18" charset="0"/>
              </a:rPr>
              <a:t>0</a:t>
            </a:r>
            <a:r>
              <a:rPr lang="en-US" altLang="en-US" b="1" dirty="0">
                <a:solidFill>
                  <a:srgbClr val="FF0000"/>
                </a:solidFill>
                <a:latin typeface="Times New Roman" pitchFamily="18" charset="0"/>
              </a:rPr>
              <a:t> </a:t>
            </a:r>
            <a:r>
              <a:rPr lang="en-US" altLang="en-US" b="1" dirty="0">
                <a:solidFill>
                  <a:srgbClr val="FF0000"/>
                </a:solidFill>
                <a:latin typeface="Times New Roman" pitchFamily="18" charset="0"/>
                <a:sym typeface="Symbol" pitchFamily="18" charset="2"/>
              </a:rPr>
              <a:t></a:t>
            </a:r>
            <a:r>
              <a:rPr lang="en-US" altLang="en-US" b="1" dirty="0">
                <a:solidFill>
                  <a:srgbClr val="FF0000"/>
                </a:solidFill>
                <a:latin typeface="Times New Roman" pitchFamily="18" charset="0"/>
              </a:rPr>
              <a:t> 2</a:t>
            </a:r>
            <a:r>
              <a:rPr lang="en-US" altLang="en-US" b="1" baseline="30000" dirty="0">
                <a:solidFill>
                  <a:srgbClr val="FF0000"/>
                </a:solidFill>
                <a:latin typeface="Times New Roman" pitchFamily="18" charset="0"/>
              </a:rPr>
              <a:t>0</a:t>
            </a:r>
            <a:r>
              <a:rPr lang="en-US" altLang="en-US" b="1" dirty="0">
                <a:solidFill>
                  <a:srgbClr val="FF0000"/>
                </a:solidFill>
                <a:latin typeface="Times New Roman" pitchFamily="18" charset="0"/>
              </a:rPr>
              <a:t>)</a:t>
            </a:r>
          </a:p>
          <a:p>
            <a:pPr marL="114300" indent="0">
              <a:spcBef>
                <a:spcPts val="600"/>
              </a:spcBef>
              <a:spcAft>
                <a:spcPts val="600"/>
              </a:spcAft>
              <a:buNone/>
            </a:pPr>
            <a:r>
              <a:rPr lang="en-US" altLang="en-US" sz="1800" dirty="0"/>
              <a:t>B = binary digit</a:t>
            </a:r>
          </a:p>
          <a:p>
            <a:pPr marL="114300" indent="0">
              <a:spcBef>
                <a:spcPts val="600"/>
              </a:spcBef>
              <a:spcAft>
                <a:spcPts val="600"/>
              </a:spcAft>
              <a:buNone/>
            </a:pPr>
            <a:r>
              <a:rPr lang="en-US" altLang="en-US" dirty="0"/>
              <a:t>binary 00001001 = decimal ??:</a:t>
            </a:r>
          </a:p>
          <a:p>
            <a:pPr marL="114300" indent="0">
              <a:spcBef>
                <a:spcPts val="600"/>
              </a:spcBef>
              <a:spcAft>
                <a:spcPts val="600"/>
              </a:spcAft>
              <a:buNone/>
            </a:pPr>
            <a:r>
              <a:rPr lang="en-US" altLang="en-US" dirty="0">
                <a:latin typeface="Times New Roman" pitchFamily="18" charset="0"/>
              </a:rPr>
              <a:t>	</a:t>
            </a:r>
            <a:r>
              <a:rPr lang="en-US" altLang="en-US" dirty="0"/>
              <a:t> </a:t>
            </a:r>
            <a:r>
              <a:rPr lang="en-US" altLang="en-US" sz="2400" dirty="0"/>
              <a:t>(</a:t>
            </a:r>
            <a:r>
              <a:rPr lang="en-US" altLang="en-US" sz="2400" dirty="0">
                <a:solidFill>
                  <a:srgbClr val="FF0000"/>
                </a:solidFill>
              </a:rPr>
              <a:t>0</a:t>
            </a:r>
            <a:r>
              <a:rPr lang="en-US" altLang="en-US" sz="2400" baseline="-25000" dirty="0"/>
              <a:t>2</a:t>
            </a:r>
            <a:r>
              <a:rPr lang="en-US" altLang="en-US" sz="2400" dirty="0"/>
              <a:t> </a:t>
            </a:r>
            <a:r>
              <a:rPr lang="en-US" altLang="en-US" sz="2400" dirty="0">
                <a:sym typeface="Symbol" pitchFamily="18" charset="2"/>
              </a:rPr>
              <a:t></a:t>
            </a:r>
            <a:r>
              <a:rPr lang="en-US" altLang="en-US" sz="2400" dirty="0"/>
              <a:t> 2</a:t>
            </a:r>
            <a:r>
              <a:rPr lang="en-US" altLang="en-US" sz="2400" baseline="30000" dirty="0"/>
              <a:t>7</a:t>
            </a:r>
            <a:r>
              <a:rPr lang="en-US" altLang="en-US" sz="2400" dirty="0"/>
              <a:t>) + (</a:t>
            </a:r>
            <a:r>
              <a:rPr lang="en-US" altLang="en-US" sz="2400" dirty="0">
                <a:solidFill>
                  <a:srgbClr val="FF0000"/>
                </a:solidFill>
              </a:rPr>
              <a:t>0</a:t>
            </a:r>
            <a:r>
              <a:rPr lang="en-US" altLang="en-US" sz="2400" baseline="-25000" dirty="0"/>
              <a:t>2</a:t>
            </a:r>
            <a:r>
              <a:rPr lang="en-US" altLang="en-US" sz="2400" dirty="0"/>
              <a:t> </a:t>
            </a:r>
            <a:r>
              <a:rPr lang="en-US" altLang="en-US" sz="2400" dirty="0">
                <a:sym typeface="Symbol" pitchFamily="18" charset="2"/>
              </a:rPr>
              <a:t></a:t>
            </a:r>
            <a:r>
              <a:rPr lang="en-US" altLang="en-US" sz="2400" dirty="0"/>
              <a:t> 2</a:t>
            </a:r>
            <a:r>
              <a:rPr lang="en-US" altLang="en-US" sz="2400" baseline="30000" dirty="0"/>
              <a:t>6</a:t>
            </a:r>
            <a:r>
              <a:rPr lang="en-US" altLang="en-US" sz="2400" dirty="0"/>
              <a:t>) + (</a:t>
            </a:r>
            <a:r>
              <a:rPr lang="en-US" altLang="en-US" sz="2400" dirty="0">
                <a:solidFill>
                  <a:srgbClr val="FF0000"/>
                </a:solidFill>
              </a:rPr>
              <a:t>0</a:t>
            </a:r>
            <a:r>
              <a:rPr lang="en-US" altLang="en-US" sz="2400" baseline="-25000" dirty="0"/>
              <a:t>2</a:t>
            </a:r>
            <a:r>
              <a:rPr lang="en-US" altLang="en-US" sz="2400" dirty="0"/>
              <a:t> </a:t>
            </a:r>
            <a:r>
              <a:rPr lang="en-US" altLang="en-US" sz="2400" dirty="0">
                <a:sym typeface="Symbol" pitchFamily="18" charset="2"/>
              </a:rPr>
              <a:t></a:t>
            </a:r>
            <a:r>
              <a:rPr lang="en-US" altLang="en-US" sz="2400" dirty="0"/>
              <a:t> 2</a:t>
            </a:r>
            <a:r>
              <a:rPr lang="en-US" altLang="en-US" sz="2400" baseline="30000" dirty="0"/>
              <a:t>5</a:t>
            </a:r>
            <a:r>
              <a:rPr lang="en-US" altLang="en-US" sz="2400" dirty="0"/>
              <a:t>) + (</a:t>
            </a:r>
            <a:r>
              <a:rPr lang="en-US" altLang="en-US" sz="2400" dirty="0">
                <a:solidFill>
                  <a:srgbClr val="FF0000"/>
                </a:solidFill>
              </a:rPr>
              <a:t>0</a:t>
            </a:r>
            <a:r>
              <a:rPr lang="en-US" altLang="en-US" sz="2400" baseline="-25000" dirty="0"/>
              <a:t>2</a:t>
            </a:r>
            <a:r>
              <a:rPr lang="en-US" altLang="en-US" sz="2400" dirty="0"/>
              <a:t> </a:t>
            </a:r>
            <a:r>
              <a:rPr lang="en-US" altLang="en-US" sz="2400" dirty="0">
                <a:sym typeface="Symbol" pitchFamily="18" charset="2"/>
              </a:rPr>
              <a:t></a:t>
            </a:r>
            <a:r>
              <a:rPr lang="en-US" altLang="en-US" sz="2400" dirty="0"/>
              <a:t> 2</a:t>
            </a:r>
            <a:r>
              <a:rPr lang="en-US" altLang="en-US" sz="2400" baseline="30000" dirty="0"/>
              <a:t>4</a:t>
            </a:r>
            <a:r>
              <a:rPr lang="en-US" altLang="en-US" sz="2400" dirty="0"/>
              <a:t>)  +</a:t>
            </a:r>
          </a:p>
          <a:p>
            <a:pPr marL="114300" indent="0">
              <a:spcBef>
                <a:spcPts val="600"/>
              </a:spcBef>
              <a:spcAft>
                <a:spcPts val="600"/>
              </a:spcAft>
              <a:buNone/>
            </a:pPr>
            <a:r>
              <a:rPr lang="en-US" altLang="en-US" sz="2400" dirty="0"/>
              <a:t>             (1</a:t>
            </a:r>
            <a:r>
              <a:rPr lang="en-US" altLang="en-US" sz="2400" baseline="-25000" dirty="0"/>
              <a:t>2</a:t>
            </a:r>
            <a:r>
              <a:rPr lang="en-US" altLang="en-US" sz="2400" dirty="0"/>
              <a:t> </a:t>
            </a:r>
            <a:r>
              <a:rPr lang="en-US" altLang="en-US" sz="2400" dirty="0">
                <a:sym typeface="Symbol" pitchFamily="18" charset="2"/>
              </a:rPr>
              <a:t></a:t>
            </a:r>
            <a:r>
              <a:rPr lang="en-US" altLang="en-US" sz="2400" dirty="0"/>
              <a:t> 2</a:t>
            </a:r>
            <a:r>
              <a:rPr lang="en-US" altLang="en-US" sz="2400" baseline="30000" dirty="0"/>
              <a:t>3</a:t>
            </a:r>
            <a:r>
              <a:rPr lang="en-US" altLang="en-US" sz="2400" dirty="0"/>
              <a:t>) + (</a:t>
            </a:r>
            <a:r>
              <a:rPr lang="en-US" altLang="en-US" sz="2400" dirty="0">
                <a:solidFill>
                  <a:srgbClr val="FF0000"/>
                </a:solidFill>
              </a:rPr>
              <a:t>0</a:t>
            </a:r>
            <a:r>
              <a:rPr lang="en-US" altLang="en-US" sz="2400" baseline="-25000" dirty="0"/>
              <a:t>2</a:t>
            </a:r>
            <a:r>
              <a:rPr lang="en-US" altLang="en-US" sz="2400" dirty="0"/>
              <a:t> </a:t>
            </a:r>
            <a:r>
              <a:rPr lang="en-US" altLang="en-US" sz="2400" dirty="0">
                <a:sym typeface="Symbol" pitchFamily="18" charset="2"/>
              </a:rPr>
              <a:t></a:t>
            </a:r>
            <a:r>
              <a:rPr lang="en-US" altLang="en-US" sz="2400" dirty="0"/>
              <a:t> 2</a:t>
            </a:r>
            <a:r>
              <a:rPr lang="en-US" altLang="en-US" sz="2400" baseline="30000" dirty="0"/>
              <a:t>2</a:t>
            </a:r>
            <a:r>
              <a:rPr lang="en-US" altLang="en-US" sz="2400" dirty="0"/>
              <a:t>) + (0</a:t>
            </a:r>
            <a:r>
              <a:rPr lang="en-US" altLang="en-US" sz="2400" baseline="-25000" dirty="0"/>
              <a:t>2</a:t>
            </a:r>
            <a:r>
              <a:rPr lang="en-US" altLang="en-US" sz="2400" dirty="0"/>
              <a:t> </a:t>
            </a:r>
            <a:r>
              <a:rPr lang="en-US" altLang="en-US" sz="2400" dirty="0">
                <a:sym typeface="Symbol" pitchFamily="18" charset="2"/>
              </a:rPr>
              <a:t></a:t>
            </a:r>
            <a:r>
              <a:rPr lang="en-US" altLang="en-US" sz="2400" dirty="0"/>
              <a:t> 2</a:t>
            </a:r>
            <a:r>
              <a:rPr lang="en-US" altLang="en-US" sz="2400" baseline="30000" dirty="0"/>
              <a:t>1</a:t>
            </a:r>
            <a:r>
              <a:rPr lang="en-US" altLang="en-US" sz="2400" dirty="0"/>
              <a:t>) + (1</a:t>
            </a:r>
            <a:r>
              <a:rPr lang="en-US" altLang="en-US" sz="2400" baseline="-25000" dirty="0"/>
              <a:t>2</a:t>
            </a:r>
            <a:r>
              <a:rPr lang="en-US" altLang="en-US" sz="2400" dirty="0"/>
              <a:t> </a:t>
            </a:r>
            <a:r>
              <a:rPr lang="en-US" altLang="en-US" sz="2400" dirty="0">
                <a:sym typeface="Symbol" pitchFamily="18" charset="2"/>
              </a:rPr>
              <a:t></a:t>
            </a:r>
            <a:r>
              <a:rPr lang="en-US" altLang="en-US" sz="2400" dirty="0"/>
              <a:t> 2</a:t>
            </a:r>
            <a:r>
              <a:rPr lang="en-US" altLang="en-US" sz="2400" baseline="30000" dirty="0"/>
              <a:t>0</a:t>
            </a:r>
            <a:r>
              <a:rPr lang="en-US" altLang="en-US" sz="2400" dirty="0"/>
              <a:t>)  =  9</a:t>
            </a:r>
            <a:r>
              <a:rPr lang="en-US" altLang="en-US" sz="2400" baseline="-25000" dirty="0"/>
              <a:t>10</a:t>
            </a:r>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23</a:t>
            </a:fld>
            <a:endParaRPr lang="es-MX" dirty="0">
              <a:solidFill>
                <a:prstClr val="black"/>
              </a:solidFill>
              <a:latin typeface="Calibri"/>
            </a:endParaRPr>
          </a:p>
        </p:txBody>
      </p:sp>
    </p:spTree>
    <p:extLst>
      <p:ext uri="{BB962C8B-B14F-4D97-AF65-F5344CB8AC3E}">
        <p14:creationId xmlns:p14="http://schemas.microsoft.com/office/powerpoint/2010/main" val="188947692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CPU Conceptual Map</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230</a:t>
            </a:fld>
            <a:endParaRPr lang="es-MX" dirty="0"/>
          </a:p>
        </p:txBody>
      </p:sp>
      <p:sp>
        <p:nvSpPr>
          <p:cNvPr id="88" name="Text Box 3"/>
          <p:cNvSpPr txBox="1">
            <a:spLocks noChangeArrowheads="1"/>
          </p:cNvSpPr>
          <p:nvPr/>
        </p:nvSpPr>
        <p:spPr bwMode="auto">
          <a:xfrm>
            <a:off x="5249416" y="4911081"/>
            <a:ext cx="14478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status flags</a:t>
            </a:r>
          </a:p>
        </p:txBody>
      </p:sp>
      <p:sp>
        <p:nvSpPr>
          <p:cNvPr id="89" name="Text Box 4"/>
          <p:cNvSpPr txBox="1">
            <a:spLocks noChangeArrowheads="1"/>
          </p:cNvSpPr>
          <p:nvPr/>
        </p:nvSpPr>
        <p:spPr bwMode="auto">
          <a:xfrm>
            <a:off x="5478016" y="3301356"/>
            <a:ext cx="9144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ALU</a:t>
            </a:r>
          </a:p>
        </p:txBody>
      </p:sp>
      <p:sp>
        <p:nvSpPr>
          <p:cNvPr id="90" name="Text Box 5"/>
          <p:cNvSpPr txBox="1">
            <a:spLocks noChangeArrowheads="1"/>
          </p:cNvSpPr>
          <p:nvPr/>
        </p:nvSpPr>
        <p:spPr bwMode="auto">
          <a:xfrm>
            <a:off x="7916416" y="3539481"/>
            <a:ext cx="20574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conditional jumps</a:t>
            </a:r>
          </a:p>
        </p:txBody>
      </p:sp>
      <p:sp>
        <p:nvSpPr>
          <p:cNvPr id="91" name="Text Box 6"/>
          <p:cNvSpPr txBox="1">
            <a:spLocks noChangeArrowheads="1"/>
          </p:cNvSpPr>
          <p:nvPr/>
        </p:nvSpPr>
        <p:spPr bwMode="auto">
          <a:xfrm>
            <a:off x="8068816" y="5215881"/>
            <a:ext cx="18288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branching logic</a:t>
            </a:r>
          </a:p>
        </p:txBody>
      </p:sp>
      <p:sp>
        <p:nvSpPr>
          <p:cNvPr id="92" name="Text Box 8"/>
          <p:cNvSpPr txBox="1">
            <a:spLocks noChangeArrowheads="1"/>
          </p:cNvSpPr>
          <p:nvPr/>
        </p:nvSpPr>
        <p:spPr bwMode="auto">
          <a:xfrm>
            <a:off x="2049016" y="3850630"/>
            <a:ext cx="2362200" cy="679450"/>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arithmetic &amp; bitwise operations</a:t>
            </a:r>
          </a:p>
        </p:txBody>
      </p:sp>
      <p:sp>
        <p:nvSpPr>
          <p:cNvPr id="93" name="Line 9"/>
          <p:cNvSpPr>
            <a:spLocks noChangeShapeType="1"/>
          </p:cNvSpPr>
          <p:nvPr/>
        </p:nvSpPr>
        <p:spPr bwMode="auto">
          <a:xfrm flipH="1" flipV="1">
            <a:off x="5935216" y="2396480"/>
            <a:ext cx="0" cy="914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4" name="Line 10"/>
          <p:cNvSpPr>
            <a:spLocks noChangeShapeType="1"/>
          </p:cNvSpPr>
          <p:nvPr/>
        </p:nvSpPr>
        <p:spPr bwMode="auto">
          <a:xfrm>
            <a:off x="4411216" y="4530080"/>
            <a:ext cx="838200" cy="381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5" name="Line 11"/>
          <p:cNvSpPr>
            <a:spLocks noChangeShapeType="1"/>
          </p:cNvSpPr>
          <p:nvPr/>
        </p:nvSpPr>
        <p:spPr bwMode="auto">
          <a:xfrm flipH="1" flipV="1">
            <a:off x="5935216" y="3768080"/>
            <a:ext cx="0" cy="1143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6" name="Line 12"/>
          <p:cNvSpPr>
            <a:spLocks noChangeShapeType="1"/>
          </p:cNvSpPr>
          <p:nvPr/>
        </p:nvSpPr>
        <p:spPr bwMode="auto">
          <a:xfrm flipV="1">
            <a:off x="6773416" y="3920480"/>
            <a:ext cx="1066800" cy="990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7" name="Line 14"/>
          <p:cNvSpPr>
            <a:spLocks noChangeShapeType="1"/>
          </p:cNvSpPr>
          <p:nvPr/>
        </p:nvSpPr>
        <p:spPr bwMode="auto">
          <a:xfrm flipH="1">
            <a:off x="8983216" y="3996680"/>
            <a:ext cx="0" cy="1143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8" name="Text Box 15"/>
          <p:cNvSpPr txBox="1">
            <a:spLocks noChangeArrowheads="1"/>
          </p:cNvSpPr>
          <p:nvPr/>
        </p:nvSpPr>
        <p:spPr bwMode="auto">
          <a:xfrm>
            <a:off x="5478016" y="2548881"/>
            <a:ext cx="9906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t> part of</a:t>
            </a:r>
          </a:p>
        </p:txBody>
      </p:sp>
      <p:sp>
        <p:nvSpPr>
          <p:cNvPr id="99" name="Text Box 16"/>
          <p:cNvSpPr txBox="1">
            <a:spLocks noChangeArrowheads="1"/>
          </p:cNvSpPr>
          <p:nvPr/>
        </p:nvSpPr>
        <p:spPr bwMode="auto">
          <a:xfrm>
            <a:off x="6240016" y="41490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i="1" dirty="0">
                <a:solidFill>
                  <a:srgbClr val="C00000"/>
                </a:solidFill>
              </a:rPr>
              <a:t>used by</a:t>
            </a:r>
          </a:p>
        </p:txBody>
      </p:sp>
      <p:sp>
        <p:nvSpPr>
          <p:cNvPr id="100" name="Text Box 17"/>
          <p:cNvSpPr txBox="1">
            <a:spLocks noChangeArrowheads="1"/>
          </p:cNvSpPr>
          <p:nvPr/>
        </p:nvSpPr>
        <p:spPr bwMode="auto">
          <a:xfrm>
            <a:off x="8145016" y="42252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i="1" dirty="0">
                <a:solidFill>
                  <a:srgbClr val="C00000"/>
                </a:solidFill>
              </a:rPr>
              <a:t> provide</a:t>
            </a:r>
          </a:p>
        </p:txBody>
      </p:sp>
      <p:sp>
        <p:nvSpPr>
          <p:cNvPr id="101" name="Text Box 19"/>
          <p:cNvSpPr txBox="1">
            <a:spLocks noChangeArrowheads="1"/>
          </p:cNvSpPr>
          <p:nvPr/>
        </p:nvSpPr>
        <p:spPr bwMode="auto">
          <a:xfrm>
            <a:off x="5020816" y="40728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t>attached to</a:t>
            </a:r>
          </a:p>
        </p:txBody>
      </p:sp>
      <p:sp>
        <p:nvSpPr>
          <p:cNvPr id="102" name="Text Box 20"/>
          <p:cNvSpPr txBox="1">
            <a:spLocks noChangeArrowheads="1"/>
          </p:cNvSpPr>
          <p:nvPr/>
        </p:nvSpPr>
        <p:spPr bwMode="auto">
          <a:xfrm>
            <a:off x="3649216" y="46824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solidFill>
                  <a:srgbClr val="FF0000"/>
                </a:solidFill>
              </a:rPr>
              <a:t>affect</a:t>
            </a:r>
          </a:p>
        </p:txBody>
      </p:sp>
      <p:sp>
        <p:nvSpPr>
          <p:cNvPr id="103" name="Text Box 21"/>
          <p:cNvSpPr txBox="1">
            <a:spLocks noChangeArrowheads="1"/>
          </p:cNvSpPr>
          <p:nvPr/>
        </p:nvSpPr>
        <p:spPr bwMode="auto">
          <a:xfrm>
            <a:off x="5478016" y="1939281"/>
            <a:ext cx="9144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dirty="0">
                <a:solidFill>
                  <a:schemeClr val="bg2"/>
                </a:solidFill>
              </a:rPr>
              <a:t>CU</a:t>
            </a:r>
          </a:p>
        </p:txBody>
      </p:sp>
      <p:sp>
        <p:nvSpPr>
          <p:cNvPr id="105" name="Line 23"/>
          <p:cNvSpPr>
            <a:spLocks noChangeShapeType="1"/>
          </p:cNvSpPr>
          <p:nvPr/>
        </p:nvSpPr>
        <p:spPr bwMode="auto">
          <a:xfrm>
            <a:off x="6392416" y="2320280"/>
            <a:ext cx="1447800" cy="1143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106" name="Text Box 24"/>
          <p:cNvSpPr txBox="1">
            <a:spLocks noChangeArrowheads="1"/>
          </p:cNvSpPr>
          <p:nvPr/>
        </p:nvSpPr>
        <p:spPr bwMode="auto">
          <a:xfrm>
            <a:off x="6621016" y="25488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solidFill>
                  <a:srgbClr val="FF0000"/>
                </a:solidFill>
              </a:rPr>
              <a:t>executes next</a:t>
            </a:r>
          </a:p>
        </p:txBody>
      </p:sp>
      <p:sp>
        <p:nvSpPr>
          <p:cNvPr id="107" name="Line 25"/>
          <p:cNvSpPr>
            <a:spLocks noChangeShapeType="1"/>
          </p:cNvSpPr>
          <p:nvPr/>
        </p:nvSpPr>
        <p:spPr bwMode="auto">
          <a:xfrm flipH="1">
            <a:off x="4487416" y="3539480"/>
            <a:ext cx="990600" cy="304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108" name="Text Box 26"/>
          <p:cNvSpPr txBox="1">
            <a:spLocks noChangeArrowheads="1"/>
          </p:cNvSpPr>
          <p:nvPr/>
        </p:nvSpPr>
        <p:spPr bwMode="auto">
          <a:xfrm>
            <a:off x="4411216" y="3158481"/>
            <a:ext cx="1143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solidFill>
                  <a:srgbClr val="FF0000"/>
                </a:solidFill>
              </a:rPr>
              <a:t>executes</a:t>
            </a:r>
          </a:p>
        </p:txBody>
      </p:sp>
    </p:spTree>
    <p:extLst>
      <p:ext uri="{BB962C8B-B14F-4D97-AF65-F5344CB8AC3E}">
        <p14:creationId xmlns:p14="http://schemas.microsoft.com/office/powerpoint/2010/main" val="94521316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a:t>Signed</a:t>
            </a:r>
            <a:r>
              <a:rPr lang="en-US" dirty="0"/>
              <a:t> and </a:t>
            </a:r>
            <a:r>
              <a:rPr lang="en-US" b="1" i="1" dirty="0"/>
              <a:t>Unsigned</a:t>
            </a:r>
            <a:r>
              <a:rPr lang="en-US" dirty="0"/>
              <a:t> Integers</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231</a:t>
            </a:fld>
            <a:endParaRPr lang="es-MX" dirty="0"/>
          </a:p>
        </p:txBody>
      </p:sp>
      <p:sp>
        <p:nvSpPr>
          <p:cNvPr id="6" name="Rectangle 3"/>
          <p:cNvSpPr txBox="1">
            <a:spLocks noChangeArrowheads="1"/>
          </p:cNvSpPr>
          <p:nvPr/>
        </p:nvSpPr>
        <p:spPr>
          <a:xfrm>
            <a:off x="2207568" y="1484784"/>
            <a:ext cx="7772400" cy="4495800"/>
          </a:xfrm>
          <a:prstGeom prst="rect">
            <a:avLst/>
          </a:prstGeom>
        </p:spPr>
        <p:txBody>
          <a:bodyPr vert="horz" lIns="91440" tIns="45720" rIns="91440" bIns="45720" rtlCol="0">
            <a:normAutofit fontScale="85000" lnSpcReduction="10000"/>
          </a:bodyPr>
          <a:lstStyle/>
          <a:p>
            <a:pPr marL="342900" indent="-342900">
              <a:spcBef>
                <a:spcPct val="20000"/>
              </a:spcBef>
            </a:pPr>
            <a:r>
              <a:rPr lang="en-US" sz="4200" dirty="0"/>
              <a:t>A CPU Hardware Viewpoint</a:t>
            </a:r>
            <a:endParaRPr lang="en-US" altLang="en-US" sz="4200" dirty="0"/>
          </a:p>
          <a:p>
            <a:pPr marL="342900" indent="-342900">
              <a:spcBef>
                <a:spcPct val="20000"/>
              </a:spcBef>
              <a:buFont typeface="Arial" panose="020B0604020202020204" pitchFamily="34" charset="0"/>
              <a:buChar char="•"/>
              <a:defRPr/>
            </a:pPr>
            <a:endParaRPr lang="en-US" altLang="en-US" sz="3200" dirty="0"/>
          </a:p>
          <a:p>
            <a:pPr marL="342900" indent="-342900">
              <a:spcBef>
                <a:spcPct val="20000"/>
              </a:spcBef>
              <a:buFont typeface="Arial" panose="020B0604020202020204" pitchFamily="34" charset="0"/>
              <a:buChar char="•"/>
              <a:defRPr/>
            </a:pPr>
            <a:r>
              <a:rPr lang="en-US" altLang="en-US" sz="3200" dirty="0"/>
              <a:t>All CPU instructions operate exactly the same on </a:t>
            </a:r>
            <a:r>
              <a:rPr lang="en-US" altLang="en-US" sz="3200" dirty="0">
                <a:solidFill>
                  <a:srgbClr val="FF0000"/>
                </a:solidFill>
              </a:rPr>
              <a:t>signed</a:t>
            </a:r>
            <a:r>
              <a:rPr lang="en-US" altLang="en-US" sz="3200" dirty="0"/>
              <a:t> and </a:t>
            </a:r>
            <a:r>
              <a:rPr lang="en-US" altLang="en-US" sz="3200" dirty="0">
                <a:solidFill>
                  <a:srgbClr val="FF0000"/>
                </a:solidFill>
              </a:rPr>
              <a:t>unsigned</a:t>
            </a:r>
            <a:r>
              <a:rPr lang="en-US" altLang="en-US" sz="3200" dirty="0"/>
              <a:t> integers</a:t>
            </a:r>
          </a:p>
          <a:p>
            <a:pPr marL="342900" indent="-342900">
              <a:spcBef>
                <a:spcPct val="20000"/>
              </a:spcBef>
              <a:buFont typeface="Arial" panose="020B0604020202020204" pitchFamily="34" charset="0"/>
              <a:buChar char="•"/>
              <a:defRPr/>
            </a:pPr>
            <a:endParaRPr lang="en-US" altLang="en-US" sz="3200" dirty="0"/>
          </a:p>
          <a:p>
            <a:pPr marL="342900" indent="-342900">
              <a:spcBef>
                <a:spcPct val="20000"/>
              </a:spcBef>
              <a:buFont typeface="Arial" panose="020B0604020202020204" pitchFamily="34" charset="0"/>
              <a:buChar char="•"/>
              <a:defRPr/>
            </a:pPr>
            <a:r>
              <a:rPr lang="en-US" altLang="en-US" sz="3200" dirty="0"/>
              <a:t>The CPU cannot distinguish between </a:t>
            </a:r>
            <a:r>
              <a:rPr lang="en-US" altLang="en-US" sz="3200" dirty="0">
                <a:solidFill>
                  <a:srgbClr val="FF0000"/>
                </a:solidFill>
              </a:rPr>
              <a:t>signed</a:t>
            </a:r>
            <a:r>
              <a:rPr lang="en-US" altLang="en-US" sz="3200" dirty="0"/>
              <a:t> and </a:t>
            </a:r>
            <a:r>
              <a:rPr lang="en-US" altLang="en-US" sz="3200" dirty="0">
                <a:solidFill>
                  <a:srgbClr val="FF0000"/>
                </a:solidFill>
              </a:rPr>
              <a:t>unsigned</a:t>
            </a:r>
            <a:r>
              <a:rPr lang="en-US" altLang="en-US" sz="3200" dirty="0"/>
              <a:t> integers</a:t>
            </a:r>
          </a:p>
          <a:p>
            <a:pPr marL="342900" indent="-342900">
              <a:spcBef>
                <a:spcPct val="20000"/>
              </a:spcBef>
              <a:buFont typeface="Arial" panose="020B0604020202020204" pitchFamily="34" charset="0"/>
              <a:buChar char="•"/>
              <a:defRPr/>
            </a:pPr>
            <a:endParaRPr lang="en-US" altLang="en-US" sz="3200" dirty="0"/>
          </a:p>
          <a:p>
            <a:pPr marL="342900" indent="-342900">
              <a:spcBef>
                <a:spcPct val="20000"/>
              </a:spcBef>
              <a:buFont typeface="Arial" panose="020B0604020202020204" pitchFamily="34" charset="0"/>
              <a:buChar char="•"/>
              <a:defRPr/>
            </a:pPr>
            <a:r>
              <a:rPr lang="en-US" altLang="en-US" sz="3200" dirty="0"/>
              <a:t>YOU, the PROGRAMMER, are solely responsible for using the correct </a:t>
            </a:r>
            <a:r>
              <a:rPr lang="en-US" altLang="en-US" sz="3200" i="1" dirty="0"/>
              <a:t>data type</a:t>
            </a:r>
            <a:r>
              <a:rPr lang="en-US" altLang="en-US" sz="3200" dirty="0"/>
              <a:t> with each instruction</a:t>
            </a:r>
          </a:p>
        </p:txBody>
      </p:sp>
    </p:spTree>
    <p:extLst>
      <p:ext uri="{BB962C8B-B14F-4D97-AF65-F5344CB8AC3E}">
        <p14:creationId xmlns:p14="http://schemas.microsoft.com/office/powerpoint/2010/main" val="363503769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ZERO Flag (ZF)</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232</a:t>
            </a:fld>
            <a:endParaRPr lang="es-MX" dirty="0"/>
          </a:p>
        </p:txBody>
      </p:sp>
      <p:sp>
        <p:nvSpPr>
          <p:cNvPr id="6" name="Text Box 3"/>
          <p:cNvSpPr txBox="1">
            <a:spLocks noChangeArrowheads="1"/>
          </p:cNvSpPr>
          <p:nvPr/>
        </p:nvSpPr>
        <p:spPr bwMode="auto">
          <a:xfrm>
            <a:off x="3276600" y="2551584"/>
            <a:ext cx="6629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27432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7432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7432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7432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7432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7432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7432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7432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7432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MOV CX,1            ; none flag is changed</a:t>
            </a:r>
          </a:p>
          <a:p>
            <a:pPr eaLnBrk="1" hangingPunct="1">
              <a:lnSpc>
                <a:spcPct val="50000"/>
              </a:lnSpc>
              <a:spcBef>
                <a:spcPct val="50000"/>
              </a:spcBef>
              <a:buClrTx/>
              <a:buFontTx/>
              <a:buNone/>
            </a:pPr>
            <a:r>
              <a:rPr lang="en-US" altLang="en-US" sz="1800" b="1" dirty="0">
                <a:latin typeface="Courier New" pitchFamily="49" charset="0"/>
              </a:rPr>
              <a:t>SUB CX,1 	; CX= 0, ZF= 1, CF= __</a:t>
            </a:r>
          </a:p>
          <a:p>
            <a:pPr eaLnBrk="1" hangingPunct="1">
              <a:lnSpc>
                <a:spcPct val="50000"/>
              </a:lnSpc>
              <a:spcBef>
                <a:spcPct val="50000"/>
              </a:spcBef>
              <a:buClrTx/>
              <a:buFontTx/>
              <a:buNone/>
            </a:pPr>
            <a:r>
              <a:rPr lang="en-US" altLang="en-US" sz="1800" b="1" dirty="0">
                <a:latin typeface="Courier New" pitchFamily="49" charset="0"/>
              </a:rPr>
              <a:t>MOV AX,0FFFFh</a:t>
            </a:r>
          </a:p>
          <a:p>
            <a:pPr eaLnBrk="1" hangingPunct="1">
              <a:lnSpc>
                <a:spcPct val="50000"/>
              </a:lnSpc>
              <a:spcBef>
                <a:spcPct val="50000"/>
              </a:spcBef>
              <a:buClrTx/>
              <a:buFontTx/>
              <a:buNone/>
            </a:pPr>
            <a:r>
              <a:rPr lang="en-US" altLang="en-US" sz="1800" b="1" dirty="0">
                <a:latin typeface="Courier New" pitchFamily="49" charset="0"/>
              </a:rPr>
              <a:t>INC AX 	; AX= 0, ZF= 1 , CF= __</a:t>
            </a:r>
          </a:p>
          <a:p>
            <a:pPr eaLnBrk="1" hangingPunct="1">
              <a:lnSpc>
                <a:spcPct val="50000"/>
              </a:lnSpc>
              <a:spcBef>
                <a:spcPct val="50000"/>
              </a:spcBef>
              <a:buClrTx/>
              <a:buFontTx/>
              <a:buNone/>
            </a:pPr>
            <a:r>
              <a:rPr lang="en-US" altLang="en-US" sz="1800" b="1" dirty="0">
                <a:latin typeface="Courier New" pitchFamily="49" charset="0"/>
              </a:rPr>
              <a:t>INC AX 	; AX= 1, ZF= 0 , CF= __</a:t>
            </a:r>
          </a:p>
        </p:txBody>
      </p:sp>
      <p:sp>
        <p:nvSpPr>
          <p:cNvPr id="7" name="Text Box 4"/>
          <p:cNvSpPr txBox="1">
            <a:spLocks noChangeArrowheads="1"/>
          </p:cNvSpPr>
          <p:nvPr/>
        </p:nvSpPr>
        <p:spPr bwMode="auto">
          <a:xfrm>
            <a:off x="2209800" y="1484784"/>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The ZERO flag is set when the result of an operation produces zero in the destination operand.  </a:t>
            </a:r>
          </a:p>
        </p:txBody>
      </p:sp>
      <p:sp>
        <p:nvSpPr>
          <p:cNvPr id="8" name="Text Box 5"/>
          <p:cNvSpPr txBox="1">
            <a:spLocks noChangeArrowheads="1"/>
          </p:cNvSpPr>
          <p:nvPr/>
        </p:nvSpPr>
        <p:spPr bwMode="auto">
          <a:xfrm>
            <a:off x="3200400" y="4685184"/>
            <a:ext cx="4572000" cy="1323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marL="225425" indent="-225425"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Remember...</a:t>
            </a:r>
          </a:p>
          <a:p>
            <a:pPr eaLnBrk="1" hangingPunct="1">
              <a:lnSpc>
                <a:spcPct val="60000"/>
              </a:lnSpc>
              <a:spcBef>
                <a:spcPct val="50000"/>
              </a:spcBef>
              <a:buClrTx/>
            </a:pPr>
            <a:r>
              <a:rPr lang="en-US" altLang="en-US" sz="2100" dirty="0"/>
              <a:t>A flag is </a:t>
            </a:r>
            <a:r>
              <a:rPr lang="en-US" altLang="en-US" sz="2100" dirty="0">
                <a:solidFill>
                  <a:schemeClr val="tx2"/>
                </a:solidFill>
              </a:rPr>
              <a:t>set</a:t>
            </a:r>
            <a:r>
              <a:rPr lang="en-US" altLang="en-US" sz="2100" dirty="0"/>
              <a:t> when it equals 1. </a:t>
            </a:r>
          </a:p>
          <a:p>
            <a:pPr eaLnBrk="1" hangingPunct="1">
              <a:lnSpc>
                <a:spcPct val="60000"/>
              </a:lnSpc>
              <a:spcBef>
                <a:spcPct val="50000"/>
              </a:spcBef>
              <a:buClrTx/>
            </a:pPr>
            <a:r>
              <a:rPr lang="en-US" altLang="en-US" sz="2100" dirty="0"/>
              <a:t>A flag is </a:t>
            </a:r>
            <a:r>
              <a:rPr lang="en-US" altLang="en-US" sz="2100" dirty="0">
                <a:solidFill>
                  <a:schemeClr val="tx2"/>
                </a:solidFill>
              </a:rPr>
              <a:t>clear</a:t>
            </a:r>
            <a:r>
              <a:rPr lang="en-US" altLang="en-US" sz="2100" dirty="0"/>
              <a:t> when it equals 0.</a:t>
            </a:r>
          </a:p>
        </p:txBody>
      </p:sp>
    </p:spTree>
    <p:extLst>
      <p:ext uri="{BB962C8B-B14F-4D97-AF65-F5344CB8AC3E}">
        <p14:creationId xmlns:p14="http://schemas.microsoft.com/office/powerpoint/2010/main" val="237315714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CARRY Flag (CF)</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233</a:t>
            </a:fld>
            <a:endParaRPr lang="es-MX" dirty="0"/>
          </a:p>
        </p:txBody>
      </p:sp>
      <p:sp>
        <p:nvSpPr>
          <p:cNvPr id="6" name="Rectangle 3"/>
          <p:cNvSpPr txBox="1">
            <a:spLocks noChangeArrowheads="1"/>
          </p:cNvSpPr>
          <p:nvPr/>
        </p:nvSpPr>
        <p:spPr>
          <a:xfrm>
            <a:off x="2187189" y="1628800"/>
            <a:ext cx="77724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altLang="en-US" sz="2000" dirty="0">
                <a:latin typeface="Arial" panose="020B0604020202020204" pitchFamily="34" charset="0"/>
                <a:cs typeface="Arial" panose="020B0604020202020204" pitchFamily="34" charset="0"/>
              </a:rPr>
              <a:t>The CARRY flag is set when the result of an operation generates an </a:t>
            </a:r>
            <a:r>
              <a:rPr lang="en-US" altLang="en-US" sz="2000" dirty="0">
                <a:solidFill>
                  <a:srgbClr val="FF0000"/>
                </a:solidFill>
                <a:latin typeface="Arial" panose="020B0604020202020204" pitchFamily="34" charset="0"/>
                <a:cs typeface="Arial" panose="020B0604020202020204" pitchFamily="34" charset="0"/>
              </a:rPr>
              <a:t>unsigned</a:t>
            </a:r>
            <a:r>
              <a:rPr lang="en-US" altLang="en-US" sz="2000" dirty="0">
                <a:latin typeface="Arial" panose="020B0604020202020204" pitchFamily="34" charset="0"/>
                <a:cs typeface="Arial" panose="020B0604020202020204" pitchFamily="34" charset="0"/>
              </a:rPr>
              <a:t> value that is out of range (too big or too small for the destination operand).</a:t>
            </a:r>
          </a:p>
        </p:txBody>
      </p:sp>
      <p:sp>
        <p:nvSpPr>
          <p:cNvPr id="7" name="Text Box 4"/>
          <p:cNvSpPr txBox="1">
            <a:spLocks noChangeArrowheads="1"/>
          </p:cNvSpPr>
          <p:nvPr/>
        </p:nvSpPr>
        <p:spPr bwMode="auto">
          <a:xfrm>
            <a:off x="2187190" y="3000400"/>
            <a:ext cx="802361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MOV AL,0FFh</a:t>
            </a:r>
          </a:p>
          <a:p>
            <a:pPr eaLnBrk="1" hangingPunct="1">
              <a:lnSpc>
                <a:spcPct val="50000"/>
              </a:lnSpc>
              <a:spcBef>
                <a:spcPct val="50000"/>
              </a:spcBef>
              <a:buClrTx/>
              <a:buFontTx/>
              <a:buNone/>
            </a:pPr>
            <a:r>
              <a:rPr lang="en-US" altLang="en-US" sz="1800" b="1" dirty="0">
                <a:latin typeface="Courier New" pitchFamily="49" charset="0"/>
              </a:rPr>
              <a:t>ADD AL,1	; CF= 1, AL= 00, ZF= __ </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 Try to go below zero:</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AL,0</a:t>
            </a:r>
          </a:p>
          <a:p>
            <a:pPr eaLnBrk="1" hangingPunct="1">
              <a:lnSpc>
                <a:spcPct val="50000"/>
              </a:lnSpc>
              <a:spcBef>
                <a:spcPct val="50000"/>
              </a:spcBef>
              <a:buClrTx/>
              <a:buFontTx/>
              <a:buNone/>
            </a:pPr>
            <a:r>
              <a:rPr lang="en-US" altLang="en-US" sz="1800" b="1" dirty="0">
                <a:latin typeface="Courier New" pitchFamily="49" charset="0"/>
              </a:rPr>
              <a:t>SUB AL,1	; CF= 1, AL= FF, ZF= __</a:t>
            </a:r>
          </a:p>
        </p:txBody>
      </p:sp>
    </p:spTree>
    <p:extLst>
      <p:ext uri="{BB962C8B-B14F-4D97-AF65-F5344CB8AC3E}">
        <p14:creationId xmlns:p14="http://schemas.microsoft.com/office/powerpoint/2010/main" val="191189685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Auxiliary</a:t>
            </a:r>
            <a:r>
              <a:rPr lang="es-MX" dirty="0"/>
              <a:t> </a:t>
            </a:r>
            <a:r>
              <a:rPr lang="es-MX" dirty="0" err="1"/>
              <a:t>Carry</a:t>
            </a:r>
            <a:r>
              <a:rPr lang="es-MX" dirty="0"/>
              <a:t> </a:t>
            </a:r>
            <a:r>
              <a:rPr lang="es-MX" dirty="0" err="1"/>
              <a:t>Flag</a:t>
            </a:r>
            <a:r>
              <a:rPr lang="es-MX" dirty="0"/>
              <a:t>. </a:t>
            </a:r>
            <a:r>
              <a:rPr lang="es-MX" sz="2000" dirty="0" err="1"/>
              <a:t>vIaiiVb</a:t>
            </a:r>
            <a:r>
              <a:rPr lang="es-MX" dirty="0"/>
              <a:t>  </a:t>
            </a:r>
          </a:p>
        </p:txBody>
      </p:sp>
      <p:sp>
        <p:nvSpPr>
          <p:cNvPr id="3" name="2 Marcador de contenido"/>
          <p:cNvSpPr>
            <a:spLocks noGrp="1"/>
          </p:cNvSpPr>
          <p:nvPr>
            <p:ph idx="1"/>
          </p:nvPr>
        </p:nvSpPr>
        <p:spPr>
          <a:xfrm>
            <a:off x="1919536" y="1600201"/>
            <a:ext cx="8352928" cy="4525963"/>
          </a:xfrm>
        </p:spPr>
        <p:txBody>
          <a:bodyPr>
            <a:normAutofit/>
          </a:bodyPr>
          <a:lstStyle/>
          <a:p>
            <a:r>
              <a:rPr lang="es-MX" sz="2000" dirty="0" err="1"/>
              <a:t>The</a:t>
            </a:r>
            <a:r>
              <a:rPr lang="es-MX" sz="2000" dirty="0"/>
              <a:t> </a:t>
            </a:r>
            <a:r>
              <a:rPr lang="es-MX" sz="2000" dirty="0" err="1"/>
              <a:t>Auxiliary</a:t>
            </a:r>
            <a:r>
              <a:rPr lang="es-MX" sz="2000" dirty="0"/>
              <a:t> </a:t>
            </a:r>
            <a:r>
              <a:rPr lang="es-MX" sz="2000" dirty="0" err="1"/>
              <a:t>Carry</a:t>
            </a:r>
            <a:r>
              <a:rPr lang="es-MX" sz="2000" dirty="0"/>
              <a:t> (AC) </a:t>
            </a:r>
            <a:r>
              <a:rPr lang="es-MX" sz="2000" dirty="0" err="1"/>
              <a:t>Flag</a:t>
            </a:r>
            <a:r>
              <a:rPr lang="es-MX" sz="2000" dirty="0"/>
              <a:t> </a:t>
            </a:r>
            <a:r>
              <a:rPr lang="es-MX" sz="2000" dirty="0" err="1"/>
              <a:t>indicates</a:t>
            </a:r>
            <a:r>
              <a:rPr lang="es-MX" sz="2000" dirty="0"/>
              <a:t> a </a:t>
            </a:r>
            <a:r>
              <a:rPr lang="es-MX" sz="2000" i="1" dirty="0" err="1"/>
              <a:t>carry</a:t>
            </a:r>
            <a:r>
              <a:rPr lang="es-MX" sz="2000" dirty="0"/>
              <a:t> </a:t>
            </a:r>
            <a:r>
              <a:rPr lang="es-MX" sz="2000" dirty="0" err="1"/>
              <a:t>or</a:t>
            </a:r>
            <a:r>
              <a:rPr lang="es-MX" sz="2000" dirty="0"/>
              <a:t> a </a:t>
            </a:r>
            <a:r>
              <a:rPr lang="es-MX" sz="2000" i="1" dirty="0" err="1"/>
              <a:t>borrow</a:t>
            </a:r>
            <a:r>
              <a:rPr lang="es-MX" sz="2000" i="1" dirty="0"/>
              <a:t> </a:t>
            </a:r>
            <a:r>
              <a:rPr lang="es-MX" sz="2000" i="1" dirty="0" err="1"/>
              <a:t>out</a:t>
            </a:r>
            <a:r>
              <a:rPr lang="es-MX" sz="2000" dirty="0"/>
              <a:t> of bit 3 to bit 4 in </a:t>
            </a:r>
            <a:r>
              <a:rPr lang="es-MX" sz="2000" dirty="0" err="1"/>
              <a:t>the</a:t>
            </a:r>
            <a:r>
              <a:rPr lang="es-MX" sz="2000" dirty="0"/>
              <a:t> </a:t>
            </a:r>
            <a:r>
              <a:rPr lang="es-MX" sz="2000" dirty="0" err="1"/>
              <a:t>destination</a:t>
            </a:r>
            <a:r>
              <a:rPr lang="es-MX" sz="2000" dirty="0"/>
              <a:t> </a:t>
            </a:r>
            <a:r>
              <a:rPr lang="es-MX" sz="2000" dirty="0" err="1"/>
              <a:t>operand</a:t>
            </a:r>
            <a:r>
              <a:rPr lang="es-MX" sz="2000" dirty="0"/>
              <a:t>.</a:t>
            </a:r>
          </a:p>
          <a:p>
            <a:r>
              <a:rPr lang="es-MX" sz="2000" dirty="0" err="1"/>
              <a:t>Example</a:t>
            </a:r>
            <a:r>
              <a:rPr lang="es-MX" sz="2000" dirty="0"/>
              <a:t>:</a:t>
            </a:r>
          </a:p>
          <a:p>
            <a:pPr marL="0" indent="0">
              <a:buNone/>
            </a:pPr>
            <a:r>
              <a:rPr lang="es-MX" sz="2000" dirty="0"/>
              <a:t>          MOV AL,0Fh                                    MOV AL,22h</a:t>
            </a:r>
          </a:p>
          <a:p>
            <a:pPr marL="0" indent="0">
              <a:buNone/>
            </a:pPr>
            <a:r>
              <a:rPr lang="es-MX" sz="2000" dirty="0"/>
              <a:t>          ADD AL, 1     ; ACF=1                         SUB AL, 8h        ;ACF=1</a:t>
            </a:r>
          </a:p>
          <a:p>
            <a:r>
              <a:rPr lang="es-MX" sz="2000" dirty="0" err="1"/>
              <a:t>The</a:t>
            </a:r>
            <a:r>
              <a:rPr lang="es-MX" sz="2000" dirty="0"/>
              <a:t> </a:t>
            </a:r>
            <a:r>
              <a:rPr lang="es-MX" sz="2000" dirty="0" err="1"/>
              <a:t>develope</a:t>
            </a:r>
            <a:endParaRPr lang="es-MX" sz="2000" dirty="0"/>
          </a:p>
          <a:p>
            <a:pPr marL="0" indent="0">
              <a:buNone/>
            </a:pPr>
            <a:r>
              <a:rPr lang="es-MX" sz="2000" dirty="0"/>
              <a:t>           0 0 0 0  1 1 1 1                                 0 0 1 0  0 0 1 0</a:t>
            </a:r>
          </a:p>
          <a:p>
            <a:pPr marL="0" indent="0">
              <a:buNone/>
            </a:pPr>
            <a:r>
              <a:rPr lang="es-MX" sz="2000" dirty="0"/>
              <a:t>        </a:t>
            </a:r>
            <a:r>
              <a:rPr lang="es-MX" sz="2000" u="sng" dirty="0"/>
              <a:t>+ 0 0 0 0  0 0 0 1</a:t>
            </a:r>
            <a:r>
              <a:rPr lang="es-MX" sz="2000" dirty="0"/>
              <a:t>                               </a:t>
            </a:r>
            <a:r>
              <a:rPr lang="es-MX" sz="2000" u="sng" dirty="0"/>
              <a:t>- 0 0 0 0  1 0 0 0</a:t>
            </a:r>
          </a:p>
          <a:p>
            <a:pPr marL="0" indent="0">
              <a:buNone/>
            </a:pPr>
            <a:r>
              <a:rPr lang="es-MX" sz="2000" dirty="0"/>
              <a:t>           0 0 0 </a:t>
            </a:r>
            <a:r>
              <a:rPr lang="es-MX" sz="2000" b="1" dirty="0"/>
              <a:t>1</a:t>
            </a:r>
            <a:r>
              <a:rPr lang="es-MX" sz="2000" dirty="0"/>
              <a:t>  0 0 0 0                                  0 0 0 </a:t>
            </a:r>
            <a:r>
              <a:rPr lang="es-MX" sz="2000" b="1" dirty="0"/>
              <a:t>1</a:t>
            </a:r>
            <a:r>
              <a:rPr lang="es-MX" sz="2000" dirty="0"/>
              <a:t>  1 0 1 0 </a:t>
            </a:r>
          </a:p>
          <a:p>
            <a:endParaRPr lang="es-MX" sz="2000" dirty="0"/>
          </a:p>
          <a:p>
            <a:r>
              <a:rPr lang="es-MX" sz="2000" dirty="0" err="1"/>
              <a:t>Related</a:t>
            </a:r>
            <a:r>
              <a:rPr lang="es-MX" sz="2000" dirty="0"/>
              <a:t> </a:t>
            </a:r>
            <a:r>
              <a:rPr lang="es-MX" sz="2000" dirty="0" err="1"/>
              <a:t>operations</a:t>
            </a:r>
            <a:r>
              <a:rPr lang="es-MX" sz="2000" dirty="0"/>
              <a:t>: </a:t>
            </a:r>
            <a:r>
              <a:rPr lang="es-MX" sz="2000" dirty="0">
                <a:solidFill>
                  <a:srgbClr val="FF0000"/>
                </a:solidFill>
              </a:rPr>
              <a:t>BCD</a:t>
            </a:r>
            <a:r>
              <a:rPr lang="es-MX" sz="2000" dirty="0"/>
              <a:t> (</a:t>
            </a:r>
            <a:r>
              <a:rPr lang="es-MX" sz="2000" dirty="0" err="1"/>
              <a:t>Binary-Coded</a:t>
            </a:r>
            <a:r>
              <a:rPr lang="es-MX" sz="2000" dirty="0"/>
              <a:t> Decimal) </a:t>
            </a:r>
            <a:r>
              <a:rPr lang="es-MX" sz="2000" dirty="0" err="1"/>
              <a:t>arithmetic</a:t>
            </a:r>
            <a:r>
              <a:rPr lang="es-MX" sz="2000" dirty="0"/>
              <a:t> </a:t>
            </a:r>
            <a:r>
              <a:rPr lang="es-MX" sz="2000" dirty="0" err="1"/>
              <a:t>operations</a:t>
            </a:r>
            <a:r>
              <a:rPr lang="es-MX" sz="2000" dirty="0"/>
              <a:t> in </a:t>
            </a:r>
            <a:r>
              <a:rPr lang="es-MX" sz="2000" dirty="0" err="1"/>
              <a:t>four</a:t>
            </a:r>
            <a:r>
              <a:rPr lang="es-MX" sz="2000" dirty="0"/>
              <a:t> bits. </a:t>
            </a:r>
            <a:r>
              <a:rPr lang="es-MX" sz="2000" dirty="0" err="1"/>
              <a:t>The</a:t>
            </a:r>
            <a:r>
              <a:rPr lang="es-MX" sz="2000" dirty="0"/>
              <a:t> </a:t>
            </a:r>
            <a:r>
              <a:rPr lang="es-MX" sz="2000" dirty="0" err="1"/>
              <a:t>digits</a:t>
            </a:r>
            <a:r>
              <a:rPr lang="es-MX" sz="2000" dirty="0"/>
              <a:t> 0..9 are </a:t>
            </a:r>
            <a:r>
              <a:rPr lang="es-MX" sz="2000" dirty="0" err="1"/>
              <a:t>represented</a:t>
            </a:r>
            <a:r>
              <a:rPr lang="es-MX" sz="2000" dirty="0"/>
              <a:t> en </a:t>
            </a:r>
            <a:r>
              <a:rPr lang="es-MX" sz="2000" dirty="0" err="1"/>
              <a:t>four</a:t>
            </a:r>
            <a:r>
              <a:rPr lang="es-MX" sz="2000" dirty="0"/>
              <a:t> bits.</a:t>
            </a:r>
          </a:p>
          <a:p>
            <a:endParaRPr lang="es-MX"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234</a:t>
            </a:fld>
            <a:endParaRPr lang="es-MX" dirty="0"/>
          </a:p>
        </p:txBody>
      </p:sp>
    </p:spTree>
    <p:extLst>
      <p:ext uri="{BB962C8B-B14F-4D97-AF65-F5344CB8AC3E}">
        <p14:creationId xmlns:p14="http://schemas.microsoft.com/office/powerpoint/2010/main" val="360234730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SIGN Flag (SF)</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235</a:t>
            </a:fld>
            <a:endParaRPr lang="es-MX" dirty="0"/>
          </a:p>
        </p:txBody>
      </p:sp>
      <p:sp>
        <p:nvSpPr>
          <p:cNvPr id="6" name="Text Box 3"/>
          <p:cNvSpPr txBox="1">
            <a:spLocks noChangeArrowheads="1"/>
          </p:cNvSpPr>
          <p:nvPr/>
        </p:nvSpPr>
        <p:spPr bwMode="auto">
          <a:xfrm>
            <a:off x="2438048" y="2683329"/>
            <a:ext cx="718634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MOV CX,0</a:t>
            </a:r>
          </a:p>
          <a:p>
            <a:pPr eaLnBrk="1" hangingPunct="1">
              <a:lnSpc>
                <a:spcPct val="50000"/>
              </a:lnSpc>
              <a:spcBef>
                <a:spcPct val="50000"/>
              </a:spcBef>
              <a:buClrTx/>
              <a:buFontTx/>
              <a:buNone/>
            </a:pPr>
            <a:r>
              <a:rPr lang="en-US" altLang="en-US" sz="1800" b="1" dirty="0">
                <a:latin typeface="Courier New" pitchFamily="49" charset="0"/>
              </a:rPr>
              <a:t>SUB CX,1         ; CX = -1, SF = 1, ZF = 0, CF = 1</a:t>
            </a:r>
          </a:p>
          <a:p>
            <a:pPr eaLnBrk="1" hangingPunct="1">
              <a:lnSpc>
                <a:spcPct val="50000"/>
              </a:lnSpc>
              <a:spcBef>
                <a:spcPct val="50000"/>
              </a:spcBef>
              <a:buClrTx/>
              <a:buFontTx/>
              <a:buNone/>
            </a:pPr>
            <a:r>
              <a:rPr lang="en-US" altLang="en-US" sz="1800" b="1" dirty="0">
                <a:latin typeface="Courier New" pitchFamily="49" charset="0"/>
              </a:rPr>
              <a:t>ADD CX,2         ; CX = 1, SF = 0,</a:t>
            </a:r>
            <a:r>
              <a:rPr lang="en-US" altLang="en-US" sz="1800" b="1" dirty="0">
                <a:solidFill>
                  <a:prstClr val="black"/>
                </a:solidFill>
                <a:latin typeface="Courier New" pitchFamily="49" charset="0"/>
              </a:rPr>
              <a:t> ZF = 0, CF = 1</a:t>
            </a:r>
            <a:endParaRPr lang="en-US" altLang="en-US" sz="1800" b="1" dirty="0">
              <a:latin typeface="Courier New" pitchFamily="49" charset="0"/>
            </a:endParaRPr>
          </a:p>
        </p:txBody>
      </p:sp>
      <p:sp>
        <p:nvSpPr>
          <p:cNvPr id="7" name="Text Box 4"/>
          <p:cNvSpPr txBox="1">
            <a:spLocks noChangeArrowheads="1"/>
          </p:cNvSpPr>
          <p:nvPr/>
        </p:nvSpPr>
        <p:spPr bwMode="auto">
          <a:xfrm>
            <a:off x="2279576" y="16383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The SIGN flag is set when the destination </a:t>
            </a:r>
            <a:r>
              <a:rPr lang="en-US" altLang="en-US" sz="2100" dirty="0">
                <a:solidFill>
                  <a:srgbClr val="FF0000"/>
                </a:solidFill>
              </a:rPr>
              <a:t>signed</a:t>
            </a:r>
            <a:r>
              <a:rPr lang="en-US" altLang="en-US" sz="2100" dirty="0"/>
              <a:t> operand is negative. The flag is clear when the destination is positive. </a:t>
            </a:r>
          </a:p>
        </p:txBody>
      </p:sp>
      <p:sp>
        <p:nvSpPr>
          <p:cNvPr id="8" name="Rectangle 7"/>
          <p:cNvSpPr>
            <a:spLocks noChangeArrowheads="1"/>
          </p:cNvSpPr>
          <p:nvPr/>
        </p:nvSpPr>
        <p:spPr bwMode="auto">
          <a:xfrm>
            <a:off x="2050976" y="3924300"/>
            <a:ext cx="685957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The SIGN flag is a copy of the destination's highest bit:</a:t>
            </a:r>
          </a:p>
        </p:txBody>
      </p:sp>
      <p:sp>
        <p:nvSpPr>
          <p:cNvPr id="9" name="Text Box 8"/>
          <p:cNvSpPr txBox="1">
            <a:spLocks noChangeArrowheads="1"/>
          </p:cNvSpPr>
          <p:nvPr/>
        </p:nvSpPr>
        <p:spPr bwMode="auto">
          <a:xfrm>
            <a:off x="2279576" y="4725988"/>
            <a:ext cx="793122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MOV AL,0</a:t>
            </a:r>
          </a:p>
          <a:p>
            <a:pPr eaLnBrk="1" hangingPunct="1">
              <a:lnSpc>
                <a:spcPct val="50000"/>
              </a:lnSpc>
              <a:spcBef>
                <a:spcPct val="50000"/>
              </a:spcBef>
              <a:buClrTx/>
              <a:buFontTx/>
              <a:buNone/>
            </a:pPr>
            <a:r>
              <a:rPr lang="en-US" altLang="en-US" sz="1800" b="1" dirty="0">
                <a:latin typeface="Courier New" pitchFamily="49" charset="0"/>
              </a:rPr>
              <a:t>SUB AL,1            ; AL= 11111111b, SF= 1,</a:t>
            </a:r>
            <a:r>
              <a:rPr lang="en-US" altLang="en-US" sz="1800" b="1" dirty="0">
                <a:solidFill>
                  <a:prstClr val="black"/>
                </a:solidFill>
                <a:latin typeface="Courier New" pitchFamily="49" charset="0"/>
              </a:rPr>
              <a:t> ZF= 0, CF= 1</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ADD AL,2            ; AL= 00000001b, SF= 0,</a:t>
            </a:r>
            <a:r>
              <a:rPr lang="en-US" altLang="en-US" sz="1800" b="1" dirty="0">
                <a:solidFill>
                  <a:prstClr val="black"/>
                </a:solidFill>
                <a:latin typeface="Courier New" pitchFamily="49" charset="0"/>
              </a:rPr>
              <a:t> ZF= 0, CF= 1</a:t>
            </a:r>
            <a:endParaRPr lang="en-US" altLang="en-US" sz="1800" b="1" dirty="0">
              <a:latin typeface="Courier New" pitchFamily="49" charset="0"/>
            </a:endParaRPr>
          </a:p>
        </p:txBody>
      </p:sp>
    </p:spTree>
    <p:extLst>
      <p:ext uri="{BB962C8B-B14F-4D97-AF65-F5344CB8AC3E}">
        <p14:creationId xmlns:p14="http://schemas.microsoft.com/office/powerpoint/2010/main" val="170088303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236</a:t>
            </a:fld>
            <a:endParaRPr lang="es-MX" dirty="0"/>
          </a:p>
        </p:txBody>
      </p:sp>
      <p:sp>
        <p:nvSpPr>
          <p:cNvPr id="6" name="Text Box 1027"/>
          <p:cNvSpPr txBox="1">
            <a:spLocks noChangeArrowheads="1"/>
          </p:cNvSpPr>
          <p:nvPr/>
        </p:nvSpPr>
        <p:spPr bwMode="auto">
          <a:xfrm>
            <a:off x="2590800" y="2771800"/>
            <a:ext cx="6934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28575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8575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8575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8575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8575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8575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8575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8575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8575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MOV AX,00FFh</a:t>
            </a:r>
          </a:p>
          <a:p>
            <a:pPr eaLnBrk="1" hangingPunct="1">
              <a:lnSpc>
                <a:spcPct val="50000"/>
              </a:lnSpc>
              <a:spcBef>
                <a:spcPct val="50000"/>
              </a:spcBef>
              <a:buClrTx/>
              <a:buFontTx/>
              <a:buNone/>
            </a:pPr>
            <a:r>
              <a:rPr lang="en-US" altLang="en-US" sz="1800" b="1" dirty="0">
                <a:latin typeface="Courier New" pitchFamily="49" charset="0"/>
              </a:rPr>
              <a:t>ADD AX,1	; AX=0100h  SF=0  ZF=0  CF=0</a:t>
            </a:r>
          </a:p>
          <a:p>
            <a:pPr eaLnBrk="1" hangingPunct="1">
              <a:lnSpc>
                <a:spcPct val="50000"/>
              </a:lnSpc>
              <a:spcBef>
                <a:spcPct val="50000"/>
              </a:spcBef>
              <a:buClrTx/>
              <a:buFontTx/>
              <a:buNone/>
            </a:pPr>
            <a:r>
              <a:rPr lang="en-US" altLang="en-US" sz="1800" b="1" dirty="0">
                <a:latin typeface="Courier New" pitchFamily="49" charset="0"/>
              </a:rPr>
              <a:t>SUB AX,1	; AX=00FFh  SF=0  ZF=0  CF=0</a:t>
            </a:r>
          </a:p>
          <a:p>
            <a:pPr eaLnBrk="1" hangingPunct="1">
              <a:lnSpc>
                <a:spcPct val="50000"/>
              </a:lnSpc>
              <a:spcBef>
                <a:spcPct val="50000"/>
              </a:spcBef>
              <a:buClrTx/>
              <a:buFontTx/>
              <a:buNone/>
            </a:pPr>
            <a:r>
              <a:rPr lang="en-US" altLang="en-US" sz="1800" b="1" dirty="0">
                <a:latin typeface="Courier New" pitchFamily="49" charset="0"/>
              </a:rPr>
              <a:t>ADD AL,1	; AL=00h    SF=0  ZF=1  CF=1</a:t>
            </a:r>
          </a:p>
          <a:p>
            <a:pPr eaLnBrk="1" hangingPunct="1">
              <a:lnSpc>
                <a:spcPct val="50000"/>
              </a:lnSpc>
              <a:spcBef>
                <a:spcPct val="50000"/>
              </a:spcBef>
              <a:buClrTx/>
              <a:buFontTx/>
              <a:buNone/>
            </a:pPr>
            <a:r>
              <a:rPr lang="en-US" altLang="en-US" sz="1800" b="1" dirty="0">
                <a:latin typeface="Courier New" pitchFamily="49" charset="0"/>
              </a:rPr>
              <a:t>MOV BH,6Ch</a:t>
            </a:r>
          </a:p>
          <a:p>
            <a:pPr eaLnBrk="1" hangingPunct="1">
              <a:lnSpc>
                <a:spcPct val="50000"/>
              </a:lnSpc>
              <a:spcBef>
                <a:spcPct val="50000"/>
              </a:spcBef>
              <a:buClrTx/>
              <a:buFontTx/>
              <a:buNone/>
            </a:pPr>
            <a:r>
              <a:rPr lang="en-US" altLang="en-US" sz="1800" b="1" dirty="0">
                <a:latin typeface="Courier New" pitchFamily="49" charset="0"/>
              </a:rPr>
              <a:t>ADD BH,95h	; BH=01h    SF=0  ZF=0  CF=1</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AL,2</a:t>
            </a:r>
          </a:p>
          <a:p>
            <a:pPr eaLnBrk="1" hangingPunct="1">
              <a:lnSpc>
                <a:spcPct val="50000"/>
              </a:lnSpc>
              <a:spcBef>
                <a:spcPct val="50000"/>
              </a:spcBef>
              <a:buClrTx/>
              <a:buFontTx/>
              <a:buNone/>
            </a:pPr>
            <a:r>
              <a:rPr lang="en-US" altLang="en-US" sz="1800" b="1" dirty="0">
                <a:latin typeface="Courier New" pitchFamily="49" charset="0"/>
              </a:rPr>
              <a:t>SUB AL,3	; AL=</a:t>
            </a:r>
            <a:r>
              <a:rPr lang="en-US" altLang="en-US" sz="1800" b="1" dirty="0" err="1">
                <a:latin typeface="Courier New" pitchFamily="49" charset="0"/>
              </a:rPr>
              <a:t>FFh</a:t>
            </a:r>
            <a:r>
              <a:rPr lang="en-US" altLang="en-US" sz="1800" b="1" dirty="0">
                <a:latin typeface="Courier New" pitchFamily="49" charset="0"/>
              </a:rPr>
              <a:t>    SF=1  ZF=0  CF=1</a:t>
            </a:r>
          </a:p>
        </p:txBody>
      </p:sp>
      <p:sp>
        <p:nvSpPr>
          <p:cNvPr id="7" name="Text Box 1028"/>
          <p:cNvSpPr txBox="1">
            <a:spLocks noChangeArrowheads="1"/>
          </p:cNvSpPr>
          <p:nvPr/>
        </p:nvSpPr>
        <p:spPr bwMode="auto">
          <a:xfrm>
            <a:off x="2209800" y="1628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a:t>For each of the following marked entries, show the values of the destination operand and the Sign, Zero, and Carry flags:</a:t>
            </a:r>
          </a:p>
        </p:txBody>
      </p:sp>
    </p:spTree>
    <p:extLst>
      <p:ext uri="{BB962C8B-B14F-4D97-AF65-F5344CB8AC3E}">
        <p14:creationId xmlns:p14="http://schemas.microsoft.com/office/powerpoint/2010/main" val="6179486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OVERFLOW Flag (OF)</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237</a:t>
            </a:fld>
            <a:endParaRPr lang="es-MX" dirty="0"/>
          </a:p>
        </p:txBody>
      </p:sp>
      <p:sp>
        <p:nvSpPr>
          <p:cNvPr id="6" name="Rectangle 3"/>
          <p:cNvSpPr txBox="1">
            <a:spLocks noChangeArrowheads="1"/>
          </p:cNvSpPr>
          <p:nvPr/>
        </p:nvSpPr>
        <p:spPr>
          <a:xfrm>
            <a:off x="2212885" y="1604211"/>
            <a:ext cx="77724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2000" dirty="0">
                <a:latin typeface="Arial" panose="020B0604020202020204" pitchFamily="34" charset="0"/>
                <a:cs typeface="Arial" panose="020B0604020202020204" pitchFamily="34" charset="0"/>
              </a:rPr>
              <a:t>The OVERFLOW flag is set when the </a:t>
            </a:r>
            <a:r>
              <a:rPr lang="en-US" altLang="en-US" sz="2000" dirty="0">
                <a:solidFill>
                  <a:srgbClr val="FF0000"/>
                </a:solidFill>
                <a:latin typeface="Arial" panose="020B0604020202020204" pitchFamily="34" charset="0"/>
                <a:cs typeface="Arial" panose="020B0604020202020204" pitchFamily="34" charset="0"/>
              </a:rPr>
              <a:t>signed</a:t>
            </a:r>
            <a:r>
              <a:rPr lang="en-US" altLang="en-US" sz="2000" dirty="0">
                <a:latin typeface="Arial" panose="020B0604020202020204" pitchFamily="34" charset="0"/>
                <a:cs typeface="Arial" panose="020B0604020202020204" pitchFamily="34" charset="0"/>
              </a:rPr>
              <a:t> result of an operation is </a:t>
            </a:r>
            <a:r>
              <a:rPr lang="en-US" altLang="en-US" sz="2000" i="1" dirty="0">
                <a:latin typeface="Arial" panose="020B0604020202020204" pitchFamily="34" charset="0"/>
                <a:cs typeface="Arial" panose="020B0604020202020204" pitchFamily="34" charset="0"/>
              </a:rPr>
              <a:t>invalid</a:t>
            </a:r>
            <a:r>
              <a:rPr lang="en-US" altLang="en-US" sz="2000" dirty="0">
                <a:latin typeface="Arial" panose="020B0604020202020204" pitchFamily="34" charset="0"/>
                <a:cs typeface="Arial" panose="020B0604020202020204" pitchFamily="34" charset="0"/>
              </a:rPr>
              <a:t> or </a:t>
            </a:r>
            <a:r>
              <a:rPr lang="en-US" altLang="en-US" sz="2000" i="1" dirty="0">
                <a:latin typeface="Arial" panose="020B0604020202020204" pitchFamily="34" charset="0"/>
                <a:cs typeface="Arial" panose="020B0604020202020204" pitchFamily="34" charset="0"/>
              </a:rPr>
              <a:t>out of range</a:t>
            </a:r>
            <a:r>
              <a:rPr lang="en-US" altLang="en-US" sz="2000" dirty="0">
                <a:latin typeface="Arial" panose="020B0604020202020204" pitchFamily="34" charset="0"/>
                <a:cs typeface="Arial" panose="020B0604020202020204" pitchFamily="34" charset="0"/>
              </a:rPr>
              <a:t>.</a:t>
            </a:r>
          </a:p>
        </p:txBody>
      </p:sp>
      <p:sp>
        <p:nvSpPr>
          <p:cNvPr id="7" name="Text Box 4"/>
          <p:cNvSpPr txBox="1">
            <a:spLocks noChangeArrowheads="1"/>
          </p:cNvSpPr>
          <p:nvPr/>
        </p:nvSpPr>
        <p:spPr bwMode="auto">
          <a:xfrm>
            <a:off x="2063552" y="2518611"/>
            <a:ext cx="860444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2004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04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2004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2004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04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solidFill>
                  <a:schemeClr val="tx2"/>
                </a:solidFill>
                <a:latin typeface="Courier New" pitchFamily="49" charset="0"/>
              </a:rPr>
              <a:t>; Example 1</a:t>
            </a:r>
          </a:p>
          <a:p>
            <a:pPr eaLnBrk="1" hangingPunct="1">
              <a:lnSpc>
                <a:spcPct val="50000"/>
              </a:lnSpc>
              <a:spcBef>
                <a:spcPct val="50000"/>
              </a:spcBef>
              <a:buClrTx/>
              <a:buFontTx/>
              <a:buNone/>
            </a:pPr>
            <a:r>
              <a:rPr lang="en-US" altLang="en-US" sz="1800" b="1" dirty="0">
                <a:latin typeface="Courier New" pitchFamily="49" charset="0"/>
              </a:rPr>
              <a:t>MOV AL,+127</a:t>
            </a:r>
          </a:p>
          <a:p>
            <a:pPr eaLnBrk="1" hangingPunct="1">
              <a:lnSpc>
                <a:spcPct val="50000"/>
              </a:lnSpc>
              <a:spcBef>
                <a:spcPct val="50000"/>
              </a:spcBef>
              <a:buClrTx/>
              <a:buFontTx/>
              <a:buNone/>
            </a:pPr>
            <a:r>
              <a:rPr lang="en-US" altLang="en-US" sz="1800" b="1" dirty="0">
                <a:latin typeface="Courier New" pitchFamily="49" charset="0"/>
              </a:rPr>
              <a:t>ADD AL,1             ; OF=1, AL=-128, CF=0, SF=1, ZF=0</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solidFill>
                  <a:schemeClr val="tx2"/>
                </a:solidFill>
                <a:latin typeface="Courier New" pitchFamily="49" charset="0"/>
              </a:rPr>
              <a:t>; Example 2</a:t>
            </a:r>
          </a:p>
          <a:p>
            <a:pPr eaLnBrk="1" hangingPunct="1">
              <a:lnSpc>
                <a:spcPct val="50000"/>
              </a:lnSpc>
              <a:spcBef>
                <a:spcPct val="50000"/>
              </a:spcBef>
              <a:buClrTx/>
              <a:buFontTx/>
              <a:buNone/>
            </a:pPr>
            <a:r>
              <a:rPr lang="en-US" altLang="en-US" sz="1800" b="1" dirty="0">
                <a:latin typeface="Courier New" pitchFamily="49" charset="0"/>
              </a:rPr>
              <a:t>MOV AL,7Fh           ; OF=1, AL=80h</a:t>
            </a:r>
          </a:p>
          <a:p>
            <a:pPr eaLnBrk="1" hangingPunct="1">
              <a:lnSpc>
                <a:spcPct val="50000"/>
              </a:lnSpc>
              <a:spcBef>
                <a:spcPct val="50000"/>
              </a:spcBef>
              <a:buClrTx/>
              <a:buFontTx/>
              <a:buNone/>
            </a:pPr>
            <a:r>
              <a:rPr lang="en-US" altLang="en-US" sz="1800" b="1" dirty="0">
                <a:latin typeface="Courier New" pitchFamily="49" charset="0"/>
              </a:rPr>
              <a:t>ADD AL,1</a:t>
            </a:r>
          </a:p>
        </p:txBody>
      </p:sp>
    </p:spTree>
    <p:extLst>
      <p:ext uri="{BB962C8B-B14F-4D97-AF65-F5344CB8AC3E}">
        <p14:creationId xmlns:p14="http://schemas.microsoft.com/office/powerpoint/2010/main" val="119209632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 Rule of </a:t>
            </a:r>
            <a:r>
              <a:rPr lang="es-MX" dirty="0" err="1"/>
              <a:t>Thumb</a:t>
            </a:r>
            <a:r>
              <a:rPr lang="es-MX" dirty="0"/>
              <a:t> / </a:t>
            </a:r>
            <a:r>
              <a:rPr lang="es-MX" dirty="0" err="1"/>
              <a:t>signed</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238</a:t>
            </a:fld>
            <a:endParaRPr lang="es-MX" dirty="0"/>
          </a:p>
        </p:txBody>
      </p:sp>
      <p:sp>
        <p:nvSpPr>
          <p:cNvPr id="6" name="Rectangle 3"/>
          <p:cNvSpPr txBox="1">
            <a:spLocks noChangeArrowheads="1"/>
          </p:cNvSpPr>
          <p:nvPr/>
        </p:nvSpPr>
        <p:spPr>
          <a:xfrm>
            <a:off x="2209256" y="1628800"/>
            <a:ext cx="7772400" cy="2088232"/>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When </a:t>
            </a:r>
            <a:r>
              <a:rPr lang="en-US" altLang="en-US" dirty="0" err="1"/>
              <a:t>ADDing</a:t>
            </a:r>
            <a:r>
              <a:rPr lang="en-US" altLang="en-US" dirty="0"/>
              <a:t> two integers, remember that the </a:t>
            </a:r>
            <a:r>
              <a:rPr lang="en-US" altLang="en-US" i="1" dirty="0"/>
              <a:t>Overflow flag</a:t>
            </a:r>
            <a:r>
              <a:rPr lang="en-US" altLang="en-US" dirty="0"/>
              <a:t> is only set when . . .</a:t>
            </a:r>
          </a:p>
          <a:p>
            <a:pPr lvl="1"/>
            <a:r>
              <a:rPr lang="en-US" altLang="en-US" dirty="0"/>
              <a:t>two positive operands are added and their sum is negative</a:t>
            </a:r>
          </a:p>
          <a:p>
            <a:pPr lvl="1"/>
            <a:r>
              <a:rPr lang="en-US" altLang="en-US" dirty="0"/>
              <a:t>two negative operands are added and their sum is positive</a:t>
            </a:r>
          </a:p>
        </p:txBody>
      </p:sp>
      <p:sp>
        <p:nvSpPr>
          <p:cNvPr id="9" name="Text Box 4"/>
          <p:cNvSpPr txBox="1">
            <a:spLocks noChangeArrowheads="1"/>
          </p:cNvSpPr>
          <p:nvPr/>
        </p:nvSpPr>
        <p:spPr bwMode="auto">
          <a:xfrm>
            <a:off x="2135560" y="3778796"/>
            <a:ext cx="8075240" cy="2577554"/>
          </a:xfrm>
          <a:prstGeom prst="rect">
            <a:avLst/>
          </a:prstGeom>
          <a:noFill/>
          <a:ln w="9525">
            <a:solidFill>
              <a:srgbClr val="B2B2B2"/>
            </a:solidFill>
            <a:miter lim="800000"/>
            <a:headEnd/>
            <a:tailEnd/>
          </a:ln>
        </p:spPr>
        <p:txBody>
          <a:bodyPr tIns="137160" bIns="228600"/>
          <a:lstStyle/>
          <a:p>
            <a:pPr>
              <a:lnSpc>
                <a:spcPct val="80000"/>
              </a:lnSpc>
              <a:spcBef>
                <a:spcPct val="50000"/>
              </a:spcBef>
              <a:tabLst>
                <a:tab pos="457200" algn="l"/>
                <a:tab pos="3657600" algn="l"/>
                <a:tab pos="4114800" algn="l"/>
              </a:tabLst>
            </a:pPr>
            <a:r>
              <a:rPr lang="en-US" altLang="en-US" b="1" dirty="0">
                <a:latin typeface="Courier New" pitchFamily="49" charset="0"/>
              </a:rPr>
              <a:t>What will be the values of the Overflow flag?</a:t>
            </a:r>
          </a:p>
          <a:p>
            <a:pPr>
              <a:lnSpc>
                <a:spcPct val="50000"/>
              </a:lnSpc>
              <a:spcBef>
                <a:spcPct val="50000"/>
              </a:spcBef>
              <a:tabLst>
                <a:tab pos="457200" algn="l"/>
                <a:tab pos="3657600" algn="l"/>
                <a:tab pos="4114800" algn="l"/>
              </a:tabLst>
            </a:pPr>
            <a:r>
              <a:rPr lang="en-US" altLang="en-US" b="1" dirty="0">
                <a:latin typeface="Courier New" pitchFamily="49" charset="0"/>
              </a:rPr>
              <a:t>	</a:t>
            </a:r>
            <a:r>
              <a:rPr lang="en-US" altLang="en-US" b="1" dirty="0" err="1">
                <a:latin typeface="Courier New" pitchFamily="49" charset="0"/>
              </a:rPr>
              <a:t>mov</a:t>
            </a:r>
            <a:r>
              <a:rPr lang="en-US" altLang="en-US" b="1" dirty="0">
                <a:latin typeface="Courier New" pitchFamily="49" charset="0"/>
              </a:rPr>
              <a:t> al,80h</a:t>
            </a:r>
          </a:p>
          <a:p>
            <a:pPr>
              <a:lnSpc>
                <a:spcPct val="50000"/>
              </a:lnSpc>
              <a:spcBef>
                <a:spcPct val="50000"/>
              </a:spcBef>
              <a:tabLst>
                <a:tab pos="457200" algn="l"/>
                <a:tab pos="3657600" algn="l"/>
                <a:tab pos="4114800" algn="l"/>
              </a:tabLst>
            </a:pPr>
            <a:r>
              <a:rPr lang="en-US" altLang="en-US" b="1" dirty="0">
                <a:latin typeface="Courier New" pitchFamily="49" charset="0"/>
              </a:rPr>
              <a:t>	add al,92h	; OF=</a:t>
            </a:r>
            <a:r>
              <a:rPr lang="en-US" altLang="en-US" b="1" dirty="0">
                <a:solidFill>
                  <a:prstClr val="black"/>
                </a:solidFill>
                <a:latin typeface="Courier New" pitchFamily="49" charset="0"/>
              </a:rPr>
              <a:t>1, CF=1, SF=0, ZF=0</a:t>
            </a:r>
            <a:endParaRPr lang="en-US" altLang="en-US" b="1" dirty="0">
              <a:latin typeface="Courier New" pitchFamily="49" charset="0"/>
            </a:endParaRPr>
          </a:p>
          <a:p>
            <a:pPr>
              <a:lnSpc>
                <a:spcPct val="50000"/>
              </a:lnSpc>
              <a:spcBef>
                <a:spcPct val="50000"/>
              </a:spcBef>
            </a:pPr>
            <a:endParaRPr lang="en-US" altLang="en-US" b="1" dirty="0">
              <a:latin typeface="Courier New" pitchFamily="49" charset="0"/>
            </a:endParaRPr>
          </a:p>
          <a:p>
            <a:pPr>
              <a:lnSpc>
                <a:spcPct val="50000"/>
              </a:lnSpc>
              <a:spcBef>
                <a:spcPct val="50000"/>
              </a:spcBef>
            </a:pPr>
            <a:r>
              <a:rPr lang="en-US" altLang="en-US" b="1" dirty="0">
                <a:latin typeface="Courier New" pitchFamily="49" charset="0"/>
              </a:rPr>
              <a:t>   mov al,-2</a:t>
            </a:r>
          </a:p>
          <a:p>
            <a:pPr>
              <a:lnSpc>
                <a:spcPct val="50000"/>
              </a:lnSpc>
              <a:spcBef>
                <a:spcPct val="50000"/>
              </a:spcBef>
            </a:pPr>
            <a:r>
              <a:rPr lang="en-US" altLang="en-US" b="1" dirty="0">
                <a:latin typeface="Courier New" pitchFamily="49" charset="0"/>
              </a:rPr>
              <a:t>   add al,+127	       ; OF=</a:t>
            </a:r>
            <a:r>
              <a:rPr lang="en-US" altLang="en-US" b="1" dirty="0">
                <a:solidFill>
                  <a:prstClr val="black"/>
                </a:solidFill>
                <a:latin typeface="Courier New" pitchFamily="49" charset="0"/>
              </a:rPr>
              <a:t>0, CF=1, SF=0, ZF=0</a:t>
            </a:r>
            <a:endParaRPr lang="en-US" altLang="en-US" b="1" dirty="0">
              <a:latin typeface="Courier New" pitchFamily="49" charset="0"/>
            </a:endParaRPr>
          </a:p>
          <a:p>
            <a:pPr>
              <a:lnSpc>
                <a:spcPct val="50000"/>
              </a:lnSpc>
              <a:spcBef>
                <a:spcPct val="50000"/>
              </a:spcBef>
              <a:tabLst>
                <a:tab pos="457200" algn="l"/>
                <a:tab pos="3657600" algn="l"/>
                <a:tab pos="4114800" algn="l"/>
              </a:tabLst>
            </a:pPr>
            <a:endParaRPr lang="en-US" altLang="en-US" b="1" dirty="0">
              <a:latin typeface="Courier New" pitchFamily="49" charset="0"/>
            </a:endParaRPr>
          </a:p>
          <a:p>
            <a:pPr>
              <a:lnSpc>
                <a:spcPct val="50000"/>
              </a:lnSpc>
              <a:spcBef>
                <a:spcPct val="50000"/>
              </a:spcBef>
              <a:tabLst>
                <a:tab pos="457200" algn="l"/>
                <a:tab pos="3657600" algn="l"/>
                <a:tab pos="4114800" algn="l"/>
              </a:tabLst>
            </a:pPr>
            <a:r>
              <a:rPr lang="en-US" altLang="en-US" b="1" dirty="0">
                <a:latin typeface="Courier New" pitchFamily="49" charset="0"/>
              </a:rPr>
              <a:t>	</a:t>
            </a:r>
            <a:r>
              <a:rPr lang="en-US" altLang="en-US" b="1" dirty="0" err="1">
                <a:latin typeface="Courier New" pitchFamily="49" charset="0"/>
              </a:rPr>
              <a:t>mov</a:t>
            </a:r>
            <a:r>
              <a:rPr lang="en-US" altLang="en-US" b="1" dirty="0">
                <a:latin typeface="Courier New" pitchFamily="49" charset="0"/>
              </a:rPr>
              <a:t> al,+2</a:t>
            </a:r>
          </a:p>
          <a:p>
            <a:pPr>
              <a:lnSpc>
                <a:spcPct val="50000"/>
              </a:lnSpc>
              <a:spcBef>
                <a:spcPct val="50000"/>
              </a:spcBef>
              <a:tabLst>
                <a:tab pos="457200" algn="l"/>
                <a:tab pos="3657600" algn="l"/>
                <a:tab pos="4114800" algn="l"/>
              </a:tabLst>
            </a:pPr>
            <a:r>
              <a:rPr lang="en-US" altLang="en-US" b="1" dirty="0">
                <a:latin typeface="Courier New" pitchFamily="49" charset="0"/>
              </a:rPr>
              <a:t>	add al,+127	; OF=</a:t>
            </a:r>
            <a:r>
              <a:rPr lang="en-US" altLang="en-US" b="1" dirty="0">
                <a:solidFill>
                  <a:prstClr val="black"/>
                </a:solidFill>
                <a:latin typeface="Courier New" pitchFamily="49" charset="0"/>
              </a:rPr>
              <a:t>1, CF=0, SF=1, ZF=0</a:t>
            </a:r>
            <a:endParaRPr lang="en-US" altLang="en-US" b="1" dirty="0">
              <a:latin typeface="Courier New" pitchFamily="49" charset="0"/>
            </a:endParaRPr>
          </a:p>
        </p:txBody>
      </p:sp>
    </p:spTree>
    <p:extLst>
      <p:ext uri="{BB962C8B-B14F-4D97-AF65-F5344CB8AC3E}">
        <p14:creationId xmlns:p14="http://schemas.microsoft.com/office/powerpoint/2010/main" val="60783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NEG </a:t>
            </a:r>
            <a:r>
              <a:rPr lang="en-US"/>
              <a:t>Instruction.</a:t>
            </a:r>
            <a:endParaRPr lang="en-US" sz="2400" i="1" dirty="0">
              <a:solidFill>
                <a:srgbClr val="FF0000"/>
              </a:solidFill>
            </a:endParaRP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239</a:t>
            </a:fld>
            <a:endParaRPr lang="es-MX" dirty="0"/>
          </a:p>
        </p:txBody>
      </p:sp>
      <p:sp>
        <p:nvSpPr>
          <p:cNvPr id="6" name="Text Box 1027"/>
          <p:cNvSpPr txBox="1">
            <a:spLocks noChangeArrowheads="1"/>
          </p:cNvSpPr>
          <p:nvPr/>
        </p:nvSpPr>
        <p:spPr bwMode="auto">
          <a:xfrm>
            <a:off x="2135560" y="3758208"/>
            <a:ext cx="792088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err="1">
                <a:latin typeface="Courier New" pitchFamily="49" charset="0"/>
              </a:rPr>
              <a:t>valB</a:t>
            </a:r>
            <a:r>
              <a:rPr lang="en-US" altLang="en-US" sz="1800" b="1" dirty="0">
                <a:latin typeface="Courier New" pitchFamily="49" charset="0"/>
              </a:rPr>
              <a:t> BYTE 1,0</a:t>
            </a:r>
          </a:p>
          <a:p>
            <a:pPr eaLnBrk="1" hangingPunct="1">
              <a:lnSpc>
                <a:spcPct val="50000"/>
              </a:lnSpc>
              <a:spcBef>
                <a:spcPct val="50000"/>
              </a:spcBef>
            </a:pPr>
            <a:r>
              <a:rPr lang="en-US" altLang="en-US" sz="1800" b="1" dirty="0" err="1">
                <a:latin typeface="Courier New" pitchFamily="49" charset="0"/>
              </a:rPr>
              <a:t>valC</a:t>
            </a:r>
            <a:r>
              <a:rPr lang="en-US" altLang="en-US" sz="1800" b="1" dirty="0">
                <a:latin typeface="Courier New" pitchFamily="49" charset="0"/>
              </a:rPr>
              <a:t> SBYTE -128</a:t>
            </a: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	NEG </a:t>
            </a:r>
            <a:r>
              <a:rPr lang="en-US" altLang="en-US" sz="1800" b="1" dirty="0" err="1">
                <a:latin typeface="Courier New" pitchFamily="49" charset="0"/>
              </a:rPr>
              <a:t>valB</a:t>
            </a:r>
            <a:r>
              <a:rPr lang="en-US" altLang="en-US" sz="1800" b="1" dirty="0">
                <a:latin typeface="Courier New" pitchFamily="49" charset="0"/>
              </a:rPr>
              <a:t>	; CF=1, OF=0, </a:t>
            </a:r>
            <a:r>
              <a:rPr lang="en-US" altLang="en-US" sz="1800" b="1" dirty="0">
                <a:solidFill>
                  <a:prstClr val="black"/>
                </a:solidFill>
                <a:latin typeface="Courier New" pitchFamily="49" charset="0"/>
              </a:rPr>
              <a:t>SF=1, ZF=0</a:t>
            </a: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	NEG [</a:t>
            </a:r>
            <a:r>
              <a:rPr lang="en-US" altLang="en-US" sz="1800" b="1" dirty="0" err="1">
                <a:latin typeface="Courier New" pitchFamily="49" charset="0"/>
              </a:rPr>
              <a:t>valB</a:t>
            </a:r>
            <a:r>
              <a:rPr lang="en-US" altLang="en-US" sz="1800" b="1" dirty="0">
                <a:latin typeface="Courier New" pitchFamily="49" charset="0"/>
              </a:rPr>
              <a:t> + 1]	; CF=0, OF=0</a:t>
            </a:r>
            <a:r>
              <a:rPr lang="en-US" altLang="en-US" sz="1800" b="1" dirty="0">
                <a:solidFill>
                  <a:prstClr val="black"/>
                </a:solidFill>
                <a:latin typeface="Courier New" pitchFamily="49" charset="0"/>
              </a:rPr>
              <a:t>, SF=0, ZF=1</a:t>
            </a: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	NEG </a:t>
            </a:r>
            <a:r>
              <a:rPr lang="en-US" altLang="en-US" sz="1800" b="1" dirty="0" err="1">
                <a:latin typeface="Courier New" pitchFamily="49" charset="0"/>
              </a:rPr>
              <a:t>valC</a:t>
            </a:r>
            <a:r>
              <a:rPr lang="en-US" altLang="en-US" sz="1800" b="1" dirty="0">
                <a:latin typeface="Courier New" pitchFamily="49" charset="0"/>
              </a:rPr>
              <a:t>	; CF=1, OF=1</a:t>
            </a:r>
            <a:r>
              <a:rPr lang="en-US" altLang="en-US" sz="1800" b="1" dirty="0">
                <a:solidFill>
                  <a:prstClr val="black"/>
                </a:solidFill>
                <a:latin typeface="Courier New" pitchFamily="49" charset="0"/>
              </a:rPr>
              <a:t>, SF=1, ZF=0</a:t>
            </a:r>
            <a:endParaRPr lang="en-US" altLang="en-US" sz="1800" b="1" dirty="0">
              <a:latin typeface="Courier New" pitchFamily="49" charset="0"/>
            </a:endParaRPr>
          </a:p>
        </p:txBody>
      </p:sp>
      <p:sp>
        <p:nvSpPr>
          <p:cNvPr id="7" name="Text Box 1031"/>
          <p:cNvSpPr txBox="1">
            <a:spLocks noChangeArrowheads="1"/>
          </p:cNvSpPr>
          <p:nvPr/>
        </p:nvSpPr>
        <p:spPr bwMode="auto">
          <a:xfrm>
            <a:off x="2286000" y="1700808"/>
            <a:ext cx="7620000"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The processor implements NEG using the following internal operation:</a:t>
            </a:r>
          </a:p>
          <a:p>
            <a:pPr eaLnBrk="1" hangingPunct="1">
              <a:spcBef>
                <a:spcPct val="50000"/>
              </a:spcBef>
            </a:pPr>
            <a:r>
              <a:rPr lang="en-US" altLang="en-US" dirty="0"/>
              <a:t>	</a:t>
            </a:r>
            <a:r>
              <a:rPr lang="en-US" altLang="en-US" sz="1800" b="1" dirty="0">
                <a:latin typeface="Courier New" pitchFamily="49" charset="0"/>
              </a:rPr>
              <a:t> </a:t>
            </a:r>
            <a:r>
              <a:rPr lang="en-US" altLang="en-US" sz="1800" b="1" i="1" dirty="0">
                <a:latin typeface="Courier New" pitchFamily="49" charset="0"/>
              </a:rPr>
              <a:t>operand = </a:t>
            </a:r>
            <a:r>
              <a:rPr lang="en-US" altLang="en-US" sz="1800" b="1" dirty="0">
                <a:latin typeface="Courier New" pitchFamily="49" charset="0"/>
              </a:rPr>
              <a:t>0 – </a:t>
            </a:r>
            <a:r>
              <a:rPr lang="en-US" altLang="en-US" sz="1800" b="1" i="1" dirty="0">
                <a:latin typeface="Courier New" pitchFamily="49" charset="0"/>
              </a:rPr>
              <a:t>operand       </a:t>
            </a:r>
            <a:r>
              <a:rPr lang="en-US" altLang="en-US" sz="1800" b="1" dirty="0">
                <a:latin typeface="Courier New" pitchFamily="49" charset="0"/>
              </a:rPr>
              <a:t>; or</a:t>
            </a:r>
          </a:p>
          <a:p>
            <a:pPr eaLnBrk="1" hangingPunct="1">
              <a:spcBef>
                <a:spcPct val="50000"/>
              </a:spcBef>
            </a:pPr>
            <a:r>
              <a:rPr lang="en-US" altLang="en-US" sz="1800" b="1" i="1" dirty="0">
                <a:latin typeface="Courier New" pitchFamily="49" charset="0"/>
              </a:rPr>
              <a:t>        operand = </a:t>
            </a:r>
            <a:r>
              <a:rPr lang="en-US" altLang="en-US" sz="1800" b="1" dirty="0">
                <a:latin typeface="Courier New" pitchFamily="49" charset="0"/>
              </a:rPr>
              <a:t>0 + (-</a:t>
            </a:r>
            <a:r>
              <a:rPr lang="en-US" altLang="en-US" sz="1800" b="1" i="1" dirty="0">
                <a:latin typeface="Courier New" pitchFamily="49" charset="0"/>
              </a:rPr>
              <a:t>operand</a:t>
            </a:r>
            <a:r>
              <a:rPr lang="en-US" altLang="en-US" sz="1800" b="1" dirty="0">
                <a:latin typeface="Courier New" pitchFamily="49" charset="0"/>
              </a:rPr>
              <a:t>)   ; adding viewpoint</a:t>
            </a:r>
          </a:p>
        </p:txBody>
      </p:sp>
    </p:spTree>
    <p:extLst>
      <p:ext uri="{BB962C8B-B14F-4D97-AF65-F5344CB8AC3E}">
        <p14:creationId xmlns:p14="http://schemas.microsoft.com/office/powerpoint/2010/main" val="266220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pPr eaLnBrk="1" hangingPunct="1">
              <a:defRPr/>
            </a:pPr>
            <a:r>
              <a:rPr lang="en-US" dirty="0"/>
              <a:t>Translating </a:t>
            </a:r>
            <a:r>
              <a:rPr lang="en-US" i="1" dirty="0"/>
              <a:t>Unsigned Decimal</a:t>
            </a:r>
            <a:r>
              <a:rPr lang="en-US" dirty="0"/>
              <a:t> to </a:t>
            </a:r>
            <a:r>
              <a:rPr lang="en-US" i="1" dirty="0"/>
              <a:t>Binar</a:t>
            </a:r>
            <a:r>
              <a:rPr lang="en-US" dirty="0"/>
              <a:t>y</a:t>
            </a:r>
          </a:p>
        </p:txBody>
      </p:sp>
      <p:sp>
        <p:nvSpPr>
          <p:cNvPr id="18439" name="Text Box 9"/>
          <p:cNvSpPr txBox="1">
            <a:spLocks noChangeArrowheads="1"/>
          </p:cNvSpPr>
          <p:nvPr/>
        </p:nvSpPr>
        <p:spPr bwMode="auto">
          <a:xfrm>
            <a:off x="4419600" y="5562601"/>
            <a:ext cx="2209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hangingPunct="1">
              <a:spcBef>
                <a:spcPct val="50000"/>
              </a:spcBef>
              <a:buClrTx/>
              <a:buNone/>
            </a:pPr>
            <a:r>
              <a:rPr lang="en-US" altLang="en-US" sz="2100">
                <a:solidFill>
                  <a:srgbClr val="EEECE1"/>
                </a:solidFill>
              </a:rPr>
              <a:t>37 = 100101</a:t>
            </a:r>
          </a:p>
        </p:txBody>
      </p:sp>
      <p:sp>
        <p:nvSpPr>
          <p:cNvPr id="10" name="Rectangle 3"/>
          <p:cNvSpPr txBox="1">
            <a:spLocks noChangeArrowheads="1"/>
          </p:cNvSpPr>
          <p:nvPr/>
        </p:nvSpPr>
        <p:spPr bwMode="auto">
          <a:xfrm>
            <a:off x="2243814" y="1598388"/>
            <a:ext cx="7772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kern="0" dirty="0">
                <a:solidFill>
                  <a:srgbClr val="000000"/>
                </a:solidFill>
                <a:latin typeface="Arial"/>
              </a:rPr>
              <a:t>Repeatedly divide the decimal </a:t>
            </a:r>
            <a:r>
              <a:rPr lang="en-US" altLang="en-US" i="1" kern="0" dirty="0">
                <a:solidFill>
                  <a:srgbClr val="000000"/>
                </a:solidFill>
                <a:latin typeface="Arial"/>
              </a:rPr>
              <a:t>integer by 2</a:t>
            </a:r>
            <a:r>
              <a:rPr lang="en-US" altLang="en-US" kern="0" dirty="0">
                <a:solidFill>
                  <a:srgbClr val="000000"/>
                </a:solidFill>
                <a:latin typeface="Arial"/>
              </a:rPr>
              <a:t>. Each remainder is a binary digit in the translated value:</a:t>
            </a:r>
          </a:p>
        </p:txBody>
      </p:sp>
      <p:pic>
        <p:nvPicPr>
          <p:cNvPr id="1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8214" y="3960588"/>
            <a:ext cx="52578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8214" y="2588989"/>
            <a:ext cx="52578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p:nvSpPr>
        <p:spPr bwMode="auto">
          <a:xfrm>
            <a:off x="5663952" y="5661248"/>
            <a:ext cx="252028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fontAlgn="base" hangingPunct="1">
              <a:spcBef>
                <a:spcPct val="50000"/>
              </a:spcBef>
              <a:spcAft>
                <a:spcPct val="0"/>
              </a:spcAft>
              <a:buClrTx/>
              <a:buNone/>
              <a:defRPr/>
            </a:pPr>
            <a:r>
              <a:rPr lang="en-US" altLang="en-US" sz="2100" kern="0" dirty="0">
                <a:solidFill>
                  <a:srgbClr val="000000"/>
                </a:solidFill>
              </a:rPr>
              <a:t>37</a:t>
            </a:r>
            <a:r>
              <a:rPr lang="en-US" altLang="en-US" sz="2100" kern="0" baseline="-25000" dirty="0">
                <a:solidFill>
                  <a:srgbClr val="000000"/>
                </a:solidFill>
              </a:rPr>
              <a:t>10</a:t>
            </a:r>
            <a:r>
              <a:rPr lang="en-US" altLang="en-US" sz="2100" kern="0" dirty="0">
                <a:solidFill>
                  <a:srgbClr val="000000"/>
                </a:solidFill>
              </a:rPr>
              <a:t>   =   100101</a:t>
            </a:r>
            <a:r>
              <a:rPr lang="en-US" altLang="en-US" sz="2100" kern="0" baseline="-25000" dirty="0">
                <a:solidFill>
                  <a:srgbClr val="000000"/>
                </a:solidFill>
              </a:rPr>
              <a:t>2</a:t>
            </a:r>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24</a:t>
            </a:fld>
            <a:endParaRPr lang="es-MX" dirty="0">
              <a:solidFill>
                <a:prstClr val="black"/>
              </a:solidFill>
              <a:latin typeface="Calibri"/>
            </a:endParaRPr>
          </a:p>
        </p:txBody>
      </p:sp>
      <p:sp>
        <p:nvSpPr>
          <p:cNvPr id="4" name="CuadroTexto 3"/>
          <p:cNvSpPr txBox="1"/>
          <p:nvPr/>
        </p:nvSpPr>
        <p:spPr>
          <a:xfrm>
            <a:off x="8394689" y="3098800"/>
            <a:ext cx="498110" cy="2677656"/>
          </a:xfrm>
          <a:prstGeom prst="rect">
            <a:avLst/>
          </a:prstGeom>
          <a:noFill/>
        </p:spPr>
        <p:txBody>
          <a:bodyPr wrap="square" rtlCol="0">
            <a:spAutoFit/>
          </a:bodyPr>
          <a:lstStyle/>
          <a:p>
            <a:r>
              <a:rPr lang="es-MX" sz="1400" dirty="0">
                <a:solidFill>
                  <a:prstClr val="black"/>
                </a:solidFill>
                <a:latin typeface="Calibri"/>
              </a:rPr>
              <a:t>B</a:t>
            </a:r>
            <a:r>
              <a:rPr lang="es-MX" sz="1400" baseline="-25000" dirty="0">
                <a:solidFill>
                  <a:prstClr val="black"/>
                </a:solidFill>
                <a:latin typeface="Calibri"/>
              </a:rPr>
              <a:t>0</a:t>
            </a:r>
          </a:p>
          <a:p>
            <a:endParaRPr lang="es-MX" sz="1400" dirty="0">
              <a:solidFill>
                <a:prstClr val="black"/>
              </a:solidFill>
              <a:latin typeface="Calibri"/>
            </a:endParaRPr>
          </a:p>
          <a:p>
            <a:r>
              <a:rPr lang="es-MX" sz="1400" dirty="0">
                <a:solidFill>
                  <a:prstClr val="black"/>
                </a:solidFill>
                <a:latin typeface="Calibri"/>
              </a:rPr>
              <a:t>B</a:t>
            </a:r>
            <a:r>
              <a:rPr lang="es-MX" sz="1400" baseline="-25000" dirty="0">
                <a:solidFill>
                  <a:prstClr val="black"/>
                </a:solidFill>
                <a:latin typeface="Calibri"/>
              </a:rPr>
              <a:t>1</a:t>
            </a:r>
          </a:p>
          <a:p>
            <a:endParaRPr lang="es-MX" sz="1400" dirty="0">
              <a:solidFill>
                <a:prstClr val="black"/>
              </a:solidFill>
              <a:latin typeface="Calibri"/>
            </a:endParaRPr>
          </a:p>
          <a:p>
            <a:r>
              <a:rPr lang="es-MX" sz="1400" dirty="0">
                <a:solidFill>
                  <a:prstClr val="black"/>
                </a:solidFill>
                <a:latin typeface="Calibri"/>
              </a:rPr>
              <a:t>B</a:t>
            </a:r>
            <a:r>
              <a:rPr lang="es-MX" sz="1400" baseline="-25000" dirty="0">
                <a:solidFill>
                  <a:prstClr val="black"/>
                </a:solidFill>
                <a:latin typeface="Calibri"/>
              </a:rPr>
              <a:t>2</a:t>
            </a:r>
          </a:p>
          <a:p>
            <a:endParaRPr lang="es-MX" sz="1400" dirty="0">
              <a:solidFill>
                <a:prstClr val="black"/>
              </a:solidFill>
              <a:latin typeface="Calibri"/>
            </a:endParaRPr>
          </a:p>
          <a:p>
            <a:r>
              <a:rPr lang="es-MX" sz="1400" dirty="0">
                <a:solidFill>
                  <a:prstClr val="black"/>
                </a:solidFill>
                <a:latin typeface="Calibri"/>
              </a:rPr>
              <a:t>B</a:t>
            </a:r>
            <a:r>
              <a:rPr lang="es-MX" sz="1400" baseline="-25000" dirty="0">
                <a:solidFill>
                  <a:prstClr val="black"/>
                </a:solidFill>
                <a:latin typeface="Calibri"/>
              </a:rPr>
              <a:t>3</a:t>
            </a:r>
          </a:p>
          <a:p>
            <a:endParaRPr lang="es-MX" sz="1400" dirty="0">
              <a:solidFill>
                <a:prstClr val="black"/>
              </a:solidFill>
              <a:latin typeface="Calibri"/>
            </a:endParaRPr>
          </a:p>
          <a:p>
            <a:r>
              <a:rPr lang="es-MX" sz="1400" dirty="0">
                <a:solidFill>
                  <a:prstClr val="black"/>
                </a:solidFill>
                <a:latin typeface="Calibri"/>
              </a:rPr>
              <a:t>B</a:t>
            </a:r>
            <a:r>
              <a:rPr lang="es-MX" sz="1400" baseline="-25000" dirty="0">
                <a:solidFill>
                  <a:prstClr val="black"/>
                </a:solidFill>
                <a:latin typeface="Calibri"/>
              </a:rPr>
              <a:t>4</a:t>
            </a:r>
          </a:p>
          <a:p>
            <a:endParaRPr lang="es-MX" sz="1400" dirty="0">
              <a:solidFill>
                <a:prstClr val="black"/>
              </a:solidFill>
              <a:latin typeface="Calibri"/>
            </a:endParaRPr>
          </a:p>
          <a:p>
            <a:r>
              <a:rPr lang="es-MX" sz="1400" dirty="0">
                <a:solidFill>
                  <a:prstClr val="black"/>
                </a:solidFill>
                <a:latin typeface="Calibri"/>
              </a:rPr>
              <a:t>B</a:t>
            </a:r>
            <a:r>
              <a:rPr lang="es-MX" sz="1400" baseline="-25000" dirty="0">
                <a:solidFill>
                  <a:prstClr val="black"/>
                </a:solidFill>
                <a:latin typeface="Calibri"/>
              </a:rPr>
              <a:t>5</a:t>
            </a:r>
          </a:p>
          <a:p>
            <a:endParaRPr lang="es-MX" sz="1400" dirty="0">
              <a:solidFill>
                <a:prstClr val="black"/>
              </a:solidFill>
              <a:latin typeface="Calibri"/>
            </a:endParaRPr>
          </a:p>
        </p:txBody>
      </p:sp>
    </p:spTree>
    <p:extLst>
      <p:ext uri="{BB962C8B-B14F-4D97-AF65-F5344CB8AC3E}">
        <p14:creationId xmlns:p14="http://schemas.microsoft.com/office/powerpoint/2010/main" val="417126897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240</a:t>
            </a:fld>
            <a:endParaRPr lang="es-MX" dirty="0"/>
          </a:p>
        </p:txBody>
      </p:sp>
      <p:sp>
        <p:nvSpPr>
          <p:cNvPr id="6" name="Text Box 3"/>
          <p:cNvSpPr txBox="1">
            <a:spLocks noChangeArrowheads="1"/>
          </p:cNvSpPr>
          <p:nvPr/>
        </p:nvSpPr>
        <p:spPr bwMode="auto">
          <a:xfrm>
            <a:off x="1981200" y="2547392"/>
            <a:ext cx="814724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2743200" algn="l"/>
                <a:tab pos="42291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743200" algn="l"/>
                <a:tab pos="42291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743200" algn="l"/>
                <a:tab pos="42291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743200" algn="l"/>
                <a:tab pos="42291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743200" algn="l"/>
                <a:tab pos="42291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743200" algn="l"/>
                <a:tab pos="42291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743200" algn="l"/>
                <a:tab pos="42291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743200" algn="l"/>
                <a:tab pos="42291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743200" algn="l"/>
                <a:tab pos="42291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MOV AL,-128</a:t>
            </a:r>
          </a:p>
          <a:p>
            <a:pPr eaLnBrk="1" hangingPunct="1">
              <a:lnSpc>
                <a:spcPct val="50000"/>
              </a:lnSpc>
              <a:spcBef>
                <a:spcPct val="50000"/>
              </a:spcBef>
              <a:buClrTx/>
              <a:buFontTx/>
              <a:buNone/>
            </a:pPr>
            <a:r>
              <a:rPr lang="en-US" altLang="en-US" sz="1800" b="1" dirty="0">
                <a:latin typeface="Courier New" pitchFamily="49" charset="0"/>
              </a:rPr>
              <a:t>NEG AL	; CF=1, OF=1,</a:t>
            </a:r>
            <a:r>
              <a:rPr lang="en-US" altLang="en-US" sz="1800" b="1" dirty="0">
                <a:solidFill>
                  <a:prstClr val="black"/>
                </a:solidFill>
                <a:latin typeface="Courier New" pitchFamily="49" charset="0"/>
              </a:rPr>
              <a:t> ZF=1, SF=0  </a:t>
            </a: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AX,8000h</a:t>
            </a:r>
          </a:p>
          <a:p>
            <a:pPr eaLnBrk="1" hangingPunct="1">
              <a:lnSpc>
                <a:spcPct val="50000"/>
              </a:lnSpc>
              <a:spcBef>
                <a:spcPct val="50000"/>
              </a:spcBef>
              <a:buClrTx/>
              <a:buFontTx/>
              <a:buNone/>
            </a:pPr>
            <a:r>
              <a:rPr lang="en-US" altLang="en-US" sz="1800" b="1" dirty="0">
                <a:latin typeface="Courier New" pitchFamily="49" charset="0"/>
              </a:rPr>
              <a:t>ADD AX,2	; CF=0, OF=0,</a:t>
            </a:r>
            <a:r>
              <a:rPr lang="en-US" altLang="en-US" sz="1800" b="1" dirty="0">
                <a:solidFill>
                  <a:prstClr val="black"/>
                </a:solidFill>
                <a:latin typeface="Courier New" pitchFamily="49" charset="0"/>
              </a:rPr>
              <a:t> ZF=0, SF=1</a:t>
            </a: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AX,0</a:t>
            </a:r>
          </a:p>
          <a:p>
            <a:pPr eaLnBrk="1" hangingPunct="1">
              <a:lnSpc>
                <a:spcPct val="50000"/>
              </a:lnSpc>
              <a:spcBef>
                <a:spcPct val="50000"/>
              </a:spcBef>
              <a:buClrTx/>
              <a:buFontTx/>
              <a:buNone/>
            </a:pPr>
            <a:r>
              <a:rPr lang="en-US" altLang="en-US" sz="1800" b="1" dirty="0">
                <a:latin typeface="Courier New" pitchFamily="49" charset="0"/>
              </a:rPr>
              <a:t>SUB AX,2	; CF=1, OF=0,</a:t>
            </a:r>
            <a:r>
              <a:rPr lang="en-US" altLang="en-US" sz="1800" b="1" dirty="0">
                <a:solidFill>
                  <a:prstClr val="black"/>
                </a:solidFill>
                <a:latin typeface="Courier New" pitchFamily="49" charset="0"/>
              </a:rPr>
              <a:t> ZF=0, SF=1</a:t>
            </a: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AL,-5</a:t>
            </a:r>
          </a:p>
          <a:p>
            <a:pPr eaLnBrk="1" hangingPunct="1">
              <a:lnSpc>
                <a:spcPct val="50000"/>
              </a:lnSpc>
              <a:spcBef>
                <a:spcPct val="50000"/>
              </a:spcBef>
              <a:buClrTx/>
              <a:buFontTx/>
              <a:buNone/>
            </a:pPr>
            <a:r>
              <a:rPr lang="en-US" altLang="en-US" sz="1800" b="1" dirty="0">
                <a:latin typeface="Courier New" pitchFamily="49" charset="0"/>
              </a:rPr>
              <a:t>SUB AL,+125	; CF=0, OF=1,</a:t>
            </a:r>
            <a:r>
              <a:rPr lang="en-US" altLang="en-US" sz="1800" b="1" dirty="0">
                <a:solidFill>
                  <a:prstClr val="black"/>
                </a:solidFill>
                <a:latin typeface="Courier New" pitchFamily="49" charset="0"/>
              </a:rPr>
              <a:t> ZF=0, SF=0</a:t>
            </a: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p:txBody>
      </p:sp>
      <p:sp>
        <p:nvSpPr>
          <p:cNvPr id="7" name="Text Box 4"/>
          <p:cNvSpPr txBox="1">
            <a:spLocks noChangeArrowheads="1"/>
          </p:cNvSpPr>
          <p:nvPr/>
        </p:nvSpPr>
        <p:spPr bwMode="auto">
          <a:xfrm>
            <a:off x="2209074" y="1556792"/>
            <a:ext cx="7696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a:t>What will be the values of the given flags after each operation?</a:t>
            </a:r>
          </a:p>
        </p:txBody>
      </p:sp>
    </p:spTree>
    <p:extLst>
      <p:ext uri="{BB962C8B-B14F-4D97-AF65-F5344CB8AC3E}">
        <p14:creationId xmlns:p14="http://schemas.microsoft.com/office/powerpoint/2010/main" val="121688004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Parity</a:t>
            </a:r>
            <a:r>
              <a:rPr lang="es-MX" dirty="0"/>
              <a:t> </a:t>
            </a:r>
            <a:r>
              <a:rPr lang="es-MX" dirty="0" err="1"/>
              <a:t>Flag</a:t>
            </a:r>
            <a:r>
              <a:rPr lang="es-MX" dirty="0"/>
              <a:t>. </a:t>
            </a:r>
            <a:r>
              <a:rPr lang="es-MX" sz="2000" dirty="0" err="1"/>
              <a:t>vIaiiVb</a:t>
            </a:r>
            <a:r>
              <a:rPr lang="es-MX" dirty="0"/>
              <a:t>  </a:t>
            </a:r>
          </a:p>
        </p:txBody>
      </p:sp>
      <p:sp>
        <p:nvSpPr>
          <p:cNvPr id="3" name="2 Marcador de contenido"/>
          <p:cNvSpPr>
            <a:spLocks noGrp="1"/>
          </p:cNvSpPr>
          <p:nvPr>
            <p:ph idx="1"/>
          </p:nvPr>
        </p:nvSpPr>
        <p:spPr>
          <a:xfrm>
            <a:off x="1919536" y="1600201"/>
            <a:ext cx="8352928" cy="4525963"/>
          </a:xfrm>
        </p:spPr>
        <p:txBody>
          <a:bodyPr>
            <a:normAutofit/>
          </a:bodyPr>
          <a:lstStyle/>
          <a:p>
            <a:r>
              <a:rPr lang="es-MX" sz="2000" dirty="0" err="1"/>
              <a:t>The</a:t>
            </a:r>
            <a:r>
              <a:rPr lang="es-MX" sz="2000" dirty="0"/>
              <a:t> </a:t>
            </a:r>
            <a:r>
              <a:rPr lang="es-MX" sz="2000" dirty="0" err="1"/>
              <a:t>Parity</a:t>
            </a:r>
            <a:r>
              <a:rPr lang="es-MX" sz="2000" dirty="0"/>
              <a:t> </a:t>
            </a:r>
            <a:r>
              <a:rPr lang="es-MX" sz="2000" dirty="0" err="1"/>
              <a:t>Flag</a:t>
            </a:r>
            <a:r>
              <a:rPr lang="es-MX" sz="2000" dirty="0"/>
              <a:t> (PF) </a:t>
            </a:r>
            <a:r>
              <a:rPr lang="es-MX" sz="2000" dirty="0" err="1"/>
              <a:t>is</a:t>
            </a:r>
            <a:r>
              <a:rPr lang="es-MX" sz="2000" dirty="0"/>
              <a:t> set </a:t>
            </a:r>
            <a:r>
              <a:rPr lang="es-MX" sz="2000" dirty="0" err="1"/>
              <a:t>when</a:t>
            </a:r>
            <a:r>
              <a:rPr lang="es-MX" sz="2000" dirty="0"/>
              <a:t> </a:t>
            </a:r>
            <a:r>
              <a:rPr lang="es-MX" sz="2000" dirty="0" err="1"/>
              <a:t>the</a:t>
            </a:r>
            <a:r>
              <a:rPr lang="es-MX" sz="2000" dirty="0"/>
              <a:t> </a:t>
            </a:r>
            <a:r>
              <a:rPr lang="es-MX" sz="2000" dirty="0" err="1"/>
              <a:t>least</a:t>
            </a:r>
            <a:r>
              <a:rPr lang="es-MX" sz="2000" dirty="0"/>
              <a:t> </a:t>
            </a:r>
            <a:r>
              <a:rPr lang="es-MX" sz="2000" dirty="0" err="1"/>
              <a:t>significant</a:t>
            </a:r>
            <a:r>
              <a:rPr lang="es-MX" sz="2000" dirty="0"/>
              <a:t> byte of </a:t>
            </a:r>
            <a:r>
              <a:rPr lang="es-MX" sz="2000" dirty="0" err="1"/>
              <a:t>the</a:t>
            </a:r>
            <a:r>
              <a:rPr lang="es-MX" sz="2000" dirty="0"/>
              <a:t> </a:t>
            </a:r>
            <a:r>
              <a:rPr lang="es-MX" sz="2000" dirty="0" err="1"/>
              <a:t>destination</a:t>
            </a:r>
            <a:r>
              <a:rPr lang="es-MX" sz="2000" dirty="0"/>
              <a:t> </a:t>
            </a:r>
            <a:r>
              <a:rPr lang="es-MX" sz="2000" dirty="0" err="1"/>
              <a:t>operand</a:t>
            </a:r>
            <a:r>
              <a:rPr lang="es-MX" sz="2000" dirty="0"/>
              <a:t> has </a:t>
            </a:r>
            <a:r>
              <a:rPr lang="es-MX" sz="2000" dirty="0" err="1"/>
              <a:t>an</a:t>
            </a:r>
            <a:r>
              <a:rPr lang="es-MX" sz="2000" dirty="0"/>
              <a:t> </a:t>
            </a:r>
            <a:r>
              <a:rPr lang="es-MX" sz="2000" dirty="0" err="1"/>
              <a:t>even</a:t>
            </a:r>
            <a:r>
              <a:rPr lang="es-MX" sz="2000" dirty="0"/>
              <a:t> </a:t>
            </a:r>
            <a:r>
              <a:rPr lang="es-MX" sz="2000" dirty="0" err="1"/>
              <a:t>number</a:t>
            </a:r>
            <a:r>
              <a:rPr lang="es-MX" sz="2000" dirty="0"/>
              <a:t> of 1 bits.</a:t>
            </a:r>
          </a:p>
          <a:p>
            <a:r>
              <a:rPr lang="es-MX" sz="2000" dirty="0" err="1"/>
              <a:t>Example</a:t>
            </a:r>
            <a:r>
              <a:rPr lang="es-MX" sz="2000" dirty="0"/>
              <a:t>:</a:t>
            </a:r>
          </a:p>
          <a:p>
            <a:pPr marL="0" indent="0">
              <a:buNone/>
            </a:pPr>
            <a:r>
              <a:rPr lang="es-MX" sz="2000" dirty="0"/>
              <a:t>          MOV AL, 10001100b</a:t>
            </a:r>
          </a:p>
          <a:p>
            <a:pPr marL="0" indent="0">
              <a:buNone/>
            </a:pPr>
            <a:r>
              <a:rPr lang="es-MX" sz="2000" dirty="0"/>
              <a:t>          ADD  AL, 00000010b            ; AL = 10001110,    PF = 1</a:t>
            </a:r>
          </a:p>
          <a:p>
            <a:pPr marL="0" indent="0">
              <a:buNone/>
            </a:pPr>
            <a:r>
              <a:rPr lang="es-MX" sz="2000" dirty="0"/>
              <a:t>          SUB  AL, 10000000b            ; AL = </a:t>
            </a:r>
            <a:r>
              <a:rPr lang="es-MX" sz="2000" i="1" dirty="0"/>
              <a:t> </a:t>
            </a:r>
            <a:r>
              <a:rPr lang="es-MX" sz="2000" dirty="0"/>
              <a:t>00001110,    PF = 0</a:t>
            </a:r>
          </a:p>
          <a:p>
            <a:endParaRPr lang="es-MX"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241</a:t>
            </a:fld>
            <a:endParaRPr lang="es-MX" dirty="0"/>
          </a:p>
        </p:txBody>
      </p:sp>
    </p:spTree>
    <p:extLst>
      <p:ext uri="{BB962C8B-B14F-4D97-AF65-F5344CB8AC3E}">
        <p14:creationId xmlns:p14="http://schemas.microsoft.com/office/powerpoint/2010/main" val="368711023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Keeping</a:t>
            </a:r>
            <a:r>
              <a:rPr lang="es-MX" dirty="0"/>
              <a:t> </a:t>
            </a:r>
            <a:r>
              <a:rPr lang="es-MX" dirty="0" err="1"/>
              <a:t>track</a:t>
            </a:r>
            <a:r>
              <a:rPr lang="es-MX" dirty="0"/>
              <a:t> of </a:t>
            </a:r>
            <a:r>
              <a:rPr lang="es-MX" dirty="0" err="1"/>
              <a:t>Flags</a:t>
            </a:r>
            <a:endParaRPr lang="es-MX" dirty="0"/>
          </a:p>
        </p:txBody>
      </p:sp>
      <p:sp>
        <p:nvSpPr>
          <p:cNvPr id="3" name="2 Marcador de contenido"/>
          <p:cNvSpPr>
            <a:spLocks noGrp="1"/>
          </p:cNvSpPr>
          <p:nvPr>
            <p:ph idx="1"/>
          </p:nvPr>
        </p:nvSpPr>
        <p:spPr>
          <a:xfrm>
            <a:off x="1981200" y="1600201"/>
            <a:ext cx="8229600" cy="3196952"/>
          </a:xfrm>
        </p:spPr>
        <p:txBody>
          <a:bodyPr/>
          <a:lstStyle/>
          <a:p>
            <a:pPr marL="0" indent="0">
              <a:buNone/>
            </a:pPr>
            <a:r>
              <a:rPr lang="es-MX" dirty="0" err="1"/>
              <a:t>Related</a:t>
            </a:r>
            <a:r>
              <a:rPr lang="es-MX" dirty="0"/>
              <a:t> </a:t>
            </a:r>
            <a:r>
              <a:rPr lang="es-MX" dirty="0" err="1"/>
              <a:t>instructions</a:t>
            </a:r>
            <a:endParaRPr lang="es-MX" dirty="0"/>
          </a:p>
          <a:p>
            <a:r>
              <a:rPr lang="es-MX" dirty="0"/>
              <a:t>LAHF – Load status </a:t>
            </a:r>
            <a:r>
              <a:rPr lang="es-MX" dirty="0" err="1"/>
              <a:t>flags</a:t>
            </a:r>
            <a:r>
              <a:rPr lang="es-MX" dirty="0"/>
              <a:t> </a:t>
            </a:r>
            <a:r>
              <a:rPr lang="es-MX" dirty="0" err="1"/>
              <a:t>into</a:t>
            </a:r>
            <a:r>
              <a:rPr lang="es-MX" dirty="0"/>
              <a:t> AH</a:t>
            </a:r>
          </a:p>
          <a:p>
            <a:pPr lvl="2"/>
            <a:r>
              <a:rPr lang="es-MX" dirty="0"/>
              <a:t>AH </a:t>
            </a:r>
            <a:r>
              <a:rPr lang="es-MX" dirty="0">
                <a:sym typeface="Wingdings" panose="05000000000000000000" pitchFamily="2" charset="2"/>
              </a:rPr>
              <a:t> </a:t>
            </a:r>
            <a:r>
              <a:rPr lang="es-MX" dirty="0" err="1">
                <a:sym typeface="Wingdings" panose="05000000000000000000" pitchFamily="2" charset="2"/>
              </a:rPr>
              <a:t>Low</a:t>
            </a:r>
            <a:r>
              <a:rPr lang="es-MX" dirty="0">
                <a:sym typeface="Wingdings" panose="05000000000000000000" pitchFamily="2" charset="2"/>
              </a:rPr>
              <a:t> byte of EFLAGS (</a:t>
            </a:r>
            <a:r>
              <a:rPr lang="es-MX" dirty="0">
                <a:solidFill>
                  <a:srgbClr val="FF0000"/>
                </a:solidFill>
                <a:sym typeface="Wingdings" panose="05000000000000000000" pitchFamily="2" charset="2"/>
              </a:rPr>
              <a:t>S</a:t>
            </a:r>
            <a:r>
              <a:rPr lang="es-MX" dirty="0">
                <a:sym typeface="Wingdings" panose="05000000000000000000" pitchFamily="2" charset="2"/>
              </a:rPr>
              <a:t>,  </a:t>
            </a:r>
            <a:r>
              <a:rPr lang="es-MX" dirty="0">
                <a:solidFill>
                  <a:srgbClr val="FF0000"/>
                </a:solidFill>
                <a:sym typeface="Wingdings" panose="05000000000000000000" pitchFamily="2" charset="2"/>
              </a:rPr>
              <a:t>Z</a:t>
            </a:r>
            <a:r>
              <a:rPr lang="es-MX" dirty="0">
                <a:sym typeface="Wingdings" panose="05000000000000000000" pitchFamily="2" charset="2"/>
              </a:rPr>
              <a:t>, </a:t>
            </a:r>
            <a:r>
              <a:rPr lang="es-MX" u="sng" dirty="0">
                <a:sym typeface="Wingdings" panose="05000000000000000000" pitchFamily="2" charset="2"/>
              </a:rPr>
              <a:t>0</a:t>
            </a:r>
            <a:r>
              <a:rPr lang="es-MX" dirty="0">
                <a:sym typeface="Wingdings" panose="05000000000000000000" pitchFamily="2" charset="2"/>
              </a:rPr>
              <a:t>, </a:t>
            </a:r>
            <a:r>
              <a:rPr lang="es-MX" dirty="0">
                <a:solidFill>
                  <a:srgbClr val="FF0000"/>
                </a:solidFill>
                <a:sym typeface="Wingdings" panose="05000000000000000000" pitchFamily="2" charset="2"/>
              </a:rPr>
              <a:t>A</a:t>
            </a:r>
            <a:r>
              <a:rPr lang="es-MX" dirty="0">
                <a:sym typeface="Wingdings" panose="05000000000000000000" pitchFamily="2" charset="2"/>
              </a:rPr>
              <a:t>, </a:t>
            </a:r>
            <a:r>
              <a:rPr lang="es-MX" u="sng" dirty="0">
                <a:sym typeface="Wingdings" panose="05000000000000000000" pitchFamily="2" charset="2"/>
              </a:rPr>
              <a:t>0</a:t>
            </a:r>
            <a:r>
              <a:rPr lang="es-MX" dirty="0">
                <a:sym typeface="Wingdings" panose="05000000000000000000" pitchFamily="2" charset="2"/>
              </a:rPr>
              <a:t>, </a:t>
            </a:r>
            <a:r>
              <a:rPr lang="es-MX" dirty="0">
                <a:solidFill>
                  <a:srgbClr val="FF0000"/>
                </a:solidFill>
                <a:sym typeface="Wingdings" panose="05000000000000000000" pitchFamily="2" charset="2"/>
              </a:rPr>
              <a:t>P</a:t>
            </a:r>
            <a:r>
              <a:rPr lang="es-MX" dirty="0">
                <a:sym typeface="Wingdings" panose="05000000000000000000" pitchFamily="2" charset="2"/>
              </a:rPr>
              <a:t>, </a:t>
            </a:r>
            <a:r>
              <a:rPr lang="es-MX" u="sng" dirty="0">
                <a:sym typeface="Wingdings" panose="05000000000000000000" pitchFamily="2" charset="2"/>
              </a:rPr>
              <a:t>1</a:t>
            </a:r>
            <a:r>
              <a:rPr lang="es-MX" dirty="0">
                <a:sym typeface="Wingdings" panose="05000000000000000000" pitchFamily="2" charset="2"/>
              </a:rPr>
              <a:t>, </a:t>
            </a:r>
            <a:r>
              <a:rPr lang="es-MX" dirty="0">
                <a:solidFill>
                  <a:srgbClr val="FF0000"/>
                </a:solidFill>
                <a:sym typeface="Wingdings" panose="05000000000000000000" pitchFamily="2" charset="2"/>
              </a:rPr>
              <a:t>C</a:t>
            </a:r>
            <a:r>
              <a:rPr lang="es-MX" dirty="0">
                <a:sym typeface="Wingdings" panose="05000000000000000000" pitchFamily="2" charset="2"/>
              </a:rPr>
              <a:t>)</a:t>
            </a:r>
          </a:p>
          <a:p>
            <a:pPr lvl="2"/>
            <a:endParaRPr lang="es-MX" dirty="0"/>
          </a:p>
          <a:p>
            <a:r>
              <a:rPr lang="es-MX" dirty="0"/>
              <a:t>SAHF – Store AH </a:t>
            </a:r>
            <a:r>
              <a:rPr lang="es-MX" dirty="0" err="1"/>
              <a:t>into</a:t>
            </a:r>
            <a:r>
              <a:rPr lang="es-MX" dirty="0"/>
              <a:t>  status </a:t>
            </a:r>
            <a:r>
              <a:rPr lang="es-MX" dirty="0" err="1"/>
              <a:t>flags</a:t>
            </a:r>
            <a:endParaRPr lang="es-MX" dirty="0"/>
          </a:p>
          <a:p>
            <a:pPr lvl="2"/>
            <a:r>
              <a:rPr lang="es-MX" dirty="0" err="1">
                <a:sym typeface="Wingdings" panose="05000000000000000000" pitchFamily="2" charset="2"/>
              </a:rPr>
              <a:t>Low</a:t>
            </a:r>
            <a:r>
              <a:rPr lang="es-MX" dirty="0">
                <a:sym typeface="Wingdings" panose="05000000000000000000" pitchFamily="2" charset="2"/>
              </a:rPr>
              <a:t> byte of EFLAGS (</a:t>
            </a:r>
            <a:r>
              <a:rPr lang="es-MX" dirty="0">
                <a:solidFill>
                  <a:srgbClr val="FF0000"/>
                </a:solidFill>
                <a:sym typeface="Wingdings" panose="05000000000000000000" pitchFamily="2" charset="2"/>
              </a:rPr>
              <a:t>S</a:t>
            </a:r>
            <a:r>
              <a:rPr lang="es-MX" dirty="0">
                <a:sym typeface="Wingdings" panose="05000000000000000000" pitchFamily="2" charset="2"/>
              </a:rPr>
              <a:t>, </a:t>
            </a:r>
            <a:r>
              <a:rPr lang="es-MX" dirty="0">
                <a:solidFill>
                  <a:srgbClr val="FF0000"/>
                </a:solidFill>
                <a:sym typeface="Wingdings" panose="05000000000000000000" pitchFamily="2" charset="2"/>
              </a:rPr>
              <a:t>Z</a:t>
            </a:r>
            <a:r>
              <a:rPr lang="es-MX" dirty="0">
                <a:sym typeface="Wingdings" panose="05000000000000000000" pitchFamily="2" charset="2"/>
              </a:rPr>
              <a:t>, </a:t>
            </a:r>
            <a:r>
              <a:rPr lang="es-MX" u="sng" dirty="0">
                <a:sym typeface="Wingdings" panose="05000000000000000000" pitchFamily="2" charset="2"/>
              </a:rPr>
              <a:t>0</a:t>
            </a:r>
            <a:r>
              <a:rPr lang="es-MX" dirty="0">
                <a:sym typeface="Wingdings" panose="05000000000000000000" pitchFamily="2" charset="2"/>
              </a:rPr>
              <a:t>, </a:t>
            </a:r>
            <a:r>
              <a:rPr lang="es-MX" dirty="0">
                <a:solidFill>
                  <a:srgbClr val="FF0000"/>
                </a:solidFill>
                <a:sym typeface="Wingdings" panose="05000000000000000000" pitchFamily="2" charset="2"/>
              </a:rPr>
              <a:t>A</a:t>
            </a:r>
            <a:r>
              <a:rPr lang="es-MX" dirty="0">
                <a:sym typeface="Wingdings" panose="05000000000000000000" pitchFamily="2" charset="2"/>
              </a:rPr>
              <a:t>, </a:t>
            </a:r>
            <a:r>
              <a:rPr lang="es-MX" u="sng" dirty="0">
                <a:sym typeface="Wingdings" panose="05000000000000000000" pitchFamily="2" charset="2"/>
              </a:rPr>
              <a:t>0</a:t>
            </a:r>
            <a:r>
              <a:rPr lang="es-MX" dirty="0">
                <a:sym typeface="Wingdings" panose="05000000000000000000" pitchFamily="2" charset="2"/>
              </a:rPr>
              <a:t>, </a:t>
            </a:r>
            <a:r>
              <a:rPr lang="es-MX" dirty="0">
                <a:solidFill>
                  <a:srgbClr val="FF0000"/>
                </a:solidFill>
                <a:sym typeface="Wingdings" panose="05000000000000000000" pitchFamily="2" charset="2"/>
              </a:rPr>
              <a:t>P</a:t>
            </a:r>
            <a:r>
              <a:rPr lang="es-MX" dirty="0">
                <a:sym typeface="Wingdings" panose="05000000000000000000" pitchFamily="2" charset="2"/>
              </a:rPr>
              <a:t>, </a:t>
            </a:r>
            <a:r>
              <a:rPr lang="es-MX" u="sng" dirty="0">
                <a:sym typeface="Wingdings" panose="05000000000000000000" pitchFamily="2" charset="2"/>
              </a:rPr>
              <a:t>1</a:t>
            </a:r>
            <a:r>
              <a:rPr lang="es-MX" dirty="0">
                <a:sym typeface="Wingdings" panose="05000000000000000000" pitchFamily="2" charset="2"/>
              </a:rPr>
              <a:t>, </a:t>
            </a:r>
            <a:r>
              <a:rPr lang="es-MX" dirty="0">
                <a:solidFill>
                  <a:srgbClr val="FF0000"/>
                </a:solidFill>
                <a:sym typeface="Wingdings" panose="05000000000000000000" pitchFamily="2" charset="2"/>
              </a:rPr>
              <a:t>C</a:t>
            </a:r>
            <a:r>
              <a:rPr lang="es-MX" dirty="0">
                <a:sym typeface="Wingdings" panose="05000000000000000000" pitchFamily="2" charset="2"/>
              </a:rPr>
              <a:t>)</a:t>
            </a:r>
            <a:r>
              <a:rPr lang="es-MX" dirty="0"/>
              <a:t> </a:t>
            </a:r>
            <a:r>
              <a:rPr lang="es-MX" dirty="0">
                <a:sym typeface="Wingdings" panose="05000000000000000000" pitchFamily="2" charset="2"/>
              </a:rPr>
              <a:t> AH</a:t>
            </a:r>
            <a:endParaRPr lang="es-MX" dirty="0"/>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242</a:t>
            </a:fld>
            <a:endParaRPr lang="es-MX" dirty="0"/>
          </a:p>
        </p:txBody>
      </p:sp>
      <p:sp>
        <p:nvSpPr>
          <p:cNvPr id="6" name="5 CuadroTexto"/>
          <p:cNvSpPr txBox="1"/>
          <p:nvPr/>
        </p:nvSpPr>
        <p:spPr>
          <a:xfrm>
            <a:off x="2423592" y="4797152"/>
            <a:ext cx="2736304" cy="1754326"/>
          </a:xfrm>
          <a:prstGeom prst="rect">
            <a:avLst/>
          </a:prstGeom>
          <a:noFill/>
        </p:spPr>
        <p:txBody>
          <a:bodyPr wrap="square" rtlCol="0">
            <a:spAutoFit/>
          </a:bodyPr>
          <a:lstStyle/>
          <a:p>
            <a:r>
              <a:rPr lang="es-MX" dirty="0"/>
              <a:t>.DATA</a:t>
            </a:r>
          </a:p>
          <a:p>
            <a:r>
              <a:rPr lang="es-MX" dirty="0"/>
              <a:t>     </a:t>
            </a:r>
            <a:r>
              <a:rPr lang="es-MX" dirty="0" err="1"/>
              <a:t>one</a:t>
            </a:r>
            <a:r>
              <a:rPr lang="es-MX" dirty="0"/>
              <a:t>   BYTE ?</a:t>
            </a:r>
          </a:p>
          <a:p>
            <a:endParaRPr lang="es-MX" dirty="0"/>
          </a:p>
          <a:p>
            <a:r>
              <a:rPr lang="es-MX" dirty="0"/>
              <a:t>.CODE</a:t>
            </a:r>
          </a:p>
          <a:p>
            <a:r>
              <a:rPr lang="es-MX" dirty="0"/>
              <a:t>     LAHF</a:t>
            </a:r>
          </a:p>
          <a:p>
            <a:r>
              <a:rPr lang="es-MX" dirty="0"/>
              <a:t>     MOV </a:t>
            </a:r>
            <a:r>
              <a:rPr lang="es-MX" dirty="0" err="1"/>
              <a:t>one</a:t>
            </a:r>
            <a:r>
              <a:rPr lang="es-MX" dirty="0"/>
              <a:t>, AH</a:t>
            </a:r>
          </a:p>
        </p:txBody>
      </p:sp>
      <p:sp>
        <p:nvSpPr>
          <p:cNvPr id="7" name="6 CuadroTexto"/>
          <p:cNvSpPr txBox="1"/>
          <p:nvPr/>
        </p:nvSpPr>
        <p:spPr>
          <a:xfrm>
            <a:off x="6168008" y="4797152"/>
            <a:ext cx="2736304" cy="1477328"/>
          </a:xfrm>
          <a:prstGeom prst="rect">
            <a:avLst/>
          </a:prstGeom>
          <a:noFill/>
        </p:spPr>
        <p:txBody>
          <a:bodyPr wrap="square" rtlCol="0">
            <a:spAutoFit/>
          </a:bodyPr>
          <a:lstStyle/>
          <a:p>
            <a:r>
              <a:rPr lang="es-MX" dirty="0"/>
              <a:t>; </a:t>
            </a:r>
            <a:r>
              <a:rPr lang="es-MX" dirty="0" err="1"/>
              <a:t>following</a:t>
            </a:r>
            <a:r>
              <a:rPr lang="es-MX" dirty="0"/>
              <a:t> CODE</a:t>
            </a:r>
          </a:p>
          <a:p>
            <a:r>
              <a:rPr lang="es-MX" dirty="0"/>
              <a:t>     MOV BL, </a:t>
            </a:r>
            <a:r>
              <a:rPr lang="es-MX" dirty="0" err="1"/>
              <a:t>one</a:t>
            </a:r>
            <a:endParaRPr lang="es-MX" dirty="0"/>
          </a:p>
          <a:p>
            <a:r>
              <a:rPr lang="es-MX" dirty="0"/>
              <a:t>     - - -</a:t>
            </a:r>
          </a:p>
          <a:p>
            <a:r>
              <a:rPr lang="es-MX" dirty="0"/>
              <a:t>     MOV AH, </a:t>
            </a:r>
            <a:r>
              <a:rPr lang="es-MX" dirty="0" err="1"/>
              <a:t>one</a:t>
            </a:r>
            <a:endParaRPr lang="es-MX" dirty="0"/>
          </a:p>
          <a:p>
            <a:r>
              <a:rPr lang="es-MX" dirty="0"/>
              <a:t>     SAHF</a:t>
            </a:r>
          </a:p>
        </p:txBody>
      </p:sp>
    </p:spTree>
    <p:extLst>
      <p:ext uri="{BB962C8B-B14F-4D97-AF65-F5344CB8AC3E}">
        <p14:creationId xmlns:p14="http://schemas.microsoft.com/office/powerpoint/2010/main" val="37714806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Instructions</a:t>
            </a:r>
            <a:r>
              <a:rPr lang="es-MX" dirty="0"/>
              <a:t> </a:t>
            </a:r>
            <a:r>
              <a:rPr lang="es-MX" dirty="0" err="1"/>
              <a:t>around</a:t>
            </a:r>
            <a:r>
              <a:rPr lang="es-MX" dirty="0"/>
              <a:t> </a:t>
            </a:r>
            <a:r>
              <a:rPr lang="es-MX" dirty="0" err="1"/>
              <a:t>the</a:t>
            </a:r>
            <a:r>
              <a:rPr lang="es-MX" dirty="0"/>
              <a:t> </a:t>
            </a:r>
            <a:r>
              <a:rPr lang="es-MX" dirty="0" err="1"/>
              <a:t>Carry</a:t>
            </a:r>
            <a:r>
              <a:rPr lang="es-MX" dirty="0"/>
              <a:t> </a:t>
            </a:r>
            <a:r>
              <a:rPr lang="es-MX" dirty="0" err="1"/>
              <a:t>flag</a:t>
            </a:r>
            <a:endParaRPr lang="es-MX" dirty="0"/>
          </a:p>
        </p:txBody>
      </p:sp>
      <p:sp>
        <p:nvSpPr>
          <p:cNvPr id="3" name="2 Marcador de contenido"/>
          <p:cNvSpPr>
            <a:spLocks noGrp="1"/>
          </p:cNvSpPr>
          <p:nvPr>
            <p:ph idx="1"/>
          </p:nvPr>
        </p:nvSpPr>
        <p:spPr/>
        <p:txBody>
          <a:bodyPr>
            <a:normAutofit/>
          </a:bodyPr>
          <a:lstStyle/>
          <a:p>
            <a:r>
              <a:rPr lang="es-MX" dirty="0"/>
              <a:t>Set </a:t>
            </a:r>
            <a:r>
              <a:rPr lang="es-MX" dirty="0" err="1"/>
              <a:t>carry</a:t>
            </a:r>
            <a:r>
              <a:rPr lang="es-MX" dirty="0"/>
              <a:t> </a:t>
            </a:r>
            <a:r>
              <a:rPr lang="es-MX" dirty="0" err="1"/>
              <a:t>flag</a:t>
            </a:r>
            <a:endParaRPr lang="es-MX" dirty="0"/>
          </a:p>
          <a:p>
            <a:pPr lvl="2"/>
            <a:r>
              <a:rPr lang="es-MX" dirty="0"/>
              <a:t>STC                 ;CF=1</a:t>
            </a:r>
          </a:p>
          <a:p>
            <a:r>
              <a:rPr lang="es-MX" dirty="0"/>
              <a:t>Clear </a:t>
            </a:r>
            <a:r>
              <a:rPr lang="es-MX" dirty="0" err="1"/>
              <a:t>carry</a:t>
            </a:r>
            <a:r>
              <a:rPr lang="es-MX" dirty="0"/>
              <a:t> </a:t>
            </a:r>
            <a:r>
              <a:rPr lang="es-MX" dirty="0" err="1"/>
              <a:t>flag</a:t>
            </a:r>
            <a:endParaRPr lang="es-MX" dirty="0"/>
          </a:p>
          <a:p>
            <a:pPr lvl="2"/>
            <a:r>
              <a:rPr lang="es-MX" dirty="0"/>
              <a:t>CLC                 ;CF=0</a:t>
            </a:r>
          </a:p>
          <a:p>
            <a:r>
              <a:rPr lang="es-MX" dirty="0" err="1"/>
              <a:t>Complement</a:t>
            </a:r>
            <a:r>
              <a:rPr lang="es-MX" dirty="0"/>
              <a:t> </a:t>
            </a:r>
            <a:r>
              <a:rPr lang="es-MX" dirty="0" err="1"/>
              <a:t>carry</a:t>
            </a:r>
            <a:r>
              <a:rPr lang="es-MX" dirty="0"/>
              <a:t> </a:t>
            </a:r>
            <a:r>
              <a:rPr lang="es-MX" dirty="0" err="1"/>
              <a:t>flag</a:t>
            </a:r>
            <a:endParaRPr lang="es-MX" dirty="0"/>
          </a:p>
          <a:p>
            <a:pPr lvl="2"/>
            <a:r>
              <a:rPr lang="es-MX" dirty="0"/>
              <a:t>CMC               ;CF= 1s </a:t>
            </a:r>
            <a:r>
              <a:rPr lang="es-MX" dirty="0" err="1"/>
              <a:t>complement</a:t>
            </a:r>
            <a:r>
              <a:rPr lang="es-MX" dirty="0"/>
              <a:t> of CF</a:t>
            </a:r>
          </a:p>
          <a:p>
            <a:r>
              <a:rPr lang="es-MX" dirty="0" err="1"/>
              <a:t>Add</a:t>
            </a:r>
            <a:r>
              <a:rPr lang="es-MX" dirty="0"/>
              <a:t> </a:t>
            </a:r>
            <a:r>
              <a:rPr lang="es-MX" dirty="0" err="1"/>
              <a:t>carry</a:t>
            </a:r>
            <a:r>
              <a:rPr lang="es-MX" dirty="0"/>
              <a:t> </a:t>
            </a:r>
            <a:r>
              <a:rPr lang="es-MX" dirty="0" err="1"/>
              <a:t>flag</a:t>
            </a:r>
            <a:endParaRPr lang="es-MX" dirty="0"/>
          </a:p>
          <a:p>
            <a:pPr lvl="2"/>
            <a:r>
              <a:rPr lang="es-MX" dirty="0"/>
              <a:t>ADC opd1,opd2       ; opd1 </a:t>
            </a:r>
            <a:r>
              <a:rPr lang="es-MX" dirty="0">
                <a:sym typeface="Wingdings" panose="05000000000000000000" pitchFamily="2" charset="2"/>
              </a:rPr>
              <a:t></a:t>
            </a:r>
            <a:r>
              <a:rPr lang="es-MX" dirty="0"/>
              <a:t> opd1 + opd2 + CF</a:t>
            </a:r>
          </a:p>
          <a:p>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243</a:t>
            </a:fld>
            <a:endParaRPr lang="es-MX" dirty="0"/>
          </a:p>
        </p:txBody>
      </p:sp>
    </p:spTree>
    <p:extLst>
      <p:ext uri="{BB962C8B-B14F-4D97-AF65-F5344CB8AC3E}">
        <p14:creationId xmlns:p14="http://schemas.microsoft.com/office/powerpoint/2010/main" val="36950156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B0</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396578238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D278-6070-4EDE-B0DE-153C0ADDD938}"/>
              </a:ext>
            </a:extLst>
          </p:cNvPr>
          <p:cNvSpPr>
            <a:spLocks noGrp="1"/>
          </p:cNvSpPr>
          <p:nvPr>
            <p:ph type="title"/>
          </p:nvPr>
        </p:nvSpPr>
        <p:spPr/>
        <p:txBody>
          <a:bodyPr/>
          <a:lstStyle/>
          <a:p>
            <a:r>
              <a:rPr lang="es-MX" dirty="0"/>
              <a:t>MS-MASM</a:t>
            </a:r>
          </a:p>
        </p:txBody>
      </p:sp>
      <p:sp>
        <p:nvSpPr>
          <p:cNvPr id="3" name="Content Placeholder 2">
            <a:extLst>
              <a:ext uri="{FF2B5EF4-FFF2-40B4-BE49-F238E27FC236}">
                <a16:creationId xmlns:a16="http://schemas.microsoft.com/office/drawing/2014/main" id="{B3A87E5F-C178-4ED0-8446-0BB45BAA7F2B}"/>
              </a:ext>
            </a:extLst>
          </p:cNvPr>
          <p:cNvSpPr>
            <a:spLocks noGrp="1"/>
          </p:cNvSpPr>
          <p:nvPr>
            <p:ph idx="1"/>
          </p:nvPr>
        </p:nvSpPr>
        <p:spPr/>
        <p:txBody>
          <a:bodyPr/>
          <a:lstStyle/>
          <a:p>
            <a:r>
              <a:rPr lang="es-MX" dirty="0"/>
              <a:t>MASM </a:t>
            </a:r>
            <a:r>
              <a:rPr lang="es-MX" dirty="0" err="1"/>
              <a:t>is</a:t>
            </a:r>
            <a:r>
              <a:rPr lang="es-MX" dirty="0"/>
              <a:t> </a:t>
            </a:r>
            <a:r>
              <a:rPr lang="es-MX" dirty="0" err="1"/>
              <a:t>the</a:t>
            </a:r>
            <a:r>
              <a:rPr lang="es-MX" dirty="0"/>
              <a:t> Microsoft Macro </a:t>
            </a:r>
            <a:r>
              <a:rPr lang="es-MX" dirty="0" err="1"/>
              <a:t>ASseMbler</a:t>
            </a:r>
            <a:r>
              <a:rPr lang="es-MX" dirty="0"/>
              <a:t> </a:t>
            </a:r>
            <a:r>
              <a:rPr lang="es-MX" dirty="0" err="1"/>
              <a:t>for</a:t>
            </a:r>
            <a:r>
              <a:rPr lang="es-MX" dirty="0"/>
              <a:t> x86 Intel </a:t>
            </a:r>
            <a:r>
              <a:rPr lang="es-MX" dirty="0" err="1"/>
              <a:t>processors</a:t>
            </a:r>
            <a:r>
              <a:rPr lang="es-MX" dirty="0"/>
              <a:t>.</a:t>
            </a:r>
          </a:p>
          <a:p>
            <a:pPr lvl="1"/>
            <a:r>
              <a:rPr lang="es-MX" dirty="0"/>
              <a:t>MASM </a:t>
            </a:r>
            <a:r>
              <a:rPr lang="es-MX" dirty="0" err="1"/>
              <a:t>is</a:t>
            </a:r>
            <a:r>
              <a:rPr lang="es-MX" dirty="0"/>
              <a:t> </a:t>
            </a:r>
            <a:r>
              <a:rPr lang="es-MX" dirty="0" err="1"/>
              <a:t>an</a:t>
            </a:r>
            <a:r>
              <a:rPr lang="es-MX" dirty="0"/>
              <a:t> x86 </a:t>
            </a:r>
            <a:r>
              <a:rPr lang="es-MX" dirty="0" err="1"/>
              <a:t>assembler</a:t>
            </a:r>
            <a:r>
              <a:rPr lang="es-MX" dirty="0"/>
              <a:t> </a:t>
            </a:r>
            <a:r>
              <a:rPr lang="en-US" dirty="0"/>
              <a:t>that uses the Intel syntax for MS-DOS and MS-WINDOWS.</a:t>
            </a:r>
            <a:endParaRPr lang="es-MX" dirty="0"/>
          </a:p>
          <a:p>
            <a:pPr lvl="1"/>
            <a:r>
              <a:rPr lang="en-US" dirty="0"/>
              <a:t>There are two versions of the MASM:</a:t>
            </a:r>
          </a:p>
          <a:p>
            <a:pPr lvl="2"/>
            <a:r>
              <a:rPr lang="en-US" dirty="0"/>
              <a:t>One (ML) for 16-bit and 32-bit assembly sources, and</a:t>
            </a:r>
          </a:p>
          <a:p>
            <a:pPr lvl="2"/>
            <a:r>
              <a:rPr lang="en-US" dirty="0"/>
              <a:t>another (ML64) for 64-bit assembly sources only.</a:t>
            </a:r>
            <a:endParaRPr lang="es-MX" dirty="0"/>
          </a:p>
          <a:p>
            <a:endParaRPr lang="es-MX" dirty="0"/>
          </a:p>
        </p:txBody>
      </p:sp>
      <p:sp>
        <p:nvSpPr>
          <p:cNvPr id="4" name="Footer Placeholder 3">
            <a:extLst>
              <a:ext uri="{FF2B5EF4-FFF2-40B4-BE49-F238E27FC236}">
                <a16:creationId xmlns:a16="http://schemas.microsoft.com/office/drawing/2014/main" id="{C40C7BDF-9906-446F-8ECC-3DD0C0755D5F}"/>
              </a:ext>
            </a:extLst>
          </p:cNvPr>
          <p:cNvSpPr>
            <a:spLocks noGrp="1"/>
          </p:cNvSpPr>
          <p:nvPr>
            <p:ph type="ftr" sz="quarter" idx="11"/>
          </p:nvPr>
        </p:nvSpPr>
        <p:spPr/>
        <p:txBody>
          <a:bodyPr/>
          <a:lstStyle/>
          <a:p>
            <a:r>
              <a:rPr lang="es-MX"/>
              <a:t>OPC</a:t>
            </a:r>
            <a:endParaRPr lang="es-MX" dirty="0"/>
          </a:p>
        </p:txBody>
      </p:sp>
      <p:sp>
        <p:nvSpPr>
          <p:cNvPr id="5" name="Slide Number Placeholder 4">
            <a:extLst>
              <a:ext uri="{FF2B5EF4-FFF2-40B4-BE49-F238E27FC236}">
                <a16:creationId xmlns:a16="http://schemas.microsoft.com/office/drawing/2014/main" id="{E398A40A-EFC5-4227-A0AB-5278B399D399}"/>
              </a:ext>
            </a:extLst>
          </p:cNvPr>
          <p:cNvSpPr>
            <a:spLocks noGrp="1"/>
          </p:cNvSpPr>
          <p:nvPr>
            <p:ph type="sldNum" sz="quarter" idx="12"/>
          </p:nvPr>
        </p:nvSpPr>
        <p:spPr/>
        <p:txBody>
          <a:bodyPr/>
          <a:lstStyle/>
          <a:p>
            <a:fld id="{89694F64-EAC4-420D-80A9-8D186F3C5535}" type="slidenum">
              <a:rPr lang="es-MX" smtClean="0"/>
              <a:pPr/>
              <a:t>245</a:t>
            </a:fld>
            <a:endParaRPr lang="es-MX" dirty="0"/>
          </a:p>
        </p:txBody>
      </p:sp>
    </p:spTree>
    <p:extLst>
      <p:ext uri="{BB962C8B-B14F-4D97-AF65-F5344CB8AC3E}">
        <p14:creationId xmlns:p14="http://schemas.microsoft.com/office/powerpoint/2010/main" val="32778269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dirty="0"/>
              <a:t>Ejecución de Programas en </a:t>
            </a:r>
            <a:r>
              <a:rPr lang="es-MX" sz="2800" dirty="0" err="1"/>
              <a:t>Leng</a:t>
            </a:r>
            <a:r>
              <a:rPr lang="es-MX" sz="2800" dirty="0"/>
              <a:t>. Ensamblador</a:t>
            </a:r>
          </a:p>
        </p:txBody>
      </p:sp>
      <p:sp>
        <p:nvSpPr>
          <p:cNvPr id="3" name="2 Marcador de contenido"/>
          <p:cNvSpPr>
            <a:spLocks noGrp="1"/>
          </p:cNvSpPr>
          <p:nvPr>
            <p:ph idx="1"/>
          </p:nvPr>
        </p:nvSpPr>
        <p:spPr>
          <a:xfrm>
            <a:off x="1981200" y="1600201"/>
            <a:ext cx="8229600" cy="4692287"/>
          </a:xfrm>
        </p:spPr>
        <p:txBody>
          <a:bodyPr>
            <a:normAutofit/>
          </a:bodyPr>
          <a:lstStyle/>
          <a:p>
            <a:r>
              <a:rPr lang="es-MX" sz="2400" dirty="0"/>
              <a:t>Flujo para ejecutar programas en Ensamblador:</a:t>
            </a:r>
          </a:p>
          <a:p>
            <a:pPr lvl="1"/>
            <a:r>
              <a:rPr lang="es-MX" sz="2000" i="1" dirty="0"/>
              <a:t>Ensamble</a:t>
            </a:r>
            <a:r>
              <a:rPr lang="es-MX" sz="2000" dirty="0"/>
              <a:t> con el Ensamblador </a:t>
            </a:r>
            <a:r>
              <a:rPr lang="es-MX" sz="2000" b="1" dirty="0"/>
              <a:t>MASM</a:t>
            </a:r>
            <a:r>
              <a:rPr lang="es-MX" sz="2000" dirty="0"/>
              <a:t> (</a:t>
            </a:r>
            <a:r>
              <a:rPr lang="es-MX" sz="2000" b="1" dirty="0"/>
              <a:t>M</a:t>
            </a:r>
            <a:r>
              <a:rPr lang="es-MX" sz="2000" dirty="0"/>
              <a:t>acro </a:t>
            </a:r>
            <a:r>
              <a:rPr lang="es-MX" sz="2000" b="1" dirty="0" err="1"/>
              <a:t>AS</a:t>
            </a:r>
            <a:r>
              <a:rPr lang="es-MX" sz="2000" dirty="0" err="1"/>
              <a:t>se</a:t>
            </a:r>
            <a:r>
              <a:rPr lang="es-MX" sz="2000" b="1" dirty="0" err="1"/>
              <a:t>M</a:t>
            </a:r>
            <a:r>
              <a:rPr lang="es-MX" sz="2000" dirty="0" err="1"/>
              <a:t>bler</a:t>
            </a:r>
            <a:r>
              <a:rPr lang="es-MX" sz="2000" dirty="0"/>
              <a:t>)</a:t>
            </a:r>
          </a:p>
          <a:p>
            <a:pPr lvl="1"/>
            <a:r>
              <a:rPr lang="es-MX" sz="2000" i="1" dirty="0"/>
              <a:t>Ligado o vinculado</a:t>
            </a:r>
            <a:r>
              <a:rPr lang="es-MX" sz="2000" dirty="0"/>
              <a:t> (</a:t>
            </a:r>
            <a:r>
              <a:rPr lang="es-MX" sz="2000" dirty="0" err="1"/>
              <a:t>linking</a:t>
            </a:r>
            <a:r>
              <a:rPr lang="es-MX" sz="2000" dirty="0"/>
              <a:t>) con el </a:t>
            </a:r>
            <a:r>
              <a:rPr lang="es-MX" sz="2000" b="1" dirty="0" err="1"/>
              <a:t>Linker</a:t>
            </a:r>
            <a:r>
              <a:rPr lang="es-MX" sz="2000" dirty="0"/>
              <a:t> </a:t>
            </a:r>
          </a:p>
          <a:p>
            <a:pPr lvl="1"/>
            <a:r>
              <a:rPr lang="es-MX" sz="2000" dirty="0"/>
              <a:t>Ejecución de programas en Lenguaje Ensamblador (</a:t>
            </a:r>
            <a:r>
              <a:rPr lang="es-MX" sz="2000" dirty="0" err="1"/>
              <a:t>Assembly</a:t>
            </a:r>
            <a:r>
              <a:rPr lang="es-MX" sz="2000"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246</a:t>
            </a:fld>
            <a:endParaRPr lang="es-MX" dirty="0"/>
          </a:p>
        </p:txBody>
      </p:sp>
      <p:grpSp>
        <p:nvGrpSpPr>
          <p:cNvPr id="19" name="18 Grupo"/>
          <p:cNvGrpSpPr/>
          <p:nvPr/>
        </p:nvGrpSpPr>
        <p:grpSpPr>
          <a:xfrm>
            <a:off x="2858273" y="3411768"/>
            <a:ext cx="6300923" cy="2972027"/>
            <a:chOff x="1397542" y="2529947"/>
            <a:chExt cx="6300923" cy="2972027"/>
          </a:xfrm>
        </p:grpSpPr>
        <p:sp>
          <p:nvSpPr>
            <p:cNvPr id="20" name="19 Datos almacenados"/>
            <p:cNvSpPr/>
            <p:nvPr/>
          </p:nvSpPr>
          <p:spPr>
            <a:xfrm>
              <a:off x="1397542" y="2875703"/>
              <a:ext cx="1584176" cy="518458"/>
            </a:xfrm>
            <a:prstGeom prst="flowChartOnlineStorage">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file</a:t>
              </a:r>
              <a:r>
                <a:rPr lang="es-MX" dirty="0">
                  <a:solidFill>
                    <a:schemeClr val="tx1"/>
                  </a:solidFill>
                </a:rPr>
                <a:t>.asm</a:t>
              </a:r>
              <a:endParaRPr lang="en-US" dirty="0">
                <a:solidFill>
                  <a:schemeClr val="tx1"/>
                </a:solidFill>
              </a:endParaRPr>
            </a:p>
          </p:txBody>
        </p:sp>
        <p:sp>
          <p:nvSpPr>
            <p:cNvPr id="21" name="20 Proceso"/>
            <p:cNvSpPr/>
            <p:nvPr/>
          </p:nvSpPr>
          <p:spPr>
            <a:xfrm>
              <a:off x="1476101" y="3767421"/>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MASM</a:t>
              </a:r>
              <a:endParaRPr lang="en-US" dirty="0">
                <a:solidFill>
                  <a:schemeClr val="tx1"/>
                </a:solidFill>
              </a:endParaRPr>
            </a:p>
          </p:txBody>
        </p:sp>
        <p:sp>
          <p:nvSpPr>
            <p:cNvPr id="22" name="21 Datos almacenados"/>
            <p:cNvSpPr/>
            <p:nvPr/>
          </p:nvSpPr>
          <p:spPr>
            <a:xfrm>
              <a:off x="3600547" y="3767421"/>
              <a:ext cx="1584176" cy="518458"/>
            </a:xfrm>
            <a:prstGeom prst="flowChartOnlineStorag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file</a:t>
              </a:r>
              <a:r>
                <a:rPr lang="es-MX" dirty="0">
                  <a:solidFill>
                    <a:schemeClr val="tx1"/>
                  </a:solidFill>
                </a:rPr>
                <a:t>.obj</a:t>
              </a:r>
              <a:endParaRPr lang="en-US" dirty="0">
                <a:solidFill>
                  <a:schemeClr val="tx1"/>
                </a:solidFill>
              </a:endParaRPr>
            </a:p>
          </p:txBody>
        </p:sp>
        <p:sp>
          <p:nvSpPr>
            <p:cNvPr id="23" name="22 Datos almacenados"/>
            <p:cNvSpPr/>
            <p:nvPr/>
          </p:nvSpPr>
          <p:spPr>
            <a:xfrm>
              <a:off x="5976601" y="4662229"/>
              <a:ext cx="1584176" cy="518458"/>
            </a:xfrm>
            <a:prstGeom prst="flowChartOnlineStorage">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file</a:t>
              </a:r>
              <a:r>
                <a:rPr lang="es-MX" dirty="0">
                  <a:solidFill>
                    <a:schemeClr val="tx1"/>
                  </a:solidFill>
                </a:rPr>
                <a:t>.exe</a:t>
              </a:r>
              <a:endParaRPr lang="en-US" dirty="0">
                <a:solidFill>
                  <a:schemeClr val="tx1"/>
                </a:solidFill>
              </a:endParaRPr>
            </a:p>
          </p:txBody>
        </p:sp>
        <p:sp>
          <p:nvSpPr>
            <p:cNvPr id="24" name="23 Proceso"/>
            <p:cNvSpPr/>
            <p:nvPr/>
          </p:nvSpPr>
          <p:spPr>
            <a:xfrm>
              <a:off x="6012605" y="3767421"/>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Linker</a:t>
              </a:r>
              <a:endParaRPr lang="en-US" dirty="0">
                <a:solidFill>
                  <a:schemeClr val="tx1"/>
                </a:solidFill>
              </a:endParaRPr>
            </a:p>
          </p:txBody>
        </p:sp>
        <p:cxnSp>
          <p:nvCxnSpPr>
            <p:cNvPr id="25" name="24 Conector recto de flecha"/>
            <p:cNvCxnSpPr>
              <a:stCxn id="20" idx="2"/>
            </p:cNvCxnSpPr>
            <p:nvPr/>
          </p:nvCxnSpPr>
          <p:spPr>
            <a:xfrm>
              <a:off x="2189630" y="3394161"/>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endCxn id="22" idx="1"/>
            </p:cNvCxnSpPr>
            <p:nvPr/>
          </p:nvCxnSpPr>
          <p:spPr>
            <a:xfrm>
              <a:off x="2988269" y="4026650"/>
              <a:ext cx="61227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22" idx="3"/>
            </p:cNvCxnSpPr>
            <p:nvPr/>
          </p:nvCxnSpPr>
          <p:spPr>
            <a:xfrm>
              <a:off x="4920694" y="4026650"/>
              <a:ext cx="1091911"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6756357" y="4285879"/>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1505554" y="2529947"/>
              <a:ext cx="1476164" cy="307777"/>
            </a:xfrm>
            <a:prstGeom prst="rect">
              <a:avLst/>
            </a:prstGeom>
            <a:noFill/>
          </p:spPr>
          <p:txBody>
            <a:bodyPr wrap="square" rtlCol="0">
              <a:spAutoFit/>
            </a:bodyPr>
            <a:lstStyle/>
            <a:p>
              <a:r>
                <a:rPr lang="es-MX" sz="1400" dirty="0"/>
                <a:t>Programa fuente</a:t>
              </a:r>
              <a:endParaRPr lang="en-US" sz="1400" dirty="0"/>
            </a:p>
          </p:txBody>
        </p:sp>
        <p:sp>
          <p:nvSpPr>
            <p:cNvPr id="30" name="29 CuadroTexto"/>
            <p:cNvSpPr txBox="1"/>
            <p:nvPr/>
          </p:nvSpPr>
          <p:spPr>
            <a:xfrm>
              <a:off x="3708559" y="4285879"/>
              <a:ext cx="1476164" cy="307777"/>
            </a:xfrm>
            <a:prstGeom prst="rect">
              <a:avLst/>
            </a:prstGeom>
            <a:noFill/>
          </p:spPr>
          <p:txBody>
            <a:bodyPr wrap="square" rtlCol="0">
              <a:spAutoFit/>
            </a:bodyPr>
            <a:lstStyle/>
            <a:p>
              <a:r>
                <a:rPr lang="es-MX" sz="1400" dirty="0"/>
                <a:t>Programa objeto</a:t>
              </a:r>
              <a:endParaRPr lang="en-US" sz="1400" dirty="0"/>
            </a:p>
          </p:txBody>
        </p:sp>
        <p:sp>
          <p:nvSpPr>
            <p:cNvPr id="31" name="30 CuadroTexto"/>
            <p:cNvSpPr txBox="1"/>
            <p:nvPr/>
          </p:nvSpPr>
          <p:spPr>
            <a:xfrm>
              <a:off x="6006277" y="5194197"/>
              <a:ext cx="1692188" cy="307777"/>
            </a:xfrm>
            <a:prstGeom prst="rect">
              <a:avLst/>
            </a:prstGeom>
            <a:noFill/>
          </p:spPr>
          <p:txBody>
            <a:bodyPr wrap="square" rtlCol="0">
              <a:spAutoFit/>
            </a:bodyPr>
            <a:lstStyle/>
            <a:p>
              <a:r>
                <a:rPr lang="es-MX" sz="1400" dirty="0"/>
                <a:t>Programa ejecutable</a:t>
              </a:r>
              <a:endParaRPr lang="en-US" sz="1400" dirty="0"/>
            </a:p>
          </p:txBody>
        </p:sp>
      </p:grpSp>
    </p:spTree>
    <p:extLst>
      <p:ext uri="{BB962C8B-B14F-4D97-AF65-F5344CB8AC3E}">
        <p14:creationId xmlns:p14="http://schemas.microsoft.com/office/powerpoint/2010/main" val="296179064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Arrancando Visual Studio 2019</a:t>
            </a:r>
          </a:p>
        </p:txBody>
      </p:sp>
      <p:sp>
        <p:nvSpPr>
          <p:cNvPr id="3" name="2 Marcador de contenido"/>
          <p:cNvSpPr>
            <a:spLocks noGrp="1"/>
          </p:cNvSpPr>
          <p:nvPr>
            <p:ph idx="1"/>
          </p:nvPr>
        </p:nvSpPr>
        <p:spPr>
          <a:xfrm>
            <a:off x="1919536" y="1500446"/>
            <a:ext cx="8352928" cy="591868"/>
          </a:xfrm>
        </p:spPr>
        <p:txBody>
          <a:bodyPr>
            <a:normAutofit/>
          </a:bodyPr>
          <a:lstStyle/>
          <a:p>
            <a:r>
              <a:rPr lang="es-MX" dirty="0"/>
              <a:t>En Windows: </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247</a:t>
            </a:fld>
            <a:endParaRPr lang="es-MX" dirty="0"/>
          </a:p>
        </p:txBody>
      </p:sp>
      <p:grpSp>
        <p:nvGrpSpPr>
          <p:cNvPr id="8" name="Grupo 7"/>
          <p:cNvGrpSpPr/>
          <p:nvPr/>
        </p:nvGrpSpPr>
        <p:grpSpPr>
          <a:xfrm>
            <a:off x="2860068" y="2254203"/>
            <a:ext cx="6267450" cy="4113847"/>
            <a:chOff x="1274533" y="2242503"/>
            <a:chExt cx="6267450" cy="4113847"/>
          </a:xfrm>
        </p:grpSpPr>
        <p:pic>
          <p:nvPicPr>
            <p:cNvPr id="6" name="Imagen 5"/>
            <p:cNvPicPr>
              <a:picLocks noChangeAspect="1"/>
            </p:cNvPicPr>
            <p:nvPr/>
          </p:nvPicPr>
          <p:blipFill>
            <a:blip r:embed="rId2"/>
            <a:stretch>
              <a:fillRect/>
            </a:stretch>
          </p:blipFill>
          <p:spPr>
            <a:xfrm>
              <a:off x="1274533" y="2242503"/>
              <a:ext cx="6267450" cy="4113847"/>
            </a:xfrm>
            <a:prstGeom prst="rect">
              <a:avLst/>
            </a:prstGeom>
          </p:spPr>
        </p:pic>
        <p:sp>
          <p:nvSpPr>
            <p:cNvPr id="7" name="CuadroTexto 6"/>
            <p:cNvSpPr txBox="1"/>
            <p:nvPr/>
          </p:nvSpPr>
          <p:spPr>
            <a:xfrm>
              <a:off x="1691680" y="5659584"/>
              <a:ext cx="2716578" cy="646331"/>
            </a:xfrm>
            <a:prstGeom prst="rect">
              <a:avLst/>
            </a:prstGeom>
            <a:noFill/>
          </p:spPr>
          <p:txBody>
            <a:bodyPr wrap="none" rtlCol="0">
              <a:spAutoFit/>
            </a:bodyPr>
            <a:lstStyle/>
            <a:p>
              <a:r>
                <a:rPr lang="es-MX" dirty="0">
                  <a:solidFill>
                    <a:srgbClr val="FF0000"/>
                  </a:solidFill>
                </a:rPr>
                <a:t>Seleccionar:</a:t>
              </a:r>
            </a:p>
            <a:p>
              <a:r>
                <a:rPr lang="es-MX" dirty="0">
                  <a:solidFill>
                    <a:srgbClr val="FF0000"/>
                  </a:solidFill>
                </a:rPr>
                <a:t>    </a:t>
              </a:r>
              <a:r>
                <a:rPr lang="es-MX" dirty="0" err="1">
                  <a:solidFill>
                    <a:srgbClr val="0070C0"/>
                  </a:solidFill>
                </a:rPr>
                <a:t>Continue</a:t>
              </a:r>
              <a:r>
                <a:rPr lang="es-MX" dirty="0">
                  <a:solidFill>
                    <a:srgbClr val="0070C0"/>
                  </a:solidFill>
                </a:rPr>
                <a:t> </a:t>
              </a:r>
              <a:r>
                <a:rPr lang="es-MX" dirty="0" err="1">
                  <a:solidFill>
                    <a:srgbClr val="0070C0"/>
                  </a:solidFill>
                </a:rPr>
                <a:t>without</a:t>
              </a:r>
              <a:r>
                <a:rPr lang="es-MX" dirty="0">
                  <a:solidFill>
                    <a:srgbClr val="0070C0"/>
                  </a:solidFill>
                </a:rPr>
                <a:t> </a:t>
              </a:r>
              <a:r>
                <a:rPr lang="es-MX" dirty="0" err="1">
                  <a:solidFill>
                    <a:srgbClr val="0070C0"/>
                  </a:solidFill>
                </a:rPr>
                <a:t>code</a:t>
              </a:r>
              <a:r>
                <a:rPr lang="es-MX" dirty="0">
                  <a:solidFill>
                    <a:srgbClr val="0070C0"/>
                  </a:solidFill>
                </a:rPr>
                <a:t> &gt;</a:t>
              </a:r>
            </a:p>
          </p:txBody>
        </p:sp>
      </p:grpSp>
    </p:spTree>
    <p:extLst>
      <p:ext uri="{BB962C8B-B14F-4D97-AF65-F5344CB8AC3E}">
        <p14:creationId xmlns:p14="http://schemas.microsoft.com/office/powerpoint/2010/main" val="187113785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Ventana de Visual Studio 2019</a:t>
            </a:r>
          </a:p>
        </p:txBody>
      </p:sp>
      <p:sp>
        <p:nvSpPr>
          <p:cNvPr id="3" name="2 Marcador de contenido"/>
          <p:cNvSpPr>
            <a:spLocks noGrp="1"/>
          </p:cNvSpPr>
          <p:nvPr>
            <p:ph idx="1"/>
          </p:nvPr>
        </p:nvSpPr>
        <p:spPr>
          <a:xfrm>
            <a:off x="1919536" y="1500446"/>
            <a:ext cx="8352928" cy="591868"/>
          </a:xfrm>
        </p:spPr>
        <p:txBody>
          <a:bodyPr>
            <a:normAutofit/>
          </a:bodyPr>
          <a:lstStyle/>
          <a:p>
            <a:r>
              <a:rPr lang="es-MX" dirty="0"/>
              <a:t>En Windows: </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248</a:t>
            </a:fld>
            <a:endParaRPr lang="es-MX" dirty="0"/>
          </a:p>
        </p:txBody>
      </p:sp>
      <p:pic>
        <p:nvPicPr>
          <p:cNvPr id="9" name="Imagen 8"/>
          <p:cNvPicPr>
            <a:picLocks noChangeAspect="1"/>
          </p:cNvPicPr>
          <p:nvPr/>
        </p:nvPicPr>
        <p:blipFill>
          <a:blip r:embed="rId2"/>
          <a:stretch>
            <a:fillRect/>
          </a:stretch>
        </p:blipFill>
        <p:spPr>
          <a:xfrm>
            <a:off x="2924175" y="2492896"/>
            <a:ext cx="6343650" cy="2571750"/>
          </a:xfrm>
          <a:prstGeom prst="rect">
            <a:avLst/>
          </a:prstGeom>
        </p:spPr>
      </p:pic>
    </p:spTree>
    <p:extLst>
      <p:ext uri="{BB962C8B-B14F-4D97-AF65-F5344CB8AC3E}">
        <p14:creationId xmlns:p14="http://schemas.microsoft.com/office/powerpoint/2010/main" val="23151045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Apertura del proyecto MASM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249</a:t>
            </a:fld>
            <a:endParaRPr lang="es-MX" dirty="0"/>
          </a:p>
        </p:txBody>
      </p:sp>
      <p:sp>
        <p:nvSpPr>
          <p:cNvPr id="7" name="Rectangle 3"/>
          <p:cNvSpPr txBox="1">
            <a:spLocks noChangeArrowheads="1"/>
          </p:cNvSpPr>
          <p:nvPr/>
        </p:nvSpPr>
        <p:spPr>
          <a:xfrm>
            <a:off x="2063552" y="1556792"/>
            <a:ext cx="8153400" cy="2664296"/>
          </a:xfrm>
          <a:prstGeom prst="rect">
            <a:avLst/>
          </a:prstGeom>
        </p:spPr>
        <p:txBody>
          <a:bodyPr vert="horz" lIns="91440" tIns="45720" rIns="91440" bIns="45720" rtlCol="0">
            <a:normAutofit/>
          </a:bodyPr>
          <a:lstStyle/>
          <a:p>
            <a:pPr marL="342900" indent="-342900">
              <a:spcBef>
                <a:spcPct val="20000"/>
              </a:spcBef>
              <a:buFont typeface="Arial" panose="020B0604020202020204" pitchFamily="34" charset="0"/>
              <a:buChar char="•"/>
              <a:defRPr/>
            </a:pPr>
            <a:r>
              <a:rPr lang="en-US" altLang="en-US" sz="3200" dirty="0"/>
              <a:t>Proyecto </a:t>
            </a:r>
            <a:r>
              <a:rPr lang="en-US" altLang="en-US" sz="3200" i="1" dirty="0"/>
              <a:t>PrjTtVS19rmt</a:t>
            </a:r>
            <a:r>
              <a:rPr lang="en-US" altLang="en-US" sz="3200" dirty="0"/>
              <a:t>, </a:t>
            </a:r>
            <a:r>
              <a:rPr lang="en-US" altLang="en-US" sz="3200" dirty="0" err="1"/>
              <a:t>previamente</a:t>
            </a:r>
            <a:r>
              <a:rPr lang="en-US" altLang="en-US" sz="3200" dirty="0"/>
              <a:t> </a:t>
            </a:r>
            <a:r>
              <a:rPr lang="en-US" altLang="en-US" sz="3200" dirty="0" err="1"/>
              <a:t>preparado</a:t>
            </a:r>
            <a:r>
              <a:rPr lang="en-US" altLang="en-US" sz="3200" dirty="0"/>
              <a:t> para </a:t>
            </a:r>
            <a:r>
              <a:rPr lang="en-US" altLang="en-US" sz="3200" dirty="0" err="1"/>
              <a:t>ensamblador</a:t>
            </a:r>
            <a:r>
              <a:rPr lang="en-US" altLang="en-US" sz="3200" dirty="0"/>
              <a:t>, </a:t>
            </a:r>
            <a:r>
              <a:rPr lang="en-US" altLang="en-US" sz="3200" dirty="0" err="1"/>
              <a:t>seleccionar</a:t>
            </a:r>
            <a:r>
              <a:rPr lang="en-US" altLang="en-US" sz="3200" dirty="0"/>
              <a:t>:</a:t>
            </a:r>
          </a:p>
          <a:p>
            <a:pPr marL="742950" lvl="1" indent="-285750">
              <a:spcBef>
                <a:spcPct val="20000"/>
              </a:spcBef>
              <a:buFont typeface="Arial" panose="020B0604020202020204" pitchFamily="34" charset="0"/>
              <a:buChar char="–"/>
              <a:defRPr/>
            </a:pPr>
            <a:r>
              <a:rPr lang="en-US" altLang="en-US" sz="2800" dirty="0"/>
              <a:t>File &gt; Open &gt; Project / Solution</a:t>
            </a:r>
          </a:p>
          <a:p>
            <a:pPr marL="342900" indent="-342900">
              <a:spcBef>
                <a:spcPct val="20000"/>
              </a:spcBef>
              <a:buFont typeface="Arial" panose="020B0604020202020204" pitchFamily="34" charset="0"/>
              <a:buChar char="•"/>
              <a:defRPr/>
            </a:pPr>
            <a:r>
              <a:rPr lang="en-US" altLang="en-US" sz="3200" dirty="0" err="1"/>
              <a:t>Seleccione</a:t>
            </a:r>
            <a:r>
              <a:rPr lang="en-US" altLang="en-US" sz="3200" dirty="0"/>
              <a:t> la </a:t>
            </a:r>
            <a:r>
              <a:rPr lang="en-US" altLang="en-US" sz="3200" dirty="0" err="1"/>
              <a:t>trayectoria</a:t>
            </a:r>
            <a:r>
              <a:rPr lang="en-US" altLang="en-US" sz="3200" dirty="0"/>
              <a:t> de </a:t>
            </a:r>
            <a:r>
              <a:rPr lang="en-US" altLang="en-US" sz="3200" i="1" dirty="0"/>
              <a:t>PrjTtVS19rmt</a:t>
            </a:r>
            <a:r>
              <a:rPr lang="en-US" altLang="en-US" sz="3200" dirty="0"/>
              <a:t> de </a:t>
            </a:r>
            <a:r>
              <a:rPr lang="en-US" altLang="en-US" sz="3200" dirty="0" err="1"/>
              <a:t>su</a:t>
            </a:r>
            <a:r>
              <a:rPr lang="en-US" altLang="en-US" sz="3200" dirty="0"/>
              <a:t> </a:t>
            </a:r>
            <a:r>
              <a:rPr lang="en-US" altLang="en-US" sz="3200" dirty="0" err="1"/>
              <a:t>computadora</a:t>
            </a:r>
            <a:endParaRPr lang="en-US" altLang="en-US" sz="3200" dirty="0"/>
          </a:p>
        </p:txBody>
      </p:sp>
      <p:pic>
        <p:nvPicPr>
          <p:cNvPr id="3" name="Imagen 2"/>
          <p:cNvPicPr>
            <a:picLocks noChangeAspect="1"/>
          </p:cNvPicPr>
          <p:nvPr/>
        </p:nvPicPr>
        <p:blipFill>
          <a:blip r:embed="rId2"/>
          <a:stretch>
            <a:fillRect/>
          </a:stretch>
        </p:blipFill>
        <p:spPr>
          <a:xfrm>
            <a:off x="3575721" y="4360242"/>
            <a:ext cx="4810125" cy="1581150"/>
          </a:xfrm>
          <a:prstGeom prst="rect">
            <a:avLst/>
          </a:prstGeom>
        </p:spPr>
      </p:pic>
    </p:spTree>
    <p:extLst>
      <p:ext uri="{BB962C8B-B14F-4D97-AF65-F5344CB8AC3E}">
        <p14:creationId xmlns:p14="http://schemas.microsoft.com/office/powerpoint/2010/main" val="39700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a:t>Binary Addition</a:t>
            </a:r>
          </a:p>
        </p:txBody>
      </p:sp>
      <p:sp>
        <p:nvSpPr>
          <p:cNvPr id="7" name="Rectangle 3"/>
          <p:cNvSpPr txBox="1">
            <a:spLocks noChangeArrowheads="1"/>
          </p:cNvSpPr>
          <p:nvPr/>
        </p:nvSpPr>
        <p:spPr bwMode="auto">
          <a:xfrm>
            <a:off x="2209725" y="1700808"/>
            <a:ext cx="77724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kern="0" dirty="0">
                <a:solidFill>
                  <a:srgbClr val="000000"/>
                </a:solidFill>
                <a:latin typeface="Arial"/>
              </a:rPr>
              <a:t>Starting with the LSB, add each pair of digits, include the </a:t>
            </a:r>
            <a:r>
              <a:rPr lang="en-US" altLang="en-US" i="1" kern="0" dirty="0">
                <a:solidFill>
                  <a:srgbClr val="000000"/>
                </a:solidFill>
                <a:latin typeface="Arial"/>
              </a:rPr>
              <a:t>carry</a:t>
            </a:r>
            <a:r>
              <a:rPr lang="en-US" altLang="en-US" kern="0" dirty="0">
                <a:solidFill>
                  <a:srgbClr val="000000"/>
                </a:solidFill>
                <a:latin typeface="Arial"/>
              </a:rPr>
              <a:t> if present.</a:t>
            </a:r>
          </a:p>
        </p:txBody>
      </p:sp>
      <p:graphicFrame>
        <p:nvGraphicFramePr>
          <p:cNvPr id="8" name="Object 1024"/>
          <p:cNvGraphicFramePr>
            <a:graphicFrameLocks noChangeAspect="1"/>
          </p:cNvGraphicFramePr>
          <p:nvPr/>
        </p:nvGraphicFramePr>
        <p:xfrm>
          <a:off x="3809925" y="2767609"/>
          <a:ext cx="4648200" cy="2398713"/>
        </p:xfrm>
        <a:graphic>
          <a:graphicData uri="http://schemas.openxmlformats.org/presentationml/2006/ole">
            <mc:AlternateContent xmlns:mc="http://schemas.openxmlformats.org/markup-compatibility/2006">
              <mc:Choice xmlns:v="urn:schemas-microsoft-com:vml" Requires="v">
                <p:oleObj name="VISIO" r:id="rId2" imgW="3336036" imgH="1588008" progId="">
                  <p:embed/>
                </p:oleObj>
              </mc:Choice>
              <mc:Fallback>
                <p:oleObj name="VISIO" r:id="rId2" imgW="3336036" imgH="1588008" progId="">
                  <p:embed/>
                  <p:pic>
                    <p:nvPicPr>
                      <p:cNvPr id="8" name="Object 1024"/>
                      <p:cNvPicPr>
                        <a:picLocks noChangeAspect="1" noChangeArrowheads="1"/>
                      </p:cNvPicPr>
                      <p:nvPr/>
                    </p:nvPicPr>
                    <p:blipFill>
                      <a:blip r:embed="rId3">
                        <a:extLst>
                          <a:ext uri="{28A0092B-C50C-407E-A947-70E740481C1C}">
                            <a14:useLocalDpi xmlns:a14="http://schemas.microsoft.com/office/drawing/2010/main" val="0"/>
                          </a:ext>
                        </a:extLst>
                      </a:blip>
                      <a:srcRect l="6061" r="1515"/>
                      <a:stretch>
                        <a:fillRect/>
                      </a:stretch>
                    </p:blipFill>
                    <p:spPr bwMode="auto">
                      <a:xfrm>
                        <a:off x="3809925" y="2767609"/>
                        <a:ext cx="4648200" cy="239871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25</a:t>
            </a:fld>
            <a:endParaRPr lang="es-MX" dirty="0">
              <a:solidFill>
                <a:prstClr val="black"/>
              </a:solidFill>
              <a:latin typeface="Calibri"/>
            </a:endParaRPr>
          </a:p>
        </p:txBody>
      </p:sp>
    </p:spTree>
    <p:extLst>
      <p:ext uri="{BB962C8B-B14F-4D97-AF65-F5344CB8AC3E}">
        <p14:creationId xmlns:p14="http://schemas.microsoft.com/office/powerpoint/2010/main" val="13568698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Apertura del proyecto MASM 2</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250</a:t>
            </a:fld>
            <a:endParaRPr lang="es-MX" dirty="0"/>
          </a:p>
        </p:txBody>
      </p:sp>
      <p:sp>
        <p:nvSpPr>
          <p:cNvPr id="6" name="Rectangle 3"/>
          <p:cNvSpPr>
            <a:spLocks noGrp="1" noChangeArrowheads="1"/>
          </p:cNvSpPr>
          <p:nvPr/>
        </p:nvSpPr>
        <p:spPr bwMode="auto">
          <a:xfrm>
            <a:off x="2006180" y="1484784"/>
            <a:ext cx="81534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20000"/>
              </a:lnSpc>
            </a:pPr>
            <a:r>
              <a:rPr lang="en-US" altLang="en-US" sz="2800" dirty="0" err="1"/>
              <a:t>Apareciendo</a:t>
            </a:r>
            <a:endParaRPr lang="en-US" altLang="en-US" sz="2800" dirty="0"/>
          </a:p>
          <a:p>
            <a:pPr eaLnBrk="1" hangingPunct="1">
              <a:lnSpc>
                <a:spcPct val="120000"/>
              </a:lnSpc>
            </a:pPr>
            <a:endParaRPr lang="en-US" altLang="en-US" sz="2800" dirty="0"/>
          </a:p>
          <a:p>
            <a:pPr eaLnBrk="1" hangingPunct="1">
              <a:lnSpc>
                <a:spcPct val="120000"/>
              </a:lnSpc>
            </a:pPr>
            <a:endParaRPr lang="en-US" altLang="en-US" sz="2800" dirty="0"/>
          </a:p>
          <a:p>
            <a:pPr eaLnBrk="1" hangingPunct="1">
              <a:lnSpc>
                <a:spcPct val="120000"/>
              </a:lnSpc>
            </a:pPr>
            <a:endParaRPr lang="en-US" altLang="en-US" sz="2800" dirty="0"/>
          </a:p>
          <a:p>
            <a:pPr eaLnBrk="1" hangingPunct="1">
              <a:lnSpc>
                <a:spcPct val="120000"/>
              </a:lnSpc>
            </a:pPr>
            <a:endParaRPr lang="en-US" altLang="en-US" sz="2800" dirty="0"/>
          </a:p>
          <a:p>
            <a:pPr eaLnBrk="1" hangingPunct="1">
              <a:lnSpc>
                <a:spcPct val="120000"/>
              </a:lnSpc>
            </a:pPr>
            <a:r>
              <a:rPr lang="es-MX" altLang="en-US" sz="2800" dirty="0"/>
              <a:t>Seleccione </a:t>
            </a:r>
            <a:r>
              <a:rPr lang="es-MX" altLang="en-US" sz="2800" i="1" dirty="0"/>
              <a:t>Project.sln</a:t>
            </a:r>
            <a:r>
              <a:rPr lang="es-MX" altLang="en-US" sz="2800" dirty="0"/>
              <a:t> </a:t>
            </a:r>
          </a:p>
          <a:p>
            <a:pPr eaLnBrk="1" hangingPunct="1">
              <a:lnSpc>
                <a:spcPct val="120000"/>
              </a:lnSpc>
            </a:pPr>
            <a:endParaRPr lang="en-US" altLang="en-US" sz="2800" dirty="0"/>
          </a:p>
        </p:txBody>
      </p:sp>
      <p:pic>
        <p:nvPicPr>
          <p:cNvPr id="3" name="Imagen 2"/>
          <p:cNvPicPr>
            <a:picLocks noChangeAspect="1"/>
          </p:cNvPicPr>
          <p:nvPr/>
        </p:nvPicPr>
        <p:blipFill>
          <a:blip r:embed="rId2"/>
          <a:stretch>
            <a:fillRect/>
          </a:stretch>
        </p:blipFill>
        <p:spPr>
          <a:xfrm>
            <a:off x="3791744" y="2041741"/>
            <a:ext cx="4838700" cy="1962150"/>
          </a:xfrm>
          <a:prstGeom prst="rect">
            <a:avLst/>
          </a:prstGeom>
        </p:spPr>
      </p:pic>
    </p:spTree>
    <p:extLst>
      <p:ext uri="{BB962C8B-B14F-4D97-AF65-F5344CB8AC3E}">
        <p14:creationId xmlns:p14="http://schemas.microsoft.com/office/powerpoint/2010/main" val="406840791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Apertura del proyecto MASM 3</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251</a:t>
            </a:fld>
            <a:endParaRPr lang="es-MX" dirty="0"/>
          </a:p>
        </p:txBody>
      </p:sp>
      <p:sp>
        <p:nvSpPr>
          <p:cNvPr id="6" name="Rectangle 3"/>
          <p:cNvSpPr>
            <a:spLocks noGrp="1" noChangeArrowheads="1"/>
          </p:cNvSpPr>
          <p:nvPr/>
        </p:nvSpPr>
        <p:spPr bwMode="auto">
          <a:xfrm>
            <a:off x="2006180" y="1484784"/>
            <a:ext cx="81534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20000"/>
              </a:lnSpc>
            </a:pPr>
            <a:endParaRPr lang="en-US" altLang="en-US" sz="2800" dirty="0"/>
          </a:p>
          <a:p>
            <a:pPr eaLnBrk="1" hangingPunct="1">
              <a:lnSpc>
                <a:spcPct val="120000"/>
              </a:lnSpc>
            </a:pPr>
            <a:endParaRPr lang="en-US" altLang="en-US" sz="2800" dirty="0"/>
          </a:p>
          <a:p>
            <a:pPr eaLnBrk="1" hangingPunct="1">
              <a:lnSpc>
                <a:spcPct val="120000"/>
              </a:lnSpc>
            </a:pPr>
            <a:endParaRPr lang="en-US" altLang="en-US" sz="2800" dirty="0"/>
          </a:p>
          <a:p>
            <a:pPr eaLnBrk="1" hangingPunct="1">
              <a:lnSpc>
                <a:spcPct val="120000"/>
              </a:lnSpc>
            </a:pPr>
            <a:endParaRPr lang="en-US" altLang="en-US" sz="2800" dirty="0"/>
          </a:p>
          <a:p>
            <a:pPr marL="0" indent="0" eaLnBrk="1" hangingPunct="1">
              <a:lnSpc>
                <a:spcPct val="120000"/>
              </a:lnSpc>
              <a:buNone/>
            </a:pPr>
            <a:endParaRPr lang="es-MX" altLang="en-US" sz="2800" dirty="0"/>
          </a:p>
          <a:p>
            <a:pPr algn="just" eaLnBrk="1" hangingPunct="1">
              <a:lnSpc>
                <a:spcPct val="120000"/>
              </a:lnSpc>
            </a:pPr>
            <a:r>
              <a:rPr lang="es-MX" altLang="en-US" sz="2800" dirty="0"/>
              <a:t>Note: el nombre del fólder es </a:t>
            </a:r>
            <a:r>
              <a:rPr lang="es-MX" altLang="en-US" sz="2800" i="1" dirty="0"/>
              <a:t>PrjTtVS19rmt</a:t>
            </a:r>
            <a:r>
              <a:rPr lang="es-MX" altLang="en-US" sz="2800" dirty="0"/>
              <a:t>, el nombre del </a:t>
            </a:r>
            <a:r>
              <a:rPr lang="es-MX" altLang="en-US" sz="2800" dirty="0" err="1"/>
              <a:t>Solution</a:t>
            </a:r>
            <a:r>
              <a:rPr lang="es-MX" altLang="en-US" sz="2800" dirty="0"/>
              <a:t> Project es </a:t>
            </a:r>
            <a:r>
              <a:rPr lang="es-MX" altLang="en-US" sz="2800" i="1" dirty="0"/>
              <a:t>Project.sln</a:t>
            </a:r>
            <a:r>
              <a:rPr lang="es-MX" altLang="en-US" sz="2800" dirty="0"/>
              <a:t> , pero el ejecutable que se generara se llamara </a:t>
            </a:r>
            <a:r>
              <a:rPr lang="es-MX" altLang="en-US" sz="2800" b="1" i="1" dirty="0"/>
              <a:t>opc22pri31.exe</a:t>
            </a:r>
            <a:r>
              <a:rPr lang="es-MX" altLang="en-US" sz="2800" dirty="0"/>
              <a:t> </a:t>
            </a:r>
          </a:p>
          <a:p>
            <a:pPr eaLnBrk="1" hangingPunct="1">
              <a:lnSpc>
                <a:spcPct val="120000"/>
              </a:lnSpc>
            </a:pPr>
            <a:endParaRPr lang="en-US" altLang="en-US" sz="2800" dirty="0"/>
          </a:p>
        </p:txBody>
      </p:sp>
      <p:pic>
        <p:nvPicPr>
          <p:cNvPr id="7" name="Imagen 6"/>
          <p:cNvPicPr>
            <a:picLocks noChangeAspect="1"/>
          </p:cNvPicPr>
          <p:nvPr/>
        </p:nvPicPr>
        <p:blipFill>
          <a:blip r:embed="rId2"/>
          <a:stretch>
            <a:fillRect/>
          </a:stretch>
        </p:blipFill>
        <p:spPr>
          <a:xfrm>
            <a:off x="2711624" y="1510070"/>
            <a:ext cx="7162800" cy="2809875"/>
          </a:xfrm>
          <a:prstGeom prst="rect">
            <a:avLst/>
          </a:prstGeom>
        </p:spPr>
      </p:pic>
    </p:spTree>
    <p:extLst>
      <p:ext uri="{BB962C8B-B14F-4D97-AF65-F5344CB8AC3E}">
        <p14:creationId xmlns:p14="http://schemas.microsoft.com/office/powerpoint/2010/main" val="173075235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Característica del proyecto</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252</a:t>
            </a:fld>
            <a:endParaRPr lang="es-MX" dirty="0"/>
          </a:p>
        </p:txBody>
      </p:sp>
      <p:sp>
        <p:nvSpPr>
          <p:cNvPr id="7" name="Rectangle 3"/>
          <p:cNvSpPr txBox="1">
            <a:spLocks noChangeArrowheads="1"/>
          </p:cNvSpPr>
          <p:nvPr/>
        </p:nvSpPr>
        <p:spPr>
          <a:xfrm>
            <a:off x="2063552" y="1556792"/>
            <a:ext cx="8153400" cy="2664296"/>
          </a:xfrm>
          <a:prstGeom prst="rect">
            <a:avLst/>
          </a:prstGeom>
        </p:spPr>
        <p:txBody>
          <a:bodyPr vert="horz" lIns="91440" tIns="45720" rIns="91440" bIns="45720" rtlCol="0">
            <a:normAutofit/>
          </a:bodyPr>
          <a:lstStyle/>
          <a:p>
            <a:pPr marL="342900" indent="-342900" algn="just">
              <a:spcBef>
                <a:spcPct val="20000"/>
              </a:spcBef>
              <a:buFont typeface="Arial" panose="020B0604020202020204" pitchFamily="34" charset="0"/>
              <a:buChar char="•"/>
              <a:defRPr/>
            </a:pPr>
            <a:r>
              <a:rPr lang="en-US" altLang="en-US" sz="3200" dirty="0"/>
              <a:t>El </a:t>
            </a:r>
            <a:r>
              <a:rPr lang="en-US" altLang="en-US" sz="3200" dirty="0" err="1"/>
              <a:t>fólder</a:t>
            </a:r>
            <a:r>
              <a:rPr lang="en-US" altLang="en-US" sz="3200" dirty="0"/>
              <a:t> </a:t>
            </a:r>
            <a:r>
              <a:rPr lang="en-US" altLang="en-US" sz="3200" i="1" dirty="0"/>
              <a:t>PrjTtVS19rmt</a:t>
            </a:r>
            <a:r>
              <a:rPr lang="en-US" altLang="en-US" sz="3200" dirty="0"/>
              <a:t>, no </a:t>
            </a:r>
            <a:r>
              <a:rPr lang="en-US" altLang="en-US" sz="3200" dirty="0" err="1"/>
              <a:t>lleva</a:t>
            </a:r>
            <a:r>
              <a:rPr lang="en-US" altLang="en-US" sz="3200" dirty="0"/>
              <a:t> </a:t>
            </a:r>
            <a:r>
              <a:rPr lang="en-US" altLang="en-US" sz="3200" dirty="0" err="1"/>
              <a:t>archivo</a:t>
            </a:r>
            <a:r>
              <a:rPr lang="en-US" altLang="en-US" sz="3200" dirty="0"/>
              <a:t> </a:t>
            </a:r>
            <a:r>
              <a:rPr lang="en-US" altLang="en-US" sz="3200" dirty="0" err="1"/>
              <a:t>fuente</a:t>
            </a:r>
            <a:r>
              <a:rPr lang="en-US" altLang="en-US" sz="3200" dirty="0"/>
              <a:t> “.</a:t>
            </a:r>
            <a:r>
              <a:rPr lang="en-US" altLang="en-US" sz="3200" dirty="0" err="1"/>
              <a:t>asm</a:t>
            </a:r>
            <a:r>
              <a:rPr lang="en-US" altLang="en-US" sz="3200" dirty="0"/>
              <a:t>”:</a:t>
            </a:r>
            <a:endParaRPr lang="en-US" altLang="en-US" sz="2800" dirty="0"/>
          </a:p>
          <a:p>
            <a:pPr marL="342900" indent="-342900">
              <a:spcBef>
                <a:spcPct val="20000"/>
              </a:spcBef>
              <a:buFont typeface="Arial" panose="020B0604020202020204" pitchFamily="34" charset="0"/>
              <a:buChar char="•"/>
              <a:defRPr/>
            </a:pPr>
            <a:r>
              <a:rPr lang="en-US" altLang="en-US" sz="3200" dirty="0"/>
              <a:t>Hay que </a:t>
            </a:r>
            <a:r>
              <a:rPr lang="en-US" altLang="en-US" sz="3200" dirty="0" err="1"/>
              <a:t>agregarlo</a:t>
            </a:r>
            <a:r>
              <a:rPr lang="en-US" altLang="en-US" sz="3200" dirty="0"/>
              <a:t> al Proyecto de </a:t>
            </a:r>
            <a:r>
              <a:rPr lang="en-US" altLang="en-US" sz="3200" dirty="0" err="1"/>
              <a:t>manera</a:t>
            </a:r>
            <a:r>
              <a:rPr lang="en-US" altLang="en-US" sz="3200" dirty="0"/>
              <a:t> “virtual”, </a:t>
            </a:r>
            <a:r>
              <a:rPr lang="en-US" altLang="en-US" sz="3200" dirty="0" err="1"/>
              <a:t>siendo</a:t>
            </a:r>
            <a:r>
              <a:rPr lang="en-US" altLang="en-US" sz="3200" dirty="0"/>
              <a:t> que el archive “.</a:t>
            </a:r>
            <a:r>
              <a:rPr lang="en-US" altLang="en-US" sz="3200" dirty="0" err="1"/>
              <a:t>asm</a:t>
            </a:r>
            <a:r>
              <a:rPr lang="en-US" altLang="en-US" sz="3200" dirty="0"/>
              <a:t>” se </a:t>
            </a:r>
            <a:r>
              <a:rPr lang="en-US" altLang="en-US" sz="3200" dirty="0" err="1"/>
              <a:t>encuentra</a:t>
            </a:r>
            <a:r>
              <a:rPr lang="en-US" altLang="en-US" sz="3200" dirty="0"/>
              <a:t> </a:t>
            </a:r>
            <a:r>
              <a:rPr lang="en-US" altLang="en-US" sz="3200" dirty="0" err="1"/>
              <a:t>en</a:t>
            </a:r>
            <a:r>
              <a:rPr lang="en-US" altLang="en-US" sz="3200" dirty="0"/>
              <a:t> </a:t>
            </a:r>
            <a:r>
              <a:rPr lang="en-US" altLang="en-US" sz="3200" dirty="0" err="1"/>
              <a:t>otro</a:t>
            </a:r>
            <a:r>
              <a:rPr lang="en-US" altLang="en-US" sz="3200" dirty="0"/>
              <a:t> folder, </a:t>
            </a:r>
            <a:r>
              <a:rPr lang="en-US" altLang="en-US" sz="3200" dirty="0" err="1"/>
              <a:t>p.e.</a:t>
            </a:r>
            <a:r>
              <a:rPr lang="en-US" altLang="en-US" sz="3200" dirty="0"/>
              <a:t> </a:t>
            </a:r>
            <a:r>
              <a:rPr lang="en-US" altLang="en-US" sz="3200" i="1" dirty="0" err="1"/>
              <a:t>asmFilesa</a:t>
            </a:r>
            <a:r>
              <a:rPr lang="en-US" altLang="en-US" sz="3200" dirty="0"/>
              <a:t> </a:t>
            </a:r>
          </a:p>
        </p:txBody>
      </p:sp>
      <p:pic>
        <p:nvPicPr>
          <p:cNvPr id="6" name="Imagen 5"/>
          <p:cNvPicPr>
            <a:picLocks noChangeAspect="1"/>
          </p:cNvPicPr>
          <p:nvPr/>
        </p:nvPicPr>
        <p:blipFill>
          <a:blip r:embed="rId2"/>
          <a:stretch>
            <a:fillRect/>
          </a:stretch>
        </p:blipFill>
        <p:spPr>
          <a:xfrm>
            <a:off x="4007769" y="4464807"/>
            <a:ext cx="3686175" cy="1647825"/>
          </a:xfrm>
          <a:prstGeom prst="rect">
            <a:avLst/>
          </a:prstGeom>
        </p:spPr>
      </p:pic>
    </p:spTree>
    <p:extLst>
      <p:ext uri="{BB962C8B-B14F-4D97-AF65-F5344CB8AC3E}">
        <p14:creationId xmlns:p14="http://schemas.microsoft.com/office/powerpoint/2010/main" val="61828899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Agregado de un archivo “.</a:t>
            </a:r>
            <a:r>
              <a:rPr lang="es-MX" dirty="0" err="1"/>
              <a:t>asm</a:t>
            </a:r>
            <a:r>
              <a:rPr lang="es-MX"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253</a:t>
            </a:fld>
            <a:endParaRPr lang="es-MX" dirty="0"/>
          </a:p>
        </p:txBody>
      </p:sp>
      <p:sp>
        <p:nvSpPr>
          <p:cNvPr id="7" name="Rectangle 3"/>
          <p:cNvSpPr txBox="1">
            <a:spLocks noChangeArrowheads="1"/>
          </p:cNvSpPr>
          <p:nvPr/>
        </p:nvSpPr>
        <p:spPr>
          <a:xfrm>
            <a:off x="2063552" y="1556792"/>
            <a:ext cx="8153400" cy="2664296"/>
          </a:xfrm>
          <a:prstGeom prst="rect">
            <a:avLst/>
          </a:prstGeom>
        </p:spPr>
        <p:txBody>
          <a:bodyPr vert="horz" lIns="91440" tIns="45720" rIns="91440" bIns="45720" rtlCol="0">
            <a:normAutofit/>
          </a:bodyPr>
          <a:lstStyle/>
          <a:p>
            <a:pPr marL="342900" indent="-342900">
              <a:spcBef>
                <a:spcPct val="20000"/>
              </a:spcBef>
              <a:buFont typeface="Arial" panose="020B0604020202020204" pitchFamily="34" charset="0"/>
              <a:buChar char="•"/>
              <a:defRPr/>
            </a:pPr>
            <a:r>
              <a:rPr lang="en-US" altLang="en-US" sz="3200" dirty="0" err="1"/>
              <a:t>Seleccione</a:t>
            </a:r>
            <a:r>
              <a:rPr lang="en-US" altLang="en-US" sz="3200" dirty="0"/>
              <a:t> AddSub1.asm:</a:t>
            </a:r>
          </a:p>
          <a:p>
            <a:pPr marL="742950" lvl="1" indent="-285750">
              <a:spcBef>
                <a:spcPct val="20000"/>
              </a:spcBef>
              <a:buFont typeface="Arial" panose="020B0604020202020204" pitchFamily="34" charset="0"/>
              <a:buChar char="–"/>
              <a:defRPr/>
            </a:pPr>
            <a:r>
              <a:rPr lang="en-US" altLang="en-US" sz="2800" dirty="0" err="1"/>
              <a:t>Arrastrelo</a:t>
            </a:r>
            <a:r>
              <a:rPr lang="en-US" altLang="en-US" sz="2800" dirty="0"/>
              <a:t>, y </a:t>
            </a:r>
            <a:r>
              <a:rPr lang="en-US" altLang="en-US" sz="2800" dirty="0" err="1"/>
              <a:t>deposítelo</a:t>
            </a:r>
            <a:r>
              <a:rPr lang="en-US" altLang="en-US" sz="2800" dirty="0"/>
              <a:t> </a:t>
            </a:r>
            <a:r>
              <a:rPr lang="en-US" altLang="en-US" sz="2800" dirty="0" err="1"/>
              <a:t>sobre</a:t>
            </a:r>
            <a:r>
              <a:rPr lang="en-US" altLang="en-US" sz="2800" dirty="0"/>
              <a:t> </a:t>
            </a:r>
            <a:r>
              <a:rPr lang="en-US" altLang="en-US" sz="2800" i="1" dirty="0"/>
              <a:t>opc22pri31</a:t>
            </a:r>
            <a:r>
              <a:rPr lang="en-US" altLang="en-US" sz="2800" dirty="0"/>
              <a:t> </a:t>
            </a:r>
            <a:r>
              <a:rPr lang="en-US" altLang="en-US" sz="2800" dirty="0" err="1"/>
              <a:t>en</a:t>
            </a:r>
            <a:r>
              <a:rPr lang="en-US" altLang="en-US" sz="2800" dirty="0"/>
              <a:t> VS, o</a:t>
            </a:r>
          </a:p>
          <a:p>
            <a:pPr marL="742950" lvl="1" indent="-285750">
              <a:spcBef>
                <a:spcPct val="20000"/>
              </a:spcBef>
              <a:buFont typeface="Arial" panose="020B0604020202020204" pitchFamily="34" charset="0"/>
              <a:buChar char="–"/>
              <a:defRPr/>
            </a:pPr>
            <a:r>
              <a:rPr lang="en-US" altLang="en-US" sz="2800" dirty="0" err="1"/>
              <a:t>Haga</a:t>
            </a:r>
            <a:r>
              <a:rPr lang="en-US" altLang="en-US" sz="2800" dirty="0"/>
              <a:t> copy, y paste </a:t>
            </a:r>
            <a:r>
              <a:rPr lang="en-US" altLang="en-US" sz="2800" dirty="0" err="1"/>
              <a:t>sobre</a:t>
            </a:r>
            <a:r>
              <a:rPr lang="en-US" altLang="en-US" sz="2800" dirty="0"/>
              <a:t> </a:t>
            </a:r>
            <a:r>
              <a:rPr lang="en-US" altLang="en-US" sz="2800" i="1" dirty="0"/>
              <a:t>opc22pri31</a:t>
            </a:r>
            <a:r>
              <a:rPr lang="en-US" altLang="en-US" sz="2800" dirty="0"/>
              <a:t> </a:t>
            </a:r>
            <a:r>
              <a:rPr lang="en-US" altLang="en-US" sz="2800" dirty="0" err="1"/>
              <a:t>en</a:t>
            </a:r>
            <a:r>
              <a:rPr lang="en-US" altLang="en-US" sz="2800" dirty="0"/>
              <a:t> VS</a:t>
            </a:r>
          </a:p>
          <a:p>
            <a:pPr marL="342900" indent="-342900">
              <a:spcBef>
                <a:spcPct val="20000"/>
              </a:spcBef>
              <a:buFont typeface="Arial" panose="020B0604020202020204" pitchFamily="34" charset="0"/>
              <a:buChar char="•"/>
              <a:defRPr/>
            </a:pPr>
            <a:r>
              <a:rPr lang="en-US" altLang="en-US" sz="3200" dirty="0" err="1"/>
              <a:t>Apareciendo</a:t>
            </a:r>
            <a:r>
              <a:rPr lang="en-US" altLang="en-US" sz="3200" dirty="0"/>
              <a:t> </a:t>
            </a:r>
            <a:r>
              <a:rPr lang="en-US" altLang="en-US" sz="3200" dirty="0" err="1"/>
              <a:t>dicho</a:t>
            </a:r>
            <a:r>
              <a:rPr lang="en-US" altLang="en-US" sz="3200" dirty="0"/>
              <a:t> archive </a:t>
            </a:r>
            <a:r>
              <a:rPr lang="en-US" altLang="en-US" sz="3200" dirty="0" err="1"/>
              <a:t>como</a:t>
            </a:r>
            <a:r>
              <a:rPr lang="en-US" altLang="en-US" sz="3200" dirty="0"/>
              <a:t> </a:t>
            </a:r>
            <a:r>
              <a:rPr lang="en-US" altLang="en-US" sz="3200" dirty="0" err="1"/>
              <a:t>sigue</a:t>
            </a:r>
            <a:r>
              <a:rPr lang="en-US" altLang="en-US" sz="3200" dirty="0"/>
              <a:t>:</a:t>
            </a:r>
          </a:p>
        </p:txBody>
      </p:sp>
      <p:pic>
        <p:nvPicPr>
          <p:cNvPr id="6" name="Imagen 5"/>
          <p:cNvPicPr>
            <a:picLocks noChangeAspect="1"/>
          </p:cNvPicPr>
          <p:nvPr/>
        </p:nvPicPr>
        <p:blipFill>
          <a:blip r:embed="rId2"/>
          <a:stretch>
            <a:fillRect/>
          </a:stretch>
        </p:blipFill>
        <p:spPr>
          <a:xfrm>
            <a:off x="2990850" y="3790269"/>
            <a:ext cx="6153150" cy="2534126"/>
          </a:xfrm>
          <a:prstGeom prst="rect">
            <a:avLst/>
          </a:prstGeom>
        </p:spPr>
      </p:pic>
    </p:spTree>
    <p:extLst>
      <p:ext uri="{BB962C8B-B14F-4D97-AF65-F5344CB8AC3E}">
        <p14:creationId xmlns:p14="http://schemas.microsoft.com/office/powerpoint/2010/main" val="363472400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3200" dirty="0" err="1"/>
              <a:t>Ensamblado</a:t>
            </a:r>
            <a:r>
              <a:rPr lang="en-US" sz="3200" dirty="0"/>
              <a:t> (Assembling)</a:t>
            </a:r>
          </a:p>
        </p:txBody>
      </p:sp>
      <p:sp>
        <p:nvSpPr>
          <p:cNvPr id="3" name="2 Marcador de contenido"/>
          <p:cNvSpPr>
            <a:spLocks noGrp="1"/>
          </p:cNvSpPr>
          <p:nvPr>
            <p:ph idx="1"/>
          </p:nvPr>
        </p:nvSpPr>
        <p:spPr>
          <a:xfrm>
            <a:off x="1991544" y="1535424"/>
            <a:ext cx="8229600" cy="4773897"/>
          </a:xfrm>
        </p:spPr>
        <p:txBody>
          <a:bodyPr>
            <a:normAutofit/>
          </a:bodyPr>
          <a:lstStyle/>
          <a:p>
            <a:pPr marL="0" indent="0">
              <a:buNone/>
            </a:pPr>
            <a:r>
              <a:rPr lang="en-US" sz="2000" b="1" dirty="0" err="1"/>
              <a:t>Ensamblado</a:t>
            </a:r>
            <a:r>
              <a:rPr lang="en-US" sz="2000" dirty="0"/>
              <a:t> </a:t>
            </a:r>
            <a:r>
              <a:rPr lang="en-US" sz="2000" dirty="0" err="1"/>
              <a:t>es</a:t>
            </a:r>
            <a:r>
              <a:rPr lang="en-US" sz="2000" dirty="0"/>
              <a:t> la </a:t>
            </a:r>
            <a:r>
              <a:rPr lang="en-US" sz="2000" dirty="0" err="1"/>
              <a:t>actividad</a:t>
            </a:r>
            <a:r>
              <a:rPr lang="en-US" sz="2000" dirty="0"/>
              <a:t>, </a:t>
            </a:r>
            <a:r>
              <a:rPr lang="en-US" sz="2000" dirty="0" err="1"/>
              <a:t>llevada</a:t>
            </a:r>
            <a:r>
              <a:rPr lang="en-US" sz="2000" dirty="0"/>
              <a:t> a </a:t>
            </a:r>
            <a:r>
              <a:rPr lang="en-US" sz="2000" dirty="0" err="1"/>
              <a:t>cabo</a:t>
            </a:r>
            <a:r>
              <a:rPr lang="en-US" sz="2000" dirty="0"/>
              <a:t> </a:t>
            </a:r>
            <a:r>
              <a:rPr lang="en-US" sz="2000" dirty="0" err="1"/>
              <a:t>por</a:t>
            </a:r>
            <a:r>
              <a:rPr lang="en-US" sz="2000" dirty="0"/>
              <a:t> el  </a:t>
            </a:r>
            <a:r>
              <a:rPr lang="en-US" sz="2000" b="1" dirty="0" err="1"/>
              <a:t>Ensamblador</a:t>
            </a:r>
            <a:r>
              <a:rPr lang="en-US" sz="2000" b="1" dirty="0"/>
              <a:t> (ml.exe)</a:t>
            </a:r>
            <a:r>
              <a:rPr lang="en-US" sz="2000" dirty="0"/>
              <a:t>, de </a:t>
            </a:r>
            <a:r>
              <a:rPr lang="en-US" sz="2000" dirty="0" err="1"/>
              <a:t>traducir</a:t>
            </a:r>
            <a:r>
              <a:rPr lang="en-US" sz="2000" dirty="0"/>
              <a:t> el </a:t>
            </a:r>
            <a:r>
              <a:rPr lang="en-US" sz="2000" dirty="0" err="1"/>
              <a:t>archivo</a:t>
            </a:r>
            <a:r>
              <a:rPr lang="en-US" sz="2000" dirty="0"/>
              <a:t> de entrada (.</a:t>
            </a:r>
            <a:r>
              <a:rPr lang="en-US" sz="2000" dirty="0" err="1"/>
              <a:t>asm</a:t>
            </a:r>
            <a:r>
              <a:rPr lang="en-US" sz="2000" dirty="0"/>
              <a:t>, </a:t>
            </a:r>
            <a:r>
              <a:rPr lang="en-US" sz="2000" dirty="0" err="1"/>
              <a:t>programa</a:t>
            </a:r>
            <a:r>
              <a:rPr lang="en-US" sz="2000" dirty="0"/>
              <a:t> </a:t>
            </a:r>
            <a:r>
              <a:rPr lang="en-US" sz="2000" dirty="0" err="1"/>
              <a:t>fuente</a:t>
            </a:r>
            <a:r>
              <a:rPr lang="en-US" sz="2000" dirty="0"/>
              <a:t> </a:t>
            </a:r>
            <a:r>
              <a:rPr lang="en-US" sz="2000" dirty="0" err="1"/>
              <a:t>en</a:t>
            </a:r>
            <a:r>
              <a:rPr lang="en-US" sz="2000" dirty="0"/>
              <a:t> </a:t>
            </a:r>
            <a:r>
              <a:rPr lang="en-US" sz="2000" dirty="0" err="1"/>
              <a:t>Lenguaje</a:t>
            </a:r>
            <a:r>
              <a:rPr lang="en-US" sz="2000" dirty="0"/>
              <a:t> </a:t>
            </a:r>
            <a:r>
              <a:rPr lang="en-US" sz="2000" dirty="0" err="1"/>
              <a:t>Ensamblador</a:t>
            </a:r>
            <a:r>
              <a:rPr lang="en-US" sz="2000" dirty="0"/>
              <a:t>) </a:t>
            </a:r>
            <a:r>
              <a:rPr lang="en-US" sz="2000" dirty="0" err="1"/>
              <a:t>en</a:t>
            </a:r>
            <a:r>
              <a:rPr lang="en-US" sz="2000" dirty="0"/>
              <a:t> un </a:t>
            </a:r>
            <a:r>
              <a:rPr lang="en-US" sz="2000" dirty="0" err="1"/>
              <a:t>programa</a:t>
            </a:r>
            <a:r>
              <a:rPr lang="en-US" sz="2000" dirty="0"/>
              <a:t> </a:t>
            </a:r>
            <a:r>
              <a:rPr lang="en-US" sz="2000" dirty="0" err="1"/>
              <a:t>en</a:t>
            </a:r>
            <a:r>
              <a:rPr lang="en-US" sz="2000" dirty="0"/>
              <a:t> </a:t>
            </a:r>
            <a:r>
              <a:rPr lang="en-US" sz="2000" dirty="0" err="1"/>
              <a:t>Lenguaje</a:t>
            </a:r>
            <a:r>
              <a:rPr lang="en-US" sz="2000" dirty="0"/>
              <a:t> </a:t>
            </a:r>
            <a:r>
              <a:rPr lang="en-US" sz="2000" dirty="0" err="1"/>
              <a:t>Máquina</a:t>
            </a:r>
            <a:r>
              <a:rPr lang="en-US" sz="2000" dirty="0"/>
              <a:t>, </a:t>
            </a:r>
            <a:r>
              <a:rPr lang="en-US" sz="2000" dirty="0" err="1"/>
              <a:t>puesto</a:t>
            </a:r>
            <a:r>
              <a:rPr lang="en-US" sz="2000" dirty="0"/>
              <a:t> </a:t>
            </a:r>
            <a:r>
              <a:rPr lang="en-US" sz="2000" dirty="0" err="1"/>
              <a:t>en</a:t>
            </a:r>
            <a:r>
              <a:rPr lang="en-US" sz="2000" dirty="0"/>
              <a:t> el </a:t>
            </a:r>
            <a:r>
              <a:rPr lang="en-US" sz="2000" dirty="0" err="1"/>
              <a:t>archivo</a:t>
            </a:r>
            <a:r>
              <a:rPr lang="en-US" sz="2000" dirty="0"/>
              <a:t> de </a:t>
            </a:r>
            <a:r>
              <a:rPr lang="en-US" sz="2000" dirty="0" err="1"/>
              <a:t>salida</a:t>
            </a:r>
            <a:r>
              <a:rPr lang="en-US" sz="2000" dirty="0"/>
              <a:t> (.</a:t>
            </a:r>
            <a:r>
              <a:rPr lang="en-US" sz="2000" i="1" dirty="0" err="1"/>
              <a:t>obj</a:t>
            </a:r>
            <a:r>
              <a:rPr lang="en-US" sz="2000" dirty="0"/>
              <a:t>, </a:t>
            </a:r>
            <a:r>
              <a:rPr lang="en-US" sz="2000" dirty="0" err="1"/>
              <a:t>programa</a:t>
            </a:r>
            <a:r>
              <a:rPr lang="en-US" sz="2000" dirty="0"/>
              <a:t> </a:t>
            </a:r>
            <a:r>
              <a:rPr lang="en-US" sz="2000" dirty="0" err="1"/>
              <a:t>objeto</a:t>
            </a:r>
            <a:r>
              <a:rPr lang="en-US" sz="2000" dirty="0"/>
              <a:t>).</a:t>
            </a:r>
          </a:p>
          <a:p>
            <a:pPr marL="0" indent="0">
              <a:buNone/>
            </a:pPr>
            <a:r>
              <a:rPr lang="en-US" sz="2000" dirty="0"/>
              <a:t>El </a:t>
            </a:r>
            <a:r>
              <a:rPr lang="en-US" sz="2000" dirty="0" err="1"/>
              <a:t>archivo</a:t>
            </a:r>
            <a:r>
              <a:rPr lang="en-US" sz="2000" dirty="0"/>
              <a:t> de </a:t>
            </a:r>
            <a:r>
              <a:rPr lang="en-US" sz="2000" dirty="0" err="1"/>
              <a:t>listado</a:t>
            </a:r>
            <a:r>
              <a:rPr lang="en-US" sz="2000" dirty="0"/>
              <a:t> (.</a:t>
            </a:r>
            <a:r>
              <a:rPr lang="en-US" sz="2000" i="1" dirty="0" err="1"/>
              <a:t>lst</a:t>
            </a:r>
            <a:r>
              <a:rPr lang="en-US" sz="2000" dirty="0"/>
              <a:t>) </a:t>
            </a:r>
            <a:r>
              <a:rPr lang="en-US" sz="2000" dirty="0" err="1"/>
              <a:t>es</a:t>
            </a:r>
            <a:r>
              <a:rPr lang="en-US" sz="2000" dirty="0"/>
              <a:t> </a:t>
            </a:r>
            <a:r>
              <a:rPr lang="en-US" sz="2000" dirty="0" err="1"/>
              <a:t>opcional</a:t>
            </a:r>
            <a:r>
              <a:rPr lang="en-US" sz="2000" dirty="0"/>
              <a:t>.</a:t>
            </a:r>
          </a:p>
          <a:p>
            <a:pPr marL="0" indent="0">
              <a:buNone/>
            </a:pPr>
            <a:endParaRPr lang="es-MX" sz="2000" dirty="0"/>
          </a:p>
          <a:p>
            <a:pPr marL="0" indent="0">
              <a:buNone/>
            </a:pPr>
            <a:endParaRPr lang="es-MX" sz="2000" dirty="0"/>
          </a:p>
          <a:p>
            <a:pPr marL="0" indent="0">
              <a:buNone/>
            </a:pPr>
            <a:endParaRPr lang="es-MX" sz="2000" b="1" dirty="0"/>
          </a:p>
          <a:p>
            <a:pPr marL="0" indent="0">
              <a:buNone/>
            </a:pPr>
            <a:endParaRPr lang="en-US" sz="2000" dirty="0"/>
          </a:p>
          <a:p>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254</a:t>
            </a:fld>
            <a:endParaRPr lang="es-MX" dirty="0"/>
          </a:p>
        </p:txBody>
      </p:sp>
      <p:sp>
        <p:nvSpPr>
          <p:cNvPr id="16" name="15 CuadroTexto"/>
          <p:cNvSpPr txBox="1"/>
          <p:nvPr/>
        </p:nvSpPr>
        <p:spPr>
          <a:xfrm>
            <a:off x="5992116" y="3270478"/>
            <a:ext cx="1368152" cy="307777"/>
          </a:xfrm>
          <a:prstGeom prst="rect">
            <a:avLst/>
          </a:prstGeom>
          <a:noFill/>
        </p:spPr>
        <p:txBody>
          <a:bodyPr wrap="square" rtlCol="0">
            <a:spAutoFit/>
          </a:bodyPr>
          <a:lstStyle/>
          <a:p>
            <a:r>
              <a:rPr lang="es-MX" sz="1400" dirty="0" err="1"/>
              <a:t>Source</a:t>
            </a:r>
            <a:r>
              <a:rPr lang="es-MX" sz="1400" dirty="0"/>
              <a:t> </a:t>
            </a:r>
            <a:r>
              <a:rPr lang="es-MX" sz="1400" dirty="0" err="1"/>
              <a:t>program</a:t>
            </a:r>
            <a:endParaRPr lang="en-US" sz="1400" dirty="0"/>
          </a:p>
        </p:txBody>
      </p:sp>
      <p:grpSp>
        <p:nvGrpSpPr>
          <p:cNvPr id="6" name="5 Grupo"/>
          <p:cNvGrpSpPr/>
          <p:nvPr/>
        </p:nvGrpSpPr>
        <p:grpSpPr>
          <a:xfrm>
            <a:off x="5884105" y="3616234"/>
            <a:ext cx="3735591" cy="2579203"/>
            <a:chOff x="4360104" y="3616233"/>
            <a:chExt cx="3735591" cy="2579203"/>
          </a:xfrm>
        </p:grpSpPr>
        <p:sp>
          <p:nvSpPr>
            <p:cNvPr id="7" name="6 Datos almacenados"/>
            <p:cNvSpPr/>
            <p:nvPr/>
          </p:nvSpPr>
          <p:spPr>
            <a:xfrm>
              <a:off x="4360104" y="3616233"/>
              <a:ext cx="1584176" cy="518458"/>
            </a:xfrm>
            <a:prstGeom prst="flowChartOnlineStorage">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file</a:t>
              </a:r>
              <a:r>
                <a:rPr lang="es-MX" dirty="0">
                  <a:solidFill>
                    <a:schemeClr val="tx1"/>
                  </a:solidFill>
                </a:rPr>
                <a:t>.asm</a:t>
              </a:r>
              <a:endParaRPr lang="en-US" dirty="0">
                <a:solidFill>
                  <a:schemeClr val="tx1"/>
                </a:solidFill>
              </a:endParaRPr>
            </a:p>
          </p:txBody>
        </p:sp>
        <p:sp>
          <p:nvSpPr>
            <p:cNvPr id="8" name="7 Proceso"/>
            <p:cNvSpPr/>
            <p:nvPr/>
          </p:nvSpPr>
          <p:spPr>
            <a:xfrm>
              <a:off x="4438663" y="4507951"/>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MASM</a:t>
              </a:r>
              <a:endParaRPr lang="en-US" dirty="0">
                <a:solidFill>
                  <a:schemeClr val="tx1"/>
                </a:solidFill>
              </a:endParaRPr>
            </a:p>
          </p:txBody>
        </p:sp>
        <p:sp>
          <p:nvSpPr>
            <p:cNvPr id="9" name="8 Datos almacenados"/>
            <p:cNvSpPr/>
            <p:nvPr/>
          </p:nvSpPr>
          <p:spPr>
            <a:xfrm>
              <a:off x="4419233" y="5423976"/>
              <a:ext cx="1584176" cy="518458"/>
            </a:xfrm>
            <a:prstGeom prst="flowChartOnlineStorag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file</a:t>
              </a:r>
              <a:r>
                <a:rPr lang="es-MX" dirty="0">
                  <a:solidFill>
                    <a:schemeClr val="tx1"/>
                  </a:solidFill>
                </a:rPr>
                <a:t>.obj</a:t>
              </a:r>
              <a:endParaRPr lang="en-US" dirty="0">
                <a:solidFill>
                  <a:schemeClr val="tx1"/>
                </a:solidFill>
              </a:endParaRPr>
            </a:p>
          </p:txBody>
        </p:sp>
        <p:cxnSp>
          <p:nvCxnSpPr>
            <p:cNvPr id="12" name="11 Conector recto de flecha"/>
            <p:cNvCxnSpPr>
              <a:stCxn id="7" idx="2"/>
            </p:cNvCxnSpPr>
            <p:nvPr/>
          </p:nvCxnSpPr>
          <p:spPr>
            <a:xfrm>
              <a:off x="5152192" y="4134691"/>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4550370" y="5887659"/>
              <a:ext cx="1368152" cy="307777"/>
            </a:xfrm>
            <a:prstGeom prst="rect">
              <a:avLst/>
            </a:prstGeom>
            <a:noFill/>
          </p:spPr>
          <p:txBody>
            <a:bodyPr wrap="square" rtlCol="0">
              <a:spAutoFit/>
            </a:bodyPr>
            <a:lstStyle/>
            <a:p>
              <a:r>
                <a:rPr lang="es-MX" sz="1400" dirty="0" err="1"/>
                <a:t>Object</a:t>
              </a:r>
              <a:r>
                <a:rPr lang="es-MX" sz="1400" dirty="0"/>
                <a:t> </a:t>
              </a:r>
              <a:r>
                <a:rPr lang="es-MX" sz="1400" dirty="0" err="1"/>
                <a:t>program</a:t>
              </a:r>
              <a:endParaRPr lang="en-US" sz="1400" dirty="0"/>
            </a:p>
          </p:txBody>
        </p:sp>
        <p:cxnSp>
          <p:nvCxnSpPr>
            <p:cNvPr id="29" name="28 Conector recto de flecha"/>
            <p:cNvCxnSpPr/>
            <p:nvPr/>
          </p:nvCxnSpPr>
          <p:spPr>
            <a:xfrm>
              <a:off x="5152192" y="5050716"/>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12 Datos almacenados"/>
            <p:cNvSpPr/>
            <p:nvPr/>
          </p:nvSpPr>
          <p:spPr>
            <a:xfrm>
              <a:off x="6511519" y="4503074"/>
              <a:ext cx="1584176" cy="518458"/>
            </a:xfrm>
            <a:prstGeom prst="flowChartOnlineStorage">
              <a:avLst/>
            </a:prstGeom>
            <a:solidFill>
              <a:srgbClr val="66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err="1">
                  <a:solidFill>
                    <a:schemeClr val="tx1"/>
                  </a:solidFill>
                </a:rPr>
                <a:t>file</a:t>
              </a:r>
              <a:r>
                <a:rPr lang="es-MX" dirty="0" err="1">
                  <a:solidFill>
                    <a:schemeClr val="tx1"/>
                  </a:solidFill>
                </a:rPr>
                <a:t>.lst</a:t>
              </a:r>
              <a:endParaRPr lang="en-US" dirty="0">
                <a:solidFill>
                  <a:schemeClr val="tx1"/>
                </a:solidFill>
              </a:endParaRPr>
            </a:p>
          </p:txBody>
        </p:sp>
        <p:cxnSp>
          <p:nvCxnSpPr>
            <p:cNvPr id="14" name="13 Conector recto de flecha"/>
            <p:cNvCxnSpPr>
              <a:endCxn id="13" idx="1"/>
            </p:cNvCxnSpPr>
            <p:nvPr/>
          </p:nvCxnSpPr>
          <p:spPr>
            <a:xfrm flipV="1">
              <a:off x="5950831" y="4762303"/>
              <a:ext cx="560688" cy="487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6619531" y="4198210"/>
              <a:ext cx="1368152" cy="307777"/>
            </a:xfrm>
            <a:prstGeom prst="rect">
              <a:avLst/>
            </a:prstGeom>
            <a:noFill/>
          </p:spPr>
          <p:txBody>
            <a:bodyPr wrap="square" rtlCol="0">
              <a:spAutoFit/>
            </a:bodyPr>
            <a:lstStyle/>
            <a:p>
              <a:r>
                <a:rPr lang="es-MX" sz="1400" dirty="0" err="1"/>
                <a:t>Listing</a:t>
              </a:r>
              <a:r>
                <a:rPr lang="es-MX" sz="1400" dirty="0"/>
                <a:t> file</a:t>
              </a:r>
              <a:endParaRPr lang="en-US" sz="1400" dirty="0"/>
            </a:p>
          </p:txBody>
        </p:sp>
      </p:grpSp>
    </p:spTree>
    <p:extLst>
      <p:ext uri="{BB962C8B-B14F-4D97-AF65-F5344CB8AC3E}">
        <p14:creationId xmlns:p14="http://schemas.microsoft.com/office/powerpoint/2010/main" val="301190817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Ensamble </a:t>
            </a:r>
            <a:r>
              <a:rPr lang="es-MX"/>
              <a:t>del programa</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255</a:t>
            </a:fld>
            <a:endParaRPr lang="es-MX" dirty="0"/>
          </a:p>
        </p:txBody>
      </p:sp>
      <p:sp>
        <p:nvSpPr>
          <p:cNvPr id="7" name="Rectangle 3"/>
          <p:cNvSpPr txBox="1">
            <a:spLocks noChangeArrowheads="1"/>
          </p:cNvSpPr>
          <p:nvPr/>
        </p:nvSpPr>
        <p:spPr>
          <a:xfrm>
            <a:off x="2063552" y="1556792"/>
            <a:ext cx="8153400" cy="4464496"/>
          </a:xfrm>
          <a:prstGeom prst="rect">
            <a:avLst/>
          </a:prstGeom>
        </p:spPr>
        <p:txBody>
          <a:bodyPr vert="horz" lIns="91440" tIns="45720" rIns="91440" bIns="45720" rtlCol="0">
            <a:normAutofit/>
          </a:bodyPr>
          <a:lstStyle/>
          <a:p>
            <a:pPr marL="342900" indent="-342900" algn="just">
              <a:spcBef>
                <a:spcPct val="20000"/>
              </a:spcBef>
              <a:buFont typeface="Arial" panose="020B0604020202020204" pitchFamily="34" charset="0"/>
              <a:buChar char="•"/>
              <a:defRPr/>
            </a:pPr>
            <a:r>
              <a:rPr lang="en-US" altLang="en-US" sz="3200" dirty="0" err="1"/>
              <a:t>Seleccione</a:t>
            </a:r>
            <a:r>
              <a:rPr lang="en-US" altLang="en-US" sz="3200" dirty="0"/>
              <a:t> la </a:t>
            </a:r>
            <a:r>
              <a:rPr lang="en-US" altLang="en-US" sz="3200" dirty="0" err="1"/>
              <a:t>línea</a:t>
            </a:r>
            <a:r>
              <a:rPr lang="en-US" altLang="en-US" sz="3200" dirty="0"/>
              <a:t> de </a:t>
            </a:r>
            <a:r>
              <a:rPr lang="en-US" altLang="en-US" sz="3200" i="1" dirty="0"/>
              <a:t>opc22pri31</a:t>
            </a:r>
            <a:r>
              <a:rPr lang="en-US" altLang="en-US" sz="3200" dirty="0"/>
              <a:t> </a:t>
            </a:r>
            <a:endParaRPr lang="en-US" altLang="en-US" sz="2800" dirty="0"/>
          </a:p>
          <a:p>
            <a:pPr marL="342900" indent="-342900">
              <a:spcBef>
                <a:spcPct val="20000"/>
              </a:spcBef>
              <a:buFont typeface="Arial" panose="020B0604020202020204" pitchFamily="34" charset="0"/>
              <a:buChar char="•"/>
              <a:defRPr/>
            </a:pPr>
            <a:r>
              <a:rPr lang="en-US" altLang="en-US" sz="3200" dirty="0" err="1"/>
              <a:t>Seleccione</a:t>
            </a:r>
            <a:endParaRPr lang="en-US" altLang="en-US" sz="3200" dirty="0"/>
          </a:p>
          <a:p>
            <a:pPr marL="342900" indent="-342900">
              <a:spcBef>
                <a:spcPct val="20000"/>
              </a:spcBef>
              <a:buFont typeface="Arial" panose="020B0604020202020204" pitchFamily="34" charset="0"/>
              <a:buChar char="•"/>
              <a:defRPr/>
            </a:pPr>
            <a:r>
              <a:rPr lang="en-US" altLang="en-US" sz="3200" dirty="0"/>
              <a:t>   Build &gt; Build opc22pri31, o</a:t>
            </a:r>
          </a:p>
          <a:p>
            <a:pPr marL="342900" indent="-342900">
              <a:spcBef>
                <a:spcPct val="20000"/>
              </a:spcBef>
              <a:buFont typeface="Arial" panose="020B0604020202020204" pitchFamily="34" charset="0"/>
              <a:buChar char="•"/>
              <a:defRPr/>
            </a:pPr>
            <a:r>
              <a:rPr lang="en-US" altLang="en-US" sz="3200" dirty="0"/>
              <a:t>   Build &gt; Rebuild opc22pri31</a:t>
            </a:r>
          </a:p>
          <a:p>
            <a:pPr marL="342900" indent="-342900">
              <a:spcBef>
                <a:spcPct val="20000"/>
              </a:spcBef>
              <a:buFont typeface="Arial" panose="020B0604020202020204" pitchFamily="34" charset="0"/>
              <a:buChar char="•"/>
              <a:defRPr/>
            </a:pPr>
            <a:endParaRPr lang="en-US" altLang="en-US" sz="3200" dirty="0"/>
          </a:p>
          <a:p>
            <a:pPr marL="342900" indent="-342900">
              <a:spcBef>
                <a:spcPct val="20000"/>
              </a:spcBef>
              <a:buFont typeface="Arial" panose="020B0604020202020204" pitchFamily="34" charset="0"/>
              <a:buChar char="•"/>
              <a:defRPr/>
            </a:pPr>
            <a:r>
              <a:rPr lang="en-US" altLang="en-US" sz="3200" dirty="0" err="1"/>
              <a:t>En</a:t>
            </a:r>
            <a:r>
              <a:rPr lang="en-US" altLang="en-US" sz="3200" dirty="0"/>
              <a:t> la </a:t>
            </a:r>
            <a:r>
              <a:rPr lang="en-US" altLang="en-US" sz="3200" dirty="0" err="1"/>
              <a:t>ventana</a:t>
            </a:r>
            <a:r>
              <a:rPr lang="en-US" altLang="en-US" sz="3200" dirty="0"/>
              <a:t> de </a:t>
            </a:r>
            <a:r>
              <a:rPr lang="en-US" altLang="en-US" sz="3200" i="1" dirty="0"/>
              <a:t>Output</a:t>
            </a:r>
            <a:r>
              <a:rPr lang="en-US" altLang="en-US" sz="3200" dirty="0"/>
              <a:t> </a:t>
            </a:r>
            <a:r>
              <a:rPr lang="en-US" altLang="en-US" sz="3200" dirty="0" err="1"/>
              <a:t>apareceran</a:t>
            </a:r>
            <a:r>
              <a:rPr lang="en-US" altLang="en-US" sz="3200" dirty="0"/>
              <a:t> </a:t>
            </a:r>
            <a:r>
              <a:rPr lang="en-US" altLang="en-US" sz="3200" dirty="0" err="1"/>
              <a:t>publicados</a:t>
            </a:r>
            <a:r>
              <a:rPr lang="en-US" altLang="en-US" sz="3200" dirty="0"/>
              <a:t> lo </a:t>
            </a:r>
            <a:r>
              <a:rPr lang="en-US" altLang="en-US" sz="3200" dirty="0" err="1"/>
              <a:t>errores</a:t>
            </a:r>
            <a:r>
              <a:rPr lang="en-US" altLang="en-US" sz="3200" dirty="0"/>
              <a:t> </a:t>
            </a:r>
            <a:r>
              <a:rPr lang="en-US" altLang="en-US" sz="3200" dirty="0" err="1"/>
              <a:t>en</a:t>
            </a:r>
            <a:r>
              <a:rPr lang="en-US" altLang="en-US" sz="3200" dirty="0"/>
              <a:t> </a:t>
            </a:r>
            <a:r>
              <a:rPr lang="en-US" altLang="en-US" sz="3200" dirty="0" err="1"/>
              <a:t>caso</a:t>
            </a:r>
            <a:r>
              <a:rPr lang="en-US" altLang="en-US" sz="3200" dirty="0"/>
              <a:t> de </a:t>
            </a:r>
            <a:r>
              <a:rPr lang="en-US" altLang="en-US" sz="3200" dirty="0" err="1"/>
              <a:t>existir</a:t>
            </a:r>
            <a:r>
              <a:rPr lang="en-US" altLang="en-US" sz="3200" dirty="0"/>
              <a:t>.</a:t>
            </a:r>
          </a:p>
        </p:txBody>
      </p:sp>
    </p:spTree>
    <p:extLst>
      <p:ext uri="{BB962C8B-B14F-4D97-AF65-F5344CB8AC3E}">
        <p14:creationId xmlns:p14="http://schemas.microsoft.com/office/powerpoint/2010/main" val="329301970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Archivo </a:t>
            </a:r>
            <a:r>
              <a:rPr lang="es-MX" i="1" dirty="0"/>
              <a:t>opc22pri31.lst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256</a:t>
            </a:fld>
            <a:endParaRPr lang="es-MX" dirty="0"/>
          </a:p>
        </p:txBody>
      </p:sp>
      <p:sp>
        <p:nvSpPr>
          <p:cNvPr id="7" name="Rectangle 3"/>
          <p:cNvSpPr txBox="1">
            <a:spLocks noChangeArrowheads="1"/>
          </p:cNvSpPr>
          <p:nvPr/>
        </p:nvSpPr>
        <p:spPr>
          <a:xfrm>
            <a:off x="2063552" y="1556792"/>
            <a:ext cx="8153400" cy="4464496"/>
          </a:xfrm>
          <a:prstGeom prst="rect">
            <a:avLst/>
          </a:prstGeom>
        </p:spPr>
        <p:txBody>
          <a:bodyPr vert="horz" lIns="91440" tIns="45720" rIns="91440" bIns="45720" rtlCol="0">
            <a:normAutofit/>
          </a:bodyPr>
          <a:lstStyle/>
          <a:p>
            <a:pPr marL="342900" indent="-342900" algn="just">
              <a:spcBef>
                <a:spcPct val="20000"/>
              </a:spcBef>
              <a:buFont typeface="Arial" panose="020B0604020202020204" pitchFamily="34" charset="0"/>
              <a:buChar char="•"/>
              <a:defRPr/>
            </a:pPr>
            <a:r>
              <a:rPr lang="en-US" altLang="en-US" sz="3200" dirty="0" err="1"/>
              <a:t>Ubicado</a:t>
            </a:r>
            <a:r>
              <a:rPr lang="en-US" altLang="en-US" sz="3200" dirty="0"/>
              <a:t> </a:t>
            </a:r>
            <a:r>
              <a:rPr lang="en-US" altLang="en-US" sz="3200" dirty="0" err="1"/>
              <a:t>en</a:t>
            </a:r>
            <a:r>
              <a:rPr lang="en-US" altLang="en-US" sz="3200" dirty="0"/>
              <a:t> el folder clsB0\PrjTtVS19rmt</a:t>
            </a:r>
            <a:endParaRPr lang="en-US" altLang="en-US" sz="2800" dirty="0"/>
          </a:p>
          <a:p>
            <a:pPr marL="342900" indent="-342900">
              <a:spcBef>
                <a:spcPct val="20000"/>
              </a:spcBef>
              <a:buFont typeface="Arial" panose="020B0604020202020204" pitchFamily="34" charset="0"/>
              <a:buChar char="•"/>
              <a:defRPr/>
            </a:pPr>
            <a:r>
              <a:rPr lang="en-US" altLang="en-US" sz="3200" dirty="0"/>
              <a:t>Se </a:t>
            </a:r>
            <a:r>
              <a:rPr lang="en-US" altLang="en-US" sz="3200" dirty="0" err="1"/>
              <a:t>puede</a:t>
            </a:r>
            <a:r>
              <a:rPr lang="en-US" altLang="en-US" sz="3200" dirty="0"/>
              <a:t> </a:t>
            </a:r>
            <a:r>
              <a:rPr lang="en-US" altLang="en-US" sz="3200" dirty="0" err="1"/>
              <a:t>abrir</a:t>
            </a:r>
            <a:r>
              <a:rPr lang="en-US" altLang="en-US" sz="3200" dirty="0"/>
              <a:t> con </a:t>
            </a:r>
            <a:r>
              <a:rPr lang="en-US" altLang="en-US" sz="3200" dirty="0" err="1"/>
              <a:t>Bloq</a:t>
            </a:r>
            <a:r>
              <a:rPr lang="en-US" altLang="en-US" sz="3200" dirty="0"/>
              <a:t> de </a:t>
            </a:r>
            <a:r>
              <a:rPr lang="en-US" altLang="en-US" sz="3200" dirty="0" err="1"/>
              <a:t>Notas</a:t>
            </a:r>
            <a:r>
              <a:rPr lang="en-US" altLang="en-US" sz="3200" dirty="0"/>
              <a:t> o Notepad++</a:t>
            </a:r>
          </a:p>
          <a:p>
            <a:pPr marL="342900" indent="-342900">
              <a:spcBef>
                <a:spcPct val="20000"/>
              </a:spcBef>
              <a:buFont typeface="Arial" panose="020B0604020202020204" pitchFamily="34" charset="0"/>
              <a:buChar char="•"/>
              <a:defRPr/>
            </a:pPr>
            <a:r>
              <a:rPr lang="en-US" altLang="en-US" sz="3200" i="1" dirty="0"/>
              <a:t>¿Que </a:t>
            </a:r>
            <a:r>
              <a:rPr lang="en-US" altLang="en-US" sz="3200" i="1" dirty="0" err="1"/>
              <a:t>contiene</a:t>
            </a:r>
            <a:r>
              <a:rPr lang="en-US" altLang="en-US" sz="3200" i="1" dirty="0"/>
              <a:t>? _____</a:t>
            </a:r>
          </a:p>
        </p:txBody>
      </p:sp>
    </p:spTree>
    <p:extLst>
      <p:ext uri="{BB962C8B-B14F-4D97-AF65-F5344CB8AC3E}">
        <p14:creationId xmlns:p14="http://schemas.microsoft.com/office/powerpoint/2010/main" val="111581394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Archivo</a:t>
            </a:r>
            <a:r>
              <a:rPr lang="en-US" dirty="0"/>
              <a:t> </a:t>
            </a:r>
            <a:r>
              <a:rPr lang="en-US" i="1" dirty="0"/>
              <a:t>.</a:t>
            </a:r>
            <a:r>
              <a:rPr lang="en-US" i="1" dirty="0" err="1"/>
              <a:t>lst</a:t>
            </a:r>
            <a:endParaRPr lang="en-US" i="1" dirty="0"/>
          </a:p>
        </p:txBody>
      </p:sp>
      <p:sp>
        <p:nvSpPr>
          <p:cNvPr id="3" name="2 Marcador de contenido"/>
          <p:cNvSpPr>
            <a:spLocks noGrp="1"/>
          </p:cNvSpPr>
          <p:nvPr>
            <p:ph idx="1"/>
          </p:nvPr>
        </p:nvSpPr>
        <p:spPr/>
        <p:txBody>
          <a:bodyPr>
            <a:normAutofit/>
          </a:bodyPr>
          <a:lstStyle/>
          <a:p>
            <a:r>
              <a:rPr lang="en-US" altLang="en-US" dirty="0" err="1"/>
              <a:t>Muestra</a:t>
            </a:r>
            <a:r>
              <a:rPr lang="en-US" altLang="en-US" dirty="0"/>
              <a:t> la </a:t>
            </a:r>
            <a:r>
              <a:rPr lang="en-US" altLang="en-US" dirty="0" err="1"/>
              <a:t>información</a:t>
            </a:r>
            <a:r>
              <a:rPr lang="en-US" altLang="en-US" dirty="0"/>
              <a:t> que </a:t>
            </a:r>
            <a:r>
              <a:rPr lang="en-US" altLang="en-US" dirty="0" err="1"/>
              <a:t>como</a:t>
            </a:r>
            <a:r>
              <a:rPr lang="en-US" altLang="en-US" dirty="0"/>
              <a:t> el </a:t>
            </a:r>
            <a:r>
              <a:rPr lang="en-US" altLang="en-US" dirty="0" err="1"/>
              <a:t>programa</a:t>
            </a:r>
            <a:r>
              <a:rPr lang="en-US" altLang="en-US" dirty="0"/>
              <a:t> </a:t>
            </a:r>
            <a:r>
              <a:rPr lang="en-US" altLang="en-US" i="1" dirty="0"/>
              <a:t>.</a:t>
            </a:r>
            <a:r>
              <a:rPr lang="en-US" altLang="en-US" i="1" dirty="0" err="1"/>
              <a:t>asm</a:t>
            </a:r>
            <a:r>
              <a:rPr lang="en-US" altLang="en-US" dirty="0"/>
              <a:t> </a:t>
            </a:r>
            <a:r>
              <a:rPr lang="en-US" altLang="en-US" dirty="0" err="1"/>
              <a:t>fue</a:t>
            </a:r>
            <a:r>
              <a:rPr lang="en-US" altLang="en-US" dirty="0"/>
              <a:t> </a:t>
            </a:r>
            <a:r>
              <a:rPr lang="en-US" altLang="en-US" dirty="0" err="1"/>
              <a:t>ensamblado</a:t>
            </a:r>
            <a:r>
              <a:rPr lang="en-US" altLang="en-US" dirty="0"/>
              <a:t>.</a:t>
            </a:r>
          </a:p>
          <a:p>
            <a:r>
              <a:rPr lang="en-US" altLang="en-US" dirty="0" err="1"/>
              <a:t>Contiene</a:t>
            </a:r>
            <a:r>
              <a:rPr lang="en-US" altLang="en-US" dirty="0"/>
              <a:t> </a:t>
            </a:r>
          </a:p>
          <a:p>
            <a:pPr lvl="1"/>
            <a:r>
              <a:rPr lang="es-MX" altLang="en-US" dirty="0"/>
              <a:t>código fuente</a:t>
            </a:r>
            <a:endParaRPr lang="en-US" altLang="en-US" dirty="0"/>
          </a:p>
          <a:p>
            <a:pPr lvl="1"/>
            <a:r>
              <a:rPr lang="es-MX" altLang="en-US" dirty="0"/>
              <a:t>direcciones, </a:t>
            </a:r>
            <a:r>
              <a:rPr lang="es-MX" altLang="en-US" dirty="0" err="1"/>
              <a:t>offsets</a:t>
            </a:r>
            <a:endParaRPr lang="en-US" altLang="en-US" dirty="0"/>
          </a:p>
          <a:p>
            <a:pPr lvl="1"/>
            <a:r>
              <a:rPr lang="en-US" altLang="en-US" dirty="0" err="1"/>
              <a:t>código</a:t>
            </a:r>
            <a:r>
              <a:rPr lang="en-US" altLang="en-US" dirty="0"/>
              <a:t> </a:t>
            </a:r>
            <a:r>
              <a:rPr lang="en-US" altLang="en-US" dirty="0" err="1"/>
              <a:t>objeto</a:t>
            </a:r>
            <a:r>
              <a:rPr lang="en-US" altLang="en-US" dirty="0"/>
              <a:t> (</a:t>
            </a:r>
            <a:r>
              <a:rPr lang="en-US" altLang="en-US" dirty="0" err="1"/>
              <a:t>languaje</a:t>
            </a:r>
            <a:r>
              <a:rPr lang="en-US" altLang="en-US" dirty="0"/>
              <a:t> </a:t>
            </a:r>
            <a:r>
              <a:rPr lang="en-US" altLang="en-US" dirty="0" err="1"/>
              <a:t>máquina</a:t>
            </a:r>
            <a:r>
              <a:rPr lang="en-US" altLang="en-US" dirty="0"/>
              <a:t>)</a:t>
            </a:r>
          </a:p>
          <a:p>
            <a:pPr lvl="1"/>
            <a:r>
              <a:rPr lang="en-US" altLang="en-US" dirty="0" err="1"/>
              <a:t>nombres</a:t>
            </a:r>
            <a:r>
              <a:rPr lang="en-US" altLang="en-US" dirty="0"/>
              <a:t> de </a:t>
            </a:r>
            <a:r>
              <a:rPr lang="en-US" altLang="en-US" dirty="0" err="1"/>
              <a:t>los</a:t>
            </a:r>
            <a:r>
              <a:rPr lang="en-US" altLang="en-US" dirty="0"/>
              <a:t> </a:t>
            </a:r>
            <a:r>
              <a:rPr lang="en-US" altLang="en-US" dirty="0" err="1"/>
              <a:t>segmentos</a:t>
            </a:r>
            <a:endParaRPr lang="en-US" altLang="en-US" dirty="0"/>
          </a:p>
          <a:p>
            <a:pPr lvl="1"/>
            <a:r>
              <a:rPr lang="en-US" altLang="en-US" dirty="0" err="1"/>
              <a:t>símbolos</a:t>
            </a:r>
            <a:r>
              <a:rPr lang="en-US" altLang="en-US" dirty="0"/>
              <a:t> (variables, </a:t>
            </a:r>
            <a:r>
              <a:rPr lang="en-US" altLang="en-US" dirty="0" err="1"/>
              <a:t>procedimientos</a:t>
            </a:r>
            <a:r>
              <a:rPr lang="en-US" altLang="en-US" dirty="0"/>
              <a:t>, y </a:t>
            </a:r>
            <a:r>
              <a:rPr lang="en-US" altLang="en-US" dirty="0" err="1"/>
              <a:t>constantes</a:t>
            </a:r>
            <a:r>
              <a:rPr lang="en-US" altLang="en-US" dirty="0"/>
              <a:t>)</a:t>
            </a:r>
          </a:p>
          <a:p>
            <a:endParaRPr lang="en-US" altLang="en-US" dirty="0"/>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257</a:t>
            </a:fld>
            <a:endParaRPr lang="es-MX" dirty="0"/>
          </a:p>
        </p:txBody>
      </p:sp>
    </p:spTree>
    <p:extLst>
      <p:ext uri="{BB962C8B-B14F-4D97-AF65-F5344CB8AC3E}">
        <p14:creationId xmlns:p14="http://schemas.microsoft.com/office/powerpoint/2010/main" val="11207105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3200" dirty="0" err="1"/>
              <a:t>Ligado</a:t>
            </a:r>
            <a:r>
              <a:rPr lang="en-US" sz="3200" dirty="0"/>
              <a:t> (Linking), </a:t>
            </a:r>
            <a:r>
              <a:rPr lang="en-US" sz="3200" dirty="0" err="1"/>
              <a:t>lanzado</a:t>
            </a:r>
            <a:r>
              <a:rPr lang="en-US" sz="3200" dirty="0"/>
              <a:t> </a:t>
            </a:r>
            <a:r>
              <a:rPr lang="en-US" sz="3200" dirty="0" err="1"/>
              <a:t>por</a:t>
            </a:r>
            <a:r>
              <a:rPr lang="en-US" sz="3200" dirty="0"/>
              <a:t> el </a:t>
            </a:r>
            <a:r>
              <a:rPr lang="en-US" sz="3200" dirty="0" err="1"/>
              <a:t>ensamble</a:t>
            </a:r>
            <a:endParaRPr lang="en-US" sz="3200" dirty="0"/>
          </a:p>
        </p:txBody>
      </p:sp>
      <p:sp>
        <p:nvSpPr>
          <p:cNvPr id="3" name="2 Marcador de contenido"/>
          <p:cNvSpPr>
            <a:spLocks noGrp="1"/>
          </p:cNvSpPr>
          <p:nvPr>
            <p:ph idx="1"/>
          </p:nvPr>
        </p:nvSpPr>
        <p:spPr>
          <a:xfrm>
            <a:off x="1991544" y="1535424"/>
            <a:ext cx="8229600" cy="4773897"/>
          </a:xfrm>
        </p:spPr>
        <p:txBody>
          <a:bodyPr>
            <a:normAutofit/>
          </a:bodyPr>
          <a:lstStyle/>
          <a:p>
            <a:pPr marL="0" indent="0">
              <a:buNone/>
            </a:pPr>
            <a:r>
              <a:rPr lang="en-US" sz="2000" b="1" dirty="0" err="1"/>
              <a:t>Ligado</a:t>
            </a:r>
            <a:r>
              <a:rPr lang="en-US" sz="2000" b="1" dirty="0"/>
              <a:t> o </a:t>
            </a:r>
            <a:r>
              <a:rPr lang="en-US" sz="2000" b="1" dirty="0" err="1"/>
              <a:t>vinculado</a:t>
            </a:r>
            <a:r>
              <a:rPr lang="en-US" sz="2000" dirty="0"/>
              <a:t> , </a:t>
            </a:r>
            <a:r>
              <a:rPr lang="en-US" sz="2000" dirty="0" err="1"/>
              <a:t>es</a:t>
            </a:r>
            <a:r>
              <a:rPr lang="en-US" sz="2000" dirty="0"/>
              <a:t> la </a:t>
            </a:r>
            <a:r>
              <a:rPr lang="en-US" sz="2000" dirty="0" err="1"/>
              <a:t>actividad</a:t>
            </a:r>
            <a:r>
              <a:rPr lang="en-US" sz="2000" dirty="0"/>
              <a:t>, </a:t>
            </a:r>
            <a:r>
              <a:rPr lang="en-US" sz="2000" dirty="0" err="1"/>
              <a:t>desarrollada</a:t>
            </a:r>
            <a:r>
              <a:rPr lang="en-US" sz="2000" dirty="0"/>
              <a:t> </a:t>
            </a:r>
            <a:r>
              <a:rPr lang="en-US" sz="2000" dirty="0" err="1"/>
              <a:t>por</a:t>
            </a:r>
            <a:r>
              <a:rPr lang="en-US" sz="2000" dirty="0"/>
              <a:t> el </a:t>
            </a:r>
            <a:r>
              <a:rPr lang="en-US" sz="2000" b="1" dirty="0" err="1"/>
              <a:t>Ligador</a:t>
            </a:r>
            <a:r>
              <a:rPr lang="en-US" sz="2000" b="1" dirty="0"/>
              <a:t> (link.exe)</a:t>
            </a:r>
            <a:r>
              <a:rPr lang="en-US" sz="2000" dirty="0"/>
              <a:t>, de </a:t>
            </a:r>
            <a:r>
              <a:rPr lang="en-US" sz="2000" dirty="0" err="1"/>
              <a:t>tomar</a:t>
            </a:r>
            <a:r>
              <a:rPr lang="en-US" sz="2000" dirty="0"/>
              <a:t> el </a:t>
            </a:r>
            <a:r>
              <a:rPr lang="en-US" sz="2000" dirty="0" err="1"/>
              <a:t>archivo</a:t>
            </a:r>
            <a:r>
              <a:rPr lang="en-US" sz="2000" dirty="0"/>
              <a:t> </a:t>
            </a:r>
            <a:r>
              <a:rPr lang="en-US" sz="2000" dirty="0" err="1"/>
              <a:t>objeto</a:t>
            </a:r>
            <a:r>
              <a:rPr lang="en-US" sz="2000" dirty="0"/>
              <a:t> (.</a:t>
            </a:r>
            <a:r>
              <a:rPr lang="en-US" sz="2000" i="1" dirty="0" err="1"/>
              <a:t>obj</a:t>
            </a:r>
            <a:r>
              <a:rPr lang="en-US" sz="2000" dirty="0"/>
              <a:t>), </a:t>
            </a:r>
            <a:r>
              <a:rPr lang="en-US" sz="2000" dirty="0" err="1"/>
              <a:t>revisando</a:t>
            </a:r>
            <a:r>
              <a:rPr lang="en-US" sz="2000" dirty="0"/>
              <a:t> </a:t>
            </a:r>
            <a:r>
              <a:rPr lang="en-US" sz="2000" dirty="0" err="1"/>
              <a:t>si</a:t>
            </a:r>
            <a:r>
              <a:rPr lang="en-US" sz="2000" dirty="0"/>
              <a:t> el </a:t>
            </a:r>
            <a:r>
              <a:rPr lang="en-US" sz="2000" dirty="0" err="1"/>
              <a:t>programa</a:t>
            </a:r>
            <a:r>
              <a:rPr lang="en-US" sz="2000" dirty="0"/>
              <a:t> </a:t>
            </a:r>
            <a:r>
              <a:rPr lang="en-US" sz="2000" dirty="0" err="1"/>
              <a:t>objeto</a:t>
            </a:r>
            <a:r>
              <a:rPr lang="en-US" sz="2000" dirty="0"/>
              <a:t> </a:t>
            </a:r>
            <a:r>
              <a:rPr lang="en-US" sz="2000" dirty="0" err="1"/>
              <a:t>contiene</a:t>
            </a:r>
            <a:r>
              <a:rPr lang="en-US" sz="2000" dirty="0"/>
              <a:t> </a:t>
            </a:r>
            <a:r>
              <a:rPr lang="en-US" sz="2000" dirty="0" err="1"/>
              <a:t>cualquier</a:t>
            </a:r>
            <a:r>
              <a:rPr lang="en-US" sz="2000" dirty="0"/>
              <a:t> </a:t>
            </a:r>
            <a:r>
              <a:rPr lang="en-US" sz="2000" dirty="0" err="1"/>
              <a:t>llamada</a:t>
            </a:r>
            <a:r>
              <a:rPr lang="en-US" sz="2000" dirty="0"/>
              <a:t> a </a:t>
            </a:r>
            <a:r>
              <a:rPr lang="en-US" sz="2000" dirty="0" err="1"/>
              <a:t>procedimientos</a:t>
            </a:r>
            <a:r>
              <a:rPr lang="en-US" sz="2000" dirty="0"/>
              <a:t>  o </a:t>
            </a:r>
            <a:r>
              <a:rPr lang="en-US" sz="2000" dirty="0" err="1"/>
              <a:t>funciones</a:t>
            </a:r>
            <a:r>
              <a:rPr lang="en-US" sz="2000" dirty="0"/>
              <a:t> de </a:t>
            </a:r>
            <a:r>
              <a:rPr lang="en-US" sz="2000" dirty="0" err="1"/>
              <a:t>librería</a:t>
            </a:r>
            <a:r>
              <a:rPr lang="en-US" sz="2000" dirty="0"/>
              <a:t> (del Sistema).</a:t>
            </a:r>
          </a:p>
          <a:p>
            <a:pPr marL="0" indent="0">
              <a:buNone/>
            </a:pPr>
            <a:r>
              <a:rPr lang="en-US" sz="2000" dirty="0"/>
              <a:t>El </a:t>
            </a:r>
            <a:r>
              <a:rPr lang="en-US" sz="2000" dirty="0" err="1"/>
              <a:t>ligador</a:t>
            </a:r>
            <a:r>
              <a:rPr lang="en-US" sz="2000" dirty="0"/>
              <a:t>, </a:t>
            </a:r>
            <a:r>
              <a:rPr lang="en-US" sz="2000" dirty="0" err="1"/>
              <a:t>agrega</a:t>
            </a:r>
            <a:r>
              <a:rPr lang="en-US" sz="2000" dirty="0"/>
              <a:t> </a:t>
            </a:r>
            <a:r>
              <a:rPr lang="en-US" sz="2000" dirty="0" err="1"/>
              <a:t>cualesquier</a:t>
            </a:r>
            <a:r>
              <a:rPr lang="en-US" sz="2000" dirty="0"/>
              <a:t> </a:t>
            </a:r>
            <a:r>
              <a:rPr lang="en-US" sz="2000" dirty="0" err="1"/>
              <a:t>procedimeinto</a:t>
            </a:r>
            <a:r>
              <a:rPr lang="en-US" sz="2000" dirty="0"/>
              <a:t> o </a:t>
            </a:r>
            <a:r>
              <a:rPr lang="en-US" sz="2000" dirty="0" err="1"/>
              <a:t>función</a:t>
            </a:r>
            <a:r>
              <a:rPr lang="en-US" sz="2000" dirty="0"/>
              <a:t> de la </a:t>
            </a:r>
            <a:r>
              <a:rPr lang="en-US" sz="2000" dirty="0" err="1"/>
              <a:t>librería</a:t>
            </a:r>
            <a:r>
              <a:rPr lang="en-US" sz="2000" dirty="0"/>
              <a:t>, al </a:t>
            </a:r>
            <a:r>
              <a:rPr lang="en-US" sz="2000" dirty="0" err="1"/>
              <a:t>programa</a:t>
            </a:r>
            <a:r>
              <a:rPr lang="en-US" sz="2000" dirty="0"/>
              <a:t> </a:t>
            </a:r>
            <a:r>
              <a:rPr lang="en-US" sz="2000" dirty="0" err="1"/>
              <a:t>ejecutable</a:t>
            </a:r>
            <a:r>
              <a:rPr lang="en-US" sz="2000" dirty="0"/>
              <a:t> (.</a:t>
            </a:r>
            <a:r>
              <a:rPr lang="en-US" sz="2000" i="1" dirty="0"/>
              <a:t>exe</a:t>
            </a:r>
            <a:r>
              <a:rPr lang="en-US" sz="2000" dirty="0"/>
              <a:t>). </a:t>
            </a:r>
            <a:r>
              <a:rPr lang="es-MX" sz="2000" dirty="0"/>
              <a:t>El archivo ejecutable contiene el </a:t>
            </a:r>
            <a:r>
              <a:rPr lang="es-MX" sz="2000" i="1" dirty="0" err="1"/>
              <a:t>program</a:t>
            </a:r>
            <a:r>
              <a:rPr lang="es-MX" sz="2000" dirty="0"/>
              <a:t>  a ser ejecutado por el Sistema Operativo.</a:t>
            </a:r>
          </a:p>
          <a:p>
            <a:pPr marL="0" indent="0">
              <a:buNone/>
            </a:pPr>
            <a:endParaRPr lang="es-MX" sz="2000" b="1" dirty="0"/>
          </a:p>
          <a:p>
            <a:pPr marL="0" indent="0">
              <a:buNone/>
            </a:pPr>
            <a:endParaRPr lang="en-US" sz="2000" dirty="0"/>
          </a:p>
          <a:p>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258</a:t>
            </a:fld>
            <a:endParaRPr lang="es-MX" dirty="0"/>
          </a:p>
        </p:txBody>
      </p:sp>
      <p:sp>
        <p:nvSpPr>
          <p:cNvPr id="19" name="18 Datos almacenados"/>
          <p:cNvSpPr/>
          <p:nvPr/>
        </p:nvSpPr>
        <p:spPr>
          <a:xfrm>
            <a:off x="6119793" y="3803782"/>
            <a:ext cx="1584176" cy="518458"/>
          </a:xfrm>
          <a:prstGeom prst="flowChartOnlineStorag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file</a:t>
            </a:r>
            <a:r>
              <a:rPr lang="es-MX" dirty="0">
                <a:solidFill>
                  <a:schemeClr val="tx1"/>
                </a:solidFill>
              </a:rPr>
              <a:t>.obj</a:t>
            </a:r>
            <a:endParaRPr lang="en-US" dirty="0">
              <a:solidFill>
                <a:schemeClr val="tx1"/>
              </a:solidFill>
            </a:endParaRPr>
          </a:p>
        </p:txBody>
      </p:sp>
      <p:sp>
        <p:nvSpPr>
          <p:cNvPr id="20" name="19 Datos almacenados"/>
          <p:cNvSpPr/>
          <p:nvPr/>
        </p:nvSpPr>
        <p:spPr>
          <a:xfrm>
            <a:off x="6132125" y="5563027"/>
            <a:ext cx="1584176" cy="518458"/>
          </a:xfrm>
          <a:prstGeom prst="flowChartOnlineStorage">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a:solidFill>
                  <a:schemeClr val="tx1"/>
                </a:solidFill>
              </a:rPr>
              <a:t>file</a:t>
            </a:r>
            <a:r>
              <a:rPr lang="es-MX" dirty="0">
                <a:solidFill>
                  <a:schemeClr val="tx1"/>
                </a:solidFill>
              </a:rPr>
              <a:t>.exe</a:t>
            </a:r>
            <a:endParaRPr lang="en-US" dirty="0">
              <a:solidFill>
                <a:schemeClr val="tx1"/>
              </a:solidFill>
            </a:endParaRPr>
          </a:p>
        </p:txBody>
      </p:sp>
      <p:sp>
        <p:nvSpPr>
          <p:cNvPr id="21" name="20 Proceso"/>
          <p:cNvSpPr/>
          <p:nvPr/>
        </p:nvSpPr>
        <p:spPr>
          <a:xfrm>
            <a:off x="6168129" y="4668219"/>
            <a:ext cx="1512168" cy="518458"/>
          </a:xfrm>
          <a:prstGeom prst="flowChartProcess">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Linker</a:t>
            </a:r>
            <a:endParaRPr lang="en-US" dirty="0">
              <a:solidFill>
                <a:schemeClr val="tx1"/>
              </a:solidFill>
            </a:endParaRPr>
          </a:p>
        </p:txBody>
      </p:sp>
      <p:cxnSp>
        <p:nvCxnSpPr>
          <p:cNvPr id="22" name="21 Conector recto de flecha"/>
          <p:cNvCxnSpPr>
            <a:endCxn id="21" idx="0"/>
          </p:cNvCxnSpPr>
          <p:nvPr/>
        </p:nvCxnSpPr>
        <p:spPr>
          <a:xfrm>
            <a:off x="6911881" y="4322241"/>
            <a:ext cx="12332" cy="34597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a:off x="6911881" y="5186677"/>
            <a:ext cx="0" cy="37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6227805" y="3472206"/>
            <a:ext cx="1488496" cy="307777"/>
          </a:xfrm>
          <a:prstGeom prst="rect">
            <a:avLst/>
          </a:prstGeom>
          <a:noFill/>
        </p:spPr>
        <p:txBody>
          <a:bodyPr wrap="square" rtlCol="0">
            <a:spAutoFit/>
          </a:bodyPr>
          <a:lstStyle/>
          <a:p>
            <a:r>
              <a:rPr lang="es-MX" sz="1400" dirty="0"/>
              <a:t>Programa objeto</a:t>
            </a:r>
            <a:endParaRPr lang="en-US" sz="1400" dirty="0"/>
          </a:p>
        </p:txBody>
      </p:sp>
      <p:sp>
        <p:nvSpPr>
          <p:cNvPr id="25" name="24 CuadroTexto"/>
          <p:cNvSpPr txBox="1"/>
          <p:nvPr/>
        </p:nvSpPr>
        <p:spPr>
          <a:xfrm>
            <a:off x="6161801" y="6094996"/>
            <a:ext cx="1692188" cy="307777"/>
          </a:xfrm>
          <a:prstGeom prst="rect">
            <a:avLst/>
          </a:prstGeom>
          <a:noFill/>
        </p:spPr>
        <p:txBody>
          <a:bodyPr wrap="square" rtlCol="0">
            <a:spAutoFit/>
          </a:bodyPr>
          <a:lstStyle/>
          <a:p>
            <a:r>
              <a:rPr lang="es-MX" sz="1400" dirty="0"/>
              <a:t>Programa ejecutable</a:t>
            </a:r>
            <a:endParaRPr lang="en-US" sz="1400" dirty="0"/>
          </a:p>
        </p:txBody>
      </p:sp>
      <p:sp>
        <p:nvSpPr>
          <p:cNvPr id="26" name="25 Datos almacenados"/>
          <p:cNvSpPr/>
          <p:nvPr/>
        </p:nvSpPr>
        <p:spPr>
          <a:xfrm>
            <a:off x="3935760" y="4634225"/>
            <a:ext cx="1728192" cy="518458"/>
          </a:xfrm>
          <a:prstGeom prst="flowChartOnlineStorage">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1" dirty="0" err="1">
                <a:solidFill>
                  <a:schemeClr val="tx1"/>
                </a:solidFill>
              </a:rPr>
              <a:t>library</a:t>
            </a:r>
            <a:endParaRPr lang="en-US" dirty="0">
              <a:solidFill>
                <a:schemeClr val="tx1"/>
              </a:solidFill>
            </a:endParaRPr>
          </a:p>
        </p:txBody>
      </p:sp>
      <p:cxnSp>
        <p:nvCxnSpPr>
          <p:cNvPr id="27" name="26 Conector recto de flecha"/>
          <p:cNvCxnSpPr>
            <a:stCxn id="26" idx="3"/>
            <a:endCxn id="21" idx="1"/>
          </p:cNvCxnSpPr>
          <p:nvPr/>
        </p:nvCxnSpPr>
        <p:spPr>
          <a:xfrm>
            <a:off x="5375921" y="4893454"/>
            <a:ext cx="792209" cy="339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935760" y="4302649"/>
            <a:ext cx="1620180" cy="307777"/>
          </a:xfrm>
          <a:prstGeom prst="rect">
            <a:avLst/>
          </a:prstGeom>
          <a:noFill/>
        </p:spPr>
        <p:txBody>
          <a:bodyPr wrap="square" rtlCol="0">
            <a:spAutoFit/>
          </a:bodyPr>
          <a:lstStyle/>
          <a:p>
            <a:r>
              <a:rPr lang="es-MX" sz="1400" dirty="0"/>
              <a:t>Lista de </a:t>
            </a:r>
            <a:r>
              <a:rPr lang="es-MX" sz="1400" dirty="0" err="1"/>
              <a:t>procedures</a:t>
            </a:r>
            <a:endParaRPr lang="en-US" sz="1400" dirty="0"/>
          </a:p>
        </p:txBody>
      </p:sp>
    </p:spTree>
    <p:extLst>
      <p:ext uri="{BB962C8B-B14F-4D97-AF65-F5344CB8AC3E}">
        <p14:creationId xmlns:p14="http://schemas.microsoft.com/office/powerpoint/2010/main" val="165181660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Running</a:t>
            </a:r>
            <a:endParaRPr lang="en-US" dirty="0"/>
          </a:p>
        </p:txBody>
      </p:sp>
      <p:sp>
        <p:nvSpPr>
          <p:cNvPr id="3" name="2 Marcador de contenido"/>
          <p:cNvSpPr>
            <a:spLocks noGrp="1"/>
          </p:cNvSpPr>
          <p:nvPr>
            <p:ph idx="1"/>
          </p:nvPr>
        </p:nvSpPr>
        <p:spPr/>
        <p:txBody>
          <a:bodyPr>
            <a:normAutofit/>
          </a:bodyPr>
          <a:lstStyle/>
          <a:p>
            <a:pPr marL="0" indent="0">
              <a:buNone/>
            </a:pPr>
            <a:r>
              <a:rPr lang="en-US" altLang="en-US" i="1" dirty="0"/>
              <a:t>Running</a:t>
            </a:r>
            <a:r>
              <a:rPr lang="en-US" altLang="en-US" dirty="0"/>
              <a:t>, or the act where the CPU executes the executable program, first, the operating system </a:t>
            </a:r>
            <a:r>
              <a:rPr lang="en-US" altLang="en-US" b="1" i="1" dirty="0"/>
              <a:t>loader</a:t>
            </a:r>
            <a:r>
              <a:rPr lang="en-US" altLang="en-US" dirty="0"/>
              <a:t> utility reads the executable ﬁle into memory and branches the CPU to the program’s starting address, and the program begins to execute.</a:t>
            </a:r>
          </a:p>
          <a:p>
            <a:pPr marL="0" indent="0">
              <a:buNone/>
            </a:pPr>
            <a:endParaRPr lang="es-MX" dirty="0"/>
          </a:p>
          <a:p>
            <a:pPr marL="0" indent="0">
              <a:buNone/>
            </a:pPr>
            <a:r>
              <a:rPr lang="es-MX" dirty="0" err="1"/>
              <a:t>Command</a:t>
            </a:r>
            <a:r>
              <a:rPr lang="es-MX" dirty="0"/>
              <a:t> to run </a:t>
            </a:r>
            <a:r>
              <a:rPr lang="es-MX" dirty="0" err="1"/>
              <a:t>the</a:t>
            </a:r>
            <a:r>
              <a:rPr lang="es-MX" dirty="0"/>
              <a:t> </a:t>
            </a:r>
            <a:r>
              <a:rPr lang="es-MX" dirty="0" err="1"/>
              <a:t>executable</a:t>
            </a:r>
            <a:r>
              <a:rPr lang="es-MX" dirty="0"/>
              <a:t> </a:t>
            </a:r>
            <a:r>
              <a:rPr lang="es-MX" dirty="0" err="1"/>
              <a:t>program</a:t>
            </a:r>
            <a:r>
              <a:rPr lang="es-MX" dirty="0"/>
              <a:t>:</a:t>
            </a:r>
          </a:p>
          <a:p>
            <a:pPr marL="0" indent="0">
              <a:buNone/>
            </a:pPr>
            <a:r>
              <a:rPr lang="es-MX" b="1" i="1" dirty="0"/>
              <a:t>file.exe</a:t>
            </a:r>
            <a:endParaRPr lang="es-MX" b="1" dirty="0"/>
          </a:p>
          <a:p>
            <a:pPr marL="0" indent="0">
              <a:buNone/>
            </a:pP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259</a:t>
            </a:fld>
            <a:endParaRPr lang="es-MX" dirty="0"/>
          </a:p>
        </p:txBody>
      </p:sp>
    </p:spTree>
    <p:extLst>
      <p:ext uri="{BB962C8B-B14F-4D97-AF65-F5344CB8AC3E}">
        <p14:creationId xmlns:p14="http://schemas.microsoft.com/office/powerpoint/2010/main" val="2154796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dirty="0"/>
              <a:t>Integers and Storage Sizes</a:t>
            </a:r>
          </a:p>
        </p:txBody>
      </p:sp>
      <p:graphicFrame>
        <p:nvGraphicFramePr>
          <p:cNvPr id="8" name="Object 1024"/>
          <p:cNvGraphicFramePr>
            <a:graphicFrameLocks noChangeAspect="1"/>
          </p:cNvGraphicFramePr>
          <p:nvPr/>
        </p:nvGraphicFramePr>
        <p:xfrm>
          <a:off x="5431904" y="1484784"/>
          <a:ext cx="3124200" cy="1182216"/>
        </p:xfrm>
        <a:graphic>
          <a:graphicData uri="http://schemas.openxmlformats.org/presentationml/2006/ole">
            <mc:AlternateContent xmlns:mc="http://schemas.openxmlformats.org/markup-compatibility/2006">
              <mc:Choice xmlns:v="urn:schemas-microsoft-com:vml" Requires="v">
                <p:oleObj name="VISIO" r:id="rId3" imgW="2929128" imgH="891540" progId="">
                  <p:embed/>
                </p:oleObj>
              </mc:Choice>
              <mc:Fallback>
                <p:oleObj name="VISIO" r:id="rId3" imgW="2929128" imgH="891540" progId="">
                  <p:embed/>
                  <p:pic>
                    <p:nvPicPr>
                      <p:cNvPr id="8" name="Object 1024"/>
                      <p:cNvPicPr>
                        <a:picLocks noChangeAspect="1" noChangeArrowheads="1"/>
                      </p:cNvPicPr>
                      <p:nvPr/>
                    </p:nvPicPr>
                    <p:blipFill>
                      <a:blip r:embed="rId4">
                        <a:extLst>
                          <a:ext uri="{28A0092B-C50C-407E-A947-70E740481C1C}">
                            <a14:useLocalDpi xmlns:a14="http://schemas.microsoft.com/office/drawing/2010/main" val="0"/>
                          </a:ext>
                        </a:extLst>
                      </a:blip>
                      <a:srcRect l="11111" t="-7295" r="-2223" b="-9422"/>
                      <a:stretch>
                        <a:fillRect/>
                      </a:stretch>
                    </p:blipFill>
                    <p:spPr bwMode="auto">
                      <a:xfrm>
                        <a:off x="5431904" y="1484784"/>
                        <a:ext cx="3124200" cy="1182216"/>
                      </a:xfrm>
                      <a:prstGeom prst="rect">
                        <a:avLst/>
                      </a:prstGeom>
                      <a:solidFill>
                        <a:srgbClr val="00FFFF"/>
                      </a:solidFill>
                    </p:spPr>
                  </p:pic>
                </p:oleObj>
              </mc:Fallback>
            </mc:AlternateContent>
          </a:graphicData>
        </a:graphic>
      </p:graphicFrame>
      <p:pic>
        <p:nvPicPr>
          <p:cNvPr id="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7304" y="3115757"/>
            <a:ext cx="6858000" cy="216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2383904" y="5638800"/>
            <a:ext cx="7391400" cy="54133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1700" kern="0">
                <a:solidFill>
                  <a:srgbClr val="FF0000"/>
                </a:solidFill>
              </a:rPr>
              <a:t>What is the largest unsigned integer that may be stored in 20 bits?</a:t>
            </a:r>
          </a:p>
        </p:txBody>
      </p:sp>
      <p:sp>
        <p:nvSpPr>
          <p:cNvPr id="11" name="Text Box 7"/>
          <p:cNvSpPr txBox="1">
            <a:spLocks noChangeArrowheads="1"/>
          </p:cNvSpPr>
          <p:nvPr/>
        </p:nvSpPr>
        <p:spPr bwMode="auto">
          <a:xfrm>
            <a:off x="3298304" y="1676401"/>
            <a:ext cx="2438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2100" kern="0">
                <a:solidFill>
                  <a:srgbClr val="FF0000"/>
                </a:solidFill>
              </a:rPr>
              <a:t>Standard sizes:</a:t>
            </a:r>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26</a:t>
            </a:fld>
            <a:endParaRPr lang="es-MX" dirty="0">
              <a:solidFill>
                <a:prstClr val="black"/>
              </a:solidFill>
              <a:latin typeface="Calibri"/>
            </a:endParaRPr>
          </a:p>
        </p:txBody>
      </p:sp>
    </p:spTree>
    <p:extLst>
      <p:ext uri="{BB962C8B-B14F-4D97-AF65-F5344CB8AC3E}">
        <p14:creationId xmlns:p14="http://schemas.microsoft.com/office/powerpoint/2010/main" val="250115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Ejecución del programa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260</a:t>
            </a:fld>
            <a:endParaRPr lang="es-MX" dirty="0"/>
          </a:p>
        </p:txBody>
      </p:sp>
      <p:sp>
        <p:nvSpPr>
          <p:cNvPr id="7" name="Rectangle 3"/>
          <p:cNvSpPr txBox="1">
            <a:spLocks noChangeArrowheads="1"/>
          </p:cNvSpPr>
          <p:nvPr/>
        </p:nvSpPr>
        <p:spPr>
          <a:xfrm>
            <a:off x="2063552" y="1556792"/>
            <a:ext cx="8153400" cy="4464496"/>
          </a:xfrm>
          <a:prstGeom prst="rect">
            <a:avLst/>
          </a:prstGeom>
        </p:spPr>
        <p:txBody>
          <a:bodyPr vert="horz" lIns="91440" tIns="45720" rIns="91440" bIns="45720" rtlCol="0">
            <a:normAutofit/>
          </a:bodyPr>
          <a:lstStyle/>
          <a:p>
            <a:pPr marL="342900" indent="-342900" algn="just">
              <a:spcBef>
                <a:spcPct val="20000"/>
              </a:spcBef>
              <a:buFont typeface="Arial" panose="020B0604020202020204" pitchFamily="34" charset="0"/>
              <a:buChar char="•"/>
              <a:defRPr/>
            </a:pPr>
            <a:r>
              <a:rPr lang="en-US" altLang="en-US" sz="3200" dirty="0" err="1"/>
              <a:t>Ubicarse</a:t>
            </a:r>
            <a:r>
              <a:rPr lang="en-US" altLang="en-US" sz="3200" dirty="0"/>
              <a:t> </a:t>
            </a:r>
            <a:r>
              <a:rPr lang="en-US" altLang="en-US" sz="3200" dirty="0" err="1"/>
              <a:t>en</a:t>
            </a:r>
            <a:r>
              <a:rPr lang="en-US" altLang="en-US" sz="3200" dirty="0"/>
              <a:t> el folder clsB0\PrjTtVS19rmt\Debug</a:t>
            </a:r>
            <a:endParaRPr lang="en-US" altLang="en-US" sz="2800" dirty="0"/>
          </a:p>
          <a:p>
            <a:pPr marL="342900" indent="-342900">
              <a:spcBef>
                <a:spcPct val="20000"/>
              </a:spcBef>
              <a:buFont typeface="Arial" panose="020B0604020202020204" pitchFamily="34" charset="0"/>
              <a:buChar char="•"/>
              <a:defRPr/>
            </a:pPr>
            <a:r>
              <a:rPr lang="en-US" altLang="en-US" sz="3200" dirty="0" err="1"/>
              <a:t>Doble</a:t>
            </a:r>
            <a:r>
              <a:rPr lang="en-US" altLang="en-US" sz="3200" dirty="0"/>
              <a:t> click </a:t>
            </a:r>
            <a:r>
              <a:rPr lang="en-US" altLang="en-US" sz="3200" dirty="0" err="1"/>
              <a:t>sobre</a:t>
            </a:r>
            <a:r>
              <a:rPr lang="en-US" altLang="en-US" sz="3200" dirty="0"/>
              <a:t> </a:t>
            </a:r>
            <a:r>
              <a:rPr lang="en-US" altLang="en-US" sz="3200" i="1" dirty="0"/>
              <a:t>Console.bat</a:t>
            </a:r>
            <a:r>
              <a:rPr lang="en-US" altLang="en-US" sz="3200" dirty="0"/>
              <a:t> </a:t>
            </a:r>
            <a:r>
              <a:rPr lang="en-US" altLang="en-US" sz="3200" dirty="0" err="1"/>
              <a:t>abriéndose</a:t>
            </a:r>
            <a:r>
              <a:rPr lang="en-US" altLang="en-US" sz="3200" dirty="0"/>
              <a:t> la </a:t>
            </a:r>
            <a:r>
              <a:rPr lang="en-US" altLang="en-US" sz="3200" dirty="0" err="1"/>
              <a:t>ventana</a:t>
            </a:r>
            <a:r>
              <a:rPr lang="en-US" altLang="en-US" sz="3200" dirty="0"/>
              <a:t>, </a:t>
            </a:r>
            <a:r>
              <a:rPr lang="en-US" altLang="en-US" sz="3200" dirty="0" err="1"/>
              <a:t>desde</a:t>
            </a:r>
            <a:r>
              <a:rPr lang="en-US" altLang="en-US" sz="3200" dirty="0"/>
              <a:t> la </a:t>
            </a:r>
            <a:r>
              <a:rPr lang="en-US" altLang="en-US" sz="3200" dirty="0" err="1"/>
              <a:t>cual</a:t>
            </a:r>
            <a:r>
              <a:rPr lang="en-US" altLang="en-US" sz="3200" dirty="0"/>
              <a:t> </a:t>
            </a:r>
            <a:r>
              <a:rPr lang="en-US" altLang="en-US" sz="3200" dirty="0" err="1"/>
              <a:t>prodra</a:t>
            </a:r>
            <a:r>
              <a:rPr lang="en-US" altLang="en-US" sz="3200" dirty="0"/>
              <a:t> </a:t>
            </a:r>
            <a:r>
              <a:rPr lang="en-US" altLang="en-US" sz="3200" dirty="0" err="1"/>
              <a:t>ejecutar</a:t>
            </a:r>
            <a:r>
              <a:rPr lang="en-US" altLang="en-US" sz="3200" dirty="0"/>
              <a:t> el </a:t>
            </a:r>
            <a:r>
              <a:rPr lang="en-US" altLang="en-US" sz="3200" dirty="0" err="1"/>
              <a:t>programa</a:t>
            </a:r>
            <a:r>
              <a:rPr lang="en-US" altLang="en-US" sz="3200" dirty="0"/>
              <a:t> </a:t>
            </a:r>
            <a:r>
              <a:rPr lang="en-US" altLang="en-US" sz="3200" i="1" dirty="0"/>
              <a:t>opc22pri31.exe</a:t>
            </a:r>
          </a:p>
        </p:txBody>
      </p:sp>
    </p:spTree>
    <p:extLst>
      <p:ext uri="{BB962C8B-B14F-4D97-AF65-F5344CB8AC3E}">
        <p14:creationId xmlns:p14="http://schemas.microsoft.com/office/powerpoint/2010/main" val="173306664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Ejecución del programa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261</a:t>
            </a:fld>
            <a:endParaRPr lang="es-MX" dirty="0"/>
          </a:p>
        </p:txBody>
      </p:sp>
      <p:sp>
        <p:nvSpPr>
          <p:cNvPr id="7" name="Rectangle 3"/>
          <p:cNvSpPr txBox="1">
            <a:spLocks noChangeArrowheads="1"/>
          </p:cNvSpPr>
          <p:nvPr/>
        </p:nvSpPr>
        <p:spPr>
          <a:xfrm>
            <a:off x="2063552" y="1556792"/>
            <a:ext cx="8153400" cy="720080"/>
          </a:xfrm>
          <a:prstGeom prst="rect">
            <a:avLst/>
          </a:prstGeom>
        </p:spPr>
        <p:txBody>
          <a:bodyPr vert="horz" lIns="91440" tIns="45720" rIns="91440" bIns="45720" rtlCol="0">
            <a:normAutofit/>
          </a:bodyPr>
          <a:lstStyle/>
          <a:p>
            <a:pPr marL="342900" indent="-342900" algn="just">
              <a:spcBef>
                <a:spcPct val="20000"/>
              </a:spcBef>
              <a:buFont typeface="Arial" panose="020B0604020202020204" pitchFamily="34" charset="0"/>
              <a:buChar char="•"/>
              <a:defRPr/>
            </a:pPr>
            <a:endParaRPr lang="en-US" altLang="en-US" sz="3200" i="1" dirty="0"/>
          </a:p>
        </p:txBody>
      </p:sp>
      <p:pic>
        <p:nvPicPr>
          <p:cNvPr id="3" name="Imagen 2"/>
          <p:cNvPicPr>
            <a:picLocks noChangeAspect="1"/>
          </p:cNvPicPr>
          <p:nvPr/>
        </p:nvPicPr>
        <p:blipFill>
          <a:blip r:embed="rId2"/>
          <a:stretch>
            <a:fillRect/>
          </a:stretch>
        </p:blipFill>
        <p:spPr>
          <a:xfrm>
            <a:off x="3036094" y="1608272"/>
            <a:ext cx="6107906" cy="4757738"/>
          </a:xfrm>
          <a:prstGeom prst="rect">
            <a:avLst/>
          </a:prstGeom>
        </p:spPr>
      </p:pic>
    </p:spTree>
    <p:extLst>
      <p:ext uri="{BB962C8B-B14F-4D97-AF65-F5344CB8AC3E}">
        <p14:creationId xmlns:p14="http://schemas.microsoft.com/office/powerpoint/2010/main" val="40525454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Visualización y edición del “.</a:t>
            </a:r>
            <a:r>
              <a:rPr lang="es-MX" dirty="0" err="1"/>
              <a:t>asm</a:t>
            </a:r>
            <a:r>
              <a:rPr lang="es-MX"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262</a:t>
            </a:fld>
            <a:endParaRPr lang="es-MX" dirty="0"/>
          </a:p>
        </p:txBody>
      </p:sp>
      <p:sp>
        <p:nvSpPr>
          <p:cNvPr id="7" name="Rectangle 3"/>
          <p:cNvSpPr txBox="1">
            <a:spLocks noChangeArrowheads="1"/>
          </p:cNvSpPr>
          <p:nvPr/>
        </p:nvSpPr>
        <p:spPr>
          <a:xfrm>
            <a:off x="2063552" y="1556792"/>
            <a:ext cx="8153400" cy="2520280"/>
          </a:xfrm>
          <a:prstGeom prst="rect">
            <a:avLst/>
          </a:prstGeom>
        </p:spPr>
        <p:txBody>
          <a:bodyPr vert="horz" lIns="91440" tIns="45720" rIns="91440" bIns="45720" rtlCol="0">
            <a:normAutofit/>
          </a:bodyPr>
          <a:lstStyle/>
          <a:p>
            <a:pPr marL="342900" indent="-342900" algn="just">
              <a:spcBef>
                <a:spcPct val="20000"/>
              </a:spcBef>
              <a:buFont typeface="Arial" panose="020B0604020202020204" pitchFamily="34" charset="0"/>
              <a:buChar char="•"/>
              <a:defRPr/>
            </a:pPr>
            <a:r>
              <a:rPr lang="en-US" altLang="en-US" sz="3200" dirty="0" err="1"/>
              <a:t>Desde</a:t>
            </a:r>
            <a:r>
              <a:rPr lang="en-US" altLang="en-US" sz="3200" dirty="0"/>
              <a:t> el </a:t>
            </a:r>
            <a:r>
              <a:rPr lang="en-US" altLang="en-US" sz="3200" dirty="0" err="1"/>
              <a:t>Bloq</a:t>
            </a:r>
            <a:r>
              <a:rPr lang="en-US" altLang="en-US" sz="3200" dirty="0"/>
              <a:t> de </a:t>
            </a:r>
            <a:r>
              <a:rPr lang="en-US" altLang="en-US" sz="3200" dirty="0" err="1"/>
              <a:t>notas</a:t>
            </a:r>
            <a:r>
              <a:rPr lang="en-US" altLang="en-US" sz="3200" dirty="0"/>
              <a:t> o Notepad++, o</a:t>
            </a:r>
            <a:endParaRPr lang="en-US" altLang="en-US" sz="2800" dirty="0"/>
          </a:p>
          <a:p>
            <a:pPr marL="342900" indent="-342900">
              <a:spcBef>
                <a:spcPct val="20000"/>
              </a:spcBef>
              <a:buFont typeface="Arial" panose="020B0604020202020204" pitchFamily="34" charset="0"/>
              <a:buChar char="•"/>
              <a:defRPr/>
            </a:pPr>
            <a:r>
              <a:rPr lang="en-US" altLang="en-US" sz="3200" dirty="0" err="1"/>
              <a:t>Desde</a:t>
            </a:r>
            <a:r>
              <a:rPr lang="en-US" altLang="en-US" sz="3200" dirty="0"/>
              <a:t> el </a:t>
            </a:r>
            <a:r>
              <a:rPr lang="en-US" altLang="en-US" sz="3200" dirty="0" err="1"/>
              <a:t>mismo</a:t>
            </a:r>
            <a:r>
              <a:rPr lang="en-US" altLang="en-US" sz="3200" dirty="0"/>
              <a:t> IDE del VS,</a:t>
            </a:r>
          </a:p>
          <a:p>
            <a:pPr marL="342900" indent="-342900">
              <a:spcBef>
                <a:spcPct val="20000"/>
              </a:spcBef>
              <a:buFont typeface="Arial" panose="020B0604020202020204" pitchFamily="34" charset="0"/>
              <a:buChar char="•"/>
              <a:defRPr/>
            </a:pPr>
            <a:r>
              <a:rPr lang="en-US" altLang="en-US" sz="3200" dirty="0" err="1"/>
              <a:t>Tenga</a:t>
            </a:r>
            <a:r>
              <a:rPr lang="en-US" altLang="en-US" sz="3200" dirty="0"/>
              <a:t> mucho </a:t>
            </a:r>
            <a:r>
              <a:rPr lang="en-US" altLang="en-US" sz="3200" dirty="0" err="1"/>
              <a:t>cuidado</a:t>
            </a:r>
            <a:r>
              <a:rPr lang="en-US" altLang="en-US" sz="3200" dirty="0"/>
              <a:t>, al </a:t>
            </a:r>
            <a:r>
              <a:rPr lang="en-US" altLang="en-US" sz="3200" dirty="0" err="1"/>
              <a:t>modificarlo</a:t>
            </a:r>
            <a:r>
              <a:rPr lang="en-US" altLang="en-US" sz="3200" dirty="0"/>
              <a:t>, de </a:t>
            </a:r>
            <a:r>
              <a:rPr lang="en-US" altLang="en-US" sz="3200" dirty="0" err="1"/>
              <a:t>verificar</a:t>
            </a:r>
            <a:r>
              <a:rPr lang="en-US" altLang="en-US" sz="3200" dirty="0"/>
              <a:t> que se </a:t>
            </a:r>
            <a:r>
              <a:rPr lang="en-US" altLang="en-US" sz="3200" dirty="0" err="1"/>
              <a:t>guarde</a:t>
            </a:r>
            <a:r>
              <a:rPr lang="en-US" altLang="en-US" sz="3200" dirty="0"/>
              <a:t> </a:t>
            </a:r>
            <a:r>
              <a:rPr lang="en-US" altLang="en-US" sz="3200" dirty="0" err="1"/>
              <a:t>adecuadamente</a:t>
            </a:r>
            <a:r>
              <a:rPr lang="en-US" altLang="en-US" sz="3200" dirty="0"/>
              <a:t>.</a:t>
            </a:r>
          </a:p>
        </p:txBody>
      </p:sp>
      <p:pic>
        <p:nvPicPr>
          <p:cNvPr id="6" name="Imagen 5"/>
          <p:cNvPicPr>
            <a:picLocks noChangeAspect="1"/>
          </p:cNvPicPr>
          <p:nvPr/>
        </p:nvPicPr>
        <p:blipFill>
          <a:blip r:embed="rId2"/>
          <a:stretch>
            <a:fillRect/>
          </a:stretch>
        </p:blipFill>
        <p:spPr>
          <a:xfrm>
            <a:off x="4007769" y="4464807"/>
            <a:ext cx="3686175" cy="1647825"/>
          </a:xfrm>
          <a:prstGeom prst="rect">
            <a:avLst/>
          </a:prstGeom>
        </p:spPr>
      </p:pic>
    </p:spTree>
    <p:extLst>
      <p:ext uri="{BB962C8B-B14F-4D97-AF65-F5344CB8AC3E}">
        <p14:creationId xmlns:p14="http://schemas.microsoft.com/office/powerpoint/2010/main" val="367194337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Para finalizar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263</a:t>
            </a:fld>
            <a:endParaRPr lang="es-MX" dirty="0"/>
          </a:p>
        </p:txBody>
      </p:sp>
      <p:sp>
        <p:nvSpPr>
          <p:cNvPr id="7" name="Rectangle 3"/>
          <p:cNvSpPr txBox="1">
            <a:spLocks noChangeArrowheads="1"/>
          </p:cNvSpPr>
          <p:nvPr/>
        </p:nvSpPr>
        <p:spPr>
          <a:xfrm>
            <a:off x="2063552" y="1556792"/>
            <a:ext cx="8153400" cy="4464496"/>
          </a:xfrm>
          <a:prstGeom prst="rect">
            <a:avLst/>
          </a:prstGeom>
        </p:spPr>
        <p:txBody>
          <a:bodyPr vert="horz" lIns="91440" tIns="45720" rIns="91440" bIns="45720" rtlCol="0">
            <a:normAutofit lnSpcReduction="10000"/>
          </a:bodyPr>
          <a:lstStyle/>
          <a:p>
            <a:pPr marL="342900" indent="-342900" algn="just">
              <a:spcBef>
                <a:spcPct val="20000"/>
              </a:spcBef>
              <a:buFont typeface="Arial" panose="020B0604020202020204" pitchFamily="34" charset="0"/>
              <a:buChar char="•"/>
              <a:defRPr/>
            </a:pPr>
            <a:r>
              <a:rPr lang="en-US" altLang="en-US" sz="3200" dirty="0" err="1"/>
              <a:t>Cerrar</a:t>
            </a:r>
            <a:r>
              <a:rPr lang="en-US" altLang="en-US" sz="3200" dirty="0"/>
              <a:t> la </a:t>
            </a:r>
            <a:r>
              <a:rPr lang="en-US" altLang="en-US" sz="3200" dirty="0" err="1"/>
              <a:t>ventana</a:t>
            </a:r>
            <a:r>
              <a:rPr lang="en-US" altLang="en-US" sz="3200" dirty="0"/>
              <a:t> de </a:t>
            </a:r>
            <a:r>
              <a:rPr lang="en-US" altLang="en-US" sz="3200" i="1" dirty="0"/>
              <a:t>Console.bat</a:t>
            </a:r>
            <a:r>
              <a:rPr lang="en-US" altLang="en-US" sz="3200" dirty="0"/>
              <a:t> </a:t>
            </a:r>
            <a:endParaRPr lang="en-US" altLang="en-US" sz="2800" dirty="0"/>
          </a:p>
          <a:p>
            <a:pPr marL="342900" indent="-342900">
              <a:spcBef>
                <a:spcPct val="20000"/>
              </a:spcBef>
              <a:buFont typeface="Arial" panose="020B0604020202020204" pitchFamily="34" charset="0"/>
              <a:buChar char="•"/>
              <a:defRPr/>
            </a:pPr>
            <a:r>
              <a:rPr lang="en-US" altLang="en-US" sz="3200" dirty="0"/>
              <a:t>Remover el archive </a:t>
            </a:r>
            <a:r>
              <a:rPr lang="en-US" altLang="en-US" sz="3200" i="1" dirty="0"/>
              <a:t>AddSub1.asm</a:t>
            </a:r>
            <a:r>
              <a:rPr lang="en-US" altLang="en-US" sz="3200" dirty="0"/>
              <a:t> del Proyecto con</a:t>
            </a:r>
          </a:p>
          <a:p>
            <a:pPr marL="342900" indent="-342900">
              <a:spcBef>
                <a:spcPct val="20000"/>
              </a:spcBef>
              <a:buFont typeface="Arial" panose="020B0604020202020204" pitchFamily="34" charset="0"/>
              <a:buChar char="•"/>
              <a:defRPr/>
            </a:pPr>
            <a:r>
              <a:rPr lang="en-US" altLang="en-US" sz="3200" dirty="0"/>
              <a:t>    </a:t>
            </a:r>
            <a:r>
              <a:rPr lang="en-US" altLang="en-US" sz="3200" dirty="0" err="1"/>
              <a:t>seleccionar</a:t>
            </a:r>
            <a:r>
              <a:rPr lang="en-US" altLang="en-US" sz="3200" dirty="0"/>
              <a:t> AddSub1.asm, con </a:t>
            </a:r>
            <a:r>
              <a:rPr lang="en-US" altLang="en-US" sz="3200" dirty="0" err="1"/>
              <a:t>botó</a:t>
            </a:r>
            <a:r>
              <a:rPr lang="en-US" altLang="en-US" sz="3200" dirty="0"/>
              <a:t> derecho del </a:t>
            </a:r>
            <a:r>
              <a:rPr lang="en-US" altLang="en-US" sz="3200" dirty="0" err="1"/>
              <a:t>ratón</a:t>
            </a:r>
            <a:r>
              <a:rPr lang="en-US" altLang="en-US" sz="3200" dirty="0"/>
              <a:t>, y </a:t>
            </a:r>
            <a:r>
              <a:rPr lang="en-US" altLang="en-US" sz="3200" dirty="0" err="1"/>
              <a:t>seleccionar</a:t>
            </a:r>
            <a:r>
              <a:rPr lang="en-US" altLang="en-US" sz="3200" dirty="0"/>
              <a:t> </a:t>
            </a:r>
            <a:r>
              <a:rPr lang="en-US" altLang="en-US" sz="3200" i="1" dirty="0"/>
              <a:t>Exclude from </a:t>
            </a:r>
            <a:r>
              <a:rPr lang="en-US" altLang="en-US" sz="3200" i="1" dirty="0" err="1"/>
              <a:t>proyect</a:t>
            </a:r>
            <a:r>
              <a:rPr lang="en-US" altLang="en-US" sz="3200" dirty="0"/>
              <a:t> </a:t>
            </a:r>
          </a:p>
          <a:p>
            <a:pPr marL="342900" indent="-342900">
              <a:spcBef>
                <a:spcPct val="20000"/>
              </a:spcBef>
              <a:buFont typeface="Arial" panose="020B0604020202020204" pitchFamily="34" charset="0"/>
              <a:buChar char="•"/>
              <a:defRPr/>
            </a:pPr>
            <a:r>
              <a:rPr lang="en-US" altLang="en-US" sz="3200" dirty="0" err="1"/>
              <a:t>Volver</a:t>
            </a:r>
            <a:r>
              <a:rPr lang="en-US" altLang="en-US" sz="3200" dirty="0"/>
              <a:t> a </a:t>
            </a:r>
            <a:r>
              <a:rPr lang="en-US" altLang="en-US" sz="3200" dirty="0" err="1"/>
              <a:t>ensamblar</a:t>
            </a:r>
            <a:r>
              <a:rPr lang="en-US" altLang="en-US" sz="3200" dirty="0"/>
              <a:t>  Build &gt; </a:t>
            </a:r>
            <a:r>
              <a:rPr lang="en-US" altLang="en-US" sz="3200" i="1" dirty="0"/>
              <a:t>Rebuild opc22pri31</a:t>
            </a:r>
            <a:r>
              <a:rPr lang="en-US" altLang="en-US" sz="3200" dirty="0"/>
              <a:t> para que el Proyecto </a:t>
            </a:r>
            <a:r>
              <a:rPr lang="en-US" altLang="en-US" sz="3200" dirty="0" err="1"/>
              <a:t>vuelva</a:t>
            </a:r>
            <a:r>
              <a:rPr lang="en-US" altLang="en-US" sz="3200" dirty="0"/>
              <a:t> al </a:t>
            </a:r>
            <a:r>
              <a:rPr lang="en-US" altLang="en-US" sz="3200" dirty="0" err="1"/>
              <a:t>estado</a:t>
            </a:r>
            <a:r>
              <a:rPr lang="en-US" altLang="en-US" sz="3200" dirty="0"/>
              <a:t> </a:t>
            </a:r>
            <a:r>
              <a:rPr lang="en-US" altLang="en-US" sz="3200" dirty="0" err="1"/>
              <a:t>inicial</a:t>
            </a:r>
            <a:r>
              <a:rPr lang="en-US" altLang="en-US" sz="3200" dirty="0"/>
              <a:t>.</a:t>
            </a:r>
          </a:p>
        </p:txBody>
      </p:sp>
    </p:spTree>
    <p:extLst>
      <p:ext uri="{BB962C8B-B14F-4D97-AF65-F5344CB8AC3E}">
        <p14:creationId xmlns:p14="http://schemas.microsoft.com/office/powerpoint/2010/main" val="55780713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BA</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42832808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Program</a:t>
            </a:r>
            <a:r>
              <a:rPr lang="es-MX" dirty="0"/>
              <a:t> </a:t>
            </a:r>
            <a:r>
              <a:rPr lang="es-MX" dirty="0" err="1"/>
              <a:t>structure</a:t>
            </a:r>
            <a:endParaRPr lang="es-MX" dirty="0"/>
          </a:p>
        </p:txBody>
      </p:sp>
      <p:sp>
        <p:nvSpPr>
          <p:cNvPr id="3" name="Marcador de contenido 2"/>
          <p:cNvSpPr>
            <a:spLocks noGrp="1"/>
          </p:cNvSpPr>
          <p:nvPr>
            <p:ph idx="1"/>
          </p:nvPr>
        </p:nvSpPr>
        <p:spPr>
          <a:xfrm>
            <a:off x="1981200" y="1600200"/>
            <a:ext cx="8229600" cy="4756150"/>
          </a:xfrm>
        </p:spPr>
        <p:txBody>
          <a:bodyPr>
            <a:normAutofit fontScale="92500" lnSpcReduction="20000"/>
          </a:bodyPr>
          <a:lstStyle/>
          <a:p>
            <a:pPr marL="0" indent="0">
              <a:buNone/>
            </a:pPr>
            <a:r>
              <a:rPr lang="es-MX" sz="2000" b="1" dirty="0">
                <a:solidFill>
                  <a:schemeClr val="bg2">
                    <a:lumMod val="50000"/>
                  </a:schemeClr>
                </a:solidFill>
              </a:rPr>
              <a:t>TITLE</a:t>
            </a:r>
            <a:r>
              <a:rPr lang="es-MX" sz="2000" dirty="0"/>
              <a:t> primer</a:t>
            </a:r>
          </a:p>
          <a:p>
            <a:pPr marL="0" indent="0">
              <a:buNone/>
            </a:pPr>
            <a:r>
              <a:rPr lang="es-MX" sz="2000" dirty="0"/>
              <a:t>      ;</a:t>
            </a:r>
            <a:r>
              <a:rPr lang="es-MX" sz="2000" dirty="0" err="1"/>
              <a:t>Descripcion</a:t>
            </a:r>
            <a:r>
              <a:rPr lang="es-MX" sz="2000" dirty="0"/>
              <a:t> del programa, fecha, versión</a:t>
            </a:r>
          </a:p>
          <a:p>
            <a:pPr marL="0" indent="0">
              <a:buNone/>
            </a:pPr>
            <a:endParaRPr lang="es-MX" sz="2000" dirty="0"/>
          </a:p>
          <a:p>
            <a:pPr marL="0" indent="0">
              <a:buNone/>
            </a:pPr>
            <a:r>
              <a:rPr lang="es-MX" sz="2000" b="1" dirty="0"/>
              <a:t>INCLUDE</a:t>
            </a:r>
            <a:r>
              <a:rPr lang="es-MX" sz="2000" dirty="0"/>
              <a:t> Irvine32.inc    ;</a:t>
            </a:r>
            <a:r>
              <a:rPr lang="es-MX" sz="2000" dirty="0" err="1"/>
              <a:t>libreria</a:t>
            </a:r>
            <a:r>
              <a:rPr lang="es-MX" sz="2000" dirty="0"/>
              <a:t> de funciones; falta agregar más</a:t>
            </a:r>
          </a:p>
          <a:p>
            <a:pPr marL="0" indent="0">
              <a:buNone/>
            </a:pPr>
            <a:endParaRPr lang="es-MX" sz="2000" dirty="0"/>
          </a:p>
          <a:p>
            <a:pPr marL="0" indent="0">
              <a:buNone/>
            </a:pPr>
            <a:r>
              <a:rPr lang="es-MX" sz="2000" b="1" dirty="0">
                <a:solidFill>
                  <a:srgbClr val="00B050"/>
                </a:solidFill>
              </a:rPr>
              <a:t>.DATA</a:t>
            </a:r>
          </a:p>
          <a:p>
            <a:pPr marL="0" indent="0">
              <a:buNone/>
            </a:pPr>
            <a:r>
              <a:rPr lang="es-MX" sz="2000" dirty="0"/>
              <a:t>     ; directivas de almacenamiento y tipos de datos</a:t>
            </a:r>
          </a:p>
          <a:p>
            <a:pPr marL="0" indent="0">
              <a:buNone/>
            </a:pPr>
            <a:endParaRPr lang="es-MX" sz="2000" dirty="0"/>
          </a:p>
          <a:p>
            <a:pPr marL="0" indent="0">
              <a:buNone/>
            </a:pPr>
            <a:r>
              <a:rPr lang="es-MX" sz="2000" b="1" dirty="0">
                <a:solidFill>
                  <a:srgbClr val="0070C0"/>
                </a:solidFill>
              </a:rPr>
              <a:t>.CODE</a:t>
            </a:r>
          </a:p>
          <a:p>
            <a:pPr marL="0" indent="0">
              <a:buNone/>
            </a:pPr>
            <a:r>
              <a:rPr lang="es-MX" sz="2000" dirty="0" err="1">
                <a:solidFill>
                  <a:srgbClr val="0070C0"/>
                </a:solidFill>
              </a:rPr>
              <a:t>main</a:t>
            </a:r>
            <a:r>
              <a:rPr lang="es-MX" sz="2000" dirty="0">
                <a:solidFill>
                  <a:srgbClr val="0070C0"/>
                </a:solidFill>
              </a:rPr>
              <a:t> </a:t>
            </a:r>
            <a:r>
              <a:rPr lang="es-MX" sz="2000" b="1" dirty="0">
                <a:solidFill>
                  <a:srgbClr val="0070C0"/>
                </a:solidFill>
              </a:rPr>
              <a:t>PROC</a:t>
            </a:r>
            <a:r>
              <a:rPr lang="es-MX" sz="2000" dirty="0"/>
              <a:t>             ; Inicia el procedimiento </a:t>
            </a:r>
            <a:r>
              <a:rPr lang="es-MX" sz="2000" dirty="0" err="1"/>
              <a:t>main</a:t>
            </a:r>
            <a:endParaRPr lang="es-MX" sz="2000" dirty="0"/>
          </a:p>
          <a:p>
            <a:pPr marL="0" indent="0">
              <a:buNone/>
            </a:pPr>
            <a:endParaRPr lang="es-MX" sz="2000" dirty="0"/>
          </a:p>
          <a:p>
            <a:pPr marL="0" indent="0">
              <a:buNone/>
            </a:pPr>
            <a:r>
              <a:rPr lang="es-MX" sz="2000" dirty="0"/>
              <a:t>     ; instrucciones, mnemónicos</a:t>
            </a:r>
          </a:p>
          <a:p>
            <a:pPr marL="0" indent="0">
              <a:buNone/>
            </a:pPr>
            <a:endParaRPr lang="es-MX" sz="2000" dirty="0"/>
          </a:p>
          <a:p>
            <a:pPr marL="0" indent="0">
              <a:buNone/>
            </a:pPr>
            <a:r>
              <a:rPr lang="es-MX" sz="2000" dirty="0" err="1">
                <a:solidFill>
                  <a:srgbClr val="0070C0"/>
                </a:solidFill>
              </a:rPr>
              <a:t>main</a:t>
            </a:r>
            <a:r>
              <a:rPr lang="es-MX" sz="2000" dirty="0">
                <a:solidFill>
                  <a:srgbClr val="0070C0"/>
                </a:solidFill>
              </a:rPr>
              <a:t> </a:t>
            </a:r>
            <a:r>
              <a:rPr lang="es-MX" sz="2000" b="1" dirty="0">
                <a:solidFill>
                  <a:srgbClr val="0070C0"/>
                </a:solidFill>
              </a:rPr>
              <a:t>ENDP</a:t>
            </a:r>
            <a:r>
              <a:rPr lang="es-MX" sz="2000" dirty="0"/>
              <a:t>             ; Termina el procedimiento principal</a:t>
            </a:r>
          </a:p>
          <a:p>
            <a:pPr marL="0" indent="0">
              <a:buNone/>
            </a:pPr>
            <a:endParaRPr lang="es-MX" sz="2000" dirty="0"/>
          </a:p>
          <a:p>
            <a:pPr marL="0" indent="0">
              <a:buNone/>
            </a:pPr>
            <a:r>
              <a:rPr lang="es-MX" sz="2000" b="1" dirty="0">
                <a:solidFill>
                  <a:srgbClr val="FF0000"/>
                </a:solidFill>
              </a:rPr>
              <a:t>END</a:t>
            </a:r>
            <a:r>
              <a:rPr lang="es-MX" sz="2000" dirty="0">
                <a:solidFill>
                  <a:srgbClr val="FF0000"/>
                </a:solidFill>
              </a:rPr>
              <a:t> </a:t>
            </a:r>
            <a:r>
              <a:rPr lang="es-MX" sz="2000" dirty="0" err="1">
                <a:solidFill>
                  <a:srgbClr val="FF0000"/>
                </a:solidFill>
              </a:rPr>
              <a:t>main</a:t>
            </a:r>
            <a:r>
              <a:rPr lang="es-MX" sz="2000" dirty="0"/>
              <a:t>                ; Termina el </a:t>
            </a:r>
            <a:r>
              <a:rPr lang="es-MX" sz="2000" dirty="0" err="1"/>
              <a:t>area</a:t>
            </a:r>
            <a:r>
              <a:rPr lang="es-MX" sz="2000" dirty="0"/>
              <a:t> de Ensamble</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265</a:t>
            </a:fld>
            <a:endParaRPr lang="es-MX" dirty="0"/>
          </a:p>
        </p:txBody>
      </p:sp>
    </p:spTree>
    <p:extLst>
      <p:ext uri="{BB962C8B-B14F-4D97-AF65-F5344CB8AC3E}">
        <p14:creationId xmlns:p14="http://schemas.microsoft.com/office/powerpoint/2010/main" val="40002330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Irvine32 Library </a:t>
            </a:r>
            <a:r>
              <a:rPr lang="es-MX" dirty="0" err="1"/>
              <a:t>Procedures</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266</a:t>
            </a:fld>
            <a:endParaRPr lang="es-MX" dirty="0"/>
          </a:p>
        </p:txBody>
      </p:sp>
      <p:sp>
        <p:nvSpPr>
          <p:cNvPr id="6" name="5 Marcador de contenido"/>
          <p:cNvSpPr>
            <a:spLocks noGrp="1"/>
          </p:cNvSpPr>
          <p:nvPr>
            <p:ph idx="1"/>
          </p:nvPr>
        </p:nvSpPr>
        <p:spPr>
          <a:xfrm>
            <a:off x="1981200" y="1600200"/>
            <a:ext cx="8229600" cy="4756150"/>
          </a:xfrm>
        </p:spPr>
        <p:txBody>
          <a:bodyPr>
            <a:normAutofit fontScale="62500" lnSpcReduction="20000"/>
          </a:bodyPr>
          <a:lstStyle/>
          <a:p>
            <a:r>
              <a:rPr lang="es-MX" dirty="0"/>
              <a:t> INCLUDE Irvine32.inc                     ; </a:t>
            </a:r>
            <a:r>
              <a:rPr lang="es-MX" dirty="0" err="1"/>
              <a:t>chapter</a:t>
            </a:r>
            <a:r>
              <a:rPr lang="es-MX" dirty="0"/>
              <a:t> 5</a:t>
            </a:r>
          </a:p>
          <a:p>
            <a:r>
              <a:rPr lang="es-MX" dirty="0" err="1"/>
              <a:t>These</a:t>
            </a:r>
            <a:r>
              <a:rPr lang="es-MX" dirty="0"/>
              <a:t> </a:t>
            </a:r>
            <a:r>
              <a:rPr lang="es-MX" dirty="0" err="1"/>
              <a:t>procedures</a:t>
            </a:r>
            <a:r>
              <a:rPr lang="es-MX" dirty="0"/>
              <a:t> are </a:t>
            </a:r>
            <a:r>
              <a:rPr lang="es-MX" dirty="0" err="1"/>
              <a:t>for</a:t>
            </a:r>
            <a:r>
              <a:rPr lang="es-MX" dirty="0"/>
              <a:t> I/Os</a:t>
            </a:r>
          </a:p>
          <a:p>
            <a:endParaRPr lang="es-MX" dirty="0"/>
          </a:p>
          <a:p>
            <a:r>
              <a:rPr lang="es-MX" dirty="0" err="1"/>
              <a:t>DumpRegs</a:t>
            </a:r>
            <a:endParaRPr lang="es-MX" dirty="0"/>
          </a:p>
          <a:p>
            <a:r>
              <a:rPr lang="es-MX" dirty="0" err="1"/>
              <a:t>DumpMem</a:t>
            </a:r>
            <a:endParaRPr lang="es-MX" dirty="0"/>
          </a:p>
          <a:p>
            <a:endParaRPr lang="es-MX" dirty="0"/>
          </a:p>
          <a:p>
            <a:r>
              <a:rPr lang="es-MX" dirty="0" err="1"/>
              <a:t>ReadInt</a:t>
            </a:r>
            <a:endParaRPr lang="es-MX" dirty="0"/>
          </a:p>
          <a:p>
            <a:r>
              <a:rPr lang="es-MX" dirty="0" err="1"/>
              <a:t>ReadHex</a:t>
            </a:r>
            <a:endParaRPr lang="es-MX" dirty="0"/>
          </a:p>
          <a:p>
            <a:endParaRPr lang="es-MX" dirty="0"/>
          </a:p>
          <a:p>
            <a:r>
              <a:rPr lang="es-MX" dirty="0" err="1"/>
              <a:t>WriteInt</a:t>
            </a:r>
            <a:endParaRPr lang="es-MX" dirty="0"/>
          </a:p>
          <a:p>
            <a:r>
              <a:rPr lang="es-MX" dirty="0" err="1"/>
              <a:t>WriteHex</a:t>
            </a:r>
            <a:endParaRPr lang="es-MX" dirty="0"/>
          </a:p>
          <a:p>
            <a:endParaRPr lang="es-MX" dirty="0"/>
          </a:p>
          <a:p>
            <a:r>
              <a:rPr lang="es-MX" dirty="0" err="1"/>
              <a:t>WriteString</a:t>
            </a:r>
            <a:endParaRPr lang="es-MX" dirty="0"/>
          </a:p>
          <a:p>
            <a:r>
              <a:rPr lang="es-MX" dirty="0" err="1"/>
              <a:t>Crlf</a:t>
            </a:r>
            <a:endParaRPr lang="es-MX" dirty="0"/>
          </a:p>
          <a:p>
            <a:r>
              <a:rPr lang="es-MX" dirty="0" err="1"/>
              <a:t>ReadString</a:t>
            </a:r>
            <a:endParaRPr lang="es-MX" dirty="0"/>
          </a:p>
          <a:p>
            <a:endParaRPr lang="es-MX" dirty="0"/>
          </a:p>
        </p:txBody>
      </p:sp>
    </p:spTree>
    <p:extLst>
      <p:ext uri="{BB962C8B-B14F-4D97-AF65-F5344CB8AC3E}">
        <p14:creationId xmlns:p14="http://schemas.microsoft.com/office/powerpoint/2010/main" val="193328123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DumpRegs</a:t>
            </a:r>
            <a:endParaRPr lang="en-US" dirty="0"/>
          </a:p>
        </p:txBody>
      </p:sp>
      <p:sp>
        <p:nvSpPr>
          <p:cNvPr id="3" name="2 Marcador de contenido"/>
          <p:cNvSpPr>
            <a:spLocks noGrp="1"/>
          </p:cNvSpPr>
          <p:nvPr>
            <p:ph idx="1"/>
          </p:nvPr>
        </p:nvSpPr>
        <p:spPr/>
        <p:txBody>
          <a:bodyPr>
            <a:normAutofit/>
          </a:bodyPr>
          <a:lstStyle/>
          <a:p>
            <a:r>
              <a:rPr lang="es-MX" sz="2000" dirty="0" err="1"/>
              <a:t>DumpRegs</a:t>
            </a:r>
            <a:endParaRPr lang="es-MX" sz="2000" dirty="0"/>
          </a:p>
          <a:p>
            <a:pPr lvl="1"/>
            <a:r>
              <a:rPr lang="es-MX" sz="1600" dirty="0" err="1"/>
              <a:t>It</a:t>
            </a:r>
            <a:r>
              <a:rPr lang="es-MX" sz="1600" dirty="0"/>
              <a:t> </a:t>
            </a:r>
            <a:r>
              <a:rPr lang="es-MX" sz="1600" dirty="0" err="1"/>
              <a:t>desplays</a:t>
            </a:r>
            <a:r>
              <a:rPr lang="es-MX" sz="1600" dirty="0"/>
              <a:t> </a:t>
            </a:r>
            <a:r>
              <a:rPr lang="es-MX" sz="1600" dirty="0" err="1"/>
              <a:t>all</a:t>
            </a:r>
            <a:r>
              <a:rPr lang="es-MX" sz="1600" dirty="0"/>
              <a:t> </a:t>
            </a:r>
            <a:r>
              <a:rPr lang="es-MX" sz="1600" dirty="0" err="1"/>
              <a:t>the</a:t>
            </a:r>
            <a:r>
              <a:rPr lang="es-MX" sz="1600" dirty="0"/>
              <a:t> general </a:t>
            </a:r>
            <a:r>
              <a:rPr lang="es-MX" sz="1600" dirty="0" err="1"/>
              <a:t>registers</a:t>
            </a:r>
            <a:r>
              <a:rPr lang="es-MX" sz="1600" dirty="0"/>
              <a:t> and </a:t>
            </a:r>
            <a:r>
              <a:rPr lang="es-MX" sz="1600" dirty="0" err="1"/>
              <a:t>the</a:t>
            </a:r>
            <a:r>
              <a:rPr lang="es-MX" sz="1600" dirty="0"/>
              <a:t> </a:t>
            </a:r>
            <a:r>
              <a:rPr lang="es-MX" sz="1600" dirty="0" err="1"/>
              <a:t>flags</a:t>
            </a:r>
            <a:r>
              <a:rPr lang="es-MX" sz="1600" dirty="0"/>
              <a:t>.</a:t>
            </a:r>
          </a:p>
          <a:p>
            <a:endParaRPr lang="es-MX" sz="2000" dirty="0"/>
          </a:p>
          <a:p>
            <a:r>
              <a:rPr lang="es-MX" sz="2000" dirty="0" err="1"/>
              <a:t>Sample</a:t>
            </a:r>
            <a:r>
              <a:rPr lang="es-MX" sz="2000" dirty="0"/>
              <a:t> </a:t>
            </a:r>
            <a:r>
              <a:rPr lang="es-MX" sz="2000" dirty="0" err="1"/>
              <a:t>call</a:t>
            </a:r>
            <a:endParaRPr lang="es-MX" sz="2000" dirty="0"/>
          </a:p>
          <a:p>
            <a:pPr marL="0" indent="0">
              <a:buNone/>
            </a:pPr>
            <a:endParaRPr lang="es-MX" sz="2000" dirty="0"/>
          </a:p>
          <a:p>
            <a:pPr marL="0" indent="0">
              <a:buNone/>
            </a:pPr>
            <a:r>
              <a:rPr lang="es-MX" sz="2000" dirty="0"/>
              <a:t>.CODE</a:t>
            </a:r>
          </a:p>
          <a:p>
            <a:pPr marL="0" indent="0">
              <a:buNone/>
            </a:pPr>
            <a:r>
              <a:rPr lang="es-MX" sz="2000" dirty="0"/>
              <a:t>MOV ECX, 0</a:t>
            </a:r>
          </a:p>
          <a:p>
            <a:pPr marL="0" indent="0">
              <a:buNone/>
            </a:pPr>
            <a:r>
              <a:rPr lang="es-MX" sz="2000" dirty="0"/>
              <a:t>CALL  </a:t>
            </a:r>
            <a:r>
              <a:rPr lang="es-MX" sz="2000" dirty="0" err="1"/>
              <a:t>DumpRegs</a:t>
            </a:r>
            <a:endParaRPr lang="es-MX" sz="2000" dirty="0"/>
          </a:p>
          <a:p>
            <a:pPr marL="0" indent="0">
              <a:buNone/>
            </a:pPr>
            <a:endParaRPr lang="es-MX" sz="2000" dirty="0"/>
          </a:p>
          <a:p>
            <a:pPr marL="0" indent="0">
              <a:buNone/>
            </a:pPr>
            <a:r>
              <a:rPr lang="es-MX" sz="2000" dirty="0"/>
              <a:t>MOV EAX, 8Fh</a:t>
            </a:r>
          </a:p>
          <a:p>
            <a:pPr marL="0" indent="0">
              <a:buNone/>
            </a:pPr>
            <a:r>
              <a:rPr lang="es-MX" sz="2000" dirty="0"/>
              <a:t>CALL </a:t>
            </a:r>
            <a:r>
              <a:rPr lang="es-MX" sz="2000" dirty="0" err="1"/>
              <a:t>DumpRegs</a:t>
            </a:r>
            <a:endParaRPr lang="es-MX" sz="2000" dirty="0"/>
          </a:p>
          <a:p>
            <a:pPr marL="0" indent="0">
              <a:buNone/>
            </a:pP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267</a:t>
            </a:fld>
            <a:endParaRPr lang="es-MX" dirty="0"/>
          </a:p>
        </p:txBody>
      </p:sp>
    </p:spTree>
    <p:extLst>
      <p:ext uri="{BB962C8B-B14F-4D97-AF65-F5344CB8AC3E}">
        <p14:creationId xmlns:p14="http://schemas.microsoft.com/office/powerpoint/2010/main" val="341554364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DumpRegs</a:t>
            </a:r>
            <a:r>
              <a:rPr lang="es-MX" dirty="0"/>
              <a:t> </a:t>
            </a:r>
            <a:r>
              <a:rPr lang="es-MX" dirty="0" err="1"/>
              <a:t>example</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268</a:t>
            </a:fld>
            <a:endParaRPr lang="es-MX"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b="73952"/>
          <a:stretch>
            <a:fillRect/>
          </a:stretch>
        </p:blipFill>
        <p:spPr bwMode="auto">
          <a:xfrm>
            <a:off x="2048669" y="2279708"/>
            <a:ext cx="809466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84839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DumpMem</a:t>
            </a:r>
            <a:endParaRPr lang="en-US" dirty="0"/>
          </a:p>
        </p:txBody>
      </p:sp>
      <p:sp>
        <p:nvSpPr>
          <p:cNvPr id="3" name="2 Marcador de contenido"/>
          <p:cNvSpPr>
            <a:spLocks noGrp="1"/>
          </p:cNvSpPr>
          <p:nvPr>
            <p:ph idx="1"/>
          </p:nvPr>
        </p:nvSpPr>
        <p:spPr/>
        <p:txBody>
          <a:bodyPr>
            <a:normAutofit lnSpcReduction="10000"/>
          </a:bodyPr>
          <a:lstStyle/>
          <a:p>
            <a:r>
              <a:rPr lang="es-MX" sz="2000" dirty="0" err="1"/>
              <a:t>DumpMem</a:t>
            </a:r>
            <a:endParaRPr lang="es-MX" sz="2000" dirty="0"/>
          </a:p>
          <a:p>
            <a:pPr lvl="1"/>
            <a:r>
              <a:rPr lang="es-MX" sz="1600" dirty="0" err="1"/>
              <a:t>It</a:t>
            </a:r>
            <a:r>
              <a:rPr lang="es-MX" sz="1600" dirty="0"/>
              <a:t> </a:t>
            </a:r>
            <a:r>
              <a:rPr lang="es-MX" sz="1600" dirty="0" err="1"/>
              <a:t>writes</a:t>
            </a:r>
            <a:r>
              <a:rPr lang="es-MX" sz="1600" dirty="0"/>
              <a:t> a </a:t>
            </a:r>
            <a:r>
              <a:rPr lang="es-MX" sz="1600" dirty="0" err="1"/>
              <a:t>range</a:t>
            </a:r>
            <a:r>
              <a:rPr lang="es-MX" sz="1600" dirty="0"/>
              <a:t>/block of </a:t>
            </a:r>
            <a:r>
              <a:rPr lang="es-MX" sz="1600" dirty="0" err="1"/>
              <a:t>memory</a:t>
            </a:r>
            <a:r>
              <a:rPr lang="es-MX" sz="1600" dirty="0"/>
              <a:t> to </a:t>
            </a:r>
            <a:r>
              <a:rPr lang="es-MX" sz="1600" dirty="0" err="1"/>
              <a:t>the</a:t>
            </a:r>
            <a:r>
              <a:rPr lang="es-MX" sz="1600" dirty="0"/>
              <a:t> </a:t>
            </a:r>
            <a:r>
              <a:rPr lang="es-MX" sz="1600" dirty="0" err="1"/>
              <a:t>console</a:t>
            </a:r>
            <a:r>
              <a:rPr lang="es-MX" sz="1600" dirty="0"/>
              <a:t> </a:t>
            </a:r>
            <a:r>
              <a:rPr lang="es-MX" sz="1600" dirty="0" err="1"/>
              <a:t>window</a:t>
            </a:r>
            <a:r>
              <a:rPr lang="es-MX" sz="1600" dirty="0"/>
              <a:t> in hexadecimal.</a:t>
            </a:r>
          </a:p>
          <a:p>
            <a:pPr lvl="1"/>
            <a:r>
              <a:rPr lang="es-MX" sz="1600" dirty="0"/>
              <a:t>Pass, in ESI </a:t>
            </a:r>
            <a:r>
              <a:rPr lang="es-MX" sz="1600" dirty="0" err="1"/>
              <a:t>the</a:t>
            </a:r>
            <a:r>
              <a:rPr lang="es-MX" sz="1600" dirty="0"/>
              <a:t> </a:t>
            </a:r>
            <a:r>
              <a:rPr lang="es-MX" sz="1600" dirty="0" err="1"/>
              <a:t>starting</a:t>
            </a:r>
            <a:r>
              <a:rPr lang="es-MX" sz="1600" dirty="0"/>
              <a:t> </a:t>
            </a:r>
            <a:r>
              <a:rPr lang="es-MX" sz="1600" dirty="0" err="1"/>
              <a:t>address</a:t>
            </a:r>
            <a:r>
              <a:rPr lang="es-MX" sz="1600" dirty="0"/>
              <a:t> of </a:t>
            </a:r>
            <a:r>
              <a:rPr lang="es-MX" sz="1600" dirty="0" err="1"/>
              <a:t>the</a:t>
            </a:r>
            <a:r>
              <a:rPr lang="es-MX" sz="1600" dirty="0"/>
              <a:t> block, in ECX </a:t>
            </a:r>
            <a:r>
              <a:rPr lang="es-MX" sz="1600" dirty="0" err="1"/>
              <a:t>the</a:t>
            </a:r>
            <a:r>
              <a:rPr lang="es-MX" sz="1600" dirty="0"/>
              <a:t> </a:t>
            </a:r>
            <a:r>
              <a:rPr lang="es-MX" sz="1600" dirty="0" err="1"/>
              <a:t>number</a:t>
            </a:r>
            <a:r>
              <a:rPr lang="es-MX" sz="1600" dirty="0"/>
              <a:t> of </a:t>
            </a:r>
            <a:r>
              <a:rPr lang="es-MX" sz="1600" dirty="0" err="1"/>
              <a:t>units</a:t>
            </a:r>
            <a:r>
              <a:rPr lang="es-MX" sz="1600" dirty="0"/>
              <a:t> </a:t>
            </a:r>
            <a:r>
              <a:rPr lang="es-MX" sz="1600" dirty="0" err="1"/>
              <a:t>or</a:t>
            </a:r>
            <a:r>
              <a:rPr lang="es-MX" sz="1600" dirty="0"/>
              <a:t> </a:t>
            </a:r>
            <a:r>
              <a:rPr lang="es-MX" sz="1600" dirty="0" err="1"/>
              <a:t>elements</a:t>
            </a:r>
            <a:r>
              <a:rPr lang="es-MX" sz="1600" dirty="0"/>
              <a:t>, and in EBX </a:t>
            </a:r>
            <a:r>
              <a:rPr lang="es-MX" sz="1600" dirty="0" err="1"/>
              <a:t>the</a:t>
            </a:r>
            <a:r>
              <a:rPr lang="es-MX" sz="1600" dirty="0"/>
              <a:t> </a:t>
            </a:r>
            <a:r>
              <a:rPr lang="es-MX" sz="1600" dirty="0" err="1"/>
              <a:t>unit</a:t>
            </a:r>
            <a:r>
              <a:rPr lang="es-MX" sz="1600" dirty="0"/>
              <a:t> </a:t>
            </a:r>
            <a:r>
              <a:rPr lang="es-MX" sz="1600" dirty="0" err="1"/>
              <a:t>size</a:t>
            </a:r>
            <a:r>
              <a:rPr lang="es-MX" sz="1600" dirty="0"/>
              <a:t>       (1 : byte, 2 : </a:t>
            </a:r>
            <a:r>
              <a:rPr lang="es-MX" sz="1600" dirty="0" err="1"/>
              <a:t>word</a:t>
            </a:r>
            <a:r>
              <a:rPr lang="es-MX" sz="1600" dirty="0"/>
              <a:t>, 4 : </a:t>
            </a:r>
            <a:r>
              <a:rPr lang="es-MX" sz="1600" dirty="0" err="1"/>
              <a:t>doubleword</a:t>
            </a:r>
            <a:r>
              <a:rPr lang="es-MX" sz="1600" dirty="0"/>
              <a:t>).</a:t>
            </a:r>
          </a:p>
          <a:p>
            <a:r>
              <a:rPr lang="es-MX" sz="2000" dirty="0" err="1"/>
              <a:t>Sample</a:t>
            </a:r>
            <a:r>
              <a:rPr lang="es-MX" sz="2000" dirty="0"/>
              <a:t> </a:t>
            </a:r>
            <a:r>
              <a:rPr lang="es-MX" sz="2000" dirty="0" err="1"/>
              <a:t>call</a:t>
            </a:r>
            <a:endParaRPr lang="es-MX" sz="2000" dirty="0"/>
          </a:p>
          <a:p>
            <a:endParaRPr lang="es-MX" sz="2000" dirty="0"/>
          </a:p>
          <a:p>
            <a:pPr marL="0" indent="0">
              <a:buNone/>
            </a:pPr>
            <a:r>
              <a:rPr lang="es-MX" sz="2000" dirty="0"/>
              <a:t>.DATA</a:t>
            </a:r>
          </a:p>
          <a:p>
            <a:pPr marL="0" indent="0">
              <a:buNone/>
            </a:pPr>
            <a:r>
              <a:rPr lang="es-MX" sz="2000" dirty="0"/>
              <a:t>      </a:t>
            </a:r>
            <a:r>
              <a:rPr lang="es-MX" sz="2000" dirty="0" err="1"/>
              <a:t>array</a:t>
            </a:r>
            <a:r>
              <a:rPr lang="es-MX" sz="2000" dirty="0"/>
              <a:t> DWORD 11, 12, 13</a:t>
            </a:r>
          </a:p>
          <a:p>
            <a:pPr marL="0" indent="0">
              <a:buNone/>
            </a:pPr>
            <a:r>
              <a:rPr lang="es-MX" sz="2000" dirty="0"/>
              <a:t> </a:t>
            </a:r>
          </a:p>
          <a:p>
            <a:pPr marL="0" indent="0">
              <a:buNone/>
            </a:pPr>
            <a:r>
              <a:rPr lang="es-MX" sz="2000" dirty="0"/>
              <a:t>.CODE</a:t>
            </a:r>
          </a:p>
          <a:p>
            <a:pPr marL="0" indent="0">
              <a:buNone/>
            </a:pPr>
            <a:r>
              <a:rPr lang="es-MX" sz="2000" dirty="0"/>
              <a:t>      MOV  ESI, OFFSET </a:t>
            </a:r>
            <a:r>
              <a:rPr lang="es-MX" sz="2000" dirty="0" err="1"/>
              <a:t>array</a:t>
            </a:r>
            <a:endParaRPr lang="es-MX" sz="2000" dirty="0"/>
          </a:p>
          <a:p>
            <a:pPr marL="0" indent="0">
              <a:buNone/>
            </a:pPr>
            <a:r>
              <a:rPr lang="es-MX" sz="2000" dirty="0"/>
              <a:t>      MOV ECX, 3                          ; ? ________</a:t>
            </a:r>
          </a:p>
          <a:p>
            <a:pPr marL="0" indent="0">
              <a:buNone/>
            </a:pPr>
            <a:r>
              <a:rPr lang="es-MX" sz="2000" dirty="0"/>
              <a:t>      MOV EBX, 4                          ; ? ________</a:t>
            </a:r>
          </a:p>
          <a:p>
            <a:pPr marL="0" indent="0">
              <a:buNone/>
            </a:pPr>
            <a:r>
              <a:rPr lang="es-MX" sz="2000" dirty="0"/>
              <a:t>     CALL  </a:t>
            </a:r>
            <a:r>
              <a:rPr lang="es-MX" sz="2000" dirty="0" err="1"/>
              <a:t>DumpMem</a:t>
            </a:r>
            <a:endParaRPr lang="es-MX" sz="2000" dirty="0"/>
          </a:p>
          <a:p>
            <a:pPr marL="0" indent="0">
              <a:buNone/>
            </a:pP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269</a:t>
            </a:fld>
            <a:endParaRPr lang="es-MX" dirty="0"/>
          </a:p>
        </p:txBody>
      </p:sp>
    </p:spTree>
    <p:extLst>
      <p:ext uri="{BB962C8B-B14F-4D97-AF65-F5344CB8AC3E}">
        <p14:creationId xmlns:p14="http://schemas.microsoft.com/office/powerpoint/2010/main" val="2192261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p:txBody>
          <a:bodyPr/>
          <a:lstStyle/>
          <a:p>
            <a:pPr eaLnBrk="1" hangingPunct="1">
              <a:defRPr/>
            </a:pPr>
            <a:r>
              <a:rPr lang="en-US"/>
              <a:t>Hexadecimal Integers</a:t>
            </a:r>
          </a:p>
        </p:txBody>
      </p:sp>
      <p:pic>
        <p:nvPicPr>
          <p:cNvPr id="14340"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2276872"/>
            <a:ext cx="68580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1031"/>
          <p:cNvSpPr txBox="1">
            <a:spLocks noChangeArrowheads="1"/>
          </p:cNvSpPr>
          <p:nvPr/>
        </p:nvSpPr>
        <p:spPr bwMode="auto">
          <a:xfrm>
            <a:off x="2667000" y="1514873"/>
            <a:ext cx="6781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2100">
                <a:solidFill>
                  <a:srgbClr val="FF0000"/>
                </a:solidFill>
              </a:rPr>
              <a:t>Binary values are represented in hexadecimal.</a:t>
            </a:r>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p>
        </p:txBody>
      </p:sp>
      <p:sp>
        <p:nvSpPr>
          <p:cNvPr id="3" name="Marcador de número de diapositiva 2"/>
          <p:cNvSpPr>
            <a:spLocks noGrp="1"/>
          </p:cNvSpPr>
          <p:nvPr>
            <p:ph type="sldNum" sz="quarter" idx="12"/>
          </p:nvPr>
        </p:nvSpPr>
        <p:spPr/>
        <p:txBody>
          <a:bodyPr/>
          <a:lstStyle/>
          <a:p>
            <a:fld id="{99D12B9E-07E7-4AA4-B998-005BF6072828}" type="slidenum">
              <a:rPr lang="es-MX">
                <a:solidFill>
                  <a:prstClr val="black"/>
                </a:solidFill>
                <a:latin typeface="Calibri"/>
              </a:rPr>
              <a:pPr/>
              <a:t>27</a:t>
            </a:fld>
            <a:endParaRPr lang="es-MX">
              <a:solidFill>
                <a:prstClr val="black"/>
              </a:solidFill>
              <a:latin typeface="Calibri"/>
            </a:endParaRPr>
          </a:p>
        </p:txBody>
      </p:sp>
    </p:spTree>
    <p:extLst>
      <p:ext uri="{BB962C8B-B14F-4D97-AF65-F5344CB8AC3E}">
        <p14:creationId xmlns:p14="http://schemas.microsoft.com/office/powerpoint/2010/main" val="1009963464"/>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WriteInt</a:t>
            </a:r>
            <a:endParaRPr lang="en-US" dirty="0"/>
          </a:p>
        </p:txBody>
      </p:sp>
      <p:sp>
        <p:nvSpPr>
          <p:cNvPr id="3" name="2 Marcador de contenido"/>
          <p:cNvSpPr>
            <a:spLocks noGrp="1"/>
          </p:cNvSpPr>
          <p:nvPr>
            <p:ph idx="1"/>
          </p:nvPr>
        </p:nvSpPr>
        <p:spPr/>
        <p:txBody>
          <a:bodyPr>
            <a:normAutofit fontScale="92500" lnSpcReduction="20000"/>
          </a:bodyPr>
          <a:lstStyle/>
          <a:p>
            <a:r>
              <a:rPr lang="es-MX" sz="2000" dirty="0" err="1"/>
              <a:t>WriteInt</a:t>
            </a:r>
            <a:endParaRPr lang="es-MX" sz="2000" dirty="0"/>
          </a:p>
          <a:p>
            <a:pPr lvl="1"/>
            <a:r>
              <a:rPr lang="es-MX" sz="1600" dirty="0" err="1"/>
              <a:t>Writes</a:t>
            </a:r>
            <a:r>
              <a:rPr lang="es-MX" sz="1600" dirty="0"/>
              <a:t> a 32-bit </a:t>
            </a:r>
            <a:r>
              <a:rPr lang="es-MX" sz="1600" dirty="0" err="1"/>
              <a:t>signed</a:t>
            </a:r>
            <a:r>
              <a:rPr lang="es-MX" sz="1600" dirty="0"/>
              <a:t> </a:t>
            </a:r>
            <a:r>
              <a:rPr lang="es-MX" sz="1600" dirty="0" err="1"/>
              <a:t>integer</a:t>
            </a:r>
            <a:r>
              <a:rPr lang="es-MX" sz="1600" dirty="0"/>
              <a:t> to </a:t>
            </a:r>
            <a:r>
              <a:rPr lang="es-MX" sz="1600" dirty="0" err="1"/>
              <a:t>the</a:t>
            </a:r>
            <a:r>
              <a:rPr lang="es-MX" sz="1600" dirty="0"/>
              <a:t> </a:t>
            </a:r>
            <a:r>
              <a:rPr lang="es-MX" sz="1600" dirty="0" err="1"/>
              <a:t>console</a:t>
            </a:r>
            <a:r>
              <a:rPr lang="es-MX" sz="1600" dirty="0"/>
              <a:t> </a:t>
            </a:r>
            <a:r>
              <a:rPr lang="es-MX" sz="1600" dirty="0" err="1"/>
              <a:t>window</a:t>
            </a:r>
            <a:r>
              <a:rPr lang="es-MX" sz="1600" dirty="0"/>
              <a:t> in decimal </a:t>
            </a:r>
            <a:r>
              <a:rPr lang="es-MX" sz="1600" dirty="0" err="1"/>
              <a:t>format</a:t>
            </a:r>
            <a:r>
              <a:rPr lang="es-MX" sz="1600" dirty="0"/>
              <a:t> </a:t>
            </a:r>
            <a:r>
              <a:rPr lang="es-MX" sz="1600" dirty="0" err="1"/>
              <a:t>with</a:t>
            </a:r>
            <a:r>
              <a:rPr lang="es-MX" sz="1600" dirty="0"/>
              <a:t> a </a:t>
            </a:r>
            <a:r>
              <a:rPr lang="es-MX" sz="1600" dirty="0" err="1"/>
              <a:t>leading</a:t>
            </a:r>
            <a:r>
              <a:rPr lang="es-MX" sz="1600" dirty="0"/>
              <a:t> </a:t>
            </a:r>
            <a:r>
              <a:rPr lang="es-MX" sz="1600" dirty="0" err="1"/>
              <a:t>sign</a:t>
            </a:r>
            <a:r>
              <a:rPr lang="es-MX" sz="1600" dirty="0"/>
              <a:t> and no </a:t>
            </a:r>
            <a:r>
              <a:rPr lang="es-MX" sz="1600" dirty="0" err="1"/>
              <a:t>leading</a:t>
            </a:r>
            <a:r>
              <a:rPr lang="es-MX" sz="1600" dirty="0"/>
              <a:t> </a:t>
            </a:r>
            <a:r>
              <a:rPr lang="es-MX" sz="1600" dirty="0" err="1"/>
              <a:t>zeros</a:t>
            </a:r>
            <a:r>
              <a:rPr lang="es-MX" sz="1600" dirty="0"/>
              <a:t>.</a:t>
            </a:r>
          </a:p>
          <a:p>
            <a:pPr lvl="1"/>
            <a:r>
              <a:rPr lang="es-MX" sz="1600" dirty="0"/>
              <a:t>Pass </a:t>
            </a:r>
            <a:r>
              <a:rPr lang="es-MX" sz="1600" dirty="0" err="1"/>
              <a:t>the</a:t>
            </a:r>
            <a:r>
              <a:rPr lang="es-MX" sz="1600" dirty="0"/>
              <a:t> </a:t>
            </a:r>
            <a:r>
              <a:rPr lang="es-MX" sz="1600" dirty="0" err="1"/>
              <a:t>integer</a:t>
            </a:r>
            <a:r>
              <a:rPr lang="es-MX" sz="1600" dirty="0"/>
              <a:t> </a:t>
            </a:r>
            <a:r>
              <a:rPr lang="es-MX" sz="1600" dirty="0" err="1"/>
              <a:t>into</a:t>
            </a:r>
            <a:r>
              <a:rPr lang="es-MX" sz="1600" dirty="0"/>
              <a:t> EAX.</a:t>
            </a:r>
          </a:p>
          <a:p>
            <a:r>
              <a:rPr lang="es-MX" sz="2000" dirty="0" err="1"/>
              <a:t>Sample</a:t>
            </a:r>
            <a:endParaRPr lang="es-MX" sz="2000" dirty="0"/>
          </a:p>
          <a:p>
            <a:endParaRPr lang="es-MX" sz="2000" dirty="0"/>
          </a:p>
          <a:p>
            <a:pPr marL="0" indent="0">
              <a:buNone/>
            </a:pPr>
            <a:r>
              <a:rPr lang="es-MX" sz="2000" dirty="0"/>
              <a:t>.DATA</a:t>
            </a:r>
          </a:p>
          <a:p>
            <a:pPr marL="0" indent="0">
              <a:buNone/>
            </a:pPr>
            <a:r>
              <a:rPr lang="es-MX" sz="2000" dirty="0"/>
              <a:t>     </a:t>
            </a:r>
            <a:r>
              <a:rPr lang="es-MX" sz="2000" dirty="0" err="1"/>
              <a:t>valInt</a:t>
            </a:r>
            <a:r>
              <a:rPr lang="es-MX" sz="2000" dirty="0"/>
              <a:t>  SDWORD -317432</a:t>
            </a:r>
          </a:p>
          <a:p>
            <a:pPr marL="0" indent="0">
              <a:buNone/>
            </a:pPr>
            <a:r>
              <a:rPr lang="es-MX" sz="2000" dirty="0"/>
              <a:t> </a:t>
            </a:r>
          </a:p>
          <a:p>
            <a:pPr marL="0" indent="0">
              <a:buNone/>
            </a:pPr>
            <a:r>
              <a:rPr lang="es-MX" sz="2000" dirty="0"/>
              <a:t>.CODE</a:t>
            </a:r>
          </a:p>
          <a:p>
            <a:pPr marL="0" indent="0">
              <a:buNone/>
            </a:pPr>
            <a:r>
              <a:rPr lang="es-MX" sz="2000" dirty="0"/>
              <a:t>    MOV  EAX, </a:t>
            </a:r>
            <a:r>
              <a:rPr lang="es-MX" sz="2000" dirty="0" err="1"/>
              <a:t>valInt</a:t>
            </a:r>
            <a:endParaRPr lang="es-MX" sz="2000" dirty="0"/>
          </a:p>
          <a:p>
            <a:pPr marL="0" indent="0">
              <a:buNone/>
            </a:pPr>
            <a:r>
              <a:rPr lang="es-MX" sz="2000" dirty="0"/>
              <a:t>    CALL  </a:t>
            </a:r>
            <a:r>
              <a:rPr lang="es-MX" sz="2000" dirty="0" err="1"/>
              <a:t>WriteInt</a:t>
            </a:r>
            <a:endParaRPr lang="es-MX" sz="2000" dirty="0"/>
          </a:p>
          <a:p>
            <a:pPr marL="0" indent="0">
              <a:buNone/>
            </a:pPr>
            <a:r>
              <a:rPr lang="es-MX" sz="2000" dirty="0"/>
              <a:t>    CALL </a:t>
            </a:r>
            <a:r>
              <a:rPr lang="es-MX" sz="2000" dirty="0" err="1"/>
              <a:t>Crlf</a:t>
            </a:r>
            <a:endParaRPr lang="es-MX" sz="2000" dirty="0"/>
          </a:p>
          <a:p>
            <a:pPr marL="0" indent="0">
              <a:buNone/>
            </a:pPr>
            <a:endParaRPr lang="es-MX" sz="2000" dirty="0"/>
          </a:p>
          <a:p>
            <a:pPr marL="0" indent="0">
              <a:buNone/>
            </a:pPr>
            <a:r>
              <a:rPr lang="es-MX" sz="2000" dirty="0"/>
              <a:t>    MOV  EAX, 235896</a:t>
            </a:r>
          </a:p>
          <a:p>
            <a:pPr marL="0" indent="0">
              <a:buNone/>
            </a:pPr>
            <a:r>
              <a:rPr lang="es-MX" sz="2000" dirty="0"/>
              <a:t>    CALL  </a:t>
            </a:r>
            <a:r>
              <a:rPr lang="es-MX" sz="2000" dirty="0" err="1"/>
              <a:t>WriteInt</a:t>
            </a:r>
            <a:endParaRPr lang="es-MX" sz="2000" dirty="0"/>
          </a:p>
          <a:p>
            <a:pPr marL="0" indent="0">
              <a:buNone/>
            </a:pP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270</a:t>
            </a:fld>
            <a:endParaRPr lang="es-MX" dirty="0"/>
          </a:p>
        </p:txBody>
      </p:sp>
    </p:spTree>
    <p:extLst>
      <p:ext uri="{BB962C8B-B14F-4D97-AF65-F5344CB8AC3E}">
        <p14:creationId xmlns:p14="http://schemas.microsoft.com/office/powerpoint/2010/main" val="284631347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WriteHex</a:t>
            </a:r>
            <a:endParaRPr lang="en-US" dirty="0"/>
          </a:p>
        </p:txBody>
      </p:sp>
      <p:sp>
        <p:nvSpPr>
          <p:cNvPr id="3" name="2 Marcador de contenido"/>
          <p:cNvSpPr>
            <a:spLocks noGrp="1"/>
          </p:cNvSpPr>
          <p:nvPr>
            <p:ph idx="1"/>
          </p:nvPr>
        </p:nvSpPr>
        <p:spPr/>
        <p:txBody>
          <a:bodyPr>
            <a:normAutofit fontScale="92500" lnSpcReduction="20000"/>
          </a:bodyPr>
          <a:lstStyle/>
          <a:p>
            <a:r>
              <a:rPr lang="es-MX" sz="2000" dirty="0" err="1"/>
              <a:t>WriteHex</a:t>
            </a:r>
            <a:endParaRPr lang="es-MX" sz="2000" dirty="0"/>
          </a:p>
          <a:p>
            <a:pPr lvl="1"/>
            <a:r>
              <a:rPr lang="es-MX" sz="1600" dirty="0" err="1"/>
              <a:t>Writes</a:t>
            </a:r>
            <a:r>
              <a:rPr lang="es-MX" sz="1600" dirty="0"/>
              <a:t> a 32-bit </a:t>
            </a:r>
            <a:r>
              <a:rPr lang="es-MX" sz="1600" dirty="0" err="1"/>
              <a:t>unsigned</a:t>
            </a:r>
            <a:r>
              <a:rPr lang="es-MX" sz="1600" dirty="0"/>
              <a:t> </a:t>
            </a:r>
            <a:r>
              <a:rPr lang="es-MX" sz="1600" dirty="0" err="1"/>
              <a:t>integer</a:t>
            </a:r>
            <a:r>
              <a:rPr lang="es-MX" sz="1600" dirty="0"/>
              <a:t> to </a:t>
            </a:r>
            <a:r>
              <a:rPr lang="es-MX" sz="1600" dirty="0" err="1"/>
              <a:t>the</a:t>
            </a:r>
            <a:r>
              <a:rPr lang="es-MX" sz="1600" dirty="0"/>
              <a:t> </a:t>
            </a:r>
            <a:r>
              <a:rPr lang="es-MX" sz="1600" dirty="0" err="1"/>
              <a:t>console</a:t>
            </a:r>
            <a:r>
              <a:rPr lang="es-MX" sz="1600" dirty="0"/>
              <a:t> </a:t>
            </a:r>
            <a:r>
              <a:rPr lang="es-MX" sz="1600" dirty="0" err="1"/>
              <a:t>window</a:t>
            </a:r>
            <a:r>
              <a:rPr lang="es-MX" sz="1600" dirty="0"/>
              <a:t> in 8-digit hexadecimal </a:t>
            </a:r>
            <a:r>
              <a:rPr lang="es-MX" sz="1600" dirty="0" err="1"/>
              <a:t>format</a:t>
            </a:r>
            <a:r>
              <a:rPr lang="es-MX" sz="1600" dirty="0"/>
              <a:t>.</a:t>
            </a:r>
          </a:p>
          <a:p>
            <a:pPr lvl="1"/>
            <a:r>
              <a:rPr lang="es-MX" sz="1600" dirty="0" err="1"/>
              <a:t>Leading</a:t>
            </a:r>
            <a:r>
              <a:rPr lang="es-MX" sz="1600" dirty="0"/>
              <a:t> </a:t>
            </a:r>
            <a:r>
              <a:rPr lang="es-MX" sz="1600" dirty="0" err="1"/>
              <a:t>zeroes</a:t>
            </a:r>
            <a:r>
              <a:rPr lang="es-MX" sz="1600" dirty="0"/>
              <a:t> are </a:t>
            </a:r>
            <a:r>
              <a:rPr lang="es-MX" sz="1600" dirty="0" err="1"/>
              <a:t>inserted</a:t>
            </a:r>
            <a:r>
              <a:rPr lang="es-MX" sz="1600" dirty="0"/>
              <a:t> </a:t>
            </a:r>
            <a:r>
              <a:rPr lang="es-MX" sz="1600" dirty="0" err="1"/>
              <a:t>if</a:t>
            </a:r>
            <a:r>
              <a:rPr lang="es-MX" sz="1600" dirty="0"/>
              <a:t> </a:t>
            </a:r>
            <a:r>
              <a:rPr lang="es-MX" sz="1600" dirty="0" err="1"/>
              <a:t>necessary</a:t>
            </a:r>
            <a:r>
              <a:rPr lang="es-MX" sz="1600" dirty="0"/>
              <a:t>.</a:t>
            </a:r>
          </a:p>
          <a:p>
            <a:pPr lvl="1"/>
            <a:r>
              <a:rPr lang="es-MX" sz="1600" dirty="0"/>
              <a:t>Pass </a:t>
            </a:r>
            <a:r>
              <a:rPr lang="es-MX" sz="1600" dirty="0" err="1"/>
              <a:t>the</a:t>
            </a:r>
            <a:r>
              <a:rPr lang="es-MX" sz="1600" dirty="0"/>
              <a:t> </a:t>
            </a:r>
            <a:r>
              <a:rPr lang="es-MX" sz="1600" dirty="0" err="1"/>
              <a:t>integer</a:t>
            </a:r>
            <a:r>
              <a:rPr lang="es-MX" sz="1600" dirty="0"/>
              <a:t> </a:t>
            </a:r>
            <a:r>
              <a:rPr lang="es-MX" sz="1600" dirty="0" err="1"/>
              <a:t>into</a:t>
            </a:r>
            <a:r>
              <a:rPr lang="es-MX" sz="1600" dirty="0"/>
              <a:t> EAX.</a:t>
            </a:r>
          </a:p>
          <a:p>
            <a:r>
              <a:rPr lang="es-MX" sz="2000" dirty="0" err="1"/>
              <a:t>Sample</a:t>
            </a:r>
            <a:endParaRPr lang="es-MX" sz="2000" dirty="0"/>
          </a:p>
          <a:p>
            <a:endParaRPr lang="es-MX" sz="2000" dirty="0"/>
          </a:p>
          <a:p>
            <a:pPr marL="0" indent="0">
              <a:buNone/>
            </a:pPr>
            <a:r>
              <a:rPr lang="es-MX" sz="2000" dirty="0"/>
              <a:t>.DATA</a:t>
            </a:r>
          </a:p>
          <a:p>
            <a:pPr marL="0" indent="0">
              <a:buNone/>
            </a:pPr>
            <a:r>
              <a:rPr lang="es-MX" sz="2000" dirty="0"/>
              <a:t>     </a:t>
            </a:r>
            <a:r>
              <a:rPr lang="es-MX" sz="2000" dirty="0" err="1"/>
              <a:t>valHex</a:t>
            </a:r>
            <a:r>
              <a:rPr lang="es-MX" sz="2000" dirty="0"/>
              <a:t> DWORD 6ABCh</a:t>
            </a:r>
          </a:p>
          <a:p>
            <a:pPr marL="0" indent="0">
              <a:buNone/>
            </a:pPr>
            <a:r>
              <a:rPr lang="es-MX" sz="2000" dirty="0"/>
              <a:t> </a:t>
            </a:r>
          </a:p>
          <a:p>
            <a:pPr marL="0" indent="0">
              <a:buNone/>
            </a:pPr>
            <a:r>
              <a:rPr lang="es-MX" sz="2000" dirty="0"/>
              <a:t>.CODE</a:t>
            </a:r>
          </a:p>
          <a:p>
            <a:pPr marL="0" indent="0">
              <a:buNone/>
            </a:pPr>
            <a:r>
              <a:rPr lang="es-MX" sz="2000" dirty="0"/>
              <a:t>    MOV  EAX, </a:t>
            </a:r>
            <a:r>
              <a:rPr lang="es-MX" sz="2000" dirty="0" err="1"/>
              <a:t>valHex</a:t>
            </a:r>
            <a:endParaRPr lang="es-MX" sz="2000" dirty="0"/>
          </a:p>
          <a:p>
            <a:pPr marL="0" indent="0">
              <a:buNone/>
            </a:pPr>
            <a:r>
              <a:rPr lang="es-MX" sz="2000" dirty="0"/>
              <a:t>    CALL  </a:t>
            </a:r>
            <a:r>
              <a:rPr lang="es-MX" sz="2000" dirty="0" err="1"/>
              <a:t>WriteHex</a:t>
            </a:r>
            <a:endParaRPr lang="es-MX" sz="2000" dirty="0"/>
          </a:p>
          <a:p>
            <a:pPr marL="0" indent="0">
              <a:buNone/>
            </a:pPr>
            <a:r>
              <a:rPr lang="es-MX" sz="2000" dirty="0"/>
              <a:t>    CALL </a:t>
            </a:r>
            <a:r>
              <a:rPr lang="es-MX" sz="2000" dirty="0" err="1"/>
              <a:t>Crlf</a:t>
            </a:r>
            <a:endParaRPr lang="es-MX" sz="2000" dirty="0"/>
          </a:p>
          <a:p>
            <a:pPr marL="0" indent="0">
              <a:buNone/>
            </a:pPr>
            <a:endParaRPr lang="es-MX" sz="2000" dirty="0"/>
          </a:p>
          <a:p>
            <a:pPr marL="0" indent="0">
              <a:buNone/>
            </a:pPr>
            <a:r>
              <a:rPr lang="es-MX" sz="2000" dirty="0"/>
              <a:t>    MOV  EAX, 8EF9h</a:t>
            </a:r>
          </a:p>
          <a:p>
            <a:pPr marL="0" indent="0">
              <a:buNone/>
            </a:pPr>
            <a:r>
              <a:rPr lang="es-MX" sz="2000" dirty="0"/>
              <a:t>    CALL  </a:t>
            </a:r>
            <a:r>
              <a:rPr lang="es-MX" sz="2000" dirty="0" err="1"/>
              <a:t>WriteHex</a:t>
            </a:r>
            <a:endParaRPr lang="es-MX" sz="2000" dirty="0"/>
          </a:p>
          <a:p>
            <a:pPr marL="0" indent="0">
              <a:buNone/>
            </a:pP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271</a:t>
            </a:fld>
            <a:endParaRPr lang="es-MX" dirty="0"/>
          </a:p>
        </p:txBody>
      </p:sp>
    </p:spTree>
    <p:extLst>
      <p:ext uri="{BB962C8B-B14F-4D97-AF65-F5344CB8AC3E}">
        <p14:creationId xmlns:p14="http://schemas.microsoft.com/office/powerpoint/2010/main" val="56548718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WriteString</a:t>
            </a:r>
            <a:endParaRPr lang="en-US" dirty="0"/>
          </a:p>
        </p:txBody>
      </p:sp>
      <p:sp>
        <p:nvSpPr>
          <p:cNvPr id="3" name="2 Marcador de contenido"/>
          <p:cNvSpPr>
            <a:spLocks noGrp="1"/>
          </p:cNvSpPr>
          <p:nvPr>
            <p:ph idx="1"/>
          </p:nvPr>
        </p:nvSpPr>
        <p:spPr/>
        <p:txBody>
          <a:bodyPr>
            <a:normAutofit/>
          </a:bodyPr>
          <a:lstStyle/>
          <a:p>
            <a:r>
              <a:rPr lang="es-MX" sz="2000" dirty="0" err="1"/>
              <a:t>WriteString</a:t>
            </a:r>
            <a:endParaRPr lang="es-MX" sz="2000" dirty="0"/>
          </a:p>
          <a:p>
            <a:pPr lvl="1"/>
            <a:r>
              <a:rPr lang="es-MX" sz="1600" dirty="0" err="1"/>
              <a:t>It</a:t>
            </a:r>
            <a:r>
              <a:rPr lang="es-MX" sz="1600" dirty="0"/>
              <a:t> </a:t>
            </a:r>
            <a:r>
              <a:rPr lang="es-MX" sz="1600" dirty="0" err="1"/>
              <a:t>writes</a:t>
            </a:r>
            <a:r>
              <a:rPr lang="es-MX" sz="1600" dirty="0"/>
              <a:t> a </a:t>
            </a:r>
            <a:r>
              <a:rPr lang="es-MX" sz="1600" dirty="0" err="1"/>
              <a:t>null-terminated</a:t>
            </a:r>
            <a:r>
              <a:rPr lang="es-MX" sz="1600" dirty="0"/>
              <a:t> </a:t>
            </a:r>
            <a:r>
              <a:rPr lang="es-MX" sz="1600" dirty="0" err="1"/>
              <a:t>string</a:t>
            </a:r>
            <a:r>
              <a:rPr lang="es-MX" sz="1600" dirty="0"/>
              <a:t> to </a:t>
            </a:r>
            <a:r>
              <a:rPr lang="es-MX" sz="1600" dirty="0" err="1"/>
              <a:t>the</a:t>
            </a:r>
            <a:r>
              <a:rPr lang="es-MX" sz="1600" dirty="0"/>
              <a:t> </a:t>
            </a:r>
            <a:r>
              <a:rPr lang="es-MX" sz="1600" dirty="0" err="1"/>
              <a:t>console</a:t>
            </a:r>
            <a:r>
              <a:rPr lang="es-MX" sz="1600" dirty="0"/>
              <a:t> </a:t>
            </a:r>
            <a:r>
              <a:rPr lang="es-MX" sz="1600" dirty="0" err="1"/>
              <a:t>window</a:t>
            </a:r>
            <a:r>
              <a:rPr lang="es-MX" sz="1600" dirty="0"/>
              <a:t>.</a:t>
            </a:r>
          </a:p>
          <a:p>
            <a:pPr lvl="1"/>
            <a:r>
              <a:rPr lang="es-MX" sz="1600" dirty="0"/>
              <a:t>Pass, in EDX </a:t>
            </a:r>
            <a:r>
              <a:rPr lang="es-MX" sz="1600" dirty="0" err="1"/>
              <a:t>register</a:t>
            </a:r>
            <a:r>
              <a:rPr lang="es-MX" sz="1600" dirty="0"/>
              <a:t>, </a:t>
            </a:r>
            <a:r>
              <a:rPr lang="es-MX" sz="1600" dirty="0" err="1"/>
              <a:t>the</a:t>
            </a:r>
            <a:r>
              <a:rPr lang="es-MX" sz="1600" dirty="0"/>
              <a:t> </a:t>
            </a:r>
            <a:r>
              <a:rPr lang="es-MX" sz="1600" dirty="0" err="1"/>
              <a:t>string’s</a:t>
            </a:r>
            <a:r>
              <a:rPr lang="es-MX" sz="1600" dirty="0"/>
              <a:t> offset.</a:t>
            </a:r>
          </a:p>
          <a:p>
            <a:r>
              <a:rPr lang="es-MX" sz="2000" dirty="0" err="1"/>
              <a:t>Sample</a:t>
            </a:r>
            <a:r>
              <a:rPr lang="es-MX" sz="2000" dirty="0"/>
              <a:t> </a:t>
            </a:r>
            <a:r>
              <a:rPr lang="es-MX" sz="2000" dirty="0" err="1"/>
              <a:t>call</a:t>
            </a:r>
            <a:endParaRPr lang="es-MX" sz="2000" dirty="0"/>
          </a:p>
          <a:p>
            <a:endParaRPr lang="es-MX" sz="2000" dirty="0"/>
          </a:p>
          <a:p>
            <a:pPr marL="0" indent="0">
              <a:buNone/>
            </a:pPr>
            <a:r>
              <a:rPr lang="es-MX" sz="2000" dirty="0"/>
              <a:t>.DATA</a:t>
            </a:r>
          </a:p>
          <a:p>
            <a:pPr marL="0" indent="0">
              <a:buNone/>
            </a:pPr>
            <a:r>
              <a:rPr lang="es-MX" sz="2000" dirty="0"/>
              <a:t>      line1  BYTE  “</a:t>
            </a:r>
            <a:r>
              <a:rPr lang="es-MX" sz="2000" dirty="0" err="1"/>
              <a:t>Enter</a:t>
            </a:r>
            <a:r>
              <a:rPr lang="es-MX" sz="2000" dirty="0"/>
              <a:t> </a:t>
            </a:r>
            <a:r>
              <a:rPr lang="es-MX" sz="2000" dirty="0" err="1"/>
              <a:t>the</a:t>
            </a:r>
            <a:r>
              <a:rPr lang="es-MX" sz="2000" dirty="0"/>
              <a:t> data: “, 0</a:t>
            </a:r>
          </a:p>
          <a:p>
            <a:pPr marL="0" indent="0">
              <a:buNone/>
            </a:pPr>
            <a:r>
              <a:rPr lang="es-MX" sz="2000" dirty="0"/>
              <a:t> </a:t>
            </a:r>
          </a:p>
          <a:p>
            <a:pPr marL="0" indent="0">
              <a:buNone/>
            </a:pPr>
            <a:r>
              <a:rPr lang="es-MX" sz="2000" dirty="0"/>
              <a:t>.CODE</a:t>
            </a:r>
          </a:p>
          <a:p>
            <a:pPr marL="0" indent="0">
              <a:buNone/>
            </a:pPr>
            <a:r>
              <a:rPr lang="es-MX" sz="2000" dirty="0"/>
              <a:t>      MOV  EDX, OFFSET line</a:t>
            </a:r>
          </a:p>
          <a:p>
            <a:pPr marL="0" indent="0">
              <a:buNone/>
            </a:pPr>
            <a:r>
              <a:rPr lang="es-MX" sz="2000" dirty="0"/>
              <a:t>      CALL  </a:t>
            </a:r>
            <a:r>
              <a:rPr lang="es-MX" sz="2000" dirty="0" err="1"/>
              <a:t>WriteString</a:t>
            </a:r>
            <a:endParaRPr lang="es-MX" sz="2000" dirty="0"/>
          </a:p>
          <a:p>
            <a:pPr marL="0" indent="0">
              <a:buNone/>
            </a:pP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272</a:t>
            </a:fld>
            <a:endParaRPr lang="es-MX" dirty="0"/>
          </a:p>
        </p:txBody>
      </p:sp>
    </p:spTree>
    <p:extLst>
      <p:ext uri="{BB962C8B-B14F-4D97-AF65-F5344CB8AC3E}">
        <p14:creationId xmlns:p14="http://schemas.microsoft.com/office/powerpoint/2010/main" val="429287226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Crlf</a:t>
            </a:r>
            <a:r>
              <a:rPr lang="es-MX" dirty="0"/>
              <a:t> </a:t>
            </a:r>
            <a:br>
              <a:rPr lang="es-MX" dirty="0"/>
            </a:br>
            <a:r>
              <a:rPr lang="es-MX" sz="2200" dirty="0"/>
              <a:t>(</a:t>
            </a:r>
            <a:r>
              <a:rPr lang="es-MX" sz="2200" dirty="0" err="1"/>
              <a:t>Carriage</a:t>
            </a:r>
            <a:r>
              <a:rPr lang="es-MX" sz="2200" dirty="0"/>
              <a:t> </a:t>
            </a:r>
            <a:r>
              <a:rPr lang="es-MX" sz="2200" dirty="0" err="1"/>
              <a:t>Return</a:t>
            </a:r>
            <a:r>
              <a:rPr lang="es-MX" sz="2200" dirty="0"/>
              <a:t> </a:t>
            </a:r>
            <a:r>
              <a:rPr lang="es-MX" sz="2200" dirty="0" err="1"/>
              <a:t>to</a:t>
            </a:r>
            <a:r>
              <a:rPr lang="es-MX" sz="2200" dirty="0"/>
              <a:t> Line </a:t>
            </a:r>
            <a:r>
              <a:rPr lang="es-MX" sz="2200" dirty="0" err="1"/>
              <a:t>Feed</a:t>
            </a:r>
            <a:r>
              <a:rPr lang="es-MX" sz="2200" dirty="0"/>
              <a:t>)</a:t>
            </a:r>
            <a:endParaRPr lang="en-US" sz="2200" dirty="0"/>
          </a:p>
        </p:txBody>
      </p:sp>
      <p:sp>
        <p:nvSpPr>
          <p:cNvPr id="3" name="2 Marcador de contenido"/>
          <p:cNvSpPr>
            <a:spLocks noGrp="1"/>
          </p:cNvSpPr>
          <p:nvPr>
            <p:ph idx="1"/>
          </p:nvPr>
        </p:nvSpPr>
        <p:spPr/>
        <p:txBody>
          <a:bodyPr>
            <a:normAutofit lnSpcReduction="10000"/>
          </a:bodyPr>
          <a:lstStyle/>
          <a:p>
            <a:r>
              <a:rPr lang="es-MX" sz="2000" dirty="0" err="1"/>
              <a:t>Crlf</a:t>
            </a:r>
            <a:endParaRPr lang="es-MX" sz="2000" dirty="0"/>
          </a:p>
          <a:p>
            <a:pPr lvl="1"/>
            <a:r>
              <a:rPr lang="es-MX" sz="1600" dirty="0" err="1"/>
              <a:t>It</a:t>
            </a:r>
            <a:r>
              <a:rPr lang="es-MX" sz="1600" dirty="0"/>
              <a:t> </a:t>
            </a:r>
            <a:r>
              <a:rPr lang="es-MX" sz="1600" dirty="0" err="1"/>
              <a:t>advances</a:t>
            </a:r>
            <a:r>
              <a:rPr lang="es-MX" sz="1600" dirty="0"/>
              <a:t> </a:t>
            </a:r>
            <a:r>
              <a:rPr lang="es-MX" sz="1600" dirty="0" err="1"/>
              <a:t>the</a:t>
            </a:r>
            <a:r>
              <a:rPr lang="es-MX" sz="1600" dirty="0"/>
              <a:t> cursor, </a:t>
            </a:r>
            <a:r>
              <a:rPr lang="es-MX" sz="1600" dirty="0" err="1"/>
              <a:t>inwindow</a:t>
            </a:r>
            <a:r>
              <a:rPr lang="es-MX" sz="1600" dirty="0"/>
              <a:t> </a:t>
            </a:r>
            <a:r>
              <a:rPr lang="es-MX" sz="1600" dirty="0" err="1"/>
              <a:t>console</a:t>
            </a:r>
            <a:r>
              <a:rPr lang="es-MX" sz="1600" dirty="0"/>
              <a:t>, to </a:t>
            </a:r>
            <a:r>
              <a:rPr lang="es-MX" sz="1600" dirty="0" err="1"/>
              <a:t>the</a:t>
            </a:r>
            <a:r>
              <a:rPr lang="es-MX" sz="1600" dirty="0"/>
              <a:t> </a:t>
            </a:r>
            <a:r>
              <a:rPr lang="es-MX" sz="1600" dirty="0" err="1"/>
              <a:t>beginning</a:t>
            </a:r>
            <a:r>
              <a:rPr lang="es-MX" sz="1600" dirty="0"/>
              <a:t> of </a:t>
            </a:r>
            <a:r>
              <a:rPr lang="es-MX" sz="1600" dirty="0" err="1"/>
              <a:t>the</a:t>
            </a:r>
            <a:r>
              <a:rPr lang="es-MX" sz="1600" dirty="0"/>
              <a:t> </a:t>
            </a:r>
            <a:r>
              <a:rPr lang="es-MX" sz="1600" dirty="0" err="1"/>
              <a:t>next</a:t>
            </a:r>
            <a:r>
              <a:rPr lang="es-MX" sz="1600" dirty="0"/>
              <a:t> line.</a:t>
            </a:r>
          </a:p>
          <a:p>
            <a:pPr lvl="1"/>
            <a:r>
              <a:rPr lang="es-MX" sz="1600" dirty="0" err="1"/>
              <a:t>It</a:t>
            </a:r>
            <a:r>
              <a:rPr lang="es-MX" sz="1600" dirty="0"/>
              <a:t> </a:t>
            </a:r>
            <a:r>
              <a:rPr lang="es-MX" sz="1600" dirty="0" err="1"/>
              <a:t>writes</a:t>
            </a:r>
            <a:r>
              <a:rPr lang="es-MX" sz="1600" dirty="0"/>
              <a:t> </a:t>
            </a:r>
            <a:r>
              <a:rPr lang="es-MX" sz="1600" dirty="0" err="1"/>
              <a:t>down</a:t>
            </a:r>
            <a:r>
              <a:rPr lang="es-MX" sz="1600" dirty="0"/>
              <a:t> a </a:t>
            </a:r>
            <a:r>
              <a:rPr lang="es-MX" sz="1600" dirty="0" err="1"/>
              <a:t>string</a:t>
            </a:r>
            <a:r>
              <a:rPr lang="es-MX" sz="1600" dirty="0"/>
              <a:t> </a:t>
            </a:r>
            <a:r>
              <a:rPr lang="es-MX" sz="1600" dirty="0" err="1"/>
              <a:t>containing</a:t>
            </a:r>
            <a:r>
              <a:rPr lang="es-MX" sz="1600" dirty="0"/>
              <a:t> </a:t>
            </a:r>
            <a:r>
              <a:rPr lang="es-MX" sz="1600" dirty="0" err="1"/>
              <a:t>the</a:t>
            </a:r>
            <a:r>
              <a:rPr lang="es-MX" sz="1600" dirty="0"/>
              <a:t> ASCII </a:t>
            </a:r>
            <a:r>
              <a:rPr lang="es-MX" sz="1600" dirty="0" err="1"/>
              <a:t>characters</a:t>
            </a:r>
            <a:r>
              <a:rPr lang="es-MX" sz="1600" dirty="0"/>
              <a:t> 0Dh and 0Ah.</a:t>
            </a:r>
          </a:p>
          <a:p>
            <a:pPr lvl="1"/>
            <a:r>
              <a:rPr lang="es-MX" sz="1600" dirty="0"/>
              <a:t>0Dh </a:t>
            </a:r>
            <a:r>
              <a:rPr lang="es-MX" sz="1600" dirty="0" err="1"/>
              <a:t>is</a:t>
            </a:r>
            <a:r>
              <a:rPr lang="es-MX" sz="1600" dirty="0"/>
              <a:t> </a:t>
            </a:r>
            <a:r>
              <a:rPr lang="es-MX" sz="1600" dirty="0" err="1"/>
              <a:t>the</a:t>
            </a:r>
            <a:r>
              <a:rPr lang="es-MX" sz="1600" dirty="0"/>
              <a:t> </a:t>
            </a:r>
            <a:r>
              <a:rPr lang="es-MX" sz="1600" dirty="0" err="1"/>
              <a:t>code</a:t>
            </a:r>
            <a:r>
              <a:rPr lang="es-MX" sz="1600" dirty="0"/>
              <a:t> of CR (</a:t>
            </a:r>
            <a:r>
              <a:rPr lang="es-MX" sz="1600" dirty="0" err="1"/>
              <a:t>Carriage</a:t>
            </a:r>
            <a:r>
              <a:rPr lang="es-MX" sz="1600" dirty="0"/>
              <a:t> </a:t>
            </a:r>
            <a:r>
              <a:rPr lang="es-MX" sz="1600" dirty="0" err="1"/>
              <a:t>Return</a:t>
            </a:r>
            <a:r>
              <a:rPr lang="es-MX" sz="1600" dirty="0"/>
              <a:t>, </a:t>
            </a:r>
            <a:r>
              <a:rPr lang="es-MX" sz="1600" dirty="0" err="1"/>
              <a:t>Enter</a:t>
            </a:r>
            <a:r>
              <a:rPr lang="es-MX" sz="1600" dirty="0"/>
              <a:t>) and 0Ah </a:t>
            </a:r>
            <a:r>
              <a:rPr lang="es-MX" sz="1600" dirty="0" err="1"/>
              <a:t>is</a:t>
            </a:r>
            <a:r>
              <a:rPr lang="es-MX" sz="1600" dirty="0"/>
              <a:t> </a:t>
            </a:r>
            <a:r>
              <a:rPr lang="es-MX" sz="1600" dirty="0" err="1"/>
              <a:t>the</a:t>
            </a:r>
            <a:r>
              <a:rPr lang="es-MX" sz="1600" dirty="0"/>
              <a:t> </a:t>
            </a:r>
            <a:r>
              <a:rPr lang="es-MX" sz="1600" dirty="0" err="1"/>
              <a:t>code</a:t>
            </a:r>
            <a:r>
              <a:rPr lang="es-MX" sz="1600" dirty="0"/>
              <a:t> of LF (Line </a:t>
            </a:r>
            <a:r>
              <a:rPr lang="es-MX" sz="1600" dirty="0" err="1"/>
              <a:t>Feed</a:t>
            </a:r>
            <a:r>
              <a:rPr lang="es-MX" sz="1600" dirty="0"/>
              <a:t>).</a:t>
            </a:r>
          </a:p>
          <a:p>
            <a:pPr lvl="1"/>
            <a:r>
              <a:rPr lang="es-MX" sz="1600" dirty="0" err="1"/>
              <a:t>Check</a:t>
            </a:r>
            <a:r>
              <a:rPr lang="es-MX" sz="1600" dirty="0"/>
              <a:t> </a:t>
            </a:r>
            <a:r>
              <a:rPr lang="es-MX" sz="1600" dirty="0" err="1"/>
              <a:t>out</a:t>
            </a:r>
            <a:r>
              <a:rPr lang="es-MX" sz="1600" dirty="0"/>
              <a:t> </a:t>
            </a:r>
            <a:r>
              <a:rPr lang="es-MX" sz="1600" dirty="0" err="1"/>
              <a:t>the</a:t>
            </a:r>
            <a:r>
              <a:rPr lang="es-MX" sz="1600" dirty="0"/>
              <a:t> </a:t>
            </a:r>
            <a:r>
              <a:rPr lang="es-MX" sz="1600" dirty="0" err="1"/>
              <a:t>appendices</a:t>
            </a:r>
            <a:r>
              <a:rPr lang="es-MX" sz="1600" dirty="0"/>
              <a:t> 8-bit ASCII </a:t>
            </a:r>
            <a:r>
              <a:rPr lang="es-MX" sz="1600" dirty="0" err="1"/>
              <a:t>Code</a:t>
            </a:r>
            <a:r>
              <a:rPr lang="es-MX" sz="1600" dirty="0"/>
              <a:t> </a:t>
            </a:r>
            <a:r>
              <a:rPr lang="es-MX" sz="1600" dirty="0" err="1"/>
              <a:t>tables</a:t>
            </a:r>
            <a:r>
              <a:rPr lang="es-MX" sz="1600" dirty="0"/>
              <a:t>.</a:t>
            </a:r>
          </a:p>
          <a:p>
            <a:r>
              <a:rPr lang="es-MX" sz="2000" dirty="0" err="1"/>
              <a:t>Sample</a:t>
            </a:r>
            <a:r>
              <a:rPr lang="es-MX" sz="2000" dirty="0"/>
              <a:t> </a:t>
            </a:r>
            <a:r>
              <a:rPr lang="es-MX" sz="2000" dirty="0" err="1"/>
              <a:t>call</a:t>
            </a:r>
            <a:endParaRPr lang="es-MX" sz="2000" dirty="0"/>
          </a:p>
          <a:p>
            <a:pPr marL="0" indent="0">
              <a:buNone/>
            </a:pPr>
            <a:endParaRPr lang="es-MX" sz="2000" dirty="0"/>
          </a:p>
          <a:p>
            <a:pPr marL="0" indent="0">
              <a:buNone/>
            </a:pPr>
            <a:r>
              <a:rPr lang="es-MX" sz="2000" dirty="0"/>
              <a:t>.DATA</a:t>
            </a:r>
          </a:p>
          <a:p>
            <a:pPr marL="0" indent="0">
              <a:buNone/>
            </a:pPr>
            <a:r>
              <a:rPr lang="es-MX" sz="2000" dirty="0"/>
              <a:t>      line1  BYTE  “</a:t>
            </a:r>
            <a:r>
              <a:rPr lang="es-MX" sz="2000" dirty="0" err="1"/>
              <a:t>Enter</a:t>
            </a:r>
            <a:r>
              <a:rPr lang="es-MX" sz="2000" dirty="0"/>
              <a:t> </a:t>
            </a:r>
            <a:r>
              <a:rPr lang="es-MX" sz="2000" dirty="0" err="1"/>
              <a:t>the</a:t>
            </a:r>
            <a:r>
              <a:rPr lang="es-MX" sz="2000" dirty="0"/>
              <a:t> data: “, 0</a:t>
            </a:r>
          </a:p>
          <a:p>
            <a:pPr marL="0" indent="0">
              <a:buNone/>
            </a:pPr>
            <a:r>
              <a:rPr lang="es-MX" sz="2000" dirty="0"/>
              <a:t> </a:t>
            </a:r>
          </a:p>
          <a:p>
            <a:pPr marL="0" indent="0">
              <a:buNone/>
            </a:pPr>
            <a:r>
              <a:rPr lang="es-MX" sz="2000" dirty="0"/>
              <a:t>.CODE</a:t>
            </a:r>
          </a:p>
          <a:p>
            <a:pPr marL="0" indent="0">
              <a:buNone/>
            </a:pPr>
            <a:r>
              <a:rPr lang="es-MX" sz="2000" dirty="0"/>
              <a:t>      MOV  EDX, OFFSET line</a:t>
            </a:r>
          </a:p>
          <a:p>
            <a:pPr marL="0" indent="0">
              <a:buNone/>
            </a:pPr>
            <a:r>
              <a:rPr lang="es-MX" sz="2000" dirty="0"/>
              <a:t>      CALL  </a:t>
            </a:r>
            <a:r>
              <a:rPr lang="es-MX" sz="2000" dirty="0" err="1"/>
              <a:t>WriteString</a:t>
            </a:r>
            <a:endParaRPr lang="es-MX" sz="2000" dirty="0"/>
          </a:p>
          <a:p>
            <a:pPr marL="0" indent="0">
              <a:buNone/>
            </a:pPr>
            <a:r>
              <a:rPr lang="es-MX" sz="2000" dirty="0"/>
              <a:t>      CALL </a:t>
            </a:r>
            <a:r>
              <a:rPr lang="es-MX" sz="2000" dirty="0" err="1"/>
              <a:t>Crlf</a:t>
            </a:r>
            <a:endParaRPr lang="es-MX" sz="2000" dirty="0"/>
          </a:p>
          <a:p>
            <a:pPr marL="0" indent="0">
              <a:buNone/>
            </a:pP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273</a:t>
            </a:fld>
            <a:endParaRPr lang="es-MX" dirty="0"/>
          </a:p>
        </p:txBody>
      </p:sp>
    </p:spTree>
    <p:extLst>
      <p:ext uri="{BB962C8B-B14F-4D97-AF65-F5344CB8AC3E}">
        <p14:creationId xmlns:p14="http://schemas.microsoft.com/office/powerpoint/2010/main" val="176364285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ReadInt</a:t>
            </a:r>
            <a:endParaRPr lang="en-US" dirty="0"/>
          </a:p>
        </p:txBody>
      </p:sp>
      <p:sp>
        <p:nvSpPr>
          <p:cNvPr id="3" name="2 Marcador de contenido"/>
          <p:cNvSpPr>
            <a:spLocks noGrp="1"/>
          </p:cNvSpPr>
          <p:nvPr>
            <p:ph idx="1"/>
          </p:nvPr>
        </p:nvSpPr>
        <p:spPr/>
        <p:txBody>
          <a:bodyPr>
            <a:normAutofit/>
          </a:bodyPr>
          <a:lstStyle/>
          <a:p>
            <a:r>
              <a:rPr lang="es-MX" sz="2000" dirty="0" err="1"/>
              <a:t>ReadInt</a:t>
            </a:r>
            <a:endParaRPr lang="es-MX" sz="2000" dirty="0"/>
          </a:p>
          <a:p>
            <a:pPr lvl="1"/>
            <a:r>
              <a:rPr lang="es-MX" sz="1600" dirty="0" err="1"/>
              <a:t>Reads</a:t>
            </a:r>
            <a:r>
              <a:rPr lang="es-MX" sz="1600" dirty="0"/>
              <a:t> a 32-bit </a:t>
            </a:r>
            <a:r>
              <a:rPr lang="es-MX" sz="1600" dirty="0" err="1"/>
              <a:t>signed</a:t>
            </a:r>
            <a:r>
              <a:rPr lang="es-MX" sz="1600" dirty="0"/>
              <a:t> </a:t>
            </a:r>
            <a:r>
              <a:rPr lang="es-MX" sz="1600" dirty="0" err="1"/>
              <a:t>integer</a:t>
            </a:r>
            <a:r>
              <a:rPr lang="es-MX" sz="1600" dirty="0"/>
              <a:t> </a:t>
            </a:r>
            <a:r>
              <a:rPr lang="es-MX" sz="1600" dirty="0" err="1"/>
              <a:t>from</a:t>
            </a:r>
            <a:r>
              <a:rPr lang="es-MX" sz="1600" dirty="0"/>
              <a:t> </a:t>
            </a:r>
            <a:r>
              <a:rPr lang="es-MX" sz="1600" dirty="0" err="1"/>
              <a:t>the</a:t>
            </a:r>
            <a:r>
              <a:rPr lang="es-MX" sz="1600" dirty="0"/>
              <a:t> </a:t>
            </a:r>
            <a:r>
              <a:rPr lang="es-MX" sz="1600" dirty="0" err="1"/>
              <a:t>keyboard</a:t>
            </a:r>
            <a:r>
              <a:rPr lang="es-MX" sz="1600" dirty="0"/>
              <a:t> and </a:t>
            </a:r>
            <a:r>
              <a:rPr lang="es-MX" sz="1600" dirty="0" err="1"/>
              <a:t>returns</a:t>
            </a:r>
            <a:r>
              <a:rPr lang="es-MX" sz="1600" dirty="0"/>
              <a:t> </a:t>
            </a:r>
            <a:r>
              <a:rPr lang="es-MX" sz="1600" dirty="0" err="1"/>
              <a:t>the</a:t>
            </a:r>
            <a:r>
              <a:rPr lang="es-MX" sz="1600" dirty="0"/>
              <a:t> </a:t>
            </a:r>
            <a:r>
              <a:rPr lang="es-MX" sz="1600" dirty="0" err="1"/>
              <a:t>value</a:t>
            </a:r>
            <a:r>
              <a:rPr lang="es-MX" sz="1600" dirty="0"/>
              <a:t> in EAX </a:t>
            </a:r>
            <a:r>
              <a:rPr lang="es-MX" sz="1600" dirty="0" err="1"/>
              <a:t>register</a:t>
            </a:r>
            <a:r>
              <a:rPr lang="es-MX" sz="1600" dirty="0"/>
              <a:t>.</a:t>
            </a:r>
          </a:p>
          <a:p>
            <a:pPr lvl="1"/>
            <a:r>
              <a:rPr lang="es-MX" sz="1600" dirty="0"/>
              <a:t>Can be </a:t>
            </a:r>
            <a:r>
              <a:rPr lang="es-MX" sz="1600" dirty="0" err="1"/>
              <a:t>typed</a:t>
            </a:r>
            <a:r>
              <a:rPr lang="es-MX" sz="1600" dirty="0"/>
              <a:t> </a:t>
            </a:r>
            <a:r>
              <a:rPr lang="es-MX" sz="1600" dirty="0" err="1"/>
              <a:t>an</a:t>
            </a:r>
            <a:r>
              <a:rPr lang="es-MX" sz="1600" dirty="0"/>
              <a:t> </a:t>
            </a:r>
            <a:r>
              <a:rPr lang="es-MX" sz="1600" dirty="0" err="1"/>
              <a:t>optional</a:t>
            </a:r>
            <a:r>
              <a:rPr lang="es-MX" sz="1600" dirty="0"/>
              <a:t> </a:t>
            </a:r>
            <a:r>
              <a:rPr lang="es-MX" sz="1600" dirty="0" err="1"/>
              <a:t>leading</a:t>
            </a:r>
            <a:r>
              <a:rPr lang="es-MX" sz="1600" dirty="0"/>
              <a:t> plus </a:t>
            </a:r>
            <a:r>
              <a:rPr lang="es-MX" sz="1600" dirty="0" err="1"/>
              <a:t>or</a:t>
            </a:r>
            <a:r>
              <a:rPr lang="es-MX" sz="1600" dirty="0"/>
              <a:t> </a:t>
            </a:r>
            <a:r>
              <a:rPr lang="es-MX" sz="1600" dirty="0" err="1"/>
              <a:t>minus</a:t>
            </a:r>
            <a:r>
              <a:rPr lang="es-MX" sz="1600" dirty="0"/>
              <a:t> </a:t>
            </a:r>
            <a:r>
              <a:rPr lang="es-MX" sz="1600" dirty="0" err="1"/>
              <a:t>sign</a:t>
            </a:r>
            <a:r>
              <a:rPr lang="es-MX" sz="1600" dirty="0"/>
              <a:t>.</a:t>
            </a:r>
          </a:p>
          <a:p>
            <a:pPr lvl="1"/>
            <a:r>
              <a:rPr lang="es-MX" sz="1600" dirty="0" err="1"/>
              <a:t>It</a:t>
            </a:r>
            <a:r>
              <a:rPr lang="es-MX" sz="1600" dirty="0"/>
              <a:t> sets </a:t>
            </a:r>
            <a:r>
              <a:rPr lang="es-MX" sz="1600" dirty="0" err="1"/>
              <a:t>the</a:t>
            </a:r>
            <a:r>
              <a:rPr lang="es-MX" sz="1600" dirty="0"/>
              <a:t> </a:t>
            </a:r>
            <a:r>
              <a:rPr lang="es-MX" sz="1600" dirty="0" err="1"/>
              <a:t>Overflow</a:t>
            </a:r>
            <a:r>
              <a:rPr lang="es-MX" sz="1600" dirty="0"/>
              <a:t> </a:t>
            </a:r>
            <a:r>
              <a:rPr lang="es-MX" sz="1600" dirty="0" err="1"/>
              <a:t>flag</a:t>
            </a:r>
            <a:r>
              <a:rPr lang="es-MX" sz="1600" dirty="0"/>
              <a:t> and </a:t>
            </a:r>
            <a:r>
              <a:rPr lang="es-MX" sz="1600" dirty="0" err="1"/>
              <a:t>display</a:t>
            </a:r>
            <a:r>
              <a:rPr lang="es-MX" sz="1600" dirty="0"/>
              <a:t> </a:t>
            </a:r>
            <a:r>
              <a:rPr lang="es-MX" sz="1600" dirty="0" err="1"/>
              <a:t>an</a:t>
            </a:r>
            <a:r>
              <a:rPr lang="es-MX" sz="1600" dirty="0"/>
              <a:t> error </a:t>
            </a:r>
            <a:r>
              <a:rPr lang="es-MX" sz="1600" dirty="0" err="1"/>
              <a:t>message</a:t>
            </a:r>
            <a:r>
              <a:rPr lang="es-MX" sz="1600" dirty="0"/>
              <a:t> </a:t>
            </a:r>
            <a:r>
              <a:rPr lang="es-MX" sz="1600" dirty="0" err="1"/>
              <a:t>if</a:t>
            </a:r>
            <a:r>
              <a:rPr lang="es-MX" sz="1600" dirty="0"/>
              <a:t> </a:t>
            </a:r>
            <a:r>
              <a:rPr lang="es-MX" sz="1600" dirty="0" err="1"/>
              <a:t>the</a:t>
            </a:r>
            <a:r>
              <a:rPr lang="es-MX" sz="1600" dirty="0"/>
              <a:t> </a:t>
            </a:r>
            <a:r>
              <a:rPr lang="es-MX" sz="1600" dirty="0" err="1"/>
              <a:t>value</a:t>
            </a:r>
            <a:r>
              <a:rPr lang="es-MX" sz="1600" dirty="0"/>
              <a:t> </a:t>
            </a:r>
            <a:r>
              <a:rPr lang="es-MX" sz="1600" dirty="0" err="1"/>
              <a:t>cannot</a:t>
            </a:r>
            <a:r>
              <a:rPr lang="es-MX" sz="1600" dirty="0"/>
              <a:t> be </a:t>
            </a:r>
            <a:r>
              <a:rPr lang="es-MX" sz="1600" dirty="0" err="1"/>
              <a:t>represented</a:t>
            </a:r>
            <a:r>
              <a:rPr lang="es-MX" sz="1600" dirty="0"/>
              <a:t> as  a 32-bit </a:t>
            </a:r>
            <a:r>
              <a:rPr lang="es-MX" sz="1600" dirty="0" err="1"/>
              <a:t>signed</a:t>
            </a:r>
            <a:r>
              <a:rPr lang="es-MX" sz="1600" dirty="0"/>
              <a:t> </a:t>
            </a:r>
            <a:r>
              <a:rPr lang="es-MX" sz="1600" dirty="0" err="1"/>
              <a:t>integer</a:t>
            </a:r>
            <a:r>
              <a:rPr lang="es-MX" sz="1600" dirty="0"/>
              <a:t> (-2,147,483,648 to + 2,147,483,647)</a:t>
            </a:r>
          </a:p>
          <a:p>
            <a:r>
              <a:rPr lang="es-MX" sz="2000" dirty="0" err="1"/>
              <a:t>Sample</a:t>
            </a:r>
            <a:endParaRPr lang="es-MX" sz="2000" dirty="0"/>
          </a:p>
          <a:p>
            <a:endParaRPr lang="es-MX" sz="2000" dirty="0"/>
          </a:p>
          <a:p>
            <a:pPr marL="0" indent="0">
              <a:buNone/>
            </a:pPr>
            <a:r>
              <a:rPr lang="es-MX" sz="2000" dirty="0"/>
              <a:t>.DATA</a:t>
            </a:r>
          </a:p>
          <a:p>
            <a:pPr marL="0" indent="0">
              <a:buNone/>
            </a:pPr>
            <a:r>
              <a:rPr lang="es-MX" sz="2000" dirty="0"/>
              <a:t>     </a:t>
            </a:r>
            <a:r>
              <a:rPr lang="es-MX" sz="2000" dirty="0" err="1"/>
              <a:t>valInt</a:t>
            </a:r>
            <a:r>
              <a:rPr lang="es-MX" sz="2000" dirty="0"/>
              <a:t>  SDWORD ?</a:t>
            </a:r>
          </a:p>
          <a:p>
            <a:pPr marL="0" indent="0">
              <a:buNone/>
            </a:pPr>
            <a:r>
              <a:rPr lang="es-MX" sz="2000" dirty="0"/>
              <a:t> </a:t>
            </a:r>
          </a:p>
          <a:p>
            <a:pPr marL="0" indent="0">
              <a:buNone/>
            </a:pPr>
            <a:r>
              <a:rPr lang="es-MX" sz="2000" dirty="0"/>
              <a:t>.CODE</a:t>
            </a:r>
          </a:p>
          <a:p>
            <a:pPr marL="0" indent="0">
              <a:buNone/>
            </a:pPr>
            <a:r>
              <a:rPr lang="es-MX" sz="2000" dirty="0"/>
              <a:t>    CALL  </a:t>
            </a:r>
            <a:r>
              <a:rPr lang="es-MX" sz="2000" dirty="0" err="1"/>
              <a:t>ReadInt</a:t>
            </a:r>
            <a:endParaRPr lang="es-MX" sz="2000" dirty="0"/>
          </a:p>
          <a:p>
            <a:pPr marL="0" indent="0">
              <a:buNone/>
            </a:pPr>
            <a:r>
              <a:rPr lang="es-MX" sz="2000" dirty="0"/>
              <a:t>    MOV  </a:t>
            </a:r>
            <a:r>
              <a:rPr lang="es-MX" sz="2000" dirty="0" err="1"/>
              <a:t>valInt</a:t>
            </a:r>
            <a:r>
              <a:rPr lang="es-MX" sz="2000" dirty="0"/>
              <a:t>, EAX</a:t>
            </a:r>
          </a:p>
          <a:p>
            <a:pPr marL="0" indent="0">
              <a:buNone/>
            </a:pP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274</a:t>
            </a:fld>
            <a:endParaRPr lang="es-MX" dirty="0"/>
          </a:p>
        </p:txBody>
      </p:sp>
    </p:spTree>
    <p:extLst>
      <p:ext uri="{BB962C8B-B14F-4D97-AF65-F5344CB8AC3E}">
        <p14:creationId xmlns:p14="http://schemas.microsoft.com/office/powerpoint/2010/main" val="378501986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ReadHex</a:t>
            </a:r>
            <a:endParaRPr lang="en-US" dirty="0"/>
          </a:p>
        </p:txBody>
      </p:sp>
      <p:sp>
        <p:nvSpPr>
          <p:cNvPr id="3" name="2 Marcador de contenido"/>
          <p:cNvSpPr>
            <a:spLocks noGrp="1"/>
          </p:cNvSpPr>
          <p:nvPr>
            <p:ph idx="1"/>
          </p:nvPr>
        </p:nvSpPr>
        <p:spPr/>
        <p:txBody>
          <a:bodyPr>
            <a:normAutofit/>
          </a:bodyPr>
          <a:lstStyle/>
          <a:p>
            <a:r>
              <a:rPr lang="es-MX" sz="2000" dirty="0" err="1"/>
              <a:t>ReadHex</a:t>
            </a:r>
            <a:endParaRPr lang="es-MX" sz="2000" dirty="0"/>
          </a:p>
          <a:p>
            <a:pPr lvl="1"/>
            <a:r>
              <a:rPr lang="es-MX" sz="1600" dirty="0" err="1"/>
              <a:t>Reads</a:t>
            </a:r>
            <a:r>
              <a:rPr lang="es-MX" sz="1600" dirty="0"/>
              <a:t> a 32-bit hexadecimal </a:t>
            </a:r>
            <a:r>
              <a:rPr lang="es-MX" sz="1600" dirty="0" err="1"/>
              <a:t>integer</a:t>
            </a:r>
            <a:r>
              <a:rPr lang="es-MX" sz="1600" dirty="0"/>
              <a:t> </a:t>
            </a:r>
            <a:r>
              <a:rPr lang="es-MX" sz="1600" dirty="0" err="1"/>
              <a:t>from</a:t>
            </a:r>
            <a:r>
              <a:rPr lang="es-MX" sz="1600" dirty="0"/>
              <a:t> </a:t>
            </a:r>
            <a:r>
              <a:rPr lang="es-MX" sz="1600" dirty="0" err="1"/>
              <a:t>the</a:t>
            </a:r>
            <a:r>
              <a:rPr lang="es-MX" sz="1600" dirty="0"/>
              <a:t> </a:t>
            </a:r>
            <a:r>
              <a:rPr lang="es-MX" sz="1600" dirty="0" err="1"/>
              <a:t>keyboard</a:t>
            </a:r>
            <a:r>
              <a:rPr lang="es-MX" sz="1600" dirty="0"/>
              <a:t> and </a:t>
            </a:r>
            <a:r>
              <a:rPr lang="es-MX" sz="1600" dirty="0" err="1"/>
              <a:t>returns</a:t>
            </a:r>
            <a:r>
              <a:rPr lang="es-MX" sz="1600" dirty="0"/>
              <a:t> </a:t>
            </a:r>
            <a:r>
              <a:rPr lang="es-MX" sz="1600" dirty="0" err="1"/>
              <a:t>the</a:t>
            </a:r>
            <a:r>
              <a:rPr lang="es-MX" sz="1600" dirty="0"/>
              <a:t> </a:t>
            </a:r>
            <a:r>
              <a:rPr lang="es-MX" sz="1600" dirty="0" err="1"/>
              <a:t>value</a:t>
            </a:r>
            <a:r>
              <a:rPr lang="es-MX" sz="1600" dirty="0"/>
              <a:t> in EAX </a:t>
            </a:r>
            <a:r>
              <a:rPr lang="es-MX" sz="1600" dirty="0" err="1"/>
              <a:t>register</a:t>
            </a:r>
            <a:r>
              <a:rPr lang="es-MX" sz="1600" dirty="0"/>
              <a:t>.</a:t>
            </a:r>
          </a:p>
          <a:p>
            <a:pPr lvl="1"/>
            <a:r>
              <a:rPr lang="es-MX" sz="1600" dirty="0"/>
              <a:t>No error </a:t>
            </a:r>
            <a:r>
              <a:rPr lang="es-MX" sz="1600" dirty="0" err="1"/>
              <a:t>checking</a:t>
            </a:r>
            <a:r>
              <a:rPr lang="es-MX" sz="1600" dirty="0"/>
              <a:t> </a:t>
            </a:r>
            <a:r>
              <a:rPr lang="es-MX" sz="1600" dirty="0" err="1"/>
              <a:t>is</a:t>
            </a:r>
            <a:r>
              <a:rPr lang="es-MX" sz="1600" dirty="0"/>
              <a:t> </a:t>
            </a:r>
            <a:r>
              <a:rPr lang="es-MX" sz="1600" dirty="0" err="1"/>
              <a:t>performed</a:t>
            </a:r>
            <a:r>
              <a:rPr lang="es-MX" sz="1600" dirty="0"/>
              <a:t> </a:t>
            </a:r>
            <a:r>
              <a:rPr lang="es-MX" sz="1600" dirty="0" err="1"/>
              <a:t>for</a:t>
            </a:r>
            <a:r>
              <a:rPr lang="es-MX" sz="1600" dirty="0"/>
              <a:t> </a:t>
            </a:r>
            <a:r>
              <a:rPr lang="es-MX" sz="1600" dirty="0" err="1"/>
              <a:t>invalid</a:t>
            </a:r>
            <a:r>
              <a:rPr lang="es-MX" sz="1600" dirty="0"/>
              <a:t> </a:t>
            </a:r>
            <a:r>
              <a:rPr lang="es-MX" sz="1600" dirty="0" err="1"/>
              <a:t>characteres</a:t>
            </a:r>
            <a:r>
              <a:rPr lang="es-MX" sz="1600" dirty="0"/>
              <a:t>.</a:t>
            </a:r>
          </a:p>
          <a:p>
            <a:pPr lvl="1"/>
            <a:r>
              <a:rPr lang="es-MX" sz="1600" dirty="0"/>
              <a:t>Can use </a:t>
            </a:r>
            <a:r>
              <a:rPr lang="es-MX" sz="1600" dirty="0" err="1"/>
              <a:t>both</a:t>
            </a:r>
            <a:r>
              <a:rPr lang="es-MX" sz="1600" dirty="0"/>
              <a:t> </a:t>
            </a:r>
            <a:r>
              <a:rPr lang="es-MX" sz="1600" dirty="0" err="1"/>
              <a:t>uppercase</a:t>
            </a:r>
            <a:r>
              <a:rPr lang="es-MX" sz="1600" dirty="0"/>
              <a:t> </a:t>
            </a:r>
            <a:r>
              <a:rPr lang="es-MX" sz="1600" dirty="0" err="1"/>
              <a:t>letters</a:t>
            </a:r>
            <a:r>
              <a:rPr lang="es-MX" sz="1600" dirty="0"/>
              <a:t> and </a:t>
            </a:r>
            <a:r>
              <a:rPr lang="es-MX" sz="1600" dirty="0" err="1"/>
              <a:t>lowercase</a:t>
            </a:r>
            <a:r>
              <a:rPr lang="es-MX" sz="1600" dirty="0"/>
              <a:t> </a:t>
            </a:r>
            <a:r>
              <a:rPr lang="es-MX" sz="1600" dirty="0" err="1"/>
              <a:t>letters</a:t>
            </a:r>
            <a:r>
              <a:rPr lang="es-MX" sz="1600" dirty="0"/>
              <a:t> </a:t>
            </a:r>
            <a:r>
              <a:rPr lang="es-MX" sz="1600" dirty="0" err="1"/>
              <a:t>for</a:t>
            </a:r>
            <a:r>
              <a:rPr lang="es-MX" sz="1600" dirty="0"/>
              <a:t> </a:t>
            </a:r>
            <a:r>
              <a:rPr lang="es-MX" sz="1600" dirty="0" err="1"/>
              <a:t>the</a:t>
            </a:r>
            <a:r>
              <a:rPr lang="es-MX" sz="1600" dirty="0"/>
              <a:t> </a:t>
            </a:r>
            <a:r>
              <a:rPr lang="es-MX" sz="1600" dirty="0" err="1"/>
              <a:t>digits</a:t>
            </a:r>
            <a:r>
              <a:rPr lang="es-MX" sz="1600" dirty="0"/>
              <a:t> A </a:t>
            </a:r>
            <a:r>
              <a:rPr lang="es-MX" sz="1600" dirty="0" err="1"/>
              <a:t>through</a:t>
            </a:r>
            <a:r>
              <a:rPr lang="es-MX" sz="1600" dirty="0"/>
              <a:t> F.</a:t>
            </a:r>
          </a:p>
          <a:p>
            <a:r>
              <a:rPr lang="es-MX" sz="2000" dirty="0" err="1"/>
              <a:t>Sample</a:t>
            </a:r>
            <a:endParaRPr lang="es-MX" sz="2000" dirty="0"/>
          </a:p>
          <a:p>
            <a:endParaRPr lang="es-MX" sz="2000" dirty="0"/>
          </a:p>
          <a:p>
            <a:pPr marL="0" indent="0">
              <a:buNone/>
            </a:pPr>
            <a:r>
              <a:rPr lang="es-MX" sz="2000" dirty="0"/>
              <a:t>.DATA</a:t>
            </a:r>
          </a:p>
          <a:p>
            <a:pPr marL="0" indent="0">
              <a:buNone/>
            </a:pPr>
            <a:r>
              <a:rPr lang="es-MX" sz="2000" dirty="0"/>
              <a:t>     </a:t>
            </a:r>
            <a:r>
              <a:rPr lang="es-MX" sz="2000" dirty="0" err="1"/>
              <a:t>valHex</a:t>
            </a:r>
            <a:r>
              <a:rPr lang="es-MX" sz="2000" dirty="0"/>
              <a:t>  DWORD ?</a:t>
            </a:r>
          </a:p>
          <a:p>
            <a:pPr marL="0" indent="0">
              <a:buNone/>
            </a:pPr>
            <a:r>
              <a:rPr lang="es-MX" sz="2000" dirty="0"/>
              <a:t> </a:t>
            </a:r>
          </a:p>
          <a:p>
            <a:pPr marL="0" indent="0">
              <a:buNone/>
            </a:pPr>
            <a:r>
              <a:rPr lang="es-MX" sz="2000" dirty="0"/>
              <a:t>.CODE</a:t>
            </a:r>
          </a:p>
          <a:p>
            <a:pPr marL="0" indent="0">
              <a:buNone/>
            </a:pPr>
            <a:r>
              <a:rPr lang="es-MX" sz="2000" dirty="0"/>
              <a:t>    CALL  </a:t>
            </a:r>
            <a:r>
              <a:rPr lang="es-MX" sz="2000" dirty="0" err="1"/>
              <a:t>ReadHex</a:t>
            </a:r>
            <a:endParaRPr lang="es-MX" sz="2000" dirty="0"/>
          </a:p>
          <a:p>
            <a:pPr marL="0" indent="0">
              <a:buNone/>
            </a:pPr>
            <a:r>
              <a:rPr lang="es-MX" sz="2000" dirty="0"/>
              <a:t>    MOV  </a:t>
            </a:r>
            <a:r>
              <a:rPr lang="es-MX" sz="2000" dirty="0" err="1"/>
              <a:t>valHex</a:t>
            </a:r>
            <a:r>
              <a:rPr lang="es-MX" sz="2000" dirty="0"/>
              <a:t>, EAX</a:t>
            </a:r>
          </a:p>
          <a:p>
            <a:pPr marL="0" indent="0">
              <a:buNone/>
            </a:pP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275</a:t>
            </a:fld>
            <a:endParaRPr lang="es-MX" dirty="0"/>
          </a:p>
        </p:txBody>
      </p:sp>
    </p:spTree>
    <p:extLst>
      <p:ext uri="{BB962C8B-B14F-4D97-AF65-F5344CB8AC3E}">
        <p14:creationId xmlns:p14="http://schemas.microsoft.com/office/powerpoint/2010/main" val="125990695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ReadString</a:t>
            </a:r>
            <a:endParaRPr lang="en-US" dirty="0"/>
          </a:p>
        </p:txBody>
      </p:sp>
      <p:sp>
        <p:nvSpPr>
          <p:cNvPr id="3" name="2 Marcador de contenido"/>
          <p:cNvSpPr>
            <a:spLocks noGrp="1"/>
          </p:cNvSpPr>
          <p:nvPr>
            <p:ph idx="1"/>
          </p:nvPr>
        </p:nvSpPr>
        <p:spPr/>
        <p:txBody>
          <a:bodyPr>
            <a:normAutofit fontScale="92500" lnSpcReduction="10000"/>
          </a:bodyPr>
          <a:lstStyle/>
          <a:p>
            <a:r>
              <a:rPr lang="es-MX" sz="2000" dirty="0" err="1"/>
              <a:t>ReadString</a:t>
            </a:r>
            <a:endParaRPr lang="es-MX" sz="2000" dirty="0"/>
          </a:p>
          <a:p>
            <a:pPr lvl="1"/>
            <a:r>
              <a:rPr lang="es-MX" sz="1600" dirty="0" err="1"/>
              <a:t>It</a:t>
            </a:r>
            <a:r>
              <a:rPr lang="es-MX" sz="1600" dirty="0"/>
              <a:t> </a:t>
            </a:r>
            <a:r>
              <a:rPr lang="es-MX" sz="1600" dirty="0" err="1"/>
              <a:t>reads</a:t>
            </a:r>
            <a:r>
              <a:rPr lang="es-MX" sz="1600" dirty="0"/>
              <a:t> a </a:t>
            </a:r>
            <a:r>
              <a:rPr lang="es-MX" sz="1600" dirty="0" err="1"/>
              <a:t>string</a:t>
            </a:r>
            <a:r>
              <a:rPr lang="es-MX" sz="1600" dirty="0"/>
              <a:t> </a:t>
            </a:r>
            <a:r>
              <a:rPr lang="es-MX" sz="1600" dirty="0" err="1"/>
              <a:t>from</a:t>
            </a:r>
            <a:r>
              <a:rPr lang="es-MX" sz="1600" dirty="0"/>
              <a:t> </a:t>
            </a:r>
            <a:r>
              <a:rPr lang="es-MX" sz="1600" dirty="0" err="1"/>
              <a:t>the</a:t>
            </a:r>
            <a:r>
              <a:rPr lang="es-MX" sz="1600" dirty="0"/>
              <a:t> </a:t>
            </a:r>
            <a:r>
              <a:rPr lang="es-MX" sz="1600" dirty="0" err="1"/>
              <a:t>keyboard</a:t>
            </a:r>
            <a:r>
              <a:rPr lang="es-MX" sz="1600" dirty="0"/>
              <a:t>, </a:t>
            </a:r>
            <a:r>
              <a:rPr lang="es-MX" sz="1600" dirty="0" err="1"/>
              <a:t>stopping</a:t>
            </a:r>
            <a:r>
              <a:rPr lang="es-MX" sz="1600" dirty="0"/>
              <a:t> </a:t>
            </a:r>
            <a:r>
              <a:rPr lang="es-MX" sz="1600" dirty="0" err="1"/>
              <a:t>when</a:t>
            </a:r>
            <a:r>
              <a:rPr lang="es-MX" sz="1600" dirty="0"/>
              <a:t> </a:t>
            </a:r>
            <a:r>
              <a:rPr lang="es-MX" sz="1600" dirty="0" err="1"/>
              <a:t>the</a:t>
            </a:r>
            <a:r>
              <a:rPr lang="es-MX" sz="1600" dirty="0"/>
              <a:t> </a:t>
            </a:r>
            <a:r>
              <a:rPr lang="es-MX" sz="1600" dirty="0" err="1"/>
              <a:t>user</a:t>
            </a:r>
            <a:r>
              <a:rPr lang="es-MX" sz="1600" dirty="0"/>
              <a:t> </a:t>
            </a:r>
            <a:r>
              <a:rPr lang="es-MX" sz="1600" dirty="0" err="1"/>
              <a:t>types</a:t>
            </a:r>
            <a:r>
              <a:rPr lang="es-MX" sz="1600" dirty="0"/>
              <a:t> </a:t>
            </a:r>
            <a:r>
              <a:rPr lang="es-MX" sz="1600" dirty="0" err="1"/>
              <a:t>the</a:t>
            </a:r>
            <a:r>
              <a:rPr lang="es-MX" sz="1600" dirty="0"/>
              <a:t> ENTER </a:t>
            </a:r>
            <a:r>
              <a:rPr lang="es-MX" sz="1600" dirty="0" err="1"/>
              <a:t>key</a:t>
            </a:r>
            <a:r>
              <a:rPr lang="es-MX" sz="1600" dirty="0"/>
              <a:t>.</a:t>
            </a:r>
          </a:p>
          <a:p>
            <a:pPr lvl="1"/>
            <a:r>
              <a:rPr lang="es-MX" sz="1600" dirty="0"/>
              <a:t>Pass </a:t>
            </a:r>
            <a:r>
              <a:rPr lang="es-MX" sz="1600" dirty="0" err="1"/>
              <a:t>the</a:t>
            </a:r>
            <a:r>
              <a:rPr lang="es-MX" sz="1600" dirty="0"/>
              <a:t> </a:t>
            </a:r>
            <a:r>
              <a:rPr lang="es-MX" sz="1600" dirty="0" err="1"/>
              <a:t>buffer’s</a:t>
            </a:r>
            <a:r>
              <a:rPr lang="es-MX" sz="1600" dirty="0"/>
              <a:t> offset in EDX </a:t>
            </a:r>
            <a:r>
              <a:rPr lang="es-MX" sz="1600" dirty="0" err="1"/>
              <a:t>register</a:t>
            </a:r>
            <a:r>
              <a:rPr lang="es-MX" sz="1600" dirty="0"/>
              <a:t>.</a:t>
            </a:r>
          </a:p>
          <a:p>
            <a:pPr lvl="1"/>
            <a:r>
              <a:rPr lang="es-MX" sz="1600" dirty="0"/>
              <a:t>Set ECX to </a:t>
            </a:r>
            <a:r>
              <a:rPr lang="es-MX" sz="1600" dirty="0" err="1"/>
              <a:t>the</a:t>
            </a:r>
            <a:r>
              <a:rPr lang="es-MX" sz="1600" dirty="0"/>
              <a:t> </a:t>
            </a:r>
            <a:r>
              <a:rPr lang="es-MX" sz="1600" dirty="0" err="1"/>
              <a:t>maximum</a:t>
            </a:r>
            <a:r>
              <a:rPr lang="es-MX" sz="1600" dirty="0"/>
              <a:t> </a:t>
            </a:r>
            <a:r>
              <a:rPr lang="es-MX" sz="1600" dirty="0" err="1"/>
              <a:t>number</a:t>
            </a:r>
            <a:r>
              <a:rPr lang="es-MX" sz="1600" dirty="0"/>
              <a:t> of </a:t>
            </a:r>
            <a:r>
              <a:rPr lang="es-MX" sz="1600" dirty="0" err="1"/>
              <a:t>characters</a:t>
            </a:r>
            <a:r>
              <a:rPr lang="es-MX" sz="1600" dirty="0"/>
              <a:t> </a:t>
            </a:r>
            <a:r>
              <a:rPr lang="es-MX" sz="1600" dirty="0" err="1"/>
              <a:t>that</a:t>
            </a:r>
            <a:r>
              <a:rPr lang="es-MX" sz="1600" dirty="0"/>
              <a:t> </a:t>
            </a:r>
            <a:r>
              <a:rPr lang="es-MX" sz="1600" dirty="0" err="1"/>
              <a:t>the</a:t>
            </a:r>
            <a:r>
              <a:rPr lang="es-MX" sz="1600" dirty="0"/>
              <a:t> </a:t>
            </a:r>
            <a:r>
              <a:rPr lang="es-MX" sz="1600" dirty="0" err="1"/>
              <a:t>user</a:t>
            </a:r>
            <a:r>
              <a:rPr lang="es-MX" sz="1600" dirty="0"/>
              <a:t> can </a:t>
            </a:r>
            <a:r>
              <a:rPr lang="es-MX" sz="1600" dirty="0" err="1"/>
              <a:t>type</a:t>
            </a:r>
            <a:r>
              <a:rPr lang="es-MX" sz="1600" dirty="0"/>
              <a:t>, plus 1 to </a:t>
            </a:r>
            <a:r>
              <a:rPr lang="es-MX" sz="1600" dirty="0" err="1"/>
              <a:t>save</a:t>
            </a:r>
            <a:r>
              <a:rPr lang="es-MX" sz="1600" dirty="0"/>
              <a:t> </a:t>
            </a:r>
            <a:r>
              <a:rPr lang="es-MX" sz="1600" dirty="0" err="1"/>
              <a:t>space</a:t>
            </a:r>
            <a:r>
              <a:rPr lang="es-MX" sz="1600" dirty="0"/>
              <a:t> </a:t>
            </a:r>
            <a:r>
              <a:rPr lang="es-MX" sz="1600" dirty="0" err="1"/>
              <a:t>for</a:t>
            </a:r>
            <a:r>
              <a:rPr lang="es-MX" sz="1600" dirty="0"/>
              <a:t> </a:t>
            </a:r>
            <a:r>
              <a:rPr lang="es-MX" sz="1600" dirty="0" err="1"/>
              <a:t>the</a:t>
            </a:r>
            <a:r>
              <a:rPr lang="es-MX" sz="1600" dirty="0"/>
              <a:t> </a:t>
            </a:r>
            <a:r>
              <a:rPr lang="es-MX" sz="1600" dirty="0" err="1"/>
              <a:t>terminting</a:t>
            </a:r>
            <a:r>
              <a:rPr lang="es-MX" sz="1600" dirty="0"/>
              <a:t> </a:t>
            </a:r>
            <a:r>
              <a:rPr lang="es-MX" sz="1600" dirty="0" err="1"/>
              <a:t>null</a:t>
            </a:r>
            <a:r>
              <a:rPr lang="es-MX" sz="1600" dirty="0"/>
              <a:t> byte.</a:t>
            </a:r>
          </a:p>
          <a:p>
            <a:pPr lvl="1"/>
            <a:r>
              <a:rPr lang="es-MX" sz="1600" dirty="0" err="1"/>
              <a:t>It</a:t>
            </a:r>
            <a:r>
              <a:rPr lang="es-MX" sz="1600" dirty="0"/>
              <a:t> </a:t>
            </a:r>
            <a:r>
              <a:rPr lang="es-MX" sz="1600" dirty="0" err="1"/>
              <a:t>returns</a:t>
            </a:r>
            <a:r>
              <a:rPr lang="es-MX" sz="1600" dirty="0"/>
              <a:t>, in EAX, </a:t>
            </a:r>
            <a:r>
              <a:rPr lang="es-MX" sz="1600" dirty="0" err="1"/>
              <a:t>the</a:t>
            </a:r>
            <a:r>
              <a:rPr lang="es-MX" sz="1600" dirty="0"/>
              <a:t> </a:t>
            </a:r>
            <a:r>
              <a:rPr lang="es-MX" sz="1600" dirty="0" err="1"/>
              <a:t>count</a:t>
            </a:r>
            <a:r>
              <a:rPr lang="es-MX" sz="1600" dirty="0"/>
              <a:t> of </a:t>
            </a:r>
            <a:r>
              <a:rPr lang="es-MX" sz="1600" dirty="0" err="1"/>
              <a:t>the</a:t>
            </a:r>
            <a:r>
              <a:rPr lang="es-MX" sz="1600" dirty="0"/>
              <a:t> </a:t>
            </a:r>
            <a:r>
              <a:rPr lang="es-MX" sz="1600" dirty="0" err="1"/>
              <a:t>number</a:t>
            </a:r>
            <a:r>
              <a:rPr lang="es-MX" sz="1600" dirty="0"/>
              <a:t> of </a:t>
            </a:r>
            <a:r>
              <a:rPr lang="es-MX" sz="1600" dirty="0" err="1"/>
              <a:t>characters</a:t>
            </a:r>
            <a:r>
              <a:rPr lang="es-MX" sz="1600" dirty="0"/>
              <a:t> </a:t>
            </a:r>
            <a:r>
              <a:rPr lang="es-MX" sz="1600" dirty="0" err="1"/>
              <a:t>typed</a:t>
            </a:r>
            <a:r>
              <a:rPr lang="es-MX" sz="1600" dirty="0"/>
              <a:t> </a:t>
            </a:r>
            <a:r>
              <a:rPr lang="es-MX" sz="1600" dirty="0" err="1"/>
              <a:t>by</a:t>
            </a:r>
            <a:r>
              <a:rPr lang="es-MX" sz="1600" dirty="0"/>
              <a:t> </a:t>
            </a:r>
            <a:r>
              <a:rPr lang="es-MX" sz="1600" dirty="0" err="1"/>
              <a:t>the</a:t>
            </a:r>
            <a:r>
              <a:rPr lang="es-MX" sz="1600" dirty="0"/>
              <a:t> </a:t>
            </a:r>
            <a:r>
              <a:rPr lang="es-MX" sz="1600" dirty="0" err="1"/>
              <a:t>user</a:t>
            </a:r>
            <a:r>
              <a:rPr lang="es-MX" sz="1600" dirty="0"/>
              <a:t>.</a:t>
            </a:r>
          </a:p>
          <a:p>
            <a:r>
              <a:rPr lang="es-MX" sz="2000" dirty="0" err="1"/>
              <a:t>Sample</a:t>
            </a:r>
            <a:endParaRPr lang="es-MX" sz="2000" dirty="0"/>
          </a:p>
          <a:p>
            <a:pPr marL="0" indent="0">
              <a:buNone/>
            </a:pPr>
            <a:r>
              <a:rPr lang="es-MX" sz="2000" dirty="0"/>
              <a:t>.DATA</a:t>
            </a:r>
          </a:p>
          <a:p>
            <a:pPr marL="0" indent="0">
              <a:buNone/>
            </a:pPr>
            <a:r>
              <a:rPr lang="es-MX" sz="2000" dirty="0"/>
              <a:t>      </a:t>
            </a:r>
            <a:r>
              <a:rPr lang="es-MX" sz="2000" dirty="0" err="1"/>
              <a:t>bufferR</a:t>
            </a:r>
            <a:r>
              <a:rPr lang="es-MX" sz="2000" dirty="0"/>
              <a:t>  BYTE 81 DUP(0)    ; 80 </a:t>
            </a:r>
            <a:r>
              <a:rPr lang="es-MX" sz="2000" dirty="0" err="1"/>
              <a:t>characters</a:t>
            </a:r>
            <a:r>
              <a:rPr lang="es-MX" sz="2000" dirty="0"/>
              <a:t> plus 0 (</a:t>
            </a:r>
            <a:r>
              <a:rPr lang="es-MX" sz="2000" dirty="0" err="1"/>
              <a:t>terminator</a:t>
            </a:r>
            <a:r>
              <a:rPr lang="es-MX" sz="2000" dirty="0"/>
              <a:t>)</a:t>
            </a:r>
          </a:p>
          <a:p>
            <a:pPr marL="0" indent="0">
              <a:buNone/>
            </a:pPr>
            <a:r>
              <a:rPr lang="es-MX" sz="2000" dirty="0"/>
              <a:t>      </a:t>
            </a:r>
            <a:r>
              <a:rPr lang="es-MX" sz="2000" dirty="0" err="1"/>
              <a:t>charCountR</a:t>
            </a:r>
            <a:r>
              <a:rPr lang="es-MX" sz="2000" dirty="0"/>
              <a:t>  DWORD ?</a:t>
            </a:r>
          </a:p>
          <a:p>
            <a:pPr marL="0" indent="0">
              <a:buNone/>
            </a:pPr>
            <a:r>
              <a:rPr lang="es-MX" sz="2000" dirty="0"/>
              <a:t>.CODE</a:t>
            </a:r>
          </a:p>
          <a:p>
            <a:pPr marL="0" indent="0">
              <a:buNone/>
            </a:pPr>
            <a:r>
              <a:rPr lang="es-MX" sz="2000" dirty="0"/>
              <a:t>      MOV  EDX, OFFSET </a:t>
            </a:r>
            <a:r>
              <a:rPr lang="es-MX" sz="2000" dirty="0" err="1"/>
              <a:t>bufferR</a:t>
            </a:r>
            <a:endParaRPr lang="es-MX" sz="2000" dirty="0"/>
          </a:p>
          <a:p>
            <a:pPr marL="0" indent="0">
              <a:buNone/>
            </a:pPr>
            <a:r>
              <a:rPr lang="es-MX" sz="2000" dirty="0"/>
              <a:t>      MOV  ECX, 81</a:t>
            </a:r>
          </a:p>
          <a:p>
            <a:pPr marL="0" indent="0">
              <a:buNone/>
            </a:pPr>
            <a:r>
              <a:rPr lang="es-MX" sz="2000" dirty="0"/>
              <a:t>      CALL  </a:t>
            </a:r>
            <a:r>
              <a:rPr lang="es-MX" sz="2000" dirty="0" err="1"/>
              <a:t>ReadString</a:t>
            </a:r>
            <a:endParaRPr lang="es-MX" sz="2000" dirty="0"/>
          </a:p>
          <a:p>
            <a:pPr marL="0" indent="0">
              <a:buNone/>
            </a:pPr>
            <a:r>
              <a:rPr lang="es-MX" sz="2000" dirty="0"/>
              <a:t>      MOV  </a:t>
            </a:r>
            <a:r>
              <a:rPr lang="es-MX" sz="2000" dirty="0" err="1"/>
              <a:t>charCountR</a:t>
            </a:r>
            <a:r>
              <a:rPr lang="es-MX" sz="2000" dirty="0"/>
              <a:t>, EAX</a:t>
            </a:r>
          </a:p>
          <a:p>
            <a:pPr marL="0" indent="0">
              <a:buNone/>
            </a:pP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276</a:t>
            </a:fld>
            <a:endParaRPr lang="es-MX" dirty="0"/>
          </a:p>
        </p:txBody>
      </p:sp>
    </p:spTree>
    <p:extLst>
      <p:ext uri="{BB962C8B-B14F-4D97-AF65-F5344CB8AC3E}">
        <p14:creationId xmlns:p14="http://schemas.microsoft.com/office/powerpoint/2010/main" val="38084483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8-bit ASCII </a:t>
            </a:r>
            <a:r>
              <a:rPr lang="es-MX" dirty="0" err="1"/>
              <a:t>Codes</a:t>
            </a:r>
            <a:r>
              <a:rPr lang="es-MX" dirty="0"/>
              <a:t>: 0-127</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277</a:t>
            </a:fld>
            <a:endParaRPr lang="es-MX" dirty="0"/>
          </a:p>
        </p:txBody>
      </p:sp>
      <p:pic>
        <p:nvPicPr>
          <p:cNvPr id="6" name="Picture 2" descr="Ascii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412776"/>
            <a:ext cx="7491413" cy="511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18870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8-bit ASCII </a:t>
            </a:r>
            <a:r>
              <a:rPr lang="es-MX" dirty="0" err="1"/>
              <a:t>Codes</a:t>
            </a:r>
            <a:r>
              <a:rPr lang="es-MX" dirty="0"/>
              <a:t>: 128-255</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278</a:t>
            </a:fld>
            <a:endParaRPr lang="es-MX" dirty="0"/>
          </a:p>
        </p:txBody>
      </p:sp>
      <p:pic>
        <p:nvPicPr>
          <p:cNvPr id="6" name="Picture 2" descr="EBCDIC and IBM Scan C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2150611"/>
            <a:ext cx="6003608"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96701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Review</a:t>
            </a:r>
            <a:r>
              <a:rPr lang="es-MX" dirty="0"/>
              <a:t> </a:t>
            </a:r>
            <a:r>
              <a:rPr lang="es-MX" dirty="0" err="1"/>
              <a:t>these</a:t>
            </a:r>
            <a:r>
              <a:rPr lang="es-MX" dirty="0"/>
              <a:t> </a:t>
            </a:r>
            <a:r>
              <a:rPr lang="es-MX" dirty="0" err="1"/>
              <a:t>procedures</a:t>
            </a:r>
            <a:endParaRPr lang="en-US" dirty="0"/>
          </a:p>
        </p:txBody>
      </p:sp>
      <p:sp>
        <p:nvSpPr>
          <p:cNvPr id="3" name="2 Marcador de contenido"/>
          <p:cNvSpPr>
            <a:spLocks noGrp="1"/>
          </p:cNvSpPr>
          <p:nvPr>
            <p:ph idx="1"/>
          </p:nvPr>
        </p:nvSpPr>
        <p:spPr/>
        <p:txBody>
          <a:bodyPr>
            <a:normAutofit/>
          </a:bodyPr>
          <a:lstStyle/>
          <a:p>
            <a:pPr marL="0" indent="0">
              <a:buNone/>
            </a:pPr>
            <a:r>
              <a:rPr lang="es-MX" dirty="0" err="1"/>
              <a:t>Chapter</a:t>
            </a:r>
            <a:r>
              <a:rPr lang="es-MX" dirty="0"/>
              <a:t> 5 (5.4.2, 5.4.3)</a:t>
            </a:r>
          </a:p>
          <a:p>
            <a:endParaRPr lang="es-MX" dirty="0"/>
          </a:p>
          <a:p>
            <a:r>
              <a:rPr lang="es-MX" dirty="0" err="1"/>
              <a:t>Clrscr</a:t>
            </a:r>
            <a:endParaRPr lang="es-MX" dirty="0"/>
          </a:p>
          <a:p>
            <a:r>
              <a:rPr lang="es-MX" dirty="0" err="1"/>
              <a:t>ReadChar</a:t>
            </a:r>
            <a:r>
              <a:rPr lang="es-MX" dirty="0"/>
              <a:t>, </a:t>
            </a:r>
            <a:r>
              <a:rPr lang="es-MX" dirty="0" err="1"/>
              <a:t>ReadDec</a:t>
            </a:r>
            <a:r>
              <a:rPr lang="es-MX" dirty="0"/>
              <a:t>, </a:t>
            </a:r>
            <a:r>
              <a:rPr lang="es-MX" dirty="0" err="1"/>
              <a:t>ReadKey</a:t>
            </a:r>
            <a:endParaRPr lang="es-MX" dirty="0"/>
          </a:p>
          <a:p>
            <a:r>
              <a:rPr lang="es-MX" dirty="0" err="1"/>
              <a:t>WriteBin</a:t>
            </a:r>
            <a:r>
              <a:rPr lang="es-MX" dirty="0"/>
              <a:t>, </a:t>
            </a:r>
            <a:r>
              <a:rPr lang="es-MX" dirty="0" err="1"/>
              <a:t>WriteBinB</a:t>
            </a:r>
            <a:endParaRPr lang="es-MX" dirty="0"/>
          </a:p>
          <a:p>
            <a:r>
              <a:rPr lang="es-MX" dirty="0" err="1"/>
              <a:t>WriteChar</a:t>
            </a:r>
            <a:r>
              <a:rPr lang="es-MX" dirty="0"/>
              <a:t>, </a:t>
            </a:r>
            <a:r>
              <a:rPr lang="es-MX" dirty="0" err="1"/>
              <a:t>WriteDec</a:t>
            </a:r>
            <a:r>
              <a:rPr lang="es-MX" dirty="0"/>
              <a:t>, </a:t>
            </a:r>
            <a:r>
              <a:rPr lang="es-MX" dirty="0" err="1"/>
              <a:t>WriteHexB</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279</a:t>
            </a:fld>
            <a:endParaRPr lang="es-MX" dirty="0"/>
          </a:p>
        </p:txBody>
      </p:sp>
    </p:spTree>
    <p:extLst>
      <p:ext uri="{BB962C8B-B14F-4D97-AF65-F5344CB8AC3E}">
        <p14:creationId xmlns:p14="http://schemas.microsoft.com/office/powerpoint/2010/main" val="2801744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t>Translating Binary to Hexadecimal</a:t>
            </a:r>
          </a:p>
        </p:txBody>
      </p:sp>
      <p:sp>
        <p:nvSpPr>
          <p:cNvPr id="15364" name="Text Box 38"/>
          <p:cNvSpPr txBox="1">
            <a:spLocks noChangeArrowheads="1"/>
          </p:cNvSpPr>
          <p:nvPr/>
        </p:nvSpPr>
        <p:spPr bwMode="auto">
          <a:xfrm>
            <a:off x="2362200" y="1628800"/>
            <a:ext cx="7696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pPr>
            <a:r>
              <a:rPr lang="en-US" altLang="en-US" sz="2100" dirty="0">
                <a:solidFill>
                  <a:prstClr val="black"/>
                </a:solidFill>
              </a:rPr>
              <a:t>Each hexadecimal digit corresponds to 4 binary bits.</a:t>
            </a:r>
          </a:p>
          <a:p>
            <a:pPr eaLnBrk="1" hangingPunct="1">
              <a:spcBef>
                <a:spcPct val="50000"/>
              </a:spcBef>
              <a:buClrTx/>
            </a:pPr>
            <a:r>
              <a:rPr lang="en-US" altLang="en-US" sz="2100" dirty="0">
                <a:solidFill>
                  <a:prstClr val="black"/>
                </a:solidFill>
              </a:rPr>
              <a:t>Example: Translate the binary integer</a:t>
            </a:r>
          </a:p>
          <a:p>
            <a:pPr lvl="1" eaLnBrk="1" hangingPunct="1">
              <a:spcBef>
                <a:spcPct val="50000"/>
              </a:spcBef>
              <a:buClrTx/>
            </a:pPr>
            <a:r>
              <a:rPr lang="en-US" altLang="en-US" sz="1900" dirty="0">
                <a:solidFill>
                  <a:prstClr val="black"/>
                </a:solidFill>
              </a:rPr>
              <a:t>0001 0110 1010 0111 1001 0100</a:t>
            </a:r>
            <a:r>
              <a:rPr lang="en-US" altLang="en-US" sz="1900" baseline="-25000" dirty="0">
                <a:solidFill>
                  <a:prstClr val="black"/>
                </a:solidFill>
              </a:rPr>
              <a:t>2</a:t>
            </a:r>
            <a:r>
              <a:rPr lang="en-US" altLang="en-US" sz="1900" dirty="0">
                <a:solidFill>
                  <a:prstClr val="black"/>
                </a:solidFill>
              </a:rPr>
              <a:t> to hexadecimal:</a:t>
            </a:r>
          </a:p>
        </p:txBody>
      </p:sp>
      <p:pic>
        <p:nvPicPr>
          <p:cNvPr id="15365" name="Picture 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648" y="3751616"/>
            <a:ext cx="5562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pie de página 1"/>
          <p:cNvSpPr>
            <a:spLocks noGrp="1"/>
          </p:cNvSpPr>
          <p:nvPr>
            <p:ph type="ftr" sz="quarter" idx="11"/>
          </p:nvPr>
        </p:nvSpPr>
        <p:spPr/>
        <p:txBody>
          <a:bodyPr/>
          <a:lstStyle/>
          <a:p>
            <a:r>
              <a:rPr lang="es-MX">
                <a:solidFill>
                  <a:prstClr val="black"/>
                </a:solidFill>
                <a:latin typeface="Calibri"/>
              </a:rPr>
              <a:t>OPC</a:t>
            </a:r>
          </a:p>
        </p:txBody>
      </p:sp>
      <p:sp>
        <p:nvSpPr>
          <p:cNvPr id="3" name="Marcador de número de diapositiva 2"/>
          <p:cNvSpPr>
            <a:spLocks noGrp="1"/>
          </p:cNvSpPr>
          <p:nvPr>
            <p:ph type="sldNum" sz="quarter" idx="12"/>
          </p:nvPr>
        </p:nvSpPr>
        <p:spPr/>
        <p:txBody>
          <a:bodyPr/>
          <a:lstStyle/>
          <a:p>
            <a:fld id="{99D12B9E-07E7-4AA4-B998-005BF6072828}" type="slidenum">
              <a:rPr lang="es-MX">
                <a:solidFill>
                  <a:prstClr val="black"/>
                </a:solidFill>
                <a:latin typeface="Calibri"/>
              </a:rPr>
              <a:pPr/>
              <a:t>28</a:t>
            </a:fld>
            <a:endParaRPr lang="es-MX">
              <a:solidFill>
                <a:prstClr val="black"/>
              </a:solidFill>
              <a:latin typeface="Calibri"/>
            </a:endParaRPr>
          </a:p>
        </p:txBody>
      </p:sp>
    </p:spTree>
    <p:extLst>
      <p:ext uri="{BB962C8B-B14F-4D97-AF65-F5344CB8AC3E}">
        <p14:creationId xmlns:p14="http://schemas.microsoft.com/office/powerpoint/2010/main" val="407070076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BB</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7071470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Operators</a:t>
            </a:r>
            <a:r>
              <a:rPr lang="es-MX" dirty="0"/>
              <a:t> in </a:t>
            </a:r>
            <a:r>
              <a:rPr lang="es-MX" dirty="0" err="1"/>
              <a:t>operands</a:t>
            </a:r>
            <a:endParaRPr lang="en-US" dirty="0"/>
          </a:p>
        </p:txBody>
      </p:sp>
      <p:sp>
        <p:nvSpPr>
          <p:cNvPr id="3" name="2 Marcador de contenido"/>
          <p:cNvSpPr>
            <a:spLocks noGrp="1"/>
          </p:cNvSpPr>
          <p:nvPr>
            <p:ph idx="1"/>
          </p:nvPr>
        </p:nvSpPr>
        <p:spPr/>
        <p:txBody>
          <a:bodyPr>
            <a:normAutofit/>
          </a:bodyPr>
          <a:lstStyle/>
          <a:p>
            <a:pPr marL="0" indent="0">
              <a:buNone/>
            </a:pPr>
            <a:endParaRPr lang="es-MX" dirty="0"/>
          </a:p>
          <a:p>
            <a:pPr marL="0" indent="0">
              <a:buNone/>
            </a:pPr>
            <a:endParaRPr lang="es-MX" dirty="0"/>
          </a:p>
          <a:p>
            <a:pPr marL="0" indent="0">
              <a:buNone/>
            </a:pPr>
            <a:endParaRPr lang="es-MX" dirty="0"/>
          </a:p>
          <a:p>
            <a:pPr marL="0" indent="0" algn="ctr">
              <a:buNone/>
            </a:pPr>
            <a:r>
              <a:rPr lang="en-US" sz="4000" b="1" dirty="0"/>
              <a:t>Data-Related Operators in operands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281</a:t>
            </a:fld>
            <a:endParaRPr lang="es-MX" dirty="0"/>
          </a:p>
        </p:txBody>
      </p:sp>
    </p:spTree>
    <p:extLst>
      <p:ext uri="{BB962C8B-B14F-4D97-AF65-F5344CB8AC3E}">
        <p14:creationId xmlns:p14="http://schemas.microsoft.com/office/powerpoint/2010/main" val="185409359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i="1" dirty="0"/>
              <a:t>Data-Related Operators</a:t>
            </a:r>
            <a:r>
              <a:rPr lang="en-US" dirty="0"/>
              <a:t> in </a:t>
            </a:r>
            <a:r>
              <a:rPr lang="en-US" b="1" dirty="0"/>
              <a:t>Operands</a:t>
            </a:r>
          </a:p>
        </p:txBody>
      </p:sp>
      <p:sp>
        <p:nvSpPr>
          <p:cNvPr id="3" name="2 Marcador de contenido"/>
          <p:cNvSpPr>
            <a:spLocks noGrp="1"/>
          </p:cNvSpPr>
          <p:nvPr>
            <p:ph idx="1"/>
          </p:nvPr>
        </p:nvSpPr>
        <p:spPr/>
        <p:txBody>
          <a:bodyPr>
            <a:normAutofit/>
          </a:bodyPr>
          <a:lstStyle/>
          <a:p>
            <a:pPr marL="0" indent="0">
              <a:buNone/>
            </a:pPr>
            <a:r>
              <a:rPr lang="es-MX" altLang="en-US" dirty="0"/>
              <a:t>Data-</a:t>
            </a:r>
            <a:r>
              <a:rPr lang="es-MX" altLang="en-US" dirty="0" err="1"/>
              <a:t>Related</a:t>
            </a:r>
            <a:r>
              <a:rPr lang="es-MX" altLang="en-US" dirty="0"/>
              <a:t> </a:t>
            </a:r>
            <a:r>
              <a:rPr lang="es-MX" altLang="en-US" dirty="0" err="1"/>
              <a:t>Operators</a:t>
            </a:r>
            <a:r>
              <a:rPr lang="es-MX" altLang="en-US" dirty="0"/>
              <a:t> are a </a:t>
            </a:r>
            <a:r>
              <a:rPr lang="es-MX" altLang="en-US" dirty="0" err="1"/>
              <a:t>kind</a:t>
            </a:r>
            <a:r>
              <a:rPr lang="es-MX" altLang="en-US" dirty="0"/>
              <a:t> of </a:t>
            </a:r>
            <a:r>
              <a:rPr lang="es-MX" altLang="en-US" dirty="0" err="1"/>
              <a:t>Directives</a:t>
            </a:r>
            <a:r>
              <a:rPr lang="es-MX" altLang="en-US" dirty="0"/>
              <a:t>, </a:t>
            </a:r>
            <a:r>
              <a:rPr lang="es-MX" altLang="en-US" dirty="0" err="1"/>
              <a:t>that</a:t>
            </a:r>
            <a:r>
              <a:rPr lang="es-MX" altLang="en-US" dirty="0"/>
              <a:t> are </a:t>
            </a:r>
            <a:r>
              <a:rPr lang="es-MX" altLang="en-US" dirty="0" err="1"/>
              <a:t>not</a:t>
            </a:r>
            <a:r>
              <a:rPr lang="es-MX" altLang="en-US" dirty="0"/>
              <a:t> </a:t>
            </a:r>
            <a:r>
              <a:rPr lang="es-MX" altLang="en-US" dirty="0" err="1"/>
              <a:t>executable</a:t>
            </a:r>
            <a:r>
              <a:rPr lang="es-MX" altLang="en-US" dirty="0"/>
              <a:t> </a:t>
            </a:r>
            <a:r>
              <a:rPr lang="es-MX" altLang="en-US" dirty="0" err="1"/>
              <a:t>instructions</a:t>
            </a:r>
            <a:r>
              <a:rPr lang="es-MX" altLang="en-US" dirty="0"/>
              <a:t>, </a:t>
            </a:r>
            <a:r>
              <a:rPr lang="es-MX" altLang="en-US" dirty="0" err="1"/>
              <a:t>instead</a:t>
            </a:r>
            <a:r>
              <a:rPr lang="es-MX" altLang="en-US" dirty="0"/>
              <a:t> </a:t>
            </a:r>
            <a:r>
              <a:rPr lang="es-MX" altLang="en-US" dirty="0" err="1"/>
              <a:t>they</a:t>
            </a:r>
            <a:r>
              <a:rPr lang="es-MX" altLang="en-US" dirty="0"/>
              <a:t> are </a:t>
            </a:r>
            <a:r>
              <a:rPr lang="es-MX" altLang="en-US" dirty="0" err="1"/>
              <a:t>only</a:t>
            </a:r>
            <a:r>
              <a:rPr lang="es-MX" altLang="en-US" dirty="0"/>
              <a:t> </a:t>
            </a:r>
            <a:r>
              <a:rPr lang="es-MX" altLang="en-US" dirty="0" err="1"/>
              <a:t>assembled</a:t>
            </a:r>
            <a:r>
              <a:rPr lang="es-MX" altLang="en-US" dirty="0"/>
              <a:t> </a:t>
            </a:r>
            <a:r>
              <a:rPr lang="es-MX" altLang="en-US" dirty="0" err="1"/>
              <a:t>by</a:t>
            </a:r>
            <a:r>
              <a:rPr lang="es-MX" altLang="en-US" dirty="0"/>
              <a:t> </a:t>
            </a:r>
            <a:r>
              <a:rPr lang="es-MX" altLang="en-US" dirty="0" err="1"/>
              <a:t>the</a:t>
            </a:r>
            <a:r>
              <a:rPr lang="es-MX" altLang="en-US" dirty="0"/>
              <a:t> </a:t>
            </a:r>
            <a:r>
              <a:rPr lang="es-MX" altLang="en-US" dirty="0" err="1"/>
              <a:t>assemblers</a:t>
            </a:r>
            <a:r>
              <a:rPr lang="es-MX" altLang="en-US" dirty="0"/>
              <a:t> (.CODE </a:t>
            </a:r>
            <a:r>
              <a:rPr lang="es-MX" altLang="en-US" dirty="0" err="1"/>
              <a:t>segment</a:t>
            </a:r>
            <a:r>
              <a:rPr lang="es-MX" altLang="en-US" dirty="0"/>
              <a:t>).</a:t>
            </a:r>
            <a:endParaRPr lang="en-US" altLang="en-US" dirty="0"/>
          </a:p>
          <a:p>
            <a:r>
              <a:rPr lang="en-US" altLang="en-US" dirty="0"/>
              <a:t>OFFSET Operator</a:t>
            </a:r>
          </a:p>
          <a:p>
            <a:r>
              <a:rPr lang="en-US" altLang="en-US" dirty="0"/>
              <a:t>TYPE Operator</a:t>
            </a:r>
          </a:p>
          <a:p>
            <a:r>
              <a:rPr lang="en-US" altLang="en-US" dirty="0"/>
              <a:t>LENGTHOF Operator</a:t>
            </a:r>
          </a:p>
          <a:p>
            <a:r>
              <a:rPr lang="en-US" altLang="en-US" dirty="0"/>
              <a:t>SIZEOF Operator</a:t>
            </a:r>
          </a:p>
          <a:p>
            <a:r>
              <a:rPr lang="es-MX" altLang="en-US" dirty="0"/>
              <a:t>and more …</a:t>
            </a:r>
            <a:endParaRPr lang="en-US" alt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282</a:t>
            </a:fld>
            <a:endParaRPr lang="es-MX" dirty="0"/>
          </a:p>
        </p:txBody>
      </p:sp>
    </p:spTree>
    <p:extLst>
      <p:ext uri="{BB962C8B-B14F-4D97-AF65-F5344CB8AC3E}">
        <p14:creationId xmlns:p14="http://schemas.microsoft.com/office/powerpoint/2010/main" val="325125429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OFFSET Operator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283</a:t>
            </a:fld>
            <a:endParaRPr lang="es-MX" dirty="0"/>
          </a:p>
        </p:txBody>
      </p:sp>
      <p:sp>
        <p:nvSpPr>
          <p:cNvPr id="6" name="Rectangle 3"/>
          <p:cNvSpPr txBox="1">
            <a:spLocks noChangeArrowheads="1"/>
          </p:cNvSpPr>
          <p:nvPr/>
        </p:nvSpPr>
        <p:spPr>
          <a:xfrm>
            <a:off x="2286000" y="1700808"/>
            <a:ext cx="7696200"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en-US" altLang="en-US" sz="2000" dirty="0"/>
              <a:t>OFFSET returns </a:t>
            </a:r>
            <a:r>
              <a:rPr lang="en-US" altLang="en-US" sz="2200" dirty="0"/>
              <a:t>the </a:t>
            </a:r>
            <a:r>
              <a:rPr lang="en-US" altLang="en-US" sz="2200" i="1" dirty="0"/>
              <a:t>distance</a:t>
            </a:r>
            <a:r>
              <a:rPr lang="en-US" altLang="en-US" sz="2200" dirty="0"/>
              <a:t> in bytes, of a </a:t>
            </a:r>
            <a:r>
              <a:rPr lang="en-US" altLang="en-US" sz="2200" i="1" dirty="0"/>
              <a:t>label</a:t>
            </a:r>
            <a:r>
              <a:rPr lang="en-US" altLang="en-US" sz="2200" dirty="0"/>
              <a:t> from the beginning of its enclosing DATA segment</a:t>
            </a:r>
          </a:p>
          <a:p>
            <a:pPr lvl="1">
              <a:lnSpc>
                <a:spcPct val="110000"/>
              </a:lnSpc>
            </a:pPr>
            <a:r>
              <a:rPr lang="en-US" altLang="en-US" sz="2400" dirty="0"/>
              <a:t>Protected mode: 32, 64 bits</a:t>
            </a:r>
          </a:p>
          <a:p>
            <a:pPr lvl="1">
              <a:lnSpc>
                <a:spcPct val="110000"/>
              </a:lnSpc>
            </a:pPr>
            <a:r>
              <a:rPr lang="en-US" altLang="en-US" sz="2400" dirty="0"/>
              <a:t>Real mode: 16 bits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3548557"/>
            <a:ext cx="4800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79533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OFFSET Examples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284</a:t>
            </a:fld>
            <a:endParaRPr lang="es-MX" dirty="0"/>
          </a:p>
        </p:txBody>
      </p:sp>
      <p:sp>
        <p:nvSpPr>
          <p:cNvPr id="6" name="Text Box 3"/>
          <p:cNvSpPr txBox="1">
            <a:spLocks noChangeArrowheads="1"/>
          </p:cNvSpPr>
          <p:nvPr/>
        </p:nvSpPr>
        <p:spPr bwMode="auto">
          <a:xfrm>
            <a:off x="2895600" y="2467000"/>
            <a:ext cx="6477000"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     BYTE 404000h DUP(?)</a:t>
            </a:r>
          </a:p>
          <a:p>
            <a:pPr eaLnBrk="1" hangingPunct="1">
              <a:lnSpc>
                <a:spcPct val="50000"/>
              </a:lnSpc>
              <a:spcBef>
                <a:spcPct val="50000"/>
              </a:spcBef>
            </a:pPr>
            <a:r>
              <a:rPr lang="en-US" altLang="en-US" sz="1800" b="1" dirty="0" err="1">
                <a:latin typeface="Courier New" pitchFamily="49" charset="0"/>
              </a:rPr>
              <a:t>bVal</a:t>
            </a:r>
            <a:r>
              <a:rPr lang="en-US" altLang="en-US" sz="1800" b="1" dirty="0">
                <a:latin typeface="Courier New" pitchFamily="49" charset="0"/>
              </a:rPr>
              <a:t> BYTE ?</a:t>
            </a:r>
          </a:p>
          <a:p>
            <a:pPr eaLnBrk="1" hangingPunct="1">
              <a:lnSpc>
                <a:spcPct val="50000"/>
              </a:lnSpc>
              <a:spcBef>
                <a:spcPct val="50000"/>
              </a:spcBef>
            </a:pPr>
            <a:r>
              <a:rPr lang="en-US" altLang="en-US" sz="1800" b="1" dirty="0" err="1">
                <a:latin typeface="Courier New" pitchFamily="49" charset="0"/>
              </a:rPr>
              <a:t>wVal</a:t>
            </a:r>
            <a:r>
              <a:rPr lang="en-US" altLang="en-US" sz="1800" b="1" dirty="0">
                <a:latin typeface="Courier New" pitchFamily="49" charset="0"/>
              </a:rPr>
              <a:t> WORD ?</a:t>
            </a:r>
          </a:p>
          <a:p>
            <a:pPr eaLnBrk="1" hangingPunct="1">
              <a:lnSpc>
                <a:spcPct val="50000"/>
              </a:lnSpc>
              <a:spcBef>
                <a:spcPct val="50000"/>
              </a:spcBef>
            </a:pPr>
            <a:r>
              <a:rPr lang="en-US" altLang="en-US" sz="1800" b="1" dirty="0" err="1">
                <a:latin typeface="Courier New" pitchFamily="49" charset="0"/>
              </a:rPr>
              <a:t>dVal</a:t>
            </a:r>
            <a:r>
              <a:rPr lang="en-US" altLang="en-US" sz="1800" b="1" dirty="0">
                <a:latin typeface="Courier New" pitchFamily="49" charset="0"/>
              </a:rPr>
              <a:t> DWORD ?</a:t>
            </a:r>
          </a:p>
          <a:p>
            <a:pPr eaLnBrk="1" hangingPunct="1">
              <a:lnSpc>
                <a:spcPct val="50000"/>
              </a:lnSpc>
              <a:spcBef>
                <a:spcPct val="50000"/>
              </a:spcBef>
            </a:pPr>
            <a:r>
              <a:rPr lang="en-US" altLang="en-US" sz="1800" b="1" dirty="0">
                <a:latin typeface="Courier New" pitchFamily="49" charset="0"/>
              </a:rPr>
              <a:t>dVal2 DWORD ?</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ESI,OFFSET </a:t>
            </a:r>
            <a:r>
              <a:rPr lang="en-US" altLang="en-US" sz="1800" b="1" dirty="0" err="1">
                <a:latin typeface="Courier New" pitchFamily="49" charset="0"/>
              </a:rPr>
              <a:t>bVal</a:t>
            </a:r>
            <a:r>
              <a:rPr lang="en-US" altLang="en-US" sz="1800" b="1" dirty="0">
                <a:latin typeface="Courier New" pitchFamily="49" charset="0"/>
              </a:rPr>
              <a:t> 	; ESI = 00404000</a:t>
            </a:r>
          </a:p>
          <a:p>
            <a:pPr eaLnBrk="1" hangingPunct="1">
              <a:lnSpc>
                <a:spcPct val="50000"/>
              </a:lnSpc>
              <a:spcBef>
                <a:spcPct val="50000"/>
              </a:spcBef>
            </a:pPr>
            <a:r>
              <a:rPr lang="en-US" altLang="en-US" sz="1800" b="1" dirty="0">
                <a:latin typeface="Courier New" pitchFamily="49" charset="0"/>
              </a:rPr>
              <a:t>MOV ESI,OFFSET </a:t>
            </a:r>
            <a:r>
              <a:rPr lang="en-US" altLang="en-US" sz="1800" b="1" dirty="0" err="1">
                <a:latin typeface="Courier New" pitchFamily="49" charset="0"/>
              </a:rPr>
              <a:t>wVal</a:t>
            </a:r>
            <a:r>
              <a:rPr lang="en-US" altLang="en-US" sz="1800" b="1" dirty="0">
                <a:latin typeface="Courier New" pitchFamily="49" charset="0"/>
              </a:rPr>
              <a:t> 	; ESI = 00404001</a:t>
            </a:r>
          </a:p>
          <a:p>
            <a:pPr eaLnBrk="1" hangingPunct="1">
              <a:lnSpc>
                <a:spcPct val="50000"/>
              </a:lnSpc>
              <a:spcBef>
                <a:spcPct val="50000"/>
              </a:spcBef>
            </a:pPr>
            <a:r>
              <a:rPr lang="en-US" altLang="en-US" sz="1800" b="1" dirty="0">
                <a:latin typeface="Courier New" pitchFamily="49" charset="0"/>
              </a:rPr>
              <a:t>MOV ESI,OFFSET </a:t>
            </a:r>
            <a:r>
              <a:rPr lang="en-US" altLang="en-US" sz="1800" b="1" dirty="0" err="1">
                <a:latin typeface="Courier New" pitchFamily="49" charset="0"/>
              </a:rPr>
              <a:t>dVal</a:t>
            </a:r>
            <a:r>
              <a:rPr lang="en-US" altLang="en-US" sz="1800" b="1" dirty="0">
                <a:latin typeface="Courier New" pitchFamily="49" charset="0"/>
              </a:rPr>
              <a:t> 	; ESI = 0040____</a:t>
            </a:r>
          </a:p>
          <a:p>
            <a:pPr eaLnBrk="1" hangingPunct="1">
              <a:lnSpc>
                <a:spcPct val="50000"/>
              </a:lnSpc>
              <a:spcBef>
                <a:spcPct val="50000"/>
              </a:spcBef>
            </a:pPr>
            <a:r>
              <a:rPr lang="en-US" altLang="en-US" sz="1800" b="1" dirty="0">
                <a:latin typeface="Courier New" pitchFamily="49" charset="0"/>
              </a:rPr>
              <a:t>MOV ESI,OFFSET dVal2	; ESI = 0040____</a:t>
            </a:r>
          </a:p>
        </p:txBody>
      </p:sp>
      <p:sp>
        <p:nvSpPr>
          <p:cNvPr id="7" name="Text Box 4"/>
          <p:cNvSpPr txBox="1">
            <a:spLocks noChangeArrowheads="1"/>
          </p:cNvSpPr>
          <p:nvPr/>
        </p:nvSpPr>
        <p:spPr bwMode="auto">
          <a:xfrm>
            <a:off x="2209800" y="1628800"/>
            <a:ext cx="7696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Let's assume that the DATA segment begins at 00000000h:</a:t>
            </a:r>
          </a:p>
        </p:txBody>
      </p:sp>
    </p:spTree>
    <p:extLst>
      <p:ext uri="{BB962C8B-B14F-4D97-AF65-F5344CB8AC3E}">
        <p14:creationId xmlns:p14="http://schemas.microsoft.com/office/powerpoint/2010/main" val="417080358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Relating to C/C++</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285</a:t>
            </a:fld>
            <a:endParaRPr lang="es-MX" dirty="0"/>
          </a:p>
        </p:txBody>
      </p:sp>
      <p:sp>
        <p:nvSpPr>
          <p:cNvPr id="6" name="Text Box 3"/>
          <p:cNvSpPr txBox="1">
            <a:spLocks noChangeArrowheads="1"/>
          </p:cNvSpPr>
          <p:nvPr/>
        </p:nvSpPr>
        <p:spPr bwMode="auto">
          <a:xfrm>
            <a:off x="2362200" y="3200400"/>
            <a:ext cx="2819400" cy="2460848"/>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 C++ version:</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char array[1000];</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char * p = array;</a:t>
            </a:r>
          </a:p>
        </p:txBody>
      </p:sp>
      <p:sp>
        <p:nvSpPr>
          <p:cNvPr id="7" name="Text Box 4"/>
          <p:cNvSpPr txBox="1">
            <a:spLocks noChangeArrowheads="1"/>
          </p:cNvSpPr>
          <p:nvPr/>
        </p:nvSpPr>
        <p:spPr bwMode="auto">
          <a:xfrm>
            <a:off x="2209800" y="1905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The value returned by OFFSET is a pointer. Compare the following code written for both C++ and assembly language:</a:t>
            </a:r>
          </a:p>
        </p:txBody>
      </p:sp>
      <p:sp>
        <p:nvSpPr>
          <p:cNvPr id="8" name="Text Box 5"/>
          <p:cNvSpPr txBox="1">
            <a:spLocks noChangeArrowheads="1"/>
          </p:cNvSpPr>
          <p:nvPr/>
        </p:nvSpPr>
        <p:spPr bwMode="auto">
          <a:xfrm>
            <a:off x="5715000" y="3200400"/>
            <a:ext cx="4114800" cy="2820888"/>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 Assembly language:</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array BYTE 1000 DUP(?)</a:t>
            </a:r>
          </a:p>
          <a:p>
            <a:pPr eaLnBrk="1" hangingPunct="1">
              <a:lnSpc>
                <a:spcPct val="50000"/>
              </a:lnSpc>
              <a:spcBef>
                <a:spcPct val="50000"/>
              </a:spcBef>
            </a:pPr>
            <a:r>
              <a:rPr lang="en-US" altLang="en-US" sz="1800" b="1" dirty="0">
                <a:latin typeface="Courier New" pitchFamily="49" charset="0"/>
              </a:rPr>
              <a:t>    p DWORD ?</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ESI,OFFSET array</a:t>
            </a:r>
          </a:p>
          <a:p>
            <a:pPr eaLnBrk="1" hangingPunct="1">
              <a:lnSpc>
                <a:spcPct val="50000"/>
              </a:lnSpc>
              <a:spcBef>
                <a:spcPct val="50000"/>
              </a:spcBef>
            </a:pPr>
            <a:r>
              <a:rPr lang="en-US" altLang="en-US" sz="1800" b="1">
                <a:latin typeface="Courier New" pitchFamily="49" charset="0"/>
              </a:rPr>
              <a:t>MOV p, ESI</a:t>
            </a:r>
            <a:endParaRPr lang="en-US" altLang="en-US" sz="1800" b="1" dirty="0">
              <a:latin typeface="Courier New" pitchFamily="49" charset="0"/>
            </a:endParaRPr>
          </a:p>
        </p:txBody>
      </p:sp>
    </p:spTree>
    <p:extLst>
      <p:ext uri="{BB962C8B-B14F-4D97-AF65-F5344CB8AC3E}">
        <p14:creationId xmlns:p14="http://schemas.microsoft.com/office/powerpoint/2010/main" val="61581892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Assembly Program Practice</a:t>
            </a:r>
          </a:p>
        </p:txBody>
      </p:sp>
      <p:sp>
        <p:nvSpPr>
          <p:cNvPr id="3" name="2 Marcador de contenido"/>
          <p:cNvSpPr>
            <a:spLocks noGrp="1"/>
          </p:cNvSpPr>
          <p:nvPr>
            <p:ph idx="1"/>
          </p:nvPr>
        </p:nvSpPr>
        <p:spPr>
          <a:xfrm>
            <a:off x="1981200" y="1600201"/>
            <a:ext cx="8229600" cy="1828800"/>
          </a:xfrm>
        </p:spPr>
        <p:txBody>
          <a:bodyPr/>
          <a:lstStyle/>
          <a:p>
            <a:pPr marL="0" indent="0">
              <a:buNone/>
            </a:pPr>
            <a:r>
              <a:rPr lang="es-MX" altLang="en-US" dirty="0">
                <a:solidFill>
                  <a:srgbClr val="FF0000"/>
                </a:solidFill>
              </a:rPr>
              <a:t>ejerBB02a.asm</a:t>
            </a:r>
            <a:endParaRPr lang="en-US" altLang="en-US" dirty="0">
              <a:solidFill>
                <a:srgbClr val="FF0000"/>
              </a:solidFill>
            </a:endParaRPr>
          </a:p>
          <a:p>
            <a:endParaRPr lang="en-US" altLang="en-US" dirty="0"/>
          </a:p>
          <a:p>
            <a:r>
              <a:rPr lang="en-US" altLang="en-US" dirty="0"/>
              <a:t>The running</a:t>
            </a:r>
          </a:p>
          <a:p>
            <a:pPr marL="0" indent="0">
              <a:buNone/>
            </a:pPr>
            <a:endParaRPr lang="en-US" alt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286</a:t>
            </a:fld>
            <a:endParaRPr lang="es-MX" dirty="0"/>
          </a:p>
        </p:txBody>
      </p:sp>
      <p:pic>
        <p:nvPicPr>
          <p:cNvPr id="7" name="Imagen 6"/>
          <p:cNvPicPr>
            <a:picLocks noChangeAspect="1"/>
          </p:cNvPicPr>
          <p:nvPr/>
        </p:nvPicPr>
        <p:blipFill>
          <a:blip r:embed="rId2"/>
          <a:stretch>
            <a:fillRect/>
          </a:stretch>
        </p:blipFill>
        <p:spPr>
          <a:xfrm>
            <a:off x="2182178" y="3429002"/>
            <a:ext cx="7827645" cy="2733675"/>
          </a:xfrm>
          <a:prstGeom prst="rect">
            <a:avLst/>
          </a:prstGeom>
        </p:spPr>
      </p:pic>
    </p:spTree>
    <p:extLst>
      <p:ext uri="{BB962C8B-B14F-4D97-AF65-F5344CB8AC3E}">
        <p14:creationId xmlns:p14="http://schemas.microsoft.com/office/powerpoint/2010/main" val="20936902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TYPE Operator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287</a:t>
            </a:fld>
            <a:endParaRPr lang="es-MX" dirty="0"/>
          </a:p>
        </p:txBody>
      </p:sp>
      <p:sp>
        <p:nvSpPr>
          <p:cNvPr id="6" name="Rectangle 3"/>
          <p:cNvSpPr txBox="1">
            <a:spLocks noChangeArrowheads="1"/>
          </p:cNvSpPr>
          <p:nvPr/>
        </p:nvSpPr>
        <p:spPr>
          <a:xfrm>
            <a:off x="2209800" y="1562100"/>
            <a:ext cx="77724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dirty="0"/>
              <a:t>The TYPE operator returns the </a:t>
            </a:r>
            <a:r>
              <a:rPr lang="en-US" altLang="en-US" i="1" dirty="0"/>
              <a:t>size</a:t>
            </a:r>
            <a:r>
              <a:rPr lang="en-US" altLang="en-US" dirty="0"/>
              <a:t>, in bytes, of a single element of a data declaration.</a:t>
            </a:r>
          </a:p>
        </p:txBody>
      </p:sp>
      <p:sp>
        <p:nvSpPr>
          <p:cNvPr id="7" name="Text Box 5"/>
          <p:cNvSpPr txBox="1">
            <a:spLocks noChangeArrowheads="1"/>
          </p:cNvSpPr>
          <p:nvPr/>
        </p:nvSpPr>
        <p:spPr bwMode="auto">
          <a:xfrm>
            <a:off x="3619500" y="2852936"/>
            <a:ext cx="4953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var1 BYTE ?</a:t>
            </a:r>
          </a:p>
          <a:p>
            <a:pPr eaLnBrk="1" hangingPunct="1">
              <a:lnSpc>
                <a:spcPct val="50000"/>
              </a:lnSpc>
              <a:spcBef>
                <a:spcPct val="50000"/>
              </a:spcBef>
            </a:pPr>
            <a:r>
              <a:rPr lang="en-US" altLang="en-US" sz="1800" b="1" dirty="0">
                <a:latin typeface="Courier New" pitchFamily="49" charset="0"/>
              </a:rPr>
              <a:t>var2 WORD ?</a:t>
            </a:r>
          </a:p>
          <a:p>
            <a:pPr eaLnBrk="1" hangingPunct="1">
              <a:lnSpc>
                <a:spcPct val="50000"/>
              </a:lnSpc>
              <a:spcBef>
                <a:spcPct val="50000"/>
              </a:spcBef>
            </a:pPr>
            <a:r>
              <a:rPr lang="en-US" altLang="en-US" sz="1800" b="1" dirty="0">
                <a:latin typeface="Courier New" pitchFamily="49" charset="0"/>
              </a:rPr>
              <a:t>var3 DWORD ?</a:t>
            </a:r>
          </a:p>
          <a:p>
            <a:pPr eaLnBrk="1" hangingPunct="1">
              <a:lnSpc>
                <a:spcPct val="50000"/>
              </a:lnSpc>
              <a:spcBef>
                <a:spcPct val="50000"/>
              </a:spcBef>
            </a:pPr>
            <a:r>
              <a:rPr lang="en-US" altLang="en-US" sz="1800" b="1" dirty="0">
                <a:latin typeface="Courier New" pitchFamily="49" charset="0"/>
              </a:rPr>
              <a:t>var4 QWORD ?</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EAX, TYPE var1	; 1</a:t>
            </a:r>
          </a:p>
          <a:p>
            <a:pPr eaLnBrk="1" hangingPunct="1">
              <a:lnSpc>
                <a:spcPct val="50000"/>
              </a:lnSpc>
              <a:spcBef>
                <a:spcPct val="50000"/>
              </a:spcBef>
            </a:pPr>
            <a:r>
              <a:rPr lang="en-US" altLang="en-US" sz="1800" b="1" dirty="0">
                <a:latin typeface="Courier New" pitchFamily="49" charset="0"/>
              </a:rPr>
              <a:t>MOV EAX, TYPE var2	; 2</a:t>
            </a:r>
          </a:p>
          <a:p>
            <a:pPr eaLnBrk="1" hangingPunct="1">
              <a:lnSpc>
                <a:spcPct val="50000"/>
              </a:lnSpc>
              <a:spcBef>
                <a:spcPct val="50000"/>
              </a:spcBef>
            </a:pPr>
            <a:r>
              <a:rPr lang="en-US" altLang="en-US" sz="1800" b="1" dirty="0">
                <a:latin typeface="Courier New" pitchFamily="49" charset="0"/>
              </a:rPr>
              <a:t>MOV EAX, TYPE var3	; 4</a:t>
            </a:r>
          </a:p>
          <a:p>
            <a:pPr eaLnBrk="1" hangingPunct="1">
              <a:lnSpc>
                <a:spcPct val="50000"/>
              </a:lnSpc>
              <a:spcBef>
                <a:spcPct val="50000"/>
              </a:spcBef>
            </a:pPr>
            <a:r>
              <a:rPr lang="en-US" altLang="en-US" sz="1800" b="1" dirty="0">
                <a:latin typeface="Courier New" pitchFamily="49" charset="0"/>
              </a:rPr>
              <a:t>MOV EAX, TYPE var4	; 8</a:t>
            </a:r>
          </a:p>
        </p:txBody>
      </p:sp>
    </p:spTree>
    <p:extLst>
      <p:ext uri="{BB962C8B-B14F-4D97-AF65-F5344CB8AC3E}">
        <p14:creationId xmlns:p14="http://schemas.microsoft.com/office/powerpoint/2010/main" val="6841871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LENGTHOF Operator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288</a:t>
            </a:fld>
            <a:endParaRPr lang="es-MX" dirty="0"/>
          </a:p>
        </p:txBody>
      </p:sp>
      <p:sp>
        <p:nvSpPr>
          <p:cNvPr id="6" name="Text Box 3"/>
          <p:cNvSpPr txBox="1">
            <a:spLocks noChangeArrowheads="1"/>
          </p:cNvSpPr>
          <p:nvPr/>
        </p:nvSpPr>
        <p:spPr bwMode="auto">
          <a:xfrm>
            <a:off x="2495600" y="2924945"/>
            <a:ext cx="6934200" cy="343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5205413" algn="l"/>
              </a:tabLst>
              <a:defRPr sz="2100">
                <a:solidFill>
                  <a:schemeClr val="tx1"/>
                </a:solidFill>
                <a:latin typeface="Arial" charset="0"/>
              </a:defRPr>
            </a:lvl1pPr>
            <a:lvl2pPr marL="742950" indent="-285750" eaLnBrk="0" hangingPunct="0">
              <a:tabLst>
                <a:tab pos="5205413" algn="l"/>
              </a:tabLst>
              <a:defRPr sz="2100">
                <a:solidFill>
                  <a:schemeClr val="tx1"/>
                </a:solidFill>
                <a:latin typeface="Arial" charset="0"/>
              </a:defRPr>
            </a:lvl2pPr>
            <a:lvl3pPr marL="1143000" indent="-228600" eaLnBrk="0" hangingPunct="0">
              <a:tabLst>
                <a:tab pos="5205413" algn="l"/>
              </a:tabLst>
              <a:defRPr sz="2100">
                <a:solidFill>
                  <a:schemeClr val="tx1"/>
                </a:solidFill>
                <a:latin typeface="Arial" charset="0"/>
              </a:defRPr>
            </a:lvl3pPr>
            <a:lvl4pPr marL="1600200" indent="-228600" eaLnBrk="0" hangingPunct="0">
              <a:tabLst>
                <a:tab pos="5205413" algn="l"/>
              </a:tabLst>
              <a:defRPr sz="2100">
                <a:solidFill>
                  <a:schemeClr val="tx1"/>
                </a:solidFill>
                <a:latin typeface="Arial" charset="0"/>
              </a:defRPr>
            </a:lvl4pPr>
            <a:lvl5pPr marL="2057400" indent="-228600" eaLnBrk="0" hangingPunct="0">
              <a:tabLst>
                <a:tab pos="5205413" algn="l"/>
              </a:tabLst>
              <a:defRPr sz="2100">
                <a:solidFill>
                  <a:schemeClr val="tx1"/>
                </a:solidFill>
                <a:latin typeface="Arial" charset="0"/>
              </a:defRPr>
            </a:lvl5pPr>
            <a:lvl6pPr marL="2514600" indent="-228600" eaLnBrk="0" fontAlgn="base" hangingPunct="0">
              <a:spcBef>
                <a:spcPct val="0"/>
              </a:spcBef>
              <a:spcAft>
                <a:spcPct val="0"/>
              </a:spcAft>
              <a:tabLst>
                <a:tab pos="5205413" algn="l"/>
              </a:tabLst>
              <a:defRPr sz="2100">
                <a:solidFill>
                  <a:schemeClr val="tx1"/>
                </a:solidFill>
                <a:latin typeface="Arial" charset="0"/>
              </a:defRPr>
            </a:lvl6pPr>
            <a:lvl7pPr marL="2971800" indent="-228600" eaLnBrk="0" fontAlgn="base" hangingPunct="0">
              <a:spcBef>
                <a:spcPct val="0"/>
              </a:spcBef>
              <a:spcAft>
                <a:spcPct val="0"/>
              </a:spcAft>
              <a:tabLst>
                <a:tab pos="5205413" algn="l"/>
              </a:tabLst>
              <a:defRPr sz="2100">
                <a:solidFill>
                  <a:schemeClr val="tx1"/>
                </a:solidFill>
                <a:latin typeface="Arial" charset="0"/>
              </a:defRPr>
            </a:lvl7pPr>
            <a:lvl8pPr marL="3429000" indent="-228600" eaLnBrk="0" fontAlgn="base" hangingPunct="0">
              <a:spcBef>
                <a:spcPct val="0"/>
              </a:spcBef>
              <a:spcAft>
                <a:spcPct val="0"/>
              </a:spcAft>
              <a:tabLst>
                <a:tab pos="5205413" algn="l"/>
              </a:tabLst>
              <a:defRPr sz="2100">
                <a:solidFill>
                  <a:schemeClr val="tx1"/>
                </a:solidFill>
                <a:latin typeface="Arial" charset="0"/>
              </a:defRPr>
            </a:lvl8pPr>
            <a:lvl9pPr marL="3886200" indent="-228600" eaLnBrk="0" fontAlgn="base" hangingPunct="0">
              <a:spcBef>
                <a:spcPct val="0"/>
              </a:spcBef>
              <a:spcAft>
                <a:spcPct val="0"/>
              </a:spcAft>
              <a:tabLst>
                <a:tab pos="5205413"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                             </a:t>
            </a:r>
            <a:r>
              <a:rPr lang="en-US" altLang="en-US" sz="1800" dirty="0">
                <a:solidFill>
                  <a:schemeClr val="tx2"/>
                </a:solidFill>
              </a:rPr>
              <a:t>LENGTHOF  label</a:t>
            </a:r>
          </a:p>
          <a:p>
            <a:pPr eaLnBrk="1" hangingPunct="1">
              <a:lnSpc>
                <a:spcPct val="50000"/>
              </a:lnSpc>
              <a:spcBef>
                <a:spcPct val="50000"/>
              </a:spcBef>
            </a:pPr>
            <a:r>
              <a:rPr lang="en-US" altLang="en-US" sz="1800" b="1" dirty="0">
                <a:latin typeface="Courier New" pitchFamily="49" charset="0"/>
              </a:rPr>
              <a:t>byte1  BYTE 10,20,30	; 3</a:t>
            </a:r>
          </a:p>
          <a:p>
            <a:pPr eaLnBrk="1" hangingPunct="1">
              <a:lnSpc>
                <a:spcPct val="50000"/>
              </a:lnSpc>
              <a:spcBef>
                <a:spcPct val="50000"/>
              </a:spcBef>
            </a:pPr>
            <a:r>
              <a:rPr lang="en-US" altLang="en-US" sz="1800" b="1" dirty="0">
                <a:latin typeface="Courier New" pitchFamily="49" charset="0"/>
              </a:rPr>
              <a:t>array1 WORD 30 DUP(?),0,0	; 32</a:t>
            </a:r>
          </a:p>
          <a:p>
            <a:pPr eaLnBrk="1" hangingPunct="1">
              <a:lnSpc>
                <a:spcPct val="50000"/>
              </a:lnSpc>
              <a:spcBef>
                <a:spcPct val="50000"/>
              </a:spcBef>
            </a:pPr>
            <a:r>
              <a:rPr lang="en-US" altLang="en-US" sz="1800" b="1" dirty="0">
                <a:latin typeface="Courier New" pitchFamily="49" charset="0"/>
              </a:rPr>
              <a:t>array2 WORD 5 DUP(3 DUP(?))	; 15</a:t>
            </a:r>
          </a:p>
          <a:p>
            <a:pPr eaLnBrk="1" hangingPunct="1">
              <a:lnSpc>
                <a:spcPct val="50000"/>
              </a:lnSpc>
              <a:spcBef>
                <a:spcPct val="50000"/>
              </a:spcBef>
            </a:pPr>
            <a:r>
              <a:rPr lang="en-US" altLang="en-US" sz="1800" b="1" dirty="0">
                <a:latin typeface="Courier New" pitchFamily="49" charset="0"/>
              </a:rPr>
              <a:t>array3 DWORD 1,2,3,4	; 4</a:t>
            </a:r>
          </a:p>
          <a:p>
            <a:pPr eaLnBrk="1" hangingPunct="1">
              <a:lnSpc>
                <a:spcPct val="50000"/>
              </a:lnSpc>
              <a:spcBef>
                <a:spcPct val="50000"/>
              </a:spcBef>
            </a:pPr>
            <a:r>
              <a:rPr lang="en-US" altLang="en-US" sz="1800" b="1" dirty="0" err="1">
                <a:latin typeface="Courier New" pitchFamily="49" charset="0"/>
              </a:rPr>
              <a:t>digitStr</a:t>
            </a:r>
            <a:r>
              <a:rPr lang="en-US" altLang="en-US" sz="1800" b="1" dirty="0">
                <a:latin typeface="Courier New" pitchFamily="49" charset="0"/>
              </a:rPr>
              <a:t> BYTE "12345678",0	; 9</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ECX, LENGTHOF array1	; 32</a:t>
            </a:r>
          </a:p>
          <a:p>
            <a:pPr eaLnBrk="1" hangingPunct="1">
              <a:lnSpc>
                <a:spcPct val="50000"/>
              </a:lnSpc>
              <a:spcBef>
                <a:spcPct val="50000"/>
              </a:spcBef>
            </a:pPr>
            <a:r>
              <a:rPr lang="es-MX" altLang="en-US" sz="1800" b="1" dirty="0">
                <a:latin typeface="Courier New" pitchFamily="49" charset="0"/>
              </a:rPr>
              <a:t>MOV EBX, LENGTHOF </a:t>
            </a:r>
            <a:r>
              <a:rPr lang="es-MX" altLang="en-US" sz="1800" b="1" dirty="0" err="1">
                <a:latin typeface="Courier New" pitchFamily="49" charset="0"/>
              </a:rPr>
              <a:t>digitStr</a:t>
            </a:r>
            <a:r>
              <a:rPr lang="es-MX" altLang="en-US" sz="1800" b="1" dirty="0">
                <a:latin typeface="Courier New" pitchFamily="49" charset="0"/>
              </a:rPr>
              <a:t>	; 9</a:t>
            </a:r>
          </a:p>
          <a:p>
            <a:pPr eaLnBrk="1" hangingPunct="1">
              <a:lnSpc>
                <a:spcPct val="50000"/>
              </a:lnSpc>
              <a:spcBef>
                <a:spcPct val="50000"/>
              </a:spcBef>
            </a:pPr>
            <a:r>
              <a:rPr lang="es-MX" altLang="en-US" sz="1800" b="1" dirty="0">
                <a:latin typeface="Courier New" pitchFamily="49" charset="0"/>
              </a:rPr>
              <a:t>ADD EBX, TYPE </a:t>
            </a:r>
            <a:r>
              <a:rPr lang="es-MX" altLang="en-US" sz="1800" b="1" dirty="0" err="1">
                <a:latin typeface="Courier New" pitchFamily="49" charset="0"/>
              </a:rPr>
              <a:t>digitStr</a:t>
            </a:r>
            <a:r>
              <a:rPr lang="es-MX" altLang="en-US" sz="1800" b="1" dirty="0">
                <a:latin typeface="Courier New" pitchFamily="49" charset="0"/>
              </a:rPr>
              <a:t>	; 1</a:t>
            </a:r>
          </a:p>
          <a:p>
            <a:pPr eaLnBrk="1" hangingPunct="1">
              <a:lnSpc>
                <a:spcPct val="50000"/>
              </a:lnSpc>
              <a:spcBef>
                <a:spcPct val="50000"/>
              </a:spcBef>
            </a:pPr>
            <a:r>
              <a:rPr lang="es-MX" altLang="en-US" sz="1800" b="1" dirty="0">
                <a:latin typeface="Courier New" pitchFamily="49" charset="0"/>
              </a:rPr>
              <a:t>MOV EAX, TYPE array3	; 4 </a:t>
            </a:r>
            <a:endParaRPr lang="en-US" altLang="en-US" sz="1800" b="1" dirty="0">
              <a:latin typeface="Courier New" pitchFamily="49" charset="0"/>
            </a:endParaRPr>
          </a:p>
        </p:txBody>
      </p:sp>
      <p:sp>
        <p:nvSpPr>
          <p:cNvPr id="7" name="Text Box 4"/>
          <p:cNvSpPr txBox="1">
            <a:spLocks noChangeArrowheads="1"/>
          </p:cNvSpPr>
          <p:nvPr/>
        </p:nvSpPr>
        <p:spPr bwMode="auto">
          <a:xfrm>
            <a:off x="2092595" y="1772816"/>
            <a:ext cx="8064896"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2500" dirty="0"/>
              <a:t>The LENGTHOF operator </a:t>
            </a:r>
            <a:r>
              <a:rPr lang="en-US" altLang="en-US" sz="2500" i="1" dirty="0"/>
              <a:t>counts</a:t>
            </a:r>
            <a:r>
              <a:rPr lang="en-US" altLang="en-US" sz="2500" dirty="0"/>
              <a:t> the number of elements (magnitude) in a single data declaration.</a:t>
            </a:r>
          </a:p>
        </p:txBody>
      </p:sp>
    </p:spTree>
    <p:extLst>
      <p:ext uri="{BB962C8B-B14F-4D97-AF65-F5344CB8AC3E}">
        <p14:creationId xmlns:p14="http://schemas.microsoft.com/office/powerpoint/2010/main" val="52490218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SIZEOF Operator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289</a:t>
            </a:fld>
            <a:endParaRPr lang="es-MX" dirty="0"/>
          </a:p>
        </p:txBody>
      </p:sp>
      <p:sp>
        <p:nvSpPr>
          <p:cNvPr id="6" name="Text Box 3"/>
          <p:cNvSpPr txBox="1">
            <a:spLocks noChangeArrowheads="1"/>
          </p:cNvSpPr>
          <p:nvPr/>
        </p:nvSpPr>
        <p:spPr bwMode="auto">
          <a:xfrm>
            <a:off x="2514600" y="2743200"/>
            <a:ext cx="69342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5146675" algn="l"/>
              </a:tabLst>
              <a:defRPr sz="2100">
                <a:solidFill>
                  <a:schemeClr val="tx1"/>
                </a:solidFill>
                <a:latin typeface="Arial" charset="0"/>
              </a:defRPr>
            </a:lvl1pPr>
            <a:lvl2pPr marL="742950" indent="-285750" eaLnBrk="0" hangingPunct="0">
              <a:tabLst>
                <a:tab pos="457200" algn="l"/>
                <a:tab pos="5146675" algn="l"/>
              </a:tabLst>
              <a:defRPr sz="2100">
                <a:solidFill>
                  <a:schemeClr val="tx1"/>
                </a:solidFill>
                <a:latin typeface="Arial" charset="0"/>
              </a:defRPr>
            </a:lvl2pPr>
            <a:lvl3pPr marL="1143000" indent="-228600" eaLnBrk="0" hangingPunct="0">
              <a:tabLst>
                <a:tab pos="457200" algn="l"/>
                <a:tab pos="5146675" algn="l"/>
              </a:tabLst>
              <a:defRPr sz="2100">
                <a:solidFill>
                  <a:schemeClr val="tx1"/>
                </a:solidFill>
                <a:latin typeface="Arial" charset="0"/>
              </a:defRPr>
            </a:lvl3pPr>
            <a:lvl4pPr marL="1600200" indent="-228600" eaLnBrk="0" hangingPunct="0">
              <a:tabLst>
                <a:tab pos="457200" algn="l"/>
                <a:tab pos="5146675" algn="l"/>
              </a:tabLst>
              <a:defRPr sz="2100">
                <a:solidFill>
                  <a:schemeClr val="tx1"/>
                </a:solidFill>
                <a:latin typeface="Arial" charset="0"/>
              </a:defRPr>
            </a:lvl4pPr>
            <a:lvl5pPr marL="2057400" indent="-228600" eaLnBrk="0" hangingPunct="0">
              <a:tabLst>
                <a:tab pos="457200" algn="l"/>
                <a:tab pos="5146675"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5146675"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5146675"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5146675"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5146675"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                               </a:t>
            </a:r>
            <a:r>
              <a:rPr lang="en-US" altLang="en-US" sz="1800" dirty="0">
                <a:solidFill>
                  <a:schemeClr val="tx2"/>
                </a:solidFill>
              </a:rPr>
              <a:t>SIZEOF  label</a:t>
            </a:r>
          </a:p>
          <a:p>
            <a:pPr eaLnBrk="1" hangingPunct="1">
              <a:lnSpc>
                <a:spcPct val="50000"/>
              </a:lnSpc>
              <a:spcBef>
                <a:spcPct val="50000"/>
              </a:spcBef>
            </a:pPr>
            <a:r>
              <a:rPr lang="en-US" altLang="en-US" sz="1800" b="1" dirty="0">
                <a:latin typeface="Courier New" pitchFamily="49" charset="0"/>
              </a:rPr>
              <a:t>byte1  BYTE 10,20,30	; 3</a:t>
            </a:r>
          </a:p>
          <a:p>
            <a:pPr eaLnBrk="1" hangingPunct="1">
              <a:lnSpc>
                <a:spcPct val="50000"/>
              </a:lnSpc>
              <a:spcBef>
                <a:spcPct val="50000"/>
              </a:spcBef>
            </a:pPr>
            <a:r>
              <a:rPr lang="en-US" altLang="en-US" sz="1800" b="1" dirty="0">
                <a:latin typeface="Courier New" pitchFamily="49" charset="0"/>
              </a:rPr>
              <a:t>array1 WORD 30 DUP(?),0,0	; 64</a:t>
            </a:r>
          </a:p>
          <a:p>
            <a:pPr eaLnBrk="1" hangingPunct="1">
              <a:lnSpc>
                <a:spcPct val="50000"/>
              </a:lnSpc>
              <a:spcBef>
                <a:spcPct val="50000"/>
              </a:spcBef>
            </a:pPr>
            <a:r>
              <a:rPr lang="en-US" altLang="en-US" sz="1800" b="1" dirty="0">
                <a:latin typeface="Courier New" pitchFamily="49" charset="0"/>
              </a:rPr>
              <a:t>array2 WORD 5 DUP(3 DUP(?))	; 30</a:t>
            </a:r>
          </a:p>
          <a:p>
            <a:pPr eaLnBrk="1" hangingPunct="1">
              <a:lnSpc>
                <a:spcPct val="50000"/>
              </a:lnSpc>
              <a:spcBef>
                <a:spcPct val="50000"/>
              </a:spcBef>
            </a:pPr>
            <a:r>
              <a:rPr lang="en-US" altLang="en-US" sz="1800" b="1" dirty="0">
                <a:latin typeface="Courier New" pitchFamily="49" charset="0"/>
              </a:rPr>
              <a:t>array3 DWORD 1,2,3,4	; 16</a:t>
            </a:r>
          </a:p>
          <a:p>
            <a:pPr eaLnBrk="1" hangingPunct="1">
              <a:lnSpc>
                <a:spcPct val="50000"/>
              </a:lnSpc>
              <a:spcBef>
                <a:spcPct val="50000"/>
              </a:spcBef>
            </a:pPr>
            <a:r>
              <a:rPr lang="en-US" altLang="en-US" sz="1800" b="1" dirty="0" err="1">
                <a:latin typeface="Courier New" pitchFamily="49" charset="0"/>
              </a:rPr>
              <a:t>digitStr</a:t>
            </a:r>
            <a:r>
              <a:rPr lang="en-US" altLang="en-US" sz="1800" b="1" dirty="0">
                <a:latin typeface="Courier New" pitchFamily="49" charset="0"/>
              </a:rPr>
              <a:t> BYTE "12345678",0	; 9</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s-MX" altLang="en-US" sz="1800" b="1" dirty="0">
                <a:latin typeface="Courier New" pitchFamily="49" charset="0"/>
              </a:rPr>
              <a:t>MOV EAX,TYPE array1	; 2</a:t>
            </a:r>
            <a:endParaRPr lang="en-US" altLang="en-US" sz="1800" b="1" dirty="0">
              <a:latin typeface="Courier New" pitchFamily="49" charset="0"/>
            </a:endParaRPr>
          </a:p>
          <a:p>
            <a:pPr eaLnBrk="1" hangingPunct="1">
              <a:lnSpc>
                <a:spcPct val="50000"/>
              </a:lnSpc>
              <a:spcBef>
                <a:spcPct val="50000"/>
              </a:spcBef>
            </a:pPr>
            <a:r>
              <a:rPr lang="es-MX" altLang="en-US" sz="1800" b="1" dirty="0">
                <a:latin typeface="Courier New" pitchFamily="49" charset="0"/>
              </a:rPr>
              <a:t>MOV EBX,LENGTHOF array1	; 32</a:t>
            </a: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MOV ECX,SIZEOF array1	; 64</a:t>
            </a:r>
          </a:p>
          <a:p>
            <a:pPr eaLnBrk="1" hangingPunct="1">
              <a:lnSpc>
                <a:spcPct val="50000"/>
              </a:lnSpc>
              <a:spcBef>
                <a:spcPct val="50000"/>
              </a:spcBef>
            </a:pPr>
            <a:endParaRPr lang="en-US" altLang="en-US" sz="1800" b="1" dirty="0">
              <a:latin typeface="Courier New" pitchFamily="49" charset="0"/>
            </a:endParaRPr>
          </a:p>
        </p:txBody>
      </p:sp>
      <p:sp>
        <p:nvSpPr>
          <p:cNvPr id="7" name="Text Box 4"/>
          <p:cNvSpPr txBox="1">
            <a:spLocks noChangeArrowheads="1"/>
          </p:cNvSpPr>
          <p:nvPr/>
        </p:nvSpPr>
        <p:spPr bwMode="auto">
          <a:xfrm>
            <a:off x="2286000" y="16002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The SIZEOF operator returns a </a:t>
            </a:r>
            <a:r>
              <a:rPr lang="en-US" altLang="en-US" i="1" dirty="0"/>
              <a:t>value</a:t>
            </a:r>
            <a:r>
              <a:rPr lang="en-US" altLang="en-US" dirty="0"/>
              <a:t> (Bytes) that is equivalent to multiplying </a:t>
            </a:r>
            <a:r>
              <a:rPr lang="en-US" altLang="en-US" i="1" dirty="0"/>
              <a:t>LENGTHOF by TYPE</a:t>
            </a:r>
            <a:r>
              <a:rPr lang="en-US" altLang="en-US" dirty="0"/>
              <a:t>.</a:t>
            </a:r>
          </a:p>
        </p:txBody>
      </p:sp>
    </p:spTree>
    <p:extLst>
      <p:ext uri="{BB962C8B-B14F-4D97-AF65-F5344CB8AC3E}">
        <p14:creationId xmlns:p14="http://schemas.microsoft.com/office/powerpoint/2010/main" val="506935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t>Powers of 16</a:t>
            </a:r>
          </a:p>
        </p:txBody>
      </p:sp>
      <p:pic>
        <p:nvPicPr>
          <p:cNvPr id="174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825839"/>
            <a:ext cx="57912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5"/>
          <p:cNvSpPr txBox="1">
            <a:spLocks noChangeArrowheads="1"/>
          </p:cNvSpPr>
          <p:nvPr/>
        </p:nvSpPr>
        <p:spPr bwMode="auto">
          <a:xfrm>
            <a:off x="2590800" y="1682839"/>
            <a:ext cx="685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2100" dirty="0">
                <a:solidFill>
                  <a:prstClr val="black"/>
                </a:solidFill>
              </a:rPr>
              <a:t>Used when calculating hexadecimal values up to </a:t>
            </a:r>
            <a:r>
              <a:rPr lang="en-US" altLang="en-US" sz="2100" i="1" dirty="0">
                <a:solidFill>
                  <a:prstClr val="black"/>
                </a:solidFill>
              </a:rPr>
              <a:t>n</a:t>
            </a:r>
            <a:r>
              <a:rPr lang="en-US" altLang="en-US" sz="2100" dirty="0">
                <a:solidFill>
                  <a:prstClr val="black"/>
                </a:solidFill>
              </a:rPr>
              <a:t> digits long:</a:t>
            </a:r>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p>
        </p:txBody>
      </p:sp>
      <p:sp>
        <p:nvSpPr>
          <p:cNvPr id="3" name="Marcador de número de diapositiva 2"/>
          <p:cNvSpPr>
            <a:spLocks noGrp="1"/>
          </p:cNvSpPr>
          <p:nvPr>
            <p:ph type="sldNum" sz="quarter" idx="12"/>
          </p:nvPr>
        </p:nvSpPr>
        <p:spPr/>
        <p:txBody>
          <a:bodyPr/>
          <a:lstStyle/>
          <a:p>
            <a:fld id="{99D12B9E-07E7-4AA4-B998-005BF6072828}" type="slidenum">
              <a:rPr lang="es-MX">
                <a:solidFill>
                  <a:prstClr val="black"/>
                </a:solidFill>
                <a:latin typeface="Calibri"/>
              </a:rPr>
              <a:pPr/>
              <a:t>29</a:t>
            </a:fld>
            <a:endParaRPr lang="es-MX">
              <a:solidFill>
                <a:prstClr val="black"/>
              </a:solidFill>
              <a:latin typeface="Calibri"/>
            </a:endParaRPr>
          </a:p>
        </p:txBody>
      </p:sp>
    </p:spTree>
    <p:extLst>
      <p:ext uri="{BB962C8B-B14F-4D97-AF65-F5344CB8AC3E}">
        <p14:creationId xmlns:p14="http://schemas.microsoft.com/office/powerpoint/2010/main" val="397471152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Spanning Multiple Lines (1 of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290</a:t>
            </a:fld>
            <a:endParaRPr lang="es-MX" dirty="0"/>
          </a:p>
        </p:txBody>
      </p:sp>
      <p:sp>
        <p:nvSpPr>
          <p:cNvPr id="6" name="Text Box 3"/>
          <p:cNvSpPr txBox="1">
            <a:spLocks noChangeArrowheads="1"/>
          </p:cNvSpPr>
          <p:nvPr/>
        </p:nvSpPr>
        <p:spPr bwMode="auto">
          <a:xfrm>
            <a:off x="3048000" y="3132137"/>
            <a:ext cx="586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37160" rIns="182880" bIns="228600"/>
          <a:lstStyle>
            <a:lvl1pPr eaLnBrk="0" hangingPunct="0">
              <a:tabLst>
                <a:tab pos="915988" algn="l"/>
                <a:tab pos="4514850" algn="l"/>
              </a:tabLst>
              <a:defRPr sz="2100">
                <a:solidFill>
                  <a:schemeClr val="tx1"/>
                </a:solidFill>
                <a:latin typeface="Arial" charset="0"/>
              </a:defRPr>
            </a:lvl1pPr>
            <a:lvl2pPr marL="742950" indent="-285750" eaLnBrk="0" hangingPunct="0">
              <a:tabLst>
                <a:tab pos="915988" algn="l"/>
                <a:tab pos="4514850" algn="l"/>
              </a:tabLst>
              <a:defRPr sz="2100">
                <a:solidFill>
                  <a:schemeClr val="tx1"/>
                </a:solidFill>
                <a:latin typeface="Arial" charset="0"/>
              </a:defRPr>
            </a:lvl2pPr>
            <a:lvl3pPr marL="1143000" indent="-228600" eaLnBrk="0" hangingPunct="0">
              <a:tabLst>
                <a:tab pos="915988" algn="l"/>
                <a:tab pos="4514850" algn="l"/>
              </a:tabLst>
              <a:defRPr sz="2100">
                <a:solidFill>
                  <a:schemeClr val="tx1"/>
                </a:solidFill>
                <a:latin typeface="Arial" charset="0"/>
              </a:defRPr>
            </a:lvl3pPr>
            <a:lvl4pPr marL="1600200" indent="-228600" eaLnBrk="0" hangingPunct="0">
              <a:tabLst>
                <a:tab pos="915988" algn="l"/>
                <a:tab pos="4514850" algn="l"/>
              </a:tabLst>
              <a:defRPr sz="2100">
                <a:solidFill>
                  <a:schemeClr val="tx1"/>
                </a:solidFill>
                <a:latin typeface="Arial" charset="0"/>
              </a:defRPr>
            </a:lvl4pPr>
            <a:lvl5pPr marL="2057400" indent="-228600" eaLnBrk="0" hangingPunct="0">
              <a:tabLst>
                <a:tab pos="915988" algn="l"/>
                <a:tab pos="4514850" algn="l"/>
              </a:tabLst>
              <a:defRPr sz="2100">
                <a:solidFill>
                  <a:schemeClr val="tx1"/>
                </a:solidFill>
                <a:latin typeface="Arial" charset="0"/>
              </a:defRPr>
            </a:lvl5pPr>
            <a:lvl6pPr marL="2514600" indent="-228600" eaLnBrk="0" fontAlgn="base" hangingPunct="0">
              <a:spcBef>
                <a:spcPct val="0"/>
              </a:spcBef>
              <a:spcAft>
                <a:spcPct val="0"/>
              </a:spcAft>
              <a:tabLst>
                <a:tab pos="915988" algn="l"/>
                <a:tab pos="4514850" algn="l"/>
              </a:tabLst>
              <a:defRPr sz="2100">
                <a:solidFill>
                  <a:schemeClr val="tx1"/>
                </a:solidFill>
                <a:latin typeface="Arial" charset="0"/>
              </a:defRPr>
            </a:lvl6pPr>
            <a:lvl7pPr marL="2971800" indent="-228600" eaLnBrk="0" fontAlgn="base" hangingPunct="0">
              <a:spcBef>
                <a:spcPct val="0"/>
              </a:spcBef>
              <a:spcAft>
                <a:spcPct val="0"/>
              </a:spcAft>
              <a:tabLst>
                <a:tab pos="915988" algn="l"/>
                <a:tab pos="4514850" algn="l"/>
              </a:tabLst>
              <a:defRPr sz="2100">
                <a:solidFill>
                  <a:schemeClr val="tx1"/>
                </a:solidFill>
                <a:latin typeface="Arial" charset="0"/>
              </a:defRPr>
            </a:lvl7pPr>
            <a:lvl8pPr marL="3429000" indent="-228600" eaLnBrk="0" fontAlgn="base" hangingPunct="0">
              <a:spcBef>
                <a:spcPct val="0"/>
              </a:spcBef>
              <a:spcAft>
                <a:spcPct val="0"/>
              </a:spcAft>
              <a:tabLst>
                <a:tab pos="915988" algn="l"/>
                <a:tab pos="4514850" algn="l"/>
              </a:tabLst>
              <a:defRPr sz="2100">
                <a:solidFill>
                  <a:schemeClr val="tx1"/>
                </a:solidFill>
                <a:latin typeface="Arial" charset="0"/>
              </a:defRPr>
            </a:lvl8pPr>
            <a:lvl9pPr marL="3886200" indent="-228600" eaLnBrk="0" fontAlgn="base" hangingPunct="0">
              <a:spcBef>
                <a:spcPct val="0"/>
              </a:spcBef>
              <a:spcAft>
                <a:spcPct val="0"/>
              </a:spcAft>
              <a:tabLst>
                <a:tab pos="915988" algn="l"/>
                <a:tab pos="451485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array1	WORD 10,20</a:t>
            </a:r>
          </a:p>
          <a:p>
            <a:pPr eaLnBrk="1" hangingPunct="1">
              <a:lnSpc>
                <a:spcPct val="50000"/>
              </a:lnSpc>
              <a:spcBef>
                <a:spcPct val="50000"/>
              </a:spcBef>
            </a:pPr>
            <a:r>
              <a:rPr lang="en-US" altLang="en-US" sz="1800" b="1" dirty="0">
                <a:latin typeface="Courier New" pitchFamily="49" charset="0"/>
              </a:rPr>
              <a:t>	WORD 30,40</a:t>
            </a:r>
          </a:p>
          <a:p>
            <a:pPr eaLnBrk="1" hangingPunct="1">
              <a:lnSpc>
                <a:spcPct val="50000"/>
              </a:lnSpc>
              <a:spcBef>
                <a:spcPct val="50000"/>
              </a:spcBef>
            </a:pPr>
            <a:r>
              <a:rPr lang="en-US" altLang="en-US" sz="1800" b="1" dirty="0">
                <a:latin typeface="Courier New" pitchFamily="49" charset="0"/>
              </a:rPr>
              <a:t>	WORD 50,60</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a:t>
            </a:r>
            <a:r>
              <a:rPr lang="en-US" altLang="en-US" sz="1800" b="1" dirty="0" err="1">
                <a:latin typeface="Courier New" pitchFamily="49" charset="0"/>
              </a:rPr>
              <a:t>eax</a:t>
            </a:r>
            <a:r>
              <a:rPr lang="en-US" altLang="en-US" sz="1800" b="1" dirty="0">
                <a:latin typeface="Courier New" pitchFamily="49" charset="0"/>
              </a:rPr>
              <a:t>, LENGTHOF array1	; 2</a:t>
            </a:r>
          </a:p>
          <a:p>
            <a:pPr eaLnBrk="1" hangingPunct="1">
              <a:lnSpc>
                <a:spcPct val="50000"/>
              </a:lnSpc>
              <a:spcBef>
                <a:spcPct val="50000"/>
              </a:spcBef>
            </a:pPr>
            <a:r>
              <a:rPr lang="en-US" altLang="en-US" sz="1800" b="1" dirty="0">
                <a:latin typeface="Courier New" pitchFamily="49" charset="0"/>
              </a:rPr>
              <a:t>mov </a:t>
            </a:r>
            <a:r>
              <a:rPr lang="en-US" altLang="en-US" sz="1800" b="1" dirty="0" err="1">
                <a:latin typeface="Courier New" pitchFamily="49" charset="0"/>
              </a:rPr>
              <a:t>ebx</a:t>
            </a:r>
            <a:r>
              <a:rPr lang="en-US" altLang="en-US" sz="1800" b="1" dirty="0">
                <a:latin typeface="Courier New" pitchFamily="49" charset="0"/>
              </a:rPr>
              <a:t>, SIZEOF array1	; 4</a:t>
            </a:r>
          </a:p>
        </p:txBody>
      </p:sp>
      <p:sp>
        <p:nvSpPr>
          <p:cNvPr id="7" name="Text Box 4"/>
          <p:cNvSpPr txBox="1">
            <a:spLocks noChangeArrowheads="1"/>
          </p:cNvSpPr>
          <p:nvPr/>
        </p:nvSpPr>
        <p:spPr bwMode="auto">
          <a:xfrm>
            <a:off x="2438400" y="1684338"/>
            <a:ext cx="7391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In the following example, </a:t>
            </a:r>
            <a:r>
              <a:rPr lang="en-US" altLang="en-US" i="1" dirty="0"/>
              <a:t>array1</a:t>
            </a:r>
            <a:r>
              <a:rPr lang="en-US" altLang="en-US" dirty="0"/>
              <a:t> identifies only the first WORD directive. Compare the values returned by LENGTHOF and SIZEOF here to those in the next slide:</a:t>
            </a:r>
          </a:p>
        </p:txBody>
      </p:sp>
    </p:spTree>
    <p:extLst>
      <p:ext uri="{BB962C8B-B14F-4D97-AF65-F5344CB8AC3E}">
        <p14:creationId xmlns:p14="http://schemas.microsoft.com/office/powerpoint/2010/main" val="195880351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Spanning Multiple Lines (2 of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291</a:t>
            </a:fld>
            <a:endParaRPr lang="es-MX" dirty="0"/>
          </a:p>
        </p:txBody>
      </p:sp>
      <p:sp>
        <p:nvSpPr>
          <p:cNvPr id="6" name="Text Box 3"/>
          <p:cNvSpPr txBox="1">
            <a:spLocks noChangeArrowheads="1"/>
          </p:cNvSpPr>
          <p:nvPr/>
        </p:nvSpPr>
        <p:spPr bwMode="auto">
          <a:xfrm>
            <a:off x="3048000" y="3106407"/>
            <a:ext cx="5638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37160" rIns="182880" bIns="228600"/>
          <a:lstStyle>
            <a:lvl1pPr eaLnBrk="0" hangingPunct="0">
              <a:tabLst>
                <a:tab pos="454025" algn="l"/>
                <a:tab pos="4514850" algn="l"/>
              </a:tabLst>
              <a:defRPr sz="2100">
                <a:solidFill>
                  <a:schemeClr val="tx1"/>
                </a:solidFill>
                <a:latin typeface="Arial" charset="0"/>
              </a:defRPr>
            </a:lvl1pPr>
            <a:lvl2pPr marL="742950" indent="-285750" eaLnBrk="0" hangingPunct="0">
              <a:tabLst>
                <a:tab pos="454025" algn="l"/>
                <a:tab pos="4514850" algn="l"/>
              </a:tabLst>
              <a:defRPr sz="2100">
                <a:solidFill>
                  <a:schemeClr val="tx1"/>
                </a:solidFill>
                <a:latin typeface="Arial" charset="0"/>
              </a:defRPr>
            </a:lvl2pPr>
            <a:lvl3pPr marL="1143000" indent="-228600" eaLnBrk="0" hangingPunct="0">
              <a:tabLst>
                <a:tab pos="454025" algn="l"/>
                <a:tab pos="4514850" algn="l"/>
              </a:tabLst>
              <a:defRPr sz="2100">
                <a:solidFill>
                  <a:schemeClr val="tx1"/>
                </a:solidFill>
                <a:latin typeface="Arial" charset="0"/>
              </a:defRPr>
            </a:lvl3pPr>
            <a:lvl4pPr marL="1600200" indent="-228600" eaLnBrk="0" hangingPunct="0">
              <a:tabLst>
                <a:tab pos="454025" algn="l"/>
                <a:tab pos="4514850" algn="l"/>
              </a:tabLst>
              <a:defRPr sz="2100">
                <a:solidFill>
                  <a:schemeClr val="tx1"/>
                </a:solidFill>
                <a:latin typeface="Arial" charset="0"/>
              </a:defRPr>
            </a:lvl4pPr>
            <a:lvl5pPr marL="2057400" indent="-228600" eaLnBrk="0" hangingPunct="0">
              <a:tabLst>
                <a:tab pos="454025" algn="l"/>
                <a:tab pos="4514850" algn="l"/>
              </a:tabLst>
              <a:defRPr sz="2100">
                <a:solidFill>
                  <a:schemeClr val="tx1"/>
                </a:solidFill>
                <a:latin typeface="Arial" charset="0"/>
              </a:defRPr>
            </a:lvl5pPr>
            <a:lvl6pPr marL="2514600" indent="-228600" eaLnBrk="0" fontAlgn="base" hangingPunct="0">
              <a:spcBef>
                <a:spcPct val="0"/>
              </a:spcBef>
              <a:spcAft>
                <a:spcPct val="0"/>
              </a:spcAft>
              <a:tabLst>
                <a:tab pos="454025" algn="l"/>
                <a:tab pos="4514850" algn="l"/>
              </a:tabLst>
              <a:defRPr sz="2100">
                <a:solidFill>
                  <a:schemeClr val="tx1"/>
                </a:solidFill>
                <a:latin typeface="Arial" charset="0"/>
              </a:defRPr>
            </a:lvl6pPr>
            <a:lvl7pPr marL="2971800" indent="-228600" eaLnBrk="0" fontAlgn="base" hangingPunct="0">
              <a:spcBef>
                <a:spcPct val="0"/>
              </a:spcBef>
              <a:spcAft>
                <a:spcPct val="0"/>
              </a:spcAft>
              <a:tabLst>
                <a:tab pos="454025" algn="l"/>
                <a:tab pos="4514850" algn="l"/>
              </a:tabLst>
              <a:defRPr sz="2100">
                <a:solidFill>
                  <a:schemeClr val="tx1"/>
                </a:solidFill>
                <a:latin typeface="Arial" charset="0"/>
              </a:defRPr>
            </a:lvl7pPr>
            <a:lvl8pPr marL="3429000" indent="-228600" eaLnBrk="0" fontAlgn="base" hangingPunct="0">
              <a:spcBef>
                <a:spcPct val="0"/>
              </a:spcBef>
              <a:spcAft>
                <a:spcPct val="0"/>
              </a:spcAft>
              <a:tabLst>
                <a:tab pos="454025" algn="l"/>
                <a:tab pos="4514850" algn="l"/>
              </a:tabLst>
              <a:defRPr sz="2100">
                <a:solidFill>
                  <a:schemeClr val="tx1"/>
                </a:solidFill>
                <a:latin typeface="Arial" charset="0"/>
              </a:defRPr>
            </a:lvl8pPr>
            <a:lvl9pPr marL="3886200" indent="-228600" eaLnBrk="0" fontAlgn="base" hangingPunct="0">
              <a:spcBef>
                <a:spcPct val="0"/>
              </a:spcBef>
              <a:spcAft>
                <a:spcPct val="0"/>
              </a:spcAft>
              <a:tabLst>
                <a:tab pos="454025" algn="l"/>
                <a:tab pos="451485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.DATA</a:t>
            </a:r>
          </a:p>
          <a:p>
            <a:pPr eaLnBrk="1" hangingPunct="1">
              <a:lnSpc>
                <a:spcPct val="50000"/>
              </a:lnSpc>
              <a:spcBef>
                <a:spcPct val="50000"/>
              </a:spcBef>
            </a:pPr>
            <a:r>
              <a:rPr lang="en-US" altLang="en-US" sz="1800" b="1" dirty="0">
                <a:latin typeface="Courier New" pitchFamily="49" charset="0"/>
              </a:rPr>
              <a:t>array1 WORD 10,20,</a:t>
            </a:r>
          </a:p>
          <a:p>
            <a:pPr eaLnBrk="1" hangingPunct="1">
              <a:lnSpc>
                <a:spcPct val="50000"/>
              </a:lnSpc>
              <a:spcBef>
                <a:spcPct val="50000"/>
              </a:spcBef>
            </a:pPr>
            <a:r>
              <a:rPr lang="en-US" altLang="en-US" sz="1800" b="1" dirty="0">
                <a:latin typeface="Courier New" pitchFamily="49" charset="0"/>
              </a:rPr>
              <a:t>	30,40,</a:t>
            </a:r>
          </a:p>
          <a:p>
            <a:pPr eaLnBrk="1" hangingPunct="1">
              <a:lnSpc>
                <a:spcPct val="50000"/>
              </a:lnSpc>
              <a:spcBef>
                <a:spcPct val="50000"/>
              </a:spcBef>
            </a:pPr>
            <a:r>
              <a:rPr lang="en-US" altLang="en-US" sz="1800" b="1" dirty="0">
                <a:latin typeface="Courier New" pitchFamily="49" charset="0"/>
              </a:rPr>
              <a:t>	50,60</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.CODE</a:t>
            </a:r>
          </a:p>
          <a:p>
            <a:pPr eaLnBrk="1" hangingPunct="1">
              <a:lnSpc>
                <a:spcPct val="50000"/>
              </a:lnSpc>
              <a:spcBef>
                <a:spcPct val="50000"/>
              </a:spcBef>
            </a:pPr>
            <a:r>
              <a:rPr lang="en-US" altLang="en-US" sz="1800" b="1" dirty="0">
                <a:latin typeface="Courier New" pitchFamily="49" charset="0"/>
              </a:rPr>
              <a:t>MOV EAX,LENGTHOF array1	; 6</a:t>
            </a:r>
          </a:p>
          <a:p>
            <a:pPr eaLnBrk="1" hangingPunct="1">
              <a:lnSpc>
                <a:spcPct val="50000"/>
              </a:lnSpc>
              <a:spcBef>
                <a:spcPct val="50000"/>
              </a:spcBef>
            </a:pPr>
            <a:r>
              <a:rPr lang="en-US" altLang="en-US" sz="1800" b="1" dirty="0">
                <a:latin typeface="Courier New" pitchFamily="49" charset="0"/>
              </a:rPr>
              <a:t>MOV EBX,SIZEOF array1	; 12</a:t>
            </a:r>
          </a:p>
        </p:txBody>
      </p:sp>
      <p:sp>
        <p:nvSpPr>
          <p:cNvPr id="7" name="Text Box 4"/>
          <p:cNvSpPr txBox="1">
            <a:spLocks noChangeArrowheads="1"/>
          </p:cNvSpPr>
          <p:nvPr/>
        </p:nvSpPr>
        <p:spPr bwMode="auto">
          <a:xfrm>
            <a:off x="2209800" y="1658608"/>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A data Directive spans multiple lines if each line (except the last) ends with a comma. The LENGTHOF and SIZEOF operators include all lines belonging to the same Directive:</a:t>
            </a:r>
          </a:p>
        </p:txBody>
      </p:sp>
    </p:spTree>
    <p:extLst>
      <p:ext uri="{BB962C8B-B14F-4D97-AF65-F5344CB8AC3E}">
        <p14:creationId xmlns:p14="http://schemas.microsoft.com/office/powerpoint/2010/main" val="34718283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Symbols, </a:t>
            </a:r>
            <a:r>
              <a:rPr lang="es-MX" dirty="0" err="1"/>
              <a:t>Symbolic</a:t>
            </a:r>
            <a:r>
              <a:rPr lang="es-MX" dirty="0"/>
              <a:t> </a:t>
            </a:r>
            <a:r>
              <a:rPr lang="es-MX" dirty="0" err="1"/>
              <a:t>Constant</a:t>
            </a:r>
            <a:endParaRPr lang="en-US" dirty="0"/>
          </a:p>
        </p:txBody>
      </p:sp>
      <p:sp>
        <p:nvSpPr>
          <p:cNvPr id="3" name="2 Marcador de contenido"/>
          <p:cNvSpPr>
            <a:spLocks noGrp="1"/>
          </p:cNvSpPr>
          <p:nvPr>
            <p:ph idx="1"/>
          </p:nvPr>
        </p:nvSpPr>
        <p:spPr/>
        <p:txBody>
          <a:bodyPr>
            <a:normAutofit/>
          </a:bodyPr>
          <a:lstStyle/>
          <a:p>
            <a:r>
              <a:rPr lang="es-MX" dirty="0"/>
              <a:t>A symbol </a:t>
            </a:r>
            <a:r>
              <a:rPr lang="es-MX" dirty="0" err="1"/>
              <a:t>is</a:t>
            </a:r>
            <a:r>
              <a:rPr lang="es-MX" dirty="0"/>
              <a:t> </a:t>
            </a:r>
            <a:r>
              <a:rPr lang="es-MX" dirty="0" err="1"/>
              <a:t>an</a:t>
            </a:r>
            <a:r>
              <a:rPr lang="es-MX" dirty="0"/>
              <a:t> </a:t>
            </a:r>
            <a:r>
              <a:rPr lang="es-MX" dirty="0" err="1"/>
              <a:t>identifier</a:t>
            </a:r>
            <a:r>
              <a:rPr lang="es-MX" dirty="0"/>
              <a:t>.</a:t>
            </a:r>
          </a:p>
          <a:p>
            <a:pPr lvl="2"/>
            <a:r>
              <a:rPr lang="es-MX" dirty="0" err="1"/>
              <a:t>ValorFinal</a:t>
            </a:r>
            <a:r>
              <a:rPr lang="es-MX" dirty="0"/>
              <a:t>, Fecha23</a:t>
            </a:r>
          </a:p>
          <a:p>
            <a:endParaRPr lang="es-MX" dirty="0"/>
          </a:p>
          <a:p>
            <a:r>
              <a:rPr lang="es-MX" dirty="0" err="1"/>
              <a:t>Symbolic</a:t>
            </a:r>
            <a:r>
              <a:rPr lang="es-MX" dirty="0"/>
              <a:t> </a:t>
            </a:r>
            <a:r>
              <a:rPr lang="es-MX" dirty="0" err="1"/>
              <a:t>constant</a:t>
            </a:r>
            <a:r>
              <a:rPr lang="es-MX" dirty="0"/>
              <a:t> (</a:t>
            </a:r>
            <a:r>
              <a:rPr lang="es-MX" sz="1800" i="1" dirty="0" err="1"/>
              <a:t>is</a:t>
            </a:r>
            <a:r>
              <a:rPr lang="es-MX" sz="1800" i="1" dirty="0"/>
              <a:t> </a:t>
            </a:r>
            <a:r>
              <a:rPr lang="es-MX" sz="1800" i="1" dirty="0" err="1"/>
              <a:t>not</a:t>
            </a:r>
            <a:r>
              <a:rPr lang="es-MX" sz="1800" i="1" dirty="0"/>
              <a:t> a </a:t>
            </a:r>
            <a:r>
              <a:rPr lang="es-MX" sz="1800" i="1" dirty="0" err="1"/>
              <a:t>label</a:t>
            </a:r>
            <a:r>
              <a:rPr lang="es-MX" dirty="0"/>
              <a:t>)</a:t>
            </a:r>
          </a:p>
          <a:p>
            <a:pPr lvl="1"/>
            <a:r>
              <a:rPr lang="es-MX" dirty="0" err="1"/>
              <a:t>Is</a:t>
            </a:r>
            <a:r>
              <a:rPr lang="es-MX" dirty="0"/>
              <a:t> </a:t>
            </a:r>
            <a:r>
              <a:rPr lang="es-MX" dirty="0" err="1"/>
              <a:t>an</a:t>
            </a:r>
            <a:r>
              <a:rPr lang="es-MX" dirty="0"/>
              <a:t> </a:t>
            </a:r>
            <a:r>
              <a:rPr lang="es-MX" dirty="0" err="1"/>
              <a:t>identifier</a:t>
            </a:r>
            <a:r>
              <a:rPr lang="es-MX" dirty="0"/>
              <a:t> </a:t>
            </a:r>
            <a:r>
              <a:rPr lang="es-MX" dirty="0" err="1"/>
              <a:t>associated</a:t>
            </a:r>
            <a:r>
              <a:rPr lang="es-MX" dirty="0"/>
              <a:t> </a:t>
            </a:r>
            <a:r>
              <a:rPr lang="es-MX" dirty="0" err="1"/>
              <a:t>with</a:t>
            </a:r>
            <a:r>
              <a:rPr lang="es-MX" dirty="0"/>
              <a:t> a 32/64-bit </a:t>
            </a:r>
            <a:r>
              <a:rPr lang="es-MX" dirty="0" err="1"/>
              <a:t>integer</a:t>
            </a:r>
            <a:r>
              <a:rPr lang="es-MX" dirty="0"/>
              <a:t> </a:t>
            </a:r>
            <a:r>
              <a:rPr lang="es-MX" dirty="0" err="1"/>
              <a:t>expression</a:t>
            </a:r>
            <a:r>
              <a:rPr lang="es-MX" dirty="0"/>
              <a:t> (</a:t>
            </a:r>
            <a:r>
              <a:rPr lang="es-MX" sz="2000" dirty="0" err="1"/>
              <a:t>or</a:t>
            </a:r>
            <a:r>
              <a:rPr lang="es-MX" sz="2000" dirty="0"/>
              <a:t> </a:t>
            </a:r>
            <a:r>
              <a:rPr lang="es-MX" sz="2000" dirty="0" err="1"/>
              <a:t>constant</a:t>
            </a:r>
            <a:r>
              <a:rPr lang="es-MX" dirty="0"/>
              <a:t>)</a:t>
            </a:r>
          </a:p>
          <a:p>
            <a:pPr lvl="1"/>
            <a:r>
              <a:rPr lang="es-MX" dirty="0" err="1"/>
              <a:t>Syntax</a:t>
            </a:r>
            <a:r>
              <a:rPr lang="es-MX" dirty="0"/>
              <a:t>     </a:t>
            </a:r>
            <a:r>
              <a:rPr lang="es-MX" dirty="0" err="1"/>
              <a:t>identifier</a:t>
            </a:r>
            <a:r>
              <a:rPr lang="es-MX" dirty="0"/>
              <a:t> = </a:t>
            </a:r>
            <a:r>
              <a:rPr lang="es-MX" dirty="0" err="1"/>
              <a:t>expression</a:t>
            </a:r>
            <a:r>
              <a:rPr lang="es-MX" dirty="0"/>
              <a:t>  </a:t>
            </a:r>
            <a:r>
              <a:rPr lang="es-MX" sz="2000" dirty="0"/>
              <a:t>(“=“ </a:t>
            </a:r>
            <a:r>
              <a:rPr lang="es-MX" sz="2000" i="1" dirty="0" err="1"/>
              <a:t>equal-sign</a:t>
            </a:r>
            <a:r>
              <a:rPr lang="es-MX" sz="2000" i="1" dirty="0"/>
              <a:t> </a:t>
            </a:r>
            <a:r>
              <a:rPr lang="es-MX" sz="2000" i="1" dirty="0" err="1"/>
              <a:t>directive</a:t>
            </a:r>
            <a:r>
              <a:rPr lang="es-MX" dirty="0"/>
              <a:t>)</a:t>
            </a:r>
          </a:p>
          <a:p>
            <a:pPr marL="914400" lvl="2" indent="0">
              <a:buNone/>
            </a:pPr>
            <a:r>
              <a:rPr lang="es-MX" dirty="0" err="1"/>
              <a:t>ValorFinal</a:t>
            </a:r>
            <a:r>
              <a:rPr lang="es-MX" dirty="0"/>
              <a:t> = 452</a:t>
            </a:r>
          </a:p>
          <a:p>
            <a:pPr marL="914400" lvl="2" indent="0">
              <a:buNone/>
            </a:pPr>
            <a:r>
              <a:rPr lang="es-MX" dirty="0"/>
              <a:t>MOV EAX, </a:t>
            </a:r>
            <a:r>
              <a:rPr lang="es-MX" dirty="0" err="1"/>
              <a:t>ValorFinal</a:t>
            </a:r>
            <a:r>
              <a:rPr lang="es-MX" dirty="0"/>
              <a:t>   (</a:t>
            </a:r>
            <a:r>
              <a:rPr lang="es-MX" sz="2000" dirty="0" err="1"/>
              <a:t>really</a:t>
            </a:r>
            <a:r>
              <a:rPr lang="es-MX" sz="2000" dirty="0"/>
              <a:t> MOV EAX, 452</a:t>
            </a:r>
            <a:r>
              <a:rPr lang="es-MX"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292</a:t>
            </a:fld>
            <a:endParaRPr lang="es-MX" dirty="0"/>
          </a:p>
        </p:txBody>
      </p:sp>
    </p:spTree>
    <p:extLst>
      <p:ext uri="{BB962C8B-B14F-4D97-AF65-F5344CB8AC3E}">
        <p14:creationId xmlns:p14="http://schemas.microsoft.com/office/powerpoint/2010/main" val="77197574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Symbols, </a:t>
            </a:r>
            <a:r>
              <a:rPr lang="es-MX" dirty="0" err="1"/>
              <a:t>Symbolic</a:t>
            </a:r>
            <a:r>
              <a:rPr lang="es-MX" dirty="0"/>
              <a:t> </a:t>
            </a:r>
            <a:r>
              <a:rPr lang="es-MX" dirty="0" err="1"/>
              <a:t>Constant</a:t>
            </a:r>
            <a:r>
              <a:rPr lang="es-MX" dirty="0"/>
              <a:t> - 2</a:t>
            </a:r>
            <a:endParaRPr lang="en-US" dirty="0"/>
          </a:p>
        </p:txBody>
      </p:sp>
      <p:sp>
        <p:nvSpPr>
          <p:cNvPr id="3" name="2 Marcador de contenido"/>
          <p:cNvSpPr>
            <a:spLocks noGrp="1"/>
          </p:cNvSpPr>
          <p:nvPr>
            <p:ph idx="1"/>
          </p:nvPr>
        </p:nvSpPr>
        <p:spPr/>
        <p:txBody>
          <a:bodyPr>
            <a:normAutofit/>
          </a:bodyPr>
          <a:lstStyle/>
          <a:p>
            <a:r>
              <a:rPr lang="es-MX" dirty="0"/>
              <a:t>Symbols do </a:t>
            </a:r>
            <a:r>
              <a:rPr lang="es-MX" dirty="0" err="1"/>
              <a:t>not</a:t>
            </a:r>
            <a:r>
              <a:rPr lang="es-MX" dirty="0"/>
              <a:t> reserve </a:t>
            </a:r>
            <a:r>
              <a:rPr lang="es-MX" dirty="0" err="1"/>
              <a:t>storage</a:t>
            </a:r>
            <a:r>
              <a:rPr lang="es-MX" dirty="0"/>
              <a:t>.</a:t>
            </a:r>
          </a:p>
          <a:p>
            <a:endParaRPr lang="es-MX" dirty="0"/>
          </a:p>
          <a:p>
            <a:r>
              <a:rPr lang="es-MX" dirty="0"/>
              <a:t>Symbols are </a:t>
            </a:r>
            <a:r>
              <a:rPr lang="es-MX" dirty="0" err="1"/>
              <a:t>not</a:t>
            </a:r>
            <a:r>
              <a:rPr lang="es-MX" dirty="0"/>
              <a:t> </a:t>
            </a:r>
            <a:r>
              <a:rPr lang="es-MX" dirty="0" err="1"/>
              <a:t>labels</a:t>
            </a:r>
            <a:r>
              <a:rPr lang="es-MX" dirty="0"/>
              <a:t>.</a:t>
            </a:r>
          </a:p>
          <a:p>
            <a:endParaRPr lang="es-MX" dirty="0"/>
          </a:p>
          <a:p>
            <a:r>
              <a:rPr lang="es-MX" dirty="0"/>
              <a:t>Symbols </a:t>
            </a:r>
            <a:r>
              <a:rPr lang="es-MX" dirty="0" err="1"/>
              <a:t>only</a:t>
            </a:r>
            <a:r>
              <a:rPr lang="es-MX" dirty="0"/>
              <a:t> </a:t>
            </a:r>
            <a:r>
              <a:rPr lang="es-MX" dirty="0" err="1"/>
              <a:t>exist</a:t>
            </a:r>
            <a:r>
              <a:rPr lang="es-MX" dirty="0"/>
              <a:t> </a:t>
            </a:r>
            <a:r>
              <a:rPr lang="es-MX" dirty="0" err="1"/>
              <a:t>during</a:t>
            </a:r>
            <a:r>
              <a:rPr lang="es-MX" dirty="0"/>
              <a:t> </a:t>
            </a:r>
            <a:r>
              <a:rPr lang="es-MX" dirty="0" err="1"/>
              <a:t>the</a:t>
            </a:r>
            <a:r>
              <a:rPr lang="es-MX" dirty="0"/>
              <a:t> </a:t>
            </a:r>
            <a:r>
              <a:rPr lang="es-MX" i="1" dirty="0"/>
              <a:t>time</a:t>
            </a:r>
            <a:r>
              <a:rPr lang="es-MX" dirty="0"/>
              <a:t> </a:t>
            </a:r>
            <a:r>
              <a:rPr lang="es-MX" dirty="0" err="1"/>
              <a:t>while</a:t>
            </a:r>
            <a:r>
              <a:rPr lang="es-MX" dirty="0"/>
              <a:t> </a:t>
            </a:r>
            <a:r>
              <a:rPr lang="es-MX" dirty="0" err="1"/>
              <a:t>the</a:t>
            </a:r>
            <a:r>
              <a:rPr lang="es-MX" dirty="0"/>
              <a:t> </a:t>
            </a:r>
            <a:r>
              <a:rPr lang="es-MX" dirty="0" err="1"/>
              <a:t>Assembler</a:t>
            </a:r>
            <a:r>
              <a:rPr lang="es-MX" dirty="0"/>
              <a:t> </a:t>
            </a:r>
            <a:r>
              <a:rPr lang="es-MX" dirty="0" err="1"/>
              <a:t>is</a:t>
            </a:r>
            <a:r>
              <a:rPr lang="es-MX" dirty="0"/>
              <a:t> </a:t>
            </a:r>
            <a:r>
              <a:rPr lang="es-MX" dirty="0" err="1"/>
              <a:t>Assembling</a:t>
            </a:r>
            <a:r>
              <a:rPr lang="es-MX" dirty="0"/>
              <a:t> a </a:t>
            </a:r>
            <a:r>
              <a:rPr lang="es-MX" dirty="0" err="1"/>
              <a:t>program</a:t>
            </a:r>
            <a:r>
              <a:rPr lang="es-MX" dirty="0"/>
              <a:t> in </a:t>
            </a:r>
            <a:r>
              <a:rPr lang="es-MX" dirty="0" err="1"/>
              <a:t>Assembly</a:t>
            </a:r>
            <a:r>
              <a:rPr lang="es-MX" dirty="0"/>
              <a:t> </a:t>
            </a:r>
            <a:r>
              <a:rPr lang="es-MX" dirty="0" err="1"/>
              <a:t>Language</a:t>
            </a:r>
            <a:r>
              <a:rPr lang="es-MX" dirty="0"/>
              <a:t>.</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293</a:t>
            </a:fld>
            <a:endParaRPr lang="es-MX" dirty="0"/>
          </a:p>
        </p:txBody>
      </p:sp>
    </p:spTree>
    <p:extLst>
      <p:ext uri="{BB962C8B-B14F-4D97-AF65-F5344CB8AC3E}">
        <p14:creationId xmlns:p14="http://schemas.microsoft.com/office/powerpoint/2010/main" val="1195843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Symbolic Constants</a:t>
            </a:r>
          </a:p>
        </p:txBody>
      </p:sp>
      <p:sp>
        <p:nvSpPr>
          <p:cNvPr id="3" name="2 Marcador de contenido"/>
          <p:cNvSpPr>
            <a:spLocks noGrp="1"/>
          </p:cNvSpPr>
          <p:nvPr>
            <p:ph idx="1"/>
          </p:nvPr>
        </p:nvSpPr>
        <p:spPr/>
        <p:txBody>
          <a:bodyPr>
            <a:normAutofit lnSpcReduction="10000"/>
          </a:bodyPr>
          <a:lstStyle/>
          <a:p>
            <a:r>
              <a:rPr lang="es-MX" dirty="0" err="1"/>
              <a:t>May</a:t>
            </a:r>
            <a:r>
              <a:rPr lang="es-MX" dirty="0"/>
              <a:t> be </a:t>
            </a:r>
            <a:r>
              <a:rPr lang="es-MX" dirty="0" err="1"/>
              <a:t>redifined</a:t>
            </a:r>
            <a:endParaRPr lang="es-MX" dirty="0"/>
          </a:p>
          <a:p>
            <a:pPr marL="914400" lvl="2" indent="0">
              <a:buNone/>
            </a:pPr>
            <a:r>
              <a:rPr lang="es-MX" dirty="0" err="1"/>
              <a:t>ValorFinal</a:t>
            </a:r>
            <a:r>
              <a:rPr lang="es-MX" dirty="0"/>
              <a:t> = 483</a:t>
            </a:r>
          </a:p>
          <a:p>
            <a:pPr marL="914400" lvl="2" indent="0">
              <a:buNone/>
            </a:pPr>
            <a:r>
              <a:rPr lang="es-MX" dirty="0"/>
              <a:t>MOV EAX, </a:t>
            </a:r>
            <a:r>
              <a:rPr lang="es-MX" dirty="0" err="1"/>
              <a:t>ValorFinal</a:t>
            </a:r>
            <a:r>
              <a:rPr lang="es-MX" dirty="0"/>
              <a:t>       ; </a:t>
            </a:r>
            <a:r>
              <a:rPr lang="es-MX" dirty="0" err="1"/>
              <a:t>really</a:t>
            </a:r>
            <a:r>
              <a:rPr lang="es-MX" dirty="0"/>
              <a:t> MOV EAX, 483</a:t>
            </a:r>
          </a:p>
          <a:p>
            <a:pPr marL="914400" lvl="2" indent="0">
              <a:buNone/>
            </a:pPr>
            <a:r>
              <a:rPr lang="es-MX" dirty="0" err="1"/>
              <a:t>ValorFinal</a:t>
            </a:r>
            <a:r>
              <a:rPr lang="es-MX" dirty="0"/>
              <a:t> = 627</a:t>
            </a:r>
          </a:p>
          <a:p>
            <a:pPr marL="914400" lvl="2" indent="0">
              <a:buNone/>
            </a:pPr>
            <a:r>
              <a:rPr lang="es-MX" dirty="0"/>
              <a:t>MOV EAX, </a:t>
            </a:r>
            <a:r>
              <a:rPr lang="es-MX" dirty="0" err="1"/>
              <a:t>ValorFinal</a:t>
            </a:r>
            <a:r>
              <a:rPr lang="es-MX" dirty="0"/>
              <a:t>       ; </a:t>
            </a:r>
            <a:r>
              <a:rPr lang="es-MX" dirty="0" err="1"/>
              <a:t>really</a:t>
            </a:r>
            <a:r>
              <a:rPr lang="es-MX" dirty="0"/>
              <a:t> MOV EAX, 627</a:t>
            </a:r>
          </a:p>
          <a:p>
            <a:pPr lvl="2"/>
            <a:endParaRPr lang="es-MX" dirty="0"/>
          </a:p>
          <a:p>
            <a:r>
              <a:rPr lang="es-MX" dirty="0" err="1"/>
              <a:t>Why</a:t>
            </a:r>
            <a:r>
              <a:rPr lang="es-MX" dirty="0"/>
              <a:t> use Symbols?  </a:t>
            </a:r>
            <a:r>
              <a:rPr lang="es-MX" dirty="0" err="1"/>
              <a:t>Clarifies</a:t>
            </a:r>
            <a:r>
              <a:rPr lang="es-MX" dirty="0"/>
              <a:t> </a:t>
            </a:r>
            <a:r>
              <a:rPr lang="es-MX" dirty="0" err="1"/>
              <a:t>the</a:t>
            </a:r>
            <a:r>
              <a:rPr lang="es-MX" dirty="0"/>
              <a:t> </a:t>
            </a:r>
            <a:r>
              <a:rPr lang="es-MX" dirty="0" err="1"/>
              <a:t>program</a:t>
            </a:r>
            <a:endParaRPr lang="es-MX" dirty="0"/>
          </a:p>
          <a:p>
            <a:pPr lvl="2"/>
            <a:r>
              <a:rPr lang="es-MX" dirty="0" err="1"/>
              <a:t>Better</a:t>
            </a:r>
            <a:r>
              <a:rPr lang="es-MX" dirty="0"/>
              <a:t> </a:t>
            </a:r>
            <a:r>
              <a:rPr lang="es-MX" dirty="0" err="1"/>
              <a:t>when</a:t>
            </a:r>
            <a:r>
              <a:rPr lang="es-MX" dirty="0"/>
              <a:t> </a:t>
            </a:r>
            <a:r>
              <a:rPr lang="es-MX" dirty="0" err="1"/>
              <a:t>you</a:t>
            </a:r>
            <a:r>
              <a:rPr lang="es-MX" dirty="0"/>
              <a:t> </a:t>
            </a:r>
            <a:r>
              <a:rPr lang="es-MX" dirty="0" err="1"/>
              <a:t>see</a:t>
            </a:r>
            <a:r>
              <a:rPr lang="es-MX" dirty="0"/>
              <a:t> </a:t>
            </a:r>
            <a:r>
              <a:rPr lang="es-MX" i="1" dirty="0" err="1"/>
              <a:t>ValorFinal</a:t>
            </a:r>
            <a:r>
              <a:rPr lang="es-MX" dirty="0"/>
              <a:t> </a:t>
            </a:r>
            <a:r>
              <a:rPr lang="es-MX" dirty="0" err="1"/>
              <a:t>instead</a:t>
            </a:r>
            <a:r>
              <a:rPr lang="es-MX" dirty="0"/>
              <a:t> of </a:t>
            </a:r>
            <a:r>
              <a:rPr lang="es-MX" i="1" dirty="0"/>
              <a:t>483</a:t>
            </a:r>
            <a:r>
              <a:rPr lang="es-MX" dirty="0"/>
              <a:t> </a:t>
            </a:r>
          </a:p>
          <a:p>
            <a:pPr marL="914400" lvl="2" indent="0">
              <a:buNone/>
            </a:pPr>
            <a:r>
              <a:rPr lang="es-MX" dirty="0" err="1"/>
              <a:t>EscKey</a:t>
            </a:r>
            <a:r>
              <a:rPr lang="es-MX" dirty="0"/>
              <a:t> = 27</a:t>
            </a:r>
          </a:p>
          <a:p>
            <a:pPr marL="914400" lvl="2" indent="0">
              <a:buNone/>
            </a:pPr>
            <a:r>
              <a:rPr lang="es-MX" dirty="0"/>
              <a:t>MOV AL, </a:t>
            </a:r>
            <a:r>
              <a:rPr lang="es-MX" dirty="0" err="1"/>
              <a:t>EscKey</a:t>
            </a:r>
            <a:r>
              <a:rPr lang="es-MX" dirty="0"/>
              <a:t>               ; </a:t>
            </a:r>
            <a:r>
              <a:rPr lang="es-MX" dirty="0" err="1"/>
              <a:t>really</a:t>
            </a:r>
            <a:r>
              <a:rPr lang="es-MX" dirty="0"/>
              <a:t> MOV EAX, 27</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294</a:t>
            </a:fld>
            <a:endParaRPr lang="es-MX" dirty="0"/>
          </a:p>
        </p:txBody>
      </p:sp>
    </p:spTree>
    <p:extLst>
      <p:ext uri="{BB962C8B-B14F-4D97-AF65-F5344CB8AC3E}">
        <p14:creationId xmlns:p14="http://schemas.microsoft.com/office/powerpoint/2010/main" val="164875492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Assembly Program Practice</a:t>
            </a:r>
          </a:p>
        </p:txBody>
      </p:sp>
      <p:sp>
        <p:nvSpPr>
          <p:cNvPr id="3" name="2 Marcador de contenido"/>
          <p:cNvSpPr>
            <a:spLocks noGrp="1"/>
          </p:cNvSpPr>
          <p:nvPr>
            <p:ph idx="1"/>
          </p:nvPr>
        </p:nvSpPr>
        <p:spPr>
          <a:xfrm>
            <a:off x="1981200" y="1600201"/>
            <a:ext cx="8229600" cy="1828800"/>
          </a:xfrm>
        </p:spPr>
        <p:txBody>
          <a:bodyPr/>
          <a:lstStyle/>
          <a:p>
            <a:pPr marL="0" indent="0">
              <a:buNone/>
            </a:pPr>
            <a:r>
              <a:rPr lang="es-MX" altLang="en-US" dirty="0">
                <a:solidFill>
                  <a:srgbClr val="FF0000"/>
                </a:solidFill>
              </a:rPr>
              <a:t>ejerBB03a.asm</a:t>
            </a:r>
            <a:endParaRPr lang="en-US" altLang="en-US" dirty="0">
              <a:solidFill>
                <a:srgbClr val="FF0000"/>
              </a:solidFill>
            </a:endParaRPr>
          </a:p>
          <a:p>
            <a:endParaRPr lang="en-US" altLang="en-US" dirty="0"/>
          </a:p>
          <a:p>
            <a:r>
              <a:rPr lang="en-US" altLang="en-US" dirty="0"/>
              <a:t>The running</a:t>
            </a:r>
          </a:p>
          <a:p>
            <a:pPr marL="0" indent="0">
              <a:buNone/>
            </a:pPr>
            <a:endParaRPr lang="en-US" alt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295</a:t>
            </a:fld>
            <a:endParaRPr lang="es-MX" dirty="0"/>
          </a:p>
        </p:txBody>
      </p:sp>
      <p:pic>
        <p:nvPicPr>
          <p:cNvPr id="7" name="Imagen 6"/>
          <p:cNvPicPr>
            <a:picLocks noChangeAspect="1"/>
          </p:cNvPicPr>
          <p:nvPr/>
        </p:nvPicPr>
        <p:blipFill>
          <a:blip r:embed="rId3"/>
          <a:stretch>
            <a:fillRect/>
          </a:stretch>
        </p:blipFill>
        <p:spPr>
          <a:xfrm>
            <a:off x="3931444" y="3639167"/>
            <a:ext cx="4329113" cy="2614613"/>
          </a:xfrm>
          <a:prstGeom prst="rect">
            <a:avLst/>
          </a:prstGeom>
        </p:spPr>
      </p:pic>
    </p:spTree>
    <p:extLst>
      <p:ext uri="{BB962C8B-B14F-4D97-AF65-F5344CB8AC3E}">
        <p14:creationId xmlns:p14="http://schemas.microsoft.com/office/powerpoint/2010/main" val="1758736337"/>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BC</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48197945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i="1" dirty="0"/>
              <a:t>Memory storage of values</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297</a:t>
            </a:fld>
            <a:endParaRPr lang="es-MX" dirty="0"/>
          </a:p>
        </p:txBody>
      </p:sp>
      <p:sp>
        <p:nvSpPr>
          <p:cNvPr id="6" name="Text Box 3"/>
          <p:cNvSpPr txBox="1">
            <a:spLocks noChangeArrowheads="1"/>
          </p:cNvSpPr>
          <p:nvPr/>
        </p:nvSpPr>
        <p:spPr bwMode="auto">
          <a:xfrm>
            <a:off x="2156706" y="1844824"/>
            <a:ext cx="7971742" cy="22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a:latin typeface="Courier New" pitchFamily="49" charset="0"/>
              </a:rPr>
              <a:t>Alfa DWORD 12345678h</a:t>
            </a:r>
          </a:p>
          <a:p>
            <a:pPr eaLnBrk="1" hangingPunct="1">
              <a:lnSpc>
                <a:spcPct val="50000"/>
              </a:lnSpc>
              <a:spcBef>
                <a:spcPct val="50000"/>
              </a:spcBef>
              <a:buClrTx/>
              <a:buFontTx/>
              <a:buNone/>
            </a:pPr>
            <a:r>
              <a:rPr lang="es-MX" altLang="en-US" sz="1800" b="1" dirty="0">
                <a:latin typeface="Courier New" pitchFamily="49" charset="0"/>
              </a:rPr>
              <a:t>     ; </a:t>
            </a:r>
            <a:r>
              <a:rPr lang="es-MX" altLang="en-US" sz="1800" b="1" dirty="0" err="1">
                <a:latin typeface="Courier New" pitchFamily="49" charset="0"/>
              </a:rPr>
              <a:t>How</a:t>
            </a:r>
            <a:r>
              <a:rPr lang="es-MX" altLang="en-US" sz="1800" b="1" dirty="0">
                <a:latin typeface="Courier New" pitchFamily="49" charset="0"/>
              </a:rPr>
              <a:t> </a:t>
            </a:r>
            <a:r>
              <a:rPr lang="es-MX" altLang="en-US" sz="1800" b="1" dirty="0" err="1">
                <a:latin typeface="Courier New" pitchFamily="49" charset="0"/>
              </a:rPr>
              <a:t>is</a:t>
            </a:r>
            <a:r>
              <a:rPr lang="es-MX" altLang="en-US" sz="1800" b="1" dirty="0">
                <a:latin typeface="Courier New" pitchFamily="49" charset="0"/>
              </a:rPr>
              <a:t> </a:t>
            </a:r>
            <a:r>
              <a:rPr lang="es-MX" altLang="en-US" sz="1800" b="1" dirty="0" err="1">
                <a:latin typeface="Courier New" pitchFamily="49" charset="0"/>
              </a:rPr>
              <a:t>the</a:t>
            </a:r>
            <a:r>
              <a:rPr lang="es-MX" altLang="en-US" sz="1800" b="1" dirty="0">
                <a:latin typeface="Courier New" pitchFamily="49" charset="0"/>
              </a:rPr>
              <a:t> DWORD </a:t>
            </a:r>
            <a:r>
              <a:rPr lang="es-MX" altLang="en-US" sz="1800" b="1" dirty="0" err="1">
                <a:latin typeface="Courier New" pitchFamily="49" charset="0"/>
              </a:rPr>
              <a:t>stored</a:t>
            </a:r>
            <a:r>
              <a:rPr lang="es-MX" altLang="en-US" sz="1800" b="1" dirty="0">
                <a:latin typeface="Courier New" pitchFamily="49" charset="0"/>
              </a:rPr>
              <a:t> in </a:t>
            </a:r>
            <a:r>
              <a:rPr lang="es-MX" altLang="en-US" sz="1800" b="1" dirty="0" err="1">
                <a:latin typeface="Courier New" pitchFamily="49" charset="0"/>
              </a:rPr>
              <a:t>memory</a:t>
            </a:r>
            <a:r>
              <a:rPr lang="es-MX" altLang="en-US" sz="1800" b="1" dirty="0">
                <a:latin typeface="Courier New" pitchFamily="49" charset="0"/>
              </a:rPr>
              <a:t>?</a:t>
            </a:r>
          </a:p>
          <a:p>
            <a:pPr eaLnBrk="1" hangingPunct="1">
              <a:lnSpc>
                <a:spcPct val="50000"/>
              </a:lnSpc>
              <a:spcBef>
                <a:spcPct val="50000"/>
              </a:spcBef>
              <a:buClrTx/>
              <a:buFontTx/>
              <a:buNone/>
            </a:pPr>
            <a:endParaRPr lang="es-MX"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 Other ways to storage the same values</a:t>
            </a:r>
          </a:p>
          <a:p>
            <a:pPr eaLnBrk="1" hangingPunct="1">
              <a:lnSpc>
                <a:spcPct val="50000"/>
              </a:lnSpc>
              <a:spcBef>
                <a:spcPct val="50000"/>
              </a:spcBef>
              <a:buClrTx/>
              <a:buFontTx/>
              <a:buNone/>
            </a:pPr>
            <a:r>
              <a:rPr lang="en-US" altLang="en-US" sz="1800" b="1" dirty="0">
                <a:latin typeface="Courier New" pitchFamily="49" charset="0"/>
              </a:rPr>
              <a:t>Beta WORD __...__</a:t>
            </a:r>
          </a:p>
          <a:p>
            <a:pPr eaLnBrk="1" hangingPunct="1">
              <a:lnSpc>
                <a:spcPct val="50000"/>
              </a:lnSpc>
              <a:spcBef>
                <a:spcPct val="50000"/>
              </a:spcBef>
              <a:buClrTx/>
              <a:buFontTx/>
              <a:buNone/>
            </a:pPr>
            <a:r>
              <a:rPr lang="en-US" altLang="en-US" sz="1800" b="1" dirty="0">
                <a:latin typeface="Courier New" pitchFamily="49" charset="0"/>
              </a:rPr>
              <a:t>Delta BYTE __...__</a:t>
            </a:r>
          </a:p>
        </p:txBody>
      </p:sp>
      <p:pic>
        <p:nvPicPr>
          <p:cNvPr id="3" name="Imagen 2"/>
          <p:cNvPicPr>
            <a:picLocks noChangeAspect="1"/>
          </p:cNvPicPr>
          <p:nvPr/>
        </p:nvPicPr>
        <p:blipFill>
          <a:blip r:embed="rId2"/>
          <a:stretch>
            <a:fillRect/>
          </a:stretch>
        </p:blipFill>
        <p:spPr>
          <a:xfrm>
            <a:off x="3863752" y="4110078"/>
            <a:ext cx="3623120" cy="2206562"/>
          </a:xfrm>
          <a:prstGeom prst="rect">
            <a:avLst/>
          </a:prstGeom>
        </p:spPr>
      </p:pic>
    </p:spTree>
    <p:extLst>
      <p:ext uri="{BB962C8B-B14F-4D97-AF65-F5344CB8AC3E}">
        <p14:creationId xmlns:p14="http://schemas.microsoft.com/office/powerpoint/2010/main" val="23281810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Mapping</a:t>
            </a:r>
            <a:r>
              <a:rPr lang="es-MX" dirty="0"/>
              <a:t> data </a:t>
            </a:r>
            <a:r>
              <a:rPr lang="es-MX" dirty="0" err="1"/>
              <a:t>values</a:t>
            </a:r>
            <a:endParaRPr lang="es-MX" dirty="0"/>
          </a:p>
        </p:txBody>
      </p:sp>
      <p:sp>
        <p:nvSpPr>
          <p:cNvPr id="3" name="Marcador de contenido 2"/>
          <p:cNvSpPr>
            <a:spLocks noGrp="1"/>
          </p:cNvSpPr>
          <p:nvPr>
            <p:ph idx="1"/>
          </p:nvPr>
        </p:nvSpPr>
        <p:spPr>
          <a:xfrm>
            <a:off x="1981200" y="1600200"/>
            <a:ext cx="8229600" cy="4349080"/>
          </a:xfrm>
        </p:spPr>
        <p:txBody>
          <a:bodyPr>
            <a:normAutofit fontScale="85000" lnSpcReduction="20000"/>
          </a:bodyPr>
          <a:lstStyle/>
          <a:p>
            <a:endParaRPr lang="en-US" dirty="0"/>
          </a:p>
          <a:p>
            <a:r>
              <a:rPr lang="en-US" dirty="0"/>
              <a:t>Mapping smaller data Registers inside longer data registers: e.g. AL, AH &lt;&gt;AX &lt;&gt; EAX, or, DL, DH &lt;&gt;DX &lt;&gt; EDX</a:t>
            </a:r>
          </a:p>
          <a:p>
            <a:pPr marL="0" indent="0">
              <a:buNone/>
            </a:pPr>
            <a:endParaRPr lang="en-US" dirty="0"/>
          </a:p>
          <a:p>
            <a:r>
              <a:rPr lang="en-US" dirty="0"/>
              <a:t>What if now we start to do data mapping with memory storage locations?</a:t>
            </a:r>
          </a:p>
          <a:p>
            <a:endParaRPr lang="en-US" dirty="0"/>
          </a:p>
          <a:p>
            <a:r>
              <a:rPr lang="en-US" dirty="0"/>
              <a:t>Two ways for mapping:</a:t>
            </a:r>
          </a:p>
          <a:p>
            <a:r>
              <a:rPr lang="en-US" dirty="0"/>
              <a:t>    Label Directive / Data Segment</a:t>
            </a:r>
          </a:p>
          <a:p>
            <a:r>
              <a:rPr lang="en-US" dirty="0"/>
              <a:t>   “PTR” operator / Code Segment</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298</a:t>
            </a:fld>
            <a:endParaRPr lang="es-MX" dirty="0"/>
          </a:p>
        </p:txBody>
      </p:sp>
    </p:spTree>
    <p:extLst>
      <p:ext uri="{BB962C8B-B14F-4D97-AF65-F5344CB8AC3E}">
        <p14:creationId xmlns:p14="http://schemas.microsoft.com/office/powerpoint/2010/main" val="418231930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LABEL </a:t>
            </a:r>
            <a:r>
              <a:rPr lang="es-MX" dirty="0" err="1"/>
              <a:t>Directive</a:t>
            </a:r>
            <a:endParaRPr lang="es-MX" dirty="0"/>
          </a:p>
        </p:txBody>
      </p:sp>
      <p:sp>
        <p:nvSpPr>
          <p:cNvPr id="3" name="Marcador de contenido 2"/>
          <p:cNvSpPr>
            <a:spLocks noGrp="1"/>
          </p:cNvSpPr>
          <p:nvPr>
            <p:ph idx="1"/>
          </p:nvPr>
        </p:nvSpPr>
        <p:spPr>
          <a:xfrm>
            <a:off x="1981200" y="1600201"/>
            <a:ext cx="8229600" cy="1900808"/>
          </a:xfrm>
        </p:spPr>
        <p:txBody>
          <a:bodyPr>
            <a:normAutofit fontScale="85000" lnSpcReduction="20000"/>
          </a:bodyPr>
          <a:lstStyle/>
          <a:p>
            <a:r>
              <a:rPr lang="en-US" dirty="0"/>
              <a:t>assigns a </a:t>
            </a:r>
            <a:r>
              <a:rPr lang="en-US" i="1" dirty="0">
                <a:solidFill>
                  <a:srgbClr val="0070C0"/>
                </a:solidFill>
              </a:rPr>
              <a:t>label</a:t>
            </a:r>
            <a:r>
              <a:rPr lang="en-US" dirty="0"/>
              <a:t>, with </a:t>
            </a:r>
            <a:r>
              <a:rPr lang="en-US" i="1" dirty="0">
                <a:solidFill>
                  <a:srgbClr val="0070C0"/>
                </a:solidFill>
              </a:rPr>
              <a:t>type</a:t>
            </a:r>
            <a:r>
              <a:rPr lang="en-US" dirty="0"/>
              <a:t> and </a:t>
            </a:r>
            <a:r>
              <a:rPr lang="en-US" i="1" dirty="0">
                <a:solidFill>
                  <a:srgbClr val="0070C0"/>
                </a:solidFill>
              </a:rPr>
              <a:t>data value(s)</a:t>
            </a:r>
            <a:r>
              <a:rPr lang="en-US" dirty="0"/>
              <a:t>, the one to be mapped (e.g. </a:t>
            </a:r>
            <a:r>
              <a:rPr lang="en-US" i="1" dirty="0"/>
              <a:t>zeta</a:t>
            </a:r>
            <a:r>
              <a:rPr lang="en-US" dirty="0"/>
              <a:t>)</a:t>
            </a:r>
            <a:endParaRPr lang="en-US" i="1" dirty="0"/>
          </a:p>
          <a:p>
            <a:pPr lvl="1"/>
            <a:r>
              <a:rPr lang="en-US" dirty="0"/>
              <a:t>assigns an alternate </a:t>
            </a:r>
            <a:r>
              <a:rPr lang="en-US" i="1" dirty="0">
                <a:solidFill>
                  <a:srgbClr val="0070C0"/>
                </a:solidFill>
              </a:rPr>
              <a:t>label-name</a:t>
            </a:r>
            <a:r>
              <a:rPr lang="en-US" dirty="0"/>
              <a:t> and </a:t>
            </a:r>
            <a:r>
              <a:rPr lang="en-US" i="1" dirty="0">
                <a:solidFill>
                  <a:srgbClr val="0070C0"/>
                </a:solidFill>
              </a:rPr>
              <a:t>type</a:t>
            </a:r>
            <a:r>
              <a:rPr lang="en-US" dirty="0"/>
              <a:t> to an existing storage location, the mapping one</a:t>
            </a:r>
          </a:p>
          <a:p>
            <a:pPr lvl="1"/>
            <a:r>
              <a:rPr lang="en-US" dirty="0"/>
              <a:t>does </a:t>
            </a:r>
            <a:r>
              <a:rPr lang="en-US" i="1" dirty="0"/>
              <a:t>not allocate</a:t>
            </a:r>
            <a:r>
              <a:rPr lang="en-US" dirty="0"/>
              <a:t> any </a:t>
            </a:r>
            <a:r>
              <a:rPr lang="en-US" i="1" dirty="0"/>
              <a:t>storage</a:t>
            </a:r>
            <a:r>
              <a:rPr lang="en-US" dirty="0"/>
              <a:t> of its own. Symbol table?</a:t>
            </a:r>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299</a:t>
            </a:fld>
            <a:endParaRPr lang="es-MX" dirty="0"/>
          </a:p>
        </p:txBody>
      </p:sp>
      <p:sp>
        <p:nvSpPr>
          <p:cNvPr id="6" name="Text Box 4"/>
          <p:cNvSpPr txBox="1">
            <a:spLocks noChangeArrowheads="1"/>
          </p:cNvSpPr>
          <p:nvPr/>
        </p:nvSpPr>
        <p:spPr bwMode="auto">
          <a:xfrm>
            <a:off x="3071664" y="3573016"/>
            <a:ext cx="5919936" cy="278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228600"/>
          <a:lstStyle>
            <a:lvl1pPr eaLnBrk="0" hangingPunct="0">
              <a:spcBef>
                <a:spcPct val="20000"/>
              </a:spcBef>
              <a:buClr>
                <a:schemeClr val="tx1"/>
              </a:buClr>
              <a:buChar char="•"/>
              <a:tabLst>
                <a:tab pos="915988" algn="l"/>
                <a:tab pos="35417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915988" algn="l"/>
                <a:tab pos="35417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915988" algn="l"/>
                <a:tab pos="35417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915988" algn="l"/>
                <a:tab pos="35417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915988" algn="l"/>
                <a:tab pos="35417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915988" algn="l"/>
                <a:tab pos="35417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915988" algn="l"/>
                <a:tab pos="35417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915988" algn="l"/>
                <a:tab pos="35417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915988" algn="l"/>
                <a:tab pos="35417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.DATA</a:t>
            </a:r>
          </a:p>
          <a:p>
            <a:pPr eaLnBrk="1" hangingPunct="1">
              <a:lnSpc>
                <a:spcPct val="50000"/>
              </a:lnSpc>
              <a:spcBef>
                <a:spcPct val="50000"/>
              </a:spcBef>
              <a:buClrTx/>
              <a:buFontTx/>
              <a:buNone/>
            </a:pPr>
            <a:r>
              <a:rPr lang="en-US" altLang="en-US" sz="1800" b="1" dirty="0">
                <a:latin typeface="Courier New" panose="02070309020205020404" pitchFamily="49" charset="0"/>
              </a:rPr>
              <a:t>gamma   LABEL DWORD    ; no storage</a:t>
            </a:r>
          </a:p>
          <a:p>
            <a:pPr eaLnBrk="1" hangingPunct="1">
              <a:lnSpc>
                <a:spcPct val="50000"/>
              </a:lnSpc>
              <a:spcBef>
                <a:spcPct val="50000"/>
              </a:spcBef>
              <a:buClrTx/>
              <a:buFontTx/>
              <a:buNone/>
            </a:pPr>
            <a:r>
              <a:rPr lang="en-US" altLang="en-US" sz="1800" b="1" dirty="0">
                <a:latin typeface="Courier New" panose="02070309020205020404" pitchFamily="49" charset="0"/>
              </a:rPr>
              <a:t>epsilon LABEL WORD     ; no storage</a:t>
            </a:r>
          </a:p>
          <a:p>
            <a:pPr eaLnBrk="1" hangingPunct="1">
              <a:lnSpc>
                <a:spcPct val="50000"/>
              </a:lnSpc>
              <a:spcBef>
                <a:spcPct val="50000"/>
              </a:spcBef>
              <a:buClrTx/>
              <a:buFontTx/>
              <a:buNone/>
            </a:pPr>
            <a:r>
              <a:rPr lang="en-US" altLang="en-US" sz="1800" b="1" dirty="0">
                <a:latin typeface="Courier New" panose="02070309020205020404" pitchFamily="49" charset="0"/>
              </a:rPr>
              <a:t>zeta  BYTE 00h,10h,00h,20h    ; storage</a:t>
            </a:r>
          </a:p>
          <a:p>
            <a:pPr eaLnBrk="1" hangingPunct="1">
              <a:lnSpc>
                <a:spcPct val="50000"/>
              </a:lnSpc>
              <a:spcBef>
                <a:spcPct val="50000"/>
              </a:spcBef>
              <a:buClrTx/>
              <a:buFontTx/>
              <a:buNone/>
            </a:pP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.CODE</a:t>
            </a:r>
          </a:p>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 gamma	; 20001000h</a:t>
            </a:r>
          </a:p>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CX, epsilon	; 1000h</a:t>
            </a:r>
          </a:p>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DL, zeta	; 00h</a:t>
            </a:r>
          </a:p>
        </p:txBody>
      </p:sp>
    </p:spTree>
    <p:extLst>
      <p:ext uri="{BB962C8B-B14F-4D97-AF65-F5344CB8AC3E}">
        <p14:creationId xmlns:p14="http://schemas.microsoft.com/office/powerpoint/2010/main" val="104493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83A54-876E-48E0-9F7F-029012307387}"/>
              </a:ext>
            </a:extLst>
          </p:cNvPr>
          <p:cNvSpPr>
            <a:spLocks noGrp="1"/>
          </p:cNvSpPr>
          <p:nvPr>
            <p:ph type="title"/>
          </p:nvPr>
        </p:nvSpPr>
        <p:spPr/>
        <p:txBody>
          <a:bodyPr>
            <a:normAutofit/>
          </a:bodyPr>
          <a:lstStyle/>
          <a:p>
            <a:r>
              <a:rPr lang="es-MX" dirty="0"/>
              <a:t>PROGRAM-CONTROLLED COMPUTERS</a:t>
            </a:r>
          </a:p>
        </p:txBody>
      </p:sp>
      <p:sp>
        <p:nvSpPr>
          <p:cNvPr id="4" name="Marcador de pie de página 3">
            <a:extLst>
              <a:ext uri="{FF2B5EF4-FFF2-40B4-BE49-F238E27FC236}">
                <a16:creationId xmlns:a16="http://schemas.microsoft.com/office/drawing/2014/main" id="{B4116AE6-D7C1-44D2-BBF9-A47D2300CB5C}"/>
              </a:ext>
            </a:extLst>
          </p:cNvPr>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5" name="Marcador de número de diapositiva 4">
            <a:extLst>
              <a:ext uri="{FF2B5EF4-FFF2-40B4-BE49-F238E27FC236}">
                <a16:creationId xmlns:a16="http://schemas.microsoft.com/office/drawing/2014/main" id="{6DF7E248-334F-4BC4-AF15-238CE4058E3A}"/>
              </a:ext>
            </a:extLst>
          </p:cNvPr>
          <p:cNvSpPr>
            <a:spLocks noGrp="1"/>
          </p:cNvSpPr>
          <p:nvPr>
            <p:ph type="sldNum" sz="quarter" idx="12"/>
          </p:nvPr>
        </p:nvSpPr>
        <p:spPr/>
        <p:txBody>
          <a:bodyPr/>
          <a:lstStyle/>
          <a:p>
            <a:fld id="{89694F64-EAC4-420D-80A9-8D186F3C5535}" type="slidenum">
              <a:rPr lang="es-MX">
                <a:solidFill>
                  <a:prstClr val="black"/>
                </a:solidFill>
                <a:latin typeface="Calibri"/>
              </a:rPr>
              <a:pPr/>
              <a:t>3</a:t>
            </a:fld>
            <a:endParaRPr lang="es-MX" dirty="0">
              <a:solidFill>
                <a:prstClr val="black"/>
              </a:solidFill>
              <a:latin typeface="Calibri"/>
            </a:endParaRPr>
          </a:p>
        </p:txBody>
      </p:sp>
      <p:grpSp>
        <p:nvGrpSpPr>
          <p:cNvPr id="6" name="Grupo 5"/>
          <p:cNvGrpSpPr/>
          <p:nvPr/>
        </p:nvGrpSpPr>
        <p:grpSpPr>
          <a:xfrm>
            <a:off x="3476061" y="1454883"/>
            <a:ext cx="5239878" cy="5144414"/>
            <a:chOff x="1952061" y="1454883"/>
            <a:chExt cx="5239878" cy="5144414"/>
          </a:xfrm>
        </p:grpSpPr>
        <p:pic>
          <p:nvPicPr>
            <p:cNvPr id="7" name="Imagen 6" descr="Imagen que contiene texto&#10;&#10;Descripción generada automáticamente">
              <a:extLst>
                <a:ext uri="{FF2B5EF4-FFF2-40B4-BE49-F238E27FC236}">
                  <a16:creationId xmlns:a16="http://schemas.microsoft.com/office/drawing/2014/main" id="{5A9C7AEA-6E11-482D-B83F-1D706C113E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2061" y="1454883"/>
              <a:ext cx="5239878" cy="5144414"/>
            </a:xfrm>
            <a:prstGeom prst="rect">
              <a:avLst/>
            </a:prstGeom>
          </p:spPr>
        </p:pic>
        <p:sp>
          <p:nvSpPr>
            <p:cNvPr id="3" name="CuadroTexto 2"/>
            <p:cNvSpPr txBox="1"/>
            <p:nvPr/>
          </p:nvSpPr>
          <p:spPr>
            <a:xfrm>
              <a:off x="5515744" y="4293096"/>
              <a:ext cx="1008112" cy="369332"/>
            </a:xfrm>
            <a:prstGeom prst="rect">
              <a:avLst/>
            </a:prstGeom>
            <a:noFill/>
          </p:spPr>
          <p:txBody>
            <a:bodyPr wrap="square" rtlCol="0">
              <a:spAutoFit/>
            </a:bodyPr>
            <a:lstStyle/>
            <a:p>
              <a:r>
                <a:rPr lang="es-MX" dirty="0">
                  <a:solidFill>
                    <a:prstClr val="black"/>
                  </a:solidFill>
                  <a:latin typeface="Calibri"/>
                </a:rPr>
                <a:t>Sin SO</a:t>
              </a:r>
            </a:p>
          </p:txBody>
        </p:sp>
      </p:grpSp>
    </p:spTree>
    <p:extLst>
      <p:ext uri="{BB962C8B-B14F-4D97-AF65-F5344CB8AC3E}">
        <p14:creationId xmlns:p14="http://schemas.microsoft.com/office/powerpoint/2010/main" val="1157414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09800" y="228600"/>
            <a:ext cx="7772400" cy="914400"/>
          </a:xfrm>
        </p:spPr>
        <p:txBody>
          <a:bodyPr/>
          <a:lstStyle/>
          <a:p>
            <a:pPr eaLnBrk="1" hangingPunct="1">
              <a:defRPr/>
            </a:pPr>
            <a:r>
              <a:rPr lang="en-US" sz="2800"/>
              <a:t>Converting Hexadecimal to Decimal</a:t>
            </a:r>
          </a:p>
        </p:txBody>
      </p:sp>
      <p:sp>
        <p:nvSpPr>
          <p:cNvPr id="16388" name="Rectangle 3"/>
          <p:cNvSpPr>
            <a:spLocks noGrp="1" noChangeArrowheads="1"/>
          </p:cNvSpPr>
          <p:nvPr>
            <p:ph type="body" idx="1"/>
          </p:nvPr>
        </p:nvSpPr>
        <p:spPr>
          <a:xfrm>
            <a:off x="2209800" y="1371600"/>
            <a:ext cx="7772400" cy="4073624"/>
          </a:xfrm>
        </p:spPr>
        <p:txBody>
          <a:bodyPr/>
          <a:lstStyle/>
          <a:p>
            <a:pPr eaLnBrk="1" hangingPunct="1"/>
            <a:r>
              <a:rPr lang="en-US" altLang="en-US" dirty="0"/>
              <a:t>Multiply each digit by its corresponding power of 16:</a:t>
            </a:r>
          </a:p>
          <a:p>
            <a:pPr lvl="1">
              <a:spcBef>
                <a:spcPts val="600"/>
              </a:spcBef>
              <a:spcAft>
                <a:spcPts val="600"/>
              </a:spcAft>
              <a:buNone/>
            </a:pPr>
            <a:r>
              <a:rPr lang="en-US" altLang="en-US" sz="2000" dirty="0">
                <a:latin typeface="Times" pitchFamily="18" charset="0"/>
              </a:rPr>
              <a:t>	</a:t>
            </a:r>
            <a:r>
              <a:rPr lang="en-US" altLang="en-US" sz="2000" dirty="0" err="1">
                <a:latin typeface="Times" pitchFamily="18" charset="0"/>
              </a:rPr>
              <a:t>dec</a:t>
            </a:r>
            <a:r>
              <a:rPr lang="en-US" altLang="en-US" sz="2000" dirty="0">
                <a:latin typeface="Times" pitchFamily="18" charset="0"/>
              </a:rPr>
              <a:t> = (H</a:t>
            </a:r>
            <a:r>
              <a:rPr lang="en-US" altLang="en-US" sz="2000" baseline="-25000" dirty="0">
                <a:latin typeface="Times" pitchFamily="18" charset="0"/>
              </a:rPr>
              <a:t>3</a:t>
            </a:r>
            <a:r>
              <a:rPr lang="en-US" altLang="en-US" sz="2000" dirty="0">
                <a:latin typeface="Times" pitchFamily="18" charset="0"/>
              </a:rPr>
              <a:t>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3</a:t>
            </a:r>
            <a:r>
              <a:rPr lang="en-US" altLang="en-US" sz="2000" dirty="0">
                <a:latin typeface="Times" pitchFamily="18" charset="0"/>
              </a:rPr>
              <a:t>) + (H</a:t>
            </a:r>
            <a:r>
              <a:rPr lang="en-US" altLang="en-US" sz="2000" baseline="-25000" dirty="0">
                <a:latin typeface="Times" pitchFamily="18" charset="0"/>
              </a:rPr>
              <a:t>2</a:t>
            </a:r>
            <a:r>
              <a:rPr lang="en-US" altLang="en-US" sz="2000" dirty="0">
                <a:latin typeface="Times" pitchFamily="18" charset="0"/>
              </a:rPr>
              <a:t>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2</a:t>
            </a:r>
            <a:r>
              <a:rPr lang="en-US" altLang="en-US" sz="2000" dirty="0">
                <a:latin typeface="Times" pitchFamily="18" charset="0"/>
              </a:rPr>
              <a:t>) + (H</a:t>
            </a:r>
            <a:r>
              <a:rPr lang="en-US" altLang="en-US" sz="2000" baseline="-25000" dirty="0">
                <a:latin typeface="Times" pitchFamily="18" charset="0"/>
              </a:rPr>
              <a:t>1</a:t>
            </a:r>
            <a:r>
              <a:rPr lang="en-US" altLang="en-US" sz="2000" dirty="0">
                <a:latin typeface="Times" pitchFamily="18" charset="0"/>
              </a:rPr>
              <a:t>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1</a:t>
            </a:r>
            <a:r>
              <a:rPr lang="en-US" altLang="en-US" sz="2000" dirty="0">
                <a:latin typeface="Times" pitchFamily="18" charset="0"/>
              </a:rPr>
              <a:t>) + (H</a:t>
            </a:r>
            <a:r>
              <a:rPr lang="en-US" altLang="en-US" sz="2000" baseline="-25000" dirty="0">
                <a:latin typeface="Times" pitchFamily="18" charset="0"/>
              </a:rPr>
              <a:t>0</a:t>
            </a:r>
            <a:r>
              <a:rPr lang="en-US" altLang="en-US" sz="2000" dirty="0">
                <a:latin typeface="Times" pitchFamily="18" charset="0"/>
              </a:rPr>
              <a:t>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0</a:t>
            </a:r>
            <a:r>
              <a:rPr lang="en-US" altLang="en-US" sz="2000" dirty="0">
                <a:latin typeface="Times" pitchFamily="18" charset="0"/>
              </a:rPr>
              <a:t>)</a:t>
            </a:r>
          </a:p>
          <a:p>
            <a:pPr>
              <a:spcBef>
                <a:spcPts val="600"/>
              </a:spcBef>
              <a:spcAft>
                <a:spcPts val="600"/>
              </a:spcAft>
              <a:buNone/>
            </a:pPr>
            <a:endParaRPr lang="en-US" altLang="en-US" sz="2000" dirty="0">
              <a:latin typeface="Times" pitchFamily="18" charset="0"/>
            </a:endParaRPr>
          </a:p>
          <a:p>
            <a:pPr>
              <a:spcBef>
                <a:spcPts val="600"/>
              </a:spcBef>
              <a:spcAft>
                <a:spcPts val="600"/>
              </a:spcAft>
            </a:pPr>
            <a:r>
              <a:rPr lang="en-US" altLang="en-US" sz="2000" dirty="0">
                <a:latin typeface="Times" pitchFamily="18" charset="0"/>
              </a:rPr>
              <a:t>Hex 1234</a:t>
            </a:r>
            <a:r>
              <a:rPr lang="en-US" altLang="en-US" sz="2000" baseline="-25000" dirty="0">
                <a:latin typeface="Times" pitchFamily="18" charset="0"/>
              </a:rPr>
              <a:t>16</a:t>
            </a:r>
            <a:r>
              <a:rPr lang="en-US" altLang="en-US" sz="2000" dirty="0">
                <a:latin typeface="Times" pitchFamily="18" charset="0"/>
              </a:rPr>
              <a:t> equals (1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3</a:t>
            </a:r>
            <a:r>
              <a:rPr lang="en-US" altLang="en-US" sz="2000" dirty="0">
                <a:latin typeface="Times" pitchFamily="18" charset="0"/>
              </a:rPr>
              <a:t>) + (2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2</a:t>
            </a:r>
            <a:r>
              <a:rPr lang="en-US" altLang="en-US" sz="2000" dirty="0">
                <a:latin typeface="Times" pitchFamily="18" charset="0"/>
              </a:rPr>
              <a:t>) + (3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1</a:t>
            </a:r>
            <a:r>
              <a:rPr lang="en-US" altLang="en-US" sz="2000" dirty="0">
                <a:latin typeface="Times" pitchFamily="18" charset="0"/>
              </a:rPr>
              <a:t>) + (4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0</a:t>
            </a:r>
            <a:r>
              <a:rPr lang="en-US" altLang="en-US" sz="2000" dirty="0">
                <a:latin typeface="Times" pitchFamily="18" charset="0"/>
              </a:rPr>
              <a:t>), or decimal 4,660</a:t>
            </a:r>
            <a:r>
              <a:rPr lang="en-US" altLang="en-US" sz="2000" baseline="-25000" dirty="0">
                <a:latin typeface="Times" pitchFamily="18" charset="0"/>
              </a:rPr>
              <a:t>10</a:t>
            </a:r>
            <a:r>
              <a:rPr lang="en-US" altLang="en-US" sz="2000" dirty="0">
                <a:latin typeface="Times" pitchFamily="18" charset="0"/>
              </a:rPr>
              <a:t>. </a:t>
            </a:r>
          </a:p>
          <a:p>
            <a:pPr>
              <a:spcBef>
                <a:spcPts val="600"/>
              </a:spcBef>
              <a:spcAft>
                <a:spcPts val="600"/>
              </a:spcAft>
            </a:pPr>
            <a:endParaRPr lang="en-US" altLang="en-US" sz="2000" dirty="0">
              <a:latin typeface="Times" pitchFamily="18" charset="0"/>
            </a:endParaRPr>
          </a:p>
          <a:p>
            <a:pPr>
              <a:spcBef>
                <a:spcPts val="600"/>
              </a:spcBef>
              <a:spcAft>
                <a:spcPts val="600"/>
              </a:spcAft>
            </a:pPr>
            <a:r>
              <a:rPr lang="en-US" altLang="en-US" sz="2000" dirty="0">
                <a:latin typeface="Times" pitchFamily="18" charset="0"/>
              </a:rPr>
              <a:t>Hex 3BA4</a:t>
            </a:r>
            <a:r>
              <a:rPr lang="en-US" altLang="en-US" sz="2000" baseline="-25000" dirty="0">
                <a:latin typeface="Times" pitchFamily="18" charset="0"/>
              </a:rPr>
              <a:t>16</a:t>
            </a:r>
            <a:r>
              <a:rPr lang="en-US" altLang="en-US" sz="2000" dirty="0">
                <a:latin typeface="Times" pitchFamily="18" charset="0"/>
              </a:rPr>
              <a:t> equals (3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3</a:t>
            </a:r>
            <a:r>
              <a:rPr lang="en-US" altLang="en-US" sz="2000" dirty="0">
                <a:latin typeface="Times" pitchFamily="18" charset="0"/>
              </a:rPr>
              <a:t>) + (11 * 16</a:t>
            </a:r>
            <a:r>
              <a:rPr lang="en-US" altLang="en-US" sz="2000" baseline="30000" dirty="0">
                <a:latin typeface="Times" pitchFamily="18" charset="0"/>
              </a:rPr>
              <a:t>2</a:t>
            </a:r>
            <a:r>
              <a:rPr lang="en-US" altLang="en-US" sz="2000" dirty="0">
                <a:latin typeface="Times" pitchFamily="18" charset="0"/>
              </a:rPr>
              <a:t>) + (10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1</a:t>
            </a:r>
            <a:r>
              <a:rPr lang="en-US" altLang="en-US" sz="2000" dirty="0">
                <a:latin typeface="Times" pitchFamily="18" charset="0"/>
              </a:rPr>
              <a:t>) + (4 </a:t>
            </a:r>
            <a:r>
              <a:rPr lang="en-US" altLang="en-US" sz="2000" dirty="0">
                <a:latin typeface="Symbol" pitchFamily="18" charset="2"/>
                <a:sym typeface="Symbol" pitchFamily="18" charset="2"/>
              </a:rPr>
              <a:t></a:t>
            </a:r>
            <a:r>
              <a:rPr lang="en-US" altLang="en-US" sz="2000" dirty="0">
                <a:latin typeface="Times" pitchFamily="18" charset="0"/>
              </a:rPr>
              <a:t> 16</a:t>
            </a:r>
            <a:r>
              <a:rPr lang="en-US" altLang="en-US" sz="2000" baseline="30000" dirty="0">
                <a:latin typeface="Times" pitchFamily="18" charset="0"/>
              </a:rPr>
              <a:t>0</a:t>
            </a:r>
            <a:r>
              <a:rPr lang="en-US" altLang="en-US" sz="2000" dirty="0">
                <a:latin typeface="Times" pitchFamily="18" charset="0"/>
              </a:rPr>
              <a:t>), or decimal 15,268</a:t>
            </a:r>
            <a:r>
              <a:rPr lang="en-US" altLang="en-US" sz="2000" baseline="-25000" dirty="0">
                <a:latin typeface="Times" pitchFamily="18" charset="0"/>
              </a:rPr>
              <a:t>10</a:t>
            </a:r>
            <a:r>
              <a:rPr lang="en-US" altLang="en-US" sz="2000" dirty="0">
                <a:latin typeface="Times" pitchFamily="18" charset="0"/>
              </a:rPr>
              <a:t>.</a:t>
            </a:r>
            <a:endParaRPr lang="en-US" altLang="en-US" sz="2000" dirty="0"/>
          </a:p>
        </p:txBody>
      </p:sp>
      <p:sp>
        <p:nvSpPr>
          <p:cNvPr id="2" name="Marcador de pie de página 1"/>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3" name="Marcador de número de diapositiva 2"/>
          <p:cNvSpPr>
            <a:spLocks noGrp="1"/>
          </p:cNvSpPr>
          <p:nvPr>
            <p:ph type="sldNum" sz="quarter" idx="12"/>
          </p:nvPr>
        </p:nvSpPr>
        <p:spPr/>
        <p:txBody>
          <a:bodyPr/>
          <a:lstStyle/>
          <a:p>
            <a:fld id="{89694F64-EAC4-420D-80A9-8D186F3C5535}" type="slidenum">
              <a:rPr lang="es-MX">
                <a:solidFill>
                  <a:prstClr val="black"/>
                </a:solidFill>
                <a:latin typeface="Calibri"/>
              </a:rPr>
              <a:pPr/>
              <a:t>30</a:t>
            </a:fld>
            <a:endParaRPr lang="es-MX" dirty="0">
              <a:solidFill>
                <a:prstClr val="black"/>
              </a:solidFill>
              <a:latin typeface="Calibri"/>
            </a:endParaRPr>
          </a:p>
        </p:txBody>
      </p:sp>
    </p:spTree>
    <p:extLst>
      <p:ext uri="{BB962C8B-B14F-4D97-AF65-F5344CB8AC3E}">
        <p14:creationId xmlns:p14="http://schemas.microsoft.com/office/powerpoint/2010/main" val="169575149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88640"/>
            <a:ext cx="8229600" cy="1143000"/>
          </a:xfrm>
        </p:spPr>
        <p:txBody>
          <a:bodyPr/>
          <a:lstStyle/>
          <a:p>
            <a:r>
              <a:rPr lang="en-US" i="1" dirty="0"/>
              <a:t>“type” PTR</a:t>
            </a:r>
            <a:r>
              <a:rPr lang="en-US" dirty="0"/>
              <a:t> – Operand Operator</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300</a:t>
            </a:fld>
            <a:endParaRPr lang="es-MX" dirty="0"/>
          </a:p>
        </p:txBody>
      </p:sp>
      <p:sp>
        <p:nvSpPr>
          <p:cNvPr id="7" name="Text Box 4"/>
          <p:cNvSpPr txBox="1">
            <a:spLocks noChangeArrowheads="1"/>
          </p:cNvSpPr>
          <p:nvPr/>
        </p:nvSpPr>
        <p:spPr bwMode="auto">
          <a:xfrm>
            <a:off x="2247900" y="1700809"/>
            <a:ext cx="7696200" cy="354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panose="020B0604020202020204" pitchFamily="34" charset="0"/>
              <a:buChar char="•"/>
            </a:pPr>
            <a:r>
              <a:rPr lang="en-US" altLang="en-US" sz="2100" b="1" i="1" dirty="0"/>
              <a:t>“type”</a:t>
            </a:r>
            <a:r>
              <a:rPr lang="en-US" altLang="en-US" sz="2100" b="1" dirty="0"/>
              <a:t> PTR operator:</a:t>
            </a:r>
          </a:p>
          <a:p>
            <a:pPr marL="1085850" lvl="1" indent="-342900" eaLnBrk="1" hangingPunct="1">
              <a:spcBef>
                <a:spcPct val="50000"/>
              </a:spcBef>
              <a:buClrTx/>
              <a:buFont typeface="Arial" panose="020B0604020202020204" pitchFamily="34" charset="0"/>
              <a:buChar char="•"/>
            </a:pPr>
            <a:r>
              <a:rPr lang="en-US" altLang="en-US" sz="1900" b="1" dirty="0"/>
              <a:t>overrides the declared size (</a:t>
            </a:r>
            <a:r>
              <a:rPr lang="en-US" altLang="en-US" sz="1400" b="1" i="1" dirty="0"/>
              <a:t>“type”</a:t>
            </a:r>
            <a:r>
              <a:rPr lang="en-US" altLang="en-US" sz="1900" b="1" dirty="0"/>
              <a:t>) of an operand.</a:t>
            </a:r>
          </a:p>
          <a:p>
            <a:pPr marL="1085850" lvl="1" indent="-342900" eaLnBrk="1" hangingPunct="1">
              <a:spcBef>
                <a:spcPct val="50000"/>
              </a:spcBef>
              <a:buClrTx/>
              <a:buFont typeface="Arial" panose="020B0604020202020204" pitchFamily="34" charset="0"/>
              <a:buChar char="•"/>
            </a:pPr>
            <a:r>
              <a:rPr lang="en-US" altLang="en-US" sz="1900" b="1" dirty="0"/>
              <a:t>allows the </a:t>
            </a:r>
            <a:r>
              <a:rPr lang="en-US" altLang="en-US" sz="1900" b="1" i="1" dirty="0"/>
              <a:t>selection of some part </a:t>
            </a:r>
            <a:r>
              <a:rPr lang="en-US" altLang="en-US" sz="1900" b="1" dirty="0"/>
              <a:t>of a defined variable (</a:t>
            </a:r>
            <a:r>
              <a:rPr lang="en-US" altLang="en-US" sz="1600" b="1" i="1" dirty="0"/>
              <a:t>label, variable</a:t>
            </a:r>
            <a:r>
              <a:rPr lang="en-US" altLang="en-US" sz="1900" b="1" dirty="0"/>
              <a:t>).</a:t>
            </a:r>
          </a:p>
          <a:p>
            <a:pPr marL="342900" indent="-342900" eaLnBrk="1" hangingPunct="1">
              <a:spcBef>
                <a:spcPct val="50000"/>
              </a:spcBef>
              <a:buClrTx/>
              <a:buFont typeface="Arial" panose="020B0604020202020204" pitchFamily="34" charset="0"/>
              <a:buChar char="•"/>
            </a:pPr>
            <a:r>
              <a:rPr lang="en-US" altLang="en-US" sz="2100" dirty="0"/>
              <a:t>It works in </a:t>
            </a:r>
            <a:r>
              <a:rPr lang="en-US" altLang="en-US" sz="2100"/>
              <a:t>the section .CODE</a:t>
            </a:r>
            <a:endParaRPr lang="en-US" altLang="en-US" sz="2100" dirty="0"/>
          </a:p>
          <a:p>
            <a:pPr marL="342900" indent="-342900" eaLnBrk="1" hangingPunct="1">
              <a:spcBef>
                <a:spcPct val="50000"/>
              </a:spcBef>
              <a:buClrTx/>
              <a:buFont typeface="Arial" panose="020B0604020202020204" pitchFamily="34" charset="0"/>
              <a:buChar char="•"/>
            </a:pPr>
            <a:r>
              <a:rPr lang="en-US" altLang="en-US" sz="2100" dirty="0"/>
              <a:t>Operand operator (</a:t>
            </a:r>
            <a:r>
              <a:rPr lang="en-US" altLang="en-US" sz="2100" i="1" dirty="0"/>
              <a:t>“type”</a:t>
            </a:r>
            <a:r>
              <a:rPr lang="en-US" altLang="en-US" sz="2100" dirty="0"/>
              <a:t> PTR) that works at assembly time (</a:t>
            </a:r>
            <a:r>
              <a:rPr lang="en-US" altLang="en-US" sz="1400" dirty="0"/>
              <a:t>like directives TYPE, LENGTHOF, etc.</a:t>
            </a:r>
            <a:r>
              <a:rPr lang="en-US" altLang="en-US" sz="2100" dirty="0"/>
              <a:t>).</a:t>
            </a:r>
          </a:p>
          <a:p>
            <a:pPr marL="342900" indent="-342900" eaLnBrk="1" hangingPunct="1">
              <a:spcBef>
                <a:spcPct val="50000"/>
              </a:spcBef>
              <a:buClrTx/>
              <a:buFont typeface="Arial" panose="020B0604020202020204" pitchFamily="34" charset="0"/>
              <a:buChar char="•"/>
            </a:pPr>
            <a:r>
              <a:rPr lang="en-US" altLang="en-US" sz="2100" dirty="0"/>
              <a:t>Similar concept: HLL </a:t>
            </a:r>
            <a:r>
              <a:rPr lang="en-US" altLang="en-US" sz="2100" i="1" dirty="0"/>
              <a:t>casting</a:t>
            </a:r>
            <a:r>
              <a:rPr lang="en-US" altLang="en-US" sz="2100" dirty="0"/>
              <a:t> </a:t>
            </a:r>
          </a:p>
        </p:txBody>
      </p:sp>
    </p:spTree>
    <p:extLst>
      <p:ext uri="{BB962C8B-B14F-4D97-AF65-F5344CB8AC3E}">
        <p14:creationId xmlns:p14="http://schemas.microsoft.com/office/powerpoint/2010/main" val="340011556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i="1" dirty="0"/>
              <a:t>“type” PTR</a:t>
            </a:r>
            <a:r>
              <a:rPr lang="en-US" dirty="0"/>
              <a:t> - Operator Examples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301</a:t>
            </a:fld>
            <a:endParaRPr lang="es-MX" dirty="0"/>
          </a:p>
        </p:txBody>
      </p:sp>
      <p:sp>
        <p:nvSpPr>
          <p:cNvPr id="6" name="Text Box 3"/>
          <p:cNvSpPr txBox="1">
            <a:spLocks noChangeArrowheads="1"/>
          </p:cNvSpPr>
          <p:nvPr/>
        </p:nvSpPr>
        <p:spPr bwMode="auto">
          <a:xfrm>
            <a:off x="2671718" y="1556792"/>
            <a:ext cx="617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err="1">
                <a:latin typeface="Courier New" pitchFamily="49" charset="0"/>
              </a:rPr>
              <a:t>myDouble</a:t>
            </a:r>
            <a:r>
              <a:rPr lang="en-US" altLang="en-US" sz="1800" b="1" dirty="0">
                <a:latin typeface="Courier New" pitchFamily="49" charset="0"/>
              </a:rPr>
              <a:t> DWORD 12345678h</a:t>
            </a:r>
          </a:p>
        </p:txBody>
      </p:sp>
      <p:sp>
        <p:nvSpPr>
          <p:cNvPr id="7" name="Text Box 7"/>
          <p:cNvSpPr txBox="1">
            <a:spLocks noChangeArrowheads="1"/>
          </p:cNvSpPr>
          <p:nvPr/>
        </p:nvSpPr>
        <p:spPr bwMode="auto">
          <a:xfrm>
            <a:off x="2671718" y="2318792"/>
            <a:ext cx="6705600" cy="413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MOV EAX, </a:t>
            </a:r>
            <a:r>
              <a:rPr lang="en-US" altLang="en-US" sz="1800" b="1" dirty="0" err="1">
                <a:latin typeface="Courier New" pitchFamily="49" charset="0"/>
              </a:rPr>
              <a:t>myDouble</a:t>
            </a:r>
            <a:r>
              <a:rPr lang="en-US" altLang="en-US" sz="1800" b="1" dirty="0">
                <a:latin typeface="Courier New" pitchFamily="49" charset="0"/>
              </a:rPr>
              <a:t>		; EAX = </a:t>
            </a:r>
          </a:p>
          <a:p>
            <a:pPr eaLnBrk="1" hangingPunct="1">
              <a:lnSpc>
                <a:spcPct val="50000"/>
              </a:lnSpc>
              <a:spcBef>
                <a:spcPct val="50000"/>
              </a:spcBef>
              <a:buClrTx/>
              <a:buNone/>
            </a:pPr>
            <a:r>
              <a:rPr lang="en-US" altLang="en-US" sz="1800" b="1" dirty="0">
                <a:latin typeface="Courier New" pitchFamily="49" charset="0"/>
              </a:rPr>
              <a:t>MOV AX, </a:t>
            </a:r>
            <a:r>
              <a:rPr lang="en-US" altLang="en-US" sz="1800" b="1" dirty="0" err="1">
                <a:latin typeface="Courier New" pitchFamily="49" charset="0"/>
              </a:rPr>
              <a:t>myDouble</a:t>
            </a:r>
            <a:r>
              <a:rPr lang="en-US" altLang="en-US" sz="1800" b="1" dirty="0">
                <a:latin typeface="Courier New" pitchFamily="49" charset="0"/>
              </a:rPr>
              <a:t> 		; error – why?</a:t>
            </a:r>
          </a:p>
          <a:p>
            <a:pPr eaLnBrk="1" hangingPunct="1">
              <a:lnSpc>
                <a:spcPct val="50000"/>
              </a:lnSpc>
              <a:spcBef>
                <a:spcPct val="50000"/>
              </a:spcBef>
              <a:buClrTx/>
              <a:buFontTx/>
              <a:buNone/>
            </a:pPr>
            <a:endParaRPr lang="es-MX"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AX, </a:t>
            </a:r>
            <a:r>
              <a:rPr lang="en-US" altLang="en-US" sz="1800" b="1" dirty="0">
                <a:solidFill>
                  <a:srgbClr val="FF0000"/>
                </a:solidFill>
                <a:latin typeface="Courier New" pitchFamily="49" charset="0"/>
              </a:rPr>
              <a:t>WORD PTR</a:t>
            </a:r>
            <a:r>
              <a:rPr lang="en-US" altLang="en-US" sz="1800" b="1" dirty="0">
                <a:latin typeface="Courier New" pitchFamily="49" charset="0"/>
              </a:rPr>
              <a:t> </a:t>
            </a:r>
            <a:r>
              <a:rPr lang="en-US" altLang="en-US" sz="1800" b="1" dirty="0" err="1">
                <a:latin typeface="Courier New" pitchFamily="49" charset="0"/>
              </a:rPr>
              <a:t>myDouble</a:t>
            </a:r>
            <a:r>
              <a:rPr lang="en-US" altLang="en-US" sz="1800" b="1" dirty="0">
                <a:latin typeface="Courier New" pitchFamily="49" charset="0"/>
              </a:rPr>
              <a:t>		; loads 5678h</a:t>
            </a:r>
          </a:p>
          <a:p>
            <a:pPr eaLnBrk="1" hangingPunct="1">
              <a:lnSpc>
                <a:spcPct val="50000"/>
              </a:lnSpc>
              <a:spcBef>
                <a:spcPct val="50000"/>
              </a:spcBef>
              <a:buClrTx/>
              <a:buFontTx/>
              <a:buNone/>
            </a:pPr>
            <a:r>
              <a:rPr lang="en-US" altLang="en-US" sz="1800" b="1" dirty="0">
                <a:latin typeface="Courier New" pitchFamily="49" charset="0"/>
              </a:rPr>
              <a:t>MOV </a:t>
            </a:r>
            <a:r>
              <a:rPr lang="en-US" altLang="en-US" sz="1800" b="1" dirty="0">
                <a:solidFill>
                  <a:srgbClr val="FF0000"/>
                </a:solidFill>
                <a:latin typeface="Courier New" pitchFamily="49" charset="0"/>
              </a:rPr>
              <a:t>WORD PTR</a:t>
            </a:r>
            <a:r>
              <a:rPr lang="en-US" altLang="en-US" sz="1800" b="1" dirty="0">
                <a:latin typeface="Courier New" pitchFamily="49" charset="0"/>
              </a:rPr>
              <a:t> </a:t>
            </a:r>
            <a:r>
              <a:rPr lang="en-US" altLang="en-US" sz="1800" b="1" dirty="0" err="1">
                <a:latin typeface="Courier New" pitchFamily="49" charset="0"/>
              </a:rPr>
              <a:t>myDouble</a:t>
            </a:r>
            <a:r>
              <a:rPr lang="en-US" altLang="en-US" sz="1800" b="1" dirty="0">
                <a:latin typeface="Courier New" pitchFamily="49" charset="0"/>
              </a:rPr>
              <a:t>, 4A9Bh		; saves 4A9Bh</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AL, BYTE PTR  </a:t>
            </a:r>
            <a:r>
              <a:rPr lang="en-US" altLang="en-US" sz="1800" b="1" dirty="0" err="1">
                <a:latin typeface="Courier New" pitchFamily="49" charset="0"/>
              </a:rPr>
              <a:t>myDouble</a:t>
            </a:r>
            <a:r>
              <a:rPr lang="en-US" altLang="en-US" sz="1800" b="1" dirty="0">
                <a:latin typeface="Courier New" pitchFamily="49" charset="0"/>
              </a:rPr>
              <a:t>		; AL =</a:t>
            </a:r>
          </a:p>
          <a:p>
            <a:pPr eaLnBrk="1" hangingPunct="1">
              <a:lnSpc>
                <a:spcPct val="50000"/>
              </a:lnSpc>
              <a:spcBef>
                <a:spcPct val="50000"/>
              </a:spcBef>
              <a:buClrTx/>
              <a:buFontTx/>
              <a:buNone/>
            </a:pPr>
            <a:r>
              <a:rPr lang="en-US" altLang="en-US" sz="1800" b="1" dirty="0">
                <a:latin typeface="Courier New" pitchFamily="49" charset="0"/>
              </a:rPr>
              <a:t>MOV AL, BYTE PTR [myDouble+1]		; AL =</a:t>
            </a:r>
          </a:p>
          <a:p>
            <a:pPr eaLnBrk="1" hangingPunct="1">
              <a:lnSpc>
                <a:spcPct val="50000"/>
              </a:lnSpc>
              <a:spcBef>
                <a:spcPct val="50000"/>
              </a:spcBef>
              <a:buClrTx/>
              <a:buFontTx/>
              <a:buNone/>
            </a:pPr>
            <a:r>
              <a:rPr lang="en-US" altLang="en-US" sz="1800" b="1" dirty="0">
                <a:latin typeface="Courier New" pitchFamily="49" charset="0"/>
              </a:rPr>
              <a:t>MOV AL, BYTE PTR [myDouble+2]		; AL =</a:t>
            </a:r>
          </a:p>
          <a:p>
            <a:pPr eaLnBrk="1" hangingPunct="1">
              <a:lnSpc>
                <a:spcPct val="50000"/>
              </a:lnSpc>
              <a:spcBef>
                <a:spcPct val="50000"/>
              </a:spcBef>
              <a:buClrTx/>
              <a:buNone/>
            </a:pPr>
            <a:r>
              <a:rPr lang="en-US" altLang="en-US" sz="1800" b="1" dirty="0">
                <a:latin typeface="Courier New" pitchFamily="49" charset="0"/>
              </a:rPr>
              <a:t>MOV AL, BYTE PTR [myDouble+3]		; AL =</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AX, WORD PTR  </a:t>
            </a:r>
            <a:r>
              <a:rPr lang="en-US" altLang="en-US" sz="1800" b="1" dirty="0" err="1">
                <a:latin typeface="Courier New" pitchFamily="49" charset="0"/>
              </a:rPr>
              <a:t>myDouble</a:t>
            </a:r>
            <a:r>
              <a:rPr lang="en-US" altLang="en-US" sz="1800" b="1" dirty="0">
                <a:latin typeface="Courier New" pitchFamily="49" charset="0"/>
              </a:rPr>
              <a:t>		; AX =</a:t>
            </a:r>
          </a:p>
          <a:p>
            <a:pPr eaLnBrk="1" hangingPunct="1">
              <a:lnSpc>
                <a:spcPct val="50000"/>
              </a:lnSpc>
              <a:spcBef>
                <a:spcPct val="50000"/>
              </a:spcBef>
              <a:buClrTx/>
              <a:buFontTx/>
              <a:buNone/>
            </a:pPr>
            <a:r>
              <a:rPr lang="en-US" altLang="en-US" sz="1800" b="1" dirty="0">
                <a:latin typeface="Courier New" pitchFamily="49" charset="0"/>
              </a:rPr>
              <a:t>MOV AX, WORD PTR [myDouble+2]		; AX =</a:t>
            </a:r>
          </a:p>
        </p:txBody>
      </p:sp>
    </p:spTree>
    <p:extLst>
      <p:ext uri="{BB962C8B-B14F-4D97-AF65-F5344CB8AC3E}">
        <p14:creationId xmlns:p14="http://schemas.microsoft.com/office/powerpoint/2010/main" val="309072025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i="1" dirty="0"/>
              <a:t>“type” PTR</a:t>
            </a:r>
            <a:r>
              <a:rPr lang="en-US" dirty="0"/>
              <a:t> - Operator Examples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302</a:t>
            </a:fld>
            <a:endParaRPr lang="es-MX" dirty="0"/>
          </a:p>
        </p:txBody>
      </p:sp>
      <p:sp>
        <p:nvSpPr>
          <p:cNvPr id="6" name="Text Box 5"/>
          <p:cNvSpPr txBox="1">
            <a:spLocks noChangeArrowheads="1"/>
          </p:cNvSpPr>
          <p:nvPr/>
        </p:nvSpPr>
        <p:spPr bwMode="auto">
          <a:xfrm>
            <a:off x="2438400" y="3148608"/>
            <a:ext cx="7391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err="1">
                <a:latin typeface="Courier New" pitchFamily="49" charset="0"/>
              </a:rPr>
              <a:t>myBytes</a:t>
            </a:r>
            <a:r>
              <a:rPr lang="en-US" altLang="en-US" sz="1800" b="1" dirty="0">
                <a:latin typeface="Courier New" pitchFamily="49" charset="0"/>
              </a:rPr>
              <a:t> BYTE 12h,34h,56h,78h</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MOV AX, WORD PTR [</a:t>
            </a:r>
            <a:r>
              <a:rPr lang="en-US" altLang="en-US" sz="1800" b="1" dirty="0" err="1">
                <a:latin typeface="Courier New" pitchFamily="49" charset="0"/>
              </a:rPr>
              <a:t>myBytes</a:t>
            </a:r>
            <a:r>
              <a:rPr lang="en-US" altLang="en-US" sz="1800" b="1" dirty="0">
                <a:latin typeface="Courier New" pitchFamily="49" charset="0"/>
              </a:rPr>
              <a:t>]		; AX =</a:t>
            </a:r>
          </a:p>
          <a:p>
            <a:pPr eaLnBrk="1" hangingPunct="1">
              <a:lnSpc>
                <a:spcPct val="50000"/>
              </a:lnSpc>
              <a:spcBef>
                <a:spcPct val="50000"/>
              </a:spcBef>
              <a:buClrTx/>
              <a:buFontTx/>
              <a:buNone/>
            </a:pPr>
            <a:r>
              <a:rPr lang="en-US" altLang="en-US" sz="1800" b="1" dirty="0">
                <a:latin typeface="Courier New" pitchFamily="49" charset="0"/>
              </a:rPr>
              <a:t>MOV AX, WORD PTR [myBytes+2]		; AX =</a:t>
            </a:r>
          </a:p>
          <a:p>
            <a:pPr eaLnBrk="1" hangingPunct="1">
              <a:lnSpc>
                <a:spcPct val="50000"/>
              </a:lnSpc>
              <a:spcBef>
                <a:spcPct val="50000"/>
              </a:spcBef>
              <a:buClrTx/>
              <a:buFontTx/>
              <a:buNone/>
            </a:pPr>
            <a:r>
              <a:rPr lang="en-US" altLang="en-US" sz="1800" b="1" dirty="0">
                <a:latin typeface="Courier New" pitchFamily="49" charset="0"/>
              </a:rPr>
              <a:t>MOV EAX, DWORD PTR </a:t>
            </a:r>
            <a:r>
              <a:rPr lang="en-US" altLang="en-US" sz="1800" b="1" dirty="0" err="1">
                <a:latin typeface="Courier New" pitchFamily="49" charset="0"/>
              </a:rPr>
              <a:t>myBytes</a:t>
            </a:r>
            <a:r>
              <a:rPr lang="en-US" altLang="en-US" sz="1800" b="1" dirty="0">
                <a:latin typeface="Courier New" pitchFamily="49" charset="0"/>
              </a:rPr>
              <a:t>		; EAX =</a:t>
            </a:r>
          </a:p>
        </p:txBody>
      </p:sp>
      <p:sp>
        <p:nvSpPr>
          <p:cNvPr id="7" name="Text Box 6"/>
          <p:cNvSpPr txBox="1">
            <a:spLocks noChangeArrowheads="1"/>
          </p:cNvSpPr>
          <p:nvPr/>
        </p:nvSpPr>
        <p:spPr bwMode="auto">
          <a:xfrm>
            <a:off x="2286000" y="1700809"/>
            <a:ext cx="7391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PTR can also be used to </a:t>
            </a:r>
            <a:r>
              <a:rPr lang="en-US" altLang="en-US" sz="2100" i="1" dirty="0"/>
              <a:t>combine elements of a smaller data</a:t>
            </a:r>
            <a:r>
              <a:rPr lang="en-US" altLang="en-US" sz="2100" dirty="0"/>
              <a:t> type and move them into a larger operand. The CPU will automatically consider the bytes in little-endian format.</a:t>
            </a:r>
          </a:p>
        </p:txBody>
      </p:sp>
    </p:spTree>
    <p:extLst>
      <p:ext uri="{BB962C8B-B14F-4D97-AF65-F5344CB8AC3E}">
        <p14:creationId xmlns:p14="http://schemas.microsoft.com/office/powerpoint/2010/main" val="394715715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260648"/>
            <a:ext cx="8229600" cy="1143000"/>
          </a:xfrm>
        </p:spPr>
        <p:txBody>
          <a:bodyPr/>
          <a:lstStyle/>
          <a:p>
            <a:r>
              <a:rPr lang="en-US" i="1" dirty="0"/>
              <a:t>“type” PTR</a:t>
            </a:r>
            <a:r>
              <a:rPr lang="en-US" dirty="0"/>
              <a:t> - Operator Examples 3</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303</a:t>
            </a:fld>
            <a:endParaRPr lang="es-MX" dirty="0"/>
          </a:p>
        </p:txBody>
      </p:sp>
      <p:sp>
        <p:nvSpPr>
          <p:cNvPr id="6" name="Text Box 3"/>
          <p:cNvSpPr txBox="1">
            <a:spLocks noChangeArrowheads="1"/>
          </p:cNvSpPr>
          <p:nvPr/>
        </p:nvSpPr>
        <p:spPr bwMode="auto">
          <a:xfrm>
            <a:off x="2286544" y="2564904"/>
            <a:ext cx="6781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4572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572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4572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45720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5720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err="1">
                <a:latin typeface="Courier New" pitchFamily="49" charset="0"/>
              </a:rPr>
              <a:t>varB</a:t>
            </a:r>
            <a:r>
              <a:rPr lang="en-US" altLang="en-US" sz="1800" b="1" dirty="0">
                <a:latin typeface="Courier New" pitchFamily="49" charset="0"/>
              </a:rPr>
              <a:t> BYTE 65h,31h,02h,05h</a:t>
            </a:r>
          </a:p>
          <a:p>
            <a:pPr eaLnBrk="1" hangingPunct="1">
              <a:lnSpc>
                <a:spcPct val="50000"/>
              </a:lnSpc>
              <a:spcBef>
                <a:spcPct val="50000"/>
              </a:spcBef>
              <a:buClrTx/>
              <a:buFontTx/>
              <a:buNone/>
            </a:pPr>
            <a:r>
              <a:rPr lang="en-US" altLang="en-US" sz="1800" b="1" dirty="0" err="1">
                <a:latin typeface="Courier New" pitchFamily="49" charset="0"/>
              </a:rPr>
              <a:t>varW</a:t>
            </a:r>
            <a:r>
              <a:rPr lang="en-US" altLang="en-US" sz="1800" b="1" dirty="0">
                <a:latin typeface="Courier New" pitchFamily="49" charset="0"/>
              </a:rPr>
              <a:t> WORD 6543h,1202h</a:t>
            </a:r>
          </a:p>
          <a:p>
            <a:pPr eaLnBrk="1" hangingPunct="1">
              <a:lnSpc>
                <a:spcPct val="50000"/>
              </a:lnSpc>
              <a:spcBef>
                <a:spcPct val="50000"/>
              </a:spcBef>
              <a:buClrTx/>
              <a:buFontTx/>
              <a:buNone/>
            </a:pPr>
            <a:r>
              <a:rPr lang="en-US" altLang="en-US" sz="1800" b="1" dirty="0" err="1">
                <a:latin typeface="Courier New" pitchFamily="49" charset="0"/>
              </a:rPr>
              <a:t>varD</a:t>
            </a:r>
            <a:r>
              <a:rPr lang="en-US" altLang="en-US" sz="1800" b="1" dirty="0">
                <a:latin typeface="Courier New" pitchFamily="49" charset="0"/>
              </a:rPr>
              <a:t> DWORD 12345678h</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MOV AX, WORD PTR [varB+2]	; a.</a:t>
            </a:r>
          </a:p>
          <a:p>
            <a:pPr eaLnBrk="1" hangingPunct="1">
              <a:lnSpc>
                <a:spcPct val="50000"/>
              </a:lnSpc>
              <a:spcBef>
                <a:spcPct val="50000"/>
              </a:spcBef>
              <a:buClrTx/>
              <a:buFontTx/>
              <a:buNone/>
            </a:pPr>
            <a:r>
              <a:rPr lang="en-US" altLang="en-US" sz="1800" b="1" dirty="0">
                <a:latin typeface="Courier New" pitchFamily="49" charset="0"/>
              </a:rPr>
              <a:t>MOV BL, BYTE PTR </a:t>
            </a:r>
            <a:r>
              <a:rPr lang="en-US" altLang="en-US" sz="1800" b="1" dirty="0" err="1">
                <a:latin typeface="Courier New" pitchFamily="49" charset="0"/>
              </a:rPr>
              <a:t>varD</a:t>
            </a:r>
            <a:r>
              <a:rPr lang="en-US" altLang="en-US" sz="1800" b="1" dirty="0">
                <a:latin typeface="Courier New" pitchFamily="49" charset="0"/>
              </a:rPr>
              <a:t>	; b.</a:t>
            </a:r>
          </a:p>
          <a:p>
            <a:pPr eaLnBrk="1" hangingPunct="1">
              <a:lnSpc>
                <a:spcPct val="50000"/>
              </a:lnSpc>
              <a:spcBef>
                <a:spcPct val="50000"/>
              </a:spcBef>
              <a:buClrTx/>
              <a:buFontTx/>
              <a:buNone/>
            </a:pPr>
            <a:r>
              <a:rPr lang="en-US" altLang="en-US" sz="1800" b="1" dirty="0">
                <a:latin typeface="Courier New" pitchFamily="49" charset="0"/>
              </a:rPr>
              <a:t>MOV BL, BYTE PTR [varW+2]	; c.</a:t>
            </a:r>
          </a:p>
          <a:p>
            <a:pPr eaLnBrk="1" hangingPunct="1">
              <a:lnSpc>
                <a:spcPct val="50000"/>
              </a:lnSpc>
              <a:spcBef>
                <a:spcPct val="50000"/>
              </a:spcBef>
              <a:buClrTx/>
              <a:buFontTx/>
              <a:buNone/>
            </a:pPr>
            <a:r>
              <a:rPr lang="en-US" altLang="en-US" sz="1800" b="1" dirty="0">
                <a:latin typeface="Courier New" pitchFamily="49" charset="0"/>
              </a:rPr>
              <a:t>MOV AX, WORD PTR [varD+2]	; d.</a:t>
            </a:r>
          </a:p>
          <a:p>
            <a:pPr eaLnBrk="1" hangingPunct="1">
              <a:lnSpc>
                <a:spcPct val="50000"/>
              </a:lnSpc>
              <a:spcBef>
                <a:spcPct val="50000"/>
              </a:spcBef>
              <a:buClrTx/>
              <a:buFontTx/>
              <a:buNone/>
            </a:pPr>
            <a:r>
              <a:rPr lang="en-US" altLang="en-US" sz="1800" b="1" dirty="0">
                <a:latin typeface="Courier New" pitchFamily="49" charset="0"/>
              </a:rPr>
              <a:t>MOV EAX, DWORD PTR </a:t>
            </a:r>
            <a:r>
              <a:rPr lang="en-US" altLang="en-US" sz="1800" b="1" dirty="0" err="1">
                <a:latin typeface="Courier New" pitchFamily="49" charset="0"/>
              </a:rPr>
              <a:t>varW</a:t>
            </a:r>
            <a:r>
              <a:rPr lang="en-US" altLang="en-US" sz="1800" b="1" dirty="0">
                <a:latin typeface="Courier New" pitchFamily="49" charset="0"/>
              </a:rPr>
              <a:t>	; e.</a:t>
            </a:r>
          </a:p>
        </p:txBody>
      </p:sp>
      <p:sp>
        <p:nvSpPr>
          <p:cNvPr id="7" name="Text Box 5"/>
          <p:cNvSpPr txBox="1">
            <a:spLocks noChangeArrowheads="1"/>
          </p:cNvSpPr>
          <p:nvPr/>
        </p:nvSpPr>
        <p:spPr bwMode="auto">
          <a:xfrm>
            <a:off x="7468144" y="2564904"/>
            <a:ext cx="1676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s-MX" altLang="en-US" sz="1800" b="1" dirty="0">
                <a:solidFill>
                  <a:schemeClr val="tx2"/>
                </a:solidFill>
                <a:latin typeface="Courier New" pitchFamily="49" charset="0"/>
              </a:rPr>
              <a:t>AX=</a:t>
            </a:r>
            <a:endParaRPr lang="en-US" altLang="en-US" sz="1800" b="1" dirty="0">
              <a:solidFill>
                <a:schemeClr val="tx2"/>
              </a:solidFill>
              <a:latin typeface="Courier New" pitchFamily="49" charset="0"/>
            </a:endParaRPr>
          </a:p>
          <a:p>
            <a:pPr eaLnBrk="1" hangingPunct="1">
              <a:lnSpc>
                <a:spcPct val="50000"/>
              </a:lnSpc>
              <a:spcBef>
                <a:spcPct val="50000"/>
              </a:spcBef>
              <a:buClrTx/>
              <a:buFontTx/>
              <a:buNone/>
            </a:pPr>
            <a:r>
              <a:rPr lang="es-MX" altLang="en-US" sz="1800" b="1" dirty="0">
                <a:solidFill>
                  <a:schemeClr val="tx2"/>
                </a:solidFill>
                <a:latin typeface="Courier New" pitchFamily="49" charset="0"/>
              </a:rPr>
              <a:t>BL=</a:t>
            </a:r>
            <a:endParaRPr lang="en-US" altLang="en-US" sz="1800" b="1" dirty="0">
              <a:solidFill>
                <a:schemeClr val="tx2"/>
              </a:solidFill>
              <a:latin typeface="Courier New" pitchFamily="49" charset="0"/>
            </a:endParaRPr>
          </a:p>
          <a:p>
            <a:pPr eaLnBrk="1" hangingPunct="1">
              <a:lnSpc>
                <a:spcPct val="50000"/>
              </a:lnSpc>
              <a:spcBef>
                <a:spcPct val="50000"/>
              </a:spcBef>
              <a:buClrTx/>
              <a:buFontTx/>
              <a:buNone/>
            </a:pPr>
            <a:r>
              <a:rPr lang="es-MX" altLang="en-US" sz="1800" b="1" dirty="0">
                <a:solidFill>
                  <a:schemeClr val="tx2"/>
                </a:solidFill>
                <a:latin typeface="Courier New" pitchFamily="49" charset="0"/>
              </a:rPr>
              <a:t>BL=</a:t>
            </a:r>
            <a:endParaRPr lang="en-US" altLang="en-US" sz="1800" b="1" dirty="0">
              <a:solidFill>
                <a:schemeClr val="tx2"/>
              </a:solidFill>
              <a:latin typeface="Courier New" pitchFamily="49" charset="0"/>
            </a:endParaRPr>
          </a:p>
          <a:p>
            <a:pPr eaLnBrk="1" hangingPunct="1">
              <a:lnSpc>
                <a:spcPct val="50000"/>
              </a:lnSpc>
              <a:spcBef>
                <a:spcPct val="50000"/>
              </a:spcBef>
              <a:buClrTx/>
              <a:buFontTx/>
              <a:buNone/>
            </a:pPr>
            <a:r>
              <a:rPr lang="es-MX" altLang="en-US" sz="1800" b="1" dirty="0">
                <a:solidFill>
                  <a:schemeClr val="tx2"/>
                </a:solidFill>
                <a:latin typeface="Courier New" pitchFamily="49" charset="0"/>
              </a:rPr>
              <a:t>AX=</a:t>
            </a:r>
            <a:endParaRPr lang="en-US" altLang="en-US" sz="1800" b="1" dirty="0">
              <a:solidFill>
                <a:schemeClr val="tx2"/>
              </a:solidFill>
              <a:latin typeface="Courier New" pitchFamily="49" charset="0"/>
            </a:endParaRPr>
          </a:p>
          <a:p>
            <a:pPr eaLnBrk="1" hangingPunct="1">
              <a:lnSpc>
                <a:spcPct val="50000"/>
              </a:lnSpc>
              <a:spcBef>
                <a:spcPct val="50000"/>
              </a:spcBef>
              <a:buClrTx/>
              <a:buFontTx/>
              <a:buNone/>
            </a:pPr>
            <a:r>
              <a:rPr lang="es-MX" altLang="en-US" sz="1800" b="1" dirty="0">
                <a:solidFill>
                  <a:schemeClr val="tx2"/>
                </a:solidFill>
                <a:latin typeface="Courier New" pitchFamily="49" charset="0"/>
              </a:rPr>
              <a:t>EAX=</a:t>
            </a:r>
            <a:endParaRPr lang="en-US" altLang="en-US" sz="1800" b="1" dirty="0">
              <a:solidFill>
                <a:schemeClr val="tx2"/>
              </a:solidFill>
              <a:latin typeface="Courier New" pitchFamily="49" charset="0"/>
            </a:endParaRPr>
          </a:p>
        </p:txBody>
      </p:sp>
    </p:spTree>
    <p:extLst>
      <p:ext uri="{BB962C8B-B14F-4D97-AF65-F5344CB8AC3E}">
        <p14:creationId xmlns:p14="http://schemas.microsoft.com/office/powerpoint/2010/main" val="316878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BD</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91386022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Multiplication</a:t>
            </a:r>
            <a:r>
              <a:rPr lang="es-MX" dirty="0"/>
              <a:t> and </a:t>
            </a:r>
            <a:r>
              <a:rPr lang="es-MX" dirty="0" err="1"/>
              <a:t>Division</a:t>
            </a:r>
            <a:endParaRPr lang="es-MX" dirty="0"/>
          </a:p>
        </p:txBody>
      </p:sp>
      <p:sp>
        <p:nvSpPr>
          <p:cNvPr id="3" name="Marcador de contenido 2"/>
          <p:cNvSpPr>
            <a:spLocks noGrp="1"/>
          </p:cNvSpPr>
          <p:nvPr>
            <p:ph idx="1"/>
          </p:nvPr>
        </p:nvSpPr>
        <p:spPr/>
        <p:txBody>
          <a:bodyPr/>
          <a:lstStyle/>
          <a:p>
            <a:r>
              <a:rPr lang="es-MX" dirty="0" err="1"/>
              <a:t>Multiplication</a:t>
            </a:r>
            <a:r>
              <a:rPr lang="es-MX" dirty="0"/>
              <a:t> and </a:t>
            </a:r>
            <a:r>
              <a:rPr lang="es-MX" dirty="0" err="1"/>
              <a:t>Division</a:t>
            </a:r>
            <a:r>
              <a:rPr lang="es-MX" dirty="0"/>
              <a:t> </a:t>
            </a:r>
            <a:r>
              <a:rPr lang="es-MX" dirty="0" err="1"/>
              <a:t>Instructions</a:t>
            </a:r>
            <a:endParaRPr lang="es-MX" dirty="0"/>
          </a:p>
          <a:p>
            <a:endParaRPr lang="es-MX" dirty="0"/>
          </a:p>
          <a:p>
            <a:r>
              <a:rPr lang="es-MX" dirty="0"/>
              <a:t>MUL – </a:t>
            </a:r>
            <a:r>
              <a:rPr lang="es-MX" dirty="0" err="1"/>
              <a:t>unsigned</a:t>
            </a:r>
            <a:r>
              <a:rPr lang="es-MX" dirty="0"/>
              <a:t> </a:t>
            </a:r>
            <a:r>
              <a:rPr lang="es-MX" dirty="0" err="1"/>
              <a:t>multiply</a:t>
            </a:r>
            <a:endParaRPr lang="es-MX" dirty="0"/>
          </a:p>
          <a:p>
            <a:r>
              <a:rPr lang="es-MX" dirty="0"/>
              <a:t>IMUL – </a:t>
            </a:r>
            <a:r>
              <a:rPr lang="es-MX" dirty="0" err="1"/>
              <a:t>signed</a:t>
            </a:r>
            <a:r>
              <a:rPr lang="es-MX" dirty="0"/>
              <a:t> </a:t>
            </a:r>
            <a:r>
              <a:rPr lang="es-MX" dirty="0" err="1"/>
              <a:t>multiply</a:t>
            </a:r>
            <a:endParaRPr lang="es-MX" dirty="0"/>
          </a:p>
          <a:p>
            <a:endParaRPr lang="es-MX" dirty="0"/>
          </a:p>
          <a:p>
            <a:r>
              <a:rPr lang="es-MX" dirty="0"/>
              <a:t>DIV – </a:t>
            </a:r>
            <a:r>
              <a:rPr lang="es-MX" dirty="0" err="1"/>
              <a:t>unsigned</a:t>
            </a:r>
            <a:r>
              <a:rPr lang="es-MX" dirty="0"/>
              <a:t> </a:t>
            </a:r>
            <a:r>
              <a:rPr lang="es-MX" dirty="0" err="1"/>
              <a:t>division</a:t>
            </a:r>
            <a:endParaRPr lang="es-MX" dirty="0"/>
          </a:p>
          <a:p>
            <a:r>
              <a:rPr lang="es-MX" dirty="0"/>
              <a:t>IDIV – </a:t>
            </a:r>
            <a:r>
              <a:rPr lang="es-MX" dirty="0" err="1"/>
              <a:t>signed</a:t>
            </a:r>
            <a:r>
              <a:rPr lang="es-MX" dirty="0"/>
              <a:t> división</a:t>
            </a:r>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305</a:t>
            </a:fld>
            <a:endParaRPr lang="es-MX" dirty="0"/>
          </a:p>
        </p:txBody>
      </p:sp>
    </p:spTree>
    <p:extLst>
      <p:ext uri="{BB962C8B-B14F-4D97-AF65-F5344CB8AC3E}">
        <p14:creationId xmlns:p14="http://schemas.microsoft.com/office/powerpoint/2010/main" val="138872530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MUL  </a:t>
            </a:r>
            <a:r>
              <a:rPr lang="es-MX" dirty="0" err="1"/>
              <a:t>Instruction</a:t>
            </a:r>
            <a:r>
              <a:rPr lang="es-MX" dirty="0"/>
              <a:t> (</a:t>
            </a:r>
            <a:r>
              <a:rPr lang="es-MX" sz="2000" dirty="0" err="1"/>
              <a:t>Unsigned</a:t>
            </a:r>
            <a:r>
              <a:rPr lang="es-MX" sz="2000" dirty="0"/>
              <a:t> </a:t>
            </a:r>
            <a:r>
              <a:rPr lang="es-MX" sz="2000" dirty="0" err="1"/>
              <a:t>Multiply</a:t>
            </a:r>
            <a:r>
              <a:rPr lang="es-MX" dirty="0"/>
              <a:t>) </a:t>
            </a:r>
            <a:r>
              <a:rPr lang="es-MX" sz="2000" dirty="0" err="1"/>
              <a:t>iiVa</a:t>
            </a:r>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306</a:t>
            </a:fld>
            <a:endParaRPr lang="es-MX" dirty="0"/>
          </a:p>
        </p:txBody>
      </p:sp>
      <p:sp>
        <p:nvSpPr>
          <p:cNvPr id="6" name="Rectangle 3"/>
          <p:cNvSpPr txBox="1">
            <a:spLocks noChangeArrowheads="1"/>
          </p:cNvSpPr>
          <p:nvPr/>
        </p:nvSpPr>
        <p:spPr>
          <a:xfrm>
            <a:off x="2134507" y="1484784"/>
            <a:ext cx="7772400" cy="489654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The MUL (unsigned multiply) instruction multiplies an 8-, 16-, 32- or 64- bit operand by either AL, AX, EAX, or RAX. </a:t>
            </a:r>
          </a:p>
          <a:p>
            <a:r>
              <a:rPr lang="en-US" altLang="en-US" sz="2000" dirty="0"/>
              <a:t>The one-operand instruction formats are:</a:t>
            </a:r>
          </a:p>
          <a:p>
            <a:pPr lvl="2">
              <a:buFontTx/>
              <a:buNone/>
            </a:pPr>
            <a:r>
              <a:rPr lang="en-US" altLang="en-US" sz="1800" b="1" dirty="0">
                <a:latin typeface="Courier New" pitchFamily="49" charset="0"/>
              </a:rPr>
              <a:t>MUL </a:t>
            </a:r>
            <a:r>
              <a:rPr lang="en-US" altLang="en-US" sz="1800" b="1" dirty="0" err="1">
                <a:latin typeface="Courier New" pitchFamily="49" charset="0"/>
              </a:rPr>
              <a:t>reg</a:t>
            </a:r>
            <a:r>
              <a:rPr lang="en-US" altLang="en-US" sz="1800" b="1" dirty="0">
                <a:latin typeface="Courier New" pitchFamily="49" charset="0"/>
              </a:rPr>
              <a:t>/mem8</a:t>
            </a:r>
            <a:r>
              <a:rPr lang="en-US" altLang="en-US" sz="1800" dirty="0">
                <a:latin typeface="Courier New" pitchFamily="49" charset="0"/>
              </a:rPr>
              <a:t>       ;16-bit product</a:t>
            </a:r>
          </a:p>
          <a:p>
            <a:pPr lvl="2">
              <a:buFontTx/>
              <a:buNone/>
            </a:pPr>
            <a:r>
              <a:rPr lang="en-US" altLang="en-US" sz="1800" b="1" dirty="0">
                <a:latin typeface="Courier New" pitchFamily="49" charset="0"/>
              </a:rPr>
              <a:t>MUL </a:t>
            </a:r>
            <a:r>
              <a:rPr lang="en-US" altLang="en-US" sz="1800" b="1" dirty="0" err="1">
                <a:latin typeface="Courier New" pitchFamily="49" charset="0"/>
              </a:rPr>
              <a:t>reg</a:t>
            </a:r>
            <a:r>
              <a:rPr lang="en-US" altLang="en-US" sz="1800" b="1" dirty="0">
                <a:latin typeface="Courier New" pitchFamily="49" charset="0"/>
              </a:rPr>
              <a:t>/mem16</a:t>
            </a:r>
            <a:r>
              <a:rPr lang="en-US" altLang="en-US" sz="1800" dirty="0">
                <a:latin typeface="Courier New" pitchFamily="49" charset="0"/>
              </a:rPr>
              <a:t>      ;32-bit product</a:t>
            </a:r>
            <a:endParaRPr lang="en-US" altLang="en-US" sz="1800" b="1" dirty="0">
              <a:latin typeface="Courier New" pitchFamily="49" charset="0"/>
            </a:endParaRPr>
          </a:p>
          <a:p>
            <a:pPr lvl="2">
              <a:buFontTx/>
              <a:buNone/>
            </a:pPr>
            <a:r>
              <a:rPr lang="en-US" altLang="en-US" sz="1800" b="1" dirty="0">
                <a:latin typeface="Courier New" pitchFamily="49" charset="0"/>
              </a:rPr>
              <a:t>MUL </a:t>
            </a:r>
            <a:r>
              <a:rPr lang="en-US" altLang="en-US" sz="1800" b="1" dirty="0" err="1">
                <a:latin typeface="Courier New" pitchFamily="49" charset="0"/>
              </a:rPr>
              <a:t>reg</a:t>
            </a:r>
            <a:r>
              <a:rPr lang="en-US" altLang="en-US" sz="1800" b="1" dirty="0">
                <a:latin typeface="Courier New" pitchFamily="49" charset="0"/>
              </a:rPr>
              <a:t>/mem32</a:t>
            </a:r>
            <a:r>
              <a:rPr lang="en-US" altLang="en-US" sz="1800" dirty="0">
                <a:latin typeface="Courier New" pitchFamily="49" charset="0"/>
              </a:rPr>
              <a:t>      ;64-bit product</a:t>
            </a:r>
            <a:endParaRPr lang="en-US" altLang="en-US" sz="1800" b="1" dirty="0">
              <a:latin typeface="Courier New" pitchFamily="49" charset="0"/>
            </a:endParaRPr>
          </a:p>
          <a:p>
            <a:r>
              <a:rPr lang="es-MX" altLang="en-US" sz="2000" dirty="0" err="1"/>
              <a:t>Implicit</a:t>
            </a:r>
            <a:r>
              <a:rPr lang="es-MX" altLang="en-US" sz="2000" dirty="0"/>
              <a:t> </a:t>
            </a:r>
            <a:r>
              <a:rPr lang="es-MX" altLang="en-US" sz="2000" dirty="0" err="1"/>
              <a:t>multiplicand</a:t>
            </a:r>
            <a:r>
              <a:rPr lang="es-MX" altLang="en-US" sz="2000" dirty="0"/>
              <a:t>: AL, AX </a:t>
            </a:r>
            <a:r>
              <a:rPr lang="es-MX" altLang="en-US" sz="2000" dirty="0" err="1"/>
              <a:t>or</a:t>
            </a:r>
            <a:r>
              <a:rPr lang="es-MX" altLang="en-US" sz="2000" dirty="0"/>
              <a:t> EAX.</a:t>
            </a:r>
          </a:p>
          <a:p>
            <a:endParaRPr lang="es-MX" altLang="en-US" sz="2000" dirty="0"/>
          </a:p>
          <a:p>
            <a:endParaRPr lang="es-MX" altLang="en-US" sz="2000" dirty="0"/>
          </a:p>
          <a:p>
            <a:endParaRPr lang="es-MX" altLang="en-US" sz="2000" dirty="0"/>
          </a:p>
          <a:p>
            <a:endParaRPr lang="es-MX" altLang="en-US" sz="2000" dirty="0"/>
          </a:p>
          <a:p>
            <a:endParaRPr lang="es-MX" altLang="en-US" sz="2000" dirty="0"/>
          </a:p>
          <a:p>
            <a:r>
              <a:rPr lang="es-MX" altLang="en-US" sz="2000" dirty="0" err="1"/>
              <a:t>Check</a:t>
            </a:r>
            <a:r>
              <a:rPr lang="es-MX" altLang="en-US" sz="2000" dirty="0"/>
              <a:t> CARRY </a:t>
            </a:r>
            <a:r>
              <a:rPr lang="es-MX" altLang="en-US" sz="2000" dirty="0" err="1"/>
              <a:t>flag</a:t>
            </a:r>
            <a:r>
              <a:rPr lang="es-MX" altLang="en-US" sz="2000" dirty="0"/>
              <a:t> </a:t>
            </a:r>
            <a:r>
              <a:rPr lang="es-MX" altLang="en-US" sz="2000" dirty="0" err="1"/>
              <a:t>after</a:t>
            </a:r>
            <a:r>
              <a:rPr lang="es-MX" altLang="en-US" sz="2000" dirty="0"/>
              <a:t> MUL </a:t>
            </a:r>
            <a:r>
              <a:rPr lang="es-MX" altLang="en-US" sz="2000" dirty="0" err="1"/>
              <a:t>for</a:t>
            </a:r>
            <a:r>
              <a:rPr lang="es-MX" altLang="en-US" sz="2000" dirty="0"/>
              <a:t> </a:t>
            </a:r>
            <a:r>
              <a:rPr lang="es-MX" altLang="en-US" sz="2000" dirty="0" err="1"/>
              <a:t>significant</a:t>
            </a:r>
            <a:r>
              <a:rPr lang="es-MX" altLang="en-US" sz="2000" dirty="0"/>
              <a:t> bits in </a:t>
            </a:r>
            <a:r>
              <a:rPr lang="es-MX" altLang="en-US" sz="2000" dirty="0" err="1"/>
              <a:t>the</a:t>
            </a:r>
            <a:r>
              <a:rPr lang="es-MX" altLang="en-US" sz="2000" dirty="0"/>
              <a:t> </a:t>
            </a:r>
            <a:r>
              <a:rPr lang="es-MX" altLang="en-US" sz="2000" dirty="0" err="1"/>
              <a:t>upper</a:t>
            </a:r>
            <a:r>
              <a:rPr lang="es-MX" altLang="en-US" sz="2000" dirty="0"/>
              <a:t> </a:t>
            </a:r>
            <a:r>
              <a:rPr lang="es-MX" altLang="en-US" sz="2000" dirty="0" err="1"/>
              <a:t>half</a:t>
            </a:r>
            <a:r>
              <a:rPr lang="es-MX" altLang="en-US" sz="2000" dirty="0"/>
              <a:t> of </a:t>
            </a:r>
            <a:r>
              <a:rPr lang="es-MX" altLang="en-US" sz="2000" dirty="0" err="1"/>
              <a:t>the</a:t>
            </a:r>
            <a:r>
              <a:rPr lang="es-MX" altLang="en-US" sz="2000" dirty="0"/>
              <a:t> </a:t>
            </a:r>
            <a:r>
              <a:rPr lang="es-MX" altLang="en-US" sz="2000" dirty="0" err="1"/>
              <a:t>product</a:t>
            </a:r>
            <a:r>
              <a:rPr lang="es-MX" altLang="en-US" sz="2000" dirty="0"/>
              <a:t>.</a:t>
            </a:r>
          </a:p>
          <a:p>
            <a:r>
              <a:rPr lang="es-MX" altLang="en-US" sz="2000" dirty="0" err="1"/>
              <a:t>The</a:t>
            </a:r>
            <a:r>
              <a:rPr lang="es-MX" altLang="en-US" sz="2000" dirty="0"/>
              <a:t> </a:t>
            </a:r>
            <a:r>
              <a:rPr lang="es-MX" altLang="en-US" sz="2000" dirty="0" err="1"/>
              <a:t>product</a:t>
            </a:r>
            <a:r>
              <a:rPr lang="es-MX" altLang="en-US" sz="2000" dirty="0"/>
              <a:t> </a:t>
            </a:r>
            <a:r>
              <a:rPr lang="es-MX" altLang="en-US" sz="2000" dirty="0" err="1"/>
              <a:t>is</a:t>
            </a:r>
            <a:r>
              <a:rPr lang="es-MX" altLang="en-US" sz="2000" dirty="0"/>
              <a:t> </a:t>
            </a:r>
            <a:r>
              <a:rPr lang="es-MX" altLang="en-US" sz="2000" dirty="0" err="1"/>
              <a:t>twice</a:t>
            </a:r>
            <a:r>
              <a:rPr lang="es-MX" altLang="en-US" sz="2000" dirty="0"/>
              <a:t> </a:t>
            </a:r>
            <a:r>
              <a:rPr lang="es-MX" altLang="en-US" sz="2000" dirty="0" err="1"/>
              <a:t>the</a:t>
            </a:r>
            <a:r>
              <a:rPr lang="es-MX" altLang="en-US" sz="2000" dirty="0"/>
              <a:t> </a:t>
            </a:r>
            <a:r>
              <a:rPr lang="es-MX" altLang="en-US" sz="2000" dirty="0" err="1"/>
              <a:t>size</a:t>
            </a:r>
            <a:r>
              <a:rPr lang="es-MX" altLang="en-US" sz="2000" dirty="0"/>
              <a:t> of </a:t>
            </a:r>
            <a:r>
              <a:rPr lang="es-MX" altLang="en-US" sz="2000" dirty="0" err="1"/>
              <a:t>the</a:t>
            </a:r>
            <a:r>
              <a:rPr lang="es-MX" altLang="en-US" sz="2000" dirty="0"/>
              <a:t> </a:t>
            </a:r>
            <a:r>
              <a:rPr lang="es-MX" altLang="en-US" sz="2000" dirty="0" err="1"/>
              <a:t>multiplicand</a:t>
            </a:r>
            <a:r>
              <a:rPr lang="es-MX" altLang="en-US" sz="2000" dirty="0"/>
              <a:t> </a:t>
            </a:r>
            <a:r>
              <a:rPr lang="es-MX" altLang="en-US" sz="2000" dirty="0" err="1"/>
              <a:t>or</a:t>
            </a:r>
            <a:r>
              <a:rPr lang="es-MX" altLang="en-US" sz="2000" dirty="0"/>
              <a:t> </a:t>
            </a:r>
            <a:r>
              <a:rPr lang="es-MX" altLang="en-US" sz="2000" dirty="0" err="1"/>
              <a:t>the</a:t>
            </a:r>
            <a:r>
              <a:rPr lang="es-MX" altLang="en-US" sz="2000" dirty="0"/>
              <a:t> </a:t>
            </a:r>
            <a:r>
              <a:rPr lang="es-MX" altLang="en-US" sz="2000" dirty="0" err="1"/>
              <a:t>multiplier</a:t>
            </a:r>
            <a:r>
              <a:rPr lang="es-MX" altLang="en-US" sz="2000" dirty="0"/>
              <a:t>.</a:t>
            </a:r>
            <a:endParaRPr lang="en-US" altLang="en-US" sz="2000" dirty="0"/>
          </a:p>
        </p:txBody>
      </p:sp>
      <p:graphicFrame>
        <p:nvGraphicFramePr>
          <p:cNvPr id="9" name="8 Tabla"/>
          <p:cNvGraphicFramePr>
            <a:graphicFrameLocks noGrp="1"/>
          </p:cNvGraphicFramePr>
          <p:nvPr/>
        </p:nvGraphicFramePr>
        <p:xfrm>
          <a:off x="3143672" y="3789040"/>
          <a:ext cx="6048672" cy="1478280"/>
        </p:xfrm>
        <a:graphic>
          <a:graphicData uri="http://schemas.openxmlformats.org/drawingml/2006/table">
            <a:tbl>
              <a:tblPr firstRow="1" bandRow="1">
                <a:tableStyleId>{C4B1156A-380E-4F78-BDF5-A606A8083BF9}</a:tableStyleId>
              </a:tblPr>
              <a:tblGrid>
                <a:gridCol w="1585156">
                  <a:extLst>
                    <a:ext uri="{9D8B030D-6E8A-4147-A177-3AD203B41FA5}">
                      <a16:colId xmlns:a16="http://schemas.microsoft.com/office/drawing/2014/main" val="20000"/>
                    </a:ext>
                  </a:extLst>
                </a:gridCol>
                <a:gridCol w="1356928">
                  <a:extLst>
                    <a:ext uri="{9D8B030D-6E8A-4147-A177-3AD203B41FA5}">
                      <a16:colId xmlns:a16="http://schemas.microsoft.com/office/drawing/2014/main" val="20001"/>
                    </a:ext>
                  </a:extLst>
                </a:gridCol>
                <a:gridCol w="3106588">
                  <a:extLst>
                    <a:ext uri="{9D8B030D-6E8A-4147-A177-3AD203B41FA5}">
                      <a16:colId xmlns:a16="http://schemas.microsoft.com/office/drawing/2014/main" val="20002"/>
                    </a:ext>
                  </a:extLst>
                </a:gridCol>
              </a:tblGrid>
              <a:tr h="139040">
                <a:tc>
                  <a:txBody>
                    <a:bodyPr/>
                    <a:lstStyle/>
                    <a:p>
                      <a:pPr algn="ctr"/>
                      <a:r>
                        <a:rPr lang="es-MX" dirty="0" err="1"/>
                        <a:t>Multiplicand</a:t>
                      </a:r>
                      <a:endParaRPr lang="en-US" dirty="0"/>
                    </a:p>
                  </a:txBody>
                  <a:tcPr/>
                </a:tc>
                <a:tc>
                  <a:txBody>
                    <a:bodyPr/>
                    <a:lstStyle/>
                    <a:p>
                      <a:pPr algn="ctr"/>
                      <a:r>
                        <a:rPr lang="es-MX" dirty="0" err="1"/>
                        <a:t>Multiplier</a:t>
                      </a:r>
                      <a:endParaRPr lang="en-US" dirty="0"/>
                    </a:p>
                  </a:txBody>
                  <a:tcPr/>
                </a:tc>
                <a:tc>
                  <a:txBody>
                    <a:bodyPr/>
                    <a:lstStyle/>
                    <a:p>
                      <a:pPr algn="ctr"/>
                      <a:r>
                        <a:rPr lang="es-MX" dirty="0" err="1"/>
                        <a:t>Product</a:t>
                      </a:r>
                      <a:endParaRPr lang="en-US" dirty="0"/>
                    </a:p>
                  </a:txBody>
                  <a:tcPr/>
                </a:tc>
                <a:extLst>
                  <a:ext uri="{0D108BD9-81ED-4DB2-BD59-A6C34878D82A}">
                    <a16:rowId xmlns:a16="http://schemas.microsoft.com/office/drawing/2014/main" val="10000"/>
                  </a:ext>
                </a:extLst>
              </a:tr>
              <a:tr h="370840">
                <a:tc>
                  <a:txBody>
                    <a:bodyPr/>
                    <a:lstStyle/>
                    <a:p>
                      <a:pPr algn="ctr"/>
                      <a:r>
                        <a:rPr lang="es-MX" dirty="0"/>
                        <a:t>AL</a:t>
                      </a:r>
                      <a:endParaRPr lang="en-US" dirty="0"/>
                    </a:p>
                  </a:txBody>
                  <a:tcPr>
                    <a:solidFill>
                      <a:schemeClr val="bg1"/>
                    </a:solidFill>
                  </a:tcPr>
                </a:tc>
                <a:tc>
                  <a:txBody>
                    <a:bodyPr/>
                    <a:lstStyle/>
                    <a:p>
                      <a:pPr algn="ctr"/>
                      <a:r>
                        <a:rPr lang="es-MX" dirty="0" err="1"/>
                        <a:t>reg</a:t>
                      </a:r>
                      <a:r>
                        <a:rPr lang="es-MX" dirty="0"/>
                        <a:t>/mem8</a:t>
                      </a:r>
                      <a:endParaRPr lang="en-US" dirty="0"/>
                    </a:p>
                  </a:txBody>
                  <a:tcPr>
                    <a:solidFill>
                      <a:schemeClr val="bg1"/>
                    </a:solidFill>
                  </a:tcPr>
                </a:tc>
                <a:tc>
                  <a:txBody>
                    <a:bodyPr/>
                    <a:lstStyle/>
                    <a:p>
                      <a:pPr algn="ctr"/>
                      <a:r>
                        <a:rPr lang="es-MX" dirty="0"/>
                        <a:t>AH:AL = AL * </a:t>
                      </a:r>
                      <a:r>
                        <a:rPr lang="es-MX" dirty="0" err="1"/>
                        <a:t>reg</a:t>
                      </a:r>
                      <a:r>
                        <a:rPr lang="es-MX" dirty="0"/>
                        <a:t>/mem8</a:t>
                      </a:r>
                      <a:endParaRPr lang="en-US" dirty="0"/>
                    </a:p>
                  </a:txBody>
                  <a:tcPr>
                    <a:solidFill>
                      <a:schemeClr val="bg1"/>
                    </a:solidFill>
                  </a:tcPr>
                </a:tc>
                <a:extLst>
                  <a:ext uri="{0D108BD9-81ED-4DB2-BD59-A6C34878D82A}">
                    <a16:rowId xmlns:a16="http://schemas.microsoft.com/office/drawing/2014/main" val="10001"/>
                  </a:ext>
                </a:extLst>
              </a:tr>
              <a:tr h="370840">
                <a:tc>
                  <a:txBody>
                    <a:bodyPr/>
                    <a:lstStyle/>
                    <a:p>
                      <a:pPr algn="ctr"/>
                      <a:r>
                        <a:rPr lang="es-MX" dirty="0"/>
                        <a:t>AX</a:t>
                      </a:r>
                      <a:endParaRPr lang="en-US"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err="1"/>
                        <a:t>reg</a:t>
                      </a:r>
                      <a:r>
                        <a:rPr lang="es-MX" dirty="0"/>
                        <a:t>/mem16</a:t>
                      </a:r>
                      <a:endParaRPr lang="en-US" dirty="0"/>
                    </a:p>
                  </a:txBody>
                  <a:tcPr>
                    <a:solidFill>
                      <a:schemeClr val="bg1"/>
                    </a:solidFill>
                  </a:tcPr>
                </a:tc>
                <a:tc>
                  <a:txBody>
                    <a:bodyPr/>
                    <a:lstStyle/>
                    <a:p>
                      <a:pPr algn="ctr"/>
                      <a:r>
                        <a:rPr lang="es-MX" dirty="0"/>
                        <a:t>DX:AX = AX * </a:t>
                      </a:r>
                      <a:r>
                        <a:rPr lang="es-MX" dirty="0" err="1"/>
                        <a:t>reg</a:t>
                      </a:r>
                      <a:r>
                        <a:rPr lang="es-MX" dirty="0"/>
                        <a:t>/mem16</a:t>
                      </a:r>
                      <a:endParaRPr lang="en-US" dirty="0"/>
                    </a:p>
                  </a:txBody>
                  <a:tcPr>
                    <a:solidFill>
                      <a:schemeClr val="bg1"/>
                    </a:solidFill>
                  </a:tcPr>
                </a:tc>
                <a:extLst>
                  <a:ext uri="{0D108BD9-81ED-4DB2-BD59-A6C34878D82A}">
                    <a16:rowId xmlns:a16="http://schemas.microsoft.com/office/drawing/2014/main" val="10002"/>
                  </a:ext>
                </a:extLst>
              </a:tr>
              <a:tr h="370840">
                <a:tc>
                  <a:txBody>
                    <a:bodyPr/>
                    <a:lstStyle/>
                    <a:p>
                      <a:pPr algn="ctr"/>
                      <a:r>
                        <a:rPr lang="es-MX" dirty="0"/>
                        <a:t>EAX</a:t>
                      </a:r>
                      <a:endParaRPr lang="en-US" dirty="0"/>
                    </a:p>
                  </a:txBody>
                  <a:tcPr>
                    <a:solidFill>
                      <a:schemeClr val="bg1"/>
                    </a:solidFill>
                  </a:tcPr>
                </a:tc>
                <a:tc>
                  <a:txBody>
                    <a:bodyPr/>
                    <a:lstStyle/>
                    <a:p>
                      <a:pPr algn="ctr"/>
                      <a:r>
                        <a:rPr lang="es-MX" dirty="0" err="1"/>
                        <a:t>reg</a:t>
                      </a:r>
                      <a:r>
                        <a:rPr lang="es-MX" dirty="0"/>
                        <a:t>/mem32</a:t>
                      </a:r>
                      <a:endParaRPr lang="en-US" dirty="0"/>
                    </a:p>
                  </a:txBody>
                  <a:tcPr>
                    <a:solidFill>
                      <a:schemeClr val="bg1"/>
                    </a:solidFill>
                  </a:tcPr>
                </a:tc>
                <a:tc>
                  <a:txBody>
                    <a:bodyPr/>
                    <a:lstStyle/>
                    <a:p>
                      <a:pPr algn="ctr"/>
                      <a:r>
                        <a:rPr lang="es-MX" dirty="0"/>
                        <a:t>EDX:EAX = EAX * </a:t>
                      </a:r>
                      <a:r>
                        <a:rPr lang="es-MX" dirty="0" err="1"/>
                        <a:t>reg</a:t>
                      </a:r>
                      <a:r>
                        <a:rPr lang="es-MX" dirty="0"/>
                        <a:t>/mem32</a:t>
                      </a:r>
                      <a:endParaRPr lang="en-US" dirty="0"/>
                    </a:p>
                  </a:txBody>
                  <a:tcP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6816200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MUL Examples 1</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307</a:t>
            </a:fld>
            <a:endParaRPr lang="es-MX" dirty="0"/>
          </a:p>
        </p:txBody>
      </p:sp>
      <p:sp>
        <p:nvSpPr>
          <p:cNvPr id="18" name="Rectangle 1036"/>
          <p:cNvSpPr>
            <a:spLocks noChangeArrowheads="1"/>
          </p:cNvSpPr>
          <p:nvPr/>
        </p:nvSpPr>
        <p:spPr bwMode="auto">
          <a:xfrm>
            <a:off x="2209800" y="1477879"/>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b="1" dirty="0"/>
              <a:t>2000h * 100h, using 16-bit operands:</a:t>
            </a:r>
          </a:p>
        </p:txBody>
      </p:sp>
      <p:sp>
        <p:nvSpPr>
          <p:cNvPr id="19" name="Text Box 1037"/>
          <p:cNvSpPr txBox="1">
            <a:spLocks noChangeArrowheads="1"/>
          </p:cNvSpPr>
          <p:nvPr/>
        </p:nvSpPr>
        <p:spPr bwMode="auto">
          <a:xfrm>
            <a:off x="2362200" y="2087479"/>
            <a:ext cx="5562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18303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18303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18303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1830388"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1830388"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a:latin typeface="Courier New" pitchFamily="49" charset="0"/>
              </a:rPr>
              <a:t>val1 WORD 2000h</a:t>
            </a:r>
          </a:p>
          <a:p>
            <a:pPr eaLnBrk="1" hangingPunct="1">
              <a:lnSpc>
                <a:spcPct val="50000"/>
              </a:lnSpc>
              <a:spcBef>
                <a:spcPct val="50000"/>
              </a:spcBef>
              <a:buClrTx/>
              <a:buFontTx/>
              <a:buNone/>
            </a:pPr>
            <a:r>
              <a:rPr lang="en-US" altLang="en-US" sz="1800" b="1" dirty="0">
                <a:latin typeface="Courier New" pitchFamily="49" charset="0"/>
              </a:rPr>
              <a:t>val2 WORD 100h</a:t>
            </a: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MOV AX,val1</a:t>
            </a:r>
          </a:p>
          <a:p>
            <a:pPr eaLnBrk="1" hangingPunct="1">
              <a:lnSpc>
                <a:spcPct val="50000"/>
              </a:lnSpc>
              <a:spcBef>
                <a:spcPct val="50000"/>
              </a:spcBef>
              <a:buClrTx/>
              <a:buFontTx/>
              <a:buNone/>
            </a:pPr>
            <a:r>
              <a:rPr lang="en-US" altLang="en-US" sz="1800" b="1" dirty="0">
                <a:latin typeface="Courier New" pitchFamily="49" charset="0"/>
              </a:rPr>
              <a:t>MUL val2	; </a:t>
            </a:r>
            <a:r>
              <a:rPr lang="en-US" altLang="en-US" sz="1800" b="1" dirty="0">
                <a:solidFill>
                  <a:srgbClr val="0070C0"/>
                </a:solidFill>
                <a:latin typeface="Courier New" pitchFamily="49" charset="0"/>
              </a:rPr>
              <a:t>DX</a:t>
            </a:r>
            <a:r>
              <a:rPr lang="en-US" altLang="en-US" sz="1800" b="1" dirty="0">
                <a:latin typeface="Courier New" pitchFamily="49" charset="0"/>
              </a:rPr>
              <a:t>:</a:t>
            </a:r>
            <a:r>
              <a:rPr lang="en-US" altLang="en-US" sz="1800" b="1" dirty="0">
                <a:solidFill>
                  <a:srgbClr val="FF0000"/>
                </a:solidFill>
                <a:latin typeface="Courier New" pitchFamily="49" charset="0"/>
              </a:rPr>
              <a:t>AX</a:t>
            </a:r>
            <a:r>
              <a:rPr lang="en-US" altLang="en-US" sz="1800" b="1" dirty="0">
                <a:latin typeface="Courier New" pitchFamily="49" charset="0"/>
              </a:rPr>
              <a:t> = </a:t>
            </a:r>
            <a:r>
              <a:rPr lang="en-US" altLang="en-US" sz="1800" b="1" dirty="0">
                <a:solidFill>
                  <a:srgbClr val="0070C0"/>
                </a:solidFill>
                <a:latin typeface="Courier New" pitchFamily="49" charset="0"/>
              </a:rPr>
              <a:t>0020</a:t>
            </a:r>
            <a:r>
              <a:rPr lang="en-US" altLang="en-US" sz="1800" b="1" dirty="0">
                <a:solidFill>
                  <a:srgbClr val="FF0000"/>
                </a:solidFill>
                <a:latin typeface="Courier New" pitchFamily="49" charset="0"/>
              </a:rPr>
              <a:t>0000</a:t>
            </a:r>
            <a:r>
              <a:rPr lang="en-US" altLang="en-US" sz="1800" b="1" dirty="0">
                <a:latin typeface="Courier New" pitchFamily="49" charset="0"/>
              </a:rPr>
              <a:t>h, CF=1</a:t>
            </a:r>
          </a:p>
        </p:txBody>
      </p:sp>
      <p:sp>
        <p:nvSpPr>
          <p:cNvPr id="20" name="Text Box 1041"/>
          <p:cNvSpPr txBox="1">
            <a:spLocks noChangeArrowheads="1"/>
          </p:cNvSpPr>
          <p:nvPr/>
        </p:nvSpPr>
        <p:spPr bwMode="auto">
          <a:xfrm>
            <a:off x="8121896" y="2970296"/>
            <a:ext cx="2286000" cy="15049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1600" dirty="0">
                <a:solidFill>
                  <a:schemeClr val="tx2"/>
                </a:solidFill>
              </a:rPr>
              <a:t>The CARRY flag indicates whether or not the upper half of the product contains significant digits.</a:t>
            </a:r>
          </a:p>
        </p:txBody>
      </p:sp>
      <p:grpSp>
        <p:nvGrpSpPr>
          <p:cNvPr id="21" name="Group 1043"/>
          <p:cNvGrpSpPr>
            <a:grpSpLocks/>
          </p:cNvGrpSpPr>
          <p:nvPr/>
        </p:nvGrpSpPr>
        <p:grpSpPr bwMode="auto">
          <a:xfrm>
            <a:off x="2133600" y="4373479"/>
            <a:ext cx="7162800" cy="1828800"/>
            <a:chOff x="384" y="2592"/>
            <a:chExt cx="4512" cy="1152"/>
          </a:xfrm>
        </p:grpSpPr>
        <p:sp>
          <p:nvSpPr>
            <p:cNvPr id="22" name="Text Box 1040"/>
            <p:cNvSpPr txBox="1">
              <a:spLocks noChangeArrowheads="1"/>
            </p:cNvSpPr>
            <p:nvPr/>
          </p:nvSpPr>
          <p:spPr bwMode="auto">
            <a:xfrm>
              <a:off x="432" y="3072"/>
              <a:ext cx="44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17668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17668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17668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1766888"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1766888"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EAX,12345h</a:t>
              </a:r>
            </a:p>
            <a:p>
              <a:pPr eaLnBrk="1" hangingPunct="1">
                <a:lnSpc>
                  <a:spcPct val="50000"/>
                </a:lnSpc>
                <a:spcBef>
                  <a:spcPct val="50000"/>
                </a:spcBef>
                <a:buClrTx/>
                <a:buFontTx/>
                <a:buNone/>
              </a:pPr>
              <a:r>
                <a:rPr lang="en-US" altLang="en-US" sz="1800" b="1" dirty="0">
                  <a:latin typeface="Courier New" pitchFamily="49" charset="0"/>
                </a:rPr>
                <a:t>MOV EBX,1000h</a:t>
              </a:r>
            </a:p>
            <a:p>
              <a:pPr eaLnBrk="1" hangingPunct="1">
                <a:lnSpc>
                  <a:spcPct val="50000"/>
                </a:lnSpc>
                <a:spcBef>
                  <a:spcPct val="50000"/>
                </a:spcBef>
                <a:buClrTx/>
                <a:buFontTx/>
                <a:buNone/>
              </a:pPr>
              <a:r>
                <a:rPr lang="en-US" altLang="en-US" sz="1800" b="1" dirty="0">
                  <a:latin typeface="Courier New" pitchFamily="49" charset="0"/>
                </a:rPr>
                <a:t>MUL EBX	; </a:t>
              </a:r>
              <a:r>
                <a:rPr lang="en-US" altLang="en-US" sz="1800" b="1" dirty="0">
                  <a:solidFill>
                    <a:srgbClr val="0070C0"/>
                  </a:solidFill>
                  <a:latin typeface="Courier New" pitchFamily="49" charset="0"/>
                </a:rPr>
                <a:t>EDX</a:t>
              </a:r>
              <a:r>
                <a:rPr lang="en-US" altLang="en-US" sz="1800" b="1" dirty="0">
                  <a:latin typeface="Courier New" pitchFamily="49" charset="0"/>
                </a:rPr>
                <a:t>:</a:t>
              </a:r>
              <a:r>
                <a:rPr lang="en-US" altLang="en-US" sz="1800" b="1" dirty="0">
                  <a:solidFill>
                    <a:srgbClr val="FF0000"/>
                  </a:solidFill>
                  <a:latin typeface="Courier New" pitchFamily="49" charset="0"/>
                </a:rPr>
                <a:t>EAX</a:t>
              </a:r>
              <a:r>
                <a:rPr lang="en-US" altLang="en-US" sz="1800" b="1" dirty="0">
                  <a:latin typeface="Courier New" pitchFamily="49" charset="0"/>
                </a:rPr>
                <a:t> = </a:t>
              </a:r>
              <a:r>
                <a:rPr lang="en-US" altLang="en-US" sz="1800" b="1" dirty="0">
                  <a:solidFill>
                    <a:srgbClr val="0070C0"/>
                  </a:solidFill>
                  <a:latin typeface="Courier New" pitchFamily="49" charset="0"/>
                </a:rPr>
                <a:t>00000000</a:t>
              </a:r>
              <a:r>
                <a:rPr lang="en-US" altLang="en-US" sz="1800" b="1" dirty="0">
                  <a:solidFill>
                    <a:srgbClr val="FF0000"/>
                  </a:solidFill>
                  <a:latin typeface="Courier New" pitchFamily="49" charset="0"/>
                </a:rPr>
                <a:t>12345000</a:t>
              </a:r>
              <a:r>
                <a:rPr lang="en-US" altLang="en-US" sz="1800" b="1" dirty="0">
                  <a:latin typeface="Courier New" pitchFamily="49" charset="0"/>
                </a:rPr>
                <a:t>h, CF=0</a:t>
              </a:r>
            </a:p>
          </p:txBody>
        </p:sp>
        <p:sp>
          <p:nvSpPr>
            <p:cNvPr id="23" name="Text Box 1042"/>
            <p:cNvSpPr txBox="1">
              <a:spLocks noChangeArrowheads="1"/>
            </p:cNvSpPr>
            <p:nvPr/>
          </p:nvSpPr>
          <p:spPr bwMode="auto">
            <a:xfrm>
              <a:off x="384" y="2592"/>
              <a:ext cx="45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b="1" dirty="0"/>
                <a:t>12345h * 1000h, using 32-bit operands:</a:t>
              </a:r>
            </a:p>
          </p:txBody>
        </p:sp>
      </p:grpSp>
    </p:spTree>
    <p:extLst>
      <p:ext uri="{BB962C8B-B14F-4D97-AF65-F5344CB8AC3E}">
        <p14:creationId xmlns:p14="http://schemas.microsoft.com/office/powerpoint/2010/main" val="55679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MUL Examples 2</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308</a:t>
            </a:fld>
            <a:endParaRPr lang="es-MX" dirty="0"/>
          </a:p>
        </p:txBody>
      </p:sp>
      <p:sp>
        <p:nvSpPr>
          <p:cNvPr id="18" name="Rectangle 1036"/>
          <p:cNvSpPr>
            <a:spLocks noChangeArrowheads="1"/>
          </p:cNvSpPr>
          <p:nvPr/>
        </p:nvSpPr>
        <p:spPr bwMode="auto">
          <a:xfrm>
            <a:off x="2209800" y="1477879"/>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b="1" dirty="0"/>
              <a:t>5h * 10h, using 8-bit operands:</a:t>
            </a:r>
          </a:p>
        </p:txBody>
      </p:sp>
      <p:sp>
        <p:nvSpPr>
          <p:cNvPr id="19" name="Text Box 1037"/>
          <p:cNvSpPr txBox="1">
            <a:spLocks noChangeArrowheads="1"/>
          </p:cNvSpPr>
          <p:nvPr/>
        </p:nvSpPr>
        <p:spPr bwMode="auto">
          <a:xfrm>
            <a:off x="2362200" y="2087479"/>
            <a:ext cx="5562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18303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18303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18303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1830388"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1830388"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itchFamily="18" charset="0"/>
              </a:defRPr>
            </a:lvl9pPr>
          </a:lstStyle>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MOV AL,05h</a:t>
            </a:r>
          </a:p>
          <a:p>
            <a:pPr eaLnBrk="1" hangingPunct="1">
              <a:lnSpc>
                <a:spcPct val="50000"/>
              </a:lnSpc>
              <a:spcBef>
                <a:spcPct val="50000"/>
              </a:spcBef>
              <a:buClrTx/>
              <a:buNone/>
            </a:pPr>
            <a:r>
              <a:rPr lang="en-US" altLang="en-US" sz="1800" b="1" dirty="0">
                <a:latin typeface="Courier New" pitchFamily="49" charset="0"/>
              </a:rPr>
              <a:t>MOV BL,10h</a:t>
            </a:r>
          </a:p>
          <a:p>
            <a:pPr eaLnBrk="1" hangingPunct="1">
              <a:lnSpc>
                <a:spcPct val="50000"/>
              </a:lnSpc>
              <a:spcBef>
                <a:spcPct val="50000"/>
              </a:spcBef>
              <a:buClrTx/>
              <a:buFontTx/>
              <a:buNone/>
            </a:pPr>
            <a:r>
              <a:rPr lang="en-US" altLang="en-US" sz="1800" b="1" dirty="0">
                <a:latin typeface="Courier New" pitchFamily="49" charset="0"/>
              </a:rPr>
              <a:t>MUL BL	; </a:t>
            </a:r>
            <a:r>
              <a:rPr lang="en-US" altLang="en-US" sz="1800" b="1" dirty="0">
                <a:solidFill>
                  <a:srgbClr val="0070C0"/>
                </a:solidFill>
                <a:latin typeface="Courier New" pitchFamily="49" charset="0"/>
              </a:rPr>
              <a:t>AH</a:t>
            </a:r>
            <a:r>
              <a:rPr lang="en-US" altLang="en-US" sz="1800" b="1" dirty="0">
                <a:latin typeface="Courier New" pitchFamily="49" charset="0"/>
              </a:rPr>
              <a:t>:</a:t>
            </a:r>
            <a:r>
              <a:rPr lang="en-US" altLang="en-US" sz="1800" b="1" dirty="0">
                <a:solidFill>
                  <a:srgbClr val="FF0000"/>
                </a:solidFill>
                <a:latin typeface="Courier New" pitchFamily="49" charset="0"/>
              </a:rPr>
              <a:t>AL</a:t>
            </a:r>
            <a:r>
              <a:rPr lang="en-US" altLang="en-US" sz="1800" b="1" dirty="0">
                <a:latin typeface="Courier New" pitchFamily="49" charset="0"/>
              </a:rPr>
              <a:t> = </a:t>
            </a:r>
            <a:r>
              <a:rPr lang="en-US" altLang="en-US" sz="1800" b="1" dirty="0">
                <a:solidFill>
                  <a:srgbClr val="0070C0"/>
                </a:solidFill>
                <a:latin typeface="Courier New" pitchFamily="49" charset="0"/>
              </a:rPr>
              <a:t>00</a:t>
            </a:r>
            <a:r>
              <a:rPr lang="en-US" altLang="en-US" sz="1800" b="1" dirty="0">
                <a:solidFill>
                  <a:srgbClr val="FF0000"/>
                </a:solidFill>
                <a:latin typeface="Courier New" pitchFamily="49" charset="0"/>
              </a:rPr>
              <a:t>50</a:t>
            </a:r>
            <a:r>
              <a:rPr lang="en-US" altLang="en-US" sz="1800" b="1" dirty="0">
                <a:latin typeface="Courier New" pitchFamily="49" charset="0"/>
              </a:rPr>
              <a:t>h, CF=0</a:t>
            </a:r>
          </a:p>
        </p:txBody>
      </p:sp>
    </p:spTree>
    <p:extLst>
      <p:ext uri="{BB962C8B-B14F-4D97-AF65-F5344CB8AC3E}">
        <p14:creationId xmlns:p14="http://schemas.microsoft.com/office/powerpoint/2010/main" val="419912103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309</a:t>
            </a:fld>
            <a:endParaRPr lang="es-MX" dirty="0"/>
          </a:p>
        </p:txBody>
      </p:sp>
      <p:sp>
        <p:nvSpPr>
          <p:cNvPr id="6" name="Text Box 3"/>
          <p:cNvSpPr txBox="1">
            <a:spLocks noChangeArrowheads="1"/>
          </p:cNvSpPr>
          <p:nvPr/>
        </p:nvSpPr>
        <p:spPr bwMode="auto">
          <a:xfrm>
            <a:off x="3581400" y="25908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AX,1234h</a:t>
            </a:r>
          </a:p>
          <a:p>
            <a:pPr eaLnBrk="1" hangingPunct="1">
              <a:lnSpc>
                <a:spcPct val="50000"/>
              </a:lnSpc>
              <a:spcBef>
                <a:spcPct val="50000"/>
              </a:spcBef>
              <a:buClrTx/>
              <a:buFontTx/>
              <a:buNone/>
            </a:pPr>
            <a:r>
              <a:rPr lang="en-US" altLang="en-US" sz="1800" b="1" dirty="0">
                <a:latin typeface="Courier New" pitchFamily="49" charset="0"/>
              </a:rPr>
              <a:t>MOV BX,100h</a:t>
            </a:r>
          </a:p>
          <a:p>
            <a:pPr eaLnBrk="1" hangingPunct="1">
              <a:lnSpc>
                <a:spcPct val="50000"/>
              </a:lnSpc>
              <a:spcBef>
                <a:spcPct val="50000"/>
              </a:spcBef>
              <a:buClrTx/>
              <a:buFontTx/>
              <a:buNone/>
            </a:pPr>
            <a:r>
              <a:rPr lang="en-US" altLang="en-US" sz="1800" b="1" dirty="0">
                <a:latin typeface="Courier New" pitchFamily="49" charset="0"/>
              </a:rPr>
              <a:t>MUL BX	</a:t>
            </a:r>
          </a:p>
        </p:txBody>
      </p:sp>
      <p:sp>
        <p:nvSpPr>
          <p:cNvPr id="7" name="Text Box 4"/>
          <p:cNvSpPr txBox="1">
            <a:spLocks noChangeArrowheads="1"/>
          </p:cNvSpPr>
          <p:nvPr/>
        </p:nvSpPr>
        <p:spPr bwMode="auto">
          <a:xfrm>
            <a:off x="2209800" y="1524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a:t>What will be the hexadecimal values of DX, AX, and the Carry flag after the following instructions execute?</a:t>
            </a:r>
          </a:p>
        </p:txBody>
      </p:sp>
    </p:spTree>
    <p:extLst>
      <p:ext uri="{BB962C8B-B14F-4D97-AF65-F5344CB8AC3E}">
        <p14:creationId xmlns:p14="http://schemas.microsoft.com/office/powerpoint/2010/main" val="3501969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pPr eaLnBrk="1" hangingPunct="1">
              <a:defRPr/>
            </a:pPr>
            <a:r>
              <a:rPr lang="en-US"/>
              <a:t>Converting Decimal to Hexadecimal</a:t>
            </a:r>
          </a:p>
        </p:txBody>
      </p:sp>
      <p:pic>
        <p:nvPicPr>
          <p:cNvPr id="184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9872" y="1988840"/>
            <a:ext cx="4846638"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5"/>
          <p:cNvSpPr txBox="1">
            <a:spLocks noChangeArrowheads="1"/>
          </p:cNvSpPr>
          <p:nvPr/>
        </p:nvSpPr>
        <p:spPr bwMode="auto">
          <a:xfrm>
            <a:off x="3451272" y="4198641"/>
            <a:ext cx="5334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hangingPunct="1">
              <a:spcBef>
                <a:spcPct val="50000"/>
              </a:spcBef>
              <a:buClrTx/>
              <a:buNone/>
            </a:pPr>
            <a:r>
              <a:rPr lang="en-US" altLang="en-US" sz="2100" dirty="0">
                <a:solidFill>
                  <a:prstClr val="black"/>
                </a:solidFill>
              </a:rPr>
              <a:t>decimal 422</a:t>
            </a:r>
            <a:r>
              <a:rPr lang="en-US" altLang="en-US" sz="2100" baseline="-25000" dirty="0">
                <a:solidFill>
                  <a:prstClr val="black"/>
                </a:solidFill>
              </a:rPr>
              <a:t>10</a:t>
            </a:r>
            <a:r>
              <a:rPr lang="en-US" altLang="en-US" sz="2100" dirty="0">
                <a:solidFill>
                  <a:prstClr val="black"/>
                </a:solidFill>
              </a:rPr>
              <a:t> = 1A6</a:t>
            </a:r>
            <a:r>
              <a:rPr lang="en-US" altLang="en-US" sz="2100" baseline="-25000" dirty="0">
                <a:solidFill>
                  <a:prstClr val="black"/>
                </a:solidFill>
              </a:rPr>
              <a:t>16</a:t>
            </a:r>
            <a:r>
              <a:rPr lang="en-US" altLang="en-US" sz="2100" dirty="0">
                <a:solidFill>
                  <a:prstClr val="black"/>
                </a:solidFill>
              </a:rPr>
              <a:t> hexadecimal</a:t>
            </a:r>
          </a:p>
        </p:txBody>
      </p:sp>
      <p:sp>
        <p:nvSpPr>
          <p:cNvPr id="7" name="6 Marcador de pie de página"/>
          <p:cNvSpPr>
            <a:spLocks noGrp="1"/>
          </p:cNvSpPr>
          <p:nvPr>
            <p:ph type="ftr" sz="quarter" idx="11"/>
          </p:nvPr>
        </p:nvSpPr>
        <p:spPr/>
        <p:txBody>
          <a:bodyPr/>
          <a:lstStyle/>
          <a:p>
            <a:r>
              <a:rPr lang="es-MX">
                <a:solidFill>
                  <a:prstClr val="black"/>
                </a:solidFill>
                <a:latin typeface="Calibri"/>
              </a:rPr>
              <a:t>OPC</a:t>
            </a:r>
          </a:p>
        </p:txBody>
      </p:sp>
      <p:sp>
        <p:nvSpPr>
          <p:cNvPr id="8" name="7 Marcador de número de diapositiva"/>
          <p:cNvSpPr>
            <a:spLocks noGrp="1"/>
          </p:cNvSpPr>
          <p:nvPr>
            <p:ph type="sldNum" sz="quarter" idx="12"/>
          </p:nvPr>
        </p:nvSpPr>
        <p:spPr/>
        <p:txBody>
          <a:bodyPr/>
          <a:lstStyle/>
          <a:p>
            <a:fld id="{99D12B9E-07E7-4AA4-B998-005BF6072828}" type="slidenum">
              <a:rPr lang="es-MX">
                <a:solidFill>
                  <a:prstClr val="black"/>
                </a:solidFill>
                <a:latin typeface="Calibri"/>
              </a:rPr>
              <a:pPr/>
              <a:t>31</a:t>
            </a:fld>
            <a:endParaRPr lang="es-MX">
              <a:solidFill>
                <a:prstClr val="black"/>
              </a:solidFill>
              <a:latin typeface="Calibri"/>
            </a:endParaRPr>
          </a:p>
        </p:txBody>
      </p:sp>
      <p:sp>
        <p:nvSpPr>
          <p:cNvPr id="9" name="CuadroTexto 8"/>
          <p:cNvSpPr txBox="1"/>
          <p:nvPr/>
        </p:nvSpPr>
        <p:spPr>
          <a:xfrm>
            <a:off x="8536217" y="2474298"/>
            <a:ext cx="498110" cy="1313180"/>
          </a:xfrm>
          <a:prstGeom prst="rect">
            <a:avLst/>
          </a:prstGeom>
          <a:noFill/>
        </p:spPr>
        <p:txBody>
          <a:bodyPr wrap="square" rtlCol="0">
            <a:spAutoFit/>
          </a:bodyPr>
          <a:lstStyle/>
          <a:p>
            <a:r>
              <a:rPr lang="es-MX" sz="1400" dirty="0">
                <a:solidFill>
                  <a:prstClr val="black"/>
                </a:solidFill>
                <a:latin typeface="Calibri"/>
              </a:rPr>
              <a:t>H</a:t>
            </a:r>
            <a:r>
              <a:rPr lang="es-MX" sz="1400" baseline="-25000" dirty="0">
                <a:solidFill>
                  <a:prstClr val="black"/>
                </a:solidFill>
                <a:latin typeface="Calibri"/>
              </a:rPr>
              <a:t>0</a:t>
            </a:r>
          </a:p>
          <a:p>
            <a:endParaRPr lang="es-MX" sz="1400" dirty="0">
              <a:solidFill>
                <a:prstClr val="black"/>
              </a:solidFill>
              <a:latin typeface="Calibri"/>
            </a:endParaRPr>
          </a:p>
          <a:p>
            <a:r>
              <a:rPr lang="es-MX" sz="1400" dirty="0">
                <a:solidFill>
                  <a:prstClr val="black"/>
                </a:solidFill>
                <a:latin typeface="Calibri"/>
              </a:rPr>
              <a:t>H</a:t>
            </a:r>
            <a:r>
              <a:rPr lang="es-MX" sz="1400" baseline="-25000" dirty="0">
                <a:solidFill>
                  <a:prstClr val="black"/>
                </a:solidFill>
                <a:latin typeface="Calibri"/>
              </a:rPr>
              <a:t>1</a:t>
            </a:r>
          </a:p>
          <a:p>
            <a:endParaRPr lang="es-MX" sz="1400" dirty="0">
              <a:solidFill>
                <a:prstClr val="black"/>
              </a:solidFill>
              <a:latin typeface="Calibri"/>
            </a:endParaRPr>
          </a:p>
          <a:p>
            <a:r>
              <a:rPr lang="es-MX" sz="1400" dirty="0">
                <a:solidFill>
                  <a:prstClr val="black"/>
                </a:solidFill>
                <a:latin typeface="Calibri"/>
              </a:rPr>
              <a:t>H</a:t>
            </a:r>
            <a:r>
              <a:rPr lang="es-MX" sz="1400" baseline="-25000" dirty="0">
                <a:solidFill>
                  <a:prstClr val="black"/>
                </a:solidFill>
                <a:latin typeface="Calibri"/>
              </a:rPr>
              <a:t>2</a:t>
            </a:r>
          </a:p>
          <a:p>
            <a:endParaRPr lang="es-MX" sz="1400" baseline="-25000" dirty="0">
              <a:solidFill>
                <a:prstClr val="black"/>
              </a:solidFill>
              <a:latin typeface="Calibri"/>
            </a:endParaRPr>
          </a:p>
        </p:txBody>
      </p:sp>
    </p:spTree>
    <p:extLst>
      <p:ext uri="{BB962C8B-B14F-4D97-AF65-F5344CB8AC3E}">
        <p14:creationId xmlns:p14="http://schemas.microsoft.com/office/powerpoint/2010/main" val="368998659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310</a:t>
            </a:fld>
            <a:endParaRPr lang="es-MX" dirty="0"/>
          </a:p>
        </p:txBody>
      </p:sp>
      <p:sp>
        <p:nvSpPr>
          <p:cNvPr id="6" name="Text Box 1027"/>
          <p:cNvSpPr txBox="1">
            <a:spLocks noChangeArrowheads="1"/>
          </p:cNvSpPr>
          <p:nvPr/>
        </p:nvSpPr>
        <p:spPr bwMode="auto">
          <a:xfrm>
            <a:off x="3616043" y="25908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EAX,00128765h</a:t>
            </a:r>
          </a:p>
          <a:p>
            <a:pPr eaLnBrk="1" hangingPunct="1">
              <a:lnSpc>
                <a:spcPct val="50000"/>
              </a:lnSpc>
              <a:spcBef>
                <a:spcPct val="50000"/>
              </a:spcBef>
              <a:buClrTx/>
              <a:buFontTx/>
              <a:buNone/>
            </a:pPr>
            <a:r>
              <a:rPr lang="en-US" altLang="en-US" sz="1800" b="1" dirty="0">
                <a:latin typeface="Courier New" pitchFamily="49" charset="0"/>
              </a:rPr>
              <a:t>MOV ECX,10000h</a:t>
            </a:r>
          </a:p>
          <a:p>
            <a:pPr eaLnBrk="1" hangingPunct="1">
              <a:lnSpc>
                <a:spcPct val="50000"/>
              </a:lnSpc>
              <a:spcBef>
                <a:spcPct val="50000"/>
              </a:spcBef>
              <a:buClrTx/>
              <a:buFontTx/>
              <a:buNone/>
            </a:pPr>
            <a:r>
              <a:rPr lang="en-US" altLang="en-US" sz="1800" b="1" dirty="0">
                <a:latin typeface="Courier New" pitchFamily="49" charset="0"/>
              </a:rPr>
              <a:t>MUL ECX</a:t>
            </a:r>
          </a:p>
        </p:txBody>
      </p:sp>
      <p:sp>
        <p:nvSpPr>
          <p:cNvPr id="7" name="Text Box 1028"/>
          <p:cNvSpPr txBox="1">
            <a:spLocks noChangeArrowheads="1"/>
          </p:cNvSpPr>
          <p:nvPr/>
        </p:nvSpPr>
        <p:spPr bwMode="auto">
          <a:xfrm>
            <a:off x="2244443" y="1524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a:t>What will be the hexadecimal values of EDX, EAX, and the Carry flag after the following instructions execute?</a:t>
            </a:r>
          </a:p>
        </p:txBody>
      </p:sp>
    </p:spTree>
    <p:extLst>
      <p:ext uri="{BB962C8B-B14F-4D97-AF65-F5344CB8AC3E}">
        <p14:creationId xmlns:p14="http://schemas.microsoft.com/office/powerpoint/2010/main" val="402034933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IMUL  Instruction </a:t>
            </a:r>
            <a:r>
              <a:rPr lang="es-MX" dirty="0">
                <a:solidFill>
                  <a:prstClr val="black"/>
                </a:solidFill>
              </a:rPr>
              <a:t> (</a:t>
            </a:r>
            <a:r>
              <a:rPr lang="es-MX" sz="2000" dirty="0" err="1">
                <a:solidFill>
                  <a:prstClr val="black"/>
                </a:solidFill>
              </a:rPr>
              <a:t>Signed</a:t>
            </a:r>
            <a:r>
              <a:rPr lang="es-MX" sz="2000" dirty="0">
                <a:solidFill>
                  <a:prstClr val="black"/>
                </a:solidFill>
              </a:rPr>
              <a:t> </a:t>
            </a:r>
            <a:r>
              <a:rPr lang="es-MX" sz="2000" dirty="0" err="1">
                <a:solidFill>
                  <a:prstClr val="black"/>
                </a:solidFill>
              </a:rPr>
              <a:t>Multiply</a:t>
            </a:r>
            <a:r>
              <a:rPr lang="es-MX" dirty="0">
                <a:solidFill>
                  <a:prstClr val="black"/>
                </a:solidFill>
              </a:rPr>
              <a:t>)</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311</a:t>
            </a:fld>
            <a:endParaRPr lang="es-MX" dirty="0"/>
          </a:p>
        </p:txBody>
      </p:sp>
      <p:sp>
        <p:nvSpPr>
          <p:cNvPr id="6" name="Rectangle 3"/>
          <p:cNvSpPr txBox="1">
            <a:spLocks noChangeArrowheads="1"/>
          </p:cNvSpPr>
          <p:nvPr/>
        </p:nvSpPr>
        <p:spPr>
          <a:xfrm>
            <a:off x="2209800" y="1562100"/>
            <a:ext cx="7772400" cy="481922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en-US" sz="2000" dirty="0"/>
              <a:t>IMUL (signed integer multiply ) multiplies an 8-, 16-, 32- or 64- bit operand by either AL, AX, EAX, or RAX.</a:t>
            </a:r>
          </a:p>
          <a:p>
            <a:pPr>
              <a:lnSpc>
                <a:spcPct val="90000"/>
              </a:lnSpc>
            </a:pPr>
            <a:r>
              <a:rPr lang="en-US" altLang="en-US" sz="2000" dirty="0"/>
              <a:t>Preserves the sign of the product by sign-extending it into the upper half of the destination register</a:t>
            </a:r>
          </a:p>
          <a:p>
            <a:r>
              <a:rPr lang="en-US" altLang="en-US" sz="2000" dirty="0"/>
              <a:t>The one-operand instruction formats are:</a:t>
            </a:r>
          </a:p>
          <a:p>
            <a:pPr lvl="2">
              <a:buNone/>
            </a:pPr>
            <a:r>
              <a:rPr lang="en-US" altLang="en-US" sz="1800" b="1" dirty="0">
                <a:latin typeface="Courier New" pitchFamily="49" charset="0"/>
              </a:rPr>
              <a:t>IMUL </a:t>
            </a:r>
            <a:r>
              <a:rPr lang="en-US" altLang="en-US" sz="1800" b="1" dirty="0" err="1">
                <a:latin typeface="Courier New" pitchFamily="49" charset="0"/>
              </a:rPr>
              <a:t>reg</a:t>
            </a:r>
            <a:r>
              <a:rPr lang="en-US" altLang="en-US" sz="1800" b="1" dirty="0">
                <a:latin typeface="Courier New" pitchFamily="49" charset="0"/>
              </a:rPr>
              <a:t>/mem8          IMUL </a:t>
            </a:r>
            <a:r>
              <a:rPr lang="en-US" altLang="en-US" sz="1800" b="1" dirty="0" err="1">
                <a:latin typeface="Courier New" pitchFamily="49" charset="0"/>
              </a:rPr>
              <a:t>reg</a:t>
            </a:r>
            <a:r>
              <a:rPr lang="en-US" altLang="en-US" sz="1800" b="1" dirty="0">
                <a:latin typeface="Courier New" pitchFamily="49" charset="0"/>
              </a:rPr>
              <a:t>/mem32</a:t>
            </a:r>
          </a:p>
          <a:p>
            <a:pPr lvl="2">
              <a:buNone/>
            </a:pPr>
            <a:r>
              <a:rPr lang="en-US" altLang="en-US" sz="1800" b="1" dirty="0">
                <a:latin typeface="Courier New" pitchFamily="49" charset="0"/>
              </a:rPr>
              <a:t>IMUL </a:t>
            </a:r>
            <a:r>
              <a:rPr lang="en-US" altLang="en-US" sz="1800" b="1" dirty="0" err="1">
                <a:latin typeface="Courier New" pitchFamily="49" charset="0"/>
              </a:rPr>
              <a:t>reg</a:t>
            </a:r>
            <a:r>
              <a:rPr lang="en-US" altLang="en-US" sz="1800" b="1" dirty="0">
                <a:latin typeface="Courier New" pitchFamily="49" charset="0"/>
              </a:rPr>
              <a:t>/mem16         IMUL </a:t>
            </a:r>
            <a:r>
              <a:rPr lang="en-US" altLang="en-US" sz="1800" b="1" dirty="0" err="1">
                <a:latin typeface="Courier New" pitchFamily="49" charset="0"/>
              </a:rPr>
              <a:t>reg</a:t>
            </a:r>
            <a:r>
              <a:rPr lang="en-US" altLang="en-US" sz="1800" b="1" dirty="0">
                <a:latin typeface="Courier New" pitchFamily="49" charset="0"/>
              </a:rPr>
              <a:t>/mem64</a:t>
            </a:r>
          </a:p>
          <a:p>
            <a:pPr lvl="2">
              <a:buFontTx/>
              <a:buNone/>
            </a:pPr>
            <a:endParaRPr lang="en-US" altLang="en-US" sz="1800" b="1" dirty="0">
              <a:latin typeface="Courier New" pitchFamily="49" charset="0"/>
            </a:endParaRPr>
          </a:p>
          <a:p>
            <a:pPr lvl="2">
              <a:buFontTx/>
              <a:buNone/>
            </a:pPr>
            <a:endParaRPr lang="es-MX" altLang="en-US" sz="1800" b="1" dirty="0">
              <a:latin typeface="Courier New" pitchFamily="49" charset="0"/>
            </a:endParaRPr>
          </a:p>
          <a:p>
            <a:pPr lvl="2">
              <a:buFontTx/>
              <a:buNone/>
            </a:pPr>
            <a:endParaRPr lang="es-MX" altLang="en-US" sz="1800" b="1" dirty="0">
              <a:latin typeface="Courier New" pitchFamily="49" charset="0"/>
            </a:endParaRPr>
          </a:p>
          <a:p>
            <a:pPr lvl="2">
              <a:buFontTx/>
              <a:buNone/>
            </a:pPr>
            <a:endParaRPr lang="es-MX" altLang="en-US" sz="1800" b="1" dirty="0">
              <a:latin typeface="Courier New" pitchFamily="49" charset="0"/>
            </a:endParaRPr>
          </a:p>
          <a:p>
            <a:pPr lvl="2">
              <a:buFontTx/>
              <a:buNone/>
            </a:pPr>
            <a:endParaRPr lang="es-MX" altLang="en-US" sz="1800" b="1" dirty="0">
              <a:latin typeface="Courier New" pitchFamily="49" charset="0"/>
            </a:endParaRPr>
          </a:p>
          <a:p>
            <a:pPr lvl="2">
              <a:buFontTx/>
              <a:buNone/>
            </a:pPr>
            <a:endParaRPr lang="es-MX" altLang="en-US" sz="1800" b="1" dirty="0">
              <a:latin typeface="Courier New" pitchFamily="49" charset="0"/>
            </a:endParaRPr>
          </a:p>
          <a:p>
            <a:pPr>
              <a:lnSpc>
                <a:spcPct val="90000"/>
              </a:lnSpc>
            </a:pPr>
            <a:endParaRPr lang="en-US" altLang="en-US" sz="2000" dirty="0"/>
          </a:p>
          <a:p>
            <a:pPr>
              <a:lnSpc>
                <a:spcPct val="90000"/>
              </a:lnSpc>
            </a:pPr>
            <a:r>
              <a:rPr lang="en-US" altLang="en-US" sz="2000" dirty="0"/>
              <a:t>CF and OF are set if the upper half of the product is not a sign extension of the lower half.</a:t>
            </a:r>
          </a:p>
          <a:p>
            <a:pPr lvl="2">
              <a:buFontTx/>
              <a:buNone/>
            </a:pPr>
            <a:endParaRPr lang="en-US" altLang="en-US" sz="1800" b="1" dirty="0">
              <a:latin typeface="Courier New" pitchFamily="49" charset="0"/>
            </a:endParaRPr>
          </a:p>
          <a:p>
            <a:pPr>
              <a:lnSpc>
                <a:spcPct val="90000"/>
              </a:lnSpc>
            </a:pPr>
            <a:endParaRPr lang="en-US" altLang="en-US" dirty="0"/>
          </a:p>
        </p:txBody>
      </p:sp>
      <p:graphicFrame>
        <p:nvGraphicFramePr>
          <p:cNvPr id="10" name="9 Tabla"/>
          <p:cNvGraphicFramePr>
            <a:graphicFrameLocks noGrp="1"/>
          </p:cNvGraphicFramePr>
          <p:nvPr/>
        </p:nvGraphicFramePr>
        <p:xfrm>
          <a:off x="3071664" y="3971714"/>
          <a:ext cx="6048672" cy="1478280"/>
        </p:xfrm>
        <a:graphic>
          <a:graphicData uri="http://schemas.openxmlformats.org/drawingml/2006/table">
            <a:tbl>
              <a:tblPr firstRow="1" bandRow="1">
                <a:tableStyleId>{C4B1156A-380E-4F78-BDF5-A606A8083BF9}</a:tableStyleId>
              </a:tblPr>
              <a:tblGrid>
                <a:gridCol w="1585156">
                  <a:extLst>
                    <a:ext uri="{9D8B030D-6E8A-4147-A177-3AD203B41FA5}">
                      <a16:colId xmlns:a16="http://schemas.microsoft.com/office/drawing/2014/main" val="20000"/>
                    </a:ext>
                  </a:extLst>
                </a:gridCol>
                <a:gridCol w="1356928">
                  <a:extLst>
                    <a:ext uri="{9D8B030D-6E8A-4147-A177-3AD203B41FA5}">
                      <a16:colId xmlns:a16="http://schemas.microsoft.com/office/drawing/2014/main" val="20001"/>
                    </a:ext>
                  </a:extLst>
                </a:gridCol>
                <a:gridCol w="3106588">
                  <a:extLst>
                    <a:ext uri="{9D8B030D-6E8A-4147-A177-3AD203B41FA5}">
                      <a16:colId xmlns:a16="http://schemas.microsoft.com/office/drawing/2014/main" val="20002"/>
                    </a:ext>
                  </a:extLst>
                </a:gridCol>
              </a:tblGrid>
              <a:tr h="139040">
                <a:tc>
                  <a:txBody>
                    <a:bodyPr/>
                    <a:lstStyle/>
                    <a:p>
                      <a:pPr algn="ctr"/>
                      <a:r>
                        <a:rPr lang="es-MX" dirty="0" err="1"/>
                        <a:t>Multiplicand</a:t>
                      </a:r>
                      <a:endParaRPr lang="en-US" dirty="0"/>
                    </a:p>
                  </a:txBody>
                  <a:tcPr/>
                </a:tc>
                <a:tc>
                  <a:txBody>
                    <a:bodyPr/>
                    <a:lstStyle/>
                    <a:p>
                      <a:pPr algn="ctr"/>
                      <a:r>
                        <a:rPr lang="es-MX" dirty="0" err="1"/>
                        <a:t>Multiplier</a:t>
                      </a:r>
                      <a:endParaRPr lang="en-US" dirty="0"/>
                    </a:p>
                  </a:txBody>
                  <a:tcPr/>
                </a:tc>
                <a:tc>
                  <a:txBody>
                    <a:bodyPr/>
                    <a:lstStyle/>
                    <a:p>
                      <a:pPr algn="ctr"/>
                      <a:r>
                        <a:rPr lang="es-MX" dirty="0" err="1"/>
                        <a:t>Product</a:t>
                      </a:r>
                      <a:endParaRPr lang="en-US" dirty="0"/>
                    </a:p>
                  </a:txBody>
                  <a:tcPr/>
                </a:tc>
                <a:extLst>
                  <a:ext uri="{0D108BD9-81ED-4DB2-BD59-A6C34878D82A}">
                    <a16:rowId xmlns:a16="http://schemas.microsoft.com/office/drawing/2014/main" val="10000"/>
                  </a:ext>
                </a:extLst>
              </a:tr>
              <a:tr h="370840">
                <a:tc>
                  <a:txBody>
                    <a:bodyPr/>
                    <a:lstStyle/>
                    <a:p>
                      <a:pPr algn="ctr"/>
                      <a:r>
                        <a:rPr lang="es-MX" dirty="0"/>
                        <a:t>AL</a:t>
                      </a:r>
                      <a:endParaRPr lang="en-US" dirty="0"/>
                    </a:p>
                  </a:txBody>
                  <a:tcPr>
                    <a:solidFill>
                      <a:schemeClr val="bg1"/>
                    </a:solidFill>
                  </a:tcPr>
                </a:tc>
                <a:tc>
                  <a:txBody>
                    <a:bodyPr/>
                    <a:lstStyle/>
                    <a:p>
                      <a:pPr algn="ctr"/>
                      <a:r>
                        <a:rPr lang="es-MX" dirty="0" err="1"/>
                        <a:t>reg</a:t>
                      </a:r>
                      <a:r>
                        <a:rPr lang="es-MX" dirty="0"/>
                        <a:t>/mem8</a:t>
                      </a:r>
                      <a:endParaRPr lang="en-US" dirty="0"/>
                    </a:p>
                  </a:txBody>
                  <a:tcPr>
                    <a:solidFill>
                      <a:schemeClr val="bg1"/>
                    </a:solidFill>
                  </a:tcPr>
                </a:tc>
                <a:tc>
                  <a:txBody>
                    <a:bodyPr/>
                    <a:lstStyle/>
                    <a:p>
                      <a:pPr algn="ctr"/>
                      <a:r>
                        <a:rPr lang="es-MX" dirty="0"/>
                        <a:t>AH:AL = AL * </a:t>
                      </a:r>
                      <a:r>
                        <a:rPr lang="es-MX" dirty="0" err="1"/>
                        <a:t>reg</a:t>
                      </a:r>
                      <a:r>
                        <a:rPr lang="es-MX" dirty="0"/>
                        <a:t>/mem8</a:t>
                      </a:r>
                      <a:endParaRPr lang="en-US" dirty="0"/>
                    </a:p>
                  </a:txBody>
                  <a:tcPr>
                    <a:solidFill>
                      <a:schemeClr val="bg1"/>
                    </a:solidFill>
                  </a:tcPr>
                </a:tc>
                <a:extLst>
                  <a:ext uri="{0D108BD9-81ED-4DB2-BD59-A6C34878D82A}">
                    <a16:rowId xmlns:a16="http://schemas.microsoft.com/office/drawing/2014/main" val="10001"/>
                  </a:ext>
                </a:extLst>
              </a:tr>
              <a:tr h="370840">
                <a:tc>
                  <a:txBody>
                    <a:bodyPr/>
                    <a:lstStyle/>
                    <a:p>
                      <a:pPr algn="ctr"/>
                      <a:r>
                        <a:rPr lang="es-MX" dirty="0"/>
                        <a:t>AX</a:t>
                      </a:r>
                      <a:endParaRPr lang="en-US"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err="1"/>
                        <a:t>reg</a:t>
                      </a:r>
                      <a:r>
                        <a:rPr lang="es-MX" dirty="0"/>
                        <a:t>/mem16</a:t>
                      </a:r>
                      <a:endParaRPr lang="en-US" dirty="0"/>
                    </a:p>
                  </a:txBody>
                  <a:tcPr>
                    <a:solidFill>
                      <a:schemeClr val="bg1"/>
                    </a:solidFill>
                  </a:tcPr>
                </a:tc>
                <a:tc>
                  <a:txBody>
                    <a:bodyPr/>
                    <a:lstStyle/>
                    <a:p>
                      <a:pPr algn="ctr"/>
                      <a:r>
                        <a:rPr lang="es-MX" dirty="0"/>
                        <a:t>DX:AX = AX * </a:t>
                      </a:r>
                      <a:r>
                        <a:rPr lang="es-MX" dirty="0" err="1"/>
                        <a:t>reg</a:t>
                      </a:r>
                      <a:r>
                        <a:rPr lang="es-MX" dirty="0"/>
                        <a:t>/mem16</a:t>
                      </a:r>
                      <a:endParaRPr lang="en-US" dirty="0"/>
                    </a:p>
                  </a:txBody>
                  <a:tcPr>
                    <a:solidFill>
                      <a:schemeClr val="bg1"/>
                    </a:solidFill>
                  </a:tcPr>
                </a:tc>
                <a:extLst>
                  <a:ext uri="{0D108BD9-81ED-4DB2-BD59-A6C34878D82A}">
                    <a16:rowId xmlns:a16="http://schemas.microsoft.com/office/drawing/2014/main" val="10002"/>
                  </a:ext>
                </a:extLst>
              </a:tr>
              <a:tr h="370840">
                <a:tc>
                  <a:txBody>
                    <a:bodyPr/>
                    <a:lstStyle/>
                    <a:p>
                      <a:pPr algn="ctr"/>
                      <a:r>
                        <a:rPr lang="es-MX" dirty="0"/>
                        <a:t>EAX</a:t>
                      </a:r>
                      <a:endParaRPr lang="en-US" dirty="0"/>
                    </a:p>
                  </a:txBody>
                  <a:tcPr>
                    <a:solidFill>
                      <a:schemeClr val="bg1"/>
                    </a:solidFill>
                  </a:tcPr>
                </a:tc>
                <a:tc>
                  <a:txBody>
                    <a:bodyPr/>
                    <a:lstStyle/>
                    <a:p>
                      <a:pPr algn="ctr"/>
                      <a:r>
                        <a:rPr lang="es-MX" dirty="0" err="1"/>
                        <a:t>reg</a:t>
                      </a:r>
                      <a:r>
                        <a:rPr lang="es-MX" dirty="0"/>
                        <a:t>/mem32</a:t>
                      </a:r>
                      <a:endParaRPr lang="en-US" dirty="0"/>
                    </a:p>
                  </a:txBody>
                  <a:tcPr>
                    <a:solidFill>
                      <a:schemeClr val="bg1"/>
                    </a:solidFill>
                  </a:tcPr>
                </a:tc>
                <a:tc>
                  <a:txBody>
                    <a:bodyPr/>
                    <a:lstStyle/>
                    <a:p>
                      <a:pPr algn="ctr"/>
                      <a:r>
                        <a:rPr lang="es-MX" dirty="0"/>
                        <a:t>EDX:EAX = EAX * </a:t>
                      </a:r>
                      <a:r>
                        <a:rPr lang="es-MX" dirty="0" err="1"/>
                        <a:t>reg</a:t>
                      </a:r>
                      <a:r>
                        <a:rPr lang="es-MX" dirty="0"/>
                        <a:t>/mem32</a:t>
                      </a:r>
                      <a:endParaRPr lang="en-US" dirty="0"/>
                    </a:p>
                  </a:txBody>
                  <a:tcP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422700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IMUL  Examples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312</a:t>
            </a:fld>
            <a:endParaRPr lang="es-MX" dirty="0"/>
          </a:p>
        </p:txBody>
      </p:sp>
      <p:sp>
        <p:nvSpPr>
          <p:cNvPr id="7" name="Rectangle 4"/>
          <p:cNvSpPr>
            <a:spLocks noChangeArrowheads="1"/>
          </p:cNvSpPr>
          <p:nvPr/>
        </p:nvSpPr>
        <p:spPr bwMode="auto">
          <a:xfrm>
            <a:off x="2209800" y="1556792"/>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a:t>Example: multiply 48 * 4, using 8-bit operands:</a:t>
            </a:r>
          </a:p>
        </p:txBody>
      </p:sp>
      <p:sp>
        <p:nvSpPr>
          <p:cNvPr id="8" name="Text Box 5"/>
          <p:cNvSpPr txBox="1">
            <a:spLocks noChangeArrowheads="1"/>
          </p:cNvSpPr>
          <p:nvPr/>
        </p:nvSpPr>
        <p:spPr bwMode="auto">
          <a:xfrm>
            <a:off x="2707432" y="2166392"/>
            <a:ext cx="626469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AL,48       ; AL = 48 = 30h</a:t>
            </a:r>
          </a:p>
          <a:p>
            <a:pPr eaLnBrk="1" hangingPunct="1">
              <a:lnSpc>
                <a:spcPct val="50000"/>
              </a:lnSpc>
              <a:spcBef>
                <a:spcPct val="50000"/>
              </a:spcBef>
              <a:buClrTx/>
              <a:buFontTx/>
              <a:buNone/>
            </a:pPr>
            <a:r>
              <a:rPr lang="en-US" altLang="en-US" sz="1800" b="1" dirty="0">
                <a:latin typeface="Courier New" pitchFamily="49" charset="0"/>
              </a:rPr>
              <a:t>MOV  BL,4</a:t>
            </a:r>
          </a:p>
          <a:p>
            <a:pPr eaLnBrk="1" hangingPunct="1">
              <a:lnSpc>
                <a:spcPct val="50000"/>
              </a:lnSpc>
              <a:spcBef>
                <a:spcPct val="50000"/>
              </a:spcBef>
              <a:buClrTx/>
              <a:buFontTx/>
              <a:buNone/>
            </a:pPr>
            <a:r>
              <a:rPr lang="en-US" altLang="en-US" sz="1800" b="1" dirty="0">
                <a:latin typeface="Courier New" pitchFamily="49" charset="0"/>
              </a:rPr>
              <a:t>IMUL BL	; AX(AH:</a:t>
            </a:r>
            <a:r>
              <a:rPr lang="en-US" altLang="en-US" sz="1800" b="1" dirty="0">
                <a:solidFill>
                  <a:srgbClr val="FF0000"/>
                </a:solidFill>
                <a:latin typeface="Courier New" pitchFamily="49" charset="0"/>
              </a:rPr>
              <a:t>AL</a:t>
            </a:r>
            <a:r>
              <a:rPr lang="en-US" altLang="en-US" sz="1800" b="1" dirty="0">
                <a:latin typeface="Courier New" pitchFamily="49" charset="0"/>
              </a:rPr>
              <a:t>) = 00</a:t>
            </a:r>
            <a:r>
              <a:rPr lang="en-US" altLang="en-US" sz="1800" b="1" dirty="0">
                <a:solidFill>
                  <a:srgbClr val="FF0000"/>
                </a:solidFill>
                <a:latin typeface="Courier New" pitchFamily="49" charset="0"/>
              </a:rPr>
              <a:t>C0</a:t>
            </a:r>
            <a:r>
              <a:rPr lang="en-US" altLang="en-US" sz="1800" b="1" dirty="0">
                <a:latin typeface="Courier New" pitchFamily="49" charset="0"/>
              </a:rPr>
              <a:t>h, OF=1</a:t>
            </a:r>
          </a:p>
        </p:txBody>
      </p:sp>
      <p:sp>
        <p:nvSpPr>
          <p:cNvPr id="9" name="Text Box 6"/>
          <p:cNvSpPr txBox="1">
            <a:spLocks noChangeArrowheads="1"/>
          </p:cNvSpPr>
          <p:nvPr/>
        </p:nvSpPr>
        <p:spPr bwMode="auto">
          <a:xfrm>
            <a:off x="2540315" y="3114291"/>
            <a:ext cx="67056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dirty="0"/>
              <a:t>OF=1 because AH is not a sign extension of  AL.</a:t>
            </a:r>
          </a:p>
        </p:txBody>
      </p:sp>
      <p:sp>
        <p:nvSpPr>
          <p:cNvPr id="10" name="Rectangle 4"/>
          <p:cNvSpPr>
            <a:spLocks noChangeArrowheads="1"/>
          </p:cNvSpPr>
          <p:nvPr/>
        </p:nvSpPr>
        <p:spPr bwMode="auto">
          <a:xfrm>
            <a:off x="2235515" y="4001091"/>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dirty="0"/>
              <a:t>Example: multiply 48 * 4, using 16-bit operands:</a:t>
            </a:r>
          </a:p>
        </p:txBody>
      </p:sp>
      <p:sp>
        <p:nvSpPr>
          <p:cNvPr id="11" name="Text Box 5"/>
          <p:cNvSpPr txBox="1">
            <a:spLocks noChangeArrowheads="1"/>
          </p:cNvSpPr>
          <p:nvPr/>
        </p:nvSpPr>
        <p:spPr bwMode="auto">
          <a:xfrm>
            <a:off x="2438400" y="4595356"/>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AX,48</a:t>
            </a:r>
          </a:p>
          <a:p>
            <a:pPr eaLnBrk="1" hangingPunct="1">
              <a:lnSpc>
                <a:spcPct val="50000"/>
              </a:lnSpc>
              <a:spcBef>
                <a:spcPct val="50000"/>
              </a:spcBef>
              <a:buClrTx/>
              <a:buFontTx/>
              <a:buNone/>
            </a:pPr>
            <a:r>
              <a:rPr lang="en-US" altLang="en-US" sz="1800" b="1" dirty="0">
                <a:latin typeface="Courier New" pitchFamily="49" charset="0"/>
              </a:rPr>
              <a:t>MOV BX,4</a:t>
            </a:r>
          </a:p>
          <a:p>
            <a:pPr eaLnBrk="1" hangingPunct="1">
              <a:lnSpc>
                <a:spcPct val="50000"/>
              </a:lnSpc>
              <a:spcBef>
                <a:spcPct val="50000"/>
              </a:spcBef>
              <a:buClrTx/>
              <a:buFontTx/>
              <a:buNone/>
            </a:pPr>
            <a:r>
              <a:rPr lang="en-US" altLang="en-US" sz="1800" b="1" dirty="0">
                <a:latin typeface="Courier New" pitchFamily="49" charset="0"/>
              </a:rPr>
              <a:t>IMUL BX	; DX:</a:t>
            </a:r>
            <a:r>
              <a:rPr lang="en-US" altLang="en-US" sz="1800" b="1" dirty="0">
                <a:solidFill>
                  <a:srgbClr val="FF0000"/>
                </a:solidFill>
                <a:latin typeface="Courier New" pitchFamily="49" charset="0"/>
              </a:rPr>
              <a:t>AX</a:t>
            </a:r>
            <a:r>
              <a:rPr lang="en-US" altLang="en-US" sz="1800" b="1" dirty="0">
                <a:latin typeface="Courier New" pitchFamily="49" charset="0"/>
              </a:rPr>
              <a:t> = 0000</a:t>
            </a:r>
            <a:r>
              <a:rPr lang="en-US" altLang="en-US" sz="1800" b="1" dirty="0">
                <a:solidFill>
                  <a:srgbClr val="FF0000"/>
                </a:solidFill>
                <a:latin typeface="Courier New" pitchFamily="49" charset="0"/>
              </a:rPr>
              <a:t>00C0</a:t>
            </a:r>
            <a:r>
              <a:rPr lang="en-US" altLang="en-US" sz="1800" b="1" dirty="0">
                <a:latin typeface="Courier New" pitchFamily="49" charset="0"/>
              </a:rPr>
              <a:t>h, OF=0</a:t>
            </a:r>
          </a:p>
        </p:txBody>
      </p:sp>
      <p:sp>
        <p:nvSpPr>
          <p:cNvPr id="12" name="Text Box 6"/>
          <p:cNvSpPr txBox="1">
            <a:spLocks noChangeArrowheads="1"/>
          </p:cNvSpPr>
          <p:nvPr/>
        </p:nvSpPr>
        <p:spPr bwMode="auto">
          <a:xfrm>
            <a:off x="2486980" y="5525631"/>
            <a:ext cx="67056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dirty="0"/>
              <a:t>OF=0 because DX is a sign extension of AX.</a:t>
            </a:r>
          </a:p>
        </p:txBody>
      </p:sp>
    </p:spTree>
    <p:extLst>
      <p:ext uri="{BB962C8B-B14F-4D97-AF65-F5344CB8AC3E}">
        <p14:creationId xmlns:p14="http://schemas.microsoft.com/office/powerpoint/2010/main" val="296421016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IMUL  Instruction </a:t>
            </a:r>
            <a:r>
              <a:rPr lang="es-MX" dirty="0">
                <a:solidFill>
                  <a:prstClr val="black"/>
                </a:solidFill>
              </a:rPr>
              <a:t> (</a:t>
            </a:r>
            <a:r>
              <a:rPr lang="es-MX" sz="2000" dirty="0" err="1">
                <a:solidFill>
                  <a:prstClr val="black"/>
                </a:solidFill>
              </a:rPr>
              <a:t>Signed</a:t>
            </a:r>
            <a:r>
              <a:rPr lang="es-MX" sz="2000" dirty="0">
                <a:solidFill>
                  <a:prstClr val="black"/>
                </a:solidFill>
              </a:rPr>
              <a:t> </a:t>
            </a:r>
            <a:r>
              <a:rPr lang="es-MX" sz="2000" dirty="0" err="1">
                <a:solidFill>
                  <a:prstClr val="black"/>
                </a:solidFill>
              </a:rPr>
              <a:t>Multiply</a:t>
            </a:r>
            <a:r>
              <a:rPr lang="es-MX" dirty="0">
                <a:solidFill>
                  <a:prstClr val="black"/>
                </a:solidFill>
              </a:rPr>
              <a:t>)</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313</a:t>
            </a:fld>
            <a:endParaRPr lang="es-MX" dirty="0"/>
          </a:p>
        </p:txBody>
      </p:sp>
      <p:sp>
        <p:nvSpPr>
          <p:cNvPr id="6" name="Rectangle 3"/>
          <p:cNvSpPr txBox="1">
            <a:spLocks noChangeArrowheads="1"/>
          </p:cNvSpPr>
          <p:nvPr/>
        </p:nvSpPr>
        <p:spPr>
          <a:xfrm>
            <a:off x="2204602" y="1485953"/>
            <a:ext cx="7772400" cy="48192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Two-operand 16-bit formats, 16-bit product:</a:t>
            </a:r>
          </a:p>
          <a:p>
            <a:pPr lvl="2">
              <a:buFontTx/>
              <a:buNone/>
            </a:pPr>
            <a:r>
              <a:rPr lang="en-US" altLang="en-US" sz="1800" b="1" dirty="0">
                <a:latin typeface="Courier New" pitchFamily="49" charset="0"/>
              </a:rPr>
              <a:t>IMUL reg16,reg/mem16</a:t>
            </a:r>
          </a:p>
          <a:p>
            <a:pPr lvl="2">
              <a:buFontTx/>
              <a:buNone/>
            </a:pPr>
            <a:r>
              <a:rPr lang="en-US" altLang="en-US" sz="1800" b="1" dirty="0">
                <a:latin typeface="Courier New" pitchFamily="49" charset="0"/>
              </a:rPr>
              <a:t>IMUL reg16,imm8</a:t>
            </a:r>
          </a:p>
          <a:p>
            <a:pPr lvl="2">
              <a:buFontTx/>
              <a:buNone/>
            </a:pPr>
            <a:r>
              <a:rPr lang="en-US" altLang="en-US" sz="1800" b="1" dirty="0">
                <a:latin typeface="Courier New" pitchFamily="49" charset="0"/>
              </a:rPr>
              <a:t>IMUL reg16,imm16</a:t>
            </a:r>
            <a:endParaRPr lang="en-US" altLang="en-US" sz="2000" dirty="0"/>
          </a:p>
          <a:p>
            <a:r>
              <a:rPr lang="en-US" altLang="en-US" sz="2000" dirty="0"/>
              <a:t>Two-operand 32-bit formats, 32-bit product:</a:t>
            </a:r>
          </a:p>
          <a:p>
            <a:pPr lvl="2">
              <a:buFontTx/>
              <a:buNone/>
            </a:pPr>
            <a:r>
              <a:rPr lang="en-US" altLang="en-US" sz="1800" b="1" dirty="0">
                <a:latin typeface="Courier New" pitchFamily="49" charset="0"/>
              </a:rPr>
              <a:t>IMUL reg32,reg/mem32</a:t>
            </a:r>
          </a:p>
          <a:p>
            <a:pPr lvl="2">
              <a:buFontTx/>
              <a:buNone/>
            </a:pPr>
            <a:r>
              <a:rPr lang="en-US" altLang="en-US" sz="1800" b="1" dirty="0">
                <a:latin typeface="Courier New" pitchFamily="49" charset="0"/>
              </a:rPr>
              <a:t>IMUL reg32,imm8</a:t>
            </a:r>
          </a:p>
          <a:p>
            <a:pPr lvl="2">
              <a:buFontTx/>
              <a:buNone/>
            </a:pPr>
            <a:r>
              <a:rPr lang="en-US" altLang="en-US" sz="1800" b="1" dirty="0">
                <a:latin typeface="Courier New" pitchFamily="49" charset="0"/>
              </a:rPr>
              <a:t>IMUL reg32,imm32</a:t>
            </a:r>
          </a:p>
          <a:p>
            <a:r>
              <a:rPr lang="en-US" altLang="en-US" sz="2000" dirty="0"/>
              <a:t>Two-operand 64-bit formats.</a:t>
            </a:r>
          </a:p>
          <a:p>
            <a:endParaRPr lang="en-US" altLang="en-US" sz="2000" dirty="0"/>
          </a:p>
          <a:p>
            <a:pPr lvl="2">
              <a:buFontTx/>
              <a:buNone/>
            </a:pPr>
            <a:endParaRPr lang="en-US" altLang="en-US" sz="2000" dirty="0"/>
          </a:p>
          <a:p>
            <a:pPr>
              <a:lnSpc>
                <a:spcPct val="90000"/>
              </a:lnSpc>
            </a:pPr>
            <a:endParaRPr lang="en-US" altLang="en-US" dirty="0"/>
          </a:p>
        </p:txBody>
      </p:sp>
      <p:graphicFrame>
        <p:nvGraphicFramePr>
          <p:cNvPr id="7" name="6 Tabla"/>
          <p:cNvGraphicFramePr>
            <a:graphicFrameLocks noGrp="1"/>
          </p:cNvGraphicFramePr>
          <p:nvPr/>
        </p:nvGraphicFramePr>
        <p:xfrm>
          <a:off x="2882493" y="4524376"/>
          <a:ext cx="6416618" cy="1849120"/>
        </p:xfrm>
        <a:graphic>
          <a:graphicData uri="http://schemas.openxmlformats.org/drawingml/2006/table">
            <a:tbl>
              <a:tblPr firstRow="1" bandRow="1">
                <a:tableStyleId>{C4B1156A-380E-4F78-BDF5-A606A8083BF9}</a:tableStyleId>
              </a:tblPr>
              <a:tblGrid>
                <a:gridCol w="1432496">
                  <a:extLst>
                    <a:ext uri="{9D8B030D-6E8A-4147-A177-3AD203B41FA5}">
                      <a16:colId xmlns:a16="http://schemas.microsoft.com/office/drawing/2014/main" val="20000"/>
                    </a:ext>
                  </a:extLst>
                </a:gridCol>
                <a:gridCol w="1511618">
                  <a:extLst>
                    <a:ext uri="{9D8B030D-6E8A-4147-A177-3AD203B41FA5}">
                      <a16:colId xmlns:a16="http://schemas.microsoft.com/office/drawing/2014/main" val="20001"/>
                    </a:ext>
                  </a:extLst>
                </a:gridCol>
                <a:gridCol w="3472504">
                  <a:extLst>
                    <a:ext uri="{9D8B030D-6E8A-4147-A177-3AD203B41FA5}">
                      <a16:colId xmlns:a16="http://schemas.microsoft.com/office/drawing/2014/main" val="20002"/>
                    </a:ext>
                  </a:extLst>
                </a:gridCol>
              </a:tblGrid>
              <a:tr h="139040">
                <a:tc>
                  <a:txBody>
                    <a:bodyPr/>
                    <a:lstStyle/>
                    <a:p>
                      <a:pPr algn="ctr"/>
                      <a:r>
                        <a:rPr lang="es-MX" dirty="0" err="1"/>
                        <a:t>Multiplicand</a:t>
                      </a:r>
                      <a:endParaRPr lang="en-US" dirty="0"/>
                    </a:p>
                  </a:txBody>
                  <a:tcPr/>
                </a:tc>
                <a:tc>
                  <a:txBody>
                    <a:bodyPr/>
                    <a:lstStyle/>
                    <a:p>
                      <a:pPr algn="ctr"/>
                      <a:r>
                        <a:rPr lang="es-MX" dirty="0" err="1"/>
                        <a:t>Multiplier</a:t>
                      </a:r>
                      <a:endParaRPr lang="en-US" dirty="0"/>
                    </a:p>
                  </a:txBody>
                  <a:tcPr/>
                </a:tc>
                <a:tc>
                  <a:txBody>
                    <a:bodyPr/>
                    <a:lstStyle/>
                    <a:p>
                      <a:pPr algn="ctr"/>
                      <a:r>
                        <a:rPr lang="es-MX" dirty="0" err="1"/>
                        <a:t>Product</a:t>
                      </a:r>
                      <a:endParaRPr lang="en-US" dirty="0"/>
                    </a:p>
                  </a:txBody>
                  <a:tcPr/>
                </a:tc>
                <a:extLst>
                  <a:ext uri="{0D108BD9-81ED-4DB2-BD59-A6C34878D82A}">
                    <a16:rowId xmlns:a16="http://schemas.microsoft.com/office/drawing/2014/main" val="10000"/>
                  </a:ext>
                </a:extLst>
              </a:tr>
              <a:tr h="370840">
                <a:tc>
                  <a:txBody>
                    <a:bodyPr/>
                    <a:lstStyle/>
                    <a:p>
                      <a:pPr algn="ctr"/>
                      <a:r>
                        <a:rPr lang="es-MX" dirty="0"/>
                        <a:t>reg16</a:t>
                      </a:r>
                      <a:endParaRPr lang="en-US" dirty="0"/>
                    </a:p>
                  </a:txBody>
                  <a:tcPr>
                    <a:solidFill>
                      <a:schemeClr val="bg1"/>
                    </a:solidFill>
                  </a:tcPr>
                </a:tc>
                <a:tc>
                  <a:txBody>
                    <a:bodyPr/>
                    <a:lstStyle/>
                    <a:p>
                      <a:pPr algn="ctr"/>
                      <a:r>
                        <a:rPr lang="es-MX" dirty="0" err="1"/>
                        <a:t>reg</a:t>
                      </a:r>
                      <a:r>
                        <a:rPr lang="es-MX" dirty="0"/>
                        <a:t>/mem16</a:t>
                      </a:r>
                      <a:endParaRPr lang="en-US" dirty="0"/>
                    </a:p>
                  </a:txBody>
                  <a:tcPr>
                    <a:solidFill>
                      <a:schemeClr val="bg1"/>
                    </a:solidFill>
                  </a:tcPr>
                </a:tc>
                <a:tc>
                  <a:txBody>
                    <a:bodyPr/>
                    <a:lstStyle/>
                    <a:p>
                      <a:pPr algn="ctr"/>
                      <a:r>
                        <a:rPr lang="es-MX" dirty="0"/>
                        <a:t>reg16 = reg16 * </a:t>
                      </a:r>
                      <a:r>
                        <a:rPr lang="es-MX" dirty="0" err="1"/>
                        <a:t>reg</a:t>
                      </a:r>
                      <a:r>
                        <a:rPr lang="es-MX" dirty="0"/>
                        <a:t>/mem16</a:t>
                      </a:r>
                      <a:endParaRPr lang="en-US" dirty="0"/>
                    </a:p>
                  </a:txBody>
                  <a:tcPr>
                    <a:solidFill>
                      <a:schemeClr val="bg1"/>
                    </a:solidFill>
                  </a:tcPr>
                </a:tc>
                <a:extLst>
                  <a:ext uri="{0D108BD9-81ED-4DB2-BD59-A6C34878D82A}">
                    <a16:rowId xmlns:a16="http://schemas.microsoft.com/office/drawing/2014/main" val="10001"/>
                  </a:ext>
                </a:extLst>
              </a:tr>
              <a:tr h="370840">
                <a:tc>
                  <a:txBody>
                    <a:bodyPr/>
                    <a:lstStyle/>
                    <a:p>
                      <a:pPr algn="ctr"/>
                      <a:r>
                        <a:rPr lang="es-MX" dirty="0"/>
                        <a:t>reg16</a:t>
                      </a:r>
                      <a:endParaRPr lang="en-US"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a:t>imm8/imm16</a:t>
                      </a:r>
                      <a:endParaRPr lang="en-US" dirty="0"/>
                    </a:p>
                  </a:txBody>
                  <a:tcPr>
                    <a:solidFill>
                      <a:schemeClr val="bg1"/>
                    </a:solidFill>
                  </a:tcPr>
                </a:tc>
                <a:tc>
                  <a:txBody>
                    <a:bodyPr/>
                    <a:lstStyle/>
                    <a:p>
                      <a:pPr algn="ctr"/>
                      <a:r>
                        <a:rPr lang="es-MX" dirty="0"/>
                        <a:t>reg16 = reg16 * imm8/imm16</a:t>
                      </a:r>
                      <a:endParaRPr lang="en-US" dirty="0"/>
                    </a:p>
                  </a:txBody>
                  <a:tcPr>
                    <a:solidFill>
                      <a:schemeClr val="bg1"/>
                    </a:solidFill>
                  </a:tcPr>
                </a:tc>
                <a:extLst>
                  <a:ext uri="{0D108BD9-81ED-4DB2-BD59-A6C34878D82A}">
                    <a16:rowId xmlns:a16="http://schemas.microsoft.com/office/drawing/2014/main" val="10002"/>
                  </a:ext>
                </a:extLst>
              </a:tr>
              <a:tr h="370840">
                <a:tc>
                  <a:txBody>
                    <a:bodyPr/>
                    <a:lstStyle/>
                    <a:p>
                      <a:pPr algn="ctr"/>
                      <a:r>
                        <a:rPr lang="es-MX" dirty="0"/>
                        <a:t>reg32</a:t>
                      </a:r>
                      <a:endParaRPr lang="en-US"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err="1"/>
                        <a:t>reg</a:t>
                      </a:r>
                      <a:r>
                        <a:rPr lang="es-MX" dirty="0"/>
                        <a:t>/mem32</a:t>
                      </a:r>
                      <a:endParaRPr lang="en-US" dirty="0"/>
                    </a:p>
                  </a:txBody>
                  <a:tcPr>
                    <a:solidFill>
                      <a:schemeClr val="bg1"/>
                    </a:solidFill>
                  </a:tcPr>
                </a:tc>
                <a:tc>
                  <a:txBody>
                    <a:bodyPr/>
                    <a:lstStyle/>
                    <a:p>
                      <a:pPr algn="ctr"/>
                      <a:r>
                        <a:rPr lang="es-MX" dirty="0"/>
                        <a:t>reg32 = reg32 * </a:t>
                      </a:r>
                      <a:r>
                        <a:rPr lang="es-MX" dirty="0" err="1"/>
                        <a:t>reg</a:t>
                      </a:r>
                      <a:r>
                        <a:rPr lang="es-MX" dirty="0"/>
                        <a:t>/mem32</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pPr algn="ctr"/>
                      <a:r>
                        <a:rPr lang="es-MX" dirty="0"/>
                        <a:t>reg32</a:t>
                      </a:r>
                      <a:endParaRPr lang="en-US" dirty="0"/>
                    </a:p>
                  </a:txBody>
                  <a:tcPr>
                    <a:solidFill>
                      <a:schemeClr val="bg1"/>
                    </a:solidFill>
                  </a:tcPr>
                </a:tc>
                <a:tc>
                  <a:txBody>
                    <a:bodyPr/>
                    <a:lstStyle/>
                    <a:p>
                      <a:pPr algn="ctr"/>
                      <a:r>
                        <a:rPr lang="es-MX" dirty="0"/>
                        <a:t>imm8/imm32</a:t>
                      </a:r>
                      <a:endParaRPr lang="en-US" dirty="0"/>
                    </a:p>
                  </a:txBody>
                  <a:tcPr>
                    <a:solidFill>
                      <a:schemeClr val="bg1"/>
                    </a:solidFill>
                  </a:tcPr>
                </a:tc>
                <a:tc>
                  <a:txBody>
                    <a:bodyPr/>
                    <a:lstStyle/>
                    <a:p>
                      <a:pPr algn="ctr"/>
                      <a:r>
                        <a:rPr lang="es-MX" dirty="0"/>
                        <a:t>reg32 = reg32 * imm8/imm32</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8" name="Text Box 1041"/>
          <p:cNvSpPr txBox="1">
            <a:spLocks noChangeArrowheads="1"/>
          </p:cNvSpPr>
          <p:nvPr/>
        </p:nvSpPr>
        <p:spPr bwMode="auto">
          <a:xfrm>
            <a:off x="7137666" y="1785270"/>
            <a:ext cx="2844534" cy="126188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1600" dirty="0">
                <a:solidFill>
                  <a:schemeClr val="tx2"/>
                </a:solidFill>
              </a:rPr>
              <a:t>Two-operand IMUL formats  truncate the product. When significant digits are lost OF and CF are set.</a:t>
            </a:r>
          </a:p>
        </p:txBody>
      </p:sp>
    </p:spTree>
    <p:extLst>
      <p:ext uri="{BB962C8B-B14F-4D97-AF65-F5344CB8AC3E}">
        <p14:creationId xmlns:p14="http://schemas.microsoft.com/office/powerpoint/2010/main" val="19422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IMUL  Instruction </a:t>
            </a:r>
            <a:r>
              <a:rPr lang="es-MX" dirty="0">
                <a:solidFill>
                  <a:prstClr val="black"/>
                </a:solidFill>
              </a:rPr>
              <a:t> (</a:t>
            </a:r>
            <a:r>
              <a:rPr lang="es-MX" sz="2000" dirty="0" err="1">
                <a:solidFill>
                  <a:prstClr val="black"/>
                </a:solidFill>
              </a:rPr>
              <a:t>Signed</a:t>
            </a:r>
            <a:r>
              <a:rPr lang="es-MX" sz="2000" dirty="0">
                <a:solidFill>
                  <a:prstClr val="black"/>
                </a:solidFill>
              </a:rPr>
              <a:t> </a:t>
            </a:r>
            <a:r>
              <a:rPr lang="es-MX" sz="2000" dirty="0" err="1">
                <a:solidFill>
                  <a:prstClr val="black"/>
                </a:solidFill>
              </a:rPr>
              <a:t>Multiply</a:t>
            </a:r>
            <a:r>
              <a:rPr lang="es-MX" dirty="0">
                <a:solidFill>
                  <a:prstClr val="black"/>
                </a:solidFill>
              </a:rPr>
              <a:t>)</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314</a:t>
            </a:fld>
            <a:endParaRPr lang="es-MX" dirty="0"/>
          </a:p>
        </p:txBody>
      </p:sp>
      <p:sp>
        <p:nvSpPr>
          <p:cNvPr id="6" name="Rectangle 3"/>
          <p:cNvSpPr txBox="1">
            <a:spLocks noChangeArrowheads="1"/>
          </p:cNvSpPr>
          <p:nvPr/>
        </p:nvSpPr>
        <p:spPr>
          <a:xfrm>
            <a:off x="2209800" y="1562100"/>
            <a:ext cx="7772400" cy="48192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Three-operand 16-bit formats:</a:t>
            </a:r>
          </a:p>
          <a:p>
            <a:pPr lvl="2">
              <a:buFontTx/>
              <a:buNone/>
            </a:pPr>
            <a:r>
              <a:rPr lang="en-US" altLang="en-US" sz="1800" b="1" dirty="0">
                <a:latin typeface="Courier New" pitchFamily="49" charset="0"/>
              </a:rPr>
              <a:t>IMUL reg16,reg/mem16,imm8</a:t>
            </a:r>
          </a:p>
          <a:p>
            <a:pPr lvl="2">
              <a:buFontTx/>
              <a:buNone/>
            </a:pPr>
            <a:r>
              <a:rPr lang="en-US" altLang="en-US" sz="1800" b="1" dirty="0">
                <a:latin typeface="Courier New" pitchFamily="49" charset="0"/>
              </a:rPr>
              <a:t>IMUL reg16,reg/mem16,imm16</a:t>
            </a:r>
            <a:endParaRPr lang="en-US" altLang="en-US" sz="2000" dirty="0"/>
          </a:p>
          <a:p>
            <a:r>
              <a:rPr lang="en-US" altLang="en-US" sz="2000" dirty="0"/>
              <a:t>Three-operand 32-bit formats:</a:t>
            </a:r>
          </a:p>
          <a:p>
            <a:pPr lvl="2">
              <a:buFontTx/>
              <a:buNone/>
            </a:pPr>
            <a:r>
              <a:rPr lang="en-US" altLang="en-US" sz="1800" b="1" dirty="0">
                <a:latin typeface="Courier New" pitchFamily="49" charset="0"/>
              </a:rPr>
              <a:t>IMUL reg32,reg/mem32,imm8</a:t>
            </a:r>
          </a:p>
          <a:p>
            <a:pPr lvl="2">
              <a:buFontTx/>
              <a:buNone/>
            </a:pPr>
            <a:r>
              <a:rPr lang="en-US" altLang="en-US" sz="1800" b="1" dirty="0">
                <a:latin typeface="Courier New" pitchFamily="49" charset="0"/>
              </a:rPr>
              <a:t>IMUL reg32,reg/mem32,imm32</a:t>
            </a:r>
            <a:endParaRPr lang="en-US" altLang="en-US" sz="2000" dirty="0"/>
          </a:p>
          <a:p>
            <a:r>
              <a:rPr lang="en-US" altLang="en-US" sz="2000" dirty="0">
                <a:solidFill>
                  <a:prstClr val="black"/>
                </a:solidFill>
              </a:rPr>
              <a:t>Three-operand 64-bit formats.</a:t>
            </a:r>
            <a:endParaRPr lang="en-US" altLang="en-US" dirty="0"/>
          </a:p>
          <a:p>
            <a:pPr>
              <a:lnSpc>
                <a:spcPct val="90000"/>
              </a:lnSpc>
            </a:pPr>
            <a:endParaRPr lang="en-US" altLang="en-US" dirty="0"/>
          </a:p>
        </p:txBody>
      </p:sp>
      <p:graphicFrame>
        <p:nvGraphicFramePr>
          <p:cNvPr id="7" name="6 Tabla"/>
          <p:cNvGraphicFramePr>
            <a:graphicFrameLocks noGrp="1"/>
          </p:cNvGraphicFramePr>
          <p:nvPr/>
        </p:nvGraphicFramePr>
        <p:xfrm>
          <a:off x="2887691" y="4167083"/>
          <a:ext cx="6416618" cy="1849120"/>
        </p:xfrm>
        <a:graphic>
          <a:graphicData uri="http://schemas.openxmlformats.org/drawingml/2006/table">
            <a:tbl>
              <a:tblPr firstRow="1" bandRow="1">
                <a:tableStyleId>{C4B1156A-380E-4F78-BDF5-A606A8083BF9}</a:tableStyleId>
              </a:tblPr>
              <a:tblGrid>
                <a:gridCol w="1432496">
                  <a:extLst>
                    <a:ext uri="{9D8B030D-6E8A-4147-A177-3AD203B41FA5}">
                      <a16:colId xmlns:a16="http://schemas.microsoft.com/office/drawing/2014/main" val="20000"/>
                    </a:ext>
                  </a:extLst>
                </a:gridCol>
                <a:gridCol w="1511618">
                  <a:extLst>
                    <a:ext uri="{9D8B030D-6E8A-4147-A177-3AD203B41FA5}">
                      <a16:colId xmlns:a16="http://schemas.microsoft.com/office/drawing/2014/main" val="20001"/>
                    </a:ext>
                  </a:extLst>
                </a:gridCol>
                <a:gridCol w="3472504">
                  <a:extLst>
                    <a:ext uri="{9D8B030D-6E8A-4147-A177-3AD203B41FA5}">
                      <a16:colId xmlns:a16="http://schemas.microsoft.com/office/drawing/2014/main" val="20002"/>
                    </a:ext>
                  </a:extLst>
                </a:gridCol>
              </a:tblGrid>
              <a:tr h="316840">
                <a:tc>
                  <a:txBody>
                    <a:bodyPr/>
                    <a:lstStyle/>
                    <a:p>
                      <a:pPr algn="ctr"/>
                      <a:r>
                        <a:rPr lang="es-MX" dirty="0" err="1"/>
                        <a:t>Multiplicand</a:t>
                      </a:r>
                      <a:endParaRPr lang="en-US" dirty="0"/>
                    </a:p>
                  </a:txBody>
                  <a:tcPr/>
                </a:tc>
                <a:tc>
                  <a:txBody>
                    <a:bodyPr/>
                    <a:lstStyle/>
                    <a:p>
                      <a:pPr algn="ctr"/>
                      <a:r>
                        <a:rPr lang="es-MX" dirty="0" err="1"/>
                        <a:t>Multiplier</a:t>
                      </a:r>
                      <a:endParaRPr lang="en-US" dirty="0"/>
                    </a:p>
                  </a:txBody>
                  <a:tcPr/>
                </a:tc>
                <a:tc>
                  <a:txBody>
                    <a:bodyPr/>
                    <a:lstStyle/>
                    <a:p>
                      <a:pPr algn="ctr"/>
                      <a:r>
                        <a:rPr lang="es-MX" dirty="0" err="1"/>
                        <a:t>Product</a:t>
                      </a:r>
                      <a:endParaRPr lang="en-US" dirty="0"/>
                    </a:p>
                  </a:txBody>
                  <a:tcPr/>
                </a:tc>
                <a:extLst>
                  <a:ext uri="{0D108BD9-81ED-4DB2-BD59-A6C34878D82A}">
                    <a16:rowId xmlns:a16="http://schemas.microsoft.com/office/drawing/2014/main" val="10000"/>
                  </a:ext>
                </a:extLst>
              </a:tr>
              <a:tr h="370840">
                <a:tc>
                  <a:txBody>
                    <a:bodyPr/>
                    <a:lstStyle/>
                    <a:p>
                      <a:pPr algn="ctr"/>
                      <a:r>
                        <a:rPr lang="es-MX" dirty="0"/>
                        <a:t>reg16</a:t>
                      </a:r>
                      <a:endParaRPr lang="en-US" dirty="0"/>
                    </a:p>
                  </a:txBody>
                  <a:tcPr>
                    <a:solidFill>
                      <a:schemeClr val="bg1"/>
                    </a:solidFill>
                  </a:tcPr>
                </a:tc>
                <a:tc>
                  <a:txBody>
                    <a:bodyPr/>
                    <a:lstStyle/>
                    <a:p>
                      <a:pPr algn="ctr"/>
                      <a:r>
                        <a:rPr lang="es-MX" dirty="0" err="1"/>
                        <a:t>reg</a:t>
                      </a:r>
                      <a:r>
                        <a:rPr lang="es-MX" dirty="0"/>
                        <a:t>/mem16</a:t>
                      </a:r>
                      <a:endParaRPr lang="en-US" dirty="0"/>
                    </a:p>
                  </a:txBody>
                  <a:tcPr>
                    <a:solidFill>
                      <a:schemeClr val="bg1"/>
                    </a:solidFill>
                  </a:tcPr>
                </a:tc>
                <a:tc>
                  <a:txBody>
                    <a:bodyPr/>
                    <a:lstStyle/>
                    <a:p>
                      <a:pPr algn="ctr"/>
                      <a:r>
                        <a:rPr lang="es-MX" dirty="0"/>
                        <a:t>reg16 = </a:t>
                      </a:r>
                      <a:r>
                        <a:rPr lang="es-MX" dirty="0" err="1"/>
                        <a:t>reg</a:t>
                      </a:r>
                      <a:r>
                        <a:rPr lang="es-MX" dirty="0"/>
                        <a:t>/mem16 * imm8</a:t>
                      </a:r>
                      <a:endParaRPr lang="en-US" dirty="0"/>
                    </a:p>
                  </a:txBody>
                  <a:tcPr>
                    <a:solidFill>
                      <a:schemeClr val="bg1"/>
                    </a:solidFill>
                  </a:tcPr>
                </a:tc>
                <a:extLst>
                  <a:ext uri="{0D108BD9-81ED-4DB2-BD59-A6C34878D82A}">
                    <a16:rowId xmlns:a16="http://schemas.microsoft.com/office/drawing/2014/main" val="10001"/>
                  </a:ext>
                </a:extLst>
              </a:tr>
              <a:tr h="370840">
                <a:tc>
                  <a:txBody>
                    <a:bodyPr/>
                    <a:lstStyle/>
                    <a:p>
                      <a:pPr algn="ctr"/>
                      <a:r>
                        <a:rPr lang="es-MX" dirty="0"/>
                        <a:t>reg16</a:t>
                      </a:r>
                      <a:endParaRPr lang="en-US"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a:t>imm8/imm16</a:t>
                      </a:r>
                      <a:endParaRPr lang="en-US" dirty="0"/>
                    </a:p>
                  </a:txBody>
                  <a:tcPr>
                    <a:solidFill>
                      <a:schemeClr val="bg1"/>
                    </a:solidFill>
                  </a:tcPr>
                </a:tc>
                <a:tc>
                  <a:txBody>
                    <a:bodyPr/>
                    <a:lstStyle/>
                    <a:p>
                      <a:pPr algn="ctr"/>
                      <a:r>
                        <a:rPr lang="es-MX" dirty="0"/>
                        <a:t>reg16 = </a:t>
                      </a:r>
                      <a:r>
                        <a:rPr lang="es-MX" dirty="0" err="1"/>
                        <a:t>reg</a:t>
                      </a:r>
                      <a:r>
                        <a:rPr lang="es-MX" dirty="0"/>
                        <a:t>/mem16 * imm16</a:t>
                      </a:r>
                      <a:endParaRPr lang="en-US" dirty="0"/>
                    </a:p>
                  </a:txBody>
                  <a:tcPr>
                    <a:solidFill>
                      <a:schemeClr val="bg1"/>
                    </a:solidFill>
                  </a:tcPr>
                </a:tc>
                <a:extLst>
                  <a:ext uri="{0D108BD9-81ED-4DB2-BD59-A6C34878D82A}">
                    <a16:rowId xmlns:a16="http://schemas.microsoft.com/office/drawing/2014/main" val="10002"/>
                  </a:ext>
                </a:extLst>
              </a:tr>
              <a:tr h="370840">
                <a:tc>
                  <a:txBody>
                    <a:bodyPr/>
                    <a:lstStyle/>
                    <a:p>
                      <a:pPr algn="ctr"/>
                      <a:r>
                        <a:rPr lang="es-MX" dirty="0"/>
                        <a:t>reg32</a:t>
                      </a:r>
                      <a:endParaRPr lang="en-US"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err="1"/>
                        <a:t>reg</a:t>
                      </a:r>
                      <a:r>
                        <a:rPr lang="es-MX" dirty="0"/>
                        <a:t>/mem32</a:t>
                      </a:r>
                      <a:endParaRPr lang="en-US" dirty="0"/>
                    </a:p>
                  </a:txBody>
                  <a:tcPr>
                    <a:solidFill>
                      <a:schemeClr val="bg1"/>
                    </a:solidFill>
                  </a:tcPr>
                </a:tc>
                <a:tc>
                  <a:txBody>
                    <a:bodyPr/>
                    <a:lstStyle/>
                    <a:p>
                      <a:pPr algn="ctr"/>
                      <a:r>
                        <a:rPr lang="es-MX" dirty="0"/>
                        <a:t>reg32 = </a:t>
                      </a:r>
                      <a:r>
                        <a:rPr lang="es-MX" dirty="0" err="1"/>
                        <a:t>reg</a:t>
                      </a:r>
                      <a:r>
                        <a:rPr lang="es-MX" dirty="0"/>
                        <a:t>/mem32 * imm8</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pPr algn="ctr"/>
                      <a:r>
                        <a:rPr lang="es-MX" dirty="0"/>
                        <a:t>reg32</a:t>
                      </a:r>
                      <a:endParaRPr lang="en-US" dirty="0"/>
                    </a:p>
                  </a:txBody>
                  <a:tcPr>
                    <a:solidFill>
                      <a:schemeClr val="bg1"/>
                    </a:solidFill>
                  </a:tcPr>
                </a:tc>
                <a:tc>
                  <a:txBody>
                    <a:bodyPr/>
                    <a:lstStyle/>
                    <a:p>
                      <a:pPr algn="ctr"/>
                      <a:r>
                        <a:rPr lang="es-MX" dirty="0"/>
                        <a:t>imm8/imm32</a:t>
                      </a:r>
                      <a:endParaRPr lang="en-US" dirty="0"/>
                    </a:p>
                  </a:txBody>
                  <a:tcPr>
                    <a:solidFill>
                      <a:schemeClr val="bg1"/>
                    </a:solidFill>
                  </a:tcPr>
                </a:tc>
                <a:tc>
                  <a:txBody>
                    <a:bodyPr/>
                    <a:lstStyle/>
                    <a:p>
                      <a:pPr algn="ctr"/>
                      <a:r>
                        <a:rPr lang="es-MX" dirty="0"/>
                        <a:t>reg32 = </a:t>
                      </a:r>
                      <a:r>
                        <a:rPr lang="es-MX" dirty="0" err="1"/>
                        <a:t>reg</a:t>
                      </a:r>
                      <a:r>
                        <a:rPr lang="es-MX" dirty="0"/>
                        <a:t>/mem32 * imm32</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8" name="Text Box 1041"/>
          <p:cNvSpPr txBox="1">
            <a:spLocks noChangeArrowheads="1"/>
          </p:cNvSpPr>
          <p:nvPr/>
        </p:nvSpPr>
        <p:spPr bwMode="auto">
          <a:xfrm>
            <a:off x="6995882" y="1988840"/>
            <a:ext cx="2844534" cy="126188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1600" dirty="0">
                <a:solidFill>
                  <a:schemeClr val="tx2"/>
                </a:solidFill>
              </a:rPr>
              <a:t>Three-operand IMUL formats  truncate the product. When significant digits are lost OF and CF are set.</a:t>
            </a:r>
          </a:p>
        </p:txBody>
      </p:sp>
    </p:spTree>
    <p:extLst>
      <p:ext uri="{BB962C8B-B14F-4D97-AF65-F5344CB8AC3E}">
        <p14:creationId xmlns:p14="http://schemas.microsoft.com/office/powerpoint/2010/main" val="197117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IMUL  Examples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315</a:t>
            </a:fld>
            <a:endParaRPr lang="es-MX" dirty="0"/>
          </a:p>
        </p:txBody>
      </p:sp>
      <p:sp>
        <p:nvSpPr>
          <p:cNvPr id="10" name="Rectangle 4"/>
          <p:cNvSpPr>
            <a:spLocks noChangeArrowheads="1"/>
          </p:cNvSpPr>
          <p:nvPr/>
        </p:nvSpPr>
        <p:spPr bwMode="auto">
          <a:xfrm>
            <a:off x="2182180" y="1916832"/>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dirty="0"/>
              <a:t>Example: multiply 4,823,424 *  </a:t>
            </a:r>
            <a:r>
              <a:rPr lang="en-US" altLang="en-US" dirty="0">
                <a:latin typeface="Symbol" pitchFamily="18" charset="2"/>
              </a:rPr>
              <a:t>-</a:t>
            </a:r>
            <a:r>
              <a:rPr lang="en-US" altLang="en-US" dirty="0"/>
              <a:t>423:</a:t>
            </a:r>
          </a:p>
        </p:txBody>
      </p:sp>
      <p:sp>
        <p:nvSpPr>
          <p:cNvPr id="11" name="Text Box 5"/>
          <p:cNvSpPr txBox="1">
            <a:spLocks noChangeArrowheads="1"/>
          </p:cNvSpPr>
          <p:nvPr/>
        </p:nvSpPr>
        <p:spPr bwMode="auto">
          <a:xfrm>
            <a:off x="2385065" y="2511097"/>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EAX,4823424</a:t>
            </a:r>
          </a:p>
          <a:p>
            <a:pPr eaLnBrk="1" hangingPunct="1">
              <a:lnSpc>
                <a:spcPct val="50000"/>
              </a:lnSpc>
              <a:spcBef>
                <a:spcPct val="50000"/>
              </a:spcBef>
              <a:buClrTx/>
              <a:buFontTx/>
              <a:buNone/>
            </a:pPr>
            <a:r>
              <a:rPr lang="en-US" altLang="en-US" sz="1800" b="1" dirty="0">
                <a:latin typeface="Courier New" pitchFamily="49" charset="0"/>
              </a:rPr>
              <a:t>MOV EBX,-423</a:t>
            </a:r>
          </a:p>
          <a:p>
            <a:pPr eaLnBrk="1" hangingPunct="1">
              <a:lnSpc>
                <a:spcPct val="50000"/>
              </a:lnSpc>
              <a:spcBef>
                <a:spcPct val="50000"/>
              </a:spcBef>
              <a:buClrTx/>
              <a:buFontTx/>
              <a:buNone/>
            </a:pPr>
            <a:r>
              <a:rPr lang="en-US" altLang="en-US" sz="1800" b="1" dirty="0">
                <a:latin typeface="Courier New" pitchFamily="49" charset="0"/>
              </a:rPr>
              <a:t>IMUL EBX	; EDX:</a:t>
            </a:r>
            <a:r>
              <a:rPr lang="en-US" altLang="en-US" sz="1800" b="1" dirty="0">
                <a:solidFill>
                  <a:srgbClr val="FF0000"/>
                </a:solidFill>
                <a:latin typeface="Courier New" pitchFamily="49" charset="0"/>
              </a:rPr>
              <a:t>EAX</a:t>
            </a:r>
            <a:r>
              <a:rPr lang="en-US" altLang="en-US" sz="1800" b="1" dirty="0">
                <a:latin typeface="Courier New" pitchFamily="49" charset="0"/>
              </a:rPr>
              <a:t> = FFFFFFFF</a:t>
            </a:r>
            <a:r>
              <a:rPr lang="en-US" altLang="en-US" sz="1800" b="1" dirty="0">
                <a:solidFill>
                  <a:srgbClr val="FF0000"/>
                </a:solidFill>
                <a:latin typeface="Courier New" pitchFamily="49" charset="0"/>
              </a:rPr>
              <a:t>86635D80</a:t>
            </a:r>
            <a:r>
              <a:rPr lang="en-US" altLang="en-US" sz="1800" b="1" dirty="0">
                <a:latin typeface="Courier New" pitchFamily="49" charset="0"/>
              </a:rPr>
              <a:t>h, OF=0</a:t>
            </a:r>
          </a:p>
        </p:txBody>
      </p:sp>
      <p:sp>
        <p:nvSpPr>
          <p:cNvPr id="12" name="Text Box 6"/>
          <p:cNvSpPr txBox="1">
            <a:spLocks noChangeArrowheads="1"/>
          </p:cNvSpPr>
          <p:nvPr/>
        </p:nvSpPr>
        <p:spPr bwMode="auto">
          <a:xfrm>
            <a:off x="2433645" y="3441372"/>
            <a:ext cx="67056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dirty="0"/>
              <a:t>OF=0, CF=0 because EDX is a sign extension of EAX.</a:t>
            </a:r>
          </a:p>
        </p:txBody>
      </p:sp>
    </p:spTree>
    <p:extLst>
      <p:ext uri="{BB962C8B-B14F-4D97-AF65-F5344CB8AC3E}">
        <p14:creationId xmlns:p14="http://schemas.microsoft.com/office/powerpoint/2010/main" val="184093166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 3</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316</a:t>
            </a:fld>
            <a:endParaRPr lang="es-MX" dirty="0"/>
          </a:p>
        </p:txBody>
      </p:sp>
      <p:sp>
        <p:nvSpPr>
          <p:cNvPr id="6" name="Text Box 3"/>
          <p:cNvSpPr txBox="1">
            <a:spLocks noChangeArrowheads="1"/>
          </p:cNvSpPr>
          <p:nvPr/>
        </p:nvSpPr>
        <p:spPr bwMode="auto">
          <a:xfrm>
            <a:off x="3581400" y="27813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AX,8760h</a:t>
            </a:r>
          </a:p>
          <a:p>
            <a:pPr eaLnBrk="1" hangingPunct="1">
              <a:lnSpc>
                <a:spcPct val="50000"/>
              </a:lnSpc>
              <a:spcBef>
                <a:spcPct val="50000"/>
              </a:spcBef>
              <a:buClrTx/>
              <a:buFontTx/>
              <a:buNone/>
            </a:pPr>
            <a:r>
              <a:rPr lang="en-US" altLang="en-US" sz="1800" b="1" dirty="0">
                <a:latin typeface="Courier New" pitchFamily="49" charset="0"/>
              </a:rPr>
              <a:t>MOV BX,100h</a:t>
            </a:r>
          </a:p>
          <a:p>
            <a:pPr eaLnBrk="1" hangingPunct="1">
              <a:lnSpc>
                <a:spcPct val="50000"/>
              </a:lnSpc>
              <a:spcBef>
                <a:spcPct val="50000"/>
              </a:spcBef>
              <a:buClrTx/>
              <a:buFontTx/>
              <a:buNone/>
            </a:pPr>
            <a:r>
              <a:rPr lang="en-US" altLang="en-US" sz="1800" b="1" dirty="0">
                <a:latin typeface="Courier New" pitchFamily="49" charset="0"/>
              </a:rPr>
              <a:t>IMUL BX	</a:t>
            </a:r>
          </a:p>
        </p:txBody>
      </p:sp>
      <p:sp>
        <p:nvSpPr>
          <p:cNvPr id="7" name="Text Box 4"/>
          <p:cNvSpPr txBox="1">
            <a:spLocks noChangeArrowheads="1"/>
          </p:cNvSpPr>
          <p:nvPr/>
        </p:nvSpPr>
        <p:spPr bwMode="auto">
          <a:xfrm>
            <a:off x="2209800" y="17145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dirty="0"/>
              <a:t>What will be the hexadecimal values of DX, AX, and the OVERFLOW flag after the following instructions execute?</a:t>
            </a:r>
          </a:p>
        </p:txBody>
      </p:sp>
    </p:spTree>
    <p:extLst>
      <p:ext uri="{BB962C8B-B14F-4D97-AF65-F5344CB8AC3E}">
        <p14:creationId xmlns:p14="http://schemas.microsoft.com/office/powerpoint/2010/main" val="4100540682"/>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DIV  </a:t>
            </a:r>
            <a:r>
              <a:rPr lang="es-MX" dirty="0" err="1"/>
              <a:t>Instruction</a:t>
            </a:r>
            <a:r>
              <a:rPr lang="es-MX" dirty="0"/>
              <a:t> (</a:t>
            </a:r>
            <a:r>
              <a:rPr lang="es-MX" sz="2000" dirty="0" err="1"/>
              <a:t>Unsigned</a:t>
            </a:r>
            <a:r>
              <a:rPr lang="es-MX" sz="2000" dirty="0"/>
              <a:t> Divide</a:t>
            </a:r>
            <a:r>
              <a:rPr lang="es-MX" dirty="0"/>
              <a:t>)</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317</a:t>
            </a:fld>
            <a:endParaRPr lang="es-MX" dirty="0"/>
          </a:p>
        </p:txBody>
      </p:sp>
      <p:sp>
        <p:nvSpPr>
          <p:cNvPr id="6" name="Rectangle 3"/>
          <p:cNvSpPr txBox="1">
            <a:spLocks noChangeArrowheads="1"/>
          </p:cNvSpPr>
          <p:nvPr/>
        </p:nvSpPr>
        <p:spPr>
          <a:xfrm>
            <a:off x="2209800" y="1556792"/>
            <a:ext cx="77724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The DIV (unsigned divide) instruction performs 8-bit, 16-bit, 32-bit and 64-bit division on unsigned integers</a:t>
            </a:r>
          </a:p>
          <a:p>
            <a:r>
              <a:rPr lang="en-US" altLang="en-US" sz="2000" dirty="0"/>
              <a:t>A single operand is supplied (register or memory operand), which is assumed to be the divisor </a:t>
            </a:r>
          </a:p>
          <a:p>
            <a:r>
              <a:rPr lang="en-US" altLang="en-US" sz="2000" dirty="0"/>
              <a:t>Instruction formats:</a:t>
            </a:r>
          </a:p>
          <a:p>
            <a:pPr lvl="2">
              <a:buFontTx/>
              <a:buNone/>
            </a:pPr>
            <a:r>
              <a:rPr lang="en-US" altLang="en-US" sz="1800" b="1" dirty="0">
                <a:latin typeface="Courier New" pitchFamily="49" charset="0"/>
              </a:rPr>
              <a:t>DIV </a:t>
            </a:r>
            <a:r>
              <a:rPr lang="en-US" altLang="en-US" sz="1800" b="1" i="1" dirty="0" err="1">
                <a:latin typeface="Courier New" pitchFamily="49" charset="0"/>
              </a:rPr>
              <a:t>reg</a:t>
            </a:r>
            <a:r>
              <a:rPr lang="en-US" altLang="en-US" sz="1800" b="1" i="1" dirty="0">
                <a:latin typeface="Courier New" pitchFamily="49" charset="0"/>
              </a:rPr>
              <a:t>/mem8</a:t>
            </a:r>
            <a:r>
              <a:rPr lang="en-US" altLang="en-US" sz="1800" dirty="0">
                <a:latin typeface="Courier New" pitchFamily="49" charset="0"/>
              </a:rPr>
              <a:t>       ;16-bit dividend</a:t>
            </a:r>
            <a:endParaRPr lang="en-US" altLang="en-US" sz="1800" b="1" i="1" dirty="0">
              <a:latin typeface="Courier New" pitchFamily="49" charset="0"/>
            </a:endParaRPr>
          </a:p>
          <a:p>
            <a:pPr lvl="2">
              <a:buFontTx/>
              <a:buNone/>
            </a:pPr>
            <a:r>
              <a:rPr lang="en-US" altLang="en-US" sz="1800" b="1" dirty="0">
                <a:latin typeface="Courier New" pitchFamily="49" charset="0"/>
              </a:rPr>
              <a:t>DIV </a:t>
            </a:r>
            <a:r>
              <a:rPr lang="en-US" altLang="en-US" sz="1800" b="1" i="1" dirty="0" err="1">
                <a:latin typeface="Courier New" pitchFamily="49" charset="0"/>
              </a:rPr>
              <a:t>reg</a:t>
            </a:r>
            <a:r>
              <a:rPr lang="en-US" altLang="en-US" sz="1800" b="1" i="1" dirty="0">
                <a:latin typeface="Courier New" pitchFamily="49" charset="0"/>
              </a:rPr>
              <a:t>/mem16</a:t>
            </a:r>
            <a:r>
              <a:rPr lang="en-US" altLang="en-US" sz="1800" dirty="0">
                <a:latin typeface="Courier New" pitchFamily="49" charset="0"/>
              </a:rPr>
              <a:t>      ;32-bit dividend</a:t>
            </a:r>
            <a:endParaRPr lang="en-US" altLang="en-US" sz="1800" b="1" i="1" dirty="0">
              <a:latin typeface="Courier New" pitchFamily="49" charset="0"/>
            </a:endParaRPr>
          </a:p>
          <a:p>
            <a:pPr lvl="2">
              <a:buFontTx/>
              <a:buNone/>
            </a:pPr>
            <a:r>
              <a:rPr lang="en-US" altLang="en-US" sz="1800" b="1" dirty="0">
                <a:latin typeface="Courier New" pitchFamily="49" charset="0"/>
              </a:rPr>
              <a:t>DIV </a:t>
            </a:r>
            <a:r>
              <a:rPr lang="en-US" altLang="en-US" sz="1800" b="1" i="1" dirty="0" err="1">
                <a:latin typeface="Courier New" pitchFamily="49" charset="0"/>
              </a:rPr>
              <a:t>reg</a:t>
            </a:r>
            <a:r>
              <a:rPr lang="en-US" altLang="en-US" sz="1800" b="1" i="1" dirty="0">
                <a:latin typeface="Courier New" pitchFamily="49" charset="0"/>
              </a:rPr>
              <a:t>/mem32</a:t>
            </a:r>
            <a:r>
              <a:rPr lang="en-US" altLang="en-US" sz="1800" dirty="0">
                <a:latin typeface="Courier New" pitchFamily="49" charset="0"/>
              </a:rPr>
              <a:t>      ;64-bit dividend</a:t>
            </a:r>
          </a:p>
          <a:p>
            <a:pPr lvl="2">
              <a:buFontTx/>
              <a:buNone/>
            </a:pPr>
            <a:r>
              <a:rPr lang="en-US" altLang="en-US" sz="1800" b="1" dirty="0">
                <a:latin typeface="Courier New" pitchFamily="49" charset="0"/>
              </a:rPr>
              <a:t>DIV </a:t>
            </a:r>
            <a:r>
              <a:rPr lang="en-US" altLang="en-US" sz="1800" b="1" i="1" dirty="0" err="1">
                <a:latin typeface="Courier New" pitchFamily="49" charset="0"/>
              </a:rPr>
              <a:t>reg</a:t>
            </a:r>
            <a:r>
              <a:rPr lang="en-US" altLang="en-US" sz="1800" b="1" i="1" dirty="0">
                <a:latin typeface="Courier New" pitchFamily="49" charset="0"/>
              </a:rPr>
              <a:t>/mem64</a:t>
            </a:r>
          </a:p>
        </p:txBody>
      </p:sp>
      <p:graphicFrame>
        <p:nvGraphicFramePr>
          <p:cNvPr id="7" name="6 Tabla"/>
          <p:cNvGraphicFramePr>
            <a:graphicFrameLocks noGrp="1"/>
          </p:cNvGraphicFramePr>
          <p:nvPr/>
        </p:nvGraphicFramePr>
        <p:xfrm>
          <a:off x="3413760" y="4696917"/>
          <a:ext cx="4663441" cy="1513836"/>
        </p:xfrm>
        <a:graphic>
          <a:graphicData uri="http://schemas.openxmlformats.org/drawingml/2006/table">
            <a:tbl>
              <a:tblPr firstRow="1" bandRow="1">
                <a:tableStyleId>{C4B1156A-380E-4F78-BDF5-A606A8083BF9}</a:tableStyleId>
              </a:tblPr>
              <a:tblGrid>
                <a:gridCol w="1079818">
                  <a:extLst>
                    <a:ext uri="{9D8B030D-6E8A-4147-A177-3AD203B41FA5}">
                      <a16:colId xmlns:a16="http://schemas.microsoft.com/office/drawing/2014/main" val="20000"/>
                    </a:ext>
                  </a:extLst>
                </a:gridCol>
                <a:gridCol w="1342136">
                  <a:extLst>
                    <a:ext uri="{9D8B030D-6E8A-4147-A177-3AD203B41FA5}">
                      <a16:colId xmlns:a16="http://schemas.microsoft.com/office/drawing/2014/main" val="20001"/>
                    </a:ext>
                  </a:extLst>
                </a:gridCol>
                <a:gridCol w="1085660">
                  <a:extLst>
                    <a:ext uri="{9D8B030D-6E8A-4147-A177-3AD203B41FA5}">
                      <a16:colId xmlns:a16="http://schemas.microsoft.com/office/drawing/2014/main" val="20002"/>
                    </a:ext>
                  </a:extLst>
                </a:gridCol>
                <a:gridCol w="1155827">
                  <a:extLst>
                    <a:ext uri="{9D8B030D-6E8A-4147-A177-3AD203B41FA5}">
                      <a16:colId xmlns:a16="http://schemas.microsoft.com/office/drawing/2014/main" val="20003"/>
                    </a:ext>
                  </a:extLst>
                </a:gridCol>
              </a:tblGrid>
              <a:tr h="401316">
                <a:tc>
                  <a:txBody>
                    <a:bodyPr/>
                    <a:lstStyle/>
                    <a:p>
                      <a:pPr algn="ctr"/>
                      <a:r>
                        <a:rPr lang="es-MX" dirty="0" err="1"/>
                        <a:t>Dividend</a:t>
                      </a:r>
                      <a:endParaRPr lang="en-US" dirty="0"/>
                    </a:p>
                  </a:txBody>
                  <a:tcPr/>
                </a:tc>
                <a:tc>
                  <a:txBody>
                    <a:bodyPr/>
                    <a:lstStyle/>
                    <a:p>
                      <a:pPr algn="ctr"/>
                      <a:r>
                        <a:rPr lang="es-MX" dirty="0"/>
                        <a:t>Divisor</a:t>
                      </a:r>
                      <a:endParaRPr lang="en-US" dirty="0"/>
                    </a:p>
                  </a:txBody>
                  <a:tcPr/>
                </a:tc>
                <a:tc>
                  <a:txBody>
                    <a:bodyPr/>
                    <a:lstStyle/>
                    <a:p>
                      <a:pPr algn="ctr"/>
                      <a:r>
                        <a:rPr lang="es-MX" dirty="0" err="1"/>
                        <a:t>Quotient</a:t>
                      </a:r>
                      <a:endParaRPr lang="en-US" dirty="0"/>
                    </a:p>
                  </a:txBody>
                  <a:tcPr/>
                </a:tc>
                <a:tc>
                  <a:txBody>
                    <a:bodyPr/>
                    <a:lstStyle/>
                    <a:p>
                      <a:pPr algn="ctr"/>
                      <a:r>
                        <a:rPr lang="es-MX" dirty="0" err="1"/>
                        <a:t>Reminder</a:t>
                      </a:r>
                      <a:endParaRPr lang="en-US" dirty="0"/>
                    </a:p>
                  </a:txBody>
                  <a:tcPr/>
                </a:tc>
                <a:extLst>
                  <a:ext uri="{0D108BD9-81ED-4DB2-BD59-A6C34878D82A}">
                    <a16:rowId xmlns:a16="http://schemas.microsoft.com/office/drawing/2014/main" val="10000"/>
                  </a:ext>
                </a:extLst>
              </a:tr>
              <a:tr h="370840">
                <a:tc>
                  <a:txBody>
                    <a:bodyPr/>
                    <a:lstStyle/>
                    <a:p>
                      <a:pPr algn="ctr"/>
                      <a:r>
                        <a:rPr lang="es-MX" dirty="0"/>
                        <a:t>AH:AL</a:t>
                      </a:r>
                      <a:endParaRPr lang="en-US" dirty="0"/>
                    </a:p>
                  </a:txBody>
                  <a:tcPr>
                    <a:solidFill>
                      <a:schemeClr val="bg1"/>
                    </a:solidFill>
                  </a:tcPr>
                </a:tc>
                <a:tc>
                  <a:txBody>
                    <a:bodyPr/>
                    <a:lstStyle/>
                    <a:p>
                      <a:pPr algn="ctr"/>
                      <a:r>
                        <a:rPr lang="es-MX" dirty="0" err="1"/>
                        <a:t>reg</a:t>
                      </a:r>
                      <a:r>
                        <a:rPr lang="es-MX" dirty="0"/>
                        <a:t>/mem8</a:t>
                      </a:r>
                      <a:endParaRPr lang="en-US" dirty="0"/>
                    </a:p>
                  </a:txBody>
                  <a:tcPr>
                    <a:solidFill>
                      <a:schemeClr val="bg1"/>
                    </a:solidFill>
                  </a:tcPr>
                </a:tc>
                <a:tc>
                  <a:txBody>
                    <a:bodyPr/>
                    <a:lstStyle/>
                    <a:p>
                      <a:pPr algn="ctr"/>
                      <a:r>
                        <a:rPr lang="es-MX" dirty="0"/>
                        <a:t>AL</a:t>
                      </a:r>
                      <a:endParaRPr lang="en-US" dirty="0"/>
                    </a:p>
                  </a:txBody>
                  <a:tcPr>
                    <a:solidFill>
                      <a:schemeClr val="bg1"/>
                    </a:solidFill>
                  </a:tcPr>
                </a:tc>
                <a:tc>
                  <a:txBody>
                    <a:bodyPr/>
                    <a:lstStyle/>
                    <a:p>
                      <a:pPr algn="ctr"/>
                      <a:r>
                        <a:rPr lang="es-MX" dirty="0"/>
                        <a:t>AH</a:t>
                      </a:r>
                      <a:endParaRPr lang="en-US" dirty="0"/>
                    </a:p>
                  </a:txBody>
                  <a:tcPr>
                    <a:solidFill>
                      <a:schemeClr val="bg1"/>
                    </a:solidFill>
                  </a:tcPr>
                </a:tc>
                <a:extLst>
                  <a:ext uri="{0D108BD9-81ED-4DB2-BD59-A6C34878D82A}">
                    <a16:rowId xmlns:a16="http://schemas.microsoft.com/office/drawing/2014/main" val="10001"/>
                  </a:ext>
                </a:extLst>
              </a:tr>
              <a:tr h="370840">
                <a:tc>
                  <a:txBody>
                    <a:bodyPr/>
                    <a:lstStyle/>
                    <a:p>
                      <a:pPr algn="ctr"/>
                      <a:r>
                        <a:rPr lang="es-MX" dirty="0"/>
                        <a:t>DX:AX</a:t>
                      </a:r>
                      <a:endParaRPr lang="en-US"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err="1"/>
                        <a:t>reg</a:t>
                      </a:r>
                      <a:r>
                        <a:rPr lang="es-MX" dirty="0"/>
                        <a:t>/mem16</a:t>
                      </a:r>
                      <a:endParaRPr lang="en-US" dirty="0"/>
                    </a:p>
                  </a:txBody>
                  <a:tcPr>
                    <a:solidFill>
                      <a:schemeClr val="bg1"/>
                    </a:solidFill>
                  </a:tcPr>
                </a:tc>
                <a:tc>
                  <a:txBody>
                    <a:bodyPr/>
                    <a:lstStyle/>
                    <a:p>
                      <a:pPr algn="ctr"/>
                      <a:r>
                        <a:rPr lang="es-MX" dirty="0"/>
                        <a:t>AX</a:t>
                      </a:r>
                      <a:endParaRPr lang="en-US" dirty="0"/>
                    </a:p>
                  </a:txBody>
                  <a:tcPr>
                    <a:solidFill>
                      <a:schemeClr val="bg1"/>
                    </a:solidFill>
                  </a:tcPr>
                </a:tc>
                <a:tc>
                  <a:txBody>
                    <a:bodyPr/>
                    <a:lstStyle/>
                    <a:p>
                      <a:pPr algn="ctr"/>
                      <a:r>
                        <a:rPr lang="es-MX" dirty="0"/>
                        <a:t>DX</a:t>
                      </a:r>
                      <a:endParaRPr lang="en-US" dirty="0"/>
                    </a:p>
                  </a:txBody>
                  <a:tcPr>
                    <a:solidFill>
                      <a:schemeClr val="bg1"/>
                    </a:solidFill>
                  </a:tcPr>
                </a:tc>
                <a:extLst>
                  <a:ext uri="{0D108BD9-81ED-4DB2-BD59-A6C34878D82A}">
                    <a16:rowId xmlns:a16="http://schemas.microsoft.com/office/drawing/2014/main" val="10002"/>
                  </a:ext>
                </a:extLst>
              </a:tr>
              <a:tr h="370840">
                <a:tc>
                  <a:txBody>
                    <a:bodyPr/>
                    <a:lstStyle/>
                    <a:p>
                      <a:pPr algn="ctr"/>
                      <a:r>
                        <a:rPr lang="es-MX" dirty="0"/>
                        <a:t>EDX:EAX</a:t>
                      </a:r>
                      <a:endParaRPr lang="en-US" dirty="0"/>
                    </a:p>
                  </a:txBody>
                  <a:tcPr>
                    <a:solidFill>
                      <a:schemeClr val="bg1"/>
                    </a:solidFill>
                  </a:tcPr>
                </a:tc>
                <a:tc>
                  <a:txBody>
                    <a:bodyPr/>
                    <a:lstStyle/>
                    <a:p>
                      <a:pPr algn="ctr"/>
                      <a:r>
                        <a:rPr lang="es-MX" dirty="0" err="1"/>
                        <a:t>reg</a:t>
                      </a:r>
                      <a:r>
                        <a:rPr lang="es-MX" dirty="0"/>
                        <a:t>/mem32</a:t>
                      </a:r>
                      <a:endParaRPr lang="en-US" dirty="0"/>
                    </a:p>
                  </a:txBody>
                  <a:tcPr>
                    <a:solidFill>
                      <a:schemeClr val="bg1"/>
                    </a:solidFill>
                  </a:tcPr>
                </a:tc>
                <a:tc>
                  <a:txBody>
                    <a:bodyPr/>
                    <a:lstStyle/>
                    <a:p>
                      <a:pPr algn="ctr"/>
                      <a:r>
                        <a:rPr lang="es-MX" dirty="0"/>
                        <a:t>EAX</a:t>
                      </a:r>
                      <a:endParaRPr lang="en-US" dirty="0"/>
                    </a:p>
                  </a:txBody>
                  <a:tcPr>
                    <a:solidFill>
                      <a:schemeClr val="bg1"/>
                    </a:solidFill>
                  </a:tcPr>
                </a:tc>
                <a:tc>
                  <a:txBody>
                    <a:bodyPr/>
                    <a:lstStyle/>
                    <a:p>
                      <a:pPr algn="ctr"/>
                      <a:r>
                        <a:rPr lang="es-MX" dirty="0"/>
                        <a:t>EDX</a:t>
                      </a:r>
                      <a:endParaRPr lang="en-US" dirty="0"/>
                    </a:p>
                  </a:txBody>
                  <a:tcP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8931352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DIV Examples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318</a:t>
            </a:fld>
            <a:endParaRPr lang="es-MX" dirty="0"/>
          </a:p>
        </p:txBody>
      </p:sp>
      <p:sp>
        <p:nvSpPr>
          <p:cNvPr id="11" name="Rectangle 7"/>
          <p:cNvSpPr>
            <a:spLocks noChangeArrowheads="1"/>
          </p:cNvSpPr>
          <p:nvPr/>
        </p:nvSpPr>
        <p:spPr bwMode="auto">
          <a:xfrm>
            <a:off x="2331549" y="1513974"/>
            <a:ext cx="7315200" cy="74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dirty="0"/>
              <a:t>Divide 8003h by 100h, using 16-bit operands, 32-bit dividend</a:t>
            </a:r>
          </a:p>
        </p:txBody>
      </p:sp>
      <p:sp>
        <p:nvSpPr>
          <p:cNvPr id="12" name="Text Box 8"/>
          <p:cNvSpPr txBox="1">
            <a:spLocks noChangeArrowheads="1"/>
          </p:cNvSpPr>
          <p:nvPr/>
        </p:nvSpPr>
        <p:spPr bwMode="auto">
          <a:xfrm>
            <a:off x="2287043" y="2200526"/>
            <a:ext cx="7086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DX,0	; clear dividend, high</a:t>
            </a:r>
          </a:p>
          <a:p>
            <a:pPr eaLnBrk="1" hangingPunct="1">
              <a:lnSpc>
                <a:spcPct val="50000"/>
              </a:lnSpc>
              <a:spcBef>
                <a:spcPct val="50000"/>
              </a:spcBef>
              <a:buClrTx/>
              <a:buFontTx/>
              <a:buNone/>
            </a:pPr>
            <a:r>
              <a:rPr lang="en-US" altLang="en-US" sz="1800" b="1" dirty="0">
                <a:latin typeface="Courier New" pitchFamily="49" charset="0"/>
              </a:rPr>
              <a:t>MOV AX,8003h	; dividend, low</a:t>
            </a:r>
          </a:p>
          <a:p>
            <a:pPr eaLnBrk="1" hangingPunct="1">
              <a:lnSpc>
                <a:spcPct val="50000"/>
              </a:lnSpc>
              <a:spcBef>
                <a:spcPct val="50000"/>
              </a:spcBef>
              <a:buClrTx/>
              <a:buFontTx/>
              <a:buNone/>
            </a:pPr>
            <a:r>
              <a:rPr lang="en-US" altLang="en-US" sz="1800" b="1" dirty="0">
                <a:latin typeface="Courier New" pitchFamily="49" charset="0"/>
              </a:rPr>
              <a:t>MOV CX,100h	; divisor</a:t>
            </a:r>
          </a:p>
          <a:p>
            <a:pPr eaLnBrk="1" hangingPunct="1">
              <a:lnSpc>
                <a:spcPct val="50000"/>
              </a:lnSpc>
              <a:spcBef>
                <a:spcPct val="50000"/>
              </a:spcBef>
              <a:buClrTx/>
              <a:buFontTx/>
              <a:buNone/>
            </a:pPr>
            <a:r>
              <a:rPr lang="en-US" altLang="en-US" sz="1800" b="1" dirty="0">
                <a:latin typeface="Courier New" pitchFamily="49" charset="0"/>
              </a:rPr>
              <a:t>DIV CX	; AX = 0080h, DX = 3</a:t>
            </a:r>
          </a:p>
        </p:txBody>
      </p:sp>
      <p:grpSp>
        <p:nvGrpSpPr>
          <p:cNvPr id="13" name="Group 11"/>
          <p:cNvGrpSpPr>
            <a:grpSpLocks/>
          </p:cNvGrpSpPr>
          <p:nvPr/>
        </p:nvGrpSpPr>
        <p:grpSpPr bwMode="auto">
          <a:xfrm>
            <a:off x="2210843" y="3723774"/>
            <a:ext cx="7391400" cy="2057400"/>
            <a:chOff x="480" y="2304"/>
            <a:chExt cx="4656" cy="1296"/>
          </a:xfrm>
        </p:grpSpPr>
        <p:sp>
          <p:nvSpPr>
            <p:cNvPr id="14" name="Rectangle 9"/>
            <p:cNvSpPr>
              <a:spLocks noChangeArrowheads="1"/>
            </p:cNvSpPr>
            <p:nvPr/>
          </p:nvSpPr>
          <p:spPr bwMode="auto">
            <a:xfrm>
              <a:off x="528" y="2304"/>
              <a:ext cx="4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dirty="0"/>
                <a:t>Same division, using 32-bit operands, 64-bit dividend:</a:t>
              </a:r>
            </a:p>
          </p:txBody>
        </p:sp>
        <p:sp>
          <p:nvSpPr>
            <p:cNvPr id="15" name="Text Box 10"/>
            <p:cNvSpPr txBox="1">
              <a:spLocks noChangeArrowheads="1"/>
            </p:cNvSpPr>
            <p:nvPr/>
          </p:nvSpPr>
          <p:spPr bwMode="auto">
            <a:xfrm>
              <a:off x="480" y="2736"/>
              <a:ext cx="451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EDX,0	; clear dividend, high</a:t>
              </a:r>
            </a:p>
            <a:p>
              <a:pPr eaLnBrk="1" hangingPunct="1">
                <a:lnSpc>
                  <a:spcPct val="50000"/>
                </a:lnSpc>
                <a:spcBef>
                  <a:spcPct val="50000"/>
                </a:spcBef>
                <a:buClrTx/>
                <a:buFontTx/>
                <a:buNone/>
              </a:pPr>
              <a:r>
                <a:rPr lang="en-US" altLang="en-US" sz="1800" b="1" dirty="0">
                  <a:latin typeface="Courier New" pitchFamily="49" charset="0"/>
                </a:rPr>
                <a:t>MOV EAX,8003h	; dividend, low</a:t>
              </a:r>
            </a:p>
            <a:p>
              <a:pPr eaLnBrk="1" hangingPunct="1">
                <a:lnSpc>
                  <a:spcPct val="50000"/>
                </a:lnSpc>
                <a:spcBef>
                  <a:spcPct val="50000"/>
                </a:spcBef>
                <a:buClrTx/>
                <a:buFontTx/>
                <a:buNone/>
              </a:pPr>
              <a:r>
                <a:rPr lang="en-US" altLang="en-US" sz="1800" b="1" dirty="0">
                  <a:latin typeface="Courier New" pitchFamily="49" charset="0"/>
                </a:rPr>
                <a:t>MOV ECX,100h	; divisor</a:t>
              </a:r>
            </a:p>
            <a:p>
              <a:pPr eaLnBrk="1" hangingPunct="1">
                <a:lnSpc>
                  <a:spcPct val="50000"/>
                </a:lnSpc>
                <a:spcBef>
                  <a:spcPct val="50000"/>
                </a:spcBef>
                <a:buClrTx/>
                <a:buFontTx/>
                <a:buNone/>
              </a:pPr>
              <a:r>
                <a:rPr lang="en-US" altLang="en-US" sz="1800" b="1" dirty="0">
                  <a:latin typeface="Courier New" pitchFamily="49" charset="0"/>
                </a:rPr>
                <a:t>DIV ECX	; EAX = 00000080h, EDX = 3</a:t>
              </a:r>
            </a:p>
          </p:txBody>
        </p:sp>
      </p:grpSp>
    </p:spTree>
    <p:extLst>
      <p:ext uri="{BB962C8B-B14F-4D97-AF65-F5344CB8AC3E}">
        <p14:creationId xmlns:p14="http://schemas.microsoft.com/office/powerpoint/2010/main" val="52509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DIV conditions</a:t>
            </a:r>
          </a:p>
        </p:txBody>
      </p:sp>
      <p:sp>
        <p:nvSpPr>
          <p:cNvPr id="3" name="2 Marcador de contenido"/>
          <p:cNvSpPr>
            <a:spLocks noGrp="1"/>
          </p:cNvSpPr>
          <p:nvPr>
            <p:ph idx="1"/>
          </p:nvPr>
        </p:nvSpPr>
        <p:spPr/>
        <p:txBody>
          <a:bodyPr>
            <a:normAutofit fontScale="92500" lnSpcReduction="20000"/>
          </a:bodyPr>
          <a:lstStyle/>
          <a:p>
            <a:r>
              <a:rPr lang="es-MX" dirty="0" err="1"/>
              <a:t>All</a:t>
            </a:r>
            <a:r>
              <a:rPr lang="es-MX" dirty="0"/>
              <a:t> </a:t>
            </a:r>
            <a:r>
              <a:rPr lang="es-MX" dirty="0" err="1"/>
              <a:t>arithmetic</a:t>
            </a:r>
            <a:r>
              <a:rPr lang="es-MX" dirty="0"/>
              <a:t> status </a:t>
            </a:r>
            <a:r>
              <a:rPr lang="es-MX" dirty="0" err="1"/>
              <a:t>flag</a:t>
            </a:r>
            <a:r>
              <a:rPr lang="es-MX" dirty="0"/>
              <a:t> </a:t>
            </a:r>
            <a:r>
              <a:rPr lang="es-MX" dirty="0" err="1"/>
              <a:t>values</a:t>
            </a:r>
            <a:r>
              <a:rPr lang="es-MX" dirty="0"/>
              <a:t> are </a:t>
            </a:r>
            <a:r>
              <a:rPr lang="es-MX" dirty="0" err="1"/>
              <a:t>undefined</a:t>
            </a:r>
            <a:r>
              <a:rPr lang="es-MX" dirty="0"/>
              <a:t> (?) </a:t>
            </a:r>
            <a:r>
              <a:rPr lang="es-MX" dirty="0" err="1"/>
              <a:t>after</a:t>
            </a:r>
            <a:r>
              <a:rPr lang="es-MX" dirty="0"/>
              <a:t> </a:t>
            </a:r>
            <a:r>
              <a:rPr lang="es-MX" dirty="0" err="1"/>
              <a:t>executing</a:t>
            </a:r>
            <a:r>
              <a:rPr lang="es-MX" dirty="0"/>
              <a:t> DIV </a:t>
            </a:r>
            <a:r>
              <a:rPr lang="es-MX" dirty="0" err="1"/>
              <a:t>instructions</a:t>
            </a:r>
            <a:r>
              <a:rPr lang="es-MX" dirty="0"/>
              <a:t>.</a:t>
            </a:r>
          </a:p>
          <a:p>
            <a:endParaRPr lang="en-US" dirty="0"/>
          </a:p>
          <a:p>
            <a:r>
              <a:rPr lang="en-US" dirty="0"/>
              <a:t>What happens if the Quotient doesn’t fit the destination operand (register)?</a:t>
            </a:r>
          </a:p>
          <a:p>
            <a:pPr lvl="1"/>
            <a:r>
              <a:rPr lang="es-MX" dirty="0"/>
              <a:t>A divide </a:t>
            </a:r>
            <a:r>
              <a:rPr lang="es-MX" dirty="0" err="1"/>
              <a:t>overflow</a:t>
            </a:r>
            <a:r>
              <a:rPr lang="es-MX" dirty="0"/>
              <a:t> </a:t>
            </a:r>
            <a:r>
              <a:rPr lang="es-MX" dirty="0" err="1"/>
              <a:t>condition</a:t>
            </a:r>
            <a:r>
              <a:rPr lang="es-MX" dirty="0"/>
              <a:t> </a:t>
            </a:r>
            <a:r>
              <a:rPr lang="es-MX" dirty="0" err="1"/>
              <a:t>results</a:t>
            </a:r>
            <a:r>
              <a:rPr lang="es-MX" dirty="0"/>
              <a:t>, </a:t>
            </a:r>
            <a:r>
              <a:rPr lang="es-MX" dirty="0" err="1"/>
              <a:t>causing</a:t>
            </a:r>
            <a:r>
              <a:rPr lang="es-MX" dirty="0"/>
              <a:t> a CPU </a:t>
            </a:r>
            <a:r>
              <a:rPr lang="es-MX" dirty="0" err="1"/>
              <a:t>interrupt</a:t>
            </a:r>
            <a:r>
              <a:rPr lang="es-MX" dirty="0"/>
              <a:t> and </a:t>
            </a:r>
            <a:r>
              <a:rPr lang="es-MX" dirty="0" err="1"/>
              <a:t>the</a:t>
            </a:r>
            <a:r>
              <a:rPr lang="es-MX" dirty="0"/>
              <a:t> </a:t>
            </a:r>
            <a:r>
              <a:rPr lang="es-MX" dirty="0" err="1"/>
              <a:t>current</a:t>
            </a:r>
            <a:r>
              <a:rPr lang="es-MX" dirty="0"/>
              <a:t> </a:t>
            </a:r>
            <a:r>
              <a:rPr lang="es-MX" dirty="0" err="1"/>
              <a:t>program</a:t>
            </a:r>
            <a:r>
              <a:rPr lang="es-MX" dirty="0"/>
              <a:t> </a:t>
            </a:r>
            <a:r>
              <a:rPr lang="es-MX" dirty="0" err="1"/>
              <a:t>halts</a:t>
            </a:r>
            <a:r>
              <a:rPr lang="es-MX" dirty="0"/>
              <a:t>.</a:t>
            </a:r>
          </a:p>
          <a:p>
            <a:r>
              <a:rPr lang="es-MX" dirty="0" err="1"/>
              <a:t>What</a:t>
            </a:r>
            <a:r>
              <a:rPr lang="es-MX" dirty="0"/>
              <a:t> </a:t>
            </a:r>
            <a:r>
              <a:rPr lang="es-MX" dirty="0" err="1"/>
              <a:t>happens</a:t>
            </a:r>
            <a:r>
              <a:rPr lang="es-MX" dirty="0"/>
              <a:t> </a:t>
            </a:r>
            <a:r>
              <a:rPr lang="es-MX" dirty="0" err="1"/>
              <a:t>if</a:t>
            </a:r>
            <a:r>
              <a:rPr lang="es-MX" dirty="0"/>
              <a:t> </a:t>
            </a:r>
            <a:r>
              <a:rPr lang="es-MX" dirty="0" err="1"/>
              <a:t>the</a:t>
            </a:r>
            <a:r>
              <a:rPr lang="es-MX" dirty="0"/>
              <a:t> divisor </a:t>
            </a:r>
            <a:r>
              <a:rPr lang="es-MX" dirty="0" err="1"/>
              <a:t>is</a:t>
            </a:r>
            <a:r>
              <a:rPr lang="es-MX" dirty="0"/>
              <a:t> </a:t>
            </a:r>
            <a:r>
              <a:rPr lang="es-MX" dirty="0" err="1"/>
              <a:t>zero</a:t>
            </a:r>
            <a:r>
              <a:rPr lang="es-MX" dirty="0"/>
              <a:t>?</a:t>
            </a:r>
          </a:p>
          <a:p>
            <a:pPr lvl="1"/>
            <a:r>
              <a:rPr lang="es-MX" dirty="0"/>
              <a:t>A </a:t>
            </a:r>
            <a:r>
              <a:rPr lang="es-MX" dirty="0" err="1"/>
              <a:t>division</a:t>
            </a:r>
            <a:r>
              <a:rPr lang="es-MX" dirty="0"/>
              <a:t> </a:t>
            </a:r>
            <a:r>
              <a:rPr lang="es-MX" dirty="0" err="1"/>
              <a:t>by</a:t>
            </a:r>
            <a:r>
              <a:rPr lang="es-MX" dirty="0"/>
              <a:t> </a:t>
            </a:r>
            <a:r>
              <a:rPr lang="es-MX" dirty="0" err="1"/>
              <a:t>zero</a:t>
            </a:r>
            <a:r>
              <a:rPr lang="es-MX" dirty="0"/>
              <a:t> </a:t>
            </a:r>
            <a:r>
              <a:rPr lang="es-MX" dirty="0" err="1"/>
              <a:t>condition</a:t>
            </a:r>
            <a:r>
              <a:rPr lang="es-MX" dirty="0"/>
              <a:t> </a:t>
            </a:r>
            <a:r>
              <a:rPr lang="es-MX" dirty="0" err="1"/>
              <a:t>results</a:t>
            </a:r>
            <a:r>
              <a:rPr lang="es-MX" dirty="0"/>
              <a:t>, </a:t>
            </a:r>
            <a:r>
              <a:rPr lang="es-MX" dirty="0" err="1"/>
              <a:t>causing</a:t>
            </a:r>
            <a:r>
              <a:rPr lang="es-MX" dirty="0"/>
              <a:t> a CPU </a:t>
            </a:r>
            <a:r>
              <a:rPr lang="es-MX" dirty="0" err="1"/>
              <a:t>interrupt</a:t>
            </a:r>
            <a:r>
              <a:rPr lang="es-MX" dirty="0"/>
              <a:t> and </a:t>
            </a:r>
            <a:r>
              <a:rPr lang="es-MX" dirty="0" err="1"/>
              <a:t>the</a:t>
            </a:r>
            <a:r>
              <a:rPr lang="es-MX" dirty="0"/>
              <a:t> </a:t>
            </a:r>
            <a:r>
              <a:rPr lang="es-MX" dirty="0" err="1"/>
              <a:t>current</a:t>
            </a:r>
            <a:r>
              <a:rPr lang="es-MX" dirty="0"/>
              <a:t> </a:t>
            </a:r>
            <a:r>
              <a:rPr lang="es-MX" dirty="0" err="1"/>
              <a:t>program</a:t>
            </a:r>
            <a:r>
              <a:rPr lang="es-MX" dirty="0"/>
              <a:t> </a:t>
            </a:r>
            <a:r>
              <a:rPr lang="es-MX" dirty="0" err="1"/>
              <a:t>halts</a:t>
            </a:r>
            <a:r>
              <a:rPr lang="es-MX" dirty="0"/>
              <a:t>.</a:t>
            </a:r>
          </a:p>
          <a:p>
            <a:pPr lvl="1"/>
            <a:r>
              <a:rPr lang="es-MX" dirty="0"/>
              <a:t>To </a:t>
            </a:r>
            <a:r>
              <a:rPr lang="es-MX" dirty="0" err="1"/>
              <a:t>prevent</a:t>
            </a:r>
            <a:r>
              <a:rPr lang="es-MX" dirty="0"/>
              <a:t> </a:t>
            </a:r>
            <a:r>
              <a:rPr lang="es-MX" dirty="0" err="1"/>
              <a:t>division</a:t>
            </a:r>
            <a:r>
              <a:rPr lang="es-MX" dirty="0"/>
              <a:t> </a:t>
            </a:r>
            <a:r>
              <a:rPr lang="es-MX" dirty="0" err="1"/>
              <a:t>by</a:t>
            </a:r>
            <a:r>
              <a:rPr lang="es-MX" dirty="0"/>
              <a:t> </a:t>
            </a:r>
            <a:r>
              <a:rPr lang="es-MX" dirty="0" err="1"/>
              <a:t>zero</a:t>
            </a:r>
            <a:r>
              <a:rPr lang="es-MX" dirty="0"/>
              <a:t>, test de divisor </a:t>
            </a:r>
            <a:r>
              <a:rPr lang="es-MX" dirty="0" err="1"/>
              <a:t>before</a:t>
            </a:r>
            <a:r>
              <a:rPr lang="es-MX" dirty="0"/>
              <a:t> </a:t>
            </a:r>
            <a:r>
              <a:rPr lang="es-MX" dirty="0" err="1"/>
              <a:t>dividing</a:t>
            </a:r>
            <a:r>
              <a:rPr lang="es-MX" dirty="0"/>
              <a:t>.</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319</a:t>
            </a:fld>
            <a:endParaRPr lang="es-MX" dirty="0"/>
          </a:p>
        </p:txBody>
      </p:sp>
    </p:spTree>
    <p:extLst>
      <p:ext uri="{BB962C8B-B14F-4D97-AF65-F5344CB8AC3E}">
        <p14:creationId xmlns:p14="http://schemas.microsoft.com/office/powerpoint/2010/main" val="3035140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ChangeArrowheads="1"/>
          </p:cNvSpPr>
          <p:nvPr>
            <p:ph type="title"/>
          </p:nvPr>
        </p:nvSpPr>
        <p:spPr/>
        <p:txBody>
          <a:bodyPr/>
          <a:lstStyle/>
          <a:p>
            <a:pPr eaLnBrk="1" hangingPunct="1">
              <a:defRPr/>
            </a:pPr>
            <a:r>
              <a:rPr lang="en-US" dirty="0"/>
              <a:t>Hexadecimal Addition</a:t>
            </a:r>
          </a:p>
        </p:txBody>
      </p:sp>
      <p:sp>
        <p:nvSpPr>
          <p:cNvPr id="19460" name="Rectangle 1027"/>
          <p:cNvSpPr>
            <a:spLocks noGrp="1" noChangeArrowheads="1"/>
          </p:cNvSpPr>
          <p:nvPr>
            <p:ph type="body" idx="1"/>
          </p:nvPr>
        </p:nvSpPr>
        <p:spPr>
          <a:xfrm>
            <a:off x="2209800" y="1468438"/>
            <a:ext cx="7772400" cy="609600"/>
          </a:xfrm>
        </p:spPr>
        <p:txBody>
          <a:bodyPr>
            <a:normAutofit fontScale="92500" lnSpcReduction="10000"/>
          </a:bodyPr>
          <a:lstStyle/>
          <a:p>
            <a:pPr eaLnBrk="1" hangingPunct="1">
              <a:lnSpc>
                <a:spcPct val="110000"/>
              </a:lnSpc>
            </a:pPr>
            <a:r>
              <a:rPr lang="en-US" altLang="en-US" sz="1800"/>
              <a:t>Divide the sum of two digits by the number base (16). The quotient becomes the carry value, and the remainder is the sum digit.</a:t>
            </a:r>
          </a:p>
        </p:txBody>
      </p:sp>
      <p:sp>
        <p:nvSpPr>
          <p:cNvPr id="19461" name="Text Box 1028"/>
          <p:cNvSpPr txBox="1">
            <a:spLocks noChangeArrowheads="1"/>
          </p:cNvSpPr>
          <p:nvPr/>
        </p:nvSpPr>
        <p:spPr bwMode="auto">
          <a:xfrm>
            <a:off x="3886200" y="2763838"/>
            <a:ext cx="38862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40000"/>
              </a:lnSpc>
              <a:spcBef>
                <a:spcPct val="50000"/>
              </a:spcBef>
              <a:buClrTx/>
              <a:buNone/>
            </a:pPr>
            <a:r>
              <a:rPr lang="en-US" altLang="en-US" sz="2100">
                <a:solidFill>
                  <a:prstClr val="black"/>
                </a:solidFill>
              </a:rPr>
              <a:t>36	28	28	6A</a:t>
            </a:r>
          </a:p>
          <a:p>
            <a:pPr eaLnBrk="1" hangingPunct="1">
              <a:lnSpc>
                <a:spcPct val="40000"/>
              </a:lnSpc>
              <a:spcBef>
                <a:spcPct val="50000"/>
              </a:spcBef>
              <a:buClrTx/>
              <a:buNone/>
            </a:pPr>
            <a:r>
              <a:rPr lang="en-US" altLang="en-US" sz="2100">
                <a:solidFill>
                  <a:prstClr val="black"/>
                </a:solidFill>
              </a:rPr>
              <a:t>42	45	58	4B</a:t>
            </a:r>
          </a:p>
          <a:p>
            <a:pPr eaLnBrk="1" hangingPunct="1">
              <a:lnSpc>
                <a:spcPct val="40000"/>
              </a:lnSpc>
              <a:spcBef>
                <a:spcPct val="50000"/>
              </a:spcBef>
              <a:buClrTx/>
              <a:buNone/>
            </a:pPr>
            <a:r>
              <a:rPr lang="en-US" altLang="en-US" sz="2100">
                <a:solidFill>
                  <a:prstClr val="black"/>
                </a:solidFill>
              </a:rPr>
              <a:t>78	6D	80	B5</a:t>
            </a:r>
          </a:p>
        </p:txBody>
      </p:sp>
      <p:sp>
        <p:nvSpPr>
          <p:cNvPr id="19462" name="Line 1029"/>
          <p:cNvSpPr>
            <a:spLocks noChangeShapeType="1"/>
          </p:cNvSpPr>
          <p:nvPr/>
        </p:nvSpPr>
        <p:spPr bwMode="auto">
          <a:xfrm flipV="1">
            <a:off x="3962400" y="3325813"/>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19463" name="Text Box 1030"/>
          <p:cNvSpPr txBox="1">
            <a:spLocks noChangeArrowheads="1"/>
          </p:cNvSpPr>
          <p:nvPr/>
        </p:nvSpPr>
        <p:spPr bwMode="auto">
          <a:xfrm>
            <a:off x="6657976" y="2444752"/>
            <a:ext cx="2825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300" b="1">
                <a:solidFill>
                  <a:prstClr val="black"/>
                </a:solidFill>
              </a:rPr>
              <a:t>1</a:t>
            </a:r>
          </a:p>
        </p:txBody>
      </p:sp>
      <p:sp>
        <p:nvSpPr>
          <p:cNvPr id="19464" name="Text Box 1033"/>
          <p:cNvSpPr txBox="1">
            <a:spLocks noChangeArrowheads="1"/>
          </p:cNvSpPr>
          <p:nvPr/>
        </p:nvSpPr>
        <p:spPr bwMode="auto">
          <a:xfrm>
            <a:off x="5734051" y="2459038"/>
            <a:ext cx="2825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300" b="1">
                <a:solidFill>
                  <a:prstClr val="black"/>
                </a:solidFill>
              </a:rPr>
              <a:t>1</a:t>
            </a:r>
          </a:p>
        </p:txBody>
      </p:sp>
      <p:sp>
        <p:nvSpPr>
          <p:cNvPr id="19465" name="Line 1035"/>
          <p:cNvSpPr>
            <a:spLocks noChangeShapeType="1"/>
          </p:cNvSpPr>
          <p:nvPr/>
        </p:nvSpPr>
        <p:spPr bwMode="auto">
          <a:xfrm flipH="1" flipV="1">
            <a:off x="6962775" y="360203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19466" name="Text Box 1036"/>
          <p:cNvSpPr txBox="1">
            <a:spLocks noChangeArrowheads="1"/>
          </p:cNvSpPr>
          <p:nvPr/>
        </p:nvSpPr>
        <p:spPr bwMode="auto">
          <a:xfrm>
            <a:off x="6057900" y="4287839"/>
            <a:ext cx="1828800" cy="530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10000"/>
              </a:lnSpc>
              <a:spcBef>
                <a:spcPct val="50000"/>
              </a:spcBef>
              <a:buClrTx/>
              <a:buNone/>
            </a:pPr>
            <a:r>
              <a:rPr lang="en-US" altLang="en-US" sz="1500">
                <a:solidFill>
                  <a:prstClr val="black"/>
                </a:solidFill>
              </a:rPr>
              <a:t>21 / 16 = 1, rem 5</a:t>
            </a:r>
          </a:p>
        </p:txBody>
      </p:sp>
      <p:sp>
        <p:nvSpPr>
          <p:cNvPr id="76814" name="Text Box 1038"/>
          <p:cNvSpPr txBox="1">
            <a:spLocks noChangeArrowheads="1"/>
          </p:cNvSpPr>
          <p:nvPr/>
        </p:nvSpPr>
        <p:spPr bwMode="auto">
          <a:xfrm>
            <a:off x="2286000" y="5354639"/>
            <a:ext cx="7391400" cy="8604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900" dirty="0">
                <a:solidFill>
                  <a:srgbClr val="FF0000"/>
                </a:solidFill>
              </a:rPr>
              <a:t>Important skill: Programmers frequently </a:t>
            </a:r>
            <a:r>
              <a:rPr lang="en-US" altLang="en-US" sz="1900" i="1" dirty="0">
                <a:solidFill>
                  <a:srgbClr val="FF0000"/>
                </a:solidFill>
              </a:rPr>
              <a:t>add</a:t>
            </a:r>
            <a:r>
              <a:rPr lang="en-US" altLang="en-US" sz="1900" dirty="0">
                <a:solidFill>
                  <a:srgbClr val="FF0000"/>
                </a:solidFill>
              </a:rPr>
              <a:t> and </a:t>
            </a:r>
            <a:r>
              <a:rPr lang="en-US" altLang="en-US" sz="1900" i="1" dirty="0">
                <a:solidFill>
                  <a:srgbClr val="FF0000"/>
                </a:solidFill>
              </a:rPr>
              <a:t>subtract</a:t>
            </a:r>
            <a:r>
              <a:rPr lang="en-US" altLang="en-US" sz="1900" dirty="0">
                <a:solidFill>
                  <a:srgbClr val="FF0000"/>
                </a:solidFill>
              </a:rPr>
              <a:t> the </a:t>
            </a:r>
            <a:r>
              <a:rPr lang="en-US" altLang="en-US" sz="1900" i="1" dirty="0">
                <a:solidFill>
                  <a:srgbClr val="FF0000"/>
                </a:solidFill>
              </a:rPr>
              <a:t>addresses</a:t>
            </a:r>
            <a:r>
              <a:rPr lang="en-US" altLang="en-US" sz="1900" dirty="0">
                <a:solidFill>
                  <a:srgbClr val="FF0000"/>
                </a:solidFill>
              </a:rPr>
              <a:t> of variables and instructions.</a:t>
            </a:r>
          </a:p>
        </p:txBody>
      </p:sp>
      <p:sp>
        <p:nvSpPr>
          <p:cNvPr id="13" name="12 Marcador de pie de página"/>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14" name="13 Marcador de número de diapositiva"/>
          <p:cNvSpPr>
            <a:spLocks noGrp="1"/>
          </p:cNvSpPr>
          <p:nvPr>
            <p:ph type="sldNum" sz="quarter" idx="12"/>
          </p:nvPr>
        </p:nvSpPr>
        <p:spPr/>
        <p:txBody>
          <a:bodyPr/>
          <a:lstStyle/>
          <a:p>
            <a:fld id="{89694F64-EAC4-420D-80A9-8D186F3C5535}" type="slidenum">
              <a:rPr lang="es-MX">
                <a:solidFill>
                  <a:prstClr val="black"/>
                </a:solidFill>
                <a:latin typeface="Calibri"/>
              </a:rPr>
              <a:pPr/>
              <a:t>32</a:t>
            </a:fld>
            <a:endParaRPr lang="es-MX" dirty="0">
              <a:solidFill>
                <a:prstClr val="black"/>
              </a:solidFill>
              <a:latin typeface="Calibri"/>
            </a:endParaRPr>
          </a:p>
        </p:txBody>
      </p:sp>
    </p:spTree>
    <p:extLst>
      <p:ext uri="{BB962C8B-B14F-4D97-AF65-F5344CB8AC3E}">
        <p14:creationId xmlns:p14="http://schemas.microsoft.com/office/powerpoint/2010/main" val="758704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14"/>
                                        </p:tgtEl>
                                        <p:attrNameLst>
                                          <p:attrName>style.visibility</p:attrName>
                                        </p:attrNameLst>
                                      </p:cBhvr>
                                      <p:to>
                                        <p:strVal val="visible"/>
                                      </p:to>
                                    </p:set>
                                    <p:animEffect transition="in" filter="dissolve">
                                      <p:cBhvr>
                                        <p:cTn id="7" dur="500"/>
                                        <p:tgtEl>
                                          <p:spTgt spid="76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4" grpId="0" animBg="1" autoUpdateAnimBg="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 4</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320</a:t>
            </a:fld>
            <a:endParaRPr lang="es-MX" dirty="0"/>
          </a:p>
        </p:txBody>
      </p:sp>
      <p:sp>
        <p:nvSpPr>
          <p:cNvPr id="6" name="Text Box 3"/>
          <p:cNvSpPr txBox="1">
            <a:spLocks noChangeArrowheads="1"/>
          </p:cNvSpPr>
          <p:nvPr/>
        </p:nvSpPr>
        <p:spPr bwMode="auto">
          <a:xfrm>
            <a:off x="4419600" y="3962400"/>
            <a:ext cx="2971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DX,0087h</a:t>
            </a:r>
          </a:p>
          <a:p>
            <a:pPr eaLnBrk="1" hangingPunct="1">
              <a:lnSpc>
                <a:spcPct val="50000"/>
              </a:lnSpc>
              <a:spcBef>
                <a:spcPct val="50000"/>
              </a:spcBef>
              <a:buClrTx/>
              <a:buFontTx/>
              <a:buNone/>
            </a:pPr>
            <a:r>
              <a:rPr lang="en-US" altLang="en-US" sz="1800" b="1" dirty="0">
                <a:latin typeface="Courier New" pitchFamily="49" charset="0"/>
              </a:rPr>
              <a:t>MOV AX,6000h</a:t>
            </a:r>
          </a:p>
          <a:p>
            <a:pPr eaLnBrk="1" hangingPunct="1">
              <a:lnSpc>
                <a:spcPct val="50000"/>
              </a:lnSpc>
              <a:spcBef>
                <a:spcPct val="50000"/>
              </a:spcBef>
              <a:buClrTx/>
              <a:buFontTx/>
              <a:buNone/>
            </a:pPr>
            <a:r>
              <a:rPr lang="en-US" altLang="en-US" sz="1800" b="1" dirty="0">
                <a:latin typeface="Courier New" pitchFamily="49" charset="0"/>
              </a:rPr>
              <a:t>MOV BX,100h</a:t>
            </a:r>
          </a:p>
          <a:p>
            <a:pPr eaLnBrk="1" hangingPunct="1">
              <a:lnSpc>
                <a:spcPct val="50000"/>
              </a:lnSpc>
              <a:spcBef>
                <a:spcPct val="50000"/>
              </a:spcBef>
              <a:buClrTx/>
              <a:buFontTx/>
              <a:buNone/>
            </a:pPr>
            <a:r>
              <a:rPr lang="en-US" altLang="en-US" sz="1800" b="1" dirty="0">
                <a:latin typeface="Courier New" pitchFamily="49" charset="0"/>
              </a:rPr>
              <a:t>DIV BX</a:t>
            </a:r>
          </a:p>
        </p:txBody>
      </p:sp>
      <p:sp>
        <p:nvSpPr>
          <p:cNvPr id="8" name="Text Box 4"/>
          <p:cNvSpPr txBox="1">
            <a:spLocks noChangeArrowheads="1"/>
          </p:cNvSpPr>
          <p:nvPr/>
        </p:nvSpPr>
        <p:spPr bwMode="auto">
          <a:xfrm>
            <a:off x="2175701" y="1751013"/>
            <a:ext cx="7696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dirty="0"/>
              <a:t>What will be the hexadecimal values of DX and AX after the following instructions execute? Or, if divide overflow occurs, you can indicate that as your answer:</a:t>
            </a:r>
          </a:p>
        </p:txBody>
      </p:sp>
    </p:spTree>
    <p:extLst>
      <p:ext uri="{BB962C8B-B14F-4D97-AF65-F5344CB8AC3E}">
        <p14:creationId xmlns:p14="http://schemas.microsoft.com/office/powerpoint/2010/main" val="1229022098"/>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 5</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321</a:t>
            </a:fld>
            <a:endParaRPr lang="es-MX" dirty="0"/>
          </a:p>
        </p:txBody>
      </p:sp>
      <p:sp>
        <p:nvSpPr>
          <p:cNvPr id="6" name="Text Box 3"/>
          <p:cNvSpPr txBox="1">
            <a:spLocks noChangeArrowheads="1"/>
          </p:cNvSpPr>
          <p:nvPr/>
        </p:nvSpPr>
        <p:spPr bwMode="auto">
          <a:xfrm>
            <a:off x="3733800" y="3321075"/>
            <a:ext cx="266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DX,0087h</a:t>
            </a:r>
          </a:p>
          <a:p>
            <a:pPr eaLnBrk="1" hangingPunct="1">
              <a:lnSpc>
                <a:spcPct val="50000"/>
              </a:lnSpc>
              <a:spcBef>
                <a:spcPct val="50000"/>
              </a:spcBef>
              <a:buClrTx/>
              <a:buFontTx/>
              <a:buNone/>
            </a:pPr>
            <a:r>
              <a:rPr lang="en-US" altLang="en-US" sz="1800" b="1" dirty="0">
                <a:latin typeface="Courier New" pitchFamily="49" charset="0"/>
              </a:rPr>
              <a:t>MOV AX,6002h</a:t>
            </a:r>
          </a:p>
          <a:p>
            <a:pPr eaLnBrk="1" hangingPunct="1">
              <a:lnSpc>
                <a:spcPct val="50000"/>
              </a:lnSpc>
              <a:spcBef>
                <a:spcPct val="50000"/>
              </a:spcBef>
              <a:buClrTx/>
              <a:buFontTx/>
              <a:buNone/>
            </a:pPr>
            <a:r>
              <a:rPr lang="en-US" altLang="en-US" sz="1800" b="1" dirty="0">
                <a:latin typeface="Courier New" pitchFamily="49" charset="0"/>
              </a:rPr>
              <a:t>MOV BX,10h</a:t>
            </a:r>
          </a:p>
          <a:p>
            <a:pPr eaLnBrk="1" hangingPunct="1">
              <a:lnSpc>
                <a:spcPct val="50000"/>
              </a:lnSpc>
              <a:spcBef>
                <a:spcPct val="50000"/>
              </a:spcBef>
              <a:buClrTx/>
              <a:buFontTx/>
              <a:buNone/>
            </a:pPr>
            <a:r>
              <a:rPr lang="en-US" altLang="en-US" sz="1800" b="1" dirty="0">
                <a:latin typeface="Courier New" pitchFamily="49" charset="0"/>
              </a:rPr>
              <a:t>DIV BX</a:t>
            </a:r>
          </a:p>
        </p:txBody>
      </p:sp>
      <p:sp>
        <p:nvSpPr>
          <p:cNvPr id="7" name="Text Box 4"/>
          <p:cNvSpPr txBox="1">
            <a:spLocks noChangeArrowheads="1"/>
          </p:cNvSpPr>
          <p:nvPr/>
        </p:nvSpPr>
        <p:spPr bwMode="auto">
          <a:xfrm>
            <a:off x="2133600" y="1628801"/>
            <a:ext cx="7696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Tree>
    <p:extLst>
      <p:ext uri="{BB962C8B-B14F-4D97-AF65-F5344CB8AC3E}">
        <p14:creationId xmlns:p14="http://schemas.microsoft.com/office/powerpoint/2010/main" val="142703953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Signed Integer Division (IDIV)</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322</a:t>
            </a:fld>
            <a:endParaRPr lang="es-MX" dirty="0"/>
          </a:p>
        </p:txBody>
      </p:sp>
      <p:sp>
        <p:nvSpPr>
          <p:cNvPr id="6" name="Rectangle 3"/>
          <p:cNvSpPr txBox="1">
            <a:spLocks noChangeArrowheads="1"/>
          </p:cNvSpPr>
          <p:nvPr/>
        </p:nvSpPr>
        <p:spPr>
          <a:xfrm>
            <a:off x="2209800" y="1484784"/>
            <a:ext cx="7620000" cy="22860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tabLst>
                <a:tab pos="3768725" algn="l"/>
              </a:tabLst>
            </a:pPr>
            <a:r>
              <a:rPr lang="en-US" altLang="en-US" dirty="0"/>
              <a:t>Signed integers must be sign-extended before division takes place</a:t>
            </a:r>
          </a:p>
          <a:p>
            <a:pPr lvl="1">
              <a:lnSpc>
                <a:spcPct val="90000"/>
              </a:lnSpc>
              <a:tabLst>
                <a:tab pos="3768725" algn="l"/>
              </a:tabLst>
            </a:pPr>
            <a:r>
              <a:rPr lang="en-US" altLang="en-US" sz="2600" dirty="0"/>
              <a:t>fill high byte/word/</a:t>
            </a:r>
            <a:r>
              <a:rPr lang="en-US" altLang="en-US" sz="2600" dirty="0" err="1"/>
              <a:t>doubleword</a:t>
            </a:r>
            <a:r>
              <a:rPr lang="en-US" altLang="en-US" sz="2600" dirty="0"/>
              <a:t> with a copy of the low byte/word/</a:t>
            </a:r>
            <a:r>
              <a:rPr lang="en-US" altLang="en-US" sz="2600" dirty="0" err="1"/>
              <a:t>doubleword's</a:t>
            </a:r>
            <a:r>
              <a:rPr lang="en-US" altLang="en-US" sz="2600" dirty="0"/>
              <a:t> sign bit</a:t>
            </a:r>
          </a:p>
          <a:p>
            <a:pPr>
              <a:lnSpc>
                <a:spcPct val="90000"/>
              </a:lnSpc>
              <a:tabLst>
                <a:tab pos="3768725" algn="l"/>
              </a:tabLst>
            </a:pPr>
            <a:endParaRPr lang="en-US" altLang="en-US" dirty="0"/>
          </a:p>
          <a:p>
            <a:pPr>
              <a:lnSpc>
                <a:spcPct val="90000"/>
              </a:lnSpc>
              <a:tabLst>
                <a:tab pos="3768725" algn="l"/>
              </a:tabLst>
            </a:pPr>
            <a:r>
              <a:rPr lang="en-US" altLang="en-US" dirty="0"/>
              <a:t>For example, the high byte contains a copy of the sign bit from the low byte: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005064"/>
            <a:ext cx="3962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65666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CBW, CWD, CDQ Instructions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323</a:t>
            </a:fld>
            <a:endParaRPr lang="es-MX" dirty="0"/>
          </a:p>
        </p:txBody>
      </p:sp>
      <p:sp>
        <p:nvSpPr>
          <p:cNvPr id="6" name="Rectangle 3"/>
          <p:cNvSpPr txBox="1">
            <a:spLocks noChangeArrowheads="1"/>
          </p:cNvSpPr>
          <p:nvPr/>
        </p:nvSpPr>
        <p:spPr>
          <a:xfrm>
            <a:off x="1919536" y="1484784"/>
            <a:ext cx="8382000" cy="4724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2743200" algn="l"/>
              </a:tabLst>
            </a:pPr>
            <a:r>
              <a:rPr lang="en-US" altLang="en-US" sz="2800" dirty="0"/>
              <a:t>The CBW, CWD, and CDQ instructions provide important sign-extension operations:</a:t>
            </a:r>
          </a:p>
          <a:p>
            <a:pPr lvl="1">
              <a:tabLst>
                <a:tab pos="2743200" algn="l"/>
              </a:tabLst>
            </a:pPr>
            <a:r>
              <a:rPr lang="en-US" altLang="en-US" sz="2000" dirty="0"/>
              <a:t>CBW (convert byte to word) extends AL into AH</a:t>
            </a:r>
          </a:p>
          <a:p>
            <a:pPr lvl="1">
              <a:tabLst>
                <a:tab pos="2743200" algn="l"/>
              </a:tabLst>
            </a:pPr>
            <a:r>
              <a:rPr lang="en-US" altLang="en-US" sz="2000" dirty="0"/>
              <a:t>CWD (convert word to </a:t>
            </a:r>
            <a:r>
              <a:rPr lang="en-US" altLang="en-US" sz="2000" dirty="0" err="1"/>
              <a:t>dword</a:t>
            </a:r>
            <a:r>
              <a:rPr lang="en-US" altLang="en-US" sz="2000" dirty="0"/>
              <a:t>) extends AX into DX</a:t>
            </a:r>
          </a:p>
          <a:p>
            <a:pPr lvl="1">
              <a:tabLst>
                <a:tab pos="2743200" algn="l"/>
              </a:tabLst>
            </a:pPr>
            <a:r>
              <a:rPr lang="en-US" altLang="en-US" sz="2000" dirty="0"/>
              <a:t>CDQ (convert </a:t>
            </a:r>
            <a:r>
              <a:rPr lang="en-US" altLang="en-US" sz="2000" dirty="0" err="1"/>
              <a:t>dword</a:t>
            </a:r>
            <a:r>
              <a:rPr lang="en-US" altLang="en-US" sz="2000" dirty="0"/>
              <a:t> to qword) extends EAX into EDX</a:t>
            </a:r>
          </a:p>
          <a:p>
            <a:pPr lvl="1">
              <a:tabLst>
                <a:tab pos="2743200" algn="l"/>
              </a:tabLst>
            </a:pPr>
            <a:r>
              <a:rPr lang="en-US" altLang="en-US" sz="2000" dirty="0"/>
              <a:t>CQO (convert qword to </a:t>
            </a:r>
            <a:r>
              <a:rPr lang="en-US" altLang="en-US" sz="2000" dirty="0" err="1"/>
              <a:t>oword</a:t>
            </a:r>
            <a:r>
              <a:rPr lang="en-US" altLang="en-US" sz="2000" dirty="0"/>
              <a:t>) extends RAX into RDX</a:t>
            </a:r>
          </a:p>
          <a:p>
            <a:pPr>
              <a:tabLst>
                <a:tab pos="2743200" algn="l"/>
              </a:tabLst>
            </a:pPr>
            <a:r>
              <a:rPr lang="en-US" altLang="en-US" dirty="0"/>
              <a:t>Example: </a:t>
            </a:r>
          </a:p>
          <a:p>
            <a:pPr lvl="2">
              <a:buNone/>
              <a:tabLst>
                <a:tab pos="2743200" algn="l"/>
              </a:tabLst>
            </a:pPr>
            <a:r>
              <a:rPr lang="en-US" altLang="en-US" b="1" dirty="0">
                <a:latin typeface="Courier New" pitchFamily="49" charset="0"/>
              </a:rPr>
              <a:t>.DATA</a:t>
            </a:r>
          </a:p>
          <a:p>
            <a:pPr lvl="2">
              <a:buNone/>
              <a:tabLst>
                <a:tab pos="2743200" algn="l"/>
              </a:tabLst>
            </a:pPr>
            <a:r>
              <a:rPr lang="en-US" altLang="en-US" b="1" dirty="0" err="1">
                <a:latin typeface="Courier New" pitchFamily="49" charset="0"/>
              </a:rPr>
              <a:t>dwordVal</a:t>
            </a:r>
            <a:r>
              <a:rPr lang="en-US" altLang="en-US" b="1" dirty="0">
                <a:latin typeface="Courier New" pitchFamily="49" charset="0"/>
              </a:rPr>
              <a:t> SDWORD -101 	; FFFFFF9Bh</a:t>
            </a:r>
          </a:p>
          <a:p>
            <a:pPr lvl="2">
              <a:buNone/>
              <a:tabLst>
                <a:tab pos="2743200" algn="l"/>
              </a:tabLst>
            </a:pPr>
            <a:r>
              <a:rPr lang="en-US" altLang="en-US" b="1" dirty="0">
                <a:latin typeface="Courier New" pitchFamily="49" charset="0"/>
              </a:rPr>
              <a:t>.CODE</a:t>
            </a:r>
          </a:p>
          <a:p>
            <a:pPr lvl="2">
              <a:buNone/>
              <a:tabLst>
                <a:tab pos="2743200" algn="l"/>
              </a:tabLst>
            </a:pPr>
            <a:r>
              <a:rPr lang="en-US" altLang="en-US" b="1" dirty="0">
                <a:latin typeface="Courier New" pitchFamily="49" charset="0"/>
              </a:rPr>
              <a:t>MOV </a:t>
            </a:r>
            <a:r>
              <a:rPr lang="en-US" altLang="en-US" b="1" dirty="0" err="1">
                <a:latin typeface="Courier New" pitchFamily="49" charset="0"/>
              </a:rPr>
              <a:t>EAX,dwordVal</a:t>
            </a:r>
            <a:endParaRPr lang="en-US" altLang="en-US" b="1" dirty="0">
              <a:latin typeface="Courier New" pitchFamily="49" charset="0"/>
            </a:endParaRPr>
          </a:p>
          <a:p>
            <a:pPr lvl="2">
              <a:buNone/>
              <a:tabLst>
                <a:tab pos="2743200" algn="l"/>
              </a:tabLst>
            </a:pPr>
            <a:r>
              <a:rPr lang="en-US" altLang="en-US" b="1" dirty="0">
                <a:latin typeface="Courier New" pitchFamily="49" charset="0"/>
              </a:rPr>
              <a:t>CDQ     ; EDX:</a:t>
            </a:r>
            <a:r>
              <a:rPr lang="en-US" altLang="en-US" b="1" dirty="0">
                <a:solidFill>
                  <a:srgbClr val="FF0000"/>
                </a:solidFill>
                <a:latin typeface="Courier New" pitchFamily="49" charset="0"/>
              </a:rPr>
              <a:t>EAX</a:t>
            </a:r>
            <a:r>
              <a:rPr lang="en-US" altLang="en-US" b="1" dirty="0">
                <a:latin typeface="Courier New" pitchFamily="49" charset="0"/>
              </a:rPr>
              <a:t> = FFFFFFFF</a:t>
            </a:r>
            <a:r>
              <a:rPr lang="en-US" altLang="en-US" b="1" dirty="0">
                <a:solidFill>
                  <a:srgbClr val="FF0000"/>
                </a:solidFill>
                <a:latin typeface="Courier New" pitchFamily="49" charset="0"/>
              </a:rPr>
              <a:t>FFFFFF9B</a:t>
            </a:r>
            <a:r>
              <a:rPr lang="en-US" altLang="en-US" b="1" dirty="0">
                <a:latin typeface="Courier New" pitchFamily="49" charset="0"/>
              </a:rPr>
              <a:t>h</a:t>
            </a:r>
          </a:p>
        </p:txBody>
      </p:sp>
    </p:spTree>
    <p:extLst>
      <p:ext uri="{BB962C8B-B14F-4D97-AF65-F5344CB8AC3E}">
        <p14:creationId xmlns:p14="http://schemas.microsoft.com/office/powerpoint/2010/main" val="144717907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IDIV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324</a:t>
            </a:fld>
            <a:endParaRPr lang="es-MX" dirty="0"/>
          </a:p>
        </p:txBody>
      </p:sp>
      <p:sp>
        <p:nvSpPr>
          <p:cNvPr id="6" name="Rectangle 3"/>
          <p:cNvSpPr txBox="1">
            <a:spLocks noChangeArrowheads="1"/>
          </p:cNvSpPr>
          <p:nvPr/>
        </p:nvSpPr>
        <p:spPr>
          <a:xfrm>
            <a:off x="2209800" y="1556792"/>
            <a:ext cx="7772400" cy="11430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IDIV (signed divide) performs signed integer division</a:t>
            </a:r>
          </a:p>
          <a:p>
            <a:r>
              <a:rPr lang="en-US" altLang="en-US" dirty="0">
                <a:solidFill>
                  <a:srgbClr val="FF0000"/>
                </a:solidFill>
              </a:rPr>
              <a:t>Same syntax and operands as DIV instruction</a:t>
            </a:r>
          </a:p>
        </p:txBody>
      </p:sp>
      <p:sp>
        <p:nvSpPr>
          <p:cNvPr id="7" name="Rectangle 4"/>
          <p:cNvSpPr>
            <a:spLocks noChangeArrowheads="1"/>
          </p:cNvSpPr>
          <p:nvPr/>
        </p:nvSpPr>
        <p:spPr bwMode="auto">
          <a:xfrm>
            <a:off x="2514600" y="2852192"/>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dirty="0"/>
              <a:t>Example: 8-bit division of –48 by 5</a:t>
            </a:r>
          </a:p>
        </p:txBody>
      </p:sp>
      <p:sp>
        <p:nvSpPr>
          <p:cNvPr id="8" name="Text Box 5"/>
          <p:cNvSpPr txBox="1">
            <a:spLocks noChangeArrowheads="1"/>
          </p:cNvSpPr>
          <p:nvPr/>
        </p:nvSpPr>
        <p:spPr bwMode="auto">
          <a:xfrm>
            <a:off x="3276600" y="3573016"/>
            <a:ext cx="6096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AL,-48      ; AL = D0h (-30h)</a:t>
            </a:r>
          </a:p>
          <a:p>
            <a:pPr eaLnBrk="1" hangingPunct="1">
              <a:lnSpc>
                <a:spcPct val="50000"/>
              </a:lnSpc>
              <a:spcBef>
                <a:spcPct val="50000"/>
              </a:spcBef>
              <a:buClrTx/>
              <a:buFontTx/>
              <a:buNone/>
            </a:pPr>
            <a:r>
              <a:rPr lang="en-US" altLang="en-US" sz="1800" b="1" dirty="0">
                <a:latin typeface="Courier New" pitchFamily="49" charset="0"/>
              </a:rPr>
              <a:t>CBW		; extend AL into AH=</a:t>
            </a:r>
            <a:r>
              <a:rPr lang="en-US" altLang="en-US" sz="1800" b="1" dirty="0" err="1">
                <a:latin typeface="Courier New" pitchFamily="49" charset="0"/>
              </a:rPr>
              <a:t>FFh</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BL,5</a:t>
            </a:r>
          </a:p>
          <a:p>
            <a:pPr eaLnBrk="1" hangingPunct="1">
              <a:lnSpc>
                <a:spcPct val="50000"/>
              </a:lnSpc>
              <a:spcBef>
                <a:spcPct val="50000"/>
              </a:spcBef>
              <a:buClrTx/>
              <a:buFontTx/>
              <a:buNone/>
            </a:pPr>
            <a:r>
              <a:rPr lang="en-US" altLang="en-US" sz="1800" b="1" dirty="0">
                <a:latin typeface="Courier New" pitchFamily="49" charset="0"/>
              </a:rPr>
              <a:t>IDIV BL	; AL = -9,  AH = -3</a:t>
            </a:r>
          </a:p>
        </p:txBody>
      </p:sp>
    </p:spTree>
    <p:extLst>
      <p:ext uri="{BB962C8B-B14F-4D97-AF65-F5344CB8AC3E}">
        <p14:creationId xmlns:p14="http://schemas.microsoft.com/office/powerpoint/2010/main" val="311790640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IDIV Examples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325</a:t>
            </a:fld>
            <a:endParaRPr lang="es-MX" dirty="0"/>
          </a:p>
        </p:txBody>
      </p:sp>
      <p:grpSp>
        <p:nvGrpSpPr>
          <p:cNvPr id="11" name="Group 9"/>
          <p:cNvGrpSpPr>
            <a:grpSpLocks/>
          </p:cNvGrpSpPr>
          <p:nvPr/>
        </p:nvGrpSpPr>
        <p:grpSpPr bwMode="auto">
          <a:xfrm>
            <a:off x="2286000" y="3924300"/>
            <a:ext cx="7315200" cy="2057400"/>
            <a:chOff x="480" y="2304"/>
            <a:chExt cx="4608" cy="1296"/>
          </a:xfrm>
        </p:grpSpPr>
        <p:sp>
          <p:nvSpPr>
            <p:cNvPr id="12" name="Rectangle 4"/>
            <p:cNvSpPr>
              <a:spLocks noChangeArrowheads="1"/>
            </p:cNvSpPr>
            <p:nvPr/>
          </p:nvSpPr>
          <p:spPr bwMode="auto">
            <a:xfrm>
              <a:off x="480" y="2304"/>
              <a:ext cx="4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a:t>Example: 32-bit division of –48 by 5</a:t>
              </a:r>
            </a:p>
          </p:txBody>
        </p:sp>
        <p:sp>
          <p:nvSpPr>
            <p:cNvPr id="13" name="Text Box 5"/>
            <p:cNvSpPr txBox="1">
              <a:spLocks noChangeArrowheads="1"/>
            </p:cNvSpPr>
            <p:nvPr/>
          </p:nvSpPr>
          <p:spPr bwMode="auto">
            <a:xfrm>
              <a:off x="960" y="2688"/>
              <a:ext cx="3840"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EAX,-48     ; EAX = FFFFFFD0h</a:t>
              </a:r>
            </a:p>
            <a:p>
              <a:pPr eaLnBrk="1" hangingPunct="1">
                <a:lnSpc>
                  <a:spcPct val="50000"/>
                </a:lnSpc>
                <a:spcBef>
                  <a:spcPct val="50000"/>
                </a:spcBef>
                <a:buClrTx/>
                <a:buFontTx/>
                <a:buNone/>
              </a:pPr>
              <a:r>
                <a:rPr lang="en-US" altLang="en-US" sz="1800" b="1" dirty="0">
                  <a:latin typeface="Courier New" pitchFamily="49" charset="0"/>
                </a:rPr>
                <a:t>CDQ		; extend EAX into EDX</a:t>
              </a:r>
            </a:p>
            <a:p>
              <a:pPr eaLnBrk="1" hangingPunct="1">
                <a:lnSpc>
                  <a:spcPct val="50000"/>
                </a:lnSpc>
                <a:spcBef>
                  <a:spcPct val="50000"/>
                </a:spcBef>
                <a:buClrTx/>
                <a:buFontTx/>
                <a:buNone/>
              </a:pPr>
              <a:r>
                <a:rPr lang="en-US" altLang="en-US" sz="1800" b="1" dirty="0">
                  <a:latin typeface="Courier New" pitchFamily="49" charset="0"/>
                </a:rPr>
                <a:t>MOV  EBX,5</a:t>
              </a:r>
            </a:p>
            <a:p>
              <a:pPr eaLnBrk="1" hangingPunct="1">
                <a:lnSpc>
                  <a:spcPct val="50000"/>
                </a:lnSpc>
                <a:spcBef>
                  <a:spcPct val="50000"/>
                </a:spcBef>
                <a:buClrTx/>
                <a:buFontTx/>
                <a:buNone/>
              </a:pPr>
              <a:r>
                <a:rPr lang="en-US" altLang="en-US" sz="1800" b="1" dirty="0">
                  <a:latin typeface="Courier New" pitchFamily="49" charset="0"/>
                </a:rPr>
                <a:t>IDIV EBX	; EAX = -9,  EDX = -3</a:t>
              </a:r>
            </a:p>
          </p:txBody>
        </p:sp>
      </p:grpSp>
      <p:sp>
        <p:nvSpPr>
          <p:cNvPr id="14" name="Rectangle 7"/>
          <p:cNvSpPr>
            <a:spLocks noChangeArrowheads="1"/>
          </p:cNvSpPr>
          <p:nvPr/>
        </p:nvSpPr>
        <p:spPr bwMode="auto">
          <a:xfrm>
            <a:off x="2286000" y="1485900"/>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pPr>
            <a:r>
              <a:rPr lang="en-US" altLang="en-US"/>
              <a:t>Example: 16-bit division of –48 by 5</a:t>
            </a:r>
          </a:p>
        </p:txBody>
      </p:sp>
      <p:sp>
        <p:nvSpPr>
          <p:cNvPr id="15" name="Text Box 8"/>
          <p:cNvSpPr txBox="1">
            <a:spLocks noChangeArrowheads="1"/>
          </p:cNvSpPr>
          <p:nvPr/>
        </p:nvSpPr>
        <p:spPr bwMode="auto">
          <a:xfrm>
            <a:off x="3048000" y="2095500"/>
            <a:ext cx="6096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AX,-48      ; AX = FFD0h</a:t>
            </a:r>
          </a:p>
          <a:p>
            <a:pPr eaLnBrk="1" hangingPunct="1">
              <a:lnSpc>
                <a:spcPct val="50000"/>
              </a:lnSpc>
              <a:spcBef>
                <a:spcPct val="50000"/>
              </a:spcBef>
              <a:buClrTx/>
              <a:buFontTx/>
              <a:buNone/>
            </a:pPr>
            <a:r>
              <a:rPr lang="en-US" altLang="en-US" sz="1800" b="1" dirty="0">
                <a:latin typeface="Courier New" pitchFamily="49" charset="0"/>
              </a:rPr>
              <a:t>CWD		; extend AX into DX</a:t>
            </a:r>
          </a:p>
          <a:p>
            <a:pPr eaLnBrk="1" hangingPunct="1">
              <a:lnSpc>
                <a:spcPct val="50000"/>
              </a:lnSpc>
              <a:spcBef>
                <a:spcPct val="50000"/>
              </a:spcBef>
              <a:buClrTx/>
              <a:buFontTx/>
              <a:buNone/>
            </a:pPr>
            <a:r>
              <a:rPr lang="en-US" altLang="en-US" sz="1800" b="1" dirty="0">
                <a:latin typeface="Courier New" pitchFamily="49" charset="0"/>
              </a:rPr>
              <a:t>MOV  BX,5	</a:t>
            </a:r>
          </a:p>
          <a:p>
            <a:pPr eaLnBrk="1" hangingPunct="1">
              <a:lnSpc>
                <a:spcPct val="50000"/>
              </a:lnSpc>
              <a:spcBef>
                <a:spcPct val="50000"/>
              </a:spcBef>
              <a:buClrTx/>
              <a:buFontTx/>
              <a:buNone/>
            </a:pPr>
            <a:r>
              <a:rPr lang="en-US" altLang="en-US" sz="1800" b="1" dirty="0">
                <a:latin typeface="Courier New" pitchFamily="49" charset="0"/>
              </a:rPr>
              <a:t>IDIV BX	; AX = -9,  DX = -3</a:t>
            </a:r>
          </a:p>
        </p:txBody>
      </p:sp>
    </p:spTree>
    <p:extLst>
      <p:ext uri="{BB962C8B-B14F-4D97-AF65-F5344CB8AC3E}">
        <p14:creationId xmlns:p14="http://schemas.microsoft.com/office/powerpoint/2010/main" val="344365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 6</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326</a:t>
            </a:fld>
            <a:endParaRPr lang="es-MX" dirty="0"/>
          </a:p>
        </p:txBody>
      </p:sp>
      <p:sp>
        <p:nvSpPr>
          <p:cNvPr id="6" name="Text Box 3"/>
          <p:cNvSpPr txBox="1">
            <a:spLocks noChangeArrowheads="1"/>
          </p:cNvSpPr>
          <p:nvPr/>
        </p:nvSpPr>
        <p:spPr bwMode="auto">
          <a:xfrm>
            <a:off x="2783632" y="3314950"/>
            <a:ext cx="655272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AX,0FDFFh	;AX= -513 = -0201h</a:t>
            </a:r>
          </a:p>
          <a:p>
            <a:pPr eaLnBrk="1" hangingPunct="1">
              <a:lnSpc>
                <a:spcPct val="50000"/>
              </a:lnSpc>
              <a:spcBef>
                <a:spcPct val="50000"/>
              </a:spcBef>
              <a:buClrTx/>
              <a:buFontTx/>
              <a:buNone/>
            </a:pPr>
            <a:r>
              <a:rPr lang="en-US" altLang="en-US" sz="1800" b="1" dirty="0">
                <a:latin typeface="Courier New" pitchFamily="49" charset="0"/>
              </a:rPr>
              <a:t>CWD</a:t>
            </a:r>
          </a:p>
          <a:p>
            <a:pPr eaLnBrk="1" hangingPunct="1">
              <a:lnSpc>
                <a:spcPct val="50000"/>
              </a:lnSpc>
              <a:spcBef>
                <a:spcPct val="50000"/>
              </a:spcBef>
              <a:buClrTx/>
              <a:buFontTx/>
              <a:buNone/>
            </a:pPr>
            <a:r>
              <a:rPr lang="en-US" altLang="en-US" sz="1800" b="1" dirty="0">
                <a:latin typeface="Courier New" pitchFamily="49" charset="0"/>
              </a:rPr>
              <a:t>MOV  BX,100h               ;BX= 256</a:t>
            </a:r>
          </a:p>
          <a:p>
            <a:pPr eaLnBrk="1" hangingPunct="1">
              <a:lnSpc>
                <a:spcPct val="50000"/>
              </a:lnSpc>
              <a:spcBef>
                <a:spcPct val="50000"/>
              </a:spcBef>
              <a:buClrTx/>
              <a:buFontTx/>
              <a:buNone/>
            </a:pPr>
            <a:r>
              <a:rPr lang="en-US" altLang="en-US" sz="1800" b="1" dirty="0">
                <a:latin typeface="Courier New" pitchFamily="49" charset="0"/>
              </a:rPr>
              <a:t>IDIV BX</a:t>
            </a:r>
          </a:p>
        </p:txBody>
      </p:sp>
      <p:sp>
        <p:nvSpPr>
          <p:cNvPr id="7" name="Text Box 4"/>
          <p:cNvSpPr txBox="1">
            <a:spLocks noChangeArrowheads="1"/>
          </p:cNvSpPr>
          <p:nvPr/>
        </p:nvSpPr>
        <p:spPr bwMode="auto">
          <a:xfrm>
            <a:off x="2209800" y="1698876"/>
            <a:ext cx="7696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dirty="0"/>
              <a:t>What will be the hexadecimal values of DX and AX after the following instructions execute? Or, if divide overflow occurs, you can indicate that as your answer:</a:t>
            </a:r>
          </a:p>
        </p:txBody>
      </p:sp>
    </p:spTree>
    <p:extLst>
      <p:ext uri="{BB962C8B-B14F-4D97-AF65-F5344CB8AC3E}">
        <p14:creationId xmlns:p14="http://schemas.microsoft.com/office/powerpoint/2010/main" val="193903525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IDIV </a:t>
            </a:r>
            <a:r>
              <a:rPr lang="en-US" dirty="0"/>
              <a:t>conditions</a:t>
            </a:r>
          </a:p>
        </p:txBody>
      </p:sp>
      <p:sp>
        <p:nvSpPr>
          <p:cNvPr id="3" name="2 Marcador de contenido"/>
          <p:cNvSpPr>
            <a:spLocks noGrp="1"/>
          </p:cNvSpPr>
          <p:nvPr>
            <p:ph idx="1"/>
          </p:nvPr>
        </p:nvSpPr>
        <p:spPr/>
        <p:txBody>
          <a:bodyPr>
            <a:normAutofit fontScale="92500" lnSpcReduction="20000"/>
          </a:bodyPr>
          <a:lstStyle/>
          <a:p>
            <a:r>
              <a:rPr lang="es-MX" dirty="0" err="1"/>
              <a:t>All</a:t>
            </a:r>
            <a:r>
              <a:rPr lang="es-MX" dirty="0"/>
              <a:t> </a:t>
            </a:r>
            <a:r>
              <a:rPr lang="es-MX" dirty="0" err="1"/>
              <a:t>arithmetic</a:t>
            </a:r>
            <a:r>
              <a:rPr lang="es-MX" dirty="0"/>
              <a:t> status </a:t>
            </a:r>
            <a:r>
              <a:rPr lang="es-MX" dirty="0" err="1"/>
              <a:t>flag</a:t>
            </a:r>
            <a:r>
              <a:rPr lang="es-MX" dirty="0"/>
              <a:t> </a:t>
            </a:r>
            <a:r>
              <a:rPr lang="es-MX" dirty="0" err="1"/>
              <a:t>values</a:t>
            </a:r>
            <a:r>
              <a:rPr lang="es-MX" dirty="0"/>
              <a:t> are </a:t>
            </a:r>
            <a:r>
              <a:rPr lang="es-MX" dirty="0" err="1"/>
              <a:t>undefined</a:t>
            </a:r>
            <a:r>
              <a:rPr lang="es-MX" dirty="0"/>
              <a:t> (?) </a:t>
            </a:r>
            <a:r>
              <a:rPr lang="es-MX" dirty="0" err="1"/>
              <a:t>after</a:t>
            </a:r>
            <a:r>
              <a:rPr lang="es-MX" dirty="0"/>
              <a:t> </a:t>
            </a:r>
            <a:r>
              <a:rPr lang="es-MX" dirty="0" err="1"/>
              <a:t>executing</a:t>
            </a:r>
            <a:r>
              <a:rPr lang="es-MX" dirty="0"/>
              <a:t> IDIV </a:t>
            </a:r>
            <a:r>
              <a:rPr lang="es-MX" dirty="0" err="1"/>
              <a:t>instructions</a:t>
            </a:r>
            <a:r>
              <a:rPr lang="es-MX" dirty="0"/>
              <a:t>.</a:t>
            </a:r>
          </a:p>
          <a:p>
            <a:endParaRPr lang="en-US" dirty="0"/>
          </a:p>
          <a:p>
            <a:r>
              <a:rPr lang="en-US" dirty="0"/>
              <a:t>What happens if the Quotient doesn’t fit the destination operand (register)?</a:t>
            </a:r>
          </a:p>
          <a:p>
            <a:pPr lvl="1"/>
            <a:r>
              <a:rPr lang="es-MX" dirty="0"/>
              <a:t>A divide </a:t>
            </a:r>
            <a:r>
              <a:rPr lang="es-MX" dirty="0" err="1"/>
              <a:t>overflow</a:t>
            </a:r>
            <a:r>
              <a:rPr lang="es-MX" dirty="0"/>
              <a:t> </a:t>
            </a:r>
            <a:r>
              <a:rPr lang="es-MX" dirty="0" err="1"/>
              <a:t>condition</a:t>
            </a:r>
            <a:r>
              <a:rPr lang="es-MX" dirty="0"/>
              <a:t> </a:t>
            </a:r>
            <a:r>
              <a:rPr lang="es-MX" dirty="0" err="1"/>
              <a:t>results</a:t>
            </a:r>
            <a:r>
              <a:rPr lang="es-MX" dirty="0"/>
              <a:t>, </a:t>
            </a:r>
            <a:r>
              <a:rPr lang="es-MX" dirty="0" err="1"/>
              <a:t>causing</a:t>
            </a:r>
            <a:r>
              <a:rPr lang="es-MX" dirty="0"/>
              <a:t> a CPU </a:t>
            </a:r>
            <a:r>
              <a:rPr lang="es-MX" dirty="0" err="1"/>
              <a:t>interrupt</a:t>
            </a:r>
            <a:r>
              <a:rPr lang="es-MX" dirty="0"/>
              <a:t> and </a:t>
            </a:r>
            <a:r>
              <a:rPr lang="es-MX" dirty="0" err="1"/>
              <a:t>the</a:t>
            </a:r>
            <a:r>
              <a:rPr lang="es-MX" dirty="0"/>
              <a:t> </a:t>
            </a:r>
            <a:r>
              <a:rPr lang="es-MX" dirty="0" err="1"/>
              <a:t>current</a:t>
            </a:r>
            <a:r>
              <a:rPr lang="es-MX" dirty="0"/>
              <a:t> </a:t>
            </a:r>
            <a:r>
              <a:rPr lang="es-MX" dirty="0" err="1"/>
              <a:t>program</a:t>
            </a:r>
            <a:r>
              <a:rPr lang="es-MX" dirty="0"/>
              <a:t> </a:t>
            </a:r>
            <a:r>
              <a:rPr lang="es-MX" dirty="0" err="1"/>
              <a:t>halts</a:t>
            </a:r>
            <a:r>
              <a:rPr lang="es-MX" dirty="0"/>
              <a:t>.</a:t>
            </a:r>
          </a:p>
          <a:p>
            <a:r>
              <a:rPr lang="es-MX" dirty="0" err="1"/>
              <a:t>What</a:t>
            </a:r>
            <a:r>
              <a:rPr lang="es-MX" dirty="0"/>
              <a:t> </a:t>
            </a:r>
            <a:r>
              <a:rPr lang="es-MX" dirty="0" err="1"/>
              <a:t>happens</a:t>
            </a:r>
            <a:r>
              <a:rPr lang="es-MX" dirty="0"/>
              <a:t> </a:t>
            </a:r>
            <a:r>
              <a:rPr lang="es-MX" dirty="0" err="1"/>
              <a:t>if</a:t>
            </a:r>
            <a:r>
              <a:rPr lang="es-MX" dirty="0"/>
              <a:t> </a:t>
            </a:r>
            <a:r>
              <a:rPr lang="es-MX" dirty="0" err="1"/>
              <a:t>the</a:t>
            </a:r>
            <a:r>
              <a:rPr lang="es-MX" dirty="0"/>
              <a:t> divisor </a:t>
            </a:r>
            <a:r>
              <a:rPr lang="es-MX" dirty="0" err="1"/>
              <a:t>is</a:t>
            </a:r>
            <a:r>
              <a:rPr lang="es-MX" dirty="0"/>
              <a:t> </a:t>
            </a:r>
            <a:r>
              <a:rPr lang="es-MX" dirty="0" err="1"/>
              <a:t>zero</a:t>
            </a:r>
            <a:r>
              <a:rPr lang="es-MX" dirty="0"/>
              <a:t>?</a:t>
            </a:r>
          </a:p>
          <a:p>
            <a:pPr lvl="1"/>
            <a:r>
              <a:rPr lang="es-MX" dirty="0"/>
              <a:t>A </a:t>
            </a:r>
            <a:r>
              <a:rPr lang="es-MX" dirty="0" err="1"/>
              <a:t>division</a:t>
            </a:r>
            <a:r>
              <a:rPr lang="es-MX" dirty="0"/>
              <a:t> </a:t>
            </a:r>
            <a:r>
              <a:rPr lang="es-MX" dirty="0" err="1"/>
              <a:t>by</a:t>
            </a:r>
            <a:r>
              <a:rPr lang="es-MX" dirty="0"/>
              <a:t> </a:t>
            </a:r>
            <a:r>
              <a:rPr lang="es-MX" dirty="0" err="1"/>
              <a:t>zero</a:t>
            </a:r>
            <a:r>
              <a:rPr lang="es-MX" dirty="0"/>
              <a:t> </a:t>
            </a:r>
            <a:r>
              <a:rPr lang="es-MX" dirty="0" err="1"/>
              <a:t>condition</a:t>
            </a:r>
            <a:r>
              <a:rPr lang="es-MX" dirty="0"/>
              <a:t> </a:t>
            </a:r>
            <a:r>
              <a:rPr lang="es-MX" dirty="0" err="1"/>
              <a:t>results</a:t>
            </a:r>
            <a:r>
              <a:rPr lang="es-MX" dirty="0"/>
              <a:t>, </a:t>
            </a:r>
            <a:r>
              <a:rPr lang="es-MX" dirty="0" err="1"/>
              <a:t>causing</a:t>
            </a:r>
            <a:r>
              <a:rPr lang="es-MX" dirty="0"/>
              <a:t> a CPU </a:t>
            </a:r>
            <a:r>
              <a:rPr lang="es-MX" dirty="0" err="1"/>
              <a:t>interrupt</a:t>
            </a:r>
            <a:r>
              <a:rPr lang="es-MX" dirty="0"/>
              <a:t> and </a:t>
            </a:r>
            <a:r>
              <a:rPr lang="es-MX" dirty="0" err="1"/>
              <a:t>the</a:t>
            </a:r>
            <a:r>
              <a:rPr lang="es-MX" dirty="0"/>
              <a:t> </a:t>
            </a:r>
            <a:r>
              <a:rPr lang="es-MX" dirty="0" err="1"/>
              <a:t>current</a:t>
            </a:r>
            <a:r>
              <a:rPr lang="es-MX" dirty="0"/>
              <a:t> </a:t>
            </a:r>
            <a:r>
              <a:rPr lang="es-MX" dirty="0" err="1"/>
              <a:t>program</a:t>
            </a:r>
            <a:r>
              <a:rPr lang="es-MX" dirty="0"/>
              <a:t> </a:t>
            </a:r>
            <a:r>
              <a:rPr lang="es-MX" dirty="0" err="1"/>
              <a:t>halts</a:t>
            </a:r>
            <a:r>
              <a:rPr lang="es-MX" dirty="0"/>
              <a:t>.</a:t>
            </a:r>
          </a:p>
          <a:p>
            <a:pPr lvl="1"/>
            <a:r>
              <a:rPr lang="es-MX" dirty="0"/>
              <a:t>To </a:t>
            </a:r>
            <a:r>
              <a:rPr lang="es-MX" dirty="0" err="1"/>
              <a:t>prevent</a:t>
            </a:r>
            <a:r>
              <a:rPr lang="es-MX" dirty="0"/>
              <a:t> </a:t>
            </a:r>
            <a:r>
              <a:rPr lang="es-MX" dirty="0" err="1"/>
              <a:t>division</a:t>
            </a:r>
            <a:r>
              <a:rPr lang="es-MX" dirty="0"/>
              <a:t> </a:t>
            </a:r>
            <a:r>
              <a:rPr lang="es-MX" dirty="0" err="1"/>
              <a:t>by</a:t>
            </a:r>
            <a:r>
              <a:rPr lang="es-MX" dirty="0"/>
              <a:t> </a:t>
            </a:r>
            <a:r>
              <a:rPr lang="es-MX" dirty="0" err="1"/>
              <a:t>zero</a:t>
            </a:r>
            <a:r>
              <a:rPr lang="es-MX" dirty="0"/>
              <a:t>, test de divisor </a:t>
            </a:r>
            <a:r>
              <a:rPr lang="es-MX" dirty="0" err="1"/>
              <a:t>before</a:t>
            </a:r>
            <a:r>
              <a:rPr lang="es-MX" dirty="0"/>
              <a:t> </a:t>
            </a:r>
            <a:r>
              <a:rPr lang="es-MX" dirty="0" err="1"/>
              <a:t>dividing</a:t>
            </a:r>
            <a:r>
              <a:rPr lang="es-MX" dirty="0"/>
              <a:t>.</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327</a:t>
            </a:fld>
            <a:endParaRPr lang="es-MX" dirty="0"/>
          </a:p>
        </p:txBody>
      </p:sp>
    </p:spTree>
    <p:extLst>
      <p:ext uri="{BB962C8B-B14F-4D97-AF65-F5344CB8AC3E}">
        <p14:creationId xmlns:p14="http://schemas.microsoft.com/office/powerpoint/2010/main" val="156594678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BE</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317467998"/>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i="1" dirty="0"/>
              <a:t>Transfer of Control</a:t>
            </a:r>
            <a:r>
              <a:rPr lang="es-MX" dirty="0"/>
              <a:t> </a:t>
            </a:r>
            <a:r>
              <a:rPr lang="es-MX" dirty="0" err="1"/>
              <a:t>Instructions</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329</a:t>
            </a:fld>
            <a:endParaRPr lang="es-MX" dirty="0"/>
          </a:p>
        </p:txBody>
      </p:sp>
      <p:sp>
        <p:nvSpPr>
          <p:cNvPr id="6" name="5 Marcador de contenido"/>
          <p:cNvSpPr>
            <a:spLocks noGrp="1"/>
          </p:cNvSpPr>
          <p:nvPr>
            <p:ph idx="1"/>
          </p:nvPr>
        </p:nvSpPr>
        <p:spPr>
          <a:xfrm>
            <a:off x="1981200" y="1600200"/>
            <a:ext cx="8229600" cy="4709120"/>
          </a:xfrm>
        </p:spPr>
        <p:txBody>
          <a:bodyPr>
            <a:normAutofit/>
          </a:bodyPr>
          <a:lstStyle/>
          <a:p>
            <a:pPr marL="0" indent="0">
              <a:buNone/>
            </a:pPr>
            <a:r>
              <a:rPr lang="es-MX" b="1" dirty="0"/>
              <a:t>Transfer of Control </a:t>
            </a:r>
            <a:r>
              <a:rPr lang="es-MX" b="1" dirty="0" err="1"/>
              <a:t>Unit</a:t>
            </a:r>
            <a:r>
              <a:rPr lang="es-MX" b="1" dirty="0"/>
              <a:t> (</a:t>
            </a:r>
            <a:r>
              <a:rPr lang="es-MX" b="1" i="1" dirty="0" err="1">
                <a:solidFill>
                  <a:srgbClr val="FF0000"/>
                </a:solidFill>
              </a:rPr>
              <a:t>jumps</a:t>
            </a:r>
            <a:r>
              <a:rPr lang="es-MX" b="1" dirty="0"/>
              <a:t>) </a:t>
            </a:r>
            <a:r>
              <a:rPr lang="es-MX" b="1" dirty="0" err="1"/>
              <a:t>Instructions</a:t>
            </a:r>
            <a:endParaRPr lang="es-MX" b="1" dirty="0"/>
          </a:p>
          <a:p>
            <a:endParaRPr lang="es-MX" dirty="0"/>
          </a:p>
          <a:p>
            <a:r>
              <a:rPr lang="es-MX" i="1" dirty="0" err="1"/>
              <a:t>Unconditional</a:t>
            </a:r>
            <a:r>
              <a:rPr lang="es-MX" dirty="0"/>
              <a:t> </a:t>
            </a:r>
            <a:r>
              <a:rPr lang="es-MX" dirty="0" err="1"/>
              <a:t>or</a:t>
            </a:r>
            <a:r>
              <a:rPr lang="es-MX" dirty="0"/>
              <a:t> </a:t>
            </a:r>
            <a:r>
              <a:rPr lang="es-MX" i="1" dirty="0" err="1"/>
              <a:t>Imperative</a:t>
            </a:r>
            <a:endParaRPr lang="es-MX" dirty="0"/>
          </a:p>
          <a:p>
            <a:pPr lvl="2"/>
            <a:r>
              <a:rPr lang="es-MX" dirty="0" err="1"/>
              <a:t>jump</a:t>
            </a:r>
            <a:r>
              <a:rPr lang="es-MX" dirty="0"/>
              <a:t> </a:t>
            </a:r>
            <a:r>
              <a:rPr lang="es-MX" dirty="0" err="1"/>
              <a:t>instruction</a:t>
            </a:r>
            <a:r>
              <a:rPr lang="es-MX" dirty="0"/>
              <a:t>: </a:t>
            </a:r>
            <a:r>
              <a:rPr lang="es-MX" b="1" dirty="0"/>
              <a:t>JMP</a:t>
            </a:r>
            <a:endParaRPr lang="es-MX" dirty="0"/>
          </a:p>
          <a:p>
            <a:pPr lvl="2"/>
            <a:r>
              <a:rPr lang="es-MX" b="1" dirty="0" err="1"/>
              <a:t>goto</a:t>
            </a:r>
            <a:r>
              <a:rPr lang="es-MX" dirty="0"/>
              <a:t>, in </a:t>
            </a:r>
            <a:r>
              <a:rPr lang="es-MX" dirty="0" err="1"/>
              <a:t>the</a:t>
            </a:r>
            <a:r>
              <a:rPr lang="es-MX" dirty="0"/>
              <a:t> </a:t>
            </a:r>
            <a:r>
              <a:rPr lang="es-MX" dirty="0" err="1"/>
              <a:t>beginning</a:t>
            </a:r>
            <a:r>
              <a:rPr lang="es-MX" dirty="0"/>
              <a:t> of </a:t>
            </a:r>
            <a:r>
              <a:rPr lang="es-MX" dirty="0" err="1"/>
              <a:t>the</a:t>
            </a:r>
            <a:r>
              <a:rPr lang="es-MX" dirty="0"/>
              <a:t> HLL</a:t>
            </a:r>
          </a:p>
          <a:p>
            <a:endParaRPr lang="es-MX" dirty="0"/>
          </a:p>
          <a:p>
            <a:r>
              <a:rPr lang="es-MX" i="1" dirty="0" err="1"/>
              <a:t>Conditional</a:t>
            </a:r>
            <a:endParaRPr lang="es-MX" dirty="0"/>
          </a:p>
          <a:p>
            <a:pPr lvl="2"/>
            <a:r>
              <a:rPr lang="es-MX" i="1" dirty="0" err="1"/>
              <a:t>conditional</a:t>
            </a:r>
            <a:r>
              <a:rPr lang="es-MX" dirty="0"/>
              <a:t> </a:t>
            </a:r>
            <a:r>
              <a:rPr lang="es-MX" dirty="0" err="1"/>
              <a:t>jump</a:t>
            </a:r>
            <a:r>
              <a:rPr lang="es-MX" dirty="0"/>
              <a:t> </a:t>
            </a:r>
            <a:r>
              <a:rPr lang="es-MX" dirty="0" err="1"/>
              <a:t>instructions</a:t>
            </a:r>
            <a:r>
              <a:rPr lang="es-MX" dirty="0"/>
              <a:t>: </a:t>
            </a:r>
            <a:r>
              <a:rPr lang="es-MX" b="1" dirty="0" err="1"/>
              <a:t>J</a:t>
            </a:r>
            <a:r>
              <a:rPr lang="es-MX" b="1" i="1" dirty="0" err="1">
                <a:solidFill>
                  <a:srgbClr val="FF0000"/>
                </a:solidFill>
              </a:rPr>
              <a:t>cond</a:t>
            </a:r>
            <a:r>
              <a:rPr lang="es-MX" b="1" dirty="0"/>
              <a:t>  </a:t>
            </a:r>
            <a:r>
              <a:rPr lang="es-MX" dirty="0" err="1"/>
              <a:t>family</a:t>
            </a:r>
            <a:endParaRPr lang="es-MX" dirty="0"/>
          </a:p>
          <a:p>
            <a:endParaRPr lang="en-US" dirty="0"/>
          </a:p>
        </p:txBody>
      </p:sp>
    </p:spTree>
    <p:extLst>
      <p:ext uri="{BB962C8B-B14F-4D97-AF65-F5344CB8AC3E}">
        <p14:creationId xmlns:p14="http://schemas.microsoft.com/office/powerpoint/2010/main" val="3435330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ChangeArrowheads="1"/>
          </p:cNvSpPr>
          <p:nvPr>
            <p:ph type="title"/>
          </p:nvPr>
        </p:nvSpPr>
        <p:spPr/>
        <p:txBody>
          <a:bodyPr/>
          <a:lstStyle/>
          <a:p>
            <a:pPr eaLnBrk="1" hangingPunct="1">
              <a:defRPr/>
            </a:pPr>
            <a:r>
              <a:rPr lang="en-US" dirty="0"/>
              <a:t>Binary Subtraction</a:t>
            </a:r>
          </a:p>
        </p:txBody>
      </p:sp>
      <p:sp>
        <p:nvSpPr>
          <p:cNvPr id="10" name="Rectangle 1027"/>
          <p:cNvSpPr txBox="1">
            <a:spLocks noChangeArrowheads="1"/>
          </p:cNvSpPr>
          <p:nvPr/>
        </p:nvSpPr>
        <p:spPr bwMode="auto">
          <a:xfrm>
            <a:off x="2209800" y="1600200"/>
            <a:ext cx="7772400" cy="449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kern="0" dirty="0">
                <a:solidFill>
                  <a:srgbClr val="000000"/>
                </a:solidFill>
                <a:latin typeface="Arial"/>
              </a:rPr>
              <a:t>Subtract A – B</a:t>
            </a:r>
          </a:p>
          <a:p>
            <a:pPr eaLnBrk="1" hangingPunct="1">
              <a:buClr>
                <a:srgbClr val="FFFFFF"/>
              </a:buClr>
              <a:defRPr/>
            </a:pPr>
            <a:endParaRPr lang="en-US" altLang="en-US" kern="0" dirty="0">
              <a:solidFill>
                <a:srgbClr val="000000"/>
              </a:solidFill>
              <a:latin typeface="Arial"/>
            </a:endParaRPr>
          </a:p>
          <a:p>
            <a:pPr eaLnBrk="1" hangingPunct="1">
              <a:buClr>
                <a:srgbClr val="FFFFFF"/>
              </a:buClr>
              <a:defRPr/>
            </a:pPr>
            <a:endParaRPr lang="en-US" altLang="en-US" kern="0" dirty="0">
              <a:solidFill>
                <a:srgbClr val="000000"/>
              </a:solidFill>
              <a:latin typeface="Arial"/>
            </a:endParaRPr>
          </a:p>
          <a:p>
            <a:pPr eaLnBrk="1" hangingPunct="1">
              <a:buClr>
                <a:srgbClr val="FFFFFF"/>
              </a:buClr>
              <a:defRPr/>
            </a:pPr>
            <a:endParaRPr lang="en-US" altLang="en-US" kern="0" dirty="0">
              <a:solidFill>
                <a:srgbClr val="000000"/>
              </a:solidFill>
              <a:latin typeface="Arial"/>
            </a:endParaRPr>
          </a:p>
          <a:p>
            <a:pPr eaLnBrk="1" hangingPunct="1">
              <a:buClr>
                <a:srgbClr val="FFFFFF"/>
              </a:buClr>
              <a:buNone/>
              <a:defRPr/>
            </a:pPr>
            <a:r>
              <a:rPr lang="en-US" altLang="en-US" kern="0" dirty="0">
                <a:solidFill>
                  <a:srgbClr val="000000"/>
                </a:solidFill>
                <a:latin typeface="Arial"/>
              </a:rPr>
              <a:t>	0 0 0 0 1 1 0 0</a:t>
            </a:r>
          </a:p>
          <a:p>
            <a:pPr eaLnBrk="1" hangingPunct="1">
              <a:buClr>
                <a:srgbClr val="FFFFFF"/>
              </a:buClr>
              <a:buNone/>
              <a:defRPr/>
            </a:pPr>
            <a:r>
              <a:rPr lang="en-US" altLang="en-US" kern="0" dirty="0">
                <a:solidFill>
                  <a:srgbClr val="000000"/>
                </a:solidFill>
                <a:latin typeface="Arial"/>
              </a:rPr>
              <a:t>–	0 0 0 0 0 0 1 1</a:t>
            </a:r>
          </a:p>
          <a:p>
            <a:pPr eaLnBrk="1" hangingPunct="1">
              <a:buClr>
                <a:srgbClr val="FFFFFF"/>
              </a:buClr>
              <a:buNone/>
              <a:defRPr/>
            </a:pPr>
            <a:endParaRPr lang="en-US" altLang="en-US" kern="0" dirty="0">
              <a:solidFill>
                <a:srgbClr val="000000"/>
              </a:solidFill>
              <a:latin typeface="Arial"/>
            </a:endParaRPr>
          </a:p>
        </p:txBody>
      </p:sp>
      <p:sp>
        <p:nvSpPr>
          <p:cNvPr id="12" name="Line 1029"/>
          <p:cNvSpPr>
            <a:spLocks noChangeShapeType="1"/>
          </p:cNvSpPr>
          <p:nvPr/>
        </p:nvSpPr>
        <p:spPr bwMode="auto">
          <a:xfrm>
            <a:off x="2590800" y="4191000"/>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37160" bIns="137160">
            <a:spAutoFit/>
          </a:bodyPr>
          <a:lstStyle/>
          <a:p>
            <a:pPr fontAlgn="base">
              <a:spcBef>
                <a:spcPct val="0"/>
              </a:spcBef>
              <a:spcAft>
                <a:spcPct val="0"/>
              </a:spcAft>
              <a:defRPr/>
            </a:pPr>
            <a:endParaRPr lang="en-US" sz="2100" kern="0">
              <a:solidFill>
                <a:srgbClr val="FFFFFF"/>
              </a:solidFill>
              <a:latin typeface="Arial" charset="0"/>
            </a:endParaRPr>
          </a:p>
        </p:txBody>
      </p:sp>
      <p:sp>
        <p:nvSpPr>
          <p:cNvPr id="14" name="Text Box 1031"/>
          <p:cNvSpPr txBox="1">
            <a:spLocks noChangeArrowheads="1"/>
          </p:cNvSpPr>
          <p:nvPr/>
        </p:nvSpPr>
        <p:spPr bwMode="auto">
          <a:xfrm>
            <a:off x="4038600" y="5638800"/>
            <a:ext cx="4267200" cy="541338"/>
          </a:xfrm>
          <a:prstGeom prst="rect">
            <a:avLst/>
          </a:prstGeom>
          <a:noFill/>
          <a:ln w="9525">
            <a:solidFill>
              <a:srgbClr val="FFCC66"/>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1700" kern="0">
                <a:solidFill>
                  <a:srgbClr val="FF0000"/>
                </a:solidFill>
              </a:rPr>
              <a:t>Practice: Subtract 0101 from 1001.</a:t>
            </a:r>
          </a:p>
        </p:txBody>
      </p:sp>
      <p:sp>
        <p:nvSpPr>
          <p:cNvPr id="15" name="14 Marcador de pie de página"/>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16" name="15 Marcador de número de diapositiva"/>
          <p:cNvSpPr>
            <a:spLocks noGrp="1"/>
          </p:cNvSpPr>
          <p:nvPr>
            <p:ph type="sldNum" sz="quarter" idx="12"/>
          </p:nvPr>
        </p:nvSpPr>
        <p:spPr/>
        <p:txBody>
          <a:bodyPr/>
          <a:lstStyle/>
          <a:p>
            <a:fld id="{89694F64-EAC4-420D-80A9-8D186F3C5535}" type="slidenum">
              <a:rPr lang="es-MX">
                <a:solidFill>
                  <a:prstClr val="black"/>
                </a:solidFill>
                <a:latin typeface="Calibri"/>
              </a:rPr>
              <a:pPr/>
              <a:t>33</a:t>
            </a:fld>
            <a:endParaRPr lang="es-MX" dirty="0">
              <a:solidFill>
                <a:prstClr val="black"/>
              </a:solidFill>
              <a:latin typeface="Calibri"/>
            </a:endParaRPr>
          </a:p>
        </p:txBody>
      </p:sp>
    </p:spTree>
    <p:extLst>
      <p:ext uri="{BB962C8B-B14F-4D97-AF65-F5344CB8AC3E}">
        <p14:creationId xmlns:p14="http://schemas.microsoft.com/office/powerpoint/2010/main" val="96447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CPU Conceptual Map</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330</a:t>
            </a:fld>
            <a:endParaRPr lang="es-MX" dirty="0"/>
          </a:p>
        </p:txBody>
      </p:sp>
      <p:sp>
        <p:nvSpPr>
          <p:cNvPr id="88" name="Text Box 3"/>
          <p:cNvSpPr txBox="1">
            <a:spLocks noChangeArrowheads="1"/>
          </p:cNvSpPr>
          <p:nvPr/>
        </p:nvSpPr>
        <p:spPr bwMode="auto">
          <a:xfrm>
            <a:off x="5249416" y="4911081"/>
            <a:ext cx="14478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status flags</a:t>
            </a:r>
          </a:p>
        </p:txBody>
      </p:sp>
      <p:sp>
        <p:nvSpPr>
          <p:cNvPr id="89" name="Text Box 4"/>
          <p:cNvSpPr txBox="1">
            <a:spLocks noChangeArrowheads="1"/>
          </p:cNvSpPr>
          <p:nvPr/>
        </p:nvSpPr>
        <p:spPr bwMode="auto">
          <a:xfrm>
            <a:off x="5478016" y="3301356"/>
            <a:ext cx="9144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ALU</a:t>
            </a:r>
          </a:p>
        </p:txBody>
      </p:sp>
      <p:sp>
        <p:nvSpPr>
          <p:cNvPr id="90" name="Text Box 5"/>
          <p:cNvSpPr txBox="1">
            <a:spLocks noChangeArrowheads="1"/>
          </p:cNvSpPr>
          <p:nvPr/>
        </p:nvSpPr>
        <p:spPr bwMode="auto">
          <a:xfrm>
            <a:off x="7916416" y="3539481"/>
            <a:ext cx="20574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conditional jumps</a:t>
            </a:r>
          </a:p>
        </p:txBody>
      </p:sp>
      <p:sp>
        <p:nvSpPr>
          <p:cNvPr id="91" name="Text Box 6"/>
          <p:cNvSpPr txBox="1">
            <a:spLocks noChangeArrowheads="1"/>
          </p:cNvSpPr>
          <p:nvPr/>
        </p:nvSpPr>
        <p:spPr bwMode="auto">
          <a:xfrm>
            <a:off x="8068816" y="5215881"/>
            <a:ext cx="18288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branching logic</a:t>
            </a:r>
          </a:p>
        </p:txBody>
      </p:sp>
      <p:sp>
        <p:nvSpPr>
          <p:cNvPr id="92" name="Text Box 8"/>
          <p:cNvSpPr txBox="1">
            <a:spLocks noChangeArrowheads="1"/>
          </p:cNvSpPr>
          <p:nvPr/>
        </p:nvSpPr>
        <p:spPr bwMode="auto">
          <a:xfrm>
            <a:off x="2049016" y="3850630"/>
            <a:ext cx="2362200" cy="679450"/>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a:solidFill>
                  <a:schemeClr val="bg2"/>
                </a:solidFill>
              </a:rPr>
              <a:t>arithmetic &amp; bitwise operations</a:t>
            </a:r>
          </a:p>
        </p:txBody>
      </p:sp>
      <p:sp>
        <p:nvSpPr>
          <p:cNvPr id="93" name="Line 9"/>
          <p:cNvSpPr>
            <a:spLocks noChangeShapeType="1"/>
          </p:cNvSpPr>
          <p:nvPr/>
        </p:nvSpPr>
        <p:spPr bwMode="auto">
          <a:xfrm flipH="1" flipV="1">
            <a:off x="5935216" y="2396480"/>
            <a:ext cx="0" cy="914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4" name="Line 10"/>
          <p:cNvSpPr>
            <a:spLocks noChangeShapeType="1"/>
          </p:cNvSpPr>
          <p:nvPr/>
        </p:nvSpPr>
        <p:spPr bwMode="auto">
          <a:xfrm>
            <a:off x="4411216" y="4530080"/>
            <a:ext cx="838200" cy="381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5" name="Line 11"/>
          <p:cNvSpPr>
            <a:spLocks noChangeShapeType="1"/>
          </p:cNvSpPr>
          <p:nvPr/>
        </p:nvSpPr>
        <p:spPr bwMode="auto">
          <a:xfrm flipH="1" flipV="1">
            <a:off x="5935216" y="3768080"/>
            <a:ext cx="0" cy="1143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6" name="Line 12"/>
          <p:cNvSpPr>
            <a:spLocks noChangeShapeType="1"/>
          </p:cNvSpPr>
          <p:nvPr/>
        </p:nvSpPr>
        <p:spPr bwMode="auto">
          <a:xfrm flipV="1">
            <a:off x="6773416" y="3920480"/>
            <a:ext cx="1066800" cy="990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7" name="Line 14"/>
          <p:cNvSpPr>
            <a:spLocks noChangeShapeType="1"/>
          </p:cNvSpPr>
          <p:nvPr/>
        </p:nvSpPr>
        <p:spPr bwMode="auto">
          <a:xfrm flipH="1">
            <a:off x="8983216" y="3996680"/>
            <a:ext cx="0" cy="1143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98" name="Text Box 15"/>
          <p:cNvSpPr txBox="1">
            <a:spLocks noChangeArrowheads="1"/>
          </p:cNvSpPr>
          <p:nvPr/>
        </p:nvSpPr>
        <p:spPr bwMode="auto">
          <a:xfrm>
            <a:off x="5478016" y="2548881"/>
            <a:ext cx="9906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t> part of</a:t>
            </a:r>
          </a:p>
        </p:txBody>
      </p:sp>
      <p:sp>
        <p:nvSpPr>
          <p:cNvPr id="99" name="Text Box 16"/>
          <p:cNvSpPr txBox="1">
            <a:spLocks noChangeArrowheads="1"/>
          </p:cNvSpPr>
          <p:nvPr/>
        </p:nvSpPr>
        <p:spPr bwMode="auto">
          <a:xfrm>
            <a:off x="6240016" y="41490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i="1" dirty="0">
                <a:solidFill>
                  <a:srgbClr val="C00000"/>
                </a:solidFill>
              </a:rPr>
              <a:t>used by</a:t>
            </a:r>
          </a:p>
        </p:txBody>
      </p:sp>
      <p:sp>
        <p:nvSpPr>
          <p:cNvPr id="100" name="Text Box 17"/>
          <p:cNvSpPr txBox="1">
            <a:spLocks noChangeArrowheads="1"/>
          </p:cNvSpPr>
          <p:nvPr/>
        </p:nvSpPr>
        <p:spPr bwMode="auto">
          <a:xfrm>
            <a:off x="8145016" y="42252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i="1" dirty="0">
                <a:solidFill>
                  <a:srgbClr val="C00000"/>
                </a:solidFill>
              </a:rPr>
              <a:t> provide</a:t>
            </a:r>
          </a:p>
        </p:txBody>
      </p:sp>
      <p:sp>
        <p:nvSpPr>
          <p:cNvPr id="101" name="Text Box 19"/>
          <p:cNvSpPr txBox="1">
            <a:spLocks noChangeArrowheads="1"/>
          </p:cNvSpPr>
          <p:nvPr/>
        </p:nvSpPr>
        <p:spPr bwMode="auto">
          <a:xfrm>
            <a:off x="5020816" y="40728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t>attached to</a:t>
            </a:r>
          </a:p>
        </p:txBody>
      </p:sp>
      <p:sp>
        <p:nvSpPr>
          <p:cNvPr id="102" name="Text Box 20"/>
          <p:cNvSpPr txBox="1">
            <a:spLocks noChangeArrowheads="1"/>
          </p:cNvSpPr>
          <p:nvPr/>
        </p:nvSpPr>
        <p:spPr bwMode="auto">
          <a:xfrm>
            <a:off x="3649216" y="46824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solidFill>
                  <a:srgbClr val="FF0000"/>
                </a:solidFill>
              </a:rPr>
              <a:t>affect</a:t>
            </a:r>
          </a:p>
        </p:txBody>
      </p:sp>
      <p:sp>
        <p:nvSpPr>
          <p:cNvPr id="103" name="Text Box 21"/>
          <p:cNvSpPr txBox="1">
            <a:spLocks noChangeArrowheads="1"/>
          </p:cNvSpPr>
          <p:nvPr/>
        </p:nvSpPr>
        <p:spPr bwMode="auto">
          <a:xfrm>
            <a:off x="5478016" y="1939281"/>
            <a:ext cx="9144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900" dirty="0">
                <a:solidFill>
                  <a:schemeClr val="bg2"/>
                </a:solidFill>
              </a:rPr>
              <a:t>CU</a:t>
            </a:r>
          </a:p>
        </p:txBody>
      </p:sp>
      <p:sp>
        <p:nvSpPr>
          <p:cNvPr id="105" name="Line 23"/>
          <p:cNvSpPr>
            <a:spLocks noChangeShapeType="1"/>
          </p:cNvSpPr>
          <p:nvPr/>
        </p:nvSpPr>
        <p:spPr bwMode="auto">
          <a:xfrm>
            <a:off x="6392416" y="2320280"/>
            <a:ext cx="1447800" cy="1143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106" name="Text Box 24"/>
          <p:cNvSpPr txBox="1">
            <a:spLocks noChangeArrowheads="1"/>
          </p:cNvSpPr>
          <p:nvPr/>
        </p:nvSpPr>
        <p:spPr bwMode="auto">
          <a:xfrm>
            <a:off x="6621016" y="254888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solidFill>
                  <a:srgbClr val="FF0000"/>
                </a:solidFill>
              </a:rPr>
              <a:t>executes next</a:t>
            </a:r>
          </a:p>
        </p:txBody>
      </p:sp>
      <p:sp>
        <p:nvSpPr>
          <p:cNvPr id="107" name="Line 25"/>
          <p:cNvSpPr>
            <a:spLocks noChangeShapeType="1"/>
          </p:cNvSpPr>
          <p:nvPr/>
        </p:nvSpPr>
        <p:spPr bwMode="auto">
          <a:xfrm flipH="1">
            <a:off x="4487416" y="3539480"/>
            <a:ext cx="990600" cy="304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108" name="Text Box 26"/>
          <p:cNvSpPr txBox="1">
            <a:spLocks noChangeArrowheads="1"/>
          </p:cNvSpPr>
          <p:nvPr/>
        </p:nvSpPr>
        <p:spPr bwMode="auto">
          <a:xfrm>
            <a:off x="4411216" y="3158481"/>
            <a:ext cx="1143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1500" dirty="0">
                <a:solidFill>
                  <a:srgbClr val="FF0000"/>
                </a:solidFill>
              </a:rPr>
              <a:t>executes</a:t>
            </a:r>
          </a:p>
        </p:txBody>
      </p:sp>
    </p:spTree>
    <p:extLst>
      <p:ext uri="{BB962C8B-B14F-4D97-AF65-F5344CB8AC3E}">
        <p14:creationId xmlns:p14="http://schemas.microsoft.com/office/powerpoint/2010/main" val="330010340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Jump</a:t>
            </a:r>
            <a:r>
              <a:rPr lang="es-MX" dirty="0"/>
              <a:t> </a:t>
            </a:r>
            <a:r>
              <a:rPr lang="es-MX" dirty="0" err="1"/>
              <a:t>instruction</a:t>
            </a:r>
            <a:endParaRPr lang="en-US" dirty="0"/>
          </a:p>
        </p:txBody>
      </p:sp>
      <p:sp>
        <p:nvSpPr>
          <p:cNvPr id="3" name="2 Marcador de contenido"/>
          <p:cNvSpPr>
            <a:spLocks noGrp="1"/>
          </p:cNvSpPr>
          <p:nvPr>
            <p:ph idx="1"/>
          </p:nvPr>
        </p:nvSpPr>
        <p:spPr>
          <a:xfrm>
            <a:off x="1981200" y="1600201"/>
            <a:ext cx="8229600" cy="2764903"/>
          </a:xfrm>
        </p:spPr>
        <p:txBody>
          <a:bodyPr>
            <a:normAutofit lnSpcReduction="10000"/>
          </a:bodyPr>
          <a:lstStyle/>
          <a:p>
            <a:pPr marL="0" indent="0">
              <a:buNone/>
            </a:pPr>
            <a:r>
              <a:rPr lang="es-MX" sz="2000" b="1" dirty="0"/>
              <a:t>JMP</a:t>
            </a:r>
            <a:r>
              <a:rPr lang="es-MX" sz="2000" dirty="0"/>
              <a:t> </a:t>
            </a:r>
            <a:r>
              <a:rPr lang="es-MX" sz="2000" dirty="0" err="1"/>
              <a:t>instruction</a:t>
            </a:r>
            <a:endParaRPr lang="en-US" sz="2000" dirty="0"/>
          </a:p>
          <a:p>
            <a:r>
              <a:rPr lang="en-US" sz="2000" dirty="0"/>
              <a:t>Causes an </a:t>
            </a:r>
            <a:r>
              <a:rPr lang="en-US" sz="2000" i="1" dirty="0"/>
              <a:t>unconditional transfer of control</a:t>
            </a:r>
            <a:r>
              <a:rPr lang="en-US" sz="2000" dirty="0"/>
              <a:t> (jump) to a destination (</a:t>
            </a:r>
            <a:r>
              <a:rPr lang="en-US" sz="2000" i="1" dirty="0"/>
              <a:t>label:</a:t>
            </a:r>
            <a:r>
              <a:rPr lang="en-US" sz="2000" dirty="0"/>
              <a:t>), inside </a:t>
            </a:r>
            <a:r>
              <a:rPr lang="en-US" sz="2000" i="1" dirty="0"/>
              <a:t>.CODE</a:t>
            </a:r>
            <a:r>
              <a:rPr lang="en-US" sz="2000" dirty="0"/>
              <a:t>.</a:t>
            </a:r>
          </a:p>
          <a:p>
            <a:r>
              <a:rPr lang="en-US" sz="2000" dirty="0"/>
              <a:t>This destination (</a:t>
            </a:r>
            <a:r>
              <a:rPr lang="en-US" sz="2000" i="1" dirty="0"/>
              <a:t>label:</a:t>
            </a:r>
            <a:r>
              <a:rPr lang="en-US" sz="2000" dirty="0"/>
              <a:t>) is translated like an offset.</a:t>
            </a:r>
          </a:p>
          <a:p>
            <a:r>
              <a:rPr lang="en-US" sz="2000" b="1" dirty="0"/>
              <a:t>Syntax</a:t>
            </a:r>
            <a:r>
              <a:rPr lang="en-US" sz="2000" dirty="0"/>
              <a:t>:  JMP </a:t>
            </a:r>
            <a:r>
              <a:rPr lang="en-US" sz="2000" i="1" dirty="0"/>
              <a:t>label</a:t>
            </a:r>
          </a:p>
          <a:p>
            <a:r>
              <a:rPr lang="en-US" sz="2000" b="1" dirty="0"/>
              <a:t>Logic</a:t>
            </a:r>
            <a:r>
              <a:rPr lang="en-US" sz="2000" dirty="0"/>
              <a:t>: EIP </a:t>
            </a:r>
            <a:r>
              <a:rPr lang="en-US" sz="2000" dirty="0">
                <a:sym typeface="Wingdings" panose="05000000000000000000" pitchFamily="2" charset="2"/>
              </a:rPr>
              <a:t></a:t>
            </a:r>
            <a:r>
              <a:rPr lang="en-US" sz="2000" dirty="0"/>
              <a:t> OFFSET </a:t>
            </a:r>
            <a:r>
              <a:rPr lang="en-US" sz="2000" i="1" dirty="0"/>
              <a:t>label</a:t>
            </a:r>
          </a:p>
          <a:p>
            <a:pPr marL="0" indent="0">
              <a:buNone/>
            </a:pPr>
            <a:endParaRPr lang="en-US" sz="2000" dirty="0"/>
          </a:p>
          <a:p>
            <a:pPr marL="0" indent="0">
              <a:buNone/>
            </a:pPr>
            <a:r>
              <a:rPr lang="en-US" sz="2000" dirty="0"/>
              <a:t>Examples: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331</a:t>
            </a:fld>
            <a:endParaRPr lang="es-MX" dirty="0"/>
          </a:p>
        </p:txBody>
      </p:sp>
      <p:sp>
        <p:nvSpPr>
          <p:cNvPr id="6" name="Text Box 3"/>
          <p:cNvSpPr txBox="1">
            <a:spLocks noChangeArrowheads="1"/>
          </p:cNvSpPr>
          <p:nvPr/>
        </p:nvSpPr>
        <p:spPr bwMode="auto">
          <a:xfrm>
            <a:off x="3071664" y="4446375"/>
            <a:ext cx="2239516" cy="1728192"/>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60000"/>
              </a:lnSpc>
              <a:spcBef>
                <a:spcPct val="50000"/>
              </a:spcBef>
              <a:buClrTx/>
              <a:buFontTx/>
              <a:buNone/>
            </a:pPr>
            <a:r>
              <a:rPr lang="en-US" altLang="en-US" sz="1800" dirty="0">
                <a:latin typeface="Courier New" pitchFamily="49" charset="0"/>
              </a:rPr>
              <a:t>.CODE</a:t>
            </a:r>
          </a:p>
          <a:p>
            <a:pPr eaLnBrk="1" hangingPunct="1">
              <a:lnSpc>
                <a:spcPct val="60000"/>
              </a:lnSpc>
              <a:spcBef>
                <a:spcPct val="50000"/>
              </a:spcBef>
              <a:buClrTx/>
              <a:buFontTx/>
              <a:buNone/>
            </a:pPr>
            <a:r>
              <a:rPr lang="en-US" altLang="en-US" sz="1800" b="1" dirty="0">
                <a:latin typeface="Courier New" pitchFamily="49" charset="0"/>
              </a:rPr>
              <a:t>lbl2:</a:t>
            </a:r>
          </a:p>
          <a:p>
            <a:pPr eaLnBrk="1" hangingPunct="1">
              <a:lnSpc>
                <a:spcPct val="60000"/>
              </a:lnSpc>
              <a:spcBef>
                <a:spcPct val="50000"/>
              </a:spcBef>
              <a:buClrTx/>
              <a:buFontTx/>
              <a:buNone/>
            </a:pPr>
            <a:r>
              <a:rPr lang="en-US" altLang="en-US" sz="1800" b="1" dirty="0">
                <a:latin typeface="Courier New" pitchFamily="49" charset="0"/>
              </a:rPr>
              <a:t>	 </a:t>
            </a:r>
            <a:r>
              <a:rPr lang="en-US" altLang="en-US" sz="1800" i="1" dirty="0" err="1">
                <a:latin typeface="Courier New" pitchFamily="49" charset="0"/>
              </a:rPr>
              <a:t>instrucA</a:t>
            </a:r>
            <a:endParaRPr lang="en-US" altLang="en-US" sz="1800" b="1" i="1" dirty="0">
              <a:latin typeface="Courier New" pitchFamily="49" charset="0"/>
            </a:endParaRPr>
          </a:p>
          <a:p>
            <a:pPr eaLnBrk="1" hangingPunct="1">
              <a:lnSpc>
                <a:spcPct val="60000"/>
              </a:lnSpc>
              <a:spcBef>
                <a:spcPct val="50000"/>
              </a:spcBef>
              <a:buClrTx/>
              <a:buFontTx/>
              <a:buNone/>
            </a:pPr>
            <a:r>
              <a:rPr lang="en-US" altLang="en-US" sz="1800" b="1" dirty="0">
                <a:latin typeface="Courier New" pitchFamily="49" charset="0"/>
              </a:rPr>
              <a:t>	 </a:t>
            </a:r>
            <a:r>
              <a:rPr lang="en-US" altLang="en-US" sz="1800" i="1" dirty="0" err="1">
                <a:latin typeface="Courier New" pitchFamily="49" charset="0"/>
              </a:rPr>
              <a:t>instrucB</a:t>
            </a:r>
            <a:endParaRPr lang="en-US" altLang="en-US" sz="1800" b="1" i="1" dirty="0">
              <a:latin typeface="Courier New" pitchFamily="49" charset="0"/>
            </a:endParaRPr>
          </a:p>
          <a:p>
            <a:pPr eaLnBrk="1" hangingPunct="1">
              <a:lnSpc>
                <a:spcPct val="60000"/>
              </a:lnSpc>
              <a:spcBef>
                <a:spcPct val="50000"/>
              </a:spcBef>
              <a:buClrTx/>
              <a:buFontTx/>
              <a:buNone/>
            </a:pPr>
            <a:r>
              <a:rPr lang="en-US" altLang="en-US" sz="1800" b="1" dirty="0">
                <a:latin typeface="Courier New" pitchFamily="49" charset="0"/>
              </a:rPr>
              <a:t>	 JMP lbl2</a:t>
            </a:r>
          </a:p>
        </p:txBody>
      </p:sp>
      <p:sp>
        <p:nvSpPr>
          <p:cNvPr id="8" name="Text Box 3"/>
          <p:cNvSpPr txBox="1">
            <a:spLocks noChangeArrowheads="1"/>
          </p:cNvSpPr>
          <p:nvPr/>
        </p:nvSpPr>
        <p:spPr bwMode="auto">
          <a:xfrm>
            <a:off x="6240016" y="4437112"/>
            <a:ext cx="2095500" cy="1728192"/>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60000"/>
              </a:lnSpc>
              <a:spcBef>
                <a:spcPct val="50000"/>
              </a:spcBef>
              <a:buClrTx/>
              <a:buFontTx/>
              <a:buNone/>
            </a:pPr>
            <a:r>
              <a:rPr lang="en-US" altLang="en-US" sz="1800" dirty="0">
                <a:latin typeface="Courier New" pitchFamily="49" charset="0"/>
              </a:rPr>
              <a:t>.CODE</a:t>
            </a:r>
          </a:p>
          <a:p>
            <a:pPr eaLnBrk="1" hangingPunct="1">
              <a:lnSpc>
                <a:spcPct val="60000"/>
              </a:lnSpc>
              <a:spcBef>
                <a:spcPct val="50000"/>
              </a:spcBef>
              <a:buClrTx/>
              <a:buNone/>
            </a:pPr>
            <a:r>
              <a:rPr lang="en-US" altLang="en-US" sz="1800" b="1" dirty="0">
                <a:latin typeface="Courier New" pitchFamily="49" charset="0"/>
              </a:rPr>
              <a:t>	 JMP lbl3</a:t>
            </a:r>
          </a:p>
          <a:p>
            <a:pPr eaLnBrk="1" hangingPunct="1">
              <a:lnSpc>
                <a:spcPct val="60000"/>
              </a:lnSpc>
              <a:spcBef>
                <a:spcPct val="50000"/>
              </a:spcBef>
              <a:buClrTx/>
              <a:buFontTx/>
              <a:buNone/>
            </a:pPr>
            <a:r>
              <a:rPr lang="en-US" altLang="en-US" sz="1800" b="1" dirty="0">
                <a:latin typeface="Courier New" pitchFamily="49" charset="0"/>
              </a:rPr>
              <a:t>	 </a:t>
            </a:r>
            <a:r>
              <a:rPr lang="en-US" altLang="en-US" sz="1800" i="1" dirty="0" err="1">
                <a:latin typeface="Courier New" pitchFamily="49" charset="0"/>
              </a:rPr>
              <a:t>instrucR</a:t>
            </a:r>
            <a:endParaRPr lang="en-US" altLang="en-US" sz="1800" b="1" dirty="0">
              <a:latin typeface="Courier New" pitchFamily="49" charset="0"/>
            </a:endParaRPr>
          </a:p>
          <a:p>
            <a:pPr eaLnBrk="1" hangingPunct="1">
              <a:lnSpc>
                <a:spcPct val="60000"/>
              </a:lnSpc>
              <a:spcBef>
                <a:spcPct val="50000"/>
              </a:spcBef>
              <a:buClrTx/>
              <a:buFontTx/>
              <a:buNone/>
            </a:pPr>
            <a:r>
              <a:rPr lang="en-US" altLang="en-US" sz="1800" b="1" dirty="0">
                <a:latin typeface="Courier New" pitchFamily="49" charset="0"/>
              </a:rPr>
              <a:t>	 </a:t>
            </a:r>
            <a:r>
              <a:rPr lang="en-US" altLang="en-US" sz="1800" dirty="0" err="1">
                <a:latin typeface="Courier New" pitchFamily="49" charset="0"/>
              </a:rPr>
              <a:t>instrucT</a:t>
            </a:r>
            <a:endParaRPr lang="en-US" altLang="en-US" sz="1800" b="1" dirty="0">
              <a:latin typeface="Courier New" pitchFamily="49" charset="0"/>
            </a:endParaRPr>
          </a:p>
          <a:p>
            <a:pPr eaLnBrk="1" hangingPunct="1">
              <a:lnSpc>
                <a:spcPct val="60000"/>
              </a:lnSpc>
              <a:spcBef>
                <a:spcPct val="50000"/>
              </a:spcBef>
              <a:buClrTx/>
              <a:buFontTx/>
              <a:buNone/>
            </a:pPr>
            <a:r>
              <a:rPr lang="en-US" altLang="en-US" sz="1800" b="1" dirty="0">
                <a:latin typeface="Courier New" pitchFamily="49" charset="0"/>
              </a:rPr>
              <a:t>lbl3:</a:t>
            </a:r>
          </a:p>
        </p:txBody>
      </p:sp>
    </p:spTree>
    <p:extLst>
      <p:ext uri="{BB962C8B-B14F-4D97-AF65-F5344CB8AC3E}">
        <p14:creationId xmlns:p14="http://schemas.microsoft.com/office/powerpoint/2010/main" val="4292649392"/>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Conditional</a:t>
            </a:r>
            <a:r>
              <a:rPr lang="es-MX" dirty="0"/>
              <a:t> </a:t>
            </a:r>
            <a:r>
              <a:rPr lang="es-MX" dirty="0" err="1"/>
              <a:t>Jump</a:t>
            </a:r>
            <a:r>
              <a:rPr lang="es-MX" dirty="0"/>
              <a:t> </a:t>
            </a:r>
            <a:r>
              <a:rPr lang="es-MX" dirty="0" err="1"/>
              <a:t>instructions</a:t>
            </a:r>
            <a:endParaRPr lang="en-US" dirty="0"/>
          </a:p>
        </p:txBody>
      </p:sp>
      <p:sp>
        <p:nvSpPr>
          <p:cNvPr id="3" name="2 Marcador de contenido"/>
          <p:cNvSpPr>
            <a:spLocks noGrp="1"/>
          </p:cNvSpPr>
          <p:nvPr>
            <p:ph idx="1"/>
          </p:nvPr>
        </p:nvSpPr>
        <p:spPr>
          <a:xfrm>
            <a:off x="1971288" y="2348880"/>
            <a:ext cx="8229600" cy="2448272"/>
          </a:xfrm>
        </p:spPr>
        <p:txBody>
          <a:bodyPr>
            <a:normAutofit/>
          </a:bodyPr>
          <a:lstStyle/>
          <a:p>
            <a:pPr marL="0" indent="0">
              <a:buNone/>
            </a:pPr>
            <a:r>
              <a:rPr lang="es-MX" sz="2000" b="1" dirty="0" err="1"/>
              <a:t>J</a:t>
            </a:r>
            <a:r>
              <a:rPr lang="es-MX" sz="2000" b="1" i="1" dirty="0" err="1">
                <a:solidFill>
                  <a:srgbClr val="FF0000"/>
                </a:solidFill>
              </a:rPr>
              <a:t>cond</a:t>
            </a:r>
            <a:r>
              <a:rPr lang="es-MX" sz="2000" dirty="0"/>
              <a:t> </a:t>
            </a:r>
            <a:r>
              <a:rPr lang="es-MX" sz="2000" dirty="0" err="1"/>
              <a:t>instructions</a:t>
            </a:r>
            <a:endParaRPr lang="en-US" sz="2000" dirty="0"/>
          </a:p>
          <a:p>
            <a:r>
              <a:rPr lang="en-US" sz="2000" dirty="0"/>
              <a:t>The </a:t>
            </a:r>
            <a:r>
              <a:rPr lang="en-US" sz="2000" i="1" dirty="0"/>
              <a:t>conditional transfer</a:t>
            </a:r>
            <a:r>
              <a:rPr lang="en-US" sz="2000" dirty="0"/>
              <a:t> (</a:t>
            </a:r>
            <a:r>
              <a:rPr lang="en-US" sz="2000" dirty="0" err="1"/>
              <a:t>J</a:t>
            </a:r>
            <a:r>
              <a:rPr lang="en-US" sz="2000" i="1" dirty="0" err="1">
                <a:solidFill>
                  <a:srgbClr val="FF0000"/>
                </a:solidFill>
              </a:rPr>
              <a:t>cond</a:t>
            </a:r>
            <a:r>
              <a:rPr lang="en-US" sz="2000" dirty="0"/>
              <a:t>) to a destination (</a:t>
            </a:r>
            <a:r>
              <a:rPr lang="en-US" sz="2000" i="1" dirty="0">
                <a:solidFill>
                  <a:srgbClr val="0070C0"/>
                </a:solidFill>
              </a:rPr>
              <a:t>label:</a:t>
            </a:r>
            <a:r>
              <a:rPr lang="en-US" sz="2000" dirty="0"/>
              <a:t>), inside </a:t>
            </a:r>
            <a:r>
              <a:rPr lang="en-US" sz="2000" i="1" dirty="0"/>
              <a:t>.CODE</a:t>
            </a:r>
            <a:r>
              <a:rPr lang="en-US" sz="2000" dirty="0"/>
              <a:t>, jumps, only if the </a:t>
            </a:r>
            <a:r>
              <a:rPr lang="en-US" sz="2000" i="1" dirty="0">
                <a:solidFill>
                  <a:srgbClr val="FF0000"/>
                </a:solidFill>
              </a:rPr>
              <a:t>cond</a:t>
            </a:r>
            <a:r>
              <a:rPr lang="en-US" sz="2000" i="1" dirty="0"/>
              <a:t>ition of a flag</a:t>
            </a:r>
            <a:r>
              <a:rPr lang="en-US" sz="2000" dirty="0"/>
              <a:t>, or </a:t>
            </a:r>
            <a:r>
              <a:rPr lang="en-US" sz="2000" i="1" dirty="0"/>
              <a:t>several flags</a:t>
            </a:r>
            <a:r>
              <a:rPr lang="en-US" sz="2000" dirty="0"/>
              <a:t> are met.</a:t>
            </a:r>
          </a:p>
          <a:p>
            <a:r>
              <a:rPr lang="en-US" sz="2000" dirty="0"/>
              <a:t>Remember, only ALU </a:t>
            </a:r>
            <a:r>
              <a:rPr lang="en-US" sz="2000" dirty="0" err="1"/>
              <a:t>instructrions</a:t>
            </a:r>
            <a:r>
              <a:rPr lang="en-US" sz="2000" dirty="0"/>
              <a:t> (arithmetic, or logic) can modify several or all </a:t>
            </a:r>
            <a:r>
              <a:rPr lang="en-US" sz="2000" i="1" dirty="0"/>
              <a:t>flags</a:t>
            </a:r>
            <a:r>
              <a:rPr lang="en-US" sz="2000"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332</a:t>
            </a:fld>
            <a:endParaRPr lang="es-MX" dirty="0"/>
          </a:p>
        </p:txBody>
      </p:sp>
    </p:spTree>
    <p:extLst>
      <p:ext uri="{BB962C8B-B14F-4D97-AF65-F5344CB8AC3E}">
        <p14:creationId xmlns:p14="http://schemas.microsoft.com/office/powerpoint/2010/main" val="83022018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HLL </a:t>
            </a:r>
            <a:r>
              <a:rPr lang="es-MX" dirty="0" err="1"/>
              <a:t>Structured</a:t>
            </a:r>
            <a:r>
              <a:rPr lang="es-MX" dirty="0"/>
              <a:t> </a:t>
            </a:r>
            <a:r>
              <a:rPr lang="es-MX" dirty="0" err="1"/>
              <a:t>instructions</a:t>
            </a:r>
            <a:r>
              <a:rPr lang="es-MX" dirty="0"/>
              <a:t>. </a:t>
            </a:r>
            <a:r>
              <a:rPr lang="es-MX" sz="2000" dirty="0" err="1"/>
              <a:t>via</a:t>
            </a:r>
            <a:r>
              <a:rPr lang="es-MX" dirty="0"/>
              <a:t>  </a:t>
            </a:r>
          </a:p>
        </p:txBody>
      </p:sp>
      <p:sp>
        <p:nvSpPr>
          <p:cNvPr id="3" name="2 Marcador de contenido"/>
          <p:cNvSpPr>
            <a:spLocks noGrp="1"/>
          </p:cNvSpPr>
          <p:nvPr>
            <p:ph idx="1"/>
          </p:nvPr>
        </p:nvSpPr>
        <p:spPr>
          <a:xfrm>
            <a:off x="1919536" y="1600201"/>
            <a:ext cx="8352928" cy="4525963"/>
          </a:xfrm>
        </p:spPr>
        <p:txBody>
          <a:bodyPr>
            <a:normAutofit lnSpcReduction="10000"/>
          </a:bodyPr>
          <a:lstStyle/>
          <a:p>
            <a:r>
              <a:rPr lang="es-MX" dirty="0" err="1"/>
              <a:t>Algorithm</a:t>
            </a:r>
            <a:r>
              <a:rPr lang="es-MX" dirty="0"/>
              <a:t> ---- </a:t>
            </a:r>
            <a:r>
              <a:rPr lang="es-MX" dirty="0" err="1"/>
              <a:t>program</a:t>
            </a:r>
            <a:endParaRPr lang="es-MX" dirty="0"/>
          </a:p>
          <a:p>
            <a:r>
              <a:rPr lang="es-MX" dirty="0" err="1"/>
              <a:t>Structured</a:t>
            </a:r>
            <a:r>
              <a:rPr lang="es-MX" dirty="0"/>
              <a:t> </a:t>
            </a:r>
            <a:r>
              <a:rPr lang="es-MX" dirty="0" err="1"/>
              <a:t>thinking</a:t>
            </a:r>
            <a:endParaRPr lang="es-MX" dirty="0"/>
          </a:p>
          <a:p>
            <a:r>
              <a:rPr lang="es-MX" dirty="0" err="1"/>
              <a:t>Algorithm</a:t>
            </a:r>
            <a:r>
              <a:rPr lang="es-MX" dirty="0"/>
              <a:t> </a:t>
            </a:r>
            <a:r>
              <a:rPr lang="es-MX" dirty="0" err="1"/>
              <a:t>structures</a:t>
            </a:r>
            <a:r>
              <a:rPr lang="es-MX" dirty="0"/>
              <a:t> </a:t>
            </a:r>
            <a:r>
              <a:rPr lang="es-MX" dirty="0" err="1"/>
              <a:t>or</a:t>
            </a:r>
            <a:r>
              <a:rPr lang="es-MX" dirty="0"/>
              <a:t> </a:t>
            </a:r>
            <a:r>
              <a:rPr lang="es-MX" dirty="0" err="1"/>
              <a:t>Structured</a:t>
            </a:r>
            <a:r>
              <a:rPr lang="es-MX" dirty="0"/>
              <a:t> </a:t>
            </a:r>
            <a:r>
              <a:rPr lang="es-MX" dirty="0" err="1"/>
              <a:t>instructions</a:t>
            </a:r>
            <a:endParaRPr lang="es-MX" dirty="0"/>
          </a:p>
          <a:p>
            <a:pPr lvl="2"/>
            <a:r>
              <a:rPr lang="es-MX" i="1" dirty="0" err="1"/>
              <a:t>Selectives</a:t>
            </a:r>
            <a:r>
              <a:rPr lang="es-MX" dirty="0"/>
              <a:t>:  </a:t>
            </a:r>
            <a:r>
              <a:rPr lang="es-MX" dirty="0" err="1"/>
              <a:t>If-then</a:t>
            </a:r>
            <a:r>
              <a:rPr lang="es-MX" dirty="0"/>
              <a:t>,  </a:t>
            </a:r>
            <a:r>
              <a:rPr lang="es-MX" dirty="0" err="1"/>
              <a:t>if-then-else</a:t>
            </a:r>
            <a:r>
              <a:rPr lang="es-MX" dirty="0"/>
              <a:t>,  </a:t>
            </a:r>
            <a:r>
              <a:rPr lang="es-MX" dirty="0" err="1"/>
              <a:t>switch</a:t>
            </a:r>
            <a:r>
              <a:rPr lang="es-MX" dirty="0"/>
              <a:t>-case</a:t>
            </a:r>
          </a:p>
          <a:p>
            <a:pPr lvl="2"/>
            <a:r>
              <a:rPr lang="es-MX" i="1" dirty="0" err="1"/>
              <a:t>Repetitives</a:t>
            </a:r>
            <a:r>
              <a:rPr lang="es-MX" dirty="0"/>
              <a:t>: </a:t>
            </a:r>
            <a:r>
              <a:rPr lang="es-MX" dirty="0" err="1"/>
              <a:t>while</a:t>
            </a:r>
            <a:r>
              <a:rPr lang="es-MX" dirty="0"/>
              <a:t>, </a:t>
            </a:r>
            <a:r>
              <a:rPr lang="es-MX" dirty="0" err="1"/>
              <a:t>for</a:t>
            </a:r>
            <a:r>
              <a:rPr lang="es-MX" dirty="0"/>
              <a:t>, do-</a:t>
            </a:r>
            <a:r>
              <a:rPr lang="es-MX" dirty="0" err="1"/>
              <a:t>while</a:t>
            </a:r>
            <a:r>
              <a:rPr lang="es-MX" dirty="0"/>
              <a:t>, </a:t>
            </a:r>
            <a:r>
              <a:rPr lang="es-MX" dirty="0" err="1"/>
              <a:t>repeat</a:t>
            </a:r>
            <a:endParaRPr lang="es-MX" dirty="0"/>
          </a:p>
          <a:p>
            <a:r>
              <a:rPr lang="es-MX" dirty="0" err="1"/>
              <a:t>There</a:t>
            </a:r>
            <a:r>
              <a:rPr lang="es-MX" dirty="0"/>
              <a:t> are </a:t>
            </a:r>
            <a:r>
              <a:rPr lang="es-MX" dirty="0" err="1"/>
              <a:t>not</a:t>
            </a:r>
            <a:r>
              <a:rPr lang="es-MX" dirty="0"/>
              <a:t> </a:t>
            </a:r>
            <a:r>
              <a:rPr lang="es-MX" dirty="0" err="1"/>
              <a:t>such</a:t>
            </a:r>
            <a:r>
              <a:rPr lang="es-MX" dirty="0"/>
              <a:t> </a:t>
            </a:r>
            <a:r>
              <a:rPr lang="es-MX" dirty="0" err="1"/>
              <a:t>instructions</a:t>
            </a:r>
            <a:r>
              <a:rPr lang="es-MX" dirty="0"/>
              <a:t> in machine </a:t>
            </a:r>
            <a:r>
              <a:rPr lang="es-MX" dirty="0" err="1"/>
              <a:t>language</a:t>
            </a:r>
            <a:r>
              <a:rPr lang="es-MX" dirty="0"/>
              <a:t>.</a:t>
            </a:r>
          </a:p>
          <a:p>
            <a:r>
              <a:rPr lang="es-MX" dirty="0" err="1"/>
              <a:t>The</a:t>
            </a:r>
            <a:r>
              <a:rPr lang="es-MX" dirty="0"/>
              <a:t> </a:t>
            </a:r>
            <a:r>
              <a:rPr lang="es-MX" dirty="0" err="1"/>
              <a:t>programmer</a:t>
            </a:r>
            <a:r>
              <a:rPr lang="es-MX" dirty="0"/>
              <a:t> </a:t>
            </a:r>
            <a:r>
              <a:rPr lang="es-MX" dirty="0" err="1"/>
              <a:t>must</a:t>
            </a:r>
            <a:r>
              <a:rPr lang="es-MX" dirty="0"/>
              <a:t> </a:t>
            </a:r>
            <a:r>
              <a:rPr lang="es-MX" dirty="0" err="1"/>
              <a:t>implement</a:t>
            </a:r>
            <a:r>
              <a:rPr lang="es-MX" dirty="0"/>
              <a:t> </a:t>
            </a:r>
            <a:r>
              <a:rPr lang="es-MX" dirty="0" err="1"/>
              <a:t>those</a:t>
            </a:r>
            <a:r>
              <a:rPr lang="es-MX" dirty="0"/>
              <a:t> </a:t>
            </a:r>
            <a:r>
              <a:rPr lang="es-MX" dirty="0" err="1"/>
              <a:t>algorithm</a:t>
            </a:r>
            <a:r>
              <a:rPr lang="es-MX" dirty="0"/>
              <a:t> </a:t>
            </a:r>
            <a:r>
              <a:rPr lang="es-MX" dirty="0" err="1"/>
              <a:t>structures</a:t>
            </a:r>
            <a:r>
              <a:rPr lang="es-MX"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333</a:t>
            </a:fld>
            <a:endParaRPr lang="es-MX" dirty="0"/>
          </a:p>
        </p:txBody>
      </p:sp>
    </p:spTree>
    <p:extLst>
      <p:ext uri="{BB962C8B-B14F-4D97-AF65-F5344CB8AC3E}">
        <p14:creationId xmlns:p14="http://schemas.microsoft.com/office/powerpoint/2010/main" val="3607742665"/>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HLL </a:t>
            </a:r>
            <a:r>
              <a:rPr lang="es-MX" dirty="0" err="1"/>
              <a:t>structures</a:t>
            </a:r>
            <a:r>
              <a:rPr lang="es-MX" dirty="0"/>
              <a:t> </a:t>
            </a:r>
            <a:r>
              <a:rPr lang="es-MX" dirty="0" err="1"/>
              <a:t>need</a:t>
            </a:r>
            <a:r>
              <a:rPr lang="es-MX" dirty="0"/>
              <a:t> </a:t>
            </a:r>
            <a:r>
              <a:rPr lang="es-MX" dirty="0" err="1"/>
              <a:t>jumps</a:t>
            </a:r>
            <a:r>
              <a:rPr lang="es-MX" dirty="0"/>
              <a:t>? </a:t>
            </a:r>
            <a:r>
              <a:rPr lang="es-MX" sz="2000" dirty="0" err="1"/>
              <a:t>via</a:t>
            </a:r>
            <a:r>
              <a:rPr lang="es-MX" dirty="0"/>
              <a:t>  </a:t>
            </a:r>
          </a:p>
        </p:txBody>
      </p:sp>
      <p:sp>
        <p:nvSpPr>
          <p:cNvPr id="3" name="2 Marcador de contenido"/>
          <p:cNvSpPr>
            <a:spLocks noGrp="1"/>
          </p:cNvSpPr>
          <p:nvPr>
            <p:ph idx="1"/>
          </p:nvPr>
        </p:nvSpPr>
        <p:spPr>
          <a:xfrm>
            <a:off x="1919536" y="1600201"/>
            <a:ext cx="8352928" cy="4525963"/>
          </a:xfrm>
        </p:spPr>
        <p:txBody>
          <a:bodyPr>
            <a:normAutofit/>
          </a:bodyPr>
          <a:lstStyle/>
          <a:p>
            <a:r>
              <a:rPr lang="es-MX" dirty="0"/>
              <a:t>IF-THEN</a:t>
            </a:r>
          </a:p>
          <a:p>
            <a:r>
              <a:rPr lang="es-MX" dirty="0"/>
              <a:t>IF-THEN-ELSE</a:t>
            </a:r>
          </a:p>
          <a:p>
            <a:endParaRPr lang="es-MX" dirty="0"/>
          </a:p>
          <a:p>
            <a:r>
              <a:rPr lang="es-MX" dirty="0"/>
              <a:t>WHILE / FOR</a:t>
            </a:r>
          </a:p>
          <a:p>
            <a:r>
              <a:rPr lang="es-MX" dirty="0"/>
              <a:t>DO-WHILE</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334</a:t>
            </a:fld>
            <a:endParaRPr lang="es-MX" dirty="0"/>
          </a:p>
        </p:txBody>
      </p:sp>
    </p:spTree>
    <p:extLst>
      <p:ext uri="{BB962C8B-B14F-4D97-AF65-F5344CB8AC3E}">
        <p14:creationId xmlns:p14="http://schemas.microsoft.com/office/powerpoint/2010/main" val="169691309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Conditional Jump instructions</a:t>
            </a:r>
          </a:p>
        </p:txBody>
      </p:sp>
      <p:sp>
        <p:nvSpPr>
          <p:cNvPr id="3" name="2 Marcador de contenido"/>
          <p:cNvSpPr>
            <a:spLocks noGrp="1"/>
          </p:cNvSpPr>
          <p:nvPr>
            <p:ph idx="1"/>
          </p:nvPr>
        </p:nvSpPr>
        <p:spPr>
          <a:xfrm>
            <a:off x="1981200" y="1600200"/>
            <a:ext cx="8229600" cy="4781128"/>
          </a:xfrm>
        </p:spPr>
        <p:txBody>
          <a:bodyPr>
            <a:normAutofit/>
          </a:bodyPr>
          <a:lstStyle/>
          <a:p>
            <a:r>
              <a:rPr lang="en-US" altLang="en-US" dirty="0"/>
              <a:t>A conditional jump instruction (</a:t>
            </a:r>
            <a:r>
              <a:rPr lang="en-US" altLang="en-US" b="1" dirty="0" err="1"/>
              <a:t>J</a:t>
            </a:r>
            <a:r>
              <a:rPr lang="en-US" altLang="en-US" b="1" i="1" dirty="0" err="1">
                <a:solidFill>
                  <a:srgbClr val="FF0000"/>
                </a:solidFill>
              </a:rPr>
              <a:t>cond</a:t>
            </a:r>
            <a:r>
              <a:rPr lang="en-US" altLang="en-US" dirty="0"/>
              <a:t>) branches to a </a:t>
            </a:r>
            <a:r>
              <a:rPr lang="en-US" altLang="en-US" i="1" dirty="0">
                <a:solidFill>
                  <a:srgbClr val="FF0000"/>
                </a:solidFill>
              </a:rPr>
              <a:t>label:</a:t>
            </a:r>
            <a:r>
              <a:rPr lang="en-US" altLang="en-US" dirty="0"/>
              <a:t>, when a specific flag or several flag conditions are met.</a:t>
            </a:r>
          </a:p>
          <a:p>
            <a:r>
              <a:rPr lang="es-MX" dirty="0" err="1"/>
              <a:t>The</a:t>
            </a:r>
            <a:r>
              <a:rPr lang="es-MX" dirty="0"/>
              <a:t> </a:t>
            </a:r>
            <a:r>
              <a:rPr lang="es-MX" b="1" dirty="0" err="1"/>
              <a:t>J</a:t>
            </a:r>
            <a:r>
              <a:rPr lang="es-MX" b="1" i="1" dirty="0" err="1">
                <a:solidFill>
                  <a:srgbClr val="FF0000"/>
                </a:solidFill>
              </a:rPr>
              <a:t>cond</a:t>
            </a:r>
            <a:r>
              <a:rPr lang="es-MX" dirty="0"/>
              <a:t> </a:t>
            </a:r>
            <a:r>
              <a:rPr lang="es-MX" dirty="0" err="1"/>
              <a:t>analyzes</a:t>
            </a:r>
            <a:r>
              <a:rPr lang="es-MX" dirty="0"/>
              <a:t> </a:t>
            </a:r>
            <a:r>
              <a:rPr lang="es-MX" dirty="0" err="1"/>
              <a:t>the</a:t>
            </a:r>
            <a:r>
              <a:rPr lang="es-MX" dirty="0"/>
              <a:t> </a:t>
            </a:r>
            <a:r>
              <a:rPr lang="es-MX" i="1" dirty="0"/>
              <a:t>CPU status </a:t>
            </a:r>
            <a:r>
              <a:rPr lang="es-MX" i="1" dirty="0" err="1"/>
              <a:t>flags</a:t>
            </a:r>
            <a:r>
              <a:rPr lang="es-MX" dirty="0"/>
              <a:t> </a:t>
            </a:r>
            <a:r>
              <a:rPr lang="es-MX" dirty="0" err="1"/>
              <a:t>affected</a:t>
            </a:r>
            <a:r>
              <a:rPr lang="es-MX" dirty="0"/>
              <a:t> </a:t>
            </a:r>
            <a:r>
              <a:rPr lang="es-MX" dirty="0" err="1"/>
              <a:t>by</a:t>
            </a:r>
            <a:r>
              <a:rPr lang="es-MX" dirty="0"/>
              <a:t> </a:t>
            </a:r>
            <a:r>
              <a:rPr lang="es-MX" dirty="0" err="1"/>
              <a:t>the</a:t>
            </a:r>
            <a:r>
              <a:rPr lang="es-MX" dirty="0"/>
              <a:t> </a:t>
            </a:r>
            <a:r>
              <a:rPr lang="es-MX" i="1" dirty="0" err="1"/>
              <a:t>last</a:t>
            </a:r>
            <a:r>
              <a:rPr lang="es-MX" i="1" dirty="0"/>
              <a:t> </a:t>
            </a:r>
            <a:r>
              <a:rPr lang="es-MX" i="1" dirty="0" err="1"/>
              <a:t>executed</a:t>
            </a:r>
            <a:r>
              <a:rPr lang="es-MX" i="1" dirty="0"/>
              <a:t> ALU </a:t>
            </a:r>
            <a:r>
              <a:rPr lang="es-MX" i="1" dirty="0" err="1"/>
              <a:t>instruction</a:t>
            </a:r>
            <a:r>
              <a:rPr lang="es-MX" dirty="0"/>
              <a:t>.</a:t>
            </a:r>
          </a:p>
          <a:p>
            <a:r>
              <a:rPr lang="en-US" altLang="en-US" dirty="0"/>
              <a:t>Some conditional jumps:</a:t>
            </a:r>
          </a:p>
          <a:p>
            <a:pPr lvl="1">
              <a:buNone/>
            </a:pPr>
            <a:r>
              <a:rPr lang="en-US" altLang="en-US" dirty="0"/>
              <a:t>JC - jump to a label if the Carry flag is set</a:t>
            </a:r>
          </a:p>
          <a:p>
            <a:pPr lvl="1">
              <a:buNone/>
            </a:pPr>
            <a:r>
              <a:rPr lang="en-US" altLang="en-US" dirty="0"/>
              <a:t>JZ - jump to a label if the Zero flag is set</a:t>
            </a:r>
          </a:p>
          <a:p>
            <a:pPr lvl="1">
              <a:buNone/>
            </a:pPr>
            <a:r>
              <a:rPr lang="en-US" altLang="en-US" dirty="0"/>
              <a:t>JS - jump to a label if the Sign flag is set</a:t>
            </a:r>
          </a:p>
          <a:p>
            <a:endParaRPr lang="es-MX" dirty="0"/>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335</a:t>
            </a:fld>
            <a:endParaRPr lang="es-MX" dirty="0"/>
          </a:p>
        </p:txBody>
      </p:sp>
    </p:spTree>
    <p:extLst>
      <p:ext uri="{BB962C8B-B14F-4D97-AF65-F5344CB8AC3E}">
        <p14:creationId xmlns:p14="http://schemas.microsoft.com/office/powerpoint/2010/main" val="381962041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J</a:t>
            </a:r>
            <a:r>
              <a:rPr lang="es-MX" i="1" dirty="0" err="1"/>
              <a:t>cond</a:t>
            </a:r>
            <a:r>
              <a:rPr lang="es-MX" dirty="0" err="1"/>
              <a:t>s</a:t>
            </a:r>
            <a:r>
              <a:rPr lang="es-MX" dirty="0"/>
              <a:t> </a:t>
            </a:r>
            <a:r>
              <a:rPr lang="es-MX" dirty="0" err="1"/>
              <a:t>usage</a:t>
            </a:r>
            <a:endParaRPr lang="en-US" dirty="0"/>
          </a:p>
        </p:txBody>
      </p:sp>
      <p:sp>
        <p:nvSpPr>
          <p:cNvPr id="3" name="2 Marcador de contenido"/>
          <p:cNvSpPr>
            <a:spLocks noGrp="1"/>
          </p:cNvSpPr>
          <p:nvPr>
            <p:ph idx="1"/>
          </p:nvPr>
        </p:nvSpPr>
        <p:spPr/>
        <p:txBody>
          <a:bodyPr>
            <a:normAutofit/>
          </a:bodyPr>
          <a:lstStyle/>
          <a:p>
            <a:r>
              <a:rPr lang="es-MX" sz="2400" dirty="0" err="1"/>
              <a:t>Example</a:t>
            </a:r>
            <a:r>
              <a:rPr lang="es-MX" sz="2400" dirty="0"/>
              <a:t> 1</a:t>
            </a:r>
          </a:p>
          <a:p>
            <a:endParaRPr lang="es-MX" sz="2400" dirty="0"/>
          </a:p>
          <a:p>
            <a:endParaRPr lang="es-MX" sz="2400" dirty="0"/>
          </a:p>
          <a:p>
            <a:endParaRPr lang="es-MX" sz="2400" dirty="0"/>
          </a:p>
          <a:p>
            <a:endParaRPr lang="es-MX" sz="2000" dirty="0"/>
          </a:p>
          <a:p>
            <a:endParaRPr lang="es-MX" sz="2400" dirty="0"/>
          </a:p>
          <a:p>
            <a:r>
              <a:rPr lang="es-MX" sz="2400" dirty="0"/>
              <a:t>Example2</a:t>
            </a:r>
            <a:endParaRPr lang="en-US" sz="24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336</a:t>
            </a:fld>
            <a:endParaRPr lang="es-MX" dirty="0"/>
          </a:p>
        </p:txBody>
      </p:sp>
      <p:sp>
        <p:nvSpPr>
          <p:cNvPr id="6" name="Text Box 4"/>
          <p:cNvSpPr txBox="1">
            <a:spLocks noChangeArrowheads="1"/>
          </p:cNvSpPr>
          <p:nvPr/>
        </p:nvSpPr>
        <p:spPr bwMode="auto">
          <a:xfrm>
            <a:off x="3791744" y="1844824"/>
            <a:ext cx="2785120" cy="1728192"/>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err="1">
                <a:latin typeface="Courier New" pitchFamily="49" charset="0"/>
              </a:rPr>
              <a:t>instrucChgFlags</a:t>
            </a:r>
            <a:endParaRPr lang="es-MX" altLang="en-US" sz="1600" b="1" dirty="0">
              <a:latin typeface="Courier New" pitchFamily="49" charset="0"/>
            </a:endParaRPr>
          </a:p>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err="1">
                <a:latin typeface="Courier New" pitchFamily="49" charset="0"/>
              </a:rPr>
              <a:t>J</a:t>
            </a:r>
            <a:r>
              <a:rPr lang="es-MX" altLang="en-US" sz="1600" b="1" i="1" dirty="0" err="1">
                <a:solidFill>
                  <a:srgbClr val="FF0000"/>
                </a:solidFill>
                <a:latin typeface="Courier New" pitchFamily="49" charset="0"/>
              </a:rPr>
              <a:t>cond</a:t>
            </a:r>
            <a:r>
              <a:rPr lang="es-MX" altLang="en-US" sz="1600" b="1" dirty="0">
                <a:latin typeface="Courier New" pitchFamily="49" charset="0"/>
              </a:rPr>
              <a:t> la1</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la1:. . .</a:t>
            </a:r>
            <a:endParaRPr lang="en-US" altLang="en-US" sz="1600" b="1" dirty="0">
              <a:latin typeface="Courier New" pitchFamily="49" charset="0"/>
            </a:endParaRPr>
          </a:p>
        </p:txBody>
      </p:sp>
      <p:sp>
        <p:nvSpPr>
          <p:cNvPr id="7" name="Text Box 4"/>
          <p:cNvSpPr txBox="1">
            <a:spLocks noChangeArrowheads="1"/>
          </p:cNvSpPr>
          <p:nvPr/>
        </p:nvSpPr>
        <p:spPr bwMode="auto">
          <a:xfrm>
            <a:off x="3791744" y="4437112"/>
            <a:ext cx="2785120" cy="19812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80000"/>
              </a:lnSpc>
              <a:spcBef>
                <a:spcPct val="50000"/>
              </a:spcBef>
              <a:buClrTx/>
              <a:buFontTx/>
              <a:buNone/>
            </a:pPr>
            <a:r>
              <a:rPr lang="es-MX" altLang="en-US" sz="1600" b="1" dirty="0">
                <a:latin typeface="Courier New" pitchFamily="49" charset="0"/>
              </a:rPr>
              <a:t>la2:</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err="1">
                <a:latin typeface="Courier New" pitchFamily="49" charset="0"/>
              </a:rPr>
              <a:t>instrucChgFlags</a:t>
            </a:r>
            <a:endParaRPr lang="es-MX" altLang="en-US" sz="1600" b="1" dirty="0">
              <a:latin typeface="Courier New" pitchFamily="49" charset="0"/>
            </a:endParaRPr>
          </a:p>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err="1">
                <a:latin typeface="Courier New" pitchFamily="49" charset="0"/>
              </a:rPr>
              <a:t>J</a:t>
            </a:r>
            <a:r>
              <a:rPr lang="es-MX" altLang="en-US" sz="1600" b="1" i="1" dirty="0" err="1">
                <a:solidFill>
                  <a:srgbClr val="FF0000"/>
                </a:solidFill>
                <a:latin typeface="Courier New" pitchFamily="49" charset="0"/>
              </a:rPr>
              <a:t>cond</a:t>
            </a:r>
            <a:r>
              <a:rPr lang="es-MX" altLang="en-US" sz="1600" b="1" dirty="0">
                <a:latin typeface="Courier New" pitchFamily="49" charset="0"/>
              </a:rPr>
              <a:t> la2</a:t>
            </a:r>
          </a:p>
          <a:p>
            <a:pPr eaLnBrk="1" hangingPunct="1">
              <a:lnSpc>
                <a:spcPct val="80000"/>
              </a:lnSpc>
              <a:spcBef>
                <a:spcPct val="50000"/>
              </a:spcBef>
              <a:buClrTx/>
              <a:buFontTx/>
              <a:buNone/>
            </a:pPr>
            <a:r>
              <a:rPr lang="es-MX" altLang="en-US" sz="1600" b="1" dirty="0">
                <a:latin typeface="Courier New" pitchFamily="49" charset="0"/>
              </a:rPr>
              <a:t>    . . .</a:t>
            </a:r>
            <a:endParaRPr lang="en-US" altLang="en-US" sz="1600" b="1" dirty="0">
              <a:latin typeface="Courier New" pitchFamily="49" charset="0"/>
            </a:endParaRPr>
          </a:p>
        </p:txBody>
      </p:sp>
    </p:spTree>
    <p:extLst>
      <p:ext uri="{BB962C8B-B14F-4D97-AF65-F5344CB8AC3E}">
        <p14:creationId xmlns:p14="http://schemas.microsoft.com/office/powerpoint/2010/main" val="383615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err="1"/>
              <a:t>J</a:t>
            </a:r>
            <a:r>
              <a:rPr lang="en-US" i="1" dirty="0" err="1">
                <a:solidFill>
                  <a:srgbClr val="FF0000"/>
                </a:solidFill>
              </a:rPr>
              <a:t>cond</a:t>
            </a:r>
            <a:r>
              <a:rPr lang="en-US" dirty="0" err="1"/>
              <a:t>s</a:t>
            </a:r>
            <a:r>
              <a:rPr lang="en-US" dirty="0"/>
              <a:t> Based on </a:t>
            </a:r>
            <a:r>
              <a:rPr lang="en-US" i="1" dirty="0"/>
              <a:t>one</a:t>
            </a:r>
            <a:r>
              <a:rPr lang="en-US" dirty="0"/>
              <a:t> Flag (</a:t>
            </a:r>
            <a:r>
              <a:rPr lang="en-US" sz="1800" dirty="0"/>
              <a:t>after instruction</a:t>
            </a:r>
            <a:r>
              <a:rPr lang="en-US" dirty="0"/>
              <a:t>)</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337</a:t>
            </a:fld>
            <a:endParaRPr lang="es-MX"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9943" y="1988840"/>
            <a:ext cx="54864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414309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J</a:t>
            </a:r>
            <a:r>
              <a:rPr lang="es-MX" i="1" dirty="0" err="1"/>
              <a:t>cond</a:t>
            </a:r>
            <a:r>
              <a:rPr lang="es-MX" dirty="0" err="1"/>
              <a:t>s</a:t>
            </a:r>
            <a:r>
              <a:rPr lang="es-MX" dirty="0"/>
              <a:t> </a:t>
            </a:r>
            <a:r>
              <a:rPr lang="es-MX" dirty="0" err="1"/>
              <a:t>examples</a:t>
            </a:r>
            <a:endParaRPr lang="en-US" dirty="0"/>
          </a:p>
        </p:txBody>
      </p:sp>
      <p:sp>
        <p:nvSpPr>
          <p:cNvPr id="3" name="2 Marcador de contenido"/>
          <p:cNvSpPr>
            <a:spLocks noGrp="1"/>
          </p:cNvSpPr>
          <p:nvPr>
            <p:ph idx="1"/>
          </p:nvPr>
        </p:nvSpPr>
        <p:spPr/>
        <p:txBody>
          <a:bodyPr>
            <a:normAutofit/>
          </a:bodyPr>
          <a:lstStyle/>
          <a:p>
            <a:r>
              <a:rPr lang="es-MX" sz="2400" dirty="0" err="1"/>
              <a:t>Example</a:t>
            </a:r>
            <a:r>
              <a:rPr lang="es-MX" sz="2400" dirty="0"/>
              <a:t> 1</a:t>
            </a:r>
          </a:p>
          <a:p>
            <a:endParaRPr lang="es-MX" sz="2400" dirty="0"/>
          </a:p>
          <a:p>
            <a:endParaRPr lang="es-MX" sz="2400" dirty="0"/>
          </a:p>
          <a:p>
            <a:endParaRPr lang="es-MX" sz="2400" dirty="0"/>
          </a:p>
          <a:p>
            <a:endParaRPr lang="es-MX" sz="2000" dirty="0"/>
          </a:p>
          <a:p>
            <a:endParaRPr lang="es-MX" sz="2400" dirty="0"/>
          </a:p>
          <a:p>
            <a:r>
              <a:rPr lang="es-MX" sz="2400" dirty="0"/>
              <a:t>Example2</a:t>
            </a:r>
            <a:endParaRPr lang="en-US" sz="24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338</a:t>
            </a:fld>
            <a:endParaRPr lang="es-MX" dirty="0"/>
          </a:p>
        </p:txBody>
      </p:sp>
      <p:sp>
        <p:nvSpPr>
          <p:cNvPr id="6" name="Text Box 4"/>
          <p:cNvSpPr txBox="1">
            <a:spLocks noChangeArrowheads="1"/>
          </p:cNvSpPr>
          <p:nvPr/>
        </p:nvSpPr>
        <p:spPr bwMode="auto">
          <a:xfrm>
            <a:off x="3791744" y="1844824"/>
            <a:ext cx="2785120" cy="1728192"/>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80000"/>
              </a:lnSpc>
              <a:spcBef>
                <a:spcPct val="50000"/>
              </a:spcBef>
              <a:buClrTx/>
              <a:buFontTx/>
              <a:buNone/>
            </a:pPr>
            <a:r>
              <a:rPr lang="es-MX" altLang="en-US" sz="1600" b="1" dirty="0">
                <a:latin typeface="Courier New" pitchFamily="49" charset="0"/>
              </a:rPr>
              <a:t>    MOV EAX,1</a:t>
            </a:r>
          </a:p>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a:solidFill>
                  <a:srgbClr val="FF0000"/>
                </a:solidFill>
                <a:latin typeface="Courier New" pitchFamily="49" charset="0"/>
              </a:rPr>
              <a:t>SUB EAX,1</a:t>
            </a:r>
          </a:p>
          <a:p>
            <a:pPr eaLnBrk="1" hangingPunct="1">
              <a:lnSpc>
                <a:spcPct val="80000"/>
              </a:lnSpc>
              <a:spcBef>
                <a:spcPct val="50000"/>
              </a:spcBef>
              <a:buClrTx/>
              <a:buFontTx/>
              <a:buNone/>
            </a:pPr>
            <a:r>
              <a:rPr lang="es-MX" altLang="en-US" sz="1600" b="1" dirty="0">
                <a:latin typeface="Courier New" pitchFamily="49" charset="0"/>
              </a:rPr>
              <a:t>    JZ la1</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la1:. . .</a:t>
            </a:r>
            <a:endParaRPr lang="en-US" altLang="en-US" sz="1600" b="1" dirty="0">
              <a:latin typeface="Courier New" pitchFamily="49" charset="0"/>
            </a:endParaRPr>
          </a:p>
        </p:txBody>
      </p:sp>
      <p:sp>
        <p:nvSpPr>
          <p:cNvPr id="7" name="Text Box 4"/>
          <p:cNvSpPr txBox="1">
            <a:spLocks noChangeArrowheads="1"/>
          </p:cNvSpPr>
          <p:nvPr/>
        </p:nvSpPr>
        <p:spPr bwMode="auto">
          <a:xfrm>
            <a:off x="3791744" y="4437112"/>
            <a:ext cx="2785120" cy="19812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80000"/>
              </a:lnSpc>
              <a:spcBef>
                <a:spcPct val="50000"/>
              </a:spcBef>
              <a:buClrTx/>
              <a:buFontTx/>
              <a:buNone/>
            </a:pPr>
            <a:r>
              <a:rPr lang="es-MX" altLang="en-US" sz="1600" b="1" dirty="0">
                <a:latin typeface="Courier New" pitchFamily="49" charset="0"/>
              </a:rPr>
              <a:t>la2:</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    MOV EAX,1</a:t>
            </a:r>
          </a:p>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a:solidFill>
                  <a:srgbClr val="FF0000"/>
                </a:solidFill>
                <a:latin typeface="Courier New" pitchFamily="49" charset="0"/>
              </a:rPr>
              <a:t>ADD EAX,1</a:t>
            </a:r>
          </a:p>
          <a:p>
            <a:pPr eaLnBrk="1" hangingPunct="1">
              <a:lnSpc>
                <a:spcPct val="80000"/>
              </a:lnSpc>
              <a:spcBef>
                <a:spcPct val="50000"/>
              </a:spcBef>
              <a:buClrTx/>
              <a:buFontTx/>
              <a:buNone/>
            </a:pPr>
            <a:r>
              <a:rPr lang="es-MX" altLang="en-US" sz="1600" b="1" dirty="0">
                <a:latin typeface="Courier New" pitchFamily="49" charset="0"/>
              </a:rPr>
              <a:t>    JNC la2</a:t>
            </a:r>
          </a:p>
          <a:p>
            <a:pPr eaLnBrk="1" hangingPunct="1">
              <a:lnSpc>
                <a:spcPct val="80000"/>
              </a:lnSpc>
              <a:spcBef>
                <a:spcPct val="50000"/>
              </a:spcBef>
              <a:buClrTx/>
              <a:buFontTx/>
              <a:buNone/>
            </a:pPr>
            <a:r>
              <a:rPr lang="es-MX" altLang="en-US" sz="1600" b="1" dirty="0">
                <a:latin typeface="Courier New" pitchFamily="49" charset="0"/>
              </a:rPr>
              <a:t>    . . .</a:t>
            </a:r>
          </a:p>
        </p:txBody>
      </p:sp>
    </p:spTree>
    <p:extLst>
      <p:ext uri="{BB962C8B-B14F-4D97-AF65-F5344CB8AC3E}">
        <p14:creationId xmlns:p14="http://schemas.microsoft.com/office/powerpoint/2010/main" val="298160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Flags to Test for a </a:t>
            </a:r>
            <a:r>
              <a:rPr lang="en-US" dirty="0" err="1"/>
              <a:t>J</a:t>
            </a:r>
            <a:r>
              <a:rPr lang="en-US" dirty="0" err="1">
                <a:solidFill>
                  <a:srgbClr val="FF0000"/>
                </a:solidFill>
              </a:rPr>
              <a:t>cond</a:t>
            </a:r>
            <a:r>
              <a:rPr lang="en-US" dirty="0"/>
              <a:t>?</a:t>
            </a:r>
          </a:p>
        </p:txBody>
      </p:sp>
      <p:sp>
        <p:nvSpPr>
          <p:cNvPr id="3" name="2 Marcador de contenido"/>
          <p:cNvSpPr>
            <a:spLocks noGrp="1"/>
          </p:cNvSpPr>
          <p:nvPr>
            <p:ph idx="1"/>
          </p:nvPr>
        </p:nvSpPr>
        <p:spPr>
          <a:xfrm>
            <a:off x="1981200" y="1600200"/>
            <a:ext cx="8229600" cy="4781128"/>
          </a:xfrm>
        </p:spPr>
        <p:txBody>
          <a:bodyPr>
            <a:normAutofit/>
          </a:bodyPr>
          <a:lstStyle/>
          <a:p>
            <a:r>
              <a:rPr lang="en-US" altLang="en-US" dirty="0"/>
              <a:t>How many flags have to be tested for a </a:t>
            </a:r>
            <a:r>
              <a:rPr lang="en-US" altLang="en-US" dirty="0" err="1"/>
              <a:t>J</a:t>
            </a:r>
            <a:r>
              <a:rPr lang="en-US" altLang="en-US" dirty="0" err="1">
                <a:solidFill>
                  <a:srgbClr val="FF0000"/>
                </a:solidFill>
              </a:rPr>
              <a:t>cond</a:t>
            </a:r>
            <a:r>
              <a:rPr lang="en-US" altLang="en-US" dirty="0"/>
              <a:t>, when implementing a </a:t>
            </a:r>
            <a:r>
              <a:rPr lang="en-US" altLang="en-US" i="1" dirty="0"/>
              <a:t>Boolean Expression</a:t>
            </a:r>
            <a:r>
              <a:rPr lang="en-US" altLang="en-US" dirty="0"/>
              <a:t> of a HLL’s Algorithm Structure (</a:t>
            </a:r>
            <a:r>
              <a:rPr lang="en-US" altLang="en-US" i="1" dirty="0"/>
              <a:t>if</a:t>
            </a:r>
            <a:r>
              <a:rPr lang="en-US" altLang="en-US" dirty="0"/>
              <a:t>, </a:t>
            </a:r>
            <a:r>
              <a:rPr lang="en-US" altLang="en-US" i="1" dirty="0"/>
              <a:t>while</a:t>
            </a:r>
            <a:r>
              <a:rPr lang="en-US" altLang="en-US" dirty="0"/>
              <a:t>, …)?</a:t>
            </a:r>
          </a:p>
          <a:p>
            <a:endParaRPr lang="es-MX" dirty="0"/>
          </a:p>
          <a:p>
            <a:r>
              <a:rPr lang="es-MX" dirty="0" err="1"/>
              <a:t>For</a:t>
            </a:r>
            <a:r>
              <a:rPr lang="es-MX" dirty="0"/>
              <a:t> </a:t>
            </a:r>
            <a:r>
              <a:rPr lang="es-MX" i="1" dirty="0" err="1"/>
              <a:t>unsigned</a:t>
            </a:r>
            <a:r>
              <a:rPr lang="es-MX" dirty="0"/>
              <a:t> </a:t>
            </a:r>
            <a:r>
              <a:rPr lang="es-MX" dirty="0" err="1"/>
              <a:t>expressions</a:t>
            </a:r>
            <a:r>
              <a:rPr lang="es-MX" dirty="0"/>
              <a:t>?</a:t>
            </a:r>
          </a:p>
          <a:p>
            <a:pPr lvl="1"/>
            <a:r>
              <a:rPr lang="es-MX" dirty="0" err="1"/>
              <a:t>Chiefly</a:t>
            </a:r>
            <a:r>
              <a:rPr lang="es-MX" dirty="0"/>
              <a:t>,  </a:t>
            </a:r>
            <a:r>
              <a:rPr lang="es-MX" dirty="0">
                <a:solidFill>
                  <a:srgbClr val="FF0000"/>
                </a:solidFill>
              </a:rPr>
              <a:t>CF</a:t>
            </a:r>
            <a:r>
              <a:rPr lang="es-MX" dirty="0"/>
              <a:t> and </a:t>
            </a:r>
            <a:r>
              <a:rPr lang="es-MX" dirty="0">
                <a:solidFill>
                  <a:srgbClr val="FF0000"/>
                </a:solidFill>
              </a:rPr>
              <a:t>ZF</a:t>
            </a:r>
            <a:r>
              <a:rPr lang="es-MX" dirty="0"/>
              <a:t> </a:t>
            </a:r>
          </a:p>
          <a:p>
            <a:r>
              <a:rPr lang="es-MX" dirty="0" err="1"/>
              <a:t>For</a:t>
            </a:r>
            <a:r>
              <a:rPr lang="es-MX" dirty="0"/>
              <a:t> </a:t>
            </a:r>
            <a:r>
              <a:rPr lang="es-MX" i="1" dirty="0" err="1"/>
              <a:t>signed</a:t>
            </a:r>
            <a:r>
              <a:rPr lang="es-MX" dirty="0"/>
              <a:t> </a:t>
            </a:r>
            <a:r>
              <a:rPr lang="es-MX" dirty="0" err="1"/>
              <a:t>expressions</a:t>
            </a:r>
            <a:r>
              <a:rPr lang="es-MX" dirty="0"/>
              <a:t>?</a:t>
            </a:r>
          </a:p>
          <a:p>
            <a:pPr lvl="1"/>
            <a:r>
              <a:rPr lang="en-US" altLang="en-US" dirty="0"/>
              <a:t>Mainly,  </a:t>
            </a:r>
            <a:r>
              <a:rPr lang="en-US" altLang="en-US" dirty="0">
                <a:solidFill>
                  <a:srgbClr val="FF0000"/>
                </a:solidFill>
              </a:rPr>
              <a:t>SF</a:t>
            </a:r>
            <a:r>
              <a:rPr lang="en-US" altLang="en-US" dirty="0"/>
              <a:t> and </a:t>
            </a:r>
            <a:r>
              <a:rPr lang="en-US" altLang="en-US" dirty="0">
                <a:solidFill>
                  <a:srgbClr val="FF0000"/>
                </a:solidFill>
              </a:rPr>
              <a:t>OF</a:t>
            </a:r>
            <a:r>
              <a:rPr lang="en-US" altLang="en-US" dirty="0"/>
              <a:t> </a:t>
            </a:r>
          </a:p>
          <a:p>
            <a:endParaRPr lang="es-MX" dirty="0"/>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339</a:t>
            </a:fld>
            <a:endParaRPr lang="es-MX" dirty="0"/>
          </a:p>
        </p:txBody>
      </p:sp>
    </p:spTree>
    <p:extLst>
      <p:ext uri="{BB962C8B-B14F-4D97-AF65-F5344CB8AC3E}">
        <p14:creationId xmlns:p14="http://schemas.microsoft.com/office/powerpoint/2010/main" val="2455086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lstStyle/>
          <a:p>
            <a:pPr eaLnBrk="1" hangingPunct="1">
              <a:defRPr/>
            </a:pPr>
            <a:r>
              <a:rPr lang="en-US" dirty="0"/>
              <a:t>Hexadecimal Subtraction</a:t>
            </a:r>
          </a:p>
        </p:txBody>
      </p:sp>
      <p:sp>
        <p:nvSpPr>
          <p:cNvPr id="20484" name="Rectangle 1027"/>
          <p:cNvSpPr>
            <a:spLocks noGrp="1" noChangeArrowheads="1"/>
          </p:cNvSpPr>
          <p:nvPr>
            <p:ph type="body" idx="1"/>
          </p:nvPr>
        </p:nvSpPr>
        <p:spPr>
          <a:xfrm>
            <a:off x="2202336" y="1491208"/>
            <a:ext cx="7086600" cy="762000"/>
          </a:xfrm>
        </p:spPr>
        <p:txBody>
          <a:bodyPr/>
          <a:lstStyle/>
          <a:p>
            <a:pPr eaLnBrk="1" hangingPunct="1">
              <a:lnSpc>
                <a:spcPct val="110000"/>
              </a:lnSpc>
            </a:pPr>
            <a:r>
              <a:rPr lang="en-US" altLang="en-US" sz="2000"/>
              <a:t>When a borrow is required from the digit to the left, add 16 (decimal) to the current digit's value:</a:t>
            </a:r>
          </a:p>
        </p:txBody>
      </p:sp>
      <p:sp>
        <p:nvSpPr>
          <p:cNvPr id="20485" name="Text Box 1028"/>
          <p:cNvSpPr txBox="1">
            <a:spLocks noChangeArrowheads="1"/>
          </p:cNvSpPr>
          <p:nvPr/>
        </p:nvSpPr>
        <p:spPr bwMode="auto">
          <a:xfrm>
            <a:off x="4793136" y="3940722"/>
            <a:ext cx="1752600" cy="101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40000"/>
              </a:lnSpc>
              <a:spcBef>
                <a:spcPct val="50000"/>
              </a:spcBef>
              <a:buClrTx/>
              <a:buNone/>
            </a:pPr>
            <a:r>
              <a:rPr lang="en-US" altLang="en-US" sz="2100" dirty="0">
                <a:solidFill>
                  <a:prstClr val="black"/>
                </a:solidFill>
              </a:rPr>
              <a:t>C6	75</a:t>
            </a:r>
          </a:p>
          <a:p>
            <a:pPr eaLnBrk="1" hangingPunct="1">
              <a:lnSpc>
                <a:spcPct val="40000"/>
              </a:lnSpc>
              <a:spcBef>
                <a:spcPct val="50000"/>
              </a:spcBef>
              <a:buClrTx/>
              <a:buNone/>
            </a:pPr>
            <a:r>
              <a:rPr lang="en-US" altLang="en-US" sz="2100" dirty="0">
                <a:solidFill>
                  <a:prstClr val="black"/>
                </a:solidFill>
              </a:rPr>
              <a:t>A2	47</a:t>
            </a:r>
          </a:p>
          <a:p>
            <a:pPr eaLnBrk="1" hangingPunct="1">
              <a:lnSpc>
                <a:spcPct val="40000"/>
              </a:lnSpc>
              <a:spcBef>
                <a:spcPct val="50000"/>
              </a:spcBef>
              <a:buClrTx/>
              <a:buNone/>
            </a:pPr>
            <a:r>
              <a:rPr lang="en-US" altLang="en-US" sz="2100" dirty="0">
                <a:solidFill>
                  <a:prstClr val="black"/>
                </a:solidFill>
              </a:rPr>
              <a:t>24	??</a:t>
            </a:r>
          </a:p>
        </p:txBody>
      </p:sp>
      <p:sp>
        <p:nvSpPr>
          <p:cNvPr id="20486" name="Line 1029"/>
          <p:cNvSpPr>
            <a:spLocks noChangeShapeType="1"/>
          </p:cNvSpPr>
          <p:nvPr/>
        </p:nvSpPr>
        <p:spPr bwMode="auto">
          <a:xfrm flipV="1">
            <a:off x="4802661" y="4510633"/>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20487" name="Text Box 1031"/>
          <p:cNvSpPr txBox="1">
            <a:spLocks noChangeArrowheads="1"/>
          </p:cNvSpPr>
          <p:nvPr/>
        </p:nvSpPr>
        <p:spPr bwMode="auto">
          <a:xfrm>
            <a:off x="5602761" y="3559721"/>
            <a:ext cx="533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500" b="1">
                <a:solidFill>
                  <a:prstClr val="black"/>
                </a:solidFill>
                <a:latin typeface="Symbol" pitchFamily="18" charset="2"/>
              </a:rPr>
              <a:t>-</a:t>
            </a:r>
            <a:r>
              <a:rPr lang="en-US" altLang="en-US" sz="1500" b="1">
                <a:solidFill>
                  <a:prstClr val="black"/>
                </a:solidFill>
              </a:rPr>
              <a:t>1</a:t>
            </a:r>
          </a:p>
        </p:txBody>
      </p:sp>
      <p:sp>
        <p:nvSpPr>
          <p:cNvPr id="20488" name="Line 1034"/>
          <p:cNvSpPr>
            <a:spLocks noChangeShapeType="1"/>
          </p:cNvSpPr>
          <p:nvPr/>
        </p:nvSpPr>
        <p:spPr bwMode="auto">
          <a:xfrm flipH="1">
            <a:off x="6012336" y="3015208"/>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20489" name="Text Box 1035"/>
          <p:cNvSpPr txBox="1">
            <a:spLocks noChangeArrowheads="1"/>
          </p:cNvSpPr>
          <p:nvPr/>
        </p:nvSpPr>
        <p:spPr bwMode="auto">
          <a:xfrm>
            <a:off x="5250336" y="2481808"/>
            <a:ext cx="1524000" cy="5112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hangingPunct="1">
              <a:lnSpc>
                <a:spcPct val="110000"/>
              </a:lnSpc>
              <a:spcBef>
                <a:spcPct val="50000"/>
              </a:spcBef>
              <a:buClrTx/>
              <a:buNone/>
            </a:pPr>
            <a:r>
              <a:rPr lang="en-US" altLang="en-US" sz="1500">
                <a:solidFill>
                  <a:prstClr val="black"/>
                </a:solidFill>
              </a:rPr>
              <a:t>16 + 5 = 21</a:t>
            </a:r>
          </a:p>
        </p:txBody>
      </p:sp>
      <p:sp>
        <p:nvSpPr>
          <p:cNvPr id="77837" name="Text Box 1037"/>
          <p:cNvSpPr txBox="1">
            <a:spLocks noChangeArrowheads="1"/>
          </p:cNvSpPr>
          <p:nvPr/>
        </p:nvSpPr>
        <p:spPr bwMode="auto">
          <a:xfrm>
            <a:off x="2278536" y="5301208"/>
            <a:ext cx="7391400" cy="8001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700">
                <a:solidFill>
                  <a:prstClr val="black"/>
                </a:solidFill>
              </a:rPr>
              <a:t>Practice: The address of </a:t>
            </a:r>
            <a:r>
              <a:rPr lang="en-US" altLang="en-US" sz="1700" b="1">
                <a:solidFill>
                  <a:prstClr val="black"/>
                </a:solidFill>
              </a:rPr>
              <a:t>var1</a:t>
            </a:r>
            <a:r>
              <a:rPr lang="en-US" altLang="en-US" sz="1700">
                <a:solidFill>
                  <a:prstClr val="black"/>
                </a:solidFill>
              </a:rPr>
              <a:t> is 00400020. The address of the next variable after var1 is 0040006A. How many bytes are used by var1?</a:t>
            </a:r>
          </a:p>
        </p:txBody>
      </p:sp>
      <p:sp>
        <p:nvSpPr>
          <p:cNvPr id="12" name="11 Marcador de pie de página"/>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
        <p:nvSpPr>
          <p:cNvPr id="13" name="12 Marcador de número de diapositiva"/>
          <p:cNvSpPr>
            <a:spLocks noGrp="1"/>
          </p:cNvSpPr>
          <p:nvPr>
            <p:ph type="sldNum" sz="quarter" idx="12"/>
          </p:nvPr>
        </p:nvSpPr>
        <p:spPr/>
        <p:txBody>
          <a:bodyPr/>
          <a:lstStyle/>
          <a:p>
            <a:fld id="{89694F64-EAC4-420D-80A9-8D186F3C5535}" type="slidenum">
              <a:rPr lang="es-MX">
                <a:solidFill>
                  <a:prstClr val="black"/>
                </a:solidFill>
                <a:latin typeface="Calibri"/>
              </a:rPr>
              <a:pPr/>
              <a:t>34</a:t>
            </a:fld>
            <a:endParaRPr lang="es-MX" dirty="0">
              <a:solidFill>
                <a:prstClr val="black"/>
              </a:solidFill>
              <a:latin typeface="Calibri"/>
            </a:endParaRPr>
          </a:p>
        </p:txBody>
      </p:sp>
    </p:spTree>
    <p:extLst>
      <p:ext uri="{BB962C8B-B14F-4D97-AF65-F5344CB8AC3E}">
        <p14:creationId xmlns:p14="http://schemas.microsoft.com/office/powerpoint/2010/main" val="765711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37"/>
                                        </p:tgtEl>
                                        <p:attrNameLst>
                                          <p:attrName>style.visibility</p:attrName>
                                        </p:attrNameLst>
                                      </p:cBhvr>
                                      <p:to>
                                        <p:strVal val="visible"/>
                                      </p:to>
                                    </p:set>
                                    <p:animEffect transition="in" filter="dissolve">
                                      <p:cBhvr>
                                        <p:cTn id="7" dur="500"/>
                                        <p:tgtEl>
                                          <p:spTgt spid="7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animBg="1" autoUpdateAnimBg="0"/>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BF</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189723322"/>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J</a:t>
            </a:r>
            <a:r>
              <a:rPr lang="es-MX" i="1" dirty="0" err="1">
                <a:solidFill>
                  <a:srgbClr val="FF0000"/>
                </a:solidFill>
              </a:rPr>
              <a:t>cond</a:t>
            </a:r>
            <a:r>
              <a:rPr lang="es-MX" dirty="0" err="1"/>
              <a:t>s</a:t>
            </a:r>
            <a:endParaRPr lang="en-US" dirty="0"/>
          </a:p>
        </p:txBody>
      </p:sp>
      <p:sp>
        <p:nvSpPr>
          <p:cNvPr id="3" name="2 Marcador de contenido"/>
          <p:cNvSpPr>
            <a:spLocks noGrp="1"/>
          </p:cNvSpPr>
          <p:nvPr>
            <p:ph idx="1"/>
          </p:nvPr>
        </p:nvSpPr>
        <p:spPr/>
        <p:txBody>
          <a:bodyPr/>
          <a:lstStyle/>
          <a:p>
            <a:r>
              <a:rPr lang="es-MX" dirty="0" err="1"/>
              <a:t>Hard</a:t>
            </a:r>
            <a:r>
              <a:rPr lang="es-MX" dirty="0"/>
              <a:t> to use </a:t>
            </a:r>
            <a:r>
              <a:rPr lang="es-MX" dirty="0" err="1"/>
              <a:t>them</a:t>
            </a:r>
            <a:r>
              <a:rPr lang="es-MX" dirty="0"/>
              <a:t>, </a:t>
            </a:r>
            <a:r>
              <a:rPr lang="es-MX" dirty="0" err="1"/>
              <a:t>because</a:t>
            </a:r>
            <a:r>
              <a:rPr lang="es-MX" dirty="0"/>
              <a:t> </a:t>
            </a:r>
            <a:r>
              <a:rPr lang="es-MX" dirty="0" err="1"/>
              <a:t>the</a:t>
            </a:r>
            <a:r>
              <a:rPr lang="es-MX" dirty="0"/>
              <a:t> </a:t>
            </a:r>
            <a:r>
              <a:rPr lang="es-MX" dirty="0" err="1"/>
              <a:t>predecessor</a:t>
            </a:r>
            <a:r>
              <a:rPr lang="es-MX" dirty="0"/>
              <a:t> </a:t>
            </a:r>
            <a:r>
              <a:rPr lang="es-MX" dirty="0" err="1"/>
              <a:t>instructions</a:t>
            </a:r>
            <a:r>
              <a:rPr lang="es-MX" dirty="0"/>
              <a:t> </a:t>
            </a:r>
            <a:r>
              <a:rPr lang="es-MX" dirty="0" err="1"/>
              <a:t>usually</a:t>
            </a:r>
            <a:r>
              <a:rPr lang="es-MX" dirty="0"/>
              <a:t> </a:t>
            </a:r>
            <a:r>
              <a:rPr lang="es-MX" dirty="0" err="1"/>
              <a:t>affect</a:t>
            </a:r>
            <a:r>
              <a:rPr lang="es-MX" dirty="0"/>
              <a:t> </a:t>
            </a:r>
            <a:r>
              <a:rPr lang="es-MX" dirty="0" err="1"/>
              <a:t>several</a:t>
            </a:r>
            <a:r>
              <a:rPr lang="es-MX" dirty="0"/>
              <a:t> </a:t>
            </a:r>
            <a:r>
              <a:rPr lang="es-MX" dirty="0" err="1"/>
              <a:t>flags</a:t>
            </a:r>
            <a:r>
              <a:rPr lang="es-MX" dirty="0"/>
              <a:t> at </a:t>
            </a:r>
            <a:r>
              <a:rPr lang="es-MX" dirty="0" err="1"/>
              <a:t>the</a:t>
            </a:r>
            <a:r>
              <a:rPr lang="es-MX" dirty="0"/>
              <a:t> </a:t>
            </a:r>
            <a:r>
              <a:rPr lang="es-MX" dirty="0" err="1"/>
              <a:t>same</a:t>
            </a:r>
            <a:r>
              <a:rPr lang="es-MX" dirty="0"/>
              <a:t> time, </a:t>
            </a:r>
            <a:r>
              <a:rPr lang="es-MX" dirty="0" err="1"/>
              <a:t>not</a:t>
            </a:r>
            <a:r>
              <a:rPr lang="es-MX" dirty="0"/>
              <a:t> </a:t>
            </a:r>
            <a:r>
              <a:rPr lang="es-MX" dirty="0" err="1"/>
              <a:t>necessaraly</a:t>
            </a:r>
            <a:r>
              <a:rPr lang="es-MX" dirty="0"/>
              <a:t> </a:t>
            </a:r>
            <a:r>
              <a:rPr lang="es-MX" dirty="0" err="1"/>
              <a:t>one</a:t>
            </a:r>
            <a:r>
              <a:rPr lang="es-MX" dirty="0"/>
              <a:t> </a:t>
            </a:r>
            <a:r>
              <a:rPr lang="es-MX" dirty="0" err="1"/>
              <a:t>flag</a:t>
            </a:r>
            <a:r>
              <a:rPr lang="es-MX" dirty="0"/>
              <a:t>.</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341</a:t>
            </a:fld>
            <a:endParaRPr lang="es-MX" dirty="0"/>
          </a:p>
        </p:txBody>
      </p:sp>
    </p:spTree>
    <p:extLst>
      <p:ext uri="{BB962C8B-B14F-4D97-AF65-F5344CB8AC3E}">
        <p14:creationId xmlns:p14="http://schemas.microsoft.com/office/powerpoint/2010/main" val="3707733102"/>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CMP in </a:t>
            </a:r>
            <a:r>
              <a:rPr lang="es-MX" dirty="0" err="1"/>
              <a:t>Structured</a:t>
            </a:r>
            <a:r>
              <a:rPr lang="es-MX" dirty="0"/>
              <a:t> </a:t>
            </a:r>
            <a:r>
              <a:rPr lang="es-MX" dirty="0" err="1"/>
              <a:t>Instructions</a:t>
            </a:r>
            <a:endParaRPr lang="en-US" dirty="0"/>
          </a:p>
        </p:txBody>
      </p:sp>
      <p:sp>
        <p:nvSpPr>
          <p:cNvPr id="3" name="2 Marcador de contenido"/>
          <p:cNvSpPr>
            <a:spLocks noGrp="1"/>
          </p:cNvSpPr>
          <p:nvPr>
            <p:ph idx="1"/>
          </p:nvPr>
        </p:nvSpPr>
        <p:spPr/>
        <p:txBody>
          <a:bodyPr/>
          <a:lstStyle/>
          <a:p>
            <a:pPr>
              <a:buClr>
                <a:schemeClr val="tx1"/>
              </a:buClr>
              <a:buFontTx/>
              <a:buChar char="•"/>
              <a:defRPr/>
            </a:pPr>
            <a:r>
              <a:rPr lang="en-US" b="1" kern="0" dirty="0"/>
              <a:t>CMP instruction</a:t>
            </a:r>
            <a:r>
              <a:rPr lang="en-US" kern="0" dirty="0"/>
              <a:t> is used to create </a:t>
            </a:r>
            <a:r>
              <a:rPr lang="en-US" i="1" kern="0" dirty="0"/>
              <a:t>conditional logic structures</a:t>
            </a:r>
          </a:p>
          <a:p>
            <a:pPr>
              <a:buClr>
                <a:schemeClr val="tx1"/>
              </a:buClr>
              <a:buFontTx/>
              <a:buChar char="•"/>
              <a:defRPr/>
            </a:pPr>
            <a:r>
              <a:rPr lang="en-US" kern="0" dirty="0"/>
              <a:t>When follow CMP with a </a:t>
            </a:r>
            <a:r>
              <a:rPr lang="en-US" i="1" kern="0" dirty="0"/>
              <a:t>conditional jump</a:t>
            </a:r>
            <a:r>
              <a:rPr lang="en-US" kern="0" dirty="0"/>
              <a:t> instruction, the result is the assembly language equivalent of an IF or a WHILE statement, or any other structured High Level Language instruction.</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342</a:t>
            </a:fld>
            <a:endParaRPr lang="es-MX" dirty="0"/>
          </a:p>
        </p:txBody>
      </p:sp>
    </p:spTree>
    <p:extLst>
      <p:ext uri="{BB962C8B-B14F-4D97-AF65-F5344CB8AC3E}">
        <p14:creationId xmlns:p14="http://schemas.microsoft.com/office/powerpoint/2010/main" val="2291236023"/>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CMP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343</a:t>
            </a:fld>
            <a:endParaRPr lang="es-MX" dirty="0"/>
          </a:p>
        </p:txBody>
      </p:sp>
      <p:sp>
        <p:nvSpPr>
          <p:cNvPr id="6" name="Rectangle 1027"/>
          <p:cNvSpPr txBox="1">
            <a:spLocks noChangeArrowheads="1"/>
          </p:cNvSpPr>
          <p:nvPr/>
        </p:nvSpPr>
        <p:spPr>
          <a:xfrm>
            <a:off x="2243354" y="1638300"/>
            <a:ext cx="7772400" cy="45270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en-US" sz="2000" dirty="0">
                <a:latin typeface="Arial" panose="020B0604020202020204" pitchFamily="34" charset="0"/>
                <a:cs typeface="Arial" panose="020B0604020202020204" pitchFamily="34" charset="0"/>
              </a:rPr>
              <a:t>Syntax: </a:t>
            </a:r>
            <a:r>
              <a:rPr lang="en-US" altLang="en-US" sz="2000" b="1" dirty="0">
                <a:latin typeface="Arial" panose="020B0604020202020204" pitchFamily="34" charset="0"/>
                <a:cs typeface="Arial" panose="020B0604020202020204" pitchFamily="34" charset="0"/>
              </a:rPr>
              <a:t>CMP </a:t>
            </a:r>
            <a:r>
              <a:rPr lang="en-US" altLang="en-US" sz="2000" b="1" i="1" dirty="0" err="1">
                <a:latin typeface="Arial" panose="020B0604020202020204" pitchFamily="34" charset="0"/>
                <a:cs typeface="Arial" panose="020B0604020202020204" pitchFamily="34" charset="0"/>
              </a:rPr>
              <a:t>leftOp</a:t>
            </a:r>
            <a:r>
              <a:rPr lang="en-US" altLang="en-US" sz="2000" b="1" i="1" dirty="0">
                <a:latin typeface="Arial" panose="020B0604020202020204" pitchFamily="34" charset="0"/>
                <a:cs typeface="Arial" panose="020B0604020202020204" pitchFamily="34" charset="0"/>
              </a:rPr>
              <a:t>, </a:t>
            </a:r>
            <a:r>
              <a:rPr lang="en-US" altLang="en-US" sz="2000" b="1" i="1" dirty="0" err="1">
                <a:latin typeface="Arial" panose="020B0604020202020204" pitchFamily="34" charset="0"/>
                <a:cs typeface="Arial" panose="020B0604020202020204" pitchFamily="34" charset="0"/>
              </a:rPr>
              <a:t>rightOp</a:t>
            </a:r>
            <a:endParaRPr lang="en-US" altLang="en-US" sz="2000" b="1" dirty="0">
              <a:latin typeface="Arial" panose="020B0604020202020204" pitchFamily="34" charset="0"/>
              <a:cs typeface="Arial" panose="020B0604020202020204" pitchFamily="34" charset="0"/>
            </a:endParaRPr>
          </a:p>
          <a:p>
            <a:pPr>
              <a:lnSpc>
                <a:spcPct val="90000"/>
              </a:lnSpc>
            </a:pPr>
            <a:r>
              <a:rPr lang="en-US" altLang="en-US" sz="2000" dirty="0">
                <a:latin typeface="Arial" panose="020B0604020202020204" pitchFamily="34" charset="0"/>
                <a:cs typeface="Arial" panose="020B0604020202020204" pitchFamily="34" charset="0"/>
              </a:rPr>
              <a:t>Compares the </a:t>
            </a:r>
            <a:r>
              <a:rPr lang="en-US" altLang="en-US" sz="2000" i="1" dirty="0" err="1">
                <a:latin typeface="Arial" panose="020B0604020202020204" pitchFamily="34" charset="0"/>
                <a:cs typeface="Arial" panose="020B0604020202020204" pitchFamily="34" charset="0"/>
              </a:rPr>
              <a:t>leftOp</a:t>
            </a:r>
            <a:r>
              <a:rPr lang="en-US" altLang="en-US" sz="2000" dirty="0">
                <a:latin typeface="Arial" panose="020B0604020202020204" pitchFamily="34" charset="0"/>
                <a:cs typeface="Arial" panose="020B0604020202020204" pitchFamily="34" charset="0"/>
              </a:rPr>
              <a:t> operand to the </a:t>
            </a:r>
            <a:r>
              <a:rPr lang="en-US" altLang="en-US" sz="2000" i="1" dirty="0" err="1">
                <a:latin typeface="Arial" panose="020B0604020202020204" pitchFamily="34" charset="0"/>
                <a:cs typeface="Arial" panose="020B0604020202020204" pitchFamily="34" charset="0"/>
              </a:rPr>
              <a:t>rightOp</a:t>
            </a:r>
            <a:r>
              <a:rPr lang="en-US" altLang="en-US" sz="2000" dirty="0">
                <a:latin typeface="Arial" panose="020B0604020202020204" pitchFamily="34" charset="0"/>
                <a:cs typeface="Arial" panose="020B0604020202020204" pitchFamily="34" charset="0"/>
              </a:rPr>
              <a:t> operand</a:t>
            </a:r>
          </a:p>
          <a:p>
            <a:pPr lvl="1">
              <a:lnSpc>
                <a:spcPct val="90000"/>
              </a:lnSpc>
            </a:pPr>
            <a:r>
              <a:rPr lang="en-US" altLang="en-US" sz="1800" dirty="0">
                <a:latin typeface="Arial" panose="020B0604020202020204" pitchFamily="34" charset="0"/>
                <a:cs typeface="Arial" panose="020B0604020202020204" pitchFamily="34" charset="0"/>
              </a:rPr>
              <a:t>Nondestructive implied subtraction of </a:t>
            </a:r>
            <a:r>
              <a:rPr lang="en-US" altLang="en-US" sz="1800" i="1" dirty="0" err="1">
                <a:latin typeface="Arial" panose="020B0604020202020204" pitchFamily="34" charset="0"/>
                <a:cs typeface="Arial" panose="020B0604020202020204" pitchFamily="34" charset="0"/>
              </a:rPr>
              <a:t>rightOp</a:t>
            </a:r>
            <a:r>
              <a:rPr lang="en-US" altLang="en-US" sz="1800" dirty="0">
                <a:latin typeface="Arial" panose="020B0604020202020204" pitchFamily="34" charset="0"/>
                <a:cs typeface="Arial" panose="020B0604020202020204" pitchFamily="34" charset="0"/>
              </a:rPr>
              <a:t> from </a:t>
            </a:r>
            <a:r>
              <a:rPr lang="en-US" altLang="en-US" sz="1800" i="1" dirty="0" err="1">
                <a:latin typeface="Arial" panose="020B0604020202020204" pitchFamily="34" charset="0"/>
                <a:cs typeface="Arial" panose="020B0604020202020204" pitchFamily="34" charset="0"/>
              </a:rPr>
              <a:t>leftOp</a:t>
            </a:r>
            <a:r>
              <a:rPr lang="en-US" altLang="en-US" sz="1800" dirty="0">
                <a:latin typeface="Arial" panose="020B0604020202020204" pitchFamily="34" charset="0"/>
                <a:cs typeface="Arial" panose="020B0604020202020204" pitchFamily="34" charset="0"/>
              </a:rPr>
              <a:t> (neither operand is changed)</a:t>
            </a:r>
          </a:p>
          <a:p>
            <a:pPr>
              <a:lnSpc>
                <a:spcPct val="90000"/>
              </a:lnSpc>
            </a:pPr>
            <a:r>
              <a:rPr lang="es-MX" altLang="en-US" sz="2000" dirty="0" err="1">
                <a:latin typeface="Arial" panose="020B0604020202020204" pitchFamily="34" charset="0"/>
                <a:cs typeface="Arial" panose="020B0604020202020204" pitchFamily="34" charset="0"/>
              </a:rPr>
              <a:t>Logic</a:t>
            </a:r>
            <a:r>
              <a:rPr lang="es-MX" altLang="en-US" sz="2000" dirty="0">
                <a:latin typeface="Arial" panose="020B0604020202020204" pitchFamily="34" charset="0"/>
                <a:cs typeface="Arial" panose="020B0604020202020204" pitchFamily="34" charset="0"/>
              </a:rPr>
              <a:t>: </a:t>
            </a:r>
            <a:r>
              <a:rPr lang="en-US" altLang="en-US" sz="2000" b="1" i="1" dirty="0" err="1">
                <a:latin typeface="Arial" panose="020B0604020202020204" pitchFamily="34" charset="0"/>
                <a:cs typeface="Arial" panose="020B0604020202020204" pitchFamily="34" charset="0"/>
              </a:rPr>
              <a:t>leftOp</a:t>
            </a:r>
            <a:r>
              <a:rPr lang="en-US" altLang="en-US" sz="2000" b="1" i="1" dirty="0">
                <a:latin typeface="Arial" panose="020B0604020202020204" pitchFamily="34" charset="0"/>
                <a:cs typeface="Arial" panose="020B0604020202020204" pitchFamily="34" charset="0"/>
              </a:rPr>
              <a:t> - </a:t>
            </a:r>
            <a:r>
              <a:rPr lang="en-US" altLang="en-US" sz="2000" b="1" i="1" dirty="0" err="1">
                <a:latin typeface="Arial" panose="020B0604020202020204" pitchFamily="34" charset="0"/>
                <a:cs typeface="Arial" panose="020B0604020202020204" pitchFamily="34" charset="0"/>
              </a:rPr>
              <a:t>rightOp</a:t>
            </a:r>
            <a:endParaRPr lang="en-US" altLang="en-US" sz="2000" dirty="0">
              <a:latin typeface="Arial" panose="020B0604020202020204" pitchFamily="34" charset="0"/>
              <a:cs typeface="Arial" panose="020B0604020202020204" pitchFamily="34" charset="0"/>
            </a:endParaRPr>
          </a:p>
          <a:p>
            <a:pPr>
              <a:lnSpc>
                <a:spcPct val="90000"/>
              </a:lnSpc>
            </a:pPr>
            <a:r>
              <a:rPr lang="es-MX" altLang="en-US" sz="2000" dirty="0" err="1">
                <a:solidFill>
                  <a:srgbClr val="FF0000"/>
                </a:solidFill>
                <a:latin typeface="Arial" panose="020B0604020202020204" pitchFamily="34" charset="0"/>
                <a:cs typeface="Arial" panose="020B0604020202020204" pitchFamily="34" charset="0"/>
              </a:rPr>
              <a:t>The</a:t>
            </a:r>
            <a:r>
              <a:rPr lang="es-MX" altLang="en-US" sz="2000" dirty="0">
                <a:solidFill>
                  <a:srgbClr val="FF0000"/>
                </a:solidFill>
                <a:latin typeface="Arial" panose="020B0604020202020204" pitchFamily="34" charset="0"/>
                <a:cs typeface="Arial" panose="020B0604020202020204" pitchFamily="34" charset="0"/>
              </a:rPr>
              <a:t> </a:t>
            </a:r>
            <a:r>
              <a:rPr lang="es-MX" altLang="en-US" sz="2000" dirty="0" err="1">
                <a:solidFill>
                  <a:srgbClr val="FF0000"/>
                </a:solidFill>
                <a:latin typeface="Arial" panose="020B0604020202020204" pitchFamily="34" charset="0"/>
                <a:cs typeface="Arial" panose="020B0604020202020204" pitchFamily="34" charset="0"/>
              </a:rPr>
              <a:t>comparation</a:t>
            </a:r>
            <a:r>
              <a:rPr lang="es-MX" altLang="en-US" sz="2000" dirty="0">
                <a:solidFill>
                  <a:srgbClr val="FF0000"/>
                </a:solidFill>
                <a:latin typeface="Arial" panose="020B0604020202020204" pitchFamily="34" charset="0"/>
                <a:cs typeface="Arial" panose="020B0604020202020204" pitchFamily="34" charset="0"/>
              </a:rPr>
              <a:t> </a:t>
            </a:r>
            <a:r>
              <a:rPr lang="es-MX" altLang="en-US" sz="2000" dirty="0" err="1">
                <a:solidFill>
                  <a:srgbClr val="FF0000"/>
                </a:solidFill>
                <a:latin typeface="Arial" panose="020B0604020202020204" pitchFamily="34" charset="0"/>
                <a:cs typeface="Arial" panose="020B0604020202020204" pitchFamily="34" charset="0"/>
              </a:rPr>
              <a:t>affect</a:t>
            </a:r>
            <a:r>
              <a:rPr lang="es-MX" altLang="en-US" sz="2000" dirty="0">
                <a:solidFill>
                  <a:srgbClr val="FF0000"/>
                </a:solidFill>
                <a:latin typeface="Arial" panose="020B0604020202020204" pitchFamily="34" charset="0"/>
                <a:cs typeface="Arial" panose="020B0604020202020204" pitchFamily="34" charset="0"/>
              </a:rPr>
              <a:t> </a:t>
            </a:r>
            <a:r>
              <a:rPr lang="es-MX" altLang="en-US" sz="2000" dirty="0" err="1">
                <a:solidFill>
                  <a:srgbClr val="FF0000"/>
                </a:solidFill>
                <a:latin typeface="Arial" panose="020B0604020202020204" pitchFamily="34" charset="0"/>
                <a:cs typeface="Arial" panose="020B0604020202020204" pitchFamily="34" charset="0"/>
              </a:rPr>
              <a:t>all</a:t>
            </a:r>
            <a:r>
              <a:rPr lang="es-MX" altLang="en-US" sz="2000" dirty="0">
                <a:solidFill>
                  <a:srgbClr val="FF0000"/>
                </a:solidFill>
                <a:latin typeface="Arial" panose="020B0604020202020204" pitchFamily="34" charset="0"/>
                <a:cs typeface="Arial" panose="020B0604020202020204" pitchFamily="34" charset="0"/>
              </a:rPr>
              <a:t> </a:t>
            </a:r>
            <a:r>
              <a:rPr lang="es-MX" altLang="en-US" sz="2000" dirty="0" err="1">
                <a:solidFill>
                  <a:srgbClr val="FF0000"/>
                </a:solidFill>
                <a:latin typeface="Arial" panose="020B0604020202020204" pitchFamily="34" charset="0"/>
                <a:cs typeface="Arial" panose="020B0604020202020204" pitchFamily="34" charset="0"/>
              </a:rPr>
              <a:t>the</a:t>
            </a:r>
            <a:r>
              <a:rPr lang="es-MX" altLang="en-US" sz="2000" dirty="0">
                <a:solidFill>
                  <a:srgbClr val="FF0000"/>
                </a:solidFill>
                <a:latin typeface="Arial" panose="020B0604020202020204" pitchFamily="34" charset="0"/>
                <a:cs typeface="Arial" panose="020B0604020202020204" pitchFamily="34" charset="0"/>
              </a:rPr>
              <a:t> </a:t>
            </a:r>
            <a:r>
              <a:rPr lang="es-MX" altLang="en-US" sz="2000" dirty="0" err="1">
                <a:solidFill>
                  <a:srgbClr val="FF0000"/>
                </a:solidFill>
                <a:latin typeface="Arial" panose="020B0604020202020204" pitchFamily="34" charset="0"/>
                <a:cs typeface="Arial" panose="020B0604020202020204" pitchFamily="34" charset="0"/>
              </a:rPr>
              <a:t>flags</a:t>
            </a:r>
            <a:r>
              <a:rPr lang="es-MX" altLang="en-US" sz="2000" dirty="0">
                <a:latin typeface="Arial" panose="020B0604020202020204" pitchFamily="34" charset="0"/>
                <a:cs typeface="Arial" panose="020B0604020202020204" pitchFamily="34" charset="0"/>
              </a:rPr>
              <a:t>.</a:t>
            </a:r>
          </a:p>
          <a:p>
            <a:pPr>
              <a:lnSpc>
                <a:spcPct val="90000"/>
              </a:lnSpc>
            </a:pPr>
            <a:endParaRPr lang="en-US" altLang="en-US" sz="20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The following operand combinations are permitted</a:t>
            </a:r>
          </a:p>
          <a:p>
            <a:pPr lvl="1"/>
            <a:r>
              <a:rPr lang="en-US" altLang="en-US" sz="1900" dirty="0">
                <a:latin typeface="Arial" panose="020B0604020202020204" pitchFamily="34" charset="0"/>
                <a:cs typeface="Arial" panose="020B0604020202020204" pitchFamily="34" charset="0"/>
              </a:rPr>
              <a:t>CMP </a:t>
            </a:r>
            <a:r>
              <a:rPr lang="en-US" altLang="en-US" sz="1900" dirty="0" err="1">
                <a:latin typeface="Arial" panose="020B0604020202020204" pitchFamily="34" charset="0"/>
                <a:cs typeface="Arial" panose="020B0604020202020204" pitchFamily="34" charset="0"/>
              </a:rPr>
              <a:t>reg</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reg</a:t>
            </a:r>
            <a:endParaRPr lang="en-US" altLang="en-US" sz="1900" dirty="0">
              <a:latin typeface="Arial" panose="020B0604020202020204" pitchFamily="34" charset="0"/>
              <a:cs typeface="Arial" panose="020B0604020202020204" pitchFamily="34" charset="0"/>
            </a:endParaRPr>
          </a:p>
          <a:p>
            <a:pPr lvl="1"/>
            <a:r>
              <a:rPr lang="en-US" altLang="en-US" sz="1900" dirty="0">
                <a:latin typeface="Arial" panose="020B0604020202020204" pitchFamily="34" charset="0"/>
                <a:cs typeface="Arial" panose="020B0604020202020204" pitchFamily="34" charset="0"/>
              </a:rPr>
              <a:t>CMP </a:t>
            </a:r>
            <a:r>
              <a:rPr lang="en-US" altLang="en-US" sz="1900" dirty="0" err="1">
                <a:latin typeface="Arial" panose="020B0604020202020204" pitchFamily="34" charset="0"/>
                <a:cs typeface="Arial" panose="020B0604020202020204" pitchFamily="34" charset="0"/>
              </a:rPr>
              <a:t>reg</a:t>
            </a:r>
            <a:r>
              <a:rPr lang="en-US" altLang="en-US" sz="1900" dirty="0">
                <a:latin typeface="Arial" panose="020B0604020202020204" pitchFamily="34" charset="0"/>
                <a:cs typeface="Arial" panose="020B0604020202020204" pitchFamily="34" charset="0"/>
              </a:rPr>
              <a:t>, mem</a:t>
            </a:r>
          </a:p>
          <a:p>
            <a:pPr lvl="1"/>
            <a:r>
              <a:rPr lang="en-US" altLang="en-US" sz="1900" dirty="0">
                <a:latin typeface="Arial" panose="020B0604020202020204" pitchFamily="34" charset="0"/>
                <a:cs typeface="Arial" panose="020B0604020202020204" pitchFamily="34" charset="0"/>
              </a:rPr>
              <a:t>CMP </a:t>
            </a:r>
            <a:r>
              <a:rPr lang="en-US" altLang="en-US" sz="1900" dirty="0" err="1">
                <a:latin typeface="Arial" panose="020B0604020202020204" pitchFamily="34" charset="0"/>
                <a:cs typeface="Arial" panose="020B0604020202020204" pitchFamily="34" charset="0"/>
              </a:rPr>
              <a:t>reg</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imm</a:t>
            </a:r>
            <a:endParaRPr lang="en-US" altLang="en-US" sz="1900" dirty="0">
              <a:latin typeface="Arial" panose="020B0604020202020204" pitchFamily="34" charset="0"/>
              <a:cs typeface="Arial" panose="020B0604020202020204" pitchFamily="34" charset="0"/>
            </a:endParaRPr>
          </a:p>
          <a:p>
            <a:pPr lvl="1"/>
            <a:r>
              <a:rPr lang="en-US" altLang="en-US" sz="1900" dirty="0">
                <a:latin typeface="Arial" panose="020B0604020202020204" pitchFamily="34" charset="0"/>
                <a:cs typeface="Arial" panose="020B0604020202020204" pitchFamily="34" charset="0"/>
              </a:rPr>
              <a:t>CMP mem, </a:t>
            </a:r>
            <a:r>
              <a:rPr lang="en-US" altLang="en-US" sz="1900" dirty="0" err="1">
                <a:latin typeface="Arial" panose="020B0604020202020204" pitchFamily="34" charset="0"/>
                <a:cs typeface="Arial" panose="020B0604020202020204" pitchFamily="34" charset="0"/>
              </a:rPr>
              <a:t>reg</a:t>
            </a:r>
            <a:endParaRPr lang="en-US" altLang="en-US" sz="1900" dirty="0">
              <a:latin typeface="Arial" panose="020B0604020202020204" pitchFamily="34" charset="0"/>
              <a:cs typeface="Arial" panose="020B0604020202020204" pitchFamily="34" charset="0"/>
            </a:endParaRPr>
          </a:p>
          <a:p>
            <a:pPr lvl="1"/>
            <a:r>
              <a:rPr lang="en-US" altLang="en-US" sz="1900" dirty="0">
                <a:latin typeface="Arial" panose="020B0604020202020204" pitchFamily="34" charset="0"/>
                <a:cs typeface="Arial" panose="020B0604020202020204" pitchFamily="34" charset="0"/>
              </a:rPr>
              <a:t>CMP mem, </a:t>
            </a:r>
            <a:r>
              <a:rPr lang="en-US" altLang="en-US" sz="1900" dirty="0" err="1">
                <a:latin typeface="Arial" panose="020B0604020202020204" pitchFamily="34" charset="0"/>
                <a:cs typeface="Arial" panose="020B0604020202020204" pitchFamily="34" charset="0"/>
              </a:rPr>
              <a:t>imm</a:t>
            </a:r>
            <a:endParaRPr lang="en-US" alt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412241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CMP + </a:t>
            </a:r>
            <a:r>
              <a:rPr lang="es-MX" dirty="0" err="1"/>
              <a:t>J</a:t>
            </a:r>
            <a:r>
              <a:rPr lang="es-MX" i="1" dirty="0" err="1"/>
              <a:t>cond</a:t>
            </a:r>
            <a:r>
              <a:rPr lang="es-MX" dirty="0" err="1"/>
              <a:t>s</a:t>
            </a:r>
            <a:r>
              <a:rPr lang="es-MX" dirty="0"/>
              <a:t> </a:t>
            </a:r>
            <a:r>
              <a:rPr lang="es-MX" dirty="0" err="1"/>
              <a:t>usage</a:t>
            </a:r>
            <a:endParaRPr lang="en-US" dirty="0"/>
          </a:p>
        </p:txBody>
      </p:sp>
      <p:sp>
        <p:nvSpPr>
          <p:cNvPr id="3" name="2 Marcador de contenido"/>
          <p:cNvSpPr>
            <a:spLocks noGrp="1"/>
          </p:cNvSpPr>
          <p:nvPr>
            <p:ph idx="1"/>
          </p:nvPr>
        </p:nvSpPr>
        <p:spPr/>
        <p:txBody>
          <a:bodyPr>
            <a:normAutofit/>
          </a:bodyPr>
          <a:lstStyle/>
          <a:p>
            <a:r>
              <a:rPr lang="es-MX" sz="2400" dirty="0" err="1"/>
              <a:t>Example</a:t>
            </a:r>
            <a:r>
              <a:rPr lang="es-MX" sz="2400" dirty="0"/>
              <a:t> 1                                             looks </a:t>
            </a:r>
            <a:r>
              <a:rPr lang="es-MX" sz="2400" dirty="0" err="1"/>
              <a:t>like</a:t>
            </a:r>
            <a:r>
              <a:rPr lang="es-MX" sz="2400" dirty="0"/>
              <a:t> </a:t>
            </a:r>
            <a:r>
              <a:rPr lang="es-MX" sz="2400" dirty="0" err="1"/>
              <a:t>an</a:t>
            </a:r>
            <a:r>
              <a:rPr lang="es-MX" sz="2400" dirty="0"/>
              <a:t> IF</a:t>
            </a:r>
          </a:p>
          <a:p>
            <a:endParaRPr lang="es-MX" sz="2400" dirty="0"/>
          </a:p>
          <a:p>
            <a:endParaRPr lang="es-MX" sz="2400" dirty="0"/>
          </a:p>
          <a:p>
            <a:endParaRPr lang="es-MX" sz="2400" dirty="0"/>
          </a:p>
          <a:p>
            <a:endParaRPr lang="es-MX" sz="2000" dirty="0"/>
          </a:p>
          <a:p>
            <a:endParaRPr lang="es-MX" sz="2400" dirty="0"/>
          </a:p>
          <a:p>
            <a:r>
              <a:rPr lang="es-MX" sz="2400" dirty="0"/>
              <a:t>Example2                                              looks </a:t>
            </a:r>
            <a:r>
              <a:rPr lang="es-MX" sz="2400" dirty="0" err="1"/>
              <a:t>like</a:t>
            </a:r>
            <a:r>
              <a:rPr lang="es-MX" sz="2400" dirty="0"/>
              <a:t> </a:t>
            </a:r>
            <a:r>
              <a:rPr lang="es-MX" sz="2400" dirty="0" err="1"/>
              <a:t>repetitive</a:t>
            </a:r>
            <a:endParaRPr lang="en-US" sz="24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344</a:t>
            </a:fld>
            <a:endParaRPr lang="es-MX" dirty="0"/>
          </a:p>
        </p:txBody>
      </p:sp>
      <p:sp>
        <p:nvSpPr>
          <p:cNvPr id="6" name="Text Box 4"/>
          <p:cNvSpPr txBox="1">
            <a:spLocks noChangeArrowheads="1"/>
          </p:cNvSpPr>
          <p:nvPr/>
        </p:nvSpPr>
        <p:spPr bwMode="auto">
          <a:xfrm>
            <a:off x="3791744" y="1844824"/>
            <a:ext cx="2785120" cy="1728192"/>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err="1">
                <a:latin typeface="Courier New" pitchFamily="49" charset="0"/>
              </a:rPr>
              <a:t>cmp</a:t>
            </a:r>
            <a:r>
              <a:rPr lang="es-MX" altLang="en-US" sz="1600" b="1" dirty="0">
                <a:latin typeface="Courier New" pitchFamily="49" charset="0"/>
              </a:rPr>
              <a:t> </a:t>
            </a:r>
            <a:r>
              <a:rPr lang="es-MX" altLang="en-US" sz="1600" b="1" dirty="0" err="1">
                <a:latin typeface="Courier New" pitchFamily="49" charset="0"/>
              </a:rPr>
              <a:t>EAX,uno</a:t>
            </a:r>
            <a:endParaRPr lang="es-MX" altLang="en-US" sz="1600" b="1" dirty="0">
              <a:latin typeface="Courier New" pitchFamily="49" charset="0"/>
            </a:endParaRPr>
          </a:p>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err="1">
                <a:latin typeface="Courier New" pitchFamily="49" charset="0"/>
              </a:rPr>
              <a:t>J</a:t>
            </a:r>
            <a:r>
              <a:rPr lang="es-MX" altLang="en-US" sz="1600" b="1" i="1" dirty="0" err="1">
                <a:latin typeface="Courier New" pitchFamily="49" charset="0"/>
              </a:rPr>
              <a:t>cond</a:t>
            </a:r>
            <a:r>
              <a:rPr lang="es-MX" altLang="en-US" sz="1600" b="1" dirty="0">
                <a:latin typeface="Courier New" pitchFamily="49" charset="0"/>
              </a:rPr>
              <a:t> la1</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la1:. . .</a:t>
            </a:r>
            <a:endParaRPr lang="en-US" altLang="en-US" sz="1600" b="1" dirty="0">
              <a:latin typeface="Courier New" pitchFamily="49" charset="0"/>
            </a:endParaRPr>
          </a:p>
        </p:txBody>
      </p:sp>
      <p:sp>
        <p:nvSpPr>
          <p:cNvPr id="7" name="Text Box 4"/>
          <p:cNvSpPr txBox="1">
            <a:spLocks noChangeArrowheads="1"/>
          </p:cNvSpPr>
          <p:nvPr/>
        </p:nvSpPr>
        <p:spPr bwMode="auto">
          <a:xfrm>
            <a:off x="3791744" y="4437112"/>
            <a:ext cx="2785120" cy="19812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80000"/>
              </a:lnSpc>
              <a:spcBef>
                <a:spcPct val="50000"/>
              </a:spcBef>
              <a:buClrTx/>
              <a:buFontTx/>
              <a:buNone/>
            </a:pPr>
            <a:r>
              <a:rPr lang="es-MX" altLang="en-US" sz="1600" b="1" dirty="0">
                <a:latin typeface="Courier New" pitchFamily="49" charset="0"/>
              </a:rPr>
              <a:t>la2:</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    . . .</a:t>
            </a:r>
          </a:p>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err="1">
                <a:latin typeface="Courier New" pitchFamily="49" charset="0"/>
              </a:rPr>
              <a:t>cmp</a:t>
            </a:r>
            <a:r>
              <a:rPr lang="es-MX" altLang="en-US" sz="1600" b="1" dirty="0">
                <a:latin typeface="Courier New" pitchFamily="49" charset="0"/>
              </a:rPr>
              <a:t> </a:t>
            </a:r>
            <a:r>
              <a:rPr lang="es-MX" altLang="en-US" sz="1600" b="1" dirty="0" err="1">
                <a:latin typeface="Courier New" pitchFamily="49" charset="0"/>
              </a:rPr>
              <a:t>dos,EBX</a:t>
            </a:r>
            <a:endParaRPr lang="es-MX" altLang="en-US" sz="1600" b="1" dirty="0">
              <a:latin typeface="Courier New" pitchFamily="49" charset="0"/>
            </a:endParaRPr>
          </a:p>
          <a:p>
            <a:pPr eaLnBrk="1" hangingPunct="1">
              <a:lnSpc>
                <a:spcPct val="80000"/>
              </a:lnSpc>
              <a:spcBef>
                <a:spcPct val="50000"/>
              </a:spcBef>
              <a:buClrTx/>
              <a:buFontTx/>
              <a:buNone/>
            </a:pPr>
            <a:r>
              <a:rPr lang="es-MX" altLang="en-US" sz="1600" b="1" dirty="0">
                <a:latin typeface="Courier New" pitchFamily="49" charset="0"/>
              </a:rPr>
              <a:t>    </a:t>
            </a:r>
            <a:r>
              <a:rPr lang="es-MX" altLang="en-US" sz="1600" b="1" dirty="0" err="1">
                <a:latin typeface="Courier New" pitchFamily="49" charset="0"/>
              </a:rPr>
              <a:t>J</a:t>
            </a:r>
            <a:r>
              <a:rPr lang="es-MX" altLang="en-US" sz="1600" b="1" i="1" dirty="0" err="1">
                <a:latin typeface="Courier New" pitchFamily="49" charset="0"/>
              </a:rPr>
              <a:t>cond</a:t>
            </a:r>
            <a:r>
              <a:rPr lang="es-MX" altLang="en-US" sz="1600" b="1" dirty="0">
                <a:latin typeface="Courier New" pitchFamily="49" charset="0"/>
              </a:rPr>
              <a:t> la2</a:t>
            </a:r>
          </a:p>
          <a:p>
            <a:pPr eaLnBrk="1" hangingPunct="1">
              <a:lnSpc>
                <a:spcPct val="80000"/>
              </a:lnSpc>
              <a:spcBef>
                <a:spcPct val="50000"/>
              </a:spcBef>
              <a:buClrTx/>
              <a:buFontTx/>
              <a:buNone/>
            </a:pPr>
            <a:r>
              <a:rPr lang="es-MX" altLang="en-US" sz="1600" b="1" dirty="0">
                <a:latin typeface="Courier New" pitchFamily="49" charset="0"/>
              </a:rPr>
              <a:t>    . . .</a:t>
            </a:r>
            <a:endParaRPr lang="en-US" altLang="en-US" sz="1600" b="1" dirty="0">
              <a:latin typeface="Courier New" pitchFamily="49" charset="0"/>
            </a:endParaRPr>
          </a:p>
        </p:txBody>
      </p:sp>
    </p:spTree>
    <p:extLst>
      <p:ext uri="{BB962C8B-B14F-4D97-AF65-F5344CB8AC3E}">
        <p14:creationId xmlns:p14="http://schemas.microsoft.com/office/powerpoint/2010/main" val="186600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CMP of two Unsigned operands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345</a:t>
            </a:fld>
            <a:endParaRPr lang="es-MX" dirty="0"/>
          </a:p>
        </p:txBody>
      </p:sp>
      <p:sp>
        <p:nvSpPr>
          <p:cNvPr id="6" name="Rectangle 1027"/>
          <p:cNvSpPr txBox="1">
            <a:spLocks noChangeArrowheads="1"/>
          </p:cNvSpPr>
          <p:nvPr/>
        </p:nvSpPr>
        <p:spPr>
          <a:xfrm>
            <a:off x="2243354" y="1638300"/>
            <a:ext cx="7772400" cy="406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en-US" sz="2000" dirty="0">
                <a:latin typeface="Arial" panose="020B0604020202020204" pitchFamily="34" charset="0"/>
                <a:cs typeface="Arial" panose="020B0604020202020204" pitchFamily="34" charset="0"/>
              </a:rPr>
              <a:t>Example 1:    it works when     </a:t>
            </a:r>
            <a:r>
              <a:rPr lang="en-US" altLang="en-US" sz="2000" dirty="0" err="1">
                <a:latin typeface="Arial" panose="020B0604020202020204" pitchFamily="34" charset="0"/>
                <a:cs typeface="Arial" panose="020B0604020202020204" pitchFamily="34" charset="0"/>
              </a:rPr>
              <a:t>leftOp</a:t>
            </a:r>
            <a:r>
              <a:rPr lang="en-US" altLang="en-US" sz="2000" dirty="0">
                <a:latin typeface="Arial" panose="020B0604020202020204" pitchFamily="34" charset="0"/>
                <a:cs typeface="Arial" panose="020B0604020202020204" pitchFamily="34" charset="0"/>
              </a:rPr>
              <a:t> == </a:t>
            </a:r>
            <a:r>
              <a:rPr lang="en-US" altLang="en-US" sz="2000" dirty="0" err="1">
                <a:latin typeface="Arial" panose="020B0604020202020204" pitchFamily="34" charset="0"/>
                <a:cs typeface="Arial" panose="020B0604020202020204" pitchFamily="34" charset="0"/>
              </a:rPr>
              <a:t>rightOp</a:t>
            </a:r>
            <a:endParaRPr lang="en-US" altLang="en-US" sz="2000" dirty="0">
              <a:latin typeface="Arial" panose="020B0604020202020204" pitchFamily="34" charset="0"/>
              <a:cs typeface="Arial" panose="020B0604020202020204" pitchFamily="34" charset="0"/>
            </a:endParaRPr>
          </a:p>
        </p:txBody>
      </p:sp>
      <p:sp>
        <p:nvSpPr>
          <p:cNvPr id="7" name="Text Box 1028"/>
          <p:cNvSpPr txBox="1">
            <a:spLocks noChangeArrowheads="1"/>
          </p:cNvSpPr>
          <p:nvPr/>
        </p:nvSpPr>
        <p:spPr bwMode="auto">
          <a:xfrm>
            <a:off x="3042239" y="2044348"/>
            <a:ext cx="609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04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04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2004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2004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04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cs typeface="Courier New" panose="02070309020205020404" pitchFamily="49" charset="0"/>
              </a:rPr>
              <a:t>MOV AL,5</a:t>
            </a:r>
          </a:p>
          <a:p>
            <a:pPr eaLnBrk="1" hangingPunct="1">
              <a:lnSpc>
                <a:spcPct val="50000"/>
              </a:lnSpc>
              <a:spcBef>
                <a:spcPct val="50000"/>
              </a:spcBef>
              <a:buClrTx/>
              <a:buFontTx/>
              <a:buNone/>
            </a:pPr>
            <a:r>
              <a:rPr lang="en-US" altLang="en-US" sz="1800" b="1" dirty="0">
                <a:latin typeface="Courier New" panose="02070309020205020404" pitchFamily="49" charset="0"/>
                <a:cs typeface="Courier New" panose="02070309020205020404" pitchFamily="49" charset="0"/>
              </a:rPr>
              <a:t>CMP AL,5	; ZF=1, CF=0</a:t>
            </a:r>
          </a:p>
        </p:txBody>
      </p:sp>
      <p:grpSp>
        <p:nvGrpSpPr>
          <p:cNvPr id="8" name="Group 1033"/>
          <p:cNvGrpSpPr>
            <a:grpSpLocks/>
          </p:cNvGrpSpPr>
          <p:nvPr/>
        </p:nvGrpSpPr>
        <p:grpSpPr bwMode="auto">
          <a:xfrm>
            <a:off x="2204039" y="2899267"/>
            <a:ext cx="7772400" cy="1425641"/>
            <a:chOff x="433" y="2747"/>
            <a:chExt cx="4896" cy="805"/>
          </a:xfrm>
        </p:grpSpPr>
        <p:sp>
          <p:nvSpPr>
            <p:cNvPr id="9" name="Rectangle 1029"/>
            <p:cNvSpPr>
              <a:spLocks noChangeArrowheads="1"/>
            </p:cNvSpPr>
            <p:nvPr/>
          </p:nvSpPr>
          <p:spPr bwMode="auto">
            <a:xfrm>
              <a:off x="433" y="2747"/>
              <a:ext cx="4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r>
                <a:rPr lang="en-US" altLang="en-US" sz="2000" dirty="0">
                  <a:latin typeface="Arial" panose="020B0604020202020204" pitchFamily="34" charset="0"/>
                  <a:cs typeface="Arial" panose="020B0604020202020204" pitchFamily="34" charset="0"/>
                </a:rPr>
                <a:t>Example 2:    it works when      </a:t>
              </a:r>
              <a:r>
                <a:rPr lang="en-US" altLang="en-US" sz="2000" dirty="0" err="1">
                  <a:latin typeface="Arial" panose="020B0604020202020204" pitchFamily="34" charset="0"/>
                  <a:cs typeface="Arial" panose="020B0604020202020204" pitchFamily="34" charset="0"/>
                </a:rPr>
                <a:t>leftOp</a:t>
              </a:r>
              <a:r>
                <a:rPr lang="en-US" altLang="en-US" sz="2000" dirty="0">
                  <a:latin typeface="Arial" panose="020B0604020202020204" pitchFamily="34" charset="0"/>
                  <a:cs typeface="Arial" panose="020B0604020202020204" pitchFamily="34" charset="0"/>
                </a:rPr>
                <a:t> &lt; </a:t>
              </a:r>
              <a:r>
                <a:rPr lang="en-US" altLang="en-US" sz="2000" dirty="0" err="1">
                  <a:latin typeface="Arial" panose="020B0604020202020204" pitchFamily="34" charset="0"/>
                  <a:cs typeface="Arial" panose="020B0604020202020204" pitchFamily="34" charset="0"/>
                </a:rPr>
                <a:t>rightOp</a:t>
              </a:r>
              <a:endParaRPr lang="en-US" altLang="en-US" sz="2000" dirty="0">
                <a:latin typeface="Arial" panose="020B0604020202020204" pitchFamily="34" charset="0"/>
                <a:cs typeface="Arial" panose="020B0604020202020204" pitchFamily="34" charset="0"/>
              </a:endParaRPr>
            </a:p>
          </p:txBody>
        </p:sp>
        <p:sp>
          <p:nvSpPr>
            <p:cNvPr id="10" name="Text Box 1031"/>
            <p:cNvSpPr txBox="1">
              <a:spLocks noChangeArrowheads="1"/>
            </p:cNvSpPr>
            <p:nvPr/>
          </p:nvSpPr>
          <p:spPr bwMode="auto">
            <a:xfrm>
              <a:off x="960" y="3024"/>
              <a:ext cx="384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04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04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2004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2004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04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cs typeface="Courier New" panose="02070309020205020404" pitchFamily="49" charset="0"/>
                </a:rPr>
                <a:t>MOV AL,4</a:t>
              </a:r>
            </a:p>
            <a:p>
              <a:pPr eaLnBrk="1" hangingPunct="1">
                <a:lnSpc>
                  <a:spcPct val="50000"/>
                </a:lnSpc>
                <a:spcBef>
                  <a:spcPct val="50000"/>
                </a:spcBef>
                <a:buClrTx/>
                <a:buFontTx/>
                <a:buNone/>
              </a:pPr>
              <a:r>
                <a:rPr lang="en-US" altLang="en-US" sz="1800" b="1" dirty="0">
                  <a:latin typeface="Courier New" panose="02070309020205020404" pitchFamily="49" charset="0"/>
                  <a:cs typeface="Courier New" panose="02070309020205020404" pitchFamily="49" charset="0"/>
                </a:rPr>
                <a:t>CMP AL,5	; ZF=0, CF=1</a:t>
              </a:r>
            </a:p>
          </p:txBody>
        </p:sp>
      </p:grpSp>
      <p:sp>
        <p:nvSpPr>
          <p:cNvPr id="13" name="Rectangle 3"/>
          <p:cNvSpPr txBox="1">
            <a:spLocks noChangeArrowheads="1"/>
          </p:cNvSpPr>
          <p:nvPr/>
        </p:nvSpPr>
        <p:spPr>
          <a:xfrm>
            <a:off x="2279325" y="4437112"/>
            <a:ext cx="61722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latin typeface="Arial" panose="020B0604020202020204" pitchFamily="34" charset="0"/>
                <a:cs typeface="Arial" panose="020B0604020202020204" pitchFamily="34" charset="0"/>
              </a:rPr>
              <a:t>Example 3: it works when       </a:t>
            </a:r>
            <a:r>
              <a:rPr lang="en-US" altLang="en-US" sz="2000" dirty="0" err="1">
                <a:latin typeface="Arial" panose="020B0604020202020204" pitchFamily="34" charset="0"/>
                <a:cs typeface="Arial" panose="020B0604020202020204" pitchFamily="34" charset="0"/>
              </a:rPr>
              <a:t>leftOp</a:t>
            </a:r>
            <a:r>
              <a:rPr lang="en-US" altLang="en-US" sz="2000" dirty="0">
                <a:latin typeface="Arial" panose="020B0604020202020204" pitchFamily="34" charset="0"/>
                <a:cs typeface="Arial" panose="020B0604020202020204" pitchFamily="34" charset="0"/>
              </a:rPr>
              <a:t> &gt; </a:t>
            </a:r>
            <a:r>
              <a:rPr lang="en-US" altLang="en-US" sz="2000" dirty="0" err="1">
                <a:latin typeface="Arial" panose="020B0604020202020204" pitchFamily="34" charset="0"/>
                <a:cs typeface="Arial" panose="020B0604020202020204" pitchFamily="34" charset="0"/>
              </a:rPr>
              <a:t>rightOp</a:t>
            </a:r>
            <a:endParaRPr lang="en-US" altLang="en-US" sz="2000" dirty="0">
              <a:latin typeface="Arial" panose="020B0604020202020204" pitchFamily="34" charset="0"/>
              <a:cs typeface="Arial" panose="020B0604020202020204" pitchFamily="34" charset="0"/>
            </a:endParaRPr>
          </a:p>
        </p:txBody>
      </p:sp>
      <p:sp>
        <p:nvSpPr>
          <p:cNvPr id="14" name="Text Box 4"/>
          <p:cNvSpPr txBox="1">
            <a:spLocks noChangeArrowheads="1"/>
          </p:cNvSpPr>
          <p:nvPr/>
        </p:nvSpPr>
        <p:spPr bwMode="auto">
          <a:xfrm>
            <a:off x="3117525" y="5046712"/>
            <a:ext cx="609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04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04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2004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2004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04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MOV AL,6</a:t>
            </a:r>
          </a:p>
          <a:p>
            <a:pPr eaLnBrk="1" hangingPunct="1">
              <a:lnSpc>
                <a:spcPct val="50000"/>
              </a:lnSpc>
              <a:spcBef>
                <a:spcPct val="50000"/>
              </a:spcBef>
              <a:buClrTx/>
              <a:buFontTx/>
              <a:buNone/>
            </a:pPr>
            <a:r>
              <a:rPr lang="en-US" altLang="en-US" sz="1800" b="1" dirty="0">
                <a:latin typeface="Courier New" pitchFamily="49" charset="0"/>
              </a:rPr>
              <a:t>CMP AL,5	; ZF = 0, CF = 0</a:t>
            </a:r>
          </a:p>
        </p:txBody>
      </p:sp>
    </p:spTree>
    <p:extLst>
      <p:ext uri="{BB962C8B-B14F-4D97-AF65-F5344CB8AC3E}">
        <p14:creationId xmlns:p14="http://schemas.microsoft.com/office/powerpoint/2010/main" val="93842662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J</a:t>
            </a:r>
            <a:r>
              <a:rPr lang="en-US" i="1" dirty="0" err="1"/>
              <a:t>conds</a:t>
            </a:r>
            <a:r>
              <a:rPr lang="en-US" dirty="0"/>
              <a:t> Based on Equality</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346</a:t>
            </a:fld>
            <a:endParaRPr lang="es-MX" dirty="0"/>
          </a:p>
        </p:txBody>
      </p:sp>
      <p:sp>
        <p:nvSpPr>
          <p:cNvPr id="7" name="6 CuadroTexto"/>
          <p:cNvSpPr txBox="1"/>
          <p:nvPr/>
        </p:nvSpPr>
        <p:spPr>
          <a:xfrm>
            <a:off x="3647728" y="4653136"/>
            <a:ext cx="4896544" cy="369332"/>
          </a:xfrm>
          <a:prstGeom prst="rect">
            <a:avLst/>
          </a:prstGeom>
          <a:noFill/>
        </p:spPr>
        <p:txBody>
          <a:bodyPr wrap="square" rtlCol="0">
            <a:spAutoFit/>
          </a:bodyPr>
          <a:lstStyle/>
          <a:p>
            <a:r>
              <a:rPr lang="es-MX" dirty="0" err="1"/>
              <a:t>For</a:t>
            </a:r>
            <a:r>
              <a:rPr lang="es-MX" dirty="0"/>
              <a:t> </a:t>
            </a:r>
            <a:r>
              <a:rPr lang="es-MX" dirty="0">
                <a:solidFill>
                  <a:srgbClr val="FF0000"/>
                </a:solidFill>
              </a:rPr>
              <a:t>UNSIGNED</a:t>
            </a:r>
            <a:r>
              <a:rPr lang="es-MX" dirty="0"/>
              <a:t> </a:t>
            </a:r>
            <a:r>
              <a:rPr lang="es-MX" dirty="0" err="1"/>
              <a:t>or</a:t>
            </a:r>
            <a:r>
              <a:rPr lang="es-MX" dirty="0"/>
              <a:t> </a:t>
            </a:r>
            <a:r>
              <a:rPr lang="es-MX" dirty="0">
                <a:solidFill>
                  <a:srgbClr val="FF0000"/>
                </a:solidFill>
              </a:rPr>
              <a:t>SIGNED</a:t>
            </a:r>
            <a:r>
              <a:rPr lang="es-MX" dirty="0"/>
              <a:t> use.</a:t>
            </a:r>
            <a:endParaRPr lang="es-MX" sz="1400" dirty="0"/>
          </a:p>
        </p:txBody>
      </p:sp>
      <p:pic>
        <p:nvPicPr>
          <p:cNvPr id="3" name="Imagen 2"/>
          <p:cNvPicPr>
            <a:picLocks noChangeAspect="1"/>
          </p:cNvPicPr>
          <p:nvPr/>
        </p:nvPicPr>
        <p:blipFill>
          <a:blip r:embed="rId2"/>
          <a:stretch>
            <a:fillRect/>
          </a:stretch>
        </p:blipFill>
        <p:spPr>
          <a:xfrm>
            <a:off x="2999657" y="3140969"/>
            <a:ext cx="4867275" cy="1095375"/>
          </a:xfrm>
          <a:prstGeom prst="rect">
            <a:avLst/>
          </a:prstGeom>
        </p:spPr>
      </p:pic>
    </p:spTree>
    <p:extLst>
      <p:ext uri="{BB962C8B-B14F-4D97-AF65-F5344CB8AC3E}">
        <p14:creationId xmlns:p14="http://schemas.microsoft.com/office/powerpoint/2010/main" val="1571401547"/>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err="1"/>
              <a:t>J</a:t>
            </a:r>
            <a:r>
              <a:rPr lang="en-US" i="1" dirty="0" err="1"/>
              <a:t>conds</a:t>
            </a:r>
            <a:r>
              <a:rPr lang="en-US" dirty="0"/>
              <a:t> Based on Unsigned operands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347</a:t>
            </a:fld>
            <a:endParaRPr lang="es-MX" dirty="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9616" y="1700809"/>
            <a:ext cx="6705600"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6 CuadroTexto"/>
          <p:cNvSpPr txBox="1"/>
          <p:nvPr/>
        </p:nvSpPr>
        <p:spPr>
          <a:xfrm>
            <a:off x="2639616" y="5229200"/>
            <a:ext cx="6705600" cy="369332"/>
          </a:xfrm>
          <a:prstGeom prst="rect">
            <a:avLst/>
          </a:prstGeom>
          <a:noFill/>
        </p:spPr>
        <p:txBody>
          <a:bodyPr wrap="square" rtlCol="0">
            <a:spAutoFit/>
          </a:bodyPr>
          <a:lstStyle/>
          <a:p>
            <a:r>
              <a:rPr lang="es-MX" dirty="0" err="1"/>
              <a:t>Better</a:t>
            </a:r>
            <a:r>
              <a:rPr lang="es-MX" dirty="0"/>
              <a:t>  use  </a:t>
            </a:r>
            <a:r>
              <a:rPr lang="es-MX" dirty="0">
                <a:solidFill>
                  <a:srgbClr val="FF0000"/>
                </a:solidFill>
              </a:rPr>
              <a:t>JA</a:t>
            </a:r>
            <a:r>
              <a:rPr lang="es-MX" dirty="0"/>
              <a:t>,  </a:t>
            </a:r>
            <a:r>
              <a:rPr lang="es-MX" dirty="0">
                <a:solidFill>
                  <a:srgbClr val="FF0000"/>
                </a:solidFill>
              </a:rPr>
              <a:t>JAE</a:t>
            </a:r>
            <a:r>
              <a:rPr lang="es-MX" dirty="0"/>
              <a:t>,  </a:t>
            </a:r>
            <a:r>
              <a:rPr lang="es-MX" dirty="0">
                <a:solidFill>
                  <a:srgbClr val="FF0000"/>
                </a:solidFill>
              </a:rPr>
              <a:t>JB</a:t>
            </a:r>
            <a:r>
              <a:rPr lang="es-MX" dirty="0"/>
              <a:t> and  </a:t>
            </a:r>
            <a:r>
              <a:rPr lang="es-MX" dirty="0">
                <a:solidFill>
                  <a:srgbClr val="FF0000"/>
                </a:solidFill>
              </a:rPr>
              <a:t>JBE</a:t>
            </a:r>
            <a:r>
              <a:rPr lang="es-MX" dirty="0"/>
              <a:t>                                       </a:t>
            </a:r>
            <a:r>
              <a:rPr lang="es-MX" sz="1400" dirty="0" err="1"/>
              <a:t>Above</a:t>
            </a:r>
            <a:r>
              <a:rPr lang="es-MX" sz="1400" dirty="0"/>
              <a:t>, </a:t>
            </a:r>
            <a:r>
              <a:rPr lang="es-MX" sz="1400" dirty="0" err="1"/>
              <a:t>Below</a:t>
            </a:r>
            <a:endParaRPr lang="es-MX" sz="1400" dirty="0"/>
          </a:p>
        </p:txBody>
      </p:sp>
    </p:spTree>
    <p:extLst>
      <p:ext uri="{BB962C8B-B14F-4D97-AF65-F5344CB8AC3E}">
        <p14:creationId xmlns:p14="http://schemas.microsoft.com/office/powerpoint/2010/main" val="469547824"/>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Examples</a:t>
            </a:r>
            <a:r>
              <a:rPr lang="es-MX" dirty="0"/>
              <a:t>, </a:t>
            </a:r>
            <a:r>
              <a:rPr lang="es-MX" dirty="0" err="1"/>
              <a:t>Unsigned</a:t>
            </a:r>
            <a:r>
              <a:rPr lang="es-MX" dirty="0"/>
              <a:t>- 1</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348</a:t>
            </a:fld>
            <a:endParaRPr lang="es-MX" dirty="0"/>
          </a:p>
        </p:txBody>
      </p:sp>
      <p:sp>
        <p:nvSpPr>
          <p:cNvPr id="6" name="Text Box 3"/>
          <p:cNvSpPr txBox="1">
            <a:spLocks noChangeArrowheads="1"/>
          </p:cNvSpPr>
          <p:nvPr/>
        </p:nvSpPr>
        <p:spPr bwMode="auto">
          <a:xfrm>
            <a:off x="3137865" y="2847181"/>
            <a:ext cx="480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CMP EAX,EBX</a:t>
            </a:r>
          </a:p>
          <a:p>
            <a:pPr eaLnBrk="1" hangingPunct="1">
              <a:lnSpc>
                <a:spcPct val="50000"/>
              </a:lnSpc>
              <a:spcBef>
                <a:spcPct val="50000"/>
              </a:spcBef>
              <a:buClrTx/>
              <a:buFontTx/>
              <a:buNone/>
            </a:pPr>
            <a:r>
              <a:rPr lang="en-US" altLang="en-US" sz="1800" b="1" dirty="0">
                <a:latin typeface="Courier New" pitchFamily="49" charset="0"/>
              </a:rPr>
              <a:t>JA  Larger    ; above</a:t>
            </a:r>
          </a:p>
        </p:txBody>
      </p:sp>
      <p:sp>
        <p:nvSpPr>
          <p:cNvPr id="7" name="Text Box 4"/>
          <p:cNvSpPr txBox="1">
            <a:spLocks noChangeArrowheads="1"/>
          </p:cNvSpPr>
          <p:nvPr/>
        </p:nvSpPr>
        <p:spPr bwMode="auto">
          <a:xfrm>
            <a:off x="2223465" y="1704181"/>
            <a:ext cx="7696200" cy="127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lnSpc>
                <a:spcPct val="80000"/>
              </a:lnSpc>
              <a:spcBef>
                <a:spcPct val="50000"/>
              </a:spcBef>
              <a:buClrTx/>
            </a:pPr>
            <a:r>
              <a:rPr lang="en-US" altLang="en-US" sz="2100" dirty="0"/>
              <a:t>Task: Jump to a label </a:t>
            </a:r>
            <a:r>
              <a:rPr lang="en-US" altLang="en-US" sz="2100" i="1" dirty="0"/>
              <a:t>Larger</a:t>
            </a:r>
            <a:r>
              <a:rPr lang="en-US" altLang="en-US" sz="2100" dirty="0"/>
              <a:t> if </a:t>
            </a:r>
            <a:r>
              <a:rPr lang="en-US" altLang="en-US" sz="2100" dirty="0">
                <a:solidFill>
                  <a:srgbClr val="FF0000"/>
                </a:solidFill>
              </a:rPr>
              <a:t>unsigned</a:t>
            </a:r>
            <a:r>
              <a:rPr lang="en-US" altLang="en-US" sz="2100" dirty="0"/>
              <a:t> EAX is greater than EBX</a:t>
            </a:r>
          </a:p>
          <a:p>
            <a:pPr eaLnBrk="1" hangingPunct="1">
              <a:spcBef>
                <a:spcPct val="50000"/>
              </a:spcBef>
              <a:buClrTx/>
            </a:pPr>
            <a:r>
              <a:rPr lang="en-US" altLang="en-US" sz="2100" dirty="0"/>
              <a:t>Solution: Use CMP, followed by JA</a:t>
            </a:r>
          </a:p>
        </p:txBody>
      </p:sp>
      <p:grpSp>
        <p:nvGrpSpPr>
          <p:cNvPr id="10" name="Group 10"/>
          <p:cNvGrpSpPr>
            <a:grpSpLocks/>
          </p:cNvGrpSpPr>
          <p:nvPr/>
        </p:nvGrpSpPr>
        <p:grpSpPr bwMode="auto">
          <a:xfrm>
            <a:off x="2207568" y="4005064"/>
            <a:ext cx="7696200" cy="1600200"/>
            <a:chOff x="432" y="816"/>
            <a:chExt cx="4848" cy="1008"/>
          </a:xfrm>
        </p:grpSpPr>
        <p:sp>
          <p:nvSpPr>
            <p:cNvPr id="11" name="Text Box 4"/>
            <p:cNvSpPr txBox="1">
              <a:spLocks noChangeArrowheads="1"/>
            </p:cNvSpPr>
            <p:nvPr/>
          </p:nvSpPr>
          <p:spPr bwMode="auto">
            <a:xfrm>
              <a:off x="1008" y="1296"/>
              <a:ext cx="3024" cy="5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222885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28850" algn="l"/>
                </a:tabLst>
                <a:defRPr sz="2200">
                  <a:solidFill>
                    <a:schemeClr val="tx1"/>
                  </a:solidFill>
                  <a:latin typeface="Arial" charset="0"/>
                </a:defRPr>
              </a:lvl2pPr>
              <a:lvl3pPr marL="1143000" indent="-228600" eaLnBrk="0" hangingPunct="0">
                <a:spcBef>
                  <a:spcPct val="20000"/>
                </a:spcBef>
                <a:buClr>
                  <a:schemeClr val="tx1"/>
                </a:buClr>
                <a:tabLst>
                  <a:tab pos="457200" algn="l"/>
                  <a:tab pos="222885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222885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22885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CMP EAX,Val1</a:t>
              </a:r>
            </a:p>
            <a:p>
              <a:pPr eaLnBrk="1" hangingPunct="1">
                <a:lnSpc>
                  <a:spcPct val="50000"/>
                </a:lnSpc>
                <a:spcBef>
                  <a:spcPct val="50000"/>
                </a:spcBef>
                <a:buClrTx/>
                <a:buFontTx/>
                <a:buNone/>
              </a:pPr>
              <a:r>
                <a:rPr lang="en-US" altLang="en-US" sz="1800" b="1" dirty="0">
                  <a:latin typeface="Courier New" pitchFamily="49" charset="0"/>
                </a:rPr>
                <a:t>JBE L1	; below or equal</a:t>
              </a:r>
            </a:p>
          </p:txBody>
        </p:sp>
        <p:sp>
          <p:nvSpPr>
            <p:cNvPr id="12" name="Text Box 5"/>
            <p:cNvSpPr txBox="1">
              <a:spLocks noChangeArrowheads="1"/>
            </p:cNvSpPr>
            <p:nvPr/>
          </p:nvSpPr>
          <p:spPr bwMode="auto">
            <a:xfrm>
              <a:off x="432" y="816"/>
              <a:ext cx="484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Jump to label </a:t>
              </a:r>
              <a:r>
                <a:rPr lang="en-US" altLang="en-US" sz="2100" i="1" dirty="0"/>
                <a:t>L1</a:t>
              </a:r>
              <a:r>
                <a:rPr lang="en-US" altLang="en-US" sz="2100" dirty="0"/>
                <a:t> if </a:t>
              </a:r>
              <a:r>
                <a:rPr lang="en-US" altLang="en-US" sz="2100" dirty="0">
                  <a:solidFill>
                    <a:srgbClr val="FF0000"/>
                  </a:solidFill>
                </a:rPr>
                <a:t>unsigned</a:t>
              </a:r>
              <a:r>
                <a:rPr lang="en-US" altLang="en-US" sz="2100" dirty="0"/>
                <a:t> EAX is less than or equal to Val1</a:t>
              </a:r>
            </a:p>
          </p:txBody>
        </p:sp>
      </p:grpSp>
    </p:spTree>
    <p:extLst>
      <p:ext uri="{BB962C8B-B14F-4D97-AF65-F5344CB8AC3E}">
        <p14:creationId xmlns:p14="http://schemas.microsoft.com/office/powerpoint/2010/main" val="3630410401"/>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CMP of two Signed operands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349</a:t>
            </a:fld>
            <a:endParaRPr lang="es-MX" dirty="0"/>
          </a:p>
        </p:txBody>
      </p:sp>
      <p:sp>
        <p:nvSpPr>
          <p:cNvPr id="6" name="Rectangle 3"/>
          <p:cNvSpPr txBox="1">
            <a:spLocks noChangeArrowheads="1"/>
          </p:cNvSpPr>
          <p:nvPr/>
        </p:nvSpPr>
        <p:spPr>
          <a:xfrm>
            <a:off x="2351584" y="1528011"/>
            <a:ext cx="61722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latin typeface="Arial" panose="020B0604020202020204" pitchFamily="34" charset="0"/>
                <a:cs typeface="Arial" panose="020B0604020202020204" pitchFamily="34" charset="0"/>
              </a:rPr>
              <a:t>Example 4: it works when       </a:t>
            </a:r>
            <a:r>
              <a:rPr lang="en-US" altLang="en-US" sz="2000" dirty="0" err="1">
                <a:latin typeface="Arial" panose="020B0604020202020204" pitchFamily="34" charset="0"/>
                <a:cs typeface="Arial" panose="020B0604020202020204" pitchFamily="34" charset="0"/>
              </a:rPr>
              <a:t>leftOp</a:t>
            </a:r>
            <a:r>
              <a:rPr lang="en-US" altLang="en-US" sz="2000" dirty="0">
                <a:latin typeface="Arial" panose="020B0604020202020204" pitchFamily="34" charset="0"/>
                <a:cs typeface="Arial" panose="020B0604020202020204" pitchFamily="34" charset="0"/>
              </a:rPr>
              <a:t> &gt; </a:t>
            </a:r>
            <a:r>
              <a:rPr lang="en-US" altLang="en-US" sz="2000" dirty="0" err="1">
                <a:latin typeface="Arial" panose="020B0604020202020204" pitchFamily="34" charset="0"/>
                <a:cs typeface="Arial" panose="020B0604020202020204" pitchFamily="34" charset="0"/>
              </a:rPr>
              <a:t>rightOp</a:t>
            </a:r>
            <a:endParaRPr lang="en-US" altLang="en-US" sz="2000" dirty="0">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2808784" y="1985211"/>
            <a:ext cx="685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3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743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2743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2743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743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a:latin typeface="Courier New" pitchFamily="49" charset="0"/>
              </a:rPr>
              <a:t>mov al,5</a:t>
            </a:r>
          </a:p>
          <a:p>
            <a:pPr eaLnBrk="1" hangingPunct="1">
              <a:lnSpc>
                <a:spcPct val="50000"/>
              </a:lnSpc>
              <a:spcBef>
                <a:spcPct val="50000"/>
              </a:spcBef>
              <a:buClrTx/>
              <a:buFontTx/>
              <a:buNone/>
            </a:pPr>
            <a:r>
              <a:rPr lang="en-US" altLang="en-US" sz="1800" b="1">
                <a:latin typeface="Courier New" pitchFamily="49" charset="0"/>
              </a:rPr>
              <a:t>cmp al,-2	; Sign flag == Overflow flag</a:t>
            </a:r>
          </a:p>
        </p:txBody>
      </p:sp>
      <p:sp>
        <p:nvSpPr>
          <p:cNvPr id="9" name="Rectangle 7"/>
          <p:cNvSpPr>
            <a:spLocks noChangeArrowheads="1"/>
          </p:cNvSpPr>
          <p:nvPr/>
        </p:nvSpPr>
        <p:spPr bwMode="auto">
          <a:xfrm>
            <a:off x="2351584" y="3128211"/>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r>
              <a:rPr lang="en-US" altLang="en-US" sz="2000" dirty="0"/>
              <a:t>Example 5: it works when       </a:t>
            </a:r>
            <a:r>
              <a:rPr lang="en-US" altLang="en-US" sz="2000" dirty="0" err="1"/>
              <a:t>leftOp</a:t>
            </a:r>
            <a:r>
              <a:rPr lang="en-US" altLang="en-US" sz="2000" dirty="0"/>
              <a:t> &lt; </a:t>
            </a:r>
            <a:r>
              <a:rPr lang="en-US" altLang="en-US" sz="2000" dirty="0" err="1"/>
              <a:t>rightOp</a:t>
            </a:r>
            <a:endParaRPr lang="en-US" altLang="en-US" sz="2000" dirty="0"/>
          </a:p>
        </p:txBody>
      </p:sp>
      <p:sp>
        <p:nvSpPr>
          <p:cNvPr id="10" name="Text Box 8"/>
          <p:cNvSpPr txBox="1">
            <a:spLocks noChangeArrowheads="1"/>
          </p:cNvSpPr>
          <p:nvPr/>
        </p:nvSpPr>
        <p:spPr bwMode="auto">
          <a:xfrm>
            <a:off x="2808784" y="3585411"/>
            <a:ext cx="685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3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743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2743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2743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743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a:latin typeface="Courier New" pitchFamily="49" charset="0"/>
              </a:rPr>
              <a:t>mov al,-1</a:t>
            </a:r>
          </a:p>
          <a:p>
            <a:pPr eaLnBrk="1" hangingPunct="1">
              <a:lnSpc>
                <a:spcPct val="50000"/>
              </a:lnSpc>
              <a:spcBef>
                <a:spcPct val="50000"/>
              </a:spcBef>
              <a:buClrTx/>
              <a:buFontTx/>
              <a:buNone/>
            </a:pPr>
            <a:r>
              <a:rPr lang="en-US" altLang="en-US" sz="1800" b="1">
                <a:latin typeface="Courier New" pitchFamily="49" charset="0"/>
              </a:rPr>
              <a:t>cmp al,5	; Sign flag </a:t>
            </a:r>
            <a:r>
              <a:rPr lang="en-US" altLang="en-US" sz="1800" b="1">
                <a:latin typeface="Courier New" pitchFamily="49" charset="0"/>
                <a:sym typeface="Symbol" pitchFamily="18" charset="2"/>
              </a:rPr>
              <a:t>!=</a:t>
            </a:r>
            <a:r>
              <a:rPr lang="en-US" altLang="en-US" sz="1800" b="1">
                <a:latin typeface="Courier New" pitchFamily="49" charset="0"/>
              </a:rPr>
              <a:t> Overflow flag</a:t>
            </a:r>
          </a:p>
        </p:txBody>
      </p:sp>
      <p:sp>
        <p:nvSpPr>
          <p:cNvPr id="11" name="Rectangle 7"/>
          <p:cNvSpPr>
            <a:spLocks noChangeArrowheads="1"/>
          </p:cNvSpPr>
          <p:nvPr/>
        </p:nvSpPr>
        <p:spPr bwMode="auto">
          <a:xfrm>
            <a:off x="2351585" y="4576011"/>
            <a:ext cx="649095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r>
              <a:rPr lang="en-US" altLang="en-US" sz="2000" dirty="0"/>
              <a:t>Example 6: it works when       </a:t>
            </a:r>
            <a:r>
              <a:rPr lang="en-US" altLang="en-US" sz="2000" dirty="0" err="1"/>
              <a:t>leftOp</a:t>
            </a:r>
            <a:r>
              <a:rPr lang="en-US" altLang="en-US" sz="2000" dirty="0"/>
              <a:t> == </a:t>
            </a:r>
            <a:r>
              <a:rPr lang="en-US" altLang="en-US" sz="2000" dirty="0" err="1"/>
              <a:t>rightOp</a:t>
            </a:r>
            <a:endParaRPr lang="en-US" altLang="en-US" sz="2000" dirty="0"/>
          </a:p>
        </p:txBody>
      </p:sp>
      <p:sp>
        <p:nvSpPr>
          <p:cNvPr id="12" name="Text Box 8"/>
          <p:cNvSpPr txBox="1">
            <a:spLocks noChangeArrowheads="1"/>
          </p:cNvSpPr>
          <p:nvPr/>
        </p:nvSpPr>
        <p:spPr bwMode="auto">
          <a:xfrm>
            <a:off x="2808785" y="5033211"/>
            <a:ext cx="685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3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743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2743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2743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2743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err="1">
                <a:latin typeface="Courier New" pitchFamily="49" charset="0"/>
              </a:rPr>
              <a:t>mov</a:t>
            </a:r>
            <a:r>
              <a:rPr lang="en-US" altLang="en-US" sz="1800" b="1" dirty="0">
                <a:latin typeface="Courier New" pitchFamily="49" charset="0"/>
              </a:rPr>
              <a:t> al,-1</a:t>
            </a:r>
          </a:p>
          <a:p>
            <a:pPr eaLnBrk="1" hangingPunct="1">
              <a:lnSpc>
                <a:spcPct val="50000"/>
              </a:lnSpc>
              <a:spcBef>
                <a:spcPct val="50000"/>
              </a:spcBef>
              <a:buClrTx/>
              <a:buFontTx/>
              <a:buNone/>
            </a:pPr>
            <a:r>
              <a:rPr lang="en-US" altLang="en-US" sz="1800" b="1" dirty="0" err="1">
                <a:latin typeface="Courier New" pitchFamily="49" charset="0"/>
              </a:rPr>
              <a:t>cmp</a:t>
            </a:r>
            <a:r>
              <a:rPr lang="en-US" altLang="en-US" sz="1800" b="1" dirty="0">
                <a:latin typeface="Courier New" pitchFamily="49" charset="0"/>
              </a:rPr>
              <a:t> al,-1	; ZF=1, CF=don´t care</a:t>
            </a:r>
          </a:p>
        </p:txBody>
      </p:sp>
    </p:spTree>
    <p:extLst>
      <p:ext uri="{BB962C8B-B14F-4D97-AF65-F5344CB8AC3E}">
        <p14:creationId xmlns:p14="http://schemas.microsoft.com/office/powerpoint/2010/main" val="4092454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AC</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4120719479"/>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err="1"/>
              <a:t>J</a:t>
            </a:r>
            <a:r>
              <a:rPr lang="en-US" i="1" dirty="0" err="1"/>
              <a:t>conds</a:t>
            </a:r>
            <a:r>
              <a:rPr lang="en-US" dirty="0"/>
              <a:t> Based on Signed operands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350</a:t>
            </a:fld>
            <a:endParaRPr lang="es-MX" dirty="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1624" y="1628801"/>
            <a:ext cx="678180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6 CuadroTexto"/>
          <p:cNvSpPr txBox="1"/>
          <p:nvPr/>
        </p:nvSpPr>
        <p:spPr>
          <a:xfrm>
            <a:off x="2711624" y="5085184"/>
            <a:ext cx="6705600" cy="369332"/>
          </a:xfrm>
          <a:prstGeom prst="rect">
            <a:avLst/>
          </a:prstGeom>
          <a:noFill/>
        </p:spPr>
        <p:txBody>
          <a:bodyPr wrap="square" rtlCol="0">
            <a:spAutoFit/>
          </a:bodyPr>
          <a:lstStyle/>
          <a:p>
            <a:r>
              <a:rPr lang="es-MX" dirty="0" err="1"/>
              <a:t>Better</a:t>
            </a:r>
            <a:r>
              <a:rPr lang="es-MX" dirty="0"/>
              <a:t>  use  </a:t>
            </a:r>
            <a:r>
              <a:rPr lang="es-MX" dirty="0">
                <a:solidFill>
                  <a:srgbClr val="FF0000"/>
                </a:solidFill>
              </a:rPr>
              <a:t>JG</a:t>
            </a:r>
            <a:r>
              <a:rPr lang="es-MX" dirty="0"/>
              <a:t>,  </a:t>
            </a:r>
            <a:r>
              <a:rPr lang="es-MX" dirty="0">
                <a:solidFill>
                  <a:srgbClr val="FF0000"/>
                </a:solidFill>
              </a:rPr>
              <a:t>JGE</a:t>
            </a:r>
            <a:r>
              <a:rPr lang="es-MX" dirty="0"/>
              <a:t>,  </a:t>
            </a:r>
            <a:r>
              <a:rPr lang="es-MX" dirty="0">
                <a:solidFill>
                  <a:srgbClr val="FF0000"/>
                </a:solidFill>
              </a:rPr>
              <a:t>JL</a:t>
            </a:r>
            <a:r>
              <a:rPr lang="es-MX" dirty="0"/>
              <a:t> and  </a:t>
            </a:r>
            <a:r>
              <a:rPr lang="es-MX" dirty="0">
                <a:solidFill>
                  <a:srgbClr val="FF0000"/>
                </a:solidFill>
              </a:rPr>
              <a:t>JLE</a:t>
            </a:r>
            <a:r>
              <a:rPr lang="es-MX" dirty="0"/>
              <a:t>                                      </a:t>
            </a:r>
            <a:r>
              <a:rPr lang="es-MX" sz="1400" dirty="0" err="1"/>
              <a:t>Greater</a:t>
            </a:r>
            <a:r>
              <a:rPr lang="es-MX" sz="1400" dirty="0"/>
              <a:t>, </a:t>
            </a:r>
            <a:r>
              <a:rPr lang="es-MX" sz="1400" dirty="0" err="1"/>
              <a:t>Lower</a:t>
            </a:r>
            <a:endParaRPr lang="es-MX" sz="1400" dirty="0"/>
          </a:p>
        </p:txBody>
      </p:sp>
    </p:spTree>
    <p:extLst>
      <p:ext uri="{BB962C8B-B14F-4D97-AF65-F5344CB8AC3E}">
        <p14:creationId xmlns:p14="http://schemas.microsoft.com/office/powerpoint/2010/main" val="400658225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Examples</a:t>
            </a:r>
            <a:r>
              <a:rPr lang="es-MX" dirty="0"/>
              <a:t>, </a:t>
            </a:r>
            <a:r>
              <a:rPr lang="es-MX" dirty="0" err="1"/>
              <a:t>Signed</a:t>
            </a:r>
            <a:r>
              <a:rPr lang="es-MX" dirty="0"/>
              <a:t>- 2</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351</a:t>
            </a:fld>
            <a:endParaRPr lang="es-MX" dirty="0"/>
          </a:p>
        </p:txBody>
      </p:sp>
      <p:sp>
        <p:nvSpPr>
          <p:cNvPr id="8" name="Text Box 5"/>
          <p:cNvSpPr txBox="1">
            <a:spLocks noChangeArrowheads="1"/>
          </p:cNvSpPr>
          <p:nvPr/>
        </p:nvSpPr>
        <p:spPr bwMode="auto">
          <a:xfrm>
            <a:off x="3121968" y="2771800"/>
            <a:ext cx="480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CMP EAX,EBX</a:t>
            </a:r>
          </a:p>
          <a:p>
            <a:pPr eaLnBrk="1" hangingPunct="1">
              <a:lnSpc>
                <a:spcPct val="50000"/>
              </a:lnSpc>
              <a:spcBef>
                <a:spcPct val="50000"/>
              </a:spcBef>
              <a:buClrTx/>
              <a:buFontTx/>
              <a:buNone/>
            </a:pPr>
            <a:r>
              <a:rPr lang="en-US" altLang="en-US" sz="1800" b="1" dirty="0">
                <a:latin typeface="Courier New" pitchFamily="49" charset="0"/>
              </a:rPr>
              <a:t>JG  Greater</a:t>
            </a:r>
          </a:p>
        </p:txBody>
      </p:sp>
      <p:sp>
        <p:nvSpPr>
          <p:cNvPr id="9" name="Text Box 6"/>
          <p:cNvSpPr txBox="1">
            <a:spLocks noChangeArrowheads="1"/>
          </p:cNvSpPr>
          <p:nvPr/>
        </p:nvSpPr>
        <p:spPr bwMode="auto">
          <a:xfrm>
            <a:off x="2063552" y="1628801"/>
            <a:ext cx="8064896" cy="9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lnSpc>
                <a:spcPct val="70000"/>
              </a:lnSpc>
              <a:spcBef>
                <a:spcPct val="50000"/>
              </a:spcBef>
              <a:buClrTx/>
            </a:pPr>
            <a:r>
              <a:rPr lang="en-US" altLang="en-US" sz="2100" dirty="0"/>
              <a:t>Task: Jump to a label </a:t>
            </a:r>
            <a:r>
              <a:rPr lang="en-US" altLang="en-US" sz="2100" i="1" dirty="0"/>
              <a:t>Greater</a:t>
            </a:r>
            <a:r>
              <a:rPr lang="en-US" altLang="en-US" sz="2100" dirty="0"/>
              <a:t> if </a:t>
            </a:r>
            <a:r>
              <a:rPr lang="en-US" altLang="en-US" sz="2100" dirty="0">
                <a:solidFill>
                  <a:srgbClr val="FF0000"/>
                </a:solidFill>
              </a:rPr>
              <a:t>signed</a:t>
            </a:r>
            <a:r>
              <a:rPr lang="en-US" altLang="en-US" sz="2100" dirty="0"/>
              <a:t> EAX is greater than EBX</a:t>
            </a:r>
          </a:p>
          <a:p>
            <a:pPr eaLnBrk="1" hangingPunct="1">
              <a:spcBef>
                <a:spcPct val="50000"/>
              </a:spcBef>
              <a:buClrTx/>
            </a:pPr>
            <a:r>
              <a:rPr lang="en-US" altLang="en-US" sz="2100" dirty="0"/>
              <a:t>Solution: Use CMP, followed by JG</a:t>
            </a:r>
          </a:p>
        </p:txBody>
      </p:sp>
      <p:grpSp>
        <p:nvGrpSpPr>
          <p:cNvPr id="10" name="Group 9"/>
          <p:cNvGrpSpPr>
            <a:grpSpLocks/>
          </p:cNvGrpSpPr>
          <p:nvPr/>
        </p:nvGrpSpPr>
        <p:grpSpPr bwMode="auto">
          <a:xfrm>
            <a:off x="2236585" y="4074691"/>
            <a:ext cx="7696200" cy="1631950"/>
            <a:chOff x="384" y="2266"/>
            <a:chExt cx="4848" cy="1028"/>
          </a:xfrm>
        </p:grpSpPr>
        <p:sp>
          <p:nvSpPr>
            <p:cNvPr id="11" name="Text Box 7"/>
            <p:cNvSpPr txBox="1">
              <a:spLocks noChangeArrowheads="1"/>
            </p:cNvSpPr>
            <p:nvPr/>
          </p:nvSpPr>
          <p:spPr bwMode="auto">
            <a:xfrm>
              <a:off x="1008" y="2766"/>
              <a:ext cx="3024" cy="5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CMP EAX,Val1</a:t>
              </a:r>
            </a:p>
            <a:p>
              <a:pPr eaLnBrk="1" hangingPunct="1">
                <a:lnSpc>
                  <a:spcPct val="50000"/>
                </a:lnSpc>
                <a:spcBef>
                  <a:spcPct val="50000"/>
                </a:spcBef>
                <a:buClrTx/>
                <a:buFontTx/>
                <a:buNone/>
              </a:pPr>
              <a:r>
                <a:rPr lang="en-US" altLang="en-US" sz="1800" b="1" dirty="0">
                  <a:latin typeface="Courier New" pitchFamily="49" charset="0"/>
                </a:rPr>
                <a:t>JLE L1</a:t>
              </a:r>
            </a:p>
          </p:txBody>
        </p:sp>
        <p:sp>
          <p:nvSpPr>
            <p:cNvPr id="12" name="Text Box 8"/>
            <p:cNvSpPr txBox="1">
              <a:spLocks noChangeArrowheads="1"/>
            </p:cNvSpPr>
            <p:nvPr/>
          </p:nvSpPr>
          <p:spPr bwMode="auto">
            <a:xfrm>
              <a:off x="384" y="2266"/>
              <a:ext cx="484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Jump to label </a:t>
              </a:r>
              <a:r>
                <a:rPr lang="en-US" altLang="en-US" sz="2100" i="1" dirty="0"/>
                <a:t>L1</a:t>
              </a:r>
              <a:r>
                <a:rPr lang="en-US" altLang="en-US" sz="2100" dirty="0"/>
                <a:t> if </a:t>
              </a:r>
              <a:r>
                <a:rPr lang="en-US" altLang="en-US" sz="2100" dirty="0">
                  <a:solidFill>
                    <a:srgbClr val="FF0000"/>
                  </a:solidFill>
                </a:rPr>
                <a:t>signed</a:t>
              </a:r>
              <a:r>
                <a:rPr lang="en-US" altLang="en-US" sz="2100" dirty="0"/>
                <a:t> EAX is less than or equal to Val1</a:t>
              </a:r>
            </a:p>
          </p:txBody>
        </p:sp>
      </p:grpSp>
    </p:spTree>
    <p:extLst>
      <p:ext uri="{BB962C8B-B14F-4D97-AF65-F5344CB8AC3E}">
        <p14:creationId xmlns:p14="http://schemas.microsoft.com/office/powerpoint/2010/main" val="14956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BG</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219622744"/>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09800" y="2130426"/>
            <a:ext cx="7772400" cy="2234679"/>
          </a:xfrm>
        </p:spPr>
        <p:txBody>
          <a:bodyPr>
            <a:normAutofit/>
          </a:bodyPr>
          <a:lstStyle/>
          <a:p>
            <a:r>
              <a:rPr lang="es-MX" dirty="0"/>
              <a:t>IF-</a:t>
            </a:r>
            <a:r>
              <a:rPr lang="es-MX" dirty="0" err="1"/>
              <a:t>then</a:t>
            </a:r>
            <a:r>
              <a:rPr lang="es-MX" dirty="0"/>
              <a:t>, IF-</a:t>
            </a:r>
            <a:r>
              <a:rPr lang="es-MX" dirty="0" err="1"/>
              <a:t>then</a:t>
            </a:r>
            <a:r>
              <a:rPr lang="es-MX" dirty="0"/>
              <a:t>-</a:t>
            </a:r>
            <a:r>
              <a:rPr lang="es-MX" dirty="0" err="1"/>
              <a:t>else</a:t>
            </a:r>
            <a:r>
              <a:rPr lang="es-MX" dirty="0"/>
              <a:t>,</a:t>
            </a:r>
            <a:br>
              <a:rPr lang="es-MX" dirty="0"/>
            </a:br>
            <a:r>
              <a:rPr lang="es-MX" dirty="0" err="1"/>
              <a:t>While</a:t>
            </a:r>
            <a:r>
              <a:rPr lang="es-MX" dirty="0"/>
              <a:t>, DO-</a:t>
            </a:r>
            <a:r>
              <a:rPr lang="es-MX" dirty="0" err="1"/>
              <a:t>while</a:t>
            </a:r>
            <a:r>
              <a:rPr lang="es-MX" dirty="0"/>
              <a:t>, </a:t>
            </a:r>
            <a:r>
              <a:rPr lang="es-MX" i="1" dirty="0" err="1"/>
              <a:t>user</a:t>
            </a:r>
            <a:r>
              <a:rPr lang="es-MX" i="1" dirty="0"/>
              <a:t> </a:t>
            </a:r>
            <a:r>
              <a:rPr lang="es-MX" i="1" dirty="0" err="1"/>
              <a:t>implementation</a:t>
            </a:r>
            <a:r>
              <a:rPr lang="es-MX" dirty="0"/>
              <a:t>, in </a:t>
            </a:r>
            <a:r>
              <a:rPr lang="es-MX" dirty="0" err="1"/>
              <a:t>Assembly</a:t>
            </a:r>
            <a:endParaRPr lang="es-MX" dirty="0"/>
          </a:p>
        </p:txBody>
      </p:sp>
      <p:sp>
        <p:nvSpPr>
          <p:cNvPr id="4" name="3 Marcador de número de diapositiva"/>
          <p:cNvSpPr>
            <a:spLocks noGrp="1"/>
          </p:cNvSpPr>
          <p:nvPr>
            <p:ph type="sldNum" sz="quarter" idx="12"/>
          </p:nvPr>
        </p:nvSpPr>
        <p:spPr/>
        <p:txBody>
          <a:bodyPr/>
          <a:lstStyle/>
          <a:p>
            <a:fld id="{99D12B9E-07E7-4AA4-B998-005BF6072828}" type="slidenum">
              <a:rPr lang="es-MX" smtClean="0"/>
              <a:pPr/>
              <a:t>353</a:t>
            </a:fld>
            <a:endParaRPr lang="es-MX"/>
          </a:p>
        </p:txBody>
      </p:sp>
      <p:sp>
        <p:nvSpPr>
          <p:cNvPr id="5" name="4 Marcador de pie de página"/>
          <p:cNvSpPr>
            <a:spLocks noGrp="1"/>
          </p:cNvSpPr>
          <p:nvPr>
            <p:ph type="ftr" sz="quarter" idx="11"/>
          </p:nvPr>
        </p:nvSpPr>
        <p:spPr/>
        <p:txBody>
          <a:bodyPr/>
          <a:lstStyle/>
          <a:p>
            <a:r>
              <a:rPr lang="es-MX"/>
              <a:t>OPC</a:t>
            </a:r>
            <a:endParaRPr lang="es-MX" dirty="0"/>
          </a:p>
        </p:txBody>
      </p:sp>
    </p:spTree>
    <p:extLst>
      <p:ext uri="{BB962C8B-B14F-4D97-AF65-F5344CB8AC3E}">
        <p14:creationId xmlns:p14="http://schemas.microsoft.com/office/powerpoint/2010/main" val="285594987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IF-</a:t>
            </a:r>
            <a:r>
              <a:rPr lang="es-MX" dirty="0" err="1"/>
              <a:t>then</a:t>
            </a:r>
            <a:r>
              <a:rPr lang="es-MX" dirty="0"/>
              <a:t> </a:t>
            </a:r>
            <a:r>
              <a:rPr lang="es-MX" dirty="0" err="1"/>
              <a:t>implementation</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354</a:t>
            </a:fld>
            <a:endParaRPr lang="es-MX" dirty="0"/>
          </a:p>
        </p:txBody>
      </p:sp>
      <p:grpSp>
        <p:nvGrpSpPr>
          <p:cNvPr id="3" name="Group 8"/>
          <p:cNvGrpSpPr>
            <a:grpSpLocks/>
          </p:cNvGrpSpPr>
          <p:nvPr/>
        </p:nvGrpSpPr>
        <p:grpSpPr bwMode="auto">
          <a:xfrm>
            <a:off x="2279576" y="2132856"/>
            <a:ext cx="7696200" cy="2514600"/>
            <a:chOff x="432" y="576"/>
            <a:chExt cx="4848" cy="1584"/>
          </a:xfrm>
        </p:grpSpPr>
        <p:sp>
          <p:nvSpPr>
            <p:cNvPr id="8" name="Text Box 3"/>
            <p:cNvSpPr txBox="1">
              <a:spLocks noChangeArrowheads="1"/>
            </p:cNvSpPr>
            <p:nvPr/>
          </p:nvSpPr>
          <p:spPr bwMode="auto">
            <a:xfrm>
              <a:off x="659" y="1152"/>
              <a:ext cx="4445" cy="10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lvl="1" eaLnBrk="1" hangingPunct="1">
                <a:lnSpc>
                  <a:spcPct val="50000"/>
                </a:lnSpc>
                <a:spcBef>
                  <a:spcPct val="50000"/>
                </a:spcBef>
                <a:buClrTx/>
                <a:buFontTx/>
                <a:buNone/>
              </a:pPr>
              <a:r>
                <a:rPr lang="en-US" altLang="en-US" sz="1600" b="1" u="sng" dirty="0">
                  <a:latin typeface="Courier New" pitchFamily="49" charset="0"/>
                </a:rPr>
                <a:t>High Level L</a:t>
              </a:r>
              <a:r>
                <a:rPr lang="en-US" altLang="en-US" sz="1600" b="1" dirty="0">
                  <a:latin typeface="Courier New" pitchFamily="49" charset="0"/>
                </a:rPr>
                <a:t>               </a:t>
              </a:r>
              <a:r>
                <a:rPr lang="en-US" altLang="en-US" sz="1600" b="1" u="sng" dirty="0">
                  <a:latin typeface="Courier New" pitchFamily="49" charset="0"/>
                </a:rPr>
                <a:t>Assembly</a:t>
              </a:r>
              <a:endParaRPr lang="en-US" altLang="en-US" sz="1600" dirty="0">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IF(</a:t>
              </a:r>
              <a:r>
                <a:rPr lang="en-US" altLang="en-US" sz="1600" dirty="0" err="1">
                  <a:solidFill>
                    <a:srgbClr val="FF0000"/>
                  </a:solidFill>
                  <a:latin typeface="Courier New" pitchFamily="49" charset="0"/>
                </a:rPr>
                <a:t>LfOp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cmpOpr</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RhOp</a:t>
              </a:r>
              <a:r>
                <a:rPr lang="en-US" altLang="en-US" sz="1600" dirty="0">
                  <a:solidFill>
                    <a:srgbClr val="FF0000"/>
                  </a:solidFill>
                  <a:latin typeface="Courier New" pitchFamily="49" charset="0"/>
                </a:rPr>
                <a:t>)       CMP </a:t>
              </a:r>
              <a:r>
                <a:rPr lang="en-US" altLang="en-US" sz="1600" dirty="0" err="1">
                  <a:solidFill>
                    <a:srgbClr val="FF0000"/>
                  </a:solidFill>
                  <a:latin typeface="Courier New" pitchFamily="49" charset="0"/>
                </a:rPr>
                <a:t>LfOp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RhOp</a:t>
              </a:r>
              <a:endParaRPr lang="en-US" altLang="en-US" sz="1600" dirty="0">
                <a:solidFill>
                  <a:srgbClr val="FF0000"/>
                </a:solidFill>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J</a:t>
              </a:r>
              <a:r>
                <a:rPr lang="en-US" altLang="en-US" sz="1600" i="1" dirty="0" err="1">
                  <a:solidFill>
                    <a:srgbClr val="FF0000"/>
                  </a:solidFill>
                  <a:latin typeface="Courier New" pitchFamily="49" charset="0"/>
                </a:rPr>
                <a:t>noCMP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outIF</a:t>
              </a:r>
              <a:r>
                <a:rPr lang="en-US" altLang="en-US" sz="1600" dirty="0">
                  <a:latin typeface="Courier New" pitchFamily="49" charset="0"/>
                </a:rPr>
                <a:t> </a:t>
              </a:r>
            </a:p>
            <a:p>
              <a:pPr lvl="1" eaLnBrk="1" hangingPunct="1">
                <a:lnSpc>
                  <a:spcPct val="50000"/>
                </a:lnSpc>
                <a:spcBef>
                  <a:spcPct val="50000"/>
                </a:spcBef>
                <a:buClrTx/>
                <a:buFontTx/>
                <a:buNone/>
              </a:pPr>
              <a:r>
                <a:rPr lang="en-US" altLang="en-US" sz="1600" dirty="0">
                  <a:latin typeface="Courier New" pitchFamily="49" charset="0"/>
                </a:rPr>
                <a:t>  block. .;                    block. .</a:t>
              </a:r>
            </a:p>
            <a:p>
              <a:pPr eaLnBrk="1" hangingPunct="1">
                <a:lnSpc>
                  <a:spcPct val="50000"/>
                </a:lnSpc>
                <a:spcBef>
                  <a:spcPct val="50000"/>
                </a:spcBef>
                <a:buClrTx/>
                <a:buFontTx/>
                <a:buNone/>
              </a:pPr>
              <a:r>
                <a:rPr lang="en-US" altLang="en-US" sz="1600" dirty="0">
                  <a:latin typeface="Courier New" pitchFamily="49" charset="0"/>
                </a:rPr>
                <a:t>    </a:t>
              </a:r>
              <a:r>
                <a:rPr lang="en-US" altLang="en-US" sz="1600" dirty="0">
                  <a:solidFill>
                    <a:srgbClr val="FF0000"/>
                  </a:solidFill>
                  <a:latin typeface="Courier New" pitchFamily="49" charset="0"/>
                </a:rPr>
                <a:t>}</a:t>
              </a:r>
              <a:r>
                <a:rPr lang="en-US" altLang="en-US" sz="1600" dirty="0">
                  <a:latin typeface="Courier New" pitchFamily="49" charset="0"/>
                </a:rPr>
                <a:t>                    </a:t>
              </a:r>
              <a:r>
                <a:rPr lang="en-US" altLang="en-US" sz="1600" dirty="0" err="1">
                  <a:solidFill>
                    <a:srgbClr val="FF0000"/>
                  </a:solidFill>
                  <a:latin typeface="Courier New" pitchFamily="49" charset="0"/>
                </a:rPr>
                <a:t>outIF</a:t>
              </a:r>
              <a:r>
                <a:rPr lang="en-US" altLang="en-US" sz="1600" dirty="0">
                  <a:solidFill>
                    <a:srgbClr val="FF0000"/>
                  </a:solidFill>
                  <a:latin typeface="Courier New" pitchFamily="49" charset="0"/>
                </a:rPr>
                <a:t>:</a:t>
              </a:r>
              <a:r>
                <a:rPr lang="en-US" altLang="en-US" sz="1600" dirty="0">
                  <a:latin typeface="Courier New" pitchFamily="49" charset="0"/>
                </a:rPr>
                <a:t>          ;next </a:t>
              </a:r>
              <a:r>
                <a:rPr lang="en-US" altLang="en-US" sz="1600" dirty="0" err="1">
                  <a:latin typeface="Courier New" pitchFamily="49" charset="0"/>
                </a:rPr>
                <a:t>instruc</a:t>
              </a:r>
              <a:endParaRPr lang="en-US" altLang="en-US" sz="1600" dirty="0">
                <a:latin typeface="Courier New" pitchFamily="49" charset="0"/>
              </a:endParaRPr>
            </a:p>
          </p:txBody>
        </p:sp>
        <p:sp>
          <p:nvSpPr>
            <p:cNvPr id="9" name="Text Box 4"/>
            <p:cNvSpPr txBox="1">
              <a:spLocks noChangeArrowheads="1"/>
            </p:cNvSpPr>
            <p:nvPr/>
          </p:nvSpPr>
          <p:spPr bwMode="auto">
            <a:xfrm>
              <a:off x="432" y="576"/>
              <a:ext cx="4848"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The IF Assembly implementation involves a </a:t>
              </a:r>
              <a:r>
                <a:rPr lang="en-US" altLang="en-US" sz="2100" i="1" dirty="0"/>
                <a:t>conditional jump</a:t>
              </a:r>
              <a:r>
                <a:rPr lang="en-US" altLang="en-US" sz="2100" dirty="0"/>
                <a:t> for the </a:t>
              </a:r>
              <a:r>
                <a:rPr lang="en-US" altLang="en-US" sz="2100" i="1" dirty="0">
                  <a:solidFill>
                    <a:srgbClr val="FF0000"/>
                  </a:solidFill>
                </a:rPr>
                <a:t>negative of the comparison</a:t>
              </a:r>
              <a:r>
                <a:rPr lang="en-US" altLang="en-US" sz="2100" dirty="0"/>
                <a:t> (</a:t>
              </a:r>
              <a:r>
                <a:rPr lang="en-US" altLang="en-US" sz="2100" dirty="0" err="1"/>
                <a:t>J</a:t>
              </a:r>
              <a:r>
                <a:rPr lang="en-US" altLang="en-US" sz="2100" i="1" dirty="0" err="1"/>
                <a:t>noCMP</a:t>
              </a:r>
              <a:r>
                <a:rPr lang="en-US" altLang="en-US" sz="2100" dirty="0"/>
                <a:t>)</a:t>
              </a:r>
              <a:endParaRPr lang="en-US" altLang="en-US" sz="2100" dirty="0">
                <a:solidFill>
                  <a:schemeClr val="tx2"/>
                </a:solidFill>
              </a:endParaRPr>
            </a:p>
          </p:txBody>
        </p:sp>
      </p:grpSp>
      <p:cxnSp>
        <p:nvCxnSpPr>
          <p:cNvPr id="10" name="9 Conector recto"/>
          <p:cNvCxnSpPr/>
          <p:nvPr/>
        </p:nvCxnSpPr>
        <p:spPr>
          <a:xfrm>
            <a:off x="5663952" y="3047256"/>
            <a:ext cx="0" cy="1600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51446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IF-</a:t>
            </a:r>
            <a:r>
              <a:rPr lang="es-MX" dirty="0" err="1"/>
              <a:t>then</a:t>
            </a:r>
            <a:r>
              <a:rPr lang="es-MX" dirty="0"/>
              <a:t> </a:t>
            </a:r>
            <a:r>
              <a:rPr lang="es-MX" dirty="0" err="1"/>
              <a:t>examples</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355</a:t>
            </a:fld>
            <a:endParaRPr lang="es-MX" dirty="0"/>
          </a:p>
        </p:txBody>
      </p:sp>
      <p:grpSp>
        <p:nvGrpSpPr>
          <p:cNvPr id="3" name="Group 8"/>
          <p:cNvGrpSpPr>
            <a:grpSpLocks/>
          </p:cNvGrpSpPr>
          <p:nvPr/>
        </p:nvGrpSpPr>
        <p:grpSpPr bwMode="auto">
          <a:xfrm>
            <a:off x="2063552" y="1371600"/>
            <a:ext cx="7696200" cy="2514600"/>
            <a:chOff x="432" y="576"/>
            <a:chExt cx="4848" cy="1584"/>
          </a:xfrm>
        </p:grpSpPr>
        <p:sp>
          <p:nvSpPr>
            <p:cNvPr id="7" name="Text Box 3"/>
            <p:cNvSpPr txBox="1">
              <a:spLocks noChangeArrowheads="1"/>
            </p:cNvSpPr>
            <p:nvPr/>
          </p:nvSpPr>
          <p:spPr bwMode="auto">
            <a:xfrm>
              <a:off x="659" y="1152"/>
              <a:ext cx="4445" cy="10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lvl="1" eaLnBrk="1" hangingPunct="1">
                <a:lnSpc>
                  <a:spcPct val="50000"/>
                </a:lnSpc>
                <a:spcBef>
                  <a:spcPct val="50000"/>
                </a:spcBef>
                <a:buClrTx/>
                <a:buFontTx/>
                <a:buNone/>
              </a:pPr>
              <a:r>
                <a:rPr lang="en-US" altLang="en-US" sz="1600" b="1" u="sng" dirty="0">
                  <a:latin typeface="Courier New" pitchFamily="49" charset="0"/>
                </a:rPr>
                <a:t>High Level L</a:t>
              </a:r>
              <a:r>
                <a:rPr lang="en-US" altLang="en-US" sz="1600" b="1" dirty="0">
                  <a:latin typeface="Courier New" pitchFamily="49" charset="0"/>
                </a:rPr>
                <a:t>           </a:t>
              </a:r>
              <a:r>
                <a:rPr lang="en-US" altLang="en-US" sz="1600" b="1" u="sng" dirty="0">
                  <a:latin typeface="Courier New" pitchFamily="49" charset="0"/>
                </a:rPr>
                <a:t>Assembly</a:t>
              </a:r>
            </a:p>
            <a:p>
              <a:pPr lvl="1" eaLnBrk="1" hangingPunct="1">
                <a:lnSpc>
                  <a:spcPct val="50000"/>
                </a:lnSpc>
                <a:spcBef>
                  <a:spcPct val="50000"/>
                </a:spcBef>
                <a:buClrTx/>
                <a:buFontTx/>
                <a:buNone/>
              </a:pPr>
              <a:r>
                <a:rPr lang="en-US" altLang="en-US" sz="1600" dirty="0">
                  <a:latin typeface="Courier New" pitchFamily="49" charset="0"/>
                </a:rPr>
                <a:t>Large = BX;            MOV </a:t>
              </a:r>
              <a:r>
                <a:rPr lang="en-US" altLang="en-US" sz="1600" dirty="0" err="1">
                  <a:latin typeface="Courier New" pitchFamily="49" charset="0"/>
                </a:rPr>
                <a:t>Large,BX</a:t>
              </a:r>
              <a:endParaRPr lang="en-US" altLang="en-US" sz="1600" dirty="0">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IF(AX &gt; BX)            CMP AX,BX</a:t>
              </a:r>
            </a:p>
            <a:p>
              <a:pPr lvl="1" eaLnBrk="1" hangingPunct="1">
                <a:lnSpc>
                  <a:spcPct val="50000"/>
                </a:lnSpc>
                <a:spcBef>
                  <a:spcPct val="50000"/>
                </a:spcBef>
                <a:buClrTx/>
                <a:buFontTx/>
                <a:buNone/>
              </a:pPr>
              <a:r>
                <a:rPr lang="en-US" altLang="en-US" sz="1600" dirty="0">
                  <a:solidFill>
                    <a:srgbClr val="FF0000"/>
                  </a:solidFill>
                  <a:latin typeface="Courier New" pitchFamily="49" charset="0"/>
                </a:rPr>
                <a:t>{                      JBE </a:t>
              </a:r>
              <a:r>
                <a:rPr lang="en-US" altLang="en-US" sz="1600" dirty="0" err="1">
                  <a:solidFill>
                    <a:srgbClr val="FF0000"/>
                  </a:solidFill>
                  <a:latin typeface="Courier New" pitchFamily="49" charset="0"/>
                </a:rPr>
                <a:t>outIF</a:t>
              </a:r>
              <a:r>
                <a:rPr lang="en-US" altLang="en-US" sz="1600" dirty="0">
                  <a:latin typeface="Courier New" pitchFamily="49" charset="0"/>
                </a:rPr>
                <a:t>  ;Jump if AX&lt;=BX </a:t>
              </a:r>
            </a:p>
            <a:p>
              <a:pPr lvl="1" eaLnBrk="1" hangingPunct="1">
                <a:lnSpc>
                  <a:spcPct val="50000"/>
                </a:lnSpc>
                <a:spcBef>
                  <a:spcPct val="50000"/>
                </a:spcBef>
                <a:buClrTx/>
                <a:buFontTx/>
                <a:buNone/>
              </a:pPr>
              <a:r>
                <a:rPr lang="en-US" altLang="en-US" sz="1600" dirty="0">
                  <a:latin typeface="Courier New" pitchFamily="49" charset="0"/>
                </a:rPr>
                <a:t>  Large = AX;              MOV </a:t>
              </a:r>
              <a:r>
                <a:rPr lang="en-US" altLang="en-US" sz="1600" dirty="0" err="1">
                  <a:latin typeface="Courier New" pitchFamily="49" charset="0"/>
                </a:rPr>
                <a:t>Large,AX</a:t>
              </a:r>
              <a:r>
                <a:rPr lang="en-US" altLang="en-US" sz="1600" dirty="0">
                  <a:latin typeface="Courier New" pitchFamily="49" charset="0"/>
                </a:rPr>
                <a:t>  ; AX&gt;BX</a:t>
              </a:r>
            </a:p>
            <a:p>
              <a:pPr eaLnBrk="1" hangingPunct="1">
                <a:lnSpc>
                  <a:spcPct val="50000"/>
                </a:lnSpc>
                <a:spcBef>
                  <a:spcPct val="50000"/>
                </a:spcBef>
                <a:buClrTx/>
                <a:buFontTx/>
                <a:buNone/>
              </a:pPr>
              <a:r>
                <a:rPr lang="en-US" altLang="en-US" sz="1600" dirty="0">
                  <a:latin typeface="Courier New" pitchFamily="49" charset="0"/>
                </a:rPr>
                <a:t>    </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outIF</a:t>
              </a:r>
              <a:r>
                <a:rPr lang="en-US" altLang="en-US" sz="1600" dirty="0">
                  <a:solidFill>
                    <a:srgbClr val="FF0000"/>
                  </a:solidFill>
                  <a:latin typeface="Courier New" pitchFamily="49" charset="0"/>
                </a:rPr>
                <a:t>:</a:t>
              </a:r>
            </a:p>
          </p:txBody>
        </p:sp>
        <p:sp>
          <p:nvSpPr>
            <p:cNvPr id="8" name="Text Box 4"/>
            <p:cNvSpPr txBox="1">
              <a:spLocks noChangeArrowheads="1"/>
            </p:cNvSpPr>
            <p:nvPr/>
          </p:nvSpPr>
          <p:spPr bwMode="auto">
            <a:xfrm>
              <a:off x="432" y="576"/>
              <a:ext cx="484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Compare </a:t>
              </a:r>
              <a:r>
                <a:rPr lang="en-US" altLang="en-US" sz="2100" dirty="0">
                  <a:solidFill>
                    <a:srgbClr val="FF0000"/>
                  </a:solidFill>
                </a:rPr>
                <a:t>unsigned</a:t>
              </a:r>
              <a:r>
                <a:rPr lang="en-US" altLang="en-US" sz="2100" dirty="0"/>
                <a:t> AX to BX, and copy the larger of the two into a variable named </a:t>
              </a:r>
              <a:r>
                <a:rPr lang="en-US" altLang="en-US" sz="2100" dirty="0">
                  <a:solidFill>
                    <a:schemeClr val="tx2"/>
                  </a:solidFill>
                </a:rPr>
                <a:t>Large</a:t>
              </a:r>
            </a:p>
          </p:txBody>
        </p:sp>
      </p:grpSp>
      <p:grpSp>
        <p:nvGrpSpPr>
          <p:cNvPr id="6" name="Group 9"/>
          <p:cNvGrpSpPr>
            <a:grpSpLocks/>
          </p:cNvGrpSpPr>
          <p:nvPr/>
        </p:nvGrpSpPr>
        <p:grpSpPr bwMode="auto">
          <a:xfrm>
            <a:off x="2067521" y="3939988"/>
            <a:ext cx="7696200" cy="2590800"/>
            <a:chOff x="480" y="2304"/>
            <a:chExt cx="4848" cy="1632"/>
          </a:xfrm>
        </p:grpSpPr>
        <p:sp>
          <p:nvSpPr>
            <p:cNvPr id="10" name="Text Box 6"/>
            <p:cNvSpPr txBox="1">
              <a:spLocks noChangeArrowheads="1"/>
            </p:cNvSpPr>
            <p:nvPr/>
          </p:nvSpPr>
          <p:spPr bwMode="auto">
            <a:xfrm>
              <a:off x="704" y="2880"/>
              <a:ext cx="4309" cy="10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lvl="1" eaLnBrk="1" hangingPunct="1">
                <a:lnSpc>
                  <a:spcPct val="50000"/>
                </a:lnSpc>
                <a:spcBef>
                  <a:spcPct val="50000"/>
                </a:spcBef>
                <a:buClrTx/>
                <a:buFontTx/>
                <a:buNone/>
              </a:pPr>
              <a:r>
                <a:rPr lang="en-US" altLang="en-US" sz="1600" b="1" u="sng" dirty="0">
                  <a:latin typeface="Courier New" pitchFamily="49" charset="0"/>
                </a:rPr>
                <a:t>High Level L</a:t>
              </a:r>
              <a:r>
                <a:rPr lang="en-US" altLang="en-US" sz="1600" b="1" dirty="0">
                  <a:latin typeface="Courier New" pitchFamily="49" charset="0"/>
                </a:rPr>
                <a:t>           </a:t>
              </a:r>
              <a:r>
                <a:rPr lang="en-US" altLang="en-US" sz="1600" b="1" u="sng" dirty="0">
                  <a:latin typeface="Courier New" pitchFamily="49" charset="0"/>
                </a:rPr>
                <a:t>Assembly</a:t>
              </a:r>
            </a:p>
            <a:p>
              <a:pPr lvl="1" eaLnBrk="1" hangingPunct="1">
                <a:lnSpc>
                  <a:spcPct val="50000"/>
                </a:lnSpc>
                <a:spcBef>
                  <a:spcPct val="50000"/>
                </a:spcBef>
                <a:buClrTx/>
                <a:buFontTx/>
                <a:buNone/>
              </a:pPr>
              <a:r>
                <a:rPr lang="en-US" altLang="en-US" sz="1600" dirty="0">
                  <a:latin typeface="Courier New" pitchFamily="49" charset="0"/>
                </a:rPr>
                <a:t>Small = AX;            MOV </a:t>
              </a:r>
              <a:r>
                <a:rPr lang="en-US" altLang="en-US" sz="1600" dirty="0" err="1">
                  <a:latin typeface="Courier New" pitchFamily="49" charset="0"/>
                </a:rPr>
                <a:t>Small,AX</a:t>
              </a:r>
              <a:endParaRPr lang="en-US" altLang="en-US" sz="1600" dirty="0">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IF(BX &lt; AX)            CMP BX,AX</a:t>
              </a:r>
            </a:p>
            <a:p>
              <a:pPr lvl="1" eaLnBrk="1" hangingPunct="1">
                <a:lnSpc>
                  <a:spcPct val="50000"/>
                </a:lnSpc>
                <a:spcBef>
                  <a:spcPct val="50000"/>
                </a:spcBef>
                <a:buClrTx/>
                <a:buFontTx/>
                <a:buNone/>
              </a:pPr>
              <a:r>
                <a:rPr lang="en-US" altLang="en-US" sz="1600" dirty="0">
                  <a:solidFill>
                    <a:srgbClr val="FF0000"/>
                  </a:solidFill>
                  <a:latin typeface="Courier New" pitchFamily="49" charset="0"/>
                </a:rPr>
                <a:t>{                      JGE </a:t>
              </a:r>
              <a:r>
                <a:rPr lang="en-US" altLang="en-US" sz="1600" dirty="0" err="1">
                  <a:solidFill>
                    <a:srgbClr val="FF0000"/>
                  </a:solidFill>
                  <a:latin typeface="Courier New" pitchFamily="49" charset="0"/>
                </a:rPr>
                <a:t>outIF</a:t>
              </a:r>
              <a:r>
                <a:rPr lang="en-US" altLang="en-US" sz="1600" dirty="0">
                  <a:latin typeface="Courier New" pitchFamily="49" charset="0"/>
                </a:rPr>
                <a:t> ;Jump if BX&gt;=AX</a:t>
              </a:r>
            </a:p>
            <a:p>
              <a:pPr lvl="1" eaLnBrk="1" hangingPunct="1">
                <a:lnSpc>
                  <a:spcPct val="50000"/>
                </a:lnSpc>
                <a:spcBef>
                  <a:spcPct val="50000"/>
                </a:spcBef>
                <a:buClrTx/>
                <a:buFontTx/>
                <a:buNone/>
              </a:pPr>
              <a:r>
                <a:rPr lang="en-US" altLang="en-US" sz="1600" dirty="0">
                  <a:latin typeface="Courier New" pitchFamily="49" charset="0"/>
                </a:rPr>
                <a:t>    Small = BX;            MOV </a:t>
              </a:r>
              <a:r>
                <a:rPr lang="en-US" altLang="en-US" sz="1600" dirty="0" err="1">
                  <a:latin typeface="Courier New" pitchFamily="49" charset="0"/>
                </a:rPr>
                <a:t>Small,BX</a:t>
              </a:r>
              <a:r>
                <a:rPr lang="en-US" altLang="en-US" sz="1600" dirty="0">
                  <a:latin typeface="Courier New" pitchFamily="49" charset="0"/>
                </a:rPr>
                <a:t>  ;BX&lt;AX</a:t>
              </a:r>
            </a:p>
            <a:p>
              <a:pPr eaLnBrk="1" hangingPunct="1">
                <a:lnSpc>
                  <a:spcPct val="50000"/>
                </a:lnSpc>
                <a:spcBef>
                  <a:spcPct val="50000"/>
                </a:spcBef>
                <a:buClrTx/>
                <a:buFontTx/>
                <a:buNone/>
              </a:pPr>
              <a:r>
                <a:rPr lang="en-US" altLang="en-US" sz="1600" dirty="0">
                  <a:latin typeface="Courier New" pitchFamily="49" charset="0"/>
                </a:rPr>
                <a:t>    </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outIF</a:t>
              </a:r>
              <a:r>
                <a:rPr lang="en-US" altLang="en-US" sz="1600" dirty="0">
                  <a:solidFill>
                    <a:srgbClr val="FF0000"/>
                  </a:solidFill>
                  <a:latin typeface="Courier New" pitchFamily="49" charset="0"/>
                </a:rPr>
                <a:t>:</a:t>
              </a:r>
            </a:p>
          </p:txBody>
        </p:sp>
        <p:sp>
          <p:nvSpPr>
            <p:cNvPr id="11" name="Text Box 7"/>
            <p:cNvSpPr txBox="1">
              <a:spLocks noChangeArrowheads="1"/>
            </p:cNvSpPr>
            <p:nvPr/>
          </p:nvSpPr>
          <p:spPr bwMode="auto">
            <a:xfrm>
              <a:off x="480" y="2304"/>
              <a:ext cx="484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Compare </a:t>
              </a:r>
              <a:r>
                <a:rPr lang="en-US" altLang="en-US" sz="2100" dirty="0">
                  <a:solidFill>
                    <a:srgbClr val="FF0000"/>
                  </a:solidFill>
                </a:rPr>
                <a:t>signed</a:t>
              </a:r>
              <a:r>
                <a:rPr lang="en-US" altLang="en-US" sz="2100" dirty="0"/>
                <a:t> AX to BX, and copy the smaller of the two into a variable named </a:t>
              </a:r>
              <a:r>
                <a:rPr lang="en-US" altLang="en-US" sz="2100" dirty="0">
                  <a:solidFill>
                    <a:schemeClr val="tx2"/>
                  </a:solidFill>
                </a:rPr>
                <a:t>Small</a:t>
              </a:r>
            </a:p>
          </p:txBody>
        </p:sp>
      </p:grpSp>
      <p:cxnSp>
        <p:nvCxnSpPr>
          <p:cNvPr id="12" name="11 Conector recto"/>
          <p:cNvCxnSpPr/>
          <p:nvPr/>
        </p:nvCxnSpPr>
        <p:spPr>
          <a:xfrm>
            <a:off x="5087888" y="2286000"/>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5159896" y="4892488"/>
            <a:ext cx="0" cy="1600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16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IF-</a:t>
            </a:r>
            <a:r>
              <a:rPr lang="es-MX" dirty="0" err="1"/>
              <a:t>then</a:t>
            </a:r>
            <a:r>
              <a:rPr lang="es-MX" dirty="0"/>
              <a:t>-</a:t>
            </a:r>
            <a:r>
              <a:rPr lang="es-MX" dirty="0" err="1"/>
              <a:t>else</a:t>
            </a:r>
            <a:r>
              <a:rPr lang="es-MX" dirty="0"/>
              <a:t> </a:t>
            </a:r>
            <a:r>
              <a:rPr lang="es-MX" dirty="0" err="1"/>
              <a:t>implementation</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356</a:t>
            </a:fld>
            <a:endParaRPr lang="es-MX" dirty="0"/>
          </a:p>
        </p:txBody>
      </p:sp>
      <p:grpSp>
        <p:nvGrpSpPr>
          <p:cNvPr id="3" name="Group 8"/>
          <p:cNvGrpSpPr>
            <a:grpSpLocks/>
          </p:cNvGrpSpPr>
          <p:nvPr/>
        </p:nvGrpSpPr>
        <p:grpSpPr bwMode="auto">
          <a:xfrm>
            <a:off x="2279576" y="2132856"/>
            <a:ext cx="7696200" cy="3960440"/>
            <a:chOff x="432" y="576"/>
            <a:chExt cx="4848" cy="1584"/>
          </a:xfrm>
        </p:grpSpPr>
        <p:sp>
          <p:nvSpPr>
            <p:cNvPr id="8" name="Text Box 3"/>
            <p:cNvSpPr txBox="1">
              <a:spLocks noChangeArrowheads="1"/>
            </p:cNvSpPr>
            <p:nvPr/>
          </p:nvSpPr>
          <p:spPr bwMode="auto">
            <a:xfrm>
              <a:off x="659" y="1152"/>
              <a:ext cx="4445" cy="10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lvl="1" eaLnBrk="1" hangingPunct="1">
                <a:lnSpc>
                  <a:spcPct val="50000"/>
                </a:lnSpc>
                <a:spcBef>
                  <a:spcPct val="50000"/>
                </a:spcBef>
                <a:buClrTx/>
                <a:buFontTx/>
                <a:buNone/>
              </a:pPr>
              <a:r>
                <a:rPr lang="en-US" altLang="en-US" sz="1600" b="1" u="sng" dirty="0">
                  <a:latin typeface="Courier New" pitchFamily="49" charset="0"/>
                </a:rPr>
                <a:t>High Level L</a:t>
              </a:r>
              <a:r>
                <a:rPr lang="en-US" altLang="en-US" sz="1600" b="1" dirty="0">
                  <a:latin typeface="Courier New" pitchFamily="49" charset="0"/>
                </a:rPr>
                <a:t>               </a:t>
              </a:r>
              <a:r>
                <a:rPr lang="en-US" altLang="en-US" sz="1600" b="1" u="sng" dirty="0">
                  <a:latin typeface="Courier New" pitchFamily="49" charset="0"/>
                </a:rPr>
                <a:t>Assembly</a:t>
              </a:r>
              <a:endParaRPr lang="en-US" altLang="en-US" sz="1600" dirty="0">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IF(</a:t>
              </a:r>
              <a:r>
                <a:rPr lang="en-US" altLang="en-US" sz="1600" dirty="0" err="1">
                  <a:solidFill>
                    <a:srgbClr val="FF0000"/>
                  </a:solidFill>
                  <a:latin typeface="Courier New" pitchFamily="49" charset="0"/>
                </a:rPr>
                <a:t>LfOp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cmpOp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RhOp</a:t>
              </a:r>
              <a:r>
                <a:rPr lang="en-US" altLang="en-US" sz="1600" dirty="0">
                  <a:solidFill>
                    <a:srgbClr val="FF0000"/>
                  </a:solidFill>
                  <a:latin typeface="Courier New" pitchFamily="49" charset="0"/>
                </a:rPr>
                <a:t>)        CMP </a:t>
              </a:r>
              <a:r>
                <a:rPr lang="en-US" altLang="en-US" sz="1600" dirty="0" err="1">
                  <a:solidFill>
                    <a:srgbClr val="FF0000"/>
                  </a:solidFill>
                  <a:latin typeface="Courier New" pitchFamily="49" charset="0"/>
                </a:rPr>
                <a:t>LfOp,RhOp</a:t>
              </a:r>
              <a:endParaRPr lang="en-US" altLang="en-US" sz="1600" dirty="0">
                <a:solidFill>
                  <a:srgbClr val="FF0000"/>
                </a:solidFill>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J</a:t>
              </a:r>
              <a:r>
                <a:rPr lang="en-US" altLang="en-US" sz="1600" i="1" dirty="0" err="1">
                  <a:solidFill>
                    <a:srgbClr val="FF0000"/>
                  </a:solidFill>
                  <a:latin typeface="Courier New" pitchFamily="49" charset="0"/>
                </a:rPr>
                <a:t>noCMP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inELSE</a:t>
              </a:r>
              <a:r>
                <a:rPr lang="en-US" altLang="en-US" sz="1600" dirty="0">
                  <a:latin typeface="Courier New" pitchFamily="49" charset="0"/>
                </a:rPr>
                <a:t> </a:t>
              </a:r>
            </a:p>
            <a:p>
              <a:pPr lvl="1" eaLnBrk="1" hangingPunct="1">
                <a:lnSpc>
                  <a:spcPct val="50000"/>
                </a:lnSpc>
                <a:spcBef>
                  <a:spcPct val="50000"/>
                </a:spcBef>
                <a:buClrTx/>
                <a:buFontTx/>
                <a:buNone/>
              </a:pPr>
              <a:r>
                <a:rPr lang="en-US" altLang="en-US" sz="1600" dirty="0">
                  <a:latin typeface="Courier New" pitchFamily="49" charset="0"/>
                </a:rPr>
                <a:t>    block1. .;                 block1. .</a:t>
              </a:r>
            </a:p>
            <a:p>
              <a:pPr eaLnBrk="1" hangingPunct="1">
                <a:lnSpc>
                  <a:spcPct val="50000"/>
                </a:lnSpc>
                <a:spcBef>
                  <a:spcPct val="50000"/>
                </a:spcBef>
                <a:buClrTx/>
                <a:buFontTx/>
                <a:buNone/>
              </a:pPr>
              <a:r>
                <a:rPr lang="en-US" altLang="en-US" sz="1600" dirty="0">
                  <a:solidFill>
                    <a:srgbClr val="FF0000"/>
                  </a:solidFill>
                  <a:latin typeface="Courier New" pitchFamily="49" charset="0"/>
                </a:rPr>
                <a:t>    }                          JMP </a:t>
              </a:r>
              <a:r>
                <a:rPr lang="en-US" altLang="en-US" sz="1600" dirty="0" err="1">
                  <a:solidFill>
                    <a:srgbClr val="FF0000"/>
                  </a:solidFill>
                  <a:latin typeface="Courier New" pitchFamily="49" charset="0"/>
                </a:rPr>
                <a:t>outIF</a:t>
              </a:r>
              <a:endParaRPr lang="en-US" altLang="en-US" sz="1600" dirty="0">
                <a:solidFill>
                  <a:srgbClr val="FF0000"/>
                </a:solidFill>
                <a:latin typeface="Courier New" pitchFamily="49" charset="0"/>
              </a:endParaRPr>
            </a:p>
            <a:p>
              <a:pPr eaLnBrk="1" hangingPunct="1">
                <a:lnSpc>
                  <a:spcPct val="50000"/>
                </a:lnSpc>
                <a:spcBef>
                  <a:spcPct val="50000"/>
                </a:spcBef>
                <a:buClrTx/>
                <a:buFontTx/>
                <a:buNone/>
              </a:pPr>
              <a:r>
                <a:rPr lang="en-US" altLang="en-US" sz="1600" dirty="0">
                  <a:solidFill>
                    <a:srgbClr val="FF0000"/>
                  </a:solidFill>
                  <a:latin typeface="Courier New" pitchFamily="49" charset="0"/>
                </a:rPr>
                <a:t>    else                </a:t>
              </a:r>
              <a:r>
                <a:rPr lang="en-US" altLang="en-US" sz="1600" dirty="0" err="1">
                  <a:solidFill>
                    <a:srgbClr val="FF0000"/>
                  </a:solidFill>
                  <a:latin typeface="Courier New" pitchFamily="49" charset="0"/>
                </a:rPr>
                <a:t>inELSE</a:t>
              </a:r>
              <a:r>
                <a:rPr lang="en-US" altLang="en-US" sz="1600" dirty="0">
                  <a:solidFill>
                    <a:srgbClr val="FF0000"/>
                  </a:solidFill>
                  <a:latin typeface="Courier New" pitchFamily="49" charset="0"/>
                </a:rPr>
                <a:t>:</a:t>
              </a:r>
            </a:p>
            <a:p>
              <a:pPr eaLnBrk="1" hangingPunct="1">
                <a:lnSpc>
                  <a:spcPct val="50000"/>
                </a:lnSpc>
                <a:spcBef>
                  <a:spcPct val="50000"/>
                </a:spcBef>
                <a:buClrTx/>
                <a:buFontTx/>
                <a:buNone/>
              </a:pPr>
              <a:r>
                <a:rPr lang="es-MX" altLang="en-US" sz="1600" dirty="0">
                  <a:solidFill>
                    <a:srgbClr val="FF0000"/>
                  </a:solidFill>
                  <a:latin typeface="Courier New" pitchFamily="49" charset="0"/>
                </a:rPr>
                <a:t>    {</a:t>
              </a:r>
            </a:p>
            <a:p>
              <a:pPr eaLnBrk="1" hangingPunct="1">
                <a:lnSpc>
                  <a:spcPct val="50000"/>
                </a:lnSpc>
                <a:spcBef>
                  <a:spcPct val="50000"/>
                </a:spcBef>
                <a:buClrTx/>
                <a:buFontTx/>
                <a:buNone/>
              </a:pPr>
              <a:r>
                <a:rPr lang="es-MX" altLang="en-US" sz="1600" dirty="0">
                  <a:latin typeface="Courier New" pitchFamily="49" charset="0"/>
                </a:rPr>
                <a:t>        black2. .;                 block2. .</a:t>
              </a:r>
            </a:p>
            <a:p>
              <a:pPr eaLnBrk="1" hangingPunct="1">
                <a:lnSpc>
                  <a:spcPct val="50000"/>
                </a:lnSpc>
                <a:spcBef>
                  <a:spcPct val="50000"/>
                </a:spcBef>
                <a:buClrTx/>
                <a:buFontTx/>
                <a:buNone/>
              </a:pPr>
              <a:r>
                <a:rPr lang="es-MX" altLang="en-US" sz="1600" dirty="0">
                  <a:latin typeface="Courier New" pitchFamily="49" charset="0"/>
                </a:rPr>
                <a:t>    </a:t>
              </a:r>
              <a:r>
                <a:rPr lang="es-MX" altLang="en-US" sz="1600" dirty="0">
                  <a:solidFill>
                    <a:srgbClr val="FF0000"/>
                  </a:solidFill>
                  <a:latin typeface="Courier New" pitchFamily="49" charset="0"/>
                </a:rPr>
                <a:t>}                   </a:t>
              </a:r>
              <a:r>
                <a:rPr lang="es-MX" altLang="en-US" sz="1600" dirty="0" err="1">
                  <a:solidFill>
                    <a:srgbClr val="FF0000"/>
                  </a:solidFill>
                  <a:latin typeface="Courier New" pitchFamily="49" charset="0"/>
                </a:rPr>
                <a:t>outIF</a:t>
              </a:r>
              <a:r>
                <a:rPr lang="es-MX" altLang="en-US" sz="1600" dirty="0">
                  <a:solidFill>
                    <a:srgbClr val="FF0000"/>
                  </a:solidFill>
                  <a:latin typeface="Courier New" pitchFamily="49" charset="0"/>
                </a:rPr>
                <a:t>:</a:t>
              </a:r>
              <a:r>
                <a:rPr lang="es-MX" altLang="en-US" sz="1600" dirty="0">
                  <a:latin typeface="Courier New" pitchFamily="49" charset="0"/>
                </a:rPr>
                <a:t>          ;</a:t>
              </a:r>
              <a:r>
                <a:rPr lang="es-MX" altLang="en-US" sz="1600" dirty="0" err="1">
                  <a:latin typeface="Courier New" pitchFamily="49" charset="0"/>
                </a:rPr>
                <a:t>next</a:t>
              </a:r>
              <a:r>
                <a:rPr lang="es-MX" altLang="en-US" sz="1600" dirty="0">
                  <a:latin typeface="Courier New" pitchFamily="49" charset="0"/>
                </a:rPr>
                <a:t> </a:t>
              </a:r>
              <a:r>
                <a:rPr lang="es-MX" altLang="en-US" sz="1600" dirty="0" err="1">
                  <a:latin typeface="Courier New" pitchFamily="49" charset="0"/>
                </a:rPr>
                <a:t>instruc</a:t>
              </a:r>
              <a:endParaRPr lang="en-US" altLang="en-US" sz="1600" dirty="0">
                <a:latin typeface="Courier New" pitchFamily="49" charset="0"/>
              </a:endParaRPr>
            </a:p>
          </p:txBody>
        </p:sp>
        <p:sp>
          <p:nvSpPr>
            <p:cNvPr id="9" name="Text Box 4"/>
            <p:cNvSpPr txBox="1">
              <a:spLocks noChangeArrowheads="1"/>
            </p:cNvSpPr>
            <p:nvPr/>
          </p:nvSpPr>
          <p:spPr bwMode="auto">
            <a:xfrm>
              <a:off x="432" y="576"/>
              <a:ext cx="4848"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The IF Assembly implementation involves a conditional jump for the </a:t>
              </a:r>
              <a:r>
                <a:rPr lang="en-US" altLang="en-US" sz="2100" i="1" dirty="0">
                  <a:solidFill>
                    <a:srgbClr val="FF0000"/>
                  </a:solidFill>
                </a:rPr>
                <a:t>negative of the comparison</a:t>
              </a:r>
              <a:r>
                <a:rPr lang="en-US" altLang="en-US" sz="2100" dirty="0"/>
                <a:t> (</a:t>
              </a:r>
              <a:r>
                <a:rPr lang="en-US" altLang="en-US" sz="2100" dirty="0" err="1"/>
                <a:t>J</a:t>
              </a:r>
              <a:r>
                <a:rPr lang="en-US" altLang="en-US" sz="2100" i="1" dirty="0" err="1"/>
                <a:t>noCMP</a:t>
              </a:r>
              <a:r>
                <a:rPr lang="en-US" altLang="en-US" sz="2100" dirty="0"/>
                <a:t>). A </a:t>
              </a:r>
              <a:r>
                <a:rPr lang="en-US" altLang="en-US" sz="2100" i="1" dirty="0">
                  <a:solidFill>
                    <a:srgbClr val="FF0000"/>
                  </a:solidFill>
                </a:rPr>
                <a:t>JMP</a:t>
              </a:r>
              <a:r>
                <a:rPr lang="en-US" altLang="en-US" sz="2100" dirty="0"/>
                <a:t> is needed at the end of block1 to avoid enter into the ELSE area.</a:t>
              </a:r>
              <a:endParaRPr lang="en-US" altLang="en-US" sz="2100" dirty="0">
                <a:solidFill>
                  <a:schemeClr val="tx2"/>
                </a:solidFill>
              </a:endParaRPr>
            </a:p>
          </p:txBody>
        </p:sp>
      </p:grpSp>
      <p:cxnSp>
        <p:nvCxnSpPr>
          <p:cNvPr id="10" name="9 Conector recto"/>
          <p:cNvCxnSpPr/>
          <p:nvPr/>
        </p:nvCxnSpPr>
        <p:spPr>
          <a:xfrm>
            <a:off x="5665041" y="3573016"/>
            <a:ext cx="0" cy="25202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899368"/>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WHILE </a:t>
            </a:r>
            <a:r>
              <a:rPr lang="es-MX" dirty="0" err="1"/>
              <a:t>implementation</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357</a:t>
            </a:fld>
            <a:endParaRPr lang="es-MX" dirty="0"/>
          </a:p>
        </p:txBody>
      </p:sp>
      <p:grpSp>
        <p:nvGrpSpPr>
          <p:cNvPr id="3" name="Group 8"/>
          <p:cNvGrpSpPr>
            <a:grpSpLocks/>
          </p:cNvGrpSpPr>
          <p:nvPr/>
        </p:nvGrpSpPr>
        <p:grpSpPr bwMode="auto">
          <a:xfrm>
            <a:off x="2279576" y="2132856"/>
            <a:ext cx="7696200" cy="3384376"/>
            <a:chOff x="432" y="576"/>
            <a:chExt cx="4848" cy="1584"/>
          </a:xfrm>
        </p:grpSpPr>
        <p:sp>
          <p:nvSpPr>
            <p:cNvPr id="8" name="Text Box 3"/>
            <p:cNvSpPr txBox="1">
              <a:spLocks noChangeArrowheads="1"/>
            </p:cNvSpPr>
            <p:nvPr/>
          </p:nvSpPr>
          <p:spPr bwMode="auto">
            <a:xfrm>
              <a:off x="659" y="1152"/>
              <a:ext cx="4445" cy="10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lvl="1" eaLnBrk="1" hangingPunct="1">
                <a:lnSpc>
                  <a:spcPct val="50000"/>
                </a:lnSpc>
                <a:spcBef>
                  <a:spcPct val="50000"/>
                </a:spcBef>
                <a:buClrTx/>
                <a:buFontTx/>
                <a:buNone/>
              </a:pPr>
              <a:r>
                <a:rPr lang="en-US" altLang="en-US" sz="1600" b="1" u="sng" dirty="0">
                  <a:latin typeface="Courier New" pitchFamily="49" charset="0"/>
                </a:rPr>
                <a:t>High Level L</a:t>
              </a:r>
              <a:r>
                <a:rPr lang="en-US" altLang="en-US" sz="1600" b="1" dirty="0">
                  <a:latin typeface="Courier New" pitchFamily="49" charset="0"/>
                </a:rPr>
                <a:t>                  </a:t>
              </a:r>
              <a:r>
                <a:rPr lang="en-US" altLang="en-US" sz="1600" b="1" u="sng" dirty="0">
                  <a:latin typeface="Courier New" pitchFamily="49" charset="0"/>
                </a:rPr>
                <a:t>Assembly</a:t>
              </a:r>
              <a:endParaRPr lang="en-US" altLang="en-US" sz="1600" dirty="0">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WHILE(</a:t>
              </a:r>
              <a:r>
                <a:rPr lang="en-US" altLang="en-US" sz="1600" dirty="0" err="1">
                  <a:solidFill>
                    <a:srgbClr val="FF0000"/>
                  </a:solidFill>
                  <a:latin typeface="Courier New" pitchFamily="49" charset="0"/>
                </a:rPr>
                <a:t>LfOp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cmpOp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RhOp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inWHILE</a:t>
              </a:r>
              <a:r>
                <a:rPr lang="en-US" altLang="en-US" sz="1600" dirty="0">
                  <a:solidFill>
                    <a:srgbClr val="FF0000"/>
                  </a:solidFill>
                  <a:latin typeface="Courier New" pitchFamily="49" charset="0"/>
                </a:rPr>
                <a:t>: CMP </a:t>
              </a:r>
              <a:r>
                <a:rPr lang="en-US" altLang="en-US" sz="1600" dirty="0" err="1">
                  <a:solidFill>
                    <a:srgbClr val="FF0000"/>
                  </a:solidFill>
                  <a:latin typeface="Courier New" pitchFamily="49" charset="0"/>
                </a:rPr>
                <a:t>LfOp,RhOp</a:t>
              </a:r>
              <a:endParaRPr lang="en-US" altLang="en-US" sz="1600" dirty="0">
                <a:solidFill>
                  <a:srgbClr val="FF0000"/>
                </a:solidFill>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J</a:t>
              </a:r>
              <a:r>
                <a:rPr lang="en-US" altLang="en-US" sz="1600" i="1" dirty="0" err="1">
                  <a:solidFill>
                    <a:srgbClr val="FF0000"/>
                  </a:solidFill>
                  <a:latin typeface="Courier New" pitchFamily="49" charset="0"/>
                </a:rPr>
                <a:t>noCMP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outWHILE</a:t>
              </a:r>
              <a:r>
                <a:rPr lang="en-US" altLang="en-US" sz="1600" dirty="0">
                  <a:solidFill>
                    <a:srgbClr val="FF0000"/>
                  </a:solidFill>
                  <a:latin typeface="Courier New" pitchFamily="49" charset="0"/>
                </a:rPr>
                <a:t> </a:t>
              </a:r>
            </a:p>
            <a:p>
              <a:pPr lvl="1" eaLnBrk="1" hangingPunct="1">
                <a:lnSpc>
                  <a:spcPct val="50000"/>
                </a:lnSpc>
                <a:spcBef>
                  <a:spcPct val="50000"/>
                </a:spcBef>
                <a:buClrTx/>
                <a:buFontTx/>
                <a:buNone/>
              </a:pPr>
              <a:r>
                <a:rPr lang="en-US" altLang="en-US" sz="1600" dirty="0">
                  <a:latin typeface="Courier New" pitchFamily="49" charset="0"/>
                </a:rPr>
                <a:t>  block. .;                         block. .</a:t>
              </a:r>
            </a:p>
            <a:p>
              <a:pPr eaLnBrk="1" hangingPunct="1">
                <a:lnSpc>
                  <a:spcPct val="50000"/>
                </a:lnSpc>
                <a:spcBef>
                  <a:spcPct val="50000"/>
                </a:spcBef>
                <a:buClrTx/>
                <a:buFontTx/>
                <a:buNone/>
              </a:pPr>
              <a:r>
                <a:rPr lang="en-US" altLang="en-US" sz="1600" dirty="0">
                  <a:latin typeface="Courier New" pitchFamily="49" charset="0"/>
                </a:rPr>
                <a:t>    </a:t>
              </a:r>
              <a:r>
                <a:rPr lang="en-US" altLang="en-US" sz="1600" dirty="0">
                  <a:solidFill>
                    <a:srgbClr val="FF0000"/>
                  </a:solidFill>
                  <a:latin typeface="Courier New" pitchFamily="49" charset="0"/>
                </a:rPr>
                <a:t>}                               JMP </a:t>
              </a:r>
              <a:r>
                <a:rPr lang="en-US" altLang="en-US" sz="1600" dirty="0" err="1">
                  <a:solidFill>
                    <a:srgbClr val="FF0000"/>
                  </a:solidFill>
                  <a:latin typeface="Courier New" pitchFamily="49" charset="0"/>
                </a:rPr>
                <a:t>inWhile</a:t>
              </a:r>
              <a:endParaRPr lang="en-US" altLang="en-US" sz="1600" dirty="0">
                <a:solidFill>
                  <a:srgbClr val="FF0000"/>
                </a:solidFill>
                <a:latin typeface="Courier New" pitchFamily="49" charset="0"/>
              </a:endParaRPr>
            </a:p>
            <a:p>
              <a:pPr eaLnBrk="1" hangingPunct="1">
                <a:lnSpc>
                  <a:spcPct val="50000"/>
                </a:lnSpc>
                <a:spcBef>
                  <a:spcPct val="50000"/>
                </a:spcBef>
                <a:buClrTx/>
                <a:buFontTx/>
                <a:buNone/>
              </a:pP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outWHILE</a:t>
              </a:r>
              <a:r>
                <a:rPr lang="en-US" altLang="en-US" sz="1600" dirty="0">
                  <a:solidFill>
                    <a:srgbClr val="FF0000"/>
                  </a:solidFill>
                  <a:latin typeface="Courier New" pitchFamily="49" charset="0"/>
                </a:rPr>
                <a:t>:</a:t>
              </a:r>
              <a:r>
                <a:rPr lang="en-US" altLang="en-US" sz="1600" dirty="0">
                  <a:latin typeface="Courier New" pitchFamily="49" charset="0"/>
                </a:rPr>
                <a:t>      ;</a:t>
              </a:r>
              <a:r>
                <a:rPr lang="en-US" altLang="en-US" sz="1600" dirty="0" err="1">
                  <a:latin typeface="Courier New" pitchFamily="49" charset="0"/>
                </a:rPr>
                <a:t>nextinstruc</a:t>
              </a:r>
              <a:endParaRPr lang="en-US" altLang="en-US" sz="1600" dirty="0">
                <a:latin typeface="Courier New" pitchFamily="49" charset="0"/>
              </a:endParaRPr>
            </a:p>
          </p:txBody>
        </p:sp>
        <p:sp>
          <p:nvSpPr>
            <p:cNvPr id="9" name="Text Box 4"/>
            <p:cNvSpPr txBox="1">
              <a:spLocks noChangeArrowheads="1"/>
            </p:cNvSpPr>
            <p:nvPr/>
          </p:nvSpPr>
          <p:spPr bwMode="auto">
            <a:xfrm>
              <a:off x="432" y="576"/>
              <a:ext cx="4848"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The WHILE Assembly implementation involves a conditional jump for the </a:t>
              </a:r>
              <a:r>
                <a:rPr lang="en-US" altLang="en-US" sz="2100" i="1" dirty="0">
                  <a:solidFill>
                    <a:srgbClr val="FF0000"/>
                  </a:solidFill>
                </a:rPr>
                <a:t>negative of the comparison</a:t>
              </a:r>
              <a:r>
                <a:rPr lang="en-US" altLang="en-US" sz="2100" dirty="0"/>
                <a:t> (</a:t>
              </a:r>
              <a:r>
                <a:rPr lang="en-US" altLang="en-US" sz="2100" dirty="0" err="1"/>
                <a:t>J</a:t>
              </a:r>
              <a:r>
                <a:rPr lang="en-US" altLang="en-US" sz="2100" i="1" dirty="0" err="1"/>
                <a:t>noCMP</a:t>
              </a:r>
              <a:r>
                <a:rPr lang="en-US" altLang="en-US" sz="2100" dirty="0"/>
                <a:t>). After the block it </a:t>
              </a:r>
              <a:r>
                <a:rPr lang="en-US" altLang="en-US" sz="2100" dirty="0" err="1"/>
                <a:t>requieres</a:t>
              </a:r>
              <a:r>
                <a:rPr lang="en-US" altLang="en-US" sz="2100" dirty="0"/>
                <a:t> </a:t>
              </a:r>
              <a:r>
                <a:rPr lang="en-US" altLang="en-US" sz="2100" i="1" dirty="0">
                  <a:solidFill>
                    <a:srgbClr val="FF0000"/>
                  </a:solidFill>
                </a:rPr>
                <a:t>to jump back</a:t>
              </a:r>
              <a:r>
                <a:rPr lang="en-US" altLang="en-US" sz="2100" dirty="0"/>
                <a:t> (JMP) to do compare.</a:t>
              </a:r>
              <a:endParaRPr lang="en-US" altLang="en-US" sz="2100" dirty="0">
                <a:solidFill>
                  <a:schemeClr val="tx2"/>
                </a:solidFill>
              </a:endParaRPr>
            </a:p>
          </p:txBody>
        </p:sp>
      </p:grpSp>
      <p:cxnSp>
        <p:nvCxnSpPr>
          <p:cNvPr id="10" name="9 Conector recto"/>
          <p:cNvCxnSpPr/>
          <p:nvPr/>
        </p:nvCxnSpPr>
        <p:spPr>
          <a:xfrm>
            <a:off x="5951984" y="3363538"/>
            <a:ext cx="0" cy="21536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9814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WHILE </a:t>
            </a:r>
            <a:r>
              <a:rPr lang="es-MX" dirty="0" err="1"/>
              <a:t>example</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358</a:t>
            </a:fld>
            <a:endParaRPr lang="es-MX" dirty="0"/>
          </a:p>
        </p:txBody>
      </p:sp>
      <p:grpSp>
        <p:nvGrpSpPr>
          <p:cNvPr id="3" name="Group 8"/>
          <p:cNvGrpSpPr>
            <a:grpSpLocks/>
          </p:cNvGrpSpPr>
          <p:nvPr/>
        </p:nvGrpSpPr>
        <p:grpSpPr bwMode="auto">
          <a:xfrm>
            <a:off x="2279577" y="2132856"/>
            <a:ext cx="7696200" cy="3816424"/>
            <a:chOff x="432" y="576"/>
            <a:chExt cx="4848" cy="1584"/>
          </a:xfrm>
        </p:grpSpPr>
        <p:sp>
          <p:nvSpPr>
            <p:cNvPr id="8" name="Text Box 3"/>
            <p:cNvSpPr txBox="1">
              <a:spLocks noChangeArrowheads="1"/>
            </p:cNvSpPr>
            <p:nvPr/>
          </p:nvSpPr>
          <p:spPr bwMode="auto">
            <a:xfrm>
              <a:off x="659" y="1152"/>
              <a:ext cx="4445" cy="10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lvl="1" eaLnBrk="1" hangingPunct="1">
                <a:lnSpc>
                  <a:spcPct val="50000"/>
                </a:lnSpc>
                <a:spcBef>
                  <a:spcPct val="50000"/>
                </a:spcBef>
                <a:buClrTx/>
                <a:buFontTx/>
                <a:buNone/>
              </a:pPr>
              <a:r>
                <a:rPr lang="en-US" altLang="en-US" sz="1600" b="1" u="sng" dirty="0">
                  <a:latin typeface="Courier New" pitchFamily="49" charset="0"/>
                </a:rPr>
                <a:t>High Level L</a:t>
              </a:r>
              <a:r>
                <a:rPr lang="en-US" altLang="en-US" sz="1600" b="1" dirty="0">
                  <a:latin typeface="Courier New" pitchFamily="49" charset="0"/>
                </a:rPr>
                <a:t>                 </a:t>
              </a:r>
              <a:r>
                <a:rPr lang="en-US" altLang="en-US" sz="1600" b="1" u="sng" dirty="0">
                  <a:latin typeface="Courier New" pitchFamily="49" charset="0"/>
                </a:rPr>
                <a:t>Assembly</a:t>
              </a:r>
              <a:endParaRPr lang="en-US" altLang="en-US" sz="1600" dirty="0">
                <a:latin typeface="Courier New" pitchFamily="49" charset="0"/>
              </a:endParaRPr>
            </a:p>
            <a:p>
              <a:pPr lvl="1" eaLnBrk="1" hangingPunct="1">
                <a:lnSpc>
                  <a:spcPct val="50000"/>
                </a:lnSpc>
                <a:spcBef>
                  <a:spcPct val="50000"/>
                </a:spcBef>
                <a:buClrTx/>
                <a:buFontTx/>
                <a:buNone/>
              </a:pPr>
              <a:r>
                <a:rPr lang="es-MX" altLang="en-US" sz="1600" dirty="0">
                  <a:latin typeface="Courier New" pitchFamily="49" charset="0"/>
                </a:rPr>
                <a:t>EAX=45;                      MOV EAX,45</a:t>
              </a:r>
            </a:p>
            <a:p>
              <a:pPr lvl="1" eaLnBrk="1" hangingPunct="1">
                <a:lnSpc>
                  <a:spcPct val="50000"/>
                </a:lnSpc>
                <a:spcBef>
                  <a:spcPct val="50000"/>
                </a:spcBef>
                <a:buClrTx/>
                <a:buFontTx/>
                <a:buNone/>
              </a:pPr>
              <a:r>
                <a:rPr lang="es-MX" altLang="en-US" sz="1600" dirty="0">
                  <a:latin typeface="Courier New" pitchFamily="49" charset="0"/>
                </a:rPr>
                <a:t>EBX=1;                       MOV EBX,1</a:t>
              </a:r>
              <a:endParaRPr lang="en-US" altLang="en-US" sz="1600" dirty="0">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WHILE(EBX &lt; 6)      </a:t>
              </a:r>
              <a:r>
                <a:rPr lang="en-US" altLang="en-US" sz="1600" dirty="0" err="1">
                  <a:solidFill>
                    <a:srgbClr val="FF0000"/>
                  </a:solidFill>
                  <a:latin typeface="Courier New" pitchFamily="49" charset="0"/>
                </a:rPr>
                <a:t>inWHILE</a:t>
              </a:r>
              <a:r>
                <a:rPr lang="en-US" altLang="en-US" sz="1600" dirty="0">
                  <a:solidFill>
                    <a:srgbClr val="FF0000"/>
                  </a:solidFill>
                  <a:latin typeface="Courier New" pitchFamily="49" charset="0"/>
                </a:rPr>
                <a:t>: CMP EBX,6</a:t>
              </a:r>
            </a:p>
            <a:p>
              <a:pPr lvl="1" eaLnBrk="1" hangingPunct="1">
                <a:lnSpc>
                  <a:spcPct val="50000"/>
                </a:lnSpc>
                <a:spcBef>
                  <a:spcPct val="50000"/>
                </a:spcBef>
                <a:buClrTx/>
                <a:buFontTx/>
                <a:buNone/>
              </a:pPr>
              <a:r>
                <a:rPr lang="en-US" altLang="en-US" sz="1600" dirty="0">
                  <a:solidFill>
                    <a:srgbClr val="FF0000"/>
                  </a:solidFill>
                  <a:latin typeface="Courier New" pitchFamily="49" charset="0"/>
                </a:rPr>
                <a:t>{                            JGE </a:t>
              </a:r>
              <a:r>
                <a:rPr lang="en-US" altLang="en-US" sz="1600" dirty="0" err="1">
                  <a:solidFill>
                    <a:srgbClr val="FF0000"/>
                  </a:solidFill>
                  <a:latin typeface="Courier New" pitchFamily="49" charset="0"/>
                </a:rPr>
                <a:t>outWHILE</a:t>
              </a:r>
              <a:r>
                <a:rPr lang="en-US" altLang="en-US" sz="1600" dirty="0">
                  <a:solidFill>
                    <a:srgbClr val="FF0000"/>
                  </a:solidFill>
                  <a:latin typeface="Courier New" pitchFamily="49" charset="0"/>
                </a:rPr>
                <a:t> </a:t>
              </a:r>
            </a:p>
            <a:p>
              <a:pPr lvl="1" eaLnBrk="1" hangingPunct="1">
                <a:lnSpc>
                  <a:spcPct val="50000"/>
                </a:lnSpc>
                <a:spcBef>
                  <a:spcPct val="50000"/>
                </a:spcBef>
                <a:buClrTx/>
                <a:buFontTx/>
                <a:buNone/>
              </a:pPr>
              <a:r>
                <a:rPr lang="en-US" altLang="en-US" sz="1600" dirty="0">
                  <a:latin typeface="Courier New" pitchFamily="49" charset="0"/>
                </a:rPr>
                <a:t>  EAX=EAX-2;                     SUB EAX,2</a:t>
              </a:r>
            </a:p>
            <a:p>
              <a:pPr lvl="1" eaLnBrk="1" hangingPunct="1">
                <a:lnSpc>
                  <a:spcPct val="50000"/>
                </a:lnSpc>
                <a:spcBef>
                  <a:spcPct val="50000"/>
                </a:spcBef>
                <a:buClrTx/>
                <a:buFontTx/>
                <a:buNone/>
              </a:pPr>
              <a:r>
                <a:rPr lang="es-MX" altLang="en-US" sz="1600" dirty="0">
                  <a:latin typeface="Courier New" pitchFamily="49" charset="0"/>
                </a:rPr>
                <a:t>  EBX=EBX+1;                     INC EBX</a:t>
              </a:r>
              <a:endParaRPr lang="en-US" altLang="en-US" sz="1600" dirty="0">
                <a:latin typeface="Courier New" pitchFamily="49" charset="0"/>
              </a:endParaRPr>
            </a:p>
            <a:p>
              <a:pPr eaLnBrk="1" hangingPunct="1">
                <a:lnSpc>
                  <a:spcPct val="50000"/>
                </a:lnSpc>
                <a:spcBef>
                  <a:spcPct val="50000"/>
                </a:spcBef>
                <a:buClrTx/>
                <a:buFontTx/>
                <a:buNone/>
              </a:pPr>
              <a:r>
                <a:rPr lang="en-US" altLang="en-US" sz="1600" dirty="0">
                  <a:latin typeface="Courier New" pitchFamily="49" charset="0"/>
                </a:rPr>
                <a:t>    </a:t>
              </a:r>
              <a:r>
                <a:rPr lang="en-US" altLang="en-US" sz="1600" dirty="0">
                  <a:solidFill>
                    <a:srgbClr val="FF0000"/>
                  </a:solidFill>
                  <a:latin typeface="Courier New" pitchFamily="49" charset="0"/>
                </a:rPr>
                <a:t>}                            JMP </a:t>
              </a:r>
              <a:r>
                <a:rPr lang="en-US" altLang="en-US" sz="1600" dirty="0" err="1">
                  <a:solidFill>
                    <a:srgbClr val="FF0000"/>
                  </a:solidFill>
                  <a:latin typeface="Courier New" pitchFamily="49" charset="0"/>
                </a:rPr>
                <a:t>inWhile</a:t>
              </a:r>
              <a:endParaRPr lang="en-US" altLang="en-US" sz="1600" dirty="0">
                <a:solidFill>
                  <a:srgbClr val="FF0000"/>
                </a:solidFill>
                <a:latin typeface="Courier New" pitchFamily="49" charset="0"/>
              </a:endParaRPr>
            </a:p>
            <a:p>
              <a:pPr eaLnBrk="1" hangingPunct="1">
                <a:lnSpc>
                  <a:spcPct val="50000"/>
                </a:lnSpc>
                <a:spcBef>
                  <a:spcPct val="50000"/>
                </a:spcBef>
                <a:buClrTx/>
                <a:buFontTx/>
                <a:buNone/>
              </a:pP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outWHILE</a:t>
              </a:r>
              <a:r>
                <a:rPr lang="en-US" altLang="en-US" sz="1600" dirty="0">
                  <a:solidFill>
                    <a:srgbClr val="FF0000"/>
                  </a:solidFill>
                  <a:latin typeface="Courier New" pitchFamily="49" charset="0"/>
                </a:rPr>
                <a:t>:</a:t>
              </a:r>
              <a:r>
                <a:rPr lang="en-US" altLang="en-US" sz="1600" dirty="0">
                  <a:latin typeface="Courier New" pitchFamily="49" charset="0"/>
                </a:rPr>
                <a:t>         ;</a:t>
              </a:r>
              <a:r>
                <a:rPr lang="en-US" altLang="en-US" sz="1600" dirty="0" err="1">
                  <a:latin typeface="Courier New" pitchFamily="49" charset="0"/>
                </a:rPr>
                <a:t>nextinstruc</a:t>
              </a:r>
              <a:endParaRPr lang="en-US" altLang="en-US" sz="1600" dirty="0">
                <a:latin typeface="Courier New" pitchFamily="49" charset="0"/>
              </a:endParaRPr>
            </a:p>
          </p:txBody>
        </p:sp>
        <p:sp>
          <p:nvSpPr>
            <p:cNvPr id="9" name="Text Box 4"/>
            <p:cNvSpPr txBox="1">
              <a:spLocks noChangeArrowheads="1"/>
            </p:cNvSpPr>
            <p:nvPr/>
          </p:nvSpPr>
          <p:spPr bwMode="auto">
            <a:xfrm>
              <a:off x="432" y="576"/>
              <a:ext cx="484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The WHILE Assembly implementation involves a conditional jump for the </a:t>
              </a:r>
              <a:r>
                <a:rPr lang="en-US" altLang="en-US" sz="2100" i="1" dirty="0">
                  <a:solidFill>
                    <a:srgbClr val="FF0000"/>
                  </a:solidFill>
                </a:rPr>
                <a:t>negative of the comparison</a:t>
              </a:r>
              <a:r>
                <a:rPr lang="en-US" altLang="en-US" sz="2100" dirty="0"/>
                <a:t> (</a:t>
              </a:r>
              <a:r>
                <a:rPr lang="en-US" altLang="en-US" sz="2100" dirty="0" err="1"/>
                <a:t>J</a:t>
              </a:r>
              <a:r>
                <a:rPr lang="en-US" altLang="en-US" sz="2100" i="1" dirty="0" err="1"/>
                <a:t>noCMP</a:t>
              </a:r>
              <a:r>
                <a:rPr lang="en-US" altLang="en-US" sz="2100" dirty="0"/>
                <a:t>). After the block it requires to jump back to do compare. Example </a:t>
              </a:r>
              <a:r>
                <a:rPr lang="en-US" altLang="en-US" sz="2100" dirty="0">
                  <a:solidFill>
                    <a:srgbClr val="FF0000"/>
                  </a:solidFill>
                </a:rPr>
                <a:t>signed</a:t>
              </a:r>
              <a:r>
                <a:rPr lang="en-US" altLang="en-US" sz="2100" dirty="0"/>
                <a:t>.</a:t>
              </a:r>
              <a:endParaRPr lang="en-US" altLang="en-US" sz="2100" dirty="0">
                <a:solidFill>
                  <a:schemeClr val="tx2"/>
                </a:solidFill>
              </a:endParaRPr>
            </a:p>
          </p:txBody>
        </p:sp>
      </p:grpSp>
      <p:cxnSp>
        <p:nvCxnSpPr>
          <p:cNvPr id="10" name="9 Conector recto"/>
          <p:cNvCxnSpPr/>
          <p:nvPr/>
        </p:nvCxnSpPr>
        <p:spPr>
          <a:xfrm>
            <a:off x="5447928" y="3501008"/>
            <a:ext cx="0" cy="24482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77204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DO-WHILE </a:t>
            </a:r>
            <a:r>
              <a:rPr lang="es-MX" dirty="0" err="1"/>
              <a:t>implementation</a:t>
            </a:r>
            <a:endParaRPr lang="en-US"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359</a:t>
            </a:fld>
            <a:endParaRPr lang="es-MX" dirty="0"/>
          </a:p>
        </p:txBody>
      </p:sp>
      <p:grpSp>
        <p:nvGrpSpPr>
          <p:cNvPr id="3" name="Group 8"/>
          <p:cNvGrpSpPr>
            <a:grpSpLocks/>
          </p:cNvGrpSpPr>
          <p:nvPr/>
        </p:nvGrpSpPr>
        <p:grpSpPr bwMode="auto">
          <a:xfrm>
            <a:off x="2279576" y="2132856"/>
            <a:ext cx="7696200" cy="3960440"/>
            <a:chOff x="432" y="576"/>
            <a:chExt cx="4848" cy="1584"/>
          </a:xfrm>
        </p:grpSpPr>
        <p:sp>
          <p:nvSpPr>
            <p:cNvPr id="8" name="Text Box 3"/>
            <p:cNvSpPr txBox="1">
              <a:spLocks noChangeArrowheads="1"/>
            </p:cNvSpPr>
            <p:nvPr/>
          </p:nvSpPr>
          <p:spPr bwMode="auto">
            <a:xfrm>
              <a:off x="659" y="1152"/>
              <a:ext cx="4445" cy="10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lvl="1" eaLnBrk="1" hangingPunct="1">
                <a:lnSpc>
                  <a:spcPct val="50000"/>
                </a:lnSpc>
                <a:spcBef>
                  <a:spcPct val="50000"/>
                </a:spcBef>
                <a:buClrTx/>
                <a:buFontTx/>
                <a:buNone/>
              </a:pPr>
              <a:r>
                <a:rPr lang="en-US" altLang="en-US" sz="1600" b="1" u="sng" dirty="0">
                  <a:latin typeface="Courier New" pitchFamily="49" charset="0"/>
                </a:rPr>
                <a:t>High Level L</a:t>
              </a:r>
              <a:r>
                <a:rPr lang="en-US" altLang="en-US" sz="1600" b="1" dirty="0">
                  <a:latin typeface="Courier New" pitchFamily="49" charset="0"/>
                </a:rPr>
                <a:t>                 </a:t>
              </a:r>
              <a:r>
                <a:rPr lang="en-US" altLang="en-US" sz="1600" b="1" u="sng" dirty="0">
                  <a:latin typeface="Courier New" pitchFamily="49" charset="0"/>
                </a:rPr>
                <a:t>Assembly</a:t>
              </a:r>
              <a:endParaRPr lang="en-US" altLang="en-US" sz="1600" dirty="0">
                <a:latin typeface="Courier New" pitchFamily="49" charset="0"/>
              </a:endParaRPr>
            </a:p>
            <a:p>
              <a:pPr lvl="1" eaLnBrk="1" hangingPunct="1">
                <a:lnSpc>
                  <a:spcPct val="50000"/>
                </a:lnSpc>
                <a:spcBef>
                  <a:spcPct val="50000"/>
                </a:spcBef>
                <a:buClrTx/>
                <a:buFontTx/>
                <a:buNone/>
              </a:pPr>
              <a:r>
                <a:rPr lang="es-MX" altLang="en-US" sz="1600" dirty="0">
                  <a:solidFill>
                    <a:srgbClr val="FF0000"/>
                  </a:solidFill>
                  <a:latin typeface="Courier New" pitchFamily="49" charset="0"/>
                </a:rPr>
                <a:t>DO                      </a:t>
              </a:r>
              <a:r>
                <a:rPr lang="es-MX" altLang="en-US" sz="1600" dirty="0" err="1">
                  <a:solidFill>
                    <a:srgbClr val="FF0000"/>
                  </a:solidFill>
                  <a:latin typeface="Courier New" pitchFamily="49" charset="0"/>
                </a:rPr>
                <a:t>inDO</a:t>
              </a:r>
              <a:r>
                <a:rPr lang="es-MX" altLang="en-US" sz="1600" dirty="0">
                  <a:solidFill>
                    <a:srgbClr val="FF0000"/>
                  </a:solidFill>
                  <a:latin typeface="Courier New" pitchFamily="49" charset="0"/>
                </a:rPr>
                <a:t>:</a:t>
              </a:r>
              <a:endParaRPr lang="en-US" altLang="en-US" sz="1600" dirty="0">
                <a:solidFill>
                  <a:srgbClr val="FF0000"/>
                </a:solidFill>
                <a:latin typeface="Courier New" pitchFamily="49" charset="0"/>
              </a:endParaRPr>
            </a:p>
            <a:p>
              <a:pPr lvl="1" eaLnBrk="1" hangingPunct="1">
                <a:lnSpc>
                  <a:spcPct val="50000"/>
                </a:lnSpc>
                <a:spcBef>
                  <a:spcPct val="50000"/>
                </a:spcBef>
                <a:buClrTx/>
                <a:buFontTx/>
                <a:buNone/>
              </a:pPr>
              <a:r>
                <a:rPr lang="en-US" altLang="en-US" sz="1600" dirty="0">
                  <a:latin typeface="Courier New" pitchFamily="49" charset="0"/>
                </a:rPr>
                <a:t>    block. .;                     block. .</a:t>
              </a:r>
              <a:endParaRPr lang="en-US" altLang="en-US" sz="1600" dirty="0">
                <a:solidFill>
                  <a:srgbClr val="FF0000"/>
                </a:solidFill>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WHILE(</a:t>
              </a:r>
              <a:r>
                <a:rPr lang="en-US" altLang="en-US" sz="1600" dirty="0" err="1">
                  <a:solidFill>
                    <a:srgbClr val="FF0000"/>
                  </a:solidFill>
                  <a:latin typeface="Courier New" pitchFamily="49" charset="0"/>
                </a:rPr>
                <a:t>LfOp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cmpOp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RhOp</a:t>
              </a:r>
              <a:r>
                <a:rPr lang="en-US" altLang="en-US" sz="1600" dirty="0">
                  <a:solidFill>
                    <a:srgbClr val="FF0000"/>
                  </a:solidFill>
                  <a:latin typeface="Courier New" pitchFamily="49" charset="0"/>
                </a:rPr>
                <a:t>)         CMP </a:t>
              </a:r>
              <a:r>
                <a:rPr lang="en-US" altLang="en-US" sz="1600" dirty="0" err="1">
                  <a:solidFill>
                    <a:srgbClr val="FF0000"/>
                  </a:solidFill>
                  <a:latin typeface="Courier New" pitchFamily="49" charset="0"/>
                </a:rPr>
                <a:t>LfOp,RhOp</a:t>
              </a:r>
              <a:endParaRPr lang="en-US" altLang="en-US" sz="1600" dirty="0">
                <a:solidFill>
                  <a:srgbClr val="FF0000"/>
                </a:solidFill>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J</a:t>
              </a:r>
              <a:r>
                <a:rPr lang="en-US" altLang="en-US" sz="1600" i="1" dirty="0" err="1">
                  <a:solidFill>
                    <a:srgbClr val="FF0000"/>
                  </a:solidFill>
                  <a:latin typeface="Courier New" pitchFamily="49" charset="0"/>
                </a:rPr>
                <a:t>saCMP</a:t>
              </a:r>
              <a:r>
                <a:rPr lang="en-US" altLang="en-US" sz="1600" dirty="0">
                  <a:solidFill>
                    <a:srgbClr val="FF0000"/>
                  </a:solidFill>
                  <a:latin typeface="Courier New" pitchFamily="49" charset="0"/>
                </a:rPr>
                <a:t> </a:t>
              </a:r>
              <a:r>
                <a:rPr lang="en-US" altLang="en-US" sz="1600" dirty="0" err="1">
                  <a:solidFill>
                    <a:srgbClr val="FF0000"/>
                  </a:solidFill>
                  <a:latin typeface="Courier New" pitchFamily="49" charset="0"/>
                </a:rPr>
                <a:t>inDO</a:t>
              </a:r>
              <a:r>
                <a:rPr lang="en-US" altLang="en-US" sz="1600" dirty="0">
                  <a:solidFill>
                    <a:srgbClr val="FF0000"/>
                  </a:solidFill>
                  <a:latin typeface="Courier New" pitchFamily="49" charset="0"/>
                </a:rPr>
                <a:t> </a:t>
              </a:r>
            </a:p>
            <a:p>
              <a:pPr eaLnBrk="1" hangingPunct="1">
                <a:lnSpc>
                  <a:spcPct val="50000"/>
                </a:lnSpc>
                <a:spcBef>
                  <a:spcPct val="50000"/>
                </a:spcBef>
                <a:buClrTx/>
                <a:buFontTx/>
                <a:buNone/>
              </a:pPr>
              <a:r>
                <a:rPr lang="en-US" altLang="en-US" sz="1600" dirty="0">
                  <a:solidFill>
                    <a:srgbClr val="FF0000"/>
                  </a:solidFill>
                  <a:latin typeface="Courier New" pitchFamily="49" charset="0"/>
                </a:rPr>
                <a:t>                              </a:t>
              </a:r>
              <a:r>
                <a:rPr lang="en-US" altLang="en-US" sz="1600" dirty="0">
                  <a:latin typeface="Courier New" pitchFamily="49" charset="0"/>
                </a:rPr>
                <a:t>           ;</a:t>
              </a:r>
              <a:r>
                <a:rPr lang="en-US" altLang="en-US" sz="1600" dirty="0" err="1">
                  <a:latin typeface="Courier New" pitchFamily="49" charset="0"/>
                </a:rPr>
                <a:t>nextinstruc</a:t>
              </a:r>
              <a:endParaRPr lang="en-US" altLang="en-US" sz="1600" dirty="0">
                <a:latin typeface="Courier New" pitchFamily="49" charset="0"/>
              </a:endParaRPr>
            </a:p>
          </p:txBody>
        </p:sp>
        <p:sp>
          <p:nvSpPr>
            <p:cNvPr id="9" name="Text Box 4"/>
            <p:cNvSpPr txBox="1">
              <a:spLocks noChangeArrowheads="1"/>
            </p:cNvSpPr>
            <p:nvPr/>
          </p:nvSpPr>
          <p:spPr bwMode="auto">
            <a:xfrm>
              <a:off x="432" y="576"/>
              <a:ext cx="484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The DO-WHILE Assembly implementation involves a conditional jump for the </a:t>
              </a:r>
              <a:r>
                <a:rPr lang="en-US" altLang="en-US" sz="2100" i="1" dirty="0">
                  <a:solidFill>
                    <a:srgbClr val="FF0000"/>
                  </a:solidFill>
                </a:rPr>
                <a:t>same comparison</a:t>
              </a:r>
              <a:r>
                <a:rPr lang="en-US" altLang="en-US" sz="2100" dirty="0"/>
                <a:t> (</a:t>
              </a:r>
              <a:r>
                <a:rPr lang="en-US" altLang="en-US" sz="2100" dirty="0" err="1"/>
                <a:t>J</a:t>
              </a:r>
              <a:r>
                <a:rPr lang="en-US" altLang="en-US" sz="2100" i="1" dirty="0" err="1"/>
                <a:t>saCMP</a:t>
              </a:r>
              <a:r>
                <a:rPr lang="en-US" altLang="en-US" sz="2100" dirty="0"/>
                <a:t>). After the block it requires to jump back to do compare.</a:t>
              </a:r>
              <a:endParaRPr lang="en-US" altLang="en-US" sz="2100" dirty="0">
                <a:solidFill>
                  <a:schemeClr val="tx2"/>
                </a:solidFill>
              </a:endParaRPr>
            </a:p>
          </p:txBody>
        </p:sp>
      </p:grpSp>
      <p:cxnSp>
        <p:nvCxnSpPr>
          <p:cNvPr id="10" name="9 Conector recto"/>
          <p:cNvCxnSpPr/>
          <p:nvPr/>
        </p:nvCxnSpPr>
        <p:spPr>
          <a:xfrm>
            <a:off x="5951984" y="3542058"/>
            <a:ext cx="0" cy="2551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77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dirty="0"/>
              <a:t>Ranges of Unsigned Integers</a:t>
            </a:r>
          </a:p>
        </p:txBody>
      </p:sp>
      <p:graphicFrame>
        <p:nvGraphicFramePr>
          <p:cNvPr id="8" name="Object 1024"/>
          <p:cNvGraphicFramePr>
            <a:graphicFrameLocks noChangeAspect="1"/>
          </p:cNvGraphicFramePr>
          <p:nvPr/>
        </p:nvGraphicFramePr>
        <p:xfrm>
          <a:off x="5431904" y="1484784"/>
          <a:ext cx="3124200" cy="1182216"/>
        </p:xfrm>
        <a:graphic>
          <a:graphicData uri="http://schemas.openxmlformats.org/presentationml/2006/ole">
            <mc:AlternateContent xmlns:mc="http://schemas.openxmlformats.org/markup-compatibility/2006">
              <mc:Choice xmlns:v="urn:schemas-microsoft-com:vml" Requires="v">
                <p:oleObj name="VISIO" r:id="rId3" imgW="2929128" imgH="891540" progId="">
                  <p:embed/>
                </p:oleObj>
              </mc:Choice>
              <mc:Fallback>
                <p:oleObj name="VISIO" r:id="rId3" imgW="2929128" imgH="891540" progId="">
                  <p:embed/>
                  <p:pic>
                    <p:nvPicPr>
                      <p:cNvPr id="8" name="Object 1024"/>
                      <p:cNvPicPr>
                        <a:picLocks noChangeAspect="1" noChangeArrowheads="1"/>
                      </p:cNvPicPr>
                      <p:nvPr/>
                    </p:nvPicPr>
                    <p:blipFill>
                      <a:blip r:embed="rId4">
                        <a:extLst>
                          <a:ext uri="{28A0092B-C50C-407E-A947-70E740481C1C}">
                            <a14:useLocalDpi xmlns:a14="http://schemas.microsoft.com/office/drawing/2010/main" val="0"/>
                          </a:ext>
                        </a:extLst>
                      </a:blip>
                      <a:srcRect l="11111" t="-7295" r="-2223" b="-9422"/>
                      <a:stretch>
                        <a:fillRect/>
                      </a:stretch>
                    </p:blipFill>
                    <p:spPr bwMode="auto">
                      <a:xfrm>
                        <a:off x="5431904" y="1484784"/>
                        <a:ext cx="3124200" cy="1182216"/>
                      </a:xfrm>
                      <a:prstGeom prst="rect">
                        <a:avLst/>
                      </a:prstGeom>
                      <a:solidFill>
                        <a:srgbClr val="00FFFF"/>
                      </a:solidFill>
                    </p:spPr>
                  </p:pic>
                </p:oleObj>
              </mc:Fallback>
            </mc:AlternateContent>
          </a:graphicData>
        </a:graphic>
      </p:graphicFrame>
      <p:pic>
        <p:nvPicPr>
          <p:cNvPr id="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7304" y="3115757"/>
            <a:ext cx="6858000" cy="216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7"/>
          <p:cNvSpPr txBox="1">
            <a:spLocks noChangeArrowheads="1"/>
          </p:cNvSpPr>
          <p:nvPr/>
        </p:nvSpPr>
        <p:spPr bwMode="auto">
          <a:xfrm>
            <a:off x="3298304" y="1676401"/>
            <a:ext cx="2438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2100" kern="0">
                <a:solidFill>
                  <a:srgbClr val="FF0000"/>
                </a:solidFill>
              </a:rPr>
              <a:t>Standard sizes:</a:t>
            </a:r>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36</a:t>
            </a:fld>
            <a:endParaRPr lang="es-MX" dirty="0"/>
          </a:p>
        </p:txBody>
      </p:sp>
    </p:spTree>
    <p:extLst>
      <p:ext uri="{BB962C8B-B14F-4D97-AF65-F5344CB8AC3E}">
        <p14:creationId xmlns:p14="http://schemas.microsoft.com/office/powerpoint/2010/main" val="1981124216"/>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DO-WHILE </a:t>
            </a:r>
            <a:r>
              <a:rPr lang="es-MX" dirty="0" err="1"/>
              <a:t>example</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360</a:t>
            </a:fld>
            <a:endParaRPr lang="es-MX" dirty="0"/>
          </a:p>
        </p:txBody>
      </p:sp>
      <p:grpSp>
        <p:nvGrpSpPr>
          <p:cNvPr id="3" name="Group 8"/>
          <p:cNvGrpSpPr>
            <a:grpSpLocks/>
          </p:cNvGrpSpPr>
          <p:nvPr/>
        </p:nvGrpSpPr>
        <p:grpSpPr bwMode="auto">
          <a:xfrm>
            <a:off x="2279576" y="1628800"/>
            <a:ext cx="7696200" cy="4464496"/>
            <a:chOff x="432" y="576"/>
            <a:chExt cx="4848" cy="1584"/>
          </a:xfrm>
        </p:grpSpPr>
        <p:sp>
          <p:nvSpPr>
            <p:cNvPr id="8" name="Text Box 3"/>
            <p:cNvSpPr txBox="1">
              <a:spLocks noChangeArrowheads="1"/>
            </p:cNvSpPr>
            <p:nvPr/>
          </p:nvSpPr>
          <p:spPr bwMode="auto">
            <a:xfrm>
              <a:off x="659" y="1152"/>
              <a:ext cx="4445" cy="10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lvl="1" eaLnBrk="1" hangingPunct="1">
                <a:lnSpc>
                  <a:spcPct val="50000"/>
                </a:lnSpc>
                <a:spcBef>
                  <a:spcPct val="50000"/>
                </a:spcBef>
                <a:buClrTx/>
                <a:buFontTx/>
                <a:buNone/>
              </a:pPr>
              <a:r>
                <a:rPr lang="en-US" altLang="en-US" sz="1600" b="1" u="sng" dirty="0">
                  <a:latin typeface="Courier New" pitchFamily="49" charset="0"/>
                </a:rPr>
                <a:t>High Level L</a:t>
              </a:r>
              <a:r>
                <a:rPr lang="en-US" altLang="en-US" sz="1600" b="1" dirty="0">
                  <a:latin typeface="Courier New" pitchFamily="49" charset="0"/>
                </a:rPr>
                <a:t>                 </a:t>
              </a:r>
              <a:r>
                <a:rPr lang="en-US" altLang="en-US" sz="1600" b="1" u="sng" dirty="0">
                  <a:latin typeface="Courier New" pitchFamily="49" charset="0"/>
                </a:rPr>
                <a:t>Assembly</a:t>
              </a:r>
              <a:endParaRPr lang="en-US" altLang="en-US" sz="1600" dirty="0">
                <a:latin typeface="Courier New" pitchFamily="49" charset="0"/>
              </a:endParaRPr>
            </a:p>
            <a:p>
              <a:pPr lvl="1" eaLnBrk="1" hangingPunct="1">
                <a:lnSpc>
                  <a:spcPct val="50000"/>
                </a:lnSpc>
                <a:spcBef>
                  <a:spcPct val="50000"/>
                </a:spcBef>
                <a:buClrTx/>
                <a:buFontTx/>
                <a:buNone/>
              </a:pPr>
              <a:r>
                <a:rPr lang="es-MX" altLang="en-US" sz="1600" dirty="0">
                  <a:latin typeface="Courier New" pitchFamily="49" charset="0"/>
                </a:rPr>
                <a:t>EAX=50;                      MOV EAX,50</a:t>
              </a:r>
            </a:p>
            <a:p>
              <a:pPr lvl="1" eaLnBrk="1" hangingPunct="1">
                <a:lnSpc>
                  <a:spcPct val="50000"/>
                </a:lnSpc>
                <a:spcBef>
                  <a:spcPct val="50000"/>
                </a:spcBef>
                <a:buClrTx/>
                <a:buFontTx/>
                <a:buNone/>
              </a:pPr>
              <a:r>
                <a:rPr lang="es-MX" altLang="en-US" sz="1600" dirty="0">
                  <a:latin typeface="Courier New" pitchFamily="49" charset="0"/>
                </a:rPr>
                <a:t>EBX=0;                       MOV EBX,0</a:t>
              </a:r>
            </a:p>
            <a:p>
              <a:pPr lvl="1" eaLnBrk="1" hangingPunct="1">
                <a:lnSpc>
                  <a:spcPct val="50000"/>
                </a:lnSpc>
                <a:spcBef>
                  <a:spcPct val="50000"/>
                </a:spcBef>
                <a:buClrTx/>
                <a:buFontTx/>
                <a:buNone/>
              </a:pPr>
              <a:r>
                <a:rPr lang="es-MX" altLang="en-US" sz="1600" dirty="0">
                  <a:solidFill>
                    <a:srgbClr val="FF0000"/>
                  </a:solidFill>
                  <a:latin typeface="Courier New" pitchFamily="49" charset="0"/>
                </a:rPr>
                <a:t>DO                    </a:t>
              </a:r>
              <a:r>
                <a:rPr lang="es-MX" altLang="en-US" sz="1600" dirty="0" err="1">
                  <a:solidFill>
                    <a:srgbClr val="FF0000"/>
                  </a:solidFill>
                  <a:latin typeface="Courier New" pitchFamily="49" charset="0"/>
                </a:rPr>
                <a:t>inDO</a:t>
              </a:r>
              <a:r>
                <a:rPr lang="es-MX" altLang="en-US" sz="1600" dirty="0">
                  <a:solidFill>
                    <a:srgbClr val="FF0000"/>
                  </a:solidFill>
                  <a:latin typeface="Courier New" pitchFamily="49" charset="0"/>
                </a:rPr>
                <a:t>:</a:t>
              </a:r>
              <a:endParaRPr lang="en-US" altLang="en-US" sz="1600" dirty="0">
                <a:solidFill>
                  <a:srgbClr val="FF0000"/>
                </a:solidFill>
                <a:latin typeface="Courier New" pitchFamily="49" charset="0"/>
              </a:endParaRPr>
            </a:p>
            <a:p>
              <a:pPr lvl="1" eaLnBrk="1" hangingPunct="1">
                <a:lnSpc>
                  <a:spcPct val="50000"/>
                </a:lnSpc>
                <a:spcBef>
                  <a:spcPct val="50000"/>
                </a:spcBef>
                <a:buClrTx/>
                <a:buFontTx/>
                <a:buNone/>
              </a:pPr>
              <a:r>
                <a:rPr lang="en-US" altLang="en-US" sz="1600" dirty="0">
                  <a:latin typeface="Courier New" pitchFamily="49" charset="0"/>
                </a:rPr>
                <a:t>    EAX=EAX+1;                   INC EAX</a:t>
              </a:r>
            </a:p>
            <a:p>
              <a:pPr lvl="1" eaLnBrk="1" hangingPunct="1">
                <a:lnSpc>
                  <a:spcPct val="50000"/>
                </a:lnSpc>
                <a:spcBef>
                  <a:spcPct val="50000"/>
                </a:spcBef>
                <a:buClrTx/>
                <a:buFontTx/>
                <a:buNone/>
              </a:pPr>
              <a:r>
                <a:rPr lang="es-MX" altLang="en-US" sz="1600" dirty="0">
                  <a:solidFill>
                    <a:srgbClr val="FF0000"/>
                  </a:solidFill>
                  <a:latin typeface="Courier New" pitchFamily="49" charset="0"/>
                </a:rPr>
                <a:t>    </a:t>
              </a:r>
              <a:r>
                <a:rPr lang="es-MX" altLang="en-US" sz="1600" dirty="0">
                  <a:latin typeface="Courier New" pitchFamily="49" charset="0"/>
                </a:rPr>
                <a:t>EBX=EBX+1;                   INC EBX</a:t>
              </a:r>
              <a:endParaRPr lang="en-US" altLang="en-US" sz="1600" dirty="0">
                <a:solidFill>
                  <a:srgbClr val="FF0000"/>
                </a:solidFill>
                <a:latin typeface="Courier New" pitchFamily="49" charset="0"/>
              </a:endParaRPr>
            </a:p>
            <a:p>
              <a:pPr lvl="1" eaLnBrk="1" hangingPunct="1">
                <a:lnSpc>
                  <a:spcPct val="50000"/>
                </a:lnSpc>
                <a:spcBef>
                  <a:spcPct val="50000"/>
                </a:spcBef>
                <a:buClrTx/>
                <a:buFontTx/>
                <a:buNone/>
              </a:pPr>
              <a:r>
                <a:rPr lang="en-US" altLang="en-US" sz="1600" dirty="0">
                  <a:solidFill>
                    <a:srgbClr val="FF0000"/>
                  </a:solidFill>
                  <a:latin typeface="Courier New" pitchFamily="49" charset="0"/>
                </a:rPr>
                <a:t>WHILE(EBX &lt; 4)               CMP EBX,4</a:t>
              </a:r>
            </a:p>
            <a:p>
              <a:pPr lvl="1" eaLnBrk="1" hangingPunct="1">
                <a:lnSpc>
                  <a:spcPct val="50000"/>
                </a:lnSpc>
                <a:spcBef>
                  <a:spcPct val="50000"/>
                </a:spcBef>
                <a:buClrTx/>
                <a:buFontTx/>
                <a:buNone/>
              </a:pPr>
              <a:r>
                <a:rPr lang="en-US" altLang="en-US" sz="1600" dirty="0">
                  <a:solidFill>
                    <a:srgbClr val="FF0000"/>
                  </a:solidFill>
                  <a:latin typeface="Courier New" pitchFamily="49" charset="0"/>
                </a:rPr>
                <a:t>                             JL </a:t>
              </a:r>
              <a:r>
                <a:rPr lang="en-US" altLang="en-US" sz="1600" dirty="0" err="1">
                  <a:solidFill>
                    <a:srgbClr val="FF0000"/>
                  </a:solidFill>
                  <a:latin typeface="Courier New" pitchFamily="49" charset="0"/>
                </a:rPr>
                <a:t>inDO</a:t>
              </a:r>
              <a:r>
                <a:rPr lang="en-US" altLang="en-US" sz="1600" dirty="0">
                  <a:solidFill>
                    <a:srgbClr val="FF0000"/>
                  </a:solidFill>
                  <a:latin typeface="Courier New" pitchFamily="49" charset="0"/>
                </a:rPr>
                <a:t> </a:t>
              </a:r>
            </a:p>
            <a:p>
              <a:pPr eaLnBrk="1" hangingPunct="1">
                <a:lnSpc>
                  <a:spcPct val="50000"/>
                </a:lnSpc>
                <a:spcBef>
                  <a:spcPct val="50000"/>
                </a:spcBef>
                <a:buClrTx/>
                <a:buFontTx/>
                <a:buNone/>
              </a:pPr>
              <a:r>
                <a:rPr lang="en-US" altLang="en-US" sz="1600" dirty="0">
                  <a:solidFill>
                    <a:srgbClr val="FF0000"/>
                  </a:solidFill>
                  <a:latin typeface="Courier New" pitchFamily="49" charset="0"/>
                </a:rPr>
                <a:t>                              </a:t>
              </a:r>
              <a:r>
                <a:rPr lang="en-US" altLang="en-US" sz="1600" dirty="0">
                  <a:latin typeface="Courier New" pitchFamily="49" charset="0"/>
                </a:rPr>
                <a:t>         ;</a:t>
              </a:r>
              <a:r>
                <a:rPr lang="en-US" altLang="en-US" sz="1600" dirty="0" err="1">
                  <a:latin typeface="Courier New" pitchFamily="49" charset="0"/>
                </a:rPr>
                <a:t>nextinstruc</a:t>
              </a:r>
              <a:endParaRPr lang="en-US" altLang="en-US" sz="1600" dirty="0">
                <a:latin typeface="Courier New" pitchFamily="49" charset="0"/>
              </a:endParaRPr>
            </a:p>
          </p:txBody>
        </p:sp>
        <p:sp>
          <p:nvSpPr>
            <p:cNvPr id="9" name="Text Box 4"/>
            <p:cNvSpPr txBox="1">
              <a:spLocks noChangeArrowheads="1"/>
            </p:cNvSpPr>
            <p:nvPr/>
          </p:nvSpPr>
          <p:spPr bwMode="auto">
            <a:xfrm>
              <a:off x="432" y="576"/>
              <a:ext cx="484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The DO-WHILE Assembly implementation involves a conditional jump for the positive of the comparison (</a:t>
              </a:r>
              <a:r>
                <a:rPr lang="en-US" altLang="en-US" sz="2100" dirty="0" err="1"/>
                <a:t>J</a:t>
              </a:r>
              <a:r>
                <a:rPr lang="en-US" altLang="en-US" sz="2100" i="1" dirty="0" err="1"/>
                <a:t>saCMP</a:t>
              </a:r>
              <a:r>
                <a:rPr lang="en-US" altLang="en-US" sz="2100" dirty="0"/>
                <a:t>). After the block it requires to jump back to do compare. Example </a:t>
              </a:r>
              <a:r>
                <a:rPr lang="en-US" altLang="en-US" sz="2100" dirty="0">
                  <a:solidFill>
                    <a:srgbClr val="FF0000"/>
                  </a:solidFill>
                </a:rPr>
                <a:t>signed</a:t>
              </a:r>
              <a:r>
                <a:rPr lang="en-US" altLang="en-US" sz="2100" dirty="0"/>
                <a:t>.</a:t>
              </a:r>
              <a:endParaRPr lang="en-US" altLang="en-US" sz="2100" dirty="0">
                <a:solidFill>
                  <a:schemeClr val="tx2"/>
                </a:solidFill>
              </a:endParaRPr>
            </a:p>
          </p:txBody>
        </p:sp>
      </p:grpSp>
      <p:cxnSp>
        <p:nvCxnSpPr>
          <p:cNvPr id="10" name="9 Conector recto"/>
          <p:cNvCxnSpPr/>
          <p:nvPr/>
        </p:nvCxnSpPr>
        <p:spPr>
          <a:xfrm>
            <a:off x="5591944" y="3573016"/>
            <a:ext cx="0" cy="2551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144301"/>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BH</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409893694"/>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HLL Boolean Operators</a:t>
            </a:r>
          </a:p>
        </p:txBody>
      </p:sp>
      <p:sp>
        <p:nvSpPr>
          <p:cNvPr id="3" name="2 Marcador de contenido"/>
          <p:cNvSpPr>
            <a:spLocks noGrp="1"/>
          </p:cNvSpPr>
          <p:nvPr>
            <p:ph idx="1"/>
          </p:nvPr>
        </p:nvSpPr>
        <p:spPr/>
        <p:txBody>
          <a:bodyPr>
            <a:normAutofit fontScale="92500" lnSpcReduction="20000"/>
          </a:bodyPr>
          <a:lstStyle/>
          <a:p>
            <a:r>
              <a:rPr lang="es-MX" dirty="0" err="1"/>
              <a:t>Logical</a:t>
            </a:r>
            <a:r>
              <a:rPr lang="es-MX" dirty="0"/>
              <a:t> </a:t>
            </a:r>
            <a:r>
              <a:rPr lang="es-MX" dirty="0" err="1"/>
              <a:t>Operators</a:t>
            </a:r>
            <a:r>
              <a:rPr lang="es-MX" dirty="0"/>
              <a:t>, </a:t>
            </a:r>
            <a:r>
              <a:rPr lang="es-MX" dirty="0" err="1"/>
              <a:t>for</a:t>
            </a:r>
            <a:r>
              <a:rPr lang="es-MX" dirty="0"/>
              <a:t> </a:t>
            </a:r>
            <a:r>
              <a:rPr lang="es-MX" dirty="0" err="1"/>
              <a:t>Boolean</a:t>
            </a:r>
            <a:r>
              <a:rPr lang="es-MX" dirty="0"/>
              <a:t> </a:t>
            </a:r>
            <a:r>
              <a:rPr lang="es-MX" dirty="0" err="1"/>
              <a:t>operations</a:t>
            </a:r>
            <a:r>
              <a:rPr lang="es-MX" dirty="0"/>
              <a:t>:</a:t>
            </a:r>
          </a:p>
          <a:p>
            <a:pPr lvl="1"/>
            <a:r>
              <a:rPr lang="es-MX" dirty="0" err="1"/>
              <a:t>Boolean</a:t>
            </a:r>
            <a:r>
              <a:rPr lang="es-MX" dirty="0"/>
              <a:t> </a:t>
            </a:r>
            <a:r>
              <a:rPr lang="es-MX" dirty="0" err="1"/>
              <a:t>values</a:t>
            </a:r>
            <a:r>
              <a:rPr lang="es-MX" dirty="0"/>
              <a:t>: </a:t>
            </a:r>
            <a:r>
              <a:rPr lang="es-MX" dirty="0">
                <a:solidFill>
                  <a:srgbClr val="0070C0"/>
                </a:solidFill>
              </a:rPr>
              <a:t>true </a:t>
            </a:r>
            <a:r>
              <a:rPr lang="es-MX" dirty="0"/>
              <a:t>(</a:t>
            </a:r>
            <a:r>
              <a:rPr lang="es-MX" sz="2200" dirty="0"/>
              <a:t>1d= 0…01b</a:t>
            </a:r>
            <a:r>
              <a:rPr lang="es-MX" dirty="0"/>
              <a:t>) / </a:t>
            </a:r>
            <a:r>
              <a:rPr lang="es-MX" dirty="0">
                <a:solidFill>
                  <a:srgbClr val="0070C0"/>
                </a:solidFill>
              </a:rPr>
              <a:t>false</a:t>
            </a:r>
            <a:r>
              <a:rPr lang="es-MX" dirty="0"/>
              <a:t> (</a:t>
            </a:r>
            <a:r>
              <a:rPr lang="es-MX" sz="2200" dirty="0"/>
              <a:t>0d= 0…0b</a:t>
            </a:r>
            <a:r>
              <a:rPr lang="es-MX" dirty="0"/>
              <a:t>)</a:t>
            </a:r>
          </a:p>
          <a:p>
            <a:pPr lvl="1"/>
            <a:r>
              <a:rPr lang="es-MX" dirty="0"/>
              <a:t>NOT:  !</a:t>
            </a:r>
            <a:r>
              <a:rPr lang="es-MX" dirty="0">
                <a:solidFill>
                  <a:srgbClr val="FF0000"/>
                </a:solidFill>
              </a:rPr>
              <a:t>a</a:t>
            </a:r>
            <a:r>
              <a:rPr lang="es-MX" dirty="0"/>
              <a:t>       (</a:t>
            </a:r>
            <a:r>
              <a:rPr lang="es-MX" sz="2200" dirty="0"/>
              <a:t>!true&gt;false, !false&gt;true</a:t>
            </a:r>
            <a:r>
              <a:rPr lang="es-MX" dirty="0"/>
              <a:t>)</a:t>
            </a:r>
            <a:endParaRPr lang="es-MX" dirty="0">
              <a:solidFill>
                <a:srgbClr val="FF0000"/>
              </a:solidFill>
            </a:endParaRPr>
          </a:p>
          <a:p>
            <a:pPr lvl="1"/>
            <a:r>
              <a:rPr lang="es-MX" dirty="0"/>
              <a:t>AND:  </a:t>
            </a:r>
            <a:r>
              <a:rPr lang="es-MX" dirty="0">
                <a:solidFill>
                  <a:srgbClr val="FF0000"/>
                </a:solidFill>
              </a:rPr>
              <a:t>a</a:t>
            </a:r>
            <a:r>
              <a:rPr lang="es-MX" dirty="0"/>
              <a:t> &amp;&amp; </a:t>
            </a:r>
            <a:r>
              <a:rPr lang="es-MX" dirty="0">
                <a:solidFill>
                  <a:srgbClr val="FF0000"/>
                </a:solidFill>
              </a:rPr>
              <a:t>b</a:t>
            </a:r>
            <a:endParaRPr lang="es-MX" dirty="0"/>
          </a:p>
          <a:p>
            <a:pPr lvl="1"/>
            <a:r>
              <a:rPr lang="es-MX" dirty="0"/>
              <a:t>OR:  </a:t>
            </a:r>
            <a:r>
              <a:rPr lang="es-MX" dirty="0">
                <a:solidFill>
                  <a:srgbClr val="FF0000"/>
                </a:solidFill>
              </a:rPr>
              <a:t>a</a:t>
            </a:r>
            <a:r>
              <a:rPr lang="es-MX" dirty="0"/>
              <a:t> || </a:t>
            </a:r>
            <a:r>
              <a:rPr lang="es-MX" dirty="0">
                <a:solidFill>
                  <a:srgbClr val="FF0000"/>
                </a:solidFill>
              </a:rPr>
              <a:t>b</a:t>
            </a:r>
            <a:endParaRPr lang="es-MX" dirty="0"/>
          </a:p>
          <a:p>
            <a:r>
              <a:rPr lang="es-MX" dirty="0" err="1"/>
              <a:t>Bitwise</a:t>
            </a:r>
            <a:r>
              <a:rPr lang="es-MX" dirty="0"/>
              <a:t> </a:t>
            </a:r>
            <a:r>
              <a:rPr lang="es-MX" dirty="0" err="1"/>
              <a:t>Operators</a:t>
            </a:r>
            <a:r>
              <a:rPr lang="es-MX" dirty="0"/>
              <a:t>, </a:t>
            </a:r>
            <a:r>
              <a:rPr lang="es-MX" dirty="0" err="1"/>
              <a:t>for</a:t>
            </a:r>
            <a:r>
              <a:rPr lang="es-MX" dirty="0"/>
              <a:t> bit-to-bit </a:t>
            </a:r>
            <a:r>
              <a:rPr lang="es-MX" dirty="0" err="1"/>
              <a:t>operations</a:t>
            </a:r>
            <a:r>
              <a:rPr lang="es-MX" dirty="0"/>
              <a:t>:</a:t>
            </a:r>
          </a:p>
          <a:p>
            <a:pPr lvl="1"/>
            <a:r>
              <a:rPr lang="es-MX" dirty="0" err="1"/>
              <a:t>Integer</a:t>
            </a:r>
            <a:r>
              <a:rPr lang="es-MX" dirty="0"/>
              <a:t>-bit </a:t>
            </a:r>
            <a:r>
              <a:rPr lang="es-MX" dirty="0" err="1"/>
              <a:t>values</a:t>
            </a:r>
            <a:r>
              <a:rPr lang="es-MX" dirty="0"/>
              <a:t>: </a:t>
            </a:r>
            <a:r>
              <a:rPr lang="es-MX" dirty="0">
                <a:solidFill>
                  <a:srgbClr val="0070C0"/>
                </a:solidFill>
              </a:rPr>
              <a:t>n</a:t>
            </a:r>
            <a:r>
              <a:rPr lang="es-MX" dirty="0"/>
              <a:t> bits (</a:t>
            </a:r>
            <a:r>
              <a:rPr lang="es-MX" sz="2200" dirty="0"/>
              <a:t>8, 16, 32, 64, … bits</a:t>
            </a:r>
            <a:r>
              <a:rPr lang="es-MX" dirty="0"/>
              <a:t>)</a:t>
            </a:r>
          </a:p>
          <a:p>
            <a:pPr lvl="1"/>
            <a:r>
              <a:rPr lang="es-MX" dirty="0"/>
              <a:t>NOT:  ~</a:t>
            </a:r>
            <a:r>
              <a:rPr lang="es-MX" dirty="0">
                <a:solidFill>
                  <a:srgbClr val="FF0000"/>
                </a:solidFill>
              </a:rPr>
              <a:t>c</a:t>
            </a:r>
            <a:r>
              <a:rPr lang="es-MX" dirty="0"/>
              <a:t>        (</a:t>
            </a:r>
            <a:r>
              <a:rPr lang="es-MX" sz="2200" dirty="0" err="1"/>
              <a:t>complement</a:t>
            </a:r>
            <a:r>
              <a:rPr lang="es-MX" sz="2200" dirty="0"/>
              <a:t> 1s</a:t>
            </a:r>
            <a:r>
              <a:rPr lang="es-MX" dirty="0"/>
              <a:t>)</a:t>
            </a:r>
            <a:endParaRPr lang="es-MX" dirty="0">
              <a:solidFill>
                <a:srgbClr val="FF0000"/>
              </a:solidFill>
            </a:endParaRPr>
          </a:p>
          <a:p>
            <a:pPr lvl="1"/>
            <a:r>
              <a:rPr lang="es-MX" dirty="0"/>
              <a:t>AND:  </a:t>
            </a:r>
            <a:r>
              <a:rPr lang="es-MX" dirty="0">
                <a:solidFill>
                  <a:srgbClr val="FF0000"/>
                </a:solidFill>
              </a:rPr>
              <a:t>d</a:t>
            </a:r>
            <a:r>
              <a:rPr lang="es-MX" dirty="0"/>
              <a:t> &amp; </a:t>
            </a:r>
            <a:r>
              <a:rPr lang="es-MX" dirty="0">
                <a:solidFill>
                  <a:srgbClr val="FF0000"/>
                </a:solidFill>
              </a:rPr>
              <a:t>e</a:t>
            </a:r>
            <a:endParaRPr lang="es-MX" dirty="0"/>
          </a:p>
          <a:p>
            <a:pPr lvl="1"/>
            <a:r>
              <a:rPr lang="es-MX" dirty="0"/>
              <a:t>OR:  </a:t>
            </a:r>
            <a:r>
              <a:rPr lang="es-MX" dirty="0">
                <a:solidFill>
                  <a:srgbClr val="FF0000"/>
                </a:solidFill>
              </a:rPr>
              <a:t>d</a:t>
            </a:r>
            <a:r>
              <a:rPr lang="es-MX" dirty="0"/>
              <a:t> | </a:t>
            </a:r>
            <a:r>
              <a:rPr lang="es-MX" dirty="0">
                <a:solidFill>
                  <a:srgbClr val="FF0000"/>
                </a:solidFill>
              </a:rPr>
              <a:t>e</a:t>
            </a:r>
            <a:endParaRPr lang="es-MX" dirty="0"/>
          </a:p>
          <a:p>
            <a:pPr lvl="1"/>
            <a:r>
              <a:rPr lang="es-MX" dirty="0"/>
              <a:t>XOR: </a:t>
            </a:r>
            <a:r>
              <a:rPr lang="es-MX" dirty="0">
                <a:solidFill>
                  <a:srgbClr val="FF0000"/>
                </a:solidFill>
              </a:rPr>
              <a:t>d</a:t>
            </a:r>
            <a:r>
              <a:rPr lang="es-MX" dirty="0"/>
              <a:t> ^ </a:t>
            </a:r>
            <a:r>
              <a:rPr lang="es-MX" dirty="0">
                <a:solidFill>
                  <a:srgbClr val="FF0000"/>
                </a:solidFill>
              </a:rPr>
              <a:t>e</a:t>
            </a:r>
            <a:endParaRPr lang="es-MX" dirty="0"/>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362</a:t>
            </a:fld>
            <a:endParaRPr lang="es-MX" dirty="0"/>
          </a:p>
        </p:txBody>
      </p:sp>
    </p:spTree>
    <p:extLst>
      <p:ext uri="{BB962C8B-B14F-4D97-AF65-F5344CB8AC3E}">
        <p14:creationId xmlns:p14="http://schemas.microsoft.com/office/powerpoint/2010/main" val="2862316171"/>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Bitwise Boolean Instructions</a:t>
            </a:r>
          </a:p>
        </p:txBody>
      </p:sp>
      <p:sp>
        <p:nvSpPr>
          <p:cNvPr id="3" name="2 Marcador de contenido"/>
          <p:cNvSpPr>
            <a:spLocks noGrp="1"/>
          </p:cNvSpPr>
          <p:nvPr>
            <p:ph idx="1"/>
          </p:nvPr>
        </p:nvSpPr>
        <p:spPr/>
        <p:txBody>
          <a:bodyPr>
            <a:normAutofit/>
          </a:bodyPr>
          <a:lstStyle/>
          <a:p>
            <a:endParaRPr lang="es-MX" b="1" dirty="0"/>
          </a:p>
          <a:p>
            <a:r>
              <a:rPr lang="es-MX" b="1" dirty="0" err="1"/>
              <a:t>Issue</a:t>
            </a:r>
            <a:r>
              <a:rPr lang="es-MX" dirty="0"/>
              <a:t>: </a:t>
            </a:r>
            <a:r>
              <a:rPr lang="es-MX" dirty="0" err="1"/>
              <a:t>there</a:t>
            </a:r>
            <a:r>
              <a:rPr lang="es-MX" dirty="0"/>
              <a:t> are </a:t>
            </a:r>
            <a:r>
              <a:rPr lang="es-MX" dirty="0" err="1"/>
              <a:t>not</a:t>
            </a:r>
            <a:r>
              <a:rPr lang="es-MX" dirty="0"/>
              <a:t> </a:t>
            </a:r>
            <a:r>
              <a:rPr lang="es-MX" dirty="0" err="1"/>
              <a:t>logical</a:t>
            </a:r>
            <a:r>
              <a:rPr lang="es-MX" dirty="0"/>
              <a:t> </a:t>
            </a:r>
            <a:r>
              <a:rPr lang="es-MX" dirty="0" err="1"/>
              <a:t>Boolean</a:t>
            </a:r>
            <a:r>
              <a:rPr lang="es-MX" dirty="0"/>
              <a:t> ASSEMBLY </a:t>
            </a:r>
            <a:r>
              <a:rPr lang="es-MX" dirty="0" err="1"/>
              <a:t>Instructions</a:t>
            </a:r>
            <a:r>
              <a:rPr lang="es-MX" dirty="0"/>
              <a:t>,</a:t>
            </a:r>
          </a:p>
          <a:p>
            <a:endParaRPr lang="es-MX" dirty="0"/>
          </a:p>
          <a:p>
            <a:r>
              <a:rPr lang="es-MX" i="1" dirty="0" err="1"/>
              <a:t>Only</a:t>
            </a:r>
            <a:r>
              <a:rPr lang="es-MX" i="1" dirty="0"/>
              <a:t> </a:t>
            </a:r>
            <a:r>
              <a:rPr lang="es-MX" i="1" dirty="0" err="1"/>
              <a:t>Bitwise</a:t>
            </a:r>
            <a:r>
              <a:rPr lang="es-MX" i="1" dirty="0"/>
              <a:t> </a:t>
            </a:r>
            <a:r>
              <a:rPr lang="es-MX" dirty="0"/>
              <a:t>(</a:t>
            </a:r>
            <a:r>
              <a:rPr lang="es-MX" sz="2200" dirty="0"/>
              <a:t>bit to bit </a:t>
            </a:r>
            <a:r>
              <a:rPr lang="es-MX" sz="2200" dirty="0" err="1"/>
              <a:t>computations</a:t>
            </a:r>
            <a:r>
              <a:rPr lang="es-MX" dirty="0"/>
              <a:t>): AND, OR, XOR, NOT, TEST</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363</a:t>
            </a:fld>
            <a:endParaRPr lang="es-MX" dirty="0"/>
          </a:p>
        </p:txBody>
      </p:sp>
    </p:spTree>
    <p:extLst>
      <p:ext uri="{BB962C8B-B14F-4D97-AF65-F5344CB8AC3E}">
        <p14:creationId xmlns:p14="http://schemas.microsoft.com/office/powerpoint/2010/main" val="3762838799"/>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AND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364</a:t>
            </a:fld>
            <a:endParaRPr lang="es-MX" dirty="0"/>
          </a:p>
        </p:txBody>
      </p:sp>
      <p:sp>
        <p:nvSpPr>
          <p:cNvPr id="6" name="Rectangle 3"/>
          <p:cNvSpPr txBox="1">
            <a:spLocks noChangeArrowheads="1"/>
          </p:cNvSpPr>
          <p:nvPr/>
        </p:nvSpPr>
        <p:spPr>
          <a:xfrm>
            <a:off x="2235678" y="1484785"/>
            <a:ext cx="7772400" cy="489654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AND, bitwise, bit to bit</a:t>
            </a:r>
          </a:p>
          <a:p>
            <a:r>
              <a:rPr lang="es-MX" altLang="en-US" dirty="0" err="1"/>
              <a:t>Syntax</a:t>
            </a:r>
            <a:r>
              <a:rPr lang="es-MX" altLang="en-US" dirty="0"/>
              <a:t>:  AND </a:t>
            </a:r>
            <a:r>
              <a:rPr lang="es-MX" altLang="en-US" i="1" dirty="0" err="1"/>
              <a:t>destination</a:t>
            </a:r>
            <a:r>
              <a:rPr lang="es-MX" altLang="en-US" dirty="0"/>
              <a:t>, </a:t>
            </a:r>
            <a:r>
              <a:rPr lang="es-MX" altLang="en-US" i="1" dirty="0" err="1"/>
              <a:t>source</a:t>
            </a:r>
            <a:r>
              <a:rPr lang="es-MX" altLang="en-US" dirty="0"/>
              <a:t> </a:t>
            </a:r>
            <a:endParaRPr lang="en-US" altLang="en-US" dirty="0"/>
          </a:p>
          <a:p>
            <a:r>
              <a:rPr lang="en-US" altLang="en-US" dirty="0"/>
              <a:t>The following operand combinations are permitted</a:t>
            </a:r>
          </a:p>
          <a:p>
            <a:pPr lvl="1"/>
            <a:r>
              <a:rPr lang="en-US" altLang="en-US" dirty="0"/>
              <a:t>AND </a:t>
            </a:r>
            <a:r>
              <a:rPr lang="en-US" altLang="en-US" dirty="0" err="1"/>
              <a:t>reg</a:t>
            </a:r>
            <a:r>
              <a:rPr lang="en-US" altLang="en-US" dirty="0"/>
              <a:t>, </a:t>
            </a:r>
            <a:r>
              <a:rPr lang="en-US" altLang="en-US" dirty="0" err="1"/>
              <a:t>reg</a:t>
            </a:r>
            <a:endParaRPr lang="en-US" altLang="en-US" dirty="0"/>
          </a:p>
          <a:p>
            <a:pPr lvl="1"/>
            <a:r>
              <a:rPr lang="en-US" altLang="en-US" dirty="0"/>
              <a:t>AND </a:t>
            </a:r>
            <a:r>
              <a:rPr lang="en-US" altLang="en-US" dirty="0" err="1"/>
              <a:t>reg</a:t>
            </a:r>
            <a:r>
              <a:rPr lang="en-US" altLang="en-US" dirty="0"/>
              <a:t>, mem</a:t>
            </a:r>
          </a:p>
          <a:p>
            <a:pPr lvl="1"/>
            <a:r>
              <a:rPr lang="en-US" altLang="en-US" dirty="0"/>
              <a:t>AND </a:t>
            </a:r>
            <a:r>
              <a:rPr lang="en-US" altLang="en-US" dirty="0" err="1"/>
              <a:t>reg</a:t>
            </a:r>
            <a:r>
              <a:rPr lang="en-US" altLang="en-US" dirty="0"/>
              <a:t>, </a:t>
            </a:r>
            <a:r>
              <a:rPr lang="en-US" altLang="en-US" dirty="0" err="1"/>
              <a:t>imm</a:t>
            </a:r>
            <a:endParaRPr lang="en-US" altLang="en-US" dirty="0"/>
          </a:p>
          <a:p>
            <a:pPr lvl="1"/>
            <a:r>
              <a:rPr lang="en-US" altLang="en-US" dirty="0"/>
              <a:t>AND mem, </a:t>
            </a:r>
            <a:r>
              <a:rPr lang="en-US" altLang="en-US" dirty="0" err="1"/>
              <a:t>reg</a:t>
            </a:r>
            <a:endParaRPr lang="en-US" altLang="en-US" dirty="0"/>
          </a:p>
          <a:p>
            <a:pPr lvl="1"/>
            <a:r>
              <a:rPr lang="en-US" altLang="en-US" dirty="0"/>
              <a:t>AND mem, </a:t>
            </a:r>
            <a:r>
              <a:rPr lang="en-US" altLang="en-US" dirty="0" err="1"/>
              <a:t>imm</a:t>
            </a:r>
            <a:endParaRPr lang="en-US" altLang="en-US" dirty="0"/>
          </a:p>
          <a:p>
            <a:r>
              <a:rPr lang="en-US" altLang="en-US" dirty="0"/>
              <a:t>Operands can be 8, 16, 32, or 64 bits, must be same size</a:t>
            </a:r>
          </a:p>
          <a:p>
            <a:r>
              <a:rPr lang="en-US" altLang="en-US" dirty="0"/>
              <a:t>Bit masking with the </a:t>
            </a:r>
            <a:r>
              <a:rPr lang="en-US" altLang="en-US" i="1" dirty="0"/>
              <a:t>source</a:t>
            </a:r>
            <a:r>
              <a:rPr lang="en-US" altLang="en-US" dirty="0"/>
              <a:t> operand.</a:t>
            </a:r>
          </a:p>
          <a:p>
            <a:r>
              <a:rPr lang="es-MX" altLang="en-US" dirty="0"/>
              <a:t>Set INTERSECTION of bits</a:t>
            </a:r>
            <a:endParaRPr lang="en-US" altLang="en-US" dirty="0"/>
          </a:p>
        </p:txBody>
      </p:sp>
    </p:spTree>
    <p:extLst>
      <p:ext uri="{BB962C8B-B14F-4D97-AF65-F5344CB8AC3E}">
        <p14:creationId xmlns:p14="http://schemas.microsoft.com/office/powerpoint/2010/main" val="48497852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AND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365</a:t>
            </a:fld>
            <a:endParaRPr lang="es-MX" dirty="0"/>
          </a:p>
        </p:txBody>
      </p:sp>
      <p:sp>
        <p:nvSpPr>
          <p:cNvPr id="11" name="Rectangle 3"/>
          <p:cNvSpPr txBox="1">
            <a:spLocks noChangeArrowheads="1"/>
          </p:cNvSpPr>
          <p:nvPr/>
        </p:nvSpPr>
        <p:spPr>
          <a:xfrm>
            <a:off x="2240451" y="1484784"/>
            <a:ext cx="7772400" cy="21336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Performs a Boolean AND operation between each pair of matching bits in two operands</a:t>
            </a:r>
          </a:p>
          <a:p>
            <a:r>
              <a:rPr lang="en-US" altLang="en-US" dirty="0"/>
              <a:t>Flags</a:t>
            </a:r>
          </a:p>
          <a:p>
            <a:pPr lvl="1"/>
            <a:r>
              <a:rPr lang="en-US" altLang="en-US" dirty="0"/>
              <a:t>Clears Overflow, Carry</a:t>
            </a:r>
          </a:p>
          <a:p>
            <a:pPr lvl="1"/>
            <a:r>
              <a:rPr lang="en-US" altLang="en-US" dirty="0"/>
              <a:t>Modifies Sign, Zero, and Parity</a:t>
            </a:r>
          </a:p>
          <a:p>
            <a:r>
              <a:rPr lang="en-US" altLang="en-US" dirty="0"/>
              <a:t>Syntax:</a:t>
            </a:r>
          </a:p>
          <a:p>
            <a:pPr lvl="2"/>
            <a:r>
              <a:rPr lang="en-US" altLang="en-US" sz="2900" dirty="0"/>
              <a:t>AND </a:t>
            </a:r>
            <a:r>
              <a:rPr lang="en-US" altLang="en-US" sz="2900" i="1" dirty="0"/>
              <a:t>destination, source</a:t>
            </a:r>
          </a:p>
          <a:p>
            <a:pPr lvl="1">
              <a:buFontTx/>
              <a:buNone/>
            </a:pPr>
            <a:r>
              <a:rPr lang="en-US" altLang="en-US" dirty="0"/>
              <a:t>(same operand types as MOV)</a:t>
            </a:r>
          </a:p>
        </p:txBody>
      </p:sp>
      <p:sp>
        <p:nvSpPr>
          <p:cNvPr id="12" name="Text Box 6"/>
          <p:cNvSpPr txBox="1">
            <a:spLocks noChangeArrowheads="1"/>
          </p:cNvSpPr>
          <p:nvPr/>
        </p:nvSpPr>
        <p:spPr bwMode="auto">
          <a:xfrm>
            <a:off x="8069933" y="2822104"/>
            <a:ext cx="9906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2100"/>
              <a:t>AND</a:t>
            </a: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151" y="3284984"/>
            <a:ext cx="152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3838635"/>
            <a:ext cx="44196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9"/>
          <p:cNvSpPr txBox="1"/>
          <p:nvPr/>
        </p:nvSpPr>
        <p:spPr>
          <a:xfrm>
            <a:off x="1924050" y="5586413"/>
            <a:ext cx="8210902" cy="415498"/>
          </a:xfrm>
          <a:prstGeom prst="rect">
            <a:avLst/>
          </a:prstGeom>
          <a:solidFill>
            <a:schemeClr val="bg1"/>
          </a:solidFill>
          <a:ln>
            <a:solidFill>
              <a:srgbClr val="C00000"/>
            </a:solidFill>
          </a:ln>
        </p:spPr>
        <p:txBody>
          <a:bodyPr wrap="none">
            <a:spAutoFit/>
          </a:bodyPr>
          <a:lstStyle/>
          <a:p>
            <a:pPr fontAlgn="base">
              <a:spcBef>
                <a:spcPct val="0"/>
              </a:spcBef>
              <a:spcAft>
                <a:spcPct val="0"/>
              </a:spcAft>
              <a:defRPr/>
            </a:pPr>
            <a:r>
              <a:rPr lang="en-US" sz="2100" kern="0" dirty="0">
                <a:latin typeface="Arial" charset="0"/>
              </a:rPr>
              <a:t>Bit masking, source: 0 in source clears a bit, 1 leaves it unchanged.</a:t>
            </a:r>
          </a:p>
        </p:txBody>
      </p:sp>
    </p:spTree>
    <p:extLst>
      <p:ext uri="{BB962C8B-B14F-4D97-AF65-F5344CB8AC3E}">
        <p14:creationId xmlns:p14="http://schemas.microsoft.com/office/powerpoint/2010/main" val="3736104881"/>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OR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366</a:t>
            </a:fld>
            <a:endParaRPr lang="es-MX" dirty="0"/>
          </a:p>
        </p:txBody>
      </p:sp>
      <p:sp>
        <p:nvSpPr>
          <p:cNvPr id="6" name="Rectangle 3"/>
          <p:cNvSpPr txBox="1">
            <a:spLocks noChangeArrowheads="1"/>
          </p:cNvSpPr>
          <p:nvPr/>
        </p:nvSpPr>
        <p:spPr>
          <a:xfrm>
            <a:off x="2205626" y="1469364"/>
            <a:ext cx="7772400" cy="4695941"/>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OR, bitwise, bit to bit</a:t>
            </a:r>
          </a:p>
          <a:p>
            <a:r>
              <a:rPr lang="es-MX" altLang="en-US" dirty="0" err="1"/>
              <a:t>Syntax</a:t>
            </a:r>
            <a:r>
              <a:rPr lang="es-MX" altLang="en-US" dirty="0"/>
              <a:t>:  OR </a:t>
            </a:r>
            <a:r>
              <a:rPr lang="es-MX" altLang="en-US" i="1" dirty="0" err="1"/>
              <a:t>destination</a:t>
            </a:r>
            <a:r>
              <a:rPr lang="es-MX" altLang="en-US" dirty="0"/>
              <a:t>, </a:t>
            </a:r>
            <a:r>
              <a:rPr lang="es-MX" altLang="en-US" i="1" dirty="0" err="1"/>
              <a:t>source</a:t>
            </a:r>
            <a:r>
              <a:rPr lang="es-MX" altLang="en-US" dirty="0"/>
              <a:t> </a:t>
            </a:r>
            <a:endParaRPr lang="en-US" altLang="en-US" dirty="0"/>
          </a:p>
          <a:p>
            <a:r>
              <a:rPr lang="en-US" altLang="en-US" dirty="0"/>
              <a:t>The following operand combinations are permitted</a:t>
            </a:r>
          </a:p>
          <a:p>
            <a:pPr lvl="1"/>
            <a:r>
              <a:rPr lang="en-US" altLang="en-US" dirty="0"/>
              <a:t>OR </a:t>
            </a:r>
            <a:r>
              <a:rPr lang="en-US" altLang="en-US" dirty="0" err="1"/>
              <a:t>reg</a:t>
            </a:r>
            <a:r>
              <a:rPr lang="en-US" altLang="en-US" dirty="0"/>
              <a:t>, </a:t>
            </a:r>
            <a:r>
              <a:rPr lang="en-US" altLang="en-US" dirty="0" err="1"/>
              <a:t>reg</a:t>
            </a:r>
            <a:endParaRPr lang="en-US" altLang="en-US" dirty="0"/>
          </a:p>
          <a:p>
            <a:pPr lvl="1"/>
            <a:r>
              <a:rPr lang="en-US" altLang="en-US" dirty="0"/>
              <a:t>OR </a:t>
            </a:r>
            <a:r>
              <a:rPr lang="en-US" altLang="en-US" dirty="0" err="1"/>
              <a:t>reg</a:t>
            </a:r>
            <a:r>
              <a:rPr lang="en-US" altLang="en-US" dirty="0"/>
              <a:t>, mem</a:t>
            </a:r>
          </a:p>
          <a:p>
            <a:pPr lvl="1"/>
            <a:r>
              <a:rPr lang="en-US" altLang="en-US" dirty="0"/>
              <a:t>OR </a:t>
            </a:r>
            <a:r>
              <a:rPr lang="en-US" altLang="en-US" dirty="0" err="1"/>
              <a:t>reg</a:t>
            </a:r>
            <a:r>
              <a:rPr lang="en-US" altLang="en-US" dirty="0"/>
              <a:t>, </a:t>
            </a:r>
            <a:r>
              <a:rPr lang="en-US" altLang="en-US" dirty="0" err="1"/>
              <a:t>imm</a:t>
            </a:r>
            <a:endParaRPr lang="en-US" altLang="en-US" dirty="0"/>
          </a:p>
          <a:p>
            <a:pPr lvl="1"/>
            <a:r>
              <a:rPr lang="en-US" altLang="en-US" dirty="0"/>
              <a:t>OR mem, </a:t>
            </a:r>
            <a:r>
              <a:rPr lang="en-US" altLang="en-US" dirty="0" err="1"/>
              <a:t>reg</a:t>
            </a:r>
            <a:endParaRPr lang="en-US" altLang="en-US" dirty="0"/>
          </a:p>
          <a:p>
            <a:pPr lvl="1"/>
            <a:r>
              <a:rPr lang="en-US" altLang="en-US" dirty="0"/>
              <a:t>OR mem, </a:t>
            </a:r>
            <a:r>
              <a:rPr lang="en-US" altLang="en-US" dirty="0" err="1"/>
              <a:t>imm</a:t>
            </a:r>
            <a:endParaRPr lang="en-US" altLang="en-US" dirty="0"/>
          </a:p>
          <a:p>
            <a:r>
              <a:rPr lang="en-US" altLang="en-US" dirty="0"/>
              <a:t>Operands can be 8, 16, 32, or 64 bits, must be same size</a:t>
            </a:r>
          </a:p>
          <a:p>
            <a:r>
              <a:rPr lang="en-US" altLang="en-US" dirty="0"/>
              <a:t>Useful when you want to set one or more bits without affecting the other bits</a:t>
            </a:r>
          </a:p>
          <a:p>
            <a:r>
              <a:rPr lang="es-MX" altLang="en-US" dirty="0"/>
              <a:t>Set UNION of bits</a:t>
            </a:r>
            <a:endParaRPr lang="en-US" altLang="en-US" dirty="0"/>
          </a:p>
          <a:p>
            <a:endParaRPr lang="en-US" altLang="en-US" dirty="0"/>
          </a:p>
          <a:p>
            <a:pPr lvl="1"/>
            <a:endParaRPr lang="en-US" altLang="en-US" dirty="0"/>
          </a:p>
        </p:txBody>
      </p:sp>
    </p:spTree>
    <p:extLst>
      <p:ext uri="{BB962C8B-B14F-4D97-AF65-F5344CB8AC3E}">
        <p14:creationId xmlns:p14="http://schemas.microsoft.com/office/powerpoint/2010/main" val="301182096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OR Instruction</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367</a:t>
            </a:fld>
            <a:endParaRPr lang="es-MX" dirty="0"/>
          </a:p>
        </p:txBody>
      </p:sp>
      <p:sp>
        <p:nvSpPr>
          <p:cNvPr id="6" name="Rectangle 3"/>
          <p:cNvSpPr txBox="1">
            <a:spLocks noChangeArrowheads="1"/>
          </p:cNvSpPr>
          <p:nvPr/>
        </p:nvSpPr>
        <p:spPr>
          <a:xfrm>
            <a:off x="2209800" y="1556792"/>
            <a:ext cx="7772400" cy="19812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Performs a Boolean OR operation between each pair of matching bits in two operands</a:t>
            </a:r>
          </a:p>
          <a:p>
            <a:r>
              <a:rPr lang="en-US" altLang="en-US" dirty="0"/>
              <a:t>Flags</a:t>
            </a:r>
          </a:p>
          <a:p>
            <a:pPr lvl="1"/>
            <a:r>
              <a:rPr lang="en-US" altLang="en-US" dirty="0"/>
              <a:t>Clears Overflow, Carry</a:t>
            </a:r>
          </a:p>
          <a:p>
            <a:pPr lvl="1"/>
            <a:r>
              <a:rPr lang="en-US" altLang="en-US" dirty="0"/>
              <a:t>Modifies Sign, Zero, and Parity</a:t>
            </a:r>
          </a:p>
          <a:p>
            <a:r>
              <a:rPr lang="en-US" altLang="en-US" dirty="0"/>
              <a:t>Syntax:</a:t>
            </a:r>
          </a:p>
          <a:p>
            <a:pPr lvl="2"/>
            <a:r>
              <a:rPr lang="en-US" altLang="en-US" sz="2600" dirty="0"/>
              <a:t>OR </a:t>
            </a:r>
            <a:r>
              <a:rPr lang="en-US" altLang="en-US" sz="2600" i="1" dirty="0"/>
              <a:t>destination, source</a:t>
            </a:r>
          </a:p>
        </p:txBody>
      </p:sp>
      <p:sp>
        <p:nvSpPr>
          <p:cNvPr id="7" name="Text Box 6"/>
          <p:cNvSpPr txBox="1">
            <a:spLocks noChangeArrowheads="1"/>
          </p:cNvSpPr>
          <p:nvPr/>
        </p:nvSpPr>
        <p:spPr bwMode="auto">
          <a:xfrm>
            <a:off x="7896200" y="2547392"/>
            <a:ext cx="9906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2100" dirty="0"/>
              <a:t>OR</a:t>
            </a:r>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800" y="2996952"/>
            <a:ext cx="1549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7"/>
          <p:cNvGraphicFramePr>
            <a:graphicFrameLocks noChangeAspect="1"/>
          </p:cNvGraphicFramePr>
          <p:nvPr/>
        </p:nvGraphicFramePr>
        <p:xfrm>
          <a:off x="2848792" y="3589212"/>
          <a:ext cx="4191000" cy="1333500"/>
        </p:xfrm>
        <a:graphic>
          <a:graphicData uri="http://schemas.openxmlformats.org/presentationml/2006/ole">
            <mc:AlternateContent xmlns:mc="http://schemas.openxmlformats.org/markup-compatibility/2006">
              <mc:Choice xmlns:v="urn:schemas-microsoft-com:vml" Requires="v">
                <p:oleObj name="VISIO" r:id="rId3" imgW="2634996" imgH="731520" progId="Visio.Drawing.6">
                  <p:embed/>
                </p:oleObj>
              </mc:Choice>
              <mc:Fallback>
                <p:oleObj name="VISIO" r:id="rId3" imgW="2634996" imgH="731520" progId="Visio.Drawing.6">
                  <p:embed/>
                  <p:pic>
                    <p:nvPicPr>
                      <p:cNvPr id="9" name="Object 7"/>
                      <p:cNvPicPr>
                        <a:picLocks noChangeAspect="1" noChangeArrowheads="1"/>
                      </p:cNvPicPr>
                      <p:nvPr/>
                    </p:nvPicPr>
                    <p:blipFill>
                      <a:blip r:embed="rId4">
                        <a:extLst>
                          <a:ext uri="{28A0092B-C50C-407E-A947-70E740481C1C}">
                            <a14:useLocalDpi xmlns:a14="http://schemas.microsoft.com/office/drawing/2010/main" val="0"/>
                          </a:ext>
                        </a:extLst>
                      </a:blip>
                      <a:srcRect l="1587" r="11111"/>
                      <a:stretch>
                        <a:fillRect/>
                      </a:stretch>
                    </p:blipFill>
                    <p:spPr bwMode="auto">
                      <a:xfrm>
                        <a:off x="2848792" y="3589212"/>
                        <a:ext cx="4191000" cy="13335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8"/>
          <p:cNvSpPr txBox="1"/>
          <p:nvPr/>
        </p:nvSpPr>
        <p:spPr>
          <a:xfrm>
            <a:off x="2639617" y="5389229"/>
            <a:ext cx="5355953" cy="415498"/>
          </a:xfrm>
          <a:prstGeom prst="rect">
            <a:avLst/>
          </a:prstGeom>
          <a:solidFill>
            <a:schemeClr val="bg1"/>
          </a:solidFill>
          <a:ln>
            <a:solidFill>
              <a:srgbClr val="C00000"/>
            </a:solidFill>
          </a:ln>
        </p:spPr>
        <p:txBody>
          <a:bodyPr wrap="none">
            <a:spAutoFit/>
          </a:bodyPr>
          <a:lstStyle/>
          <a:p>
            <a:pPr fontAlgn="base">
              <a:spcBef>
                <a:spcPct val="0"/>
              </a:spcBef>
              <a:spcAft>
                <a:spcPct val="0"/>
              </a:spcAft>
              <a:defRPr/>
            </a:pPr>
            <a:r>
              <a:rPr lang="en-US" sz="2100" kern="0" dirty="0">
                <a:latin typeface="Arial" charset="0"/>
              </a:rPr>
              <a:t>1 in source set a bit, 0 leaves it unchanged.</a:t>
            </a:r>
          </a:p>
        </p:txBody>
      </p:sp>
    </p:spTree>
    <p:extLst>
      <p:ext uri="{BB962C8B-B14F-4D97-AF65-F5344CB8AC3E}">
        <p14:creationId xmlns:p14="http://schemas.microsoft.com/office/powerpoint/2010/main" val="537935723"/>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XOR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368</a:t>
            </a:fld>
            <a:endParaRPr lang="es-MX" dirty="0"/>
          </a:p>
        </p:txBody>
      </p:sp>
      <p:sp>
        <p:nvSpPr>
          <p:cNvPr id="6" name="Rectangle 3"/>
          <p:cNvSpPr txBox="1">
            <a:spLocks noChangeArrowheads="1"/>
          </p:cNvSpPr>
          <p:nvPr/>
        </p:nvSpPr>
        <p:spPr>
          <a:xfrm>
            <a:off x="2209800" y="1600200"/>
            <a:ext cx="7772400" cy="233285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Performs a Boolean </a:t>
            </a:r>
            <a:r>
              <a:rPr lang="en-US" altLang="en-US" dirty="0" err="1"/>
              <a:t>eXclusive</a:t>
            </a:r>
            <a:r>
              <a:rPr lang="en-US" altLang="en-US" dirty="0"/>
              <a:t>-OR bitwise operation between each pair of matching bits in two operands</a:t>
            </a:r>
          </a:p>
          <a:p>
            <a:r>
              <a:rPr lang="en-US" altLang="en-US" dirty="0"/>
              <a:t>XOR with 0 retains its value, with 1 reverses value</a:t>
            </a:r>
          </a:p>
          <a:p>
            <a:r>
              <a:rPr lang="en-US" altLang="en-US" dirty="0"/>
              <a:t>Flags</a:t>
            </a:r>
          </a:p>
          <a:p>
            <a:pPr lvl="1"/>
            <a:r>
              <a:rPr lang="en-US" altLang="en-US" dirty="0"/>
              <a:t>Clears Overflow, Carry</a:t>
            </a:r>
          </a:p>
          <a:p>
            <a:pPr lvl="1"/>
            <a:r>
              <a:rPr lang="en-US" altLang="en-US" dirty="0"/>
              <a:t>Modifies Sign, Zero, and Parity</a:t>
            </a:r>
          </a:p>
          <a:p>
            <a:r>
              <a:rPr lang="en-US" altLang="en-US" dirty="0"/>
              <a:t>Syntax:</a:t>
            </a:r>
          </a:p>
          <a:p>
            <a:pPr lvl="2"/>
            <a:r>
              <a:rPr lang="en-US" altLang="en-US" sz="2900" dirty="0"/>
              <a:t>XOR </a:t>
            </a:r>
            <a:r>
              <a:rPr lang="en-US" altLang="en-US" sz="2900" i="1" dirty="0"/>
              <a:t>destination, source</a:t>
            </a:r>
          </a:p>
        </p:txBody>
      </p:sp>
      <p:sp>
        <p:nvSpPr>
          <p:cNvPr id="7" name="Text Box 4"/>
          <p:cNvSpPr txBox="1">
            <a:spLocks noChangeArrowheads="1"/>
          </p:cNvSpPr>
          <p:nvPr/>
        </p:nvSpPr>
        <p:spPr bwMode="auto">
          <a:xfrm>
            <a:off x="8001000" y="2996952"/>
            <a:ext cx="9906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2100"/>
              <a:t>XOR</a:t>
            </a: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3510299"/>
            <a:ext cx="162083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ct 10"/>
          <p:cNvGraphicFramePr>
            <a:graphicFrameLocks noChangeAspect="1"/>
          </p:cNvGraphicFramePr>
          <p:nvPr/>
        </p:nvGraphicFramePr>
        <p:xfrm>
          <a:off x="2438400" y="4054476"/>
          <a:ext cx="4648200" cy="1292225"/>
        </p:xfrm>
        <a:graphic>
          <a:graphicData uri="http://schemas.openxmlformats.org/presentationml/2006/ole">
            <mc:AlternateContent xmlns:mc="http://schemas.openxmlformats.org/markup-compatibility/2006">
              <mc:Choice xmlns:v="urn:schemas-microsoft-com:vml" Requires="v">
                <p:oleObj name="VISIO" r:id="rId3" imgW="2634996" imgH="731520" progId="Visio.Drawing.6">
                  <p:embed/>
                </p:oleObj>
              </mc:Choice>
              <mc:Fallback>
                <p:oleObj name="VISIO" r:id="rId3" imgW="2634996" imgH="731520" progId="Visio.Drawing.6">
                  <p:embed/>
                  <p:pic>
                    <p:nvPicPr>
                      <p:cNvPr id="1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054476"/>
                        <a:ext cx="4648200" cy="12922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1"/>
          <p:cNvSpPr txBox="1">
            <a:spLocks noChangeArrowheads="1"/>
          </p:cNvSpPr>
          <p:nvPr/>
        </p:nvSpPr>
        <p:spPr bwMode="auto">
          <a:xfrm>
            <a:off x="2362200" y="5730875"/>
            <a:ext cx="76200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fontAlgn="base" hangingPunct="1">
              <a:spcBef>
                <a:spcPct val="50000"/>
              </a:spcBef>
              <a:spcAft>
                <a:spcPct val="0"/>
              </a:spcAft>
              <a:buClrTx/>
              <a:buNone/>
              <a:defRPr/>
            </a:pPr>
            <a:r>
              <a:rPr lang="en-US" altLang="en-US" sz="2100" kern="0" dirty="0"/>
              <a:t>XOR is a useful way to toggle (invert) the bits in an operand.</a:t>
            </a:r>
          </a:p>
        </p:txBody>
      </p:sp>
    </p:spTree>
    <p:extLst>
      <p:ext uri="{BB962C8B-B14F-4D97-AF65-F5344CB8AC3E}">
        <p14:creationId xmlns:p14="http://schemas.microsoft.com/office/powerpoint/2010/main" val="294995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NOT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369</a:t>
            </a:fld>
            <a:endParaRPr lang="es-MX" dirty="0"/>
          </a:p>
        </p:txBody>
      </p:sp>
      <p:sp>
        <p:nvSpPr>
          <p:cNvPr id="6" name="Rectangle 3"/>
          <p:cNvSpPr txBox="1">
            <a:spLocks noChangeArrowheads="1"/>
          </p:cNvSpPr>
          <p:nvPr/>
        </p:nvSpPr>
        <p:spPr>
          <a:xfrm>
            <a:off x="2209800" y="1519808"/>
            <a:ext cx="7772400" cy="221399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Performs a Boolean NOT bitwise operation on a single destination operand</a:t>
            </a:r>
          </a:p>
          <a:p>
            <a:r>
              <a:rPr lang="en-US" altLang="en-US" dirty="0"/>
              <a:t>The following operand combinations are permitted</a:t>
            </a:r>
          </a:p>
          <a:p>
            <a:pPr lvl="1"/>
            <a:r>
              <a:rPr lang="en-US" altLang="en-US" dirty="0"/>
              <a:t>NOT </a:t>
            </a:r>
            <a:r>
              <a:rPr lang="en-US" altLang="en-US" dirty="0" err="1"/>
              <a:t>reg</a:t>
            </a:r>
            <a:endParaRPr lang="en-US" altLang="en-US" dirty="0"/>
          </a:p>
          <a:p>
            <a:pPr lvl="1"/>
            <a:r>
              <a:rPr lang="en-US" altLang="en-US" dirty="0"/>
              <a:t>NOT mem</a:t>
            </a:r>
          </a:p>
          <a:p>
            <a:r>
              <a:rPr lang="en-US" altLang="en-US" dirty="0"/>
              <a:t>Flags</a:t>
            </a:r>
          </a:p>
          <a:p>
            <a:pPr lvl="1"/>
            <a:r>
              <a:rPr lang="en-US" altLang="en-US" dirty="0"/>
              <a:t>No flags are affected</a:t>
            </a:r>
          </a:p>
          <a:p>
            <a:r>
              <a:rPr lang="en-US" altLang="en-US" dirty="0"/>
              <a:t>Syntax:</a:t>
            </a:r>
          </a:p>
          <a:p>
            <a:pPr lvl="2"/>
            <a:r>
              <a:rPr lang="en-US" altLang="en-US" sz="2900" dirty="0"/>
              <a:t>NOT </a:t>
            </a:r>
            <a:r>
              <a:rPr lang="en-US" altLang="en-US" sz="2900" i="1" dirty="0"/>
              <a:t>destination</a:t>
            </a:r>
          </a:p>
        </p:txBody>
      </p:sp>
      <p:sp>
        <p:nvSpPr>
          <p:cNvPr id="7" name="Text Box 4"/>
          <p:cNvSpPr txBox="1">
            <a:spLocks noChangeArrowheads="1"/>
          </p:cNvSpPr>
          <p:nvPr/>
        </p:nvSpPr>
        <p:spPr bwMode="auto">
          <a:xfrm>
            <a:off x="8001000" y="3140075"/>
            <a:ext cx="9906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2100" dirty="0"/>
              <a:t>NOT</a:t>
            </a:r>
          </a:p>
        </p:txBody>
      </p: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682" y="3671637"/>
            <a:ext cx="12652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
          <p:cNvGraphicFramePr>
            <a:graphicFrameLocks noChangeAspect="1"/>
          </p:cNvGraphicFramePr>
          <p:nvPr/>
        </p:nvGraphicFramePr>
        <p:xfrm>
          <a:off x="2947011" y="3826419"/>
          <a:ext cx="3962400" cy="985837"/>
        </p:xfrm>
        <a:graphic>
          <a:graphicData uri="http://schemas.openxmlformats.org/presentationml/2006/ole">
            <mc:AlternateContent xmlns:mc="http://schemas.openxmlformats.org/markup-compatibility/2006">
              <mc:Choice xmlns:v="urn:schemas-microsoft-com:vml" Requires="v">
                <p:oleObj name="Visio" r:id="rId3" imgW="2321052" imgH="574548" progId="Visio.Drawing.11">
                  <p:embed/>
                </p:oleObj>
              </mc:Choice>
              <mc:Fallback>
                <p:oleObj name="Visio" r:id="rId3" imgW="2321052" imgH="574548" progId="Visio.Drawing.11">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7011" y="3826419"/>
                        <a:ext cx="3962400" cy="985837"/>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8"/>
          <p:cNvSpPr txBox="1">
            <a:spLocks noChangeArrowheads="1"/>
          </p:cNvSpPr>
          <p:nvPr/>
        </p:nvSpPr>
        <p:spPr bwMode="auto">
          <a:xfrm>
            <a:off x="3556612" y="5117056"/>
            <a:ext cx="418736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fontAlgn="base" hangingPunct="1">
              <a:spcBef>
                <a:spcPct val="0"/>
              </a:spcBef>
              <a:spcAft>
                <a:spcPct val="0"/>
              </a:spcAft>
              <a:buClrTx/>
              <a:buNone/>
              <a:defRPr/>
            </a:pPr>
            <a:r>
              <a:rPr lang="en-US" altLang="en-US" sz="2100" kern="0" dirty="0"/>
              <a:t>Results called </a:t>
            </a:r>
            <a:r>
              <a:rPr lang="en-US" altLang="en-US" sz="2100" i="1" kern="0" dirty="0">
                <a:solidFill>
                  <a:srgbClr val="FF0000"/>
                </a:solidFill>
              </a:rPr>
              <a:t>one’s complement</a:t>
            </a:r>
            <a:r>
              <a:rPr lang="en-US" altLang="en-US" sz="2100" kern="0" dirty="0"/>
              <a:t> </a:t>
            </a:r>
          </a:p>
          <a:p>
            <a:pPr eaLnBrk="1" fontAlgn="base" hangingPunct="1">
              <a:spcBef>
                <a:spcPct val="0"/>
              </a:spcBef>
              <a:spcAft>
                <a:spcPct val="0"/>
              </a:spcAft>
              <a:buClrTx/>
              <a:buNone/>
              <a:defRPr/>
            </a:pPr>
            <a:endParaRPr lang="es-MX" altLang="en-US" sz="2100" kern="0" dirty="0"/>
          </a:p>
          <a:p>
            <a:pPr eaLnBrk="1" fontAlgn="base" hangingPunct="1">
              <a:spcBef>
                <a:spcPct val="0"/>
              </a:spcBef>
              <a:spcAft>
                <a:spcPct val="0"/>
              </a:spcAft>
              <a:buClrTx/>
              <a:buNone/>
              <a:defRPr/>
            </a:pPr>
            <a:r>
              <a:rPr lang="es-MX" altLang="en-US" sz="2100" kern="0" dirty="0"/>
              <a:t>Set COMPLEMENT of bits</a:t>
            </a:r>
            <a:endParaRPr lang="en-US" altLang="en-US" sz="2100" kern="0" dirty="0"/>
          </a:p>
        </p:txBody>
      </p:sp>
    </p:spTree>
    <p:extLst>
      <p:ext uri="{BB962C8B-B14F-4D97-AF65-F5344CB8AC3E}">
        <p14:creationId xmlns:p14="http://schemas.microsoft.com/office/powerpoint/2010/main" val="2035144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t>Signed Integers</a:t>
            </a:r>
          </a:p>
        </p:txBody>
      </p:sp>
      <p:sp>
        <p:nvSpPr>
          <p:cNvPr id="8" name="Rectangle 3"/>
          <p:cNvSpPr txBox="1">
            <a:spLocks noChangeArrowheads="1"/>
          </p:cNvSpPr>
          <p:nvPr/>
        </p:nvSpPr>
        <p:spPr bwMode="auto">
          <a:xfrm>
            <a:off x="2438400" y="1519170"/>
            <a:ext cx="77724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0" indent="0" eaLnBrk="1" hangingPunct="1">
              <a:buClr>
                <a:srgbClr val="FFFFFF"/>
              </a:buClr>
              <a:buNone/>
              <a:defRPr/>
            </a:pPr>
            <a:r>
              <a:rPr lang="en-US" altLang="en-US" kern="0" dirty="0">
                <a:solidFill>
                  <a:srgbClr val="000000"/>
                </a:solidFill>
                <a:latin typeface="Arial"/>
              </a:rPr>
              <a:t>The highest bit (MSB) indicates the sign. 1 = negative, </a:t>
            </a:r>
            <a:br>
              <a:rPr lang="en-US" altLang="en-US" kern="0" dirty="0">
                <a:solidFill>
                  <a:srgbClr val="000000"/>
                </a:solidFill>
                <a:latin typeface="Arial"/>
              </a:rPr>
            </a:br>
            <a:r>
              <a:rPr lang="en-US" altLang="en-US" kern="0" dirty="0">
                <a:solidFill>
                  <a:srgbClr val="000000"/>
                </a:solidFill>
                <a:latin typeface="Arial"/>
              </a:rPr>
              <a:t>0 = positive</a:t>
            </a:r>
          </a:p>
        </p:txBody>
      </p:sp>
      <p:graphicFrame>
        <p:nvGraphicFramePr>
          <p:cNvPr id="9" name="Object 1024"/>
          <p:cNvGraphicFramePr>
            <a:graphicFrameLocks noChangeAspect="1"/>
          </p:cNvGraphicFramePr>
          <p:nvPr/>
        </p:nvGraphicFramePr>
        <p:xfrm>
          <a:off x="3810000" y="2585970"/>
          <a:ext cx="4800600" cy="2286000"/>
        </p:xfrm>
        <a:graphic>
          <a:graphicData uri="http://schemas.openxmlformats.org/presentationml/2006/ole">
            <mc:AlternateContent xmlns:mc="http://schemas.openxmlformats.org/markup-compatibility/2006">
              <mc:Choice xmlns:v="urn:schemas-microsoft-com:vml" Requires="v">
                <p:oleObj name="VISIO" r:id="rId2" imgW="2808732" imgH="1199388" progId="">
                  <p:embed/>
                </p:oleObj>
              </mc:Choice>
              <mc:Fallback>
                <p:oleObj name="VISIO" r:id="rId2" imgW="2808732" imgH="1199388" progId="">
                  <p:embed/>
                  <p:pic>
                    <p:nvPicPr>
                      <p:cNvPr id="9" name="Object 1024"/>
                      <p:cNvPicPr>
                        <a:picLocks noChangeAspect="1" noChangeArrowheads="1"/>
                      </p:cNvPicPr>
                      <p:nvPr/>
                    </p:nvPicPr>
                    <p:blipFill>
                      <a:blip r:embed="rId3">
                        <a:extLst>
                          <a:ext uri="{28A0092B-C50C-407E-A947-70E740481C1C}">
                            <a14:useLocalDpi xmlns:a14="http://schemas.microsoft.com/office/drawing/2010/main" val="0"/>
                          </a:ext>
                        </a:extLst>
                      </a:blip>
                      <a:srcRect t="-3598" r="3076" b="-4347"/>
                      <a:stretch>
                        <a:fillRect/>
                      </a:stretch>
                    </p:blipFill>
                    <p:spPr bwMode="auto">
                      <a:xfrm>
                        <a:off x="3810000" y="2585970"/>
                        <a:ext cx="4800600" cy="22860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5"/>
          <p:cNvSpPr txBox="1">
            <a:spLocks noChangeArrowheads="1"/>
          </p:cNvSpPr>
          <p:nvPr/>
        </p:nvSpPr>
        <p:spPr bwMode="auto">
          <a:xfrm>
            <a:off x="2438400" y="525297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50000"/>
              </a:spcBef>
              <a:spcAft>
                <a:spcPct val="0"/>
              </a:spcAft>
              <a:buClrTx/>
              <a:buNone/>
              <a:defRPr/>
            </a:pPr>
            <a:r>
              <a:rPr lang="en-US" altLang="en-US" sz="2100" kern="0" dirty="0">
                <a:solidFill>
                  <a:srgbClr val="000000"/>
                </a:solidFill>
              </a:rPr>
              <a:t>If the highest digit of a hexadecimal integer is &gt; 7, the value is negative. Examples: F5, 8A, C5, A2, 9D</a:t>
            </a:r>
          </a:p>
        </p:txBody>
      </p:sp>
      <p:sp>
        <p:nvSpPr>
          <p:cNvPr id="11" name="10 Marcador de pie de página"/>
          <p:cNvSpPr>
            <a:spLocks noGrp="1"/>
          </p:cNvSpPr>
          <p:nvPr>
            <p:ph type="ftr" sz="quarter" idx="11"/>
          </p:nvPr>
        </p:nvSpPr>
        <p:spPr/>
        <p:txBody>
          <a:bodyPr/>
          <a:lstStyle/>
          <a:p>
            <a:r>
              <a:rPr lang="es-MX"/>
              <a:t>OPC</a:t>
            </a:r>
            <a:endParaRPr lang="es-MX" dirty="0"/>
          </a:p>
        </p:txBody>
      </p:sp>
      <p:sp>
        <p:nvSpPr>
          <p:cNvPr id="12" name="11 Marcador de número de diapositiva"/>
          <p:cNvSpPr>
            <a:spLocks noGrp="1"/>
          </p:cNvSpPr>
          <p:nvPr>
            <p:ph type="sldNum" sz="quarter" idx="12"/>
          </p:nvPr>
        </p:nvSpPr>
        <p:spPr/>
        <p:txBody>
          <a:bodyPr/>
          <a:lstStyle/>
          <a:p>
            <a:fld id="{89694F64-EAC4-420D-80A9-8D186F3C5535}" type="slidenum">
              <a:rPr lang="es-MX" smtClean="0"/>
              <a:pPr/>
              <a:t>37</a:t>
            </a:fld>
            <a:endParaRPr lang="es-MX" dirty="0"/>
          </a:p>
        </p:txBody>
      </p:sp>
    </p:spTree>
    <p:extLst>
      <p:ext uri="{BB962C8B-B14F-4D97-AF65-F5344CB8AC3E}">
        <p14:creationId xmlns:p14="http://schemas.microsoft.com/office/powerpoint/2010/main" val="3683294908"/>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Bit-Mapped Set Operations</a:t>
            </a:r>
          </a:p>
        </p:txBody>
      </p:sp>
      <p:sp>
        <p:nvSpPr>
          <p:cNvPr id="3" name="2 Marcador de contenido"/>
          <p:cNvSpPr>
            <a:spLocks noGrp="1"/>
          </p:cNvSpPr>
          <p:nvPr>
            <p:ph idx="1"/>
          </p:nvPr>
        </p:nvSpPr>
        <p:spPr/>
        <p:txBody>
          <a:bodyPr>
            <a:normAutofit fontScale="92500" lnSpcReduction="10000"/>
          </a:bodyPr>
          <a:lstStyle/>
          <a:p>
            <a:r>
              <a:rPr lang="en-US" altLang="en-US" dirty="0"/>
              <a:t>Set Complement</a:t>
            </a:r>
          </a:p>
          <a:p>
            <a:pPr lvl="2"/>
            <a:r>
              <a:rPr lang="en-US" altLang="en-US" dirty="0"/>
              <a:t>MOV AL, </a:t>
            </a:r>
            <a:r>
              <a:rPr lang="en-US" altLang="en-US" dirty="0" err="1"/>
              <a:t>SetB</a:t>
            </a:r>
            <a:r>
              <a:rPr lang="en-US" altLang="en-US" dirty="0"/>
              <a:t>    ; AL= </a:t>
            </a:r>
            <a:r>
              <a:rPr lang="en-US" altLang="en-US" dirty="0" err="1"/>
              <a:t>SetB</a:t>
            </a:r>
            <a:r>
              <a:rPr lang="en-US" altLang="en-US" dirty="0"/>
              <a:t>= 0000 0111b</a:t>
            </a:r>
          </a:p>
          <a:p>
            <a:pPr lvl="2"/>
            <a:r>
              <a:rPr lang="en-US" altLang="en-US" dirty="0"/>
              <a:t>NOT AL                           ; AL= </a:t>
            </a:r>
            <a:r>
              <a:rPr lang="en-US" altLang="en-US" dirty="0">
                <a:solidFill>
                  <a:srgbClr val="FF0000"/>
                </a:solidFill>
              </a:rPr>
              <a:t>1111 1000</a:t>
            </a:r>
            <a:r>
              <a:rPr lang="en-US" altLang="en-US" dirty="0"/>
              <a:t>b</a:t>
            </a:r>
          </a:p>
          <a:p>
            <a:pPr lvl="2"/>
            <a:endParaRPr lang="en-US" altLang="en-US" dirty="0"/>
          </a:p>
          <a:p>
            <a:r>
              <a:rPr lang="en-US" altLang="en-US" dirty="0"/>
              <a:t>Set Intersection</a:t>
            </a:r>
          </a:p>
          <a:p>
            <a:pPr lvl="2"/>
            <a:r>
              <a:rPr lang="en-US" altLang="en-US" dirty="0"/>
              <a:t>MOV AL, </a:t>
            </a:r>
            <a:r>
              <a:rPr lang="en-US" altLang="en-US" dirty="0" err="1"/>
              <a:t>SetB</a:t>
            </a:r>
            <a:r>
              <a:rPr lang="en-US" altLang="en-US" dirty="0"/>
              <a:t>     ; AL= </a:t>
            </a:r>
            <a:r>
              <a:rPr lang="en-US" altLang="en-US" dirty="0" err="1"/>
              <a:t>SetB</a:t>
            </a:r>
            <a:r>
              <a:rPr lang="en-US" altLang="en-US" dirty="0"/>
              <a:t>= 0000 0111b</a:t>
            </a:r>
          </a:p>
          <a:p>
            <a:pPr lvl="2"/>
            <a:r>
              <a:rPr lang="en-US" altLang="en-US" dirty="0"/>
              <a:t>AND AL, </a:t>
            </a:r>
            <a:r>
              <a:rPr lang="en-US" altLang="en-US" dirty="0" err="1"/>
              <a:t>SetS</a:t>
            </a:r>
            <a:r>
              <a:rPr lang="en-US" altLang="en-US" dirty="0"/>
              <a:t>                ; </a:t>
            </a:r>
            <a:r>
              <a:rPr lang="en-US" altLang="en-US" dirty="0" err="1"/>
              <a:t>SetS</a:t>
            </a:r>
            <a:r>
              <a:rPr lang="en-US" altLang="en-US" dirty="0"/>
              <a:t>= 0110 0011b     AL= 0000 00</a:t>
            </a:r>
            <a:r>
              <a:rPr lang="en-US" altLang="en-US" dirty="0">
                <a:solidFill>
                  <a:srgbClr val="FF0000"/>
                </a:solidFill>
              </a:rPr>
              <a:t>11</a:t>
            </a:r>
            <a:r>
              <a:rPr lang="en-US" altLang="en-US" dirty="0"/>
              <a:t>b</a:t>
            </a:r>
          </a:p>
          <a:p>
            <a:pPr lvl="2"/>
            <a:endParaRPr lang="en-US" altLang="en-US" dirty="0"/>
          </a:p>
          <a:p>
            <a:r>
              <a:rPr lang="en-US" altLang="en-US" dirty="0"/>
              <a:t>Set Union</a:t>
            </a:r>
          </a:p>
          <a:p>
            <a:pPr lvl="2"/>
            <a:r>
              <a:rPr lang="en-US" altLang="en-US" dirty="0"/>
              <a:t>MOV AL, </a:t>
            </a:r>
            <a:r>
              <a:rPr lang="en-US" altLang="en-US" dirty="0" err="1"/>
              <a:t>SetB</a:t>
            </a:r>
            <a:r>
              <a:rPr lang="en-US" altLang="en-US" dirty="0"/>
              <a:t>    ; AL= </a:t>
            </a:r>
            <a:r>
              <a:rPr lang="en-US" altLang="en-US" dirty="0" err="1"/>
              <a:t>SetB</a:t>
            </a:r>
            <a:r>
              <a:rPr lang="en-US" altLang="en-US" dirty="0"/>
              <a:t>= 0000 0111b</a:t>
            </a:r>
          </a:p>
          <a:p>
            <a:pPr lvl="2"/>
            <a:r>
              <a:rPr lang="en-US" altLang="en-US" dirty="0"/>
              <a:t>OR  EAX, </a:t>
            </a:r>
            <a:r>
              <a:rPr lang="en-US" altLang="en-US" dirty="0" err="1"/>
              <a:t>SetS</a:t>
            </a:r>
            <a:r>
              <a:rPr lang="en-US" altLang="en-US" dirty="0"/>
              <a:t>           ; </a:t>
            </a:r>
            <a:r>
              <a:rPr lang="en-US" altLang="en-US" dirty="0" err="1"/>
              <a:t>SetS</a:t>
            </a:r>
            <a:r>
              <a:rPr lang="en-US" altLang="en-US" dirty="0"/>
              <a:t>= 0110 0011b     AL= 0</a:t>
            </a:r>
            <a:r>
              <a:rPr lang="en-US" altLang="en-US" dirty="0">
                <a:solidFill>
                  <a:srgbClr val="FF0000"/>
                </a:solidFill>
              </a:rPr>
              <a:t>11</a:t>
            </a:r>
            <a:r>
              <a:rPr lang="en-US" altLang="en-US" dirty="0"/>
              <a:t>0 0</a:t>
            </a:r>
            <a:r>
              <a:rPr lang="en-US" altLang="en-US" dirty="0">
                <a:solidFill>
                  <a:srgbClr val="FF0000"/>
                </a:solidFill>
              </a:rPr>
              <a:t>111</a:t>
            </a:r>
            <a:r>
              <a:rPr lang="en-US" altLang="en-US" dirty="0"/>
              <a:t>b</a:t>
            </a:r>
          </a:p>
          <a:p>
            <a:endParaRPr lang="en-US"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370</a:t>
            </a:fld>
            <a:endParaRPr lang="es-MX" dirty="0"/>
          </a:p>
        </p:txBody>
      </p:sp>
    </p:spTree>
    <p:extLst>
      <p:ext uri="{BB962C8B-B14F-4D97-AF65-F5344CB8AC3E}">
        <p14:creationId xmlns:p14="http://schemas.microsoft.com/office/powerpoint/2010/main" val="1033961184"/>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ASCII Code</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371</a:t>
            </a:fld>
            <a:endParaRPr lang="es-MX" dirty="0"/>
          </a:p>
        </p:txBody>
      </p:sp>
      <p:pic>
        <p:nvPicPr>
          <p:cNvPr id="6" name="Picture 2" descr="Ascii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1401763"/>
            <a:ext cx="7506886" cy="51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175271"/>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Applications  (1 of 4)</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372</a:t>
            </a:fld>
            <a:endParaRPr lang="es-MX" dirty="0"/>
          </a:p>
        </p:txBody>
      </p:sp>
      <p:sp>
        <p:nvSpPr>
          <p:cNvPr id="6" name="Text Box 3"/>
          <p:cNvSpPr txBox="1">
            <a:spLocks noChangeArrowheads="1"/>
          </p:cNvSpPr>
          <p:nvPr/>
        </p:nvSpPr>
        <p:spPr bwMode="auto">
          <a:xfrm>
            <a:off x="2211615" y="3068960"/>
            <a:ext cx="769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6013" algn="l"/>
              </a:tabLst>
              <a:defRPr sz="2200">
                <a:solidFill>
                  <a:schemeClr val="tx1"/>
                </a:solidFill>
                <a:latin typeface="Arial" charset="0"/>
              </a:defRPr>
            </a:lvl2pPr>
            <a:lvl3pPr marL="1143000" indent="-228600" eaLnBrk="0" hangingPunct="0">
              <a:spcBef>
                <a:spcPct val="20000"/>
              </a:spcBef>
              <a:buClr>
                <a:schemeClr val="tx1"/>
              </a:buClr>
              <a:tabLst>
                <a:tab pos="457200" algn="l"/>
                <a:tab pos="3656013"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err="1">
                <a:latin typeface="Courier New" pitchFamily="49" charset="0"/>
              </a:rPr>
              <a:t>mov</a:t>
            </a:r>
            <a:r>
              <a:rPr lang="en-US" altLang="en-US" sz="1800" b="1" dirty="0">
                <a:latin typeface="Courier New" pitchFamily="49" charset="0"/>
              </a:rPr>
              <a:t> al, 'a'	; AL = 01100001b,   ‘a’</a:t>
            </a:r>
          </a:p>
          <a:p>
            <a:pPr eaLnBrk="1" hangingPunct="1">
              <a:lnSpc>
                <a:spcPct val="50000"/>
              </a:lnSpc>
              <a:spcBef>
                <a:spcPct val="50000"/>
              </a:spcBef>
              <a:buClrTx/>
              <a:buFontTx/>
              <a:buNone/>
            </a:pPr>
            <a:r>
              <a:rPr lang="en-US" altLang="en-US" sz="1800" b="1" dirty="0">
                <a:latin typeface="Courier New" pitchFamily="49" charset="0"/>
              </a:rPr>
              <a:t>and al, 11</a:t>
            </a:r>
            <a:r>
              <a:rPr lang="en-US" altLang="en-US" sz="1800" b="1" dirty="0">
                <a:solidFill>
                  <a:srgbClr val="0070C0"/>
                </a:solidFill>
                <a:latin typeface="Courier New" pitchFamily="49" charset="0"/>
              </a:rPr>
              <a:t>0</a:t>
            </a:r>
            <a:r>
              <a:rPr lang="en-US" altLang="en-US" sz="1800" b="1" dirty="0">
                <a:latin typeface="Courier New" pitchFamily="49" charset="0"/>
              </a:rPr>
              <a:t>11111b	; AL = 01</a:t>
            </a:r>
            <a:r>
              <a:rPr lang="en-US" altLang="en-US" sz="1800" b="1" dirty="0">
                <a:solidFill>
                  <a:srgbClr val="FF0000"/>
                </a:solidFill>
                <a:latin typeface="Courier New" pitchFamily="49" charset="0"/>
              </a:rPr>
              <a:t>0</a:t>
            </a:r>
            <a:r>
              <a:rPr lang="en-US" altLang="en-US" sz="1800" b="1" dirty="0">
                <a:latin typeface="Courier New" pitchFamily="49" charset="0"/>
              </a:rPr>
              <a:t>00001b,   ‘A’</a:t>
            </a:r>
          </a:p>
        </p:txBody>
      </p:sp>
      <p:sp>
        <p:nvSpPr>
          <p:cNvPr id="7" name="Text Box 4"/>
          <p:cNvSpPr txBox="1">
            <a:spLocks noChangeArrowheads="1"/>
          </p:cNvSpPr>
          <p:nvPr/>
        </p:nvSpPr>
        <p:spPr bwMode="auto">
          <a:xfrm>
            <a:off x="2211615" y="1604169"/>
            <a:ext cx="76962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Task: Convert the character in AL to UPPER CASE.</a:t>
            </a:r>
          </a:p>
          <a:p>
            <a:pPr eaLnBrk="1" hangingPunct="1">
              <a:spcBef>
                <a:spcPct val="50000"/>
              </a:spcBef>
              <a:buClrTx/>
            </a:pPr>
            <a:r>
              <a:rPr lang="en-US" altLang="en-US" sz="2100" dirty="0"/>
              <a:t>Solution: Use the AND instruction to clear bit 5.</a:t>
            </a:r>
          </a:p>
        </p:txBody>
      </p:sp>
    </p:spTree>
    <p:extLst>
      <p:ext uri="{BB962C8B-B14F-4D97-AF65-F5344CB8AC3E}">
        <p14:creationId xmlns:p14="http://schemas.microsoft.com/office/powerpoint/2010/main" val="344847928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Applications  (2 of 4)</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373</a:t>
            </a:fld>
            <a:endParaRPr lang="es-MX" dirty="0"/>
          </a:p>
        </p:txBody>
      </p:sp>
      <p:sp>
        <p:nvSpPr>
          <p:cNvPr id="6" name="Text Box 3"/>
          <p:cNvSpPr txBox="1">
            <a:spLocks noChangeArrowheads="1"/>
          </p:cNvSpPr>
          <p:nvPr/>
        </p:nvSpPr>
        <p:spPr bwMode="auto">
          <a:xfrm>
            <a:off x="2351584" y="3288506"/>
            <a:ext cx="732581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6013" algn="l"/>
              </a:tabLst>
              <a:defRPr sz="2200">
                <a:solidFill>
                  <a:schemeClr val="tx1"/>
                </a:solidFill>
                <a:latin typeface="Arial" charset="0"/>
              </a:defRPr>
            </a:lvl2pPr>
            <a:lvl3pPr marL="1143000" indent="-228600" eaLnBrk="0" hangingPunct="0">
              <a:spcBef>
                <a:spcPct val="20000"/>
              </a:spcBef>
              <a:buClr>
                <a:schemeClr val="tx1"/>
              </a:buClr>
              <a:tabLst>
                <a:tab pos="457200" algn="l"/>
                <a:tab pos="3656013"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MOV AL,6	; AL = 00000110b,   6</a:t>
            </a:r>
          </a:p>
          <a:p>
            <a:pPr eaLnBrk="1" hangingPunct="1">
              <a:lnSpc>
                <a:spcPct val="50000"/>
              </a:lnSpc>
              <a:spcBef>
                <a:spcPct val="50000"/>
              </a:spcBef>
              <a:buClrTx/>
              <a:buFontTx/>
              <a:buNone/>
            </a:pPr>
            <a:r>
              <a:rPr lang="en-US" altLang="en-US" sz="1800" b="1" dirty="0">
                <a:latin typeface="Courier New" pitchFamily="49" charset="0"/>
              </a:rPr>
              <a:t>OR  AL,00</a:t>
            </a:r>
            <a:r>
              <a:rPr lang="en-US" altLang="en-US" sz="1800" b="1" dirty="0">
                <a:solidFill>
                  <a:srgbClr val="0070C0"/>
                </a:solidFill>
                <a:latin typeface="Courier New" pitchFamily="49" charset="0"/>
              </a:rPr>
              <a:t>11</a:t>
            </a:r>
            <a:r>
              <a:rPr lang="en-US" altLang="en-US" sz="1800" b="1" dirty="0">
                <a:latin typeface="Courier New" pitchFamily="49" charset="0"/>
              </a:rPr>
              <a:t>0000b	; AL = 00</a:t>
            </a:r>
            <a:r>
              <a:rPr lang="en-US" altLang="en-US" sz="1800" b="1" dirty="0">
                <a:solidFill>
                  <a:srgbClr val="FF0000"/>
                </a:solidFill>
                <a:latin typeface="Courier New" pitchFamily="49" charset="0"/>
              </a:rPr>
              <a:t>11</a:t>
            </a:r>
            <a:r>
              <a:rPr lang="en-US" altLang="en-US" sz="1800" b="1" dirty="0">
                <a:latin typeface="Courier New" pitchFamily="49" charset="0"/>
              </a:rPr>
              <a:t>0110b,  ‘6’ </a:t>
            </a:r>
          </a:p>
        </p:txBody>
      </p:sp>
      <p:sp>
        <p:nvSpPr>
          <p:cNvPr id="7" name="Text Box 4"/>
          <p:cNvSpPr txBox="1">
            <a:spLocks noChangeArrowheads="1"/>
          </p:cNvSpPr>
          <p:nvPr/>
        </p:nvSpPr>
        <p:spPr bwMode="auto">
          <a:xfrm>
            <a:off x="2209800" y="1764507"/>
            <a:ext cx="72390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Task: Convert a binary decimal byte into its equivalent ASCII Decimal Digit.</a:t>
            </a:r>
          </a:p>
          <a:p>
            <a:pPr eaLnBrk="1" hangingPunct="1">
              <a:spcBef>
                <a:spcPct val="50000"/>
              </a:spcBef>
              <a:buClrTx/>
            </a:pPr>
            <a:r>
              <a:rPr lang="en-US" altLang="en-US" sz="2100" dirty="0"/>
              <a:t>Solution: Use the OR instruction to set bits 4 and 5.</a:t>
            </a:r>
          </a:p>
        </p:txBody>
      </p:sp>
      <p:sp>
        <p:nvSpPr>
          <p:cNvPr id="8" name="Text Box 6"/>
          <p:cNvSpPr txBox="1">
            <a:spLocks noChangeArrowheads="1"/>
          </p:cNvSpPr>
          <p:nvPr/>
        </p:nvSpPr>
        <p:spPr bwMode="auto">
          <a:xfrm>
            <a:off x="2590800" y="4660106"/>
            <a:ext cx="64770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2100"/>
              <a:t>The ASCII digit '6' = 00110110b</a:t>
            </a:r>
          </a:p>
        </p:txBody>
      </p:sp>
    </p:spTree>
    <p:extLst>
      <p:ext uri="{BB962C8B-B14F-4D97-AF65-F5344CB8AC3E}">
        <p14:creationId xmlns:p14="http://schemas.microsoft.com/office/powerpoint/2010/main" val="3215930684"/>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Applications  (3 of 4)</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374</a:t>
            </a:fld>
            <a:endParaRPr lang="es-MX" dirty="0"/>
          </a:p>
        </p:txBody>
      </p:sp>
      <p:sp>
        <p:nvSpPr>
          <p:cNvPr id="6" name="Text Box 3"/>
          <p:cNvSpPr txBox="1">
            <a:spLocks noChangeArrowheads="1"/>
          </p:cNvSpPr>
          <p:nvPr/>
        </p:nvSpPr>
        <p:spPr bwMode="auto">
          <a:xfrm>
            <a:off x="2324100" y="3233192"/>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04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0400" algn="l"/>
              </a:tabLst>
              <a:defRPr sz="2200">
                <a:solidFill>
                  <a:schemeClr val="tx1"/>
                </a:solidFill>
                <a:latin typeface="Arial" charset="0"/>
              </a:defRPr>
            </a:lvl2pPr>
            <a:lvl3pPr marL="1143000" indent="-228600" eaLnBrk="0" hangingPunct="0">
              <a:spcBef>
                <a:spcPct val="20000"/>
              </a:spcBef>
              <a:buClr>
                <a:schemeClr val="tx1"/>
              </a:buClr>
              <a:tabLst>
                <a:tab pos="457200" algn="l"/>
                <a:tab pos="32004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2004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04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MOV AX, </a:t>
            </a:r>
            <a:r>
              <a:rPr lang="en-US" altLang="en-US" sz="1800" b="1" dirty="0" err="1">
                <a:latin typeface="Courier New" pitchFamily="49" charset="0"/>
              </a:rPr>
              <a:t>wordVal</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AND AX, 1	; low bit set?</a:t>
            </a:r>
          </a:p>
          <a:p>
            <a:pPr eaLnBrk="1" hangingPunct="1">
              <a:lnSpc>
                <a:spcPct val="50000"/>
              </a:lnSpc>
              <a:spcBef>
                <a:spcPct val="50000"/>
              </a:spcBef>
              <a:buClrTx/>
              <a:buFontTx/>
              <a:buNone/>
            </a:pPr>
            <a:r>
              <a:rPr lang="en-US" altLang="en-US" sz="1800" b="1" dirty="0">
                <a:latin typeface="Courier New" pitchFamily="49" charset="0"/>
              </a:rPr>
              <a:t>JZ  </a:t>
            </a:r>
            <a:r>
              <a:rPr lang="en-US" altLang="en-US" sz="1800" b="1" dirty="0" err="1">
                <a:latin typeface="Courier New" pitchFamily="49" charset="0"/>
              </a:rPr>
              <a:t>EvenValue</a:t>
            </a:r>
            <a:r>
              <a:rPr lang="en-US" altLang="en-US" sz="1800" b="1" dirty="0">
                <a:latin typeface="Courier New" pitchFamily="49" charset="0"/>
              </a:rPr>
              <a:t>	; jump if Zero flag set</a:t>
            </a:r>
          </a:p>
        </p:txBody>
      </p:sp>
      <p:sp>
        <p:nvSpPr>
          <p:cNvPr id="7" name="Text Box 4"/>
          <p:cNvSpPr txBox="1">
            <a:spLocks noChangeArrowheads="1"/>
          </p:cNvSpPr>
          <p:nvPr/>
        </p:nvSpPr>
        <p:spPr bwMode="auto">
          <a:xfrm>
            <a:off x="2247900" y="1556793"/>
            <a:ext cx="72390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Task: Jump to a </a:t>
            </a:r>
            <a:r>
              <a:rPr lang="en-US" altLang="en-US" sz="2100" i="1" dirty="0"/>
              <a:t>label</a:t>
            </a:r>
            <a:r>
              <a:rPr lang="en-US" altLang="en-US" sz="2100" dirty="0"/>
              <a:t> if an integer is </a:t>
            </a:r>
            <a:r>
              <a:rPr lang="en-US" altLang="en-US" sz="2100" i="1" dirty="0"/>
              <a:t>even</a:t>
            </a:r>
            <a:r>
              <a:rPr lang="en-US" altLang="en-US" sz="2100" dirty="0"/>
              <a:t>.</a:t>
            </a:r>
          </a:p>
          <a:p>
            <a:pPr eaLnBrk="1" hangingPunct="1">
              <a:lnSpc>
                <a:spcPct val="110000"/>
              </a:lnSpc>
              <a:spcBef>
                <a:spcPct val="50000"/>
              </a:spcBef>
              <a:buClrTx/>
            </a:pPr>
            <a:r>
              <a:rPr lang="en-US" altLang="en-US" sz="2100" dirty="0"/>
              <a:t>Solution: AND the lowest bit with a 1. If the result is Zero, the number was </a:t>
            </a:r>
            <a:r>
              <a:rPr lang="en-US" altLang="en-US" sz="2100" i="1" dirty="0"/>
              <a:t>even</a:t>
            </a:r>
            <a:r>
              <a:rPr lang="en-US" altLang="en-US" sz="2100" dirty="0"/>
              <a:t>.</a:t>
            </a:r>
          </a:p>
        </p:txBody>
      </p:sp>
      <p:sp>
        <p:nvSpPr>
          <p:cNvPr id="9" name="Text Box 6"/>
          <p:cNvSpPr txBox="1">
            <a:spLocks noChangeArrowheads="1"/>
          </p:cNvSpPr>
          <p:nvPr/>
        </p:nvSpPr>
        <p:spPr bwMode="auto">
          <a:xfrm>
            <a:off x="2380048" y="5013177"/>
            <a:ext cx="7391400" cy="9239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solidFill>
                  <a:schemeClr val="tx2"/>
                </a:solidFill>
              </a:rPr>
              <a:t>Your turn: Write code that jumps to a </a:t>
            </a:r>
            <a:r>
              <a:rPr lang="en-US" altLang="en-US" sz="2100" i="1" dirty="0">
                <a:solidFill>
                  <a:schemeClr val="tx2"/>
                </a:solidFill>
              </a:rPr>
              <a:t>label</a:t>
            </a:r>
            <a:r>
              <a:rPr lang="en-US" altLang="en-US" sz="2100" dirty="0">
                <a:solidFill>
                  <a:schemeClr val="tx2"/>
                </a:solidFill>
              </a:rPr>
              <a:t> if an integer is negative.</a:t>
            </a:r>
          </a:p>
        </p:txBody>
      </p:sp>
    </p:spTree>
    <p:extLst>
      <p:ext uri="{BB962C8B-B14F-4D97-AF65-F5344CB8AC3E}">
        <p14:creationId xmlns:p14="http://schemas.microsoft.com/office/powerpoint/2010/main" val="287996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Applications  (4 of 4)</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375</a:t>
            </a:fld>
            <a:endParaRPr lang="es-MX" dirty="0"/>
          </a:p>
        </p:txBody>
      </p:sp>
      <p:sp>
        <p:nvSpPr>
          <p:cNvPr id="6" name="Text Box 3"/>
          <p:cNvSpPr txBox="1">
            <a:spLocks noChangeArrowheads="1"/>
          </p:cNvSpPr>
          <p:nvPr/>
        </p:nvSpPr>
        <p:spPr bwMode="auto">
          <a:xfrm>
            <a:off x="2286000" y="3233192"/>
            <a:ext cx="716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04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200400" algn="l"/>
              </a:tabLst>
              <a:defRPr sz="2200">
                <a:solidFill>
                  <a:schemeClr val="tx1"/>
                </a:solidFill>
                <a:latin typeface="Arial" charset="0"/>
              </a:defRPr>
            </a:lvl2pPr>
            <a:lvl3pPr marL="1143000" indent="-228600" eaLnBrk="0" hangingPunct="0">
              <a:spcBef>
                <a:spcPct val="20000"/>
              </a:spcBef>
              <a:buClr>
                <a:schemeClr val="tx1"/>
              </a:buClr>
              <a:tabLst>
                <a:tab pos="457200" algn="l"/>
                <a:tab pos="32004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2004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2004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OR  AL,AL</a:t>
            </a:r>
          </a:p>
          <a:p>
            <a:pPr eaLnBrk="1" hangingPunct="1">
              <a:lnSpc>
                <a:spcPct val="50000"/>
              </a:lnSpc>
              <a:spcBef>
                <a:spcPct val="50000"/>
              </a:spcBef>
              <a:buClrTx/>
              <a:buFontTx/>
              <a:buNone/>
            </a:pPr>
            <a:r>
              <a:rPr lang="en-US" altLang="en-US" sz="1800" b="1" dirty="0">
                <a:latin typeface="Courier New" pitchFamily="49" charset="0"/>
              </a:rPr>
              <a:t>JNZ </a:t>
            </a:r>
            <a:r>
              <a:rPr lang="en-US" altLang="en-US" sz="1800" b="1" dirty="0" err="1">
                <a:latin typeface="Courier New" pitchFamily="49" charset="0"/>
              </a:rPr>
              <a:t>IsNotZero</a:t>
            </a:r>
            <a:r>
              <a:rPr lang="en-US" altLang="en-US" sz="1800" b="1" dirty="0">
                <a:latin typeface="Courier New" pitchFamily="49" charset="0"/>
              </a:rPr>
              <a:t>	; jump if not zero</a:t>
            </a:r>
          </a:p>
        </p:txBody>
      </p:sp>
      <p:sp>
        <p:nvSpPr>
          <p:cNvPr id="7" name="Text Box 4"/>
          <p:cNvSpPr txBox="1">
            <a:spLocks noChangeArrowheads="1"/>
          </p:cNvSpPr>
          <p:nvPr/>
        </p:nvSpPr>
        <p:spPr bwMode="auto">
          <a:xfrm>
            <a:off x="2209800" y="1556793"/>
            <a:ext cx="72390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pPr>
            <a:r>
              <a:rPr lang="en-US" altLang="en-US" sz="2100" dirty="0"/>
              <a:t>Task: Jump to a </a:t>
            </a:r>
            <a:r>
              <a:rPr lang="en-US" altLang="en-US" sz="2100" i="1" dirty="0"/>
              <a:t>label</a:t>
            </a:r>
            <a:r>
              <a:rPr lang="en-US" altLang="en-US" sz="2100" dirty="0"/>
              <a:t> if the value in AL is </a:t>
            </a:r>
            <a:r>
              <a:rPr lang="en-US" altLang="en-US" sz="2100" i="1" dirty="0"/>
              <a:t>not zero</a:t>
            </a:r>
            <a:r>
              <a:rPr lang="en-US" altLang="en-US" sz="2100" dirty="0"/>
              <a:t>.</a:t>
            </a:r>
          </a:p>
          <a:p>
            <a:pPr eaLnBrk="1" hangingPunct="1">
              <a:lnSpc>
                <a:spcPct val="110000"/>
              </a:lnSpc>
              <a:spcBef>
                <a:spcPct val="50000"/>
              </a:spcBef>
              <a:buClrTx/>
            </a:pPr>
            <a:r>
              <a:rPr lang="en-US" altLang="en-US" sz="2100" dirty="0"/>
              <a:t>Solution: OR the byte with itself, then use the JNZ (</a:t>
            </a:r>
            <a:r>
              <a:rPr lang="en-US" altLang="en-US" sz="2100" i="1" dirty="0"/>
              <a:t>jump if not zero</a:t>
            </a:r>
            <a:r>
              <a:rPr lang="en-US" altLang="en-US" sz="2100" dirty="0"/>
              <a:t>) instruction.</a:t>
            </a:r>
          </a:p>
        </p:txBody>
      </p:sp>
      <p:sp>
        <p:nvSpPr>
          <p:cNvPr id="8" name="Text Box 7"/>
          <p:cNvSpPr txBox="1">
            <a:spLocks noChangeArrowheads="1"/>
          </p:cNvSpPr>
          <p:nvPr/>
        </p:nvSpPr>
        <p:spPr bwMode="auto">
          <a:xfrm>
            <a:off x="2286000" y="5366792"/>
            <a:ext cx="7162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lgn="ctr" eaLnBrk="1" hangingPunct="1">
              <a:spcBef>
                <a:spcPct val="50000"/>
              </a:spcBef>
              <a:buClrTx/>
              <a:buFontTx/>
              <a:buNone/>
            </a:pPr>
            <a:r>
              <a:rPr lang="en-US" altLang="en-US" sz="2100"/>
              <a:t>ORing any number with itself does not change its value.</a:t>
            </a:r>
          </a:p>
        </p:txBody>
      </p:sp>
    </p:spTree>
    <p:extLst>
      <p:ext uri="{BB962C8B-B14F-4D97-AF65-F5344CB8AC3E}">
        <p14:creationId xmlns:p14="http://schemas.microsoft.com/office/powerpoint/2010/main" val="70463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TEST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376</a:t>
            </a:fld>
            <a:endParaRPr lang="es-MX" dirty="0"/>
          </a:p>
        </p:txBody>
      </p:sp>
      <p:sp>
        <p:nvSpPr>
          <p:cNvPr id="6" name="Rectangle 3"/>
          <p:cNvSpPr txBox="1">
            <a:spLocks noChangeArrowheads="1"/>
          </p:cNvSpPr>
          <p:nvPr/>
        </p:nvSpPr>
        <p:spPr>
          <a:xfrm>
            <a:off x="2209800" y="1628800"/>
            <a:ext cx="77724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latin typeface="Arial" panose="020B0604020202020204" pitchFamily="34" charset="0"/>
                <a:cs typeface="Arial" panose="020B0604020202020204" pitchFamily="34" charset="0"/>
              </a:rPr>
              <a:t>Performs a nondestructive AND bitwise operation between each pair of matching bits in two operands</a:t>
            </a:r>
          </a:p>
          <a:p>
            <a:r>
              <a:rPr lang="en-US" altLang="en-US" sz="2000" dirty="0">
                <a:latin typeface="Arial" panose="020B0604020202020204" pitchFamily="34" charset="0"/>
                <a:cs typeface="Arial" panose="020B0604020202020204" pitchFamily="34" charset="0"/>
              </a:rPr>
              <a:t>No operands are modified.</a:t>
            </a:r>
          </a:p>
          <a:p>
            <a:r>
              <a:rPr lang="en-US" altLang="en-US" sz="2000" dirty="0">
                <a:latin typeface="Arial" panose="020B0604020202020204" pitchFamily="34" charset="0"/>
                <a:cs typeface="Arial" panose="020B0604020202020204" pitchFamily="34" charset="0"/>
              </a:rPr>
              <a:t>Always clears the Overflow and Carry flags.</a:t>
            </a:r>
          </a:p>
          <a:p>
            <a:r>
              <a:rPr lang="en-US" altLang="en-US" sz="2000" dirty="0">
                <a:latin typeface="Arial" panose="020B0604020202020204" pitchFamily="34" charset="0"/>
                <a:cs typeface="Arial" panose="020B0604020202020204" pitchFamily="34" charset="0"/>
              </a:rPr>
              <a:t>Modifies the Sign, Zero, and Parity flags.</a:t>
            </a:r>
          </a:p>
          <a:p>
            <a:r>
              <a:rPr lang="en-US" altLang="en-US" sz="2000" dirty="0">
                <a:latin typeface="Arial" panose="020B0604020202020204" pitchFamily="34" charset="0"/>
                <a:cs typeface="Arial" panose="020B0604020202020204" pitchFamily="34" charset="0"/>
              </a:rPr>
              <a:t>Example: jump to a label if either bit 0 or bit 1 in AL is set.</a:t>
            </a:r>
          </a:p>
        </p:txBody>
      </p:sp>
      <p:sp>
        <p:nvSpPr>
          <p:cNvPr id="7" name="Text Box 8"/>
          <p:cNvSpPr txBox="1">
            <a:spLocks noChangeArrowheads="1"/>
          </p:cNvSpPr>
          <p:nvPr/>
        </p:nvSpPr>
        <p:spPr bwMode="auto">
          <a:xfrm>
            <a:off x="2650541" y="3991000"/>
            <a:ext cx="288032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TEST AL,00000011b</a:t>
            </a:r>
          </a:p>
          <a:p>
            <a:pPr eaLnBrk="1" hangingPunct="1">
              <a:lnSpc>
                <a:spcPct val="50000"/>
              </a:lnSpc>
              <a:spcBef>
                <a:spcPct val="50000"/>
              </a:spcBef>
              <a:buClrTx/>
              <a:buFontTx/>
              <a:buNone/>
            </a:pPr>
            <a:r>
              <a:rPr lang="en-US" altLang="en-US" sz="1800" b="1" dirty="0">
                <a:latin typeface="Courier New" pitchFamily="49" charset="0"/>
              </a:rPr>
              <a:t>JNZ  </a:t>
            </a:r>
            <a:r>
              <a:rPr lang="en-US" altLang="en-US" sz="1800" b="1" dirty="0" err="1">
                <a:latin typeface="Courier New" pitchFamily="49" charset="0"/>
              </a:rPr>
              <a:t>ValueFound</a:t>
            </a:r>
            <a:endParaRPr lang="en-US" altLang="en-US" sz="1800" b="1" dirty="0">
              <a:latin typeface="Courier New" pitchFamily="49" charset="0"/>
            </a:endParaRPr>
          </a:p>
        </p:txBody>
      </p:sp>
      <p:sp>
        <p:nvSpPr>
          <p:cNvPr id="8" name="Rectangle 9"/>
          <p:cNvSpPr>
            <a:spLocks noChangeArrowheads="1"/>
          </p:cNvSpPr>
          <p:nvPr/>
        </p:nvSpPr>
        <p:spPr bwMode="auto">
          <a:xfrm>
            <a:off x="2209800" y="50578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r>
              <a:rPr lang="en-US" altLang="en-US" sz="2000" dirty="0"/>
              <a:t>Example: jump to a label if neither bit 0 nor bit 1 in AL is set.</a:t>
            </a:r>
          </a:p>
        </p:txBody>
      </p:sp>
      <p:sp>
        <p:nvSpPr>
          <p:cNvPr id="9" name="Text Box 10"/>
          <p:cNvSpPr txBox="1">
            <a:spLocks noChangeArrowheads="1"/>
          </p:cNvSpPr>
          <p:nvPr/>
        </p:nvSpPr>
        <p:spPr bwMode="auto">
          <a:xfrm>
            <a:off x="3657600" y="5591200"/>
            <a:ext cx="381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TEST AL,00000011b</a:t>
            </a:r>
          </a:p>
          <a:p>
            <a:pPr eaLnBrk="1" hangingPunct="1">
              <a:lnSpc>
                <a:spcPct val="50000"/>
              </a:lnSpc>
              <a:spcBef>
                <a:spcPct val="50000"/>
              </a:spcBef>
              <a:buClrTx/>
              <a:buFontTx/>
              <a:buNone/>
            </a:pPr>
            <a:r>
              <a:rPr lang="en-US" altLang="en-US" sz="1800" b="1" dirty="0">
                <a:latin typeface="Courier New" pitchFamily="49" charset="0"/>
              </a:rPr>
              <a:t>JZ   </a:t>
            </a:r>
            <a:r>
              <a:rPr lang="en-US" altLang="en-US" sz="1800" b="1" dirty="0" err="1">
                <a:latin typeface="Courier New" pitchFamily="49" charset="0"/>
              </a:rPr>
              <a:t>ValueNotFound</a:t>
            </a:r>
            <a:endParaRPr lang="en-US" altLang="en-US" sz="1800" b="1" dirty="0">
              <a:latin typeface="Courier New" pitchFamily="49" charset="0"/>
            </a:endParaRPr>
          </a:p>
        </p:txBody>
      </p:sp>
      <p:sp>
        <p:nvSpPr>
          <p:cNvPr id="10" name="Text Box 8"/>
          <p:cNvSpPr txBox="1">
            <a:spLocks noChangeArrowheads="1"/>
          </p:cNvSpPr>
          <p:nvPr/>
        </p:nvSpPr>
        <p:spPr bwMode="auto">
          <a:xfrm>
            <a:off x="6144472" y="3991000"/>
            <a:ext cx="288032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TEST AL,03h</a:t>
            </a:r>
          </a:p>
          <a:p>
            <a:pPr eaLnBrk="1" hangingPunct="1">
              <a:lnSpc>
                <a:spcPct val="50000"/>
              </a:lnSpc>
              <a:spcBef>
                <a:spcPct val="50000"/>
              </a:spcBef>
              <a:buClrTx/>
              <a:buFontTx/>
              <a:buNone/>
            </a:pPr>
            <a:r>
              <a:rPr lang="en-US" altLang="en-US" sz="1800" b="1" dirty="0">
                <a:latin typeface="Courier New" pitchFamily="49" charset="0"/>
              </a:rPr>
              <a:t>JNZ  </a:t>
            </a:r>
            <a:r>
              <a:rPr lang="en-US" altLang="en-US" sz="1800" b="1" dirty="0" err="1">
                <a:latin typeface="Courier New" pitchFamily="49" charset="0"/>
              </a:rPr>
              <a:t>ValueFound</a:t>
            </a:r>
            <a:endParaRPr lang="en-US" altLang="en-US" sz="1800" b="1" dirty="0">
              <a:latin typeface="Courier New" pitchFamily="49" charset="0"/>
            </a:endParaRPr>
          </a:p>
        </p:txBody>
      </p:sp>
    </p:spTree>
    <p:extLst>
      <p:ext uri="{BB962C8B-B14F-4D97-AF65-F5344CB8AC3E}">
        <p14:creationId xmlns:p14="http://schemas.microsoft.com/office/powerpoint/2010/main" val="94228738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Example</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377</a:t>
            </a:fld>
            <a:endParaRPr lang="es-MX" dirty="0"/>
          </a:p>
        </p:txBody>
      </p:sp>
      <p:sp>
        <p:nvSpPr>
          <p:cNvPr id="6" name="Content Placeholder 2"/>
          <p:cNvSpPr>
            <a:spLocks noGrp="1"/>
          </p:cNvSpPr>
          <p:nvPr>
            <p:ph idx="1"/>
          </p:nvPr>
        </p:nvSpPr>
        <p:spPr>
          <a:xfrm>
            <a:off x="2279576" y="1772816"/>
            <a:ext cx="7772400" cy="504056"/>
          </a:xfrm>
        </p:spPr>
        <p:txBody>
          <a:bodyPr>
            <a:normAutofit/>
          </a:bodyPr>
          <a:lstStyle/>
          <a:p>
            <a:r>
              <a:rPr lang="en-US" altLang="en-US" sz="2000" dirty="0"/>
              <a:t>The value 0000 0011  in this example is called a bit mask.</a:t>
            </a:r>
          </a:p>
        </p:txBody>
      </p:sp>
      <p:sp>
        <p:nvSpPr>
          <p:cNvPr id="7" name="TextBox 5"/>
          <p:cNvSpPr txBox="1">
            <a:spLocks noChangeArrowheads="1"/>
          </p:cNvSpPr>
          <p:nvPr/>
        </p:nvSpPr>
        <p:spPr bwMode="auto">
          <a:xfrm>
            <a:off x="3575720" y="2276872"/>
            <a:ext cx="4130426"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pPr>
            <a:r>
              <a:rPr lang="en-US" altLang="en-US" sz="2100" dirty="0"/>
              <a:t>TEST AL,00000011b</a:t>
            </a:r>
          </a:p>
          <a:p>
            <a:pPr eaLnBrk="1" hangingPunct="1">
              <a:spcBef>
                <a:spcPct val="0"/>
              </a:spcBef>
              <a:buClrTx/>
              <a:buFontTx/>
              <a:buNone/>
            </a:pPr>
            <a:r>
              <a:rPr lang="en-US" altLang="en-US" sz="2100" dirty="0"/>
              <a:t>0 0 1 0 0 1 0 1  &lt;- AL input value</a:t>
            </a:r>
          </a:p>
          <a:p>
            <a:pPr eaLnBrk="1" hangingPunct="1">
              <a:spcBef>
                <a:spcPct val="0"/>
              </a:spcBef>
              <a:buClrTx/>
              <a:buFontTx/>
              <a:buNone/>
            </a:pPr>
            <a:r>
              <a:rPr lang="en-US" altLang="en-US" sz="2100" dirty="0"/>
              <a:t>0 0 0 0 0 0 1 1  &lt;- test value</a:t>
            </a:r>
          </a:p>
          <a:p>
            <a:pPr eaLnBrk="1" hangingPunct="1">
              <a:spcBef>
                <a:spcPct val="0"/>
              </a:spcBef>
              <a:buClrTx/>
              <a:buFontTx/>
              <a:buNone/>
            </a:pPr>
            <a:r>
              <a:rPr lang="en-US" altLang="en-US" sz="2100" dirty="0"/>
              <a:t>0 0 0 0 0 0 0 1  &lt;- result:  ZF = 0</a:t>
            </a:r>
          </a:p>
          <a:p>
            <a:pPr eaLnBrk="1" hangingPunct="1">
              <a:spcBef>
                <a:spcPct val="0"/>
              </a:spcBef>
              <a:buClrTx/>
              <a:buFontTx/>
              <a:buNone/>
            </a:pPr>
            <a:endParaRPr lang="es-MX" altLang="en-US" sz="2100" dirty="0"/>
          </a:p>
          <a:p>
            <a:pPr eaLnBrk="1" hangingPunct="1">
              <a:spcBef>
                <a:spcPct val="0"/>
              </a:spcBef>
              <a:buClrTx/>
              <a:buFontTx/>
              <a:buNone/>
            </a:pPr>
            <a:endParaRPr lang="es-MX" altLang="en-US" sz="2100" dirty="0"/>
          </a:p>
          <a:p>
            <a:pPr eaLnBrk="1" hangingPunct="1">
              <a:spcBef>
                <a:spcPct val="0"/>
              </a:spcBef>
              <a:buClrTx/>
              <a:buFontTx/>
              <a:buNone/>
            </a:pPr>
            <a:endParaRPr lang="es-MX" altLang="en-US" sz="2100" dirty="0"/>
          </a:p>
          <a:p>
            <a:pPr eaLnBrk="1" hangingPunct="1">
              <a:spcBef>
                <a:spcPct val="0"/>
              </a:spcBef>
              <a:buClrTx/>
              <a:buFontTx/>
              <a:buNone/>
            </a:pPr>
            <a:r>
              <a:rPr lang="en-US" altLang="en-US" sz="2100" dirty="0"/>
              <a:t>TEST AL,00001001b</a:t>
            </a:r>
          </a:p>
          <a:p>
            <a:pPr eaLnBrk="1" hangingPunct="1">
              <a:spcBef>
                <a:spcPct val="0"/>
              </a:spcBef>
              <a:buClrTx/>
              <a:buFontTx/>
              <a:buNone/>
            </a:pPr>
            <a:r>
              <a:rPr lang="en-US" altLang="en-US" sz="2100" dirty="0"/>
              <a:t>0 0 1 0 0 1 0 0   &lt;- AL input value</a:t>
            </a:r>
          </a:p>
          <a:p>
            <a:pPr eaLnBrk="1" hangingPunct="1">
              <a:spcBef>
                <a:spcPct val="0"/>
              </a:spcBef>
              <a:buClrTx/>
              <a:buFontTx/>
              <a:buNone/>
            </a:pPr>
            <a:r>
              <a:rPr lang="en-US" altLang="en-US" sz="2100" dirty="0"/>
              <a:t>0 0 0 0 1 0 0 1  &lt;- test value</a:t>
            </a:r>
          </a:p>
          <a:p>
            <a:pPr eaLnBrk="1" hangingPunct="1">
              <a:spcBef>
                <a:spcPct val="0"/>
              </a:spcBef>
              <a:buClrTx/>
              <a:buFontTx/>
              <a:buNone/>
            </a:pPr>
            <a:r>
              <a:rPr lang="en-US" altLang="en-US" sz="2100" dirty="0"/>
              <a:t>0 0 0 0 0 0 0 0   &lt;- result:  ZF = 1</a:t>
            </a:r>
          </a:p>
        </p:txBody>
      </p:sp>
      <p:sp>
        <p:nvSpPr>
          <p:cNvPr id="8" name="Content Placeholder 2"/>
          <p:cNvSpPr txBox="1">
            <a:spLocks/>
          </p:cNvSpPr>
          <p:nvPr/>
        </p:nvSpPr>
        <p:spPr>
          <a:xfrm>
            <a:off x="2306545" y="3851162"/>
            <a:ext cx="7772400"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The value 0000 1001  in this example is called a bit mask.</a:t>
            </a:r>
          </a:p>
        </p:txBody>
      </p:sp>
    </p:spTree>
    <p:extLst>
      <p:ext uri="{BB962C8B-B14F-4D97-AF65-F5344CB8AC3E}">
        <p14:creationId xmlns:p14="http://schemas.microsoft.com/office/powerpoint/2010/main" val="232794898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BI</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79299350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err="1"/>
              <a:t>HLL’s</a:t>
            </a:r>
            <a:r>
              <a:rPr lang="es-MX" dirty="0"/>
              <a:t> COMPOUND EXPRESSIONS in CONDITIONAL STRUCTURES</a:t>
            </a:r>
          </a:p>
        </p:txBody>
      </p:sp>
      <p:sp>
        <p:nvSpPr>
          <p:cNvPr id="4" name="3 Marcador de número de diapositiva"/>
          <p:cNvSpPr>
            <a:spLocks noGrp="1"/>
          </p:cNvSpPr>
          <p:nvPr>
            <p:ph type="sldNum" sz="quarter" idx="12"/>
          </p:nvPr>
        </p:nvSpPr>
        <p:spPr/>
        <p:txBody>
          <a:bodyPr/>
          <a:lstStyle/>
          <a:p>
            <a:fld id="{99D12B9E-07E7-4AA4-B998-005BF6072828}" type="slidenum">
              <a:rPr lang="es-MX" smtClean="0"/>
              <a:t>379</a:t>
            </a:fld>
            <a:endParaRPr lang="es-MX"/>
          </a:p>
        </p:txBody>
      </p:sp>
      <p:sp>
        <p:nvSpPr>
          <p:cNvPr id="5" name="4 Marcador de pie de página"/>
          <p:cNvSpPr>
            <a:spLocks noGrp="1"/>
          </p:cNvSpPr>
          <p:nvPr>
            <p:ph type="ftr" sz="quarter" idx="11"/>
          </p:nvPr>
        </p:nvSpPr>
        <p:spPr/>
        <p:txBody>
          <a:bodyPr/>
          <a:lstStyle/>
          <a:p>
            <a:r>
              <a:rPr lang="es-MX"/>
              <a:t>OPC</a:t>
            </a:r>
            <a:endParaRPr lang="es-MX" dirty="0"/>
          </a:p>
        </p:txBody>
      </p:sp>
    </p:spTree>
    <p:extLst>
      <p:ext uri="{BB962C8B-B14F-4D97-AF65-F5344CB8AC3E}">
        <p14:creationId xmlns:p14="http://schemas.microsoft.com/office/powerpoint/2010/main" val="2259379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a:t>Ranges of Signed Integers</a:t>
            </a:r>
          </a:p>
        </p:txBody>
      </p:sp>
      <p:pic>
        <p:nvPicPr>
          <p:cNvPr id="1638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9104" y="2253209"/>
            <a:ext cx="8153400" cy="250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6"/>
          <p:cNvSpPr txBox="1">
            <a:spLocks noChangeArrowheads="1"/>
          </p:cNvSpPr>
          <p:nvPr/>
        </p:nvSpPr>
        <p:spPr bwMode="auto">
          <a:xfrm>
            <a:off x="2079104" y="1567409"/>
            <a:ext cx="8077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dirty="0">
                <a:solidFill>
                  <a:schemeClr val="tx1"/>
                </a:solidFill>
              </a:rPr>
              <a:t>The highest bit is reserved for the sign. This limits the range:</a:t>
            </a:r>
          </a:p>
        </p:txBody>
      </p:sp>
      <p:sp>
        <p:nvSpPr>
          <p:cNvPr id="63495" name="Text Box 7"/>
          <p:cNvSpPr txBox="1">
            <a:spLocks noChangeArrowheads="1"/>
          </p:cNvSpPr>
          <p:nvPr/>
        </p:nvSpPr>
        <p:spPr bwMode="auto">
          <a:xfrm>
            <a:off x="2307704" y="5301208"/>
            <a:ext cx="7391400" cy="54133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1700" dirty="0">
                <a:solidFill>
                  <a:srgbClr val="FF0000"/>
                </a:solidFill>
              </a:rPr>
              <a:t>Practice: What is the largest positive value that may be stored in 20 bits?</a:t>
            </a:r>
          </a:p>
        </p:txBody>
      </p:sp>
      <p:sp>
        <p:nvSpPr>
          <p:cNvPr id="8" name="7 Marcador de pie de página"/>
          <p:cNvSpPr>
            <a:spLocks noGrp="1"/>
          </p:cNvSpPr>
          <p:nvPr>
            <p:ph type="ftr" sz="quarter" idx="11"/>
          </p:nvPr>
        </p:nvSpPr>
        <p:spPr/>
        <p:txBody>
          <a:bodyPr/>
          <a:lstStyle/>
          <a:p>
            <a:r>
              <a:rPr lang="es-MX"/>
              <a:t>OPC</a:t>
            </a:r>
          </a:p>
        </p:txBody>
      </p:sp>
      <p:sp>
        <p:nvSpPr>
          <p:cNvPr id="9" name="8 Marcador de número de diapositiva"/>
          <p:cNvSpPr>
            <a:spLocks noGrp="1"/>
          </p:cNvSpPr>
          <p:nvPr>
            <p:ph type="sldNum" sz="quarter" idx="12"/>
          </p:nvPr>
        </p:nvSpPr>
        <p:spPr/>
        <p:txBody>
          <a:bodyPr/>
          <a:lstStyle/>
          <a:p>
            <a:fld id="{99D12B9E-07E7-4AA4-B998-005BF6072828}" type="slidenum">
              <a:rPr lang="es-MX" smtClean="0"/>
              <a:pPr/>
              <a:t>38</a:t>
            </a:fld>
            <a:endParaRPr lang="es-MX"/>
          </a:p>
        </p:txBody>
      </p:sp>
    </p:spTree>
    <p:extLst>
      <p:ext uri="{BB962C8B-B14F-4D97-AF65-F5344CB8AC3E}">
        <p14:creationId xmlns:p14="http://schemas.microsoft.com/office/powerpoint/2010/main" val="699425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dissolve">
                                      <p:cBhvr>
                                        <p:cTn id="7"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nimBg="1" autoUpdateAnimBg="0"/>
    </p:bld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Bitwise Boolean Instructions</a:t>
            </a:r>
          </a:p>
        </p:txBody>
      </p:sp>
      <p:sp>
        <p:nvSpPr>
          <p:cNvPr id="3" name="2 Marcador de contenido"/>
          <p:cNvSpPr>
            <a:spLocks noGrp="1"/>
          </p:cNvSpPr>
          <p:nvPr>
            <p:ph idx="1"/>
          </p:nvPr>
        </p:nvSpPr>
        <p:spPr/>
        <p:txBody>
          <a:bodyPr>
            <a:normAutofit/>
          </a:bodyPr>
          <a:lstStyle/>
          <a:p>
            <a:r>
              <a:rPr lang="es-MX" dirty="0"/>
              <a:t>To </a:t>
            </a:r>
            <a:r>
              <a:rPr lang="es-MX" dirty="0" err="1"/>
              <a:t>build</a:t>
            </a:r>
            <a:r>
              <a:rPr lang="es-MX" dirty="0"/>
              <a:t> up </a:t>
            </a:r>
            <a:r>
              <a:rPr lang="es-MX" dirty="0" err="1"/>
              <a:t>compound</a:t>
            </a:r>
            <a:r>
              <a:rPr lang="es-MX" dirty="0"/>
              <a:t> </a:t>
            </a:r>
            <a:r>
              <a:rPr lang="es-MX" dirty="0" err="1"/>
              <a:t>conditional</a:t>
            </a:r>
            <a:r>
              <a:rPr lang="es-MX" dirty="0"/>
              <a:t> </a:t>
            </a:r>
            <a:r>
              <a:rPr lang="es-MX" dirty="0" err="1"/>
              <a:t>expressions</a:t>
            </a:r>
            <a:r>
              <a:rPr lang="es-MX" dirty="0"/>
              <a:t> </a:t>
            </a:r>
            <a:r>
              <a:rPr lang="es-MX" dirty="0" err="1"/>
              <a:t>for</a:t>
            </a:r>
            <a:r>
              <a:rPr lang="es-MX" dirty="0"/>
              <a:t> IF-THEN, IF-THEN-ELSE, WHILE, DO-WHILE, REPEAT-UNTIL and FOR, </a:t>
            </a:r>
            <a:r>
              <a:rPr lang="es-MX" dirty="0" err="1"/>
              <a:t>logical</a:t>
            </a:r>
            <a:r>
              <a:rPr lang="es-MX" dirty="0"/>
              <a:t> </a:t>
            </a:r>
            <a:r>
              <a:rPr lang="es-MX" dirty="0" err="1"/>
              <a:t>Boolean</a:t>
            </a:r>
            <a:r>
              <a:rPr lang="es-MX" dirty="0"/>
              <a:t> </a:t>
            </a:r>
            <a:r>
              <a:rPr lang="es-MX" dirty="0" err="1"/>
              <a:t>instructions</a:t>
            </a:r>
            <a:r>
              <a:rPr lang="es-MX" dirty="0"/>
              <a:t> are </a:t>
            </a:r>
            <a:r>
              <a:rPr lang="es-MX" dirty="0" err="1"/>
              <a:t>required</a:t>
            </a:r>
            <a:r>
              <a:rPr lang="es-MX" dirty="0"/>
              <a:t>.</a:t>
            </a:r>
          </a:p>
          <a:p>
            <a:pPr lvl="1"/>
            <a:r>
              <a:rPr lang="es-MX" dirty="0" err="1"/>
              <a:t>E.g</a:t>
            </a:r>
            <a:r>
              <a:rPr lang="es-MX" dirty="0"/>
              <a:t>.</a:t>
            </a:r>
          </a:p>
          <a:p>
            <a:pPr lvl="2"/>
            <a:r>
              <a:rPr lang="es-MX" dirty="0"/>
              <a:t>(A &gt; B) </a:t>
            </a:r>
            <a:r>
              <a:rPr lang="es-MX" dirty="0">
                <a:solidFill>
                  <a:srgbClr val="FF0000"/>
                </a:solidFill>
              </a:rPr>
              <a:t>&amp;&amp;</a:t>
            </a:r>
            <a:r>
              <a:rPr lang="es-MX" dirty="0"/>
              <a:t> (C &lt;= 5)</a:t>
            </a:r>
          </a:p>
          <a:p>
            <a:pPr lvl="2"/>
            <a:r>
              <a:rPr lang="es-MX" dirty="0">
                <a:solidFill>
                  <a:srgbClr val="FF0000"/>
                </a:solidFill>
              </a:rPr>
              <a:t>&amp;&amp;</a:t>
            </a:r>
            <a:r>
              <a:rPr lang="es-MX" dirty="0"/>
              <a:t> </a:t>
            </a:r>
            <a:r>
              <a:rPr lang="es-MX" dirty="0" err="1"/>
              <a:t>is</a:t>
            </a:r>
            <a:r>
              <a:rPr lang="es-MX" dirty="0"/>
              <a:t> </a:t>
            </a:r>
            <a:r>
              <a:rPr lang="es-MX" dirty="0" err="1"/>
              <a:t>the</a:t>
            </a:r>
            <a:r>
              <a:rPr lang="es-MX" dirty="0"/>
              <a:t> </a:t>
            </a:r>
            <a:r>
              <a:rPr lang="es-MX" dirty="0" err="1"/>
              <a:t>Logical</a:t>
            </a:r>
            <a:r>
              <a:rPr lang="es-MX" dirty="0"/>
              <a:t> </a:t>
            </a:r>
            <a:r>
              <a:rPr lang="es-MX" dirty="0" err="1"/>
              <a:t>Boolean</a:t>
            </a:r>
            <a:r>
              <a:rPr lang="es-MX" dirty="0"/>
              <a:t> </a:t>
            </a:r>
            <a:r>
              <a:rPr lang="es-MX" dirty="0" err="1"/>
              <a:t>operator</a:t>
            </a:r>
            <a:r>
              <a:rPr lang="es-MX" dirty="0"/>
              <a:t> </a:t>
            </a:r>
            <a:r>
              <a:rPr lang="es-MX" i="1" dirty="0">
                <a:solidFill>
                  <a:srgbClr val="FF0000"/>
                </a:solidFill>
              </a:rPr>
              <a:t>and</a:t>
            </a:r>
            <a:r>
              <a:rPr lang="es-MX" dirty="0"/>
              <a:t>, in a HLL</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380</a:t>
            </a:fld>
            <a:endParaRPr lang="es-MX" dirty="0"/>
          </a:p>
        </p:txBody>
      </p:sp>
    </p:spTree>
    <p:extLst>
      <p:ext uri="{BB962C8B-B14F-4D97-AF65-F5344CB8AC3E}">
        <p14:creationId xmlns:p14="http://schemas.microsoft.com/office/powerpoint/2010/main" val="225827179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Compound Expression with AND - 1</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381</a:t>
            </a:fld>
            <a:endParaRPr lang="es-MX" dirty="0"/>
          </a:p>
        </p:txBody>
      </p:sp>
      <p:sp>
        <p:nvSpPr>
          <p:cNvPr id="8" name="Rectangle 3"/>
          <p:cNvSpPr txBox="1">
            <a:spLocks noChangeArrowheads="1"/>
          </p:cNvSpPr>
          <p:nvPr/>
        </p:nvSpPr>
        <p:spPr>
          <a:xfrm>
            <a:off x="2100064" y="1562894"/>
            <a:ext cx="8077200" cy="198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nSpc>
                <a:spcPct val="120000"/>
              </a:lnSpc>
            </a:pPr>
            <a:r>
              <a:rPr lang="en-US" altLang="en-US" sz="2400" dirty="0"/>
              <a:t>When implementing the logical </a:t>
            </a:r>
            <a:r>
              <a:rPr lang="en-US" altLang="en-US" sz="2400" dirty="0">
                <a:solidFill>
                  <a:srgbClr val="FF0000"/>
                </a:solidFill>
              </a:rPr>
              <a:t>AND</a:t>
            </a:r>
            <a:r>
              <a:rPr lang="en-US" altLang="en-US" sz="2400" dirty="0"/>
              <a:t> operator, consider that HLLs use </a:t>
            </a:r>
            <a:r>
              <a:rPr lang="en-US" altLang="en-US" sz="2400" i="1" dirty="0">
                <a:solidFill>
                  <a:srgbClr val="FF0000"/>
                </a:solidFill>
              </a:rPr>
              <a:t>short-circuit evaluation</a:t>
            </a:r>
          </a:p>
          <a:p>
            <a:pPr marL="228600" indent="-228600">
              <a:lnSpc>
                <a:spcPct val="120000"/>
              </a:lnSpc>
            </a:pPr>
            <a:r>
              <a:rPr lang="en-US" altLang="en-US" sz="2400" dirty="0"/>
              <a:t>In the following example, </a:t>
            </a:r>
            <a:r>
              <a:rPr lang="en-US" altLang="en-US" sz="2400" i="1" dirty="0">
                <a:solidFill>
                  <a:srgbClr val="FF0000"/>
                </a:solidFill>
              </a:rPr>
              <a:t>if the First expression is false</a:t>
            </a:r>
            <a:r>
              <a:rPr lang="en-US" altLang="en-US" sz="2400" dirty="0"/>
              <a:t>, the </a:t>
            </a:r>
            <a:r>
              <a:rPr lang="en-US" altLang="en-US" sz="2400" i="1" dirty="0"/>
              <a:t>Second expression is skipped</a:t>
            </a:r>
            <a:r>
              <a:rPr lang="en-US" altLang="en-US" sz="2400" dirty="0"/>
              <a:t>:</a:t>
            </a:r>
          </a:p>
        </p:txBody>
      </p:sp>
      <p:sp>
        <p:nvSpPr>
          <p:cNvPr id="9" name="Text Box 5"/>
          <p:cNvSpPr txBox="1">
            <a:spLocks noChangeArrowheads="1"/>
          </p:cNvSpPr>
          <p:nvPr/>
        </p:nvSpPr>
        <p:spPr bwMode="auto">
          <a:xfrm>
            <a:off x="3319264" y="3544094"/>
            <a:ext cx="3886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b="1" dirty="0">
                <a:latin typeface="Courier New" panose="02070309020205020404" pitchFamily="49" charset="0"/>
              </a:rPr>
              <a:t>if (al &gt; </a:t>
            </a:r>
            <a:r>
              <a:rPr lang="en-US" altLang="en-US" sz="1800" b="1" dirty="0" err="1">
                <a:latin typeface="Courier New" panose="02070309020205020404" pitchFamily="49" charset="0"/>
              </a:rPr>
              <a:t>bl</a:t>
            </a:r>
            <a:r>
              <a:rPr lang="en-US" altLang="en-US" sz="1800" b="1" dirty="0">
                <a:latin typeface="Courier New" panose="02070309020205020404" pitchFamily="49" charset="0"/>
              </a:rPr>
              <a:t>) </a:t>
            </a:r>
            <a:r>
              <a:rPr lang="en-US" altLang="en-US" sz="1800" b="1" dirty="0">
                <a:solidFill>
                  <a:srgbClr val="FF0000"/>
                </a:solidFill>
                <a:latin typeface="Courier New" panose="02070309020205020404" pitchFamily="49" charset="0"/>
              </a:rPr>
              <a:t>AND</a:t>
            </a:r>
            <a:r>
              <a:rPr lang="en-US" altLang="en-US" sz="1800" b="1" dirty="0">
                <a:latin typeface="Courier New" panose="02070309020205020404" pitchFamily="49" charset="0"/>
              </a:rPr>
              <a:t> (</a:t>
            </a:r>
            <a:r>
              <a:rPr lang="en-US" altLang="en-US" sz="1800" b="1" dirty="0" err="1">
                <a:latin typeface="Courier New" panose="02070309020205020404" pitchFamily="49" charset="0"/>
              </a:rPr>
              <a:t>bl</a:t>
            </a:r>
            <a:r>
              <a:rPr lang="en-US" altLang="en-US" sz="1800" b="1" dirty="0">
                <a:latin typeface="Courier New" panose="02070309020205020404" pitchFamily="49" charset="0"/>
              </a:rPr>
              <a:t> &gt; cl)</a:t>
            </a:r>
          </a:p>
          <a:p>
            <a:pPr eaLnBrk="1" hangingPunct="1">
              <a:lnSpc>
                <a:spcPct val="90000"/>
              </a:lnSpc>
              <a:buFontTx/>
              <a:buNone/>
            </a:pPr>
            <a:r>
              <a:rPr lang="en-US" altLang="en-US" sz="1800" b="1" dirty="0">
                <a:latin typeface="Courier New" panose="02070309020205020404" pitchFamily="49" charset="0"/>
              </a:rPr>
              <a:t>  X = 1;</a:t>
            </a:r>
          </a:p>
          <a:p>
            <a:pPr eaLnBrk="1" hangingPunct="1">
              <a:lnSpc>
                <a:spcPct val="50000"/>
              </a:lnSpc>
              <a:spcBef>
                <a:spcPct val="50000"/>
              </a:spcBef>
              <a:buClrTx/>
              <a:buFontTx/>
              <a:buNone/>
            </a:pPr>
            <a:endParaRPr lang="en-US" altLang="en-US" sz="1800" b="1" dirty="0">
              <a:latin typeface="Courier New" panose="02070309020205020404" pitchFamily="49" charset="0"/>
            </a:endParaRPr>
          </a:p>
        </p:txBody>
      </p:sp>
      <p:sp>
        <p:nvSpPr>
          <p:cNvPr id="10" name="Line 6"/>
          <p:cNvSpPr>
            <a:spLocks noChangeShapeType="1"/>
          </p:cNvSpPr>
          <p:nvPr/>
        </p:nvSpPr>
        <p:spPr bwMode="auto">
          <a:xfrm>
            <a:off x="5452864" y="5144294"/>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s-MX"/>
          </a:p>
        </p:txBody>
      </p:sp>
    </p:spTree>
    <p:extLst>
      <p:ext uri="{BB962C8B-B14F-4D97-AF65-F5344CB8AC3E}">
        <p14:creationId xmlns:p14="http://schemas.microsoft.com/office/powerpoint/2010/main" val="1416853679"/>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Compound Expression with AND - 2</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382</a:t>
            </a:fld>
            <a:endParaRPr lang="es-MX" dirty="0"/>
          </a:p>
        </p:txBody>
      </p:sp>
      <p:sp>
        <p:nvSpPr>
          <p:cNvPr id="6" name="Text Box 4"/>
          <p:cNvSpPr txBox="1">
            <a:spLocks noChangeArrowheads="1"/>
          </p:cNvSpPr>
          <p:nvPr/>
        </p:nvSpPr>
        <p:spPr bwMode="auto">
          <a:xfrm>
            <a:off x="2534072" y="3533800"/>
            <a:ext cx="701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solidFill>
                  <a:srgbClr val="0070C0"/>
                </a:solidFill>
                <a:latin typeface="Courier New" panose="02070309020205020404" pitchFamily="49" charset="0"/>
              </a:rPr>
              <a:t>cmp</a:t>
            </a:r>
            <a:r>
              <a:rPr lang="en-US" altLang="en-US" sz="1800" b="1" dirty="0">
                <a:solidFill>
                  <a:srgbClr val="0070C0"/>
                </a:solidFill>
                <a:latin typeface="Courier New" panose="02070309020205020404" pitchFamily="49" charset="0"/>
              </a:rPr>
              <a:t> </a:t>
            </a:r>
            <a:r>
              <a:rPr lang="en-US" altLang="en-US" sz="1800" b="1" dirty="0" err="1">
                <a:solidFill>
                  <a:srgbClr val="0070C0"/>
                </a:solidFill>
                <a:latin typeface="Courier New" panose="02070309020205020404" pitchFamily="49" charset="0"/>
              </a:rPr>
              <a:t>al,bl</a:t>
            </a:r>
            <a:r>
              <a:rPr lang="en-US" altLang="en-US" sz="1800" b="1" dirty="0">
                <a:latin typeface="Courier New" panose="02070309020205020404" pitchFamily="49" charset="0"/>
              </a:rPr>
              <a:t>	; First expression...</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a:solidFill>
                  <a:srgbClr val="0070C0"/>
                </a:solidFill>
                <a:latin typeface="Courier New" panose="02070309020205020404" pitchFamily="49" charset="0"/>
              </a:rPr>
              <a:t>JA  L1                  true</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a:solidFill>
                  <a:srgbClr val="00B050"/>
                </a:solidFill>
                <a:latin typeface="Courier New" panose="02070309020205020404" pitchFamily="49" charset="0"/>
              </a:rPr>
              <a:t>JMP next               ;false :: a1&lt;=b1</a:t>
            </a:r>
          </a:p>
          <a:p>
            <a:pPr eaLnBrk="1" hangingPunct="1">
              <a:lnSpc>
                <a:spcPct val="50000"/>
              </a:lnSpc>
              <a:spcBef>
                <a:spcPct val="50000"/>
              </a:spcBef>
              <a:buClrTx/>
              <a:buFontTx/>
              <a:buNone/>
            </a:pPr>
            <a:r>
              <a:rPr lang="en-US" altLang="en-US" sz="1800" b="1" dirty="0">
                <a:solidFill>
                  <a:srgbClr val="0070C0"/>
                </a:solidFill>
                <a:latin typeface="Courier New" panose="02070309020205020404" pitchFamily="49" charset="0"/>
              </a:rPr>
              <a:t>L1:                        </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solidFill>
                  <a:srgbClr val="C00000"/>
                </a:solidFill>
                <a:latin typeface="Courier New" panose="02070309020205020404" pitchFamily="49" charset="0"/>
              </a:rPr>
              <a:t>cmp</a:t>
            </a:r>
            <a:r>
              <a:rPr lang="en-US" altLang="en-US" sz="1800" b="1" dirty="0">
                <a:solidFill>
                  <a:srgbClr val="C00000"/>
                </a:solidFill>
                <a:latin typeface="Courier New" panose="02070309020205020404" pitchFamily="49" charset="0"/>
              </a:rPr>
              <a:t> </a:t>
            </a:r>
            <a:r>
              <a:rPr lang="en-US" altLang="en-US" sz="1800" b="1" dirty="0" err="1">
                <a:solidFill>
                  <a:srgbClr val="C00000"/>
                </a:solidFill>
                <a:latin typeface="Courier New" panose="02070309020205020404" pitchFamily="49" charset="0"/>
              </a:rPr>
              <a:t>bl,cl</a:t>
            </a:r>
            <a:r>
              <a:rPr lang="en-US" altLang="en-US" sz="1800" b="1" dirty="0">
                <a:latin typeface="Courier New" panose="02070309020205020404" pitchFamily="49" charset="0"/>
              </a:rPr>
              <a:t>	; Second expression...</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a:solidFill>
                  <a:srgbClr val="C00000"/>
                </a:solidFill>
                <a:latin typeface="Courier New" panose="02070309020205020404" pitchFamily="49" charset="0"/>
              </a:rPr>
              <a:t>JA  L2                  ; true</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a:solidFill>
                  <a:srgbClr val="00B050"/>
                </a:solidFill>
                <a:latin typeface="Courier New" panose="02070309020205020404" pitchFamily="49" charset="0"/>
              </a:rPr>
              <a:t>JMP next                 false</a:t>
            </a:r>
          </a:p>
          <a:p>
            <a:pPr eaLnBrk="1" hangingPunct="1">
              <a:lnSpc>
                <a:spcPct val="50000"/>
              </a:lnSpc>
              <a:spcBef>
                <a:spcPct val="50000"/>
              </a:spcBef>
              <a:buClrTx/>
              <a:buFontTx/>
              <a:buNone/>
            </a:pPr>
            <a:r>
              <a:rPr lang="en-US" altLang="en-US" sz="1800" b="1" dirty="0">
                <a:solidFill>
                  <a:srgbClr val="C00000"/>
                </a:solidFill>
                <a:latin typeface="Courier New" panose="02070309020205020404" pitchFamily="49" charset="0"/>
              </a:rPr>
              <a:t>L2:</a:t>
            </a:r>
            <a:r>
              <a:rPr lang="en-US" altLang="en-US" sz="1800" b="1" dirty="0">
                <a:latin typeface="Courier New" panose="02070309020205020404" pitchFamily="49" charset="0"/>
              </a:rPr>
              <a:t>		; both are true</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X,1	; set X to 1</a:t>
            </a:r>
          </a:p>
          <a:p>
            <a:pPr eaLnBrk="1" hangingPunct="1">
              <a:lnSpc>
                <a:spcPct val="50000"/>
              </a:lnSpc>
              <a:spcBef>
                <a:spcPct val="50000"/>
              </a:spcBef>
              <a:buClrTx/>
              <a:buFontTx/>
              <a:buNone/>
            </a:pPr>
            <a:r>
              <a:rPr lang="en-US" altLang="en-US" sz="1800" b="1" dirty="0">
                <a:solidFill>
                  <a:srgbClr val="00B050"/>
                </a:solidFill>
                <a:latin typeface="Courier New" panose="02070309020205020404" pitchFamily="49" charset="0"/>
              </a:rPr>
              <a:t>next:</a:t>
            </a:r>
          </a:p>
        </p:txBody>
      </p:sp>
      <p:sp>
        <p:nvSpPr>
          <p:cNvPr id="7" name="Text Box 5"/>
          <p:cNvSpPr txBox="1">
            <a:spLocks noChangeArrowheads="1"/>
          </p:cNvSpPr>
          <p:nvPr/>
        </p:nvSpPr>
        <p:spPr bwMode="auto">
          <a:xfrm>
            <a:off x="3143672" y="1628800"/>
            <a:ext cx="480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b="1" dirty="0">
                <a:latin typeface="Courier New" panose="02070309020205020404" pitchFamily="49" charset="0"/>
              </a:rPr>
              <a:t>if (</a:t>
            </a:r>
            <a:r>
              <a:rPr lang="en-US" altLang="en-US" sz="2000" b="1" dirty="0">
                <a:solidFill>
                  <a:srgbClr val="0070C0"/>
                </a:solidFill>
                <a:latin typeface="Courier New" panose="02070309020205020404" pitchFamily="49" charset="0"/>
              </a:rPr>
              <a:t>al &gt; </a:t>
            </a:r>
            <a:r>
              <a:rPr lang="en-US" altLang="en-US" sz="2000" b="1" dirty="0" err="1">
                <a:solidFill>
                  <a:srgbClr val="0070C0"/>
                </a:solidFill>
                <a:latin typeface="Courier New" panose="02070309020205020404" pitchFamily="49" charset="0"/>
              </a:rPr>
              <a:t>bl</a:t>
            </a:r>
            <a:r>
              <a:rPr lang="en-US" altLang="en-US" sz="2000" b="1" dirty="0">
                <a:latin typeface="Courier New" panose="02070309020205020404" pitchFamily="49" charset="0"/>
              </a:rPr>
              <a:t>) </a:t>
            </a:r>
            <a:r>
              <a:rPr lang="en-US" altLang="en-US" sz="2000" b="1" dirty="0">
                <a:solidFill>
                  <a:srgbClr val="FF0000"/>
                </a:solidFill>
                <a:latin typeface="Courier New" panose="02070309020205020404" pitchFamily="49" charset="0"/>
              </a:rPr>
              <a:t>AND</a:t>
            </a:r>
            <a:r>
              <a:rPr lang="en-US" altLang="en-US" sz="2000" b="1" dirty="0">
                <a:latin typeface="Courier New" panose="02070309020205020404" pitchFamily="49" charset="0"/>
              </a:rPr>
              <a:t> (</a:t>
            </a:r>
            <a:r>
              <a:rPr lang="en-US" altLang="en-US" sz="2000" b="1" dirty="0" err="1">
                <a:solidFill>
                  <a:srgbClr val="C00000"/>
                </a:solidFill>
                <a:latin typeface="Courier New" panose="02070309020205020404" pitchFamily="49" charset="0"/>
              </a:rPr>
              <a:t>bl</a:t>
            </a:r>
            <a:r>
              <a:rPr lang="en-US" altLang="en-US" sz="2000" b="1" dirty="0">
                <a:solidFill>
                  <a:srgbClr val="C00000"/>
                </a:solidFill>
                <a:latin typeface="Courier New" panose="02070309020205020404" pitchFamily="49" charset="0"/>
              </a:rPr>
              <a:t> &gt; cl</a:t>
            </a:r>
            <a:r>
              <a:rPr lang="en-US" altLang="en-US" sz="2000" b="1" dirty="0">
                <a:latin typeface="Courier New" panose="02070309020205020404" pitchFamily="49" charset="0"/>
              </a:rPr>
              <a:t>)</a:t>
            </a:r>
          </a:p>
          <a:p>
            <a:pPr eaLnBrk="1" hangingPunct="1">
              <a:lnSpc>
                <a:spcPct val="90000"/>
              </a:lnSpc>
              <a:buFontTx/>
              <a:buNone/>
            </a:pPr>
            <a:r>
              <a:rPr lang="en-US" altLang="en-US" sz="2000" b="1" dirty="0">
                <a:latin typeface="Courier New" panose="02070309020205020404" pitchFamily="49" charset="0"/>
              </a:rPr>
              <a:t>  X = 1;</a:t>
            </a:r>
          </a:p>
          <a:p>
            <a:pPr eaLnBrk="1" hangingPunct="1">
              <a:lnSpc>
                <a:spcPct val="50000"/>
              </a:lnSpc>
              <a:spcBef>
                <a:spcPct val="50000"/>
              </a:spcBef>
              <a:buClrTx/>
              <a:buFontTx/>
              <a:buNone/>
            </a:pPr>
            <a:endParaRPr lang="en-US" altLang="en-US" sz="2000" b="1" dirty="0">
              <a:latin typeface="Courier New" panose="02070309020205020404" pitchFamily="49" charset="0"/>
            </a:endParaRPr>
          </a:p>
        </p:txBody>
      </p:sp>
      <p:sp>
        <p:nvSpPr>
          <p:cNvPr id="8" name="Text Box 7"/>
          <p:cNvSpPr txBox="1">
            <a:spLocks noChangeArrowheads="1"/>
          </p:cNvSpPr>
          <p:nvPr/>
        </p:nvSpPr>
        <p:spPr bwMode="auto">
          <a:xfrm>
            <a:off x="2305472" y="2848000"/>
            <a:ext cx="7315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This is one possible implementation . . . no sign</a:t>
            </a:r>
          </a:p>
        </p:txBody>
      </p:sp>
    </p:spTree>
    <p:extLst>
      <p:ext uri="{BB962C8B-B14F-4D97-AF65-F5344CB8AC3E}">
        <p14:creationId xmlns:p14="http://schemas.microsoft.com/office/powerpoint/2010/main" val="320236098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Compound Expression with AND - 3</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383</a:t>
            </a:fld>
            <a:endParaRPr lang="es-MX" dirty="0"/>
          </a:p>
        </p:txBody>
      </p:sp>
      <p:sp>
        <p:nvSpPr>
          <p:cNvPr id="6" name="Text Box 3"/>
          <p:cNvSpPr txBox="1">
            <a:spLocks noChangeArrowheads="1"/>
          </p:cNvSpPr>
          <p:nvPr/>
        </p:nvSpPr>
        <p:spPr bwMode="auto">
          <a:xfrm>
            <a:off x="2445296" y="4249738"/>
            <a:ext cx="731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solidFill>
                  <a:srgbClr val="0070C0"/>
                </a:solidFill>
                <a:latin typeface="Courier New" panose="02070309020205020404" pitchFamily="49" charset="0"/>
              </a:rPr>
              <a:t>cmp</a:t>
            </a:r>
            <a:r>
              <a:rPr lang="en-US" altLang="en-US" sz="1800" b="1" dirty="0">
                <a:solidFill>
                  <a:srgbClr val="0070C0"/>
                </a:solidFill>
                <a:latin typeface="Courier New" panose="02070309020205020404" pitchFamily="49" charset="0"/>
              </a:rPr>
              <a:t> </a:t>
            </a:r>
            <a:r>
              <a:rPr lang="en-US" altLang="en-US" sz="1800" b="1" dirty="0" err="1">
                <a:solidFill>
                  <a:srgbClr val="0070C0"/>
                </a:solidFill>
                <a:latin typeface="Courier New" panose="02070309020205020404" pitchFamily="49" charset="0"/>
              </a:rPr>
              <a:t>al,bl</a:t>
            </a:r>
            <a:r>
              <a:rPr lang="en-US" altLang="en-US" sz="1800" b="1" dirty="0">
                <a:latin typeface="Courier New" panose="02070309020205020404" pitchFamily="49" charset="0"/>
              </a:rPr>
              <a:t>	; First expression...</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a:solidFill>
                  <a:srgbClr val="00B050"/>
                </a:solidFill>
                <a:latin typeface="Courier New" panose="02070309020205020404" pitchFamily="49" charset="0"/>
              </a:rPr>
              <a:t>JBE next</a:t>
            </a:r>
            <a:r>
              <a:rPr lang="en-US" altLang="en-US" sz="1800" b="1" dirty="0">
                <a:latin typeface="Courier New" panose="02070309020205020404" pitchFamily="49" charset="0"/>
              </a:rPr>
              <a:t>	; quit if false</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solidFill>
                  <a:srgbClr val="C00000"/>
                </a:solidFill>
                <a:latin typeface="Courier New" panose="02070309020205020404" pitchFamily="49" charset="0"/>
              </a:rPr>
              <a:t>cmp</a:t>
            </a:r>
            <a:r>
              <a:rPr lang="en-US" altLang="en-US" sz="1800" b="1" dirty="0">
                <a:solidFill>
                  <a:srgbClr val="C00000"/>
                </a:solidFill>
                <a:latin typeface="Courier New" panose="02070309020205020404" pitchFamily="49" charset="0"/>
              </a:rPr>
              <a:t> </a:t>
            </a:r>
            <a:r>
              <a:rPr lang="en-US" altLang="en-US" sz="1800" b="1" dirty="0" err="1">
                <a:solidFill>
                  <a:srgbClr val="C00000"/>
                </a:solidFill>
                <a:latin typeface="Courier New" panose="02070309020205020404" pitchFamily="49" charset="0"/>
              </a:rPr>
              <a:t>bl,cl</a:t>
            </a:r>
            <a:r>
              <a:rPr lang="en-US" altLang="en-US" sz="1800" b="1" dirty="0">
                <a:latin typeface="Courier New" panose="02070309020205020404" pitchFamily="49" charset="0"/>
              </a:rPr>
              <a:t>	; Second expression...</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a:solidFill>
                  <a:srgbClr val="00B050"/>
                </a:solidFill>
                <a:latin typeface="Courier New" panose="02070309020205020404" pitchFamily="49" charset="0"/>
              </a:rPr>
              <a:t>JBE next</a:t>
            </a:r>
            <a:r>
              <a:rPr lang="en-US" altLang="en-US" sz="1800" b="1" dirty="0">
                <a:latin typeface="Courier New" panose="02070309020205020404" pitchFamily="49" charset="0"/>
              </a:rPr>
              <a:t>	; quit if false</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X,1	; both are true</a:t>
            </a:r>
          </a:p>
          <a:p>
            <a:pPr eaLnBrk="1" hangingPunct="1">
              <a:lnSpc>
                <a:spcPct val="50000"/>
              </a:lnSpc>
              <a:spcBef>
                <a:spcPct val="50000"/>
              </a:spcBef>
              <a:buClrTx/>
              <a:buFontTx/>
              <a:buNone/>
            </a:pPr>
            <a:r>
              <a:rPr lang="en-US" altLang="en-US" sz="1800" b="1" dirty="0">
                <a:solidFill>
                  <a:srgbClr val="00B050"/>
                </a:solidFill>
                <a:latin typeface="Courier New" panose="02070309020205020404" pitchFamily="49" charset="0"/>
              </a:rPr>
              <a:t>next:</a:t>
            </a:r>
          </a:p>
        </p:txBody>
      </p:sp>
      <p:sp>
        <p:nvSpPr>
          <p:cNvPr id="7" name="Text Box 4"/>
          <p:cNvSpPr txBox="1">
            <a:spLocks noChangeArrowheads="1"/>
          </p:cNvSpPr>
          <p:nvPr/>
        </p:nvSpPr>
        <p:spPr bwMode="auto">
          <a:xfrm>
            <a:off x="3359696" y="1582738"/>
            <a:ext cx="487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b="1" dirty="0">
                <a:latin typeface="Courier New" panose="02070309020205020404" pitchFamily="49" charset="0"/>
              </a:rPr>
              <a:t>if (</a:t>
            </a:r>
            <a:r>
              <a:rPr lang="en-US" altLang="en-US" sz="2000" b="1" dirty="0">
                <a:solidFill>
                  <a:srgbClr val="0070C0"/>
                </a:solidFill>
                <a:latin typeface="Courier New" panose="02070309020205020404" pitchFamily="49" charset="0"/>
              </a:rPr>
              <a:t>al &gt; </a:t>
            </a:r>
            <a:r>
              <a:rPr lang="en-US" altLang="en-US" sz="2000" b="1" dirty="0" err="1">
                <a:solidFill>
                  <a:srgbClr val="0070C0"/>
                </a:solidFill>
                <a:latin typeface="Courier New" panose="02070309020205020404" pitchFamily="49" charset="0"/>
              </a:rPr>
              <a:t>bl</a:t>
            </a:r>
            <a:r>
              <a:rPr lang="en-US" altLang="en-US" sz="2000" b="1" dirty="0">
                <a:latin typeface="Courier New" panose="02070309020205020404" pitchFamily="49" charset="0"/>
              </a:rPr>
              <a:t>) </a:t>
            </a:r>
            <a:r>
              <a:rPr lang="en-US" altLang="en-US" sz="2000" b="1" dirty="0">
                <a:solidFill>
                  <a:srgbClr val="FF0000"/>
                </a:solidFill>
                <a:latin typeface="Courier New" panose="02070309020205020404" pitchFamily="49" charset="0"/>
              </a:rPr>
              <a:t>AND</a:t>
            </a:r>
            <a:r>
              <a:rPr lang="en-US" altLang="en-US" sz="2000" b="1" dirty="0">
                <a:latin typeface="Courier New" panose="02070309020205020404" pitchFamily="49" charset="0"/>
              </a:rPr>
              <a:t> (</a:t>
            </a:r>
            <a:r>
              <a:rPr lang="en-US" altLang="en-US" sz="2000" b="1" dirty="0" err="1">
                <a:solidFill>
                  <a:srgbClr val="C00000"/>
                </a:solidFill>
                <a:latin typeface="Courier New" panose="02070309020205020404" pitchFamily="49" charset="0"/>
              </a:rPr>
              <a:t>bl</a:t>
            </a:r>
            <a:r>
              <a:rPr lang="en-US" altLang="en-US" sz="2000" b="1" dirty="0">
                <a:solidFill>
                  <a:srgbClr val="C00000"/>
                </a:solidFill>
                <a:latin typeface="Courier New" panose="02070309020205020404" pitchFamily="49" charset="0"/>
              </a:rPr>
              <a:t> &gt; cl</a:t>
            </a:r>
            <a:r>
              <a:rPr lang="en-US" altLang="en-US" sz="2000" b="1" dirty="0">
                <a:latin typeface="Courier New" panose="02070309020205020404" pitchFamily="49" charset="0"/>
              </a:rPr>
              <a:t>)</a:t>
            </a:r>
          </a:p>
          <a:p>
            <a:pPr eaLnBrk="1" hangingPunct="1">
              <a:lnSpc>
                <a:spcPct val="90000"/>
              </a:lnSpc>
              <a:buFontTx/>
              <a:buNone/>
            </a:pPr>
            <a:r>
              <a:rPr lang="en-US" altLang="en-US" sz="2000" b="1" dirty="0">
                <a:latin typeface="Courier New" panose="02070309020205020404" pitchFamily="49" charset="0"/>
              </a:rPr>
              <a:t>  X = 1;</a:t>
            </a:r>
          </a:p>
          <a:p>
            <a:pPr eaLnBrk="1" hangingPunct="1">
              <a:lnSpc>
                <a:spcPct val="50000"/>
              </a:lnSpc>
              <a:spcBef>
                <a:spcPct val="50000"/>
              </a:spcBef>
              <a:buClrTx/>
              <a:buFontTx/>
              <a:buNone/>
            </a:pPr>
            <a:endParaRPr lang="en-US" altLang="en-US" sz="2000" b="1" dirty="0">
              <a:latin typeface="Courier New" panose="02070309020205020404" pitchFamily="49" charset="0"/>
            </a:endParaRPr>
          </a:p>
        </p:txBody>
      </p:sp>
      <p:sp>
        <p:nvSpPr>
          <p:cNvPr id="8" name="Text Box 5"/>
          <p:cNvSpPr txBox="1">
            <a:spLocks noChangeArrowheads="1"/>
          </p:cNvSpPr>
          <p:nvPr/>
        </p:nvSpPr>
        <p:spPr bwMode="auto">
          <a:xfrm>
            <a:off x="2140496" y="2878139"/>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But the following implementation uses  29% less code by reversing the first relational operator. We allow the program to "fall through" to the second expression:</a:t>
            </a:r>
          </a:p>
        </p:txBody>
      </p:sp>
    </p:spTree>
    <p:extLst>
      <p:ext uri="{BB962C8B-B14F-4D97-AF65-F5344CB8AC3E}">
        <p14:creationId xmlns:p14="http://schemas.microsoft.com/office/powerpoint/2010/main" val="1776570222"/>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Compound Expression with AND - 4</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384</a:t>
            </a:fld>
            <a:endParaRPr lang="es-MX" dirty="0"/>
          </a:p>
        </p:txBody>
      </p:sp>
      <p:sp>
        <p:nvSpPr>
          <p:cNvPr id="6" name="Rectangle 3"/>
          <p:cNvSpPr txBox="1">
            <a:spLocks noChangeArrowheads="1"/>
          </p:cNvSpPr>
          <p:nvPr/>
        </p:nvSpPr>
        <p:spPr>
          <a:xfrm>
            <a:off x="2207568" y="1537494"/>
            <a:ext cx="7772400" cy="1219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altLang="en-US"/>
              <a:t>Implement the following pseudocode in assembly language. All values are unsigned:</a:t>
            </a:r>
            <a:endParaRPr lang="en-US" altLang="en-US" sz="2000" b="1">
              <a:latin typeface="Courier New" panose="02070309020205020404" pitchFamily="49" charset="0"/>
            </a:endParaRPr>
          </a:p>
        </p:txBody>
      </p:sp>
      <p:sp>
        <p:nvSpPr>
          <p:cNvPr id="7" name="Text Box 4"/>
          <p:cNvSpPr txBox="1">
            <a:spLocks noChangeArrowheads="1"/>
          </p:cNvSpPr>
          <p:nvPr/>
        </p:nvSpPr>
        <p:spPr bwMode="auto">
          <a:xfrm>
            <a:off x="5941368" y="3061494"/>
            <a:ext cx="3276600" cy="2209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b="1" dirty="0" err="1">
                <a:solidFill>
                  <a:srgbClr val="0070C0"/>
                </a:solidFill>
                <a:latin typeface="Courier New" panose="02070309020205020404" pitchFamily="49" charset="0"/>
              </a:rPr>
              <a:t>cmp</a:t>
            </a:r>
            <a:r>
              <a:rPr lang="en-US" altLang="en-US" sz="1800" b="1" dirty="0">
                <a:solidFill>
                  <a:srgbClr val="0070C0"/>
                </a:solidFill>
                <a:latin typeface="Courier New" panose="02070309020205020404" pitchFamily="49" charset="0"/>
              </a:rPr>
              <a:t> </a:t>
            </a:r>
            <a:r>
              <a:rPr lang="en-US" altLang="en-US" sz="1800" b="1" dirty="0" err="1">
                <a:solidFill>
                  <a:srgbClr val="0070C0"/>
                </a:solidFill>
                <a:latin typeface="Courier New" panose="02070309020205020404" pitchFamily="49" charset="0"/>
              </a:rPr>
              <a:t>ebx,ecx</a:t>
            </a:r>
            <a:endParaRPr lang="en-US" altLang="en-US" sz="1800" b="1" dirty="0">
              <a:solidFill>
                <a:srgbClr val="0070C0"/>
              </a:solidFill>
              <a:latin typeface="Courier New" panose="02070309020205020404" pitchFamily="49" charset="0"/>
            </a:endParaRPr>
          </a:p>
          <a:p>
            <a:pPr lvl="1" eaLnBrk="1" hangingPunct="1">
              <a:lnSpc>
                <a:spcPct val="50000"/>
              </a:lnSpc>
              <a:spcBef>
                <a:spcPct val="50000"/>
              </a:spcBef>
              <a:buClrTx/>
              <a:buFontTx/>
              <a:buNone/>
            </a:pPr>
            <a:r>
              <a:rPr lang="en-US" altLang="en-US" sz="1800" b="1" dirty="0">
                <a:solidFill>
                  <a:srgbClr val="0070C0"/>
                </a:solidFill>
                <a:latin typeface="Courier New" panose="02070309020205020404" pitchFamily="49" charset="0"/>
              </a:rPr>
              <a:t>JA  </a:t>
            </a:r>
            <a:r>
              <a:rPr lang="en-US" altLang="en-US" sz="1800" b="1" dirty="0">
                <a:solidFill>
                  <a:srgbClr val="00B050"/>
                </a:solidFill>
                <a:latin typeface="Courier New" panose="02070309020205020404" pitchFamily="49" charset="0"/>
              </a:rPr>
              <a:t>next</a:t>
            </a:r>
          </a:p>
          <a:p>
            <a:pPr lvl="1" eaLnBrk="1" hangingPunct="1">
              <a:lnSpc>
                <a:spcPct val="50000"/>
              </a:lnSpc>
              <a:spcBef>
                <a:spcPct val="50000"/>
              </a:spcBef>
              <a:buClrTx/>
              <a:buFontTx/>
              <a:buNone/>
            </a:pPr>
            <a:r>
              <a:rPr lang="en-US" altLang="en-US" sz="1800" b="1" dirty="0" err="1">
                <a:solidFill>
                  <a:srgbClr val="C00000"/>
                </a:solidFill>
                <a:latin typeface="Courier New" panose="02070309020205020404" pitchFamily="49" charset="0"/>
              </a:rPr>
              <a:t>cmp</a:t>
            </a:r>
            <a:r>
              <a:rPr lang="en-US" altLang="en-US" sz="1800" b="1" dirty="0">
                <a:solidFill>
                  <a:srgbClr val="C00000"/>
                </a:solidFill>
                <a:latin typeface="Courier New" panose="02070309020205020404" pitchFamily="49" charset="0"/>
              </a:rPr>
              <a:t> </a:t>
            </a:r>
            <a:r>
              <a:rPr lang="en-US" altLang="en-US" sz="1800" b="1" dirty="0" err="1">
                <a:solidFill>
                  <a:srgbClr val="C00000"/>
                </a:solidFill>
                <a:latin typeface="Courier New" panose="02070309020205020404" pitchFamily="49" charset="0"/>
              </a:rPr>
              <a:t>ecx,edx</a:t>
            </a:r>
            <a:endParaRPr lang="en-US" altLang="en-US" sz="1800" b="1" dirty="0">
              <a:solidFill>
                <a:srgbClr val="C00000"/>
              </a:solidFill>
              <a:latin typeface="Courier New" panose="02070309020205020404" pitchFamily="49" charset="0"/>
            </a:endParaRPr>
          </a:p>
          <a:p>
            <a:pPr lvl="1" eaLnBrk="1" hangingPunct="1">
              <a:lnSpc>
                <a:spcPct val="50000"/>
              </a:lnSpc>
              <a:spcBef>
                <a:spcPct val="50000"/>
              </a:spcBef>
              <a:buClrTx/>
              <a:buFontTx/>
              <a:buNone/>
            </a:pPr>
            <a:r>
              <a:rPr lang="en-US" altLang="en-US" sz="1800" b="1" dirty="0">
                <a:solidFill>
                  <a:srgbClr val="C00000"/>
                </a:solidFill>
                <a:latin typeface="Courier New" panose="02070309020205020404" pitchFamily="49" charset="0"/>
              </a:rPr>
              <a:t>JBE</a:t>
            </a:r>
            <a:r>
              <a:rPr lang="en-US" altLang="en-US" sz="1800" b="1" dirty="0">
                <a:solidFill>
                  <a:srgbClr val="FF0000"/>
                </a:solidFill>
                <a:latin typeface="Courier New" panose="02070309020205020404" pitchFamily="49" charset="0"/>
              </a:rPr>
              <a:t> </a:t>
            </a:r>
            <a:r>
              <a:rPr lang="en-US" altLang="en-US" sz="1800" b="1" dirty="0">
                <a:solidFill>
                  <a:srgbClr val="00B050"/>
                </a:solidFill>
                <a:latin typeface="Courier New" panose="02070309020205020404" pitchFamily="49" charset="0"/>
              </a:rPr>
              <a:t>next</a:t>
            </a:r>
          </a:p>
          <a:p>
            <a:pPr lvl="1" eaLnBrk="1" hangingPunct="1">
              <a:lnSpc>
                <a:spcPct val="50000"/>
              </a:lnSpc>
              <a:spcBef>
                <a:spcPct val="50000"/>
              </a:spcBef>
              <a:buClrTx/>
              <a:buFontTx/>
              <a:buNone/>
            </a:pPr>
            <a:r>
              <a:rPr lang="en-US" altLang="en-US" sz="1800" b="1" dirty="0">
                <a:solidFill>
                  <a:srgbClr val="FF0000"/>
                </a:solidFill>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eax,5</a:t>
            </a:r>
          </a:p>
          <a:p>
            <a:pPr lvl="1" eaLnBrk="1" hangingPunct="1">
              <a:lnSpc>
                <a:spcPct val="50000"/>
              </a:lnSpc>
              <a:spcBef>
                <a:spcPct val="50000"/>
              </a:spcBef>
              <a:buClrTx/>
              <a:buFontTx/>
              <a:buNone/>
            </a:pPr>
            <a:r>
              <a:rPr lang="en-US" altLang="en-US" sz="1800" b="1" dirty="0">
                <a:solidFill>
                  <a:srgbClr val="FF0000"/>
                </a:solidFill>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edx,6</a:t>
            </a:r>
          </a:p>
          <a:p>
            <a:pPr eaLnBrk="1" hangingPunct="1">
              <a:lnSpc>
                <a:spcPct val="50000"/>
              </a:lnSpc>
              <a:spcBef>
                <a:spcPct val="50000"/>
              </a:spcBef>
              <a:buClrTx/>
              <a:buFontTx/>
              <a:buNone/>
            </a:pPr>
            <a:r>
              <a:rPr lang="en-US" altLang="en-US" sz="1800" b="1" dirty="0">
                <a:solidFill>
                  <a:srgbClr val="00B050"/>
                </a:solidFill>
                <a:latin typeface="Courier New" panose="02070309020205020404" pitchFamily="49" charset="0"/>
              </a:rPr>
              <a:t>next:</a:t>
            </a:r>
            <a:r>
              <a:rPr lang="en-US" altLang="en-US" sz="1800" b="1" dirty="0">
                <a:solidFill>
                  <a:srgbClr val="FF0000"/>
                </a:solidFill>
                <a:latin typeface="Courier New" panose="02070309020205020404" pitchFamily="49" charset="0"/>
              </a:rPr>
              <a:t>	</a:t>
            </a:r>
          </a:p>
        </p:txBody>
      </p:sp>
      <p:sp>
        <p:nvSpPr>
          <p:cNvPr id="8" name="Text Box 5"/>
          <p:cNvSpPr txBox="1">
            <a:spLocks noChangeArrowheads="1"/>
          </p:cNvSpPr>
          <p:nvPr/>
        </p:nvSpPr>
        <p:spPr bwMode="auto">
          <a:xfrm>
            <a:off x="2359968" y="3061494"/>
            <a:ext cx="32004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b="1" dirty="0">
                <a:latin typeface="Courier New" panose="02070309020205020404" pitchFamily="49" charset="0"/>
              </a:rPr>
              <a:t>if( </a:t>
            </a:r>
            <a:r>
              <a:rPr lang="en-US" altLang="en-US" sz="1800" b="1" dirty="0" err="1">
                <a:solidFill>
                  <a:srgbClr val="0070C0"/>
                </a:solidFill>
                <a:latin typeface="Courier New" panose="02070309020205020404" pitchFamily="49" charset="0"/>
              </a:rPr>
              <a:t>ebx</a:t>
            </a:r>
            <a:r>
              <a:rPr lang="en-US" altLang="en-US" sz="1800" b="1" dirty="0">
                <a:solidFill>
                  <a:srgbClr val="0070C0"/>
                </a:solidFill>
                <a:latin typeface="Courier New" panose="02070309020205020404" pitchFamily="49" charset="0"/>
              </a:rPr>
              <a:t> &lt;= </a:t>
            </a:r>
            <a:r>
              <a:rPr lang="en-US" altLang="en-US" sz="1800" b="1" dirty="0" err="1">
                <a:solidFill>
                  <a:srgbClr val="0070C0"/>
                </a:solidFill>
                <a:latin typeface="Courier New" panose="02070309020205020404" pitchFamily="49" charset="0"/>
              </a:rPr>
              <a:t>ecx</a:t>
            </a:r>
            <a:r>
              <a:rPr lang="en-US" altLang="en-US" sz="1800" b="1" dirty="0">
                <a:latin typeface="Courier New" panose="02070309020205020404" pitchFamily="49" charset="0"/>
              </a:rPr>
              <a:t> </a:t>
            </a:r>
          </a:p>
          <a:p>
            <a:pPr eaLnBrk="1" hangingPunct="1">
              <a:lnSpc>
                <a:spcPct val="90000"/>
              </a:lnSpc>
              <a:buFontTx/>
              <a:buNone/>
            </a:pPr>
            <a:r>
              <a:rPr lang="en-US" altLang="en-US" sz="1800" b="1" dirty="0">
                <a:latin typeface="Courier New" panose="02070309020205020404" pitchFamily="49" charset="0"/>
              </a:rPr>
              <a:t>	</a:t>
            </a:r>
            <a:r>
              <a:rPr lang="en-US" altLang="en-US" sz="1800" b="1" dirty="0">
                <a:solidFill>
                  <a:srgbClr val="FF0000"/>
                </a:solidFill>
                <a:latin typeface="Courier New" panose="02070309020205020404" pitchFamily="49" charset="0"/>
              </a:rPr>
              <a:t>&amp;&amp;</a:t>
            </a:r>
            <a:r>
              <a:rPr lang="en-US" altLang="en-US" sz="1800" b="1" dirty="0">
                <a:latin typeface="Courier New" panose="02070309020205020404" pitchFamily="49" charset="0"/>
              </a:rPr>
              <a:t> </a:t>
            </a:r>
            <a:r>
              <a:rPr lang="en-US" altLang="en-US" sz="1800" b="1" dirty="0" err="1">
                <a:solidFill>
                  <a:srgbClr val="C00000"/>
                </a:solidFill>
                <a:latin typeface="Courier New" panose="02070309020205020404" pitchFamily="49" charset="0"/>
              </a:rPr>
              <a:t>ecx</a:t>
            </a:r>
            <a:r>
              <a:rPr lang="en-US" altLang="en-US" sz="1800" b="1" dirty="0">
                <a:solidFill>
                  <a:srgbClr val="C00000"/>
                </a:solidFill>
                <a:latin typeface="Courier New" panose="02070309020205020404" pitchFamily="49" charset="0"/>
              </a:rPr>
              <a:t> &gt; </a:t>
            </a:r>
            <a:r>
              <a:rPr lang="en-US" altLang="en-US" sz="1800" b="1" dirty="0" err="1">
                <a:solidFill>
                  <a:srgbClr val="C00000"/>
                </a:solidFill>
                <a:latin typeface="Courier New" panose="02070309020205020404" pitchFamily="49" charset="0"/>
              </a:rPr>
              <a:t>edx</a:t>
            </a:r>
            <a:r>
              <a:rPr lang="en-US" altLang="en-US" sz="1800" b="1" dirty="0">
                <a:latin typeface="Courier New" panose="02070309020205020404" pitchFamily="49" charset="0"/>
              </a:rPr>
              <a:t> )</a:t>
            </a:r>
          </a:p>
          <a:p>
            <a:pPr eaLnBrk="1" hangingPunct="1">
              <a:lnSpc>
                <a:spcPct val="90000"/>
              </a:lnSpc>
              <a:buFontTx/>
              <a:buNone/>
            </a:pPr>
            <a:r>
              <a:rPr lang="en-US" altLang="en-US" sz="1800" b="1" dirty="0">
                <a:latin typeface="Courier New" panose="02070309020205020404" pitchFamily="49" charset="0"/>
              </a:rPr>
              <a:t>{</a:t>
            </a:r>
          </a:p>
          <a:p>
            <a:pPr eaLnBrk="1" hangingPunct="1">
              <a:lnSpc>
                <a:spcPct val="90000"/>
              </a:lnSpc>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eax</a:t>
            </a:r>
            <a:r>
              <a:rPr lang="en-US" altLang="en-US" sz="1800" b="1" dirty="0">
                <a:latin typeface="Courier New" panose="02070309020205020404" pitchFamily="49" charset="0"/>
              </a:rPr>
              <a:t> = 5;</a:t>
            </a:r>
          </a:p>
          <a:p>
            <a:pPr eaLnBrk="1" hangingPunct="1">
              <a:lnSpc>
                <a:spcPct val="90000"/>
              </a:lnSpc>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edx</a:t>
            </a:r>
            <a:r>
              <a:rPr lang="en-US" altLang="en-US" sz="1800" b="1" dirty="0">
                <a:latin typeface="Courier New" panose="02070309020205020404" pitchFamily="49" charset="0"/>
              </a:rPr>
              <a:t> = 6;</a:t>
            </a:r>
          </a:p>
          <a:p>
            <a:pPr eaLnBrk="1" hangingPunct="1">
              <a:lnSpc>
                <a:spcPct val="90000"/>
              </a:lnSpc>
              <a:buFontTx/>
              <a:buNone/>
            </a:pPr>
            <a:r>
              <a:rPr lang="en-US" altLang="en-US" sz="1800" b="1" dirty="0">
                <a:latin typeface="Courier New" panose="02070309020205020404" pitchFamily="49" charset="0"/>
              </a:rPr>
              <a:t>}</a:t>
            </a:r>
          </a:p>
          <a:p>
            <a:pPr eaLnBrk="1" hangingPunct="1">
              <a:lnSpc>
                <a:spcPct val="50000"/>
              </a:lnSpc>
              <a:spcBef>
                <a:spcPct val="50000"/>
              </a:spcBef>
              <a:buClrTx/>
              <a:buFontTx/>
              <a:buNone/>
            </a:pPr>
            <a:endParaRPr lang="en-US" altLang="en-US" sz="1800" b="1" dirty="0">
              <a:latin typeface="Courier New" panose="02070309020205020404" pitchFamily="49" charset="0"/>
            </a:endParaRPr>
          </a:p>
        </p:txBody>
      </p:sp>
      <p:sp>
        <p:nvSpPr>
          <p:cNvPr id="9" name="Text Box 6"/>
          <p:cNvSpPr txBox="1">
            <a:spLocks noChangeArrowheads="1"/>
          </p:cNvSpPr>
          <p:nvPr/>
        </p:nvSpPr>
        <p:spPr bwMode="auto">
          <a:xfrm>
            <a:off x="2321868" y="5754918"/>
            <a:ext cx="72390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(There are multiple correct solutions to this problem.)</a:t>
            </a:r>
          </a:p>
        </p:txBody>
      </p:sp>
    </p:spTree>
    <p:extLst>
      <p:ext uri="{BB962C8B-B14F-4D97-AF65-F5344CB8AC3E}">
        <p14:creationId xmlns:p14="http://schemas.microsoft.com/office/powerpoint/2010/main" val="53480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Compound</a:t>
            </a:r>
            <a:r>
              <a:rPr lang="es-MX" dirty="0"/>
              <a:t> </a:t>
            </a:r>
            <a:r>
              <a:rPr lang="es-MX" dirty="0" err="1"/>
              <a:t>Expression</a:t>
            </a:r>
            <a:r>
              <a:rPr lang="es-MX" dirty="0"/>
              <a:t> </a:t>
            </a:r>
            <a:r>
              <a:rPr lang="es-MX" dirty="0" err="1"/>
              <a:t>with</a:t>
            </a:r>
            <a:r>
              <a:rPr lang="es-MX" dirty="0"/>
              <a:t> OR - 1</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385</a:t>
            </a:fld>
            <a:endParaRPr lang="es-MX" dirty="0"/>
          </a:p>
        </p:txBody>
      </p:sp>
      <p:sp>
        <p:nvSpPr>
          <p:cNvPr id="6" name="Rectangle 3"/>
          <p:cNvSpPr txBox="1">
            <a:spLocks noChangeArrowheads="1"/>
          </p:cNvSpPr>
          <p:nvPr/>
        </p:nvSpPr>
        <p:spPr>
          <a:xfrm>
            <a:off x="2133600" y="1556792"/>
            <a:ext cx="8077200" cy="195646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nSpc>
                <a:spcPct val="120000"/>
              </a:lnSpc>
            </a:pPr>
            <a:r>
              <a:rPr lang="en-US" altLang="en-US" dirty="0"/>
              <a:t>When implementing the logical </a:t>
            </a:r>
            <a:r>
              <a:rPr lang="en-US" altLang="en-US" dirty="0">
                <a:solidFill>
                  <a:srgbClr val="FF0000"/>
                </a:solidFill>
              </a:rPr>
              <a:t>OR</a:t>
            </a:r>
            <a:r>
              <a:rPr lang="en-US" altLang="en-US" dirty="0"/>
              <a:t> operator, consider that HLLs use </a:t>
            </a:r>
            <a:r>
              <a:rPr lang="en-US" altLang="en-US" dirty="0">
                <a:solidFill>
                  <a:srgbClr val="FF0000"/>
                </a:solidFill>
              </a:rPr>
              <a:t>short-circuit evaluation</a:t>
            </a:r>
          </a:p>
          <a:p>
            <a:pPr marL="228600" indent="-228600">
              <a:lnSpc>
                <a:spcPct val="120000"/>
              </a:lnSpc>
            </a:pPr>
            <a:r>
              <a:rPr lang="en-US" altLang="en-US" dirty="0"/>
              <a:t>In the following example</a:t>
            </a:r>
            <a:r>
              <a:rPr lang="en-US" altLang="en-US" dirty="0">
                <a:solidFill>
                  <a:srgbClr val="FF0000"/>
                </a:solidFill>
              </a:rPr>
              <a:t>, if the First expression is true</a:t>
            </a:r>
            <a:r>
              <a:rPr lang="en-US" altLang="en-US" dirty="0"/>
              <a:t>, </a:t>
            </a:r>
            <a:r>
              <a:rPr lang="en-US" altLang="en-US" i="1" dirty="0"/>
              <a:t>the Second expression is skipped</a:t>
            </a:r>
            <a:r>
              <a:rPr lang="en-US" altLang="en-US" dirty="0"/>
              <a:t>:</a:t>
            </a:r>
          </a:p>
        </p:txBody>
      </p:sp>
      <p:sp>
        <p:nvSpPr>
          <p:cNvPr id="7" name="Text Box 4"/>
          <p:cNvSpPr txBox="1">
            <a:spLocks noChangeArrowheads="1"/>
          </p:cNvSpPr>
          <p:nvPr/>
        </p:nvSpPr>
        <p:spPr bwMode="auto">
          <a:xfrm>
            <a:off x="3276600" y="3766592"/>
            <a:ext cx="510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b="1" dirty="0">
                <a:latin typeface="Courier New" panose="02070309020205020404" pitchFamily="49" charset="0"/>
              </a:rPr>
              <a:t>if (al &gt; </a:t>
            </a:r>
            <a:r>
              <a:rPr lang="en-US" altLang="en-US" sz="2000" b="1" dirty="0" err="1">
                <a:latin typeface="Courier New" panose="02070309020205020404" pitchFamily="49" charset="0"/>
              </a:rPr>
              <a:t>bl</a:t>
            </a:r>
            <a:r>
              <a:rPr lang="en-US" altLang="en-US" sz="2000" b="1" dirty="0">
                <a:latin typeface="Courier New" panose="02070309020205020404" pitchFamily="49" charset="0"/>
              </a:rPr>
              <a:t>) </a:t>
            </a:r>
            <a:r>
              <a:rPr lang="en-US" altLang="en-US" sz="2000" b="1" dirty="0">
                <a:solidFill>
                  <a:srgbClr val="FF0000"/>
                </a:solidFill>
                <a:latin typeface="Courier New" panose="02070309020205020404" pitchFamily="49" charset="0"/>
              </a:rPr>
              <a:t>OR</a:t>
            </a:r>
            <a:r>
              <a:rPr lang="en-US" altLang="en-US" sz="2000" b="1" dirty="0">
                <a:latin typeface="Courier New" panose="02070309020205020404" pitchFamily="49" charset="0"/>
              </a:rPr>
              <a:t> (</a:t>
            </a:r>
            <a:r>
              <a:rPr lang="en-US" altLang="en-US" sz="2000" b="1" dirty="0" err="1">
                <a:latin typeface="Courier New" panose="02070309020205020404" pitchFamily="49" charset="0"/>
              </a:rPr>
              <a:t>bl</a:t>
            </a:r>
            <a:r>
              <a:rPr lang="en-US" altLang="en-US" sz="2000" b="1" dirty="0">
                <a:latin typeface="Courier New" panose="02070309020205020404" pitchFamily="49" charset="0"/>
              </a:rPr>
              <a:t> &gt; cl)</a:t>
            </a:r>
          </a:p>
          <a:p>
            <a:pPr eaLnBrk="1" hangingPunct="1">
              <a:lnSpc>
                <a:spcPct val="90000"/>
              </a:lnSpc>
              <a:buFontTx/>
              <a:buNone/>
            </a:pPr>
            <a:r>
              <a:rPr lang="en-US" altLang="en-US" sz="2000" b="1" dirty="0">
                <a:latin typeface="Courier New" panose="02070309020205020404" pitchFamily="49" charset="0"/>
              </a:rPr>
              <a:t>  X = 1;</a:t>
            </a:r>
          </a:p>
          <a:p>
            <a:pPr eaLnBrk="1" hangingPunct="1">
              <a:lnSpc>
                <a:spcPct val="50000"/>
              </a:lnSpc>
              <a:spcBef>
                <a:spcPct val="50000"/>
              </a:spcBef>
              <a:buClrTx/>
              <a:buFontTx/>
              <a:buNone/>
            </a:pPr>
            <a:endParaRPr lang="en-US" altLang="en-US" sz="2000" b="1" dirty="0">
              <a:latin typeface="Courier New" panose="02070309020205020404" pitchFamily="49" charset="0"/>
            </a:endParaRPr>
          </a:p>
        </p:txBody>
      </p:sp>
      <p:sp>
        <p:nvSpPr>
          <p:cNvPr id="8" name="Line 5"/>
          <p:cNvSpPr>
            <a:spLocks noChangeShapeType="1"/>
          </p:cNvSpPr>
          <p:nvPr/>
        </p:nvSpPr>
        <p:spPr bwMode="auto">
          <a:xfrm>
            <a:off x="6858000" y="5442992"/>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s-MX"/>
          </a:p>
        </p:txBody>
      </p:sp>
    </p:spTree>
    <p:extLst>
      <p:ext uri="{BB962C8B-B14F-4D97-AF65-F5344CB8AC3E}">
        <p14:creationId xmlns:p14="http://schemas.microsoft.com/office/powerpoint/2010/main" val="2498435573"/>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Compound</a:t>
            </a:r>
            <a:r>
              <a:rPr lang="es-MX" dirty="0"/>
              <a:t> </a:t>
            </a:r>
            <a:r>
              <a:rPr lang="es-MX" dirty="0" err="1"/>
              <a:t>Expression</a:t>
            </a:r>
            <a:r>
              <a:rPr lang="es-MX" dirty="0"/>
              <a:t> </a:t>
            </a:r>
            <a:r>
              <a:rPr lang="es-MX" dirty="0" err="1"/>
              <a:t>with</a:t>
            </a:r>
            <a:r>
              <a:rPr lang="es-MX" dirty="0"/>
              <a:t> OR - 2</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386</a:t>
            </a:fld>
            <a:endParaRPr lang="es-MX" dirty="0"/>
          </a:p>
        </p:txBody>
      </p:sp>
      <p:sp>
        <p:nvSpPr>
          <p:cNvPr id="6" name="Text Box 3"/>
          <p:cNvSpPr txBox="1">
            <a:spLocks noChangeArrowheads="1"/>
          </p:cNvSpPr>
          <p:nvPr/>
        </p:nvSpPr>
        <p:spPr bwMode="auto">
          <a:xfrm>
            <a:off x="2436912" y="3918992"/>
            <a:ext cx="7696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solidFill>
                  <a:srgbClr val="0070C0"/>
                </a:solidFill>
                <a:latin typeface="Courier New" panose="02070309020205020404" pitchFamily="49" charset="0"/>
              </a:rPr>
              <a:t>cmp</a:t>
            </a:r>
            <a:r>
              <a:rPr lang="en-US" altLang="en-US" sz="1800" b="1" dirty="0">
                <a:solidFill>
                  <a:srgbClr val="0070C0"/>
                </a:solidFill>
                <a:latin typeface="Courier New" panose="02070309020205020404" pitchFamily="49" charset="0"/>
              </a:rPr>
              <a:t> </a:t>
            </a:r>
            <a:r>
              <a:rPr lang="en-US" altLang="en-US" sz="1800" b="1" dirty="0" err="1">
                <a:solidFill>
                  <a:srgbClr val="0070C0"/>
                </a:solidFill>
                <a:latin typeface="Courier New" panose="02070309020205020404" pitchFamily="49" charset="0"/>
              </a:rPr>
              <a:t>al,bl</a:t>
            </a:r>
            <a:r>
              <a:rPr lang="en-US" altLang="en-US" sz="1800" b="1" dirty="0">
                <a:latin typeface="Courier New" panose="02070309020205020404" pitchFamily="49" charset="0"/>
              </a:rPr>
              <a:t>	; is AL &gt; BL?</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a:solidFill>
                  <a:srgbClr val="0070C0"/>
                </a:solidFill>
                <a:latin typeface="Courier New" panose="02070309020205020404" pitchFamily="49" charset="0"/>
              </a:rPr>
              <a:t>JA  L1</a:t>
            </a:r>
            <a:r>
              <a:rPr lang="en-US" altLang="en-US" sz="1800" b="1" dirty="0">
                <a:latin typeface="Courier New" panose="02070309020205020404" pitchFamily="49" charset="0"/>
              </a:rPr>
              <a:t>	; </a:t>
            </a:r>
            <a:r>
              <a:rPr lang="en-US" altLang="en-US" sz="1800" b="1" dirty="0">
                <a:solidFill>
                  <a:srgbClr val="0070C0"/>
                </a:solidFill>
                <a:latin typeface="Courier New" panose="02070309020205020404" pitchFamily="49" charset="0"/>
              </a:rPr>
              <a:t>yes</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solidFill>
                  <a:srgbClr val="C00000"/>
                </a:solidFill>
                <a:latin typeface="Courier New" panose="02070309020205020404" pitchFamily="49" charset="0"/>
              </a:rPr>
              <a:t>cmp</a:t>
            </a:r>
            <a:r>
              <a:rPr lang="en-US" altLang="en-US" sz="1800" b="1" dirty="0">
                <a:solidFill>
                  <a:srgbClr val="C00000"/>
                </a:solidFill>
                <a:latin typeface="Courier New" panose="02070309020205020404" pitchFamily="49" charset="0"/>
              </a:rPr>
              <a:t> </a:t>
            </a:r>
            <a:r>
              <a:rPr lang="en-US" altLang="en-US" sz="1800" b="1" dirty="0" err="1">
                <a:solidFill>
                  <a:srgbClr val="C00000"/>
                </a:solidFill>
                <a:latin typeface="Courier New" panose="02070309020205020404" pitchFamily="49" charset="0"/>
              </a:rPr>
              <a:t>bl,cl</a:t>
            </a:r>
            <a:r>
              <a:rPr lang="en-US" altLang="en-US" sz="1800" b="1" dirty="0">
                <a:latin typeface="Courier New" panose="02070309020205020404" pitchFamily="49" charset="0"/>
              </a:rPr>
              <a:t>	; </a:t>
            </a:r>
            <a:r>
              <a:rPr lang="en-US" altLang="en-US" sz="1800" b="1" dirty="0">
                <a:solidFill>
                  <a:srgbClr val="0070C0"/>
                </a:solidFill>
                <a:latin typeface="Courier New" panose="02070309020205020404" pitchFamily="49" charset="0"/>
              </a:rPr>
              <a:t>no</a:t>
            </a:r>
            <a:r>
              <a:rPr lang="en-US" altLang="en-US" sz="1800" b="1" dirty="0">
                <a:latin typeface="Courier New" panose="02070309020205020404" pitchFamily="49" charset="0"/>
              </a:rPr>
              <a:t>: is BL &gt; CL?</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a:solidFill>
                  <a:srgbClr val="C00000"/>
                </a:solidFill>
                <a:latin typeface="Courier New" panose="02070309020205020404" pitchFamily="49" charset="0"/>
              </a:rPr>
              <a:t>JBE </a:t>
            </a:r>
            <a:r>
              <a:rPr lang="en-US" altLang="en-US" sz="1800" b="1" dirty="0">
                <a:solidFill>
                  <a:srgbClr val="00B050"/>
                </a:solidFill>
                <a:latin typeface="Courier New" panose="02070309020205020404" pitchFamily="49" charset="0"/>
              </a:rPr>
              <a:t>next</a:t>
            </a:r>
            <a:r>
              <a:rPr lang="en-US" altLang="en-US" sz="1800" b="1" dirty="0">
                <a:latin typeface="Courier New" panose="02070309020205020404" pitchFamily="49" charset="0"/>
              </a:rPr>
              <a:t>	; </a:t>
            </a:r>
            <a:r>
              <a:rPr lang="en-US" altLang="en-US" sz="1800" b="1" dirty="0">
                <a:solidFill>
                  <a:srgbClr val="C00000"/>
                </a:solidFill>
                <a:latin typeface="Courier New" panose="02070309020205020404" pitchFamily="49" charset="0"/>
              </a:rPr>
              <a:t>no</a:t>
            </a:r>
            <a:r>
              <a:rPr lang="en-US" altLang="en-US" sz="1800" b="1" dirty="0">
                <a:latin typeface="Courier New" panose="02070309020205020404" pitchFamily="49" charset="0"/>
              </a:rPr>
              <a:t>: skip next statement</a:t>
            </a:r>
          </a:p>
          <a:p>
            <a:pPr eaLnBrk="1" hangingPunct="1">
              <a:lnSpc>
                <a:spcPct val="50000"/>
              </a:lnSpc>
              <a:spcBef>
                <a:spcPct val="50000"/>
              </a:spcBef>
              <a:buClrTx/>
              <a:buFontTx/>
              <a:buNone/>
            </a:pPr>
            <a:r>
              <a:rPr lang="en-US" altLang="en-US" sz="1800" b="1" dirty="0">
                <a:solidFill>
                  <a:srgbClr val="0070C0"/>
                </a:solidFill>
                <a:latin typeface="Courier New" panose="02070309020205020404" pitchFamily="49" charset="0"/>
              </a:rPr>
              <a:t>L1:</a:t>
            </a:r>
            <a:r>
              <a:rPr lang="en-US" altLang="en-US" sz="1800" b="1" dirty="0">
                <a:latin typeface="Courier New" panose="02070309020205020404" pitchFamily="49" charset="0"/>
              </a:rPr>
              <a:t>	</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X,1	; set X to 1</a:t>
            </a:r>
          </a:p>
          <a:p>
            <a:pPr eaLnBrk="1" hangingPunct="1">
              <a:lnSpc>
                <a:spcPct val="50000"/>
              </a:lnSpc>
              <a:spcBef>
                <a:spcPct val="50000"/>
              </a:spcBef>
              <a:buClrTx/>
              <a:buFontTx/>
              <a:buNone/>
            </a:pPr>
            <a:r>
              <a:rPr lang="en-US" altLang="en-US" sz="1800" b="1" dirty="0">
                <a:solidFill>
                  <a:srgbClr val="00B050"/>
                </a:solidFill>
                <a:latin typeface="Courier New" panose="02070309020205020404" pitchFamily="49" charset="0"/>
              </a:rPr>
              <a:t>next:</a:t>
            </a:r>
          </a:p>
        </p:txBody>
      </p:sp>
      <p:sp>
        <p:nvSpPr>
          <p:cNvPr id="7" name="Text Box 5"/>
          <p:cNvSpPr txBox="1">
            <a:spLocks noChangeArrowheads="1"/>
          </p:cNvSpPr>
          <p:nvPr/>
        </p:nvSpPr>
        <p:spPr bwMode="auto">
          <a:xfrm>
            <a:off x="2284512" y="2852192"/>
            <a:ext cx="731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We can use "fall-through" logic to keep the code as short as possible:</a:t>
            </a:r>
          </a:p>
        </p:txBody>
      </p:sp>
      <p:sp>
        <p:nvSpPr>
          <p:cNvPr id="8" name="Text Box 6"/>
          <p:cNvSpPr txBox="1">
            <a:spLocks noChangeArrowheads="1"/>
          </p:cNvSpPr>
          <p:nvPr/>
        </p:nvSpPr>
        <p:spPr bwMode="auto">
          <a:xfrm>
            <a:off x="3503712" y="1556792"/>
            <a:ext cx="510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b="1" dirty="0">
                <a:latin typeface="Courier New" panose="02070309020205020404" pitchFamily="49" charset="0"/>
              </a:rPr>
              <a:t>if (</a:t>
            </a:r>
            <a:r>
              <a:rPr lang="en-US" altLang="en-US" sz="2000" b="1" dirty="0">
                <a:solidFill>
                  <a:srgbClr val="0070C0"/>
                </a:solidFill>
                <a:latin typeface="Courier New" panose="02070309020205020404" pitchFamily="49" charset="0"/>
              </a:rPr>
              <a:t>al &gt; </a:t>
            </a:r>
            <a:r>
              <a:rPr lang="en-US" altLang="en-US" sz="2000" b="1" dirty="0" err="1">
                <a:solidFill>
                  <a:srgbClr val="0070C0"/>
                </a:solidFill>
                <a:latin typeface="Courier New" panose="02070309020205020404" pitchFamily="49" charset="0"/>
              </a:rPr>
              <a:t>bl</a:t>
            </a:r>
            <a:r>
              <a:rPr lang="en-US" altLang="en-US" sz="2000" b="1" dirty="0">
                <a:latin typeface="Courier New" panose="02070309020205020404" pitchFamily="49" charset="0"/>
              </a:rPr>
              <a:t>) </a:t>
            </a:r>
            <a:r>
              <a:rPr lang="en-US" altLang="en-US" sz="2000" b="1" dirty="0">
                <a:solidFill>
                  <a:srgbClr val="FF0000"/>
                </a:solidFill>
                <a:latin typeface="Courier New" panose="02070309020205020404" pitchFamily="49" charset="0"/>
              </a:rPr>
              <a:t>OR</a:t>
            </a:r>
            <a:r>
              <a:rPr lang="en-US" altLang="en-US" sz="2000" b="1" dirty="0">
                <a:latin typeface="Courier New" panose="02070309020205020404" pitchFamily="49" charset="0"/>
              </a:rPr>
              <a:t> (</a:t>
            </a:r>
            <a:r>
              <a:rPr lang="en-US" altLang="en-US" sz="2000" b="1" dirty="0" err="1">
                <a:solidFill>
                  <a:srgbClr val="C00000"/>
                </a:solidFill>
                <a:latin typeface="Courier New" panose="02070309020205020404" pitchFamily="49" charset="0"/>
              </a:rPr>
              <a:t>bl</a:t>
            </a:r>
            <a:r>
              <a:rPr lang="en-US" altLang="en-US" sz="2000" b="1" dirty="0">
                <a:solidFill>
                  <a:srgbClr val="C00000"/>
                </a:solidFill>
                <a:latin typeface="Courier New" panose="02070309020205020404" pitchFamily="49" charset="0"/>
              </a:rPr>
              <a:t> &gt; cl</a:t>
            </a:r>
            <a:r>
              <a:rPr lang="en-US" altLang="en-US" sz="2000" b="1" dirty="0">
                <a:latin typeface="Courier New" panose="02070309020205020404" pitchFamily="49" charset="0"/>
              </a:rPr>
              <a:t>)</a:t>
            </a:r>
          </a:p>
          <a:p>
            <a:pPr eaLnBrk="1" hangingPunct="1">
              <a:lnSpc>
                <a:spcPct val="90000"/>
              </a:lnSpc>
              <a:buFontTx/>
              <a:buNone/>
            </a:pPr>
            <a:r>
              <a:rPr lang="en-US" altLang="en-US" sz="2000" b="1" dirty="0">
                <a:latin typeface="Courier New" panose="02070309020205020404" pitchFamily="49" charset="0"/>
              </a:rPr>
              <a:t>  X = 1;</a:t>
            </a:r>
          </a:p>
          <a:p>
            <a:pPr eaLnBrk="1" hangingPunct="1">
              <a:lnSpc>
                <a:spcPct val="50000"/>
              </a:lnSpc>
              <a:spcBef>
                <a:spcPct val="50000"/>
              </a:spcBef>
              <a:buClrTx/>
              <a:buFontTx/>
              <a:buNone/>
            </a:pPr>
            <a:endParaRPr lang="en-US" altLang="en-US" sz="2000" b="1" dirty="0">
              <a:latin typeface="Courier New" panose="02070309020205020404" pitchFamily="49" charset="0"/>
            </a:endParaRPr>
          </a:p>
        </p:txBody>
      </p:sp>
    </p:spTree>
    <p:extLst>
      <p:ext uri="{BB962C8B-B14F-4D97-AF65-F5344CB8AC3E}">
        <p14:creationId xmlns:p14="http://schemas.microsoft.com/office/powerpoint/2010/main" val="1231172665"/>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BJ</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410904010"/>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09800" y="764705"/>
            <a:ext cx="7772400" cy="1470025"/>
          </a:xfrm>
        </p:spPr>
        <p:txBody>
          <a:bodyPr>
            <a:normAutofit/>
          </a:bodyPr>
          <a:lstStyle/>
          <a:p>
            <a:r>
              <a:rPr lang="es-MX" dirty="0"/>
              <a:t>MACRO </a:t>
            </a:r>
            <a:r>
              <a:rPr lang="es-MX" dirty="0" err="1"/>
              <a:t>Procedure</a:t>
            </a:r>
            <a:endParaRPr lang="es-MX" dirty="0"/>
          </a:p>
        </p:txBody>
      </p:sp>
      <p:sp>
        <p:nvSpPr>
          <p:cNvPr id="4" name="3 Marcador de número de diapositiva"/>
          <p:cNvSpPr>
            <a:spLocks noGrp="1"/>
          </p:cNvSpPr>
          <p:nvPr>
            <p:ph type="sldNum" sz="quarter" idx="12"/>
          </p:nvPr>
        </p:nvSpPr>
        <p:spPr/>
        <p:txBody>
          <a:bodyPr/>
          <a:lstStyle/>
          <a:p>
            <a:fld id="{99D12B9E-07E7-4AA4-B998-005BF6072828}" type="slidenum">
              <a:rPr lang="es-MX" smtClean="0"/>
              <a:t>388</a:t>
            </a:fld>
            <a:endParaRPr lang="es-MX"/>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3" name="CuadroTexto 2"/>
          <p:cNvSpPr txBox="1"/>
          <p:nvPr/>
        </p:nvSpPr>
        <p:spPr>
          <a:xfrm>
            <a:off x="2316696" y="2348880"/>
            <a:ext cx="7558608" cy="3785652"/>
          </a:xfrm>
          <a:prstGeom prst="rect">
            <a:avLst/>
          </a:prstGeom>
          <a:noFill/>
        </p:spPr>
        <p:txBody>
          <a:bodyPr wrap="square" rtlCol="0">
            <a:spAutoFit/>
          </a:bodyPr>
          <a:lstStyle/>
          <a:p>
            <a:r>
              <a:rPr lang="es-MX" sz="2400" dirty="0"/>
              <a:t>MACRO (</a:t>
            </a:r>
            <a:r>
              <a:rPr lang="es-MX" dirty="0"/>
              <a:t>DIRECTIVE</a:t>
            </a:r>
            <a:r>
              <a:rPr lang="es-MX" sz="2400" dirty="0"/>
              <a:t>)</a:t>
            </a:r>
          </a:p>
          <a:p>
            <a:pPr marL="342900" indent="-342900">
              <a:buFont typeface="Arial" panose="020B0604020202020204" pitchFamily="34" charset="0"/>
              <a:buChar char="•"/>
            </a:pPr>
            <a:r>
              <a:rPr lang="es-MX" sz="2400" dirty="0"/>
              <a:t>A </a:t>
            </a:r>
            <a:r>
              <a:rPr lang="es-MX" sz="2400" i="1" dirty="0"/>
              <a:t>MACRO </a:t>
            </a:r>
            <a:r>
              <a:rPr lang="es-MX" sz="2400" i="1" dirty="0" err="1"/>
              <a:t>procedure</a:t>
            </a:r>
            <a:r>
              <a:rPr lang="es-MX" sz="2400" dirty="0"/>
              <a:t> </a:t>
            </a:r>
            <a:r>
              <a:rPr lang="es-MX" sz="2400" dirty="0" err="1"/>
              <a:t>is</a:t>
            </a:r>
            <a:r>
              <a:rPr lang="es-MX" sz="2400" dirty="0"/>
              <a:t> a </a:t>
            </a:r>
            <a:r>
              <a:rPr lang="es-MX" sz="2400" i="1" dirty="0" err="1"/>
              <a:t>named</a:t>
            </a:r>
            <a:r>
              <a:rPr lang="es-MX" sz="2400" i="1" dirty="0"/>
              <a:t> block</a:t>
            </a:r>
            <a:r>
              <a:rPr lang="es-MX" sz="2400" dirty="0"/>
              <a:t> of </a:t>
            </a:r>
            <a:r>
              <a:rPr lang="es-MX" sz="2400" dirty="0" err="1"/>
              <a:t>Assembly</a:t>
            </a:r>
            <a:r>
              <a:rPr lang="es-MX" sz="2400" dirty="0"/>
              <a:t> </a:t>
            </a:r>
            <a:r>
              <a:rPr lang="es-MX" sz="2400" dirty="0" err="1"/>
              <a:t>Language</a:t>
            </a:r>
            <a:r>
              <a:rPr lang="es-MX" sz="2400" dirty="0"/>
              <a:t> </a:t>
            </a:r>
            <a:r>
              <a:rPr lang="es-MX" sz="2400" dirty="0" err="1"/>
              <a:t>instructions</a:t>
            </a:r>
            <a:r>
              <a:rPr lang="es-MX" sz="2400" dirty="0"/>
              <a:t>.</a:t>
            </a:r>
          </a:p>
          <a:p>
            <a:pPr marL="342900" indent="-342900">
              <a:buFont typeface="Arial" panose="020B0604020202020204" pitchFamily="34" charset="0"/>
              <a:buChar char="•"/>
            </a:pPr>
            <a:r>
              <a:rPr lang="es-MX" sz="2400" dirty="0" err="1"/>
              <a:t>Every</a:t>
            </a:r>
            <a:r>
              <a:rPr lang="es-MX" sz="2400" dirty="0"/>
              <a:t> time </a:t>
            </a:r>
            <a:r>
              <a:rPr lang="es-MX" sz="2400" dirty="0" err="1"/>
              <a:t>that</a:t>
            </a:r>
            <a:r>
              <a:rPr lang="es-MX" sz="2400" dirty="0"/>
              <a:t> </a:t>
            </a:r>
            <a:r>
              <a:rPr lang="es-MX" sz="2400" dirty="0" err="1"/>
              <a:t>this</a:t>
            </a:r>
            <a:r>
              <a:rPr lang="es-MX" sz="2400" dirty="0"/>
              <a:t> </a:t>
            </a:r>
            <a:r>
              <a:rPr lang="es-MX" sz="2400" i="1" dirty="0" err="1"/>
              <a:t>named</a:t>
            </a:r>
            <a:r>
              <a:rPr lang="es-MX" sz="2400" i="1" dirty="0"/>
              <a:t> block</a:t>
            </a:r>
            <a:r>
              <a:rPr lang="es-MX" sz="2400" dirty="0"/>
              <a:t> </a:t>
            </a:r>
            <a:r>
              <a:rPr lang="es-MX" sz="2400" dirty="0" err="1"/>
              <a:t>is</a:t>
            </a:r>
            <a:r>
              <a:rPr lang="es-MX" sz="2400" dirty="0"/>
              <a:t> </a:t>
            </a:r>
            <a:r>
              <a:rPr lang="es-MX" sz="2400" dirty="0" err="1"/>
              <a:t>invoked</a:t>
            </a:r>
            <a:r>
              <a:rPr lang="es-MX" sz="2400" dirty="0"/>
              <a:t> , </a:t>
            </a:r>
            <a:r>
              <a:rPr lang="es-MX" sz="2400" dirty="0" err="1"/>
              <a:t>Assembler</a:t>
            </a:r>
            <a:r>
              <a:rPr lang="es-MX" sz="2400" dirty="0"/>
              <a:t> </a:t>
            </a:r>
            <a:r>
              <a:rPr lang="es-MX" sz="2400" dirty="0" err="1"/>
              <a:t>during</a:t>
            </a:r>
            <a:r>
              <a:rPr lang="es-MX" sz="2400" dirty="0"/>
              <a:t> </a:t>
            </a:r>
            <a:r>
              <a:rPr lang="es-MX" sz="2400" i="1" dirty="0" err="1">
                <a:solidFill>
                  <a:srgbClr val="C00000"/>
                </a:solidFill>
              </a:rPr>
              <a:t>preprocessing</a:t>
            </a:r>
            <a:r>
              <a:rPr lang="es-MX" sz="2400" i="1" dirty="0">
                <a:solidFill>
                  <a:srgbClr val="C00000"/>
                </a:solidFill>
              </a:rPr>
              <a:t> </a:t>
            </a:r>
            <a:r>
              <a:rPr lang="es-MX" sz="2400" i="1" dirty="0" err="1">
                <a:solidFill>
                  <a:srgbClr val="C00000"/>
                </a:solidFill>
              </a:rPr>
              <a:t>step</a:t>
            </a:r>
            <a:r>
              <a:rPr lang="es-MX" sz="2400" dirty="0"/>
              <a:t>, </a:t>
            </a:r>
            <a:r>
              <a:rPr lang="es-MX" sz="2400" i="1" dirty="0" err="1"/>
              <a:t>expands</a:t>
            </a:r>
            <a:r>
              <a:rPr lang="es-MX" sz="2400" dirty="0"/>
              <a:t> a </a:t>
            </a:r>
            <a:r>
              <a:rPr lang="es-MX" sz="2400" dirty="0" err="1"/>
              <a:t>copy</a:t>
            </a:r>
            <a:r>
              <a:rPr lang="es-MX" sz="2400" dirty="0"/>
              <a:t> of </a:t>
            </a:r>
            <a:r>
              <a:rPr lang="es-MX" sz="2400" dirty="0" err="1"/>
              <a:t>the</a:t>
            </a:r>
            <a:r>
              <a:rPr lang="es-MX" sz="2400" dirty="0"/>
              <a:t> block, of </a:t>
            </a:r>
            <a:r>
              <a:rPr lang="es-MX" sz="2400" dirty="0" err="1"/>
              <a:t>instructions</a:t>
            </a:r>
            <a:r>
              <a:rPr lang="es-MX" sz="2400" dirty="0"/>
              <a:t>, </a:t>
            </a:r>
            <a:r>
              <a:rPr lang="es-MX" sz="2400" dirty="0" err="1"/>
              <a:t>into</a:t>
            </a:r>
            <a:r>
              <a:rPr lang="es-MX" sz="2400" dirty="0"/>
              <a:t> </a:t>
            </a:r>
            <a:r>
              <a:rPr lang="es-MX" sz="2400" dirty="0" err="1"/>
              <a:t>the</a:t>
            </a:r>
            <a:r>
              <a:rPr lang="es-MX" sz="2400" dirty="0"/>
              <a:t> programe </a:t>
            </a:r>
            <a:r>
              <a:rPr lang="es-MX" sz="2400" dirty="0" err="1"/>
              <a:t>code</a:t>
            </a:r>
            <a:r>
              <a:rPr lang="es-MX" sz="2400" dirty="0"/>
              <a:t>.</a:t>
            </a:r>
          </a:p>
          <a:p>
            <a:pPr marL="342900" indent="-342900">
              <a:buFont typeface="Arial" panose="020B0604020202020204" pitchFamily="34" charset="0"/>
              <a:buChar char="•"/>
            </a:pPr>
            <a:r>
              <a:rPr lang="en-US" sz="2400" dirty="0"/>
              <a:t>The </a:t>
            </a:r>
            <a:r>
              <a:rPr lang="en-US" sz="2400" i="1" dirty="0"/>
              <a:t>expanded code</a:t>
            </a:r>
            <a:r>
              <a:rPr lang="en-US" sz="2400" dirty="0"/>
              <a:t> is passed to the assembly step, where it is checked for correctness.</a:t>
            </a:r>
            <a:endParaRPr lang="es-MX" sz="2400" dirty="0"/>
          </a:p>
          <a:p>
            <a:endParaRPr lang="es-MX" sz="2400" dirty="0"/>
          </a:p>
          <a:p>
            <a:r>
              <a:rPr lang="es-MX" sz="2400" dirty="0"/>
              <a:t>Macro-</a:t>
            </a:r>
            <a:r>
              <a:rPr lang="es-MX" sz="2400" dirty="0" err="1"/>
              <a:t>Directives</a:t>
            </a:r>
            <a:r>
              <a:rPr lang="es-MX" sz="2400" dirty="0"/>
              <a:t>, in </a:t>
            </a:r>
            <a:r>
              <a:rPr lang="es-MX" sz="2400" dirty="0" err="1"/>
              <a:t>Section</a:t>
            </a:r>
            <a:r>
              <a:rPr lang="es-MX" sz="2400" dirty="0"/>
              <a:t> 10.2, Irvine.</a:t>
            </a:r>
          </a:p>
        </p:txBody>
      </p:sp>
    </p:spTree>
    <p:extLst>
      <p:ext uri="{BB962C8B-B14F-4D97-AF65-F5344CB8AC3E}">
        <p14:creationId xmlns:p14="http://schemas.microsoft.com/office/powerpoint/2010/main" val="366630175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Defining</a:t>
            </a:r>
            <a:r>
              <a:rPr lang="es-MX" dirty="0"/>
              <a:t> a Macro</a:t>
            </a:r>
          </a:p>
        </p:txBody>
      </p:sp>
      <p:sp>
        <p:nvSpPr>
          <p:cNvPr id="3" name="Marcador de contenido 2"/>
          <p:cNvSpPr>
            <a:spLocks noGrp="1"/>
          </p:cNvSpPr>
          <p:nvPr>
            <p:ph idx="1"/>
          </p:nvPr>
        </p:nvSpPr>
        <p:spPr>
          <a:xfrm>
            <a:off x="1981200" y="1600201"/>
            <a:ext cx="8229600" cy="2980928"/>
          </a:xfrm>
        </p:spPr>
        <p:txBody>
          <a:bodyPr>
            <a:normAutofit/>
          </a:bodyPr>
          <a:lstStyle/>
          <a:p>
            <a:r>
              <a:rPr lang="en-US" sz="2800" dirty="0"/>
              <a:t>A macro must be defined before it can be used.</a:t>
            </a:r>
          </a:p>
          <a:p>
            <a:r>
              <a:rPr lang="en-US" sz="2800" dirty="0"/>
              <a:t>Parameters are optional.</a:t>
            </a:r>
          </a:p>
          <a:p>
            <a:r>
              <a:rPr lang="en-US" sz="2800" dirty="0"/>
              <a:t>Each parameter follows the rules for identifiers. It is a string that is assigned a value when the macro is invoked. </a:t>
            </a:r>
          </a:p>
          <a:p>
            <a:r>
              <a:rPr lang="en-US" sz="2800" dirty="0"/>
              <a:t>Syntax:</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389</a:t>
            </a:fld>
            <a:endParaRPr lang="es-MX" dirty="0"/>
          </a:p>
        </p:txBody>
      </p:sp>
      <p:sp>
        <p:nvSpPr>
          <p:cNvPr id="6" name="Text Box 4"/>
          <p:cNvSpPr txBox="1">
            <a:spLocks noChangeArrowheads="1"/>
          </p:cNvSpPr>
          <p:nvPr/>
        </p:nvSpPr>
        <p:spPr bwMode="auto">
          <a:xfrm>
            <a:off x="2927648" y="4702167"/>
            <a:ext cx="6477000" cy="1565275"/>
          </a:xfrm>
          <a:prstGeom prst="rect">
            <a:avLst/>
          </a:prstGeom>
          <a:solidFill>
            <a:schemeClr val="bg1"/>
          </a:solidFill>
          <a:ln w="9525">
            <a:solidFill>
              <a:srgbClr val="000000"/>
            </a:solidFill>
            <a:miter lim="800000"/>
            <a:headEnd/>
            <a:tailEnd/>
          </a:ln>
          <a:effectLst/>
        </p:spPr>
        <p:txBody>
          <a:bodyPr tIns="137160" bIns="137160">
            <a:spAutoFit/>
          </a:bodyPr>
          <a:lstStyle>
            <a:lvl1pPr eaLnBrk="0" hangingPunct="0">
              <a:spcBef>
                <a:spcPct val="20000"/>
              </a:spcBef>
              <a:buClr>
                <a:schemeClr val="tx1"/>
              </a:buClr>
              <a:buChar char="•"/>
              <a:tabLst>
                <a:tab pos="4572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i="1" dirty="0" err="1">
                <a:solidFill>
                  <a:srgbClr val="FF0000"/>
                </a:solidFill>
              </a:rPr>
              <a:t>macroname</a:t>
            </a:r>
            <a:r>
              <a:rPr lang="en-US" altLang="en-US" sz="2100" dirty="0"/>
              <a:t> MACRO [</a:t>
            </a:r>
            <a:r>
              <a:rPr lang="en-US" altLang="en-US" sz="2100" i="1" dirty="0">
                <a:solidFill>
                  <a:srgbClr val="00B050"/>
                </a:solidFill>
              </a:rPr>
              <a:t>parameter-1, parameter-2,...</a:t>
            </a:r>
            <a:r>
              <a:rPr lang="en-US" altLang="en-US" sz="2100" dirty="0"/>
              <a:t>]</a:t>
            </a:r>
          </a:p>
          <a:p>
            <a:pPr eaLnBrk="1" hangingPunct="1">
              <a:spcBef>
                <a:spcPct val="50000"/>
              </a:spcBef>
              <a:buClrTx/>
              <a:buFontTx/>
              <a:buNone/>
            </a:pPr>
            <a:r>
              <a:rPr lang="en-US" altLang="en-US" sz="2100" i="1" dirty="0"/>
              <a:t>	</a:t>
            </a:r>
            <a:r>
              <a:rPr lang="en-US" altLang="en-US" sz="2100" i="1" dirty="0">
                <a:solidFill>
                  <a:srgbClr val="00B0F0"/>
                </a:solidFill>
              </a:rPr>
              <a:t>statement-list</a:t>
            </a:r>
          </a:p>
          <a:p>
            <a:pPr eaLnBrk="1" hangingPunct="1">
              <a:spcBef>
                <a:spcPct val="50000"/>
              </a:spcBef>
              <a:buClrTx/>
              <a:buFontTx/>
              <a:buNone/>
            </a:pPr>
            <a:r>
              <a:rPr lang="en-US" altLang="en-US" sz="2100" dirty="0"/>
              <a:t>ENDM</a:t>
            </a:r>
          </a:p>
        </p:txBody>
      </p:sp>
    </p:spTree>
    <p:extLst>
      <p:ext uri="{BB962C8B-B14F-4D97-AF65-F5344CB8AC3E}">
        <p14:creationId xmlns:p14="http://schemas.microsoft.com/office/powerpoint/2010/main" val="2649982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t>Forming the Two's Complement</a:t>
            </a:r>
          </a:p>
        </p:txBody>
      </p:sp>
      <p:sp>
        <p:nvSpPr>
          <p:cNvPr id="15364" name="Rectangle 3"/>
          <p:cNvSpPr>
            <a:spLocks noGrp="1" noChangeArrowheads="1"/>
          </p:cNvSpPr>
          <p:nvPr>
            <p:ph type="body" idx="1"/>
          </p:nvPr>
        </p:nvSpPr>
        <p:spPr>
          <a:xfrm>
            <a:off x="2216920" y="1628800"/>
            <a:ext cx="7772400" cy="1905000"/>
          </a:xfrm>
        </p:spPr>
        <p:txBody>
          <a:bodyPr>
            <a:normAutofit fontScale="92500" lnSpcReduction="20000"/>
          </a:bodyPr>
          <a:lstStyle/>
          <a:p>
            <a:pPr eaLnBrk="1" hangingPunct="1">
              <a:lnSpc>
                <a:spcPct val="90000"/>
              </a:lnSpc>
            </a:pPr>
            <a:r>
              <a:rPr lang="en-US" altLang="en-US" dirty="0"/>
              <a:t>Negative numbers are stored in </a:t>
            </a:r>
            <a:r>
              <a:rPr lang="en-US" altLang="en-US" dirty="0">
                <a:solidFill>
                  <a:srgbClr val="FF0000"/>
                </a:solidFill>
              </a:rPr>
              <a:t>Two’s Complement</a:t>
            </a:r>
            <a:r>
              <a:rPr lang="en-US" altLang="en-US" dirty="0"/>
              <a:t> notation</a:t>
            </a:r>
          </a:p>
          <a:p>
            <a:pPr lvl="2">
              <a:lnSpc>
                <a:spcPct val="90000"/>
              </a:lnSpc>
            </a:pPr>
            <a:r>
              <a:rPr lang="en-US" altLang="en-US" dirty="0"/>
              <a:t>1</a:t>
            </a:r>
            <a:r>
              <a:rPr lang="en-US" altLang="en-US" baseline="30000" dirty="0"/>
              <a:t>st</a:t>
            </a:r>
            <a:r>
              <a:rPr lang="en-US" altLang="en-US" dirty="0"/>
              <a:t> : do One’s Complement with the number</a:t>
            </a:r>
          </a:p>
          <a:p>
            <a:pPr lvl="2">
              <a:lnSpc>
                <a:spcPct val="90000"/>
              </a:lnSpc>
            </a:pPr>
            <a:r>
              <a:rPr lang="en-US" altLang="en-US" dirty="0"/>
              <a:t>2</a:t>
            </a:r>
            <a:r>
              <a:rPr lang="en-US" altLang="en-US" baseline="30000" dirty="0"/>
              <a:t>nd</a:t>
            </a:r>
            <a:r>
              <a:rPr lang="en-US" altLang="en-US" dirty="0"/>
              <a:t>: add 1 to the One’s Complemented number</a:t>
            </a:r>
          </a:p>
          <a:p>
            <a:pPr eaLnBrk="1" hangingPunct="1">
              <a:lnSpc>
                <a:spcPct val="90000"/>
              </a:lnSpc>
            </a:pPr>
            <a:r>
              <a:rPr lang="en-US" altLang="en-US" dirty="0"/>
              <a:t>Represents the </a:t>
            </a:r>
            <a:r>
              <a:rPr lang="en-US" altLang="en-US" dirty="0">
                <a:solidFill>
                  <a:srgbClr val="FF0000"/>
                </a:solidFill>
              </a:rPr>
              <a:t>additive Inverse</a:t>
            </a:r>
          </a:p>
        </p:txBody>
      </p:sp>
      <p:pic>
        <p:nvPicPr>
          <p:cNvPr id="1536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648" y="3582399"/>
            <a:ext cx="6065838"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5"/>
          <p:cNvSpPr txBox="1">
            <a:spLocks noChangeArrowheads="1"/>
          </p:cNvSpPr>
          <p:nvPr/>
        </p:nvSpPr>
        <p:spPr bwMode="auto">
          <a:xfrm>
            <a:off x="2209647" y="5740782"/>
            <a:ext cx="7772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hangingPunct="1">
              <a:spcBef>
                <a:spcPct val="50000"/>
              </a:spcBef>
              <a:buClrTx/>
              <a:buFontTx/>
              <a:buNone/>
            </a:pPr>
            <a:r>
              <a:rPr lang="en-US" altLang="en-US" sz="2100" dirty="0">
                <a:solidFill>
                  <a:srgbClr val="FF0000"/>
                </a:solidFill>
              </a:rPr>
              <a:t>Note that 0000 0001 + </a:t>
            </a:r>
            <a:r>
              <a:rPr lang="en-US" altLang="en-US" sz="2100" dirty="0">
                <a:solidFill>
                  <a:schemeClr val="tx2">
                    <a:lumMod val="60000"/>
                    <a:lumOff val="40000"/>
                  </a:schemeClr>
                </a:solidFill>
              </a:rPr>
              <a:t>1</a:t>
            </a:r>
            <a:r>
              <a:rPr lang="en-US" altLang="en-US" sz="2100" dirty="0">
                <a:solidFill>
                  <a:srgbClr val="FF0000"/>
                </a:solidFill>
              </a:rPr>
              <a:t>111 1111 = 0000 0000</a:t>
            </a:r>
          </a:p>
        </p:txBody>
      </p:sp>
      <p:sp>
        <p:nvSpPr>
          <p:cNvPr id="8" name="7 Marcador de pie de página"/>
          <p:cNvSpPr>
            <a:spLocks noGrp="1"/>
          </p:cNvSpPr>
          <p:nvPr>
            <p:ph type="ftr" sz="quarter" idx="11"/>
          </p:nvPr>
        </p:nvSpPr>
        <p:spPr/>
        <p:txBody>
          <a:bodyPr/>
          <a:lstStyle/>
          <a:p>
            <a:r>
              <a:rPr lang="es-MX"/>
              <a:t>OPC</a:t>
            </a:r>
            <a:endParaRPr lang="es-MX" dirty="0"/>
          </a:p>
        </p:txBody>
      </p:sp>
      <p:sp>
        <p:nvSpPr>
          <p:cNvPr id="9" name="8 Marcador de número de diapositiva"/>
          <p:cNvSpPr>
            <a:spLocks noGrp="1"/>
          </p:cNvSpPr>
          <p:nvPr>
            <p:ph type="sldNum" sz="quarter" idx="12"/>
          </p:nvPr>
        </p:nvSpPr>
        <p:spPr/>
        <p:txBody>
          <a:bodyPr/>
          <a:lstStyle/>
          <a:p>
            <a:fld id="{89694F64-EAC4-420D-80A9-8D186F3C5535}" type="slidenum">
              <a:rPr lang="es-MX" smtClean="0"/>
              <a:pPr/>
              <a:t>39</a:t>
            </a:fld>
            <a:endParaRPr lang="es-MX" dirty="0"/>
          </a:p>
        </p:txBody>
      </p:sp>
    </p:spTree>
    <p:extLst>
      <p:ext uri="{BB962C8B-B14F-4D97-AF65-F5344CB8AC3E}">
        <p14:creationId xmlns:p14="http://schemas.microsoft.com/office/powerpoint/2010/main" val="393847827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solidFill>
                  <a:srgbClr val="FF0000"/>
                </a:solidFill>
              </a:rPr>
              <a:t>mNewLine</a:t>
            </a:r>
            <a:r>
              <a:rPr lang="es-MX" dirty="0"/>
              <a:t> Macro - </a:t>
            </a:r>
            <a:r>
              <a:rPr lang="es-MX" dirty="0" err="1"/>
              <a:t>an</a:t>
            </a:r>
            <a:r>
              <a:rPr lang="es-MX" dirty="0"/>
              <a:t> </a:t>
            </a:r>
            <a:r>
              <a:rPr lang="es-MX" dirty="0" err="1"/>
              <a:t>example</a:t>
            </a:r>
            <a:endParaRPr lang="es-MX" dirty="0"/>
          </a:p>
        </p:txBody>
      </p:sp>
      <p:sp>
        <p:nvSpPr>
          <p:cNvPr id="3" name="Marcador de contenido 2"/>
          <p:cNvSpPr>
            <a:spLocks noGrp="1"/>
          </p:cNvSpPr>
          <p:nvPr>
            <p:ph idx="1"/>
          </p:nvPr>
        </p:nvSpPr>
        <p:spPr>
          <a:xfrm>
            <a:off x="1981200" y="1482130"/>
            <a:ext cx="3826768" cy="4395142"/>
          </a:xfrm>
          <a:ln>
            <a:solidFill>
              <a:schemeClr val="tx1"/>
            </a:solidFill>
          </a:ln>
        </p:spPr>
        <p:txBody>
          <a:bodyPr>
            <a:normAutofit/>
          </a:bodyPr>
          <a:lstStyle/>
          <a:p>
            <a:pPr marL="0" indent="0">
              <a:buNone/>
            </a:pPr>
            <a:r>
              <a:rPr lang="es-MX" sz="1800" dirty="0"/>
              <a:t>; Macro </a:t>
            </a:r>
            <a:r>
              <a:rPr lang="es-MX" sz="1800" dirty="0" err="1"/>
              <a:t>definition</a:t>
            </a:r>
            <a:endParaRPr lang="es-MX" sz="1800" dirty="0"/>
          </a:p>
          <a:p>
            <a:pPr marL="0" indent="0">
              <a:buNone/>
            </a:pPr>
            <a:r>
              <a:rPr lang="es-MX" sz="1800" dirty="0" err="1">
                <a:solidFill>
                  <a:srgbClr val="FF0000"/>
                </a:solidFill>
              </a:rPr>
              <a:t>mNewLine</a:t>
            </a:r>
            <a:r>
              <a:rPr lang="es-MX" sz="1800" dirty="0"/>
              <a:t>  MACRO</a:t>
            </a:r>
            <a:endParaRPr lang="es-MX" sz="1800" i="1" dirty="0">
              <a:solidFill>
                <a:srgbClr val="00B050"/>
              </a:solidFill>
            </a:endParaRPr>
          </a:p>
          <a:p>
            <a:pPr marL="0" indent="0">
              <a:buNone/>
            </a:pPr>
            <a:r>
              <a:rPr lang="es-MX" sz="1800" dirty="0"/>
              <a:t>	</a:t>
            </a:r>
            <a:r>
              <a:rPr lang="es-MX" sz="1800" dirty="0">
                <a:solidFill>
                  <a:srgbClr val="0070C0"/>
                </a:solidFill>
              </a:rPr>
              <a:t>CALL </a:t>
            </a:r>
            <a:r>
              <a:rPr lang="es-MX" sz="1800" dirty="0" err="1">
                <a:solidFill>
                  <a:srgbClr val="0070C0"/>
                </a:solidFill>
              </a:rPr>
              <a:t>CrLf</a:t>
            </a:r>
            <a:endParaRPr lang="es-MX" sz="1800" dirty="0">
              <a:solidFill>
                <a:srgbClr val="0070C0"/>
              </a:solidFill>
            </a:endParaRPr>
          </a:p>
          <a:p>
            <a:pPr marL="0" indent="0">
              <a:buNone/>
            </a:pPr>
            <a:r>
              <a:rPr lang="es-MX" sz="1800" dirty="0"/>
              <a:t>ENDM</a:t>
            </a:r>
          </a:p>
          <a:p>
            <a:pPr marL="0" indent="0">
              <a:buNone/>
            </a:pPr>
            <a:endParaRPr lang="es-MX" sz="1800" dirty="0"/>
          </a:p>
          <a:p>
            <a:pPr marL="0" indent="0">
              <a:buNone/>
            </a:pPr>
            <a:r>
              <a:rPr lang="en-US" sz="1800" dirty="0"/>
              <a:t>.DATA</a:t>
            </a:r>
          </a:p>
          <a:p>
            <a:pPr marL="0" indent="0">
              <a:buNone/>
            </a:pPr>
            <a:r>
              <a:rPr lang="en-US" sz="1800" dirty="0"/>
              <a:t>    </a:t>
            </a:r>
          </a:p>
          <a:p>
            <a:pPr marL="0" indent="0">
              <a:buNone/>
            </a:pPr>
            <a:r>
              <a:rPr lang="en-US" sz="1800" dirty="0"/>
              <a:t>.CODE</a:t>
            </a:r>
          </a:p>
          <a:p>
            <a:pPr marL="0" indent="0">
              <a:buNone/>
            </a:pPr>
            <a:r>
              <a:rPr lang="en-US" sz="1800" dirty="0"/>
              <a:t>    </a:t>
            </a:r>
            <a:r>
              <a:rPr lang="en-US" sz="1800" dirty="0" err="1">
                <a:solidFill>
                  <a:srgbClr val="FF0000"/>
                </a:solidFill>
              </a:rPr>
              <a:t>mNewLine</a:t>
            </a:r>
            <a:endParaRPr lang="en-US" sz="1800" dirty="0">
              <a:solidFill>
                <a:srgbClr val="00B050"/>
              </a:solidFill>
            </a:endParaRPr>
          </a:p>
          <a:p>
            <a:pPr marL="0" indent="0">
              <a:buNone/>
            </a:pPr>
            <a:endParaRPr lang="es-MX" sz="1800"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390</a:t>
            </a:fld>
            <a:endParaRPr lang="es-MX" dirty="0"/>
          </a:p>
        </p:txBody>
      </p:sp>
      <p:sp>
        <p:nvSpPr>
          <p:cNvPr id="6" name="Marcador de contenido 2"/>
          <p:cNvSpPr txBox="1">
            <a:spLocks/>
          </p:cNvSpPr>
          <p:nvPr/>
        </p:nvSpPr>
        <p:spPr>
          <a:xfrm>
            <a:off x="6240016" y="1510160"/>
            <a:ext cx="3970784" cy="4367112"/>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t>; Assembler program, after initial</a:t>
            </a:r>
          </a:p>
          <a:p>
            <a:pPr marL="0" indent="0">
              <a:buNone/>
            </a:pPr>
            <a:r>
              <a:rPr lang="en-US" sz="1800" dirty="0"/>
              <a:t>; preprocessing Assembly step</a:t>
            </a:r>
          </a:p>
          <a:p>
            <a:pPr marL="0" indent="0">
              <a:buNone/>
            </a:pPr>
            <a:r>
              <a:rPr lang="en-US" sz="1800" dirty="0"/>
              <a:t>; </a:t>
            </a:r>
            <a:r>
              <a:rPr lang="en-US" sz="1800" dirty="0" err="1">
                <a:solidFill>
                  <a:srgbClr val="FF0000"/>
                </a:solidFill>
              </a:rPr>
              <a:t>mNewLine</a:t>
            </a:r>
            <a:r>
              <a:rPr lang="en-US" sz="1800" dirty="0"/>
              <a:t>  is expanded out</a:t>
            </a:r>
          </a:p>
          <a:p>
            <a:pPr marL="0" indent="0">
              <a:buNone/>
            </a:pPr>
            <a:endParaRPr lang="en-US" sz="1800" dirty="0"/>
          </a:p>
          <a:p>
            <a:pPr marL="0" indent="0">
              <a:buNone/>
            </a:pPr>
            <a:r>
              <a:rPr lang="en-US" sz="1800" dirty="0"/>
              <a:t>.DATA</a:t>
            </a:r>
          </a:p>
          <a:p>
            <a:pPr marL="0" indent="0">
              <a:buNone/>
            </a:pPr>
            <a:r>
              <a:rPr lang="en-US" sz="1800" dirty="0"/>
              <a:t>    </a:t>
            </a:r>
          </a:p>
          <a:p>
            <a:pPr marL="0" indent="0">
              <a:buNone/>
            </a:pPr>
            <a:endParaRPr lang="en-US" sz="1800" dirty="0"/>
          </a:p>
          <a:p>
            <a:pPr marL="0" indent="0">
              <a:buNone/>
            </a:pPr>
            <a:r>
              <a:rPr lang="en-US" sz="1800" dirty="0"/>
              <a:t>.CODE</a:t>
            </a:r>
          </a:p>
          <a:p>
            <a:pPr marL="0" indent="0">
              <a:buNone/>
            </a:pPr>
            <a:r>
              <a:rPr lang="es-MX" sz="1800" dirty="0">
                <a:solidFill>
                  <a:srgbClr val="0070C0"/>
                </a:solidFill>
              </a:rPr>
              <a:t>CALL </a:t>
            </a:r>
            <a:r>
              <a:rPr lang="es-MX" sz="1800" dirty="0" err="1">
                <a:solidFill>
                  <a:srgbClr val="0070C0"/>
                </a:solidFill>
              </a:rPr>
              <a:t>CrLf</a:t>
            </a:r>
            <a:endParaRPr lang="es-MX" sz="1800" dirty="0">
              <a:solidFill>
                <a:srgbClr val="0070C0"/>
              </a:solidFill>
            </a:endParaRPr>
          </a:p>
          <a:p>
            <a:pPr marL="0" indent="0">
              <a:buNone/>
            </a:pPr>
            <a:endParaRPr lang="es-MX" sz="1800" dirty="0"/>
          </a:p>
        </p:txBody>
      </p:sp>
      <p:cxnSp>
        <p:nvCxnSpPr>
          <p:cNvPr id="9" name="Conector recto de flecha 8"/>
          <p:cNvCxnSpPr/>
          <p:nvPr/>
        </p:nvCxnSpPr>
        <p:spPr>
          <a:xfrm>
            <a:off x="3359696" y="4293096"/>
            <a:ext cx="2736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999832"/>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solidFill>
                  <a:srgbClr val="FF0000"/>
                </a:solidFill>
              </a:rPr>
              <a:t>mPutchar</a:t>
            </a:r>
            <a:r>
              <a:rPr lang="es-MX" dirty="0"/>
              <a:t> Macro - </a:t>
            </a:r>
            <a:r>
              <a:rPr lang="es-MX" dirty="0" err="1"/>
              <a:t>an</a:t>
            </a:r>
            <a:r>
              <a:rPr lang="es-MX" dirty="0"/>
              <a:t> </a:t>
            </a:r>
            <a:r>
              <a:rPr lang="es-MX" dirty="0" err="1"/>
              <a:t>example</a:t>
            </a:r>
            <a:endParaRPr lang="es-MX" dirty="0"/>
          </a:p>
        </p:txBody>
      </p:sp>
      <p:sp>
        <p:nvSpPr>
          <p:cNvPr id="3" name="Marcador de contenido 2"/>
          <p:cNvSpPr>
            <a:spLocks noGrp="1"/>
          </p:cNvSpPr>
          <p:nvPr>
            <p:ph idx="1"/>
          </p:nvPr>
        </p:nvSpPr>
        <p:spPr>
          <a:xfrm>
            <a:off x="1981200" y="1482130"/>
            <a:ext cx="3826768" cy="4395142"/>
          </a:xfrm>
          <a:ln>
            <a:solidFill>
              <a:schemeClr val="tx1"/>
            </a:solidFill>
          </a:ln>
        </p:spPr>
        <p:txBody>
          <a:bodyPr>
            <a:normAutofit/>
          </a:bodyPr>
          <a:lstStyle/>
          <a:p>
            <a:pPr marL="0" indent="0">
              <a:buNone/>
            </a:pPr>
            <a:r>
              <a:rPr lang="es-MX" sz="1800" dirty="0"/>
              <a:t>; Macro </a:t>
            </a:r>
            <a:r>
              <a:rPr lang="es-MX" sz="1800" dirty="0" err="1"/>
              <a:t>definition</a:t>
            </a:r>
            <a:r>
              <a:rPr lang="es-MX" sz="1800" dirty="0"/>
              <a:t> </a:t>
            </a:r>
            <a:r>
              <a:rPr lang="es-MX" sz="1800" dirty="0" err="1"/>
              <a:t>with</a:t>
            </a:r>
            <a:r>
              <a:rPr lang="es-MX" sz="1800" dirty="0"/>
              <a:t> </a:t>
            </a:r>
            <a:r>
              <a:rPr lang="es-MX" sz="1800" dirty="0" err="1"/>
              <a:t>an</a:t>
            </a:r>
            <a:r>
              <a:rPr lang="es-MX" sz="1800" dirty="0"/>
              <a:t> </a:t>
            </a:r>
            <a:r>
              <a:rPr lang="es-MX" sz="1800" i="1" dirty="0" err="1"/>
              <a:t>argument</a:t>
            </a:r>
            <a:r>
              <a:rPr lang="es-MX" sz="1800" dirty="0"/>
              <a:t> </a:t>
            </a:r>
          </a:p>
          <a:p>
            <a:pPr marL="0" indent="0">
              <a:buNone/>
            </a:pPr>
            <a:r>
              <a:rPr lang="es-MX" sz="1800" dirty="0" err="1">
                <a:solidFill>
                  <a:srgbClr val="FF0000"/>
                </a:solidFill>
              </a:rPr>
              <a:t>mPutchar</a:t>
            </a:r>
            <a:r>
              <a:rPr lang="es-MX" sz="1800" dirty="0"/>
              <a:t>  MACRO  </a:t>
            </a:r>
            <a:r>
              <a:rPr lang="es-MX" sz="1800" i="1" dirty="0" err="1">
                <a:solidFill>
                  <a:srgbClr val="00B050"/>
                </a:solidFill>
              </a:rPr>
              <a:t>char</a:t>
            </a:r>
            <a:endParaRPr lang="es-MX" sz="1800" i="1" dirty="0">
              <a:solidFill>
                <a:srgbClr val="00B050"/>
              </a:solidFill>
            </a:endParaRPr>
          </a:p>
          <a:p>
            <a:pPr marL="0" indent="0">
              <a:buNone/>
            </a:pPr>
            <a:r>
              <a:rPr lang="en-US" sz="1800" dirty="0">
                <a:solidFill>
                  <a:srgbClr val="0070C0"/>
                </a:solidFill>
              </a:rPr>
              <a:t>	push EAX</a:t>
            </a:r>
          </a:p>
          <a:p>
            <a:pPr marL="0" indent="0">
              <a:buNone/>
            </a:pPr>
            <a:r>
              <a:rPr lang="en-US" sz="1800" dirty="0">
                <a:solidFill>
                  <a:srgbClr val="0070C0"/>
                </a:solidFill>
              </a:rPr>
              <a:t>	</a:t>
            </a:r>
            <a:r>
              <a:rPr lang="en-US" sz="1800" dirty="0" err="1">
                <a:solidFill>
                  <a:srgbClr val="0070C0"/>
                </a:solidFill>
              </a:rPr>
              <a:t>mov</a:t>
            </a:r>
            <a:r>
              <a:rPr lang="en-US" sz="1800" dirty="0">
                <a:solidFill>
                  <a:srgbClr val="0070C0"/>
                </a:solidFill>
              </a:rPr>
              <a:t> AL, </a:t>
            </a:r>
            <a:r>
              <a:rPr lang="en-US" sz="1800" i="1" dirty="0">
                <a:solidFill>
                  <a:srgbClr val="00B050"/>
                </a:solidFill>
              </a:rPr>
              <a:t>char</a:t>
            </a:r>
          </a:p>
          <a:p>
            <a:pPr marL="0" indent="0">
              <a:buNone/>
            </a:pPr>
            <a:r>
              <a:rPr lang="en-US" sz="1800" dirty="0">
                <a:solidFill>
                  <a:srgbClr val="0070C0"/>
                </a:solidFill>
              </a:rPr>
              <a:t>	call </a:t>
            </a:r>
            <a:r>
              <a:rPr lang="en-US" sz="1800" dirty="0" err="1">
                <a:solidFill>
                  <a:srgbClr val="0070C0"/>
                </a:solidFill>
              </a:rPr>
              <a:t>WriteChar</a:t>
            </a:r>
            <a:endParaRPr lang="en-US" sz="1800" dirty="0">
              <a:solidFill>
                <a:srgbClr val="0070C0"/>
              </a:solidFill>
            </a:endParaRPr>
          </a:p>
          <a:p>
            <a:pPr marL="0" indent="0">
              <a:buNone/>
            </a:pPr>
            <a:r>
              <a:rPr lang="en-US" sz="1800" dirty="0">
                <a:solidFill>
                  <a:srgbClr val="0070C0"/>
                </a:solidFill>
              </a:rPr>
              <a:t>	pop EAX</a:t>
            </a:r>
          </a:p>
          <a:p>
            <a:pPr marL="0" indent="0">
              <a:buNone/>
            </a:pPr>
            <a:r>
              <a:rPr lang="es-MX" sz="1800" dirty="0"/>
              <a:t>ENDM</a:t>
            </a:r>
          </a:p>
          <a:p>
            <a:pPr marL="0" indent="0">
              <a:buNone/>
            </a:pPr>
            <a:endParaRPr lang="es-MX" sz="1800" dirty="0"/>
          </a:p>
          <a:p>
            <a:pPr marL="0" indent="0">
              <a:buNone/>
            </a:pPr>
            <a:r>
              <a:rPr lang="en-US" sz="1800" dirty="0"/>
              <a:t>.DATA</a:t>
            </a:r>
          </a:p>
          <a:p>
            <a:pPr marL="0" indent="0">
              <a:buNone/>
            </a:pPr>
            <a:r>
              <a:rPr lang="en-US" sz="1800" dirty="0"/>
              <a:t>    </a:t>
            </a:r>
          </a:p>
          <a:p>
            <a:pPr marL="0" indent="0">
              <a:buNone/>
            </a:pPr>
            <a:endParaRPr lang="en-US" sz="1800" dirty="0"/>
          </a:p>
          <a:p>
            <a:pPr marL="0" indent="0">
              <a:buNone/>
            </a:pPr>
            <a:r>
              <a:rPr lang="en-US" sz="1800" dirty="0"/>
              <a:t>.CODE</a:t>
            </a:r>
          </a:p>
          <a:p>
            <a:pPr marL="0" indent="0">
              <a:buNone/>
            </a:pPr>
            <a:r>
              <a:rPr lang="en-US" sz="1800" dirty="0"/>
              <a:t>    </a:t>
            </a:r>
            <a:r>
              <a:rPr lang="en-US" sz="1800" dirty="0" err="1">
                <a:solidFill>
                  <a:srgbClr val="FF0000"/>
                </a:solidFill>
              </a:rPr>
              <a:t>mPutchar</a:t>
            </a:r>
            <a:r>
              <a:rPr lang="en-US" sz="1800" dirty="0"/>
              <a:t>  </a:t>
            </a:r>
            <a:r>
              <a:rPr lang="en-US" sz="1800" dirty="0">
                <a:solidFill>
                  <a:srgbClr val="00B050"/>
                </a:solidFill>
              </a:rPr>
              <a:t>‘A’</a:t>
            </a:r>
          </a:p>
          <a:p>
            <a:pPr marL="0" indent="0">
              <a:buNone/>
            </a:pPr>
            <a:endParaRPr lang="es-MX" sz="1800"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391</a:t>
            </a:fld>
            <a:endParaRPr lang="es-MX" dirty="0"/>
          </a:p>
        </p:txBody>
      </p:sp>
      <p:sp>
        <p:nvSpPr>
          <p:cNvPr id="6" name="Marcador de contenido 2"/>
          <p:cNvSpPr txBox="1">
            <a:spLocks/>
          </p:cNvSpPr>
          <p:nvPr/>
        </p:nvSpPr>
        <p:spPr>
          <a:xfrm>
            <a:off x="6240016" y="1510160"/>
            <a:ext cx="3970784" cy="4367112"/>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t>; Assembler program, after initial</a:t>
            </a:r>
          </a:p>
          <a:p>
            <a:pPr marL="0" indent="0">
              <a:buNone/>
            </a:pPr>
            <a:r>
              <a:rPr lang="en-US" sz="1800" dirty="0"/>
              <a:t>; preprocessing Assembly step</a:t>
            </a:r>
          </a:p>
          <a:p>
            <a:pPr marL="0" indent="0">
              <a:buNone/>
            </a:pPr>
            <a:r>
              <a:rPr lang="en-US" sz="1800" dirty="0"/>
              <a:t>; </a:t>
            </a:r>
            <a:r>
              <a:rPr lang="en-US" sz="1800" dirty="0" err="1">
                <a:solidFill>
                  <a:srgbClr val="FF0000"/>
                </a:solidFill>
              </a:rPr>
              <a:t>mPutchar</a:t>
            </a:r>
            <a:r>
              <a:rPr lang="en-US" sz="1800" dirty="0"/>
              <a:t>  </a:t>
            </a:r>
            <a:r>
              <a:rPr lang="en-US" sz="1800" dirty="0">
                <a:solidFill>
                  <a:srgbClr val="00B050"/>
                </a:solidFill>
              </a:rPr>
              <a:t>‘A’</a:t>
            </a:r>
            <a:r>
              <a:rPr lang="en-US" sz="1800" dirty="0"/>
              <a:t>  is expanded out</a:t>
            </a:r>
          </a:p>
          <a:p>
            <a:pPr marL="0" indent="0">
              <a:buNone/>
            </a:pPr>
            <a:endParaRPr lang="en-US" sz="1800" dirty="0"/>
          </a:p>
          <a:p>
            <a:pPr marL="0" indent="0">
              <a:buNone/>
            </a:pPr>
            <a:r>
              <a:rPr lang="en-US" sz="1800" dirty="0"/>
              <a:t>.DATA</a:t>
            </a:r>
          </a:p>
          <a:p>
            <a:pPr marL="0" indent="0">
              <a:buNone/>
            </a:pPr>
            <a:r>
              <a:rPr lang="en-US" sz="1800" dirty="0"/>
              <a:t>    </a:t>
            </a:r>
          </a:p>
          <a:p>
            <a:pPr marL="0" indent="0">
              <a:buNone/>
            </a:pPr>
            <a:endParaRPr lang="en-US" sz="1800" dirty="0"/>
          </a:p>
          <a:p>
            <a:pPr marL="0" indent="0">
              <a:buNone/>
            </a:pPr>
            <a:r>
              <a:rPr lang="en-US" sz="1800" dirty="0"/>
              <a:t>.CODE</a:t>
            </a:r>
          </a:p>
          <a:p>
            <a:pPr marL="0" indent="0">
              <a:buNone/>
            </a:pPr>
            <a:r>
              <a:rPr lang="es-MX" sz="1800" dirty="0">
                <a:solidFill>
                  <a:srgbClr val="0070C0"/>
                </a:solidFill>
              </a:rPr>
              <a:t>    </a:t>
            </a:r>
            <a:r>
              <a:rPr lang="es-MX" sz="1800" dirty="0" err="1">
                <a:solidFill>
                  <a:srgbClr val="0070C0"/>
                </a:solidFill>
              </a:rPr>
              <a:t>push</a:t>
            </a:r>
            <a:r>
              <a:rPr lang="es-MX" sz="1800" dirty="0">
                <a:solidFill>
                  <a:srgbClr val="0070C0"/>
                </a:solidFill>
              </a:rPr>
              <a:t>  EAX</a:t>
            </a:r>
          </a:p>
          <a:p>
            <a:pPr marL="0" indent="0">
              <a:buNone/>
            </a:pPr>
            <a:r>
              <a:rPr lang="es-MX" sz="1800" dirty="0">
                <a:solidFill>
                  <a:srgbClr val="0070C0"/>
                </a:solidFill>
              </a:rPr>
              <a:t>    </a:t>
            </a:r>
            <a:r>
              <a:rPr lang="es-MX" sz="1800" dirty="0" err="1">
                <a:solidFill>
                  <a:srgbClr val="0070C0"/>
                </a:solidFill>
              </a:rPr>
              <a:t>mov</a:t>
            </a:r>
            <a:r>
              <a:rPr lang="es-MX" sz="1800" dirty="0">
                <a:solidFill>
                  <a:srgbClr val="0070C0"/>
                </a:solidFill>
              </a:rPr>
              <a:t> AL, </a:t>
            </a:r>
            <a:r>
              <a:rPr lang="es-MX" sz="1800" dirty="0">
                <a:solidFill>
                  <a:srgbClr val="00B050"/>
                </a:solidFill>
              </a:rPr>
              <a:t>‘A’</a:t>
            </a:r>
          </a:p>
          <a:p>
            <a:pPr marL="0" indent="0">
              <a:buNone/>
            </a:pPr>
            <a:r>
              <a:rPr lang="es-MX" sz="1800" dirty="0">
                <a:solidFill>
                  <a:srgbClr val="0070C0"/>
                </a:solidFill>
              </a:rPr>
              <a:t>    </a:t>
            </a:r>
            <a:r>
              <a:rPr lang="es-MX" sz="1800" dirty="0" err="1">
                <a:solidFill>
                  <a:srgbClr val="0070C0"/>
                </a:solidFill>
              </a:rPr>
              <a:t>call</a:t>
            </a:r>
            <a:r>
              <a:rPr lang="es-MX" sz="1800" dirty="0">
                <a:solidFill>
                  <a:srgbClr val="0070C0"/>
                </a:solidFill>
              </a:rPr>
              <a:t> </a:t>
            </a:r>
            <a:r>
              <a:rPr lang="es-MX" sz="1800" dirty="0" err="1">
                <a:solidFill>
                  <a:srgbClr val="0070C0"/>
                </a:solidFill>
              </a:rPr>
              <a:t>WriteChar</a:t>
            </a:r>
            <a:endParaRPr lang="es-MX" sz="1800" dirty="0">
              <a:solidFill>
                <a:srgbClr val="0070C0"/>
              </a:solidFill>
            </a:endParaRPr>
          </a:p>
          <a:p>
            <a:pPr marL="0" indent="0">
              <a:buNone/>
            </a:pPr>
            <a:r>
              <a:rPr lang="es-MX" sz="1800" dirty="0">
                <a:solidFill>
                  <a:srgbClr val="0070C0"/>
                </a:solidFill>
              </a:rPr>
              <a:t>    pop EAX</a:t>
            </a:r>
          </a:p>
          <a:p>
            <a:pPr marL="0" indent="0">
              <a:buNone/>
            </a:pPr>
            <a:endParaRPr lang="es-MX" sz="1800" dirty="0"/>
          </a:p>
        </p:txBody>
      </p:sp>
      <p:cxnSp>
        <p:nvCxnSpPr>
          <p:cNvPr id="10" name="Conector recto de flecha 9"/>
          <p:cNvCxnSpPr/>
          <p:nvPr/>
        </p:nvCxnSpPr>
        <p:spPr>
          <a:xfrm flipV="1">
            <a:off x="3647728" y="4365104"/>
            <a:ext cx="2736304" cy="12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856555"/>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Invoking</a:t>
            </a:r>
            <a:r>
              <a:rPr lang="es-MX" dirty="0"/>
              <a:t> Macros</a:t>
            </a:r>
          </a:p>
        </p:txBody>
      </p:sp>
      <p:sp>
        <p:nvSpPr>
          <p:cNvPr id="3" name="Marcador de contenido 2"/>
          <p:cNvSpPr>
            <a:spLocks noGrp="1"/>
          </p:cNvSpPr>
          <p:nvPr>
            <p:ph idx="1"/>
          </p:nvPr>
        </p:nvSpPr>
        <p:spPr/>
        <p:txBody>
          <a:bodyPr>
            <a:normAutofit/>
          </a:bodyPr>
          <a:lstStyle/>
          <a:p>
            <a:r>
              <a:rPr lang="en-US" altLang="en-US" dirty="0"/>
              <a:t>When you invoke a macro, each argument you pass matches a declared parameter.</a:t>
            </a:r>
          </a:p>
          <a:p>
            <a:r>
              <a:rPr lang="en-US" altLang="en-US" dirty="0"/>
              <a:t>Each parameter is replaced by its corresponding argument when the macro is expanded. </a:t>
            </a:r>
          </a:p>
          <a:p>
            <a:r>
              <a:rPr lang="en-US" altLang="en-US" dirty="0"/>
              <a:t>When a macro expands, it generates assembly language source code.</a:t>
            </a:r>
          </a:p>
          <a:p>
            <a:r>
              <a:rPr lang="en-US" altLang="en-US" dirty="0"/>
              <a:t>Arguments are treated as simple text by the preprocessor.</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392</a:t>
            </a:fld>
            <a:endParaRPr lang="es-MX" dirty="0"/>
          </a:p>
        </p:txBody>
      </p:sp>
    </p:spTree>
    <p:extLst>
      <p:ext uri="{BB962C8B-B14F-4D97-AF65-F5344CB8AC3E}">
        <p14:creationId xmlns:p14="http://schemas.microsoft.com/office/powerpoint/2010/main" val="99609588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solidFill>
                  <a:srgbClr val="FF0000"/>
                </a:solidFill>
              </a:rPr>
              <a:t>mWriteStr</a:t>
            </a:r>
            <a:r>
              <a:rPr lang="es-MX" dirty="0"/>
              <a:t> Macro - </a:t>
            </a:r>
            <a:r>
              <a:rPr lang="es-MX" dirty="0" err="1"/>
              <a:t>an</a:t>
            </a:r>
            <a:r>
              <a:rPr lang="es-MX" dirty="0"/>
              <a:t> </a:t>
            </a:r>
            <a:r>
              <a:rPr lang="es-MX" dirty="0" err="1"/>
              <a:t>example</a:t>
            </a:r>
            <a:endParaRPr lang="es-MX" dirty="0"/>
          </a:p>
        </p:txBody>
      </p:sp>
      <p:sp>
        <p:nvSpPr>
          <p:cNvPr id="3" name="Marcador de contenido 2"/>
          <p:cNvSpPr>
            <a:spLocks noGrp="1"/>
          </p:cNvSpPr>
          <p:nvPr>
            <p:ph idx="1"/>
          </p:nvPr>
        </p:nvSpPr>
        <p:spPr>
          <a:xfrm>
            <a:off x="1981200" y="1482130"/>
            <a:ext cx="3826768" cy="4395142"/>
          </a:xfrm>
          <a:ln>
            <a:solidFill>
              <a:schemeClr val="tx1"/>
            </a:solidFill>
          </a:ln>
        </p:spPr>
        <p:txBody>
          <a:bodyPr>
            <a:normAutofit/>
          </a:bodyPr>
          <a:lstStyle/>
          <a:p>
            <a:pPr marL="0" indent="0">
              <a:buNone/>
            </a:pPr>
            <a:r>
              <a:rPr lang="es-MX" sz="1800" dirty="0"/>
              <a:t>; Macro </a:t>
            </a:r>
            <a:r>
              <a:rPr lang="es-MX" sz="1800" dirty="0" err="1"/>
              <a:t>definition</a:t>
            </a:r>
            <a:r>
              <a:rPr lang="es-MX" sz="1800" dirty="0"/>
              <a:t> </a:t>
            </a:r>
            <a:r>
              <a:rPr lang="es-MX" sz="1800" dirty="0" err="1"/>
              <a:t>with</a:t>
            </a:r>
            <a:r>
              <a:rPr lang="es-MX" sz="1800" dirty="0"/>
              <a:t> </a:t>
            </a:r>
            <a:r>
              <a:rPr lang="es-MX" sz="1800" dirty="0" err="1"/>
              <a:t>an</a:t>
            </a:r>
            <a:r>
              <a:rPr lang="es-MX" sz="1800" dirty="0"/>
              <a:t> </a:t>
            </a:r>
            <a:r>
              <a:rPr lang="es-MX" sz="1800" i="1" dirty="0" err="1"/>
              <a:t>argument</a:t>
            </a:r>
            <a:r>
              <a:rPr lang="es-MX" sz="1800" dirty="0"/>
              <a:t> </a:t>
            </a:r>
          </a:p>
          <a:p>
            <a:pPr marL="0" indent="0">
              <a:buNone/>
            </a:pPr>
            <a:r>
              <a:rPr lang="es-MX" sz="1800" dirty="0" err="1">
                <a:solidFill>
                  <a:srgbClr val="FF0000"/>
                </a:solidFill>
              </a:rPr>
              <a:t>mWriteStr</a:t>
            </a:r>
            <a:r>
              <a:rPr lang="es-MX" sz="1800" dirty="0"/>
              <a:t>  MACRO  </a:t>
            </a:r>
            <a:r>
              <a:rPr lang="es-MX" sz="1800" i="1" dirty="0">
                <a:solidFill>
                  <a:srgbClr val="00B050"/>
                </a:solidFill>
              </a:rPr>
              <a:t>buffer</a:t>
            </a:r>
          </a:p>
          <a:p>
            <a:pPr marL="0" indent="0">
              <a:buNone/>
            </a:pPr>
            <a:r>
              <a:rPr lang="es-MX" sz="1800" dirty="0"/>
              <a:t>	</a:t>
            </a:r>
            <a:r>
              <a:rPr lang="es-MX" sz="1800" dirty="0">
                <a:solidFill>
                  <a:srgbClr val="0070C0"/>
                </a:solidFill>
              </a:rPr>
              <a:t>PUSH  EDX</a:t>
            </a:r>
          </a:p>
          <a:p>
            <a:pPr marL="0" indent="0">
              <a:buNone/>
            </a:pPr>
            <a:r>
              <a:rPr lang="es-MX" sz="1800" dirty="0"/>
              <a:t>	</a:t>
            </a:r>
            <a:r>
              <a:rPr lang="es-MX" sz="1800" dirty="0">
                <a:solidFill>
                  <a:srgbClr val="0070C0"/>
                </a:solidFill>
              </a:rPr>
              <a:t>MOV  EDX, OFFSET </a:t>
            </a:r>
            <a:r>
              <a:rPr lang="es-MX" sz="1800" i="1" dirty="0">
                <a:solidFill>
                  <a:srgbClr val="00B050"/>
                </a:solidFill>
              </a:rPr>
              <a:t>buffer</a:t>
            </a:r>
          </a:p>
          <a:p>
            <a:pPr marL="0" indent="0">
              <a:buNone/>
            </a:pPr>
            <a:r>
              <a:rPr lang="es-MX" sz="1800" dirty="0"/>
              <a:t>	</a:t>
            </a:r>
            <a:r>
              <a:rPr lang="es-MX" sz="1800" dirty="0">
                <a:solidFill>
                  <a:srgbClr val="0070C0"/>
                </a:solidFill>
              </a:rPr>
              <a:t>CALL  </a:t>
            </a:r>
            <a:r>
              <a:rPr lang="es-MX" sz="1800" dirty="0" err="1">
                <a:solidFill>
                  <a:srgbClr val="0070C0"/>
                </a:solidFill>
              </a:rPr>
              <a:t>WriteString</a:t>
            </a:r>
            <a:endParaRPr lang="es-MX" sz="1800" dirty="0">
              <a:solidFill>
                <a:srgbClr val="0070C0"/>
              </a:solidFill>
            </a:endParaRPr>
          </a:p>
          <a:p>
            <a:pPr marL="0" indent="0">
              <a:buNone/>
            </a:pPr>
            <a:r>
              <a:rPr lang="es-MX" sz="1800" dirty="0"/>
              <a:t>	</a:t>
            </a:r>
            <a:r>
              <a:rPr lang="es-MX" sz="1800" dirty="0">
                <a:solidFill>
                  <a:srgbClr val="0070C0"/>
                </a:solidFill>
              </a:rPr>
              <a:t>POP  EDX</a:t>
            </a:r>
          </a:p>
          <a:p>
            <a:pPr marL="0" indent="0">
              <a:buNone/>
            </a:pPr>
            <a:r>
              <a:rPr lang="es-MX" sz="1800" dirty="0"/>
              <a:t>ENDM</a:t>
            </a:r>
          </a:p>
          <a:p>
            <a:pPr marL="0" indent="0">
              <a:buNone/>
            </a:pPr>
            <a:endParaRPr lang="es-MX" sz="1800" dirty="0"/>
          </a:p>
          <a:p>
            <a:pPr marL="0" indent="0">
              <a:buNone/>
            </a:pPr>
            <a:r>
              <a:rPr lang="en-US" sz="1800" dirty="0"/>
              <a:t>.DATA</a:t>
            </a:r>
          </a:p>
          <a:p>
            <a:pPr marL="0" indent="0">
              <a:buNone/>
            </a:pPr>
            <a:r>
              <a:rPr lang="en-US" sz="1800" dirty="0"/>
              <a:t>    str1  BYTE "Welcome!", 0</a:t>
            </a:r>
          </a:p>
          <a:p>
            <a:pPr marL="0" indent="0">
              <a:buNone/>
            </a:pPr>
            <a:endParaRPr lang="en-US" sz="1800" dirty="0"/>
          </a:p>
          <a:p>
            <a:pPr marL="0" indent="0">
              <a:buNone/>
            </a:pPr>
            <a:r>
              <a:rPr lang="en-US" sz="1800" dirty="0"/>
              <a:t>.CODE</a:t>
            </a:r>
          </a:p>
          <a:p>
            <a:pPr marL="0" indent="0">
              <a:buNone/>
            </a:pPr>
            <a:r>
              <a:rPr lang="en-US" sz="1800" dirty="0"/>
              <a:t>    </a:t>
            </a:r>
            <a:r>
              <a:rPr lang="en-US" sz="1800" dirty="0" err="1">
                <a:solidFill>
                  <a:srgbClr val="FF0000"/>
                </a:solidFill>
              </a:rPr>
              <a:t>mWriteStr</a:t>
            </a:r>
            <a:r>
              <a:rPr lang="en-US" sz="1800" dirty="0"/>
              <a:t>  </a:t>
            </a:r>
            <a:r>
              <a:rPr lang="en-US" sz="1800" dirty="0">
                <a:solidFill>
                  <a:srgbClr val="00B050"/>
                </a:solidFill>
              </a:rPr>
              <a:t>str1</a:t>
            </a:r>
          </a:p>
          <a:p>
            <a:pPr marL="0" indent="0">
              <a:buNone/>
            </a:pPr>
            <a:endParaRPr lang="es-MX" sz="1800"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393</a:t>
            </a:fld>
            <a:endParaRPr lang="es-MX" dirty="0"/>
          </a:p>
        </p:txBody>
      </p:sp>
      <p:sp>
        <p:nvSpPr>
          <p:cNvPr id="6" name="Marcador de contenido 2"/>
          <p:cNvSpPr txBox="1">
            <a:spLocks/>
          </p:cNvSpPr>
          <p:nvPr/>
        </p:nvSpPr>
        <p:spPr>
          <a:xfrm>
            <a:off x="6240016" y="1510160"/>
            <a:ext cx="3970784" cy="4367112"/>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t>; Assembler program, after initial</a:t>
            </a:r>
          </a:p>
          <a:p>
            <a:pPr marL="0" indent="0">
              <a:buNone/>
            </a:pPr>
            <a:r>
              <a:rPr lang="en-US" sz="1800" dirty="0"/>
              <a:t>; preprocessing Assembly step</a:t>
            </a:r>
          </a:p>
          <a:p>
            <a:pPr marL="0" indent="0">
              <a:buNone/>
            </a:pPr>
            <a:r>
              <a:rPr lang="en-US" sz="1800" dirty="0"/>
              <a:t>; </a:t>
            </a:r>
            <a:r>
              <a:rPr lang="en-US" sz="1800" dirty="0" err="1">
                <a:solidFill>
                  <a:srgbClr val="FF0000"/>
                </a:solidFill>
              </a:rPr>
              <a:t>mWriteStr</a:t>
            </a:r>
            <a:r>
              <a:rPr lang="en-US" sz="1800" dirty="0"/>
              <a:t>  </a:t>
            </a:r>
            <a:r>
              <a:rPr lang="en-US" sz="1800" dirty="0">
                <a:solidFill>
                  <a:srgbClr val="00B050"/>
                </a:solidFill>
              </a:rPr>
              <a:t>str1</a:t>
            </a:r>
            <a:r>
              <a:rPr lang="en-US" sz="1800" dirty="0"/>
              <a:t>  is expanded out</a:t>
            </a:r>
          </a:p>
          <a:p>
            <a:pPr marL="0" indent="0">
              <a:buNone/>
            </a:pPr>
            <a:endParaRPr lang="en-US" sz="1800" dirty="0"/>
          </a:p>
          <a:p>
            <a:pPr marL="0" indent="0">
              <a:buNone/>
            </a:pPr>
            <a:endParaRPr lang="en-US" sz="1800" dirty="0"/>
          </a:p>
          <a:p>
            <a:pPr marL="0" indent="0">
              <a:buNone/>
            </a:pPr>
            <a:r>
              <a:rPr lang="en-US" sz="1800" dirty="0"/>
              <a:t>.DATA</a:t>
            </a:r>
          </a:p>
          <a:p>
            <a:pPr marL="0" indent="0">
              <a:buNone/>
            </a:pPr>
            <a:r>
              <a:rPr lang="en-US" sz="1800" dirty="0"/>
              <a:t>    str1  BYTE  "Welcome!", 0</a:t>
            </a:r>
          </a:p>
          <a:p>
            <a:pPr marL="0" indent="0">
              <a:buNone/>
            </a:pPr>
            <a:endParaRPr lang="en-US" sz="1800" dirty="0"/>
          </a:p>
          <a:p>
            <a:pPr marL="0" indent="0">
              <a:buNone/>
            </a:pPr>
            <a:r>
              <a:rPr lang="en-US" sz="1800" dirty="0"/>
              <a:t>.CODE</a:t>
            </a:r>
          </a:p>
          <a:p>
            <a:pPr marL="0" indent="0">
              <a:buNone/>
            </a:pPr>
            <a:r>
              <a:rPr lang="es-MX" sz="1800" dirty="0">
                <a:solidFill>
                  <a:srgbClr val="0070C0"/>
                </a:solidFill>
              </a:rPr>
              <a:t>    PUSH  EDX</a:t>
            </a:r>
          </a:p>
          <a:p>
            <a:pPr marL="0" indent="0">
              <a:buNone/>
            </a:pPr>
            <a:r>
              <a:rPr lang="es-MX" sz="1800" dirty="0">
                <a:solidFill>
                  <a:srgbClr val="0070C0"/>
                </a:solidFill>
              </a:rPr>
              <a:t>    MOV  EDX, OFFSET str1</a:t>
            </a:r>
          </a:p>
          <a:p>
            <a:pPr marL="0" indent="0">
              <a:buNone/>
            </a:pPr>
            <a:r>
              <a:rPr lang="es-MX" sz="1800" dirty="0">
                <a:solidFill>
                  <a:srgbClr val="0070C0"/>
                </a:solidFill>
              </a:rPr>
              <a:t>    CALL  </a:t>
            </a:r>
            <a:r>
              <a:rPr lang="es-MX" sz="1800" dirty="0" err="1">
                <a:solidFill>
                  <a:srgbClr val="0070C0"/>
                </a:solidFill>
              </a:rPr>
              <a:t>WriteString</a:t>
            </a:r>
            <a:endParaRPr lang="es-MX" sz="1800" dirty="0">
              <a:solidFill>
                <a:srgbClr val="0070C0"/>
              </a:solidFill>
            </a:endParaRPr>
          </a:p>
          <a:p>
            <a:pPr marL="0" indent="0">
              <a:buNone/>
            </a:pPr>
            <a:r>
              <a:rPr lang="es-MX" sz="1800" dirty="0">
                <a:solidFill>
                  <a:srgbClr val="0070C0"/>
                </a:solidFill>
              </a:rPr>
              <a:t>    POP  EDX</a:t>
            </a:r>
          </a:p>
          <a:p>
            <a:pPr marL="0" indent="0">
              <a:buNone/>
            </a:pPr>
            <a:endParaRPr lang="es-MX" sz="1800" dirty="0"/>
          </a:p>
        </p:txBody>
      </p:sp>
      <p:cxnSp>
        <p:nvCxnSpPr>
          <p:cNvPr id="8" name="Conector recto de flecha 7"/>
          <p:cNvCxnSpPr/>
          <p:nvPr/>
        </p:nvCxnSpPr>
        <p:spPr>
          <a:xfrm flipV="1">
            <a:off x="3791744" y="4725144"/>
            <a:ext cx="2664296"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084218"/>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solidFill>
                  <a:srgbClr val="FF0000"/>
                </a:solidFill>
              </a:rPr>
              <a:t>mDumpMem</a:t>
            </a:r>
            <a:r>
              <a:rPr lang="es-MX" dirty="0"/>
              <a:t> Macro - </a:t>
            </a:r>
            <a:r>
              <a:rPr lang="es-MX" dirty="0" err="1"/>
              <a:t>an</a:t>
            </a:r>
            <a:r>
              <a:rPr lang="es-MX" dirty="0"/>
              <a:t> </a:t>
            </a:r>
            <a:r>
              <a:rPr lang="es-MX" dirty="0" err="1"/>
              <a:t>example</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394</a:t>
            </a:fld>
            <a:endParaRPr lang="es-MX" dirty="0"/>
          </a:p>
        </p:txBody>
      </p:sp>
      <p:sp>
        <p:nvSpPr>
          <p:cNvPr id="9" name="Text Box 1027"/>
          <p:cNvSpPr txBox="1">
            <a:spLocks noChangeArrowheads="1"/>
          </p:cNvSpPr>
          <p:nvPr/>
        </p:nvSpPr>
        <p:spPr bwMode="auto">
          <a:xfrm>
            <a:off x="2427784" y="2658075"/>
            <a:ext cx="7086600" cy="350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err="1">
                <a:solidFill>
                  <a:srgbClr val="FF0000"/>
                </a:solidFill>
                <a:latin typeface="Courier New" panose="02070309020205020404" pitchFamily="49" charset="0"/>
              </a:rPr>
              <a:t>mDumpMem</a:t>
            </a:r>
            <a:r>
              <a:rPr lang="en-US" altLang="en-US" sz="1800" b="1" dirty="0">
                <a:latin typeface="Courier New" panose="02070309020205020404" pitchFamily="49" charset="0"/>
              </a:rPr>
              <a:t> MACRO </a:t>
            </a:r>
            <a:r>
              <a:rPr lang="en-US" altLang="en-US" sz="1800" b="1" dirty="0">
                <a:solidFill>
                  <a:srgbClr val="00B050"/>
                </a:solidFill>
                <a:latin typeface="Courier New" panose="02070309020205020404" pitchFamily="49" charset="0"/>
              </a:rPr>
              <a:t>address</a:t>
            </a:r>
            <a:r>
              <a:rPr lang="en-US" altLang="en-US" sz="1800" b="1" dirty="0">
                <a:latin typeface="Courier New" panose="02070309020205020404" pitchFamily="49" charset="0"/>
              </a:rPr>
              <a:t>, </a:t>
            </a:r>
            <a:r>
              <a:rPr lang="en-US" altLang="en-US" sz="1800" b="1" dirty="0" err="1">
                <a:solidFill>
                  <a:srgbClr val="00B050"/>
                </a:solidFill>
                <a:latin typeface="Courier New" panose="02070309020205020404" pitchFamily="49" charset="0"/>
              </a:rPr>
              <a:t>itemsCount</a:t>
            </a:r>
            <a:r>
              <a:rPr lang="en-US" altLang="en-US" sz="1800" b="1" dirty="0">
                <a:latin typeface="Courier New" panose="02070309020205020404" pitchFamily="49" charset="0"/>
              </a:rPr>
              <a:t>, </a:t>
            </a:r>
            <a:r>
              <a:rPr lang="en-US" altLang="en-US" sz="1800" b="1" dirty="0" err="1">
                <a:solidFill>
                  <a:srgbClr val="00B050"/>
                </a:solidFill>
                <a:latin typeface="Courier New" panose="02070309020205020404" pitchFamily="49" charset="0"/>
              </a:rPr>
              <a:t>itemSize</a:t>
            </a:r>
            <a:endParaRPr lang="en-US" altLang="en-US" sz="1800" b="1" dirty="0">
              <a:solidFill>
                <a:srgbClr val="00B050"/>
              </a:solidFill>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push </a:t>
            </a:r>
            <a:r>
              <a:rPr lang="en-US" altLang="en-US" sz="1800" b="1" dirty="0" err="1">
                <a:latin typeface="Courier New" panose="02070309020205020404" pitchFamily="49" charset="0"/>
              </a:rPr>
              <a:t>ebx</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push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push </a:t>
            </a:r>
            <a:r>
              <a:rPr lang="en-US" altLang="en-US" sz="1800" b="1" dirty="0" err="1">
                <a:latin typeface="Courier New" panose="02070309020205020404" pitchFamily="49" charset="0"/>
              </a:rPr>
              <a:t>esi</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a:t>
            </a:r>
            <a:r>
              <a:rPr lang="en-US" altLang="en-US" sz="1800" b="1" dirty="0" err="1">
                <a:solidFill>
                  <a:srgbClr val="00B050"/>
                </a:solidFill>
                <a:latin typeface="Courier New" panose="02070309020205020404" pitchFamily="49" charset="0"/>
              </a:rPr>
              <a:t>address</a:t>
            </a:r>
            <a:endParaRPr lang="en-US" altLang="en-US" sz="1800" b="1" dirty="0">
              <a:solidFill>
                <a:srgbClr val="00B050"/>
              </a:solidFill>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a:t>
            </a:r>
            <a:r>
              <a:rPr lang="en-US" altLang="en-US" sz="1800" b="1" dirty="0" err="1">
                <a:solidFill>
                  <a:srgbClr val="00B050"/>
                </a:solidFill>
                <a:latin typeface="Courier New" panose="02070309020205020404" pitchFamily="49" charset="0"/>
              </a:rPr>
              <a:t>itemsCount</a:t>
            </a:r>
            <a:endParaRPr lang="en-US" altLang="en-US" sz="1800" b="1" dirty="0">
              <a:solidFill>
                <a:srgbClr val="00B050"/>
              </a:solidFill>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ebx,</a:t>
            </a:r>
            <a:r>
              <a:rPr lang="en-US" altLang="en-US" sz="1800" b="1" dirty="0" err="1">
                <a:solidFill>
                  <a:srgbClr val="00B050"/>
                </a:solidFill>
                <a:latin typeface="Courier New" panose="02070309020205020404" pitchFamily="49" charset="0"/>
              </a:rPr>
              <a:t>itemSize</a:t>
            </a:r>
            <a:endParaRPr lang="en-US" altLang="en-US" sz="1800" b="1" dirty="0">
              <a:solidFill>
                <a:srgbClr val="00B050"/>
              </a:solidFill>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call </a:t>
            </a:r>
            <a:r>
              <a:rPr lang="en-US" altLang="en-US" sz="1800" b="1" dirty="0" err="1">
                <a:latin typeface="Courier New" panose="02070309020205020404" pitchFamily="49" charset="0"/>
              </a:rPr>
              <a:t>DumpMem</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pop  </a:t>
            </a:r>
            <a:r>
              <a:rPr lang="en-US" altLang="en-US" sz="1800" b="1" dirty="0" err="1">
                <a:latin typeface="Courier New" panose="02070309020205020404" pitchFamily="49" charset="0"/>
              </a:rPr>
              <a:t>esi</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pop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pop  </a:t>
            </a:r>
            <a:r>
              <a:rPr lang="en-US" altLang="en-US" sz="1800" b="1" dirty="0" err="1">
                <a:latin typeface="Courier New" panose="02070309020205020404" pitchFamily="49" charset="0"/>
              </a:rPr>
              <a:t>ebx</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ENDM</a:t>
            </a:r>
          </a:p>
        </p:txBody>
      </p:sp>
      <p:sp>
        <p:nvSpPr>
          <p:cNvPr id="10" name="Text Box 1028"/>
          <p:cNvSpPr txBox="1">
            <a:spLocks noChangeArrowheads="1"/>
          </p:cNvSpPr>
          <p:nvPr/>
        </p:nvSpPr>
        <p:spPr bwMode="auto">
          <a:xfrm>
            <a:off x="2351584" y="1591275"/>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The </a:t>
            </a:r>
            <a:r>
              <a:rPr lang="en-US" altLang="en-US" sz="2100" dirty="0" err="1">
                <a:solidFill>
                  <a:srgbClr val="FF0000"/>
                </a:solidFill>
              </a:rPr>
              <a:t>mDumpMem</a:t>
            </a:r>
            <a:r>
              <a:rPr lang="en-US" altLang="en-US" sz="2100" dirty="0"/>
              <a:t> macro streamlines calls to the link library's  </a:t>
            </a:r>
            <a:r>
              <a:rPr lang="en-US" altLang="en-US" sz="2100" i="1" dirty="0" err="1"/>
              <a:t>DumpMem</a:t>
            </a:r>
            <a:r>
              <a:rPr lang="en-US" altLang="en-US" sz="2100" dirty="0"/>
              <a:t> procedure.</a:t>
            </a:r>
          </a:p>
        </p:txBody>
      </p:sp>
    </p:spTree>
    <p:extLst>
      <p:ext uri="{BB962C8B-B14F-4D97-AF65-F5344CB8AC3E}">
        <p14:creationId xmlns:p14="http://schemas.microsoft.com/office/powerpoint/2010/main" val="1839581133"/>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BK</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716612662"/>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09800" y="764705"/>
            <a:ext cx="7772400" cy="1470025"/>
          </a:xfrm>
        </p:spPr>
        <p:txBody>
          <a:bodyPr>
            <a:normAutofit/>
          </a:bodyPr>
          <a:lstStyle/>
          <a:p>
            <a:r>
              <a:rPr lang="es-MX" i="1" dirty="0"/>
              <a:t>CONDITIONAL CONTROL FLOW MACRO </a:t>
            </a:r>
            <a:r>
              <a:rPr lang="es-MX" dirty="0"/>
              <a:t>DIRECTIVES</a:t>
            </a:r>
          </a:p>
        </p:txBody>
      </p:sp>
      <p:sp>
        <p:nvSpPr>
          <p:cNvPr id="4" name="3 Marcador de número de diapositiva"/>
          <p:cNvSpPr>
            <a:spLocks noGrp="1"/>
          </p:cNvSpPr>
          <p:nvPr>
            <p:ph type="sldNum" sz="quarter" idx="12"/>
          </p:nvPr>
        </p:nvSpPr>
        <p:spPr/>
        <p:txBody>
          <a:bodyPr/>
          <a:lstStyle/>
          <a:p>
            <a:fld id="{99D12B9E-07E7-4AA4-B998-005BF6072828}" type="slidenum">
              <a:rPr lang="es-MX" smtClean="0"/>
              <a:t>396</a:t>
            </a:fld>
            <a:endParaRPr lang="es-MX"/>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3" name="CuadroTexto 2"/>
          <p:cNvSpPr txBox="1"/>
          <p:nvPr/>
        </p:nvSpPr>
        <p:spPr>
          <a:xfrm>
            <a:off x="2426203" y="2708920"/>
            <a:ext cx="7558608" cy="3416320"/>
          </a:xfrm>
          <a:prstGeom prst="rect">
            <a:avLst/>
          </a:prstGeom>
          <a:noFill/>
        </p:spPr>
        <p:txBody>
          <a:bodyPr wrap="square" rtlCol="0">
            <a:spAutoFit/>
          </a:bodyPr>
          <a:lstStyle/>
          <a:p>
            <a:r>
              <a:rPr lang="es-MX" sz="2400" dirty="0"/>
              <a:t>SELECTIVES</a:t>
            </a:r>
          </a:p>
          <a:p>
            <a:r>
              <a:rPr lang="es-MX" sz="2400" dirty="0"/>
              <a:t>    .IF </a:t>
            </a:r>
            <a:r>
              <a:rPr lang="es-MX" sz="2400" i="1" dirty="0" err="1"/>
              <a:t>condition</a:t>
            </a:r>
            <a:r>
              <a:rPr lang="es-MX" sz="2400" dirty="0"/>
              <a:t>, .ELSE, .ELSEIF </a:t>
            </a:r>
            <a:r>
              <a:rPr lang="es-MX" sz="2400" i="1" dirty="0" err="1"/>
              <a:t>condition</a:t>
            </a:r>
            <a:r>
              <a:rPr lang="es-MX" sz="2400" dirty="0"/>
              <a:t>, .ENDIF</a:t>
            </a:r>
          </a:p>
          <a:p>
            <a:endParaRPr lang="es-MX" sz="2400" dirty="0"/>
          </a:p>
          <a:p>
            <a:r>
              <a:rPr lang="es-MX" sz="2400" dirty="0"/>
              <a:t>REPETITIVES</a:t>
            </a:r>
          </a:p>
          <a:p>
            <a:r>
              <a:rPr lang="es-MX" sz="2400" dirty="0"/>
              <a:t>    .WHILE </a:t>
            </a:r>
            <a:r>
              <a:rPr lang="es-MX" sz="2400" i="1" dirty="0" err="1"/>
              <a:t>condition</a:t>
            </a:r>
            <a:r>
              <a:rPr lang="es-MX" sz="2400" dirty="0"/>
              <a:t>, .ENDW</a:t>
            </a:r>
          </a:p>
          <a:p>
            <a:r>
              <a:rPr lang="es-MX" sz="2400" dirty="0"/>
              <a:t>    .REPEAT, .UNTIL </a:t>
            </a:r>
            <a:r>
              <a:rPr lang="es-MX" sz="2400" i="1" dirty="0" err="1"/>
              <a:t>condition</a:t>
            </a:r>
            <a:endParaRPr lang="es-MX" sz="2400" dirty="0"/>
          </a:p>
          <a:p>
            <a:r>
              <a:rPr lang="es-MX" sz="2400" dirty="0"/>
              <a:t>        .BREAK, .CONTINUE, </a:t>
            </a:r>
            <a:r>
              <a:rPr lang="es-MX" sz="2400" dirty="0" err="1"/>
              <a:t>used</a:t>
            </a:r>
            <a:r>
              <a:rPr lang="es-MX" sz="2400" dirty="0"/>
              <a:t> </a:t>
            </a:r>
            <a:r>
              <a:rPr lang="es-MX" sz="2400" dirty="0" err="1"/>
              <a:t>with</a:t>
            </a:r>
            <a:r>
              <a:rPr lang="es-MX" sz="2400" dirty="0"/>
              <a:t> .WHILE and .REPEAT</a:t>
            </a:r>
          </a:p>
          <a:p>
            <a:endParaRPr lang="es-MX" sz="2400" dirty="0"/>
          </a:p>
          <a:p>
            <a:r>
              <a:rPr lang="es-MX" sz="2400" dirty="0"/>
              <a:t>Macro-</a:t>
            </a:r>
            <a:r>
              <a:rPr lang="es-MX" sz="2400" dirty="0" err="1"/>
              <a:t>Directives</a:t>
            </a:r>
            <a:r>
              <a:rPr lang="es-MX" sz="2400" dirty="0"/>
              <a:t>, in </a:t>
            </a:r>
            <a:r>
              <a:rPr lang="es-MX" sz="2400" dirty="0" err="1"/>
              <a:t>Section</a:t>
            </a:r>
            <a:r>
              <a:rPr lang="es-MX" sz="2400" dirty="0"/>
              <a:t> 6.7, Irvine.</a:t>
            </a:r>
          </a:p>
        </p:txBody>
      </p:sp>
    </p:spTree>
    <p:extLst>
      <p:ext uri="{BB962C8B-B14F-4D97-AF65-F5344CB8AC3E}">
        <p14:creationId xmlns:p14="http://schemas.microsoft.com/office/powerpoint/2010/main" val="1460714779"/>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Conditional</a:t>
            </a:r>
            <a:r>
              <a:rPr lang="es-MX" dirty="0"/>
              <a:t> Control </a:t>
            </a:r>
            <a:r>
              <a:rPr lang="es-MX" dirty="0" err="1"/>
              <a:t>Flow</a:t>
            </a:r>
            <a:r>
              <a:rPr lang="es-MX" dirty="0"/>
              <a:t> </a:t>
            </a:r>
            <a:r>
              <a:rPr lang="es-MX" dirty="0" err="1"/>
              <a:t>Directives</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397</a:t>
            </a:fld>
            <a:endParaRPr lang="es-MX" dirty="0"/>
          </a:p>
        </p:txBody>
      </p:sp>
      <p:graphicFrame>
        <p:nvGraphicFramePr>
          <p:cNvPr id="7" name="Table 6"/>
          <p:cNvGraphicFramePr>
            <a:graphicFrameLocks noGrp="1"/>
          </p:cNvGraphicFramePr>
          <p:nvPr/>
        </p:nvGraphicFramePr>
        <p:xfrm>
          <a:off x="2135560" y="1497172"/>
          <a:ext cx="8003232" cy="4859178"/>
        </p:xfrm>
        <a:graphic>
          <a:graphicData uri="http://schemas.openxmlformats.org/drawingml/2006/table">
            <a:tbl>
              <a:tblPr firstRow="1">
                <a:tableStyleId>{BC89EF96-8CEA-46FF-86C4-4CE0E7609802}</a:tableStyleId>
              </a:tblPr>
              <a:tblGrid>
                <a:gridCol w="1792297">
                  <a:extLst>
                    <a:ext uri="{9D8B030D-6E8A-4147-A177-3AD203B41FA5}">
                      <a16:colId xmlns:a16="http://schemas.microsoft.com/office/drawing/2014/main" val="20000"/>
                    </a:ext>
                  </a:extLst>
                </a:gridCol>
                <a:gridCol w="6210935">
                  <a:extLst>
                    <a:ext uri="{9D8B030D-6E8A-4147-A177-3AD203B41FA5}">
                      <a16:colId xmlns:a16="http://schemas.microsoft.com/office/drawing/2014/main" val="20001"/>
                    </a:ext>
                  </a:extLst>
                </a:gridCol>
              </a:tblGrid>
              <a:tr h="285834">
                <a:tc>
                  <a:txBody>
                    <a:bodyPr/>
                    <a:lstStyle/>
                    <a:p>
                      <a:pPr marL="0" marR="0" algn="ctr">
                        <a:spcBef>
                          <a:spcPts val="0"/>
                        </a:spcBef>
                        <a:spcAft>
                          <a:spcPts val="0"/>
                        </a:spcAft>
                      </a:pPr>
                      <a:r>
                        <a:rPr lang="en-US" sz="1600" dirty="0"/>
                        <a:t>Directive</a:t>
                      </a:r>
                      <a:endParaRPr lang="en-US" sz="1600" dirty="0">
                        <a:latin typeface="Calibri"/>
                        <a:ea typeface="Calibri"/>
                        <a:cs typeface="Times New Roman"/>
                      </a:endParaRPr>
                    </a:p>
                  </a:txBody>
                  <a:tcPr marL="68580" marR="68580" marT="0" marB="0" anchor="ctr">
                    <a:solidFill>
                      <a:schemeClr val="bg2">
                        <a:lumMod val="75000"/>
                        <a:lumOff val="25000"/>
                      </a:schemeClr>
                    </a:solidFill>
                  </a:tcPr>
                </a:tc>
                <a:tc>
                  <a:txBody>
                    <a:bodyPr/>
                    <a:lstStyle/>
                    <a:p>
                      <a:pPr marL="0" marR="0" algn="ctr">
                        <a:spcBef>
                          <a:spcPts val="0"/>
                        </a:spcBef>
                        <a:spcAft>
                          <a:spcPts val="0"/>
                        </a:spcAft>
                      </a:pPr>
                      <a:r>
                        <a:rPr lang="en-US" sz="1600" dirty="0"/>
                        <a:t>Description</a:t>
                      </a:r>
                      <a:endParaRPr lang="en-US" sz="1600" dirty="0">
                        <a:latin typeface="Calibri"/>
                        <a:ea typeface="Calibri"/>
                        <a:cs typeface="Times New Roman"/>
                      </a:endParaRPr>
                    </a:p>
                  </a:txBody>
                  <a:tcPr marL="68580" marR="68580" marT="0" marB="0">
                    <a:solidFill>
                      <a:schemeClr val="bg2">
                        <a:lumMod val="75000"/>
                        <a:lumOff val="25000"/>
                      </a:schemeClr>
                    </a:solidFill>
                  </a:tcPr>
                </a:tc>
                <a:extLst>
                  <a:ext uri="{0D108BD9-81ED-4DB2-BD59-A6C34878D82A}">
                    <a16:rowId xmlns:a16="http://schemas.microsoft.com/office/drawing/2014/main" val="10000"/>
                  </a:ext>
                </a:extLst>
              </a:tr>
              <a:tr h="285834">
                <a:tc>
                  <a:txBody>
                    <a:bodyPr/>
                    <a:lstStyle/>
                    <a:p>
                      <a:pPr marL="0" marR="0">
                        <a:spcBef>
                          <a:spcPts val="0"/>
                        </a:spcBef>
                        <a:spcAft>
                          <a:spcPts val="0"/>
                        </a:spcAft>
                      </a:pPr>
                      <a:r>
                        <a:rPr lang="en-US" sz="1400"/>
                        <a:t>.BREAK</a:t>
                      </a:r>
                      <a:endParaRPr lang="en-US" sz="140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Generates code to terminate a .WHILE or .REPEAT block</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85834">
                <a:tc>
                  <a:txBody>
                    <a:bodyPr/>
                    <a:lstStyle/>
                    <a:p>
                      <a:pPr marL="0" marR="0">
                        <a:spcBef>
                          <a:spcPts val="0"/>
                        </a:spcBef>
                        <a:spcAft>
                          <a:spcPts val="0"/>
                        </a:spcAft>
                      </a:pPr>
                      <a:r>
                        <a:rPr lang="en-US" sz="1400"/>
                        <a:t>.CONTINUE</a:t>
                      </a:r>
                      <a:endParaRPr lang="en-US" sz="140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Generates code to jump to the top of a .WHILE or .REPEAT block</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85834">
                <a:tc>
                  <a:txBody>
                    <a:bodyPr/>
                    <a:lstStyle/>
                    <a:p>
                      <a:pPr marL="0" marR="0">
                        <a:spcBef>
                          <a:spcPts val="0"/>
                        </a:spcBef>
                        <a:spcAft>
                          <a:spcPts val="0"/>
                        </a:spcAft>
                      </a:pPr>
                      <a:r>
                        <a:rPr lang="en-US" sz="1400"/>
                        <a:t>.ELSE</a:t>
                      </a:r>
                      <a:endParaRPr lang="en-US" sz="140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Begins block of statements to execute when the .IF condition is false</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71668">
                <a:tc>
                  <a:txBody>
                    <a:bodyPr/>
                    <a:lstStyle/>
                    <a:p>
                      <a:pPr marL="0" marR="0">
                        <a:spcBef>
                          <a:spcPts val="0"/>
                        </a:spcBef>
                        <a:spcAft>
                          <a:spcPts val="0"/>
                        </a:spcAft>
                      </a:pPr>
                      <a:r>
                        <a:rPr lang="en-US" sz="1400"/>
                        <a:t>.ELSEIF condition</a:t>
                      </a:r>
                      <a:endParaRPr lang="en-US" sz="140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Generates code that tests condition and executes statements that follow, until an .ENDIF directive or another .ELSEIF directive is found</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71668">
                <a:tc>
                  <a:txBody>
                    <a:bodyPr/>
                    <a:lstStyle/>
                    <a:p>
                      <a:pPr marL="0" marR="0">
                        <a:spcBef>
                          <a:spcPts val="0"/>
                        </a:spcBef>
                        <a:spcAft>
                          <a:spcPts val="0"/>
                        </a:spcAft>
                      </a:pPr>
                      <a:r>
                        <a:rPr lang="en-US" sz="1400"/>
                        <a:t>.ENDIF</a:t>
                      </a:r>
                      <a:endParaRPr lang="en-US" sz="140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Terminates a block of statements following an .IF, .ELSE, or .ELSEIF directive</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85834">
                <a:tc>
                  <a:txBody>
                    <a:bodyPr/>
                    <a:lstStyle/>
                    <a:p>
                      <a:pPr marL="0" marR="0">
                        <a:spcBef>
                          <a:spcPts val="0"/>
                        </a:spcBef>
                        <a:spcAft>
                          <a:spcPts val="0"/>
                        </a:spcAft>
                      </a:pPr>
                      <a:r>
                        <a:rPr lang="en-US" sz="1400"/>
                        <a:t>.ENDW</a:t>
                      </a:r>
                      <a:endParaRPr lang="en-US" sz="140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Terminates a block of statements following a .WHILE directive</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571668">
                <a:tc>
                  <a:txBody>
                    <a:bodyPr/>
                    <a:lstStyle/>
                    <a:p>
                      <a:pPr marL="0" marR="0">
                        <a:spcBef>
                          <a:spcPts val="0"/>
                        </a:spcBef>
                        <a:spcAft>
                          <a:spcPts val="0"/>
                        </a:spcAft>
                      </a:pPr>
                      <a:r>
                        <a:rPr lang="en-US" sz="1400"/>
                        <a:t>.IF condition</a:t>
                      </a:r>
                      <a:endParaRPr lang="en-US" sz="140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Generates code that executes the block of statements if condition is true.</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571668">
                <a:tc>
                  <a:txBody>
                    <a:bodyPr/>
                    <a:lstStyle/>
                    <a:p>
                      <a:pPr marL="0" marR="0">
                        <a:spcBef>
                          <a:spcPts val="0"/>
                        </a:spcBef>
                        <a:spcAft>
                          <a:spcPts val="0"/>
                        </a:spcAft>
                      </a:pPr>
                      <a:r>
                        <a:rPr lang="en-US" sz="1400"/>
                        <a:t>.REPEAT</a:t>
                      </a:r>
                      <a:endParaRPr lang="en-US" sz="140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Generates code that repeats execution of the block of statements until condition becomes true</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08"/>
                  </a:ext>
                </a:extLst>
              </a:tr>
              <a:tr h="571668">
                <a:tc>
                  <a:txBody>
                    <a:bodyPr/>
                    <a:lstStyle/>
                    <a:p>
                      <a:pPr marL="0" marR="0">
                        <a:spcBef>
                          <a:spcPts val="0"/>
                        </a:spcBef>
                        <a:spcAft>
                          <a:spcPts val="0"/>
                        </a:spcAft>
                      </a:pPr>
                      <a:r>
                        <a:rPr lang="en-US" sz="1400"/>
                        <a:t>.UNTIL condition</a:t>
                      </a:r>
                      <a:endParaRPr lang="en-US" sz="140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Generates code that repeats the block of statements between .REPEAT and .UNTIL </a:t>
                      </a:r>
                      <a:r>
                        <a:rPr lang="en-US" sz="1400" dirty="0" err="1"/>
                        <a:t>until</a:t>
                      </a:r>
                      <a:r>
                        <a:rPr lang="en-US" sz="1400" dirty="0"/>
                        <a:t> condition becomes true</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09"/>
                  </a:ext>
                </a:extLst>
              </a:tr>
              <a:tr h="571668">
                <a:tc>
                  <a:txBody>
                    <a:bodyPr/>
                    <a:lstStyle/>
                    <a:p>
                      <a:pPr marL="0" marR="0">
                        <a:spcBef>
                          <a:spcPts val="0"/>
                        </a:spcBef>
                        <a:spcAft>
                          <a:spcPts val="0"/>
                        </a:spcAft>
                      </a:pPr>
                      <a:r>
                        <a:rPr lang="en-US" sz="1400" dirty="0"/>
                        <a:t>.WHILE condition</a:t>
                      </a:r>
                      <a:endParaRPr lang="en-US" sz="1400" dirty="0">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400" dirty="0"/>
                        <a:t>Generates code that executes the block of statements between .WHILE and .ENDW as long as condition is true</a:t>
                      </a:r>
                      <a:endParaRPr lang="en-US" sz="1400" dirty="0">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58982253"/>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.IF </a:t>
            </a:r>
            <a:r>
              <a:rPr lang="es-MX" dirty="0" err="1"/>
              <a:t>family</a:t>
            </a:r>
            <a:r>
              <a:rPr lang="es-MX" dirty="0"/>
              <a:t> macro-</a:t>
            </a:r>
            <a:r>
              <a:rPr lang="es-MX" dirty="0" err="1"/>
              <a:t>directives</a:t>
            </a:r>
            <a:endParaRPr lang="es-MX" dirty="0"/>
          </a:p>
        </p:txBody>
      </p:sp>
      <p:sp>
        <p:nvSpPr>
          <p:cNvPr id="4" name="Marcador de pie de página 3"/>
          <p:cNvSpPr>
            <a:spLocks noGrp="1"/>
          </p:cNvSpPr>
          <p:nvPr>
            <p:ph type="ftr" sz="quarter" idx="11"/>
          </p:nvPr>
        </p:nvSpPr>
        <p:spPr/>
        <p:txBody>
          <a:bodyPr/>
          <a:lstStyle/>
          <a:p>
            <a:r>
              <a:rPr lang="es-MX" dirty="0"/>
              <a:t>OPC</a:t>
            </a:r>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398</a:t>
            </a:fld>
            <a:endParaRPr lang="es-MX" dirty="0"/>
          </a:p>
        </p:txBody>
      </p:sp>
      <p:sp>
        <p:nvSpPr>
          <p:cNvPr id="6" name="Text Box 3"/>
          <p:cNvSpPr txBox="1">
            <a:spLocks noChangeArrowheads="1"/>
          </p:cNvSpPr>
          <p:nvPr/>
        </p:nvSpPr>
        <p:spPr bwMode="auto">
          <a:xfrm>
            <a:off x="2588568" y="3391694"/>
            <a:ext cx="2590800" cy="15240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.IF </a:t>
            </a:r>
            <a:r>
              <a:rPr lang="en-US" altLang="en-US" sz="1800" b="1" dirty="0" err="1">
                <a:latin typeface="Courier New" panose="02070309020205020404" pitchFamily="49" charset="0"/>
              </a:rPr>
              <a:t>eax</a:t>
            </a:r>
            <a:r>
              <a:rPr lang="en-US" altLang="en-US" sz="1800" b="1" dirty="0">
                <a:latin typeface="Courier New" panose="02070309020205020404" pitchFamily="49" charset="0"/>
              </a:rPr>
              <a:t> &gt; </a:t>
            </a:r>
            <a:r>
              <a:rPr lang="en-US" altLang="en-US" sz="1800" b="1" dirty="0" err="1">
                <a:latin typeface="Courier New" panose="02070309020205020404" pitchFamily="49" charset="0"/>
              </a:rPr>
              <a:t>ebx</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edx,1</a:t>
            </a:r>
          </a:p>
          <a:p>
            <a:pPr eaLnBrk="1" hangingPunct="1">
              <a:lnSpc>
                <a:spcPct val="50000"/>
              </a:lnSpc>
              <a:spcBef>
                <a:spcPct val="50000"/>
              </a:spcBef>
              <a:buClrTx/>
              <a:buFontTx/>
              <a:buNone/>
            </a:pPr>
            <a:r>
              <a:rPr lang="en-US" altLang="en-US" sz="1800" b="1" dirty="0">
                <a:latin typeface="Courier New" panose="02070309020205020404" pitchFamily="49" charset="0"/>
              </a:rPr>
              <a:t>.ELSE</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edx,2</a:t>
            </a:r>
          </a:p>
          <a:p>
            <a:pPr eaLnBrk="1" hangingPunct="1">
              <a:lnSpc>
                <a:spcPct val="50000"/>
              </a:lnSpc>
              <a:spcBef>
                <a:spcPct val="50000"/>
              </a:spcBef>
              <a:buClrTx/>
              <a:buFontTx/>
              <a:buNone/>
            </a:pPr>
            <a:r>
              <a:rPr lang="en-US" altLang="en-US" sz="1800" b="1" dirty="0">
                <a:latin typeface="Courier New" panose="02070309020205020404" pitchFamily="49" charset="0"/>
              </a:rPr>
              <a:t>.ENDIF</a:t>
            </a:r>
          </a:p>
        </p:txBody>
      </p:sp>
      <p:sp>
        <p:nvSpPr>
          <p:cNvPr id="7" name="Text Box 4"/>
          <p:cNvSpPr txBox="1">
            <a:spLocks noChangeArrowheads="1"/>
          </p:cNvSpPr>
          <p:nvPr/>
        </p:nvSpPr>
        <p:spPr bwMode="auto">
          <a:xfrm>
            <a:off x="2207568" y="1639094"/>
            <a:ext cx="76962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dirty="0"/>
              <a:t>.IF, .ELSE, .ELSEIF, and .ENDIF can be used to evaluate runtime expressions and create block-structured IF statements.</a:t>
            </a:r>
          </a:p>
          <a:p>
            <a:pPr eaLnBrk="1" hangingPunct="1">
              <a:spcBef>
                <a:spcPct val="50000"/>
              </a:spcBef>
              <a:buClrTx/>
            </a:pPr>
            <a:r>
              <a:rPr lang="en-US" altLang="en-US" sz="2100" dirty="0"/>
              <a:t>Assembly examples:</a:t>
            </a:r>
          </a:p>
        </p:txBody>
      </p:sp>
      <p:sp>
        <p:nvSpPr>
          <p:cNvPr id="8" name="Rectangle 5"/>
          <p:cNvSpPr>
            <a:spLocks noChangeArrowheads="1"/>
          </p:cNvSpPr>
          <p:nvPr/>
        </p:nvSpPr>
        <p:spPr bwMode="auto">
          <a:xfrm>
            <a:off x="2207568" y="5220495"/>
            <a:ext cx="70866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dirty="0"/>
              <a:t>MASM generates (macro-expands) "</a:t>
            </a:r>
            <a:r>
              <a:rPr lang="en-US" altLang="en-US" sz="2100" dirty="0">
                <a:solidFill>
                  <a:srgbClr val="FF0000"/>
                </a:solidFill>
              </a:rPr>
              <a:t>hidden</a:t>
            </a:r>
            <a:r>
              <a:rPr lang="en-US" altLang="en-US" sz="2100" dirty="0"/>
              <a:t>" code for you, consisting of code labels, CMP and conditional jump instructions, and replacing </a:t>
            </a:r>
            <a:r>
              <a:rPr lang="en-US" altLang="en-US" sz="2100" i="1" dirty="0"/>
              <a:t>arguments</a:t>
            </a:r>
            <a:r>
              <a:rPr lang="en-US" altLang="en-US" sz="2100" dirty="0"/>
              <a:t>.</a:t>
            </a:r>
          </a:p>
        </p:txBody>
      </p:sp>
      <p:sp>
        <p:nvSpPr>
          <p:cNvPr id="9" name="Text Box 6"/>
          <p:cNvSpPr txBox="1">
            <a:spLocks noChangeArrowheads="1"/>
          </p:cNvSpPr>
          <p:nvPr/>
        </p:nvSpPr>
        <p:spPr bwMode="auto">
          <a:xfrm>
            <a:off x="5407968" y="3391694"/>
            <a:ext cx="4038600" cy="15240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.IF eax &gt; ebx &amp;&amp; eax &gt; ecx</a:t>
            </a:r>
          </a:p>
          <a:p>
            <a:pPr eaLnBrk="1" hangingPunct="1">
              <a:lnSpc>
                <a:spcPct val="50000"/>
              </a:lnSpc>
              <a:spcBef>
                <a:spcPct val="50000"/>
              </a:spcBef>
              <a:buClrTx/>
              <a:buFontTx/>
              <a:buNone/>
            </a:pPr>
            <a:r>
              <a:rPr lang="en-US" altLang="en-US" sz="1800" b="1">
                <a:latin typeface="Courier New" panose="02070309020205020404" pitchFamily="49" charset="0"/>
              </a:rPr>
              <a:t>	mov edx,1</a:t>
            </a:r>
          </a:p>
          <a:p>
            <a:pPr eaLnBrk="1" hangingPunct="1">
              <a:lnSpc>
                <a:spcPct val="50000"/>
              </a:lnSpc>
              <a:spcBef>
                <a:spcPct val="50000"/>
              </a:spcBef>
              <a:buClrTx/>
              <a:buFontTx/>
              <a:buNone/>
            </a:pPr>
            <a:r>
              <a:rPr lang="en-US" altLang="en-US" sz="1800" b="1">
                <a:latin typeface="Courier New" panose="02070309020205020404" pitchFamily="49" charset="0"/>
              </a:rPr>
              <a:t>.ELSE</a:t>
            </a:r>
          </a:p>
          <a:p>
            <a:pPr eaLnBrk="1" hangingPunct="1">
              <a:lnSpc>
                <a:spcPct val="50000"/>
              </a:lnSpc>
              <a:spcBef>
                <a:spcPct val="50000"/>
              </a:spcBef>
              <a:buClrTx/>
              <a:buFontTx/>
              <a:buNone/>
            </a:pPr>
            <a:r>
              <a:rPr lang="en-US" altLang="en-US" sz="1800" b="1">
                <a:latin typeface="Courier New" panose="02070309020205020404" pitchFamily="49" charset="0"/>
              </a:rPr>
              <a:t>	mov edx,2</a:t>
            </a:r>
          </a:p>
          <a:p>
            <a:pPr eaLnBrk="1" hangingPunct="1">
              <a:lnSpc>
                <a:spcPct val="50000"/>
              </a:lnSpc>
              <a:spcBef>
                <a:spcPct val="50000"/>
              </a:spcBef>
              <a:buClrTx/>
              <a:buFontTx/>
              <a:buNone/>
            </a:pPr>
            <a:r>
              <a:rPr lang="en-US" altLang="en-US" sz="1800" b="1">
                <a:latin typeface="Courier New" panose="02070309020205020404" pitchFamily="49" charset="0"/>
              </a:rPr>
              <a:t>.ENDIF</a:t>
            </a:r>
          </a:p>
        </p:txBody>
      </p:sp>
    </p:spTree>
    <p:extLst>
      <p:ext uri="{BB962C8B-B14F-4D97-AF65-F5344CB8AC3E}">
        <p14:creationId xmlns:p14="http://schemas.microsoft.com/office/powerpoint/2010/main" val="240432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Relational</a:t>
            </a:r>
            <a:r>
              <a:rPr lang="es-MX" dirty="0"/>
              <a:t> and </a:t>
            </a:r>
            <a:r>
              <a:rPr lang="es-MX" dirty="0" err="1"/>
              <a:t>Logical</a:t>
            </a:r>
            <a:r>
              <a:rPr lang="es-MX" dirty="0"/>
              <a:t> </a:t>
            </a:r>
            <a:r>
              <a:rPr lang="es-MX" dirty="0" err="1"/>
              <a:t>Operators</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399</a:t>
            </a:fld>
            <a:endParaRPr lang="es-MX"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88" y="1206956"/>
            <a:ext cx="6067425"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73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US" dirty="0"/>
              <a:t>Context of a current Computer</a:t>
            </a:r>
          </a:p>
        </p:txBody>
      </p:sp>
      <p:sp>
        <p:nvSpPr>
          <p:cNvPr id="4099" name="Rectangle 3"/>
          <p:cNvSpPr>
            <a:spLocks noGrp="1" noChangeArrowheads="1"/>
          </p:cNvSpPr>
          <p:nvPr>
            <p:ph type="body" idx="1"/>
          </p:nvPr>
        </p:nvSpPr>
        <p:spPr>
          <a:xfrm>
            <a:off x="1919537" y="1484785"/>
            <a:ext cx="8136903" cy="5108575"/>
          </a:xfrm>
        </p:spPr>
        <p:txBody>
          <a:bodyPr>
            <a:normAutofit/>
          </a:bodyPr>
          <a:lstStyle/>
          <a:p>
            <a:r>
              <a:rPr lang="en-US" altLang="es-MX" sz="2000" dirty="0">
                <a:solidFill>
                  <a:srgbClr val="0000FF"/>
                </a:solidFill>
              </a:rPr>
              <a:t>Current architecture</a:t>
            </a:r>
            <a:r>
              <a:rPr lang="en-US" altLang="es-MX" sz="2000" dirty="0"/>
              <a:t> –CPU (control unit), ALU, registers, storage unit, I/O devices, etc.,….</a:t>
            </a:r>
            <a:endParaRPr lang="en-US" altLang="es-MX" sz="2000" dirty="0">
              <a:solidFill>
                <a:srgbClr val="0000FF"/>
              </a:solidFill>
            </a:endParaRPr>
          </a:p>
          <a:p>
            <a:pPr>
              <a:buFont typeface="Wingdings" pitchFamily="2" charset="2"/>
              <a:buChar char="Ø"/>
            </a:pPr>
            <a:r>
              <a:rPr lang="en-US" altLang="es-MX" sz="2000" dirty="0">
                <a:solidFill>
                  <a:srgbClr val="0000FF"/>
                </a:solidFill>
              </a:rPr>
              <a:t>VON NEUMANN’S</a:t>
            </a:r>
            <a:r>
              <a:rPr lang="en-US" altLang="es-MX" sz="2000" dirty="0"/>
              <a:t> – </a:t>
            </a:r>
          </a:p>
          <a:p>
            <a:pPr lvl="1"/>
            <a:r>
              <a:rPr lang="en-US" altLang="es-MX" sz="2000" dirty="0"/>
              <a:t>The addition of a </a:t>
            </a:r>
            <a:r>
              <a:rPr lang="en-US" altLang="es-MX" sz="2000" i="1" dirty="0">
                <a:solidFill>
                  <a:srgbClr val="FF0000"/>
                </a:solidFill>
              </a:rPr>
              <a:t>stored-program</a:t>
            </a:r>
            <a:r>
              <a:rPr lang="en-US" altLang="es-MX" sz="2000" dirty="0"/>
              <a:t> in a single separate </a:t>
            </a:r>
            <a:r>
              <a:rPr lang="en-US" altLang="es-MX" sz="2000" i="1" dirty="0"/>
              <a:t>memory structure</a:t>
            </a:r>
            <a:r>
              <a:rPr lang="en-US" altLang="es-MX" sz="2000" dirty="0"/>
              <a:t> that keeps both </a:t>
            </a:r>
            <a:r>
              <a:rPr lang="en-US" altLang="es-MX" sz="2000" i="1" dirty="0">
                <a:solidFill>
                  <a:srgbClr val="0000FF"/>
                </a:solidFill>
              </a:rPr>
              <a:t>instructions</a:t>
            </a:r>
            <a:r>
              <a:rPr lang="en-US" altLang="es-MX" sz="2000" dirty="0"/>
              <a:t> and </a:t>
            </a:r>
            <a:r>
              <a:rPr lang="en-US" altLang="es-MX" sz="2000" i="1" dirty="0">
                <a:solidFill>
                  <a:srgbClr val="0000FF"/>
                </a:solidFill>
              </a:rPr>
              <a:t>data</a:t>
            </a:r>
            <a:r>
              <a:rPr lang="en-US" altLang="es-MX" sz="2000" dirty="0"/>
              <a:t>.</a:t>
            </a:r>
          </a:p>
          <a:p>
            <a:pPr lvl="1"/>
            <a:r>
              <a:rPr lang="en-US" altLang="es-MX" sz="2000" dirty="0"/>
              <a:t>The computers that follow the "von Neumann architecture" are also known as the "stored-program computer“.</a:t>
            </a:r>
          </a:p>
        </p:txBody>
      </p:sp>
      <p:grpSp>
        <p:nvGrpSpPr>
          <p:cNvPr id="4100" name="Group 8"/>
          <p:cNvGrpSpPr>
            <a:grpSpLocks/>
          </p:cNvGrpSpPr>
          <p:nvPr/>
        </p:nvGrpSpPr>
        <p:grpSpPr bwMode="auto">
          <a:xfrm>
            <a:off x="5231904" y="3861049"/>
            <a:ext cx="2667000" cy="2543175"/>
            <a:chOff x="3077" y="2308"/>
            <a:chExt cx="1680" cy="1602"/>
          </a:xfrm>
        </p:grpSpPr>
        <p:pic>
          <p:nvPicPr>
            <p:cNvPr id="4101" name="Picture 5" descr="280px-Von_Neumann_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7" y="2308"/>
              <a:ext cx="1680" cy="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6"/>
            <p:cNvSpPr>
              <a:spLocks noChangeArrowheads="1"/>
            </p:cNvSpPr>
            <p:nvPr/>
          </p:nvSpPr>
          <p:spPr bwMode="auto">
            <a:xfrm>
              <a:off x="3214" y="3264"/>
              <a:ext cx="451" cy="117"/>
            </a:xfrm>
            <a:prstGeom prst="rect">
              <a:avLst/>
            </a:prstGeom>
            <a:solidFill>
              <a:srgbClr val="FFFFFF"/>
            </a:solidFill>
            <a:ln w="9525">
              <a:solidFill>
                <a:srgbClr val="80808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000">
                  <a:solidFill>
                    <a:schemeClr val="tx1"/>
                  </a:solidFill>
                  <a:latin typeface="Helvetica" pitchFamily="34" charset="0"/>
                </a:defRPr>
              </a:lvl1pPr>
              <a:lvl2pPr marL="742950" indent="-285750">
                <a:spcBef>
                  <a:spcPct val="35000"/>
                </a:spcBef>
                <a:buClr>
                  <a:srgbClr val="CC6600"/>
                </a:buClr>
                <a:buSzPct val="95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000099"/>
                </a:buClr>
                <a:buSzPct val="90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itchFamily="34" charset="0"/>
                </a:defRPr>
              </a:lvl9pPr>
            </a:lstStyle>
            <a:p>
              <a:pPr algn="ctr">
                <a:spcBef>
                  <a:spcPct val="0"/>
                </a:spcBef>
                <a:buClrTx/>
                <a:buSzTx/>
                <a:buNone/>
              </a:pPr>
              <a:r>
                <a:rPr kumimoji="0" lang="es-MX" altLang="es-MX" sz="900">
                  <a:solidFill>
                    <a:srgbClr val="333333"/>
                  </a:solidFill>
                </a:rPr>
                <a:t>Registers</a:t>
              </a:r>
              <a:endParaRPr kumimoji="0" lang="es-ES" altLang="es-MX" sz="900">
                <a:solidFill>
                  <a:srgbClr val="333333"/>
                </a:solidFill>
              </a:endParaRPr>
            </a:p>
          </p:txBody>
        </p:sp>
      </p:grpSp>
      <p:sp>
        <p:nvSpPr>
          <p:cNvPr id="2" name="Marcador de número de diapositiva 1"/>
          <p:cNvSpPr>
            <a:spLocks noGrp="1"/>
          </p:cNvSpPr>
          <p:nvPr>
            <p:ph type="sldNum" sz="quarter" idx="12"/>
          </p:nvPr>
        </p:nvSpPr>
        <p:spPr/>
        <p:txBody>
          <a:bodyPr/>
          <a:lstStyle/>
          <a:p>
            <a:fld id="{89694F64-EAC4-420D-80A9-8D186F3C5535}" type="slidenum">
              <a:rPr lang="es-MX">
                <a:solidFill>
                  <a:prstClr val="black"/>
                </a:solidFill>
                <a:latin typeface="Calibri"/>
              </a:rPr>
              <a:pPr/>
              <a:t>4</a:t>
            </a:fld>
            <a:endParaRPr lang="es-MX" dirty="0">
              <a:solidFill>
                <a:prstClr val="black"/>
              </a:solidFill>
              <a:latin typeface="Calibri"/>
            </a:endParaRPr>
          </a:p>
        </p:txBody>
      </p:sp>
      <p:sp>
        <p:nvSpPr>
          <p:cNvPr id="4" name="Marcador de pie de página 3"/>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Tree>
    <p:extLst>
      <p:ext uri="{BB962C8B-B14F-4D97-AF65-F5344CB8AC3E}">
        <p14:creationId xmlns:p14="http://schemas.microsoft.com/office/powerpoint/2010/main" val="1900577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ChangeArrowheads="1"/>
          </p:cNvSpPr>
          <p:nvPr>
            <p:ph type="title"/>
          </p:nvPr>
        </p:nvSpPr>
        <p:spPr/>
        <p:txBody>
          <a:bodyPr/>
          <a:lstStyle/>
          <a:p>
            <a:pPr eaLnBrk="1" hangingPunct="1">
              <a:defRPr/>
            </a:pPr>
            <a:r>
              <a:rPr lang="en-US"/>
              <a:t>Binary Subtraction</a:t>
            </a:r>
          </a:p>
        </p:txBody>
      </p:sp>
      <p:sp>
        <p:nvSpPr>
          <p:cNvPr id="10" name="Rectangle 1027"/>
          <p:cNvSpPr txBox="1">
            <a:spLocks noChangeArrowheads="1"/>
          </p:cNvSpPr>
          <p:nvPr/>
        </p:nvSpPr>
        <p:spPr bwMode="auto">
          <a:xfrm>
            <a:off x="2209800" y="1600200"/>
            <a:ext cx="7772400" cy="449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kern="0" dirty="0">
                <a:solidFill>
                  <a:srgbClr val="000000"/>
                </a:solidFill>
                <a:latin typeface="Arial"/>
              </a:rPr>
              <a:t>When subtracting A – B, convert B to its </a:t>
            </a:r>
            <a:r>
              <a:rPr lang="en-US" altLang="en-US" i="1" kern="0" dirty="0">
                <a:solidFill>
                  <a:srgbClr val="000000"/>
                </a:solidFill>
                <a:latin typeface="Arial"/>
              </a:rPr>
              <a:t>Two’s C</a:t>
            </a:r>
            <a:r>
              <a:rPr lang="en-US" altLang="en-US" i="1" kern="0" dirty="0" err="1">
                <a:solidFill>
                  <a:srgbClr val="000000"/>
                </a:solidFill>
                <a:latin typeface="Arial"/>
              </a:rPr>
              <a:t>omplement</a:t>
            </a:r>
            <a:r>
              <a:rPr lang="en-US" altLang="en-US" i="1" kern="0" dirty="0">
                <a:solidFill>
                  <a:srgbClr val="000000"/>
                </a:solidFill>
                <a:latin typeface="Arial"/>
              </a:rPr>
              <a:t>.</a:t>
            </a:r>
            <a:r>
              <a:rPr lang="en-US" altLang="en-US" kern="0" dirty="0">
                <a:solidFill>
                  <a:srgbClr val="000000"/>
                </a:solidFill>
                <a:latin typeface="Arial"/>
              </a:rPr>
              <a:t> </a:t>
            </a:r>
          </a:p>
          <a:p>
            <a:pPr eaLnBrk="1" hangingPunct="1">
              <a:buClr>
                <a:srgbClr val="FFFFFF"/>
              </a:buClr>
              <a:defRPr/>
            </a:pPr>
            <a:r>
              <a:rPr lang="en-US" altLang="en-US" kern="0" dirty="0">
                <a:solidFill>
                  <a:srgbClr val="000000"/>
                </a:solidFill>
                <a:latin typeface="Arial"/>
              </a:rPr>
              <a:t>Add A to (–B)</a:t>
            </a:r>
          </a:p>
          <a:p>
            <a:pPr eaLnBrk="1" hangingPunct="1">
              <a:buClr>
                <a:srgbClr val="FFFFFF"/>
              </a:buClr>
              <a:defRPr/>
            </a:pPr>
            <a:endParaRPr lang="en-US" altLang="en-US" kern="0" dirty="0">
              <a:solidFill>
                <a:srgbClr val="000000"/>
              </a:solidFill>
              <a:latin typeface="Arial"/>
            </a:endParaRPr>
          </a:p>
          <a:p>
            <a:pPr eaLnBrk="1" hangingPunct="1">
              <a:buClr>
                <a:srgbClr val="FFFFFF"/>
              </a:buClr>
              <a:buNone/>
              <a:defRPr/>
            </a:pPr>
            <a:r>
              <a:rPr lang="en-US" altLang="en-US" kern="0" dirty="0">
                <a:solidFill>
                  <a:srgbClr val="000000"/>
                </a:solidFill>
                <a:latin typeface="Arial"/>
              </a:rPr>
              <a:t>	0 0 0 0 1 1 0 0			   0 0 0 0 1 1 0 0</a:t>
            </a:r>
          </a:p>
          <a:p>
            <a:pPr eaLnBrk="1" hangingPunct="1">
              <a:buClr>
                <a:srgbClr val="FFFFFF"/>
              </a:buClr>
              <a:buNone/>
              <a:defRPr/>
            </a:pPr>
            <a:r>
              <a:rPr lang="en-US" altLang="en-US" kern="0" dirty="0">
                <a:solidFill>
                  <a:srgbClr val="000000"/>
                </a:solidFill>
                <a:latin typeface="Arial"/>
              </a:rPr>
              <a:t>–	0 0 0 0 0 0 1 1			+ </a:t>
            </a:r>
            <a:r>
              <a:rPr lang="en-US" altLang="en-US" kern="0" dirty="0">
                <a:solidFill>
                  <a:srgbClr val="FF0000"/>
                </a:solidFill>
                <a:latin typeface="Arial"/>
              </a:rPr>
              <a:t>1 1 1 1 1 1 0 1</a:t>
            </a:r>
          </a:p>
          <a:p>
            <a:pPr eaLnBrk="1" hangingPunct="1">
              <a:buClr>
                <a:srgbClr val="FFFFFF"/>
              </a:buClr>
              <a:buNone/>
              <a:defRPr/>
            </a:pPr>
            <a:r>
              <a:rPr lang="en-US" altLang="en-US" kern="0" dirty="0">
                <a:solidFill>
                  <a:srgbClr val="000000"/>
                </a:solidFill>
                <a:latin typeface="Arial"/>
              </a:rPr>
              <a:t>	  	   			              0 0 0 0 1 0 0 1</a:t>
            </a:r>
          </a:p>
        </p:txBody>
      </p:sp>
      <p:sp>
        <p:nvSpPr>
          <p:cNvPr id="11" name="Line 1028"/>
          <p:cNvSpPr>
            <a:spLocks noChangeShapeType="1"/>
          </p:cNvSpPr>
          <p:nvPr/>
        </p:nvSpPr>
        <p:spPr bwMode="auto">
          <a:xfrm>
            <a:off x="4953000" y="3733800"/>
            <a:ext cx="13716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pPr fontAlgn="base">
              <a:spcBef>
                <a:spcPct val="0"/>
              </a:spcBef>
              <a:spcAft>
                <a:spcPct val="0"/>
              </a:spcAft>
              <a:defRPr/>
            </a:pPr>
            <a:endParaRPr lang="en-US" sz="2100" kern="0">
              <a:solidFill>
                <a:srgbClr val="FFFFFF"/>
              </a:solidFill>
              <a:latin typeface="Arial" charset="0"/>
            </a:endParaRPr>
          </a:p>
        </p:txBody>
      </p:sp>
      <p:sp>
        <p:nvSpPr>
          <p:cNvPr id="12" name="Line 1029"/>
          <p:cNvSpPr>
            <a:spLocks noChangeShapeType="1"/>
          </p:cNvSpPr>
          <p:nvPr/>
        </p:nvSpPr>
        <p:spPr bwMode="auto">
          <a:xfrm>
            <a:off x="2590800" y="4191000"/>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37160" bIns="137160">
            <a:spAutoFit/>
          </a:bodyPr>
          <a:lstStyle/>
          <a:p>
            <a:pPr fontAlgn="base">
              <a:spcBef>
                <a:spcPct val="0"/>
              </a:spcBef>
              <a:spcAft>
                <a:spcPct val="0"/>
              </a:spcAft>
              <a:defRPr/>
            </a:pPr>
            <a:endParaRPr lang="en-US" sz="2100" kern="0">
              <a:solidFill>
                <a:srgbClr val="FFFFFF"/>
              </a:solidFill>
              <a:latin typeface="Arial" charset="0"/>
            </a:endParaRPr>
          </a:p>
        </p:txBody>
      </p:sp>
      <p:sp>
        <p:nvSpPr>
          <p:cNvPr id="13" name="Line 1030"/>
          <p:cNvSpPr>
            <a:spLocks noChangeShapeType="1"/>
          </p:cNvSpPr>
          <p:nvPr/>
        </p:nvSpPr>
        <p:spPr bwMode="auto">
          <a:xfrm>
            <a:off x="7010400" y="4176283"/>
            <a:ext cx="2133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37160" bIns="137160">
            <a:spAutoFit/>
          </a:bodyPr>
          <a:lstStyle/>
          <a:p>
            <a:pPr fontAlgn="base">
              <a:spcBef>
                <a:spcPct val="0"/>
              </a:spcBef>
              <a:spcAft>
                <a:spcPct val="0"/>
              </a:spcAft>
              <a:defRPr/>
            </a:pPr>
            <a:endParaRPr lang="en-US" sz="2100" kern="0">
              <a:solidFill>
                <a:srgbClr val="FFFFFF"/>
              </a:solidFill>
              <a:latin typeface="Arial" charset="0"/>
            </a:endParaRPr>
          </a:p>
        </p:txBody>
      </p:sp>
      <p:sp>
        <p:nvSpPr>
          <p:cNvPr id="15" name="14 Marcador de pie de página"/>
          <p:cNvSpPr>
            <a:spLocks noGrp="1"/>
          </p:cNvSpPr>
          <p:nvPr>
            <p:ph type="ftr" sz="quarter" idx="11"/>
          </p:nvPr>
        </p:nvSpPr>
        <p:spPr/>
        <p:txBody>
          <a:bodyPr/>
          <a:lstStyle/>
          <a:p>
            <a:r>
              <a:rPr lang="es-MX"/>
              <a:t>OPC</a:t>
            </a:r>
            <a:endParaRPr lang="es-MX" dirty="0"/>
          </a:p>
        </p:txBody>
      </p:sp>
      <p:sp>
        <p:nvSpPr>
          <p:cNvPr id="16" name="15 Marcador de número de diapositiva"/>
          <p:cNvSpPr>
            <a:spLocks noGrp="1"/>
          </p:cNvSpPr>
          <p:nvPr>
            <p:ph type="sldNum" sz="quarter" idx="12"/>
          </p:nvPr>
        </p:nvSpPr>
        <p:spPr/>
        <p:txBody>
          <a:bodyPr/>
          <a:lstStyle/>
          <a:p>
            <a:fld id="{89694F64-EAC4-420D-80A9-8D186F3C5535}" type="slidenum">
              <a:rPr lang="es-MX" smtClean="0"/>
              <a:pPr/>
              <a:t>40</a:t>
            </a:fld>
            <a:endParaRPr lang="es-MX" dirty="0"/>
          </a:p>
        </p:txBody>
      </p:sp>
    </p:spTree>
    <p:extLst>
      <p:ext uri="{BB962C8B-B14F-4D97-AF65-F5344CB8AC3E}">
        <p14:creationId xmlns:p14="http://schemas.microsoft.com/office/powerpoint/2010/main" val="2449844450"/>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AND </a:t>
            </a:r>
            <a:r>
              <a:rPr lang="es-MX" dirty="0" err="1"/>
              <a:t>and</a:t>
            </a:r>
            <a:r>
              <a:rPr lang="es-MX" dirty="0"/>
              <a:t> OR: </a:t>
            </a:r>
            <a:r>
              <a:rPr lang="es-MX" dirty="0" err="1"/>
              <a:t>Compound</a:t>
            </a:r>
            <a:r>
              <a:rPr lang="es-MX" dirty="0"/>
              <a:t> </a:t>
            </a:r>
            <a:r>
              <a:rPr lang="es-MX" dirty="0" err="1"/>
              <a:t>Expressions</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400</a:t>
            </a:fld>
            <a:endParaRPr lang="es-MX" dirty="0"/>
          </a:p>
        </p:txBody>
      </p:sp>
      <p:sp>
        <p:nvSpPr>
          <p:cNvPr id="6" name="Content Placeholder 2"/>
          <p:cNvSpPr>
            <a:spLocks noGrp="1"/>
          </p:cNvSpPr>
          <p:nvPr>
            <p:ph idx="1"/>
          </p:nvPr>
        </p:nvSpPr>
        <p:spPr>
          <a:xfrm>
            <a:off x="2209800" y="1639094"/>
            <a:ext cx="7772400" cy="4495800"/>
          </a:xfrm>
        </p:spPr>
        <p:txBody>
          <a:bodyPr>
            <a:normAutofit fontScale="92500" lnSpcReduction="20000"/>
          </a:bodyPr>
          <a:lstStyle/>
          <a:p>
            <a:r>
              <a:rPr lang="en-US" altLang="en-US" dirty="0"/>
              <a:t>When using any directive, the </a:t>
            </a:r>
            <a:r>
              <a:rPr lang="en-US" altLang="en-US" b="1" dirty="0">
                <a:solidFill>
                  <a:srgbClr val="FF0000"/>
                </a:solidFill>
              </a:rPr>
              <a:t>||</a:t>
            </a:r>
            <a:r>
              <a:rPr lang="en-US" altLang="en-US" dirty="0"/>
              <a:t> is the logical </a:t>
            </a:r>
            <a:r>
              <a:rPr lang="en-US" altLang="en-US" dirty="0">
                <a:solidFill>
                  <a:srgbClr val="FF0000"/>
                </a:solidFill>
              </a:rPr>
              <a:t>OR</a:t>
            </a:r>
          </a:p>
          <a:p>
            <a:pPr lvl="1">
              <a:buFontTx/>
              <a:buNone/>
            </a:pPr>
            <a:r>
              <a:rPr lang="en-US" altLang="en-US" dirty="0">
                <a:solidFill>
                  <a:srgbClr val="C00000"/>
                </a:solidFill>
              </a:rPr>
              <a:t>.IF </a:t>
            </a:r>
            <a:r>
              <a:rPr lang="en-US" altLang="en-US" dirty="0"/>
              <a:t>expression1  </a:t>
            </a:r>
            <a:r>
              <a:rPr lang="en-US" altLang="en-US" dirty="0">
                <a:solidFill>
                  <a:srgbClr val="FF0000"/>
                </a:solidFill>
              </a:rPr>
              <a:t>||</a:t>
            </a:r>
            <a:r>
              <a:rPr lang="en-US" altLang="en-US" dirty="0"/>
              <a:t>  expression2</a:t>
            </a:r>
          </a:p>
          <a:p>
            <a:pPr lvl="1">
              <a:buFontTx/>
              <a:buNone/>
            </a:pPr>
            <a:r>
              <a:rPr lang="en-US" altLang="en-US" dirty="0"/>
              <a:t>	Statements . . .</a:t>
            </a:r>
          </a:p>
          <a:p>
            <a:pPr lvl="1">
              <a:buFontTx/>
              <a:buNone/>
            </a:pPr>
            <a:r>
              <a:rPr lang="en-US" altLang="en-US" dirty="0">
                <a:solidFill>
                  <a:srgbClr val="C00000"/>
                </a:solidFill>
              </a:rPr>
              <a:t>.ENDIF</a:t>
            </a:r>
          </a:p>
          <a:p>
            <a:endParaRPr lang="en-US" altLang="en-US" dirty="0"/>
          </a:p>
          <a:p>
            <a:r>
              <a:rPr lang="en-US" altLang="en-US" dirty="0"/>
              <a:t>When using any directive, the </a:t>
            </a:r>
            <a:r>
              <a:rPr lang="en-US" altLang="en-US" b="1" dirty="0">
                <a:solidFill>
                  <a:srgbClr val="FF0000"/>
                </a:solidFill>
              </a:rPr>
              <a:t>&amp;&amp;</a:t>
            </a:r>
            <a:r>
              <a:rPr lang="en-US" altLang="en-US" dirty="0"/>
              <a:t> symbol is the logical </a:t>
            </a:r>
            <a:r>
              <a:rPr lang="en-US" altLang="en-US" dirty="0">
                <a:solidFill>
                  <a:srgbClr val="FF0000"/>
                </a:solidFill>
              </a:rPr>
              <a:t>AND</a:t>
            </a:r>
          </a:p>
          <a:p>
            <a:pPr lvl="1">
              <a:buFontTx/>
              <a:buNone/>
            </a:pPr>
            <a:r>
              <a:rPr lang="en-US" altLang="en-US" dirty="0">
                <a:solidFill>
                  <a:srgbClr val="C00000"/>
                </a:solidFill>
              </a:rPr>
              <a:t>.IF </a:t>
            </a:r>
            <a:r>
              <a:rPr lang="en-US" altLang="en-US" dirty="0"/>
              <a:t>expression1  </a:t>
            </a:r>
            <a:r>
              <a:rPr lang="en-US" altLang="en-US" dirty="0">
                <a:solidFill>
                  <a:srgbClr val="FF0000"/>
                </a:solidFill>
              </a:rPr>
              <a:t>&amp;&amp;</a:t>
            </a:r>
            <a:r>
              <a:rPr lang="en-US" altLang="en-US" dirty="0"/>
              <a:t>  expression2</a:t>
            </a:r>
          </a:p>
          <a:p>
            <a:pPr lvl="1">
              <a:buFontTx/>
              <a:buNone/>
            </a:pPr>
            <a:r>
              <a:rPr lang="en-US" altLang="en-US" dirty="0"/>
              <a:t>	Statements . . .</a:t>
            </a:r>
          </a:p>
          <a:p>
            <a:pPr lvl="1">
              <a:buFontTx/>
              <a:buNone/>
            </a:pPr>
            <a:r>
              <a:rPr lang="en-US" altLang="en-US" dirty="0">
                <a:solidFill>
                  <a:srgbClr val="C00000"/>
                </a:solidFill>
              </a:rPr>
              <a:t>.ENDIF</a:t>
            </a:r>
          </a:p>
        </p:txBody>
      </p:sp>
    </p:spTree>
    <p:extLst>
      <p:ext uri="{BB962C8B-B14F-4D97-AF65-F5344CB8AC3E}">
        <p14:creationId xmlns:p14="http://schemas.microsoft.com/office/powerpoint/2010/main" val="2684872821"/>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Expression</a:t>
            </a:r>
            <a:r>
              <a:rPr lang="es-MX" dirty="0"/>
              <a:t> </a:t>
            </a:r>
            <a:r>
              <a:rPr lang="es-MX" dirty="0" err="1"/>
              <a:t>examples</a:t>
            </a:r>
            <a:endParaRPr lang="es-MX" dirty="0"/>
          </a:p>
        </p:txBody>
      </p:sp>
      <p:sp>
        <p:nvSpPr>
          <p:cNvPr id="3" name="Marcador de contenido 2"/>
          <p:cNvSpPr>
            <a:spLocks noGrp="1"/>
          </p:cNvSpPr>
          <p:nvPr>
            <p:ph idx="1"/>
          </p:nvPr>
        </p:nvSpPr>
        <p:spPr>
          <a:xfrm>
            <a:off x="1981200" y="1600201"/>
            <a:ext cx="2458616" cy="4525963"/>
          </a:xfrm>
          <a:ln>
            <a:solidFill>
              <a:schemeClr val="accent1"/>
            </a:solidFill>
          </a:ln>
        </p:spPr>
        <p:txBody>
          <a:bodyPr/>
          <a:lstStyle/>
          <a:p>
            <a:pPr marL="0" indent="0">
              <a:buNone/>
            </a:pPr>
            <a:r>
              <a:rPr lang="es-MX" dirty="0" err="1"/>
              <a:t>eax</a:t>
            </a:r>
            <a:r>
              <a:rPr lang="es-MX" dirty="0"/>
              <a:t> </a:t>
            </a:r>
            <a:r>
              <a:rPr lang="es-MX" dirty="0">
                <a:solidFill>
                  <a:srgbClr val="FF0000"/>
                </a:solidFill>
              </a:rPr>
              <a:t>&gt;</a:t>
            </a:r>
            <a:r>
              <a:rPr lang="es-MX" dirty="0"/>
              <a:t> 10000h</a:t>
            </a:r>
          </a:p>
          <a:p>
            <a:pPr marL="0" indent="0">
              <a:buNone/>
            </a:pPr>
            <a:r>
              <a:rPr lang="es-MX" dirty="0"/>
              <a:t>val1 </a:t>
            </a:r>
            <a:r>
              <a:rPr lang="es-MX" dirty="0">
                <a:solidFill>
                  <a:srgbClr val="FF0000"/>
                </a:solidFill>
              </a:rPr>
              <a:t>&lt;=</a:t>
            </a:r>
            <a:r>
              <a:rPr lang="es-MX" dirty="0"/>
              <a:t> 100</a:t>
            </a:r>
          </a:p>
          <a:p>
            <a:pPr marL="0" indent="0">
              <a:buNone/>
            </a:pPr>
            <a:r>
              <a:rPr lang="es-MX" dirty="0"/>
              <a:t>val2 </a:t>
            </a:r>
            <a:r>
              <a:rPr lang="es-MX" dirty="0">
                <a:solidFill>
                  <a:srgbClr val="FF0000"/>
                </a:solidFill>
              </a:rPr>
              <a:t>==</a:t>
            </a:r>
            <a:r>
              <a:rPr lang="es-MX" dirty="0"/>
              <a:t> </a:t>
            </a:r>
            <a:r>
              <a:rPr lang="es-MX" dirty="0" err="1"/>
              <a:t>eax</a:t>
            </a:r>
            <a:endParaRPr lang="es-MX" dirty="0"/>
          </a:p>
          <a:p>
            <a:pPr marL="0" indent="0">
              <a:buNone/>
            </a:pPr>
            <a:r>
              <a:rPr lang="es-MX" dirty="0"/>
              <a:t>val3 </a:t>
            </a:r>
            <a:r>
              <a:rPr lang="es-MX" dirty="0">
                <a:solidFill>
                  <a:srgbClr val="FF0000"/>
                </a:solidFill>
              </a:rPr>
              <a:t>!=</a:t>
            </a:r>
            <a:r>
              <a:rPr lang="es-MX" dirty="0"/>
              <a:t> </a:t>
            </a:r>
            <a:r>
              <a:rPr lang="es-MX" dirty="0" err="1"/>
              <a:t>ebx</a:t>
            </a:r>
            <a:endParaRPr lang="es-MX" dirty="0"/>
          </a:p>
          <a:p>
            <a:pPr marL="0" indent="0">
              <a:buNone/>
            </a:pP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401</a:t>
            </a:fld>
            <a:endParaRPr lang="es-MX" dirty="0"/>
          </a:p>
        </p:txBody>
      </p:sp>
      <p:sp>
        <p:nvSpPr>
          <p:cNvPr id="6" name="Marcador de contenido 2"/>
          <p:cNvSpPr txBox="1">
            <a:spLocks/>
          </p:cNvSpPr>
          <p:nvPr/>
        </p:nvSpPr>
        <p:spPr>
          <a:xfrm>
            <a:off x="4648200" y="1624013"/>
            <a:ext cx="5264224" cy="4525963"/>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MX" dirty="0"/>
              <a:t>(</a:t>
            </a:r>
            <a:r>
              <a:rPr lang="es-MX" dirty="0" err="1"/>
              <a:t>eax</a:t>
            </a:r>
            <a:r>
              <a:rPr lang="es-MX" dirty="0"/>
              <a:t> </a:t>
            </a:r>
            <a:r>
              <a:rPr lang="es-MX" dirty="0">
                <a:solidFill>
                  <a:srgbClr val="FF0000"/>
                </a:solidFill>
              </a:rPr>
              <a:t>&gt;</a:t>
            </a:r>
            <a:r>
              <a:rPr lang="es-MX" dirty="0"/>
              <a:t> 0)  </a:t>
            </a:r>
            <a:r>
              <a:rPr lang="es-MX" dirty="0">
                <a:solidFill>
                  <a:srgbClr val="FF0000"/>
                </a:solidFill>
              </a:rPr>
              <a:t>&amp;&amp;</a:t>
            </a:r>
            <a:r>
              <a:rPr lang="es-MX" dirty="0"/>
              <a:t>  (</a:t>
            </a:r>
            <a:r>
              <a:rPr lang="es-MX" dirty="0" err="1"/>
              <a:t>eax</a:t>
            </a:r>
            <a:r>
              <a:rPr lang="es-MX" dirty="0"/>
              <a:t> </a:t>
            </a:r>
            <a:r>
              <a:rPr lang="es-MX" dirty="0">
                <a:solidFill>
                  <a:srgbClr val="FF0000"/>
                </a:solidFill>
              </a:rPr>
              <a:t>&gt;</a:t>
            </a:r>
            <a:r>
              <a:rPr lang="es-MX" dirty="0"/>
              <a:t> 10000h)</a:t>
            </a:r>
          </a:p>
          <a:p>
            <a:pPr marL="0" indent="0">
              <a:buNone/>
            </a:pPr>
            <a:r>
              <a:rPr lang="es-MX" dirty="0"/>
              <a:t>(val1 </a:t>
            </a:r>
            <a:r>
              <a:rPr lang="es-MX" dirty="0">
                <a:solidFill>
                  <a:srgbClr val="FF0000"/>
                </a:solidFill>
              </a:rPr>
              <a:t>&lt;=</a:t>
            </a:r>
            <a:r>
              <a:rPr lang="es-MX" dirty="0"/>
              <a:t> 100)  </a:t>
            </a:r>
            <a:r>
              <a:rPr lang="es-MX" dirty="0">
                <a:solidFill>
                  <a:srgbClr val="FF0000"/>
                </a:solidFill>
              </a:rPr>
              <a:t>|| </a:t>
            </a:r>
            <a:r>
              <a:rPr lang="es-MX" dirty="0"/>
              <a:t> (val2 </a:t>
            </a:r>
            <a:r>
              <a:rPr lang="es-MX" dirty="0">
                <a:solidFill>
                  <a:srgbClr val="FF0000"/>
                </a:solidFill>
              </a:rPr>
              <a:t>&lt;=</a:t>
            </a:r>
            <a:r>
              <a:rPr lang="es-MX" dirty="0"/>
              <a:t> 100)</a:t>
            </a:r>
          </a:p>
          <a:p>
            <a:pPr marL="0" indent="0">
              <a:buNone/>
            </a:pPr>
            <a:r>
              <a:rPr lang="es-MX" dirty="0"/>
              <a:t>(val2 </a:t>
            </a:r>
            <a:r>
              <a:rPr lang="es-MX" dirty="0">
                <a:solidFill>
                  <a:srgbClr val="FF0000"/>
                </a:solidFill>
              </a:rPr>
              <a:t>!=</a:t>
            </a:r>
            <a:r>
              <a:rPr lang="es-MX" dirty="0"/>
              <a:t> </a:t>
            </a:r>
            <a:r>
              <a:rPr lang="es-MX" dirty="0" err="1"/>
              <a:t>ebx</a:t>
            </a:r>
            <a:r>
              <a:rPr lang="es-MX" dirty="0"/>
              <a:t>)  </a:t>
            </a:r>
            <a:r>
              <a:rPr lang="es-MX" dirty="0">
                <a:solidFill>
                  <a:srgbClr val="FF0000"/>
                </a:solidFill>
              </a:rPr>
              <a:t>&amp;&amp; </a:t>
            </a:r>
            <a:r>
              <a:rPr lang="es-MX" dirty="0"/>
              <a:t> </a:t>
            </a:r>
            <a:r>
              <a:rPr lang="es-MX" dirty="0">
                <a:solidFill>
                  <a:srgbClr val="FF0000"/>
                </a:solidFill>
              </a:rPr>
              <a:t>!</a:t>
            </a:r>
            <a:r>
              <a:rPr lang="es-MX" dirty="0"/>
              <a:t>CARRY?</a:t>
            </a:r>
          </a:p>
          <a:p>
            <a:pPr marL="0" indent="0">
              <a:buNone/>
            </a:pPr>
            <a:r>
              <a:rPr lang="es-MX" dirty="0"/>
              <a:t>(dl </a:t>
            </a:r>
            <a:r>
              <a:rPr lang="es-MX" dirty="0">
                <a:solidFill>
                  <a:srgbClr val="FF0000"/>
                </a:solidFill>
              </a:rPr>
              <a:t>&lt;</a:t>
            </a:r>
            <a:r>
              <a:rPr lang="es-MX" dirty="0"/>
              <a:t> 0) </a:t>
            </a:r>
            <a:r>
              <a:rPr lang="es-MX" dirty="0">
                <a:solidFill>
                  <a:srgbClr val="FF0000"/>
                </a:solidFill>
              </a:rPr>
              <a:t>||</a:t>
            </a:r>
            <a:r>
              <a:rPr lang="es-MX" dirty="0"/>
              <a:t> (dl </a:t>
            </a:r>
            <a:r>
              <a:rPr lang="es-MX" dirty="0">
                <a:solidFill>
                  <a:srgbClr val="FF0000"/>
                </a:solidFill>
              </a:rPr>
              <a:t>&gt;</a:t>
            </a:r>
            <a:r>
              <a:rPr lang="es-MX" dirty="0"/>
              <a:t> 79)</a:t>
            </a:r>
          </a:p>
          <a:p>
            <a:pPr marL="0" indent="0">
              <a:buNone/>
            </a:pPr>
            <a:endParaRPr lang="es-MX" dirty="0"/>
          </a:p>
        </p:txBody>
      </p:sp>
    </p:spTree>
    <p:extLst>
      <p:ext uri="{BB962C8B-B14F-4D97-AF65-F5344CB8AC3E}">
        <p14:creationId xmlns:p14="http://schemas.microsoft.com/office/powerpoint/2010/main" val="2668314794"/>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i="1" dirty="0" err="1"/>
              <a:t>Signed</a:t>
            </a:r>
            <a:r>
              <a:rPr lang="es-MX" i="1" dirty="0"/>
              <a:t> </a:t>
            </a:r>
            <a:r>
              <a:rPr lang="es-MX" dirty="0"/>
              <a:t>and </a:t>
            </a:r>
            <a:r>
              <a:rPr lang="es-MX" i="1" dirty="0" err="1"/>
              <a:t>Unsigned</a:t>
            </a:r>
            <a:r>
              <a:rPr lang="es-MX" dirty="0"/>
              <a:t> </a:t>
            </a:r>
            <a:r>
              <a:rPr lang="es-MX" dirty="0" err="1"/>
              <a:t>Comparisons</a:t>
            </a:r>
            <a:r>
              <a:rPr lang="es-MX" dirty="0"/>
              <a:t> - 1</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402</a:t>
            </a:fld>
            <a:endParaRPr lang="es-MX" dirty="0"/>
          </a:p>
        </p:txBody>
      </p:sp>
      <p:sp>
        <p:nvSpPr>
          <p:cNvPr id="6" name="Text Box 3"/>
          <p:cNvSpPr txBox="1">
            <a:spLocks noChangeArrowheads="1"/>
          </p:cNvSpPr>
          <p:nvPr/>
        </p:nvSpPr>
        <p:spPr bwMode="auto">
          <a:xfrm>
            <a:off x="5635987" y="3275302"/>
            <a:ext cx="4114800" cy="1560531"/>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EAX,6</a:t>
            </a:r>
          </a:p>
          <a:p>
            <a:pPr eaLnBrk="1" hangingPunct="1">
              <a:lnSpc>
                <a:spcPct val="50000"/>
              </a:lnSpc>
              <a:spcBef>
                <a:spcPct val="50000"/>
              </a:spcBef>
              <a:buClrTx/>
              <a:buFontTx/>
              <a:buNone/>
            </a:pPr>
            <a:r>
              <a:rPr lang="en-US" altLang="en-US" sz="1800" b="1" dirty="0">
                <a:solidFill>
                  <a:schemeClr val="accent6">
                    <a:lumMod val="75000"/>
                  </a:schemeClr>
                </a:solidFill>
                <a:latin typeface="Courier New" panose="02070309020205020404" pitchFamily="49" charset="0"/>
              </a:rPr>
              <a:t>	</a:t>
            </a:r>
            <a:r>
              <a:rPr lang="en-US" altLang="en-US" sz="1800" b="1" dirty="0" err="1">
                <a:solidFill>
                  <a:schemeClr val="accent6">
                    <a:lumMod val="75000"/>
                  </a:schemeClr>
                </a:solidFill>
                <a:latin typeface="Courier New" panose="02070309020205020404" pitchFamily="49" charset="0"/>
              </a:rPr>
              <a:t>cmp</a:t>
            </a:r>
            <a:r>
              <a:rPr lang="en-US" altLang="en-US" sz="1800" b="1" dirty="0">
                <a:solidFill>
                  <a:schemeClr val="accent6">
                    <a:lumMod val="75000"/>
                  </a:schemeClr>
                </a:solidFill>
                <a:latin typeface="Courier New" panose="02070309020205020404" pitchFamily="49" charset="0"/>
              </a:rPr>
              <a:t> EAX,val1</a:t>
            </a:r>
          </a:p>
          <a:p>
            <a:pPr eaLnBrk="1" hangingPunct="1">
              <a:lnSpc>
                <a:spcPct val="50000"/>
              </a:lnSpc>
              <a:spcBef>
                <a:spcPct val="50000"/>
              </a:spcBef>
              <a:buClrTx/>
              <a:buFontTx/>
              <a:buNone/>
            </a:pPr>
            <a:r>
              <a:rPr lang="en-US" altLang="en-US" sz="1800" b="1" dirty="0">
                <a:solidFill>
                  <a:schemeClr val="accent6">
                    <a:lumMod val="75000"/>
                  </a:schemeClr>
                </a:solidFill>
                <a:latin typeface="Courier New" panose="02070309020205020404" pitchFamily="49" charset="0"/>
              </a:rPr>
              <a:t>	JBE @C0001 </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result,1</a:t>
            </a:r>
          </a:p>
          <a:p>
            <a:pPr eaLnBrk="1" hangingPunct="1">
              <a:lnSpc>
                <a:spcPct val="50000"/>
              </a:lnSpc>
              <a:spcBef>
                <a:spcPct val="50000"/>
              </a:spcBef>
              <a:buClrTx/>
              <a:buFontTx/>
              <a:buNone/>
            </a:pPr>
            <a:r>
              <a:rPr lang="en-US" altLang="en-US" sz="1800" b="1" dirty="0">
                <a:solidFill>
                  <a:schemeClr val="accent6">
                    <a:lumMod val="75000"/>
                  </a:schemeClr>
                </a:solidFill>
                <a:latin typeface="Courier New" panose="02070309020205020404" pitchFamily="49" charset="0"/>
              </a:rPr>
              <a:t>@C0001:</a:t>
            </a:r>
          </a:p>
        </p:txBody>
      </p:sp>
      <p:sp>
        <p:nvSpPr>
          <p:cNvPr id="7" name="Text Box 4"/>
          <p:cNvSpPr txBox="1">
            <a:spLocks noChangeArrowheads="1"/>
          </p:cNvSpPr>
          <p:nvPr/>
        </p:nvSpPr>
        <p:spPr bwMode="auto">
          <a:xfrm>
            <a:off x="2063552" y="1628800"/>
            <a:ext cx="3124200" cy="320703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b="1" dirty="0">
                <a:latin typeface="Courier New" panose="02070309020205020404" pitchFamily="49" charset="0"/>
              </a:rPr>
              <a:t>.DATA</a:t>
            </a:r>
          </a:p>
          <a:p>
            <a:pPr eaLnBrk="1" hangingPunct="1">
              <a:lnSpc>
                <a:spcPct val="80000"/>
              </a:lnSpc>
              <a:spcBef>
                <a:spcPct val="50000"/>
              </a:spcBef>
              <a:buClrTx/>
              <a:buFontTx/>
              <a:buNone/>
            </a:pPr>
            <a:r>
              <a:rPr lang="en-US" altLang="en-US" sz="1700" b="1" dirty="0">
                <a:latin typeface="Courier New" panose="02070309020205020404" pitchFamily="49" charset="0"/>
              </a:rPr>
              <a:t>val1   </a:t>
            </a:r>
            <a:r>
              <a:rPr lang="en-US" altLang="en-US" sz="1700" b="1" dirty="0">
                <a:solidFill>
                  <a:srgbClr val="FF0000"/>
                </a:solidFill>
                <a:latin typeface="Courier New" panose="02070309020205020404" pitchFamily="49" charset="0"/>
              </a:rPr>
              <a:t>DWORD 5</a:t>
            </a:r>
          </a:p>
          <a:p>
            <a:pPr eaLnBrk="1" hangingPunct="1">
              <a:lnSpc>
                <a:spcPct val="80000"/>
              </a:lnSpc>
              <a:spcBef>
                <a:spcPct val="50000"/>
              </a:spcBef>
              <a:buClrTx/>
              <a:buFontTx/>
              <a:buNone/>
            </a:pPr>
            <a:r>
              <a:rPr lang="en-US" altLang="en-US" sz="1700" b="1" dirty="0">
                <a:latin typeface="Courier New" panose="02070309020205020404" pitchFamily="49" charset="0"/>
              </a:rPr>
              <a:t>result DWORD ?</a:t>
            </a:r>
          </a:p>
          <a:p>
            <a:pPr eaLnBrk="1" hangingPunct="1">
              <a:lnSpc>
                <a:spcPct val="80000"/>
              </a:lnSpc>
              <a:spcBef>
                <a:spcPct val="50000"/>
              </a:spcBef>
              <a:buClrTx/>
              <a:buFontTx/>
              <a:buNone/>
            </a:pPr>
            <a:endParaRPr lang="en-US" altLang="en-US" sz="1700" b="1" dirty="0">
              <a:latin typeface="Courier New" panose="02070309020205020404" pitchFamily="49" charset="0"/>
            </a:endParaRPr>
          </a:p>
          <a:p>
            <a:pPr eaLnBrk="1" hangingPunct="1">
              <a:lnSpc>
                <a:spcPct val="80000"/>
              </a:lnSpc>
              <a:spcBef>
                <a:spcPct val="50000"/>
              </a:spcBef>
              <a:buClrTx/>
              <a:buFontTx/>
              <a:buNone/>
            </a:pPr>
            <a:r>
              <a:rPr lang="en-US" altLang="en-US" sz="1700" b="1" dirty="0">
                <a:latin typeface="Courier New" panose="02070309020205020404" pitchFamily="49" charset="0"/>
              </a:rPr>
              <a:t>.CODE</a:t>
            </a:r>
          </a:p>
          <a:p>
            <a:pPr eaLnBrk="1" hangingPunct="1">
              <a:lnSpc>
                <a:spcPct val="80000"/>
              </a:lnSpc>
              <a:spcBef>
                <a:spcPct val="50000"/>
              </a:spcBef>
              <a:buClrTx/>
              <a:buFontTx/>
              <a:buNone/>
            </a:pPr>
            <a:r>
              <a:rPr lang="en-US" altLang="en-US" sz="1700" b="1" dirty="0" err="1">
                <a:latin typeface="Courier New" panose="02070309020205020404" pitchFamily="49" charset="0"/>
              </a:rPr>
              <a:t>mov</a:t>
            </a:r>
            <a:r>
              <a:rPr lang="en-US" altLang="en-US" sz="1700" b="1" dirty="0">
                <a:latin typeface="Courier New" panose="02070309020205020404" pitchFamily="49" charset="0"/>
              </a:rPr>
              <a:t> EAX,6</a:t>
            </a:r>
          </a:p>
          <a:p>
            <a:pPr eaLnBrk="1" hangingPunct="1">
              <a:lnSpc>
                <a:spcPct val="80000"/>
              </a:lnSpc>
              <a:spcBef>
                <a:spcPct val="50000"/>
              </a:spcBef>
              <a:buClrTx/>
              <a:buFontTx/>
              <a:buNone/>
            </a:pPr>
            <a:r>
              <a:rPr lang="en-US" altLang="en-US" sz="1700" b="1" dirty="0">
                <a:solidFill>
                  <a:schemeClr val="accent6">
                    <a:lumMod val="75000"/>
                  </a:schemeClr>
                </a:solidFill>
                <a:latin typeface="Courier New" panose="02070309020205020404" pitchFamily="49" charset="0"/>
              </a:rPr>
              <a:t>.IF EAX &gt; val1</a:t>
            </a:r>
          </a:p>
          <a:p>
            <a:pPr eaLnBrk="1" hangingPunct="1">
              <a:lnSpc>
                <a:spcPct val="80000"/>
              </a:lnSpc>
              <a:spcBef>
                <a:spcPct val="50000"/>
              </a:spcBef>
              <a:buClrTx/>
              <a:buFontTx/>
              <a:buNone/>
            </a:pPr>
            <a:r>
              <a:rPr lang="en-US" altLang="en-US" sz="1700" b="1" dirty="0">
                <a:latin typeface="Courier New" panose="02070309020205020404" pitchFamily="49" charset="0"/>
              </a:rPr>
              <a:t>  </a:t>
            </a:r>
            <a:r>
              <a:rPr lang="en-US" altLang="en-US" sz="1700" b="1" dirty="0" err="1">
                <a:latin typeface="Courier New" panose="02070309020205020404" pitchFamily="49" charset="0"/>
              </a:rPr>
              <a:t>mov</a:t>
            </a:r>
            <a:r>
              <a:rPr lang="en-US" altLang="en-US" sz="1700" b="1" dirty="0">
                <a:latin typeface="Courier New" panose="02070309020205020404" pitchFamily="49" charset="0"/>
              </a:rPr>
              <a:t> result,1</a:t>
            </a:r>
          </a:p>
          <a:p>
            <a:pPr eaLnBrk="1" hangingPunct="1">
              <a:lnSpc>
                <a:spcPct val="80000"/>
              </a:lnSpc>
              <a:spcBef>
                <a:spcPct val="50000"/>
              </a:spcBef>
              <a:buClrTx/>
              <a:buFontTx/>
              <a:buNone/>
            </a:pPr>
            <a:r>
              <a:rPr lang="en-US" altLang="en-US" sz="1700" b="1" dirty="0">
                <a:solidFill>
                  <a:schemeClr val="accent6">
                    <a:lumMod val="75000"/>
                  </a:schemeClr>
                </a:solidFill>
                <a:latin typeface="Courier New" panose="02070309020205020404" pitchFamily="49" charset="0"/>
              </a:rPr>
              <a:t>.ENDIF</a:t>
            </a:r>
          </a:p>
        </p:txBody>
      </p:sp>
      <p:sp>
        <p:nvSpPr>
          <p:cNvPr id="8" name="Line 5"/>
          <p:cNvSpPr>
            <a:spLocks noChangeShapeType="1"/>
          </p:cNvSpPr>
          <p:nvPr/>
        </p:nvSpPr>
        <p:spPr bwMode="auto">
          <a:xfrm>
            <a:off x="4648200" y="3789040"/>
            <a:ext cx="12954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s-MX"/>
          </a:p>
        </p:txBody>
      </p:sp>
      <p:sp>
        <p:nvSpPr>
          <p:cNvPr id="9" name="Text Box 6"/>
          <p:cNvSpPr txBox="1">
            <a:spLocks noChangeArrowheads="1"/>
          </p:cNvSpPr>
          <p:nvPr/>
        </p:nvSpPr>
        <p:spPr bwMode="auto">
          <a:xfrm>
            <a:off x="5635987" y="2465079"/>
            <a:ext cx="4114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Expanded code:</a:t>
            </a:r>
          </a:p>
        </p:txBody>
      </p:sp>
      <p:sp>
        <p:nvSpPr>
          <p:cNvPr id="10" name="Text Box 7"/>
          <p:cNvSpPr txBox="1">
            <a:spLocks noChangeArrowheads="1"/>
          </p:cNvSpPr>
          <p:nvPr/>
        </p:nvSpPr>
        <p:spPr bwMode="auto">
          <a:xfrm>
            <a:off x="2088668" y="493181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MASM automatically generates an </a:t>
            </a:r>
            <a:r>
              <a:rPr lang="en-US" altLang="en-US" sz="2100" dirty="0">
                <a:solidFill>
                  <a:srgbClr val="FF0000"/>
                </a:solidFill>
              </a:rPr>
              <a:t>unsigned jump</a:t>
            </a:r>
            <a:r>
              <a:rPr lang="en-US" altLang="en-US" sz="2100" dirty="0"/>
              <a:t> (JBE) because </a:t>
            </a:r>
            <a:r>
              <a:rPr lang="en-US" altLang="en-US" sz="2100" dirty="0">
                <a:solidFill>
                  <a:srgbClr val="FF0000"/>
                </a:solidFill>
              </a:rPr>
              <a:t>val1</a:t>
            </a:r>
            <a:r>
              <a:rPr lang="en-US" altLang="en-US" sz="2100" dirty="0"/>
              <a:t> is unsigned.</a:t>
            </a:r>
          </a:p>
        </p:txBody>
      </p:sp>
    </p:spTree>
    <p:extLst>
      <p:ext uri="{BB962C8B-B14F-4D97-AF65-F5344CB8AC3E}">
        <p14:creationId xmlns:p14="http://schemas.microsoft.com/office/powerpoint/2010/main" val="343463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i="1" dirty="0" err="1"/>
              <a:t>Signed</a:t>
            </a:r>
            <a:r>
              <a:rPr lang="es-MX" dirty="0"/>
              <a:t> and </a:t>
            </a:r>
            <a:r>
              <a:rPr lang="es-MX" i="1" dirty="0" err="1"/>
              <a:t>Unsigned</a:t>
            </a:r>
            <a:r>
              <a:rPr lang="es-MX" dirty="0"/>
              <a:t> </a:t>
            </a:r>
            <a:r>
              <a:rPr lang="es-MX" dirty="0" err="1"/>
              <a:t>Comparisons</a:t>
            </a:r>
            <a:r>
              <a:rPr lang="es-MX" dirty="0"/>
              <a:t> - 2</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403</a:t>
            </a:fld>
            <a:endParaRPr lang="es-MX" dirty="0"/>
          </a:p>
        </p:txBody>
      </p:sp>
      <p:sp>
        <p:nvSpPr>
          <p:cNvPr id="6" name="Text Box 3"/>
          <p:cNvSpPr txBox="1">
            <a:spLocks noChangeArrowheads="1"/>
          </p:cNvSpPr>
          <p:nvPr/>
        </p:nvSpPr>
        <p:spPr bwMode="auto">
          <a:xfrm>
            <a:off x="5562197" y="3284984"/>
            <a:ext cx="4184848" cy="152701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EAX,6</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solidFill>
                  <a:schemeClr val="accent6">
                    <a:lumMod val="75000"/>
                  </a:schemeClr>
                </a:solidFill>
                <a:latin typeface="Courier New" panose="02070309020205020404" pitchFamily="49" charset="0"/>
              </a:rPr>
              <a:t>cmp</a:t>
            </a:r>
            <a:r>
              <a:rPr lang="en-US" altLang="en-US" sz="1800" b="1" dirty="0">
                <a:solidFill>
                  <a:schemeClr val="accent6">
                    <a:lumMod val="75000"/>
                  </a:schemeClr>
                </a:solidFill>
                <a:latin typeface="Courier New" panose="02070309020205020404" pitchFamily="49" charset="0"/>
              </a:rPr>
              <a:t> EAX,val1</a:t>
            </a:r>
          </a:p>
          <a:p>
            <a:pPr eaLnBrk="1" hangingPunct="1">
              <a:lnSpc>
                <a:spcPct val="50000"/>
              </a:lnSpc>
              <a:spcBef>
                <a:spcPct val="50000"/>
              </a:spcBef>
              <a:buClrTx/>
              <a:buFontTx/>
              <a:buNone/>
            </a:pPr>
            <a:r>
              <a:rPr lang="en-US" altLang="en-US" sz="1800" b="1" dirty="0">
                <a:solidFill>
                  <a:schemeClr val="accent6">
                    <a:lumMod val="75000"/>
                  </a:schemeClr>
                </a:solidFill>
                <a:latin typeface="Courier New" panose="02070309020205020404" pitchFamily="49" charset="0"/>
              </a:rPr>
              <a:t>	JLE @C0001 </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result,1</a:t>
            </a:r>
          </a:p>
          <a:p>
            <a:pPr eaLnBrk="1" hangingPunct="1">
              <a:lnSpc>
                <a:spcPct val="50000"/>
              </a:lnSpc>
              <a:spcBef>
                <a:spcPct val="50000"/>
              </a:spcBef>
              <a:buClrTx/>
              <a:buFontTx/>
              <a:buNone/>
            </a:pPr>
            <a:r>
              <a:rPr lang="en-US" altLang="en-US" sz="1800" b="1" dirty="0">
                <a:solidFill>
                  <a:schemeClr val="accent6">
                    <a:lumMod val="75000"/>
                  </a:schemeClr>
                </a:solidFill>
                <a:latin typeface="Courier New" panose="02070309020205020404" pitchFamily="49" charset="0"/>
              </a:rPr>
              <a:t>@C0001:</a:t>
            </a:r>
          </a:p>
        </p:txBody>
      </p:sp>
      <p:sp>
        <p:nvSpPr>
          <p:cNvPr id="7" name="Text Box 4"/>
          <p:cNvSpPr txBox="1">
            <a:spLocks noChangeArrowheads="1"/>
          </p:cNvSpPr>
          <p:nvPr/>
        </p:nvSpPr>
        <p:spPr bwMode="auto">
          <a:xfrm>
            <a:off x="2082552" y="1624856"/>
            <a:ext cx="3124200" cy="320703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b="1" dirty="0">
                <a:latin typeface="Courier New" panose="02070309020205020404" pitchFamily="49" charset="0"/>
              </a:rPr>
              <a:t>.DATA</a:t>
            </a:r>
          </a:p>
          <a:p>
            <a:pPr eaLnBrk="1" hangingPunct="1">
              <a:lnSpc>
                <a:spcPct val="80000"/>
              </a:lnSpc>
              <a:spcBef>
                <a:spcPct val="50000"/>
              </a:spcBef>
              <a:buClrTx/>
              <a:buFontTx/>
              <a:buNone/>
            </a:pPr>
            <a:r>
              <a:rPr lang="en-US" altLang="en-US" sz="1700" b="1" dirty="0">
                <a:latin typeface="Courier New" panose="02070309020205020404" pitchFamily="49" charset="0"/>
              </a:rPr>
              <a:t>val1   </a:t>
            </a:r>
            <a:r>
              <a:rPr lang="en-US" altLang="en-US" sz="1700" b="1" dirty="0">
                <a:solidFill>
                  <a:srgbClr val="FF0000"/>
                </a:solidFill>
                <a:latin typeface="Courier New" panose="02070309020205020404" pitchFamily="49" charset="0"/>
              </a:rPr>
              <a:t>SDWORD 5</a:t>
            </a:r>
          </a:p>
          <a:p>
            <a:pPr eaLnBrk="1" hangingPunct="1">
              <a:lnSpc>
                <a:spcPct val="80000"/>
              </a:lnSpc>
              <a:spcBef>
                <a:spcPct val="50000"/>
              </a:spcBef>
              <a:buClrTx/>
              <a:buFontTx/>
              <a:buNone/>
            </a:pPr>
            <a:r>
              <a:rPr lang="en-US" altLang="en-US" sz="1700" b="1" dirty="0">
                <a:latin typeface="Courier New" panose="02070309020205020404" pitchFamily="49" charset="0"/>
              </a:rPr>
              <a:t>result SDWORD ?</a:t>
            </a:r>
          </a:p>
          <a:p>
            <a:pPr eaLnBrk="1" hangingPunct="1">
              <a:lnSpc>
                <a:spcPct val="80000"/>
              </a:lnSpc>
              <a:spcBef>
                <a:spcPct val="50000"/>
              </a:spcBef>
              <a:buClrTx/>
              <a:buFontTx/>
              <a:buNone/>
            </a:pPr>
            <a:endParaRPr lang="en-US" altLang="en-US" sz="1700" b="1" dirty="0">
              <a:latin typeface="Courier New" panose="02070309020205020404" pitchFamily="49" charset="0"/>
            </a:endParaRPr>
          </a:p>
          <a:p>
            <a:pPr eaLnBrk="1" hangingPunct="1">
              <a:lnSpc>
                <a:spcPct val="80000"/>
              </a:lnSpc>
              <a:spcBef>
                <a:spcPct val="50000"/>
              </a:spcBef>
              <a:buClrTx/>
              <a:buFontTx/>
              <a:buNone/>
            </a:pPr>
            <a:r>
              <a:rPr lang="en-US" altLang="en-US" sz="1700" b="1" dirty="0">
                <a:latin typeface="Courier New" panose="02070309020205020404" pitchFamily="49" charset="0"/>
              </a:rPr>
              <a:t>.CODE</a:t>
            </a:r>
          </a:p>
          <a:p>
            <a:pPr eaLnBrk="1" hangingPunct="1">
              <a:lnSpc>
                <a:spcPct val="80000"/>
              </a:lnSpc>
              <a:spcBef>
                <a:spcPct val="50000"/>
              </a:spcBef>
              <a:buClrTx/>
              <a:buFontTx/>
              <a:buNone/>
            </a:pPr>
            <a:r>
              <a:rPr lang="en-US" altLang="en-US" sz="1700" b="1" dirty="0" err="1">
                <a:latin typeface="Courier New" panose="02070309020205020404" pitchFamily="49" charset="0"/>
              </a:rPr>
              <a:t>mov</a:t>
            </a:r>
            <a:r>
              <a:rPr lang="en-US" altLang="en-US" sz="1700" b="1" dirty="0">
                <a:latin typeface="Courier New" panose="02070309020205020404" pitchFamily="49" charset="0"/>
              </a:rPr>
              <a:t> EAX,6</a:t>
            </a:r>
          </a:p>
          <a:p>
            <a:pPr eaLnBrk="1" hangingPunct="1">
              <a:lnSpc>
                <a:spcPct val="80000"/>
              </a:lnSpc>
              <a:spcBef>
                <a:spcPct val="50000"/>
              </a:spcBef>
              <a:buClrTx/>
              <a:buFontTx/>
              <a:buNone/>
            </a:pPr>
            <a:r>
              <a:rPr lang="en-US" altLang="en-US" sz="1700" b="1" dirty="0">
                <a:solidFill>
                  <a:schemeClr val="accent6">
                    <a:lumMod val="75000"/>
                  </a:schemeClr>
                </a:solidFill>
                <a:latin typeface="Courier New" panose="02070309020205020404" pitchFamily="49" charset="0"/>
              </a:rPr>
              <a:t>.IF EAX &gt; val1</a:t>
            </a:r>
          </a:p>
          <a:p>
            <a:pPr eaLnBrk="1" hangingPunct="1">
              <a:lnSpc>
                <a:spcPct val="80000"/>
              </a:lnSpc>
              <a:spcBef>
                <a:spcPct val="50000"/>
              </a:spcBef>
              <a:buClrTx/>
              <a:buFontTx/>
              <a:buNone/>
            </a:pPr>
            <a:r>
              <a:rPr lang="en-US" altLang="en-US" sz="1700" b="1" dirty="0">
                <a:latin typeface="Courier New" panose="02070309020205020404" pitchFamily="49" charset="0"/>
              </a:rPr>
              <a:t>  </a:t>
            </a:r>
            <a:r>
              <a:rPr lang="en-US" altLang="en-US" sz="1700" b="1" dirty="0" err="1">
                <a:latin typeface="Courier New" panose="02070309020205020404" pitchFamily="49" charset="0"/>
              </a:rPr>
              <a:t>mov</a:t>
            </a:r>
            <a:r>
              <a:rPr lang="en-US" altLang="en-US" sz="1700" b="1" dirty="0">
                <a:latin typeface="Courier New" panose="02070309020205020404" pitchFamily="49" charset="0"/>
              </a:rPr>
              <a:t> result,1</a:t>
            </a:r>
          </a:p>
          <a:p>
            <a:pPr eaLnBrk="1" hangingPunct="1">
              <a:lnSpc>
                <a:spcPct val="80000"/>
              </a:lnSpc>
              <a:spcBef>
                <a:spcPct val="50000"/>
              </a:spcBef>
              <a:buClrTx/>
              <a:buFontTx/>
              <a:buNone/>
            </a:pPr>
            <a:r>
              <a:rPr lang="en-US" altLang="en-US" sz="1700" b="1" dirty="0">
                <a:solidFill>
                  <a:schemeClr val="accent6">
                    <a:lumMod val="75000"/>
                  </a:schemeClr>
                </a:solidFill>
                <a:latin typeface="Courier New" panose="02070309020205020404" pitchFamily="49" charset="0"/>
              </a:rPr>
              <a:t>.ENDIF</a:t>
            </a:r>
          </a:p>
        </p:txBody>
      </p:sp>
      <p:sp>
        <p:nvSpPr>
          <p:cNvPr id="8" name="Line 5"/>
          <p:cNvSpPr>
            <a:spLocks noChangeShapeType="1"/>
          </p:cNvSpPr>
          <p:nvPr/>
        </p:nvSpPr>
        <p:spPr bwMode="auto">
          <a:xfrm>
            <a:off x="4559052" y="3789040"/>
            <a:ext cx="12954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s-MX"/>
          </a:p>
        </p:txBody>
      </p:sp>
      <p:sp>
        <p:nvSpPr>
          <p:cNvPr id="9" name="Text Box 6"/>
          <p:cNvSpPr txBox="1">
            <a:spLocks noChangeArrowheads="1"/>
          </p:cNvSpPr>
          <p:nvPr/>
        </p:nvSpPr>
        <p:spPr bwMode="auto">
          <a:xfrm>
            <a:off x="5486400" y="2490442"/>
            <a:ext cx="4114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Expanded code:</a:t>
            </a:r>
          </a:p>
        </p:txBody>
      </p:sp>
      <p:sp>
        <p:nvSpPr>
          <p:cNvPr id="10" name="Text Box 7"/>
          <p:cNvSpPr txBox="1">
            <a:spLocks noChangeArrowheads="1"/>
          </p:cNvSpPr>
          <p:nvPr/>
        </p:nvSpPr>
        <p:spPr bwMode="auto">
          <a:xfrm>
            <a:off x="2093992" y="5053193"/>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MASM automatically generates a </a:t>
            </a:r>
            <a:r>
              <a:rPr lang="en-US" altLang="en-US" sz="2100" dirty="0">
                <a:solidFill>
                  <a:srgbClr val="FF0000"/>
                </a:solidFill>
              </a:rPr>
              <a:t>signed jump</a:t>
            </a:r>
            <a:r>
              <a:rPr lang="en-US" altLang="en-US" sz="2100" dirty="0"/>
              <a:t> (JLE) because </a:t>
            </a:r>
            <a:r>
              <a:rPr lang="en-US" altLang="en-US" sz="2100" dirty="0">
                <a:solidFill>
                  <a:srgbClr val="FF0000"/>
                </a:solidFill>
              </a:rPr>
              <a:t>val1</a:t>
            </a:r>
            <a:r>
              <a:rPr lang="en-US" altLang="en-US" sz="2100" dirty="0"/>
              <a:t> is signed.</a:t>
            </a:r>
          </a:p>
        </p:txBody>
      </p:sp>
    </p:spTree>
    <p:extLst>
      <p:ext uri="{BB962C8B-B14F-4D97-AF65-F5344CB8AC3E}">
        <p14:creationId xmlns:p14="http://schemas.microsoft.com/office/powerpoint/2010/main" val="66874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i="1" dirty="0" err="1"/>
              <a:t>Signed</a:t>
            </a:r>
            <a:r>
              <a:rPr lang="es-MX" dirty="0"/>
              <a:t> and </a:t>
            </a:r>
            <a:r>
              <a:rPr lang="es-MX" i="1" dirty="0" err="1"/>
              <a:t>Unsigned</a:t>
            </a:r>
            <a:r>
              <a:rPr lang="es-MX" dirty="0"/>
              <a:t> </a:t>
            </a:r>
            <a:r>
              <a:rPr lang="es-MX" dirty="0" err="1"/>
              <a:t>Comparisons</a:t>
            </a:r>
            <a:r>
              <a:rPr lang="es-MX" dirty="0"/>
              <a:t> - 3</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404</a:t>
            </a:fld>
            <a:endParaRPr lang="es-MX" dirty="0"/>
          </a:p>
        </p:txBody>
      </p:sp>
      <p:sp>
        <p:nvSpPr>
          <p:cNvPr id="6" name="Text Box 3"/>
          <p:cNvSpPr txBox="1">
            <a:spLocks noChangeArrowheads="1"/>
          </p:cNvSpPr>
          <p:nvPr/>
        </p:nvSpPr>
        <p:spPr bwMode="auto">
          <a:xfrm>
            <a:off x="5664696" y="2947810"/>
            <a:ext cx="2971800" cy="1854186"/>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EBX,5</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EAX,6</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solidFill>
                  <a:schemeClr val="accent6">
                    <a:lumMod val="75000"/>
                  </a:schemeClr>
                </a:solidFill>
                <a:latin typeface="Courier New" panose="02070309020205020404" pitchFamily="49" charset="0"/>
              </a:rPr>
              <a:t>cmp</a:t>
            </a:r>
            <a:r>
              <a:rPr lang="en-US" altLang="en-US" sz="1800" b="1" dirty="0">
                <a:solidFill>
                  <a:schemeClr val="accent6">
                    <a:lumMod val="75000"/>
                  </a:schemeClr>
                </a:solidFill>
                <a:latin typeface="Courier New" panose="02070309020205020404" pitchFamily="49" charset="0"/>
              </a:rPr>
              <a:t> EAX,EBX</a:t>
            </a:r>
          </a:p>
          <a:p>
            <a:pPr eaLnBrk="1" hangingPunct="1">
              <a:lnSpc>
                <a:spcPct val="50000"/>
              </a:lnSpc>
              <a:spcBef>
                <a:spcPct val="50000"/>
              </a:spcBef>
              <a:buClrTx/>
              <a:buFontTx/>
              <a:buNone/>
            </a:pPr>
            <a:r>
              <a:rPr lang="en-US" altLang="en-US" sz="1800" b="1" dirty="0">
                <a:solidFill>
                  <a:schemeClr val="accent6">
                    <a:lumMod val="75000"/>
                  </a:schemeClr>
                </a:solidFill>
                <a:latin typeface="Courier New" panose="02070309020205020404" pitchFamily="49" charset="0"/>
              </a:rPr>
              <a:t>	JBE @C0001 </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result,1</a:t>
            </a:r>
          </a:p>
          <a:p>
            <a:pPr eaLnBrk="1" hangingPunct="1">
              <a:lnSpc>
                <a:spcPct val="50000"/>
              </a:lnSpc>
              <a:spcBef>
                <a:spcPct val="50000"/>
              </a:spcBef>
              <a:buClrTx/>
              <a:buFontTx/>
              <a:buNone/>
            </a:pPr>
            <a:r>
              <a:rPr lang="en-US" altLang="en-US" sz="1800" b="1" dirty="0">
                <a:solidFill>
                  <a:schemeClr val="accent6">
                    <a:lumMod val="75000"/>
                  </a:schemeClr>
                </a:solidFill>
                <a:latin typeface="Courier New" panose="02070309020205020404" pitchFamily="49" charset="0"/>
              </a:rPr>
              <a:t>@C0001:</a:t>
            </a:r>
          </a:p>
        </p:txBody>
      </p:sp>
      <p:sp>
        <p:nvSpPr>
          <p:cNvPr id="7" name="Text Box 4"/>
          <p:cNvSpPr txBox="1">
            <a:spLocks noChangeArrowheads="1"/>
          </p:cNvSpPr>
          <p:nvPr/>
        </p:nvSpPr>
        <p:spPr bwMode="auto">
          <a:xfrm>
            <a:off x="2083296" y="1639094"/>
            <a:ext cx="3124200" cy="320703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b="1" dirty="0">
                <a:latin typeface="Courier New" panose="02070309020205020404" pitchFamily="49" charset="0"/>
              </a:rPr>
              <a:t>.DATA</a:t>
            </a:r>
          </a:p>
          <a:p>
            <a:pPr eaLnBrk="1" hangingPunct="1">
              <a:lnSpc>
                <a:spcPct val="80000"/>
              </a:lnSpc>
              <a:spcBef>
                <a:spcPct val="50000"/>
              </a:spcBef>
              <a:buClrTx/>
              <a:buFontTx/>
              <a:buNone/>
            </a:pPr>
            <a:r>
              <a:rPr lang="en-US" altLang="en-US" sz="1700" b="1" dirty="0">
                <a:latin typeface="Courier New" panose="02070309020205020404" pitchFamily="49" charset="0"/>
              </a:rPr>
              <a:t>result DWORD ?</a:t>
            </a:r>
          </a:p>
          <a:p>
            <a:pPr eaLnBrk="1" hangingPunct="1">
              <a:lnSpc>
                <a:spcPct val="80000"/>
              </a:lnSpc>
              <a:spcBef>
                <a:spcPct val="50000"/>
              </a:spcBef>
              <a:buClrTx/>
              <a:buFontTx/>
              <a:buNone/>
            </a:pPr>
            <a:endParaRPr lang="en-US" altLang="en-US" sz="1700" b="1" dirty="0">
              <a:latin typeface="Courier New" panose="02070309020205020404" pitchFamily="49" charset="0"/>
            </a:endParaRPr>
          </a:p>
          <a:p>
            <a:pPr eaLnBrk="1" hangingPunct="1">
              <a:lnSpc>
                <a:spcPct val="80000"/>
              </a:lnSpc>
              <a:spcBef>
                <a:spcPct val="50000"/>
              </a:spcBef>
              <a:buClrTx/>
              <a:buFontTx/>
              <a:buNone/>
            </a:pPr>
            <a:r>
              <a:rPr lang="en-US" altLang="en-US" sz="1700" b="1" dirty="0">
                <a:latin typeface="Courier New" panose="02070309020205020404" pitchFamily="49" charset="0"/>
              </a:rPr>
              <a:t>.CODE</a:t>
            </a:r>
          </a:p>
          <a:p>
            <a:pPr eaLnBrk="1" hangingPunct="1">
              <a:lnSpc>
                <a:spcPct val="80000"/>
              </a:lnSpc>
              <a:spcBef>
                <a:spcPct val="50000"/>
              </a:spcBef>
              <a:buClrTx/>
              <a:buFontTx/>
              <a:buNone/>
            </a:pPr>
            <a:r>
              <a:rPr lang="en-US" altLang="en-US" sz="1700" b="1" dirty="0" err="1">
                <a:latin typeface="Courier New" panose="02070309020205020404" pitchFamily="49" charset="0"/>
              </a:rPr>
              <a:t>mov</a:t>
            </a:r>
            <a:r>
              <a:rPr lang="en-US" altLang="en-US" sz="1700" b="1" dirty="0">
                <a:latin typeface="Courier New" panose="02070309020205020404" pitchFamily="49" charset="0"/>
              </a:rPr>
              <a:t> EBX,5</a:t>
            </a:r>
          </a:p>
          <a:p>
            <a:pPr eaLnBrk="1" hangingPunct="1">
              <a:lnSpc>
                <a:spcPct val="80000"/>
              </a:lnSpc>
              <a:spcBef>
                <a:spcPct val="50000"/>
              </a:spcBef>
              <a:buClrTx/>
              <a:buFontTx/>
              <a:buNone/>
            </a:pPr>
            <a:r>
              <a:rPr lang="en-US" altLang="en-US" sz="1700" b="1" dirty="0" err="1">
                <a:latin typeface="Courier New" panose="02070309020205020404" pitchFamily="49" charset="0"/>
              </a:rPr>
              <a:t>mov</a:t>
            </a:r>
            <a:r>
              <a:rPr lang="en-US" altLang="en-US" sz="1700" b="1" dirty="0">
                <a:latin typeface="Courier New" panose="02070309020205020404" pitchFamily="49" charset="0"/>
              </a:rPr>
              <a:t> EAX,6</a:t>
            </a:r>
          </a:p>
          <a:p>
            <a:pPr eaLnBrk="1" hangingPunct="1">
              <a:lnSpc>
                <a:spcPct val="80000"/>
              </a:lnSpc>
              <a:spcBef>
                <a:spcPct val="50000"/>
              </a:spcBef>
              <a:buClrTx/>
              <a:buFontTx/>
              <a:buNone/>
            </a:pPr>
            <a:r>
              <a:rPr lang="en-US" altLang="en-US" sz="1700" b="1" dirty="0">
                <a:solidFill>
                  <a:schemeClr val="accent6">
                    <a:lumMod val="75000"/>
                  </a:schemeClr>
                </a:solidFill>
                <a:latin typeface="Courier New" panose="02070309020205020404" pitchFamily="49" charset="0"/>
              </a:rPr>
              <a:t>.IF EAX &gt; EBX</a:t>
            </a:r>
          </a:p>
          <a:p>
            <a:pPr eaLnBrk="1" hangingPunct="1">
              <a:lnSpc>
                <a:spcPct val="80000"/>
              </a:lnSpc>
              <a:spcBef>
                <a:spcPct val="50000"/>
              </a:spcBef>
              <a:buClrTx/>
              <a:buFontTx/>
              <a:buNone/>
            </a:pPr>
            <a:r>
              <a:rPr lang="en-US" altLang="en-US" sz="1700" b="1" dirty="0">
                <a:latin typeface="Courier New" panose="02070309020205020404" pitchFamily="49" charset="0"/>
              </a:rPr>
              <a:t>  </a:t>
            </a:r>
            <a:r>
              <a:rPr lang="en-US" altLang="en-US" sz="1700" b="1" dirty="0" err="1">
                <a:latin typeface="Courier New" panose="02070309020205020404" pitchFamily="49" charset="0"/>
              </a:rPr>
              <a:t>mov</a:t>
            </a:r>
            <a:r>
              <a:rPr lang="en-US" altLang="en-US" sz="1700" b="1" dirty="0">
                <a:latin typeface="Courier New" panose="02070309020205020404" pitchFamily="49" charset="0"/>
              </a:rPr>
              <a:t> result,1</a:t>
            </a:r>
          </a:p>
          <a:p>
            <a:pPr eaLnBrk="1" hangingPunct="1">
              <a:lnSpc>
                <a:spcPct val="80000"/>
              </a:lnSpc>
              <a:spcBef>
                <a:spcPct val="50000"/>
              </a:spcBef>
              <a:buClrTx/>
              <a:buFontTx/>
              <a:buNone/>
            </a:pPr>
            <a:r>
              <a:rPr lang="en-US" altLang="en-US" sz="1700" b="1" dirty="0">
                <a:solidFill>
                  <a:schemeClr val="accent6">
                    <a:lumMod val="75000"/>
                  </a:schemeClr>
                </a:solidFill>
                <a:latin typeface="Courier New" panose="02070309020205020404" pitchFamily="49" charset="0"/>
              </a:rPr>
              <a:t>.ENDIF</a:t>
            </a:r>
          </a:p>
        </p:txBody>
      </p:sp>
      <p:sp>
        <p:nvSpPr>
          <p:cNvPr id="8" name="Line 5"/>
          <p:cNvSpPr>
            <a:spLocks noChangeShapeType="1"/>
          </p:cNvSpPr>
          <p:nvPr/>
        </p:nvSpPr>
        <p:spPr bwMode="auto">
          <a:xfrm>
            <a:off x="4648200" y="3645024"/>
            <a:ext cx="12954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s-MX"/>
          </a:p>
        </p:txBody>
      </p:sp>
      <p:sp>
        <p:nvSpPr>
          <p:cNvPr id="9" name="Text Box 6"/>
          <p:cNvSpPr txBox="1">
            <a:spLocks noChangeArrowheads="1"/>
          </p:cNvSpPr>
          <p:nvPr/>
        </p:nvSpPr>
        <p:spPr bwMode="auto">
          <a:xfrm>
            <a:off x="5664696" y="2187971"/>
            <a:ext cx="2971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Expanded code:</a:t>
            </a:r>
          </a:p>
        </p:txBody>
      </p:sp>
      <p:sp>
        <p:nvSpPr>
          <p:cNvPr id="10" name="Text Box 7"/>
          <p:cNvSpPr txBox="1">
            <a:spLocks noChangeArrowheads="1"/>
          </p:cNvSpPr>
          <p:nvPr/>
        </p:nvSpPr>
        <p:spPr bwMode="auto">
          <a:xfrm>
            <a:off x="2033649" y="5007011"/>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MASM automatically generates an </a:t>
            </a:r>
            <a:r>
              <a:rPr lang="en-US" altLang="en-US" sz="2100" dirty="0">
                <a:solidFill>
                  <a:srgbClr val="FF0000"/>
                </a:solidFill>
              </a:rPr>
              <a:t>unsigned jump</a:t>
            </a:r>
            <a:r>
              <a:rPr lang="en-US" altLang="en-US" sz="2100" dirty="0"/>
              <a:t> (JBE) when both operands are </a:t>
            </a:r>
            <a:r>
              <a:rPr lang="en-US" altLang="en-US" sz="2100" dirty="0">
                <a:solidFill>
                  <a:srgbClr val="FF0000"/>
                </a:solidFill>
              </a:rPr>
              <a:t>registers</a:t>
            </a:r>
            <a:r>
              <a:rPr lang="en-US" altLang="en-US" sz="2100" dirty="0"/>
              <a:t> . . .</a:t>
            </a:r>
          </a:p>
        </p:txBody>
      </p:sp>
    </p:spTree>
    <p:extLst>
      <p:ext uri="{BB962C8B-B14F-4D97-AF65-F5344CB8AC3E}">
        <p14:creationId xmlns:p14="http://schemas.microsoft.com/office/powerpoint/2010/main" val="92530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i="1" dirty="0" err="1"/>
              <a:t>Signed</a:t>
            </a:r>
            <a:r>
              <a:rPr lang="es-MX" dirty="0"/>
              <a:t> and </a:t>
            </a:r>
            <a:r>
              <a:rPr lang="es-MX" i="1" dirty="0" err="1"/>
              <a:t>Unsigned</a:t>
            </a:r>
            <a:r>
              <a:rPr lang="es-MX" dirty="0"/>
              <a:t> </a:t>
            </a:r>
            <a:r>
              <a:rPr lang="es-MX" dirty="0" err="1"/>
              <a:t>Comparisons</a:t>
            </a:r>
            <a:r>
              <a:rPr lang="es-MX" dirty="0"/>
              <a:t> - 4</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405</a:t>
            </a:fld>
            <a:endParaRPr lang="es-MX" dirty="0"/>
          </a:p>
        </p:txBody>
      </p:sp>
      <p:sp>
        <p:nvSpPr>
          <p:cNvPr id="6" name="Text Box 3"/>
          <p:cNvSpPr txBox="1">
            <a:spLocks noChangeArrowheads="1"/>
          </p:cNvSpPr>
          <p:nvPr/>
        </p:nvSpPr>
        <p:spPr bwMode="auto">
          <a:xfrm>
            <a:off x="6250360" y="3079750"/>
            <a:ext cx="2971800" cy="1796058"/>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EBX,5</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EAX,6</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solidFill>
                  <a:schemeClr val="accent6">
                    <a:lumMod val="75000"/>
                  </a:schemeClr>
                </a:solidFill>
                <a:latin typeface="Courier New" panose="02070309020205020404" pitchFamily="49" charset="0"/>
              </a:rPr>
              <a:t>cmp</a:t>
            </a:r>
            <a:r>
              <a:rPr lang="en-US" altLang="en-US" sz="1800" b="1" dirty="0">
                <a:solidFill>
                  <a:schemeClr val="accent6">
                    <a:lumMod val="75000"/>
                  </a:schemeClr>
                </a:solidFill>
                <a:latin typeface="Courier New" panose="02070309020205020404" pitchFamily="49" charset="0"/>
              </a:rPr>
              <a:t> EAX,EBX</a:t>
            </a:r>
          </a:p>
          <a:p>
            <a:pPr eaLnBrk="1" hangingPunct="1">
              <a:lnSpc>
                <a:spcPct val="50000"/>
              </a:lnSpc>
              <a:spcBef>
                <a:spcPct val="50000"/>
              </a:spcBef>
              <a:buClrTx/>
              <a:buFontTx/>
              <a:buNone/>
            </a:pPr>
            <a:r>
              <a:rPr lang="en-US" altLang="en-US" sz="1800" b="1" dirty="0">
                <a:solidFill>
                  <a:schemeClr val="accent6">
                    <a:lumMod val="75000"/>
                  </a:schemeClr>
                </a:solidFill>
                <a:latin typeface="Courier New" panose="02070309020205020404" pitchFamily="49" charset="0"/>
              </a:rPr>
              <a:t>	JLE @C0001 </a:t>
            </a:r>
          </a:p>
          <a:p>
            <a:pPr eaLnBrk="1" hangingPunct="1">
              <a:lnSpc>
                <a:spcPct val="50000"/>
              </a:lnSpc>
              <a:spcBef>
                <a:spcPct val="50000"/>
              </a:spcBef>
              <a:buClrTx/>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result,1</a:t>
            </a:r>
          </a:p>
          <a:p>
            <a:pPr eaLnBrk="1" hangingPunct="1">
              <a:lnSpc>
                <a:spcPct val="50000"/>
              </a:lnSpc>
              <a:spcBef>
                <a:spcPct val="50000"/>
              </a:spcBef>
              <a:buClrTx/>
              <a:buFontTx/>
              <a:buNone/>
            </a:pPr>
            <a:r>
              <a:rPr lang="en-US" altLang="en-US" sz="1800" b="1" dirty="0">
                <a:solidFill>
                  <a:schemeClr val="accent6">
                    <a:lumMod val="75000"/>
                  </a:schemeClr>
                </a:solidFill>
                <a:latin typeface="Courier New" panose="02070309020205020404" pitchFamily="49" charset="0"/>
              </a:rPr>
              <a:t>@C0001:</a:t>
            </a:r>
          </a:p>
        </p:txBody>
      </p:sp>
      <p:sp>
        <p:nvSpPr>
          <p:cNvPr id="7" name="Text Box 4"/>
          <p:cNvSpPr txBox="1">
            <a:spLocks noChangeArrowheads="1"/>
          </p:cNvSpPr>
          <p:nvPr/>
        </p:nvSpPr>
        <p:spPr bwMode="auto">
          <a:xfrm>
            <a:off x="2135560" y="1700808"/>
            <a:ext cx="3733800" cy="320703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b="1" dirty="0">
                <a:latin typeface="Courier New" panose="02070309020205020404" pitchFamily="49" charset="0"/>
              </a:rPr>
              <a:t>.DATA</a:t>
            </a:r>
          </a:p>
          <a:p>
            <a:pPr eaLnBrk="1" hangingPunct="1">
              <a:lnSpc>
                <a:spcPct val="80000"/>
              </a:lnSpc>
              <a:spcBef>
                <a:spcPct val="50000"/>
              </a:spcBef>
              <a:buClrTx/>
              <a:buFontTx/>
              <a:buNone/>
            </a:pPr>
            <a:r>
              <a:rPr lang="en-US" altLang="en-US" sz="1700" b="1" dirty="0">
                <a:latin typeface="Courier New" panose="02070309020205020404" pitchFamily="49" charset="0"/>
              </a:rPr>
              <a:t>result SDWORD ?</a:t>
            </a:r>
          </a:p>
          <a:p>
            <a:pPr eaLnBrk="1" hangingPunct="1">
              <a:lnSpc>
                <a:spcPct val="80000"/>
              </a:lnSpc>
              <a:spcBef>
                <a:spcPct val="50000"/>
              </a:spcBef>
              <a:buClrTx/>
              <a:buFontTx/>
              <a:buNone/>
            </a:pPr>
            <a:endParaRPr lang="en-US" altLang="en-US" sz="1700" b="1" dirty="0">
              <a:latin typeface="Courier New" panose="02070309020205020404" pitchFamily="49" charset="0"/>
            </a:endParaRPr>
          </a:p>
          <a:p>
            <a:pPr eaLnBrk="1" hangingPunct="1">
              <a:lnSpc>
                <a:spcPct val="80000"/>
              </a:lnSpc>
              <a:spcBef>
                <a:spcPct val="50000"/>
              </a:spcBef>
              <a:buClrTx/>
              <a:buFontTx/>
              <a:buNone/>
            </a:pPr>
            <a:r>
              <a:rPr lang="en-US" altLang="en-US" sz="1700" b="1" dirty="0">
                <a:latin typeface="Courier New" panose="02070309020205020404" pitchFamily="49" charset="0"/>
              </a:rPr>
              <a:t>.CODE</a:t>
            </a:r>
          </a:p>
          <a:p>
            <a:pPr eaLnBrk="1" hangingPunct="1">
              <a:lnSpc>
                <a:spcPct val="80000"/>
              </a:lnSpc>
              <a:spcBef>
                <a:spcPct val="50000"/>
              </a:spcBef>
              <a:buClrTx/>
              <a:buFontTx/>
              <a:buNone/>
            </a:pPr>
            <a:r>
              <a:rPr lang="en-US" altLang="en-US" sz="1700" b="1" dirty="0" err="1">
                <a:latin typeface="Courier New" panose="02070309020205020404" pitchFamily="49" charset="0"/>
              </a:rPr>
              <a:t>mov</a:t>
            </a:r>
            <a:r>
              <a:rPr lang="en-US" altLang="en-US" sz="1700" b="1" dirty="0">
                <a:latin typeface="Courier New" panose="02070309020205020404" pitchFamily="49" charset="0"/>
              </a:rPr>
              <a:t> EBX,5</a:t>
            </a:r>
          </a:p>
          <a:p>
            <a:pPr eaLnBrk="1" hangingPunct="1">
              <a:lnSpc>
                <a:spcPct val="80000"/>
              </a:lnSpc>
              <a:spcBef>
                <a:spcPct val="50000"/>
              </a:spcBef>
              <a:buClrTx/>
              <a:buFontTx/>
              <a:buNone/>
            </a:pPr>
            <a:r>
              <a:rPr lang="en-US" altLang="en-US" sz="1700" b="1" dirty="0" err="1">
                <a:latin typeface="Courier New" panose="02070309020205020404" pitchFamily="49" charset="0"/>
              </a:rPr>
              <a:t>mov</a:t>
            </a:r>
            <a:r>
              <a:rPr lang="en-US" altLang="en-US" sz="1700" b="1" dirty="0">
                <a:latin typeface="Courier New" panose="02070309020205020404" pitchFamily="49" charset="0"/>
              </a:rPr>
              <a:t> EAX,6</a:t>
            </a:r>
          </a:p>
          <a:p>
            <a:pPr eaLnBrk="1" hangingPunct="1">
              <a:lnSpc>
                <a:spcPct val="80000"/>
              </a:lnSpc>
              <a:spcBef>
                <a:spcPct val="50000"/>
              </a:spcBef>
              <a:buClrTx/>
              <a:buFontTx/>
              <a:buNone/>
            </a:pPr>
            <a:r>
              <a:rPr lang="en-US" altLang="en-US" sz="1700" b="1" dirty="0">
                <a:solidFill>
                  <a:schemeClr val="accent6">
                    <a:lumMod val="75000"/>
                  </a:schemeClr>
                </a:solidFill>
                <a:latin typeface="Courier New" panose="02070309020205020404" pitchFamily="49" charset="0"/>
              </a:rPr>
              <a:t>.IF SDWORD PTR EAX &gt; EBX</a:t>
            </a:r>
          </a:p>
          <a:p>
            <a:pPr eaLnBrk="1" hangingPunct="1">
              <a:lnSpc>
                <a:spcPct val="80000"/>
              </a:lnSpc>
              <a:spcBef>
                <a:spcPct val="50000"/>
              </a:spcBef>
              <a:buClrTx/>
              <a:buFontTx/>
              <a:buNone/>
            </a:pPr>
            <a:r>
              <a:rPr lang="en-US" altLang="en-US" sz="1700" b="1" dirty="0">
                <a:latin typeface="Courier New" panose="02070309020205020404" pitchFamily="49" charset="0"/>
              </a:rPr>
              <a:t>  </a:t>
            </a:r>
            <a:r>
              <a:rPr lang="en-US" altLang="en-US" sz="1700" b="1" dirty="0" err="1">
                <a:latin typeface="Courier New" panose="02070309020205020404" pitchFamily="49" charset="0"/>
              </a:rPr>
              <a:t>mov</a:t>
            </a:r>
            <a:r>
              <a:rPr lang="en-US" altLang="en-US" sz="1700" b="1" dirty="0">
                <a:latin typeface="Courier New" panose="02070309020205020404" pitchFamily="49" charset="0"/>
              </a:rPr>
              <a:t> result,1</a:t>
            </a:r>
          </a:p>
          <a:p>
            <a:pPr eaLnBrk="1" hangingPunct="1">
              <a:lnSpc>
                <a:spcPct val="80000"/>
              </a:lnSpc>
              <a:spcBef>
                <a:spcPct val="50000"/>
              </a:spcBef>
              <a:buClrTx/>
              <a:buFontTx/>
              <a:buNone/>
            </a:pPr>
            <a:r>
              <a:rPr lang="en-US" altLang="en-US" sz="1700" b="1" dirty="0">
                <a:solidFill>
                  <a:schemeClr val="accent6">
                    <a:lumMod val="75000"/>
                  </a:schemeClr>
                </a:solidFill>
                <a:latin typeface="Courier New" panose="02070309020205020404" pitchFamily="49" charset="0"/>
              </a:rPr>
              <a:t>.ENDIF</a:t>
            </a:r>
          </a:p>
        </p:txBody>
      </p:sp>
      <p:sp>
        <p:nvSpPr>
          <p:cNvPr id="8" name="Line 5"/>
          <p:cNvSpPr>
            <a:spLocks noChangeShapeType="1"/>
          </p:cNvSpPr>
          <p:nvPr/>
        </p:nvSpPr>
        <p:spPr bwMode="auto">
          <a:xfrm>
            <a:off x="5564560" y="3977779"/>
            <a:ext cx="9144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s-MX"/>
          </a:p>
        </p:txBody>
      </p:sp>
      <p:sp>
        <p:nvSpPr>
          <p:cNvPr id="9" name="Text Box 6"/>
          <p:cNvSpPr txBox="1">
            <a:spLocks noChangeArrowheads="1"/>
          </p:cNvSpPr>
          <p:nvPr/>
        </p:nvSpPr>
        <p:spPr bwMode="auto">
          <a:xfrm>
            <a:off x="6250360" y="2388062"/>
            <a:ext cx="236592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Expanded code:</a:t>
            </a:r>
          </a:p>
        </p:txBody>
      </p:sp>
      <p:sp>
        <p:nvSpPr>
          <p:cNvPr id="10" name="Text Box 7"/>
          <p:cNvSpPr txBox="1">
            <a:spLocks noChangeArrowheads="1"/>
          </p:cNvSpPr>
          <p:nvPr/>
        </p:nvSpPr>
        <p:spPr bwMode="auto">
          <a:xfrm>
            <a:off x="2135560" y="487580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 . . unless you prefix one of the </a:t>
            </a:r>
            <a:r>
              <a:rPr lang="en-US" altLang="en-US" sz="2100" i="1" dirty="0"/>
              <a:t>register operands</a:t>
            </a:r>
            <a:r>
              <a:rPr lang="en-US" altLang="en-US" sz="2100" dirty="0"/>
              <a:t> with the </a:t>
            </a:r>
            <a:r>
              <a:rPr lang="en-US" altLang="en-US" sz="2100" i="1" dirty="0">
                <a:solidFill>
                  <a:srgbClr val="FF0000"/>
                </a:solidFill>
              </a:rPr>
              <a:t>type</a:t>
            </a:r>
            <a:r>
              <a:rPr lang="en-US" altLang="en-US" sz="2100" dirty="0">
                <a:solidFill>
                  <a:srgbClr val="FF0000"/>
                </a:solidFill>
              </a:rPr>
              <a:t> PTR</a:t>
            </a:r>
            <a:r>
              <a:rPr lang="en-US" altLang="en-US" sz="2100" dirty="0"/>
              <a:t> operator. Then a </a:t>
            </a:r>
            <a:r>
              <a:rPr lang="en-US" altLang="en-US" sz="2100" dirty="0">
                <a:solidFill>
                  <a:srgbClr val="FF0000"/>
                </a:solidFill>
              </a:rPr>
              <a:t>signed jump</a:t>
            </a:r>
            <a:r>
              <a:rPr lang="en-US" altLang="en-US" sz="2100" dirty="0"/>
              <a:t> is generated.</a:t>
            </a:r>
          </a:p>
        </p:txBody>
      </p:sp>
    </p:spTree>
    <p:extLst>
      <p:ext uri="{BB962C8B-B14F-4D97-AF65-F5344CB8AC3E}">
        <p14:creationId xmlns:p14="http://schemas.microsoft.com/office/powerpoint/2010/main" val="13764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Example</a:t>
            </a:r>
            <a:r>
              <a:rPr lang="es-MX" dirty="0"/>
              <a:t> 1</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406</a:t>
            </a:fld>
            <a:endParaRPr lang="es-MX" dirty="0"/>
          </a:p>
        </p:txBody>
      </p:sp>
      <p:sp>
        <p:nvSpPr>
          <p:cNvPr id="6" name="Content Placeholder 2"/>
          <p:cNvSpPr>
            <a:spLocks noGrp="1"/>
          </p:cNvSpPr>
          <p:nvPr>
            <p:ph idx="1"/>
          </p:nvPr>
        </p:nvSpPr>
        <p:spPr>
          <a:xfrm>
            <a:off x="1982707" y="1106487"/>
            <a:ext cx="4800600" cy="5410200"/>
          </a:xfrm>
          <a:ln>
            <a:solidFill>
              <a:schemeClr val="tx1"/>
            </a:solidFill>
            <a:miter lim="800000"/>
            <a:headEnd/>
            <a:tailEnd/>
          </a:ln>
        </p:spPr>
        <p:txBody>
          <a:bodyPr/>
          <a:lstStyle/>
          <a:p>
            <a:pPr>
              <a:buFontTx/>
              <a:buNone/>
            </a:pPr>
            <a:r>
              <a:rPr lang="en-US" altLang="en-US" sz="1200" b="1" dirty="0" err="1"/>
              <a:t>SetCursorPosition</a:t>
            </a:r>
            <a:r>
              <a:rPr lang="en-US" altLang="en-US" sz="1200" b="1" dirty="0"/>
              <a:t>  PROC</a:t>
            </a:r>
          </a:p>
          <a:p>
            <a:pPr>
              <a:buFontTx/>
              <a:buNone/>
            </a:pPr>
            <a:r>
              <a:rPr lang="en-US" altLang="en-US" sz="1200" dirty="0"/>
              <a:t>;  Sets the cursor position.  </a:t>
            </a:r>
          </a:p>
          <a:p>
            <a:pPr>
              <a:buFontTx/>
              <a:buNone/>
            </a:pPr>
            <a:r>
              <a:rPr lang="en-US" altLang="en-US" sz="1200" dirty="0"/>
              <a:t>;  Receives:  DL = X-coordinate,  DH = Y-coordinate.  </a:t>
            </a:r>
          </a:p>
          <a:p>
            <a:pPr>
              <a:buFontTx/>
              <a:buNone/>
            </a:pPr>
            <a:r>
              <a:rPr lang="en-US" altLang="en-US" sz="1200" dirty="0"/>
              <a:t>;  Checks the ranges of DL and DH.</a:t>
            </a:r>
          </a:p>
          <a:p>
            <a:pPr>
              <a:buFontTx/>
              <a:buNone/>
            </a:pPr>
            <a:r>
              <a:rPr lang="en-US" altLang="en-US" sz="1200" dirty="0"/>
              <a:t>;  Returns:  nothing</a:t>
            </a:r>
          </a:p>
          <a:p>
            <a:pPr>
              <a:buFontTx/>
              <a:buNone/>
            </a:pPr>
            <a:r>
              <a:rPr lang="en-US" altLang="en-US" sz="1200" dirty="0"/>
              <a:t>; ------------------------------------------------</a:t>
            </a:r>
          </a:p>
          <a:p>
            <a:pPr>
              <a:buFontTx/>
              <a:buNone/>
            </a:pPr>
            <a:r>
              <a:rPr lang="en-US" altLang="en-US" sz="1200" b="1" dirty="0"/>
              <a:t>. DATA</a:t>
            </a:r>
          </a:p>
          <a:p>
            <a:pPr>
              <a:buFontTx/>
              <a:buNone/>
            </a:pPr>
            <a:r>
              <a:rPr lang="en-US" altLang="en-US" sz="1200" dirty="0" err="1"/>
              <a:t>BadXCoordMsg</a:t>
            </a:r>
            <a:r>
              <a:rPr lang="en-US" altLang="en-US" sz="1200" dirty="0"/>
              <a:t> BYTE " X-Coordinate out of range! " , 0Dh, 0Ah, 0</a:t>
            </a:r>
          </a:p>
          <a:p>
            <a:pPr>
              <a:buFontTx/>
              <a:buNone/>
            </a:pPr>
            <a:r>
              <a:rPr lang="en-US" altLang="en-US" sz="1200" dirty="0" err="1"/>
              <a:t>BadYCoordMsg</a:t>
            </a:r>
            <a:r>
              <a:rPr lang="en-US" altLang="en-US" sz="1200" dirty="0"/>
              <a:t> BYTE " Y-Coordinate out of range! " , 0Dh, 0Ah, 0</a:t>
            </a:r>
          </a:p>
          <a:p>
            <a:pPr>
              <a:buFontTx/>
              <a:buNone/>
            </a:pPr>
            <a:r>
              <a:rPr lang="en-US" altLang="en-US" sz="1200" b="1" dirty="0"/>
              <a:t>. CODE</a:t>
            </a:r>
          </a:p>
          <a:p>
            <a:pPr>
              <a:buFontTx/>
              <a:buNone/>
            </a:pPr>
            <a:r>
              <a:rPr lang="en-US" altLang="en-US" sz="1200" dirty="0">
                <a:solidFill>
                  <a:srgbClr val="FF0000"/>
                </a:solidFill>
              </a:rPr>
              <a:t>.IF ( dl &lt; 0 )  | |  ( dl &gt; 79 )</a:t>
            </a:r>
          </a:p>
          <a:p>
            <a:pPr>
              <a:buFontTx/>
              <a:buNone/>
            </a:pPr>
            <a:r>
              <a:rPr lang="en-US" altLang="en-US" sz="1200" dirty="0"/>
              <a:t>          </a:t>
            </a:r>
            <a:r>
              <a:rPr lang="en-US" altLang="en-US" sz="1200" dirty="0" err="1"/>
              <a:t>mov</a:t>
            </a:r>
            <a:r>
              <a:rPr lang="en-US" altLang="en-US" sz="1200" dirty="0"/>
              <a:t>  </a:t>
            </a:r>
            <a:r>
              <a:rPr lang="en-US" altLang="en-US" sz="1200" dirty="0" err="1"/>
              <a:t>edx</a:t>
            </a:r>
            <a:r>
              <a:rPr lang="en-US" altLang="en-US" sz="1200" dirty="0"/>
              <a:t>, OFFSET </a:t>
            </a:r>
            <a:r>
              <a:rPr lang="en-US" altLang="en-US" sz="1200" dirty="0" err="1"/>
              <a:t>BadXCoordMsg</a:t>
            </a:r>
            <a:endParaRPr lang="en-US" altLang="en-US" sz="1200" dirty="0"/>
          </a:p>
          <a:p>
            <a:pPr>
              <a:buFontTx/>
              <a:buNone/>
            </a:pPr>
            <a:r>
              <a:rPr lang="en-US" altLang="en-US" sz="1200" dirty="0"/>
              <a:t>          call </a:t>
            </a:r>
            <a:r>
              <a:rPr lang="en-US" altLang="en-US" sz="1200" dirty="0" err="1"/>
              <a:t>WriteString</a:t>
            </a:r>
            <a:endParaRPr lang="en-US" altLang="en-US" sz="1200" dirty="0"/>
          </a:p>
          <a:p>
            <a:pPr>
              <a:buFontTx/>
              <a:buNone/>
            </a:pPr>
            <a:r>
              <a:rPr lang="en-US" altLang="en-US" sz="1200" dirty="0"/>
              <a:t>          </a:t>
            </a:r>
            <a:r>
              <a:rPr lang="en-US" altLang="en-US" sz="1200" dirty="0" err="1"/>
              <a:t>jmp</a:t>
            </a:r>
            <a:r>
              <a:rPr lang="en-US" altLang="en-US" sz="1200" dirty="0"/>
              <a:t>  quit</a:t>
            </a:r>
          </a:p>
          <a:p>
            <a:pPr>
              <a:buFontTx/>
              <a:buNone/>
            </a:pPr>
            <a:r>
              <a:rPr lang="en-US" altLang="en-US" sz="1200" dirty="0">
                <a:solidFill>
                  <a:srgbClr val="FF0000"/>
                </a:solidFill>
              </a:rPr>
              <a:t>.ENDIF</a:t>
            </a:r>
          </a:p>
          <a:p>
            <a:pPr>
              <a:buFontTx/>
              <a:buNone/>
            </a:pPr>
            <a:r>
              <a:rPr lang="en-US" altLang="en-US" sz="1200" dirty="0">
                <a:solidFill>
                  <a:srgbClr val="C00000"/>
                </a:solidFill>
              </a:rPr>
              <a:t>.IF ( dh &lt; 0 )  | |  ( dh &gt; 24)</a:t>
            </a:r>
          </a:p>
          <a:p>
            <a:pPr>
              <a:buFontTx/>
              <a:buNone/>
            </a:pPr>
            <a:r>
              <a:rPr lang="en-US" altLang="en-US" sz="1200" dirty="0"/>
              <a:t>          </a:t>
            </a:r>
            <a:r>
              <a:rPr lang="en-US" altLang="en-US" sz="1200" dirty="0" err="1"/>
              <a:t>mov</a:t>
            </a:r>
            <a:r>
              <a:rPr lang="en-US" altLang="en-US" sz="1200" dirty="0"/>
              <a:t>  </a:t>
            </a:r>
            <a:r>
              <a:rPr lang="en-US" altLang="en-US" sz="1200" dirty="0" err="1"/>
              <a:t>edx</a:t>
            </a:r>
            <a:r>
              <a:rPr lang="en-US" altLang="en-US" sz="1200" dirty="0"/>
              <a:t>, OFFSET </a:t>
            </a:r>
            <a:r>
              <a:rPr lang="en-US" altLang="en-US" sz="1200" dirty="0" err="1"/>
              <a:t>BadYCoordMsg</a:t>
            </a:r>
            <a:endParaRPr lang="en-US" altLang="en-US" sz="1200" dirty="0"/>
          </a:p>
          <a:p>
            <a:pPr>
              <a:buFontTx/>
              <a:buNone/>
            </a:pPr>
            <a:r>
              <a:rPr lang="en-US" altLang="en-US" sz="1200" dirty="0"/>
              <a:t>          call </a:t>
            </a:r>
            <a:r>
              <a:rPr lang="en-US" altLang="en-US" sz="1200" dirty="0" err="1"/>
              <a:t>WriteString</a:t>
            </a:r>
            <a:endParaRPr lang="en-US" altLang="en-US" sz="1200" dirty="0"/>
          </a:p>
          <a:p>
            <a:pPr>
              <a:buFontTx/>
              <a:buNone/>
            </a:pPr>
            <a:r>
              <a:rPr lang="en-US" altLang="en-US" sz="1200" dirty="0"/>
              <a:t>          </a:t>
            </a:r>
            <a:r>
              <a:rPr lang="en-US" altLang="en-US" sz="1200" dirty="0" err="1"/>
              <a:t>jmp</a:t>
            </a:r>
            <a:r>
              <a:rPr lang="en-US" altLang="en-US" sz="1200" dirty="0"/>
              <a:t>  quit</a:t>
            </a:r>
          </a:p>
          <a:p>
            <a:pPr>
              <a:buFontTx/>
              <a:buNone/>
            </a:pPr>
            <a:r>
              <a:rPr lang="en-US" altLang="en-US" sz="1200" dirty="0">
                <a:solidFill>
                  <a:srgbClr val="C00000"/>
                </a:solidFill>
              </a:rPr>
              <a:t>.ENDIF</a:t>
            </a:r>
          </a:p>
          <a:p>
            <a:pPr>
              <a:buFontTx/>
              <a:buNone/>
            </a:pPr>
            <a:r>
              <a:rPr lang="en-US" altLang="en-US" sz="1200" dirty="0"/>
              <a:t>call </a:t>
            </a:r>
            <a:r>
              <a:rPr lang="en-US" altLang="en-US" sz="1200" dirty="0" err="1"/>
              <a:t>Gotoxy</a:t>
            </a:r>
            <a:endParaRPr lang="en-US" altLang="en-US" sz="1200" dirty="0"/>
          </a:p>
          <a:p>
            <a:pPr>
              <a:buFontTx/>
              <a:buNone/>
            </a:pPr>
            <a:r>
              <a:rPr lang="en-US" altLang="en-US" sz="1200" dirty="0"/>
              <a:t>quit:</a:t>
            </a:r>
          </a:p>
          <a:p>
            <a:pPr>
              <a:buFontTx/>
              <a:buNone/>
            </a:pPr>
            <a:r>
              <a:rPr lang="en-US" altLang="en-US" sz="1200" dirty="0"/>
              <a:t>     ret</a:t>
            </a:r>
          </a:p>
          <a:p>
            <a:pPr>
              <a:buFontTx/>
              <a:buNone/>
            </a:pPr>
            <a:r>
              <a:rPr lang="en-US" altLang="en-US" sz="1200" b="1" dirty="0" err="1"/>
              <a:t>SetCursorPosition</a:t>
            </a:r>
            <a:r>
              <a:rPr lang="en-US" altLang="en-US" sz="1200" b="1" dirty="0"/>
              <a:t>  ENDP</a:t>
            </a:r>
          </a:p>
        </p:txBody>
      </p:sp>
      <p:sp>
        <p:nvSpPr>
          <p:cNvPr id="7" name="Content Placeholder 2"/>
          <p:cNvSpPr txBox="1">
            <a:spLocks/>
          </p:cNvSpPr>
          <p:nvPr/>
        </p:nvSpPr>
        <p:spPr bwMode="auto">
          <a:xfrm>
            <a:off x="7239454" y="1106488"/>
            <a:ext cx="2967038" cy="5751513"/>
          </a:xfrm>
          <a:prstGeom prst="rect">
            <a:avLst/>
          </a:prstGeom>
          <a:noFill/>
          <a:ln w="9525">
            <a:solidFill>
              <a:schemeClr val="tx1"/>
            </a:solidFill>
            <a:miter lim="800000"/>
            <a:headEnd/>
            <a:tailEnd/>
          </a:ln>
        </p:spPr>
        <p:txBody>
          <a:bodyPr/>
          <a:lstStyle/>
          <a:p>
            <a:pPr marL="342900" indent="-342900" eaLnBrk="0" hangingPunct="0">
              <a:spcBef>
                <a:spcPct val="20000"/>
              </a:spcBef>
              <a:buClr>
                <a:schemeClr val="tx1"/>
              </a:buClr>
              <a:defRPr/>
            </a:pPr>
            <a:r>
              <a:rPr lang="en-US" sz="1200" kern="0" dirty="0"/>
              <a:t>. CODE</a:t>
            </a:r>
          </a:p>
          <a:p>
            <a:pPr marL="342900" indent="-342900" eaLnBrk="0" hangingPunct="0">
              <a:spcBef>
                <a:spcPct val="20000"/>
              </a:spcBef>
              <a:buClr>
                <a:schemeClr val="tx1"/>
              </a:buClr>
              <a:defRPr/>
            </a:pPr>
            <a:r>
              <a:rPr lang="en-US" sz="1200" kern="0" dirty="0">
                <a:solidFill>
                  <a:srgbClr val="FF0000"/>
                </a:solidFill>
              </a:rPr>
              <a:t>    ;  .IF ( dl &lt; 0 )  | |  ( dl &gt; 79 )</a:t>
            </a:r>
          </a:p>
          <a:p>
            <a:pPr marL="342900" indent="-342900" eaLnBrk="0" hangingPunct="0">
              <a:spcBef>
                <a:spcPct val="20000"/>
              </a:spcBef>
              <a:buClr>
                <a:schemeClr val="tx1"/>
              </a:buClr>
              <a:defRPr/>
            </a:pPr>
            <a:r>
              <a:rPr lang="en-US" sz="1200" kern="0" dirty="0" err="1">
                <a:solidFill>
                  <a:srgbClr val="FF0000"/>
                </a:solidFill>
              </a:rPr>
              <a:t>cmp</a:t>
            </a:r>
            <a:r>
              <a:rPr lang="en-US" sz="1200" kern="0" dirty="0">
                <a:solidFill>
                  <a:srgbClr val="FF0000"/>
                </a:solidFill>
              </a:rPr>
              <a:t> dl, 000h</a:t>
            </a:r>
          </a:p>
          <a:p>
            <a:pPr marL="342900" indent="-342900" eaLnBrk="0" hangingPunct="0">
              <a:spcBef>
                <a:spcPct val="20000"/>
              </a:spcBef>
              <a:buClr>
                <a:schemeClr val="tx1"/>
              </a:buClr>
              <a:defRPr/>
            </a:pPr>
            <a:r>
              <a:rPr lang="en-US" sz="1200" kern="0" dirty="0" err="1">
                <a:solidFill>
                  <a:srgbClr val="FF0000"/>
                </a:solidFill>
              </a:rPr>
              <a:t>jb</a:t>
            </a:r>
            <a:r>
              <a:rPr lang="en-US" sz="1200" kern="0" dirty="0">
                <a:solidFill>
                  <a:srgbClr val="FF0000"/>
                </a:solidFill>
              </a:rPr>
              <a:t> @C0002</a:t>
            </a:r>
          </a:p>
          <a:p>
            <a:pPr marL="342900" indent="-342900" eaLnBrk="0" hangingPunct="0">
              <a:spcBef>
                <a:spcPct val="20000"/>
              </a:spcBef>
              <a:buClr>
                <a:schemeClr val="tx1"/>
              </a:buClr>
              <a:defRPr/>
            </a:pPr>
            <a:r>
              <a:rPr lang="en-US" sz="1200" kern="0" dirty="0" err="1">
                <a:solidFill>
                  <a:srgbClr val="FF0000"/>
                </a:solidFill>
              </a:rPr>
              <a:t>cmp</a:t>
            </a:r>
            <a:r>
              <a:rPr lang="en-US" sz="1200" kern="0" dirty="0">
                <a:solidFill>
                  <a:srgbClr val="FF0000"/>
                </a:solidFill>
              </a:rPr>
              <a:t> dl,  04Fh</a:t>
            </a:r>
          </a:p>
          <a:p>
            <a:pPr marL="342900" indent="-342900" eaLnBrk="0" hangingPunct="0">
              <a:spcBef>
                <a:spcPct val="20000"/>
              </a:spcBef>
              <a:buClr>
                <a:schemeClr val="tx1"/>
              </a:buClr>
              <a:defRPr/>
            </a:pPr>
            <a:r>
              <a:rPr lang="en-US" sz="1200" kern="0" dirty="0" err="1">
                <a:solidFill>
                  <a:srgbClr val="FF0000"/>
                </a:solidFill>
              </a:rPr>
              <a:t>jbe</a:t>
            </a:r>
            <a:r>
              <a:rPr lang="en-US" sz="1200" kern="0" dirty="0">
                <a:solidFill>
                  <a:srgbClr val="FF0000"/>
                </a:solidFill>
              </a:rPr>
              <a:t> @C0001</a:t>
            </a:r>
          </a:p>
          <a:p>
            <a:pPr marL="342900" indent="-342900" eaLnBrk="0" hangingPunct="0">
              <a:spcBef>
                <a:spcPct val="20000"/>
              </a:spcBef>
              <a:buClr>
                <a:schemeClr val="tx1"/>
              </a:buClr>
              <a:defRPr/>
            </a:pPr>
            <a:r>
              <a:rPr lang="en-US" sz="1200" kern="0" dirty="0">
                <a:solidFill>
                  <a:srgbClr val="FF0000"/>
                </a:solidFill>
              </a:rPr>
              <a:t>@C0002 :</a:t>
            </a:r>
          </a:p>
          <a:p>
            <a:pPr marL="342900" indent="-342900" eaLnBrk="0" hangingPunct="0">
              <a:spcBef>
                <a:spcPct val="20000"/>
              </a:spcBef>
              <a:buClr>
                <a:schemeClr val="tx1"/>
              </a:buClr>
              <a:defRPr/>
            </a:pPr>
            <a:r>
              <a:rPr lang="en-US" sz="1200" kern="0" dirty="0"/>
              <a:t>    </a:t>
            </a:r>
            <a:r>
              <a:rPr lang="en-US" sz="1200" kern="0" dirty="0" err="1"/>
              <a:t>mov</a:t>
            </a:r>
            <a:r>
              <a:rPr lang="en-US" sz="1200" kern="0" dirty="0"/>
              <a:t> </a:t>
            </a:r>
            <a:r>
              <a:rPr lang="en-US" sz="1200" kern="0" dirty="0" err="1"/>
              <a:t>edx</a:t>
            </a:r>
            <a:r>
              <a:rPr lang="en-US" sz="1200" kern="0" dirty="0"/>
              <a:t>, OFFSET </a:t>
            </a:r>
            <a:r>
              <a:rPr lang="en-US" sz="1200" kern="0" dirty="0" err="1"/>
              <a:t>BadXCoordMsg</a:t>
            </a:r>
            <a:endParaRPr lang="en-US" sz="1200" kern="0" dirty="0"/>
          </a:p>
          <a:p>
            <a:pPr marL="342900" indent="-342900" eaLnBrk="0" hangingPunct="0">
              <a:spcBef>
                <a:spcPct val="20000"/>
              </a:spcBef>
              <a:buClr>
                <a:schemeClr val="tx1"/>
              </a:buClr>
              <a:defRPr/>
            </a:pPr>
            <a:r>
              <a:rPr lang="en-US" sz="1200" kern="0" dirty="0"/>
              <a:t>    call </a:t>
            </a:r>
            <a:r>
              <a:rPr lang="en-US" sz="1200" kern="0" dirty="0" err="1"/>
              <a:t>WriteString</a:t>
            </a:r>
            <a:endParaRPr lang="en-US" sz="1200" kern="0" dirty="0"/>
          </a:p>
          <a:p>
            <a:pPr marL="342900" indent="-342900" eaLnBrk="0" hangingPunct="0">
              <a:spcBef>
                <a:spcPct val="20000"/>
              </a:spcBef>
              <a:buClr>
                <a:schemeClr val="tx1"/>
              </a:buClr>
              <a:defRPr/>
            </a:pPr>
            <a:r>
              <a:rPr lang="en-US" sz="1200" kern="0" dirty="0"/>
              <a:t>    </a:t>
            </a:r>
            <a:r>
              <a:rPr lang="en-US" sz="1200" kern="0" dirty="0" err="1"/>
              <a:t>jmp</a:t>
            </a:r>
            <a:r>
              <a:rPr lang="en-US" sz="1200" kern="0" dirty="0"/>
              <a:t>  quit</a:t>
            </a:r>
          </a:p>
          <a:p>
            <a:pPr marL="342900" indent="-342900" eaLnBrk="0" hangingPunct="0">
              <a:spcBef>
                <a:spcPct val="20000"/>
              </a:spcBef>
              <a:buClr>
                <a:schemeClr val="tx1"/>
              </a:buClr>
              <a:defRPr/>
            </a:pPr>
            <a:r>
              <a:rPr lang="en-US" sz="1200" kern="0" dirty="0">
                <a:solidFill>
                  <a:srgbClr val="FF0000"/>
                </a:solidFill>
              </a:rPr>
              <a:t>    ;  . ENDIF</a:t>
            </a:r>
          </a:p>
          <a:p>
            <a:pPr marL="342900" indent="-342900" eaLnBrk="0" hangingPunct="0">
              <a:spcBef>
                <a:spcPct val="20000"/>
              </a:spcBef>
              <a:buClr>
                <a:schemeClr val="tx1"/>
              </a:buClr>
              <a:defRPr/>
            </a:pPr>
            <a:r>
              <a:rPr lang="en-US" sz="1200" kern="0" dirty="0">
                <a:solidFill>
                  <a:srgbClr val="FF0000"/>
                </a:solidFill>
              </a:rPr>
              <a:t>@C0001:</a:t>
            </a:r>
          </a:p>
          <a:p>
            <a:pPr marL="342900" indent="-342900" eaLnBrk="0" hangingPunct="0">
              <a:spcBef>
                <a:spcPct val="20000"/>
              </a:spcBef>
              <a:buClr>
                <a:schemeClr val="tx1"/>
              </a:buClr>
              <a:defRPr/>
            </a:pPr>
            <a:r>
              <a:rPr lang="en-US" sz="1200" kern="0" dirty="0">
                <a:solidFill>
                  <a:srgbClr val="C00000"/>
                </a:solidFill>
              </a:rPr>
              <a:t>    ;  .IF ( dh &lt; 0 )  | |  ( dh &gt; 24)</a:t>
            </a:r>
          </a:p>
          <a:p>
            <a:pPr marL="342900" indent="-342900" eaLnBrk="0" hangingPunct="0">
              <a:spcBef>
                <a:spcPct val="20000"/>
              </a:spcBef>
              <a:buClr>
                <a:schemeClr val="tx1"/>
              </a:buClr>
              <a:defRPr/>
            </a:pPr>
            <a:r>
              <a:rPr lang="en-US" sz="1200" kern="0" dirty="0" err="1">
                <a:solidFill>
                  <a:srgbClr val="C00000"/>
                </a:solidFill>
              </a:rPr>
              <a:t>cmp</a:t>
            </a:r>
            <a:r>
              <a:rPr lang="en-US" sz="1200" kern="0" dirty="0">
                <a:solidFill>
                  <a:srgbClr val="C00000"/>
                </a:solidFill>
              </a:rPr>
              <a:t> dh, 000h</a:t>
            </a:r>
          </a:p>
          <a:p>
            <a:pPr marL="342900" indent="-342900" eaLnBrk="0" hangingPunct="0">
              <a:spcBef>
                <a:spcPct val="20000"/>
              </a:spcBef>
              <a:buClr>
                <a:schemeClr val="tx1"/>
              </a:buClr>
              <a:defRPr/>
            </a:pPr>
            <a:r>
              <a:rPr lang="en-US" sz="1200" kern="0" dirty="0" err="1">
                <a:solidFill>
                  <a:srgbClr val="C00000"/>
                </a:solidFill>
              </a:rPr>
              <a:t>jb</a:t>
            </a:r>
            <a:r>
              <a:rPr lang="en-US" sz="1200" kern="0" dirty="0">
                <a:solidFill>
                  <a:srgbClr val="C00000"/>
                </a:solidFill>
              </a:rPr>
              <a:t> @C0005</a:t>
            </a:r>
          </a:p>
          <a:p>
            <a:pPr marL="342900" indent="-342900" eaLnBrk="0" hangingPunct="0">
              <a:spcBef>
                <a:spcPct val="20000"/>
              </a:spcBef>
              <a:buClr>
                <a:schemeClr val="tx1"/>
              </a:buClr>
              <a:defRPr/>
            </a:pPr>
            <a:r>
              <a:rPr lang="en-US" sz="1200" kern="0" dirty="0" err="1">
                <a:solidFill>
                  <a:srgbClr val="C00000"/>
                </a:solidFill>
              </a:rPr>
              <a:t>cmp</a:t>
            </a:r>
            <a:r>
              <a:rPr lang="en-US" sz="1200" kern="0" dirty="0">
                <a:solidFill>
                  <a:srgbClr val="C00000"/>
                </a:solidFill>
              </a:rPr>
              <a:t> dh, 018h</a:t>
            </a:r>
          </a:p>
          <a:p>
            <a:pPr marL="342900" indent="-342900" eaLnBrk="0" hangingPunct="0">
              <a:spcBef>
                <a:spcPct val="20000"/>
              </a:spcBef>
              <a:buClr>
                <a:schemeClr val="tx1"/>
              </a:buClr>
              <a:defRPr/>
            </a:pPr>
            <a:r>
              <a:rPr lang="en-US" sz="1200" kern="0" dirty="0" err="1">
                <a:solidFill>
                  <a:srgbClr val="C00000"/>
                </a:solidFill>
              </a:rPr>
              <a:t>jbe</a:t>
            </a:r>
            <a:r>
              <a:rPr lang="en-US" sz="1200" kern="0" dirty="0">
                <a:solidFill>
                  <a:srgbClr val="C00000"/>
                </a:solidFill>
              </a:rPr>
              <a:t> @C0004</a:t>
            </a:r>
          </a:p>
          <a:p>
            <a:pPr marL="342900" indent="-342900" eaLnBrk="0" hangingPunct="0">
              <a:spcBef>
                <a:spcPct val="20000"/>
              </a:spcBef>
              <a:buClr>
                <a:schemeClr val="tx1"/>
              </a:buClr>
              <a:defRPr/>
            </a:pPr>
            <a:r>
              <a:rPr lang="en-US" sz="1200" kern="0" dirty="0">
                <a:solidFill>
                  <a:srgbClr val="C00000"/>
                </a:solidFill>
              </a:rPr>
              <a:t>@C0005:</a:t>
            </a:r>
          </a:p>
          <a:p>
            <a:pPr marL="342900" indent="-342900" eaLnBrk="0" hangingPunct="0">
              <a:spcBef>
                <a:spcPct val="20000"/>
              </a:spcBef>
              <a:buClr>
                <a:schemeClr val="tx1"/>
              </a:buClr>
              <a:defRPr/>
            </a:pPr>
            <a:r>
              <a:rPr lang="en-US" sz="1200" kern="0" dirty="0"/>
              <a:t>    </a:t>
            </a:r>
            <a:r>
              <a:rPr lang="en-US" sz="1200" kern="0" dirty="0" err="1"/>
              <a:t>mov</a:t>
            </a:r>
            <a:r>
              <a:rPr lang="en-US" sz="1200" kern="0" dirty="0"/>
              <a:t>  </a:t>
            </a:r>
            <a:r>
              <a:rPr lang="en-US" sz="1200" kern="0" dirty="0" err="1"/>
              <a:t>edx</a:t>
            </a:r>
            <a:r>
              <a:rPr lang="en-US" sz="1200" kern="0" dirty="0"/>
              <a:t>, OFFSET </a:t>
            </a:r>
            <a:r>
              <a:rPr lang="en-US" sz="1200" kern="0" dirty="0" err="1"/>
              <a:t>BadYCoordMsg</a:t>
            </a:r>
            <a:endParaRPr lang="en-US" sz="1200" kern="0" dirty="0"/>
          </a:p>
          <a:p>
            <a:pPr marL="342900" indent="-342900" eaLnBrk="0" hangingPunct="0">
              <a:spcBef>
                <a:spcPct val="20000"/>
              </a:spcBef>
              <a:buClr>
                <a:schemeClr val="tx1"/>
              </a:buClr>
              <a:defRPr/>
            </a:pPr>
            <a:r>
              <a:rPr lang="en-US" sz="1200" kern="0" dirty="0"/>
              <a:t>    call </a:t>
            </a:r>
            <a:r>
              <a:rPr lang="en-US" sz="1200" kern="0" dirty="0" err="1"/>
              <a:t>WriteString</a:t>
            </a:r>
            <a:endParaRPr lang="en-US" sz="1200" kern="0" dirty="0"/>
          </a:p>
          <a:p>
            <a:pPr marL="342900" indent="-342900" eaLnBrk="0" hangingPunct="0">
              <a:spcBef>
                <a:spcPct val="20000"/>
              </a:spcBef>
              <a:buClr>
                <a:schemeClr val="tx1"/>
              </a:buClr>
              <a:defRPr/>
            </a:pPr>
            <a:r>
              <a:rPr lang="en-US" sz="1200" kern="0" dirty="0"/>
              <a:t>    </a:t>
            </a:r>
            <a:r>
              <a:rPr lang="en-US" sz="1200" kern="0" dirty="0" err="1"/>
              <a:t>jmp</a:t>
            </a:r>
            <a:r>
              <a:rPr lang="en-US" sz="1200" kern="0" dirty="0"/>
              <a:t>  quit </a:t>
            </a:r>
          </a:p>
          <a:p>
            <a:pPr marL="342900" indent="-342900" eaLnBrk="0" hangingPunct="0">
              <a:spcBef>
                <a:spcPct val="20000"/>
              </a:spcBef>
              <a:buClr>
                <a:schemeClr val="tx1"/>
              </a:buClr>
              <a:defRPr/>
            </a:pPr>
            <a:r>
              <a:rPr lang="en-US" sz="1200" kern="0" dirty="0">
                <a:solidFill>
                  <a:srgbClr val="C00000"/>
                </a:solidFill>
              </a:rPr>
              <a:t>    ;  .ENDIF</a:t>
            </a:r>
          </a:p>
          <a:p>
            <a:pPr marL="342900" indent="-342900" eaLnBrk="0" hangingPunct="0">
              <a:spcBef>
                <a:spcPct val="20000"/>
              </a:spcBef>
              <a:buClr>
                <a:schemeClr val="tx1"/>
              </a:buClr>
              <a:defRPr/>
            </a:pPr>
            <a:r>
              <a:rPr lang="en-US" sz="1200" kern="0" dirty="0">
                <a:solidFill>
                  <a:srgbClr val="C00000"/>
                </a:solidFill>
              </a:rPr>
              <a:t>@C0004:</a:t>
            </a:r>
          </a:p>
          <a:p>
            <a:pPr marL="342900" indent="-342900" eaLnBrk="0" hangingPunct="0">
              <a:spcBef>
                <a:spcPct val="20000"/>
              </a:spcBef>
              <a:buClr>
                <a:schemeClr val="tx1"/>
              </a:buClr>
              <a:defRPr/>
            </a:pPr>
            <a:r>
              <a:rPr lang="en-US" sz="1200" kern="0" dirty="0"/>
              <a:t>call </a:t>
            </a:r>
            <a:r>
              <a:rPr lang="en-US" sz="1200" kern="0" dirty="0" err="1"/>
              <a:t>Gotoxy</a:t>
            </a:r>
            <a:endParaRPr lang="en-US" sz="1200" kern="0" dirty="0"/>
          </a:p>
          <a:p>
            <a:pPr marL="342900" indent="-342900" eaLnBrk="0" hangingPunct="0">
              <a:spcBef>
                <a:spcPct val="20000"/>
              </a:spcBef>
              <a:buClr>
                <a:schemeClr val="tx1"/>
              </a:buClr>
              <a:defRPr/>
            </a:pPr>
            <a:r>
              <a:rPr lang="en-US" sz="1200" kern="0" dirty="0"/>
              <a:t>quit:</a:t>
            </a:r>
          </a:p>
          <a:p>
            <a:pPr marL="342900" indent="-342900" eaLnBrk="0" hangingPunct="0">
              <a:spcBef>
                <a:spcPct val="20000"/>
              </a:spcBef>
              <a:buClr>
                <a:schemeClr val="tx1"/>
              </a:buClr>
              <a:defRPr/>
            </a:pPr>
            <a:r>
              <a:rPr lang="en-US" sz="1200" kern="0" dirty="0"/>
              <a:t>ret</a:t>
            </a:r>
          </a:p>
        </p:txBody>
      </p:sp>
    </p:spTree>
    <p:extLst>
      <p:ext uri="{BB962C8B-B14F-4D97-AF65-F5344CB8AC3E}">
        <p14:creationId xmlns:p14="http://schemas.microsoft.com/office/powerpoint/2010/main" val="131581087"/>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Example</a:t>
            </a:r>
            <a:r>
              <a:rPr lang="es-MX" dirty="0"/>
              <a:t> 2</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407</a:t>
            </a:fld>
            <a:endParaRPr lang="es-MX" dirty="0"/>
          </a:p>
        </p:txBody>
      </p:sp>
      <p:sp>
        <p:nvSpPr>
          <p:cNvPr id="6" name="Content Placeholder 2"/>
          <p:cNvSpPr>
            <a:spLocks noGrp="1"/>
          </p:cNvSpPr>
          <p:nvPr>
            <p:ph idx="1"/>
          </p:nvPr>
        </p:nvSpPr>
        <p:spPr>
          <a:xfrm>
            <a:off x="1847529" y="1574770"/>
            <a:ext cx="3919537" cy="4781581"/>
          </a:xfrm>
          <a:ln>
            <a:solidFill>
              <a:schemeClr val="tx1"/>
            </a:solidFill>
            <a:miter lim="800000"/>
            <a:headEnd/>
            <a:tailEnd/>
          </a:ln>
        </p:spPr>
        <p:txBody>
          <a:bodyPr/>
          <a:lstStyle/>
          <a:p>
            <a:pPr>
              <a:buFontTx/>
              <a:buNone/>
            </a:pPr>
            <a:r>
              <a:rPr lang="en-US" altLang="en-US" sz="1200" dirty="0"/>
              <a:t>; Determine registration based on two criteria: </a:t>
            </a:r>
          </a:p>
          <a:p>
            <a:pPr>
              <a:buFontTx/>
              <a:buNone/>
            </a:pPr>
            <a:r>
              <a:rPr lang="en-US" altLang="en-US" sz="1200" dirty="0"/>
              <a:t>; Average Grade</a:t>
            </a:r>
          </a:p>
          <a:p>
            <a:pPr>
              <a:buFontTx/>
              <a:buNone/>
            </a:pPr>
            <a:r>
              <a:rPr lang="en-US" altLang="en-US" sz="1200" dirty="0"/>
              <a:t>; Credits the person wants to take</a:t>
            </a:r>
          </a:p>
          <a:p>
            <a:pPr>
              <a:buFontTx/>
              <a:buNone/>
            </a:pPr>
            <a:endParaRPr lang="en-US" altLang="en-US" sz="1200" dirty="0"/>
          </a:p>
          <a:p>
            <a:pPr>
              <a:buFontTx/>
              <a:buNone/>
            </a:pPr>
            <a:r>
              <a:rPr lang="en-US" altLang="en-US" sz="1200" b="1" dirty="0"/>
              <a:t>.DATA</a:t>
            </a:r>
          </a:p>
          <a:p>
            <a:pPr>
              <a:buFontTx/>
              <a:buNone/>
            </a:pPr>
            <a:r>
              <a:rPr lang="en-US" altLang="en-US" sz="1200" dirty="0"/>
              <a:t>TRUE = 1</a:t>
            </a:r>
          </a:p>
          <a:p>
            <a:pPr>
              <a:buFontTx/>
              <a:buNone/>
            </a:pPr>
            <a:r>
              <a:rPr lang="en-US" altLang="en-US" sz="1200" dirty="0"/>
              <a:t>FALSE = 0</a:t>
            </a:r>
          </a:p>
          <a:p>
            <a:pPr>
              <a:buFontTx/>
              <a:buNone/>
            </a:pPr>
            <a:r>
              <a:rPr lang="en-US" altLang="en-US" sz="1200" dirty="0" err="1"/>
              <a:t>gradeAverage</a:t>
            </a:r>
            <a:r>
              <a:rPr lang="en-US" altLang="en-US" sz="1200" dirty="0"/>
              <a:t>  WORD 275		;  test value</a:t>
            </a:r>
          </a:p>
          <a:p>
            <a:pPr>
              <a:buFontTx/>
              <a:buNone/>
            </a:pPr>
            <a:r>
              <a:rPr lang="en-US" altLang="en-US" sz="1200" dirty="0"/>
              <a:t>credits       	   WORD 12		;  test value</a:t>
            </a:r>
          </a:p>
          <a:p>
            <a:pPr>
              <a:buFontTx/>
              <a:buNone/>
            </a:pPr>
            <a:r>
              <a:rPr lang="en-US" altLang="en-US" sz="1200" dirty="0" err="1"/>
              <a:t>OkToRegister</a:t>
            </a:r>
            <a:r>
              <a:rPr lang="en-US" altLang="en-US" sz="1200" dirty="0"/>
              <a:t>  BYTE ?</a:t>
            </a:r>
          </a:p>
          <a:p>
            <a:pPr>
              <a:buFontTx/>
              <a:buNone/>
            </a:pPr>
            <a:r>
              <a:rPr lang="en-US" altLang="en-US" sz="1200" b="1" dirty="0"/>
              <a:t>.CODE</a:t>
            </a:r>
          </a:p>
          <a:p>
            <a:pPr>
              <a:buFontTx/>
              <a:buNone/>
            </a:pPr>
            <a:r>
              <a:rPr lang="en-US" altLang="en-US" sz="1200" dirty="0" err="1"/>
              <a:t>mov</a:t>
            </a:r>
            <a:r>
              <a:rPr lang="en-US" altLang="en-US" sz="1200" dirty="0"/>
              <a:t> </a:t>
            </a:r>
            <a:r>
              <a:rPr lang="en-US" altLang="en-US" sz="1200" dirty="0" err="1"/>
              <a:t>OkToRegister</a:t>
            </a:r>
            <a:r>
              <a:rPr lang="en-US" altLang="en-US" sz="1200" dirty="0"/>
              <a:t>, FALSE</a:t>
            </a:r>
          </a:p>
          <a:p>
            <a:pPr>
              <a:buFontTx/>
              <a:buNone/>
            </a:pPr>
            <a:r>
              <a:rPr lang="en-US" altLang="en-US" sz="1200" dirty="0">
                <a:solidFill>
                  <a:srgbClr val="FF0000"/>
                </a:solidFill>
              </a:rPr>
              <a:t>.IF </a:t>
            </a:r>
            <a:r>
              <a:rPr lang="en-US" altLang="en-US" sz="1200" dirty="0" err="1">
                <a:solidFill>
                  <a:srgbClr val="FF0000"/>
                </a:solidFill>
              </a:rPr>
              <a:t>gradeAverage</a:t>
            </a:r>
            <a:r>
              <a:rPr lang="en-US" altLang="en-US" sz="1200" dirty="0">
                <a:solidFill>
                  <a:srgbClr val="FF0000"/>
                </a:solidFill>
              </a:rPr>
              <a:t> &gt; 350</a:t>
            </a:r>
          </a:p>
          <a:p>
            <a:pPr>
              <a:buFontTx/>
              <a:buNone/>
            </a:pPr>
            <a:r>
              <a:rPr lang="en-US" altLang="en-US" sz="1200" dirty="0"/>
              <a:t>   </a:t>
            </a:r>
            <a:r>
              <a:rPr lang="en-US" altLang="en-US" sz="1200" dirty="0" err="1"/>
              <a:t>movOkToRegister</a:t>
            </a:r>
            <a:r>
              <a:rPr lang="en-US" altLang="en-US" sz="1200" dirty="0"/>
              <a:t>, TRUE</a:t>
            </a:r>
          </a:p>
          <a:p>
            <a:pPr>
              <a:buFontTx/>
              <a:buNone/>
            </a:pPr>
            <a:r>
              <a:rPr lang="en-US" altLang="en-US" sz="1200" dirty="0">
                <a:solidFill>
                  <a:srgbClr val="FF0000"/>
                </a:solidFill>
              </a:rPr>
              <a:t>.ELSEIF (</a:t>
            </a:r>
            <a:r>
              <a:rPr lang="en-US" altLang="en-US" sz="1200" dirty="0" err="1">
                <a:solidFill>
                  <a:srgbClr val="FF0000"/>
                </a:solidFill>
              </a:rPr>
              <a:t>gradeAverage</a:t>
            </a:r>
            <a:r>
              <a:rPr lang="en-US" altLang="en-US" sz="1200" dirty="0">
                <a:solidFill>
                  <a:srgbClr val="FF0000"/>
                </a:solidFill>
              </a:rPr>
              <a:t> &gt; 250 )  &amp;&amp; ( credits &lt;= 16)</a:t>
            </a:r>
          </a:p>
          <a:p>
            <a:pPr>
              <a:buFontTx/>
              <a:buNone/>
            </a:pPr>
            <a:r>
              <a:rPr lang="en-US" altLang="en-US" sz="1200" dirty="0"/>
              <a:t>   </a:t>
            </a:r>
            <a:r>
              <a:rPr lang="en-US" altLang="en-US" sz="1200" dirty="0" err="1"/>
              <a:t>mov</a:t>
            </a:r>
            <a:r>
              <a:rPr lang="en-US" altLang="en-US" sz="1200" dirty="0"/>
              <a:t> </a:t>
            </a:r>
            <a:r>
              <a:rPr lang="en-US" altLang="en-US" sz="1200" dirty="0" err="1"/>
              <a:t>OkToRegister</a:t>
            </a:r>
            <a:r>
              <a:rPr lang="en-US" altLang="en-US" sz="1200" dirty="0"/>
              <a:t>, TRUE</a:t>
            </a:r>
          </a:p>
          <a:p>
            <a:pPr>
              <a:buFontTx/>
              <a:buNone/>
            </a:pPr>
            <a:r>
              <a:rPr lang="en-US" altLang="en-US" sz="1200" dirty="0">
                <a:solidFill>
                  <a:srgbClr val="FF0000"/>
                </a:solidFill>
              </a:rPr>
              <a:t>.ELSEIF ( credits &lt;= 12 )</a:t>
            </a:r>
          </a:p>
          <a:p>
            <a:pPr>
              <a:buFontTx/>
              <a:buNone/>
            </a:pPr>
            <a:r>
              <a:rPr lang="en-US" altLang="en-US" sz="1200" dirty="0"/>
              <a:t>   </a:t>
            </a:r>
            <a:r>
              <a:rPr lang="en-US" altLang="en-US" sz="1200" dirty="0" err="1"/>
              <a:t>mov</a:t>
            </a:r>
            <a:r>
              <a:rPr lang="en-US" altLang="en-US" sz="1200" dirty="0"/>
              <a:t> </a:t>
            </a:r>
            <a:r>
              <a:rPr lang="en-US" altLang="en-US" sz="1200" dirty="0" err="1"/>
              <a:t>OkToRegister</a:t>
            </a:r>
            <a:r>
              <a:rPr lang="en-US" altLang="en-US" sz="1200" dirty="0"/>
              <a:t>, TRUE</a:t>
            </a:r>
          </a:p>
          <a:p>
            <a:pPr>
              <a:buFontTx/>
              <a:buNone/>
            </a:pPr>
            <a:r>
              <a:rPr lang="en-US" altLang="en-US" sz="1200" dirty="0">
                <a:solidFill>
                  <a:srgbClr val="FF0000"/>
                </a:solidFill>
              </a:rPr>
              <a:t>.ENDIF</a:t>
            </a:r>
          </a:p>
        </p:txBody>
      </p:sp>
      <p:sp>
        <p:nvSpPr>
          <p:cNvPr id="7" name="Content Placeholder 2"/>
          <p:cNvSpPr txBox="1">
            <a:spLocks/>
          </p:cNvSpPr>
          <p:nvPr/>
        </p:nvSpPr>
        <p:spPr bwMode="auto">
          <a:xfrm>
            <a:off x="6862440" y="1574770"/>
            <a:ext cx="3455988" cy="4781581"/>
          </a:xfrm>
          <a:prstGeom prst="rect">
            <a:avLst/>
          </a:prstGeom>
          <a:noFill/>
          <a:ln w="9525">
            <a:solidFill>
              <a:schemeClr val="tx1"/>
            </a:solidFill>
            <a:miter lim="800000"/>
            <a:headEnd/>
            <a:tailEnd/>
          </a:ln>
        </p:spPr>
        <p:txBody>
          <a:bodyPr/>
          <a:lstStyle/>
          <a:p>
            <a:pPr marL="342900" indent="-342900" eaLnBrk="0" hangingPunct="0">
              <a:spcBef>
                <a:spcPct val="20000"/>
              </a:spcBef>
              <a:buClr>
                <a:schemeClr val="tx1"/>
              </a:buClr>
              <a:defRPr/>
            </a:pPr>
            <a:r>
              <a:rPr lang="en-US" sz="1200" kern="0" dirty="0"/>
              <a:t>	</a:t>
            </a:r>
            <a:r>
              <a:rPr lang="en-US" sz="1200" kern="0" dirty="0" err="1"/>
              <a:t>mov</a:t>
            </a:r>
            <a:r>
              <a:rPr lang="en-US" sz="1200" kern="0" dirty="0"/>
              <a:t>  byte </a:t>
            </a:r>
            <a:r>
              <a:rPr lang="en-US" sz="1200" kern="0" dirty="0" err="1"/>
              <a:t>ptr</a:t>
            </a:r>
            <a:r>
              <a:rPr lang="en-US" sz="1200" kern="0" dirty="0"/>
              <a:t> </a:t>
            </a:r>
            <a:r>
              <a:rPr lang="en-US" sz="1200" kern="0" dirty="0" err="1"/>
              <a:t>OkToRegister</a:t>
            </a:r>
            <a:r>
              <a:rPr lang="en-US" sz="1200" kern="0" dirty="0"/>
              <a:t>, FALSE</a:t>
            </a:r>
          </a:p>
          <a:p>
            <a:pPr marL="342900" indent="-342900" eaLnBrk="0" hangingPunct="0">
              <a:spcBef>
                <a:spcPct val="20000"/>
              </a:spcBef>
              <a:buClr>
                <a:schemeClr val="tx1"/>
              </a:buClr>
              <a:defRPr/>
            </a:pPr>
            <a:r>
              <a:rPr lang="en-US" altLang="en-US" sz="1200" dirty="0">
                <a:solidFill>
                  <a:srgbClr val="FF0000"/>
                </a:solidFill>
              </a:rPr>
              <a:t>;.IF </a:t>
            </a:r>
            <a:r>
              <a:rPr lang="en-US" altLang="en-US" sz="1200" dirty="0" err="1">
                <a:solidFill>
                  <a:srgbClr val="FF0000"/>
                </a:solidFill>
              </a:rPr>
              <a:t>gradeAverage</a:t>
            </a:r>
            <a:r>
              <a:rPr lang="en-US" altLang="en-US" sz="1200" dirty="0">
                <a:solidFill>
                  <a:srgbClr val="FF0000"/>
                </a:solidFill>
              </a:rPr>
              <a:t> &gt; 350</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cmp</a:t>
            </a:r>
            <a:r>
              <a:rPr lang="en-US" sz="1200" kern="0" dirty="0">
                <a:solidFill>
                  <a:srgbClr val="FF0000"/>
                </a:solidFill>
              </a:rPr>
              <a:t>  word </a:t>
            </a:r>
            <a:r>
              <a:rPr lang="en-US" sz="1200" kern="0" dirty="0" err="1">
                <a:solidFill>
                  <a:srgbClr val="FF0000"/>
                </a:solidFill>
              </a:rPr>
              <a:t>ptr</a:t>
            </a:r>
            <a:r>
              <a:rPr lang="en-US" sz="1200" kern="0" dirty="0">
                <a:solidFill>
                  <a:srgbClr val="FF0000"/>
                </a:solidFill>
              </a:rPr>
              <a:t> </a:t>
            </a:r>
            <a:r>
              <a:rPr lang="en-US" sz="1200" kern="0" dirty="0" err="1">
                <a:solidFill>
                  <a:srgbClr val="FF0000"/>
                </a:solidFill>
              </a:rPr>
              <a:t>gradeAverage</a:t>
            </a:r>
            <a:r>
              <a:rPr lang="en-US" sz="1200" kern="0" dirty="0">
                <a:solidFill>
                  <a:srgbClr val="FF0000"/>
                </a:solidFill>
              </a:rPr>
              <a:t>, 350</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jbe</a:t>
            </a:r>
            <a:r>
              <a:rPr lang="en-US" sz="1200" kern="0" dirty="0">
                <a:solidFill>
                  <a:srgbClr val="FF0000"/>
                </a:solidFill>
              </a:rPr>
              <a:t>  @C0006</a:t>
            </a:r>
          </a:p>
          <a:p>
            <a:pPr marL="342900" indent="-342900" eaLnBrk="0" hangingPunct="0">
              <a:spcBef>
                <a:spcPct val="20000"/>
              </a:spcBef>
              <a:buClr>
                <a:schemeClr val="tx1"/>
              </a:buClr>
              <a:defRPr/>
            </a:pPr>
            <a:r>
              <a:rPr lang="en-US" sz="1200" kern="0" dirty="0"/>
              <a:t>	    </a:t>
            </a:r>
            <a:r>
              <a:rPr lang="en-US" sz="1200" kern="0" dirty="0" err="1"/>
              <a:t>mov</a:t>
            </a:r>
            <a:r>
              <a:rPr lang="en-US" sz="1200" kern="0" dirty="0"/>
              <a:t>  byte </a:t>
            </a:r>
            <a:r>
              <a:rPr lang="en-US" sz="1200" kern="0" dirty="0" err="1"/>
              <a:t>ptr</a:t>
            </a:r>
            <a:r>
              <a:rPr lang="en-US" sz="1200" kern="0" dirty="0"/>
              <a:t> </a:t>
            </a:r>
            <a:r>
              <a:rPr lang="en-US" sz="1200" kern="0" dirty="0" err="1"/>
              <a:t>OkToRegister</a:t>
            </a:r>
            <a:r>
              <a:rPr lang="en-US" sz="1200" kern="0" dirty="0"/>
              <a:t>, TRUE</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jmp</a:t>
            </a:r>
            <a:r>
              <a:rPr lang="en-US" sz="1200" kern="0" dirty="0">
                <a:solidFill>
                  <a:srgbClr val="FF0000"/>
                </a:solidFill>
              </a:rPr>
              <a:t>  @C0008</a:t>
            </a:r>
          </a:p>
          <a:p>
            <a:pPr marL="342900" indent="-342900" eaLnBrk="0" hangingPunct="0">
              <a:spcBef>
                <a:spcPct val="20000"/>
              </a:spcBef>
              <a:buClr>
                <a:schemeClr val="tx1"/>
              </a:buClr>
              <a:defRPr/>
            </a:pPr>
            <a:r>
              <a:rPr lang="en-US" sz="1200" kern="0" dirty="0">
                <a:solidFill>
                  <a:srgbClr val="FF0000"/>
                </a:solidFill>
              </a:rPr>
              <a:t>@C0006:</a:t>
            </a:r>
          </a:p>
          <a:p>
            <a:pPr marL="342900" indent="-342900" eaLnBrk="0" hangingPunct="0">
              <a:spcBef>
                <a:spcPct val="20000"/>
              </a:spcBef>
              <a:buClr>
                <a:schemeClr val="tx1"/>
              </a:buClr>
              <a:defRPr/>
            </a:pPr>
            <a:r>
              <a:rPr lang="en-US" altLang="en-US" sz="1200" dirty="0">
                <a:solidFill>
                  <a:srgbClr val="FF0000"/>
                </a:solidFill>
              </a:rPr>
              <a:t>;.ELSEIF (</a:t>
            </a:r>
            <a:r>
              <a:rPr lang="en-US" altLang="en-US" sz="1200" dirty="0" err="1">
                <a:solidFill>
                  <a:srgbClr val="FF0000"/>
                </a:solidFill>
              </a:rPr>
              <a:t>gradeAverage</a:t>
            </a:r>
            <a:r>
              <a:rPr lang="en-US" altLang="en-US" sz="1200" dirty="0">
                <a:solidFill>
                  <a:srgbClr val="FF0000"/>
                </a:solidFill>
              </a:rPr>
              <a:t> &gt; 250 )  &amp;&amp; ( credits &lt;= 16)</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cmp</a:t>
            </a:r>
            <a:r>
              <a:rPr lang="en-US" sz="1200" kern="0" dirty="0">
                <a:solidFill>
                  <a:srgbClr val="FF0000"/>
                </a:solidFill>
              </a:rPr>
              <a:t>  word </a:t>
            </a:r>
            <a:r>
              <a:rPr lang="en-US" sz="1200" kern="0" dirty="0" err="1">
                <a:solidFill>
                  <a:srgbClr val="FF0000"/>
                </a:solidFill>
              </a:rPr>
              <a:t>ptr</a:t>
            </a:r>
            <a:r>
              <a:rPr lang="en-US" sz="1200" kern="0" dirty="0">
                <a:solidFill>
                  <a:srgbClr val="FF0000"/>
                </a:solidFill>
              </a:rPr>
              <a:t> </a:t>
            </a:r>
            <a:r>
              <a:rPr lang="en-US" sz="1200" kern="0" dirty="0" err="1">
                <a:solidFill>
                  <a:srgbClr val="FF0000"/>
                </a:solidFill>
              </a:rPr>
              <a:t>gradeAverage</a:t>
            </a:r>
            <a:r>
              <a:rPr lang="en-US" sz="1200" kern="0" dirty="0">
                <a:solidFill>
                  <a:srgbClr val="FF0000"/>
                </a:solidFill>
              </a:rPr>
              <a:t>, 250</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jbe</a:t>
            </a:r>
            <a:r>
              <a:rPr lang="en-US" sz="1200" kern="0" dirty="0">
                <a:solidFill>
                  <a:srgbClr val="FF0000"/>
                </a:solidFill>
              </a:rPr>
              <a:t>  @C0009</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cmp</a:t>
            </a:r>
            <a:r>
              <a:rPr lang="en-US" sz="1200" kern="0" dirty="0">
                <a:solidFill>
                  <a:srgbClr val="FF0000"/>
                </a:solidFill>
              </a:rPr>
              <a:t>  word </a:t>
            </a:r>
            <a:r>
              <a:rPr lang="en-US" sz="1200" kern="0" dirty="0" err="1">
                <a:solidFill>
                  <a:srgbClr val="FF0000"/>
                </a:solidFill>
              </a:rPr>
              <a:t>ptr</a:t>
            </a:r>
            <a:r>
              <a:rPr lang="en-US" sz="1200" kern="0" dirty="0">
                <a:solidFill>
                  <a:srgbClr val="FF0000"/>
                </a:solidFill>
              </a:rPr>
              <a:t> credits, 16</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ja</a:t>
            </a:r>
            <a:r>
              <a:rPr lang="en-US" sz="1200" kern="0" dirty="0">
                <a:solidFill>
                  <a:srgbClr val="FF0000"/>
                </a:solidFill>
              </a:rPr>
              <a:t>   @C0009</a:t>
            </a:r>
          </a:p>
          <a:p>
            <a:pPr marL="342900" indent="-342900" eaLnBrk="0" hangingPunct="0">
              <a:spcBef>
                <a:spcPct val="20000"/>
              </a:spcBef>
              <a:buClr>
                <a:schemeClr val="tx1"/>
              </a:buClr>
              <a:defRPr/>
            </a:pPr>
            <a:r>
              <a:rPr lang="en-US" sz="1200" kern="0" dirty="0"/>
              <a:t>	    </a:t>
            </a:r>
            <a:r>
              <a:rPr lang="en-US" sz="1200" kern="0" dirty="0" err="1"/>
              <a:t>mov</a:t>
            </a:r>
            <a:r>
              <a:rPr lang="en-US" sz="1200" kern="0" dirty="0"/>
              <a:t>  byte </a:t>
            </a:r>
            <a:r>
              <a:rPr lang="en-US" sz="1200" kern="0" dirty="0" err="1"/>
              <a:t>ptr</a:t>
            </a:r>
            <a:r>
              <a:rPr lang="en-US" sz="1200" kern="0" dirty="0"/>
              <a:t> </a:t>
            </a:r>
            <a:r>
              <a:rPr lang="en-US" sz="1200" kern="0" dirty="0" err="1"/>
              <a:t>OkToRegister</a:t>
            </a:r>
            <a:r>
              <a:rPr lang="en-US" sz="1200" kern="0" dirty="0"/>
              <a:t>, TRUE</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jmp</a:t>
            </a:r>
            <a:r>
              <a:rPr lang="en-US" sz="1200" kern="0" dirty="0">
                <a:solidFill>
                  <a:srgbClr val="FF0000"/>
                </a:solidFill>
              </a:rPr>
              <a:t>  @C0008</a:t>
            </a:r>
          </a:p>
          <a:p>
            <a:pPr marL="342900" indent="-342900" eaLnBrk="0" hangingPunct="0">
              <a:spcBef>
                <a:spcPct val="20000"/>
              </a:spcBef>
              <a:buClr>
                <a:schemeClr val="tx1"/>
              </a:buClr>
              <a:defRPr/>
            </a:pPr>
            <a:r>
              <a:rPr lang="en-US" sz="1200" kern="0" dirty="0">
                <a:solidFill>
                  <a:srgbClr val="FF0000"/>
                </a:solidFill>
              </a:rPr>
              <a:t>@C0009 :</a:t>
            </a:r>
          </a:p>
          <a:p>
            <a:pPr marL="342900" indent="-342900" eaLnBrk="0" hangingPunct="0">
              <a:spcBef>
                <a:spcPct val="20000"/>
              </a:spcBef>
              <a:buClr>
                <a:schemeClr val="tx1"/>
              </a:buClr>
              <a:defRPr/>
            </a:pPr>
            <a:r>
              <a:rPr lang="en-US" altLang="en-US" sz="1200" dirty="0">
                <a:solidFill>
                  <a:srgbClr val="FF0000"/>
                </a:solidFill>
              </a:rPr>
              <a:t>;.ELSEIF ( credits &lt;= 12 )</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cmp</a:t>
            </a:r>
            <a:r>
              <a:rPr lang="en-US" sz="1200" kern="0" dirty="0">
                <a:solidFill>
                  <a:srgbClr val="FF0000"/>
                </a:solidFill>
              </a:rPr>
              <a:t>  word </a:t>
            </a:r>
            <a:r>
              <a:rPr lang="en-US" sz="1200" kern="0" dirty="0" err="1">
                <a:solidFill>
                  <a:srgbClr val="FF0000"/>
                </a:solidFill>
              </a:rPr>
              <a:t>ptr</a:t>
            </a:r>
            <a:r>
              <a:rPr lang="en-US" sz="1200" kern="0" dirty="0">
                <a:solidFill>
                  <a:srgbClr val="FF0000"/>
                </a:solidFill>
              </a:rPr>
              <a:t> credits, 12</a:t>
            </a:r>
          </a:p>
          <a:p>
            <a:pPr marL="342900" indent="-342900" eaLnBrk="0" hangingPunct="0">
              <a:spcBef>
                <a:spcPct val="20000"/>
              </a:spcBef>
              <a:buClr>
                <a:schemeClr val="tx1"/>
              </a:buClr>
              <a:defRPr/>
            </a:pPr>
            <a:r>
              <a:rPr lang="en-US" sz="1200" kern="0" dirty="0">
                <a:solidFill>
                  <a:srgbClr val="FF0000"/>
                </a:solidFill>
              </a:rPr>
              <a:t>	</a:t>
            </a:r>
            <a:r>
              <a:rPr lang="en-US" sz="1200" kern="0" dirty="0" err="1">
                <a:solidFill>
                  <a:srgbClr val="FF0000"/>
                </a:solidFill>
              </a:rPr>
              <a:t>ja</a:t>
            </a:r>
            <a:r>
              <a:rPr lang="en-US" sz="1200" kern="0" dirty="0">
                <a:solidFill>
                  <a:srgbClr val="FF0000"/>
                </a:solidFill>
              </a:rPr>
              <a:t>   @C0008</a:t>
            </a:r>
          </a:p>
          <a:p>
            <a:pPr marL="342900" indent="-342900" eaLnBrk="0" hangingPunct="0">
              <a:spcBef>
                <a:spcPct val="20000"/>
              </a:spcBef>
              <a:buClr>
                <a:schemeClr val="tx1"/>
              </a:buClr>
              <a:defRPr/>
            </a:pPr>
            <a:r>
              <a:rPr lang="en-US" sz="1200" kern="0" dirty="0"/>
              <a:t>	</a:t>
            </a:r>
            <a:r>
              <a:rPr lang="en-US" sz="1200" kern="0" dirty="0" err="1"/>
              <a:t>mov</a:t>
            </a:r>
            <a:r>
              <a:rPr lang="en-US" sz="1200" kern="0" dirty="0"/>
              <a:t>  byte </a:t>
            </a:r>
            <a:r>
              <a:rPr lang="en-US" sz="1200" kern="0" dirty="0" err="1"/>
              <a:t>ptr</a:t>
            </a:r>
            <a:r>
              <a:rPr lang="en-US" sz="1200" kern="0" dirty="0"/>
              <a:t> </a:t>
            </a:r>
            <a:r>
              <a:rPr lang="en-US" sz="1200" kern="0" dirty="0" err="1"/>
              <a:t>OkToRegister</a:t>
            </a:r>
            <a:r>
              <a:rPr lang="en-US" sz="1200" kern="0" dirty="0"/>
              <a:t>, TRUE</a:t>
            </a:r>
          </a:p>
          <a:p>
            <a:pPr marL="342900" indent="-342900" eaLnBrk="0" hangingPunct="0">
              <a:spcBef>
                <a:spcPct val="20000"/>
              </a:spcBef>
              <a:buClr>
                <a:schemeClr val="tx1"/>
              </a:buClr>
              <a:defRPr/>
            </a:pPr>
            <a:r>
              <a:rPr lang="en-US" sz="1200" kern="0" dirty="0">
                <a:solidFill>
                  <a:srgbClr val="FF0000"/>
                </a:solidFill>
              </a:rPr>
              <a:t>@C0008:</a:t>
            </a:r>
          </a:p>
          <a:p>
            <a:pPr marL="342900" indent="-342900" eaLnBrk="0" hangingPunct="0">
              <a:spcBef>
                <a:spcPct val="20000"/>
              </a:spcBef>
              <a:buClr>
                <a:schemeClr val="tx1"/>
              </a:buClr>
              <a:defRPr/>
            </a:pPr>
            <a:r>
              <a:rPr lang="en-US" altLang="en-US" sz="1200" dirty="0">
                <a:solidFill>
                  <a:srgbClr val="FF0000"/>
                </a:solidFill>
              </a:rPr>
              <a:t>;.ENDIF</a:t>
            </a:r>
          </a:p>
          <a:p>
            <a:pPr marL="342900" indent="-342900" eaLnBrk="0" hangingPunct="0">
              <a:spcBef>
                <a:spcPct val="20000"/>
              </a:spcBef>
              <a:buClr>
                <a:schemeClr val="tx1"/>
              </a:buClr>
              <a:defRPr/>
            </a:pPr>
            <a:endParaRPr lang="en-US" sz="1200" kern="0" dirty="0"/>
          </a:p>
        </p:txBody>
      </p:sp>
    </p:spTree>
    <p:extLst>
      <p:ext uri="{BB962C8B-B14F-4D97-AF65-F5344CB8AC3E}">
        <p14:creationId xmlns:p14="http://schemas.microsoft.com/office/powerpoint/2010/main" val="51471782"/>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.WHILE </a:t>
            </a:r>
            <a:r>
              <a:rPr lang="es-MX" dirty="0" err="1"/>
              <a:t>family</a:t>
            </a:r>
            <a:r>
              <a:rPr lang="es-MX" dirty="0"/>
              <a:t> </a:t>
            </a:r>
            <a:r>
              <a:rPr lang="es-MX" dirty="0" err="1"/>
              <a:t>directives</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408</a:t>
            </a:fld>
            <a:endParaRPr lang="es-MX" dirty="0"/>
          </a:p>
        </p:txBody>
      </p:sp>
      <p:sp>
        <p:nvSpPr>
          <p:cNvPr id="6" name="Text Box 4"/>
          <p:cNvSpPr txBox="1">
            <a:spLocks noChangeArrowheads="1"/>
          </p:cNvSpPr>
          <p:nvPr/>
        </p:nvSpPr>
        <p:spPr bwMode="auto">
          <a:xfrm>
            <a:off x="2247900" y="1508919"/>
            <a:ext cx="7696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Tests the loop condition before executing the loop body The .ENDW directive marks the end of the loop. </a:t>
            </a:r>
          </a:p>
          <a:p>
            <a:pPr eaLnBrk="1" hangingPunct="1">
              <a:spcBef>
                <a:spcPct val="0"/>
              </a:spcBef>
              <a:buClrTx/>
              <a:buFontTx/>
              <a:buNone/>
            </a:pPr>
            <a:r>
              <a:rPr lang="en-US" altLang="en-US" sz="2100" dirty="0"/>
              <a:t>.WHILE </a:t>
            </a:r>
            <a:r>
              <a:rPr lang="en-US" altLang="en-US" sz="2100" i="1" dirty="0"/>
              <a:t>condition</a:t>
            </a:r>
            <a:r>
              <a:rPr lang="en-US" altLang="en-US" sz="2100" dirty="0"/>
              <a:t> </a:t>
            </a:r>
          </a:p>
          <a:p>
            <a:pPr eaLnBrk="1" hangingPunct="1">
              <a:spcBef>
                <a:spcPct val="0"/>
              </a:spcBef>
              <a:buClrTx/>
              <a:buFontTx/>
              <a:buNone/>
            </a:pPr>
            <a:r>
              <a:rPr lang="en-US" altLang="en-US" sz="2100" dirty="0"/>
              <a:t>	statements</a:t>
            </a:r>
          </a:p>
          <a:p>
            <a:pPr eaLnBrk="1" hangingPunct="1">
              <a:spcBef>
                <a:spcPct val="0"/>
              </a:spcBef>
              <a:buClrTx/>
              <a:buFontTx/>
              <a:buNone/>
            </a:pPr>
            <a:r>
              <a:rPr lang="en-US" altLang="en-US" sz="2100" dirty="0"/>
              <a:t>.ENDW</a:t>
            </a:r>
          </a:p>
          <a:p>
            <a:pPr eaLnBrk="1" hangingPunct="1">
              <a:spcBef>
                <a:spcPct val="50000"/>
              </a:spcBef>
              <a:buClrTx/>
              <a:buFontTx/>
              <a:buNone/>
            </a:pPr>
            <a:r>
              <a:rPr lang="en-US" altLang="en-US" sz="2100" dirty="0"/>
              <a:t>Example:</a:t>
            </a:r>
          </a:p>
        </p:txBody>
      </p:sp>
      <p:sp>
        <p:nvSpPr>
          <p:cNvPr id="7" name="Text Box 3"/>
          <p:cNvSpPr txBox="1">
            <a:spLocks noChangeArrowheads="1"/>
          </p:cNvSpPr>
          <p:nvPr/>
        </p:nvSpPr>
        <p:spPr bwMode="auto">
          <a:xfrm>
            <a:off x="3543300" y="3711972"/>
            <a:ext cx="5105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2000" b="1" dirty="0">
                <a:latin typeface="Courier New" panose="02070309020205020404" pitchFamily="49" charset="0"/>
              </a:rPr>
              <a:t>; Display integers 1 – 10:</a:t>
            </a:r>
          </a:p>
          <a:p>
            <a:pPr eaLnBrk="1" hangingPunct="1">
              <a:lnSpc>
                <a:spcPct val="50000"/>
              </a:lnSpc>
              <a:spcBef>
                <a:spcPct val="50000"/>
              </a:spcBef>
              <a:buClrTx/>
              <a:buFontTx/>
              <a:buNone/>
            </a:pPr>
            <a:endParaRPr lang="en-US" altLang="en-US" sz="2000" b="1" dirty="0">
              <a:latin typeface="Courier New" panose="02070309020205020404" pitchFamily="49" charset="0"/>
            </a:endParaRPr>
          </a:p>
          <a:p>
            <a:pPr eaLnBrk="1" hangingPunct="1">
              <a:lnSpc>
                <a:spcPct val="50000"/>
              </a:lnSpc>
              <a:spcBef>
                <a:spcPct val="50000"/>
              </a:spcBef>
              <a:buClrTx/>
              <a:buFontTx/>
              <a:buNone/>
            </a:pPr>
            <a:r>
              <a:rPr lang="en-US" altLang="en-US" sz="2000" b="1" dirty="0" err="1">
                <a:latin typeface="Courier New" panose="02070309020205020404" pitchFamily="49" charset="0"/>
              </a:rPr>
              <a:t>mov</a:t>
            </a:r>
            <a:r>
              <a:rPr lang="en-US" altLang="en-US" sz="2000" b="1" dirty="0">
                <a:latin typeface="Courier New" panose="02070309020205020404" pitchFamily="49" charset="0"/>
              </a:rPr>
              <a:t> EAX,0</a:t>
            </a:r>
          </a:p>
          <a:p>
            <a:pPr eaLnBrk="1" hangingPunct="1">
              <a:lnSpc>
                <a:spcPct val="50000"/>
              </a:lnSpc>
              <a:spcBef>
                <a:spcPct val="50000"/>
              </a:spcBef>
              <a:buClrTx/>
              <a:buFontTx/>
              <a:buNone/>
            </a:pPr>
            <a:r>
              <a:rPr lang="en-US" altLang="en-US" sz="2000" b="1" dirty="0">
                <a:solidFill>
                  <a:srgbClr val="C00000"/>
                </a:solidFill>
                <a:latin typeface="Courier New" panose="02070309020205020404" pitchFamily="49" charset="0"/>
              </a:rPr>
              <a:t>.WHILE</a:t>
            </a:r>
            <a:r>
              <a:rPr lang="en-US" altLang="en-US" sz="2000" b="1" dirty="0">
                <a:latin typeface="Courier New" panose="02070309020205020404" pitchFamily="49" charset="0"/>
              </a:rPr>
              <a:t> EAX &lt; 10</a:t>
            </a:r>
          </a:p>
          <a:p>
            <a:pPr eaLnBrk="1" hangingPunct="1">
              <a:lnSpc>
                <a:spcPct val="50000"/>
              </a:lnSpc>
              <a:spcBef>
                <a:spcPct val="50000"/>
              </a:spcBef>
              <a:buClrTx/>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inc</a:t>
            </a:r>
            <a:r>
              <a:rPr lang="en-US" altLang="en-US" sz="2000" b="1" dirty="0">
                <a:latin typeface="Courier New" panose="02070309020205020404" pitchFamily="49" charset="0"/>
              </a:rPr>
              <a:t> EAX</a:t>
            </a:r>
          </a:p>
          <a:p>
            <a:pPr eaLnBrk="1" hangingPunct="1">
              <a:lnSpc>
                <a:spcPct val="50000"/>
              </a:lnSpc>
              <a:spcBef>
                <a:spcPct val="50000"/>
              </a:spcBef>
              <a:buClrTx/>
              <a:buFontTx/>
              <a:buNone/>
            </a:pPr>
            <a:r>
              <a:rPr lang="en-US" altLang="en-US" sz="2000" b="1" dirty="0">
                <a:latin typeface="Courier New" panose="02070309020205020404" pitchFamily="49" charset="0"/>
              </a:rPr>
              <a:t>	call </a:t>
            </a:r>
            <a:r>
              <a:rPr lang="en-US" altLang="en-US" sz="2000" b="1" dirty="0" err="1">
                <a:latin typeface="Courier New" panose="02070309020205020404" pitchFamily="49" charset="0"/>
              </a:rPr>
              <a:t>WriteDec</a:t>
            </a:r>
            <a:endParaRPr lang="en-US" altLang="en-US" sz="2000" b="1" dirty="0">
              <a:latin typeface="Courier New" panose="02070309020205020404" pitchFamily="49" charset="0"/>
            </a:endParaRPr>
          </a:p>
          <a:p>
            <a:pPr eaLnBrk="1" hangingPunct="1">
              <a:lnSpc>
                <a:spcPct val="50000"/>
              </a:lnSpc>
              <a:spcBef>
                <a:spcPct val="50000"/>
              </a:spcBef>
              <a:buClrTx/>
              <a:buFontTx/>
              <a:buNone/>
            </a:pPr>
            <a:r>
              <a:rPr lang="en-US" altLang="en-US" sz="2000" b="1" dirty="0">
                <a:latin typeface="Courier New" panose="02070309020205020404" pitchFamily="49" charset="0"/>
              </a:rPr>
              <a:t>	call </a:t>
            </a:r>
            <a:r>
              <a:rPr lang="en-US" altLang="en-US" sz="2000" b="1" dirty="0" err="1">
                <a:latin typeface="Courier New" panose="02070309020205020404" pitchFamily="49" charset="0"/>
              </a:rPr>
              <a:t>Crlf</a:t>
            </a:r>
            <a:endParaRPr lang="en-US" altLang="en-US" sz="2000" b="1" dirty="0">
              <a:latin typeface="Courier New" panose="02070309020205020404" pitchFamily="49" charset="0"/>
            </a:endParaRPr>
          </a:p>
          <a:p>
            <a:pPr eaLnBrk="1" hangingPunct="1">
              <a:lnSpc>
                <a:spcPct val="50000"/>
              </a:lnSpc>
              <a:spcBef>
                <a:spcPct val="50000"/>
              </a:spcBef>
              <a:buClrTx/>
              <a:buFontTx/>
              <a:buNone/>
            </a:pPr>
            <a:r>
              <a:rPr lang="en-US" altLang="en-US" sz="2000" b="1" dirty="0">
                <a:solidFill>
                  <a:srgbClr val="C00000"/>
                </a:solidFill>
                <a:latin typeface="Courier New" panose="02070309020205020404" pitchFamily="49" charset="0"/>
              </a:rPr>
              <a:t>.ENDW</a:t>
            </a:r>
          </a:p>
        </p:txBody>
      </p:sp>
    </p:spTree>
    <p:extLst>
      <p:ext uri="{BB962C8B-B14F-4D97-AF65-F5344CB8AC3E}">
        <p14:creationId xmlns:p14="http://schemas.microsoft.com/office/powerpoint/2010/main" val="2469842181"/>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.REPEAT family directives</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409</a:t>
            </a:fld>
            <a:endParaRPr lang="es-MX" dirty="0"/>
          </a:p>
        </p:txBody>
      </p:sp>
      <p:sp>
        <p:nvSpPr>
          <p:cNvPr id="6" name="Text Box 4"/>
          <p:cNvSpPr txBox="1">
            <a:spLocks noChangeArrowheads="1"/>
          </p:cNvSpPr>
          <p:nvPr/>
        </p:nvSpPr>
        <p:spPr bwMode="auto">
          <a:xfrm>
            <a:off x="2247900" y="1510507"/>
            <a:ext cx="76962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Executes the loop body before testing the loop condition associated with the .UNTIL directive. </a:t>
            </a:r>
          </a:p>
          <a:p>
            <a:pPr eaLnBrk="1" hangingPunct="1">
              <a:spcBef>
                <a:spcPct val="0"/>
              </a:spcBef>
              <a:buClrTx/>
              <a:buFontTx/>
              <a:buNone/>
            </a:pPr>
            <a:r>
              <a:rPr lang="en-US" altLang="en-US" sz="2100" dirty="0"/>
              <a:t>.REPEAT</a:t>
            </a:r>
          </a:p>
          <a:p>
            <a:pPr eaLnBrk="1" hangingPunct="1">
              <a:spcBef>
                <a:spcPct val="0"/>
              </a:spcBef>
              <a:buClrTx/>
              <a:buFontTx/>
              <a:buNone/>
            </a:pPr>
            <a:r>
              <a:rPr lang="en-US" altLang="en-US" sz="2100" dirty="0"/>
              <a:t>	statements</a:t>
            </a:r>
          </a:p>
          <a:p>
            <a:pPr eaLnBrk="1" hangingPunct="1">
              <a:spcBef>
                <a:spcPct val="0"/>
              </a:spcBef>
              <a:buClrTx/>
              <a:buFontTx/>
              <a:buNone/>
            </a:pPr>
            <a:r>
              <a:rPr lang="en-US" altLang="en-US" sz="2100" dirty="0"/>
              <a:t>.UNTIL </a:t>
            </a:r>
            <a:r>
              <a:rPr lang="en-US" altLang="en-US" sz="2100" i="1" dirty="0"/>
              <a:t>condition</a:t>
            </a:r>
          </a:p>
          <a:p>
            <a:pPr eaLnBrk="1" hangingPunct="1">
              <a:spcBef>
                <a:spcPct val="50000"/>
              </a:spcBef>
              <a:buClrTx/>
              <a:buFontTx/>
              <a:buNone/>
            </a:pPr>
            <a:r>
              <a:rPr lang="en-US" altLang="en-US" sz="2100" dirty="0"/>
              <a:t>Example:</a:t>
            </a:r>
          </a:p>
        </p:txBody>
      </p:sp>
      <p:sp>
        <p:nvSpPr>
          <p:cNvPr id="8" name="Text Box 3"/>
          <p:cNvSpPr txBox="1">
            <a:spLocks noChangeArrowheads="1"/>
          </p:cNvSpPr>
          <p:nvPr/>
        </p:nvSpPr>
        <p:spPr bwMode="auto">
          <a:xfrm>
            <a:off x="3359696" y="3750072"/>
            <a:ext cx="5105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2000" b="1" dirty="0">
                <a:latin typeface="Courier New" panose="02070309020205020404" pitchFamily="49" charset="0"/>
              </a:rPr>
              <a:t>; Display integers 1 – 10:</a:t>
            </a:r>
          </a:p>
          <a:p>
            <a:pPr eaLnBrk="1" hangingPunct="1">
              <a:lnSpc>
                <a:spcPct val="50000"/>
              </a:lnSpc>
              <a:spcBef>
                <a:spcPct val="50000"/>
              </a:spcBef>
              <a:buClrTx/>
              <a:buFontTx/>
              <a:buNone/>
            </a:pPr>
            <a:endParaRPr lang="en-US" altLang="en-US" sz="2000" b="1" dirty="0">
              <a:latin typeface="Courier New" panose="02070309020205020404" pitchFamily="49" charset="0"/>
            </a:endParaRPr>
          </a:p>
          <a:p>
            <a:pPr eaLnBrk="1" hangingPunct="1">
              <a:lnSpc>
                <a:spcPct val="50000"/>
              </a:lnSpc>
              <a:spcBef>
                <a:spcPct val="50000"/>
              </a:spcBef>
              <a:buClrTx/>
              <a:buFontTx/>
              <a:buNone/>
            </a:pPr>
            <a:r>
              <a:rPr lang="en-US" altLang="en-US" sz="2000" b="1" dirty="0" err="1">
                <a:latin typeface="Courier New" panose="02070309020205020404" pitchFamily="49" charset="0"/>
              </a:rPr>
              <a:t>mov</a:t>
            </a:r>
            <a:r>
              <a:rPr lang="en-US" altLang="en-US" sz="2000" b="1" dirty="0">
                <a:latin typeface="Courier New" panose="02070309020205020404" pitchFamily="49" charset="0"/>
              </a:rPr>
              <a:t> EAX,0</a:t>
            </a:r>
          </a:p>
          <a:p>
            <a:pPr eaLnBrk="1" hangingPunct="1">
              <a:lnSpc>
                <a:spcPct val="50000"/>
              </a:lnSpc>
              <a:spcBef>
                <a:spcPct val="50000"/>
              </a:spcBef>
              <a:buClrTx/>
              <a:buFontTx/>
              <a:buNone/>
            </a:pPr>
            <a:r>
              <a:rPr lang="en-US" altLang="en-US" sz="2000" b="1" dirty="0">
                <a:solidFill>
                  <a:srgbClr val="C00000"/>
                </a:solidFill>
                <a:latin typeface="Courier New" panose="02070309020205020404" pitchFamily="49" charset="0"/>
              </a:rPr>
              <a:t>.REPEAT</a:t>
            </a:r>
          </a:p>
          <a:p>
            <a:pPr eaLnBrk="1" hangingPunct="1">
              <a:lnSpc>
                <a:spcPct val="50000"/>
              </a:lnSpc>
              <a:spcBef>
                <a:spcPct val="50000"/>
              </a:spcBef>
              <a:buClrTx/>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inc</a:t>
            </a:r>
            <a:r>
              <a:rPr lang="en-US" altLang="en-US" sz="2000" b="1" dirty="0">
                <a:latin typeface="Courier New" panose="02070309020205020404" pitchFamily="49" charset="0"/>
              </a:rPr>
              <a:t> EAX</a:t>
            </a:r>
          </a:p>
          <a:p>
            <a:pPr eaLnBrk="1" hangingPunct="1">
              <a:lnSpc>
                <a:spcPct val="50000"/>
              </a:lnSpc>
              <a:spcBef>
                <a:spcPct val="50000"/>
              </a:spcBef>
              <a:buClrTx/>
              <a:buFontTx/>
              <a:buNone/>
            </a:pPr>
            <a:r>
              <a:rPr lang="en-US" altLang="en-US" sz="2000" b="1" dirty="0">
                <a:latin typeface="Courier New" panose="02070309020205020404" pitchFamily="49" charset="0"/>
              </a:rPr>
              <a:t>	call </a:t>
            </a:r>
            <a:r>
              <a:rPr lang="en-US" altLang="en-US" sz="2000" b="1" dirty="0" err="1">
                <a:latin typeface="Courier New" panose="02070309020205020404" pitchFamily="49" charset="0"/>
              </a:rPr>
              <a:t>WriteDec</a:t>
            </a:r>
            <a:endParaRPr lang="en-US" altLang="en-US" sz="2000" b="1" dirty="0">
              <a:latin typeface="Courier New" panose="02070309020205020404" pitchFamily="49" charset="0"/>
            </a:endParaRPr>
          </a:p>
          <a:p>
            <a:pPr eaLnBrk="1" hangingPunct="1">
              <a:lnSpc>
                <a:spcPct val="50000"/>
              </a:lnSpc>
              <a:spcBef>
                <a:spcPct val="50000"/>
              </a:spcBef>
              <a:buClrTx/>
              <a:buFontTx/>
              <a:buNone/>
            </a:pPr>
            <a:r>
              <a:rPr lang="en-US" altLang="en-US" sz="2000" b="1" dirty="0">
                <a:latin typeface="Courier New" panose="02070309020205020404" pitchFamily="49" charset="0"/>
              </a:rPr>
              <a:t>	call </a:t>
            </a:r>
            <a:r>
              <a:rPr lang="en-US" altLang="en-US" sz="2000" b="1" dirty="0" err="1">
                <a:latin typeface="Courier New" panose="02070309020205020404" pitchFamily="49" charset="0"/>
              </a:rPr>
              <a:t>Crlf</a:t>
            </a:r>
            <a:endParaRPr lang="en-US" altLang="en-US" sz="2000" b="1" dirty="0">
              <a:latin typeface="Courier New" panose="02070309020205020404" pitchFamily="49" charset="0"/>
            </a:endParaRPr>
          </a:p>
          <a:p>
            <a:pPr eaLnBrk="1" hangingPunct="1">
              <a:lnSpc>
                <a:spcPct val="50000"/>
              </a:lnSpc>
              <a:spcBef>
                <a:spcPct val="50000"/>
              </a:spcBef>
              <a:buClrTx/>
              <a:buFontTx/>
              <a:buNone/>
            </a:pPr>
            <a:r>
              <a:rPr lang="en-US" altLang="en-US" sz="2000" b="1" dirty="0">
                <a:solidFill>
                  <a:srgbClr val="C00000"/>
                </a:solidFill>
                <a:latin typeface="Courier New" panose="02070309020205020404" pitchFamily="49" charset="0"/>
              </a:rPr>
              <a:t>.UNTIL </a:t>
            </a:r>
            <a:r>
              <a:rPr lang="en-US" altLang="en-US" sz="2000" b="1" dirty="0">
                <a:latin typeface="Courier New" panose="02070309020205020404" pitchFamily="49" charset="0"/>
              </a:rPr>
              <a:t>EAX == 10</a:t>
            </a:r>
          </a:p>
        </p:txBody>
      </p:sp>
    </p:spTree>
    <p:extLst>
      <p:ext uri="{BB962C8B-B14F-4D97-AF65-F5344CB8AC3E}">
        <p14:creationId xmlns:p14="http://schemas.microsoft.com/office/powerpoint/2010/main" val="1731402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t>Learn How To Do the Following:</a:t>
            </a:r>
          </a:p>
        </p:txBody>
      </p:sp>
      <p:sp>
        <p:nvSpPr>
          <p:cNvPr id="18436" name="Rectangle 3"/>
          <p:cNvSpPr>
            <a:spLocks noGrp="1" noChangeArrowheads="1"/>
          </p:cNvSpPr>
          <p:nvPr>
            <p:ph type="body" idx="1"/>
          </p:nvPr>
        </p:nvSpPr>
        <p:spPr>
          <a:xfrm>
            <a:off x="2209800" y="1524000"/>
            <a:ext cx="7772400" cy="4353272"/>
          </a:xfrm>
        </p:spPr>
        <p:txBody>
          <a:bodyPr>
            <a:normAutofit/>
          </a:bodyPr>
          <a:lstStyle/>
          <a:p>
            <a:pPr eaLnBrk="1" hangingPunct="1"/>
            <a:r>
              <a:rPr lang="en-US" altLang="en-US" dirty="0"/>
              <a:t>Converting UNSIGNED and SIGNED Integers</a:t>
            </a:r>
          </a:p>
          <a:p>
            <a:pPr eaLnBrk="1" hangingPunct="1"/>
            <a:r>
              <a:rPr lang="en-US" altLang="en-US" dirty="0"/>
              <a:t>Form the two's complement of a hexadecimal integer</a:t>
            </a:r>
          </a:p>
          <a:p>
            <a:pPr eaLnBrk="1" hangingPunct="1"/>
            <a:r>
              <a:rPr lang="en-US" altLang="en-US" dirty="0"/>
              <a:t>Convert signed binary to decimal</a:t>
            </a:r>
          </a:p>
          <a:p>
            <a:pPr eaLnBrk="1" hangingPunct="1"/>
            <a:r>
              <a:rPr lang="en-US" altLang="en-US" dirty="0"/>
              <a:t>Convert signed decimal to binary</a:t>
            </a:r>
          </a:p>
          <a:p>
            <a:pPr eaLnBrk="1" hangingPunct="1"/>
            <a:r>
              <a:rPr lang="en-US" altLang="en-US" dirty="0"/>
              <a:t>Convert signed decimal to hexadecimal</a:t>
            </a:r>
          </a:p>
          <a:p>
            <a:pPr eaLnBrk="1" hangingPunct="1"/>
            <a:r>
              <a:rPr lang="en-US" altLang="en-US" dirty="0"/>
              <a:t>Convert signed hexadecimal to decimal</a:t>
            </a:r>
          </a:p>
        </p:txBody>
      </p:sp>
      <p:sp>
        <p:nvSpPr>
          <p:cNvPr id="6" name="5 Marcador de pie de página"/>
          <p:cNvSpPr>
            <a:spLocks noGrp="1"/>
          </p:cNvSpPr>
          <p:nvPr>
            <p:ph type="ftr" sz="quarter" idx="11"/>
          </p:nvPr>
        </p:nvSpPr>
        <p:spPr/>
        <p:txBody>
          <a:bodyPr/>
          <a:lstStyle/>
          <a:p>
            <a:r>
              <a:rPr lang="es-MX"/>
              <a:t>OPC</a:t>
            </a:r>
            <a:endParaRPr lang="es-MX" dirty="0"/>
          </a:p>
        </p:txBody>
      </p:sp>
      <p:sp>
        <p:nvSpPr>
          <p:cNvPr id="7" name="6 Marcador de número de diapositiva"/>
          <p:cNvSpPr>
            <a:spLocks noGrp="1"/>
          </p:cNvSpPr>
          <p:nvPr>
            <p:ph type="sldNum" sz="quarter" idx="12"/>
          </p:nvPr>
        </p:nvSpPr>
        <p:spPr/>
        <p:txBody>
          <a:bodyPr/>
          <a:lstStyle/>
          <a:p>
            <a:fld id="{89694F64-EAC4-420D-80A9-8D186F3C5535}" type="slidenum">
              <a:rPr lang="es-MX" smtClean="0"/>
              <a:pPr/>
              <a:t>41</a:t>
            </a:fld>
            <a:endParaRPr lang="es-MX" dirty="0"/>
          </a:p>
        </p:txBody>
      </p:sp>
    </p:spTree>
    <p:extLst>
      <p:ext uri="{BB962C8B-B14F-4D97-AF65-F5344CB8AC3E}">
        <p14:creationId xmlns:p14="http://schemas.microsoft.com/office/powerpoint/2010/main" val="1299488860"/>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Example</a:t>
            </a:r>
            <a:r>
              <a:rPr lang="es-MX" dirty="0"/>
              <a:t> 3: .WHILE </a:t>
            </a:r>
            <a:r>
              <a:rPr lang="es-MX" dirty="0" err="1"/>
              <a:t>nesting</a:t>
            </a:r>
            <a:r>
              <a:rPr lang="es-MX" dirty="0"/>
              <a:t> </a:t>
            </a:r>
            <a:r>
              <a:rPr lang="es-MX" dirty="0" err="1"/>
              <a:t>an</a:t>
            </a:r>
            <a:r>
              <a:rPr lang="es-MX" dirty="0"/>
              <a:t> .IF</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410</a:t>
            </a:fld>
            <a:endParaRPr lang="es-MX" dirty="0"/>
          </a:p>
        </p:txBody>
      </p:sp>
      <p:sp>
        <p:nvSpPr>
          <p:cNvPr id="6" name="Content Placeholder 2"/>
          <p:cNvSpPr>
            <a:spLocks noGrp="1"/>
          </p:cNvSpPr>
          <p:nvPr>
            <p:ph idx="1"/>
          </p:nvPr>
        </p:nvSpPr>
        <p:spPr>
          <a:xfrm>
            <a:off x="3237359" y="1556757"/>
            <a:ext cx="1824038" cy="4830762"/>
          </a:xfrm>
          <a:ln>
            <a:solidFill>
              <a:schemeClr val="tx1"/>
            </a:solidFill>
            <a:miter lim="800000"/>
            <a:headEnd/>
            <a:tailEnd/>
          </a:ln>
        </p:spPr>
        <p:txBody>
          <a:bodyPr/>
          <a:lstStyle/>
          <a:p>
            <a:pPr>
              <a:buFontTx/>
              <a:buNone/>
            </a:pPr>
            <a:r>
              <a:rPr lang="en-US" altLang="en-US" sz="1400" dirty="0"/>
              <a:t>;HLL</a:t>
            </a:r>
          </a:p>
          <a:p>
            <a:pPr>
              <a:buFontTx/>
              <a:buNone/>
            </a:pPr>
            <a:endParaRPr lang="en-US" altLang="en-US" sz="1400" dirty="0"/>
          </a:p>
          <a:p>
            <a:pPr>
              <a:buFontTx/>
              <a:buNone/>
            </a:pPr>
            <a:endParaRPr lang="en-US" altLang="en-US" sz="1400" dirty="0"/>
          </a:p>
          <a:p>
            <a:pPr>
              <a:buFontTx/>
              <a:buNone/>
            </a:pPr>
            <a:endParaRPr lang="en-US" altLang="en-US" sz="1400" dirty="0"/>
          </a:p>
          <a:p>
            <a:pPr>
              <a:buFontTx/>
              <a:buNone/>
            </a:pPr>
            <a:r>
              <a:rPr lang="en-US" altLang="en-US" sz="1400" dirty="0">
                <a:solidFill>
                  <a:srgbClr val="FF0000"/>
                </a:solidFill>
              </a:rPr>
              <a:t>while(  op1 &lt; op2  )</a:t>
            </a:r>
          </a:p>
          <a:p>
            <a:pPr>
              <a:buFontTx/>
              <a:buNone/>
            </a:pPr>
            <a:r>
              <a:rPr lang="en-US" altLang="en-US" sz="1400" dirty="0">
                <a:solidFill>
                  <a:srgbClr val="FF0000"/>
                </a:solidFill>
              </a:rPr>
              <a:t>{</a:t>
            </a:r>
          </a:p>
          <a:p>
            <a:pPr>
              <a:buFontTx/>
              <a:buNone/>
            </a:pPr>
            <a:r>
              <a:rPr lang="en-US" altLang="en-US" sz="1400" dirty="0"/>
              <a:t>    op1++;</a:t>
            </a:r>
          </a:p>
          <a:p>
            <a:pPr>
              <a:buFontTx/>
              <a:buNone/>
            </a:pPr>
            <a:r>
              <a:rPr lang="en-US" altLang="en-US" sz="1400" dirty="0">
                <a:solidFill>
                  <a:srgbClr val="0070C0"/>
                </a:solidFill>
              </a:rPr>
              <a:t>    if(  op1 == op3  )</a:t>
            </a:r>
          </a:p>
          <a:p>
            <a:pPr>
              <a:buFontTx/>
              <a:buNone/>
            </a:pPr>
            <a:r>
              <a:rPr lang="en-US" altLang="en-US" sz="1400" dirty="0"/>
              <a:t>         X = 2 ;</a:t>
            </a:r>
          </a:p>
          <a:p>
            <a:pPr>
              <a:buFontTx/>
              <a:buNone/>
            </a:pPr>
            <a:r>
              <a:rPr lang="en-US" altLang="en-US" sz="1400" dirty="0"/>
              <a:t>    </a:t>
            </a:r>
            <a:r>
              <a:rPr lang="en-US" altLang="en-US" sz="1400" dirty="0">
                <a:solidFill>
                  <a:srgbClr val="0070C0"/>
                </a:solidFill>
              </a:rPr>
              <a:t>else</a:t>
            </a:r>
          </a:p>
          <a:p>
            <a:pPr>
              <a:buFontTx/>
              <a:buNone/>
            </a:pPr>
            <a:r>
              <a:rPr lang="en-US" altLang="en-US" sz="1400" dirty="0"/>
              <a:t>         X = 3 ;</a:t>
            </a:r>
          </a:p>
          <a:p>
            <a:pPr>
              <a:buFontTx/>
              <a:buNone/>
            </a:pPr>
            <a:r>
              <a:rPr lang="en-US" altLang="en-US" sz="1400" dirty="0">
                <a:solidFill>
                  <a:srgbClr val="FF0000"/>
                </a:solidFill>
              </a:rPr>
              <a:t>}</a:t>
            </a:r>
          </a:p>
        </p:txBody>
      </p:sp>
      <p:sp>
        <p:nvSpPr>
          <p:cNvPr id="7" name="Content Placeholder 2"/>
          <p:cNvSpPr txBox="1">
            <a:spLocks/>
          </p:cNvSpPr>
          <p:nvPr/>
        </p:nvSpPr>
        <p:spPr bwMode="auto">
          <a:xfrm>
            <a:off x="5951985" y="1550407"/>
            <a:ext cx="2976563" cy="4830762"/>
          </a:xfrm>
          <a:prstGeom prst="rect">
            <a:avLst/>
          </a:prstGeom>
          <a:noFill/>
          <a:ln w="9525">
            <a:solidFill>
              <a:schemeClr val="tx1"/>
            </a:solidFill>
            <a:miter lim="800000"/>
            <a:headEnd/>
            <a:tailEnd/>
          </a:ln>
        </p:spPr>
        <p:txBody>
          <a:bodyPr/>
          <a:lstStyle/>
          <a:p>
            <a:pPr marL="342900" indent="-342900" eaLnBrk="0" hangingPunct="0">
              <a:spcBef>
                <a:spcPct val="20000"/>
              </a:spcBef>
              <a:buClr>
                <a:schemeClr val="tx1"/>
              </a:buClr>
              <a:defRPr/>
            </a:pPr>
            <a:r>
              <a:rPr lang="en-US" sz="1200" kern="0" dirty="0"/>
              <a:t>;ASM</a:t>
            </a:r>
          </a:p>
          <a:p>
            <a:pPr marL="342900" indent="-342900" eaLnBrk="0" hangingPunct="0">
              <a:spcBef>
                <a:spcPct val="20000"/>
              </a:spcBef>
              <a:buClr>
                <a:schemeClr val="tx1"/>
              </a:buClr>
              <a:defRPr/>
            </a:pPr>
            <a:r>
              <a:rPr lang="en-US" sz="1200" b="1" kern="0" dirty="0"/>
              <a:t>. DATA</a:t>
            </a:r>
          </a:p>
          <a:p>
            <a:pPr marL="342900" indent="-342900" eaLnBrk="0" hangingPunct="0">
              <a:spcBef>
                <a:spcPct val="20000"/>
              </a:spcBef>
              <a:buClr>
                <a:schemeClr val="tx1"/>
              </a:buClr>
              <a:defRPr/>
            </a:pPr>
            <a:r>
              <a:rPr lang="en-US" sz="1200" kern="0" dirty="0"/>
              <a:t>X 	DWORD 0</a:t>
            </a:r>
          </a:p>
          <a:p>
            <a:pPr marL="342900" indent="-342900" eaLnBrk="0" hangingPunct="0">
              <a:spcBef>
                <a:spcPct val="20000"/>
              </a:spcBef>
              <a:buClr>
                <a:schemeClr val="tx1"/>
              </a:buClr>
              <a:defRPr/>
            </a:pPr>
            <a:r>
              <a:rPr lang="en-US" sz="1200" kern="0" dirty="0"/>
              <a:t>op1 	DWORD 2	;  test data</a:t>
            </a:r>
          </a:p>
          <a:p>
            <a:pPr marL="342900" indent="-342900" eaLnBrk="0" hangingPunct="0">
              <a:spcBef>
                <a:spcPct val="20000"/>
              </a:spcBef>
              <a:buClr>
                <a:schemeClr val="tx1"/>
              </a:buClr>
              <a:defRPr/>
            </a:pPr>
            <a:r>
              <a:rPr lang="en-US" sz="1200" kern="0" dirty="0"/>
              <a:t>op2  DWORD 4	;  test data</a:t>
            </a:r>
          </a:p>
          <a:p>
            <a:pPr marL="342900" indent="-342900" eaLnBrk="0" hangingPunct="0">
              <a:spcBef>
                <a:spcPct val="20000"/>
              </a:spcBef>
              <a:buClr>
                <a:schemeClr val="tx1"/>
              </a:buClr>
              <a:defRPr/>
            </a:pPr>
            <a:r>
              <a:rPr lang="en-US" sz="1200" kern="0" dirty="0"/>
              <a:t>op3  DWORD 5	;  test data</a:t>
            </a:r>
          </a:p>
          <a:p>
            <a:pPr marL="342900" indent="-342900" eaLnBrk="0" hangingPunct="0">
              <a:spcBef>
                <a:spcPct val="20000"/>
              </a:spcBef>
              <a:buClr>
                <a:schemeClr val="tx1"/>
              </a:buClr>
              <a:defRPr/>
            </a:pPr>
            <a:endParaRPr lang="en-US" sz="1200" kern="0" dirty="0"/>
          </a:p>
          <a:p>
            <a:pPr marL="342900" indent="-342900" eaLnBrk="0" hangingPunct="0">
              <a:spcBef>
                <a:spcPct val="20000"/>
              </a:spcBef>
              <a:buClr>
                <a:schemeClr val="tx1"/>
              </a:buClr>
              <a:defRPr/>
            </a:pPr>
            <a:r>
              <a:rPr lang="en-US" sz="1200" b="1" kern="0" dirty="0"/>
              <a:t>. CODE</a:t>
            </a:r>
          </a:p>
          <a:p>
            <a:pPr marL="342900" indent="-342900" eaLnBrk="0" hangingPunct="0">
              <a:spcBef>
                <a:spcPct val="20000"/>
              </a:spcBef>
              <a:buClr>
                <a:schemeClr val="tx1"/>
              </a:buClr>
              <a:defRPr/>
            </a:pPr>
            <a:r>
              <a:rPr lang="en-US" sz="1200" kern="0" dirty="0"/>
              <a:t>	</a:t>
            </a:r>
            <a:r>
              <a:rPr lang="en-US" sz="1200" kern="0" dirty="0" err="1"/>
              <a:t>mov</a:t>
            </a:r>
            <a:r>
              <a:rPr lang="en-US" sz="1200" kern="0" dirty="0"/>
              <a:t> </a:t>
            </a:r>
            <a:r>
              <a:rPr lang="en-US" sz="1200" kern="0" dirty="0" err="1"/>
              <a:t>eax</a:t>
            </a:r>
            <a:r>
              <a:rPr lang="en-US" sz="1200" kern="0" dirty="0"/>
              <a:t>, op1</a:t>
            </a:r>
          </a:p>
          <a:p>
            <a:pPr marL="342900" indent="-342900" eaLnBrk="0" hangingPunct="0">
              <a:spcBef>
                <a:spcPct val="20000"/>
              </a:spcBef>
              <a:buClr>
                <a:schemeClr val="tx1"/>
              </a:buClr>
              <a:defRPr/>
            </a:pPr>
            <a:r>
              <a:rPr lang="en-US" sz="1200" kern="0" dirty="0"/>
              <a:t>	</a:t>
            </a:r>
            <a:r>
              <a:rPr lang="en-US" sz="1200" kern="0" dirty="0">
                <a:solidFill>
                  <a:srgbClr val="FF0000"/>
                </a:solidFill>
              </a:rPr>
              <a:t>.WHILE </a:t>
            </a:r>
            <a:r>
              <a:rPr lang="en-US" sz="1200" kern="0" dirty="0" err="1">
                <a:solidFill>
                  <a:srgbClr val="FF0000"/>
                </a:solidFill>
              </a:rPr>
              <a:t>eax</a:t>
            </a:r>
            <a:r>
              <a:rPr lang="en-US" sz="1200" kern="0" dirty="0">
                <a:solidFill>
                  <a:srgbClr val="FF0000"/>
                </a:solidFill>
              </a:rPr>
              <a:t> &lt; op2</a:t>
            </a:r>
          </a:p>
          <a:p>
            <a:pPr marL="342900" indent="-342900" eaLnBrk="0" hangingPunct="0">
              <a:spcBef>
                <a:spcPct val="20000"/>
              </a:spcBef>
              <a:buClr>
                <a:schemeClr val="tx1"/>
              </a:buClr>
              <a:defRPr/>
            </a:pPr>
            <a:r>
              <a:rPr lang="en-US" sz="1200" kern="0" dirty="0"/>
              <a:t>  		</a:t>
            </a:r>
            <a:r>
              <a:rPr lang="en-US" sz="1200" kern="0" dirty="0" err="1"/>
              <a:t>inc</a:t>
            </a:r>
            <a:r>
              <a:rPr lang="en-US" sz="1200" kern="0" dirty="0"/>
              <a:t> </a:t>
            </a:r>
            <a:r>
              <a:rPr lang="en-US" sz="1200" kern="0" dirty="0" err="1"/>
              <a:t>eax</a:t>
            </a:r>
            <a:endParaRPr lang="en-US" sz="1200" kern="0" dirty="0"/>
          </a:p>
          <a:p>
            <a:pPr marL="342900" indent="-342900" eaLnBrk="0" hangingPunct="0">
              <a:spcBef>
                <a:spcPct val="20000"/>
              </a:spcBef>
              <a:buClr>
                <a:schemeClr val="tx1"/>
              </a:buClr>
              <a:defRPr/>
            </a:pPr>
            <a:r>
              <a:rPr lang="en-US" sz="1200" kern="0" dirty="0"/>
              <a:t>                          </a:t>
            </a:r>
            <a:r>
              <a:rPr lang="en-US" sz="1200" kern="0" dirty="0" err="1"/>
              <a:t>mov</a:t>
            </a:r>
            <a:r>
              <a:rPr lang="en-US" sz="1200" kern="0" dirty="0"/>
              <a:t> op1, </a:t>
            </a:r>
            <a:r>
              <a:rPr lang="en-US" sz="1200" kern="0" dirty="0" err="1"/>
              <a:t>eax</a:t>
            </a:r>
            <a:endParaRPr lang="en-US" sz="1200" kern="0" dirty="0"/>
          </a:p>
          <a:p>
            <a:pPr marL="342900" indent="-342900" eaLnBrk="0" hangingPunct="0">
              <a:spcBef>
                <a:spcPct val="20000"/>
              </a:spcBef>
              <a:buClr>
                <a:schemeClr val="tx1"/>
              </a:buClr>
              <a:defRPr/>
            </a:pPr>
            <a:r>
              <a:rPr lang="en-US" sz="1200" kern="0" dirty="0"/>
              <a:t>  		</a:t>
            </a:r>
            <a:r>
              <a:rPr lang="en-US" sz="1200" kern="0" dirty="0">
                <a:solidFill>
                  <a:srgbClr val="0070C0"/>
                </a:solidFill>
              </a:rPr>
              <a:t>.IF </a:t>
            </a:r>
            <a:r>
              <a:rPr lang="en-US" sz="1200" kern="0" dirty="0" err="1">
                <a:solidFill>
                  <a:srgbClr val="0070C0"/>
                </a:solidFill>
              </a:rPr>
              <a:t>eax</a:t>
            </a:r>
            <a:r>
              <a:rPr lang="en-US" sz="1200" kern="0" dirty="0">
                <a:solidFill>
                  <a:srgbClr val="0070C0"/>
                </a:solidFill>
              </a:rPr>
              <a:t> == op3</a:t>
            </a:r>
          </a:p>
          <a:p>
            <a:pPr marL="342900" indent="-342900" eaLnBrk="0" hangingPunct="0">
              <a:spcBef>
                <a:spcPct val="20000"/>
              </a:spcBef>
              <a:buClr>
                <a:schemeClr val="tx1"/>
              </a:buClr>
              <a:defRPr/>
            </a:pPr>
            <a:r>
              <a:rPr lang="en-US" sz="1200" kern="0" dirty="0"/>
              <a:t>     		        </a:t>
            </a:r>
            <a:r>
              <a:rPr lang="en-US" sz="1200" kern="0" dirty="0" err="1"/>
              <a:t>mov</a:t>
            </a:r>
            <a:r>
              <a:rPr lang="en-US" sz="1200" kern="0" dirty="0"/>
              <a:t> X, 2</a:t>
            </a:r>
          </a:p>
          <a:p>
            <a:pPr marL="342900" indent="-342900" eaLnBrk="0" hangingPunct="0">
              <a:spcBef>
                <a:spcPct val="20000"/>
              </a:spcBef>
              <a:buClr>
                <a:schemeClr val="tx1"/>
              </a:buClr>
              <a:defRPr/>
            </a:pPr>
            <a:r>
              <a:rPr lang="en-US" sz="1200" kern="0" dirty="0"/>
              <a:t>  		</a:t>
            </a:r>
            <a:r>
              <a:rPr lang="en-US" sz="1200" kern="0" dirty="0">
                <a:solidFill>
                  <a:srgbClr val="0070C0"/>
                </a:solidFill>
              </a:rPr>
              <a:t>.ELSE</a:t>
            </a:r>
          </a:p>
          <a:p>
            <a:pPr marL="342900" indent="-342900" eaLnBrk="0" hangingPunct="0">
              <a:spcBef>
                <a:spcPct val="20000"/>
              </a:spcBef>
              <a:buClr>
                <a:schemeClr val="tx1"/>
              </a:buClr>
              <a:defRPr/>
            </a:pPr>
            <a:r>
              <a:rPr lang="en-US" sz="1200" kern="0" dirty="0"/>
              <a:t>     		        </a:t>
            </a:r>
            <a:r>
              <a:rPr lang="en-US" sz="1200" kern="0" dirty="0" err="1"/>
              <a:t>mov</a:t>
            </a:r>
            <a:r>
              <a:rPr lang="en-US" sz="1200" kern="0" dirty="0"/>
              <a:t> X, 3</a:t>
            </a:r>
          </a:p>
          <a:p>
            <a:pPr marL="342900" indent="-342900" eaLnBrk="0" hangingPunct="0">
              <a:spcBef>
                <a:spcPct val="20000"/>
              </a:spcBef>
              <a:buClr>
                <a:schemeClr val="tx1"/>
              </a:buClr>
              <a:defRPr/>
            </a:pPr>
            <a:r>
              <a:rPr lang="en-US" sz="1200" kern="0" dirty="0"/>
              <a:t>  		</a:t>
            </a:r>
            <a:r>
              <a:rPr lang="en-US" sz="1200" kern="0" dirty="0">
                <a:solidFill>
                  <a:srgbClr val="0070C0"/>
                </a:solidFill>
              </a:rPr>
              <a:t>.ENDIF</a:t>
            </a:r>
          </a:p>
          <a:p>
            <a:pPr marL="342900" indent="-342900" eaLnBrk="0" hangingPunct="0">
              <a:spcBef>
                <a:spcPct val="20000"/>
              </a:spcBef>
              <a:buClr>
                <a:schemeClr val="tx1"/>
              </a:buClr>
              <a:defRPr/>
            </a:pPr>
            <a:r>
              <a:rPr lang="en-US" sz="1200" kern="0" dirty="0"/>
              <a:t>	</a:t>
            </a:r>
            <a:r>
              <a:rPr lang="en-US" sz="1200" kern="0" dirty="0">
                <a:solidFill>
                  <a:srgbClr val="FF0000"/>
                </a:solidFill>
              </a:rPr>
              <a:t>.ENDW</a:t>
            </a:r>
          </a:p>
        </p:txBody>
      </p:sp>
    </p:spTree>
    <p:extLst>
      <p:ext uri="{BB962C8B-B14F-4D97-AF65-F5344CB8AC3E}">
        <p14:creationId xmlns:p14="http://schemas.microsoft.com/office/powerpoint/2010/main" val="3846235962"/>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BL</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3714778"/>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STACK</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412</a:t>
            </a:fld>
            <a:endParaRPr lang="es-MX"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013" y="4149080"/>
            <a:ext cx="495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a:xfrm>
            <a:off x="2198313" y="1628800"/>
            <a:ext cx="7772400" cy="237626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MX" altLang="es-MX" dirty="0"/>
              <a:t>STACK data </a:t>
            </a:r>
            <a:r>
              <a:rPr lang="es-MX" altLang="es-MX" dirty="0" err="1"/>
              <a:t>structure</a:t>
            </a:r>
            <a:endParaRPr lang="en-US" altLang="es-MX" dirty="0"/>
          </a:p>
          <a:p>
            <a:r>
              <a:rPr lang="en-US" altLang="es-MX" dirty="0"/>
              <a:t>A STACK of values (data)</a:t>
            </a:r>
          </a:p>
          <a:p>
            <a:pPr lvl="1"/>
            <a:r>
              <a:rPr lang="en-US" altLang="es-MX" dirty="0"/>
              <a:t>values are only added to the top (</a:t>
            </a:r>
            <a:r>
              <a:rPr lang="en-US" altLang="es-MX" sz="1900" dirty="0"/>
              <a:t>PUSH operation</a:t>
            </a:r>
            <a:r>
              <a:rPr lang="en-US" altLang="es-MX" dirty="0"/>
              <a:t>)</a:t>
            </a:r>
          </a:p>
          <a:p>
            <a:pPr lvl="1"/>
            <a:r>
              <a:rPr lang="en-US" altLang="es-MX" dirty="0"/>
              <a:t>values are only removed from the top (</a:t>
            </a:r>
            <a:r>
              <a:rPr lang="en-US" altLang="es-MX" sz="2100" dirty="0"/>
              <a:t>POP operation</a:t>
            </a:r>
            <a:r>
              <a:rPr lang="en-US" altLang="es-MX" dirty="0"/>
              <a:t>)</a:t>
            </a:r>
          </a:p>
          <a:p>
            <a:pPr lvl="1"/>
            <a:r>
              <a:rPr lang="en-US" altLang="es-MX" dirty="0"/>
              <a:t>LIFO (Last-in, First-out) data structure</a:t>
            </a:r>
          </a:p>
        </p:txBody>
      </p:sp>
    </p:spTree>
    <p:extLst>
      <p:ext uri="{BB962C8B-B14F-4D97-AF65-F5344CB8AC3E}">
        <p14:creationId xmlns:p14="http://schemas.microsoft.com/office/powerpoint/2010/main" val="2019160367"/>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C44A5-3BB2-4C9E-91CF-0D2B76E3F617}"/>
              </a:ext>
            </a:extLst>
          </p:cNvPr>
          <p:cNvSpPr>
            <a:spLocks noGrp="1"/>
          </p:cNvSpPr>
          <p:nvPr>
            <p:ph type="title"/>
          </p:nvPr>
        </p:nvSpPr>
        <p:spPr/>
        <p:txBody>
          <a:bodyPr>
            <a:normAutofit/>
          </a:bodyPr>
          <a:lstStyle/>
          <a:p>
            <a:r>
              <a:rPr lang="es-MX" dirty="0" err="1"/>
              <a:t>Process</a:t>
            </a:r>
            <a:r>
              <a:rPr lang="es-MX" dirty="0"/>
              <a:t> </a:t>
            </a:r>
            <a:r>
              <a:rPr lang="es-MX" dirty="0" err="1"/>
              <a:t>memory</a:t>
            </a:r>
            <a:r>
              <a:rPr lang="es-MX" dirty="0"/>
              <a:t> </a:t>
            </a:r>
            <a:r>
              <a:rPr lang="es-MX" dirty="0" err="1"/>
              <a:t>space</a:t>
            </a:r>
            <a:r>
              <a:rPr lang="es-MX" dirty="0"/>
              <a:t> and </a:t>
            </a:r>
            <a:r>
              <a:rPr lang="es-MX" dirty="0" err="1"/>
              <a:t>resources</a:t>
            </a:r>
            <a:endParaRPr lang="es-MX" dirty="0"/>
          </a:p>
        </p:txBody>
      </p:sp>
      <p:sp>
        <p:nvSpPr>
          <p:cNvPr id="4" name="Marcador de pie de página 3">
            <a:extLst>
              <a:ext uri="{FF2B5EF4-FFF2-40B4-BE49-F238E27FC236}">
                <a16:creationId xmlns:a16="http://schemas.microsoft.com/office/drawing/2014/main" id="{DD7BD51B-CB10-40D6-95A3-E002EBB8BD5A}"/>
              </a:ext>
            </a:extLst>
          </p:cNvPr>
          <p:cNvSpPr>
            <a:spLocks noGrp="1"/>
          </p:cNvSpPr>
          <p:nvPr>
            <p:ph type="ftr" sz="quarter" idx="11"/>
          </p:nvPr>
        </p:nvSpPr>
        <p:spPr/>
        <p:txBody>
          <a:bodyPr/>
          <a:lstStyle/>
          <a:p>
            <a:r>
              <a:rPr lang="es-MX" dirty="0"/>
              <a:t>OPC</a:t>
            </a:r>
          </a:p>
        </p:txBody>
      </p:sp>
      <p:sp>
        <p:nvSpPr>
          <p:cNvPr id="5" name="Marcador de número de diapositiva 4">
            <a:extLst>
              <a:ext uri="{FF2B5EF4-FFF2-40B4-BE49-F238E27FC236}">
                <a16:creationId xmlns:a16="http://schemas.microsoft.com/office/drawing/2014/main" id="{DDD5E88B-9C9A-467B-BE7C-4E12AD7481B7}"/>
              </a:ext>
            </a:extLst>
          </p:cNvPr>
          <p:cNvSpPr>
            <a:spLocks noGrp="1"/>
          </p:cNvSpPr>
          <p:nvPr>
            <p:ph type="sldNum" sz="quarter" idx="12"/>
          </p:nvPr>
        </p:nvSpPr>
        <p:spPr/>
        <p:txBody>
          <a:bodyPr/>
          <a:lstStyle/>
          <a:p>
            <a:fld id="{89694F64-EAC4-420D-80A9-8D186F3C5535}" type="slidenum">
              <a:rPr lang="es-MX" smtClean="0"/>
              <a:pPr/>
              <a:t>413</a:t>
            </a:fld>
            <a:endParaRPr lang="es-MX" dirty="0"/>
          </a:p>
        </p:txBody>
      </p:sp>
      <p:grpSp>
        <p:nvGrpSpPr>
          <p:cNvPr id="30" name="Grupo 29">
            <a:extLst>
              <a:ext uri="{FF2B5EF4-FFF2-40B4-BE49-F238E27FC236}">
                <a16:creationId xmlns:a16="http://schemas.microsoft.com/office/drawing/2014/main" id="{10F06733-539C-4B65-9905-33C157F77AC4}"/>
              </a:ext>
            </a:extLst>
          </p:cNvPr>
          <p:cNvGrpSpPr/>
          <p:nvPr/>
        </p:nvGrpSpPr>
        <p:grpSpPr>
          <a:xfrm>
            <a:off x="2317750" y="1669257"/>
            <a:ext cx="7443788" cy="3948113"/>
            <a:chOff x="793750" y="1669256"/>
            <a:chExt cx="7443788" cy="3948113"/>
          </a:xfrm>
        </p:grpSpPr>
        <p:grpSp>
          <p:nvGrpSpPr>
            <p:cNvPr id="6" name="Group 2072">
              <a:extLst>
                <a:ext uri="{FF2B5EF4-FFF2-40B4-BE49-F238E27FC236}">
                  <a16:creationId xmlns:a16="http://schemas.microsoft.com/office/drawing/2014/main" id="{75E0F8DF-6308-492B-8E9E-C72F795BE8D0}"/>
                </a:ext>
              </a:extLst>
            </p:cNvPr>
            <p:cNvGrpSpPr>
              <a:grpSpLocks/>
            </p:cNvGrpSpPr>
            <p:nvPr/>
          </p:nvGrpSpPr>
          <p:grpSpPr bwMode="auto">
            <a:xfrm>
              <a:off x="793750" y="1669256"/>
              <a:ext cx="7443788" cy="3948113"/>
              <a:chOff x="500" y="1008"/>
              <a:chExt cx="4689" cy="2487"/>
            </a:xfrm>
          </p:grpSpPr>
          <p:sp>
            <p:nvSpPr>
              <p:cNvPr id="7" name="Rectangle 2051">
                <a:extLst>
                  <a:ext uri="{FF2B5EF4-FFF2-40B4-BE49-F238E27FC236}">
                    <a16:creationId xmlns:a16="http://schemas.microsoft.com/office/drawing/2014/main" id="{FC61E90D-EE1D-43EE-B663-4920B26490CF}"/>
                  </a:ext>
                </a:extLst>
              </p:cNvPr>
              <p:cNvSpPr>
                <a:spLocks noChangeArrowheads="1"/>
              </p:cNvSpPr>
              <p:nvPr/>
            </p:nvSpPr>
            <p:spPr bwMode="auto">
              <a:xfrm>
                <a:off x="958" y="3264"/>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50000"/>
                  </a:spcBef>
                  <a:spcAft>
                    <a:spcPct val="0"/>
                  </a:spcAft>
                  <a:buNone/>
                  <a:defRPr/>
                </a:pPr>
                <a:r>
                  <a:rPr lang="en-US" altLang="es-MX" sz="1800" kern="0">
                    <a:solidFill>
                      <a:srgbClr val="FF0000"/>
                    </a:solidFill>
                    <a:latin typeface="Arial" pitchFamily="34" charset="0"/>
                  </a:rPr>
                  <a:t>0x00000000</a:t>
                </a:r>
              </a:p>
            </p:txBody>
          </p:sp>
          <p:sp>
            <p:nvSpPr>
              <p:cNvPr id="8" name="Rectangle 2052">
                <a:extLst>
                  <a:ext uri="{FF2B5EF4-FFF2-40B4-BE49-F238E27FC236}">
                    <a16:creationId xmlns:a16="http://schemas.microsoft.com/office/drawing/2014/main" id="{3B3AC196-E219-4975-A2E0-B9B89223965A}"/>
                  </a:ext>
                </a:extLst>
              </p:cNvPr>
              <p:cNvSpPr>
                <a:spLocks noChangeArrowheads="1"/>
              </p:cNvSpPr>
              <p:nvPr/>
            </p:nvSpPr>
            <p:spPr bwMode="auto">
              <a:xfrm>
                <a:off x="926" y="1008"/>
                <a:ext cx="9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50000"/>
                  </a:spcBef>
                  <a:spcAft>
                    <a:spcPct val="0"/>
                  </a:spcAft>
                  <a:buNone/>
                  <a:defRPr/>
                </a:pPr>
                <a:r>
                  <a:rPr lang="en-US" altLang="es-MX" sz="1800" kern="0">
                    <a:solidFill>
                      <a:srgbClr val="FF0000"/>
                    </a:solidFill>
                    <a:latin typeface="Arial" pitchFamily="34" charset="0"/>
                  </a:rPr>
                  <a:t>0xFFFFFFFF</a:t>
                </a:r>
              </a:p>
            </p:txBody>
          </p:sp>
          <p:sp>
            <p:nvSpPr>
              <p:cNvPr id="9" name="Rectangle 2053">
                <a:extLst>
                  <a:ext uri="{FF2B5EF4-FFF2-40B4-BE49-F238E27FC236}">
                    <a16:creationId xmlns:a16="http://schemas.microsoft.com/office/drawing/2014/main" id="{8E0FC79B-B9DD-429F-AE3C-486C7B9A11F6}"/>
                  </a:ext>
                </a:extLst>
              </p:cNvPr>
              <p:cNvSpPr>
                <a:spLocks noChangeArrowheads="1"/>
              </p:cNvSpPr>
              <p:nvPr/>
            </p:nvSpPr>
            <p:spPr bwMode="auto">
              <a:xfrm>
                <a:off x="500" y="2064"/>
                <a:ext cx="16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50000"/>
                  </a:spcBef>
                  <a:spcAft>
                    <a:spcPct val="0"/>
                  </a:spcAft>
                  <a:buNone/>
                  <a:defRPr/>
                </a:pPr>
                <a:r>
                  <a:rPr lang="en-US" altLang="es-MX" sz="1800" kern="0">
                    <a:solidFill>
                      <a:srgbClr val="FF0000"/>
                    </a:solidFill>
                    <a:latin typeface="Arial" pitchFamily="34" charset="0"/>
                  </a:rPr>
                  <a:t>Memory address space</a:t>
                </a:r>
              </a:p>
            </p:txBody>
          </p:sp>
          <p:sp>
            <p:nvSpPr>
              <p:cNvPr id="10" name="Line 2054">
                <a:extLst>
                  <a:ext uri="{FF2B5EF4-FFF2-40B4-BE49-F238E27FC236}">
                    <a16:creationId xmlns:a16="http://schemas.microsoft.com/office/drawing/2014/main" id="{CB259D81-7294-4E82-9F01-4E5406F23766}"/>
                  </a:ext>
                </a:extLst>
              </p:cNvPr>
              <p:cNvSpPr>
                <a:spLocks noChangeShapeType="1"/>
              </p:cNvSpPr>
              <p:nvPr/>
            </p:nvSpPr>
            <p:spPr bwMode="auto">
              <a:xfrm flipV="1">
                <a:off x="1390" y="1296"/>
                <a:ext cx="0" cy="76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1" name="Line 2055">
                <a:extLst>
                  <a:ext uri="{FF2B5EF4-FFF2-40B4-BE49-F238E27FC236}">
                    <a16:creationId xmlns:a16="http://schemas.microsoft.com/office/drawing/2014/main" id="{CCEFD0FE-C77A-4468-8AA7-7E8CB2FADEE2}"/>
                  </a:ext>
                </a:extLst>
              </p:cNvPr>
              <p:cNvSpPr>
                <a:spLocks noChangeShapeType="1"/>
              </p:cNvSpPr>
              <p:nvPr/>
            </p:nvSpPr>
            <p:spPr bwMode="auto">
              <a:xfrm flipV="1">
                <a:off x="1390" y="2400"/>
                <a:ext cx="0" cy="816"/>
              </a:xfrm>
              <a:prstGeom prst="line">
                <a:avLst/>
              </a:prstGeom>
              <a:noFill/>
              <a:ln w="12700">
                <a:solidFill>
                  <a:srgbClr val="FF0000"/>
                </a:solidFill>
                <a:round/>
                <a:headEnd type="triangle" w="med" len="med"/>
                <a:tailEnd/>
              </a:ln>
              <a:extLst>
                <a:ext uri="{909E8E84-426E-40DD-AFC4-6F175D3DCCD1}">
                  <a14:hiddenFill xmlns:a14="http://schemas.microsoft.com/office/drawing/2010/main">
                    <a:noFill/>
                  </a14:hiddenFill>
                </a:ext>
              </a:extLst>
            </p:spPr>
            <p:txBody>
              <a:bodyPr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2" name="Rectangle 2056">
                <a:extLst>
                  <a:ext uri="{FF2B5EF4-FFF2-40B4-BE49-F238E27FC236}">
                    <a16:creationId xmlns:a16="http://schemas.microsoft.com/office/drawing/2014/main" id="{3A305D8A-C536-4AEA-90F5-DF02B2105080}"/>
                  </a:ext>
                </a:extLst>
              </p:cNvPr>
              <p:cNvSpPr>
                <a:spLocks noChangeArrowheads="1"/>
              </p:cNvSpPr>
              <p:nvPr/>
            </p:nvSpPr>
            <p:spPr bwMode="auto">
              <a:xfrm>
                <a:off x="2331" y="2752"/>
                <a:ext cx="1728" cy="339"/>
              </a:xfrm>
              <a:prstGeom prst="rect">
                <a:avLst/>
              </a:prstGeom>
              <a:solidFill>
                <a:srgbClr val="FFCC99"/>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a:solidFill>
                      <a:srgbClr val="3333CC"/>
                    </a:solidFill>
                    <a:latin typeface="Arial" pitchFamily="34" charset="0"/>
                  </a:rPr>
                  <a:t>Code section</a:t>
                </a:r>
              </a:p>
              <a:p>
                <a:pPr algn="ctr" fontAlgn="base">
                  <a:spcBef>
                    <a:spcPct val="10000"/>
                  </a:spcBef>
                  <a:spcAft>
                    <a:spcPct val="0"/>
                  </a:spcAft>
                  <a:buNone/>
                  <a:defRPr/>
                </a:pPr>
                <a:r>
                  <a:rPr lang="en-US" altLang="es-MX" sz="1400" b="1" kern="0">
                    <a:solidFill>
                      <a:srgbClr val="000000"/>
                    </a:solidFill>
                    <a:latin typeface="Arial" pitchFamily="34" charset="0"/>
                  </a:rPr>
                  <a:t>(text segment)</a:t>
                </a:r>
              </a:p>
            </p:txBody>
          </p:sp>
          <p:sp>
            <p:nvSpPr>
              <p:cNvPr id="13" name="Rectangle 2057">
                <a:extLst>
                  <a:ext uri="{FF2B5EF4-FFF2-40B4-BE49-F238E27FC236}">
                    <a16:creationId xmlns:a16="http://schemas.microsoft.com/office/drawing/2014/main" id="{687D22EA-8529-403B-B4A1-F8806E9BE652}"/>
                  </a:ext>
                </a:extLst>
              </p:cNvPr>
              <p:cNvSpPr>
                <a:spLocks noChangeArrowheads="1"/>
              </p:cNvSpPr>
              <p:nvPr/>
            </p:nvSpPr>
            <p:spPr bwMode="auto">
              <a:xfrm>
                <a:off x="2330" y="3085"/>
                <a:ext cx="1728" cy="368"/>
              </a:xfrm>
              <a:prstGeom prst="rect">
                <a:avLst/>
              </a:prstGeom>
              <a:solidFill>
                <a:srgbClr val="FFE0D9"/>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a:solidFill>
                      <a:srgbClr val="3333CC"/>
                    </a:solidFill>
                    <a:latin typeface="Arial" pitchFamily="34" charset="0"/>
                  </a:rPr>
                  <a:t>static data section</a:t>
                </a:r>
              </a:p>
              <a:p>
                <a:pPr algn="ctr" fontAlgn="base">
                  <a:spcBef>
                    <a:spcPct val="10000"/>
                  </a:spcBef>
                  <a:spcAft>
                    <a:spcPct val="0"/>
                  </a:spcAft>
                  <a:buNone/>
                  <a:defRPr/>
                </a:pPr>
                <a:r>
                  <a:rPr lang="en-US" altLang="es-MX" sz="1400" b="1" kern="0">
                    <a:solidFill>
                      <a:srgbClr val="000000"/>
                    </a:solidFill>
                    <a:latin typeface="Arial" pitchFamily="34" charset="0"/>
                  </a:rPr>
                  <a:t>(data segment)</a:t>
                </a:r>
              </a:p>
            </p:txBody>
          </p:sp>
          <p:sp>
            <p:nvSpPr>
              <p:cNvPr id="14" name="Rectangle 2058">
                <a:extLst>
                  <a:ext uri="{FF2B5EF4-FFF2-40B4-BE49-F238E27FC236}">
                    <a16:creationId xmlns:a16="http://schemas.microsoft.com/office/drawing/2014/main" id="{DEFEE2DA-4E80-474D-86D0-295DD8877357}"/>
                  </a:ext>
                </a:extLst>
              </p:cNvPr>
              <p:cNvSpPr>
                <a:spLocks noChangeArrowheads="1"/>
              </p:cNvSpPr>
              <p:nvPr/>
            </p:nvSpPr>
            <p:spPr bwMode="auto">
              <a:xfrm>
                <a:off x="2331" y="2381"/>
                <a:ext cx="1728" cy="382"/>
              </a:xfrm>
              <a:prstGeom prst="rect">
                <a:avLst/>
              </a:prstGeom>
              <a:solidFill>
                <a:srgbClr val="FFFF99"/>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dirty="0">
                    <a:solidFill>
                      <a:srgbClr val="3333CC"/>
                    </a:solidFill>
                    <a:latin typeface="Arial" pitchFamily="34" charset="0"/>
                  </a:rPr>
                  <a:t>heap</a:t>
                </a:r>
              </a:p>
              <a:p>
                <a:pPr algn="ctr" fontAlgn="base">
                  <a:spcBef>
                    <a:spcPct val="10000"/>
                  </a:spcBef>
                  <a:spcAft>
                    <a:spcPct val="0"/>
                  </a:spcAft>
                  <a:buNone/>
                  <a:defRPr/>
                </a:pPr>
                <a:r>
                  <a:rPr lang="en-US" altLang="es-MX" sz="1400" b="1" kern="0" dirty="0">
                    <a:solidFill>
                      <a:srgbClr val="000000"/>
                    </a:solidFill>
                    <a:latin typeface="Arial" pitchFamily="34" charset="0"/>
                  </a:rPr>
                  <a:t>(dynamic allocated mem)</a:t>
                </a:r>
              </a:p>
            </p:txBody>
          </p:sp>
          <p:sp>
            <p:nvSpPr>
              <p:cNvPr id="15" name="Rectangle 2059">
                <a:extLst>
                  <a:ext uri="{FF2B5EF4-FFF2-40B4-BE49-F238E27FC236}">
                    <a16:creationId xmlns:a16="http://schemas.microsoft.com/office/drawing/2014/main" id="{055DDE7D-4525-44C2-9802-94A373C7BF40}"/>
                  </a:ext>
                </a:extLst>
              </p:cNvPr>
              <p:cNvSpPr>
                <a:spLocks noChangeArrowheads="1"/>
              </p:cNvSpPr>
              <p:nvPr/>
            </p:nvSpPr>
            <p:spPr bwMode="auto">
              <a:xfrm>
                <a:off x="2331" y="1992"/>
                <a:ext cx="1728" cy="389"/>
              </a:xfrm>
              <a:prstGeom prst="rect">
                <a:avLst/>
              </a:prstGeom>
              <a:solidFill>
                <a:srgbClr val="FFFFFF"/>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endParaRPr lang="es-ES" altLang="es-MX" sz="1400" b="1" kern="0">
                  <a:solidFill>
                    <a:srgbClr val="000000"/>
                  </a:solidFill>
                  <a:latin typeface="Arial" pitchFamily="34" charset="0"/>
                </a:endParaRPr>
              </a:p>
            </p:txBody>
          </p:sp>
          <p:sp>
            <p:nvSpPr>
              <p:cNvPr id="16" name="Rectangle 2060">
                <a:extLst>
                  <a:ext uri="{FF2B5EF4-FFF2-40B4-BE49-F238E27FC236}">
                    <a16:creationId xmlns:a16="http://schemas.microsoft.com/office/drawing/2014/main" id="{AFB065EA-ED83-4F5F-8A46-FED7611931AD}"/>
                  </a:ext>
                </a:extLst>
              </p:cNvPr>
              <p:cNvSpPr>
                <a:spLocks noChangeArrowheads="1"/>
              </p:cNvSpPr>
              <p:nvPr/>
            </p:nvSpPr>
            <p:spPr bwMode="auto">
              <a:xfrm>
                <a:off x="2331" y="1619"/>
                <a:ext cx="1728" cy="374"/>
              </a:xfrm>
              <a:prstGeom prst="rect">
                <a:avLst/>
              </a:prstGeom>
              <a:solidFill>
                <a:srgbClr val="FFFF99"/>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dirty="0">
                    <a:solidFill>
                      <a:srgbClr val="FF0000"/>
                    </a:solidFill>
                    <a:latin typeface="Arial" pitchFamily="34" charset="0"/>
                  </a:rPr>
                  <a:t>Runtime STACK</a:t>
                </a:r>
              </a:p>
              <a:p>
                <a:pPr algn="ctr" fontAlgn="base">
                  <a:spcBef>
                    <a:spcPct val="10000"/>
                  </a:spcBef>
                  <a:spcAft>
                    <a:spcPct val="0"/>
                  </a:spcAft>
                  <a:buNone/>
                  <a:defRPr/>
                </a:pPr>
                <a:r>
                  <a:rPr lang="en-US" altLang="es-MX" sz="1400" b="1" kern="0" dirty="0">
                    <a:solidFill>
                      <a:srgbClr val="000000"/>
                    </a:solidFill>
                    <a:latin typeface="Arial" pitchFamily="34" charset="0"/>
                  </a:rPr>
                  <a:t>(storage call returns, etc.)</a:t>
                </a:r>
              </a:p>
            </p:txBody>
          </p:sp>
          <p:sp>
            <p:nvSpPr>
              <p:cNvPr id="17" name="Line 2061">
                <a:extLst>
                  <a:ext uri="{FF2B5EF4-FFF2-40B4-BE49-F238E27FC236}">
                    <a16:creationId xmlns:a16="http://schemas.microsoft.com/office/drawing/2014/main" id="{2FEAFDDE-CC5F-4728-9623-DD475E2EEAA4}"/>
                  </a:ext>
                </a:extLst>
              </p:cNvPr>
              <p:cNvSpPr>
                <a:spLocks noChangeShapeType="1"/>
              </p:cNvSpPr>
              <p:nvPr/>
            </p:nvSpPr>
            <p:spPr bwMode="auto">
              <a:xfrm>
                <a:off x="3195" y="2013"/>
                <a:ext cx="0" cy="14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8" name="Line 2062">
                <a:extLst>
                  <a:ext uri="{FF2B5EF4-FFF2-40B4-BE49-F238E27FC236}">
                    <a16:creationId xmlns:a16="http://schemas.microsoft.com/office/drawing/2014/main" id="{37F32FB7-B116-453B-88E0-3AF0F02C01FC}"/>
                  </a:ext>
                </a:extLst>
              </p:cNvPr>
              <p:cNvSpPr>
                <a:spLocks noChangeShapeType="1"/>
              </p:cNvSpPr>
              <p:nvPr/>
            </p:nvSpPr>
            <p:spPr bwMode="auto">
              <a:xfrm>
                <a:off x="3195" y="2223"/>
                <a:ext cx="0" cy="144"/>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19" name="Rectangle 2067">
                <a:extLst>
                  <a:ext uri="{FF2B5EF4-FFF2-40B4-BE49-F238E27FC236}">
                    <a16:creationId xmlns:a16="http://schemas.microsoft.com/office/drawing/2014/main" id="{F864BE89-B01E-4EA0-AB40-E6353C5F00F9}"/>
                  </a:ext>
                </a:extLst>
              </p:cNvPr>
              <p:cNvSpPr>
                <a:spLocks noChangeArrowheads="1"/>
              </p:cNvSpPr>
              <p:nvPr/>
            </p:nvSpPr>
            <p:spPr bwMode="auto">
              <a:xfrm>
                <a:off x="2329" y="1097"/>
                <a:ext cx="1728" cy="528"/>
              </a:xfrm>
              <a:prstGeom prst="rect">
                <a:avLst/>
              </a:prstGeom>
              <a:solidFill>
                <a:srgbClr val="CCFFCC"/>
              </a:solidFill>
              <a:ln w="12700">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400" b="1" kern="0" dirty="0">
                    <a:solidFill>
                      <a:srgbClr val="3333CC"/>
                    </a:solidFill>
                    <a:latin typeface="Arial" pitchFamily="34" charset="0"/>
                  </a:rPr>
                  <a:t>OS resources</a:t>
                </a:r>
              </a:p>
              <a:p>
                <a:pPr algn="ctr" fontAlgn="base">
                  <a:spcBef>
                    <a:spcPct val="10000"/>
                  </a:spcBef>
                  <a:spcAft>
                    <a:spcPct val="0"/>
                  </a:spcAft>
                  <a:buNone/>
                  <a:defRPr/>
                </a:pPr>
                <a:r>
                  <a:rPr lang="en-US" altLang="es-MX" sz="1400" b="1" kern="0" dirty="0">
                    <a:solidFill>
                      <a:srgbClr val="000000"/>
                    </a:solidFill>
                    <a:latin typeface="Arial" pitchFamily="34" charset="0"/>
                  </a:rPr>
                  <a:t>(open files, network connect.,</a:t>
                </a:r>
              </a:p>
              <a:p>
                <a:pPr algn="ctr" fontAlgn="base">
                  <a:spcBef>
                    <a:spcPct val="10000"/>
                  </a:spcBef>
                  <a:spcAft>
                    <a:spcPct val="0"/>
                  </a:spcAft>
                  <a:buNone/>
                  <a:defRPr/>
                </a:pPr>
                <a:r>
                  <a:rPr lang="en-US" altLang="es-MX" sz="1400" b="1" kern="0" dirty="0">
                    <a:solidFill>
                      <a:srgbClr val="000000"/>
                    </a:solidFill>
                    <a:latin typeface="Arial" pitchFamily="34" charset="0"/>
                  </a:rPr>
                  <a:t>Sound channels, …)</a:t>
                </a:r>
              </a:p>
            </p:txBody>
          </p:sp>
          <p:sp>
            <p:nvSpPr>
              <p:cNvPr id="20" name="Rectangle 2068">
                <a:extLst>
                  <a:ext uri="{FF2B5EF4-FFF2-40B4-BE49-F238E27FC236}">
                    <a16:creationId xmlns:a16="http://schemas.microsoft.com/office/drawing/2014/main" id="{5E7FEE65-6AB4-456E-8703-4B38EDC55F52}"/>
                  </a:ext>
                </a:extLst>
              </p:cNvPr>
              <p:cNvSpPr>
                <a:spLocks noChangeArrowheads="1"/>
              </p:cNvSpPr>
              <p:nvPr/>
            </p:nvSpPr>
            <p:spPr bwMode="auto">
              <a:xfrm>
                <a:off x="4227" y="1390"/>
                <a:ext cx="962" cy="1948"/>
              </a:xfrm>
              <a:prstGeom prst="rect">
                <a:avLst/>
              </a:prstGeom>
              <a:solidFill>
                <a:srgbClr val="C0C0C0"/>
              </a:solidFill>
              <a:ln w="38100" cmpd="dbl">
                <a:solidFill>
                  <a:srgbClr val="000000"/>
                </a:solidFill>
                <a:miter lim="800000"/>
                <a:headEnd/>
                <a:tailEnd/>
              </a:ln>
            </p:spPr>
            <p:txBody>
              <a:bodyPr>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800" kern="0">
                    <a:solidFill>
                      <a:srgbClr val="000000"/>
                    </a:solidFill>
                    <a:latin typeface="Arial" pitchFamily="34" charset="0"/>
                  </a:rPr>
                  <a:t>CPU</a:t>
                </a: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r>
                  <a:rPr lang="en-US" altLang="es-MX" sz="1800" kern="0">
                    <a:solidFill>
                      <a:srgbClr val="000000"/>
                    </a:solidFill>
                    <a:latin typeface="Arial" pitchFamily="34" charset="0"/>
                  </a:rPr>
                  <a:t>General Registers</a:t>
                </a: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a:p>
                <a:pPr algn="ctr" fontAlgn="base">
                  <a:spcBef>
                    <a:spcPct val="10000"/>
                  </a:spcBef>
                  <a:spcAft>
                    <a:spcPct val="0"/>
                  </a:spcAft>
                  <a:buNone/>
                  <a:defRPr/>
                </a:pPr>
                <a:endParaRPr lang="en-US" altLang="es-MX" sz="1800" kern="0">
                  <a:solidFill>
                    <a:srgbClr val="000000"/>
                  </a:solidFill>
                  <a:latin typeface="Arial" pitchFamily="34" charset="0"/>
                </a:endParaRPr>
              </a:p>
            </p:txBody>
          </p:sp>
          <p:sp>
            <p:nvSpPr>
              <p:cNvPr id="21" name="Line 2063">
                <a:extLst>
                  <a:ext uri="{FF2B5EF4-FFF2-40B4-BE49-F238E27FC236}">
                    <a16:creationId xmlns:a16="http://schemas.microsoft.com/office/drawing/2014/main" id="{4B841673-311C-4B3B-84C6-C720222EF16A}"/>
                  </a:ext>
                </a:extLst>
              </p:cNvPr>
              <p:cNvSpPr>
                <a:spLocks noChangeShapeType="1"/>
              </p:cNvSpPr>
              <p:nvPr/>
            </p:nvSpPr>
            <p:spPr bwMode="auto">
              <a:xfrm flipH="1">
                <a:off x="4048" y="1905"/>
                <a:ext cx="24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22" name="Line 2064">
                <a:extLst>
                  <a:ext uri="{FF2B5EF4-FFF2-40B4-BE49-F238E27FC236}">
                    <a16:creationId xmlns:a16="http://schemas.microsoft.com/office/drawing/2014/main" id="{C79C86D2-498D-410C-AAF6-55C012B87688}"/>
                  </a:ext>
                </a:extLst>
              </p:cNvPr>
              <p:cNvSpPr>
                <a:spLocks noChangeShapeType="1"/>
              </p:cNvSpPr>
              <p:nvPr/>
            </p:nvSpPr>
            <p:spPr bwMode="auto">
              <a:xfrm flipH="1">
                <a:off x="4034" y="2974"/>
                <a:ext cx="24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defRPr/>
                </a:pPr>
                <a:endParaRPr lang="es-MX" sz="2800" b="1" kern="0">
                  <a:solidFill>
                    <a:srgbClr val="808080"/>
                  </a:solidFill>
                  <a:latin typeface="Times New Roman" pitchFamily="18" charset="0"/>
                </a:endParaRPr>
              </a:p>
            </p:txBody>
          </p:sp>
          <p:sp>
            <p:nvSpPr>
              <p:cNvPr id="23" name="Rectangle 2065">
                <a:extLst>
                  <a:ext uri="{FF2B5EF4-FFF2-40B4-BE49-F238E27FC236}">
                    <a16:creationId xmlns:a16="http://schemas.microsoft.com/office/drawing/2014/main" id="{700CCC5D-9596-44DA-802D-052BA2B0CCE9}"/>
                  </a:ext>
                </a:extLst>
              </p:cNvPr>
              <p:cNvSpPr>
                <a:spLocks noChangeArrowheads="1"/>
              </p:cNvSpPr>
              <p:nvPr/>
            </p:nvSpPr>
            <p:spPr bwMode="auto">
              <a:xfrm>
                <a:off x="4274" y="288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800" kern="0">
                    <a:solidFill>
                      <a:srgbClr val="000000"/>
                    </a:solidFill>
                    <a:latin typeface="Arial" pitchFamily="34" charset="0"/>
                  </a:rPr>
                  <a:t>PC</a:t>
                </a:r>
              </a:p>
            </p:txBody>
          </p:sp>
          <p:sp>
            <p:nvSpPr>
              <p:cNvPr id="24" name="Rectangle 2066">
                <a:extLst>
                  <a:ext uri="{FF2B5EF4-FFF2-40B4-BE49-F238E27FC236}">
                    <a16:creationId xmlns:a16="http://schemas.microsoft.com/office/drawing/2014/main" id="{2A172728-153D-46D6-AF84-08F5BE049362}"/>
                  </a:ext>
                </a:extLst>
              </p:cNvPr>
              <p:cNvSpPr>
                <a:spLocks noChangeArrowheads="1"/>
              </p:cNvSpPr>
              <p:nvPr/>
            </p:nvSpPr>
            <p:spPr bwMode="auto">
              <a:xfrm>
                <a:off x="4288" y="1809"/>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fontAlgn="base">
                  <a:spcBef>
                    <a:spcPct val="10000"/>
                  </a:spcBef>
                  <a:spcAft>
                    <a:spcPct val="0"/>
                  </a:spcAft>
                  <a:buNone/>
                  <a:defRPr/>
                </a:pPr>
                <a:r>
                  <a:rPr lang="en-US" altLang="es-MX" sz="1800" kern="0">
                    <a:solidFill>
                      <a:srgbClr val="000000"/>
                    </a:solidFill>
                    <a:latin typeface="Arial" pitchFamily="34" charset="0"/>
                  </a:rPr>
                  <a:t>SP</a:t>
                </a:r>
              </a:p>
            </p:txBody>
          </p:sp>
        </p:grpSp>
        <p:sp>
          <p:nvSpPr>
            <p:cNvPr id="25" name="CuadroTexto 24">
              <a:extLst>
                <a:ext uri="{FF2B5EF4-FFF2-40B4-BE49-F238E27FC236}">
                  <a16:creationId xmlns:a16="http://schemas.microsoft.com/office/drawing/2014/main" id="{A6FAD4C1-72A5-41AC-A090-4251094AF07A}"/>
                </a:ext>
              </a:extLst>
            </p:cNvPr>
            <p:cNvSpPr txBox="1"/>
            <p:nvPr/>
          </p:nvSpPr>
          <p:spPr>
            <a:xfrm>
              <a:off x="7273131" y="4649550"/>
              <a:ext cx="488950" cy="369332"/>
            </a:xfrm>
            <a:prstGeom prst="rect">
              <a:avLst/>
            </a:prstGeom>
            <a:noFill/>
          </p:spPr>
          <p:txBody>
            <a:bodyPr wrap="square" rtlCol="0">
              <a:spAutoFit/>
            </a:bodyPr>
            <a:lstStyle/>
            <a:p>
              <a:r>
                <a:rPr lang="es-MX" b="1" i="1" dirty="0">
                  <a:solidFill>
                    <a:srgbClr val="FF0000"/>
                  </a:solidFill>
                </a:rPr>
                <a:t>EIP</a:t>
              </a:r>
            </a:p>
          </p:txBody>
        </p:sp>
        <p:sp>
          <p:nvSpPr>
            <p:cNvPr id="26" name="CuadroTexto 25">
              <a:extLst>
                <a:ext uri="{FF2B5EF4-FFF2-40B4-BE49-F238E27FC236}">
                  <a16:creationId xmlns:a16="http://schemas.microsoft.com/office/drawing/2014/main" id="{9AF919E2-AA6D-4671-99D1-61C65BCF43BC}"/>
                </a:ext>
              </a:extLst>
            </p:cNvPr>
            <p:cNvSpPr txBox="1"/>
            <p:nvPr/>
          </p:nvSpPr>
          <p:spPr>
            <a:xfrm>
              <a:off x="7258350" y="2939534"/>
              <a:ext cx="583198" cy="369332"/>
            </a:xfrm>
            <a:prstGeom prst="rect">
              <a:avLst/>
            </a:prstGeom>
            <a:noFill/>
          </p:spPr>
          <p:txBody>
            <a:bodyPr wrap="square" rtlCol="0">
              <a:spAutoFit/>
            </a:bodyPr>
            <a:lstStyle/>
            <a:p>
              <a:r>
                <a:rPr lang="es-MX" b="1" i="1" dirty="0">
                  <a:solidFill>
                    <a:srgbClr val="FF0000"/>
                  </a:solidFill>
                </a:rPr>
                <a:t>ESP</a:t>
              </a:r>
            </a:p>
          </p:txBody>
        </p:sp>
        <p:sp>
          <p:nvSpPr>
            <p:cNvPr id="27" name="CuadroTexto 26">
              <a:extLst>
                <a:ext uri="{FF2B5EF4-FFF2-40B4-BE49-F238E27FC236}">
                  <a16:creationId xmlns:a16="http://schemas.microsoft.com/office/drawing/2014/main" id="{2E40535F-B1AB-4C2D-8E2D-F3526FF07C12}"/>
                </a:ext>
              </a:extLst>
            </p:cNvPr>
            <p:cNvSpPr txBox="1"/>
            <p:nvPr/>
          </p:nvSpPr>
          <p:spPr>
            <a:xfrm>
              <a:off x="3072149" y="4542276"/>
              <a:ext cx="693860" cy="369332"/>
            </a:xfrm>
            <a:prstGeom prst="rect">
              <a:avLst/>
            </a:prstGeom>
            <a:noFill/>
          </p:spPr>
          <p:txBody>
            <a:bodyPr wrap="square" rtlCol="0">
              <a:spAutoFit/>
            </a:bodyPr>
            <a:lstStyle/>
            <a:p>
              <a:r>
                <a:rPr lang="es-MX" b="1" i="1" dirty="0">
                  <a:solidFill>
                    <a:srgbClr val="FF0000"/>
                  </a:solidFill>
                </a:rPr>
                <a:t>CS &gt;</a:t>
              </a:r>
            </a:p>
          </p:txBody>
        </p:sp>
        <p:sp>
          <p:nvSpPr>
            <p:cNvPr id="28" name="CuadroTexto 27">
              <a:extLst>
                <a:ext uri="{FF2B5EF4-FFF2-40B4-BE49-F238E27FC236}">
                  <a16:creationId xmlns:a16="http://schemas.microsoft.com/office/drawing/2014/main" id="{E278F92D-9272-47A7-8FB0-17EE26741892}"/>
                </a:ext>
              </a:extLst>
            </p:cNvPr>
            <p:cNvSpPr txBox="1"/>
            <p:nvPr/>
          </p:nvSpPr>
          <p:spPr>
            <a:xfrm>
              <a:off x="3072149" y="5038953"/>
              <a:ext cx="786068" cy="369332"/>
            </a:xfrm>
            <a:prstGeom prst="rect">
              <a:avLst/>
            </a:prstGeom>
            <a:noFill/>
          </p:spPr>
          <p:txBody>
            <a:bodyPr wrap="square" rtlCol="0">
              <a:spAutoFit/>
            </a:bodyPr>
            <a:lstStyle/>
            <a:p>
              <a:r>
                <a:rPr lang="es-MX" b="1" i="1" dirty="0">
                  <a:solidFill>
                    <a:srgbClr val="FF0000"/>
                  </a:solidFill>
                </a:rPr>
                <a:t>DS &gt;</a:t>
              </a:r>
            </a:p>
          </p:txBody>
        </p:sp>
        <p:sp>
          <p:nvSpPr>
            <p:cNvPr id="29" name="CuadroTexto 28">
              <a:extLst>
                <a:ext uri="{FF2B5EF4-FFF2-40B4-BE49-F238E27FC236}">
                  <a16:creationId xmlns:a16="http://schemas.microsoft.com/office/drawing/2014/main" id="{8C3893D7-0DCC-455F-A87A-70CF1684F6F4}"/>
                </a:ext>
              </a:extLst>
            </p:cNvPr>
            <p:cNvSpPr txBox="1"/>
            <p:nvPr/>
          </p:nvSpPr>
          <p:spPr>
            <a:xfrm>
              <a:off x="3028830" y="2736096"/>
              <a:ext cx="670046" cy="369332"/>
            </a:xfrm>
            <a:prstGeom prst="rect">
              <a:avLst/>
            </a:prstGeom>
            <a:noFill/>
          </p:spPr>
          <p:txBody>
            <a:bodyPr wrap="square" rtlCol="0">
              <a:spAutoFit/>
            </a:bodyPr>
            <a:lstStyle/>
            <a:p>
              <a:r>
                <a:rPr lang="es-MX" b="1" i="1" dirty="0">
                  <a:solidFill>
                    <a:srgbClr val="FF0000"/>
                  </a:solidFill>
                </a:rPr>
                <a:t>SS &gt;</a:t>
              </a:r>
            </a:p>
          </p:txBody>
        </p:sp>
      </p:grpSp>
    </p:spTree>
    <p:extLst>
      <p:ext uri="{BB962C8B-B14F-4D97-AF65-F5344CB8AC3E}">
        <p14:creationId xmlns:p14="http://schemas.microsoft.com/office/powerpoint/2010/main" val="2954709530"/>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Runtime STACK</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414</a:t>
            </a:fld>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939" y="3501008"/>
            <a:ext cx="3810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a:xfrm>
            <a:off x="2209800" y="1484784"/>
            <a:ext cx="7772400" cy="187220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MX" altLang="es-MX" dirty="0"/>
              <a:t>STACK </a:t>
            </a:r>
            <a:r>
              <a:rPr lang="es-MX" altLang="es-MX" dirty="0" err="1"/>
              <a:t>inside</a:t>
            </a:r>
            <a:r>
              <a:rPr lang="es-MX" altLang="es-MX" dirty="0"/>
              <a:t> </a:t>
            </a:r>
            <a:r>
              <a:rPr lang="es-MX" altLang="es-MX" dirty="0" err="1"/>
              <a:t>every</a:t>
            </a:r>
            <a:r>
              <a:rPr lang="es-MX" altLang="es-MX" dirty="0"/>
              <a:t> </a:t>
            </a:r>
            <a:r>
              <a:rPr lang="es-MX" altLang="es-MX" dirty="0" err="1"/>
              <a:t>Process</a:t>
            </a:r>
            <a:endParaRPr lang="en-US" altLang="es-MX" dirty="0"/>
          </a:p>
          <a:p>
            <a:r>
              <a:rPr lang="en-US" altLang="es-MX" dirty="0"/>
              <a:t>Managed by the CPU, using a stack pointer register</a:t>
            </a:r>
          </a:p>
          <a:p>
            <a:pPr lvl="1"/>
            <a:r>
              <a:rPr lang="en-US" altLang="es-MX" dirty="0"/>
              <a:t>ESP (Extended Stack Pointer)</a:t>
            </a:r>
          </a:p>
          <a:p>
            <a:pPr lvl="2">
              <a:buFont typeface="Wingdings" panose="05000000000000000000" pitchFamily="2" charset="2"/>
              <a:buChar char="ü"/>
            </a:pPr>
            <a:r>
              <a:rPr lang="es-MX" altLang="es-MX" dirty="0"/>
              <a:t>ESP </a:t>
            </a:r>
            <a:r>
              <a:rPr lang="es-MX" altLang="es-MX" dirty="0" err="1"/>
              <a:t>always</a:t>
            </a:r>
            <a:r>
              <a:rPr lang="es-MX" altLang="es-MX" dirty="0"/>
              <a:t> </a:t>
            </a:r>
            <a:r>
              <a:rPr lang="es-MX" altLang="es-MX" dirty="0" err="1"/>
              <a:t>points</a:t>
            </a:r>
            <a:r>
              <a:rPr lang="es-MX" altLang="es-MX" dirty="0"/>
              <a:t> to </a:t>
            </a:r>
            <a:r>
              <a:rPr lang="es-MX" altLang="es-MX" dirty="0" err="1"/>
              <a:t>the</a:t>
            </a:r>
            <a:r>
              <a:rPr lang="es-MX" altLang="es-MX" dirty="0"/>
              <a:t> </a:t>
            </a:r>
            <a:r>
              <a:rPr lang="es-MX" altLang="es-MX" dirty="0" err="1"/>
              <a:t>last</a:t>
            </a:r>
            <a:r>
              <a:rPr lang="es-MX" altLang="es-MX" dirty="0"/>
              <a:t> </a:t>
            </a:r>
            <a:r>
              <a:rPr lang="es-MX" altLang="es-MX" dirty="0" err="1"/>
              <a:t>value</a:t>
            </a:r>
            <a:r>
              <a:rPr lang="es-MX" altLang="es-MX" dirty="0"/>
              <a:t> </a:t>
            </a:r>
            <a:r>
              <a:rPr lang="es-MX" altLang="es-MX" dirty="0" err="1"/>
              <a:t>added</a:t>
            </a:r>
            <a:endParaRPr lang="en-US" altLang="es-MX" dirty="0"/>
          </a:p>
        </p:txBody>
      </p:sp>
      <p:cxnSp>
        <p:nvCxnSpPr>
          <p:cNvPr id="8" name="7 Conector recto de flecha"/>
          <p:cNvCxnSpPr/>
          <p:nvPr/>
        </p:nvCxnSpPr>
        <p:spPr>
          <a:xfrm>
            <a:off x="8328248" y="4050804"/>
            <a:ext cx="0" cy="936104"/>
          </a:xfrm>
          <a:prstGeom prst="straightConnector1">
            <a:avLst/>
          </a:prstGeom>
          <a:ln w="38100">
            <a:solidFill>
              <a:srgbClr val="FF0000"/>
            </a:solidFill>
            <a:prstDash val="sysDash"/>
            <a:headEnd type="diamond"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037475"/>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PUSH Instruction</a:t>
            </a:r>
          </a:p>
        </p:txBody>
      </p:sp>
      <p:sp>
        <p:nvSpPr>
          <p:cNvPr id="3" name="2 Marcador de contenido"/>
          <p:cNvSpPr>
            <a:spLocks noGrp="1"/>
          </p:cNvSpPr>
          <p:nvPr>
            <p:ph idx="1"/>
          </p:nvPr>
        </p:nvSpPr>
        <p:spPr/>
        <p:txBody>
          <a:bodyPr>
            <a:normAutofit/>
          </a:bodyPr>
          <a:lstStyle/>
          <a:p>
            <a:r>
              <a:rPr lang="en-US" altLang="es-MX" dirty="0"/>
              <a:t>PUSH syntax,  one operand</a:t>
            </a:r>
          </a:p>
          <a:p>
            <a:pPr lvl="1"/>
            <a:r>
              <a:rPr lang="en-US" altLang="es-MX" dirty="0"/>
              <a:t>PUSH </a:t>
            </a:r>
            <a:r>
              <a:rPr lang="en-US" altLang="es-MX" i="1" dirty="0" err="1"/>
              <a:t>reg</a:t>
            </a:r>
            <a:r>
              <a:rPr lang="en-US" altLang="es-MX" i="1" dirty="0"/>
              <a:t>/mem16</a:t>
            </a:r>
            <a:r>
              <a:rPr lang="en-US" altLang="es-MX" dirty="0"/>
              <a:t>           ; </a:t>
            </a:r>
            <a:r>
              <a:rPr lang="en-US" altLang="es-MX" sz="2000" i="1" dirty="0"/>
              <a:t>for 2-Byte, 16-bit operand</a:t>
            </a:r>
            <a:r>
              <a:rPr lang="en-US" altLang="es-MX" i="1" dirty="0"/>
              <a:t> </a:t>
            </a:r>
          </a:p>
          <a:p>
            <a:pPr lvl="1"/>
            <a:r>
              <a:rPr lang="en-US" altLang="es-MX" dirty="0"/>
              <a:t>PUSH </a:t>
            </a:r>
            <a:r>
              <a:rPr lang="en-US" altLang="es-MX" i="1" dirty="0" err="1"/>
              <a:t>reg</a:t>
            </a:r>
            <a:r>
              <a:rPr lang="en-US" altLang="es-MX" i="1" dirty="0"/>
              <a:t>/mem32           ; </a:t>
            </a:r>
            <a:r>
              <a:rPr lang="en-US" altLang="es-MX" sz="2000" i="1" dirty="0"/>
              <a:t>for 4-Byte, 32-bit operand</a:t>
            </a:r>
            <a:r>
              <a:rPr lang="en-US" altLang="es-MX" i="1" dirty="0"/>
              <a:t> </a:t>
            </a:r>
          </a:p>
          <a:p>
            <a:pPr lvl="1"/>
            <a:r>
              <a:rPr lang="en-US" altLang="es-MX" dirty="0"/>
              <a:t>PUSH </a:t>
            </a:r>
            <a:r>
              <a:rPr lang="en-US" altLang="es-MX" i="1" dirty="0" err="1"/>
              <a:t>reg</a:t>
            </a:r>
            <a:r>
              <a:rPr lang="en-US" altLang="es-MX" i="1" dirty="0"/>
              <a:t>/mem64           ; </a:t>
            </a:r>
            <a:r>
              <a:rPr lang="en-US" altLang="es-MX" sz="2000" i="1" dirty="0"/>
              <a:t>for 8-Byte, 64-bit operand</a:t>
            </a:r>
            <a:r>
              <a:rPr lang="en-US" altLang="es-MX" i="1" dirty="0"/>
              <a:t> </a:t>
            </a:r>
          </a:p>
          <a:p>
            <a:pPr lvl="1"/>
            <a:endParaRPr lang="en-US" altLang="es-MX" dirty="0"/>
          </a:p>
          <a:p>
            <a:pPr lvl="1"/>
            <a:r>
              <a:rPr lang="en-US" altLang="es-MX" dirty="0"/>
              <a:t>PUSH </a:t>
            </a:r>
            <a:r>
              <a:rPr lang="en-US" altLang="es-MX" i="1" dirty="0"/>
              <a:t>imm32              ; </a:t>
            </a:r>
            <a:r>
              <a:rPr lang="en-US" altLang="es-MX" sz="2000" i="1" dirty="0">
                <a:solidFill>
                  <a:prstClr val="black"/>
                </a:solidFill>
              </a:rPr>
              <a:t>for 4-Byte, 32-bit operand</a:t>
            </a:r>
            <a:r>
              <a:rPr lang="en-US" altLang="es-MX" i="1" dirty="0"/>
              <a:t> </a:t>
            </a:r>
          </a:p>
          <a:p>
            <a:pPr lvl="1"/>
            <a:r>
              <a:rPr lang="en-US" altLang="es-MX" dirty="0"/>
              <a:t>PUSH </a:t>
            </a:r>
            <a:r>
              <a:rPr lang="en-US" altLang="es-MX" i="1" dirty="0"/>
              <a:t>imm64              ; </a:t>
            </a:r>
            <a:r>
              <a:rPr lang="en-US" altLang="es-MX" sz="2000" i="1" dirty="0"/>
              <a:t>for 8-Byte, 64-bit operand</a:t>
            </a:r>
            <a:r>
              <a:rPr lang="en-US" altLang="es-MX" i="1" dirty="0"/>
              <a:t> </a:t>
            </a:r>
          </a:p>
          <a:p>
            <a:pPr lvl="1"/>
            <a:endParaRPr lang="en-US" altLang="es-MX" i="1" dirty="0"/>
          </a:p>
          <a:p>
            <a:endParaRPr lang="en-US" altLang="es-MX" dirty="0"/>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415</a:t>
            </a:fld>
            <a:endParaRPr lang="es-MX" dirty="0"/>
          </a:p>
        </p:txBody>
      </p:sp>
    </p:spTree>
    <p:extLst>
      <p:ext uri="{BB962C8B-B14F-4D97-AF65-F5344CB8AC3E}">
        <p14:creationId xmlns:p14="http://schemas.microsoft.com/office/powerpoint/2010/main" val="350236241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PUSH </a:t>
            </a:r>
            <a:r>
              <a:rPr lang="es-MX" dirty="0" err="1"/>
              <a:t>operation</a:t>
            </a:r>
            <a:r>
              <a:rPr lang="es-MX" dirty="0"/>
              <a:t> 1</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416</a:t>
            </a:fld>
            <a:endParaRPr lang="es-MX"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3645025"/>
            <a:ext cx="7237413"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txBox="1">
            <a:spLocks noChangeArrowheads="1"/>
          </p:cNvSpPr>
          <p:nvPr/>
        </p:nvSpPr>
        <p:spPr>
          <a:xfrm>
            <a:off x="1981200" y="1628800"/>
            <a:ext cx="8229600" cy="194421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s-MX" sz="2600" dirty="0"/>
              <a:t>A PUSH operation decrements the stack pointer by </a:t>
            </a:r>
            <a:r>
              <a:rPr lang="en-US" altLang="es-MX" sz="2600" i="1" dirty="0" err="1"/>
              <a:t>nByOp</a:t>
            </a:r>
            <a:r>
              <a:rPr lang="en-US" altLang="es-MX" sz="2600" dirty="0"/>
              <a:t> (</a:t>
            </a:r>
            <a:r>
              <a:rPr lang="en-US" altLang="es-MX" sz="2600" i="1" dirty="0"/>
              <a:t>2</a:t>
            </a:r>
            <a:r>
              <a:rPr lang="en-US" altLang="es-MX" sz="2600" dirty="0"/>
              <a:t> [</a:t>
            </a:r>
            <a:r>
              <a:rPr lang="en-US" altLang="es-MX" sz="1700" dirty="0"/>
              <a:t>16 bits</a:t>
            </a:r>
            <a:r>
              <a:rPr lang="en-US" altLang="es-MX" sz="2600" dirty="0"/>
              <a:t>], </a:t>
            </a:r>
            <a:r>
              <a:rPr lang="en-US" altLang="es-MX" sz="2600" i="1" dirty="0"/>
              <a:t>4</a:t>
            </a:r>
            <a:r>
              <a:rPr lang="en-US" altLang="es-MX" sz="2600" dirty="0"/>
              <a:t> [</a:t>
            </a:r>
            <a:r>
              <a:rPr lang="en-US" altLang="es-MX" sz="1700" dirty="0"/>
              <a:t>32 bits</a:t>
            </a:r>
            <a:r>
              <a:rPr lang="en-US" altLang="es-MX" sz="2600" dirty="0"/>
              <a:t>] or </a:t>
            </a:r>
            <a:r>
              <a:rPr lang="en-US" altLang="es-MX" sz="2600" i="1" dirty="0"/>
              <a:t>8</a:t>
            </a:r>
            <a:r>
              <a:rPr lang="en-US" altLang="es-MX" sz="2600" dirty="0"/>
              <a:t> Bytes </a:t>
            </a:r>
            <a:r>
              <a:rPr lang="en-US" altLang="es-MX" sz="2600" dirty="0">
                <a:solidFill>
                  <a:prstClr val="black"/>
                </a:solidFill>
              </a:rPr>
              <a:t>[</a:t>
            </a:r>
            <a:r>
              <a:rPr lang="en-US" altLang="es-MX" sz="1700" dirty="0">
                <a:solidFill>
                  <a:prstClr val="black"/>
                </a:solidFill>
              </a:rPr>
              <a:t>64 bits</a:t>
            </a:r>
            <a:r>
              <a:rPr lang="en-US" altLang="es-MX" sz="2600" dirty="0">
                <a:solidFill>
                  <a:prstClr val="black"/>
                </a:solidFill>
              </a:rPr>
              <a:t>]</a:t>
            </a:r>
            <a:r>
              <a:rPr lang="en-US" altLang="es-MX" sz="2600" dirty="0"/>
              <a:t>), and copies a </a:t>
            </a:r>
            <a:r>
              <a:rPr lang="en-US" altLang="es-MX" sz="2600" i="1" dirty="0"/>
              <a:t>value</a:t>
            </a:r>
            <a:r>
              <a:rPr lang="en-US" altLang="es-MX" sz="2600" dirty="0"/>
              <a:t> into the location pointed to by the stack pointer </a:t>
            </a:r>
            <a:r>
              <a:rPr lang="en-US" altLang="es-MX" sz="2600" i="1" dirty="0"/>
              <a:t>ESP</a:t>
            </a:r>
            <a:r>
              <a:rPr lang="en-US" altLang="es-MX" sz="2600" dirty="0"/>
              <a:t>.</a:t>
            </a:r>
          </a:p>
          <a:p>
            <a:pPr marL="1371600" lvl="2" indent="-457200">
              <a:buFont typeface="+mj-lt"/>
              <a:buAutoNum type="arabicPeriod"/>
            </a:pPr>
            <a:r>
              <a:rPr lang="es-MX" altLang="es-MX" dirty="0"/>
              <a:t>ESP </a:t>
            </a:r>
            <a:r>
              <a:rPr lang="es-MX" altLang="es-MX" dirty="0">
                <a:sym typeface="Wingdings" panose="05000000000000000000" pitchFamily="2" charset="2"/>
              </a:rPr>
              <a:t></a:t>
            </a:r>
            <a:r>
              <a:rPr lang="es-MX" altLang="es-MX" dirty="0"/>
              <a:t> ESP – </a:t>
            </a:r>
            <a:r>
              <a:rPr lang="es-MX" altLang="es-MX" i="1" dirty="0" err="1"/>
              <a:t>nByOp</a:t>
            </a:r>
            <a:r>
              <a:rPr lang="es-MX" altLang="es-MX" i="1" dirty="0"/>
              <a:t>       ; </a:t>
            </a:r>
            <a:r>
              <a:rPr lang="es-MX" altLang="es-MX" i="1" dirty="0" err="1"/>
              <a:t>nByOp</a:t>
            </a:r>
            <a:r>
              <a:rPr lang="es-MX" altLang="es-MX" i="1" dirty="0"/>
              <a:t>=4 Bytes, a 32-bit </a:t>
            </a:r>
            <a:r>
              <a:rPr lang="es-MX" altLang="es-MX" i="1" dirty="0" err="1"/>
              <a:t>operand</a:t>
            </a:r>
            <a:endParaRPr lang="es-MX" altLang="es-MX" dirty="0"/>
          </a:p>
          <a:p>
            <a:pPr marL="1371600" lvl="2" indent="-457200">
              <a:buFont typeface="+mj-lt"/>
              <a:buAutoNum type="arabicPeriod"/>
            </a:pPr>
            <a:r>
              <a:rPr lang="es-MX" altLang="es-MX" dirty="0"/>
              <a:t>STACK [ESP] </a:t>
            </a:r>
            <a:r>
              <a:rPr lang="es-MX" altLang="es-MX" dirty="0">
                <a:sym typeface="Wingdings" panose="05000000000000000000" pitchFamily="2" charset="2"/>
              </a:rPr>
              <a:t> </a:t>
            </a:r>
            <a:r>
              <a:rPr lang="es-MX" altLang="es-MX" dirty="0" err="1">
                <a:sym typeface="Wingdings" panose="05000000000000000000" pitchFamily="2" charset="2"/>
              </a:rPr>
              <a:t>reg</a:t>
            </a:r>
            <a:r>
              <a:rPr lang="es-MX" altLang="es-MX" dirty="0">
                <a:sym typeface="Wingdings" panose="05000000000000000000" pitchFamily="2" charset="2"/>
              </a:rPr>
              <a:t>/</a:t>
            </a:r>
            <a:r>
              <a:rPr lang="es-MX" altLang="es-MX" dirty="0" err="1">
                <a:sym typeface="Wingdings" panose="05000000000000000000" pitchFamily="2" charset="2"/>
              </a:rPr>
              <a:t>var</a:t>
            </a:r>
            <a:r>
              <a:rPr lang="es-MX" altLang="es-MX" dirty="0">
                <a:sym typeface="Wingdings" panose="05000000000000000000" pitchFamily="2" charset="2"/>
              </a:rPr>
              <a:t>/</a:t>
            </a:r>
            <a:r>
              <a:rPr lang="es-MX" altLang="es-MX" dirty="0" err="1">
                <a:sym typeface="Wingdings" panose="05000000000000000000" pitchFamily="2" charset="2"/>
              </a:rPr>
              <a:t>value</a:t>
            </a:r>
            <a:endParaRPr lang="en-US" altLang="es-MX" dirty="0"/>
          </a:p>
        </p:txBody>
      </p:sp>
      <p:cxnSp>
        <p:nvCxnSpPr>
          <p:cNvPr id="9" name="8 Conector recto de flecha"/>
          <p:cNvCxnSpPr/>
          <p:nvPr/>
        </p:nvCxnSpPr>
        <p:spPr>
          <a:xfrm>
            <a:off x="6083173" y="4149080"/>
            <a:ext cx="0" cy="936104"/>
          </a:xfrm>
          <a:prstGeom prst="straightConnector1">
            <a:avLst/>
          </a:prstGeom>
          <a:ln w="38100">
            <a:solidFill>
              <a:srgbClr val="FF0000"/>
            </a:solidFill>
            <a:prstDash val="sysDash"/>
            <a:headEnd type="diamond"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466867"/>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PUSH </a:t>
            </a:r>
            <a:r>
              <a:rPr lang="es-MX" dirty="0" err="1"/>
              <a:t>operation</a:t>
            </a:r>
            <a:r>
              <a:rPr lang="es-MX" dirty="0"/>
              <a:t> 2</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417</a:t>
            </a:fld>
            <a:endParaRPr lang="es-MX"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6394" y="2192633"/>
            <a:ext cx="37338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a:xfrm>
            <a:off x="2227094" y="1556792"/>
            <a:ext cx="7772400" cy="609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s-MX"/>
              <a:t>Same stack after pushing two more integers:</a:t>
            </a:r>
            <a:endParaRPr lang="en-US" altLang="es-MX" dirty="0"/>
          </a:p>
        </p:txBody>
      </p:sp>
      <p:sp>
        <p:nvSpPr>
          <p:cNvPr id="9" name="Text Box 6"/>
          <p:cNvSpPr txBox="1">
            <a:spLocks noChangeArrowheads="1"/>
          </p:cNvSpPr>
          <p:nvPr/>
        </p:nvSpPr>
        <p:spPr bwMode="auto">
          <a:xfrm>
            <a:off x="2438400" y="5157192"/>
            <a:ext cx="731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2100" dirty="0"/>
              <a:t>The stack grows downward. The area below ESP is always available (unless the stack has overflowed).</a:t>
            </a:r>
          </a:p>
        </p:txBody>
      </p:sp>
      <p:cxnSp>
        <p:nvCxnSpPr>
          <p:cNvPr id="10" name="9 Conector recto de flecha"/>
          <p:cNvCxnSpPr/>
          <p:nvPr/>
        </p:nvCxnSpPr>
        <p:spPr>
          <a:xfrm>
            <a:off x="8904312" y="2637654"/>
            <a:ext cx="0" cy="1583434"/>
          </a:xfrm>
          <a:prstGeom prst="straightConnector1">
            <a:avLst/>
          </a:prstGeom>
          <a:ln w="38100">
            <a:solidFill>
              <a:srgbClr val="FF0000"/>
            </a:solidFill>
            <a:prstDash val="sysDash"/>
            <a:headEnd type="diamond"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980316"/>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POP Instruction</a:t>
            </a:r>
          </a:p>
        </p:txBody>
      </p:sp>
      <p:sp>
        <p:nvSpPr>
          <p:cNvPr id="3" name="2 Marcador de contenido"/>
          <p:cNvSpPr>
            <a:spLocks noGrp="1"/>
          </p:cNvSpPr>
          <p:nvPr>
            <p:ph idx="1"/>
          </p:nvPr>
        </p:nvSpPr>
        <p:spPr/>
        <p:txBody>
          <a:bodyPr/>
          <a:lstStyle/>
          <a:p>
            <a:endParaRPr lang="en-US" altLang="es-MX" dirty="0"/>
          </a:p>
          <a:p>
            <a:r>
              <a:rPr lang="en-US" altLang="es-MX" dirty="0"/>
              <a:t>POP syntax,  one operand     </a:t>
            </a:r>
          </a:p>
          <a:p>
            <a:pPr lvl="1"/>
            <a:r>
              <a:rPr lang="en-US" altLang="es-MX" dirty="0"/>
              <a:t>POP </a:t>
            </a:r>
            <a:r>
              <a:rPr lang="en-US" altLang="es-MX" i="1" dirty="0" err="1"/>
              <a:t>reg</a:t>
            </a:r>
            <a:r>
              <a:rPr lang="en-US" altLang="es-MX" i="1" dirty="0"/>
              <a:t>/mem16</a:t>
            </a:r>
            <a:r>
              <a:rPr lang="en-US" altLang="es-MX" dirty="0"/>
              <a:t>           ; </a:t>
            </a:r>
            <a:r>
              <a:rPr lang="en-US" altLang="es-MX" sz="2000" i="1" dirty="0"/>
              <a:t>for 2-Byte, 16-bit operand</a:t>
            </a:r>
            <a:r>
              <a:rPr lang="en-US" altLang="es-MX" i="1" dirty="0"/>
              <a:t> </a:t>
            </a:r>
          </a:p>
          <a:p>
            <a:pPr lvl="1"/>
            <a:r>
              <a:rPr lang="en-US" altLang="es-MX" dirty="0"/>
              <a:t>POP </a:t>
            </a:r>
            <a:r>
              <a:rPr lang="en-US" altLang="es-MX" i="1" dirty="0" err="1"/>
              <a:t>reg</a:t>
            </a:r>
            <a:r>
              <a:rPr lang="en-US" altLang="es-MX" i="1" dirty="0"/>
              <a:t>/mem32           ; </a:t>
            </a:r>
            <a:r>
              <a:rPr lang="en-US" altLang="es-MX" sz="2000" i="1" dirty="0"/>
              <a:t>for 4-Byte, 32-bit operand</a:t>
            </a:r>
            <a:r>
              <a:rPr lang="en-US" altLang="es-MX" i="1" dirty="0"/>
              <a:t> </a:t>
            </a:r>
          </a:p>
          <a:p>
            <a:pPr lvl="1"/>
            <a:r>
              <a:rPr lang="en-US" altLang="es-MX" dirty="0"/>
              <a:t>POP </a:t>
            </a:r>
            <a:r>
              <a:rPr lang="en-US" altLang="es-MX" i="1" dirty="0" err="1"/>
              <a:t>reg</a:t>
            </a:r>
            <a:r>
              <a:rPr lang="en-US" altLang="es-MX" i="1" dirty="0"/>
              <a:t>/mem64           ; </a:t>
            </a:r>
            <a:r>
              <a:rPr lang="en-US" altLang="es-MX" sz="2000" i="1" dirty="0"/>
              <a:t>for 8-Byte, 64-bit operand</a:t>
            </a:r>
            <a:r>
              <a:rPr lang="en-US" altLang="es-MX" i="1" dirty="0"/>
              <a:t> </a:t>
            </a:r>
          </a:p>
          <a:p>
            <a:pPr lvl="1"/>
            <a:endParaRPr lang="en-US" altLang="es-MX" dirty="0"/>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418</a:t>
            </a:fld>
            <a:endParaRPr lang="es-MX" dirty="0"/>
          </a:p>
        </p:txBody>
      </p:sp>
    </p:spTree>
    <p:extLst>
      <p:ext uri="{BB962C8B-B14F-4D97-AF65-F5344CB8AC3E}">
        <p14:creationId xmlns:p14="http://schemas.microsoft.com/office/powerpoint/2010/main" val="2376751258"/>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POP Operation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419</a:t>
            </a:fld>
            <a:endParaRPr lang="es-MX"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3501008"/>
            <a:ext cx="670401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a:xfrm>
            <a:off x="2362200" y="1556792"/>
            <a:ext cx="7543800" cy="1524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altLang="es-MX" sz="2000" dirty="0"/>
              <a:t>Copies value at STACK[ESP] into a register or variable.</a:t>
            </a:r>
          </a:p>
          <a:p>
            <a:pPr lvl="1"/>
            <a:r>
              <a:rPr lang="en-US" altLang="es-MX" sz="1800" dirty="0" err="1"/>
              <a:t>Reg</a:t>
            </a:r>
            <a:r>
              <a:rPr lang="en-US" altLang="es-MX" sz="1800" dirty="0"/>
              <a:t>/</a:t>
            </a:r>
            <a:r>
              <a:rPr lang="en-US" altLang="es-MX" sz="1800" dirty="0" err="1"/>
              <a:t>Var</a:t>
            </a:r>
            <a:r>
              <a:rPr lang="en-US" altLang="es-MX" sz="1800" dirty="0"/>
              <a:t> </a:t>
            </a:r>
            <a:r>
              <a:rPr lang="en-US" altLang="es-MX" sz="1800" dirty="0">
                <a:sym typeface="Wingdings" panose="05000000000000000000" pitchFamily="2" charset="2"/>
              </a:rPr>
              <a:t> STACK[ESP]</a:t>
            </a:r>
            <a:endParaRPr lang="en-US" altLang="es-MX" sz="800" dirty="0"/>
          </a:p>
          <a:p>
            <a:pPr marL="457200" indent="-457200">
              <a:buFont typeface="+mj-lt"/>
              <a:buAutoNum type="arabicPeriod"/>
            </a:pPr>
            <a:r>
              <a:rPr lang="en-US" altLang="es-MX" sz="2000" dirty="0"/>
              <a:t>Adds </a:t>
            </a:r>
            <a:r>
              <a:rPr lang="en-US" altLang="es-MX" sz="2000" i="1" dirty="0"/>
              <a:t>n</a:t>
            </a:r>
            <a:r>
              <a:rPr lang="en-US" altLang="es-MX" sz="2000" dirty="0"/>
              <a:t> to ESP, where </a:t>
            </a:r>
            <a:r>
              <a:rPr lang="en-US" altLang="es-MX" sz="2000" i="1" dirty="0"/>
              <a:t>n</a:t>
            </a:r>
            <a:r>
              <a:rPr lang="en-US" altLang="es-MX" sz="2000" dirty="0"/>
              <a:t> is either 2, 4 or 8.</a:t>
            </a:r>
          </a:p>
          <a:p>
            <a:pPr lvl="1"/>
            <a:r>
              <a:rPr lang="en-US" altLang="es-MX" sz="1800" dirty="0"/>
              <a:t>value of </a:t>
            </a:r>
            <a:r>
              <a:rPr lang="en-US" altLang="es-MX" sz="1800" i="1" dirty="0"/>
              <a:t>n</a:t>
            </a:r>
            <a:r>
              <a:rPr lang="en-US" altLang="es-MX" sz="1800" dirty="0"/>
              <a:t> depends on the attribute of the operand receiving the data</a:t>
            </a:r>
          </a:p>
          <a:p>
            <a:pPr lvl="1"/>
            <a:r>
              <a:rPr lang="es-MX" altLang="es-MX" sz="1800" dirty="0"/>
              <a:t>ESP </a:t>
            </a:r>
            <a:r>
              <a:rPr lang="es-MX" altLang="es-MX" sz="1800" dirty="0">
                <a:sym typeface="Wingdings" panose="05000000000000000000" pitchFamily="2" charset="2"/>
              </a:rPr>
              <a:t> ESP + </a:t>
            </a:r>
            <a:r>
              <a:rPr lang="es-MX" altLang="es-MX" sz="1800" i="1" dirty="0">
                <a:sym typeface="Wingdings" panose="05000000000000000000" pitchFamily="2" charset="2"/>
              </a:rPr>
              <a:t>n</a:t>
            </a:r>
            <a:r>
              <a:rPr lang="es-MX" altLang="es-MX" sz="1800" dirty="0">
                <a:sym typeface="Wingdings" panose="05000000000000000000" pitchFamily="2" charset="2"/>
              </a:rPr>
              <a:t> </a:t>
            </a:r>
            <a:endParaRPr lang="en-US" altLang="es-MX" sz="1800" dirty="0"/>
          </a:p>
        </p:txBody>
      </p:sp>
      <p:cxnSp>
        <p:nvCxnSpPr>
          <p:cNvPr id="10" name="9 Conector recto de flecha"/>
          <p:cNvCxnSpPr/>
          <p:nvPr/>
        </p:nvCxnSpPr>
        <p:spPr>
          <a:xfrm flipV="1">
            <a:off x="6103225" y="3995929"/>
            <a:ext cx="0" cy="1512167"/>
          </a:xfrm>
          <a:prstGeom prst="straightConnector1">
            <a:avLst/>
          </a:prstGeom>
          <a:ln w="38100">
            <a:solidFill>
              <a:srgbClr val="FF0000"/>
            </a:solidFill>
            <a:prstDash val="sysDash"/>
            <a:headEnd type="diamond"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095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Hex</a:t>
            </a:r>
            <a:r>
              <a:rPr lang="es-MX" dirty="0"/>
              <a:t> </a:t>
            </a:r>
            <a:r>
              <a:rPr lang="es-MX" dirty="0" err="1"/>
              <a:t>One’s</a:t>
            </a:r>
            <a:r>
              <a:rPr lang="es-MX" dirty="0"/>
              <a:t> </a:t>
            </a:r>
            <a:r>
              <a:rPr lang="es-MX" dirty="0" err="1"/>
              <a:t>Complement</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42</a:t>
            </a:fld>
            <a:endParaRPr lang="es-MX" dirty="0"/>
          </a:p>
        </p:txBody>
      </p:sp>
      <p:graphicFrame>
        <p:nvGraphicFramePr>
          <p:cNvPr id="7" name="Tabla 6">
            <a:extLst>
              <a:ext uri="{FF2B5EF4-FFF2-40B4-BE49-F238E27FC236}">
                <a16:creationId xmlns:a16="http://schemas.microsoft.com/office/drawing/2014/main" id="{A5067211-0F81-490B-A03E-19A98996A9B9}"/>
              </a:ext>
            </a:extLst>
          </p:cNvPr>
          <p:cNvGraphicFramePr>
            <a:graphicFrameLocks noGrp="1"/>
          </p:cNvGraphicFramePr>
          <p:nvPr/>
        </p:nvGraphicFramePr>
        <p:xfrm>
          <a:off x="3897138" y="1612134"/>
          <a:ext cx="4397724" cy="4517223"/>
        </p:xfrm>
        <a:graphic>
          <a:graphicData uri="http://schemas.openxmlformats.org/drawingml/2006/table">
            <a:tbl>
              <a:tblPr/>
              <a:tblGrid>
                <a:gridCol w="859490">
                  <a:extLst>
                    <a:ext uri="{9D8B030D-6E8A-4147-A177-3AD203B41FA5}">
                      <a16:colId xmlns:a16="http://schemas.microsoft.com/office/drawing/2014/main" val="1041542445"/>
                    </a:ext>
                  </a:extLst>
                </a:gridCol>
                <a:gridCol w="200548">
                  <a:extLst>
                    <a:ext uri="{9D8B030D-6E8A-4147-A177-3AD203B41FA5}">
                      <a16:colId xmlns:a16="http://schemas.microsoft.com/office/drawing/2014/main" val="2087321766"/>
                    </a:ext>
                  </a:extLst>
                </a:gridCol>
                <a:gridCol w="859490">
                  <a:extLst>
                    <a:ext uri="{9D8B030D-6E8A-4147-A177-3AD203B41FA5}">
                      <a16:colId xmlns:a16="http://schemas.microsoft.com/office/drawing/2014/main" val="2595265966"/>
                    </a:ext>
                  </a:extLst>
                </a:gridCol>
                <a:gridCol w="558668">
                  <a:extLst>
                    <a:ext uri="{9D8B030D-6E8A-4147-A177-3AD203B41FA5}">
                      <a16:colId xmlns:a16="http://schemas.microsoft.com/office/drawing/2014/main" val="3405829412"/>
                    </a:ext>
                  </a:extLst>
                </a:gridCol>
                <a:gridCol w="859490">
                  <a:extLst>
                    <a:ext uri="{9D8B030D-6E8A-4147-A177-3AD203B41FA5}">
                      <a16:colId xmlns:a16="http://schemas.microsoft.com/office/drawing/2014/main" val="1266566088"/>
                    </a:ext>
                  </a:extLst>
                </a:gridCol>
                <a:gridCol w="200548">
                  <a:extLst>
                    <a:ext uri="{9D8B030D-6E8A-4147-A177-3AD203B41FA5}">
                      <a16:colId xmlns:a16="http://schemas.microsoft.com/office/drawing/2014/main" val="4153691740"/>
                    </a:ext>
                  </a:extLst>
                </a:gridCol>
                <a:gridCol w="859490">
                  <a:extLst>
                    <a:ext uri="{9D8B030D-6E8A-4147-A177-3AD203B41FA5}">
                      <a16:colId xmlns:a16="http://schemas.microsoft.com/office/drawing/2014/main" val="4183976936"/>
                    </a:ext>
                  </a:extLst>
                </a:gridCol>
              </a:tblGrid>
              <a:tr h="265719">
                <a:tc>
                  <a:txBody>
                    <a:bodyPr/>
                    <a:lstStyle/>
                    <a:p>
                      <a:pPr algn="ctr" fontAlgn="b"/>
                      <a:r>
                        <a:rPr lang="es-MX" sz="1400" b="1" i="0" u="none" strike="noStrike">
                          <a:solidFill>
                            <a:srgbClr val="000000"/>
                          </a:solidFill>
                          <a:effectLst/>
                          <a:latin typeface="Calibri" panose="020F0502020204030204" pitchFamily="34" charset="0"/>
                        </a:rPr>
                        <a:t>Hex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b"/>
                      <a:r>
                        <a:rPr lang="es-MX" sz="14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1" i="0" u="none" strike="noStrike">
                          <a:solidFill>
                            <a:srgbClr val="000000"/>
                          </a:solidFill>
                          <a:effectLst/>
                          <a:latin typeface="Calibri" panose="020F0502020204030204" pitchFamily="34" charset="0"/>
                        </a:rPr>
                        <a:t>Bin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MX" sz="14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1" i="0" u="none" strike="noStrike">
                          <a:solidFill>
                            <a:srgbClr val="000000"/>
                          </a:solidFill>
                          <a:effectLst/>
                          <a:latin typeface="Calibri" panose="020F0502020204030204" pitchFamily="34" charset="0"/>
                        </a:rPr>
                        <a:t>Bin 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MX" sz="14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1" i="0" u="none" strike="noStrike">
                          <a:solidFill>
                            <a:srgbClr val="000000"/>
                          </a:solidFill>
                          <a:effectLst/>
                          <a:latin typeface="Calibri" panose="020F0502020204030204" pitchFamily="34" charset="0"/>
                        </a:rPr>
                        <a:t>Hex 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extLst>
                  <a:ext uri="{0D108BD9-81ED-4DB2-BD59-A6C34878D82A}">
                    <a16:rowId xmlns:a16="http://schemas.microsoft.com/office/drawing/2014/main" val="4002533256"/>
                  </a:ext>
                </a:extLst>
              </a:tr>
              <a:tr h="265719">
                <a:tc>
                  <a:txBody>
                    <a:bodyPr/>
                    <a:lstStyle/>
                    <a:p>
                      <a:pPr algn="ctr" fontAlgn="b"/>
                      <a:r>
                        <a:rPr lang="es-MX" sz="1400" b="1" i="1"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873484"/>
                  </a:ext>
                </a:extLst>
              </a:tr>
              <a:tr h="265719">
                <a:tc>
                  <a:txBody>
                    <a:bodyPr/>
                    <a:lstStyle/>
                    <a:p>
                      <a:pPr algn="ctr" fontAlgn="b"/>
                      <a:r>
                        <a:rPr lang="es-MX" sz="1400" b="1" i="1"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056970"/>
                  </a:ext>
                </a:extLst>
              </a:tr>
              <a:tr h="265719">
                <a:tc>
                  <a:txBody>
                    <a:bodyPr/>
                    <a:lstStyle/>
                    <a:p>
                      <a:pPr algn="ctr" fontAlgn="b"/>
                      <a:r>
                        <a:rPr lang="es-MX" sz="1400" b="1" i="1"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823792"/>
                  </a:ext>
                </a:extLst>
              </a:tr>
              <a:tr h="265719">
                <a:tc>
                  <a:txBody>
                    <a:bodyPr/>
                    <a:lstStyle/>
                    <a:p>
                      <a:pPr algn="ctr" fontAlgn="b"/>
                      <a:r>
                        <a:rPr lang="es-MX" sz="1400" b="1" i="1"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906032"/>
                  </a:ext>
                </a:extLst>
              </a:tr>
              <a:tr h="265719">
                <a:tc>
                  <a:txBody>
                    <a:bodyPr/>
                    <a:lstStyle/>
                    <a:p>
                      <a:pPr algn="ctr" fontAlgn="b"/>
                      <a:r>
                        <a:rPr lang="es-MX" sz="1400" b="1" i="1"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32309"/>
                  </a:ext>
                </a:extLst>
              </a:tr>
              <a:tr h="265719">
                <a:tc>
                  <a:txBody>
                    <a:bodyPr/>
                    <a:lstStyle/>
                    <a:p>
                      <a:pPr algn="ctr" fontAlgn="b"/>
                      <a:r>
                        <a:rPr lang="es-MX" sz="1400" b="1" i="1"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4080810"/>
                  </a:ext>
                </a:extLst>
              </a:tr>
              <a:tr h="265719">
                <a:tc>
                  <a:txBody>
                    <a:bodyPr/>
                    <a:lstStyle/>
                    <a:p>
                      <a:pPr algn="ctr" fontAlgn="b"/>
                      <a:r>
                        <a:rPr lang="es-MX" sz="1400" b="1" i="1"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9501082"/>
                  </a:ext>
                </a:extLst>
              </a:tr>
              <a:tr h="265719">
                <a:tc>
                  <a:txBody>
                    <a:bodyPr/>
                    <a:lstStyle/>
                    <a:p>
                      <a:pPr algn="ctr" fontAlgn="b"/>
                      <a:r>
                        <a:rPr lang="es-MX" sz="1400" b="1" i="1"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659757"/>
                  </a:ext>
                </a:extLst>
              </a:tr>
              <a:tr h="265719">
                <a:tc>
                  <a:txBody>
                    <a:bodyPr/>
                    <a:lstStyle/>
                    <a:p>
                      <a:pPr algn="ctr" fontAlgn="b"/>
                      <a:r>
                        <a:rPr lang="es-MX" sz="1400" b="1" i="1"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980830"/>
                  </a:ext>
                </a:extLst>
              </a:tr>
              <a:tr h="265719">
                <a:tc>
                  <a:txBody>
                    <a:bodyPr/>
                    <a:lstStyle/>
                    <a:p>
                      <a:pPr algn="ctr" fontAlgn="b"/>
                      <a:r>
                        <a:rPr lang="es-MX" sz="1400" b="1" i="1"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662394"/>
                  </a:ext>
                </a:extLst>
              </a:tr>
              <a:tr h="265719">
                <a:tc>
                  <a:txBody>
                    <a:bodyPr/>
                    <a:lstStyle/>
                    <a:p>
                      <a:pPr algn="ctr" fontAlgn="b"/>
                      <a:r>
                        <a:rPr lang="es-MX" sz="1400" b="1" i="1" u="none" strike="noStrike">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074731"/>
                  </a:ext>
                </a:extLst>
              </a:tr>
              <a:tr h="265719">
                <a:tc>
                  <a:txBody>
                    <a:bodyPr/>
                    <a:lstStyle/>
                    <a:p>
                      <a:pPr algn="ctr" fontAlgn="b"/>
                      <a:r>
                        <a:rPr lang="es-MX" sz="1400" b="1" i="1" u="none" strike="noStrike">
                          <a:solidFill>
                            <a:srgbClr val="000000"/>
                          </a:solidFill>
                          <a:effectLst/>
                          <a:latin typeface="Calibri" panose="020F0502020204030204"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0999583"/>
                  </a:ext>
                </a:extLst>
              </a:tr>
              <a:tr h="265719">
                <a:tc>
                  <a:txBody>
                    <a:bodyPr/>
                    <a:lstStyle/>
                    <a:p>
                      <a:pPr algn="ctr" fontAlgn="b"/>
                      <a:r>
                        <a:rPr lang="es-MX" sz="1400" b="1" i="1"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5741850"/>
                  </a:ext>
                </a:extLst>
              </a:tr>
              <a:tr h="265719">
                <a:tc>
                  <a:txBody>
                    <a:bodyPr/>
                    <a:lstStyle/>
                    <a:p>
                      <a:pPr algn="ctr" fontAlgn="b"/>
                      <a:r>
                        <a:rPr lang="es-MX" sz="1400" b="1" i="1" u="none" strike="noStrike">
                          <a:solidFill>
                            <a:srgbClr val="000000"/>
                          </a:solidFill>
                          <a:effectLst/>
                          <a:latin typeface="Calibri" panose="020F0502020204030204"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5799952"/>
                  </a:ext>
                </a:extLst>
              </a:tr>
              <a:tr h="265719">
                <a:tc>
                  <a:txBody>
                    <a:bodyPr/>
                    <a:lstStyle/>
                    <a:p>
                      <a:pPr algn="ctr" fontAlgn="b"/>
                      <a:r>
                        <a:rPr lang="es-MX" sz="1400" b="1" i="1" u="none" strike="noStrike">
                          <a:solidFill>
                            <a:srgbClr val="000000"/>
                          </a:solidFill>
                          <a:effectLst/>
                          <a:latin typeface="Calibri" panose="020F0502020204030204" pitchFamily="34" charset="0"/>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6203726"/>
                  </a:ext>
                </a:extLst>
              </a:tr>
              <a:tr h="265719">
                <a:tc>
                  <a:txBody>
                    <a:bodyPr/>
                    <a:lstStyle/>
                    <a:p>
                      <a:pPr algn="ctr" fontAlgn="b"/>
                      <a:r>
                        <a:rPr lang="es-MX" sz="1400" b="1" i="1" u="none" strike="noStrike">
                          <a:solidFill>
                            <a:srgbClr val="000000"/>
                          </a:solidFill>
                          <a:effectLst/>
                          <a:latin typeface="Calibri" panose="020F050202020403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1111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C1s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1" i="1"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0816"/>
                  </a:ext>
                </a:extLst>
              </a:tr>
            </a:tbl>
          </a:graphicData>
        </a:graphic>
      </p:graphicFrame>
    </p:spTree>
    <p:extLst>
      <p:ext uri="{BB962C8B-B14F-4D97-AF65-F5344CB8AC3E}">
        <p14:creationId xmlns:p14="http://schemas.microsoft.com/office/powerpoint/2010/main" val="2007567225"/>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Using PUSH and POP</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420</a:t>
            </a:fld>
            <a:endParaRPr lang="es-MX" dirty="0"/>
          </a:p>
        </p:txBody>
      </p:sp>
      <p:sp>
        <p:nvSpPr>
          <p:cNvPr id="6" name="Text Box 4"/>
          <p:cNvSpPr txBox="1">
            <a:spLocks noChangeArrowheads="1"/>
          </p:cNvSpPr>
          <p:nvPr/>
        </p:nvSpPr>
        <p:spPr bwMode="auto">
          <a:xfrm>
            <a:off x="2199765" y="1454533"/>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2100" dirty="0"/>
              <a:t>Save and restore registers when they contain important values. PUSH and POP instructions occur in the opposite order.</a:t>
            </a:r>
          </a:p>
        </p:txBody>
      </p:sp>
      <p:sp>
        <p:nvSpPr>
          <p:cNvPr id="8" name="Text Box 3"/>
          <p:cNvSpPr txBox="1">
            <a:spLocks noChangeArrowheads="1"/>
          </p:cNvSpPr>
          <p:nvPr/>
        </p:nvSpPr>
        <p:spPr bwMode="auto">
          <a:xfrm>
            <a:off x="2275965" y="2204864"/>
            <a:ext cx="7543800"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s-MX" sz="1800" b="1" dirty="0">
                <a:latin typeface="Courier New" pitchFamily="49" charset="0"/>
              </a:rPr>
              <a:t>.DATA</a:t>
            </a:r>
          </a:p>
          <a:p>
            <a:pPr eaLnBrk="1" hangingPunct="1">
              <a:lnSpc>
                <a:spcPct val="50000"/>
              </a:lnSpc>
              <a:spcBef>
                <a:spcPct val="50000"/>
              </a:spcBef>
              <a:buClrTx/>
              <a:buFontTx/>
              <a:buNone/>
            </a:pPr>
            <a:r>
              <a:rPr lang="es-MX" altLang="es-MX" sz="1800" b="1" dirty="0" err="1">
                <a:latin typeface="Courier New" pitchFamily="49" charset="0"/>
              </a:rPr>
              <a:t>dwordVal</a:t>
            </a:r>
            <a:r>
              <a:rPr lang="es-MX" altLang="es-MX" sz="1800" b="1" dirty="0">
                <a:latin typeface="Courier New" pitchFamily="49" charset="0"/>
              </a:rPr>
              <a:t> DWORD 675</a:t>
            </a:r>
            <a:endParaRPr lang="en-US" altLang="es-MX" sz="1800" b="1" dirty="0">
              <a:latin typeface="Courier New" pitchFamily="49" charset="0"/>
            </a:endParaRPr>
          </a:p>
          <a:p>
            <a:pPr eaLnBrk="1" hangingPunct="1">
              <a:lnSpc>
                <a:spcPct val="50000"/>
              </a:lnSpc>
              <a:spcBef>
                <a:spcPct val="50000"/>
              </a:spcBef>
              <a:buClrTx/>
              <a:buFontTx/>
              <a:buNone/>
            </a:pPr>
            <a:r>
              <a:rPr lang="en-US" altLang="es-MX" sz="1800" b="1" dirty="0">
                <a:latin typeface="Courier New" pitchFamily="49" charset="0"/>
              </a:rPr>
              <a:t>.CODE</a:t>
            </a:r>
          </a:p>
          <a:p>
            <a:pPr eaLnBrk="1" hangingPunct="1">
              <a:lnSpc>
                <a:spcPct val="50000"/>
              </a:lnSpc>
              <a:spcBef>
                <a:spcPct val="50000"/>
              </a:spcBef>
              <a:buClrTx/>
              <a:buFontTx/>
              <a:buNone/>
            </a:pPr>
            <a:r>
              <a:rPr lang="en-US" altLang="es-MX" sz="1800" b="1" dirty="0">
                <a:latin typeface="Courier New" pitchFamily="49" charset="0"/>
              </a:rPr>
              <a:t>PUSH ESI		; push registers</a:t>
            </a:r>
          </a:p>
          <a:p>
            <a:pPr eaLnBrk="1" hangingPunct="1">
              <a:lnSpc>
                <a:spcPct val="50000"/>
              </a:lnSpc>
              <a:spcBef>
                <a:spcPct val="50000"/>
              </a:spcBef>
              <a:buClrTx/>
              <a:buFontTx/>
              <a:buNone/>
            </a:pPr>
            <a:r>
              <a:rPr lang="en-US" altLang="es-MX" sz="1800" b="1" dirty="0">
                <a:latin typeface="Courier New" pitchFamily="49" charset="0"/>
              </a:rPr>
              <a:t>PUSH ECX</a:t>
            </a:r>
          </a:p>
          <a:p>
            <a:pPr eaLnBrk="1" hangingPunct="1">
              <a:lnSpc>
                <a:spcPct val="50000"/>
              </a:lnSpc>
              <a:spcBef>
                <a:spcPct val="50000"/>
              </a:spcBef>
              <a:buClrTx/>
              <a:buFontTx/>
              <a:buNone/>
            </a:pPr>
            <a:r>
              <a:rPr lang="en-US" altLang="es-MX" sz="1800" b="1" dirty="0">
                <a:latin typeface="Courier New" pitchFamily="49" charset="0"/>
              </a:rPr>
              <a:t>PUSH EBX</a:t>
            </a: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FontTx/>
              <a:buNone/>
            </a:pPr>
            <a:r>
              <a:rPr lang="en-US" altLang="es-MX" sz="1800" b="1" dirty="0">
                <a:latin typeface="Courier New" pitchFamily="49" charset="0"/>
              </a:rPr>
              <a:t>MOV  ESI,OFFSET </a:t>
            </a:r>
            <a:r>
              <a:rPr lang="en-US" altLang="es-MX" sz="1800" b="1" dirty="0" err="1">
                <a:latin typeface="Courier New" pitchFamily="49" charset="0"/>
              </a:rPr>
              <a:t>dwordVal</a:t>
            </a:r>
            <a:r>
              <a:rPr lang="en-US" altLang="es-MX" sz="1800" b="1" dirty="0">
                <a:latin typeface="Courier New" pitchFamily="49" charset="0"/>
              </a:rPr>
              <a:t> 		; display some memory</a:t>
            </a:r>
          </a:p>
          <a:p>
            <a:pPr eaLnBrk="1" hangingPunct="1">
              <a:lnSpc>
                <a:spcPct val="50000"/>
              </a:lnSpc>
              <a:spcBef>
                <a:spcPct val="50000"/>
              </a:spcBef>
              <a:buClrTx/>
              <a:buFontTx/>
              <a:buNone/>
            </a:pPr>
            <a:r>
              <a:rPr lang="en-US" altLang="es-MX" sz="1800" b="1" dirty="0">
                <a:latin typeface="Courier New" pitchFamily="49" charset="0"/>
              </a:rPr>
              <a:t>MOV  ECX,LENGTHOF </a:t>
            </a:r>
            <a:r>
              <a:rPr lang="en-US" altLang="es-MX" sz="1800" b="1" dirty="0" err="1">
                <a:latin typeface="Courier New" pitchFamily="49" charset="0"/>
              </a:rPr>
              <a:t>dwordVal</a:t>
            </a:r>
            <a:endParaRPr lang="en-US" altLang="es-MX" sz="1800" b="1" dirty="0">
              <a:latin typeface="Courier New" pitchFamily="49" charset="0"/>
            </a:endParaRPr>
          </a:p>
          <a:p>
            <a:pPr eaLnBrk="1" hangingPunct="1">
              <a:lnSpc>
                <a:spcPct val="50000"/>
              </a:lnSpc>
              <a:spcBef>
                <a:spcPct val="50000"/>
              </a:spcBef>
              <a:buClrTx/>
              <a:buFontTx/>
              <a:buNone/>
            </a:pPr>
            <a:r>
              <a:rPr lang="en-US" altLang="es-MX" sz="1800" b="1" dirty="0">
                <a:latin typeface="Courier New" pitchFamily="49" charset="0"/>
              </a:rPr>
              <a:t>MOV  EBX,TYPE </a:t>
            </a:r>
            <a:r>
              <a:rPr lang="en-US" altLang="es-MX" sz="1800" b="1" dirty="0" err="1">
                <a:latin typeface="Courier New" pitchFamily="49" charset="0"/>
              </a:rPr>
              <a:t>dwordVal</a:t>
            </a:r>
            <a:endParaRPr lang="en-US" altLang="es-MX" sz="1800" b="1" dirty="0">
              <a:latin typeface="Courier New" pitchFamily="49" charset="0"/>
            </a:endParaRPr>
          </a:p>
          <a:p>
            <a:pPr eaLnBrk="1" hangingPunct="1">
              <a:lnSpc>
                <a:spcPct val="50000"/>
              </a:lnSpc>
              <a:spcBef>
                <a:spcPct val="50000"/>
              </a:spcBef>
              <a:buClrTx/>
              <a:buFontTx/>
              <a:buNone/>
            </a:pPr>
            <a:r>
              <a:rPr lang="en-US" altLang="es-MX" sz="1800" b="1" dirty="0">
                <a:latin typeface="Courier New" pitchFamily="49" charset="0"/>
              </a:rPr>
              <a:t>CALL </a:t>
            </a:r>
            <a:r>
              <a:rPr lang="en-US" altLang="es-MX" sz="1800" b="1" dirty="0" err="1">
                <a:latin typeface="Courier New" pitchFamily="49" charset="0"/>
              </a:rPr>
              <a:t>DumpMem</a:t>
            </a:r>
            <a:endParaRPr lang="en-US" altLang="es-MX" sz="1800" b="1" dirty="0">
              <a:latin typeface="Courier New" pitchFamily="49" charset="0"/>
            </a:endParaRP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FontTx/>
              <a:buNone/>
            </a:pPr>
            <a:r>
              <a:rPr lang="en-US" altLang="es-MX" sz="1800" b="1" dirty="0">
                <a:latin typeface="Courier New" pitchFamily="49" charset="0"/>
              </a:rPr>
              <a:t>POP  EBX		; restore registers</a:t>
            </a:r>
          </a:p>
          <a:p>
            <a:pPr eaLnBrk="1" hangingPunct="1">
              <a:lnSpc>
                <a:spcPct val="50000"/>
              </a:lnSpc>
              <a:spcBef>
                <a:spcPct val="50000"/>
              </a:spcBef>
              <a:buClrTx/>
              <a:buFontTx/>
              <a:buNone/>
            </a:pPr>
            <a:r>
              <a:rPr lang="en-US" altLang="es-MX" sz="1800" b="1" dirty="0">
                <a:latin typeface="Courier New" pitchFamily="49" charset="0"/>
              </a:rPr>
              <a:t>POP  ECX                      ; aware of LIFO</a:t>
            </a:r>
          </a:p>
          <a:p>
            <a:pPr eaLnBrk="1" hangingPunct="1">
              <a:lnSpc>
                <a:spcPct val="50000"/>
              </a:lnSpc>
              <a:spcBef>
                <a:spcPct val="50000"/>
              </a:spcBef>
              <a:buClrTx/>
              <a:buFontTx/>
              <a:buNone/>
            </a:pPr>
            <a:r>
              <a:rPr lang="en-US" altLang="es-MX" sz="1800" b="1" dirty="0">
                <a:latin typeface="Courier New" pitchFamily="49" charset="0"/>
              </a:rPr>
              <a:t>POP  ESI</a:t>
            </a:r>
          </a:p>
        </p:txBody>
      </p:sp>
    </p:spTree>
    <p:extLst>
      <p:ext uri="{BB962C8B-B14F-4D97-AF65-F5344CB8AC3E}">
        <p14:creationId xmlns:p14="http://schemas.microsoft.com/office/powerpoint/2010/main" val="1508358665"/>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Related Instructions</a:t>
            </a:r>
          </a:p>
        </p:txBody>
      </p:sp>
      <p:sp>
        <p:nvSpPr>
          <p:cNvPr id="3" name="2 Marcador de contenido"/>
          <p:cNvSpPr>
            <a:spLocks noGrp="1"/>
          </p:cNvSpPr>
          <p:nvPr>
            <p:ph idx="1"/>
          </p:nvPr>
        </p:nvSpPr>
        <p:spPr>
          <a:xfrm>
            <a:off x="1981200" y="1600200"/>
            <a:ext cx="8229600" cy="4756150"/>
          </a:xfrm>
        </p:spPr>
        <p:txBody>
          <a:bodyPr>
            <a:normAutofit fontScale="92500"/>
          </a:bodyPr>
          <a:lstStyle/>
          <a:p>
            <a:r>
              <a:rPr lang="en-US" dirty="0"/>
              <a:t>PUSHFD and POPFD</a:t>
            </a:r>
          </a:p>
          <a:p>
            <a:pPr lvl="1"/>
            <a:r>
              <a:rPr lang="en-US" dirty="0"/>
              <a:t>push and pop the EFLAGS register (32-bit)</a:t>
            </a:r>
          </a:p>
          <a:p>
            <a:r>
              <a:rPr lang="en-US" dirty="0">
                <a:solidFill>
                  <a:srgbClr val="FF0000"/>
                </a:solidFill>
              </a:rPr>
              <a:t>PUSHAD</a:t>
            </a:r>
            <a:r>
              <a:rPr lang="en-US" dirty="0"/>
              <a:t> pushes the 32-bit general-purpose registers on the stack </a:t>
            </a:r>
          </a:p>
          <a:p>
            <a:pPr lvl="1"/>
            <a:r>
              <a:rPr lang="en-US" dirty="0"/>
              <a:t>order: EAX, ECX, EDX, EBX, </a:t>
            </a:r>
            <a:r>
              <a:rPr lang="en-US" dirty="0">
                <a:solidFill>
                  <a:srgbClr val="FF0000"/>
                </a:solidFill>
              </a:rPr>
              <a:t>ESP</a:t>
            </a:r>
            <a:r>
              <a:rPr lang="en-US" dirty="0"/>
              <a:t>, EBP, ESI, EDI</a:t>
            </a:r>
          </a:p>
          <a:p>
            <a:r>
              <a:rPr lang="en-US" dirty="0">
                <a:solidFill>
                  <a:srgbClr val="FF0000"/>
                </a:solidFill>
              </a:rPr>
              <a:t>POPAD</a:t>
            </a:r>
            <a:r>
              <a:rPr lang="en-US" dirty="0"/>
              <a:t> pops the same registers off the stack in reverse order</a:t>
            </a:r>
          </a:p>
          <a:p>
            <a:r>
              <a:rPr lang="en-US" dirty="0"/>
              <a:t>PUSHA and POPA, do the same for 16-bit registers</a:t>
            </a:r>
          </a:p>
          <a:p>
            <a:pPr lvl="1"/>
            <a:r>
              <a:rPr lang="en-US" dirty="0">
                <a:solidFill>
                  <a:prstClr val="black"/>
                </a:solidFill>
              </a:rPr>
              <a:t>order: AX, CX, DX, BX, SP, BP, SI, DI</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421</a:t>
            </a:fld>
            <a:endParaRPr lang="es-MX" dirty="0"/>
          </a:p>
        </p:txBody>
      </p:sp>
    </p:spTree>
    <p:extLst>
      <p:ext uri="{BB962C8B-B14F-4D97-AF65-F5344CB8AC3E}">
        <p14:creationId xmlns:p14="http://schemas.microsoft.com/office/powerpoint/2010/main" val="1021601019"/>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PUSHAD</a:t>
            </a:r>
          </a:p>
        </p:txBody>
      </p:sp>
      <p:sp>
        <p:nvSpPr>
          <p:cNvPr id="3" name="Marcador de contenido 2"/>
          <p:cNvSpPr>
            <a:spLocks noGrp="1"/>
          </p:cNvSpPr>
          <p:nvPr>
            <p:ph idx="1"/>
          </p:nvPr>
        </p:nvSpPr>
        <p:spPr/>
        <p:txBody>
          <a:bodyPr>
            <a:normAutofit fontScale="85000" lnSpcReduction="20000"/>
          </a:bodyPr>
          <a:lstStyle/>
          <a:p>
            <a:r>
              <a:rPr lang="en-US" dirty="0"/>
              <a:t>The value pushed for the ESP register is its value before prior to pushing the first register.</a:t>
            </a:r>
            <a:endParaRPr lang="es-MX" dirty="0"/>
          </a:p>
          <a:p>
            <a:pPr marL="0" indent="0">
              <a:buNone/>
            </a:pPr>
            <a:r>
              <a:rPr lang="es-MX" dirty="0"/>
              <a:t>	</a:t>
            </a:r>
            <a:r>
              <a:rPr lang="es-MX" dirty="0" err="1"/>
              <a:t>Temporary</a:t>
            </a:r>
            <a:r>
              <a:rPr lang="es-MX" dirty="0"/>
              <a:t> = ESP;</a:t>
            </a:r>
          </a:p>
          <a:p>
            <a:pPr marL="0" indent="0">
              <a:buNone/>
            </a:pPr>
            <a:r>
              <a:rPr lang="es-MX" dirty="0"/>
              <a:t>	</a:t>
            </a:r>
            <a:r>
              <a:rPr lang="es-MX" dirty="0" err="1"/>
              <a:t>Push</a:t>
            </a:r>
            <a:r>
              <a:rPr lang="es-MX" dirty="0"/>
              <a:t>(EAX);</a:t>
            </a:r>
          </a:p>
          <a:p>
            <a:pPr marL="0" indent="0">
              <a:buNone/>
            </a:pPr>
            <a:r>
              <a:rPr lang="es-MX" dirty="0"/>
              <a:t>	</a:t>
            </a:r>
            <a:r>
              <a:rPr lang="es-MX" dirty="0" err="1"/>
              <a:t>Push</a:t>
            </a:r>
            <a:r>
              <a:rPr lang="es-MX" dirty="0"/>
              <a:t>(ECX);</a:t>
            </a:r>
          </a:p>
          <a:p>
            <a:pPr marL="0" indent="0">
              <a:buNone/>
            </a:pPr>
            <a:r>
              <a:rPr lang="es-MX" dirty="0"/>
              <a:t>	</a:t>
            </a:r>
            <a:r>
              <a:rPr lang="es-MX" dirty="0" err="1"/>
              <a:t>Push</a:t>
            </a:r>
            <a:r>
              <a:rPr lang="es-MX" dirty="0"/>
              <a:t>(EDX);</a:t>
            </a:r>
          </a:p>
          <a:p>
            <a:pPr marL="0" indent="0">
              <a:buNone/>
            </a:pPr>
            <a:r>
              <a:rPr lang="es-MX" dirty="0"/>
              <a:t>	</a:t>
            </a:r>
            <a:r>
              <a:rPr lang="es-MX" dirty="0" err="1"/>
              <a:t>Push</a:t>
            </a:r>
            <a:r>
              <a:rPr lang="es-MX" dirty="0"/>
              <a:t>(EBX);</a:t>
            </a:r>
          </a:p>
          <a:p>
            <a:pPr marL="0" indent="0">
              <a:buNone/>
            </a:pPr>
            <a:r>
              <a:rPr lang="es-MX" dirty="0"/>
              <a:t>	</a:t>
            </a:r>
            <a:r>
              <a:rPr lang="es-MX" dirty="0" err="1"/>
              <a:t>Push</a:t>
            </a:r>
            <a:r>
              <a:rPr lang="es-MX" dirty="0"/>
              <a:t>(</a:t>
            </a:r>
            <a:r>
              <a:rPr lang="es-MX" dirty="0" err="1"/>
              <a:t>Temporary</a:t>
            </a:r>
            <a:r>
              <a:rPr lang="es-MX" dirty="0"/>
              <a:t>);</a:t>
            </a:r>
          </a:p>
          <a:p>
            <a:pPr marL="0" indent="0">
              <a:buNone/>
            </a:pPr>
            <a:r>
              <a:rPr lang="es-MX" dirty="0"/>
              <a:t>	</a:t>
            </a:r>
            <a:r>
              <a:rPr lang="es-MX" dirty="0" err="1"/>
              <a:t>Push</a:t>
            </a:r>
            <a:r>
              <a:rPr lang="es-MX" dirty="0"/>
              <a:t>(EBP);</a:t>
            </a:r>
          </a:p>
          <a:p>
            <a:pPr marL="0" indent="0">
              <a:buNone/>
            </a:pPr>
            <a:r>
              <a:rPr lang="es-MX" dirty="0"/>
              <a:t>	</a:t>
            </a:r>
            <a:r>
              <a:rPr lang="es-MX" dirty="0" err="1"/>
              <a:t>Push</a:t>
            </a:r>
            <a:r>
              <a:rPr lang="es-MX" dirty="0"/>
              <a:t>(ESI);</a:t>
            </a:r>
          </a:p>
          <a:p>
            <a:pPr marL="0" indent="0">
              <a:buNone/>
            </a:pPr>
            <a:r>
              <a:rPr lang="es-MX" dirty="0"/>
              <a:t>	</a:t>
            </a:r>
            <a:r>
              <a:rPr lang="es-MX" dirty="0" err="1"/>
              <a:t>Push</a:t>
            </a:r>
            <a:r>
              <a:rPr lang="es-MX" dirty="0"/>
              <a:t>(EDI);</a:t>
            </a:r>
          </a:p>
          <a:p>
            <a:pPr marL="0" indent="0">
              <a:buNone/>
            </a:pP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422</a:t>
            </a:fld>
            <a:endParaRPr lang="es-MX" dirty="0"/>
          </a:p>
        </p:txBody>
      </p:sp>
    </p:spTree>
    <p:extLst>
      <p:ext uri="{BB962C8B-B14F-4D97-AF65-F5344CB8AC3E}">
        <p14:creationId xmlns:p14="http://schemas.microsoft.com/office/powerpoint/2010/main" val="1519655614"/>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POPAD</a:t>
            </a:r>
          </a:p>
        </p:txBody>
      </p:sp>
      <p:sp>
        <p:nvSpPr>
          <p:cNvPr id="3" name="Marcador de contenido 2"/>
          <p:cNvSpPr>
            <a:spLocks noGrp="1"/>
          </p:cNvSpPr>
          <p:nvPr>
            <p:ph idx="1"/>
          </p:nvPr>
        </p:nvSpPr>
        <p:spPr/>
        <p:txBody>
          <a:bodyPr>
            <a:normAutofit fontScale="92500" lnSpcReduction="10000"/>
          </a:bodyPr>
          <a:lstStyle/>
          <a:p>
            <a:r>
              <a:rPr lang="en-US" sz="3000" dirty="0"/>
              <a:t>The ESP register is incremented after each register is loaded.</a:t>
            </a:r>
            <a:endParaRPr lang="es-MX" sz="3000" dirty="0"/>
          </a:p>
          <a:p>
            <a:pPr marL="0" indent="0">
              <a:buNone/>
            </a:pPr>
            <a:r>
              <a:rPr lang="es-MX" dirty="0"/>
              <a:t>	</a:t>
            </a:r>
            <a:r>
              <a:rPr lang="es-MX" sz="3000" dirty="0"/>
              <a:t>EDI = Pop();               </a:t>
            </a:r>
            <a:r>
              <a:rPr lang="es-MX" sz="1900" dirty="0"/>
              <a:t>ESP=ESP+4</a:t>
            </a:r>
            <a:r>
              <a:rPr lang="es-MX" dirty="0"/>
              <a:t>  </a:t>
            </a:r>
          </a:p>
          <a:p>
            <a:pPr marL="0" indent="0">
              <a:buNone/>
            </a:pPr>
            <a:r>
              <a:rPr lang="es-MX" dirty="0"/>
              <a:t>	</a:t>
            </a:r>
            <a:r>
              <a:rPr lang="es-MX" sz="3000" dirty="0"/>
              <a:t>ESI = Pop();</a:t>
            </a:r>
            <a:r>
              <a:rPr lang="es-MX" dirty="0">
                <a:solidFill>
                  <a:prstClr val="black"/>
                </a:solidFill>
              </a:rPr>
              <a:t>               </a:t>
            </a:r>
            <a:r>
              <a:rPr lang="es-MX" sz="1900" dirty="0">
                <a:solidFill>
                  <a:prstClr val="black"/>
                </a:solidFill>
              </a:rPr>
              <a:t>ESP=ESP+4</a:t>
            </a:r>
            <a:r>
              <a:rPr lang="es-MX" dirty="0">
                <a:solidFill>
                  <a:prstClr val="black"/>
                </a:solidFill>
              </a:rPr>
              <a:t>  </a:t>
            </a:r>
            <a:endParaRPr lang="es-MX" dirty="0"/>
          </a:p>
          <a:p>
            <a:pPr marL="0" indent="0">
              <a:buNone/>
            </a:pPr>
            <a:r>
              <a:rPr lang="es-MX" dirty="0"/>
              <a:t>	</a:t>
            </a:r>
            <a:r>
              <a:rPr lang="es-MX" sz="3000" dirty="0"/>
              <a:t>EBP = Pop();</a:t>
            </a:r>
            <a:r>
              <a:rPr lang="es-MX" dirty="0">
                <a:solidFill>
                  <a:prstClr val="black"/>
                </a:solidFill>
              </a:rPr>
              <a:t>             </a:t>
            </a:r>
            <a:r>
              <a:rPr lang="es-MX" sz="1900" dirty="0">
                <a:solidFill>
                  <a:prstClr val="black"/>
                </a:solidFill>
              </a:rPr>
              <a:t>ESP=ESP+4</a:t>
            </a:r>
            <a:r>
              <a:rPr lang="es-MX" dirty="0">
                <a:solidFill>
                  <a:prstClr val="black"/>
                </a:solidFill>
              </a:rPr>
              <a:t>  </a:t>
            </a:r>
            <a:endParaRPr lang="es-MX" dirty="0"/>
          </a:p>
          <a:p>
            <a:pPr marL="0" indent="0">
              <a:buNone/>
            </a:pPr>
            <a:r>
              <a:rPr lang="es-MX" dirty="0"/>
              <a:t>	                                  </a:t>
            </a:r>
            <a:r>
              <a:rPr lang="es-MX" sz="1900" dirty="0"/>
              <a:t>ESP = ESP + 4; //</a:t>
            </a:r>
            <a:r>
              <a:rPr lang="es-MX" sz="1900" dirty="0" err="1"/>
              <a:t>skip</a:t>
            </a:r>
            <a:r>
              <a:rPr lang="es-MX" sz="1900" dirty="0"/>
              <a:t> </a:t>
            </a:r>
            <a:r>
              <a:rPr lang="es-MX" sz="1900" dirty="0" err="1"/>
              <a:t>next</a:t>
            </a:r>
            <a:r>
              <a:rPr lang="es-MX" sz="1900" dirty="0"/>
              <a:t> 4 bytes of </a:t>
            </a:r>
            <a:r>
              <a:rPr lang="es-MX" sz="1900" dirty="0" err="1"/>
              <a:t>stack</a:t>
            </a:r>
            <a:endParaRPr lang="es-MX" sz="1900" dirty="0"/>
          </a:p>
          <a:p>
            <a:pPr marL="0" indent="0">
              <a:buNone/>
            </a:pPr>
            <a:r>
              <a:rPr lang="es-MX" dirty="0"/>
              <a:t>	</a:t>
            </a:r>
            <a:r>
              <a:rPr lang="es-MX" sz="3000" dirty="0"/>
              <a:t>EBX = Pop();</a:t>
            </a:r>
            <a:r>
              <a:rPr lang="es-MX" dirty="0">
                <a:solidFill>
                  <a:prstClr val="black"/>
                </a:solidFill>
              </a:rPr>
              <a:t>              </a:t>
            </a:r>
            <a:r>
              <a:rPr lang="es-MX" sz="1900" dirty="0">
                <a:solidFill>
                  <a:prstClr val="black"/>
                </a:solidFill>
              </a:rPr>
              <a:t>ESP=ESP+4</a:t>
            </a:r>
            <a:r>
              <a:rPr lang="es-MX" dirty="0">
                <a:solidFill>
                  <a:prstClr val="black"/>
                </a:solidFill>
              </a:rPr>
              <a:t>  </a:t>
            </a:r>
            <a:endParaRPr lang="es-MX" dirty="0"/>
          </a:p>
          <a:p>
            <a:pPr marL="0" indent="0">
              <a:buNone/>
            </a:pPr>
            <a:r>
              <a:rPr lang="es-MX" dirty="0"/>
              <a:t>	</a:t>
            </a:r>
            <a:r>
              <a:rPr lang="es-MX" sz="3000" dirty="0"/>
              <a:t>EDX = Pop();</a:t>
            </a:r>
            <a:r>
              <a:rPr lang="es-MX" dirty="0">
                <a:solidFill>
                  <a:prstClr val="black"/>
                </a:solidFill>
              </a:rPr>
              <a:t>              </a:t>
            </a:r>
            <a:r>
              <a:rPr lang="es-MX" sz="1900" dirty="0">
                <a:solidFill>
                  <a:prstClr val="black"/>
                </a:solidFill>
              </a:rPr>
              <a:t>ESP=ESP+4</a:t>
            </a:r>
            <a:r>
              <a:rPr lang="es-MX" dirty="0">
                <a:solidFill>
                  <a:prstClr val="black"/>
                </a:solidFill>
              </a:rPr>
              <a:t>  </a:t>
            </a:r>
            <a:endParaRPr lang="es-MX" dirty="0"/>
          </a:p>
          <a:p>
            <a:pPr marL="0" indent="0">
              <a:buNone/>
            </a:pPr>
            <a:r>
              <a:rPr lang="es-MX" dirty="0"/>
              <a:t>	</a:t>
            </a:r>
            <a:r>
              <a:rPr lang="es-MX" sz="3000" dirty="0"/>
              <a:t>ECX = Pop();</a:t>
            </a:r>
            <a:r>
              <a:rPr lang="es-MX" dirty="0">
                <a:solidFill>
                  <a:prstClr val="black"/>
                </a:solidFill>
              </a:rPr>
              <a:t>              </a:t>
            </a:r>
            <a:r>
              <a:rPr lang="es-MX" sz="1900" dirty="0">
                <a:solidFill>
                  <a:prstClr val="black"/>
                </a:solidFill>
              </a:rPr>
              <a:t>ESP=ESP+4</a:t>
            </a:r>
            <a:r>
              <a:rPr lang="es-MX" dirty="0">
                <a:solidFill>
                  <a:prstClr val="black"/>
                </a:solidFill>
              </a:rPr>
              <a:t>  </a:t>
            </a:r>
            <a:endParaRPr lang="es-MX" dirty="0"/>
          </a:p>
          <a:p>
            <a:pPr marL="0" indent="0">
              <a:buNone/>
            </a:pPr>
            <a:r>
              <a:rPr lang="es-MX" dirty="0"/>
              <a:t>	</a:t>
            </a:r>
            <a:r>
              <a:rPr lang="es-MX" sz="3000" dirty="0"/>
              <a:t>EAX = Pop();</a:t>
            </a:r>
            <a:r>
              <a:rPr lang="es-MX" dirty="0">
                <a:solidFill>
                  <a:prstClr val="black"/>
                </a:solidFill>
              </a:rPr>
              <a:t>              </a:t>
            </a:r>
            <a:r>
              <a:rPr lang="es-MX" sz="1900" dirty="0">
                <a:solidFill>
                  <a:prstClr val="black"/>
                </a:solidFill>
              </a:rPr>
              <a:t>ESP=ESP+4</a:t>
            </a:r>
            <a:r>
              <a:rPr lang="es-MX" dirty="0">
                <a:solidFill>
                  <a:prstClr val="black"/>
                </a:solidFill>
              </a:rPr>
              <a:t>  </a:t>
            </a:r>
            <a:endParaRPr lang="es-MX" dirty="0"/>
          </a:p>
          <a:p>
            <a:pPr marL="0" indent="0">
              <a:buNone/>
            </a:pP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423</a:t>
            </a:fld>
            <a:endParaRPr lang="es-MX" dirty="0"/>
          </a:p>
        </p:txBody>
      </p:sp>
    </p:spTree>
    <p:extLst>
      <p:ext uri="{BB962C8B-B14F-4D97-AF65-F5344CB8AC3E}">
        <p14:creationId xmlns:p14="http://schemas.microsoft.com/office/powerpoint/2010/main" val="1488086648"/>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Stack</a:t>
            </a:r>
            <a:r>
              <a:rPr lang="es-MX" dirty="0"/>
              <a:t> </a:t>
            </a:r>
            <a:r>
              <a:rPr lang="es-MX" dirty="0" err="1"/>
              <a:t>applications</a:t>
            </a:r>
            <a:endParaRPr lang="en-US" dirty="0"/>
          </a:p>
        </p:txBody>
      </p:sp>
      <p:sp>
        <p:nvSpPr>
          <p:cNvPr id="3" name="2 Marcador de contenido"/>
          <p:cNvSpPr>
            <a:spLocks noGrp="1"/>
          </p:cNvSpPr>
          <p:nvPr>
            <p:ph idx="1"/>
          </p:nvPr>
        </p:nvSpPr>
        <p:spPr/>
        <p:txBody>
          <a:bodyPr>
            <a:normAutofit/>
          </a:bodyPr>
          <a:lstStyle/>
          <a:p>
            <a:r>
              <a:rPr lang="es-MX" i="1" dirty="0" err="1"/>
              <a:t>Temporary</a:t>
            </a:r>
            <a:r>
              <a:rPr lang="es-MX" i="1" dirty="0"/>
              <a:t> </a:t>
            </a:r>
            <a:r>
              <a:rPr lang="es-MX" i="1" dirty="0" err="1"/>
              <a:t>save</a:t>
            </a:r>
            <a:r>
              <a:rPr lang="es-MX" i="1" dirty="0"/>
              <a:t> </a:t>
            </a:r>
            <a:r>
              <a:rPr lang="es-MX" i="1" dirty="0" err="1"/>
              <a:t>area</a:t>
            </a:r>
            <a:r>
              <a:rPr lang="es-MX" dirty="0"/>
              <a:t> </a:t>
            </a:r>
            <a:r>
              <a:rPr lang="es-MX" dirty="0" err="1"/>
              <a:t>for</a:t>
            </a:r>
            <a:r>
              <a:rPr lang="es-MX" dirty="0"/>
              <a:t> </a:t>
            </a:r>
            <a:r>
              <a:rPr lang="es-MX" dirty="0" err="1"/>
              <a:t>registers</a:t>
            </a:r>
            <a:r>
              <a:rPr lang="es-MX" dirty="0"/>
              <a:t>, once </a:t>
            </a:r>
            <a:r>
              <a:rPr lang="es-MX" dirty="0" err="1"/>
              <a:t>the</a:t>
            </a:r>
            <a:r>
              <a:rPr lang="es-MX" dirty="0"/>
              <a:t> </a:t>
            </a:r>
            <a:r>
              <a:rPr lang="es-MX" dirty="0" err="1"/>
              <a:t>registers</a:t>
            </a:r>
            <a:r>
              <a:rPr lang="es-MX" dirty="0"/>
              <a:t> </a:t>
            </a:r>
            <a:r>
              <a:rPr lang="es-MX" dirty="0" err="1"/>
              <a:t>end</a:t>
            </a:r>
            <a:r>
              <a:rPr lang="es-MX" dirty="0"/>
              <a:t> a set of </a:t>
            </a:r>
            <a:r>
              <a:rPr lang="es-MX" dirty="0" err="1"/>
              <a:t>operations</a:t>
            </a:r>
            <a:r>
              <a:rPr lang="es-MX" dirty="0"/>
              <a:t>, </a:t>
            </a:r>
            <a:r>
              <a:rPr lang="es-MX" dirty="0" err="1"/>
              <a:t>their</a:t>
            </a:r>
            <a:r>
              <a:rPr lang="es-MX" dirty="0"/>
              <a:t> original </a:t>
            </a:r>
            <a:r>
              <a:rPr lang="es-MX" dirty="0" err="1"/>
              <a:t>values</a:t>
            </a:r>
            <a:r>
              <a:rPr lang="es-MX" dirty="0"/>
              <a:t> can be </a:t>
            </a:r>
            <a:r>
              <a:rPr lang="es-MX" dirty="0" err="1"/>
              <a:t>restored</a:t>
            </a:r>
            <a:r>
              <a:rPr lang="es-MX" dirty="0"/>
              <a:t>.</a:t>
            </a:r>
          </a:p>
          <a:p>
            <a:r>
              <a:rPr lang="es-MX" dirty="0" err="1"/>
              <a:t>The</a:t>
            </a:r>
            <a:r>
              <a:rPr lang="es-MX" dirty="0"/>
              <a:t> </a:t>
            </a:r>
            <a:r>
              <a:rPr lang="es-MX" dirty="0" err="1"/>
              <a:t>stack</a:t>
            </a:r>
            <a:r>
              <a:rPr lang="es-MX" dirty="0"/>
              <a:t> </a:t>
            </a:r>
            <a:r>
              <a:rPr lang="es-MX" dirty="0" err="1"/>
              <a:t>provides</a:t>
            </a:r>
            <a:r>
              <a:rPr lang="es-MX" dirty="0"/>
              <a:t> </a:t>
            </a:r>
            <a:r>
              <a:rPr lang="es-MX" i="1" dirty="0" err="1"/>
              <a:t>temporary</a:t>
            </a:r>
            <a:r>
              <a:rPr lang="es-MX" i="1" dirty="0"/>
              <a:t> </a:t>
            </a:r>
            <a:r>
              <a:rPr lang="es-MX" i="1" dirty="0" err="1"/>
              <a:t>storage</a:t>
            </a:r>
            <a:r>
              <a:rPr lang="es-MX" dirty="0"/>
              <a:t> </a:t>
            </a:r>
            <a:r>
              <a:rPr lang="es-MX" dirty="0" err="1"/>
              <a:t>for</a:t>
            </a:r>
            <a:r>
              <a:rPr lang="es-MX" dirty="0"/>
              <a:t> local variables.</a:t>
            </a:r>
          </a:p>
          <a:p>
            <a:r>
              <a:rPr lang="es-MX" dirty="0" err="1"/>
              <a:t>The</a:t>
            </a:r>
            <a:r>
              <a:rPr lang="es-MX" dirty="0"/>
              <a:t> </a:t>
            </a:r>
            <a:r>
              <a:rPr lang="es-MX" i="1" dirty="0" err="1"/>
              <a:t>Call</a:t>
            </a:r>
            <a:r>
              <a:rPr lang="es-MX" dirty="0"/>
              <a:t> </a:t>
            </a:r>
            <a:r>
              <a:rPr lang="es-MX" dirty="0" err="1"/>
              <a:t>for</a:t>
            </a:r>
            <a:r>
              <a:rPr lang="es-MX" dirty="0"/>
              <a:t> a </a:t>
            </a:r>
            <a:r>
              <a:rPr lang="es-MX" dirty="0" err="1"/>
              <a:t>procedure</a:t>
            </a:r>
            <a:r>
              <a:rPr lang="es-MX" dirty="0"/>
              <a:t>, </a:t>
            </a:r>
            <a:r>
              <a:rPr lang="es-MX" dirty="0" err="1"/>
              <a:t>saves</a:t>
            </a:r>
            <a:r>
              <a:rPr lang="es-MX" dirty="0"/>
              <a:t> </a:t>
            </a:r>
            <a:r>
              <a:rPr lang="es-MX" i="1" dirty="0" err="1"/>
              <a:t>an</a:t>
            </a:r>
            <a:r>
              <a:rPr lang="es-MX" i="1" dirty="0"/>
              <a:t> </a:t>
            </a:r>
            <a:r>
              <a:rPr lang="es-MX" i="1" dirty="0" err="1"/>
              <a:t>address</a:t>
            </a:r>
            <a:r>
              <a:rPr lang="es-MX" dirty="0"/>
              <a:t> </a:t>
            </a:r>
            <a:r>
              <a:rPr lang="es-MX" dirty="0" err="1"/>
              <a:t>that</a:t>
            </a:r>
            <a:r>
              <a:rPr lang="es-MX" dirty="0"/>
              <a:t> uses up </a:t>
            </a:r>
            <a:r>
              <a:rPr lang="es-MX" dirty="0" err="1"/>
              <a:t>the</a:t>
            </a:r>
            <a:r>
              <a:rPr lang="es-MX" dirty="0"/>
              <a:t> </a:t>
            </a:r>
            <a:r>
              <a:rPr lang="es-MX" i="1" dirty="0" err="1"/>
              <a:t>Return</a:t>
            </a:r>
            <a:r>
              <a:rPr lang="es-MX" dirty="0"/>
              <a:t> of </a:t>
            </a:r>
            <a:r>
              <a:rPr lang="es-MX" dirty="0" err="1"/>
              <a:t>the</a:t>
            </a:r>
            <a:r>
              <a:rPr lang="es-MX" dirty="0"/>
              <a:t> </a:t>
            </a:r>
            <a:r>
              <a:rPr lang="es-MX" dirty="0" err="1"/>
              <a:t>procedure</a:t>
            </a:r>
            <a:r>
              <a:rPr lang="es-MX" dirty="0"/>
              <a:t> </a:t>
            </a:r>
            <a:r>
              <a:rPr lang="es-MX" dirty="0" err="1"/>
              <a:t>called</a:t>
            </a:r>
            <a:r>
              <a:rPr lang="es-MX" dirty="0"/>
              <a:t>.</a:t>
            </a:r>
          </a:p>
          <a:p>
            <a:r>
              <a:rPr lang="es-MX"/>
              <a:t>HLL: The</a:t>
            </a:r>
            <a:r>
              <a:rPr lang="es-MX" dirty="0"/>
              <a:t> </a:t>
            </a:r>
            <a:r>
              <a:rPr lang="es-MX" i="1" dirty="0"/>
              <a:t>formal</a:t>
            </a:r>
            <a:r>
              <a:rPr lang="es-MX" dirty="0"/>
              <a:t> </a:t>
            </a:r>
            <a:r>
              <a:rPr lang="es-MX" dirty="0" err="1"/>
              <a:t>parameters</a:t>
            </a:r>
            <a:r>
              <a:rPr lang="es-MX" dirty="0"/>
              <a:t> and </a:t>
            </a:r>
            <a:r>
              <a:rPr lang="es-MX" dirty="0" err="1"/>
              <a:t>the</a:t>
            </a:r>
            <a:r>
              <a:rPr lang="es-MX" dirty="0"/>
              <a:t> </a:t>
            </a:r>
            <a:r>
              <a:rPr lang="es-MX" i="1" dirty="0" err="1"/>
              <a:t>automatic</a:t>
            </a:r>
            <a:r>
              <a:rPr lang="es-MX" dirty="0"/>
              <a:t> variables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424</a:t>
            </a:fld>
            <a:endParaRPr lang="es-MX" dirty="0"/>
          </a:p>
        </p:txBody>
      </p:sp>
    </p:spTree>
    <p:extLst>
      <p:ext uri="{BB962C8B-B14F-4D97-AF65-F5344CB8AC3E}">
        <p14:creationId xmlns:p14="http://schemas.microsoft.com/office/powerpoint/2010/main" val="1964556539"/>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BM</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3372087365"/>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Addressing</a:t>
            </a:r>
            <a:r>
              <a:rPr lang="es-MX" dirty="0"/>
              <a:t> </a:t>
            </a:r>
            <a:r>
              <a:rPr lang="es-MX" dirty="0" err="1"/>
              <a:t>Modes</a:t>
            </a:r>
            <a:endParaRPr lang="es-MX" dirty="0"/>
          </a:p>
        </p:txBody>
      </p:sp>
      <p:sp>
        <p:nvSpPr>
          <p:cNvPr id="3" name="2 Marcador de contenido"/>
          <p:cNvSpPr>
            <a:spLocks noGrp="1"/>
          </p:cNvSpPr>
          <p:nvPr>
            <p:ph idx="1"/>
          </p:nvPr>
        </p:nvSpPr>
        <p:spPr>
          <a:xfrm>
            <a:off x="1981200" y="1417638"/>
            <a:ext cx="8229600" cy="4938712"/>
          </a:xfrm>
        </p:spPr>
        <p:txBody>
          <a:bodyPr>
            <a:normAutofit/>
          </a:bodyPr>
          <a:lstStyle/>
          <a:p>
            <a:r>
              <a:rPr lang="en-US" dirty="0"/>
              <a:t>Addressing Mode.</a:t>
            </a:r>
            <a:endParaRPr lang="es-MX" dirty="0"/>
          </a:p>
          <a:p>
            <a:pPr lvl="1"/>
            <a:r>
              <a:rPr lang="en-US" dirty="0"/>
              <a:t>refers to the way, in which, the CPU accesses the </a:t>
            </a:r>
            <a:r>
              <a:rPr lang="en-US" i="1" dirty="0"/>
              <a:t>effective values</a:t>
            </a:r>
            <a:r>
              <a:rPr lang="en-US" dirty="0"/>
              <a:t> from the operand(s) of an instruction</a:t>
            </a:r>
          </a:p>
          <a:p>
            <a:endParaRPr lang="es-MX" dirty="0"/>
          </a:p>
          <a:p>
            <a:r>
              <a:rPr lang="es-MX" dirty="0" err="1"/>
              <a:t>Two</a:t>
            </a:r>
            <a:r>
              <a:rPr lang="es-MX" dirty="0"/>
              <a:t> general </a:t>
            </a:r>
            <a:r>
              <a:rPr lang="es-MX" dirty="0" err="1"/>
              <a:t>Addressing</a:t>
            </a:r>
            <a:r>
              <a:rPr lang="es-MX" dirty="0"/>
              <a:t> </a:t>
            </a:r>
            <a:r>
              <a:rPr lang="es-MX" dirty="0" err="1"/>
              <a:t>Modes</a:t>
            </a:r>
            <a:r>
              <a:rPr lang="es-MX" dirty="0"/>
              <a:t>:</a:t>
            </a:r>
          </a:p>
          <a:p>
            <a:pPr lvl="1"/>
            <a:r>
              <a:rPr lang="es-MX" dirty="0" err="1"/>
              <a:t>Direct</a:t>
            </a:r>
            <a:r>
              <a:rPr lang="es-MX" dirty="0"/>
              <a:t> </a:t>
            </a:r>
            <a:r>
              <a:rPr lang="es-MX" dirty="0" err="1"/>
              <a:t>Addressing</a:t>
            </a:r>
            <a:r>
              <a:rPr lang="es-MX" dirty="0"/>
              <a:t> (</a:t>
            </a:r>
            <a:r>
              <a:rPr lang="es-MX" sz="2000" dirty="0" err="1"/>
              <a:t>seen</a:t>
            </a:r>
            <a:r>
              <a:rPr lang="es-MX" sz="2000" dirty="0"/>
              <a:t> up to </a:t>
            </a:r>
            <a:r>
              <a:rPr lang="es-MX" sz="2000" dirty="0" err="1"/>
              <a:t>now</a:t>
            </a:r>
            <a:r>
              <a:rPr lang="es-MX" dirty="0"/>
              <a:t>)</a:t>
            </a:r>
          </a:p>
          <a:p>
            <a:pPr lvl="1"/>
            <a:r>
              <a:rPr lang="es-MX" dirty="0" err="1"/>
              <a:t>Indirect</a:t>
            </a:r>
            <a:r>
              <a:rPr lang="es-MX" dirty="0"/>
              <a:t> </a:t>
            </a:r>
            <a:r>
              <a:rPr lang="es-MX" dirty="0" err="1"/>
              <a:t>Addressing</a:t>
            </a:r>
            <a:endParaRPr lang="es-MX" dirty="0"/>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426</a:t>
            </a:fld>
            <a:endParaRPr lang="es-MX" dirty="0"/>
          </a:p>
        </p:txBody>
      </p:sp>
    </p:spTree>
    <p:extLst>
      <p:ext uri="{BB962C8B-B14F-4D97-AF65-F5344CB8AC3E}">
        <p14:creationId xmlns:p14="http://schemas.microsoft.com/office/powerpoint/2010/main" val="3604267735"/>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Direct</a:t>
            </a:r>
            <a:r>
              <a:rPr lang="es-MX" dirty="0"/>
              <a:t> </a:t>
            </a:r>
            <a:r>
              <a:rPr lang="es-MX" dirty="0" err="1"/>
              <a:t>Addressing</a:t>
            </a:r>
            <a:r>
              <a:rPr lang="es-MX" dirty="0"/>
              <a:t> </a:t>
            </a:r>
            <a:r>
              <a:rPr lang="es-MX" dirty="0" err="1"/>
              <a:t>Mode</a:t>
            </a:r>
            <a:endParaRPr lang="es-MX" dirty="0"/>
          </a:p>
        </p:txBody>
      </p:sp>
      <p:sp>
        <p:nvSpPr>
          <p:cNvPr id="3" name="2 Marcador de contenido"/>
          <p:cNvSpPr>
            <a:spLocks noGrp="1"/>
          </p:cNvSpPr>
          <p:nvPr>
            <p:ph idx="1"/>
          </p:nvPr>
        </p:nvSpPr>
        <p:spPr>
          <a:xfrm>
            <a:off x="1981200" y="1417638"/>
            <a:ext cx="8229600" cy="4938712"/>
          </a:xfrm>
        </p:spPr>
        <p:txBody>
          <a:bodyPr>
            <a:normAutofit/>
          </a:bodyPr>
          <a:lstStyle/>
          <a:p>
            <a:r>
              <a:rPr lang="es-MX" dirty="0" err="1"/>
              <a:t>With</a:t>
            </a:r>
            <a:r>
              <a:rPr lang="es-MX" dirty="0"/>
              <a:t> DIRECT </a:t>
            </a:r>
            <a:r>
              <a:rPr lang="es-MX" dirty="0" err="1"/>
              <a:t>addressing</a:t>
            </a:r>
            <a:r>
              <a:rPr lang="es-MX" dirty="0"/>
              <a:t> </a:t>
            </a:r>
            <a:r>
              <a:rPr lang="es-MX" dirty="0" err="1"/>
              <a:t>mode</a:t>
            </a:r>
            <a:r>
              <a:rPr lang="es-MX" dirty="0"/>
              <a:t>, in </a:t>
            </a:r>
            <a:r>
              <a:rPr lang="es-MX" dirty="0" err="1"/>
              <a:t>Operands</a:t>
            </a:r>
            <a:endParaRPr lang="es-MX" dirty="0"/>
          </a:p>
          <a:p>
            <a:pPr lvl="1"/>
            <a:r>
              <a:rPr lang="es-MX" dirty="0" err="1"/>
              <a:t>The</a:t>
            </a:r>
            <a:r>
              <a:rPr lang="es-MX" dirty="0"/>
              <a:t> </a:t>
            </a:r>
            <a:r>
              <a:rPr lang="es-MX" dirty="0" err="1">
                <a:solidFill>
                  <a:srgbClr val="FF0000"/>
                </a:solidFill>
              </a:rPr>
              <a:t>operand</a:t>
            </a:r>
            <a:r>
              <a:rPr lang="es-MX" dirty="0"/>
              <a:t> has </a:t>
            </a:r>
            <a:r>
              <a:rPr lang="es-MX" dirty="0" err="1"/>
              <a:t>the</a:t>
            </a:r>
            <a:r>
              <a:rPr lang="es-MX" dirty="0"/>
              <a:t> </a:t>
            </a:r>
            <a:r>
              <a:rPr lang="es-MX" i="1" dirty="0" err="1">
                <a:solidFill>
                  <a:schemeClr val="tx2">
                    <a:lumMod val="60000"/>
                    <a:lumOff val="40000"/>
                  </a:schemeClr>
                </a:solidFill>
              </a:rPr>
              <a:t>location</a:t>
            </a:r>
            <a:r>
              <a:rPr lang="es-MX" dirty="0"/>
              <a:t> to place </a:t>
            </a:r>
            <a:r>
              <a:rPr lang="es-MX" dirty="0" err="1"/>
              <a:t>an</a:t>
            </a:r>
            <a:r>
              <a:rPr lang="es-MX" dirty="0"/>
              <a:t> </a:t>
            </a:r>
            <a:r>
              <a:rPr lang="es-MX" i="1" dirty="0" err="1"/>
              <a:t>effective</a:t>
            </a:r>
            <a:r>
              <a:rPr lang="es-MX" i="1" dirty="0"/>
              <a:t> </a:t>
            </a:r>
            <a:r>
              <a:rPr lang="es-MX" i="1" dirty="0" err="1"/>
              <a:t>value</a:t>
            </a:r>
            <a:r>
              <a:rPr lang="es-MX" dirty="0"/>
              <a:t>, </a:t>
            </a:r>
            <a:r>
              <a:rPr lang="es-MX" dirty="0" err="1"/>
              <a:t>or</a:t>
            </a:r>
            <a:r>
              <a:rPr lang="es-MX" dirty="0"/>
              <a:t> has </a:t>
            </a:r>
            <a:r>
              <a:rPr lang="es-MX" dirty="0" err="1"/>
              <a:t>the</a:t>
            </a:r>
            <a:r>
              <a:rPr lang="es-MX" dirty="0"/>
              <a:t> </a:t>
            </a:r>
            <a:r>
              <a:rPr lang="es-MX" i="1" dirty="0" err="1">
                <a:solidFill>
                  <a:srgbClr val="C00000"/>
                </a:solidFill>
              </a:rPr>
              <a:t>content</a:t>
            </a:r>
            <a:r>
              <a:rPr lang="es-MX" dirty="0"/>
              <a:t> to </a:t>
            </a:r>
            <a:r>
              <a:rPr lang="es-MX" dirty="0" err="1"/>
              <a:t>get</a:t>
            </a:r>
            <a:r>
              <a:rPr lang="es-MX" dirty="0"/>
              <a:t> </a:t>
            </a:r>
            <a:r>
              <a:rPr lang="es-MX" dirty="0" err="1"/>
              <a:t>an</a:t>
            </a:r>
            <a:r>
              <a:rPr lang="es-MX" dirty="0"/>
              <a:t> </a:t>
            </a:r>
            <a:r>
              <a:rPr lang="es-MX" i="1" dirty="0" err="1"/>
              <a:t>effective</a:t>
            </a:r>
            <a:r>
              <a:rPr lang="es-MX" i="1" dirty="0"/>
              <a:t> </a:t>
            </a:r>
            <a:r>
              <a:rPr lang="es-MX" i="1" dirty="0" err="1"/>
              <a:t>value</a:t>
            </a:r>
            <a:r>
              <a:rPr lang="es-MX" dirty="0"/>
              <a:t>,</a:t>
            </a:r>
          </a:p>
          <a:p>
            <a:pPr lvl="1"/>
            <a:r>
              <a:rPr lang="es-MX" dirty="0" err="1"/>
              <a:t>Examples</a:t>
            </a:r>
            <a:endParaRPr lang="es-MX" dirty="0"/>
          </a:p>
          <a:p>
            <a:pPr lvl="2"/>
            <a:r>
              <a:rPr lang="es-MX" dirty="0" err="1"/>
              <a:t>mov</a:t>
            </a:r>
            <a:r>
              <a:rPr lang="es-MX" dirty="0"/>
              <a:t>  </a:t>
            </a:r>
            <a:r>
              <a:rPr lang="es-MX" dirty="0">
                <a:solidFill>
                  <a:schemeClr val="tx2">
                    <a:lumMod val="60000"/>
                    <a:lumOff val="40000"/>
                  </a:schemeClr>
                </a:solidFill>
              </a:rPr>
              <a:t>EAX</a:t>
            </a:r>
            <a:r>
              <a:rPr lang="es-MX" dirty="0"/>
              <a:t>,  </a:t>
            </a:r>
            <a:r>
              <a:rPr lang="es-MX" dirty="0">
                <a:solidFill>
                  <a:schemeClr val="accent2">
                    <a:lumMod val="75000"/>
                  </a:schemeClr>
                </a:solidFill>
              </a:rPr>
              <a:t>alfa</a:t>
            </a:r>
            <a:r>
              <a:rPr lang="es-MX" dirty="0"/>
              <a:t> </a:t>
            </a:r>
          </a:p>
          <a:p>
            <a:pPr lvl="2"/>
            <a:r>
              <a:rPr lang="es-MX" dirty="0" err="1"/>
              <a:t>mov</a:t>
            </a:r>
            <a:r>
              <a:rPr lang="es-MX" dirty="0"/>
              <a:t>  </a:t>
            </a:r>
            <a:r>
              <a:rPr lang="es-MX" dirty="0">
                <a:solidFill>
                  <a:schemeClr val="tx2">
                    <a:lumMod val="60000"/>
                    <a:lumOff val="40000"/>
                  </a:schemeClr>
                </a:solidFill>
              </a:rPr>
              <a:t>beta</a:t>
            </a:r>
            <a:r>
              <a:rPr lang="es-MX" dirty="0"/>
              <a:t>, </a:t>
            </a:r>
            <a:r>
              <a:rPr lang="es-MX" dirty="0">
                <a:solidFill>
                  <a:schemeClr val="accent2">
                    <a:lumMod val="75000"/>
                  </a:schemeClr>
                </a:solidFill>
              </a:rPr>
              <a:t>EBX</a:t>
            </a:r>
            <a:r>
              <a:rPr lang="es-MX" dirty="0"/>
              <a:t>  </a:t>
            </a:r>
          </a:p>
          <a:p>
            <a:pPr lvl="2"/>
            <a:r>
              <a:rPr lang="es-MX" dirty="0" err="1"/>
              <a:t>mov</a:t>
            </a:r>
            <a:r>
              <a:rPr lang="es-MX" dirty="0"/>
              <a:t>  </a:t>
            </a:r>
            <a:r>
              <a:rPr lang="es-MX" dirty="0">
                <a:solidFill>
                  <a:schemeClr val="tx2">
                    <a:lumMod val="60000"/>
                    <a:lumOff val="40000"/>
                  </a:schemeClr>
                </a:solidFill>
              </a:rPr>
              <a:t>alfa</a:t>
            </a:r>
            <a:r>
              <a:rPr lang="es-MX" dirty="0"/>
              <a:t>, </a:t>
            </a:r>
            <a:r>
              <a:rPr lang="es-MX" dirty="0">
                <a:solidFill>
                  <a:schemeClr val="accent2">
                    <a:lumMod val="75000"/>
                  </a:schemeClr>
                </a:solidFill>
              </a:rPr>
              <a:t>354</a:t>
            </a:r>
            <a:r>
              <a:rPr lang="es-MX" dirty="0">
                <a:solidFill>
                  <a:schemeClr val="accent1">
                    <a:lumMod val="75000"/>
                  </a:schemeClr>
                </a:solidFill>
              </a:rPr>
              <a:t> </a:t>
            </a:r>
          </a:p>
          <a:p>
            <a:pPr lvl="2"/>
            <a:r>
              <a:rPr lang="es-MX" dirty="0" err="1"/>
              <a:t>Direct</a:t>
            </a:r>
            <a:r>
              <a:rPr lang="es-MX" dirty="0"/>
              <a:t> </a:t>
            </a:r>
            <a:r>
              <a:rPr lang="es-MX" dirty="0" err="1"/>
              <a:t>Addressing</a:t>
            </a:r>
            <a:r>
              <a:rPr lang="es-MX" dirty="0"/>
              <a:t> </a:t>
            </a:r>
            <a:r>
              <a:rPr lang="es-MX" dirty="0" err="1"/>
              <a:t>Operands</a:t>
            </a:r>
            <a:endParaRPr lang="es-MX" dirty="0"/>
          </a:p>
          <a:p>
            <a:pPr lvl="3"/>
            <a:r>
              <a:rPr lang="es-MX" dirty="0" err="1"/>
              <a:t>Register</a:t>
            </a:r>
            <a:r>
              <a:rPr lang="es-MX" dirty="0"/>
              <a:t> </a:t>
            </a:r>
            <a:r>
              <a:rPr lang="es-MX" dirty="0" err="1"/>
              <a:t>Direct</a:t>
            </a:r>
            <a:r>
              <a:rPr lang="es-MX" dirty="0"/>
              <a:t> O.:  </a:t>
            </a:r>
            <a:r>
              <a:rPr lang="es-MX" b="1" dirty="0"/>
              <a:t>EAX</a:t>
            </a:r>
            <a:r>
              <a:rPr lang="es-MX" dirty="0"/>
              <a:t>, </a:t>
            </a:r>
            <a:r>
              <a:rPr lang="es-MX" b="1" dirty="0"/>
              <a:t>EBX</a:t>
            </a:r>
            <a:r>
              <a:rPr lang="es-MX" dirty="0"/>
              <a:t>  (</a:t>
            </a:r>
            <a:r>
              <a:rPr lang="es-MX" i="1" dirty="0" err="1"/>
              <a:t>location</a:t>
            </a:r>
            <a:r>
              <a:rPr lang="es-MX" dirty="0"/>
              <a:t> </a:t>
            </a:r>
            <a:r>
              <a:rPr lang="es-MX" dirty="0" err="1"/>
              <a:t>or</a:t>
            </a:r>
            <a:r>
              <a:rPr lang="es-MX" dirty="0"/>
              <a:t> </a:t>
            </a:r>
            <a:r>
              <a:rPr lang="es-MX" i="1" dirty="0" err="1"/>
              <a:t>content</a:t>
            </a:r>
            <a:r>
              <a:rPr lang="es-MX" dirty="0"/>
              <a:t>)</a:t>
            </a:r>
          </a:p>
          <a:p>
            <a:pPr lvl="3"/>
            <a:r>
              <a:rPr lang="es-MX" dirty="0" err="1"/>
              <a:t>Memory</a:t>
            </a:r>
            <a:r>
              <a:rPr lang="es-MX" dirty="0"/>
              <a:t> </a:t>
            </a:r>
            <a:r>
              <a:rPr lang="es-MX" dirty="0" err="1"/>
              <a:t>Direct</a:t>
            </a:r>
            <a:r>
              <a:rPr lang="es-MX" dirty="0"/>
              <a:t> O.:  </a:t>
            </a:r>
            <a:r>
              <a:rPr lang="es-MX" b="1" dirty="0"/>
              <a:t>alfa</a:t>
            </a:r>
            <a:r>
              <a:rPr lang="es-MX" dirty="0"/>
              <a:t>, </a:t>
            </a:r>
            <a:r>
              <a:rPr lang="es-MX" b="1" dirty="0"/>
              <a:t>beta</a:t>
            </a:r>
            <a:r>
              <a:rPr lang="es-MX" dirty="0"/>
              <a:t> (</a:t>
            </a:r>
            <a:r>
              <a:rPr lang="es-MX" i="1" dirty="0" err="1"/>
              <a:t>location</a:t>
            </a:r>
            <a:r>
              <a:rPr lang="es-MX" dirty="0"/>
              <a:t> </a:t>
            </a:r>
            <a:r>
              <a:rPr lang="es-MX" dirty="0" err="1"/>
              <a:t>or</a:t>
            </a:r>
            <a:r>
              <a:rPr lang="es-MX" dirty="0"/>
              <a:t> </a:t>
            </a:r>
            <a:r>
              <a:rPr lang="es-MX" i="1" dirty="0" err="1"/>
              <a:t>content</a:t>
            </a:r>
            <a:r>
              <a:rPr lang="es-MX" dirty="0"/>
              <a:t>)</a:t>
            </a:r>
          </a:p>
          <a:p>
            <a:pPr lvl="3"/>
            <a:r>
              <a:rPr lang="es-MX" dirty="0" err="1"/>
              <a:t>Immediate</a:t>
            </a:r>
            <a:r>
              <a:rPr lang="es-MX" dirty="0"/>
              <a:t> </a:t>
            </a:r>
            <a:r>
              <a:rPr lang="es-MX" dirty="0" err="1"/>
              <a:t>Direct</a:t>
            </a:r>
            <a:r>
              <a:rPr lang="es-MX" dirty="0"/>
              <a:t> O:  </a:t>
            </a:r>
            <a:r>
              <a:rPr lang="es-MX" b="1" dirty="0"/>
              <a:t>354</a:t>
            </a:r>
            <a:r>
              <a:rPr lang="es-MX" dirty="0"/>
              <a:t> (</a:t>
            </a:r>
            <a:r>
              <a:rPr lang="es-MX" i="1" dirty="0" err="1"/>
              <a:t>content</a:t>
            </a:r>
            <a:r>
              <a:rPr lang="es-MX" dirty="0"/>
              <a:t>) </a:t>
            </a:r>
          </a:p>
          <a:p>
            <a:pPr lvl="3"/>
            <a:endParaRPr lang="es-MX" dirty="0"/>
          </a:p>
          <a:p>
            <a:pPr lvl="2"/>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427</a:t>
            </a:fld>
            <a:endParaRPr lang="es-MX" dirty="0"/>
          </a:p>
        </p:txBody>
      </p:sp>
    </p:spTree>
    <p:extLst>
      <p:ext uri="{BB962C8B-B14F-4D97-AF65-F5344CB8AC3E}">
        <p14:creationId xmlns:p14="http://schemas.microsoft.com/office/powerpoint/2010/main" val="228079365"/>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Indirect</a:t>
            </a:r>
            <a:r>
              <a:rPr lang="es-MX" dirty="0"/>
              <a:t> </a:t>
            </a:r>
            <a:r>
              <a:rPr lang="es-MX" dirty="0" err="1"/>
              <a:t>Addressing</a:t>
            </a:r>
            <a:r>
              <a:rPr lang="es-MX" dirty="0"/>
              <a:t> </a:t>
            </a:r>
            <a:r>
              <a:rPr lang="es-MX" dirty="0" err="1"/>
              <a:t>Mode</a:t>
            </a:r>
            <a:r>
              <a:rPr lang="es-MX" dirty="0"/>
              <a:t> -1</a:t>
            </a:r>
          </a:p>
        </p:txBody>
      </p:sp>
      <p:sp>
        <p:nvSpPr>
          <p:cNvPr id="3" name="2 Marcador de contenido"/>
          <p:cNvSpPr>
            <a:spLocks noGrp="1"/>
          </p:cNvSpPr>
          <p:nvPr>
            <p:ph idx="1"/>
          </p:nvPr>
        </p:nvSpPr>
        <p:spPr>
          <a:xfrm>
            <a:off x="1981200" y="1417638"/>
            <a:ext cx="8229600" cy="4938712"/>
          </a:xfrm>
        </p:spPr>
        <p:txBody>
          <a:bodyPr>
            <a:normAutofit/>
          </a:bodyPr>
          <a:lstStyle/>
          <a:p>
            <a:r>
              <a:rPr lang="es-MX" dirty="0" err="1"/>
              <a:t>With</a:t>
            </a:r>
            <a:r>
              <a:rPr lang="es-MX" dirty="0"/>
              <a:t> INDIRECT </a:t>
            </a:r>
            <a:r>
              <a:rPr lang="es-MX" dirty="0" err="1"/>
              <a:t>addressing</a:t>
            </a:r>
            <a:r>
              <a:rPr lang="es-MX" dirty="0"/>
              <a:t> </a:t>
            </a:r>
            <a:r>
              <a:rPr lang="es-MX" dirty="0" err="1"/>
              <a:t>mode</a:t>
            </a:r>
            <a:r>
              <a:rPr lang="es-MX" dirty="0"/>
              <a:t>, in </a:t>
            </a:r>
            <a:r>
              <a:rPr lang="es-MX" dirty="0" err="1"/>
              <a:t>operands</a:t>
            </a:r>
            <a:endParaRPr lang="es-MX" dirty="0"/>
          </a:p>
          <a:p>
            <a:pPr lvl="1"/>
            <a:r>
              <a:rPr lang="es-MX" dirty="0" err="1"/>
              <a:t>The</a:t>
            </a:r>
            <a:r>
              <a:rPr lang="es-MX" dirty="0"/>
              <a:t> </a:t>
            </a:r>
            <a:r>
              <a:rPr lang="es-MX" dirty="0" err="1">
                <a:solidFill>
                  <a:srgbClr val="FF0000"/>
                </a:solidFill>
              </a:rPr>
              <a:t>operand</a:t>
            </a:r>
            <a:r>
              <a:rPr lang="es-MX" dirty="0"/>
              <a:t> has </a:t>
            </a:r>
            <a:r>
              <a:rPr lang="es-MX" dirty="0" err="1"/>
              <a:t>the</a:t>
            </a:r>
            <a:r>
              <a:rPr lang="es-MX" dirty="0"/>
              <a:t> </a:t>
            </a:r>
            <a:r>
              <a:rPr lang="es-MX" i="1" dirty="0" err="1">
                <a:solidFill>
                  <a:srgbClr val="00B050"/>
                </a:solidFill>
              </a:rPr>
              <a:t>memory</a:t>
            </a:r>
            <a:r>
              <a:rPr lang="es-MX" i="1" dirty="0">
                <a:solidFill>
                  <a:srgbClr val="00B050"/>
                </a:solidFill>
              </a:rPr>
              <a:t> </a:t>
            </a:r>
            <a:r>
              <a:rPr lang="es-MX" i="1" dirty="0" err="1">
                <a:solidFill>
                  <a:srgbClr val="00B050"/>
                </a:solidFill>
              </a:rPr>
              <a:t>address</a:t>
            </a:r>
            <a:r>
              <a:rPr lang="es-MX" i="1" dirty="0"/>
              <a:t> </a:t>
            </a:r>
            <a:r>
              <a:rPr lang="es-MX" dirty="0"/>
              <a:t>(</a:t>
            </a:r>
            <a:r>
              <a:rPr lang="es-MX" dirty="0">
                <a:solidFill>
                  <a:srgbClr val="00B050"/>
                </a:solidFill>
              </a:rPr>
              <a:t>offset</a:t>
            </a:r>
            <a:r>
              <a:rPr lang="es-MX" dirty="0"/>
              <a:t>) of </a:t>
            </a:r>
            <a:r>
              <a:rPr lang="es-MX" dirty="0" err="1"/>
              <a:t>the</a:t>
            </a:r>
            <a:r>
              <a:rPr lang="es-MX" dirty="0"/>
              <a:t> </a:t>
            </a:r>
            <a:r>
              <a:rPr lang="es-MX" i="1" dirty="0" err="1">
                <a:solidFill>
                  <a:schemeClr val="tx2">
                    <a:lumMod val="60000"/>
                    <a:lumOff val="40000"/>
                  </a:schemeClr>
                </a:solidFill>
              </a:rPr>
              <a:t>location</a:t>
            </a:r>
            <a:r>
              <a:rPr lang="es-MX" dirty="0"/>
              <a:t> to place a </a:t>
            </a:r>
            <a:r>
              <a:rPr lang="es-MX" dirty="0" err="1"/>
              <a:t>value</a:t>
            </a:r>
            <a:r>
              <a:rPr lang="es-MX" dirty="0"/>
              <a:t>, </a:t>
            </a:r>
            <a:r>
              <a:rPr lang="es-MX" dirty="0" err="1"/>
              <a:t>or</a:t>
            </a:r>
            <a:r>
              <a:rPr lang="es-MX" dirty="0"/>
              <a:t> has </a:t>
            </a:r>
            <a:r>
              <a:rPr lang="es-MX" dirty="0" err="1"/>
              <a:t>the</a:t>
            </a:r>
            <a:r>
              <a:rPr lang="es-MX" dirty="0"/>
              <a:t> </a:t>
            </a:r>
            <a:r>
              <a:rPr lang="es-MX" i="1" dirty="0" err="1">
                <a:solidFill>
                  <a:srgbClr val="00B050"/>
                </a:solidFill>
              </a:rPr>
              <a:t>memory</a:t>
            </a:r>
            <a:r>
              <a:rPr lang="es-MX" i="1" dirty="0">
                <a:solidFill>
                  <a:srgbClr val="00B050"/>
                </a:solidFill>
              </a:rPr>
              <a:t> </a:t>
            </a:r>
            <a:r>
              <a:rPr lang="es-MX" i="1" dirty="0" err="1">
                <a:solidFill>
                  <a:srgbClr val="00B050"/>
                </a:solidFill>
              </a:rPr>
              <a:t>address</a:t>
            </a:r>
            <a:r>
              <a:rPr lang="es-MX" dirty="0"/>
              <a:t> (</a:t>
            </a:r>
            <a:r>
              <a:rPr lang="es-MX" dirty="0">
                <a:solidFill>
                  <a:srgbClr val="00B050"/>
                </a:solidFill>
              </a:rPr>
              <a:t>offset</a:t>
            </a:r>
            <a:r>
              <a:rPr lang="es-MX" dirty="0"/>
              <a:t>) of </a:t>
            </a:r>
            <a:r>
              <a:rPr lang="es-MX" dirty="0" err="1"/>
              <a:t>the</a:t>
            </a:r>
            <a:r>
              <a:rPr lang="es-MX" dirty="0"/>
              <a:t> </a:t>
            </a:r>
            <a:r>
              <a:rPr lang="es-MX" i="1" dirty="0" err="1">
                <a:solidFill>
                  <a:schemeClr val="accent2">
                    <a:lumMod val="75000"/>
                  </a:schemeClr>
                </a:solidFill>
              </a:rPr>
              <a:t>content</a:t>
            </a:r>
            <a:r>
              <a:rPr lang="es-MX" dirty="0"/>
              <a:t> to </a:t>
            </a:r>
            <a:r>
              <a:rPr lang="es-MX" dirty="0" err="1"/>
              <a:t>get</a:t>
            </a:r>
            <a:r>
              <a:rPr lang="es-MX" dirty="0"/>
              <a:t> a </a:t>
            </a:r>
            <a:r>
              <a:rPr lang="es-MX" dirty="0" err="1"/>
              <a:t>value</a:t>
            </a:r>
            <a:endParaRPr lang="es-MX" dirty="0"/>
          </a:p>
          <a:p>
            <a:pPr lvl="1"/>
            <a:r>
              <a:rPr lang="es-MX" dirty="0" err="1"/>
              <a:t>It</a:t>
            </a:r>
            <a:r>
              <a:rPr lang="es-MX" dirty="0"/>
              <a:t> </a:t>
            </a:r>
            <a:r>
              <a:rPr lang="es-MX" dirty="0" err="1"/>
              <a:t>means</a:t>
            </a:r>
            <a:r>
              <a:rPr lang="es-MX" dirty="0"/>
              <a:t>, </a:t>
            </a:r>
            <a:r>
              <a:rPr lang="es-MX" dirty="0" err="1"/>
              <a:t>the</a:t>
            </a:r>
            <a:r>
              <a:rPr lang="es-MX" dirty="0"/>
              <a:t> </a:t>
            </a:r>
            <a:r>
              <a:rPr lang="es-MX" dirty="0" err="1">
                <a:solidFill>
                  <a:srgbClr val="FF0000"/>
                </a:solidFill>
              </a:rPr>
              <a:t>operand</a:t>
            </a:r>
            <a:r>
              <a:rPr lang="es-MX" dirty="0"/>
              <a:t> has a </a:t>
            </a:r>
            <a:r>
              <a:rPr lang="es-MX" dirty="0">
                <a:solidFill>
                  <a:srgbClr val="FF0000"/>
                </a:solidFill>
              </a:rPr>
              <a:t>pointer</a:t>
            </a:r>
            <a:r>
              <a:rPr lang="es-MX" dirty="0"/>
              <a:t> (</a:t>
            </a:r>
            <a:r>
              <a:rPr lang="es-MX" sz="1600" dirty="0" err="1"/>
              <a:t>or</a:t>
            </a:r>
            <a:r>
              <a:rPr lang="es-MX" sz="1600" dirty="0"/>
              <a:t> a </a:t>
            </a:r>
            <a:r>
              <a:rPr lang="es-MX" sz="1600" dirty="0" err="1"/>
              <a:t>reference</a:t>
            </a:r>
            <a:r>
              <a:rPr lang="es-MX" dirty="0"/>
              <a:t>)</a:t>
            </a:r>
          </a:p>
          <a:p>
            <a:pPr lvl="1"/>
            <a:r>
              <a:rPr lang="es-MX" dirty="0" err="1"/>
              <a:t>Example</a:t>
            </a:r>
            <a:r>
              <a:rPr lang="es-MX" dirty="0"/>
              <a:t> </a:t>
            </a:r>
            <a:r>
              <a:rPr lang="es-MX" dirty="0" err="1"/>
              <a:t>using</a:t>
            </a:r>
            <a:r>
              <a:rPr lang="es-MX" dirty="0"/>
              <a:t> </a:t>
            </a:r>
            <a:r>
              <a:rPr lang="es-MX" dirty="0" err="1">
                <a:solidFill>
                  <a:srgbClr val="00B050"/>
                </a:solidFill>
              </a:rPr>
              <a:t>pseudo-code</a:t>
            </a:r>
            <a:r>
              <a:rPr lang="es-MX" dirty="0"/>
              <a:t> - 1</a:t>
            </a:r>
          </a:p>
          <a:p>
            <a:pPr lvl="2"/>
            <a:r>
              <a:rPr lang="es-MX" dirty="0" err="1"/>
              <a:t>mov</a:t>
            </a:r>
            <a:r>
              <a:rPr lang="es-MX" dirty="0"/>
              <a:t>  </a:t>
            </a:r>
            <a:r>
              <a:rPr lang="es-MX" dirty="0">
                <a:solidFill>
                  <a:schemeClr val="tx2">
                    <a:lumMod val="60000"/>
                    <a:lumOff val="40000"/>
                  </a:schemeClr>
                </a:solidFill>
              </a:rPr>
              <a:t>ESI</a:t>
            </a:r>
            <a:r>
              <a:rPr lang="es-MX" dirty="0"/>
              <a:t>, </a:t>
            </a:r>
            <a:r>
              <a:rPr lang="es-MX" dirty="0">
                <a:solidFill>
                  <a:schemeClr val="accent2">
                    <a:lumMod val="75000"/>
                  </a:schemeClr>
                </a:solidFill>
              </a:rPr>
              <a:t>OFFSET beta</a:t>
            </a:r>
          </a:p>
          <a:p>
            <a:pPr lvl="2"/>
            <a:r>
              <a:rPr lang="es-MX" dirty="0" err="1"/>
              <a:t>mov</a:t>
            </a:r>
            <a:r>
              <a:rPr lang="es-MX" dirty="0"/>
              <a:t>  </a:t>
            </a:r>
            <a:r>
              <a:rPr lang="es-MX" dirty="0">
                <a:solidFill>
                  <a:schemeClr val="tx2">
                    <a:lumMod val="60000"/>
                    <a:lumOff val="40000"/>
                  </a:schemeClr>
                </a:solidFill>
              </a:rPr>
              <a:t>EAX</a:t>
            </a:r>
            <a:r>
              <a:rPr lang="es-MX" dirty="0"/>
              <a:t>, </a:t>
            </a:r>
            <a:r>
              <a:rPr lang="es-MX" i="1" dirty="0" err="1">
                <a:solidFill>
                  <a:srgbClr val="00B050"/>
                </a:solidFill>
              </a:rPr>
              <a:t>ind</a:t>
            </a:r>
            <a:r>
              <a:rPr lang="es-MX" i="1" dirty="0">
                <a:solidFill>
                  <a:srgbClr val="00B050"/>
                </a:solidFill>
              </a:rPr>
              <a:t>{ESI}</a:t>
            </a:r>
            <a:r>
              <a:rPr lang="es-MX" dirty="0">
                <a:solidFill>
                  <a:srgbClr val="00B050"/>
                </a:solidFill>
              </a:rPr>
              <a:t> </a:t>
            </a:r>
            <a:r>
              <a:rPr lang="es-MX" dirty="0"/>
              <a:t> </a:t>
            </a:r>
          </a:p>
          <a:p>
            <a:pPr lvl="2"/>
            <a:endParaRPr lang="es-MX" dirty="0"/>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428</a:t>
            </a:fld>
            <a:endParaRPr lang="es-MX" dirty="0"/>
          </a:p>
        </p:txBody>
      </p:sp>
    </p:spTree>
    <p:extLst>
      <p:ext uri="{BB962C8B-B14F-4D97-AF65-F5344CB8AC3E}">
        <p14:creationId xmlns:p14="http://schemas.microsoft.com/office/powerpoint/2010/main" val="2440556304"/>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Indirect</a:t>
            </a:r>
            <a:r>
              <a:rPr lang="es-MX" dirty="0"/>
              <a:t> </a:t>
            </a:r>
            <a:r>
              <a:rPr lang="es-MX" dirty="0" err="1"/>
              <a:t>Addressing</a:t>
            </a:r>
            <a:r>
              <a:rPr lang="es-MX" dirty="0"/>
              <a:t> </a:t>
            </a:r>
            <a:r>
              <a:rPr lang="es-MX" dirty="0" err="1"/>
              <a:t>Mode</a:t>
            </a:r>
            <a:r>
              <a:rPr lang="es-MX" dirty="0"/>
              <a:t> -2</a:t>
            </a:r>
          </a:p>
        </p:txBody>
      </p:sp>
      <p:sp>
        <p:nvSpPr>
          <p:cNvPr id="3" name="2 Marcador de contenido"/>
          <p:cNvSpPr>
            <a:spLocks noGrp="1"/>
          </p:cNvSpPr>
          <p:nvPr>
            <p:ph idx="1"/>
          </p:nvPr>
        </p:nvSpPr>
        <p:spPr>
          <a:xfrm>
            <a:off x="1981200" y="1417638"/>
            <a:ext cx="8229600" cy="4938712"/>
          </a:xfrm>
        </p:spPr>
        <p:txBody>
          <a:bodyPr>
            <a:normAutofit/>
          </a:bodyPr>
          <a:lstStyle/>
          <a:p>
            <a:pPr lvl="1"/>
            <a:r>
              <a:rPr lang="es-MX" dirty="0" err="1"/>
              <a:t>Example</a:t>
            </a:r>
            <a:r>
              <a:rPr lang="es-MX" dirty="0"/>
              <a:t> </a:t>
            </a:r>
            <a:r>
              <a:rPr lang="es-MX" dirty="0" err="1"/>
              <a:t>using</a:t>
            </a:r>
            <a:r>
              <a:rPr lang="es-MX" dirty="0"/>
              <a:t> </a:t>
            </a:r>
            <a:r>
              <a:rPr lang="es-MX" dirty="0" err="1">
                <a:solidFill>
                  <a:srgbClr val="00B050"/>
                </a:solidFill>
              </a:rPr>
              <a:t>pseudo-code</a:t>
            </a:r>
            <a:r>
              <a:rPr lang="es-MX" dirty="0"/>
              <a:t> - 2</a:t>
            </a:r>
          </a:p>
          <a:p>
            <a:pPr lvl="2"/>
            <a:r>
              <a:rPr lang="es-MX" dirty="0" err="1"/>
              <a:t>add</a:t>
            </a:r>
            <a:r>
              <a:rPr lang="es-MX" dirty="0"/>
              <a:t>  </a:t>
            </a:r>
            <a:r>
              <a:rPr lang="es-MX" dirty="0">
                <a:solidFill>
                  <a:schemeClr val="tx2">
                    <a:lumMod val="60000"/>
                    <a:lumOff val="40000"/>
                  </a:schemeClr>
                </a:solidFill>
              </a:rPr>
              <a:t>ESI</a:t>
            </a:r>
            <a:r>
              <a:rPr lang="es-MX" dirty="0"/>
              <a:t>, </a:t>
            </a:r>
            <a:r>
              <a:rPr lang="es-MX" dirty="0">
                <a:solidFill>
                  <a:schemeClr val="accent2">
                    <a:lumMod val="75000"/>
                  </a:schemeClr>
                </a:solidFill>
              </a:rPr>
              <a:t>4</a:t>
            </a:r>
          </a:p>
          <a:p>
            <a:pPr lvl="2"/>
            <a:r>
              <a:rPr lang="es-MX" dirty="0" err="1"/>
              <a:t>mov</a:t>
            </a:r>
            <a:r>
              <a:rPr lang="es-MX" dirty="0"/>
              <a:t>  </a:t>
            </a:r>
            <a:r>
              <a:rPr lang="es-MX" dirty="0">
                <a:solidFill>
                  <a:schemeClr val="tx2">
                    <a:lumMod val="60000"/>
                    <a:lumOff val="40000"/>
                  </a:schemeClr>
                </a:solidFill>
              </a:rPr>
              <a:t>EAX</a:t>
            </a:r>
            <a:r>
              <a:rPr lang="es-MX" dirty="0"/>
              <a:t>, </a:t>
            </a:r>
            <a:r>
              <a:rPr lang="es-MX" i="1" dirty="0" err="1">
                <a:solidFill>
                  <a:srgbClr val="00B050"/>
                </a:solidFill>
              </a:rPr>
              <a:t>ind</a:t>
            </a:r>
            <a:r>
              <a:rPr lang="es-MX" i="1" dirty="0">
                <a:solidFill>
                  <a:srgbClr val="00B050"/>
                </a:solidFill>
              </a:rPr>
              <a:t>{ESI}</a:t>
            </a:r>
            <a:r>
              <a:rPr lang="es-MX" dirty="0">
                <a:solidFill>
                  <a:srgbClr val="00B050"/>
                </a:solidFill>
              </a:rPr>
              <a:t> </a:t>
            </a:r>
            <a:r>
              <a:rPr lang="es-MX" dirty="0"/>
              <a:t> </a:t>
            </a:r>
          </a:p>
          <a:p>
            <a:pPr lvl="2"/>
            <a:endParaRPr lang="es-MX" dirty="0"/>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429</a:t>
            </a:fld>
            <a:endParaRPr lang="es-MX" dirty="0"/>
          </a:p>
        </p:txBody>
      </p:sp>
    </p:spTree>
    <p:extLst>
      <p:ext uri="{BB962C8B-B14F-4D97-AF65-F5344CB8AC3E}">
        <p14:creationId xmlns:p14="http://schemas.microsoft.com/office/powerpoint/2010/main" val="1094513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AD</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981675170"/>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Indirect</a:t>
            </a:r>
            <a:r>
              <a:rPr lang="es-MX" dirty="0"/>
              <a:t> </a:t>
            </a:r>
            <a:r>
              <a:rPr lang="es-MX" dirty="0" err="1"/>
              <a:t>Addressing</a:t>
            </a:r>
            <a:r>
              <a:rPr lang="es-MX" dirty="0"/>
              <a:t> </a:t>
            </a:r>
            <a:r>
              <a:rPr lang="es-MX" dirty="0" err="1"/>
              <a:t>Modes</a:t>
            </a:r>
            <a:r>
              <a:rPr lang="es-MX" dirty="0"/>
              <a:t> -3</a:t>
            </a:r>
          </a:p>
        </p:txBody>
      </p:sp>
      <p:sp>
        <p:nvSpPr>
          <p:cNvPr id="3" name="2 Marcador de contenido"/>
          <p:cNvSpPr>
            <a:spLocks noGrp="1"/>
          </p:cNvSpPr>
          <p:nvPr>
            <p:ph idx="1"/>
          </p:nvPr>
        </p:nvSpPr>
        <p:spPr/>
        <p:txBody>
          <a:bodyPr>
            <a:normAutofit/>
          </a:bodyPr>
          <a:lstStyle/>
          <a:p>
            <a:pPr marL="0" indent="0">
              <a:buNone/>
            </a:pPr>
            <a:r>
              <a:rPr lang="es-MX" dirty="0" err="1"/>
              <a:t>Two</a:t>
            </a:r>
            <a:r>
              <a:rPr lang="es-MX" dirty="0"/>
              <a:t> </a:t>
            </a:r>
            <a:r>
              <a:rPr lang="es-MX" dirty="0" err="1"/>
              <a:t>approaches</a:t>
            </a:r>
            <a:endParaRPr lang="es-MX" dirty="0"/>
          </a:p>
          <a:p>
            <a:pPr>
              <a:buFont typeface="Wingdings" panose="05000000000000000000" pitchFamily="2" charset="2"/>
              <a:buChar char="ü"/>
            </a:pPr>
            <a:r>
              <a:rPr lang="es-MX" b="1" dirty="0" err="1"/>
              <a:t>Indirect</a:t>
            </a:r>
            <a:r>
              <a:rPr lang="es-MX" dirty="0"/>
              <a:t> </a:t>
            </a:r>
            <a:r>
              <a:rPr lang="es-MX" dirty="0" err="1"/>
              <a:t>Operands</a:t>
            </a:r>
            <a:endParaRPr lang="es-MX" dirty="0"/>
          </a:p>
          <a:p>
            <a:pPr lvl="1"/>
            <a:r>
              <a:rPr lang="es-MX" b="1" dirty="0"/>
              <a:t>[</a:t>
            </a:r>
            <a:r>
              <a:rPr lang="es-MX" i="1" dirty="0" err="1"/>
              <a:t>reg</a:t>
            </a:r>
            <a:r>
              <a:rPr lang="es-MX" b="1" dirty="0"/>
              <a:t>]</a:t>
            </a:r>
            <a:r>
              <a:rPr lang="es-MX" dirty="0"/>
              <a:t> </a:t>
            </a:r>
          </a:p>
          <a:p>
            <a:pPr lvl="2"/>
            <a:r>
              <a:rPr lang="es-MX" b="1" i="1" dirty="0" err="1"/>
              <a:t>reg</a:t>
            </a:r>
            <a:r>
              <a:rPr lang="es-MX" dirty="0"/>
              <a:t> </a:t>
            </a:r>
            <a:r>
              <a:rPr lang="es-MX" dirty="0" err="1"/>
              <a:t>contains</a:t>
            </a:r>
            <a:r>
              <a:rPr lang="es-MX" dirty="0"/>
              <a:t> </a:t>
            </a:r>
            <a:r>
              <a:rPr lang="es-MX" dirty="0" err="1"/>
              <a:t>an</a:t>
            </a:r>
            <a:r>
              <a:rPr lang="es-MX" dirty="0"/>
              <a:t> </a:t>
            </a:r>
            <a:r>
              <a:rPr lang="es-MX" i="1" dirty="0" err="1"/>
              <a:t>address</a:t>
            </a:r>
            <a:r>
              <a:rPr lang="es-MX" dirty="0"/>
              <a:t> (</a:t>
            </a:r>
            <a:r>
              <a:rPr lang="es-MX" sz="2000" i="1" dirty="0"/>
              <a:t>offset</a:t>
            </a:r>
            <a:r>
              <a:rPr lang="es-MX" sz="2000" dirty="0"/>
              <a:t>, </a:t>
            </a:r>
            <a:r>
              <a:rPr lang="es-MX" sz="2000" i="1" dirty="0"/>
              <a:t>pointer</a:t>
            </a:r>
            <a:r>
              <a:rPr lang="es-MX" sz="2000" dirty="0"/>
              <a:t>, </a:t>
            </a:r>
            <a:r>
              <a:rPr lang="es-MX" sz="2000" dirty="0" err="1"/>
              <a:t>or</a:t>
            </a:r>
            <a:r>
              <a:rPr lang="es-MX" sz="2000" dirty="0"/>
              <a:t> </a:t>
            </a:r>
            <a:r>
              <a:rPr lang="es-MX" sz="2000" i="1" dirty="0" err="1"/>
              <a:t>reference</a:t>
            </a:r>
            <a:r>
              <a:rPr lang="es-MX" dirty="0"/>
              <a:t>)</a:t>
            </a:r>
          </a:p>
          <a:p>
            <a:endParaRPr lang="es-MX" dirty="0"/>
          </a:p>
          <a:p>
            <a:r>
              <a:rPr lang="es-MX" b="1" dirty="0" err="1"/>
              <a:t>Indexed</a:t>
            </a:r>
            <a:r>
              <a:rPr lang="es-MX" dirty="0"/>
              <a:t> </a:t>
            </a:r>
            <a:r>
              <a:rPr lang="es-MX" dirty="0" err="1"/>
              <a:t>Operands</a:t>
            </a:r>
            <a:endParaRPr lang="es-MX" dirty="0"/>
          </a:p>
          <a:p>
            <a:pPr lvl="1"/>
            <a:r>
              <a:rPr lang="es-MX" dirty="0" err="1"/>
              <a:t>Coming</a:t>
            </a:r>
            <a:r>
              <a:rPr lang="es-MX" dirty="0"/>
              <a:t> </a:t>
            </a:r>
            <a:r>
              <a:rPr lang="es-MX" dirty="0" err="1"/>
              <a:t>soon</a:t>
            </a:r>
            <a:r>
              <a:rPr lang="es-MX" dirty="0"/>
              <a:t>!</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430</a:t>
            </a:fld>
            <a:endParaRPr lang="es-MX" dirty="0"/>
          </a:p>
        </p:txBody>
      </p:sp>
    </p:spTree>
    <p:extLst>
      <p:ext uri="{BB962C8B-B14F-4D97-AF65-F5344CB8AC3E}">
        <p14:creationId xmlns:p14="http://schemas.microsoft.com/office/powerpoint/2010/main" val="3383992248"/>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Indirect</a:t>
            </a:r>
            <a:r>
              <a:rPr lang="es-MX" dirty="0"/>
              <a:t> </a:t>
            </a:r>
            <a:r>
              <a:rPr lang="es-MX" dirty="0" err="1"/>
              <a:t>Operands</a:t>
            </a:r>
            <a:r>
              <a:rPr lang="es-MX" dirty="0"/>
              <a:t> - 1</a:t>
            </a:r>
          </a:p>
        </p:txBody>
      </p:sp>
      <p:sp>
        <p:nvSpPr>
          <p:cNvPr id="3" name="2 Marcador de contenido"/>
          <p:cNvSpPr>
            <a:spLocks noGrp="1"/>
          </p:cNvSpPr>
          <p:nvPr>
            <p:ph idx="1"/>
          </p:nvPr>
        </p:nvSpPr>
        <p:spPr/>
        <p:txBody>
          <a:bodyPr>
            <a:normAutofit fontScale="85000" lnSpcReduction="20000"/>
          </a:bodyPr>
          <a:lstStyle/>
          <a:p>
            <a:r>
              <a:rPr lang="es-MX" b="1" i="1" dirty="0" err="1"/>
              <a:t>reg</a:t>
            </a:r>
            <a:r>
              <a:rPr lang="es-MX" dirty="0"/>
              <a:t>: </a:t>
            </a:r>
            <a:r>
              <a:rPr lang="es-MX" dirty="0" err="1"/>
              <a:t>could</a:t>
            </a:r>
            <a:r>
              <a:rPr lang="es-MX" dirty="0"/>
              <a:t> be </a:t>
            </a:r>
            <a:r>
              <a:rPr lang="es-MX" dirty="0" err="1"/>
              <a:t>any</a:t>
            </a:r>
            <a:r>
              <a:rPr lang="es-MX" dirty="0"/>
              <a:t> general-</a:t>
            </a:r>
            <a:r>
              <a:rPr lang="es-MX" dirty="0" err="1"/>
              <a:t>purpose</a:t>
            </a:r>
            <a:r>
              <a:rPr lang="es-MX" dirty="0"/>
              <a:t> </a:t>
            </a:r>
            <a:r>
              <a:rPr lang="es-MX" dirty="0" err="1"/>
              <a:t>register</a:t>
            </a:r>
            <a:endParaRPr lang="es-MX" dirty="0"/>
          </a:p>
          <a:p>
            <a:pPr lvl="1"/>
            <a:r>
              <a:rPr lang="es-MX" dirty="0" err="1"/>
              <a:t>Rmn</a:t>
            </a:r>
            <a:r>
              <a:rPr lang="es-MX" dirty="0"/>
              <a:t>, . . ., EAX, EBX, ECX, EDX (</a:t>
            </a:r>
            <a:r>
              <a:rPr lang="es-MX" sz="1900" dirty="0"/>
              <a:t> 64, 32, 16, and 8 bits </a:t>
            </a:r>
            <a:r>
              <a:rPr lang="es-MX" dirty="0"/>
              <a:t>)</a:t>
            </a:r>
          </a:p>
          <a:p>
            <a:pPr lvl="1"/>
            <a:r>
              <a:rPr lang="es-MX" dirty="0" err="1"/>
              <a:t>Rxy</a:t>
            </a:r>
            <a:r>
              <a:rPr lang="es-MX" dirty="0"/>
              <a:t>, . . ., ESI, EDI, EBP, ESP  (</a:t>
            </a:r>
            <a:r>
              <a:rPr lang="es-MX" sz="1900" dirty="0"/>
              <a:t>64, 32 and 16 bits</a:t>
            </a:r>
            <a:r>
              <a:rPr lang="es-MX" dirty="0"/>
              <a:t>)</a:t>
            </a:r>
          </a:p>
          <a:p>
            <a:r>
              <a:rPr lang="es-MX" dirty="0"/>
              <a:t>ESI and EDI </a:t>
            </a:r>
            <a:r>
              <a:rPr lang="es-MX" dirty="0" err="1"/>
              <a:t>prefered</a:t>
            </a:r>
            <a:r>
              <a:rPr lang="es-MX" dirty="0"/>
              <a:t> </a:t>
            </a:r>
            <a:r>
              <a:rPr lang="es-MX" dirty="0" err="1"/>
              <a:t>registers</a:t>
            </a:r>
            <a:r>
              <a:rPr lang="es-MX" dirty="0"/>
              <a:t> </a:t>
            </a:r>
          </a:p>
          <a:p>
            <a:pPr lvl="1"/>
            <a:r>
              <a:rPr lang="es-MX" dirty="0"/>
              <a:t>RSI, ESI:  </a:t>
            </a:r>
            <a:r>
              <a:rPr lang="es-MX" dirty="0" err="1"/>
              <a:t>Source</a:t>
            </a:r>
            <a:r>
              <a:rPr lang="es-MX" dirty="0"/>
              <a:t> </a:t>
            </a:r>
            <a:r>
              <a:rPr lang="es-MX" dirty="0" err="1"/>
              <a:t>Index</a:t>
            </a:r>
            <a:endParaRPr lang="es-MX" dirty="0"/>
          </a:p>
          <a:p>
            <a:pPr lvl="1"/>
            <a:r>
              <a:rPr lang="es-MX" dirty="0"/>
              <a:t>RDI, EDI:  </a:t>
            </a:r>
            <a:r>
              <a:rPr lang="es-MX" dirty="0" err="1"/>
              <a:t>Destination</a:t>
            </a:r>
            <a:r>
              <a:rPr lang="es-MX" dirty="0"/>
              <a:t> </a:t>
            </a:r>
            <a:r>
              <a:rPr lang="es-MX" dirty="0" err="1"/>
              <a:t>Index</a:t>
            </a:r>
            <a:endParaRPr lang="es-MX" dirty="0"/>
          </a:p>
          <a:p>
            <a:endParaRPr lang="es-MX" dirty="0"/>
          </a:p>
          <a:p>
            <a:r>
              <a:rPr lang="es-MX" dirty="0" err="1"/>
              <a:t>For</a:t>
            </a:r>
            <a:r>
              <a:rPr lang="es-MX" dirty="0"/>
              <a:t> </a:t>
            </a:r>
            <a:r>
              <a:rPr lang="es-MX" dirty="0" err="1"/>
              <a:t>each</a:t>
            </a:r>
            <a:r>
              <a:rPr lang="es-MX" dirty="0"/>
              <a:t> </a:t>
            </a:r>
            <a:r>
              <a:rPr lang="es-MX" dirty="0" err="1"/>
              <a:t>approach</a:t>
            </a:r>
            <a:r>
              <a:rPr lang="es-MX" dirty="0">
                <a:solidFill>
                  <a:srgbClr val="FF0000"/>
                </a:solidFill>
              </a:rPr>
              <a:t>?</a:t>
            </a:r>
          </a:p>
          <a:p>
            <a:pPr lvl="1"/>
            <a:r>
              <a:rPr lang="es-MX" dirty="0" err="1"/>
              <a:t>How</a:t>
            </a:r>
            <a:r>
              <a:rPr lang="es-MX" dirty="0"/>
              <a:t> come, </a:t>
            </a:r>
            <a:r>
              <a:rPr lang="es-MX" dirty="0" err="1"/>
              <a:t>you</a:t>
            </a:r>
            <a:r>
              <a:rPr lang="es-MX" dirty="0"/>
              <a:t> </a:t>
            </a:r>
            <a:r>
              <a:rPr lang="es-MX" dirty="0" err="1"/>
              <a:t>get</a:t>
            </a:r>
            <a:r>
              <a:rPr lang="es-MX" dirty="0"/>
              <a:t> </a:t>
            </a:r>
            <a:r>
              <a:rPr lang="es-MX" dirty="0" err="1"/>
              <a:t>the</a:t>
            </a:r>
            <a:r>
              <a:rPr lang="es-MX" dirty="0"/>
              <a:t> </a:t>
            </a:r>
            <a:r>
              <a:rPr lang="es-MX" i="1" dirty="0" err="1"/>
              <a:t>effective</a:t>
            </a:r>
            <a:r>
              <a:rPr lang="es-MX" i="1" dirty="0"/>
              <a:t> </a:t>
            </a:r>
            <a:r>
              <a:rPr lang="es-MX" i="1" dirty="0" err="1"/>
              <a:t>address</a:t>
            </a:r>
            <a:r>
              <a:rPr lang="es-MX" dirty="0"/>
              <a:t>? ____</a:t>
            </a:r>
          </a:p>
          <a:p>
            <a:pPr lvl="1"/>
            <a:r>
              <a:rPr lang="es-MX" dirty="0" err="1"/>
              <a:t>How</a:t>
            </a:r>
            <a:r>
              <a:rPr lang="es-MX" dirty="0"/>
              <a:t> </a:t>
            </a:r>
            <a:r>
              <a:rPr lang="es-MX" dirty="0" err="1"/>
              <a:t>long</a:t>
            </a:r>
            <a:r>
              <a:rPr lang="es-MX" dirty="0"/>
              <a:t> (</a:t>
            </a:r>
            <a:r>
              <a:rPr lang="es-MX" sz="1800" dirty="0"/>
              <a:t>bits</a:t>
            </a:r>
            <a:r>
              <a:rPr lang="es-MX" dirty="0"/>
              <a:t>) </a:t>
            </a:r>
            <a:r>
              <a:rPr lang="es-MX" dirty="0" err="1"/>
              <a:t>must</a:t>
            </a:r>
            <a:r>
              <a:rPr lang="es-MX" dirty="0"/>
              <a:t> be </a:t>
            </a:r>
            <a:r>
              <a:rPr lang="es-MX" dirty="0" err="1"/>
              <a:t>the</a:t>
            </a:r>
            <a:r>
              <a:rPr lang="es-MX" dirty="0"/>
              <a:t> </a:t>
            </a:r>
            <a:r>
              <a:rPr lang="es-MX" i="1" dirty="0" err="1"/>
              <a:t>effective</a:t>
            </a:r>
            <a:r>
              <a:rPr lang="es-MX" i="1" dirty="0"/>
              <a:t> </a:t>
            </a:r>
            <a:r>
              <a:rPr lang="es-MX" i="1" dirty="0" err="1"/>
              <a:t>address</a:t>
            </a:r>
            <a:r>
              <a:rPr lang="es-MX" dirty="0"/>
              <a:t>? ____</a:t>
            </a:r>
          </a:p>
          <a:p>
            <a:pPr lvl="1"/>
            <a:r>
              <a:rPr lang="es-MX" dirty="0" err="1"/>
              <a:t>What</a:t>
            </a:r>
            <a:r>
              <a:rPr lang="es-MX" dirty="0"/>
              <a:t> TYPE </a:t>
            </a:r>
            <a:r>
              <a:rPr lang="es-MX" dirty="0" err="1"/>
              <a:t>must</a:t>
            </a:r>
            <a:r>
              <a:rPr lang="es-MX" dirty="0"/>
              <a:t> be </a:t>
            </a:r>
            <a:r>
              <a:rPr lang="es-MX" dirty="0" err="1"/>
              <a:t>the</a:t>
            </a:r>
            <a:r>
              <a:rPr lang="es-MX" dirty="0"/>
              <a:t> </a:t>
            </a:r>
            <a:r>
              <a:rPr lang="es-MX" i="1" dirty="0" err="1"/>
              <a:t>location</a:t>
            </a:r>
            <a:r>
              <a:rPr lang="es-MX" dirty="0"/>
              <a:t> </a:t>
            </a:r>
            <a:r>
              <a:rPr lang="es-MX" dirty="0" err="1"/>
              <a:t>or</a:t>
            </a:r>
            <a:r>
              <a:rPr lang="es-MX" dirty="0"/>
              <a:t> </a:t>
            </a:r>
            <a:r>
              <a:rPr lang="es-MX" dirty="0" err="1"/>
              <a:t>the</a:t>
            </a:r>
            <a:r>
              <a:rPr lang="es-MX" dirty="0"/>
              <a:t> </a:t>
            </a:r>
            <a:r>
              <a:rPr lang="es-MX" i="1" dirty="0" err="1"/>
              <a:t>content</a:t>
            </a:r>
            <a:r>
              <a:rPr lang="es-MX" dirty="0"/>
              <a:t>? ____</a:t>
            </a:r>
          </a:p>
          <a:p>
            <a:endParaRPr lang="es-MX"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431</a:t>
            </a:fld>
            <a:endParaRPr lang="es-MX" dirty="0"/>
          </a:p>
        </p:txBody>
      </p:sp>
    </p:spTree>
    <p:extLst>
      <p:ext uri="{BB962C8B-B14F-4D97-AF65-F5344CB8AC3E}">
        <p14:creationId xmlns:p14="http://schemas.microsoft.com/office/powerpoint/2010/main" val="3104206173"/>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Indirect</a:t>
            </a:r>
            <a:r>
              <a:rPr lang="es-MX" dirty="0"/>
              <a:t> </a:t>
            </a:r>
            <a:r>
              <a:rPr lang="es-MX" dirty="0" err="1"/>
              <a:t>Operands</a:t>
            </a:r>
            <a:r>
              <a:rPr lang="es-MX" dirty="0"/>
              <a:t> - 2 </a:t>
            </a:r>
            <a:endParaRPr lang="en-US" dirty="0"/>
          </a:p>
        </p:txBody>
      </p:sp>
      <p:sp>
        <p:nvSpPr>
          <p:cNvPr id="3" name="2 Marcador de contenido"/>
          <p:cNvSpPr>
            <a:spLocks noGrp="1"/>
          </p:cNvSpPr>
          <p:nvPr>
            <p:ph idx="1"/>
          </p:nvPr>
        </p:nvSpPr>
        <p:spPr>
          <a:xfrm>
            <a:off x="1981200" y="1600200"/>
            <a:ext cx="8229600" cy="4781128"/>
          </a:xfrm>
        </p:spPr>
        <p:txBody>
          <a:bodyPr>
            <a:normAutofit fontScale="92500"/>
          </a:bodyPr>
          <a:lstStyle/>
          <a:p>
            <a:r>
              <a:rPr lang="en-US" sz="2400" dirty="0"/>
              <a:t>An </a:t>
            </a:r>
            <a:r>
              <a:rPr lang="en-US" sz="2400" b="1" dirty="0"/>
              <a:t>indirect operand</a:t>
            </a:r>
            <a:r>
              <a:rPr lang="en-US" sz="2400" dirty="0"/>
              <a:t> holds the </a:t>
            </a:r>
            <a:r>
              <a:rPr lang="en-US" sz="2400" dirty="0">
                <a:solidFill>
                  <a:srgbClr val="FF0000"/>
                </a:solidFill>
              </a:rPr>
              <a:t>address of a variable </a:t>
            </a:r>
            <a:r>
              <a:rPr lang="en-US" sz="2400" dirty="0"/>
              <a:t>(pointer, offset, or reference), usually an ARRAY or STRING.</a:t>
            </a:r>
          </a:p>
          <a:p>
            <a:r>
              <a:rPr lang="en-US" sz="2400" dirty="0"/>
              <a:t>It can be dereferenced (just like a pointer).</a:t>
            </a:r>
          </a:p>
          <a:p>
            <a:endParaRPr lang="en-US" sz="2400" dirty="0"/>
          </a:p>
          <a:p>
            <a:r>
              <a:rPr lang="es-MX" sz="2400" dirty="0"/>
              <a:t>In </a:t>
            </a:r>
            <a:r>
              <a:rPr lang="es-MX" sz="2400" dirty="0" err="1"/>
              <a:t>Protected</a:t>
            </a:r>
            <a:r>
              <a:rPr lang="es-MX" sz="2400" dirty="0"/>
              <a:t> </a:t>
            </a:r>
            <a:r>
              <a:rPr lang="es-MX" sz="2400" dirty="0" err="1"/>
              <a:t>Mode</a:t>
            </a:r>
            <a:r>
              <a:rPr lang="es-MX" sz="2400" dirty="0"/>
              <a:t>, </a:t>
            </a:r>
            <a:r>
              <a:rPr lang="es-MX" sz="2400" dirty="0" err="1"/>
              <a:t>any</a:t>
            </a:r>
            <a:r>
              <a:rPr lang="es-MX" sz="2400" dirty="0"/>
              <a:t> </a:t>
            </a:r>
            <a:r>
              <a:rPr lang="es-MX" sz="2400" dirty="0" err="1"/>
              <a:t>indirect</a:t>
            </a:r>
            <a:r>
              <a:rPr lang="es-MX" sz="2400" dirty="0"/>
              <a:t> </a:t>
            </a:r>
            <a:r>
              <a:rPr lang="es-MX" sz="2400" dirty="0" err="1"/>
              <a:t>operand</a:t>
            </a:r>
            <a:r>
              <a:rPr lang="es-MX" sz="2400" dirty="0"/>
              <a:t> can be </a:t>
            </a:r>
            <a:r>
              <a:rPr lang="es-MX" sz="2400" dirty="0" err="1"/>
              <a:t>any</a:t>
            </a:r>
            <a:r>
              <a:rPr lang="es-MX" sz="2400" dirty="0"/>
              <a:t> of </a:t>
            </a:r>
            <a:r>
              <a:rPr lang="es-MX" sz="2400" dirty="0" err="1"/>
              <a:t>the</a:t>
            </a:r>
            <a:r>
              <a:rPr lang="es-MX" sz="2400" dirty="0"/>
              <a:t> 32-bit </a:t>
            </a:r>
            <a:r>
              <a:rPr lang="es-MX" sz="2400" dirty="0" err="1"/>
              <a:t>or</a:t>
            </a:r>
            <a:r>
              <a:rPr lang="es-MX" sz="2400" dirty="0"/>
              <a:t> 64-bit general-</a:t>
            </a:r>
            <a:r>
              <a:rPr lang="es-MX" sz="2400" dirty="0" err="1"/>
              <a:t>purpose</a:t>
            </a:r>
            <a:r>
              <a:rPr lang="es-MX" sz="2400" dirty="0"/>
              <a:t> </a:t>
            </a:r>
            <a:r>
              <a:rPr lang="es-MX" sz="2400" dirty="0" err="1"/>
              <a:t>registers</a:t>
            </a:r>
            <a:r>
              <a:rPr lang="es-MX" sz="2400" dirty="0"/>
              <a:t>, </a:t>
            </a:r>
            <a:r>
              <a:rPr lang="es-MX" sz="2400" dirty="0" err="1"/>
              <a:t>surrounded</a:t>
            </a:r>
            <a:r>
              <a:rPr lang="es-MX" sz="2400" dirty="0"/>
              <a:t> </a:t>
            </a:r>
            <a:r>
              <a:rPr lang="es-MX" sz="2400" dirty="0" err="1"/>
              <a:t>by</a:t>
            </a:r>
            <a:r>
              <a:rPr lang="es-MX" sz="2400" dirty="0"/>
              <a:t> brackets.</a:t>
            </a:r>
          </a:p>
          <a:p>
            <a:r>
              <a:rPr lang="es-MX" sz="2400" dirty="0" err="1"/>
              <a:t>Also</a:t>
            </a:r>
            <a:r>
              <a:rPr lang="es-MX" sz="2400" dirty="0"/>
              <a:t>, a </a:t>
            </a:r>
            <a:r>
              <a:rPr lang="es-MX" sz="2400" dirty="0" err="1"/>
              <a:t>memory</a:t>
            </a:r>
            <a:r>
              <a:rPr lang="es-MX" sz="2400" dirty="0"/>
              <a:t> place (DWORD / QWORD) can </a:t>
            </a:r>
            <a:r>
              <a:rPr lang="es-MX" sz="2400" dirty="0" err="1"/>
              <a:t>hold</a:t>
            </a:r>
            <a:r>
              <a:rPr lang="es-MX" sz="2400" dirty="0"/>
              <a:t> </a:t>
            </a:r>
            <a:r>
              <a:rPr lang="es-MX" sz="2400" dirty="0" err="1"/>
              <a:t>an</a:t>
            </a:r>
            <a:r>
              <a:rPr lang="es-MX" sz="2400" dirty="0"/>
              <a:t> </a:t>
            </a:r>
            <a:r>
              <a:rPr lang="es-MX" sz="2400" dirty="0" err="1"/>
              <a:t>address</a:t>
            </a:r>
            <a:r>
              <a:rPr lang="es-MX" sz="2400" dirty="0"/>
              <a:t> </a:t>
            </a:r>
            <a:r>
              <a:rPr lang="es-MX" sz="2400" dirty="0" err="1"/>
              <a:t>value</a:t>
            </a:r>
            <a:r>
              <a:rPr lang="es-MX" sz="2400" dirty="0"/>
              <a:t>.</a:t>
            </a:r>
            <a:endParaRPr lang="en-US" sz="2400" dirty="0"/>
          </a:p>
          <a:p>
            <a:endParaRPr lang="es-MX" sz="2400" dirty="0"/>
          </a:p>
          <a:p>
            <a:r>
              <a:rPr lang="es-MX" sz="2400" dirty="0"/>
              <a:t>General </a:t>
            </a:r>
            <a:r>
              <a:rPr lang="es-MX" sz="2400" dirty="0" err="1"/>
              <a:t>Protection</a:t>
            </a:r>
            <a:r>
              <a:rPr lang="es-MX" sz="2400" dirty="0"/>
              <a:t> </a:t>
            </a:r>
            <a:r>
              <a:rPr lang="es-MX" sz="2400" dirty="0" err="1"/>
              <a:t>Fault</a:t>
            </a:r>
            <a:r>
              <a:rPr lang="es-MX" sz="2400" dirty="0"/>
              <a:t>:  in </a:t>
            </a:r>
            <a:r>
              <a:rPr lang="es-MX" sz="2400" dirty="0" err="1"/>
              <a:t>Protected</a:t>
            </a:r>
            <a:r>
              <a:rPr lang="es-MX" sz="2400" dirty="0"/>
              <a:t> </a:t>
            </a:r>
            <a:r>
              <a:rPr lang="es-MX" sz="2400" dirty="0" err="1"/>
              <a:t>Mode</a:t>
            </a:r>
            <a:r>
              <a:rPr lang="es-MX" sz="2400" dirty="0"/>
              <a:t>, </a:t>
            </a:r>
            <a:r>
              <a:rPr lang="es-MX" sz="2400" dirty="0" err="1"/>
              <a:t>if</a:t>
            </a:r>
            <a:r>
              <a:rPr lang="es-MX" sz="2400" dirty="0"/>
              <a:t> </a:t>
            </a:r>
            <a:r>
              <a:rPr lang="es-MX" sz="2400" dirty="0" err="1"/>
              <a:t>the</a:t>
            </a:r>
            <a:r>
              <a:rPr lang="es-MX" sz="2400" dirty="0"/>
              <a:t> </a:t>
            </a:r>
            <a:r>
              <a:rPr lang="es-MX" sz="2400" dirty="0" err="1"/>
              <a:t>effective</a:t>
            </a:r>
            <a:r>
              <a:rPr lang="es-MX" sz="2400" dirty="0"/>
              <a:t> </a:t>
            </a:r>
            <a:r>
              <a:rPr lang="es-MX" sz="2400" dirty="0" err="1"/>
              <a:t>address</a:t>
            </a:r>
            <a:r>
              <a:rPr lang="es-MX" sz="2400" dirty="0"/>
              <a:t>, </a:t>
            </a:r>
            <a:r>
              <a:rPr lang="es-MX" sz="2400" dirty="0" err="1"/>
              <a:t>points</a:t>
            </a:r>
            <a:r>
              <a:rPr lang="es-MX" sz="2400" dirty="0"/>
              <a:t> to </a:t>
            </a:r>
            <a:r>
              <a:rPr lang="es-MX" sz="2400" dirty="0" err="1"/>
              <a:t>an</a:t>
            </a:r>
            <a:r>
              <a:rPr lang="es-MX" sz="2400" dirty="0"/>
              <a:t> </a:t>
            </a:r>
            <a:r>
              <a:rPr lang="es-MX" sz="2400" dirty="0" err="1"/>
              <a:t>area</a:t>
            </a:r>
            <a:r>
              <a:rPr lang="es-MX" sz="2400" dirty="0"/>
              <a:t> </a:t>
            </a:r>
            <a:r>
              <a:rPr lang="es-MX" sz="2400" dirty="0" err="1"/>
              <a:t>outside</a:t>
            </a:r>
            <a:r>
              <a:rPr lang="es-MX" sz="2400" dirty="0"/>
              <a:t> </a:t>
            </a:r>
            <a:r>
              <a:rPr lang="es-MX" sz="2400" dirty="0" err="1"/>
              <a:t>your</a:t>
            </a:r>
            <a:r>
              <a:rPr lang="es-MX" sz="2400" dirty="0"/>
              <a:t> </a:t>
            </a:r>
            <a:r>
              <a:rPr lang="es-MX" sz="2400" dirty="0" err="1"/>
              <a:t>program’s</a:t>
            </a:r>
            <a:r>
              <a:rPr lang="es-MX" sz="2400" dirty="0"/>
              <a:t> data </a:t>
            </a:r>
            <a:r>
              <a:rPr lang="es-MX" sz="2400" dirty="0" err="1"/>
              <a:t>segment</a:t>
            </a:r>
            <a:r>
              <a:rPr lang="es-MX" sz="2400" dirty="0"/>
              <a:t>, </a:t>
            </a:r>
            <a:r>
              <a:rPr lang="es-MX" sz="2400" dirty="0" err="1"/>
              <a:t>the</a:t>
            </a:r>
            <a:r>
              <a:rPr lang="es-MX" sz="2400" dirty="0"/>
              <a:t> CPU </a:t>
            </a:r>
            <a:r>
              <a:rPr lang="es-MX" sz="2400" dirty="0" err="1"/>
              <a:t>executes</a:t>
            </a:r>
            <a:r>
              <a:rPr lang="es-MX" sz="2400" dirty="0"/>
              <a:t> a </a:t>
            </a:r>
            <a:r>
              <a:rPr lang="es-MX" sz="2400" i="1" dirty="0"/>
              <a:t>General </a:t>
            </a:r>
            <a:r>
              <a:rPr lang="es-MX" sz="2400" i="1" dirty="0" err="1"/>
              <a:t>Protection</a:t>
            </a:r>
            <a:r>
              <a:rPr lang="es-MX" sz="2400" i="1" dirty="0"/>
              <a:t> </a:t>
            </a:r>
            <a:r>
              <a:rPr lang="es-MX" sz="2400" i="1" dirty="0" err="1"/>
              <a:t>Fault</a:t>
            </a:r>
            <a:r>
              <a:rPr lang="es-MX" sz="2400" i="1" dirty="0"/>
              <a:t> (GP)</a:t>
            </a:r>
            <a:r>
              <a:rPr lang="es-MX" sz="2400" dirty="0"/>
              <a:t>.</a:t>
            </a:r>
          </a:p>
          <a:p>
            <a:endParaRPr lang="en-US" sz="24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432</a:t>
            </a:fld>
            <a:endParaRPr lang="es-MX" dirty="0"/>
          </a:p>
        </p:txBody>
      </p:sp>
    </p:spTree>
    <p:extLst>
      <p:ext uri="{BB962C8B-B14F-4D97-AF65-F5344CB8AC3E}">
        <p14:creationId xmlns:p14="http://schemas.microsoft.com/office/powerpoint/2010/main" val="815188857"/>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Indirect</a:t>
            </a:r>
            <a:r>
              <a:rPr lang="es-MX" dirty="0"/>
              <a:t> </a:t>
            </a:r>
            <a:r>
              <a:rPr lang="es-MX" dirty="0" err="1"/>
              <a:t>Operands</a:t>
            </a:r>
            <a:r>
              <a:rPr lang="es-MX" dirty="0"/>
              <a:t> - 3a  </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433</a:t>
            </a:fld>
            <a:endParaRPr lang="es-MX" dirty="0"/>
          </a:p>
        </p:txBody>
      </p:sp>
      <p:sp>
        <p:nvSpPr>
          <p:cNvPr id="7" name="Text Box 3"/>
          <p:cNvSpPr txBox="1">
            <a:spLocks noChangeArrowheads="1"/>
          </p:cNvSpPr>
          <p:nvPr/>
        </p:nvSpPr>
        <p:spPr bwMode="auto">
          <a:xfrm>
            <a:off x="2211760" y="2438400"/>
            <a:ext cx="7696200" cy="401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a:latin typeface="Courier New" pitchFamily="49" charset="0"/>
              </a:rPr>
              <a:t>val1 BYTE 10h,20h,30h</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MOV ESI,OFFSET val1</a:t>
            </a:r>
          </a:p>
          <a:p>
            <a:pPr eaLnBrk="1" hangingPunct="1">
              <a:lnSpc>
                <a:spcPct val="50000"/>
              </a:lnSpc>
              <a:spcBef>
                <a:spcPct val="50000"/>
              </a:spcBef>
              <a:buClrTx/>
              <a:buFontTx/>
              <a:buNone/>
            </a:pPr>
            <a:r>
              <a:rPr lang="en-US" altLang="en-US" sz="1800" b="1" dirty="0">
                <a:latin typeface="Courier New" pitchFamily="49" charset="0"/>
              </a:rPr>
              <a:t>MOV AL,[ESI]	; ESI=0000 0000h; AL = 10h</a:t>
            </a:r>
          </a:p>
          <a:p>
            <a:pPr eaLnBrk="1" hangingPunct="1">
              <a:lnSpc>
                <a:spcPct val="50000"/>
              </a:lnSpc>
              <a:spcBef>
                <a:spcPct val="50000"/>
              </a:spcBef>
              <a:buClrTx/>
              <a:buFontTx/>
              <a:buNone/>
            </a:pPr>
            <a:r>
              <a:rPr lang="es-MX" altLang="en-US" sz="1800" b="1" dirty="0">
                <a:latin typeface="Courier New" pitchFamily="49" charset="0"/>
              </a:rPr>
              <a:t>                           ; </a:t>
            </a:r>
            <a:r>
              <a:rPr lang="es-MX" altLang="en-US" sz="1800" b="1" dirty="0" err="1">
                <a:latin typeface="Courier New" pitchFamily="49" charset="0"/>
              </a:rPr>
              <a:t>Size</a:t>
            </a:r>
            <a:r>
              <a:rPr lang="es-MX" altLang="en-US" sz="1800" b="1" dirty="0">
                <a:latin typeface="Courier New" pitchFamily="49" charset="0"/>
              </a:rPr>
              <a:t> of </a:t>
            </a:r>
            <a:r>
              <a:rPr lang="es-MX" altLang="en-US" sz="1800" b="1" dirty="0" err="1">
                <a:latin typeface="Courier New" pitchFamily="49" charset="0"/>
              </a:rPr>
              <a:t>the</a:t>
            </a:r>
            <a:r>
              <a:rPr lang="es-MX" altLang="en-US" sz="1800" b="1" dirty="0">
                <a:latin typeface="Courier New" pitchFamily="49" charset="0"/>
              </a:rPr>
              <a:t> </a:t>
            </a:r>
            <a:r>
              <a:rPr lang="es-MX" altLang="en-US" sz="1800" b="1" dirty="0" err="1">
                <a:latin typeface="Courier New" pitchFamily="49" charset="0"/>
              </a:rPr>
              <a:t>location</a:t>
            </a:r>
            <a:r>
              <a:rPr lang="es-MX" altLang="en-US" sz="1800" b="1" dirty="0">
                <a:latin typeface="Courier New" pitchFamily="49" charset="0"/>
              </a:rPr>
              <a:t>?___</a:t>
            </a:r>
            <a:endParaRPr lang="en-US" altLang="en-US" sz="1800" b="1" dirty="0">
              <a:latin typeface="Courier New" pitchFamily="49" charset="0"/>
            </a:endParaRPr>
          </a:p>
          <a:p>
            <a:pPr eaLnBrk="1" hangingPunct="1">
              <a:lnSpc>
                <a:spcPct val="50000"/>
              </a:lnSpc>
              <a:spcBef>
                <a:spcPct val="50000"/>
              </a:spcBef>
              <a:buClrTx/>
              <a:buFontTx/>
              <a:buNone/>
            </a:pPr>
            <a:r>
              <a:rPr lang="es-MX" altLang="en-US" sz="1800" b="1" dirty="0">
                <a:latin typeface="Courier New" pitchFamily="49" charset="0"/>
              </a:rPr>
              <a:t>                           ; </a:t>
            </a:r>
            <a:r>
              <a:rPr lang="es-MX" altLang="en-US" sz="1800" b="1" dirty="0" err="1">
                <a:latin typeface="Courier New" pitchFamily="49" charset="0"/>
              </a:rPr>
              <a:t>Size</a:t>
            </a:r>
            <a:r>
              <a:rPr lang="es-MX" altLang="en-US" sz="1800" b="1" dirty="0">
                <a:latin typeface="Courier New" pitchFamily="49" charset="0"/>
              </a:rPr>
              <a:t> of </a:t>
            </a:r>
            <a:r>
              <a:rPr lang="es-MX" altLang="en-US" sz="1800" b="1" dirty="0" err="1">
                <a:latin typeface="Courier New" pitchFamily="49" charset="0"/>
              </a:rPr>
              <a:t>the</a:t>
            </a:r>
            <a:r>
              <a:rPr lang="es-MX" altLang="en-US" sz="1800" b="1" dirty="0">
                <a:latin typeface="Courier New" pitchFamily="49" charset="0"/>
              </a:rPr>
              <a:t> </a:t>
            </a:r>
            <a:r>
              <a:rPr lang="es-MX" altLang="en-US" sz="1800" b="1" dirty="0" err="1">
                <a:latin typeface="Courier New" pitchFamily="49" charset="0"/>
              </a:rPr>
              <a:t>content</a:t>
            </a:r>
            <a:r>
              <a:rPr lang="es-MX" altLang="en-US" sz="1800" b="1" dirty="0">
                <a:latin typeface="Courier New" pitchFamily="49" charset="0"/>
              </a:rPr>
              <a:t>?___</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INC ESI</a:t>
            </a:r>
          </a:p>
          <a:p>
            <a:pPr eaLnBrk="1" hangingPunct="1">
              <a:lnSpc>
                <a:spcPct val="50000"/>
              </a:lnSpc>
              <a:spcBef>
                <a:spcPct val="50000"/>
              </a:spcBef>
              <a:buClrTx/>
              <a:buFontTx/>
              <a:buNone/>
            </a:pPr>
            <a:r>
              <a:rPr lang="en-US" altLang="en-US" sz="1800" b="1" dirty="0">
                <a:latin typeface="Courier New" pitchFamily="49" charset="0"/>
              </a:rPr>
              <a:t>MOV AL,[ESI]	; ESI=0000 ____h; AL = 20h</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INC ESI</a:t>
            </a:r>
          </a:p>
          <a:p>
            <a:pPr eaLnBrk="1" hangingPunct="1">
              <a:lnSpc>
                <a:spcPct val="50000"/>
              </a:lnSpc>
              <a:spcBef>
                <a:spcPct val="50000"/>
              </a:spcBef>
              <a:buClrTx/>
              <a:buFontTx/>
              <a:buNone/>
            </a:pPr>
            <a:r>
              <a:rPr lang="en-US" altLang="en-US" sz="1800" b="1" dirty="0">
                <a:latin typeface="Courier New" pitchFamily="49" charset="0"/>
              </a:rPr>
              <a:t>MOV AL,[ESI]	; ESI=0000 ____h; AL = 30h</a:t>
            </a:r>
          </a:p>
        </p:txBody>
      </p:sp>
      <p:sp>
        <p:nvSpPr>
          <p:cNvPr id="8" name="Text Box 4"/>
          <p:cNvSpPr txBox="1">
            <a:spLocks noChangeArrowheads="1"/>
          </p:cNvSpPr>
          <p:nvPr/>
        </p:nvSpPr>
        <p:spPr bwMode="auto">
          <a:xfrm>
            <a:off x="2135560" y="1524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An indirect operand holds the address of a variable, usually an array or string. It can be </a:t>
            </a:r>
            <a:r>
              <a:rPr lang="en-US" altLang="en-US" sz="2100" dirty="0">
                <a:solidFill>
                  <a:schemeClr val="tx2"/>
                </a:solidFill>
              </a:rPr>
              <a:t>dereferenced</a:t>
            </a:r>
            <a:r>
              <a:rPr lang="en-US" altLang="en-US" sz="2100" dirty="0"/>
              <a:t> (just like a pointer).</a:t>
            </a:r>
          </a:p>
        </p:txBody>
      </p:sp>
    </p:spTree>
    <p:extLst>
      <p:ext uri="{BB962C8B-B14F-4D97-AF65-F5344CB8AC3E}">
        <p14:creationId xmlns:p14="http://schemas.microsoft.com/office/powerpoint/2010/main" val="3952405665"/>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Indirect Operands - 3b</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434</a:t>
            </a:fld>
            <a:endParaRPr lang="es-MX" dirty="0"/>
          </a:p>
        </p:txBody>
      </p:sp>
      <p:sp>
        <p:nvSpPr>
          <p:cNvPr id="6" name="Text Box 3"/>
          <p:cNvSpPr txBox="1">
            <a:spLocks noChangeArrowheads="1"/>
          </p:cNvSpPr>
          <p:nvPr/>
        </p:nvSpPr>
        <p:spPr bwMode="auto">
          <a:xfrm>
            <a:off x="2667000" y="2598988"/>
            <a:ext cx="6781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err="1">
                <a:latin typeface="Courier New" pitchFamily="49" charset="0"/>
              </a:rPr>
              <a:t>myCount</a:t>
            </a:r>
            <a:r>
              <a:rPr lang="en-US" altLang="en-US" sz="1800" b="1" dirty="0">
                <a:latin typeface="Courier New" pitchFamily="49" charset="0"/>
              </a:rPr>
              <a:t> WORD 0</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MOV ESI,OFFSET </a:t>
            </a:r>
            <a:r>
              <a:rPr lang="en-US" altLang="en-US" sz="1800" b="1" dirty="0" err="1">
                <a:latin typeface="Courier New" pitchFamily="49" charset="0"/>
              </a:rPr>
              <a:t>myCount</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solidFill>
                  <a:srgbClr val="FF0000"/>
                </a:solidFill>
                <a:latin typeface="Courier New" pitchFamily="49" charset="0"/>
              </a:rPr>
              <a:t>INC [ESI]</a:t>
            </a:r>
            <a:r>
              <a:rPr lang="en-US" altLang="en-US" sz="1800" b="1" dirty="0">
                <a:latin typeface="Courier New" pitchFamily="49" charset="0"/>
              </a:rPr>
              <a:t>	; error: </a:t>
            </a:r>
            <a:r>
              <a:rPr lang="en-US" altLang="en-US" sz="1800" b="1" dirty="0">
                <a:solidFill>
                  <a:srgbClr val="FF0000"/>
                </a:solidFill>
                <a:latin typeface="Courier New" pitchFamily="49" charset="0"/>
              </a:rPr>
              <a:t>ambiguous</a:t>
            </a:r>
          </a:p>
          <a:p>
            <a:pPr eaLnBrk="1" hangingPunct="1">
              <a:lnSpc>
                <a:spcPct val="50000"/>
              </a:lnSpc>
              <a:spcBef>
                <a:spcPct val="50000"/>
              </a:spcBef>
              <a:buClrTx/>
              <a:buFontTx/>
              <a:buNone/>
            </a:pPr>
            <a:r>
              <a:rPr lang="en-US" altLang="en-US" sz="1800" b="1" dirty="0">
                <a:latin typeface="Courier New" pitchFamily="49" charset="0"/>
              </a:rPr>
              <a:t>    INC WORD PTR [ESI]	; ok</a:t>
            </a:r>
          </a:p>
        </p:txBody>
      </p:sp>
      <p:sp>
        <p:nvSpPr>
          <p:cNvPr id="7" name="Text Box 4"/>
          <p:cNvSpPr txBox="1">
            <a:spLocks noChangeArrowheads="1"/>
          </p:cNvSpPr>
          <p:nvPr/>
        </p:nvSpPr>
        <p:spPr bwMode="auto">
          <a:xfrm>
            <a:off x="2209800" y="1608388"/>
            <a:ext cx="7696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Use PTR to clarify the size attribute of a memory operand.</a:t>
            </a:r>
          </a:p>
        </p:txBody>
      </p:sp>
      <p:sp>
        <p:nvSpPr>
          <p:cNvPr id="8" name="Text Box 5"/>
          <p:cNvSpPr txBox="1">
            <a:spLocks noChangeArrowheads="1"/>
          </p:cNvSpPr>
          <p:nvPr/>
        </p:nvSpPr>
        <p:spPr bwMode="auto">
          <a:xfrm>
            <a:off x="3505200" y="5189788"/>
            <a:ext cx="52578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Should PTR be used here? </a:t>
            </a:r>
          </a:p>
          <a:p>
            <a:pPr eaLnBrk="1" hangingPunct="1">
              <a:spcBef>
                <a:spcPct val="50000"/>
              </a:spcBef>
              <a:buClrTx/>
              <a:buFontTx/>
              <a:buNone/>
            </a:pPr>
            <a:r>
              <a:rPr lang="en-US" altLang="en-US" sz="2100" dirty="0"/>
              <a:t>	</a:t>
            </a:r>
            <a:r>
              <a:rPr lang="en-US" altLang="en-US" sz="1800" b="1" dirty="0">
                <a:latin typeface="Courier New" pitchFamily="49" charset="0"/>
              </a:rPr>
              <a:t> ADD [ESI],20</a:t>
            </a:r>
          </a:p>
        </p:txBody>
      </p:sp>
      <p:sp>
        <p:nvSpPr>
          <p:cNvPr id="9" name="Text Box 6"/>
          <p:cNvSpPr txBox="1">
            <a:spLocks noChangeArrowheads="1"/>
          </p:cNvSpPr>
          <p:nvPr/>
        </p:nvSpPr>
        <p:spPr bwMode="auto">
          <a:xfrm>
            <a:off x="7239000" y="5265989"/>
            <a:ext cx="2895600" cy="10588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1700" dirty="0">
                <a:solidFill>
                  <a:schemeClr val="tx2"/>
                </a:solidFill>
              </a:rPr>
              <a:t>yes, because [ESI] could point to a byte, word, or </a:t>
            </a:r>
            <a:r>
              <a:rPr lang="en-US" altLang="en-US" sz="1700" dirty="0" err="1">
                <a:solidFill>
                  <a:schemeClr val="tx2"/>
                </a:solidFill>
              </a:rPr>
              <a:t>doubleword</a:t>
            </a:r>
            <a:endParaRPr lang="en-US" altLang="en-US" sz="1700" dirty="0">
              <a:solidFill>
                <a:schemeClr val="tx2"/>
              </a:solidFill>
            </a:endParaRPr>
          </a:p>
        </p:txBody>
      </p:sp>
    </p:spTree>
    <p:extLst>
      <p:ext uri="{BB962C8B-B14F-4D97-AF65-F5344CB8AC3E}">
        <p14:creationId xmlns:p14="http://schemas.microsoft.com/office/powerpoint/2010/main" val="340403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Pointers - 3c</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435</a:t>
            </a:fld>
            <a:endParaRPr lang="es-MX" dirty="0"/>
          </a:p>
        </p:txBody>
      </p:sp>
      <p:sp>
        <p:nvSpPr>
          <p:cNvPr id="6" name="Text Box 1027"/>
          <p:cNvSpPr txBox="1">
            <a:spLocks noChangeArrowheads="1"/>
          </p:cNvSpPr>
          <p:nvPr/>
        </p:nvSpPr>
        <p:spPr bwMode="auto">
          <a:xfrm>
            <a:off x="2962491" y="2438400"/>
            <a:ext cx="6324600" cy="2358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a:latin typeface="Courier New" pitchFamily="49" charset="0"/>
              </a:rPr>
              <a:t>       BYTE 16 DUP(?)</a:t>
            </a:r>
          </a:p>
          <a:p>
            <a:pPr eaLnBrk="1" hangingPunct="1">
              <a:lnSpc>
                <a:spcPct val="50000"/>
              </a:lnSpc>
              <a:spcBef>
                <a:spcPct val="50000"/>
              </a:spcBef>
              <a:buClrTx/>
              <a:buFontTx/>
              <a:buNone/>
            </a:pPr>
            <a:r>
              <a:rPr lang="en-US" altLang="en-US" sz="1800" b="1" dirty="0" err="1">
                <a:latin typeface="Courier New" pitchFamily="49" charset="0"/>
              </a:rPr>
              <a:t>arrayW</a:t>
            </a:r>
            <a:r>
              <a:rPr lang="en-US" altLang="en-US" sz="1800" b="1" dirty="0">
                <a:latin typeface="Courier New" pitchFamily="49" charset="0"/>
              </a:rPr>
              <a:t> WORD 1000h,2000h,3000h</a:t>
            </a:r>
          </a:p>
          <a:p>
            <a:pPr eaLnBrk="1" hangingPunct="1">
              <a:lnSpc>
                <a:spcPct val="50000"/>
              </a:lnSpc>
              <a:spcBef>
                <a:spcPct val="50000"/>
              </a:spcBef>
              <a:buClrTx/>
              <a:buFontTx/>
              <a:buNone/>
            </a:pPr>
            <a:r>
              <a:rPr lang="en-US" altLang="en-US" sz="1800" b="1" dirty="0" err="1">
                <a:latin typeface="Courier New" pitchFamily="49" charset="0"/>
              </a:rPr>
              <a:t>ptrW</a:t>
            </a:r>
            <a:r>
              <a:rPr lang="en-US" altLang="en-US" sz="1800" b="1" dirty="0">
                <a:latin typeface="Courier New" pitchFamily="49" charset="0"/>
              </a:rPr>
              <a:t> DWORD </a:t>
            </a:r>
            <a:r>
              <a:rPr lang="en-US" altLang="en-US" sz="1800" b="1" dirty="0" err="1">
                <a:latin typeface="Courier New" pitchFamily="49" charset="0"/>
              </a:rPr>
              <a:t>arrayW</a:t>
            </a: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	MOV ESI, </a:t>
            </a:r>
            <a:r>
              <a:rPr lang="en-US" altLang="en-US" sz="1800" b="1" dirty="0" err="1">
                <a:latin typeface="Courier New" pitchFamily="49" charset="0"/>
              </a:rPr>
              <a:t>ptrW</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	MOV AX,[ESI]	; AX = 1000h</a:t>
            </a:r>
          </a:p>
        </p:txBody>
      </p:sp>
      <p:sp>
        <p:nvSpPr>
          <p:cNvPr id="7" name="Text Box 1028"/>
          <p:cNvSpPr txBox="1">
            <a:spLocks noChangeArrowheads="1"/>
          </p:cNvSpPr>
          <p:nvPr/>
        </p:nvSpPr>
        <p:spPr bwMode="auto">
          <a:xfrm>
            <a:off x="2200491" y="1524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You can declare a </a:t>
            </a:r>
            <a:r>
              <a:rPr lang="en-US" altLang="en-US" sz="2100" dirty="0">
                <a:solidFill>
                  <a:schemeClr val="tx2"/>
                </a:solidFill>
              </a:rPr>
              <a:t>pointer variable</a:t>
            </a:r>
            <a:r>
              <a:rPr lang="en-US" altLang="en-US" sz="2100" dirty="0"/>
              <a:t> that contains the </a:t>
            </a:r>
            <a:r>
              <a:rPr lang="en-US" altLang="en-US" sz="2100" i="1" dirty="0"/>
              <a:t>offset</a:t>
            </a:r>
            <a:r>
              <a:rPr lang="en-US" altLang="en-US" sz="2100" dirty="0"/>
              <a:t> of another variable (it must be 32-bit or 64-bit long).</a:t>
            </a:r>
          </a:p>
        </p:txBody>
      </p:sp>
      <p:sp>
        <p:nvSpPr>
          <p:cNvPr id="8" name="Text Box 1029"/>
          <p:cNvSpPr txBox="1">
            <a:spLocks noChangeArrowheads="1"/>
          </p:cNvSpPr>
          <p:nvPr/>
        </p:nvSpPr>
        <p:spPr bwMode="auto">
          <a:xfrm>
            <a:off x="3724491" y="4953000"/>
            <a:ext cx="4038600" cy="10668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2100" dirty="0"/>
              <a:t>Alternate format:</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err="1">
                <a:latin typeface="Courier New" pitchFamily="49" charset="0"/>
              </a:rPr>
              <a:t>ptrW</a:t>
            </a:r>
            <a:r>
              <a:rPr lang="en-US" altLang="en-US" sz="1800" b="1" dirty="0">
                <a:latin typeface="Courier New" pitchFamily="49" charset="0"/>
              </a:rPr>
              <a:t> DWORD OFFSET </a:t>
            </a:r>
            <a:r>
              <a:rPr lang="en-US" altLang="en-US" sz="1800" b="1" dirty="0" err="1">
                <a:latin typeface="Courier New" pitchFamily="49" charset="0"/>
              </a:rPr>
              <a:t>arrayW</a:t>
            </a:r>
            <a:endParaRPr lang="en-US" altLang="en-US" sz="1800" b="1" dirty="0">
              <a:latin typeface="Courier New" pitchFamily="49" charset="0"/>
            </a:endParaRPr>
          </a:p>
        </p:txBody>
      </p:sp>
    </p:spTree>
    <p:extLst>
      <p:ext uri="{BB962C8B-B14F-4D97-AF65-F5344CB8AC3E}">
        <p14:creationId xmlns:p14="http://schemas.microsoft.com/office/powerpoint/2010/main" val="258625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Array Sum Example - 3d</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436</a:t>
            </a:fld>
            <a:endParaRPr lang="es-MX" dirty="0"/>
          </a:p>
        </p:txBody>
      </p:sp>
      <p:sp>
        <p:nvSpPr>
          <p:cNvPr id="6" name="Text Box 3"/>
          <p:cNvSpPr txBox="1">
            <a:spLocks noChangeArrowheads="1"/>
          </p:cNvSpPr>
          <p:nvPr/>
        </p:nvSpPr>
        <p:spPr bwMode="auto">
          <a:xfrm>
            <a:off x="2272826" y="3140968"/>
            <a:ext cx="769620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err="1">
                <a:latin typeface="Courier New" pitchFamily="49" charset="0"/>
              </a:rPr>
              <a:t>arrayW</a:t>
            </a:r>
            <a:r>
              <a:rPr lang="en-US" altLang="en-US" sz="1800" b="1" dirty="0">
                <a:latin typeface="Courier New" pitchFamily="49" charset="0"/>
              </a:rPr>
              <a:t> WORD 1000h,2000h,3000h</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.CODE</a:t>
            </a:r>
          </a:p>
          <a:p>
            <a:pPr lvl="1" eaLnBrk="1" hangingPunct="1">
              <a:lnSpc>
                <a:spcPct val="50000"/>
              </a:lnSpc>
              <a:spcBef>
                <a:spcPct val="50000"/>
              </a:spcBef>
              <a:buClrTx/>
              <a:buFontTx/>
              <a:buNone/>
            </a:pPr>
            <a:r>
              <a:rPr lang="en-US" altLang="en-US" sz="1800" b="1" dirty="0">
                <a:latin typeface="Courier New" pitchFamily="49" charset="0"/>
              </a:rPr>
              <a:t>MOV ESI,OFFSET </a:t>
            </a:r>
            <a:r>
              <a:rPr lang="en-US" altLang="en-US" sz="1800" b="1" dirty="0" err="1">
                <a:latin typeface="Courier New" pitchFamily="49" charset="0"/>
              </a:rPr>
              <a:t>arrayW</a:t>
            </a:r>
            <a:endParaRPr lang="en-US" altLang="en-US" sz="1800" b="1" dirty="0">
              <a:latin typeface="Courier New" pitchFamily="49" charset="0"/>
            </a:endParaRPr>
          </a:p>
          <a:p>
            <a:pPr lvl="1" eaLnBrk="1" hangingPunct="1">
              <a:lnSpc>
                <a:spcPct val="50000"/>
              </a:lnSpc>
              <a:spcBef>
                <a:spcPct val="50000"/>
              </a:spcBef>
              <a:buClrTx/>
              <a:buFontTx/>
              <a:buNone/>
            </a:pPr>
            <a:r>
              <a:rPr lang="en-US" altLang="en-US" sz="1800" b="1" dirty="0">
                <a:latin typeface="Courier New" pitchFamily="49" charset="0"/>
              </a:rPr>
              <a:t>MOV AX,[ESI]</a:t>
            </a:r>
          </a:p>
          <a:p>
            <a:pPr lvl="1" eaLnBrk="1" hangingPunct="1">
              <a:lnSpc>
                <a:spcPct val="50000"/>
              </a:lnSpc>
              <a:spcBef>
                <a:spcPct val="50000"/>
              </a:spcBef>
              <a:buClrTx/>
              <a:buFontTx/>
              <a:buNone/>
            </a:pPr>
            <a:r>
              <a:rPr lang="en-US" altLang="en-US" sz="1800" b="1" dirty="0">
                <a:latin typeface="Courier New" pitchFamily="49" charset="0"/>
              </a:rPr>
              <a:t>ADD ESI,2           ;or better: </a:t>
            </a:r>
            <a:r>
              <a:rPr lang="en-US" altLang="en-US" sz="1800" b="1" dirty="0">
                <a:solidFill>
                  <a:schemeClr val="tx2"/>
                </a:solidFill>
                <a:latin typeface="Courier New" pitchFamily="49" charset="0"/>
              </a:rPr>
              <a:t>ADD ESI,TYPE </a:t>
            </a:r>
            <a:r>
              <a:rPr lang="en-US" altLang="en-US" sz="1800" b="1" dirty="0" err="1">
                <a:solidFill>
                  <a:schemeClr val="tx2"/>
                </a:solidFill>
                <a:latin typeface="Courier New" pitchFamily="49" charset="0"/>
              </a:rPr>
              <a:t>arrayW</a:t>
            </a:r>
            <a:endParaRPr lang="en-US" altLang="en-US" sz="1800" b="1" dirty="0">
              <a:solidFill>
                <a:schemeClr val="tx2"/>
              </a:solidFill>
              <a:latin typeface="Courier New" pitchFamily="49" charset="0"/>
            </a:endParaRPr>
          </a:p>
          <a:p>
            <a:pPr lvl="1" eaLnBrk="1" hangingPunct="1">
              <a:lnSpc>
                <a:spcPct val="50000"/>
              </a:lnSpc>
              <a:spcBef>
                <a:spcPct val="50000"/>
              </a:spcBef>
              <a:buClrTx/>
              <a:buFontTx/>
              <a:buNone/>
            </a:pPr>
            <a:r>
              <a:rPr lang="en-US" altLang="en-US" sz="1800" b="1" dirty="0">
                <a:latin typeface="Courier New" pitchFamily="49" charset="0"/>
              </a:rPr>
              <a:t>ADD AX,[ESI]</a:t>
            </a:r>
          </a:p>
          <a:p>
            <a:pPr lvl="1" eaLnBrk="1" hangingPunct="1">
              <a:lnSpc>
                <a:spcPct val="50000"/>
              </a:lnSpc>
              <a:spcBef>
                <a:spcPct val="50000"/>
              </a:spcBef>
              <a:buClrTx/>
              <a:buFontTx/>
              <a:buNone/>
            </a:pPr>
            <a:r>
              <a:rPr lang="en-US" altLang="en-US" sz="1800" b="1" dirty="0">
                <a:latin typeface="Courier New" pitchFamily="49" charset="0"/>
              </a:rPr>
              <a:t>ADD ESI,2</a:t>
            </a:r>
          </a:p>
          <a:p>
            <a:pPr lvl="1" eaLnBrk="1" hangingPunct="1">
              <a:lnSpc>
                <a:spcPct val="50000"/>
              </a:lnSpc>
              <a:spcBef>
                <a:spcPct val="50000"/>
              </a:spcBef>
              <a:buClrTx/>
              <a:buFontTx/>
              <a:buNone/>
            </a:pPr>
            <a:r>
              <a:rPr lang="en-US" altLang="en-US" sz="1800" b="1" dirty="0">
                <a:latin typeface="Courier New" pitchFamily="49" charset="0"/>
              </a:rPr>
              <a:t>ADD AX,[ESI]	; AX = sum of the array</a:t>
            </a:r>
          </a:p>
        </p:txBody>
      </p:sp>
      <p:sp>
        <p:nvSpPr>
          <p:cNvPr id="7" name="Text Box 4"/>
          <p:cNvSpPr txBox="1">
            <a:spLocks noChangeArrowheads="1"/>
          </p:cNvSpPr>
          <p:nvPr/>
        </p:nvSpPr>
        <p:spPr bwMode="auto">
          <a:xfrm>
            <a:off x="2205754" y="1769369"/>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i="1" dirty="0"/>
              <a:t>Indirect operands</a:t>
            </a:r>
            <a:r>
              <a:rPr lang="en-US" altLang="en-US" sz="2100" dirty="0"/>
              <a:t> are ideal for </a:t>
            </a:r>
            <a:r>
              <a:rPr lang="en-US" altLang="en-US" sz="2100" i="1" dirty="0"/>
              <a:t>traversing an array</a:t>
            </a:r>
            <a:r>
              <a:rPr lang="en-US" altLang="en-US" sz="2100" dirty="0"/>
              <a:t>. Note that the register in brackets must be incremented by a value that matches the </a:t>
            </a:r>
            <a:r>
              <a:rPr lang="en-US" altLang="en-US" sz="2100" i="1" dirty="0"/>
              <a:t>array type</a:t>
            </a:r>
            <a:r>
              <a:rPr lang="en-US" altLang="en-US" sz="2100" dirty="0"/>
              <a:t>.</a:t>
            </a:r>
          </a:p>
        </p:txBody>
      </p:sp>
    </p:spTree>
    <p:extLst>
      <p:ext uri="{BB962C8B-B14F-4D97-AF65-F5344CB8AC3E}">
        <p14:creationId xmlns:p14="http://schemas.microsoft.com/office/powerpoint/2010/main" val="2500866159"/>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Direct and Indirect operands</a:t>
            </a:r>
          </a:p>
        </p:txBody>
      </p:sp>
      <p:sp>
        <p:nvSpPr>
          <p:cNvPr id="4" name="3 Marcador de pie de página"/>
          <p:cNvSpPr>
            <a:spLocks noGrp="1"/>
          </p:cNvSpPr>
          <p:nvPr>
            <p:ph type="ftr" sz="quarter" idx="11"/>
          </p:nvPr>
        </p:nvSpPr>
        <p:spPr>
          <a:xfrm>
            <a:off x="5168280" y="5713141"/>
            <a:ext cx="2895600" cy="365125"/>
          </a:xfrm>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437</a:t>
            </a:fld>
            <a:endParaRPr lang="es-MX" dirty="0"/>
          </a:p>
        </p:txBody>
      </p:sp>
      <p:sp>
        <p:nvSpPr>
          <p:cNvPr id="6" name="Rectangle 1027"/>
          <p:cNvSpPr txBox="1">
            <a:spLocks noChangeArrowheads="1"/>
          </p:cNvSpPr>
          <p:nvPr/>
        </p:nvSpPr>
        <p:spPr>
          <a:xfrm>
            <a:off x="2243354" y="1638300"/>
            <a:ext cx="7772400" cy="45270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en-US" sz="2000" b="1" i="1" dirty="0">
                <a:latin typeface="Arial" panose="020B0604020202020204" pitchFamily="34" charset="0"/>
                <a:cs typeface="Arial" panose="020B0604020202020204" pitchFamily="34" charset="0"/>
              </a:rPr>
              <a:t>Direct operands</a:t>
            </a:r>
            <a:r>
              <a:rPr lang="en-US" altLang="en-US" sz="2000" dirty="0">
                <a:latin typeface="Arial" panose="020B0604020202020204" pitchFamily="34" charset="0"/>
                <a:cs typeface="Arial" panose="020B0604020202020204" pitchFamily="34" charset="0"/>
              </a:rPr>
              <a:t> in two-operand instructions (</a:t>
            </a:r>
            <a:r>
              <a:rPr lang="en-US" altLang="en-US" sz="2000" dirty="0" err="1">
                <a:latin typeface="Arial" panose="020B0604020202020204" pitchFamily="34" charset="0"/>
                <a:cs typeface="Arial" panose="020B0604020202020204" pitchFamily="34" charset="0"/>
              </a:rPr>
              <a:t>f.i</a:t>
            </a:r>
            <a:r>
              <a:rPr lang="en-US" altLang="en-US" sz="2000" dirty="0">
                <a:latin typeface="Arial" panose="020B0604020202020204" pitchFamily="34" charset="0"/>
                <a:cs typeface="Arial" panose="020B0604020202020204" pitchFamily="34" charset="0"/>
              </a:rPr>
              <a:t>. CMP)</a:t>
            </a:r>
          </a:p>
          <a:p>
            <a:pPr lvl="1"/>
            <a:r>
              <a:rPr lang="en-US" altLang="en-US" sz="1900" dirty="0">
                <a:latin typeface="Arial" panose="020B0604020202020204" pitchFamily="34" charset="0"/>
                <a:cs typeface="Arial" panose="020B0604020202020204" pitchFamily="34" charset="0"/>
              </a:rPr>
              <a:t>CMP reg, reg</a:t>
            </a:r>
          </a:p>
          <a:p>
            <a:pPr lvl="1"/>
            <a:r>
              <a:rPr lang="en-US" altLang="en-US" sz="1900" dirty="0">
                <a:solidFill>
                  <a:srgbClr val="00B050"/>
                </a:solidFill>
                <a:latin typeface="Arial" panose="020B0604020202020204" pitchFamily="34" charset="0"/>
                <a:cs typeface="Arial" panose="020B0604020202020204" pitchFamily="34" charset="0"/>
              </a:rPr>
              <a:t>CMP reg, mem</a:t>
            </a:r>
            <a:r>
              <a:rPr lang="en-US" altLang="en-US" sz="1900" dirty="0">
                <a:latin typeface="Arial" panose="020B0604020202020204" pitchFamily="34" charset="0"/>
                <a:cs typeface="Arial" panose="020B0604020202020204" pitchFamily="34" charset="0"/>
              </a:rPr>
              <a:t>    </a:t>
            </a:r>
          </a:p>
          <a:p>
            <a:pPr lvl="1"/>
            <a:r>
              <a:rPr lang="en-US" altLang="en-US" sz="1900" dirty="0">
                <a:latin typeface="Arial" panose="020B0604020202020204" pitchFamily="34" charset="0"/>
                <a:cs typeface="Arial" panose="020B0604020202020204" pitchFamily="34" charset="0"/>
              </a:rPr>
              <a:t>CMP reg, </a:t>
            </a:r>
            <a:r>
              <a:rPr lang="en-US" altLang="en-US" sz="1900" dirty="0" err="1">
                <a:latin typeface="Arial" panose="020B0604020202020204" pitchFamily="34" charset="0"/>
                <a:cs typeface="Arial" panose="020B0604020202020204" pitchFamily="34" charset="0"/>
              </a:rPr>
              <a:t>imm</a:t>
            </a:r>
            <a:endParaRPr lang="en-US" altLang="en-US" sz="1900" dirty="0">
              <a:latin typeface="Arial" panose="020B0604020202020204" pitchFamily="34" charset="0"/>
              <a:cs typeface="Arial" panose="020B0604020202020204" pitchFamily="34" charset="0"/>
            </a:endParaRPr>
          </a:p>
          <a:p>
            <a:pPr lvl="1"/>
            <a:r>
              <a:rPr lang="en-US" altLang="en-US" sz="1900" dirty="0">
                <a:solidFill>
                  <a:schemeClr val="accent2">
                    <a:lumMod val="75000"/>
                  </a:schemeClr>
                </a:solidFill>
                <a:latin typeface="Arial" panose="020B0604020202020204" pitchFamily="34" charset="0"/>
                <a:cs typeface="Arial" panose="020B0604020202020204" pitchFamily="34" charset="0"/>
              </a:rPr>
              <a:t>CMP mem, reg</a:t>
            </a:r>
          </a:p>
          <a:p>
            <a:pPr lvl="1"/>
            <a:r>
              <a:rPr lang="en-US" altLang="en-US" sz="1900" dirty="0">
                <a:solidFill>
                  <a:srgbClr val="FF0000"/>
                </a:solidFill>
                <a:latin typeface="Arial" panose="020B0604020202020204" pitchFamily="34" charset="0"/>
                <a:cs typeface="Arial" panose="020B0604020202020204" pitchFamily="34" charset="0"/>
              </a:rPr>
              <a:t>CMP mem, </a:t>
            </a:r>
            <a:r>
              <a:rPr lang="en-US" altLang="en-US" sz="1900" dirty="0" err="1">
                <a:solidFill>
                  <a:srgbClr val="FF0000"/>
                </a:solidFill>
                <a:latin typeface="Arial" panose="020B0604020202020204" pitchFamily="34" charset="0"/>
                <a:cs typeface="Arial" panose="020B0604020202020204" pitchFamily="34" charset="0"/>
              </a:rPr>
              <a:t>imm</a:t>
            </a:r>
            <a:endParaRPr lang="en-US" altLang="en-US" sz="1900" dirty="0">
              <a:solidFill>
                <a:srgbClr val="FF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a:lnSpc>
                <a:spcPct val="90000"/>
              </a:lnSpc>
            </a:pPr>
            <a:r>
              <a:rPr lang="en-US" altLang="en-US" sz="2000" b="1" i="1" dirty="0">
                <a:latin typeface="Arial" panose="020B0604020202020204" pitchFamily="34" charset="0"/>
                <a:cs typeface="Arial" panose="020B0604020202020204" pitchFamily="34" charset="0"/>
              </a:rPr>
              <a:t>Indirect operands</a:t>
            </a:r>
            <a:r>
              <a:rPr lang="en-US" altLang="en-US" sz="2000" dirty="0">
                <a:latin typeface="Arial" panose="020B0604020202020204" pitchFamily="34" charset="0"/>
                <a:cs typeface="Arial" panose="020B0604020202020204" pitchFamily="34" charset="0"/>
              </a:rPr>
              <a:t> in two-operand instructions (</a:t>
            </a:r>
            <a:r>
              <a:rPr lang="en-US" altLang="en-US" sz="2000" dirty="0" err="1">
                <a:latin typeface="Arial" panose="020B0604020202020204" pitchFamily="34" charset="0"/>
                <a:cs typeface="Arial" panose="020B0604020202020204" pitchFamily="34" charset="0"/>
              </a:rPr>
              <a:t>f.i</a:t>
            </a:r>
            <a:r>
              <a:rPr lang="en-US" altLang="en-US" sz="2000" dirty="0">
                <a:latin typeface="Arial" panose="020B0604020202020204" pitchFamily="34" charset="0"/>
                <a:cs typeface="Arial" panose="020B0604020202020204" pitchFamily="34" charset="0"/>
              </a:rPr>
              <a:t>. CMP)</a:t>
            </a:r>
          </a:p>
          <a:p>
            <a:pPr lvl="1"/>
            <a:r>
              <a:rPr lang="en-US" altLang="en-US" sz="1900" dirty="0">
                <a:solidFill>
                  <a:srgbClr val="00B050"/>
                </a:solidFill>
                <a:latin typeface="Arial" panose="020B0604020202020204" pitchFamily="34" charset="0"/>
                <a:cs typeface="Arial" panose="020B0604020202020204" pitchFamily="34" charset="0"/>
              </a:rPr>
              <a:t>CMP reg, [reg]</a:t>
            </a:r>
            <a:r>
              <a:rPr lang="en-US" altLang="en-US" sz="1900" dirty="0">
                <a:latin typeface="Arial" panose="020B0604020202020204" pitchFamily="34" charset="0"/>
                <a:cs typeface="Arial" panose="020B0604020202020204" pitchFamily="34" charset="0"/>
              </a:rPr>
              <a:t>        like direct operand CMP </a:t>
            </a:r>
            <a:r>
              <a:rPr lang="en-US" altLang="en-US" sz="1900" dirty="0" err="1">
                <a:latin typeface="Arial" panose="020B0604020202020204" pitchFamily="34" charset="0"/>
                <a:cs typeface="Arial" panose="020B0604020202020204" pitchFamily="34" charset="0"/>
              </a:rPr>
              <a:t>reg</a:t>
            </a:r>
            <a:r>
              <a:rPr lang="en-US" altLang="en-US" sz="1900" dirty="0">
                <a:latin typeface="Arial" panose="020B0604020202020204" pitchFamily="34" charset="0"/>
                <a:cs typeface="Arial" panose="020B0604020202020204" pitchFamily="34" charset="0"/>
              </a:rPr>
              <a:t>, ___</a:t>
            </a:r>
          </a:p>
          <a:p>
            <a:pPr lvl="1"/>
            <a:r>
              <a:rPr lang="en-US" altLang="en-US" sz="1900" dirty="0">
                <a:solidFill>
                  <a:schemeClr val="accent2">
                    <a:lumMod val="75000"/>
                  </a:schemeClr>
                </a:solidFill>
                <a:latin typeface="Arial" panose="020B0604020202020204" pitchFamily="34" charset="0"/>
                <a:cs typeface="Arial" panose="020B0604020202020204" pitchFamily="34" charset="0"/>
              </a:rPr>
              <a:t>CMP [reg], </a:t>
            </a:r>
            <a:r>
              <a:rPr lang="en-US" altLang="en-US" sz="1900" dirty="0" err="1">
                <a:solidFill>
                  <a:schemeClr val="accent2">
                    <a:lumMod val="75000"/>
                  </a:schemeClr>
                </a:solidFill>
                <a:latin typeface="Arial" panose="020B0604020202020204" pitchFamily="34" charset="0"/>
                <a:cs typeface="Arial" panose="020B0604020202020204" pitchFamily="34" charset="0"/>
              </a:rPr>
              <a:t>reg</a:t>
            </a:r>
            <a:r>
              <a:rPr lang="en-US" altLang="en-US" sz="1900" dirty="0">
                <a:latin typeface="Arial" panose="020B0604020202020204" pitchFamily="34" charset="0"/>
                <a:cs typeface="Arial" panose="020B0604020202020204" pitchFamily="34" charset="0"/>
              </a:rPr>
              <a:t>        like direct operand  CMP ___, </a:t>
            </a:r>
            <a:r>
              <a:rPr lang="en-US" altLang="en-US" sz="1900" dirty="0" err="1">
                <a:latin typeface="Arial" panose="020B0604020202020204" pitchFamily="34" charset="0"/>
                <a:cs typeface="Arial" panose="020B0604020202020204" pitchFamily="34" charset="0"/>
              </a:rPr>
              <a:t>reg</a:t>
            </a:r>
            <a:endParaRPr lang="en-US" altLang="en-US" sz="1900" dirty="0">
              <a:latin typeface="Arial" panose="020B0604020202020204" pitchFamily="34" charset="0"/>
              <a:cs typeface="Arial" panose="020B0604020202020204" pitchFamily="34" charset="0"/>
            </a:endParaRPr>
          </a:p>
          <a:p>
            <a:pPr lvl="1"/>
            <a:r>
              <a:rPr lang="en-US" altLang="en-US" sz="1900" dirty="0">
                <a:solidFill>
                  <a:srgbClr val="FF0000"/>
                </a:solidFill>
                <a:latin typeface="Arial" panose="020B0604020202020204" pitchFamily="34" charset="0"/>
                <a:cs typeface="Arial" panose="020B0604020202020204" pitchFamily="34" charset="0"/>
              </a:rPr>
              <a:t>CMP [</a:t>
            </a:r>
            <a:r>
              <a:rPr lang="en-US" altLang="en-US" sz="1900" dirty="0" err="1">
                <a:solidFill>
                  <a:srgbClr val="FF0000"/>
                </a:solidFill>
                <a:latin typeface="Arial" panose="020B0604020202020204" pitchFamily="34" charset="0"/>
                <a:cs typeface="Arial" panose="020B0604020202020204" pitchFamily="34" charset="0"/>
              </a:rPr>
              <a:t>reg</a:t>
            </a:r>
            <a:r>
              <a:rPr lang="en-US" altLang="en-US" sz="1900" dirty="0">
                <a:solidFill>
                  <a:srgbClr val="FF0000"/>
                </a:solidFill>
                <a:latin typeface="Arial" panose="020B0604020202020204" pitchFamily="34" charset="0"/>
                <a:cs typeface="Arial" panose="020B0604020202020204" pitchFamily="34" charset="0"/>
              </a:rPr>
              <a:t>], </a:t>
            </a:r>
            <a:r>
              <a:rPr lang="en-US" altLang="en-US" sz="1900" dirty="0" err="1">
                <a:solidFill>
                  <a:srgbClr val="FF0000"/>
                </a:solidFill>
                <a:latin typeface="Arial" panose="020B0604020202020204" pitchFamily="34" charset="0"/>
                <a:cs typeface="Arial" panose="020B0604020202020204" pitchFamily="34" charset="0"/>
              </a:rPr>
              <a:t>imm</a:t>
            </a:r>
            <a:r>
              <a:rPr lang="en-US" altLang="en-US" sz="1900" dirty="0">
                <a:latin typeface="Arial" panose="020B0604020202020204" pitchFamily="34" charset="0"/>
                <a:cs typeface="Arial" panose="020B0604020202020204" pitchFamily="34" charset="0"/>
              </a:rPr>
              <a:t>       like direct operand CMP  ___, </a:t>
            </a:r>
            <a:r>
              <a:rPr lang="en-US" altLang="en-US" sz="1900" dirty="0" err="1">
                <a:latin typeface="Arial" panose="020B0604020202020204" pitchFamily="34" charset="0"/>
                <a:cs typeface="Arial" panose="020B0604020202020204" pitchFamily="34" charset="0"/>
              </a:rPr>
              <a:t>imm</a:t>
            </a:r>
            <a:endParaRPr lang="en-US" altLang="en-US" sz="1900" dirty="0">
              <a:latin typeface="Arial" panose="020B0604020202020204" pitchFamily="34" charset="0"/>
              <a:cs typeface="Arial" panose="020B0604020202020204" pitchFamily="34" charset="0"/>
            </a:endParaRPr>
          </a:p>
          <a:p>
            <a:pPr>
              <a:lnSpc>
                <a:spcPct val="90000"/>
              </a:lnSpc>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423241"/>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lang="en-US" sz="16900" i="1" dirty="0">
                <a:solidFill>
                  <a:sysClr val="windowText" lastClr="000000"/>
                </a:solidFill>
                <a:latin typeface="Calibri"/>
              </a:rPr>
              <a:t>C0</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786689370"/>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Indirect</a:t>
            </a:r>
            <a:r>
              <a:rPr lang="es-MX" dirty="0"/>
              <a:t> </a:t>
            </a:r>
            <a:r>
              <a:rPr lang="es-MX" dirty="0" err="1"/>
              <a:t>Addressing</a:t>
            </a:r>
            <a:r>
              <a:rPr lang="es-MX" dirty="0"/>
              <a:t> </a:t>
            </a:r>
            <a:r>
              <a:rPr lang="es-MX" dirty="0" err="1"/>
              <a:t>Operands</a:t>
            </a:r>
            <a:endParaRPr lang="es-MX" dirty="0"/>
          </a:p>
        </p:txBody>
      </p:sp>
      <p:sp>
        <p:nvSpPr>
          <p:cNvPr id="3" name="2 Marcador de contenido"/>
          <p:cNvSpPr>
            <a:spLocks noGrp="1"/>
          </p:cNvSpPr>
          <p:nvPr>
            <p:ph idx="1"/>
          </p:nvPr>
        </p:nvSpPr>
        <p:spPr>
          <a:xfrm>
            <a:off x="1981200" y="1600200"/>
            <a:ext cx="8229600" cy="4853136"/>
          </a:xfrm>
        </p:spPr>
        <p:txBody>
          <a:bodyPr>
            <a:normAutofit/>
          </a:bodyPr>
          <a:lstStyle/>
          <a:p>
            <a:r>
              <a:rPr lang="es-MX" dirty="0" err="1"/>
              <a:t>With</a:t>
            </a:r>
            <a:r>
              <a:rPr lang="es-MX" dirty="0"/>
              <a:t> </a:t>
            </a:r>
            <a:r>
              <a:rPr lang="es-MX" dirty="0" err="1"/>
              <a:t>Indirect</a:t>
            </a:r>
            <a:r>
              <a:rPr lang="es-MX" dirty="0"/>
              <a:t> </a:t>
            </a:r>
            <a:r>
              <a:rPr lang="es-MX" dirty="0" err="1"/>
              <a:t>operands</a:t>
            </a:r>
            <a:endParaRPr lang="es-MX" dirty="0"/>
          </a:p>
          <a:p>
            <a:pPr lvl="1"/>
            <a:r>
              <a:rPr lang="es-MX" b="1" dirty="0"/>
              <a:t>[</a:t>
            </a:r>
            <a:r>
              <a:rPr lang="es-MX" i="1" dirty="0" err="1"/>
              <a:t>reg</a:t>
            </a:r>
            <a:r>
              <a:rPr lang="es-MX" b="1" dirty="0"/>
              <a:t>]</a:t>
            </a:r>
            <a:r>
              <a:rPr lang="es-MX" dirty="0"/>
              <a:t> </a:t>
            </a:r>
          </a:p>
          <a:p>
            <a:pPr lvl="2"/>
            <a:r>
              <a:rPr lang="es-MX" b="1" i="1" dirty="0" err="1"/>
              <a:t>reg</a:t>
            </a:r>
            <a:r>
              <a:rPr lang="es-MX" dirty="0"/>
              <a:t> </a:t>
            </a:r>
            <a:r>
              <a:rPr lang="es-MX" dirty="0" err="1"/>
              <a:t>contains</a:t>
            </a:r>
            <a:r>
              <a:rPr lang="es-MX" dirty="0"/>
              <a:t> </a:t>
            </a:r>
            <a:r>
              <a:rPr lang="es-MX" dirty="0" err="1"/>
              <a:t>an</a:t>
            </a:r>
            <a:r>
              <a:rPr lang="es-MX" dirty="0"/>
              <a:t> </a:t>
            </a:r>
            <a:r>
              <a:rPr lang="es-MX" i="1" dirty="0" err="1"/>
              <a:t>address</a:t>
            </a:r>
            <a:r>
              <a:rPr lang="es-MX" dirty="0"/>
              <a:t> (</a:t>
            </a:r>
            <a:r>
              <a:rPr lang="es-MX" i="1" dirty="0"/>
              <a:t>offset</a:t>
            </a:r>
            <a:r>
              <a:rPr lang="es-MX" dirty="0"/>
              <a:t>)</a:t>
            </a:r>
          </a:p>
          <a:p>
            <a:pPr>
              <a:buFont typeface="Wingdings" panose="05000000000000000000" pitchFamily="2" charset="2"/>
              <a:buChar char="ü"/>
            </a:pPr>
            <a:endParaRPr lang="es-MX" dirty="0"/>
          </a:p>
          <a:p>
            <a:pPr>
              <a:buFont typeface="Wingdings" panose="05000000000000000000" pitchFamily="2" charset="2"/>
              <a:buChar char="ü"/>
            </a:pPr>
            <a:r>
              <a:rPr lang="es-MX" dirty="0" err="1"/>
              <a:t>With</a:t>
            </a:r>
            <a:r>
              <a:rPr lang="es-MX" dirty="0"/>
              <a:t> </a:t>
            </a:r>
            <a:r>
              <a:rPr lang="es-MX" dirty="0" err="1"/>
              <a:t>Indexed</a:t>
            </a:r>
            <a:r>
              <a:rPr lang="es-MX" dirty="0"/>
              <a:t> </a:t>
            </a:r>
            <a:r>
              <a:rPr lang="es-MX" dirty="0" err="1"/>
              <a:t>operands</a:t>
            </a:r>
            <a:r>
              <a:rPr lang="es-MX" dirty="0"/>
              <a:t> (</a:t>
            </a:r>
            <a:r>
              <a:rPr lang="es-MX" sz="2000" dirty="0" err="1"/>
              <a:t>also</a:t>
            </a:r>
            <a:r>
              <a:rPr lang="es-MX" sz="2000" dirty="0"/>
              <a:t> </a:t>
            </a:r>
            <a:r>
              <a:rPr lang="es-MX" sz="2000" dirty="0" err="1"/>
              <a:t>Indexed</a:t>
            </a:r>
            <a:r>
              <a:rPr lang="es-MX" sz="2000" dirty="0"/>
              <a:t> </a:t>
            </a:r>
            <a:r>
              <a:rPr lang="es-MX" sz="2000" dirty="0" err="1"/>
              <a:t>Addressing</a:t>
            </a:r>
            <a:r>
              <a:rPr lang="es-MX" dirty="0"/>
              <a:t>)</a:t>
            </a:r>
          </a:p>
          <a:p>
            <a:pPr lvl="1"/>
            <a:r>
              <a:rPr lang="es-MX" dirty="0"/>
              <a:t>To </a:t>
            </a:r>
            <a:r>
              <a:rPr lang="es-MX" dirty="0" err="1"/>
              <a:t>get</a:t>
            </a:r>
            <a:r>
              <a:rPr lang="es-MX" dirty="0"/>
              <a:t> </a:t>
            </a:r>
            <a:r>
              <a:rPr lang="es-MX" dirty="0" err="1"/>
              <a:t>the</a:t>
            </a:r>
            <a:r>
              <a:rPr lang="es-MX" dirty="0"/>
              <a:t> </a:t>
            </a:r>
            <a:r>
              <a:rPr lang="es-MX" dirty="0" err="1"/>
              <a:t>effective</a:t>
            </a:r>
            <a:r>
              <a:rPr lang="es-MX" dirty="0"/>
              <a:t> </a:t>
            </a:r>
            <a:r>
              <a:rPr lang="es-MX" dirty="0" err="1"/>
              <a:t>address</a:t>
            </a:r>
            <a:r>
              <a:rPr lang="es-MX" dirty="0"/>
              <a:t> </a:t>
            </a:r>
            <a:r>
              <a:rPr lang="es-MX" dirty="0" err="1"/>
              <a:t>need</a:t>
            </a:r>
            <a:r>
              <a:rPr lang="es-MX" dirty="0"/>
              <a:t> to </a:t>
            </a:r>
            <a:r>
              <a:rPr lang="es-MX" dirty="0" err="1"/>
              <a:t>operate</a:t>
            </a:r>
            <a:r>
              <a:rPr lang="es-MX" dirty="0"/>
              <a:t>:  </a:t>
            </a:r>
          </a:p>
          <a:p>
            <a:pPr lvl="2"/>
            <a:r>
              <a:rPr lang="es-MX" dirty="0"/>
              <a:t>a </a:t>
            </a:r>
            <a:r>
              <a:rPr lang="es-MX" i="1" dirty="0" err="1"/>
              <a:t>constant</a:t>
            </a:r>
            <a:r>
              <a:rPr lang="es-MX" dirty="0"/>
              <a:t>, </a:t>
            </a:r>
            <a:r>
              <a:rPr lang="es-MX" i="1" dirty="0" err="1"/>
              <a:t>address</a:t>
            </a:r>
            <a:r>
              <a:rPr lang="es-MX" dirty="0"/>
              <a:t> and/</a:t>
            </a:r>
            <a:r>
              <a:rPr lang="es-MX" dirty="0" err="1"/>
              <a:t>or</a:t>
            </a:r>
            <a:r>
              <a:rPr lang="es-MX" dirty="0"/>
              <a:t> </a:t>
            </a:r>
            <a:r>
              <a:rPr lang="es-MX" i="1" dirty="0" err="1"/>
              <a:t>imm</a:t>
            </a:r>
            <a:r>
              <a:rPr lang="es-MX" dirty="0"/>
              <a:t>; and</a:t>
            </a:r>
          </a:p>
          <a:p>
            <a:pPr lvl="2"/>
            <a:r>
              <a:rPr lang="es-MX" dirty="0"/>
              <a:t>a </a:t>
            </a:r>
            <a:r>
              <a:rPr lang="es-MX" i="1" dirty="0" err="1"/>
              <a:t>register</a:t>
            </a:r>
            <a:endParaRPr lang="es-MX" i="1" dirty="0"/>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439</a:t>
            </a:fld>
            <a:endParaRPr lang="es-MX" dirty="0"/>
          </a:p>
        </p:txBody>
      </p:sp>
    </p:spTree>
    <p:extLst>
      <p:ext uri="{BB962C8B-B14F-4D97-AF65-F5344CB8AC3E}">
        <p14:creationId xmlns:p14="http://schemas.microsoft.com/office/powerpoint/2010/main" val="1910965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40EB6-CE6A-4038-B5D2-D063DBFECD6E}"/>
              </a:ext>
            </a:extLst>
          </p:cNvPr>
          <p:cNvSpPr>
            <a:spLocks noGrp="1"/>
          </p:cNvSpPr>
          <p:nvPr>
            <p:ph type="title"/>
          </p:nvPr>
        </p:nvSpPr>
        <p:spPr/>
        <p:txBody>
          <a:bodyPr/>
          <a:lstStyle/>
          <a:p>
            <a:r>
              <a:rPr lang="es-MX" dirty="0" err="1"/>
              <a:t>Arithmetic</a:t>
            </a:r>
            <a:r>
              <a:rPr lang="es-MX" dirty="0"/>
              <a:t> </a:t>
            </a:r>
            <a:r>
              <a:rPr lang="es-MX" dirty="0" err="1"/>
              <a:t>Operator</a:t>
            </a:r>
            <a:r>
              <a:rPr lang="es-MX" dirty="0"/>
              <a:t> </a:t>
            </a:r>
            <a:r>
              <a:rPr lang="es-MX" dirty="0" err="1"/>
              <a:t>Precedence</a:t>
            </a:r>
            <a:endParaRPr lang="es-MX" dirty="0"/>
          </a:p>
        </p:txBody>
      </p:sp>
      <p:sp>
        <p:nvSpPr>
          <p:cNvPr id="3" name="Marcador de contenido 2">
            <a:extLst>
              <a:ext uri="{FF2B5EF4-FFF2-40B4-BE49-F238E27FC236}">
                <a16:creationId xmlns:a16="http://schemas.microsoft.com/office/drawing/2014/main" id="{EA33EBC2-BFB6-4985-BE1F-001089C39399}"/>
              </a:ext>
            </a:extLst>
          </p:cNvPr>
          <p:cNvSpPr>
            <a:spLocks noGrp="1"/>
          </p:cNvSpPr>
          <p:nvPr>
            <p:ph idx="1"/>
          </p:nvPr>
        </p:nvSpPr>
        <p:spPr>
          <a:xfrm>
            <a:off x="1981200" y="1600200"/>
            <a:ext cx="8229600" cy="4637112"/>
          </a:xfrm>
        </p:spPr>
        <p:txBody>
          <a:bodyPr>
            <a:normAutofit lnSpcReduction="10000"/>
          </a:bodyPr>
          <a:lstStyle/>
          <a:p>
            <a:r>
              <a:rPr lang="es-MX" dirty="0"/>
              <a:t>HLL </a:t>
            </a:r>
            <a:r>
              <a:rPr lang="es-MX" dirty="0" err="1"/>
              <a:t>operator</a:t>
            </a:r>
            <a:r>
              <a:rPr lang="es-MX" dirty="0"/>
              <a:t> </a:t>
            </a:r>
            <a:r>
              <a:rPr lang="es-MX" dirty="0" err="1"/>
              <a:t>precedence</a:t>
            </a:r>
            <a:r>
              <a:rPr lang="es-MX" dirty="0"/>
              <a:t> in </a:t>
            </a:r>
            <a:r>
              <a:rPr lang="es-MX" dirty="0" err="1"/>
              <a:t>evaluation</a:t>
            </a:r>
            <a:r>
              <a:rPr lang="es-MX" dirty="0"/>
              <a:t> </a:t>
            </a:r>
            <a:r>
              <a:rPr lang="es-MX" dirty="0" err="1"/>
              <a:t>of</a:t>
            </a:r>
            <a:r>
              <a:rPr lang="es-MX" dirty="0"/>
              <a:t> </a:t>
            </a:r>
            <a:r>
              <a:rPr lang="es-MX" dirty="0" err="1"/>
              <a:t>Arithmetic</a:t>
            </a:r>
            <a:r>
              <a:rPr lang="es-MX" dirty="0"/>
              <a:t> </a:t>
            </a:r>
            <a:r>
              <a:rPr lang="es-MX" dirty="0" err="1"/>
              <a:t>Expressions</a:t>
            </a:r>
            <a:endParaRPr lang="es-MX" dirty="0"/>
          </a:p>
          <a:p>
            <a:r>
              <a:rPr lang="es-MX" dirty="0"/>
              <a:t>1-  </a:t>
            </a:r>
            <a:r>
              <a:rPr lang="es-MX" b="1" dirty="0">
                <a:solidFill>
                  <a:srgbClr val="FF0000"/>
                </a:solidFill>
              </a:rPr>
              <a:t>(</a:t>
            </a:r>
            <a:r>
              <a:rPr lang="es-MX" b="1" dirty="0"/>
              <a:t> </a:t>
            </a:r>
            <a:r>
              <a:rPr lang="es-MX" b="1" dirty="0">
                <a:solidFill>
                  <a:srgbClr val="FF0000"/>
                </a:solidFill>
              </a:rPr>
              <a:t>)</a:t>
            </a:r>
            <a:r>
              <a:rPr lang="es-MX" dirty="0"/>
              <a:t> </a:t>
            </a:r>
          </a:p>
          <a:p>
            <a:r>
              <a:rPr lang="es-MX" dirty="0"/>
              <a:t>2-  </a:t>
            </a:r>
            <a:r>
              <a:rPr lang="es-MX" b="1" dirty="0">
                <a:solidFill>
                  <a:srgbClr val="FF0000"/>
                </a:solidFill>
              </a:rPr>
              <a:t>-</a:t>
            </a:r>
            <a:r>
              <a:rPr lang="es-MX" dirty="0"/>
              <a:t> </a:t>
            </a:r>
            <a:r>
              <a:rPr lang="es-MX" dirty="0" err="1"/>
              <a:t>unary</a:t>
            </a:r>
            <a:endParaRPr lang="es-MX" dirty="0"/>
          </a:p>
          <a:p>
            <a:r>
              <a:rPr lang="es-MX" dirty="0"/>
              <a:t>3-  </a:t>
            </a:r>
            <a:r>
              <a:rPr lang="es-MX" b="1" dirty="0">
                <a:solidFill>
                  <a:srgbClr val="FF0000"/>
                </a:solidFill>
              </a:rPr>
              <a:t>*</a:t>
            </a:r>
            <a:r>
              <a:rPr lang="es-MX" dirty="0"/>
              <a:t>, </a:t>
            </a:r>
            <a:r>
              <a:rPr lang="es-MX" b="1" dirty="0">
                <a:solidFill>
                  <a:srgbClr val="FF0000"/>
                </a:solidFill>
              </a:rPr>
              <a:t>/</a:t>
            </a:r>
          </a:p>
          <a:p>
            <a:r>
              <a:rPr lang="es-MX" dirty="0"/>
              <a:t>4-  </a:t>
            </a:r>
            <a:r>
              <a:rPr lang="es-MX" b="1" dirty="0">
                <a:solidFill>
                  <a:srgbClr val="FF0000"/>
                </a:solidFill>
              </a:rPr>
              <a:t>+</a:t>
            </a:r>
            <a:r>
              <a:rPr lang="es-MX" dirty="0"/>
              <a:t>, </a:t>
            </a:r>
            <a:r>
              <a:rPr lang="es-MX" b="1" dirty="0">
                <a:solidFill>
                  <a:srgbClr val="FF0000"/>
                </a:solidFill>
              </a:rPr>
              <a:t>-</a:t>
            </a:r>
            <a:endParaRPr lang="es-MX" b="1" dirty="0"/>
          </a:p>
          <a:p>
            <a:r>
              <a:rPr lang="es-MX" dirty="0" err="1"/>
              <a:t>Examples</a:t>
            </a:r>
            <a:r>
              <a:rPr lang="es-MX" dirty="0"/>
              <a:t>:</a:t>
            </a:r>
          </a:p>
          <a:p>
            <a:pPr lvl="1"/>
            <a:r>
              <a:rPr lang="es-ES" dirty="0"/>
              <a:t>X = 6 - Y * 5 + 2;</a:t>
            </a:r>
            <a:endParaRPr lang="es-MX" dirty="0"/>
          </a:p>
          <a:p>
            <a:pPr lvl="1"/>
            <a:r>
              <a:rPr lang="es-ES" dirty="0"/>
              <a:t>R = -8 - T * (7 + M);</a:t>
            </a:r>
          </a:p>
          <a:p>
            <a:pPr lvl="1"/>
            <a:endParaRPr lang="es-MX" dirty="0"/>
          </a:p>
        </p:txBody>
      </p:sp>
      <p:sp>
        <p:nvSpPr>
          <p:cNvPr id="4" name="Marcador de pie de página 3">
            <a:extLst>
              <a:ext uri="{FF2B5EF4-FFF2-40B4-BE49-F238E27FC236}">
                <a16:creationId xmlns:a16="http://schemas.microsoft.com/office/drawing/2014/main" id="{C85FD6DF-3CBB-4531-B9A2-67B0FC532944}"/>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11AC4816-20B7-4B30-B99D-00F762B53EF3}"/>
              </a:ext>
            </a:extLst>
          </p:cNvPr>
          <p:cNvSpPr>
            <a:spLocks noGrp="1"/>
          </p:cNvSpPr>
          <p:nvPr>
            <p:ph type="sldNum" sz="quarter" idx="12"/>
          </p:nvPr>
        </p:nvSpPr>
        <p:spPr/>
        <p:txBody>
          <a:bodyPr/>
          <a:lstStyle/>
          <a:p>
            <a:fld id="{89694F64-EAC4-420D-80A9-8D186F3C5535}" type="slidenum">
              <a:rPr lang="es-MX" smtClean="0"/>
              <a:pPr/>
              <a:t>44</a:t>
            </a:fld>
            <a:endParaRPr lang="es-MX" dirty="0"/>
          </a:p>
        </p:txBody>
      </p:sp>
    </p:spTree>
    <p:extLst>
      <p:ext uri="{BB962C8B-B14F-4D97-AF65-F5344CB8AC3E}">
        <p14:creationId xmlns:p14="http://schemas.microsoft.com/office/powerpoint/2010/main" val="366557900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Indexed</a:t>
            </a:r>
            <a:r>
              <a:rPr lang="es-MX" dirty="0"/>
              <a:t> </a:t>
            </a:r>
            <a:r>
              <a:rPr lang="es-MX" dirty="0" err="1"/>
              <a:t>Operands</a:t>
            </a:r>
            <a:r>
              <a:rPr lang="es-MX" dirty="0"/>
              <a:t> - 5</a:t>
            </a:r>
          </a:p>
        </p:txBody>
      </p:sp>
      <p:sp>
        <p:nvSpPr>
          <p:cNvPr id="3" name="2 Marcador de contenido"/>
          <p:cNvSpPr>
            <a:spLocks noGrp="1"/>
          </p:cNvSpPr>
          <p:nvPr>
            <p:ph idx="1"/>
          </p:nvPr>
        </p:nvSpPr>
        <p:spPr>
          <a:xfrm>
            <a:off x="1981200" y="1600200"/>
            <a:ext cx="8229600" cy="4853136"/>
          </a:xfrm>
        </p:spPr>
        <p:txBody>
          <a:bodyPr>
            <a:normAutofit/>
          </a:bodyPr>
          <a:lstStyle/>
          <a:p>
            <a:r>
              <a:rPr lang="es-MX" dirty="0" err="1"/>
              <a:t>Types</a:t>
            </a:r>
            <a:r>
              <a:rPr lang="es-MX" dirty="0"/>
              <a:t> of </a:t>
            </a:r>
            <a:r>
              <a:rPr lang="es-MX" dirty="0" err="1"/>
              <a:t>indexed</a:t>
            </a:r>
            <a:r>
              <a:rPr lang="es-MX" dirty="0"/>
              <a:t> </a:t>
            </a:r>
            <a:r>
              <a:rPr lang="es-MX" dirty="0" err="1"/>
              <a:t>operands</a:t>
            </a:r>
            <a:endParaRPr lang="es-MX" dirty="0"/>
          </a:p>
          <a:p>
            <a:pPr lvl="1"/>
            <a:r>
              <a:rPr lang="es-MX" dirty="0"/>
              <a:t>Basic </a:t>
            </a:r>
            <a:r>
              <a:rPr lang="es-MX" dirty="0" err="1"/>
              <a:t>Indexed</a:t>
            </a:r>
            <a:r>
              <a:rPr lang="es-MX" dirty="0"/>
              <a:t> </a:t>
            </a:r>
            <a:r>
              <a:rPr lang="es-MX" dirty="0" err="1"/>
              <a:t>Operand</a:t>
            </a:r>
            <a:r>
              <a:rPr lang="es-MX" dirty="0"/>
              <a:t> (I.O.),</a:t>
            </a:r>
          </a:p>
          <a:p>
            <a:pPr lvl="1"/>
            <a:r>
              <a:rPr lang="es-MX" dirty="0" err="1"/>
              <a:t>Adding</a:t>
            </a:r>
            <a:r>
              <a:rPr lang="es-MX" dirty="0"/>
              <a:t> </a:t>
            </a:r>
            <a:r>
              <a:rPr lang="es-MX" dirty="0" err="1"/>
              <a:t>Displacements</a:t>
            </a:r>
            <a:r>
              <a:rPr lang="es-MX" dirty="0"/>
              <a:t> in I. O.,</a:t>
            </a:r>
          </a:p>
          <a:p>
            <a:pPr lvl="1"/>
            <a:r>
              <a:rPr lang="es-MX" dirty="0" err="1"/>
              <a:t>Scale</a:t>
            </a:r>
            <a:r>
              <a:rPr lang="es-MX" dirty="0"/>
              <a:t> </a:t>
            </a:r>
            <a:r>
              <a:rPr lang="es-MX" dirty="0" err="1"/>
              <a:t>Factors</a:t>
            </a:r>
            <a:r>
              <a:rPr lang="es-MX" dirty="0"/>
              <a:t> in I. O.</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440</a:t>
            </a:fld>
            <a:endParaRPr lang="es-MX" dirty="0"/>
          </a:p>
        </p:txBody>
      </p:sp>
    </p:spTree>
    <p:extLst>
      <p:ext uri="{BB962C8B-B14F-4D97-AF65-F5344CB8AC3E}">
        <p14:creationId xmlns:p14="http://schemas.microsoft.com/office/powerpoint/2010/main" val="414302700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Basic Indexed Operand – 5a</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441</a:t>
            </a:fld>
            <a:endParaRPr lang="es-MX" dirty="0"/>
          </a:p>
        </p:txBody>
      </p:sp>
      <p:sp>
        <p:nvSpPr>
          <p:cNvPr id="7" name="Text Box 4"/>
          <p:cNvSpPr txBox="1">
            <a:spLocks noChangeArrowheads="1"/>
          </p:cNvSpPr>
          <p:nvPr/>
        </p:nvSpPr>
        <p:spPr bwMode="auto">
          <a:xfrm>
            <a:off x="2099556" y="1532836"/>
            <a:ext cx="7992888" cy="3619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100" dirty="0"/>
              <a:t>An </a:t>
            </a:r>
            <a:r>
              <a:rPr lang="en-US" altLang="en-US" sz="2100" b="1" dirty="0"/>
              <a:t>indexed operand</a:t>
            </a:r>
            <a:r>
              <a:rPr lang="en-US" altLang="en-US" sz="2100" dirty="0"/>
              <a:t> is conformed with the addition of a </a:t>
            </a:r>
            <a:r>
              <a:rPr lang="en-US" altLang="en-US" sz="2100" i="1" dirty="0">
                <a:solidFill>
                  <a:srgbClr val="FF0000"/>
                </a:solidFill>
              </a:rPr>
              <a:t>constant</a:t>
            </a:r>
            <a:r>
              <a:rPr lang="en-US" altLang="en-US" sz="2100" dirty="0">
                <a:solidFill>
                  <a:srgbClr val="FF0000"/>
                </a:solidFill>
              </a:rPr>
              <a:t> </a:t>
            </a:r>
            <a:r>
              <a:rPr lang="en-US" altLang="en-US" sz="2100" dirty="0"/>
              <a:t>plus</a:t>
            </a:r>
            <a:r>
              <a:rPr lang="en-US" altLang="en-US" sz="2100" dirty="0">
                <a:solidFill>
                  <a:srgbClr val="FF0000"/>
                </a:solidFill>
              </a:rPr>
              <a:t> the content of a </a:t>
            </a:r>
            <a:r>
              <a:rPr lang="en-US" altLang="en-US" sz="2100" i="1" dirty="0">
                <a:solidFill>
                  <a:srgbClr val="FF0000"/>
                </a:solidFill>
              </a:rPr>
              <a:t>register</a:t>
            </a:r>
            <a:r>
              <a:rPr lang="en-US" altLang="en-US" sz="2100" dirty="0"/>
              <a:t>, to generate an effective address. The format of the operand:</a:t>
            </a:r>
            <a:endParaRPr lang="en-US" altLang="en-US" sz="2100" dirty="0">
              <a:solidFill>
                <a:prstClr val="black"/>
              </a:solidFill>
              <a:latin typeface="Calibri"/>
            </a:endParaRPr>
          </a:p>
          <a:p>
            <a:pPr lvl="1" eaLnBrk="1" hangingPunct="1">
              <a:buClrTx/>
              <a:buFont typeface="Arial" panose="020B0604020202020204" pitchFamily="34" charset="0"/>
              <a:buChar char="–"/>
            </a:pPr>
            <a:r>
              <a:rPr lang="es-MX" sz="2800" i="1" dirty="0" err="1">
                <a:solidFill>
                  <a:prstClr val="black"/>
                </a:solidFill>
                <a:latin typeface="Calibri"/>
              </a:rPr>
              <a:t>constant</a:t>
            </a:r>
            <a:r>
              <a:rPr lang="es-MX" sz="2800" i="1" dirty="0">
                <a:solidFill>
                  <a:prstClr val="black"/>
                </a:solidFill>
                <a:latin typeface="Calibri"/>
              </a:rPr>
              <a:t> </a:t>
            </a:r>
            <a:r>
              <a:rPr lang="es-MX" sz="2800" b="1" dirty="0">
                <a:solidFill>
                  <a:prstClr val="black"/>
                </a:solidFill>
                <a:latin typeface="Calibri"/>
              </a:rPr>
              <a:t>[</a:t>
            </a:r>
            <a:r>
              <a:rPr lang="es-MX" sz="2800" i="1" dirty="0" err="1">
                <a:solidFill>
                  <a:prstClr val="black"/>
                </a:solidFill>
                <a:latin typeface="Calibri"/>
              </a:rPr>
              <a:t>reg</a:t>
            </a:r>
            <a:r>
              <a:rPr lang="es-MX" sz="2800" b="1" dirty="0">
                <a:solidFill>
                  <a:prstClr val="black"/>
                </a:solidFill>
                <a:latin typeface="Calibri"/>
              </a:rPr>
              <a:t>]       </a:t>
            </a:r>
            <a:r>
              <a:rPr lang="es-MX" sz="2800" dirty="0" err="1">
                <a:solidFill>
                  <a:prstClr val="black"/>
                </a:solidFill>
                <a:latin typeface="Calibri"/>
              </a:rPr>
              <a:t>or</a:t>
            </a:r>
            <a:r>
              <a:rPr lang="es-MX" sz="2800" b="1" dirty="0">
                <a:solidFill>
                  <a:prstClr val="black"/>
                </a:solidFill>
                <a:latin typeface="Calibri"/>
              </a:rPr>
              <a:t>             [</a:t>
            </a:r>
            <a:r>
              <a:rPr lang="es-MX" sz="2800" i="1" dirty="0" err="1">
                <a:solidFill>
                  <a:prstClr val="black"/>
                </a:solidFill>
                <a:latin typeface="Calibri"/>
              </a:rPr>
              <a:t>constant</a:t>
            </a:r>
            <a:r>
              <a:rPr lang="es-MX" sz="2800" i="1" dirty="0">
                <a:solidFill>
                  <a:prstClr val="black"/>
                </a:solidFill>
                <a:latin typeface="Calibri"/>
              </a:rPr>
              <a:t> + </a:t>
            </a:r>
            <a:r>
              <a:rPr lang="es-MX" sz="2800" i="1" dirty="0" err="1">
                <a:solidFill>
                  <a:prstClr val="black"/>
                </a:solidFill>
                <a:latin typeface="Calibri"/>
              </a:rPr>
              <a:t>reg</a:t>
            </a:r>
            <a:r>
              <a:rPr lang="es-MX" sz="2800" b="1" dirty="0">
                <a:solidFill>
                  <a:prstClr val="black"/>
                </a:solidFill>
                <a:latin typeface="Calibri"/>
              </a:rPr>
              <a:t>]</a:t>
            </a:r>
            <a:r>
              <a:rPr lang="es-MX" sz="2800" dirty="0">
                <a:solidFill>
                  <a:prstClr val="black"/>
                </a:solidFill>
                <a:latin typeface="Calibri"/>
              </a:rPr>
              <a:t> </a:t>
            </a:r>
          </a:p>
          <a:p>
            <a:pPr lvl="2" eaLnBrk="1" hangingPunct="1">
              <a:buClrTx/>
              <a:buFont typeface="Arial" panose="020B0604020202020204" pitchFamily="34" charset="0"/>
              <a:buChar char="•"/>
            </a:pPr>
            <a:r>
              <a:rPr lang="es-MX" sz="2400" b="1" i="1" dirty="0" err="1">
                <a:solidFill>
                  <a:prstClr val="black"/>
                </a:solidFill>
                <a:latin typeface="Calibri"/>
              </a:rPr>
              <a:t>constant</a:t>
            </a:r>
            <a:r>
              <a:rPr lang="es-MX" sz="2400" dirty="0">
                <a:solidFill>
                  <a:prstClr val="black"/>
                </a:solidFill>
                <a:latin typeface="Calibri"/>
              </a:rPr>
              <a:t> </a:t>
            </a:r>
            <a:r>
              <a:rPr lang="es-MX" sz="2400" dirty="0" err="1">
                <a:solidFill>
                  <a:prstClr val="black"/>
                </a:solidFill>
                <a:latin typeface="Calibri"/>
              </a:rPr>
              <a:t>must</a:t>
            </a:r>
            <a:r>
              <a:rPr lang="es-MX" sz="2400" dirty="0">
                <a:solidFill>
                  <a:prstClr val="black"/>
                </a:solidFill>
                <a:latin typeface="Calibri"/>
              </a:rPr>
              <a:t> </a:t>
            </a:r>
            <a:r>
              <a:rPr lang="es-MX" sz="2400" dirty="0" err="1">
                <a:solidFill>
                  <a:prstClr val="black"/>
                </a:solidFill>
                <a:latin typeface="Calibri"/>
              </a:rPr>
              <a:t>represent</a:t>
            </a:r>
            <a:r>
              <a:rPr lang="es-MX" sz="2400" dirty="0">
                <a:solidFill>
                  <a:prstClr val="black"/>
                </a:solidFill>
                <a:latin typeface="Calibri"/>
              </a:rPr>
              <a:t> </a:t>
            </a:r>
            <a:r>
              <a:rPr lang="es-MX" sz="2400" dirty="0" err="1">
                <a:solidFill>
                  <a:prstClr val="black"/>
                </a:solidFill>
                <a:latin typeface="Calibri"/>
              </a:rPr>
              <a:t>an</a:t>
            </a:r>
            <a:r>
              <a:rPr lang="es-MX" sz="2400" dirty="0">
                <a:solidFill>
                  <a:prstClr val="black"/>
                </a:solidFill>
                <a:latin typeface="Calibri"/>
              </a:rPr>
              <a:t> </a:t>
            </a:r>
            <a:r>
              <a:rPr lang="es-MX" sz="2400" i="1" dirty="0" err="1">
                <a:solidFill>
                  <a:prstClr val="black"/>
                </a:solidFill>
                <a:latin typeface="Calibri"/>
              </a:rPr>
              <a:t>address</a:t>
            </a:r>
            <a:r>
              <a:rPr lang="es-MX" sz="2400" i="1" dirty="0">
                <a:solidFill>
                  <a:prstClr val="black"/>
                </a:solidFill>
                <a:latin typeface="Calibri"/>
              </a:rPr>
              <a:t>/offset</a:t>
            </a:r>
          </a:p>
          <a:p>
            <a:pPr lvl="2" eaLnBrk="1" hangingPunct="1">
              <a:buClrTx/>
              <a:buFont typeface="Arial" panose="020B0604020202020204" pitchFamily="34" charset="0"/>
              <a:buChar char="•"/>
            </a:pPr>
            <a:r>
              <a:rPr lang="es-MX" sz="2400" b="1" i="1" dirty="0" err="1">
                <a:solidFill>
                  <a:prstClr val="black"/>
                </a:solidFill>
                <a:latin typeface="Calibri"/>
              </a:rPr>
              <a:t>reg</a:t>
            </a:r>
            <a:r>
              <a:rPr lang="es-MX" sz="2400" dirty="0">
                <a:solidFill>
                  <a:prstClr val="black"/>
                </a:solidFill>
                <a:latin typeface="Calibri"/>
              </a:rPr>
              <a:t> </a:t>
            </a:r>
            <a:r>
              <a:rPr lang="es-MX" sz="2400" dirty="0" err="1">
                <a:solidFill>
                  <a:prstClr val="black"/>
                </a:solidFill>
                <a:latin typeface="Calibri"/>
              </a:rPr>
              <a:t>contains</a:t>
            </a:r>
            <a:r>
              <a:rPr lang="es-MX" sz="2400" dirty="0">
                <a:solidFill>
                  <a:prstClr val="black"/>
                </a:solidFill>
                <a:latin typeface="Calibri"/>
              </a:rPr>
              <a:t> a </a:t>
            </a:r>
            <a:r>
              <a:rPr lang="es-MX" sz="2400" i="1" dirty="0" err="1">
                <a:solidFill>
                  <a:prstClr val="black"/>
                </a:solidFill>
                <a:latin typeface="Calibri"/>
              </a:rPr>
              <a:t>displacement</a:t>
            </a:r>
            <a:r>
              <a:rPr lang="es-MX" sz="2400" i="1" dirty="0">
                <a:solidFill>
                  <a:prstClr val="black"/>
                </a:solidFill>
                <a:latin typeface="Calibri"/>
              </a:rPr>
              <a:t> </a:t>
            </a:r>
            <a:r>
              <a:rPr lang="es-MX" sz="2400" i="1" dirty="0" err="1">
                <a:solidFill>
                  <a:prstClr val="black"/>
                </a:solidFill>
                <a:latin typeface="Calibri"/>
              </a:rPr>
              <a:t>value</a:t>
            </a:r>
            <a:r>
              <a:rPr lang="es-MX" sz="2400" dirty="0">
                <a:solidFill>
                  <a:prstClr val="black"/>
                </a:solidFill>
                <a:latin typeface="Calibri"/>
              </a:rPr>
              <a:t>  </a:t>
            </a:r>
          </a:p>
          <a:p>
            <a:pPr eaLnBrk="1" hangingPunct="1">
              <a:spcBef>
                <a:spcPct val="50000"/>
              </a:spcBef>
              <a:buClrTx/>
              <a:buFontTx/>
              <a:buNone/>
            </a:pPr>
            <a:endParaRPr lang="es-MX" altLang="en-US" sz="2100" dirty="0"/>
          </a:p>
          <a:p>
            <a:pPr eaLnBrk="1" hangingPunct="1">
              <a:spcBef>
                <a:spcPct val="50000"/>
              </a:spcBef>
              <a:buClrTx/>
              <a:buFontTx/>
              <a:buNone/>
            </a:pPr>
            <a:r>
              <a:rPr lang="es-MX" altLang="en-US" sz="2100" dirty="0" err="1"/>
              <a:t>This</a:t>
            </a:r>
            <a:r>
              <a:rPr lang="es-MX" altLang="en-US" sz="2100" dirty="0"/>
              <a:t> </a:t>
            </a:r>
            <a:r>
              <a:rPr lang="es-MX" altLang="en-US" sz="2100" dirty="0" err="1"/>
              <a:t>addition</a:t>
            </a:r>
            <a:r>
              <a:rPr lang="es-MX" altLang="en-US" sz="2100" dirty="0"/>
              <a:t> </a:t>
            </a:r>
            <a:r>
              <a:rPr lang="es-MX" altLang="en-US" sz="2100" dirty="0" err="1"/>
              <a:t>is</a:t>
            </a:r>
            <a:r>
              <a:rPr lang="es-MX" altLang="en-US" sz="2100" dirty="0"/>
              <a:t> </a:t>
            </a:r>
            <a:r>
              <a:rPr lang="es-MX" altLang="en-US" sz="2100" dirty="0" err="1"/>
              <a:t>an</a:t>
            </a:r>
            <a:r>
              <a:rPr lang="es-MX" altLang="en-US" sz="2100" dirty="0"/>
              <a:t> </a:t>
            </a:r>
            <a:r>
              <a:rPr lang="es-MX" altLang="en-US" sz="2100" i="1" dirty="0" err="1"/>
              <a:t>indexed</a:t>
            </a:r>
            <a:r>
              <a:rPr lang="es-MX" altLang="en-US" sz="2100" dirty="0"/>
              <a:t> </a:t>
            </a:r>
            <a:r>
              <a:rPr lang="es-MX" altLang="en-US" sz="2100" dirty="0" err="1"/>
              <a:t>value</a:t>
            </a:r>
            <a:r>
              <a:rPr lang="es-MX" altLang="en-US" sz="2100" dirty="0"/>
              <a:t> </a:t>
            </a:r>
            <a:r>
              <a:rPr lang="es-MX" altLang="en-US" sz="2100" dirty="0" err="1"/>
              <a:t>with</a:t>
            </a:r>
            <a:r>
              <a:rPr lang="es-MX" altLang="en-US" sz="2100" dirty="0"/>
              <a:t> </a:t>
            </a:r>
            <a:r>
              <a:rPr lang="es-MX" altLang="en-US" sz="2100" dirty="0" err="1"/>
              <a:t>respect</a:t>
            </a:r>
            <a:r>
              <a:rPr lang="es-MX" altLang="en-US" sz="2100" dirty="0"/>
              <a:t> to </a:t>
            </a:r>
            <a:r>
              <a:rPr lang="es-MX" altLang="en-US" sz="2100" dirty="0" err="1"/>
              <a:t>an</a:t>
            </a:r>
            <a:r>
              <a:rPr lang="es-MX" altLang="en-US" sz="2100" dirty="0"/>
              <a:t> </a:t>
            </a:r>
            <a:r>
              <a:rPr lang="es-MX" altLang="en-US" sz="2100" i="1" dirty="0" err="1"/>
              <a:t>address</a:t>
            </a:r>
            <a:r>
              <a:rPr lang="es-MX" altLang="en-US" sz="2100" dirty="0"/>
              <a:t>.</a:t>
            </a:r>
            <a:endParaRPr lang="en-US" altLang="en-US" sz="2100" dirty="0"/>
          </a:p>
        </p:txBody>
      </p:sp>
    </p:spTree>
    <p:extLst>
      <p:ext uri="{BB962C8B-B14F-4D97-AF65-F5344CB8AC3E}">
        <p14:creationId xmlns:p14="http://schemas.microsoft.com/office/powerpoint/2010/main" val="3364074910"/>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Basic Indexed Operand – 5b</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442</a:t>
            </a:fld>
            <a:endParaRPr lang="es-MX" dirty="0"/>
          </a:p>
        </p:txBody>
      </p:sp>
      <p:sp>
        <p:nvSpPr>
          <p:cNvPr id="6" name="Text Box 3"/>
          <p:cNvSpPr txBox="1">
            <a:spLocks noChangeArrowheads="1"/>
          </p:cNvSpPr>
          <p:nvPr/>
        </p:nvSpPr>
        <p:spPr bwMode="auto">
          <a:xfrm>
            <a:off x="1981200" y="1628800"/>
            <a:ext cx="8229600" cy="47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a:latin typeface="Courier New" pitchFamily="49" charset="0"/>
              </a:rPr>
              <a:t>; Starting address 500h</a:t>
            </a:r>
          </a:p>
          <a:p>
            <a:pPr eaLnBrk="1" hangingPunct="1">
              <a:lnSpc>
                <a:spcPct val="50000"/>
              </a:lnSpc>
              <a:spcBef>
                <a:spcPct val="50000"/>
              </a:spcBef>
              <a:buClrTx/>
              <a:buFontTx/>
              <a:buNone/>
            </a:pPr>
            <a:r>
              <a:rPr lang="en-US" altLang="en-US" sz="1800" b="1" dirty="0" err="1">
                <a:latin typeface="Courier New" pitchFamily="49" charset="0"/>
              </a:rPr>
              <a:t>arrayW</a:t>
            </a:r>
            <a:r>
              <a:rPr lang="en-US" altLang="en-US" sz="1800" b="1" dirty="0">
                <a:latin typeface="Courier New" pitchFamily="49" charset="0"/>
              </a:rPr>
              <a:t> WORD 1000h,2000h,3000h</a:t>
            </a:r>
          </a:p>
          <a:p>
            <a:pPr eaLnBrk="1" hangingPunct="1">
              <a:lnSpc>
                <a:spcPct val="50000"/>
              </a:lnSpc>
              <a:spcBef>
                <a:spcPct val="50000"/>
              </a:spcBef>
              <a:buClrTx/>
              <a:buFontTx/>
              <a:buNone/>
            </a:pPr>
            <a:r>
              <a:rPr lang="en-US" altLang="en-US" sz="1800" b="1" dirty="0">
                <a:solidFill>
                  <a:srgbClr val="FF0000"/>
                </a:solidFill>
                <a:latin typeface="Courier New" pitchFamily="49" charset="0"/>
              </a:rPr>
              <a:t>;    index:   0,    1,    2</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	; Basic Indexed or INDEXED</a:t>
            </a:r>
          </a:p>
          <a:p>
            <a:pPr eaLnBrk="1" hangingPunct="1">
              <a:lnSpc>
                <a:spcPct val="50000"/>
              </a:lnSpc>
              <a:spcBef>
                <a:spcPct val="50000"/>
              </a:spcBef>
              <a:buClrTx/>
              <a:buFontTx/>
              <a:buNone/>
            </a:pPr>
            <a:r>
              <a:rPr lang="en-US" altLang="en-US" sz="1800" b="1" dirty="0">
                <a:latin typeface="Courier New" pitchFamily="49" charset="0"/>
              </a:rPr>
              <a:t>	MOV ESI,0                   ; index=0, displacement=0</a:t>
            </a:r>
          </a:p>
          <a:p>
            <a:pPr eaLnBrk="1" hangingPunct="1">
              <a:lnSpc>
                <a:spcPct val="50000"/>
              </a:lnSpc>
              <a:spcBef>
                <a:spcPct val="50000"/>
              </a:spcBef>
              <a:buClrTx/>
              <a:buFontTx/>
              <a:buNone/>
            </a:pPr>
            <a:r>
              <a:rPr lang="en-US" altLang="en-US" sz="1800" b="1" dirty="0">
                <a:latin typeface="Courier New" pitchFamily="49" charset="0"/>
              </a:rPr>
              <a:t>	MOV AX, </a:t>
            </a:r>
            <a:r>
              <a:rPr lang="en-US" altLang="en-US" sz="1800" b="1" dirty="0" err="1">
                <a:latin typeface="Courier New" pitchFamily="49" charset="0"/>
              </a:rPr>
              <a:t>arrayW</a:t>
            </a:r>
            <a:r>
              <a:rPr lang="en-US" altLang="en-US" sz="1800" b="1" dirty="0">
                <a:latin typeface="Courier New" pitchFamily="49" charset="0"/>
              </a:rPr>
              <a:t>[ESI]	 ; AX = 1000h</a:t>
            </a:r>
          </a:p>
          <a:p>
            <a:pPr eaLnBrk="1" hangingPunct="1">
              <a:lnSpc>
                <a:spcPct val="50000"/>
              </a:lnSpc>
              <a:spcBef>
                <a:spcPct val="50000"/>
              </a:spcBef>
              <a:buClrTx/>
              <a:buNone/>
            </a:pPr>
            <a:r>
              <a:rPr lang="en-US" altLang="en-US" sz="1800" b="1" dirty="0">
                <a:latin typeface="Courier New" pitchFamily="49" charset="0"/>
              </a:rPr>
              <a:t>	MOV AX, </a:t>
            </a:r>
            <a:r>
              <a:rPr lang="en-US" altLang="en-US" sz="1800" b="1" dirty="0">
                <a:solidFill>
                  <a:schemeClr val="tx2"/>
                </a:solidFill>
                <a:latin typeface="Courier New" pitchFamily="49" charset="0"/>
              </a:rPr>
              <a:t>[</a:t>
            </a:r>
            <a:r>
              <a:rPr lang="en-US" altLang="en-US" sz="1800" b="1" dirty="0" err="1">
                <a:solidFill>
                  <a:schemeClr val="tx2"/>
                </a:solidFill>
                <a:latin typeface="Courier New" pitchFamily="49" charset="0"/>
              </a:rPr>
              <a:t>arrayW</a:t>
            </a:r>
            <a:r>
              <a:rPr lang="en-US" altLang="en-US" sz="1800" b="1" dirty="0">
                <a:solidFill>
                  <a:schemeClr val="tx2"/>
                </a:solidFill>
                <a:latin typeface="Courier New" pitchFamily="49" charset="0"/>
              </a:rPr>
              <a:t> + ESI]</a:t>
            </a:r>
            <a:r>
              <a:rPr lang="en-US" altLang="en-US" sz="1800" b="1" dirty="0">
                <a:latin typeface="Courier New" pitchFamily="49" charset="0"/>
              </a:rPr>
              <a:t> 	 ; Alternative</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	ADD ESI,2                   ; index=1, displacement=2</a:t>
            </a:r>
          </a:p>
          <a:p>
            <a:pPr eaLnBrk="1" hangingPunct="1">
              <a:lnSpc>
                <a:spcPct val="50000"/>
              </a:lnSpc>
              <a:spcBef>
                <a:spcPct val="50000"/>
              </a:spcBef>
              <a:buClrTx/>
              <a:buFontTx/>
              <a:buNone/>
            </a:pPr>
            <a:r>
              <a:rPr lang="en-US" altLang="en-US" sz="1800" b="1" dirty="0">
                <a:latin typeface="Courier New" pitchFamily="49" charset="0"/>
              </a:rPr>
              <a:t>	ADD AX, </a:t>
            </a:r>
            <a:r>
              <a:rPr lang="en-US" altLang="en-US" sz="1800" b="1" dirty="0">
                <a:solidFill>
                  <a:schemeClr val="tx2"/>
                </a:solidFill>
                <a:latin typeface="Courier New" pitchFamily="49" charset="0"/>
              </a:rPr>
              <a:t>[</a:t>
            </a:r>
            <a:r>
              <a:rPr lang="en-US" altLang="en-US" sz="1800" b="1" dirty="0" err="1">
                <a:solidFill>
                  <a:schemeClr val="tx2"/>
                </a:solidFill>
                <a:latin typeface="Courier New" pitchFamily="49" charset="0"/>
              </a:rPr>
              <a:t>arrayW</a:t>
            </a:r>
            <a:r>
              <a:rPr lang="en-US" altLang="en-US" sz="1800" b="1" dirty="0">
                <a:solidFill>
                  <a:schemeClr val="tx2"/>
                </a:solidFill>
                <a:latin typeface="Courier New" pitchFamily="49" charset="0"/>
              </a:rPr>
              <a:t> + ESI]         ; AX = 2000h</a:t>
            </a:r>
          </a:p>
          <a:p>
            <a:pPr eaLnBrk="1" hangingPunct="1">
              <a:lnSpc>
                <a:spcPct val="50000"/>
              </a:lnSpc>
              <a:spcBef>
                <a:spcPct val="50000"/>
              </a:spcBef>
              <a:buClrTx/>
              <a:buFontTx/>
              <a:buNone/>
            </a:pPr>
            <a:r>
              <a:rPr lang="en-US" altLang="en-US" sz="1800" b="1" dirty="0">
                <a:latin typeface="Courier New" pitchFamily="49" charset="0"/>
              </a:rPr>
              <a:t>	ADD AX, </a:t>
            </a:r>
            <a:r>
              <a:rPr lang="en-US" altLang="en-US" sz="1800" b="1" dirty="0" err="1">
                <a:latin typeface="Courier New" pitchFamily="49" charset="0"/>
              </a:rPr>
              <a:t>arrayW</a:t>
            </a:r>
            <a:r>
              <a:rPr lang="en-US" altLang="en-US" sz="1800" b="1" dirty="0">
                <a:latin typeface="Courier New" pitchFamily="49" charset="0"/>
              </a:rPr>
              <a:t>[ESI] 		 ; Alternative</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p:txBody>
      </p:sp>
    </p:spTree>
    <p:extLst>
      <p:ext uri="{BB962C8B-B14F-4D97-AF65-F5344CB8AC3E}">
        <p14:creationId xmlns:p14="http://schemas.microsoft.com/office/powerpoint/2010/main" val="2463437442"/>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Adding Displacements I. O. – 5c</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443</a:t>
            </a:fld>
            <a:endParaRPr lang="es-MX" dirty="0"/>
          </a:p>
        </p:txBody>
      </p:sp>
      <p:sp>
        <p:nvSpPr>
          <p:cNvPr id="7" name="Text Box 4"/>
          <p:cNvSpPr txBox="1">
            <a:spLocks noChangeArrowheads="1"/>
          </p:cNvSpPr>
          <p:nvPr/>
        </p:nvSpPr>
        <p:spPr bwMode="auto">
          <a:xfrm>
            <a:off x="2099556" y="1532836"/>
            <a:ext cx="799288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lvl="0" eaLnBrk="1" hangingPunct="1">
              <a:spcBef>
                <a:spcPct val="50000"/>
              </a:spcBef>
              <a:buClrTx/>
              <a:buNone/>
            </a:pPr>
            <a:endParaRPr lang="en-US" altLang="en-US" sz="2100" dirty="0">
              <a:solidFill>
                <a:prstClr val="black"/>
              </a:solidFill>
              <a:latin typeface="Calibri"/>
            </a:endParaRPr>
          </a:p>
          <a:p>
            <a:pPr lvl="0" eaLnBrk="1" hangingPunct="1">
              <a:spcBef>
                <a:spcPct val="50000"/>
              </a:spcBef>
              <a:buClrTx/>
              <a:buNone/>
            </a:pPr>
            <a:endParaRPr lang="en-US" altLang="en-US" sz="2100" dirty="0">
              <a:solidFill>
                <a:prstClr val="black"/>
              </a:solidFill>
              <a:latin typeface="Calibri"/>
            </a:endParaRPr>
          </a:p>
          <a:p>
            <a:pPr lvl="0" eaLnBrk="1" hangingPunct="1">
              <a:spcBef>
                <a:spcPct val="50000"/>
              </a:spcBef>
              <a:buClrTx/>
              <a:buNone/>
            </a:pPr>
            <a:r>
              <a:rPr lang="en-US" altLang="en-US" sz="2000" dirty="0">
                <a:solidFill>
                  <a:prstClr val="black"/>
                </a:solidFill>
                <a:latin typeface="Calibri"/>
              </a:rPr>
              <a:t>	      Format of the operand:  </a:t>
            </a:r>
            <a:r>
              <a:rPr lang="en-US" altLang="en-US" sz="2000" b="1" dirty="0">
                <a:solidFill>
                  <a:prstClr val="black"/>
                </a:solidFill>
                <a:latin typeface="Courier New" pitchFamily="49" charset="0"/>
              </a:rPr>
              <a:t>[</a:t>
            </a:r>
            <a:r>
              <a:rPr lang="en-US" altLang="en-US" sz="2000" b="1" i="1" dirty="0">
                <a:solidFill>
                  <a:prstClr val="black"/>
                </a:solidFill>
                <a:latin typeface="Courier New" pitchFamily="49" charset="0"/>
              </a:rPr>
              <a:t>reg + constant</a:t>
            </a:r>
            <a:r>
              <a:rPr lang="en-US" altLang="en-US" sz="2000" b="1" dirty="0">
                <a:solidFill>
                  <a:prstClr val="black"/>
                </a:solidFill>
                <a:latin typeface="Courier New" pitchFamily="49" charset="0"/>
              </a:rPr>
              <a:t>]</a:t>
            </a:r>
          </a:p>
          <a:p>
            <a:pPr lvl="0" eaLnBrk="1" hangingPunct="1">
              <a:spcBef>
                <a:spcPct val="50000"/>
              </a:spcBef>
              <a:buClrTx/>
              <a:buNone/>
            </a:pPr>
            <a:r>
              <a:rPr lang="en-US" altLang="en-US" sz="2100" dirty="0">
                <a:solidFill>
                  <a:prstClr val="black"/>
                </a:solidFill>
                <a:latin typeface="Calibri"/>
              </a:rPr>
              <a:t>	</a:t>
            </a:r>
            <a:r>
              <a:rPr lang="en-US" altLang="en-US" sz="1800" dirty="0">
                <a:solidFill>
                  <a:prstClr val="black"/>
                </a:solidFill>
                <a:latin typeface="Calibri"/>
              </a:rPr>
              <a:t>               </a:t>
            </a:r>
            <a:r>
              <a:rPr lang="en-US" altLang="en-US" sz="1800" b="1" i="1" dirty="0">
                <a:solidFill>
                  <a:prstClr val="black"/>
                </a:solidFill>
                <a:latin typeface="Calibri"/>
              </a:rPr>
              <a:t>reg</a:t>
            </a:r>
            <a:r>
              <a:rPr lang="en-US" altLang="en-US" sz="1800" dirty="0">
                <a:solidFill>
                  <a:prstClr val="black"/>
                </a:solidFill>
                <a:latin typeface="Calibri"/>
              </a:rPr>
              <a:t>:  must hold an address</a:t>
            </a:r>
          </a:p>
          <a:p>
            <a:pPr lvl="0" eaLnBrk="1" hangingPunct="1">
              <a:spcBef>
                <a:spcPct val="50000"/>
              </a:spcBef>
              <a:buClrTx/>
              <a:buNone/>
            </a:pPr>
            <a:r>
              <a:rPr lang="en-US" altLang="en-US" sz="1800" i="1" dirty="0">
                <a:solidFill>
                  <a:prstClr val="black"/>
                </a:solidFill>
                <a:latin typeface="Calibri"/>
              </a:rPr>
              <a:t>                                </a:t>
            </a:r>
            <a:r>
              <a:rPr lang="en-US" altLang="en-US" sz="1800" b="1" i="1" dirty="0">
                <a:solidFill>
                  <a:prstClr val="black"/>
                </a:solidFill>
                <a:latin typeface="Calibri"/>
              </a:rPr>
              <a:t>constant</a:t>
            </a:r>
            <a:r>
              <a:rPr lang="en-US" altLang="en-US" sz="1800" dirty="0">
                <a:solidFill>
                  <a:prstClr val="black"/>
                </a:solidFill>
                <a:latin typeface="Calibri"/>
              </a:rPr>
              <a:t>:  </a:t>
            </a:r>
            <a:r>
              <a:rPr lang="en-US" altLang="en-US" sz="1800" i="1" dirty="0">
                <a:solidFill>
                  <a:prstClr val="black"/>
                </a:solidFill>
                <a:latin typeface="Calibri"/>
              </a:rPr>
              <a:t>meaning fixed displacement</a:t>
            </a:r>
            <a:r>
              <a:rPr lang="en-US" altLang="en-US" sz="1800" dirty="0">
                <a:solidFill>
                  <a:prstClr val="black"/>
                </a:solidFill>
                <a:latin typeface="Calibri"/>
              </a:rPr>
              <a:t> </a:t>
            </a:r>
            <a:endParaRPr lang="en-US" altLang="en-US" sz="1800" b="1" dirty="0">
              <a:solidFill>
                <a:prstClr val="black"/>
              </a:solidFill>
              <a:latin typeface="Courier New" pitchFamily="49" charset="0"/>
            </a:endParaRPr>
          </a:p>
          <a:p>
            <a:pPr eaLnBrk="1" hangingPunct="1">
              <a:spcBef>
                <a:spcPct val="50000"/>
              </a:spcBef>
              <a:buClrTx/>
              <a:buFontTx/>
              <a:buNone/>
            </a:pPr>
            <a:endParaRPr lang="es-MX" altLang="en-US" sz="2100" dirty="0"/>
          </a:p>
          <a:p>
            <a:pPr eaLnBrk="1" hangingPunct="1">
              <a:spcBef>
                <a:spcPct val="50000"/>
              </a:spcBef>
              <a:buClrTx/>
              <a:buFontTx/>
              <a:buNone/>
            </a:pPr>
            <a:endParaRPr lang="es-MX" altLang="en-US" sz="2100" dirty="0"/>
          </a:p>
        </p:txBody>
      </p:sp>
    </p:spTree>
    <p:extLst>
      <p:ext uri="{BB962C8B-B14F-4D97-AF65-F5344CB8AC3E}">
        <p14:creationId xmlns:p14="http://schemas.microsoft.com/office/powerpoint/2010/main" val="326792632"/>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Adding Displacements I. O. – 5d</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444</a:t>
            </a:fld>
            <a:endParaRPr lang="es-MX" dirty="0"/>
          </a:p>
        </p:txBody>
      </p:sp>
      <p:sp>
        <p:nvSpPr>
          <p:cNvPr id="6" name="Text Box 3"/>
          <p:cNvSpPr txBox="1">
            <a:spLocks noChangeArrowheads="1"/>
          </p:cNvSpPr>
          <p:nvPr/>
        </p:nvSpPr>
        <p:spPr bwMode="auto">
          <a:xfrm>
            <a:off x="2279576" y="1628800"/>
            <a:ext cx="7696200" cy="47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None/>
            </a:pPr>
            <a:r>
              <a:rPr lang="en-US" altLang="en-US" sz="1800" b="1" dirty="0">
                <a:latin typeface="Courier New" pitchFamily="49" charset="0"/>
              </a:rPr>
              <a:t>; Starting address 500h</a:t>
            </a:r>
          </a:p>
          <a:p>
            <a:pPr eaLnBrk="1" hangingPunct="1">
              <a:lnSpc>
                <a:spcPct val="50000"/>
              </a:lnSpc>
              <a:spcBef>
                <a:spcPct val="50000"/>
              </a:spcBef>
              <a:buClrTx/>
              <a:buFontTx/>
              <a:buNone/>
            </a:pPr>
            <a:r>
              <a:rPr lang="en-US" altLang="en-US" sz="1800" b="1" dirty="0" err="1">
                <a:latin typeface="Courier New" pitchFamily="49" charset="0"/>
              </a:rPr>
              <a:t>arrayW</a:t>
            </a:r>
            <a:r>
              <a:rPr lang="en-US" altLang="en-US" sz="1800" b="1" dirty="0">
                <a:latin typeface="Courier New" pitchFamily="49" charset="0"/>
              </a:rPr>
              <a:t> WORD 1000h,2000h,3000h</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	; ADDING DISPLACEMENTS</a:t>
            </a:r>
          </a:p>
          <a:p>
            <a:pPr eaLnBrk="1" hangingPunct="1">
              <a:lnSpc>
                <a:spcPct val="50000"/>
              </a:lnSpc>
              <a:spcBef>
                <a:spcPct val="50000"/>
              </a:spcBef>
              <a:buClrTx/>
              <a:buFontTx/>
              <a:buNone/>
            </a:pPr>
            <a:r>
              <a:rPr lang="en-US" altLang="en-US" sz="1800" b="1" dirty="0">
                <a:latin typeface="Courier New" pitchFamily="49" charset="0"/>
              </a:rPr>
              <a:t>	MOV ESI, OFFSET </a:t>
            </a:r>
            <a:r>
              <a:rPr lang="en-US" altLang="en-US" sz="1800" b="1" dirty="0" err="1">
                <a:latin typeface="Courier New" pitchFamily="49" charset="0"/>
              </a:rPr>
              <a:t>arrayW</a:t>
            </a:r>
            <a:r>
              <a:rPr lang="en-US" altLang="en-US" sz="1800" b="1" dirty="0">
                <a:latin typeface="Courier New" pitchFamily="49" charset="0"/>
              </a:rPr>
              <a:t>  ; ESI holds an offset</a:t>
            </a:r>
          </a:p>
          <a:p>
            <a:pPr eaLnBrk="1" hangingPunct="1">
              <a:lnSpc>
                <a:spcPct val="50000"/>
              </a:lnSpc>
              <a:spcBef>
                <a:spcPct val="50000"/>
              </a:spcBef>
              <a:buClrTx/>
              <a:buFontTx/>
              <a:buNone/>
            </a:pPr>
            <a:r>
              <a:rPr lang="en-US" altLang="en-US" sz="1800" b="1" dirty="0">
                <a:latin typeface="Courier New" pitchFamily="49" charset="0"/>
              </a:rPr>
              <a:t>	MOV AX, [ESI + 2] 		; AX = 2000h</a:t>
            </a:r>
          </a:p>
          <a:p>
            <a:pPr eaLnBrk="1" hangingPunct="1">
              <a:lnSpc>
                <a:spcPct val="50000"/>
              </a:lnSpc>
              <a:spcBef>
                <a:spcPct val="50000"/>
              </a:spcBef>
              <a:buClrTx/>
              <a:buNone/>
            </a:pPr>
            <a:r>
              <a:rPr lang="en-US" altLang="en-US" sz="1800" b="1" dirty="0">
                <a:latin typeface="Courier New" pitchFamily="49" charset="0"/>
              </a:rPr>
              <a:t>	MOV AX, [ESI + 4] 		; AX = 3000h</a:t>
            </a:r>
          </a:p>
          <a:p>
            <a:pPr eaLnBrk="1" hangingPunct="1">
              <a:lnSpc>
                <a:spcPct val="50000"/>
              </a:lnSpc>
              <a:spcBef>
                <a:spcPct val="50000"/>
              </a:spcBef>
              <a:buClrTx/>
              <a:buFontTx/>
              <a:buNone/>
            </a:pPr>
            <a:endParaRPr lang="en-US" altLang="en-US" sz="1800" b="1" dirty="0">
              <a:latin typeface="Courier New" pitchFamily="49" charset="0"/>
            </a:endParaRPr>
          </a:p>
        </p:txBody>
      </p:sp>
    </p:spTree>
    <p:extLst>
      <p:ext uri="{BB962C8B-B14F-4D97-AF65-F5344CB8AC3E}">
        <p14:creationId xmlns:p14="http://schemas.microsoft.com/office/powerpoint/2010/main" val="2656584794"/>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Scale Factors in I. O. – 5e</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445</a:t>
            </a:fld>
            <a:endParaRPr lang="es-MX" dirty="0"/>
          </a:p>
        </p:txBody>
      </p:sp>
      <p:sp>
        <p:nvSpPr>
          <p:cNvPr id="7" name="Text Box 4"/>
          <p:cNvSpPr txBox="1">
            <a:spLocks noChangeArrowheads="1"/>
          </p:cNvSpPr>
          <p:nvPr/>
        </p:nvSpPr>
        <p:spPr bwMode="auto">
          <a:xfrm>
            <a:off x="2099556" y="1532836"/>
            <a:ext cx="7992888" cy="42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lvl="0" eaLnBrk="1" hangingPunct="1">
              <a:spcBef>
                <a:spcPct val="50000"/>
              </a:spcBef>
              <a:buClrTx/>
              <a:buNone/>
            </a:pPr>
            <a:endParaRPr lang="en-US" altLang="en-US" sz="2100" dirty="0">
              <a:solidFill>
                <a:prstClr val="black"/>
              </a:solidFill>
              <a:latin typeface="Calibri"/>
            </a:endParaRPr>
          </a:p>
          <a:p>
            <a:pPr lvl="0" eaLnBrk="1" hangingPunct="1">
              <a:spcBef>
                <a:spcPct val="50000"/>
              </a:spcBef>
              <a:buClrTx/>
              <a:buNone/>
            </a:pPr>
            <a:r>
              <a:rPr lang="en-US" altLang="en-US" sz="2100" dirty="0">
                <a:solidFill>
                  <a:prstClr val="black"/>
                </a:solidFill>
                <a:latin typeface="Calibri"/>
              </a:rPr>
              <a:t>	      Format of the operand:  </a:t>
            </a:r>
            <a:r>
              <a:rPr lang="en-US" altLang="en-US" sz="1800" b="1" i="1" dirty="0">
                <a:latin typeface="Courier New" pitchFamily="49" charset="0"/>
              </a:rPr>
              <a:t>offset </a:t>
            </a:r>
            <a:r>
              <a:rPr lang="en-US" altLang="en-US" sz="1800" b="1" dirty="0">
                <a:solidFill>
                  <a:prstClr val="black"/>
                </a:solidFill>
                <a:latin typeface="Courier New" pitchFamily="49" charset="0"/>
              </a:rPr>
              <a:t>[</a:t>
            </a:r>
            <a:r>
              <a:rPr lang="en-US" altLang="en-US" sz="1800" b="1" i="1" dirty="0">
                <a:solidFill>
                  <a:prstClr val="black"/>
                </a:solidFill>
                <a:latin typeface="Courier New" pitchFamily="49" charset="0"/>
              </a:rPr>
              <a:t>reg * constant</a:t>
            </a:r>
            <a:r>
              <a:rPr lang="en-US" altLang="en-US" sz="1800" b="1" dirty="0">
                <a:solidFill>
                  <a:prstClr val="black"/>
                </a:solidFill>
                <a:latin typeface="Courier New" pitchFamily="49" charset="0"/>
              </a:rPr>
              <a:t>]</a:t>
            </a:r>
          </a:p>
          <a:p>
            <a:pPr eaLnBrk="1" hangingPunct="1">
              <a:spcBef>
                <a:spcPct val="50000"/>
              </a:spcBef>
              <a:buClrTx/>
              <a:buNone/>
            </a:pPr>
            <a:r>
              <a:rPr lang="en-US" altLang="en-US" sz="2100" dirty="0">
                <a:solidFill>
                  <a:prstClr val="black"/>
                </a:solidFill>
                <a:latin typeface="Calibri"/>
              </a:rPr>
              <a:t>	</a:t>
            </a:r>
            <a:r>
              <a:rPr lang="en-US" altLang="en-US" sz="1800" dirty="0">
                <a:solidFill>
                  <a:prstClr val="black"/>
                </a:solidFill>
                <a:latin typeface="Calibri"/>
              </a:rPr>
              <a:t>       </a:t>
            </a:r>
            <a:r>
              <a:rPr lang="en-US" altLang="en-US" sz="1800" b="1" i="1" dirty="0">
                <a:solidFill>
                  <a:prstClr val="black"/>
                </a:solidFill>
                <a:latin typeface="Calibri"/>
              </a:rPr>
              <a:t>offset</a:t>
            </a:r>
            <a:r>
              <a:rPr lang="en-US" altLang="en-US" sz="1800" dirty="0">
                <a:solidFill>
                  <a:prstClr val="black"/>
                </a:solidFill>
                <a:latin typeface="Calibri"/>
              </a:rPr>
              <a:t>:  fixed address </a:t>
            </a:r>
            <a:endParaRPr lang="en-US" altLang="en-US" sz="1800" b="1" dirty="0">
              <a:solidFill>
                <a:prstClr val="black"/>
              </a:solidFill>
              <a:latin typeface="Courier New" pitchFamily="49" charset="0"/>
            </a:endParaRPr>
          </a:p>
          <a:p>
            <a:pPr lvl="0" eaLnBrk="1" hangingPunct="1">
              <a:spcBef>
                <a:spcPct val="50000"/>
              </a:spcBef>
              <a:buClrTx/>
              <a:buNone/>
            </a:pPr>
            <a:r>
              <a:rPr lang="en-US" altLang="en-US" sz="1800" b="1" i="1" dirty="0">
                <a:solidFill>
                  <a:prstClr val="black"/>
                </a:solidFill>
                <a:latin typeface="Calibri"/>
              </a:rPr>
              <a:t>                        </a:t>
            </a:r>
            <a:r>
              <a:rPr lang="en-US" altLang="en-US" sz="1800" b="1" i="1" dirty="0" err="1">
                <a:solidFill>
                  <a:prstClr val="black"/>
                </a:solidFill>
                <a:latin typeface="Calibri"/>
              </a:rPr>
              <a:t>reg</a:t>
            </a:r>
            <a:r>
              <a:rPr lang="en-US" altLang="en-US" sz="1800" dirty="0">
                <a:solidFill>
                  <a:prstClr val="black"/>
                </a:solidFill>
                <a:latin typeface="Calibri"/>
              </a:rPr>
              <a:t>:  holds an </a:t>
            </a:r>
            <a:r>
              <a:rPr lang="en-US" altLang="en-US" sz="1800" dirty="0">
                <a:solidFill>
                  <a:srgbClr val="FF0000"/>
                </a:solidFill>
                <a:latin typeface="Calibri"/>
              </a:rPr>
              <a:t>HLL index</a:t>
            </a:r>
            <a:r>
              <a:rPr lang="en-US" altLang="en-US" sz="1800" dirty="0">
                <a:solidFill>
                  <a:prstClr val="black"/>
                </a:solidFill>
                <a:latin typeface="Calibri"/>
              </a:rPr>
              <a:t> </a:t>
            </a:r>
          </a:p>
          <a:p>
            <a:pPr eaLnBrk="1" hangingPunct="1">
              <a:spcBef>
                <a:spcPct val="50000"/>
              </a:spcBef>
              <a:buClrTx/>
              <a:buNone/>
            </a:pPr>
            <a:r>
              <a:rPr lang="en-US" altLang="en-US" sz="1800" b="1" i="1" dirty="0">
                <a:solidFill>
                  <a:prstClr val="black"/>
                </a:solidFill>
                <a:latin typeface="Calibri"/>
              </a:rPr>
              <a:t>                        constant</a:t>
            </a:r>
            <a:r>
              <a:rPr lang="en-US" altLang="en-US" sz="1800" dirty="0">
                <a:solidFill>
                  <a:prstClr val="black"/>
                </a:solidFill>
                <a:latin typeface="Calibri"/>
              </a:rPr>
              <a:t>:  type of element (byte, word, </a:t>
            </a:r>
            <a:r>
              <a:rPr lang="en-US" altLang="en-US" sz="1800" dirty="0" err="1">
                <a:solidFill>
                  <a:prstClr val="black"/>
                </a:solidFill>
                <a:latin typeface="Calibri"/>
              </a:rPr>
              <a:t>dword</a:t>
            </a:r>
            <a:r>
              <a:rPr lang="en-US" altLang="en-US" sz="1800" dirty="0">
                <a:solidFill>
                  <a:prstClr val="black"/>
                </a:solidFill>
                <a:latin typeface="Calibri"/>
              </a:rPr>
              <a:t>, …) </a:t>
            </a:r>
            <a:endParaRPr lang="en-US" altLang="en-US" sz="1800" b="1" dirty="0">
              <a:solidFill>
                <a:prstClr val="black"/>
              </a:solidFill>
              <a:latin typeface="Courier New" pitchFamily="49" charset="0"/>
            </a:endParaRPr>
          </a:p>
          <a:p>
            <a:pPr lvl="0" eaLnBrk="1" hangingPunct="1">
              <a:spcBef>
                <a:spcPct val="50000"/>
              </a:spcBef>
              <a:buClrTx/>
              <a:buNone/>
            </a:pPr>
            <a:endParaRPr lang="en-US" altLang="en-US" sz="1800" b="1" dirty="0">
              <a:solidFill>
                <a:prstClr val="black"/>
              </a:solidFill>
              <a:latin typeface="Courier New" pitchFamily="49" charset="0"/>
            </a:endParaRPr>
          </a:p>
          <a:p>
            <a:pPr eaLnBrk="1" hangingPunct="1">
              <a:spcBef>
                <a:spcPct val="50000"/>
              </a:spcBef>
              <a:buClrTx/>
              <a:buFontTx/>
              <a:buNone/>
            </a:pPr>
            <a:r>
              <a:rPr lang="es-MX" altLang="en-US" sz="2100" dirty="0" err="1"/>
              <a:t>The</a:t>
            </a:r>
            <a:r>
              <a:rPr lang="es-MX" altLang="en-US" sz="2100" dirty="0"/>
              <a:t> </a:t>
            </a:r>
            <a:r>
              <a:rPr lang="es-MX" altLang="en-US" sz="2100" i="1" dirty="0" err="1"/>
              <a:t>reg</a:t>
            </a:r>
            <a:r>
              <a:rPr lang="es-MX" altLang="en-US" sz="2100" dirty="0"/>
              <a:t> </a:t>
            </a:r>
            <a:r>
              <a:rPr lang="es-MX" altLang="en-US" sz="2100" dirty="0" err="1"/>
              <a:t>works</a:t>
            </a:r>
            <a:r>
              <a:rPr lang="es-MX" altLang="en-US" sz="2100" dirty="0"/>
              <a:t> </a:t>
            </a:r>
            <a:r>
              <a:rPr lang="es-MX" altLang="en-US" sz="2100" dirty="0" err="1"/>
              <a:t>like</a:t>
            </a:r>
            <a:r>
              <a:rPr lang="es-MX" altLang="en-US" sz="2100" dirty="0"/>
              <a:t> </a:t>
            </a:r>
            <a:r>
              <a:rPr lang="es-MX" altLang="en-US" sz="2100" dirty="0" err="1"/>
              <a:t>an</a:t>
            </a:r>
            <a:r>
              <a:rPr lang="es-MX" altLang="en-US" sz="2100" dirty="0"/>
              <a:t> </a:t>
            </a:r>
            <a:r>
              <a:rPr lang="es-MX" altLang="en-US" sz="2100" i="1" dirty="0" err="1"/>
              <a:t>index</a:t>
            </a:r>
            <a:r>
              <a:rPr lang="es-MX" altLang="en-US" sz="2100" dirty="0"/>
              <a:t> of </a:t>
            </a:r>
            <a:r>
              <a:rPr lang="es-MX" altLang="en-US" sz="2100" dirty="0" err="1"/>
              <a:t>an</a:t>
            </a:r>
            <a:r>
              <a:rPr lang="es-MX" altLang="en-US" sz="2100" dirty="0"/>
              <a:t> HLL </a:t>
            </a:r>
            <a:r>
              <a:rPr lang="es-MX" altLang="en-US" sz="2100" dirty="0" err="1"/>
              <a:t>array</a:t>
            </a:r>
            <a:r>
              <a:rPr lang="es-MX" altLang="en-US" sz="2100" dirty="0"/>
              <a:t> </a:t>
            </a:r>
            <a:r>
              <a:rPr lang="es-MX" altLang="en-US" sz="2100" dirty="0" err="1"/>
              <a:t>element</a:t>
            </a:r>
            <a:r>
              <a:rPr lang="es-MX" altLang="en-US" sz="2100" dirty="0"/>
              <a:t>.</a:t>
            </a:r>
          </a:p>
          <a:p>
            <a:pPr eaLnBrk="1" hangingPunct="1">
              <a:spcBef>
                <a:spcPct val="50000"/>
              </a:spcBef>
              <a:buClrTx/>
              <a:buFontTx/>
              <a:buNone/>
            </a:pPr>
            <a:r>
              <a:rPr lang="en-US" altLang="en-US" sz="2100" dirty="0"/>
              <a:t>The </a:t>
            </a:r>
            <a:r>
              <a:rPr lang="en-US" altLang="en-US" sz="2100" i="1" dirty="0"/>
              <a:t>scale factor</a:t>
            </a:r>
            <a:r>
              <a:rPr lang="en-US" altLang="en-US" sz="2100" dirty="0"/>
              <a:t> is the size (TYPE) of the array component</a:t>
            </a:r>
            <a:r>
              <a:rPr lang="es-MX" altLang="en-US" sz="2100" dirty="0"/>
              <a:t>.</a:t>
            </a:r>
          </a:p>
          <a:p>
            <a:pPr eaLnBrk="1" hangingPunct="1">
              <a:spcBef>
                <a:spcPct val="50000"/>
              </a:spcBef>
              <a:buClrTx/>
              <a:buFontTx/>
              <a:buNone/>
            </a:pPr>
            <a:r>
              <a:rPr lang="es-MX" altLang="en-US" sz="2100" dirty="0" err="1"/>
              <a:t>Displacement</a:t>
            </a:r>
            <a:r>
              <a:rPr lang="es-MX" altLang="en-US" sz="2100" dirty="0"/>
              <a:t>= </a:t>
            </a:r>
            <a:r>
              <a:rPr lang="es-MX" altLang="en-US" sz="2100" i="1" dirty="0" err="1"/>
              <a:t>reg</a:t>
            </a:r>
            <a:r>
              <a:rPr lang="es-MX" altLang="en-US" sz="2100" i="1" dirty="0"/>
              <a:t> * </a:t>
            </a:r>
            <a:r>
              <a:rPr lang="es-MX" altLang="en-US" sz="2100" i="1" dirty="0" err="1"/>
              <a:t>constant</a:t>
            </a:r>
            <a:r>
              <a:rPr lang="es-MX" altLang="en-US" sz="2100" dirty="0"/>
              <a:t> </a:t>
            </a:r>
            <a:endParaRPr lang="en-US" altLang="en-US" sz="2100" dirty="0"/>
          </a:p>
        </p:txBody>
      </p:sp>
    </p:spTree>
    <p:extLst>
      <p:ext uri="{BB962C8B-B14F-4D97-AF65-F5344CB8AC3E}">
        <p14:creationId xmlns:p14="http://schemas.microsoft.com/office/powerpoint/2010/main" val="3993145659"/>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Index Scaling – 5f</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446</a:t>
            </a:fld>
            <a:endParaRPr lang="es-MX" dirty="0"/>
          </a:p>
        </p:txBody>
      </p:sp>
      <p:sp>
        <p:nvSpPr>
          <p:cNvPr id="6" name="Text Box 3"/>
          <p:cNvSpPr txBox="1">
            <a:spLocks noChangeArrowheads="1"/>
          </p:cNvSpPr>
          <p:nvPr/>
        </p:nvSpPr>
        <p:spPr bwMode="auto">
          <a:xfrm>
            <a:off x="1991544" y="2538788"/>
            <a:ext cx="8219256" cy="392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charset="0"/>
              </a:defRPr>
            </a:lvl9pPr>
          </a:lstStyle>
          <a:p>
            <a:pPr eaLnBrk="1" hangingPunct="1">
              <a:lnSpc>
                <a:spcPct val="70000"/>
              </a:lnSpc>
              <a:spcBef>
                <a:spcPct val="50000"/>
              </a:spcBef>
              <a:buClrTx/>
              <a:buFontTx/>
              <a:buNone/>
            </a:pPr>
            <a:r>
              <a:rPr lang="en-US" altLang="en-US" sz="1800" b="1" dirty="0">
                <a:latin typeface="Courier New" pitchFamily="49" charset="0"/>
              </a:rPr>
              <a:t>.DATA</a:t>
            </a:r>
          </a:p>
          <a:p>
            <a:pPr eaLnBrk="1" hangingPunct="1">
              <a:lnSpc>
                <a:spcPct val="70000"/>
              </a:lnSpc>
              <a:spcBef>
                <a:spcPct val="50000"/>
              </a:spcBef>
              <a:buClrTx/>
              <a:buFontTx/>
              <a:buNone/>
            </a:pPr>
            <a:r>
              <a:rPr lang="en-US" altLang="en-US" sz="1800" b="1" dirty="0">
                <a:solidFill>
                  <a:srgbClr val="FF0000"/>
                </a:solidFill>
                <a:latin typeface="Courier New" pitchFamily="49" charset="0"/>
              </a:rPr>
              <a:t>;      index  0,  1,  2,  3,  4,  5</a:t>
            </a:r>
          </a:p>
          <a:p>
            <a:pPr eaLnBrk="1" hangingPunct="1">
              <a:lnSpc>
                <a:spcPct val="70000"/>
              </a:lnSpc>
              <a:spcBef>
                <a:spcPct val="50000"/>
              </a:spcBef>
              <a:buClrTx/>
              <a:buFontTx/>
              <a:buNone/>
            </a:pPr>
            <a:r>
              <a:rPr lang="en-US" altLang="en-US" sz="1800" b="1" dirty="0" err="1">
                <a:latin typeface="Courier New" pitchFamily="49" charset="0"/>
              </a:rPr>
              <a:t>arrayB</a:t>
            </a:r>
            <a:r>
              <a:rPr lang="en-US" altLang="en-US" sz="1800" b="1" dirty="0">
                <a:latin typeface="Courier New" pitchFamily="49" charset="0"/>
              </a:rPr>
              <a:t> BYTE  10, 11, 12, 13, 14, 15</a:t>
            </a:r>
          </a:p>
          <a:p>
            <a:pPr eaLnBrk="1" hangingPunct="1">
              <a:lnSpc>
                <a:spcPct val="70000"/>
              </a:lnSpc>
              <a:spcBef>
                <a:spcPct val="50000"/>
              </a:spcBef>
              <a:buClrTx/>
              <a:buFontTx/>
              <a:buNone/>
            </a:pPr>
            <a:r>
              <a:rPr lang="en-US" altLang="en-US" sz="1800" b="1" dirty="0" err="1">
                <a:latin typeface="Courier New" pitchFamily="49" charset="0"/>
              </a:rPr>
              <a:t>arrayW</a:t>
            </a:r>
            <a:r>
              <a:rPr lang="en-US" altLang="en-US" sz="1800" b="1" dirty="0">
                <a:latin typeface="Courier New" pitchFamily="49" charset="0"/>
              </a:rPr>
              <a:t> WORD  10, 11, 12, 13, 14, 15</a:t>
            </a:r>
          </a:p>
          <a:p>
            <a:pPr eaLnBrk="1" hangingPunct="1">
              <a:lnSpc>
                <a:spcPct val="70000"/>
              </a:lnSpc>
              <a:spcBef>
                <a:spcPct val="50000"/>
              </a:spcBef>
              <a:buClrTx/>
              <a:buFontTx/>
              <a:buNone/>
            </a:pPr>
            <a:r>
              <a:rPr lang="en-US" altLang="en-US" sz="1800" b="1" dirty="0" err="1">
                <a:latin typeface="Courier New" pitchFamily="49" charset="0"/>
              </a:rPr>
              <a:t>arrayD</a:t>
            </a:r>
            <a:r>
              <a:rPr lang="en-US" altLang="en-US" sz="1800" b="1" dirty="0">
                <a:latin typeface="Courier New" pitchFamily="49" charset="0"/>
              </a:rPr>
              <a:t> DWORD 10, 11, 12, 13, 14, 15</a:t>
            </a:r>
          </a:p>
          <a:p>
            <a:pPr eaLnBrk="1" hangingPunct="1">
              <a:lnSpc>
                <a:spcPct val="70000"/>
              </a:lnSpc>
              <a:spcBef>
                <a:spcPct val="50000"/>
              </a:spcBef>
              <a:buClrTx/>
              <a:buFontTx/>
              <a:buNone/>
            </a:pPr>
            <a:endParaRPr lang="en-US" altLang="en-US" sz="1800" b="1" dirty="0">
              <a:latin typeface="Courier New" pitchFamily="49" charset="0"/>
            </a:endParaRPr>
          </a:p>
          <a:p>
            <a:pPr eaLnBrk="1" hangingPunct="1">
              <a:lnSpc>
                <a:spcPct val="70000"/>
              </a:lnSpc>
              <a:spcBef>
                <a:spcPct val="50000"/>
              </a:spcBef>
              <a:buClrTx/>
              <a:buFontTx/>
              <a:buNone/>
            </a:pPr>
            <a:r>
              <a:rPr lang="en-US" altLang="en-US" sz="1800" b="1" dirty="0">
                <a:latin typeface="Courier New" pitchFamily="49" charset="0"/>
              </a:rPr>
              <a:t>.CODE</a:t>
            </a:r>
          </a:p>
          <a:p>
            <a:pPr eaLnBrk="1" hangingPunct="1">
              <a:lnSpc>
                <a:spcPct val="70000"/>
              </a:lnSpc>
              <a:spcBef>
                <a:spcPct val="50000"/>
              </a:spcBef>
              <a:buClrTx/>
              <a:buFontTx/>
              <a:buNone/>
            </a:pPr>
            <a:r>
              <a:rPr lang="en-US" altLang="en-US" sz="1800" b="1" dirty="0">
                <a:latin typeface="Courier New" pitchFamily="49" charset="0"/>
              </a:rPr>
              <a:t>MOV ESI,4        </a:t>
            </a:r>
            <a:r>
              <a:rPr lang="en-US" altLang="en-US" sz="1800" b="1" dirty="0">
                <a:solidFill>
                  <a:srgbClr val="FF0000"/>
                </a:solidFill>
                <a:latin typeface="Courier New" pitchFamily="49" charset="0"/>
              </a:rPr>
              <a:t>; index 4</a:t>
            </a:r>
          </a:p>
          <a:p>
            <a:pPr eaLnBrk="1" hangingPunct="1">
              <a:lnSpc>
                <a:spcPct val="70000"/>
              </a:lnSpc>
              <a:spcBef>
                <a:spcPct val="50000"/>
              </a:spcBef>
              <a:buClrTx/>
              <a:buFontTx/>
              <a:buNone/>
            </a:pPr>
            <a:r>
              <a:rPr lang="en-US" altLang="en-US" sz="1800" b="1" dirty="0">
                <a:latin typeface="Courier New" pitchFamily="49" charset="0"/>
              </a:rPr>
              <a:t>MOV AL, </a:t>
            </a:r>
            <a:r>
              <a:rPr lang="en-US" altLang="en-US" sz="1800" b="1" dirty="0" err="1">
                <a:latin typeface="Courier New" pitchFamily="49" charset="0"/>
              </a:rPr>
              <a:t>arrayB</a:t>
            </a:r>
            <a:r>
              <a:rPr lang="en-US" altLang="en-US" sz="1800" b="1" dirty="0">
                <a:latin typeface="Courier New" pitchFamily="49" charset="0"/>
              </a:rPr>
              <a:t>[ESI * TYPE </a:t>
            </a:r>
            <a:r>
              <a:rPr lang="en-US" altLang="en-US" sz="1800" b="1" dirty="0" err="1">
                <a:latin typeface="Courier New" pitchFamily="49" charset="0"/>
              </a:rPr>
              <a:t>arrayB</a:t>
            </a:r>
            <a:r>
              <a:rPr lang="en-US" altLang="en-US" sz="1800" b="1" dirty="0">
                <a:latin typeface="Courier New" pitchFamily="49" charset="0"/>
              </a:rPr>
              <a:t>]    ; 14</a:t>
            </a:r>
          </a:p>
          <a:p>
            <a:pPr eaLnBrk="1" hangingPunct="1">
              <a:lnSpc>
                <a:spcPct val="70000"/>
              </a:lnSpc>
              <a:spcBef>
                <a:spcPct val="50000"/>
              </a:spcBef>
              <a:buClrTx/>
              <a:buFontTx/>
              <a:buNone/>
            </a:pPr>
            <a:r>
              <a:rPr lang="en-US" altLang="en-US" sz="1800" b="1" dirty="0">
                <a:latin typeface="Courier New" pitchFamily="49" charset="0"/>
              </a:rPr>
              <a:t>MOV BX, </a:t>
            </a:r>
            <a:r>
              <a:rPr lang="en-US" altLang="en-US" sz="1800" b="1" dirty="0" err="1">
                <a:latin typeface="Courier New" pitchFamily="49" charset="0"/>
              </a:rPr>
              <a:t>arrayW</a:t>
            </a:r>
            <a:r>
              <a:rPr lang="en-US" altLang="en-US" sz="1800" b="1" dirty="0">
                <a:latin typeface="Courier New" pitchFamily="49" charset="0"/>
              </a:rPr>
              <a:t>[ESI * TYPE </a:t>
            </a:r>
            <a:r>
              <a:rPr lang="en-US" altLang="en-US" sz="1800" b="1" dirty="0" err="1">
                <a:latin typeface="Courier New" pitchFamily="49" charset="0"/>
              </a:rPr>
              <a:t>arrayW</a:t>
            </a:r>
            <a:r>
              <a:rPr lang="en-US" altLang="en-US" sz="1800" b="1" dirty="0">
                <a:latin typeface="Courier New" pitchFamily="49" charset="0"/>
              </a:rPr>
              <a:t>]	    ; 0014</a:t>
            </a:r>
          </a:p>
          <a:p>
            <a:pPr eaLnBrk="1" hangingPunct="1">
              <a:lnSpc>
                <a:spcPct val="70000"/>
              </a:lnSpc>
              <a:spcBef>
                <a:spcPct val="50000"/>
              </a:spcBef>
              <a:buClrTx/>
              <a:buFontTx/>
              <a:buNone/>
            </a:pPr>
            <a:r>
              <a:rPr lang="en-US" altLang="en-US" sz="1800" b="1" dirty="0">
                <a:latin typeface="Courier New" pitchFamily="49" charset="0"/>
              </a:rPr>
              <a:t>MOV EDX, </a:t>
            </a:r>
            <a:r>
              <a:rPr lang="en-US" altLang="en-US" sz="1800" b="1" dirty="0" err="1">
                <a:latin typeface="Courier New" pitchFamily="49" charset="0"/>
              </a:rPr>
              <a:t>arrayD</a:t>
            </a:r>
            <a:r>
              <a:rPr lang="en-US" altLang="en-US" sz="1800" b="1" dirty="0">
                <a:latin typeface="Courier New" pitchFamily="49" charset="0"/>
              </a:rPr>
              <a:t>[ESI * TYPE </a:t>
            </a:r>
            <a:r>
              <a:rPr lang="en-US" altLang="en-US" sz="1800" b="1" dirty="0" err="1">
                <a:latin typeface="Courier New" pitchFamily="49" charset="0"/>
              </a:rPr>
              <a:t>arrayD</a:t>
            </a:r>
            <a:r>
              <a:rPr lang="en-US" altLang="en-US" sz="1800" b="1" dirty="0">
                <a:latin typeface="Courier New" pitchFamily="49" charset="0"/>
              </a:rPr>
              <a:t>]    ; 00000014</a:t>
            </a:r>
          </a:p>
        </p:txBody>
      </p:sp>
      <p:sp>
        <p:nvSpPr>
          <p:cNvPr id="7" name="Text Box 4"/>
          <p:cNvSpPr txBox="1">
            <a:spLocks noChangeArrowheads="1"/>
          </p:cNvSpPr>
          <p:nvPr/>
        </p:nvSpPr>
        <p:spPr bwMode="auto">
          <a:xfrm>
            <a:off x="1991544" y="1531937"/>
            <a:ext cx="813690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pPr>
            <a:r>
              <a:rPr lang="en-US" altLang="en-US" sz="2000" dirty="0"/>
              <a:t>You can scale an indirect or indexed operand to the offset of an array element. This is done by multiplying the index by the array's TYPE.</a:t>
            </a:r>
          </a:p>
        </p:txBody>
      </p:sp>
    </p:spTree>
    <p:extLst>
      <p:ext uri="{BB962C8B-B14F-4D97-AF65-F5344CB8AC3E}">
        <p14:creationId xmlns:p14="http://schemas.microsoft.com/office/powerpoint/2010/main" val="1486359244"/>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lang="en-US" sz="16900" i="1" dirty="0">
                <a:solidFill>
                  <a:sysClr val="windowText" lastClr="000000"/>
                </a:solidFill>
                <a:latin typeface="Calibri"/>
              </a:rPr>
              <a:t>CA</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357798089"/>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Creating Procedures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448</a:t>
            </a:fld>
            <a:endParaRPr lang="es-MX" dirty="0"/>
          </a:p>
        </p:txBody>
      </p:sp>
      <p:sp>
        <p:nvSpPr>
          <p:cNvPr id="6" name="Rectangle 3"/>
          <p:cNvSpPr txBox="1">
            <a:spLocks noChangeArrowheads="1"/>
          </p:cNvSpPr>
          <p:nvPr/>
        </p:nvSpPr>
        <p:spPr>
          <a:xfrm>
            <a:off x="2204120" y="1516460"/>
            <a:ext cx="7772400" cy="316349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es-MX" dirty="0"/>
              <a:t>Large problems can be divided into smaller tasks to make them more MANAGEABLE, MODULAR, and UNDERSTANDABLE</a:t>
            </a:r>
          </a:p>
          <a:p>
            <a:pPr>
              <a:lnSpc>
                <a:spcPct val="90000"/>
              </a:lnSpc>
            </a:pPr>
            <a:endParaRPr lang="en-US" altLang="es-MX" dirty="0"/>
          </a:p>
          <a:p>
            <a:pPr>
              <a:lnSpc>
                <a:spcPct val="90000"/>
              </a:lnSpc>
            </a:pPr>
            <a:r>
              <a:rPr lang="en-US" altLang="es-MX" dirty="0"/>
              <a:t>Declared using </a:t>
            </a:r>
            <a:r>
              <a:rPr lang="en-US" altLang="es-MX" b="1" dirty="0"/>
              <a:t>PROC</a:t>
            </a:r>
            <a:r>
              <a:rPr lang="en-US" altLang="es-MX" dirty="0"/>
              <a:t> and </a:t>
            </a:r>
            <a:r>
              <a:rPr lang="en-US" altLang="es-MX" b="1" dirty="0"/>
              <a:t>ENDP</a:t>
            </a:r>
            <a:r>
              <a:rPr lang="en-US" altLang="es-MX" dirty="0"/>
              <a:t> directives</a:t>
            </a:r>
          </a:p>
          <a:p>
            <a:pPr>
              <a:lnSpc>
                <a:spcPct val="90000"/>
              </a:lnSpc>
            </a:pPr>
            <a:r>
              <a:rPr lang="en-US" altLang="es-MX" dirty="0"/>
              <a:t>A </a:t>
            </a:r>
            <a:r>
              <a:rPr lang="en-US" altLang="es-MX" i="1" dirty="0"/>
              <a:t>named block</a:t>
            </a:r>
            <a:r>
              <a:rPr lang="en-US" altLang="es-MX" dirty="0"/>
              <a:t> of statements</a:t>
            </a:r>
          </a:p>
          <a:p>
            <a:pPr>
              <a:lnSpc>
                <a:spcPct val="90000"/>
              </a:lnSpc>
            </a:pPr>
            <a:r>
              <a:rPr lang="en-US" altLang="es-MX" dirty="0"/>
              <a:t>Must be assigned a name (</a:t>
            </a:r>
            <a:r>
              <a:rPr lang="en-US" altLang="es-MX" i="1" dirty="0"/>
              <a:t>valid identifier</a:t>
            </a:r>
            <a:r>
              <a:rPr lang="en-US" altLang="es-MX" dirty="0"/>
              <a:t>)</a:t>
            </a:r>
          </a:p>
          <a:p>
            <a:pPr>
              <a:lnSpc>
                <a:spcPct val="90000"/>
              </a:lnSpc>
            </a:pPr>
            <a:endParaRPr lang="en-US" altLang="es-MX" dirty="0"/>
          </a:p>
          <a:p>
            <a:pPr>
              <a:lnSpc>
                <a:spcPct val="90000"/>
              </a:lnSpc>
            </a:pPr>
            <a:r>
              <a:rPr lang="en-US" altLang="es-MX" dirty="0"/>
              <a:t>A </a:t>
            </a:r>
            <a:r>
              <a:rPr lang="en-US" altLang="es-MX" dirty="0">
                <a:solidFill>
                  <a:srgbClr val="0070C0"/>
                </a:solidFill>
              </a:rPr>
              <a:t>procedure</a:t>
            </a:r>
            <a:r>
              <a:rPr lang="en-US" altLang="es-MX" dirty="0"/>
              <a:t> is the ASM equivalent of a </a:t>
            </a:r>
            <a:r>
              <a:rPr lang="en-US" altLang="es-MX" i="1" dirty="0"/>
              <a:t>Java Method</a:t>
            </a:r>
            <a:r>
              <a:rPr lang="en-US" altLang="es-MX" dirty="0"/>
              <a:t>, </a:t>
            </a:r>
            <a:r>
              <a:rPr lang="en-US" altLang="es-MX" i="1" dirty="0"/>
              <a:t>C</a:t>
            </a:r>
            <a:r>
              <a:rPr lang="en-US" altLang="es-MX" dirty="0"/>
              <a:t> or </a:t>
            </a:r>
            <a:r>
              <a:rPr lang="en-US" altLang="es-MX" i="1" dirty="0"/>
              <a:t>C++ Procedure or Function</a:t>
            </a:r>
            <a:r>
              <a:rPr lang="en-US" altLang="es-MX" dirty="0"/>
              <a:t>.</a:t>
            </a:r>
          </a:p>
          <a:p>
            <a:pPr>
              <a:lnSpc>
                <a:spcPct val="90000"/>
              </a:lnSpc>
            </a:pPr>
            <a:r>
              <a:rPr lang="en-US" altLang="es-MX" dirty="0"/>
              <a:t>Following is an assembly language procedure named </a:t>
            </a:r>
            <a:r>
              <a:rPr lang="en-US" altLang="es-MX" dirty="0">
                <a:solidFill>
                  <a:schemeClr val="tx2"/>
                </a:solidFill>
              </a:rPr>
              <a:t>sample:</a:t>
            </a:r>
          </a:p>
        </p:txBody>
      </p:sp>
      <p:sp>
        <p:nvSpPr>
          <p:cNvPr id="7" name="Text Box 4"/>
          <p:cNvSpPr txBox="1">
            <a:spLocks noChangeArrowheads="1"/>
          </p:cNvSpPr>
          <p:nvPr/>
        </p:nvSpPr>
        <p:spPr bwMode="auto">
          <a:xfrm>
            <a:off x="4079776" y="4679950"/>
            <a:ext cx="43924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s-MX" sz="1800" i="1" dirty="0" err="1">
                <a:solidFill>
                  <a:srgbClr val="FF0000"/>
                </a:solidFill>
                <a:latin typeface="Courier New" pitchFamily="49" charset="0"/>
              </a:rPr>
              <a:t>nomPro</a:t>
            </a:r>
            <a:r>
              <a:rPr lang="en-US" altLang="es-MX" sz="1800" b="1" dirty="0">
                <a:latin typeface="Courier New" pitchFamily="49" charset="0"/>
              </a:rPr>
              <a:t> PROC</a:t>
            </a:r>
          </a:p>
          <a:p>
            <a:pPr lvl="1" eaLnBrk="1" hangingPunct="1">
              <a:lnSpc>
                <a:spcPct val="50000"/>
              </a:lnSpc>
              <a:spcBef>
                <a:spcPct val="50000"/>
              </a:spcBef>
              <a:buClrTx/>
              <a:buFontTx/>
              <a:buNone/>
            </a:pPr>
            <a:r>
              <a:rPr lang="en-US" altLang="es-MX" sz="1800" b="1" dirty="0">
                <a:latin typeface="Courier New" pitchFamily="49" charset="0"/>
              </a:rPr>
              <a:t>.</a:t>
            </a:r>
          </a:p>
          <a:p>
            <a:pPr lvl="1" eaLnBrk="1" hangingPunct="1">
              <a:lnSpc>
                <a:spcPct val="50000"/>
              </a:lnSpc>
              <a:spcBef>
                <a:spcPct val="50000"/>
              </a:spcBef>
              <a:buClrTx/>
              <a:buFontTx/>
              <a:buNone/>
            </a:pPr>
            <a:r>
              <a:rPr lang="en-US" altLang="es-MX" sz="1800" b="1" dirty="0">
                <a:latin typeface="Courier New" pitchFamily="49" charset="0"/>
              </a:rPr>
              <a:t>.</a:t>
            </a:r>
          </a:p>
          <a:p>
            <a:pPr lvl="1" eaLnBrk="1" hangingPunct="1">
              <a:lnSpc>
                <a:spcPct val="50000"/>
              </a:lnSpc>
              <a:spcBef>
                <a:spcPct val="50000"/>
              </a:spcBef>
              <a:buClrTx/>
              <a:buFontTx/>
              <a:buNone/>
            </a:pPr>
            <a:r>
              <a:rPr lang="es-MX" altLang="es-MX" sz="1800" b="1" dirty="0">
                <a:latin typeface="Courier New" pitchFamily="49" charset="0"/>
              </a:rPr>
              <a:t>RET    ;</a:t>
            </a:r>
            <a:r>
              <a:rPr lang="es-MX" altLang="es-MX" sz="1800" dirty="0" err="1">
                <a:latin typeface="Courier New" pitchFamily="49" charset="0"/>
              </a:rPr>
              <a:t>return</a:t>
            </a:r>
            <a:r>
              <a:rPr lang="es-MX" altLang="es-MX" sz="1800" dirty="0">
                <a:latin typeface="Courier New" pitchFamily="49" charset="0"/>
              </a:rPr>
              <a:t> </a:t>
            </a:r>
            <a:r>
              <a:rPr lang="es-MX" altLang="es-MX" sz="1800" dirty="0" err="1">
                <a:latin typeface="Courier New" pitchFamily="49" charset="0"/>
              </a:rPr>
              <a:t>instruction</a:t>
            </a:r>
            <a:endParaRPr lang="en-US" altLang="es-MX" sz="1800" dirty="0">
              <a:latin typeface="Courier New" pitchFamily="49" charset="0"/>
            </a:endParaRPr>
          </a:p>
          <a:p>
            <a:pPr eaLnBrk="1" hangingPunct="1">
              <a:lnSpc>
                <a:spcPct val="50000"/>
              </a:lnSpc>
              <a:spcBef>
                <a:spcPct val="50000"/>
              </a:spcBef>
              <a:buClrTx/>
              <a:buFontTx/>
              <a:buNone/>
            </a:pPr>
            <a:r>
              <a:rPr lang="en-US" altLang="es-MX" sz="1800" i="1" dirty="0" err="1">
                <a:solidFill>
                  <a:srgbClr val="FF0000"/>
                </a:solidFill>
                <a:latin typeface="Courier New" pitchFamily="49" charset="0"/>
              </a:rPr>
              <a:t>nomPro</a:t>
            </a:r>
            <a:r>
              <a:rPr lang="en-US" altLang="es-MX" sz="1800" b="1" dirty="0">
                <a:latin typeface="Courier New" pitchFamily="49" charset="0"/>
              </a:rPr>
              <a:t> ENDP</a:t>
            </a:r>
          </a:p>
        </p:txBody>
      </p:sp>
    </p:spTree>
    <p:extLst>
      <p:ext uri="{BB962C8B-B14F-4D97-AF65-F5344CB8AC3E}">
        <p14:creationId xmlns:p14="http://schemas.microsoft.com/office/powerpoint/2010/main" val="2754636690"/>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Documenting Procedures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449</a:t>
            </a:fld>
            <a:endParaRPr lang="es-MX" dirty="0"/>
          </a:p>
        </p:txBody>
      </p:sp>
      <p:sp>
        <p:nvSpPr>
          <p:cNvPr id="6" name="Rectangle 3"/>
          <p:cNvSpPr txBox="1">
            <a:spLocks noChangeArrowheads="1"/>
          </p:cNvSpPr>
          <p:nvPr/>
        </p:nvSpPr>
        <p:spPr>
          <a:xfrm>
            <a:off x="2133600" y="2306220"/>
            <a:ext cx="7772400"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en-US" altLang="es-MX" sz="2000" dirty="0"/>
              <a:t>A description of all tasks accomplished by the procedure.</a:t>
            </a:r>
          </a:p>
          <a:p>
            <a:pPr>
              <a:lnSpc>
                <a:spcPct val="110000"/>
              </a:lnSpc>
            </a:pPr>
            <a:r>
              <a:rPr lang="en-US" altLang="es-MX" sz="2000" dirty="0">
                <a:solidFill>
                  <a:srgbClr val="FF0000"/>
                </a:solidFill>
              </a:rPr>
              <a:t>Receives:</a:t>
            </a:r>
            <a:r>
              <a:rPr lang="en-US" altLang="es-MX" sz="2000" dirty="0"/>
              <a:t> A list of input parameters; state their usage and requirements.</a:t>
            </a:r>
          </a:p>
          <a:p>
            <a:pPr>
              <a:lnSpc>
                <a:spcPct val="110000"/>
              </a:lnSpc>
            </a:pPr>
            <a:r>
              <a:rPr lang="en-US" altLang="es-MX" sz="2000" dirty="0">
                <a:solidFill>
                  <a:srgbClr val="FF0000"/>
                </a:solidFill>
              </a:rPr>
              <a:t>Returns:</a:t>
            </a:r>
            <a:r>
              <a:rPr lang="en-US" altLang="es-MX" sz="2000" dirty="0"/>
              <a:t> A description of values returned by the procedure.</a:t>
            </a:r>
          </a:p>
          <a:p>
            <a:pPr>
              <a:lnSpc>
                <a:spcPct val="110000"/>
              </a:lnSpc>
            </a:pPr>
            <a:r>
              <a:rPr lang="en-US" altLang="es-MX" sz="2000" dirty="0">
                <a:solidFill>
                  <a:srgbClr val="FF0000"/>
                </a:solidFill>
              </a:rPr>
              <a:t>Requires</a:t>
            </a:r>
            <a:r>
              <a:rPr lang="en-US" altLang="es-MX" sz="2000" dirty="0">
                <a:solidFill>
                  <a:schemeClr val="tx2"/>
                </a:solidFill>
              </a:rPr>
              <a:t>:</a:t>
            </a:r>
            <a:r>
              <a:rPr lang="en-US" altLang="es-MX" sz="2000" dirty="0"/>
              <a:t> Optional list of requirements called </a:t>
            </a:r>
            <a:r>
              <a:rPr lang="en-US" altLang="es-MX" sz="2000" dirty="0">
                <a:solidFill>
                  <a:schemeClr val="tx2"/>
                </a:solidFill>
              </a:rPr>
              <a:t>preconditions</a:t>
            </a:r>
            <a:r>
              <a:rPr lang="en-US" altLang="es-MX" sz="2000" dirty="0"/>
              <a:t> that must be satisfied before the procedure is called.</a:t>
            </a:r>
          </a:p>
        </p:txBody>
      </p:sp>
      <p:sp>
        <p:nvSpPr>
          <p:cNvPr id="7" name="Text Box 4"/>
          <p:cNvSpPr txBox="1">
            <a:spLocks noChangeArrowheads="1"/>
          </p:cNvSpPr>
          <p:nvPr/>
        </p:nvSpPr>
        <p:spPr bwMode="auto">
          <a:xfrm>
            <a:off x="2209800" y="1620420"/>
            <a:ext cx="73914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2100"/>
              <a:t>Suggested documentation for each procedure:</a:t>
            </a:r>
          </a:p>
        </p:txBody>
      </p:sp>
      <p:sp>
        <p:nvSpPr>
          <p:cNvPr id="8" name="Text Box 5"/>
          <p:cNvSpPr txBox="1">
            <a:spLocks noChangeArrowheads="1"/>
          </p:cNvSpPr>
          <p:nvPr/>
        </p:nvSpPr>
        <p:spPr bwMode="auto">
          <a:xfrm>
            <a:off x="2209800" y="5049421"/>
            <a:ext cx="7620000" cy="923925"/>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2100"/>
              <a:t>If a procedure is called without its preconditions satisfied, it will  probably not produce the expected output.</a:t>
            </a:r>
          </a:p>
        </p:txBody>
      </p:sp>
    </p:spTree>
    <p:extLst>
      <p:ext uri="{BB962C8B-B14F-4D97-AF65-F5344CB8AC3E}">
        <p14:creationId xmlns:p14="http://schemas.microsoft.com/office/powerpoint/2010/main" val="224583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dirty="0"/>
              <a:t>Character Interpretation &amp; Storage</a:t>
            </a:r>
          </a:p>
        </p:txBody>
      </p:sp>
      <p:sp>
        <p:nvSpPr>
          <p:cNvPr id="19460" name="Rectangle 3"/>
          <p:cNvSpPr>
            <a:spLocks noGrp="1" noChangeArrowheads="1"/>
          </p:cNvSpPr>
          <p:nvPr>
            <p:ph type="body" idx="1"/>
          </p:nvPr>
        </p:nvSpPr>
        <p:spPr>
          <a:xfrm>
            <a:off x="2855640" y="1628800"/>
            <a:ext cx="6629400" cy="4495800"/>
          </a:xfrm>
        </p:spPr>
        <p:txBody>
          <a:bodyPr>
            <a:normAutofit/>
          </a:bodyPr>
          <a:lstStyle/>
          <a:p>
            <a:pPr eaLnBrk="1" hangingPunct="1"/>
            <a:r>
              <a:rPr lang="en-US" altLang="en-US" dirty="0"/>
              <a:t>Character sets</a:t>
            </a:r>
          </a:p>
          <a:p>
            <a:pPr lvl="1" eaLnBrk="1" hangingPunct="1"/>
            <a:r>
              <a:rPr lang="en-US" altLang="en-US" dirty="0"/>
              <a:t>Standard ASCII (0 – 127), 8 bits</a:t>
            </a:r>
          </a:p>
          <a:p>
            <a:pPr lvl="2"/>
            <a:r>
              <a:rPr lang="en-US" altLang="en-US" dirty="0"/>
              <a:t>‘u’, ‘U’, ‘A’, ‘8’, ‘2’</a:t>
            </a:r>
          </a:p>
          <a:p>
            <a:pPr lvl="1" eaLnBrk="1" hangingPunct="1"/>
            <a:r>
              <a:rPr lang="en-US" altLang="en-US" dirty="0"/>
              <a:t>Extended ASCII (0 – 255), 8 bits</a:t>
            </a:r>
          </a:p>
          <a:p>
            <a:pPr lvl="1" eaLnBrk="1" hangingPunct="1"/>
            <a:r>
              <a:rPr lang="en-US" altLang="en-US" dirty="0"/>
              <a:t>ANSI (0 – 255), 8 bits</a:t>
            </a:r>
          </a:p>
          <a:p>
            <a:pPr lvl="1" eaLnBrk="1" hangingPunct="1"/>
            <a:r>
              <a:rPr lang="en-US" altLang="en-US" dirty="0"/>
              <a:t>Unicode (0 – 65,535), 16 bits in Java</a:t>
            </a:r>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45</a:t>
            </a:fld>
            <a:endParaRPr lang="es-MX" dirty="0"/>
          </a:p>
        </p:txBody>
      </p:sp>
    </p:spTree>
    <p:extLst>
      <p:ext uri="{BB962C8B-B14F-4D97-AF65-F5344CB8AC3E}">
        <p14:creationId xmlns:p14="http://schemas.microsoft.com/office/powerpoint/2010/main" val="4134414191"/>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Example: Sum3 Procedure</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450</a:t>
            </a:fld>
            <a:endParaRPr lang="es-MX" dirty="0"/>
          </a:p>
        </p:txBody>
      </p:sp>
      <p:sp>
        <p:nvSpPr>
          <p:cNvPr id="6" name="Text Box 3"/>
          <p:cNvSpPr txBox="1">
            <a:spLocks noChangeArrowheads="1"/>
          </p:cNvSpPr>
          <p:nvPr/>
        </p:nvSpPr>
        <p:spPr bwMode="auto">
          <a:xfrm>
            <a:off x="2209800" y="1484784"/>
            <a:ext cx="76962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s-MX" sz="1600" b="1" dirty="0">
                <a:solidFill>
                  <a:srgbClr val="FF0000"/>
                </a:solidFill>
                <a:latin typeface="Courier New" pitchFamily="49" charset="0"/>
              </a:rPr>
              <a:t>main</a:t>
            </a:r>
            <a:r>
              <a:rPr lang="en-US" altLang="es-MX" sz="1600" b="1" dirty="0">
                <a:latin typeface="Courier New" pitchFamily="49" charset="0"/>
              </a:rPr>
              <a:t> PROC</a:t>
            </a:r>
          </a:p>
          <a:p>
            <a:pPr eaLnBrk="1" hangingPunct="1">
              <a:lnSpc>
                <a:spcPct val="50000"/>
              </a:lnSpc>
              <a:spcBef>
                <a:spcPct val="50000"/>
              </a:spcBef>
              <a:buClrTx/>
              <a:buFontTx/>
              <a:buNone/>
            </a:pPr>
            <a:r>
              <a:rPr lang="es-MX" altLang="es-MX" sz="1600" b="1" dirty="0">
                <a:latin typeface="Courier New" pitchFamily="49" charset="0"/>
              </a:rPr>
              <a:t>    . . .</a:t>
            </a:r>
          </a:p>
          <a:p>
            <a:pPr eaLnBrk="1" hangingPunct="1">
              <a:lnSpc>
                <a:spcPct val="50000"/>
              </a:lnSpc>
              <a:spcBef>
                <a:spcPct val="50000"/>
              </a:spcBef>
              <a:buClrTx/>
              <a:buFontTx/>
              <a:buNone/>
            </a:pPr>
            <a:r>
              <a:rPr lang="es-MX" altLang="es-MX" sz="1600" b="1" dirty="0">
                <a:latin typeface="Courier New" pitchFamily="49" charset="0"/>
              </a:rPr>
              <a:t>    </a:t>
            </a:r>
            <a:r>
              <a:rPr lang="es-MX" altLang="es-MX" sz="1600" b="1" dirty="0">
                <a:solidFill>
                  <a:srgbClr val="0070C0"/>
                </a:solidFill>
                <a:latin typeface="Courier New" pitchFamily="49" charset="0"/>
              </a:rPr>
              <a:t>CALL</a:t>
            </a:r>
            <a:r>
              <a:rPr lang="es-MX" altLang="es-MX" sz="1600" b="1" dirty="0">
                <a:latin typeface="Courier New" pitchFamily="49" charset="0"/>
              </a:rPr>
              <a:t> Sum3</a:t>
            </a:r>
          </a:p>
          <a:p>
            <a:pPr eaLnBrk="1" hangingPunct="1">
              <a:lnSpc>
                <a:spcPct val="50000"/>
              </a:lnSpc>
              <a:spcBef>
                <a:spcPct val="50000"/>
              </a:spcBef>
              <a:buClrTx/>
              <a:buFontTx/>
              <a:buNone/>
            </a:pPr>
            <a:r>
              <a:rPr lang="es-MX" altLang="es-MX" sz="1600" b="1" dirty="0">
                <a:latin typeface="Courier New" pitchFamily="49" charset="0"/>
              </a:rPr>
              <a:t>    . . .</a:t>
            </a:r>
          </a:p>
          <a:p>
            <a:pPr eaLnBrk="1" hangingPunct="1">
              <a:lnSpc>
                <a:spcPct val="50000"/>
              </a:lnSpc>
              <a:spcBef>
                <a:spcPct val="50000"/>
              </a:spcBef>
              <a:buClrTx/>
              <a:buFontTx/>
              <a:buNone/>
            </a:pPr>
            <a:r>
              <a:rPr lang="es-MX" altLang="es-MX" sz="1600" b="1" dirty="0">
                <a:latin typeface="Courier New" pitchFamily="49" charset="0"/>
              </a:rPr>
              <a:t>    </a:t>
            </a:r>
            <a:r>
              <a:rPr lang="es-MX" altLang="es-MX" sz="1600" b="1" dirty="0">
                <a:solidFill>
                  <a:srgbClr val="0070C0"/>
                </a:solidFill>
                <a:latin typeface="Courier New" pitchFamily="49" charset="0"/>
              </a:rPr>
              <a:t>EXIT</a:t>
            </a:r>
            <a:endParaRPr lang="es-MX" altLang="es-MX" sz="1600" b="1" dirty="0">
              <a:latin typeface="Courier New" pitchFamily="49" charset="0"/>
            </a:endParaRPr>
          </a:p>
          <a:p>
            <a:pPr eaLnBrk="1" hangingPunct="1">
              <a:lnSpc>
                <a:spcPct val="50000"/>
              </a:lnSpc>
              <a:spcBef>
                <a:spcPct val="50000"/>
              </a:spcBef>
              <a:buClrTx/>
              <a:buFontTx/>
              <a:buNone/>
            </a:pPr>
            <a:r>
              <a:rPr lang="es-MX" altLang="es-MX" sz="1600" b="1" dirty="0" err="1">
                <a:solidFill>
                  <a:srgbClr val="FF0000"/>
                </a:solidFill>
                <a:latin typeface="Courier New" pitchFamily="49" charset="0"/>
              </a:rPr>
              <a:t>main</a:t>
            </a:r>
            <a:r>
              <a:rPr lang="es-MX" altLang="es-MX" sz="1600" b="1" dirty="0">
                <a:solidFill>
                  <a:srgbClr val="FF0000"/>
                </a:solidFill>
                <a:latin typeface="Courier New" pitchFamily="49" charset="0"/>
              </a:rPr>
              <a:t> </a:t>
            </a:r>
            <a:r>
              <a:rPr lang="es-MX" altLang="es-MX" sz="1600" b="1" dirty="0">
                <a:latin typeface="Courier New" pitchFamily="49" charset="0"/>
              </a:rPr>
              <a:t>ENDP </a:t>
            </a:r>
            <a:endParaRPr lang="en-US" altLang="es-MX" sz="1600" b="1" dirty="0">
              <a:latin typeface="Courier New" pitchFamily="49" charset="0"/>
            </a:endParaRPr>
          </a:p>
          <a:p>
            <a:pPr eaLnBrk="1" hangingPunct="1">
              <a:lnSpc>
                <a:spcPct val="50000"/>
              </a:lnSpc>
              <a:spcBef>
                <a:spcPct val="50000"/>
              </a:spcBef>
              <a:buClrTx/>
              <a:buFontTx/>
              <a:buNone/>
            </a:pPr>
            <a:r>
              <a:rPr lang="en-US" altLang="es-MX" sz="1600" b="1" dirty="0">
                <a:latin typeface="Courier New" pitchFamily="49" charset="0"/>
              </a:rPr>
              <a:t>;---------------------------------------------------------</a:t>
            </a:r>
          </a:p>
          <a:p>
            <a:pPr eaLnBrk="1" hangingPunct="1">
              <a:lnSpc>
                <a:spcPct val="50000"/>
              </a:lnSpc>
              <a:spcBef>
                <a:spcPct val="50000"/>
              </a:spcBef>
              <a:buClrTx/>
              <a:buFontTx/>
              <a:buNone/>
            </a:pPr>
            <a:r>
              <a:rPr lang="en-US" altLang="es-MX" sz="1600" b="1" dirty="0">
                <a:solidFill>
                  <a:srgbClr val="FF0000"/>
                </a:solidFill>
                <a:latin typeface="Courier New" pitchFamily="49" charset="0"/>
              </a:rPr>
              <a:t>Sum3</a:t>
            </a:r>
            <a:r>
              <a:rPr lang="en-US" altLang="es-MX" sz="1600" b="1" dirty="0">
                <a:latin typeface="Courier New" pitchFamily="49" charset="0"/>
              </a:rPr>
              <a:t> PROC    ; Sum3(EBX, ECX, EDX)</a:t>
            </a:r>
          </a:p>
          <a:p>
            <a:pPr eaLnBrk="1" hangingPunct="1">
              <a:lnSpc>
                <a:spcPct val="50000"/>
              </a:lnSpc>
              <a:spcBef>
                <a:spcPct val="50000"/>
              </a:spcBef>
              <a:buClrTx/>
              <a:buFontTx/>
              <a:buNone/>
            </a:pPr>
            <a:r>
              <a:rPr lang="en-US" altLang="es-MX" sz="1600" b="1" dirty="0">
                <a:latin typeface="Courier New" pitchFamily="49" charset="0"/>
              </a:rPr>
              <a:t>; Calculates and returns the sum of three 32-bit integers.</a:t>
            </a:r>
          </a:p>
          <a:p>
            <a:pPr eaLnBrk="1" hangingPunct="1">
              <a:lnSpc>
                <a:spcPct val="50000"/>
              </a:lnSpc>
              <a:spcBef>
                <a:spcPct val="50000"/>
              </a:spcBef>
              <a:buClrTx/>
              <a:buFontTx/>
              <a:buNone/>
            </a:pPr>
            <a:r>
              <a:rPr lang="en-US" altLang="es-MX" sz="1600" b="1" dirty="0">
                <a:latin typeface="Courier New" pitchFamily="49" charset="0"/>
              </a:rPr>
              <a:t>; </a:t>
            </a:r>
            <a:r>
              <a:rPr lang="en-US" altLang="es-MX" sz="1600" b="1" dirty="0">
                <a:solidFill>
                  <a:srgbClr val="FF0000"/>
                </a:solidFill>
                <a:latin typeface="Courier New" pitchFamily="49" charset="0"/>
              </a:rPr>
              <a:t>Receives:</a:t>
            </a:r>
            <a:r>
              <a:rPr lang="en-US" altLang="es-MX" sz="1600" b="1" dirty="0">
                <a:latin typeface="Courier New" pitchFamily="49" charset="0"/>
              </a:rPr>
              <a:t> EBX, ECX, EDX, the three integers. May be</a:t>
            </a:r>
          </a:p>
          <a:p>
            <a:pPr eaLnBrk="1" hangingPunct="1">
              <a:lnSpc>
                <a:spcPct val="50000"/>
              </a:lnSpc>
              <a:spcBef>
                <a:spcPct val="50000"/>
              </a:spcBef>
              <a:buClrTx/>
              <a:buFontTx/>
              <a:buNone/>
            </a:pPr>
            <a:r>
              <a:rPr lang="en-US" altLang="es-MX" sz="1600" b="1" dirty="0">
                <a:latin typeface="Courier New" pitchFamily="49" charset="0"/>
              </a:rPr>
              <a:t>; signed or unsigned.     </a:t>
            </a:r>
            <a:r>
              <a:rPr lang="en-US" altLang="es-MX" sz="1600" b="1" dirty="0">
                <a:solidFill>
                  <a:srgbClr val="C00000"/>
                </a:solidFill>
                <a:latin typeface="Courier New" pitchFamily="49" charset="0"/>
              </a:rPr>
              <a:t>Like Irvine</a:t>
            </a:r>
            <a:endParaRPr lang="en-US" altLang="es-MX" sz="1600" b="1" dirty="0">
              <a:latin typeface="Courier New" pitchFamily="49" charset="0"/>
            </a:endParaRPr>
          </a:p>
          <a:p>
            <a:pPr eaLnBrk="1" hangingPunct="1">
              <a:lnSpc>
                <a:spcPct val="50000"/>
              </a:lnSpc>
              <a:spcBef>
                <a:spcPct val="50000"/>
              </a:spcBef>
              <a:buClrTx/>
              <a:buFontTx/>
              <a:buNone/>
            </a:pPr>
            <a:r>
              <a:rPr lang="en-US" altLang="es-MX" sz="1600" b="1" dirty="0">
                <a:latin typeface="Courier New" pitchFamily="49" charset="0"/>
              </a:rPr>
              <a:t>; </a:t>
            </a:r>
            <a:r>
              <a:rPr lang="en-US" altLang="es-MX" sz="1600" b="1" dirty="0">
                <a:solidFill>
                  <a:srgbClr val="FF0000"/>
                </a:solidFill>
                <a:latin typeface="Courier New" pitchFamily="49" charset="0"/>
              </a:rPr>
              <a:t>Returns:</a:t>
            </a:r>
            <a:r>
              <a:rPr lang="en-US" altLang="es-MX" sz="1600" b="1" dirty="0">
                <a:latin typeface="Courier New" pitchFamily="49" charset="0"/>
              </a:rPr>
              <a:t> EBX = sum, and the status flags (Carry,</a:t>
            </a:r>
          </a:p>
          <a:p>
            <a:pPr eaLnBrk="1" hangingPunct="1">
              <a:lnSpc>
                <a:spcPct val="50000"/>
              </a:lnSpc>
              <a:spcBef>
                <a:spcPct val="50000"/>
              </a:spcBef>
              <a:buClrTx/>
              <a:buFontTx/>
              <a:buNone/>
            </a:pPr>
            <a:r>
              <a:rPr lang="en-US" altLang="es-MX" sz="1600" b="1" dirty="0">
                <a:latin typeface="Courier New" pitchFamily="49" charset="0"/>
              </a:rPr>
              <a:t>; Overflow, etc.) are changed.    </a:t>
            </a:r>
            <a:r>
              <a:rPr lang="en-US" altLang="es-MX" sz="1600" b="1" dirty="0">
                <a:solidFill>
                  <a:srgbClr val="C00000"/>
                </a:solidFill>
                <a:latin typeface="Courier New" pitchFamily="49" charset="0"/>
              </a:rPr>
              <a:t>Like Irvine</a:t>
            </a:r>
            <a:endParaRPr lang="en-US" altLang="es-MX" sz="1600" b="1" dirty="0">
              <a:latin typeface="Courier New" pitchFamily="49" charset="0"/>
            </a:endParaRPr>
          </a:p>
          <a:p>
            <a:pPr eaLnBrk="1" hangingPunct="1">
              <a:lnSpc>
                <a:spcPct val="50000"/>
              </a:lnSpc>
              <a:spcBef>
                <a:spcPct val="50000"/>
              </a:spcBef>
              <a:buClrTx/>
              <a:buFontTx/>
              <a:buNone/>
            </a:pPr>
            <a:r>
              <a:rPr lang="en-US" altLang="es-MX" sz="1600" b="1" dirty="0">
                <a:latin typeface="Courier New" pitchFamily="49" charset="0"/>
              </a:rPr>
              <a:t>; </a:t>
            </a:r>
            <a:r>
              <a:rPr lang="en-US" altLang="es-MX" sz="1600" b="1" dirty="0">
                <a:solidFill>
                  <a:srgbClr val="FF0000"/>
                </a:solidFill>
                <a:latin typeface="Courier New" pitchFamily="49" charset="0"/>
              </a:rPr>
              <a:t>Requires:</a:t>
            </a:r>
            <a:r>
              <a:rPr lang="en-US" altLang="es-MX" sz="1600" b="1" dirty="0">
                <a:latin typeface="Courier New" pitchFamily="49" charset="0"/>
              </a:rPr>
              <a:t> nothing</a:t>
            </a:r>
          </a:p>
          <a:p>
            <a:pPr eaLnBrk="1" hangingPunct="1">
              <a:lnSpc>
                <a:spcPct val="50000"/>
              </a:lnSpc>
              <a:spcBef>
                <a:spcPct val="50000"/>
              </a:spcBef>
              <a:buClrTx/>
              <a:buFontTx/>
              <a:buNone/>
            </a:pPr>
            <a:r>
              <a:rPr lang="en-US" altLang="es-MX" sz="1600" b="1" dirty="0">
                <a:latin typeface="Courier New" pitchFamily="49" charset="0"/>
              </a:rPr>
              <a:t>;---------------------------------------------------------</a:t>
            </a:r>
          </a:p>
          <a:p>
            <a:pPr lvl="1" eaLnBrk="1" hangingPunct="1">
              <a:lnSpc>
                <a:spcPct val="50000"/>
              </a:lnSpc>
              <a:spcBef>
                <a:spcPct val="50000"/>
              </a:spcBef>
              <a:buClrTx/>
              <a:buFontTx/>
              <a:buNone/>
            </a:pPr>
            <a:r>
              <a:rPr lang="en-US" altLang="es-MX" sz="1600" b="1" dirty="0">
                <a:latin typeface="Courier New" pitchFamily="49" charset="0"/>
              </a:rPr>
              <a:t>ADD EBX,ECX</a:t>
            </a:r>
          </a:p>
          <a:p>
            <a:pPr lvl="1" eaLnBrk="1" hangingPunct="1">
              <a:lnSpc>
                <a:spcPct val="50000"/>
              </a:lnSpc>
              <a:spcBef>
                <a:spcPct val="50000"/>
              </a:spcBef>
              <a:buClrTx/>
              <a:buFontTx/>
              <a:buNone/>
            </a:pPr>
            <a:r>
              <a:rPr lang="en-US" altLang="es-MX" sz="1600" b="1" dirty="0">
                <a:latin typeface="Courier New" pitchFamily="49" charset="0"/>
              </a:rPr>
              <a:t>ADD EBX,EDX</a:t>
            </a:r>
          </a:p>
          <a:p>
            <a:pPr lvl="1" eaLnBrk="1" hangingPunct="1">
              <a:lnSpc>
                <a:spcPct val="50000"/>
              </a:lnSpc>
              <a:spcBef>
                <a:spcPct val="50000"/>
              </a:spcBef>
              <a:buClrTx/>
              <a:buFontTx/>
              <a:buNone/>
            </a:pPr>
            <a:r>
              <a:rPr lang="en-US" altLang="es-MX" sz="1600" b="1" dirty="0">
                <a:solidFill>
                  <a:srgbClr val="0070C0"/>
                </a:solidFill>
                <a:latin typeface="Courier New" pitchFamily="49" charset="0"/>
              </a:rPr>
              <a:t>RET</a:t>
            </a:r>
          </a:p>
          <a:p>
            <a:pPr eaLnBrk="1" hangingPunct="1">
              <a:lnSpc>
                <a:spcPct val="50000"/>
              </a:lnSpc>
              <a:spcBef>
                <a:spcPct val="50000"/>
              </a:spcBef>
              <a:buClrTx/>
              <a:buFontTx/>
              <a:buNone/>
            </a:pPr>
            <a:r>
              <a:rPr lang="en-US" altLang="es-MX" sz="1600" b="1" dirty="0">
                <a:solidFill>
                  <a:srgbClr val="FF0000"/>
                </a:solidFill>
                <a:latin typeface="Courier New" pitchFamily="49" charset="0"/>
              </a:rPr>
              <a:t>Sum3</a:t>
            </a:r>
            <a:r>
              <a:rPr lang="en-US" altLang="es-MX" sz="1600" b="1" dirty="0">
                <a:latin typeface="Courier New" pitchFamily="49" charset="0"/>
              </a:rPr>
              <a:t> ENDP</a:t>
            </a:r>
          </a:p>
          <a:p>
            <a:pPr eaLnBrk="1" hangingPunct="1">
              <a:lnSpc>
                <a:spcPct val="50000"/>
              </a:lnSpc>
              <a:spcBef>
                <a:spcPct val="50000"/>
              </a:spcBef>
              <a:buClrTx/>
              <a:buFontTx/>
              <a:buNone/>
            </a:pPr>
            <a:r>
              <a:rPr lang="en-US" altLang="es-MX" sz="1600" b="1" dirty="0">
                <a:latin typeface="Courier New" pitchFamily="49" charset="0"/>
              </a:rPr>
              <a:t>END </a:t>
            </a:r>
            <a:r>
              <a:rPr lang="en-US" altLang="es-MX" sz="1600" b="1" dirty="0">
                <a:solidFill>
                  <a:srgbClr val="FF0000"/>
                </a:solidFill>
                <a:latin typeface="Courier New" pitchFamily="49" charset="0"/>
              </a:rPr>
              <a:t>main</a:t>
            </a:r>
          </a:p>
        </p:txBody>
      </p:sp>
    </p:spTree>
    <p:extLst>
      <p:ext uri="{BB962C8B-B14F-4D97-AF65-F5344CB8AC3E}">
        <p14:creationId xmlns:p14="http://schemas.microsoft.com/office/powerpoint/2010/main" val="945374556"/>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CALL-RET Example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451</a:t>
            </a:fld>
            <a:endParaRPr lang="es-MX" dirty="0"/>
          </a:p>
        </p:txBody>
      </p:sp>
      <p:sp>
        <p:nvSpPr>
          <p:cNvPr id="6" name="Text Box 3"/>
          <p:cNvSpPr txBox="1">
            <a:spLocks noChangeArrowheads="1"/>
          </p:cNvSpPr>
          <p:nvPr/>
        </p:nvSpPr>
        <p:spPr bwMode="auto">
          <a:xfrm>
            <a:off x="4871864" y="1556792"/>
            <a:ext cx="5338936" cy="468052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s-MX" sz="1800" b="1" dirty="0">
                <a:solidFill>
                  <a:srgbClr val="C00000"/>
                </a:solidFill>
                <a:latin typeface="Courier New" pitchFamily="49" charset="0"/>
              </a:rPr>
              <a:t>main</a:t>
            </a:r>
            <a:r>
              <a:rPr lang="en-US" altLang="es-MX" sz="1800" b="1" dirty="0">
                <a:latin typeface="Courier New" pitchFamily="49" charset="0"/>
              </a:rPr>
              <a:t> PROC</a:t>
            </a:r>
          </a:p>
          <a:p>
            <a:pPr eaLnBrk="1" hangingPunct="1">
              <a:lnSpc>
                <a:spcPct val="50000"/>
              </a:lnSpc>
              <a:spcBef>
                <a:spcPct val="50000"/>
              </a:spcBef>
              <a:buClrTx/>
              <a:buFontTx/>
              <a:buNone/>
            </a:pPr>
            <a:r>
              <a:rPr lang="en-US" altLang="es-MX" sz="1800" b="1" dirty="0">
                <a:latin typeface="Courier New" pitchFamily="49" charset="0"/>
              </a:rPr>
              <a:t>                        </a:t>
            </a:r>
            <a:r>
              <a:rPr lang="en-US" altLang="es-MX" sz="1800" b="1" dirty="0">
                <a:solidFill>
                  <a:prstClr val="black"/>
                </a:solidFill>
                <a:latin typeface="Courier New" pitchFamily="49" charset="0"/>
              </a:rPr>
              <a:t> ;</a:t>
            </a:r>
            <a:r>
              <a:rPr lang="en-US" altLang="es-MX" sz="1400" b="1" dirty="0">
                <a:latin typeface="Courier New" pitchFamily="49" charset="0"/>
              </a:rPr>
              <a:t>EIP=</a:t>
            </a:r>
            <a:r>
              <a:rPr lang="en-US" altLang="es-MX" sz="1400" b="1" dirty="0">
                <a:solidFill>
                  <a:schemeClr val="accent6">
                    <a:lumMod val="75000"/>
                  </a:schemeClr>
                </a:solidFill>
                <a:latin typeface="Courier New" pitchFamily="49" charset="0"/>
              </a:rPr>
              <a:t>00000020h</a:t>
            </a:r>
            <a:endParaRPr lang="en-US" altLang="es-MX" sz="1800" b="1" dirty="0">
              <a:solidFill>
                <a:schemeClr val="accent6">
                  <a:lumMod val="75000"/>
                </a:schemeClr>
              </a:solidFill>
              <a:latin typeface="Courier New" pitchFamily="49" charset="0"/>
            </a:endParaRPr>
          </a:p>
          <a:p>
            <a:pPr lvl="1" eaLnBrk="1" hangingPunct="1">
              <a:lnSpc>
                <a:spcPct val="50000"/>
              </a:lnSpc>
              <a:spcBef>
                <a:spcPct val="50000"/>
              </a:spcBef>
              <a:buClrTx/>
              <a:buFontTx/>
              <a:buNone/>
            </a:pPr>
            <a:r>
              <a:rPr lang="en-US" altLang="es-MX" sz="1800" b="1" dirty="0">
                <a:solidFill>
                  <a:schemeClr val="accent6">
                    <a:lumMod val="75000"/>
                  </a:schemeClr>
                </a:solidFill>
                <a:latin typeface="Courier New" pitchFamily="49" charset="0"/>
              </a:rPr>
              <a:t>00000020</a:t>
            </a:r>
            <a:r>
              <a:rPr lang="en-US" altLang="es-MX" sz="1800" b="1" dirty="0">
                <a:latin typeface="Courier New" pitchFamily="49" charset="0"/>
              </a:rPr>
              <a:t> CALL Sum3   ;</a:t>
            </a:r>
            <a:r>
              <a:rPr lang="en-US" altLang="es-MX" sz="1400" b="1" dirty="0">
                <a:latin typeface="Courier New" pitchFamily="49" charset="0"/>
              </a:rPr>
              <a:t>EIP=</a:t>
            </a:r>
            <a:r>
              <a:rPr lang="en-US" altLang="es-MX" sz="1400" b="1" dirty="0">
                <a:solidFill>
                  <a:srgbClr val="FF0000"/>
                </a:solidFill>
                <a:latin typeface="Courier New" pitchFamily="49" charset="0"/>
              </a:rPr>
              <a:t>00000025h</a:t>
            </a:r>
          </a:p>
          <a:p>
            <a:pPr lvl="1" eaLnBrk="1" hangingPunct="1">
              <a:lnSpc>
                <a:spcPct val="50000"/>
              </a:lnSpc>
              <a:spcBef>
                <a:spcPct val="50000"/>
              </a:spcBef>
              <a:buClrTx/>
              <a:buFontTx/>
              <a:buNone/>
            </a:pPr>
            <a:r>
              <a:rPr lang="en-US" altLang="es-MX" sz="1800" b="1" dirty="0">
                <a:solidFill>
                  <a:prstClr val="black"/>
                </a:solidFill>
                <a:latin typeface="Courier New" pitchFamily="49" charset="0"/>
              </a:rPr>
              <a:t>                      ;</a:t>
            </a:r>
            <a:r>
              <a:rPr lang="en-US" altLang="es-MX" sz="1400" b="1" dirty="0">
                <a:solidFill>
                  <a:prstClr val="black"/>
                </a:solidFill>
                <a:latin typeface="Courier New" pitchFamily="49" charset="0"/>
              </a:rPr>
              <a:t>EIP=</a:t>
            </a:r>
            <a:r>
              <a:rPr lang="en-US" altLang="es-MX" sz="1400" b="1" dirty="0">
                <a:solidFill>
                  <a:srgbClr val="00B0F0"/>
                </a:solidFill>
                <a:latin typeface="Courier New" pitchFamily="49" charset="0"/>
              </a:rPr>
              <a:t>00000040h</a:t>
            </a:r>
            <a:endParaRPr lang="en-US" altLang="es-MX" sz="1800" b="1" dirty="0">
              <a:solidFill>
                <a:srgbClr val="FF0000"/>
              </a:solidFill>
              <a:latin typeface="Courier New" pitchFamily="49" charset="0"/>
            </a:endParaRPr>
          </a:p>
          <a:p>
            <a:pPr lvl="1" eaLnBrk="1" hangingPunct="1">
              <a:lnSpc>
                <a:spcPct val="50000"/>
              </a:lnSpc>
              <a:spcBef>
                <a:spcPct val="50000"/>
              </a:spcBef>
              <a:buClrTx/>
              <a:buFontTx/>
              <a:buNone/>
            </a:pPr>
            <a:r>
              <a:rPr lang="en-US" altLang="es-MX" sz="1800" b="1" dirty="0">
                <a:solidFill>
                  <a:srgbClr val="FF0000"/>
                </a:solidFill>
                <a:latin typeface="Courier New" pitchFamily="49" charset="0"/>
              </a:rPr>
              <a:t>00000025</a:t>
            </a:r>
            <a:r>
              <a:rPr lang="en-US" altLang="es-MX" sz="1800" b="1" dirty="0">
                <a:latin typeface="Courier New" pitchFamily="49" charset="0"/>
              </a:rPr>
              <a:t> MOV EAX,EBX</a:t>
            </a:r>
          </a:p>
          <a:p>
            <a:pPr lvl="1" eaLnBrk="1" hangingPunct="1">
              <a:lnSpc>
                <a:spcPct val="50000"/>
              </a:lnSpc>
              <a:spcBef>
                <a:spcPct val="50000"/>
              </a:spcBef>
              <a:buClrTx/>
              <a:buFontTx/>
              <a:buNone/>
            </a:pPr>
            <a:r>
              <a:rPr lang="en-US" altLang="es-MX" sz="1800" b="1" dirty="0">
                <a:latin typeface="Courier New" pitchFamily="49" charset="0"/>
              </a:rPr>
              <a:t>. . .</a:t>
            </a:r>
          </a:p>
          <a:p>
            <a:pPr eaLnBrk="1" hangingPunct="1">
              <a:lnSpc>
                <a:spcPct val="50000"/>
              </a:lnSpc>
              <a:spcBef>
                <a:spcPct val="50000"/>
              </a:spcBef>
              <a:buClrTx/>
              <a:buFontTx/>
              <a:buNone/>
            </a:pPr>
            <a:r>
              <a:rPr lang="en-US" altLang="es-MX" sz="1800" b="1" dirty="0">
                <a:solidFill>
                  <a:srgbClr val="C00000"/>
                </a:solidFill>
                <a:latin typeface="Courier New" pitchFamily="49" charset="0"/>
              </a:rPr>
              <a:t>main</a:t>
            </a:r>
            <a:r>
              <a:rPr lang="en-US" altLang="es-MX" sz="1800" b="1" dirty="0">
                <a:latin typeface="Courier New" pitchFamily="49" charset="0"/>
              </a:rPr>
              <a:t> ENDP</a:t>
            </a: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FontTx/>
              <a:buNone/>
            </a:pPr>
            <a:r>
              <a:rPr lang="en-US" altLang="es-MX" sz="1800" b="1" dirty="0">
                <a:solidFill>
                  <a:schemeClr val="accent6">
                    <a:lumMod val="75000"/>
                  </a:schemeClr>
                </a:solidFill>
                <a:latin typeface="Courier New" pitchFamily="49" charset="0"/>
              </a:rPr>
              <a:t>Sum3</a:t>
            </a:r>
            <a:r>
              <a:rPr lang="en-US" altLang="es-MX" sz="1800" b="1" dirty="0">
                <a:latin typeface="Courier New" pitchFamily="49" charset="0"/>
              </a:rPr>
              <a:t> PROC</a:t>
            </a:r>
          </a:p>
          <a:p>
            <a:pPr eaLnBrk="1" hangingPunct="1">
              <a:lnSpc>
                <a:spcPct val="50000"/>
              </a:lnSpc>
              <a:spcBef>
                <a:spcPct val="50000"/>
              </a:spcBef>
              <a:buClrTx/>
              <a:buFontTx/>
              <a:buNone/>
            </a:pPr>
            <a:r>
              <a:rPr lang="en-US" altLang="es-MX" sz="1800" b="1" dirty="0">
                <a:solidFill>
                  <a:prstClr val="black"/>
                </a:solidFill>
                <a:latin typeface="Courier New" pitchFamily="49" charset="0"/>
              </a:rPr>
              <a:t>                         ;</a:t>
            </a:r>
            <a:r>
              <a:rPr lang="en-US" altLang="es-MX" sz="1400" b="1" dirty="0">
                <a:solidFill>
                  <a:prstClr val="black"/>
                </a:solidFill>
                <a:latin typeface="Courier New" pitchFamily="49" charset="0"/>
              </a:rPr>
              <a:t>EIP=</a:t>
            </a:r>
            <a:r>
              <a:rPr lang="en-US" altLang="es-MX" sz="1400" b="1" dirty="0">
                <a:solidFill>
                  <a:srgbClr val="00B0F0"/>
                </a:solidFill>
                <a:latin typeface="Courier New" pitchFamily="49" charset="0"/>
              </a:rPr>
              <a:t>00000040h</a:t>
            </a:r>
            <a:endParaRPr lang="en-US" altLang="es-MX" sz="1800" b="1" dirty="0">
              <a:solidFill>
                <a:srgbClr val="00B0F0"/>
              </a:solidFill>
              <a:latin typeface="Courier New" pitchFamily="49" charset="0"/>
            </a:endParaRPr>
          </a:p>
          <a:p>
            <a:pPr lvl="1" eaLnBrk="1" hangingPunct="1">
              <a:lnSpc>
                <a:spcPct val="50000"/>
              </a:lnSpc>
              <a:spcBef>
                <a:spcPct val="50000"/>
              </a:spcBef>
              <a:buClrTx/>
              <a:buFontTx/>
              <a:buNone/>
            </a:pPr>
            <a:r>
              <a:rPr lang="en-US" altLang="es-MX" sz="1800" b="1" dirty="0">
                <a:solidFill>
                  <a:srgbClr val="00B0F0"/>
                </a:solidFill>
                <a:latin typeface="Courier New" pitchFamily="49" charset="0"/>
              </a:rPr>
              <a:t>00000040</a:t>
            </a:r>
            <a:r>
              <a:rPr lang="en-US" altLang="es-MX" sz="1800" b="1" dirty="0">
                <a:latin typeface="Courier New" pitchFamily="49" charset="0"/>
              </a:rPr>
              <a:t> ADD EBX,ECX</a:t>
            </a:r>
          </a:p>
          <a:p>
            <a:pPr lvl="1" eaLnBrk="1" hangingPunct="1">
              <a:lnSpc>
                <a:spcPct val="50000"/>
              </a:lnSpc>
              <a:spcBef>
                <a:spcPct val="50000"/>
              </a:spcBef>
              <a:buClrTx/>
              <a:buFontTx/>
              <a:buNone/>
            </a:pPr>
            <a:r>
              <a:rPr lang="en-US" altLang="es-MX" sz="1800" b="1" dirty="0">
                <a:latin typeface="Courier New" pitchFamily="49" charset="0"/>
              </a:rPr>
              <a:t>. . .</a:t>
            </a:r>
          </a:p>
          <a:p>
            <a:pPr lvl="1" eaLnBrk="1" hangingPunct="1">
              <a:lnSpc>
                <a:spcPct val="50000"/>
              </a:lnSpc>
              <a:spcBef>
                <a:spcPct val="50000"/>
              </a:spcBef>
              <a:buClrTx/>
              <a:buFontTx/>
              <a:buNone/>
            </a:pPr>
            <a:r>
              <a:rPr lang="en-US" altLang="es-MX" sz="1800" b="1" dirty="0">
                <a:latin typeface="Courier New" pitchFamily="49" charset="0"/>
              </a:rPr>
              <a:t>000000B0 RET        </a:t>
            </a:r>
            <a:r>
              <a:rPr lang="en-US" altLang="es-MX" sz="1800" b="1" dirty="0">
                <a:solidFill>
                  <a:prstClr val="black"/>
                </a:solidFill>
                <a:latin typeface="Courier New" pitchFamily="49" charset="0"/>
              </a:rPr>
              <a:t> ;</a:t>
            </a:r>
            <a:r>
              <a:rPr lang="en-US" altLang="es-MX" sz="1400" b="1" dirty="0">
                <a:solidFill>
                  <a:prstClr val="black"/>
                </a:solidFill>
                <a:latin typeface="Courier New" pitchFamily="49" charset="0"/>
              </a:rPr>
              <a:t>EIP=</a:t>
            </a:r>
            <a:r>
              <a:rPr lang="en-US" altLang="es-MX" sz="1400" b="1" dirty="0">
                <a:solidFill>
                  <a:srgbClr val="FF0000"/>
                </a:solidFill>
                <a:latin typeface="Courier New" pitchFamily="49" charset="0"/>
              </a:rPr>
              <a:t>00000025h</a:t>
            </a:r>
            <a:endParaRPr lang="en-US" altLang="es-MX" sz="1800" b="1" dirty="0">
              <a:latin typeface="Courier New" pitchFamily="49" charset="0"/>
            </a:endParaRPr>
          </a:p>
          <a:p>
            <a:pPr eaLnBrk="1" hangingPunct="1">
              <a:lnSpc>
                <a:spcPct val="50000"/>
              </a:lnSpc>
              <a:spcBef>
                <a:spcPct val="50000"/>
              </a:spcBef>
              <a:buClrTx/>
              <a:buFontTx/>
              <a:buNone/>
            </a:pPr>
            <a:r>
              <a:rPr lang="en-US" altLang="es-MX" sz="1800" b="1" dirty="0">
                <a:solidFill>
                  <a:schemeClr val="accent6">
                    <a:lumMod val="75000"/>
                  </a:schemeClr>
                </a:solidFill>
                <a:latin typeface="Courier New" pitchFamily="49" charset="0"/>
              </a:rPr>
              <a:t>Sum3</a:t>
            </a:r>
            <a:r>
              <a:rPr lang="en-US" altLang="es-MX" sz="1800" b="1" dirty="0">
                <a:latin typeface="Courier New" pitchFamily="49" charset="0"/>
              </a:rPr>
              <a:t> ENDP</a:t>
            </a:r>
          </a:p>
          <a:p>
            <a:pPr eaLnBrk="1" hangingPunct="1">
              <a:lnSpc>
                <a:spcPct val="50000"/>
              </a:lnSpc>
              <a:spcBef>
                <a:spcPct val="50000"/>
              </a:spcBef>
              <a:buClrTx/>
              <a:buFontTx/>
              <a:buNone/>
            </a:pPr>
            <a:r>
              <a:rPr lang="en-US" altLang="es-MX" sz="1800" b="1" dirty="0">
                <a:latin typeface="Courier New" pitchFamily="49" charset="0"/>
              </a:rPr>
              <a:t>END main</a:t>
            </a:r>
          </a:p>
        </p:txBody>
      </p:sp>
      <p:sp>
        <p:nvSpPr>
          <p:cNvPr id="7" name="Text Box 5"/>
          <p:cNvSpPr txBox="1">
            <a:spLocks noChangeArrowheads="1"/>
          </p:cNvSpPr>
          <p:nvPr/>
        </p:nvSpPr>
        <p:spPr bwMode="auto">
          <a:xfrm>
            <a:off x="2109718" y="2133601"/>
            <a:ext cx="276214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1700" dirty="0">
                <a:solidFill>
                  <a:srgbClr val="FF0000"/>
                </a:solidFill>
              </a:rPr>
              <a:t>0000025</a:t>
            </a:r>
            <a:r>
              <a:rPr lang="en-US" altLang="es-MX" sz="1700" dirty="0"/>
              <a:t> is the offset of the instruction immediately following the CALL instruction</a:t>
            </a:r>
          </a:p>
        </p:txBody>
      </p:sp>
      <p:sp>
        <p:nvSpPr>
          <p:cNvPr id="8" name="Text Box 7"/>
          <p:cNvSpPr txBox="1">
            <a:spLocks noChangeArrowheads="1"/>
          </p:cNvSpPr>
          <p:nvPr/>
        </p:nvSpPr>
        <p:spPr bwMode="auto">
          <a:xfrm>
            <a:off x="2185918" y="3962400"/>
            <a:ext cx="2685946"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1700" dirty="0">
                <a:solidFill>
                  <a:srgbClr val="00B0F0"/>
                </a:solidFill>
              </a:rPr>
              <a:t>00000040</a:t>
            </a:r>
            <a:r>
              <a:rPr lang="en-US" altLang="es-MX" sz="1700" dirty="0"/>
              <a:t> is the offset of the first instruction inside </a:t>
            </a:r>
            <a:r>
              <a:rPr lang="en-US" altLang="es-MX" sz="1600" b="1" dirty="0">
                <a:solidFill>
                  <a:schemeClr val="accent6">
                    <a:lumMod val="75000"/>
                  </a:schemeClr>
                </a:solidFill>
                <a:latin typeface="Courier New" pitchFamily="49" charset="0"/>
              </a:rPr>
              <a:t>Sum3 </a:t>
            </a:r>
            <a:r>
              <a:rPr lang="en-US" altLang="es-MX" sz="1600" b="1" dirty="0">
                <a:latin typeface="Courier New" pitchFamily="49" charset="0"/>
              </a:rPr>
              <a:t>and also its offset</a:t>
            </a:r>
            <a:endParaRPr lang="en-US" altLang="es-MX" sz="1700" dirty="0"/>
          </a:p>
        </p:txBody>
      </p:sp>
    </p:spTree>
    <p:extLst>
      <p:ext uri="{BB962C8B-B14F-4D97-AF65-F5344CB8AC3E}">
        <p14:creationId xmlns:p14="http://schemas.microsoft.com/office/powerpoint/2010/main" val="503219245"/>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Global </a:t>
            </a:r>
            <a:r>
              <a:rPr lang="es-MX" dirty="0" err="1"/>
              <a:t>Values</a:t>
            </a:r>
            <a:r>
              <a:rPr lang="es-MX" dirty="0"/>
              <a:t> </a:t>
            </a:r>
            <a:r>
              <a:rPr lang="es-MX" dirty="0" err="1"/>
              <a:t>with</a:t>
            </a:r>
            <a:r>
              <a:rPr lang="es-MX" dirty="0"/>
              <a:t> </a:t>
            </a:r>
            <a:r>
              <a:rPr lang="es-MX" dirty="0" err="1"/>
              <a:t>Registers</a:t>
            </a:r>
            <a:endParaRPr lang="es-MX" dirty="0"/>
          </a:p>
        </p:txBody>
      </p:sp>
      <p:sp>
        <p:nvSpPr>
          <p:cNvPr id="3" name="Marcador de contenido 2"/>
          <p:cNvSpPr>
            <a:spLocks noGrp="1"/>
          </p:cNvSpPr>
          <p:nvPr>
            <p:ph idx="1"/>
          </p:nvPr>
        </p:nvSpPr>
        <p:spPr/>
        <p:txBody>
          <a:bodyPr/>
          <a:lstStyle/>
          <a:p>
            <a:pPr algn="just"/>
            <a:r>
              <a:rPr lang="es-MX" dirty="0"/>
              <a:t>REGISTERS. </a:t>
            </a:r>
            <a:r>
              <a:rPr lang="es-MX" dirty="0" err="1"/>
              <a:t>All</a:t>
            </a:r>
            <a:r>
              <a:rPr lang="es-MX" dirty="0"/>
              <a:t> CPU </a:t>
            </a:r>
            <a:r>
              <a:rPr lang="es-MX" dirty="0" err="1"/>
              <a:t>Registers</a:t>
            </a:r>
            <a:r>
              <a:rPr lang="es-MX" dirty="0"/>
              <a:t> are global to </a:t>
            </a:r>
            <a:r>
              <a:rPr lang="es-MX" dirty="0" err="1"/>
              <a:t>every</a:t>
            </a:r>
            <a:r>
              <a:rPr lang="es-MX" dirty="0"/>
              <a:t> </a:t>
            </a:r>
            <a:r>
              <a:rPr lang="es-MX" dirty="0" err="1"/>
              <a:t>procedure</a:t>
            </a:r>
            <a:r>
              <a:rPr lang="es-MX" dirty="0"/>
              <a:t> in </a:t>
            </a:r>
            <a:r>
              <a:rPr lang="es-MX" dirty="0" err="1"/>
              <a:t>the</a:t>
            </a:r>
            <a:r>
              <a:rPr lang="es-MX" dirty="0"/>
              <a:t> .CODE </a:t>
            </a:r>
            <a:r>
              <a:rPr lang="es-MX" dirty="0" err="1"/>
              <a:t>segment</a:t>
            </a:r>
            <a:r>
              <a:rPr lang="es-MX" dirty="0"/>
              <a:t>.</a:t>
            </a:r>
          </a:p>
          <a:p>
            <a:endParaRPr lang="es-MX" dirty="0"/>
          </a:p>
          <a:p>
            <a:pPr algn="just"/>
            <a:r>
              <a:rPr lang="es-MX" dirty="0" err="1"/>
              <a:t>Using</a:t>
            </a:r>
            <a:r>
              <a:rPr lang="es-MX" dirty="0"/>
              <a:t> CPU </a:t>
            </a:r>
            <a:r>
              <a:rPr lang="es-MX" dirty="0" err="1"/>
              <a:t>Registers</a:t>
            </a:r>
            <a:r>
              <a:rPr lang="es-MX" dirty="0"/>
              <a:t> </a:t>
            </a:r>
            <a:r>
              <a:rPr lang="es-MX" dirty="0" err="1"/>
              <a:t>inside</a:t>
            </a:r>
            <a:r>
              <a:rPr lang="es-MX" dirty="0"/>
              <a:t> a </a:t>
            </a:r>
            <a:r>
              <a:rPr lang="es-MX" dirty="0" err="1"/>
              <a:t>procedure</a:t>
            </a:r>
            <a:r>
              <a:rPr lang="es-MX" dirty="0"/>
              <a:t>, to </a:t>
            </a:r>
            <a:r>
              <a:rPr lang="es-MX" dirty="0" err="1"/>
              <a:t>pass</a:t>
            </a:r>
            <a:r>
              <a:rPr lang="es-MX" dirty="0"/>
              <a:t> </a:t>
            </a:r>
            <a:r>
              <a:rPr lang="es-MX" dirty="0" err="1"/>
              <a:t>values</a:t>
            </a:r>
            <a:r>
              <a:rPr lang="es-MX" dirty="0"/>
              <a:t>, </a:t>
            </a:r>
            <a:r>
              <a:rPr lang="es-MX" dirty="0" err="1"/>
              <a:t>is</a:t>
            </a:r>
            <a:r>
              <a:rPr lang="es-MX" dirty="0"/>
              <a:t> </a:t>
            </a:r>
            <a:r>
              <a:rPr lang="es-MX" dirty="0" err="1"/>
              <a:t>not</a:t>
            </a:r>
            <a:r>
              <a:rPr lang="es-MX" dirty="0"/>
              <a:t> </a:t>
            </a:r>
            <a:r>
              <a:rPr lang="es-MX" dirty="0" err="1"/>
              <a:t>the</a:t>
            </a:r>
            <a:r>
              <a:rPr lang="es-MX" dirty="0"/>
              <a:t> </a:t>
            </a:r>
            <a:r>
              <a:rPr lang="es-MX" dirty="0" err="1"/>
              <a:t>best</a:t>
            </a:r>
            <a:r>
              <a:rPr lang="es-MX" dirty="0"/>
              <a:t> </a:t>
            </a:r>
            <a:r>
              <a:rPr lang="es-MX" dirty="0" err="1"/>
              <a:t>practice</a:t>
            </a:r>
            <a:r>
              <a:rPr lang="es-MX" dirty="0"/>
              <a:t>; </a:t>
            </a:r>
            <a:r>
              <a:rPr lang="es-MX" dirty="0" err="1"/>
              <a:t>but</a:t>
            </a:r>
            <a:r>
              <a:rPr lang="es-MX" dirty="0"/>
              <a:t>, at </a:t>
            </a:r>
            <a:r>
              <a:rPr lang="es-MX" dirty="0" err="1"/>
              <a:t>least</a:t>
            </a:r>
            <a:r>
              <a:rPr lang="es-MX" dirty="0"/>
              <a:t>, </a:t>
            </a:r>
            <a:r>
              <a:rPr lang="es-MX" dirty="0" err="1"/>
              <a:t>the</a:t>
            </a:r>
            <a:r>
              <a:rPr lang="es-MX" dirty="0"/>
              <a:t> </a:t>
            </a:r>
            <a:r>
              <a:rPr lang="es-MX" dirty="0" err="1"/>
              <a:t>Registers</a:t>
            </a:r>
            <a:r>
              <a:rPr lang="es-MX" dirty="0"/>
              <a:t> </a:t>
            </a:r>
            <a:r>
              <a:rPr lang="es-MX" dirty="0" err="1"/>
              <a:t>allow</a:t>
            </a:r>
            <a:r>
              <a:rPr lang="es-MX" dirty="0"/>
              <a:t> </a:t>
            </a:r>
            <a:r>
              <a:rPr lang="es-MX" dirty="0" err="1"/>
              <a:t>some</a:t>
            </a:r>
            <a:r>
              <a:rPr lang="es-MX" dirty="0"/>
              <a:t> </a:t>
            </a:r>
            <a:r>
              <a:rPr lang="es-MX" dirty="0" err="1"/>
              <a:t>extent</a:t>
            </a:r>
            <a:r>
              <a:rPr lang="es-MX" dirty="0"/>
              <a:t> of </a:t>
            </a:r>
            <a:r>
              <a:rPr lang="es-MX" dirty="0" err="1"/>
              <a:t>flexibility</a:t>
            </a:r>
            <a:r>
              <a:rPr lang="es-MX" dirty="0"/>
              <a:t>, </a:t>
            </a:r>
            <a:r>
              <a:rPr lang="es-MX" dirty="0" err="1"/>
              <a:t>passing</a:t>
            </a:r>
            <a:r>
              <a:rPr lang="es-MX" dirty="0"/>
              <a:t> </a:t>
            </a:r>
            <a:r>
              <a:rPr lang="es-MX" dirty="0" err="1"/>
              <a:t>values</a:t>
            </a:r>
            <a:r>
              <a:rPr lang="es-MX" dirty="0"/>
              <a:t> at </a:t>
            </a:r>
            <a:r>
              <a:rPr lang="es-MX" dirty="0" err="1"/>
              <a:t>CALLing</a:t>
            </a:r>
            <a:r>
              <a:rPr lang="es-MX" dirty="0"/>
              <a:t> and </a:t>
            </a:r>
            <a:r>
              <a:rPr lang="es-MX" dirty="0" err="1"/>
              <a:t>RETurning</a:t>
            </a:r>
            <a:r>
              <a:rPr lang="es-MX" dirty="0"/>
              <a:t> time.</a:t>
            </a:r>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452</a:t>
            </a:fld>
            <a:endParaRPr lang="es-MX" dirty="0"/>
          </a:p>
        </p:txBody>
      </p:sp>
    </p:spTree>
    <p:extLst>
      <p:ext uri="{BB962C8B-B14F-4D97-AF65-F5344CB8AC3E}">
        <p14:creationId xmlns:p14="http://schemas.microsoft.com/office/powerpoint/2010/main" val="3511713004"/>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CALL and RET Instructions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453</a:t>
            </a:fld>
            <a:endParaRPr lang="es-MX" dirty="0"/>
          </a:p>
        </p:txBody>
      </p:sp>
      <p:sp>
        <p:nvSpPr>
          <p:cNvPr id="6" name="Rectangle 3"/>
          <p:cNvSpPr txBox="1">
            <a:spLocks noChangeArrowheads="1"/>
          </p:cNvSpPr>
          <p:nvPr/>
        </p:nvSpPr>
        <p:spPr>
          <a:xfrm>
            <a:off x="2209800" y="2204864"/>
            <a:ext cx="7772400" cy="381642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s-MX" dirty="0"/>
              <a:t>The </a:t>
            </a:r>
            <a:r>
              <a:rPr lang="en-US" altLang="es-MX" b="1" dirty="0"/>
              <a:t>CALL</a:t>
            </a:r>
            <a:r>
              <a:rPr lang="en-US" altLang="es-MX" dirty="0"/>
              <a:t> instruction </a:t>
            </a:r>
            <a:r>
              <a:rPr lang="en-US" altLang="es-MX" i="1" dirty="0"/>
              <a:t>calls</a:t>
            </a:r>
            <a:r>
              <a:rPr lang="en-US" altLang="es-MX" dirty="0"/>
              <a:t> a procedure </a:t>
            </a:r>
          </a:p>
          <a:p>
            <a:pPr lvl="1"/>
            <a:r>
              <a:rPr lang="en-US" altLang="es-MX" dirty="0"/>
              <a:t>Pushes the </a:t>
            </a:r>
            <a:r>
              <a:rPr lang="en-US" altLang="es-MX" i="1" dirty="0"/>
              <a:t>offset</a:t>
            </a:r>
            <a:r>
              <a:rPr lang="en-US" altLang="es-MX" dirty="0"/>
              <a:t> of next instruction, after CALL, on the stack:    </a:t>
            </a:r>
            <a:r>
              <a:rPr lang="en-US" altLang="es-MX" dirty="0">
                <a:solidFill>
                  <a:srgbClr val="FF0000"/>
                </a:solidFill>
              </a:rPr>
              <a:t>PUSH  EIP</a:t>
            </a:r>
          </a:p>
          <a:p>
            <a:pPr lvl="1"/>
            <a:r>
              <a:rPr lang="en-US" altLang="es-MX" dirty="0"/>
              <a:t>Copies the </a:t>
            </a:r>
            <a:r>
              <a:rPr lang="en-US" altLang="es-MX" i="1" dirty="0"/>
              <a:t>address</a:t>
            </a:r>
            <a:r>
              <a:rPr lang="en-US" altLang="es-MX" dirty="0"/>
              <a:t> of the called procedure into EIP (</a:t>
            </a:r>
            <a:r>
              <a:rPr lang="en-US" altLang="es-MX" sz="2100" dirty="0"/>
              <a:t>Program Counter</a:t>
            </a:r>
            <a:r>
              <a:rPr lang="en-US" altLang="es-MX" dirty="0"/>
              <a:t>):    </a:t>
            </a:r>
            <a:r>
              <a:rPr lang="en-US" altLang="es-MX" dirty="0">
                <a:solidFill>
                  <a:srgbClr val="FF0000"/>
                </a:solidFill>
              </a:rPr>
              <a:t>MOV  EIP,  OFFSET </a:t>
            </a:r>
            <a:r>
              <a:rPr lang="en-US" altLang="es-MX" dirty="0" err="1">
                <a:solidFill>
                  <a:srgbClr val="FF0000"/>
                </a:solidFill>
              </a:rPr>
              <a:t>nomProc</a:t>
            </a:r>
            <a:r>
              <a:rPr lang="en-US" altLang="es-MX" dirty="0"/>
              <a:t> </a:t>
            </a:r>
          </a:p>
          <a:p>
            <a:endParaRPr lang="en-US" altLang="es-MX" dirty="0"/>
          </a:p>
          <a:p>
            <a:r>
              <a:rPr lang="en-US" altLang="es-MX" dirty="0"/>
              <a:t>The </a:t>
            </a:r>
            <a:r>
              <a:rPr lang="en-US" altLang="es-MX" b="1" dirty="0"/>
              <a:t>RET</a:t>
            </a:r>
            <a:r>
              <a:rPr lang="en-US" altLang="es-MX" dirty="0"/>
              <a:t> instruction returns from a procedure</a:t>
            </a:r>
          </a:p>
          <a:p>
            <a:pPr lvl="1"/>
            <a:r>
              <a:rPr lang="en-US" altLang="es-MX" dirty="0"/>
              <a:t>pops top of stack, having the </a:t>
            </a:r>
            <a:r>
              <a:rPr lang="en-US" altLang="es-MX" i="1" dirty="0"/>
              <a:t>offset</a:t>
            </a:r>
            <a:r>
              <a:rPr lang="en-US" altLang="es-MX" dirty="0"/>
              <a:t> of the next-instruction </a:t>
            </a:r>
            <a:r>
              <a:rPr lang="en-US" altLang="es-MX" i="1" dirty="0"/>
              <a:t>offset</a:t>
            </a:r>
            <a:r>
              <a:rPr lang="en-US" altLang="es-MX" dirty="0"/>
              <a:t>, into EIP </a:t>
            </a:r>
            <a:r>
              <a:rPr lang="en-US" altLang="es-MX" sz="1800" dirty="0">
                <a:solidFill>
                  <a:prstClr val="black"/>
                </a:solidFill>
              </a:rPr>
              <a:t>(</a:t>
            </a:r>
            <a:r>
              <a:rPr lang="en-US" altLang="es-MX" sz="2100" dirty="0">
                <a:solidFill>
                  <a:prstClr val="black"/>
                </a:solidFill>
              </a:rPr>
              <a:t>Program Counter</a:t>
            </a:r>
            <a:r>
              <a:rPr lang="en-US" altLang="es-MX" sz="1800" dirty="0">
                <a:solidFill>
                  <a:prstClr val="black"/>
                </a:solidFill>
              </a:rPr>
              <a:t>):</a:t>
            </a:r>
            <a:r>
              <a:rPr lang="en-US" altLang="es-MX" dirty="0"/>
              <a:t> </a:t>
            </a:r>
            <a:r>
              <a:rPr lang="en-US" altLang="es-MX" dirty="0">
                <a:solidFill>
                  <a:srgbClr val="FF0000"/>
                </a:solidFill>
              </a:rPr>
              <a:t>POP  EIP</a:t>
            </a:r>
          </a:p>
        </p:txBody>
      </p:sp>
    </p:spTree>
    <p:extLst>
      <p:ext uri="{BB962C8B-B14F-4D97-AF65-F5344CB8AC3E}">
        <p14:creationId xmlns:p14="http://schemas.microsoft.com/office/powerpoint/2010/main" val="693698423"/>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CALL &amp; RET Example 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454</a:t>
            </a:fld>
            <a:endParaRPr lang="es-MX" dirty="0"/>
          </a:p>
        </p:txBody>
      </p:sp>
      <p:sp>
        <p:nvSpPr>
          <p:cNvPr id="6" name="Text Box 5"/>
          <p:cNvSpPr txBox="1">
            <a:spLocks noChangeArrowheads="1"/>
          </p:cNvSpPr>
          <p:nvPr/>
        </p:nvSpPr>
        <p:spPr bwMode="auto">
          <a:xfrm>
            <a:off x="1981200" y="1844825"/>
            <a:ext cx="228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1500" dirty="0"/>
              <a:t>The </a:t>
            </a:r>
            <a:r>
              <a:rPr lang="en-US" altLang="es-MX" sz="1500" b="1" dirty="0"/>
              <a:t>CALL</a:t>
            </a:r>
            <a:r>
              <a:rPr lang="en-US" altLang="es-MX" sz="1500" dirty="0"/>
              <a:t> instruction pushes </a:t>
            </a:r>
            <a:r>
              <a:rPr lang="en-US" altLang="es-MX" sz="1500" dirty="0">
                <a:solidFill>
                  <a:srgbClr val="FF0000"/>
                </a:solidFill>
              </a:rPr>
              <a:t>00000025</a:t>
            </a:r>
            <a:r>
              <a:rPr lang="en-US" altLang="es-MX" sz="1500" dirty="0"/>
              <a:t> onto the stack, and loads </a:t>
            </a:r>
            <a:r>
              <a:rPr lang="en-US" altLang="es-MX" sz="1500" dirty="0">
                <a:solidFill>
                  <a:srgbClr val="00B0F0"/>
                </a:solidFill>
              </a:rPr>
              <a:t>00000040</a:t>
            </a:r>
            <a:r>
              <a:rPr lang="en-US" altLang="es-MX" sz="1500" dirty="0"/>
              <a:t> into EIP</a:t>
            </a:r>
          </a:p>
        </p:txBody>
      </p:sp>
      <p:sp>
        <p:nvSpPr>
          <p:cNvPr id="7" name="Text Box 6"/>
          <p:cNvSpPr txBox="1">
            <a:spLocks noChangeArrowheads="1"/>
          </p:cNvSpPr>
          <p:nvPr/>
        </p:nvSpPr>
        <p:spPr bwMode="auto">
          <a:xfrm>
            <a:off x="1981200" y="4283224"/>
            <a:ext cx="22860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1500" dirty="0"/>
              <a:t>The </a:t>
            </a:r>
            <a:r>
              <a:rPr lang="en-US" altLang="es-MX" sz="1500" b="1" dirty="0"/>
              <a:t>RET</a:t>
            </a:r>
            <a:r>
              <a:rPr lang="en-US" altLang="es-MX" sz="1500" dirty="0"/>
              <a:t> instruction pops </a:t>
            </a:r>
            <a:r>
              <a:rPr lang="en-US" altLang="es-MX" sz="1500" dirty="0">
                <a:solidFill>
                  <a:srgbClr val="FF0000"/>
                </a:solidFill>
              </a:rPr>
              <a:t>00000025</a:t>
            </a:r>
            <a:r>
              <a:rPr lang="en-US" altLang="es-MX" sz="1500" dirty="0"/>
              <a:t> from the stack into EIP</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8" y="1700808"/>
            <a:ext cx="5105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9"/>
          <p:cNvSpPr txBox="1">
            <a:spLocks noChangeArrowheads="1"/>
          </p:cNvSpPr>
          <p:nvPr/>
        </p:nvSpPr>
        <p:spPr bwMode="auto">
          <a:xfrm>
            <a:off x="4482108" y="3140969"/>
            <a:ext cx="487680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hangingPunct="1">
              <a:spcBef>
                <a:spcPct val="50000"/>
              </a:spcBef>
              <a:buClrTx/>
              <a:buFontTx/>
              <a:buNone/>
            </a:pPr>
            <a:r>
              <a:rPr lang="en-US" altLang="es-MX" sz="1700" dirty="0"/>
              <a:t>(stack shown before RET executes)</a:t>
            </a:r>
          </a:p>
        </p:txBody>
      </p:sp>
    </p:spTree>
    <p:extLst>
      <p:ext uri="{BB962C8B-B14F-4D97-AF65-F5344CB8AC3E}">
        <p14:creationId xmlns:p14="http://schemas.microsoft.com/office/powerpoint/2010/main" val="1043166569"/>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Nested Procedure Calls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455</a:t>
            </a:fld>
            <a:endParaRPr lang="es-MX" dirty="0"/>
          </a:p>
        </p:txBody>
      </p:sp>
      <p:sp>
        <p:nvSpPr>
          <p:cNvPr id="6" name="Text Box 5"/>
          <p:cNvSpPr txBox="1">
            <a:spLocks noChangeArrowheads="1"/>
          </p:cNvSpPr>
          <p:nvPr/>
        </p:nvSpPr>
        <p:spPr bwMode="auto">
          <a:xfrm>
            <a:off x="5847632" y="1916832"/>
            <a:ext cx="35814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1900" dirty="0"/>
              <a:t>By the time Sub3 is called, the stack contains all three return addresses: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1484784"/>
            <a:ext cx="647541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616591"/>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Global </a:t>
            </a:r>
            <a:r>
              <a:rPr lang="es-MX" dirty="0" err="1"/>
              <a:t>Scope</a:t>
            </a:r>
            <a:r>
              <a:rPr lang="es-MX" dirty="0"/>
              <a:t> of Data </a:t>
            </a:r>
            <a:r>
              <a:rPr lang="es-MX" dirty="0" err="1"/>
              <a:t>Labels</a:t>
            </a:r>
            <a:endParaRPr lang="es-MX" dirty="0"/>
          </a:p>
        </p:txBody>
      </p:sp>
      <p:sp>
        <p:nvSpPr>
          <p:cNvPr id="3" name="Marcador de contenido 2"/>
          <p:cNvSpPr>
            <a:spLocks noGrp="1"/>
          </p:cNvSpPr>
          <p:nvPr>
            <p:ph idx="1"/>
          </p:nvPr>
        </p:nvSpPr>
        <p:spPr/>
        <p:txBody>
          <a:bodyPr>
            <a:normAutofit/>
          </a:bodyPr>
          <a:lstStyle/>
          <a:p>
            <a:pPr algn="just"/>
            <a:r>
              <a:rPr lang="es-MX" dirty="0" err="1"/>
              <a:t>All</a:t>
            </a:r>
            <a:r>
              <a:rPr lang="es-MX" dirty="0"/>
              <a:t> Data </a:t>
            </a:r>
            <a:r>
              <a:rPr lang="es-MX" dirty="0" err="1"/>
              <a:t>Labels</a:t>
            </a:r>
            <a:r>
              <a:rPr lang="es-MX" dirty="0"/>
              <a:t> (</a:t>
            </a:r>
            <a:r>
              <a:rPr lang="es-MX" i="1" dirty="0"/>
              <a:t>variables</a:t>
            </a:r>
            <a:r>
              <a:rPr lang="es-MX" dirty="0"/>
              <a:t>) </a:t>
            </a:r>
            <a:r>
              <a:rPr lang="es-MX" dirty="0" err="1"/>
              <a:t>defined</a:t>
            </a:r>
            <a:r>
              <a:rPr lang="es-MX" dirty="0"/>
              <a:t> in </a:t>
            </a:r>
            <a:r>
              <a:rPr lang="es-MX" dirty="0" err="1"/>
              <a:t>the</a:t>
            </a:r>
            <a:r>
              <a:rPr lang="es-MX" dirty="0"/>
              <a:t> .DATA </a:t>
            </a:r>
            <a:r>
              <a:rPr lang="es-MX" dirty="0" err="1"/>
              <a:t>segment</a:t>
            </a:r>
            <a:r>
              <a:rPr lang="es-MX" dirty="0"/>
              <a:t> are global to </a:t>
            </a:r>
            <a:r>
              <a:rPr lang="es-MX" dirty="0" err="1"/>
              <a:t>every</a:t>
            </a:r>
            <a:r>
              <a:rPr lang="es-MX" dirty="0"/>
              <a:t> </a:t>
            </a:r>
            <a:r>
              <a:rPr lang="es-MX" dirty="0" err="1"/>
              <a:t>procedure</a:t>
            </a:r>
            <a:r>
              <a:rPr lang="es-MX" dirty="0"/>
              <a:t> </a:t>
            </a:r>
            <a:r>
              <a:rPr lang="es-MX" dirty="0" err="1"/>
              <a:t>defined</a:t>
            </a:r>
            <a:r>
              <a:rPr lang="es-MX" dirty="0"/>
              <a:t> in </a:t>
            </a:r>
            <a:r>
              <a:rPr lang="es-MX" dirty="0" err="1"/>
              <a:t>the</a:t>
            </a:r>
            <a:r>
              <a:rPr lang="es-MX" dirty="0"/>
              <a:t> .CODE </a:t>
            </a:r>
            <a:r>
              <a:rPr lang="es-MX" dirty="0" err="1"/>
              <a:t>segment</a:t>
            </a:r>
            <a:r>
              <a:rPr lang="es-MX" dirty="0"/>
              <a:t>, of </a:t>
            </a:r>
            <a:r>
              <a:rPr lang="es-MX" dirty="0" err="1"/>
              <a:t>the</a:t>
            </a:r>
            <a:r>
              <a:rPr lang="es-MX" dirty="0"/>
              <a:t> </a:t>
            </a:r>
            <a:r>
              <a:rPr lang="es-MX" dirty="0" err="1"/>
              <a:t>same</a:t>
            </a:r>
            <a:r>
              <a:rPr lang="es-MX" dirty="0"/>
              <a:t> file.</a:t>
            </a:r>
          </a:p>
          <a:p>
            <a:pPr algn="just"/>
            <a:r>
              <a:rPr lang="es-MX" dirty="0" err="1"/>
              <a:t>Using</a:t>
            </a:r>
            <a:r>
              <a:rPr lang="es-MX" dirty="0"/>
              <a:t> global variables (Data </a:t>
            </a:r>
            <a:r>
              <a:rPr lang="es-MX" dirty="0" err="1"/>
              <a:t>Labels</a:t>
            </a:r>
            <a:r>
              <a:rPr lang="es-MX" dirty="0"/>
              <a:t>) </a:t>
            </a:r>
            <a:r>
              <a:rPr lang="es-MX" dirty="0" err="1"/>
              <a:t>inside</a:t>
            </a:r>
            <a:r>
              <a:rPr lang="es-MX" dirty="0"/>
              <a:t> a </a:t>
            </a:r>
            <a:r>
              <a:rPr lang="es-MX" dirty="0" err="1"/>
              <a:t>procedure</a:t>
            </a:r>
            <a:r>
              <a:rPr lang="es-MX" dirty="0"/>
              <a:t>, to </a:t>
            </a:r>
            <a:r>
              <a:rPr lang="es-MX" i="1" dirty="0" err="1"/>
              <a:t>pass</a:t>
            </a:r>
            <a:r>
              <a:rPr lang="es-MX" i="1" dirty="0"/>
              <a:t> </a:t>
            </a:r>
            <a:r>
              <a:rPr lang="es-MX" i="1" dirty="0" err="1"/>
              <a:t>values</a:t>
            </a:r>
            <a:r>
              <a:rPr lang="es-MX" dirty="0"/>
              <a:t>, </a:t>
            </a:r>
            <a:r>
              <a:rPr lang="es-MX" dirty="0" err="1"/>
              <a:t>is</a:t>
            </a:r>
            <a:r>
              <a:rPr lang="es-MX" dirty="0"/>
              <a:t> a </a:t>
            </a:r>
            <a:r>
              <a:rPr lang="es-MX" dirty="0" err="1"/>
              <a:t>bad</a:t>
            </a:r>
            <a:r>
              <a:rPr lang="es-MX" dirty="0"/>
              <a:t> </a:t>
            </a:r>
            <a:r>
              <a:rPr lang="es-MX" dirty="0" err="1"/>
              <a:t>practice</a:t>
            </a:r>
            <a:r>
              <a:rPr lang="es-MX" dirty="0"/>
              <a:t>.</a:t>
            </a:r>
          </a:p>
          <a:p>
            <a:pPr algn="just"/>
            <a:r>
              <a:rPr lang="es-MX" dirty="0"/>
              <a:t>A </a:t>
            </a:r>
            <a:r>
              <a:rPr lang="es-MX" i="1" dirty="0" err="1"/>
              <a:t>better</a:t>
            </a:r>
            <a:r>
              <a:rPr lang="es-MX" i="1" dirty="0"/>
              <a:t> conceptual </a:t>
            </a:r>
            <a:r>
              <a:rPr lang="es-MX" i="1" dirty="0" err="1"/>
              <a:t>approach</a:t>
            </a:r>
            <a:r>
              <a:rPr lang="es-MX" dirty="0"/>
              <a:t>, </a:t>
            </a:r>
            <a:r>
              <a:rPr lang="es-MX" dirty="0" err="1"/>
              <a:t>is</a:t>
            </a:r>
            <a:r>
              <a:rPr lang="es-MX" dirty="0"/>
              <a:t> to </a:t>
            </a:r>
            <a:r>
              <a:rPr lang="es-MX" dirty="0" err="1"/>
              <a:t>hold</a:t>
            </a:r>
            <a:r>
              <a:rPr lang="es-MX" dirty="0"/>
              <a:t> a Local </a:t>
            </a:r>
            <a:r>
              <a:rPr lang="es-MX" dirty="0" err="1"/>
              <a:t>Area</a:t>
            </a:r>
            <a:r>
              <a:rPr lang="es-MX" dirty="0"/>
              <a:t> </a:t>
            </a:r>
            <a:r>
              <a:rPr lang="es-MX" dirty="0" err="1"/>
              <a:t>for</a:t>
            </a:r>
            <a:r>
              <a:rPr lang="es-MX" dirty="0"/>
              <a:t> </a:t>
            </a:r>
            <a:r>
              <a:rPr lang="es-MX" dirty="0" err="1"/>
              <a:t>each</a:t>
            </a:r>
            <a:r>
              <a:rPr lang="es-MX" dirty="0"/>
              <a:t> </a:t>
            </a:r>
            <a:r>
              <a:rPr lang="es-MX" dirty="0" err="1"/>
              <a:t>procedure</a:t>
            </a:r>
            <a:r>
              <a:rPr lang="es-MX" dirty="0"/>
              <a:t>, </a:t>
            </a:r>
            <a:r>
              <a:rPr lang="es-MX" dirty="0" err="1"/>
              <a:t>having</a:t>
            </a:r>
            <a:r>
              <a:rPr lang="es-MX" dirty="0"/>
              <a:t> </a:t>
            </a:r>
            <a:r>
              <a:rPr lang="es-MX" dirty="0" err="1"/>
              <a:t>own</a:t>
            </a:r>
            <a:r>
              <a:rPr lang="es-MX" dirty="0"/>
              <a:t> local variables, and </a:t>
            </a:r>
            <a:r>
              <a:rPr lang="es-MX" dirty="0" err="1"/>
              <a:t>passing</a:t>
            </a:r>
            <a:r>
              <a:rPr lang="es-MX" dirty="0"/>
              <a:t> </a:t>
            </a:r>
            <a:r>
              <a:rPr lang="es-MX" dirty="0" err="1"/>
              <a:t>arguments</a:t>
            </a:r>
            <a:r>
              <a:rPr lang="es-MX" dirty="0"/>
              <a:t> </a:t>
            </a:r>
            <a:r>
              <a:rPr lang="es-MX" dirty="0" err="1"/>
              <a:t>using</a:t>
            </a:r>
            <a:r>
              <a:rPr lang="es-MX" dirty="0"/>
              <a:t> </a:t>
            </a:r>
            <a:r>
              <a:rPr lang="es-MX" dirty="0" err="1"/>
              <a:t>stack</a:t>
            </a:r>
            <a:r>
              <a:rPr lang="es-MX" dirty="0"/>
              <a:t> and CPU-</a:t>
            </a:r>
            <a:r>
              <a:rPr lang="es-MX" dirty="0" err="1"/>
              <a:t>Registers</a:t>
            </a:r>
            <a:r>
              <a:rPr lang="es-MX" dirty="0"/>
              <a:t> at </a:t>
            </a:r>
            <a:r>
              <a:rPr lang="es-MX" dirty="0" err="1"/>
              <a:t>CALLing</a:t>
            </a:r>
            <a:r>
              <a:rPr lang="es-MX" dirty="0"/>
              <a:t> and </a:t>
            </a:r>
            <a:r>
              <a:rPr lang="es-MX" dirty="0" err="1"/>
              <a:t>RETurning</a:t>
            </a:r>
            <a:r>
              <a:rPr lang="es-MX" dirty="0"/>
              <a:t> time.</a:t>
            </a:r>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456</a:t>
            </a:fld>
            <a:endParaRPr lang="es-MX" dirty="0"/>
          </a:p>
        </p:txBody>
      </p:sp>
    </p:spTree>
    <p:extLst>
      <p:ext uri="{BB962C8B-B14F-4D97-AF65-F5344CB8AC3E}">
        <p14:creationId xmlns:p14="http://schemas.microsoft.com/office/powerpoint/2010/main" val="4068567691"/>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Procedure Arguments / Parameters</a:t>
            </a:r>
          </a:p>
        </p:txBody>
      </p:sp>
      <p:sp>
        <p:nvSpPr>
          <p:cNvPr id="3" name="2 Marcador de contenido"/>
          <p:cNvSpPr>
            <a:spLocks noGrp="1"/>
          </p:cNvSpPr>
          <p:nvPr>
            <p:ph idx="1"/>
          </p:nvPr>
        </p:nvSpPr>
        <p:spPr/>
        <p:txBody>
          <a:bodyPr/>
          <a:lstStyle/>
          <a:p>
            <a:pPr>
              <a:spcBef>
                <a:spcPct val="50000"/>
              </a:spcBef>
            </a:pPr>
            <a:r>
              <a:rPr lang="en-US" altLang="es-MX" sz="2500" dirty="0"/>
              <a:t>A good procedure might be </a:t>
            </a:r>
            <a:r>
              <a:rPr lang="en-US" altLang="es-MX" sz="2500" i="1" dirty="0"/>
              <a:t>usable</a:t>
            </a:r>
            <a:r>
              <a:rPr lang="en-US" altLang="es-MX" sz="2500" dirty="0"/>
              <a:t> in many different programs</a:t>
            </a:r>
          </a:p>
          <a:p>
            <a:pPr lvl="1">
              <a:spcBef>
                <a:spcPct val="50000"/>
              </a:spcBef>
            </a:pPr>
            <a:r>
              <a:rPr lang="en-US" altLang="es-MX" sz="2300" dirty="0"/>
              <a:t>but carefully when general-purpose registers and even worst when offset variable are used</a:t>
            </a:r>
          </a:p>
          <a:p>
            <a:pPr>
              <a:spcBef>
                <a:spcPct val="50000"/>
              </a:spcBef>
            </a:pPr>
            <a:endParaRPr lang="en-US" altLang="es-MX" sz="2500" i="1" dirty="0"/>
          </a:p>
          <a:p>
            <a:pPr>
              <a:spcBef>
                <a:spcPct val="50000"/>
              </a:spcBef>
            </a:pPr>
            <a:r>
              <a:rPr lang="en-US" altLang="es-MX" sz="2500" i="1" dirty="0"/>
              <a:t>Arguments / Parameters</a:t>
            </a:r>
            <a:r>
              <a:rPr lang="en-US" altLang="es-MX" sz="2500" dirty="0"/>
              <a:t> help to make procedures flexible because parameter values can change at runtime</a:t>
            </a:r>
            <a:endParaRPr lang="en-US" altLang="es-MX" sz="2800" dirty="0"/>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457</a:t>
            </a:fld>
            <a:endParaRPr lang="es-MX" dirty="0"/>
          </a:p>
        </p:txBody>
      </p:sp>
    </p:spTree>
    <p:extLst>
      <p:ext uri="{BB962C8B-B14F-4D97-AF65-F5344CB8AC3E}">
        <p14:creationId xmlns:p14="http://schemas.microsoft.com/office/powerpoint/2010/main" val="1566150941"/>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Stack</a:t>
            </a:r>
            <a:r>
              <a:rPr lang="es-MX" dirty="0"/>
              <a:t> </a:t>
            </a:r>
            <a:r>
              <a:rPr lang="es-MX" dirty="0" err="1"/>
              <a:t>application</a:t>
            </a:r>
            <a:r>
              <a:rPr lang="es-MX" dirty="0"/>
              <a:t> – </a:t>
            </a:r>
            <a:r>
              <a:rPr lang="es-MX" dirty="0" err="1"/>
              <a:t>passing</a:t>
            </a:r>
            <a:r>
              <a:rPr lang="es-MX" dirty="0"/>
              <a:t> </a:t>
            </a:r>
            <a:r>
              <a:rPr lang="es-MX" dirty="0" err="1"/>
              <a:t>values</a:t>
            </a:r>
            <a:endParaRPr lang="en-US" dirty="0"/>
          </a:p>
        </p:txBody>
      </p:sp>
      <p:sp>
        <p:nvSpPr>
          <p:cNvPr id="3" name="2 Marcador de contenido"/>
          <p:cNvSpPr>
            <a:spLocks noGrp="1"/>
          </p:cNvSpPr>
          <p:nvPr>
            <p:ph idx="1"/>
          </p:nvPr>
        </p:nvSpPr>
        <p:spPr/>
        <p:txBody>
          <a:bodyPr>
            <a:normAutofit/>
          </a:bodyPr>
          <a:lstStyle/>
          <a:p>
            <a:r>
              <a:rPr lang="es-MX" dirty="0" err="1"/>
              <a:t>The</a:t>
            </a:r>
            <a:r>
              <a:rPr lang="es-MX" dirty="0"/>
              <a:t> CPU, </a:t>
            </a:r>
            <a:r>
              <a:rPr lang="es-MX" i="1" dirty="0" err="1"/>
              <a:t>pushes</a:t>
            </a:r>
            <a:r>
              <a:rPr lang="es-MX" dirty="0"/>
              <a:t> </a:t>
            </a:r>
            <a:r>
              <a:rPr lang="es-MX" dirty="0" err="1"/>
              <a:t>an</a:t>
            </a:r>
            <a:r>
              <a:rPr lang="es-MX" dirty="0"/>
              <a:t> </a:t>
            </a:r>
            <a:r>
              <a:rPr lang="es-MX" i="1" dirty="0"/>
              <a:t>offset</a:t>
            </a:r>
            <a:r>
              <a:rPr lang="es-MX" dirty="0"/>
              <a:t>, </a:t>
            </a:r>
            <a:r>
              <a:rPr lang="es-MX" dirty="0" err="1"/>
              <a:t>with</a:t>
            </a:r>
            <a:r>
              <a:rPr lang="es-MX" dirty="0"/>
              <a:t> </a:t>
            </a:r>
            <a:r>
              <a:rPr lang="es-MX" i="1" dirty="0"/>
              <a:t>CALL </a:t>
            </a:r>
            <a:r>
              <a:rPr lang="es-MX" i="1" dirty="0" err="1"/>
              <a:t>or</a:t>
            </a:r>
            <a:r>
              <a:rPr lang="es-MX" i="1" dirty="0"/>
              <a:t> INVOKE to</a:t>
            </a:r>
            <a:r>
              <a:rPr lang="es-MX" dirty="0"/>
              <a:t> a PROCEDURE.</a:t>
            </a:r>
          </a:p>
          <a:p>
            <a:r>
              <a:rPr lang="es-MX" dirty="0" err="1"/>
              <a:t>The</a:t>
            </a:r>
            <a:r>
              <a:rPr lang="es-MX" dirty="0"/>
              <a:t> CPU, </a:t>
            </a:r>
            <a:r>
              <a:rPr lang="es-MX" i="1" dirty="0" err="1"/>
              <a:t>pops</a:t>
            </a:r>
            <a:r>
              <a:rPr lang="es-MX" dirty="0"/>
              <a:t> </a:t>
            </a:r>
            <a:r>
              <a:rPr lang="es-MX" dirty="0" err="1"/>
              <a:t>an</a:t>
            </a:r>
            <a:r>
              <a:rPr lang="es-MX" dirty="0"/>
              <a:t> offset, </a:t>
            </a:r>
            <a:r>
              <a:rPr lang="es-MX" dirty="0" err="1"/>
              <a:t>with</a:t>
            </a:r>
            <a:r>
              <a:rPr lang="es-MX" dirty="0"/>
              <a:t> </a:t>
            </a:r>
            <a:r>
              <a:rPr lang="es-MX" i="1" dirty="0" err="1"/>
              <a:t>RETurn</a:t>
            </a:r>
            <a:r>
              <a:rPr lang="es-MX" i="1" dirty="0"/>
              <a:t> </a:t>
            </a:r>
            <a:r>
              <a:rPr lang="es-MX" i="1" dirty="0" err="1"/>
              <a:t>from</a:t>
            </a:r>
            <a:r>
              <a:rPr lang="es-MX" dirty="0"/>
              <a:t> a PROCEDURE.</a:t>
            </a:r>
          </a:p>
          <a:p>
            <a:endParaRPr lang="es-MX" dirty="0"/>
          </a:p>
          <a:p>
            <a:r>
              <a:rPr lang="es-MX" dirty="0" err="1"/>
              <a:t>When</a:t>
            </a:r>
            <a:r>
              <a:rPr lang="es-MX" dirty="0"/>
              <a:t> </a:t>
            </a:r>
            <a:r>
              <a:rPr lang="es-MX" dirty="0" err="1"/>
              <a:t>calling</a:t>
            </a:r>
            <a:r>
              <a:rPr lang="es-MX" dirty="0"/>
              <a:t> a PROCEDURE, </a:t>
            </a:r>
            <a:r>
              <a:rPr lang="es-MX" dirty="0" err="1"/>
              <a:t>you</a:t>
            </a:r>
            <a:r>
              <a:rPr lang="es-MX" dirty="0"/>
              <a:t> can </a:t>
            </a:r>
            <a:r>
              <a:rPr lang="es-MX" dirty="0" err="1">
                <a:solidFill>
                  <a:schemeClr val="accent6">
                    <a:lumMod val="75000"/>
                  </a:schemeClr>
                </a:solidFill>
              </a:rPr>
              <a:t>pass</a:t>
            </a:r>
            <a:r>
              <a:rPr lang="es-MX" dirty="0">
                <a:solidFill>
                  <a:schemeClr val="accent6">
                    <a:lumMod val="75000"/>
                  </a:schemeClr>
                </a:solidFill>
              </a:rPr>
              <a:t> </a:t>
            </a:r>
            <a:r>
              <a:rPr lang="es-MX" dirty="0" err="1">
                <a:solidFill>
                  <a:schemeClr val="accent6">
                    <a:lumMod val="75000"/>
                  </a:schemeClr>
                </a:solidFill>
              </a:rPr>
              <a:t>arguments</a:t>
            </a:r>
            <a:r>
              <a:rPr lang="es-MX" dirty="0"/>
              <a:t> </a:t>
            </a:r>
            <a:r>
              <a:rPr lang="es-MX" i="1" dirty="0" err="1"/>
              <a:t>PUSHing</a:t>
            </a:r>
            <a:r>
              <a:rPr lang="es-MX" dirty="0"/>
              <a:t> </a:t>
            </a:r>
            <a:r>
              <a:rPr lang="es-MX" dirty="0" err="1"/>
              <a:t>them</a:t>
            </a:r>
            <a:r>
              <a:rPr lang="es-MX" dirty="0"/>
              <a:t> </a:t>
            </a:r>
            <a:r>
              <a:rPr lang="es-MX" dirty="0" err="1"/>
              <a:t>on</a:t>
            </a:r>
            <a:r>
              <a:rPr lang="es-MX" dirty="0"/>
              <a:t> </a:t>
            </a:r>
            <a:r>
              <a:rPr lang="es-MX" dirty="0" err="1"/>
              <a:t>the</a:t>
            </a:r>
            <a:r>
              <a:rPr lang="es-MX" dirty="0"/>
              <a:t> </a:t>
            </a:r>
            <a:r>
              <a:rPr lang="es-MX" dirty="0" err="1"/>
              <a:t>stack</a:t>
            </a:r>
            <a:r>
              <a:rPr lang="es-MX" dirty="0"/>
              <a:t>.</a:t>
            </a:r>
          </a:p>
          <a:p>
            <a:r>
              <a:rPr lang="es-MX" dirty="0" err="1"/>
              <a:t>Inside</a:t>
            </a:r>
            <a:r>
              <a:rPr lang="es-MX" dirty="0"/>
              <a:t> a PROCEDURE, </a:t>
            </a:r>
            <a:r>
              <a:rPr lang="es-MX" dirty="0" err="1"/>
              <a:t>you</a:t>
            </a:r>
            <a:r>
              <a:rPr lang="es-MX" dirty="0"/>
              <a:t> can </a:t>
            </a:r>
            <a:r>
              <a:rPr lang="es-MX" dirty="0" err="1">
                <a:solidFill>
                  <a:schemeClr val="accent6">
                    <a:lumMod val="75000"/>
                  </a:schemeClr>
                </a:solidFill>
              </a:rPr>
              <a:t>recover</a:t>
            </a:r>
            <a:r>
              <a:rPr lang="es-MX" dirty="0">
                <a:solidFill>
                  <a:schemeClr val="accent6">
                    <a:lumMod val="75000"/>
                  </a:schemeClr>
                </a:solidFill>
              </a:rPr>
              <a:t> </a:t>
            </a:r>
            <a:r>
              <a:rPr lang="es-MX" dirty="0" err="1">
                <a:solidFill>
                  <a:schemeClr val="accent6">
                    <a:lumMod val="75000"/>
                  </a:schemeClr>
                </a:solidFill>
              </a:rPr>
              <a:t>arguments</a:t>
            </a:r>
            <a:r>
              <a:rPr lang="es-MX" dirty="0"/>
              <a:t> </a:t>
            </a:r>
            <a:r>
              <a:rPr lang="es-MX" i="1" dirty="0" err="1"/>
              <a:t>POPing</a:t>
            </a:r>
            <a:r>
              <a:rPr lang="es-MX" dirty="0"/>
              <a:t> </a:t>
            </a:r>
            <a:r>
              <a:rPr lang="es-MX" dirty="0" err="1"/>
              <a:t>them</a:t>
            </a:r>
            <a:r>
              <a:rPr lang="es-MX" dirty="0"/>
              <a:t> </a:t>
            </a:r>
            <a:r>
              <a:rPr lang="es-MX" dirty="0" err="1"/>
              <a:t>from</a:t>
            </a:r>
            <a:r>
              <a:rPr lang="es-MX" dirty="0"/>
              <a:t> </a:t>
            </a:r>
            <a:r>
              <a:rPr lang="es-MX" dirty="0" err="1"/>
              <a:t>the</a:t>
            </a:r>
            <a:r>
              <a:rPr lang="es-MX" dirty="0"/>
              <a:t> </a:t>
            </a:r>
            <a:r>
              <a:rPr lang="es-MX" dirty="0" err="1"/>
              <a:t>stack</a:t>
            </a:r>
            <a:r>
              <a:rPr lang="es-MX" dirty="0"/>
              <a:t>.</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458</a:t>
            </a:fld>
            <a:endParaRPr lang="es-MX" dirty="0"/>
          </a:p>
        </p:txBody>
      </p:sp>
    </p:spTree>
    <p:extLst>
      <p:ext uri="{BB962C8B-B14F-4D97-AF65-F5344CB8AC3E}">
        <p14:creationId xmlns:p14="http://schemas.microsoft.com/office/powerpoint/2010/main" val="1217159550"/>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.DATA vision for Procedures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459</a:t>
            </a:fld>
            <a:endParaRPr lang="es-MX" dirty="0"/>
          </a:p>
        </p:txBody>
      </p:sp>
      <p:sp>
        <p:nvSpPr>
          <p:cNvPr id="8" name="Text Box 4"/>
          <p:cNvSpPr txBox="1">
            <a:spLocks noChangeArrowheads="1"/>
          </p:cNvSpPr>
          <p:nvPr/>
        </p:nvSpPr>
        <p:spPr bwMode="auto">
          <a:xfrm>
            <a:off x="2005827" y="1593131"/>
            <a:ext cx="3802141" cy="4616531"/>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s-MX" sz="1800" b="1" dirty="0">
                <a:latin typeface="Courier New" pitchFamily="49" charset="0"/>
              </a:rPr>
              <a:t>.DATA</a:t>
            </a:r>
          </a:p>
          <a:p>
            <a:pPr eaLnBrk="1" hangingPunct="1">
              <a:lnSpc>
                <a:spcPct val="50000"/>
              </a:lnSpc>
              <a:spcBef>
                <a:spcPct val="50000"/>
              </a:spcBef>
              <a:buClrTx/>
              <a:buFontTx/>
              <a:buNone/>
            </a:pPr>
            <a:r>
              <a:rPr lang="en-US" altLang="es-MX" sz="1800" b="1" dirty="0">
                <a:latin typeface="Courier New" pitchFamily="49" charset="0"/>
              </a:rPr>
              <a:t>;</a:t>
            </a:r>
            <a:r>
              <a:rPr lang="en-US" altLang="es-MX" sz="1800" b="1" dirty="0">
                <a:solidFill>
                  <a:srgbClr val="00B0F0"/>
                </a:solidFill>
                <a:latin typeface="Courier New" pitchFamily="49" charset="0"/>
              </a:rPr>
              <a:t>Local for PROC “main”</a:t>
            </a:r>
          </a:p>
          <a:p>
            <a:pPr eaLnBrk="1" hangingPunct="1">
              <a:lnSpc>
                <a:spcPct val="50000"/>
              </a:lnSpc>
              <a:spcBef>
                <a:spcPct val="50000"/>
              </a:spcBef>
              <a:buClrTx/>
              <a:buFontTx/>
              <a:buNone/>
            </a:pPr>
            <a:r>
              <a:rPr lang="en-US" altLang="es-MX" sz="1800" b="1" dirty="0">
                <a:latin typeface="Courier New" pitchFamily="49" charset="0"/>
              </a:rPr>
              <a:t>    </a:t>
            </a:r>
            <a:r>
              <a:rPr lang="en-US" altLang="es-MX" sz="1800" b="1" dirty="0" err="1">
                <a:latin typeface="Courier New" pitchFamily="49" charset="0"/>
              </a:rPr>
              <a:t>egm</a:t>
            </a:r>
            <a:r>
              <a:rPr lang="en-US" altLang="es-MX" sz="1800" b="1" dirty="0">
                <a:latin typeface="Courier New" pitchFamily="49" charset="0"/>
              </a:rPr>
              <a:t> SDWORD 2002h</a:t>
            </a:r>
          </a:p>
          <a:p>
            <a:pPr eaLnBrk="1" hangingPunct="1">
              <a:lnSpc>
                <a:spcPct val="50000"/>
              </a:lnSpc>
              <a:spcBef>
                <a:spcPct val="50000"/>
              </a:spcBef>
              <a:buClrTx/>
              <a:buFontTx/>
              <a:buNone/>
            </a:pPr>
            <a:r>
              <a:rPr lang="en-US" altLang="es-MX" sz="1800" b="1" dirty="0">
                <a:latin typeface="Courier New" pitchFamily="49" charset="0"/>
              </a:rPr>
              <a:t>    </a:t>
            </a:r>
            <a:r>
              <a:rPr lang="en-US" altLang="es-MX" sz="1800" b="1" dirty="0" err="1">
                <a:latin typeface="Courier New" pitchFamily="49" charset="0"/>
              </a:rPr>
              <a:t>resul</a:t>
            </a:r>
            <a:r>
              <a:rPr lang="en-US" altLang="es-MX" sz="1800" b="1" dirty="0">
                <a:latin typeface="Courier New" pitchFamily="49" charset="0"/>
              </a:rPr>
              <a:t> DWORD ?</a:t>
            </a:r>
          </a:p>
          <a:p>
            <a:pPr eaLnBrk="1" hangingPunct="1">
              <a:lnSpc>
                <a:spcPct val="50000"/>
              </a:lnSpc>
              <a:spcBef>
                <a:spcPct val="50000"/>
              </a:spcBef>
              <a:buClrTx/>
              <a:buFontTx/>
              <a:buNone/>
            </a:pPr>
            <a:r>
              <a:rPr lang="en-US" altLang="es-MX" sz="1800" b="1" dirty="0">
                <a:latin typeface="Courier New" pitchFamily="49" charset="0"/>
              </a:rPr>
              <a:t>    - - -</a:t>
            </a: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None/>
            </a:pPr>
            <a:r>
              <a:rPr lang="en-US" altLang="es-MX" sz="1800" b="1" dirty="0">
                <a:latin typeface="Courier New" pitchFamily="49" charset="0"/>
              </a:rPr>
              <a:t>;</a:t>
            </a:r>
            <a:r>
              <a:rPr lang="en-US" altLang="es-MX" sz="1800" b="1" dirty="0">
                <a:solidFill>
                  <a:srgbClr val="00B0F0"/>
                </a:solidFill>
                <a:latin typeface="Courier New" pitchFamily="49" charset="0"/>
              </a:rPr>
              <a:t>Local for PROC “</a:t>
            </a:r>
            <a:r>
              <a:rPr lang="en-US" altLang="es-MX" sz="1800" b="1" dirty="0" err="1">
                <a:solidFill>
                  <a:srgbClr val="00B0F0"/>
                </a:solidFill>
                <a:latin typeface="Courier New" pitchFamily="49" charset="0"/>
              </a:rPr>
              <a:t>nomPro</a:t>
            </a:r>
            <a:r>
              <a:rPr lang="en-US" altLang="es-MX" sz="1800" b="1" dirty="0">
                <a:solidFill>
                  <a:srgbClr val="00B0F0"/>
                </a:solidFill>
                <a:latin typeface="Courier New" pitchFamily="49" charset="0"/>
              </a:rPr>
              <a:t>”</a:t>
            </a:r>
          </a:p>
          <a:p>
            <a:pPr eaLnBrk="1" hangingPunct="1">
              <a:lnSpc>
                <a:spcPct val="50000"/>
              </a:lnSpc>
              <a:spcBef>
                <a:spcPct val="50000"/>
              </a:spcBef>
              <a:buClrTx/>
              <a:buFontTx/>
              <a:buNone/>
            </a:pPr>
            <a:r>
              <a:rPr lang="en-US" altLang="es-MX" sz="1800" b="1" dirty="0">
                <a:solidFill>
                  <a:srgbClr val="FF0000"/>
                </a:solidFill>
                <a:latin typeface="Courier New" pitchFamily="49" charset="0"/>
              </a:rPr>
              <a:t>    </a:t>
            </a:r>
            <a:r>
              <a:rPr lang="en-US" altLang="es-MX" sz="1800" b="1" dirty="0" err="1">
                <a:latin typeface="Courier New" pitchFamily="49" charset="0"/>
              </a:rPr>
              <a:t>finp</a:t>
            </a:r>
            <a:r>
              <a:rPr lang="en-US" altLang="es-MX" sz="1800" b="1" dirty="0">
                <a:latin typeface="Courier New" pitchFamily="49" charset="0"/>
              </a:rPr>
              <a:t> SDWORD ?</a:t>
            </a:r>
          </a:p>
          <a:p>
            <a:pPr eaLnBrk="1" hangingPunct="1">
              <a:lnSpc>
                <a:spcPct val="50000"/>
              </a:lnSpc>
              <a:spcBef>
                <a:spcPct val="50000"/>
              </a:spcBef>
              <a:buClrTx/>
              <a:buFontTx/>
              <a:buNone/>
            </a:pPr>
            <a:r>
              <a:rPr lang="en-US" altLang="es-MX" sz="1800" b="1" dirty="0">
                <a:latin typeface="Courier New" pitchFamily="49" charset="0"/>
              </a:rPr>
              <a:t>    </a:t>
            </a:r>
            <a:r>
              <a:rPr lang="en-US" altLang="es-MX" sz="1800" b="1" dirty="0" err="1">
                <a:latin typeface="Courier New" pitchFamily="49" charset="0"/>
              </a:rPr>
              <a:t>dirRet</a:t>
            </a:r>
            <a:r>
              <a:rPr lang="en-US" altLang="es-MX" sz="1800" b="1" dirty="0">
                <a:latin typeface="Courier New" pitchFamily="49" charset="0"/>
              </a:rPr>
              <a:t> DWORD ?</a:t>
            </a:r>
          </a:p>
          <a:p>
            <a:pPr eaLnBrk="1" hangingPunct="1">
              <a:lnSpc>
                <a:spcPct val="50000"/>
              </a:lnSpc>
              <a:spcBef>
                <a:spcPct val="50000"/>
              </a:spcBef>
              <a:buClrTx/>
              <a:buFontTx/>
              <a:buNone/>
            </a:pPr>
            <a:r>
              <a:rPr lang="en-US" altLang="es-MX" sz="1800" b="1" dirty="0">
                <a:latin typeface="Courier New" pitchFamily="49" charset="0"/>
              </a:rPr>
              <a:t>    - - -</a:t>
            </a: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FontTx/>
              <a:buNone/>
            </a:pPr>
            <a:r>
              <a:rPr lang="en-US" altLang="es-MX" sz="1800" b="1" dirty="0">
                <a:latin typeface="Courier New" pitchFamily="49" charset="0"/>
              </a:rPr>
              <a:t>; &gt;&gt;</a:t>
            </a:r>
          </a:p>
        </p:txBody>
      </p:sp>
      <p:sp>
        <p:nvSpPr>
          <p:cNvPr id="9" name="Text Box 4"/>
          <p:cNvSpPr txBox="1">
            <a:spLocks noChangeArrowheads="1"/>
          </p:cNvSpPr>
          <p:nvPr/>
        </p:nvSpPr>
        <p:spPr bwMode="auto">
          <a:xfrm>
            <a:off x="6384032" y="1620780"/>
            <a:ext cx="3826768" cy="4616530"/>
          </a:xfrm>
          <a:prstGeom prst="rect">
            <a:avLst/>
          </a:prstGeom>
          <a:noFill/>
          <a:ln>
            <a:solidFill>
              <a:srgbClr val="000000"/>
            </a:solidFill>
            <a:prstDash val="dash"/>
          </a:ln>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s-MX" sz="1800" b="1" dirty="0">
                <a:latin typeface="Courier New" pitchFamily="49" charset="0"/>
              </a:rPr>
              <a:t>.CODE</a:t>
            </a:r>
          </a:p>
          <a:p>
            <a:pPr eaLnBrk="1" hangingPunct="1">
              <a:lnSpc>
                <a:spcPct val="50000"/>
              </a:lnSpc>
              <a:spcBef>
                <a:spcPct val="50000"/>
              </a:spcBef>
              <a:buClrTx/>
              <a:buFontTx/>
              <a:buNone/>
            </a:pPr>
            <a:r>
              <a:rPr lang="en-US" altLang="es-MX" sz="1800" b="1" dirty="0">
                <a:solidFill>
                  <a:srgbClr val="FF0000"/>
                </a:solidFill>
                <a:latin typeface="Courier New" pitchFamily="49" charset="0"/>
              </a:rPr>
              <a:t>main</a:t>
            </a:r>
            <a:r>
              <a:rPr lang="en-US" altLang="es-MX" sz="1800" b="1" dirty="0">
                <a:latin typeface="Courier New" pitchFamily="49" charset="0"/>
              </a:rPr>
              <a:t> PROC</a:t>
            </a:r>
          </a:p>
          <a:p>
            <a:pPr lvl="1" eaLnBrk="1" hangingPunct="1">
              <a:lnSpc>
                <a:spcPct val="50000"/>
              </a:lnSpc>
              <a:spcBef>
                <a:spcPct val="50000"/>
              </a:spcBef>
              <a:buClrTx/>
              <a:buFontTx/>
              <a:buNone/>
            </a:pPr>
            <a:r>
              <a:rPr lang="en-US" altLang="es-MX" sz="1200" b="1" dirty="0">
                <a:latin typeface="Courier New" pitchFamily="49" charset="0"/>
              </a:rPr>
              <a:t>.</a:t>
            </a:r>
          </a:p>
          <a:p>
            <a:pPr lvl="1" eaLnBrk="1" hangingPunct="1">
              <a:lnSpc>
                <a:spcPct val="50000"/>
              </a:lnSpc>
              <a:spcBef>
                <a:spcPct val="50000"/>
              </a:spcBef>
              <a:buClrTx/>
              <a:buFontTx/>
              <a:buNone/>
            </a:pPr>
            <a:r>
              <a:rPr lang="en-US" altLang="es-MX" sz="1200" b="1" dirty="0">
                <a:latin typeface="Courier New" pitchFamily="49" charset="0"/>
              </a:rPr>
              <a:t>;</a:t>
            </a:r>
            <a:r>
              <a:rPr lang="en-US" altLang="es-MX" sz="1200" b="1" dirty="0" err="1">
                <a:solidFill>
                  <a:srgbClr val="00B0F0"/>
                </a:solidFill>
                <a:latin typeface="Courier New" pitchFamily="49" charset="0"/>
              </a:rPr>
              <a:t>resul</a:t>
            </a:r>
            <a:r>
              <a:rPr lang="en-US" altLang="es-MX" sz="1200" b="1" dirty="0">
                <a:solidFill>
                  <a:srgbClr val="00B0F0"/>
                </a:solidFill>
                <a:latin typeface="Courier New" pitchFamily="49" charset="0"/>
              </a:rPr>
              <a:t>=call </a:t>
            </a:r>
            <a:r>
              <a:rPr lang="en-US" altLang="es-MX" sz="1200" b="1" dirty="0" err="1">
                <a:solidFill>
                  <a:srgbClr val="00B0F0"/>
                </a:solidFill>
                <a:latin typeface="Courier New" pitchFamily="49" charset="0"/>
              </a:rPr>
              <a:t>nomPro</a:t>
            </a:r>
            <a:r>
              <a:rPr lang="en-US" altLang="es-MX" sz="1200" b="1" dirty="0">
                <a:solidFill>
                  <a:srgbClr val="00B0F0"/>
                </a:solidFill>
                <a:latin typeface="Courier New" pitchFamily="49" charset="0"/>
              </a:rPr>
              <a:t>(</a:t>
            </a:r>
            <a:r>
              <a:rPr lang="en-US" altLang="es-MX" sz="1200" b="1" dirty="0" err="1">
                <a:solidFill>
                  <a:srgbClr val="00B0F0"/>
                </a:solidFill>
                <a:latin typeface="Courier New" pitchFamily="49" charset="0"/>
              </a:rPr>
              <a:t>egm</a:t>
            </a:r>
            <a:r>
              <a:rPr lang="en-US" altLang="es-MX" sz="1200" b="1" dirty="0">
                <a:solidFill>
                  <a:srgbClr val="00B0F0"/>
                </a:solidFill>
                <a:latin typeface="Courier New" pitchFamily="49" charset="0"/>
              </a:rPr>
              <a:t>)</a:t>
            </a:r>
          </a:p>
          <a:p>
            <a:pPr lvl="1" eaLnBrk="1" hangingPunct="1">
              <a:lnSpc>
                <a:spcPct val="50000"/>
              </a:lnSpc>
              <a:spcBef>
                <a:spcPct val="50000"/>
              </a:spcBef>
              <a:buClrTx/>
              <a:buFontTx/>
              <a:buNone/>
            </a:pPr>
            <a:r>
              <a:rPr lang="en-US" altLang="es-MX" sz="1200" b="1" dirty="0">
                <a:latin typeface="Courier New" pitchFamily="49" charset="0"/>
              </a:rPr>
              <a:t>push </a:t>
            </a:r>
            <a:r>
              <a:rPr lang="en-US" altLang="es-MX" sz="1200" b="1" dirty="0" err="1">
                <a:latin typeface="Courier New" pitchFamily="49" charset="0"/>
              </a:rPr>
              <a:t>egm</a:t>
            </a:r>
            <a:endParaRPr lang="en-US" altLang="es-MX" sz="1200" b="1" dirty="0">
              <a:latin typeface="Courier New" pitchFamily="49" charset="0"/>
            </a:endParaRPr>
          </a:p>
          <a:p>
            <a:pPr lvl="1" eaLnBrk="1" hangingPunct="1">
              <a:lnSpc>
                <a:spcPct val="50000"/>
              </a:lnSpc>
              <a:spcBef>
                <a:spcPct val="50000"/>
              </a:spcBef>
              <a:buClrTx/>
              <a:buFontTx/>
              <a:buNone/>
            </a:pPr>
            <a:r>
              <a:rPr lang="en-US" altLang="es-MX" sz="1200" b="1" dirty="0">
                <a:latin typeface="Courier New" pitchFamily="49" charset="0"/>
              </a:rPr>
              <a:t>CALL </a:t>
            </a:r>
            <a:r>
              <a:rPr lang="en-US" altLang="es-MX" sz="1200" b="1" dirty="0" err="1">
                <a:latin typeface="Courier New" pitchFamily="49" charset="0"/>
              </a:rPr>
              <a:t>nomPro</a:t>
            </a:r>
            <a:endParaRPr lang="en-US" altLang="es-MX" sz="1200" b="1" dirty="0">
              <a:latin typeface="Courier New" pitchFamily="49" charset="0"/>
            </a:endParaRPr>
          </a:p>
          <a:p>
            <a:pPr lvl="1" eaLnBrk="1" hangingPunct="1">
              <a:lnSpc>
                <a:spcPct val="50000"/>
              </a:lnSpc>
              <a:spcBef>
                <a:spcPct val="50000"/>
              </a:spcBef>
              <a:buClrTx/>
              <a:buFontTx/>
              <a:buNone/>
            </a:pPr>
            <a:r>
              <a:rPr lang="en-US" altLang="es-MX" sz="1200" b="1" dirty="0">
                <a:latin typeface="Courier New" pitchFamily="49" charset="0"/>
              </a:rPr>
              <a:t>pop </a:t>
            </a:r>
            <a:r>
              <a:rPr lang="en-US" altLang="es-MX" sz="1200" b="1" dirty="0" err="1">
                <a:latin typeface="Courier New" pitchFamily="49" charset="0"/>
              </a:rPr>
              <a:t>resul</a:t>
            </a:r>
            <a:endParaRPr lang="en-US" altLang="es-MX" sz="1200" b="1" dirty="0">
              <a:latin typeface="Courier New" pitchFamily="49" charset="0"/>
            </a:endParaRPr>
          </a:p>
          <a:p>
            <a:pPr lvl="1" eaLnBrk="1" hangingPunct="1">
              <a:lnSpc>
                <a:spcPct val="50000"/>
              </a:lnSpc>
              <a:spcBef>
                <a:spcPct val="50000"/>
              </a:spcBef>
              <a:buClrTx/>
              <a:buFontTx/>
              <a:buNone/>
            </a:pPr>
            <a:r>
              <a:rPr lang="en-US" altLang="es-MX" sz="1200" b="1" dirty="0">
                <a:latin typeface="Courier New" pitchFamily="49" charset="0"/>
              </a:rPr>
              <a:t>.</a:t>
            </a:r>
          </a:p>
          <a:p>
            <a:pPr lvl="1" eaLnBrk="1" hangingPunct="1">
              <a:lnSpc>
                <a:spcPct val="50000"/>
              </a:lnSpc>
              <a:spcBef>
                <a:spcPct val="50000"/>
              </a:spcBef>
              <a:buClrTx/>
              <a:buFontTx/>
              <a:buNone/>
            </a:pPr>
            <a:r>
              <a:rPr lang="es-MX" altLang="es-MX" sz="1200" b="1" dirty="0">
                <a:latin typeface="Courier New" pitchFamily="49" charset="0"/>
              </a:rPr>
              <a:t>EXIT</a:t>
            </a:r>
            <a:endParaRPr lang="en-US" altLang="es-MX" sz="1200" dirty="0">
              <a:latin typeface="Courier New" pitchFamily="49" charset="0"/>
            </a:endParaRPr>
          </a:p>
          <a:p>
            <a:pPr eaLnBrk="1" hangingPunct="1">
              <a:lnSpc>
                <a:spcPct val="50000"/>
              </a:lnSpc>
              <a:spcBef>
                <a:spcPct val="50000"/>
              </a:spcBef>
              <a:buClrTx/>
              <a:buFontTx/>
              <a:buNone/>
            </a:pPr>
            <a:r>
              <a:rPr lang="en-US" altLang="es-MX" sz="1800" b="1" dirty="0">
                <a:solidFill>
                  <a:srgbClr val="FF0000"/>
                </a:solidFill>
                <a:latin typeface="Courier New" pitchFamily="49" charset="0"/>
              </a:rPr>
              <a:t>main</a:t>
            </a:r>
            <a:r>
              <a:rPr lang="en-US" altLang="es-MX" sz="1800" b="1" dirty="0">
                <a:latin typeface="Courier New" pitchFamily="49" charset="0"/>
              </a:rPr>
              <a:t> ENDP</a:t>
            </a:r>
          </a:p>
          <a:p>
            <a:pPr eaLnBrk="1" hangingPunct="1">
              <a:lnSpc>
                <a:spcPct val="50000"/>
              </a:lnSpc>
              <a:spcBef>
                <a:spcPct val="50000"/>
              </a:spcBef>
              <a:buClrTx/>
              <a:buFontTx/>
              <a:buNone/>
            </a:pPr>
            <a:endParaRPr lang="en-US" altLang="es-MX" sz="1800" b="1" dirty="0">
              <a:latin typeface="Courier New" pitchFamily="49" charset="0"/>
            </a:endParaRPr>
          </a:p>
          <a:p>
            <a:pPr eaLnBrk="1" hangingPunct="1">
              <a:lnSpc>
                <a:spcPct val="50000"/>
              </a:lnSpc>
              <a:spcBef>
                <a:spcPct val="50000"/>
              </a:spcBef>
              <a:buClrTx/>
              <a:buFontTx/>
              <a:buNone/>
            </a:pPr>
            <a:r>
              <a:rPr lang="en-US" altLang="es-MX" sz="1800" b="1" dirty="0" err="1">
                <a:solidFill>
                  <a:srgbClr val="FF0000"/>
                </a:solidFill>
                <a:latin typeface="Courier New" pitchFamily="49" charset="0"/>
              </a:rPr>
              <a:t>nomPro</a:t>
            </a:r>
            <a:r>
              <a:rPr lang="en-US" altLang="es-MX" sz="1800" b="1" dirty="0">
                <a:solidFill>
                  <a:srgbClr val="FF0000"/>
                </a:solidFill>
                <a:latin typeface="Courier New" pitchFamily="49" charset="0"/>
              </a:rPr>
              <a:t> </a:t>
            </a:r>
            <a:r>
              <a:rPr lang="en-US" altLang="es-MX" sz="1800" b="1" dirty="0">
                <a:latin typeface="Courier New" pitchFamily="49" charset="0"/>
              </a:rPr>
              <a:t>PROC</a:t>
            </a:r>
          </a:p>
          <a:p>
            <a:pPr eaLnBrk="1" hangingPunct="1">
              <a:lnSpc>
                <a:spcPct val="50000"/>
              </a:lnSpc>
              <a:spcBef>
                <a:spcPct val="50000"/>
              </a:spcBef>
              <a:buClrTx/>
              <a:buFontTx/>
              <a:buNone/>
            </a:pPr>
            <a:r>
              <a:rPr lang="en-US" altLang="es-MX" sz="1200" b="1" dirty="0">
                <a:latin typeface="Courier New" pitchFamily="49" charset="0"/>
              </a:rPr>
              <a:t>;</a:t>
            </a:r>
            <a:r>
              <a:rPr lang="en-US" altLang="es-MX" sz="1200" b="1" dirty="0" err="1">
                <a:solidFill>
                  <a:srgbClr val="00B0F0"/>
                </a:solidFill>
                <a:latin typeface="Courier New" pitchFamily="49" charset="0"/>
              </a:rPr>
              <a:t>nomPro</a:t>
            </a:r>
            <a:r>
              <a:rPr lang="en-US" altLang="es-MX" sz="1200" b="1" dirty="0">
                <a:solidFill>
                  <a:srgbClr val="00B0F0"/>
                </a:solidFill>
                <a:latin typeface="Courier New" pitchFamily="49" charset="0"/>
              </a:rPr>
              <a:t>(</a:t>
            </a:r>
            <a:r>
              <a:rPr lang="en-US" altLang="es-MX" sz="1200" b="1" dirty="0" err="1">
                <a:solidFill>
                  <a:srgbClr val="00B0F0"/>
                </a:solidFill>
                <a:latin typeface="Courier New" pitchFamily="49" charset="0"/>
              </a:rPr>
              <a:t>finp</a:t>
            </a:r>
            <a:r>
              <a:rPr lang="en-US" altLang="es-MX" sz="1200" b="1" dirty="0">
                <a:solidFill>
                  <a:srgbClr val="00B0F0"/>
                </a:solidFill>
                <a:latin typeface="Courier New" pitchFamily="49" charset="0"/>
              </a:rPr>
              <a:t>)</a:t>
            </a:r>
          </a:p>
          <a:p>
            <a:pPr eaLnBrk="1" hangingPunct="1">
              <a:lnSpc>
                <a:spcPct val="50000"/>
              </a:lnSpc>
              <a:spcBef>
                <a:spcPct val="50000"/>
              </a:spcBef>
              <a:buClrTx/>
              <a:buFontTx/>
              <a:buNone/>
            </a:pPr>
            <a:r>
              <a:rPr lang="en-US" altLang="es-MX" sz="1200" b="1" dirty="0">
                <a:latin typeface="Courier New" pitchFamily="49" charset="0"/>
              </a:rPr>
              <a:t>     pop </a:t>
            </a:r>
            <a:r>
              <a:rPr lang="en-US" altLang="es-MX" sz="1200" b="1" dirty="0" err="1">
                <a:latin typeface="Courier New" pitchFamily="49" charset="0"/>
              </a:rPr>
              <a:t>dirRet</a:t>
            </a:r>
            <a:endParaRPr lang="en-US" altLang="es-MX" sz="1200" b="1" dirty="0">
              <a:latin typeface="Courier New" pitchFamily="49" charset="0"/>
            </a:endParaRPr>
          </a:p>
          <a:p>
            <a:pPr eaLnBrk="1" hangingPunct="1">
              <a:lnSpc>
                <a:spcPct val="50000"/>
              </a:lnSpc>
              <a:spcBef>
                <a:spcPct val="50000"/>
              </a:spcBef>
              <a:buClrTx/>
              <a:buFontTx/>
              <a:buNone/>
            </a:pPr>
            <a:r>
              <a:rPr lang="en-US" altLang="es-MX" sz="1200" b="1" dirty="0">
                <a:latin typeface="Courier New" pitchFamily="49" charset="0"/>
              </a:rPr>
              <a:t>     pop </a:t>
            </a:r>
            <a:r>
              <a:rPr lang="en-US" altLang="es-MX" sz="1200" b="1" dirty="0" err="1">
                <a:latin typeface="Courier New" pitchFamily="49" charset="0"/>
              </a:rPr>
              <a:t>finp</a:t>
            </a:r>
            <a:endParaRPr lang="en-US" altLang="es-MX" sz="1200" b="1" dirty="0">
              <a:latin typeface="Courier New" pitchFamily="49" charset="0"/>
            </a:endParaRPr>
          </a:p>
          <a:p>
            <a:pPr lvl="1" eaLnBrk="1" hangingPunct="1">
              <a:lnSpc>
                <a:spcPct val="50000"/>
              </a:lnSpc>
              <a:spcBef>
                <a:spcPct val="50000"/>
              </a:spcBef>
              <a:buClrTx/>
              <a:buFontTx/>
              <a:buNone/>
            </a:pPr>
            <a:r>
              <a:rPr lang="en-US" altLang="es-MX" sz="1200" b="1" dirty="0">
                <a:latin typeface="Courier New" pitchFamily="49" charset="0"/>
              </a:rPr>
              <a:t>add </a:t>
            </a:r>
            <a:r>
              <a:rPr lang="en-US" altLang="es-MX" sz="1200" b="1" dirty="0" err="1">
                <a:latin typeface="Courier New" pitchFamily="49" charset="0"/>
              </a:rPr>
              <a:t>finp</a:t>
            </a:r>
            <a:r>
              <a:rPr lang="en-US" altLang="es-MX" sz="1200" b="1" dirty="0">
                <a:latin typeface="Courier New" pitchFamily="49" charset="0"/>
              </a:rPr>
              <a:t>, 15h</a:t>
            </a:r>
          </a:p>
          <a:p>
            <a:pPr lvl="1" eaLnBrk="1" hangingPunct="1">
              <a:lnSpc>
                <a:spcPct val="50000"/>
              </a:lnSpc>
              <a:spcBef>
                <a:spcPct val="50000"/>
              </a:spcBef>
              <a:buClrTx/>
              <a:buFontTx/>
              <a:buNone/>
            </a:pPr>
            <a:r>
              <a:rPr lang="en-US" altLang="es-MX" sz="1200" b="1" dirty="0">
                <a:latin typeface="Courier New" pitchFamily="49" charset="0"/>
              </a:rPr>
              <a:t>push </a:t>
            </a:r>
            <a:r>
              <a:rPr lang="en-US" altLang="es-MX" sz="1200" b="1" dirty="0" err="1">
                <a:latin typeface="Courier New" pitchFamily="49" charset="0"/>
              </a:rPr>
              <a:t>finp</a:t>
            </a:r>
            <a:endParaRPr lang="en-US" altLang="es-MX" sz="1200" b="1" dirty="0">
              <a:latin typeface="Courier New" pitchFamily="49" charset="0"/>
            </a:endParaRPr>
          </a:p>
          <a:p>
            <a:pPr lvl="1" eaLnBrk="1" hangingPunct="1">
              <a:lnSpc>
                <a:spcPct val="50000"/>
              </a:lnSpc>
              <a:spcBef>
                <a:spcPct val="50000"/>
              </a:spcBef>
              <a:buClrTx/>
              <a:buFontTx/>
              <a:buNone/>
            </a:pPr>
            <a:r>
              <a:rPr lang="en-US" altLang="es-MX" sz="1200" b="1" dirty="0">
                <a:latin typeface="Courier New" pitchFamily="49" charset="0"/>
              </a:rPr>
              <a:t>push </a:t>
            </a:r>
            <a:r>
              <a:rPr lang="en-US" altLang="es-MX" sz="1200" b="1" dirty="0" err="1">
                <a:latin typeface="Courier New" pitchFamily="49" charset="0"/>
              </a:rPr>
              <a:t>dirRet</a:t>
            </a:r>
            <a:endParaRPr lang="en-US" altLang="es-MX" sz="1200" b="1" dirty="0">
              <a:latin typeface="Courier New" pitchFamily="49" charset="0"/>
            </a:endParaRPr>
          </a:p>
          <a:p>
            <a:pPr lvl="1" eaLnBrk="1" hangingPunct="1">
              <a:lnSpc>
                <a:spcPct val="50000"/>
              </a:lnSpc>
              <a:spcBef>
                <a:spcPct val="50000"/>
              </a:spcBef>
              <a:buClrTx/>
              <a:buFontTx/>
              <a:buNone/>
            </a:pPr>
            <a:r>
              <a:rPr lang="es-MX" altLang="es-MX" sz="1200" b="1" dirty="0">
                <a:latin typeface="Courier New" pitchFamily="49" charset="0"/>
              </a:rPr>
              <a:t>RET   ;</a:t>
            </a:r>
            <a:r>
              <a:rPr lang="es-MX" altLang="es-MX" sz="1200" dirty="0" err="1">
                <a:solidFill>
                  <a:srgbClr val="00B0F0"/>
                </a:solidFill>
                <a:latin typeface="Courier New" pitchFamily="49" charset="0"/>
              </a:rPr>
              <a:t>return</a:t>
            </a:r>
            <a:r>
              <a:rPr lang="es-MX" altLang="es-MX" sz="1200" dirty="0">
                <a:solidFill>
                  <a:srgbClr val="00B0F0"/>
                </a:solidFill>
                <a:latin typeface="Courier New" pitchFamily="49" charset="0"/>
              </a:rPr>
              <a:t> </a:t>
            </a:r>
            <a:r>
              <a:rPr lang="es-MX" altLang="es-MX" sz="1200" dirty="0" err="1">
                <a:solidFill>
                  <a:srgbClr val="00B0F0"/>
                </a:solidFill>
                <a:latin typeface="Courier New" pitchFamily="49" charset="0"/>
              </a:rPr>
              <a:t>finp</a:t>
            </a:r>
            <a:endParaRPr lang="en-US" altLang="es-MX" sz="1200" dirty="0">
              <a:solidFill>
                <a:srgbClr val="00B0F0"/>
              </a:solidFill>
              <a:latin typeface="Courier New" pitchFamily="49" charset="0"/>
            </a:endParaRPr>
          </a:p>
          <a:p>
            <a:pPr eaLnBrk="1" hangingPunct="1">
              <a:lnSpc>
                <a:spcPct val="50000"/>
              </a:lnSpc>
              <a:spcBef>
                <a:spcPct val="50000"/>
              </a:spcBef>
              <a:buClrTx/>
              <a:buFontTx/>
              <a:buNone/>
            </a:pPr>
            <a:r>
              <a:rPr lang="en-US" altLang="es-MX" sz="1800" b="1" dirty="0" err="1">
                <a:solidFill>
                  <a:srgbClr val="FF0000"/>
                </a:solidFill>
                <a:latin typeface="Courier New" pitchFamily="49" charset="0"/>
              </a:rPr>
              <a:t>nomPro</a:t>
            </a:r>
            <a:r>
              <a:rPr lang="en-US" altLang="es-MX" sz="1800" b="1" dirty="0">
                <a:solidFill>
                  <a:srgbClr val="FF0000"/>
                </a:solidFill>
                <a:latin typeface="Courier New" pitchFamily="49" charset="0"/>
              </a:rPr>
              <a:t> </a:t>
            </a:r>
            <a:r>
              <a:rPr lang="en-US" altLang="es-MX" sz="1800" b="1" dirty="0">
                <a:latin typeface="Courier New" pitchFamily="49" charset="0"/>
              </a:rPr>
              <a:t>ENDP</a:t>
            </a:r>
          </a:p>
          <a:p>
            <a:pPr eaLnBrk="1" hangingPunct="1">
              <a:lnSpc>
                <a:spcPct val="50000"/>
              </a:lnSpc>
              <a:spcBef>
                <a:spcPct val="50000"/>
              </a:spcBef>
              <a:buClrTx/>
              <a:buFontTx/>
              <a:buNone/>
            </a:pPr>
            <a:r>
              <a:rPr lang="en-US" altLang="es-MX" sz="1800" b="1" dirty="0">
                <a:latin typeface="Courier New" pitchFamily="49" charset="0"/>
              </a:rPr>
              <a:t>END main</a:t>
            </a:r>
          </a:p>
          <a:p>
            <a:pPr eaLnBrk="1" hangingPunct="1">
              <a:lnSpc>
                <a:spcPct val="50000"/>
              </a:lnSpc>
              <a:spcBef>
                <a:spcPct val="50000"/>
              </a:spcBef>
              <a:buClrTx/>
              <a:buFontTx/>
              <a:buNone/>
            </a:pPr>
            <a:endParaRPr lang="en-US" altLang="es-MX" sz="1800" b="1" dirty="0">
              <a:latin typeface="Courier New" pitchFamily="49" charset="0"/>
            </a:endParaRPr>
          </a:p>
        </p:txBody>
      </p:sp>
      <p:cxnSp>
        <p:nvCxnSpPr>
          <p:cNvPr id="10" name="Conector recto 9"/>
          <p:cNvCxnSpPr/>
          <p:nvPr/>
        </p:nvCxnSpPr>
        <p:spPr>
          <a:xfrm>
            <a:off x="5087888" y="1988840"/>
            <a:ext cx="1512168" cy="0"/>
          </a:xfrm>
          <a:prstGeom prst="line">
            <a:avLst/>
          </a:prstGeom>
          <a:ln w="2540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287688" y="3068961"/>
            <a:ext cx="3384376" cy="832435"/>
          </a:xfrm>
          <a:prstGeom prst="line">
            <a:avLst/>
          </a:prstGeom>
          <a:ln w="2540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111828" y="4079746"/>
            <a:ext cx="1560236" cy="285359"/>
          </a:xfrm>
          <a:prstGeom prst="line">
            <a:avLst/>
          </a:prstGeom>
          <a:ln w="25400">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3503712" y="5517232"/>
            <a:ext cx="3096344" cy="407070"/>
          </a:xfrm>
          <a:prstGeom prst="line">
            <a:avLst/>
          </a:prstGeom>
          <a:ln w="25400">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785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F4DF-557E-4A7F-B728-54453FC2653C}"/>
              </a:ext>
            </a:extLst>
          </p:cNvPr>
          <p:cNvSpPr>
            <a:spLocks noGrp="1"/>
          </p:cNvSpPr>
          <p:nvPr>
            <p:ph type="title"/>
          </p:nvPr>
        </p:nvSpPr>
        <p:spPr/>
        <p:txBody>
          <a:bodyPr/>
          <a:lstStyle/>
          <a:p>
            <a:r>
              <a:rPr lang="es-MX" dirty="0" err="1"/>
              <a:t>Characters</a:t>
            </a:r>
            <a:r>
              <a:rPr lang="es-MX" dirty="0"/>
              <a:t> </a:t>
            </a:r>
            <a:r>
              <a:rPr lang="es-MX" dirty="0" err="1"/>
              <a:t>application</a:t>
            </a:r>
            <a:endParaRPr lang="es-MX" dirty="0"/>
          </a:p>
        </p:txBody>
      </p:sp>
      <p:sp>
        <p:nvSpPr>
          <p:cNvPr id="3" name="Marcador de contenido 2">
            <a:extLst>
              <a:ext uri="{FF2B5EF4-FFF2-40B4-BE49-F238E27FC236}">
                <a16:creationId xmlns:a16="http://schemas.microsoft.com/office/drawing/2014/main" id="{0B0161E6-835A-4995-BEC5-30A03885913B}"/>
              </a:ext>
            </a:extLst>
          </p:cNvPr>
          <p:cNvSpPr>
            <a:spLocks noGrp="1"/>
          </p:cNvSpPr>
          <p:nvPr>
            <p:ph idx="1"/>
          </p:nvPr>
        </p:nvSpPr>
        <p:spPr/>
        <p:txBody>
          <a:bodyPr/>
          <a:lstStyle/>
          <a:p>
            <a:r>
              <a:rPr lang="es-MX" dirty="0" err="1"/>
              <a:t>To</a:t>
            </a:r>
            <a:r>
              <a:rPr lang="es-MX" dirty="0"/>
              <a:t> </a:t>
            </a:r>
            <a:r>
              <a:rPr lang="es-MX" dirty="0" err="1"/>
              <a:t>type</a:t>
            </a:r>
            <a:r>
              <a:rPr lang="es-MX" dirty="0"/>
              <a:t> </a:t>
            </a:r>
            <a:r>
              <a:rPr lang="es-MX" dirty="0" err="1"/>
              <a:t>down</a:t>
            </a:r>
            <a:r>
              <a:rPr lang="es-MX" dirty="0"/>
              <a:t> a </a:t>
            </a:r>
            <a:r>
              <a:rPr lang="es-MX" dirty="0" err="1"/>
              <a:t>text</a:t>
            </a:r>
            <a:r>
              <a:rPr lang="es-MX" dirty="0"/>
              <a:t> </a:t>
            </a:r>
            <a:r>
              <a:rPr lang="es-MX" dirty="0" err="1"/>
              <a:t>command</a:t>
            </a:r>
            <a:r>
              <a:rPr lang="es-MX" dirty="0"/>
              <a:t> in a </a:t>
            </a:r>
            <a:r>
              <a:rPr lang="es-MX" dirty="0" err="1"/>
              <a:t>computer</a:t>
            </a:r>
            <a:endParaRPr lang="es-MX" dirty="0"/>
          </a:p>
          <a:p>
            <a:r>
              <a:rPr lang="es-MX" dirty="0" err="1"/>
              <a:t>To</a:t>
            </a:r>
            <a:r>
              <a:rPr lang="es-MX" dirty="0"/>
              <a:t> </a:t>
            </a:r>
            <a:r>
              <a:rPr lang="es-MX" dirty="0" err="1"/>
              <a:t>write</a:t>
            </a:r>
            <a:r>
              <a:rPr lang="es-MX" dirty="0"/>
              <a:t> </a:t>
            </a:r>
            <a:r>
              <a:rPr lang="es-MX" dirty="0" err="1"/>
              <a:t>down</a:t>
            </a:r>
            <a:r>
              <a:rPr lang="es-MX" dirty="0"/>
              <a:t> a </a:t>
            </a:r>
            <a:r>
              <a:rPr lang="es-MX" dirty="0" err="1"/>
              <a:t>computer</a:t>
            </a:r>
            <a:r>
              <a:rPr lang="es-MX" dirty="0"/>
              <a:t> </a:t>
            </a:r>
            <a:r>
              <a:rPr lang="es-MX" dirty="0" err="1"/>
              <a:t>program</a:t>
            </a:r>
            <a:r>
              <a:rPr lang="es-MX" dirty="0"/>
              <a:t> in a </a:t>
            </a:r>
            <a:r>
              <a:rPr lang="es-MX" dirty="0" err="1"/>
              <a:t>text</a:t>
            </a:r>
            <a:r>
              <a:rPr lang="es-MX" dirty="0"/>
              <a:t> file</a:t>
            </a:r>
          </a:p>
          <a:p>
            <a:r>
              <a:rPr lang="es-MX" dirty="0" err="1"/>
              <a:t>To</a:t>
            </a:r>
            <a:r>
              <a:rPr lang="es-MX" dirty="0"/>
              <a:t> </a:t>
            </a:r>
            <a:r>
              <a:rPr lang="es-MX" dirty="0" err="1"/>
              <a:t>send</a:t>
            </a:r>
            <a:r>
              <a:rPr lang="es-MX" dirty="0"/>
              <a:t> </a:t>
            </a:r>
            <a:r>
              <a:rPr lang="es-MX" dirty="0" err="1"/>
              <a:t>messages</a:t>
            </a:r>
            <a:endParaRPr lang="es-MX" dirty="0"/>
          </a:p>
          <a:p>
            <a:r>
              <a:rPr lang="es-MX" dirty="0" err="1"/>
              <a:t>To</a:t>
            </a:r>
            <a:r>
              <a:rPr lang="es-MX" dirty="0"/>
              <a:t> </a:t>
            </a:r>
            <a:r>
              <a:rPr lang="es-MX" dirty="0" err="1"/>
              <a:t>send</a:t>
            </a:r>
            <a:r>
              <a:rPr lang="es-MX" dirty="0"/>
              <a:t> e-mails</a:t>
            </a:r>
          </a:p>
          <a:p>
            <a:r>
              <a:rPr lang="es-MX" dirty="0"/>
              <a:t>. . .</a:t>
            </a:r>
          </a:p>
        </p:txBody>
      </p:sp>
      <p:sp>
        <p:nvSpPr>
          <p:cNvPr id="4" name="Marcador de pie de página 3">
            <a:extLst>
              <a:ext uri="{FF2B5EF4-FFF2-40B4-BE49-F238E27FC236}">
                <a16:creationId xmlns:a16="http://schemas.microsoft.com/office/drawing/2014/main" id="{B5E00747-41A0-484D-BF6D-1E1D6BAA1D22}"/>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BC74E983-D90F-481F-A8D0-1F6A43F31D53}"/>
              </a:ext>
            </a:extLst>
          </p:cNvPr>
          <p:cNvSpPr>
            <a:spLocks noGrp="1"/>
          </p:cNvSpPr>
          <p:nvPr>
            <p:ph type="sldNum" sz="quarter" idx="12"/>
          </p:nvPr>
        </p:nvSpPr>
        <p:spPr/>
        <p:txBody>
          <a:bodyPr/>
          <a:lstStyle/>
          <a:p>
            <a:fld id="{89694F64-EAC4-420D-80A9-8D186F3C5535}" type="slidenum">
              <a:rPr lang="es-MX" smtClean="0"/>
              <a:pPr/>
              <a:t>46</a:t>
            </a:fld>
            <a:endParaRPr lang="es-MX" dirty="0"/>
          </a:p>
        </p:txBody>
      </p:sp>
    </p:spTree>
    <p:extLst>
      <p:ext uri="{BB962C8B-B14F-4D97-AF65-F5344CB8AC3E}">
        <p14:creationId xmlns:p14="http://schemas.microsoft.com/office/powerpoint/2010/main" val="1565614523"/>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Global Data Labels in Procedures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460</a:t>
            </a:fld>
            <a:endParaRPr lang="es-MX" dirty="0"/>
          </a:p>
        </p:txBody>
      </p:sp>
      <p:sp>
        <p:nvSpPr>
          <p:cNvPr id="6" name="Text Box 4"/>
          <p:cNvSpPr txBox="1">
            <a:spLocks noChangeArrowheads="1"/>
          </p:cNvSpPr>
          <p:nvPr/>
        </p:nvSpPr>
        <p:spPr bwMode="auto">
          <a:xfrm>
            <a:off x="2209800" y="1412776"/>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2100" dirty="0"/>
              <a:t>The </a:t>
            </a:r>
            <a:r>
              <a:rPr lang="en-US" altLang="es-MX" sz="2100" b="1" dirty="0" err="1"/>
              <a:t>ArraySum</a:t>
            </a:r>
            <a:r>
              <a:rPr lang="en-US" altLang="es-MX" sz="2100" dirty="0"/>
              <a:t> procedure calculates the sum of an array. It makes two references to specific variable names:</a:t>
            </a:r>
          </a:p>
        </p:txBody>
      </p:sp>
      <p:sp>
        <p:nvSpPr>
          <p:cNvPr id="8" name="Text Box 3"/>
          <p:cNvSpPr txBox="1">
            <a:spLocks noChangeArrowheads="1"/>
          </p:cNvSpPr>
          <p:nvPr/>
        </p:nvSpPr>
        <p:spPr bwMode="auto">
          <a:xfrm>
            <a:off x="2438400" y="2207949"/>
            <a:ext cx="7239000" cy="3238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s-MX" sz="1400" b="1" dirty="0" err="1">
                <a:solidFill>
                  <a:schemeClr val="accent6">
                    <a:lumMod val="75000"/>
                  </a:schemeClr>
                </a:solidFill>
                <a:latin typeface="Courier New" pitchFamily="49" charset="0"/>
              </a:rPr>
              <a:t>ArraySum</a:t>
            </a:r>
            <a:r>
              <a:rPr lang="en-US" altLang="es-MX" sz="1400" b="1" dirty="0">
                <a:latin typeface="Courier New" pitchFamily="49" charset="0"/>
              </a:rPr>
              <a:t> PROC</a:t>
            </a:r>
          </a:p>
          <a:p>
            <a:pPr lvl="1" eaLnBrk="1" hangingPunct="1">
              <a:lnSpc>
                <a:spcPct val="50000"/>
              </a:lnSpc>
              <a:spcBef>
                <a:spcPct val="50000"/>
              </a:spcBef>
              <a:buClrTx/>
              <a:buFontTx/>
              <a:buNone/>
            </a:pPr>
            <a:r>
              <a:rPr lang="en-US" altLang="es-MX" sz="1400" b="1" dirty="0">
                <a:latin typeface="Courier New" pitchFamily="49" charset="0"/>
              </a:rPr>
              <a:t>MOV ESI,0	; array index</a:t>
            </a:r>
          </a:p>
          <a:p>
            <a:pPr lvl="1" eaLnBrk="1" hangingPunct="1">
              <a:lnSpc>
                <a:spcPct val="50000"/>
              </a:lnSpc>
              <a:spcBef>
                <a:spcPct val="50000"/>
              </a:spcBef>
              <a:buClrTx/>
              <a:buFontTx/>
              <a:buNone/>
            </a:pPr>
            <a:r>
              <a:rPr lang="en-US" altLang="es-MX" sz="1400" b="1" dirty="0">
                <a:latin typeface="Courier New" pitchFamily="49" charset="0"/>
              </a:rPr>
              <a:t>MOV EAX,0	; set the sum to zero</a:t>
            </a:r>
          </a:p>
          <a:p>
            <a:pPr eaLnBrk="1" hangingPunct="1">
              <a:lnSpc>
                <a:spcPct val="50000"/>
              </a:lnSpc>
              <a:spcBef>
                <a:spcPct val="50000"/>
              </a:spcBef>
              <a:buClrTx/>
              <a:buFontTx/>
              <a:buNone/>
            </a:pPr>
            <a:r>
              <a:rPr lang="en-US" altLang="es-MX" sz="1400" b="1" dirty="0">
                <a:latin typeface="Courier New" pitchFamily="49" charset="0"/>
              </a:rPr>
              <a:t>	MOV ECX,0	; set to zero, counter</a:t>
            </a:r>
          </a:p>
          <a:p>
            <a:pPr eaLnBrk="1" hangingPunct="1">
              <a:lnSpc>
                <a:spcPct val="50000"/>
              </a:lnSpc>
              <a:spcBef>
                <a:spcPct val="50000"/>
              </a:spcBef>
              <a:buClrTx/>
              <a:buFontTx/>
              <a:buNone/>
            </a:pPr>
            <a:endParaRPr lang="en-US" altLang="es-MX" sz="1400" b="1" dirty="0">
              <a:latin typeface="Courier New" pitchFamily="49" charset="0"/>
            </a:endParaRPr>
          </a:p>
          <a:p>
            <a:pPr eaLnBrk="1" hangingPunct="1">
              <a:lnSpc>
                <a:spcPct val="50000"/>
              </a:lnSpc>
              <a:spcBef>
                <a:spcPct val="50000"/>
              </a:spcBef>
              <a:buClrTx/>
              <a:buFontTx/>
              <a:buNone/>
            </a:pPr>
            <a:r>
              <a:rPr lang="en-US" altLang="es-MX" sz="1400" b="1" dirty="0">
                <a:solidFill>
                  <a:srgbClr val="00B0F0"/>
                </a:solidFill>
                <a:latin typeface="Courier New" pitchFamily="49" charset="0"/>
              </a:rPr>
              <a:t>    .WHILE </a:t>
            </a:r>
            <a:r>
              <a:rPr lang="en-US" altLang="es-MX" sz="1400" b="1" dirty="0">
                <a:latin typeface="Courier New" pitchFamily="49" charset="0"/>
              </a:rPr>
              <a:t>ECX &lt; LENGTHOF </a:t>
            </a:r>
            <a:r>
              <a:rPr lang="en-US" altLang="es-MX" sz="1400" b="1" dirty="0" err="1">
                <a:solidFill>
                  <a:srgbClr val="FF0000"/>
                </a:solidFill>
                <a:latin typeface="Courier New" pitchFamily="49" charset="0"/>
              </a:rPr>
              <a:t>myArray</a:t>
            </a:r>
            <a:endParaRPr lang="en-US" altLang="es-MX" sz="1400" b="1" dirty="0">
              <a:solidFill>
                <a:srgbClr val="FF0000"/>
              </a:solidFill>
              <a:latin typeface="Courier New" pitchFamily="49" charset="0"/>
            </a:endParaRPr>
          </a:p>
          <a:p>
            <a:pPr eaLnBrk="1" hangingPunct="1">
              <a:lnSpc>
                <a:spcPct val="50000"/>
              </a:lnSpc>
              <a:spcBef>
                <a:spcPct val="50000"/>
              </a:spcBef>
              <a:buClrTx/>
              <a:buFontTx/>
              <a:buNone/>
            </a:pPr>
            <a:r>
              <a:rPr lang="en-US" altLang="es-MX" sz="1400" b="1" dirty="0">
                <a:latin typeface="Courier New" pitchFamily="49" charset="0"/>
              </a:rPr>
              <a:t>	  ADD EAX, </a:t>
            </a:r>
            <a:r>
              <a:rPr lang="en-US" altLang="es-MX" sz="1400" b="1" dirty="0" err="1">
                <a:solidFill>
                  <a:srgbClr val="FF0000"/>
                </a:solidFill>
                <a:latin typeface="Courier New" pitchFamily="49" charset="0"/>
              </a:rPr>
              <a:t>myArray</a:t>
            </a:r>
            <a:r>
              <a:rPr lang="en-US" altLang="es-MX" sz="1400" b="1" dirty="0">
                <a:latin typeface="Courier New" pitchFamily="49" charset="0"/>
              </a:rPr>
              <a:t>[ESI]	; add each integer to sum</a:t>
            </a:r>
          </a:p>
          <a:p>
            <a:pPr lvl="1" eaLnBrk="1" hangingPunct="1">
              <a:lnSpc>
                <a:spcPct val="50000"/>
              </a:lnSpc>
              <a:spcBef>
                <a:spcPct val="50000"/>
              </a:spcBef>
              <a:buClrTx/>
              <a:buFontTx/>
              <a:buNone/>
            </a:pPr>
            <a:r>
              <a:rPr lang="en-US" altLang="es-MX" sz="1400" b="1" dirty="0">
                <a:latin typeface="Courier New" pitchFamily="49" charset="0"/>
              </a:rPr>
              <a:t>  ADD ESI,TYPE </a:t>
            </a:r>
            <a:r>
              <a:rPr lang="en-US" altLang="es-MX" sz="1400" b="1" dirty="0" err="1">
                <a:solidFill>
                  <a:srgbClr val="FF0000"/>
                </a:solidFill>
                <a:latin typeface="Courier New" pitchFamily="49" charset="0"/>
              </a:rPr>
              <a:t>myArray</a:t>
            </a:r>
            <a:r>
              <a:rPr lang="en-US" altLang="es-MX" sz="1400" b="1" dirty="0">
                <a:solidFill>
                  <a:srgbClr val="FF0000"/>
                </a:solidFill>
                <a:latin typeface="Courier New" pitchFamily="49" charset="0"/>
              </a:rPr>
              <a:t> </a:t>
            </a:r>
            <a:r>
              <a:rPr lang="en-US" altLang="es-MX" sz="1400" b="1" dirty="0">
                <a:latin typeface="Courier New" pitchFamily="49" charset="0"/>
              </a:rPr>
              <a:t>	; point to next integer</a:t>
            </a:r>
          </a:p>
          <a:p>
            <a:pPr lvl="1" eaLnBrk="1" hangingPunct="1">
              <a:lnSpc>
                <a:spcPct val="50000"/>
              </a:lnSpc>
              <a:spcBef>
                <a:spcPct val="50000"/>
              </a:spcBef>
              <a:buClrTx/>
              <a:buFontTx/>
              <a:buNone/>
            </a:pPr>
            <a:r>
              <a:rPr lang="en-US" altLang="es-MX" sz="1400" b="1" dirty="0">
                <a:latin typeface="Courier New" pitchFamily="49" charset="0"/>
              </a:rPr>
              <a:t>  </a:t>
            </a:r>
            <a:r>
              <a:rPr lang="en-US" altLang="es-MX" sz="1400" b="1" dirty="0" err="1">
                <a:latin typeface="Courier New" pitchFamily="49" charset="0"/>
              </a:rPr>
              <a:t>inc</a:t>
            </a:r>
            <a:r>
              <a:rPr lang="en-US" altLang="es-MX" sz="1400" b="1" dirty="0">
                <a:latin typeface="Courier New" pitchFamily="49" charset="0"/>
              </a:rPr>
              <a:t> ECX</a:t>
            </a:r>
          </a:p>
          <a:p>
            <a:pPr lvl="1" eaLnBrk="1" hangingPunct="1">
              <a:lnSpc>
                <a:spcPct val="50000"/>
              </a:lnSpc>
              <a:spcBef>
                <a:spcPct val="50000"/>
              </a:spcBef>
              <a:buClrTx/>
              <a:buFontTx/>
              <a:buNone/>
            </a:pPr>
            <a:r>
              <a:rPr lang="en-US" altLang="es-MX" sz="1400" b="1" dirty="0">
                <a:solidFill>
                  <a:srgbClr val="00B0F0"/>
                </a:solidFill>
                <a:latin typeface="Courier New" pitchFamily="49" charset="0"/>
              </a:rPr>
              <a:t>.ENDW</a:t>
            </a:r>
            <a:r>
              <a:rPr lang="en-US" altLang="es-MX" sz="1400" b="1" dirty="0">
                <a:latin typeface="Courier New" pitchFamily="49" charset="0"/>
              </a:rPr>
              <a:t>	; repeat for array size</a:t>
            </a:r>
          </a:p>
          <a:p>
            <a:pPr lvl="1" eaLnBrk="1" hangingPunct="1">
              <a:lnSpc>
                <a:spcPct val="50000"/>
              </a:lnSpc>
              <a:spcBef>
                <a:spcPct val="50000"/>
              </a:spcBef>
              <a:buClrTx/>
              <a:buFontTx/>
              <a:buNone/>
            </a:pPr>
            <a:endParaRPr lang="en-US" altLang="es-MX" sz="1400" b="1" dirty="0">
              <a:latin typeface="Courier New" pitchFamily="49" charset="0"/>
            </a:endParaRPr>
          </a:p>
          <a:p>
            <a:pPr lvl="1" eaLnBrk="1" hangingPunct="1">
              <a:lnSpc>
                <a:spcPct val="50000"/>
              </a:lnSpc>
              <a:spcBef>
                <a:spcPct val="50000"/>
              </a:spcBef>
              <a:buClrTx/>
              <a:buFontTx/>
              <a:buNone/>
            </a:pPr>
            <a:r>
              <a:rPr lang="en-US" altLang="es-MX" sz="1400" b="1" dirty="0">
                <a:latin typeface="Courier New" pitchFamily="49" charset="0"/>
              </a:rPr>
              <a:t>MOV </a:t>
            </a:r>
            <a:r>
              <a:rPr lang="en-US" altLang="es-MX" sz="1400" b="1" dirty="0" err="1">
                <a:solidFill>
                  <a:srgbClr val="FF0000"/>
                </a:solidFill>
                <a:latin typeface="Courier New" pitchFamily="49" charset="0"/>
              </a:rPr>
              <a:t>theSum</a:t>
            </a:r>
            <a:r>
              <a:rPr lang="en-US" altLang="es-MX" sz="1400" b="1" dirty="0">
                <a:latin typeface="Courier New" pitchFamily="49" charset="0"/>
              </a:rPr>
              <a:t>, EAX	; store the sum</a:t>
            </a:r>
          </a:p>
          <a:p>
            <a:pPr eaLnBrk="1" hangingPunct="1">
              <a:lnSpc>
                <a:spcPct val="50000"/>
              </a:lnSpc>
              <a:spcBef>
                <a:spcPct val="50000"/>
              </a:spcBef>
              <a:buClrTx/>
              <a:buFontTx/>
              <a:buNone/>
            </a:pPr>
            <a:r>
              <a:rPr lang="en-US" altLang="es-MX" sz="1400" b="1" dirty="0">
                <a:latin typeface="Courier New" pitchFamily="49" charset="0"/>
              </a:rPr>
              <a:t>	RET</a:t>
            </a:r>
          </a:p>
          <a:p>
            <a:pPr eaLnBrk="1" hangingPunct="1">
              <a:lnSpc>
                <a:spcPct val="50000"/>
              </a:lnSpc>
              <a:spcBef>
                <a:spcPct val="50000"/>
              </a:spcBef>
              <a:buClrTx/>
              <a:buFontTx/>
              <a:buNone/>
            </a:pPr>
            <a:r>
              <a:rPr lang="en-US" altLang="es-MX" sz="1400" b="1" dirty="0" err="1">
                <a:solidFill>
                  <a:schemeClr val="accent6">
                    <a:lumMod val="75000"/>
                  </a:schemeClr>
                </a:solidFill>
                <a:latin typeface="Courier New" pitchFamily="49" charset="0"/>
              </a:rPr>
              <a:t>ArraySum</a:t>
            </a:r>
            <a:r>
              <a:rPr lang="en-US" altLang="es-MX" sz="1400" b="1" dirty="0">
                <a:latin typeface="Courier New" pitchFamily="49" charset="0"/>
              </a:rPr>
              <a:t> ENDP</a:t>
            </a:r>
          </a:p>
        </p:txBody>
      </p:sp>
      <p:sp>
        <p:nvSpPr>
          <p:cNvPr id="9" name="Text Box 5"/>
          <p:cNvSpPr txBox="1">
            <a:spLocks noChangeArrowheads="1"/>
          </p:cNvSpPr>
          <p:nvPr/>
        </p:nvSpPr>
        <p:spPr bwMode="auto">
          <a:xfrm>
            <a:off x="2421830" y="5446812"/>
            <a:ext cx="73914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1900" dirty="0"/>
              <a:t>What if you wanted to invoke to calculate the sum two or three with different arrays?</a:t>
            </a:r>
          </a:p>
        </p:txBody>
      </p:sp>
    </p:spTree>
    <p:extLst>
      <p:ext uri="{BB962C8B-B14F-4D97-AF65-F5344CB8AC3E}">
        <p14:creationId xmlns:p14="http://schemas.microsoft.com/office/powerpoint/2010/main" val="280384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Global Data with Registers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461</a:t>
            </a:fld>
            <a:endParaRPr lang="es-MX" dirty="0"/>
          </a:p>
        </p:txBody>
      </p:sp>
      <p:sp>
        <p:nvSpPr>
          <p:cNvPr id="6" name="Text Box 4"/>
          <p:cNvSpPr txBox="1">
            <a:spLocks noChangeArrowheads="1"/>
          </p:cNvSpPr>
          <p:nvPr/>
        </p:nvSpPr>
        <p:spPr bwMode="auto">
          <a:xfrm>
            <a:off x="2209800" y="1427747"/>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s-MX" sz="2100" dirty="0"/>
              <a:t>This version of </a:t>
            </a:r>
            <a:r>
              <a:rPr lang="en-US" altLang="es-MX" sz="2100" b="1" dirty="0" err="1"/>
              <a:t>ArraySum</a:t>
            </a:r>
            <a:r>
              <a:rPr lang="en-US" altLang="es-MX" sz="2100" dirty="0"/>
              <a:t> returns the sum of any </a:t>
            </a:r>
            <a:r>
              <a:rPr lang="en-US" altLang="es-MX" sz="2100" dirty="0" err="1"/>
              <a:t>doubleword</a:t>
            </a:r>
            <a:r>
              <a:rPr lang="en-US" altLang="es-MX" sz="2100" dirty="0"/>
              <a:t>  array whose address is in ESI. The sum is returned in EAX:</a:t>
            </a:r>
          </a:p>
        </p:txBody>
      </p:sp>
      <p:sp>
        <p:nvSpPr>
          <p:cNvPr id="7" name="Text Box 3"/>
          <p:cNvSpPr txBox="1">
            <a:spLocks noChangeArrowheads="1"/>
          </p:cNvSpPr>
          <p:nvPr/>
        </p:nvSpPr>
        <p:spPr bwMode="auto">
          <a:xfrm>
            <a:off x="2287270" y="2204864"/>
            <a:ext cx="7239000" cy="3810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s-MX" sz="1600" b="1" dirty="0" err="1">
                <a:solidFill>
                  <a:schemeClr val="accent6">
                    <a:lumMod val="75000"/>
                  </a:schemeClr>
                </a:solidFill>
                <a:latin typeface="Courier New" pitchFamily="49" charset="0"/>
              </a:rPr>
              <a:t>ArraySum</a:t>
            </a:r>
            <a:r>
              <a:rPr lang="en-US" altLang="es-MX" sz="1600" b="1" dirty="0">
                <a:latin typeface="Courier New" pitchFamily="49" charset="0"/>
              </a:rPr>
              <a:t> PROC</a:t>
            </a:r>
          </a:p>
          <a:p>
            <a:pPr eaLnBrk="1" hangingPunct="1">
              <a:lnSpc>
                <a:spcPct val="50000"/>
              </a:lnSpc>
              <a:spcBef>
                <a:spcPct val="50000"/>
              </a:spcBef>
              <a:buClrTx/>
              <a:buFontTx/>
              <a:buNone/>
            </a:pPr>
            <a:r>
              <a:rPr lang="en-US" altLang="es-MX" sz="1600" b="1" dirty="0">
                <a:latin typeface="Courier New" pitchFamily="49" charset="0"/>
              </a:rPr>
              <a:t>; </a:t>
            </a:r>
            <a:r>
              <a:rPr lang="en-US" altLang="es-MX" sz="1600" b="1" dirty="0">
                <a:solidFill>
                  <a:srgbClr val="FF0000"/>
                </a:solidFill>
                <a:latin typeface="Courier New" pitchFamily="49" charset="0"/>
              </a:rPr>
              <a:t>Receives:</a:t>
            </a:r>
            <a:r>
              <a:rPr lang="en-US" altLang="es-MX" sz="1600" b="1" dirty="0">
                <a:latin typeface="Courier New" pitchFamily="49" charset="0"/>
              </a:rPr>
              <a:t> ESI points to an array of doublewords,</a:t>
            </a:r>
          </a:p>
          <a:p>
            <a:pPr eaLnBrk="1" hangingPunct="1">
              <a:lnSpc>
                <a:spcPct val="50000"/>
              </a:lnSpc>
              <a:spcBef>
                <a:spcPct val="50000"/>
              </a:spcBef>
              <a:buClrTx/>
              <a:buFontTx/>
              <a:buNone/>
            </a:pPr>
            <a:r>
              <a:rPr lang="en-US" altLang="es-MX" sz="1600" b="1" dirty="0">
                <a:latin typeface="Courier New" pitchFamily="49" charset="0"/>
              </a:rPr>
              <a:t>;     EBX = TYPE doubleword </a:t>
            </a:r>
          </a:p>
          <a:p>
            <a:pPr eaLnBrk="1" hangingPunct="1">
              <a:lnSpc>
                <a:spcPct val="50000"/>
              </a:lnSpc>
              <a:spcBef>
                <a:spcPct val="50000"/>
              </a:spcBef>
              <a:buClrTx/>
              <a:buFontTx/>
              <a:buNone/>
            </a:pPr>
            <a:r>
              <a:rPr lang="en-US" altLang="es-MX" sz="1600" b="1" dirty="0">
                <a:latin typeface="Courier New" pitchFamily="49" charset="0"/>
              </a:rPr>
              <a:t>;     ECX = number of array elements.</a:t>
            </a:r>
          </a:p>
          <a:p>
            <a:pPr eaLnBrk="1" hangingPunct="1">
              <a:lnSpc>
                <a:spcPct val="50000"/>
              </a:lnSpc>
              <a:spcBef>
                <a:spcPct val="50000"/>
              </a:spcBef>
              <a:buClrTx/>
              <a:buFontTx/>
              <a:buNone/>
            </a:pPr>
            <a:r>
              <a:rPr lang="en-US" altLang="es-MX" sz="1600" b="1" dirty="0">
                <a:latin typeface="Courier New" pitchFamily="49" charset="0"/>
              </a:rPr>
              <a:t>; </a:t>
            </a:r>
            <a:r>
              <a:rPr lang="en-US" altLang="es-MX" sz="1600" b="1" dirty="0">
                <a:solidFill>
                  <a:srgbClr val="FF0000"/>
                </a:solidFill>
                <a:latin typeface="Courier New" pitchFamily="49" charset="0"/>
              </a:rPr>
              <a:t>Returns:</a:t>
            </a:r>
            <a:r>
              <a:rPr lang="en-US" altLang="es-MX" sz="1600" b="1" dirty="0">
                <a:latin typeface="Courier New" pitchFamily="49" charset="0"/>
              </a:rPr>
              <a:t> EAX = sum</a:t>
            </a:r>
          </a:p>
          <a:p>
            <a:pPr eaLnBrk="1" hangingPunct="1">
              <a:lnSpc>
                <a:spcPct val="50000"/>
              </a:lnSpc>
              <a:spcBef>
                <a:spcPct val="50000"/>
              </a:spcBef>
              <a:buClrTx/>
              <a:buFontTx/>
              <a:buNone/>
            </a:pPr>
            <a:r>
              <a:rPr lang="en-US" altLang="es-MX" sz="1600" b="1" dirty="0">
                <a:latin typeface="Courier New" pitchFamily="49" charset="0"/>
              </a:rPr>
              <a:t>;-----------------------------------------------------</a:t>
            </a:r>
          </a:p>
          <a:p>
            <a:pPr lvl="1" eaLnBrk="1" hangingPunct="1">
              <a:lnSpc>
                <a:spcPct val="50000"/>
              </a:lnSpc>
              <a:spcBef>
                <a:spcPct val="50000"/>
              </a:spcBef>
              <a:buClrTx/>
              <a:buFontTx/>
              <a:buNone/>
            </a:pPr>
            <a:r>
              <a:rPr lang="en-US" altLang="es-MX" sz="1600" b="1" dirty="0">
                <a:latin typeface="Courier New" pitchFamily="49" charset="0"/>
              </a:rPr>
              <a:t>MOV EAX,0	; set the sum to zero</a:t>
            </a:r>
          </a:p>
          <a:p>
            <a:pPr eaLnBrk="1" hangingPunct="1">
              <a:lnSpc>
                <a:spcPct val="50000"/>
              </a:lnSpc>
              <a:spcBef>
                <a:spcPct val="50000"/>
              </a:spcBef>
              <a:buClrTx/>
              <a:buFontTx/>
              <a:buNone/>
            </a:pPr>
            <a:endParaRPr lang="en-US" altLang="es-MX" sz="1600" b="1" dirty="0">
              <a:latin typeface="Courier New" pitchFamily="49" charset="0"/>
            </a:endParaRPr>
          </a:p>
          <a:p>
            <a:pPr eaLnBrk="1" hangingPunct="1">
              <a:lnSpc>
                <a:spcPct val="50000"/>
              </a:lnSpc>
              <a:spcBef>
                <a:spcPct val="50000"/>
              </a:spcBef>
              <a:buClrTx/>
              <a:buFontTx/>
              <a:buNone/>
            </a:pPr>
            <a:r>
              <a:rPr lang="en-US" altLang="es-MX" sz="1600" b="1" dirty="0">
                <a:solidFill>
                  <a:srgbClr val="00B0F0"/>
                </a:solidFill>
                <a:latin typeface="Courier New" pitchFamily="49" charset="0"/>
              </a:rPr>
              <a:t>    .WHILE </a:t>
            </a:r>
            <a:r>
              <a:rPr lang="en-US" altLang="es-MX" sz="1600" b="1" dirty="0">
                <a:latin typeface="Courier New" pitchFamily="49" charset="0"/>
              </a:rPr>
              <a:t>ECX &gt; 0	  </a:t>
            </a:r>
          </a:p>
          <a:p>
            <a:pPr eaLnBrk="1" hangingPunct="1">
              <a:lnSpc>
                <a:spcPct val="50000"/>
              </a:lnSpc>
              <a:spcBef>
                <a:spcPct val="50000"/>
              </a:spcBef>
              <a:buClrTx/>
              <a:buFontTx/>
              <a:buNone/>
            </a:pPr>
            <a:r>
              <a:rPr lang="en-US" altLang="es-MX" sz="1600" b="1" dirty="0">
                <a:latin typeface="Courier New" pitchFamily="49" charset="0"/>
              </a:rPr>
              <a:t>      ADD EAX,[ESI]	; add each integer to sum</a:t>
            </a:r>
          </a:p>
          <a:p>
            <a:pPr lvl="1" eaLnBrk="1" hangingPunct="1">
              <a:lnSpc>
                <a:spcPct val="50000"/>
              </a:lnSpc>
              <a:spcBef>
                <a:spcPct val="50000"/>
              </a:spcBef>
              <a:buClrTx/>
              <a:buFontTx/>
              <a:buNone/>
            </a:pPr>
            <a:r>
              <a:rPr lang="en-US" altLang="es-MX" sz="1600" b="1" dirty="0">
                <a:latin typeface="Courier New" pitchFamily="49" charset="0"/>
              </a:rPr>
              <a:t>  ADD ESI,EBX	; point to next integer</a:t>
            </a:r>
          </a:p>
          <a:p>
            <a:pPr lvl="1" eaLnBrk="1" hangingPunct="1">
              <a:lnSpc>
                <a:spcPct val="50000"/>
              </a:lnSpc>
              <a:spcBef>
                <a:spcPct val="50000"/>
              </a:spcBef>
              <a:buClrTx/>
              <a:buFontTx/>
              <a:buNone/>
            </a:pPr>
            <a:r>
              <a:rPr lang="en-US" altLang="es-MX" sz="1600" b="1" dirty="0">
                <a:latin typeface="Courier New" pitchFamily="49" charset="0"/>
              </a:rPr>
              <a:t>  </a:t>
            </a:r>
            <a:r>
              <a:rPr lang="en-US" altLang="es-MX" sz="1600" b="1" dirty="0" err="1">
                <a:latin typeface="Courier New" pitchFamily="49" charset="0"/>
              </a:rPr>
              <a:t>dec</a:t>
            </a:r>
            <a:r>
              <a:rPr lang="en-US" altLang="es-MX" sz="1600" b="1" dirty="0">
                <a:latin typeface="Courier New" pitchFamily="49" charset="0"/>
              </a:rPr>
              <a:t> ECX</a:t>
            </a:r>
          </a:p>
          <a:p>
            <a:pPr lvl="1" eaLnBrk="1" hangingPunct="1">
              <a:lnSpc>
                <a:spcPct val="50000"/>
              </a:lnSpc>
              <a:spcBef>
                <a:spcPct val="50000"/>
              </a:spcBef>
              <a:buClrTx/>
              <a:buFontTx/>
              <a:buNone/>
            </a:pPr>
            <a:r>
              <a:rPr lang="en-US" altLang="es-MX" sz="1600" b="1" dirty="0">
                <a:solidFill>
                  <a:srgbClr val="00B0F0"/>
                </a:solidFill>
                <a:latin typeface="Courier New" pitchFamily="49" charset="0"/>
              </a:rPr>
              <a:t>.ENDW</a:t>
            </a:r>
            <a:r>
              <a:rPr lang="en-US" altLang="es-MX" sz="1600" b="1" dirty="0">
                <a:latin typeface="Courier New" pitchFamily="49" charset="0"/>
              </a:rPr>
              <a:t>	; repeat for array size</a:t>
            </a:r>
          </a:p>
          <a:p>
            <a:pPr lvl="1" eaLnBrk="1" hangingPunct="1">
              <a:lnSpc>
                <a:spcPct val="50000"/>
              </a:lnSpc>
              <a:spcBef>
                <a:spcPct val="50000"/>
              </a:spcBef>
              <a:buClrTx/>
              <a:buFontTx/>
              <a:buNone/>
            </a:pPr>
            <a:endParaRPr lang="en-US" altLang="es-MX" sz="1600" b="1" dirty="0">
              <a:latin typeface="Courier New" pitchFamily="49" charset="0"/>
            </a:endParaRPr>
          </a:p>
          <a:p>
            <a:pPr eaLnBrk="1" hangingPunct="1">
              <a:lnSpc>
                <a:spcPct val="50000"/>
              </a:lnSpc>
              <a:spcBef>
                <a:spcPct val="50000"/>
              </a:spcBef>
              <a:buClrTx/>
              <a:buFontTx/>
              <a:buNone/>
            </a:pPr>
            <a:r>
              <a:rPr lang="en-US" altLang="es-MX" sz="1600" b="1" dirty="0">
                <a:latin typeface="Courier New" pitchFamily="49" charset="0"/>
              </a:rPr>
              <a:t>	RET</a:t>
            </a:r>
          </a:p>
          <a:p>
            <a:pPr eaLnBrk="1" hangingPunct="1">
              <a:lnSpc>
                <a:spcPct val="50000"/>
              </a:lnSpc>
              <a:spcBef>
                <a:spcPct val="50000"/>
              </a:spcBef>
              <a:buClrTx/>
              <a:buFontTx/>
              <a:buNone/>
            </a:pPr>
            <a:r>
              <a:rPr lang="en-US" altLang="es-MX" sz="1600" b="1" dirty="0" err="1">
                <a:solidFill>
                  <a:schemeClr val="accent6">
                    <a:lumMod val="75000"/>
                  </a:schemeClr>
                </a:solidFill>
                <a:latin typeface="Courier New" pitchFamily="49" charset="0"/>
              </a:rPr>
              <a:t>ArraySum</a:t>
            </a:r>
            <a:r>
              <a:rPr lang="en-US" altLang="es-MX" sz="1600" b="1" dirty="0">
                <a:latin typeface="Courier New" pitchFamily="49" charset="0"/>
              </a:rPr>
              <a:t> ENDP</a:t>
            </a:r>
          </a:p>
        </p:txBody>
      </p:sp>
    </p:spTree>
    <p:extLst>
      <p:ext uri="{BB962C8B-B14F-4D97-AF65-F5344CB8AC3E}">
        <p14:creationId xmlns:p14="http://schemas.microsoft.com/office/powerpoint/2010/main" val="1664753226"/>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lang="en-US" sz="16900" i="1" dirty="0">
                <a:solidFill>
                  <a:sysClr val="windowText" lastClr="000000"/>
                </a:solidFill>
                <a:latin typeface="Calibri"/>
              </a:rPr>
              <a:t>CC</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192492671"/>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x86 </a:t>
            </a:r>
            <a:r>
              <a:rPr lang="es-MX" dirty="0" err="1"/>
              <a:t>Floating</a:t>
            </a:r>
            <a:r>
              <a:rPr lang="es-MX" dirty="0"/>
              <a:t>-Point</a:t>
            </a:r>
          </a:p>
        </p:txBody>
      </p:sp>
      <p:sp>
        <p:nvSpPr>
          <p:cNvPr id="3" name="2 Marcador de contenido"/>
          <p:cNvSpPr>
            <a:spLocks noGrp="1"/>
          </p:cNvSpPr>
          <p:nvPr>
            <p:ph idx="1"/>
          </p:nvPr>
        </p:nvSpPr>
        <p:spPr/>
        <p:txBody>
          <a:bodyPr/>
          <a:lstStyle/>
          <a:p>
            <a:endParaRPr lang="en-US" dirty="0"/>
          </a:p>
          <a:p>
            <a:pPr>
              <a:buFont typeface="Wingdings" panose="05000000000000000000" pitchFamily="2" charset="2"/>
              <a:buChar char="ü"/>
            </a:pPr>
            <a:r>
              <a:rPr lang="en-US" dirty="0"/>
              <a:t>Floating-Point Binary Representation</a:t>
            </a:r>
          </a:p>
          <a:p>
            <a:endParaRPr lang="en-US" dirty="0"/>
          </a:p>
          <a:p>
            <a:r>
              <a:rPr lang="en-US" dirty="0"/>
              <a:t>Floating-Point Unit</a:t>
            </a:r>
          </a:p>
          <a:p>
            <a:endParaRPr lang="es-MX" dirty="0"/>
          </a:p>
          <a:p>
            <a:r>
              <a:rPr lang="es-MX" dirty="0" err="1"/>
              <a:t>Chapter</a:t>
            </a:r>
            <a:r>
              <a:rPr lang="es-MX"/>
              <a:t> 12</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463</a:t>
            </a:fld>
            <a:endParaRPr lang="es-MX" dirty="0"/>
          </a:p>
        </p:txBody>
      </p:sp>
    </p:spTree>
    <p:extLst>
      <p:ext uri="{BB962C8B-B14F-4D97-AF65-F5344CB8AC3E}">
        <p14:creationId xmlns:p14="http://schemas.microsoft.com/office/powerpoint/2010/main" val="465083071"/>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Floating</a:t>
            </a:r>
            <a:r>
              <a:rPr lang="es-MX" dirty="0"/>
              <a:t>-Point Decimal (Real) </a:t>
            </a:r>
            <a:r>
              <a:rPr lang="es-MX" dirty="0" err="1"/>
              <a:t>Number</a:t>
            </a:r>
            <a:endParaRPr lang="es-MX" dirty="0"/>
          </a:p>
        </p:txBody>
      </p:sp>
      <p:sp>
        <p:nvSpPr>
          <p:cNvPr id="3" name="2 Marcador de contenido"/>
          <p:cNvSpPr>
            <a:spLocks noGrp="1"/>
          </p:cNvSpPr>
          <p:nvPr>
            <p:ph idx="1"/>
          </p:nvPr>
        </p:nvSpPr>
        <p:spPr/>
        <p:txBody>
          <a:bodyPr>
            <a:normAutofit/>
          </a:bodyPr>
          <a:lstStyle/>
          <a:p>
            <a:r>
              <a:rPr lang="es-MX" dirty="0"/>
              <a:t>A FP Decimal </a:t>
            </a:r>
            <a:r>
              <a:rPr lang="es-MX" dirty="0" err="1"/>
              <a:t>Number</a:t>
            </a:r>
            <a:r>
              <a:rPr lang="es-MX" dirty="0"/>
              <a:t> </a:t>
            </a:r>
            <a:r>
              <a:rPr lang="es-MX" dirty="0" err="1"/>
              <a:t>contains</a:t>
            </a:r>
            <a:r>
              <a:rPr lang="es-MX" dirty="0"/>
              <a:t> </a:t>
            </a:r>
            <a:r>
              <a:rPr lang="es-MX" dirty="0" err="1"/>
              <a:t>three</a:t>
            </a:r>
            <a:r>
              <a:rPr lang="es-MX" dirty="0"/>
              <a:t> </a:t>
            </a:r>
            <a:r>
              <a:rPr lang="es-MX" dirty="0" err="1"/>
              <a:t>components</a:t>
            </a:r>
            <a:r>
              <a:rPr lang="es-MX" dirty="0"/>
              <a:t>:</a:t>
            </a:r>
          </a:p>
          <a:p>
            <a:pPr lvl="1"/>
            <a:r>
              <a:rPr lang="es-MX" dirty="0"/>
              <a:t>a </a:t>
            </a:r>
            <a:r>
              <a:rPr lang="es-MX" i="1" dirty="0" err="1"/>
              <a:t>sign</a:t>
            </a:r>
            <a:r>
              <a:rPr lang="es-MX" dirty="0"/>
              <a:t> (+, -)</a:t>
            </a:r>
          </a:p>
          <a:p>
            <a:pPr lvl="2"/>
            <a:r>
              <a:rPr lang="es-MX" dirty="0" err="1"/>
              <a:t>negative</a:t>
            </a:r>
            <a:r>
              <a:rPr lang="es-MX" dirty="0"/>
              <a:t>   in </a:t>
            </a:r>
            <a:r>
              <a:rPr lang="es-MX" dirty="0">
                <a:solidFill>
                  <a:srgbClr val="FF0000"/>
                </a:solidFill>
              </a:rPr>
              <a:t>-</a:t>
            </a:r>
            <a:r>
              <a:rPr lang="es-MX" dirty="0"/>
              <a:t>38.7512 x 10</a:t>
            </a:r>
            <a:r>
              <a:rPr lang="es-MX" baseline="30000" dirty="0"/>
              <a:t>5</a:t>
            </a:r>
            <a:r>
              <a:rPr lang="es-MX" dirty="0"/>
              <a:t> </a:t>
            </a:r>
          </a:p>
          <a:p>
            <a:pPr lvl="1"/>
            <a:r>
              <a:rPr lang="es-MX" dirty="0"/>
              <a:t>a </a:t>
            </a:r>
            <a:r>
              <a:rPr lang="es-MX" i="1" dirty="0" err="1"/>
              <a:t>significand</a:t>
            </a:r>
            <a:r>
              <a:rPr lang="es-MX" dirty="0"/>
              <a:t> (</a:t>
            </a:r>
            <a:r>
              <a:rPr lang="es-MX" dirty="0" err="1"/>
              <a:t>or</a:t>
            </a:r>
            <a:r>
              <a:rPr lang="es-MX" dirty="0"/>
              <a:t> </a:t>
            </a:r>
            <a:r>
              <a:rPr lang="es-MX" i="1" dirty="0" err="1"/>
              <a:t>mantissa</a:t>
            </a:r>
            <a:r>
              <a:rPr lang="es-MX" dirty="0"/>
              <a:t>)</a:t>
            </a:r>
          </a:p>
          <a:p>
            <a:pPr lvl="2"/>
            <a:r>
              <a:rPr lang="es-MX" dirty="0"/>
              <a:t>38.7512   in -</a:t>
            </a:r>
            <a:r>
              <a:rPr lang="es-MX" dirty="0">
                <a:solidFill>
                  <a:srgbClr val="FF0000"/>
                </a:solidFill>
              </a:rPr>
              <a:t>38.7512</a:t>
            </a:r>
            <a:r>
              <a:rPr lang="es-MX" dirty="0"/>
              <a:t> x 10</a:t>
            </a:r>
            <a:r>
              <a:rPr lang="es-MX" baseline="30000" dirty="0"/>
              <a:t>5</a:t>
            </a:r>
            <a:r>
              <a:rPr lang="es-MX" dirty="0"/>
              <a:t> </a:t>
            </a:r>
          </a:p>
          <a:p>
            <a:pPr lvl="1"/>
            <a:r>
              <a:rPr lang="es-MX" dirty="0" err="1"/>
              <a:t>an</a:t>
            </a:r>
            <a:r>
              <a:rPr lang="es-MX" dirty="0"/>
              <a:t> </a:t>
            </a:r>
            <a:r>
              <a:rPr lang="es-MX" i="1" dirty="0" err="1"/>
              <a:t>exponent</a:t>
            </a:r>
            <a:endParaRPr lang="es-MX" i="1" dirty="0"/>
          </a:p>
          <a:p>
            <a:pPr lvl="2"/>
            <a:r>
              <a:rPr lang="es-MX" dirty="0"/>
              <a:t>5   in -38.7512 x 10</a:t>
            </a:r>
            <a:r>
              <a:rPr lang="es-MX" baseline="30000" dirty="0">
                <a:solidFill>
                  <a:srgbClr val="FF0000"/>
                </a:solidFill>
              </a:rPr>
              <a:t>5</a:t>
            </a:r>
            <a:endParaRPr lang="es-MX" dirty="0">
              <a:solidFill>
                <a:srgbClr val="FF0000"/>
              </a:solidFill>
            </a:endParaRP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464</a:t>
            </a:fld>
            <a:endParaRPr lang="es-MX" dirty="0"/>
          </a:p>
        </p:txBody>
      </p:sp>
      <p:pic>
        <p:nvPicPr>
          <p:cNvPr id="6" name="Imagen 5"/>
          <p:cNvPicPr>
            <a:picLocks noChangeAspect="1"/>
          </p:cNvPicPr>
          <p:nvPr/>
        </p:nvPicPr>
        <p:blipFill>
          <a:blip r:embed="rId2"/>
          <a:stretch>
            <a:fillRect/>
          </a:stretch>
        </p:blipFill>
        <p:spPr>
          <a:xfrm>
            <a:off x="5735960" y="5373217"/>
            <a:ext cx="4263130" cy="752947"/>
          </a:xfrm>
          <a:prstGeom prst="rect">
            <a:avLst/>
          </a:prstGeom>
        </p:spPr>
      </p:pic>
    </p:spTree>
    <p:extLst>
      <p:ext uri="{BB962C8B-B14F-4D97-AF65-F5344CB8AC3E}">
        <p14:creationId xmlns:p14="http://schemas.microsoft.com/office/powerpoint/2010/main" val="204618487"/>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IEEE </a:t>
            </a:r>
            <a:r>
              <a:rPr lang="es-MX" dirty="0" err="1"/>
              <a:t>Floating</a:t>
            </a:r>
            <a:r>
              <a:rPr lang="es-MX" dirty="0"/>
              <a:t>-Point </a:t>
            </a:r>
            <a:r>
              <a:rPr lang="es-MX" dirty="0" err="1"/>
              <a:t>Binary</a:t>
            </a:r>
            <a:r>
              <a:rPr lang="es-MX" dirty="0"/>
              <a:t> </a:t>
            </a:r>
            <a:r>
              <a:rPr lang="es-MX" dirty="0" err="1"/>
              <a:t>Reals</a:t>
            </a:r>
            <a:endParaRPr lang="es-MX" dirty="0"/>
          </a:p>
        </p:txBody>
      </p:sp>
      <p:sp>
        <p:nvSpPr>
          <p:cNvPr id="3" name="2 Marcador de contenido"/>
          <p:cNvSpPr>
            <a:spLocks noGrp="1"/>
          </p:cNvSpPr>
          <p:nvPr>
            <p:ph idx="1"/>
          </p:nvPr>
        </p:nvSpPr>
        <p:spPr/>
        <p:txBody>
          <a:bodyPr>
            <a:normAutofit fontScale="92500" lnSpcReduction="20000"/>
          </a:bodyPr>
          <a:lstStyle/>
          <a:p>
            <a:r>
              <a:rPr lang="en-US" altLang="es-MX" dirty="0"/>
              <a:t>Format Types (</a:t>
            </a:r>
            <a:r>
              <a:rPr lang="en-US" altLang="es-MX" sz="2000" dirty="0"/>
              <a:t>IEEE Standard 754-1985 for Binary FP Arithmetic</a:t>
            </a:r>
            <a:r>
              <a:rPr lang="en-US" altLang="es-MX" dirty="0"/>
              <a:t>)</a:t>
            </a:r>
          </a:p>
          <a:p>
            <a:pPr lvl="1"/>
            <a:r>
              <a:rPr lang="en-US" altLang="es-MX" dirty="0"/>
              <a:t>Single Precision (</a:t>
            </a:r>
            <a:r>
              <a:rPr lang="en-US" altLang="es-MX" sz="1800" dirty="0"/>
              <a:t>short real</a:t>
            </a:r>
            <a:r>
              <a:rPr lang="en-US" altLang="es-MX" dirty="0"/>
              <a:t>)</a:t>
            </a:r>
          </a:p>
          <a:p>
            <a:pPr lvl="2"/>
            <a:r>
              <a:rPr lang="en-US" altLang="es-MX" i="1" dirty="0"/>
              <a:t>32 bits</a:t>
            </a:r>
            <a:r>
              <a:rPr lang="en-US" altLang="es-MX" dirty="0"/>
              <a:t>: 1 bit for the </a:t>
            </a:r>
            <a:r>
              <a:rPr lang="en-US" altLang="es-MX" i="1" dirty="0"/>
              <a:t>sign</a:t>
            </a:r>
            <a:r>
              <a:rPr lang="en-US" altLang="es-MX" dirty="0"/>
              <a:t>, 8 bits for the </a:t>
            </a:r>
            <a:r>
              <a:rPr lang="en-US" altLang="es-MX" i="1" dirty="0"/>
              <a:t>exponent</a:t>
            </a:r>
            <a:r>
              <a:rPr lang="en-US" altLang="es-MX" dirty="0"/>
              <a:t>, and 23 bits for the fractional part of the </a:t>
            </a:r>
            <a:r>
              <a:rPr lang="en-US" altLang="es-MX" i="1" dirty="0"/>
              <a:t>significand</a:t>
            </a:r>
            <a:r>
              <a:rPr lang="en-US" altLang="es-MX" dirty="0"/>
              <a:t> (</a:t>
            </a:r>
            <a:r>
              <a:rPr lang="en-US" altLang="es-MX" i="1" dirty="0"/>
              <a:t>mantissa</a:t>
            </a:r>
            <a:r>
              <a:rPr lang="en-US" altLang="es-MX" dirty="0"/>
              <a:t>).</a:t>
            </a:r>
          </a:p>
          <a:p>
            <a:pPr lvl="2"/>
            <a:r>
              <a:rPr lang="en-US" altLang="es-MX" sz="1600" dirty="0"/>
              <a:t>Approximate normalized range: 2</a:t>
            </a:r>
            <a:r>
              <a:rPr lang="en-US" altLang="es-MX" sz="1600" baseline="30000" dirty="0"/>
              <a:t>-126</a:t>
            </a:r>
            <a:r>
              <a:rPr lang="en-US" altLang="es-MX" sz="1600" dirty="0"/>
              <a:t> to 2</a:t>
            </a:r>
            <a:r>
              <a:rPr lang="en-US" altLang="es-MX" sz="1600" baseline="30000" dirty="0"/>
              <a:t>127</a:t>
            </a:r>
            <a:r>
              <a:rPr lang="en-US" altLang="es-MX" sz="1600" dirty="0"/>
              <a:t>  ( </a:t>
            </a:r>
            <a:r>
              <a:rPr lang="es-MX" sz="1600" dirty="0"/>
              <a:t>1.17549E-38  a  1.70141E+38 </a:t>
            </a:r>
            <a:r>
              <a:rPr lang="en-US" altLang="es-MX" sz="1600" dirty="0"/>
              <a:t>)</a:t>
            </a:r>
            <a:r>
              <a:rPr lang="en-US" altLang="es-MX" sz="1600" baseline="30000" dirty="0"/>
              <a:t>  </a:t>
            </a:r>
            <a:endParaRPr lang="en-US" altLang="es-MX" dirty="0"/>
          </a:p>
          <a:p>
            <a:pPr lvl="1"/>
            <a:r>
              <a:rPr lang="en-US" altLang="es-MX" dirty="0"/>
              <a:t>Double Precision</a:t>
            </a:r>
            <a:r>
              <a:rPr lang="en-US" altLang="es-MX" sz="3200" dirty="0">
                <a:solidFill>
                  <a:prstClr val="black"/>
                </a:solidFill>
              </a:rPr>
              <a:t> (</a:t>
            </a:r>
            <a:r>
              <a:rPr lang="en-US" altLang="es-MX" sz="1800" dirty="0">
                <a:solidFill>
                  <a:prstClr val="black"/>
                </a:solidFill>
              </a:rPr>
              <a:t>long real</a:t>
            </a:r>
            <a:r>
              <a:rPr lang="en-US" altLang="es-MX" sz="3200" dirty="0">
                <a:solidFill>
                  <a:prstClr val="black"/>
                </a:solidFill>
              </a:rPr>
              <a:t>)</a:t>
            </a:r>
            <a:endParaRPr lang="en-US" altLang="es-MX" dirty="0"/>
          </a:p>
          <a:p>
            <a:pPr lvl="2"/>
            <a:r>
              <a:rPr lang="en-US" altLang="es-MX" i="1" dirty="0"/>
              <a:t>64 bits</a:t>
            </a:r>
            <a:r>
              <a:rPr lang="en-US" altLang="es-MX" dirty="0"/>
              <a:t>: 1 bit for the </a:t>
            </a:r>
            <a:r>
              <a:rPr lang="en-US" altLang="es-MX" i="1" dirty="0"/>
              <a:t>sign</a:t>
            </a:r>
            <a:r>
              <a:rPr lang="en-US" altLang="es-MX" dirty="0"/>
              <a:t>, 11 bits for the </a:t>
            </a:r>
            <a:r>
              <a:rPr lang="en-US" altLang="es-MX" i="1" dirty="0"/>
              <a:t>exponen</a:t>
            </a:r>
            <a:r>
              <a:rPr lang="en-US" altLang="es-MX" dirty="0"/>
              <a:t>t, and 52 bits for the fractional part of the </a:t>
            </a:r>
            <a:r>
              <a:rPr lang="en-US" altLang="es-MX" i="1" dirty="0" err="1"/>
              <a:t>significand</a:t>
            </a:r>
            <a:r>
              <a:rPr lang="en-US" altLang="es-MX" dirty="0"/>
              <a:t>.</a:t>
            </a:r>
            <a:endParaRPr lang="en-US" altLang="es-MX" sz="3200" dirty="0">
              <a:solidFill>
                <a:prstClr val="black"/>
              </a:solidFill>
            </a:endParaRPr>
          </a:p>
          <a:p>
            <a:pPr lvl="2"/>
            <a:r>
              <a:rPr lang="en-US" altLang="es-MX" sz="1600" dirty="0">
                <a:solidFill>
                  <a:prstClr val="black"/>
                </a:solidFill>
              </a:rPr>
              <a:t>Approximate normalized range: 2</a:t>
            </a:r>
            <a:r>
              <a:rPr lang="en-US" altLang="es-MX" sz="1600" baseline="30000" dirty="0">
                <a:solidFill>
                  <a:prstClr val="black"/>
                </a:solidFill>
              </a:rPr>
              <a:t>-1022</a:t>
            </a:r>
            <a:r>
              <a:rPr lang="en-US" altLang="es-MX" sz="1600" dirty="0">
                <a:solidFill>
                  <a:prstClr val="black"/>
                </a:solidFill>
              </a:rPr>
              <a:t> to 2</a:t>
            </a:r>
            <a:r>
              <a:rPr lang="en-US" altLang="es-MX" sz="1600" baseline="30000" dirty="0">
                <a:solidFill>
                  <a:prstClr val="black"/>
                </a:solidFill>
              </a:rPr>
              <a:t>1023</a:t>
            </a:r>
            <a:r>
              <a:rPr lang="en-US" altLang="es-MX" dirty="0"/>
              <a:t> </a:t>
            </a:r>
            <a:r>
              <a:rPr lang="en-US" altLang="es-MX" sz="1600" dirty="0">
                <a:solidFill>
                  <a:prstClr val="black"/>
                </a:solidFill>
              </a:rPr>
              <a:t> ( </a:t>
            </a:r>
            <a:r>
              <a:rPr lang="es-MX" sz="1600" dirty="0"/>
              <a:t>2.2251E-308 </a:t>
            </a:r>
            <a:r>
              <a:rPr lang="es-MX" sz="1600" dirty="0">
                <a:solidFill>
                  <a:prstClr val="black"/>
                </a:solidFill>
              </a:rPr>
              <a:t>  a  </a:t>
            </a:r>
            <a:r>
              <a:rPr lang="es-MX" sz="1600" dirty="0"/>
              <a:t>8.9885E+307</a:t>
            </a:r>
            <a:r>
              <a:rPr lang="es-MX" sz="1600" dirty="0">
                <a:solidFill>
                  <a:prstClr val="black"/>
                </a:solidFill>
              </a:rPr>
              <a:t> </a:t>
            </a:r>
            <a:r>
              <a:rPr lang="en-US" altLang="es-MX" sz="1600" dirty="0">
                <a:solidFill>
                  <a:prstClr val="black"/>
                </a:solidFill>
              </a:rPr>
              <a:t>)</a:t>
            </a:r>
            <a:r>
              <a:rPr lang="en-US" altLang="es-MX" sz="1600" baseline="30000" dirty="0">
                <a:solidFill>
                  <a:prstClr val="black"/>
                </a:solidFill>
              </a:rPr>
              <a:t> </a:t>
            </a:r>
            <a:endParaRPr lang="en-US" altLang="es-MX" dirty="0"/>
          </a:p>
          <a:p>
            <a:pPr lvl="1"/>
            <a:r>
              <a:rPr lang="en-US" altLang="es-MX" dirty="0"/>
              <a:t>Double Extended Precision</a:t>
            </a:r>
            <a:r>
              <a:rPr lang="en-US" altLang="es-MX" sz="3200" dirty="0">
                <a:solidFill>
                  <a:prstClr val="black"/>
                </a:solidFill>
              </a:rPr>
              <a:t> (</a:t>
            </a:r>
            <a:r>
              <a:rPr lang="en-US" altLang="es-MX" sz="1800" dirty="0">
                <a:solidFill>
                  <a:prstClr val="black"/>
                </a:solidFill>
              </a:rPr>
              <a:t>extended real</a:t>
            </a:r>
            <a:r>
              <a:rPr lang="en-US" altLang="es-MX" sz="3200" dirty="0">
                <a:solidFill>
                  <a:prstClr val="black"/>
                </a:solidFill>
              </a:rPr>
              <a:t>)</a:t>
            </a:r>
            <a:endParaRPr lang="en-US" altLang="es-MX" dirty="0"/>
          </a:p>
          <a:p>
            <a:pPr lvl="2"/>
            <a:r>
              <a:rPr lang="en-US" altLang="es-MX" i="1" dirty="0"/>
              <a:t>80 bits</a:t>
            </a:r>
            <a:r>
              <a:rPr lang="en-US" altLang="es-MX" dirty="0"/>
              <a:t>: 1 bit for the </a:t>
            </a:r>
            <a:r>
              <a:rPr lang="en-US" altLang="es-MX" i="1" dirty="0"/>
              <a:t>sign</a:t>
            </a:r>
            <a:r>
              <a:rPr lang="en-US" altLang="es-MX" dirty="0"/>
              <a:t>, 16 bits for the </a:t>
            </a:r>
            <a:r>
              <a:rPr lang="en-US" altLang="es-MX" i="1" dirty="0"/>
              <a:t>exponent</a:t>
            </a:r>
            <a:r>
              <a:rPr lang="en-US" altLang="es-MX" dirty="0"/>
              <a:t>, and 63 bits for the fractional part of the </a:t>
            </a:r>
            <a:r>
              <a:rPr lang="en-US" altLang="es-MX" i="1" dirty="0" err="1"/>
              <a:t>significand</a:t>
            </a:r>
            <a:r>
              <a:rPr lang="en-US" altLang="es-MX" i="1" dirty="0"/>
              <a:t>.</a:t>
            </a:r>
            <a:endParaRPr lang="en-US" altLang="es-MX" sz="3200" i="1" dirty="0">
              <a:solidFill>
                <a:prstClr val="black"/>
              </a:solidFill>
            </a:endParaRPr>
          </a:p>
          <a:p>
            <a:pPr lvl="2"/>
            <a:r>
              <a:rPr lang="en-US" altLang="es-MX" sz="1600" dirty="0">
                <a:solidFill>
                  <a:prstClr val="black"/>
                </a:solidFill>
              </a:rPr>
              <a:t>Approximate normalized range: 2</a:t>
            </a:r>
            <a:r>
              <a:rPr lang="en-US" altLang="es-MX" sz="1600" baseline="30000" dirty="0">
                <a:solidFill>
                  <a:prstClr val="black"/>
                </a:solidFill>
              </a:rPr>
              <a:t>-16382</a:t>
            </a:r>
            <a:r>
              <a:rPr lang="en-US" altLang="es-MX" sz="1600" dirty="0">
                <a:solidFill>
                  <a:prstClr val="black"/>
                </a:solidFill>
              </a:rPr>
              <a:t> to 2</a:t>
            </a:r>
            <a:r>
              <a:rPr lang="en-US" altLang="es-MX" sz="1600" baseline="30000" dirty="0">
                <a:solidFill>
                  <a:prstClr val="black"/>
                </a:solidFill>
              </a:rPr>
              <a:t>16383</a:t>
            </a:r>
            <a:r>
              <a:rPr lang="en-US" altLang="es-MX" dirty="0"/>
              <a:t> </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465</a:t>
            </a:fld>
            <a:endParaRPr lang="es-MX" dirty="0"/>
          </a:p>
        </p:txBody>
      </p:sp>
    </p:spTree>
    <p:extLst>
      <p:ext uri="{BB962C8B-B14F-4D97-AF65-F5344CB8AC3E}">
        <p14:creationId xmlns:p14="http://schemas.microsoft.com/office/powerpoint/2010/main" val="3513566245"/>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Single-</a:t>
            </a:r>
            <a:r>
              <a:rPr lang="es-MX" dirty="0" err="1"/>
              <a:t>Precision</a:t>
            </a:r>
            <a:r>
              <a:rPr lang="es-MX" dirty="0"/>
              <a:t> (SP) </a:t>
            </a:r>
            <a:r>
              <a:rPr lang="es-MX" dirty="0" err="1"/>
              <a:t>Format</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466</a:t>
            </a:fld>
            <a:endParaRPr lang="es-MX" dirty="0"/>
          </a:p>
        </p:txBody>
      </p:sp>
      <p:sp>
        <p:nvSpPr>
          <p:cNvPr id="6" name="Text Box 5"/>
          <p:cNvSpPr txBox="1">
            <a:spLocks noChangeArrowheads="1"/>
          </p:cNvSpPr>
          <p:nvPr/>
        </p:nvSpPr>
        <p:spPr bwMode="auto">
          <a:xfrm>
            <a:off x="1991544" y="1550894"/>
            <a:ext cx="8208912"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ts val="100"/>
              </a:spcBef>
            </a:pPr>
            <a:r>
              <a:rPr lang="en-US" altLang="es-MX" dirty="0"/>
              <a:t>Approximate normalized range: 2</a:t>
            </a:r>
            <a:r>
              <a:rPr lang="en-US" altLang="es-MX" baseline="30000" dirty="0"/>
              <a:t>-126</a:t>
            </a:r>
            <a:r>
              <a:rPr lang="en-US" altLang="es-MX" dirty="0"/>
              <a:t> to 2</a:t>
            </a:r>
            <a:r>
              <a:rPr lang="en-US" altLang="es-MX" baseline="30000" dirty="0"/>
              <a:t>127</a:t>
            </a:r>
            <a:r>
              <a:rPr lang="en-US" altLang="es-MX" dirty="0"/>
              <a:t>. Also called a</a:t>
            </a:r>
            <a:r>
              <a:rPr lang="en-US" altLang="es-MX" i="1" dirty="0"/>
              <a:t> short real</a:t>
            </a:r>
            <a:r>
              <a:rPr lang="en-US" altLang="es-MX" dirty="0"/>
              <a:t>.</a:t>
            </a:r>
            <a:r>
              <a:rPr lang="en-US" altLang="es-MX" dirty="0">
                <a:latin typeface="Times" pitchFamily="18" charset="0"/>
              </a:rPr>
              <a:t> </a:t>
            </a:r>
            <a:endParaRPr lang="en-US" alt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432" y="2348880"/>
            <a:ext cx="4191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a:spLocks noGrp="1"/>
          </p:cNvSpPr>
          <p:nvPr>
            <p:ph idx="1"/>
          </p:nvPr>
        </p:nvSpPr>
        <p:spPr>
          <a:xfrm>
            <a:off x="1981200" y="3717033"/>
            <a:ext cx="8229600" cy="2409131"/>
          </a:xfrm>
        </p:spPr>
        <p:txBody>
          <a:bodyPr>
            <a:normAutofit/>
          </a:bodyPr>
          <a:lstStyle/>
          <a:p>
            <a:r>
              <a:rPr lang="es-MX" sz="2000" dirty="0"/>
              <a:t>MSB </a:t>
            </a:r>
            <a:r>
              <a:rPr lang="es-MX" sz="2000" dirty="0" err="1"/>
              <a:t>on</a:t>
            </a:r>
            <a:r>
              <a:rPr lang="es-MX" sz="2000" dirty="0"/>
              <a:t> </a:t>
            </a:r>
            <a:r>
              <a:rPr lang="es-MX" sz="2000" dirty="0" err="1"/>
              <a:t>the</a:t>
            </a:r>
            <a:r>
              <a:rPr lang="es-MX" sz="2000" dirty="0"/>
              <a:t> </a:t>
            </a:r>
            <a:r>
              <a:rPr lang="es-MX" sz="2000" dirty="0" err="1"/>
              <a:t>left</a:t>
            </a:r>
            <a:r>
              <a:rPr lang="es-MX" sz="2000" dirty="0"/>
              <a:t>, </a:t>
            </a:r>
            <a:r>
              <a:rPr lang="es-MX" sz="2000" dirty="0" err="1"/>
              <a:t>for</a:t>
            </a:r>
            <a:r>
              <a:rPr lang="es-MX" sz="2000" dirty="0"/>
              <a:t> </a:t>
            </a:r>
            <a:r>
              <a:rPr lang="es-MX" sz="2000" i="1" dirty="0"/>
              <a:t>SIGN</a:t>
            </a:r>
            <a:r>
              <a:rPr lang="es-MX" sz="2000" dirty="0"/>
              <a:t> (+, -), </a:t>
            </a:r>
            <a:r>
              <a:rPr lang="es-MX" sz="2000" dirty="0" err="1"/>
              <a:t>out</a:t>
            </a:r>
            <a:r>
              <a:rPr lang="es-MX" sz="2000" dirty="0"/>
              <a:t> of </a:t>
            </a:r>
            <a:r>
              <a:rPr lang="es-MX" sz="2000" dirty="0" err="1"/>
              <a:t>the</a:t>
            </a:r>
            <a:r>
              <a:rPr lang="es-MX" sz="2000" dirty="0"/>
              <a:t> 32 bits.</a:t>
            </a:r>
          </a:p>
          <a:p>
            <a:r>
              <a:rPr lang="es-MX" sz="2000" i="1" dirty="0"/>
              <a:t>FRACTION</a:t>
            </a:r>
            <a:r>
              <a:rPr lang="es-MX" sz="2000" dirty="0"/>
              <a:t> </a:t>
            </a:r>
            <a:r>
              <a:rPr lang="es-MX" sz="2000" dirty="0" err="1"/>
              <a:t>is</a:t>
            </a:r>
            <a:r>
              <a:rPr lang="es-MX" sz="2000" dirty="0"/>
              <a:t> </a:t>
            </a:r>
            <a:r>
              <a:rPr lang="es-MX" sz="2000" dirty="0" err="1"/>
              <a:t>the</a:t>
            </a:r>
            <a:r>
              <a:rPr lang="es-MX" sz="2000" dirty="0"/>
              <a:t> </a:t>
            </a:r>
            <a:r>
              <a:rPr lang="es-MX" sz="2000" i="1" dirty="0" err="1"/>
              <a:t>significand</a:t>
            </a:r>
            <a:r>
              <a:rPr lang="es-MX" sz="2000" dirty="0"/>
              <a:t>, </a:t>
            </a:r>
            <a:r>
              <a:rPr lang="es-MX" sz="2000" dirty="0" err="1"/>
              <a:t>after</a:t>
            </a:r>
            <a:r>
              <a:rPr lang="es-MX" sz="2000" dirty="0"/>
              <a:t> </a:t>
            </a:r>
            <a:r>
              <a:rPr lang="es-MX" sz="2000" dirty="0" err="1"/>
              <a:t>normalize</a:t>
            </a:r>
            <a:r>
              <a:rPr lang="es-MX" sz="2000" dirty="0"/>
              <a:t> </a:t>
            </a:r>
            <a:r>
              <a:rPr lang="es-MX" sz="2000" dirty="0" err="1"/>
              <a:t>it</a:t>
            </a:r>
            <a:r>
              <a:rPr lang="es-MX" sz="2000" dirty="0"/>
              <a:t>.</a:t>
            </a:r>
          </a:p>
          <a:p>
            <a:r>
              <a:rPr lang="es-ES" sz="2000" dirty="0"/>
              <a:t>8</a:t>
            </a:r>
            <a:r>
              <a:rPr lang="es-MX" sz="2000" dirty="0"/>
              <a:t>-bit EXPONENT, </a:t>
            </a:r>
            <a:r>
              <a:rPr lang="es-MX" sz="2000" dirty="0" err="1"/>
              <a:t>range</a:t>
            </a:r>
            <a:r>
              <a:rPr lang="es-MX" sz="2000" dirty="0"/>
              <a:t> 0 – 255 (</a:t>
            </a:r>
            <a:r>
              <a:rPr lang="es-MX" sz="1600" dirty="0" err="1"/>
              <a:t>unsigned</a:t>
            </a:r>
            <a:r>
              <a:rPr lang="es-MX" sz="1600" dirty="0"/>
              <a:t> </a:t>
            </a:r>
            <a:r>
              <a:rPr lang="es-MX" sz="1600" dirty="0" err="1"/>
              <a:t>integer</a:t>
            </a:r>
            <a:r>
              <a:rPr lang="es-MX" sz="2000" dirty="0"/>
              <a:t>).</a:t>
            </a:r>
          </a:p>
          <a:p>
            <a:r>
              <a:rPr lang="es-MX" sz="2000" dirty="0"/>
              <a:t>Individual Bytes are </a:t>
            </a:r>
            <a:r>
              <a:rPr lang="es-MX" sz="2000" dirty="0" err="1"/>
              <a:t>stored</a:t>
            </a:r>
            <a:r>
              <a:rPr lang="es-MX" sz="2000" dirty="0"/>
              <a:t>, in </a:t>
            </a:r>
            <a:r>
              <a:rPr lang="es-MX" sz="2000" dirty="0" err="1"/>
              <a:t>memory</a:t>
            </a:r>
            <a:r>
              <a:rPr lang="es-MX" sz="2000" dirty="0"/>
              <a:t>, in </a:t>
            </a:r>
            <a:r>
              <a:rPr lang="es-MX" sz="2000" i="1" dirty="0" err="1"/>
              <a:t>little</a:t>
            </a:r>
            <a:r>
              <a:rPr lang="es-MX" sz="2000" i="1" dirty="0"/>
              <a:t> </a:t>
            </a:r>
            <a:r>
              <a:rPr lang="es-MX" sz="2000" i="1" dirty="0" err="1"/>
              <a:t>endian</a:t>
            </a:r>
            <a:r>
              <a:rPr lang="es-MX" sz="2000" i="1" dirty="0"/>
              <a:t> </a:t>
            </a:r>
            <a:r>
              <a:rPr lang="es-MX" sz="2000" i="1" dirty="0" err="1"/>
              <a:t>order</a:t>
            </a:r>
            <a:r>
              <a:rPr lang="es-MX" sz="2000" dirty="0"/>
              <a:t>; LSB at </a:t>
            </a:r>
            <a:r>
              <a:rPr lang="es-MX" sz="2000" dirty="0" err="1"/>
              <a:t>the</a:t>
            </a:r>
            <a:r>
              <a:rPr lang="es-MX" sz="2000" dirty="0"/>
              <a:t> </a:t>
            </a:r>
            <a:r>
              <a:rPr lang="es-MX" sz="2000" dirty="0" err="1"/>
              <a:t>starting</a:t>
            </a:r>
            <a:r>
              <a:rPr lang="es-MX" sz="2000" dirty="0"/>
              <a:t> </a:t>
            </a:r>
            <a:r>
              <a:rPr lang="es-MX" sz="2000" dirty="0" err="1"/>
              <a:t>address</a:t>
            </a:r>
            <a:r>
              <a:rPr lang="es-MX" sz="2000" dirty="0"/>
              <a:t>.</a:t>
            </a:r>
          </a:p>
        </p:txBody>
      </p:sp>
    </p:spTree>
    <p:extLst>
      <p:ext uri="{BB962C8B-B14F-4D97-AF65-F5344CB8AC3E}">
        <p14:creationId xmlns:p14="http://schemas.microsoft.com/office/powerpoint/2010/main" val="378808169"/>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Components of a Single-Precision Real</a:t>
            </a:r>
            <a:endParaRPr lang="es-MX" dirty="0"/>
          </a:p>
        </p:txBody>
      </p:sp>
      <p:sp>
        <p:nvSpPr>
          <p:cNvPr id="3" name="2 Marcador de contenido"/>
          <p:cNvSpPr>
            <a:spLocks noGrp="1"/>
          </p:cNvSpPr>
          <p:nvPr>
            <p:ph idx="1"/>
          </p:nvPr>
        </p:nvSpPr>
        <p:spPr>
          <a:xfrm>
            <a:off x="1981200" y="1600200"/>
            <a:ext cx="8229600" cy="4781128"/>
          </a:xfrm>
        </p:spPr>
        <p:txBody>
          <a:bodyPr>
            <a:normAutofit/>
          </a:bodyPr>
          <a:lstStyle/>
          <a:p>
            <a:r>
              <a:rPr lang="en-US" altLang="es-MX" dirty="0"/>
              <a:t>(f1) Sign</a:t>
            </a:r>
          </a:p>
          <a:p>
            <a:pPr lvl="1"/>
            <a:r>
              <a:rPr lang="en-US" altLang="es-MX" dirty="0"/>
              <a:t> </a:t>
            </a:r>
            <a:r>
              <a:rPr lang="en-US" altLang="es-MX" dirty="0">
                <a:solidFill>
                  <a:srgbClr val="FF0000"/>
                </a:solidFill>
              </a:rPr>
              <a:t>1</a:t>
            </a:r>
            <a:r>
              <a:rPr lang="en-US" altLang="es-MX" dirty="0"/>
              <a:t> = negative, </a:t>
            </a:r>
            <a:r>
              <a:rPr lang="en-US" altLang="es-MX" dirty="0">
                <a:solidFill>
                  <a:srgbClr val="FF0000"/>
                </a:solidFill>
              </a:rPr>
              <a:t>0</a:t>
            </a:r>
            <a:r>
              <a:rPr lang="en-US" altLang="es-MX" dirty="0"/>
              <a:t> = positive</a:t>
            </a:r>
          </a:p>
          <a:p>
            <a:r>
              <a:rPr lang="en-US" altLang="es-MX" dirty="0"/>
              <a:t>(f2) Fraction, </a:t>
            </a:r>
            <a:r>
              <a:rPr lang="en-US" altLang="es-MX" dirty="0">
                <a:solidFill>
                  <a:srgbClr val="0070C0"/>
                </a:solidFill>
              </a:rPr>
              <a:t>first</a:t>
            </a:r>
          </a:p>
          <a:p>
            <a:pPr lvl="1"/>
            <a:r>
              <a:rPr lang="en-US" altLang="es-MX" dirty="0"/>
              <a:t>Binary digits to the </a:t>
            </a:r>
            <a:r>
              <a:rPr lang="en-US" altLang="es-MX" i="1" dirty="0"/>
              <a:t>left</a:t>
            </a:r>
            <a:r>
              <a:rPr lang="en-US" altLang="es-MX" dirty="0"/>
              <a:t> &amp; </a:t>
            </a:r>
            <a:r>
              <a:rPr lang="en-US" altLang="es-MX" i="1" dirty="0"/>
              <a:t>right</a:t>
            </a:r>
            <a:r>
              <a:rPr lang="en-US" altLang="es-MX" dirty="0"/>
              <a:t> of decimal point</a:t>
            </a:r>
          </a:p>
          <a:p>
            <a:pPr lvl="1"/>
            <a:r>
              <a:rPr lang="en-US" altLang="es-MX" dirty="0"/>
              <a:t>weighted positional notation:</a:t>
            </a:r>
          </a:p>
          <a:p>
            <a:pPr lvl="2">
              <a:buNone/>
            </a:pPr>
            <a:r>
              <a:rPr lang="es-MX" altLang="es-MX" sz="2000" dirty="0"/>
              <a:t>11.</a:t>
            </a:r>
            <a:r>
              <a:rPr lang="es-MX" altLang="es-MX" sz="2000" dirty="0">
                <a:solidFill>
                  <a:srgbClr val="FF0000"/>
                </a:solidFill>
              </a:rPr>
              <a:t>1011</a:t>
            </a:r>
            <a:r>
              <a:rPr lang="es-MX" altLang="es-MX" sz="2000" baseline="-25000" dirty="0"/>
              <a:t>2</a:t>
            </a:r>
            <a:r>
              <a:rPr lang="es-MX" altLang="es-MX" sz="2000" dirty="0"/>
              <a:t> = </a:t>
            </a:r>
            <a:r>
              <a:rPr lang="en-US" altLang="es-MX" sz="2000" dirty="0"/>
              <a:t>(1 x 2</a:t>
            </a:r>
            <a:r>
              <a:rPr lang="en-US" altLang="es-MX" sz="2000" baseline="30000" dirty="0"/>
              <a:t>1</a:t>
            </a:r>
            <a:r>
              <a:rPr lang="en-US" altLang="es-MX" sz="2000" dirty="0"/>
              <a:t>) + (1 x 2</a:t>
            </a:r>
            <a:r>
              <a:rPr lang="en-US" altLang="es-MX" sz="2000" baseline="30000" dirty="0"/>
              <a:t>0</a:t>
            </a:r>
            <a:r>
              <a:rPr lang="en-US" altLang="es-MX" sz="2000" dirty="0"/>
              <a:t>) + (</a:t>
            </a:r>
            <a:r>
              <a:rPr lang="en-US" altLang="es-MX" sz="2000" dirty="0">
                <a:solidFill>
                  <a:srgbClr val="FF0000"/>
                </a:solidFill>
              </a:rPr>
              <a:t>1</a:t>
            </a:r>
            <a:r>
              <a:rPr lang="en-US" altLang="es-MX" sz="2000" dirty="0"/>
              <a:t> x 2</a:t>
            </a:r>
            <a:r>
              <a:rPr lang="en-US" altLang="es-MX" sz="2000" baseline="30000" dirty="0"/>
              <a:t>–1</a:t>
            </a:r>
            <a:r>
              <a:rPr lang="en-US" altLang="es-MX" sz="2000" dirty="0"/>
              <a:t>) + (</a:t>
            </a:r>
            <a:r>
              <a:rPr lang="en-US" altLang="es-MX" sz="2000" dirty="0">
                <a:solidFill>
                  <a:srgbClr val="FF0000"/>
                </a:solidFill>
              </a:rPr>
              <a:t>0 </a:t>
            </a:r>
            <a:r>
              <a:rPr lang="en-US" altLang="es-MX" sz="2000" dirty="0"/>
              <a:t>x 2</a:t>
            </a:r>
            <a:r>
              <a:rPr lang="en-US" altLang="es-MX" sz="2000" baseline="30000" dirty="0"/>
              <a:t>–2</a:t>
            </a:r>
            <a:r>
              <a:rPr lang="en-US" altLang="es-MX" sz="2000" dirty="0"/>
              <a:t>) + (</a:t>
            </a:r>
            <a:r>
              <a:rPr lang="en-US" altLang="es-MX" sz="2000" dirty="0">
                <a:solidFill>
                  <a:srgbClr val="FF0000"/>
                </a:solidFill>
              </a:rPr>
              <a:t>1</a:t>
            </a:r>
            <a:r>
              <a:rPr lang="en-US" altLang="es-MX" sz="2000" dirty="0"/>
              <a:t> x 2</a:t>
            </a:r>
            <a:r>
              <a:rPr lang="en-US" altLang="es-MX" sz="2000" baseline="30000" dirty="0"/>
              <a:t>–3</a:t>
            </a:r>
            <a:r>
              <a:rPr lang="en-US" altLang="es-MX" sz="2000" dirty="0"/>
              <a:t>) </a:t>
            </a:r>
            <a:br>
              <a:rPr lang="en-US" altLang="es-MX" sz="2000" dirty="0"/>
            </a:br>
            <a:r>
              <a:rPr lang="en-US" altLang="es-MX" sz="2000" dirty="0"/>
              <a:t>+ (</a:t>
            </a:r>
            <a:r>
              <a:rPr lang="en-US" altLang="es-MX" sz="2000" dirty="0">
                <a:solidFill>
                  <a:srgbClr val="FF0000"/>
                </a:solidFill>
              </a:rPr>
              <a:t>1</a:t>
            </a:r>
            <a:r>
              <a:rPr lang="en-US" altLang="es-MX" sz="2000" dirty="0"/>
              <a:t> x 2</a:t>
            </a:r>
            <a:r>
              <a:rPr lang="en-US" altLang="es-MX" sz="2000" baseline="30000" dirty="0"/>
              <a:t>–4</a:t>
            </a:r>
            <a:r>
              <a:rPr lang="en-US" altLang="es-MX" sz="2000" dirty="0"/>
              <a:t>)</a:t>
            </a:r>
          </a:p>
          <a:p>
            <a:pPr lvl="2">
              <a:buNone/>
            </a:pPr>
            <a:r>
              <a:rPr lang="en-US" altLang="es-MX" sz="2000" dirty="0"/>
              <a:t>123.</a:t>
            </a:r>
            <a:r>
              <a:rPr lang="en-US" altLang="es-MX" sz="2000" dirty="0">
                <a:solidFill>
                  <a:srgbClr val="FF0000"/>
                </a:solidFill>
              </a:rPr>
              <a:t>154</a:t>
            </a:r>
            <a:r>
              <a:rPr lang="en-US" altLang="es-MX" sz="2000" baseline="-25000" dirty="0"/>
              <a:t>10</a:t>
            </a:r>
            <a:r>
              <a:rPr lang="en-US" altLang="es-MX" sz="2000" dirty="0"/>
              <a:t> = (1 x 10</a:t>
            </a:r>
            <a:r>
              <a:rPr lang="en-US" altLang="es-MX" sz="2000" baseline="30000" dirty="0"/>
              <a:t>2</a:t>
            </a:r>
            <a:r>
              <a:rPr lang="en-US" altLang="es-MX" sz="2000" dirty="0"/>
              <a:t>) + (2 x 10</a:t>
            </a:r>
            <a:r>
              <a:rPr lang="en-US" altLang="es-MX" sz="2000" baseline="30000" dirty="0"/>
              <a:t>1</a:t>
            </a:r>
            <a:r>
              <a:rPr lang="en-US" altLang="es-MX" sz="2000" dirty="0"/>
              <a:t>) + (3 x 10</a:t>
            </a:r>
            <a:r>
              <a:rPr lang="en-US" altLang="es-MX" sz="2000" baseline="30000" dirty="0"/>
              <a:t>0</a:t>
            </a:r>
            <a:r>
              <a:rPr lang="en-US" altLang="es-MX" sz="2000" dirty="0"/>
              <a:t>) + (</a:t>
            </a:r>
            <a:r>
              <a:rPr lang="en-US" altLang="es-MX" sz="2000" dirty="0">
                <a:solidFill>
                  <a:srgbClr val="FF0000"/>
                </a:solidFill>
              </a:rPr>
              <a:t>1</a:t>
            </a:r>
            <a:r>
              <a:rPr lang="en-US" altLang="es-MX" sz="2000" dirty="0"/>
              <a:t> x 10</a:t>
            </a:r>
            <a:r>
              <a:rPr lang="en-US" altLang="es-MX" sz="2000" baseline="30000" dirty="0"/>
              <a:t>–1</a:t>
            </a:r>
            <a:r>
              <a:rPr lang="en-US" altLang="es-MX" sz="2000" dirty="0"/>
              <a:t>) </a:t>
            </a:r>
            <a:br>
              <a:rPr lang="en-US" altLang="es-MX" sz="2000" dirty="0"/>
            </a:br>
            <a:r>
              <a:rPr lang="en-US" altLang="es-MX" sz="2000" dirty="0"/>
              <a:t>+ (</a:t>
            </a:r>
            <a:r>
              <a:rPr lang="en-US" altLang="es-MX" sz="2000" dirty="0">
                <a:solidFill>
                  <a:srgbClr val="FF0000"/>
                </a:solidFill>
              </a:rPr>
              <a:t>5</a:t>
            </a:r>
            <a:r>
              <a:rPr lang="en-US" altLang="es-MX" sz="2000" dirty="0"/>
              <a:t> x 10</a:t>
            </a:r>
            <a:r>
              <a:rPr lang="en-US" altLang="es-MX" sz="2000" baseline="30000" dirty="0"/>
              <a:t>–2</a:t>
            </a:r>
            <a:r>
              <a:rPr lang="en-US" altLang="es-MX" sz="2000" dirty="0"/>
              <a:t>) + (</a:t>
            </a:r>
            <a:r>
              <a:rPr lang="en-US" altLang="es-MX" sz="2000" dirty="0">
                <a:solidFill>
                  <a:srgbClr val="FF0000"/>
                </a:solidFill>
              </a:rPr>
              <a:t>4</a:t>
            </a:r>
            <a:r>
              <a:rPr lang="en-US" altLang="es-MX" sz="2000" dirty="0"/>
              <a:t> x 10</a:t>
            </a:r>
            <a:r>
              <a:rPr lang="en-US" altLang="es-MX" sz="2000" baseline="30000" dirty="0"/>
              <a:t>–3</a:t>
            </a:r>
            <a:r>
              <a:rPr lang="en-US" altLang="es-MX" sz="2000" dirty="0"/>
              <a:t>)</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467</a:t>
            </a:fld>
            <a:endParaRPr lang="es-MX" dirty="0"/>
          </a:p>
        </p:txBody>
      </p:sp>
    </p:spTree>
    <p:extLst>
      <p:ext uri="{BB962C8B-B14F-4D97-AF65-F5344CB8AC3E}">
        <p14:creationId xmlns:p14="http://schemas.microsoft.com/office/powerpoint/2010/main" val="1823412437"/>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Binary F-P vs Decimal Fractions</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468</a:t>
            </a:fld>
            <a:endParaRPr lang="es-MX"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2" y="4077072"/>
            <a:ext cx="44005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863" y="1628801"/>
            <a:ext cx="51149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290267"/>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0C23B-5500-4645-A266-FB1E5D292429}"/>
              </a:ext>
            </a:extLst>
          </p:cNvPr>
          <p:cNvSpPr>
            <a:spLocks noGrp="1"/>
          </p:cNvSpPr>
          <p:nvPr>
            <p:ph type="title"/>
          </p:nvPr>
        </p:nvSpPr>
        <p:spPr/>
        <p:txBody>
          <a:bodyPr>
            <a:normAutofit/>
          </a:bodyPr>
          <a:lstStyle/>
          <a:p>
            <a:r>
              <a:rPr lang="en-US" dirty="0"/>
              <a:t>Converting Fractions to Binary Reals</a:t>
            </a:r>
            <a:endParaRPr lang="es-MX" dirty="0"/>
          </a:p>
        </p:txBody>
      </p:sp>
      <p:sp>
        <p:nvSpPr>
          <p:cNvPr id="3" name="Marcador de contenido 2">
            <a:extLst>
              <a:ext uri="{FF2B5EF4-FFF2-40B4-BE49-F238E27FC236}">
                <a16:creationId xmlns:a16="http://schemas.microsoft.com/office/drawing/2014/main" id="{AA2586A8-F42A-471B-B150-56F2B7C95E42}"/>
              </a:ext>
            </a:extLst>
          </p:cNvPr>
          <p:cNvSpPr>
            <a:spLocks noGrp="1"/>
          </p:cNvSpPr>
          <p:nvPr>
            <p:ph idx="1"/>
          </p:nvPr>
        </p:nvSpPr>
        <p:spPr/>
        <p:txBody>
          <a:bodyPr/>
          <a:lstStyle/>
          <a:p>
            <a:pPr algn="just"/>
            <a:r>
              <a:rPr lang="en-US" dirty="0"/>
              <a:t>Express as a sum of fractions having denominators that are powers of 2</a:t>
            </a:r>
          </a:p>
          <a:p>
            <a:r>
              <a:rPr lang="en-US" dirty="0"/>
              <a:t>Examples</a:t>
            </a:r>
          </a:p>
          <a:p>
            <a:endParaRPr lang="es-MX" dirty="0"/>
          </a:p>
        </p:txBody>
      </p:sp>
      <p:sp>
        <p:nvSpPr>
          <p:cNvPr id="4" name="Marcador de pie de página 3">
            <a:extLst>
              <a:ext uri="{FF2B5EF4-FFF2-40B4-BE49-F238E27FC236}">
                <a16:creationId xmlns:a16="http://schemas.microsoft.com/office/drawing/2014/main" id="{54B1DF01-914D-43ED-BC41-749AEFB82253}"/>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93740B5F-E1A6-41A5-A68D-528B77862216}"/>
              </a:ext>
            </a:extLst>
          </p:cNvPr>
          <p:cNvSpPr>
            <a:spLocks noGrp="1"/>
          </p:cNvSpPr>
          <p:nvPr>
            <p:ph type="sldNum" sz="quarter" idx="12"/>
          </p:nvPr>
        </p:nvSpPr>
        <p:spPr/>
        <p:txBody>
          <a:bodyPr/>
          <a:lstStyle/>
          <a:p>
            <a:fld id="{89694F64-EAC4-420D-80A9-8D186F3C5535}" type="slidenum">
              <a:rPr lang="es-MX" smtClean="0"/>
              <a:pPr/>
              <a:t>469</a:t>
            </a:fld>
            <a:endParaRPr lang="es-MX" dirty="0"/>
          </a:p>
        </p:txBody>
      </p:sp>
      <p:pic>
        <p:nvPicPr>
          <p:cNvPr id="6" name="Picture 4">
            <a:extLst>
              <a:ext uri="{FF2B5EF4-FFF2-40B4-BE49-F238E27FC236}">
                <a16:creationId xmlns:a16="http://schemas.microsoft.com/office/drawing/2014/main" id="{78091110-568C-4B0D-AA48-C8EB46947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5" y="3418240"/>
            <a:ext cx="58578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385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ASCII Code (7-bit)</a:t>
            </a:r>
            <a:br>
              <a:rPr lang="en-US" dirty="0"/>
            </a:br>
            <a:r>
              <a:rPr lang="en-US" sz="2400" dirty="0"/>
              <a:t>American Standard Code for Information Interchange</a:t>
            </a:r>
            <a:endParaRPr lang="en-US" dirty="0"/>
          </a:p>
        </p:txBody>
      </p:sp>
      <p:pic>
        <p:nvPicPr>
          <p:cNvPr id="21508" name="Picture 2" descr="Ascii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1419642"/>
            <a:ext cx="7272808" cy="49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s-MX"/>
              <a:t>OPC</a:t>
            </a:r>
            <a:endParaRPr lang="es-MX" dirty="0"/>
          </a:p>
        </p:txBody>
      </p:sp>
      <p:sp>
        <p:nvSpPr>
          <p:cNvPr id="4" name="Marcador de número de diapositiva 3"/>
          <p:cNvSpPr>
            <a:spLocks noGrp="1"/>
          </p:cNvSpPr>
          <p:nvPr>
            <p:ph type="sldNum" sz="quarter" idx="12"/>
          </p:nvPr>
        </p:nvSpPr>
        <p:spPr/>
        <p:txBody>
          <a:bodyPr/>
          <a:lstStyle/>
          <a:p>
            <a:fld id="{89694F64-EAC4-420D-80A9-8D186F3C5535}" type="slidenum">
              <a:rPr lang="es-MX" smtClean="0"/>
              <a:pPr/>
              <a:t>47</a:t>
            </a:fld>
            <a:endParaRPr lang="es-MX" dirty="0"/>
          </a:p>
        </p:txBody>
      </p:sp>
    </p:spTree>
    <p:extLst>
      <p:ext uri="{BB962C8B-B14F-4D97-AF65-F5344CB8AC3E}">
        <p14:creationId xmlns:p14="http://schemas.microsoft.com/office/powerpoint/2010/main" val="960033127"/>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Normalizing</a:t>
            </a:r>
            <a:r>
              <a:rPr lang="es-MX" dirty="0"/>
              <a:t> </a:t>
            </a:r>
            <a:r>
              <a:rPr lang="es-MX" dirty="0" err="1"/>
              <a:t>Binary</a:t>
            </a:r>
            <a:r>
              <a:rPr lang="es-MX" dirty="0"/>
              <a:t> F-P </a:t>
            </a:r>
            <a:r>
              <a:rPr lang="es-MX" dirty="0" err="1"/>
              <a:t>Numbers</a:t>
            </a:r>
            <a:endParaRPr lang="es-MX" dirty="0"/>
          </a:p>
        </p:txBody>
      </p:sp>
      <p:sp>
        <p:nvSpPr>
          <p:cNvPr id="3" name="2 Marcador de contenido"/>
          <p:cNvSpPr>
            <a:spLocks noGrp="1"/>
          </p:cNvSpPr>
          <p:nvPr>
            <p:ph idx="1"/>
          </p:nvPr>
        </p:nvSpPr>
        <p:spPr/>
        <p:txBody>
          <a:bodyPr>
            <a:normAutofit/>
          </a:bodyPr>
          <a:lstStyle/>
          <a:p>
            <a:r>
              <a:rPr lang="en-US" altLang="es-MX" dirty="0"/>
              <a:t>(f2) Fraction, </a:t>
            </a:r>
            <a:r>
              <a:rPr lang="en-US" altLang="es-MX" dirty="0">
                <a:solidFill>
                  <a:srgbClr val="0070C0"/>
                </a:solidFill>
              </a:rPr>
              <a:t>second</a:t>
            </a:r>
          </a:p>
          <a:p>
            <a:r>
              <a:rPr lang="en-US" altLang="es-MX" dirty="0"/>
              <a:t>Significand / Mantissa is </a:t>
            </a:r>
            <a:r>
              <a:rPr lang="en-US" altLang="es-MX" i="1" dirty="0"/>
              <a:t>normalized</a:t>
            </a:r>
            <a:r>
              <a:rPr lang="en-US" altLang="es-MX" dirty="0"/>
              <a:t> when a single 1 appears to the left of the binary point</a:t>
            </a:r>
          </a:p>
          <a:p>
            <a:r>
              <a:rPr lang="en-US" altLang="es-MX" i="1" dirty="0" err="1"/>
              <a:t>Unnormalized</a:t>
            </a:r>
            <a:r>
              <a:rPr lang="en-US" altLang="es-MX" dirty="0"/>
              <a:t>: shift binary point until exponent is zero</a:t>
            </a:r>
          </a:p>
          <a:p>
            <a:r>
              <a:rPr lang="en-US" altLang="es-MX" dirty="0"/>
              <a:t>Examples</a:t>
            </a:r>
          </a:p>
          <a:p>
            <a:endParaRPr lang="es-MX" dirty="0"/>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470</a:t>
            </a:fld>
            <a:endParaRPr lang="es-MX"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908" y="4943515"/>
            <a:ext cx="37528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a 9"/>
          <p:cNvGraphicFramePr>
            <a:graphicFrameLocks noGrp="1"/>
          </p:cNvGraphicFramePr>
          <p:nvPr/>
        </p:nvGraphicFramePr>
        <p:xfrm>
          <a:off x="7543800" y="4941169"/>
          <a:ext cx="1020256" cy="1050097"/>
        </p:xfrm>
        <a:graphic>
          <a:graphicData uri="http://schemas.openxmlformats.org/drawingml/2006/table">
            <a:tbl>
              <a:tblPr/>
              <a:tblGrid>
                <a:gridCol w="1020256">
                  <a:extLst>
                    <a:ext uri="{9D8B030D-6E8A-4147-A177-3AD203B41FA5}">
                      <a16:colId xmlns:a16="http://schemas.microsoft.com/office/drawing/2014/main" val="3756859640"/>
                    </a:ext>
                  </a:extLst>
                </a:gridCol>
              </a:tblGrid>
              <a:tr h="290002">
                <a:tc>
                  <a:txBody>
                    <a:bodyPr/>
                    <a:lstStyle/>
                    <a:p>
                      <a:pPr algn="ctr" fontAlgn="b"/>
                      <a:r>
                        <a:rPr lang="es-MX" sz="1600" b="0" i="0" u="none" strike="noStrike">
                          <a:solidFill>
                            <a:srgbClr val="FF0000"/>
                          </a:solidFill>
                          <a:effectLst/>
                          <a:latin typeface="Arial" panose="020B0604020202020204" pitchFamily="34" charset="0"/>
                        </a:rPr>
                        <a:t>Fraction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94445479"/>
                  </a:ext>
                </a:extLst>
              </a:tr>
              <a:tr h="252583">
                <a:tc>
                  <a:txBody>
                    <a:bodyPr/>
                    <a:lstStyle/>
                    <a:p>
                      <a:pPr algn="l" fontAlgn="b"/>
                      <a:r>
                        <a:rPr lang="es-MX" sz="1600" b="0" i="0" u="none" strike="noStrike">
                          <a:solidFill>
                            <a:srgbClr val="FF0000"/>
                          </a:solidFill>
                          <a:effectLst/>
                          <a:latin typeface="Arial" panose="020B0604020202020204" pitchFamily="34" charset="0"/>
                        </a:rPr>
                        <a:t>  .1101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7512458"/>
                  </a:ext>
                </a:extLst>
              </a:tr>
              <a:tr h="252583">
                <a:tc>
                  <a:txBody>
                    <a:bodyPr/>
                    <a:lstStyle/>
                    <a:p>
                      <a:pPr algn="l" fontAlgn="b"/>
                      <a:r>
                        <a:rPr lang="es-MX" sz="1600" b="0" i="0" u="none" strike="noStrike">
                          <a:solidFill>
                            <a:srgbClr val="FF0000"/>
                          </a:solidFill>
                          <a:effectLst/>
                          <a:latin typeface="Arial" panose="020B0604020202020204" pitchFamily="34" charset="0"/>
                        </a:rPr>
                        <a:t>  .01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5125404"/>
                  </a:ext>
                </a:extLst>
              </a:tr>
              <a:tr h="252583">
                <a:tc>
                  <a:txBody>
                    <a:bodyPr/>
                    <a:lstStyle/>
                    <a:p>
                      <a:pPr algn="l" fontAlgn="b"/>
                      <a:r>
                        <a:rPr lang="es-MX" sz="1600" b="0" i="0" u="none" strike="noStrike" dirty="0">
                          <a:solidFill>
                            <a:srgbClr val="FF0000"/>
                          </a:solidFill>
                          <a:effectLst/>
                          <a:latin typeface="Arial" panose="020B0604020202020204" pitchFamily="34" charset="0"/>
                        </a:rPr>
                        <a:t>  .010001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392526"/>
                  </a:ext>
                </a:extLst>
              </a:tr>
            </a:tbl>
          </a:graphicData>
        </a:graphic>
      </p:graphicFrame>
    </p:spTree>
    <p:extLst>
      <p:ext uri="{BB962C8B-B14F-4D97-AF65-F5344CB8AC3E}">
        <p14:creationId xmlns:p14="http://schemas.microsoft.com/office/powerpoint/2010/main" val="893046461"/>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The</a:t>
            </a:r>
            <a:r>
              <a:rPr lang="es-MX" dirty="0"/>
              <a:t> </a:t>
            </a:r>
            <a:r>
              <a:rPr lang="es-MX" dirty="0" err="1"/>
              <a:t>Exponent</a:t>
            </a:r>
            <a:endParaRPr lang="es-MX" dirty="0"/>
          </a:p>
        </p:txBody>
      </p:sp>
      <p:sp>
        <p:nvSpPr>
          <p:cNvPr id="3" name="2 Marcador de contenido"/>
          <p:cNvSpPr>
            <a:spLocks noGrp="1"/>
          </p:cNvSpPr>
          <p:nvPr>
            <p:ph idx="1"/>
          </p:nvPr>
        </p:nvSpPr>
        <p:spPr>
          <a:xfrm>
            <a:off x="1981200" y="1417638"/>
            <a:ext cx="8229600" cy="4938712"/>
          </a:xfrm>
        </p:spPr>
        <p:txBody>
          <a:bodyPr>
            <a:normAutofit/>
          </a:bodyPr>
          <a:lstStyle/>
          <a:p>
            <a:r>
              <a:rPr lang="en-US" altLang="es-MX" sz="2400" i="1" dirty="0"/>
              <a:t>Actual </a:t>
            </a:r>
            <a:r>
              <a:rPr lang="en-US" altLang="es-MX" sz="2400" dirty="0"/>
              <a:t>exponent single-precision range: </a:t>
            </a:r>
            <a:r>
              <a:rPr lang="en-US" altLang="es-MX" sz="2400" dirty="0">
                <a:solidFill>
                  <a:srgbClr val="FF0000"/>
                </a:solidFill>
              </a:rPr>
              <a:t>-</a:t>
            </a:r>
            <a:r>
              <a:rPr lang="en-US" altLang="es-MX" sz="2400" dirty="0"/>
              <a:t>126 </a:t>
            </a:r>
            <a:r>
              <a:rPr lang="en-US" altLang="es-MX" sz="2400"/>
              <a:t>- </a:t>
            </a:r>
            <a:r>
              <a:rPr lang="en-US" altLang="es-MX" sz="2400">
                <a:solidFill>
                  <a:srgbClr val="FF0000"/>
                </a:solidFill>
              </a:rPr>
              <a:t>+</a:t>
            </a:r>
            <a:r>
              <a:rPr lang="en-US" altLang="es-MX" sz="2400"/>
              <a:t>127</a:t>
            </a:r>
            <a:endParaRPr lang="en-US" altLang="es-MX" sz="2400" dirty="0"/>
          </a:p>
          <a:p>
            <a:r>
              <a:rPr lang="en-US" altLang="es-MX" sz="2400" dirty="0"/>
              <a:t>(f3) Exponent represented as Unsigned Integer (0-255)</a:t>
            </a:r>
          </a:p>
          <a:p>
            <a:r>
              <a:rPr lang="en-US" altLang="es-MX" sz="2400" dirty="0"/>
              <a:t>Integer bias (</a:t>
            </a:r>
            <a:r>
              <a:rPr lang="en-US" altLang="es-MX" sz="1800" dirty="0"/>
              <a:t>127 for single precision</a:t>
            </a:r>
            <a:r>
              <a:rPr lang="en-US" altLang="es-MX" sz="2400" dirty="0"/>
              <a:t>)</a:t>
            </a:r>
          </a:p>
          <a:p>
            <a:r>
              <a:rPr lang="en-US" altLang="es-MX" sz="2400" dirty="0"/>
              <a:t>Add 127 to </a:t>
            </a:r>
            <a:r>
              <a:rPr lang="en-US" altLang="es-MX" sz="2400" i="1" dirty="0"/>
              <a:t>actual exponent</a:t>
            </a:r>
            <a:r>
              <a:rPr lang="en-US" altLang="es-MX" sz="2400" dirty="0"/>
              <a:t> to produce the </a:t>
            </a:r>
            <a:r>
              <a:rPr lang="en-US" altLang="es-MX" sz="2400" i="1" dirty="0"/>
              <a:t>biased exponent</a:t>
            </a:r>
          </a:p>
          <a:p>
            <a:endParaRPr lang="es-MX" sz="2400" dirty="0"/>
          </a:p>
          <a:p>
            <a:endParaRPr lang="es-MX" sz="2400" dirty="0"/>
          </a:p>
          <a:p>
            <a:endParaRPr lang="es-MX" sz="2400" dirty="0"/>
          </a:p>
          <a:p>
            <a:endParaRPr lang="es-MX" sz="2400" dirty="0"/>
          </a:p>
          <a:p>
            <a:pPr marL="0" indent="0">
              <a:buNone/>
            </a:pPr>
            <a:endParaRPr lang="es-MX" sz="2400" dirty="0"/>
          </a:p>
          <a:p>
            <a:r>
              <a:rPr lang="es-MX" sz="2400" dirty="0" err="1"/>
              <a:t>The</a:t>
            </a:r>
            <a:r>
              <a:rPr lang="es-MX" sz="2400" dirty="0"/>
              <a:t> </a:t>
            </a:r>
            <a:r>
              <a:rPr lang="en-US" altLang="es-MX" sz="2400" i="1" dirty="0"/>
              <a:t>biased</a:t>
            </a:r>
            <a:r>
              <a:rPr lang="en-US" altLang="es-MX" sz="2400" dirty="0"/>
              <a:t> range: 1 - 254</a:t>
            </a:r>
            <a:endParaRPr lang="es-MX" sz="2400" dirty="0"/>
          </a:p>
          <a:p>
            <a:r>
              <a:rPr lang="es-MX" sz="2400" dirty="0" err="1"/>
              <a:t>The</a:t>
            </a:r>
            <a:r>
              <a:rPr lang="es-MX" sz="2400" dirty="0"/>
              <a:t> </a:t>
            </a:r>
            <a:r>
              <a:rPr lang="es-MX" sz="2400" i="1" dirty="0" err="1"/>
              <a:t>biased</a:t>
            </a:r>
            <a:r>
              <a:rPr lang="es-MX" sz="2400" i="1" dirty="0"/>
              <a:t> </a:t>
            </a:r>
            <a:r>
              <a:rPr lang="es-MX" sz="2400" i="1" dirty="0" err="1"/>
              <a:t>exponent</a:t>
            </a:r>
            <a:r>
              <a:rPr lang="es-MX" sz="2400" dirty="0"/>
              <a:t> </a:t>
            </a:r>
            <a:r>
              <a:rPr lang="es-MX" sz="2400" dirty="0" err="1"/>
              <a:t>never</a:t>
            </a:r>
            <a:r>
              <a:rPr lang="es-MX" sz="2400" dirty="0"/>
              <a:t> </a:t>
            </a:r>
            <a:r>
              <a:rPr lang="es-MX" sz="2400" dirty="0" err="1"/>
              <a:t>reaches</a:t>
            </a:r>
            <a:r>
              <a:rPr lang="es-MX" sz="2400" dirty="0"/>
              <a:t> 0 </a:t>
            </a:r>
            <a:r>
              <a:rPr lang="es-MX" sz="2400" dirty="0" err="1"/>
              <a:t>or</a:t>
            </a:r>
            <a:r>
              <a:rPr lang="es-MX" sz="2400" dirty="0"/>
              <a:t> 255.</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471</a:t>
            </a:fld>
            <a:endParaRPr lang="es-MX"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5" y="3212976"/>
            <a:ext cx="51149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490938"/>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Examples</a:t>
            </a:r>
            <a:r>
              <a:rPr lang="es-MX" dirty="0"/>
              <a:t> (Single </a:t>
            </a:r>
            <a:r>
              <a:rPr lang="es-MX" dirty="0" err="1"/>
              <a:t>Precision</a:t>
            </a:r>
            <a:r>
              <a:rPr lang="es-MX" dirty="0"/>
              <a:t>)</a:t>
            </a:r>
          </a:p>
        </p:txBody>
      </p:sp>
      <p:sp>
        <p:nvSpPr>
          <p:cNvPr id="3" name="2 Marcador de contenido"/>
          <p:cNvSpPr>
            <a:spLocks noGrp="1"/>
          </p:cNvSpPr>
          <p:nvPr>
            <p:ph idx="1"/>
          </p:nvPr>
        </p:nvSpPr>
        <p:spPr>
          <a:xfrm>
            <a:off x="1981200" y="1600200"/>
            <a:ext cx="8229600" cy="4709120"/>
          </a:xfrm>
        </p:spPr>
        <p:txBody>
          <a:bodyPr>
            <a:normAutofit/>
          </a:bodyPr>
          <a:lstStyle/>
          <a:p>
            <a:r>
              <a:rPr lang="en-US" dirty="0"/>
              <a:t>Order: </a:t>
            </a:r>
            <a:r>
              <a:rPr lang="en-US" i="1" dirty="0"/>
              <a:t>sign</a:t>
            </a:r>
            <a:r>
              <a:rPr lang="en-US" dirty="0"/>
              <a:t> bit, </a:t>
            </a:r>
            <a:r>
              <a:rPr lang="en-US" i="1" dirty="0"/>
              <a:t>exponent</a:t>
            </a:r>
            <a:r>
              <a:rPr lang="en-US" dirty="0"/>
              <a:t> bits, and </a:t>
            </a:r>
            <a:r>
              <a:rPr lang="en-US" i="1" dirty="0"/>
              <a:t>fractional part</a:t>
            </a:r>
            <a:r>
              <a:rPr lang="en-US" dirty="0"/>
              <a:t> </a:t>
            </a:r>
          </a:p>
          <a:p>
            <a:endParaRPr lang="es-MX" dirty="0"/>
          </a:p>
          <a:p>
            <a:endParaRPr lang="es-MX" dirty="0"/>
          </a:p>
          <a:p>
            <a:endParaRPr lang="es-MX" dirty="0"/>
          </a:p>
          <a:p>
            <a:pPr marL="0" indent="0">
              <a:buNone/>
            </a:pPr>
            <a:endParaRPr lang="es-MX" dirty="0"/>
          </a:p>
          <a:p>
            <a:r>
              <a:rPr lang="es-MX" dirty="0" err="1"/>
              <a:t>What</a:t>
            </a:r>
            <a:r>
              <a:rPr lang="es-MX" dirty="0"/>
              <a:t> </a:t>
            </a:r>
            <a:r>
              <a:rPr lang="es-MX" dirty="0" err="1"/>
              <a:t>is</a:t>
            </a:r>
            <a:r>
              <a:rPr lang="es-MX" dirty="0"/>
              <a:t> </a:t>
            </a:r>
            <a:r>
              <a:rPr lang="es-MX" dirty="0" err="1"/>
              <a:t>missing</a:t>
            </a:r>
            <a:r>
              <a:rPr lang="es-MX" dirty="0"/>
              <a:t> in </a:t>
            </a:r>
            <a:r>
              <a:rPr lang="es-MX" dirty="0" err="1"/>
              <a:t>Fraction</a:t>
            </a:r>
            <a:r>
              <a:rPr lang="es-MX" dirty="0"/>
              <a:t>?  </a:t>
            </a:r>
            <a:r>
              <a:rPr lang="es-MX" sz="2200" dirty="0" err="1"/>
              <a:t>ze</a:t>
            </a:r>
            <a:r>
              <a:rPr lang="es-MX" sz="2200" dirty="0"/>
              <a:t>, </a:t>
            </a:r>
            <a:r>
              <a:rPr lang="es-MX" sz="2200" dirty="0" err="1"/>
              <a:t>on</a:t>
            </a:r>
            <a:r>
              <a:rPr lang="es-MX" sz="2200" dirty="0"/>
              <a:t> ______</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472</a:t>
            </a:fld>
            <a:endParaRPr lang="es-MX"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243" y="2495189"/>
            <a:ext cx="650168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n 6"/>
          <p:cNvPicPr>
            <a:picLocks noChangeAspect="1"/>
          </p:cNvPicPr>
          <p:nvPr/>
        </p:nvPicPr>
        <p:blipFill>
          <a:blip r:embed="rId3"/>
          <a:stretch>
            <a:fillRect/>
          </a:stretch>
        </p:blipFill>
        <p:spPr>
          <a:xfrm>
            <a:off x="8485677" y="2535519"/>
            <a:ext cx="1725124" cy="2092464"/>
          </a:xfrm>
          <a:prstGeom prst="rect">
            <a:avLst/>
          </a:prstGeom>
        </p:spPr>
      </p:pic>
    </p:spTree>
    <p:extLst>
      <p:ext uri="{BB962C8B-B14F-4D97-AF65-F5344CB8AC3E}">
        <p14:creationId xmlns:p14="http://schemas.microsoft.com/office/powerpoint/2010/main" val="3805324918"/>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6204E5-A25B-4C73-A2A2-6D8289E33817}"/>
              </a:ext>
            </a:extLst>
          </p:cNvPr>
          <p:cNvSpPr>
            <a:spLocks noGrp="1"/>
          </p:cNvSpPr>
          <p:nvPr>
            <p:ph type="title"/>
          </p:nvPr>
        </p:nvSpPr>
        <p:spPr/>
        <p:txBody>
          <a:bodyPr>
            <a:normAutofit/>
          </a:bodyPr>
          <a:lstStyle/>
          <a:p>
            <a:r>
              <a:rPr lang="es-MX" dirty="0" err="1"/>
              <a:t>Converting</a:t>
            </a:r>
            <a:r>
              <a:rPr lang="es-MX" dirty="0"/>
              <a:t> Single-</a:t>
            </a:r>
            <a:r>
              <a:rPr lang="es-MX" dirty="0" err="1"/>
              <a:t>Precision</a:t>
            </a:r>
            <a:r>
              <a:rPr lang="es-MX" dirty="0"/>
              <a:t> </a:t>
            </a:r>
            <a:r>
              <a:rPr lang="es-MX" dirty="0" err="1"/>
              <a:t>to</a:t>
            </a:r>
            <a:r>
              <a:rPr lang="es-MX" dirty="0"/>
              <a:t> Decimal</a:t>
            </a:r>
          </a:p>
        </p:txBody>
      </p:sp>
      <p:sp>
        <p:nvSpPr>
          <p:cNvPr id="3" name="Marcador de contenido 2">
            <a:extLst>
              <a:ext uri="{FF2B5EF4-FFF2-40B4-BE49-F238E27FC236}">
                <a16:creationId xmlns:a16="http://schemas.microsoft.com/office/drawing/2014/main" id="{5D01FEC7-0606-4822-B038-846E5B39916E}"/>
              </a:ext>
            </a:extLst>
          </p:cNvPr>
          <p:cNvSpPr>
            <a:spLocks noGrp="1"/>
          </p:cNvSpPr>
          <p:nvPr>
            <p:ph idx="1"/>
          </p:nvPr>
        </p:nvSpPr>
        <p:spPr>
          <a:xfrm>
            <a:off x="1981200" y="1484784"/>
            <a:ext cx="8229600" cy="4871566"/>
          </a:xfrm>
        </p:spPr>
        <p:txBody>
          <a:bodyPr>
            <a:noAutofit/>
          </a:bodyPr>
          <a:lstStyle/>
          <a:p>
            <a:pPr marL="514350" indent="-514350">
              <a:buFont typeface="+mj-lt"/>
              <a:buAutoNum type="arabicPeriod"/>
            </a:pPr>
            <a:r>
              <a:rPr lang="en-US" sz="2200" dirty="0"/>
              <a:t>If the MSB is 1, the number is negative; otherwise, it is positive.</a:t>
            </a:r>
          </a:p>
          <a:p>
            <a:pPr marL="514350" indent="-514350">
              <a:buFont typeface="+mj-lt"/>
              <a:buAutoNum type="arabicPeriod"/>
            </a:pPr>
            <a:r>
              <a:rPr lang="en-US" sz="2200" dirty="0"/>
              <a:t>The next 8 bits represent the exponent. Subtract binary 01111111 (decimal 127), producing the unbiased exponent. Convert the unbiased exponent to decimal.</a:t>
            </a:r>
          </a:p>
          <a:p>
            <a:pPr marL="514350" indent="-514350">
              <a:buFont typeface="+mj-lt"/>
              <a:buAutoNum type="arabicPeriod"/>
            </a:pPr>
            <a:r>
              <a:rPr lang="en-US" sz="2200" dirty="0"/>
              <a:t>The next 23 bits represent the significand. Notate a “1.”, followed by the significand bits. Trailing zeros can be ignored. Create a floating-point binary number, using the significand, the sign determined in step 1, and the exponent calculated in step 2.</a:t>
            </a:r>
          </a:p>
          <a:p>
            <a:pPr marL="514350" indent="-514350">
              <a:buFont typeface="+mj-lt"/>
              <a:buAutoNum type="arabicPeriod"/>
            </a:pPr>
            <a:r>
              <a:rPr lang="en-US" sz="2200" dirty="0"/>
              <a:t>Unnormalize the binary number produced in step 3. (Shift the binary point the number of places equal to the value of the exponent. Shift right if the exponent is positive, or left if the exponent is negative.)</a:t>
            </a:r>
          </a:p>
          <a:p>
            <a:pPr marL="514350" indent="-514350">
              <a:buFont typeface="+mj-lt"/>
              <a:buAutoNum type="arabicPeriod"/>
            </a:pPr>
            <a:r>
              <a:rPr lang="en-US" sz="2200" dirty="0"/>
              <a:t>From left to right, use weighted positional notation to form the decimal sum of the powers of 2 represented by the floating-point binary number.</a:t>
            </a:r>
          </a:p>
        </p:txBody>
      </p:sp>
      <p:sp>
        <p:nvSpPr>
          <p:cNvPr id="4" name="Marcador de pie de página 3">
            <a:extLst>
              <a:ext uri="{FF2B5EF4-FFF2-40B4-BE49-F238E27FC236}">
                <a16:creationId xmlns:a16="http://schemas.microsoft.com/office/drawing/2014/main" id="{5B36D1FC-DE19-493A-90B4-98B1E3465DD4}"/>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EAC814D4-9781-490F-9D56-8E7F0FFC96FA}"/>
              </a:ext>
            </a:extLst>
          </p:cNvPr>
          <p:cNvSpPr>
            <a:spLocks noGrp="1"/>
          </p:cNvSpPr>
          <p:nvPr>
            <p:ph type="sldNum" sz="quarter" idx="12"/>
          </p:nvPr>
        </p:nvSpPr>
        <p:spPr/>
        <p:txBody>
          <a:bodyPr/>
          <a:lstStyle/>
          <a:p>
            <a:fld id="{89694F64-EAC4-420D-80A9-8D186F3C5535}" type="slidenum">
              <a:rPr lang="es-MX" smtClean="0"/>
              <a:pPr/>
              <a:t>473</a:t>
            </a:fld>
            <a:endParaRPr lang="es-MX" dirty="0"/>
          </a:p>
        </p:txBody>
      </p:sp>
    </p:spTree>
    <p:extLst>
      <p:ext uri="{BB962C8B-B14F-4D97-AF65-F5344CB8AC3E}">
        <p14:creationId xmlns:p14="http://schemas.microsoft.com/office/powerpoint/2010/main" val="1422098878"/>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50653-2413-4943-8F8F-E53EF31CD95C}"/>
              </a:ext>
            </a:extLst>
          </p:cNvPr>
          <p:cNvSpPr>
            <a:spLocks noGrp="1"/>
          </p:cNvSpPr>
          <p:nvPr>
            <p:ph type="title"/>
          </p:nvPr>
        </p:nvSpPr>
        <p:spPr/>
        <p:txBody>
          <a:bodyPr/>
          <a:lstStyle/>
          <a:p>
            <a:r>
              <a:rPr lang="es-MX" dirty="0" err="1"/>
              <a:t>Example</a:t>
            </a:r>
            <a:r>
              <a:rPr lang="es-MX" dirty="0"/>
              <a:t> - 1</a:t>
            </a:r>
          </a:p>
        </p:txBody>
      </p:sp>
      <p:sp>
        <p:nvSpPr>
          <p:cNvPr id="3" name="Marcador de contenido 2">
            <a:extLst>
              <a:ext uri="{FF2B5EF4-FFF2-40B4-BE49-F238E27FC236}">
                <a16:creationId xmlns:a16="http://schemas.microsoft.com/office/drawing/2014/main" id="{75F2A19A-22CE-497D-95D3-081298F80128}"/>
              </a:ext>
            </a:extLst>
          </p:cNvPr>
          <p:cNvSpPr>
            <a:spLocks noGrp="1"/>
          </p:cNvSpPr>
          <p:nvPr>
            <p:ph idx="1"/>
          </p:nvPr>
        </p:nvSpPr>
        <p:spPr/>
        <p:txBody>
          <a:bodyPr>
            <a:normAutofit/>
          </a:bodyPr>
          <a:lstStyle/>
          <a:p>
            <a:pPr marL="0" indent="0">
              <a:buNone/>
            </a:pPr>
            <a:r>
              <a:rPr lang="en-US" dirty="0"/>
              <a:t>Convert  </a:t>
            </a:r>
            <a:r>
              <a:rPr lang="en-US" dirty="0">
                <a:solidFill>
                  <a:srgbClr val="FF0000"/>
                </a:solidFill>
              </a:rPr>
              <a:t>0</a:t>
            </a:r>
            <a:r>
              <a:rPr lang="en-US" dirty="0"/>
              <a:t>  </a:t>
            </a:r>
            <a:r>
              <a:rPr lang="en-US" dirty="0">
                <a:solidFill>
                  <a:schemeClr val="accent6">
                    <a:lumMod val="75000"/>
                  </a:schemeClr>
                </a:solidFill>
              </a:rPr>
              <a:t>10000010</a:t>
            </a:r>
            <a:r>
              <a:rPr lang="en-US" dirty="0"/>
              <a:t>  </a:t>
            </a:r>
            <a:r>
              <a:rPr lang="en-US" dirty="0">
                <a:solidFill>
                  <a:schemeClr val="accent1">
                    <a:lumMod val="75000"/>
                  </a:schemeClr>
                </a:solidFill>
              </a:rPr>
              <a:t>10110000000000000000000</a:t>
            </a:r>
            <a:r>
              <a:rPr lang="en-US" dirty="0"/>
              <a:t> to Decimal</a:t>
            </a:r>
          </a:p>
          <a:p>
            <a:pPr marL="514350" indent="-514350" algn="just">
              <a:buFont typeface="+mj-lt"/>
              <a:buAutoNum type="arabicPeriod"/>
            </a:pPr>
            <a:r>
              <a:rPr lang="en-US" dirty="0"/>
              <a:t>The number is positive.</a:t>
            </a:r>
          </a:p>
          <a:p>
            <a:pPr marL="514350" indent="-514350" algn="just">
              <a:buFont typeface="+mj-lt"/>
              <a:buAutoNum type="arabicPeriod"/>
            </a:pPr>
            <a:r>
              <a:rPr lang="en-US" dirty="0"/>
              <a:t>The unbiased exponent is binary 00000011, or decimal 3 (</a:t>
            </a:r>
            <a:r>
              <a:rPr lang="en-US" sz="2200" dirty="0"/>
              <a:t>10000010 – 01111111= 00000011 </a:t>
            </a:r>
            <a:r>
              <a:rPr lang="en-US" dirty="0"/>
              <a:t>).</a:t>
            </a:r>
          </a:p>
          <a:p>
            <a:pPr marL="514350" indent="-514350" algn="just">
              <a:buFont typeface="+mj-lt"/>
              <a:buAutoNum type="arabicPeriod"/>
            </a:pPr>
            <a:r>
              <a:rPr lang="en-US" dirty="0"/>
              <a:t>Combining the sign, exponent, and significand, the binary number is +1.1011 x 2</a:t>
            </a:r>
            <a:r>
              <a:rPr lang="en-US" baseline="30000" dirty="0"/>
              <a:t>3</a:t>
            </a:r>
            <a:r>
              <a:rPr lang="en-US" dirty="0"/>
              <a:t>.</a:t>
            </a:r>
          </a:p>
          <a:p>
            <a:pPr marL="514350" indent="-514350" algn="just">
              <a:buFont typeface="+mj-lt"/>
              <a:buAutoNum type="arabicPeriod"/>
            </a:pPr>
            <a:r>
              <a:rPr lang="en-US" dirty="0"/>
              <a:t>The unnormalized binary number is  +1101.1</a:t>
            </a:r>
            <a:r>
              <a:rPr lang="en-US" baseline="-25000" dirty="0"/>
              <a:t>2</a:t>
            </a:r>
            <a:r>
              <a:rPr lang="en-US" dirty="0"/>
              <a:t>.</a:t>
            </a:r>
          </a:p>
          <a:p>
            <a:pPr marL="514350" indent="-514350" algn="just">
              <a:buFont typeface="+mj-lt"/>
              <a:buAutoNum type="arabicPeriod"/>
            </a:pPr>
            <a:r>
              <a:rPr lang="en-US" dirty="0"/>
              <a:t>The decimal value is  +13 1/2, or +13.5</a:t>
            </a:r>
            <a:r>
              <a:rPr lang="en-US" baseline="-25000" dirty="0"/>
              <a:t>10</a:t>
            </a:r>
            <a:r>
              <a:rPr lang="en-US" dirty="0"/>
              <a:t>.</a:t>
            </a:r>
          </a:p>
          <a:p>
            <a:endParaRPr lang="es-MX" dirty="0"/>
          </a:p>
        </p:txBody>
      </p:sp>
      <p:sp>
        <p:nvSpPr>
          <p:cNvPr id="4" name="Marcador de pie de página 3">
            <a:extLst>
              <a:ext uri="{FF2B5EF4-FFF2-40B4-BE49-F238E27FC236}">
                <a16:creationId xmlns:a16="http://schemas.microsoft.com/office/drawing/2014/main" id="{872D149A-9849-401D-BFE5-8D4C7D4D5A11}"/>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F6C3FE86-4FBA-4E1F-8BE3-AF2A2171B368}"/>
              </a:ext>
            </a:extLst>
          </p:cNvPr>
          <p:cNvSpPr>
            <a:spLocks noGrp="1"/>
          </p:cNvSpPr>
          <p:nvPr>
            <p:ph type="sldNum" sz="quarter" idx="12"/>
          </p:nvPr>
        </p:nvSpPr>
        <p:spPr/>
        <p:txBody>
          <a:bodyPr/>
          <a:lstStyle/>
          <a:p>
            <a:fld id="{89694F64-EAC4-420D-80A9-8D186F3C5535}" type="slidenum">
              <a:rPr lang="es-MX" smtClean="0"/>
              <a:pPr/>
              <a:t>474</a:t>
            </a:fld>
            <a:endParaRPr lang="es-MX" dirty="0"/>
          </a:p>
        </p:txBody>
      </p:sp>
    </p:spTree>
    <p:extLst>
      <p:ext uri="{BB962C8B-B14F-4D97-AF65-F5344CB8AC3E}">
        <p14:creationId xmlns:p14="http://schemas.microsoft.com/office/powerpoint/2010/main" val="1620736717"/>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50653-2413-4943-8F8F-E53EF31CD95C}"/>
              </a:ext>
            </a:extLst>
          </p:cNvPr>
          <p:cNvSpPr>
            <a:spLocks noGrp="1"/>
          </p:cNvSpPr>
          <p:nvPr>
            <p:ph type="title"/>
          </p:nvPr>
        </p:nvSpPr>
        <p:spPr/>
        <p:txBody>
          <a:bodyPr/>
          <a:lstStyle/>
          <a:p>
            <a:r>
              <a:rPr lang="es-MX" dirty="0" err="1"/>
              <a:t>Example</a:t>
            </a:r>
            <a:r>
              <a:rPr lang="es-MX" dirty="0"/>
              <a:t> - 2</a:t>
            </a:r>
          </a:p>
        </p:txBody>
      </p:sp>
      <p:sp>
        <p:nvSpPr>
          <p:cNvPr id="3" name="Marcador de contenido 2">
            <a:extLst>
              <a:ext uri="{FF2B5EF4-FFF2-40B4-BE49-F238E27FC236}">
                <a16:creationId xmlns:a16="http://schemas.microsoft.com/office/drawing/2014/main" id="{75F2A19A-22CE-497D-95D3-081298F80128}"/>
              </a:ext>
            </a:extLst>
          </p:cNvPr>
          <p:cNvSpPr>
            <a:spLocks noGrp="1"/>
          </p:cNvSpPr>
          <p:nvPr>
            <p:ph idx="1"/>
          </p:nvPr>
        </p:nvSpPr>
        <p:spPr/>
        <p:txBody>
          <a:bodyPr>
            <a:normAutofit/>
          </a:bodyPr>
          <a:lstStyle/>
          <a:p>
            <a:pPr marL="0" indent="0">
              <a:buNone/>
            </a:pPr>
            <a:r>
              <a:rPr lang="en-US" dirty="0"/>
              <a:t>Convert  </a:t>
            </a:r>
            <a:r>
              <a:rPr lang="en-US" dirty="0">
                <a:solidFill>
                  <a:srgbClr val="FF0000"/>
                </a:solidFill>
              </a:rPr>
              <a:t>0</a:t>
            </a:r>
            <a:r>
              <a:rPr lang="en-US" dirty="0"/>
              <a:t>  </a:t>
            </a:r>
            <a:r>
              <a:rPr lang="en-US" dirty="0">
                <a:solidFill>
                  <a:schemeClr val="accent6">
                    <a:lumMod val="75000"/>
                  </a:schemeClr>
                </a:solidFill>
              </a:rPr>
              <a:t>10000011</a:t>
            </a:r>
            <a:r>
              <a:rPr lang="en-US" dirty="0"/>
              <a:t>  00101100000000000000000 to Decimal</a:t>
            </a:r>
          </a:p>
          <a:p>
            <a:pPr marL="514350" indent="-514350" algn="just">
              <a:buFont typeface="+mj-lt"/>
              <a:buAutoNum type="arabicPeriod"/>
            </a:pPr>
            <a:r>
              <a:rPr lang="en-US" dirty="0"/>
              <a:t>The number is positive.</a:t>
            </a:r>
          </a:p>
          <a:p>
            <a:pPr marL="514350" indent="-514350" algn="just">
              <a:buFont typeface="+mj-lt"/>
              <a:buAutoNum type="arabicPeriod"/>
            </a:pPr>
            <a:r>
              <a:rPr lang="en-US" dirty="0"/>
              <a:t>The unbiased exponent is binary 00000100, or decimal 4 (</a:t>
            </a:r>
            <a:r>
              <a:rPr lang="en-US" sz="2200" dirty="0"/>
              <a:t>10000011 – 01111111= 00000100 </a:t>
            </a:r>
            <a:r>
              <a:rPr lang="en-US" dirty="0"/>
              <a:t>).</a:t>
            </a:r>
          </a:p>
          <a:p>
            <a:pPr marL="514350" indent="-514350" algn="just">
              <a:buFont typeface="+mj-lt"/>
              <a:buAutoNum type="arabicPeriod"/>
            </a:pPr>
            <a:r>
              <a:rPr lang="en-US" dirty="0"/>
              <a:t>Combining the sign, exponent, and significand, the binary number is +1.001011 x 2</a:t>
            </a:r>
            <a:r>
              <a:rPr lang="en-US" baseline="30000" dirty="0"/>
              <a:t>4</a:t>
            </a:r>
            <a:r>
              <a:rPr lang="en-US" dirty="0"/>
              <a:t>.</a:t>
            </a:r>
          </a:p>
          <a:p>
            <a:pPr marL="514350" indent="-514350" algn="just">
              <a:buFont typeface="+mj-lt"/>
              <a:buAutoNum type="arabicPeriod"/>
            </a:pPr>
            <a:r>
              <a:rPr lang="en-US" dirty="0"/>
              <a:t>The unnormalized binary number is  +10010.11</a:t>
            </a:r>
            <a:r>
              <a:rPr lang="en-US" baseline="-25000" dirty="0"/>
              <a:t>2</a:t>
            </a:r>
            <a:r>
              <a:rPr lang="en-US" dirty="0"/>
              <a:t>.</a:t>
            </a:r>
          </a:p>
          <a:p>
            <a:pPr marL="514350" indent="-514350" algn="just">
              <a:buFont typeface="+mj-lt"/>
              <a:buAutoNum type="arabicPeriod"/>
            </a:pPr>
            <a:r>
              <a:rPr lang="en-US" dirty="0"/>
              <a:t>The decimal value is  +17 1/2+1/4, or +17.75</a:t>
            </a:r>
            <a:r>
              <a:rPr lang="en-US" baseline="-25000" dirty="0"/>
              <a:t>10</a:t>
            </a:r>
            <a:r>
              <a:rPr lang="en-US" dirty="0"/>
              <a:t>.</a:t>
            </a:r>
          </a:p>
          <a:p>
            <a:endParaRPr lang="es-MX" dirty="0"/>
          </a:p>
        </p:txBody>
      </p:sp>
      <p:sp>
        <p:nvSpPr>
          <p:cNvPr id="4" name="Marcador de pie de página 3">
            <a:extLst>
              <a:ext uri="{FF2B5EF4-FFF2-40B4-BE49-F238E27FC236}">
                <a16:creationId xmlns:a16="http://schemas.microsoft.com/office/drawing/2014/main" id="{872D149A-9849-401D-BFE5-8D4C7D4D5A11}"/>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F6C3FE86-4FBA-4E1F-8BE3-AF2A2171B368}"/>
              </a:ext>
            </a:extLst>
          </p:cNvPr>
          <p:cNvSpPr>
            <a:spLocks noGrp="1"/>
          </p:cNvSpPr>
          <p:nvPr>
            <p:ph type="sldNum" sz="quarter" idx="12"/>
          </p:nvPr>
        </p:nvSpPr>
        <p:spPr/>
        <p:txBody>
          <a:bodyPr/>
          <a:lstStyle/>
          <a:p>
            <a:fld id="{89694F64-EAC4-420D-80A9-8D186F3C5535}" type="slidenum">
              <a:rPr lang="es-MX" smtClean="0"/>
              <a:pPr/>
              <a:t>475</a:t>
            </a:fld>
            <a:endParaRPr lang="es-MX" dirty="0"/>
          </a:p>
        </p:txBody>
      </p:sp>
    </p:spTree>
    <p:extLst>
      <p:ext uri="{BB962C8B-B14F-4D97-AF65-F5344CB8AC3E}">
        <p14:creationId xmlns:p14="http://schemas.microsoft.com/office/powerpoint/2010/main" val="4190259303"/>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Fractions</a:t>
            </a:r>
            <a:endParaRPr lang="es-MX" dirty="0"/>
          </a:p>
        </p:txBody>
      </p:sp>
      <p:sp>
        <p:nvSpPr>
          <p:cNvPr id="3" name="2 Marcador de contenido"/>
          <p:cNvSpPr>
            <a:spLocks noGrp="1"/>
          </p:cNvSpPr>
          <p:nvPr>
            <p:ph idx="1"/>
          </p:nvPr>
        </p:nvSpPr>
        <p:spPr/>
        <p:txBody>
          <a:bodyPr>
            <a:normAutofit/>
          </a:bodyPr>
          <a:lstStyle/>
          <a:p>
            <a:pPr marL="0" indent="0">
              <a:buNone/>
            </a:pPr>
            <a:endParaRPr lang="es-MX" dirty="0"/>
          </a:p>
          <a:p>
            <a:r>
              <a:rPr lang="es-MX" dirty="0" err="1"/>
              <a:t>What</a:t>
            </a:r>
            <a:r>
              <a:rPr lang="es-MX" dirty="0"/>
              <a:t> </a:t>
            </a:r>
            <a:r>
              <a:rPr lang="es-MX" dirty="0" err="1"/>
              <a:t>is</a:t>
            </a:r>
            <a:r>
              <a:rPr lang="es-MX" dirty="0"/>
              <a:t> </a:t>
            </a:r>
            <a:r>
              <a:rPr lang="es-MX" dirty="0" err="1"/>
              <a:t>the</a:t>
            </a:r>
            <a:r>
              <a:rPr lang="es-MX" dirty="0"/>
              <a:t> </a:t>
            </a:r>
            <a:r>
              <a:rPr lang="es-MX" dirty="0" err="1"/>
              <a:t>main</a:t>
            </a:r>
            <a:r>
              <a:rPr lang="es-MX" dirty="0"/>
              <a:t> </a:t>
            </a:r>
            <a:r>
              <a:rPr lang="es-MX" dirty="0" err="1"/>
              <a:t>goal</a:t>
            </a:r>
            <a:r>
              <a:rPr lang="es-MX" dirty="0"/>
              <a:t> of </a:t>
            </a:r>
            <a:r>
              <a:rPr lang="es-MX" dirty="0" err="1"/>
              <a:t>the</a:t>
            </a:r>
            <a:r>
              <a:rPr lang="es-MX" dirty="0"/>
              <a:t> </a:t>
            </a:r>
            <a:r>
              <a:rPr lang="es-MX" i="1" dirty="0" err="1"/>
              <a:t>normalization</a:t>
            </a:r>
            <a:r>
              <a:rPr lang="es-MX" dirty="0"/>
              <a:t>? _</a:t>
            </a:r>
          </a:p>
          <a:p>
            <a:pPr lvl="1"/>
            <a:r>
              <a:rPr lang="es-MX" dirty="0" err="1"/>
              <a:t>Avoid</a:t>
            </a:r>
            <a:r>
              <a:rPr lang="es-MX" dirty="0"/>
              <a:t> </a:t>
            </a:r>
            <a:r>
              <a:rPr lang="es-MX" dirty="0" err="1"/>
              <a:t>leading</a:t>
            </a:r>
            <a:r>
              <a:rPr lang="es-MX" dirty="0"/>
              <a:t> _______, to store </a:t>
            </a:r>
            <a:r>
              <a:rPr lang="es-MX" dirty="0" err="1"/>
              <a:t>information</a:t>
            </a:r>
            <a:r>
              <a:rPr lang="es-MX" dirty="0"/>
              <a:t> </a:t>
            </a:r>
            <a:r>
              <a:rPr lang="es-MX" dirty="0" err="1"/>
              <a:t>that</a:t>
            </a:r>
            <a:r>
              <a:rPr lang="es-MX" dirty="0"/>
              <a:t> </a:t>
            </a:r>
            <a:r>
              <a:rPr lang="es-MX" dirty="0" err="1"/>
              <a:t>increase</a:t>
            </a:r>
            <a:r>
              <a:rPr lang="es-MX" dirty="0"/>
              <a:t> </a:t>
            </a:r>
            <a:r>
              <a:rPr lang="es-MX" dirty="0" err="1"/>
              <a:t>the</a:t>
            </a:r>
            <a:r>
              <a:rPr lang="es-MX" dirty="0"/>
              <a:t> precisión.</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476</a:t>
            </a:fld>
            <a:endParaRPr lang="es-MX" dirty="0"/>
          </a:p>
        </p:txBody>
      </p:sp>
    </p:spTree>
    <p:extLst>
      <p:ext uri="{BB962C8B-B14F-4D97-AF65-F5344CB8AC3E}">
        <p14:creationId xmlns:p14="http://schemas.microsoft.com/office/powerpoint/2010/main" val="2774280690"/>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FPU </a:t>
            </a:r>
            <a:r>
              <a:rPr lang="es-MX" dirty="0" err="1"/>
              <a:t>binary</a:t>
            </a:r>
            <a:r>
              <a:rPr lang="es-MX" dirty="0"/>
              <a:t> </a:t>
            </a:r>
            <a:r>
              <a:rPr lang="es-MX" dirty="0" err="1"/>
              <a:t>representation</a:t>
            </a:r>
            <a:endParaRPr lang="es-MX" dirty="0"/>
          </a:p>
        </p:txBody>
      </p:sp>
      <p:sp>
        <p:nvSpPr>
          <p:cNvPr id="3" name="Marcador de contenido 2"/>
          <p:cNvSpPr>
            <a:spLocks noGrp="1"/>
          </p:cNvSpPr>
          <p:nvPr>
            <p:ph idx="1"/>
          </p:nvPr>
        </p:nvSpPr>
        <p:spPr/>
        <p:txBody>
          <a:bodyPr/>
          <a:lstStyle/>
          <a:p>
            <a:endParaRPr lang="es-MX" dirty="0"/>
          </a:p>
          <a:p>
            <a:r>
              <a:rPr lang="es-MX" dirty="0"/>
              <a:t>Do </a:t>
            </a:r>
            <a:r>
              <a:rPr lang="es-MX" dirty="0" err="1"/>
              <a:t>the</a:t>
            </a:r>
            <a:r>
              <a:rPr lang="es-MX" dirty="0"/>
              <a:t> real </a:t>
            </a:r>
            <a:r>
              <a:rPr lang="es-MX" dirty="0" err="1"/>
              <a:t>numbers</a:t>
            </a:r>
            <a:r>
              <a:rPr lang="es-MX" dirty="0"/>
              <a:t> can </a:t>
            </a:r>
            <a:r>
              <a:rPr lang="es-MX" dirty="0" err="1"/>
              <a:t>always</a:t>
            </a:r>
            <a:r>
              <a:rPr lang="es-MX" dirty="0"/>
              <a:t> </a:t>
            </a:r>
            <a:r>
              <a:rPr lang="es-MX" dirty="0" err="1"/>
              <a:t>fit</a:t>
            </a:r>
            <a:r>
              <a:rPr lang="es-MX" dirty="0"/>
              <a:t> in </a:t>
            </a:r>
            <a:r>
              <a:rPr lang="es-MX" dirty="0" err="1"/>
              <a:t>these</a:t>
            </a:r>
            <a:r>
              <a:rPr lang="es-MX" dirty="0"/>
              <a:t> </a:t>
            </a:r>
            <a:r>
              <a:rPr lang="es-MX" dirty="0" err="1"/>
              <a:t>binary</a:t>
            </a:r>
            <a:r>
              <a:rPr lang="es-MX" dirty="0"/>
              <a:t> </a:t>
            </a:r>
            <a:r>
              <a:rPr lang="es-MX" dirty="0" err="1"/>
              <a:t>representations</a:t>
            </a:r>
            <a:r>
              <a:rPr lang="es-MX" dirty="0"/>
              <a:t>? __</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477</a:t>
            </a:fld>
            <a:endParaRPr lang="es-MX" dirty="0"/>
          </a:p>
        </p:txBody>
      </p:sp>
    </p:spTree>
    <p:extLst>
      <p:ext uri="{BB962C8B-B14F-4D97-AF65-F5344CB8AC3E}">
        <p14:creationId xmlns:p14="http://schemas.microsoft.com/office/powerpoint/2010/main" val="3761865411"/>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Real-</a:t>
            </a:r>
            <a:r>
              <a:rPr lang="es-MX" dirty="0" err="1"/>
              <a:t>Number</a:t>
            </a:r>
            <a:r>
              <a:rPr lang="es-MX" dirty="0"/>
              <a:t> </a:t>
            </a:r>
            <a:r>
              <a:rPr lang="es-MX" dirty="0" err="1"/>
              <a:t>Encodings</a:t>
            </a:r>
            <a:endParaRPr lang="es-MX" dirty="0"/>
          </a:p>
        </p:txBody>
      </p:sp>
      <p:sp>
        <p:nvSpPr>
          <p:cNvPr id="3" name="2 Marcador de contenido"/>
          <p:cNvSpPr>
            <a:spLocks noGrp="1"/>
          </p:cNvSpPr>
          <p:nvPr>
            <p:ph idx="1"/>
          </p:nvPr>
        </p:nvSpPr>
        <p:spPr/>
        <p:txBody>
          <a:bodyPr>
            <a:normAutofit fontScale="92500" lnSpcReduction="10000"/>
          </a:bodyPr>
          <a:lstStyle/>
          <a:p>
            <a:r>
              <a:rPr lang="en-US" altLang="es-MX" dirty="0"/>
              <a:t>Normalized finite numbers</a:t>
            </a:r>
          </a:p>
          <a:p>
            <a:pPr lvl="1"/>
            <a:r>
              <a:rPr lang="en-US" altLang="es-MX" dirty="0"/>
              <a:t>all the nonzero finite values that can be encoded in a normalized real number between </a:t>
            </a:r>
            <a:r>
              <a:rPr lang="en-US" altLang="es-MX" i="1" dirty="0"/>
              <a:t>zero</a:t>
            </a:r>
            <a:r>
              <a:rPr lang="en-US" altLang="es-MX" dirty="0"/>
              <a:t> and </a:t>
            </a:r>
            <a:r>
              <a:rPr lang="en-US" altLang="es-MX" i="1" dirty="0"/>
              <a:t>infinity</a:t>
            </a:r>
            <a:r>
              <a:rPr lang="en-US" altLang="es-MX" dirty="0"/>
              <a:t> </a:t>
            </a:r>
          </a:p>
          <a:p>
            <a:r>
              <a:rPr lang="en-US" altLang="es-MX" dirty="0"/>
              <a:t>Positive and Negative Zero</a:t>
            </a:r>
          </a:p>
          <a:p>
            <a:r>
              <a:rPr lang="en-US" altLang="es-MX" dirty="0"/>
              <a:t>Positive and Negative Infinity</a:t>
            </a:r>
          </a:p>
          <a:p>
            <a:r>
              <a:rPr lang="en-US" altLang="es-MX" dirty="0" err="1"/>
              <a:t>NaN</a:t>
            </a:r>
            <a:r>
              <a:rPr lang="en-US" altLang="es-MX" dirty="0"/>
              <a:t> (Not a Number)</a:t>
            </a:r>
          </a:p>
          <a:p>
            <a:pPr lvl="1"/>
            <a:r>
              <a:rPr lang="en-US" altLang="es-MX" dirty="0"/>
              <a:t>bit pattern that is not a valid FP value</a:t>
            </a:r>
          </a:p>
          <a:p>
            <a:pPr lvl="1"/>
            <a:r>
              <a:rPr lang="en-US" altLang="es-MX" dirty="0"/>
              <a:t>Two types: Q and S</a:t>
            </a:r>
          </a:p>
          <a:p>
            <a:pPr lvl="2"/>
            <a:r>
              <a:rPr lang="en-US" altLang="es-MX" dirty="0"/>
              <a:t>Quiet</a:t>
            </a:r>
          </a:p>
          <a:p>
            <a:pPr lvl="2"/>
            <a:r>
              <a:rPr lang="en-US" altLang="es-MX" dirty="0"/>
              <a:t>Signaling</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478</a:t>
            </a:fld>
            <a:endParaRPr lang="es-MX" dirty="0"/>
          </a:p>
        </p:txBody>
      </p:sp>
    </p:spTree>
    <p:extLst>
      <p:ext uri="{BB962C8B-B14F-4D97-AF65-F5344CB8AC3E}">
        <p14:creationId xmlns:p14="http://schemas.microsoft.com/office/powerpoint/2010/main" val="2604004076"/>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Real-</a:t>
            </a:r>
            <a:r>
              <a:rPr lang="es-MX" dirty="0" err="1"/>
              <a:t>Number</a:t>
            </a:r>
            <a:r>
              <a:rPr lang="es-MX" dirty="0"/>
              <a:t> </a:t>
            </a:r>
            <a:r>
              <a:rPr lang="es-MX" dirty="0" err="1"/>
              <a:t>Encodings</a:t>
            </a:r>
            <a:endParaRPr lang="es-MX" dirty="0"/>
          </a:p>
        </p:txBody>
      </p:sp>
      <p:sp>
        <p:nvSpPr>
          <p:cNvPr id="3" name="2 Marcador de contenido"/>
          <p:cNvSpPr>
            <a:spLocks noGrp="1"/>
          </p:cNvSpPr>
          <p:nvPr>
            <p:ph idx="1"/>
          </p:nvPr>
        </p:nvSpPr>
        <p:spPr/>
        <p:txBody>
          <a:bodyPr/>
          <a:lstStyle/>
          <a:p>
            <a:r>
              <a:rPr lang="en-US" altLang="es-MX" dirty="0"/>
              <a:t>Specific encodings (single precision):</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479</a:t>
            </a:fld>
            <a:endParaRPr lang="es-MX"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740" y="2564905"/>
            <a:ext cx="58864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869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Extended ASCII Code (8-bit)</a:t>
            </a:r>
          </a:p>
        </p:txBody>
      </p:sp>
      <p:pic>
        <p:nvPicPr>
          <p:cNvPr id="22532" name="Picture 2" descr="EBCDIC and IBM Scan C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2204864"/>
            <a:ext cx="5742582" cy="335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s-MX"/>
              <a:t>OPC</a:t>
            </a:r>
            <a:endParaRPr lang="es-MX" dirty="0"/>
          </a:p>
        </p:txBody>
      </p:sp>
      <p:sp>
        <p:nvSpPr>
          <p:cNvPr id="4" name="Marcador de número de diapositiva 3"/>
          <p:cNvSpPr>
            <a:spLocks noGrp="1"/>
          </p:cNvSpPr>
          <p:nvPr>
            <p:ph type="sldNum" sz="quarter" idx="12"/>
          </p:nvPr>
        </p:nvSpPr>
        <p:spPr/>
        <p:txBody>
          <a:bodyPr/>
          <a:lstStyle/>
          <a:p>
            <a:fld id="{89694F64-EAC4-420D-80A9-8D186F3C5535}" type="slidenum">
              <a:rPr lang="es-MX" smtClean="0"/>
              <a:pPr/>
              <a:t>48</a:t>
            </a:fld>
            <a:endParaRPr lang="es-MX" dirty="0"/>
          </a:p>
        </p:txBody>
      </p:sp>
    </p:spTree>
    <p:extLst>
      <p:ext uri="{BB962C8B-B14F-4D97-AF65-F5344CB8AC3E}">
        <p14:creationId xmlns:p14="http://schemas.microsoft.com/office/powerpoint/2010/main" val="1306200514"/>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lang="en-US" sz="16900" i="1" dirty="0">
                <a:solidFill>
                  <a:sysClr val="windowText" lastClr="000000"/>
                </a:solidFill>
                <a:latin typeface="Calibri"/>
              </a:rPr>
              <a:t>CD</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398125025"/>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x86 </a:t>
            </a:r>
            <a:r>
              <a:rPr lang="es-MX" dirty="0" err="1"/>
              <a:t>Floating</a:t>
            </a:r>
            <a:r>
              <a:rPr lang="es-MX" dirty="0"/>
              <a:t>-Point</a:t>
            </a:r>
          </a:p>
        </p:txBody>
      </p:sp>
      <p:sp>
        <p:nvSpPr>
          <p:cNvPr id="3" name="2 Marcador de contenido"/>
          <p:cNvSpPr>
            <a:spLocks noGrp="1"/>
          </p:cNvSpPr>
          <p:nvPr>
            <p:ph idx="1"/>
          </p:nvPr>
        </p:nvSpPr>
        <p:spPr/>
        <p:txBody>
          <a:bodyPr/>
          <a:lstStyle/>
          <a:p>
            <a:endParaRPr lang="en-US" dirty="0"/>
          </a:p>
          <a:p>
            <a:r>
              <a:rPr lang="en-US" dirty="0"/>
              <a:t>Floating-Point Binary Representation</a:t>
            </a:r>
          </a:p>
          <a:p>
            <a:endParaRPr lang="en-US" dirty="0"/>
          </a:p>
          <a:p>
            <a:pPr>
              <a:buFont typeface="Wingdings" panose="05000000000000000000" pitchFamily="2" charset="2"/>
              <a:buChar char="ü"/>
            </a:pPr>
            <a:r>
              <a:rPr lang="en-US" dirty="0"/>
              <a:t>Floating-Point Unit</a:t>
            </a:r>
          </a:p>
          <a:p>
            <a:endParaRPr lang="es-MX" dirty="0"/>
          </a:p>
          <a:p>
            <a:r>
              <a:rPr lang="es-MX" dirty="0" err="1"/>
              <a:t>Chapter</a:t>
            </a:r>
            <a:r>
              <a:rPr lang="es-MX" dirty="0"/>
              <a:t> 12</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481</a:t>
            </a:fld>
            <a:endParaRPr lang="es-MX" dirty="0"/>
          </a:p>
        </p:txBody>
      </p:sp>
    </p:spTree>
    <p:extLst>
      <p:ext uri="{BB962C8B-B14F-4D97-AF65-F5344CB8AC3E}">
        <p14:creationId xmlns:p14="http://schemas.microsoft.com/office/powerpoint/2010/main" val="2066696849"/>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Floating-Point Unit, FPU</a:t>
            </a:r>
          </a:p>
        </p:txBody>
      </p:sp>
      <p:sp>
        <p:nvSpPr>
          <p:cNvPr id="3" name="2 Marcador de contenido"/>
          <p:cNvSpPr>
            <a:spLocks noGrp="1"/>
          </p:cNvSpPr>
          <p:nvPr>
            <p:ph idx="1"/>
          </p:nvPr>
        </p:nvSpPr>
        <p:spPr/>
        <p:txBody>
          <a:bodyPr>
            <a:normAutofit/>
          </a:bodyPr>
          <a:lstStyle/>
          <a:p>
            <a:r>
              <a:rPr lang="en-US" sz="2400" b="1" dirty="0"/>
              <a:t>FPU Data Register Stack</a:t>
            </a:r>
            <a:r>
              <a:rPr lang="en-US" sz="2400" dirty="0"/>
              <a:t>, core of the FPU</a:t>
            </a:r>
          </a:p>
          <a:p>
            <a:r>
              <a:rPr lang="en-US" altLang="es-MX" sz="2400" i="1" dirty="0"/>
              <a:t>Eight</a:t>
            </a:r>
            <a:r>
              <a:rPr lang="en-US" altLang="es-MX" sz="2400" dirty="0"/>
              <a:t> individually addressable </a:t>
            </a:r>
            <a:r>
              <a:rPr lang="en-US" altLang="es-MX" sz="2400" i="1" dirty="0"/>
              <a:t>80-bit FPU Data Registers </a:t>
            </a:r>
            <a:r>
              <a:rPr lang="en-US" altLang="es-MX" sz="2400" dirty="0"/>
              <a:t>named </a:t>
            </a:r>
            <a:r>
              <a:rPr lang="en-US" altLang="es-MX" sz="2400" i="1" dirty="0"/>
              <a:t>R0</a:t>
            </a:r>
            <a:r>
              <a:rPr lang="en-US" altLang="es-MX" sz="2400" dirty="0"/>
              <a:t> through </a:t>
            </a:r>
            <a:r>
              <a:rPr lang="en-US" altLang="es-MX" sz="2400" i="1" dirty="0"/>
              <a:t>R7</a:t>
            </a:r>
            <a:r>
              <a:rPr lang="en-US" altLang="es-MX" sz="2400" dirty="0"/>
              <a:t> </a:t>
            </a:r>
          </a:p>
          <a:p>
            <a:r>
              <a:rPr lang="en-US" altLang="es-MX" sz="2400" i="1" dirty="0"/>
              <a:t>Three-bit</a:t>
            </a:r>
            <a:r>
              <a:rPr lang="en-US" altLang="es-MX" sz="2400" dirty="0"/>
              <a:t> field named </a:t>
            </a:r>
            <a:r>
              <a:rPr lang="en-US" altLang="es-MX" sz="2400" i="1" dirty="0"/>
              <a:t>TOP</a:t>
            </a:r>
            <a:r>
              <a:rPr lang="en-US" altLang="es-MX" sz="2400" dirty="0"/>
              <a:t> in the FPU status word identifies then </a:t>
            </a:r>
            <a:r>
              <a:rPr lang="en-US" altLang="es-MX" sz="2400" i="1" dirty="0"/>
              <a:t>FPU Data Register Number</a:t>
            </a:r>
            <a:r>
              <a:rPr lang="en-US" altLang="es-MX" sz="2400" dirty="0"/>
              <a:t> that is currently the </a:t>
            </a:r>
            <a:r>
              <a:rPr lang="en-US" altLang="es-MX" sz="2400" i="1" dirty="0"/>
              <a:t>top</a:t>
            </a:r>
            <a:r>
              <a:rPr lang="en-US" altLang="es-MX" sz="2400" dirty="0"/>
              <a:t> of stack.</a:t>
            </a:r>
          </a:p>
          <a:p>
            <a:endParaRPr lang="en-US" sz="24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482</a:t>
            </a:fld>
            <a:endParaRPr lang="es-MX" dirty="0"/>
          </a:p>
        </p:txBody>
      </p:sp>
      <p:pic>
        <p:nvPicPr>
          <p:cNvPr id="12" name="Imagen 11"/>
          <p:cNvPicPr>
            <a:picLocks noChangeAspect="1"/>
          </p:cNvPicPr>
          <p:nvPr/>
        </p:nvPicPr>
        <p:blipFill>
          <a:blip r:embed="rId2"/>
          <a:stretch>
            <a:fillRect/>
          </a:stretch>
        </p:blipFill>
        <p:spPr>
          <a:xfrm>
            <a:off x="3719737" y="3708790"/>
            <a:ext cx="5175093" cy="2569806"/>
          </a:xfrm>
          <a:prstGeom prst="rect">
            <a:avLst/>
          </a:prstGeom>
        </p:spPr>
      </p:pic>
    </p:spTree>
    <p:extLst>
      <p:ext uri="{BB962C8B-B14F-4D97-AF65-F5344CB8AC3E}">
        <p14:creationId xmlns:p14="http://schemas.microsoft.com/office/powerpoint/2010/main" val="1953887364"/>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89D1-9CD0-4F85-9C16-B926DA3A1BF6}"/>
              </a:ext>
            </a:extLst>
          </p:cNvPr>
          <p:cNvSpPr>
            <a:spLocks noGrp="1"/>
          </p:cNvSpPr>
          <p:nvPr>
            <p:ph type="title"/>
          </p:nvPr>
        </p:nvSpPr>
        <p:spPr/>
        <p:txBody>
          <a:bodyPr/>
          <a:lstStyle/>
          <a:p>
            <a:r>
              <a:rPr lang="es-MX" dirty="0"/>
              <a:t>FPU </a:t>
            </a:r>
            <a:r>
              <a:rPr lang="es-MX" dirty="0" err="1"/>
              <a:t>Stack</a:t>
            </a:r>
            <a:r>
              <a:rPr lang="es-MX" dirty="0"/>
              <a:t>: </a:t>
            </a:r>
            <a:r>
              <a:rPr lang="es-MX" i="1" dirty="0" err="1"/>
              <a:t>Push</a:t>
            </a:r>
            <a:r>
              <a:rPr lang="es-MX" dirty="0"/>
              <a:t> and </a:t>
            </a:r>
            <a:r>
              <a:rPr lang="es-MX" i="1" dirty="0"/>
              <a:t>Pop</a:t>
            </a:r>
            <a:r>
              <a:rPr lang="es-MX" dirty="0"/>
              <a:t> </a:t>
            </a:r>
          </a:p>
        </p:txBody>
      </p:sp>
      <p:sp>
        <p:nvSpPr>
          <p:cNvPr id="3" name="Marcador de contenido 2">
            <a:extLst>
              <a:ext uri="{FF2B5EF4-FFF2-40B4-BE49-F238E27FC236}">
                <a16:creationId xmlns:a16="http://schemas.microsoft.com/office/drawing/2014/main" id="{C772470E-6F70-472C-8B82-99A9CBAAA67B}"/>
              </a:ext>
            </a:extLst>
          </p:cNvPr>
          <p:cNvSpPr>
            <a:spLocks noGrp="1"/>
          </p:cNvSpPr>
          <p:nvPr>
            <p:ph idx="1"/>
          </p:nvPr>
        </p:nvSpPr>
        <p:spPr/>
        <p:txBody>
          <a:bodyPr>
            <a:normAutofit lnSpcReduction="10000"/>
          </a:bodyPr>
          <a:lstStyle/>
          <a:p>
            <a:r>
              <a:rPr lang="en-US" altLang="es-MX" dirty="0">
                <a:solidFill>
                  <a:srgbClr val="FF0000"/>
                </a:solidFill>
              </a:rPr>
              <a:t>push</a:t>
            </a:r>
            <a:r>
              <a:rPr lang="en-US" altLang="es-MX" dirty="0"/>
              <a:t> / LOAD operation</a:t>
            </a:r>
          </a:p>
          <a:p>
            <a:pPr lvl="1"/>
            <a:r>
              <a:rPr lang="en-US" altLang="es-MX" dirty="0"/>
              <a:t>LOAD operand    ; </a:t>
            </a:r>
            <a:r>
              <a:rPr lang="en-US" altLang="es-MX" i="1" dirty="0"/>
              <a:t>from memory</a:t>
            </a:r>
          </a:p>
          <a:p>
            <a:pPr lvl="2"/>
            <a:r>
              <a:rPr lang="en-US" altLang="es-MX" dirty="0"/>
              <a:t>TOP - -      ; Register rotation,  </a:t>
            </a:r>
            <a:r>
              <a:rPr lang="en-US" altLang="es-MX" dirty="0" err="1"/>
              <a:t>R</a:t>
            </a:r>
            <a:r>
              <a:rPr lang="en-US" altLang="es-MX" dirty="0" err="1">
                <a:solidFill>
                  <a:srgbClr val="00B0F0"/>
                </a:solidFill>
              </a:rPr>
              <a:t>i</a:t>
            </a:r>
            <a:r>
              <a:rPr lang="en-US" altLang="es-MX" dirty="0"/>
              <a:t> -&gt; R</a:t>
            </a:r>
            <a:r>
              <a:rPr lang="en-US" altLang="es-MX" dirty="0">
                <a:solidFill>
                  <a:srgbClr val="00B0F0"/>
                </a:solidFill>
              </a:rPr>
              <a:t>i-1</a:t>
            </a:r>
          </a:p>
          <a:p>
            <a:pPr lvl="2"/>
            <a:r>
              <a:rPr lang="en-US" altLang="es-MX" dirty="0"/>
              <a:t>ST(0) &lt;- operand</a:t>
            </a:r>
          </a:p>
          <a:p>
            <a:endParaRPr lang="en-US" altLang="es-MX" dirty="0"/>
          </a:p>
          <a:p>
            <a:r>
              <a:rPr lang="en-US" altLang="es-MX" dirty="0">
                <a:solidFill>
                  <a:srgbClr val="FF0000"/>
                </a:solidFill>
              </a:rPr>
              <a:t>pop</a:t>
            </a:r>
            <a:r>
              <a:rPr lang="en-US" altLang="es-MX" dirty="0"/>
              <a:t> / STORE operation</a:t>
            </a:r>
          </a:p>
          <a:p>
            <a:pPr lvl="1"/>
            <a:r>
              <a:rPr lang="en-US" altLang="es-MX" dirty="0"/>
              <a:t>STORE operand    ; </a:t>
            </a:r>
            <a:r>
              <a:rPr lang="en-US" altLang="es-MX" i="1" dirty="0"/>
              <a:t>inside memory</a:t>
            </a:r>
          </a:p>
          <a:p>
            <a:pPr lvl="2"/>
            <a:r>
              <a:rPr lang="en-US" altLang="es-MX" dirty="0"/>
              <a:t>operand &lt;- ST(0)</a:t>
            </a:r>
          </a:p>
          <a:p>
            <a:pPr lvl="2"/>
            <a:r>
              <a:rPr lang="en-US" altLang="es-MX" dirty="0"/>
              <a:t>TOP + +      ; Register rotation,  </a:t>
            </a:r>
            <a:r>
              <a:rPr lang="en-US" altLang="es-MX" dirty="0" err="1"/>
              <a:t>R</a:t>
            </a:r>
            <a:r>
              <a:rPr lang="en-US" altLang="es-MX" dirty="0" err="1">
                <a:solidFill>
                  <a:srgbClr val="00B0F0"/>
                </a:solidFill>
              </a:rPr>
              <a:t>i</a:t>
            </a:r>
            <a:r>
              <a:rPr lang="en-US" altLang="es-MX" dirty="0"/>
              <a:t> -&gt; R</a:t>
            </a:r>
            <a:r>
              <a:rPr lang="en-US" altLang="es-MX" dirty="0">
                <a:solidFill>
                  <a:srgbClr val="00B0F0"/>
                </a:solidFill>
              </a:rPr>
              <a:t>i+1</a:t>
            </a:r>
            <a:r>
              <a:rPr lang="en-US" altLang="es-MX" dirty="0"/>
              <a:t> </a:t>
            </a:r>
          </a:p>
          <a:p>
            <a:endParaRPr lang="es-MX" dirty="0"/>
          </a:p>
        </p:txBody>
      </p:sp>
      <p:sp>
        <p:nvSpPr>
          <p:cNvPr id="4" name="Marcador de pie de página 3">
            <a:extLst>
              <a:ext uri="{FF2B5EF4-FFF2-40B4-BE49-F238E27FC236}">
                <a16:creationId xmlns:a16="http://schemas.microsoft.com/office/drawing/2014/main" id="{D1CE7981-6531-4A2B-B4B7-68DAB17A2EFC}"/>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ACC2823A-EFB2-4792-BE22-627D5ADDDC4C}"/>
              </a:ext>
            </a:extLst>
          </p:cNvPr>
          <p:cNvSpPr>
            <a:spLocks noGrp="1"/>
          </p:cNvSpPr>
          <p:nvPr>
            <p:ph type="sldNum" sz="quarter" idx="12"/>
          </p:nvPr>
        </p:nvSpPr>
        <p:spPr/>
        <p:txBody>
          <a:bodyPr/>
          <a:lstStyle/>
          <a:p>
            <a:fld id="{89694F64-EAC4-420D-80A9-8D186F3C5535}" type="slidenum">
              <a:rPr lang="es-MX" smtClean="0"/>
              <a:pPr/>
              <a:t>483</a:t>
            </a:fld>
            <a:endParaRPr lang="es-MX" dirty="0"/>
          </a:p>
        </p:txBody>
      </p:sp>
    </p:spTree>
    <p:extLst>
      <p:ext uri="{BB962C8B-B14F-4D97-AF65-F5344CB8AC3E}">
        <p14:creationId xmlns:p14="http://schemas.microsoft.com/office/powerpoint/2010/main" val="2384061890"/>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X86 Floating-Point Unit</a:t>
            </a:r>
            <a:endParaRPr lang="es-MX" dirty="0"/>
          </a:p>
        </p:txBody>
      </p:sp>
      <p:sp>
        <p:nvSpPr>
          <p:cNvPr id="3" name="Marcador de contenido 2"/>
          <p:cNvSpPr>
            <a:spLocks noGrp="1"/>
          </p:cNvSpPr>
          <p:nvPr>
            <p:ph idx="1"/>
          </p:nvPr>
        </p:nvSpPr>
        <p:spPr>
          <a:xfrm>
            <a:off x="1981200" y="1484784"/>
            <a:ext cx="8229600" cy="4871566"/>
          </a:xfrm>
        </p:spPr>
        <p:txBody>
          <a:bodyPr>
            <a:normAutofit/>
          </a:bodyPr>
          <a:lstStyle/>
          <a:p>
            <a:r>
              <a:rPr lang="en-US" sz="2400" dirty="0"/>
              <a:t>FPU Stack, initial value, TOP = </a:t>
            </a:r>
            <a:r>
              <a:rPr lang="en-US" sz="2400" dirty="0">
                <a:solidFill>
                  <a:srgbClr val="00B0F0"/>
                </a:solidFill>
              </a:rPr>
              <a:t>100</a:t>
            </a:r>
            <a:r>
              <a:rPr lang="en-US" sz="2400" baseline="-25000" dirty="0">
                <a:solidFill>
                  <a:srgbClr val="00B0F0"/>
                </a:solidFill>
              </a:rPr>
              <a:t>2</a:t>
            </a:r>
            <a:r>
              <a:rPr lang="en-US" sz="2400" dirty="0"/>
              <a:t> , ST(0) is </a:t>
            </a:r>
            <a:r>
              <a:rPr lang="en-US" sz="2400" dirty="0">
                <a:solidFill>
                  <a:srgbClr val="00B0F0"/>
                </a:solidFill>
              </a:rPr>
              <a:t>R4</a:t>
            </a:r>
            <a:r>
              <a:rPr lang="en-US" sz="2400" dirty="0"/>
              <a:t> </a:t>
            </a:r>
          </a:p>
          <a:p>
            <a:endParaRPr lang="en-US" sz="2400" dirty="0"/>
          </a:p>
          <a:p>
            <a:r>
              <a:rPr lang="en-US" sz="2400" dirty="0"/>
              <a:t>FPU Stack after loading (</a:t>
            </a:r>
            <a:r>
              <a:rPr lang="en-US" sz="1800" dirty="0">
                <a:solidFill>
                  <a:srgbClr val="FF0000"/>
                </a:solidFill>
              </a:rPr>
              <a:t>push</a:t>
            </a:r>
            <a:r>
              <a:rPr lang="en-US" sz="1800" dirty="0"/>
              <a:t>ing</a:t>
            </a:r>
            <a:r>
              <a:rPr lang="en-US" sz="2400" dirty="0"/>
              <a:t>) </a:t>
            </a:r>
            <a:r>
              <a:rPr lang="en-US" sz="2400" dirty="0">
                <a:solidFill>
                  <a:srgbClr val="FF0000"/>
                </a:solidFill>
              </a:rPr>
              <a:t>1.0</a:t>
            </a:r>
            <a:r>
              <a:rPr lang="en-US" sz="2400" dirty="0"/>
              <a:t> and </a:t>
            </a:r>
            <a:r>
              <a:rPr lang="en-US" sz="2400" dirty="0">
                <a:solidFill>
                  <a:srgbClr val="FF0000"/>
                </a:solidFill>
              </a:rPr>
              <a:t>2.0</a:t>
            </a:r>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r>
              <a:rPr lang="en-US" sz="2400" dirty="0"/>
              <a:t>   TOP--,  ST(0) &lt;- 1.0;             TOP--,  ST(0) &lt;- 2.0    </a:t>
            </a:r>
          </a:p>
          <a:p>
            <a:pPr marL="0" indent="0">
              <a:buNone/>
            </a:pPr>
            <a:r>
              <a:rPr lang="en-US" sz="2400" dirty="0"/>
              <a:t>           TOP = ___?                          TOP = ___?</a:t>
            </a:r>
            <a:endParaRPr lang="es-MX" sz="2400" dirty="0"/>
          </a:p>
        </p:txBody>
      </p:sp>
      <p:sp>
        <p:nvSpPr>
          <p:cNvPr id="4" name="Marcador de pie de página 3"/>
          <p:cNvSpPr>
            <a:spLocks noGrp="1"/>
          </p:cNvSpPr>
          <p:nvPr>
            <p:ph type="ftr" sz="quarter" idx="11"/>
          </p:nvPr>
        </p:nvSpPr>
        <p:spPr/>
        <p:txBody>
          <a:bodyPr/>
          <a:lstStyle/>
          <a:p>
            <a:r>
              <a:rPr lang="es-MX" dirty="0"/>
              <a:t>OPC</a:t>
            </a:r>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484</a:t>
            </a:fld>
            <a:endParaRPr lang="es-MX" dirty="0"/>
          </a:p>
        </p:txBody>
      </p:sp>
      <p:pic>
        <p:nvPicPr>
          <p:cNvPr id="6" name="Imagen 5"/>
          <p:cNvPicPr>
            <a:picLocks noChangeAspect="1"/>
          </p:cNvPicPr>
          <p:nvPr/>
        </p:nvPicPr>
        <p:blipFill>
          <a:blip r:embed="rId2"/>
          <a:stretch>
            <a:fillRect/>
          </a:stretch>
        </p:blipFill>
        <p:spPr>
          <a:xfrm>
            <a:off x="2336246" y="2780929"/>
            <a:ext cx="5724525" cy="2695575"/>
          </a:xfrm>
          <a:prstGeom prst="rect">
            <a:avLst/>
          </a:prstGeom>
        </p:spPr>
      </p:pic>
    </p:spTree>
    <p:extLst>
      <p:ext uri="{BB962C8B-B14F-4D97-AF65-F5344CB8AC3E}">
        <p14:creationId xmlns:p14="http://schemas.microsoft.com/office/powerpoint/2010/main" val="477891387"/>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89D1-9CD0-4F85-9C16-B926DA3A1BF6}"/>
              </a:ext>
            </a:extLst>
          </p:cNvPr>
          <p:cNvSpPr>
            <a:spLocks noGrp="1"/>
          </p:cNvSpPr>
          <p:nvPr>
            <p:ph type="title"/>
          </p:nvPr>
        </p:nvSpPr>
        <p:spPr/>
        <p:txBody>
          <a:bodyPr/>
          <a:lstStyle/>
          <a:p>
            <a:r>
              <a:rPr lang="es-MX" dirty="0" err="1"/>
              <a:t>Issues</a:t>
            </a:r>
            <a:endParaRPr lang="es-MX" dirty="0"/>
          </a:p>
        </p:txBody>
      </p:sp>
      <p:sp>
        <p:nvSpPr>
          <p:cNvPr id="3" name="Marcador de contenido 2">
            <a:extLst>
              <a:ext uri="{FF2B5EF4-FFF2-40B4-BE49-F238E27FC236}">
                <a16:creationId xmlns:a16="http://schemas.microsoft.com/office/drawing/2014/main" id="{C772470E-6F70-472C-8B82-99A9CBAAA67B}"/>
              </a:ext>
            </a:extLst>
          </p:cNvPr>
          <p:cNvSpPr>
            <a:spLocks noGrp="1"/>
          </p:cNvSpPr>
          <p:nvPr>
            <p:ph idx="1"/>
          </p:nvPr>
        </p:nvSpPr>
        <p:spPr/>
        <p:txBody>
          <a:bodyPr>
            <a:normAutofit/>
          </a:bodyPr>
          <a:lstStyle/>
          <a:p>
            <a:r>
              <a:rPr lang="en-US" altLang="es-MX" dirty="0"/>
              <a:t>FPU stack works in a </a:t>
            </a:r>
            <a:r>
              <a:rPr lang="en-US" altLang="es-MX" i="1" dirty="0"/>
              <a:t>circular</a:t>
            </a:r>
            <a:r>
              <a:rPr lang="en-US" altLang="es-MX" dirty="0"/>
              <a:t> fashion</a:t>
            </a:r>
          </a:p>
          <a:p>
            <a:endParaRPr lang="en-US" altLang="es-MX" dirty="0"/>
          </a:p>
          <a:p>
            <a:r>
              <a:rPr lang="en-US" altLang="es-MX" dirty="0"/>
              <a:t>Situations</a:t>
            </a:r>
          </a:p>
          <a:p>
            <a:pPr lvl="1"/>
            <a:r>
              <a:rPr lang="en-US" altLang="es-MX" dirty="0"/>
              <a:t>If TOP equals </a:t>
            </a:r>
            <a:r>
              <a:rPr lang="en-US" altLang="es-MX" dirty="0">
                <a:solidFill>
                  <a:srgbClr val="00B0F0"/>
                </a:solidFill>
              </a:rPr>
              <a:t>111</a:t>
            </a:r>
            <a:r>
              <a:rPr lang="en-US" altLang="es-MX" baseline="-25000" dirty="0">
                <a:solidFill>
                  <a:srgbClr val="00B0F0"/>
                </a:solidFill>
              </a:rPr>
              <a:t>2</a:t>
            </a:r>
            <a:r>
              <a:rPr lang="en-US" altLang="es-MX" dirty="0"/>
              <a:t> (</a:t>
            </a:r>
            <a:r>
              <a:rPr lang="en-US" altLang="es-MX" dirty="0">
                <a:solidFill>
                  <a:srgbClr val="00B0F0"/>
                </a:solidFill>
              </a:rPr>
              <a:t>R7</a:t>
            </a:r>
            <a:r>
              <a:rPr lang="en-US" altLang="es-MX" dirty="0"/>
              <a:t>) before a STORE (</a:t>
            </a:r>
            <a:r>
              <a:rPr lang="en-US" altLang="es-MX" sz="2000" dirty="0">
                <a:solidFill>
                  <a:srgbClr val="FF0000"/>
                </a:solidFill>
              </a:rPr>
              <a:t>pop</a:t>
            </a:r>
            <a:r>
              <a:rPr lang="en-US" altLang="es-MX" dirty="0"/>
              <a:t>),  TOP++ reaches  </a:t>
            </a:r>
            <a:r>
              <a:rPr lang="en-US" altLang="es-MX" dirty="0">
                <a:solidFill>
                  <a:srgbClr val="00B0F0"/>
                </a:solidFill>
              </a:rPr>
              <a:t>000</a:t>
            </a:r>
            <a:r>
              <a:rPr lang="en-US" altLang="es-MX" baseline="-25000" dirty="0">
                <a:solidFill>
                  <a:srgbClr val="00B0F0"/>
                </a:solidFill>
              </a:rPr>
              <a:t>2</a:t>
            </a:r>
            <a:r>
              <a:rPr lang="en-US" altLang="es-MX" dirty="0"/>
              <a:t> (</a:t>
            </a:r>
            <a:r>
              <a:rPr lang="en-US" altLang="es-MX" dirty="0">
                <a:solidFill>
                  <a:srgbClr val="00B0F0"/>
                </a:solidFill>
              </a:rPr>
              <a:t>R0</a:t>
            </a:r>
            <a:r>
              <a:rPr lang="en-US" altLang="es-MX" dirty="0"/>
              <a:t>).</a:t>
            </a:r>
          </a:p>
          <a:p>
            <a:pPr lvl="1"/>
            <a:r>
              <a:rPr lang="en-US" altLang="es-MX" dirty="0" err="1"/>
              <a:t>LOADing</a:t>
            </a:r>
            <a:r>
              <a:rPr lang="en-US" altLang="es-MX" dirty="0"/>
              <a:t> (</a:t>
            </a:r>
            <a:r>
              <a:rPr lang="en-US" altLang="es-MX" sz="2000" dirty="0">
                <a:solidFill>
                  <a:srgbClr val="FF0000"/>
                </a:solidFill>
              </a:rPr>
              <a:t>push</a:t>
            </a:r>
            <a:r>
              <a:rPr lang="en-US" altLang="es-MX" sz="2000" dirty="0"/>
              <a:t>ing</a:t>
            </a:r>
            <a:r>
              <a:rPr lang="en-US" altLang="es-MX" dirty="0"/>
              <a:t>) a value into a </a:t>
            </a:r>
            <a:r>
              <a:rPr lang="en-US" altLang="es-MX" i="1" dirty="0"/>
              <a:t>full</a:t>
            </a:r>
            <a:r>
              <a:rPr lang="en-US" altLang="es-MX" dirty="0"/>
              <a:t> stack (</a:t>
            </a:r>
            <a:r>
              <a:rPr lang="en-US" altLang="es-MX" sz="2000" dirty="0"/>
              <a:t>8 registers taken</a:t>
            </a:r>
            <a:r>
              <a:rPr lang="en-US" altLang="es-MX" dirty="0"/>
              <a:t>), can overwrite a data register, launching an </a:t>
            </a:r>
            <a:r>
              <a:rPr lang="en-US" altLang="es-MX" i="1" dirty="0"/>
              <a:t>exception</a:t>
            </a:r>
            <a:r>
              <a:rPr lang="en-US" altLang="es-MX" dirty="0"/>
              <a:t>.</a:t>
            </a:r>
          </a:p>
          <a:p>
            <a:endParaRPr lang="es-MX" dirty="0"/>
          </a:p>
        </p:txBody>
      </p:sp>
      <p:sp>
        <p:nvSpPr>
          <p:cNvPr id="4" name="Marcador de pie de página 3">
            <a:extLst>
              <a:ext uri="{FF2B5EF4-FFF2-40B4-BE49-F238E27FC236}">
                <a16:creationId xmlns:a16="http://schemas.microsoft.com/office/drawing/2014/main" id="{D1CE7981-6531-4A2B-B4B7-68DAB17A2EFC}"/>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ACC2823A-EFB2-4792-BE22-627D5ADDDC4C}"/>
              </a:ext>
            </a:extLst>
          </p:cNvPr>
          <p:cNvSpPr>
            <a:spLocks noGrp="1"/>
          </p:cNvSpPr>
          <p:nvPr>
            <p:ph type="sldNum" sz="quarter" idx="12"/>
          </p:nvPr>
        </p:nvSpPr>
        <p:spPr/>
        <p:txBody>
          <a:bodyPr/>
          <a:lstStyle/>
          <a:p>
            <a:fld id="{89694F64-EAC4-420D-80A9-8D186F3C5535}" type="slidenum">
              <a:rPr lang="es-MX" smtClean="0"/>
              <a:pPr/>
              <a:t>485</a:t>
            </a:fld>
            <a:endParaRPr lang="es-MX" dirty="0"/>
          </a:p>
        </p:txBody>
      </p:sp>
    </p:spTree>
    <p:extLst>
      <p:ext uri="{BB962C8B-B14F-4D97-AF65-F5344CB8AC3E}">
        <p14:creationId xmlns:p14="http://schemas.microsoft.com/office/powerpoint/2010/main" val="4069572019"/>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703BA-E898-4E18-82C4-CBEA09D24A3D}"/>
              </a:ext>
            </a:extLst>
          </p:cNvPr>
          <p:cNvSpPr>
            <a:spLocks noGrp="1"/>
          </p:cNvSpPr>
          <p:nvPr>
            <p:ph type="title"/>
          </p:nvPr>
        </p:nvSpPr>
        <p:spPr/>
        <p:txBody>
          <a:bodyPr/>
          <a:lstStyle/>
          <a:p>
            <a:r>
              <a:rPr lang="es-MX" dirty="0"/>
              <a:t>FPU </a:t>
            </a:r>
            <a:r>
              <a:rPr lang="es-MX" dirty="0" err="1"/>
              <a:t>Special-Purpose</a:t>
            </a:r>
            <a:r>
              <a:rPr lang="es-MX" dirty="0"/>
              <a:t> </a:t>
            </a:r>
            <a:r>
              <a:rPr lang="es-MX" dirty="0" err="1"/>
              <a:t>Registers</a:t>
            </a:r>
            <a:endParaRPr lang="es-MX" dirty="0"/>
          </a:p>
        </p:txBody>
      </p:sp>
      <p:sp>
        <p:nvSpPr>
          <p:cNvPr id="4" name="Marcador de pie de página 3">
            <a:extLst>
              <a:ext uri="{FF2B5EF4-FFF2-40B4-BE49-F238E27FC236}">
                <a16:creationId xmlns:a16="http://schemas.microsoft.com/office/drawing/2014/main" id="{F457E873-9E5C-42F8-BB00-A1E3DA378188}"/>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05B0638C-926E-4C54-8571-1F613539563F}"/>
              </a:ext>
            </a:extLst>
          </p:cNvPr>
          <p:cNvSpPr>
            <a:spLocks noGrp="1"/>
          </p:cNvSpPr>
          <p:nvPr>
            <p:ph type="sldNum" sz="quarter" idx="12"/>
          </p:nvPr>
        </p:nvSpPr>
        <p:spPr/>
        <p:txBody>
          <a:bodyPr/>
          <a:lstStyle/>
          <a:p>
            <a:fld id="{89694F64-EAC4-420D-80A9-8D186F3C5535}" type="slidenum">
              <a:rPr lang="es-MX" smtClean="0"/>
              <a:pPr/>
              <a:t>486</a:t>
            </a:fld>
            <a:endParaRPr lang="es-MX" dirty="0"/>
          </a:p>
        </p:txBody>
      </p:sp>
      <p:sp>
        <p:nvSpPr>
          <p:cNvPr id="6" name="Text Box 4">
            <a:extLst>
              <a:ext uri="{FF2B5EF4-FFF2-40B4-BE49-F238E27FC236}">
                <a16:creationId xmlns:a16="http://schemas.microsoft.com/office/drawing/2014/main" id="{A37BA6FC-5205-446B-B175-A2293113B0CE}"/>
              </a:ext>
            </a:extLst>
          </p:cNvPr>
          <p:cNvSpPr txBox="1">
            <a:spLocks noChangeArrowheads="1"/>
          </p:cNvSpPr>
          <p:nvPr/>
        </p:nvSpPr>
        <p:spPr bwMode="auto">
          <a:xfrm>
            <a:off x="1950732" y="1918495"/>
            <a:ext cx="4217277" cy="459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s-MX" sz="1700" dirty="0"/>
              <a:t>• </a:t>
            </a:r>
            <a:r>
              <a:rPr lang="en-US" altLang="es-MX" sz="1700" b="1" dirty="0"/>
              <a:t>Opcode register</a:t>
            </a:r>
            <a:r>
              <a:rPr lang="en-US" altLang="es-MX" sz="1700" dirty="0"/>
              <a:t>: stores </a:t>
            </a:r>
            <a:r>
              <a:rPr lang="en-US" altLang="es-MX" sz="1700" i="1" dirty="0"/>
              <a:t>opcode</a:t>
            </a:r>
            <a:r>
              <a:rPr lang="en-US" altLang="es-MX" sz="1700" dirty="0"/>
              <a:t> of last non-control instruction executed</a:t>
            </a:r>
          </a:p>
          <a:p>
            <a:pPr eaLnBrk="1" hangingPunct="1">
              <a:spcBef>
                <a:spcPct val="50000"/>
              </a:spcBef>
            </a:pPr>
            <a:r>
              <a:rPr lang="en-US" altLang="es-MX" sz="1700" dirty="0"/>
              <a:t>• </a:t>
            </a:r>
            <a:r>
              <a:rPr lang="en-US" altLang="es-MX" sz="1700" b="1" dirty="0"/>
              <a:t>Control register</a:t>
            </a:r>
            <a:r>
              <a:rPr lang="en-US" altLang="es-MX" sz="1700" dirty="0"/>
              <a:t>: controls precision and rounding method for calculations</a:t>
            </a:r>
          </a:p>
          <a:p>
            <a:pPr eaLnBrk="1" hangingPunct="1">
              <a:spcBef>
                <a:spcPct val="50000"/>
              </a:spcBef>
            </a:pPr>
            <a:r>
              <a:rPr lang="en-US" altLang="es-MX" sz="1700" dirty="0"/>
              <a:t>• </a:t>
            </a:r>
            <a:r>
              <a:rPr lang="en-US" altLang="es-MX" sz="1700" b="1" dirty="0"/>
              <a:t>Status register</a:t>
            </a:r>
            <a:r>
              <a:rPr lang="en-US" altLang="es-MX" sz="1700" dirty="0"/>
              <a:t>: top-of-stack pointer, condition codes, exception warnings</a:t>
            </a:r>
          </a:p>
          <a:p>
            <a:pPr eaLnBrk="1" hangingPunct="1">
              <a:spcBef>
                <a:spcPct val="50000"/>
              </a:spcBef>
            </a:pPr>
            <a:r>
              <a:rPr lang="en-US" altLang="es-MX" sz="1700" dirty="0"/>
              <a:t>• </a:t>
            </a:r>
            <a:r>
              <a:rPr lang="en-US" altLang="es-MX" sz="1700" b="1" dirty="0"/>
              <a:t>Tag register</a:t>
            </a:r>
            <a:r>
              <a:rPr lang="en-US" altLang="es-MX" sz="1700" dirty="0"/>
              <a:t>: indicates content type of each register in the register stack (size)</a:t>
            </a:r>
          </a:p>
          <a:p>
            <a:pPr eaLnBrk="1" hangingPunct="1">
              <a:spcBef>
                <a:spcPct val="50000"/>
              </a:spcBef>
            </a:pPr>
            <a:r>
              <a:rPr lang="en-US" altLang="es-MX" sz="1700" dirty="0"/>
              <a:t>• </a:t>
            </a:r>
            <a:r>
              <a:rPr lang="en-US" altLang="es-MX" sz="1700" b="1" dirty="0"/>
              <a:t>Last instruction pointer register</a:t>
            </a:r>
            <a:r>
              <a:rPr lang="en-US" altLang="es-MX" sz="1700" dirty="0"/>
              <a:t>: pointer to last non-control executed instruction</a:t>
            </a:r>
          </a:p>
          <a:p>
            <a:pPr eaLnBrk="1" hangingPunct="1">
              <a:spcBef>
                <a:spcPct val="50000"/>
              </a:spcBef>
            </a:pPr>
            <a:r>
              <a:rPr lang="en-US" altLang="es-MX" sz="1700" dirty="0"/>
              <a:t>• </a:t>
            </a:r>
            <a:r>
              <a:rPr lang="en-US" altLang="es-MX" sz="1700" b="1" dirty="0"/>
              <a:t>Last data (operand) pointer register</a:t>
            </a:r>
            <a:r>
              <a:rPr lang="en-US" altLang="es-MX" sz="1700" dirty="0"/>
              <a:t>: points to  data operand used by last executed instruction</a:t>
            </a:r>
          </a:p>
        </p:txBody>
      </p:sp>
      <p:pic>
        <p:nvPicPr>
          <p:cNvPr id="7" name="Picture 3">
            <a:extLst>
              <a:ext uri="{FF2B5EF4-FFF2-40B4-BE49-F238E27FC236}">
                <a16:creationId xmlns:a16="http://schemas.microsoft.com/office/drawing/2014/main" id="{189A119B-7BC4-4582-887D-970D5840E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004" y="1918494"/>
            <a:ext cx="4057159" cy="381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trella de 5 puntas 2"/>
          <p:cNvSpPr/>
          <p:nvPr/>
        </p:nvSpPr>
        <p:spPr>
          <a:xfrm>
            <a:off x="7824192" y="3501008"/>
            <a:ext cx="144016" cy="144016"/>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45560171"/>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89D1-9CD0-4F85-9C16-B926DA3A1BF6}"/>
              </a:ext>
            </a:extLst>
          </p:cNvPr>
          <p:cNvSpPr>
            <a:spLocks noGrp="1"/>
          </p:cNvSpPr>
          <p:nvPr>
            <p:ph type="title"/>
          </p:nvPr>
        </p:nvSpPr>
        <p:spPr/>
        <p:txBody>
          <a:bodyPr/>
          <a:lstStyle/>
          <a:p>
            <a:r>
              <a:rPr lang="es-MX" dirty="0"/>
              <a:t>FPU Data </a:t>
            </a:r>
            <a:r>
              <a:rPr lang="es-MX" dirty="0" err="1"/>
              <a:t>Register</a:t>
            </a:r>
            <a:r>
              <a:rPr lang="es-MX" dirty="0"/>
              <a:t> </a:t>
            </a:r>
            <a:r>
              <a:rPr lang="es-MX" dirty="0" err="1"/>
              <a:t>Stack</a:t>
            </a:r>
            <a:endParaRPr lang="es-MX" dirty="0"/>
          </a:p>
        </p:txBody>
      </p:sp>
      <p:sp>
        <p:nvSpPr>
          <p:cNvPr id="3" name="Marcador de contenido 2">
            <a:extLst>
              <a:ext uri="{FF2B5EF4-FFF2-40B4-BE49-F238E27FC236}">
                <a16:creationId xmlns:a16="http://schemas.microsoft.com/office/drawing/2014/main" id="{C772470E-6F70-472C-8B82-99A9CBAAA67B}"/>
              </a:ext>
            </a:extLst>
          </p:cNvPr>
          <p:cNvSpPr>
            <a:spLocks noGrp="1"/>
          </p:cNvSpPr>
          <p:nvPr>
            <p:ph idx="1"/>
          </p:nvPr>
        </p:nvSpPr>
        <p:spPr/>
        <p:txBody>
          <a:bodyPr>
            <a:normAutofit/>
          </a:bodyPr>
          <a:lstStyle/>
          <a:p>
            <a:endParaRPr lang="en-US" altLang="es-MX" dirty="0"/>
          </a:p>
          <a:p>
            <a:r>
              <a:rPr lang="en-US" altLang="es-MX" dirty="0"/>
              <a:t>Stack does it great evaluating expressions in </a:t>
            </a:r>
            <a:r>
              <a:rPr lang="en-US" altLang="es-MX" i="1" dirty="0"/>
              <a:t>postfix</a:t>
            </a:r>
            <a:r>
              <a:rPr lang="en-US" altLang="es-MX" dirty="0"/>
              <a:t> format</a:t>
            </a:r>
          </a:p>
          <a:p>
            <a:pPr lvl="1"/>
            <a:r>
              <a:rPr lang="en-US" altLang="es-MX" i="1" dirty="0"/>
              <a:t>Infix</a:t>
            </a:r>
            <a:r>
              <a:rPr lang="en-US" altLang="es-MX" dirty="0"/>
              <a:t> expression</a:t>
            </a:r>
          </a:p>
          <a:p>
            <a:pPr lvl="2"/>
            <a:r>
              <a:rPr lang="en-US" altLang="es-MX" dirty="0"/>
              <a:t>  ( 5 * 6 ) + 4</a:t>
            </a:r>
          </a:p>
          <a:p>
            <a:pPr lvl="1"/>
            <a:r>
              <a:rPr lang="en-US" altLang="es-MX" i="1" dirty="0"/>
              <a:t>Postfix</a:t>
            </a:r>
            <a:r>
              <a:rPr lang="en-US" altLang="es-MX" dirty="0"/>
              <a:t> expression</a:t>
            </a:r>
          </a:p>
          <a:p>
            <a:pPr lvl="2"/>
            <a:r>
              <a:rPr lang="en-US" altLang="es-MX" dirty="0"/>
              <a:t>  5  6  *  4  +</a:t>
            </a:r>
          </a:p>
          <a:p>
            <a:endParaRPr lang="es-MX" dirty="0"/>
          </a:p>
        </p:txBody>
      </p:sp>
      <p:sp>
        <p:nvSpPr>
          <p:cNvPr id="4" name="Marcador de pie de página 3">
            <a:extLst>
              <a:ext uri="{FF2B5EF4-FFF2-40B4-BE49-F238E27FC236}">
                <a16:creationId xmlns:a16="http://schemas.microsoft.com/office/drawing/2014/main" id="{D1CE7981-6531-4A2B-B4B7-68DAB17A2EFC}"/>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ACC2823A-EFB2-4792-BE22-627D5ADDDC4C}"/>
              </a:ext>
            </a:extLst>
          </p:cNvPr>
          <p:cNvSpPr>
            <a:spLocks noGrp="1"/>
          </p:cNvSpPr>
          <p:nvPr>
            <p:ph type="sldNum" sz="quarter" idx="12"/>
          </p:nvPr>
        </p:nvSpPr>
        <p:spPr/>
        <p:txBody>
          <a:bodyPr/>
          <a:lstStyle/>
          <a:p>
            <a:fld id="{89694F64-EAC4-420D-80A9-8D186F3C5535}" type="slidenum">
              <a:rPr lang="es-MX" smtClean="0"/>
              <a:pPr/>
              <a:t>487</a:t>
            </a:fld>
            <a:endParaRPr lang="es-MX" dirty="0"/>
          </a:p>
        </p:txBody>
      </p:sp>
    </p:spTree>
    <p:extLst>
      <p:ext uri="{BB962C8B-B14F-4D97-AF65-F5344CB8AC3E}">
        <p14:creationId xmlns:p14="http://schemas.microsoft.com/office/powerpoint/2010/main" val="1096608373"/>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5B98E-8F70-448C-9FC4-DE1246C52B4D}"/>
              </a:ext>
            </a:extLst>
          </p:cNvPr>
          <p:cNvSpPr>
            <a:spLocks noGrp="1"/>
          </p:cNvSpPr>
          <p:nvPr>
            <p:ph type="title"/>
          </p:nvPr>
        </p:nvSpPr>
        <p:spPr/>
        <p:txBody>
          <a:bodyPr/>
          <a:lstStyle/>
          <a:p>
            <a:r>
              <a:rPr lang="en-US" altLang="es-MX" dirty="0"/>
              <a:t>Floating-Point Exceptions</a:t>
            </a:r>
            <a:endParaRPr lang="es-MX" dirty="0"/>
          </a:p>
        </p:txBody>
      </p:sp>
      <p:sp>
        <p:nvSpPr>
          <p:cNvPr id="3" name="Marcador de contenido 2">
            <a:extLst>
              <a:ext uri="{FF2B5EF4-FFF2-40B4-BE49-F238E27FC236}">
                <a16:creationId xmlns:a16="http://schemas.microsoft.com/office/drawing/2014/main" id="{61524220-8294-4514-8D11-98FBA64DE9FE}"/>
              </a:ext>
            </a:extLst>
          </p:cNvPr>
          <p:cNvSpPr>
            <a:spLocks noGrp="1"/>
          </p:cNvSpPr>
          <p:nvPr>
            <p:ph idx="1"/>
          </p:nvPr>
        </p:nvSpPr>
        <p:spPr/>
        <p:txBody>
          <a:bodyPr>
            <a:normAutofit/>
          </a:bodyPr>
          <a:lstStyle/>
          <a:p>
            <a:pPr marL="457200" indent="-457200"/>
            <a:r>
              <a:rPr lang="en-US" altLang="es-MX" dirty="0"/>
              <a:t>Five types of exception conditions</a:t>
            </a:r>
          </a:p>
          <a:p>
            <a:pPr marL="876300" lvl="1" indent="-419100"/>
            <a:r>
              <a:rPr lang="en-US" altLang="es-MX" dirty="0"/>
              <a:t>Invalid operation</a:t>
            </a:r>
          </a:p>
          <a:p>
            <a:pPr marL="876300" lvl="1" indent="-419100"/>
            <a:r>
              <a:rPr lang="en-US" altLang="es-MX" dirty="0"/>
              <a:t>Divide by zero</a:t>
            </a:r>
          </a:p>
          <a:p>
            <a:pPr marL="876300" lvl="1" indent="-419100"/>
            <a:r>
              <a:rPr lang="en-US" altLang="es-MX" dirty="0"/>
              <a:t>Denormalized operand</a:t>
            </a:r>
          </a:p>
          <a:p>
            <a:pPr marL="876300" lvl="1" indent="-419100"/>
            <a:r>
              <a:rPr lang="en-US" altLang="es-MX" dirty="0"/>
              <a:t>Numeric overflow</a:t>
            </a:r>
          </a:p>
          <a:p>
            <a:pPr marL="876300" lvl="1" indent="-419100"/>
            <a:r>
              <a:rPr lang="en-US" altLang="es-MX" dirty="0"/>
              <a:t>Inexact precision</a:t>
            </a:r>
          </a:p>
          <a:p>
            <a:pPr marL="457200" indent="-457200"/>
            <a:r>
              <a:rPr lang="en-US" altLang="es-MX" dirty="0"/>
              <a:t>Each has a corresponding </a:t>
            </a:r>
            <a:r>
              <a:rPr lang="en-US" altLang="es-MX" i="1" dirty="0"/>
              <a:t>mask </a:t>
            </a:r>
            <a:r>
              <a:rPr lang="en-US" altLang="es-MX" dirty="0"/>
              <a:t>bit</a:t>
            </a:r>
          </a:p>
          <a:p>
            <a:pPr marL="876300" lvl="1" indent="-419100"/>
            <a:r>
              <a:rPr lang="en-US" altLang="es-MX" sz="2000" dirty="0"/>
              <a:t>if set when an exception occurs, the exception is handled automatically by FPU</a:t>
            </a:r>
          </a:p>
          <a:p>
            <a:pPr marL="876300" lvl="1" indent="-419100"/>
            <a:r>
              <a:rPr lang="en-US" altLang="es-MX" sz="2000" dirty="0"/>
              <a:t>if clear when an exception occurs, a software exception handler is invoked</a:t>
            </a:r>
          </a:p>
          <a:p>
            <a:endParaRPr lang="es-MX" dirty="0"/>
          </a:p>
        </p:txBody>
      </p:sp>
      <p:sp>
        <p:nvSpPr>
          <p:cNvPr id="4" name="Marcador de pie de página 3">
            <a:extLst>
              <a:ext uri="{FF2B5EF4-FFF2-40B4-BE49-F238E27FC236}">
                <a16:creationId xmlns:a16="http://schemas.microsoft.com/office/drawing/2014/main" id="{6BE68F21-A2E9-492F-9A6A-6CF0E0E87CB7}"/>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BEFB6EC2-4F7B-4D4B-B7F0-3385600F57B0}"/>
              </a:ext>
            </a:extLst>
          </p:cNvPr>
          <p:cNvSpPr>
            <a:spLocks noGrp="1"/>
          </p:cNvSpPr>
          <p:nvPr>
            <p:ph type="sldNum" sz="quarter" idx="12"/>
          </p:nvPr>
        </p:nvSpPr>
        <p:spPr/>
        <p:txBody>
          <a:bodyPr/>
          <a:lstStyle/>
          <a:p>
            <a:fld id="{89694F64-EAC4-420D-80A9-8D186F3C5535}" type="slidenum">
              <a:rPr lang="es-MX" smtClean="0"/>
              <a:pPr/>
              <a:t>488</a:t>
            </a:fld>
            <a:endParaRPr lang="es-MX" dirty="0"/>
          </a:p>
        </p:txBody>
      </p:sp>
    </p:spTree>
    <p:extLst>
      <p:ext uri="{BB962C8B-B14F-4D97-AF65-F5344CB8AC3E}">
        <p14:creationId xmlns:p14="http://schemas.microsoft.com/office/powerpoint/2010/main" val="1594958409"/>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FPU </a:t>
            </a:r>
            <a:r>
              <a:rPr lang="es-MX" dirty="0" err="1"/>
              <a:t>Instruction</a:t>
            </a:r>
            <a:r>
              <a:rPr lang="es-MX" dirty="0"/>
              <a:t> Set - 1</a:t>
            </a:r>
          </a:p>
        </p:txBody>
      </p:sp>
      <p:sp>
        <p:nvSpPr>
          <p:cNvPr id="3" name="Marcador de contenido 2"/>
          <p:cNvSpPr>
            <a:spLocks noGrp="1"/>
          </p:cNvSpPr>
          <p:nvPr>
            <p:ph idx="1"/>
          </p:nvPr>
        </p:nvSpPr>
        <p:spPr/>
        <p:txBody>
          <a:bodyPr/>
          <a:lstStyle/>
          <a:p>
            <a:pPr marL="256032" indent="-256032">
              <a:spcBef>
                <a:spcPts val="1500"/>
              </a:spcBef>
              <a:buClr>
                <a:srgbClr val="007FA3"/>
              </a:buClr>
              <a:buSzPct val="100000"/>
            </a:pPr>
            <a:r>
              <a:rPr lang="en-US" altLang="en-US" sz="2400" dirty="0">
                <a:solidFill>
                  <a:prstClr val="black"/>
                </a:solidFill>
                <a:latin typeface="Arial"/>
              </a:rPr>
              <a:t>Instruction mnemonics begin with letter </a:t>
            </a:r>
            <a:r>
              <a:rPr lang="en-US" altLang="en-US" sz="2400" dirty="0">
                <a:solidFill>
                  <a:srgbClr val="FF0000"/>
                </a:solidFill>
                <a:latin typeface="Arial"/>
              </a:rPr>
              <a:t>F</a:t>
            </a:r>
            <a:r>
              <a:rPr lang="en-US" altLang="en-US" sz="2400" dirty="0">
                <a:solidFill>
                  <a:prstClr val="black"/>
                </a:solidFill>
                <a:latin typeface="Arial"/>
              </a:rPr>
              <a:t> </a:t>
            </a:r>
          </a:p>
          <a:p>
            <a:pPr marL="256032" indent="-256032">
              <a:spcBef>
                <a:spcPts val="1500"/>
              </a:spcBef>
              <a:buClr>
                <a:srgbClr val="007FA3"/>
              </a:buClr>
              <a:buSzPct val="100000"/>
            </a:pPr>
            <a:r>
              <a:rPr lang="en-US" altLang="en-US" sz="2400" dirty="0">
                <a:solidFill>
                  <a:prstClr val="black"/>
                </a:solidFill>
                <a:latin typeface="Arial"/>
              </a:rPr>
              <a:t>Second letter identifies data type of memory operand</a:t>
            </a:r>
          </a:p>
          <a:p>
            <a:pPr lvl="1">
              <a:spcBef>
                <a:spcPts val="600"/>
              </a:spcBef>
              <a:buClr>
                <a:srgbClr val="007FA3"/>
              </a:buClr>
            </a:pPr>
            <a:r>
              <a:rPr lang="en-US" altLang="en-US" sz="2400" dirty="0">
                <a:solidFill>
                  <a:schemeClr val="accent6">
                    <a:lumMod val="75000"/>
                  </a:schemeClr>
                </a:solidFill>
                <a:latin typeface="Arial"/>
              </a:rPr>
              <a:t>B</a:t>
            </a:r>
            <a:r>
              <a:rPr lang="en-US" altLang="en-US" sz="2400" dirty="0">
                <a:solidFill>
                  <a:prstClr val="black"/>
                </a:solidFill>
                <a:latin typeface="Arial"/>
              </a:rPr>
              <a:t> = BCD</a:t>
            </a:r>
          </a:p>
          <a:p>
            <a:pPr lvl="1">
              <a:spcBef>
                <a:spcPts val="600"/>
              </a:spcBef>
              <a:buClr>
                <a:srgbClr val="007FA3"/>
              </a:buClr>
            </a:pPr>
            <a:r>
              <a:rPr lang="en-US" altLang="en-US" sz="2400" dirty="0">
                <a:solidFill>
                  <a:srgbClr val="00B050"/>
                </a:solidFill>
                <a:latin typeface="Arial"/>
              </a:rPr>
              <a:t>I</a:t>
            </a:r>
            <a:r>
              <a:rPr lang="en-US" altLang="en-US" sz="2400" dirty="0">
                <a:solidFill>
                  <a:prstClr val="black"/>
                </a:solidFill>
                <a:latin typeface="Arial"/>
              </a:rPr>
              <a:t> = binary integer</a:t>
            </a:r>
          </a:p>
          <a:p>
            <a:pPr lvl="1">
              <a:spcBef>
                <a:spcPts val="600"/>
              </a:spcBef>
              <a:buClr>
                <a:srgbClr val="007FA3"/>
              </a:buClr>
            </a:pPr>
            <a:r>
              <a:rPr lang="en-US" altLang="en-US" sz="2400" dirty="0">
                <a:solidFill>
                  <a:prstClr val="black"/>
                </a:solidFill>
                <a:latin typeface="Arial"/>
              </a:rPr>
              <a:t>no letter: floating point, real numbers</a:t>
            </a:r>
          </a:p>
          <a:p>
            <a:pPr marL="256032" indent="-256032">
              <a:spcBef>
                <a:spcPts val="1500"/>
              </a:spcBef>
              <a:buClr>
                <a:srgbClr val="007FA3"/>
              </a:buClr>
              <a:buSzPct val="100000"/>
            </a:pPr>
            <a:r>
              <a:rPr lang="en-US" altLang="en-US" sz="2400" dirty="0">
                <a:solidFill>
                  <a:prstClr val="black"/>
                </a:solidFill>
                <a:latin typeface="Arial"/>
              </a:rPr>
              <a:t>Examples</a:t>
            </a:r>
          </a:p>
          <a:p>
            <a:pPr lvl="1">
              <a:spcBef>
                <a:spcPts val="600"/>
              </a:spcBef>
              <a:buClr>
                <a:srgbClr val="007FA3"/>
              </a:buClr>
            </a:pPr>
            <a:r>
              <a:rPr lang="en-US" altLang="en-US" sz="2400" dirty="0">
                <a:solidFill>
                  <a:srgbClr val="FF0000"/>
                </a:solidFill>
                <a:latin typeface="Arial"/>
              </a:rPr>
              <a:t>F</a:t>
            </a:r>
            <a:r>
              <a:rPr lang="en-US" altLang="en-US" sz="2400" dirty="0">
                <a:solidFill>
                  <a:schemeClr val="accent6">
                    <a:lumMod val="75000"/>
                  </a:schemeClr>
                </a:solidFill>
                <a:latin typeface="Arial"/>
              </a:rPr>
              <a:t>B</a:t>
            </a:r>
            <a:r>
              <a:rPr lang="en-US" altLang="en-US" sz="100" dirty="0">
                <a:solidFill>
                  <a:prstClr val="black"/>
                </a:solidFill>
                <a:latin typeface="Arial"/>
              </a:rPr>
              <a:t> B</a:t>
            </a:r>
            <a:r>
              <a:rPr lang="en-US" altLang="en-US" sz="2400" dirty="0">
                <a:solidFill>
                  <a:prstClr val="black"/>
                </a:solidFill>
                <a:latin typeface="Arial"/>
              </a:rPr>
              <a:t>L</a:t>
            </a:r>
            <a:r>
              <a:rPr lang="en-US" altLang="en-US" sz="100" dirty="0">
                <a:solidFill>
                  <a:prstClr val="black"/>
                </a:solidFill>
                <a:latin typeface="Arial"/>
              </a:rPr>
              <a:t>  </a:t>
            </a:r>
            <a:r>
              <a:rPr lang="en-US" altLang="en-US" sz="2400" dirty="0">
                <a:solidFill>
                  <a:prstClr val="black"/>
                </a:solidFill>
                <a:latin typeface="Arial"/>
              </a:rPr>
              <a:t>D load Binary Coded Decimal</a:t>
            </a:r>
          </a:p>
          <a:p>
            <a:pPr lvl="1">
              <a:spcBef>
                <a:spcPts val="600"/>
              </a:spcBef>
              <a:buClr>
                <a:srgbClr val="007FA3"/>
              </a:buClr>
            </a:pPr>
            <a:r>
              <a:rPr lang="en-US" altLang="en-US" sz="2400" dirty="0">
                <a:solidFill>
                  <a:srgbClr val="FF0000"/>
                </a:solidFill>
                <a:latin typeface="Arial"/>
              </a:rPr>
              <a:t>F</a:t>
            </a:r>
            <a:r>
              <a:rPr lang="en-US" altLang="en-US" sz="100" dirty="0">
                <a:solidFill>
                  <a:prstClr val="black"/>
                </a:solidFill>
                <a:latin typeface="Arial"/>
              </a:rPr>
              <a:t> </a:t>
            </a:r>
            <a:r>
              <a:rPr lang="en-US" altLang="en-US" sz="2400" dirty="0">
                <a:solidFill>
                  <a:srgbClr val="00B050"/>
                </a:solidFill>
                <a:latin typeface="Arial"/>
              </a:rPr>
              <a:t>I</a:t>
            </a:r>
            <a:r>
              <a:rPr lang="en-US" altLang="en-US" sz="100" dirty="0">
                <a:solidFill>
                  <a:srgbClr val="00B050"/>
                </a:solidFill>
                <a:latin typeface="Arial"/>
              </a:rPr>
              <a:t> </a:t>
            </a:r>
            <a:r>
              <a:rPr lang="en-US" altLang="en-US" sz="2400" dirty="0">
                <a:solidFill>
                  <a:prstClr val="black"/>
                </a:solidFill>
                <a:latin typeface="Arial"/>
              </a:rPr>
              <a:t>S</a:t>
            </a:r>
            <a:r>
              <a:rPr lang="en-US" altLang="en-US" sz="100" dirty="0">
                <a:solidFill>
                  <a:prstClr val="black"/>
                </a:solidFill>
                <a:latin typeface="Arial"/>
              </a:rPr>
              <a:t> </a:t>
            </a:r>
            <a:r>
              <a:rPr lang="en-US" altLang="en-US" sz="2400" dirty="0">
                <a:solidFill>
                  <a:prstClr val="black"/>
                </a:solidFill>
                <a:latin typeface="Arial"/>
              </a:rPr>
              <a:t>T</a:t>
            </a:r>
            <a:r>
              <a:rPr lang="en-US" altLang="en-US" sz="100" dirty="0">
                <a:solidFill>
                  <a:prstClr val="black"/>
                </a:solidFill>
                <a:latin typeface="Arial"/>
              </a:rPr>
              <a:t> </a:t>
            </a:r>
            <a:r>
              <a:rPr lang="en-US" altLang="en-US" sz="2400" dirty="0">
                <a:solidFill>
                  <a:prstClr val="black"/>
                </a:solidFill>
                <a:latin typeface="Arial"/>
              </a:rPr>
              <a:t>P store integer and pop stack</a:t>
            </a:r>
          </a:p>
          <a:p>
            <a:pPr lvl="1">
              <a:spcBef>
                <a:spcPts val="600"/>
              </a:spcBef>
              <a:buClr>
                <a:srgbClr val="007FA3"/>
              </a:buClr>
            </a:pPr>
            <a:r>
              <a:rPr lang="en-US" altLang="en-US" sz="2400" dirty="0">
                <a:solidFill>
                  <a:srgbClr val="FF0000"/>
                </a:solidFill>
                <a:latin typeface="Arial"/>
              </a:rPr>
              <a:t>F</a:t>
            </a:r>
            <a:r>
              <a:rPr lang="en-US" altLang="en-US" sz="100" dirty="0">
                <a:solidFill>
                  <a:prstClr val="black"/>
                </a:solidFill>
                <a:latin typeface="Arial"/>
              </a:rPr>
              <a:t> </a:t>
            </a:r>
            <a:r>
              <a:rPr lang="en-US" altLang="en-US" sz="2400" dirty="0">
                <a:solidFill>
                  <a:prstClr val="black"/>
                </a:solidFill>
                <a:latin typeface="Arial"/>
              </a:rPr>
              <a:t>M</a:t>
            </a:r>
            <a:r>
              <a:rPr lang="en-US" altLang="en-US" sz="100" dirty="0">
                <a:solidFill>
                  <a:prstClr val="black"/>
                </a:solidFill>
                <a:latin typeface="Arial"/>
              </a:rPr>
              <a:t> </a:t>
            </a:r>
            <a:r>
              <a:rPr lang="en-US" altLang="en-US" sz="2400" dirty="0">
                <a:solidFill>
                  <a:prstClr val="black"/>
                </a:solidFill>
                <a:latin typeface="Arial"/>
              </a:rPr>
              <a:t>U</a:t>
            </a:r>
            <a:r>
              <a:rPr lang="en-US" altLang="en-US" sz="100" dirty="0">
                <a:solidFill>
                  <a:prstClr val="black"/>
                </a:solidFill>
                <a:latin typeface="Arial"/>
              </a:rPr>
              <a:t> </a:t>
            </a:r>
            <a:r>
              <a:rPr lang="en-US" altLang="en-US" sz="2400" dirty="0">
                <a:solidFill>
                  <a:prstClr val="black"/>
                </a:solidFill>
                <a:latin typeface="Arial"/>
              </a:rPr>
              <a:t>L multiply floating-point operands</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489</a:t>
            </a:fld>
            <a:endParaRPr lang="es-MX" dirty="0"/>
          </a:p>
        </p:txBody>
      </p:sp>
    </p:spTree>
    <p:extLst>
      <p:ext uri="{BB962C8B-B14F-4D97-AF65-F5344CB8AC3E}">
        <p14:creationId xmlns:p14="http://schemas.microsoft.com/office/powerpoint/2010/main" val="4156640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08E38-CD01-4BE6-B9D8-89D9333D2B2A}"/>
              </a:ext>
            </a:extLst>
          </p:cNvPr>
          <p:cNvSpPr>
            <a:spLocks noGrp="1"/>
          </p:cNvSpPr>
          <p:nvPr>
            <p:ph type="title"/>
          </p:nvPr>
        </p:nvSpPr>
        <p:spPr/>
        <p:txBody>
          <a:bodyPr/>
          <a:lstStyle/>
          <a:p>
            <a:r>
              <a:rPr lang="es-MX" dirty="0" err="1"/>
              <a:t>Characters</a:t>
            </a:r>
            <a:r>
              <a:rPr lang="es-MX" dirty="0"/>
              <a:t> use </a:t>
            </a:r>
          </a:p>
        </p:txBody>
      </p:sp>
      <p:sp>
        <p:nvSpPr>
          <p:cNvPr id="4" name="Marcador de pie de página 3">
            <a:extLst>
              <a:ext uri="{FF2B5EF4-FFF2-40B4-BE49-F238E27FC236}">
                <a16:creationId xmlns:a16="http://schemas.microsoft.com/office/drawing/2014/main" id="{B5344E23-2D70-4542-8707-8A76B5026B2E}"/>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512A8F71-649C-4FA3-B4BD-1EFA614C8BB7}"/>
              </a:ext>
            </a:extLst>
          </p:cNvPr>
          <p:cNvSpPr>
            <a:spLocks noGrp="1"/>
          </p:cNvSpPr>
          <p:nvPr>
            <p:ph type="sldNum" sz="quarter" idx="12"/>
          </p:nvPr>
        </p:nvSpPr>
        <p:spPr/>
        <p:txBody>
          <a:bodyPr/>
          <a:lstStyle/>
          <a:p>
            <a:fld id="{89694F64-EAC4-420D-80A9-8D186F3C5535}" type="slidenum">
              <a:rPr lang="es-MX" smtClean="0"/>
              <a:pPr/>
              <a:t>49</a:t>
            </a:fld>
            <a:endParaRPr lang="es-MX" dirty="0"/>
          </a:p>
        </p:txBody>
      </p:sp>
      <p:sp>
        <p:nvSpPr>
          <p:cNvPr id="11" name="CuadroTexto 10">
            <a:extLst>
              <a:ext uri="{FF2B5EF4-FFF2-40B4-BE49-F238E27FC236}">
                <a16:creationId xmlns:a16="http://schemas.microsoft.com/office/drawing/2014/main" id="{49B51DBD-9981-4BEE-8593-76840F0807BC}"/>
              </a:ext>
            </a:extLst>
          </p:cNvPr>
          <p:cNvSpPr txBox="1"/>
          <p:nvPr/>
        </p:nvSpPr>
        <p:spPr>
          <a:xfrm>
            <a:off x="5102569" y="5577473"/>
            <a:ext cx="2194198" cy="369332"/>
          </a:xfrm>
          <a:prstGeom prst="rect">
            <a:avLst/>
          </a:prstGeom>
          <a:noFill/>
        </p:spPr>
        <p:txBody>
          <a:bodyPr wrap="square" rtlCol="0">
            <a:spAutoFit/>
          </a:bodyPr>
          <a:lstStyle/>
          <a:p>
            <a:r>
              <a:rPr lang="es-MX" dirty="0" err="1"/>
              <a:t>Typing</a:t>
            </a:r>
            <a:r>
              <a:rPr lang="es-MX" dirty="0"/>
              <a:t> </a:t>
            </a:r>
            <a:r>
              <a:rPr lang="es-MX" dirty="0" err="1"/>
              <a:t>down</a:t>
            </a:r>
            <a:r>
              <a:rPr lang="es-MX" dirty="0"/>
              <a:t> “</a:t>
            </a:r>
            <a:r>
              <a:rPr lang="es-MX" dirty="0" err="1"/>
              <a:t>Hello</a:t>
            </a:r>
            <a:r>
              <a:rPr lang="es-MX" dirty="0"/>
              <a:t>”.</a:t>
            </a:r>
          </a:p>
        </p:txBody>
      </p:sp>
      <p:grpSp>
        <p:nvGrpSpPr>
          <p:cNvPr id="13" name="Grupo 12">
            <a:extLst>
              <a:ext uri="{FF2B5EF4-FFF2-40B4-BE49-F238E27FC236}">
                <a16:creationId xmlns:a16="http://schemas.microsoft.com/office/drawing/2014/main" id="{6C77B2C2-231E-455D-8DC4-BBA6673A9975}"/>
              </a:ext>
            </a:extLst>
          </p:cNvPr>
          <p:cNvGrpSpPr/>
          <p:nvPr/>
        </p:nvGrpSpPr>
        <p:grpSpPr>
          <a:xfrm>
            <a:off x="3431705" y="1886530"/>
            <a:ext cx="4768049" cy="3281399"/>
            <a:chOff x="627310" y="1788300"/>
            <a:chExt cx="4768049" cy="3281399"/>
          </a:xfrm>
        </p:grpSpPr>
        <p:pic>
          <p:nvPicPr>
            <p:cNvPr id="6" name="Imagen 5">
              <a:extLst>
                <a:ext uri="{FF2B5EF4-FFF2-40B4-BE49-F238E27FC236}">
                  <a16:creationId xmlns:a16="http://schemas.microsoft.com/office/drawing/2014/main" id="{E76193F0-F20C-4ADC-AE42-21C5051A7C42}"/>
                </a:ext>
              </a:extLst>
            </p:cNvPr>
            <p:cNvPicPr>
              <a:picLocks noChangeAspect="1"/>
            </p:cNvPicPr>
            <p:nvPr/>
          </p:nvPicPr>
          <p:blipFill>
            <a:blip r:embed="rId2"/>
            <a:stretch>
              <a:fillRect/>
            </a:stretch>
          </p:blipFill>
          <p:spPr>
            <a:xfrm>
              <a:off x="1331640" y="1788300"/>
              <a:ext cx="4063719" cy="3281399"/>
            </a:xfrm>
            <a:prstGeom prst="rect">
              <a:avLst/>
            </a:prstGeom>
          </p:spPr>
        </p:pic>
        <p:pic>
          <p:nvPicPr>
            <p:cNvPr id="7" name="Imagen 6">
              <a:extLst>
                <a:ext uri="{FF2B5EF4-FFF2-40B4-BE49-F238E27FC236}">
                  <a16:creationId xmlns:a16="http://schemas.microsoft.com/office/drawing/2014/main" id="{9513BB78-1844-4FF8-B865-34840C2EBCB7}"/>
                </a:ext>
              </a:extLst>
            </p:cNvPr>
            <p:cNvPicPr>
              <a:picLocks noChangeAspect="1"/>
            </p:cNvPicPr>
            <p:nvPr/>
          </p:nvPicPr>
          <p:blipFill>
            <a:blip r:embed="rId3">
              <a:alphaModFix amt="64000"/>
            </a:blip>
            <a:stretch>
              <a:fillRect/>
            </a:stretch>
          </p:blipFill>
          <p:spPr>
            <a:xfrm>
              <a:off x="3885878" y="3933056"/>
              <a:ext cx="750138" cy="934263"/>
            </a:xfrm>
            <a:prstGeom prst="rect">
              <a:avLst/>
            </a:prstGeom>
          </p:spPr>
        </p:pic>
        <p:sp>
          <p:nvSpPr>
            <p:cNvPr id="8" name="CuadroTexto 7">
              <a:extLst>
                <a:ext uri="{FF2B5EF4-FFF2-40B4-BE49-F238E27FC236}">
                  <a16:creationId xmlns:a16="http://schemas.microsoft.com/office/drawing/2014/main" id="{A4E11FA2-8A1A-4B5C-837E-20A695CB1D45}"/>
                </a:ext>
              </a:extLst>
            </p:cNvPr>
            <p:cNvSpPr txBox="1"/>
            <p:nvPr/>
          </p:nvSpPr>
          <p:spPr>
            <a:xfrm>
              <a:off x="2267744" y="2348880"/>
              <a:ext cx="712440" cy="369332"/>
            </a:xfrm>
            <a:prstGeom prst="rect">
              <a:avLst/>
            </a:prstGeom>
            <a:noFill/>
          </p:spPr>
          <p:txBody>
            <a:bodyPr wrap="square" rtlCol="0">
              <a:spAutoFit/>
            </a:bodyPr>
            <a:lstStyle/>
            <a:p>
              <a:r>
                <a:rPr lang="es-MX" dirty="0" err="1"/>
                <a:t>Hello</a:t>
              </a:r>
              <a:endParaRPr lang="es-MX" dirty="0"/>
            </a:p>
          </p:txBody>
        </p:sp>
        <p:sp>
          <p:nvSpPr>
            <p:cNvPr id="10" name="Forma libre: forma 9">
              <a:extLst>
                <a:ext uri="{FF2B5EF4-FFF2-40B4-BE49-F238E27FC236}">
                  <a16:creationId xmlns:a16="http://schemas.microsoft.com/office/drawing/2014/main" id="{9727C2D0-6A7B-4A8F-80EF-7BE79BA46B14}"/>
                </a:ext>
              </a:extLst>
            </p:cNvPr>
            <p:cNvSpPr/>
            <p:nvPr/>
          </p:nvSpPr>
          <p:spPr>
            <a:xfrm>
              <a:off x="627310" y="2541181"/>
              <a:ext cx="1640434" cy="1669312"/>
            </a:xfrm>
            <a:custGeom>
              <a:avLst/>
              <a:gdLst>
                <a:gd name="connsiteX0" fmla="*/ 1594895 w 1616160"/>
                <a:gd name="connsiteY0" fmla="*/ 1669312 h 1669312"/>
                <a:gd name="connsiteX1" fmla="*/ 11 w 1616160"/>
                <a:gd name="connsiteY1" fmla="*/ 648586 h 1669312"/>
                <a:gd name="connsiteX2" fmla="*/ 1616160 w 1616160"/>
                <a:gd name="connsiteY2" fmla="*/ 0 h 1669312"/>
              </a:gdLst>
              <a:ahLst/>
              <a:cxnLst>
                <a:cxn ang="0">
                  <a:pos x="connsiteX0" y="connsiteY0"/>
                </a:cxn>
                <a:cxn ang="0">
                  <a:pos x="connsiteX1" y="connsiteY1"/>
                </a:cxn>
                <a:cxn ang="0">
                  <a:pos x="connsiteX2" y="connsiteY2"/>
                </a:cxn>
              </a:cxnLst>
              <a:rect l="l" t="t" r="r" b="b"/>
              <a:pathLst>
                <a:path w="1616160" h="1669312">
                  <a:moveTo>
                    <a:pt x="1594895" y="1669312"/>
                  </a:moveTo>
                  <a:cubicBezTo>
                    <a:pt x="795681" y="1298058"/>
                    <a:pt x="-3533" y="926805"/>
                    <a:pt x="11" y="648586"/>
                  </a:cubicBezTo>
                  <a:cubicBezTo>
                    <a:pt x="3555" y="370367"/>
                    <a:pt x="809857" y="185183"/>
                    <a:pt x="1616160" y="0"/>
                  </a:cubicBez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t"/>
            <a:lstStyle/>
            <a:p>
              <a:r>
                <a:rPr lang="es-MX" dirty="0" err="1"/>
                <a:t>Chars</a:t>
              </a:r>
              <a:r>
                <a:rPr lang="es-MX" dirty="0"/>
                <a:t> </a:t>
              </a:r>
              <a:r>
                <a:rPr lang="es-MX" dirty="0" err="1"/>
                <a:t>stream</a:t>
              </a:r>
              <a:endParaRPr lang="es-MX" dirty="0"/>
            </a:p>
          </p:txBody>
        </p:sp>
        <p:sp>
          <p:nvSpPr>
            <p:cNvPr id="12" name="CuadroTexto 11">
              <a:extLst>
                <a:ext uri="{FF2B5EF4-FFF2-40B4-BE49-F238E27FC236}">
                  <a16:creationId xmlns:a16="http://schemas.microsoft.com/office/drawing/2014/main" id="{94407A90-1F27-40E0-BC04-E3F02E68DFC8}"/>
                </a:ext>
              </a:extLst>
            </p:cNvPr>
            <p:cNvSpPr txBox="1"/>
            <p:nvPr/>
          </p:nvSpPr>
          <p:spPr>
            <a:xfrm>
              <a:off x="1139241" y="2852936"/>
              <a:ext cx="616572" cy="1477328"/>
            </a:xfrm>
            <a:prstGeom prst="rect">
              <a:avLst/>
            </a:prstGeom>
            <a:noFill/>
          </p:spPr>
          <p:txBody>
            <a:bodyPr wrap="square" rtlCol="0">
              <a:spAutoFit/>
            </a:bodyPr>
            <a:lstStyle/>
            <a:p>
              <a:r>
                <a:rPr lang="es-MX" dirty="0"/>
                <a:t>48</a:t>
              </a:r>
              <a:r>
                <a:rPr lang="es-MX" baseline="-25000" dirty="0"/>
                <a:t>16</a:t>
              </a:r>
            </a:p>
            <a:p>
              <a:r>
                <a:rPr lang="es-MX" dirty="0"/>
                <a:t>65</a:t>
              </a:r>
              <a:r>
                <a:rPr lang="es-MX" baseline="-25000" dirty="0">
                  <a:solidFill>
                    <a:prstClr val="black"/>
                  </a:solidFill>
                </a:rPr>
                <a:t>16</a:t>
              </a:r>
              <a:endParaRPr lang="es-MX" dirty="0"/>
            </a:p>
            <a:p>
              <a:r>
                <a:rPr lang="es-MX" dirty="0"/>
                <a:t>6C</a:t>
              </a:r>
              <a:r>
                <a:rPr lang="es-MX" baseline="-25000" dirty="0">
                  <a:solidFill>
                    <a:prstClr val="black"/>
                  </a:solidFill>
                </a:rPr>
                <a:t>16</a:t>
              </a:r>
              <a:endParaRPr lang="es-MX" dirty="0"/>
            </a:p>
            <a:p>
              <a:r>
                <a:rPr lang="es-MX" dirty="0"/>
                <a:t>6C</a:t>
              </a:r>
              <a:r>
                <a:rPr lang="es-MX" baseline="-25000" dirty="0">
                  <a:solidFill>
                    <a:prstClr val="black"/>
                  </a:solidFill>
                </a:rPr>
                <a:t>16</a:t>
              </a:r>
              <a:endParaRPr lang="es-MX" dirty="0"/>
            </a:p>
            <a:p>
              <a:r>
                <a:rPr lang="es-MX" dirty="0"/>
                <a:t>6F</a:t>
              </a:r>
              <a:r>
                <a:rPr lang="es-MX" baseline="-25000" dirty="0">
                  <a:solidFill>
                    <a:prstClr val="black"/>
                  </a:solidFill>
                </a:rPr>
                <a:t>16</a:t>
              </a:r>
              <a:endParaRPr lang="es-MX" dirty="0"/>
            </a:p>
          </p:txBody>
        </p:sp>
      </p:grpSp>
    </p:spTree>
    <p:extLst>
      <p:ext uri="{BB962C8B-B14F-4D97-AF65-F5344CB8AC3E}">
        <p14:creationId xmlns:p14="http://schemas.microsoft.com/office/powerpoint/2010/main" val="2807857486"/>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First</a:t>
            </a:r>
            <a:r>
              <a:rPr lang="es-MX" dirty="0"/>
              <a:t> FPU </a:t>
            </a:r>
            <a:r>
              <a:rPr lang="es-MX" dirty="0" err="1"/>
              <a:t>Instruction</a:t>
            </a:r>
            <a:endParaRPr lang="es-MX" dirty="0"/>
          </a:p>
        </p:txBody>
      </p:sp>
      <p:sp>
        <p:nvSpPr>
          <p:cNvPr id="3" name="Marcador de contenido 2"/>
          <p:cNvSpPr>
            <a:spLocks noGrp="1"/>
          </p:cNvSpPr>
          <p:nvPr>
            <p:ph idx="1"/>
          </p:nvPr>
        </p:nvSpPr>
        <p:spPr/>
        <p:txBody>
          <a:bodyPr/>
          <a:lstStyle/>
          <a:p>
            <a:r>
              <a:rPr lang="es-MX" b="1" dirty="0"/>
              <a:t>FINIT</a:t>
            </a:r>
          </a:p>
          <a:p>
            <a:pPr lvl="1"/>
            <a:r>
              <a:rPr lang="en-US" dirty="0"/>
              <a:t>The FINIT instruction initializes the FPU.</a:t>
            </a:r>
          </a:p>
          <a:p>
            <a:pPr lvl="1"/>
            <a:r>
              <a:rPr lang="en-US" dirty="0"/>
              <a:t>Sets the </a:t>
            </a:r>
            <a:r>
              <a:rPr lang="en-US" i="1" dirty="0"/>
              <a:t>initial states</a:t>
            </a:r>
            <a:r>
              <a:rPr lang="en-US" dirty="0"/>
              <a:t> of the FPU.</a:t>
            </a:r>
          </a:p>
          <a:p>
            <a:pPr lvl="1"/>
            <a:r>
              <a:rPr lang="en-US" dirty="0"/>
              <a:t>Control instruction</a:t>
            </a:r>
          </a:p>
          <a:p>
            <a:pPr lvl="1"/>
            <a:r>
              <a:rPr lang="en-US" dirty="0"/>
              <a:t>It is recommend calling FINIT at the beginning of your programs, so you know the starting state of the FPU </a:t>
            </a:r>
            <a:endParaRPr lang="es-MX" dirty="0"/>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490</a:t>
            </a:fld>
            <a:endParaRPr lang="es-MX" dirty="0"/>
          </a:p>
        </p:txBody>
      </p:sp>
    </p:spTree>
    <p:extLst>
      <p:ext uri="{BB962C8B-B14F-4D97-AF65-F5344CB8AC3E}">
        <p14:creationId xmlns:p14="http://schemas.microsoft.com/office/powerpoint/2010/main" val="1517116578"/>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87801-2102-4933-B1C6-36A233CAFD9D}"/>
              </a:ext>
            </a:extLst>
          </p:cNvPr>
          <p:cNvSpPr>
            <a:spLocks noGrp="1"/>
          </p:cNvSpPr>
          <p:nvPr>
            <p:ph type="title"/>
          </p:nvPr>
        </p:nvSpPr>
        <p:spPr/>
        <p:txBody>
          <a:bodyPr/>
          <a:lstStyle/>
          <a:p>
            <a:r>
              <a:rPr lang="es-MX" dirty="0"/>
              <a:t>FPU </a:t>
            </a:r>
            <a:r>
              <a:rPr lang="es-MX" dirty="0" err="1"/>
              <a:t>Instruction</a:t>
            </a:r>
            <a:r>
              <a:rPr lang="es-MX" dirty="0"/>
              <a:t> Set - 2</a:t>
            </a:r>
          </a:p>
        </p:txBody>
      </p:sp>
      <p:sp>
        <p:nvSpPr>
          <p:cNvPr id="3" name="Marcador de contenido 2">
            <a:extLst>
              <a:ext uri="{FF2B5EF4-FFF2-40B4-BE49-F238E27FC236}">
                <a16:creationId xmlns:a16="http://schemas.microsoft.com/office/drawing/2014/main" id="{C32D8251-10D3-46E4-80D7-0BF75F4830E5}"/>
              </a:ext>
            </a:extLst>
          </p:cNvPr>
          <p:cNvSpPr>
            <a:spLocks noGrp="1"/>
          </p:cNvSpPr>
          <p:nvPr>
            <p:ph idx="1"/>
          </p:nvPr>
        </p:nvSpPr>
        <p:spPr/>
        <p:txBody>
          <a:bodyPr/>
          <a:lstStyle/>
          <a:p>
            <a:r>
              <a:rPr lang="en-US" altLang="es-MX" dirty="0"/>
              <a:t>Operands</a:t>
            </a:r>
          </a:p>
          <a:p>
            <a:pPr lvl="1"/>
            <a:r>
              <a:rPr lang="en-US" altLang="es-MX" dirty="0"/>
              <a:t>zero, one, or two</a:t>
            </a:r>
          </a:p>
          <a:p>
            <a:pPr lvl="1"/>
            <a:r>
              <a:rPr lang="en-US" altLang="es-MX" dirty="0"/>
              <a:t>no immediate operands (</a:t>
            </a:r>
            <a:r>
              <a:rPr lang="en-US" altLang="es-MX" sz="2000" dirty="0"/>
              <a:t>integers</a:t>
            </a:r>
            <a:r>
              <a:rPr lang="en-US" altLang="es-MX" dirty="0"/>
              <a:t>)</a:t>
            </a:r>
          </a:p>
          <a:p>
            <a:pPr lvl="1"/>
            <a:r>
              <a:rPr lang="en-US" altLang="es-MX" dirty="0"/>
              <a:t>no general-purpose registers (EAX, EBX, ...)</a:t>
            </a:r>
          </a:p>
          <a:p>
            <a:pPr lvl="1"/>
            <a:r>
              <a:rPr lang="en-US" altLang="es-MX" i="1" dirty="0"/>
              <a:t>integers</a:t>
            </a:r>
            <a:r>
              <a:rPr lang="en-US" altLang="es-MX" dirty="0"/>
              <a:t> must be </a:t>
            </a:r>
            <a:r>
              <a:rPr lang="en-US" altLang="es-MX" i="1" dirty="0"/>
              <a:t>loaded</a:t>
            </a:r>
            <a:r>
              <a:rPr lang="en-US" altLang="es-MX" dirty="0"/>
              <a:t> (</a:t>
            </a:r>
            <a:r>
              <a:rPr lang="en-US" altLang="es-MX" i="1" dirty="0"/>
              <a:t>pushed</a:t>
            </a:r>
            <a:r>
              <a:rPr lang="en-US" altLang="es-MX" dirty="0"/>
              <a:t>) from memory onto the stack and converted to </a:t>
            </a:r>
            <a:r>
              <a:rPr lang="en-US" altLang="es-MX" i="1" dirty="0"/>
              <a:t>floating-point</a:t>
            </a:r>
            <a:r>
              <a:rPr lang="en-US" altLang="es-MX" dirty="0"/>
              <a:t> before being used in FPU calculations</a:t>
            </a:r>
          </a:p>
          <a:p>
            <a:pPr lvl="1"/>
            <a:r>
              <a:rPr lang="en-US" altLang="es-MX" dirty="0"/>
              <a:t>if a FPU instruction has </a:t>
            </a:r>
            <a:r>
              <a:rPr lang="en-US" altLang="es-MX" i="1" dirty="0"/>
              <a:t>two</a:t>
            </a:r>
            <a:r>
              <a:rPr lang="en-US" altLang="es-MX" dirty="0"/>
              <a:t> operands, </a:t>
            </a:r>
            <a:r>
              <a:rPr lang="en-US" altLang="es-MX" i="1" dirty="0"/>
              <a:t>one</a:t>
            </a:r>
            <a:r>
              <a:rPr lang="en-US" altLang="es-MX" dirty="0"/>
              <a:t> must be a FPU register</a:t>
            </a:r>
          </a:p>
          <a:p>
            <a:endParaRPr lang="es-MX" dirty="0"/>
          </a:p>
        </p:txBody>
      </p:sp>
      <p:sp>
        <p:nvSpPr>
          <p:cNvPr id="4" name="Marcador de pie de página 3">
            <a:extLst>
              <a:ext uri="{FF2B5EF4-FFF2-40B4-BE49-F238E27FC236}">
                <a16:creationId xmlns:a16="http://schemas.microsoft.com/office/drawing/2014/main" id="{19350FAA-CC8A-45DD-815D-AE9A4D9F2411}"/>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1D534196-5C74-4039-8589-0242B7927D70}"/>
              </a:ext>
            </a:extLst>
          </p:cNvPr>
          <p:cNvSpPr>
            <a:spLocks noGrp="1"/>
          </p:cNvSpPr>
          <p:nvPr>
            <p:ph type="sldNum" sz="quarter" idx="12"/>
          </p:nvPr>
        </p:nvSpPr>
        <p:spPr/>
        <p:txBody>
          <a:bodyPr/>
          <a:lstStyle/>
          <a:p>
            <a:fld id="{89694F64-EAC4-420D-80A9-8D186F3C5535}" type="slidenum">
              <a:rPr lang="es-MX" smtClean="0"/>
              <a:pPr/>
              <a:t>491</a:t>
            </a:fld>
            <a:endParaRPr lang="es-MX" dirty="0"/>
          </a:p>
        </p:txBody>
      </p:sp>
    </p:spTree>
    <p:extLst>
      <p:ext uri="{BB962C8B-B14F-4D97-AF65-F5344CB8AC3E}">
        <p14:creationId xmlns:p14="http://schemas.microsoft.com/office/powerpoint/2010/main" val="2301728099"/>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FP Intrinsic Data Types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492</a:t>
            </a:fld>
            <a:endParaRPr lang="es-MX" dirty="0"/>
          </a:p>
        </p:txBody>
      </p:sp>
      <p:sp>
        <p:nvSpPr>
          <p:cNvPr id="3" name="CuadroTexto 2"/>
          <p:cNvSpPr txBox="1"/>
          <p:nvPr/>
        </p:nvSpPr>
        <p:spPr>
          <a:xfrm>
            <a:off x="3575720" y="4941169"/>
            <a:ext cx="4248472" cy="1200329"/>
          </a:xfrm>
          <a:prstGeom prst="rect">
            <a:avLst/>
          </a:prstGeom>
          <a:noFill/>
        </p:spPr>
        <p:txBody>
          <a:bodyPr wrap="square" rtlCol="0">
            <a:spAutoFit/>
          </a:bodyPr>
          <a:lstStyle/>
          <a:p>
            <a:r>
              <a:rPr lang="es-MX" b="1" dirty="0"/>
              <a:t>.DATA</a:t>
            </a:r>
          </a:p>
          <a:p>
            <a:r>
              <a:rPr lang="es-MX" dirty="0"/>
              <a:t>    </a:t>
            </a:r>
            <a:r>
              <a:rPr lang="es-MX" dirty="0" err="1"/>
              <a:t>One</a:t>
            </a:r>
            <a:r>
              <a:rPr lang="es-MX" dirty="0"/>
              <a:t>    REAL4  21.3</a:t>
            </a:r>
          </a:p>
          <a:p>
            <a:r>
              <a:rPr lang="es-MX" dirty="0"/>
              <a:t>    </a:t>
            </a:r>
            <a:r>
              <a:rPr lang="es-MX" dirty="0" err="1"/>
              <a:t>Two</a:t>
            </a:r>
            <a:r>
              <a:rPr lang="es-MX" dirty="0"/>
              <a:t>    REAL8  781.65</a:t>
            </a:r>
          </a:p>
          <a:p>
            <a:r>
              <a:rPr lang="es-MX" dirty="0"/>
              <a:t>    </a:t>
            </a:r>
            <a:r>
              <a:rPr lang="es-MX" dirty="0" err="1"/>
              <a:t>Four</a:t>
            </a:r>
            <a:r>
              <a:rPr lang="es-MX" dirty="0"/>
              <a:t>   REAL10  2.03E-57</a:t>
            </a:r>
          </a:p>
        </p:txBody>
      </p:sp>
      <p:pic>
        <p:nvPicPr>
          <p:cNvPr id="7" name="Imagen 6"/>
          <p:cNvPicPr>
            <a:picLocks noChangeAspect="1"/>
          </p:cNvPicPr>
          <p:nvPr/>
        </p:nvPicPr>
        <p:blipFill>
          <a:blip r:embed="rId2"/>
          <a:stretch>
            <a:fillRect/>
          </a:stretch>
        </p:blipFill>
        <p:spPr>
          <a:xfrm>
            <a:off x="4074194" y="2420888"/>
            <a:ext cx="3474720" cy="1805940"/>
          </a:xfrm>
          <a:prstGeom prst="rect">
            <a:avLst/>
          </a:prstGeom>
        </p:spPr>
      </p:pic>
    </p:spTree>
    <p:extLst>
      <p:ext uri="{BB962C8B-B14F-4D97-AF65-F5344CB8AC3E}">
        <p14:creationId xmlns:p14="http://schemas.microsoft.com/office/powerpoint/2010/main" val="207609898"/>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Floating-Point I/O</a:t>
            </a:r>
          </a:p>
        </p:txBody>
      </p:sp>
      <p:sp>
        <p:nvSpPr>
          <p:cNvPr id="3" name="2 Marcador de contenido"/>
          <p:cNvSpPr>
            <a:spLocks noGrp="1"/>
          </p:cNvSpPr>
          <p:nvPr>
            <p:ph idx="1"/>
          </p:nvPr>
        </p:nvSpPr>
        <p:spPr/>
        <p:txBody>
          <a:bodyPr/>
          <a:lstStyle/>
          <a:p>
            <a:r>
              <a:rPr lang="en-US" altLang="es-MX" dirty="0"/>
              <a:t>Irvine32 library procedures</a:t>
            </a:r>
          </a:p>
          <a:p>
            <a:pPr lvl="1"/>
            <a:r>
              <a:rPr lang="en-US" altLang="es-MX" b="1" dirty="0" err="1"/>
              <a:t>ReadFloat</a:t>
            </a:r>
            <a:endParaRPr lang="en-US" altLang="es-MX" b="1" dirty="0"/>
          </a:p>
          <a:p>
            <a:pPr lvl="2"/>
            <a:r>
              <a:rPr lang="en-US" altLang="es-MX" dirty="0"/>
              <a:t>Reads FP value from keyboard, </a:t>
            </a:r>
            <a:r>
              <a:rPr lang="en-US" altLang="es-MX" dirty="0">
                <a:solidFill>
                  <a:srgbClr val="FF0000"/>
                </a:solidFill>
              </a:rPr>
              <a:t>push</a:t>
            </a:r>
            <a:r>
              <a:rPr lang="en-US" altLang="es-MX" dirty="0"/>
              <a:t>es it on the FPU stack             TOP--, ST(0)&lt;- keyboard</a:t>
            </a:r>
          </a:p>
          <a:p>
            <a:pPr lvl="1"/>
            <a:r>
              <a:rPr lang="en-US" altLang="es-MX" b="1" dirty="0" err="1"/>
              <a:t>WriteFloat</a:t>
            </a:r>
            <a:endParaRPr lang="en-US" altLang="es-MX" b="1" dirty="0"/>
          </a:p>
          <a:p>
            <a:pPr lvl="2"/>
            <a:r>
              <a:rPr lang="en-US" altLang="es-MX" dirty="0"/>
              <a:t>Writes value from ST(0) to the console window in exponential format</a:t>
            </a:r>
          </a:p>
          <a:p>
            <a:pPr lvl="1"/>
            <a:r>
              <a:rPr lang="en-US" altLang="es-MX" b="1" dirty="0" err="1"/>
              <a:t>ShowFPUStack</a:t>
            </a:r>
            <a:endParaRPr lang="en-US" altLang="es-MX" b="1" dirty="0"/>
          </a:p>
          <a:p>
            <a:pPr lvl="2"/>
            <a:r>
              <a:rPr lang="en-US" altLang="es-MX" dirty="0"/>
              <a:t>displays the whole content of FPU stack</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493</a:t>
            </a:fld>
            <a:endParaRPr lang="es-MX" dirty="0"/>
          </a:p>
        </p:txBody>
      </p:sp>
    </p:spTree>
    <p:extLst>
      <p:ext uri="{BB962C8B-B14F-4D97-AF65-F5344CB8AC3E}">
        <p14:creationId xmlns:p14="http://schemas.microsoft.com/office/powerpoint/2010/main" val="1811038852"/>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Floating</a:t>
            </a:r>
            <a:r>
              <a:rPr lang="es-MX" dirty="0"/>
              <a:t>-Point </a:t>
            </a:r>
            <a:r>
              <a:rPr lang="es-MX" dirty="0" err="1"/>
              <a:t>Instruction</a:t>
            </a:r>
            <a:r>
              <a:rPr lang="es-MX" dirty="0"/>
              <a:t> Set</a:t>
            </a:r>
          </a:p>
        </p:txBody>
      </p:sp>
      <p:sp>
        <p:nvSpPr>
          <p:cNvPr id="3" name="Marcador de contenido 2"/>
          <p:cNvSpPr>
            <a:spLocks noGrp="1"/>
          </p:cNvSpPr>
          <p:nvPr>
            <p:ph idx="1"/>
          </p:nvPr>
        </p:nvSpPr>
        <p:spPr/>
        <p:txBody>
          <a:bodyPr>
            <a:normAutofit/>
          </a:bodyPr>
          <a:lstStyle/>
          <a:p>
            <a:pPr marL="0" indent="0">
              <a:buNone/>
            </a:pPr>
            <a:r>
              <a:rPr lang="es-MX" dirty="0"/>
              <a:t>Basic </a:t>
            </a:r>
            <a:r>
              <a:rPr lang="es-MX" dirty="0" err="1"/>
              <a:t>categories</a:t>
            </a:r>
            <a:r>
              <a:rPr lang="es-MX" dirty="0"/>
              <a:t> of </a:t>
            </a:r>
            <a:r>
              <a:rPr lang="es-MX" dirty="0" err="1"/>
              <a:t>instructions</a:t>
            </a:r>
            <a:r>
              <a:rPr lang="es-MX" dirty="0"/>
              <a:t>.</a:t>
            </a:r>
          </a:p>
          <a:p>
            <a:r>
              <a:rPr lang="es-MX" dirty="0"/>
              <a:t>Data transfer</a:t>
            </a:r>
          </a:p>
          <a:p>
            <a:r>
              <a:rPr lang="es-MX" dirty="0"/>
              <a:t>Basic </a:t>
            </a:r>
            <a:r>
              <a:rPr lang="es-MX" dirty="0" err="1"/>
              <a:t>arithmetic</a:t>
            </a:r>
            <a:endParaRPr lang="es-MX" dirty="0"/>
          </a:p>
          <a:p>
            <a:r>
              <a:rPr lang="es-MX" dirty="0" err="1"/>
              <a:t>Comparison</a:t>
            </a:r>
            <a:endParaRPr lang="es-MX" dirty="0"/>
          </a:p>
          <a:p>
            <a:r>
              <a:rPr lang="es-MX" dirty="0"/>
              <a:t>Transcendental</a:t>
            </a:r>
          </a:p>
          <a:p>
            <a:r>
              <a:rPr lang="en-US" dirty="0"/>
              <a:t>Load constants (specialized predefined constants only)</a:t>
            </a:r>
          </a:p>
          <a:p>
            <a:r>
              <a:rPr lang="en-US" dirty="0"/>
              <a:t>And, </a:t>
            </a:r>
            <a:r>
              <a:rPr lang="en-US" i="1" dirty="0"/>
              <a:t>many more</a:t>
            </a:r>
            <a:r>
              <a:rPr lang="en-US" dirty="0"/>
              <a:t> . . . in </a:t>
            </a:r>
            <a:r>
              <a:rPr lang="en-US" i="1" dirty="0"/>
              <a:t>Appendix B</a:t>
            </a:r>
            <a:endParaRPr lang="es-MX" i="1" dirty="0"/>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494</a:t>
            </a:fld>
            <a:endParaRPr lang="es-MX" dirty="0"/>
          </a:p>
        </p:txBody>
      </p:sp>
    </p:spTree>
    <p:extLst>
      <p:ext uri="{BB962C8B-B14F-4D97-AF65-F5344CB8AC3E}">
        <p14:creationId xmlns:p14="http://schemas.microsoft.com/office/powerpoint/2010/main" val="3735127054"/>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Data Transfer </a:t>
            </a:r>
            <a:r>
              <a:rPr lang="es-MX" dirty="0" err="1"/>
              <a:t>Instructions</a:t>
            </a:r>
            <a:endParaRPr lang="es-MX" dirty="0"/>
          </a:p>
        </p:txBody>
      </p:sp>
      <p:sp>
        <p:nvSpPr>
          <p:cNvPr id="3" name="Marcador de contenido 2"/>
          <p:cNvSpPr>
            <a:spLocks noGrp="1"/>
          </p:cNvSpPr>
          <p:nvPr>
            <p:ph idx="1"/>
          </p:nvPr>
        </p:nvSpPr>
        <p:spPr/>
        <p:txBody>
          <a:bodyPr/>
          <a:lstStyle/>
          <a:p>
            <a:r>
              <a:rPr lang="es-MX" b="1" dirty="0" err="1"/>
              <a:t>Very</a:t>
            </a:r>
            <a:r>
              <a:rPr lang="es-MX" b="1" dirty="0"/>
              <a:t> </a:t>
            </a:r>
            <a:r>
              <a:rPr lang="es-MX" b="1" dirty="0" err="1"/>
              <a:t>First</a:t>
            </a:r>
            <a:r>
              <a:rPr lang="es-MX" b="1" dirty="0"/>
              <a:t> </a:t>
            </a:r>
            <a:r>
              <a:rPr lang="es-MX" b="1" dirty="0" err="1"/>
              <a:t>Ones</a:t>
            </a:r>
            <a:endParaRPr lang="es-MX" b="1" dirty="0"/>
          </a:p>
          <a:p>
            <a:pPr lvl="1"/>
            <a:r>
              <a:rPr lang="en-US" dirty="0"/>
              <a:t>FLD</a:t>
            </a:r>
          </a:p>
          <a:p>
            <a:pPr lvl="1"/>
            <a:r>
              <a:rPr lang="en-US" dirty="0"/>
              <a:t>FST</a:t>
            </a:r>
          </a:p>
          <a:p>
            <a:pPr lvl="1"/>
            <a:r>
              <a:rPr lang="en-US" dirty="0"/>
              <a:t>FSTP</a:t>
            </a:r>
            <a:endParaRPr lang="es-MX" dirty="0"/>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495</a:t>
            </a:fld>
            <a:endParaRPr lang="es-MX" dirty="0"/>
          </a:p>
        </p:txBody>
      </p:sp>
    </p:spTree>
    <p:extLst>
      <p:ext uri="{BB962C8B-B14F-4D97-AF65-F5344CB8AC3E}">
        <p14:creationId xmlns:p14="http://schemas.microsoft.com/office/powerpoint/2010/main" val="2948970591"/>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Load a Floating-Point Value</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496</a:t>
            </a:fld>
            <a:endParaRPr lang="es-MX" dirty="0"/>
          </a:p>
        </p:txBody>
      </p:sp>
      <p:sp>
        <p:nvSpPr>
          <p:cNvPr id="6" name="Rectangle 3"/>
          <p:cNvSpPr txBox="1">
            <a:spLocks noChangeArrowheads="1"/>
          </p:cNvSpPr>
          <p:nvPr/>
        </p:nvSpPr>
        <p:spPr>
          <a:xfrm>
            <a:off x="2209800" y="1556792"/>
            <a:ext cx="77724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s-MX" dirty="0"/>
              <a:t>FLD</a:t>
            </a:r>
          </a:p>
          <a:p>
            <a:r>
              <a:rPr lang="en-US" altLang="es-MX" dirty="0"/>
              <a:t>LOADs Floating point operand from memory into the top of the FPU stack, ST(0)</a:t>
            </a:r>
          </a:p>
          <a:p>
            <a:r>
              <a:rPr lang="en-US" altLang="es-MX" i="1" dirty="0"/>
              <a:t>TOP--;  ST(0) &lt;- memory location</a:t>
            </a:r>
            <a:r>
              <a:rPr lang="en-US" altLang="es-MX" dirty="0"/>
              <a:t>, a </a:t>
            </a:r>
            <a:r>
              <a:rPr lang="en-US" altLang="es-MX" dirty="0">
                <a:solidFill>
                  <a:srgbClr val="FF0000"/>
                </a:solidFill>
              </a:rPr>
              <a:t>push</a:t>
            </a:r>
            <a:r>
              <a:rPr lang="en-US" altLang="es-MX" dirty="0"/>
              <a:t>.</a:t>
            </a:r>
          </a:p>
          <a:p>
            <a:pPr marL="0" indent="0">
              <a:buNone/>
            </a:pPr>
            <a:endParaRPr lang="en-US" altLang="es-MX" dirty="0"/>
          </a:p>
          <a:p>
            <a:endParaRPr lang="en-US" altLang="es-MX" dirty="0"/>
          </a:p>
          <a:p>
            <a:pPr lvl="1"/>
            <a:endParaRPr lang="en-US" altLang="es-MX" dirty="0"/>
          </a:p>
        </p:txBody>
      </p:sp>
      <p:graphicFrame>
        <p:nvGraphicFramePr>
          <p:cNvPr id="11" name="Tabla 10"/>
          <p:cNvGraphicFramePr>
            <a:graphicFrameLocks noGrp="1"/>
          </p:cNvGraphicFramePr>
          <p:nvPr/>
        </p:nvGraphicFramePr>
        <p:xfrm>
          <a:off x="4871864" y="4149080"/>
          <a:ext cx="1512168" cy="131064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r>
                        <a:rPr lang="es-MX" sz="2000" b="0" dirty="0">
                          <a:solidFill>
                            <a:schemeClr val="tx1"/>
                          </a:solidFill>
                        </a:rPr>
                        <a:t>FLD  m32fp</a:t>
                      </a:r>
                    </a:p>
                    <a:p>
                      <a:r>
                        <a:rPr lang="es-MX" sz="2000" b="0" dirty="0">
                          <a:solidFill>
                            <a:schemeClr val="tx1"/>
                          </a:solidFill>
                        </a:rPr>
                        <a:t>FLD</a:t>
                      </a:r>
                      <a:r>
                        <a:rPr lang="es-MX" sz="2000" b="0" baseline="0" dirty="0">
                          <a:solidFill>
                            <a:schemeClr val="tx1"/>
                          </a:solidFill>
                        </a:rPr>
                        <a:t>  m64fp</a:t>
                      </a:r>
                    </a:p>
                    <a:p>
                      <a:r>
                        <a:rPr lang="es-MX" sz="2000" b="0" baseline="0" dirty="0">
                          <a:solidFill>
                            <a:schemeClr val="tx1"/>
                          </a:solidFill>
                        </a:rPr>
                        <a:t>FLD  m80fp</a:t>
                      </a:r>
                    </a:p>
                    <a:p>
                      <a:r>
                        <a:rPr lang="es-MX" sz="2000" b="0" baseline="0" dirty="0">
                          <a:solidFill>
                            <a:schemeClr val="tx1"/>
                          </a:solidFill>
                        </a:rPr>
                        <a:t>FLD  ST(i)</a:t>
                      </a:r>
                      <a:endParaRPr lang="es-MX" sz="2000" b="0" dirty="0">
                        <a:solidFill>
                          <a:schemeClr val="tx1"/>
                        </a:solidFill>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5862805"/>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FLD</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497</a:t>
            </a:fld>
            <a:endParaRPr lang="es-MX" dirty="0"/>
          </a:p>
        </p:txBody>
      </p:sp>
      <p:sp>
        <p:nvSpPr>
          <p:cNvPr id="6" name="Rectangle 3"/>
          <p:cNvSpPr txBox="1">
            <a:spLocks noChangeArrowheads="1"/>
          </p:cNvSpPr>
          <p:nvPr/>
        </p:nvSpPr>
        <p:spPr>
          <a:xfrm>
            <a:off x="2209800" y="1556792"/>
            <a:ext cx="77724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ltLang="es-MX" dirty="0"/>
          </a:p>
          <a:p>
            <a:r>
              <a:rPr lang="en-US" altLang="es-MX" dirty="0"/>
              <a:t>FLD Example</a:t>
            </a:r>
          </a:p>
          <a:p>
            <a:pPr lvl="1"/>
            <a:endParaRPr lang="en-US" altLang="es-MX"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983" y="3212976"/>
            <a:ext cx="8147248" cy="249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583204"/>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Addressing</a:t>
            </a:r>
            <a:r>
              <a:rPr lang="es-MX" dirty="0"/>
              <a:t> </a:t>
            </a:r>
            <a:r>
              <a:rPr lang="es-MX" dirty="0" err="1"/>
              <a:t>Operand</a:t>
            </a:r>
            <a:r>
              <a:rPr lang="es-MX" dirty="0"/>
              <a:t> </a:t>
            </a:r>
            <a:r>
              <a:rPr lang="es-MX" dirty="0" err="1"/>
              <a:t>Types</a:t>
            </a:r>
            <a:endParaRPr lang="es-MX" dirty="0"/>
          </a:p>
        </p:txBody>
      </p:sp>
      <p:sp>
        <p:nvSpPr>
          <p:cNvPr id="3" name="Marcador de contenido 2"/>
          <p:cNvSpPr>
            <a:spLocks noGrp="1"/>
          </p:cNvSpPr>
          <p:nvPr>
            <p:ph idx="1"/>
          </p:nvPr>
        </p:nvSpPr>
        <p:spPr/>
        <p:txBody>
          <a:bodyPr/>
          <a:lstStyle/>
          <a:p>
            <a:r>
              <a:rPr lang="es-MX" dirty="0"/>
              <a:t>FPU </a:t>
            </a:r>
            <a:r>
              <a:rPr lang="es-MX" dirty="0" err="1"/>
              <a:t>Addressing</a:t>
            </a:r>
            <a:r>
              <a:rPr lang="es-MX" dirty="0"/>
              <a:t> </a:t>
            </a:r>
            <a:r>
              <a:rPr lang="es-MX" dirty="0" err="1"/>
              <a:t>operand</a:t>
            </a:r>
            <a:r>
              <a:rPr lang="es-MX" dirty="0"/>
              <a:t> </a:t>
            </a:r>
            <a:r>
              <a:rPr lang="es-MX" dirty="0" err="1"/>
              <a:t>types</a:t>
            </a:r>
            <a:r>
              <a:rPr lang="es-MX" dirty="0"/>
              <a:t> are similar to </a:t>
            </a:r>
            <a:r>
              <a:rPr lang="es-MX" dirty="0" err="1"/>
              <a:t>the</a:t>
            </a:r>
            <a:r>
              <a:rPr lang="es-MX" dirty="0"/>
              <a:t> </a:t>
            </a:r>
            <a:r>
              <a:rPr lang="es-MX" dirty="0" err="1"/>
              <a:t>Integer</a:t>
            </a:r>
            <a:r>
              <a:rPr lang="es-MX" dirty="0"/>
              <a:t> </a:t>
            </a:r>
            <a:r>
              <a:rPr lang="es-MX" dirty="0" err="1"/>
              <a:t>operand</a:t>
            </a:r>
            <a:r>
              <a:rPr lang="es-MX" dirty="0"/>
              <a:t> </a:t>
            </a:r>
            <a:r>
              <a:rPr lang="es-MX" dirty="0" err="1"/>
              <a:t>ones</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498</a:t>
            </a:fld>
            <a:endParaRPr lang="es-MX" dirty="0"/>
          </a:p>
        </p:txBody>
      </p:sp>
      <p:pic>
        <p:nvPicPr>
          <p:cNvPr id="7" name="Imagen 6"/>
          <p:cNvPicPr>
            <a:picLocks noChangeAspect="1"/>
          </p:cNvPicPr>
          <p:nvPr/>
        </p:nvPicPr>
        <p:blipFill>
          <a:blip r:embed="rId2"/>
          <a:stretch>
            <a:fillRect/>
          </a:stretch>
        </p:blipFill>
        <p:spPr>
          <a:xfrm>
            <a:off x="2135560" y="2839244"/>
            <a:ext cx="8066114" cy="3182045"/>
          </a:xfrm>
          <a:prstGeom prst="rect">
            <a:avLst/>
          </a:prstGeom>
        </p:spPr>
      </p:pic>
    </p:spTree>
    <p:extLst>
      <p:ext uri="{BB962C8B-B14F-4D97-AF65-F5344CB8AC3E}">
        <p14:creationId xmlns:p14="http://schemas.microsoft.com/office/powerpoint/2010/main" val="156533581"/>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Store Floating-Point Value</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499</a:t>
            </a:fld>
            <a:endParaRPr lang="es-MX" dirty="0"/>
          </a:p>
        </p:txBody>
      </p:sp>
      <p:sp>
        <p:nvSpPr>
          <p:cNvPr id="6" name="Rectangle 3"/>
          <p:cNvSpPr txBox="1">
            <a:spLocks noChangeArrowheads="1"/>
          </p:cNvSpPr>
          <p:nvPr/>
        </p:nvSpPr>
        <p:spPr>
          <a:xfrm>
            <a:off x="2209800" y="1628800"/>
            <a:ext cx="7772400" cy="46805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s-MX" dirty="0"/>
              <a:t>FST</a:t>
            </a:r>
          </a:p>
          <a:p>
            <a:pPr lvl="1"/>
            <a:r>
              <a:rPr lang="en-US" altLang="es-MX" dirty="0"/>
              <a:t>copies floating point operand from the top of the FPU stack and store it into memory</a:t>
            </a:r>
          </a:p>
          <a:p>
            <a:pPr lvl="1"/>
            <a:r>
              <a:rPr lang="en-US" altLang="es-MX" i="1" dirty="0"/>
              <a:t>memory location / ST(</a:t>
            </a:r>
            <a:r>
              <a:rPr lang="en-US" altLang="es-MX" i="1" dirty="0" err="1"/>
              <a:t>i</a:t>
            </a:r>
            <a:r>
              <a:rPr lang="en-US" altLang="es-MX" i="1" dirty="0"/>
              <a:t>) &lt;- ST(0)</a:t>
            </a:r>
          </a:p>
          <a:p>
            <a:pPr marL="0" indent="0">
              <a:buNone/>
            </a:pPr>
            <a:endParaRPr lang="en-US" altLang="es-MX" dirty="0"/>
          </a:p>
          <a:p>
            <a:r>
              <a:rPr lang="en-US" altLang="es-MX" dirty="0"/>
              <a:t>FSTP </a:t>
            </a:r>
          </a:p>
          <a:p>
            <a:pPr lvl="1"/>
            <a:r>
              <a:rPr lang="en-US" altLang="es-MX" dirty="0">
                <a:solidFill>
                  <a:srgbClr val="FF0000"/>
                </a:solidFill>
              </a:rPr>
              <a:t>pop</a:t>
            </a:r>
            <a:r>
              <a:rPr lang="en-US" altLang="es-MX" dirty="0"/>
              <a:t>s the stack after copying</a:t>
            </a:r>
          </a:p>
          <a:p>
            <a:pPr lvl="1"/>
            <a:r>
              <a:rPr lang="en-US" altLang="es-MX" i="1" dirty="0"/>
              <a:t>memory location / ST(</a:t>
            </a:r>
            <a:r>
              <a:rPr lang="en-US" altLang="es-MX" i="1" dirty="0" err="1"/>
              <a:t>i</a:t>
            </a:r>
            <a:r>
              <a:rPr lang="en-US" altLang="es-MX" i="1" dirty="0"/>
              <a:t>) &lt;- ST(0),  TOP++</a:t>
            </a:r>
            <a:r>
              <a:rPr lang="en-US" altLang="es-MX" dirty="0"/>
              <a:t>;  a </a:t>
            </a:r>
            <a:r>
              <a:rPr lang="en-US" altLang="es-MX" dirty="0">
                <a:solidFill>
                  <a:srgbClr val="FF0000"/>
                </a:solidFill>
              </a:rPr>
              <a:t>pop</a:t>
            </a:r>
          </a:p>
          <a:p>
            <a:endParaRPr lang="en-US" altLang="es-MX" dirty="0"/>
          </a:p>
          <a:p>
            <a:endParaRPr lang="en-US" altLang="es-MX" dirty="0"/>
          </a:p>
          <a:p>
            <a:endParaRPr lang="en-US" altLang="es-MX" dirty="0"/>
          </a:p>
        </p:txBody>
      </p:sp>
      <p:graphicFrame>
        <p:nvGraphicFramePr>
          <p:cNvPr id="9" name="Tabla 8"/>
          <p:cNvGraphicFramePr>
            <a:graphicFrameLocks noGrp="1"/>
          </p:cNvGraphicFramePr>
          <p:nvPr/>
        </p:nvGraphicFramePr>
        <p:xfrm>
          <a:off x="7543800" y="3789040"/>
          <a:ext cx="2015244" cy="1310640"/>
        </p:xfrm>
        <a:graphic>
          <a:graphicData uri="http://schemas.openxmlformats.org/drawingml/2006/table">
            <a:tbl>
              <a:tblPr firstRow="1" bandRow="1">
                <a:tableStyleId>{5C22544A-7EE6-4342-B048-85BDC9FD1C3A}</a:tableStyleId>
              </a:tblPr>
              <a:tblGrid>
                <a:gridCol w="2015244">
                  <a:extLst>
                    <a:ext uri="{9D8B030D-6E8A-4147-A177-3AD203B41FA5}">
                      <a16:colId xmlns:a16="http://schemas.microsoft.com/office/drawing/2014/main" val="20000"/>
                    </a:ext>
                  </a:extLst>
                </a:gridCol>
              </a:tblGrid>
              <a:tr h="370840">
                <a:tc>
                  <a:txBody>
                    <a:bodyPr/>
                    <a:lstStyle/>
                    <a:p>
                      <a:r>
                        <a:rPr lang="es-MX" sz="2000" b="0" dirty="0">
                          <a:solidFill>
                            <a:schemeClr val="tx1"/>
                          </a:solidFill>
                        </a:rPr>
                        <a:t>FST/FSTP  m32fp</a:t>
                      </a:r>
                    </a:p>
                    <a:p>
                      <a:r>
                        <a:rPr lang="es-MX" sz="2000" b="0" dirty="0">
                          <a:solidFill>
                            <a:schemeClr val="tx1"/>
                          </a:solidFill>
                        </a:rPr>
                        <a:t>FST/FSTP</a:t>
                      </a:r>
                      <a:r>
                        <a:rPr lang="es-MX" sz="2000" b="0" baseline="0" dirty="0">
                          <a:solidFill>
                            <a:schemeClr val="tx1"/>
                          </a:solidFill>
                        </a:rPr>
                        <a:t>  m64fp</a:t>
                      </a:r>
                    </a:p>
                    <a:p>
                      <a:r>
                        <a:rPr lang="es-MX" sz="2000" b="0" dirty="0">
                          <a:solidFill>
                            <a:schemeClr val="tx1"/>
                          </a:solidFill>
                        </a:rPr>
                        <a:t>FST/FSTP</a:t>
                      </a:r>
                      <a:r>
                        <a:rPr lang="es-MX" sz="2000" b="0" baseline="0" dirty="0">
                          <a:solidFill>
                            <a:schemeClr val="tx1"/>
                          </a:solidFill>
                        </a:rPr>
                        <a:t>  m80fp</a:t>
                      </a:r>
                    </a:p>
                    <a:p>
                      <a:r>
                        <a:rPr lang="es-MX" sz="2000" b="0" dirty="0">
                          <a:solidFill>
                            <a:schemeClr val="tx1"/>
                          </a:solidFill>
                        </a:rPr>
                        <a:t>FST/FSTP</a:t>
                      </a:r>
                      <a:r>
                        <a:rPr lang="es-MX" sz="2000" b="0" baseline="0" dirty="0">
                          <a:solidFill>
                            <a:schemeClr val="tx1"/>
                          </a:solidFill>
                        </a:rPr>
                        <a:t>  ST(i)</a:t>
                      </a:r>
                      <a:endParaRPr lang="es-MX" sz="2000" b="0" dirty="0">
                        <a:solidFill>
                          <a:schemeClr val="tx1"/>
                        </a:solidFill>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626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a:defRPr/>
            </a:pPr>
            <a:r>
              <a:rPr lang="es-MX" altLang="es-MX" dirty="0"/>
              <a:t>Hardware moderno con Bus</a:t>
            </a:r>
            <a:endParaRPr lang="en-US" altLang="es-MX" dirty="0"/>
          </a:p>
        </p:txBody>
      </p:sp>
      <p:sp>
        <p:nvSpPr>
          <p:cNvPr id="5123" name="Rectangle 3"/>
          <p:cNvSpPr>
            <a:spLocks noGrp="1" noChangeArrowheads="1"/>
          </p:cNvSpPr>
          <p:nvPr>
            <p:ph type="body" idx="1"/>
          </p:nvPr>
        </p:nvSpPr>
        <p:spPr>
          <a:xfrm>
            <a:off x="1555591" y="5301208"/>
            <a:ext cx="8936038" cy="1416050"/>
          </a:xfrm>
        </p:spPr>
        <p:txBody>
          <a:bodyPr/>
          <a:lstStyle/>
          <a:p>
            <a:r>
              <a:rPr lang="en-US" altLang="es-MX" sz="2400" dirty="0"/>
              <a:t>Component</a:t>
            </a:r>
            <a:r>
              <a:rPr lang="es-MX" altLang="es-MX" sz="2400" dirty="0"/>
              <a:t>es de una computadora básica</a:t>
            </a:r>
          </a:p>
          <a:p>
            <a:pPr lvl="1"/>
            <a:r>
              <a:rPr lang="en-US" altLang="es-MX" sz="1600" dirty="0" err="1"/>
              <a:t>Exceptuando</a:t>
            </a:r>
            <a:r>
              <a:rPr lang="en-US" altLang="es-MX" sz="1600" dirty="0"/>
              <a:t> el CPU, </a:t>
            </a:r>
            <a:r>
              <a:rPr lang="en-US" altLang="es-MX" sz="1600" dirty="0" err="1"/>
              <a:t>cada</a:t>
            </a:r>
            <a:r>
              <a:rPr lang="en-US" altLang="es-MX" sz="1600" dirty="0"/>
              <a:t> </a:t>
            </a:r>
            <a:r>
              <a:rPr lang="en-US" altLang="es-MX" sz="1600" dirty="0" err="1"/>
              <a:t>uno</a:t>
            </a:r>
            <a:r>
              <a:rPr lang="en-US" altLang="es-MX" sz="1600" dirty="0"/>
              <a:t> de </a:t>
            </a:r>
            <a:r>
              <a:rPr lang="en-US" altLang="es-MX" sz="1600" dirty="0" err="1"/>
              <a:t>los</a:t>
            </a:r>
            <a:r>
              <a:rPr lang="en-US" altLang="es-MX" sz="1600" dirty="0"/>
              <a:t> </a:t>
            </a:r>
            <a:r>
              <a:rPr lang="en-US" altLang="es-MX" sz="1600" dirty="0" err="1"/>
              <a:t>componentes</a:t>
            </a:r>
            <a:r>
              <a:rPr lang="en-US" altLang="es-MX" sz="1600" dirty="0"/>
              <a:t> </a:t>
            </a:r>
            <a:r>
              <a:rPr lang="en-US" altLang="es-MX" sz="1600" dirty="0" err="1"/>
              <a:t>tiene</a:t>
            </a:r>
            <a:r>
              <a:rPr lang="en-US" altLang="es-MX" sz="1600" dirty="0"/>
              <a:t> un </a:t>
            </a:r>
            <a:r>
              <a:rPr lang="en-US" altLang="es-MX" sz="1600" dirty="0" err="1"/>
              <a:t>controlador</a:t>
            </a:r>
            <a:endParaRPr lang="en-US" altLang="es-MX" sz="1600" dirty="0"/>
          </a:p>
          <a:p>
            <a:pPr lvl="1"/>
            <a:r>
              <a:rPr lang="en-US" altLang="es-MX" sz="1600" dirty="0" err="1"/>
              <a:t>Cada</a:t>
            </a:r>
            <a:r>
              <a:rPr lang="en-US" altLang="es-MX" sz="1600" dirty="0"/>
              <a:t> </a:t>
            </a:r>
            <a:r>
              <a:rPr lang="en-US" altLang="es-MX" sz="1600" dirty="0" err="1"/>
              <a:t>controlador</a:t>
            </a:r>
            <a:r>
              <a:rPr lang="en-US" altLang="es-MX" sz="1600" dirty="0"/>
              <a:t> </a:t>
            </a:r>
            <a:r>
              <a:rPr lang="en-US" altLang="es-MX" sz="1600" dirty="0" err="1"/>
              <a:t>posee</a:t>
            </a:r>
            <a:r>
              <a:rPr lang="en-US" altLang="es-MX" sz="1600" dirty="0"/>
              <a:t>:  </a:t>
            </a:r>
            <a:r>
              <a:rPr lang="en-US" altLang="es-MX" sz="1600" dirty="0" err="1"/>
              <a:t>registros</a:t>
            </a:r>
            <a:r>
              <a:rPr lang="en-US" altLang="es-MX" sz="1600" dirty="0"/>
              <a:t> y un buffer, para </a:t>
            </a:r>
            <a:r>
              <a:rPr lang="en-US" altLang="es-MX" sz="1600" dirty="0" err="1"/>
              <a:t>realizar</a:t>
            </a:r>
            <a:r>
              <a:rPr lang="en-US" altLang="es-MX" sz="1600" dirty="0"/>
              <a:t> las entradas y / o las </a:t>
            </a:r>
            <a:r>
              <a:rPr lang="en-US" altLang="es-MX" sz="1600" dirty="0" err="1"/>
              <a:t>salidas</a:t>
            </a:r>
            <a:r>
              <a:rPr lang="en-US" altLang="es-MX" sz="1600" dirty="0"/>
              <a:t>.</a:t>
            </a:r>
          </a:p>
          <a:p>
            <a:pPr lvl="1"/>
            <a:r>
              <a:rPr lang="es-MX" altLang="es-MX" sz="1600" dirty="0"/>
              <a:t>El bus tiene tres canales:  datos, direcciones de memoria y señales de control.</a:t>
            </a:r>
            <a:endParaRPr lang="en-US" altLang="es-MX" sz="1600" dirty="0"/>
          </a:p>
          <a:p>
            <a:endParaRPr lang="en-US" altLang="es-MX" sz="2400" dirty="0"/>
          </a:p>
        </p:txBody>
      </p:sp>
      <p:grpSp>
        <p:nvGrpSpPr>
          <p:cNvPr id="5124" name="Group 9"/>
          <p:cNvGrpSpPr>
            <a:grpSpLocks/>
          </p:cNvGrpSpPr>
          <p:nvPr/>
        </p:nvGrpSpPr>
        <p:grpSpPr bwMode="auto">
          <a:xfrm>
            <a:off x="2289176" y="1527177"/>
            <a:ext cx="7600950" cy="3532188"/>
            <a:chOff x="485" y="731"/>
            <a:chExt cx="4788" cy="2225"/>
          </a:xfrm>
        </p:grpSpPr>
        <p:pic>
          <p:nvPicPr>
            <p:cNvPr id="5125" name="Picture 5" descr="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 y="876"/>
              <a:ext cx="4788" cy="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7"/>
            <p:cNvSpPr txBox="1">
              <a:spLocks noChangeArrowheads="1"/>
            </p:cNvSpPr>
            <p:nvPr/>
          </p:nvSpPr>
          <p:spPr bwMode="auto">
            <a:xfrm>
              <a:off x="4854" y="2723"/>
              <a:ext cx="416" cy="2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2000">
                  <a:solidFill>
                    <a:schemeClr val="tx1"/>
                  </a:solidFill>
                  <a:latin typeface="Helvetica" pitchFamily="34" charset="0"/>
                </a:defRPr>
              </a:lvl1pPr>
              <a:lvl2pPr marL="742950" indent="-285750">
                <a:spcBef>
                  <a:spcPct val="35000"/>
                </a:spcBef>
                <a:buClr>
                  <a:srgbClr val="CC6600"/>
                </a:buClr>
                <a:buSzPct val="95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000099"/>
                </a:buClr>
                <a:buSzPct val="90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itchFamily="34" charset="0"/>
                </a:defRPr>
              </a:lvl9pPr>
            </a:lstStyle>
            <a:p>
              <a:pPr>
                <a:spcBef>
                  <a:spcPct val="0"/>
                </a:spcBef>
                <a:buClrTx/>
                <a:buSzTx/>
                <a:buNone/>
              </a:pPr>
              <a:r>
                <a:rPr kumimoji="0" lang="en-US" altLang="es-MX" sz="1800" dirty="0">
                  <a:solidFill>
                    <a:srgbClr val="0000CC"/>
                  </a:solidFill>
                  <a:latin typeface="Comic Sans MS" pitchFamily="66" charset="0"/>
                </a:rPr>
                <a:t>BUS</a:t>
              </a:r>
            </a:p>
          </p:txBody>
        </p:sp>
        <p:sp>
          <p:nvSpPr>
            <p:cNvPr id="5127" name="Text Box 6"/>
            <p:cNvSpPr txBox="1">
              <a:spLocks noChangeArrowheads="1"/>
            </p:cNvSpPr>
            <p:nvPr/>
          </p:nvSpPr>
          <p:spPr bwMode="auto">
            <a:xfrm>
              <a:off x="2165" y="731"/>
              <a:ext cx="64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2000">
                  <a:solidFill>
                    <a:schemeClr val="tx1"/>
                  </a:solidFill>
                  <a:latin typeface="Helvetica" pitchFamily="34" charset="0"/>
                </a:defRPr>
              </a:lvl1pPr>
              <a:lvl2pPr marL="742950" indent="-285750">
                <a:spcBef>
                  <a:spcPct val="35000"/>
                </a:spcBef>
                <a:buClr>
                  <a:srgbClr val="CC6600"/>
                </a:buClr>
                <a:buSzPct val="95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000099"/>
                </a:buClr>
                <a:buSzPct val="90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itchFamily="34" charset="0"/>
                </a:defRPr>
              </a:lvl9pPr>
            </a:lstStyle>
            <a:p>
              <a:pPr>
                <a:spcBef>
                  <a:spcPct val="0"/>
                </a:spcBef>
                <a:buClrTx/>
                <a:buSzTx/>
                <a:buNone/>
              </a:pPr>
              <a:r>
                <a:rPr kumimoji="0" lang="en-US" altLang="es-MX" sz="1800" dirty="0">
                  <a:solidFill>
                    <a:prstClr val="black"/>
                  </a:solidFill>
                  <a:latin typeface="Comic Sans MS" pitchFamily="66" charset="0"/>
                </a:rPr>
                <a:t>Monitor</a:t>
              </a:r>
            </a:p>
          </p:txBody>
        </p:sp>
        <p:sp>
          <p:nvSpPr>
            <p:cNvPr id="5128" name="Text Box 8"/>
            <p:cNvSpPr txBox="1">
              <a:spLocks noChangeArrowheads="1"/>
            </p:cNvSpPr>
            <p:nvPr/>
          </p:nvSpPr>
          <p:spPr bwMode="auto">
            <a:xfrm>
              <a:off x="1335" y="2367"/>
              <a:ext cx="625" cy="200"/>
            </a:xfrm>
            <a:prstGeom prst="rect">
              <a:avLst/>
            </a:prstGeom>
            <a:noFill/>
            <a:ln w="12700" cmpd="thinThick">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kumimoji="1" sz="2000">
                  <a:solidFill>
                    <a:schemeClr val="tx1"/>
                  </a:solidFill>
                  <a:latin typeface="Helvetica" pitchFamily="34" charset="0"/>
                </a:defRPr>
              </a:lvl1pPr>
              <a:lvl2pPr marL="742950" indent="-285750">
                <a:spcBef>
                  <a:spcPct val="35000"/>
                </a:spcBef>
                <a:buClr>
                  <a:srgbClr val="CC6600"/>
                </a:buClr>
                <a:buSzPct val="95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000099"/>
                </a:buClr>
                <a:buSzPct val="90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itchFamily="34" charset="0"/>
                </a:defRPr>
              </a:lvl9pPr>
            </a:lstStyle>
            <a:p>
              <a:pPr>
                <a:spcBef>
                  <a:spcPct val="50000"/>
                </a:spcBef>
                <a:buClrTx/>
                <a:buSzTx/>
                <a:buNone/>
              </a:pPr>
              <a:r>
                <a:rPr kumimoji="0" lang="es-MX" altLang="es-MX" sz="1400">
                  <a:solidFill>
                    <a:prstClr val="black"/>
                  </a:solidFill>
                  <a:latin typeface="Times New Roman" pitchFamily="18" charset="0"/>
                </a:rPr>
                <a:t>controller</a:t>
              </a:r>
              <a:endParaRPr kumimoji="0" lang="es-ES" altLang="es-MX" sz="1400">
                <a:solidFill>
                  <a:prstClr val="black"/>
                </a:solidFill>
                <a:latin typeface="Times New Roman" pitchFamily="18" charset="0"/>
              </a:endParaRPr>
            </a:p>
          </p:txBody>
        </p:sp>
      </p:grpSp>
      <p:sp>
        <p:nvSpPr>
          <p:cNvPr id="2" name="Marcador de número de diapositiva 1"/>
          <p:cNvSpPr>
            <a:spLocks noGrp="1"/>
          </p:cNvSpPr>
          <p:nvPr>
            <p:ph type="sldNum" sz="quarter" idx="12"/>
          </p:nvPr>
        </p:nvSpPr>
        <p:spPr/>
        <p:txBody>
          <a:bodyPr/>
          <a:lstStyle/>
          <a:p>
            <a:fld id="{89694F64-EAC4-420D-80A9-8D186F3C5535}" type="slidenum">
              <a:rPr lang="es-MX">
                <a:solidFill>
                  <a:prstClr val="black"/>
                </a:solidFill>
                <a:latin typeface="Calibri"/>
              </a:rPr>
              <a:pPr/>
              <a:t>5</a:t>
            </a:fld>
            <a:endParaRPr lang="es-MX" dirty="0">
              <a:solidFill>
                <a:prstClr val="black"/>
              </a:solidFill>
              <a:latin typeface="Calibri"/>
            </a:endParaRPr>
          </a:p>
        </p:txBody>
      </p:sp>
      <p:sp>
        <p:nvSpPr>
          <p:cNvPr id="4" name="Marcador de pie de página 3"/>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Tree>
    <p:extLst>
      <p:ext uri="{BB962C8B-B14F-4D97-AF65-F5344CB8AC3E}">
        <p14:creationId xmlns:p14="http://schemas.microsoft.com/office/powerpoint/2010/main" val="2276120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dirty="0"/>
              <a:t>HLL Strings in central memory</a:t>
            </a:r>
          </a:p>
        </p:txBody>
      </p:sp>
      <p:sp>
        <p:nvSpPr>
          <p:cNvPr id="19460" name="Rectangle 3"/>
          <p:cNvSpPr>
            <a:spLocks noGrp="1" noChangeArrowheads="1"/>
          </p:cNvSpPr>
          <p:nvPr>
            <p:ph type="body" idx="1"/>
          </p:nvPr>
        </p:nvSpPr>
        <p:spPr>
          <a:xfrm>
            <a:off x="2855640" y="1628800"/>
            <a:ext cx="6629400" cy="4495800"/>
          </a:xfrm>
        </p:spPr>
        <p:txBody>
          <a:bodyPr>
            <a:normAutofit/>
          </a:bodyPr>
          <a:lstStyle/>
          <a:p>
            <a:pPr eaLnBrk="1" hangingPunct="1"/>
            <a:r>
              <a:rPr lang="en-US" altLang="en-US" dirty="0"/>
              <a:t>Two components</a:t>
            </a:r>
          </a:p>
          <a:p>
            <a:pPr eaLnBrk="1" hangingPunct="1"/>
            <a:r>
              <a:rPr lang="en-US" altLang="en-US" dirty="0"/>
              <a:t>String</a:t>
            </a:r>
          </a:p>
          <a:p>
            <a:pPr lvl="1" eaLnBrk="1" hangingPunct="1"/>
            <a:r>
              <a:rPr lang="en-US" altLang="en-US" dirty="0"/>
              <a:t>Array of consecutive characters</a:t>
            </a:r>
          </a:p>
          <a:p>
            <a:pPr lvl="1" eaLnBrk="1" hangingPunct="1"/>
            <a:r>
              <a:rPr lang="en-US" altLang="en-US" dirty="0"/>
              <a:t>“Laura”</a:t>
            </a:r>
          </a:p>
          <a:p>
            <a:pPr eaLnBrk="1" hangingPunct="1"/>
            <a:r>
              <a:rPr lang="en-US" altLang="en-US" dirty="0"/>
              <a:t>Null-terminated String</a:t>
            </a:r>
          </a:p>
          <a:p>
            <a:pPr lvl="1" eaLnBrk="1" hangingPunct="1"/>
            <a:r>
              <a:rPr lang="en-US" altLang="en-US" dirty="0"/>
              <a:t>A </a:t>
            </a:r>
            <a:r>
              <a:rPr lang="en-US" altLang="en-US" i="1" dirty="0"/>
              <a:t>null </a:t>
            </a:r>
            <a:r>
              <a:rPr lang="en-US" altLang="en-US" dirty="0"/>
              <a:t>(zero) character ending String </a:t>
            </a:r>
            <a:endParaRPr lang="en-US" altLang="en-US" i="1" dirty="0"/>
          </a:p>
          <a:p>
            <a:r>
              <a:rPr lang="en-US" altLang="en-US" dirty="0"/>
              <a:t>Interpretation and Storage</a:t>
            </a:r>
          </a:p>
          <a:p>
            <a:pPr lvl="1"/>
            <a:r>
              <a:rPr lang="en-US" altLang="en-US" dirty="0"/>
              <a:t>Central memory ????</a:t>
            </a:r>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50</a:t>
            </a:fld>
            <a:endParaRPr lang="es-MX" dirty="0"/>
          </a:p>
        </p:txBody>
      </p:sp>
    </p:spTree>
    <p:extLst>
      <p:ext uri="{BB962C8B-B14F-4D97-AF65-F5344CB8AC3E}">
        <p14:creationId xmlns:p14="http://schemas.microsoft.com/office/powerpoint/2010/main" val="4257161711"/>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Arithmetic Instructions</a:t>
            </a:r>
          </a:p>
        </p:txBody>
      </p:sp>
      <p:sp>
        <p:nvSpPr>
          <p:cNvPr id="3" name="2 Marcador de contenido"/>
          <p:cNvSpPr>
            <a:spLocks noGrp="1"/>
          </p:cNvSpPr>
          <p:nvPr>
            <p:ph idx="1"/>
          </p:nvPr>
        </p:nvSpPr>
        <p:spPr/>
        <p:txBody>
          <a:bodyPr/>
          <a:lstStyle/>
          <a:p>
            <a:r>
              <a:rPr lang="en-US" altLang="es-MX"/>
              <a:t>Similar </a:t>
            </a:r>
            <a:r>
              <a:rPr lang="en-US" altLang="es-MX" dirty="0"/>
              <a:t>operand types as FLD and FST</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500</a:t>
            </a:fld>
            <a:endParaRPr lang="es-MX" dirty="0"/>
          </a:p>
        </p:txBody>
      </p:sp>
      <p:pic>
        <p:nvPicPr>
          <p:cNvPr id="7" name="Imagen 6"/>
          <p:cNvPicPr>
            <a:picLocks noChangeAspect="1"/>
          </p:cNvPicPr>
          <p:nvPr/>
        </p:nvPicPr>
        <p:blipFill>
          <a:blip r:embed="rId2"/>
          <a:stretch>
            <a:fillRect/>
          </a:stretch>
        </p:blipFill>
        <p:spPr>
          <a:xfrm>
            <a:off x="3314700" y="2420889"/>
            <a:ext cx="5562600" cy="3380487"/>
          </a:xfrm>
          <a:prstGeom prst="rect">
            <a:avLst/>
          </a:prstGeom>
        </p:spPr>
      </p:pic>
    </p:spTree>
    <p:extLst>
      <p:ext uri="{BB962C8B-B14F-4D97-AF65-F5344CB8AC3E}">
        <p14:creationId xmlns:p14="http://schemas.microsoft.com/office/powerpoint/2010/main" val="2677173979"/>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Floating-Point Add</a:t>
            </a:r>
          </a:p>
        </p:txBody>
      </p:sp>
      <p:sp>
        <p:nvSpPr>
          <p:cNvPr id="3" name="2 Marcador de contenido"/>
          <p:cNvSpPr>
            <a:spLocks noGrp="1"/>
          </p:cNvSpPr>
          <p:nvPr>
            <p:ph idx="1"/>
          </p:nvPr>
        </p:nvSpPr>
        <p:spPr/>
        <p:txBody>
          <a:bodyPr>
            <a:normAutofit/>
          </a:bodyPr>
          <a:lstStyle/>
          <a:p>
            <a:r>
              <a:rPr lang="en-US" altLang="es-MX" sz="2400" dirty="0"/>
              <a:t>FADD</a:t>
            </a:r>
          </a:p>
          <a:p>
            <a:pPr lvl="1"/>
            <a:r>
              <a:rPr lang="en-US" altLang="es-MX" sz="2400" dirty="0"/>
              <a:t>adds source to destination</a:t>
            </a:r>
          </a:p>
          <a:p>
            <a:pPr lvl="1"/>
            <a:r>
              <a:rPr lang="en-US" altLang="es-MX" sz="2400" dirty="0"/>
              <a:t>No-operand version, </a:t>
            </a:r>
            <a:r>
              <a:rPr lang="en-US" altLang="es-MX" sz="2400" dirty="0">
                <a:solidFill>
                  <a:srgbClr val="FF0000"/>
                </a:solidFill>
              </a:rPr>
              <a:t>pop</a:t>
            </a:r>
            <a:r>
              <a:rPr lang="en-US" altLang="es-MX" sz="2400" dirty="0"/>
              <a:t>s the FPU stack</a:t>
            </a:r>
          </a:p>
          <a:p>
            <a:endParaRPr lang="en-US" sz="2400" dirty="0"/>
          </a:p>
          <a:p>
            <a:endParaRPr lang="en-US" sz="2400" dirty="0"/>
          </a:p>
          <a:p>
            <a:endParaRPr lang="en-US" sz="2400" dirty="0"/>
          </a:p>
          <a:p>
            <a:pPr marL="0" indent="0">
              <a:buNone/>
            </a:pPr>
            <a:endParaRPr lang="en-US" sz="2400" dirty="0"/>
          </a:p>
          <a:p>
            <a:r>
              <a:rPr lang="en-US" sz="2400" dirty="0"/>
              <a:t>Examples</a:t>
            </a:r>
          </a:p>
          <a:p>
            <a:pPr lvl="1"/>
            <a:r>
              <a:rPr lang="en-US" sz="2000" dirty="0" err="1"/>
              <a:t>fadd</a:t>
            </a:r>
            <a:r>
              <a:rPr lang="en-US" sz="2000" dirty="0"/>
              <a:t> </a:t>
            </a:r>
            <a:r>
              <a:rPr lang="en-US" sz="2000" dirty="0" err="1"/>
              <a:t>mySingle</a:t>
            </a:r>
            <a:r>
              <a:rPr lang="en-US" sz="2000" dirty="0"/>
              <a:t>                   ; ST(0)  +=  </a:t>
            </a:r>
            <a:r>
              <a:rPr lang="en-US" sz="2000" dirty="0" err="1"/>
              <a:t>mySingle</a:t>
            </a:r>
            <a:endParaRPr lang="en-US" sz="2000" dirty="0"/>
          </a:p>
          <a:p>
            <a:pPr lvl="1"/>
            <a:r>
              <a:rPr lang="en-US" sz="2000" dirty="0" err="1"/>
              <a:t>fadd</a:t>
            </a:r>
            <a:r>
              <a:rPr lang="en-US" sz="2000" dirty="0"/>
              <a:t> REAL8 PTR[</a:t>
            </a:r>
            <a:r>
              <a:rPr lang="en-US" sz="2000" dirty="0" err="1"/>
              <a:t>esi</a:t>
            </a:r>
            <a:r>
              <a:rPr lang="en-US" sz="2000" dirty="0"/>
              <a:t>]        ; ST(0)  +=  REAL8 PTR[</a:t>
            </a:r>
            <a:r>
              <a:rPr lang="en-US" sz="2000" dirty="0" err="1"/>
              <a:t>esi</a:t>
            </a:r>
            <a:r>
              <a:rPr lang="en-US" sz="2000" dirty="0"/>
              <a:t>]</a:t>
            </a:r>
          </a:p>
        </p:txBody>
      </p:sp>
      <p:sp>
        <p:nvSpPr>
          <p:cNvPr id="4" name="3 Marcador de pie de página"/>
          <p:cNvSpPr>
            <a:spLocks noGrp="1"/>
          </p:cNvSpPr>
          <p:nvPr>
            <p:ph type="ftr" sz="quarter" idx="11"/>
          </p:nvPr>
        </p:nvSpPr>
        <p:spPr>
          <a:xfrm>
            <a:off x="4635987" y="6007299"/>
            <a:ext cx="2895600" cy="365125"/>
          </a:xfrm>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501</a:t>
            </a:fld>
            <a:endParaRPr lang="es-MX" dirty="0"/>
          </a:p>
        </p:txBody>
      </p:sp>
      <p:graphicFrame>
        <p:nvGraphicFramePr>
          <p:cNvPr id="8" name="Tabla 7"/>
          <p:cNvGraphicFramePr>
            <a:graphicFrameLocks noGrp="1"/>
          </p:cNvGraphicFramePr>
          <p:nvPr/>
        </p:nvGraphicFramePr>
        <p:xfrm>
          <a:off x="4439816" y="3055461"/>
          <a:ext cx="1995138" cy="1615440"/>
        </p:xfrm>
        <a:graphic>
          <a:graphicData uri="http://schemas.openxmlformats.org/drawingml/2006/table">
            <a:tbl>
              <a:tblPr firstRow="1" bandRow="1">
                <a:tableStyleId>{5C22544A-7EE6-4342-B048-85BDC9FD1C3A}</a:tableStyleId>
              </a:tblPr>
              <a:tblGrid>
                <a:gridCol w="1995138">
                  <a:extLst>
                    <a:ext uri="{9D8B030D-6E8A-4147-A177-3AD203B41FA5}">
                      <a16:colId xmlns:a16="http://schemas.microsoft.com/office/drawing/2014/main" val="20000"/>
                    </a:ext>
                  </a:extLst>
                </a:gridCol>
              </a:tblGrid>
              <a:tr h="370840">
                <a:tc>
                  <a:txBody>
                    <a:bodyPr/>
                    <a:lstStyle/>
                    <a:p>
                      <a:r>
                        <a:rPr lang="es-MX" sz="2000" b="0" dirty="0">
                          <a:solidFill>
                            <a:schemeClr val="tx1"/>
                          </a:solidFill>
                        </a:rPr>
                        <a:t>FADD</a:t>
                      </a:r>
                    </a:p>
                    <a:p>
                      <a:r>
                        <a:rPr lang="es-MX" sz="2000" b="0" dirty="0">
                          <a:solidFill>
                            <a:schemeClr val="tx1"/>
                          </a:solidFill>
                        </a:rPr>
                        <a:t>FADD  m32fp</a:t>
                      </a:r>
                    </a:p>
                    <a:p>
                      <a:r>
                        <a:rPr lang="es-MX" sz="2000" b="0" dirty="0">
                          <a:solidFill>
                            <a:schemeClr val="tx1"/>
                          </a:solidFill>
                        </a:rPr>
                        <a:t>FADD</a:t>
                      </a:r>
                      <a:r>
                        <a:rPr lang="es-MX" sz="2000" b="0" baseline="0" dirty="0">
                          <a:solidFill>
                            <a:schemeClr val="tx1"/>
                          </a:solidFill>
                        </a:rPr>
                        <a:t>  m64fp</a:t>
                      </a:r>
                    </a:p>
                    <a:p>
                      <a:r>
                        <a:rPr lang="es-MX" sz="2000" b="0" baseline="0" dirty="0">
                          <a:solidFill>
                            <a:schemeClr val="tx1"/>
                          </a:solidFill>
                        </a:rPr>
                        <a:t>FADD  ST(0), ST(i)</a:t>
                      </a:r>
                    </a:p>
                    <a:p>
                      <a:r>
                        <a:rPr lang="es-MX" sz="2000" b="0" baseline="0" dirty="0">
                          <a:solidFill>
                            <a:schemeClr val="tx1"/>
                          </a:solidFill>
                        </a:rPr>
                        <a:t>FADD  ST(i), ST(0)</a:t>
                      </a:r>
                      <a:endParaRPr lang="es-MX" sz="2000" b="0" dirty="0">
                        <a:solidFill>
                          <a:schemeClr val="tx1"/>
                        </a:solidFill>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28034525"/>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Floating-Point Add</a:t>
            </a:r>
          </a:p>
        </p:txBody>
      </p:sp>
      <p:sp>
        <p:nvSpPr>
          <p:cNvPr id="3" name="2 Marcador de contenido"/>
          <p:cNvSpPr>
            <a:spLocks noGrp="1"/>
          </p:cNvSpPr>
          <p:nvPr>
            <p:ph idx="1"/>
          </p:nvPr>
        </p:nvSpPr>
        <p:spPr/>
        <p:txBody>
          <a:bodyPr>
            <a:normAutofit/>
          </a:bodyPr>
          <a:lstStyle/>
          <a:p>
            <a:r>
              <a:rPr lang="en-US" altLang="es-MX" sz="2400" dirty="0"/>
              <a:t>FADD Examples:</a:t>
            </a:r>
          </a:p>
          <a:p>
            <a:endParaRPr lang="en-US" sz="2400" dirty="0"/>
          </a:p>
        </p:txBody>
      </p:sp>
      <p:sp>
        <p:nvSpPr>
          <p:cNvPr id="4" name="3 Marcador de pie de página"/>
          <p:cNvSpPr>
            <a:spLocks noGrp="1"/>
          </p:cNvSpPr>
          <p:nvPr>
            <p:ph type="ftr" sz="quarter" idx="11"/>
          </p:nvPr>
        </p:nvSpPr>
        <p:spPr>
          <a:xfrm>
            <a:off x="4635987" y="6007299"/>
            <a:ext cx="2895600" cy="365125"/>
          </a:xfrm>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502</a:t>
            </a:fld>
            <a:endParaRPr lang="es-MX"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2007778"/>
            <a:ext cx="4861520" cy="190858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196" y="4098717"/>
            <a:ext cx="5910559" cy="243502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904581"/>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Floating-Point Subtract</a:t>
            </a:r>
          </a:p>
        </p:txBody>
      </p:sp>
      <p:sp>
        <p:nvSpPr>
          <p:cNvPr id="3" name="2 Marcador de contenido"/>
          <p:cNvSpPr>
            <a:spLocks noGrp="1"/>
          </p:cNvSpPr>
          <p:nvPr>
            <p:ph idx="1"/>
          </p:nvPr>
        </p:nvSpPr>
        <p:spPr/>
        <p:txBody>
          <a:bodyPr>
            <a:normAutofit/>
          </a:bodyPr>
          <a:lstStyle/>
          <a:p>
            <a:r>
              <a:rPr lang="en-US" altLang="es-MX" sz="2000" dirty="0"/>
              <a:t>FSUB</a:t>
            </a:r>
          </a:p>
          <a:p>
            <a:pPr lvl="1"/>
            <a:r>
              <a:rPr lang="en-US" altLang="es-MX" sz="2000" dirty="0"/>
              <a:t>subtracts source from destination.</a:t>
            </a:r>
          </a:p>
          <a:p>
            <a:pPr lvl="1"/>
            <a:r>
              <a:rPr lang="en-US" altLang="es-MX" sz="2000" dirty="0"/>
              <a:t>No-operand version, </a:t>
            </a:r>
            <a:r>
              <a:rPr lang="en-US" altLang="es-MX" sz="2000" dirty="0">
                <a:solidFill>
                  <a:srgbClr val="FF0000"/>
                </a:solidFill>
              </a:rPr>
              <a:t>pop</a:t>
            </a:r>
            <a:r>
              <a:rPr lang="en-US" altLang="es-MX" sz="2000" dirty="0"/>
              <a:t>s the FPU stack after subtracting</a:t>
            </a:r>
          </a:p>
          <a:p>
            <a:endParaRPr lang="en-US" altLang="es-MX" sz="2000" dirty="0"/>
          </a:p>
          <a:p>
            <a:endParaRPr lang="en-US" altLang="es-MX" sz="2000" dirty="0"/>
          </a:p>
          <a:p>
            <a:endParaRPr lang="en-US" altLang="es-MX" sz="2000" dirty="0"/>
          </a:p>
          <a:p>
            <a:endParaRPr lang="en-US" altLang="es-MX" sz="2000" dirty="0"/>
          </a:p>
          <a:p>
            <a:endParaRPr lang="en-US" altLang="es-MX" sz="2000" dirty="0"/>
          </a:p>
          <a:p>
            <a:r>
              <a:rPr lang="en-US" altLang="es-MX" sz="2000" dirty="0"/>
              <a:t>Example</a:t>
            </a:r>
          </a:p>
          <a:p>
            <a:pPr lvl="1"/>
            <a:r>
              <a:rPr lang="en-US" altLang="es-MX" sz="1600" dirty="0" err="1"/>
              <a:t>fsub</a:t>
            </a:r>
            <a:r>
              <a:rPr lang="en-US" altLang="es-MX" sz="1600" dirty="0"/>
              <a:t> </a:t>
            </a:r>
            <a:r>
              <a:rPr lang="en-US" altLang="es-MX" sz="1600" dirty="0" err="1"/>
              <a:t>mySingle</a:t>
            </a:r>
            <a:r>
              <a:rPr lang="en-US" altLang="es-MX" sz="1600" dirty="0"/>
              <a:t>               ; ST(0)  -=  </a:t>
            </a:r>
            <a:r>
              <a:rPr lang="en-US" altLang="es-MX" sz="1600" dirty="0" err="1"/>
              <a:t>mySingle</a:t>
            </a:r>
            <a:endParaRPr lang="en-US" altLang="es-MX" sz="1600" dirty="0"/>
          </a:p>
          <a:p>
            <a:pPr lvl="1"/>
            <a:r>
              <a:rPr lang="en-US" altLang="es-MX" sz="1600" dirty="0" err="1"/>
              <a:t>fsub</a:t>
            </a:r>
            <a:r>
              <a:rPr lang="en-US" altLang="es-MX" sz="1600" dirty="0"/>
              <a:t> array[</a:t>
            </a:r>
            <a:r>
              <a:rPr lang="en-US" altLang="es-MX" sz="1600" dirty="0" err="1"/>
              <a:t>edi</a:t>
            </a:r>
            <a:r>
              <a:rPr lang="en-US" altLang="es-MX" sz="1600" dirty="0"/>
              <a:t>*8]         ; ST(0)  -=  array[</a:t>
            </a:r>
            <a:r>
              <a:rPr lang="en-US" altLang="es-MX" sz="1600" dirty="0" err="1"/>
              <a:t>edi</a:t>
            </a:r>
            <a:r>
              <a:rPr lang="en-US" altLang="es-MX" sz="1600" dirty="0"/>
              <a:t>*8]</a:t>
            </a:r>
          </a:p>
          <a:p>
            <a:endParaRPr lang="en-US" altLang="es-MX" sz="2000" dirty="0"/>
          </a:p>
          <a:p>
            <a:endParaRPr lang="en-US" sz="20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503</a:t>
            </a:fld>
            <a:endParaRPr lang="es-MX" dirty="0"/>
          </a:p>
        </p:txBody>
      </p:sp>
      <p:graphicFrame>
        <p:nvGraphicFramePr>
          <p:cNvPr id="7" name="Tabla 6"/>
          <p:cNvGraphicFramePr>
            <a:graphicFrameLocks noGrp="1"/>
          </p:cNvGraphicFramePr>
          <p:nvPr/>
        </p:nvGraphicFramePr>
        <p:xfrm>
          <a:off x="4583832" y="2924944"/>
          <a:ext cx="1995138" cy="1615440"/>
        </p:xfrm>
        <a:graphic>
          <a:graphicData uri="http://schemas.openxmlformats.org/drawingml/2006/table">
            <a:tbl>
              <a:tblPr firstRow="1" bandRow="1">
                <a:tableStyleId>{5C22544A-7EE6-4342-B048-85BDC9FD1C3A}</a:tableStyleId>
              </a:tblPr>
              <a:tblGrid>
                <a:gridCol w="1995138">
                  <a:extLst>
                    <a:ext uri="{9D8B030D-6E8A-4147-A177-3AD203B41FA5}">
                      <a16:colId xmlns:a16="http://schemas.microsoft.com/office/drawing/2014/main" val="20000"/>
                    </a:ext>
                  </a:extLst>
                </a:gridCol>
              </a:tblGrid>
              <a:tr h="370840">
                <a:tc>
                  <a:txBody>
                    <a:bodyPr/>
                    <a:lstStyle/>
                    <a:p>
                      <a:r>
                        <a:rPr lang="es-MX" sz="2000" b="0" dirty="0">
                          <a:solidFill>
                            <a:schemeClr val="tx1"/>
                          </a:solidFill>
                        </a:rPr>
                        <a:t>FSUB</a:t>
                      </a:r>
                    </a:p>
                    <a:p>
                      <a:r>
                        <a:rPr lang="es-MX" sz="2000" b="0" dirty="0">
                          <a:solidFill>
                            <a:schemeClr val="tx1"/>
                          </a:solidFill>
                        </a:rPr>
                        <a:t>FSUB  m32fp</a:t>
                      </a:r>
                    </a:p>
                    <a:p>
                      <a:r>
                        <a:rPr lang="es-MX" sz="2000" b="0" dirty="0">
                          <a:solidFill>
                            <a:schemeClr val="tx1"/>
                          </a:solidFill>
                        </a:rPr>
                        <a:t>FSUB</a:t>
                      </a:r>
                      <a:r>
                        <a:rPr lang="es-MX" sz="2000" b="0" baseline="0" dirty="0">
                          <a:solidFill>
                            <a:schemeClr val="tx1"/>
                          </a:solidFill>
                        </a:rPr>
                        <a:t>  m64fp</a:t>
                      </a:r>
                    </a:p>
                    <a:p>
                      <a:r>
                        <a:rPr lang="es-MX" sz="2000" b="0" baseline="0" dirty="0">
                          <a:solidFill>
                            <a:schemeClr val="tx1"/>
                          </a:solidFill>
                        </a:rPr>
                        <a:t>FSUB  ST(0), ST(i)</a:t>
                      </a:r>
                    </a:p>
                    <a:p>
                      <a:r>
                        <a:rPr lang="es-MX" sz="2000" b="0" baseline="0" dirty="0">
                          <a:solidFill>
                            <a:schemeClr val="tx1"/>
                          </a:solidFill>
                        </a:rPr>
                        <a:t>FSUB  ST(i), ST(0)</a:t>
                      </a:r>
                      <a:endParaRPr lang="es-MX" sz="2000" b="0" dirty="0">
                        <a:solidFill>
                          <a:schemeClr val="tx1"/>
                        </a:solidFill>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4930490"/>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lang="en-US" sz="16900" i="1" dirty="0">
                <a:solidFill>
                  <a:sysClr val="windowText" lastClr="000000"/>
                </a:solidFill>
                <a:latin typeface="Calibri"/>
              </a:rPr>
              <a:t>CE</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650027180"/>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Loading</a:t>
            </a:r>
            <a:r>
              <a:rPr lang="es-MX" dirty="0"/>
              <a:t> </a:t>
            </a:r>
            <a:r>
              <a:rPr lang="es-MX" dirty="0" err="1"/>
              <a:t>Constants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n-US" dirty="0"/>
              <a:t>The following instructions load specialized constants on the stack. With </a:t>
            </a:r>
            <a:r>
              <a:rPr lang="en-US" dirty="0">
                <a:solidFill>
                  <a:srgbClr val="0070C0"/>
                </a:solidFill>
              </a:rPr>
              <a:t>no</a:t>
            </a:r>
            <a:r>
              <a:rPr lang="en-US" dirty="0"/>
              <a:t> operands.</a:t>
            </a:r>
          </a:p>
          <a:p>
            <a:pPr marL="0" indent="0">
              <a:buNone/>
            </a:pPr>
            <a:endParaRPr lang="en-US" dirty="0"/>
          </a:p>
          <a:p>
            <a:r>
              <a:rPr lang="en-US" dirty="0"/>
              <a:t>FLD1:  pushes 1.0 onto the register stack.</a:t>
            </a:r>
          </a:p>
          <a:p>
            <a:r>
              <a:rPr lang="en-US" dirty="0"/>
              <a:t>FLDZ (load zero):  pushes 0.0 on the FPU stack.</a:t>
            </a:r>
          </a:p>
          <a:p>
            <a:r>
              <a:rPr lang="en-US" dirty="0"/>
              <a:t>FLDL2T:  pushes log</a:t>
            </a:r>
            <a:r>
              <a:rPr lang="en-US" baseline="-25000" dirty="0"/>
              <a:t>2</a:t>
            </a:r>
            <a:r>
              <a:rPr lang="en-US" dirty="0"/>
              <a:t>10 onto the register stack.</a:t>
            </a:r>
          </a:p>
          <a:p>
            <a:r>
              <a:rPr lang="en-US" dirty="0"/>
              <a:t>FLDL2E:  pushes log</a:t>
            </a:r>
            <a:r>
              <a:rPr lang="en-US" baseline="-25000" dirty="0"/>
              <a:t>2</a:t>
            </a:r>
            <a:r>
              <a:rPr lang="en-US" dirty="0"/>
              <a:t>e onto the register stack.</a:t>
            </a:r>
          </a:p>
          <a:p>
            <a:r>
              <a:rPr lang="en-US" dirty="0"/>
              <a:t>FLDPI:  pushes PI onto the register stack.</a:t>
            </a:r>
          </a:p>
          <a:p>
            <a:r>
              <a:rPr lang="en-US" dirty="0"/>
              <a:t>FLDLG2:  pushes log</a:t>
            </a:r>
            <a:r>
              <a:rPr lang="en-US" baseline="-25000" dirty="0"/>
              <a:t>10</a:t>
            </a:r>
            <a:r>
              <a:rPr lang="en-US" dirty="0"/>
              <a:t>2 onto the register stack.</a:t>
            </a:r>
          </a:p>
          <a:p>
            <a:r>
              <a:rPr lang="en-US" dirty="0"/>
              <a:t>FLDLN2:  pushes log</a:t>
            </a:r>
            <a:r>
              <a:rPr lang="en-US" baseline="-25000" dirty="0"/>
              <a:t>e</a:t>
            </a:r>
            <a:r>
              <a:rPr lang="en-US" dirty="0"/>
              <a:t>2 onto the register stack.</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505</a:t>
            </a:fld>
            <a:endParaRPr lang="es-MX" dirty="0"/>
          </a:p>
        </p:txBody>
      </p:sp>
    </p:spTree>
    <p:extLst>
      <p:ext uri="{BB962C8B-B14F-4D97-AF65-F5344CB8AC3E}">
        <p14:creationId xmlns:p14="http://schemas.microsoft.com/office/powerpoint/2010/main" val="2566556496"/>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err="1"/>
              <a:t>Conversions</a:t>
            </a:r>
            <a:r>
              <a:rPr lang="es-MX" dirty="0"/>
              <a:t>: </a:t>
            </a:r>
            <a:r>
              <a:rPr lang="es-MX" dirty="0" err="1"/>
              <a:t>Integer</a:t>
            </a:r>
            <a:r>
              <a:rPr lang="es-MX" dirty="0"/>
              <a:t> &lt;&gt; </a:t>
            </a:r>
            <a:r>
              <a:rPr lang="es-MX" dirty="0" err="1"/>
              <a:t>Floating</a:t>
            </a:r>
            <a:r>
              <a:rPr lang="es-MX" dirty="0"/>
              <a:t>-Point</a:t>
            </a:r>
          </a:p>
        </p:txBody>
      </p:sp>
      <p:sp>
        <p:nvSpPr>
          <p:cNvPr id="3" name="Marcador de contenido 2"/>
          <p:cNvSpPr>
            <a:spLocks noGrp="1"/>
          </p:cNvSpPr>
          <p:nvPr>
            <p:ph idx="1"/>
          </p:nvPr>
        </p:nvSpPr>
        <p:spPr/>
        <p:txBody>
          <a:bodyPr>
            <a:normAutofit/>
          </a:bodyPr>
          <a:lstStyle/>
          <a:p>
            <a:r>
              <a:rPr lang="es-MX" b="1" dirty="0"/>
              <a:t>F</a:t>
            </a:r>
            <a:r>
              <a:rPr lang="es-MX" b="1" dirty="0">
                <a:solidFill>
                  <a:srgbClr val="FF0000"/>
                </a:solidFill>
              </a:rPr>
              <a:t>I</a:t>
            </a:r>
            <a:r>
              <a:rPr lang="es-MX" b="1" dirty="0"/>
              <a:t>LD</a:t>
            </a:r>
            <a:r>
              <a:rPr lang="es-MX" dirty="0"/>
              <a:t>,</a:t>
            </a:r>
          </a:p>
          <a:p>
            <a:pPr lvl="1"/>
            <a:r>
              <a:rPr lang="en-US" dirty="0"/>
              <a:t>Load Integer. Instruction converts a 16-, 32-, or 64-bit </a:t>
            </a:r>
            <a:r>
              <a:rPr lang="en-US" i="1" dirty="0">
                <a:solidFill>
                  <a:srgbClr val="FF0000"/>
                </a:solidFill>
              </a:rPr>
              <a:t>signed integer source operand</a:t>
            </a:r>
            <a:r>
              <a:rPr lang="en-US" dirty="0"/>
              <a:t> to double-precision floating point and loads it into ST(0).</a:t>
            </a:r>
          </a:p>
          <a:p>
            <a:pPr lvl="1"/>
            <a:endParaRPr lang="en-US" i="1" dirty="0"/>
          </a:p>
          <a:p>
            <a:r>
              <a:rPr lang="es-MX" b="1" dirty="0"/>
              <a:t>F</a:t>
            </a:r>
            <a:r>
              <a:rPr lang="es-MX" b="1" dirty="0">
                <a:solidFill>
                  <a:srgbClr val="FF0000"/>
                </a:solidFill>
              </a:rPr>
              <a:t>I</a:t>
            </a:r>
            <a:r>
              <a:rPr lang="es-MX" b="1" dirty="0"/>
              <a:t>ST</a:t>
            </a:r>
            <a:r>
              <a:rPr lang="es-MX" dirty="0"/>
              <a:t>,</a:t>
            </a:r>
          </a:p>
          <a:p>
            <a:pPr lvl="1"/>
            <a:r>
              <a:rPr lang="en-US" dirty="0"/>
              <a:t>Store Integer. Instruction converts the value in ST(0) to </a:t>
            </a:r>
            <a:r>
              <a:rPr lang="en-US" i="1" dirty="0">
                <a:solidFill>
                  <a:srgbClr val="FF0000"/>
                </a:solidFill>
              </a:rPr>
              <a:t>signed integer</a:t>
            </a:r>
            <a:r>
              <a:rPr lang="en-US" dirty="0"/>
              <a:t> and stores the result in the </a:t>
            </a:r>
            <a:r>
              <a:rPr lang="en-US" i="1" dirty="0">
                <a:solidFill>
                  <a:srgbClr val="FF0000"/>
                </a:solidFill>
              </a:rPr>
              <a:t>destination operand</a:t>
            </a:r>
            <a:r>
              <a:rPr lang="en-US" dirty="0"/>
              <a:t>.</a:t>
            </a:r>
          </a:p>
          <a:p>
            <a:endParaRPr lang="es-MX" dirty="0"/>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506</a:t>
            </a:fld>
            <a:endParaRPr lang="es-MX" dirty="0"/>
          </a:p>
        </p:txBody>
      </p:sp>
      <p:graphicFrame>
        <p:nvGraphicFramePr>
          <p:cNvPr id="6" name="Tabla 5"/>
          <p:cNvGraphicFramePr>
            <a:graphicFrameLocks noGrp="1"/>
          </p:cNvGraphicFramePr>
          <p:nvPr/>
        </p:nvGraphicFramePr>
        <p:xfrm>
          <a:off x="6384032" y="3645024"/>
          <a:ext cx="2015244" cy="1005840"/>
        </p:xfrm>
        <a:graphic>
          <a:graphicData uri="http://schemas.openxmlformats.org/drawingml/2006/table">
            <a:tbl>
              <a:tblPr firstRow="1" bandRow="1">
                <a:tableStyleId>{5C22544A-7EE6-4342-B048-85BDC9FD1C3A}</a:tableStyleId>
              </a:tblPr>
              <a:tblGrid>
                <a:gridCol w="2015244">
                  <a:extLst>
                    <a:ext uri="{9D8B030D-6E8A-4147-A177-3AD203B41FA5}">
                      <a16:colId xmlns:a16="http://schemas.microsoft.com/office/drawing/2014/main" val="20000"/>
                    </a:ext>
                  </a:extLst>
                </a:gridCol>
              </a:tblGrid>
              <a:tr h="370840">
                <a:tc>
                  <a:txBody>
                    <a:bodyPr/>
                    <a:lstStyle/>
                    <a:p>
                      <a:r>
                        <a:rPr lang="es-MX" sz="2000" b="0" dirty="0">
                          <a:solidFill>
                            <a:schemeClr val="tx1"/>
                          </a:solidFill>
                        </a:rPr>
                        <a:t>FILD/FIST  m16int</a:t>
                      </a:r>
                    </a:p>
                    <a:p>
                      <a:r>
                        <a:rPr lang="es-MX" sz="2000" b="0" dirty="0">
                          <a:solidFill>
                            <a:schemeClr val="tx1"/>
                          </a:solidFill>
                        </a:rPr>
                        <a:t>FILD/FIST</a:t>
                      </a:r>
                      <a:r>
                        <a:rPr lang="es-MX" sz="2000" b="0" baseline="0" dirty="0">
                          <a:solidFill>
                            <a:schemeClr val="tx1"/>
                          </a:solidFill>
                        </a:rPr>
                        <a:t>  m32int</a:t>
                      </a:r>
                    </a:p>
                    <a:p>
                      <a:r>
                        <a:rPr lang="es-MX" sz="2000" b="0" dirty="0">
                          <a:solidFill>
                            <a:schemeClr val="tx1"/>
                          </a:solidFill>
                        </a:rPr>
                        <a:t>FILD/FIST</a:t>
                      </a:r>
                      <a:r>
                        <a:rPr lang="es-MX" sz="2000" b="0" baseline="0" dirty="0">
                          <a:solidFill>
                            <a:schemeClr val="tx1"/>
                          </a:solidFill>
                        </a:rPr>
                        <a:t>  m64int</a:t>
                      </a: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9523061"/>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Arithmetic Instructions</a:t>
            </a:r>
          </a:p>
        </p:txBody>
      </p:sp>
      <p:sp>
        <p:nvSpPr>
          <p:cNvPr id="3" name="2 Marcador de contenido"/>
          <p:cNvSpPr>
            <a:spLocks noGrp="1"/>
          </p:cNvSpPr>
          <p:nvPr>
            <p:ph idx="1"/>
          </p:nvPr>
        </p:nvSpPr>
        <p:spPr/>
        <p:txBody>
          <a:bodyPr/>
          <a:lstStyle/>
          <a:p>
            <a:r>
              <a:rPr lang="en-US" altLang="es-MX" dirty="0"/>
              <a:t>Similar operand types as FLD and FST</a:t>
            </a:r>
          </a:p>
          <a:p>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507</a:t>
            </a:fld>
            <a:endParaRPr lang="es-MX" dirty="0"/>
          </a:p>
        </p:txBody>
      </p:sp>
      <p:pic>
        <p:nvPicPr>
          <p:cNvPr id="7" name="Imagen 6"/>
          <p:cNvPicPr>
            <a:picLocks noChangeAspect="1"/>
          </p:cNvPicPr>
          <p:nvPr/>
        </p:nvPicPr>
        <p:blipFill>
          <a:blip r:embed="rId2"/>
          <a:stretch>
            <a:fillRect/>
          </a:stretch>
        </p:blipFill>
        <p:spPr>
          <a:xfrm>
            <a:off x="3314700" y="2420889"/>
            <a:ext cx="5562600" cy="3380487"/>
          </a:xfrm>
          <a:prstGeom prst="rect">
            <a:avLst/>
          </a:prstGeom>
        </p:spPr>
      </p:pic>
    </p:spTree>
    <p:extLst>
      <p:ext uri="{BB962C8B-B14F-4D97-AF65-F5344CB8AC3E}">
        <p14:creationId xmlns:p14="http://schemas.microsoft.com/office/powerpoint/2010/main" val="2892344624"/>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SIGN </a:t>
            </a:r>
            <a:r>
              <a:rPr lang="es-MX" dirty="0" err="1"/>
              <a:t>modifier</a:t>
            </a:r>
            <a:r>
              <a:rPr lang="es-MX" dirty="0"/>
              <a:t> </a:t>
            </a:r>
            <a:r>
              <a:rPr lang="es-MX" dirty="0" err="1"/>
              <a:t>instruction</a:t>
            </a:r>
            <a:endParaRPr lang="es-MX" dirty="0"/>
          </a:p>
        </p:txBody>
      </p:sp>
      <p:sp>
        <p:nvSpPr>
          <p:cNvPr id="3" name="Marcador de contenido 2"/>
          <p:cNvSpPr>
            <a:spLocks noGrp="1"/>
          </p:cNvSpPr>
          <p:nvPr>
            <p:ph idx="1"/>
          </p:nvPr>
        </p:nvSpPr>
        <p:spPr/>
        <p:txBody>
          <a:bodyPr/>
          <a:lstStyle/>
          <a:p>
            <a:r>
              <a:rPr lang="es-MX" b="1" dirty="0"/>
              <a:t>FCHS</a:t>
            </a:r>
            <a:r>
              <a:rPr lang="es-MX" dirty="0"/>
              <a:t>, </a:t>
            </a:r>
            <a:r>
              <a:rPr lang="es-MX" dirty="0" err="1"/>
              <a:t>change</a:t>
            </a:r>
            <a:r>
              <a:rPr lang="es-MX" dirty="0"/>
              <a:t> </a:t>
            </a:r>
            <a:r>
              <a:rPr lang="es-MX" dirty="0" err="1"/>
              <a:t>sign</a:t>
            </a:r>
            <a:r>
              <a:rPr lang="es-MX" dirty="0"/>
              <a:t>,</a:t>
            </a:r>
          </a:p>
          <a:p>
            <a:pPr lvl="1"/>
            <a:r>
              <a:rPr lang="en-US" dirty="0"/>
              <a:t>reverses the sign of the floating-point value in ST(0).</a:t>
            </a:r>
          </a:p>
          <a:p>
            <a:r>
              <a:rPr lang="en-US" b="1" dirty="0"/>
              <a:t>FABS</a:t>
            </a:r>
            <a:r>
              <a:rPr lang="en-US" dirty="0"/>
              <a:t>, absolute sign,</a:t>
            </a:r>
          </a:p>
          <a:p>
            <a:pPr lvl="1"/>
            <a:r>
              <a:rPr lang="en-US" dirty="0"/>
              <a:t>clears the sign of the number in ST(0) to create its absolute value.</a:t>
            </a:r>
          </a:p>
          <a:p>
            <a:endParaRPr lang="es-MX" dirty="0"/>
          </a:p>
          <a:p>
            <a:r>
              <a:rPr lang="es-MX" dirty="0" err="1">
                <a:solidFill>
                  <a:srgbClr val="FF0000"/>
                </a:solidFill>
              </a:rPr>
              <a:t>With</a:t>
            </a:r>
            <a:r>
              <a:rPr lang="es-MX" dirty="0">
                <a:solidFill>
                  <a:srgbClr val="FF0000"/>
                </a:solidFill>
              </a:rPr>
              <a:t> no </a:t>
            </a:r>
            <a:r>
              <a:rPr lang="es-MX" dirty="0" err="1">
                <a:solidFill>
                  <a:srgbClr val="FF0000"/>
                </a:solidFill>
              </a:rPr>
              <a:t>operands</a:t>
            </a:r>
            <a:r>
              <a:rPr lang="es-MX" dirty="0"/>
              <a:t>.</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508</a:t>
            </a:fld>
            <a:endParaRPr lang="es-MX" dirty="0"/>
          </a:p>
        </p:txBody>
      </p:sp>
    </p:spTree>
    <p:extLst>
      <p:ext uri="{BB962C8B-B14F-4D97-AF65-F5344CB8AC3E}">
        <p14:creationId xmlns:p14="http://schemas.microsoft.com/office/powerpoint/2010/main" val="1596326575"/>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Floating-Point Multiply / Division</a:t>
            </a:r>
          </a:p>
        </p:txBody>
      </p:sp>
      <p:sp>
        <p:nvSpPr>
          <p:cNvPr id="3" name="2 Marcador de contenido"/>
          <p:cNvSpPr>
            <a:spLocks noGrp="1"/>
          </p:cNvSpPr>
          <p:nvPr>
            <p:ph idx="1"/>
          </p:nvPr>
        </p:nvSpPr>
        <p:spPr/>
        <p:txBody>
          <a:bodyPr>
            <a:normAutofit/>
          </a:bodyPr>
          <a:lstStyle/>
          <a:p>
            <a:r>
              <a:rPr lang="en-US" altLang="es-MX" sz="2000" dirty="0"/>
              <a:t>FMUL</a:t>
            </a:r>
          </a:p>
          <a:p>
            <a:pPr lvl="1"/>
            <a:r>
              <a:rPr lang="en-US" altLang="es-MX" sz="2000" dirty="0"/>
              <a:t>Multiplies source by destination, stores product in destination</a:t>
            </a:r>
          </a:p>
          <a:p>
            <a:endParaRPr lang="en-US" altLang="es-MX" sz="2000" dirty="0"/>
          </a:p>
          <a:p>
            <a:endParaRPr lang="en-US" altLang="es-MX" sz="2000" dirty="0"/>
          </a:p>
          <a:p>
            <a:endParaRPr lang="en-US" altLang="es-MX" sz="2000" dirty="0"/>
          </a:p>
          <a:p>
            <a:pPr marL="0" indent="0">
              <a:buNone/>
            </a:pPr>
            <a:endParaRPr lang="en-US" altLang="es-MX" sz="2000" dirty="0"/>
          </a:p>
          <a:p>
            <a:r>
              <a:rPr lang="en-US" altLang="es-MX" sz="2000" dirty="0"/>
              <a:t>FDIV</a:t>
            </a:r>
          </a:p>
          <a:p>
            <a:pPr lvl="1"/>
            <a:r>
              <a:rPr lang="en-US" altLang="es-MX" sz="2000" dirty="0"/>
              <a:t>Divides destination by source, then pops the stack</a:t>
            </a:r>
          </a:p>
          <a:p>
            <a:endParaRPr lang="en-US" sz="2000" dirty="0"/>
          </a:p>
          <a:p>
            <a:r>
              <a:rPr lang="en-US" sz="2000" dirty="0"/>
              <a:t>Examples</a:t>
            </a:r>
          </a:p>
          <a:p>
            <a:pPr lvl="1"/>
            <a:r>
              <a:rPr lang="en-US" sz="1600" dirty="0" err="1"/>
              <a:t>fmul</a:t>
            </a:r>
            <a:r>
              <a:rPr lang="en-US" sz="1600" dirty="0"/>
              <a:t> </a:t>
            </a:r>
            <a:r>
              <a:rPr lang="en-US" sz="1600" dirty="0" err="1"/>
              <a:t>mySingle</a:t>
            </a:r>
            <a:r>
              <a:rPr lang="en-US" sz="1600" dirty="0"/>
              <a:t>         ; ST(0)  *=  </a:t>
            </a:r>
            <a:r>
              <a:rPr lang="en-US" sz="1600" dirty="0" err="1"/>
              <a:t>mySingle</a:t>
            </a:r>
            <a:endParaRPr lang="en-US" sz="1600" dirty="0"/>
          </a:p>
          <a:p>
            <a:pPr lvl="1"/>
            <a:r>
              <a:rPr lang="en-US" sz="1600" dirty="0" err="1"/>
              <a:t>fdiv</a:t>
            </a:r>
            <a:r>
              <a:rPr lang="en-US" sz="1600" dirty="0"/>
              <a:t> </a:t>
            </a:r>
            <a:r>
              <a:rPr lang="en-US" sz="1600" dirty="0" err="1"/>
              <a:t>mySingle</a:t>
            </a:r>
            <a:r>
              <a:rPr lang="en-US" sz="1600" dirty="0"/>
              <a:t>           ; ST(0)  /=  </a:t>
            </a:r>
            <a:r>
              <a:rPr lang="en-US" sz="1600" dirty="0" err="1"/>
              <a:t>mySingle</a:t>
            </a:r>
            <a:endParaRPr lang="en-US" sz="1600"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509</a:t>
            </a:fld>
            <a:endParaRPr lang="es-MX" dirty="0"/>
          </a:p>
        </p:txBody>
      </p:sp>
      <p:graphicFrame>
        <p:nvGraphicFramePr>
          <p:cNvPr id="10" name="Tabla 9"/>
          <p:cNvGraphicFramePr>
            <a:graphicFrameLocks noGrp="1"/>
          </p:cNvGraphicFramePr>
          <p:nvPr/>
        </p:nvGraphicFramePr>
        <p:xfrm>
          <a:off x="4683155" y="2348880"/>
          <a:ext cx="2823738" cy="1615440"/>
        </p:xfrm>
        <a:graphic>
          <a:graphicData uri="http://schemas.openxmlformats.org/drawingml/2006/table">
            <a:tbl>
              <a:tblPr firstRow="1" bandRow="1">
                <a:tableStyleId>{5C22544A-7EE6-4342-B048-85BDC9FD1C3A}</a:tableStyleId>
              </a:tblPr>
              <a:tblGrid>
                <a:gridCol w="2823738">
                  <a:extLst>
                    <a:ext uri="{9D8B030D-6E8A-4147-A177-3AD203B41FA5}">
                      <a16:colId xmlns:a16="http://schemas.microsoft.com/office/drawing/2014/main" val="20000"/>
                    </a:ext>
                  </a:extLst>
                </a:gridCol>
              </a:tblGrid>
              <a:tr h="370840">
                <a:tc>
                  <a:txBody>
                    <a:bodyPr/>
                    <a:lstStyle/>
                    <a:p>
                      <a:r>
                        <a:rPr lang="es-MX" sz="2000" b="0" dirty="0">
                          <a:solidFill>
                            <a:schemeClr val="tx1"/>
                          </a:solidFill>
                        </a:rPr>
                        <a:t>FMUL/FDIV</a:t>
                      </a:r>
                    </a:p>
                    <a:p>
                      <a:r>
                        <a:rPr lang="es-MX" sz="2000" b="0" dirty="0">
                          <a:solidFill>
                            <a:schemeClr val="tx1"/>
                          </a:solidFill>
                        </a:rPr>
                        <a:t>FMUL/FDIV  m32fp</a:t>
                      </a:r>
                    </a:p>
                    <a:p>
                      <a:r>
                        <a:rPr lang="es-MX" sz="2000" b="0" dirty="0">
                          <a:solidFill>
                            <a:schemeClr val="tx1"/>
                          </a:solidFill>
                        </a:rPr>
                        <a:t>FMUL/FDIV</a:t>
                      </a:r>
                      <a:r>
                        <a:rPr lang="es-MX" sz="2000" b="0" baseline="0" dirty="0">
                          <a:solidFill>
                            <a:schemeClr val="tx1"/>
                          </a:solidFill>
                        </a:rPr>
                        <a:t>  m64fp</a:t>
                      </a:r>
                    </a:p>
                    <a:p>
                      <a:r>
                        <a:rPr lang="es-MX" sz="2000" b="0" dirty="0">
                          <a:solidFill>
                            <a:schemeClr val="tx1"/>
                          </a:solidFill>
                        </a:rPr>
                        <a:t>FMUL/FDIV</a:t>
                      </a:r>
                      <a:r>
                        <a:rPr lang="es-MX" sz="2000" b="0" baseline="0" dirty="0">
                          <a:solidFill>
                            <a:schemeClr val="tx1"/>
                          </a:solidFill>
                        </a:rPr>
                        <a:t>  ST(0), ST(i)</a:t>
                      </a:r>
                    </a:p>
                    <a:p>
                      <a:r>
                        <a:rPr lang="es-MX" sz="2000" b="0" dirty="0">
                          <a:solidFill>
                            <a:schemeClr val="tx1"/>
                          </a:solidFill>
                        </a:rPr>
                        <a:t>FMUL/FDIV</a:t>
                      </a:r>
                      <a:r>
                        <a:rPr lang="es-MX" sz="2000" b="0" baseline="0" dirty="0">
                          <a:solidFill>
                            <a:schemeClr val="tx1"/>
                          </a:solidFill>
                        </a:rPr>
                        <a:t>  ST(i), ST(0)</a:t>
                      </a:r>
                      <a:endParaRPr lang="es-MX" sz="2000" b="0" dirty="0">
                        <a:solidFill>
                          <a:schemeClr val="tx1"/>
                        </a:solidFill>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356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p:txBody>
          <a:bodyPr/>
          <a:lstStyle/>
          <a:p>
            <a:pPr eaLnBrk="1" hangingPunct="1">
              <a:defRPr/>
            </a:pPr>
            <a:r>
              <a:rPr lang="en-US"/>
              <a:t>Numeric Data Representation</a:t>
            </a:r>
          </a:p>
        </p:txBody>
      </p:sp>
      <p:sp>
        <p:nvSpPr>
          <p:cNvPr id="20484" name="Rectangle 1027"/>
          <p:cNvSpPr>
            <a:spLocks noGrp="1" noChangeArrowheads="1"/>
          </p:cNvSpPr>
          <p:nvPr>
            <p:ph type="body" idx="1"/>
          </p:nvPr>
        </p:nvSpPr>
        <p:spPr>
          <a:xfrm>
            <a:off x="3215680" y="1676400"/>
            <a:ext cx="5715000" cy="3733800"/>
          </a:xfrm>
        </p:spPr>
        <p:txBody>
          <a:bodyPr>
            <a:normAutofit fontScale="92500" lnSpcReduction="20000"/>
          </a:bodyPr>
          <a:lstStyle/>
          <a:p>
            <a:pPr eaLnBrk="1" hangingPunct="1"/>
            <a:r>
              <a:rPr lang="en-US" altLang="en-US" dirty="0"/>
              <a:t>pure binary</a:t>
            </a:r>
          </a:p>
          <a:p>
            <a:pPr lvl="1" eaLnBrk="1" hangingPunct="1"/>
            <a:r>
              <a:rPr lang="en-US" altLang="en-US" dirty="0"/>
              <a:t>can be calculated directly</a:t>
            </a:r>
          </a:p>
          <a:p>
            <a:pPr eaLnBrk="1" hangingPunct="1"/>
            <a:r>
              <a:rPr lang="en-US" altLang="en-US" dirty="0"/>
              <a:t>ASCII char binary</a:t>
            </a:r>
          </a:p>
          <a:p>
            <a:pPr lvl="1" eaLnBrk="1" hangingPunct="1"/>
            <a:r>
              <a:rPr lang="en-US" altLang="en-US" dirty="0"/>
              <a:t>string of digits: "01010101"</a:t>
            </a:r>
          </a:p>
          <a:p>
            <a:pPr eaLnBrk="1" hangingPunct="1"/>
            <a:r>
              <a:rPr lang="en-US" altLang="en-US" dirty="0"/>
              <a:t>ASCII char decimal</a:t>
            </a:r>
          </a:p>
          <a:p>
            <a:pPr lvl="1" eaLnBrk="1" hangingPunct="1"/>
            <a:r>
              <a:rPr lang="en-US" altLang="en-US" dirty="0"/>
              <a:t>string of digits: "65"</a:t>
            </a:r>
          </a:p>
          <a:p>
            <a:pPr eaLnBrk="1" hangingPunct="1"/>
            <a:r>
              <a:rPr lang="en-US" altLang="en-US" dirty="0"/>
              <a:t>ASCII char hexadecimal</a:t>
            </a:r>
          </a:p>
          <a:p>
            <a:pPr lvl="1" eaLnBrk="1" hangingPunct="1"/>
            <a:r>
              <a:rPr lang="en-US" altLang="en-US" dirty="0"/>
              <a:t>string of digits: "9C"</a:t>
            </a:r>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51</a:t>
            </a:fld>
            <a:endParaRPr lang="es-MX" dirty="0"/>
          </a:p>
        </p:txBody>
      </p:sp>
    </p:spTree>
    <p:extLst>
      <p:ext uri="{BB962C8B-B14F-4D97-AF65-F5344CB8AC3E}">
        <p14:creationId xmlns:p14="http://schemas.microsoft.com/office/powerpoint/2010/main" val="1530797176"/>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Floating-Point Division</a:t>
            </a:r>
          </a:p>
        </p:txBody>
      </p:sp>
      <p:sp>
        <p:nvSpPr>
          <p:cNvPr id="3" name="2 Marcador de contenido"/>
          <p:cNvSpPr>
            <a:spLocks noGrp="1"/>
          </p:cNvSpPr>
          <p:nvPr>
            <p:ph idx="1"/>
          </p:nvPr>
        </p:nvSpPr>
        <p:spPr/>
        <p:txBody>
          <a:bodyPr>
            <a:normAutofit/>
          </a:bodyPr>
          <a:lstStyle/>
          <a:p>
            <a:pPr marL="0" indent="0">
              <a:buNone/>
            </a:pPr>
            <a:endParaRPr lang="en-US" sz="2000" dirty="0"/>
          </a:p>
          <a:p>
            <a:r>
              <a:rPr lang="en-US" sz="2000" dirty="0"/>
              <a:t>Examples</a:t>
            </a:r>
          </a:p>
          <a:p>
            <a:pPr marL="457200" lvl="1" indent="0">
              <a:buNone/>
            </a:pPr>
            <a:r>
              <a:rPr lang="en-US" sz="1600" dirty="0"/>
              <a:t>.DATA</a:t>
            </a:r>
          </a:p>
          <a:p>
            <a:pPr marL="457200" lvl="1" indent="0">
              <a:buNone/>
            </a:pPr>
            <a:r>
              <a:rPr lang="en-US" sz="1600" dirty="0"/>
              <a:t>    </a:t>
            </a:r>
            <a:r>
              <a:rPr lang="en-US" sz="1600" dirty="0" err="1"/>
              <a:t>dblOne</a:t>
            </a:r>
            <a:r>
              <a:rPr lang="en-US" sz="1600" dirty="0"/>
              <a:t>  REAL8  1234.56</a:t>
            </a:r>
          </a:p>
          <a:p>
            <a:pPr marL="457200" lvl="1" indent="0">
              <a:buNone/>
            </a:pPr>
            <a:r>
              <a:rPr lang="en-US" sz="1600" dirty="0"/>
              <a:t>    </a:t>
            </a:r>
            <a:r>
              <a:rPr lang="en-US" sz="1600" dirty="0" err="1"/>
              <a:t>dblTwo</a:t>
            </a:r>
            <a:r>
              <a:rPr lang="en-US" sz="1600" dirty="0"/>
              <a:t>  REAL8  10.0</a:t>
            </a:r>
          </a:p>
          <a:p>
            <a:pPr marL="457200" lvl="1" indent="0">
              <a:buNone/>
            </a:pPr>
            <a:r>
              <a:rPr lang="en-US" sz="1600" dirty="0"/>
              <a:t>    </a:t>
            </a:r>
            <a:r>
              <a:rPr lang="en-US" sz="1600" dirty="0" err="1"/>
              <a:t>dblQuot</a:t>
            </a:r>
            <a:r>
              <a:rPr lang="en-US" sz="1600" dirty="0"/>
              <a:t>  REAL8  ?</a:t>
            </a:r>
          </a:p>
          <a:p>
            <a:pPr lvl="1"/>
            <a:endParaRPr lang="en-US" sz="1600" dirty="0"/>
          </a:p>
          <a:p>
            <a:pPr marL="457200" lvl="1" indent="0">
              <a:buNone/>
            </a:pPr>
            <a:r>
              <a:rPr lang="en-US" sz="1600" dirty="0"/>
              <a:t>.CODE</a:t>
            </a:r>
          </a:p>
          <a:p>
            <a:pPr marL="457200" lvl="1" indent="0">
              <a:buNone/>
            </a:pPr>
            <a:r>
              <a:rPr lang="en-US" sz="1600" dirty="0"/>
              <a:t>    </a:t>
            </a:r>
            <a:r>
              <a:rPr lang="en-US" sz="1600" dirty="0" err="1"/>
              <a:t>fld</a:t>
            </a:r>
            <a:r>
              <a:rPr lang="en-US" sz="1600" dirty="0"/>
              <a:t> </a:t>
            </a:r>
            <a:r>
              <a:rPr lang="en-US" sz="1600" dirty="0" err="1"/>
              <a:t>dblOne</a:t>
            </a:r>
            <a:r>
              <a:rPr lang="en-US" sz="1600" dirty="0"/>
              <a:t>            ; load  into  ST(0),   (push </a:t>
            </a:r>
            <a:r>
              <a:rPr lang="en-US" sz="1600" dirty="0" err="1"/>
              <a:t>dblOne</a:t>
            </a:r>
            <a:r>
              <a:rPr lang="en-US" sz="1600" dirty="0"/>
              <a:t>)   ST(0)=1234.56</a:t>
            </a:r>
          </a:p>
          <a:p>
            <a:pPr marL="457200" lvl="1" indent="0">
              <a:buNone/>
            </a:pPr>
            <a:r>
              <a:rPr lang="en-US" sz="1600" dirty="0"/>
              <a:t>    </a:t>
            </a:r>
            <a:r>
              <a:rPr lang="en-US" sz="1600" dirty="0" err="1"/>
              <a:t>fdiv</a:t>
            </a:r>
            <a:r>
              <a:rPr lang="en-US" sz="1600" dirty="0"/>
              <a:t> </a:t>
            </a:r>
            <a:r>
              <a:rPr lang="en-US" sz="1600" dirty="0" err="1"/>
              <a:t>dblTwo</a:t>
            </a:r>
            <a:r>
              <a:rPr lang="en-US" sz="1600" dirty="0"/>
              <a:t>          ; divide  ST(0)  by  </a:t>
            </a:r>
            <a:r>
              <a:rPr lang="en-US" sz="1600" dirty="0" err="1"/>
              <a:t>dblTwo</a:t>
            </a:r>
            <a:r>
              <a:rPr lang="en-US" sz="1600" dirty="0"/>
              <a:t>,    ST(0)=ST(0)/</a:t>
            </a:r>
            <a:r>
              <a:rPr lang="en-US" sz="1600" dirty="0" err="1"/>
              <a:t>dblTwo</a:t>
            </a:r>
            <a:r>
              <a:rPr lang="en-US" sz="1600" dirty="0"/>
              <a:t>=1234.56/10.0</a:t>
            </a:r>
          </a:p>
          <a:p>
            <a:pPr marL="457200" lvl="1" indent="0">
              <a:buNone/>
            </a:pPr>
            <a:r>
              <a:rPr lang="en-US" sz="1600" dirty="0"/>
              <a:t>    </a:t>
            </a:r>
            <a:r>
              <a:rPr lang="en-US" sz="1600" dirty="0" err="1"/>
              <a:t>fstp</a:t>
            </a:r>
            <a:r>
              <a:rPr lang="en-US" sz="1600" dirty="0"/>
              <a:t> </a:t>
            </a:r>
            <a:r>
              <a:rPr lang="en-US" sz="1600" dirty="0" err="1"/>
              <a:t>dblQuot</a:t>
            </a:r>
            <a:r>
              <a:rPr lang="en-US" sz="1600" dirty="0"/>
              <a:t>        ; store  ST(0)  to  </a:t>
            </a:r>
            <a:r>
              <a:rPr lang="en-US" sz="1600" dirty="0" err="1"/>
              <a:t>dblQuot</a:t>
            </a:r>
            <a:r>
              <a:rPr lang="en-US" sz="1600" dirty="0"/>
              <a:t>,    (pop  </a:t>
            </a:r>
            <a:r>
              <a:rPr lang="en-US" sz="1600" dirty="0" err="1"/>
              <a:t>dblQuot</a:t>
            </a:r>
            <a:r>
              <a:rPr lang="en-US" sz="1600" dirty="0"/>
              <a:t>)   </a:t>
            </a:r>
            <a:r>
              <a:rPr lang="en-US" sz="1600" dirty="0" err="1"/>
              <a:t>dblQuot</a:t>
            </a:r>
            <a:r>
              <a:rPr lang="en-US" sz="1600" dirty="0"/>
              <a:t>=123.456</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510</a:t>
            </a:fld>
            <a:endParaRPr lang="es-MX" dirty="0"/>
          </a:p>
        </p:txBody>
      </p:sp>
    </p:spTree>
    <p:extLst>
      <p:ext uri="{BB962C8B-B14F-4D97-AF65-F5344CB8AC3E}">
        <p14:creationId xmlns:p14="http://schemas.microsoft.com/office/powerpoint/2010/main" val="2680243918"/>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FPU </a:t>
            </a:r>
            <a:r>
              <a:rPr lang="es-MX" dirty="0" err="1"/>
              <a:t>Code</a:t>
            </a:r>
            <a:r>
              <a:rPr lang="es-MX" dirty="0"/>
              <a:t> </a:t>
            </a:r>
            <a:r>
              <a:rPr lang="es-MX" dirty="0" err="1"/>
              <a:t>Example</a:t>
            </a:r>
            <a:r>
              <a:rPr lang="es-MX" dirty="0"/>
              <a:t> - 1</a:t>
            </a:r>
          </a:p>
        </p:txBody>
      </p:sp>
      <p:sp>
        <p:nvSpPr>
          <p:cNvPr id="3" name="Marcador de contenido 2"/>
          <p:cNvSpPr>
            <a:spLocks noGrp="1"/>
          </p:cNvSpPr>
          <p:nvPr>
            <p:ph idx="1"/>
          </p:nvPr>
        </p:nvSpPr>
        <p:spPr/>
        <p:txBody>
          <a:bodyPr>
            <a:normAutofit fontScale="70000" lnSpcReduction="20000"/>
          </a:bodyPr>
          <a:lstStyle/>
          <a:p>
            <a:pPr marL="0" indent="0">
              <a:buNone/>
            </a:pPr>
            <a:r>
              <a:rPr lang="es-MX" dirty="0"/>
              <a:t>; </a:t>
            </a:r>
            <a:r>
              <a:rPr lang="es-MX" dirty="0" err="1"/>
              <a:t>Evaluating</a:t>
            </a:r>
            <a:r>
              <a:rPr lang="es-MX" dirty="0"/>
              <a:t> </a:t>
            </a:r>
            <a:r>
              <a:rPr lang="es-MX" dirty="0" err="1"/>
              <a:t>an</a:t>
            </a:r>
            <a:r>
              <a:rPr lang="es-MX" dirty="0"/>
              <a:t> </a:t>
            </a:r>
            <a:r>
              <a:rPr lang="es-MX" dirty="0" err="1"/>
              <a:t>Expression</a:t>
            </a:r>
            <a:r>
              <a:rPr lang="es-MX" dirty="0"/>
              <a:t>: </a:t>
            </a:r>
            <a:r>
              <a:rPr lang="es-MX" dirty="0" err="1"/>
              <a:t>valD</a:t>
            </a:r>
            <a:r>
              <a:rPr lang="es-MX" dirty="0"/>
              <a:t> = -</a:t>
            </a:r>
            <a:r>
              <a:rPr lang="es-MX" dirty="0" err="1"/>
              <a:t>valA</a:t>
            </a:r>
            <a:r>
              <a:rPr lang="es-MX" dirty="0"/>
              <a:t> + (</a:t>
            </a:r>
            <a:r>
              <a:rPr lang="es-MX" dirty="0" err="1"/>
              <a:t>valB</a:t>
            </a:r>
            <a:r>
              <a:rPr lang="es-MX" dirty="0"/>
              <a:t> * </a:t>
            </a:r>
            <a:r>
              <a:rPr lang="es-MX" dirty="0" err="1"/>
              <a:t>valC</a:t>
            </a:r>
            <a:r>
              <a:rPr lang="es-MX" dirty="0"/>
              <a:t>).</a:t>
            </a:r>
          </a:p>
          <a:p>
            <a:pPr marL="0" indent="0">
              <a:buNone/>
            </a:pPr>
            <a:r>
              <a:rPr lang="es-MX" dirty="0"/>
              <a:t>.DATA</a:t>
            </a:r>
          </a:p>
          <a:p>
            <a:pPr marL="0" indent="0">
              <a:buNone/>
            </a:pPr>
            <a:r>
              <a:rPr lang="es-MX" dirty="0"/>
              <a:t>      </a:t>
            </a:r>
            <a:r>
              <a:rPr lang="es-MX" dirty="0" err="1"/>
              <a:t>valA</a:t>
            </a:r>
            <a:r>
              <a:rPr lang="es-MX" dirty="0"/>
              <a:t>  REAL8  1.5</a:t>
            </a:r>
          </a:p>
          <a:p>
            <a:pPr marL="0" indent="0">
              <a:buNone/>
            </a:pPr>
            <a:r>
              <a:rPr lang="es-MX" dirty="0"/>
              <a:t>      </a:t>
            </a:r>
            <a:r>
              <a:rPr lang="es-MX" dirty="0" err="1"/>
              <a:t>valB</a:t>
            </a:r>
            <a:r>
              <a:rPr lang="es-MX" dirty="0"/>
              <a:t>  REAL8  2.5</a:t>
            </a:r>
          </a:p>
          <a:p>
            <a:pPr marL="0" indent="0">
              <a:buNone/>
            </a:pPr>
            <a:r>
              <a:rPr lang="es-MX" dirty="0"/>
              <a:t>      </a:t>
            </a:r>
            <a:r>
              <a:rPr lang="es-MX" dirty="0" err="1"/>
              <a:t>valC</a:t>
            </a:r>
            <a:r>
              <a:rPr lang="es-MX" dirty="0"/>
              <a:t>  REAL8  3.0</a:t>
            </a:r>
          </a:p>
          <a:p>
            <a:pPr marL="0" indent="0">
              <a:buNone/>
            </a:pPr>
            <a:r>
              <a:rPr lang="es-MX" dirty="0"/>
              <a:t>      </a:t>
            </a:r>
            <a:r>
              <a:rPr lang="es-MX" dirty="0" err="1"/>
              <a:t>valD</a:t>
            </a:r>
            <a:r>
              <a:rPr lang="es-MX" dirty="0"/>
              <a:t>  REAL8 ?                               ; </a:t>
            </a:r>
            <a:r>
              <a:rPr lang="es-MX" dirty="0" err="1"/>
              <a:t>expected</a:t>
            </a:r>
            <a:r>
              <a:rPr lang="es-MX" dirty="0"/>
              <a:t> +6.0</a:t>
            </a:r>
          </a:p>
          <a:p>
            <a:pPr marL="0" indent="0">
              <a:buNone/>
            </a:pPr>
            <a:r>
              <a:rPr lang="es-MX" dirty="0"/>
              <a:t>.CODE</a:t>
            </a:r>
          </a:p>
          <a:p>
            <a:pPr marL="0" indent="0">
              <a:buNone/>
            </a:pPr>
            <a:r>
              <a:rPr lang="es-MX" dirty="0"/>
              <a:t>      </a:t>
            </a:r>
            <a:r>
              <a:rPr lang="es-MX" dirty="0" err="1"/>
              <a:t>fld</a:t>
            </a:r>
            <a:r>
              <a:rPr lang="es-MX" dirty="0"/>
              <a:t>  </a:t>
            </a:r>
            <a:r>
              <a:rPr lang="es-MX" dirty="0" err="1"/>
              <a:t>valA</a:t>
            </a:r>
            <a:r>
              <a:rPr lang="es-MX" dirty="0"/>
              <a:t>                                ; ST(0) = </a:t>
            </a:r>
            <a:r>
              <a:rPr lang="es-MX" dirty="0" err="1"/>
              <a:t>valA</a:t>
            </a:r>
            <a:endParaRPr lang="es-MX" dirty="0"/>
          </a:p>
          <a:p>
            <a:pPr marL="0" indent="0">
              <a:buNone/>
            </a:pPr>
            <a:r>
              <a:rPr lang="es-MX" dirty="0"/>
              <a:t>      </a:t>
            </a:r>
            <a:r>
              <a:rPr lang="es-MX" dirty="0" err="1"/>
              <a:t>fchs</a:t>
            </a:r>
            <a:r>
              <a:rPr lang="es-MX" dirty="0"/>
              <a:t>                                       ; </a:t>
            </a:r>
            <a:r>
              <a:rPr lang="es-MX" dirty="0" err="1"/>
              <a:t>change</a:t>
            </a:r>
            <a:r>
              <a:rPr lang="es-MX" dirty="0"/>
              <a:t> </a:t>
            </a:r>
            <a:r>
              <a:rPr lang="es-MX" dirty="0" err="1"/>
              <a:t>sign</a:t>
            </a:r>
            <a:r>
              <a:rPr lang="es-MX" dirty="0"/>
              <a:t> of ST(0)</a:t>
            </a:r>
          </a:p>
          <a:p>
            <a:pPr marL="0" indent="0">
              <a:buNone/>
            </a:pPr>
            <a:r>
              <a:rPr lang="es-MX" dirty="0"/>
              <a:t>      </a:t>
            </a:r>
            <a:r>
              <a:rPr lang="es-MX" dirty="0" err="1"/>
              <a:t>fld</a:t>
            </a:r>
            <a:r>
              <a:rPr lang="es-MX" dirty="0"/>
              <a:t>  </a:t>
            </a:r>
            <a:r>
              <a:rPr lang="es-MX" dirty="0" err="1"/>
              <a:t>valB</a:t>
            </a:r>
            <a:r>
              <a:rPr lang="es-MX" dirty="0"/>
              <a:t>                                ; load </a:t>
            </a:r>
            <a:r>
              <a:rPr lang="es-MX" dirty="0" err="1"/>
              <a:t>valB</a:t>
            </a:r>
            <a:r>
              <a:rPr lang="es-MX" dirty="0"/>
              <a:t> </a:t>
            </a:r>
            <a:r>
              <a:rPr lang="es-MX" dirty="0" err="1"/>
              <a:t>into</a:t>
            </a:r>
            <a:r>
              <a:rPr lang="es-MX" dirty="0"/>
              <a:t> ST(0)</a:t>
            </a:r>
          </a:p>
          <a:p>
            <a:pPr marL="0" indent="0">
              <a:buNone/>
            </a:pPr>
            <a:r>
              <a:rPr lang="es-MX" dirty="0"/>
              <a:t>      </a:t>
            </a:r>
            <a:r>
              <a:rPr lang="es-MX" dirty="0" err="1"/>
              <a:t>fmul</a:t>
            </a:r>
            <a:r>
              <a:rPr lang="es-MX" dirty="0"/>
              <a:t>  </a:t>
            </a:r>
            <a:r>
              <a:rPr lang="es-MX" dirty="0" err="1"/>
              <a:t>valC</a:t>
            </a:r>
            <a:r>
              <a:rPr lang="es-MX" dirty="0"/>
              <a:t>                             ; ST(0) *= </a:t>
            </a:r>
            <a:r>
              <a:rPr lang="es-MX" dirty="0" err="1"/>
              <a:t>valC</a:t>
            </a:r>
            <a:endParaRPr lang="es-MX" dirty="0"/>
          </a:p>
          <a:p>
            <a:pPr marL="0" indent="0">
              <a:buNone/>
            </a:pPr>
            <a:r>
              <a:rPr lang="es-MX" dirty="0"/>
              <a:t>      </a:t>
            </a:r>
            <a:r>
              <a:rPr lang="es-MX" dirty="0" err="1"/>
              <a:t>fadd</a:t>
            </a:r>
            <a:r>
              <a:rPr lang="es-MX" dirty="0"/>
              <a:t>                                       ; ST(0) += ST(1)</a:t>
            </a:r>
          </a:p>
          <a:p>
            <a:pPr marL="0" indent="0">
              <a:buNone/>
            </a:pPr>
            <a:r>
              <a:rPr lang="es-MX" dirty="0"/>
              <a:t>      </a:t>
            </a:r>
            <a:r>
              <a:rPr lang="es-MX" dirty="0" err="1"/>
              <a:t>fstp</a:t>
            </a:r>
            <a:r>
              <a:rPr lang="es-MX" dirty="0"/>
              <a:t> </a:t>
            </a:r>
            <a:r>
              <a:rPr lang="es-MX" dirty="0" err="1"/>
              <a:t>valD</a:t>
            </a:r>
            <a:r>
              <a:rPr lang="es-MX" dirty="0"/>
              <a:t>                                ; store ST(0) to </a:t>
            </a:r>
            <a:r>
              <a:rPr lang="es-MX" dirty="0" err="1"/>
              <a:t>valD</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511</a:t>
            </a:fld>
            <a:endParaRPr lang="es-MX" dirty="0"/>
          </a:p>
        </p:txBody>
      </p:sp>
    </p:spTree>
    <p:extLst>
      <p:ext uri="{BB962C8B-B14F-4D97-AF65-F5344CB8AC3E}">
        <p14:creationId xmlns:p14="http://schemas.microsoft.com/office/powerpoint/2010/main" val="596163123"/>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FPU </a:t>
            </a:r>
            <a:r>
              <a:rPr lang="es-MX" dirty="0" err="1"/>
              <a:t>Code</a:t>
            </a:r>
            <a:r>
              <a:rPr lang="es-MX" dirty="0"/>
              <a:t> </a:t>
            </a:r>
            <a:r>
              <a:rPr lang="es-MX" dirty="0" err="1"/>
              <a:t>Example</a:t>
            </a:r>
            <a:r>
              <a:rPr lang="es-MX" dirty="0"/>
              <a:t> - 2</a:t>
            </a:r>
          </a:p>
        </p:txBody>
      </p:sp>
      <p:sp>
        <p:nvSpPr>
          <p:cNvPr id="3" name="Marcador de contenido 2"/>
          <p:cNvSpPr>
            <a:spLocks noGrp="1"/>
          </p:cNvSpPr>
          <p:nvPr>
            <p:ph idx="1"/>
          </p:nvPr>
        </p:nvSpPr>
        <p:spPr>
          <a:xfrm>
            <a:off x="1981200" y="1653089"/>
            <a:ext cx="8229600" cy="4525963"/>
          </a:xfrm>
        </p:spPr>
        <p:txBody>
          <a:bodyPr>
            <a:normAutofit fontScale="55000" lnSpcReduction="20000"/>
          </a:bodyPr>
          <a:lstStyle/>
          <a:p>
            <a:pPr marL="0" indent="0">
              <a:buNone/>
            </a:pPr>
            <a:r>
              <a:rPr lang="es-MX" dirty="0"/>
              <a:t>; Sum of </a:t>
            </a:r>
            <a:r>
              <a:rPr lang="es-MX" dirty="0" err="1"/>
              <a:t>an</a:t>
            </a:r>
            <a:r>
              <a:rPr lang="es-MX" dirty="0"/>
              <a:t> </a:t>
            </a:r>
            <a:r>
              <a:rPr lang="es-MX" dirty="0" err="1"/>
              <a:t>Array</a:t>
            </a:r>
            <a:endParaRPr lang="es-MX" dirty="0"/>
          </a:p>
          <a:p>
            <a:pPr marL="0" indent="0">
              <a:buNone/>
            </a:pPr>
            <a:r>
              <a:rPr lang="es-MX" dirty="0"/>
              <a:t>         ARRAY_SIZE = 20</a:t>
            </a:r>
          </a:p>
          <a:p>
            <a:pPr marL="0" indent="0">
              <a:buNone/>
            </a:pPr>
            <a:r>
              <a:rPr lang="es-MX" dirty="0"/>
              <a:t>.DATA</a:t>
            </a:r>
          </a:p>
          <a:p>
            <a:pPr marL="0" indent="0">
              <a:buNone/>
            </a:pPr>
            <a:r>
              <a:rPr lang="es-MX" dirty="0"/>
              <a:t>        </a:t>
            </a:r>
            <a:r>
              <a:rPr lang="es-MX" dirty="0" err="1"/>
              <a:t>sngArray</a:t>
            </a:r>
            <a:r>
              <a:rPr lang="es-MX" dirty="0"/>
              <a:t>  REAL8  ARRAY_SIZE DUP(?)</a:t>
            </a:r>
          </a:p>
          <a:p>
            <a:pPr marL="0" indent="0">
              <a:buNone/>
            </a:pPr>
            <a:r>
              <a:rPr lang="es-MX" dirty="0"/>
              <a:t>.CODE</a:t>
            </a:r>
          </a:p>
          <a:p>
            <a:pPr marL="0" indent="0">
              <a:buNone/>
            </a:pPr>
            <a:r>
              <a:rPr lang="es-MX" dirty="0"/>
              <a:t>        </a:t>
            </a:r>
            <a:r>
              <a:rPr lang="es-MX" dirty="0" err="1"/>
              <a:t>mov</a:t>
            </a:r>
            <a:r>
              <a:rPr lang="es-MX" dirty="0"/>
              <a:t>  esi,0                    ; array </a:t>
            </a:r>
            <a:r>
              <a:rPr lang="es-MX" dirty="0" err="1"/>
              <a:t>index</a:t>
            </a:r>
            <a:endParaRPr lang="es-MX" dirty="0"/>
          </a:p>
          <a:p>
            <a:pPr marL="0" indent="0">
              <a:buNone/>
            </a:pPr>
            <a:r>
              <a:rPr lang="es-MX" dirty="0"/>
              <a:t>        </a:t>
            </a:r>
            <a:r>
              <a:rPr lang="es-MX" dirty="0" err="1"/>
              <a:t>fldz</a:t>
            </a:r>
            <a:r>
              <a:rPr lang="es-MX" dirty="0"/>
              <a:t>                                ; </a:t>
            </a:r>
            <a:r>
              <a:rPr lang="es-MX" dirty="0" err="1"/>
              <a:t>push</a:t>
            </a:r>
            <a:r>
              <a:rPr lang="es-MX" dirty="0"/>
              <a:t> 0.0 </a:t>
            </a:r>
            <a:r>
              <a:rPr lang="es-MX" dirty="0" err="1"/>
              <a:t>on</a:t>
            </a:r>
            <a:r>
              <a:rPr lang="es-MX" dirty="0"/>
              <a:t> </a:t>
            </a:r>
            <a:r>
              <a:rPr lang="es-MX" dirty="0" err="1"/>
              <a:t>stack</a:t>
            </a:r>
            <a:endParaRPr lang="es-MX" dirty="0"/>
          </a:p>
          <a:p>
            <a:pPr marL="0" indent="0">
              <a:buNone/>
            </a:pPr>
            <a:r>
              <a:rPr lang="es-MX" dirty="0"/>
              <a:t>        </a:t>
            </a:r>
            <a:r>
              <a:rPr lang="es-MX" dirty="0" err="1"/>
              <a:t>mov</a:t>
            </a:r>
            <a:r>
              <a:rPr lang="es-MX" dirty="0"/>
              <a:t>  </a:t>
            </a:r>
            <a:r>
              <a:rPr lang="es-MX" dirty="0" err="1"/>
              <a:t>ecx</a:t>
            </a:r>
            <a:r>
              <a:rPr lang="es-MX" dirty="0"/>
              <a:t>, ARRAY_SIZE</a:t>
            </a:r>
          </a:p>
          <a:p>
            <a:pPr marL="0" indent="0">
              <a:buNone/>
            </a:pPr>
            <a:r>
              <a:rPr lang="es-MX" dirty="0"/>
              <a:t>        </a:t>
            </a:r>
          </a:p>
          <a:p>
            <a:pPr marL="0" indent="0">
              <a:buNone/>
            </a:pPr>
            <a:r>
              <a:rPr lang="es-MX" dirty="0"/>
              <a:t>        .WHILE  … ARRAY_SIZE    ; compare </a:t>
            </a:r>
            <a:r>
              <a:rPr lang="es-MX" dirty="0" err="1"/>
              <a:t>incomplete</a:t>
            </a:r>
            <a:endParaRPr lang="es-MX" dirty="0"/>
          </a:p>
          <a:p>
            <a:pPr marL="0" indent="0">
              <a:buNone/>
            </a:pPr>
            <a:r>
              <a:rPr lang="es-MX" dirty="0"/>
              <a:t>           </a:t>
            </a:r>
            <a:r>
              <a:rPr lang="es-MX" dirty="0" err="1"/>
              <a:t>fld</a:t>
            </a:r>
            <a:r>
              <a:rPr lang="es-MX" dirty="0"/>
              <a:t>  </a:t>
            </a:r>
            <a:r>
              <a:rPr lang="es-MX" dirty="0" err="1"/>
              <a:t>sngArray</a:t>
            </a:r>
            <a:r>
              <a:rPr lang="es-MX" dirty="0"/>
              <a:t>[</a:t>
            </a:r>
            <a:r>
              <a:rPr lang="es-MX" dirty="0" err="1"/>
              <a:t>esi</a:t>
            </a:r>
            <a:r>
              <a:rPr lang="es-MX" dirty="0"/>
              <a:t>]          ; load </a:t>
            </a:r>
            <a:r>
              <a:rPr lang="es-MX" dirty="0" err="1"/>
              <a:t>mem</a:t>
            </a:r>
            <a:r>
              <a:rPr lang="es-MX" dirty="0"/>
              <a:t> </a:t>
            </a:r>
            <a:r>
              <a:rPr lang="es-MX" dirty="0" err="1"/>
              <a:t>into</a:t>
            </a:r>
            <a:r>
              <a:rPr lang="es-MX" dirty="0"/>
              <a:t> ST(0)</a:t>
            </a:r>
          </a:p>
          <a:p>
            <a:pPr marL="0" indent="0">
              <a:buNone/>
            </a:pPr>
            <a:r>
              <a:rPr lang="es-MX" dirty="0"/>
              <a:t>            </a:t>
            </a:r>
            <a:r>
              <a:rPr lang="es-MX" dirty="0" err="1"/>
              <a:t>fadd</a:t>
            </a:r>
            <a:r>
              <a:rPr lang="es-MX" dirty="0"/>
              <a:t>                                ; </a:t>
            </a:r>
            <a:r>
              <a:rPr lang="es-MX" dirty="0" err="1"/>
              <a:t>add</a:t>
            </a:r>
            <a:r>
              <a:rPr lang="es-MX" dirty="0"/>
              <a:t> ST(0), ST(1), pop</a:t>
            </a:r>
          </a:p>
          <a:p>
            <a:pPr marL="0" indent="0">
              <a:buNone/>
            </a:pPr>
            <a:r>
              <a:rPr lang="es-MX" dirty="0"/>
              <a:t>            </a:t>
            </a:r>
            <a:r>
              <a:rPr lang="es-MX" dirty="0" err="1"/>
              <a:t>add</a:t>
            </a:r>
            <a:r>
              <a:rPr lang="es-MX" dirty="0"/>
              <a:t>  </a:t>
            </a:r>
            <a:r>
              <a:rPr lang="es-MX" dirty="0" err="1"/>
              <a:t>esi</a:t>
            </a:r>
            <a:r>
              <a:rPr lang="es-MX" dirty="0"/>
              <a:t>, TYPE REAL8    ; </a:t>
            </a:r>
            <a:r>
              <a:rPr lang="es-MX" dirty="0" err="1"/>
              <a:t>move</a:t>
            </a:r>
            <a:r>
              <a:rPr lang="es-MX" dirty="0"/>
              <a:t> to </a:t>
            </a:r>
            <a:r>
              <a:rPr lang="es-MX" dirty="0" err="1"/>
              <a:t>next</a:t>
            </a:r>
            <a:r>
              <a:rPr lang="es-MX" dirty="0"/>
              <a:t> </a:t>
            </a:r>
            <a:r>
              <a:rPr lang="es-MX" dirty="0" err="1"/>
              <a:t>element</a:t>
            </a:r>
            <a:endParaRPr lang="es-MX" dirty="0"/>
          </a:p>
          <a:p>
            <a:pPr marL="0" indent="0">
              <a:buNone/>
            </a:pPr>
            <a:r>
              <a:rPr lang="es-MX" dirty="0"/>
              <a:t>        .ENDW</a:t>
            </a:r>
          </a:p>
          <a:p>
            <a:pPr marL="0" indent="0">
              <a:buNone/>
            </a:pPr>
            <a:endParaRPr lang="es-MX" dirty="0"/>
          </a:p>
          <a:p>
            <a:pPr marL="0" indent="0">
              <a:buNone/>
            </a:pPr>
            <a:r>
              <a:rPr lang="es-MX" dirty="0"/>
              <a:t>        </a:t>
            </a:r>
            <a:r>
              <a:rPr lang="es-MX" dirty="0" err="1"/>
              <a:t>call</a:t>
            </a:r>
            <a:r>
              <a:rPr lang="es-MX" dirty="0"/>
              <a:t> </a:t>
            </a:r>
            <a:r>
              <a:rPr lang="es-MX" dirty="0" err="1"/>
              <a:t>WriteFloat</a:t>
            </a:r>
            <a:r>
              <a:rPr lang="es-MX" dirty="0"/>
              <a:t>               ; display </a:t>
            </a:r>
            <a:r>
              <a:rPr lang="es-MX" dirty="0" err="1"/>
              <a:t>the</a:t>
            </a:r>
            <a:r>
              <a:rPr lang="es-MX" dirty="0"/>
              <a:t> sum in ST(0)</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512</a:t>
            </a:fld>
            <a:endParaRPr lang="es-MX" dirty="0"/>
          </a:p>
        </p:txBody>
      </p:sp>
    </p:spTree>
    <p:extLst>
      <p:ext uri="{BB962C8B-B14F-4D97-AF65-F5344CB8AC3E}">
        <p14:creationId xmlns:p14="http://schemas.microsoft.com/office/powerpoint/2010/main" val="3475524072"/>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FPU </a:t>
            </a:r>
            <a:r>
              <a:rPr lang="es-MX" dirty="0" err="1"/>
              <a:t>Code</a:t>
            </a:r>
            <a:r>
              <a:rPr lang="es-MX" dirty="0"/>
              <a:t> </a:t>
            </a:r>
            <a:r>
              <a:rPr lang="es-MX" dirty="0" err="1"/>
              <a:t>Example</a:t>
            </a:r>
            <a:r>
              <a:rPr lang="es-MX" dirty="0"/>
              <a:t> - 3</a:t>
            </a:r>
          </a:p>
        </p:txBody>
      </p:sp>
      <p:sp>
        <p:nvSpPr>
          <p:cNvPr id="3" name="Marcador de contenido 2"/>
          <p:cNvSpPr>
            <a:spLocks noGrp="1"/>
          </p:cNvSpPr>
          <p:nvPr>
            <p:ph idx="1"/>
          </p:nvPr>
        </p:nvSpPr>
        <p:spPr/>
        <p:txBody>
          <a:bodyPr>
            <a:normAutofit fontScale="85000" lnSpcReduction="20000"/>
          </a:bodyPr>
          <a:lstStyle/>
          <a:p>
            <a:pPr marL="0" indent="0">
              <a:buNone/>
            </a:pPr>
            <a:r>
              <a:rPr lang="es-MX" dirty="0"/>
              <a:t>; Sum of </a:t>
            </a:r>
            <a:r>
              <a:rPr lang="es-MX" dirty="0" err="1"/>
              <a:t>Square</a:t>
            </a:r>
            <a:r>
              <a:rPr lang="es-MX" dirty="0"/>
              <a:t> </a:t>
            </a:r>
            <a:r>
              <a:rPr lang="es-MX" dirty="0" err="1"/>
              <a:t>Roots</a:t>
            </a:r>
            <a:endParaRPr lang="es-MX" dirty="0"/>
          </a:p>
          <a:p>
            <a:pPr marL="0" indent="0">
              <a:buNone/>
            </a:pPr>
            <a:r>
              <a:rPr lang="es-MX" dirty="0"/>
              <a:t>.DATA</a:t>
            </a:r>
          </a:p>
          <a:p>
            <a:pPr marL="0" indent="0">
              <a:buNone/>
            </a:pPr>
            <a:r>
              <a:rPr lang="es-MX" dirty="0"/>
              <a:t>      </a:t>
            </a:r>
            <a:r>
              <a:rPr lang="es-MX" dirty="0" err="1"/>
              <a:t>valA</a:t>
            </a:r>
            <a:r>
              <a:rPr lang="es-MX" dirty="0"/>
              <a:t>  REAL8  25.0</a:t>
            </a:r>
          </a:p>
          <a:p>
            <a:pPr marL="0" indent="0">
              <a:buNone/>
            </a:pPr>
            <a:r>
              <a:rPr lang="es-MX" dirty="0"/>
              <a:t>      </a:t>
            </a:r>
            <a:r>
              <a:rPr lang="es-MX" dirty="0" err="1"/>
              <a:t>valB</a:t>
            </a:r>
            <a:r>
              <a:rPr lang="es-MX" dirty="0"/>
              <a:t>  REAL8  36.0</a:t>
            </a:r>
          </a:p>
          <a:p>
            <a:pPr marL="0" indent="0">
              <a:buNone/>
            </a:pPr>
            <a:r>
              <a:rPr lang="es-MX" dirty="0"/>
              <a:t>.CODE</a:t>
            </a:r>
          </a:p>
          <a:p>
            <a:pPr marL="0" indent="0">
              <a:buNone/>
            </a:pPr>
            <a:r>
              <a:rPr lang="es-MX" dirty="0"/>
              <a:t>      </a:t>
            </a:r>
            <a:r>
              <a:rPr lang="es-MX" dirty="0" err="1"/>
              <a:t>fld</a:t>
            </a:r>
            <a:r>
              <a:rPr lang="es-MX" dirty="0"/>
              <a:t> </a:t>
            </a:r>
            <a:r>
              <a:rPr lang="es-MX" dirty="0" err="1"/>
              <a:t>valA</a:t>
            </a:r>
            <a:r>
              <a:rPr lang="es-MX" dirty="0"/>
              <a:t>              ; </a:t>
            </a:r>
            <a:r>
              <a:rPr lang="es-MX" dirty="0" err="1"/>
              <a:t>push</a:t>
            </a:r>
            <a:r>
              <a:rPr lang="es-MX" dirty="0"/>
              <a:t> </a:t>
            </a:r>
            <a:r>
              <a:rPr lang="es-MX" dirty="0" err="1"/>
              <a:t>valA</a:t>
            </a:r>
            <a:endParaRPr lang="es-MX" dirty="0"/>
          </a:p>
          <a:p>
            <a:pPr marL="0" indent="0">
              <a:buNone/>
            </a:pPr>
            <a:r>
              <a:rPr lang="es-MX" dirty="0"/>
              <a:t>      </a:t>
            </a:r>
            <a:r>
              <a:rPr lang="es-MX" dirty="0" err="1"/>
              <a:t>fsqrt</a:t>
            </a:r>
            <a:r>
              <a:rPr lang="es-MX" dirty="0"/>
              <a:t>                   ; ST(0) = </a:t>
            </a:r>
            <a:r>
              <a:rPr lang="es-MX" dirty="0" err="1"/>
              <a:t>sqrt</a:t>
            </a:r>
            <a:r>
              <a:rPr lang="es-MX" dirty="0"/>
              <a:t>(</a:t>
            </a:r>
            <a:r>
              <a:rPr lang="es-MX" dirty="0" err="1"/>
              <a:t>valA</a:t>
            </a:r>
            <a:r>
              <a:rPr lang="es-MX" dirty="0"/>
              <a:t>)</a:t>
            </a:r>
          </a:p>
          <a:p>
            <a:pPr marL="0" indent="0">
              <a:buNone/>
            </a:pPr>
            <a:r>
              <a:rPr lang="es-MX" dirty="0"/>
              <a:t>      </a:t>
            </a:r>
            <a:r>
              <a:rPr lang="es-MX" dirty="0" err="1"/>
              <a:t>fld</a:t>
            </a:r>
            <a:r>
              <a:rPr lang="es-MX" dirty="0"/>
              <a:t> </a:t>
            </a:r>
            <a:r>
              <a:rPr lang="es-MX" dirty="0" err="1"/>
              <a:t>valB</a:t>
            </a:r>
            <a:r>
              <a:rPr lang="es-MX" dirty="0"/>
              <a:t>              ; </a:t>
            </a:r>
            <a:r>
              <a:rPr lang="es-MX" dirty="0" err="1"/>
              <a:t>push</a:t>
            </a:r>
            <a:r>
              <a:rPr lang="es-MX" dirty="0"/>
              <a:t> </a:t>
            </a:r>
            <a:r>
              <a:rPr lang="es-MX" dirty="0" err="1"/>
              <a:t>valB</a:t>
            </a:r>
            <a:endParaRPr lang="es-MX" dirty="0"/>
          </a:p>
          <a:p>
            <a:pPr marL="0" indent="0">
              <a:buNone/>
            </a:pPr>
            <a:r>
              <a:rPr lang="es-MX" dirty="0"/>
              <a:t>      </a:t>
            </a:r>
            <a:r>
              <a:rPr lang="es-MX" dirty="0" err="1"/>
              <a:t>fsqrt</a:t>
            </a:r>
            <a:r>
              <a:rPr lang="es-MX" dirty="0"/>
              <a:t>                   ; ST(0) = </a:t>
            </a:r>
            <a:r>
              <a:rPr lang="es-MX" dirty="0" err="1"/>
              <a:t>sqrt</a:t>
            </a:r>
            <a:r>
              <a:rPr lang="es-MX" dirty="0"/>
              <a:t>(</a:t>
            </a:r>
            <a:r>
              <a:rPr lang="es-MX" dirty="0" err="1"/>
              <a:t>valB</a:t>
            </a:r>
            <a:r>
              <a:rPr lang="es-MX" dirty="0"/>
              <a:t>)</a:t>
            </a:r>
          </a:p>
          <a:p>
            <a:pPr marL="0" indent="0">
              <a:buNone/>
            </a:pPr>
            <a:r>
              <a:rPr lang="es-MX" dirty="0"/>
              <a:t>      </a:t>
            </a:r>
            <a:r>
              <a:rPr lang="es-MX" dirty="0" err="1"/>
              <a:t>fadd</a:t>
            </a:r>
            <a:r>
              <a:rPr lang="es-MX" dirty="0"/>
              <a:t>                   ; </a:t>
            </a:r>
            <a:r>
              <a:rPr lang="es-MX" dirty="0" err="1"/>
              <a:t>add</a:t>
            </a:r>
            <a:r>
              <a:rPr lang="es-MX" dirty="0"/>
              <a:t> ST(0), ST(1)</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513</a:t>
            </a:fld>
            <a:endParaRPr lang="es-MX" dirty="0"/>
          </a:p>
        </p:txBody>
      </p:sp>
    </p:spTree>
    <p:extLst>
      <p:ext uri="{BB962C8B-B14F-4D97-AF65-F5344CB8AC3E}">
        <p14:creationId xmlns:p14="http://schemas.microsoft.com/office/powerpoint/2010/main" val="3885456076"/>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lang="en-US" sz="16900" i="1">
                <a:solidFill>
                  <a:sysClr val="windowText" lastClr="000000"/>
                </a:solidFill>
                <a:latin typeface="Calibri"/>
              </a:rPr>
              <a:t>CG</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3830455450"/>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SHIFT and ROTATE Instructions</a:t>
            </a:r>
          </a:p>
        </p:txBody>
      </p:sp>
      <p:sp>
        <p:nvSpPr>
          <p:cNvPr id="3" name="2 Marcador de contenido"/>
          <p:cNvSpPr>
            <a:spLocks noGrp="1"/>
          </p:cNvSpPr>
          <p:nvPr>
            <p:ph idx="1"/>
          </p:nvPr>
        </p:nvSpPr>
        <p:spPr>
          <a:xfrm>
            <a:off x="1981200" y="1600200"/>
            <a:ext cx="8229600" cy="4756150"/>
          </a:xfrm>
        </p:spPr>
        <p:txBody>
          <a:bodyPr>
            <a:normAutofit fontScale="85000" lnSpcReduction="20000"/>
          </a:bodyPr>
          <a:lstStyle/>
          <a:p>
            <a:pPr marL="0" indent="0">
              <a:buNone/>
            </a:pPr>
            <a:r>
              <a:rPr lang="en-US" altLang="en-US" b="1" dirty="0"/>
              <a:t>SHIFTs </a:t>
            </a:r>
          </a:p>
          <a:p>
            <a:pPr>
              <a:buFont typeface="Wingdings" panose="05000000000000000000" pitchFamily="2" charset="2"/>
              <a:buChar char="Ø"/>
            </a:pPr>
            <a:r>
              <a:rPr lang="en-US" altLang="en-US" dirty="0"/>
              <a:t>SHL Instruction </a:t>
            </a:r>
          </a:p>
          <a:p>
            <a:pPr>
              <a:buFont typeface="Wingdings" panose="05000000000000000000" pitchFamily="2" charset="2"/>
              <a:buChar char="Ø"/>
            </a:pPr>
            <a:r>
              <a:rPr lang="en-US" altLang="en-US" dirty="0"/>
              <a:t>SHR Instruction </a:t>
            </a:r>
          </a:p>
          <a:p>
            <a:r>
              <a:rPr lang="en-US" altLang="en-US" i="1" dirty="0"/>
              <a:t>and more </a:t>
            </a:r>
            <a:r>
              <a:rPr lang="en-US" altLang="en-US" dirty="0"/>
              <a:t>…</a:t>
            </a:r>
          </a:p>
          <a:p>
            <a:endParaRPr lang="en-US" altLang="en-US" dirty="0"/>
          </a:p>
          <a:p>
            <a:pPr marL="0" indent="0">
              <a:buNone/>
            </a:pPr>
            <a:r>
              <a:rPr lang="en-US" altLang="en-US" b="1" dirty="0"/>
              <a:t>ROTATEs</a:t>
            </a:r>
            <a:r>
              <a:rPr lang="en-US" altLang="en-US" dirty="0"/>
              <a:t> </a:t>
            </a:r>
          </a:p>
          <a:p>
            <a:pPr>
              <a:buFont typeface="Wingdings" panose="05000000000000000000" pitchFamily="2" charset="2"/>
              <a:buChar char="Ø"/>
            </a:pPr>
            <a:r>
              <a:rPr lang="en-US" altLang="en-US" dirty="0"/>
              <a:t>RCL and RCR Instructions </a:t>
            </a:r>
          </a:p>
          <a:p>
            <a:r>
              <a:rPr lang="en-US" altLang="en-US" i="1" dirty="0"/>
              <a:t>and more</a:t>
            </a:r>
            <a:r>
              <a:rPr lang="en-US" altLang="en-US" dirty="0"/>
              <a:t> …</a:t>
            </a:r>
          </a:p>
          <a:p>
            <a:endParaRPr lang="en-US" altLang="en-US" dirty="0"/>
          </a:p>
          <a:p>
            <a:r>
              <a:rPr lang="es-MX" altLang="en-US" b="1" dirty="0" err="1"/>
              <a:t>All</a:t>
            </a:r>
            <a:r>
              <a:rPr lang="es-MX" altLang="en-US" b="1" dirty="0"/>
              <a:t> </a:t>
            </a:r>
            <a:r>
              <a:rPr lang="es-MX" altLang="en-US" b="1" dirty="0" err="1"/>
              <a:t>these</a:t>
            </a:r>
            <a:r>
              <a:rPr lang="es-MX" altLang="en-US" b="1" dirty="0"/>
              <a:t> </a:t>
            </a:r>
            <a:r>
              <a:rPr lang="es-MX" altLang="en-US" b="1" dirty="0" err="1"/>
              <a:t>instructions</a:t>
            </a:r>
            <a:r>
              <a:rPr lang="es-MX" altLang="en-US" b="1" dirty="0"/>
              <a:t> </a:t>
            </a:r>
            <a:r>
              <a:rPr lang="es-MX" altLang="en-US" b="1" dirty="0" err="1"/>
              <a:t>affect</a:t>
            </a:r>
            <a:r>
              <a:rPr lang="es-MX" altLang="en-US" b="1" dirty="0"/>
              <a:t> </a:t>
            </a:r>
            <a:r>
              <a:rPr lang="es-MX" altLang="en-US" b="1" dirty="0" err="1"/>
              <a:t>the</a:t>
            </a:r>
            <a:r>
              <a:rPr lang="es-MX" altLang="en-US" b="1" dirty="0"/>
              <a:t> </a:t>
            </a:r>
            <a:r>
              <a:rPr lang="es-MX" altLang="en-US" b="1" i="1" dirty="0" err="1">
                <a:solidFill>
                  <a:srgbClr val="FF0000"/>
                </a:solidFill>
              </a:rPr>
              <a:t>Overflow</a:t>
            </a:r>
            <a:r>
              <a:rPr lang="es-MX" altLang="en-US" b="1" dirty="0"/>
              <a:t> and </a:t>
            </a:r>
            <a:r>
              <a:rPr lang="es-MX" altLang="en-US" b="1" i="1" dirty="0" err="1">
                <a:solidFill>
                  <a:srgbClr val="FF0000"/>
                </a:solidFill>
              </a:rPr>
              <a:t>Carry</a:t>
            </a:r>
            <a:r>
              <a:rPr lang="es-MX" altLang="en-US" b="1" i="1" dirty="0">
                <a:solidFill>
                  <a:srgbClr val="FF0000"/>
                </a:solidFill>
              </a:rPr>
              <a:t> </a:t>
            </a:r>
            <a:r>
              <a:rPr lang="es-MX" altLang="en-US" b="1" dirty="0" err="1">
                <a:solidFill>
                  <a:srgbClr val="FF0000"/>
                </a:solidFill>
              </a:rPr>
              <a:t>Flags</a:t>
            </a:r>
            <a:endParaRPr lang="en-US" altLang="en-US" b="1" dirty="0">
              <a:solidFill>
                <a:srgbClr val="FF0000"/>
              </a:solidFill>
            </a:endParaRP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515</a:t>
            </a:fld>
            <a:endParaRPr lang="es-MX" dirty="0"/>
          </a:p>
        </p:txBody>
      </p:sp>
    </p:spTree>
    <p:extLst>
      <p:ext uri="{BB962C8B-B14F-4D97-AF65-F5344CB8AC3E}">
        <p14:creationId xmlns:p14="http://schemas.microsoft.com/office/powerpoint/2010/main" val="3250879984"/>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Logical Right Shift SHR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516</a:t>
            </a:fld>
            <a:endParaRPr lang="es-MX" dirty="0"/>
          </a:p>
        </p:txBody>
      </p:sp>
      <p:sp>
        <p:nvSpPr>
          <p:cNvPr id="9" name="Rectangle 1028"/>
          <p:cNvSpPr>
            <a:spLocks noChangeArrowheads="1"/>
          </p:cNvSpPr>
          <p:nvPr/>
        </p:nvSpPr>
        <p:spPr bwMode="auto">
          <a:xfrm>
            <a:off x="2320131" y="3876675"/>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Aft>
                <a:spcPct val="0"/>
              </a:spcAft>
              <a:buClr>
                <a:srgbClr val="FFFFFF"/>
              </a:buClr>
              <a:defRPr/>
            </a:pPr>
            <a:endParaRPr lang="en-US" altLang="en-US" kern="0">
              <a:solidFill>
                <a:srgbClr val="FFFFFF"/>
              </a:solidFill>
            </a:endParaRPr>
          </a:p>
        </p:txBody>
      </p:sp>
      <p:pic>
        <p:nvPicPr>
          <p:cNvPr id="11" name="Picture 10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9" y="4316029"/>
            <a:ext cx="532606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97078"/>
            <a:ext cx="62484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txBox="1">
            <a:spLocks noChangeArrowheads="1"/>
          </p:cNvSpPr>
          <p:nvPr/>
        </p:nvSpPr>
        <p:spPr>
          <a:xfrm>
            <a:off x="2203213" y="1556792"/>
            <a:ext cx="7772400" cy="13716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The SHR (</a:t>
            </a:r>
            <a:r>
              <a:rPr lang="en-US" altLang="en-US" dirty="0" err="1"/>
              <a:t>SHift</a:t>
            </a:r>
            <a:r>
              <a:rPr lang="en-US" altLang="en-US" dirty="0"/>
              <a:t> </a:t>
            </a:r>
            <a:r>
              <a:rPr lang="en-US" altLang="en-US" i="1" dirty="0"/>
              <a:t>Right</a:t>
            </a:r>
            <a:r>
              <a:rPr lang="en-US" altLang="en-US" dirty="0"/>
              <a:t>) instruction performs a LOGICAL RIGHT SHIFT on the destination operand. The </a:t>
            </a:r>
            <a:r>
              <a:rPr lang="en-US" altLang="en-US" i="1" dirty="0"/>
              <a:t>highest bit </a:t>
            </a:r>
            <a:r>
              <a:rPr lang="en-US" altLang="en-US" dirty="0"/>
              <a:t>position is filled with a </a:t>
            </a:r>
            <a:r>
              <a:rPr lang="en-US" altLang="en-US" i="1" dirty="0"/>
              <a:t>zero</a:t>
            </a:r>
            <a:r>
              <a:rPr lang="en-US" altLang="en-US" dirty="0"/>
              <a:t>.</a:t>
            </a:r>
          </a:p>
        </p:txBody>
      </p:sp>
    </p:spTree>
    <p:extLst>
      <p:ext uri="{BB962C8B-B14F-4D97-AF65-F5344CB8AC3E}">
        <p14:creationId xmlns:p14="http://schemas.microsoft.com/office/powerpoint/2010/main" val="4104176723"/>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SHR Instruction</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517</a:t>
            </a:fld>
            <a:endParaRPr lang="es-MX" dirty="0"/>
          </a:p>
        </p:txBody>
      </p:sp>
      <p:sp>
        <p:nvSpPr>
          <p:cNvPr id="7" name="Rectangle 3"/>
          <p:cNvSpPr txBox="1">
            <a:spLocks noChangeArrowheads="1"/>
          </p:cNvSpPr>
          <p:nvPr/>
        </p:nvSpPr>
        <p:spPr>
          <a:xfrm>
            <a:off x="2203213" y="1556792"/>
            <a:ext cx="7772400" cy="14163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50000"/>
              </a:spcBef>
            </a:pPr>
            <a:r>
              <a:rPr lang="en-US" altLang="en-US" dirty="0"/>
              <a:t>Syntax and Operand types for SHR:</a:t>
            </a:r>
          </a:p>
          <a:p>
            <a:pPr lvl="1">
              <a:spcBef>
                <a:spcPct val="50000"/>
              </a:spcBef>
            </a:pPr>
            <a:r>
              <a:rPr lang="es-MX" altLang="en-US" b="1" dirty="0">
                <a:latin typeface="Courier New" pitchFamily="49" charset="0"/>
              </a:rPr>
              <a:t>SHR </a:t>
            </a:r>
            <a:r>
              <a:rPr lang="es-MX" altLang="en-US" b="1" i="1" dirty="0" err="1">
                <a:latin typeface="Courier New" pitchFamily="49" charset="0"/>
              </a:rPr>
              <a:t>destination</a:t>
            </a:r>
            <a:r>
              <a:rPr lang="es-MX" altLang="en-US" b="1" i="1" dirty="0">
                <a:latin typeface="Courier New" pitchFamily="49" charset="0"/>
              </a:rPr>
              <a:t>, </a:t>
            </a:r>
            <a:r>
              <a:rPr lang="es-MX" altLang="en-US" b="1" i="1" dirty="0" err="1">
                <a:latin typeface="Courier New" pitchFamily="49" charset="0"/>
              </a:rPr>
              <a:t>shiftscount</a:t>
            </a:r>
            <a:endParaRPr lang="en-US" altLang="en-US" b="1" i="1" dirty="0">
              <a:latin typeface="Courier New" pitchFamily="49" charset="0"/>
            </a:endParaRPr>
          </a:p>
          <a:p>
            <a:endParaRPr lang="en-US" altLang="en-US" dirty="0"/>
          </a:p>
        </p:txBody>
      </p:sp>
      <p:sp>
        <p:nvSpPr>
          <p:cNvPr id="12" name="Text Box 1031"/>
          <p:cNvSpPr txBox="1">
            <a:spLocks noChangeArrowheads="1"/>
          </p:cNvSpPr>
          <p:nvPr/>
        </p:nvSpPr>
        <p:spPr bwMode="auto">
          <a:xfrm>
            <a:off x="3071664" y="2973167"/>
            <a:ext cx="2362200" cy="1073371"/>
          </a:xfrm>
          <a:prstGeom prst="rect">
            <a:avLst/>
          </a:prstGeom>
          <a:solidFill>
            <a:schemeClr val="accent5">
              <a:lumMod val="20000"/>
              <a:lumOff val="80000"/>
            </a:schemeClr>
          </a:solidFill>
          <a:ln w="9525">
            <a:solidFill>
              <a:srgbClr val="000000"/>
            </a:solidFill>
            <a:miter lim="800000"/>
            <a:headEnd/>
            <a:tailEnd/>
          </a:ln>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itchFamily="18" charset="0"/>
              </a:defRPr>
            </a:lvl9pPr>
          </a:lstStyle>
          <a:p>
            <a:pPr eaLnBrk="1" fontAlgn="base" hangingPunct="1">
              <a:lnSpc>
                <a:spcPct val="30000"/>
              </a:lnSpc>
              <a:spcBef>
                <a:spcPct val="50000"/>
              </a:spcBef>
              <a:spcAft>
                <a:spcPct val="0"/>
              </a:spcAft>
              <a:buClrTx/>
              <a:buFontTx/>
              <a:buNone/>
            </a:pPr>
            <a:r>
              <a:rPr lang="en-US" altLang="en-US" sz="1800" b="1" dirty="0">
                <a:solidFill>
                  <a:srgbClr val="000000"/>
                </a:solidFill>
                <a:latin typeface="Courier New" pitchFamily="49" charset="0"/>
              </a:rPr>
              <a:t>SHR </a:t>
            </a:r>
            <a:r>
              <a:rPr lang="en-US" altLang="en-US" sz="1800" b="1" i="1" dirty="0">
                <a:solidFill>
                  <a:srgbClr val="000000"/>
                </a:solidFill>
                <a:latin typeface="Courier New" pitchFamily="49" charset="0"/>
              </a:rPr>
              <a:t>reg,imm8</a:t>
            </a:r>
          </a:p>
          <a:p>
            <a:pPr eaLnBrk="1" fontAlgn="base" hangingPunct="1">
              <a:lnSpc>
                <a:spcPct val="30000"/>
              </a:lnSpc>
              <a:spcBef>
                <a:spcPct val="50000"/>
              </a:spcBef>
              <a:spcAft>
                <a:spcPct val="0"/>
              </a:spcAft>
              <a:buClrTx/>
              <a:buFontTx/>
              <a:buNone/>
            </a:pPr>
            <a:r>
              <a:rPr lang="en-US" altLang="en-US" sz="1800" b="1" dirty="0">
                <a:solidFill>
                  <a:srgbClr val="000000"/>
                </a:solidFill>
                <a:latin typeface="Courier New" pitchFamily="49" charset="0"/>
              </a:rPr>
              <a:t>SHR </a:t>
            </a:r>
            <a:r>
              <a:rPr lang="en-US" altLang="en-US" sz="1800" b="1" i="1" dirty="0">
                <a:solidFill>
                  <a:srgbClr val="000000"/>
                </a:solidFill>
                <a:latin typeface="Courier New" pitchFamily="49" charset="0"/>
              </a:rPr>
              <a:t>mem,imm8</a:t>
            </a:r>
          </a:p>
          <a:p>
            <a:pPr eaLnBrk="1" fontAlgn="base" hangingPunct="1">
              <a:lnSpc>
                <a:spcPct val="30000"/>
              </a:lnSpc>
              <a:spcBef>
                <a:spcPct val="50000"/>
              </a:spcBef>
              <a:spcAft>
                <a:spcPct val="0"/>
              </a:spcAft>
              <a:buClrTx/>
              <a:buFontTx/>
              <a:buNone/>
            </a:pPr>
            <a:r>
              <a:rPr lang="en-US" altLang="en-US" sz="1800" b="1" dirty="0">
                <a:solidFill>
                  <a:srgbClr val="000000"/>
                </a:solidFill>
                <a:latin typeface="Courier New" pitchFamily="49" charset="0"/>
              </a:rPr>
              <a:t>SHR </a:t>
            </a:r>
            <a:r>
              <a:rPr lang="en-US" altLang="en-US" sz="1800" b="1" i="1" dirty="0" err="1">
                <a:solidFill>
                  <a:srgbClr val="000000"/>
                </a:solidFill>
                <a:latin typeface="Courier New" pitchFamily="49" charset="0"/>
              </a:rPr>
              <a:t>reg</a:t>
            </a:r>
            <a:r>
              <a:rPr lang="en-US" altLang="en-US" sz="1800" b="1" dirty="0" err="1">
                <a:solidFill>
                  <a:srgbClr val="000000"/>
                </a:solidFill>
                <a:latin typeface="Courier New" pitchFamily="49" charset="0"/>
              </a:rPr>
              <a:t>,CL</a:t>
            </a:r>
            <a:endParaRPr lang="en-US" altLang="en-US" sz="1800" b="1" dirty="0">
              <a:solidFill>
                <a:srgbClr val="000000"/>
              </a:solidFill>
              <a:latin typeface="Courier New" pitchFamily="49" charset="0"/>
            </a:endParaRPr>
          </a:p>
          <a:p>
            <a:pPr eaLnBrk="1" fontAlgn="base" hangingPunct="1">
              <a:lnSpc>
                <a:spcPct val="30000"/>
              </a:lnSpc>
              <a:spcBef>
                <a:spcPct val="50000"/>
              </a:spcBef>
              <a:spcAft>
                <a:spcPct val="0"/>
              </a:spcAft>
              <a:buClrTx/>
              <a:buFontTx/>
              <a:buNone/>
            </a:pPr>
            <a:r>
              <a:rPr lang="en-US" altLang="en-US" sz="1800" b="1" dirty="0">
                <a:solidFill>
                  <a:srgbClr val="000000"/>
                </a:solidFill>
                <a:latin typeface="Courier New" pitchFamily="49" charset="0"/>
              </a:rPr>
              <a:t>SHR </a:t>
            </a:r>
            <a:r>
              <a:rPr lang="en-US" altLang="en-US" sz="1800" b="1" i="1" dirty="0" err="1">
                <a:solidFill>
                  <a:srgbClr val="000000"/>
                </a:solidFill>
                <a:latin typeface="Courier New" pitchFamily="49" charset="0"/>
              </a:rPr>
              <a:t>mem</a:t>
            </a:r>
            <a:r>
              <a:rPr lang="en-US" altLang="en-US" sz="1800" b="1" dirty="0" err="1">
                <a:solidFill>
                  <a:srgbClr val="000000"/>
                </a:solidFill>
                <a:latin typeface="Courier New" pitchFamily="49" charset="0"/>
              </a:rPr>
              <a:t>,CL</a:t>
            </a:r>
            <a:endParaRPr lang="en-US" altLang="en-US" sz="1800" b="1" dirty="0">
              <a:solidFill>
                <a:srgbClr val="000000"/>
              </a:solidFill>
              <a:latin typeface="Courier New" pitchFamily="49" charset="0"/>
            </a:endParaRPr>
          </a:p>
        </p:txBody>
      </p:sp>
      <p:sp>
        <p:nvSpPr>
          <p:cNvPr id="13" name="Text Box 1032"/>
          <p:cNvSpPr txBox="1">
            <a:spLocks noChangeArrowheads="1"/>
          </p:cNvSpPr>
          <p:nvPr/>
        </p:nvSpPr>
        <p:spPr bwMode="auto">
          <a:xfrm>
            <a:off x="6057900" y="2914152"/>
            <a:ext cx="29718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1900" dirty="0"/>
              <a:t>(Same for all </a:t>
            </a:r>
            <a:r>
              <a:rPr lang="en-US" altLang="en-US" sz="1900" i="1" dirty="0"/>
              <a:t>shift</a:t>
            </a:r>
            <a:r>
              <a:rPr lang="en-US" altLang="en-US" sz="1900" dirty="0"/>
              <a:t> and </a:t>
            </a:r>
            <a:r>
              <a:rPr lang="en-US" altLang="en-US" sz="1900" i="1" dirty="0"/>
              <a:t>rotate</a:t>
            </a:r>
            <a:r>
              <a:rPr lang="en-US" altLang="en-US" sz="1900" dirty="0"/>
              <a:t> instructions)</a:t>
            </a:r>
          </a:p>
        </p:txBody>
      </p:sp>
      <p:grpSp>
        <p:nvGrpSpPr>
          <p:cNvPr id="8" name="Group 7"/>
          <p:cNvGrpSpPr>
            <a:grpSpLocks/>
          </p:cNvGrpSpPr>
          <p:nvPr/>
        </p:nvGrpSpPr>
        <p:grpSpPr bwMode="auto">
          <a:xfrm>
            <a:off x="2209800" y="4152900"/>
            <a:ext cx="7696200" cy="1828800"/>
            <a:chOff x="432" y="2400"/>
            <a:chExt cx="4848" cy="1152"/>
          </a:xfrm>
        </p:grpSpPr>
        <p:sp>
          <p:nvSpPr>
            <p:cNvPr id="9" name="Text Box 5"/>
            <p:cNvSpPr txBox="1">
              <a:spLocks noChangeArrowheads="1"/>
            </p:cNvSpPr>
            <p:nvPr/>
          </p:nvSpPr>
          <p:spPr bwMode="auto">
            <a:xfrm>
              <a:off x="912" y="2832"/>
              <a:ext cx="373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DL,80</a:t>
              </a:r>
            </a:p>
            <a:p>
              <a:pPr eaLnBrk="1" hangingPunct="1">
                <a:lnSpc>
                  <a:spcPct val="50000"/>
                </a:lnSpc>
                <a:spcBef>
                  <a:spcPct val="50000"/>
                </a:spcBef>
                <a:buClrTx/>
                <a:buFontTx/>
                <a:buNone/>
              </a:pPr>
              <a:r>
                <a:rPr lang="en-US" altLang="en-US" sz="1800" b="1" dirty="0">
                  <a:latin typeface="Courier New" pitchFamily="49" charset="0"/>
                </a:rPr>
                <a:t>SHR DL,1      ; DL = 40 [= 80 / 2</a:t>
              </a:r>
              <a:r>
                <a:rPr lang="en-US" altLang="en-US" sz="1800" b="1" baseline="30000" dirty="0">
                  <a:latin typeface="Courier New" pitchFamily="49" charset="0"/>
                </a:rPr>
                <a:t>1</a:t>
              </a:r>
              <a:r>
                <a:rPr lang="en-US" altLang="en-US" sz="1800" b="1" dirty="0">
                  <a:latin typeface="Courier New" pitchFamily="49" charset="0"/>
                </a:rPr>
                <a:t>] CF=__</a:t>
              </a:r>
            </a:p>
            <a:p>
              <a:pPr eaLnBrk="1" hangingPunct="1">
                <a:lnSpc>
                  <a:spcPct val="50000"/>
                </a:lnSpc>
                <a:spcBef>
                  <a:spcPct val="50000"/>
                </a:spcBef>
                <a:buClrTx/>
                <a:buFontTx/>
                <a:buNone/>
              </a:pPr>
              <a:r>
                <a:rPr lang="en-US" altLang="en-US" sz="1800" b="1" dirty="0">
                  <a:latin typeface="Courier New" pitchFamily="49" charset="0"/>
                </a:rPr>
                <a:t>SHR DL,2      ; DL = 10 [= 40 / 2</a:t>
              </a:r>
              <a:r>
                <a:rPr lang="en-US" altLang="en-US" sz="1800" b="1" baseline="30000" dirty="0">
                  <a:latin typeface="Courier New" pitchFamily="49" charset="0"/>
                </a:rPr>
                <a:t>2</a:t>
              </a:r>
              <a:r>
                <a:rPr lang="en-US" altLang="en-US" sz="1800" b="1" dirty="0">
                  <a:latin typeface="Courier New" pitchFamily="49" charset="0"/>
                </a:rPr>
                <a:t>] CF=__ </a:t>
              </a:r>
            </a:p>
          </p:txBody>
        </p:sp>
        <p:sp>
          <p:nvSpPr>
            <p:cNvPr id="10" name="Text Box 6"/>
            <p:cNvSpPr txBox="1">
              <a:spLocks noChangeArrowheads="1"/>
            </p:cNvSpPr>
            <p:nvPr/>
          </p:nvSpPr>
          <p:spPr bwMode="auto">
            <a:xfrm>
              <a:off x="432" y="2400"/>
              <a:ext cx="4848"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500" dirty="0"/>
                <a:t>Shifting right </a:t>
              </a:r>
              <a:r>
                <a:rPr lang="en-US" altLang="en-US" sz="2500" i="1" dirty="0"/>
                <a:t>n</a:t>
              </a:r>
              <a:r>
                <a:rPr lang="en-US" altLang="en-US" sz="2500" dirty="0"/>
                <a:t> bits </a:t>
              </a:r>
              <a:r>
                <a:rPr lang="en-US" altLang="en-US" sz="2500" i="1" dirty="0"/>
                <a:t>divides</a:t>
              </a:r>
              <a:r>
                <a:rPr lang="en-US" altLang="en-US" sz="2500" dirty="0"/>
                <a:t> the operand by 2</a:t>
              </a:r>
              <a:r>
                <a:rPr lang="en-US" altLang="en-US" sz="2500" i="1" baseline="30000" dirty="0"/>
                <a:t>n</a:t>
              </a:r>
            </a:p>
          </p:txBody>
        </p:sp>
      </p:grpSp>
    </p:spTree>
    <p:extLst>
      <p:ext uri="{BB962C8B-B14F-4D97-AF65-F5344CB8AC3E}">
        <p14:creationId xmlns:p14="http://schemas.microsoft.com/office/powerpoint/2010/main" val="328071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SHL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518</a:t>
            </a:fld>
            <a:endParaRPr lang="es-MX" dirty="0"/>
          </a:p>
        </p:txBody>
      </p:sp>
      <p:sp>
        <p:nvSpPr>
          <p:cNvPr id="6" name="Text Box 1031"/>
          <p:cNvSpPr txBox="1">
            <a:spLocks noChangeArrowheads="1"/>
          </p:cNvSpPr>
          <p:nvPr/>
        </p:nvSpPr>
        <p:spPr bwMode="auto">
          <a:xfrm>
            <a:off x="3505200" y="5165057"/>
            <a:ext cx="2362200" cy="1073371"/>
          </a:xfrm>
          <a:prstGeom prst="rect">
            <a:avLst/>
          </a:prstGeom>
          <a:solidFill>
            <a:schemeClr val="accent5">
              <a:lumMod val="20000"/>
              <a:lumOff val="80000"/>
            </a:schemeClr>
          </a:solidFill>
          <a:ln w="9525">
            <a:solidFill>
              <a:srgbClr val="000000"/>
            </a:solidFill>
            <a:miter lim="800000"/>
            <a:headEnd/>
            <a:tailEnd/>
          </a:ln>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itchFamily="18" charset="0"/>
              </a:defRPr>
            </a:lvl9pPr>
          </a:lstStyle>
          <a:p>
            <a:pPr eaLnBrk="1" fontAlgn="base" hangingPunct="1">
              <a:lnSpc>
                <a:spcPct val="30000"/>
              </a:lnSpc>
              <a:spcBef>
                <a:spcPct val="50000"/>
              </a:spcBef>
              <a:spcAft>
                <a:spcPct val="0"/>
              </a:spcAft>
              <a:buClrTx/>
              <a:buFontTx/>
              <a:buNone/>
            </a:pPr>
            <a:r>
              <a:rPr lang="en-US" altLang="en-US" sz="1800" b="1" dirty="0">
                <a:solidFill>
                  <a:srgbClr val="000000"/>
                </a:solidFill>
                <a:latin typeface="Courier New" pitchFamily="49" charset="0"/>
              </a:rPr>
              <a:t>SHL </a:t>
            </a:r>
            <a:r>
              <a:rPr lang="en-US" altLang="en-US" sz="1800" b="1" i="1" dirty="0">
                <a:solidFill>
                  <a:srgbClr val="000000"/>
                </a:solidFill>
                <a:latin typeface="Courier New" pitchFamily="49" charset="0"/>
              </a:rPr>
              <a:t>reg,imm8</a:t>
            </a:r>
          </a:p>
          <a:p>
            <a:pPr eaLnBrk="1" fontAlgn="base" hangingPunct="1">
              <a:lnSpc>
                <a:spcPct val="30000"/>
              </a:lnSpc>
              <a:spcBef>
                <a:spcPct val="50000"/>
              </a:spcBef>
              <a:spcAft>
                <a:spcPct val="0"/>
              </a:spcAft>
              <a:buClrTx/>
              <a:buFontTx/>
              <a:buNone/>
            </a:pPr>
            <a:r>
              <a:rPr lang="en-US" altLang="en-US" sz="1800" b="1" dirty="0">
                <a:solidFill>
                  <a:srgbClr val="000000"/>
                </a:solidFill>
                <a:latin typeface="Courier New" pitchFamily="49" charset="0"/>
              </a:rPr>
              <a:t>SHL </a:t>
            </a:r>
            <a:r>
              <a:rPr lang="en-US" altLang="en-US" sz="1800" b="1" i="1" dirty="0">
                <a:solidFill>
                  <a:srgbClr val="000000"/>
                </a:solidFill>
                <a:latin typeface="Courier New" pitchFamily="49" charset="0"/>
              </a:rPr>
              <a:t>mem,imm8</a:t>
            </a:r>
          </a:p>
          <a:p>
            <a:pPr eaLnBrk="1" fontAlgn="base" hangingPunct="1">
              <a:lnSpc>
                <a:spcPct val="30000"/>
              </a:lnSpc>
              <a:spcBef>
                <a:spcPct val="50000"/>
              </a:spcBef>
              <a:spcAft>
                <a:spcPct val="0"/>
              </a:spcAft>
              <a:buClrTx/>
              <a:buFontTx/>
              <a:buNone/>
            </a:pPr>
            <a:r>
              <a:rPr lang="en-US" altLang="en-US" sz="1800" b="1" dirty="0">
                <a:solidFill>
                  <a:srgbClr val="000000"/>
                </a:solidFill>
                <a:latin typeface="Courier New" pitchFamily="49" charset="0"/>
              </a:rPr>
              <a:t>SHL </a:t>
            </a:r>
            <a:r>
              <a:rPr lang="en-US" altLang="en-US" sz="1800" b="1" i="1" dirty="0" err="1">
                <a:solidFill>
                  <a:srgbClr val="000000"/>
                </a:solidFill>
                <a:latin typeface="Courier New" pitchFamily="49" charset="0"/>
              </a:rPr>
              <a:t>reg</a:t>
            </a:r>
            <a:r>
              <a:rPr lang="en-US" altLang="en-US" sz="1800" b="1" dirty="0" err="1">
                <a:solidFill>
                  <a:srgbClr val="000000"/>
                </a:solidFill>
                <a:latin typeface="Courier New" pitchFamily="49" charset="0"/>
              </a:rPr>
              <a:t>,CL</a:t>
            </a:r>
            <a:endParaRPr lang="en-US" altLang="en-US" sz="1800" b="1" dirty="0">
              <a:solidFill>
                <a:srgbClr val="000000"/>
              </a:solidFill>
              <a:latin typeface="Courier New" pitchFamily="49" charset="0"/>
            </a:endParaRPr>
          </a:p>
          <a:p>
            <a:pPr eaLnBrk="1" fontAlgn="base" hangingPunct="1">
              <a:lnSpc>
                <a:spcPct val="30000"/>
              </a:lnSpc>
              <a:spcBef>
                <a:spcPct val="50000"/>
              </a:spcBef>
              <a:spcAft>
                <a:spcPct val="0"/>
              </a:spcAft>
              <a:buClrTx/>
              <a:buFontTx/>
              <a:buNone/>
            </a:pPr>
            <a:r>
              <a:rPr lang="en-US" altLang="en-US" sz="1800" b="1" dirty="0">
                <a:solidFill>
                  <a:srgbClr val="000000"/>
                </a:solidFill>
                <a:latin typeface="Courier New" pitchFamily="49" charset="0"/>
              </a:rPr>
              <a:t>SHL </a:t>
            </a:r>
            <a:r>
              <a:rPr lang="en-US" altLang="en-US" sz="1800" b="1" i="1" dirty="0" err="1">
                <a:solidFill>
                  <a:srgbClr val="000000"/>
                </a:solidFill>
                <a:latin typeface="Courier New" pitchFamily="49" charset="0"/>
              </a:rPr>
              <a:t>mem</a:t>
            </a:r>
            <a:r>
              <a:rPr lang="en-US" altLang="en-US" sz="1800" b="1" dirty="0" err="1">
                <a:solidFill>
                  <a:srgbClr val="000000"/>
                </a:solidFill>
                <a:latin typeface="Courier New" pitchFamily="49" charset="0"/>
              </a:rPr>
              <a:t>,CL</a:t>
            </a:r>
            <a:endParaRPr lang="en-US" altLang="en-US" sz="1800" b="1" dirty="0">
              <a:solidFill>
                <a:srgbClr val="000000"/>
              </a:solidFill>
              <a:latin typeface="Courier New" pitchFamily="49" charset="0"/>
            </a:endParaRPr>
          </a:p>
        </p:txBody>
      </p:sp>
      <p:pic>
        <p:nvPicPr>
          <p:cNvPr id="7" name="Picture 1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723" y="2556106"/>
            <a:ext cx="5275263"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27"/>
          <p:cNvSpPr txBox="1">
            <a:spLocks noChangeArrowheads="1"/>
          </p:cNvSpPr>
          <p:nvPr/>
        </p:nvSpPr>
        <p:spPr>
          <a:xfrm>
            <a:off x="2209800" y="1628800"/>
            <a:ext cx="7772400" cy="97874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dirty="0"/>
              <a:t>The SHL (</a:t>
            </a:r>
            <a:r>
              <a:rPr lang="en-US" altLang="en-US" sz="2400" dirty="0" err="1"/>
              <a:t>SHift</a:t>
            </a:r>
            <a:r>
              <a:rPr lang="en-US" altLang="en-US" sz="2400" dirty="0"/>
              <a:t> </a:t>
            </a:r>
            <a:r>
              <a:rPr lang="en-US" altLang="en-US" sz="2400" i="1" dirty="0"/>
              <a:t>Left</a:t>
            </a:r>
            <a:r>
              <a:rPr lang="en-US" altLang="en-US" sz="2400" dirty="0"/>
              <a:t>) instruction performs a LOGICAL LEFT SHIFT on the destination operand, filling the </a:t>
            </a:r>
            <a:r>
              <a:rPr lang="en-US" altLang="en-US" sz="2400" i="1" dirty="0"/>
              <a:t>lowest bit </a:t>
            </a:r>
            <a:r>
              <a:rPr lang="en-US" altLang="en-US" sz="2400" dirty="0"/>
              <a:t>with 0.</a:t>
            </a:r>
          </a:p>
        </p:txBody>
      </p:sp>
      <p:sp>
        <p:nvSpPr>
          <p:cNvPr id="9" name="Text Box 1030"/>
          <p:cNvSpPr txBox="1">
            <a:spLocks noChangeArrowheads="1"/>
          </p:cNvSpPr>
          <p:nvPr/>
        </p:nvSpPr>
        <p:spPr bwMode="auto">
          <a:xfrm>
            <a:off x="2276509" y="4010894"/>
            <a:ext cx="76200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344488" indent="-344488"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pPr>
            <a:r>
              <a:rPr lang="en-US" altLang="en-US" dirty="0"/>
              <a:t>Syntax and Operand types for SHL:</a:t>
            </a:r>
          </a:p>
          <a:p>
            <a:pPr lvl="1" eaLnBrk="1" hangingPunct="1">
              <a:spcBef>
                <a:spcPct val="50000"/>
              </a:spcBef>
              <a:buClrTx/>
            </a:pPr>
            <a:r>
              <a:rPr lang="es-MX" altLang="en-US" b="1" dirty="0">
                <a:latin typeface="Courier New" pitchFamily="49" charset="0"/>
              </a:rPr>
              <a:t>SHL </a:t>
            </a:r>
            <a:r>
              <a:rPr lang="es-MX" altLang="en-US" b="1" i="1" dirty="0" err="1">
                <a:latin typeface="Courier New" pitchFamily="49" charset="0"/>
              </a:rPr>
              <a:t>destination</a:t>
            </a:r>
            <a:r>
              <a:rPr lang="es-MX" altLang="en-US" b="1" i="1" dirty="0">
                <a:latin typeface="Courier New" pitchFamily="49" charset="0"/>
              </a:rPr>
              <a:t>, </a:t>
            </a:r>
            <a:r>
              <a:rPr lang="es-MX" altLang="en-US" b="1" i="1" dirty="0" err="1">
                <a:latin typeface="Courier New" pitchFamily="49" charset="0"/>
              </a:rPr>
              <a:t>shiftscount</a:t>
            </a:r>
            <a:endParaRPr lang="en-US" altLang="en-US" b="1" i="1" dirty="0">
              <a:latin typeface="Courier New" pitchFamily="49" charset="0"/>
            </a:endParaRPr>
          </a:p>
        </p:txBody>
      </p:sp>
      <p:sp>
        <p:nvSpPr>
          <p:cNvPr id="10" name="Text Box 1032"/>
          <p:cNvSpPr txBox="1">
            <a:spLocks noChangeArrowheads="1"/>
          </p:cNvSpPr>
          <p:nvPr/>
        </p:nvSpPr>
        <p:spPr bwMode="auto">
          <a:xfrm>
            <a:off x="6562147" y="5165056"/>
            <a:ext cx="29718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1900" dirty="0"/>
              <a:t>(Same for all </a:t>
            </a:r>
            <a:r>
              <a:rPr lang="en-US" altLang="en-US" sz="1900" i="1" dirty="0"/>
              <a:t>shift</a:t>
            </a:r>
            <a:r>
              <a:rPr lang="en-US" altLang="en-US" sz="1900" dirty="0"/>
              <a:t> and </a:t>
            </a:r>
            <a:r>
              <a:rPr lang="en-US" altLang="en-US" sz="1900" i="1" dirty="0"/>
              <a:t>rotate</a:t>
            </a:r>
            <a:r>
              <a:rPr lang="en-US" altLang="en-US" sz="1900" dirty="0"/>
              <a:t> instructions)</a:t>
            </a:r>
          </a:p>
        </p:txBody>
      </p:sp>
    </p:spTree>
    <p:extLst>
      <p:ext uri="{BB962C8B-B14F-4D97-AF65-F5344CB8AC3E}">
        <p14:creationId xmlns:p14="http://schemas.microsoft.com/office/powerpoint/2010/main" val="2111118391"/>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Fast Multiplication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519</a:t>
            </a:fld>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8712" y="2343845"/>
            <a:ext cx="3505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3"/>
          <p:cNvSpPr txBox="1">
            <a:spLocks noChangeArrowheads="1"/>
          </p:cNvSpPr>
          <p:nvPr/>
        </p:nvSpPr>
        <p:spPr bwMode="auto">
          <a:xfrm>
            <a:off x="2682747" y="2450296"/>
            <a:ext cx="1905000" cy="9986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DL,5</a:t>
            </a:r>
          </a:p>
          <a:p>
            <a:pPr eaLnBrk="1" hangingPunct="1">
              <a:lnSpc>
                <a:spcPct val="50000"/>
              </a:lnSpc>
              <a:spcBef>
                <a:spcPct val="50000"/>
              </a:spcBef>
              <a:buClrTx/>
              <a:buFontTx/>
              <a:buNone/>
            </a:pPr>
            <a:r>
              <a:rPr lang="en-US" altLang="en-US" sz="1800" b="1" dirty="0">
                <a:latin typeface="Courier New" pitchFamily="49" charset="0"/>
              </a:rPr>
              <a:t>SHL DL,1</a:t>
            </a:r>
          </a:p>
          <a:p>
            <a:pPr eaLnBrk="1" hangingPunct="1">
              <a:lnSpc>
                <a:spcPct val="50000"/>
              </a:lnSpc>
              <a:spcBef>
                <a:spcPct val="50000"/>
              </a:spcBef>
              <a:buClrTx/>
              <a:buFontTx/>
              <a:buNone/>
            </a:pPr>
            <a:r>
              <a:rPr lang="en-US" altLang="en-US" sz="1800" b="1" dirty="0">
                <a:latin typeface="Courier New" pitchFamily="49" charset="0"/>
              </a:rPr>
              <a:t>; CF= ___</a:t>
            </a:r>
          </a:p>
        </p:txBody>
      </p:sp>
      <p:sp>
        <p:nvSpPr>
          <p:cNvPr id="8" name="Text Box 4"/>
          <p:cNvSpPr txBox="1">
            <a:spLocks noChangeArrowheads="1"/>
          </p:cNvSpPr>
          <p:nvPr/>
        </p:nvSpPr>
        <p:spPr bwMode="auto">
          <a:xfrm>
            <a:off x="2209800" y="1556792"/>
            <a:ext cx="7696200"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500" dirty="0"/>
              <a:t>Shifting </a:t>
            </a:r>
            <a:r>
              <a:rPr lang="en-US" altLang="en-US" sz="2500" i="1" dirty="0"/>
              <a:t>left</a:t>
            </a:r>
            <a:r>
              <a:rPr lang="en-US" altLang="en-US" sz="2500" dirty="0"/>
              <a:t> 1 bit multiplies a number by 2</a:t>
            </a:r>
          </a:p>
        </p:txBody>
      </p:sp>
      <p:grpSp>
        <p:nvGrpSpPr>
          <p:cNvPr id="9" name="Group 10"/>
          <p:cNvGrpSpPr>
            <a:grpSpLocks/>
          </p:cNvGrpSpPr>
          <p:nvPr/>
        </p:nvGrpSpPr>
        <p:grpSpPr bwMode="auto">
          <a:xfrm>
            <a:off x="2100590" y="3717032"/>
            <a:ext cx="7696200" cy="2592288"/>
            <a:chOff x="384" y="2160"/>
            <a:chExt cx="4848" cy="1296"/>
          </a:xfrm>
        </p:grpSpPr>
        <p:sp>
          <p:nvSpPr>
            <p:cNvPr id="10" name="Text Box 6"/>
            <p:cNvSpPr txBox="1">
              <a:spLocks noChangeArrowheads="1"/>
            </p:cNvSpPr>
            <p:nvPr/>
          </p:nvSpPr>
          <p:spPr bwMode="auto">
            <a:xfrm>
              <a:off x="576" y="2928"/>
              <a:ext cx="3792"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DL,5</a:t>
              </a:r>
            </a:p>
            <a:p>
              <a:pPr eaLnBrk="1" hangingPunct="1">
                <a:lnSpc>
                  <a:spcPct val="50000"/>
                </a:lnSpc>
                <a:spcBef>
                  <a:spcPct val="50000"/>
                </a:spcBef>
                <a:buClrTx/>
                <a:buFontTx/>
                <a:buNone/>
              </a:pPr>
              <a:r>
                <a:rPr lang="en-US" altLang="en-US" sz="1800" b="1" dirty="0">
                  <a:latin typeface="Courier New" pitchFamily="49" charset="0"/>
                </a:rPr>
                <a:t>SHL DL,2   ; DL = 20, 00010100b, or 14h</a:t>
              </a:r>
            </a:p>
            <a:p>
              <a:pPr eaLnBrk="1" hangingPunct="1">
                <a:lnSpc>
                  <a:spcPct val="50000"/>
                </a:lnSpc>
                <a:spcBef>
                  <a:spcPct val="50000"/>
                </a:spcBef>
                <a:buClrTx/>
                <a:buFontTx/>
                <a:buNone/>
              </a:pPr>
              <a:r>
                <a:rPr lang="en-US" altLang="en-US" sz="1800" b="1" dirty="0">
                  <a:latin typeface="Courier New" pitchFamily="49" charset="0"/>
                </a:rPr>
                <a:t>; CF= ___</a:t>
              </a:r>
            </a:p>
          </p:txBody>
        </p:sp>
        <p:sp>
          <p:nvSpPr>
            <p:cNvPr id="11" name="Text Box 7"/>
            <p:cNvSpPr txBox="1">
              <a:spLocks noChangeArrowheads="1"/>
            </p:cNvSpPr>
            <p:nvPr/>
          </p:nvSpPr>
          <p:spPr bwMode="auto">
            <a:xfrm>
              <a:off x="384" y="2160"/>
              <a:ext cx="484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500" dirty="0"/>
                <a:t>Shifting left </a:t>
              </a:r>
              <a:r>
                <a:rPr lang="en-US" altLang="en-US" sz="2500" i="1" dirty="0"/>
                <a:t>n</a:t>
              </a:r>
              <a:r>
                <a:rPr lang="en-US" altLang="en-US" sz="2500" dirty="0"/>
                <a:t> bits </a:t>
              </a:r>
              <a:r>
                <a:rPr lang="en-US" altLang="en-US" sz="2500" i="1" dirty="0"/>
                <a:t>multiplies</a:t>
              </a:r>
              <a:r>
                <a:rPr lang="en-US" altLang="en-US" sz="2500" dirty="0"/>
                <a:t> the operand by 2</a:t>
              </a:r>
              <a:r>
                <a:rPr lang="en-US" altLang="en-US" sz="2500" i="1" baseline="30000" dirty="0"/>
                <a:t>n</a:t>
              </a:r>
            </a:p>
            <a:p>
              <a:pPr eaLnBrk="1" hangingPunct="1">
                <a:spcBef>
                  <a:spcPct val="50000"/>
                </a:spcBef>
                <a:buClrTx/>
                <a:buNone/>
              </a:pPr>
              <a:r>
                <a:rPr lang="en-US" altLang="en-US" sz="1800" dirty="0"/>
                <a:t>For example, 5 * 2</a:t>
              </a:r>
              <a:r>
                <a:rPr lang="en-US" altLang="en-US" sz="1800" baseline="30000" dirty="0"/>
                <a:t>1</a:t>
              </a:r>
              <a:r>
                <a:rPr lang="en-US" altLang="en-US" sz="1800" dirty="0"/>
                <a:t> = 10</a:t>
              </a:r>
            </a:p>
            <a:p>
              <a:pPr eaLnBrk="1" hangingPunct="1">
                <a:spcBef>
                  <a:spcPct val="50000"/>
                </a:spcBef>
                <a:buClrTx/>
                <a:buFontTx/>
                <a:buNone/>
              </a:pPr>
              <a:r>
                <a:rPr lang="en-US" altLang="en-US" sz="1800" dirty="0"/>
                <a:t>For example, 5 * 2</a:t>
              </a:r>
              <a:r>
                <a:rPr lang="en-US" altLang="en-US" sz="1800" baseline="30000" dirty="0"/>
                <a:t>2</a:t>
              </a:r>
              <a:r>
                <a:rPr lang="en-US" altLang="en-US" sz="1800" dirty="0"/>
                <a:t> = 20</a:t>
              </a:r>
            </a:p>
          </p:txBody>
        </p:sp>
      </p:grpSp>
    </p:spTree>
    <p:extLst>
      <p:ext uri="{BB962C8B-B14F-4D97-AF65-F5344CB8AC3E}">
        <p14:creationId xmlns:p14="http://schemas.microsoft.com/office/powerpoint/2010/main" val="25115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050"/>
          <p:cNvSpPr>
            <a:spLocks noGrp="1" noChangeArrowheads="1"/>
          </p:cNvSpPr>
          <p:nvPr>
            <p:ph type="title"/>
          </p:nvPr>
        </p:nvSpPr>
        <p:spPr/>
        <p:txBody>
          <a:bodyPr/>
          <a:lstStyle/>
          <a:p>
            <a:pPr eaLnBrk="1" hangingPunct="1">
              <a:defRPr/>
            </a:pPr>
            <a:r>
              <a:rPr lang="en-US"/>
              <a:t>Boolean Operations</a:t>
            </a:r>
          </a:p>
        </p:txBody>
      </p:sp>
      <p:sp>
        <p:nvSpPr>
          <p:cNvPr id="14340" name="Rectangle 2051"/>
          <p:cNvSpPr>
            <a:spLocks noGrp="1" noChangeArrowheads="1"/>
          </p:cNvSpPr>
          <p:nvPr>
            <p:ph type="body" idx="1"/>
          </p:nvPr>
        </p:nvSpPr>
        <p:spPr>
          <a:xfrm>
            <a:off x="3352800" y="1600200"/>
            <a:ext cx="6019800" cy="3917032"/>
          </a:xfrm>
        </p:spPr>
        <p:txBody>
          <a:bodyPr>
            <a:normAutofit fontScale="92500" lnSpcReduction="20000"/>
          </a:bodyPr>
          <a:lstStyle/>
          <a:p>
            <a:pPr eaLnBrk="1" hangingPunct="1"/>
            <a:r>
              <a:rPr lang="es-MX" altLang="en-US" dirty="0"/>
              <a:t>Easy </a:t>
            </a:r>
            <a:r>
              <a:rPr lang="es-MX" altLang="en-US" dirty="0" err="1"/>
              <a:t>to</a:t>
            </a:r>
            <a:r>
              <a:rPr lang="es-MX" altLang="en-US" dirty="0"/>
              <a:t> </a:t>
            </a:r>
            <a:r>
              <a:rPr lang="es-MX" altLang="en-US" dirty="0" err="1"/>
              <a:t>operate</a:t>
            </a:r>
            <a:r>
              <a:rPr lang="es-MX" altLang="en-US" dirty="0"/>
              <a:t> </a:t>
            </a:r>
            <a:r>
              <a:rPr lang="es-MX" altLang="en-US" dirty="0" err="1"/>
              <a:t>for</a:t>
            </a:r>
            <a:r>
              <a:rPr lang="es-MX" altLang="en-US" dirty="0"/>
              <a:t> ALU</a:t>
            </a:r>
          </a:p>
          <a:p>
            <a:pPr eaLnBrk="1" hangingPunct="1"/>
            <a:r>
              <a:rPr lang="es-MX" altLang="en-US" dirty="0"/>
              <a:t>Bit-</a:t>
            </a:r>
            <a:r>
              <a:rPr lang="es-MX" altLang="en-US" dirty="0" err="1"/>
              <a:t>to</a:t>
            </a:r>
            <a:r>
              <a:rPr lang="es-MX" altLang="en-US" dirty="0"/>
              <a:t>-bit</a:t>
            </a:r>
          </a:p>
          <a:p>
            <a:pPr eaLnBrk="1" hangingPunct="1"/>
            <a:r>
              <a:rPr lang="es-MX" altLang="en-US" dirty="0"/>
              <a:t>True:1,    False:0</a:t>
            </a:r>
            <a:endParaRPr lang="en-US" altLang="en-US" dirty="0"/>
          </a:p>
          <a:p>
            <a:pPr eaLnBrk="1" hangingPunct="1"/>
            <a:r>
              <a:rPr lang="en-US" altLang="en-US" dirty="0"/>
              <a:t>NOT</a:t>
            </a:r>
          </a:p>
          <a:p>
            <a:pPr eaLnBrk="1" hangingPunct="1"/>
            <a:r>
              <a:rPr lang="en-US" altLang="en-US" dirty="0"/>
              <a:t>AND</a:t>
            </a:r>
          </a:p>
          <a:p>
            <a:pPr eaLnBrk="1" hangingPunct="1"/>
            <a:r>
              <a:rPr lang="en-US" altLang="en-US" dirty="0"/>
              <a:t>OR</a:t>
            </a:r>
          </a:p>
          <a:p>
            <a:pPr eaLnBrk="1" hangingPunct="1"/>
            <a:r>
              <a:rPr lang="en-US" altLang="en-US" dirty="0"/>
              <a:t>Operator Precedence</a:t>
            </a:r>
          </a:p>
          <a:p>
            <a:pPr eaLnBrk="1" hangingPunct="1"/>
            <a:r>
              <a:rPr lang="en-US" altLang="en-US" dirty="0"/>
              <a:t>Truth Tables</a:t>
            </a:r>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52</a:t>
            </a:fld>
            <a:endParaRPr lang="es-MX" dirty="0"/>
          </a:p>
        </p:txBody>
      </p:sp>
    </p:spTree>
    <p:extLst>
      <p:ext uri="{BB962C8B-B14F-4D97-AF65-F5344CB8AC3E}">
        <p14:creationId xmlns:p14="http://schemas.microsoft.com/office/powerpoint/2010/main" val="3852967256"/>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520</a:t>
            </a:fld>
            <a:endParaRPr lang="es-MX" dirty="0"/>
          </a:p>
        </p:txBody>
      </p:sp>
      <p:sp>
        <p:nvSpPr>
          <p:cNvPr id="6" name="Text Box 2051"/>
          <p:cNvSpPr txBox="1">
            <a:spLocks noChangeArrowheads="1"/>
          </p:cNvSpPr>
          <p:nvPr/>
        </p:nvSpPr>
        <p:spPr bwMode="auto">
          <a:xfrm>
            <a:off x="2999656" y="2651125"/>
            <a:ext cx="5867400" cy="27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AL,5Ch</a:t>
            </a:r>
          </a:p>
          <a:p>
            <a:pPr eaLnBrk="1" hangingPunct="1">
              <a:lnSpc>
                <a:spcPct val="50000"/>
              </a:lnSpc>
              <a:spcBef>
                <a:spcPct val="50000"/>
              </a:spcBef>
              <a:buClrTx/>
              <a:buFontTx/>
              <a:buNone/>
            </a:pPr>
            <a:r>
              <a:rPr lang="en-US" altLang="en-US" sz="1800" b="1" dirty="0">
                <a:latin typeface="Courier New" pitchFamily="49" charset="0"/>
              </a:rPr>
              <a:t>SHR AL,1	a.27h</a:t>
            </a:r>
          </a:p>
          <a:p>
            <a:pPr eaLnBrk="1" hangingPunct="1">
              <a:lnSpc>
                <a:spcPct val="50000"/>
              </a:lnSpc>
              <a:spcBef>
                <a:spcPct val="50000"/>
              </a:spcBef>
              <a:buClrTx/>
              <a:buFontTx/>
              <a:buNone/>
            </a:pPr>
            <a:r>
              <a:rPr lang="en-US" altLang="en-US" sz="1800" b="1" dirty="0">
                <a:latin typeface="Courier New" pitchFamily="49" charset="0"/>
              </a:rPr>
              <a:t>SHL AL,3	b.5h</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endParaRPr lang="en-US" altLang="en-US" sz="1800" b="1" dirty="0">
              <a:latin typeface="Courier New" pitchFamily="49" charset="0"/>
            </a:endParaRPr>
          </a:p>
        </p:txBody>
      </p:sp>
      <p:sp>
        <p:nvSpPr>
          <p:cNvPr id="7" name="Text Box 2052"/>
          <p:cNvSpPr txBox="1">
            <a:spLocks noChangeArrowheads="1"/>
          </p:cNvSpPr>
          <p:nvPr/>
        </p:nvSpPr>
        <p:spPr bwMode="auto">
          <a:xfrm>
            <a:off x="2438400" y="1812925"/>
            <a:ext cx="72390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dirty="0"/>
              <a:t>Indicate the hexadecimal value of  AL after each shift:</a:t>
            </a:r>
          </a:p>
        </p:txBody>
      </p:sp>
    </p:spTree>
    <p:extLst>
      <p:ext uri="{BB962C8B-B14F-4D97-AF65-F5344CB8AC3E}">
        <p14:creationId xmlns:p14="http://schemas.microsoft.com/office/powerpoint/2010/main" val="147100690"/>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RCL Instruction</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521</a:t>
            </a:fld>
            <a:endParaRPr lang="es-MX" dirty="0"/>
          </a:p>
        </p:txBody>
      </p:sp>
      <p:sp>
        <p:nvSpPr>
          <p:cNvPr id="6" name="Rectangle 3"/>
          <p:cNvSpPr txBox="1">
            <a:spLocks noChangeArrowheads="1"/>
          </p:cNvSpPr>
          <p:nvPr/>
        </p:nvSpPr>
        <p:spPr>
          <a:xfrm>
            <a:off x="2177698" y="1556792"/>
            <a:ext cx="7772400" cy="1600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RCL (Rotate Carry Left) shifts each bit to the left</a:t>
            </a:r>
          </a:p>
          <a:p>
            <a:r>
              <a:rPr lang="en-US" altLang="en-US" dirty="0"/>
              <a:t>Copies the </a:t>
            </a:r>
            <a:r>
              <a:rPr lang="en-US" altLang="en-US" i="1" dirty="0"/>
              <a:t>Carry flag</a:t>
            </a:r>
            <a:r>
              <a:rPr lang="en-US" altLang="en-US" dirty="0"/>
              <a:t> to the </a:t>
            </a:r>
            <a:r>
              <a:rPr lang="en-US" altLang="en-US" i="1" dirty="0"/>
              <a:t>Least significant bit</a:t>
            </a:r>
          </a:p>
          <a:p>
            <a:r>
              <a:rPr lang="en-US" altLang="en-US" dirty="0"/>
              <a:t>Copies the </a:t>
            </a:r>
            <a:r>
              <a:rPr lang="en-US" altLang="en-US" i="1" dirty="0"/>
              <a:t>Most significant bit</a:t>
            </a:r>
            <a:r>
              <a:rPr lang="en-US" altLang="en-US" dirty="0"/>
              <a:t> to the </a:t>
            </a:r>
            <a:r>
              <a:rPr lang="en-US" altLang="en-US" i="1" dirty="0"/>
              <a:t>Carry flag</a:t>
            </a:r>
          </a:p>
        </p:txBody>
      </p:sp>
      <p:sp>
        <p:nvSpPr>
          <p:cNvPr id="7" name="Text Box 6"/>
          <p:cNvSpPr txBox="1">
            <a:spLocks noChangeArrowheads="1"/>
          </p:cNvSpPr>
          <p:nvPr/>
        </p:nvSpPr>
        <p:spPr bwMode="auto">
          <a:xfrm>
            <a:off x="2330098" y="4604792"/>
            <a:ext cx="722228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spcBef>
                <a:spcPct val="20000"/>
              </a:spcBef>
              <a:buClr>
                <a:schemeClr val="tx1"/>
              </a:buClr>
              <a:buChar char="•"/>
              <a:tabLst>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itchFamily="18" charset="0"/>
              </a:defRPr>
            </a:lvl9pPr>
          </a:lstStyle>
          <a:p>
            <a:pPr eaLnBrk="1" hangingPunct="1">
              <a:lnSpc>
                <a:spcPct val="60000"/>
              </a:lnSpc>
              <a:spcBef>
                <a:spcPct val="50000"/>
              </a:spcBef>
              <a:buClrTx/>
              <a:buFontTx/>
              <a:buNone/>
            </a:pPr>
            <a:r>
              <a:rPr lang="en-US" altLang="en-US" sz="1900" b="1" dirty="0">
                <a:latin typeface="Courier New" pitchFamily="49" charset="0"/>
              </a:rPr>
              <a:t>CLC		; CF = 0</a:t>
            </a:r>
          </a:p>
          <a:p>
            <a:pPr eaLnBrk="1" hangingPunct="1">
              <a:lnSpc>
                <a:spcPct val="60000"/>
              </a:lnSpc>
              <a:spcBef>
                <a:spcPct val="50000"/>
              </a:spcBef>
              <a:buClrTx/>
              <a:buFontTx/>
              <a:buNone/>
            </a:pPr>
            <a:r>
              <a:rPr lang="en-US" altLang="en-US" sz="1900" b="1" dirty="0">
                <a:latin typeface="Courier New" pitchFamily="49" charset="0"/>
              </a:rPr>
              <a:t>MOV BL,88h		; CF= 0, BL= 10001000b</a:t>
            </a:r>
          </a:p>
          <a:p>
            <a:pPr eaLnBrk="1" hangingPunct="1">
              <a:lnSpc>
                <a:spcPct val="60000"/>
              </a:lnSpc>
              <a:spcBef>
                <a:spcPct val="50000"/>
              </a:spcBef>
              <a:buClrTx/>
              <a:buFontTx/>
              <a:buNone/>
            </a:pPr>
            <a:r>
              <a:rPr lang="en-US" altLang="en-US" sz="1900" b="1" dirty="0">
                <a:latin typeface="Courier New" pitchFamily="49" charset="0"/>
              </a:rPr>
              <a:t>RCL BL,1		; CF= 1, BL= 00010000b</a:t>
            </a:r>
          </a:p>
          <a:p>
            <a:pPr eaLnBrk="1" hangingPunct="1">
              <a:lnSpc>
                <a:spcPct val="60000"/>
              </a:lnSpc>
              <a:spcBef>
                <a:spcPct val="50000"/>
              </a:spcBef>
              <a:buClrTx/>
              <a:buFontTx/>
              <a:buNone/>
            </a:pPr>
            <a:r>
              <a:rPr lang="en-US" altLang="en-US" sz="1900" b="1" dirty="0">
                <a:latin typeface="Courier New" pitchFamily="49" charset="0"/>
              </a:rPr>
              <a:t>RCL BL,1		; CF=0, BL= 00100001b</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798" y="3169931"/>
            <a:ext cx="5410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95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RCR Instruction</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522</a:t>
            </a:fld>
            <a:endParaRPr lang="es-MX" dirty="0"/>
          </a:p>
        </p:txBody>
      </p:sp>
      <p:sp>
        <p:nvSpPr>
          <p:cNvPr id="6" name="Rectangle 4"/>
          <p:cNvSpPr txBox="1">
            <a:spLocks noChangeArrowheads="1"/>
          </p:cNvSpPr>
          <p:nvPr/>
        </p:nvSpPr>
        <p:spPr>
          <a:xfrm>
            <a:off x="2209800" y="1628800"/>
            <a:ext cx="7772400" cy="1600200"/>
          </a:xfrm>
          <a:prstGeom prst="rect">
            <a:avLst/>
          </a:prstGeom>
          <a:noFill/>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RCR (Rotate Carry Right) shifts each bit to the right</a:t>
            </a:r>
          </a:p>
          <a:p>
            <a:r>
              <a:rPr lang="en-US" altLang="en-US" dirty="0"/>
              <a:t>Copies the </a:t>
            </a:r>
            <a:r>
              <a:rPr lang="en-US" altLang="en-US" i="1" dirty="0"/>
              <a:t>Carry flag</a:t>
            </a:r>
            <a:r>
              <a:rPr lang="en-US" altLang="en-US" dirty="0"/>
              <a:t> to the </a:t>
            </a:r>
            <a:r>
              <a:rPr lang="en-US" altLang="en-US" i="1" dirty="0"/>
              <a:t>Most significant bit</a:t>
            </a:r>
          </a:p>
          <a:p>
            <a:r>
              <a:rPr lang="en-US" altLang="en-US" dirty="0"/>
              <a:t>Copies the </a:t>
            </a:r>
            <a:r>
              <a:rPr lang="en-US" altLang="en-US" i="1" dirty="0"/>
              <a:t>Least significant bit</a:t>
            </a:r>
            <a:r>
              <a:rPr lang="en-US" altLang="en-US" dirty="0"/>
              <a:t> to the </a:t>
            </a:r>
            <a:r>
              <a:rPr lang="en-US" altLang="en-US" i="1" dirty="0"/>
              <a:t>Carry flag</a:t>
            </a:r>
          </a:p>
        </p:txBody>
      </p:sp>
      <p:sp>
        <p:nvSpPr>
          <p:cNvPr id="7" name="Text Box 6"/>
          <p:cNvSpPr txBox="1">
            <a:spLocks noChangeArrowheads="1"/>
          </p:cNvSpPr>
          <p:nvPr/>
        </p:nvSpPr>
        <p:spPr bwMode="auto">
          <a:xfrm>
            <a:off x="2438400" y="4676801"/>
            <a:ext cx="6629400" cy="112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tabLst>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itchFamily="18" charset="0"/>
              </a:defRPr>
            </a:lvl9pPr>
          </a:lstStyle>
          <a:p>
            <a:pPr eaLnBrk="1" hangingPunct="1">
              <a:lnSpc>
                <a:spcPct val="60000"/>
              </a:lnSpc>
              <a:spcBef>
                <a:spcPct val="50000"/>
              </a:spcBef>
              <a:buClrTx/>
              <a:buFontTx/>
              <a:buNone/>
            </a:pPr>
            <a:r>
              <a:rPr lang="en-US" altLang="en-US" sz="1900" b="1" dirty="0">
                <a:latin typeface="Courier New" pitchFamily="49" charset="0"/>
              </a:rPr>
              <a:t>STC	; CF = 1</a:t>
            </a:r>
          </a:p>
          <a:p>
            <a:pPr eaLnBrk="1" hangingPunct="1">
              <a:lnSpc>
                <a:spcPct val="60000"/>
              </a:lnSpc>
              <a:spcBef>
                <a:spcPct val="50000"/>
              </a:spcBef>
              <a:buClrTx/>
              <a:buFontTx/>
              <a:buNone/>
            </a:pPr>
            <a:r>
              <a:rPr lang="en-US" altLang="en-US" sz="1900" b="1" dirty="0">
                <a:latin typeface="Courier New" pitchFamily="49" charset="0"/>
              </a:rPr>
              <a:t>MOV AH,10h	; CF= 1, AH= 00010000b</a:t>
            </a:r>
          </a:p>
          <a:p>
            <a:pPr eaLnBrk="1" hangingPunct="1">
              <a:lnSpc>
                <a:spcPct val="60000"/>
              </a:lnSpc>
              <a:spcBef>
                <a:spcPct val="50000"/>
              </a:spcBef>
              <a:buClrTx/>
              <a:buFontTx/>
              <a:buNone/>
            </a:pPr>
            <a:r>
              <a:rPr lang="en-US" altLang="en-US" sz="1900" b="1" dirty="0">
                <a:latin typeface="Courier New" pitchFamily="49" charset="0"/>
              </a:rPr>
              <a:t>RCR AH,1	; CF= 0, AH= 10001000b</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298" y="3229001"/>
            <a:ext cx="5562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03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Your turn . . . 3</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523</a:t>
            </a:fld>
            <a:endParaRPr lang="es-MX" dirty="0"/>
          </a:p>
        </p:txBody>
      </p:sp>
      <p:sp>
        <p:nvSpPr>
          <p:cNvPr id="6" name="Text Box 1027"/>
          <p:cNvSpPr txBox="1">
            <a:spLocks noChangeArrowheads="1"/>
          </p:cNvSpPr>
          <p:nvPr/>
        </p:nvSpPr>
        <p:spPr bwMode="auto">
          <a:xfrm>
            <a:off x="2667000" y="2467000"/>
            <a:ext cx="5943600" cy="18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STC                    </a:t>
            </a:r>
            <a:endParaRPr lang="en-US" altLang="en-US" sz="1800" b="1" dirty="0">
              <a:solidFill>
                <a:srgbClr val="FF0000"/>
              </a:solidFill>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AL,6Bh</a:t>
            </a:r>
          </a:p>
          <a:p>
            <a:pPr eaLnBrk="1" hangingPunct="1">
              <a:lnSpc>
                <a:spcPct val="50000"/>
              </a:lnSpc>
              <a:spcBef>
                <a:spcPct val="50000"/>
              </a:spcBef>
              <a:buClrTx/>
              <a:buFontTx/>
              <a:buNone/>
            </a:pPr>
            <a:r>
              <a:rPr lang="en-US" altLang="en-US" sz="1800" b="1" dirty="0">
                <a:latin typeface="Courier New" pitchFamily="49" charset="0"/>
              </a:rPr>
              <a:t>RCR AL,1        a. CF</a:t>
            </a:r>
            <a:r>
              <a:rPr lang="en-US" altLang="en-US" sz="1800" b="1" dirty="0">
                <a:solidFill>
                  <a:srgbClr val="FF0000"/>
                </a:solidFill>
                <a:latin typeface="Courier New" pitchFamily="49" charset="0"/>
              </a:rPr>
              <a:t>=1,</a:t>
            </a:r>
            <a:r>
              <a:rPr lang="en-US" altLang="en-US" sz="1800" b="1" dirty="0">
                <a:latin typeface="Courier New" pitchFamily="49" charset="0"/>
              </a:rPr>
              <a:t> AL=B5h</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RCL AL,3        b. CF</a:t>
            </a:r>
            <a:r>
              <a:rPr lang="en-US" altLang="en-US" sz="1800" b="1" dirty="0">
                <a:solidFill>
                  <a:srgbClr val="FF0000"/>
                </a:solidFill>
                <a:latin typeface="Courier New" pitchFamily="49" charset="0"/>
              </a:rPr>
              <a:t>=1,</a:t>
            </a:r>
            <a:r>
              <a:rPr lang="en-US" altLang="en-US" sz="1800" b="1" dirty="0">
                <a:latin typeface="Courier New" pitchFamily="49" charset="0"/>
              </a:rPr>
              <a:t> AL</a:t>
            </a:r>
            <a:r>
              <a:rPr lang="en-US" altLang="en-US" sz="1800" b="1">
                <a:latin typeface="Courier New" pitchFamily="49" charset="0"/>
              </a:rPr>
              <a:t>=A7h</a:t>
            </a:r>
            <a:endParaRPr lang="en-US" altLang="en-US" sz="1800" b="1" dirty="0">
              <a:latin typeface="Courier New" pitchFamily="49" charset="0"/>
            </a:endParaRPr>
          </a:p>
        </p:txBody>
      </p:sp>
      <p:sp>
        <p:nvSpPr>
          <p:cNvPr id="7" name="Text Box 1028"/>
          <p:cNvSpPr txBox="1">
            <a:spLocks noChangeArrowheads="1"/>
          </p:cNvSpPr>
          <p:nvPr/>
        </p:nvSpPr>
        <p:spPr bwMode="auto">
          <a:xfrm>
            <a:off x="2438400" y="1628800"/>
            <a:ext cx="72390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dirty="0"/>
              <a:t>Indicate the hexadecimal value of  AL after each rotation:</a:t>
            </a:r>
          </a:p>
        </p:txBody>
      </p:sp>
    </p:spTree>
    <p:extLst>
      <p:ext uri="{BB962C8B-B14F-4D97-AF65-F5344CB8AC3E}">
        <p14:creationId xmlns:p14="http://schemas.microsoft.com/office/powerpoint/2010/main" val="1073962805"/>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Shift and Rotate Applications</a:t>
            </a:r>
          </a:p>
        </p:txBody>
      </p:sp>
      <p:sp>
        <p:nvSpPr>
          <p:cNvPr id="3" name="2 Marcador de contenido"/>
          <p:cNvSpPr>
            <a:spLocks noGrp="1"/>
          </p:cNvSpPr>
          <p:nvPr>
            <p:ph idx="1"/>
          </p:nvPr>
        </p:nvSpPr>
        <p:spPr/>
        <p:txBody>
          <a:bodyPr>
            <a:normAutofit/>
          </a:bodyPr>
          <a:lstStyle/>
          <a:p>
            <a:r>
              <a:rPr lang="en-US" altLang="en-US" dirty="0"/>
              <a:t>Shifting an extended-precision integer or Multiple </a:t>
            </a:r>
            <a:r>
              <a:rPr lang="en-US" altLang="en-US" dirty="0" err="1"/>
              <a:t>Doublewords</a:t>
            </a:r>
            <a:r>
              <a:rPr lang="en-US" altLang="en-US" dirty="0"/>
              <a:t> </a:t>
            </a:r>
          </a:p>
          <a:p>
            <a:r>
              <a:rPr lang="en-US" altLang="en-US" dirty="0"/>
              <a:t>Binary Multiplication </a:t>
            </a:r>
          </a:p>
          <a:p>
            <a:r>
              <a:rPr lang="en-US" altLang="en-US" dirty="0"/>
              <a:t>Converting to Binary Bits</a:t>
            </a:r>
            <a:endParaRPr lang="en-US"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524</a:t>
            </a:fld>
            <a:endParaRPr lang="es-MX" dirty="0"/>
          </a:p>
        </p:txBody>
      </p:sp>
    </p:spTree>
    <p:extLst>
      <p:ext uri="{BB962C8B-B14F-4D97-AF65-F5344CB8AC3E}">
        <p14:creationId xmlns:p14="http://schemas.microsoft.com/office/powerpoint/2010/main" val="3175463067"/>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Shifting Multiple </a:t>
            </a:r>
            <a:r>
              <a:rPr lang="en-US" dirty="0" err="1"/>
              <a:t>Doublewords</a:t>
            </a:r>
            <a:endParaRPr lang="en-US"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525</a:t>
            </a:fld>
            <a:endParaRPr lang="es-MX" dirty="0"/>
          </a:p>
        </p:txBody>
      </p:sp>
      <p:sp>
        <p:nvSpPr>
          <p:cNvPr id="6" name="Rectangle 3"/>
          <p:cNvSpPr txBox="1">
            <a:spLocks noChangeArrowheads="1"/>
          </p:cNvSpPr>
          <p:nvPr/>
        </p:nvSpPr>
        <p:spPr>
          <a:xfrm>
            <a:off x="2209800" y="1556792"/>
            <a:ext cx="7772400" cy="345638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MX" altLang="en-US" dirty="0" err="1"/>
              <a:t>Programs</a:t>
            </a:r>
            <a:r>
              <a:rPr lang="es-MX" altLang="en-US" dirty="0"/>
              <a:t> </a:t>
            </a:r>
            <a:r>
              <a:rPr lang="es-MX" altLang="en-US" dirty="0" err="1"/>
              <a:t>may</a:t>
            </a:r>
            <a:r>
              <a:rPr lang="es-MX" altLang="en-US" dirty="0"/>
              <a:t> </a:t>
            </a:r>
            <a:r>
              <a:rPr lang="es-MX" altLang="en-US" dirty="0" err="1"/>
              <a:t>need</a:t>
            </a:r>
            <a:r>
              <a:rPr lang="es-MX" altLang="en-US" dirty="0"/>
              <a:t> to </a:t>
            </a:r>
            <a:r>
              <a:rPr lang="es-MX" altLang="en-US" dirty="0" err="1"/>
              <a:t>shift</a:t>
            </a:r>
            <a:r>
              <a:rPr lang="es-MX" altLang="en-US" dirty="0"/>
              <a:t> </a:t>
            </a:r>
            <a:r>
              <a:rPr lang="es-MX" altLang="en-US" dirty="0" err="1"/>
              <a:t>an</a:t>
            </a:r>
            <a:r>
              <a:rPr lang="es-MX" altLang="en-US" dirty="0"/>
              <a:t> extended-</a:t>
            </a:r>
            <a:r>
              <a:rPr lang="es-MX" altLang="en-US" dirty="0" err="1"/>
              <a:t>precision</a:t>
            </a:r>
            <a:r>
              <a:rPr lang="es-MX" altLang="en-US" dirty="0"/>
              <a:t> </a:t>
            </a:r>
            <a:r>
              <a:rPr lang="es-MX" altLang="en-US" dirty="0" err="1"/>
              <a:t>integer</a:t>
            </a:r>
            <a:r>
              <a:rPr lang="es-MX" altLang="en-US" dirty="0"/>
              <a:t> </a:t>
            </a:r>
            <a:r>
              <a:rPr lang="es-MX" altLang="en-US" dirty="0" err="1"/>
              <a:t>that</a:t>
            </a:r>
            <a:r>
              <a:rPr lang="es-MX" altLang="en-US" dirty="0"/>
              <a:t> has </a:t>
            </a:r>
            <a:r>
              <a:rPr lang="es-MX" altLang="en-US" dirty="0" err="1"/>
              <a:t>been</a:t>
            </a:r>
            <a:r>
              <a:rPr lang="es-MX" altLang="en-US" dirty="0"/>
              <a:t> </a:t>
            </a:r>
            <a:r>
              <a:rPr lang="es-MX" altLang="en-US" dirty="0" err="1"/>
              <a:t>devided</a:t>
            </a:r>
            <a:r>
              <a:rPr lang="es-MX" altLang="en-US" dirty="0"/>
              <a:t> </a:t>
            </a:r>
            <a:r>
              <a:rPr lang="es-MX" altLang="en-US" dirty="0" err="1"/>
              <a:t>into</a:t>
            </a:r>
            <a:r>
              <a:rPr lang="es-MX" altLang="en-US" dirty="0"/>
              <a:t> </a:t>
            </a:r>
            <a:r>
              <a:rPr lang="es-MX" altLang="en-US" dirty="0" err="1"/>
              <a:t>an</a:t>
            </a:r>
            <a:r>
              <a:rPr lang="es-MX" altLang="en-US" dirty="0"/>
              <a:t> </a:t>
            </a:r>
            <a:r>
              <a:rPr lang="es-MX" altLang="en-US" dirty="0" err="1"/>
              <a:t>array</a:t>
            </a:r>
            <a:r>
              <a:rPr lang="es-MX" altLang="en-US" dirty="0"/>
              <a:t> of bytes, </a:t>
            </a:r>
            <a:r>
              <a:rPr lang="es-MX" altLang="en-US" dirty="0" err="1"/>
              <a:t>words</a:t>
            </a:r>
            <a:r>
              <a:rPr lang="es-MX" altLang="en-US" dirty="0"/>
              <a:t> </a:t>
            </a:r>
            <a:r>
              <a:rPr lang="es-MX" altLang="en-US" dirty="0" err="1"/>
              <a:t>or</a:t>
            </a:r>
            <a:r>
              <a:rPr lang="es-MX" altLang="en-US" dirty="0"/>
              <a:t> </a:t>
            </a:r>
            <a:r>
              <a:rPr lang="es-MX" altLang="en-US" dirty="0" err="1"/>
              <a:t>doublewords</a:t>
            </a:r>
            <a:r>
              <a:rPr lang="es-MX" altLang="en-US" dirty="0"/>
              <a:t> (</a:t>
            </a:r>
            <a:r>
              <a:rPr lang="es-MX" altLang="en-US" dirty="0" err="1"/>
              <a:t>little</a:t>
            </a:r>
            <a:r>
              <a:rPr lang="es-MX" altLang="en-US" dirty="0"/>
              <a:t> </a:t>
            </a:r>
            <a:r>
              <a:rPr lang="es-MX" altLang="en-US" dirty="0" err="1"/>
              <a:t>endian</a:t>
            </a:r>
            <a:r>
              <a:rPr lang="es-MX" altLang="en-US" dirty="0"/>
              <a:t> </a:t>
            </a:r>
            <a:r>
              <a:rPr lang="es-MX" altLang="en-US" dirty="0" err="1"/>
              <a:t>order</a:t>
            </a:r>
            <a:r>
              <a:rPr lang="es-MX" altLang="en-US" dirty="0"/>
              <a:t>).</a:t>
            </a:r>
            <a:endParaRPr lang="en-US" altLang="en-US" dirty="0"/>
          </a:p>
          <a:p>
            <a:r>
              <a:rPr lang="en-US" altLang="en-US" dirty="0"/>
              <a:t>Programs sometimes need to shift all bits within an array, as one might when moving a bitmapped graphic image from one screen location to another.</a:t>
            </a:r>
          </a:p>
          <a:p>
            <a:r>
              <a:rPr lang="en-US" altLang="en-US" dirty="0"/>
              <a:t>How this extended-precision integer is </a:t>
            </a:r>
            <a:r>
              <a:rPr lang="en-US" altLang="en-US" dirty="0" err="1"/>
              <a:t>storaged</a:t>
            </a:r>
            <a:r>
              <a:rPr lang="en-US" altLang="en-US" dirty="0"/>
              <a:t> in memory?:</a:t>
            </a:r>
          </a:p>
        </p:txBody>
      </p:sp>
      <p:sp>
        <p:nvSpPr>
          <p:cNvPr id="7" name="Text Box 4"/>
          <p:cNvSpPr txBox="1">
            <a:spLocks noChangeArrowheads="1"/>
          </p:cNvSpPr>
          <p:nvPr/>
        </p:nvSpPr>
        <p:spPr bwMode="auto">
          <a:xfrm>
            <a:off x="2057400" y="5157192"/>
            <a:ext cx="8229600" cy="96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a:latin typeface="Courier New" pitchFamily="49" charset="0"/>
              </a:rPr>
              <a:t>;</a:t>
            </a:r>
            <a:r>
              <a:rPr lang="en-US" altLang="en-US" sz="1800" b="1" dirty="0" err="1">
                <a:latin typeface="Courier New" pitchFamily="49" charset="0"/>
              </a:rPr>
              <a:t>exprintgr</a:t>
            </a:r>
            <a:r>
              <a:rPr lang="en-US" altLang="en-US" sz="1800" b="1" dirty="0">
                <a:latin typeface="Courier New" pitchFamily="49" charset="0"/>
              </a:rPr>
              <a:t> DWORD3 23456789</a:t>
            </a:r>
            <a:r>
              <a:rPr lang="en-US" altLang="en-US" sz="1800" b="1" dirty="0">
                <a:solidFill>
                  <a:srgbClr val="FF0000"/>
                </a:solidFill>
                <a:latin typeface="Courier New" pitchFamily="49" charset="0"/>
              </a:rPr>
              <a:t>9ABCDEF1</a:t>
            </a:r>
            <a:r>
              <a:rPr lang="en-US" altLang="en-US" sz="1800" b="1" dirty="0">
                <a:solidFill>
                  <a:srgbClr val="0070C0"/>
                </a:solidFill>
                <a:latin typeface="Courier New" pitchFamily="49" charset="0"/>
              </a:rPr>
              <a:t>12345678h</a:t>
            </a:r>
            <a:r>
              <a:rPr lang="en-US" altLang="en-US" sz="1800" b="1" dirty="0">
                <a:latin typeface="Courier New" pitchFamily="49" charset="0"/>
              </a:rPr>
              <a:t> ;3 DWORDs long</a:t>
            </a:r>
          </a:p>
        </p:txBody>
      </p:sp>
    </p:spTree>
    <p:extLst>
      <p:ext uri="{BB962C8B-B14F-4D97-AF65-F5344CB8AC3E}">
        <p14:creationId xmlns:p14="http://schemas.microsoft.com/office/powerpoint/2010/main" val="2688965573"/>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Shifting Multiple </a:t>
            </a:r>
            <a:r>
              <a:rPr lang="en-US" dirty="0" err="1"/>
              <a:t>Doublewords</a:t>
            </a:r>
            <a:endParaRPr lang="en-US" dirty="0"/>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526</a:t>
            </a:fld>
            <a:endParaRPr lang="es-MX" dirty="0"/>
          </a:p>
        </p:txBody>
      </p:sp>
      <p:sp>
        <p:nvSpPr>
          <p:cNvPr id="6" name="Rectangle 3"/>
          <p:cNvSpPr txBox="1">
            <a:spLocks noChangeArrowheads="1"/>
          </p:cNvSpPr>
          <p:nvPr/>
        </p:nvSpPr>
        <p:spPr>
          <a:xfrm>
            <a:off x="2209800" y="1556792"/>
            <a:ext cx="7772400" cy="1728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The following shifts an array of 3 </a:t>
            </a:r>
            <a:r>
              <a:rPr lang="en-US" altLang="en-US" dirty="0" err="1"/>
              <a:t>doublewords</a:t>
            </a:r>
            <a:r>
              <a:rPr lang="en-US" altLang="en-US" dirty="0"/>
              <a:t>, 1 bit to the right (source code </a:t>
            </a:r>
            <a:r>
              <a:rPr lang="en-US" altLang="en-US" i="1" dirty="0"/>
              <a:t>MultiShfProc1.asm</a:t>
            </a:r>
            <a:r>
              <a:rPr lang="en-US" altLang="en-US" dirty="0"/>
              <a:t>), dividing by 2:</a:t>
            </a:r>
          </a:p>
        </p:txBody>
      </p:sp>
      <p:sp>
        <p:nvSpPr>
          <p:cNvPr id="7" name="Text Box 4"/>
          <p:cNvSpPr txBox="1">
            <a:spLocks noChangeArrowheads="1"/>
          </p:cNvSpPr>
          <p:nvPr/>
        </p:nvSpPr>
        <p:spPr bwMode="auto">
          <a:xfrm>
            <a:off x="2057400" y="3424138"/>
            <a:ext cx="8229600" cy="293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.DATA</a:t>
            </a:r>
          </a:p>
          <a:p>
            <a:pPr eaLnBrk="1" hangingPunct="1">
              <a:lnSpc>
                <a:spcPct val="50000"/>
              </a:lnSpc>
              <a:spcBef>
                <a:spcPct val="50000"/>
              </a:spcBef>
              <a:buClrTx/>
              <a:buFontTx/>
              <a:buNone/>
            </a:pPr>
            <a:r>
              <a:rPr lang="en-US" altLang="en-US" sz="1800" b="1" dirty="0" err="1">
                <a:latin typeface="Courier New" pitchFamily="49" charset="0"/>
              </a:rPr>
              <a:t>ArraySize</a:t>
            </a:r>
            <a:r>
              <a:rPr lang="en-US" altLang="en-US" sz="1800" b="1" dirty="0">
                <a:latin typeface="Courier New" pitchFamily="49" charset="0"/>
              </a:rPr>
              <a:t> = 3</a:t>
            </a:r>
          </a:p>
          <a:p>
            <a:pPr eaLnBrk="1" hangingPunct="1">
              <a:lnSpc>
                <a:spcPct val="50000"/>
              </a:lnSpc>
              <a:spcBef>
                <a:spcPct val="50000"/>
              </a:spcBef>
              <a:buClrTx/>
              <a:buFontTx/>
              <a:buNone/>
            </a:pPr>
            <a:r>
              <a:rPr lang="en-US" altLang="en-US" sz="1800" b="1" dirty="0">
                <a:latin typeface="Courier New" pitchFamily="49" charset="0"/>
              </a:rPr>
              <a:t>;</a:t>
            </a:r>
            <a:r>
              <a:rPr lang="en-US" altLang="en-US" sz="1800" b="1" dirty="0" err="1">
                <a:latin typeface="Courier New" pitchFamily="49" charset="0"/>
              </a:rPr>
              <a:t>exprintgr</a:t>
            </a:r>
            <a:r>
              <a:rPr lang="en-US" altLang="en-US" sz="1800" b="1" dirty="0">
                <a:latin typeface="Courier New" pitchFamily="49" charset="0"/>
              </a:rPr>
              <a:t> DWORD3 23456789</a:t>
            </a:r>
            <a:r>
              <a:rPr lang="en-US" altLang="en-US" sz="1800" b="1" dirty="0">
                <a:solidFill>
                  <a:srgbClr val="FF0000"/>
                </a:solidFill>
                <a:latin typeface="Courier New" pitchFamily="49" charset="0"/>
              </a:rPr>
              <a:t>9ABCDEF1</a:t>
            </a:r>
            <a:r>
              <a:rPr lang="en-US" altLang="en-US" sz="1800" b="1" dirty="0">
                <a:solidFill>
                  <a:srgbClr val="0070C0"/>
                </a:solidFill>
                <a:latin typeface="Courier New" pitchFamily="49" charset="0"/>
              </a:rPr>
              <a:t>12345678h</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array DWORD </a:t>
            </a:r>
            <a:r>
              <a:rPr lang="en-US" altLang="en-US" sz="1800" b="1" dirty="0">
                <a:solidFill>
                  <a:srgbClr val="0070C0"/>
                </a:solidFill>
                <a:latin typeface="Courier New" pitchFamily="49" charset="0"/>
              </a:rPr>
              <a:t>12345678h</a:t>
            </a:r>
            <a:r>
              <a:rPr lang="en-US" altLang="en-US" sz="1800" b="1" dirty="0">
                <a:latin typeface="Courier New" pitchFamily="49" charset="0"/>
              </a:rPr>
              <a:t>, </a:t>
            </a:r>
            <a:r>
              <a:rPr lang="en-US" altLang="en-US" sz="1800" b="1" dirty="0">
                <a:solidFill>
                  <a:srgbClr val="FF0000"/>
                </a:solidFill>
                <a:latin typeface="Courier New" pitchFamily="49" charset="0"/>
              </a:rPr>
              <a:t>9ABCDEF1h</a:t>
            </a:r>
            <a:r>
              <a:rPr lang="en-US" altLang="en-US" sz="1800" b="1" dirty="0">
                <a:latin typeface="Courier New" pitchFamily="49" charset="0"/>
              </a:rPr>
              <a:t>, 23456789h</a:t>
            </a:r>
          </a:p>
          <a:p>
            <a:pPr eaLnBrk="1" hangingPunct="1">
              <a:lnSpc>
                <a:spcPct val="50000"/>
              </a:lnSpc>
              <a:spcBef>
                <a:spcPct val="50000"/>
              </a:spcBef>
              <a:buClrTx/>
              <a:buFontTx/>
              <a:buNone/>
            </a:pPr>
            <a:r>
              <a:rPr lang="en-US" altLang="en-US" sz="1800" b="1" dirty="0">
                <a:latin typeface="Courier New" pitchFamily="49" charset="0"/>
              </a:rPr>
              <a:t>.CODE</a:t>
            </a:r>
          </a:p>
          <a:p>
            <a:pPr eaLnBrk="1" hangingPunct="1">
              <a:lnSpc>
                <a:spcPct val="50000"/>
              </a:lnSpc>
              <a:spcBef>
                <a:spcPct val="50000"/>
              </a:spcBef>
              <a:buClrTx/>
              <a:buFontTx/>
              <a:buNone/>
            </a:pPr>
            <a:r>
              <a:rPr lang="en-US" altLang="en-US" sz="1800" b="1" dirty="0">
                <a:latin typeface="Courier New" pitchFamily="49" charset="0"/>
              </a:rPr>
              <a:t>MOV ESI,0</a:t>
            </a:r>
          </a:p>
          <a:p>
            <a:pPr eaLnBrk="1" hangingPunct="1">
              <a:lnSpc>
                <a:spcPct val="50000"/>
              </a:lnSpc>
              <a:spcBef>
                <a:spcPct val="50000"/>
              </a:spcBef>
              <a:buClrTx/>
              <a:buFontTx/>
              <a:buNone/>
            </a:pPr>
            <a:r>
              <a:rPr lang="en-US" altLang="en-US" sz="1800" b="1" dirty="0">
                <a:latin typeface="Courier New" pitchFamily="49" charset="0"/>
              </a:rPr>
              <a:t>SHR array[ESI + 8],1	; high </a:t>
            </a:r>
            <a:r>
              <a:rPr lang="en-US" altLang="en-US" sz="1800" b="1" dirty="0" err="1">
                <a:latin typeface="Courier New" pitchFamily="49" charset="0"/>
              </a:rPr>
              <a:t>dword</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RCR array[ESI + 4],1	; middle </a:t>
            </a:r>
            <a:r>
              <a:rPr lang="en-US" altLang="en-US" sz="1800" b="1" dirty="0" err="1">
                <a:latin typeface="Courier New" pitchFamily="49" charset="0"/>
              </a:rPr>
              <a:t>dword</a:t>
            </a:r>
            <a:r>
              <a:rPr lang="en-US" altLang="en-US" sz="1800" b="1" dirty="0">
                <a:latin typeface="Courier New" pitchFamily="49" charset="0"/>
              </a:rPr>
              <a:t>, include Carry</a:t>
            </a:r>
          </a:p>
          <a:p>
            <a:pPr eaLnBrk="1" hangingPunct="1">
              <a:lnSpc>
                <a:spcPct val="50000"/>
              </a:lnSpc>
              <a:spcBef>
                <a:spcPct val="50000"/>
              </a:spcBef>
              <a:buClrTx/>
              <a:buFontTx/>
              <a:buNone/>
            </a:pPr>
            <a:r>
              <a:rPr lang="en-US" altLang="en-US" sz="1800" b="1" dirty="0">
                <a:latin typeface="Courier New" pitchFamily="49" charset="0"/>
              </a:rPr>
              <a:t>RCR array[ESI],1	; low </a:t>
            </a:r>
            <a:r>
              <a:rPr lang="en-US" altLang="en-US" sz="1800" b="1" dirty="0" err="1">
                <a:latin typeface="Courier New" pitchFamily="49" charset="0"/>
              </a:rPr>
              <a:t>dword</a:t>
            </a:r>
            <a:r>
              <a:rPr lang="en-US" altLang="en-US" sz="1800" b="1" dirty="0">
                <a:latin typeface="Courier New" pitchFamily="49" charset="0"/>
              </a:rPr>
              <a:t>, include Carry</a:t>
            </a:r>
          </a:p>
        </p:txBody>
      </p:sp>
    </p:spTree>
    <p:extLst>
      <p:ext uri="{BB962C8B-B14F-4D97-AF65-F5344CB8AC3E}">
        <p14:creationId xmlns:p14="http://schemas.microsoft.com/office/powerpoint/2010/main" val="3092207923"/>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Binary Multiplication - 1</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527</a:t>
            </a:fld>
            <a:endParaRPr lang="es-MX" dirty="0"/>
          </a:p>
        </p:txBody>
      </p:sp>
      <p:sp>
        <p:nvSpPr>
          <p:cNvPr id="6" name="Rectangle 3"/>
          <p:cNvSpPr txBox="1">
            <a:spLocks noChangeArrowheads="1"/>
          </p:cNvSpPr>
          <p:nvPr/>
        </p:nvSpPr>
        <p:spPr>
          <a:xfrm>
            <a:off x="2209800" y="1600200"/>
            <a:ext cx="77724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err="1"/>
              <a:t>Mutiply</a:t>
            </a:r>
            <a:r>
              <a:rPr lang="en-US" altLang="en-US" dirty="0"/>
              <a:t> 123 * 36</a:t>
            </a:r>
          </a:p>
        </p:txBody>
      </p:sp>
      <p:pic>
        <p:nvPicPr>
          <p:cNvPr id="7" name="Picture 8"/>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532892" y="2204865"/>
            <a:ext cx="44958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3935760" y="4214403"/>
            <a:ext cx="3608040" cy="201518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EAX= 123</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EAX * 36 </a:t>
            </a:r>
          </a:p>
          <a:p>
            <a:pPr eaLnBrk="1" hangingPunct="1">
              <a:lnSpc>
                <a:spcPct val="50000"/>
              </a:lnSpc>
              <a:spcBef>
                <a:spcPct val="50000"/>
              </a:spcBef>
              <a:buClrTx/>
              <a:buFontTx/>
              <a:buNone/>
            </a:pPr>
            <a:r>
              <a:rPr lang="en-US" altLang="en-US" sz="1800" b="1" dirty="0">
                <a:latin typeface="Courier New" pitchFamily="49" charset="0"/>
              </a:rPr>
              <a:t>= EAX * (32 + 4)</a:t>
            </a:r>
          </a:p>
          <a:p>
            <a:pPr eaLnBrk="1" hangingPunct="1">
              <a:lnSpc>
                <a:spcPct val="50000"/>
              </a:lnSpc>
              <a:spcBef>
                <a:spcPct val="50000"/>
              </a:spcBef>
              <a:buClrTx/>
              <a:buFontTx/>
              <a:buNone/>
            </a:pPr>
            <a:r>
              <a:rPr lang="en-US" altLang="en-US" sz="1800" b="1" dirty="0">
                <a:latin typeface="Courier New" pitchFamily="49" charset="0"/>
              </a:rPr>
              <a:t>= (EAX * 32)+(EAX * 4)</a:t>
            </a:r>
          </a:p>
          <a:p>
            <a:pPr eaLnBrk="1" hangingPunct="1">
              <a:lnSpc>
                <a:spcPct val="50000"/>
              </a:lnSpc>
              <a:spcBef>
                <a:spcPct val="50000"/>
              </a:spcBef>
              <a:buClrTx/>
              <a:buNone/>
            </a:pPr>
            <a:r>
              <a:rPr lang="en-US" altLang="en-US" sz="1800" b="1" dirty="0">
                <a:latin typeface="Courier New" pitchFamily="49" charset="0"/>
              </a:rPr>
              <a:t>= (EAX * 2</a:t>
            </a:r>
            <a:r>
              <a:rPr lang="en-US" altLang="en-US" sz="1800" b="1" baseline="30000" dirty="0">
                <a:latin typeface="Courier New" pitchFamily="49" charset="0"/>
              </a:rPr>
              <a:t>5</a:t>
            </a:r>
            <a:r>
              <a:rPr lang="en-US" altLang="en-US" sz="1800" b="1" dirty="0">
                <a:latin typeface="Courier New" pitchFamily="49" charset="0"/>
              </a:rPr>
              <a:t>)+(EAX * 2</a:t>
            </a:r>
            <a:r>
              <a:rPr lang="en-US" altLang="en-US" sz="1800" b="1" baseline="30000" dirty="0">
                <a:latin typeface="Courier New" pitchFamily="49" charset="0"/>
              </a:rPr>
              <a:t>2</a:t>
            </a:r>
            <a:r>
              <a:rPr lang="en-US" altLang="en-US" sz="1800" b="1" dirty="0">
                <a:latin typeface="Courier New" pitchFamily="49" charset="0"/>
              </a:rPr>
              <a:t>)</a:t>
            </a:r>
          </a:p>
          <a:p>
            <a:pPr eaLnBrk="1" hangingPunct="1">
              <a:lnSpc>
                <a:spcPct val="50000"/>
              </a:lnSpc>
              <a:spcBef>
                <a:spcPct val="50000"/>
              </a:spcBef>
              <a:buClrTx/>
              <a:buFontTx/>
              <a:buNone/>
            </a:pPr>
            <a:endParaRPr lang="en-US" altLang="en-US" sz="1800" b="1" dirty="0">
              <a:latin typeface="Courier New" pitchFamily="49" charset="0"/>
            </a:endParaRPr>
          </a:p>
        </p:txBody>
      </p:sp>
    </p:spTree>
    <p:extLst>
      <p:ext uri="{BB962C8B-B14F-4D97-AF65-F5344CB8AC3E}">
        <p14:creationId xmlns:p14="http://schemas.microsoft.com/office/powerpoint/2010/main" val="4131593660"/>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Binary Multiplication - 2</a:t>
            </a:r>
          </a:p>
        </p:txBody>
      </p:sp>
      <p:sp>
        <p:nvSpPr>
          <p:cNvPr id="4" name="3 Marcador de pie de página"/>
          <p:cNvSpPr>
            <a:spLocks noGrp="1"/>
          </p:cNvSpPr>
          <p:nvPr>
            <p:ph type="ftr" sz="quarter" idx="11"/>
          </p:nvPr>
        </p:nvSpPr>
        <p:spPr/>
        <p:txBody>
          <a:bodyPr/>
          <a:lstStyle/>
          <a:p>
            <a:r>
              <a:rPr lang="es-MX" dirty="0"/>
              <a:t>OPC</a:t>
            </a:r>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528</a:t>
            </a:fld>
            <a:endParaRPr lang="es-MX" dirty="0"/>
          </a:p>
        </p:txBody>
      </p:sp>
      <p:sp>
        <p:nvSpPr>
          <p:cNvPr id="6" name="Rectangle 3"/>
          <p:cNvSpPr txBox="1">
            <a:spLocks noChangeArrowheads="1"/>
          </p:cNvSpPr>
          <p:nvPr/>
        </p:nvSpPr>
        <p:spPr>
          <a:xfrm>
            <a:off x="2199402" y="1484784"/>
            <a:ext cx="7772400" cy="28956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a:t>We already know that SHL performs unsigned multiplication efficiently when the multiplier is a power of 2. </a:t>
            </a:r>
          </a:p>
          <a:p>
            <a:r>
              <a:rPr lang="en-US" altLang="en-US"/>
              <a:t>You can factor any binary number into powers of 2. </a:t>
            </a:r>
          </a:p>
          <a:p>
            <a:pPr lvl="1"/>
            <a:r>
              <a:rPr lang="en-US" altLang="en-US"/>
              <a:t>For example, to multiply EAX * 36, factor 36 into 32 + 4 and use the distributive property of multiplication to carry out the operation:</a:t>
            </a:r>
            <a:endParaRPr lang="en-US" altLang="en-US" dirty="0"/>
          </a:p>
        </p:txBody>
      </p:sp>
      <p:sp>
        <p:nvSpPr>
          <p:cNvPr id="8" name="Text Box 5"/>
          <p:cNvSpPr txBox="1">
            <a:spLocks noChangeArrowheads="1"/>
          </p:cNvSpPr>
          <p:nvPr/>
        </p:nvSpPr>
        <p:spPr bwMode="auto">
          <a:xfrm>
            <a:off x="4079776" y="4305073"/>
            <a:ext cx="4648200" cy="1600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22860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22860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EAX,123</a:t>
            </a:r>
          </a:p>
          <a:p>
            <a:pPr eaLnBrk="1" hangingPunct="1">
              <a:lnSpc>
                <a:spcPct val="50000"/>
              </a:lnSpc>
              <a:spcBef>
                <a:spcPct val="50000"/>
              </a:spcBef>
              <a:buClrTx/>
              <a:buFontTx/>
              <a:buNone/>
            </a:pPr>
            <a:r>
              <a:rPr lang="en-US" altLang="en-US" sz="1800" b="1" dirty="0">
                <a:latin typeface="Courier New" pitchFamily="49" charset="0"/>
              </a:rPr>
              <a:t>MOV EBX,EAX</a:t>
            </a:r>
          </a:p>
          <a:p>
            <a:pPr eaLnBrk="1" hangingPunct="1">
              <a:lnSpc>
                <a:spcPct val="50000"/>
              </a:lnSpc>
              <a:spcBef>
                <a:spcPct val="50000"/>
              </a:spcBef>
              <a:buClrTx/>
              <a:buFontTx/>
              <a:buNone/>
            </a:pPr>
            <a:r>
              <a:rPr lang="en-US" altLang="en-US" sz="1800" b="1" dirty="0">
                <a:latin typeface="Courier New" pitchFamily="49" charset="0"/>
              </a:rPr>
              <a:t>SHL EAX,5	; </a:t>
            </a:r>
            <a:r>
              <a:rPr lang="en-US" altLang="en-US" sz="1800" b="1" dirty="0" err="1">
                <a:latin typeface="Courier New" pitchFamily="49" charset="0"/>
              </a:rPr>
              <a:t>mult</a:t>
            </a:r>
            <a:r>
              <a:rPr lang="en-US" altLang="en-US" sz="1800" b="1" dirty="0">
                <a:latin typeface="Courier New" pitchFamily="49" charset="0"/>
              </a:rPr>
              <a:t> by 2</a:t>
            </a:r>
            <a:r>
              <a:rPr lang="en-US" altLang="en-US" sz="1800" b="1" baseline="30000" dirty="0">
                <a:latin typeface="Courier New" pitchFamily="49" charset="0"/>
              </a:rPr>
              <a:t>5</a:t>
            </a:r>
          </a:p>
          <a:p>
            <a:pPr eaLnBrk="1" hangingPunct="1">
              <a:lnSpc>
                <a:spcPct val="50000"/>
              </a:lnSpc>
              <a:spcBef>
                <a:spcPct val="50000"/>
              </a:spcBef>
              <a:buClrTx/>
              <a:buFontTx/>
              <a:buNone/>
            </a:pPr>
            <a:r>
              <a:rPr lang="en-US" altLang="en-US" sz="1800" b="1" dirty="0">
                <a:latin typeface="Courier New" pitchFamily="49" charset="0"/>
              </a:rPr>
              <a:t>SHL EBX,2	; </a:t>
            </a:r>
            <a:r>
              <a:rPr lang="en-US" altLang="en-US" sz="1800" b="1" dirty="0" err="1">
                <a:latin typeface="Courier New" pitchFamily="49" charset="0"/>
              </a:rPr>
              <a:t>mult</a:t>
            </a:r>
            <a:r>
              <a:rPr lang="en-US" altLang="en-US" sz="1800" b="1" dirty="0">
                <a:latin typeface="Courier New" pitchFamily="49" charset="0"/>
              </a:rPr>
              <a:t> by 2</a:t>
            </a:r>
            <a:r>
              <a:rPr lang="en-US" altLang="en-US" sz="1800" b="1" baseline="30000" dirty="0">
                <a:latin typeface="Courier New" pitchFamily="49" charset="0"/>
              </a:rPr>
              <a:t>2</a:t>
            </a:r>
          </a:p>
          <a:p>
            <a:pPr eaLnBrk="1" hangingPunct="1">
              <a:lnSpc>
                <a:spcPct val="50000"/>
              </a:lnSpc>
              <a:spcBef>
                <a:spcPct val="50000"/>
              </a:spcBef>
              <a:buClrTx/>
              <a:buFontTx/>
              <a:buNone/>
            </a:pPr>
            <a:r>
              <a:rPr lang="en-US" altLang="en-US" sz="1800" b="1" dirty="0">
                <a:latin typeface="Courier New" pitchFamily="49" charset="0"/>
              </a:rPr>
              <a:t>ADD EAX,EBX</a:t>
            </a:r>
          </a:p>
        </p:txBody>
      </p:sp>
    </p:spTree>
    <p:extLst>
      <p:ext uri="{BB962C8B-B14F-4D97-AF65-F5344CB8AC3E}">
        <p14:creationId xmlns:p14="http://schemas.microsoft.com/office/powerpoint/2010/main" val="334240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Binary Multiplication - 3</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529</a:t>
            </a:fld>
            <a:endParaRPr lang="es-MX" dirty="0"/>
          </a:p>
        </p:txBody>
      </p:sp>
      <p:sp>
        <p:nvSpPr>
          <p:cNvPr id="6" name="Text Box 3"/>
          <p:cNvSpPr txBox="1">
            <a:spLocks noChangeArrowheads="1"/>
          </p:cNvSpPr>
          <p:nvPr/>
        </p:nvSpPr>
        <p:spPr bwMode="auto">
          <a:xfrm>
            <a:off x="2438400" y="2510589"/>
            <a:ext cx="7239000" cy="384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a:latin typeface="Courier New" pitchFamily="49" charset="0"/>
              </a:rPr>
              <a:t>MOV AX,2	; test value</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DX,AX</a:t>
            </a:r>
          </a:p>
          <a:p>
            <a:pPr eaLnBrk="1" hangingPunct="1">
              <a:lnSpc>
                <a:spcPct val="50000"/>
              </a:lnSpc>
              <a:spcBef>
                <a:spcPct val="50000"/>
              </a:spcBef>
              <a:buClrTx/>
              <a:buFontTx/>
              <a:buNone/>
            </a:pPr>
            <a:r>
              <a:rPr lang="en-US" altLang="en-US" sz="1800" b="1" dirty="0">
                <a:latin typeface="Courier New" pitchFamily="49" charset="0"/>
              </a:rPr>
              <a:t>SHL DX,4	; AX * 16</a:t>
            </a:r>
          </a:p>
          <a:p>
            <a:pPr eaLnBrk="1" hangingPunct="1">
              <a:lnSpc>
                <a:spcPct val="50000"/>
              </a:lnSpc>
              <a:spcBef>
                <a:spcPct val="50000"/>
              </a:spcBef>
              <a:buClrTx/>
              <a:buFontTx/>
              <a:buNone/>
            </a:pPr>
            <a:r>
              <a:rPr lang="en-US" altLang="en-US" sz="1800" b="1" dirty="0">
                <a:latin typeface="Courier New" pitchFamily="49" charset="0"/>
              </a:rPr>
              <a:t>PUSH EDX	; save for later</a:t>
            </a:r>
          </a:p>
          <a:p>
            <a:pPr eaLnBrk="1" hangingPunct="1">
              <a:lnSpc>
                <a:spcPct val="50000"/>
              </a:lnSpc>
              <a:spcBef>
                <a:spcPct val="50000"/>
              </a:spcBef>
              <a:buClrTx/>
              <a:buFontTx/>
              <a:buNone/>
            </a:pP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a:latin typeface="Courier New" pitchFamily="49" charset="0"/>
              </a:rPr>
              <a:t>MOV DX,AX</a:t>
            </a:r>
          </a:p>
          <a:p>
            <a:pPr eaLnBrk="1" hangingPunct="1">
              <a:lnSpc>
                <a:spcPct val="50000"/>
              </a:lnSpc>
              <a:spcBef>
                <a:spcPct val="50000"/>
              </a:spcBef>
              <a:buClrTx/>
              <a:buFontTx/>
              <a:buNone/>
            </a:pPr>
            <a:r>
              <a:rPr lang="en-US" altLang="en-US" sz="1800" b="1" dirty="0">
                <a:latin typeface="Courier New" pitchFamily="49" charset="0"/>
              </a:rPr>
              <a:t>SHL DX,3	; AX * 8</a:t>
            </a:r>
          </a:p>
          <a:p>
            <a:pPr eaLnBrk="1" hangingPunct="1">
              <a:lnSpc>
                <a:spcPct val="50000"/>
              </a:lnSpc>
              <a:spcBef>
                <a:spcPct val="50000"/>
              </a:spcBef>
              <a:buClrTx/>
              <a:buFontTx/>
              <a:buNone/>
            </a:pPr>
            <a:r>
              <a:rPr lang="en-US" altLang="en-US" sz="1800" b="1" dirty="0">
                <a:latin typeface="Courier New" pitchFamily="49" charset="0"/>
              </a:rPr>
              <a:t>SHL AX,1	; AX * 2</a:t>
            </a:r>
          </a:p>
          <a:p>
            <a:pPr eaLnBrk="1" hangingPunct="1">
              <a:lnSpc>
                <a:spcPct val="50000"/>
              </a:lnSpc>
              <a:spcBef>
                <a:spcPct val="50000"/>
              </a:spcBef>
              <a:buClrTx/>
              <a:buFontTx/>
              <a:buNone/>
            </a:pPr>
            <a:r>
              <a:rPr lang="en-US" altLang="en-US" sz="1800" b="1" dirty="0">
                <a:latin typeface="Courier New" pitchFamily="49" charset="0"/>
              </a:rPr>
              <a:t>ADD AX,DX	; AX * 10</a:t>
            </a:r>
          </a:p>
          <a:p>
            <a:pPr eaLnBrk="1" hangingPunct="1">
              <a:lnSpc>
                <a:spcPct val="50000"/>
              </a:lnSpc>
              <a:spcBef>
                <a:spcPct val="50000"/>
              </a:spcBef>
              <a:buClrTx/>
              <a:buFontTx/>
              <a:buNone/>
            </a:pPr>
            <a:r>
              <a:rPr lang="en-US" altLang="en-US" sz="1800" b="1" dirty="0">
                <a:latin typeface="Courier New" pitchFamily="49" charset="0"/>
              </a:rPr>
              <a:t>POP EDX	; recall AX * 16</a:t>
            </a:r>
          </a:p>
          <a:p>
            <a:pPr eaLnBrk="1" hangingPunct="1">
              <a:lnSpc>
                <a:spcPct val="50000"/>
              </a:lnSpc>
              <a:spcBef>
                <a:spcPct val="50000"/>
              </a:spcBef>
              <a:buClrTx/>
              <a:buFontTx/>
              <a:buNone/>
            </a:pPr>
            <a:r>
              <a:rPr lang="en-US" altLang="en-US" sz="1800" b="1" dirty="0">
                <a:latin typeface="Courier New" pitchFamily="49" charset="0"/>
              </a:rPr>
              <a:t>ADD AX,DX	; AX * 26</a:t>
            </a:r>
          </a:p>
        </p:txBody>
      </p:sp>
      <p:sp>
        <p:nvSpPr>
          <p:cNvPr id="7" name="Text Box 4"/>
          <p:cNvSpPr txBox="1">
            <a:spLocks noChangeArrowheads="1"/>
          </p:cNvSpPr>
          <p:nvPr/>
        </p:nvSpPr>
        <p:spPr bwMode="auto">
          <a:xfrm>
            <a:off x="2286000" y="1596189"/>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2100" dirty="0"/>
              <a:t>Multiply AX by 26, using shifting and addition instructions. </a:t>
            </a:r>
            <a:r>
              <a:rPr lang="en-US" altLang="en-US" sz="2100" i="1" dirty="0"/>
              <a:t>Factoring:</a:t>
            </a:r>
            <a:r>
              <a:rPr lang="en-US" altLang="en-US" sz="2100" dirty="0"/>
              <a:t> 26 = 16 + 8 + 2 = 2</a:t>
            </a:r>
            <a:r>
              <a:rPr lang="en-US" altLang="en-US" sz="2100" baseline="30000" dirty="0"/>
              <a:t>4</a:t>
            </a:r>
            <a:r>
              <a:rPr lang="en-US" altLang="en-US" sz="2100" dirty="0"/>
              <a:t> + 2</a:t>
            </a:r>
            <a:r>
              <a:rPr lang="en-US" altLang="en-US" sz="2100" baseline="30000" dirty="0"/>
              <a:t>3</a:t>
            </a:r>
            <a:r>
              <a:rPr lang="en-US" altLang="en-US" sz="2100" dirty="0"/>
              <a:t> + 2</a:t>
            </a:r>
            <a:r>
              <a:rPr lang="en-US" altLang="en-US" sz="2100" baseline="30000" dirty="0"/>
              <a:t>1</a:t>
            </a:r>
            <a:r>
              <a:rPr lang="en-US" altLang="en-US" sz="2100" dirty="0"/>
              <a:t>.</a:t>
            </a:r>
          </a:p>
        </p:txBody>
      </p:sp>
    </p:spTree>
    <p:extLst>
      <p:ext uri="{BB962C8B-B14F-4D97-AF65-F5344CB8AC3E}">
        <p14:creationId xmlns:p14="http://schemas.microsoft.com/office/powerpoint/2010/main" val="194750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t>NOT</a:t>
            </a:r>
          </a:p>
        </p:txBody>
      </p:sp>
      <p:sp>
        <p:nvSpPr>
          <p:cNvPr id="10" name="Rectangle 3"/>
          <p:cNvSpPr txBox="1">
            <a:spLocks noChangeArrowheads="1"/>
          </p:cNvSpPr>
          <p:nvPr/>
        </p:nvSpPr>
        <p:spPr bwMode="auto">
          <a:xfrm>
            <a:off x="2909047" y="1628800"/>
            <a:ext cx="6553200" cy="1790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kern="0" dirty="0">
                <a:solidFill>
                  <a:srgbClr val="000000"/>
                </a:solidFill>
                <a:latin typeface="Arial"/>
              </a:rPr>
              <a:t>Inverts (reverses) a </a:t>
            </a:r>
            <a:r>
              <a:rPr lang="en-US" altLang="en-US" kern="0" dirty="0" err="1">
                <a:solidFill>
                  <a:srgbClr val="000000"/>
                </a:solidFill>
                <a:latin typeface="Arial"/>
              </a:rPr>
              <a:t>boolean</a:t>
            </a:r>
            <a:r>
              <a:rPr lang="en-US" altLang="en-US" kern="0" dirty="0">
                <a:solidFill>
                  <a:srgbClr val="000000"/>
                </a:solidFill>
                <a:latin typeface="Arial"/>
              </a:rPr>
              <a:t> value</a:t>
            </a:r>
          </a:p>
          <a:p>
            <a:pPr eaLnBrk="1" hangingPunct="1">
              <a:buClr>
                <a:srgbClr val="FFFFFF"/>
              </a:buClr>
              <a:defRPr/>
            </a:pPr>
            <a:r>
              <a:rPr lang="en-US" altLang="en-US" kern="0" dirty="0">
                <a:solidFill>
                  <a:srgbClr val="000000"/>
                </a:solidFill>
                <a:latin typeface="Arial"/>
              </a:rPr>
              <a:t>One operand</a:t>
            </a:r>
          </a:p>
          <a:p>
            <a:pPr eaLnBrk="1" hangingPunct="1">
              <a:buClr>
                <a:srgbClr val="FFFFFF"/>
              </a:buClr>
              <a:defRPr/>
            </a:pPr>
            <a:r>
              <a:rPr lang="en-US" altLang="en-US" kern="0" dirty="0">
                <a:solidFill>
                  <a:srgbClr val="000000"/>
                </a:solidFill>
                <a:latin typeface="Arial"/>
              </a:rPr>
              <a:t>If operator is T, then F; if F, then T</a:t>
            </a:r>
          </a:p>
          <a:p>
            <a:pPr eaLnBrk="1" hangingPunct="1">
              <a:buClr>
                <a:srgbClr val="FFFFFF"/>
              </a:buClr>
              <a:defRPr/>
            </a:pPr>
            <a:r>
              <a:rPr lang="en-US" altLang="en-US" kern="0" dirty="0">
                <a:solidFill>
                  <a:srgbClr val="000000"/>
                </a:solidFill>
                <a:latin typeface="Arial"/>
              </a:rPr>
              <a:t>Truth table for Boolean NOT operator:</a:t>
            </a: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848" y="4306914"/>
            <a:ext cx="1470025"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8"/>
          <p:cNvGrpSpPr>
            <a:grpSpLocks/>
          </p:cNvGrpSpPr>
          <p:nvPr/>
        </p:nvGrpSpPr>
        <p:grpSpPr bwMode="auto">
          <a:xfrm>
            <a:off x="5576047" y="4232301"/>
            <a:ext cx="3733800" cy="1541463"/>
            <a:chOff x="2544" y="1729"/>
            <a:chExt cx="2352" cy="971"/>
          </a:xfrm>
        </p:grpSpPr>
        <p:graphicFrame>
          <p:nvGraphicFramePr>
            <p:cNvPr id="13" name="Object 1024"/>
            <p:cNvGraphicFramePr>
              <a:graphicFrameLocks noChangeAspect="1"/>
            </p:cNvGraphicFramePr>
            <p:nvPr/>
          </p:nvGraphicFramePr>
          <p:xfrm>
            <a:off x="2928" y="2064"/>
            <a:ext cx="1488" cy="636"/>
          </p:xfrm>
          <a:graphic>
            <a:graphicData uri="http://schemas.openxmlformats.org/presentationml/2006/ole">
              <mc:AlternateContent xmlns:mc="http://schemas.openxmlformats.org/markup-compatibility/2006">
                <mc:Choice xmlns:v="urn:schemas-microsoft-com:vml" Requires="v">
                  <p:oleObj name="VISIO" r:id="rId3" imgW="790956" imgH="336804" progId="Visio.Drawing.6">
                    <p:embed/>
                  </p:oleObj>
                </mc:Choice>
                <mc:Fallback>
                  <p:oleObj name="VISIO" r:id="rId3" imgW="790956" imgH="336804" progId="Visio.Drawing.6">
                    <p:embed/>
                    <p:pic>
                      <p:nvPicPr>
                        <p:cNvPr id="13"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064"/>
                          <a:ext cx="1488" cy="636"/>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7"/>
            <p:cNvSpPr txBox="1">
              <a:spLocks noChangeArrowheads="1"/>
            </p:cNvSpPr>
            <p:nvPr/>
          </p:nvSpPr>
          <p:spPr bwMode="auto">
            <a:xfrm>
              <a:off x="2544" y="1729"/>
              <a:ext cx="235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fontAlgn="base" hangingPunct="1">
                <a:spcBef>
                  <a:spcPct val="50000"/>
                </a:spcBef>
                <a:spcAft>
                  <a:spcPct val="0"/>
                </a:spcAft>
                <a:buClrTx/>
                <a:buNone/>
                <a:defRPr/>
              </a:pPr>
              <a:r>
                <a:rPr lang="en-US" altLang="en-US" sz="1700" kern="0">
                  <a:solidFill>
                    <a:srgbClr val="000000"/>
                  </a:solidFill>
                </a:rPr>
                <a:t>Digital gate diagram for NOT:</a:t>
              </a:r>
            </a:p>
          </p:txBody>
        </p:sp>
      </p:gr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53</a:t>
            </a:fld>
            <a:endParaRPr lang="es-MX" dirty="0"/>
          </a:p>
        </p:txBody>
      </p:sp>
    </p:spTree>
    <p:extLst>
      <p:ext uri="{BB962C8B-B14F-4D97-AF65-F5344CB8AC3E}">
        <p14:creationId xmlns:p14="http://schemas.microsoft.com/office/powerpoint/2010/main" val="100982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Converting to Binary Bits</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530</a:t>
            </a:fld>
            <a:endParaRPr lang="es-MX" dirty="0"/>
          </a:p>
        </p:txBody>
      </p:sp>
      <p:sp>
        <p:nvSpPr>
          <p:cNvPr id="6" name="Rectangle 3"/>
          <p:cNvSpPr txBox="1">
            <a:spLocks noChangeArrowheads="1"/>
          </p:cNvSpPr>
          <p:nvPr/>
        </p:nvSpPr>
        <p:spPr>
          <a:xfrm>
            <a:off x="2209800" y="1600200"/>
            <a:ext cx="7772400"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2100" i="1" dirty="0"/>
              <a:t>Algorithm:</a:t>
            </a:r>
            <a:r>
              <a:rPr lang="en-US" altLang="en-US" sz="2100" dirty="0"/>
              <a:t> Shift MSB into the Carry flag; If CF = 1, append a "1" character to a string; otherwise, append a "0" character. Repeat in a loop, 32 times (see </a:t>
            </a:r>
            <a:r>
              <a:rPr lang="en-US" altLang="en-US" sz="2100" i="1" dirty="0"/>
              <a:t>WriteBin.asm</a:t>
            </a:r>
            <a:r>
              <a:rPr lang="en-US" altLang="en-US" sz="2100" dirty="0"/>
              <a:t>).</a:t>
            </a:r>
          </a:p>
        </p:txBody>
      </p:sp>
      <p:sp>
        <p:nvSpPr>
          <p:cNvPr id="7" name="Text Box 4"/>
          <p:cNvSpPr txBox="1">
            <a:spLocks noChangeArrowheads="1"/>
          </p:cNvSpPr>
          <p:nvPr/>
        </p:nvSpPr>
        <p:spPr bwMode="auto">
          <a:xfrm>
            <a:off x="3287688" y="2708920"/>
            <a:ext cx="5551512" cy="364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400" b="1" dirty="0">
                <a:latin typeface="Courier New" pitchFamily="49" charset="0"/>
              </a:rPr>
              <a:t>.DATA</a:t>
            </a:r>
          </a:p>
          <a:p>
            <a:pPr eaLnBrk="1" hangingPunct="1">
              <a:lnSpc>
                <a:spcPct val="50000"/>
              </a:lnSpc>
              <a:spcBef>
                <a:spcPct val="50000"/>
              </a:spcBef>
              <a:buClrTx/>
              <a:buFontTx/>
              <a:buNone/>
            </a:pPr>
            <a:r>
              <a:rPr lang="en-US" altLang="en-US" sz="1400" b="1" dirty="0">
                <a:latin typeface="Courier New" pitchFamily="49" charset="0"/>
              </a:rPr>
              <a:t>buffer BYTE 32 dup('x'),"..",0</a:t>
            </a:r>
          </a:p>
          <a:p>
            <a:pPr eaLnBrk="1" hangingPunct="1">
              <a:lnSpc>
                <a:spcPct val="50000"/>
              </a:lnSpc>
              <a:spcBef>
                <a:spcPct val="50000"/>
              </a:spcBef>
              <a:buClrTx/>
              <a:buFontTx/>
              <a:buNone/>
            </a:pPr>
            <a:endParaRPr lang="en-US" altLang="en-US" sz="1400" b="1" dirty="0">
              <a:latin typeface="Courier New" pitchFamily="49" charset="0"/>
            </a:endParaRPr>
          </a:p>
          <a:p>
            <a:pPr eaLnBrk="1" hangingPunct="1">
              <a:lnSpc>
                <a:spcPct val="50000"/>
              </a:lnSpc>
              <a:spcBef>
                <a:spcPct val="50000"/>
              </a:spcBef>
              <a:buClrTx/>
              <a:buFontTx/>
              <a:buNone/>
            </a:pPr>
            <a:r>
              <a:rPr lang="en-US" altLang="en-US" sz="1400" b="1" dirty="0">
                <a:latin typeface="Courier New" pitchFamily="49" charset="0"/>
              </a:rPr>
              <a:t>.CODE</a:t>
            </a:r>
          </a:p>
          <a:p>
            <a:pPr eaLnBrk="1" hangingPunct="1">
              <a:lnSpc>
                <a:spcPct val="50000"/>
              </a:lnSpc>
              <a:spcBef>
                <a:spcPct val="50000"/>
              </a:spcBef>
              <a:buClrTx/>
              <a:buFontTx/>
              <a:buNone/>
            </a:pPr>
            <a:r>
              <a:rPr lang="en-US" altLang="en-US" sz="1400" b="1" dirty="0">
                <a:latin typeface="Courier New" pitchFamily="49" charset="0"/>
              </a:rPr>
              <a:t>main PROC</a:t>
            </a:r>
          </a:p>
          <a:p>
            <a:pPr eaLnBrk="1" hangingPunct="1">
              <a:lnSpc>
                <a:spcPct val="50000"/>
              </a:lnSpc>
              <a:spcBef>
                <a:spcPct val="50000"/>
              </a:spcBef>
              <a:buClrTx/>
              <a:buFontTx/>
              <a:buNone/>
            </a:pPr>
            <a:r>
              <a:rPr lang="en-US" altLang="en-US" sz="1400" b="1" dirty="0">
                <a:latin typeface="Courier New" pitchFamily="49" charset="0"/>
              </a:rPr>
              <a:t>    </a:t>
            </a:r>
            <a:r>
              <a:rPr lang="en-US" altLang="en-US" sz="1400" b="1" dirty="0" err="1">
                <a:latin typeface="Courier New" pitchFamily="49" charset="0"/>
              </a:rPr>
              <a:t>mov</a:t>
            </a:r>
            <a:r>
              <a:rPr lang="en-US" altLang="en-US" sz="1400" b="1" dirty="0">
                <a:latin typeface="Courier New" pitchFamily="49" charset="0"/>
              </a:rPr>
              <a:t> ESI, OFFSET buffer</a:t>
            </a:r>
          </a:p>
          <a:p>
            <a:pPr eaLnBrk="1" hangingPunct="1">
              <a:lnSpc>
                <a:spcPct val="50000"/>
              </a:lnSpc>
              <a:spcBef>
                <a:spcPct val="50000"/>
              </a:spcBef>
              <a:buClrTx/>
              <a:buFontTx/>
              <a:buNone/>
            </a:pPr>
            <a:endParaRPr lang="en-US" altLang="en-US" sz="1400" b="1" dirty="0">
              <a:latin typeface="Courier New" pitchFamily="49" charset="0"/>
            </a:endParaRPr>
          </a:p>
          <a:p>
            <a:pPr eaLnBrk="1" hangingPunct="1">
              <a:lnSpc>
                <a:spcPct val="50000"/>
              </a:lnSpc>
              <a:spcBef>
                <a:spcPct val="50000"/>
              </a:spcBef>
              <a:buClrTx/>
              <a:buFontTx/>
              <a:buNone/>
            </a:pPr>
            <a:r>
              <a:rPr lang="en-US" altLang="en-US" sz="1400" b="1" dirty="0">
                <a:latin typeface="Courier New" pitchFamily="49" charset="0"/>
              </a:rPr>
              <a:t>    .WHILE (ECX &lt; 32 )</a:t>
            </a:r>
          </a:p>
          <a:p>
            <a:pPr eaLnBrk="1" hangingPunct="1">
              <a:lnSpc>
                <a:spcPct val="50000"/>
              </a:lnSpc>
              <a:spcBef>
                <a:spcPct val="50000"/>
              </a:spcBef>
              <a:buClrTx/>
              <a:buFontTx/>
              <a:buNone/>
            </a:pPr>
            <a:r>
              <a:rPr lang="en-US" altLang="en-US" sz="1400" b="1" dirty="0">
                <a:latin typeface="Courier New" pitchFamily="49" charset="0"/>
              </a:rPr>
              <a:t>        </a:t>
            </a:r>
            <a:r>
              <a:rPr lang="en-US" altLang="en-US" sz="1400" b="1" dirty="0" err="1">
                <a:latin typeface="Courier New" pitchFamily="49" charset="0"/>
              </a:rPr>
              <a:t>mov</a:t>
            </a:r>
            <a:r>
              <a:rPr lang="en-US" altLang="en-US" sz="1400" b="1" dirty="0">
                <a:latin typeface="Courier New" pitchFamily="49" charset="0"/>
              </a:rPr>
              <a:t> BYTE PTR [ESI], '0'</a:t>
            </a:r>
          </a:p>
          <a:p>
            <a:pPr eaLnBrk="1" hangingPunct="1">
              <a:lnSpc>
                <a:spcPct val="50000"/>
              </a:lnSpc>
              <a:spcBef>
                <a:spcPct val="50000"/>
              </a:spcBef>
              <a:buClrTx/>
              <a:buFontTx/>
              <a:buNone/>
            </a:pPr>
            <a:r>
              <a:rPr lang="en-US" altLang="en-US" sz="1400" b="1" dirty="0">
                <a:latin typeface="Courier New" pitchFamily="49" charset="0"/>
              </a:rPr>
              <a:t>        </a:t>
            </a:r>
            <a:r>
              <a:rPr lang="en-US" altLang="en-US" sz="1400" b="1" dirty="0" err="1">
                <a:latin typeface="Courier New" pitchFamily="49" charset="0"/>
              </a:rPr>
              <a:t>shl</a:t>
            </a:r>
            <a:r>
              <a:rPr lang="en-US" altLang="en-US" sz="1400" b="1" dirty="0">
                <a:latin typeface="Courier New" pitchFamily="49" charset="0"/>
              </a:rPr>
              <a:t> EAX, 1</a:t>
            </a:r>
          </a:p>
          <a:p>
            <a:pPr eaLnBrk="1" hangingPunct="1">
              <a:lnSpc>
                <a:spcPct val="50000"/>
              </a:lnSpc>
              <a:spcBef>
                <a:spcPct val="50000"/>
              </a:spcBef>
              <a:buClrTx/>
              <a:buFontTx/>
              <a:buNone/>
            </a:pPr>
            <a:r>
              <a:rPr lang="en-US" altLang="en-US" sz="1400" b="1" dirty="0">
                <a:latin typeface="Courier New" pitchFamily="49" charset="0"/>
              </a:rPr>
              <a:t>        .IF ( CARRY? )</a:t>
            </a:r>
          </a:p>
          <a:p>
            <a:pPr eaLnBrk="1" hangingPunct="1">
              <a:lnSpc>
                <a:spcPct val="50000"/>
              </a:lnSpc>
              <a:spcBef>
                <a:spcPct val="50000"/>
              </a:spcBef>
              <a:buClrTx/>
              <a:buFontTx/>
              <a:buNone/>
            </a:pPr>
            <a:r>
              <a:rPr lang="en-US" altLang="en-US" sz="1400" b="1" dirty="0">
                <a:latin typeface="Courier New" pitchFamily="49" charset="0"/>
              </a:rPr>
              <a:t>            </a:t>
            </a:r>
            <a:r>
              <a:rPr lang="en-US" altLang="en-US" sz="1400" b="1" dirty="0" err="1">
                <a:latin typeface="Courier New" pitchFamily="49" charset="0"/>
              </a:rPr>
              <a:t>mov</a:t>
            </a:r>
            <a:r>
              <a:rPr lang="en-US" altLang="en-US" sz="1400" b="1" dirty="0">
                <a:latin typeface="Courier New" pitchFamily="49" charset="0"/>
              </a:rPr>
              <a:t> BYTE PTR [ESI], '1'</a:t>
            </a:r>
          </a:p>
          <a:p>
            <a:pPr eaLnBrk="1" hangingPunct="1">
              <a:lnSpc>
                <a:spcPct val="50000"/>
              </a:lnSpc>
              <a:spcBef>
                <a:spcPct val="50000"/>
              </a:spcBef>
              <a:buClrTx/>
              <a:buFontTx/>
              <a:buNone/>
            </a:pPr>
            <a:r>
              <a:rPr lang="en-US" altLang="en-US" sz="1400" b="1" dirty="0">
                <a:latin typeface="Courier New" pitchFamily="49" charset="0"/>
              </a:rPr>
              <a:t>        .ENDIF</a:t>
            </a:r>
          </a:p>
          <a:p>
            <a:pPr eaLnBrk="1" hangingPunct="1">
              <a:lnSpc>
                <a:spcPct val="50000"/>
              </a:lnSpc>
              <a:spcBef>
                <a:spcPct val="50000"/>
              </a:spcBef>
              <a:buClrTx/>
              <a:buFontTx/>
              <a:buNone/>
            </a:pPr>
            <a:r>
              <a:rPr lang="en-US" altLang="en-US" sz="1400" b="1" dirty="0">
                <a:latin typeface="Courier New" pitchFamily="49" charset="0"/>
              </a:rPr>
              <a:t>        </a:t>
            </a:r>
            <a:r>
              <a:rPr lang="en-US" altLang="en-US" sz="1400" b="1" dirty="0" err="1">
                <a:latin typeface="Courier New" pitchFamily="49" charset="0"/>
              </a:rPr>
              <a:t>inc</a:t>
            </a:r>
            <a:r>
              <a:rPr lang="en-US" altLang="en-US" sz="1400" b="1" dirty="0">
                <a:latin typeface="Courier New" pitchFamily="49" charset="0"/>
              </a:rPr>
              <a:t> ESI</a:t>
            </a:r>
          </a:p>
          <a:p>
            <a:pPr eaLnBrk="1" hangingPunct="1">
              <a:lnSpc>
                <a:spcPct val="50000"/>
              </a:lnSpc>
              <a:spcBef>
                <a:spcPct val="50000"/>
              </a:spcBef>
              <a:buClrTx/>
              <a:buFontTx/>
              <a:buNone/>
            </a:pPr>
            <a:r>
              <a:rPr lang="en-US" altLang="en-US" sz="1400" b="1" dirty="0">
                <a:latin typeface="Courier New" pitchFamily="49" charset="0"/>
              </a:rPr>
              <a:t>        </a:t>
            </a:r>
            <a:r>
              <a:rPr lang="en-US" altLang="en-US" sz="1400" b="1" dirty="0" err="1">
                <a:latin typeface="Courier New" pitchFamily="49" charset="0"/>
              </a:rPr>
              <a:t>inc</a:t>
            </a:r>
            <a:r>
              <a:rPr lang="en-US" altLang="en-US" sz="1400" b="1" dirty="0">
                <a:latin typeface="Courier New" pitchFamily="49" charset="0"/>
              </a:rPr>
              <a:t> ECX</a:t>
            </a:r>
          </a:p>
          <a:p>
            <a:pPr eaLnBrk="1" hangingPunct="1">
              <a:lnSpc>
                <a:spcPct val="50000"/>
              </a:lnSpc>
              <a:spcBef>
                <a:spcPct val="50000"/>
              </a:spcBef>
              <a:buClrTx/>
              <a:buFontTx/>
              <a:buNone/>
            </a:pPr>
            <a:r>
              <a:rPr lang="en-US" altLang="en-US" sz="1400" b="1" dirty="0">
                <a:latin typeface="Courier New" pitchFamily="49" charset="0"/>
              </a:rPr>
              <a:t>    .ENDW </a:t>
            </a:r>
          </a:p>
        </p:txBody>
      </p:sp>
    </p:spTree>
    <p:extLst>
      <p:ext uri="{BB962C8B-B14F-4D97-AF65-F5344CB8AC3E}">
        <p14:creationId xmlns:p14="http://schemas.microsoft.com/office/powerpoint/2010/main" val="3859360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t>AND</a:t>
            </a:r>
          </a:p>
        </p:txBody>
      </p:sp>
      <p:sp>
        <p:nvSpPr>
          <p:cNvPr id="15" name="Rectangle 4"/>
          <p:cNvSpPr txBox="1">
            <a:spLocks noChangeArrowheads="1"/>
          </p:cNvSpPr>
          <p:nvPr/>
        </p:nvSpPr>
        <p:spPr bwMode="auto">
          <a:xfrm>
            <a:off x="2362200" y="1673180"/>
            <a:ext cx="7772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kern="0" dirty="0">
                <a:solidFill>
                  <a:srgbClr val="000000"/>
                </a:solidFill>
                <a:latin typeface="Arial"/>
              </a:rPr>
              <a:t>Two operands</a:t>
            </a:r>
          </a:p>
          <a:p>
            <a:pPr eaLnBrk="1" hangingPunct="1">
              <a:buClr>
                <a:srgbClr val="FFFFFF"/>
              </a:buClr>
              <a:defRPr/>
            </a:pPr>
            <a:r>
              <a:rPr lang="en-US" altLang="en-US" kern="0" dirty="0">
                <a:solidFill>
                  <a:srgbClr val="000000"/>
                </a:solidFill>
                <a:latin typeface="Arial"/>
              </a:rPr>
              <a:t>Both must be T for T; otherwise F</a:t>
            </a:r>
          </a:p>
          <a:p>
            <a:pPr eaLnBrk="1" hangingPunct="1">
              <a:buClr>
                <a:srgbClr val="FFFFFF"/>
              </a:buClr>
              <a:defRPr/>
            </a:pPr>
            <a:r>
              <a:rPr lang="en-US" altLang="en-US" kern="0" dirty="0">
                <a:solidFill>
                  <a:srgbClr val="000000"/>
                </a:solidFill>
                <a:latin typeface="Arial"/>
              </a:rPr>
              <a:t>Truth table for Boolean AND operator:</a:t>
            </a:r>
          </a:p>
        </p:txBody>
      </p:sp>
      <p:pic>
        <p:nvPicPr>
          <p:cNvPr id="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733756"/>
            <a:ext cx="19812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8"/>
          <p:cNvGrpSpPr>
            <a:grpSpLocks/>
          </p:cNvGrpSpPr>
          <p:nvPr/>
        </p:nvGrpSpPr>
        <p:grpSpPr bwMode="auto">
          <a:xfrm>
            <a:off x="5562600" y="4495755"/>
            <a:ext cx="3733800" cy="1544638"/>
            <a:chOff x="2544" y="1872"/>
            <a:chExt cx="2352" cy="973"/>
          </a:xfrm>
        </p:grpSpPr>
        <p:graphicFrame>
          <p:nvGraphicFramePr>
            <p:cNvPr id="18" name="Object 1024"/>
            <p:cNvGraphicFramePr>
              <a:graphicFrameLocks noChangeAspect="1"/>
            </p:cNvGraphicFramePr>
            <p:nvPr/>
          </p:nvGraphicFramePr>
          <p:xfrm>
            <a:off x="3120" y="2208"/>
            <a:ext cx="1248" cy="637"/>
          </p:xfrm>
          <a:graphic>
            <a:graphicData uri="http://schemas.openxmlformats.org/presentationml/2006/ole">
              <mc:AlternateContent xmlns:mc="http://schemas.openxmlformats.org/markup-compatibility/2006">
                <mc:Choice xmlns:v="urn:schemas-microsoft-com:vml" Requires="v">
                  <p:oleObj name="VISIO" r:id="rId3" imgW="790956" imgH="402336" progId="Visio.Drawing.6">
                    <p:embed/>
                  </p:oleObj>
                </mc:Choice>
                <mc:Fallback>
                  <p:oleObj name="VISIO" r:id="rId3" imgW="790956" imgH="402336" progId="Visio.Drawing.6">
                    <p:embed/>
                    <p:pic>
                      <p:nvPicPr>
                        <p:cNvPr id="18"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208"/>
                          <a:ext cx="1248" cy="637"/>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7"/>
            <p:cNvSpPr txBox="1">
              <a:spLocks noChangeArrowheads="1"/>
            </p:cNvSpPr>
            <p:nvPr/>
          </p:nvSpPr>
          <p:spPr bwMode="auto">
            <a:xfrm>
              <a:off x="2544" y="1872"/>
              <a:ext cx="235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fontAlgn="base" hangingPunct="1">
                <a:spcBef>
                  <a:spcPct val="50000"/>
                </a:spcBef>
                <a:spcAft>
                  <a:spcPct val="0"/>
                </a:spcAft>
                <a:buClrTx/>
                <a:buNone/>
                <a:defRPr/>
              </a:pPr>
              <a:r>
                <a:rPr lang="en-US" altLang="en-US" sz="1700" kern="0">
                  <a:solidFill>
                    <a:srgbClr val="000000"/>
                  </a:solidFill>
                </a:rPr>
                <a:t>Digital gate diagram for AND:</a:t>
              </a:r>
            </a:p>
          </p:txBody>
        </p:sp>
      </p:gr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54</a:t>
            </a:fld>
            <a:endParaRPr lang="es-MX" dirty="0"/>
          </a:p>
        </p:txBody>
      </p:sp>
    </p:spTree>
    <p:extLst>
      <p:ext uri="{BB962C8B-B14F-4D97-AF65-F5344CB8AC3E}">
        <p14:creationId xmlns:p14="http://schemas.microsoft.com/office/powerpoint/2010/main" val="36170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lang="en-US" dirty="0"/>
              <a:t>OR</a:t>
            </a:r>
          </a:p>
        </p:txBody>
      </p:sp>
      <p:sp>
        <p:nvSpPr>
          <p:cNvPr id="10" name="Rectangle 3"/>
          <p:cNvSpPr txBox="1">
            <a:spLocks noChangeArrowheads="1"/>
          </p:cNvSpPr>
          <p:nvPr/>
        </p:nvSpPr>
        <p:spPr bwMode="auto">
          <a:xfrm>
            <a:off x="2279576" y="1484784"/>
            <a:ext cx="7772400" cy="1314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kern="0" dirty="0">
                <a:solidFill>
                  <a:srgbClr val="000000"/>
                </a:solidFill>
                <a:latin typeface="Arial"/>
              </a:rPr>
              <a:t>Two operands</a:t>
            </a:r>
          </a:p>
          <a:p>
            <a:pPr eaLnBrk="1" hangingPunct="1">
              <a:buClr>
                <a:srgbClr val="FFFFFF"/>
              </a:buClr>
              <a:defRPr/>
            </a:pPr>
            <a:r>
              <a:rPr lang="en-US" altLang="en-US" kern="0" dirty="0">
                <a:solidFill>
                  <a:srgbClr val="000000"/>
                </a:solidFill>
                <a:latin typeface="Arial"/>
              </a:rPr>
              <a:t>Both must be F for F; otherwise T</a:t>
            </a:r>
          </a:p>
          <a:p>
            <a:pPr>
              <a:buClr>
                <a:srgbClr val="FFFFFF"/>
              </a:buClr>
              <a:defRPr/>
            </a:pPr>
            <a:r>
              <a:rPr lang="en-US" altLang="en-US" kern="0" dirty="0">
                <a:solidFill>
                  <a:srgbClr val="000000"/>
                </a:solidFill>
                <a:latin typeface="Arial"/>
              </a:rPr>
              <a:t>Truth table for Boolean OR operator:</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177" y="3399309"/>
            <a:ext cx="19732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8"/>
          <p:cNvGrpSpPr>
            <a:grpSpLocks/>
          </p:cNvGrpSpPr>
          <p:nvPr/>
        </p:nvGrpSpPr>
        <p:grpSpPr bwMode="auto">
          <a:xfrm>
            <a:off x="5403776" y="4161309"/>
            <a:ext cx="3733800" cy="1466850"/>
            <a:chOff x="2496" y="1872"/>
            <a:chExt cx="2352" cy="924"/>
          </a:xfrm>
        </p:grpSpPr>
        <p:graphicFrame>
          <p:nvGraphicFramePr>
            <p:cNvPr id="13" name="Object 2"/>
            <p:cNvGraphicFramePr>
              <a:graphicFrameLocks noChangeAspect="1"/>
            </p:cNvGraphicFramePr>
            <p:nvPr/>
          </p:nvGraphicFramePr>
          <p:xfrm>
            <a:off x="3120" y="2208"/>
            <a:ext cx="1152" cy="588"/>
          </p:xfrm>
          <a:graphic>
            <a:graphicData uri="http://schemas.openxmlformats.org/presentationml/2006/ole">
              <mc:AlternateContent xmlns:mc="http://schemas.openxmlformats.org/markup-compatibility/2006">
                <mc:Choice xmlns:v="urn:schemas-microsoft-com:vml" Requires="v">
                  <p:oleObj name="VISIO" r:id="rId3" imgW="790956" imgH="402336" progId="Visio.Drawing.6">
                    <p:embed/>
                  </p:oleObj>
                </mc:Choice>
                <mc:Fallback>
                  <p:oleObj name="VISIO" r:id="rId3" imgW="790956" imgH="402336" progId="Visio.Drawing.6">
                    <p:embed/>
                    <p:pic>
                      <p:nvPicPr>
                        <p:cNvPr id="1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208"/>
                          <a:ext cx="1152" cy="58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7"/>
            <p:cNvSpPr txBox="1">
              <a:spLocks noChangeArrowheads="1"/>
            </p:cNvSpPr>
            <p:nvPr/>
          </p:nvSpPr>
          <p:spPr bwMode="auto">
            <a:xfrm>
              <a:off x="2496" y="1872"/>
              <a:ext cx="235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fontAlgn="base" hangingPunct="1">
                <a:spcBef>
                  <a:spcPct val="50000"/>
                </a:spcBef>
                <a:spcAft>
                  <a:spcPct val="0"/>
                </a:spcAft>
                <a:buClrTx/>
                <a:buNone/>
                <a:defRPr/>
              </a:pPr>
              <a:r>
                <a:rPr lang="en-US" altLang="en-US" sz="1700" kern="0">
                  <a:solidFill>
                    <a:srgbClr val="000000"/>
                  </a:solidFill>
                </a:rPr>
                <a:t>Digital gate diagram for OR:</a:t>
              </a:r>
            </a:p>
          </p:txBody>
        </p:sp>
      </p:gr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55</a:t>
            </a:fld>
            <a:endParaRPr lang="es-MX" dirty="0"/>
          </a:p>
        </p:txBody>
      </p:sp>
    </p:spTree>
    <p:extLst>
      <p:ext uri="{BB962C8B-B14F-4D97-AF65-F5344CB8AC3E}">
        <p14:creationId xmlns:p14="http://schemas.microsoft.com/office/powerpoint/2010/main" val="238392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4" name="Rectangle 8"/>
          <p:cNvSpPr>
            <a:spLocks noGrp="1" noChangeArrowheads="1"/>
          </p:cNvSpPr>
          <p:nvPr>
            <p:ph type="title"/>
          </p:nvPr>
        </p:nvSpPr>
        <p:spPr>
          <a:xfrm>
            <a:off x="2209800" y="228600"/>
            <a:ext cx="7772400" cy="838200"/>
          </a:xfrm>
        </p:spPr>
        <p:txBody>
          <a:bodyPr/>
          <a:lstStyle/>
          <a:p>
            <a:pPr>
              <a:defRPr/>
            </a:pPr>
            <a:r>
              <a:rPr lang="en-US" b="1" dirty="0"/>
              <a:t>Boolean Operator Precedence</a:t>
            </a:r>
          </a:p>
        </p:txBody>
      </p:sp>
      <p:sp>
        <p:nvSpPr>
          <p:cNvPr id="21510" name="Slide Number Placeholder 4"/>
          <p:cNvSpPr txBox="1">
            <a:spLocks noGrp="1"/>
          </p:cNvSpPr>
          <p:nvPr/>
        </p:nvSpPr>
        <p:spPr bwMode="auto">
          <a:xfrm>
            <a:off x="8991600" y="624840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r" eaLnBrk="1" hangingPunct="1">
              <a:spcBef>
                <a:spcPct val="0"/>
              </a:spcBef>
              <a:buClrTx/>
              <a:buFontTx/>
              <a:buNone/>
            </a:pPr>
            <a:fld id="{5BC94C38-31E6-40D9-89BE-A63F8C1E54F5}" type="slidenum">
              <a:rPr lang="en-US" altLang="en-US" sz="1600">
                <a:solidFill>
                  <a:srgbClr val="002060"/>
                </a:solidFill>
                <a:latin typeface="Times New Roman" pitchFamily="18" charset="0"/>
              </a:rPr>
              <a:pPr algn="r" eaLnBrk="1" hangingPunct="1">
                <a:spcBef>
                  <a:spcPct val="0"/>
                </a:spcBef>
                <a:buClrTx/>
                <a:buFontTx/>
                <a:buNone/>
              </a:pPr>
              <a:t>56</a:t>
            </a:fld>
            <a:endParaRPr lang="en-US" altLang="en-US" sz="1600">
              <a:solidFill>
                <a:srgbClr val="002060"/>
              </a:solidFill>
              <a:latin typeface="Times New Roman" pitchFamily="18" charset="0"/>
            </a:endParaRPr>
          </a:p>
        </p:txBody>
      </p:sp>
      <p:grpSp>
        <p:nvGrpSpPr>
          <p:cNvPr id="32" name="Group 28"/>
          <p:cNvGrpSpPr>
            <a:grpSpLocks/>
          </p:cNvGrpSpPr>
          <p:nvPr/>
        </p:nvGrpSpPr>
        <p:grpSpPr bwMode="auto">
          <a:xfrm>
            <a:off x="2208213" y="1306514"/>
            <a:ext cx="5648326" cy="2809875"/>
            <a:chOff x="431" y="823"/>
            <a:chExt cx="3558" cy="1770"/>
          </a:xfrm>
        </p:grpSpPr>
        <p:sp>
          <p:nvSpPr>
            <p:cNvPr id="33" name="Rectangle 10"/>
            <p:cNvSpPr>
              <a:spLocks noChangeArrowheads="1"/>
            </p:cNvSpPr>
            <p:nvPr/>
          </p:nvSpPr>
          <p:spPr bwMode="auto">
            <a:xfrm>
              <a:off x="431" y="823"/>
              <a:ext cx="355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
                  <a:schemeClr val="hlink"/>
                </a:buClr>
                <a:buFont typeface="Wingdings" pitchFamily="2" charset="2"/>
                <a:buChar char="§"/>
              </a:pPr>
              <a:r>
                <a:rPr lang="en-US" altLang="en-US" sz="2800" b="1" dirty="0">
                  <a:solidFill>
                    <a:schemeClr val="tx1"/>
                  </a:solidFill>
                </a:rPr>
                <a:t>  The HLL order of evaluation is:</a:t>
              </a:r>
              <a:endParaRPr lang="en-US" altLang="en-US" sz="2800" dirty="0">
                <a:solidFill>
                  <a:schemeClr val="tx1"/>
                </a:solidFill>
              </a:endParaRPr>
            </a:p>
          </p:txBody>
        </p:sp>
        <p:sp>
          <p:nvSpPr>
            <p:cNvPr id="34" name="Rectangle 12"/>
            <p:cNvSpPr>
              <a:spLocks noChangeArrowheads="1"/>
            </p:cNvSpPr>
            <p:nvPr/>
          </p:nvSpPr>
          <p:spPr bwMode="auto">
            <a:xfrm>
              <a:off x="673" y="1241"/>
              <a:ext cx="18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r>
                <a:rPr lang="en-US" altLang="en-US" sz="2800">
                  <a:solidFill>
                    <a:schemeClr val="tx1"/>
                  </a:solidFill>
                </a:rPr>
                <a:t>1.</a:t>
              </a:r>
            </a:p>
          </p:txBody>
        </p:sp>
        <p:sp>
          <p:nvSpPr>
            <p:cNvPr id="35" name="Rectangle 13"/>
            <p:cNvSpPr>
              <a:spLocks noChangeArrowheads="1"/>
            </p:cNvSpPr>
            <p:nvPr/>
          </p:nvSpPr>
          <p:spPr bwMode="auto">
            <a:xfrm>
              <a:off x="1104" y="1241"/>
              <a:ext cx="179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r>
                <a:rPr lang="en-US" altLang="en-US" sz="2800" dirty="0">
                  <a:solidFill>
                    <a:schemeClr val="tx1"/>
                  </a:solidFill>
                </a:rPr>
                <a:t>Parentheses    (  )</a:t>
              </a:r>
            </a:p>
          </p:txBody>
        </p:sp>
        <p:sp>
          <p:nvSpPr>
            <p:cNvPr id="36" name="Rectangle 14"/>
            <p:cNvSpPr>
              <a:spLocks noChangeArrowheads="1"/>
            </p:cNvSpPr>
            <p:nvPr/>
          </p:nvSpPr>
          <p:spPr bwMode="auto">
            <a:xfrm>
              <a:off x="673" y="1604"/>
              <a:ext cx="18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r>
                <a:rPr lang="en-US" altLang="en-US" sz="2800">
                  <a:solidFill>
                    <a:schemeClr val="tx1"/>
                  </a:solidFill>
                </a:rPr>
                <a:t>2.</a:t>
              </a:r>
            </a:p>
          </p:txBody>
        </p:sp>
        <p:sp>
          <p:nvSpPr>
            <p:cNvPr id="37" name="Rectangle 15"/>
            <p:cNvSpPr>
              <a:spLocks noChangeArrowheads="1"/>
            </p:cNvSpPr>
            <p:nvPr/>
          </p:nvSpPr>
          <p:spPr bwMode="auto">
            <a:xfrm>
              <a:off x="1104" y="1604"/>
              <a:ext cx="4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r>
                <a:rPr lang="en-US" altLang="en-US" sz="2800">
                  <a:solidFill>
                    <a:schemeClr val="tx1"/>
                  </a:solidFill>
                </a:rPr>
                <a:t>NOT</a:t>
              </a:r>
            </a:p>
          </p:txBody>
        </p:sp>
        <p:sp>
          <p:nvSpPr>
            <p:cNvPr id="38" name="Rectangle 16"/>
            <p:cNvSpPr>
              <a:spLocks noChangeArrowheads="1"/>
            </p:cNvSpPr>
            <p:nvPr/>
          </p:nvSpPr>
          <p:spPr bwMode="auto">
            <a:xfrm>
              <a:off x="673" y="1966"/>
              <a:ext cx="18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r>
                <a:rPr lang="en-US" altLang="en-US" sz="2800">
                  <a:solidFill>
                    <a:schemeClr val="tx1"/>
                  </a:solidFill>
                </a:rPr>
                <a:t>3.</a:t>
              </a:r>
            </a:p>
          </p:txBody>
        </p:sp>
        <p:sp>
          <p:nvSpPr>
            <p:cNvPr id="39" name="Rectangle 17"/>
            <p:cNvSpPr>
              <a:spLocks noChangeArrowheads="1"/>
            </p:cNvSpPr>
            <p:nvPr/>
          </p:nvSpPr>
          <p:spPr bwMode="auto">
            <a:xfrm>
              <a:off x="1104" y="1966"/>
              <a:ext cx="4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r>
                <a:rPr lang="en-US" altLang="en-US" sz="2800" dirty="0">
                  <a:solidFill>
                    <a:schemeClr val="tx1"/>
                  </a:solidFill>
                </a:rPr>
                <a:t>AND</a:t>
              </a:r>
            </a:p>
          </p:txBody>
        </p:sp>
        <p:sp>
          <p:nvSpPr>
            <p:cNvPr id="40" name="Rectangle 18"/>
            <p:cNvSpPr>
              <a:spLocks noChangeArrowheads="1"/>
            </p:cNvSpPr>
            <p:nvPr/>
          </p:nvSpPr>
          <p:spPr bwMode="auto">
            <a:xfrm>
              <a:off x="673" y="2322"/>
              <a:ext cx="18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r>
                <a:rPr lang="en-US" altLang="en-US" sz="2800">
                  <a:solidFill>
                    <a:schemeClr val="tx1"/>
                  </a:solidFill>
                </a:rPr>
                <a:t>4.</a:t>
              </a:r>
            </a:p>
          </p:txBody>
        </p:sp>
        <p:sp>
          <p:nvSpPr>
            <p:cNvPr id="41" name="Rectangle 19"/>
            <p:cNvSpPr>
              <a:spLocks noChangeArrowheads="1"/>
            </p:cNvSpPr>
            <p:nvPr/>
          </p:nvSpPr>
          <p:spPr bwMode="auto">
            <a:xfrm>
              <a:off x="1104" y="2322"/>
              <a:ext cx="6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r>
                <a:rPr lang="en-US" altLang="en-US" sz="2800" dirty="0">
                  <a:solidFill>
                    <a:schemeClr val="tx1"/>
                  </a:solidFill>
                </a:rPr>
                <a:t>OR   v</a:t>
              </a:r>
            </a:p>
          </p:txBody>
        </p:sp>
      </p:grpSp>
      <p:sp>
        <p:nvSpPr>
          <p:cNvPr id="42" name="Rectangle 25"/>
          <p:cNvSpPr>
            <a:spLocks noChangeArrowheads="1"/>
          </p:cNvSpPr>
          <p:nvPr/>
        </p:nvSpPr>
        <p:spPr bwMode="auto">
          <a:xfrm>
            <a:off x="2176464" y="4316414"/>
            <a:ext cx="79517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
                <a:schemeClr val="hlink"/>
              </a:buClr>
              <a:buFont typeface="Wingdings" pitchFamily="2" charset="2"/>
              <a:buChar char="§"/>
            </a:pPr>
            <a:r>
              <a:rPr lang="en-US" altLang="en-US" sz="2800" b="1" dirty="0">
                <a:solidFill>
                  <a:schemeClr val="tx1"/>
                </a:solidFill>
              </a:rPr>
              <a:t>Example 1: </a:t>
            </a:r>
            <a:r>
              <a:rPr lang="en-US" altLang="en-US" sz="2800" dirty="0">
                <a:solidFill>
                  <a:schemeClr val="tx1"/>
                </a:solidFill>
              </a:rPr>
              <a:t>F = A ^ (B v C) ^ (C v  </a:t>
            </a:r>
            <a:r>
              <a:rPr lang="en-US" altLang="en-US" sz="2800" baseline="30000" dirty="0">
                <a:solidFill>
                  <a:schemeClr val="tx1"/>
                </a:solidFill>
                <a:latin typeface="Calibri" pitchFamily="34" charset="0"/>
                <a:ea typeface="Calibri" pitchFamily="34" charset="0"/>
                <a:cs typeface="Calibri" pitchFamily="34" charset="0"/>
                <a:sym typeface="Symbol" pitchFamily="18" charset="2"/>
              </a:rPr>
              <a:t>  </a:t>
            </a:r>
            <a:r>
              <a:rPr lang="en-US" altLang="en-US" sz="2800" dirty="0">
                <a:solidFill>
                  <a:schemeClr val="tx1"/>
                </a:solidFill>
              </a:rPr>
              <a:t>D)</a:t>
            </a:r>
          </a:p>
        </p:txBody>
      </p:sp>
      <p:grpSp>
        <p:nvGrpSpPr>
          <p:cNvPr id="43" name="Group 21"/>
          <p:cNvGrpSpPr>
            <a:grpSpLocks/>
          </p:cNvGrpSpPr>
          <p:nvPr/>
        </p:nvGrpSpPr>
        <p:grpSpPr bwMode="auto">
          <a:xfrm>
            <a:off x="7680176" y="4488994"/>
            <a:ext cx="234950" cy="85725"/>
            <a:chOff x="5556738" y="3429000"/>
            <a:chExt cx="234462" cy="85725"/>
          </a:xfrm>
        </p:grpSpPr>
        <p:cxnSp>
          <p:nvCxnSpPr>
            <p:cNvPr id="44" name="Straight Connector 17"/>
            <p:cNvCxnSpPr>
              <a:cxnSpLocks noChangeShapeType="1"/>
            </p:cNvCxnSpPr>
            <p:nvPr/>
          </p:nvCxnSpPr>
          <p:spPr bwMode="auto">
            <a:xfrm>
              <a:off x="5556738" y="3429000"/>
              <a:ext cx="23446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5" name="Straight Connector 19"/>
            <p:cNvCxnSpPr>
              <a:cxnSpLocks noChangeShapeType="1"/>
            </p:cNvCxnSpPr>
            <p:nvPr/>
          </p:nvCxnSpPr>
          <p:spPr bwMode="auto">
            <a:xfrm>
              <a:off x="5791200" y="3429000"/>
              <a:ext cx="0" cy="85725"/>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2" name="Marcador de pie de página 1"/>
          <p:cNvSpPr>
            <a:spLocks noGrp="1"/>
          </p:cNvSpPr>
          <p:nvPr>
            <p:ph type="ftr" sz="quarter" idx="11"/>
          </p:nvPr>
        </p:nvSpPr>
        <p:spPr/>
        <p:txBody>
          <a:bodyPr/>
          <a:lstStyle/>
          <a:p>
            <a:r>
              <a:rPr lang="es-MX" dirty="0"/>
              <a:t>OPC</a:t>
            </a:r>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56</a:t>
            </a:fld>
            <a:endParaRPr lang="es-MX" dirty="0"/>
          </a:p>
        </p:txBody>
      </p:sp>
      <p:sp>
        <p:nvSpPr>
          <p:cNvPr id="20" name="Rectangle 25"/>
          <p:cNvSpPr>
            <a:spLocks noChangeArrowheads="1"/>
          </p:cNvSpPr>
          <p:nvPr/>
        </p:nvSpPr>
        <p:spPr bwMode="auto">
          <a:xfrm>
            <a:off x="2199723" y="5035519"/>
            <a:ext cx="79517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
                <a:schemeClr val="hlink"/>
              </a:buClr>
              <a:buFont typeface="Wingdings" pitchFamily="2" charset="2"/>
              <a:buChar char="§"/>
            </a:pPr>
            <a:r>
              <a:rPr lang="en-US" altLang="en-US" sz="2800" b="1" dirty="0">
                <a:solidFill>
                  <a:schemeClr val="tx1"/>
                </a:solidFill>
              </a:rPr>
              <a:t>Example 2: </a:t>
            </a:r>
            <a:r>
              <a:rPr lang="en-US" altLang="en-US" sz="2800" dirty="0">
                <a:solidFill>
                  <a:schemeClr val="tx1"/>
                </a:solidFill>
              </a:rPr>
              <a:t>F = A ^ B v C ^ C v  </a:t>
            </a:r>
            <a:r>
              <a:rPr lang="en-US" altLang="en-US" sz="2800" baseline="30000" dirty="0">
                <a:solidFill>
                  <a:schemeClr val="tx1"/>
                </a:solidFill>
                <a:latin typeface="Calibri" pitchFamily="34" charset="0"/>
                <a:ea typeface="Calibri" pitchFamily="34" charset="0"/>
                <a:cs typeface="Calibri" pitchFamily="34" charset="0"/>
                <a:sym typeface="Symbol" pitchFamily="18" charset="2"/>
              </a:rPr>
              <a:t>  </a:t>
            </a:r>
            <a:r>
              <a:rPr lang="en-US" altLang="en-US" sz="2800" dirty="0">
                <a:solidFill>
                  <a:schemeClr val="tx1"/>
                </a:solidFill>
              </a:rPr>
              <a:t>D</a:t>
            </a:r>
          </a:p>
        </p:txBody>
      </p:sp>
      <p:grpSp>
        <p:nvGrpSpPr>
          <p:cNvPr id="21" name="Group 21"/>
          <p:cNvGrpSpPr>
            <a:grpSpLocks/>
          </p:cNvGrpSpPr>
          <p:nvPr/>
        </p:nvGrpSpPr>
        <p:grpSpPr bwMode="auto">
          <a:xfrm>
            <a:off x="7330621" y="5253680"/>
            <a:ext cx="234950" cy="85725"/>
            <a:chOff x="5556738" y="3429000"/>
            <a:chExt cx="234462" cy="85725"/>
          </a:xfrm>
        </p:grpSpPr>
        <p:cxnSp>
          <p:nvCxnSpPr>
            <p:cNvPr id="22" name="Straight Connector 17"/>
            <p:cNvCxnSpPr>
              <a:cxnSpLocks noChangeShapeType="1"/>
            </p:cNvCxnSpPr>
            <p:nvPr/>
          </p:nvCxnSpPr>
          <p:spPr bwMode="auto">
            <a:xfrm>
              <a:off x="5556738" y="3429000"/>
              <a:ext cx="23446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3" name="Straight Connector 19"/>
            <p:cNvCxnSpPr>
              <a:cxnSpLocks noChangeShapeType="1"/>
            </p:cNvCxnSpPr>
            <p:nvPr/>
          </p:nvCxnSpPr>
          <p:spPr bwMode="auto">
            <a:xfrm>
              <a:off x="5791200" y="3429000"/>
              <a:ext cx="0" cy="85725"/>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pic>
        <p:nvPicPr>
          <p:cNvPr id="4" name="Picture 3">
            <a:extLst>
              <a:ext uri="{FF2B5EF4-FFF2-40B4-BE49-F238E27FC236}">
                <a16:creationId xmlns:a16="http://schemas.microsoft.com/office/drawing/2014/main" id="{94D5C823-10FF-4819-9995-DF3A3F0FC989}"/>
              </a:ext>
            </a:extLst>
          </p:cNvPr>
          <p:cNvPicPr>
            <a:picLocks noChangeAspect="1"/>
          </p:cNvPicPr>
          <p:nvPr/>
        </p:nvPicPr>
        <p:blipFill>
          <a:blip r:embed="rId3"/>
          <a:stretch>
            <a:fillRect/>
          </a:stretch>
        </p:blipFill>
        <p:spPr>
          <a:xfrm>
            <a:off x="4286251" y="2705794"/>
            <a:ext cx="249958" cy="109738"/>
          </a:xfrm>
          <a:prstGeom prst="rect">
            <a:avLst/>
          </a:prstGeom>
        </p:spPr>
      </p:pic>
      <p:pic>
        <p:nvPicPr>
          <p:cNvPr id="5" name="Picture 4">
            <a:extLst>
              <a:ext uri="{FF2B5EF4-FFF2-40B4-BE49-F238E27FC236}">
                <a16:creationId xmlns:a16="http://schemas.microsoft.com/office/drawing/2014/main" id="{A3E9FD4B-46D2-498A-944B-FA2B0A9081C9}"/>
              </a:ext>
            </a:extLst>
          </p:cNvPr>
          <p:cNvPicPr>
            <a:picLocks noChangeAspect="1"/>
          </p:cNvPicPr>
          <p:nvPr/>
        </p:nvPicPr>
        <p:blipFill>
          <a:blip r:embed="rId4"/>
          <a:stretch>
            <a:fillRect/>
          </a:stretch>
        </p:blipFill>
        <p:spPr>
          <a:xfrm>
            <a:off x="4073220" y="3051532"/>
            <a:ext cx="603556" cy="749873"/>
          </a:xfrm>
          <a:prstGeom prst="rect">
            <a:avLst/>
          </a:prstGeom>
        </p:spPr>
      </p:pic>
    </p:spTree>
    <p:extLst>
      <p:ext uri="{BB962C8B-B14F-4D97-AF65-F5344CB8AC3E}">
        <p14:creationId xmlns:p14="http://schemas.microsoft.com/office/powerpoint/2010/main" val="11201491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a:t>NAND</a:t>
            </a:r>
          </a:p>
        </p:txBody>
      </p:sp>
      <p:sp>
        <p:nvSpPr>
          <p:cNvPr id="39" name="Rectangle 4"/>
          <p:cNvSpPr txBox="1">
            <a:spLocks noChangeArrowheads="1"/>
          </p:cNvSpPr>
          <p:nvPr/>
        </p:nvSpPr>
        <p:spPr bwMode="auto">
          <a:xfrm>
            <a:off x="2362200" y="1409700"/>
            <a:ext cx="7772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kern="0" dirty="0">
                <a:solidFill>
                  <a:srgbClr val="000000"/>
                </a:solidFill>
                <a:latin typeface="Arial"/>
              </a:rPr>
              <a:t>Two operands</a:t>
            </a:r>
          </a:p>
          <a:p>
            <a:pPr eaLnBrk="1" hangingPunct="1">
              <a:buClr>
                <a:srgbClr val="FFFFFF"/>
              </a:buClr>
              <a:defRPr/>
            </a:pPr>
            <a:r>
              <a:rPr lang="en-US" altLang="en-US" kern="0" dirty="0">
                <a:solidFill>
                  <a:srgbClr val="000000"/>
                </a:solidFill>
                <a:latin typeface="Arial"/>
              </a:rPr>
              <a:t>Both T, then F; otherwise T</a:t>
            </a:r>
          </a:p>
          <a:p>
            <a:pPr eaLnBrk="1" hangingPunct="1">
              <a:buClr>
                <a:srgbClr val="FFFFFF"/>
              </a:buClr>
              <a:defRPr/>
            </a:pPr>
            <a:r>
              <a:rPr lang="en-US" altLang="en-US" kern="0" dirty="0">
                <a:solidFill>
                  <a:srgbClr val="000000"/>
                </a:solidFill>
                <a:latin typeface="Arial"/>
              </a:rPr>
              <a:t>Truth table for Boolean NAND operator:</a:t>
            </a:r>
          </a:p>
        </p:txBody>
      </p:sp>
      <p:sp>
        <p:nvSpPr>
          <p:cNvPr id="40" name="Text Box 7"/>
          <p:cNvSpPr txBox="1">
            <a:spLocks noChangeArrowheads="1"/>
          </p:cNvSpPr>
          <p:nvPr/>
        </p:nvSpPr>
        <p:spPr bwMode="auto">
          <a:xfrm>
            <a:off x="5562600" y="4175125"/>
            <a:ext cx="3733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fontAlgn="base" hangingPunct="1">
              <a:spcBef>
                <a:spcPct val="50000"/>
              </a:spcBef>
              <a:spcAft>
                <a:spcPct val="0"/>
              </a:spcAft>
              <a:buClrTx/>
              <a:buNone/>
              <a:defRPr/>
            </a:pPr>
            <a:r>
              <a:rPr lang="en-US" altLang="en-US" sz="1700" kern="0">
                <a:solidFill>
                  <a:srgbClr val="000000"/>
                </a:solidFill>
              </a:rPr>
              <a:t>Digital gate diagram for NAND:</a:t>
            </a:r>
          </a:p>
        </p:txBody>
      </p:sp>
      <p:grpSp>
        <p:nvGrpSpPr>
          <p:cNvPr id="41" name="Group 57"/>
          <p:cNvGrpSpPr>
            <a:grpSpLocks/>
          </p:cNvGrpSpPr>
          <p:nvPr/>
        </p:nvGrpSpPr>
        <p:grpSpPr bwMode="auto">
          <a:xfrm>
            <a:off x="2655888" y="3679826"/>
            <a:ext cx="2743200" cy="2406861"/>
            <a:chOff x="903767" y="3413051"/>
            <a:chExt cx="2743200" cy="2406496"/>
          </a:xfrm>
        </p:grpSpPr>
        <p:sp>
          <p:nvSpPr>
            <p:cNvPr id="42" name="Rectangle 20"/>
            <p:cNvSpPr>
              <a:spLocks noChangeArrowheads="1"/>
            </p:cNvSpPr>
            <p:nvPr/>
          </p:nvSpPr>
          <p:spPr bwMode="auto">
            <a:xfrm>
              <a:off x="903767" y="3413051"/>
              <a:ext cx="2743200" cy="60007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endParaRPr lang="en-US" altLang="en-US" sz="2100" kern="0">
                <a:solidFill>
                  <a:srgbClr val="FFFFFF"/>
                </a:solidFill>
              </a:endParaRPr>
            </a:p>
          </p:txBody>
        </p:sp>
        <p:cxnSp>
          <p:nvCxnSpPr>
            <p:cNvPr id="43" name="Straight Connector 15"/>
            <p:cNvCxnSpPr>
              <a:cxnSpLocks noChangeShapeType="1"/>
            </p:cNvCxnSpPr>
            <p:nvPr/>
          </p:nvCxnSpPr>
          <p:spPr bwMode="auto">
            <a:xfrm>
              <a:off x="978195" y="3912783"/>
              <a:ext cx="2622255"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44" name="Straight Connector 16"/>
            <p:cNvCxnSpPr>
              <a:cxnSpLocks noChangeShapeType="1"/>
            </p:cNvCxnSpPr>
            <p:nvPr/>
          </p:nvCxnSpPr>
          <p:spPr bwMode="auto">
            <a:xfrm>
              <a:off x="970303" y="4384173"/>
              <a:ext cx="2633957"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45" name="Straight Connector 17"/>
            <p:cNvCxnSpPr>
              <a:cxnSpLocks noChangeShapeType="1"/>
            </p:cNvCxnSpPr>
            <p:nvPr/>
          </p:nvCxnSpPr>
          <p:spPr bwMode="auto">
            <a:xfrm>
              <a:off x="970031" y="4855563"/>
              <a:ext cx="2634229"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46" name="Straight Connector 18"/>
            <p:cNvCxnSpPr>
              <a:cxnSpLocks noChangeShapeType="1"/>
            </p:cNvCxnSpPr>
            <p:nvPr/>
          </p:nvCxnSpPr>
          <p:spPr bwMode="auto">
            <a:xfrm>
              <a:off x="969759" y="5326953"/>
              <a:ext cx="2630691"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47" name="Rectangle 19"/>
            <p:cNvSpPr>
              <a:spLocks noChangeArrowheads="1"/>
            </p:cNvSpPr>
            <p:nvPr/>
          </p:nvSpPr>
          <p:spPr bwMode="auto">
            <a:xfrm>
              <a:off x="967563" y="3487479"/>
              <a:ext cx="2636874" cy="600073"/>
            </a:xfrm>
            <a:prstGeom prst="rect">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endParaRPr lang="en-US" altLang="en-US" sz="2100" kern="0">
                <a:solidFill>
                  <a:srgbClr val="FFFFFF"/>
                </a:solidFill>
              </a:endParaRPr>
            </a:p>
          </p:txBody>
        </p:sp>
        <p:cxnSp>
          <p:nvCxnSpPr>
            <p:cNvPr id="48" name="Straight Connector 22"/>
            <p:cNvCxnSpPr>
              <a:cxnSpLocks noChangeShapeType="1"/>
            </p:cNvCxnSpPr>
            <p:nvPr/>
          </p:nvCxnSpPr>
          <p:spPr bwMode="auto">
            <a:xfrm>
              <a:off x="1456664" y="3476847"/>
              <a:ext cx="0" cy="2339162"/>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49" name="Straight Connector 23"/>
            <p:cNvCxnSpPr>
              <a:cxnSpLocks noChangeShapeType="1"/>
            </p:cNvCxnSpPr>
            <p:nvPr/>
          </p:nvCxnSpPr>
          <p:spPr bwMode="auto">
            <a:xfrm>
              <a:off x="1970586" y="3480385"/>
              <a:ext cx="0" cy="2339162"/>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50" name="TextBox 28"/>
            <p:cNvSpPr txBox="1">
              <a:spLocks noChangeArrowheads="1"/>
            </p:cNvSpPr>
            <p:nvPr/>
          </p:nvSpPr>
          <p:spPr bwMode="auto">
            <a:xfrm>
              <a:off x="1019175" y="3486150"/>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b="1" kern="0">
                  <a:solidFill>
                    <a:srgbClr val="000000"/>
                  </a:solidFill>
                </a:rPr>
                <a:t>X</a:t>
              </a:r>
            </a:p>
          </p:txBody>
        </p:sp>
        <p:sp>
          <p:nvSpPr>
            <p:cNvPr id="51" name="TextBox 29"/>
            <p:cNvSpPr txBox="1">
              <a:spLocks noChangeArrowheads="1"/>
            </p:cNvSpPr>
            <p:nvPr/>
          </p:nvSpPr>
          <p:spPr bwMode="auto">
            <a:xfrm>
              <a:off x="1543050" y="3486150"/>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b="1" kern="0">
                  <a:solidFill>
                    <a:srgbClr val="000000"/>
                  </a:solidFill>
                </a:rPr>
                <a:t>Y</a:t>
              </a:r>
            </a:p>
          </p:txBody>
        </p:sp>
        <p:sp>
          <p:nvSpPr>
            <p:cNvPr id="52" name="TextBox 30"/>
            <p:cNvSpPr txBox="1">
              <a:spLocks noChangeArrowheads="1"/>
            </p:cNvSpPr>
            <p:nvPr/>
          </p:nvSpPr>
          <p:spPr bwMode="auto">
            <a:xfrm>
              <a:off x="1971675" y="3505200"/>
              <a:ext cx="146540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b="1" kern="0">
                  <a:solidFill>
                    <a:srgbClr val="000000"/>
                  </a:solidFill>
                </a:rPr>
                <a:t>X NAND Y</a:t>
              </a:r>
            </a:p>
          </p:txBody>
        </p:sp>
        <p:sp>
          <p:nvSpPr>
            <p:cNvPr id="53" name="TextBox 31"/>
            <p:cNvSpPr txBox="1">
              <a:spLocks noChangeArrowheads="1"/>
            </p:cNvSpPr>
            <p:nvPr/>
          </p:nvSpPr>
          <p:spPr bwMode="auto">
            <a:xfrm>
              <a:off x="1019175" y="39243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54" name="TextBox 32"/>
            <p:cNvSpPr txBox="1">
              <a:spLocks noChangeArrowheads="1"/>
            </p:cNvSpPr>
            <p:nvPr/>
          </p:nvSpPr>
          <p:spPr bwMode="auto">
            <a:xfrm>
              <a:off x="1019175" y="44005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55" name="TextBox 33"/>
            <p:cNvSpPr txBox="1">
              <a:spLocks noChangeArrowheads="1"/>
            </p:cNvSpPr>
            <p:nvPr/>
          </p:nvSpPr>
          <p:spPr bwMode="auto">
            <a:xfrm>
              <a:off x="1019175" y="48768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56" name="TextBox 34"/>
            <p:cNvSpPr txBox="1">
              <a:spLocks noChangeArrowheads="1"/>
            </p:cNvSpPr>
            <p:nvPr/>
          </p:nvSpPr>
          <p:spPr bwMode="auto">
            <a:xfrm>
              <a:off x="1019175" y="53530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57" name="TextBox 35"/>
            <p:cNvSpPr txBox="1">
              <a:spLocks noChangeArrowheads="1"/>
            </p:cNvSpPr>
            <p:nvPr/>
          </p:nvSpPr>
          <p:spPr bwMode="auto">
            <a:xfrm>
              <a:off x="1524000" y="39243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58" name="TextBox 36"/>
            <p:cNvSpPr txBox="1">
              <a:spLocks noChangeArrowheads="1"/>
            </p:cNvSpPr>
            <p:nvPr/>
          </p:nvSpPr>
          <p:spPr bwMode="auto">
            <a:xfrm>
              <a:off x="1524000" y="44005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59" name="TextBox 37"/>
            <p:cNvSpPr txBox="1">
              <a:spLocks noChangeArrowheads="1"/>
            </p:cNvSpPr>
            <p:nvPr/>
          </p:nvSpPr>
          <p:spPr bwMode="auto">
            <a:xfrm>
              <a:off x="1524000" y="48768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60" name="TextBox 38"/>
            <p:cNvSpPr txBox="1">
              <a:spLocks noChangeArrowheads="1"/>
            </p:cNvSpPr>
            <p:nvPr/>
          </p:nvSpPr>
          <p:spPr bwMode="auto">
            <a:xfrm>
              <a:off x="1524000" y="53530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61" name="TextBox 39"/>
            <p:cNvSpPr txBox="1">
              <a:spLocks noChangeArrowheads="1"/>
            </p:cNvSpPr>
            <p:nvPr/>
          </p:nvSpPr>
          <p:spPr bwMode="auto">
            <a:xfrm>
              <a:off x="2524125" y="39243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62" name="TextBox 40"/>
            <p:cNvSpPr txBox="1">
              <a:spLocks noChangeArrowheads="1"/>
            </p:cNvSpPr>
            <p:nvPr/>
          </p:nvSpPr>
          <p:spPr bwMode="auto">
            <a:xfrm>
              <a:off x="2524125" y="44005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63" name="TextBox 41"/>
            <p:cNvSpPr txBox="1">
              <a:spLocks noChangeArrowheads="1"/>
            </p:cNvSpPr>
            <p:nvPr/>
          </p:nvSpPr>
          <p:spPr bwMode="auto">
            <a:xfrm>
              <a:off x="2524125" y="48768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64" name="TextBox 42"/>
            <p:cNvSpPr txBox="1">
              <a:spLocks noChangeArrowheads="1"/>
            </p:cNvSpPr>
            <p:nvPr/>
          </p:nvSpPr>
          <p:spPr bwMode="auto">
            <a:xfrm>
              <a:off x="2524125" y="53530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grpSp>
      <p:grpSp>
        <p:nvGrpSpPr>
          <p:cNvPr id="65" name="Group 60"/>
          <p:cNvGrpSpPr>
            <a:grpSpLocks/>
          </p:cNvGrpSpPr>
          <p:nvPr/>
        </p:nvGrpSpPr>
        <p:grpSpPr bwMode="auto">
          <a:xfrm>
            <a:off x="6438901" y="4667251"/>
            <a:ext cx="1971675" cy="1229252"/>
            <a:chOff x="4914900" y="4400550"/>
            <a:chExt cx="1971675" cy="1229742"/>
          </a:xfrm>
        </p:grpSpPr>
        <p:sp>
          <p:nvSpPr>
            <p:cNvPr id="66" name="Rectangle 55"/>
            <p:cNvSpPr>
              <a:spLocks noChangeArrowheads="1"/>
            </p:cNvSpPr>
            <p:nvPr/>
          </p:nvSpPr>
          <p:spPr bwMode="auto">
            <a:xfrm>
              <a:off x="4914900" y="4400550"/>
              <a:ext cx="1971675" cy="600403"/>
            </a:xfrm>
            <a:prstGeom prst="rect">
              <a:avLst/>
            </a:prstGeom>
            <a:solidFill>
              <a:srgbClr val="00FFFF"/>
            </a:solidFill>
            <a:ln>
              <a:noFill/>
            </a:ln>
            <a:extLst>
              <a:ext uri="{91240B29-F687-4F45-9708-019B960494DF}">
                <a14:hiddenLine xmlns:a14="http://schemas.microsoft.com/office/drawing/2010/main" w="9525" algn="ctr">
                  <a:solidFill>
                    <a:srgbClr val="000000"/>
                  </a:solidFill>
                  <a:round/>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endParaRPr lang="en-US" altLang="en-US" sz="2100" kern="0">
                <a:solidFill>
                  <a:srgbClr val="FFFFFF"/>
                </a:solidFill>
              </a:endParaRPr>
            </a:p>
          </p:txBody>
        </p:sp>
        <p:sp>
          <p:nvSpPr>
            <p:cNvPr id="67" name="Flowchart: Delay 48"/>
            <p:cNvSpPr>
              <a:spLocks noChangeArrowheads="1"/>
            </p:cNvSpPr>
            <p:nvPr/>
          </p:nvSpPr>
          <p:spPr bwMode="auto">
            <a:xfrm>
              <a:off x="5457825" y="4505325"/>
              <a:ext cx="752475" cy="844282"/>
            </a:xfrm>
            <a:prstGeom prst="flowChartDelay">
              <a:avLst/>
            </a:prstGeom>
            <a:solidFill>
              <a:srgbClr val="FFFFFF"/>
            </a:solidFill>
            <a:ln w="9525" algn="ctr">
              <a:solidFill>
                <a:srgbClr val="000000"/>
              </a:solidFill>
              <a:round/>
              <a:headEnd/>
              <a:tailEnd/>
            </a:ln>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endParaRPr lang="en-US" altLang="en-US" sz="2100" kern="0">
                <a:solidFill>
                  <a:srgbClr val="FFFFFF"/>
                </a:solidFill>
              </a:endParaRPr>
            </a:p>
          </p:txBody>
        </p:sp>
        <p:cxnSp>
          <p:nvCxnSpPr>
            <p:cNvPr id="68" name="Straight Connector 50"/>
            <p:cNvCxnSpPr>
              <a:cxnSpLocks noChangeShapeType="1"/>
            </p:cNvCxnSpPr>
            <p:nvPr/>
          </p:nvCxnSpPr>
          <p:spPr bwMode="auto">
            <a:xfrm>
              <a:off x="5223177" y="4657725"/>
              <a:ext cx="238125" cy="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69" name="Straight Connector 51"/>
            <p:cNvCxnSpPr>
              <a:cxnSpLocks noChangeShapeType="1"/>
            </p:cNvCxnSpPr>
            <p:nvPr/>
          </p:nvCxnSpPr>
          <p:spPr bwMode="auto">
            <a:xfrm>
              <a:off x="5224034" y="4924425"/>
              <a:ext cx="238125" cy="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70" name="Straight Connector 52"/>
            <p:cNvCxnSpPr>
              <a:cxnSpLocks noChangeShapeType="1"/>
            </p:cNvCxnSpPr>
            <p:nvPr/>
          </p:nvCxnSpPr>
          <p:spPr bwMode="auto">
            <a:xfrm>
              <a:off x="6203346" y="4818062"/>
              <a:ext cx="238125" cy="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71" name="TextBox 46"/>
            <p:cNvSpPr txBox="1">
              <a:spLocks noChangeArrowheads="1"/>
            </p:cNvSpPr>
            <p:nvPr/>
          </p:nvSpPr>
          <p:spPr bwMode="auto">
            <a:xfrm>
              <a:off x="5381625" y="5105400"/>
              <a:ext cx="7633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1600" kern="0">
                  <a:solidFill>
                    <a:srgbClr val="000000"/>
                  </a:solidFill>
                </a:rPr>
                <a:t>NAND</a:t>
              </a:r>
            </a:p>
          </p:txBody>
        </p:sp>
        <p:sp>
          <p:nvSpPr>
            <p:cNvPr id="72" name="Flowchart: Connector 45"/>
            <p:cNvSpPr>
              <a:spLocks noChangeArrowheads="1"/>
            </p:cNvSpPr>
            <p:nvPr/>
          </p:nvSpPr>
          <p:spPr bwMode="auto">
            <a:xfrm>
              <a:off x="6206445" y="4786010"/>
              <a:ext cx="66675" cy="844282"/>
            </a:xfrm>
            <a:prstGeom prst="flowChartConnector">
              <a:avLst/>
            </a:prstGeom>
            <a:solidFill>
              <a:srgbClr val="FFFFFF"/>
            </a:solidFill>
            <a:ln w="9525" algn="ctr">
              <a:solidFill>
                <a:srgbClr val="000000"/>
              </a:solidFill>
              <a:round/>
              <a:headEnd/>
              <a:tailEnd/>
            </a:ln>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endParaRPr lang="en-US" altLang="en-US" sz="2100" kern="0">
                <a:solidFill>
                  <a:srgbClr val="FFFFFF"/>
                </a:solidFill>
              </a:endParaRPr>
            </a:p>
          </p:txBody>
        </p:sp>
      </p:gr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57</a:t>
            </a:fld>
            <a:endParaRPr lang="es-MX" dirty="0"/>
          </a:p>
        </p:txBody>
      </p:sp>
    </p:spTree>
    <p:extLst>
      <p:ext uri="{BB962C8B-B14F-4D97-AF65-F5344CB8AC3E}">
        <p14:creationId xmlns:p14="http://schemas.microsoft.com/office/powerpoint/2010/main" val="1516430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a:t>NOR</a:t>
            </a:r>
          </a:p>
        </p:txBody>
      </p:sp>
      <p:sp>
        <p:nvSpPr>
          <p:cNvPr id="39" name="Rectangle 4"/>
          <p:cNvSpPr txBox="1">
            <a:spLocks noChangeArrowheads="1"/>
          </p:cNvSpPr>
          <p:nvPr/>
        </p:nvSpPr>
        <p:spPr bwMode="auto">
          <a:xfrm>
            <a:off x="2357503" y="1556792"/>
            <a:ext cx="7772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tx1"/>
              </a:buClr>
              <a:buChar char="–"/>
              <a:defRPr sz="2000">
                <a:solidFill>
                  <a:schemeClr val="bg2"/>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bg2"/>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Clr>
                <a:srgbClr val="FFFFFF"/>
              </a:buClr>
              <a:defRPr/>
            </a:pPr>
            <a:r>
              <a:rPr lang="en-US" altLang="en-US" kern="0" dirty="0">
                <a:solidFill>
                  <a:srgbClr val="000000"/>
                </a:solidFill>
                <a:latin typeface="Arial"/>
              </a:rPr>
              <a:t>Two operands</a:t>
            </a:r>
          </a:p>
          <a:p>
            <a:pPr eaLnBrk="1" hangingPunct="1">
              <a:buClr>
                <a:srgbClr val="FFFFFF"/>
              </a:buClr>
              <a:defRPr/>
            </a:pPr>
            <a:r>
              <a:rPr lang="en-US" altLang="en-US" kern="0" dirty="0">
                <a:solidFill>
                  <a:srgbClr val="000000"/>
                </a:solidFill>
                <a:latin typeface="Arial"/>
              </a:rPr>
              <a:t>Any T, then F; otherwise T</a:t>
            </a:r>
          </a:p>
          <a:p>
            <a:pPr eaLnBrk="1" hangingPunct="1">
              <a:buClr>
                <a:srgbClr val="FFFFFF"/>
              </a:buClr>
              <a:defRPr/>
            </a:pPr>
            <a:r>
              <a:rPr lang="en-US" altLang="en-US" kern="0" dirty="0">
                <a:solidFill>
                  <a:srgbClr val="000000"/>
                </a:solidFill>
                <a:latin typeface="Arial"/>
              </a:rPr>
              <a:t>Truth table for Boolean NOR operator:</a:t>
            </a:r>
          </a:p>
        </p:txBody>
      </p:sp>
      <p:sp>
        <p:nvSpPr>
          <p:cNvPr id="40" name="Text Box 7"/>
          <p:cNvSpPr txBox="1">
            <a:spLocks noChangeArrowheads="1"/>
          </p:cNvSpPr>
          <p:nvPr/>
        </p:nvSpPr>
        <p:spPr bwMode="auto">
          <a:xfrm>
            <a:off x="5557903" y="4322217"/>
            <a:ext cx="3733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fontAlgn="base" hangingPunct="1">
              <a:spcBef>
                <a:spcPct val="50000"/>
              </a:spcBef>
              <a:spcAft>
                <a:spcPct val="0"/>
              </a:spcAft>
              <a:buClrTx/>
              <a:buNone/>
              <a:defRPr/>
            </a:pPr>
            <a:r>
              <a:rPr lang="en-US" altLang="en-US" sz="1700" kern="0">
                <a:solidFill>
                  <a:srgbClr val="000000"/>
                </a:solidFill>
              </a:rPr>
              <a:t>Digital gate diagram for NAND:</a:t>
            </a:r>
          </a:p>
        </p:txBody>
      </p:sp>
      <p:grpSp>
        <p:nvGrpSpPr>
          <p:cNvPr id="41" name="Group 57"/>
          <p:cNvGrpSpPr>
            <a:grpSpLocks/>
          </p:cNvGrpSpPr>
          <p:nvPr/>
        </p:nvGrpSpPr>
        <p:grpSpPr bwMode="auto">
          <a:xfrm>
            <a:off x="2651191" y="3826918"/>
            <a:ext cx="2743200" cy="2406861"/>
            <a:chOff x="903767" y="3413051"/>
            <a:chExt cx="2743200" cy="2406496"/>
          </a:xfrm>
        </p:grpSpPr>
        <p:sp>
          <p:nvSpPr>
            <p:cNvPr id="42" name="Rectangle 20"/>
            <p:cNvSpPr>
              <a:spLocks noChangeArrowheads="1"/>
            </p:cNvSpPr>
            <p:nvPr/>
          </p:nvSpPr>
          <p:spPr bwMode="auto">
            <a:xfrm>
              <a:off x="903767" y="3413051"/>
              <a:ext cx="2743200" cy="60007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endParaRPr lang="en-US" altLang="en-US" sz="2100" kern="0">
                <a:solidFill>
                  <a:srgbClr val="FFFFFF"/>
                </a:solidFill>
              </a:endParaRPr>
            </a:p>
          </p:txBody>
        </p:sp>
        <p:cxnSp>
          <p:nvCxnSpPr>
            <p:cNvPr id="43" name="Straight Connector 15"/>
            <p:cNvCxnSpPr>
              <a:cxnSpLocks noChangeShapeType="1"/>
            </p:cNvCxnSpPr>
            <p:nvPr/>
          </p:nvCxnSpPr>
          <p:spPr bwMode="auto">
            <a:xfrm>
              <a:off x="978195" y="3912783"/>
              <a:ext cx="2622255"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44" name="Straight Connector 16"/>
            <p:cNvCxnSpPr>
              <a:cxnSpLocks noChangeShapeType="1"/>
            </p:cNvCxnSpPr>
            <p:nvPr/>
          </p:nvCxnSpPr>
          <p:spPr bwMode="auto">
            <a:xfrm>
              <a:off x="970303" y="4384173"/>
              <a:ext cx="2633957"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45" name="Straight Connector 17"/>
            <p:cNvCxnSpPr>
              <a:cxnSpLocks noChangeShapeType="1"/>
            </p:cNvCxnSpPr>
            <p:nvPr/>
          </p:nvCxnSpPr>
          <p:spPr bwMode="auto">
            <a:xfrm>
              <a:off x="970031" y="4855563"/>
              <a:ext cx="2634229"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46" name="Straight Connector 18"/>
            <p:cNvCxnSpPr>
              <a:cxnSpLocks noChangeShapeType="1"/>
            </p:cNvCxnSpPr>
            <p:nvPr/>
          </p:nvCxnSpPr>
          <p:spPr bwMode="auto">
            <a:xfrm>
              <a:off x="969759" y="5326953"/>
              <a:ext cx="2630691"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47" name="Rectangle 19"/>
            <p:cNvSpPr>
              <a:spLocks noChangeArrowheads="1"/>
            </p:cNvSpPr>
            <p:nvPr/>
          </p:nvSpPr>
          <p:spPr bwMode="auto">
            <a:xfrm>
              <a:off x="967563" y="3487479"/>
              <a:ext cx="2636874" cy="600073"/>
            </a:xfrm>
            <a:prstGeom prst="rect">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endParaRPr lang="en-US" altLang="en-US" sz="2100" kern="0">
                <a:solidFill>
                  <a:srgbClr val="FFFFFF"/>
                </a:solidFill>
              </a:endParaRPr>
            </a:p>
          </p:txBody>
        </p:sp>
        <p:cxnSp>
          <p:nvCxnSpPr>
            <p:cNvPr id="48" name="Straight Connector 22"/>
            <p:cNvCxnSpPr>
              <a:cxnSpLocks noChangeShapeType="1"/>
            </p:cNvCxnSpPr>
            <p:nvPr/>
          </p:nvCxnSpPr>
          <p:spPr bwMode="auto">
            <a:xfrm>
              <a:off x="1456664" y="3476847"/>
              <a:ext cx="0" cy="2339162"/>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49" name="Straight Connector 23"/>
            <p:cNvCxnSpPr>
              <a:cxnSpLocks noChangeShapeType="1"/>
            </p:cNvCxnSpPr>
            <p:nvPr/>
          </p:nvCxnSpPr>
          <p:spPr bwMode="auto">
            <a:xfrm>
              <a:off x="1970586" y="3480385"/>
              <a:ext cx="0" cy="2339162"/>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50" name="TextBox 28"/>
            <p:cNvSpPr txBox="1">
              <a:spLocks noChangeArrowheads="1"/>
            </p:cNvSpPr>
            <p:nvPr/>
          </p:nvSpPr>
          <p:spPr bwMode="auto">
            <a:xfrm>
              <a:off x="1019175" y="3486150"/>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b="1" kern="0">
                  <a:solidFill>
                    <a:srgbClr val="000000"/>
                  </a:solidFill>
                </a:rPr>
                <a:t>X</a:t>
              </a:r>
            </a:p>
          </p:txBody>
        </p:sp>
        <p:sp>
          <p:nvSpPr>
            <p:cNvPr id="51" name="TextBox 29"/>
            <p:cNvSpPr txBox="1">
              <a:spLocks noChangeArrowheads="1"/>
            </p:cNvSpPr>
            <p:nvPr/>
          </p:nvSpPr>
          <p:spPr bwMode="auto">
            <a:xfrm>
              <a:off x="1543050" y="3486150"/>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b="1" kern="0">
                  <a:solidFill>
                    <a:srgbClr val="000000"/>
                  </a:solidFill>
                </a:rPr>
                <a:t>Y</a:t>
              </a:r>
            </a:p>
          </p:txBody>
        </p:sp>
        <p:sp>
          <p:nvSpPr>
            <p:cNvPr id="52" name="TextBox 30"/>
            <p:cNvSpPr txBox="1">
              <a:spLocks noChangeArrowheads="1"/>
            </p:cNvSpPr>
            <p:nvPr/>
          </p:nvSpPr>
          <p:spPr bwMode="auto">
            <a:xfrm>
              <a:off x="1971675" y="3505200"/>
              <a:ext cx="128746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b="1" kern="0">
                  <a:solidFill>
                    <a:srgbClr val="000000"/>
                  </a:solidFill>
                </a:rPr>
                <a:t>X NOR Y</a:t>
              </a:r>
            </a:p>
          </p:txBody>
        </p:sp>
        <p:sp>
          <p:nvSpPr>
            <p:cNvPr id="53" name="TextBox 31"/>
            <p:cNvSpPr txBox="1">
              <a:spLocks noChangeArrowheads="1"/>
            </p:cNvSpPr>
            <p:nvPr/>
          </p:nvSpPr>
          <p:spPr bwMode="auto">
            <a:xfrm>
              <a:off x="1019175" y="39243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54" name="TextBox 32"/>
            <p:cNvSpPr txBox="1">
              <a:spLocks noChangeArrowheads="1"/>
            </p:cNvSpPr>
            <p:nvPr/>
          </p:nvSpPr>
          <p:spPr bwMode="auto">
            <a:xfrm>
              <a:off x="1019175" y="44005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55" name="TextBox 33"/>
            <p:cNvSpPr txBox="1">
              <a:spLocks noChangeArrowheads="1"/>
            </p:cNvSpPr>
            <p:nvPr/>
          </p:nvSpPr>
          <p:spPr bwMode="auto">
            <a:xfrm>
              <a:off x="1019175" y="48768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56" name="TextBox 34"/>
            <p:cNvSpPr txBox="1">
              <a:spLocks noChangeArrowheads="1"/>
            </p:cNvSpPr>
            <p:nvPr/>
          </p:nvSpPr>
          <p:spPr bwMode="auto">
            <a:xfrm>
              <a:off x="1019175" y="53530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57" name="TextBox 35"/>
            <p:cNvSpPr txBox="1">
              <a:spLocks noChangeArrowheads="1"/>
            </p:cNvSpPr>
            <p:nvPr/>
          </p:nvSpPr>
          <p:spPr bwMode="auto">
            <a:xfrm>
              <a:off x="1524000" y="39243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58" name="TextBox 36"/>
            <p:cNvSpPr txBox="1">
              <a:spLocks noChangeArrowheads="1"/>
            </p:cNvSpPr>
            <p:nvPr/>
          </p:nvSpPr>
          <p:spPr bwMode="auto">
            <a:xfrm>
              <a:off x="1524000" y="44005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59" name="TextBox 37"/>
            <p:cNvSpPr txBox="1">
              <a:spLocks noChangeArrowheads="1"/>
            </p:cNvSpPr>
            <p:nvPr/>
          </p:nvSpPr>
          <p:spPr bwMode="auto">
            <a:xfrm>
              <a:off x="1524000" y="48768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60" name="TextBox 38"/>
            <p:cNvSpPr txBox="1">
              <a:spLocks noChangeArrowheads="1"/>
            </p:cNvSpPr>
            <p:nvPr/>
          </p:nvSpPr>
          <p:spPr bwMode="auto">
            <a:xfrm>
              <a:off x="1524000" y="53530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61" name="TextBox 39"/>
            <p:cNvSpPr txBox="1">
              <a:spLocks noChangeArrowheads="1"/>
            </p:cNvSpPr>
            <p:nvPr/>
          </p:nvSpPr>
          <p:spPr bwMode="auto">
            <a:xfrm>
              <a:off x="2524125" y="39243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T</a:t>
              </a:r>
            </a:p>
          </p:txBody>
        </p:sp>
        <p:sp>
          <p:nvSpPr>
            <p:cNvPr id="62" name="TextBox 40"/>
            <p:cNvSpPr txBox="1">
              <a:spLocks noChangeArrowheads="1"/>
            </p:cNvSpPr>
            <p:nvPr/>
          </p:nvSpPr>
          <p:spPr bwMode="auto">
            <a:xfrm>
              <a:off x="2524125" y="44005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63" name="TextBox 41"/>
            <p:cNvSpPr txBox="1">
              <a:spLocks noChangeArrowheads="1"/>
            </p:cNvSpPr>
            <p:nvPr/>
          </p:nvSpPr>
          <p:spPr bwMode="auto">
            <a:xfrm>
              <a:off x="2524125" y="487680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sp>
          <p:nvSpPr>
            <p:cNvPr id="64" name="TextBox 42"/>
            <p:cNvSpPr txBox="1">
              <a:spLocks noChangeArrowheads="1"/>
            </p:cNvSpPr>
            <p:nvPr/>
          </p:nvSpPr>
          <p:spPr bwMode="auto">
            <a:xfrm>
              <a:off x="2524125" y="5353050"/>
              <a:ext cx="3497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2100" kern="0">
                  <a:solidFill>
                    <a:srgbClr val="000000"/>
                  </a:solidFill>
                </a:rPr>
                <a:t>F</a:t>
              </a:r>
            </a:p>
          </p:txBody>
        </p:sp>
      </p:grpSp>
      <p:grpSp>
        <p:nvGrpSpPr>
          <p:cNvPr id="65" name="Group 62"/>
          <p:cNvGrpSpPr>
            <a:grpSpLocks/>
          </p:cNvGrpSpPr>
          <p:nvPr/>
        </p:nvGrpSpPr>
        <p:grpSpPr bwMode="auto">
          <a:xfrm>
            <a:off x="6434204" y="4814344"/>
            <a:ext cx="1971675" cy="1227198"/>
            <a:chOff x="4914900" y="4400550"/>
            <a:chExt cx="1971675" cy="1227687"/>
          </a:xfrm>
        </p:grpSpPr>
        <p:sp>
          <p:nvSpPr>
            <p:cNvPr id="66" name="Rectangle 55"/>
            <p:cNvSpPr>
              <a:spLocks noChangeArrowheads="1"/>
            </p:cNvSpPr>
            <p:nvPr/>
          </p:nvSpPr>
          <p:spPr bwMode="auto">
            <a:xfrm>
              <a:off x="4914900" y="4400550"/>
              <a:ext cx="1971675" cy="600403"/>
            </a:xfrm>
            <a:prstGeom prst="rect">
              <a:avLst/>
            </a:prstGeom>
            <a:solidFill>
              <a:srgbClr val="00FFFF"/>
            </a:solidFill>
            <a:ln>
              <a:noFill/>
            </a:ln>
            <a:extLst>
              <a:ext uri="{91240B29-F687-4F45-9708-019B960494DF}">
                <a14:hiddenLine xmlns:a14="http://schemas.microsoft.com/office/drawing/2010/main" w="9525" algn="ctr">
                  <a:solidFill>
                    <a:srgbClr val="000000"/>
                  </a:solidFill>
                  <a:round/>
                  <a:headEnd/>
                  <a:tailEnd/>
                </a14:hiddenLine>
              </a:ext>
            </a:extLst>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endParaRPr lang="en-US" altLang="en-US" sz="2100" kern="0">
                <a:solidFill>
                  <a:srgbClr val="FFFFFF"/>
                </a:solidFill>
              </a:endParaRPr>
            </a:p>
          </p:txBody>
        </p:sp>
        <p:sp>
          <p:nvSpPr>
            <p:cNvPr id="67" name="TextBox 46"/>
            <p:cNvSpPr txBox="1">
              <a:spLocks noChangeArrowheads="1"/>
            </p:cNvSpPr>
            <p:nvPr/>
          </p:nvSpPr>
          <p:spPr bwMode="auto">
            <a:xfrm>
              <a:off x="5505450" y="5105400"/>
              <a:ext cx="6399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r>
                <a:rPr lang="en-US" altLang="en-US" sz="1600" kern="0">
                  <a:solidFill>
                    <a:srgbClr val="000000"/>
                  </a:solidFill>
                </a:rPr>
                <a:t>NOR</a:t>
              </a:r>
            </a:p>
          </p:txBody>
        </p:sp>
        <p:sp>
          <p:nvSpPr>
            <p:cNvPr id="68" name="Freeform 52"/>
            <p:cNvSpPr>
              <a:spLocks/>
            </p:cNvSpPr>
            <p:nvPr/>
          </p:nvSpPr>
          <p:spPr bwMode="auto">
            <a:xfrm>
              <a:off x="5494338" y="4572000"/>
              <a:ext cx="642938" cy="506413"/>
            </a:xfrm>
            <a:custGeom>
              <a:avLst/>
              <a:gdLst>
                <a:gd name="T0" fmla="*/ 2147483647 w 190"/>
                <a:gd name="T1" fmla="*/ 2147483647 h 150"/>
                <a:gd name="T2" fmla="*/ 2147483647 w 190"/>
                <a:gd name="T3" fmla="*/ 2147483647 h 150"/>
                <a:gd name="T4" fmla="*/ 2147483647 w 190"/>
                <a:gd name="T5" fmla="*/ 2147483647 h 150"/>
                <a:gd name="T6" fmla="*/ 2147483647 w 190"/>
                <a:gd name="T7" fmla="*/ 0 h 150"/>
                <a:gd name="T8" fmla="*/ 2147483647 w 190"/>
                <a:gd name="T9" fmla="*/ 0 h 150"/>
                <a:gd name="T10" fmla="*/ 2147483647 w 190"/>
                <a:gd name="T11" fmla="*/ 2147483647 h 150"/>
                <a:gd name="T12" fmla="*/ 2147483647 w 190"/>
                <a:gd name="T13" fmla="*/ 2147483647 h 150"/>
                <a:gd name="T14" fmla="*/ 2147483647 w 190"/>
                <a:gd name="T15" fmla="*/ 2147483647 h 150"/>
                <a:gd name="T16" fmla="*/ 0 w 190"/>
                <a:gd name="T17" fmla="*/ 2147483647 h 150"/>
                <a:gd name="T18" fmla="*/ 2147483647 w 190"/>
                <a:gd name="T19" fmla="*/ 2147483647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
                <a:gd name="T31" fmla="*/ 0 h 150"/>
                <a:gd name="T32" fmla="*/ 190 w 190"/>
                <a:gd name="T33" fmla="*/ 150 h 1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 h="150">
                  <a:moveTo>
                    <a:pt x="3" y="146"/>
                  </a:moveTo>
                  <a:cubicBezTo>
                    <a:pt x="15" y="123"/>
                    <a:pt x="22" y="98"/>
                    <a:pt x="22" y="72"/>
                  </a:cubicBezTo>
                  <a:cubicBezTo>
                    <a:pt x="22" y="48"/>
                    <a:pt x="16" y="25"/>
                    <a:pt x="4" y="4"/>
                  </a:cubicBezTo>
                  <a:cubicBezTo>
                    <a:pt x="2" y="0"/>
                    <a:pt x="2" y="0"/>
                    <a:pt x="2" y="0"/>
                  </a:cubicBezTo>
                  <a:cubicBezTo>
                    <a:pt x="63" y="0"/>
                    <a:pt x="63" y="0"/>
                    <a:pt x="63" y="0"/>
                  </a:cubicBezTo>
                  <a:cubicBezTo>
                    <a:pt x="115" y="0"/>
                    <a:pt x="164" y="28"/>
                    <a:pt x="190" y="73"/>
                  </a:cubicBezTo>
                  <a:cubicBezTo>
                    <a:pt x="189" y="77"/>
                    <a:pt x="189" y="77"/>
                    <a:pt x="189" y="77"/>
                  </a:cubicBezTo>
                  <a:cubicBezTo>
                    <a:pt x="163" y="122"/>
                    <a:pt x="115" y="150"/>
                    <a:pt x="63" y="150"/>
                  </a:cubicBezTo>
                  <a:cubicBezTo>
                    <a:pt x="0" y="150"/>
                    <a:pt x="0" y="150"/>
                    <a:pt x="0" y="150"/>
                  </a:cubicBezTo>
                  <a:cubicBezTo>
                    <a:pt x="3" y="146"/>
                    <a:pt x="3" y="146"/>
                    <a:pt x="3" y="146"/>
                  </a:cubicBezTo>
                  <a:close/>
                </a:path>
              </a:pathLst>
            </a:custGeom>
            <a:solidFill>
              <a:srgbClr val="FFFFFF"/>
            </a:solidFill>
            <a:ln w="9525" cap="flat">
              <a:solidFill>
                <a:srgbClr val="000000"/>
              </a:solidFill>
              <a:prstDash val="solid"/>
              <a:miter lim="800000"/>
              <a:headEnd/>
              <a:tailEnd/>
            </a:ln>
          </p:spPr>
          <p:txBody>
            <a:bodyPr/>
            <a:lstStyle/>
            <a:p>
              <a:pPr fontAlgn="base">
                <a:spcBef>
                  <a:spcPct val="0"/>
                </a:spcBef>
                <a:spcAft>
                  <a:spcPct val="0"/>
                </a:spcAft>
                <a:defRPr/>
              </a:pPr>
              <a:endParaRPr lang="en-US" sz="2100" kern="0">
                <a:solidFill>
                  <a:srgbClr val="FFFFFF"/>
                </a:solidFill>
                <a:latin typeface="Arial" charset="0"/>
              </a:endParaRPr>
            </a:p>
          </p:txBody>
        </p:sp>
        <p:cxnSp>
          <p:nvCxnSpPr>
            <p:cNvPr id="69" name="Straight Connector 57"/>
            <p:cNvCxnSpPr>
              <a:cxnSpLocks noChangeShapeType="1"/>
            </p:cNvCxnSpPr>
            <p:nvPr/>
          </p:nvCxnSpPr>
          <p:spPr bwMode="auto">
            <a:xfrm>
              <a:off x="5267325" y="4714875"/>
              <a:ext cx="304800" cy="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70" name="Straight Connector 58"/>
            <p:cNvCxnSpPr>
              <a:cxnSpLocks noChangeShapeType="1"/>
            </p:cNvCxnSpPr>
            <p:nvPr/>
          </p:nvCxnSpPr>
          <p:spPr bwMode="auto">
            <a:xfrm>
              <a:off x="5267325" y="4924425"/>
              <a:ext cx="304800" cy="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71" name="Straight Connector 59"/>
            <p:cNvCxnSpPr>
              <a:cxnSpLocks noChangeShapeType="1"/>
            </p:cNvCxnSpPr>
            <p:nvPr/>
          </p:nvCxnSpPr>
          <p:spPr bwMode="auto">
            <a:xfrm>
              <a:off x="6134100" y="4823049"/>
              <a:ext cx="304800" cy="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72" name="Flowchart: Connector 60"/>
            <p:cNvSpPr>
              <a:spLocks noChangeArrowheads="1"/>
            </p:cNvSpPr>
            <p:nvPr/>
          </p:nvSpPr>
          <p:spPr bwMode="auto">
            <a:xfrm>
              <a:off x="6133644" y="4783955"/>
              <a:ext cx="66675" cy="844282"/>
            </a:xfrm>
            <a:prstGeom prst="flowChartConnector">
              <a:avLst/>
            </a:prstGeom>
            <a:solidFill>
              <a:srgbClr val="FFFFFF"/>
            </a:solidFill>
            <a:ln w="9525" algn="ctr">
              <a:solidFill>
                <a:srgbClr val="000000"/>
              </a:solidFill>
              <a:round/>
              <a:headEnd/>
              <a:tailEnd/>
            </a:ln>
          </p:spPr>
          <p:txBody>
            <a:bodyPr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fontAlgn="base" hangingPunct="1">
                <a:spcBef>
                  <a:spcPct val="0"/>
                </a:spcBef>
                <a:spcAft>
                  <a:spcPct val="0"/>
                </a:spcAft>
                <a:buClrTx/>
                <a:buNone/>
                <a:defRPr/>
              </a:pPr>
              <a:endParaRPr lang="en-US" altLang="en-US" sz="2100" kern="0">
                <a:solidFill>
                  <a:srgbClr val="FFFFFF"/>
                </a:solidFill>
              </a:endParaRPr>
            </a:p>
          </p:txBody>
        </p:sp>
      </p:gr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58</a:t>
            </a:fld>
            <a:endParaRPr lang="es-MX" dirty="0"/>
          </a:p>
        </p:txBody>
      </p:sp>
    </p:spTree>
    <p:extLst>
      <p:ext uri="{BB962C8B-B14F-4D97-AF65-F5344CB8AC3E}">
        <p14:creationId xmlns:p14="http://schemas.microsoft.com/office/powerpoint/2010/main" val="40895021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a:t>Truth Tables</a:t>
            </a:r>
            <a:endParaRPr lang="en-US" sz="2400" dirty="0"/>
          </a:p>
        </p:txBody>
      </p:sp>
      <p:sp>
        <p:nvSpPr>
          <p:cNvPr id="23556" name="Rectangle 3"/>
          <p:cNvSpPr>
            <a:spLocks noGrp="1" noChangeArrowheads="1"/>
          </p:cNvSpPr>
          <p:nvPr>
            <p:ph type="body" idx="1"/>
          </p:nvPr>
        </p:nvSpPr>
        <p:spPr>
          <a:xfrm>
            <a:off x="2135560" y="1556792"/>
            <a:ext cx="8001000" cy="1676400"/>
          </a:xfrm>
        </p:spPr>
        <p:txBody>
          <a:bodyPr>
            <a:normAutofit fontScale="92500" lnSpcReduction="20000"/>
          </a:bodyPr>
          <a:lstStyle/>
          <a:p>
            <a:pPr eaLnBrk="1" hangingPunct="1"/>
            <a:r>
              <a:rPr lang="en-US" altLang="en-US" dirty="0"/>
              <a:t>A </a:t>
            </a:r>
            <a:r>
              <a:rPr lang="en-US" altLang="en-US" dirty="0">
                <a:solidFill>
                  <a:srgbClr val="FF0000"/>
                </a:solidFill>
              </a:rPr>
              <a:t>Boolean function </a:t>
            </a:r>
            <a:r>
              <a:rPr lang="en-US" altLang="en-US" dirty="0"/>
              <a:t>has one or more Boolean inputs, returns a single Boolean output.</a:t>
            </a:r>
          </a:p>
          <a:p>
            <a:pPr eaLnBrk="1" hangingPunct="1"/>
            <a:r>
              <a:rPr lang="en-US" altLang="en-US" dirty="0"/>
              <a:t>A </a:t>
            </a:r>
            <a:r>
              <a:rPr lang="en-US" altLang="en-US" dirty="0">
                <a:solidFill>
                  <a:srgbClr val="FF0000"/>
                </a:solidFill>
              </a:rPr>
              <a:t>truth table </a:t>
            </a:r>
            <a:r>
              <a:rPr lang="en-US" altLang="en-US" dirty="0"/>
              <a:t>shows all the inputs and outputs of a Boolean function</a:t>
            </a:r>
          </a:p>
        </p:txBody>
      </p:sp>
      <p:pic>
        <p:nvPicPr>
          <p:cNvPr id="235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360" y="3461792"/>
            <a:ext cx="3284538"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5"/>
          <p:cNvSpPr>
            <a:spLocks noChangeArrowheads="1"/>
          </p:cNvSpPr>
          <p:nvPr/>
        </p:nvSpPr>
        <p:spPr bwMode="auto">
          <a:xfrm>
            <a:off x="2440361" y="4022181"/>
            <a:ext cx="2633663"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37160" bIns="137160">
            <a:spAutoFit/>
          </a:bodyPr>
          <a:lstStyle>
            <a:lvl1pPr eaLnBrk="0" hangingPunct="0">
              <a:spcBef>
                <a:spcPct val="20000"/>
              </a:spcBef>
              <a:buClr>
                <a:schemeClr val="tx1"/>
              </a:buClr>
              <a:buChar char="•"/>
              <a:defRPr sz="2400">
                <a:solidFill>
                  <a:schemeClr val="bg2"/>
                </a:solidFill>
                <a:latin typeface="Arial" charset="0"/>
              </a:defRPr>
            </a:lvl1pPr>
            <a:lvl2pPr marL="742950" indent="-285750" eaLnBrk="0" hangingPunct="0">
              <a:spcBef>
                <a:spcPct val="20000"/>
              </a:spcBef>
              <a:buClr>
                <a:schemeClr val="tx1"/>
              </a:buClr>
              <a:buChar char="•"/>
              <a:defRPr sz="2200">
                <a:solidFill>
                  <a:schemeClr val="bg2"/>
                </a:solidFill>
                <a:latin typeface="Arial" charset="0"/>
              </a:defRPr>
            </a:lvl2pPr>
            <a:lvl3pPr marL="1143000" indent="-228600" eaLnBrk="0" hangingPunct="0">
              <a:spcBef>
                <a:spcPct val="20000"/>
              </a:spcBef>
              <a:buClr>
                <a:schemeClr val="tx1"/>
              </a:buClr>
              <a:buChar char="•"/>
              <a:defRPr sz="2000">
                <a:solidFill>
                  <a:schemeClr val="bg2"/>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ts val="600"/>
              </a:spcBef>
              <a:spcAft>
                <a:spcPts val="600"/>
              </a:spcAft>
              <a:buClrTx/>
              <a:buNone/>
            </a:pPr>
            <a:r>
              <a:rPr lang="en-US" altLang="en-US" sz="2500" dirty="0">
                <a:solidFill>
                  <a:schemeClr val="tx1"/>
                </a:solidFill>
              </a:rPr>
              <a:t>Example: </a:t>
            </a:r>
            <a:r>
              <a:rPr lang="en-US" altLang="en-US" sz="2500" dirty="0">
                <a:solidFill>
                  <a:schemeClr val="tx1"/>
                </a:solidFill>
                <a:sym typeface="Symbol" pitchFamily="18" charset="2"/>
              </a:rPr>
              <a:t></a:t>
            </a:r>
            <a:r>
              <a:rPr lang="en-US" altLang="en-US" sz="2500" dirty="0">
                <a:solidFill>
                  <a:schemeClr val="tx1"/>
                </a:solidFill>
              </a:rPr>
              <a:t>X </a:t>
            </a:r>
            <a:r>
              <a:rPr lang="en-US" altLang="en-US" sz="2500" dirty="0">
                <a:solidFill>
                  <a:schemeClr val="tx1"/>
                </a:solidFill>
                <a:sym typeface="Symbol" pitchFamily="18" charset="2"/>
              </a:rPr>
              <a:t></a:t>
            </a:r>
            <a:r>
              <a:rPr lang="en-US" altLang="en-US" sz="2500" dirty="0">
                <a:solidFill>
                  <a:schemeClr val="tx1"/>
                </a:solidFill>
              </a:rPr>
              <a:t> Y</a:t>
            </a:r>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59</a:t>
            </a:fld>
            <a:endParaRPr lang="es-MX" dirty="0"/>
          </a:p>
        </p:txBody>
      </p:sp>
    </p:spTree>
    <p:extLst>
      <p:ext uri="{BB962C8B-B14F-4D97-AF65-F5344CB8AC3E}">
        <p14:creationId xmlns:p14="http://schemas.microsoft.com/office/powerpoint/2010/main" val="158225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a:defRPr/>
            </a:pPr>
            <a:r>
              <a:rPr lang="en-US" altLang="es-MX" dirty="0"/>
              <a:t>A Desktop Computer with USB</a:t>
            </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960" t="23608" r="635" b="25000"/>
          <a:stretch>
            <a:fillRect/>
          </a:stretch>
        </p:blipFill>
        <p:spPr bwMode="auto">
          <a:xfrm>
            <a:off x="2143125" y="1495426"/>
            <a:ext cx="8039100" cy="31480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148" name="Text Box 4"/>
          <p:cNvSpPr txBox="1">
            <a:spLocks noChangeArrowheads="1"/>
          </p:cNvSpPr>
          <p:nvPr/>
        </p:nvSpPr>
        <p:spPr bwMode="auto">
          <a:xfrm>
            <a:off x="6965951" y="3568700"/>
            <a:ext cx="646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000">
                <a:solidFill>
                  <a:schemeClr val="tx1"/>
                </a:solidFill>
                <a:latin typeface="Helvetica" pitchFamily="34" charset="0"/>
              </a:defRPr>
            </a:lvl1pPr>
            <a:lvl2pPr marL="742950" indent="-285750">
              <a:spcBef>
                <a:spcPct val="35000"/>
              </a:spcBef>
              <a:buClr>
                <a:srgbClr val="CC6600"/>
              </a:buClr>
              <a:buSzPct val="95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000099"/>
              </a:buClr>
              <a:buSzPct val="90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itchFamily="34" charset="0"/>
              </a:defRPr>
            </a:lvl9pPr>
          </a:lstStyle>
          <a:p>
            <a:pPr>
              <a:spcBef>
                <a:spcPct val="50000"/>
              </a:spcBef>
              <a:buClrTx/>
              <a:buSzTx/>
              <a:buNone/>
            </a:pPr>
            <a:r>
              <a:rPr kumimoji="0" lang="es-MX" altLang="es-MX" sz="1400">
                <a:solidFill>
                  <a:srgbClr val="0000CC"/>
                </a:solidFill>
                <a:latin typeface="Times New Roman" pitchFamily="18" charset="0"/>
              </a:rPr>
              <a:t>BUS</a:t>
            </a:r>
            <a:endParaRPr kumimoji="0" lang="es-ES" altLang="es-MX" sz="1400">
              <a:solidFill>
                <a:srgbClr val="0000CC"/>
              </a:solidFill>
              <a:latin typeface="Times New Roman" pitchFamily="18" charset="0"/>
            </a:endParaRPr>
          </a:p>
        </p:txBody>
      </p:sp>
      <p:sp>
        <p:nvSpPr>
          <p:cNvPr id="6149" name="Text Box 8"/>
          <p:cNvSpPr txBox="1">
            <a:spLocks noChangeArrowheads="1"/>
          </p:cNvSpPr>
          <p:nvPr/>
        </p:nvSpPr>
        <p:spPr bwMode="auto">
          <a:xfrm>
            <a:off x="5526089" y="3579813"/>
            <a:ext cx="992187" cy="317500"/>
          </a:xfrm>
          <a:prstGeom prst="rect">
            <a:avLst/>
          </a:prstGeom>
          <a:noFill/>
          <a:ln w="12700" cmpd="thinThick">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kumimoji="1" sz="2000">
                <a:solidFill>
                  <a:schemeClr val="tx1"/>
                </a:solidFill>
                <a:latin typeface="Helvetica" pitchFamily="34" charset="0"/>
              </a:defRPr>
            </a:lvl1pPr>
            <a:lvl2pPr marL="742950" indent="-285750">
              <a:spcBef>
                <a:spcPct val="35000"/>
              </a:spcBef>
              <a:buClr>
                <a:srgbClr val="CC6600"/>
              </a:buClr>
              <a:buSzPct val="95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000099"/>
              </a:buClr>
              <a:buSzPct val="90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itchFamily="34" charset="0"/>
              </a:defRPr>
            </a:lvl9pPr>
          </a:lstStyle>
          <a:p>
            <a:pPr>
              <a:spcBef>
                <a:spcPct val="50000"/>
              </a:spcBef>
              <a:buClrTx/>
              <a:buSzTx/>
              <a:buNone/>
            </a:pPr>
            <a:r>
              <a:rPr kumimoji="0" lang="es-MX" altLang="es-MX" sz="1400">
                <a:solidFill>
                  <a:prstClr val="black"/>
                </a:solidFill>
                <a:latin typeface="Times New Roman" pitchFamily="18" charset="0"/>
              </a:rPr>
              <a:t>controller</a:t>
            </a:r>
            <a:endParaRPr kumimoji="0" lang="es-ES" altLang="es-MX" sz="1400">
              <a:solidFill>
                <a:prstClr val="black"/>
              </a:solidFill>
              <a:latin typeface="Times New Roman" pitchFamily="18" charset="0"/>
            </a:endParaRPr>
          </a:p>
        </p:txBody>
      </p:sp>
      <p:sp>
        <p:nvSpPr>
          <p:cNvPr id="2" name="Marcador de número de diapositiva 1"/>
          <p:cNvSpPr>
            <a:spLocks noGrp="1"/>
          </p:cNvSpPr>
          <p:nvPr>
            <p:ph type="sldNum" sz="quarter" idx="12"/>
          </p:nvPr>
        </p:nvSpPr>
        <p:spPr/>
        <p:txBody>
          <a:bodyPr/>
          <a:lstStyle/>
          <a:p>
            <a:fld id="{99D12B9E-07E7-4AA4-B998-005BF6072828}" type="slidenum">
              <a:rPr lang="es-MX">
                <a:solidFill>
                  <a:prstClr val="black"/>
                </a:solidFill>
                <a:latin typeface="Calibri"/>
              </a:rPr>
              <a:pPr/>
              <a:t>6</a:t>
            </a:fld>
            <a:endParaRPr lang="es-MX">
              <a:solidFill>
                <a:prstClr val="black"/>
              </a:solidFill>
              <a:latin typeface="Calibri"/>
            </a:endParaRPr>
          </a:p>
        </p:txBody>
      </p:sp>
      <p:sp>
        <p:nvSpPr>
          <p:cNvPr id="4" name="Marcador de pie de página 3"/>
          <p:cNvSpPr>
            <a:spLocks noGrp="1"/>
          </p:cNvSpPr>
          <p:nvPr>
            <p:ph type="ftr" sz="quarter" idx="11"/>
          </p:nvPr>
        </p:nvSpPr>
        <p:spPr/>
        <p:txBody>
          <a:bodyPr/>
          <a:lstStyle/>
          <a:p>
            <a:r>
              <a:rPr lang="es-MX">
                <a:solidFill>
                  <a:prstClr val="black"/>
                </a:solidFill>
                <a:latin typeface="Calibri"/>
              </a:rPr>
              <a:t>OPC</a:t>
            </a:r>
          </a:p>
        </p:txBody>
      </p:sp>
      <p:sp>
        <p:nvSpPr>
          <p:cNvPr id="8" name="Rectangle 3">
            <a:extLst>
              <a:ext uri="{FF2B5EF4-FFF2-40B4-BE49-F238E27FC236}">
                <a16:creationId xmlns:a16="http://schemas.microsoft.com/office/drawing/2014/main" id="{97382A75-A31C-4A4D-9A24-F02F290429E1}"/>
              </a:ext>
            </a:extLst>
          </p:cNvPr>
          <p:cNvSpPr txBox="1">
            <a:spLocks noChangeArrowheads="1"/>
          </p:cNvSpPr>
          <p:nvPr/>
        </p:nvSpPr>
        <p:spPr>
          <a:xfrm>
            <a:off x="1981200" y="4980862"/>
            <a:ext cx="8936038" cy="14160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MX" altLang="es-MX" sz="2400" dirty="0">
                <a:solidFill>
                  <a:prstClr val="black"/>
                </a:solidFill>
                <a:latin typeface="Calibri"/>
              </a:rPr>
              <a:t>Controlador</a:t>
            </a:r>
          </a:p>
          <a:p>
            <a:pPr lvl="1"/>
            <a:r>
              <a:rPr lang="en-US" altLang="es-MX" sz="1600" dirty="0" err="1">
                <a:solidFill>
                  <a:prstClr val="black"/>
                </a:solidFill>
                <a:latin typeface="Calibri"/>
              </a:rPr>
              <a:t>Permite</a:t>
            </a:r>
            <a:r>
              <a:rPr lang="en-US" altLang="es-MX" sz="1600" dirty="0">
                <a:solidFill>
                  <a:prstClr val="black"/>
                </a:solidFill>
                <a:latin typeface="Calibri"/>
              </a:rPr>
              <a:t> </a:t>
            </a:r>
            <a:r>
              <a:rPr lang="en-US" altLang="es-MX" sz="1600" dirty="0" err="1">
                <a:solidFill>
                  <a:prstClr val="black"/>
                </a:solidFill>
                <a:latin typeface="Calibri"/>
              </a:rPr>
              <a:t>hacer</a:t>
            </a:r>
            <a:r>
              <a:rPr lang="en-US" altLang="es-MX" sz="1600" dirty="0">
                <a:solidFill>
                  <a:prstClr val="black"/>
                </a:solidFill>
                <a:latin typeface="Calibri"/>
              </a:rPr>
              <a:t> </a:t>
            </a:r>
            <a:r>
              <a:rPr lang="en-US" altLang="es-MX" sz="1600" dirty="0" err="1">
                <a:solidFill>
                  <a:prstClr val="black"/>
                </a:solidFill>
                <a:latin typeface="Calibri"/>
              </a:rPr>
              <a:t>intercambio</a:t>
            </a:r>
            <a:r>
              <a:rPr lang="en-US" altLang="es-MX" sz="1600" dirty="0">
                <a:solidFill>
                  <a:prstClr val="black"/>
                </a:solidFill>
                <a:latin typeface="Calibri"/>
              </a:rPr>
              <a:t> de </a:t>
            </a:r>
            <a:r>
              <a:rPr lang="en-US" altLang="es-MX" sz="1600" dirty="0" err="1">
                <a:solidFill>
                  <a:prstClr val="black"/>
                </a:solidFill>
                <a:latin typeface="Calibri"/>
              </a:rPr>
              <a:t>información</a:t>
            </a:r>
            <a:r>
              <a:rPr lang="en-US" altLang="es-MX" sz="1600" dirty="0">
                <a:solidFill>
                  <a:prstClr val="black"/>
                </a:solidFill>
                <a:latin typeface="Calibri"/>
              </a:rPr>
              <a:t> entre los </a:t>
            </a:r>
            <a:r>
              <a:rPr lang="en-US" altLang="es-MX" sz="1600" dirty="0" err="1">
                <a:solidFill>
                  <a:prstClr val="black"/>
                </a:solidFill>
                <a:latin typeface="Calibri"/>
              </a:rPr>
              <a:t>distintos</a:t>
            </a:r>
            <a:r>
              <a:rPr lang="en-US" altLang="es-MX" sz="1600" dirty="0">
                <a:solidFill>
                  <a:prstClr val="black"/>
                </a:solidFill>
                <a:latin typeface="Calibri"/>
              </a:rPr>
              <a:t> </a:t>
            </a:r>
            <a:r>
              <a:rPr lang="en-US" altLang="es-MX" sz="1600" dirty="0" err="1">
                <a:solidFill>
                  <a:prstClr val="black"/>
                </a:solidFill>
                <a:latin typeface="Calibri"/>
              </a:rPr>
              <a:t>dispositivos</a:t>
            </a:r>
            <a:r>
              <a:rPr lang="en-US" altLang="es-MX" sz="1600" dirty="0">
                <a:solidFill>
                  <a:prstClr val="black"/>
                </a:solidFill>
                <a:latin typeface="Calibri"/>
              </a:rPr>
              <a:t>.</a:t>
            </a:r>
          </a:p>
          <a:p>
            <a:pPr lvl="1"/>
            <a:r>
              <a:rPr lang="es-MX" altLang="es-MX" sz="1600" dirty="0">
                <a:solidFill>
                  <a:prstClr val="black"/>
                </a:solidFill>
                <a:latin typeface="Calibri"/>
              </a:rPr>
              <a:t>El CPU se comunica con los controladores.</a:t>
            </a:r>
          </a:p>
          <a:p>
            <a:pPr lvl="1"/>
            <a:r>
              <a:rPr lang="es-MX" altLang="es-MX" sz="1600" dirty="0">
                <a:solidFill>
                  <a:prstClr val="black"/>
                </a:solidFill>
                <a:latin typeface="Calibri"/>
              </a:rPr>
              <a:t>Driver: subrutina (software) del </a:t>
            </a:r>
            <a:r>
              <a:rPr lang="es-MX" altLang="es-MX" sz="1600" dirty="0" err="1">
                <a:solidFill>
                  <a:prstClr val="black"/>
                </a:solidFill>
                <a:latin typeface="Calibri"/>
              </a:rPr>
              <a:t>Kernel</a:t>
            </a:r>
            <a:r>
              <a:rPr lang="es-MX" altLang="es-MX" sz="1600" dirty="0">
                <a:solidFill>
                  <a:prstClr val="black"/>
                </a:solidFill>
                <a:latin typeface="Calibri"/>
              </a:rPr>
              <a:t> que maneja al controlador de un dispositivo. </a:t>
            </a:r>
            <a:endParaRPr lang="en-US" altLang="es-MX" sz="1600" dirty="0">
              <a:solidFill>
                <a:prstClr val="black"/>
              </a:solidFill>
              <a:latin typeface="Calibri"/>
            </a:endParaRPr>
          </a:p>
          <a:p>
            <a:endParaRPr lang="en-US" altLang="es-MX" sz="2400" dirty="0">
              <a:solidFill>
                <a:prstClr val="black"/>
              </a:solidFill>
              <a:latin typeface="Calibri"/>
            </a:endParaRPr>
          </a:p>
        </p:txBody>
      </p:sp>
    </p:spTree>
    <p:extLst>
      <p:ext uri="{BB962C8B-B14F-4D97-AF65-F5344CB8AC3E}">
        <p14:creationId xmlns:p14="http://schemas.microsoft.com/office/powerpoint/2010/main" val="2487565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AEa</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42582422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a:t>General Concepts</a:t>
            </a:r>
          </a:p>
        </p:txBody>
      </p:sp>
      <p:sp>
        <p:nvSpPr>
          <p:cNvPr id="19461" name="Rectangle 3"/>
          <p:cNvSpPr>
            <a:spLocks noGrp="1" noChangeArrowheads="1"/>
          </p:cNvSpPr>
          <p:nvPr>
            <p:ph type="body" idx="1"/>
          </p:nvPr>
        </p:nvSpPr>
        <p:spPr>
          <a:xfrm>
            <a:off x="2063552" y="1524000"/>
            <a:ext cx="8071048" cy="3849216"/>
          </a:xfrm>
        </p:spPr>
        <p:txBody>
          <a:bodyPr>
            <a:normAutofit/>
          </a:bodyPr>
          <a:lstStyle/>
          <a:p>
            <a:endParaRPr lang="en-US" altLang="en-US" dirty="0"/>
          </a:p>
          <a:p>
            <a:r>
              <a:rPr lang="en-US" altLang="en-US" dirty="0"/>
              <a:t>The Microprocessor</a:t>
            </a:r>
          </a:p>
          <a:p>
            <a:pPr eaLnBrk="1" hangingPunct="1"/>
            <a:r>
              <a:rPr lang="en-US" altLang="en-US" dirty="0"/>
              <a:t>Cache Memory</a:t>
            </a:r>
          </a:p>
          <a:p>
            <a:pPr eaLnBrk="1" hangingPunct="1"/>
            <a:r>
              <a:rPr lang="en-US" altLang="en-US" dirty="0"/>
              <a:t>Instruction execution cycle</a:t>
            </a:r>
          </a:p>
          <a:p>
            <a:pPr eaLnBrk="1" hangingPunct="1"/>
            <a:r>
              <a:rPr lang="en-US" altLang="en-US" dirty="0"/>
              <a:t>Reading from Memory</a:t>
            </a:r>
          </a:p>
          <a:p>
            <a:pPr marL="0" indent="0">
              <a:buNone/>
            </a:pPr>
            <a:endParaRPr lang="en-US" altLang="en-US" dirty="0"/>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61</a:t>
            </a:fld>
            <a:endParaRPr lang="es-MX" dirty="0"/>
          </a:p>
        </p:txBody>
      </p:sp>
    </p:spTree>
    <p:extLst>
      <p:ext uri="{BB962C8B-B14F-4D97-AF65-F5344CB8AC3E}">
        <p14:creationId xmlns:p14="http://schemas.microsoft.com/office/powerpoint/2010/main" val="788523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dirty="0"/>
              <a:t>The Microprocessor - 1</a:t>
            </a:r>
          </a:p>
        </p:txBody>
      </p:sp>
      <p:sp>
        <p:nvSpPr>
          <p:cNvPr id="1030" name="Rectangle 3"/>
          <p:cNvSpPr>
            <a:spLocks noGrp="1" noChangeArrowheads="1"/>
          </p:cNvSpPr>
          <p:nvPr>
            <p:ph type="body" idx="1"/>
          </p:nvPr>
        </p:nvSpPr>
        <p:spPr>
          <a:xfrm>
            <a:off x="1991544" y="1484784"/>
            <a:ext cx="8208912" cy="1728192"/>
          </a:xfrm>
        </p:spPr>
        <p:txBody>
          <a:bodyPr>
            <a:normAutofit fontScale="92500" lnSpcReduction="20000"/>
          </a:bodyPr>
          <a:lstStyle/>
          <a:p>
            <a:pPr>
              <a:buNone/>
            </a:pPr>
            <a:r>
              <a:rPr lang="en-US" altLang="en-US" sz="2000" dirty="0"/>
              <a:t>Also called Central Processor Unit (CPU), the controlling element in a computer system</a:t>
            </a:r>
          </a:p>
          <a:p>
            <a:pPr eaLnBrk="1" hangingPunct="1"/>
            <a:r>
              <a:rPr lang="en-US" altLang="en-US" sz="2000" dirty="0"/>
              <a:t>Control unit (CU) coordinates sequence of execution steps</a:t>
            </a:r>
          </a:p>
          <a:p>
            <a:pPr lvl="1"/>
            <a:r>
              <a:rPr lang="en-US" altLang="en-US" sz="1600" dirty="0"/>
              <a:t>Controls memory and I/O through connections called buses</a:t>
            </a:r>
          </a:p>
          <a:p>
            <a:pPr eaLnBrk="1" hangingPunct="1"/>
            <a:r>
              <a:rPr lang="en-US" altLang="en-US" sz="2000" dirty="0"/>
              <a:t>Arithmetic and Logic Unit (ALU) performs arithmetic and bitwise processing</a:t>
            </a:r>
          </a:p>
          <a:p>
            <a:r>
              <a:rPr lang="en-US" altLang="en-US" sz="2000" dirty="0"/>
              <a:t>Clock synchronizes CPU operations (oscillator)</a:t>
            </a:r>
          </a:p>
        </p:txBody>
      </p:sp>
      <p:sp>
        <p:nvSpPr>
          <p:cNvPr id="2" name="1 CuadroTexto"/>
          <p:cNvSpPr txBox="1"/>
          <p:nvPr/>
        </p:nvSpPr>
        <p:spPr>
          <a:xfrm>
            <a:off x="4476800" y="6125072"/>
            <a:ext cx="3600400" cy="369332"/>
          </a:xfrm>
          <a:prstGeom prst="rect">
            <a:avLst/>
          </a:prstGeom>
          <a:noFill/>
        </p:spPr>
        <p:txBody>
          <a:bodyPr wrap="square" rtlCol="0">
            <a:spAutoFit/>
          </a:bodyPr>
          <a:lstStyle/>
          <a:p>
            <a:r>
              <a:rPr lang="es-MX" dirty="0"/>
              <a:t>Block </a:t>
            </a:r>
            <a:r>
              <a:rPr lang="es-MX" dirty="0" err="1"/>
              <a:t>diagram</a:t>
            </a:r>
            <a:r>
              <a:rPr lang="es-MX" dirty="0"/>
              <a:t> of a </a:t>
            </a:r>
            <a:r>
              <a:rPr lang="es-MX" dirty="0" err="1"/>
              <a:t>microcomputer</a:t>
            </a:r>
            <a:endParaRPr lang="en-US" dirty="0"/>
          </a:p>
        </p:txBody>
      </p:sp>
      <p:sp>
        <p:nvSpPr>
          <p:cNvPr id="3" name="Marcador de pie de página 2"/>
          <p:cNvSpPr>
            <a:spLocks noGrp="1"/>
          </p:cNvSpPr>
          <p:nvPr>
            <p:ph type="ftr" sz="quarter" idx="11"/>
          </p:nvPr>
        </p:nvSpPr>
        <p:spPr/>
        <p:txBody>
          <a:bodyPr/>
          <a:lstStyle/>
          <a:p>
            <a:r>
              <a:rPr lang="es-MX"/>
              <a:t>OPC</a:t>
            </a:r>
            <a:endParaRPr lang="es-MX" dirty="0"/>
          </a:p>
        </p:txBody>
      </p:sp>
      <p:sp>
        <p:nvSpPr>
          <p:cNvPr id="4" name="Marcador de número de diapositiva 3"/>
          <p:cNvSpPr>
            <a:spLocks noGrp="1"/>
          </p:cNvSpPr>
          <p:nvPr>
            <p:ph type="sldNum" sz="quarter" idx="12"/>
          </p:nvPr>
        </p:nvSpPr>
        <p:spPr/>
        <p:txBody>
          <a:bodyPr/>
          <a:lstStyle/>
          <a:p>
            <a:fld id="{89694F64-EAC4-420D-80A9-8D186F3C5535}" type="slidenum">
              <a:rPr lang="es-MX" smtClean="0"/>
              <a:pPr/>
              <a:t>62</a:t>
            </a:fld>
            <a:endParaRPr lang="es-MX" dirty="0"/>
          </a:p>
        </p:txBody>
      </p:sp>
      <p:grpSp>
        <p:nvGrpSpPr>
          <p:cNvPr id="7" name="Grupo 6"/>
          <p:cNvGrpSpPr/>
          <p:nvPr/>
        </p:nvGrpSpPr>
        <p:grpSpPr>
          <a:xfrm>
            <a:off x="3276600" y="3355445"/>
            <a:ext cx="5638800" cy="2743200"/>
            <a:chOff x="1752600" y="3355445"/>
            <a:chExt cx="5638800" cy="2743200"/>
          </a:xfrm>
        </p:grpSpPr>
        <p:grpSp>
          <p:nvGrpSpPr>
            <p:cNvPr id="6" name="Grupo 5"/>
            <p:cNvGrpSpPr/>
            <p:nvPr/>
          </p:nvGrpSpPr>
          <p:grpSpPr>
            <a:xfrm>
              <a:off x="1752600" y="3355445"/>
              <a:ext cx="5638800" cy="2743200"/>
              <a:chOff x="1752600" y="3355445"/>
              <a:chExt cx="5638800" cy="2743200"/>
            </a:xfrm>
          </p:grpSpPr>
          <p:graphicFrame>
            <p:nvGraphicFramePr>
              <p:cNvPr id="1026" name="Object 4"/>
              <p:cNvGraphicFramePr>
                <a:graphicFrameLocks noChangeAspect="1"/>
              </p:cNvGraphicFramePr>
              <p:nvPr/>
            </p:nvGraphicFramePr>
            <p:xfrm>
              <a:off x="1752600" y="3355445"/>
              <a:ext cx="5638800" cy="2743200"/>
            </p:xfrm>
            <a:graphic>
              <a:graphicData uri="http://schemas.openxmlformats.org/presentationml/2006/ole">
                <mc:AlternateContent xmlns:mc="http://schemas.openxmlformats.org/markup-compatibility/2006">
                  <mc:Choice xmlns:v="urn:schemas-microsoft-com:vml" Requires="v">
                    <p:oleObj name="VISIO" r:id="rId2" imgW="4395216" imgH="2031492" progId="">
                      <p:embed/>
                    </p:oleObj>
                  </mc:Choice>
                  <mc:Fallback>
                    <p:oleObj name="VISIO" r:id="rId2" imgW="4395216" imgH="2031492" progId="">
                      <p:embed/>
                      <p:pic>
                        <p:nvPicPr>
                          <p:cNvPr id="1026" name="Object 4"/>
                          <p:cNvPicPr>
                            <a:picLocks noChangeAspect="1" noChangeArrowheads="1"/>
                          </p:cNvPicPr>
                          <p:nvPr/>
                        </p:nvPicPr>
                        <p:blipFill>
                          <a:blip r:embed="rId3">
                            <a:extLst>
                              <a:ext uri="{28A0092B-C50C-407E-A947-70E740481C1C}">
                                <a14:useLocalDpi xmlns:a14="http://schemas.microsoft.com/office/drawing/2010/main" val="0"/>
                              </a:ext>
                            </a:extLst>
                          </a:blip>
                          <a:srcRect l="-2817" t="-3040" r="-1408" b="-6396"/>
                          <a:stretch>
                            <a:fillRect/>
                          </a:stretch>
                        </p:blipFill>
                        <p:spPr bwMode="auto">
                          <a:xfrm>
                            <a:off x="1752600" y="3355445"/>
                            <a:ext cx="5638800" cy="274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uadroTexto 9"/>
              <p:cNvSpPr txBox="1"/>
              <p:nvPr/>
            </p:nvSpPr>
            <p:spPr>
              <a:xfrm>
                <a:off x="3547835" y="5379132"/>
                <a:ext cx="595035" cy="246221"/>
              </a:xfrm>
              <a:prstGeom prst="rect">
                <a:avLst/>
              </a:prstGeom>
              <a:solidFill>
                <a:schemeClr val="bg1"/>
              </a:solidFill>
            </p:spPr>
            <p:txBody>
              <a:bodyPr wrap="none" rtlCol="0">
                <a:spAutoFit/>
              </a:bodyPr>
              <a:lstStyle/>
              <a:p>
                <a:r>
                  <a:rPr lang="es-MX" sz="1000" dirty="0" err="1"/>
                  <a:t>channel</a:t>
                </a:r>
                <a:endParaRPr lang="es-MX" sz="1000" dirty="0"/>
              </a:p>
            </p:txBody>
          </p:sp>
          <p:sp>
            <p:nvSpPr>
              <p:cNvPr id="11" name="CuadroTexto 10"/>
              <p:cNvSpPr txBox="1"/>
              <p:nvPr/>
            </p:nvSpPr>
            <p:spPr>
              <a:xfrm>
                <a:off x="2952800" y="5651780"/>
                <a:ext cx="595035" cy="246221"/>
              </a:xfrm>
              <a:prstGeom prst="rect">
                <a:avLst/>
              </a:prstGeom>
              <a:solidFill>
                <a:schemeClr val="bg1"/>
              </a:solidFill>
            </p:spPr>
            <p:txBody>
              <a:bodyPr wrap="none" rtlCol="0">
                <a:spAutoFit/>
              </a:bodyPr>
              <a:lstStyle/>
              <a:p>
                <a:r>
                  <a:rPr lang="es-MX" sz="1000" dirty="0" err="1"/>
                  <a:t>channel</a:t>
                </a:r>
                <a:endParaRPr lang="es-MX" sz="1000" dirty="0"/>
              </a:p>
            </p:txBody>
          </p:sp>
          <p:sp>
            <p:nvSpPr>
              <p:cNvPr id="12" name="CuadroTexto 11"/>
              <p:cNvSpPr txBox="1"/>
              <p:nvPr/>
            </p:nvSpPr>
            <p:spPr>
              <a:xfrm>
                <a:off x="4932040" y="3385320"/>
                <a:ext cx="595035" cy="246221"/>
              </a:xfrm>
              <a:prstGeom prst="rect">
                <a:avLst/>
              </a:prstGeom>
              <a:solidFill>
                <a:schemeClr val="bg1"/>
              </a:solidFill>
            </p:spPr>
            <p:txBody>
              <a:bodyPr wrap="none" rtlCol="0">
                <a:spAutoFit/>
              </a:bodyPr>
              <a:lstStyle/>
              <a:p>
                <a:r>
                  <a:rPr lang="es-MX" sz="1000" dirty="0" err="1"/>
                  <a:t>channel</a:t>
                </a:r>
                <a:endParaRPr lang="es-MX" sz="1000" dirty="0"/>
              </a:p>
            </p:txBody>
          </p:sp>
        </p:grpSp>
        <p:sp>
          <p:nvSpPr>
            <p:cNvPr id="14" name="CuadroTexto 13"/>
            <p:cNvSpPr txBox="1"/>
            <p:nvPr/>
          </p:nvSpPr>
          <p:spPr>
            <a:xfrm>
              <a:off x="5289800" y="5017272"/>
              <a:ext cx="696024" cy="246221"/>
            </a:xfrm>
            <a:prstGeom prst="rect">
              <a:avLst/>
            </a:prstGeom>
            <a:noFill/>
          </p:spPr>
          <p:txBody>
            <a:bodyPr wrap="none" rtlCol="0">
              <a:spAutoFit/>
            </a:bodyPr>
            <a:lstStyle/>
            <a:p>
              <a:r>
                <a:rPr lang="es-MX" sz="1000" dirty="0" err="1"/>
                <a:t>controller</a:t>
              </a:r>
              <a:endParaRPr lang="es-MX" sz="1000" dirty="0"/>
            </a:p>
          </p:txBody>
        </p:sp>
        <p:sp>
          <p:nvSpPr>
            <p:cNvPr id="17" name="CuadroTexto 16"/>
            <p:cNvSpPr txBox="1"/>
            <p:nvPr/>
          </p:nvSpPr>
          <p:spPr>
            <a:xfrm>
              <a:off x="6088718" y="5026400"/>
              <a:ext cx="696024" cy="246221"/>
            </a:xfrm>
            <a:prstGeom prst="rect">
              <a:avLst/>
            </a:prstGeom>
            <a:noFill/>
          </p:spPr>
          <p:txBody>
            <a:bodyPr wrap="none" rtlCol="0">
              <a:spAutoFit/>
            </a:bodyPr>
            <a:lstStyle/>
            <a:p>
              <a:r>
                <a:rPr lang="es-MX" sz="1000" dirty="0" err="1"/>
                <a:t>controller</a:t>
              </a:r>
              <a:endParaRPr lang="es-MX" sz="1000" dirty="0"/>
            </a:p>
          </p:txBody>
        </p:sp>
        <p:sp>
          <p:nvSpPr>
            <p:cNvPr id="18" name="CuadroTexto 17"/>
            <p:cNvSpPr txBox="1"/>
            <p:nvPr/>
          </p:nvSpPr>
          <p:spPr>
            <a:xfrm>
              <a:off x="4142870" y="5017272"/>
              <a:ext cx="696024" cy="246221"/>
            </a:xfrm>
            <a:prstGeom prst="rect">
              <a:avLst/>
            </a:prstGeom>
            <a:noFill/>
          </p:spPr>
          <p:txBody>
            <a:bodyPr wrap="none" rtlCol="0">
              <a:spAutoFit/>
            </a:bodyPr>
            <a:lstStyle/>
            <a:p>
              <a:r>
                <a:rPr lang="es-MX" sz="1000" dirty="0" err="1"/>
                <a:t>controller</a:t>
              </a:r>
              <a:endParaRPr lang="es-MX" sz="1000" dirty="0"/>
            </a:p>
          </p:txBody>
        </p:sp>
      </p:grpSp>
    </p:spTree>
    <p:extLst>
      <p:ext uri="{BB962C8B-B14F-4D97-AF65-F5344CB8AC3E}">
        <p14:creationId xmlns:p14="http://schemas.microsoft.com/office/powerpoint/2010/main" val="263581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69BD-2040-4C19-87D7-DE105E6C1DD4}"/>
              </a:ext>
            </a:extLst>
          </p:cNvPr>
          <p:cNvSpPr>
            <a:spLocks noGrp="1"/>
          </p:cNvSpPr>
          <p:nvPr>
            <p:ph type="title"/>
          </p:nvPr>
        </p:nvSpPr>
        <p:spPr/>
        <p:txBody>
          <a:bodyPr/>
          <a:lstStyle/>
          <a:p>
            <a:r>
              <a:rPr lang="en-US" dirty="0"/>
              <a:t>The Microprocessor - 2</a:t>
            </a:r>
            <a:endParaRPr lang="es-MX" dirty="0"/>
          </a:p>
        </p:txBody>
      </p:sp>
      <p:sp>
        <p:nvSpPr>
          <p:cNvPr id="3" name="Marcador de contenido 2">
            <a:extLst>
              <a:ext uri="{FF2B5EF4-FFF2-40B4-BE49-F238E27FC236}">
                <a16:creationId xmlns:a16="http://schemas.microsoft.com/office/drawing/2014/main" id="{00C8ABB0-04C4-4283-BF6A-76C5160ABDB8}"/>
              </a:ext>
            </a:extLst>
          </p:cNvPr>
          <p:cNvSpPr>
            <a:spLocks noGrp="1"/>
          </p:cNvSpPr>
          <p:nvPr>
            <p:ph idx="1"/>
          </p:nvPr>
        </p:nvSpPr>
        <p:spPr/>
        <p:txBody>
          <a:bodyPr>
            <a:normAutofit/>
          </a:bodyPr>
          <a:lstStyle/>
          <a:p>
            <a:r>
              <a:rPr lang="es-MX" dirty="0"/>
              <a:t>CU </a:t>
            </a:r>
            <a:r>
              <a:rPr lang="es-MX" dirty="0" err="1"/>
              <a:t>performs</a:t>
            </a:r>
            <a:r>
              <a:rPr lang="es-MX" dirty="0"/>
              <a:t>:</a:t>
            </a:r>
          </a:p>
          <a:p>
            <a:pPr lvl="1"/>
            <a:r>
              <a:rPr lang="en-US" dirty="0"/>
              <a:t>data transfer between itself and the </a:t>
            </a:r>
            <a:r>
              <a:rPr lang="en-US" i="1" dirty="0"/>
              <a:t>memory</a:t>
            </a:r>
            <a:r>
              <a:rPr lang="en-US" dirty="0"/>
              <a:t> or </a:t>
            </a:r>
            <a:r>
              <a:rPr lang="en-US" i="1" dirty="0"/>
              <a:t>I/O systems</a:t>
            </a:r>
          </a:p>
          <a:p>
            <a:pPr lvl="1"/>
            <a:r>
              <a:rPr lang="en-US" dirty="0"/>
              <a:t>program flow via simple decisions, PC</a:t>
            </a:r>
          </a:p>
          <a:p>
            <a:endParaRPr lang="en-US" dirty="0"/>
          </a:p>
          <a:p>
            <a:r>
              <a:rPr lang="en-US" dirty="0"/>
              <a:t>ALU does:</a:t>
            </a:r>
          </a:p>
          <a:p>
            <a:pPr lvl="1"/>
            <a:r>
              <a:rPr lang="en-US" dirty="0"/>
              <a:t>simple arithmetic and logic operations</a:t>
            </a:r>
          </a:p>
          <a:p>
            <a:pPr lvl="1"/>
            <a:r>
              <a:rPr lang="en-US" dirty="0"/>
              <a:t>The resulting states of the ALU operations are placed in FLAGS (</a:t>
            </a:r>
            <a:r>
              <a:rPr lang="en-US" i="1" dirty="0" err="1"/>
              <a:t>psw</a:t>
            </a:r>
            <a:r>
              <a:rPr lang="en-US" dirty="0"/>
              <a:t>)</a:t>
            </a:r>
          </a:p>
        </p:txBody>
      </p:sp>
      <p:sp>
        <p:nvSpPr>
          <p:cNvPr id="4" name="Marcador de pie de página 3">
            <a:extLst>
              <a:ext uri="{FF2B5EF4-FFF2-40B4-BE49-F238E27FC236}">
                <a16:creationId xmlns:a16="http://schemas.microsoft.com/office/drawing/2014/main" id="{A0D4CF4D-2B58-458D-BED8-F6456727E21A}"/>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4DC6F08D-E37D-4A66-AA31-FD4830B89846}"/>
              </a:ext>
            </a:extLst>
          </p:cNvPr>
          <p:cNvSpPr>
            <a:spLocks noGrp="1"/>
          </p:cNvSpPr>
          <p:nvPr>
            <p:ph type="sldNum" sz="quarter" idx="12"/>
          </p:nvPr>
        </p:nvSpPr>
        <p:spPr/>
        <p:txBody>
          <a:bodyPr/>
          <a:lstStyle/>
          <a:p>
            <a:fld id="{89694F64-EAC4-420D-80A9-8D186F3C5535}" type="slidenum">
              <a:rPr lang="es-MX" smtClean="0"/>
              <a:pPr/>
              <a:t>63</a:t>
            </a:fld>
            <a:endParaRPr lang="es-MX" dirty="0"/>
          </a:p>
        </p:txBody>
      </p:sp>
    </p:spTree>
    <p:extLst>
      <p:ext uri="{BB962C8B-B14F-4D97-AF65-F5344CB8AC3E}">
        <p14:creationId xmlns:p14="http://schemas.microsoft.com/office/powerpoint/2010/main" val="2112039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Registers</a:t>
            </a:r>
            <a:r>
              <a:rPr lang="es-MX" dirty="0"/>
              <a:t> </a:t>
            </a:r>
            <a:r>
              <a:rPr lang="es-MX" dirty="0" err="1"/>
              <a:t>inside</a:t>
            </a:r>
            <a:r>
              <a:rPr lang="es-MX" dirty="0"/>
              <a:t> </a:t>
            </a:r>
            <a:r>
              <a:rPr lang="es-MX" dirty="0" err="1"/>
              <a:t>the</a:t>
            </a:r>
            <a:r>
              <a:rPr lang="es-MX" dirty="0"/>
              <a:t> CPU</a:t>
            </a:r>
          </a:p>
        </p:txBody>
      </p:sp>
      <p:sp>
        <p:nvSpPr>
          <p:cNvPr id="3" name="Marcador de contenido 2"/>
          <p:cNvSpPr>
            <a:spLocks noGrp="1"/>
          </p:cNvSpPr>
          <p:nvPr>
            <p:ph idx="1"/>
          </p:nvPr>
        </p:nvSpPr>
        <p:spPr/>
        <p:txBody>
          <a:bodyPr/>
          <a:lstStyle/>
          <a:p>
            <a:r>
              <a:rPr lang="en-US" i="1" dirty="0"/>
              <a:t>Registers</a:t>
            </a:r>
            <a:r>
              <a:rPr lang="en-US" dirty="0"/>
              <a:t> are hard-wired inside the CPU.</a:t>
            </a:r>
          </a:p>
          <a:p>
            <a:endParaRPr lang="en-US" dirty="0"/>
          </a:p>
          <a:p>
            <a:r>
              <a:rPr lang="en-US" dirty="0"/>
              <a:t>They can storage, 8-bit, 16-bit, 32-bit, 64-bit, or 128-bit long information (data or address).</a:t>
            </a:r>
          </a:p>
          <a:p>
            <a:endParaRPr lang="en-US" dirty="0"/>
          </a:p>
          <a:p>
            <a:r>
              <a:rPr lang="en-US" dirty="0"/>
              <a:t>Their speed access is very fast, and is the fastest in the computer hardware.</a:t>
            </a:r>
          </a:p>
          <a:p>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64</a:t>
            </a:fld>
            <a:endParaRPr lang="es-MX" dirty="0"/>
          </a:p>
        </p:txBody>
      </p:sp>
    </p:spTree>
    <p:extLst>
      <p:ext uri="{BB962C8B-B14F-4D97-AF65-F5344CB8AC3E}">
        <p14:creationId xmlns:p14="http://schemas.microsoft.com/office/powerpoint/2010/main" val="3488313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341784"/>
            <a:ext cx="8229600" cy="1143000"/>
          </a:xfrm>
        </p:spPr>
        <p:txBody>
          <a:bodyPr/>
          <a:lstStyle/>
          <a:p>
            <a:r>
              <a:rPr lang="es-MX" dirty="0" err="1"/>
              <a:t>Memory</a:t>
            </a:r>
            <a:r>
              <a:rPr lang="es-MX" dirty="0"/>
              <a:t> Storage </a:t>
            </a:r>
            <a:r>
              <a:rPr lang="es-MX" dirty="0" err="1"/>
              <a:t>Unit</a:t>
            </a:r>
            <a:endParaRPr lang="es-MX" dirty="0"/>
          </a:p>
        </p:txBody>
      </p:sp>
      <p:sp>
        <p:nvSpPr>
          <p:cNvPr id="3" name="Marcador de contenido 2"/>
          <p:cNvSpPr>
            <a:spLocks noGrp="1"/>
          </p:cNvSpPr>
          <p:nvPr>
            <p:ph idx="1"/>
          </p:nvPr>
        </p:nvSpPr>
        <p:spPr/>
        <p:txBody>
          <a:bodyPr/>
          <a:lstStyle/>
          <a:p>
            <a:r>
              <a:rPr lang="en-US" dirty="0"/>
              <a:t>Called Central or Main Memory</a:t>
            </a:r>
          </a:p>
          <a:p>
            <a:r>
              <a:rPr lang="en-US" dirty="0"/>
              <a:t>Mostly, made out of RAM chips</a:t>
            </a:r>
          </a:p>
          <a:p>
            <a:r>
              <a:rPr lang="en-US" dirty="0"/>
              <a:t>Storage, Addresses, Instructions and / or Data</a:t>
            </a:r>
          </a:p>
          <a:p>
            <a:r>
              <a:rPr lang="en-US" dirty="0"/>
              <a:t>Stored programs make the microprocessor and computer system very powerful devices</a:t>
            </a:r>
          </a:p>
          <a:p>
            <a:r>
              <a:rPr lang="en-US" dirty="0"/>
              <a:t>Conventional </a:t>
            </a:r>
            <a:r>
              <a:rPr lang="en-US" i="1" dirty="0"/>
              <a:t>memory</a:t>
            </a:r>
            <a:r>
              <a:rPr lang="en-US" dirty="0"/>
              <a:t> is outside the CPU, and it responds more slowly to access requests than </a:t>
            </a:r>
            <a:r>
              <a:rPr lang="en-US" i="1" dirty="0"/>
              <a:t>registers</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65</a:t>
            </a:fld>
            <a:endParaRPr lang="es-MX" dirty="0"/>
          </a:p>
        </p:txBody>
      </p:sp>
    </p:spTree>
    <p:extLst>
      <p:ext uri="{BB962C8B-B14F-4D97-AF65-F5344CB8AC3E}">
        <p14:creationId xmlns:p14="http://schemas.microsoft.com/office/powerpoint/2010/main" val="3990431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dirty="0"/>
              <a:t>Bus</a:t>
            </a:r>
          </a:p>
        </p:txBody>
      </p:sp>
      <p:sp>
        <p:nvSpPr>
          <p:cNvPr id="2054" name="Rectangle 3"/>
          <p:cNvSpPr>
            <a:spLocks noGrp="1" noChangeArrowheads="1"/>
          </p:cNvSpPr>
          <p:nvPr>
            <p:ph type="body" idx="1"/>
          </p:nvPr>
        </p:nvSpPr>
        <p:spPr>
          <a:xfrm>
            <a:off x="1991544" y="1417638"/>
            <a:ext cx="8208912" cy="2295132"/>
          </a:xfrm>
        </p:spPr>
        <p:txBody>
          <a:bodyPr>
            <a:noAutofit/>
          </a:bodyPr>
          <a:lstStyle/>
          <a:p>
            <a:r>
              <a:rPr lang="en-US" altLang="en-US" sz="2000" dirty="0"/>
              <a:t>A common group of wires that interconnect CPU, memory and I/O devices</a:t>
            </a:r>
          </a:p>
          <a:p>
            <a:r>
              <a:rPr lang="en-US" altLang="en-US" sz="2000" dirty="0"/>
              <a:t>Transfer control information, addresses, and data between components</a:t>
            </a:r>
          </a:p>
          <a:p>
            <a:pPr eaLnBrk="1" hangingPunct="1"/>
            <a:r>
              <a:rPr lang="en-US" altLang="en-US" sz="2000" b="1" dirty="0"/>
              <a:t>Bus</a:t>
            </a:r>
            <a:r>
              <a:rPr lang="en-US" altLang="en-US" sz="2000" dirty="0"/>
              <a:t>, containing three channels or sub-buses</a:t>
            </a:r>
          </a:p>
          <a:p>
            <a:pPr lvl="1"/>
            <a:r>
              <a:rPr lang="en-US" altLang="en-US" sz="1600" b="1" dirty="0"/>
              <a:t>Control channel</a:t>
            </a:r>
            <a:r>
              <a:rPr lang="en-US" altLang="en-US" sz="1600" dirty="0"/>
              <a:t>:  determines where data comes from and goes, and ALU activities</a:t>
            </a:r>
          </a:p>
          <a:p>
            <a:pPr lvl="1"/>
            <a:r>
              <a:rPr lang="en-US" altLang="en-US" sz="1600" b="1" dirty="0"/>
              <a:t>Address channel</a:t>
            </a:r>
            <a:r>
              <a:rPr lang="en-US" altLang="en-US" sz="1600" dirty="0"/>
              <a:t>:  selects where data comes from or goes to</a:t>
            </a:r>
          </a:p>
          <a:p>
            <a:pPr lvl="1"/>
            <a:r>
              <a:rPr lang="en-US" altLang="en-US" sz="1600" b="1" dirty="0"/>
              <a:t>Data channel</a:t>
            </a:r>
            <a:r>
              <a:rPr lang="en-US" altLang="en-US" sz="1600" dirty="0"/>
              <a:t>:  moves data between memory bytes, I/O and CPU registers</a:t>
            </a:r>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66</a:t>
            </a:fld>
            <a:endParaRPr lang="es-MX" dirty="0"/>
          </a:p>
        </p:txBody>
      </p:sp>
      <p:grpSp>
        <p:nvGrpSpPr>
          <p:cNvPr id="12" name="Grupo 11"/>
          <p:cNvGrpSpPr/>
          <p:nvPr/>
        </p:nvGrpSpPr>
        <p:grpSpPr>
          <a:xfrm>
            <a:off x="3276600" y="3580171"/>
            <a:ext cx="5638800" cy="2743200"/>
            <a:chOff x="1752600" y="3355445"/>
            <a:chExt cx="5638800" cy="2743200"/>
          </a:xfrm>
        </p:grpSpPr>
        <p:grpSp>
          <p:nvGrpSpPr>
            <p:cNvPr id="13" name="Grupo 12"/>
            <p:cNvGrpSpPr/>
            <p:nvPr/>
          </p:nvGrpSpPr>
          <p:grpSpPr>
            <a:xfrm>
              <a:off x="1752600" y="3355445"/>
              <a:ext cx="5638800" cy="2743200"/>
              <a:chOff x="1752600" y="3355445"/>
              <a:chExt cx="5638800" cy="2743200"/>
            </a:xfrm>
          </p:grpSpPr>
          <p:graphicFrame>
            <p:nvGraphicFramePr>
              <p:cNvPr id="17" name="Object 4"/>
              <p:cNvGraphicFramePr>
                <a:graphicFrameLocks noChangeAspect="1"/>
              </p:cNvGraphicFramePr>
              <p:nvPr/>
            </p:nvGraphicFramePr>
            <p:xfrm>
              <a:off x="1752600" y="3355445"/>
              <a:ext cx="5638800" cy="2743200"/>
            </p:xfrm>
            <a:graphic>
              <a:graphicData uri="http://schemas.openxmlformats.org/presentationml/2006/ole">
                <mc:AlternateContent xmlns:mc="http://schemas.openxmlformats.org/markup-compatibility/2006">
                  <mc:Choice xmlns:v="urn:schemas-microsoft-com:vml" Requires="v">
                    <p:oleObj name="VISIO" r:id="rId2" imgW="4395216" imgH="2031492" progId="">
                      <p:embed/>
                    </p:oleObj>
                  </mc:Choice>
                  <mc:Fallback>
                    <p:oleObj name="VISIO" r:id="rId2" imgW="4395216" imgH="2031492" progId="">
                      <p:embed/>
                      <p:pic>
                        <p:nvPicPr>
                          <p:cNvPr id="17" name="Object 4"/>
                          <p:cNvPicPr>
                            <a:picLocks noChangeAspect="1" noChangeArrowheads="1"/>
                          </p:cNvPicPr>
                          <p:nvPr/>
                        </p:nvPicPr>
                        <p:blipFill>
                          <a:blip r:embed="rId3">
                            <a:extLst>
                              <a:ext uri="{28A0092B-C50C-407E-A947-70E740481C1C}">
                                <a14:useLocalDpi xmlns:a14="http://schemas.microsoft.com/office/drawing/2010/main" val="0"/>
                              </a:ext>
                            </a:extLst>
                          </a:blip>
                          <a:srcRect l="-2817" t="-3040" r="-1408" b="-6396"/>
                          <a:stretch>
                            <a:fillRect/>
                          </a:stretch>
                        </p:blipFill>
                        <p:spPr bwMode="auto">
                          <a:xfrm>
                            <a:off x="1752600" y="3355445"/>
                            <a:ext cx="5638800" cy="274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uadroTexto 17"/>
              <p:cNvSpPr txBox="1"/>
              <p:nvPr/>
            </p:nvSpPr>
            <p:spPr>
              <a:xfrm>
                <a:off x="3547835" y="5379132"/>
                <a:ext cx="595035" cy="246221"/>
              </a:xfrm>
              <a:prstGeom prst="rect">
                <a:avLst/>
              </a:prstGeom>
              <a:solidFill>
                <a:schemeClr val="bg1"/>
              </a:solidFill>
            </p:spPr>
            <p:txBody>
              <a:bodyPr wrap="none" rtlCol="0">
                <a:spAutoFit/>
              </a:bodyPr>
              <a:lstStyle/>
              <a:p>
                <a:r>
                  <a:rPr lang="es-MX" sz="1000" dirty="0" err="1"/>
                  <a:t>channel</a:t>
                </a:r>
                <a:endParaRPr lang="es-MX" sz="1000" dirty="0"/>
              </a:p>
            </p:txBody>
          </p:sp>
          <p:sp>
            <p:nvSpPr>
              <p:cNvPr id="19" name="CuadroTexto 18"/>
              <p:cNvSpPr txBox="1"/>
              <p:nvPr/>
            </p:nvSpPr>
            <p:spPr>
              <a:xfrm>
                <a:off x="2952800" y="5651780"/>
                <a:ext cx="595035" cy="246221"/>
              </a:xfrm>
              <a:prstGeom prst="rect">
                <a:avLst/>
              </a:prstGeom>
              <a:solidFill>
                <a:schemeClr val="bg1"/>
              </a:solidFill>
            </p:spPr>
            <p:txBody>
              <a:bodyPr wrap="none" rtlCol="0">
                <a:spAutoFit/>
              </a:bodyPr>
              <a:lstStyle/>
              <a:p>
                <a:r>
                  <a:rPr lang="es-MX" sz="1000" dirty="0" err="1"/>
                  <a:t>channel</a:t>
                </a:r>
                <a:endParaRPr lang="es-MX" sz="1000" dirty="0"/>
              </a:p>
            </p:txBody>
          </p:sp>
          <p:sp>
            <p:nvSpPr>
              <p:cNvPr id="20" name="CuadroTexto 19"/>
              <p:cNvSpPr txBox="1"/>
              <p:nvPr/>
            </p:nvSpPr>
            <p:spPr>
              <a:xfrm>
                <a:off x="4932040" y="3385320"/>
                <a:ext cx="595035" cy="246221"/>
              </a:xfrm>
              <a:prstGeom prst="rect">
                <a:avLst/>
              </a:prstGeom>
              <a:solidFill>
                <a:schemeClr val="bg1"/>
              </a:solidFill>
            </p:spPr>
            <p:txBody>
              <a:bodyPr wrap="none" rtlCol="0">
                <a:spAutoFit/>
              </a:bodyPr>
              <a:lstStyle/>
              <a:p>
                <a:r>
                  <a:rPr lang="es-MX" sz="1000" dirty="0" err="1"/>
                  <a:t>channel</a:t>
                </a:r>
                <a:endParaRPr lang="es-MX" sz="1000" dirty="0"/>
              </a:p>
            </p:txBody>
          </p:sp>
        </p:grpSp>
        <p:sp>
          <p:nvSpPr>
            <p:cNvPr id="14" name="CuadroTexto 13"/>
            <p:cNvSpPr txBox="1"/>
            <p:nvPr/>
          </p:nvSpPr>
          <p:spPr>
            <a:xfrm>
              <a:off x="5289800" y="5017272"/>
              <a:ext cx="696024" cy="246221"/>
            </a:xfrm>
            <a:prstGeom prst="rect">
              <a:avLst/>
            </a:prstGeom>
            <a:noFill/>
          </p:spPr>
          <p:txBody>
            <a:bodyPr wrap="none" rtlCol="0">
              <a:spAutoFit/>
            </a:bodyPr>
            <a:lstStyle/>
            <a:p>
              <a:r>
                <a:rPr lang="es-MX" sz="1000" dirty="0" err="1"/>
                <a:t>controller</a:t>
              </a:r>
              <a:endParaRPr lang="es-MX" sz="1000" dirty="0"/>
            </a:p>
          </p:txBody>
        </p:sp>
        <p:sp>
          <p:nvSpPr>
            <p:cNvPr id="15" name="CuadroTexto 14"/>
            <p:cNvSpPr txBox="1"/>
            <p:nvPr/>
          </p:nvSpPr>
          <p:spPr>
            <a:xfrm>
              <a:off x="6088718" y="5026400"/>
              <a:ext cx="696024" cy="246221"/>
            </a:xfrm>
            <a:prstGeom prst="rect">
              <a:avLst/>
            </a:prstGeom>
            <a:noFill/>
          </p:spPr>
          <p:txBody>
            <a:bodyPr wrap="none" rtlCol="0">
              <a:spAutoFit/>
            </a:bodyPr>
            <a:lstStyle/>
            <a:p>
              <a:r>
                <a:rPr lang="es-MX" sz="1000" dirty="0" err="1"/>
                <a:t>controller</a:t>
              </a:r>
              <a:endParaRPr lang="es-MX" sz="1000" dirty="0"/>
            </a:p>
          </p:txBody>
        </p:sp>
        <p:sp>
          <p:nvSpPr>
            <p:cNvPr id="16" name="CuadroTexto 15"/>
            <p:cNvSpPr txBox="1"/>
            <p:nvPr/>
          </p:nvSpPr>
          <p:spPr>
            <a:xfrm>
              <a:off x="4142870" y="5017272"/>
              <a:ext cx="696024" cy="246221"/>
            </a:xfrm>
            <a:prstGeom prst="rect">
              <a:avLst/>
            </a:prstGeom>
            <a:noFill/>
          </p:spPr>
          <p:txBody>
            <a:bodyPr wrap="none" rtlCol="0">
              <a:spAutoFit/>
            </a:bodyPr>
            <a:lstStyle/>
            <a:p>
              <a:r>
                <a:rPr lang="es-MX" sz="1000" dirty="0" err="1"/>
                <a:t>controller</a:t>
              </a:r>
              <a:endParaRPr lang="es-MX" sz="1000" dirty="0"/>
            </a:p>
          </p:txBody>
        </p:sp>
      </p:grpSp>
    </p:spTree>
    <p:extLst>
      <p:ext uri="{BB962C8B-B14F-4D97-AF65-F5344CB8AC3E}">
        <p14:creationId xmlns:p14="http://schemas.microsoft.com/office/powerpoint/2010/main" val="368011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dirty="0"/>
              <a:t>Clock (Oscillator)</a:t>
            </a:r>
          </a:p>
        </p:txBody>
      </p:sp>
      <p:sp>
        <p:nvSpPr>
          <p:cNvPr id="3078" name="Rectangle 3"/>
          <p:cNvSpPr>
            <a:spLocks noGrp="1" noChangeArrowheads="1"/>
          </p:cNvSpPr>
          <p:nvPr>
            <p:ph type="body" idx="1"/>
          </p:nvPr>
        </p:nvSpPr>
        <p:spPr>
          <a:xfrm>
            <a:off x="2207568" y="1556792"/>
            <a:ext cx="7772400" cy="2736304"/>
          </a:xfrm>
        </p:spPr>
        <p:txBody>
          <a:bodyPr>
            <a:normAutofit lnSpcReduction="10000"/>
          </a:bodyPr>
          <a:lstStyle/>
          <a:p>
            <a:pPr eaLnBrk="1" hangingPunct="1"/>
            <a:r>
              <a:rPr lang="en-US" altLang="en-US" dirty="0"/>
              <a:t>Synchronizes all CPU and BUS operations</a:t>
            </a:r>
          </a:p>
          <a:p>
            <a:r>
              <a:rPr lang="en-US" altLang="en-US" dirty="0"/>
              <a:t>A </a:t>
            </a:r>
            <a:r>
              <a:rPr lang="en-US" altLang="en-US" i="1" dirty="0"/>
              <a:t>tick</a:t>
            </a:r>
            <a:r>
              <a:rPr lang="en-US" altLang="en-US" dirty="0"/>
              <a:t> every cycle</a:t>
            </a:r>
          </a:p>
          <a:p>
            <a:pPr eaLnBrk="1" hangingPunct="1"/>
            <a:r>
              <a:rPr lang="en-US" altLang="en-US" dirty="0"/>
              <a:t>Machine (clock) cycle measures time of a single operation / instruction</a:t>
            </a:r>
          </a:p>
          <a:p>
            <a:pPr eaLnBrk="1" hangingPunct="1"/>
            <a:r>
              <a:rPr lang="en-US" altLang="en-US" dirty="0"/>
              <a:t>Clock is used to trigger events</a:t>
            </a:r>
          </a:p>
        </p:txBody>
      </p:sp>
      <p:graphicFrame>
        <p:nvGraphicFramePr>
          <p:cNvPr id="3074" name="Object 4"/>
          <p:cNvGraphicFramePr>
            <a:graphicFrameLocks noChangeAspect="1"/>
          </p:cNvGraphicFramePr>
          <p:nvPr/>
        </p:nvGraphicFramePr>
        <p:xfrm>
          <a:off x="3647728" y="4797152"/>
          <a:ext cx="5105400" cy="1409700"/>
        </p:xfrm>
        <a:graphic>
          <a:graphicData uri="http://schemas.openxmlformats.org/presentationml/2006/ole">
            <mc:AlternateContent xmlns:mc="http://schemas.openxmlformats.org/markup-compatibility/2006">
              <mc:Choice xmlns:v="urn:schemas-microsoft-com:vml" Requires="v">
                <p:oleObj name="VISIO" r:id="rId2" imgW="2072640" imgH="569976" progId="">
                  <p:embed/>
                </p:oleObj>
              </mc:Choice>
              <mc:Fallback>
                <p:oleObj name="VISIO" r:id="rId2" imgW="2072640" imgH="569976" progId="">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4797152"/>
                        <a:ext cx="5105400" cy="1409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67</a:t>
            </a:fld>
            <a:endParaRPr lang="es-MX" dirty="0"/>
          </a:p>
        </p:txBody>
      </p:sp>
    </p:spTree>
    <p:extLst>
      <p:ext uri="{BB962C8B-B14F-4D97-AF65-F5344CB8AC3E}">
        <p14:creationId xmlns:p14="http://schemas.microsoft.com/office/powerpoint/2010/main" val="2527847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Computer</a:t>
            </a:r>
            <a:r>
              <a:rPr lang="es-MX" dirty="0"/>
              <a:t> BUS</a:t>
            </a:r>
          </a:p>
        </p:txBody>
      </p:sp>
      <p:sp>
        <p:nvSpPr>
          <p:cNvPr id="3" name="Marcador de contenido 2"/>
          <p:cNvSpPr>
            <a:spLocks noGrp="1"/>
          </p:cNvSpPr>
          <p:nvPr>
            <p:ph idx="1"/>
          </p:nvPr>
        </p:nvSpPr>
        <p:spPr/>
        <p:txBody>
          <a:bodyPr>
            <a:normAutofit/>
          </a:bodyPr>
          <a:lstStyle/>
          <a:p>
            <a:r>
              <a:rPr lang="es-MX" dirty="0"/>
              <a:t>BUS has </a:t>
            </a:r>
            <a:r>
              <a:rPr lang="es-MX" dirty="0" err="1"/>
              <a:t>became</a:t>
            </a:r>
            <a:r>
              <a:rPr lang="es-MX" dirty="0"/>
              <a:t> a </a:t>
            </a:r>
            <a:r>
              <a:rPr lang="es-MX" dirty="0" err="1"/>
              <a:t>content</a:t>
            </a:r>
            <a:r>
              <a:rPr lang="es-MX" dirty="0"/>
              <a:t> </a:t>
            </a:r>
            <a:r>
              <a:rPr lang="es-MX" dirty="0" err="1"/>
              <a:t>element</a:t>
            </a:r>
            <a:r>
              <a:rPr lang="es-MX" dirty="0"/>
              <a:t> </a:t>
            </a:r>
            <a:r>
              <a:rPr lang="es-MX" dirty="0" err="1"/>
              <a:t>between</a:t>
            </a:r>
            <a:r>
              <a:rPr lang="es-MX" dirty="0"/>
              <a:t> </a:t>
            </a:r>
            <a:r>
              <a:rPr lang="es-MX" dirty="0" err="1"/>
              <a:t>all</a:t>
            </a:r>
            <a:r>
              <a:rPr lang="es-MX" dirty="0"/>
              <a:t> </a:t>
            </a:r>
            <a:r>
              <a:rPr lang="es-MX" dirty="0" err="1"/>
              <a:t>the</a:t>
            </a:r>
            <a:r>
              <a:rPr lang="es-MX" dirty="0"/>
              <a:t> </a:t>
            </a:r>
            <a:r>
              <a:rPr lang="es-MX" dirty="0" err="1"/>
              <a:t>components</a:t>
            </a:r>
            <a:r>
              <a:rPr lang="es-MX" dirty="0"/>
              <a:t> </a:t>
            </a:r>
            <a:r>
              <a:rPr lang="es-MX" dirty="0" err="1"/>
              <a:t>attached</a:t>
            </a:r>
            <a:r>
              <a:rPr lang="es-MX" dirty="0"/>
              <a:t> up </a:t>
            </a:r>
          </a:p>
          <a:p>
            <a:endParaRPr lang="es-MX" dirty="0"/>
          </a:p>
          <a:p>
            <a:r>
              <a:rPr lang="es-MX" dirty="0"/>
              <a:t>CPU has to compete, </a:t>
            </a:r>
            <a:r>
              <a:rPr lang="es-MX" dirty="0" err="1"/>
              <a:t>against</a:t>
            </a:r>
            <a:r>
              <a:rPr lang="es-MX" dirty="0"/>
              <a:t> </a:t>
            </a:r>
            <a:r>
              <a:rPr lang="es-MX" dirty="0" err="1"/>
              <a:t>other</a:t>
            </a:r>
            <a:r>
              <a:rPr lang="es-MX" dirty="0"/>
              <a:t> </a:t>
            </a:r>
            <a:r>
              <a:rPr lang="es-MX" dirty="0" err="1"/>
              <a:t>devices</a:t>
            </a:r>
            <a:r>
              <a:rPr lang="es-MX" dirty="0"/>
              <a:t>, to </a:t>
            </a:r>
            <a:r>
              <a:rPr lang="es-MX" dirty="0" err="1"/>
              <a:t>seize</a:t>
            </a:r>
            <a:r>
              <a:rPr lang="es-MX" dirty="0"/>
              <a:t> </a:t>
            </a:r>
            <a:r>
              <a:rPr lang="es-MX" dirty="0" err="1"/>
              <a:t>the</a:t>
            </a:r>
            <a:r>
              <a:rPr lang="es-MX" dirty="0"/>
              <a:t> </a:t>
            </a:r>
            <a:r>
              <a:rPr lang="es-MX" dirty="0" err="1"/>
              <a:t>memory</a:t>
            </a:r>
            <a:r>
              <a:rPr lang="es-MX" dirty="0"/>
              <a:t> </a:t>
            </a:r>
            <a:r>
              <a:rPr lang="es-MX" dirty="0" err="1"/>
              <a:t>unit</a:t>
            </a:r>
            <a:r>
              <a:rPr lang="es-MX" dirty="0"/>
              <a:t> (</a:t>
            </a:r>
            <a:r>
              <a:rPr lang="es-MX" dirty="0" err="1"/>
              <a:t>main</a:t>
            </a:r>
            <a:r>
              <a:rPr lang="es-MX" dirty="0"/>
              <a:t>, central, </a:t>
            </a:r>
            <a:r>
              <a:rPr lang="es-MX" dirty="0" err="1"/>
              <a:t>or</a:t>
            </a:r>
            <a:r>
              <a:rPr lang="es-MX" dirty="0"/>
              <a:t> RAM </a:t>
            </a:r>
            <a:r>
              <a:rPr lang="es-MX" dirty="0" err="1"/>
              <a:t>memory</a:t>
            </a:r>
            <a:r>
              <a:rPr lang="es-MX" dirty="0"/>
              <a:t>)</a:t>
            </a:r>
          </a:p>
          <a:p>
            <a:endParaRPr lang="es-MX" dirty="0"/>
          </a:p>
          <a:p>
            <a:r>
              <a:rPr lang="es-MX" dirty="0"/>
              <a:t>CPU </a:t>
            </a:r>
            <a:r>
              <a:rPr lang="es-MX" dirty="0" err="1"/>
              <a:t>needs</a:t>
            </a:r>
            <a:r>
              <a:rPr lang="es-MX" dirty="0"/>
              <a:t> to </a:t>
            </a:r>
            <a:r>
              <a:rPr lang="es-MX" dirty="0" err="1"/>
              <a:t>access</a:t>
            </a:r>
            <a:r>
              <a:rPr lang="es-MX" dirty="0"/>
              <a:t> </a:t>
            </a:r>
            <a:r>
              <a:rPr lang="es-MX" dirty="0" err="1"/>
              <a:t>the</a:t>
            </a:r>
            <a:r>
              <a:rPr lang="es-MX" dirty="0"/>
              <a:t> </a:t>
            </a:r>
            <a:r>
              <a:rPr lang="es-MX" dirty="0" err="1"/>
              <a:t>main</a:t>
            </a:r>
            <a:r>
              <a:rPr lang="es-MX" dirty="0"/>
              <a:t> </a:t>
            </a:r>
            <a:r>
              <a:rPr lang="es-MX" dirty="0" err="1"/>
              <a:t>memory</a:t>
            </a:r>
            <a:r>
              <a:rPr lang="es-MX" dirty="0"/>
              <a:t> to </a:t>
            </a:r>
            <a:r>
              <a:rPr lang="es-MX" i="1" dirty="0" err="1"/>
              <a:t>fetch</a:t>
            </a:r>
            <a:r>
              <a:rPr lang="es-MX" dirty="0"/>
              <a:t> </a:t>
            </a:r>
            <a:r>
              <a:rPr lang="es-MX" dirty="0" err="1"/>
              <a:t>next</a:t>
            </a:r>
            <a:r>
              <a:rPr lang="es-MX" dirty="0"/>
              <a:t> </a:t>
            </a:r>
            <a:r>
              <a:rPr lang="es-MX" dirty="0" err="1"/>
              <a:t>instruction</a:t>
            </a:r>
            <a:r>
              <a:rPr lang="es-MX" dirty="0"/>
              <a:t> and </a:t>
            </a:r>
            <a:r>
              <a:rPr lang="es-MX" i="1" dirty="0" err="1"/>
              <a:t>execute</a:t>
            </a:r>
            <a:r>
              <a:rPr lang="es-MX" dirty="0"/>
              <a:t> </a:t>
            </a:r>
            <a:r>
              <a:rPr lang="es-MX" dirty="0" err="1"/>
              <a:t>it</a:t>
            </a:r>
            <a:r>
              <a:rPr lang="es-MX" dirty="0"/>
              <a:t> up</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68</a:t>
            </a:fld>
            <a:endParaRPr lang="es-MX" dirty="0"/>
          </a:p>
        </p:txBody>
      </p:sp>
    </p:spTree>
    <p:extLst>
      <p:ext uri="{BB962C8B-B14F-4D97-AF65-F5344CB8AC3E}">
        <p14:creationId xmlns:p14="http://schemas.microsoft.com/office/powerpoint/2010/main" val="2130621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Cache </a:t>
            </a:r>
            <a:r>
              <a:rPr lang="es-MX" dirty="0" err="1"/>
              <a:t>Memory</a:t>
            </a:r>
            <a:endParaRPr lang="es-MX" dirty="0"/>
          </a:p>
        </p:txBody>
      </p:sp>
      <p:sp>
        <p:nvSpPr>
          <p:cNvPr id="3" name="Marcador de contenido 2"/>
          <p:cNvSpPr>
            <a:spLocks noGrp="1"/>
          </p:cNvSpPr>
          <p:nvPr>
            <p:ph idx="1"/>
          </p:nvPr>
        </p:nvSpPr>
        <p:spPr/>
        <p:txBody>
          <a:bodyPr>
            <a:normAutofit lnSpcReduction="10000"/>
          </a:bodyPr>
          <a:lstStyle/>
          <a:p>
            <a:r>
              <a:rPr lang="es-MX" i="1" dirty="0" err="1"/>
              <a:t>Closer</a:t>
            </a:r>
            <a:r>
              <a:rPr lang="es-MX" dirty="0"/>
              <a:t> to </a:t>
            </a:r>
            <a:r>
              <a:rPr lang="es-MX" dirty="0" err="1"/>
              <a:t>the</a:t>
            </a:r>
            <a:r>
              <a:rPr lang="es-MX" dirty="0"/>
              <a:t> CPU</a:t>
            </a:r>
          </a:p>
          <a:p>
            <a:endParaRPr lang="es-MX" dirty="0"/>
          </a:p>
          <a:p>
            <a:r>
              <a:rPr lang="es-MX" i="1" dirty="0"/>
              <a:t>Access time</a:t>
            </a:r>
            <a:r>
              <a:rPr lang="es-MX" dirty="0"/>
              <a:t>: </a:t>
            </a:r>
            <a:r>
              <a:rPr lang="es-MX" dirty="0" err="1"/>
              <a:t>faster</a:t>
            </a:r>
            <a:r>
              <a:rPr lang="es-MX" dirty="0"/>
              <a:t> </a:t>
            </a:r>
            <a:r>
              <a:rPr lang="es-MX" dirty="0" err="1"/>
              <a:t>than</a:t>
            </a:r>
            <a:r>
              <a:rPr lang="es-MX" dirty="0"/>
              <a:t> </a:t>
            </a:r>
            <a:r>
              <a:rPr lang="es-MX" dirty="0" err="1"/>
              <a:t>Main</a:t>
            </a:r>
            <a:r>
              <a:rPr lang="es-MX" dirty="0"/>
              <a:t> </a:t>
            </a:r>
            <a:r>
              <a:rPr lang="es-MX" dirty="0" err="1"/>
              <a:t>Memory</a:t>
            </a:r>
            <a:r>
              <a:rPr lang="es-MX" dirty="0"/>
              <a:t> (RAM) </a:t>
            </a:r>
          </a:p>
          <a:p>
            <a:endParaRPr lang="es-MX" dirty="0"/>
          </a:p>
          <a:p>
            <a:r>
              <a:rPr lang="es-MX" i="1" dirty="0"/>
              <a:t>Storage </a:t>
            </a:r>
            <a:r>
              <a:rPr lang="es-MX" i="1" dirty="0" err="1"/>
              <a:t>size</a:t>
            </a:r>
            <a:r>
              <a:rPr lang="es-MX" dirty="0"/>
              <a:t>: </a:t>
            </a:r>
            <a:r>
              <a:rPr lang="es-MX" dirty="0" err="1"/>
              <a:t>smaller</a:t>
            </a:r>
            <a:r>
              <a:rPr lang="es-MX" dirty="0"/>
              <a:t> </a:t>
            </a:r>
            <a:r>
              <a:rPr lang="es-MX" dirty="0" err="1"/>
              <a:t>than</a:t>
            </a:r>
            <a:r>
              <a:rPr lang="es-MX" dirty="0"/>
              <a:t> </a:t>
            </a:r>
            <a:r>
              <a:rPr lang="es-MX" dirty="0" err="1"/>
              <a:t>Main</a:t>
            </a:r>
            <a:r>
              <a:rPr lang="es-MX" dirty="0"/>
              <a:t> </a:t>
            </a:r>
            <a:r>
              <a:rPr lang="es-MX" dirty="0" err="1"/>
              <a:t>Memory</a:t>
            </a:r>
            <a:endParaRPr lang="es-MX" dirty="0"/>
          </a:p>
          <a:p>
            <a:endParaRPr lang="es-MX" dirty="0"/>
          </a:p>
          <a:p>
            <a:r>
              <a:rPr lang="es-MX" i="1" dirty="0"/>
              <a:t>Time to time</a:t>
            </a:r>
            <a:r>
              <a:rPr lang="es-MX" dirty="0"/>
              <a:t>: a block of </a:t>
            </a:r>
            <a:r>
              <a:rPr lang="es-MX" dirty="0" err="1"/>
              <a:t>Main</a:t>
            </a:r>
            <a:r>
              <a:rPr lang="es-MX" dirty="0"/>
              <a:t> </a:t>
            </a:r>
            <a:r>
              <a:rPr lang="es-MX" dirty="0" err="1"/>
              <a:t>Memory</a:t>
            </a:r>
            <a:r>
              <a:rPr lang="es-MX" dirty="0"/>
              <a:t> </a:t>
            </a:r>
            <a:r>
              <a:rPr lang="es-MX" dirty="0" err="1"/>
              <a:t>locations</a:t>
            </a:r>
            <a:r>
              <a:rPr lang="es-MX" dirty="0"/>
              <a:t> </a:t>
            </a:r>
            <a:r>
              <a:rPr lang="es-MX" dirty="0" err="1"/>
              <a:t>is</a:t>
            </a:r>
            <a:r>
              <a:rPr lang="es-MX" dirty="0"/>
              <a:t> </a:t>
            </a:r>
            <a:r>
              <a:rPr lang="es-MX" dirty="0" err="1"/>
              <a:t>copied</a:t>
            </a:r>
            <a:r>
              <a:rPr lang="es-MX" dirty="0"/>
              <a:t>, </a:t>
            </a:r>
            <a:r>
              <a:rPr lang="es-MX" dirty="0" err="1"/>
              <a:t>by</a:t>
            </a:r>
            <a:r>
              <a:rPr lang="es-MX" dirty="0"/>
              <a:t> CPU, to Cache </a:t>
            </a:r>
            <a:r>
              <a:rPr lang="es-MX" dirty="0" err="1"/>
              <a:t>Memory</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69</a:t>
            </a:fld>
            <a:endParaRPr lang="es-MX" dirty="0"/>
          </a:p>
        </p:txBody>
      </p:sp>
    </p:spTree>
    <p:extLst>
      <p:ext uri="{BB962C8B-B14F-4D97-AF65-F5344CB8AC3E}">
        <p14:creationId xmlns:p14="http://schemas.microsoft.com/office/powerpoint/2010/main" val="258766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Intel D850MD Motherboard</a:t>
            </a:r>
          </a:p>
        </p:txBody>
      </p:sp>
      <p:sp>
        <p:nvSpPr>
          <p:cNvPr id="5" name="4 Marcador de número de diapositiva"/>
          <p:cNvSpPr>
            <a:spLocks noGrp="1"/>
          </p:cNvSpPr>
          <p:nvPr>
            <p:ph type="sldNum" sz="quarter" idx="12"/>
          </p:nvPr>
        </p:nvSpPr>
        <p:spPr/>
        <p:txBody>
          <a:bodyPr/>
          <a:lstStyle/>
          <a:p>
            <a:fld id="{89694F64-EAC4-420D-80A9-8D186F3C5535}" type="slidenum">
              <a:rPr lang="es-MX">
                <a:solidFill>
                  <a:prstClr val="black"/>
                </a:solidFill>
                <a:latin typeface="Calibri"/>
              </a:rPr>
              <a:pPr/>
              <a:t>7</a:t>
            </a:fld>
            <a:endParaRPr lang="es-MX" dirty="0">
              <a:solidFill>
                <a:prstClr val="black"/>
              </a:solidFill>
              <a:latin typeface="Calibri"/>
            </a:endParaRPr>
          </a:p>
        </p:txBody>
      </p:sp>
      <p:pic>
        <p:nvPicPr>
          <p:cNvPr id="6" name="Picture 4" descr="d850m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6300" y="1263650"/>
            <a:ext cx="49657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H="1">
            <a:off x="7912100" y="4464050"/>
            <a:ext cx="9144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8" name="Text Box 6"/>
          <p:cNvSpPr txBox="1">
            <a:spLocks noChangeArrowheads="1"/>
          </p:cNvSpPr>
          <p:nvPr/>
        </p:nvSpPr>
        <p:spPr bwMode="auto">
          <a:xfrm>
            <a:off x="8826500" y="4191001"/>
            <a:ext cx="1447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500">
                <a:solidFill>
                  <a:prstClr val="black"/>
                </a:solidFill>
              </a:rPr>
              <a:t>dynamic RAM </a:t>
            </a:r>
          </a:p>
        </p:txBody>
      </p:sp>
      <p:sp>
        <p:nvSpPr>
          <p:cNvPr id="9" name="Line 7"/>
          <p:cNvSpPr>
            <a:spLocks noChangeShapeType="1"/>
          </p:cNvSpPr>
          <p:nvPr/>
        </p:nvSpPr>
        <p:spPr bwMode="auto">
          <a:xfrm flipH="1">
            <a:off x="7454900" y="3625850"/>
            <a:ext cx="10668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10" name="Text Box 8"/>
          <p:cNvSpPr txBox="1">
            <a:spLocks noChangeArrowheads="1"/>
          </p:cNvSpPr>
          <p:nvPr/>
        </p:nvSpPr>
        <p:spPr bwMode="auto">
          <a:xfrm>
            <a:off x="8521700" y="3349626"/>
            <a:ext cx="20574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500">
                <a:solidFill>
                  <a:prstClr val="black"/>
                </a:solidFill>
              </a:rPr>
              <a:t>Pentium 4 socket</a:t>
            </a:r>
          </a:p>
        </p:txBody>
      </p:sp>
      <p:sp>
        <p:nvSpPr>
          <p:cNvPr id="11" name="Line 9"/>
          <p:cNvSpPr>
            <a:spLocks noChangeShapeType="1"/>
          </p:cNvSpPr>
          <p:nvPr/>
        </p:nvSpPr>
        <p:spPr bwMode="auto">
          <a:xfrm>
            <a:off x="3263900" y="3016250"/>
            <a:ext cx="990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12" name="Text Box 10"/>
          <p:cNvSpPr txBox="1">
            <a:spLocks noChangeArrowheads="1"/>
          </p:cNvSpPr>
          <p:nvPr/>
        </p:nvSpPr>
        <p:spPr bwMode="auto">
          <a:xfrm>
            <a:off x="1816100" y="5562601"/>
            <a:ext cx="1143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r" eaLnBrk="1" hangingPunct="1">
              <a:spcBef>
                <a:spcPct val="50000"/>
              </a:spcBef>
              <a:buClrTx/>
              <a:buNone/>
            </a:pPr>
            <a:r>
              <a:rPr lang="en-US" altLang="en-US" sz="1500">
                <a:solidFill>
                  <a:prstClr val="black"/>
                </a:solidFill>
              </a:rPr>
              <a:t>Speaker</a:t>
            </a:r>
          </a:p>
        </p:txBody>
      </p:sp>
      <p:sp>
        <p:nvSpPr>
          <p:cNvPr id="13" name="Line 11"/>
          <p:cNvSpPr>
            <a:spLocks noChangeShapeType="1"/>
          </p:cNvSpPr>
          <p:nvPr/>
        </p:nvSpPr>
        <p:spPr bwMode="auto">
          <a:xfrm flipH="1" flipV="1">
            <a:off x="6388100" y="5988050"/>
            <a:ext cx="228600" cy="5334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14" name="Text Box 12"/>
          <p:cNvSpPr txBox="1">
            <a:spLocks noChangeArrowheads="1"/>
          </p:cNvSpPr>
          <p:nvPr/>
        </p:nvSpPr>
        <p:spPr bwMode="auto">
          <a:xfrm>
            <a:off x="6540500" y="6292851"/>
            <a:ext cx="2286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500">
                <a:solidFill>
                  <a:prstClr val="black"/>
                </a:solidFill>
              </a:rPr>
              <a:t>IDE drive connectors</a:t>
            </a:r>
          </a:p>
        </p:txBody>
      </p:sp>
      <p:sp>
        <p:nvSpPr>
          <p:cNvPr id="15" name="Text Box 14"/>
          <p:cNvSpPr txBox="1">
            <a:spLocks noChangeArrowheads="1"/>
          </p:cNvSpPr>
          <p:nvPr/>
        </p:nvSpPr>
        <p:spPr bwMode="auto">
          <a:xfrm>
            <a:off x="8445500" y="806450"/>
            <a:ext cx="22860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500">
                <a:solidFill>
                  <a:prstClr val="black"/>
                </a:solidFill>
              </a:rPr>
              <a:t>mouse, keyboard, parallel, serial, and USB connectors</a:t>
            </a:r>
          </a:p>
        </p:txBody>
      </p:sp>
      <p:sp>
        <p:nvSpPr>
          <p:cNvPr id="16" name="Line 15"/>
          <p:cNvSpPr>
            <a:spLocks noChangeShapeType="1"/>
          </p:cNvSpPr>
          <p:nvPr/>
        </p:nvSpPr>
        <p:spPr bwMode="auto">
          <a:xfrm>
            <a:off x="3263900" y="3778250"/>
            <a:ext cx="18288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17" name="Text Box 16"/>
          <p:cNvSpPr txBox="1">
            <a:spLocks noChangeArrowheads="1"/>
          </p:cNvSpPr>
          <p:nvPr/>
        </p:nvSpPr>
        <p:spPr bwMode="auto">
          <a:xfrm>
            <a:off x="1816100" y="3505201"/>
            <a:ext cx="1447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r" eaLnBrk="1" hangingPunct="1">
              <a:spcBef>
                <a:spcPct val="50000"/>
              </a:spcBef>
              <a:buClrTx/>
              <a:buNone/>
            </a:pPr>
            <a:r>
              <a:rPr lang="en-US" altLang="en-US" sz="1500">
                <a:solidFill>
                  <a:prstClr val="black"/>
                </a:solidFill>
              </a:rPr>
              <a:t>AGP slot</a:t>
            </a:r>
          </a:p>
        </p:txBody>
      </p:sp>
      <p:sp>
        <p:nvSpPr>
          <p:cNvPr id="18" name="Line 17"/>
          <p:cNvSpPr>
            <a:spLocks noChangeShapeType="1"/>
          </p:cNvSpPr>
          <p:nvPr/>
        </p:nvSpPr>
        <p:spPr bwMode="auto">
          <a:xfrm>
            <a:off x="3187700" y="6064250"/>
            <a:ext cx="3810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19" name="Text Box 18"/>
          <p:cNvSpPr txBox="1">
            <a:spLocks noChangeArrowheads="1"/>
          </p:cNvSpPr>
          <p:nvPr/>
        </p:nvSpPr>
        <p:spPr bwMode="auto">
          <a:xfrm>
            <a:off x="2349500" y="5826126"/>
            <a:ext cx="8382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r" eaLnBrk="1" hangingPunct="1">
              <a:spcBef>
                <a:spcPct val="50000"/>
              </a:spcBef>
              <a:buClrTx/>
              <a:buNone/>
            </a:pPr>
            <a:r>
              <a:rPr lang="en-US" altLang="en-US" sz="1500">
                <a:solidFill>
                  <a:prstClr val="black"/>
                </a:solidFill>
              </a:rPr>
              <a:t>Battery</a:t>
            </a:r>
          </a:p>
        </p:txBody>
      </p:sp>
      <p:sp>
        <p:nvSpPr>
          <p:cNvPr id="20" name="Line 19"/>
          <p:cNvSpPr>
            <a:spLocks noChangeShapeType="1"/>
          </p:cNvSpPr>
          <p:nvPr/>
        </p:nvSpPr>
        <p:spPr bwMode="auto">
          <a:xfrm>
            <a:off x="3035300" y="1416050"/>
            <a:ext cx="24384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21" name="Text Box 20"/>
          <p:cNvSpPr txBox="1">
            <a:spLocks noChangeArrowheads="1"/>
          </p:cNvSpPr>
          <p:nvPr/>
        </p:nvSpPr>
        <p:spPr bwMode="auto">
          <a:xfrm>
            <a:off x="2197100" y="1143001"/>
            <a:ext cx="8382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r" eaLnBrk="1" hangingPunct="1">
              <a:spcBef>
                <a:spcPct val="50000"/>
              </a:spcBef>
              <a:buClrTx/>
              <a:buNone/>
            </a:pPr>
            <a:r>
              <a:rPr lang="en-US" altLang="en-US" sz="1500">
                <a:solidFill>
                  <a:prstClr val="black"/>
                </a:solidFill>
              </a:rPr>
              <a:t>Video</a:t>
            </a:r>
          </a:p>
        </p:txBody>
      </p:sp>
      <p:sp>
        <p:nvSpPr>
          <p:cNvPr id="22" name="Line 21"/>
          <p:cNvSpPr>
            <a:spLocks noChangeShapeType="1"/>
          </p:cNvSpPr>
          <p:nvPr/>
        </p:nvSpPr>
        <p:spPr bwMode="auto">
          <a:xfrm flipH="1" flipV="1">
            <a:off x="7531100" y="5911850"/>
            <a:ext cx="990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23" name="Text Box 22"/>
          <p:cNvSpPr txBox="1">
            <a:spLocks noChangeArrowheads="1"/>
          </p:cNvSpPr>
          <p:nvPr/>
        </p:nvSpPr>
        <p:spPr bwMode="auto">
          <a:xfrm>
            <a:off x="8521700" y="563880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500">
                <a:solidFill>
                  <a:prstClr val="black"/>
                </a:solidFill>
              </a:rPr>
              <a:t>Power connector</a:t>
            </a:r>
          </a:p>
        </p:txBody>
      </p:sp>
      <p:sp>
        <p:nvSpPr>
          <p:cNvPr id="24" name="Line 25"/>
          <p:cNvSpPr>
            <a:spLocks noChangeShapeType="1"/>
          </p:cNvSpPr>
          <p:nvPr/>
        </p:nvSpPr>
        <p:spPr bwMode="auto">
          <a:xfrm flipH="1">
            <a:off x="6159500" y="3244850"/>
            <a:ext cx="2362200" cy="228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25" name="Text Box 26"/>
          <p:cNvSpPr txBox="1">
            <a:spLocks noChangeArrowheads="1"/>
          </p:cNvSpPr>
          <p:nvPr/>
        </p:nvSpPr>
        <p:spPr bwMode="auto">
          <a:xfrm>
            <a:off x="8521700" y="2971801"/>
            <a:ext cx="21336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500">
                <a:solidFill>
                  <a:prstClr val="black"/>
                </a:solidFill>
              </a:rPr>
              <a:t>memory controller hub</a:t>
            </a:r>
          </a:p>
        </p:txBody>
      </p:sp>
      <p:sp>
        <p:nvSpPr>
          <p:cNvPr id="26" name="Line 27"/>
          <p:cNvSpPr>
            <a:spLocks noChangeShapeType="1"/>
          </p:cNvSpPr>
          <p:nvPr/>
        </p:nvSpPr>
        <p:spPr bwMode="auto">
          <a:xfrm flipH="1">
            <a:off x="7912100" y="4464050"/>
            <a:ext cx="914400" cy="5334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27" name="Line 28"/>
          <p:cNvSpPr>
            <a:spLocks noChangeShapeType="1"/>
          </p:cNvSpPr>
          <p:nvPr/>
        </p:nvSpPr>
        <p:spPr bwMode="auto">
          <a:xfrm flipH="1" flipV="1">
            <a:off x="7531100" y="6140450"/>
            <a:ext cx="990600" cy="19685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28" name="Text Box 29"/>
          <p:cNvSpPr txBox="1">
            <a:spLocks noChangeArrowheads="1"/>
          </p:cNvSpPr>
          <p:nvPr/>
        </p:nvSpPr>
        <p:spPr bwMode="auto">
          <a:xfrm>
            <a:off x="8521700" y="6064251"/>
            <a:ext cx="1828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None/>
            </a:pPr>
            <a:r>
              <a:rPr lang="en-US" altLang="en-US" sz="1500">
                <a:solidFill>
                  <a:prstClr val="black"/>
                </a:solidFill>
              </a:rPr>
              <a:t>Diskette connector</a:t>
            </a:r>
          </a:p>
        </p:txBody>
      </p:sp>
      <p:sp>
        <p:nvSpPr>
          <p:cNvPr id="29" name="Line 30"/>
          <p:cNvSpPr>
            <a:spLocks noChangeShapeType="1"/>
          </p:cNvSpPr>
          <p:nvPr/>
        </p:nvSpPr>
        <p:spPr bwMode="auto">
          <a:xfrm>
            <a:off x="2959100" y="5835650"/>
            <a:ext cx="990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30" name="Text Box 31"/>
          <p:cNvSpPr txBox="1">
            <a:spLocks noChangeArrowheads="1"/>
          </p:cNvSpPr>
          <p:nvPr/>
        </p:nvSpPr>
        <p:spPr bwMode="auto">
          <a:xfrm>
            <a:off x="1816100" y="2730501"/>
            <a:ext cx="1447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r" eaLnBrk="1" hangingPunct="1">
              <a:spcBef>
                <a:spcPct val="50000"/>
              </a:spcBef>
              <a:buClrTx/>
              <a:buNone/>
            </a:pPr>
            <a:r>
              <a:rPr lang="en-US" altLang="en-US" sz="1500">
                <a:solidFill>
                  <a:prstClr val="black"/>
                </a:solidFill>
              </a:rPr>
              <a:t>PCI slots</a:t>
            </a:r>
          </a:p>
        </p:txBody>
      </p:sp>
      <p:sp>
        <p:nvSpPr>
          <p:cNvPr id="31" name="Line 32"/>
          <p:cNvSpPr>
            <a:spLocks noChangeShapeType="1"/>
          </p:cNvSpPr>
          <p:nvPr/>
        </p:nvSpPr>
        <p:spPr bwMode="auto">
          <a:xfrm>
            <a:off x="2959100" y="5530850"/>
            <a:ext cx="18288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32" name="Text Box 33"/>
          <p:cNvSpPr txBox="1">
            <a:spLocks noChangeArrowheads="1"/>
          </p:cNvSpPr>
          <p:nvPr/>
        </p:nvSpPr>
        <p:spPr bwMode="auto">
          <a:xfrm>
            <a:off x="1587500" y="5226051"/>
            <a:ext cx="13716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r" eaLnBrk="1" hangingPunct="1">
              <a:spcBef>
                <a:spcPct val="50000"/>
              </a:spcBef>
              <a:buClrTx/>
              <a:buNone/>
            </a:pPr>
            <a:r>
              <a:rPr lang="en-US" altLang="en-US" sz="1500">
                <a:solidFill>
                  <a:prstClr val="black"/>
                </a:solidFill>
              </a:rPr>
              <a:t>I/O Controller</a:t>
            </a:r>
          </a:p>
        </p:txBody>
      </p:sp>
      <p:sp>
        <p:nvSpPr>
          <p:cNvPr id="33" name="Line 34"/>
          <p:cNvSpPr>
            <a:spLocks noChangeShapeType="1"/>
          </p:cNvSpPr>
          <p:nvPr/>
        </p:nvSpPr>
        <p:spPr bwMode="auto">
          <a:xfrm>
            <a:off x="5702300" y="1339850"/>
            <a:ext cx="28194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34" name="Line 35"/>
          <p:cNvSpPr>
            <a:spLocks noChangeShapeType="1"/>
          </p:cNvSpPr>
          <p:nvPr/>
        </p:nvSpPr>
        <p:spPr bwMode="auto">
          <a:xfrm>
            <a:off x="3187700" y="4845050"/>
            <a:ext cx="12954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35" name="Text Box 36"/>
          <p:cNvSpPr txBox="1">
            <a:spLocks noChangeArrowheads="1"/>
          </p:cNvSpPr>
          <p:nvPr/>
        </p:nvSpPr>
        <p:spPr bwMode="auto">
          <a:xfrm>
            <a:off x="1739900" y="4572001"/>
            <a:ext cx="1447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r" eaLnBrk="1" hangingPunct="1">
              <a:spcBef>
                <a:spcPct val="50000"/>
              </a:spcBef>
              <a:buClrTx/>
              <a:buNone/>
            </a:pPr>
            <a:r>
              <a:rPr lang="en-US" altLang="en-US" sz="1500">
                <a:solidFill>
                  <a:prstClr val="black"/>
                </a:solidFill>
              </a:rPr>
              <a:t>Firmware hub</a:t>
            </a:r>
          </a:p>
        </p:txBody>
      </p:sp>
      <p:sp>
        <p:nvSpPr>
          <p:cNvPr id="36" name="Line 37"/>
          <p:cNvSpPr>
            <a:spLocks noChangeShapeType="1"/>
          </p:cNvSpPr>
          <p:nvPr/>
        </p:nvSpPr>
        <p:spPr bwMode="auto">
          <a:xfrm>
            <a:off x="3187700" y="1873250"/>
            <a:ext cx="609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en-US">
              <a:solidFill>
                <a:prstClr val="black"/>
              </a:solidFill>
              <a:latin typeface="Calibri"/>
            </a:endParaRPr>
          </a:p>
        </p:txBody>
      </p:sp>
      <p:sp>
        <p:nvSpPr>
          <p:cNvPr id="37" name="Text Box 38"/>
          <p:cNvSpPr txBox="1">
            <a:spLocks noChangeArrowheads="1"/>
          </p:cNvSpPr>
          <p:nvPr/>
        </p:nvSpPr>
        <p:spPr bwMode="auto">
          <a:xfrm>
            <a:off x="2044700" y="1600201"/>
            <a:ext cx="1143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r" eaLnBrk="1" hangingPunct="1">
              <a:spcBef>
                <a:spcPct val="50000"/>
              </a:spcBef>
              <a:buClrTx/>
              <a:buNone/>
            </a:pPr>
            <a:r>
              <a:rPr lang="en-US" altLang="en-US" sz="1500">
                <a:solidFill>
                  <a:prstClr val="black"/>
                </a:solidFill>
              </a:rPr>
              <a:t>Audio chip</a:t>
            </a:r>
          </a:p>
        </p:txBody>
      </p:sp>
      <p:sp>
        <p:nvSpPr>
          <p:cNvPr id="4" name="Marcador de pie de página 3"/>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Tree>
    <p:extLst>
      <p:ext uri="{BB962C8B-B14F-4D97-AF65-F5344CB8AC3E}">
        <p14:creationId xmlns:p14="http://schemas.microsoft.com/office/powerpoint/2010/main" val="1605878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Main</a:t>
            </a:r>
            <a:r>
              <a:rPr lang="es-MX" dirty="0"/>
              <a:t> </a:t>
            </a:r>
            <a:r>
              <a:rPr lang="es-MX" dirty="0" err="1"/>
              <a:t>Memory</a:t>
            </a:r>
            <a:r>
              <a:rPr lang="es-MX" dirty="0"/>
              <a:t> &lt;&gt; Cache </a:t>
            </a:r>
            <a:r>
              <a:rPr lang="es-MX" dirty="0" err="1"/>
              <a:t>Memory</a:t>
            </a:r>
            <a:endParaRPr lang="es-MX" dirty="0"/>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70</a:t>
            </a:fld>
            <a:endParaRPr lang="es-MX" dirty="0"/>
          </a:p>
        </p:txBody>
      </p:sp>
      <p:grpSp>
        <p:nvGrpSpPr>
          <p:cNvPr id="48" name="Grupo 47"/>
          <p:cNvGrpSpPr/>
          <p:nvPr/>
        </p:nvGrpSpPr>
        <p:grpSpPr>
          <a:xfrm>
            <a:off x="2282032" y="1262062"/>
            <a:ext cx="7627937" cy="5464520"/>
            <a:chOff x="1058863" y="1293812"/>
            <a:chExt cx="7627937" cy="5464520"/>
          </a:xfrm>
        </p:grpSpPr>
        <p:sp>
          <p:nvSpPr>
            <p:cNvPr id="6" name="3 Marcador de pie de página"/>
            <p:cNvSpPr txBox="1">
              <a:spLocks/>
            </p:cNvSpPr>
            <p:nvPr/>
          </p:nvSpPr>
          <p:spPr>
            <a:xfrm>
              <a:off x="3124200" y="6356350"/>
              <a:ext cx="2895600" cy="365125"/>
            </a:xfrm>
            <a:prstGeom prst="rect">
              <a:avLst/>
            </a:prstGeom>
          </p:spPr>
          <p:txBody>
            <a:bodyPr vert="horz" lIns="91440" tIns="45720" rIns="91440" bIns="45720" rtlCol="0" anchor="ctr"/>
            <a:lstStyle>
              <a:defPPr>
                <a:defRPr lang="es-MX"/>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t>Sistemas Operativos</a:t>
              </a:r>
              <a:endParaRPr lang="es-MX" dirty="0"/>
            </a:p>
          </p:txBody>
        </p:sp>
        <p:sp>
          <p:nvSpPr>
            <p:cNvPr id="7" name="4 Marcador de número de diapositiva"/>
            <p:cNvSpPr txBox="1">
              <a:spLocks/>
            </p:cNvSpPr>
            <p:nvPr/>
          </p:nvSpPr>
          <p:spPr>
            <a:xfrm>
              <a:off x="6553200" y="6356350"/>
              <a:ext cx="2133600" cy="365125"/>
            </a:xfrm>
            <a:prstGeom prst="rect">
              <a:avLst/>
            </a:prstGeom>
          </p:spPr>
          <p:txBody>
            <a:bodyPr vert="horz" lIns="91440" tIns="45720" rIns="91440" bIns="45720" rtlCol="0" anchor="ctr"/>
            <a:lstStyle>
              <a:defPPr>
                <a:defRPr lang="es-MX"/>
              </a:defPPr>
              <a:lvl1pPr marL="0" algn="r" defTabSz="914400" rtl="0" eaLnBrk="1" latinLnBrk="0" hangingPunct="1">
                <a:defRPr sz="12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D12B9E-07E7-4AA4-B998-005BF6072828}" type="slidenum">
                <a:rPr lang="es-MX"/>
                <a:pPr/>
                <a:t>70</a:t>
              </a:fld>
              <a:endParaRPr lang="es-MX" dirty="0"/>
            </a:p>
          </p:txBody>
        </p:sp>
        <p:sp>
          <p:nvSpPr>
            <p:cNvPr id="8" name="Rectangle 5"/>
            <p:cNvSpPr>
              <a:spLocks noChangeArrowheads="1"/>
            </p:cNvSpPr>
            <p:nvPr/>
          </p:nvSpPr>
          <p:spPr bwMode="auto">
            <a:xfrm>
              <a:off x="5029200" y="2208212"/>
              <a:ext cx="381000" cy="13716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hangingPunct="1">
                <a:spcBef>
                  <a:spcPct val="0"/>
                </a:spcBef>
                <a:buFontTx/>
                <a:buNone/>
              </a:pPr>
              <a:endParaRPr lang="es-MX" altLang="es-MX" sz="2800">
                <a:solidFill>
                  <a:schemeClr val="bg2"/>
                </a:solidFill>
                <a:latin typeface="Times New Roman" pitchFamily="18" charset="0"/>
              </a:endParaRPr>
            </a:p>
          </p:txBody>
        </p:sp>
        <p:sp>
          <p:nvSpPr>
            <p:cNvPr id="9" name="Rectangle 6"/>
            <p:cNvSpPr>
              <a:spLocks noChangeArrowheads="1"/>
            </p:cNvSpPr>
            <p:nvPr/>
          </p:nvSpPr>
          <p:spPr bwMode="auto">
            <a:xfrm>
              <a:off x="5421313" y="2208212"/>
              <a:ext cx="1893887" cy="1371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hangingPunct="1">
                <a:spcBef>
                  <a:spcPct val="0"/>
                </a:spcBef>
                <a:buFontTx/>
                <a:buNone/>
              </a:pPr>
              <a:endParaRPr lang="es-MX" altLang="es-MX" sz="2800">
                <a:solidFill>
                  <a:schemeClr val="bg2"/>
                </a:solidFill>
                <a:latin typeface="Times New Roman" pitchFamily="18" charset="0"/>
              </a:endParaRPr>
            </a:p>
          </p:txBody>
        </p:sp>
        <p:sp>
          <p:nvSpPr>
            <p:cNvPr id="10" name="Rectangle 7"/>
            <p:cNvSpPr>
              <a:spLocks noChangeArrowheads="1"/>
            </p:cNvSpPr>
            <p:nvPr/>
          </p:nvSpPr>
          <p:spPr bwMode="auto">
            <a:xfrm>
              <a:off x="2057400" y="2208212"/>
              <a:ext cx="914400" cy="3581400"/>
            </a:xfrm>
            <a:prstGeom prst="rect">
              <a:avLst/>
            </a:prstGeom>
            <a:solidFill>
              <a:srgbClr val="FFFF99"/>
            </a:solidFill>
            <a:ln w="127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hangingPunct="1">
                <a:spcBef>
                  <a:spcPct val="0"/>
                </a:spcBef>
                <a:buFontTx/>
                <a:buNone/>
              </a:pPr>
              <a:endParaRPr lang="es-MX" altLang="es-MX" sz="2800">
                <a:solidFill>
                  <a:schemeClr val="bg2"/>
                </a:solidFill>
                <a:latin typeface="Times New Roman" pitchFamily="18" charset="0"/>
              </a:endParaRPr>
            </a:p>
          </p:txBody>
        </p:sp>
        <p:sp>
          <p:nvSpPr>
            <p:cNvPr id="11" name="Line 8"/>
            <p:cNvSpPr>
              <a:spLocks noChangeShapeType="1"/>
            </p:cNvSpPr>
            <p:nvPr/>
          </p:nvSpPr>
          <p:spPr bwMode="auto">
            <a:xfrm>
              <a:off x="2058988" y="2360612"/>
              <a:ext cx="912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2" name="Line 9"/>
            <p:cNvSpPr>
              <a:spLocks noChangeShapeType="1"/>
            </p:cNvSpPr>
            <p:nvPr/>
          </p:nvSpPr>
          <p:spPr bwMode="auto">
            <a:xfrm>
              <a:off x="2058988" y="2538412"/>
              <a:ext cx="912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3" name="Line 10"/>
            <p:cNvSpPr>
              <a:spLocks noChangeShapeType="1"/>
            </p:cNvSpPr>
            <p:nvPr/>
          </p:nvSpPr>
          <p:spPr bwMode="auto">
            <a:xfrm>
              <a:off x="2058988" y="2716212"/>
              <a:ext cx="912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4" name="Line 11"/>
            <p:cNvSpPr>
              <a:spLocks noChangeShapeType="1"/>
            </p:cNvSpPr>
            <p:nvPr/>
          </p:nvSpPr>
          <p:spPr bwMode="auto">
            <a:xfrm>
              <a:off x="2058988" y="2894012"/>
              <a:ext cx="912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5" name="Line 12"/>
            <p:cNvSpPr>
              <a:spLocks noChangeShapeType="1"/>
            </p:cNvSpPr>
            <p:nvPr/>
          </p:nvSpPr>
          <p:spPr bwMode="auto">
            <a:xfrm>
              <a:off x="2058988" y="3275012"/>
              <a:ext cx="912812"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6" name="Line 13"/>
            <p:cNvSpPr>
              <a:spLocks noChangeShapeType="1"/>
            </p:cNvSpPr>
            <p:nvPr/>
          </p:nvSpPr>
          <p:spPr bwMode="auto">
            <a:xfrm>
              <a:off x="2058988" y="4799012"/>
              <a:ext cx="912812"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7" name="Line 14"/>
            <p:cNvSpPr>
              <a:spLocks noChangeShapeType="1"/>
            </p:cNvSpPr>
            <p:nvPr/>
          </p:nvSpPr>
          <p:spPr bwMode="auto">
            <a:xfrm>
              <a:off x="5410200" y="2209800"/>
              <a:ext cx="0" cy="1370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8" name="Line 15"/>
            <p:cNvSpPr>
              <a:spLocks noChangeShapeType="1"/>
            </p:cNvSpPr>
            <p:nvPr/>
          </p:nvSpPr>
          <p:spPr bwMode="auto">
            <a:xfrm>
              <a:off x="5030788" y="2373312"/>
              <a:ext cx="22844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9" name="Line 16"/>
            <p:cNvSpPr>
              <a:spLocks noChangeShapeType="1"/>
            </p:cNvSpPr>
            <p:nvPr/>
          </p:nvSpPr>
          <p:spPr bwMode="auto">
            <a:xfrm>
              <a:off x="5030788" y="2576512"/>
              <a:ext cx="22844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0" name="Line 17"/>
            <p:cNvSpPr>
              <a:spLocks noChangeShapeType="1"/>
            </p:cNvSpPr>
            <p:nvPr/>
          </p:nvSpPr>
          <p:spPr bwMode="auto">
            <a:xfrm>
              <a:off x="5030788" y="2754312"/>
              <a:ext cx="22844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 name="Rectangle 18"/>
            <p:cNvSpPr>
              <a:spLocks noChangeArrowheads="1"/>
            </p:cNvSpPr>
            <p:nvPr/>
          </p:nvSpPr>
          <p:spPr bwMode="auto">
            <a:xfrm>
              <a:off x="1460500" y="1562100"/>
              <a:ext cx="1189428"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2000"/>
                <a:t>Memory</a:t>
              </a:r>
            </a:p>
            <a:p>
              <a:pPr>
                <a:spcBef>
                  <a:spcPct val="0"/>
                </a:spcBef>
                <a:buFontTx/>
                <a:buNone/>
              </a:pPr>
              <a:r>
                <a:rPr lang="en-US" altLang="es-MX" sz="2000"/>
                <a:t>Address</a:t>
              </a:r>
            </a:p>
          </p:txBody>
        </p:sp>
        <p:sp>
          <p:nvSpPr>
            <p:cNvPr id="22" name="Rectangle 19"/>
            <p:cNvSpPr>
              <a:spLocks noChangeArrowheads="1"/>
            </p:cNvSpPr>
            <p:nvPr/>
          </p:nvSpPr>
          <p:spPr bwMode="auto">
            <a:xfrm>
              <a:off x="1822450" y="2279650"/>
              <a:ext cx="29014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1</a:t>
              </a:r>
            </a:p>
          </p:txBody>
        </p:sp>
        <p:sp>
          <p:nvSpPr>
            <p:cNvPr id="23" name="Rectangle 20"/>
            <p:cNvSpPr>
              <a:spLocks noChangeArrowheads="1"/>
            </p:cNvSpPr>
            <p:nvPr/>
          </p:nvSpPr>
          <p:spPr bwMode="auto">
            <a:xfrm>
              <a:off x="1822450" y="2625725"/>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3</a:t>
              </a:r>
            </a:p>
          </p:txBody>
        </p:sp>
        <p:sp>
          <p:nvSpPr>
            <p:cNvPr id="24" name="Rectangle 21"/>
            <p:cNvSpPr>
              <a:spLocks noChangeArrowheads="1"/>
            </p:cNvSpPr>
            <p:nvPr/>
          </p:nvSpPr>
          <p:spPr bwMode="auto">
            <a:xfrm>
              <a:off x="1822450" y="2105025"/>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0</a:t>
              </a:r>
            </a:p>
          </p:txBody>
        </p:sp>
        <p:sp>
          <p:nvSpPr>
            <p:cNvPr id="25" name="Rectangle 22"/>
            <p:cNvSpPr>
              <a:spLocks noChangeArrowheads="1"/>
            </p:cNvSpPr>
            <p:nvPr/>
          </p:nvSpPr>
          <p:spPr bwMode="auto">
            <a:xfrm>
              <a:off x="1822450" y="2452687"/>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2</a:t>
              </a:r>
            </a:p>
          </p:txBody>
        </p:sp>
        <p:sp>
          <p:nvSpPr>
            <p:cNvPr id="26" name="Rectangle 23"/>
            <p:cNvSpPr>
              <a:spLocks noChangeArrowheads="1"/>
            </p:cNvSpPr>
            <p:nvPr/>
          </p:nvSpPr>
          <p:spPr bwMode="auto">
            <a:xfrm>
              <a:off x="1190625" y="5529262"/>
              <a:ext cx="74539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2</a:t>
              </a:r>
              <a:r>
                <a:rPr lang="en-US" altLang="es-MX" sz="1800" baseline="30000"/>
                <a:t>n</a:t>
              </a:r>
              <a:r>
                <a:rPr lang="en-US" altLang="es-MX" sz="1800"/>
                <a:t> - 1</a:t>
              </a:r>
            </a:p>
          </p:txBody>
        </p:sp>
        <p:sp>
          <p:nvSpPr>
            <p:cNvPr id="27" name="Rectangle 24"/>
            <p:cNvSpPr>
              <a:spLocks noChangeArrowheads="1"/>
            </p:cNvSpPr>
            <p:nvPr/>
          </p:nvSpPr>
          <p:spPr bwMode="auto">
            <a:xfrm>
              <a:off x="3184525" y="5140325"/>
              <a:ext cx="752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Block</a:t>
              </a:r>
            </a:p>
          </p:txBody>
        </p:sp>
        <p:sp>
          <p:nvSpPr>
            <p:cNvPr id="28" name="Rectangle 25"/>
            <p:cNvSpPr>
              <a:spLocks noChangeArrowheads="1"/>
            </p:cNvSpPr>
            <p:nvPr/>
          </p:nvSpPr>
          <p:spPr bwMode="auto">
            <a:xfrm>
              <a:off x="3184525" y="2473325"/>
              <a:ext cx="1208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Block</a:t>
              </a:r>
            </a:p>
            <a:p>
              <a:pPr>
                <a:spcBef>
                  <a:spcPct val="0"/>
                </a:spcBef>
                <a:buFontTx/>
                <a:buNone/>
              </a:pPr>
              <a:r>
                <a:rPr lang="en-US" altLang="es-MX" sz="1800"/>
                <a:t>(</a:t>
              </a:r>
              <a:r>
                <a:rPr lang="en-US" altLang="es-MX" sz="1800" i="1">
                  <a:solidFill>
                    <a:srgbClr val="A50021"/>
                  </a:solidFill>
                </a:rPr>
                <a:t>k</a:t>
              </a:r>
              <a:r>
                <a:rPr lang="en-US" altLang="es-MX" sz="1800">
                  <a:solidFill>
                    <a:srgbClr val="A50021"/>
                  </a:solidFill>
                </a:rPr>
                <a:t> words</a:t>
              </a:r>
              <a:r>
                <a:rPr lang="en-US" altLang="es-MX" sz="1800"/>
                <a:t>)</a:t>
              </a:r>
            </a:p>
          </p:txBody>
        </p:sp>
        <p:sp>
          <p:nvSpPr>
            <p:cNvPr id="29" name="Rectangle 26"/>
            <p:cNvSpPr>
              <a:spLocks noChangeArrowheads="1"/>
            </p:cNvSpPr>
            <p:nvPr/>
          </p:nvSpPr>
          <p:spPr bwMode="auto">
            <a:xfrm>
              <a:off x="1646238" y="5930900"/>
              <a:ext cx="175849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2000">
                  <a:solidFill>
                    <a:srgbClr val="A50021"/>
                  </a:solidFill>
                </a:rPr>
                <a:t>Word Length</a:t>
              </a:r>
              <a:endParaRPr lang="en-US" altLang="es-MX" sz="2000"/>
            </a:p>
          </p:txBody>
        </p:sp>
        <p:sp>
          <p:nvSpPr>
            <p:cNvPr id="30" name="Rectangle 27"/>
            <p:cNvSpPr>
              <a:spLocks noChangeArrowheads="1"/>
            </p:cNvSpPr>
            <p:nvPr/>
          </p:nvSpPr>
          <p:spPr bwMode="auto">
            <a:xfrm>
              <a:off x="3979908" y="1514475"/>
              <a:ext cx="1139735"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a:spcBef>
                  <a:spcPct val="0"/>
                </a:spcBef>
                <a:buFontTx/>
                <a:buNone/>
              </a:pPr>
              <a:r>
                <a:rPr lang="en-US" altLang="es-MX" sz="2000" dirty="0"/>
                <a:t>Slot</a:t>
              </a:r>
            </a:p>
            <a:p>
              <a:pPr algn="ctr">
                <a:spcBef>
                  <a:spcPct val="0"/>
                </a:spcBef>
                <a:buFontTx/>
                <a:buNone/>
              </a:pPr>
              <a:r>
                <a:rPr lang="en-US" altLang="es-MX" sz="2000" dirty="0"/>
                <a:t>Number</a:t>
              </a:r>
            </a:p>
          </p:txBody>
        </p:sp>
        <p:sp>
          <p:nvSpPr>
            <p:cNvPr id="31" name="Rectangle 28"/>
            <p:cNvSpPr>
              <a:spLocks noChangeArrowheads="1"/>
            </p:cNvSpPr>
            <p:nvPr/>
          </p:nvSpPr>
          <p:spPr bwMode="auto">
            <a:xfrm>
              <a:off x="4962525" y="1914525"/>
              <a:ext cx="59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dirty="0"/>
                <a:t>Tag</a:t>
              </a:r>
            </a:p>
          </p:txBody>
        </p:sp>
        <p:sp>
          <p:nvSpPr>
            <p:cNvPr id="32" name="Rectangle 29"/>
            <p:cNvSpPr>
              <a:spLocks noChangeArrowheads="1"/>
            </p:cNvSpPr>
            <p:nvPr/>
          </p:nvSpPr>
          <p:spPr bwMode="auto">
            <a:xfrm>
              <a:off x="6080125" y="1939925"/>
              <a:ext cx="752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Block</a:t>
              </a:r>
            </a:p>
          </p:txBody>
        </p:sp>
        <p:sp>
          <p:nvSpPr>
            <p:cNvPr id="33" name="Rectangle 30"/>
            <p:cNvSpPr>
              <a:spLocks noChangeArrowheads="1"/>
            </p:cNvSpPr>
            <p:nvPr/>
          </p:nvSpPr>
          <p:spPr bwMode="auto">
            <a:xfrm>
              <a:off x="4718050" y="2098675"/>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0</a:t>
              </a:r>
            </a:p>
          </p:txBody>
        </p:sp>
        <p:sp>
          <p:nvSpPr>
            <p:cNvPr id="34" name="Rectangle 31"/>
            <p:cNvSpPr>
              <a:spLocks noChangeArrowheads="1"/>
            </p:cNvSpPr>
            <p:nvPr/>
          </p:nvSpPr>
          <p:spPr bwMode="auto">
            <a:xfrm>
              <a:off x="4718050" y="2486025"/>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2</a:t>
              </a:r>
            </a:p>
          </p:txBody>
        </p:sp>
        <p:sp>
          <p:nvSpPr>
            <p:cNvPr id="35" name="Rectangle 32"/>
            <p:cNvSpPr>
              <a:spLocks noChangeArrowheads="1"/>
            </p:cNvSpPr>
            <p:nvPr/>
          </p:nvSpPr>
          <p:spPr bwMode="auto">
            <a:xfrm>
              <a:off x="4718050" y="2292350"/>
              <a:ext cx="29014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a:t>1</a:t>
              </a:r>
            </a:p>
          </p:txBody>
        </p:sp>
        <p:sp>
          <p:nvSpPr>
            <p:cNvPr id="36" name="Rectangle 33"/>
            <p:cNvSpPr>
              <a:spLocks noChangeArrowheads="1"/>
            </p:cNvSpPr>
            <p:nvPr/>
          </p:nvSpPr>
          <p:spPr bwMode="auto">
            <a:xfrm>
              <a:off x="4078288" y="3419475"/>
              <a:ext cx="73257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1800" i="1"/>
                <a:t>C </a:t>
              </a:r>
              <a:r>
                <a:rPr lang="en-US" altLang="es-MX" sz="1800"/>
                <a:t> - 1</a:t>
              </a:r>
            </a:p>
          </p:txBody>
        </p:sp>
        <p:sp>
          <p:nvSpPr>
            <p:cNvPr id="37" name="Rectangle 34"/>
            <p:cNvSpPr>
              <a:spLocks noChangeArrowheads="1"/>
            </p:cNvSpPr>
            <p:nvPr/>
          </p:nvSpPr>
          <p:spPr bwMode="auto">
            <a:xfrm>
              <a:off x="5546345" y="3863975"/>
              <a:ext cx="1720022"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lgn="ctr">
                <a:spcBef>
                  <a:spcPct val="0"/>
                </a:spcBef>
                <a:buFontTx/>
                <a:buNone/>
              </a:pPr>
              <a:r>
                <a:rPr lang="en-US" altLang="es-MX" sz="2000" dirty="0"/>
                <a:t>Block Length</a:t>
              </a:r>
            </a:p>
            <a:p>
              <a:pPr algn="ctr">
                <a:spcBef>
                  <a:spcPct val="0"/>
                </a:spcBef>
                <a:buFontTx/>
                <a:buNone/>
              </a:pPr>
              <a:r>
                <a:rPr lang="en-US" altLang="es-MX" sz="2000" dirty="0"/>
                <a:t>(</a:t>
              </a:r>
              <a:r>
                <a:rPr lang="en-US" altLang="es-MX" sz="2000" i="1" dirty="0">
                  <a:solidFill>
                    <a:srgbClr val="A50021"/>
                  </a:solidFill>
                </a:rPr>
                <a:t>k</a:t>
              </a:r>
              <a:r>
                <a:rPr lang="en-US" altLang="es-MX" sz="2000" dirty="0">
                  <a:solidFill>
                    <a:srgbClr val="A50021"/>
                  </a:solidFill>
                </a:rPr>
                <a:t> words</a:t>
              </a:r>
              <a:r>
                <a:rPr lang="en-US" altLang="es-MX" sz="2000" dirty="0"/>
                <a:t>)</a:t>
              </a:r>
            </a:p>
          </p:txBody>
        </p:sp>
        <p:sp>
          <p:nvSpPr>
            <p:cNvPr id="38" name="Rectangle 35"/>
            <p:cNvSpPr>
              <a:spLocks noChangeArrowheads="1"/>
            </p:cNvSpPr>
            <p:nvPr/>
          </p:nvSpPr>
          <p:spPr bwMode="auto">
            <a:xfrm>
              <a:off x="1058863" y="6296025"/>
              <a:ext cx="25776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2400">
                  <a:solidFill>
                    <a:srgbClr val="CC0000"/>
                  </a:solidFill>
                </a:rPr>
                <a:t>(a)</a:t>
              </a:r>
              <a:r>
                <a:rPr lang="en-US" altLang="es-MX" sz="2400"/>
                <a:t> Main Memory</a:t>
              </a:r>
            </a:p>
          </p:txBody>
        </p:sp>
        <p:sp>
          <p:nvSpPr>
            <p:cNvPr id="39" name="Rectangle 36"/>
            <p:cNvSpPr>
              <a:spLocks noChangeArrowheads="1"/>
            </p:cNvSpPr>
            <p:nvPr/>
          </p:nvSpPr>
          <p:spPr bwMode="auto">
            <a:xfrm>
              <a:off x="5419725" y="4751387"/>
              <a:ext cx="277319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a:spcBef>
                  <a:spcPct val="0"/>
                </a:spcBef>
                <a:buFontTx/>
                <a:buNone/>
              </a:pPr>
              <a:r>
                <a:rPr lang="en-US" altLang="es-MX" sz="2400" dirty="0">
                  <a:solidFill>
                    <a:srgbClr val="CC0000"/>
                  </a:solidFill>
                </a:rPr>
                <a:t>(b)</a:t>
              </a:r>
              <a:r>
                <a:rPr lang="en-US" altLang="es-MX" sz="2400" dirty="0"/>
                <a:t> </a:t>
              </a:r>
              <a:r>
                <a:rPr lang="es-MX" altLang="es-MX" sz="2400" dirty="0"/>
                <a:t>Cache </a:t>
              </a:r>
              <a:r>
                <a:rPr lang="es-MX" altLang="es-MX" sz="2400" dirty="0" err="1"/>
                <a:t>Memory</a:t>
              </a:r>
              <a:endParaRPr lang="en-US" altLang="es-MX" sz="2400" dirty="0"/>
            </a:p>
          </p:txBody>
        </p:sp>
        <p:sp>
          <p:nvSpPr>
            <p:cNvPr id="40" name="Line 37"/>
            <p:cNvSpPr>
              <a:spLocks noChangeShapeType="1"/>
            </p:cNvSpPr>
            <p:nvPr/>
          </p:nvSpPr>
          <p:spPr bwMode="auto">
            <a:xfrm>
              <a:off x="2079625" y="5942012"/>
              <a:ext cx="892175"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s-MX"/>
            </a:p>
          </p:txBody>
        </p:sp>
        <p:sp>
          <p:nvSpPr>
            <p:cNvPr id="41" name="Line 38"/>
            <p:cNvSpPr>
              <a:spLocks noChangeShapeType="1"/>
            </p:cNvSpPr>
            <p:nvPr/>
          </p:nvSpPr>
          <p:spPr bwMode="auto">
            <a:xfrm>
              <a:off x="5086350" y="3703637"/>
              <a:ext cx="2228850"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s-MX"/>
            </a:p>
          </p:txBody>
        </p:sp>
        <p:sp>
          <p:nvSpPr>
            <p:cNvPr id="42" name="Freeform 39"/>
            <p:cNvSpPr>
              <a:spLocks/>
            </p:cNvSpPr>
            <p:nvPr/>
          </p:nvSpPr>
          <p:spPr bwMode="auto">
            <a:xfrm>
              <a:off x="3125788" y="4795837"/>
              <a:ext cx="77787" cy="996950"/>
            </a:xfrm>
            <a:custGeom>
              <a:avLst/>
              <a:gdLst>
                <a:gd name="T0" fmla="*/ 0 w 49"/>
                <a:gd name="T1" fmla="*/ 0 h 628"/>
                <a:gd name="T2" fmla="*/ 2147483647 w 49"/>
                <a:gd name="T3" fmla="*/ 2147483647 h 628"/>
                <a:gd name="T4" fmla="*/ 2147483647 w 49"/>
                <a:gd name="T5" fmla="*/ 2147483647 h 628"/>
                <a:gd name="T6" fmla="*/ 2147483647 w 49"/>
                <a:gd name="T7" fmla="*/ 2147483647 h 628"/>
                <a:gd name="T8" fmla="*/ 2147483647 w 49"/>
                <a:gd name="T9" fmla="*/ 2147483647 h 628"/>
                <a:gd name="T10" fmla="*/ 2147483647 w 49"/>
                <a:gd name="T11" fmla="*/ 2147483647 h 628"/>
                <a:gd name="T12" fmla="*/ 2147483647 w 49"/>
                <a:gd name="T13" fmla="*/ 2147483647 h 628"/>
                <a:gd name="T14" fmla="*/ 2147483647 w 49"/>
                <a:gd name="T15" fmla="*/ 2147483647 h 628"/>
                <a:gd name="T16" fmla="*/ 2147483647 w 49"/>
                <a:gd name="T17" fmla="*/ 2147483647 h 628"/>
                <a:gd name="T18" fmla="*/ 2147483647 w 49"/>
                <a:gd name="T19" fmla="*/ 2147483647 h 628"/>
                <a:gd name="T20" fmla="*/ 2147483647 w 49"/>
                <a:gd name="T21" fmla="*/ 2147483647 h 628"/>
                <a:gd name="T22" fmla="*/ 2147483647 w 49"/>
                <a:gd name="T23" fmla="*/ 2147483647 h 628"/>
                <a:gd name="T24" fmla="*/ 2147483647 w 49"/>
                <a:gd name="T25" fmla="*/ 2147483647 h 628"/>
                <a:gd name="T26" fmla="*/ 2147483647 w 49"/>
                <a:gd name="T27" fmla="*/ 2147483647 h 628"/>
                <a:gd name="T28" fmla="*/ 2147483647 w 49"/>
                <a:gd name="T29" fmla="*/ 2147483647 h 628"/>
                <a:gd name="T30" fmla="*/ 2147483647 w 49"/>
                <a:gd name="T31" fmla="*/ 2147483647 h 628"/>
                <a:gd name="T32" fmla="*/ 2147483647 w 49"/>
                <a:gd name="T33" fmla="*/ 2147483647 h 628"/>
                <a:gd name="T34" fmla="*/ 2147483647 w 49"/>
                <a:gd name="T35" fmla="*/ 2147483647 h 628"/>
                <a:gd name="T36" fmla="*/ 0 w 49"/>
                <a:gd name="T37" fmla="*/ 2147483647 h 6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628"/>
                <a:gd name="T59" fmla="*/ 49 w 49"/>
                <a:gd name="T60" fmla="*/ 628 h 6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628">
                  <a:moveTo>
                    <a:pt x="0" y="0"/>
                  </a:moveTo>
                  <a:lnTo>
                    <a:pt x="9" y="6"/>
                  </a:lnTo>
                  <a:lnTo>
                    <a:pt x="16" y="18"/>
                  </a:lnTo>
                  <a:lnTo>
                    <a:pt x="22" y="35"/>
                  </a:lnTo>
                  <a:lnTo>
                    <a:pt x="22" y="53"/>
                  </a:lnTo>
                  <a:lnTo>
                    <a:pt x="22" y="260"/>
                  </a:lnTo>
                  <a:lnTo>
                    <a:pt x="25" y="284"/>
                  </a:lnTo>
                  <a:lnTo>
                    <a:pt x="32" y="296"/>
                  </a:lnTo>
                  <a:lnTo>
                    <a:pt x="38" y="308"/>
                  </a:lnTo>
                  <a:lnTo>
                    <a:pt x="48" y="313"/>
                  </a:lnTo>
                  <a:lnTo>
                    <a:pt x="38" y="319"/>
                  </a:lnTo>
                  <a:lnTo>
                    <a:pt x="32" y="331"/>
                  </a:lnTo>
                  <a:lnTo>
                    <a:pt x="25" y="349"/>
                  </a:lnTo>
                  <a:lnTo>
                    <a:pt x="22" y="367"/>
                  </a:lnTo>
                  <a:lnTo>
                    <a:pt x="22" y="574"/>
                  </a:lnTo>
                  <a:lnTo>
                    <a:pt x="22" y="597"/>
                  </a:lnTo>
                  <a:lnTo>
                    <a:pt x="16" y="609"/>
                  </a:lnTo>
                  <a:lnTo>
                    <a:pt x="9" y="621"/>
                  </a:lnTo>
                  <a:lnTo>
                    <a:pt x="0" y="627"/>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 name="Freeform 40"/>
            <p:cNvSpPr>
              <a:spLocks/>
            </p:cNvSpPr>
            <p:nvPr/>
          </p:nvSpPr>
          <p:spPr bwMode="auto">
            <a:xfrm>
              <a:off x="3125788" y="2208212"/>
              <a:ext cx="77787" cy="1069975"/>
            </a:xfrm>
            <a:custGeom>
              <a:avLst/>
              <a:gdLst>
                <a:gd name="T0" fmla="*/ 0 w 49"/>
                <a:gd name="T1" fmla="*/ 0 h 674"/>
                <a:gd name="T2" fmla="*/ 2147483647 w 49"/>
                <a:gd name="T3" fmla="*/ 2147483647 h 674"/>
                <a:gd name="T4" fmla="*/ 2147483647 w 49"/>
                <a:gd name="T5" fmla="*/ 2147483647 h 674"/>
                <a:gd name="T6" fmla="*/ 2147483647 w 49"/>
                <a:gd name="T7" fmla="*/ 2147483647 h 674"/>
                <a:gd name="T8" fmla="*/ 2147483647 w 49"/>
                <a:gd name="T9" fmla="*/ 2147483647 h 674"/>
                <a:gd name="T10" fmla="*/ 2147483647 w 49"/>
                <a:gd name="T11" fmla="*/ 2147483647 h 674"/>
                <a:gd name="T12" fmla="*/ 2147483647 w 49"/>
                <a:gd name="T13" fmla="*/ 2147483647 h 674"/>
                <a:gd name="T14" fmla="*/ 2147483647 w 49"/>
                <a:gd name="T15" fmla="*/ 2147483647 h 674"/>
                <a:gd name="T16" fmla="*/ 2147483647 w 49"/>
                <a:gd name="T17" fmla="*/ 2147483647 h 674"/>
                <a:gd name="T18" fmla="*/ 2147483647 w 49"/>
                <a:gd name="T19" fmla="*/ 2147483647 h 674"/>
                <a:gd name="T20" fmla="*/ 2147483647 w 49"/>
                <a:gd name="T21" fmla="*/ 2147483647 h 674"/>
                <a:gd name="T22" fmla="*/ 2147483647 w 49"/>
                <a:gd name="T23" fmla="*/ 2147483647 h 674"/>
                <a:gd name="T24" fmla="*/ 2147483647 w 49"/>
                <a:gd name="T25" fmla="*/ 2147483647 h 674"/>
                <a:gd name="T26" fmla="*/ 2147483647 w 49"/>
                <a:gd name="T27" fmla="*/ 2147483647 h 674"/>
                <a:gd name="T28" fmla="*/ 2147483647 w 49"/>
                <a:gd name="T29" fmla="*/ 2147483647 h 674"/>
                <a:gd name="T30" fmla="*/ 2147483647 w 49"/>
                <a:gd name="T31" fmla="*/ 2147483647 h 674"/>
                <a:gd name="T32" fmla="*/ 2147483647 w 49"/>
                <a:gd name="T33" fmla="*/ 2147483647 h 674"/>
                <a:gd name="T34" fmla="*/ 2147483647 w 49"/>
                <a:gd name="T35" fmla="*/ 2147483647 h 674"/>
                <a:gd name="T36" fmla="*/ 0 w 49"/>
                <a:gd name="T37" fmla="*/ 2147483647 h 6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674"/>
                <a:gd name="T59" fmla="*/ 49 w 49"/>
                <a:gd name="T60" fmla="*/ 674 h 6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674">
                  <a:moveTo>
                    <a:pt x="0" y="0"/>
                  </a:moveTo>
                  <a:lnTo>
                    <a:pt x="9" y="4"/>
                  </a:lnTo>
                  <a:lnTo>
                    <a:pt x="16" y="17"/>
                  </a:lnTo>
                  <a:lnTo>
                    <a:pt x="22" y="34"/>
                  </a:lnTo>
                  <a:lnTo>
                    <a:pt x="22" y="54"/>
                  </a:lnTo>
                  <a:lnTo>
                    <a:pt x="22" y="281"/>
                  </a:lnTo>
                  <a:lnTo>
                    <a:pt x="25" y="301"/>
                  </a:lnTo>
                  <a:lnTo>
                    <a:pt x="32" y="318"/>
                  </a:lnTo>
                  <a:lnTo>
                    <a:pt x="38" y="332"/>
                  </a:lnTo>
                  <a:lnTo>
                    <a:pt x="48" y="335"/>
                  </a:lnTo>
                  <a:lnTo>
                    <a:pt x="38" y="338"/>
                  </a:lnTo>
                  <a:lnTo>
                    <a:pt x="32" y="352"/>
                  </a:lnTo>
                  <a:lnTo>
                    <a:pt x="25" y="372"/>
                  </a:lnTo>
                  <a:lnTo>
                    <a:pt x="22" y="392"/>
                  </a:lnTo>
                  <a:lnTo>
                    <a:pt x="22" y="616"/>
                  </a:lnTo>
                  <a:lnTo>
                    <a:pt x="22" y="636"/>
                  </a:lnTo>
                  <a:lnTo>
                    <a:pt x="16" y="656"/>
                  </a:lnTo>
                  <a:lnTo>
                    <a:pt x="9" y="670"/>
                  </a:lnTo>
                  <a:lnTo>
                    <a:pt x="0" y="673"/>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4" name="Freeform 41"/>
            <p:cNvSpPr>
              <a:spLocks/>
            </p:cNvSpPr>
            <p:nvPr/>
          </p:nvSpPr>
          <p:spPr bwMode="auto">
            <a:xfrm>
              <a:off x="3522663" y="1293812"/>
              <a:ext cx="4781550" cy="1277938"/>
            </a:xfrm>
            <a:custGeom>
              <a:avLst/>
              <a:gdLst>
                <a:gd name="T0" fmla="*/ 0 w 3012"/>
                <a:gd name="T1" fmla="*/ 2147483647 h 683"/>
                <a:gd name="T2" fmla="*/ 2147483647 w 3012"/>
                <a:gd name="T3" fmla="*/ 2147483647 h 683"/>
                <a:gd name="T4" fmla="*/ 2147483647 w 3012"/>
                <a:gd name="T5" fmla="*/ 2147483647 h 683"/>
                <a:gd name="T6" fmla="*/ 2147483647 w 3012"/>
                <a:gd name="T7" fmla="*/ 2147483647 h 683"/>
                <a:gd name="T8" fmla="*/ 2147483647 w 3012"/>
                <a:gd name="T9" fmla="*/ 2147483647 h 683"/>
                <a:gd name="T10" fmla="*/ 2147483647 w 3012"/>
                <a:gd name="T11" fmla="*/ 2147483647 h 683"/>
                <a:gd name="T12" fmla="*/ 0 60000 65536"/>
                <a:gd name="T13" fmla="*/ 0 60000 65536"/>
                <a:gd name="T14" fmla="*/ 0 60000 65536"/>
                <a:gd name="T15" fmla="*/ 0 60000 65536"/>
                <a:gd name="T16" fmla="*/ 0 60000 65536"/>
                <a:gd name="T17" fmla="*/ 0 60000 65536"/>
                <a:gd name="T18" fmla="*/ 0 w 3012"/>
                <a:gd name="T19" fmla="*/ 0 h 683"/>
                <a:gd name="T20" fmla="*/ 3012 w 3012"/>
                <a:gd name="T21" fmla="*/ 683 h 683"/>
              </a:gdLst>
              <a:ahLst/>
              <a:cxnLst>
                <a:cxn ang="T12">
                  <a:pos x="T0" y="T1"/>
                </a:cxn>
                <a:cxn ang="T13">
                  <a:pos x="T2" y="T3"/>
                </a:cxn>
                <a:cxn ang="T14">
                  <a:pos x="T4" y="T5"/>
                </a:cxn>
                <a:cxn ang="T15">
                  <a:pos x="T6" y="T7"/>
                </a:cxn>
                <a:cxn ang="T16">
                  <a:pos x="T8" y="T9"/>
                </a:cxn>
                <a:cxn ang="T17">
                  <a:pos x="T10" y="T11"/>
                </a:cxn>
              </a:cxnLst>
              <a:rect l="T18" t="T19" r="T20" b="T21"/>
              <a:pathLst>
                <a:path w="3012" h="683">
                  <a:moveTo>
                    <a:pt x="0" y="683"/>
                  </a:moveTo>
                  <a:cubicBezTo>
                    <a:pt x="7" y="463"/>
                    <a:pt x="15" y="243"/>
                    <a:pt x="312" y="132"/>
                  </a:cubicBezTo>
                  <a:cubicBezTo>
                    <a:pt x="609" y="21"/>
                    <a:pt x="1359" y="0"/>
                    <a:pt x="1784" y="17"/>
                  </a:cubicBezTo>
                  <a:cubicBezTo>
                    <a:pt x="2209" y="34"/>
                    <a:pt x="2708" y="145"/>
                    <a:pt x="2860" y="231"/>
                  </a:cubicBezTo>
                  <a:cubicBezTo>
                    <a:pt x="3012" y="317"/>
                    <a:pt x="2768" y="471"/>
                    <a:pt x="2696" y="535"/>
                  </a:cubicBezTo>
                  <a:cubicBezTo>
                    <a:pt x="2624" y="599"/>
                    <a:pt x="2524" y="608"/>
                    <a:pt x="2425" y="617"/>
                  </a:cubicBezTo>
                </a:path>
              </a:pathLst>
            </a:custGeom>
            <a:noFill/>
            <a:ln w="57150" cap="flat">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5" name="Rectangle 42"/>
            <p:cNvSpPr>
              <a:spLocks noChangeArrowheads="1"/>
            </p:cNvSpPr>
            <p:nvPr/>
          </p:nvSpPr>
          <p:spPr bwMode="auto">
            <a:xfrm>
              <a:off x="2062163" y="2209800"/>
              <a:ext cx="912812" cy="1069975"/>
            </a:xfrm>
            <a:prstGeom prst="rect">
              <a:avLst/>
            </a:prstGeom>
            <a:solidFill>
              <a:schemeClr val="accent1">
                <a:alpha val="50195"/>
              </a:schemeClr>
            </a:solidFill>
            <a:ln>
              <a:noFill/>
            </a:ln>
            <a:extLst>
              <a:ext uri="{91240B29-F687-4F45-9708-019B960494DF}">
                <a14:hiddenLine xmlns:a14="http://schemas.microsoft.com/office/drawing/2010/main" w="57150" cmpd="thinThick">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hangingPunct="1">
                <a:spcBef>
                  <a:spcPct val="0"/>
                </a:spcBef>
                <a:buFontTx/>
                <a:buNone/>
              </a:pPr>
              <a:endParaRPr lang="es-MX" altLang="es-MX" sz="2800">
                <a:solidFill>
                  <a:schemeClr val="bg2"/>
                </a:solidFill>
                <a:latin typeface="Times New Roman" pitchFamily="18" charset="0"/>
              </a:endParaRPr>
            </a:p>
          </p:txBody>
        </p:sp>
        <p:sp>
          <p:nvSpPr>
            <p:cNvPr id="46" name="Rectangle 43"/>
            <p:cNvSpPr>
              <a:spLocks noChangeArrowheads="1"/>
            </p:cNvSpPr>
            <p:nvPr/>
          </p:nvSpPr>
          <p:spPr bwMode="auto">
            <a:xfrm>
              <a:off x="5424488" y="2389187"/>
              <a:ext cx="1890712" cy="195263"/>
            </a:xfrm>
            <a:prstGeom prst="rect">
              <a:avLst/>
            </a:prstGeom>
            <a:solidFill>
              <a:schemeClr val="accent1">
                <a:alpha val="50195"/>
              </a:schemeClr>
            </a:solidFill>
            <a:ln>
              <a:noFill/>
            </a:ln>
            <a:extLst>
              <a:ext uri="{91240B29-F687-4F45-9708-019B960494DF}">
                <a14:hiddenLine xmlns:a14="http://schemas.microsoft.com/office/drawing/2010/main" w="57150" cmpd="thinThick">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hangingPunct="1">
                <a:spcBef>
                  <a:spcPct val="0"/>
                </a:spcBef>
                <a:buFontTx/>
                <a:buNone/>
              </a:pPr>
              <a:endParaRPr lang="es-MX" altLang="es-MX" sz="2800">
                <a:solidFill>
                  <a:schemeClr val="bg2"/>
                </a:solidFill>
                <a:latin typeface="Times New Roman" pitchFamily="18" charset="0"/>
              </a:endParaRPr>
            </a:p>
          </p:txBody>
        </p:sp>
        <p:sp>
          <p:nvSpPr>
            <p:cNvPr id="47" name="Rectangle 44"/>
            <p:cNvSpPr>
              <a:spLocks noChangeArrowheads="1"/>
            </p:cNvSpPr>
            <p:nvPr/>
          </p:nvSpPr>
          <p:spPr bwMode="auto">
            <a:xfrm>
              <a:off x="5030788" y="2389187"/>
              <a:ext cx="377825" cy="182563"/>
            </a:xfrm>
            <a:prstGeom prst="rect">
              <a:avLst/>
            </a:prstGeom>
            <a:solidFill>
              <a:schemeClr val="accent1">
                <a:alpha val="50195"/>
              </a:schemeClr>
            </a:solidFill>
            <a:ln>
              <a:noFill/>
            </a:ln>
            <a:extLst>
              <a:ext uri="{91240B29-F687-4F45-9708-019B960494DF}">
                <a14:hiddenLine xmlns:a14="http://schemas.microsoft.com/office/drawing/2010/main" w="57150" cmpd="thinThick">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rgbClr val="0000CC"/>
                  </a:solidFill>
                  <a:latin typeface="Comic Sans MS" pitchFamily="66" charset="0"/>
                </a:defRPr>
              </a:lvl2pPr>
              <a:lvl3pPr marL="1143000" indent="-228600" eaLnBrk="0" hangingPunct="0">
                <a:spcBef>
                  <a:spcPct val="20000"/>
                </a:spcBef>
                <a:buChar char="•"/>
                <a:defRPr sz="2400">
                  <a:solidFill>
                    <a:srgbClr val="990000"/>
                  </a:solidFill>
                  <a:latin typeface="Comic Sans MS" pitchFamily="66" charset="0"/>
                </a:defRPr>
              </a:lvl3pPr>
              <a:lvl4pPr marL="1600200" indent="-228600" eaLnBrk="0" hangingPunct="0">
                <a:spcBef>
                  <a:spcPct val="20000"/>
                </a:spcBef>
                <a:buChar char="–"/>
                <a:defRPr sz="2000">
                  <a:solidFill>
                    <a:srgbClr val="006600"/>
                  </a:solidFill>
                  <a:latin typeface="Comic Sans MS" pitchFamily="66" charset="0"/>
                </a:defRPr>
              </a:lvl4pPr>
              <a:lvl5pPr marL="2057400" indent="-228600" eaLnBrk="0" hangingPunct="0">
                <a:spcBef>
                  <a:spcPct val="20000"/>
                </a:spcBef>
                <a:buChar char="»"/>
                <a:defRPr sz="2000">
                  <a:solidFill>
                    <a:srgbClr val="663300"/>
                  </a:solidFill>
                  <a:latin typeface="Comic Sans MS" pitchFamily="66" charset="0"/>
                </a:defRPr>
              </a:lvl5pPr>
              <a:lvl6pPr marL="2514600" indent="-228600" eaLnBrk="0" fontAlgn="base" hangingPunct="0">
                <a:spcBef>
                  <a:spcPct val="20000"/>
                </a:spcBef>
                <a:spcAft>
                  <a:spcPct val="0"/>
                </a:spcAft>
                <a:buChar char="»"/>
                <a:defRPr sz="2000">
                  <a:solidFill>
                    <a:srgbClr val="663300"/>
                  </a:solidFill>
                  <a:latin typeface="Comic Sans MS" pitchFamily="66" charset="0"/>
                </a:defRPr>
              </a:lvl6pPr>
              <a:lvl7pPr marL="2971800" indent="-228600" eaLnBrk="0" fontAlgn="base" hangingPunct="0">
                <a:spcBef>
                  <a:spcPct val="20000"/>
                </a:spcBef>
                <a:spcAft>
                  <a:spcPct val="0"/>
                </a:spcAft>
                <a:buChar char="»"/>
                <a:defRPr sz="2000">
                  <a:solidFill>
                    <a:srgbClr val="663300"/>
                  </a:solidFill>
                  <a:latin typeface="Comic Sans MS" pitchFamily="66" charset="0"/>
                </a:defRPr>
              </a:lvl7pPr>
              <a:lvl8pPr marL="3429000" indent="-228600" eaLnBrk="0" fontAlgn="base" hangingPunct="0">
                <a:spcBef>
                  <a:spcPct val="20000"/>
                </a:spcBef>
                <a:spcAft>
                  <a:spcPct val="0"/>
                </a:spcAft>
                <a:buChar char="»"/>
                <a:defRPr sz="2000">
                  <a:solidFill>
                    <a:srgbClr val="663300"/>
                  </a:solidFill>
                  <a:latin typeface="Comic Sans MS" pitchFamily="66" charset="0"/>
                </a:defRPr>
              </a:lvl8pPr>
              <a:lvl9pPr marL="3886200" indent="-228600" eaLnBrk="0" fontAlgn="base" hangingPunct="0">
                <a:spcBef>
                  <a:spcPct val="20000"/>
                </a:spcBef>
                <a:spcAft>
                  <a:spcPct val="0"/>
                </a:spcAft>
                <a:buChar char="»"/>
                <a:defRPr sz="2000">
                  <a:solidFill>
                    <a:srgbClr val="663300"/>
                  </a:solidFill>
                  <a:latin typeface="Comic Sans MS" pitchFamily="66" charset="0"/>
                </a:defRPr>
              </a:lvl9pPr>
            </a:lstStyle>
            <a:p>
              <a:pPr eaLnBrk="1" hangingPunct="1">
                <a:spcBef>
                  <a:spcPct val="0"/>
                </a:spcBef>
                <a:buFontTx/>
                <a:buNone/>
              </a:pPr>
              <a:endParaRPr lang="es-MX" altLang="es-MX" sz="2800">
                <a:solidFill>
                  <a:schemeClr val="bg2"/>
                </a:solidFill>
                <a:latin typeface="Times New Roman" pitchFamily="18" charset="0"/>
              </a:endParaRPr>
            </a:p>
          </p:txBody>
        </p:sp>
      </p:grpSp>
    </p:spTree>
    <p:extLst>
      <p:ext uri="{BB962C8B-B14F-4D97-AF65-F5344CB8AC3E}">
        <p14:creationId xmlns:p14="http://schemas.microsoft.com/office/powerpoint/2010/main" val="23204953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dirty="0"/>
              <a:t>Issue</a:t>
            </a:r>
          </a:p>
        </p:txBody>
      </p:sp>
      <p:sp>
        <p:nvSpPr>
          <p:cNvPr id="22533" name="Rectangle 3"/>
          <p:cNvSpPr>
            <a:spLocks noGrp="1" noChangeArrowheads="1"/>
          </p:cNvSpPr>
          <p:nvPr>
            <p:ph type="body" idx="1"/>
          </p:nvPr>
        </p:nvSpPr>
        <p:spPr>
          <a:xfrm>
            <a:off x="2209800" y="1447800"/>
            <a:ext cx="7772400" cy="3505200"/>
          </a:xfrm>
        </p:spPr>
        <p:txBody>
          <a:bodyPr>
            <a:normAutofit/>
          </a:bodyPr>
          <a:lstStyle/>
          <a:p>
            <a:pPr eaLnBrk="1" hangingPunct="1"/>
            <a:endParaRPr lang="en-US" altLang="en-US" dirty="0">
              <a:solidFill>
                <a:srgbClr val="FF0000"/>
              </a:solidFill>
            </a:endParaRPr>
          </a:p>
          <a:p>
            <a:pPr eaLnBrk="1" hangingPunct="1"/>
            <a:r>
              <a:rPr lang="en-US" altLang="en-US" dirty="0">
                <a:solidFill>
                  <a:srgbClr val="FF0000"/>
                </a:solidFill>
              </a:rPr>
              <a:t>What issue arises from having a </a:t>
            </a:r>
            <a:r>
              <a:rPr lang="en-US" altLang="en-US" i="1" dirty="0">
                <a:solidFill>
                  <a:srgbClr val="FF0000"/>
                </a:solidFill>
              </a:rPr>
              <a:t>Main Memory</a:t>
            </a:r>
            <a:r>
              <a:rPr lang="en-US" altLang="en-US" dirty="0">
                <a:solidFill>
                  <a:srgbClr val="FF0000"/>
                </a:solidFill>
              </a:rPr>
              <a:t> and a </a:t>
            </a:r>
            <a:r>
              <a:rPr lang="en-US" altLang="en-US" i="1" dirty="0">
                <a:solidFill>
                  <a:srgbClr val="FF0000"/>
                </a:solidFill>
              </a:rPr>
              <a:t>Cache Memory</a:t>
            </a:r>
            <a:r>
              <a:rPr lang="en-US" altLang="en-US" dirty="0">
                <a:solidFill>
                  <a:srgbClr val="FF0000"/>
                </a:solidFill>
              </a:rPr>
              <a:t>? _____</a:t>
            </a:r>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71</a:t>
            </a:fld>
            <a:endParaRPr lang="es-MX" dirty="0"/>
          </a:p>
        </p:txBody>
      </p:sp>
    </p:spTree>
    <p:extLst>
      <p:ext uri="{BB962C8B-B14F-4D97-AF65-F5344CB8AC3E}">
        <p14:creationId xmlns:p14="http://schemas.microsoft.com/office/powerpoint/2010/main" val="36304824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Storage </a:t>
            </a:r>
            <a:r>
              <a:rPr lang="es-MX" dirty="0" err="1"/>
              <a:t>Hierarchy</a:t>
            </a:r>
            <a:endParaRPr lang="es-MX" dirty="0"/>
          </a:p>
        </p:txBody>
      </p:sp>
      <p:sp>
        <p:nvSpPr>
          <p:cNvPr id="3" name="Marcador de contenido 2"/>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s-MX"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s-MX"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s-MX"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s-MX"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s-MX"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s-MX"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endParaRPr kumimoji="1" lang="en-US" altLang="es-MX" sz="1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defRPr/>
            </a:pPr>
            <a:r>
              <a:rPr kumimoji="1" lang="en-US" altLang="es-MX" sz="1800" kern="0" dirty="0">
                <a:solidFill>
                  <a:srgbClr val="000000"/>
                </a:solidFill>
                <a:latin typeface="Helvetica"/>
                <a:ea typeface="MS PGothic" pitchFamily="34" charset="-128"/>
              </a:rPr>
              <a:t>Storage systems organized, in hierarchy, by</a:t>
            </a:r>
          </a:p>
          <a:p>
            <a:pPr lvl="1" eaLnBrk="0" fontAlgn="base" hangingPunct="0">
              <a:spcBef>
                <a:spcPct val="35000"/>
              </a:spcBef>
              <a:spcAft>
                <a:spcPct val="0"/>
              </a:spcAft>
              <a:buClr>
                <a:srgbClr val="CC6600"/>
              </a:buClr>
              <a:buSzPct val="80000"/>
              <a:buFont typeface="Monotype Sorts" pitchFamily="-84" charset="2"/>
              <a:buChar char="l"/>
              <a:defRPr/>
            </a:pPr>
            <a:r>
              <a:rPr kumimoji="1" lang="en-US" altLang="es-MX" sz="1800" kern="0" dirty="0">
                <a:solidFill>
                  <a:srgbClr val="000000"/>
                </a:solidFill>
                <a:latin typeface="Helvetica"/>
                <a:ea typeface="MS PGothic" pitchFamily="34" charset="-128"/>
              </a:rPr>
              <a:t>Access Speed ____</a:t>
            </a:r>
          </a:p>
          <a:p>
            <a:pPr lvl="1" eaLnBrk="0" fontAlgn="base" hangingPunct="0">
              <a:spcBef>
                <a:spcPct val="35000"/>
              </a:spcBef>
              <a:spcAft>
                <a:spcPct val="0"/>
              </a:spcAft>
              <a:buClr>
                <a:srgbClr val="CC6600"/>
              </a:buClr>
              <a:buSzPct val="80000"/>
              <a:buFont typeface="Monotype Sorts" pitchFamily="-84" charset="2"/>
              <a:buChar char="l"/>
              <a:defRPr/>
            </a:pPr>
            <a:r>
              <a:rPr kumimoji="1" lang="en-US" altLang="es-MX" sz="1800" kern="0" dirty="0">
                <a:solidFill>
                  <a:srgbClr val="000000"/>
                </a:solidFill>
                <a:latin typeface="Helvetica"/>
                <a:ea typeface="MS PGothic" pitchFamily="34" charset="-128"/>
              </a:rPr>
              <a:t>Cost per bit  ____</a:t>
            </a:r>
          </a:p>
          <a:p>
            <a:pPr lvl="1" eaLnBrk="0" fontAlgn="base" hangingPunct="0">
              <a:spcBef>
                <a:spcPct val="35000"/>
              </a:spcBef>
              <a:spcAft>
                <a:spcPct val="0"/>
              </a:spcAft>
              <a:buClr>
                <a:srgbClr val="CC6600"/>
              </a:buClr>
              <a:buSzPct val="80000"/>
              <a:buFont typeface="Monotype Sorts" pitchFamily="-84" charset="2"/>
              <a:buChar char="l"/>
              <a:defRPr/>
            </a:pPr>
            <a:r>
              <a:rPr lang="es-MX" altLang="es-MX" sz="1800" kern="0" dirty="0">
                <a:solidFill>
                  <a:srgbClr val="000000"/>
                </a:solidFill>
                <a:latin typeface="Helvetica"/>
              </a:rPr>
              <a:t>Storage </a:t>
            </a:r>
            <a:r>
              <a:rPr lang="es-MX" altLang="es-MX" sz="1800" kern="0" dirty="0" err="1">
                <a:solidFill>
                  <a:srgbClr val="000000"/>
                </a:solidFill>
                <a:latin typeface="Helvetica"/>
              </a:rPr>
              <a:t>Size</a:t>
            </a:r>
            <a:r>
              <a:rPr lang="es-MX" altLang="es-MX" sz="1800" kern="0" dirty="0">
                <a:solidFill>
                  <a:srgbClr val="000000"/>
                </a:solidFill>
                <a:latin typeface="Helvetica"/>
              </a:rPr>
              <a:t>  _____</a:t>
            </a:r>
          </a:p>
          <a:p>
            <a:pPr lvl="1" eaLnBrk="0" fontAlgn="base" hangingPunct="0">
              <a:spcBef>
                <a:spcPct val="35000"/>
              </a:spcBef>
              <a:spcAft>
                <a:spcPct val="0"/>
              </a:spcAft>
              <a:buClr>
                <a:srgbClr val="CC6600"/>
              </a:buClr>
              <a:buSzPct val="80000"/>
              <a:buFont typeface="Monotype Sorts" pitchFamily="-84" charset="2"/>
              <a:buChar char="l"/>
              <a:defRPr/>
            </a:pPr>
            <a:endParaRPr kumimoji="1" lang="en-US" altLang="es-MX" sz="1800" kern="0" dirty="0">
              <a:solidFill>
                <a:srgbClr val="000000"/>
              </a:solidFill>
              <a:latin typeface="Helvetica"/>
              <a:ea typeface="MS PGothic" pitchFamily="34" charset="-128"/>
            </a:endParaRP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72</a:t>
            </a:fld>
            <a:endParaRPr lang="es-MX" dirty="0"/>
          </a:p>
        </p:txBody>
      </p:sp>
      <p:pic>
        <p:nvPicPr>
          <p:cNvPr id="6" name="Imagen 5"/>
          <p:cNvPicPr>
            <a:picLocks noChangeAspect="1"/>
          </p:cNvPicPr>
          <p:nvPr/>
        </p:nvPicPr>
        <p:blipFill>
          <a:blip r:embed="rId2"/>
          <a:stretch>
            <a:fillRect/>
          </a:stretch>
        </p:blipFill>
        <p:spPr>
          <a:xfrm>
            <a:off x="4203490" y="1772816"/>
            <a:ext cx="3340311" cy="2016224"/>
          </a:xfrm>
          <a:prstGeom prst="rect">
            <a:avLst/>
          </a:prstGeom>
        </p:spPr>
      </p:pic>
    </p:spTree>
    <p:extLst>
      <p:ext uri="{BB962C8B-B14F-4D97-AF65-F5344CB8AC3E}">
        <p14:creationId xmlns:p14="http://schemas.microsoft.com/office/powerpoint/2010/main" val="13290394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dirty="0"/>
              <a:t>Instruction Execution Cycle</a:t>
            </a:r>
          </a:p>
        </p:txBody>
      </p:sp>
      <p:sp>
        <p:nvSpPr>
          <p:cNvPr id="21509" name="Rectangle 3"/>
          <p:cNvSpPr>
            <a:spLocks noGrp="1" noChangeArrowheads="1"/>
          </p:cNvSpPr>
          <p:nvPr>
            <p:ph type="body" idx="1"/>
          </p:nvPr>
        </p:nvSpPr>
        <p:spPr>
          <a:xfrm>
            <a:off x="1631504" y="2132856"/>
            <a:ext cx="3096344" cy="3672405"/>
          </a:xfrm>
        </p:spPr>
        <p:txBody>
          <a:bodyPr>
            <a:noAutofit/>
          </a:bodyPr>
          <a:lstStyle/>
          <a:p>
            <a:pPr marL="0" indent="0">
              <a:lnSpc>
                <a:spcPct val="90000"/>
              </a:lnSpc>
              <a:buNone/>
            </a:pPr>
            <a:r>
              <a:rPr lang="es-MX" altLang="en-US" sz="1200" dirty="0" err="1">
                <a:solidFill>
                  <a:schemeClr val="accent1"/>
                </a:solidFill>
              </a:rPr>
              <a:t>Boot</a:t>
            </a:r>
            <a:endParaRPr lang="es-MX" altLang="en-US" sz="1200" dirty="0">
              <a:solidFill>
                <a:schemeClr val="accent1"/>
              </a:solidFill>
            </a:endParaRPr>
          </a:p>
          <a:p>
            <a:pPr marL="0" indent="0">
              <a:lnSpc>
                <a:spcPct val="90000"/>
              </a:lnSpc>
              <a:buNone/>
            </a:pPr>
            <a:r>
              <a:rPr lang="es-MX" altLang="en-US" sz="1200" dirty="0">
                <a:solidFill>
                  <a:schemeClr val="accent1"/>
                </a:solidFill>
              </a:rPr>
              <a:t>   |</a:t>
            </a:r>
          </a:p>
          <a:p>
            <a:pPr marL="0" indent="0">
              <a:lnSpc>
                <a:spcPct val="90000"/>
              </a:lnSpc>
              <a:buNone/>
            </a:pPr>
            <a:r>
              <a:rPr lang="es-MX" altLang="en-US" sz="1200" dirty="0">
                <a:solidFill>
                  <a:schemeClr val="accent1"/>
                </a:solidFill>
              </a:rPr>
              <a:t>  ↓</a:t>
            </a:r>
          </a:p>
          <a:p>
            <a:pPr marL="0" indent="0">
              <a:lnSpc>
                <a:spcPct val="90000"/>
              </a:lnSpc>
              <a:buNone/>
            </a:pPr>
            <a:r>
              <a:rPr lang="es-MX" altLang="en-US" sz="1200" dirty="0" err="1">
                <a:solidFill>
                  <a:schemeClr val="accent1"/>
                </a:solidFill>
              </a:rPr>
              <a:t>Loop</a:t>
            </a:r>
            <a:endParaRPr lang="en-US" altLang="en-US" sz="1200" dirty="0">
              <a:solidFill>
                <a:schemeClr val="accent1"/>
              </a:solidFill>
            </a:endParaRPr>
          </a:p>
          <a:p>
            <a:pPr eaLnBrk="1" hangingPunct="1">
              <a:lnSpc>
                <a:spcPct val="90000"/>
              </a:lnSpc>
            </a:pPr>
            <a:r>
              <a:rPr lang="en-US" altLang="en-US" sz="1200" dirty="0" err="1">
                <a:solidFill>
                  <a:srgbClr val="FF0000"/>
                </a:solidFill>
              </a:rPr>
              <a:t>Instrucion</a:t>
            </a:r>
            <a:r>
              <a:rPr lang="en-US" altLang="en-US" sz="1200" dirty="0">
                <a:solidFill>
                  <a:srgbClr val="FF0000"/>
                </a:solidFill>
              </a:rPr>
              <a:t> Fetch   </a:t>
            </a:r>
            <a:r>
              <a:rPr lang="en-US" altLang="en-US" sz="1200" dirty="0" err="1">
                <a:solidFill>
                  <a:srgbClr val="FF0000"/>
                </a:solidFill>
              </a:rPr>
              <a:t>Caché</a:t>
            </a:r>
            <a:r>
              <a:rPr lang="en-US" altLang="en-US" sz="1200" dirty="0">
                <a:solidFill>
                  <a:srgbClr val="FF0000"/>
                </a:solidFill>
              </a:rPr>
              <a:t> &lt;- Memoria</a:t>
            </a:r>
          </a:p>
          <a:p>
            <a:pPr eaLnBrk="1" hangingPunct="1">
              <a:lnSpc>
                <a:spcPct val="90000"/>
              </a:lnSpc>
            </a:pPr>
            <a:endParaRPr lang="en-US" altLang="en-US" sz="1200" dirty="0">
              <a:solidFill>
                <a:srgbClr val="FF0000"/>
              </a:solidFill>
            </a:endParaRPr>
          </a:p>
          <a:p>
            <a:pPr eaLnBrk="1" hangingPunct="1">
              <a:lnSpc>
                <a:spcPct val="90000"/>
              </a:lnSpc>
            </a:pPr>
            <a:r>
              <a:rPr lang="en-US" altLang="en-US" sz="1200" dirty="0">
                <a:solidFill>
                  <a:srgbClr val="FF0000"/>
                </a:solidFill>
              </a:rPr>
              <a:t>Instruction Decode</a:t>
            </a:r>
          </a:p>
          <a:p>
            <a:pPr eaLnBrk="1" hangingPunct="1">
              <a:lnSpc>
                <a:spcPct val="90000"/>
              </a:lnSpc>
            </a:pPr>
            <a:endParaRPr lang="en-US" altLang="en-US" sz="1200" dirty="0"/>
          </a:p>
          <a:p>
            <a:pPr eaLnBrk="1" hangingPunct="1">
              <a:lnSpc>
                <a:spcPct val="90000"/>
              </a:lnSpc>
            </a:pPr>
            <a:r>
              <a:rPr lang="en-US" altLang="en-US" sz="1200" dirty="0"/>
              <a:t>Fetch operands</a:t>
            </a:r>
          </a:p>
          <a:p>
            <a:pPr eaLnBrk="1" hangingPunct="1">
              <a:lnSpc>
                <a:spcPct val="90000"/>
              </a:lnSpc>
            </a:pPr>
            <a:endParaRPr lang="en-US" altLang="en-US" sz="1200" dirty="0">
              <a:solidFill>
                <a:srgbClr val="FF0000"/>
              </a:solidFill>
            </a:endParaRPr>
          </a:p>
          <a:p>
            <a:pPr eaLnBrk="1" hangingPunct="1">
              <a:lnSpc>
                <a:spcPct val="90000"/>
              </a:lnSpc>
            </a:pPr>
            <a:r>
              <a:rPr lang="en-US" altLang="en-US" sz="1200" dirty="0">
                <a:solidFill>
                  <a:srgbClr val="FF0000"/>
                </a:solidFill>
              </a:rPr>
              <a:t>Execute</a:t>
            </a:r>
            <a:r>
              <a:rPr lang="en-US" altLang="en-US" sz="1200" dirty="0"/>
              <a:t> </a:t>
            </a:r>
          </a:p>
          <a:p>
            <a:pPr eaLnBrk="1" hangingPunct="1">
              <a:lnSpc>
                <a:spcPct val="90000"/>
              </a:lnSpc>
            </a:pPr>
            <a:endParaRPr lang="en-US" altLang="en-US" sz="1200" dirty="0"/>
          </a:p>
          <a:p>
            <a:pPr eaLnBrk="1" hangingPunct="1">
              <a:lnSpc>
                <a:spcPct val="90000"/>
              </a:lnSpc>
            </a:pPr>
            <a:r>
              <a:rPr lang="en-US" altLang="en-US" sz="1200" dirty="0"/>
              <a:t>Store output</a:t>
            </a:r>
          </a:p>
          <a:p>
            <a:pPr marL="0" indent="0">
              <a:lnSpc>
                <a:spcPct val="90000"/>
              </a:lnSpc>
              <a:buNone/>
            </a:pPr>
            <a:endParaRPr lang="es-MX" altLang="en-US" sz="1200" dirty="0">
              <a:solidFill>
                <a:schemeClr val="accent1"/>
              </a:solidFill>
            </a:endParaRPr>
          </a:p>
          <a:p>
            <a:pPr marL="0" indent="0">
              <a:lnSpc>
                <a:spcPct val="90000"/>
              </a:lnSpc>
              <a:buNone/>
            </a:pPr>
            <a:r>
              <a:rPr lang="es-MX" altLang="en-US" sz="1200" dirty="0" err="1">
                <a:solidFill>
                  <a:schemeClr val="accent1"/>
                </a:solidFill>
              </a:rPr>
              <a:t>Repeat</a:t>
            </a:r>
            <a:r>
              <a:rPr lang="es-MX" altLang="en-US" sz="1200" dirty="0">
                <a:solidFill>
                  <a:schemeClr val="accent1"/>
                </a:solidFill>
              </a:rPr>
              <a:t> </a:t>
            </a:r>
            <a:r>
              <a:rPr lang="es-MX" altLang="en-US" sz="1200" dirty="0" err="1">
                <a:solidFill>
                  <a:schemeClr val="accent1"/>
                </a:solidFill>
              </a:rPr>
              <a:t>Loop</a:t>
            </a:r>
            <a:r>
              <a:rPr lang="es-MX" altLang="en-US" sz="1200" dirty="0">
                <a:solidFill>
                  <a:schemeClr val="accent1"/>
                </a:solidFill>
              </a:rPr>
              <a:t> </a:t>
            </a:r>
            <a:r>
              <a:rPr lang="es-MX" altLang="en-US" sz="1200" dirty="0" err="1">
                <a:solidFill>
                  <a:schemeClr val="accent1"/>
                </a:solidFill>
              </a:rPr>
              <a:t>until</a:t>
            </a:r>
            <a:endParaRPr lang="es-MX" altLang="en-US" sz="1200" dirty="0">
              <a:solidFill>
                <a:schemeClr val="accent1"/>
              </a:solidFill>
            </a:endParaRPr>
          </a:p>
          <a:p>
            <a:pPr marL="0" indent="0">
              <a:lnSpc>
                <a:spcPct val="90000"/>
              </a:lnSpc>
              <a:buNone/>
            </a:pPr>
            <a:r>
              <a:rPr lang="es-MX" altLang="en-US" sz="1200" dirty="0">
                <a:solidFill>
                  <a:schemeClr val="accent1"/>
                </a:solidFill>
              </a:rPr>
              <a:t>                               </a:t>
            </a:r>
            <a:r>
              <a:rPr lang="es-MX" altLang="en-US" sz="1200" dirty="0">
                <a:solidFill>
                  <a:srgbClr val="FF0000"/>
                </a:solidFill>
              </a:rPr>
              <a:t>HALT	</a:t>
            </a:r>
            <a:endParaRPr lang="en-US" altLang="en-US" sz="1200" dirty="0">
              <a:solidFill>
                <a:srgbClr val="FF0000"/>
              </a:solidFill>
            </a:endParaRPr>
          </a:p>
        </p:txBody>
      </p:sp>
      <p:sp>
        <p:nvSpPr>
          <p:cNvPr id="21510" name="Rectangle 5"/>
          <p:cNvSpPr>
            <a:spLocks noChangeArrowheads="1"/>
          </p:cNvSpPr>
          <p:nvPr/>
        </p:nvSpPr>
        <p:spPr bwMode="auto">
          <a:xfrm>
            <a:off x="5791200" y="1066800"/>
            <a:ext cx="426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90000"/>
              </a:lnSpc>
              <a:spcBef>
                <a:spcPct val="20000"/>
              </a:spcBef>
              <a:buClr>
                <a:schemeClr val="tx1"/>
              </a:buClr>
              <a:buFontTx/>
              <a:buChar char="•"/>
            </a:pPr>
            <a:endParaRPr lang="en-US" altLang="en-US" sz="2000"/>
          </a:p>
        </p:txBody>
      </p:sp>
      <p:sp>
        <p:nvSpPr>
          <p:cNvPr id="21512" name="Rectangle 8"/>
          <p:cNvSpPr>
            <a:spLocks noChangeArrowheads="1"/>
          </p:cNvSpPr>
          <p:nvPr/>
        </p:nvSpPr>
        <p:spPr bwMode="auto">
          <a:xfrm>
            <a:off x="5791200" y="1066800"/>
            <a:ext cx="426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nSpc>
                <a:spcPct val="90000"/>
              </a:lnSpc>
              <a:spcBef>
                <a:spcPct val="20000"/>
              </a:spcBef>
              <a:buClr>
                <a:schemeClr val="tx1"/>
              </a:buClr>
              <a:buFontTx/>
              <a:buChar char="•"/>
            </a:pPr>
            <a:endParaRPr lang="en-US" altLang="en-US" sz="2000"/>
          </a:p>
        </p:txBody>
      </p:sp>
      <p:sp>
        <p:nvSpPr>
          <p:cNvPr id="2" name="Marcador de pie de página 1"/>
          <p:cNvSpPr>
            <a:spLocks noGrp="1"/>
          </p:cNvSpPr>
          <p:nvPr>
            <p:ph type="ftr" sz="quarter" idx="11"/>
          </p:nvPr>
        </p:nvSpPr>
        <p:spPr/>
        <p:txBody>
          <a:bodyPr/>
          <a:lstStyle/>
          <a:p>
            <a:r>
              <a:rPr lang="es-MX"/>
              <a:t>OPC</a:t>
            </a:r>
            <a:endParaRPr lang="es-MX" dirty="0"/>
          </a:p>
        </p:txBody>
      </p:sp>
      <p:sp>
        <p:nvSpPr>
          <p:cNvPr id="3" name="Marcador de número de diapositiva 2"/>
          <p:cNvSpPr>
            <a:spLocks noGrp="1"/>
          </p:cNvSpPr>
          <p:nvPr>
            <p:ph type="sldNum" sz="quarter" idx="12"/>
          </p:nvPr>
        </p:nvSpPr>
        <p:spPr/>
        <p:txBody>
          <a:bodyPr/>
          <a:lstStyle/>
          <a:p>
            <a:fld id="{89694F64-EAC4-420D-80A9-8D186F3C5535}" type="slidenum">
              <a:rPr lang="es-MX" smtClean="0"/>
              <a:pPr/>
              <a:t>73</a:t>
            </a:fld>
            <a:endParaRPr lang="es-MX" dirty="0"/>
          </a:p>
        </p:txBody>
      </p:sp>
      <p:grpSp>
        <p:nvGrpSpPr>
          <p:cNvPr id="7" name="Grupo 6">
            <a:extLst>
              <a:ext uri="{FF2B5EF4-FFF2-40B4-BE49-F238E27FC236}">
                <a16:creationId xmlns:a16="http://schemas.microsoft.com/office/drawing/2014/main" id="{4DDF61F8-4EB8-4827-9B97-82AECC87AA1D}"/>
              </a:ext>
            </a:extLst>
          </p:cNvPr>
          <p:cNvGrpSpPr/>
          <p:nvPr/>
        </p:nvGrpSpPr>
        <p:grpSpPr>
          <a:xfrm>
            <a:off x="4511824" y="1484784"/>
            <a:ext cx="5668144" cy="4752528"/>
            <a:chOff x="2483768" y="1484784"/>
            <a:chExt cx="6172200" cy="4826000"/>
          </a:xfrm>
        </p:grpSpPr>
        <p:pic>
          <p:nvPicPr>
            <p:cNvPr id="2151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484784"/>
              <a:ext cx="6172200" cy="4826000"/>
            </a:xfrm>
            <a:prstGeom prst="rect">
              <a:avLst/>
            </a:prstGeom>
            <a:solidFill>
              <a:schemeClr val="accent1"/>
            </a:solidFill>
            <a:ln w="9525">
              <a:solidFill>
                <a:srgbClr val="000000"/>
              </a:solidFill>
              <a:miter lim="800000"/>
              <a:headEnd/>
              <a:tailEnd/>
            </a:ln>
          </p:spPr>
        </p:pic>
        <p:cxnSp>
          <p:nvCxnSpPr>
            <p:cNvPr id="5" name="Conector recto 4">
              <a:extLst>
                <a:ext uri="{FF2B5EF4-FFF2-40B4-BE49-F238E27FC236}">
                  <a16:creationId xmlns:a16="http://schemas.microsoft.com/office/drawing/2014/main" id="{92E04F12-9490-4F89-833E-FCAFD36ED191}"/>
                </a:ext>
              </a:extLst>
            </p:cNvPr>
            <p:cNvCxnSpPr>
              <a:cxnSpLocks/>
            </p:cNvCxnSpPr>
            <p:nvPr/>
          </p:nvCxnSpPr>
          <p:spPr>
            <a:xfrm>
              <a:off x="6019800" y="4364360"/>
              <a:ext cx="3600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Conector recto 11">
              <a:extLst>
                <a:ext uri="{FF2B5EF4-FFF2-40B4-BE49-F238E27FC236}">
                  <a16:creationId xmlns:a16="http://schemas.microsoft.com/office/drawing/2014/main" id="{A56582F8-D274-4654-9D84-04481606AA7E}"/>
                </a:ext>
              </a:extLst>
            </p:cNvPr>
            <p:cNvCxnSpPr>
              <a:cxnSpLocks/>
            </p:cNvCxnSpPr>
            <p:nvPr/>
          </p:nvCxnSpPr>
          <p:spPr>
            <a:xfrm>
              <a:off x="5796136" y="4797152"/>
              <a:ext cx="3600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Conector recto 12">
              <a:extLst>
                <a:ext uri="{FF2B5EF4-FFF2-40B4-BE49-F238E27FC236}">
                  <a16:creationId xmlns:a16="http://schemas.microsoft.com/office/drawing/2014/main" id="{BC12F255-A051-4BC9-AB8C-17FBE15BFB7E}"/>
                </a:ext>
              </a:extLst>
            </p:cNvPr>
            <p:cNvCxnSpPr>
              <a:cxnSpLocks/>
            </p:cNvCxnSpPr>
            <p:nvPr/>
          </p:nvCxnSpPr>
          <p:spPr>
            <a:xfrm>
              <a:off x="5784670" y="5013176"/>
              <a:ext cx="3600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Conector recto 13">
              <a:extLst>
                <a:ext uri="{FF2B5EF4-FFF2-40B4-BE49-F238E27FC236}">
                  <a16:creationId xmlns:a16="http://schemas.microsoft.com/office/drawing/2014/main" id="{BDC659F9-DDCF-44E7-976C-0A5FB938B74C}"/>
                </a:ext>
              </a:extLst>
            </p:cNvPr>
            <p:cNvCxnSpPr>
              <a:cxnSpLocks/>
            </p:cNvCxnSpPr>
            <p:nvPr/>
          </p:nvCxnSpPr>
          <p:spPr>
            <a:xfrm>
              <a:off x="7596336" y="2924944"/>
              <a:ext cx="3600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Conector recto 14">
              <a:extLst>
                <a:ext uri="{FF2B5EF4-FFF2-40B4-BE49-F238E27FC236}">
                  <a16:creationId xmlns:a16="http://schemas.microsoft.com/office/drawing/2014/main" id="{18DC2C54-9479-462B-BF36-BE4EF753F150}"/>
                </a:ext>
              </a:extLst>
            </p:cNvPr>
            <p:cNvCxnSpPr>
              <a:cxnSpLocks/>
            </p:cNvCxnSpPr>
            <p:nvPr/>
          </p:nvCxnSpPr>
          <p:spPr>
            <a:xfrm>
              <a:off x="5976156" y="3645024"/>
              <a:ext cx="3600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Conector recto 15">
              <a:extLst>
                <a:ext uri="{FF2B5EF4-FFF2-40B4-BE49-F238E27FC236}">
                  <a16:creationId xmlns:a16="http://schemas.microsoft.com/office/drawing/2014/main" id="{4089661B-5F20-4D4E-BB49-2EF4D7F3F7D0}"/>
                </a:ext>
              </a:extLst>
            </p:cNvPr>
            <p:cNvCxnSpPr>
              <a:cxnSpLocks/>
            </p:cNvCxnSpPr>
            <p:nvPr/>
          </p:nvCxnSpPr>
          <p:spPr>
            <a:xfrm>
              <a:off x="7884368" y="4653136"/>
              <a:ext cx="3600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Conector recto 16">
              <a:extLst>
                <a:ext uri="{FF2B5EF4-FFF2-40B4-BE49-F238E27FC236}">
                  <a16:creationId xmlns:a16="http://schemas.microsoft.com/office/drawing/2014/main" id="{67AD44C9-54A4-4868-9DE0-6EDE4D8A067A}"/>
                </a:ext>
              </a:extLst>
            </p:cNvPr>
            <p:cNvCxnSpPr>
              <a:cxnSpLocks/>
            </p:cNvCxnSpPr>
            <p:nvPr/>
          </p:nvCxnSpPr>
          <p:spPr>
            <a:xfrm>
              <a:off x="3707904" y="3284984"/>
              <a:ext cx="3600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Conector recto 17">
              <a:extLst>
                <a:ext uri="{FF2B5EF4-FFF2-40B4-BE49-F238E27FC236}">
                  <a16:creationId xmlns:a16="http://schemas.microsoft.com/office/drawing/2014/main" id="{73A3E55F-372D-4EAE-8CCF-A3A585483851}"/>
                </a:ext>
              </a:extLst>
            </p:cNvPr>
            <p:cNvCxnSpPr>
              <a:cxnSpLocks/>
            </p:cNvCxnSpPr>
            <p:nvPr/>
          </p:nvCxnSpPr>
          <p:spPr>
            <a:xfrm>
              <a:off x="5964690" y="2926476"/>
              <a:ext cx="3600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Conector recto 18">
              <a:extLst>
                <a:ext uri="{FF2B5EF4-FFF2-40B4-BE49-F238E27FC236}">
                  <a16:creationId xmlns:a16="http://schemas.microsoft.com/office/drawing/2014/main" id="{0935B253-180B-45FA-B9F4-E9CB5A3DA84C}"/>
                </a:ext>
              </a:extLst>
            </p:cNvPr>
            <p:cNvCxnSpPr>
              <a:cxnSpLocks/>
            </p:cNvCxnSpPr>
            <p:nvPr/>
          </p:nvCxnSpPr>
          <p:spPr>
            <a:xfrm>
              <a:off x="6019800" y="5517232"/>
              <a:ext cx="360040" cy="0"/>
            </a:xfrm>
            <a:prstGeom prst="line">
              <a:avLst/>
            </a:prstGeom>
          </p:spPr>
          <p:style>
            <a:lnRef idx="2">
              <a:schemeClr val="accent6"/>
            </a:lnRef>
            <a:fillRef idx="0">
              <a:schemeClr val="accent6"/>
            </a:fillRef>
            <a:effectRef idx="1">
              <a:schemeClr val="accent6"/>
            </a:effectRef>
            <a:fontRef idx="minor">
              <a:schemeClr val="tx1"/>
            </a:fontRef>
          </p:style>
        </p:cxnSp>
      </p:grpSp>
      <p:sp>
        <p:nvSpPr>
          <p:cNvPr id="4" name="CuadroTexto 3">
            <a:extLst>
              <a:ext uri="{FF2B5EF4-FFF2-40B4-BE49-F238E27FC236}">
                <a16:creationId xmlns:a16="http://schemas.microsoft.com/office/drawing/2014/main" id="{D1C39FC4-737C-4850-8537-06420B956F5F}"/>
              </a:ext>
            </a:extLst>
          </p:cNvPr>
          <p:cNvSpPr txBox="1"/>
          <p:nvPr/>
        </p:nvSpPr>
        <p:spPr>
          <a:xfrm>
            <a:off x="1631504" y="5579348"/>
            <a:ext cx="2592288" cy="646331"/>
          </a:xfrm>
          <a:prstGeom prst="rect">
            <a:avLst/>
          </a:prstGeom>
          <a:noFill/>
        </p:spPr>
        <p:txBody>
          <a:bodyPr wrap="square" rtlCol="0">
            <a:spAutoFit/>
          </a:bodyPr>
          <a:lstStyle/>
          <a:p>
            <a:r>
              <a:rPr lang="es-MX" sz="1200" dirty="0"/>
              <a:t>HALT no es ejecutable directamente. Primero hay que usar </a:t>
            </a:r>
            <a:r>
              <a:rPr lang="es-MX" sz="1200" dirty="0" err="1"/>
              <a:t>shutdown</a:t>
            </a:r>
            <a:r>
              <a:rPr lang="es-MX" sz="1200" dirty="0"/>
              <a:t> para cerrar los programas correctamente.</a:t>
            </a:r>
          </a:p>
        </p:txBody>
      </p:sp>
      <p:sp>
        <p:nvSpPr>
          <p:cNvPr id="20" name="CuadroTexto 19">
            <a:extLst>
              <a:ext uri="{FF2B5EF4-FFF2-40B4-BE49-F238E27FC236}">
                <a16:creationId xmlns:a16="http://schemas.microsoft.com/office/drawing/2014/main" id="{01D38A35-3591-4B24-89F2-74E87D53C61D}"/>
              </a:ext>
            </a:extLst>
          </p:cNvPr>
          <p:cNvSpPr txBox="1"/>
          <p:nvPr/>
        </p:nvSpPr>
        <p:spPr>
          <a:xfrm>
            <a:off x="1620097" y="6357925"/>
            <a:ext cx="3466728" cy="461665"/>
          </a:xfrm>
          <a:prstGeom prst="rect">
            <a:avLst/>
          </a:prstGeom>
          <a:noFill/>
        </p:spPr>
        <p:txBody>
          <a:bodyPr wrap="square" rtlCol="0">
            <a:spAutoFit/>
          </a:bodyPr>
          <a:lstStyle/>
          <a:p>
            <a:r>
              <a:rPr lang="es-MX" sz="1200" dirty="0"/>
              <a:t>https://tools.withcode.uk/cpu/?ram=00000000000000000000000000000000</a:t>
            </a:r>
          </a:p>
        </p:txBody>
      </p:sp>
    </p:spTree>
    <p:extLst>
      <p:ext uri="{BB962C8B-B14F-4D97-AF65-F5344CB8AC3E}">
        <p14:creationId xmlns:p14="http://schemas.microsoft.com/office/powerpoint/2010/main" val="40048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dirty="0"/>
              <a:t>Reading from Memory</a:t>
            </a:r>
          </a:p>
        </p:txBody>
      </p:sp>
      <p:sp>
        <p:nvSpPr>
          <p:cNvPr id="4102" name="Rectangle 3"/>
          <p:cNvSpPr>
            <a:spLocks noGrp="1" noChangeArrowheads="1"/>
          </p:cNvSpPr>
          <p:nvPr>
            <p:ph type="body" idx="1"/>
          </p:nvPr>
        </p:nvSpPr>
        <p:spPr>
          <a:xfrm>
            <a:off x="2251712" y="1412776"/>
            <a:ext cx="7772400" cy="2057400"/>
          </a:xfrm>
        </p:spPr>
        <p:txBody>
          <a:bodyPr>
            <a:normAutofit fontScale="92500" lnSpcReduction="10000"/>
          </a:bodyPr>
          <a:lstStyle/>
          <a:p>
            <a:pPr eaLnBrk="1" hangingPunct="1">
              <a:lnSpc>
                <a:spcPct val="90000"/>
              </a:lnSpc>
            </a:pPr>
            <a:r>
              <a:rPr lang="en-US" altLang="en-US" sz="1800" dirty="0"/>
              <a:t>Multiple machine cycles are required when reading from memory, because it responds much more slowly than the CPU. The steps are:</a:t>
            </a:r>
          </a:p>
          <a:p>
            <a:pPr lvl="1" eaLnBrk="1" hangingPunct="1">
              <a:lnSpc>
                <a:spcPct val="90000"/>
              </a:lnSpc>
            </a:pPr>
            <a:r>
              <a:rPr lang="es-MX" altLang="en-US" sz="1800" dirty="0" err="1"/>
              <a:t>Execution</a:t>
            </a:r>
            <a:r>
              <a:rPr lang="es-MX" altLang="en-US" sz="1800" dirty="0"/>
              <a:t> </a:t>
            </a:r>
            <a:r>
              <a:rPr lang="es-MX" altLang="en-US" sz="1800" dirty="0" err="1"/>
              <a:t>step</a:t>
            </a:r>
            <a:endParaRPr lang="en-US" altLang="en-US" sz="1800" dirty="0"/>
          </a:p>
          <a:p>
            <a:pPr lvl="1" eaLnBrk="1" hangingPunct="1">
              <a:lnSpc>
                <a:spcPct val="90000"/>
              </a:lnSpc>
            </a:pPr>
            <a:r>
              <a:rPr lang="en-US" altLang="en-US" sz="1800" dirty="0"/>
              <a:t>Cycle 1: address placed on address bus</a:t>
            </a:r>
          </a:p>
          <a:p>
            <a:pPr lvl="1" eaLnBrk="1" hangingPunct="1">
              <a:lnSpc>
                <a:spcPct val="90000"/>
              </a:lnSpc>
            </a:pPr>
            <a:r>
              <a:rPr lang="en-US" altLang="en-US" sz="1800" dirty="0"/>
              <a:t>Cycle 2: Read Line (RD) set low (0), changing the value of processor’s RD</a:t>
            </a:r>
          </a:p>
          <a:p>
            <a:pPr lvl="1" eaLnBrk="1" hangingPunct="1">
              <a:lnSpc>
                <a:spcPct val="90000"/>
              </a:lnSpc>
            </a:pPr>
            <a:r>
              <a:rPr lang="en-US" altLang="en-US" sz="1800" dirty="0"/>
              <a:t>Cycle 3: CPU waits one cycle for memory chips to respond</a:t>
            </a:r>
          </a:p>
          <a:p>
            <a:pPr lvl="1" eaLnBrk="1" hangingPunct="1">
              <a:lnSpc>
                <a:spcPct val="90000"/>
              </a:lnSpc>
            </a:pPr>
            <a:r>
              <a:rPr lang="en-US" altLang="en-US" sz="1800" dirty="0"/>
              <a:t>Cycle 4: Read Line (RD) goes to 1, indicating that the data is on the data bus and can be copied</a:t>
            </a:r>
          </a:p>
        </p:txBody>
      </p:sp>
      <p:graphicFrame>
        <p:nvGraphicFramePr>
          <p:cNvPr id="4098" name="Object 4"/>
          <p:cNvGraphicFramePr>
            <a:graphicFrameLocks noChangeAspect="1"/>
          </p:cNvGraphicFramePr>
          <p:nvPr/>
        </p:nvGraphicFramePr>
        <p:xfrm>
          <a:off x="3761648" y="3464770"/>
          <a:ext cx="4692650" cy="2555875"/>
        </p:xfrm>
        <a:graphic>
          <a:graphicData uri="http://schemas.openxmlformats.org/presentationml/2006/ole">
            <mc:AlternateContent xmlns:mc="http://schemas.openxmlformats.org/markup-compatibility/2006">
              <mc:Choice xmlns:v="urn:schemas-microsoft-com:vml" Requires="v">
                <p:oleObj name="VISIO" r:id="rId2" imgW="4696968" imgH="2552700" progId="">
                  <p:embed/>
                </p:oleObj>
              </mc:Choice>
              <mc:Fallback>
                <p:oleObj name="VISIO" r:id="rId2" imgW="4696968" imgH="2552700" progId="">
                  <p:embed/>
                  <p:pic>
                    <p:nvPicPr>
                      <p:cNvPr id="409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648" y="3464770"/>
                        <a:ext cx="4692650" cy="2555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1 CuadroTexto"/>
          <p:cNvSpPr txBox="1"/>
          <p:nvPr/>
        </p:nvSpPr>
        <p:spPr>
          <a:xfrm>
            <a:off x="5117706" y="6053713"/>
            <a:ext cx="2124236" cy="369332"/>
          </a:xfrm>
          <a:prstGeom prst="rect">
            <a:avLst/>
          </a:prstGeom>
          <a:noFill/>
        </p:spPr>
        <p:txBody>
          <a:bodyPr wrap="square" rtlCol="0">
            <a:spAutoFit/>
          </a:bodyPr>
          <a:lstStyle/>
          <a:p>
            <a:r>
              <a:rPr lang="es-MX" dirty="0" err="1"/>
              <a:t>Memory</a:t>
            </a:r>
            <a:r>
              <a:rPr lang="es-MX" dirty="0"/>
              <a:t> </a:t>
            </a:r>
            <a:r>
              <a:rPr lang="es-MX" dirty="0" err="1"/>
              <a:t>Read</a:t>
            </a:r>
            <a:r>
              <a:rPr lang="es-MX" dirty="0"/>
              <a:t> </a:t>
            </a:r>
            <a:r>
              <a:rPr lang="es-MX" dirty="0" err="1"/>
              <a:t>Cycle</a:t>
            </a:r>
            <a:endParaRPr lang="en-US" dirty="0"/>
          </a:p>
        </p:txBody>
      </p:sp>
      <p:sp>
        <p:nvSpPr>
          <p:cNvPr id="3" name="Marcador de pie de página 2"/>
          <p:cNvSpPr>
            <a:spLocks noGrp="1"/>
          </p:cNvSpPr>
          <p:nvPr>
            <p:ph type="ftr" sz="quarter" idx="11"/>
          </p:nvPr>
        </p:nvSpPr>
        <p:spPr/>
        <p:txBody>
          <a:bodyPr/>
          <a:lstStyle/>
          <a:p>
            <a:r>
              <a:rPr lang="es-MX"/>
              <a:t>OPC</a:t>
            </a:r>
            <a:endParaRPr lang="es-MX" dirty="0"/>
          </a:p>
        </p:txBody>
      </p:sp>
      <p:sp>
        <p:nvSpPr>
          <p:cNvPr id="4" name="Marcador de número de diapositiva 3"/>
          <p:cNvSpPr>
            <a:spLocks noGrp="1"/>
          </p:cNvSpPr>
          <p:nvPr>
            <p:ph type="sldNum" sz="quarter" idx="12"/>
          </p:nvPr>
        </p:nvSpPr>
        <p:spPr/>
        <p:txBody>
          <a:bodyPr/>
          <a:lstStyle/>
          <a:p>
            <a:fld id="{89694F64-EAC4-420D-80A9-8D186F3C5535}" type="slidenum">
              <a:rPr lang="es-MX" smtClean="0"/>
              <a:pPr/>
              <a:t>74</a:t>
            </a:fld>
            <a:endParaRPr lang="es-MX" dirty="0"/>
          </a:p>
        </p:txBody>
      </p:sp>
    </p:spTree>
    <p:extLst>
      <p:ext uri="{BB962C8B-B14F-4D97-AF65-F5344CB8AC3E}">
        <p14:creationId xmlns:p14="http://schemas.microsoft.com/office/powerpoint/2010/main" val="5915223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t>
            </a: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AEb</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9874152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37CC-46C5-481C-8586-2C65E0E59F15}"/>
              </a:ext>
            </a:extLst>
          </p:cNvPr>
          <p:cNvSpPr>
            <a:spLocks noGrp="1"/>
          </p:cNvSpPr>
          <p:nvPr>
            <p:ph type="title"/>
          </p:nvPr>
        </p:nvSpPr>
        <p:spPr/>
        <p:txBody>
          <a:bodyPr/>
          <a:lstStyle/>
          <a:p>
            <a:r>
              <a:rPr lang="es-MX" dirty="0" err="1"/>
              <a:t>Main</a:t>
            </a:r>
            <a:r>
              <a:rPr lang="es-MX" dirty="0"/>
              <a:t>, </a:t>
            </a:r>
            <a:r>
              <a:rPr lang="es-MX" dirty="0" err="1"/>
              <a:t>or</a:t>
            </a:r>
            <a:r>
              <a:rPr lang="es-MX" dirty="0"/>
              <a:t> Central, </a:t>
            </a:r>
            <a:r>
              <a:rPr lang="es-MX" dirty="0" err="1"/>
              <a:t>Memory</a:t>
            </a:r>
            <a:endParaRPr lang="es-MX" dirty="0"/>
          </a:p>
        </p:txBody>
      </p:sp>
      <p:sp>
        <p:nvSpPr>
          <p:cNvPr id="3" name="Content Placeholder 2">
            <a:extLst>
              <a:ext uri="{FF2B5EF4-FFF2-40B4-BE49-F238E27FC236}">
                <a16:creationId xmlns:a16="http://schemas.microsoft.com/office/drawing/2014/main" id="{0E870271-A108-4FB9-8B6B-FD7A29543C14}"/>
              </a:ext>
            </a:extLst>
          </p:cNvPr>
          <p:cNvSpPr>
            <a:spLocks noGrp="1"/>
          </p:cNvSpPr>
          <p:nvPr>
            <p:ph idx="1"/>
          </p:nvPr>
        </p:nvSpPr>
        <p:spPr/>
        <p:txBody>
          <a:bodyPr>
            <a:normAutofit/>
          </a:bodyPr>
          <a:lstStyle/>
          <a:p>
            <a:r>
              <a:rPr lang="es-MX" dirty="0" err="1"/>
              <a:t>Main</a:t>
            </a:r>
            <a:r>
              <a:rPr lang="es-MX" dirty="0"/>
              <a:t> </a:t>
            </a:r>
            <a:r>
              <a:rPr lang="es-MX" dirty="0" err="1"/>
              <a:t>Memory</a:t>
            </a:r>
            <a:r>
              <a:rPr lang="es-MX" dirty="0"/>
              <a:t> </a:t>
            </a:r>
            <a:r>
              <a:rPr lang="es-MX" dirty="0" err="1"/>
              <a:t>structure</a:t>
            </a:r>
            <a:endParaRPr lang="es-MX" dirty="0"/>
          </a:p>
          <a:p>
            <a:pPr lvl="1"/>
            <a:r>
              <a:rPr lang="es-MX" dirty="0"/>
              <a:t>A Linear Vector of </a:t>
            </a:r>
            <a:r>
              <a:rPr lang="es-MX" dirty="0" err="1"/>
              <a:t>Memory</a:t>
            </a:r>
            <a:r>
              <a:rPr lang="es-MX" dirty="0"/>
              <a:t> Bytes (</a:t>
            </a:r>
            <a:r>
              <a:rPr lang="es-MX" i="1" dirty="0" err="1"/>
              <a:t>content</a:t>
            </a:r>
            <a:r>
              <a:rPr lang="es-MX" dirty="0"/>
              <a:t>), </a:t>
            </a:r>
            <a:r>
              <a:rPr lang="es-MX" dirty="0" err="1"/>
              <a:t>with</a:t>
            </a:r>
            <a:r>
              <a:rPr lang="es-MX" dirty="0"/>
              <a:t> </a:t>
            </a:r>
            <a:r>
              <a:rPr lang="es-MX" dirty="0" err="1"/>
              <a:t>the</a:t>
            </a:r>
            <a:r>
              <a:rPr lang="es-MX" dirty="0"/>
              <a:t> </a:t>
            </a:r>
            <a:r>
              <a:rPr lang="es-MX" i="1" dirty="0"/>
              <a:t>indexes</a:t>
            </a:r>
            <a:r>
              <a:rPr lang="es-MX" dirty="0"/>
              <a:t> </a:t>
            </a:r>
            <a:r>
              <a:rPr lang="es-MX" dirty="0" err="1"/>
              <a:t>being</a:t>
            </a:r>
            <a:r>
              <a:rPr lang="es-MX" dirty="0"/>
              <a:t> </a:t>
            </a:r>
            <a:r>
              <a:rPr lang="es-MX" dirty="0" err="1"/>
              <a:t>the</a:t>
            </a:r>
            <a:r>
              <a:rPr lang="es-MX" dirty="0"/>
              <a:t> </a:t>
            </a:r>
            <a:r>
              <a:rPr lang="es-MX" i="1" dirty="0" err="1"/>
              <a:t>memory</a:t>
            </a:r>
            <a:r>
              <a:rPr lang="es-MX" i="1" dirty="0"/>
              <a:t> </a:t>
            </a:r>
            <a:r>
              <a:rPr lang="es-MX" i="1" dirty="0" err="1"/>
              <a:t>addresses</a:t>
            </a:r>
            <a:r>
              <a:rPr lang="es-MX" dirty="0"/>
              <a:t> to Access </a:t>
            </a:r>
            <a:r>
              <a:rPr lang="es-MX" dirty="0" err="1"/>
              <a:t>the</a:t>
            </a:r>
            <a:r>
              <a:rPr lang="es-MX" dirty="0"/>
              <a:t> </a:t>
            </a:r>
            <a:r>
              <a:rPr lang="es-MX" i="1" dirty="0" err="1"/>
              <a:t>content</a:t>
            </a:r>
            <a:r>
              <a:rPr lang="es-MX" dirty="0"/>
              <a:t> of </a:t>
            </a:r>
            <a:r>
              <a:rPr lang="es-MX" dirty="0" err="1"/>
              <a:t>the</a:t>
            </a:r>
            <a:r>
              <a:rPr lang="es-MX" dirty="0"/>
              <a:t> </a:t>
            </a:r>
            <a:r>
              <a:rPr lang="es-MX" dirty="0" err="1"/>
              <a:t>Memory</a:t>
            </a:r>
            <a:r>
              <a:rPr lang="es-MX" dirty="0"/>
              <a:t> Bytes</a:t>
            </a:r>
          </a:p>
          <a:p>
            <a:r>
              <a:rPr lang="es-MX" dirty="0"/>
              <a:t>Hardware </a:t>
            </a:r>
            <a:r>
              <a:rPr lang="es-MX" dirty="0" err="1"/>
              <a:t>components</a:t>
            </a:r>
            <a:endParaRPr lang="es-MX" dirty="0"/>
          </a:p>
          <a:p>
            <a:pPr lvl="1"/>
            <a:r>
              <a:rPr lang="es-MX" dirty="0" err="1"/>
              <a:t>EEPROMs</a:t>
            </a:r>
            <a:endParaRPr lang="es-MX" dirty="0"/>
          </a:p>
          <a:p>
            <a:pPr lvl="1"/>
            <a:r>
              <a:rPr lang="es-MX" dirty="0" err="1"/>
              <a:t>xRAMs</a:t>
            </a:r>
            <a:r>
              <a:rPr lang="es-MX" dirty="0"/>
              <a:t> (</a:t>
            </a:r>
            <a:r>
              <a:rPr lang="es-MX" sz="1800" dirty="0" err="1"/>
              <a:t>e.g</a:t>
            </a:r>
            <a:r>
              <a:rPr lang="es-MX" sz="1800" dirty="0"/>
              <a:t>. DRAM</a:t>
            </a:r>
            <a:r>
              <a:rPr lang="es-MX" dirty="0"/>
              <a:t>)</a:t>
            </a:r>
          </a:p>
          <a:p>
            <a:pPr lvl="1"/>
            <a:r>
              <a:rPr lang="es-MX" dirty="0" err="1"/>
              <a:t>Device</a:t>
            </a:r>
            <a:r>
              <a:rPr lang="es-MX" dirty="0"/>
              <a:t> </a:t>
            </a:r>
            <a:r>
              <a:rPr lang="es-MX" dirty="0" err="1"/>
              <a:t>Controllers</a:t>
            </a:r>
            <a:r>
              <a:rPr lang="es-MX" dirty="0"/>
              <a:t>: </a:t>
            </a:r>
            <a:r>
              <a:rPr lang="es-MX" dirty="0" err="1"/>
              <a:t>each</a:t>
            </a:r>
            <a:r>
              <a:rPr lang="es-MX" dirty="0"/>
              <a:t> </a:t>
            </a:r>
            <a:r>
              <a:rPr lang="es-MX" dirty="0" err="1"/>
              <a:t>one</a:t>
            </a:r>
            <a:r>
              <a:rPr lang="es-MX" dirty="0"/>
              <a:t> </a:t>
            </a:r>
            <a:r>
              <a:rPr lang="es-MX" dirty="0" err="1"/>
              <a:t>with</a:t>
            </a:r>
            <a:r>
              <a:rPr lang="es-MX" dirty="0"/>
              <a:t> </a:t>
            </a:r>
            <a:r>
              <a:rPr lang="es-MX" i="1" dirty="0"/>
              <a:t>Control </a:t>
            </a:r>
            <a:r>
              <a:rPr lang="es-MX" i="1" dirty="0" err="1"/>
              <a:t>Registers</a:t>
            </a:r>
            <a:r>
              <a:rPr lang="es-MX" dirty="0"/>
              <a:t> and a </a:t>
            </a:r>
            <a:r>
              <a:rPr lang="es-MX" i="1" dirty="0"/>
              <a:t>Data Buffer</a:t>
            </a:r>
            <a:r>
              <a:rPr lang="es-MX" dirty="0"/>
              <a:t> </a:t>
            </a:r>
          </a:p>
          <a:p>
            <a:endParaRPr lang="es-MX" dirty="0"/>
          </a:p>
        </p:txBody>
      </p:sp>
      <p:sp>
        <p:nvSpPr>
          <p:cNvPr id="4" name="Footer Placeholder 3">
            <a:extLst>
              <a:ext uri="{FF2B5EF4-FFF2-40B4-BE49-F238E27FC236}">
                <a16:creationId xmlns:a16="http://schemas.microsoft.com/office/drawing/2014/main" id="{D5BD36CE-7245-4C89-8332-14D432141EDB}"/>
              </a:ext>
            </a:extLst>
          </p:cNvPr>
          <p:cNvSpPr>
            <a:spLocks noGrp="1"/>
          </p:cNvSpPr>
          <p:nvPr>
            <p:ph type="ftr" sz="quarter" idx="11"/>
          </p:nvPr>
        </p:nvSpPr>
        <p:spPr/>
        <p:txBody>
          <a:bodyPr/>
          <a:lstStyle/>
          <a:p>
            <a:r>
              <a:rPr lang="es-MX"/>
              <a:t>OPC</a:t>
            </a:r>
            <a:endParaRPr lang="es-MX" dirty="0"/>
          </a:p>
        </p:txBody>
      </p:sp>
      <p:sp>
        <p:nvSpPr>
          <p:cNvPr id="5" name="Slide Number Placeholder 4">
            <a:extLst>
              <a:ext uri="{FF2B5EF4-FFF2-40B4-BE49-F238E27FC236}">
                <a16:creationId xmlns:a16="http://schemas.microsoft.com/office/drawing/2014/main" id="{C4DD3C77-764D-44E1-95CF-1B98CCD1BFC6}"/>
              </a:ext>
            </a:extLst>
          </p:cNvPr>
          <p:cNvSpPr>
            <a:spLocks noGrp="1"/>
          </p:cNvSpPr>
          <p:nvPr>
            <p:ph type="sldNum" sz="quarter" idx="12"/>
          </p:nvPr>
        </p:nvSpPr>
        <p:spPr/>
        <p:txBody>
          <a:bodyPr/>
          <a:lstStyle/>
          <a:p>
            <a:fld id="{89694F64-EAC4-420D-80A9-8D186F3C5535}" type="slidenum">
              <a:rPr lang="es-MX" smtClean="0"/>
              <a:pPr/>
              <a:t>76</a:t>
            </a:fld>
            <a:endParaRPr lang="es-MX" dirty="0"/>
          </a:p>
        </p:txBody>
      </p:sp>
    </p:spTree>
    <p:extLst>
      <p:ext uri="{BB962C8B-B14F-4D97-AF65-F5344CB8AC3E}">
        <p14:creationId xmlns:p14="http://schemas.microsoft.com/office/powerpoint/2010/main" val="9188213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3200" dirty="0"/>
              <a:t>Memory Layout for </a:t>
            </a:r>
            <a:r>
              <a:rPr lang="en-US" sz="3200" dirty="0" err="1"/>
              <a:t>Multiprogrammed</a:t>
            </a:r>
            <a:r>
              <a:rPr lang="en-US" sz="3200" dirty="0"/>
              <a:t> System</a:t>
            </a:r>
            <a:endParaRPr lang="es-MX" sz="3200" dirty="0"/>
          </a:p>
        </p:txBody>
      </p:sp>
      <p:sp>
        <p:nvSpPr>
          <p:cNvPr id="4" name="3 Marcador de pie de página"/>
          <p:cNvSpPr>
            <a:spLocks noGrp="1"/>
          </p:cNvSpPr>
          <p:nvPr>
            <p:ph type="ftr" sz="quarter" idx="11"/>
          </p:nvPr>
        </p:nvSpPr>
        <p:spPr/>
        <p:txBody>
          <a:bodyPr/>
          <a:lstStyle/>
          <a:p>
            <a:r>
              <a:rPr lang="es-MX"/>
              <a:t>Sistemas Operativos</a:t>
            </a:r>
            <a:endParaRPr lang="es-MX" dirty="0"/>
          </a:p>
        </p:txBody>
      </p:sp>
      <p:sp>
        <p:nvSpPr>
          <p:cNvPr id="5" name="4 Marcador de número de diapositiva"/>
          <p:cNvSpPr>
            <a:spLocks noGrp="1"/>
          </p:cNvSpPr>
          <p:nvPr>
            <p:ph type="sldNum" sz="quarter" idx="12"/>
          </p:nvPr>
        </p:nvSpPr>
        <p:spPr/>
        <p:txBody>
          <a:bodyPr/>
          <a:lstStyle/>
          <a:p>
            <a:fld id="{99D12B9E-07E7-4AA4-B998-005BF6072828}" type="slidenum">
              <a:rPr lang="es-MX" smtClean="0"/>
              <a:pPr/>
              <a:t>77</a:t>
            </a:fld>
            <a:endParaRPr lang="es-MX" dirty="0"/>
          </a:p>
        </p:txBody>
      </p:sp>
      <p:pic>
        <p:nvPicPr>
          <p:cNvPr id="7"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82040"/>
            <a:ext cx="8221980" cy="5775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8413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9F4C-D102-4B01-BBBD-92AE5A6B78E8}"/>
              </a:ext>
            </a:extLst>
          </p:cNvPr>
          <p:cNvSpPr>
            <a:spLocks noGrp="1"/>
          </p:cNvSpPr>
          <p:nvPr>
            <p:ph type="title"/>
          </p:nvPr>
        </p:nvSpPr>
        <p:spPr/>
        <p:txBody>
          <a:bodyPr/>
          <a:lstStyle/>
          <a:p>
            <a:r>
              <a:rPr lang="es-MX" dirty="0" err="1"/>
              <a:t>Numerical</a:t>
            </a:r>
            <a:r>
              <a:rPr lang="es-MX" dirty="0"/>
              <a:t> </a:t>
            </a:r>
            <a:r>
              <a:rPr lang="es-MX" dirty="0" err="1"/>
              <a:t>Values</a:t>
            </a:r>
            <a:r>
              <a:rPr lang="es-MX" dirty="0"/>
              <a:t>: </a:t>
            </a:r>
            <a:r>
              <a:rPr lang="es-MX" dirty="0" err="1"/>
              <a:t>meanings</a:t>
            </a:r>
            <a:endParaRPr lang="es-MX" dirty="0"/>
          </a:p>
        </p:txBody>
      </p:sp>
      <p:sp>
        <p:nvSpPr>
          <p:cNvPr id="3" name="Content Placeholder 2">
            <a:extLst>
              <a:ext uri="{FF2B5EF4-FFF2-40B4-BE49-F238E27FC236}">
                <a16:creationId xmlns:a16="http://schemas.microsoft.com/office/drawing/2014/main" id="{7B50F160-B8C9-4717-B682-051E9CF32A4B}"/>
              </a:ext>
            </a:extLst>
          </p:cNvPr>
          <p:cNvSpPr>
            <a:spLocks noGrp="1"/>
          </p:cNvSpPr>
          <p:nvPr>
            <p:ph idx="1"/>
          </p:nvPr>
        </p:nvSpPr>
        <p:spPr/>
        <p:txBody>
          <a:bodyPr/>
          <a:lstStyle/>
          <a:p>
            <a:r>
              <a:rPr lang="es-MX" dirty="0"/>
              <a:t>Data </a:t>
            </a:r>
            <a:r>
              <a:rPr lang="es-MX" dirty="0" err="1"/>
              <a:t>content</a:t>
            </a:r>
            <a:r>
              <a:rPr lang="es-MX" dirty="0"/>
              <a:t>: </a:t>
            </a:r>
            <a:r>
              <a:rPr lang="es-MX" dirty="0" err="1"/>
              <a:t>unsigned</a:t>
            </a:r>
            <a:r>
              <a:rPr lang="es-MX" dirty="0"/>
              <a:t> and </a:t>
            </a:r>
            <a:r>
              <a:rPr lang="es-MX" dirty="0" err="1"/>
              <a:t>signed</a:t>
            </a:r>
            <a:r>
              <a:rPr lang="es-MX" dirty="0"/>
              <a:t> </a:t>
            </a:r>
            <a:r>
              <a:rPr lang="es-MX" dirty="0" err="1"/>
              <a:t>values</a:t>
            </a:r>
            <a:endParaRPr lang="es-MX" dirty="0"/>
          </a:p>
          <a:p>
            <a:pPr lvl="1"/>
            <a:r>
              <a:rPr lang="es-MX" dirty="0" err="1"/>
              <a:t>Registers</a:t>
            </a:r>
            <a:endParaRPr lang="es-MX" dirty="0"/>
          </a:p>
          <a:p>
            <a:pPr lvl="1"/>
            <a:r>
              <a:rPr lang="es-MX" dirty="0" err="1"/>
              <a:t>Memory</a:t>
            </a:r>
            <a:r>
              <a:rPr lang="es-MX" dirty="0"/>
              <a:t> Byte </a:t>
            </a:r>
            <a:r>
              <a:rPr lang="es-MX" dirty="0" err="1"/>
              <a:t>locations</a:t>
            </a:r>
            <a:endParaRPr lang="es-MX" dirty="0"/>
          </a:p>
          <a:p>
            <a:endParaRPr lang="es-MX" dirty="0"/>
          </a:p>
          <a:p>
            <a:r>
              <a:rPr lang="es-MX" dirty="0" err="1"/>
              <a:t>Memory</a:t>
            </a:r>
            <a:r>
              <a:rPr lang="es-MX" dirty="0"/>
              <a:t> </a:t>
            </a:r>
            <a:r>
              <a:rPr lang="es-MX" dirty="0" err="1"/>
              <a:t>Addresses</a:t>
            </a:r>
            <a:endParaRPr lang="es-MX" dirty="0"/>
          </a:p>
          <a:p>
            <a:pPr lvl="1"/>
            <a:r>
              <a:rPr lang="es-MX" dirty="0" err="1"/>
              <a:t>To</a:t>
            </a:r>
            <a:r>
              <a:rPr lang="es-MX" dirty="0"/>
              <a:t> Access </a:t>
            </a:r>
            <a:r>
              <a:rPr lang="es-MX" dirty="0" err="1"/>
              <a:t>Memory</a:t>
            </a:r>
            <a:r>
              <a:rPr lang="es-MX" dirty="0"/>
              <a:t> Byte </a:t>
            </a:r>
            <a:r>
              <a:rPr lang="es-MX" dirty="0" err="1"/>
              <a:t>locations</a:t>
            </a:r>
            <a:endParaRPr lang="es-MX" dirty="0"/>
          </a:p>
          <a:p>
            <a:pPr lvl="1"/>
            <a:r>
              <a:rPr lang="es-MX" dirty="0" err="1"/>
              <a:t>Represented</a:t>
            </a:r>
            <a:r>
              <a:rPr lang="es-MX" dirty="0"/>
              <a:t> as </a:t>
            </a:r>
            <a:r>
              <a:rPr lang="es-MX" dirty="0" err="1"/>
              <a:t>numerical</a:t>
            </a:r>
            <a:r>
              <a:rPr lang="es-MX" dirty="0"/>
              <a:t> </a:t>
            </a:r>
            <a:r>
              <a:rPr lang="es-MX" dirty="0" err="1"/>
              <a:t>unsigned</a:t>
            </a:r>
            <a:r>
              <a:rPr lang="es-MX" dirty="0"/>
              <a:t> </a:t>
            </a:r>
            <a:r>
              <a:rPr lang="es-MX" dirty="0" err="1"/>
              <a:t>values</a:t>
            </a:r>
            <a:endParaRPr lang="es-MX" dirty="0"/>
          </a:p>
          <a:p>
            <a:endParaRPr lang="es-MX" dirty="0"/>
          </a:p>
        </p:txBody>
      </p:sp>
      <p:sp>
        <p:nvSpPr>
          <p:cNvPr id="4" name="Footer Placeholder 3">
            <a:extLst>
              <a:ext uri="{FF2B5EF4-FFF2-40B4-BE49-F238E27FC236}">
                <a16:creationId xmlns:a16="http://schemas.microsoft.com/office/drawing/2014/main" id="{8E16B288-AA6C-486E-9C4B-C9F1FE7B4D6F}"/>
              </a:ext>
            </a:extLst>
          </p:cNvPr>
          <p:cNvSpPr>
            <a:spLocks noGrp="1"/>
          </p:cNvSpPr>
          <p:nvPr>
            <p:ph type="ftr" sz="quarter" idx="11"/>
          </p:nvPr>
        </p:nvSpPr>
        <p:spPr/>
        <p:txBody>
          <a:bodyPr/>
          <a:lstStyle/>
          <a:p>
            <a:r>
              <a:rPr lang="es-MX"/>
              <a:t>OPC</a:t>
            </a:r>
            <a:endParaRPr lang="es-MX" dirty="0"/>
          </a:p>
        </p:txBody>
      </p:sp>
      <p:sp>
        <p:nvSpPr>
          <p:cNvPr id="5" name="Slide Number Placeholder 4">
            <a:extLst>
              <a:ext uri="{FF2B5EF4-FFF2-40B4-BE49-F238E27FC236}">
                <a16:creationId xmlns:a16="http://schemas.microsoft.com/office/drawing/2014/main" id="{90E6D512-E388-470A-8A46-A998DA513032}"/>
              </a:ext>
            </a:extLst>
          </p:cNvPr>
          <p:cNvSpPr>
            <a:spLocks noGrp="1"/>
          </p:cNvSpPr>
          <p:nvPr>
            <p:ph type="sldNum" sz="quarter" idx="12"/>
          </p:nvPr>
        </p:nvSpPr>
        <p:spPr/>
        <p:txBody>
          <a:bodyPr/>
          <a:lstStyle/>
          <a:p>
            <a:fld id="{89694F64-EAC4-420D-80A9-8D186F3C5535}" type="slidenum">
              <a:rPr lang="es-MX" smtClean="0"/>
              <a:pPr/>
              <a:t>78</a:t>
            </a:fld>
            <a:endParaRPr lang="es-MX" dirty="0"/>
          </a:p>
        </p:txBody>
      </p:sp>
    </p:spTree>
    <p:extLst>
      <p:ext uri="{BB962C8B-B14F-4D97-AF65-F5344CB8AC3E}">
        <p14:creationId xmlns:p14="http://schemas.microsoft.com/office/powerpoint/2010/main" val="36256362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4D3-7000-4057-9663-1013A829EDF9}"/>
              </a:ext>
            </a:extLst>
          </p:cNvPr>
          <p:cNvSpPr>
            <a:spLocks noGrp="1"/>
          </p:cNvSpPr>
          <p:nvPr>
            <p:ph type="title"/>
          </p:nvPr>
        </p:nvSpPr>
        <p:spPr/>
        <p:txBody>
          <a:bodyPr/>
          <a:lstStyle/>
          <a:p>
            <a:r>
              <a:rPr lang="es-MX" dirty="0" err="1"/>
              <a:t>Multiple</a:t>
            </a:r>
            <a:r>
              <a:rPr lang="es-MX" dirty="0"/>
              <a:t> </a:t>
            </a:r>
            <a:r>
              <a:rPr lang="es-MX" dirty="0" err="1"/>
              <a:t>Memory</a:t>
            </a:r>
            <a:r>
              <a:rPr lang="es-MX" dirty="0"/>
              <a:t> Byte </a:t>
            </a:r>
            <a:r>
              <a:rPr lang="es-MX" dirty="0" err="1"/>
              <a:t>Values</a:t>
            </a:r>
            <a:endParaRPr lang="es-MX" dirty="0"/>
          </a:p>
        </p:txBody>
      </p:sp>
      <p:sp>
        <p:nvSpPr>
          <p:cNvPr id="3" name="Content Placeholder 2">
            <a:extLst>
              <a:ext uri="{FF2B5EF4-FFF2-40B4-BE49-F238E27FC236}">
                <a16:creationId xmlns:a16="http://schemas.microsoft.com/office/drawing/2014/main" id="{45EA79BB-5FC8-45BA-8289-342D2FECF565}"/>
              </a:ext>
            </a:extLst>
          </p:cNvPr>
          <p:cNvSpPr>
            <a:spLocks noGrp="1"/>
          </p:cNvSpPr>
          <p:nvPr>
            <p:ph idx="1"/>
          </p:nvPr>
        </p:nvSpPr>
        <p:spPr/>
        <p:txBody>
          <a:bodyPr/>
          <a:lstStyle/>
          <a:p>
            <a:pPr marL="0" indent="0">
              <a:buNone/>
            </a:pPr>
            <a:r>
              <a:rPr lang="es-MX" sz="3600" dirty="0"/>
              <a:t>Byte </a:t>
            </a:r>
            <a:r>
              <a:rPr lang="es-MX" sz="3600" dirty="0" err="1"/>
              <a:t>Values</a:t>
            </a:r>
            <a:r>
              <a:rPr lang="es-MX" sz="3600" dirty="0"/>
              <a:t> </a:t>
            </a:r>
            <a:r>
              <a:rPr lang="es-MX" sz="3600" dirty="0" err="1"/>
              <a:t>used</a:t>
            </a:r>
            <a:r>
              <a:rPr lang="es-MX" sz="3600" dirty="0"/>
              <a:t> as Data</a:t>
            </a:r>
          </a:p>
          <a:p>
            <a:r>
              <a:rPr lang="es-MX" dirty="0" err="1"/>
              <a:t>One</a:t>
            </a:r>
            <a:r>
              <a:rPr lang="es-MX" dirty="0"/>
              <a:t>-byte </a:t>
            </a:r>
            <a:r>
              <a:rPr lang="es-MX" dirty="0" err="1"/>
              <a:t>content</a:t>
            </a:r>
            <a:endParaRPr lang="es-MX" dirty="0"/>
          </a:p>
          <a:p>
            <a:r>
              <a:rPr lang="es-MX" dirty="0" err="1"/>
              <a:t>Two</a:t>
            </a:r>
            <a:r>
              <a:rPr lang="es-MX" dirty="0"/>
              <a:t>-byte </a:t>
            </a:r>
            <a:r>
              <a:rPr lang="es-MX" dirty="0" err="1"/>
              <a:t>content</a:t>
            </a:r>
            <a:endParaRPr lang="es-MX" dirty="0"/>
          </a:p>
          <a:p>
            <a:r>
              <a:rPr lang="es-MX" dirty="0" err="1"/>
              <a:t>Four</a:t>
            </a:r>
            <a:r>
              <a:rPr lang="es-MX" dirty="0"/>
              <a:t>-byte </a:t>
            </a:r>
            <a:r>
              <a:rPr lang="es-MX" dirty="0" err="1"/>
              <a:t>content</a:t>
            </a:r>
            <a:endParaRPr lang="es-MX" dirty="0"/>
          </a:p>
          <a:p>
            <a:r>
              <a:rPr lang="es-MX" dirty="0" err="1"/>
              <a:t>Eight</a:t>
            </a:r>
            <a:r>
              <a:rPr lang="es-MX" dirty="0"/>
              <a:t>-byte </a:t>
            </a:r>
            <a:r>
              <a:rPr lang="es-MX" dirty="0" err="1"/>
              <a:t>content</a:t>
            </a:r>
            <a:endParaRPr lang="es-MX" dirty="0"/>
          </a:p>
          <a:p>
            <a:r>
              <a:rPr lang="es-MX" dirty="0" err="1"/>
              <a:t>Always</a:t>
            </a:r>
            <a:r>
              <a:rPr lang="es-MX" dirty="0"/>
              <a:t> Powers </a:t>
            </a:r>
            <a:r>
              <a:rPr lang="es-MX" dirty="0" err="1"/>
              <a:t>of</a:t>
            </a:r>
            <a:r>
              <a:rPr lang="es-MX" dirty="0"/>
              <a:t> 2, </a:t>
            </a:r>
            <a:r>
              <a:rPr lang="es-MX" dirty="0" err="1"/>
              <a:t>content</a:t>
            </a:r>
            <a:endParaRPr lang="es-MX" dirty="0"/>
          </a:p>
        </p:txBody>
      </p:sp>
      <p:sp>
        <p:nvSpPr>
          <p:cNvPr id="4" name="Footer Placeholder 3">
            <a:extLst>
              <a:ext uri="{FF2B5EF4-FFF2-40B4-BE49-F238E27FC236}">
                <a16:creationId xmlns:a16="http://schemas.microsoft.com/office/drawing/2014/main" id="{2362E559-12A9-4880-A097-19AD6EA19B61}"/>
              </a:ext>
            </a:extLst>
          </p:cNvPr>
          <p:cNvSpPr>
            <a:spLocks noGrp="1"/>
          </p:cNvSpPr>
          <p:nvPr>
            <p:ph type="ftr" sz="quarter" idx="11"/>
          </p:nvPr>
        </p:nvSpPr>
        <p:spPr/>
        <p:txBody>
          <a:bodyPr/>
          <a:lstStyle/>
          <a:p>
            <a:r>
              <a:rPr lang="es-MX"/>
              <a:t>OPC</a:t>
            </a:r>
            <a:endParaRPr lang="es-MX" dirty="0"/>
          </a:p>
        </p:txBody>
      </p:sp>
      <p:sp>
        <p:nvSpPr>
          <p:cNvPr id="5" name="Slide Number Placeholder 4">
            <a:extLst>
              <a:ext uri="{FF2B5EF4-FFF2-40B4-BE49-F238E27FC236}">
                <a16:creationId xmlns:a16="http://schemas.microsoft.com/office/drawing/2014/main" id="{EA6018DA-1845-41AA-A057-7F6D1A0720B5}"/>
              </a:ext>
            </a:extLst>
          </p:cNvPr>
          <p:cNvSpPr>
            <a:spLocks noGrp="1"/>
          </p:cNvSpPr>
          <p:nvPr>
            <p:ph type="sldNum" sz="quarter" idx="12"/>
          </p:nvPr>
        </p:nvSpPr>
        <p:spPr/>
        <p:txBody>
          <a:bodyPr/>
          <a:lstStyle/>
          <a:p>
            <a:fld id="{89694F64-EAC4-420D-80A9-8D186F3C5535}" type="slidenum">
              <a:rPr lang="es-MX" smtClean="0"/>
              <a:pPr/>
              <a:t>79</a:t>
            </a:fld>
            <a:endParaRPr lang="es-MX" dirty="0"/>
          </a:p>
        </p:txBody>
      </p:sp>
    </p:spTree>
    <p:extLst>
      <p:ext uri="{BB962C8B-B14F-4D97-AF65-F5344CB8AC3E}">
        <p14:creationId xmlns:p14="http://schemas.microsoft.com/office/powerpoint/2010/main" val="390290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Grp="1" noChangeArrowheads="1"/>
          </p:cNvSpPr>
          <p:nvPr>
            <p:ph type="title"/>
          </p:nvPr>
        </p:nvSpPr>
        <p:spPr/>
        <p:txBody>
          <a:bodyPr>
            <a:normAutofit/>
          </a:bodyPr>
          <a:lstStyle/>
          <a:p>
            <a:pPr>
              <a:defRPr/>
            </a:pPr>
            <a:r>
              <a:rPr lang="en-US" sz="3200" i="1" dirty="0">
                <a:solidFill>
                  <a:srgbClr val="FF0000"/>
                </a:solidFill>
                <a:latin typeface="Arial" charset="0"/>
              </a:rPr>
              <a:t>Computer System</a:t>
            </a:r>
            <a:r>
              <a:rPr lang="en-US" sz="3200" dirty="0">
                <a:latin typeface="Arial" charset="0"/>
              </a:rPr>
              <a:t> Components (layers)</a:t>
            </a:r>
            <a:endParaRPr lang="en-US" sz="3200" dirty="0"/>
          </a:p>
        </p:txBody>
      </p:sp>
      <p:sp>
        <p:nvSpPr>
          <p:cNvPr id="3078" name="Text Box 22"/>
          <p:cNvSpPr txBox="1">
            <a:spLocks noChangeArrowheads="1"/>
          </p:cNvSpPr>
          <p:nvPr/>
        </p:nvSpPr>
        <p:spPr bwMode="auto">
          <a:xfrm>
            <a:off x="8757170" y="2981326"/>
            <a:ext cx="165931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kumimoji="1" sz="2000">
                <a:solidFill>
                  <a:schemeClr val="tx1"/>
                </a:solidFill>
                <a:latin typeface="Helvetica" pitchFamily="34" charset="0"/>
              </a:defRPr>
            </a:lvl1pPr>
            <a:lvl2pPr marL="742950" indent="-285750">
              <a:spcBef>
                <a:spcPct val="35000"/>
              </a:spcBef>
              <a:buClr>
                <a:srgbClr val="CC6600"/>
              </a:buClr>
              <a:buSzPct val="95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000099"/>
              </a:buClr>
              <a:buSzPct val="90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itchFamily="34" charset="0"/>
              </a:defRPr>
            </a:lvl9pPr>
          </a:lstStyle>
          <a:p>
            <a:pPr>
              <a:spcBef>
                <a:spcPct val="50000"/>
              </a:spcBef>
              <a:buClrTx/>
              <a:buSzTx/>
              <a:buNone/>
            </a:pPr>
            <a:r>
              <a:rPr kumimoji="0" lang="es-MX" altLang="es-MX" sz="1200" dirty="0">
                <a:solidFill>
                  <a:prstClr val="black"/>
                </a:solidFill>
              </a:rPr>
              <a:t>       </a:t>
            </a:r>
          </a:p>
          <a:p>
            <a:pPr>
              <a:spcBef>
                <a:spcPct val="50000"/>
              </a:spcBef>
              <a:buClrTx/>
              <a:buSzTx/>
              <a:buNone/>
            </a:pPr>
            <a:endParaRPr kumimoji="0" lang="es-MX" altLang="es-MX" sz="1200" dirty="0">
              <a:solidFill>
                <a:prstClr val="black"/>
              </a:solidFill>
            </a:endParaRPr>
          </a:p>
          <a:p>
            <a:pPr>
              <a:spcBef>
                <a:spcPct val="50000"/>
              </a:spcBef>
              <a:buClrTx/>
              <a:buSzTx/>
              <a:buNone/>
            </a:pPr>
            <a:r>
              <a:rPr kumimoji="0" lang="es-MX" altLang="es-MX" sz="1200" dirty="0" err="1">
                <a:solidFill>
                  <a:prstClr val="black"/>
                </a:solidFill>
              </a:rPr>
              <a:t>Command</a:t>
            </a:r>
            <a:r>
              <a:rPr kumimoji="0" lang="es-MX" altLang="es-MX" sz="1200" dirty="0">
                <a:solidFill>
                  <a:prstClr val="black"/>
                </a:solidFill>
              </a:rPr>
              <a:t> </a:t>
            </a:r>
            <a:r>
              <a:rPr kumimoji="0" lang="es-MX" altLang="es-MX" sz="1200" dirty="0" err="1">
                <a:solidFill>
                  <a:prstClr val="black"/>
                </a:solidFill>
              </a:rPr>
              <a:t>Interpreter</a:t>
            </a:r>
            <a:r>
              <a:rPr kumimoji="0" lang="es-MX" altLang="es-MX" sz="1200" dirty="0">
                <a:solidFill>
                  <a:prstClr val="black"/>
                </a:solidFill>
              </a:rPr>
              <a:t>?</a:t>
            </a:r>
          </a:p>
          <a:p>
            <a:pPr>
              <a:spcBef>
                <a:spcPct val="50000"/>
              </a:spcBef>
              <a:buClrTx/>
              <a:buSzTx/>
              <a:buNone/>
            </a:pPr>
            <a:endParaRPr kumimoji="0" lang="es-MX" altLang="es-MX" sz="1200" dirty="0">
              <a:solidFill>
                <a:prstClr val="black"/>
              </a:solidFill>
            </a:endParaRPr>
          </a:p>
          <a:p>
            <a:pPr>
              <a:spcBef>
                <a:spcPct val="50000"/>
              </a:spcBef>
              <a:buClrTx/>
              <a:buSzTx/>
              <a:buNone/>
            </a:pPr>
            <a:endParaRPr kumimoji="0" lang="es-MX" altLang="es-MX" sz="1200" dirty="0">
              <a:solidFill>
                <a:prstClr val="black"/>
              </a:solidFill>
            </a:endParaRPr>
          </a:p>
          <a:p>
            <a:pPr>
              <a:spcBef>
                <a:spcPct val="50000"/>
              </a:spcBef>
              <a:buClrTx/>
              <a:buSzTx/>
              <a:buNone/>
            </a:pPr>
            <a:r>
              <a:rPr kumimoji="0" lang="es-MX" altLang="es-MX" sz="1200" dirty="0" err="1">
                <a:solidFill>
                  <a:prstClr val="black"/>
                </a:solidFill>
              </a:rPr>
              <a:t>Kernel</a:t>
            </a:r>
            <a:endParaRPr kumimoji="0" lang="es-MX" altLang="es-MX" sz="1200" dirty="0">
              <a:solidFill>
                <a:prstClr val="black"/>
              </a:solidFill>
            </a:endParaRPr>
          </a:p>
          <a:p>
            <a:pPr>
              <a:spcBef>
                <a:spcPct val="50000"/>
              </a:spcBef>
              <a:buClrTx/>
              <a:buSzTx/>
              <a:buNone/>
            </a:pPr>
            <a:endParaRPr kumimoji="0" lang="es-MX" altLang="es-MX" sz="1200" dirty="0">
              <a:solidFill>
                <a:prstClr val="black"/>
              </a:solidFill>
            </a:endParaRPr>
          </a:p>
          <a:p>
            <a:pPr>
              <a:spcBef>
                <a:spcPct val="50000"/>
              </a:spcBef>
              <a:buClrTx/>
              <a:buSzTx/>
              <a:buNone/>
            </a:pPr>
            <a:endParaRPr kumimoji="0" lang="es-MX" altLang="es-MX" sz="1200" dirty="0">
              <a:solidFill>
                <a:prstClr val="black"/>
              </a:solidFill>
            </a:endParaRPr>
          </a:p>
          <a:p>
            <a:pPr>
              <a:spcBef>
                <a:spcPct val="50000"/>
              </a:spcBef>
              <a:buClrTx/>
              <a:buSzTx/>
              <a:buNone/>
            </a:pPr>
            <a:r>
              <a:rPr kumimoji="0" lang="es-MX" altLang="es-MX" sz="1200" dirty="0" err="1">
                <a:solidFill>
                  <a:prstClr val="black"/>
                </a:solidFill>
              </a:rPr>
              <a:t>Instructions</a:t>
            </a:r>
            <a:r>
              <a:rPr kumimoji="0" lang="es-MX" altLang="es-MX" sz="1200" dirty="0">
                <a:solidFill>
                  <a:prstClr val="black"/>
                </a:solidFill>
              </a:rPr>
              <a:t>?</a:t>
            </a:r>
          </a:p>
        </p:txBody>
      </p:sp>
      <p:sp>
        <p:nvSpPr>
          <p:cNvPr id="3079" name="AutoShape 26"/>
          <p:cNvSpPr>
            <a:spLocks/>
          </p:cNvSpPr>
          <p:nvPr/>
        </p:nvSpPr>
        <p:spPr bwMode="auto">
          <a:xfrm>
            <a:off x="2279651" y="2981326"/>
            <a:ext cx="225425" cy="2319338"/>
          </a:xfrm>
          <a:prstGeom prst="leftBrace">
            <a:avLst>
              <a:gd name="adj1" fmla="val 85739"/>
              <a:gd name="adj2" fmla="val 50000"/>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sz="2000">
                <a:solidFill>
                  <a:schemeClr val="tx1"/>
                </a:solidFill>
                <a:latin typeface="Helvetica" pitchFamily="34" charset="0"/>
              </a:defRPr>
            </a:lvl1pPr>
            <a:lvl2pPr marL="742950" indent="-285750">
              <a:spcBef>
                <a:spcPct val="35000"/>
              </a:spcBef>
              <a:buClr>
                <a:srgbClr val="CC6600"/>
              </a:buClr>
              <a:buSzPct val="95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000099"/>
              </a:buClr>
              <a:buSzPct val="90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itchFamily="34" charset="0"/>
              </a:defRPr>
            </a:lvl9pPr>
          </a:lstStyle>
          <a:p>
            <a:pPr>
              <a:spcBef>
                <a:spcPct val="0"/>
              </a:spcBef>
              <a:buClrTx/>
              <a:buSzTx/>
              <a:buNone/>
            </a:pPr>
            <a:endParaRPr kumimoji="0" lang="es-MX" altLang="es-MX" sz="1800">
              <a:solidFill>
                <a:prstClr val="black"/>
              </a:solidFill>
            </a:endParaRPr>
          </a:p>
        </p:txBody>
      </p:sp>
      <p:sp>
        <p:nvSpPr>
          <p:cNvPr id="3080" name="Text Box 27"/>
          <p:cNvSpPr txBox="1">
            <a:spLocks noChangeArrowheads="1"/>
          </p:cNvSpPr>
          <p:nvPr/>
        </p:nvSpPr>
        <p:spPr bwMode="auto">
          <a:xfrm>
            <a:off x="1524001" y="4002088"/>
            <a:ext cx="8667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000">
                <a:solidFill>
                  <a:schemeClr val="tx1"/>
                </a:solidFill>
                <a:latin typeface="Helvetica" pitchFamily="34" charset="0"/>
              </a:defRPr>
            </a:lvl1pPr>
            <a:lvl2pPr marL="742950" indent="-285750">
              <a:spcBef>
                <a:spcPct val="35000"/>
              </a:spcBef>
              <a:buClr>
                <a:srgbClr val="CC6600"/>
              </a:buClr>
              <a:buSzPct val="95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000099"/>
              </a:buClr>
              <a:buSzPct val="90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itchFamily="34" charset="0"/>
              </a:defRPr>
            </a:lvl9pPr>
          </a:lstStyle>
          <a:p>
            <a:pPr>
              <a:spcBef>
                <a:spcPct val="50000"/>
              </a:spcBef>
              <a:buClrTx/>
              <a:buSzTx/>
              <a:buNone/>
            </a:pPr>
            <a:r>
              <a:rPr kumimoji="0" lang="es-MX" altLang="es-MX" sz="1200" b="1" dirty="0">
                <a:solidFill>
                  <a:prstClr val="black"/>
                </a:solidFill>
              </a:rPr>
              <a:t>Software</a:t>
            </a:r>
          </a:p>
          <a:p>
            <a:pPr>
              <a:spcBef>
                <a:spcPct val="50000"/>
              </a:spcBef>
              <a:buClrTx/>
              <a:buSzTx/>
              <a:buNone/>
            </a:pPr>
            <a:r>
              <a:rPr kumimoji="0" lang="es-MX" altLang="es-MX" sz="1200" b="1" dirty="0">
                <a:solidFill>
                  <a:prstClr val="black"/>
                </a:solidFill>
              </a:rPr>
              <a:t>    O.S.</a:t>
            </a:r>
          </a:p>
        </p:txBody>
      </p:sp>
      <p:sp>
        <p:nvSpPr>
          <p:cNvPr id="2" name="Marcador de número de diapositiva 1"/>
          <p:cNvSpPr>
            <a:spLocks noGrp="1"/>
          </p:cNvSpPr>
          <p:nvPr>
            <p:ph type="sldNum" sz="quarter" idx="12"/>
          </p:nvPr>
        </p:nvSpPr>
        <p:spPr/>
        <p:txBody>
          <a:bodyPr/>
          <a:lstStyle/>
          <a:p>
            <a:fld id="{99D12B9E-07E7-4AA4-B998-005BF6072828}" type="slidenum">
              <a:rPr lang="es-MX">
                <a:solidFill>
                  <a:prstClr val="black"/>
                </a:solidFill>
                <a:latin typeface="Calibri"/>
              </a:rPr>
              <a:pPr/>
              <a:t>8</a:t>
            </a:fld>
            <a:endParaRPr lang="es-MX">
              <a:solidFill>
                <a:prstClr val="black"/>
              </a:solidFill>
              <a:latin typeface="Calibri"/>
            </a:endParaRPr>
          </a:p>
        </p:txBody>
      </p:sp>
      <p:sp>
        <p:nvSpPr>
          <p:cNvPr id="4" name="Marcador de pie de página 3"/>
          <p:cNvSpPr>
            <a:spLocks noGrp="1"/>
          </p:cNvSpPr>
          <p:nvPr>
            <p:ph type="ftr" sz="quarter" idx="11"/>
          </p:nvPr>
        </p:nvSpPr>
        <p:spPr/>
        <p:txBody>
          <a:bodyPr/>
          <a:lstStyle/>
          <a:p>
            <a:r>
              <a:rPr lang="es-MX">
                <a:solidFill>
                  <a:prstClr val="black"/>
                </a:solidFill>
                <a:latin typeface="Calibri"/>
              </a:rPr>
              <a:t>OPC</a:t>
            </a:r>
          </a:p>
        </p:txBody>
      </p:sp>
      <p:grpSp>
        <p:nvGrpSpPr>
          <p:cNvPr id="5" name="Grupo 4"/>
          <p:cNvGrpSpPr/>
          <p:nvPr/>
        </p:nvGrpSpPr>
        <p:grpSpPr>
          <a:xfrm>
            <a:off x="2543175" y="1217614"/>
            <a:ext cx="6076950" cy="4975225"/>
            <a:chOff x="1019175" y="1217613"/>
            <a:chExt cx="6076950" cy="4975225"/>
          </a:xfrm>
        </p:grpSpPr>
        <p:pic>
          <p:nvPicPr>
            <p:cNvPr id="3076" name="Picture 20"/>
            <p:cNvPicPr>
              <a:picLocks noChangeAspect="1" noChangeArrowheads="1"/>
            </p:cNvPicPr>
            <p:nvPr/>
          </p:nvPicPr>
          <p:blipFill>
            <a:blip r:embed="rId2" cstate="print">
              <a:extLst>
                <a:ext uri="{28A0092B-C50C-407E-A947-70E740481C1C}">
                  <a14:useLocalDpi xmlns:a14="http://schemas.microsoft.com/office/drawing/2010/main" val="0"/>
                </a:ext>
              </a:extLst>
            </a:blip>
            <a:srcRect l="6995" t="7478" r="7574" b="5096"/>
            <a:stretch>
              <a:fillRect/>
            </a:stretch>
          </p:blipFill>
          <p:spPr bwMode="auto">
            <a:xfrm>
              <a:off x="1019175" y="1217613"/>
              <a:ext cx="6076950" cy="49752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3265562" y="4286252"/>
              <a:ext cx="1584176" cy="338554"/>
            </a:xfrm>
            <a:prstGeom prst="rect">
              <a:avLst/>
            </a:prstGeom>
            <a:solidFill>
              <a:schemeClr val="bg1">
                <a:lumMod val="85000"/>
              </a:schemeClr>
            </a:solidFill>
          </p:spPr>
          <p:txBody>
            <a:bodyPr wrap="square" rtlCol="0">
              <a:spAutoFit/>
            </a:bodyPr>
            <a:lstStyle/>
            <a:p>
              <a:r>
                <a:rPr lang="es-MX" sz="1600" dirty="0">
                  <a:solidFill>
                    <a:prstClr val="black"/>
                  </a:solidFill>
                  <a:latin typeface="Calibri"/>
                </a:rPr>
                <a:t>Basic </a:t>
              </a:r>
              <a:r>
                <a:rPr lang="es-MX" sz="1600" dirty="0" err="1">
                  <a:solidFill>
                    <a:prstClr val="black"/>
                  </a:solidFill>
                  <a:latin typeface="Calibri"/>
                </a:rPr>
                <a:t>Routines</a:t>
              </a:r>
              <a:endParaRPr lang="es-MX" sz="1600" dirty="0">
                <a:solidFill>
                  <a:prstClr val="black"/>
                </a:solidFill>
                <a:latin typeface="Calibri"/>
              </a:endParaRPr>
            </a:p>
          </p:txBody>
        </p:sp>
      </p:grpSp>
    </p:spTree>
    <p:extLst>
      <p:ext uri="{BB962C8B-B14F-4D97-AF65-F5344CB8AC3E}">
        <p14:creationId xmlns:p14="http://schemas.microsoft.com/office/powerpoint/2010/main" val="21056747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4D2D-BCC0-4EB1-9152-A96ACDC3FC9F}"/>
              </a:ext>
            </a:extLst>
          </p:cNvPr>
          <p:cNvSpPr>
            <a:spLocks noGrp="1"/>
          </p:cNvSpPr>
          <p:nvPr>
            <p:ph type="title"/>
          </p:nvPr>
        </p:nvSpPr>
        <p:spPr/>
        <p:txBody>
          <a:bodyPr/>
          <a:lstStyle/>
          <a:p>
            <a:r>
              <a:rPr lang="es-MX" dirty="0" err="1"/>
              <a:t>Main</a:t>
            </a:r>
            <a:r>
              <a:rPr lang="es-MX" dirty="0"/>
              <a:t> </a:t>
            </a:r>
            <a:r>
              <a:rPr lang="es-MX" dirty="0" err="1"/>
              <a:t>Memory</a:t>
            </a:r>
            <a:r>
              <a:rPr lang="es-MX" dirty="0"/>
              <a:t> </a:t>
            </a:r>
            <a:r>
              <a:rPr lang="es-MX" dirty="0" err="1"/>
              <a:t>Addressing</a:t>
            </a:r>
            <a:endParaRPr lang="es-MX" dirty="0"/>
          </a:p>
        </p:txBody>
      </p:sp>
      <p:sp>
        <p:nvSpPr>
          <p:cNvPr id="4" name="Footer Placeholder 3">
            <a:extLst>
              <a:ext uri="{FF2B5EF4-FFF2-40B4-BE49-F238E27FC236}">
                <a16:creationId xmlns:a16="http://schemas.microsoft.com/office/drawing/2014/main" id="{C9C9D4A4-0D42-4A5F-B1CD-EDDC24A46EA1}"/>
              </a:ext>
            </a:extLst>
          </p:cNvPr>
          <p:cNvSpPr>
            <a:spLocks noGrp="1"/>
          </p:cNvSpPr>
          <p:nvPr>
            <p:ph type="ftr" sz="quarter" idx="11"/>
          </p:nvPr>
        </p:nvSpPr>
        <p:spPr/>
        <p:txBody>
          <a:bodyPr/>
          <a:lstStyle/>
          <a:p>
            <a:r>
              <a:rPr lang="es-MX"/>
              <a:t>OPC</a:t>
            </a:r>
            <a:endParaRPr lang="es-MX" dirty="0"/>
          </a:p>
        </p:txBody>
      </p:sp>
      <p:sp>
        <p:nvSpPr>
          <p:cNvPr id="5" name="Slide Number Placeholder 4">
            <a:extLst>
              <a:ext uri="{FF2B5EF4-FFF2-40B4-BE49-F238E27FC236}">
                <a16:creationId xmlns:a16="http://schemas.microsoft.com/office/drawing/2014/main" id="{5E0AC4A3-CF2D-458F-B854-26DC03B1CE58}"/>
              </a:ext>
            </a:extLst>
          </p:cNvPr>
          <p:cNvSpPr>
            <a:spLocks noGrp="1"/>
          </p:cNvSpPr>
          <p:nvPr>
            <p:ph type="sldNum" sz="quarter" idx="12"/>
          </p:nvPr>
        </p:nvSpPr>
        <p:spPr/>
        <p:txBody>
          <a:bodyPr/>
          <a:lstStyle/>
          <a:p>
            <a:fld id="{89694F64-EAC4-420D-80A9-8D186F3C5535}" type="slidenum">
              <a:rPr lang="es-MX" smtClean="0"/>
              <a:pPr/>
              <a:t>80</a:t>
            </a:fld>
            <a:endParaRPr lang="es-MX" dirty="0"/>
          </a:p>
        </p:txBody>
      </p:sp>
      <p:graphicFrame>
        <p:nvGraphicFramePr>
          <p:cNvPr id="3" name="Object 2">
            <a:extLst>
              <a:ext uri="{FF2B5EF4-FFF2-40B4-BE49-F238E27FC236}">
                <a16:creationId xmlns:a16="http://schemas.microsoft.com/office/drawing/2014/main" id="{824781F3-177C-4087-BF3A-872838485F27}"/>
              </a:ext>
            </a:extLst>
          </p:cNvPr>
          <p:cNvGraphicFramePr>
            <a:graphicFrameLocks noChangeAspect="1"/>
          </p:cNvGraphicFramePr>
          <p:nvPr/>
        </p:nvGraphicFramePr>
        <p:xfrm>
          <a:off x="2036633" y="1986927"/>
          <a:ext cx="8118734" cy="3744416"/>
        </p:xfrm>
        <a:graphic>
          <a:graphicData uri="http://schemas.openxmlformats.org/presentationml/2006/ole">
            <mc:AlternateContent xmlns:mc="http://schemas.openxmlformats.org/markup-compatibility/2006">
              <mc:Choice xmlns:v="urn:schemas-microsoft-com:vml" Requires="v">
                <p:oleObj name="Worksheet" r:id="rId2" imgW="6629257" imgH="3057602" progId="Excel.Sheet.12">
                  <p:embed/>
                </p:oleObj>
              </mc:Choice>
              <mc:Fallback>
                <p:oleObj name="Worksheet" r:id="rId2" imgW="6629257" imgH="3057602" progId="Excel.Sheet.12">
                  <p:embed/>
                  <p:pic>
                    <p:nvPicPr>
                      <p:cNvPr id="3" name="Object 2">
                        <a:extLst>
                          <a:ext uri="{FF2B5EF4-FFF2-40B4-BE49-F238E27FC236}">
                            <a16:creationId xmlns:a16="http://schemas.microsoft.com/office/drawing/2014/main" id="{824781F3-177C-4087-BF3A-872838485F27}"/>
                          </a:ext>
                        </a:extLst>
                      </p:cNvPr>
                      <p:cNvPicPr/>
                      <p:nvPr/>
                    </p:nvPicPr>
                    <p:blipFill>
                      <a:blip r:embed="rId3"/>
                      <a:stretch>
                        <a:fillRect/>
                      </a:stretch>
                    </p:blipFill>
                    <p:spPr>
                      <a:xfrm>
                        <a:off x="2036633" y="1986927"/>
                        <a:ext cx="8118734" cy="3744416"/>
                      </a:xfrm>
                      <a:prstGeom prst="rect">
                        <a:avLst/>
                      </a:prstGeom>
                    </p:spPr>
                  </p:pic>
                </p:oleObj>
              </mc:Fallback>
            </mc:AlternateContent>
          </a:graphicData>
        </a:graphic>
      </p:graphicFrame>
    </p:spTree>
    <p:extLst>
      <p:ext uri="{BB962C8B-B14F-4D97-AF65-F5344CB8AC3E}">
        <p14:creationId xmlns:p14="http://schemas.microsoft.com/office/powerpoint/2010/main" val="23056432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AF</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38613633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dirty="0"/>
              <a:t>Intel Microprocessor Evolution</a:t>
            </a:r>
          </a:p>
        </p:txBody>
      </p:sp>
      <p:sp>
        <p:nvSpPr>
          <p:cNvPr id="32773" name="Rectangle 3"/>
          <p:cNvSpPr>
            <a:spLocks noGrp="1" noChangeArrowheads="1"/>
          </p:cNvSpPr>
          <p:nvPr>
            <p:ph type="body" idx="1"/>
          </p:nvPr>
        </p:nvSpPr>
        <p:spPr>
          <a:xfrm>
            <a:off x="2279576" y="1988840"/>
            <a:ext cx="7704856" cy="4104456"/>
          </a:xfrm>
        </p:spPr>
        <p:txBody>
          <a:bodyPr>
            <a:normAutofit/>
          </a:bodyPr>
          <a:lstStyle/>
          <a:p>
            <a:pPr eaLnBrk="1" hangingPunct="1"/>
            <a:r>
              <a:rPr lang="en-US" altLang="en-US" dirty="0"/>
              <a:t>Intel 8080, 8088</a:t>
            </a:r>
          </a:p>
          <a:p>
            <a:pPr eaLnBrk="1" hangingPunct="1"/>
            <a:r>
              <a:rPr lang="en-US" altLang="en-US" dirty="0"/>
              <a:t>Intel 8086</a:t>
            </a:r>
          </a:p>
          <a:p>
            <a:pPr eaLnBrk="1" hangingPunct="1"/>
            <a:r>
              <a:rPr lang="en-US" altLang="en-US" dirty="0"/>
              <a:t>Intel 80286</a:t>
            </a:r>
          </a:p>
          <a:p>
            <a:pPr eaLnBrk="1" hangingPunct="1"/>
            <a:r>
              <a:rPr lang="en-US" altLang="en-US" dirty="0"/>
              <a:t>IA-32 processor family</a:t>
            </a:r>
          </a:p>
          <a:p>
            <a:pPr marL="0" indent="0">
              <a:buNone/>
            </a:pPr>
            <a:endParaRPr lang="es-MX" altLang="en-US" dirty="0"/>
          </a:p>
          <a:p>
            <a:pPr marL="0" indent="0">
              <a:buNone/>
            </a:pPr>
            <a:r>
              <a:rPr lang="es-MX" altLang="en-US" dirty="0"/>
              <a:t>Data and </a:t>
            </a:r>
            <a:r>
              <a:rPr lang="es-MX" altLang="en-US" dirty="0" err="1"/>
              <a:t>Addresses</a:t>
            </a:r>
            <a:r>
              <a:rPr lang="es-MX" altLang="en-US" dirty="0"/>
              <a:t> in </a:t>
            </a:r>
            <a:r>
              <a:rPr lang="es-MX" altLang="en-US" dirty="0" err="1"/>
              <a:t>BUS´s</a:t>
            </a:r>
            <a:r>
              <a:rPr lang="es-MX" altLang="en-US" dirty="0"/>
              <a:t> </a:t>
            </a:r>
            <a:r>
              <a:rPr lang="es-MX" altLang="en-US" dirty="0" err="1"/>
              <a:t>channels</a:t>
            </a:r>
            <a:endParaRPr lang="es-MX" altLang="en-US" dirty="0"/>
          </a:p>
          <a:p>
            <a:pPr marL="0" indent="0">
              <a:buNone/>
            </a:pPr>
            <a:r>
              <a:rPr lang="es-MX" altLang="en-US" dirty="0" err="1">
                <a:solidFill>
                  <a:srgbClr val="FF0000"/>
                </a:solidFill>
              </a:rPr>
              <a:t>Microprocessors</a:t>
            </a:r>
            <a:r>
              <a:rPr lang="es-MX" altLang="en-US" dirty="0">
                <a:solidFill>
                  <a:srgbClr val="FF0000"/>
                </a:solidFill>
              </a:rPr>
              <a:t> / </a:t>
            </a:r>
            <a:r>
              <a:rPr lang="es-MX" altLang="en-US" dirty="0" err="1">
                <a:solidFill>
                  <a:srgbClr val="FF0000"/>
                </a:solidFill>
              </a:rPr>
              <a:t>Computer</a:t>
            </a:r>
            <a:r>
              <a:rPr lang="es-MX" altLang="en-US" dirty="0">
                <a:solidFill>
                  <a:srgbClr val="FF0000"/>
                </a:solidFill>
              </a:rPr>
              <a:t> </a:t>
            </a:r>
            <a:r>
              <a:rPr lang="es-MX" altLang="en-US" dirty="0" err="1">
                <a:solidFill>
                  <a:srgbClr val="FF0000"/>
                </a:solidFill>
              </a:rPr>
              <a:t>Systems</a:t>
            </a:r>
            <a:endParaRPr lang="en-US" altLang="en-US" dirty="0">
              <a:solidFill>
                <a:srgbClr val="FF0000"/>
              </a:solidFill>
            </a:endParaRPr>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82</a:t>
            </a:fld>
            <a:endParaRPr lang="es-MX" dirty="0"/>
          </a:p>
        </p:txBody>
      </p:sp>
    </p:spTree>
    <p:extLst>
      <p:ext uri="{BB962C8B-B14F-4D97-AF65-F5344CB8AC3E}">
        <p14:creationId xmlns:p14="http://schemas.microsoft.com/office/powerpoint/2010/main" val="9297756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26"/>
          <p:cNvSpPr>
            <a:spLocks noGrp="1" noChangeArrowheads="1"/>
          </p:cNvSpPr>
          <p:nvPr>
            <p:ph type="title"/>
          </p:nvPr>
        </p:nvSpPr>
        <p:spPr/>
        <p:txBody>
          <a:bodyPr/>
          <a:lstStyle/>
          <a:p>
            <a:pPr eaLnBrk="1" hangingPunct="1">
              <a:defRPr/>
            </a:pPr>
            <a:r>
              <a:rPr lang="en-US"/>
              <a:t>Early Intel Microprocessors</a:t>
            </a:r>
          </a:p>
        </p:txBody>
      </p:sp>
      <p:sp>
        <p:nvSpPr>
          <p:cNvPr id="33797" name="Rectangle 1027"/>
          <p:cNvSpPr>
            <a:spLocks noGrp="1" noChangeArrowheads="1"/>
          </p:cNvSpPr>
          <p:nvPr>
            <p:ph type="body" idx="1"/>
          </p:nvPr>
        </p:nvSpPr>
        <p:spPr>
          <a:xfrm>
            <a:off x="2495600" y="1484784"/>
            <a:ext cx="6912768" cy="4734272"/>
          </a:xfrm>
        </p:spPr>
        <p:txBody>
          <a:bodyPr>
            <a:normAutofit lnSpcReduction="10000"/>
          </a:bodyPr>
          <a:lstStyle/>
          <a:p>
            <a:pPr eaLnBrk="1" hangingPunct="1"/>
            <a:r>
              <a:rPr lang="en-US" altLang="en-US" sz="2000" dirty="0"/>
              <a:t>Intel 8080</a:t>
            </a:r>
          </a:p>
          <a:p>
            <a:pPr lvl="1"/>
            <a:r>
              <a:rPr lang="en-US" altLang="en-US" sz="2000" dirty="0"/>
              <a:t>8-bit registers, 32-bit integers</a:t>
            </a:r>
          </a:p>
          <a:p>
            <a:pPr lvl="1" eaLnBrk="1" hangingPunct="1"/>
            <a:r>
              <a:rPr lang="en-US" altLang="en-US" sz="2000" dirty="0"/>
              <a:t>64KB addressable RAM (____-bit addressing)</a:t>
            </a:r>
          </a:p>
          <a:p>
            <a:pPr lvl="1"/>
            <a:r>
              <a:rPr lang="en-US" altLang="en-US" sz="2000" dirty="0"/>
              <a:t>S-100 BUS architecture, 8-bit data bus</a:t>
            </a:r>
          </a:p>
          <a:p>
            <a:pPr lvl="1" eaLnBrk="1" hangingPunct="1"/>
            <a:r>
              <a:rPr lang="en-US" altLang="en-US" sz="2000" dirty="0">
                <a:solidFill>
                  <a:srgbClr val="FF0000"/>
                </a:solidFill>
              </a:rPr>
              <a:t>MS-DOS</a:t>
            </a:r>
            <a:r>
              <a:rPr lang="en-US" altLang="en-US" sz="2000" dirty="0"/>
              <a:t> Operating System</a:t>
            </a:r>
          </a:p>
          <a:p>
            <a:pPr lvl="1" eaLnBrk="1" hangingPunct="1"/>
            <a:r>
              <a:rPr lang="en-US" altLang="en-US" sz="2000" dirty="0"/>
              <a:t>8-inch floppy disks!</a:t>
            </a:r>
          </a:p>
          <a:p>
            <a:pPr eaLnBrk="1" hangingPunct="1"/>
            <a:r>
              <a:rPr lang="en-US" altLang="en-US" sz="2000" dirty="0"/>
              <a:t>Intel 8086</a:t>
            </a:r>
          </a:p>
          <a:p>
            <a:pPr lvl="1" eaLnBrk="1" hangingPunct="1"/>
            <a:r>
              <a:rPr lang="en-US" altLang="en-US" sz="2000" dirty="0">
                <a:solidFill>
                  <a:srgbClr val="FF0000"/>
                </a:solidFill>
              </a:rPr>
              <a:t>IBM-PC</a:t>
            </a:r>
            <a:r>
              <a:rPr lang="en-US" altLang="en-US" sz="2000" dirty="0"/>
              <a:t> Used </a:t>
            </a:r>
            <a:r>
              <a:rPr lang="en-US" altLang="en-US" sz="2000" dirty="0">
                <a:solidFill>
                  <a:srgbClr val="FF0000"/>
                </a:solidFill>
              </a:rPr>
              <a:t>8086</a:t>
            </a:r>
            <a:endParaRPr lang="en-US" altLang="en-US" sz="2000" dirty="0"/>
          </a:p>
          <a:p>
            <a:pPr lvl="1"/>
            <a:r>
              <a:rPr lang="en-US" altLang="en-US" sz="2000" dirty="0"/>
              <a:t>16-bit registers</a:t>
            </a:r>
          </a:p>
          <a:p>
            <a:pPr lvl="1" eaLnBrk="1" hangingPunct="1"/>
            <a:r>
              <a:rPr lang="en-US" altLang="en-US" sz="2000" dirty="0"/>
              <a:t>1 MB addressable RAM (___-bit addressing)</a:t>
            </a:r>
          </a:p>
          <a:p>
            <a:pPr lvl="1"/>
            <a:r>
              <a:rPr lang="en-US" altLang="en-US" sz="2000" dirty="0"/>
              <a:t>16-bit data bus</a:t>
            </a:r>
          </a:p>
          <a:p>
            <a:pPr lvl="1" eaLnBrk="1" hangingPunct="1"/>
            <a:r>
              <a:rPr lang="en-US" altLang="en-US" sz="2000" dirty="0"/>
              <a:t>Separate floating-point unit (8087)</a:t>
            </a:r>
          </a:p>
          <a:p>
            <a:pPr lvl="1" eaLnBrk="1" hangingPunct="1"/>
            <a:r>
              <a:rPr lang="es-MX" altLang="en-US" sz="2000" dirty="0" err="1">
                <a:solidFill>
                  <a:srgbClr val="FF0000"/>
                </a:solidFill>
              </a:rPr>
              <a:t>Backward</a:t>
            </a:r>
            <a:r>
              <a:rPr lang="es-MX" altLang="en-US" sz="2000" dirty="0">
                <a:solidFill>
                  <a:srgbClr val="FF0000"/>
                </a:solidFill>
              </a:rPr>
              <a:t>-</a:t>
            </a:r>
            <a:r>
              <a:rPr lang="en-US" altLang="en-US" sz="2000" dirty="0">
                <a:solidFill>
                  <a:srgbClr val="FF0000"/>
                </a:solidFill>
              </a:rPr>
              <a:t>Compatibility</a:t>
            </a:r>
            <a:r>
              <a:rPr lang="en-US" altLang="en-US" sz="2000" dirty="0"/>
              <a:t>: </a:t>
            </a:r>
            <a:r>
              <a:rPr lang="en-US" altLang="en-US" sz="2000" i="1" dirty="0"/>
              <a:t>this approach allows older software programs (binary) to run on newer computers</a:t>
            </a:r>
            <a:r>
              <a:rPr lang="en-US" altLang="en-US" sz="2000" dirty="0"/>
              <a:t>.</a:t>
            </a:r>
            <a:endParaRPr lang="es-MX" altLang="en-US" sz="2000" dirty="0"/>
          </a:p>
        </p:txBody>
      </p:sp>
      <p:sp>
        <p:nvSpPr>
          <p:cNvPr id="5" name="4 Marcador de pie de página"/>
          <p:cNvSpPr>
            <a:spLocks noGrp="1"/>
          </p:cNvSpPr>
          <p:nvPr>
            <p:ph type="ftr" sz="quarter" idx="11"/>
          </p:nvPr>
        </p:nvSpPr>
        <p:spPr/>
        <p:txBody>
          <a:bodyPr/>
          <a:lstStyle/>
          <a:p>
            <a:r>
              <a:rPr lang="es-MX" dirty="0"/>
              <a:t>OPC</a:t>
            </a:r>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83</a:t>
            </a:fld>
            <a:endParaRPr lang="es-MX" dirty="0"/>
          </a:p>
        </p:txBody>
      </p:sp>
    </p:spTree>
    <p:extLst>
      <p:ext uri="{BB962C8B-B14F-4D97-AF65-F5344CB8AC3E}">
        <p14:creationId xmlns:p14="http://schemas.microsoft.com/office/powerpoint/2010/main" val="21458949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p:cNvSpPr>
            <a:spLocks noGrp="1" noChangeArrowheads="1"/>
          </p:cNvSpPr>
          <p:nvPr>
            <p:ph type="title"/>
          </p:nvPr>
        </p:nvSpPr>
        <p:spPr/>
        <p:txBody>
          <a:bodyPr/>
          <a:lstStyle/>
          <a:p>
            <a:pPr eaLnBrk="1" hangingPunct="1">
              <a:defRPr/>
            </a:pPr>
            <a:r>
              <a:rPr lang="en-US" dirty="0"/>
              <a:t>The IBM-PC/AT</a:t>
            </a:r>
          </a:p>
        </p:txBody>
      </p:sp>
      <p:sp>
        <p:nvSpPr>
          <p:cNvPr id="34821" name="Rectangle 1027"/>
          <p:cNvSpPr>
            <a:spLocks noGrp="1" noChangeArrowheads="1"/>
          </p:cNvSpPr>
          <p:nvPr>
            <p:ph type="body" idx="1"/>
          </p:nvPr>
        </p:nvSpPr>
        <p:spPr>
          <a:xfrm>
            <a:off x="2711624" y="1628800"/>
            <a:ext cx="6703640" cy="3917032"/>
          </a:xfrm>
        </p:spPr>
        <p:txBody>
          <a:bodyPr>
            <a:normAutofit lnSpcReduction="10000"/>
          </a:bodyPr>
          <a:lstStyle/>
          <a:p>
            <a:pPr eaLnBrk="1" hangingPunct="1"/>
            <a:r>
              <a:rPr lang="en-US" altLang="en-US" dirty="0"/>
              <a:t>Intel 80286</a:t>
            </a:r>
          </a:p>
          <a:p>
            <a:pPr lvl="1" eaLnBrk="1" hangingPunct="1"/>
            <a:r>
              <a:rPr lang="es-MX" altLang="en-US" sz="2400" dirty="0"/>
              <a:t>16-bit </a:t>
            </a:r>
            <a:r>
              <a:rPr lang="es-MX" altLang="en-US" sz="2400" dirty="0" err="1"/>
              <a:t>microprocessor</a:t>
            </a:r>
            <a:r>
              <a:rPr lang="es-MX" altLang="en-US" sz="2400" dirty="0"/>
              <a:t> </a:t>
            </a:r>
            <a:r>
              <a:rPr lang="es-MX" altLang="en-US" sz="2400" dirty="0" err="1"/>
              <a:t>registers</a:t>
            </a:r>
            <a:endParaRPr lang="en-US" altLang="en-US" sz="2400" dirty="0"/>
          </a:p>
          <a:p>
            <a:pPr lvl="1" eaLnBrk="1" hangingPunct="1"/>
            <a:r>
              <a:rPr lang="en-US" altLang="en-US" sz="2400" dirty="0"/>
              <a:t>16 MB addressable RAM (___-bit addressing)</a:t>
            </a:r>
          </a:p>
          <a:p>
            <a:pPr lvl="1" eaLnBrk="1" hangingPunct="1"/>
            <a:r>
              <a:rPr lang="es-MX" altLang="en-US" sz="2400" dirty="0"/>
              <a:t>24-bit </a:t>
            </a:r>
            <a:r>
              <a:rPr lang="es-MX" altLang="en-US" sz="2400" dirty="0" err="1"/>
              <a:t>address</a:t>
            </a:r>
            <a:r>
              <a:rPr lang="es-MX" altLang="en-US" sz="2400" dirty="0"/>
              <a:t> bus</a:t>
            </a:r>
            <a:endParaRPr lang="en-US" altLang="en-US" sz="2400" dirty="0"/>
          </a:p>
          <a:p>
            <a:pPr lvl="1" eaLnBrk="1" hangingPunct="1"/>
            <a:r>
              <a:rPr lang="en-US" altLang="en-US" sz="2400" dirty="0">
                <a:solidFill>
                  <a:srgbClr val="FF0000"/>
                </a:solidFill>
              </a:rPr>
              <a:t>Protected memory mode</a:t>
            </a:r>
          </a:p>
          <a:p>
            <a:pPr lvl="1" eaLnBrk="1" hangingPunct="1"/>
            <a:r>
              <a:rPr lang="en-US" altLang="en-US" sz="2400" dirty="0"/>
              <a:t>Several times faster than 8086</a:t>
            </a:r>
          </a:p>
          <a:p>
            <a:pPr lvl="1" eaLnBrk="1" hangingPunct="1"/>
            <a:r>
              <a:rPr lang="en-US" altLang="en-US" sz="2400" dirty="0"/>
              <a:t>Introduced IDE (Integrated Drive Electronics) BUS architecture</a:t>
            </a:r>
          </a:p>
          <a:p>
            <a:pPr lvl="1" eaLnBrk="1" hangingPunct="1"/>
            <a:r>
              <a:rPr lang="en-US" altLang="en-US" sz="2400" dirty="0"/>
              <a:t>Separate 80287 floating point unit (FPU)</a:t>
            </a:r>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84</a:t>
            </a:fld>
            <a:endParaRPr lang="es-MX" dirty="0"/>
          </a:p>
        </p:txBody>
      </p:sp>
    </p:spTree>
    <p:extLst>
      <p:ext uri="{BB962C8B-B14F-4D97-AF65-F5344CB8AC3E}">
        <p14:creationId xmlns:p14="http://schemas.microsoft.com/office/powerpoint/2010/main" val="4330147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a:t>Intel IA-32 (</a:t>
            </a:r>
            <a:r>
              <a:rPr lang="en-US" sz="3200" dirty="0"/>
              <a:t>32-Bit x86</a:t>
            </a:r>
            <a:r>
              <a:rPr lang="en-US" dirty="0"/>
              <a:t>) Family</a:t>
            </a:r>
            <a:endParaRPr lang="en-US" sz="2400" dirty="0"/>
          </a:p>
        </p:txBody>
      </p:sp>
      <p:sp>
        <p:nvSpPr>
          <p:cNvPr id="35845" name="Rectangle 3"/>
          <p:cNvSpPr>
            <a:spLocks noGrp="1" noChangeArrowheads="1"/>
          </p:cNvSpPr>
          <p:nvPr>
            <p:ph type="body" idx="1"/>
          </p:nvPr>
        </p:nvSpPr>
        <p:spPr>
          <a:xfrm>
            <a:off x="2567608" y="1916832"/>
            <a:ext cx="6781800" cy="4248472"/>
          </a:xfrm>
        </p:spPr>
        <p:txBody>
          <a:bodyPr>
            <a:normAutofit fontScale="92500" lnSpcReduction="20000"/>
          </a:bodyPr>
          <a:lstStyle/>
          <a:p>
            <a:pPr eaLnBrk="1" hangingPunct="1"/>
            <a:r>
              <a:rPr lang="en-US" altLang="en-US" sz="2800" dirty="0"/>
              <a:t>Intel386 (80386)</a:t>
            </a:r>
          </a:p>
          <a:p>
            <a:pPr lvl="1" eaLnBrk="1" hangingPunct="1"/>
            <a:r>
              <a:rPr lang="en-US" altLang="en-US" sz="2600" dirty="0"/>
              <a:t>32-bit data registers</a:t>
            </a:r>
          </a:p>
          <a:p>
            <a:pPr lvl="1" eaLnBrk="1" hangingPunct="1"/>
            <a:r>
              <a:rPr lang="en-US" altLang="en-US" sz="2600" dirty="0"/>
              <a:t>32-bit address, paging (</a:t>
            </a:r>
            <a:r>
              <a:rPr lang="en-US" altLang="en-US" sz="2600" dirty="0">
                <a:solidFill>
                  <a:srgbClr val="FF0000"/>
                </a:solidFill>
              </a:rPr>
              <a:t>virtual memory</a:t>
            </a:r>
            <a:r>
              <a:rPr lang="en-US" altLang="en-US" sz="2600" dirty="0"/>
              <a:t>)</a:t>
            </a:r>
          </a:p>
          <a:p>
            <a:pPr lvl="1"/>
            <a:r>
              <a:rPr lang="en-US" altLang="en-US" sz="2600" dirty="0"/>
              <a:t>_4_ GB addressable RAM</a:t>
            </a:r>
            <a:endParaRPr lang="en-US" altLang="en-US" sz="2600" i="1" dirty="0"/>
          </a:p>
          <a:p>
            <a:pPr lvl="1" eaLnBrk="1" hangingPunct="1"/>
            <a:r>
              <a:rPr lang="en-US" altLang="en-US" sz="2600" i="1" dirty="0"/>
              <a:t>Windows NT</a:t>
            </a:r>
            <a:r>
              <a:rPr lang="en-US" altLang="en-US" sz="2600" dirty="0"/>
              <a:t> and </a:t>
            </a:r>
            <a:r>
              <a:rPr lang="en-US" altLang="en-US" sz="2600" i="1" dirty="0"/>
              <a:t>Linux</a:t>
            </a:r>
            <a:r>
              <a:rPr lang="en-US" altLang="en-US" sz="2600" dirty="0"/>
              <a:t> Operating System</a:t>
            </a:r>
          </a:p>
          <a:p>
            <a:pPr eaLnBrk="1" hangingPunct="1"/>
            <a:r>
              <a:rPr lang="en-US" altLang="en-US" sz="2800" dirty="0"/>
              <a:t>Intel486</a:t>
            </a:r>
          </a:p>
          <a:p>
            <a:pPr lvl="1" eaLnBrk="1" hangingPunct="1"/>
            <a:r>
              <a:rPr lang="en-US" altLang="en-US" sz="2600" dirty="0"/>
              <a:t>Instruction </a:t>
            </a:r>
            <a:r>
              <a:rPr lang="en-US" altLang="en-US" sz="2600" dirty="0">
                <a:solidFill>
                  <a:srgbClr val="FF0000"/>
                </a:solidFill>
              </a:rPr>
              <a:t>pipelining</a:t>
            </a:r>
          </a:p>
          <a:p>
            <a:pPr lvl="1" eaLnBrk="1" hangingPunct="1"/>
            <a:r>
              <a:rPr lang="es-MX" altLang="en-US" sz="2600" dirty="0"/>
              <a:t>FPU, </a:t>
            </a:r>
            <a:r>
              <a:rPr lang="es-MX" altLang="en-US" sz="2600" dirty="0" err="1"/>
              <a:t>inside</a:t>
            </a:r>
            <a:r>
              <a:rPr lang="es-MX" altLang="en-US" sz="2600" dirty="0"/>
              <a:t> </a:t>
            </a:r>
            <a:r>
              <a:rPr lang="es-MX" altLang="en-US" sz="2600" dirty="0" err="1"/>
              <a:t>the</a:t>
            </a:r>
            <a:r>
              <a:rPr lang="es-MX" altLang="en-US" sz="2600" dirty="0"/>
              <a:t> </a:t>
            </a:r>
            <a:r>
              <a:rPr lang="es-MX" altLang="en-US" sz="2600" dirty="0" err="1"/>
              <a:t>main</a:t>
            </a:r>
            <a:r>
              <a:rPr lang="es-MX" altLang="en-US" sz="2600" dirty="0"/>
              <a:t> chip</a:t>
            </a:r>
            <a:endParaRPr lang="en-US" altLang="en-US" sz="2600" dirty="0"/>
          </a:p>
          <a:p>
            <a:pPr eaLnBrk="1" hangingPunct="1"/>
            <a:r>
              <a:rPr lang="en-US" altLang="en-US" sz="2800" dirty="0"/>
              <a:t>Pentium, +Pro, +II, +III, +4, +5</a:t>
            </a:r>
          </a:p>
          <a:p>
            <a:pPr lvl="1" eaLnBrk="1" hangingPunct="1"/>
            <a:r>
              <a:rPr lang="en-US" altLang="en-US" sz="2600" dirty="0"/>
              <a:t>32-bit address bus, 64-bit data</a:t>
            </a:r>
          </a:p>
          <a:p>
            <a:pPr lvl="1" eaLnBrk="1" hangingPunct="1"/>
            <a:r>
              <a:rPr lang="en-US" altLang="en-US" sz="2600" dirty="0"/>
              <a:t>Instruction </a:t>
            </a:r>
            <a:r>
              <a:rPr lang="en-US" altLang="en-US" sz="2600" dirty="0" err="1">
                <a:solidFill>
                  <a:srgbClr val="FF0000"/>
                </a:solidFill>
              </a:rPr>
              <a:t>superescalar</a:t>
            </a:r>
            <a:endParaRPr lang="en-US" altLang="en-US" sz="2600" dirty="0">
              <a:solidFill>
                <a:srgbClr val="FF0000"/>
              </a:solidFill>
            </a:endParaRPr>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85</a:t>
            </a:fld>
            <a:endParaRPr lang="es-MX" dirty="0"/>
          </a:p>
        </p:txBody>
      </p:sp>
    </p:spTree>
    <p:extLst>
      <p:ext uri="{BB962C8B-B14F-4D97-AF65-F5344CB8AC3E}">
        <p14:creationId xmlns:p14="http://schemas.microsoft.com/office/powerpoint/2010/main" val="17379958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normAutofit/>
          </a:bodyPr>
          <a:lstStyle/>
          <a:p>
            <a:pPr>
              <a:defRPr/>
            </a:pPr>
            <a:r>
              <a:rPr lang="en-US" dirty="0"/>
              <a:t>IA-32 </a:t>
            </a:r>
            <a:r>
              <a:rPr lang="en-US" dirty="0">
                <a:solidFill>
                  <a:prstClr val="black"/>
                </a:solidFill>
              </a:rPr>
              <a:t> (</a:t>
            </a:r>
            <a:r>
              <a:rPr lang="en-US" sz="3200" dirty="0">
                <a:solidFill>
                  <a:prstClr val="black"/>
                </a:solidFill>
              </a:rPr>
              <a:t>32-Bit x86</a:t>
            </a:r>
            <a:r>
              <a:rPr lang="en-US" dirty="0">
                <a:solidFill>
                  <a:prstClr val="black"/>
                </a:solidFill>
              </a:rPr>
              <a:t>) </a:t>
            </a:r>
            <a:r>
              <a:rPr lang="en-US" dirty="0"/>
              <a:t>Processor Architecture</a:t>
            </a:r>
          </a:p>
        </p:txBody>
      </p:sp>
      <p:sp>
        <p:nvSpPr>
          <p:cNvPr id="24581" name="Rectangle 1027"/>
          <p:cNvSpPr>
            <a:spLocks noGrp="1" noChangeArrowheads="1"/>
          </p:cNvSpPr>
          <p:nvPr>
            <p:ph type="body" idx="1"/>
          </p:nvPr>
        </p:nvSpPr>
        <p:spPr>
          <a:xfrm>
            <a:off x="3215680" y="2132856"/>
            <a:ext cx="5943600" cy="2971800"/>
          </a:xfrm>
        </p:spPr>
        <p:txBody>
          <a:bodyPr/>
          <a:lstStyle/>
          <a:p>
            <a:pPr eaLnBrk="1" hangingPunct="1"/>
            <a:r>
              <a:rPr lang="en-US" altLang="en-US" dirty="0"/>
              <a:t>Modes of operation</a:t>
            </a:r>
          </a:p>
          <a:p>
            <a:pPr eaLnBrk="1" hangingPunct="1"/>
            <a:r>
              <a:rPr lang="en-US" altLang="en-US" dirty="0"/>
              <a:t>Basic execution environment</a:t>
            </a:r>
          </a:p>
          <a:p>
            <a:pPr eaLnBrk="1" hangingPunct="1"/>
            <a:r>
              <a:rPr lang="en-US" altLang="en-US" dirty="0"/>
              <a:t>Floating-Point Unit FPU</a:t>
            </a:r>
          </a:p>
          <a:p>
            <a:pPr eaLnBrk="1" hangingPunct="1"/>
            <a:endParaRPr lang="en-US" altLang="en-US" dirty="0"/>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86</a:t>
            </a:fld>
            <a:endParaRPr lang="es-MX" dirty="0"/>
          </a:p>
        </p:txBody>
      </p:sp>
    </p:spTree>
    <p:extLst>
      <p:ext uri="{BB962C8B-B14F-4D97-AF65-F5344CB8AC3E}">
        <p14:creationId xmlns:p14="http://schemas.microsoft.com/office/powerpoint/2010/main" val="5087437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dirty="0"/>
              <a:t>IA-32 Modes of Operation -1</a:t>
            </a:r>
            <a:endParaRPr lang="en-US" sz="3200" dirty="0"/>
          </a:p>
        </p:txBody>
      </p:sp>
      <p:sp>
        <p:nvSpPr>
          <p:cNvPr id="25605" name="Rectangle 3"/>
          <p:cNvSpPr>
            <a:spLocks noGrp="1" noChangeArrowheads="1"/>
          </p:cNvSpPr>
          <p:nvPr>
            <p:ph type="body" idx="1"/>
          </p:nvPr>
        </p:nvSpPr>
        <p:spPr>
          <a:xfrm>
            <a:off x="2133600" y="1556792"/>
            <a:ext cx="7772400" cy="3960440"/>
          </a:xfrm>
        </p:spPr>
        <p:txBody>
          <a:bodyPr>
            <a:normAutofit fontScale="92500" lnSpcReduction="20000"/>
          </a:bodyPr>
          <a:lstStyle/>
          <a:p>
            <a:pPr eaLnBrk="1" hangingPunct="1"/>
            <a:r>
              <a:rPr lang="en-US" altLang="en-US" dirty="0">
                <a:solidFill>
                  <a:srgbClr val="FF0000"/>
                </a:solidFill>
              </a:rPr>
              <a:t>Protected Mode</a:t>
            </a:r>
            <a:endParaRPr lang="en-US" altLang="en-US" dirty="0"/>
          </a:p>
          <a:p>
            <a:pPr lvl="1" eaLnBrk="1" hangingPunct="1"/>
            <a:r>
              <a:rPr lang="en-US" altLang="en-US" dirty="0"/>
              <a:t>native state for 80x86 CPUs (Windows NT, Linux)</a:t>
            </a:r>
          </a:p>
          <a:p>
            <a:pPr lvl="1" eaLnBrk="1" hangingPunct="1"/>
            <a:r>
              <a:rPr lang="en-US" altLang="en-US" dirty="0"/>
              <a:t>every resource can be used</a:t>
            </a:r>
          </a:p>
          <a:p>
            <a:pPr lvl="2"/>
            <a:r>
              <a:rPr lang="en-US" altLang="en-US" dirty="0"/>
              <a:t>all the instructions, and devices</a:t>
            </a:r>
          </a:p>
          <a:p>
            <a:pPr lvl="1" eaLnBrk="1" hangingPunct="1"/>
            <a:r>
              <a:rPr lang="en-US" altLang="en-US" dirty="0"/>
              <a:t>4GB of central memory, 32-bit addresses</a:t>
            </a:r>
          </a:p>
          <a:p>
            <a:pPr lvl="2"/>
            <a:r>
              <a:rPr lang="en-US" altLang="en-US" dirty="0"/>
              <a:t>the whole main memory</a:t>
            </a:r>
          </a:p>
          <a:p>
            <a:pPr lvl="1"/>
            <a:r>
              <a:rPr lang="en-US" altLang="en-US" dirty="0"/>
              <a:t>programs (processes) given separate memory (processes) areas</a:t>
            </a:r>
          </a:p>
          <a:p>
            <a:pPr lvl="1"/>
            <a:r>
              <a:rPr lang="en-US" altLang="en-US" dirty="0"/>
              <a:t>security: every process can not address other process area </a:t>
            </a:r>
            <a:endParaRPr lang="en-US" altLang="en-US" dirty="0">
              <a:solidFill>
                <a:srgbClr val="FF0000"/>
              </a:solidFill>
            </a:endParaRPr>
          </a:p>
        </p:txBody>
      </p:sp>
      <p:sp>
        <p:nvSpPr>
          <p:cNvPr id="6" name="5 Marcador de pie de página"/>
          <p:cNvSpPr>
            <a:spLocks noGrp="1"/>
          </p:cNvSpPr>
          <p:nvPr>
            <p:ph type="ftr" sz="quarter" idx="11"/>
          </p:nvPr>
        </p:nvSpPr>
        <p:spPr/>
        <p:txBody>
          <a:bodyPr/>
          <a:lstStyle/>
          <a:p>
            <a:r>
              <a:rPr lang="es-MX" dirty="0"/>
              <a:t>OPC</a:t>
            </a:r>
          </a:p>
        </p:txBody>
      </p:sp>
      <p:sp>
        <p:nvSpPr>
          <p:cNvPr id="7" name="6 Marcador de número de diapositiva"/>
          <p:cNvSpPr>
            <a:spLocks noGrp="1"/>
          </p:cNvSpPr>
          <p:nvPr>
            <p:ph type="sldNum" sz="quarter" idx="12"/>
          </p:nvPr>
        </p:nvSpPr>
        <p:spPr/>
        <p:txBody>
          <a:bodyPr/>
          <a:lstStyle/>
          <a:p>
            <a:fld id="{89694F64-EAC4-420D-80A9-8D186F3C5535}" type="slidenum">
              <a:rPr lang="es-MX" smtClean="0"/>
              <a:pPr/>
              <a:t>87</a:t>
            </a:fld>
            <a:endParaRPr lang="es-MX" dirty="0"/>
          </a:p>
        </p:txBody>
      </p:sp>
    </p:spTree>
    <p:extLst>
      <p:ext uri="{BB962C8B-B14F-4D97-AF65-F5344CB8AC3E}">
        <p14:creationId xmlns:p14="http://schemas.microsoft.com/office/powerpoint/2010/main" val="6675106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dirty="0"/>
              <a:t>IA-32 Modes of Operation -2</a:t>
            </a:r>
            <a:endParaRPr lang="en-US" sz="3200" dirty="0"/>
          </a:p>
        </p:txBody>
      </p:sp>
      <p:sp>
        <p:nvSpPr>
          <p:cNvPr id="25605" name="Rectangle 3"/>
          <p:cNvSpPr>
            <a:spLocks noGrp="1" noChangeArrowheads="1"/>
          </p:cNvSpPr>
          <p:nvPr>
            <p:ph type="body" idx="1"/>
          </p:nvPr>
        </p:nvSpPr>
        <p:spPr>
          <a:xfrm>
            <a:off x="2133600" y="1556792"/>
            <a:ext cx="7772400" cy="4799558"/>
          </a:xfrm>
        </p:spPr>
        <p:txBody>
          <a:bodyPr>
            <a:normAutofit fontScale="92500" lnSpcReduction="10000"/>
          </a:bodyPr>
          <a:lstStyle/>
          <a:p>
            <a:pPr eaLnBrk="1" hangingPunct="1"/>
            <a:r>
              <a:rPr lang="en-US" altLang="en-US" dirty="0">
                <a:solidFill>
                  <a:srgbClr val="FF0000"/>
                </a:solidFill>
              </a:rPr>
              <a:t>Real-Address Mode</a:t>
            </a:r>
            <a:endParaRPr lang="en-US" altLang="en-US" dirty="0"/>
          </a:p>
          <a:p>
            <a:pPr lvl="1"/>
            <a:r>
              <a:rPr lang="en-US" altLang="en-US" dirty="0"/>
              <a:t>implements programming environment of Intel 8086 processor</a:t>
            </a:r>
          </a:p>
          <a:p>
            <a:pPr lvl="1"/>
            <a:r>
              <a:rPr lang="en-US" altLang="en-US" dirty="0"/>
              <a:t>1 MB of central memory, 20-bit addresses</a:t>
            </a:r>
          </a:p>
          <a:p>
            <a:pPr lvl="2"/>
            <a:r>
              <a:rPr lang="en-US" altLang="en-US" dirty="0"/>
              <a:t>only 1 MB out of the 4GB</a:t>
            </a:r>
          </a:p>
          <a:p>
            <a:pPr lvl="1" eaLnBrk="1" hangingPunct="1"/>
            <a:r>
              <a:rPr lang="en-US" altLang="en-US" dirty="0"/>
              <a:t>native MS-DOS</a:t>
            </a:r>
          </a:p>
          <a:p>
            <a:pPr lvl="1" eaLnBrk="1" hangingPunct="1"/>
            <a:r>
              <a:rPr lang="en-US" altLang="en-US" dirty="0"/>
              <a:t>backward compatibility</a:t>
            </a:r>
          </a:p>
          <a:p>
            <a:pPr lvl="2"/>
            <a:r>
              <a:rPr lang="en-US" altLang="en-US" dirty="0"/>
              <a:t>it runs on the 80x86 processor</a:t>
            </a:r>
          </a:p>
          <a:p>
            <a:pPr lvl="1"/>
            <a:r>
              <a:rPr lang="en-US" altLang="en-US" dirty="0"/>
              <a:t>the MS-DOS works like a </a:t>
            </a:r>
            <a:r>
              <a:rPr lang="en-US" altLang="en-US" i="1" dirty="0"/>
              <a:t>virtual machine</a:t>
            </a:r>
          </a:p>
          <a:p>
            <a:pPr lvl="1" eaLnBrk="1" hangingPunct="1"/>
            <a:r>
              <a:rPr lang="en-US" altLang="en-US" dirty="0"/>
              <a:t>program can cause MS-DOS crash</a:t>
            </a:r>
          </a:p>
          <a:p>
            <a:pPr lvl="2"/>
            <a:r>
              <a:rPr lang="en-US" altLang="en-US" dirty="0"/>
              <a:t>None, the other Windows NT processes</a:t>
            </a:r>
          </a:p>
        </p:txBody>
      </p:sp>
      <p:sp>
        <p:nvSpPr>
          <p:cNvPr id="6" name="5 Marcador de pie de página"/>
          <p:cNvSpPr>
            <a:spLocks noGrp="1"/>
          </p:cNvSpPr>
          <p:nvPr>
            <p:ph type="ftr" sz="quarter" idx="11"/>
          </p:nvPr>
        </p:nvSpPr>
        <p:spPr/>
        <p:txBody>
          <a:bodyPr/>
          <a:lstStyle/>
          <a:p>
            <a:r>
              <a:rPr lang="es-MX" dirty="0"/>
              <a:t>OPC</a:t>
            </a:r>
          </a:p>
        </p:txBody>
      </p:sp>
      <p:sp>
        <p:nvSpPr>
          <p:cNvPr id="7" name="6 Marcador de número de diapositiva"/>
          <p:cNvSpPr>
            <a:spLocks noGrp="1"/>
          </p:cNvSpPr>
          <p:nvPr>
            <p:ph type="sldNum" sz="quarter" idx="12"/>
          </p:nvPr>
        </p:nvSpPr>
        <p:spPr/>
        <p:txBody>
          <a:bodyPr/>
          <a:lstStyle/>
          <a:p>
            <a:fld id="{89694F64-EAC4-420D-80A9-8D186F3C5535}" type="slidenum">
              <a:rPr lang="es-MX" smtClean="0"/>
              <a:pPr/>
              <a:t>88</a:t>
            </a:fld>
            <a:endParaRPr lang="es-MX" dirty="0"/>
          </a:p>
        </p:txBody>
      </p:sp>
    </p:spTree>
    <p:extLst>
      <p:ext uri="{BB962C8B-B14F-4D97-AF65-F5344CB8AC3E}">
        <p14:creationId xmlns:p14="http://schemas.microsoft.com/office/powerpoint/2010/main" val="19957205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dirty="0"/>
              <a:t>IA-32 Modes of Operation - 3</a:t>
            </a:r>
            <a:endParaRPr lang="en-US" sz="3200" dirty="0"/>
          </a:p>
        </p:txBody>
      </p:sp>
      <p:sp>
        <p:nvSpPr>
          <p:cNvPr id="25605" name="Rectangle 3"/>
          <p:cNvSpPr>
            <a:spLocks noGrp="1" noChangeArrowheads="1"/>
          </p:cNvSpPr>
          <p:nvPr>
            <p:ph type="body" idx="1"/>
          </p:nvPr>
        </p:nvSpPr>
        <p:spPr>
          <a:xfrm>
            <a:off x="2133600" y="1556792"/>
            <a:ext cx="7772400" cy="3672408"/>
          </a:xfrm>
        </p:spPr>
        <p:txBody>
          <a:bodyPr>
            <a:normAutofit fontScale="85000" lnSpcReduction="20000"/>
          </a:bodyPr>
          <a:lstStyle/>
          <a:p>
            <a:pPr eaLnBrk="1" hangingPunct="1"/>
            <a:r>
              <a:rPr lang="en-US" altLang="en-US" dirty="0">
                <a:solidFill>
                  <a:srgbClr val="FF0000"/>
                </a:solidFill>
              </a:rPr>
              <a:t>System Management Mode</a:t>
            </a:r>
            <a:endParaRPr lang="en-US" altLang="en-US" dirty="0"/>
          </a:p>
          <a:p>
            <a:pPr lvl="1" eaLnBrk="1" hangingPunct="1"/>
            <a:r>
              <a:rPr lang="en-US" altLang="en-US" dirty="0"/>
              <a:t>Provides OS with:</a:t>
            </a:r>
          </a:p>
          <a:p>
            <a:pPr lvl="2"/>
            <a:r>
              <a:rPr lang="en-US" altLang="en-US" dirty="0"/>
              <a:t>boot configuration</a:t>
            </a:r>
          </a:p>
          <a:p>
            <a:pPr lvl="2"/>
            <a:r>
              <a:rPr lang="en-US" altLang="en-US" dirty="0"/>
              <a:t>power management (</a:t>
            </a:r>
            <a:r>
              <a:rPr lang="en-US" altLang="en-US" sz="1800" dirty="0"/>
              <a:t>power-on, battery level, shutdown</a:t>
            </a:r>
            <a:r>
              <a:rPr lang="en-US" altLang="en-US" dirty="0"/>
              <a:t>)</a:t>
            </a:r>
          </a:p>
          <a:p>
            <a:pPr lvl="2"/>
            <a:r>
              <a:rPr lang="en-US" altLang="en-US" dirty="0"/>
              <a:t>system security</a:t>
            </a:r>
          </a:p>
          <a:p>
            <a:pPr lvl="2"/>
            <a:r>
              <a:rPr lang="en-US" altLang="en-US" dirty="0"/>
              <a:t>diagnostics</a:t>
            </a:r>
          </a:p>
          <a:p>
            <a:pPr lvl="3"/>
            <a:r>
              <a:rPr lang="en-US" altLang="en-US" dirty="0"/>
              <a:t>main memory, disks unit, graphical cards, </a:t>
            </a:r>
            <a:r>
              <a:rPr lang="en-US" altLang="en-US" dirty="0" err="1"/>
              <a:t>nic</a:t>
            </a:r>
            <a:r>
              <a:rPr lang="en-US" altLang="en-US" dirty="0"/>
              <a:t> cards, mouse, keyboard, </a:t>
            </a:r>
            <a:r>
              <a:rPr lang="en-US" altLang="en-US" dirty="0" err="1"/>
              <a:t>usb</a:t>
            </a:r>
            <a:r>
              <a:rPr lang="en-US" altLang="en-US" dirty="0"/>
              <a:t> unit, monitors, …</a:t>
            </a:r>
          </a:p>
          <a:p>
            <a:pPr lvl="2"/>
            <a:r>
              <a:rPr lang="en-US" altLang="en-US" dirty="0"/>
              <a:t>disks defragmenter</a:t>
            </a:r>
          </a:p>
          <a:p>
            <a:pPr lvl="1" eaLnBrk="1" hangingPunct="1"/>
            <a:r>
              <a:rPr lang="en-US" altLang="en-US" dirty="0"/>
              <a:t>This functions are implemented by computer (hardware) manufacturers</a:t>
            </a:r>
          </a:p>
        </p:txBody>
      </p:sp>
      <p:sp>
        <p:nvSpPr>
          <p:cNvPr id="6" name="5 Marcador de pie de página"/>
          <p:cNvSpPr>
            <a:spLocks noGrp="1"/>
          </p:cNvSpPr>
          <p:nvPr>
            <p:ph type="ftr" sz="quarter" idx="11"/>
          </p:nvPr>
        </p:nvSpPr>
        <p:spPr/>
        <p:txBody>
          <a:bodyPr/>
          <a:lstStyle/>
          <a:p>
            <a:r>
              <a:rPr lang="es-MX"/>
              <a:t>OPC</a:t>
            </a:r>
            <a:endParaRPr lang="es-MX" dirty="0"/>
          </a:p>
        </p:txBody>
      </p:sp>
      <p:sp>
        <p:nvSpPr>
          <p:cNvPr id="7" name="6 Marcador de número de diapositiva"/>
          <p:cNvSpPr>
            <a:spLocks noGrp="1"/>
          </p:cNvSpPr>
          <p:nvPr>
            <p:ph type="sldNum" sz="quarter" idx="12"/>
          </p:nvPr>
        </p:nvSpPr>
        <p:spPr/>
        <p:txBody>
          <a:bodyPr/>
          <a:lstStyle/>
          <a:p>
            <a:fld id="{89694F64-EAC4-420D-80A9-8D186F3C5535}" type="slidenum">
              <a:rPr lang="es-MX" smtClean="0"/>
              <a:pPr/>
              <a:t>89</a:t>
            </a:fld>
            <a:endParaRPr lang="es-MX" dirty="0"/>
          </a:p>
        </p:txBody>
      </p:sp>
    </p:spTree>
    <p:extLst>
      <p:ext uri="{BB962C8B-B14F-4D97-AF65-F5344CB8AC3E}">
        <p14:creationId xmlns:p14="http://schemas.microsoft.com/office/powerpoint/2010/main" val="299412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i="1"/>
              <a:t>Computer System</a:t>
            </a:r>
            <a:r>
              <a:rPr lang="en-US"/>
              <a:t> Components</a:t>
            </a:r>
          </a:p>
        </p:txBody>
      </p:sp>
      <p:sp>
        <p:nvSpPr>
          <p:cNvPr id="4099" name="Rectangle 3"/>
          <p:cNvSpPr>
            <a:spLocks noGrp="1" noChangeArrowheads="1"/>
          </p:cNvSpPr>
          <p:nvPr>
            <p:ph type="body" idx="1"/>
          </p:nvPr>
        </p:nvSpPr>
        <p:spPr>
          <a:xfrm>
            <a:off x="1991545" y="1484785"/>
            <a:ext cx="8218487" cy="4765575"/>
          </a:xfrm>
        </p:spPr>
        <p:txBody>
          <a:bodyPr>
            <a:normAutofit lnSpcReduction="10000"/>
          </a:bodyPr>
          <a:lstStyle/>
          <a:p>
            <a:pPr marL="381000" indent="-381000">
              <a:buClr>
                <a:schemeClr val="tx1"/>
              </a:buClr>
              <a:buFont typeface="Monotype Sorts" pitchFamily="2" charset="2"/>
              <a:buAutoNum type="arabicPeriod" startAt="4"/>
            </a:pPr>
            <a:r>
              <a:rPr lang="en-US" altLang="es-MX" sz="2000" i="1" dirty="0">
                <a:solidFill>
                  <a:srgbClr val="0000FF"/>
                </a:solidFill>
              </a:rPr>
              <a:t>Users</a:t>
            </a:r>
            <a:r>
              <a:rPr lang="en-US" altLang="es-MX" sz="2000" dirty="0"/>
              <a:t> (people, machines, other computers) </a:t>
            </a:r>
            <a:r>
              <a:rPr lang="en-US" altLang="es-MX" sz="1200" dirty="0"/>
              <a:t>captcha: distinguishes human from machine input</a:t>
            </a:r>
          </a:p>
          <a:p>
            <a:pPr marL="381000" indent="-381000">
              <a:buClr>
                <a:schemeClr val="tx1"/>
              </a:buClr>
              <a:buFont typeface="Monotype Sorts" pitchFamily="2" charset="2"/>
              <a:buAutoNum type="arabicPeriod" startAt="4"/>
            </a:pPr>
            <a:endParaRPr lang="en-US" altLang="es-MX" sz="2000" dirty="0"/>
          </a:p>
          <a:p>
            <a:pPr marL="381000" indent="-381000">
              <a:buClr>
                <a:schemeClr val="tx1"/>
              </a:buClr>
              <a:buFont typeface="Monotype Sorts" pitchFamily="2" charset="2"/>
              <a:buAutoNum type="arabicPeriod" startAt="3"/>
            </a:pPr>
            <a:r>
              <a:rPr lang="en-US" altLang="es-MX" sz="2000" i="1" dirty="0">
                <a:solidFill>
                  <a:srgbClr val="0000FF"/>
                </a:solidFill>
              </a:rPr>
              <a:t>System and Applications programs</a:t>
            </a:r>
            <a:r>
              <a:rPr lang="en-US" altLang="es-MX" sz="2000" dirty="0"/>
              <a:t> : </a:t>
            </a:r>
            <a:r>
              <a:rPr lang="en-US" altLang="es-MX" sz="2000" i="1" dirty="0"/>
              <a:t>System programs</a:t>
            </a:r>
            <a:r>
              <a:rPr lang="en-US" altLang="es-MX" sz="2000" dirty="0"/>
              <a:t> – help the users to develop applications (compilers, assemblers, database systems, line text editors, etc.), Command Interpreter.  </a:t>
            </a:r>
            <a:r>
              <a:rPr lang="en-US" altLang="es-MX" sz="2000" i="1" dirty="0"/>
              <a:t>Applications programs</a:t>
            </a:r>
            <a:r>
              <a:rPr lang="en-US" altLang="es-MX" sz="2000" dirty="0"/>
              <a:t> – help the users to solve their computing problems (spreadsheets, web explorers, video games, business programs, word processors, function libraries). </a:t>
            </a:r>
            <a:r>
              <a:rPr lang="en-US" altLang="es-MX" sz="2000" dirty="0">
                <a:solidFill>
                  <a:srgbClr val="FF0000"/>
                </a:solidFill>
              </a:rPr>
              <a:t>-Software-</a:t>
            </a:r>
            <a:r>
              <a:rPr lang="en-US" altLang="es-MX" sz="2000" dirty="0"/>
              <a:t>.</a:t>
            </a:r>
          </a:p>
          <a:p>
            <a:pPr marL="381000" indent="-381000">
              <a:buClr>
                <a:schemeClr val="tx1"/>
              </a:buClr>
              <a:buFont typeface="Monotype Sorts" pitchFamily="2" charset="2"/>
              <a:buAutoNum type="arabicPeriod" startAt="3"/>
            </a:pPr>
            <a:endParaRPr lang="en-US" altLang="es-MX" sz="2000" dirty="0"/>
          </a:p>
          <a:p>
            <a:pPr marL="381000" indent="-381000">
              <a:buClr>
                <a:schemeClr val="tx1"/>
              </a:buClr>
              <a:buFont typeface="Monotype Sorts" pitchFamily="2" charset="2"/>
              <a:buAutoNum type="arabicPeriod" startAt="2"/>
            </a:pPr>
            <a:r>
              <a:rPr lang="en-US" altLang="es-MX" sz="2000" i="1" dirty="0">
                <a:solidFill>
                  <a:srgbClr val="0000FF"/>
                </a:solidFill>
              </a:rPr>
              <a:t>Basic Routines</a:t>
            </a:r>
            <a:r>
              <a:rPr lang="en-US" altLang="es-MX" sz="2000" dirty="0"/>
              <a:t> – controls and coordinates the use of the hardware among the various application programs for the various users. For these tasks contains programs and subprograms (kernel) </a:t>
            </a:r>
            <a:r>
              <a:rPr lang="en-US" altLang="es-MX" sz="2000" dirty="0">
                <a:solidFill>
                  <a:srgbClr val="FF0000"/>
                </a:solidFill>
              </a:rPr>
              <a:t>-Software-</a:t>
            </a:r>
            <a:r>
              <a:rPr lang="en-US" altLang="es-MX" sz="2000" dirty="0"/>
              <a:t>.</a:t>
            </a:r>
          </a:p>
          <a:p>
            <a:pPr marL="381000" indent="-381000">
              <a:buClr>
                <a:schemeClr val="tx1"/>
              </a:buClr>
              <a:buFont typeface="Monotype Sorts" pitchFamily="2" charset="2"/>
              <a:buAutoNum type="arabicPeriod" startAt="2"/>
            </a:pPr>
            <a:endParaRPr lang="en-US" altLang="es-MX" sz="2000" dirty="0"/>
          </a:p>
          <a:p>
            <a:pPr marL="381000" indent="-381000">
              <a:buClr>
                <a:schemeClr val="tx1"/>
              </a:buClr>
              <a:buFont typeface="Monotype Sorts" pitchFamily="2" charset="2"/>
              <a:buAutoNum type="arabicPeriod"/>
            </a:pPr>
            <a:r>
              <a:rPr lang="en-US" altLang="es-MX" sz="2000" i="1" dirty="0">
                <a:solidFill>
                  <a:srgbClr val="0000FF"/>
                </a:solidFill>
              </a:rPr>
              <a:t>Hardware</a:t>
            </a:r>
            <a:r>
              <a:rPr lang="en-US" altLang="es-MX" sz="2000" dirty="0"/>
              <a:t> – provides basic computing resources (CPU, memory, I/O devices)</a:t>
            </a:r>
          </a:p>
        </p:txBody>
      </p:sp>
      <p:sp>
        <p:nvSpPr>
          <p:cNvPr id="4" name="Marcador de número de diapositiva 3"/>
          <p:cNvSpPr>
            <a:spLocks noGrp="1"/>
          </p:cNvSpPr>
          <p:nvPr>
            <p:ph type="sldNum" sz="quarter" idx="12"/>
          </p:nvPr>
        </p:nvSpPr>
        <p:spPr/>
        <p:txBody>
          <a:bodyPr/>
          <a:lstStyle/>
          <a:p>
            <a:fld id="{89694F64-EAC4-420D-80A9-8D186F3C5535}" type="slidenum">
              <a:rPr lang="es-MX">
                <a:solidFill>
                  <a:prstClr val="black"/>
                </a:solidFill>
                <a:latin typeface="Calibri"/>
              </a:rPr>
              <a:pPr/>
              <a:t>9</a:t>
            </a:fld>
            <a:endParaRPr lang="es-MX" dirty="0">
              <a:solidFill>
                <a:prstClr val="black"/>
              </a:solidFill>
              <a:latin typeface="Calibri"/>
            </a:endParaRPr>
          </a:p>
        </p:txBody>
      </p:sp>
      <p:sp>
        <p:nvSpPr>
          <p:cNvPr id="3" name="Marcador de pie de página 2"/>
          <p:cNvSpPr>
            <a:spLocks noGrp="1"/>
          </p:cNvSpPr>
          <p:nvPr>
            <p:ph type="ftr" sz="quarter" idx="11"/>
          </p:nvPr>
        </p:nvSpPr>
        <p:spPr/>
        <p:txBody>
          <a:bodyPr/>
          <a:lstStyle/>
          <a:p>
            <a:r>
              <a:rPr lang="es-MX">
                <a:solidFill>
                  <a:prstClr val="black"/>
                </a:solidFill>
                <a:latin typeface="Calibri"/>
              </a:rPr>
              <a:t>OPC</a:t>
            </a:r>
            <a:endParaRPr lang="es-MX" dirty="0">
              <a:solidFill>
                <a:prstClr val="black"/>
              </a:solidFill>
              <a:latin typeface="Calibri"/>
            </a:endParaRPr>
          </a:p>
        </p:txBody>
      </p:sp>
    </p:spTree>
    <p:extLst>
      <p:ext uri="{BB962C8B-B14F-4D97-AF65-F5344CB8AC3E}">
        <p14:creationId xmlns:p14="http://schemas.microsoft.com/office/powerpoint/2010/main" val="15430063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dirty="0"/>
              <a:t>IA-32 Modes of Operation - 4</a:t>
            </a:r>
            <a:endParaRPr lang="en-US" sz="3200" dirty="0"/>
          </a:p>
        </p:txBody>
      </p:sp>
      <p:sp>
        <p:nvSpPr>
          <p:cNvPr id="81924" name="Text Box 4"/>
          <p:cNvSpPr txBox="1">
            <a:spLocks noChangeArrowheads="1"/>
          </p:cNvSpPr>
          <p:nvPr/>
        </p:nvSpPr>
        <p:spPr bwMode="auto">
          <a:xfrm>
            <a:off x="2423592" y="1844824"/>
            <a:ext cx="7467600" cy="37610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marL="231775" indent="-231775" eaLnBrk="0" hangingPunct="0">
              <a:defRPr sz="2100">
                <a:solidFill>
                  <a:schemeClr val="tx1"/>
                </a:solidFill>
                <a:latin typeface="Arial" charset="0"/>
              </a:defRPr>
            </a:lvl1pPr>
            <a:lvl2pPr marL="684213" indent="-227013"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20000"/>
              </a:spcBef>
              <a:buClr>
                <a:schemeClr val="tx1"/>
              </a:buClr>
              <a:buFontTx/>
              <a:buChar char="•"/>
            </a:pPr>
            <a:r>
              <a:rPr lang="en-US" altLang="en-US" sz="2400" dirty="0">
                <a:solidFill>
                  <a:schemeClr val="accent6">
                    <a:lumMod val="75000"/>
                  </a:schemeClr>
                </a:solidFill>
              </a:rPr>
              <a:t>Virtual-8086 sub-mode</a:t>
            </a:r>
          </a:p>
          <a:p>
            <a:pPr lvl="1" eaLnBrk="1" hangingPunct="1">
              <a:spcBef>
                <a:spcPct val="20000"/>
              </a:spcBef>
              <a:buClr>
                <a:schemeClr val="tx1"/>
              </a:buClr>
              <a:buFontTx/>
              <a:buChar char="•"/>
            </a:pPr>
            <a:r>
              <a:rPr lang="en-US" altLang="en-US" sz="2200" dirty="0"/>
              <a:t>hybrid of Protected Mode</a:t>
            </a:r>
          </a:p>
          <a:p>
            <a:pPr lvl="1" eaLnBrk="1" hangingPunct="1">
              <a:spcBef>
                <a:spcPct val="20000"/>
              </a:spcBef>
              <a:buClr>
                <a:schemeClr val="tx1"/>
              </a:buClr>
              <a:buFontTx/>
              <a:buChar char="•"/>
            </a:pPr>
            <a:r>
              <a:rPr lang="en-US" altLang="en-US" sz="2200" dirty="0"/>
              <a:t>allow several sessions of Real-Address Mode</a:t>
            </a:r>
          </a:p>
          <a:p>
            <a:pPr lvl="1" eaLnBrk="1" hangingPunct="1">
              <a:spcBef>
                <a:spcPct val="20000"/>
              </a:spcBef>
              <a:buClr>
                <a:schemeClr val="tx1"/>
              </a:buClr>
              <a:buFontTx/>
              <a:buChar char="•"/>
            </a:pPr>
            <a:r>
              <a:rPr lang="en-US" altLang="en-US" sz="2200" dirty="0"/>
              <a:t>each session is a MS-DOS </a:t>
            </a:r>
            <a:r>
              <a:rPr lang="en-US" altLang="en-US" sz="2200" i="1" dirty="0"/>
              <a:t>virtual machine</a:t>
            </a:r>
          </a:p>
          <a:p>
            <a:pPr lvl="1" eaLnBrk="1" hangingPunct="1">
              <a:spcBef>
                <a:spcPct val="20000"/>
              </a:spcBef>
              <a:buClr>
                <a:schemeClr val="tx1"/>
              </a:buClr>
              <a:buFontTx/>
              <a:buChar char="•"/>
            </a:pPr>
            <a:r>
              <a:rPr lang="en-US" altLang="en-US" sz="2200" dirty="0"/>
              <a:t>each program has its own 8086 computer</a:t>
            </a:r>
          </a:p>
          <a:p>
            <a:pPr lvl="1" eaLnBrk="1" hangingPunct="1">
              <a:spcBef>
                <a:spcPct val="20000"/>
              </a:spcBef>
              <a:buClr>
                <a:schemeClr val="tx1"/>
              </a:buClr>
              <a:buFontTx/>
              <a:buChar char="•"/>
            </a:pPr>
            <a:r>
              <a:rPr lang="en-US" altLang="en-US" sz="2200" dirty="0"/>
              <a:t>if a MS-DOS virtual machine crashes, it does not affect the other process</a:t>
            </a:r>
          </a:p>
          <a:p>
            <a:pPr lvl="1" eaLnBrk="1" hangingPunct="1">
              <a:spcBef>
                <a:spcPct val="20000"/>
              </a:spcBef>
              <a:buClr>
                <a:schemeClr val="tx1"/>
              </a:buClr>
              <a:buFontTx/>
              <a:buChar char="•"/>
            </a:pPr>
            <a:r>
              <a:rPr lang="en-US" altLang="en-US" sz="2200" dirty="0"/>
              <a:t>every MS-DOS </a:t>
            </a:r>
            <a:r>
              <a:rPr lang="en-US" altLang="en-US" sz="2200" i="1" dirty="0"/>
              <a:t>virtual machine</a:t>
            </a:r>
            <a:r>
              <a:rPr lang="en-US" altLang="en-US" sz="2200" dirty="0"/>
              <a:t> uses 1 MB of the central memory</a:t>
            </a:r>
            <a:endParaRPr lang="en-US" altLang="en-US" dirty="0"/>
          </a:p>
        </p:txBody>
      </p:sp>
      <p:sp>
        <p:nvSpPr>
          <p:cNvPr id="6" name="5 Marcador de pie de página"/>
          <p:cNvSpPr>
            <a:spLocks noGrp="1"/>
          </p:cNvSpPr>
          <p:nvPr>
            <p:ph type="ftr" sz="quarter" idx="11"/>
          </p:nvPr>
        </p:nvSpPr>
        <p:spPr/>
        <p:txBody>
          <a:bodyPr/>
          <a:lstStyle/>
          <a:p>
            <a:r>
              <a:rPr lang="es-MX"/>
              <a:t>OPC</a:t>
            </a:r>
            <a:endParaRPr lang="es-MX" dirty="0"/>
          </a:p>
        </p:txBody>
      </p:sp>
      <p:sp>
        <p:nvSpPr>
          <p:cNvPr id="7" name="6 Marcador de número de diapositiva"/>
          <p:cNvSpPr>
            <a:spLocks noGrp="1"/>
          </p:cNvSpPr>
          <p:nvPr>
            <p:ph type="sldNum" sz="quarter" idx="12"/>
          </p:nvPr>
        </p:nvSpPr>
        <p:spPr/>
        <p:txBody>
          <a:bodyPr/>
          <a:lstStyle/>
          <a:p>
            <a:fld id="{89694F64-EAC4-420D-80A9-8D186F3C5535}" type="slidenum">
              <a:rPr lang="es-MX" smtClean="0"/>
              <a:pPr/>
              <a:t>90</a:t>
            </a:fld>
            <a:endParaRPr lang="es-MX" dirty="0"/>
          </a:p>
        </p:txBody>
      </p:sp>
    </p:spTree>
    <p:extLst>
      <p:ext uri="{BB962C8B-B14F-4D97-AF65-F5344CB8AC3E}">
        <p14:creationId xmlns:p14="http://schemas.microsoft.com/office/powerpoint/2010/main" val="814725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dissolve">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8E722C-65F3-387A-1409-3476EC222C64}"/>
              </a:ext>
            </a:extLst>
          </p:cNvPr>
          <p:cNvSpPr txBox="1">
            <a:spLocks noChangeArrowheads="1"/>
          </p:cNvSpPr>
          <p:nvPr/>
        </p:nvSpPr>
        <p:spPr>
          <a:xfrm>
            <a:off x="609600" y="1949381"/>
            <a:ext cx="10972800" cy="2786614"/>
          </a:xfrm>
          <a:prstGeom prst="rect">
            <a:avLst/>
          </a:prstGeom>
          <a:solidFill>
            <a:srgbClr val="F79646">
              <a:lumMod val="40000"/>
              <a:lumOff val="6000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900" b="0" i="1" u="none" strike="noStrike" kern="1200" cap="none" spc="0" normalizeH="0" baseline="0" noProof="0" dirty="0" err="1">
                <a:ln>
                  <a:noFill/>
                </a:ln>
                <a:solidFill>
                  <a:sysClr val="windowText" lastClr="000000"/>
                </a:solidFill>
                <a:effectLst/>
                <a:uLnTx/>
                <a:uFillTx/>
                <a:latin typeface="Calibri"/>
                <a:ea typeface="+mj-ea"/>
                <a:cs typeface="+mj-cs"/>
              </a:rPr>
              <a:t>Clase</a:t>
            </a:r>
            <a:r>
              <a:rPr kumimoji="0" lang="en-US" sz="16900" b="0" i="1" u="none" strike="noStrike" kern="1200" cap="none" spc="0" normalizeH="0" baseline="0" noProof="0" dirty="0">
                <a:ln>
                  <a:noFill/>
                </a:ln>
                <a:solidFill>
                  <a:sysClr val="windowText" lastClr="000000"/>
                </a:solidFill>
                <a:effectLst/>
                <a:uLnTx/>
                <a:uFillTx/>
                <a:latin typeface="Calibri"/>
                <a:ea typeface="+mj-ea"/>
                <a:cs typeface="+mj-cs"/>
              </a:rPr>
              <a:t> AG</a:t>
            </a:r>
            <a:endParaRPr kumimoji="0" lang="en-US" sz="169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9959439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050"/>
          <p:cNvSpPr>
            <a:spLocks noGrp="1" noChangeArrowheads="1"/>
          </p:cNvSpPr>
          <p:nvPr>
            <p:ph type="title"/>
          </p:nvPr>
        </p:nvSpPr>
        <p:spPr/>
        <p:txBody>
          <a:bodyPr/>
          <a:lstStyle/>
          <a:p>
            <a:pPr eaLnBrk="1" hangingPunct="1">
              <a:defRPr/>
            </a:pPr>
            <a:r>
              <a:rPr lang="en-US"/>
              <a:t>Basic Execution Environment</a:t>
            </a:r>
          </a:p>
        </p:txBody>
      </p:sp>
      <p:sp>
        <p:nvSpPr>
          <p:cNvPr id="26629" name="Rectangle 2051"/>
          <p:cNvSpPr>
            <a:spLocks noGrp="1" noChangeArrowheads="1"/>
          </p:cNvSpPr>
          <p:nvPr>
            <p:ph type="body" idx="1"/>
          </p:nvPr>
        </p:nvSpPr>
        <p:spPr>
          <a:xfrm>
            <a:off x="2927648" y="2060848"/>
            <a:ext cx="6480720" cy="3168352"/>
          </a:xfrm>
        </p:spPr>
        <p:txBody>
          <a:bodyPr>
            <a:normAutofit lnSpcReduction="10000"/>
          </a:bodyPr>
          <a:lstStyle/>
          <a:p>
            <a:pPr marL="0" indent="0">
              <a:lnSpc>
                <a:spcPct val="90000"/>
              </a:lnSpc>
              <a:buNone/>
            </a:pPr>
            <a:r>
              <a:rPr lang="en-US" altLang="en-US" b="1" dirty="0"/>
              <a:t>IA-32</a:t>
            </a:r>
          </a:p>
          <a:p>
            <a:pPr eaLnBrk="1" hangingPunct="1">
              <a:lnSpc>
                <a:spcPct val="90000"/>
              </a:lnSpc>
            </a:pPr>
            <a:r>
              <a:rPr lang="en-US" altLang="en-US" dirty="0"/>
              <a:t>Addressable memory</a:t>
            </a:r>
          </a:p>
          <a:p>
            <a:pPr eaLnBrk="1" hangingPunct="1">
              <a:lnSpc>
                <a:spcPct val="90000"/>
              </a:lnSpc>
            </a:pPr>
            <a:r>
              <a:rPr lang="en-US" altLang="en-US" dirty="0"/>
              <a:t>General-purpose registers</a:t>
            </a:r>
          </a:p>
          <a:p>
            <a:pPr eaLnBrk="1" hangingPunct="1">
              <a:lnSpc>
                <a:spcPct val="90000"/>
              </a:lnSpc>
            </a:pPr>
            <a:r>
              <a:rPr lang="en-US" altLang="en-US" dirty="0"/>
              <a:t>Index and base registers</a:t>
            </a:r>
          </a:p>
          <a:p>
            <a:pPr eaLnBrk="1" hangingPunct="1">
              <a:lnSpc>
                <a:spcPct val="90000"/>
              </a:lnSpc>
            </a:pPr>
            <a:r>
              <a:rPr lang="en-US" altLang="en-US" dirty="0"/>
              <a:t>Specialized register uses</a:t>
            </a:r>
          </a:p>
          <a:p>
            <a:pPr eaLnBrk="1" hangingPunct="1">
              <a:lnSpc>
                <a:spcPct val="90000"/>
              </a:lnSpc>
            </a:pPr>
            <a:r>
              <a:rPr lang="en-US" altLang="en-US" dirty="0"/>
              <a:t>Status flags</a:t>
            </a:r>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92</a:t>
            </a:fld>
            <a:endParaRPr lang="es-MX" dirty="0"/>
          </a:p>
        </p:txBody>
      </p:sp>
    </p:spTree>
    <p:extLst>
      <p:ext uri="{BB962C8B-B14F-4D97-AF65-F5344CB8AC3E}">
        <p14:creationId xmlns:p14="http://schemas.microsoft.com/office/powerpoint/2010/main" val="30990946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pPr eaLnBrk="1" hangingPunct="1">
              <a:defRPr/>
            </a:pPr>
            <a:r>
              <a:rPr lang="en-US" dirty="0"/>
              <a:t>IA-32 Addressable Memory</a:t>
            </a:r>
          </a:p>
        </p:txBody>
      </p:sp>
      <p:sp>
        <p:nvSpPr>
          <p:cNvPr id="27653" name="Rectangle 1027"/>
          <p:cNvSpPr>
            <a:spLocks noGrp="1" noChangeArrowheads="1"/>
          </p:cNvSpPr>
          <p:nvPr>
            <p:ph type="body" idx="1"/>
          </p:nvPr>
        </p:nvSpPr>
        <p:spPr>
          <a:xfrm>
            <a:off x="2063552" y="1916832"/>
            <a:ext cx="7992888" cy="4191000"/>
          </a:xfrm>
        </p:spPr>
        <p:txBody>
          <a:bodyPr>
            <a:normAutofit fontScale="92500" lnSpcReduction="10000"/>
          </a:bodyPr>
          <a:lstStyle/>
          <a:p>
            <a:pPr eaLnBrk="1" hangingPunct="1"/>
            <a:r>
              <a:rPr lang="en-US" altLang="en-US" b="1" dirty="0"/>
              <a:t>Protected mode</a:t>
            </a:r>
          </a:p>
          <a:p>
            <a:pPr lvl="1" eaLnBrk="1" hangingPunct="1"/>
            <a:r>
              <a:rPr lang="en-US" altLang="en-US" dirty="0"/>
              <a:t>4 GB</a:t>
            </a:r>
          </a:p>
          <a:p>
            <a:pPr lvl="1" eaLnBrk="1" hangingPunct="1"/>
            <a:r>
              <a:rPr lang="en-US" altLang="en-US" dirty="0"/>
              <a:t>32-bit address (0 - 4,294,967,295), 4-Byte address</a:t>
            </a:r>
          </a:p>
          <a:p>
            <a:pPr eaLnBrk="1" hangingPunct="1"/>
            <a:r>
              <a:rPr lang="en-US" altLang="en-US" b="1" dirty="0"/>
              <a:t>Real-address mode</a:t>
            </a:r>
            <a:r>
              <a:rPr lang="en-US" altLang="en-US" dirty="0"/>
              <a:t> and </a:t>
            </a:r>
            <a:r>
              <a:rPr lang="en-US" altLang="en-US" b="1" dirty="0"/>
              <a:t>Virtual-8086 sub-mode</a:t>
            </a:r>
          </a:p>
          <a:p>
            <a:pPr lvl="1" eaLnBrk="1" hangingPunct="1"/>
            <a:r>
              <a:rPr lang="en-US" altLang="en-US" dirty="0"/>
              <a:t>1 MB space</a:t>
            </a:r>
          </a:p>
          <a:p>
            <a:pPr lvl="1" eaLnBrk="1" hangingPunct="1"/>
            <a:r>
              <a:rPr lang="en-US" altLang="en-US" dirty="0"/>
              <a:t>20-bit address (0 - 1,048,575</a:t>
            </a:r>
            <a:r>
              <a:rPr lang="en-US" altLang="en-US"/>
              <a:t>), 2.5-Byte </a:t>
            </a:r>
            <a:r>
              <a:rPr lang="en-US" altLang="en-US" dirty="0"/>
              <a:t>address</a:t>
            </a:r>
          </a:p>
          <a:p>
            <a:pPr lvl="1" eaLnBrk="1" hangingPunct="1"/>
            <a:r>
              <a:rPr lang="en-US" altLang="en-US" dirty="0"/>
              <a:t>In Protected Mode running multiple (Virtual-8086 sub mode) programs, each program has its own 1 MB memory area</a:t>
            </a:r>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93</a:t>
            </a:fld>
            <a:endParaRPr lang="es-MX" dirty="0"/>
          </a:p>
        </p:txBody>
      </p:sp>
    </p:spTree>
    <p:extLst>
      <p:ext uri="{BB962C8B-B14F-4D97-AF65-F5344CB8AC3E}">
        <p14:creationId xmlns:p14="http://schemas.microsoft.com/office/powerpoint/2010/main" val="26400333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F5166-5B4C-4B4A-AC23-849F451482F0}"/>
              </a:ext>
            </a:extLst>
          </p:cNvPr>
          <p:cNvSpPr>
            <a:spLocks noGrp="1"/>
          </p:cNvSpPr>
          <p:nvPr>
            <p:ph type="title"/>
          </p:nvPr>
        </p:nvSpPr>
        <p:spPr/>
        <p:txBody>
          <a:bodyPr/>
          <a:lstStyle/>
          <a:p>
            <a:r>
              <a:rPr lang="es-MX" dirty="0" err="1"/>
              <a:t>Protected</a:t>
            </a:r>
            <a:r>
              <a:rPr lang="es-MX" dirty="0"/>
              <a:t> </a:t>
            </a:r>
            <a:r>
              <a:rPr lang="es-MX" dirty="0" err="1"/>
              <a:t>Mode</a:t>
            </a:r>
            <a:r>
              <a:rPr lang="es-MX" dirty="0"/>
              <a:t> </a:t>
            </a:r>
            <a:r>
              <a:rPr lang="es-MX" dirty="0" err="1"/>
              <a:t>Memory</a:t>
            </a:r>
            <a:endParaRPr lang="es-MX" dirty="0"/>
          </a:p>
        </p:txBody>
      </p:sp>
      <p:sp>
        <p:nvSpPr>
          <p:cNvPr id="4" name="Marcador de pie de página 3">
            <a:extLst>
              <a:ext uri="{FF2B5EF4-FFF2-40B4-BE49-F238E27FC236}">
                <a16:creationId xmlns:a16="http://schemas.microsoft.com/office/drawing/2014/main" id="{46C22D9D-4326-4F33-9598-80EA8CDA9E7A}"/>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B6E3C1E8-B4C8-4C6B-A143-6F7FB7CA5B76}"/>
              </a:ext>
            </a:extLst>
          </p:cNvPr>
          <p:cNvSpPr>
            <a:spLocks noGrp="1"/>
          </p:cNvSpPr>
          <p:nvPr>
            <p:ph type="sldNum" sz="quarter" idx="12"/>
          </p:nvPr>
        </p:nvSpPr>
        <p:spPr/>
        <p:txBody>
          <a:bodyPr/>
          <a:lstStyle/>
          <a:p>
            <a:fld id="{89694F64-EAC4-420D-80A9-8D186F3C5535}" type="slidenum">
              <a:rPr lang="es-MX" smtClean="0"/>
              <a:pPr/>
              <a:t>94</a:t>
            </a:fld>
            <a:endParaRPr lang="es-MX" dirty="0"/>
          </a:p>
        </p:txBody>
      </p:sp>
      <p:sp>
        <p:nvSpPr>
          <p:cNvPr id="7" name="CuadroTexto 6">
            <a:extLst>
              <a:ext uri="{FF2B5EF4-FFF2-40B4-BE49-F238E27FC236}">
                <a16:creationId xmlns:a16="http://schemas.microsoft.com/office/drawing/2014/main" id="{69DDFE4E-3183-49BB-B4BB-0713D12C02C3}"/>
              </a:ext>
            </a:extLst>
          </p:cNvPr>
          <p:cNvSpPr txBox="1"/>
          <p:nvPr/>
        </p:nvSpPr>
        <p:spPr>
          <a:xfrm>
            <a:off x="8184232" y="1916832"/>
            <a:ext cx="792088" cy="216024"/>
          </a:xfrm>
          <a:prstGeom prst="rect">
            <a:avLst/>
          </a:prstGeom>
          <a:solidFill>
            <a:schemeClr val="bg1"/>
          </a:solidFill>
        </p:spPr>
        <p:txBody>
          <a:bodyPr wrap="square" rtlCol="0">
            <a:spAutoFit/>
          </a:bodyPr>
          <a:lstStyle/>
          <a:p>
            <a:endParaRPr lang="es-MX" sz="800" b="1" dirty="0"/>
          </a:p>
        </p:txBody>
      </p:sp>
      <p:pic>
        <p:nvPicPr>
          <p:cNvPr id="8" name="Imagen 7">
            <a:extLst>
              <a:ext uri="{FF2B5EF4-FFF2-40B4-BE49-F238E27FC236}">
                <a16:creationId xmlns:a16="http://schemas.microsoft.com/office/drawing/2014/main" id="{9B9A6296-453A-4061-BFE9-426A66DE4E9B}"/>
              </a:ext>
            </a:extLst>
          </p:cNvPr>
          <p:cNvPicPr>
            <a:picLocks noChangeAspect="1"/>
          </p:cNvPicPr>
          <p:nvPr/>
        </p:nvPicPr>
        <p:blipFill>
          <a:blip r:embed="rId2"/>
          <a:stretch>
            <a:fillRect/>
          </a:stretch>
        </p:blipFill>
        <p:spPr>
          <a:xfrm>
            <a:off x="5046375" y="1554763"/>
            <a:ext cx="2099250" cy="4664462"/>
          </a:xfrm>
          <a:prstGeom prst="rect">
            <a:avLst/>
          </a:prstGeom>
        </p:spPr>
      </p:pic>
    </p:spTree>
    <p:extLst>
      <p:ext uri="{BB962C8B-B14F-4D97-AF65-F5344CB8AC3E}">
        <p14:creationId xmlns:p14="http://schemas.microsoft.com/office/powerpoint/2010/main" val="27886131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F5166-5B4C-4B4A-AC23-849F451482F0}"/>
              </a:ext>
            </a:extLst>
          </p:cNvPr>
          <p:cNvSpPr>
            <a:spLocks noGrp="1"/>
          </p:cNvSpPr>
          <p:nvPr>
            <p:ph type="title"/>
          </p:nvPr>
        </p:nvSpPr>
        <p:spPr/>
        <p:txBody>
          <a:bodyPr/>
          <a:lstStyle/>
          <a:p>
            <a:r>
              <a:rPr lang="es-MX" dirty="0"/>
              <a:t>Real-</a:t>
            </a:r>
            <a:r>
              <a:rPr lang="es-MX" dirty="0" err="1"/>
              <a:t>address</a:t>
            </a:r>
            <a:r>
              <a:rPr lang="es-MX" dirty="0"/>
              <a:t> </a:t>
            </a:r>
            <a:r>
              <a:rPr lang="es-MX" dirty="0" err="1"/>
              <a:t>Mode</a:t>
            </a:r>
            <a:r>
              <a:rPr lang="es-MX" dirty="0"/>
              <a:t> </a:t>
            </a:r>
            <a:r>
              <a:rPr lang="es-MX" dirty="0" err="1"/>
              <a:t>Memory</a:t>
            </a:r>
            <a:endParaRPr lang="es-MX" dirty="0"/>
          </a:p>
        </p:txBody>
      </p:sp>
      <p:sp>
        <p:nvSpPr>
          <p:cNvPr id="4" name="Marcador de pie de página 3">
            <a:extLst>
              <a:ext uri="{FF2B5EF4-FFF2-40B4-BE49-F238E27FC236}">
                <a16:creationId xmlns:a16="http://schemas.microsoft.com/office/drawing/2014/main" id="{46C22D9D-4326-4F33-9598-80EA8CDA9E7A}"/>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B6E3C1E8-B4C8-4C6B-A143-6F7FB7CA5B76}"/>
              </a:ext>
            </a:extLst>
          </p:cNvPr>
          <p:cNvSpPr>
            <a:spLocks noGrp="1"/>
          </p:cNvSpPr>
          <p:nvPr>
            <p:ph type="sldNum" sz="quarter" idx="12"/>
          </p:nvPr>
        </p:nvSpPr>
        <p:spPr/>
        <p:txBody>
          <a:bodyPr/>
          <a:lstStyle/>
          <a:p>
            <a:fld id="{89694F64-EAC4-420D-80A9-8D186F3C5535}" type="slidenum">
              <a:rPr lang="es-MX" smtClean="0"/>
              <a:pPr/>
              <a:t>95</a:t>
            </a:fld>
            <a:endParaRPr lang="es-MX" dirty="0"/>
          </a:p>
        </p:txBody>
      </p:sp>
      <p:pic>
        <p:nvPicPr>
          <p:cNvPr id="6" name="Imagen 5">
            <a:extLst>
              <a:ext uri="{FF2B5EF4-FFF2-40B4-BE49-F238E27FC236}">
                <a16:creationId xmlns:a16="http://schemas.microsoft.com/office/drawing/2014/main" id="{49409162-753F-4816-9CC1-836518685199}"/>
              </a:ext>
            </a:extLst>
          </p:cNvPr>
          <p:cNvPicPr>
            <a:picLocks noChangeAspect="1"/>
          </p:cNvPicPr>
          <p:nvPr/>
        </p:nvPicPr>
        <p:blipFill>
          <a:blip r:embed="rId2"/>
          <a:stretch>
            <a:fillRect/>
          </a:stretch>
        </p:blipFill>
        <p:spPr>
          <a:xfrm>
            <a:off x="4799856" y="1438275"/>
            <a:ext cx="2133600" cy="4873469"/>
          </a:xfrm>
          <a:prstGeom prst="rect">
            <a:avLst/>
          </a:prstGeom>
        </p:spPr>
      </p:pic>
    </p:spTree>
    <p:extLst>
      <p:ext uri="{BB962C8B-B14F-4D97-AF65-F5344CB8AC3E}">
        <p14:creationId xmlns:p14="http://schemas.microsoft.com/office/powerpoint/2010/main" val="27129494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US" dirty="0"/>
              <a:t>Program Execution Registers</a:t>
            </a:r>
          </a:p>
        </p:txBody>
      </p:sp>
      <p:graphicFrame>
        <p:nvGraphicFramePr>
          <p:cNvPr id="6146" name="Object 0"/>
          <p:cNvGraphicFramePr>
            <a:graphicFrameLocks noChangeAspect="1"/>
          </p:cNvGraphicFramePr>
          <p:nvPr/>
        </p:nvGraphicFramePr>
        <p:xfrm>
          <a:off x="3294819" y="2574702"/>
          <a:ext cx="5638800" cy="3421063"/>
        </p:xfrm>
        <a:graphic>
          <a:graphicData uri="http://schemas.openxmlformats.org/presentationml/2006/ole">
            <mc:AlternateContent xmlns:mc="http://schemas.openxmlformats.org/markup-compatibility/2006">
              <mc:Choice xmlns:v="urn:schemas-microsoft-com:vml" Requires="v">
                <p:oleObj name="VISIO" r:id="rId2" imgW="4210812" imgH="2549652" progId="">
                  <p:embed/>
                </p:oleObj>
              </mc:Choice>
              <mc:Fallback>
                <p:oleObj name="VISIO" r:id="rId2" imgW="4210812" imgH="2549652" progId="">
                  <p:embed/>
                  <p:pic>
                    <p:nvPicPr>
                      <p:cNvPr id="6146"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819" y="2574702"/>
                        <a:ext cx="5638800"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Text Box 5"/>
          <p:cNvSpPr txBox="1">
            <a:spLocks noChangeArrowheads="1"/>
          </p:cNvSpPr>
          <p:nvPr/>
        </p:nvSpPr>
        <p:spPr bwMode="auto">
          <a:xfrm>
            <a:off x="2532819" y="1584101"/>
            <a:ext cx="7010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Named storage locations inside the CPU, optimized for high-speed.</a:t>
            </a:r>
          </a:p>
        </p:txBody>
      </p:sp>
      <p:sp>
        <p:nvSpPr>
          <p:cNvPr id="6" name="5 Marcador de pie de página"/>
          <p:cNvSpPr>
            <a:spLocks noGrp="1"/>
          </p:cNvSpPr>
          <p:nvPr>
            <p:ph type="ftr" sz="quarter" idx="11"/>
          </p:nvPr>
        </p:nvSpPr>
        <p:spPr/>
        <p:txBody>
          <a:bodyPr/>
          <a:lstStyle/>
          <a:p>
            <a:r>
              <a:rPr lang="es-MX"/>
              <a:t>OPC</a:t>
            </a:r>
            <a:endParaRPr lang="es-MX" dirty="0"/>
          </a:p>
        </p:txBody>
      </p:sp>
      <p:sp>
        <p:nvSpPr>
          <p:cNvPr id="7" name="6 Marcador de número de diapositiva"/>
          <p:cNvSpPr>
            <a:spLocks noGrp="1"/>
          </p:cNvSpPr>
          <p:nvPr>
            <p:ph type="sldNum" sz="quarter" idx="12"/>
          </p:nvPr>
        </p:nvSpPr>
        <p:spPr/>
        <p:txBody>
          <a:bodyPr/>
          <a:lstStyle/>
          <a:p>
            <a:fld id="{89694F64-EAC4-420D-80A9-8D186F3C5535}" type="slidenum">
              <a:rPr lang="es-MX" smtClean="0"/>
              <a:pPr/>
              <a:t>96</a:t>
            </a:fld>
            <a:endParaRPr lang="es-MX" dirty="0"/>
          </a:p>
        </p:txBody>
      </p:sp>
    </p:spTree>
    <p:extLst>
      <p:ext uri="{BB962C8B-B14F-4D97-AF65-F5344CB8AC3E}">
        <p14:creationId xmlns:p14="http://schemas.microsoft.com/office/powerpoint/2010/main" val="913255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dirty="0"/>
              <a:t>General-Purpose Registers (1/2)</a:t>
            </a:r>
          </a:p>
        </p:txBody>
      </p:sp>
      <p:sp>
        <p:nvSpPr>
          <p:cNvPr id="7174" name="Rectangle 3"/>
          <p:cNvSpPr>
            <a:spLocks noGrp="1" noChangeArrowheads="1"/>
          </p:cNvSpPr>
          <p:nvPr>
            <p:ph type="body" idx="1"/>
          </p:nvPr>
        </p:nvSpPr>
        <p:spPr>
          <a:xfrm>
            <a:off x="1981200" y="1484784"/>
            <a:ext cx="8229600" cy="2160241"/>
          </a:xfrm>
        </p:spPr>
        <p:txBody>
          <a:bodyPr>
            <a:normAutofit/>
          </a:bodyPr>
          <a:lstStyle/>
          <a:p>
            <a:r>
              <a:rPr lang="en-US" altLang="en-US" sz="2400" b="1" dirty="0"/>
              <a:t>32 bit-Registers</a:t>
            </a:r>
            <a:r>
              <a:rPr lang="en-US" altLang="en-US" sz="2400" dirty="0"/>
              <a:t>: EAX, EBX, ECX, and EDX</a:t>
            </a:r>
          </a:p>
          <a:p>
            <a:pPr eaLnBrk="1" hangingPunct="1"/>
            <a:r>
              <a:rPr lang="en-US" altLang="en-US" sz="2400" dirty="0"/>
              <a:t>Primarily used for </a:t>
            </a:r>
            <a:r>
              <a:rPr lang="en-US" altLang="en-US" sz="2400" i="1" dirty="0"/>
              <a:t>arithmetic</a:t>
            </a:r>
            <a:r>
              <a:rPr lang="en-US" altLang="en-US" sz="2400" dirty="0"/>
              <a:t> and </a:t>
            </a:r>
            <a:r>
              <a:rPr lang="en-US" altLang="en-US" sz="2400" i="1" dirty="0"/>
              <a:t>data movement</a:t>
            </a:r>
          </a:p>
          <a:p>
            <a:pPr eaLnBrk="1" hangingPunct="1"/>
            <a:r>
              <a:rPr lang="es-MX" altLang="en-US" sz="2400" b="1" dirty="0" err="1"/>
              <a:t>Lower</a:t>
            </a:r>
            <a:r>
              <a:rPr lang="es-MX" altLang="en-US" sz="2400" b="1" dirty="0"/>
              <a:t> </a:t>
            </a:r>
            <a:r>
              <a:rPr lang="es-MX" altLang="en-US" sz="2400" b="1" dirty="0" err="1"/>
              <a:t>half</a:t>
            </a:r>
            <a:r>
              <a:rPr lang="es-MX" altLang="en-US" sz="2400" b="1" dirty="0"/>
              <a:t> </a:t>
            </a:r>
            <a:r>
              <a:rPr lang="es-MX" altLang="en-US" sz="2400" dirty="0"/>
              <a:t>of </a:t>
            </a:r>
            <a:r>
              <a:rPr lang="es-MX" altLang="en-US" sz="2400" dirty="0" err="1"/>
              <a:t>these</a:t>
            </a:r>
            <a:r>
              <a:rPr lang="es-MX" altLang="en-US" sz="2400" dirty="0"/>
              <a:t> </a:t>
            </a:r>
            <a:r>
              <a:rPr lang="es-MX" altLang="en-US" sz="2400" dirty="0" err="1"/>
              <a:t>registers</a:t>
            </a:r>
            <a:r>
              <a:rPr lang="es-MX" altLang="en-US" sz="2400" dirty="0"/>
              <a:t> can be </a:t>
            </a:r>
            <a:r>
              <a:rPr lang="es-MX" altLang="en-US" sz="2400" dirty="0" err="1"/>
              <a:t>broken</a:t>
            </a:r>
            <a:r>
              <a:rPr lang="es-MX" altLang="en-US" sz="2400" dirty="0"/>
              <a:t> </a:t>
            </a:r>
            <a:r>
              <a:rPr lang="es-MX" altLang="en-US" sz="2400" dirty="0" err="1"/>
              <a:t>down</a:t>
            </a:r>
            <a:r>
              <a:rPr lang="es-MX" altLang="en-US" sz="2400" dirty="0"/>
              <a:t> as:</a:t>
            </a:r>
          </a:p>
          <a:p>
            <a:pPr lvl="1"/>
            <a:r>
              <a:rPr lang="es-MX" altLang="en-US" sz="2000" dirty="0" err="1"/>
              <a:t>two</a:t>
            </a:r>
            <a:r>
              <a:rPr lang="es-MX" altLang="en-US" sz="2000" dirty="0"/>
              <a:t> 8-bit </a:t>
            </a:r>
            <a:r>
              <a:rPr lang="es-MX" altLang="en-US" sz="2000" dirty="0" err="1"/>
              <a:t>values</a:t>
            </a:r>
            <a:r>
              <a:rPr lang="es-MX" altLang="en-US" sz="2000" dirty="0"/>
              <a:t>, </a:t>
            </a:r>
            <a:r>
              <a:rPr lang="es-MX" altLang="en-US" sz="2000" dirty="0" err="1"/>
              <a:t>or</a:t>
            </a:r>
            <a:r>
              <a:rPr lang="es-MX" altLang="en-US" sz="2000" dirty="0"/>
              <a:t> / and</a:t>
            </a:r>
          </a:p>
          <a:p>
            <a:pPr lvl="1"/>
            <a:r>
              <a:rPr lang="es-MX" altLang="en-US" sz="2000" dirty="0" err="1"/>
              <a:t>one</a:t>
            </a:r>
            <a:r>
              <a:rPr lang="es-MX" altLang="en-US" sz="2000" dirty="0"/>
              <a:t> 16-bit </a:t>
            </a:r>
            <a:r>
              <a:rPr lang="es-MX" altLang="en-US" sz="2000" dirty="0" err="1"/>
              <a:t>value</a:t>
            </a:r>
            <a:r>
              <a:rPr lang="es-MX" altLang="en-US" sz="2000" dirty="0"/>
              <a:t>     (</a:t>
            </a:r>
            <a:r>
              <a:rPr lang="es-MX" altLang="en-US" sz="1600" dirty="0" err="1"/>
              <a:t>both</a:t>
            </a:r>
            <a:r>
              <a:rPr lang="es-MX" altLang="en-US" sz="1600" dirty="0"/>
              <a:t> </a:t>
            </a:r>
            <a:r>
              <a:rPr lang="es-MX" altLang="en-US" sz="1600" dirty="0" err="1"/>
              <a:t>for</a:t>
            </a:r>
            <a:r>
              <a:rPr lang="es-MX" altLang="en-US" sz="1600" dirty="0"/>
              <a:t> </a:t>
            </a:r>
            <a:r>
              <a:rPr lang="es-MX" altLang="en-US" sz="1600" dirty="0" err="1"/>
              <a:t>backward-compatibility</a:t>
            </a:r>
            <a:r>
              <a:rPr lang="es-MX" altLang="en-US" sz="2000" dirty="0"/>
              <a:t>)</a:t>
            </a:r>
            <a:endParaRPr lang="en-US" altLang="en-US" sz="2000" dirty="0"/>
          </a:p>
        </p:txBody>
      </p:sp>
      <p:graphicFrame>
        <p:nvGraphicFramePr>
          <p:cNvPr id="7170" name="Object 1024"/>
          <p:cNvGraphicFramePr>
            <a:graphicFrameLocks noChangeAspect="1"/>
          </p:cNvGraphicFramePr>
          <p:nvPr/>
        </p:nvGraphicFramePr>
        <p:xfrm>
          <a:off x="2129220" y="3846586"/>
          <a:ext cx="3657600" cy="1981200"/>
        </p:xfrm>
        <a:graphic>
          <a:graphicData uri="http://schemas.openxmlformats.org/presentationml/2006/ole">
            <mc:AlternateContent xmlns:mc="http://schemas.openxmlformats.org/markup-compatibility/2006">
              <mc:Choice xmlns:v="urn:schemas-microsoft-com:vml" Requires="v">
                <p:oleObj name="VISIO" r:id="rId2" imgW="2702052" imgH="1475232" progId="">
                  <p:embed/>
                </p:oleObj>
              </mc:Choice>
              <mc:Fallback>
                <p:oleObj name="VISIO" r:id="rId2" imgW="2702052" imgH="1475232" progId="">
                  <p:embed/>
                  <p:pic>
                    <p:nvPicPr>
                      <p:cNvPr id="7170" name="Object 1024"/>
                      <p:cNvPicPr>
                        <a:picLocks noChangeAspect="1" noChangeArrowheads="1"/>
                      </p:cNvPicPr>
                      <p:nvPr/>
                    </p:nvPicPr>
                    <p:blipFill>
                      <a:blip r:embed="rId3">
                        <a:extLst>
                          <a:ext uri="{28A0092B-C50C-407E-A947-70E740481C1C}">
                            <a14:useLocalDpi xmlns:a14="http://schemas.microsoft.com/office/drawing/2010/main" val="0"/>
                          </a:ext>
                        </a:extLst>
                      </a:blip>
                      <a:srcRect l="-2127" b="-1216"/>
                      <a:stretch>
                        <a:fillRect/>
                      </a:stretch>
                    </p:blipFill>
                    <p:spPr bwMode="auto">
                      <a:xfrm>
                        <a:off x="2129220" y="3846586"/>
                        <a:ext cx="3657600" cy="1981200"/>
                      </a:xfrm>
                      <a:prstGeom prst="rect">
                        <a:avLst/>
                      </a:prstGeom>
                      <a:solidFill>
                        <a:srgbClr val="B7DEE8"/>
                      </a:solidFill>
                    </p:spPr>
                  </p:pic>
                </p:oleObj>
              </mc:Fallback>
            </mc:AlternateContent>
          </a:graphicData>
        </a:graphic>
      </p:graphicFrame>
      <p:pic>
        <p:nvPicPr>
          <p:cNvPr id="11059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8188" y="4488984"/>
            <a:ext cx="4518025"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6 Marcador de pie de página"/>
          <p:cNvSpPr>
            <a:spLocks noGrp="1"/>
          </p:cNvSpPr>
          <p:nvPr>
            <p:ph type="ftr" sz="quarter" idx="11"/>
          </p:nvPr>
        </p:nvSpPr>
        <p:spPr/>
        <p:txBody>
          <a:bodyPr/>
          <a:lstStyle/>
          <a:p>
            <a:r>
              <a:rPr lang="es-MX"/>
              <a:t>OPC</a:t>
            </a:r>
            <a:endParaRPr lang="es-MX" dirty="0"/>
          </a:p>
        </p:txBody>
      </p:sp>
      <p:sp>
        <p:nvSpPr>
          <p:cNvPr id="8" name="7 Marcador de número de diapositiva"/>
          <p:cNvSpPr>
            <a:spLocks noGrp="1"/>
          </p:cNvSpPr>
          <p:nvPr>
            <p:ph type="sldNum" sz="quarter" idx="12"/>
          </p:nvPr>
        </p:nvSpPr>
        <p:spPr/>
        <p:txBody>
          <a:bodyPr/>
          <a:lstStyle/>
          <a:p>
            <a:fld id="{89694F64-EAC4-420D-80A9-8D186F3C5535}" type="slidenum">
              <a:rPr lang="es-MX" smtClean="0"/>
              <a:pPr/>
              <a:t>97</a:t>
            </a:fld>
            <a:endParaRPr lang="es-MX" dirty="0"/>
          </a:p>
        </p:txBody>
      </p:sp>
    </p:spTree>
    <p:extLst>
      <p:ext uri="{BB962C8B-B14F-4D97-AF65-F5344CB8AC3E}">
        <p14:creationId xmlns:p14="http://schemas.microsoft.com/office/powerpoint/2010/main" val="1805127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dissolve">
                                      <p:cBhvr>
                                        <p:cTn id="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dirty="0"/>
              <a:t>General-Purpose Registers (2/2)</a:t>
            </a:r>
          </a:p>
        </p:txBody>
      </p:sp>
      <p:sp>
        <p:nvSpPr>
          <p:cNvPr id="28677" name="Rectangle 3"/>
          <p:cNvSpPr>
            <a:spLocks noGrp="1" noChangeArrowheads="1"/>
          </p:cNvSpPr>
          <p:nvPr>
            <p:ph type="body" idx="1"/>
          </p:nvPr>
        </p:nvSpPr>
        <p:spPr>
          <a:xfrm>
            <a:off x="1981200" y="1700808"/>
            <a:ext cx="8229600" cy="1656184"/>
          </a:xfrm>
        </p:spPr>
        <p:txBody>
          <a:bodyPr>
            <a:noAutofit/>
          </a:bodyPr>
          <a:lstStyle/>
          <a:p>
            <a:r>
              <a:rPr lang="en-US" altLang="en-US" sz="2400" b="1" dirty="0"/>
              <a:t>32 bit-Registers</a:t>
            </a:r>
            <a:r>
              <a:rPr lang="en-US" altLang="en-US" sz="2400" dirty="0"/>
              <a:t>: ESI, EDI, EBP, and ESP</a:t>
            </a:r>
          </a:p>
          <a:p>
            <a:pPr eaLnBrk="1" hangingPunct="1"/>
            <a:r>
              <a:rPr lang="es-MX" altLang="en-US" sz="2400" dirty="0" err="1"/>
              <a:t>These</a:t>
            </a:r>
            <a:r>
              <a:rPr lang="es-MX" altLang="en-US" sz="2400" dirty="0"/>
              <a:t> </a:t>
            </a:r>
            <a:r>
              <a:rPr lang="es-MX" altLang="en-US" sz="2400" dirty="0" err="1"/>
              <a:t>registers</a:t>
            </a:r>
            <a:r>
              <a:rPr lang="es-MX" altLang="en-US" sz="2400" dirty="0"/>
              <a:t> are </a:t>
            </a:r>
            <a:r>
              <a:rPr lang="es-MX" altLang="en-US" sz="2400" dirty="0" err="1"/>
              <a:t>used</a:t>
            </a:r>
            <a:r>
              <a:rPr lang="es-MX" altLang="en-US" sz="2400" dirty="0"/>
              <a:t> </a:t>
            </a:r>
            <a:r>
              <a:rPr lang="es-MX" altLang="en-US" sz="2400" dirty="0" err="1"/>
              <a:t>for</a:t>
            </a:r>
            <a:r>
              <a:rPr lang="es-MX" altLang="en-US" sz="2400" dirty="0"/>
              <a:t> </a:t>
            </a:r>
            <a:r>
              <a:rPr lang="es-MX" altLang="en-US" sz="2400" i="1" dirty="0" err="1"/>
              <a:t>addressing</a:t>
            </a:r>
            <a:endParaRPr lang="en-US" altLang="en-US" sz="2400" i="1" dirty="0"/>
          </a:p>
          <a:p>
            <a:r>
              <a:rPr lang="en-US" altLang="en-US" sz="2400" b="1" dirty="0"/>
              <a:t>Lower half </a:t>
            </a:r>
            <a:r>
              <a:rPr lang="en-US" altLang="en-US" sz="2400" dirty="0"/>
              <a:t>of these registers can be broken down as:</a:t>
            </a:r>
          </a:p>
          <a:p>
            <a:pPr lvl="1"/>
            <a:r>
              <a:rPr lang="en-US" altLang="en-US" sz="2000" dirty="0"/>
              <a:t> one 16-bit value</a:t>
            </a:r>
          </a:p>
        </p:txBody>
      </p:sp>
      <p:pic>
        <p:nvPicPr>
          <p:cNvPr id="2867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3933056"/>
            <a:ext cx="28654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pie de página"/>
          <p:cNvSpPr>
            <a:spLocks noGrp="1"/>
          </p:cNvSpPr>
          <p:nvPr>
            <p:ph type="ftr" sz="quarter" idx="11"/>
          </p:nvPr>
        </p:nvSpPr>
        <p:spPr/>
        <p:txBody>
          <a:bodyPr/>
          <a:lstStyle/>
          <a:p>
            <a:r>
              <a:rPr lang="es-MX"/>
              <a:t>OPC</a:t>
            </a:r>
            <a:endParaRPr lang="es-MX" dirty="0"/>
          </a:p>
        </p:txBody>
      </p:sp>
      <p:sp>
        <p:nvSpPr>
          <p:cNvPr id="7" name="6 Marcador de número de diapositiva"/>
          <p:cNvSpPr>
            <a:spLocks noGrp="1"/>
          </p:cNvSpPr>
          <p:nvPr>
            <p:ph type="sldNum" sz="quarter" idx="12"/>
          </p:nvPr>
        </p:nvSpPr>
        <p:spPr/>
        <p:txBody>
          <a:bodyPr/>
          <a:lstStyle/>
          <a:p>
            <a:fld id="{89694F64-EAC4-420D-80A9-8D186F3C5535}" type="slidenum">
              <a:rPr lang="es-MX" smtClean="0"/>
              <a:pPr/>
              <a:t>98</a:t>
            </a:fld>
            <a:endParaRPr lang="es-MX" dirty="0"/>
          </a:p>
        </p:txBody>
      </p:sp>
    </p:spTree>
    <p:extLst>
      <p:ext uri="{BB962C8B-B14F-4D97-AF65-F5344CB8AC3E}">
        <p14:creationId xmlns:p14="http://schemas.microsoft.com/office/powerpoint/2010/main" val="13089565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6"/>
          <p:cNvSpPr>
            <a:spLocks noGrp="1" noChangeArrowheads="1"/>
          </p:cNvSpPr>
          <p:nvPr>
            <p:ph type="title"/>
          </p:nvPr>
        </p:nvSpPr>
        <p:spPr/>
        <p:txBody>
          <a:bodyPr/>
          <a:lstStyle/>
          <a:p>
            <a:pPr eaLnBrk="1" hangingPunct="1">
              <a:defRPr/>
            </a:pPr>
            <a:r>
              <a:rPr lang="en-US" dirty="0"/>
              <a:t>Some Specialized Register Uses </a:t>
            </a:r>
            <a:r>
              <a:rPr lang="en-US" sz="2400" dirty="0"/>
              <a:t>(1 / 3)</a:t>
            </a:r>
            <a:endParaRPr lang="en-US" dirty="0"/>
          </a:p>
        </p:txBody>
      </p:sp>
      <p:sp>
        <p:nvSpPr>
          <p:cNvPr id="29701" name="Rectangle 1027"/>
          <p:cNvSpPr>
            <a:spLocks noGrp="1" noChangeArrowheads="1"/>
          </p:cNvSpPr>
          <p:nvPr>
            <p:ph type="body" idx="1"/>
          </p:nvPr>
        </p:nvSpPr>
        <p:spPr>
          <a:xfrm>
            <a:off x="2438400" y="1447800"/>
            <a:ext cx="7315200" cy="4800600"/>
          </a:xfrm>
        </p:spPr>
        <p:txBody>
          <a:bodyPr>
            <a:normAutofit/>
          </a:bodyPr>
          <a:lstStyle/>
          <a:p>
            <a:pPr eaLnBrk="1" hangingPunct="1">
              <a:lnSpc>
                <a:spcPct val="90000"/>
              </a:lnSpc>
            </a:pPr>
            <a:r>
              <a:rPr lang="en-US" altLang="en-US" dirty="0"/>
              <a:t>32-bit General-Purpose Registers</a:t>
            </a:r>
          </a:p>
          <a:p>
            <a:pPr lvl="1" eaLnBrk="1" hangingPunct="1">
              <a:lnSpc>
                <a:spcPct val="90000"/>
              </a:lnSpc>
            </a:pPr>
            <a:r>
              <a:rPr lang="en-US" altLang="en-US" dirty="0">
                <a:solidFill>
                  <a:srgbClr val="FF0000"/>
                </a:solidFill>
              </a:rPr>
              <a:t>EAX</a:t>
            </a:r>
            <a:r>
              <a:rPr lang="en-US" altLang="en-US" dirty="0"/>
              <a:t> – extended accumulator (</a:t>
            </a:r>
            <a:r>
              <a:rPr lang="en-US" altLang="en-US" i="1" dirty="0" err="1"/>
              <a:t>mult</a:t>
            </a:r>
            <a:r>
              <a:rPr lang="en-US" altLang="en-US" dirty="0"/>
              <a:t>, </a:t>
            </a:r>
            <a:r>
              <a:rPr lang="en-US" altLang="en-US" i="1" dirty="0" err="1"/>
              <a:t>divi</a:t>
            </a:r>
            <a:r>
              <a:rPr lang="en-US" altLang="en-US" dirty="0"/>
              <a:t>)</a:t>
            </a:r>
          </a:p>
          <a:p>
            <a:pPr lvl="1" eaLnBrk="1" hangingPunct="1">
              <a:lnSpc>
                <a:spcPct val="90000"/>
              </a:lnSpc>
            </a:pPr>
            <a:r>
              <a:rPr lang="en-US" altLang="en-US" dirty="0">
                <a:solidFill>
                  <a:srgbClr val="FF0000"/>
                </a:solidFill>
              </a:rPr>
              <a:t>ECX</a:t>
            </a:r>
            <a:r>
              <a:rPr lang="en-US" altLang="en-US" dirty="0"/>
              <a:t> – CPU loop counter</a:t>
            </a:r>
          </a:p>
          <a:p>
            <a:pPr lvl="1" eaLnBrk="1" hangingPunct="1">
              <a:lnSpc>
                <a:spcPct val="90000"/>
              </a:lnSpc>
            </a:pPr>
            <a:r>
              <a:rPr lang="en-US" altLang="en-US" dirty="0">
                <a:solidFill>
                  <a:schemeClr val="accent2">
                    <a:lumMod val="75000"/>
                  </a:schemeClr>
                </a:solidFill>
              </a:rPr>
              <a:t>ESP</a:t>
            </a:r>
            <a:r>
              <a:rPr lang="en-US" altLang="en-US" dirty="0"/>
              <a:t> – CPU extended stack pointer or SP</a:t>
            </a:r>
          </a:p>
          <a:p>
            <a:pPr lvl="1" eaLnBrk="1" hangingPunct="1">
              <a:lnSpc>
                <a:spcPct val="90000"/>
              </a:lnSpc>
            </a:pPr>
            <a:r>
              <a:rPr lang="en-US" altLang="en-US" dirty="0">
                <a:solidFill>
                  <a:schemeClr val="accent6">
                    <a:lumMod val="75000"/>
                  </a:schemeClr>
                </a:solidFill>
              </a:rPr>
              <a:t>ESI</a:t>
            </a:r>
            <a:r>
              <a:rPr lang="en-US" altLang="en-US" dirty="0"/>
              <a:t>, </a:t>
            </a:r>
            <a:r>
              <a:rPr lang="en-US" altLang="en-US" dirty="0">
                <a:solidFill>
                  <a:schemeClr val="accent6">
                    <a:lumMod val="75000"/>
                  </a:schemeClr>
                </a:solidFill>
              </a:rPr>
              <a:t>EDI</a:t>
            </a:r>
            <a:r>
              <a:rPr lang="en-US" altLang="en-US" dirty="0"/>
              <a:t> – index registers</a:t>
            </a:r>
          </a:p>
          <a:p>
            <a:pPr lvl="1" eaLnBrk="1" hangingPunct="1">
              <a:lnSpc>
                <a:spcPct val="90000"/>
              </a:lnSpc>
            </a:pPr>
            <a:r>
              <a:rPr lang="en-US" altLang="en-US" dirty="0">
                <a:solidFill>
                  <a:schemeClr val="bg1">
                    <a:lumMod val="50000"/>
                  </a:schemeClr>
                </a:solidFill>
              </a:rPr>
              <a:t>EBP</a:t>
            </a:r>
            <a:r>
              <a:rPr lang="en-US" altLang="en-US" dirty="0"/>
              <a:t> – extended frame pointer (</a:t>
            </a:r>
            <a:r>
              <a:rPr lang="en-US" altLang="en-US" i="1" dirty="0"/>
              <a:t>stack</a:t>
            </a:r>
            <a:r>
              <a:rPr lang="en-US" altLang="en-US" dirty="0"/>
              <a:t>, for high-level languages parameters)</a:t>
            </a:r>
          </a:p>
          <a:p>
            <a:pPr lvl="2" eaLnBrk="1" hangingPunct="1">
              <a:lnSpc>
                <a:spcPct val="90000"/>
              </a:lnSpc>
            </a:pPr>
            <a:r>
              <a:rPr lang="en-US" altLang="en-US" dirty="0"/>
              <a:t>Should not be used for arithmetic or data transfer</a:t>
            </a:r>
          </a:p>
          <a:p>
            <a:pPr eaLnBrk="1" hangingPunct="1">
              <a:lnSpc>
                <a:spcPct val="90000"/>
              </a:lnSpc>
            </a:pPr>
            <a:endParaRPr lang="en-US" altLang="en-US" dirty="0"/>
          </a:p>
        </p:txBody>
      </p:sp>
      <p:sp>
        <p:nvSpPr>
          <p:cNvPr id="5" name="4 Marcador de pie de página"/>
          <p:cNvSpPr>
            <a:spLocks noGrp="1"/>
          </p:cNvSpPr>
          <p:nvPr>
            <p:ph type="ftr" sz="quarter" idx="11"/>
          </p:nvPr>
        </p:nvSpPr>
        <p:spPr/>
        <p:txBody>
          <a:bodyPr/>
          <a:lstStyle/>
          <a:p>
            <a:r>
              <a:rPr lang="es-MX"/>
              <a:t>OPC</a:t>
            </a:r>
            <a:endParaRPr lang="es-MX" dirty="0"/>
          </a:p>
        </p:txBody>
      </p:sp>
      <p:sp>
        <p:nvSpPr>
          <p:cNvPr id="6" name="5 Marcador de número de diapositiva"/>
          <p:cNvSpPr>
            <a:spLocks noGrp="1"/>
          </p:cNvSpPr>
          <p:nvPr>
            <p:ph type="sldNum" sz="quarter" idx="12"/>
          </p:nvPr>
        </p:nvSpPr>
        <p:spPr/>
        <p:txBody>
          <a:bodyPr/>
          <a:lstStyle/>
          <a:p>
            <a:fld id="{89694F64-EAC4-420D-80A9-8D186F3C5535}" type="slidenum">
              <a:rPr lang="es-MX" smtClean="0"/>
              <a:pPr/>
              <a:t>99</a:t>
            </a:fld>
            <a:endParaRPr lang="es-MX" dirty="0"/>
          </a:p>
        </p:txBody>
      </p:sp>
    </p:spTree>
    <p:extLst>
      <p:ext uri="{BB962C8B-B14F-4D97-AF65-F5344CB8AC3E}">
        <p14:creationId xmlns:p14="http://schemas.microsoft.com/office/powerpoint/2010/main" val="42391923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30102</Words>
  <Application>Microsoft Office PowerPoint</Application>
  <PresentationFormat>Widescreen</PresentationFormat>
  <Paragraphs>6105</Paragraphs>
  <Slides>530</Slides>
  <Notes>17</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3</vt:i4>
      </vt:variant>
      <vt:variant>
        <vt:lpstr>Slide Titles</vt:lpstr>
      </vt:variant>
      <vt:variant>
        <vt:i4>530</vt:i4>
      </vt:variant>
    </vt:vector>
  </HeadingPairs>
  <TitlesOfParts>
    <vt:vector size="547" baseType="lpstr">
      <vt:lpstr>Courier</vt:lpstr>
      <vt:lpstr>Monotype Sorts</vt:lpstr>
      <vt:lpstr>Arial</vt:lpstr>
      <vt:lpstr>Calibri</vt:lpstr>
      <vt:lpstr>Calibri Light</vt:lpstr>
      <vt:lpstr>Comic Sans MS</vt:lpstr>
      <vt:lpstr>Courier New</vt:lpstr>
      <vt:lpstr>Helvetica</vt:lpstr>
      <vt:lpstr>Symbol</vt:lpstr>
      <vt:lpstr>Times</vt:lpstr>
      <vt:lpstr>Times New Roman</vt:lpstr>
      <vt:lpstr>Wingdings</vt:lpstr>
      <vt:lpstr>Tema de Office</vt:lpstr>
      <vt:lpstr>1_Tema de Office</vt:lpstr>
      <vt:lpstr>VISIO</vt:lpstr>
      <vt:lpstr>Worksheet</vt:lpstr>
      <vt:lpstr>Visio</vt:lpstr>
      <vt:lpstr>PowerPoint Presentation</vt:lpstr>
      <vt:lpstr>OPC - Early computers</vt:lpstr>
      <vt:lpstr>PROGRAM-CONTROLLED COMPUTERS</vt:lpstr>
      <vt:lpstr>Context of a current Computer</vt:lpstr>
      <vt:lpstr>Hardware moderno con Bus</vt:lpstr>
      <vt:lpstr>A Desktop Computer with USB</vt:lpstr>
      <vt:lpstr>Intel D850MD Motherboard</vt:lpstr>
      <vt:lpstr>Computer System Components (layers)</vt:lpstr>
      <vt:lpstr>Computer System Components</vt:lpstr>
      <vt:lpstr>Computer Hardware</vt:lpstr>
      <vt:lpstr>PowerPoint Presentation</vt:lpstr>
      <vt:lpstr>OPC - Basic Concepts: Overview</vt:lpstr>
      <vt:lpstr>General Computer Structure</vt:lpstr>
      <vt:lpstr>Central Memory</vt:lpstr>
      <vt:lpstr>Ejecución de Programas en Leng. Alto Nivel</vt:lpstr>
      <vt:lpstr>Translating Languages</vt:lpstr>
      <vt:lpstr>Compilación de Alto Nivel a Ensamblador</vt:lpstr>
      <vt:lpstr>Ejecución de Programas en Leng. Ensamblador</vt:lpstr>
      <vt:lpstr>Assembly Language (AL)</vt:lpstr>
      <vt:lpstr>Assembly Data Representation</vt:lpstr>
      <vt:lpstr>Binary Numbers</vt:lpstr>
      <vt:lpstr>Unsigned Binary Numbers</vt:lpstr>
      <vt:lpstr>Translating Binary to Decimal</vt:lpstr>
      <vt:lpstr>Translating Unsigned Decimal to Binary</vt:lpstr>
      <vt:lpstr>Binary Addition</vt:lpstr>
      <vt:lpstr>Integers and Storage Sizes</vt:lpstr>
      <vt:lpstr>Hexadecimal Integers</vt:lpstr>
      <vt:lpstr>Translating Binary to Hexadecimal</vt:lpstr>
      <vt:lpstr>Powers of 16</vt:lpstr>
      <vt:lpstr>Converting Hexadecimal to Decimal</vt:lpstr>
      <vt:lpstr>Converting Decimal to Hexadecimal</vt:lpstr>
      <vt:lpstr>Hexadecimal Addition</vt:lpstr>
      <vt:lpstr>Binary Subtraction</vt:lpstr>
      <vt:lpstr>Hexadecimal Subtraction</vt:lpstr>
      <vt:lpstr>PowerPoint Presentation</vt:lpstr>
      <vt:lpstr>Ranges of Unsigned Integers</vt:lpstr>
      <vt:lpstr>Signed Integers</vt:lpstr>
      <vt:lpstr>Ranges of Signed Integers</vt:lpstr>
      <vt:lpstr>Forming the Two's Complement</vt:lpstr>
      <vt:lpstr>Binary Subtraction</vt:lpstr>
      <vt:lpstr>Learn How To Do the Following:</vt:lpstr>
      <vt:lpstr>Hex One’s Complement</vt:lpstr>
      <vt:lpstr>PowerPoint Presentation</vt:lpstr>
      <vt:lpstr>Arithmetic Operator Precedence</vt:lpstr>
      <vt:lpstr>Character Interpretation &amp; Storage</vt:lpstr>
      <vt:lpstr>Characters application</vt:lpstr>
      <vt:lpstr>ASCII Code (7-bit) American Standard Code for Information Interchange</vt:lpstr>
      <vt:lpstr>Extended ASCII Code (8-bit)</vt:lpstr>
      <vt:lpstr>Characters use </vt:lpstr>
      <vt:lpstr>HLL Strings in central memory</vt:lpstr>
      <vt:lpstr>Numeric Data Representation</vt:lpstr>
      <vt:lpstr>Boolean Operations</vt:lpstr>
      <vt:lpstr>NOT</vt:lpstr>
      <vt:lpstr>AND</vt:lpstr>
      <vt:lpstr>OR</vt:lpstr>
      <vt:lpstr>Boolean Operator Precedence</vt:lpstr>
      <vt:lpstr>NAND</vt:lpstr>
      <vt:lpstr>NOR</vt:lpstr>
      <vt:lpstr>Truth Tables</vt:lpstr>
      <vt:lpstr>PowerPoint Presentation</vt:lpstr>
      <vt:lpstr>General Concepts</vt:lpstr>
      <vt:lpstr>The Microprocessor - 1</vt:lpstr>
      <vt:lpstr>The Microprocessor - 2</vt:lpstr>
      <vt:lpstr>Registers inside the CPU</vt:lpstr>
      <vt:lpstr>Memory Storage Unit</vt:lpstr>
      <vt:lpstr>Bus</vt:lpstr>
      <vt:lpstr>Clock (Oscillator)</vt:lpstr>
      <vt:lpstr>Computer BUS</vt:lpstr>
      <vt:lpstr>Cache Memory</vt:lpstr>
      <vt:lpstr>Main Memory &lt;&gt; Cache Memory</vt:lpstr>
      <vt:lpstr>Issue</vt:lpstr>
      <vt:lpstr>Storage Hierarchy</vt:lpstr>
      <vt:lpstr>Instruction Execution Cycle</vt:lpstr>
      <vt:lpstr>Reading from Memory</vt:lpstr>
      <vt:lpstr>PowerPoint Presentation</vt:lpstr>
      <vt:lpstr>Main, or Central, Memory</vt:lpstr>
      <vt:lpstr>Memory Layout for Multiprogrammed System</vt:lpstr>
      <vt:lpstr>Numerical Values: meanings</vt:lpstr>
      <vt:lpstr>Multiple Memory Byte Values</vt:lpstr>
      <vt:lpstr>Main Memory Addressing</vt:lpstr>
      <vt:lpstr>PowerPoint Presentation</vt:lpstr>
      <vt:lpstr>Intel Microprocessor Evolution</vt:lpstr>
      <vt:lpstr>Early Intel Microprocessors</vt:lpstr>
      <vt:lpstr>The IBM-PC/AT</vt:lpstr>
      <vt:lpstr>Intel IA-32 (32-Bit x86) Family</vt:lpstr>
      <vt:lpstr>IA-32  (32-Bit x86) Processor Architecture</vt:lpstr>
      <vt:lpstr>IA-32 Modes of Operation -1</vt:lpstr>
      <vt:lpstr>IA-32 Modes of Operation -2</vt:lpstr>
      <vt:lpstr>IA-32 Modes of Operation - 3</vt:lpstr>
      <vt:lpstr>IA-32 Modes of Operation - 4</vt:lpstr>
      <vt:lpstr>PowerPoint Presentation</vt:lpstr>
      <vt:lpstr>Basic Execution Environment</vt:lpstr>
      <vt:lpstr>IA-32 Addressable Memory</vt:lpstr>
      <vt:lpstr>Protected Mode Memory</vt:lpstr>
      <vt:lpstr>Real-address Mode Memory</vt:lpstr>
      <vt:lpstr>Program Execution Registers</vt:lpstr>
      <vt:lpstr>General-Purpose Registers (1/2)</vt:lpstr>
      <vt:lpstr>General-Purpose Registers (2/2)</vt:lpstr>
      <vt:lpstr>Some Specialized Register Uses (1 / 3)</vt:lpstr>
      <vt:lpstr>Some Specialized Register Uses (2 / 3)</vt:lpstr>
      <vt:lpstr>Status 1-bit Flags / EFLAGS</vt:lpstr>
      <vt:lpstr>Some Specialized Register Uses (3 / 3)</vt:lpstr>
      <vt:lpstr>Process memory schema</vt:lpstr>
      <vt:lpstr>Memory Addressing Schemes</vt:lpstr>
      <vt:lpstr>Data allocation</vt:lpstr>
      <vt:lpstr>1- Byte Data allocation</vt:lpstr>
      <vt:lpstr>Endianness memory storage</vt:lpstr>
      <vt:lpstr>Little Endian Order</vt:lpstr>
      <vt:lpstr>Little Endian Order</vt:lpstr>
      <vt:lpstr>64-bit x86-64 Processors - 1</vt:lpstr>
      <vt:lpstr>64-bit x86-64 Processors - 2</vt:lpstr>
      <vt:lpstr>64-bit x86-64 Processors</vt:lpstr>
      <vt:lpstr>64-Bit General Purpose Registers</vt:lpstr>
      <vt:lpstr>64-Bit Registers RAX-R15</vt:lpstr>
      <vt:lpstr>64-Bit Registers RFLAGS, RIP</vt:lpstr>
      <vt:lpstr>Multipurpose Registers - 1 </vt:lpstr>
      <vt:lpstr>Multipurpose Registers - 2 </vt:lpstr>
      <vt:lpstr>Multipurpose Registers - 3 </vt:lpstr>
      <vt:lpstr>Multipurpose Registers - 4 </vt:lpstr>
      <vt:lpstr>Special-Purpose Registers </vt:lpstr>
      <vt:lpstr>Little Endian Order</vt:lpstr>
      <vt:lpstr>PowerPoint Presentation</vt:lpstr>
      <vt:lpstr>Assembly Language vs High-Level L</vt:lpstr>
      <vt:lpstr>Example Program</vt:lpstr>
      <vt:lpstr>Ejecución de Programas en Leng. Ensamblador</vt:lpstr>
      <vt:lpstr>Basic Elements of Assembly Language</vt:lpstr>
      <vt:lpstr>Integer Constants</vt:lpstr>
      <vt:lpstr>Real Number Constants -1</vt:lpstr>
      <vt:lpstr>Real Number Constants -2</vt:lpstr>
      <vt:lpstr>Character and String Constants</vt:lpstr>
      <vt:lpstr>Character and String Constants</vt:lpstr>
      <vt:lpstr>Identifiers</vt:lpstr>
      <vt:lpstr>Reserved Words</vt:lpstr>
      <vt:lpstr>Directives 1</vt:lpstr>
      <vt:lpstr>Directives 2</vt:lpstr>
      <vt:lpstr>Instructions</vt:lpstr>
      <vt:lpstr>Labels</vt:lpstr>
      <vt:lpstr>Mnemonics and Operands</vt:lpstr>
      <vt:lpstr>Mnemonics and Operands Examples</vt:lpstr>
      <vt:lpstr>Comments 1</vt:lpstr>
      <vt:lpstr>Comments 2</vt:lpstr>
      <vt:lpstr>NOP instruction</vt:lpstr>
      <vt:lpstr>Instruction Format Examples</vt:lpstr>
      <vt:lpstr>PowerPoint Presentation</vt:lpstr>
      <vt:lpstr>IA Directives: Defining Data</vt:lpstr>
      <vt:lpstr>IA Directives: Defining Data</vt:lpstr>
      <vt:lpstr>Directives of Intrinsic Data Types 1</vt:lpstr>
      <vt:lpstr>Directives of Intrinsic Data Types 2</vt:lpstr>
      <vt:lpstr>Data Definition Statement</vt:lpstr>
      <vt:lpstr>Defining BYTE and SBYTE Data</vt:lpstr>
      <vt:lpstr>Defining Multiple Initializers</vt:lpstr>
      <vt:lpstr>Defining Strings 1</vt:lpstr>
      <vt:lpstr>Defining Strings 2</vt:lpstr>
      <vt:lpstr>Using the DUP Operator</vt:lpstr>
      <vt:lpstr>Little Endian Order</vt:lpstr>
      <vt:lpstr>Defining WORD and SWORD Data</vt:lpstr>
      <vt:lpstr>Little Endian Order</vt:lpstr>
      <vt:lpstr>Defining DWORD and SDWORD Data</vt:lpstr>
      <vt:lpstr>Defining QWORD, TBYTE, Real Data</vt:lpstr>
      <vt:lpstr>Adding Variables to AddSub</vt:lpstr>
      <vt:lpstr>Two-pass Assembler</vt:lpstr>
      <vt:lpstr>OFFSET Operator Directive</vt:lpstr>
      <vt:lpstr>OFFSET Examples</vt:lpstr>
      <vt:lpstr>Relating to C/C++</vt:lpstr>
      <vt:lpstr>PowerPoint Presentation</vt:lpstr>
      <vt:lpstr>Instruction Format</vt:lpstr>
      <vt:lpstr>Operand Types</vt:lpstr>
      <vt:lpstr>Instruction Operand Notation</vt:lpstr>
      <vt:lpstr>Instruction Set</vt:lpstr>
      <vt:lpstr>MOV Instruction</vt:lpstr>
      <vt:lpstr>General Operand-Variants of MOV</vt:lpstr>
      <vt:lpstr>Direct Memory Operands</vt:lpstr>
      <vt:lpstr>MOV Instruction 1</vt:lpstr>
      <vt:lpstr>MOV Instruction 2</vt:lpstr>
      <vt:lpstr>Direct-Offset Operands 1</vt:lpstr>
      <vt:lpstr>Direct-Offset Operands 2</vt:lpstr>
      <vt:lpstr>ADD and SUB Instructions</vt:lpstr>
      <vt:lpstr>Two operand instructions ADD, SUB</vt:lpstr>
      <vt:lpstr>INC and DEC Instructions</vt:lpstr>
      <vt:lpstr>One operand instructions INC, DEC</vt:lpstr>
      <vt:lpstr>Addressing in Operands</vt:lpstr>
      <vt:lpstr>Instruction Set</vt:lpstr>
      <vt:lpstr>PowerPoint Presentation</vt:lpstr>
      <vt:lpstr>Machine Language</vt:lpstr>
      <vt:lpstr>Instruction Formats</vt:lpstr>
      <vt:lpstr>Opcode field, Byte 1</vt:lpstr>
      <vt:lpstr>32-bit instruction examples (1)</vt:lpstr>
      <vt:lpstr>[ Opcode field, Byte 2 ]</vt:lpstr>
      <vt:lpstr>32-bit instruction examples (1)</vt:lpstr>
      <vt:lpstr>Instruction: [ Bytes 3, 4, … ]</vt:lpstr>
      <vt:lpstr>32-bit instruction examples (3)</vt:lpstr>
      <vt:lpstr>32-bit instruction examples (3)</vt:lpstr>
      <vt:lpstr>PowerPoint Presentation</vt:lpstr>
      <vt:lpstr>Instruction Set</vt:lpstr>
      <vt:lpstr>Zero Extension</vt:lpstr>
      <vt:lpstr>General Variants of MOVZX</vt:lpstr>
      <vt:lpstr>MOVZX with EAX register</vt:lpstr>
      <vt:lpstr>Sign Extension</vt:lpstr>
      <vt:lpstr>General Variants of MOVSX</vt:lpstr>
      <vt:lpstr>XCHG Instruction</vt:lpstr>
      <vt:lpstr>General Variants of XCHG</vt:lpstr>
      <vt:lpstr>Your turn. . .</vt:lpstr>
      <vt:lpstr>XCHG Example</vt:lpstr>
      <vt:lpstr>Evaluate this . . .</vt:lpstr>
      <vt:lpstr>Evaluate this . . . (cont)</vt:lpstr>
      <vt:lpstr>Evaluate this . . . (cont)</vt:lpstr>
      <vt:lpstr>PowerPoint Presentation</vt:lpstr>
      <vt:lpstr>Instruction Set</vt:lpstr>
      <vt:lpstr>ADD and SUB Instructions</vt:lpstr>
      <vt:lpstr>Two operand instructions ADD, SUB</vt:lpstr>
      <vt:lpstr>ADD and SUB Examples</vt:lpstr>
      <vt:lpstr>INC and DEC Instructions</vt:lpstr>
      <vt:lpstr>One operand instructions INC, DEC</vt:lpstr>
      <vt:lpstr>INC and DEC Examples</vt:lpstr>
      <vt:lpstr>Your turn...</vt:lpstr>
      <vt:lpstr>One operand instruction NEG</vt:lpstr>
      <vt:lpstr>NEG (negate) Instruction</vt:lpstr>
      <vt:lpstr>NEG (negate) Instruction</vt:lpstr>
      <vt:lpstr>Implementing Arithmetic Expressions</vt:lpstr>
      <vt:lpstr>Your turn...</vt:lpstr>
      <vt:lpstr>PowerPoint Presentation</vt:lpstr>
      <vt:lpstr>HLL Structured instructions. via  </vt:lpstr>
      <vt:lpstr>Flags Affected by Arithmetic</vt:lpstr>
      <vt:lpstr>Status Flags - Review iVc</vt:lpstr>
      <vt:lpstr>Conditional Jumps</vt:lpstr>
      <vt:lpstr>CPU flags affected</vt:lpstr>
      <vt:lpstr>16-bit FLAGS register</vt:lpstr>
      <vt:lpstr>32-bit EFLAGS register</vt:lpstr>
      <vt:lpstr>64-bit RFLAGS register</vt:lpstr>
      <vt:lpstr>CPU Conceptual Map</vt:lpstr>
      <vt:lpstr>Signed and Unsigned Integers</vt:lpstr>
      <vt:lpstr>ZERO Flag (ZF)</vt:lpstr>
      <vt:lpstr>CARRY Flag (CF)</vt:lpstr>
      <vt:lpstr>Auxiliary Carry Flag. vIaiiVb  </vt:lpstr>
      <vt:lpstr>SIGN Flag (SF)</vt:lpstr>
      <vt:lpstr>Your turn . . .</vt:lpstr>
      <vt:lpstr>OVERFLOW Flag (OF)</vt:lpstr>
      <vt:lpstr>A Rule of Thumb / signed</vt:lpstr>
      <vt:lpstr>NEG Instruction.</vt:lpstr>
      <vt:lpstr>Your turn . . .</vt:lpstr>
      <vt:lpstr>Parity Flag. vIaiiVb  </vt:lpstr>
      <vt:lpstr>Keeping track of Flags</vt:lpstr>
      <vt:lpstr>Instructions around the Carry flag</vt:lpstr>
      <vt:lpstr>PowerPoint Presentation</vt:lpstr>
      <vt:lpstr>MS-MASM</vt:lpstr>
      <vt:lpstr>Ejecución de Programas en Leng. Ensamblador</vt:lpstr>
      <vt:lpstr>Arrancando Visual Studio 2019</vt:lpstr>
      <vt:lpstr>Ventana de Visual Studio 2019</vt:lpstr>
      <vt:lpstr>Apertura del proyecto MASM 1</vt:lpstr>
      <vt:lpstr>Apertura del proyecto MASM 2</vt:lpstr>
      <vt:lpstr>Apertura del proyecto MASM 3</vt:lpstr>
      <vt:lpstr>Característica del proyecto</vt:lpstr>
      <vt:lpstr>Agregado de un archivo “.asm”</vt:lpstr>
      <vt:lpstr>Ensamblado (Assembling)</vt:lpstr>
      <vt:lpstr>Ensamble del programa</vt:lpstr>
      <vt:lpstr>Archivo opc22pri31.lst</vt:lpstr>
      <vt:lpstr>Archivo .lst</vt:lpstr>
      <vt:lpstr>Ligado (Linking), lanzado por el ensamble</vt:lpstr>
      <vt:lpstr>Running</vt:lpstr>
      <vt:lpstr>Ejecución del programa 1</vt:lpstr>
      <vt:lpstr>Ejecución del programa 2</vt:lpstr>
      <vt:lpstr>Visualización y edición del “.asm”</vt:lpstr>
      <vt:lpstr>Para finalizar</vt:lpstr>
      <vt:lpstr>PowerPoint Presentation</vt:lpstr>
      <vt:lpstr>Program structure</vt:lpstr>
      <vt:lpstr>Irvine32 Library Procedures</vt:lpstr>
      <vt:lpstr>DumpRegs</vt:lpstr>
      <vt:lpstr>DumpRegs example</vt:lpstr>
      <vt:lpstr>DumpMem</vt:lpstr>
      <vt:lpstr>WriteInt</vt:lpstr>
      <vt:lpstr>WriteHex</vt:lpstr>
      <vt:lpstr>WriteString</vt:lpstr>
      <vt:lpstr>Crlf  (Carriage Return to Line Feed)</vt:lpstr>
      <vt:lpstr>ReadInt</vt:lpstr>
      <vt:lpstr>ReadHex</vt:lpstr>
      <vt:lpstr>ReadString</vt:lpstr>
      <vt:lpstr>8-bit ASCII Codes: 0-127</vt:lpstr>
      <vt:lpstr>8-bit ASCII Codes: 128-255</vt:lpstr>
      <vt:lpstr>Review these procedures</vt:lpstr>
      <vt:lpstr>PowerPoint Presentation</vt:lpstr>
      <vt:lpstr>Operators in operands</vt:lpstr>
      <vt:lpstr>Data-Related Operators in Operands</vt:lpstr>
      <vt:lpstr>OFFSET Operator</vt:lpstr>
      <vt:lpstr>OFFSET Examples</vt:lpstr>
      <vt:lpstr>Relating to C/C++</vt:lpstr>
      <vt:lpstr>Assembly Program Practice</vt:lpstr>
      <vt:lpstr>TYPE Operator</vt:lpstr>
      <vt:lpstr>LENGTHOF Operator</vt:lpstr>
      <vt:lpstr>SIZEOF Operator</vt:lpstr>
      <vt:lpstr>Spanning Multiple Lines (1 of 2)</vt:lpstr>
      <vt:lpstr>Spanning Multiple Lines (2 of 2)</vt:lpstr>
      <vt:lpstr>Symbols, Symbolic Constant</vt:lpstr>
      <vt:lpstr>Symbols, Symbolic Constant - 2</vt:lpstr>
      <vt:lpstr>Symbolic Constants</vt:lpstr>
      <vt:lpstr>Assembly Program Practice</vt:lpstr>
      <vt:lpstr>PowerPoint Presentation</vt:lpstr>
      <vt:lpstr>Memory storage of values</vt:lpstr>
      <vt:lpstr>Mapping data values</vt:lpstr>
      <vt:lpstr>LABEL Directive</vt:lpstr>
      <vt:lpstr>“type” PTR – Operand Operator</vt:lpstr>
      <vt:lpstr>“type” PTR - Operator Examples 1</vt:lpstr>
      <vt:lpstr>“type” PTR - Operator Examples 2</vt:lpstr>
      <vt:lpstr>“type” PTR - Operator Examples 3</vt:lpstr>
      <vt:lpstr>PowerPoint Presentation</vt:lpstr>
      <vt:lpstr>Multiplication and Division</vt:lpstr>
      <vt:lpstr>MUL  Instruction (Unsigned Multiply) iiVa</vt:lpstr>
      <vt:lpstr>MUL Examples 1</vt:lpstr>
      <vt:lpstr>MUL Examples 2</vt:lpstr>
      <vt:lpstr>Your turn . . . 1</vt:lpstr>
      <vt:lpstr>Your turn . . . 2</vt:lpstr>
      <vt:lpstr>IMUL  Instruction  (Signed Multiply)</vt:lpstr>
      <vt:lpstr>IMUL  Examples</vt:lpstr>
      <vt:lpstr>IMUL  Instruction  (Signed Multiply)</vt:lpstr>
      <vt:lpstr>IMUL  Instruction  (Signed Multiply)</vt:lpstr>
      <vt:lpstr>IMUL  Examples</vt:lpstr>
      <vt:lpstr>Your turn . . . 3</vt:lpstr>
      <vt:lpstr>DIV  Instruction (Unsigned Divide)</vt:lpstr>
      <vt:lpstr>DIV Examples</vt:lpstr>
      <vt:lpstr>DIV conditions</vt:lpstr>
      <vt:lpstr>Your turn . . . 4</vt:lpstr>
      <vt:lpstr>Your turn . . . 5</vt:lpstr>
      <vt:lpstr>Signed Integer Division (IDIV)</vt:lpstr>
      <vt:lpstr>CBW, CWD, CDQ Instructions</vt:lpstr>
      <vt:lpstr>IDIV Instruction</vt:lpstr>
      <vt:lpstr>IDIV Examples</vt:lpstr>
      <vt:lpstr>Your turn . . . 6</vt:lpstr>
      <vt:lpstr>IDIV conditions</vt:lpstr>
      <vt:lpstr>PowerPoint Presentation</vt:lpstr>
      <vt:lpstr>Transfer of Control Instructions</vt:lpstr>
      <vt:lpstr>CPU Conceptual Map</vt:lpstr>
      <vt:lpstr>Jump instruction</vt:lpstr>
      <vt:lpstr>Conditional Jump instructions</vt:lpstr>
      <vt:lpstr>HLL Structured instructions. via  </vt:lpstr>
      <vt:lpstr>HLL structures need jumps? via  </vt:lpstr>
      <vt:lpstr>Conditional Jump instructions</vt:lpstr>
      <vt:lpstr>Jconds usage</vt:lpstr>
      <vt:lpstr>Jconds Based on one Flag (after instruction)</vt:lpstr>
      <vt:lpstr>Jconds examples</vt:lpstr>
      <vt:lpstr>Flags to Test for a Jcond?</vt:lpstr>
      <vt:lpstr>PowerPoint Presentation</vt:lpstr>
      <vt:lpstr>Jconds</vt:lpstr>
      <vt:lpstr>CMP in Structured Instructions</vt:lpstr>
      <vt:lpstr>CMP Instruction</vt:lpstr>
      <vt:lpstr>CMP + Jconds usage</vt:lpstr>
      <vt:lpstr>CMP of two Unsigned operands</vt:lpstr>
      <vt:lpstr>Jconds Based on Equality</vt:lpstr>
      <vt:lpstr>Jconds Based on Unsigned operands</vt:lpstr>
      <vt:lpstr>Examples, Unsigned- 1</vt:lpstr>
      <vt:lpstr>CMP of two Signed operands</vt:lpstr>
      <vt:lpstr>Jconds Based on Signed operands</vt:lpstr>
      <vt:lpstr>Examples, Signed- 2</vt:lpstr>
      <vt:lpstr>PowerPoint Presentation</vt:lpstr>
      <vt:lpstr>IF-then, IF-then-else, While, DO-while, user implementation, in Assembly</vt:lpstr>
      <vt:lpstr>IF-then implementation</vt:lpstr>
      <vt:lpstr>IF-then examples</vt:lpstr>
      <vt:lpstr>IF-then-else implementation</vt:lpstr>
      <vt:lpstr>WHILE implementation</vt:lpstr>
      <vt:lpstr>WHILE example</vt:lpstr>
      <vt:lpstr>DO-WHILE implementation</vt:lpstr>
      <vt:lpstr>DO-WHILE example</vt:lpstr>
      <vt:lpstr>PowerPoint Presentation</vt:lpstr>
      <vt:lpstr>HLL Boolean Operators</vt:lpstr>
      <vt:lpstr>Bitwise Boolean Instructions</vt:lpstr>
      <vt:lpstr>AND Instruction</vt:lpstr>
      <vt:lpstr>AND Instruction</vt:lpstr>
      <vt:lpstr>OR Instruction</vt:lpstr>
      <vt:lpstr>OR Instruction</vt:lpstr>
      <vt:lpstr>XOR Instruction</vt:lpstr>
      <vt:lpstr>NOT Instruction</vt:lpstr>
      <vt:lpstr>Bit-Mapped Set Operations</vt:lpstr>
      <vt:lpstr>ASCII Code</vt:lpstr>
      <vt:lpstr>Applications  (1 of 4)</vt:lpstr>
      <vt:lpstr>Applications  (2 of 4)</vt:lpstr>
      <vt:lpstr>Applications  (3 of 4)</vt:lpstr>
      <vt:lpstr>Applications  (4 of 4)</vt:lpstr>
      <vt:lpstr>TEST Instruction</vt:lpstr>
      <vt:lpstr>Example</vt:lpstr>
      <vt:lpstr>PowerPoint Presentation</vt:lpstr>
      <vt:lpstr>HLL’s COMPOUND EXPRESSIONS in CONDITIONAL STRUCTURES</vt:lpstr>
      <vt:lpstr>Bitwise Boolean Instructions</vt:lpstr>
      <vt:lpstr>Compound Expression with AND - 1</vt:lpstr>
      <vt:lpstr>Compound Expression with AND - 2</vt:lpstr>
      <vt:lpstr>Compound Expression with AND - 3</vt:lpstr>
      <vt:lpstr>Compound Expression with AND - 4</vt:lpstr>
      <vt:lpstr>Compound Expression with OR - 1</vt:lpstr>
      <vt:lpstr>Compound Expression with OR - 2</vt:lpstr>
      <vt:lpstr>PowerPoint Presentation</vt:lpstr>
      <vt:lpstr>MACRO Procedure</vt:lpstr>
      <vt:lpstr>Defining a Macro</vt:lpstr>
      <vt:lpstr>mNewLine Macro - an example</vt:lpstr>
      <vt:lpstr>mPutchar Macro - an example</vt:lpstr>
      <vt:lpstr>Invoking Macros</vt:lpstr>
      <vt:lpstr>mWriteStr Macro - an example</vt:lpstr>
      <vt:lpstr>mDumpMem Macro - an example</vt:lpstr>
      <vt:lpstr>PowerPoint Presentation</vt:lpstr>
      <vt:lpstr>CONDITIONAL CONTROL FLOW MACRO DIRECTIVES</vt:lpstr>
      <vt:lpstr>Conditional Control Flow Directives</vt:lpstr>
      <vt:lpstr>.IF family macro-directives</vt:lpstr>
      <vt:lpstr>Relational and Logical Operators</vt:lpstr>
      <vt:lpstr>AND and OR: Compound Expressions</vt:lpstr>
      <vt:lpstr>Expression examples</vt:lpstr>
      <vt:lpstr>Signed and Unsigned Comparisons - 1</vt:lpstr>
      <vt:lpstr>Signed and Unsigned Comparisons - 2</vt:lpstr>
      <vt:lpstr>Signed and Unsigned Comparisons - 3</vt:lpstr>
      <vt:lpstr>Signed and Unsigned Comparisons - 4</vt:lpstr>
      <vt:lpstr>Example 1</vt:lpstr>
      <vt:lpstr>Example 2</vt:lpstr>
      <vt:lpstr>.WHILE family directives</vt:lpstr>
      <vt:lpstr>.REPEAT family directives</vt:lpstr>
      <vt:lpstr>Example 3: .WHILE nesting an .IF</vt:lpstr>
      <vt:lpstr>PowerPoint Presentation</vt:lpstr>
      <vt:lpstr>STACK</vt:lpstr>
      <vt:lpstr>Process memory space and resources</vt:lpstr>
      <vt:lpstr>Runtime STACK</vt:lpstr>
      <vt:lpstr>PUSH Instruction</vt:lpstr>
      <vt:lpstr>PUSH operation 1</vt:lpstr>
      <vt:lpstr>PUSH operation 2</vt:lpstr>
      <vt:lpstr>POP Instruction</vt:lpstr>
      <vt:lpstr>POP Operation</vt:lpstr>
      <vt:lpstr>Using PUSH and POP</vt:lpstr>
      <vt:lpstr>Related Instructions</vt:lpstr>
      <vt:lpstr>PUSHAD</vt:lpstr>
      <vt:lpstr>POPAD</vt:lpstr>
      <vt:lpstr>Stack applications</vt:lpstr>
      <vt:lpstr>PowerPoint Presentation</vt:lpstr>
      <vt:lpstr>Addressing Modes</vt:lpstr>
      <vt:lpstr>Direct Addressing Mode</vt:lpstr>
      <vt:lpstr>Indirect Addressing Mode -1</vt:lpstr>
      <vt:lpstr>Indirect Addressing Mode -2</vt:lpstr>
      <vt:lpstr>Indirect Addressing Modes -3</vt:lpstr>
      <vt:lpstr>Indirect Operands - 1</vt:lpstr>
      <vt:lpstr>Indirect Operands - 2 </vt:lpstr>
      <vt:lpstr>Indirect Operands - 3a  </vt:lpstr>
      <vt:lpstr>Indirect Operands - 3b</vt:lpstr>
      <vt:lpstr>Pointers - 3c</vt:lpstr>
      <vt:lpstr>Array Sum Example - 3d</vt:lpstr>
      <vt:lpstr>Direct and Indirect operands</vt:lpstr>
      <vt:lpstr>PowerPoint Presentation</vt:lpstr>
      <vt:lpstr>Indirect Addressing Operands</vt:lpstr>
      <vt:lpstr>Indexed Operands - 5</vt:lpstr>
      <vt:lpstr>Basic Indexed Operand – 5a</vt:lpstr>
      <vt:lpstr>Basic Indexed Operand – 5b</vt:lpstr>
      <vt:lpstr>Adding Displacements I. O. – 5c</vt:lpstr>
      <vt:lpstr>Adding Displacements I. O. – 5d</vt:lpstr>
      <vt:lpstr>Scale Factors in I. O. – 5e</vt:lpstr>
      <vt:lpstr>Index Scaling – 5f</vt:lpstr>
      <vt:lpstr>PowerPoint Presentation</vt:lpstr>
      <vt:lpstr>Creating Procedures</vt:lpstr>
      <vt:lpstr>Documenting Procedures</vt:lpstr>
      <vt:lpstr>Example: Sum3 Procedure</vt:lpstr>
      <vt:lpstr>CALL-RET Example 1</vt:lpstr>
      <vt:lpstr>Global Values with Registers</vt:lpstr>
      <vt:lpstr>CALL and RET Instructions</vt:lpstr>
      <vt:lpstr>CALL &amp; RET Example 2</vt:lpstr>
      <vt:lpstr>Nested Procedure Calls</vt:lpstr>
      <vt:lpstr>Global Scope of Data Labels</vt:lpstr>
      <vt:lpstr>Procedure Arguments / Parameters</vt:lpstr>
      <vt:lpstr>Stack application – passing values</vt:lpstr>
      <vt:lpstr>.DATA vision for Procedures</vt:lpstr>
      <vt:lpstr>Global Data Labels in Procedures</vt:lpstr>
      <vt:lpstr>Global Data with Registers</vt:lpstr>
      <vt:lpstr>PowerPoint Presentation</vt:lpstr>
      <vt:lpstr>x86 Floating-Point</vt:lpstr>
      <vt:lpstr>Floating-Point Decimal (Real) Number</vt:lpstr>
      <vt:lpstr>IEEE Floating-Point Binary Reals</vt:lpstr>
      <vt:lpstr>Single-Precision (SP) Format</vt:lpstr>
      <vt:lpstr>Components of a Single-Precision Real</vt:lpstr>
      <vt:lpstr>Binary F-P vs Decimal Fractions</vt:lpstr>
      <vt:lpstr>Converting Fractions to Binary Reals</vt:lpstr>
      <vt:lpstr>Normalizing Binary F-P Numbers</vt:lpstr>
      <vt:lpstr>The Exponent</vt:lpstr>
      <vt:lpstr>Examples (Single Precision)</vt:lpstr>
      <vt:lpstr>Converting Single-Precision to Decimal</vt:lpstr>
      <vt:lpstr>Example - 1</vt:lpstr>
      <vt:lpstr>Example - 2</vt:lpstr>
      <vt:lpstr>Fractions</vt:lpstr>
      <vt:lpstr>FPU binary representation</vt:lpstr>
      <vt:lpstr>Real-Number Encodings</vt:lpstr>
      <vt:lpstr>Real-Number Encodings</vt:lpstr>
      <vt:lpstr>PowerPoint Presentation</vt:lpstr>
      <vt:lpstr>x86 Floating-Point</vt:lpstr>
      <vt:lpstr>Floating-Point Unit, FPU</vt:lpstr>
      <vt:lpstr>FPU Stack: Push and Pop </vt:lpstr>
      <vt:lpstr>X86 Floating-Point Unit</vt:lpstr>
      <vt:lpstr>Issues</vt:lpstr>
      <vt:lpstr>FPU Special-Purpose Registers</vt:lpstr>
      <vt:lpstr>FPU Data Register Stack</vt:lpstr>
      <vt:lpstr>Floating-Point Exceptions</vt:lpstr>
      <vt:lpstr>FPU Instruction Set - 1</vt:lpstr>
      <vt:lpstr>First FPU Instruction</vt:lpstr>
      <vt:lpstr>FPU Instruction Set - 2</vt:lpstr>
      <vt:lpstr>FP Intrinsic Data Types</vt:lpstr>
      <vt:lpstr>Floating-Point I/O</vt:lpstr>
      <vt:lpstr>Floating-Point Instruction Set</vt:lpstr>
      <vt:lpstr>Data Transfer Instructions</vt:lpstr>
      <vt:lpstr>Load a Floating-Point Value</vt:lpstr>
      <vt:lpstr>FLD</vt:lpstr>
      <vt:lpstr>Addressing Operand Types</vt:lpstr>
      <vt:lpstr>Store Floating-Point Value</vt:lpstr>
      <vt:lpstr>Arithmetic Instructions</vt:lpstr>
      <vt:lpstr>Floating-Point Add</vt:lpstr>
      <vt:lpstr>Floating-Point Add</vt:lpstr>
      <vt:lpstr>Floating-Point Subtract</vt:lpstr>
      <vt:lpstr>PowerPoint Presentation</vt:lpstr>
      <vt:lpstr>Loading Constants</vt:lpstr>
      <vt:lpstr>Conversions: Integer &lt;&gt; Floating-Point</vt:lpstr>
      <vt:lpstr>Arithmetic Instructions</vt:lpstr>
      <vt:lpstr>SIGN modifier instruction</vt:lpstr>
      <vt:lpstr>Floating-Point Multiply / Division</vt:lpstr>
      <vt:lpstr>Floating-Point Division</vt:lpstr>
      <vt:lpstr>FPU Code Example - 1</vt:lpstr>
      <vt:lpstr>FPU Code Example - 2</vt:lpstr>
      <vt:lpstr>FPU Code Example - 3</vt:lpstr>
      <vt:lpstr>PowerPoint Presentation</vt:lpstr>
      <vt:lpstr>SHIFT and ROTATE Instructions</vt:lpstr>
      <vt:lpstr>Logical Right Shift SHR instruction</vt:lpstr>
      <vt:lpstr>SHR Instruction</vt:lpstr>
      <vt:lpstr>SHL Instruction</vt:lpstr>
      <vt:lpstr>Fast Multiplication</vt:lpstr>
      <vt:lpstr>Your turn . . . 1</vt:lpstr>
      <vt:lpstr>RCL Instruction</vt:lpstr>
      <vt:lpstr>RCR Instruction</vt:lpstr>
      <vt:lpstr>Your turn . . . 3</vt:lpstr>
      <vt:lpstr>Shift and Rotate Applications</vt:lpstr>
      <vt:lpstr>Shifting Multiple Doublewords</vt:lpstr>
      <vt:lpstr>Shifting Multiple Doublewords</vt:lpstr>
      <vt:lpstr>Binary Multiplication - 1</vt:lpstr>
      <vt:lpstr>Binary Multiplication - 2</vt:lpstr>
      <vt:lpstr>Binary Multiplication - 3</vt:lpstr>
      <vt:lpstr>Converting to Binary Bits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Fabio Calo</dc:creator>
  <cp:lastModifiedBy>Fabio Calo</cp:lastModifiedBy>
  <cp:revision>55</cp:revision>
  <dcterms:created xsi:type="dcterms:W3CDTF">2022-11-10T06:57:22Z</dcterms:created>
  <dcterms:modified xsi:type="dcterms:W3CDTF">2022-11-29T13:50:50Z</dcterms:modified>
</cp:coreProperties>
</file>