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19" r:id="rId3"/>
    <p:sldId id="320" r:id="rId4"/>
    <p:sldId id="290" r:id="rId5"/>
    <p:sldId id="309" r:id="rId6"/>
    <p:sldId id="301" r:id="rId7"/>
    <p:sldId id="307" r:id="rId8"/>
    <p:sldId id="310" r:id="rId9"/>
    <p:sldId id="311" r:id="rId10"/>
    <p:sldId id="312" r:id="rId11"/>
    <p:sldId id="321" r:id="rId12"/>
    <p:sldId id="314" r:id="rId13"/>
    <p:sldId id="318" r:id="rId14"/>
    <p:sldId id="322" r:id="rId15"/>
    <p:sldId id="323" r:id="rId16"/>
    <p:sldId id="324" r:id="rId17"/>
    <p:sldId id="315" r:id="rId18"/>
    <p:sldId id="316" r:id="rId19"/>
    <p:sldId id="313" r:id="rId20"/>
    <p:sldId id="317" r:id="rId21"/>
    <p:sldId id="306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7" d="100"/>
          <a:sy n="97" d="100"/>
        </p:scale>
        <p:origin x="1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83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28/09/2022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28/09/2022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28/09/2022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28/09/2022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28/09/2022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28/09/2022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28/09/2022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28/09/2022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28/09/2022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28/09/2022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28/09/2022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28/09/2022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2022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Agregado de un archivo “.</a:t>
            </a:r>
            <a:r>
              <a:rPr lang="es-MX" dirty="0" err="1" smtClean="0"/>
              <a:t>asm</a:t>
            </a:r>
            <a:r>
              <a:rPr lang="es-MX" dirty="0" smtClean="0"/>
              <a:t>”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556792"/>
            <a:ext cx="81534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Seleccione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AddSub1.asm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2800" dirty="0" err="1" smtClean="0"/>
              <a:t>Arrastrelo</a:t>
            </a:r>
            <a:r>
              <a:rPr lang="en-US" altLang="en-US" sz="2800" dirty="0" smtClean="0"/>
              <a:t>, y </a:t>
            </a:r>
            <a:r>
              <a:rPr lang="en-US" altLang="en-US" sz="2800" dirty="0" err="1" smtClean="0"/>
              <a:t>deposítelo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sobre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opc22pri31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VS, o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2800" dirty="0" err="1" smtClean="0"/>
              <a:t>Haga</a:t>
            </a:r>
            <a:r>
              <a:rPr lang="en-US" altLang="en-US" sz="2800" dirty="0" smtClean="0"/>
              <a:t> copy, y paste </a:t>
            </a:r>
            <a:r>
              <a:rPr lang="en-US" altLang="en-US" sz="2800" dirty="0" err="1" smtClean="0"/>
              <a:t>sobre</a:t>
            </a:r>
            <a:r>
              <a:rPr lang="en-US" altLang="en-US" sz="2800" dirty="0" smtClean="0"/>
              <a:t> </a:t>
            </a:r>
            <a:r>
              <a:rPr lang="en-US" altLang="en-US" sz="2800" i="1" dirty="0"/>
              <a:t>opc22pri31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VS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Apareciendo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dicho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archive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sigue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3790269"/>
            <a:ext cx="6153150" cy="25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2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Ensamblado</a:t>
            </a:r>
            <a:r>
              <a:rPr lang="en-US" sz="3200" dirty="0"/>
              <a:t> (Assembling)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35423"/>
            <a:ext cx="8229600" cy="477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Ensamblado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actividad</a:t>
            </a:r>
            <a:r>
              <a:rPr lang="en-US" sz="2000" dirty="0"/>
              <a:t>, </a:t>
            </a:r>
            <a:r>
              <a:rPr lang="en-US" sz="2000" dirty="0" err="1"/>
              <a:t>llevada</a:t>
            </a:r>
            <a:r>
              <a:rPr lang="en-US" sz="2000" dirty="0"/>
              <a:t> a </a:t>
            </a:r>
            <a:r>
              <a:rPr lang="en-US" sz="2000" dirty="0" err="1"/>
              <a:t>cabo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el  </a:t>
            </a:r>
            <a:r>
              <a:rPr lang="en-US" sz="2000" b="1" dirty="0" err="1"/>
              <a:t>Ensamblador</a:t>
            </a:r>
            <a:r>
              <a:rPr lang="en-US" sz="2000" b="1" dirty="0"/>
              <a:t> (ml.exe)</a:t>
            </a:r>
            <a:r>
              <a:rPr lang="en-US" sz="2000" dirty="0"/>
              <a:t>, de </a:t>
            </a:r>
            <a:r>
              <a:rPr lang="en-US" sz="2000" dirty="0" err="1"/>
              <a:t>traducir</a:t>
            </a:r>
            <a:r>
              <a:rPr lang="en-US" sz="2000" dirty="0"/>
              <a:t> el </a:t>
            </a:r>
            <a:r>
              <a:rPr lang="en-US" sz="2000" dirty="0" err="1"/>
              <a:t>archivo</a:t>
            </a:r>
            <a:r>
              <a:rPr lang="en-US" sz="2000" dirty="0"/>
              <a:t> de entrada (.</a:t>
            </a:r>
            <a:r>
              <a:rPr lang="en-US" sz="2000" dirty="0" err="1"/>
              <a:t>asm</a:t>
            </a:r>
            <a:r>
              <a:rPr lang="en-US" sz="2000" dirty="0"/>
              <a:t>,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fuente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Lenguaje</a:t>
            </a:r>
            <a:r>
              <a:rPr lang="en-US" sz="2000" dirty="0"/>
              <a:t> </a:t>
            </a:r>
            <a:r>
              <a:rPr lang="en-US" sz="2000" dirty="0" err="1"/>
              <a:t>Ensamblador</a:t>
            </a:r>
            <a:r>
              <a:rPr lang="en-US" sz="2000" dirty="0"/>
              <a:t>) </a:t>
            </a:r>
            <a:r>
              <a:rPr lang="en-US" sz="2000" dirty="0" err="1"/>
              <a:t>en</a:t>
            </a:r>
            <a:r>
              <a:rPr lang="en-US" sz="2000" dirty="0"/>
              <a:t> un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Lenguaje</a:t>
            </a:r>
            <a:r>
              <a:rPr lang="en-US" sz="2000" dirty="0"/>
              <a:t> </a:t>
            </a:r>
            <a:r>
              <a:rPr lang="en-US" sz="2000" dirty="0" err="1"/>
              <a:t>Máquina</a:t>
            </a:r>
            <a:r>
              <a:rPr lang="en-US" sz="2000" dirty="0"/>
              <a:t>, </a:t>
            </a:r>
            <a:r>
              <a:rPr lang="en-US" sz="2000" dirty="0" err="1"/>
              <a:t>puesto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archivo</a:t>
            </a:r>
            <a:r>
              <a:rPr lang="en-US" sz="2000" dirty="0"/>
              <a:t> de </a:t>
            </a:r>
            <a:r>
              <a:rPr lang="en-US" sz="2000" dirty="0" err="1"/>
              <a:t>salida</a:t>
            </a:r>
            <a:r>
              <a:rPr lang="en-US" sz="2000" dirty="0"/>
              <a:t> (.</a:t>
            </a:r>
            <a:r>
              <a:rPr lang="en-US" sz="2000" i="1" dirty="0" err="1"/>
              <a:t>obj</a:t>
            </a:r>
            <a:r>
              <a:rPr lang="en-US" sz="2000" dirty="0"/>
              <a:t>,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El </a:t>
            </a:r>
            <a:r>
              <a:rPr lang="en-US" sz="2000" dirty="0" err="1"/>
              <a:t>archivo</a:t>
            </a:r>
            <a:r>
              <a:rPr lang="en-US" sz="2000" dirty="0"/>
              <a:t> de </a:t>
            </a:r>
            <a:r>
              <a:rPr lang="en-US" sz="2000" dirty="0" err="1"/>
              <a:t>listado</a:t>
            </a:r>
            <a:r>
              <a:rPr lang="en-US" sz="2000" dirty="0"/>
              <a:t> (.</a:t>
            </a:r>
            <a:r>
              <a:rPr lang="en-US" sz="2000" i="1" dirty="0" err="1"/>
              <a:t>lst</a:t>
            </a:r>
            <a:r>
              <a:rPr lang="en-US" sz="2000" dirty="0"/>
              <a:t>)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opcional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b="1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468116" y="3270477"/>
            <a:ext cx="1368152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Source</a:t>
            </a:r>
            <a:r>
              <a:rPr lang="es-MX" sz="1400" dirty="0"/>
              <a:t> </a:t>
            </a:r>
            <a:r>
              <a:rPr lang="es-MX" sz="1400" dirty="0" err="1"/>
              <a:t>program</a:t>
            </a:r>
            <a:endParaRPr lang="en-US" sz="1400" dirty="0"/>
          </a:p>
        </p:txBody>
      </p:sp>
      <p:grpSp>
        <p:nvGrpSpPr>
          <p:cNvPr id="6" name="5 Grupo"/>
          <p:cNvGrpSpPr/>
          <p:nvPr/>
        </p:nvGrpSpPr>
        <p:grpSpPr>
          <a:xfrm>
            <a:off x="4360104" y="3616233"/>
            <a:ext cx="3735591" cy="2517648"/>
            <a:chOff x="4360104" y="3616233"/>
            <a:chExt cx="3735591" cy="2517648"/>
          </a:xfrm>
        </p:grpSpPr>
        <p:sp>
          <p:nvSpPr>
            <p:cNvPr id="7" name="6 Datos almacenados"/>
            <p:cNvSpPr/>
            <p:nvPr/>
          </p:nvSpPr>
          <p:spPr>
            <a:xfrm>
              <a:off x="4360104" y="3616233"/>
              <a:ext cx="1584176" cy="518458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i="1" dirty="0">
                  <a:solidFill>
                    <a:schemeClr val="tx1"/>
                  </a:solidFill>
                </a:rPr>
                <a:t>file</a:t>
              </a:r>
              <a:r>
                <a:rPr lang="es-MX" dirty="0">
                  <a:solidFill>
                    <a:schemeClr val="tx1"/>
                  </a:solidFill>
                </a:rPr>
                <a:t>.asm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7 Proceso"/>
            <p:cNvSpPr/>
            <p:nvPr/>
          </p:nvSpPr>
          <p:spPr>
            <a:xfrm>
              <a:off x="4438663" y="450795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MASM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8 Datos almacenados"/>
            <p:cNvSpPr/>
            <p:nvPr/>
          </p:nvSpPr>
          <p:spPr>
            <a:xfrm>
              <a:off x="4419233" y="5423976"/>
              <a:ext cx="1584176" cy="518458"/>
            </a:xfrm>
            <a:prstGeom prst="flowChartOnlineStorage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i="1" dirty="0">
                  <a:solidFill>
                    <a:schemeClr val="tx1"/>
                  </a:solidFill>
                </a:rPr>
                <a:t>file</a:t>
              </a:r>
              <a:r>
                <a:rPr lang="es-MX" dirty="0">
                  <a:solidFill>
                    <a:schemeClr val="tx1"/>
                  </a:solidFill>
                </a:rPr>
                <a:t>.obj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11 Conector recto de flecha"/>
            <p:cNvCxnSpPr>
              <a:stCxn id="7" idx="2"/>
            </p:cNvCxnSpPr>
            <p:nvPr/>
          </p:nvCxnSpPr>
          <p:spPr>
            <a:xfrm>
              <a:off x="5152192" y="4134691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4550370" y="5887659"/>
              <a:ext cx="136815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err="1"/>
                <a:t>Object</a:t>
              </a:r>
              <a:r>
                <a:rPr lang="es-MX" sz="1400" dirty="0"/>
                <a:t> </a:t>
              </a:r>
              <a:r>
                <a:rPr lang="es-MX" sz="1400" dirty="0" err="1"/>
                <a:t>program</a:t>
              </a:r>
              <a:endParaRPr lang="en-US" sz="1400" dirty="0"/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>
              <a:off x="5152192" y="5050716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Datos almacenados"/>
            <p:cNvSpPr/>
            <p:nvPr/>
          </p:nvSpPr>
          <p:spPr>
            <a:xfrm>
              <a:off x="6511519" y="4503074"/>
              <a:ext cx="1584176" cy="518458"/>
            </a:xfrm>
            <a:prstGeom prst="flowChartOnlineStorage">
              <a:avLst/>
            </a:prstGeom>
            <a:solidFill>
              <a:srgbClr val="66CC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i="1" dirty="0" err="1">
                  <a:solidFill>
                    <a:schemeClr val="tx1"/>
                  </a:solidFill>
                </a:rPr>
                <a:t>file</a:t>
              </a:r>
              <a:r>
                <a:rPr lang="es-MX" dirty="0" err="1">
                  <a:solidFill>
                    <a:schemeClr val="tx1"/>
                  </a:solidFill>
                </a:rPr>
                <a:t>.lst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13 Conector recto de flecha"/>
            <p:cNvCxnSpPr>
              <a:endCxn id="13" idx="1"/>
            </p:cNvCxnSpPr>
            <p:nvPr/>
          </p:nvCxnSpPr>
          <p:spPr>
            <a:xfrm flipV="1">
              <a:off x="5950831" y="4762303"/>
              <a:ext cx="560688" cy="48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>
              <a:off x="6619531" y="4198210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err="1"/>
                <a:t>Listing</a:t>
              </a:r>
              <a:r>
                <a:rPr lang="es-MX" sz="1400" dirty="0"/>
                <a:t> file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190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Ensamble </a:t>
            </a:r>
            <a:r>
              <a:rPr lang="es-MX" smtClean="0"/>
              <a:t>del programa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556792"/>
            <a:ext cx="81534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Seleccione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línea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alt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opc22pri31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alt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Seleccione</a:t>
            </a:r>
            <a:endParaRPr kumimoji="0" lang="en-US" alt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3200" dirty="0" smtClean="0"/>
              <a:t>   Build &gt; Build opc22pri31, 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3200" dirty="0" smtClean="0"/>
              <a:t>   Build &gt; Rebuild opc22pri31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ventana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alt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apareceran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publicados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errores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caso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existir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01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Archivo </a:t>
            </a:r>
            <a:r>
              <a:rPr lang="es-MX" i="1" dirty="0"/>
              <a:t>opc22pri31.lst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556792"/>
            <a:ext cx="81534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Ubicado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en-US" sz="3200" dirty="0"/>
              <a:t>el folder </a:t>
            </a:r>
            <a:r>
              <a:rPr lang="en-US" altLang="en-US" sz="3200" dirty="0" smtClean="0"/>
              <a:t>clsB0\PrjTtVS19rmt</a:t>
            </a:r>
            <a:endParaRPr lang="en-US" altLang="en-US" sz="28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3200" dirty="0" smtClean="0"/>
              <a:t>Se </a:t>
            </a:r>
            <a:r>
              <a:rPr lang="en-US" altLang="en-US" sz="3200" dirty="0" err="1" smtClean="0"/>
              <a:t>puede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abrir</a:t>
            </a:r>
            <a:r>
              <a:rPr lang="en-US" altLang="en-US" sz="3200" dirty="0" smtClean="0"/>
              <a:t> con </a:t>
            </a:r>
            <a:r>
              <a:rPr lang="en-US" altLang="en-US" sz="3200" dirty="0" err="1" smtClean="0"/>
              <a:t>Bloq</a:t>
            </a:r>
            <a:r>
              <a:rPr lang="en-US" altLang="en-US" sz="3200" dirty="0" smtClean="0"/>
              <a:t> de </a:t>
            </a:r>
            <a:r>
              <a:rPr lang="en-US" altLang="en-US" sz="3200" dirty="0" err="1" smtClean="0"/>
              <a:t>Notas</a:t>
            </a:r>
            <a:r>
              <a:rPr lang="en-US" altLang="en-US" sz="3200" dirty="0" smtClean="0"/>
              <a:t> o Notepad++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3200" i="1" noProof="0" dirty="0" smtClean="0"/>
              <a:t>¿Que </a:t>
            </a:r>
            <a:r>
              <a:rPr lang="en-US" altLang="en-US" sz="3200" i="1" noProof="0" dirty="0" err="1" smtClean="0"/>
              <a:t>contiene</a:t>
            </a:r>
            <a:r>
              <a:rPr lang="en-US" altLang="en-US" sz="3200" i="1" noProof="0" dirty="0" smtClean="0"/>
              <a:t>? _____</a:t>
            </a:r>
            <a:endParaRPr kumimoji="0" lang="en-US" altLang="en-US" sz="32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581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i="1" dirty="0"/>
              <a:t>.</a:t>
            </a:r>
            <a:r>
              <a:rPr lang="en-US" i="1" dirty="0" err="1"/>
              <a:t>lst</a:t>
            </a:r>
            <a:endParaRPr lang="en-U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Muestra</a:t>
            </a:r>
            <a:r>
              <a:rPr lang="en-US" altLang="en-US" dirty="0"/>
              <a:t> la </a:t>
            </a:r>
            <a:r>
              <a:rPr lang="en-US" altLang="en-US" dirty="0" err="1"/>
              <a:t>información</a:t>
            </a:r>
            <a:r>
              <a:rPr lang="en-US" altLang="en-US" dirty="0"/>
              <a:t> que </a:t>
            </a:r>
            <a:r>
              <a:rPr lang="en-US" altLang="en-US" dirty="0" err="1"/>
              <a:t>como</a:t>
            </a:r>
            <a:r>
              <a:rPr lang="en-US" altLang="en-US" dirty="0"/>
              <a:t> el </a:t>
            </a:r>
            <a:r>
              <a:rPr lang="en-US" altLang="en-US" dirty="0" err="1"/>
              <a:t>programa</a:t>
            </a:r>
            <a:r>
              <a:rPr lang="en-US" altLang="en-US" dirty="0"/>
              <a:t> </a:t>
            </a:r>
            <a:r>
              <a:rPr lang="en-US" altLang="en-US" i="1" dirty="0"/>
              <a:t>.</a:t>
            </a:r>
            <a:r>
              <a:rPr lang="en-US" altLang="en-US" i="1" dirty="0" err="1"/>
              <a:t>asm</a:t>
            </a:r>
            <a:r>
              <a:rPr lang="en-US" altLang="en-US" dirty="0"/>
              <a:t> </a:t>
            </a:r>
            <a:r>
              <a:rPr lang="en-US" altLang="en-US" dirty="0" err="1"/>
              <a:t>fue</a:t>
            </a:r>
            <a:r>
              <a:rPr lang="en-US" altLang="en-US" dirty="0"/>
              <a:t> </a:t>
            </a:r>
            <a:r>
              <a:rPr lang="en-US" altLang="en-US" dirty="0" err="1"/>
              <a:t>ensamblado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Contiene</a:t>
            </a:r>
            <a:r>
              <a:rPr lang="en-US" altLang="en-US" dirty="0"/>
              <a:t> </a:t>
            </a:r>
          </a:p>
          <a:p>
            <a:pPr lvl="1"/>
            <a:r>
              <a:rPr lang="es-MX" altLang="en-US" dirty="0"/>
              <a:t>código fuente</a:t>
            </a:r>
            <a:endParaRPr lang="en-US" altLang="en-US" dirty="0"/>
          </a:p>
          <a:p>
            <a:pPr lvl="1"/>
            <a:r>
              <a:rPr lang="es-MX" altLang="en-US" dirty="0"/>
              <a:t>direcciones, </a:t>
            </a:r>
            <a:r>
              <a:rPr lang="es-MX" altLang="en-US" dirty="0" err="1"/>
              <a:t>offsets</a:t>
            </a:r>
            <a:endParaRPr lang="en-US" altLang="en-US" dirty="0"/>
          </a:p>
          <a:p>
            <a:pPr lvl="1"/>
            <a:r>
              <a:rPr lang="en-US" altLang="en-US" dirty="0" err="1"/>
              <a:t>código</a:t>
            </a:r>
            <a:r>
              <a:rPr lang="en-US" altLang="en-US" dirty="0"/>
              <a:t> </a:t>
            </a:r>
            <a:r>
              <a:rPr lang="en-US" altLang="en-US" dirty="0" err="1"/>
              <a:t>objeto</a:t>
            </a:r>
            <a:r>
              <a:rPr lang="en-US" altLang="en-US" dirty="0"/>
              <a:t> (</a:t>
            </a:r>
            <a:r>
              <a:rPr lang="en-US" altLang="en-US" dirty="0" err="1"/>
              <a:t>languaje</a:t>
            </a:r>
            <a:r>
              <a:rPr lang="en-US" altLang="en-US" dirty="0"/>
              <a:t> </a:t>
            </a:r>
            <a:r>
              <a:rPr lang="en-US" altLang="en-US" dirty="0" err="1"/>
              <a:t>máquina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nombres</a:t>
            </a:r>
            <a:r>
              <a:rPr lang="en-US" altLang="en-US" dirty="0"/>
              <a:t> de </a:t>
            </a:r>
            <a:r>
              <a:rPr lang="en-US" altLang="en-US" dirty="0" err="1"/>
              <a:t>los</a:t>
            </a:r>
            <a:r>
              <a:rPr lang="en-US" altLang="en-US" dirty="0"/>
              <a:t> </a:t>
            </a:r>
            <a:r>
              <a:rPr lang="en-US" altLang="en-US" dirty="0" err="1"/>
              <a:t>segmentos</a:t>
            </a:r>
            <a:endParaRPr lang="en-US" altLang="en-US" dirty="0"/>
          </a:p>
          <a:p>
            <a:pPr lvl="1"/>
            <a:r>
              <a:rPr lang="en-US" altLang="en-US" dirty="0" err="1"/>
              <a:t>símbolos</a:t>
            </a:r>
            <a:r>
              <a:rPr lang="en-US" altLang="en-US" dirty="0"/>
              <a:t> (variables, </a:t>
            </a:r>
            <a:r>
              <a:rPr lang="en-US" altLang="en-US" dirty="0" err="1"/>
              <a:t>procedimientos</a:t>
            </a:r>
            <a:r>
              <a:rPr lang="en-US" altLang="en-US" dirty="0"/>
              <a:t>, y </a:t>
            </a:r>
            <a:r>
              <a:rPr lang="en-US" altLang="en-US" dirty="0" err="1"/>
              <a:t>constantes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071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Ligado</a:t>
            </a:r>
            <a:r>
              <a:rPr lang="en-US" sz="3200" dirty="0"/>
              <a:t> </a:t>
            </a:r>
            <a:r>
              <a:rPr lang="en-US" sz="3200" dirty="0" smtClean="0"/>
              <a:t>(Linking), </a:t>
            </a:r>
            <a:r>
              <a:rPr lang="en-US" sz="3200" dirty="0" err="1" smtClean="0"/>
              <a:t>lanzado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el </a:t>
            </a:r>
            <a:r>
              <a:rPr lang="en-US" sz="3200" dirty="0" err="1" smtClean="0"/>
              <a:t>ensamble</a:t>
            </a:r>
            <a:endParaRPr lang="en-U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35423"/>
            <a:ext cx="8229600" cy="477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Ligado</a:t>
            </a:r>
            <a:r>
              <a:rPr lang="en-US" sz="2000" b="1" dirty="0"/>
              <a:t> o </a:t>
            </a:r>
            <a:r>
              <a:rPr lang="en-US" sz="2000" b="1" dirty="0" err="1"/>
              <a:t>vinculado</a:t>
            </a:r>
            <a:r>
              <a:rPr lang="en-US" sz="2000" dirty="0"/>
              <a:t> </a:t>
            </a:r>
            <a:r>
              <a:rPr lang="en-US" sz="2000" dirty="0" smtClean="0"/>
              <a:t>,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/>
              <a:t>la </a:t>
            </a:r>
            <a:r>
              <a:rPr lang="en-US" sz="2000" dirty="0" err="1"/>
              <a:t>actividad</a:t>
            </a:r>
            <a:r>
              <a:rPr lang="en-US" sz="2000" dirty="0"/>
              <a:t>, </a:t>
            </a:r>
            <a:r>
              <a:rPr lang="en-US" sz="2000" dirty="0" err="1"/>
              <a:t>desarrollada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el </a:t>
            </a:r>
            <a:r>
              <a:rPr lang="en-US" sz="2000" b="1" dirty="0" err="1"/>
              <a:t>Ligador</a:t>
            </a:r>
            <a:r>
              <a:rPr lang="en-US" sz="2000" b="1" dirty="0"/>
              <a:t> </a:t>
            </a:r>
            <a:r>
              <a:rPr lang="en-US" sz="2000" b="1" dirty="0" smtClean="0"/>
              <a:t>(link.exe</a:t>
            </a:r>
            <a:r>
              <a:rPr lang="en-US" sz="2000" b="1" dirty="0"/>
              <a:t>)</a:t>
            </a:r>
            <a:r>
              <a:rPr lang="en-US" sz="2000" dirty="0"/>
              <a:t>, de </a:t>
            </a:r>
            <a:r>
              <a:rPr lang="en-US" sz="2000" dirty="0" err="1"/>
              <a:t>tomar</a:t>
            </a:r>
            <a:r>
              <a:rPr lang="en-US" sz="2000" dirty="0"/>
              <a:t> el </a:t>
            </a:r>
            <a:r>
              <a:rPr lang="en-US" sz="2000" dirty="0" err="1"/>
              <a:t>archivo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(.</a:t>
            </a:r>
            <a:r>
              <a:rPr lang="en-US" sz="2000" i="1" dirty="0" err="1"/>
              <a:t>obj</a:t>
            </a:r>
            <a:r>
              <a:rPr lang="en-US" sz="2000" dirty="0"/>
              <a:t>), </a:t>
            </a:r>
            <a:r>
              <a:rPr lang="en-US" sz="2000" dirty="0" err="1"/>
              <a:t>revisando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contiene</a:t>
            </a:r>
            <a:r>
              <a:rPr lang="en-US" sz="2000" dirty="0"/>
              <a:t>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llamada</a:t>
            </a:r>
            <a:r>
              <a:rPr lang="en-US" sz="2000" dirty="0"/>
              <a:t> a </a:t>
            </a:r>
            <a:r>
              <a:rPr lang="en-US" sz="2000" dirty="0" err="1"/>
              <a:t>procedimientos</a:t>
            </a:r>
            <a:r>
              <a:rPr lang="en-US" sz="2000" dirty="0"/>
              <a:t>  o </a:t>
            </a:r>
            <a:r>
              <a:rPr lang="en-US" sz="2000" dirty="0" err="1"/>
              <a:t>funciones</a:t>
            </a:r>
            <a:r>
              <a:rPr lang="en-US" sz="2000" dirty="0"/>
              <a:t> de </a:t>
            </a:r>
            <a:r>
              <a:rPr lang="en-US" sz="2000" dirty="0" err="1" smtClean="0"/>
              <a:t>librería</a:t>
            </a:r>
            <a:r>
              <a:rPr lang="en-US" sz="2000" dirty="0" smtClean="0"/>
              <a:t> (del Sistema).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El </a:t>
            </a:r>
            <a:r>
              <a:rPr lang="en-US" sz="2000" dirty="0" err="1"/>
              <a:t>ligador</a:t>
            </a:r>
            <a:r>
              <a:rPr lang="en-US" sz="2000" dirty="0"/>
              <a:t>, </a:t>
            </a:r>
            <a:r>
              <a:rPr lang="en-US" sz="2000" dirty="0" err="1" smtClean="0"/>
              <a:t>agrega</a:t>
            </a:r>
            <a:r>
              <a:rPr lang="en-US" sz="2000" dirty="0" smtClean="0"/>
              <a:t> </a:t>
            </a:r>
            <a:r>
              <a:rPr lang="en-US" sz="2000" dirty="0" err="1"/>
              <a:t>cualesquier</a:t>
            </a:r>
            <a:r>
              <a:rPr lang="en-US" sz="2000" dirty="0"/>
              <a:t> </a:t>
            </a:r>
            <a:r>
              <a:rPr lang="en-US" sz="2000" dirty="0" err="1"/>
              <a:t>procedimeinto</a:t>
            </a:r>
            <a:r>
              <a:rPr lang="en-US" sz="2000" dirty="0"/>
              <a:t> o </a:t>
            </a:r>
            <a:r>
              <a:rPr lang="en-US" sz="2000" dirty="0" err="1"/>
              <a:t>función</a:t>
            </a:r>
            <a:r>
              <a:rPr lang="en-US" sz="2000" dirty="0"/>
              <a:t> de la </a:t>
            </a:r>
            <a:r>
              <a:rPr lang="en-US" sz="2000" dirty="0" err="1"/>
              <a:t>librería</a:t>
            </a:r>
            <a:r>
              <a:rPr lang="en-US" sz="2000" dirty="0"/>
              <a:t>, </a:t>
            </a:r>
            <a:r>
              <a:rPr lang="en-US" sz="2000" dirty="0" smtClean="0"/>
              <a:t>al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 smtClean="0"/>
              <a:t>ejecutable</a:t>
            </a:r>
            <a:r>
              <a:rPr lang="en-US" sz="2000" dirty="0" smtClean="0"/>
              <a:t> </a:t>
            </a:r>
            <a:r>
              <a:rPr lang="en-US" sz="2000" dirty="0"/>
              <a:t>(.</a:t>
            </a:r>
            <a:r>
              <a:rPr lang="en-US" sz="2000" i="1" dirty="0"/>
              <a:t>exe</a:t>
            </a:r>
            <a:r>
              <a:rPr lang="en-US" sz="2000" dirty="0" smtClean="0"/>
              <a:t>). </a:t>
            </a:r>
            <a:r>
              <a:rPr lang="es-MX" sz="2000" dirty="0" smtClean="0"/>
              <a:t>El </a:t>
            </a:r>
            <a:r>
              <a:rPr lang="es-MX" sz="2000" dirty="0"/>
              <a:t>archivo ejecutable contiene el </a:t>
            </a:r>
            <a:r>
              <a:rPr lang="es-MX" sz="2000" i="1" dirty="0" err="1"/>
              <a:t>program</a:t>
            </a:r>
            <a:r>
              <a:rPr lang="es-MX" sz="2000" dirty="0"/>
              <a:t>  a ser ejecutado por el Sistema Operativo.</a:t>
            </a:r>
          </a:p>
          <a:p>
            <a:pPr marL="0" indent="0">
              <a:buNone/>
            </a:pPr>
            <a:endParaRPr lang="es-MX" sz="2000" b="1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19" name="18 Datos almacenados"/>
          <p:cNvSpPr/>
          <p:nvPr/>
        </p:nvSpPr>
        <p:spPr>
          <a:xfrm>
            <a:off x="4595793" y="3803782"/>
            <a:ext cx="1584176" cy="518458"/>
          </a:xfrm>
          <a:prstGeom prst="flowChartOnlineStorage">
            <a:avLst/>
          </a:prstGeom>
          <a:solidFill>
            <a:srgbClr val="00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i="1" dirty="0">
                <a:solidFill>
                  <a:schemeClr val="tx1"/>
                </a:solidFill>
              </a:rPr>
              <a:t>file</a:t>
            </a:r>
            <a:r>
              <a:rPr lang="es-MX" dirty="0">
                <a:solidFill>
                  <a:schemeClr val="tx1"/>
                </a:solidFill>
              </a:rPr>
              <a:t>.obj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Datos almacenados"/>
          <p:cNvSpPr/>
          <p:nvPr/>
        </p:nvSpPr>
        <p:spPr>
          <a:xfrm>
            <a:off x="4608125" y="5563027"/>
            <a:ext cx="1584176" cy="518458"/>
          </a:xfrm>
          <a:prstGeom prst="flowChartOnlineStorag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i="1" dirty="0">
                <a:solidFill>
                  <a:schemeClr val="tx1"/>
                </a:solidFill>
              </a:rPr>
              <a:t>file</a:t>
            </a:r>
            <a:r>
              <a:rPr lang="es-MX" dirty="0">
                <a:solidFill>
                  <a:schemeClr val="tx1"/>
                </a:solidFill>
              </a:rPr>
              <a:t>.exe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Proceso"/>
          <p:cNvSpPr/>
          <p:nvPr/>
        </p:nvSpPr>
        <p:spPr>
          <a:xfrm>
            <a:off x="4644129" y="4668219"/>
            <a:ext cx="1512168" cy="518458"/>
          </a:xfrm>
          <a:prstGeom prst="flowChartProcess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21 Conector recto de flecha"/>
          <p:cNvCxnSpPr>
            <a:endCxn id="21" idx="0"/>
          </p:cNvCxnSpPr>
          <p:nvPr/>
        </p:nvCxnSpPr>
        <p:spPr>
          <a:xfrm>
            <a:off x="5387881" y="4322240"/>
            <a:ext cx="12332" cy="3459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5387881" y="5186677"/>
            <a:ext cx="0" cy="3732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703805" y="3472205"/>
            <a:ext cx="148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Programa objeto</a:t>
            </a:r>
            <a:endParaRPr lang="en-US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37801" y="6094995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Programa ejecutable</a:t>
            </a:r>
            <a:endParaRPr lang="en-US" sz="1400" dirty="0"/>
          </a:p>
        </p:txBody>
      </p:sp>
      <p:sp>
        <p:nvSpPr>
          <p:cNvPr id="26" name="25 Datos almacenados"/>
          <p:cNvSpPr/>
          <p:nvPr/>
        </p:nvSpPr>
        <p:spPr>
          <a:xfrm>
            <a:off x="2411760" y="4634225"/>
            <a:ext cx="1728192" cy="518458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i="1" dirty="0" err="1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26 Conector recto de flecha"/>
          <p:cNvCxnSpPr>
            <a:stCxn id="26" idx="3"/>
            <a:endCxn id="21" idx="1"/>
          </p:cNvCxnSpPr>
          <p:nvPr/>
        </p:nvCxnSpPr>
        <p:spPr>
          <a:xfrm>
            <a:off x="3851920" y="4893454"/>
            <a:ext cx="792209" cy="339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411760" y="4302648"/>
            <a:ext cx="162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Lista de </a:t>
            </a:r>
            <a:r>
              <a:rPr lang="es-MX" sz="1400" dirty="0" err="1"/>
              <a:t>procedures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181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Running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i="1" dirty="0"/>
              <a:t>Running</a:t>
            </a:r>
            <a:r>
              <a:rPr lang="en-US" altLang="en-US" dirty="0"/>
              <a:t>, or the act where the CPU executes the executable program, first, the operating system </a:t>
            </a:r>
            <a:r>
              <a:rPr lang="en-US" altLang="en-US" b="1" i="1" dirty="0"/>
              <a:t>loader</a:t>
            </a:r>
            <a:r>
              <a:rPr lang="en-US" altLang="en-US" dirty="0"/>
              <a:t> utility reads the executable ﬁle into memory and branches the CPU to the program’s starting address, and the program begins to execute.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Command</a:t>
            </a:r>
            <a:r>
              <a:rPr lang="es-MX" dirty="0"/>
              <a:t> to run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 </a:t>
            </a:r>
            <a:r>
              <a:rPr lang="es-MX" dirty="0" err="1"/>
              <a:t>program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b="1" i="1" dirty="0"/>
              <a:t>file.exe</a:t>
            </a:r>
            <a:endParaRPr lang="es-MX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4796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Ejecución del programa 1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556792"/>
            <a:ext cx="81534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Ubicarse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en-US" sz="3200" dirty="0"/>
              <a:t>el folder clsB0\PrjTtVS19rmt\Debug</a:t>
            </a:r>
            <a:endParaRPr lang="en-US" altLang="en-US" sz="28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3200" dirty="0" err="1" smtClean="0"/>
              <a:t>Doble</a:t>
            </a:r>
            <a:r>
              <a:rPr lang="en-US" altLang="en-US" sz="3200" dirty="0" smtClean="0"/>
              <a:t> click </a:t>
            </a:r>
            <a:r>
              <a:rPr lang="en-US" altLang="en-US" sz="3200" dirty="0" err="1" smtClean="0"/>
              <a:t>sobre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Console.bat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abriéndose</a:t>
            </a:r>
            <a:r>
              <a:rPr lang="en-US" altLang="en-US" sz="3200" dirty="0" smtClean="0"/>
              <a:t> la </a:t>
            </a:r>
            <a:r>
              <a:rPr lang="en-US" altLang="en-US" sz="3200" dirty="0" err="1" smtClean="0"/>
              <a:t>ventana</a:t>
            </a:r>
            <a:r>
              <a:rPr lang="en-US" altLang="en-US" sz="3200" dirty="0" smtClean="0"/>
              <a:t>, </a:t>
            </a:r>
            <a:r>
              <a:rPr lang="en-US" altLang="en-US" sz="3200" dirty="0" err="1" smtClean="0"/>
              <a:t>desde</a:t>
            </a:r>
            <a:r>
              <a:rPr lang="en-US" altLang="en-US" sz="3200" dirty="0" smtClean="0"/>
              <a:t> la </a:t>
            </a:r>
            <a:r>
              <a:rPr lang="en-US" altLang="en-US" sz="3200" dirty="0" err="1" smtClean="0"/>
              <a:t>cual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prodra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ejecutar</a:t>
            </a:r>
            <a:r>
              <a:rPr lang="en-US" altLang="en-US" sz="3200" dirty="0" smtClean="0"/>
              <a:t> el </a:t>
            </a:r>
            <a:r>
              <a:rPr lang="en-US" altLang="en-US" sz="3200" dirty="0" err="1" smtClean="0"/>
              <a:t>programa</a:t>
            </a:r>
            <a:r>
              <a:rPr lang="en-US" altLang="en-US" sz="3200" dirty="0"/>
              <a:t> </a:t>
            </a:r>
            <a:r>
              <a:rPr lang="en-US" altLang="en-US" sz="3200" i="1" dirty="0" smtClean="0"/>
              <a:t>opc22pri31.exe</a:t>
            </a:r>
            <a:endParaRPr kumimoji="0" lang="en-US" altLang="en-US" sz="32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06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Ejecución del programa 2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556792"/>
            <a:ext cx="81534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en-US" sz="32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94" y="1608272"/>
            <a:ext cx="6107906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Visualización y edición del “.</a:t>
            </a:r>
            <a:r>
              <a:rPr lang="es-MX" dirty="0" err="1" smtClean="0"/>
              <a:t>asm</a:t>
            </a:r>
            <a:r>
              <a:rPr lang="es-MX" dirty="0" smtClean="0"/>
              <a:t>”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556792"/>
            <a:ext cx="81534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Desde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Bloq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notas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Notepad++, o</a:t>
            </a:r>
            <a:endParaRPr lang="en-US" alt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Desde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mismo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IDE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VS,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3200" dirty="0" err="1" smtClean="0"/>
              <a:t>Tenga</a:t>
            </a:r>
            <a:r>
              <a:rPr lang="en-US" altLang="en-US" sz="3200" dirty="0" smtClean="0"/>
              <a:t> mucho </a:t>
            </a:r>
            <a:r>
              <a:rPr lang="en-US" altLang="en-US" sz="3200" dirty="0" err="1" smtClean="0"/>
              <a:t>cuidado</a:t>
            </a:r>
            <a:r>
              <a:rPr lang="en-US" altLang="en-US" sz="3200" dirty="0" smtClean="0"/>
              <a:t>, al </a:t>
            </a:r>
            <a:r>
              <a:rPr lang="en-US" altLang="en-US" sz="3200" dirty="0" err="1" smtClean="0"/>
              <a:t>modificarlo</a:t>
            </a:r>
            <a:r>
              <a:rPr lang="en-US" altLang="en-US" sz="3200" dirty="0" smtClean="0"/>
              <a:t>, </a:t>
            </a:r>
            <a:r>
              <a:rPr lang="en-US" altLang="en-US" sz="3200" dirty="0" smtClean="0"/>
              <a:t>de </a:t>
            </a:r>
            <a:r>
              <a:rPr lang="en-US" altLang="en-US" sz="3200" dirty="0" err="1" smtClean="0"/>
              <a:t>verificar</a:t>
            </a:r>
            <a:r>
              <a:rPr lang="en-US" altLang="en-US" sz="3200" dirty="0" smtClean="0"/>
              <a:t> que se </a:t>
            </a:r>
            <a:r>
              <a:rPr lang="en-US" altLang="en-US" sz="3200" dirty="0" err="1" smtClean="0"/>
              <a:t>guarde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adecuadamente</a:t>
            </a:r>
            <a:r>
              <a:rPr lang="en-US" altLang="en-US" sz="3200" dirty="0" smtClean="0"/>
              <a:t>.</a:t>
            </a:r>
            <a:endParaRPr kumimoji="0" lang="en-US" alt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464806"/>
            <a:ext cx="36861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4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278-6070-4EDE-B0DE-153C0ADD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MS-MASM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7E5F-C178-4ED0-8446-0BB45BAA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MASM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Microsoft Macro </a:t>
            </a:r>
            <a:r>
              <a:rPr lang="es-MX" dirty="0" err="1"/>
              <a:t>ASseMbler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x86 Intel </a:t>
            </a:r>
            <a:r>
              <a:rPr lang="es-MX" dirty="0" err="1"/>
              <a:t>processors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MASM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x86 </a:t>
            </a:r>
            <a:r>
              <a:rPr lang="es-MX" dirty="0" err="1"/>
              <a:t>assembler</a:t>
            </a:r>
            <a:r>
              <a:rPr lang="es-MX" dirty="0"/>
              <a:t> </a:t>
            </a:r>
            <a:r>
              <a:rPr lang="en-US" dirty="0"/>
              <a:t>that uses the Intel syntax for MS-DOS and MS-WINDOWS.</a:t>
            </a:r>
            <a:endParaRPr lang="es-MX" dirty="0"/>
          </a:p>
          <a:p>
            <a:pPr lvl="1"/>
            <a:r>
              <a:rPr lang="en-US" dirty="0"/>
              <a:t>There are two versions of the MASM:</a:t>
            </a:r>
          </a:p>
          <a:p>
            <a:pPr lvl="2"/>
            <a:r>
              <a:rPr lang="en-US" dirty="0"/>
              <a:t>One (ML) for 16-bit and 32-bit assembly sources, and</a:t>
            </a:r>
          </a:p>
          <a:p>
            <a:pPr lvl="2"/>
            <a:r>
              <a:rPr lang="en-US" dirty="0"/>
              <a:t>another (ML64) for 64-bit assembly sources only.</a:t>
            </a:r>
            <a:endParaRPr lang="es-MX" dirty="0"/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C7BDF-9906-446F-8ECC-3DD0C07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8A40A-EFC5-4227-A0AB-5278B399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782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Para finalizar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556792"/>
            <a:ext cx="81534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Cerrar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ventana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alt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Console.bat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altLang="en-US" sz="28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3200" dirty="0" smtClean="0"/>
              <a:t>Remover el archive </a:t>
            </a:r>
            <a:r>
              <a:rPr lang="en-US" altLang="en-US" sz="3200" i="1" dirty="0" smtClean="0"/>
              <a:t>AddSub1.asm</a:t>
            </a:r>
            <a:r>
              <a:rPr lang="en-US" altLang="en-US" sz="3200" dirty="0" smtClean="0"/>
              <a:t> del Proyecto con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3200" dirty="0" smtClean="0"/>
              <a:t>    </a:t>
            </a:r>
            <a:r>
              <a:rPr lang="en-US" altLang="en-US" sz="3200" dirty="0" err="1" smtClean="0"/>
              <a:t>seleccionar</a:t>
            </a:r>
            <a:r>
              <a:rPr lang="en-US" altLang="en-US" sz="3200" dirty="0" smtClean="0"/>
              <a:t> AddSub1.asm, con </a:t>
            </a:r>
            <a:r>
              <a:rPr lang="en-US" altLang="en-US" sz="3200" dirty="0" err="1" smtClean="0"/>
              <a:t>botó</a:t>
            </a:r>
            <a:r>
              <a:rPr lang="en-US" altLang="en-US" sz="3200" dirty="0" smtClean="0"/>
              <a:t> derecho del </a:t>
            </a:r>
            <a:r>
              <a:rPr lang="en-US" altLang="en-US" sz="3200" dirty="0" err="1" smtClean="0"/>
              <a:t>ratón</a:t>
            </a:r>
            <a:r>
              <a:rPr lang="en-US" altLang="en-US" sz="3200" dirty="0" smtClean="0"/>
              <a:t>, y </a:t>
            </a:r>
            <a:r>
              <a:rPr lang="en-US" altLang="en-US" sz="3200" dirty="0" err="1" smtClean="0"/>
              <a:t>seleccionar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Exclude from </a:t>
            </a:r>
            <a:r>
              <a:rPr lang="en-US" altLang="en-US" sz="3200" i="1" dirty="0" err="1" smtClean="0"/>
              <a:t>proyect</a:t>
            </a:r>
            <a:r>
              <a:rPr lang="en-US" altLang="en-US" sz="3200" dirty="0"/>
              <a:t> </a:t>
            </a:r>
            <a:endParaRPr lang="en-US" altLang="en-US" sz="320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Volver</a:t>
            </a:r>
            <a:r>
              <a:rPr kumimoji="0" lang="en-US" alt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 </a:t>
            </a:r>
            <a:r>
              <a:rPr kumimoji="0" lang="en-US" altLang="en-US" sz="32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ensamblar</a:t>
            </a:r>
            <a:r>
              <a:rPr lang="en-US" altLang="en-US" sz="3200" dirty="0"/>
              <a:t>  Build &gt; </a:t>
            </a:r>
            <a:r>
              <a:rPr lang="en-US" altLang="en-US" sz="3200" i="1" dirty="0"/>
              <a:t>Rebuild </a:t>
            </a:r>
            <a:r>
              <a:rPr lang="en-US" altLang="en-US" sz="3200" i="1" dirty="0" smtClean="0"/>
              <a:t>opc22pri31</a:t>
            </a:r>
            <a:r>
              <a:rPr lang="en-US" altLang="en-US" sz="3200" dirty="0" smtClean="0"/>
              <a:t> para que el Proyecto </a:t>
            </a:r>
            <a:r>
              <a:rPr lang="en-US" altLang="en-US" sz="3200" dirty="0" err="1" smtClean="0"/>
              <a:t>vuelva</a:t>
            </a:r>
            <a:r>
              <a:rPr lang="en-US" altLang="en-US" sz="3200" dirty="0" smtClean="0"/>
              <a:t> al </a:t>
            </a:r>
            <a:r>
              <a:rPr lang="en-US" altLang="en-US" sz="3200" dirty="0" err="1" smtClean="0"/>
              <a:t>estado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inicial</a:t>
            </a:r>
            <a:r>
              <a:rPr lang="en-US" altLang="en-US" sz="3200" dirty="0" smtClean="0"/>
              <a:t>.</a:t>
            </a:r>
            <a:endParaRPr kumimoji="0" lang="en-US" altLang="en-US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5780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</a:t>
            </a:r>
          </a:p>
          <a:p>
            <a:r>
              <a:rPr lang="en-US" dirty="0" smtClean="0"/>
              <a:t>Agosto </a:t>
            </a:r>
            <a:r>
              <a:rPr lang="en-US" dirty="0" err="1" smtClean="0"/>
              <a:t>diciembre</a:t>
            </a:r>
            <a:r>
              <a:rPr lang="en-US" dirty="0" smtClean="0"/>
              <a:t>, 2022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103742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Ejecución de Programas en </a:t>
            </a:r>
            <a:r>
              <a:rPr lang="es-MX" sz="2800" dirty="0" err="1"/>
              <a:t>Leng</a:t>
            </a:r>
            <a:r>
              <a:rPr lang="es-MX" sz="2800" dirty="0"/>
              <a:t>. Ensamblador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2287"/>
          </a:xfrm>
        </p:spPr>
        <p:txBody>
          <a:bodyPr>
            <a:normAutofit/>
          </a:bodyPr>
          <a:lstStyle/>
          <a:p>
            <a:r>
              <a:rPr lang="es-MX" sz="2400" dirty="0"/>
              <a:t>Flujo para ejecutar programas en Ensamblador:</a:t>
            </a:r>
          </a:p>
          <a:p>
            <a:pPr lvl="1"/>
            <a:r>
              <a:rPr lang="es-MX" sz="2000" i="1" dirty="0"/>
              <a:t>Ensamble</a:t>
            </a:r>
            <a:r>
              <a:rPr lang="es-MX" sz="2000" dirty="0"/>
              <a:t> con el Ensamblador </a:t>
            </a:r>
            <a:r>
              <a:rPr lang="es-MX" sz="2000" b="1" dirty="0"/>
              <a:t>MASM</a:t>
            </a:r>
            <a:r>
              <a:rPr lang="es-MX" sz="2000" dirty="0"/>
              <a:t> (</a:t>
            </a:r>
            <a:r>
              <a:rPr lang="es-MX" sz="2000" b="1" dirty="0"/>
              <a:t>M</a:t>
            </a:r>
            <a:r>
              <a:rPr lang="es-MX" sz="2000" dirty="0"/>
              <a:t>acro </a:t>
            </a:r>
            <a:r>
              <a:rPr lang="es-MX" sz="2000" b="1" dirty="0" err="1"/>
              <a:t>AS</a:t>
            </a:r>
            <a:r>
              <a:rPr lang="es-MX" sz="2000" dirty="0" err="1"/>
              <a:t>se</a:t>
            </a:r>
            <a:r>
              <a:rPr lang="es-MX" sz="2000" b="1" dirty="0" err="1"/>
              <a:t>M</a:t>
            </a:r>
            <a:r>
              <a:rPr lang="es-MX" sz="2000" dirty="0" err="1"/>
              <a:t>bler</a:t>
            </a:r>
            <a:r>
              <a:rPr lang="es-MX" sz="2000" dirty="0"/>
              <a:t>)</a:t>
            </a:r>
          </a:p>
          <a:p>
            <a:pPr lvl="1"/>
            <a:r>
              <a:rPr lang="es-MX" sz="2000" i="1" dirty="0"/>
              <a:t>Ligado o vinculado</a:t>
            </a:r>
            <a:r>
              <a:rPr lang="es-MX" sz="2000" dirty="0"/>
              <a:t> (</a:t>
            </a:r>
            <a:r>
              <a:rPr lang="es-MX" sz="2000" dirty="0" err="1"/>
              <a:t>linking</a:t>
            </a:r>
            <a:r>
              <a:rPr lang="es-MX" sz="2000" dirty="0"/>
              <a:t>) con el </a:t>
            </a:r>
            <a:r>
              <a:rPr lang="es-MX" sz="2000" b="1" dirty="0" err="1"/>
              <a:t>Linker</a:t>
            </a:r>
            <a:r>
              <a:rPr lang="es-MX" sz="2000" dirty="0"/>
              <a:t> </a:t>
            </a:r>
          </a:p>
          <a:p>
            <a:pPr lvl="1"/>
            <a:r>
              <a:rPr lang="es-MX" sz="2000" dirty="0"/>
              <a:t>Ejecución de programas en Lenguaje Ensamblador (</a:t>
            </a:r>
            <a:r>
              <a:rPr lang="es-MX" sz="2000" dirty="0" err="1"/>
              <a:t>Assembly</a:t>
            </a:r>
            <a:r>
              <a:rPr lang="es-MX" sz="2000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grpSp>
        <p:nvGrpSpPr>
          <p:cNvPr id="19" name="18 Grupo"/>
          <p:cNvGrpSpPr/>
          <p:nvPr/>
        </p:nvGrpSpPr>
        <p:grpSpPr>
          <a:xfrm>
            <a:off x="1334272" y="3411767"/>
            <a:ext cx="6300923" cy="2972027"/>
            <a:chOff x="1397542" y="2529947"/>
            <a:chExt cx="6300923" cy="2972027"/>
          </a:xfrm>
        </p:grpSpPr>
        <p:sp>
          <p:nvSpPr>
            <p:cNvPr id="20" name="19 Datos almacenados"/>
            <p:cNvSpPr/>
            <p:nvPr/>
          </p:nvSpPr>
          <p:spPr>
            <a:xfrm>
              <a:off x="1397542" y="2875703"/>
              <a:ext cx="1584176" cy="518458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i="1" dirty="0">
                  <a:solidFill>
                    <a:schemeClr val="tx1"/>
                  </a:solidFill>
                </a:rPr>
                <a:t>file</a:t>
              </a:r>
              <a:r>
                <a:rPr lang="es-MX" dirty="0">
                  <a:solidFill>
                    <a:schemeClr val="tx1"/>
                  </a:solidFill>
                </a:rPr>
                <a:t>.asm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20 Proceso"/>
            <p:cNvSpPr/>
            <p:nvPr/>
          </p:nvSpPr>
          <p:spPr>
            <a:xfrm>
              <a:off x="1476101" y="376742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MASM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21 Datos almacenados"/>
            <p:cNvSpPr/>
            <p:nvPr/>
          </p:nvSpPr>
          <p:spPr>
            <a:xfrm>
              <a:off x="3600547" y="3767421"/>
              <a:ext cx="1584176" cy="518458"/>
            </a:xfrm>
            <a:prstGeom prst="flowChartOnlineStorage">
              <a:avLst/>
            </a:prstGeom>
            <a:solidFill>
              <a:srgbClr val="00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i="1" dirty="0">
                  <a:solidFill>
                    <a:schemeClr val="tx1"/>
                  </a:solidFill>
                </a:rPr>
                <a:t>file</a:t>
              </a:r>
              <a:r>
                <a:rPr lang="es-MX" dirty="0">
                  <a:solidFill>
                    <a:schemeClr val="tx1"/>
                  </a:solidFill>
                </a:rPr>
                <a:t>.obj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22 Datos almacenados"/>
            <p:cNvSpPr/>
            <p:nvPr/>
          </p:nvSpPr>
          <p:spPr>
            <a:xfrm>
              <a:off x="5976601" y="4662229"/>
              <a:ext cx="1584176" cy="518458"/>
            </a:xfrm>
            <a:prstGeom prst="flowChartOnlineStorag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i="1" dirty="0">
                  <a:solidFill>
                    <a:schemeClr val="tx1"/>
                  </a:solidFill>
                </a:rPr>
                <a:t>file</a:t>
              </a:r>
              <a:r>
                <a:rPr lang="es-MX" dirty="0">
                  <a:solidFill>
                    <a:schemeClr val="tx1"/>
                  </a:solidFill>
                </a:rPr>
                <a:t>.exe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23 Proceso"/>
            <p:cNvSpPr/>
            <p:nvPr/>
          </p:nvSpPr>
          <p:spPr>
            <a:xfrm>
              <a:off x="6012605" y="376742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tx1"/>
                  </a:solidFill>
                </a:rPr>
                <a:t>Linker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24 Conector recto de flecha"/>
            <p:cNvCxnSpPr>
              <a:stCxn id="20" idx="2"/>
            </p:cNvCxnSpPr>
            <p:nvPr/>
          </p:nvCxnSpPr>
          <p:spPr>
            <a:xfrm>
              <a:off x="2189630" y="3394161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endCxn id="22" idx="1"/>
            </p:cNvCxnSpPr>
            <p:nvPr/>
          </p:nvCxnSpPr>
          <p:spPr>
            <a:xfrm>
              <a:off x="2988269" y="4026650"/>
              <a:ext cx="61227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>
              <a:stCxn id="22" idx="3"/>
            </p:cNvCxnSpPr>
            <p:nvPr/>
          </p:nvCxnSpPr>
          <p:spPr>
            <a:xfrm>
              <a:off x="4920694" y="4026650"/>
              <a:ext cx="109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>
              <a:off x="6756357" y="4285879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1505554" y="2529947"/>
              <a:ext cx="1476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fuente</a:t>
              </a:r>
              <a:endParaRPr lang="en-US" sz="1400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3708559" y="4285879"/>
              <a:ext cx="1476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objeto</a:t>
              </a:r>
              <a:endParaRPr lang="en-US" sz="1400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006277" y="5194197"/>
              <a:ext cx="1692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ejecutable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79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Arrancando Visual Studio 2019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500446"/>
            <a:ext cx="8352928" cy="591868"/>
          </a:xfrm>
        </p:spPr>
        <p:txBody>
          <a:bodyPr>
            <a:normAutofit/>
          </a:bodyPr>
          <a:lstStyle/>
          <a:p>
            <a:r>
              <a:rPr lang="es-MX" dirty="0" smtClean="0"/>
              <a:t>En Windows: 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grpSp>
        <p:nvGrpSpPr>
          <p:cNvPr id="8" name="Grupo 7"/>
          <p:cNvGrpSpPr/>
          <p:nvPr/>
        </p:nvGrpSpPr>
        <p:grpSpPr>
          <a:xfrm>
            <a:off x="1336068" y="2254202"/>
            <a:ext cx="6267450" cy="4113847"/>
            <a:chOff x="1274533" y="2242503"/>
            <a:chExt cx="6267450" cy="4113847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4533" y="2242503"/>
              <a:ext cx="6267450" cy="4113847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691680" y="5659584"/>
              <a:ext cx="2716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rgbClr val="FF0000"/>
                  </a:solidFill>
                </a:rPr>
                <a:t>Seleccionar:</a:t>
              </a:r>
            </a:p>
            <a:p>
              <a:r>
                <a:rPr lang="es-MX" dirty="0" smtClean="0">
                  <a:solidFill>
                    <a:srgbClr val="FF0000"/>
                  </a:solidFill>
                </a:rPr>
                <a:t>    </a:t>
              </a:r>
              <a:r>
                <a:rPr lang="es-MX" dirty="0" err="1" smtClean="0">
                  <a:solidFill>
                    <a:srgbClr val="0070C0"/>
                  </a:solidFill>
                </a:rPr>
                <a:t>Continue</a:t>
              </a:r>
              <a:r>
                <a:rPr lang="es-MX" dirty="0" smtClean="0">
                  <a:solidFill>
                    <a:srgbClr val="0070C0"/>
                  </a:solidFill>
                </a:rPr>
                <a:t> </a:t>
              </a:r>
              <a:r>
                <a:rPr lang="es-MX" dirty="0" err="1" smtClean="0">
                  <a:solidFill>
                    <a:srgbClr val="0070C0"/>
                  </a:solidFill>
                </a:rPr>
                <a:t>without</a:t>
              </a:r>
              <a:r>
                <a:rPr lang="es-MX" dirty="0" smtClean="0">
                  <a:solidFill>
                    <a:srgbClr val="0070C0"/>
                  </a:solidFill>
                </a:rPr>
                <a:t> </a:t>
              </a:r>
              <a:r>
                <a:rPr lang="es-MX" dirty="0" err="1" smtClean="0">
                  <a:solidFill>
                    <a:srgbClr val="0070C0"/>
                  </a:solidFill>
                </a:rPr>
                <a:t>code</a:t>
              </a:r>
              <a:r>
                <a:rPr lang="es-MX" dirty="0" smtClean="0">
                  <a:solidFill>
                    <a:srgbClr val="0070C0"/>
                  </a:solidFill>
                </a:rPr>
                <a:t> &gt;</a:t>
              </a:r>
              <a:endParaRPr lang="es-MX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310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Ventana de Visual Studio 2019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500446"/>
            <a:ext cx="8352928" cy="591868"/>
          </a:xfrm>
        </p:spPr>
        <p:txBody>
          <a:bodyPr>
            <a:normAutofit/>
          </a:bodyPr>
          <a:lstStyle/>
          <a:p>
            <a:r>
              <a:rPr lang="es-MX" dirty="0" smtClean="0"/>
              <a:t>En Windows: 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492896"/>
            <a:ext cx="6343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0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Apertura del proyecto MASM 1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556792"/>
            <a:ext cx="81534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Proyecto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PrjTtVS19rmt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previamente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preparado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ensamblador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seleccionar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2800" dirty="0" smtClean="0"/>
              <a:t>File &gt; Open &gt; Project / Solution</a:t>
            </a:r>
            <a:endParaRPr lang="en-US" alt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Seleccione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trayectoria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PrjTtVS19rmt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computadora</a:t>
            </a:r>
            <a:endParaRPr kumimoji="0" lang="en-US" alt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360242"/>
            <a:ext cx="48101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2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Apertura del proyecto </a:t>
            </a:r>
            <a:r>
              <a:rPr lang="es-MX" dirty="0" smtClean="0"/>
              <a:t>MASM 2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482180" y="1484784"/>
            <a:ext cx="81534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800" dirty="0" err="1" smtClean="0"/>
              <a:t>Apareciendo</a:t>
            </a:r>
            <a:endParaRPr lang="en-US" altLang="en-US" sz="2800" dirty="0" smtClean="0"/>
          </a:p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  <a:p>
            <a:pPr eaLnBrk="1" hangingPunct="1">
              <a:lnSpc>
                <a:spcPct val="12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  <a:p>
            <a:pPr eaLnBrk="1" hangingPunct="1">
              <a:lnSpc>
                <a:spcPct val="12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120000"/>
              </a:lnSpc>
            </a:pPr>
            <a:r>
              <a:rPr lang="es-MX" altLang="en-US" sz="2800" dirty="0" smtClean="0"/>
              <a:t>Seleccione </a:t>
            </a:r>
            <a:r>
              <a:rPr lang="es-MX" altLang="en-US" sz="2800" i="1" dirty="0" smtClean="0"/>
              <a:t>Project.sln</a:t>
            </a:r>
            <a:r>
              <a:rPr lang="es-MX" altLang="en-US" sz="2800" dirty="0" smtClean="0"/>
              <a:t> </a:t>
            </a:r>
          </a:p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041741"/>
            <a:ext cx="4838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0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Apertura del proyecto </a:t>
            </a:r>
            <a:r>
              <a:rPr lang="es-MX" dirty="0" smtClean="0"/>
              <a:t>MASM 3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482180" y="1484784"/>
            <a:ext cx="81534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  <a:p>
            <a:pPr eaLnBrk="1" hangingPunct="1">
              <a:lnSpc>
                <a:spcPct val="12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  <a:p>
            <a:pPr eaLnBrk="1" hangingPunct="1">
              <a:lnSpc>
                <a:spcPct val="120000"/>
              </a:lnSpc>
            </a:pPr>
            <a:endParaRPr lang="en-US" altLang="en-US" sz="2800" dirty="0" smtClean="0"/>
          </a:p>
          <a:p>
            <a:pPr marL="0" indent="0" eaLnBrk="1" hangingPunct="1">
              <a:lnSpc>
                <a:spcPct val="120000"/>
              </a:lnSpc>
              <a:buNone/>
            </a:pPr>
            <a:endParaRPr lang="es-MX" altLang="en-US" sz="2800" dirty="0"/>
          </a:p>
          <a:p>
            <a:pPr algn="just" eaLnBrk="1" hangingPunct="1">
              <a:lnSpc>
                <a:spcPct val="120000"/>
              </a:lnSpc>
            </a:pPr>
            <a:r>
              <a:rPr lang="es-MX" altLang="en-US" sz="2800" dirty="0" smtClean="0"/>
              <a:t>Note: el nombre del fólder </a:t>
            </a:r>
            <a:r>
              <a:rPr lang="es-MX" altLang="en-US" sz="2800" dirty="0"/>
              <a:t>es </a:t>
            </a:r>
            <a:r>
              <a:rPr lang="es-MX" altLang="en-US" sz="2800" i="1" dirty="0"/>
              <a:t>PrjTtVS19rmt</a:t>
            </a:r>
            <a:r>
              <a:rPr lang="es-MX" altLang="en-US" sz="2800" dirty="0"/>
              <a:t>, </a:t>
            </a:r>
            <a:r>
              <a:rPr lang="es-MX" altLang="en-US" sz="2800" dirty="0" smtClean="0"/>
              <a:t>el nombre del </a:t>
            </a:r>
            <a:r>
              <a:rPr lang="es-MX" altLang="en-US" sz="2800" dirty="0" err="1" smtClean="0"/>
              <a:t>Solution</a:t>
            </a:r>
            <a:r>
              <a:rPr lang="es-MX" altLang="en-US" sz="2800" dirty="0" smtClean="0"/>
              <a:t> Project es </a:t>
            </a:r>
            <a:r>
              <a:rPr lang="es-MX" altLang="en-US" sz="2800" i="1" dirty="0" smtClean="0"/>
              <a:t>Project.sln</a:t>
            </a:r>
            <a:r>
              <a:rPr lang="es-MX" altLang="en-US" sz="2800" dirty="0" smtClean="0"/>
              <a:t> , pero el ejecutable que se generara se llamara </a:t>
            </a:r>
            <a:r>
              <a:rPr lang="es-MX" altLang="en-US" sz="2800" b="1" i="1" dirty="0" smtClean="0"/>
              <a:t>opc22pri31.exe</a:t>
            </a:r>
            <a:r>
              <a:rPr lang="es-MX" altLang="en-US" sz="2800" dirty="0" smtClean="0"/>
              <a:t> </a:t>
            </a:r>
          </a:p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10069"/>
            <a:ext cx="71628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5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Característica del proyecto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556792"/>
            <a:ext cx="81534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fólder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PrjTtVS19rmt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no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lleva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archivo</a:t>
            </a:r>
            <a:r>
              <a:rPr lang="en-US" altLang="en-US" sz="3200" dirty="0" smtClean="0"/>
              <a:t>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fuente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“.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asm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”:</a:t>
            </a:r>
            <a:endParaRPr lang="en-US" alt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Hay que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agregarlo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Proyecto de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manera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“virtual”,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siendo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 el archive “.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asm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se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encuentra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otro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folder, </a:t>
            </a:r>
            <a:r>
              <a:rPr kumimoji="0" lang="en-US" alt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p.e.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asmFilesa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464806"/>
            <a:ext cx="36861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88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774</Words>
  <Application>Microsoft Office PowerPoint</Application>
  <PresentationFormat>Presentación en pantalla (4:3)</PresentationFormat>
  <Paragraphs>162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de Office</vt:lpstr>
      <vt:lpstr>ORGANIZACIÓN Y PROGRAMACIÓN DE COMPUTADORAS</vt:lpstr>
      <vt:lpstr>MS-MASM</vt:lpstr>
      <vt:lpstr>Ejecución de Programas en Leng. Ensamblador</vt:lpstr>
      <vt:lpstr>Arrancando Visual Studio 2019</vt:lpstr>
      <vt:lpstr>Ventana de Visual Studio 2019</vt:lpstr>
      <vt:lpstr>Apertura del proyecto MASM 1</vt:lpstr>
      <vt:lpstr>Apertura del proyecto MASM 2</vt:lpstr>
      <vt:lpstr>Apertura del proyecto MASM 3</vt:lpstr>
      <vt:lpstr>Característica del proyecto</vt:lpstr>
      <vt:lpstr>Agregado de un archivo “.asm”</vt:lpstr>
      <vt:lpstr>Ensamblado (Assembling)</vt:lpstr>
      <vt:lpstr>Ensamble del programa</vt:lpstr>
      <vt:lpstr>Archivo opc22pri31.lst</vt:lpstr>
      <vt:lpstr>Archivo .lst</vt:lpstr>
      <vt:lpstr>Ligado (Linking), lanzado por el ensamble</vt:lpstr>
      <vt:lpstr>Running</vt:lpstr>
      <vt:lpstr>Ejecución del programa 1</vt:lpstr>
      <vt:lpstr>Ejecución del programa 2</vt:lpstr>
      <vt:lpstr>Visualización y edición del “.asm”</vt:lpstr>
      <vt:lpstr>Para finalizar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tote</cp:lastModifiedBy>
  <cp:revision>389</cp:revision>
  <dcterms:created xsi:type="dcterms:W3CDTF">2014-08-28T12:23:32Z</dcterms:created>
  <dcterms:modified xsi:type="dcterms:W3CDTF">2022-09-29T02:21:59Z</dcterms:modified>
</cp:coreProperties>
</file>