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8" r:id="rId10"/>
    <p:sldId id="267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8941" autoAdjust="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E6DACE-6CE3-4F6E-BD70-EA0F966A0084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FC413-6EB7-4DCD-9494-B9AC84C8D3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265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FC413-6EB7-4DCD-9494-B9AC84C8D3E8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0961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61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378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0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021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5205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24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60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217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131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7168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47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21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50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6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309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8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185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B3DF2A-473E-4901-8E27-EFB0FE1E3416}" type="datetimeFigureOut">
              <a:rPr lang="es-MX" smtClean="0"/>
              <a:t>25/05/2025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12E07B-D116-4810-8EBE-B63D25A72A9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748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402DB-35DF-5EA9-0C77-8E1E164FD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3666375"/>
            <a:ext cx="6815669" cy="1515533"/>
          </a:xfrm>
        </p:spPr>
        <p:txBody>
          <a:bodyPr/>
          <a:lstStyle/>
          <a:p>
            <a:r>
              <a:rPr lang="es-MX" dirty="0"/>
              <a:t>Reducción del Consumo Eléctrico mediante la Implementación de Paneles Solares</a:t>
            </a:r>
          </a:p>
        </p:txBody>
      </p:sp>
    </p:spTree>
    <p:extLst>
      <p:ext uri="{BB962C8B-B14F-4D97-AF65-F5344CB8AC3E}">
        <p14:creationId xmlns:p14="http://schemas.microsoft.com/office/powerpoint/2010/main" val="1465598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A9E79-98A0-8F05-3BB9-2D22D7DAD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Alianzas estratégicas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F2A7EB-69DC-94A7-F54D-AE91B55978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MX" b="1" dirty="0"/>
              <a:t>Apoyo gubernamental o institucional: </a:t>
            </a:r>
            <a:r>
              <a:rPr lang="es-MX" dirty="0"/>
              <a:t>Acceso a programas como FIDE, SENER, CRE o fondos estatales de sustentabilidad educativa. </a:t>
            </a:r>
          </a:p>
          <a:p>
            <a:r>
              <a:rPr lang="es-MX" b="1" dirty="0"/>
              <a:t>Implementación en fases piloto: </a:t>
            </a:r>
            <a:r>
              <a:rPr lang="es-MX" dirty="0"/>
              <a:t>Instalación inicial en un edificio del ITSUR para monitorear ahorro energético, mantenimiento y eficiencia, antes de una ampliación completa. </a:t>
            </a:r>
          </a:p>
          <a:p>
            <a:r>
              <a:rPr lang="es-MX" b="1" dirty="0"/>
              <a:t>Colaboración académica y práctica: </a:t>
            </a:r>
            <a:r>
              <a:rPr lang="es-MX" dirty="0"/>
              <a:t>Participación de estudiantes en el diseño, monitoreo y mantenimiento del sistema como parte de sus prácticas profesionales.</a:t>
            </a:r>
          </a:p>
        </p:txBody>
      </p:sp>
      <p:pic>
        <p:nvPicPr>
          <p:cNvPr id="1029" name="Picture 5" descr="TecNM | Sur de Guanajuato">
            <a:extLst>
              <a:ext uri="{FF2B5EF4-FFF2-40B4-BE49-F238E27FC236}">
                <a16:creationId xmlns:a16="http://schemas.microsoft.com/office/drawing/2014/main" id="{5E41BBD5-C16A-8195-5E6A-128370793D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263" y="2560638"/>
            <a:ext cx="2822973" cy="3309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66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DD8D7E-A120-0341-805F-2F5A640B9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Soluciones propuestas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C1957B-9AC2-44A7-38F7-1DB759A9FA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b="1" dirty="0"/>
              <a:t>Instalación de sistema fotovoltaico: </a:t>
            </a:r>
            <a:r>
              <a:rPr lang="es-MX" dirty="0"/>
              <a:t>Colocación de un sistema solar de 50 </a:t>
            </a:r>
            <a:r>
              <a:rPr lang="es-MX" dirty="0" err="1"/>
              <a:t>kWp</a:t>
            </a:r>
            <a:r>
              <a:rPr lang="es-MX" dirty="0"/>
              <a:t> en techos o estacionamientos del ITSUR para generar energía limpia y estable.</a:t>
            </a:r>
          </a:p>
          <a:p>
            <a:r>
              <a:rPr lang="es-MX" b="1" dirty="0"/>
              <a:t>Expansión por etapas: </a:t>
            </a:r>
            <a:r>
              <a:rPr lang="es-MX" dirty="0"/>
              <a:t>Iniciar con un piloto en un edificio representativo y ampliar el sistema según resultados y retorno de inversión.</a:t>
            </a:r>
            <a:r>
              <a:rPr lang="es-MX" b="1" dirty="0"/>
              <a:t> 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96E12A1-B5E3-433B-E1E2-58E6A7F29A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b="1" dirty="0"/>
              <a:t>Colaboración con proveedores de energía solar: </a:t>
            </a:r>
            <a:r>
              <a:rPr lang="es-MX" dirty="0"/>
              <a:t>Convenios con empresas especializadas para adquisición, instalación y mantenimiento con condiciones favorables.</a:t>
            </a:r>
            <a:r>
              <a:rPr lang="es-MX" b="1" dirty="0"/>
              <a:t> </a:t>
            </a:r>
          </a:p>
          <a:p>
            <a:r>
              <a:rPr lang="es-MX" b="1" dirty="0"/>
              <a:t>Estrategias de operación y mantenimiento: </a:t>
            </a:r>
            <a:r>
              <a:rPr lang="es-MX" dirty="0"/>
              <a:t>Implementación de rutinas de limpieza, monitoreo y supervisión para asegurar eficiencia a largo plazo.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8339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EA33E-E89E-E98A-F9ED-925B50FAB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12843F-579E-B4E3-290C-27C78CD04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MX" b="1" dirty="0"/>
              <a:t>Importancia de adoptar energía solar: </a:t>
            </a:r>
            <a:r>
              <a:rPr lang="es-MX" dirty="0"/>
              <a:t>Clave para reducir costos operativos, disminuir la huella ambiental y fortalecer el compromiso institucional con la sostenibilidad. </a:t>
            </a:r>
          </a:p>
          <a:p>
            <a:r>
              <a:rPr lang="es-MX" b="1" dirty="0"/>
              <a:t>Recomendaciones finales: </a:t>
            </a:r>
            <a:r>
              <a:rPr lang="es-MX" dirty="0"/>
              <a:t>Iniciar con una instalación piloto de 50 </a:t>
            </a:r>
            <a:r>
              <a:rPr lang="es-MX" dirty="0" err="1"/>
              <a:t>kWp</a:t>
            </a:r>
            <a:r>
              <a:rPr lang="es-MX" dirty="0"/>
              <a:t>, gestionar alianzas estratégicas y formar personal para mantenimiento y monitoreo del sistema.</a:t>
            </a:r>
          </a:p>
          <a:p>
            <a:r>
              <a:rPr lang="es-MX" b="1" dirty="0"/>
              <a:t>Compromiso institucional: </a:t>
            </a:r>
            <a:r>
              <a:rPr lang="es-MX" dirty="0"/>
              <a:t>Se hace un llamado a directivos y comunidad educativa a impulsar este proyecto como modelo replicable de responsabilidad ambiental y eficiencia energética.</a:t>
            </a:r>
          </a:p>
        </p:txBody>
      </p:sp>
    </p:spTree>
    <p:extLst>
      <p:ext uri="{BB962C8B-B14F-4D97-AF65-F5344CB8AC3E}">
        <p14:creationId xmlns:p14="http://schemas.microsoft.com/office/powerpoint/2010/main" val="370584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76BEF-8185-6227-76E8-AA024CDA8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Resumen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4631C1-0D59-B060-E1DE-7EA6FFDB5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Objetivo</a:t>
            </a:r>
            <a:r>
              <a:rPr lang="es-MX" dirty="0"/>
              <a:t>: Evaluar la conectividad en ITSUR y su impacto en estudiantes y administrativos.</a:t>
            </a:r>
          </a:p>
          <a:p>
            <a:r>
              <a:rPr lang="es-MX" b="1" dirty="0"/>
              <a:t>Método</a:t>
            </a:r>
            <a:r>
              <a:rPr lang="es-MX" dirty="0"/>
              <a:t>: Encuestas y entrevistas para obtener datos sobre calidad de conexión y cobertura en el campus.</a:t>
            </a:r>
          </a:p>
          <a:p>
            <a:r>
              <a:rPr lang="es-MX" b="1" dirty="0"/>
              <a:t>Hallazgos esperados</a:t>
            </a:r>
            <a:r>
              <a:rPr lang="es-MX" dirty="0"/>
              <a:t>: Problemas de conexión lenta y áreas sin cobertura.</a:t>
            </a:r>
          </a:p>
          <a:p>
            <a:r>
              <a:rPr lang="es-MX" b="1" dirty="0"/>
              <a:t>Propuesta</a:t>
            </a:r>
            <a:r>
              <a:rPr lang="es-MX" dirty="0"/>
              <a:t>: Recomendaciones para mejorar la infraestructura tecnológica.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5042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C5839-72ED-80AC-2417-A5519D08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E74B44-6F9E-47D3-AAD0-C7C6F59A81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/>
              <a:t>A lo largo de este estudio, se analizará la viabilidad técnica y económica de implementar paneles solares fotovoltaicos en el ITSUR, con el objetivo de reducir el consumo eléctrico institucional y sus costos operativos.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0A2FB8-30CC-7319-4EE5-9766E183A0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sz="1800" b="1" dirty="0"/>
              <a:t>Importancia de la energía solar en educación</a:t>
            </a:r>
            <a:r>
              <a:rPr lang="es-MX" sz="1800" dirty="0"/>
              <a:t>: Es una tecnología clave para disminuir la huella ambiental, mejorar la eficiencia energética y fortalecer la sostenibilidad en instituciones públicas. </a:t>
            </a:r>
          </a:p>
          <a:p>
            <a:r>
              <a:rPr lang="es-MX" sz="1800" b="1" dirty="0"/>
              <a:t>Situación actual en el ITSUR</a:t>
            </a:r>
            <a:r>
              <a:rPr lang="es-MX" sz="1800" dirty="0"/>
              <a:t>: El campus depende casi por completo del suministro eléctrico de la CFE, lo que implica altos gastos y una significativa huella de carbono. Esta dependencia se incrementa con el crecimiento de la matrícula y del uso de equipos digitales. </a:t>
            </a:r>
          </a:p>
          <a:p>
            <a:r>
              <a:rPr lang="es-MX" sz="1800" b="1" dirty="0"/>
              <a:t>Metodología del proyecto</a:t>
            </a:r>
            <a:r>
              <a:rPr lang="es-MX" sz="1800" dirty="0"/>
              <a:t>: Se emplearon simulaciones energéticas, estimaciones de retorno de inversión, análisis de impacto ambiental y revisión de normativas nacionales sobre generación distribuida.</a:t>
            </a:r>
          </a:p>
        </p:txBody>
      </p:sp>
      <p:pic>
        <p:nvPicPr>
          <p:cNvPr id="1026" name="Picture 2" descr="TecNM | Sur de Guanajuato">
            <a:extLst>
              <a:ext uri="{FF2B5EF4-FFF2-40B4-BE49-F238E27FC236}">
                <a16:creationId xmlns:a16="http://schemas.microsoft.com/office/drawing/2014/main" id="{ECFFEC02-A439-C901-F344-71C6B1AE6B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346448"/>
            <a:ext cx="381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65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53F022-C378-9903-7098-84BBFD14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Marco teórico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B3AAF0-E1B6-6DEA-3E6F-9C158205C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b="1" dirty="0"/>
              <a:t>Implementación global de paneles solares</a:t>
            </a:r>
            <a:r>
              <a:rPr lang="es-MX" dirty="0"/>
              <a:t>: Reducido significativamente sus costos energéticos mediante sistemas fotovoltaicos.</a:t>
            </a:r>
          </a:p>
          <a:p>
            <a:r>
              <a:rPr lang="es-MX" b="1" dirty="0"/>
              <a:t>Casos exitosos en México</a:t>
            </a:r>
            <a:r>
              <a:rPr lang="es-MX" dirty="0"/>
              <a:t>: Instituciones como el </a:t>
            </a:r>
            <a:r>
              <a:rPr lang="es-MX" dirty="0" err="1"/>
              <a:t>Tec</a:t>
            </a:r>
            <a:r>
              <a:rPr lang="es-MX" dirty="0"/>
              <a:t> de Monterrey, IBERO y La Salle Bajío han integrado sistemas solares con ahorros de hasta el 50 % en su consumo eléctrico.</a:t>
            </a:r>
          </a:p>
          <a:p>
            <a:r>
              <a:rPr lang="es-MX" b="1" dirty="0"/>
              <a:t>Justificación académica</a:t>
            </a:r>
            <a:r>
              <a:rPr lang="es-MX" dirty="0"/>
              <a:t>: La energía solar no solo reduce gastos, sino que también fortalece la cultura de sostenibilidad y ofrece una plataforma educativa para carreras de ingeniería y medio ambiente.</a:t>
            </a:r>
          </a:p>
          <a:p>
            <a:r>
              <a:rPr lang="es-MX" b="1" dirty="0"/>
              <a:t>Condiciones del ITSUR</a:t>
            </a:r>
            <a:r>
              <a:rPr lang="es-MX" dirty="0"/>
              <a:t>: Ubicado en una zona con alta radiación solar, el ITSUR tiene condiciones óptimas para la generación solar distribuida, con beneficios técnicos, económicos y ecológicos.</a:t>
            </a:r>
          </a:p>
        </p:txBody>
      </p:sp>
    </p:spTree>
    <p:extLst>
      <p:ext uri="{BB962C8B-B14F-4D97-AF65-F5344CB8AC3E}">
        <p14:creationId xmlns:p14="http://schemas.microsoft.com/office/powerpoint/2010/main" val="382144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0709F-EB5E-9A0D-E5C7-B7A324605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Planteamiento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3F153-CB4C-3218-D63C-E2E2694BBC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8448" y="2437229"/>
            <a:ext cx="4718304" cy="1739117"/>
          </a:xfrm>
        </p:spPr>
        <p:txBody>
          <a:bodyPr>
            <a:normAutofit fontScale="92500" lnSpcReduction="10000"/>
          </a:bodyPr>
          <a:lstStyle/>
          <a:p>
            <a:r>
              <a:rPr lang="es-MX" b="1" dirty="0"/>
              <a:t>Identificación del problema</a:t>
            </a:r>
            <a:r>
              <a:rPr lang="es-MX" dirty="0"/>
              <a:t>: Alta dependencia del ITSUR de la red eléctrica pública, lo que representa un gasto operativo significativo y una elevada huella ambiental.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A8F3C5-6A76-3257-07DA-CEF891E22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5250" y="2437229"/>
            <a:ext cx="4718304" cy="1862209"/>
          </a:xfrm>
        </p:spPr>
        <p:txBody>
          <a:bodyPr>
            <a:normAutofit fontScale="92500" lnSpcReduction="10000"/>
          </a:bodyPr>
          <a:lstStyle/>
          <a:p>
            <a:r>
              <a:rPr lang="es-MX" b="1" dirty="0"/>
              <a:t>Impacto económico: </a:t>
            </a:r>
            <a:r>
              <a:rPr lang="es-MX" dirty="0"/>
              <a:t>Los crecientes costos de energía limitan la capacidad del ITSUR para destinar recursos a infraestructura, tecnología y programas académicos.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2248604B-AFF4-14F8-BE56-E4F12053E407}"/>
              </a:ext>
            </a:extLst>
          </p:cNvPr>
          <p:cNvSpPr txBox="1">
            <a:spLocks/>
          </p:cNvSpPr>
          <p:nvPr/>
        </p:nvSpPr>
        <p:spPr>
          <a:xfrm>
            <a:off x="1298448" y="4176346"/>
            <a:ext cx="4718304" cy="18622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Impacto ambiental: </a:t>
            </a:r>
            <a:r>
              <a:rPr lang="es-MX" dirty="0"/>
              <a:t>El consumo energético basado en fuentes fósiles contribuye a emisiones de CO₂, contrario a los objetivos de sostenibilidad institucional.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A727F4E7-8285-DF59-FEB6-EFDA259D59CB}"/>
              </a:ext>
            </a:extLst>
          </p:cNvPr>
          <p:cNvSpPr txBox="1">
            <a:spLocks/>
          </p:cNvSpPr>
          <p:nvPr/>
        </p:nvSpPr>
        <p:spPr>
          <a:xfrm>
            <a:off x="6184592" y="4176345"/>
            <a:ext cx="4718304" cy="186220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s-MX" b="1" dirty="0"/>
              <a:t>Oportunidad desaprovechada: </a:t>
            </a:r>
            <a:r>
              <a:rPr lang="es-MX" dirty="0"/>
              <a:t>El ITSUR cuenta con condiciones geográficas favorables para captar energía solar, pero actualmente no dispone de un sistema fotovoltaico instalado.</a:t>
            </a:r>
          </a:p>
        </p:txBody>
      </p:sp>
    </p:spTree>
    <p:extLst>
      <p:ext uri="{BB962C8B-B14F-4D97-AF65-F5344CB8AC3E}">
        <p14:creationId xmlns:p14="http://schemas.microsoft.com/office/powerpoint/2010/main" val="1929120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2A42C-95CF-D489-7AF8-2A14134FF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Alcance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8D7C5-4808-E19F-DC11-368FDC84B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1" dirty="0"/>
              <a:t>Objetivo del estudio:</a:t>
            </a:r>
            <a:r>
              <a:rPr lang="es-MX" dirty="0"/>
              <a:t> Evaluar la viabilidad técnica, económica y ambiental de implementar un sistema fotovoltaico en el ITSUR como estrategia de eficiencia energética. </a:t>
            </a:r>
          </a:p>
          <a:p>
            <a:r>
              <a:rPr lang="es-MX" b="1" dirty="0"/>
              <a:t>Ámbito de investigación: </a:t>
            </a:r>
            <a:r>
              <a:rPr lang="es-MX" dirty="0"/>
              <a:t>Instalaciones del ITSUR, considerando techos de edificios académicos, estacionamientos y áreas disponibles para la colocación de paneles. </a:t>
            </a:r>
          </a:p>
          <a:p>
            <a:r>
              <a:rPr lang="es-MX" b="1" dirty="0"/>
              <a:t>Análisis de datos: </a:t>
            </a:r>
            <a:r>
              <a:rPr lang="es-MX" dirty="0"/>
              <a:t>Simulación de generación eléctrica mediante herramientas como </a:t>
            </a:r>
            <a:r>
              <a:rPr lang="es-MX" dirty="0" err="1"/>
              <a:t>PVWatts</a:t>
            </a:r>
            <a:r>
              <a:rPr lang="es-MX" dirty="0"/>
              <a:t>; análisis financiero del retorno de inversión; estimación de reducción de emisiones de CO₂.</a:t>
            </a:r>
          </a:p>
        </p:txBody>
      </p:sp>
    </p:spTree>
    <p:extLst>
      <p:ext uri="{BB962C8B-B14F-4D97-AF65-F5344CB8AC3E}">
        <p14:creationId xmlns:p14="http://schemas.microsoft.com/office/powerpoint/2010/main" val="2550742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17FD476-7743-3429-2496-A4F517548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/>
              <a:t>Objetivos generales y específicos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18B7E7-8E34-C115-54F3-D7430DCB1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3" name="Picture 2" descr="Repositorio Institucional del Tecnológico Nacional de México ...">
            <a:extLst>
              <a:ext uri="{FF2B5EF4-FFF2-40B4-BE49-F238E27FC236}">
                <a16:creationId xmlns:a16="http://schemas.microsoft.com/office/drawing/2014/main" id="{15CE35F7-7EC5-1CC4-526D-242327FFD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987472"/>
            <a:ext cx="1221834" cy="122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positorio Institucional del Tecnológico Nacional de México ...">
            <a:extLst>
              <a:ext uri="{FF2B5EF4-FFF2-40B4-BE49-F238E27FC236}">
                <a16:creationId xmlns:a16="http://schemas.microsoft.com/office/drawing/2014/main" id="{7BB8E3B5-612B-0FDF-2C34-8A36022A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840" y="1141689"/>
            <a:ext cx="1221834" cy="122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ecNM | Sur de Guanajuato">
            <a:extLst>
              <a:ext uri="{FF2B5EF4-FFF2-40B4-BE49-F238E27FC236}">
                <a16:creationId xmlns:a16="http://schemas.microsoft.com/office/drawing/2014/main" id="{3ECCCCD3-D61A-2172-E20F-3E4C63F5B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7" y="990606"/>
            <a:ext cx="381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TecNM | Sur de Guanajuato">
            <a:extLst>
              <a:ext uri="{FF2B5EF4-FFF2-40B4-BE49-F238E27FC236}">
                <a16:creationId xmlns:a16="http://schemas.microsoft.com/office/drawing/2014/main" id="{FD4B2B40-8A03-2C87-1238-B81F1541E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757" y="4836389"/>
            <a:ext cx="381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315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0B7BCC-7D81-F712-2AD2-F395FC9817D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295400" y="989012"/>
            <a:ext cx="9601200" cy="487997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s-MX" dirty="0"/>
              <a:t>Evaluar la viabilidad técnica, económica y ambiental de instalar paneles solares en el ITSUR.</a:t>
            </a:r>
          </a:p>
          <a:p>
            <a:pPr>
              <a:lnSpc>
                <a:spcPct val="160000"/>
              </a:lnSpc>
            </a:pPr>
            <a:r>
              <a:rPr lang="es-MX" dirty="0"/>
              <a:t>Diseñar una propuesta para reducir el consumo eléctrico mediante generación fotovoltaica.</a:t>
            </a:r>
          </a:p>
          <a:p>
            <a:pPr>
              <a:lnSpc>
                <a:spcPct val="160000"/>
              </a:lnSpc>
            </a:pPr>
            <a:r>
              <a:rPr lang="es-MX" dirty="0"/>
              <a:t>Analizar el consumo energético actual del campus y sus principales cargas.</a:t>
            </a:r>
          </a:p>
          <a:p>
            <a:pPr>
              <a:lnSpc>
                <a:spcPct val="160000"/>
              </a:lnSpc>
            </a:pPr>
            <a:r>
              <a:rPr lang="es-MX" dirty="0"/>
              <a:t>Comparar tecnologías solares disponibles y su rentabilidad para el entorno institucional.</a:t>
            </a:r>
          </a:p>
          <a:p>
            <a:pPr>
              <a:lnSpc>
                <a:spcPct val="160000"/>
              </a:lnSpc>
            </a:pPr>
            <a:r>
              <a:rPr lang="es-MX" dirty="0"/>
              <a:t>Determinar el potencial de ahorro a corto y largo plazo con base en simulaciones reales.</a:t>
            </a:r>
          </a:p>
          <a:p>
            <a:pPr>
              <a:lnSpc>
                <a:spcPct val="160000"/>
              </a:lnSpc>
            </a:pPr>
            <a:r>
              <a:rPr lang="es-MX" dirty="0"/>
              <a:t>Revisar la normativa vigente y los requisitos legales de la CFE y la CRE.</a:t>
            </a:r>
          </a:p>
          <a:p>
            <a:pPr>
              <a:lnSpc>
                <a:spcPct val="160000"/>
              </a:lnSpc>
            </a:pPr>
            <a:r>
              <a:rPr lang="es-MX" dirty="0"/>
              <a:t>Proponer un modelo replicable de sostenibilidad para instituciones educativas públicas.</a:t>
            </a:r>
            <a:endParaRPr lang="es-MX" sz="1200" dirty="0"/>
          </a:p>
        </p:txBody>
      </p:sp>
      <p:pic>
        <p:nvPicPr>
          <p:cNvPr id="1026" name="Picture 2" descr="Repositorio Institucional del Tecnológico Nacional de México ...">
            <a:extLst>
              <a:ext uri="{FF2B5EF4-FFF2-40B4-BE49-F238E27FC236}">
                <a16:creationId xmlns:a16="http://schemas.microsoft.com/office/drawing/2014/main" id="{ACE64C83-6CB1-61FA-4E0E-665A3C4D4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766" y="4987472"/>
            <a:ext cx="1221834" cy="122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epositorio Institucional del Tecnológico Nacional de México ...">
            <a:extLst>
              <a:ext uri="{FF2B5EF4-FFF2-40B4-BE49-F238E27FC236}">
                <a16:creationId xmlns:a16="http://schemas.microsoft.com/office/drawing/2014/main" id="{5594D3F8-D465-D210-5A8F-5582823D8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987472"/>
            <a:ext cx="1221834" cy="122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ecNM | Sur de Guanajuato">
            <a:extLst>
              <a:ext uri="{FF2B5EF4-FFF2-40B4-BE49-F238E27FC236}">
                <a16:creationId xmlns:a16="http://schemas.microsoft.com/office/drawing/2014/main" id="{694487BC-1C63-91A1-149D-0C6381265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836389"/>
            <a:ext cx="3810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4334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742F2-9081-CF1A-3F93-782757B6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Ventajas</a:t>
            </a:r>
            <a:endParaRPr lang="es-MX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C75F34-72B0-4272-18FD-7E3BEB08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b="1" dirty="0"/>
              <a:t>Ahorro económico significativo: </a:t>
            </a:r>
            <a:r>
              <a:rPr lang="es-MX" dirty="0"/>
              <a:t>La generación de energía solar permitiría reducir considerablemente los costos por consumo eléctrico, liberando recursos para otros proyectos académicos.</a:t>
            </a:r>
            <a:r>
              <a:rPr lang="es-MX" b="1" dirty="0"/>
              <a:t> </a:t>
            </a:r>
          </a:p>
          <a:p>
            <a:r>
              <a:rPr lang="es-MX" b="1" dirty="0"/>
              <a:t>Sostenibilidad ambiental: </a:t>
            </a:r>
            <a:r>
              <a:rPr lang="es-MX" dirty="0"/>
              <a:t>Reducción de emisiones de CO₂.</a:t>
            </a:r>
          </a:p>
          <a:p>
            <a:r>
              <a:rPr lang="es-MX" b="1" dirty="0"/>
              <a:t>Imagen institucional fortalecida: </a:t>
            </a:r>
            <a:r>
              <a:rPr lang="es-MX" dirty="0"/>
              <a:t>La adopción de energías limpias mejora la reputación del ITSUR como institución innovadora y comprometida con el medio ambiente.</a:t>
            </a:r>
            <a:r>
              <a:rPr lang="es-MX" b="1" dirty="0"/>
              <a:t> </a:t>
            </a:r>
          </a:p>
          <a:p>
            <a:r>
              <a:rPr lang="es-MX" b="1" dirty="0"/>
              <a:t>Valor educativo adicional: </a:t>
            </a:r>
            <a:r>
              <a:rPr lang="es-MX" dirty="0"/>
              <a:t>El sistema puede ser utilizado como herramienta didáctica en carreras de ingeniería, energía o medio ambiente.</a:t>
            </a:r>
          </a:p>
        </p:txBody>
      </p:sp>
    </p:spTree>
    <p:extLst>
      <p:ext uri="{BB962C8B-B14F-4D97-AF65-F5344CB8AC3E}">
        <p14:creationId xmlns:p14="http://schemas.microsoft.com/office/powerpoint/2010/main" val="15392116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92</TotalTime>
  <Words>932</Words>
  <Application>Microsoft Office PowerPoint</Application>
  <PresentationFormat>Panorámica</PresentationFormat>
  <Paragraphs>52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Orgánico</vt:lpstr>
      <vt:lpstr>Reducción del Consumo Eléctrico mediante la Implementación de Paneles Solares</vt:lpstr>
      <vt:lpstr>Resumen</vt:lpstr>
      <vt:lpstr>Introducción</vt:lpstr>
      <vt:lpstr>Marco teórico</vt:lpstr>
      <vt:lpstr>Planteamiento del problema</vt:lpstr>
      <vt:lpstr>Alcance</vt:lpstr>
      <vt:lpstr>Objetivos generales y específicos</vt:lpstr>
      <vt:lpstr>Presentación de PowerPoint</vt:lpstr>
      <vt:lpstr>Ventajas</vt:lpstr>
      <vt:lpstr>Alianzas estratégicas</vt:lpstr>
      <vt:lpstr>Soluciones propuestas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Dj Diego</dc:creator>
  <cp:lastModifiedBy>Dj Diego</cp:lastModifiedBy>
  <cp:revision>6</cp:revision>
  <dcterms:created xsi:type="dcterms:W3CDTF">2025-04-30T20:15:52Z</dcterms:created>
  <dcterms:modified xsi:type="dcterms:W3CDTF">2025-05-25T18:22:41Z</dcterms:modified>
</cp:coreProperties>
</file>