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346" r:id="rId2"/>
    <p:sldId id="361" r:id="rId3"/>
    <p:sldId id="360" r:id="rId4"/>
    <p:sldId id="371" r:id="rId5"/>
    <p:sldId id="362" r:id="rId6"/>
    <p:sldId id="292" r:id="rId7"/>
    <p:sldId id="364" r:id="rId8"/>
    <p:sldId id="367" r:id="rId9"/>
    <p:sldId id="280" r:id="rId10"/>
    <p:sldId id="270" r:id="rId11"/>
    <p:sldId id="269" r:id="rId12"/>
    <p:sldId id="271" r:id="rId13"/>
    <p:sldId id="272" r:id="rId14"/>
    <p:sldId id="277" r:id="rId15"/>
    <p:sldId id="278" r:id="rId16"/>
    <p:sldId id="279" r:id="rId17"/>
    <p:sldId id="372" r:id="rId1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A5F"/>
    <a:srgbClr val="01395E"/>
    <a:srgbClr val="FCFDFD"/>
    <a:srgbClr val="41002C"/>
    <a:srgbClr val="5DDA18"/>
    <a:srgbClr val="2F6E0C"/>
    <a:srgbClr val="215272"/>
    <a:srgbClr val="013B61"/>
    <a:srgbClr val="3A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59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4E541A7-286A-4F17-B295-124459FBF9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07176F-DC91-477A-BE5C-84DDFDCFB2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E0A01-8C2A-493E-8D30-18DB6034BDBB}" type="datetimeFigureOut">
              <a:rPr lang="es-PE" smtClean="0"/>
              <a:t>11/03/2021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038095-83A0-4194-8F49-5D5A38B2B7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B1612D-1928-4231-B052-BF37C33389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5F4E9-8D23-4B07-9DAB-83651F2645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3678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C64AC-EDF3-4070-9848-A92DF0B80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3FA4D1-5437-44E6-B276-A8569191C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8287AC-3740-4092-B216-BFB1F373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11/03/2021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CF92F7-C627-4B84-AD7F-CF70F73D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9EE485-A8D6-4E95-8152-DADFB2CD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79B8187-42DC-4573-93E9-FAD5687CE135}"/>
              </a:ext>
            </a:extLst>
          </p:cNvPr>
          <p:cNvSpPr/>
          <p:nvPr userDrawn="1"/>
        </p:nvSpPr>
        <p:spPr>
          <a:xfrm>
            <a:off x="0" y="0"/>
            <a:ext cx="423081" cy="313899"/>
          </a:xfrm>
          <a:prstGeom prst="rect">
            <a:avLst/>
          </a:prstGeom>
          <a:solidFill>
            <a:srgbClr val="013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1958A52-3007-4843-8802-BC8238B34595}"/>
              </a:ext>
            </a:extLst>
          </p:cNvPr>
          <p:cNvSpPr/>
          <p:nvPr userDrawn="1"/>
        </p:nvSpPr>
        <p:spPr>
          <a:xfrm>
            <a:off x="11781619" y="6564525"/>
            <a:ext cx="423081" cy="313899"/>
          </a:xfrm>
          <a:prstGeom prst="rect">
            <a:avLst/>
          </a:prstGeom>
          <a:solidFill>
            <a:srgbClr val="013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350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C669F-CAF8-4A2E-A6AB-922E05A4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AF371C-097F-4D5F-98DE-9D40A6E0B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6E2190-84E6-4942-8E2C-641E684D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11/03/2021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74DAE4-9E26-49AC-9E46-BD3CC2C4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1ADD50-1C83-42AD-A6EF-BDA39E13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697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9DB233-3D08-4F5C-B437-B0DC386E8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BB01BA-FF60-409F-AA45-C21E4BBF6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C1C391-12B2-4B2C-BEF3-6E93F15E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11/03/2021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9F1765-8149-4DC3-A5ED-C855DD6F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E7B97D-2A1F-49E5-88B8-08460741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492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53316-BC36-402C-A672-B183E092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395E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CF22D8-B354-4125-BA5C-285C629CA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B4CC63-73F2-472B-A07A-6C2EF171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11/03/2021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002802-C5F8-4734-8833-34BF031E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10B5D9-1564-4A98-AFC8-91F16C2E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FB4F510-F7E7-4064-A909-2410CB62EB7A}"/>
              </a:ext>
            </a:extLst>
          </p:cNvPr>
          <p:cNvSpPr/>
          <p:nvPr userDrawn="1"/>
        </p:nvSpPr>
        <p:spPr>
          <a:xfrm>
            <a:off x="0" y="0"/>
            <a:ext cx="423081" cy="313899"/>
          </a:xfrm>
          <a:prstGeom prst="rect">
            <a:avLst/>
          </a:prstGeom>
          <a:solidFill>
            <a:srgbClr val="013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E564529-0B16-45EE-98DC-17FAECC8E6D7}"/>
              </a:ext>
            </a:extLst>
          </p:cNvPr>
          <p:cNvSpPr/>
          <p:nvPr userDrawn="1"/>
        </p:nvSpPr>
        <p:spPr>
          <a:xfrm>
            <a:off x="11781619" y="6564525"/>
            <a:ext cx="423081" cy="313899"/>
          </a:xfrm>
          <a:prstGeom prst="rect">
            <a:avLst/>
          </a:prstGeom>
          <a:solidFill>
            <a:srgbClr val="013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0231249-4A8E-4070-AE1C-8C31F178D0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522" y="750294"/>
            <a:ext cx="2770097" cy="55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6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DD092-390A-4014-AC52-192C1754B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497282-A922-440B-95FA-B72AE3653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2AA504-5C71-4D0A-B676-A5DEA297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11/03/2021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EC3849-D1DE-468A-ACC0-1930E568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3C20CE-ACC7-4E4B-9C6C-384E7B13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449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AF1D1-6328-4E4A-9CBB-770E7BCF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3FE5DD-F7B4-4F7C-985D-FE36CBB15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3A2A31-1345-440E-AB88-157C9A494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4659F2-BB4C-41B4-88A7-9F1E148A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11/03/2021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D6BC29-2BE3-4449-BC81-2489E4C3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1B44FB-B619-43A1-8E51-43917BD0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116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411AF-EC44-4297-9662-09F72B770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5B6D38-BD39-407E-B21E-6EBB78C8B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FCCDED-2F6C-43A8-ABB7-FBE262859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1C2C0C-8C7F-4886-8C7A-641686109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010FA5-27C4-4DCC-AC55-0BC4BF6E8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19D4195-5E48-48CD-929E-EED1BD90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11/03/2021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95F19E1-B6E9-47A6-95E4-EBECD1C4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53A38A-C924-4B34-BB52-DFDF737B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216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BF927-4742-448F-AB48-40D037B8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0FB229-927A-40DF-9ABA-0CA7EFEF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11/03/2021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9C5C8B-A2C0-4C95-82A4-83D6CA8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16ABC3-0638-483B-9626-814251F7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603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2680E2-865E-47C8-8B54-D0DDCC94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11/03/2021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36E3ED-E3AB-4AC6-A97B-9C95035C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B56030-7156-43FE-9C15-08CAFBC6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924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81A23-4B0F-485B-A10E-4634F1DD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CDC768-1D79-49B1-AE99-0C570D755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B4D958-166D-4FE3-B05F-B63CC49FE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D583E0-A249-4C1B-AEC0-AE0E184BB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11/03/2021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52200B-E481-4726-91B1-757CA3C7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51E2DF-A23F-4FC3-940C-A045B7B3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379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C8DE1-D991-4134-AD4F-A9F41644C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17C3421-BDC8-41D2-975F-C0A184C40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7888E9-FC74-4123-B360-E9775F3C9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FC9284-201D-4C97-83E0-7503D2FF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11/03/2021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2B6008-F547-40A9-AAF7-A69DD755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4C759B-BA82-4B27-BB3C-11112FF9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861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01C89F-1B46-4262-972B-91A02A54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4AB259-3370-452E-B117-38B24DA45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A9403C-248C-40B8-905F-5B3257B2B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53B48-4490-4C9D-89DC-314F6D30449B}" type="datetimeFigureOut">
              <a:rPr lang="es-PE" smtClean="0"/>
              <a:t>11/03/2021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4C02F9-A05E-4D74-9D35-D205461C5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077215-0C34-4E06-BE16-D2230FDD4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526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LA@GMAIL.COM" TargetMode="External"/><Relationship Id="rId2" Type="http://schemas.openxmlformats.org/officeDocument/2006/relationships/hyperlink" Target="mailto:JUANLA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CAMIMM@GMAIL.COM" TargetMode="External"/><Relationship Id="rId5" Type="http://schemas.openxmlformats.org/officeDocument/2006/relationships/hyperlink" Target="mailto:LUISVAR@GMAIL.COM" TargetMode="External"/><Relationship Id="rId4" Type="http://schemas.openxmlformats.org/officeDocument/2006/relationships/hyperlink" Target="mailto:JENIME@GMAIL.COM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7941A-6A37-4B6F-A35F-1EB878481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216" y="1645217"/>
            <a:ext cx="10657566" cy="2289517"/>
          </a:xfrm>
        </p:spPr>
        <p:txBody>
          <a:bodyPr>
            <a:noAutofit/>
          </a:bodyPr>
          <a:lstStyle/>
          <a:p>
            <a:r>
              <a:rPr lang="es-PE" sz="7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DISEÑO DE UNA BASE DE DATOS PARA UN LMS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E45F05-F431-44A3-96B0-80D685A55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495958"/>
            <a:ext cx="9144000" cy="1397739"/>
          </a:xfrm>
        </p:spPr>
        <p:txBody>
          <a:bodyPr>
            <a:normAutofit/>
          </a:bodyPr>
          <a:lstStyle/>
          <a:p>
            <a:endParaRPr lang="es-PE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br>
              <a:rPr lang="es-P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P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Cardenas Aquino</a:t>
            </a:r>
          </a:p>
          <a:p>
            <a:endParaRPr lang="es-PE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D401731-8640-4F1D-AFCB-A2C4B360F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910" y="5525732"/>
            <a:ext cx="2227764" cy="136429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0991BF5-42D4-44FC-B069-50E6AE3D8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536" y="3956229"/>
            <a:ext cx="5302928" cy="100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61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a 4">
            <a:extLst>
              <a:ext uri="{FF2B5EF4-FFF2-40B4-BE49-F238E27FC236}">
                <a16:creationId xmlns:a16="http://schemas.microsoft.com/office/drawing/2014/main" id="{57DBA336-268C-40FC-A6F0-E7530088F0E5}"/>
              </a:ext>
            </a:extLst>
          </p:cNvPr>
          <p:cNvGraphicFramePr>
            <a:graphicFrameLocks noGrp="1"/>
          </p:cNvGraphicFramePr>
          <p:nvPr/>
        </p:nvGraphicFramePr>
        <p:xfrm>
          <a:off x="962606" y="2417720"/>
          <a:ext cx="10933474" cy="37966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08981">
                  <a:extLst>
                    <a:ext uri="{9D8B030D-6E8A-4147-A177-3AD203B41FA5}">
                      <a16:colId xmlns:a16="http://schemas.microsoft.com/office/drawing/2014/main" val="1470527691"/>
                    </a:ext>
                  </a:extLst>
                </a:gridCol>
                <a:gridCol w="1854296">
                  <a:extLst>
                    <a:ext uri="{9D8B030D-6E8A-4147-A177-3AD203B41FA5}">
                      <a16:colId xmlns:a16="http://schemas.microsoft.com/office/drawing/2014/main" val="2552558381"/>
                    </a:ext>
                  </a:extLst>
                </a:gridCol>
                <a:gridCol w="1628392">
                  <a:extLst>
                    <a:ext uri="{9D8B030D-6E8A-4147-A177-3AD203B41FA5}">
                      <a16:colId xmlns:a16="http://schemas.microsoft.com/office/drawing/2014/main" val="1827701518"/>
                    </a:ext>
                  </a:extLst>
                </a:gridCol>
                <a:gridCol w="1295100">
                  <a:extLst>
                    <a:ext uri="{9D8B030D-6E8A-4147-A177-3AD203B41FA5}">
                      <a16:colId xmlns:a16="http://schemas.microsoft.com/office/drawing/2014/main" val="2339297494"/>
                    </a:ext>
                  </a:extLst>
                </a:gridCol>
                <a:gridCol w="2121763">
                  <a:extLst>
                    <a:ext uri="{9D8B030D-6E8A-4147-A177-3AD203B41FA5}">
                      <a16:colId xmlns:a16="http://schemas.microsoft.com/office/drawing/2014/main" val="2601183938"/>
                    </a:ext>
                  </a:extLst>
                </a:gridCol>
                <a:gridCol w="1580225">
                  <a:extLst>
                    <a:ext uri="{9D8B030D-6E8A-4147-A177-3AD203B41FA5}">
                      <a16:colId xmlns:a16="http://schemas.microsoft.com/office/drawing/2014/main" val="2382750981"/>
                    </a:ext>
                  </a:extLst>
                </a:gridCol>
                <a:gridCol w="1544717">
                  <a:extLst>
                    <a:ext uri="{9D8B030D-6E8A-4147-A177-3AD203B41FA5}">
                      <a16:colId xmlns:a16="http://schemas.microsoft.com/office/drawing/2014/main" val="773962961"/>
                    </a:ext>
                  </a:extLst>
                </a:gridCol>
              </a:tblGrid>
              <a:tr h="914543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solidFill>
                            <a:schemeClr val="bg1"/>
                          </a:solidFill>
                        </a:rPr>
                        <a:t>PATERNO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solidFill>
                            <a:schemeClr val="bg1"/>
                          </a:solidFill>
                        </a:rPr>
                        <a:t>MATERNO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solidFill>
                            <a:schemeClr val="bg1"/>
                          </a:solidFill>
                        </a:rPr>
                        <a:t>NOMBRES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solidFill>
                            <a:schemeClr val="bg1"/>
                          </a:solidFill>
                        </a:rPr>
                        <a:t>EMAIL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solidFill>
                            <a:schemeClr val="bg1"/>
                          </a:solidFill>
                        </a:rPr>
                        <a:t>PASSWORD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solidFill>
                            <a:schemeClr val="bg1"/>
                          </a:solidFill>
                        </a:rPr>
                        <a:t>DISCRIMINATOR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3278"/>
                  </a:ext>
                </a:extLst>
              </a:tr>
              <a:tr h="576421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solidFill>
                            <a:schemeClr val="tx1"/>
                          </a:solidFill>
                        </a:rPr>
                        <a:t>TORRES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solidFill>
                            <a:schemeClr val="tx1"/>
                          </a:solidFill>
                        </a:rPr>
                        <a:t>LAZARO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solidFill>
                            <a:schemeClr val="tx1"/>
                          </a:solidFill>
                        </a:rPr>
                        <a:t>JUAN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solidFill>
                            <a:schemeClr val="tx1"/>
                          </a:solidFill>
                          <a:hlinkClick r:id="rId2"/>
                        </a:rPr>
                        <a:t>JUANLA@GMAIL.COM</a:t>
                      </a:r>
                      <a:endParaRPr lang="es-P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solidFill>
                            <a:schemeClr val="tx1"/>
                          </a:solidFill>
                        </a:rPr>
                        <a:t>18184881%&amp;$#”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solidFill>
                            <a:schemeClr val="tx1"/>
                          </a:solidFill>
                        </a:rPr>
                        <a:t>CLIENTE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87666"/>
                  </a:ext>
                </a:extLst>
              </a:tr>
              <a:tr h="576421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solidFill>
                            <a:schemeClr val="tx1"/>
                          </a:solidFill>
                        </a:rPr>
                        <a:t>TORRES 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solidFill>
                            <a:schemeClr val="tx1"/>
                          </a:solidFill>
                        </a:rPr>
                        <a:t>LAZARO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solidFill>
                            <a:schemeClr val="tx1"/>
                          </a:solidFill>
                        </a:rPr>
                        <a:t>PEDRO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solidFill>
                            <a:schemeClr val="tx1"/>
                          </a:solidFill>
                          <a:hlinkClick r:id="rId3"/>
                        </a:rPr>
                        <a:t>PEDROLA@GMAIL.COM</a:t>
                      </a:r>
                      <a:endParaRPr lang="es-P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solidFill>
                            <a:schemeClr val="tx1"/>
                          </a:solidFill>
                        </a:rPr>
                        <a:t>1999848DF8EC18$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solidFill>
                            <a:schemeClr val="tx1"/>
                          </a:solidFill>
                        </a:rPr>
                        <a:t>VENDEDOR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60958"/>
                  </a:ext>
                </a:extLst>
              </a:tr>
              <a:tr h="576421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solidFill>
                            <a:schemeClr val="tx1"/>
                          </a:solidFill>
                        </a:rPr>
                        <a:t>LAZARO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solidFill>
                            <a:schemeClr val="tx1"/>
                          </a:solidFill>
                        </a:rPr>
                        <a:t>MENOR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solidFill>
                            <a:schemeClr val="tx1"/>
                          </a:solidFill>
                        </a:rPr>
                        <a:t>JENNIFER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solidFill>
                            <a:schemeClr val="tx1"/>
                          </a:solidFill>
                          <a:hlinkClick r:id="rId4"/>
                        </a:rPr>
                        <a:t>JENIME@GMAIL.COM</a:t>
                      </a:r>
                      <a:endParaRPr lang="es-P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solidFill>
                            <a:schemeClr val="tx1"/>
                          </a:solidFill>
                        </a:rPr>
                        <a:t>183215$%&amp;/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solidFill>
                            <a:schemeClr val="tx1"/>
                          </a:solidFill>
                        </a:rPr>
                        <a:t>ADMINISTRADOR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934600"/>
                  </a:ext>
                </a:extLst>
              </a:tr>
              <a:tr h="576421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solidFill>
                            <a:schemeClr val="tx1"/>
                          </a:solidFill>
                        </a:rPr>
                        <a:t>MENDOZA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solidFill>
                            <a:schemeClr val="tx1"/>
                          </a:solidFill>
                        </a:rPr>
                        <a:t>VARGAS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solidFill>
                            <a:schemeClr val="tx1"/>
                          </a:solidFill>
                        </a:rPr>
                        <a:t>LUIS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solidFill>
                            <a:schemeClr val="tx1"/>
                          </a:solidFill>
                          <a:hlinkClick r:id="rId5"/>
                        </a:rPr>
                        <a:t>LUISVAR@GMAIL.COM</a:t>
                      </a:r>
                      <a:endParaRPr lang="es-P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solidFill>
                            <a:schemeClr val="tx1"/>
                          </a:solidFill>
                        </a:rPr>
                        <a:t>#$%548C74FyKF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solidFill>
                            <a:schemeClr val="tx1"/>
                          </a:solidFill>
                        </a:rPr>
                        <a:t>CLIENTE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558274"/>
                  </a:ext>
                </a:extLst>
              </a:tr>
              <a:tr h="576421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solidFill>
                            <a:schemeClr val="tx1"/>
                          </a:solidFill>
                        </a:rPr>
                        <a:t>MENDOZA 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solidFill>
                            <a:schemeClr val="tx1"/>
                          </a:solidFill>
                        </a:rPr>
                        <a:t>MENOR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solidFill>
                            <a:schemeClr val="tx1"/>
                          </a:solidFill>
                        </a:rPr>
                        <a:t>CAMILA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solidFill>
                            <a:schemeClr val="tx1"/>
                          </a:solidFill>
                          <a:hlinkClick r:id="rId6"/>
                        </a:rPr>
                        <a:t>CAMIMM@GMAIL.COM</a:t>
                      </a:r>
                      <a:endParaRPr lang="es-P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solidFill>
                            <a:schemeClr val="tx1"/>
                          </a:solidFill>
                        </a:rPr>
                        <a:t>Dr423884f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solidFill>
                            <a:schemeClr val="tx1"/>
                          </a:solidFill>
                        </a:rPr>
                        <a:t>CLIENTE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491259"/>
                  </a:ext>
                </a:extLst>
              </a:tr>
            </a:tbl>
          </a:graphicData>
        </a:graphic>
      </p:graphicFrame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26A4E3E6-444F-4C43-93E4-8D34C55956B0}"/>
              </a:ext>
            </a:extLst>
          </p:cNvPr>
          <p:cNvSpPr/>
          <p:nvPr/>
        </p:nvSpPr>
        <p:spPr>
          <a:xfrm>
            <a:off x="556550" y="1690688"/>
            <a:ext cx="1951630" cy="4882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usuario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8C0C816E-D12B-4A74-9EE5-C594C5FA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b="1" dirty="0"/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1280874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9A9FB-43C0-49DB-989C-979AFD57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RELACIONES EN UML.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F0F977-4E1F-436F-889A-72751A586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s-PE" sz="4000" dirty="0"/>
          </a:p>
          <a:p>
            <a:pPr algn="just"/>
            <a:endParaRPr lang="es-PE" sz="4000" dirty="0"/>
          </a:p>
          <a:p>
            <a:pPr marL="0" indent="0" algn="just">
              <a:buNone/>
            </a:pPr>
            <a:r>
              <a:rPr lang="es-PE" sz="4000" dirty="0"/>
              <a:t>ASOCIACIÓN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85A68F4-82A8-4F3D-B7E6-93F2B0913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256" y="1579234"/>
            <a:ext cx="3601191" cy="491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76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DB7DD-FA39-4655-9669-C7493818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AGREGACIÓN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5B792B-A2E1-4098-9DD7-F2C6456A5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717" y="1786483"/>
            <a:ext cx="9866049" cy="4109350"/>
          </a:xfrm>
        </p:spPr>
        <p:txBody>
          <a:bodyPr>
            <a:normAutofit/>
          </a:bodyPr>
          <a:lstStyle/>
          <a:p>
            <a:pPr algn="just"/>
            <a:r>
              <a:rPr lang="es-MX" dirty="0">
                <a:solidFill>
                  <a:schemeClr val="tx1"/>
                </a:solidFill>
              </a:rPr>
              <a:t>Es una forma particular de </a:t>
            </a:r>
            <a:r>
              <a:rPr lang="es-MX" dirty="0"/>
              <a:t>relación entre entidades, pues un grupo de ellas puede formar una nueva entidad de alto nivel. </a:t>
            </a:r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C6759AD-3131-4712-9B8D-312260833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705" y="2777832"/>
            <a:ext cx="4286589" cy="371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89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DB7DD-FA39-4655-9669-C7493818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RESTRICCIONES</a:t>
            </a:r>
          </a:p>
        </p:txBody>
      </p:sp>
      <p:pic>
        <p:nvPicPr>
          <p:cNvPr id="7" name="Marcador de contenido 9">
            <a:extLst>
              <a:ext uri="{FF2B5EF4-FFF2-40B4-BE49-F238E27FC236}">
                <a16:creationId xmlns:a16="http://schemas.microsoft.com/office/drawing/2014/main" id="{CE8E97D6-B7C9-4861-B9E0-68A59ED2D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337" y="1825625"/>
            <a:ext cx="104213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80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8C0C816E-D12B-4A74-9EE5-C594C5FA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b="1" dirty="0"/>
              <a:t>COMPOSICIÓN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28CC1E2-AEE4-4AE0-97D3-78316E481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717" y="1786483"/>
            <a:ext cx="5769807" cy="4197067"/>
          </a:xfrm>
        </p:spPr>
        <p:txBody>
          <a:bodyPr>
            <a:normAutofit/>
          </a:bodyPr>
          <a:lstStyle/>
          <a:p>
            <a:pPr algn="just"/>
            <a:r>
              <a:rPr lang="es-MX" sz="3200" dirty="0">
                <a:solidFill>
                  <a:schemeClr val="tx1"/>
                </a:solidFill>
              </a:rPr>
              <a:t>En una composición, un componente puede morir antes que el objeto compuesto. Si destruye al objeto compuesto, destruirá también a los componentes.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FA42BE-8C55-4EB9-8864-A3F8619C3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350" y="1690688"/>
            <a:ext cx="2883326" cy="505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85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8C0C816E-D12B-4A74-9EE5-C594C5FA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b="1" dirty="0"/>
              <a:t>COMPOSICIÓN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A86D7736-0CD0-4F7E-AD52-D2B3CCADC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671" y="2298088"/>
            <a:ext cx="11072658" cy="226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00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8C0C816E-D12B-4A74-9EE5-C594C5FA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b="1" dirty="0"/>
              <a:t>EJERCICIO PROPUESTO</a:t>
            </a:r>
          </a:p>
        </p:txBody>
      </p:sp>
      <p:pic>
        <p:nvPicPr>
          <p:cNvPr id="6" name="Picture 2" descr="Los 9 elementos de la Factura perfecta">
            <a:extLst>
              <a:ext uri="{FF2B5EF4-FFF2-40B4-BE49-F238E27FC236}">
                <a16:creationId xmlns:a16="http://schemas.microsoft.com/office/drawing/2014/main" id="{258076F8-18DE-4A3D-A5AB-BDAE38C864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553" y="-378092"/>
            <a:ext cx="6932447" cy="814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18AD76C-FB64-424D-B695-2013CA191CFC}"/>
              </a:ext>
            </a:extLst>
          </p:cNvPr>
          <p:cNvSpPr txBox="1"/>
          <p:nvPr/>
        </p:nvSpPr>
        <p:spPr>
          <a:xfrm>
            <a:off x="697522" y="1847965"/>
            <a:ext cx="62195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i="0" dirty="0">
                <a:effectLst/>
                <a:latin typeface="Lato" panose="020F0502020204030203" pitchFamily="34" charset="0"/>
              </a:rPr>
              <a:t>1.-</a:t>
            </a:r>
            <a:r>
              <a:rPr lang="es-PE" sz="2400" i="0" dirty="0">
                <a:effectLst/>
                <a:latin typeface="Lato" panose="020F0502020204030203" pitchFamily="34" charset="0"/>
              </a:rPr>
              <a:t>Información fiscal de tu negocio (Autónomo o Empresa)</a:t>
            </a:r>
          </a:p>
          <a:p>
            <a:r>
              <a:rPr lang="pt-BR" sz="2400" b="1" i="0" dirty="0">
                <a:effectLst/>
                <a:latin typeface="Lato" panose="020F0502020204030203" pitchFamily="34" charset="0"/>
              </a:rPr>
              <a:t>2.-</a:t>
            </a:r>
            <a:r>
              <a:rPr lang="pt-BR" sz="2400" i="0" dirty="0">
                <a:effectLst/>
                <a:latin typeface="Lato" panose="020F0502020204030203" pitchFamily="34" charset="0"/>
              </a:rPr>
              <a:t>El Logo de tu Empresa o Negocio</a:t>
            </a:r>
          </a:p>
          <a:p>
            <a:r>
              <a:rPr lang="es-MX" sz="2400" b="1" i="0" dirty="0">
                <a:effectLst/>
                <a:latin typeface="Lato" panose="020F0502020204030203" pitchFamily="34" charset="0"/>
              </a:rPr>
              <a:t>3.-</a:t>
            </a:r>
            <a:r>
              <a:rPr lang="es-MX" sz="2400" i="0" dirty="0">
                <a:effectLst/>
                <a:latin typeface="Lato" panose="020F0502020204030203" pitchFamily="34" charset="0"/>
              </a:rPr>
              <a:t>Información relativa a la Factura</a:t>
            </a:r>
          </a:p>
          <a:p>
            <a:r>
              <a:rPr lang="es-MX" sz="2400" b="1" i="0" dirty="0">
                <a:effectLst/>
                <a:latin typeface="Lato" panose="020F0502020204030203" pitchFamily="34" charset="0"/>
              </a:rPr>
              <a:t>4.-</a:t>
            </a:r>
            <a:r>
              <a:rPr lang="es-MX" sz="2400" i="0" dirty="0">
                <a:effectLst/>
                <a:latin typeface="Lato" panose="020F0502020204030203" pitchFamily="34" charset="0"/>
              </a:rPr>
              <a:t>Información relativa al Cliente</a:t>
            </a:r>
          </a:p>
          <a:p>
            <a:r>
              <a:rPr lang="es-MX" sz="2400" b="1" i="0" dirty="0">
                <a:effectLst/>
                <a:latin typeface="Lato" panose="020F0502020204030203" pitchFamily="34" charset="0"/>
              </a:rPr>
              <a:t>5.-</a:t>
            </a:r>
            <a:r>
              <a:rPr lang="es-MX" sz="2400" i="0" dirty="0">
                <a:effectLst/>
                <a:latin typeface="Lato" panose="020F0502020204030203" pitchFamily="34" charset="0"/>
              </a:rPr>
              <a:t>Descripción de los productos y/o servicios ofrecidos</a:t>
            </a:r>
          </a:p>
          <a:p>
            <a:r>
              <a:rPr lang="es-PE" sz="2400" b="1" i="0" dirty="0">
                <a:effectLst/>
                <a:latin typeface="Lato" panose="020F0502020204030203" pitchFamily="34" charset="0"/>
              </a:rPr>
              <a:t>6.-</a:t>
            </a:r>
            <a:r>
              <a:rPr lang="es-PE" sz="2400" i="0" dirty="0">
                <a:effectLst/>
                <a:latin typeface="Lato" panose="020F0502020204030203" pitchFamily="34" charset="0"/>
              </a:rPr>
              <a:t>Importes totales de la factura</a:t>
            </a:r>
          </a:p>
          <a:p>
            <a:r>
              <a:rPr lang="es-PE" sz="2400" b="1" i="0" dirty="0">
                <a:effectLst/>
                <a:latin typeface="Lato" panose="020F0502020204030203" pitchFamily="34" charset="0"/>
              </a:rPr>
              <a:t>7.-</a:t>
            </a:r>
            <a:r>
              <a:rPr lang="es-PE" sz="2400" i="0" dirty="0">
                <a:effectLst/>
                <a:latin typeface="Lato" panose="020F0502020204030203" pitchFamily="34" charset="0"/>
              </a:rPr>
              <a:t>Observaciones</a:t>
            </a:r>
          </a:p>
          <a:p>
            <a:r>
              <a:rPr lang="es-PE" sz="2400" b="1" i="0" dirty="0">
                <a:effectLst/>
                <a:latin typeface="Lato" panose="020F0502020204030203" pitchFamily="34" charset="0"/>
              </a:rPr>
              <a:t>8.-</a:t>
            </a:r>
            <a:r>
              <a:rPr lang="es-PE" sz="2400" i="0" dirty="0">
                <a:effectLst/>
                <a:latin typeface="Lato" panose="020F0502020204030203" pitchFamily="34" charset="0"/>
              </a:rPr>
              <a:t>Método de cobro</a:t>
            </a:r>
          </a:p>
          <a:p>
            <a:r>
              <a:rPr lang="es-PE" sz="2400" b="1" i="0" dirty="0">
                <a:effectLst/>
                <a:latin typeface="Lato" panose="020F0502020204030203" pitchFamily="34" charset="0"/>
              </a:rPr>
              <a:t>9.-</a:t>
            </a:r>
            <a:r>
              <a:rPr lang="es-PE" sz="2400" i="0" dirty="0">
                <a:effectLst/>
                <a:latin typeface="Lato" panose="020F0502020204030203" pitchFamily="34" charset="0"/>
              </a:rPr>
              <a:t>Información de contacto</a:t>
            </a:r>
          </a:p>
          <a:p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4213929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71" y="1538626"/>
            <a:ext cx="10217457" cy="3780747"/>
          </a:xfrm>
        </p:spPr>
        <p:txBody>
          <a:bodyPr>
            <a:noAutofit/>
          </a:bodyPr>
          <a:lstStyle/>
          <a:p>
            <a:pPr algn="ctr"/>
            <a:r>
              <a:rPr lang="es-PE" sz="7200" b="1" dirty="0"/>
              <a:t>DIAGRAMA INSTITUCIÓN ACADÉMICA</a:t>
            </a:r>
          </a:p>
        </p:txBody>
      </p:sp>
    </p:spTree>
    <p:extLst>
      <p:ext uri="{BB962C8B-B14F-4D97-AF65-F5344CB8AC3E}">
        <p14:creationId xmlns:p14="http://schemas.microsoft.com/office/powerpoint/2010/main" val="375565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LMS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42B393-68D3-44B5-8628-0B818DB2C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 </a:t>
            </a:r>
            <a:r>
              <a:rPr lang="es-MX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LMS</a:t>
            </a:r>
            <a:r>
              <a:rPr lang="es-MX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es un sistema de gestión de aprendizaje online, al </a:t>
            </a:r>
            <a:r>
              <a:rPr lang="es-MX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que</a:t>
            </a:r>
            <a:r>
              <a:rPr lang="es-MX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accedemos gracias a una conexión a internet</a:t>
            </a:r>
            <a:endParaRPr lang="es-PE" sz="4000" dirty="0"/>
          </a:p>
        </p:txBody>
      </p:sp>
      <p:pic>
        <p:nvPicPr>
          <p:cNvPr id="1026" name="Picture 2" descr="Qué es un LMS para empresas y cual te recomendamos?">
            <a:extLst>
              <a:ext uri="{FF2B5EF4-FFF2-40B4-BE49-F238E27FC236}">
                <a16:creationId xmlns:a16="http://schemas.microsoft.com/office/drawing/2014/main" id="{4CD629FD-D812-476C-BA53-6C4864DFA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3111598"/>
            <a:ext cx="809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85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71" y="1538626"/>
            <a:ext cx="10217457" cy="3780747"/>
          </a:xfrm>
        </p:spPr>
        <p:txBody>
          <a:bodyPr>
            <a:noAutofit/>
          </a:bodyPr>
          <a:lstStyle/>
          <a:p>
            <a:pPr algn="ctr"/>
            <a:r>
              <a:rPr lang="es-PE" sz="7200" b="1" dirty="0"/>
              <a:t>DIAGRAMA DE CLASES PARA MODELADO DE BASES DE DATOS</a:t>
            </a:r>
          </a:p>
        </p:txBody>
      </p:sp>
    </p:spTree>
    <p:extLst>
      <p:ext uri="{BB962C8B-B14F-4D97-AF65-F5344CB8AC3E}">
        <p14:creationId xmlns:p14="http://schemas.microsoft.com/office/powerpoint/2010/main" val="100822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¿QUÉ ES?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42B393-68D3-44B5-8628-0B818DB2C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solidFill>
                  <a:schemeClr val="tx1"/>
                </a:solidFill>
              </a:rPr>
              <a:t>Herramienta para el modelado de Sistemas de Información.</a:t>
            </a:r>
          </a:p>
          <a:p>
            <a:endParaRPr lang="es-PE" sz="4000" dirty="0"/>
          </a:p>
        </p:txBody>
      </p:sp>
      <p:pic>
        <p:nvPicPr>
          <p:cNvPr id="2050" name="Picture 2" descr="Cubo de Rubik PNG transparente - StickPNG">
            <a:extLst>
              <a:ext uri="{FF2B5EF4-FFF2-40B4-BE49-F238E27FC236}">
                <a16:creationId xmlns:a16="http://schemas.microsoft.com/office/drawing/2014/main" id="{67BA41E0-FA1A-46B9-9501-1D1B8D3EA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144" y="2983034"/>
            <a:ext cx="3195711" cy="332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59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37" y="374003"/>
            <a:ext cx="10515600" cy="1325563"/>
          </a:xfrm>
        </p:spPr>
        <p:txBody>
          <a:bodyPr/>
          <a:lstStyle/>
          <a:p>
            <a:r>
              <a:rPr lang="es-PE" b="1" dirty="0"/>
              <a:t>GENERALIZACIÓN - HERENCIA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42B393-68D3-44B5-8628-0B818DB2C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600" dirty="0">
                <a:solidFill>
                  <a:schemeClr val="tx1"/>
                </a:solidFill>
              </a:rPr>
              <a:t>Es un proceso de abstracción que permite organizar las entidades por características comunes. Si se nota que existen entidades con atributos similares, entonces se está frente a una generalización.</a:t>
            </a:r>
          </a:p>
          <a:p>
            <a:endParaRPr lang="es-PE" sz="3600" dirty="0"/>
          </a:p>
        </p:txBody>
      </p:sp>
      <p:pic>
        <p:nvPicPr>
          <p:cNvPr id="5" name="Picture 6" descr="Herencia - Iconos gratis de personas">
            <a:extLst>
              <a:ext uri="{FF2B5EF4-FFF2-40B4-BE49-F238E27FC236}">
                <a16:creationId xmlns:a16="http://schemas.microsoft.com/office/drawing/2014/main" id="{0A3A0011-F305-48D6-AD52-F4D7D000B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748" y="4091943"/>
            <a:ext cx="2350037" cy="227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Lex Global - Herencias">
            <a:extLst>
              <a:ext uri="{FF2B5EF4-FFF2-40B4-BE49-F238E27FC236}">
                <a16:creationId xmlns:a16="http://schemas.microsoft.com/office/drawing/2014/main" id="{BB07D06B-C2ED-4EC9-BC4B-2A965D35C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83082"/>
            <a:ext cx="2692893" cy="26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37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9A9FB-43C0-49DB-989C-979AFD57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RELACIONES EN UML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F0F977-4E1F-436F-889A-72751A586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s-PE" sz="4800" dirty="0"/>
          </a:p>
          <a:p>
            <a:pPr algn="just"/>
            <a:endParaRPr lang="es-PE" sz="4800" dirty="0"/>
          </a:p>
          <a:p>
            <a:pPr marL="0" indent="0" algn="just">
              <a:buNone/>
            </a:pPr>
            <a:r>
              <a:rPr lang="es-PE" sz="4800" dirty="0"/>
              <a:t>GENERALIZACIÓN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8DDB874-1D15-4209-BE76-8AEC3A861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661" y="1301750"/>
            <a:ext cx="40290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0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37" y="374003"/>
            <a:ext cx="10515600" cy="1325563"/>
          </a:xfrm>
        </p:spPr>
        <p:txBody>
          <a:bodyPr/>
          <a:lstStyle/>
          <a:p>
            <a:r>
              <a:rPr lang="es-PE" b="1" dirty="0"/>
              <a:t>EJEMPLO DE GENERALIZACIÓN</a:t>
            </a:r>
          </a:p>
        </p:txBody>
      </p:sp>
      <p:pic>
        <p:nvPicPr>
          <p:cNvPr id="11" name="Marcador de contenido 22">
            <a:extLst>
              <a:ext uri="{FF2B5EF4-FFF2-40B4-BE49-F238E27FC236}">
                <a16:creationId xmlns:a16="http://schemas.microsoft.com/office/drawing/2014/main" id="{808D2424-90F2-4B2A-989D-607776B20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718" y="1690688"/>
            <a:ext cx="3623341" cy="3991424"/>
          </a:xfr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C929CA5-BF5F-4776-A9F2-EB0FD31F5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615" y="1628544"/>
            <a:ext cx="3806453" cy="399142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10B8E0E-9D8F-4158-9FC2-020641C12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068" y="1628544"/>
            <a:ext cx="3905096" cy="399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7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37" y="374003"/>
            <a:ext cx="10515600" cy="1325563"/>
          </a:xfrm>
        </p:spPr>
        <p:txBody>
          <a:bodyPr>
            <a:normAutofit/>
          </a:bodyPr>
          <a:lstStyle/>
          <a:p>
            <a:r>
              <a:rPr lang="es-PE" sz="3600" b="1" dirty="0"/>
              <a:t>EJEMPLO DE GENERALIZACIÓN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4A58160-2E27-4712-9969-B0DD2D2020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7"/>
          <a:stretch/>
        </p:blipFill>
        <p:spPr>
          <a:xfrm>
            <a:off x="692458" y="1553591"/>
            <a:ext cx="8673140" cy="493928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6F0FA31-406C-4C5A-8F6A-25C6114E6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7408" y="2365262"/>
            <a:ext cx="2172279" cy="331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33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>
            <a:extLst>
              <a:ext uri="{FF2B5EF4-FFF2-40B4-BE49-F238E27FC236}">
                <a16:creationId xmlns:a16="http://schemas.microsoft.com/office/drawing/2014/main" id="{66106047-6919-4C6C-8DE3-19E32B9B3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b="1" dirty="0"/>
              <a:t>EJEMPLO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A20747E-046F-4B61-A672-C48570ACB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345" y="2394660"/>
            <a:ext cx="2172279" cy="331594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7148B50-DFCC-4424-846C-3300D1DB0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775" y="1541518"/>
            <a:ext cx="6895037" cy="502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20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o 1">
      <a:majorFont>
        <a:latin typeface="Open San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3854</TotalTime>
  <Words>298</Words>
  <Application>Microsoft Office PowerPoint</Application>
  <PresentationFormat>Panorámica</PresentationFormat>
  <Paragraphs>82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Arial</vt:lpstr>
      <vt:lpstr>Calibri</vt:lpstr>
      <vt:lpstr>Lato</vt:lpstr>
      <vt:lpstr>Open Sans</vt:lpstr>
      <vt:lpstr>Tema de Office</vt:lpstr>
      <vt:lpstr>DISEÑO DE UNA BASE DE DATOS PARA UN LMS</vt:lpstr>
      <vt:lpstr>LMS</vt:lpstr>
      <vt:lpstr>DIAGRAMA DE CLASES PARA MODELADO DE BASES DE DATOS</vt:lpstr>
      <vt:lpstr>¿QUÉ ES?</vt:lpstr>
      <vt:lpstr>GENERALIZACIÓN - HERENCIA</vt:lpstr>
      <vt:lpstr>RELACIONES EN UML</vt:lpstr>
      <vt:lpstr>EJEMPLO DE GENERALIZACIÓN</vt:lpstr>
      <vt:lpstr>EJEMPLO DE GENERALIZACIÓN</vt:lpstr>
      <vt:lpstr>EJEMPLO</vt:lpstr>
      <vt:lpstr>EJEMPLO</vt:lpstr>
      <vt:lpstr>RELACIONES EN UML.</vt:lpstr>
      <vt:lpstr>AGREGACIÓN</vt:lpstr>
      <vt:lpstr>RESTRICCIONES</vt:lpstr>
      <vt:lpstr>COMPOSICIÓN</vt:lpstr>
      <vt:lpstr>COMPOSICIÓN</vt:lpstr>
      <vt:lpstr>EJERCICIO PROPUESTO</vt:lpstr>
      <vt:lpstr>DIAGRAMA INSTITUCIÓN ACADÉMICA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EXCEL</dc:title>
  <dc:creator>Anthony</dc:creator>
  <cp:lastModifiedBy>Anthony</cp:lastModifiedBy>
  <cp:revision>259</cp:revision>
  <dcterms:created xsi:type="dcterms:W3CDTF">2020-10-28T19:12:16Z</dcterms:created>
  <dcterms:modified xsi:type="dcterms:W3CDTF">2021-03-12T02:25:29Z</dcterms:modified>
</cp:coreProperties>
</file>