
<file path=[Content_Types].xml><?xml version="1.0" encoding="utf-8"?>
<Types xmlns="http://schemas.openxmlformats.org/package/2006/content-types">
  <Default ContentType="application/x-fontdata" Extension="fntdata"/>
  <Default ContentType="image/jpeg" Extension="jpeg"/>
  <Default ContentType="video/mp4" Extension="mp4"/>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18288000" cy="10287000"/>
  <p:notesSz cx="6858000" cy="9144000"/>
  <p:embeddedFontLst>
    <p:embeddedFont>
      <p:font typeface="Open Sans" charset="1" panose="020B0606030504020204"/>
      <p:regular r:id="rId26"/>
    </p:embeddedFont>
    <p:embeddedFont>
      <p:font typeface="Open Sans Bold" charset="1" panose="020B0806030504020204"/>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9.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0.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2.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jpeg" Type="http://schemas.openxmlformats.org/officeDocument/2006/relationships/image"/><Relationship Id="rId4" Target="../media/VAGsfpS8tEY.mp4" Type="http://schemas.openxmlformats.org/officeDocument/2006/relationships/video"/><Relationship Id="rId5" Target="../media/VAGsfpS8tEY.mp4" Type="http://schemas.microsoft.com/office/2007/relationships/media"/></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001000" y="0"/>
            <a:ext cx="10287000" cy="10287000"/>
          </a:xfrm>
          <a:custGeom>
            <a:avLst/>
            <a:gdLst/>
            <a:ahLst/>
            <a:cxnLst/>
            <a:rect r="r" b="b" t="t" l="l"/>
            <a:pathLst>
              <a:path h="10287000" w="10287000">
                <a:moveTo>
                  <a:pt x="0" y="0"/>
                </a:moveTo>
                <a:lnTo>
                  <a:pt x="10287000" y="0"/>
                </a:lnTo>
                <a:lnTo>
                  <a:pt x="10287000" y="10287000"/>
                </a:lnTo>
                <a:lnTo>
                  <a:pt x="0" y="10287000"/>
                </a:lnTo>
                <a:lnTo>
                  <a:pt x="0" y="0"/>
                </a:lnTo>
                <a:close/>
              </a:path>
            </a:pathLst>
          </a:custGeom>
          <a:blipFill>
            <a:blip r:embed="rId2"/>
            <a:stretch>
              <a:fillRect l="0" t="-25000" r="0" b="-25000"/>
            </a:stretch>
          </a:blipFill>
        </p:spPr>
      </p:sp>
      <p:sp>
        <p:nvSpPr>
          <p:cNvPr name="TextBox 3" id="3"/>
          <p:cNvSpPr txBox="true"/>
          <p:nvPr/>
        </p:nvSpPr>
        <p:spPr>
          <a:xfrm rot="0">
            <a:off x="2850457" y="963501"/>
            <a:ext cx="1850827" cy="580390"/>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Open Sans"/>
                <a:ea typeface="Open Sans"/>
                <a:cs typeface="Open Sans"/>
                <a:sym typeface="Open Sans"/>
              </a:rPr>
              <a:t>GRUPO 1</a:t>
            </a:r>
          </a:p>
        </p:txBody>
      </p:sp>
      <p:sp>
        <p:nvSpPr>
          <p:cNvPr name="TextBox 4" id="4"/>
          <p:cNvSpPr txBox="true"/>
          <p:nvPr/>
        </p:nvSpPr>
        <p:spPr>
          <a:xfrm rot="0">
            <a:off x="2457327" y="3963035"/>
            <a:ext cx="2637086" cy="1180465"/>
          </a:xfrm>
          <a:prstGeom prst="rect">
            <a:avLst/>
          </a:prstGeom>
        </p:spPr>
        <p:txBody>
          <a:bodyPr anchor="t" rtlCol="false" tIns="0" lIns="0" bIns="0" rIns="0">
            <a:spAutoFit/>
          </a:bodyPr>
          <a:lstStyle/>
          <a:p>
            <a:pPr algn="ctr">
              <a:lnSpc>
                <a:spcPts val="4759"/>
              </a:lnSpc>
            </a:pPr>
            <a:r>
              <a:rPr lang="en-US" sz="3399">
                <a:solidFill>
                  <a:srgbClr val="000000"/>
                </a:solidFill>
                <a:latin typeface="Open Sans"/>
                <a:ea typeface="Open Sans"/>
                <a:cs typeface="Open Sans"/>
                <a:sym typeface="Open Sans"/>
              </a:rPr>
              <a:t>Diego Loyo</a:t>
            </a:r>
          </a:p>
          <a:p>
            <a:pPr algn="ctr">
              <a:lnSpc>
                <a:spcPts val="4759"/>
              </a:lnSpc>
              <a:spcBef>
                <a:spcPct val="0"/>
              </a:spcBef>
            </a:pPr>
            <a:r>
              <a:rPr lang="en-US" sz="3399">
                <a:solidFill>
                  <a:srgbClr val="000000"/>
                </a:solidFill>
                <a:latin typeface="Open Sans"/>
                <a:ea typeface="Open Sans"/>
                <a:cs typeface="Open Sans"/>
                <a:sym typeface="Open Sans"/>
              </a:rPr>
              <a:t>Julian Gomez</a:t>
            </a:r>
          </a:p>
        </p:txBody>
      </p:sp>
      <p:sp>
        <p:nvSpPr>
          <p:cNvPr name="TextBox 5" id="5"/>
          <p:cNvSpPr txBox="true"/>
          <p:nvPr/>
        </p:nvSpPr>
        <p:spPr>
          <a:xfrm rot="0">
            <a:off x="1895204" y="6426102"/>
            <a:ext cx="4030861" cy="1780540"/>
          </a:xfrm>
          <a:prstGeom prst="rect">
            <a:avLst/>
          </a:prstGeom>
        </p:spPr>
        <p:txBody>
          <a:bodyPr anchor="t" rtlCol="false" tIns="0" lIns="0" bIns="0" rIns="0">
            <a:spAutoFit/>
          </a:bodyPr>
          <a:lstStyle/>
          <a:p>
            <a:pPr algn="ctr">
              <a:lnSpc>
                <a:spcPts val="4759"/>
              </a:lnSpc>
            </a:pPr>
            <a:r>
              <a:rPr lang="en-US" sz="3399">
                <a:solidFill>
                  <a:srgbClr val="000000"/>
                </a:solidFill>
                <a:latin typeface="Open Sans"/>
                <a:ea typeface="Open Sans"/>
                <a:cs typeface="Open Sans"/>
                <a:sym typeface="Open Sans"/>
              </a:rPr>
              <a:t>Talento Tech</a:t>
            </a:r>
          </a:p>
          <a:p>
            <a:pPr algn="ctr">
              <a:lnSpc>
                <a:spcPts val="4759"/>
              </a:lnSpc>
            </a:pPr>
          </a:p>
          <a:p>
            <a:pPr algn="ctr">
              <a:lnSpc>
                <a:spcPts val="4759"/>
              </a:lnSpc>
              <a:spcBef>
                <a:spcPct val="0"/>
              </a:spcBef>
            </a:pPr>
            <a:r>
              <a:rPr lang="en-US" sz="3399">
                <a:solidFill>
                  <a:srgbClr val="000000"/>
                </a:solidFill>
                <a:latin typeface="Open Sans"/>
                <a:ea typeface="Open Sans"/>
                <a:cs typeface="Open Sans"/>
                <a:sym typeface="Open Sans"/>
              </a:rPr>
              <a:t>IA Explorador G-223</a:t>
            </a:r>
          </a:p>
        </p:txBody>
      </p:sp>
      <p:sp>
        <p:nvSpPr>
          <p:cNvPr name="Freeform 6" id="6"/>
          <p:cNvSpPr/>
          <p:nvPr/>
        </p:nvSpPr>
        <p:spPr>
          <a:xfrm flipH="false" flipV="false" rot="0">
            <a:off x="187706" y="8520947"/>
            <a:ext cx="2062226" cy="1474706"/>
          </a:xfrm>
          <a:custGeom>
            <a:avLst/>
            <a:gdLst/>
            <a:ahLst/>
            <a:cxnLst/>
            <a:rect r="r" b="b" t="t" l="l"/>
            <a:pathLst>
              <a:path h="1474706" w="2062226">
                <a:moveTo>
                  <a:pt x="0" y="0"/>
                </a:moveTo>
                <a:lnTo>
                  <a:pt x="2062226" y="0"/>
                </a:lnTo>
                <a:lnTo>
                  <a:pt x="2062226" y="1474706"/>
                </a:lnTo>
                <a:lnTo>
                  <a:pt x="0" y="1474706"/>
                </a:lnTo>
                <a:lnTo>
                  <a:pt x="0" y="0"/>
                </a:lnTo>
                <a:close/>
              </a:path>
            </a:pathLst>
          </a:custGeom>
          <a:blipFill>
            <a:blip r:embed="rId3"/>
            <a:stretch>
              <a:fillRect l="-64402" t="0" r="-54896" b="0"/>
            </a:stretch>
          </a:blipFill>
        </p:spPr>
      </p:sp>
      <p:sp>
        <p:nvSpPr>
          <p:cNvPr name="TextBox 7" id="7"/>
          <p:cNvSpPr txBox="true"/>
          <p:nvPr/>
        </p:nvSpPr>
        <p:spPr>
          <a:xfrm rot="0">
            <a:off x="604195" y="2273324"/>
            <a:ext cx="6543526" cy="580390"/>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Open Sans"/>
                <a:ea typeface="Open Sans"/>
                <a:cs typeface="Open Sans"/>
                <a:sym typeface="Open Sans"/>
              </a:rPr>
              <a:t>Modelo Random Forest Premier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EF4FB"/>
        </a:solidFill>
      </p:bgPr>
    </p:bg>
    <p:spTree>
      <p:nvGrpSpPr>
        <p:cNvPr id="1" name=""/>
        <p:cNvGrpSpPr/>
        <p:nvPr/>
      </p:nvGrpSpPr>
      <p:grpSpPr>
        <a:xfrm>
          <a:off x="0" y="0"/>
          <a:ext cx="0" cy="0"/>
          <a:chOff x="0" y="0"/>
          <a:chExt cx="0" cy="0"/>
        </a:xfrm>
      </p:grpSpPr>
      <p:sp>
        <p:nvSpPr>
          <p:cNvPr name="Freeform 2" id="2"/>
          <p:cNvSpPr/>
          <p:nvPr/>
        </p:nvSpPr>
        <p:spPr>
          <a:xfrm flipH="false" flipV="false" rot="0">
            <a:off x="16022566" y="8520947"/>
            <a:ext cx="2062226" cy="1474706"/>
          </a:xfrm>
          <a:custGeom>
            <a:avLst/>
            <a:gdLst/>
            <a:ahLst/>
            <a:cxnLst/>
            <a:rect r="r" b="b" t="t" l="l"/>
            <a:pathLst>
              <a:path h="1474706" w="2062226">
                <a:moveTo>
                  <a:pt x="0" y="0"/>
                </a:moveTo>
                <a:lnTo>
                  <a:pt x="2062226" y="0"/>
                </a:lnTo>
                <a:lnTo>
                  <a:pt x="2062226" y="1474706"/>
                </a:lnTo>
                <a:lnTo>
                  <a:pt x="0" y="1474706"/>
                </a:lnTo>
                <a:lnTo>
                  <a:pt x="0" y="0"/>
                </a:lnTo>
                <a:close/>
              </a:path>
            </a:pathLst>
          </a:custGeom>
          <a:blipFill>
            <a:blip r:embed="rId2"/>
            <a:stretch>
              <a:fillRect l="-64402" t="0" r="-54896" b="0"/>
            </a:stretch>
          </a:blipFill>
        </p:spPr>
      </p:sp>
      <p:sp>
        <p:nvSpPr>
          <p:cNvPr name="Freeform 3" id="3"/>
          <p:cNvSpPr/>
          <p:nvPr/>
        </p:nvSpPr>
        <p:spPr>
          <a:xfrm flipH="false" flipV="false" rot="0">
            <a:off x="1298230" y="2139642"/>
            <a:ext cx="10926462" cy="6514903"/>
          </a:xfrm>
          <a:custGeom>
            <a:avLst/>
            <a:gdLst/>
            <a:ahLst/>
            <a:cxnLst/>
            <a:rect r="r" b="b" t="t" l="l"/>
            <a:pathLst>
              <a:path h="6514903" w="10926462">
                <a:moveTo>
                  <a:pt x="0" y="0"/>
                </a:moveTo>
                <a:lnTo>
                  <a:pt x="10926462" y="0"/>
                </a:lnTo>
                <a:lnTo>
                  <a:pt x="10926462" y="6514903"/>
                </a:lnTo>
                <a:lnTo>
                  <a:pt x="0" y="6514903"/>
                </a:lnTo>
                <a:lnTo>
                  <a:pt x="0" y="0"/>
                </a:lnTo>
                <a:close/>
              </a:path>
            </a:pathLst>
          </a:custGeom>
          <a:blipFill>
            <a:blip r:embed="rId3"/>
            <a:stretch>
              <a:fillRect l="0" t="0" r="0" b="0"/>
            </a:stretch>
          </a:blipFill>
        </p:spPr>
      </p:sp>
      <p:sp>
        <p:nvSpPr>
          <p:cNvPr name="TextBox 4" id="4"/>
          <p:cNvSpPr txBox="true"/>
          <p:nvPr/>
        </p:nvSpPr>
        <p:spPr>
          <a:xfrm rot="0">
            <a:off x="5315544" y="448310"/>
            <a:ext cx="7387382" cy="580390"/>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Open Sans"/>
                <a:ea typeface="Open Sans"/>
                <a:cs typeface="Open Sans"/>
                <a:sym typeface="Open Sans"/>
              </a:rPr>
              <a:t>Top 8 de goles encajados por equipo</a:t>
            </a:r>
          </a:p>
        </p:txBody>
      </p:sp>
      <p:sp>
        <p:nvSpPr>
          <p:cNvPr name="TextBox 5" id="5"/>
          <p:cNvSpPr txBox="true"/>
          <p:nvPr/>
        </p:nvSpPr>
        <p:spPr>
          <a:xfrm rot="0">
            <a:off x="13657329" y="2072967"/>
            <a:ext cx="4427463" cy="3580765"/>
          </a:xfrm>
          <a:prstGeom prst="rect">
            <a:avLst/>
          </a:prstGeom>
        </p:spPr>
        <p:txBody>
          <a:bodyPr anchor="t" rtlCol="false" tIns="0" lIns="0" bIns="0" rIns="0">
            <a:spAutoFit/>
          </a:bodyPr>
          <a:lstStyle/>
          <a:p>
            <a:pPr algn="l">
              <a:lnSpc>
                <a:spcPts val="4759"/>
              </a:lnSpc>
              <a:spcBef>
                <a:spcPct val="0"/>
              </a:spcBef>
            </a:pPr>
            <a:r>
              <a:rPr lang="en-US" sz="3399">
                <a:solidFill>
                  <a:srgbClr val="000000"/>
                </a:solidFill>
                <a:latin typeface="Open Sans"/>
                <a:ea typeface="Open Sans"/>
                <a:cs typeface="Open Sans"/>
                <a:sym typeface="Open Sans"/>
              </a:rPr>
              <a:t>Con esta grafica buscamos ilustrar los equipos que mas gol</a:t>
            </a:r>
            <a:r>
              <a:rPr lang="en-US" sz="3399">
                <a:solidFill>
                  <a:srgbClr val="000000"/>
                </a:solidFill>
                <a:latin typeface="Open Sans"/>
                <a:ea typeface="Open Sans"/>
                <a:cs typeface="Open Sans"/>
                <a:sym typeface="Open Sans"/>
              </a:rPr>
              <a:t>es han sufrido a lo largo de las temporadas.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EF4FB"/>
        </a:solidFill>
      </p:bgPr>
    </p:bg>
    <p:spTree>
      <p:nvGrpSpPr>
        <p:cNvPr id="1" name=""/>
        <p:cNvGrpSpPr/>
        <p:nvPr/>
      </p:nvGrpSpPr>
      <p:grpSpPr>
        <a:xfrm>
          <a:off x="0" y="0"/>
          <a:ext cx="0" cy="0"/>
          <a:chOff x="0" y="0"/>
          <a:chExt cx="0" cy="0"/>
        </a:xfrm>
      </p:grpSpPr>
      <p:sp>
        <p:nvSpPr>
          <p:cNvPr name="Freeform 2" id="2"/>
          <p:cNvSpPr/>
          <p:nvPr/>
        </p:nvSpPr>
        <p:spPr>
          <a:xfrm flipH="false" flipV="false" rot="0">
            <a:off x="16022566" y="8520947"/>
            <a:ext cx="2062226" cy="1474706"/>
          </a:xfrm>
          <a:custGeom>
            <a:avLst/>
            <a:gdLst/>
            <a:ahLst/>
            <a:cxnLst/>
            <a:rect r="r" b="b" t="t" l="l"/>
            <a:pathLst>
              <a:path h="1474706" w="2062226">
                <a:moveTo>
                  <a:pt x="0" y="0"/>
                </a:moveTo>
                <a:lnTo>
                  <a:pt x="2062226" y="0"/>
                </a:lnTo>
                <a:lnTo>
                  <a:pt x="2062226" y="1474706"/>
                </a:lnTo>
                <a:lnTo>
                  <a:pt x="0" y="1474706"/>
                </a:lnTo>
                <a:lnTo>
                  <a:pt x="0" y="0"/>
                </a:lnTo>
                <a:close/>
              </a:path>
            </a:pathLst>
          </a:custGeom>
          <a:blipFill>
            <a:blip r:embed="rId2"/>
            <a:stretch>
              <a:fillRect l="-64402" t="0" r="-54896" b="0"/>
            </a:stretch>
          </a:blipFill>
        </p:spPr>
      </p:sp>
      <p:sp>
        <p:nvSpPr>
          <p:cNvPr name="Freeform 3" id="3"/>
          <p:cNvSpPr/>
          <p:nvPr/>
        </p:nvSpPr>
        <p:spPr>
          <a:xfrm flipH="false" flipV="false" rot="0">
            <a:off x="1028700" y="2160160"/>
            <a:ext cx="11204963" cy="6558295"/>
          </a:xfrm>
          <a:custGeom>
            <a:avLst/>
            <a:gdLst/>
            <a:ahLst/>
            <a:cxnLst/>
            <a:rect r="r" b="b" t="t" l="l"/>
            <a:pathLst>
              <a:path h="6558295" w="11204963">
                <a:moveTo>
                  <a:pt x="0" y="0"/>
                </a:moveTo>
                <a:lnTo>
                  <a:pt x="11204963" y="0"/>
                </a:lnTo>
                <a:lnTo>
                  <a:pt x="11204963" y="6558295"/>
                </a:lnTo>
                <a:lnTo>
                  <a:pt x="0" y="6558295"/>
                </a:lnTo>
                <a:lnTo>
                  <a:pt x="0" y="0"/>
                </a:lnTo>
                <a:close/>
              </a:path>
            </a:pathLst>
          </a:custGeom>
          <a:blipFill>
            <a:blip r:embed="rId3"/>
            <a:stretch>
              <a:fillRect l="0" t="-935" r="0" b="-935"/>
            </a:stretch>
          </a:blipFill>
        </p:spPr>
      </p:sp>
      <p:sp>
        <p:nvSpPr>
          <p:cNvPr name="TextBox 4" id="4"/>
          <p:cNvSpPr txBox="true"/>
          <p:nvPr/>
        </p:nvSpPr>
        <p:spPr>
          <a:xfrm rot="0">
            <a:off x="5522193" y="448310"/>
            <a:ext cx="7243614" cy="580390"/>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Open Sans"/>
                <a:ea typeface="Open Sans"/>
                <a:cs typeface="Open Sans"/>
                <a:sym typeface="Open Sans"/>
              </a:rPr>
              <a:t>Top 8 de goles anotados por equipo</a:t>
            </a:r>
          </a:p>
        </p:txBody>
      </p:sp>
      <p:sp>
        <p:nvSpPr>
          <p:cNvPr name="TextBox 5" id="5"/>
          <p:cNvSpPr txBox="true"/>
          <p:nvPr/>
        </p:nvSpPr>
        <p:spPr>
          <a:xfrm rot="0">
            <a:off x="12994636" y="2318772"/>
            <a:ext cx="4932820" cy="2980690"/>
          </a:xfrm>
          <a:prstGeom prst="rect">
            <a:avLst/>
          </a:prstGeom>
        </p:spPr>
        <p:txBody>
          <a:bodyPr anchor="t" rtlCol="false" tIns="0" lIns="0" bIns="0" rIns="0">
            <a:spAutoFit/>
          </a:bodyPr>
          <a:lstStyle/>
          <a:p>
            <a:pPr algn="l">
              <a:lnSpc>
                <a:spcPts val="4759"/>
              </a:lnSpc>
              <a:spcBef>
                <a:spcPct val="0"/>
              </a:spcBef>
            </a:pPr>
            <a:r>
              <a:rPr lang="en-US" sz="3399">
                <a:solidFill>
                  <a:srgbClr val="000000"/>
                </a:solidFill>
                <a:latin typeface="Open Sans"/>
                <a:ea typeface="Open Sans"/>
                <a:cs typeface="Open Sans"/>
                <a:sym typeface="Open Sans"/>
              </a:rPr>
              <a:t>C</a:t>
            </a:r>
            <a:r>
              <a:rPr lang="en-US" sz="3399">
                <a:solidFill>
                  <a:srgbClr val="000000"/>
                </a:solidFill>
                <a:latin typeface="Open Sans"/>
                <a:ea typeface="Open Sans"/>
                <a:cs typeface="Open Sans"/>
                <a:sym typeface="Open Sans"/>
              </a:rPr>
              <a:t>on esta grafica buscamos ilustrar los equipos que mas goles han hecho a lo largo de las temporadas.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EF4FB"/>
        </a:solidFill>
      </p:bgPr>
    </p:bg>
    <p:spTree>
      <p:nvGrpSpPr>
        <p:cNvPr id="1" name=""/>
        <p:cNvGrpSpPr/>
        <p:nvPr/>
      </p:nvGrpSpPr>
      <p:grpSpPr>
        <a:xfrm>
          <a:off x="0" y="0"/>
          <a:ext cx="0" cy="0"/>
          <a:chOff x="0" y="0"/>
          <a:chExt cx="0" cy="0"/>
        </a:xfrm>
      </p:grpSpPr>
      <p:sp>
        <p:nvSpPr>
          <p:cNvPr name="Freeform 2" id="2"/>
          <p:cNvSpPr/>
          <p:nvPr/>
        </p:nvSpPr>
        <p:spPr>
          <a:xfrm flipH="false" flipV="false" rot="0">
            <a:off x="16022566" y="8520947"/>
            <a:ext cx="2062226" cy="1474706"/>
          </a:xfrm>
          <a:custGeom>
            <a:avLst/>
            <a:gdLst/>
            <a:ahLst/>
            <a:cxnLst/>
            <a:rect r="r" b="b" t="t" l="l"/>
            <a:pathLst>
              <a:path h="1474706" w="2062226">
                <a:moveTo>
                  <a:pt x="0" y="0"/>
                </a:moveTo>
                <a:lnTo>
                  <a:pt x="2062226" y="0"/>
                </a:lnTo>
                <a:lnTo>
                  <a:pt x="2062226" y="1474706"/>
                </a:lnTo>
                <a:lnTo>
                  <a:pt x="0" y="1474706"/>
                </a:lnTo>
                <a:lnTo>
                  <a:pt x="0" y="0"/>
                </a:lnTo>
                <a:close/>
              </a:path>
            </a:pathLst>
          </a:custGeom>
          <a:blipFill>
            <a:blip r:embed="rId2"/>
            <a:stretch>
              <a:fillRect l="-64402" t="0" r="-54896" b="0"/>
            </a:stretch>
          </a:blipFill>
        </p:spPr>
      </p:sp>
      <p:sp>
        <p:nvSpPr>
          <p:cNvPr name="Freeform 3" id="3"/>
          <p:cNvSpPr/>
          <p:nvPr/>
        </p:nvSpPr>
        <p:spPr>
          <a:xfrm flipH="false" flipV="false" rot="0">
            <a:off x="1028700" y="1465309"/>
            <a:ext cx="10137224" cy="7792991"/>
          </a:xfrm>
          <a:custGeom>
            <a:avLst/>
            <a:gdLst/>
            <a:ahLst/>
            <a:cxnLst/>
            <a:rect r="r" b="b" t="t" l="l"/>
            <a:pathLst>
              <a:path h="7792991" w="10137224">
                <a:moveTo>
                  <a:pt x="0" y="0"/>
                </a:moveTo>
                <a:lnTo>
                  <a:pt x="10137224" y="0"/>
                </a:lnTo>
                <a:lnTo>
                  <a:pt x="10137224" y="7792991"/>
                </a:lnTo>
                <a:lnTo>
                  <a:pt x="0" y="7792991"/>
                </a:lnTo>
                <a:lnTo>
                  <a:pt x="0" y="0"/>
                </a:lnTo>
                <a:close/>
              </a:path>
            </a:pathLst>
          </a:custGeom>
          <a:blipFill>
            <a:blip r:embed="rId3"/>
            <a:stretch>
              <a:fillRect l="0" t="0" r="0" b="0"/>
            </a:stretch>
          </a:blipFill>
        </p:spPr>
      </p:sp>
      <p:sp>
        <p:nvSpPr>
          <p:cNvPr name="TextBox 4" id="4"/>
          <p:cNvSpPr txBox="true"/>
          <p:nvPr/>
        </p:nvSpPr>
        <p:spPr>
          <a:xfrm rot="0">
            <a:off x="7017990" y="448310"/>
            <a:ext cx="4252020" cy="580390"/>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Open Sans"/>
                <a:ea typeface="Open Sans"/>
                <a:cs typeface="Open Sans"/>
                <a:sym typeface="Open Sans"/>
              </a:rPr>
              <a:t>Matriz de correlación</a:t>
            </a:r>
          </a:p>
        </p:txBody>
      </p:sp>
      <p:sp>
        <p:nvSpPr>
          <p:cNvPr name="TextBox 5" id="5"/>
          <p:cNvSpPr txBox="true"/>
          <p:nvPr/>
        </p:nvSpPr>
        <p:spPr>
          <a:xfrm rot="0">
            <a:off x="11809543" y="1569972"/>
            <a:ext cx="5449757" cy="6647276"/>
          </a:xfrm>
          <a:prstGeom prst="rect">
            <a:avLst/>
          </a:prstGeom>
        </p:spPr>
        <p:txBody>
          <a:bodyPr anchor="t" rtlCol="false" tIns="0" lIns="0" bIns="0" rIns="0">
            <a:spAutoFit/>
          </a:bodyPr>
          <a:lstStyle/>
          <a:p>
            <a:pPr algn="l">
              <a:lnSpc>
                <a:spcPts val="5314"/>
              </a:lnSpc>
              <a:spcBef>
                <a:spcPct val="0"/>
              </a:spcBef>
            </a:pPr>
            <a:r>
              <a:rPr lang="en-US" sz="3796">
                <a:solidFill>
                  <a:srgbClr val="000000"/>
                </a:solidFill>
                <a:latin typeface="Open Sans"/>
                <a:ea typeface="Open Sans"/>
                <a:cs typeface="Open Sans"/>
                <a:sym typeface="Open Sans"/>
              </a:rPr>
              <a:t>En la matriz de correlación mu</a:t>
            </a:r>
            <a:r>
              <a:rPr lang="en-US" sz="3796">
                <a:solidFill>
                  <a:srgbClr val="000000"/>
                </a:solidFill>
                <a:latin typeface="Open Sans"/>
                <a:ea typeface="Open Sans"/>
                <a:cs typeface="Open Sans"/>
                <a:sym typeface="Open Sans"/>
              </a:rPr>
              <a:t>estra qué tan relacionadas están las estadísticas del partido entre sí. Cuanto más intenso el color, más fuerte es la relación entre dos variables, como entre tiros y goles.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EF4FB"/>
        </a:solidFill>
      </p:bgPr>
    </p:bg>
    <p:spTree>
      <p:nvGrpSpPr>
        <p:cNvPr id="1" name=""/>
        <p:cNvGrpSpPr/>
        <p:nvPr/>
      </p:nvGrpSpPr>
      <p:grpSpPr>
        <a:xfrm>
          <a:off x="0" y="0"/>
          <a:ext cx="0" cy="0"/>
          <a:chOff x="0" y="0"/>
          <a:chExt cx="0" cy="0"/>
        </a:xfrm>
      </p:grpSpPr>
      <p:sp>
        <p:nvSpPr>
          <p:cNvPr name="Freeform 2" id="2"/>
          <p:cNvSpPr/>
          <p:nvPr/>
        </p:nvSpPr>
        <p:spPr>
          <a:xfrm flipH="false" flipV="false" rot="0">
            <a:off x="16022566" y="8520947"/>
            <a:ext cx="2062226" cy="1474706"/>
          </a:xfrm>
          <a:custGeom>
            <a:avLst/>
            <a:gdLst/>
            <a:ahLst/>
            <a:cxnLst/>
            <a:rect r="r" b="b" t="t" l="l"/>
            <a:pathLst>
              <a:path h="1474706" w="2062226">
                <a:moveTo>
                  <a:pt x="0" y="0"/>
                </a:moveTo>
                <a:lnTo>
                  <a:pt x="2062226" y="0"/>
                </a:lnTo>
                <a:lnTo>
                  <a:pt x="2062226" y="1474706"/>
                </a:lnTo>
                <a:lnTo>
                  <a:pt x="0" y="1474706"/>
                </a:lnTo>
                <a:lnTo>
                  <a:pt x="0" y="0"/>
                </a:lnTo>
                <a:close/>
              </a:path>
            </a:pathLst>
          </a:custGeom>
          <a:blipFill>
            <a:blip r:embed="rId2"/>
            <a:stretch>
              <a:fillRect l="-64402" t="0" r="-54896" b="0"/>
            </a:stretch>
          </a:blipFill>
        </p:spPr>
      </p:sp>
      <p:sp>
        <p:nvSpPr>
          <p:cNvPr name="Freeform 3" id="3"/>
          <p:cNvSpPr/>
          <p:nvPr/>
        </p:nvSpPr>
        <p:spPr>
          <a:xfrm flipH="false" flipV="false" rot="0">
            <a:off x="1028700" y="662931"/>
            <a:ext cx="16230600" cy="6827972"/>
          </a:xfrm>
          <a:custGeom>
            <a:avLst/>
            <a:gdLst/>
            <a:ahLst/>
            <a:cxnLst/>
            <a:rect r="r" b="b" t="t" l="l"/>
            <a:pathLst>
              <a:path h="6827972" w="16230600">
                <a:moveTo>
                  <a:pt x="0" y="0"/>
                </a:moveTo>
                <a:lnTo>
                  <a:pt x="16230600" y="0"/>
                </a:lnTo>
                <a:lnTo>
                  <a:pt x="16230600" y="6827972"/>
                </a:lnTo>
                <a:lnTo>
                  <a:pt x="0" y="6827972"/>
                </a:lnTo>
                <a:lnTo>
                  <a:pt x="0" y="0"/>
                </a:lnTo>
                <a:close/>
              </a:path>
            </a:pathLst>
          </a:custGeom>
          <a:blipFill>
            <a:blip r:embed="rId3"/>
            <a:stretch>
              <a:fillRect l="0" t="-215" r="0" b="-215"/>
            </a:stretch>
          </a:blipFill>
        </p:spPr>
      </p:sp>
      <p:sp>
        <p:nvSpPr>
          <p:cNvPr name="TextBox 4" id="4"/>
          <p:cNvSpPr txBox="true"/>
          <p:nvPr/>
        </p:nvSpPr>
        <p:spPr>
          <a:xfrm rot="0">
            <a:off x="1223717" y="7784558"/>
            <a:ext cx="14993866" cy="1989506"/>
          </a:xfrm>
          <a:prstGeom prst="rect">
            <a:avLst/>
          </a:prstGeom>
        </p:spPr>
        <p:txBody>
          <a:bodyPr anchor="t" rtlCol="false" tIns="0" lIns="0" bIns="0" rIns="0">
            <a:spAutoFit/>
          </a:bodyPr>
          <a:lstStyle/>
          <a:p>
            <a:pPr algn="l">
              <a:lnSpc>
                <a:spcPts val="3217"/>
              </a:lnSpc>
              <a:spcBef>
                <a:spcPct val="0"/>
              </a:spcBef>
            </a:pPr>
            <a:r>
              <a:rPr lang="en-US" sz="2297">
                <a:solidFill>
                  <a:srgbClr val="000000"/>
                </a:solidFill>
                <a:latin typeface="Open Sans"/>
                <a:ea typeface="Open Sans"/>
                <a:cs typeface="Open Sans"/>
                <a:sym typeface="Open Sans"/>
              </a:rPr>
              <a:t>Promedio de goles a favor (prom_goles_favor) → Mu</a:t>
            </a:r>
            <a:r>
              <a:rPr lang="en-US" sz="2297">
                <a:solidFill>
                  <a:srgbClr val="000000"/>
                </a:solidFill>
                <a:latin typeface="Open Sans"/>
                <a:ea typeface="Open Sans"/>
                <a:cs typeface="Open Sans"/>
                <a:sym typeface="Open Sans"/>
              </a:rPr>
              <a:t>estra el poder ofensivo del equipo.</a:t>
            </a:r>
          </a:p>
          <a:p>
            <a:pPr algn="l">
              <a:lnSpc>
                <a:spcPts val="3217"/>
              </a:lnSpc>
              <a:spcBef>
                <a:spcPct val="0"/>
              </a:spcBef>
            </a:pPr>
            <a:r>
              <a:rPr lang="en-US" sz="2297">
                <a:solidFill>
                  <a:srgbClr val="000000"/>
                </a:solidFill>
                <a:latin typeface="Open Sans"/>
                <a:ea typeface="Open Sans"/>
                <a:cs typeface="Open Sans"/>
                <a:sym typeface="Open Sans"/>
              </a:rPr>
              <a:t>Precisión de tiros al arco (precision_tiros) → Mide qué tan eficaces son los disparos (calidad de ataque).</a:t>
            </a:r>
          </a:p>
          <a:p>
            <a:pPr algn="l">
              <a:lnSpc>
                <a:spcPts val="3217"/>
              </a:lnSpc>
              <a:spcBef>
                <a:spcPct val="0"/>
              </a:spcBef>
            </a:pPr>
            <a:r>
              <a:rPr lang="en-US" sz="2297">
                <a:solidFill>
                  <a:srgbClr val="000000"/>
                </a:solidFill>
                <a:latin typeface="Open Sans"/>
                <a:ea typeface="Open Sans"/>
                <a:cs typeface="Open Sans"/>
                <a:sym typeface="Open Sans"/>
              </a:rPr>
              <a:t>Promedio de tarjetas rojas (prom_rojas) → Refleja el juego agresivo o indisciplina.</a:t>
            </a:r>
          </a:p>
          <a:p>
            <a:pPr algn="l">
              <a:lnSpc>
                <a:spcPts val="3217"/>
              </a:lnSpc>
              <a:spcBef>
                <a:spcPct val="0"/>
              </a:spcBef>
            </a:pPr>
            <a:r>
              <a:rPr lang="en-US" sz="2297">
                <a:solidFill>
                  <a:srgbClr val="000000"/>
                </a:solidFill>
                <a:latin typeface="Open Sans"/>
                <a:ea typeface="Open Sans"/>
                <a:cs typeface="Open Sans"/>
                <a:sym typeface="Open Sans"/>
              </a:rPr>
              <a:t>Estas tres métricas nos dan un panorama: ofensiva, eficacia y disciplina.</a:t>
            </a:r>
          </a:p>
          <a:p>
            <a:pPr algn="l">
              <a:lnSpc>
                <a:spcPts val="3217"/>
              </a:lnSpc>
              <a:spcBef>
                <a:spcPct val="0"/>
              </a:spcBef>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EEF4FB"/>
        </a:solidFill>
      </p:bgPr>
    </p:bg>
    <p:spTree>
      <p:nvGrpSpPr>
        <p:cNvPr id="1" name=""/>
        <p:cNvGrpSpPr/>
        <p:nvPr/>
      </p:nvGrpSpPr>
      <p:grpSpPr>
        <a:xfrm>
          <a:off x="0" y="0"/>
          <a:ext cx="0" cy="0"/>
          <a:chOff x="0" y="0"/>
          <a:chExt cx="0" cy="0"/>
        </a:xfrm>
      </p:grpSpPr>
      <p:sp>
        <p:nvSpPr>
          <p:cNvPr name="TextBox 2" id="2"/>
          <p:cNvSpPr txBox="true"/>
          <p:nvPr/>
        </p:nvSpPr>
        <p:spPr>
          <a:xfrm rot="0">
            <a:off x="1028700" y="2539090"/>
            <a:ext cx="16230600" cy="6157235"/>
          </a:xfrm>
          <a:prstGeom prst="rect">
            <a:avLst/>
          </a:prstGeom>
        </p:spPr>
        <p:txBody>
          <a:bodyPr anchor="t" rtlCol="false" tIns="0" lIns="0" bIns="0" rIns="0">
            <a:spAutoFit/>
          </a:bodyPr>
          <a:lstStyle/>
          <a:p>
            <a:pPr algn="ctr">
              <a:lnSpc>
                <a:spcPts val="4499"/>
              </a:lnSpc>
            </a:pPr>
            <a:r>
              <a:rPr lang="en-US" sz="3214">
                <a:solidFill>
                  <a:srgbClr val="000000"/>
                </a:solidFill>
                <a:latin typeface="Open Sans"/>
                <a:ea typeface="Open Sans"/>
                <a:cs typeface="Open Sans"/>
                <a:sym typeface="Open Sans"/>
              </a:rPr>
              <a:t>Se evaluaron distintos modelos como ( Regresión Lineal, XGBoost, RamdomForest):</a:t>
            </a:r>
          </a:p>
          <a:p>
            <a:pPr algn="ctr">
              <a:lnSpc>
                <a:spcPts val="4499"/>
              </a:lnSpc>
            </a:pPr>
          </a:p>
          <a:p>
            <a:pPr algn="ctr">
              <a:lnSpc>
                <a:spcPts val="4499"/>
              </a:lnSpc>
            </a:pPr>
            <a:r>
              <a:rPr lang="en-US" sz="3214" b="true">
                <a:solidFill>
                  <a:srgbClr val="000000"/>
                </a:solidFill>
                <a:latin typeface="Open Sans Bold"/>
                <a:ea typeface="Open Sans Bold"/>
                <a:cs typeface="Open Sans Bold"/>
                <a:sym typeface="Open Sans Bold"/>
              </a:rPr>
              <a:t>Precisión (Accuracy): 92%</a:t>
            </a:r>
          </a:p>
          <a:p>
            <a:pPr algn="ctr">
              <a:lnSpc>
                <a:spcPts val="4499"/>
              </a:lnSpc>
            </a:pPr>
            <a:r>
              <a:rPr lang="en-US" sz="3214" b="true">
                <a:solidFill>
                  <a:srgbClr val="000000"/>
                </a:solidFill>
                <a:latin typeface="Open Sans Bold"/>
                <a:ea typeface="Open Sans Bold"/>
                <a:cs typeface="Open Sans Bold"/>
                <a:sym typeface="Open Sans Bold"/>
              </a:rPr>
              <a:t>MSE (Error cuadrático medio): 1.0</a:t>
            </a:r>
          </a:p>
          <a:p>
            <a:pPr algn="ctr">
              <a:lnSpc>
                <a:spcPts val="4499"/>
              </a:lnSpc>
            </a:pPr>
            <a:r>
              <a:rPr lang="en-US" sz="3214" b="true">
                <a:solidFill>
                  <a:srgbClr val="000000"/>
                </a:solidFill>
                <a:latin typeface="Open Sans Bold"/>
                <a:ea typeface="Open Sans Bold"/>
                <a:cs typeface="Open Sans Bold"/>
                <a:sym typeface="Open Sans Bold"/>
              </a:rPr>
              <a:t>F1 Score: 1.00</a:t>
            </a:r>
          </a:p>
          <a:p>
            <a:pPr algn="ctr">
              <a:lnSpc>
                <a:spcPts val="4499"/>
              </a:lnSpc>
            </a:pPr>
          </a:p>
          <a:p>
            <a:pPr algn="ctr">
              <a:lnSpc>
                <a:spcPts val="4499"/>
              </a:lnSpc>
            </a:pPr>
            <a:r>
              <a:rPr lang="en-US" sz="3214">
                <a:solidFill>
                  <a:srgbClr val="000000"/>
                </a:solidFill>
                <a:latin typeface="Open Sans"/>
                <a:ea typeface="Open Sans"/>
                <a:cs typeface="Open Sans"/>
                <a:sym typeface="Open Sans"/>
              </a:rPr>
              <a:t>Observando las métricas del modelo RamdomForest podemos ver una predicción del 92%, si bien esto no es muy común, por ser datos con fechas, tener gran abundancia de información y un modelo bien alimentado, es esperado esto</a:t>
            </a:r>
            <a:r>
              <a:rPr lang="en-US" sz="3214">
                <a:solidFill>
                  <a:srgbClr val="000000"/>
                </a:solidFill>
                <a:latin typeface="Open Sans"/>
                <a:ea typeface="Open Sans"/>
                <a:cs typeface="Open Sans"/>
                <a:sym typeface="Open Sans"/>
              </a:rPr>
              <a:t>. El promedio F1 y Score afectarían los porcentajes menore, serian el triunfo visitante y el local.</a:t>
            </a:r>
          </a:p>
          <a:p>
            <a:pPr algn="ctr">
              <a:lnSpc>
                <a:spcPts val="4499"/>
              </a:lnSpc>
              <a:spcBef>
                <a:spcPct val="0"/>
              </a:spcBef>
            </a:pPr>
          </a:p>
        </p:txBody>
      </p:sp>
      <p:sp>
        <p:nvSpPr>
          <p:cNvPr name="Freeform 3" id="3"/>
          <p:cNvSpPr/>
          <p:nvPr/>
        </p:nvSpPr>
        <p:spPr>
          <a:xfrm flipH="false" flipV="false" rot="0">
            <a:off x="2953298" y="3366529"/>
            <a:ext cx="12366626" cy="1994369"/>
          </a:xfrm>
          <a:custGeom>
            <a:avLst/>
            <a:gdLst/>
            <a:ahLst/>
            <a:cxnLst/>
            <a:rect r="r" b="b" t="t" l="l"/>
            <a:pathLst>
              <a:path h="1994369" w="12366626">
                <a:moveTo>
                  <a:pt x="0" y="0"/>
                </a:moveTo>
                <a:lnTo>
                  <a:pt x="12366626" y="0"/>
                </a:lnTo>
                <a:lnTo>
                  <a:pt x="12366626" y="1994369"/>
                </a:lnTo>
                <a:lnTo>
                  <a:pt x="0" y="1994369"/>
                </a:lnTo>
                <a:lnTo>
                  <a:pt x="0" y="0"/>
                </a:lnTo>
                <a:close/>
              </a:path>
            </a:pathLst>
          </a:custGeom>
          <a:blipFill>
            <a:blip r:embed="rId2"/>
            <a:stretch>
              <a:fillRect l="0" t="-3756" r="0" b="-3756"/>
            </a:stretch>
          </a:blipFill>
        </p:spPr>
      </p:sp>
      <p:sp>
        <p:nvSpPr>
          <p:cNvPr name="TextBox 4" id="4"/>
          <p:cNvSpPr txBox="true"/>
          <p:nvPr/>
        </p:nvSpPr>
        <p:spPr>
          <a:xfrm rot="0">
            <a:off x="5651004" y="962025"/>
            <a:ext cx="6985992" cy="580390"/>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Open Sans"/>
                <a:ea typeface="Open Sans"/>
                <a:cs typeface="Open Sans"/>
                <a:sym typeface="Open Sans"/>
              </a:rPr>
              <a:t>Métricas de evaluación del modelo</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EEF4FB"/>
        </a:solidFill>
      </p:bgPr>
    </p:bg>
    <p:spTree>
      <p:nvGrpSpPr>
        <p:cNvPr id="1" name=""/>
        <p:cNvGrpSpPr/>
        <p:nvPr/>
      </p:nvGrpSpPr>
      <p:grpSpPr>
        <a:xfrm>
          <a:off x="0" y="0"/>
          <a:ext cx="0" cy="0"/>
          <a:chOff x="0" y="0"/>
          <a:chExt cx="0" cy="0"/>
        </a:xfrm>
      </p:grpSpPr>
      <p:sp>
        <p:nvSpPr>
          <p:cNvPr name="Freeform 2" id="2"/>
          <p:cNvSpPr/>
          <p:nvPr/>
        </p:nvSpPr>
        <p:spPr>
          <a:xfrm flipH="false" flipV="false" rot="0">
            <a:off x="1645503" y="1028700"/>
            <a:ext cx="14778635" cy="8109776"/>
          </a:xfrm>
          <a:custGeom>
            <a:avLst/>
            <a:gdLst/>
            <a:ahLst/>
            <a:cxnLst/>
            <a:rect r="r" b="b" t="t" l="l"/>
            <a:pathLst>
              <a:path h="8109776" w="14778635">
                <a:moveTo>
                  <a:pt x="0" y="0"/>
                </a:moveTo>
                <a:lnTo>
                  <a:pt x="14778636" y="0"/>
                </a:lnTo>
                <a:lnTo>
                  <a:pt x="14778636" y="8109776"/>
                </a:lnTo>
                <a:lnTo>
                  <a:pt x="0" y="8109776"/>
                </a:lnTo>
                <a:lnTo>
                  <a:pt x="0" y="0"/>
                </a:lnTo>
                <a:close/>
              </a:path>
            </a:pathLst>
          </a:custGeom>
          <a:blipFill>
            <a:blip r:embed="rId2"/>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EEF4FB"/>
        </a:solidFill>
      </p:bgPr>
    </p:bg>
    <p:spTree>
      <p:nvGrpSpPr>
        <p:cNvPr id="1" name=""/>
        <p:cNvGrpSpPr/>
        <p:nvPr/>
      </p:nvGrpSpPr>
      <p:grpSpPr>
        <a:xfrm>
          <a:off x="0" y="0"/>
          <a:ext cx="0" cy="0"/>
          <a:chOff x="0" y="0"/>
          <a:chExt cx="0" cy="0"/>
        </a:xfrm>
      </p:grpSpPr>
      <p:sp>
        <p:nvSpPr>
          <p:cNvPr name="Freeform 2" id="2"/>
          <p:cNvSpPr/>
          <p:nvPr/>
        </p:nvSpPr>
        <p:spPr>
          <a:xfrm flipH="false" flipV="false" rot="0">
            <a:off x="16022566" y="8520947"/>
            <a:ext cx="2062226" cy="1474706"/>
          </a:xfrm>
          <a:custGeom>
            <a:avLst/>
            <a:gdLst/>
            <a:ahLst/>
            <a:cxnLst/>
            <a:rect r="r" b="b" t="t" l="l"/>
            <a:pathLst>
              <a:path h="1474706" w="2062226">
                <a:moveTo>
                  <a:pt x="0" y="0"/>
                </a:moveTo>
                <a:lnTo>
                  <a:pt x="2062226" y="0"/>
                </a:lnTo>
                <a:lnTo>
                  <a:pt x="2062226" y="1474706"/>
                </a:lnTo>
                <a:lnTo>
                  <a:pt x="0" y="1474706"/>
                </a:lnTo>
                <a:lnTo>
                  <a:pt x="0" y="0"/>
                </a:lnTo>
                <a:close/>
              </a:path>
            </a:pathLst>
          </a:custGeom>
          <a:blipFill>
            <a:blip r:embed="rId2">
              <a:alphaModFix amt="70000"/>
            </a:blip>
            <a:stretch>
              <a:fillRect l="-64402" t="0" r="-54896" b="0"/>
            </a:stretch>
          </a:blipFill>
        </p:spPr>
      </p:sp>
      <p:sp>
        <p:nvSpPr>
          <p:cNvPr name="TextBox 3" id="3"/>
          <p:cNvSpPr txBox="true"/>
          <p:nvPr/>
        </p:nvSpPr>
        <p:spPr>
          <a:xfrm rot="0">
            <a:off x="7534209" y="332375"/>
            <a:ext cx="3219581" cy="696325"/>
          </a:xfrm>
          <a:prstGeom prst="rect">
            <a:avLst/>
          </a:prstGeom>
        </p:spPr>
        <p:txBody>
          <a:bodyPr anchor="t" rtlCol="false" tIns="0" lIns="0" bIns="0" rIns="0">
            <a:spAutoFit/>
          </a:bodyPr>
          <a:lstStyle/>
          <a:p>
            <a:pPr algn="ctr">
              <a:lnSpc>
                <a:spcPts val="5745"/>
              </a:lnSpc>
              <a:spcBef>
                <a:spcPct val="0"/>
              </a:spcBef>
            </a:pPr>
            <a:r>
              <a:rPr lang="en-US" sz="4104">
                <a:solidFill>
                  <a:srgbClr val="000000"/>
                </a:solidFill>
                <a:latin typeface="Open Sans"/>
                <a:ea typeface="Open Sans"/>
                <a:cs typeface="Open Sans"/>
                <a:sym typeface="Open Sans"/>
              </a:rPr>
              <a:t>Conclusiones</a:t>
            </a:r>
          </a:p>
        </p:txBody>
      </p:sp>
      <p:sp>
        <p:nvSpPr>
          <p:cNvPr name="TextBox 4" id="4"/>
          <p:cNvSpPr txBox="true"/>
          <p:nvPr/>
        </p:nvSpPr>
        <p:spPr>
          <a:xfrm rot="0">
            <a:off x="1028700" y="1136709"/>
            <a:ext cx="16024979" cy="8561421"/>
          </a:xfrm>
          <a:prstGeom prst="rect">
            <a:avLst/>
          </a:prstGeom>
        </p:spPr>
        <p:txBody>
          <a:bodyPr anchor="t" rtlCol="false" tIns="0" lIns="0" bIns="0" rIns="0">
            <a:spAutoFit/>
          </a:bodyPr>
          <a:lstStyle/>
          <a:p>
            <a:pPr algn="just" marL="579942" indent="-289971" lvl="1">
              <a:lnSpc>
                <a:spcPts val="3760"/>
              </a:lnSpc>
              <a:buAutoNum type="arabicPeriod" startAt="1"/>
            </a:pPr>
            <a:r>
              <a:rPr lang="en-US" sz="2686">
                <a:solidFill>
                  <a:srgbClr val="000000"/>
                </a:solidFill>
                <a:latin typeface="Open Sans"/>
                <a:ea typeface="Open Sans"/>
                <a:cs typeface="Open Sans"/>
                <a:sym typeface="Open Sans"/>
              </a:rPr>
              <a:t>Jugar en casa es más que una estadística: es energía, es confianza.</a:t>
            </a:r>
          </a:p>
          <a:p>
            <a:pPr algn="just">
              <a:lnSpc>
                <a:spcPts val="3760"/>
              </a:lnSpc>
            </a:pPr>
          </a:p>
          <a:p>
            <a:pPr algn="just">
              <a:lnSpc>
                <a:spcPts val="3760"/>
              </a:lnSpc>
            </a:pPr>
            <a:r>
              <a:rPr lang="en-US" sz="2686">
                <a:solidFill>
                  <a:srgbClr val="000000"/>
                </a:solidFill>
                <a:latin typeface="Open Sans"/>
                <a:ea typeface="Open Sans"/>
                <a:cs typeface="Open Sans"/>
                <a:sym typeface="Open Sans"/>
              </a:rPr>
              <a:t> A lo largo de los años, quedó claro que el hogar pesa. El aliento de la hinchada, conocer cada rincón del campo y sentir que se juega “en familia” inclina la balanza a favor del local. La localía no solo se ve en los números, se siente en el alma del juego.</a:t>
            </a:r>
          </a:p>
          <a:p>
            <a:pPr algn="just">
              <a:lnSpc>
                <a:spcPts val="3760"/>
              </a:lnSpc>
            </a:pPr>
          </a:p>
          <a:p>
            <a:pPr algn="just">
              <a:lnSpc>
                <a:spcPts val="3760"/>
              </a:lnSpc>
            </a:pPr>
            <a:r>
              <a:rPr lang="en-US" sz="2686">
                <a:solidFill>
                  <a:srgbClr val="000000"/>
                </a:solidFill>
                <a:latin typeface="Open Sans"/>
                <a:ea typeface="Open Sans"/>
                <a:cs typeface="Open Sans"/>
                <a:sym typeface="Open Sans"/>
              </a:rPr>
              <a:t>2.</a:t>
            </a:r>
            <a:r>
              <a:rPr lang="en-US" sz="2686">
                <a:solidFill>
                  <a:srgbClr val="000000"/>
                </a:solidFill>
                <a:latin typeface="Open Sans"/>
                <a:ea typeface="Open Sans"/>
                <a:cs typeface="Open Sans"/>
                <a:sym typeface="Open Sans"/>
              </a:rPr>
              <a:t> </a:t>
            </a:r>
            <a:r>
              <a:rPr lang="en-US" sz="2686">
                <a:solidFill>
                  <a:srgbClr val="000000"/>
                </a:solidFill>
                <a:latin typeface="Open Sans"/>
                <a:ea typeface="Open Sans"/>
                <a:cs typeface="Open Sans"/>
                <a:sym typeface="Open Sans"/>
              </a:rPr>
              <a:t>El fútbol cambia, como cambia la vida.</a:t>
            </a:r>
          </a:p>
          <a:p>
            <a:pPr algn="just">
              <a:lnSpc>
                <a:spcPts val="3760"/>
              </a:lnSpc>
            </a:pPr>
          </a:p>
          <a:p>
            <a:pPr algn="just">
              <a:lnSpc>
                <a:spcPts val="3760"/>
              </a:lnSpc>
              <a:spcBef>
                <a:spcPct val="0"/>
              </a:spcBef>
            </a:pPr>
            <a:r>
              <a:rPr lang="en-US" sz="2686">
                <a:solidFill>
                  <a:srgbClr val="000000"/>
                </a:solidFill>
                <a:latin typeface="Open Sans"/>
                <a:ea typeface="Open Sans"/>
                <a:cs typeface="Open Sans"/>
                <a:sym typeface="Open Sans"/>
              </a:rPr>
              <a:t>Cada temporada cuenta una historia diferente: hubo años donde primó la d</a:t>
            </a:r>
            <a:r>
              <a:rPr lang="en-US" sz="2686">
                <a:solidFill>
                  <a:srgbClr val="000000"/>
                </a:solidFill>
                <a:latin typeface="Open Sans"/>
                <a:ea typeface="Open Sans"/>
                <a:cs typeface="Open Sans"/>
                <a:sym typeface="Open Sans"/>
              </a:rPr>
              <a:t>efensa y otros donde los goles eran una fiesta. Así como el fútbol evoluciona con sus protagonistas, también refleja la mentalidad de cada época.</a:t>
            </a:r>
          </a:p>
          <a:p>
            <a:pPr algn="just">
              <a:lnSpc>
                <a:spcPts val="3760"/>
              </a:lnSpc>
              <a:spcBef>
                <a:spcPct val="0"/>
              </a:spcBef>
            </a:pPr>
          </a:p>
          <a:p>
            <a:pPr algn="just">
              <a:lnSpc>
                <a:spcPts val="3760"/>
              </a:lnSpc>
              <a:spcBef>
                <a:spcPct val="0"/>
              </a:spcBef>
            </a:pPr>
            <a:r>
              <a:rPr lang="en-US" sz="2686">
                <a:solidFill>
                  <a:srgbClr val="000000"/>
                </a:solidFill>
                <a:latin typeface="Open Sans"/>
                <a:ea typeface="Open Sans"/>
                <a:cs typeface="Open Sans"/>
                <a:sym typeface="Open Sans"/>
              </a:rPr>
              <a:t>3. El silencio de los estadios también se notó en el marcador.</a:t>
            </a:r>
          </a:p>
          <a:p>
            <a:pPr algn="just">
              <a:lnSpc>
                <a:spcPts val="3760"/>
              </a:lnSpc>
              <a:spcBef>
                <a:spcPct val="0"/>
              </a:spcBef>
            </a:pPr>
          </a:p>
          <a:p>
            <a:pPr algn="just">
              <a:lnSpc>
                <a:spcPts val="3760"/>
              </a:lnSpc>
              <a:spcBef>
                <a:spcPct val="0"/>
              </a:spcBef>
            </a:pPr>
            <a:r>
              <a:rPr lang="en-US" sz="2686">
                <a:solidFill>
                  <a:srgbClr val="000000"/>
                </a:solidFill>
                <a:latin typeface="Open Sans"/>
                <a:ea typeface="Open Sans"/>
                <a:cs typeface="Open Sans"/>
                <a:sym typeface="Open Sans"/>
              </a:rPr>
              <a:t>La pandemia no solo vació gradas, también apagó parte de la emoción. En 2020, los goles disminuyeron, mostrando que el fútbol sin hinchas pierde parte de su esencia. Es un recordatorio de que el fútbol no es solo técnica, sino también emoción compartida.</a:t>
            </a:r>
          </a:p>
          <a:p>
            <a:pPr algn="ctr">
              <a:lnSpc>
                <a:spcPts val="3760"/>
              </a:lnSpc>
              <a:spcBef>
                <a:spcPct val="0"/>
              </a:spcBef>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EEF4FB"/>
        </a:solidFill>
      </p:bgPr>
    </p:bg>
    <p:spTree>
      <p:nvGrpSpPr>
        <p:cNvPr id="1" name=""/>
        <p:cNvGrpSpPr/>
        <p:nvPr/>
      </p:nvGrpSpPr>
      <p:grpSpPr>
        <a:xfrm>
          <a:off x="0" y="0"/>
          <a:ext cx="0" cy="0"/>
          <a:chOff x="0" y="0"/>
          <a:chExt cx="0" cy="0"/>
        </a:xfrm>
      </p:grpSpPr>
      <p:sp>
        <p:nvSpPr>
          <p:cNvPr name="TextBox 2" id="2"/>
          <p:cNvSpPr txBox="true"/>
          <p:nvPr/>
        </p:nvSpPr>
        <p:spPr>
          <a:xfrm rot="0">
            <a:off x="1028700" y="981075"/>
            <a:ext cx="16230600" cy="6466737"/>
          </a:xfrm>
          <a:prstGeom prst="rect">
            <a:avLst/>
          </a:prstGeom>
        </p:spPr>
        <p:txBody>
          <a:bodyPr anchor="t" rtlCol="false" tIns="0" lIns="0" bIns="0" rIns="0">
            <a:spAutoFit/>
          </a:bodyPr>
          <a:lstStyle/>
          <a:p>
            <a:pPr algn="just">
              <a:lnSpc>
                <a:spcPts val="3995"/>
              </a:lnSpc>
            </a:pPr>
            <a:r>
              <a:rPr lang="en-US" sz="2854">
                <a:solidFill>
                  <a:srgbClr val="000000"/>
                </a:solidFill>
                <a:latin typeface="Open Sans"/>
                <a:ea typeface="Open Sans"/>
                <a:cs typeface="Open Sans"/>
                <a:sym typeface="Open Sans"/>
              </a:rPr>
              <a:t>4. Hay equipos que no solo juegan, transmiten una forma de ser.</a:t>
            </a:r>
          </a:p>
          <a:p>
            <a:pPr algn="just">
              <a:lnSpc>
                <a:spcPts val="3995"/>
              </a:lnSpc>
            </a:pPr>
          </a:p>
          <a:p>
            <a:pPr algn="just">
              <a:lnSpc>
                <a:spcPts val="3995"/>
              </a:lnSpc>
              <a:spcBef>
                <a:spcPct val="0"/>
              </a:spcBef>
            </a:pPr>
            <a:r>
              <a:rPr lang="en-US" sz="2854">
                <a:solidFill>
                  <a:srgbClr val="000000"/>
                </a:solidFill>
                <a:latin typeface="Open Sans"/>
                <a:ea typeface="Open Sans"/>
                <a:cs typeface="Open Sans"/>
                <a:sym typeface="Open Sans"/>
              </a:rPr>
              <a:t> Algunos clubes, incluso cuando no ganan siempre, conservan su identidad. Ya sea por su fuerza, su </a:t>
            </a:r>
            <a:r>
              <a:rPr lang="en-US" sz="2854">
                <a:solidFill>
                  <a:srgbClr val="000000"/>
                </a:solidFill>
                <a:latin typeface="Open Sans"/>
                <a:ea typeface="Open Sans"/>
                <a:cs typeface="Open Sans"/>
                <a:sym typeface="Open Sans"/>
              </a:rPr>
              <a:t>estilo ofensivo o su lucha constante, mantienen una personalidad que se refleja temporada tras temporada. Son algo más que estadísticas: son carácter.</a:t>
            </a:r>
          </a:p>
          <a:p>
            <a:pPr algn="just">
              <a:lnSpc>
                <a:spcPts val="3995"/>
              </a:lnSpc>
              <a:spcBef>
                <a:spcPct val="0"/>
              </a:spcBef>
            </a:pPr>
          </a:p>
          <a:p>
            <a:pPr algn="just">
              <a:lnSpc>
                <a:spcPts val="3995"/>
              </a:lnSpc>
              <a:spcBef>
                <a:spcPct val="0"/>
              </a:spcBef>
            </a:pPr>
            <a:r>
              <a:rPr lang="en-US" sz="2854">
                <a:solidFill>
                  <a:srgbClr val="000000"/>
                </a:solidFill>
                <a:latin typeface="Open Sans"/>
                <a:ea typeface="Open Sans"/>
                <a:cs typeface="Open Sans"/>
                <a:sym typeface="Open Sans"/>
              </a:rPr>
              <a:t>5. Los datos no enfrían el juego, lo iluminan.</a:t>
            </a:r>
          </a:p>
          <a:p>
            <a:pPr algn="just">
              <a:lnSpc>
                <a:spcPts val="3995"/>
              </a:lnSpc>
              <a:spcBef>
                <a:spcPct val="0"/>
              </a:spcBef>
            </a:pPr>
          </a:p>
          <a:p>
            <a:pPr algn="just">
              <a:lnSpc>
                <a:spcPts val="3995"/>
              </a:lnSpc>
              <a:spcBef>
                <a:spcPct val="0"/>
              </a:spcBef>
            </a:pPr>
            <a:r>
              <a:rPr lang="en-US" sz="2854">
                <a:solidFill>
                  <a:srgbClr val="000000"/>
                </a:solidFill>
                <a:latin typeface="Open Sans"/>
                <a:ea typeface="Open Sans"/>
                <a:cs typeface="Open Sans"/>
                <a:sym typeface="Open Sans"/>
              </a:rPr>
              <a:t>Este análisis demostró que detrás de cada pase, cada falta y cada gol, hay patrones que hablan. Los datos no sustituyen la pasión, pero nos permiten entender el fútbol de forma más profunda. Porque cuando combinamos emoción y evidencia, el deporte se vuelve aún más fascinante.</a:t>
            </a:r>
          </a:p>
          <a:p>
            <a:pPr algn="just">
              <a:lnSpc>
                <a:spcPts val="3435"/>
              </a:lnSpc>
              <a:spcBef>
                <a:spcPct val="0"/>
              </a:spcBef>
            </a:pPr>
          </a:p>
        </p:txBody>
      </p:sp>
      <p:sp>
        <p:nvSpPr>
          <p:cNvPr name="Freeform 3" id="3"/>
          <p:cNvSpPr/>
          <p:nvPr/>
        </p:nvSpPr>
        <p:spPr>
          <a:xfrm flipH="false" flipV="false" rot="0">
            <a:off x="16022566" y="8520947"/>
            <a:ext cx="2062226" cy="1474706"/>
          </a:xfrm>
          <a:custGeom>
            <a:avLst/>
            <a:gdLst/>
            <a:ahLst/>
            <a:cxnLst/>
            <a:rect r="r" b="b" t="t" l="l"/>
            <a:pathLst>
              <a:path h="1474706" w="2062226">
                <a:moveTo>
                  <a:pt x="0" y="0"/>
                </a:moveTo>
                <a:lnTo>
                  <a:pt x="2062226" y="0"/>
                </a:lnTo>
                <a:lnTo>
                  <a:pt x="2062226" y="1474706"/>
                </a:lnTo>
                <a:lnTo>
                  <a:pt x="0" y="1474706"/>
                </a:lnTo>
                <a:lnTo>
                  <a:pt x="0" y="0"/>
                </a:lnTo>
                <a:close/>
              </a:path>
            </a:pathLst>
          </a:custGeom>
          <a:blipFill>
            <a:blip r:embed="rId2"/>
            <a:stretch>
              <a:fillRect l="-64402" t="0" r="-54896"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EEF4FB"/>
        </a:solidFill>
      </p:bgPr>
    </p:bg>
    <p:spTree>
      <p:nvGrpSpPr>
        <p:cNvPr id="1" name=""/>
        <p:cNvGrpSpPr/>
        <p:nvPr/>
      </p:nvGrpSpPr>
      <p:grpSpPr>
        <a:xfrm>
          <a:off x="0" y="0"/>
          <a:ext cx="0" cy="0"/>
          <a:chOff x="0" y="0"/>
          <a:chExt cx="0" cy="0"/>
        </a:xfrm>
      </p:grpSpPr>
      <p:sp>
        <p:nvSpPr>
          <p:cNvPr name="TextBox 2" id="2"/>
          <p:cNvSpPr txBox="true"/>
          <p:nvPr/>
        </p:nvSpPr>
        <p:spPr>
          <a:xfrm rot="0">
            <a:off x="7532447" y="217207"/>
            <a:ext cx="3223106" cy="811493"/>
          </a:xfrm>
          <a:prstGeom prst="rect">
            <a:avLst/>
          </a:prstGeom>
        </p:spPr>
        <p:txBody>
          <a:bodyPr anchor="t" rtlCol="false" tIns="0" lIns="0" bIns="0" rIns="0">
            <a:spAutoFit/>
          </a:bodyPr>
          <a:lstStyle/>
          <a:p>
            <a:pPr algn="ctr">
              <a:lnSpc>
                <a:spcPts val="6724"/>
              </a:lnSpc>
              <a:spcBef>
                <a:spcPct val="0"/>
              </a:spcBef>
            </a:pPr>
            <a:r>
              <a:rPr lang="en-US" sz="4803">
                <a:solidFill>
                  <a:srgbClr val="000000"/>
                </a:solidFill>
                <a:latin typeface="Open Sans"/>
                <a:ea typeface="Open Sans"/>
                <a:cs typeface="Open Sans"/>
                <a:sym typeface="Open Sans"/>
              </a:rPr>
              <a:t>Bibliografía</a:t>
            </a:r>
          </a:p>
        </p:txBody>
      </p:sp>
      <p:sp>
        <p:nvSpPr>
          <p:cNvPr name="TextBox 3" id="3"/>
          <p:cNvSpPr txBox="true"/>
          <p:nvPr/>
        </p:nvSpPr>
        <p:spPr>
          <a:xfrm rot="0">
            <a:off x="1028700" y="990600"/>
            <a:ext cx="16230600" cy="8404345"/>
          </a:xfrm>
          <a:prstGeom prst="rect">
            <a:avLst/>
          </a:prstGeom>
        </p:spPr>
        <p:txBody>
          <a:bodyPr anchor="t" rtlCol="false" tIns="0" lIns="0" bIns="0" rIns="0">
            <a:spAutoFit/>
          </a:bodyPr>
          <a:lstStyle/>
          <a:p>
            <a:pPr algn="ctr">
              <a:lnSpc>
                <a:spcPts val="3066"/>
              </a:lnSpc>
            </a:pPr>
          </a:p>
          <a:p>
            <a:pPr algn="l">
              <a:lnSpc>
                <a:spcPts val="3066"/>
              </a:lnSpc>
            </a:pPr>
            <a:r>
              <a:rPr lang="en-US" sz="2190">
                <a:solidFill>
                  <a:srgbClr val="000000"/>
                </a:solidFill>
                <a:latin typeface="Open Sans"/>
                <a:ea typeface="Open Sans"/>
                <a:cs typeface="Open Sans"/>
                <a:sym typeface="Open Sans"/>
              </a:rPr>
              <a:t>1. Kaggle. (2024). *English Premier League Dataset (2000–2024)*. Recuperado de:</a:t>
            </a:r>
          </a:p>
          <a:p>
            <a:pPr algn="l">
              <a:lnSpc>
                <a:spcPts val="3066"/>
              </a:lnSpc>
            </a:pPr>
            <a:r>
              <a:rPr lang="en-US" sz="2190">
                <a:solidFill>
                  <a:srgbClr val="000000"/>
                </a:solidFill>
                <a:latin typeface="Open Sans"/>
                <a:ea typeface="Open Sans"/>
                <a:cs typeface="Open Sans"/>
                <a:sym typeface="Open Sans"/>
              </a:rPr>
              <a:t>  (https://www.kaggle.com/datasets/irkaal/english-football-results)</a:t>
            </a:r>
          </a:p>
          <a:p>
            <a:pPr algn="l">
              <a:lnSpc>
                <a:spcPts val="3066"/>
              </a:lnSpc>
            </a:pPr>
          </a:p>
          <a:p>
            <a:pPr algn="l">
              <a:lnSpc>
                <a:spcPts val="3066"/>
              </a:lnSpc>
            </a:pPr>
            <a:r>
              <a:rPr lang="en-US" sz="2190">
                <a:solidFill>
                  <a:srgbClr val="000000"/>
                </a:solidFill>
                <a:latin typeface="Open Sans"/>
                <a:ea typeface="Open Sans"/>
                <a:cs typeface="Open Sans"/>
                <a:sym typeface="Open Sans"/>
              </a:rPr>
              <a:t>2. Pedregosa, F., Varoquaux, G., Gramfort, A., et al. (2011). *Scikit-learn: Machine Learning in Python*. Journal of Machine Learning Research, 12, 2825–2830.</a:t>
            </a:r>
          </a:p>
          <a:p>
            <a:pPr algn="l">
              <a:lnSpc>
                <a:spcPts val="3066"/>
              </a:lnSpc>
            </a:pPr>
            <a:r>
              <a:rPr lang="en-US" sz="2190">
                <a:solidFill>
                  <a:srgbClr val="000000"/>
                </a:solidFill>
                <a:latin typeface="Open Sans"/>
                <a:ea typeface="Open Sans"/>
                <a:cs typeface="Open Sans"/>
                <a:sym typeface="Open Sans"/>
              </a:rPr>
              <a:t>  (https://jmlr.csail.mit.edu/papers/v12/pedregosa11a.html)</a:t>
            </a:r>
          </a:p>
          <a:p>
            <a:pPr algn="l">
              <a:lnSpc>
                <a:spcPts val="3066"/>
              </a:lnSpc>
            </a:pPr>
          </a:p>
          <a:p>
            <a:pPr algn="l">
              <a:lnSpc>
                <a:spcPts val="3066"/>
              </a:lnSpc>
            </a:pPr>
            <a:r>
              <a:rPr lang="en-US" sz="2190">
                <a:solidFill>
                  <a:srgbClr val="000000"/>
                </a:solidFill>
                <a:latin typeface="Open Sans"/>
                <a:ea typeface="Open Sans"/>
                <a:cs typeface="Open Sans"/>
                <a:sym typeface="Open Sans"/>
              </a:rPr>
              <a:t>3. James, G., Witten, D., Hastie, T., &amp; Tibshirani, R. (2013). *An Introduction to Statistical Learning with Applications in R*. Springer.</a:t>
            </a:r>
          </a:p>
          <a:p>
            <a:pPr algn="l">
              <a:lnSpc>
                <a:spcPts val="3066"/>
              </a:lnSpc>
            </a:pPr>
            <a:r>
              <a:rPr lang="en-US" sz="2190">
                <a:solidFill>
                  <a:srgbClr val="000000"/>
                </a:solidFill>
                <a:latin typeface="Open Sans"/>
                <a:ea typeface="Open Sans"/>
                <a:cs typeface="Open Sans"/>
                <a:sym typeface="Open Sans"/>
              </a:rPr>
              <a:t>   [https://www.statlearning.com/](https://www.statlearning.com/)</a:t>
            </a:r>
          </a:p>
          <a:p>
            <a:pPr algn="l">
              <a:lnSpc>
                <a:spcPts val="3066"/>
              </a:lnSpc>
            </a:pPr>
          </a:p>
          <a:p>
            <a:pPr algn="l">
              <a:lnSpc>
                <a:spcPts val="3066"/>
              </a:lnSpc>
            </a:pPr>
            <a:r>
              <a:rPr lang="en-US" sz="2190">
                <a:solidFill>
                  <a:srgbClr val="000000"/>
                </a:solidFill>
                <a:latin typeface="Open Sans"/>
                <a:ea typeface="Open Sans"/>
                <a:cs typeface="Open Sans"/>
                <a:sym typeface="Open Sans"/>
              </a:rPr>
              <a:t>4. Raschka, S. (2015). *Python Machine Learning: Unlock Deeper Insights into Machine Learning with Python*. Packt Publishing.</a:t>
            </a:r>
          </a:p>
          <a:p>
            <a:pPr algn="l">
              <a:lnSpc>
                <a:spcPts val="3066"/>
              </a:lnSpc>
            </a:pPr>
            <a:r>
              <a:rPr lang="en-US" sz="2190">
                <a:solidFill>
                  <a:srgbClr val="000000"/>
                </a:solidFill>
                <a:latin typeface="Open Sans"/>
                <a:ea typeface="Open Sans"/>
                <a:cs typeface="Open Sans"/>
                <a:sym typeface="Open Sans"/>
              </a:rPr>
              <a:t>   [https://sebastianraschka.com/books.html](https://sebastianraschka.com/books.html)</a:t>
            </a:r>
          </a:p>
          <a:p>
            <a:pPr algn="l">
              <a:lnSpc>
                <a:spcPts val="3066"/>
              </a:lnSpc>
            </a:pPr>
          </a:p>
          <a:p>
            <a:pPr algn="l">
              <a:lnSpc>
                <a:spcPts val="3066"/>
              </a:lnSpc>
            </a:pPr>
            <a:r>
              <a:rPr lang="en-US" sz="2190">
                <a:solidFill>
                  <a:srgbClr val="000000"/>
                </a:solidFill>
                <a:latin typeface="Open Sans"/>
                <a:ea typeface="Open Sans"/>
                <a:cs typeface="Open Sans"/>
                <a:sym typeface="Open Sans"/>
              </a:rPr>
              <a:t>5. Premier League. (2024). *Official Statistics and Historical Data*.</a:t>
            </a:r>
          </a:p>
          <a:p>
            <a:pPr algn="l">
              <a:lnSpc>
                <a:spcPts val="3066"/>
              </a:lnSpc>
            </a:pPr>
            <a:r>
              <a:rPr lang="en-US" sz="2190">
                <a:solidFill>
                  <a:srgbClr val="000000"/>
                </a:solidFill>
                <a:latin typeface="Open Sans"/>
                <a:ea typeface="Open Sans"/>
                <a:cs typeface="Open Sans"/>
                <a:sym typeface="Open Sans"/>
              </a:rPr>
              <a:t>  [https://www.premierleague.com/stats](https://www.premierleague.com/stats)</a:t>
            </a:r>
          </a:p>
          <a:p>
            <a:pPr algn="l">
              <a:lnSpc>
                <a:spcPts val="2817"/>
              </a:lnSpc>
            </a:pPr>
          </a:p>
          <a:p>
            <a:pPr algn="l">
              <a:lnSpc>
                <a:spcPts val="2817"/>
              </a:lnSpc>
              <a:spcBef>
                <a:spcPct val="0"/>
              </a:spcBef>
            </a:pPr>
          </a:p>
          <a:p>
            <a:pPr algn="l">
              <a:lnSpc>
                <a:spcPts val="2817"/>
              </a:lnSpc>
              <a:spcBef>
                <a:spcPct val="0"/>
              </a:spcBef>
            </a:pPr>
          </a:p>
          <a:p>
            <a:pPr algn="ctr">
              <a:lnSpc>
                <a:spcPts val="2817"/>
              </a:lnSpc>
              <a:spcBef>
                <a:spcPct val="0"/>
              </a:spcBef>
            </a:pPr>
          </a:p>
        </p:txBody>
      </p:sp>
      <p:sp>
        <p:nvSpPr>
          <p:cNvPr name="Freeform 4" id="4"/>
          <p:cNvSpPr/>
          <p:nvPr/>
        </p:nvSpPr>
        <p:spPr>
          <a:xfrm flipH="false" flipV="false" rot="0">
            <a:off x="16022566" y="8520947"/>
            <a:ext cx="2062226" cy="1474706"/>
          </a:xfrm>
          <a:custGeom>
            <a:avLst/>
            <a:gdLst/>
            <a:ahLst/>
            <a:cxnLst/>
            <a:rect r="r" b="b" t="t" l="l"/>
            <a:pathLst>
              <a:path h="1474706" w="2062226">
                <a:moveTo>
                  <a:pt x="0" y="0"/>
                </a:moveTo>
                <a:lnTo>
                  <a:pt x="2062226" y="0"/>
                </a:lnTo>
                <a:lnTo>
                  <a:pt x="2062226" y="1474706"/>
                </a:lnTo>
                <a:lnTo>
                  <a:pt x="0" y="1474706"/>
                </a:lnTo>
                <a:lnTo>
                  <a:pt x="0" y="0"/>
                </a:lnTo>
                <a:close/>
              </a:path>
            </a:pathLst>
          </a:custGeom>
          <a:blipFill>
            <a:blip r:embed="rId2"/>
            <a:stretch>
              <a:fillRect l="-64402" t="0" r="-54896" b="0"/>
            </a:stretch>
          </a:blipFill>
        </p:spPr>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EEF4FB"/>
        </a:solidFill>
      </p:bgPr>
    </p:bg>
    <p:spTree>
      <p:nvGrpSpPr>
        <p:cNvPr id="1" name=""/>
        <p:cNvGrpSpPr/>
        <p:nvPr/>
      </p:nvGrpSpPr>
      <p:grpSpPr>
        <a:xfrm>
          <a:off x="0" y="0"/>
          <a:ext cx="0" cy="0"/>
          <a:chOff x="0" y="0"/>
          <a:chExt cx="0" cy="0"/>
        </a:xfrm>
      </p:grpSpPr>
      <p:sp>
        <p:nvSpPr>
          <p:cNvPr name="TextBox 2" id="2"/>
          <p:cNvSpPr txBox="true"/>
          <p:nvPr/>
        </p:nvSpPr>
        <p:spPr>
          <a:xfrm rot="0">
            <a:off x="3098453" y="1609309"/>
            <a:ext cx="12091095" cy="811442"/>
          </a:xfrm>
          <a:prstGeom prst="rect">
            <a:avLst/>
          </a:prstGeom>
        </p:spPr>
        <p:txBody>
          <a:bodyPr anchor="t" rtlCol="false" tIns="0" lIns="0" bIns="0" rIns="0">
            <a:spAutoFit/>
          </a:bodyPr>
          <a:lstStyle/>
          <a:p>
            <a:pPr algn="ctr">
              <a:lnSpc>
                <a:spcPts val="6724"/>
              </a:lnSpc>
              <a:spcBef>
                <a:spcPct val="0"/>
              </a:spcBef>
            </a:pPr>
            <a:r>
              <a:rPr lang="en-US" sz="4803">
                <a:solidFill>
                  <a:srgbClr val="000000"/>
                </a:solidFill>
                <a:latin typeface="Open Sans"/>
                <a:ea typeface="Open Sans"/>
                <a:cs typeface="Open Sans"/>
                <a:sym typeface="Open Sans"/>
              </a:rPr>
              <a:t>Recomendaciones y Proyecciones futuras  </a:t>
            </a:r>
          </a:p>
        </p:txBody>
      </p:sp>
      <p:sp>
        <p:nvSpPr>
          <p:cNvPr name="TextBox 3" id="3"/>
          <p:cNvSpPr txBox="true"/>
          <p:nvPr/>
        </p:nvSpPr>
        <p:spPr>
          <a:xfrm rot="0">
            <a:off x="1028700" y="3919855"/>
            <a:ext cx="16230600" cy="2380615"/>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Open Sans"/>
                <a:ea typeface="Open Sans"/>
                <a:cs typeface="Open Sans"/>
                <a:sym typeface="Open Sans"/>
              </a:rPr>
              <a:t>Por ultimó queremos resaltar los conocimientos adquiridos en este Bootcamp y la implementación de los conceptos vistos en clase por medio de los docentes. A futuro, la continuación del proyecto es mejorar cada día más las métricas para acercarnos a un resultado real.</a:t>
            </a:r>
          </a:p>
        </p:txBody>
      </p:sp>
      <p:sp>
        <p:nvSpPr>
          <p:cNvPr name="Freeform 4" id="4"/>
          <p:cNvSpPr/>
          <p:nvPr/>
        </p:nvSpPr>
        <p:spPr>
          <a:xfrm flipH="false" flipV="false" rot="0">
            <a:off x="16022566" y="8520947"/>
            <a:ext cx="2062226" cy="1474706"/>
          </a:xfrm>
          <a:custGeom>
            <a:avLst/>
            <a:gdLst/>
            <a:ahLst/>
            <a:cxnLst/>
            <a:rect r="r" b="b" t="t" l="l"/>
            <a:pathLst>
              <a:path h="1474706" w="2062226">
                <a:moveTo>
                  <a:pt x="0" y="0"/>
                </a:moveTo>
                <a:lnTo>
                  <a:pt x="2062226" y="0"/>
                </a:lnTo>
                <a:lnTo>
                  <a:pt x="2062226" y="1474706"/>
                </a:lnTo>
                <a:lnTo>
                  <a:pt x="0" y="1474706"/>
                </a:lnTo>
                <a:lnTo>
                  <a:pt x="0" y="0"/>
                </a:lnTo>
                <a:close/>
              </a:path>
            </a:pathLst>
          </a:custGeom>
          <a:blipFill>
            <a:blip r:embed="rId2"/>
            <a:stretch>
              <a:fillRect l="-64402" t="0" r="-54896"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D9D9D9"/>
        </a:solidFill>
      </p:bgPr>
    </p:bg>
    <p:spTree>
      <p:nvGrpSpPr>
        <p:cNvPr id="1" name=""/>
        <p:cNvGrpSpPr/>
        <p:nvPr/>
      </p:nvGrpSpPr>
      <p:grpSpPr>
        <a:xfrm>
          <a:off x="0" y="0"/>
          <a:ext cx="0" cy="0"/>
          <a:chOff x="0" y="0"/>
          <a:chExt cx="0" cy="0"/>
        </a:xfrm>
      </p:grpSpPr>
      <p:sp>
        <p:nvSpPr>
          <p:cNvPr name="Freeform 2" id="2"/>
          <p:cNvSpPr/>
          <p:nvPr/>
        </p:nvSpPr>
        <p:spPr>
          <a:xfrm flipH="false" flipV="false" rot="0">
            <a:off x="16022566" y="8520947"/>
            <a:ext cx="2062226" cy="1474706"/>
          </a:xfrm>
          <a:custGeom>
            <a:avLst/>
            <a:gdLst/>
            <a:ahLst/>
            <a:cxnLst/>
            <a:rect r="r" b="b" t="t" l="l"/>
            <a:pathLst>
              <a:path h="1474706" w="2062226">
                <a:moveTo>
                  <a:pt x="0" y="0"/>
                </a:moveTo>
                <a:lnTo>
                  <a:pt x="2062226" y="0"/>
                </a:lnTo>
                <a:lnTo>
                  <a:pt x="2062226" y="1474706"/>
                </a:lnTo>
                <a:lnTo>
                  <a:pt x="0" y="1474706"/>
                </a:lnTo>
                <a:lnTo>
                  <a:pt x="0" y="0"/>
                </a:lnTo>
                <a:close/>
              </a:path>
            </a:pathLst>
          </a:custGeom>
          <a:blipFill>
            <a:blip r:embed="rId2"/>
            <a:stretch>
              <a:fillRect l="-64402" t="0" r="-54896" b="0"/>
            </a:stretch>
          </a:blipFill>
        </p:spPr>
      </p:sp>
      <p:pic>
        <p:nvPicPr>
          <p:cNvPr name="Picture 3" id="3">
            <a:hlinkClick action="ppaction://media"/>
          </p:cNvPr>
          <p:cNvPicPr>
            <a:picLocks noChangeAspect="true"/>
          </p:cNvPicPr>
          <p:nvPr>
            <a:videoFile r:link="rId4"/>
            <p:extLst>
              <p:ext uri="{DAA4B4D4-6D71-4841-9C94-3DE7FCFB9230}">
                <p14:media xmlns:p14="http://schemas.microsoft.com/office/powerpoint/2010/main" r:embed="rId5"/>
              </p:ext>
            </p:extLst>
          </p:nvPr>
        </p:nvPicPr>
        <p:blipFill>
          <a:blip r:embed="rId3"/>
          <a:srcRect l="0" t="0" r="0" b="0"/>
          <a:stretch>
            <a:fillRect/>
          </a:stretch>
        </p:blipFill>
        <p:spPr>
          <a:xfrm flipH="false" flipV="false" rot="0">
            <a:off x="5339958" y="4014806"/>
            <a:ext cx="7608085" cy="5706063"/>
          </a:xfrm>
          <a:prstGeom prst="rect">
            <a:avLst/>
          </a:prstGeom>
        </p:spPr>
      </p:pic>
      <p:sp>
        <p:nvSpPr>
          <p:cNvPr name="TextBox 4" id="4"/>
          <p:cNvSpPr txBox="true"/>
          <p:nvPr/>
        </p:nvSpPr>
        <p:spPr>
          <a:xfrm rot="0">
            <a:off x="1948973" y="2194600"/>
            <a:ext cx="14390055" cy="1820206"/>
          </a:xfrm>
          <a:prstGeom prst="rect">
            <a:avLst/>
          </a:prstGeom>
        </p:spPr>
        <p:txBody>
          <a:bodyPr anchor="t" rtlCol="false" tIns="0" lIns="0" bIns="0" rIns="0">
            <a:spAutoFit/>
          </a:bodyPr>
          <a:lstStyle/>
          <a:p>
            <a:pPr algn="l">
              <a:lnSpc>
                <a:spcPts val="3623"/>
              </a:lnSpc>
              <a:spcBef>
                <a:spcPct val="0"/>
              </a:spcBef>
            </a:pPr>
            <a:r>
              <a:rPr lang="en-US" sz="2588">
                <a:solidFill>
                  <a:srgbClr val="000000"/>
                </a:solidFill>
                <a:latin typeface="Open Sans"/>
                <a:ea typeface="Open Sans"/>
                <a:cs typeface="Open Sans"/>
                <a:sym typeface="Open Sans"/>
              </a:rPr>
              <a:t>El fútbol es mucho más que un deporte. </a:t>
            </a:r>
            <a:r>
              <a:rPr lang="en-US" sz="2588">
                <a:solidFill>
                  <a:srgbClr val="000000"/>
                </a:solidFill>
                <a:latin typeface="Open Sans"/>
                <a:ea typeface="Open Sans"/>
                <a:cs typeface="Open Sans"/>
                <a:sym typeface="Open Sans"/>
              </a:rPr>
              <a:t>Es emoción, es identidad, es una pasión que conecta a millones en todo </a:t>
            </a:r>
            <a:r>
              <a:rPr lang="en-US" sz="2588">
                <a:solidFill>
                  <a:srgbClr val="000000"/>
                </a:solidFill>
                <a:latin typeface="Open Sans"/>
                <a:ea typeface="Open Sans"/>
                <a:cs typeface="Open Sans"/>
                <a:sym typeface="Open Sans"/>
              </a:rPr>
              <a:t>el mundo. Cada partido de la Premier League representa una historia llena de estrategia, momentos inolvidables y decisiones que definen campeonatos.</a:t>
            </a:r>
          </a:p>
          <a:p>
            <a:pPr algn="l">
              <a:lnSpc>
                <a:spcPts val="3623"/>
              </a:lnSpc>
              <a:spcBef>
                <a:spcPct val="0"/>
              </a:spcBef>
            </a:pPr>
          </a:p>
        </p:txBody>
      </p:sp>
      <p:sp>
        <p:nvSpPr>
          <p:cNvPr name="TextBox 5" id="5"/>
          <p:cNvSpPr txBox="true"/>
          <p:nvPr/>
        </p:nvSpPr>
        <p:spPr>
          <a:xfrm rot="0">
            <a:off x="6846893" y="942975"/>
            <a:ext cx="4594214" cy="725569"/>
          </a:xfrm>
          <a:prstGeom prst="rect">
            <a:avLst/>
          </a:prstGeom>
        </p:spPr>
        <p:txBody>
          <a:bodyPr anchor="t" rtlCol="false" tIns="0" lIns="0" bIns="0" rIns="0">
            <a:spAutoFit/>
          </a:bodyPr>
          <a:lstStyle/>
          <a:p>
            <a:pPr algn="ctr">
              <a:lnSpc>
                <a:spcPts val="6083"/>
              </a:lnSpc>
              <a:spcBef>
                <a:spcPct val="0"/>
              </a:spcBef>
            </a:pPr>
            <a:r>
              <a:rPr lang="en-US" sz="4345">
                <a:solidFill>
                  <a:srgbClr val="000000"/>
                </a:solidFill>
                <a:latin typeface="Open Sans"/>
                <a:ea typeface="Open Sans"/>
                <a:cs typeface="Open Sans"/>
                <a:sym typeface="Open Sans"/>
              </a:rPr>
              <a:t>INTRODUCCIÓN </a:t>
            </a:r>
          </a:p>
        </p:txBody>
      </p:sp>
    </p:spTree>
  </p:cSld>
  <p:clrMapOvr>
    <a:masterClrMapping/>
  </p:clrMapOvr>
  <p:timing>
    <p:tnLst>
      <p:par>
        <p:cTn dur="indefinite" restart="never" nodeType="tmRoot">
          <p:childTnLst>
            <p:video>
              <p:cMediaNode vol="0">
                <p:cTn fill="hold" display="false">
                  <p:stCondLst>
                    <p:cond delay="indefinite"/>
                  </p:stCondLst>
                </p:cTn>
                <p:tgtEl>
                  <p:spTgt spid="3"/>
                </p:tgtEl>
              </p:cMediaNode>
            </p:video>
          </p:childTnLst>
        </p:cTn>
      </p:par>
    </p:tnLst>
  </p:timing>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EEF4FB"/>
        </a:solidFill>
      </p:bgPr>
    </p:bg>
    <p:spTree>
      <p:nvGrpSpPr>
        <p:cNvPr id="1" name=""/>
        <p:cNvGrpSpPr/>
        <p:nvPr/>
      </p:nvGrpSpPr>
      <p:grpSpPr>
        <a:xfrm>
          <a:off x="0" y="0"/>
          <a:ext cx="0" cy="0"/>
          <a:chOff x="0" y="0"/>
          <a:chExt cx="0" cy="0"/>
        </a:xfrm>
      </p:grpSpPr>
      <p:sp>
        <p:nvSpPr>
          <p:cNvPr name="Freeform 2" id="2"/>
          <p:cNvSpPr/>
          <p:nvPr/>
        </p:nvSpPr>
        <p:spPr>
          <a:xfrm flipH="false" flipV="false" rot="0">
            <a:off x="16022566" y="8520947"/>
            <a:ext cx="2062226" cy="1474706"/>
          </a:xfrm>
          <a:custGeom>
            <a:avLst/>
            <a:gdLst/>
            <a:ahLst/>
            <a:cxnLst/>
            <a:rect r="r" b="b" t="t" l="l"/>
            <a:pathLst>
              <a:path h="1474706" w="2062226">
                <a:moveTo>
                  <a:pt x="0" y="0"/>
                </a:moveTo>
                <a:lnTo>
                  <a:pt x="2062226" y="0"/>
                </a:lnTo>
                <a:lnTo>
                  <a:pt x="2062226" y="1474706"/>
                </a:lnTo>
                <a:lnTo>
                  <a:pt x="0" y="1474706"/>
                </a:lnTo>
                <a:lnTo>
                  <a:pt x="0" y="0"/>
                </a:lnTo>
                <a:close/>
              </a:path>
            </a:pathLst>
          </a:custGeom>
          <a:blipFill>
            <a:blip r:embed="rId2"/>
            <a:stretch>
              <a:fillRect l="-64402" t="0" r="-54896" b="0"/>
            </a:stretch>
          </a:blipFill>
        </p:spPr>
      </p:sp>
      <p:sp>
        <p:nvSpPr>
          <p:cNvPr name="TextBox 3" id="3"/>
          <p:cNvSpPr txBox="true"/>
          <p:nvPr/>
        </p:nvSpPr>
        <p:spPr>
          <a:xfrm rot="0">
            <a:off x="5080706" y="4628076"/>
            <a:ext cx="8126588" cy="935598"/>
          </a:xfrm>
          <a:prstGeom prst="rect">
            <a:avLst/>
          </a:prstGeom>
        </p:spPr>
        <p:txBody>
          <a:bodyPr anchor="t" rtlCol="false" tIns="0" lIns="0" bIns="0" rIns="0">
            <a:spAutoFit/>
          </a:bodyPr>
          <a:lstStyle/>
          <a:p>
            <a:pPr algn="ctr">
              <a:lnSpc>
                <a:spcPts val="7786"/>
              </a:lnSpc>
              <a:spcBef>
                <a:spcPct val="0"/>
              </a:spcBef>
            </a:pPr>
            <a:r>
              <a:rPr lang="en-US" sz="5561">
                <a:solidFill>
                  <a:srgbClr val="000000"/>
                </a:solidFill>
                <a:latin typeface="Open Sans"/>
                <a:ea typeface="Open Sans"/>
                <a:cs typeface="Open Sans"/>
                <a:sym typeface="Open Sans"/>
              </a:rPr>
              <a:t>Gracias por su atención.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EF4FB"/>
        </a:solidFill>
      </p:bgPr>
    </p:bg>
    <p:spTree>
      <p:nvGrpSpPr>
        <p:cNvPr id="1" name=""/>
        <p:cNvGrpSpPr/>
        <p:nvPr/>
      </p:nvGrpSpPr>
      <p:grpSpPr>
        <a:xfrm>
          <a:off x="0" y="0"/>
          <a:ext cx="0" cy="0"/>
          <a:chOff x="0" y="0"/>
          <a:chExt cx="0" cy="0"/>
        </a:xfrm>
      </p:grpSpPr>
      <p:sp>
        <p:nvSpPr>
          <p:cNvPr name="Freeform 2" id="2"/>
          <p:cNvSpPr/>
          <p:nvPr/>
        </p:nvSpPr>
        <p:spPr>
          <a:xfrm flipH="false" flipV="false" rot="0">
            <a:off x="16022566" y="8520947"/>
            <a:ext cx="2062226" cy="1474706"/>
          </a:xfrm>
          <a:custGeom>
            <a:avLst/>
            <a:gdLst/>
            <a:ahLst/>
            <a:cxnLst/>
            <a:rect r="r" b="b" t="t" l="l"/>
            <a:pathLst>
              <a:path h="1474706" w="2062226">
                <a:moveTo>
                  <a:pt x="0" y="0"/>
                </a:moveTo>
                <a:lnTo>
                  <a:pt x="2062226" y="0"/>
                </a:lnTo>
                <a:lnTo>
                  <a:pt x="2062226" y="1474706"/>
                </a:lnTo>
                <a:lnTo>
                  <a:pt x="0" y="1474706"/>
                </a:lnTo>
                <a:lnTo>
                  <a:pt x="0" y="0"/>
                </a:lnTo>
                <a:close/>
              </a:path>
            </a:pathLst>
          </a:custGeom>
          <a:blipFill>
            <a:blip r:embed="rId2"/>
            <a:stretch>
              <a:fillRect l="-64402" t="0" r="-54896" b="0"/>
            </a:stretch>
          </a:blipFill>
        </p:spPr>
      </p:sp>
      <p:sp>
        <p:nvSpPr>
          <p:cNvPr name="TextBox 3" id="3"/>
          <p:cNvSpPr txBox="true"/>
          <p:nvPr/>
        </p:nvSpPr>
        <p:spPr>
          <a:xfrm rot="0">
            <a:off x="7023850" y="971550"/>
            <a:ext cx="4240299" cy="567810"/>
          </a:xfrm>
          <a:prstGeom prst="rect">
            <a:avLst/>
          </a:prstGeom>
        </p:spPr>
        <p:txBody>
          <a:bodyPr anchor="t" rtlCol="false" tIns="0" lIns="0" bIns="0" rIns="0">
            <a:spAutoFit/>
          </a:bodyPr>
          <a:lstStyle/>
          <a:p>
            <a:pPr algn="ctr">
              <a:lnSpc>
                <a:spcPts val="4855"/>
              </a:lnSpc>
              <a:spcBef>
                <a:spcPct val="0"/>
              </a:spcBef>
            </a:pPr>
            <a:r>
              <a:rPr lang="en-US" sz="3468">
                <a:solidFill>
                  <a:srgbClr val="000000"/>
                </a:solidFill>
                <a:latin typeface="Open Sans"/>
                <a:ea typeface="Open Sans"/>
                <a:cs typeface="Open Sans"/>
                <a:sym typeface="Open Sans"/>
              </a:rPr>
              <a:t>OBJETIVOS GENERAL</a:t>
            </a:r>
          </a:p>
        </p:txBody>
      </p:sp>
      <p:sp>
        <p:nvSpPr>
          <p:cNvPr name="TextBox 4" id="4"/>
          <p:cNvSpPr txBox="true"/>
          <p:nvPr/>
        </p:nvSpPr>
        <p:spPr>
          <a:xfrm rot="0">
            <a:off x="2494587" y="2267231"/>
            <a:ext cx="13336926" cy="1407435"/>
          </a:xfrm>
          <a:prstGeom prst="rect">
            <a:avLst/>
          </a:prstGeom>
        </p:spPr>
        <p:txBody>
          <a:bodyPr anchor="t" rtlCol="false" tIns="0" lIns="0" bIns="0" rIns="0">
            <a:spAutoFit/>
          </a:bodyPr>
          <a:lstStyle/>
          <a:p>
            <a:pPr algn="ctr">
              <a:lnSpc>
                <a:spcPts val="3799"/>
              </a:lnSpc>
              <a:spcBef>
                <a:spcPct val="0"/>
              </a:spcBef>
            </a:pPr>
            <a:r>
              <a:rPr lang="en-US" sz="2714">
                <a:solidFill>
                  <a:srgbClr val="000000"/>
                </a:solidFill>
                <a:latin typeface="Open Sans"/>
                <a:ea typeface="Open Sans"/>
                <a:cs typeface="Open Sans"/>
                <a:sym typeface="Open Sans"/>
              </a:rPr>
              <a:t>Desarrollar un modelo predictivo que permita anticipar los resultados del próximo campeonato de la Premier League, basado en el análisis estadístico de temporadas anteriores.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EF4FB"/>
        </a:solidFill>
      </p:bgPr>
    </p:bg>
    <p:spTree>
      <p:nvGrpSpPr>
        <p:cNvPr id="1" name=""/>
        <p:cNvGrpSpPr/>
        <p:nvPr/>
      </p:nvGrpSpPr>
      <p:grpSpPr>
        <a:xfrm>
          <a:off x="0" y="0"/>
          <a:ext cx="0" cy="0"/>
          <a:chOff x="0" y="0"/>
          <a:chExt cx="0" cy="0"/>
        </a:xfrm>
      </p:grpSpPr>
      <p:sp>
        <p:nvSpPr>
          <p:cNvPr name="Freeform 2" id="2"/>
          <p:cNvSpPr/>
          <p:nvPr/>
        </p:nvSpPr>
        <p:spPr>
          <a:xfrm flipH="false" flipV="false" rot="0">
            <a:off x="16022566" y="8520947"/>
            <a:ext cx="2062226" cy="1474706"/>
          </a:xfrm>
          <a:custGeom>
            <a:avLst/>
            <a:gdLst/>
            <a:ahLst/>
            <a:cxnLst/>
            <a:rect r="r" b="b" t="t" l="l"/>
            <a:pathLst>
              <a:path h="1474706" w="2062226">
                <a:moveTo>
                  <a:pt x="0" y="0"/>
                </a:moveTo>
                <a:lnTo>
                  <a:pt x="2062226" y="0"/>
                </a:lnTo>
                <a:lnTo>
                  <a:pt x="2062226" y="1474706"/>
                </a:lnTo>
                <a:lnTo>
                  <a:pt x="0" y="1474706"/>
                </a:lnTo>
                <a:lnTo>
                  <a:pt x="0" y="0"/>
                </a:lnTo>
                <a:close/>
              </a:path>
            </a:pathLst>
          </a:custGeom>
          <a:blipFill>
            <a:blip r:embed="rId2"/>
            <a:stretch>
              <a:fillRect l="-64402" t="0" r="-54896" b="0"/>
            </a:stretch>
          </a:blipFill>
        </p:spPr>
      </p:sp>
      <p:sp>
        <p:nvSpPr>
          <p:cNvPr name="TextBox 3" id="3"/>
          <p:cNvSpPr txBox="true"/>
          <p:nvPr/>
        </p:nvSpPr>
        <p:spPr>
          <a:xfrm rot="0">
            <a:off x="6454339" y="683334"/>
            <a:ext cx="5379323" cy="624056"/>
          </a:xfrm>
          <a:prstGeom prst="rect">
            <a:avLst/>
          </a:prstGeom>
        </p:spPr>
        <p:txBody>
          <a:bodyPr anchor="t" rtlCol="false" tIns="0" lIns="0" bIns="0" rIns="0">
            <a:spAutoFit/>
          </a:bodyPr>
          <a:lstStyle/>
          <a:p>
            <a:pPr algn="ctr">
              <a:lnSpc>
                <a:spcPts val="5299"/>
              </a:lnSpc>
              <a:spcBef>
                <a:spcPct val="0"/>
              </a:spcBef>
            </a:pPr>
            <a:r>
              <a:rPr lang="en-US" sz="3785">
                <a:solidFill>
                  <a:srgbClr val="000000"/>
                </a:solidFill>
                <a:latin typeface="Open Sans"/>
                <a:ea typeface="Open Sans"/>
                <a:cs typeface="Open Sans"/>
                <a:sym typeface="Open Sans"/>
              </a:rPr>
              <a:t>OBJETIVOS ESPECIFICOS</a:t>
            </a:r>
          </a:p>
        </p:txBody>
      </p:sp>
      <p:sp>
        <p:nvSpPr>
          <p:cNvPr name="TextBox 4" id="4"/>
          <p:cNvSpPr txBox="true"/>
          <p:nvPr/>
        </p:nvSpPr>
        <p:spPr>
          <a:xfrm rot="0">
            <a:off x="1028700" y="1745844"/>
            <a:ext cx="16230600" cy="6955155"/>
          </a:xfrm>
          <a:prstGeom prst="rect">
            <a:avLst/>
          </a:prstGeom>
        </p:spPr>
        <p:txBody>
          <a:bodyPr anchor="t" rtlCol="false" tIns="0" lIns="0" bIns="0" rIns="0">
            <a:spAutoFit/>
          </a:bodyPr>
          <a:lstStyle/>
          <a:p>
            <a:pPr algn="ctr">
              <a:lnSpc>
                <a:spcPts val="4620"/>
              </a:lnSpc>
            </a:pPr>
            <a:r>
              <a:rPr lang="en-US" sz="3300">
                <a:solidFill>
                  <a:srgbClr val="000000"/>
                </a:solidFill>
                <a:latin typeface="Open Sans"/>
                <a:ea typeface="Open Sans"/>
                <a:cs typeface="Open Sans"/>
                <a:sym typeface="Open Sans"/>
              </a:rPr>
              <a:t>1. Analizar y preprocesar los datos históricos del campeonato de la Premier League (2000-2025) para identificar patrones relevantes que influyen en el rendimiento de los equipos.</a:t>
            </a:r>
          </a:p>
          <a:p>
            <a:pPr algn="ctr">
              <a:lnSpc>
                <a:spcPts val="4620"/>
              </a:lnSpc>
            </a:pPr>
          </a:p>
          <a:p>
            <a:pPr algn="ctr">
              <a:lnSpc>
                <a:spcPts val="4620"/>
              </a:lnSpc>
              <a:spcBef>
                <a:spcPct val="0"/>
              </a:spcBef>
            </a:pPr>
            <a:r>
              <a:rPr lang="en-US" sz="3300">
                <a:solidFill>
                  <a:srgbClr val="000000"/>
                </a:solidFill>
                <a:latin typeface="Open Sans"/>
                <a:ea typeface="Open Sans"/>
                <a:cs typeface="Open Sans"/>
                <a:sym typeface="Open Sans"/>
              </a:rPr>
              <a:t>2. Construir y comparar distintos modelos de aprendizaje automático (regresión lineal, Random Forest, XGBoost, etc.) para seleccionar el que ofrezca la mejor capacidad pr</a:t>
            </a:r>
            <a:r>
              <a:rPr lang="en-US" sz="3300">
                <a:solidFill>
                  <a:srgbClr val="000000"/>
                </a:solidFill>
                <a:latin typeface="Open Sans"/>
                <a:ea typeface="Open Sans"/>
                <a:cs typeface="Open Sans"/>
                <a:sym typeface="Open Sans"/>
              </a:rPr>
              <a:t>edictiva sobre resultados, goles y rendimiento general.</a:t>
            </a:r>
          </a:p>
          <a:p>
            <a:pPr algn="ctr">
              <a:lnSpc>
                <a:spcPts val="4620"/>
              </a:lnSpc>
              <a:spcBef>
                <a:spcPct val="0"/>
              </a:spcBef>
            </a:pPr>
          </a:p>
          <a:p>
            <a:pPr algn="ctr">
              <a:lnSpc>
                <a:spcPts val="4620"/>
              </a:lnSpc>
              <a:spcBef>
                <a:spcPct val="0"/>
              </a:spcBef>
            </a:pPr>
            <a:r>
              <a:rPr lang="en-US" sz="3300">
                <a:solidFill>
                  <a:srgbClr val="000000"/>
                </a:solidFill>
                <a:latin typeface="Open Sans"/>
                <a:ea typeface="Open Sans"/>
                <a:cs typeface="Open Sans"/>
                <a:sym typeface="Open Sans"/>
              </a:rPr>
              <a:t>3. Generar predicciones para el próximo campeonato de la Premier League, incluyendo posibles campeones, rendimiento por equipo y estadísticas clave como goles anotados, partidos ganados y</a:t>
            </a:r>
          </a:p>
          <a:p>
            <a:pPr algn="ctr">
              <a:lnSpc>
                <a:spcPts val="4620"/>
              </a:lnSpc>
              <a:spcBef>
                <a:spcPct val="0"/>
              </a:spcBef>
            </a:pPr>
            <a:r>
              <a:rPr lang="en-US" sz="3300">
                <a:solidFill>
                  <a:srgbClr val="000000"/>
                </a:solidFill>
                <a:latin typeface="Open Sans"/>
                <a:ea typeface="Open Sans"/>
                <a:cs typeface="Open Sans"/>
                <a:sym typeface="Open Sans"/>
              </a:rPr>
              <a:t>faltas cometidas.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EF4FB"/>
        </a:solidFill>
      </p:bgPr>
    </p:bg>
    <p:spTree>
      <p:nvGrpSpPr>
        <p:cNvPr id="1" name=""/>
        <p:cNvGrpSpPr/>
        <p:nvPr/>
      </p:nvGrpSpPr>
      <p:grpSpPr>
        <a:xfrm>
          <a:off x="0" y="0"/>
          <a:ext cx="0" cy="0"/>
          <a:chOff x="0" y="0"/>
          <a:chExt cx="0" cy="0"/>
        </a:xfrm>
      </p:grpSpPr>
      <p:sp>
        <p:nvSpPr>
          <p:cNvPr name="Freeform 2" id="2"/>
          <p:cNvSpPr/>
          <p:nvPr/>
        </p:nvSpPr>
        <p:spPr>
          <a:xfrm flipH="false" flipV="false" rot="0">
            <a:off x="16022566" y="8520947"/>
            <a:ext cx="2062226" cy="1474706"/>
          </a:xfrm>
          <a:custGeom>
            <a:avLst/>
            <a:gdLst/>
            <a:ahLst/>
            <a:cxnLst/>
            <a:rect r="r" b="b" t="t" l="l"/>
            <a:pathLst>
              <a:path h="1474706" w="2062226">
                <a:moveTo>
                  <a:pt x="0" y="0"/>
                </a:moveTo>
                <a:lnTo>
                  <a:pt x="2062226" y="0"/>
                </a:lnTo>
                <a:lnTo>
                  <a:pt x="2062226" y="1474706"/>
                </a:lnTo>
                <a:lnTo>
                  <a:pt x="0" y="1474706"/>
                </a:lnTo>
                <a:lnTo>
                  <a:pt x="0" y="0"/>
                </a:lnTo>
                <a:close/>
              </a:path>
            </a:pathLst>
          </a:custGeom>
          <a:blipFill>
            <a:blip r:embed="rId2"/>
            <a:stretch>
              <a:fillRect l="-64402" t="0" r="-54896" b="0"/>
            </a:stretch>
          </a:blipFill>
        </p:spPr>
      </p:sp>
      <p:sp>
        <p:nvSpPr>
          <p:cNvPr name="TextBox 3" id="3"/>
          <p:cNvSpPr txBox="true"/>
          <p:nvPr/>
        </p:nvSpPr>
        <p:spPr>
          <a:xfrm rot="0">
            <a:off x="6351315" y="705167"/>
            <a:ext cx="5585371" cy="580390"/>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Open Sans"/>
                <a:ea typeface="Open Sans"/>
                <a:cs typeface="Open Sans"/>
                <a:sym typeface="Open Sans"/>
              </a:rPr>
              <a:t>DESCRIPCIÓN DEL DATASET</a:t>
            </a:r>
          </a:p>
        </p:txBody>
      </p:sp>
      <p:sp>
        <p:nvSpPr>
          <p:cNvPr name="TextBox 4" id="4"/>
          <p:cNvSpPr txBox="true"/>
          <p:nvPr/>
        </p:nvSpPr>
        <p:spPr>
          <a:xfrm rot="0">
            <a:off x="1028700" y="2304057"/>
            <a:ext cx="16230600" cy="2110772"/>
          </a:xfrm>
          <a:prstGeom prst="rect">
            <a:avLst/>
          </a:prstGeom>
        </p:spPr>
        <p:txBody>
          <a:bodyPr anchor="t" rtlCol="false" tIns="0" lIns="0" bIns="0" rIns="0">
            <a:spAutoFit/>
          </a:bodyPr>
          <a:lstStyle/>
          <a:p>
            <a:pPr algn="just">
              <a:lnSpc>
                <a:spcPts val="4224"/>
              </a:lnSpc>
              <a:spcBef>
                <a:spcPct val="0"/>
              </a:spcBef>
            </a:pPr>
            <a:r>
              <a:rPr lang="en-US" sz="3017">
                <a:solidFill>
                  <a:srgbClr val="000000"/>
                </a:solidFill>
                <a:latin typeface="Open Sans"/>
                <a:ea typeface="Open Sans"/>
                <a:cs typeface="Open Sans"/>
                <a:sym typeface="Open Sans"/>
              </a:rPr>
              <a:t>El DataSet implementado para este proyecto es una base de datos reales y oficiales, originaria de Kaggle llamada “English Premier Data” que cuenta con más de 9300 registros y 22 columnas iniciales. Información sobre cada partido y sus respectivos datos de cada uno de los equipos.   </a:t>
            </a:r>
          </a:p>
        </p:txBody>
      </p:sp>
      <p:sp>
        <p:nvSpPr>
          <p:cNvPr name="Freeform 5" id="5"/>
          <p:cNvSpPr/>
          <p:nvPr/>
        </p:nvSpPr>
        <p:spPr>
          <a:xfrm flipH="false" flipV="false" rot="0">
            <a:off x="7453830" y="5491154"/>
            <a:ext cx="3380340" cy="3343464"/>
          </a:xfrm>
          <a:custGeom>
            <a:avLst/>
            <a:gdLst/>
            <a:ahLst/>
            <a:cxnLst/>
            <a:rect r="r" b="b" t="t" l="l"/>
            <a:pathLst>
              <a:path h="3343464" w="3380340">
                <a:moveTo>
                  <a:pt x="0" y="0"/>
                </a:moveTo>
                <a:lnTo>
                  <a:pt x="3380340" y="0"/>
                </a:lnTo>
                <a:lnTo>
                  <a:pt x="3380340" y="3343463"/>
                </a:lnTo>
                <a:lnTo>
                  <a:pt x="0" y="3343463"/>
                </a:lnTo>
                <a:lnTo>
                  <a:pt x="0" y="0"/>
                </a:lnTo>
                <a:close/>
              </a:path>
            </a:pathLst>
          </a:custGeom>
          <a:blipFill>
            <a:blip r:embed="rId3">
              <a:alphaModFix amt="26000"/>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EF4FB"/>
        </a:solidFill>
      </p:bgPr>
    </p:bg>
    <p:spTree>
      <p:nvGrpSpPr>
        <p:cNvPr id="1" name=""/>
        <p:cNvGrpSpPr/>
        <p:nvPr/>
      </p:nvGrpSpPr>
      <p:grpSpPr>
        <a:xfrm>
          <a:off x="0" y="0"/>
          <a:ext cx="0" cy="0"/>
          <a:chOff x="0" y="0"/>
          <a:chExt cx="0" cy="0"/>
        </a:xfrm>
      </p:grpSpPr>
      <p:sp>
        <p:nvSpPr>
          <p:cNvPr name="Freeform 2" id="2"/>
          <p:cNvSpPr/>
          <p:nvPr/>
        </p:nvSpPr>
        <p:spPr>
          <a:xfrm flipH="false" flipV="false" rot="0">
            <a:off x="16022566" y="8520947"/>
            <a:ext cx="2062226" cy="1474706"/>
          </a:xfrm>
          <a:custGeom>
            <a:avLst/>
            <a:gdLst/>
            <a:ahLst/>
            <a:cxnLst/>
            <a:rect r="r" b="b" t="t" l="l"/>
            <a:pathLst>
              <a:path h="1474706" w="2062226">
                <a:moveTo>
                  <a:pt x="0" y="0"/>
                </a:moveTo>
                <a:lnTo>
                  <a:pt x="2062226" y="0"/>
                </a:lnTo>
                <a:lnTo>
                  <a:pt x="2062226" y="1474706"/>
                </a:lnTo>
                <a:lnTo>
                  <a:pt x="0" y="1474706"/>
                </a:lnTo>
                <a:lnTo>
                  <a:pt x="0" y="0"/>
                </a:lnTo>
                <a:close/>
              </a:path>
            </a:pathLst>
          </a:custGeom>
          <a:blipFill>
            <a:blip r:embed="rId2"/>
            <a:stretch>
              <a:fillRect l="-64402" t="0" r="-54896" b="0"/>
            </a:stretch>
          </a:blipFill>
        </p:spPr>
      </p:sp>
      <p:sp>
        <p:nvSpPr>
          <p:cNvPr name="TextBox 3" id="3"/>
          <p:cNvSpPr txBox="true"/>
          <p:nvPr/>
        </p:nvSpPr>
        <p:spPr>
          <a:xfrm rot="0">
            <a:off x="6424703" y="962025"/>
            <a:ext cx="5037804" cy="552452"/>
          </a:xfrm>
          <a:prstGeom prst="rect">
            <a:avLst/>
          </a:prstGeom>
        </p:spPr>
        <p:txBody>
          <a:bodyPr anchor="t" rtlCol="false" tIns="0" lIns="0" bIns="0" rIns="0">
            <a:spAutoFit/>
          </a:bodyPr>
          <a:lstStyle/>
          <a:p>
            <a:pPr algn="l">
              <a:lnSpc>
                <a:spcPts val="4618"/>
              </a:lnSpc>
              <a:spcBef>
                <a:spcPct val="0"/>
              </a:spcBef>
            </a:pPr>
            <a:r>
              <a:rPr lang="en-US" sz="3299">
                <a:solidFill>
                  <a:srgbClr val="000000"/>
                </a:solidFill>
                <a:latin typeface="Open Sans"/>
                <a:ea typeface="Open Sans"/>
                <a:cs typeface="Open Sans"/>
                <a:sym typeface="Open Sans"/>
              </a:rPr>
              <a:t>COLUMNAS DEL DATASET</a:t>
            </a:r>
          </a:p>
        </p:txBody>
      </p:sp>
      <p:sp>
        <p:nvSpPr>
          <p:cNvPr name="TextBox 4" id="4"/>
          <p:cNvSpPr txBox="true"/>
          <p:nvPr/>
        </p:nvSpPr>
        <p:spPr>
          <a:xfrm rot="0">
            <a:off x="1028700" y="1973786"/>
            <a:ext cx="16230600" cy="6042336"/>
          </a:xfrm>
          <a:prstGeom prst="rect">
            <a:avLst/>
          </a:prstGeom>
        </p:spPr>
        <p:txBody>
          <a:bodyPr anchor="t" rtlCol="false" tIns="0" lIns="0" bIns="0" rIns="0">
            <a:spAutoFit/>
          </a:bodyPr>
          <a:lstStyle/>
          <a:p>
            <a:pPr algn="l" marL="618069" indent="-309035" lvl="1">
              <a:lnSpc>
                <a:spcPts val="4007"/>
              </a:lnSpc>
              <a:spcBef>
                <a:spcPct val="0"/>
              </a:spcBef>
              <a:buFont typeface="Arial"/>
              <a:buChar char="•"/>
            </a:pPr>
            <a:r>
              <a:rPr lang="en-US" sz="2862">
                <a:solidFill>
                  <a:srgbClr val="000000"/>
                </a:solidFill>
                <a:latin typeface="Open Sans"/>
                <a:ea typeface="Open Sans"/>
                <a:cs typeface="Open Sans"/>
                <a:sym typeface="Open Sans"/>
              </a:rPr>
              <a:t>Season: </a:t>
            </a:r>
            <a:r>
              <a:rPr lang="en-US" sz="2862">
                <a:solidFill>
                  <a:srgbClr val="000000"/>
                </a:solidFill>
                <a:latin typeface="Open Sans"/>
                <a:ea typeface="Open Sans"/>
                <a:cs typeface="Open Sans"/>
                <a:sym typeface="Open Sans"/>
              </a:rPr>
              <a:t>Temporada del torneo (2000/01-2024/25).</a:t>
            </a:r>
          </a:p>
          <a:p>
            <a:pPr algn="l" marL="618069" indent="-309035" lvl="1">
              <a:lnSpc>
                <a:spcPts val="4007"/>
              </a:lnSpc>
              <a:spcBef>
                <a:spcPct val="0"/>
              </a:spcBef>
              <a:buFont typeface="Arial"/>
              <a:buChar char="•"/>
            </a:pPr>
            <a:r>
              <a:rPr lang="en-US" sz="2862">
                <a:solidFill>
                  <a:srgbClr val="000000"/>
                </a:solidFill>
                <a:latin typeface="Open Sans"/>
                <a:ea typeface="Open Sans"/>
                <a:cs typeface="Open Sans"/>
                <a:sym typeface="Open Sans"/>
              </a:rPr>
              <a:t>Match Date: Fecha del encuentro.</a:t>
            </a:r>
          </a:p>
          <a:p>
            <a:pPr algn="l" marL="618069" indent="-309035" lvl="1">
              <a:lnSpc>
                <a:spcPts val="4007"/>
              </a:lnSpc>
              <a:spcBef>
                <a:spcPct val="0"/>
              </a:spcBef>
              <a:buFont typeface="Arial"/>
              <a:buChar char="•"/>
            </a:pPr>
            <a:r>
              <a:rPr lang="en-US" sz="2862">
                <a:solidFill>
                  <a:srgbClr val="000000"/>
                </a:solidFill>
                <a:latin typeface="Open Sans"/>
                <a:ea typeface="Open Sans"/>
                <a:cs typeface="Open Sans"/>
                <a:sym typeface="Open Sans"/>
              </a:rPr>
              <a:t>HomeTeam </a:t>
            </a:r>
            <a:r>
              <a:rPr lang="en-US" sz="2862">
                <a:solidFill>
                  <a:srgbClr val="000000"/>
                </a:solidFill>
                <a:latin typeface="Open Sans"/>
                <a:ea typeface="Open Sans"/>
                <a:cs typeface="Open Sans"/>
                <a:sym typeface="Open Sans"/>
              </a:rPr>
              <a:t>y AwayTeam: Equipos que jugaron como local y visitante.</a:t>
            </a:r>
          </a:p>
          <a:p>
            <a:pPr algn="l" marL="618069" indent="-309035" lvl="1">
              <a:lnSpc>
                <a:spcPts val="4007"/>
              </a:lnSpc>
              <a:spcBef>
                <a:spcPct val="0"/>
              </a:spcBef>
              <a:buFont typeface="Arial"/>
              <a:buChar char="•"/>
            </a:pPr>
            <a:r>
              <a:rPr lang="en-US" sz="2862">
                <a:solidFill>
                  <a:srgbClr val="000000"/>
                </a:solidFill>
                <a:latin typeface="Open Sans"/>
                <a:ea typeface="Open Sans"/>
                <a:cs typeface="Open Sans"/>
                <a:sym typeface="Open Sans"/>
              </a:rPr>
              <a:t>FullTimeHomeGoals, FullTimeAwayGoals: Goles anotados por cada equipo.</a:t>
            </a:r>
          </a:p>
          <a:p>
            <a:pPr algn="l" marL="618069" indent="-309035" lvl="1">
              <a:lnSpc>
                <a:spcPts val="4007"/>
              </a:lnSpc>
              <a:spcBef>
                <a:spcPct val="0"/>
              </a:spcBef>
              <a:buFont typeface="Arial"/>
              <a:buChar char="•"/>
            </a:pPr>
            <a:r>
              <a:rPr lang="en-US" sz="2862">
                <a:solidFill>
                  <a:srgbClr val="000000"/>
                </a:solidFill>
                <a:latin typeface="Open Sans"/>
                <a:ea typeface="Open Sans"/>
                <a:cs typeface="Open Sans"/>
                <a:sym typeface="Open Sans"/>
              </a:rPr>
              <a:t>FullTimeResult: Resultado final (H = gana el local, A = gana el visitante, D = empate).</a:t>
            </a:r>
          </a:p>
          <a:p>
            <a:pPr algn="l" marL="618069" indent="-309035" lvl="1">
              <a:lnSpc>
                <a:spcPts val="4007"/>
              </a:lnSpc>
              <a:spcBef>
                <a:spcPct val="0"/>
              </a:spcBef>
              <a:buFont typeface="Arial"/>
              <a:buChar char="•"/>
            </a:pPr>
            <a:r>
              <a:rPr lang="en-US" sz="2862">
                <a:solidFill>
                  <a:srgbClr val="000000"/>
                </a:solidFill>
                <a:latin typeface="Open Sans"/>
                <a:ea typeface="Open Sans"/>
                <a:cs typeface="Open Sans"/>
                <a:sym typeface="Open Sans"/>
              </a:rPr>
              <a:t>HalfTimeHomeGoals, HalfTimeAwayGoals: Goles al descanso.</a:t>
            </a:r>
          </a:p>
          <a:p>
            <a:pPr algn="l" marL="618069" indent="-309035" lvl="1">
              <a:lnSpc>
                <a:spcPts val="4007"/>
              </a:lnSpc>
              <a:spcBef>
                <a:spcPct val="0"/>
              </a:spcBef>
              <a:buFont typeface="Arial"/>
              <a:buChar char="•"/>
            </a:pPr>
            <a:r>
              <a:rPr lang="en-US" sz="2862">
                <a:solidFill>
                  <a:srgbClr val="000000"/>
                </a:solidFill>
                <a:latin typeface="Open Sans"/>
                <a:ea typeface="Open Sans"/>
                <a:cs typeface="Open Sans"/>
                <a:sym typeface="Open Sans"/>
              </a:rPr>
              <a:t>HomeShotsOnTarget, AwayShotsOnTarget: Disparos a puerta.</a:t>
            </a:r>
          </a:p>
          <a:p>
            <a:pPr algn="l" marL="618069" indent="-309035" lvl="1">
              <a:lnSpc>
                <a:spcPts val="4007"/>
              </a:lnSpc>
              <a:spcBef>
                <a:spcPct val="0"/>
              </a:spcBef>
              <a:buFont typeface="Arial"/>
              <a:buChar char="•"/>
            </a:pPr>
            <a:r>
              <a:rPr lang="en-US" sz="2862">
                <a:solidFill>
                  <a:srgbClr val="000000"/>
                </a:solidFill>
                <a:latin typeface="Open Sans"/>
                <a:ea typeface="Open Sans"/>
                <a:cs typeface="Open Sans"/>
                <a:sym typeface="Open Sans"/>
              </a:rPr>
              <a:t>HomeCorners, AwayCorners: Tiros de esquina.</a:t>
            </a:r>
          </a:p>
          <a:p>
            <a:pPr algn="l" marL="618069" indent="-309035" lvl="1">
              <a:lnSpc>
                <a:spcPts val="4007"/>
              </a:lnSpc>
              <a:spcBef>
                <a:spcPct val="0"/>
              </a:spcBef>
              <a:buFont typeface="Arial"/>
              <a:buChar char="•"/>
            </a:pPr>
            <a:r>
              <a:rPr lang="en-US" sz="2862">
                <a:solidFill>
                  <a:srgbClr val="000000"/>
                </a:solidFill>
                <a:latin typeface="Open Sans"/>
                <a:ea typeface="Open Sans"/>
                <a:cs typeface="Open Sans"/>
                <a:sym typeface="Open Sans"/>
              </a:rPr>
              <a:t>HomeFouls, AwayFouls: Faltas cometidas.</a:t>
            </a:r>
          </a:p>
          <a:p>
            <a:pPr algn="l" marL="618069" indent="-309035" lvl="1">
              <a:lnSpc>
                <a:spcPts val="4007"/>
              </a:lnSpc>
              <a:spcBef>
                <a:spcPct val="0"/>
              </a:spcBef>
              <a:buFont typeface="Arial"/>
              <a:buChar char="•"/>
            </a:pPr>
            <a:r>
              <a:rPr lang="en-US" sz="2862">
                <a:solidFill>
                  <a:srgbClr val="000000"/>
                </a:solidFill>
                <a:latin typeface="Open Sans"/>
                <a:ea typeface="Open Sans"/>
                <a:cs typeface="Open Sans"/>
                <a:sym typeface="Open Sans"/>
              </a:rPr>
              <a:t>HomeYellowCards, AwayYellowCards: Tarjetas amarillas.</a:t>
            </a:r>
          </a:p>
          <a:p>
            <a:pPr algn="l" marL="618069" indent="-309035" lvl="1">
              <a:lnSpc>
                <a:spcPts val="4007"/>
              </a:lnSpc>
              <a:spcBef>
                <a:spcPct val="0"/>
              </a:spcBef>
              <a:buFont typeface="Arial"/>
              <a:buChar char="•"/>
            </a:pPr>
            <a:r>
              <a:rPr lang="en-US" sz="2862">
                <a:solidFill>
                  <a:srgbClr val="000000"/>
                </a:solidFill>
                <a:latin typeface="Open Sans"/>
                <a:ea typeface="Open Sans"/>
                <a:cs typeface="Open Sans"/>
                <a:sym typeface="Open Sans"/>
              </a:rPr>
              <a:t>HomeRedCards, AwayRedCards: Tarjetas rojas.</a:t>
            </a:r>
          </a:p>
          <a:p>
            <a:pPr algn="ctr">
              <a:lnSpc>
                <a:spcPts val="4007"/>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EF4FB"/>
        </a:solidFill>
      </p:bgPr>
    </p:bg>
    <p:spTree>
      <p:nvGrpSpPr>
        <p:cNvPr id="1" name=""/>
        <p:cNvGrpSpPr/>
        <p:nvPr/>
      </p:nvGrpSpPr>
      <p:grpSpPr>
        <a:xfrm>
          <a:off x="0" y="0"/>
          <a:ext cx="0" cy="0"/>
          <a:chOff x="0" y="0"/>
          <a:chExt cx="0" cy="0"/>
        </a:xfrm>
      </p:grpSpPr>
      <p:sp>
        <p:nvSpPr>
          <p:cNvPr name="Freeform 2" id="2"/>
          <p:cNvSpPr/>
          <p:nvPr/>
        </p:nvSpPr>
        <p:spPr>
          <a:xfrm flipH="false" flipV="false" rot="0">
            <a:off x="16022566" y="8520947"/>
            <a:ext cx="2062226" cy="1474706"/>
          </a:xfrm>
          <a:custGeom>
            <a:avLst/>
            <a:gdLst/>
            <a:ahLst/>
            <a:cxnLst/>
            <a:rect r="r" b="b" t="t" l="l"/>
            <a:pathLst>
              <a:path h="1474706" w="2062226">
                <a:moveTo>
                  <a:pt x="0" y="0"/>
                </a:moveTo>
                <a:lnTo>
                  <a:pt x="2062226" y="0"/>
                </a:lnTo>
                <a:lnTo>
                  <a:pt x="2062226" y="1474706"/>
                </a:lnTo>
                <a:lnTo>
                  <a:pt x="0" y="1474706"/>
                </a:lnTo>
                <a:lnTo>
                  <a:pt x="0" y="0"/>
                </a:lnTo>
                <a:close/>
              </a:path>
            </a:pathLst>
          </a:custGeom>
          <a:blipFill>
            <a:blip r:embed="rId2"/>
            <a:stretch>
              <a:fillRect l="-64402" t="0" r="-54896" b="0"/>
            </a:stretch>
          </a:blipFill>
        </p:spPr>
      </p:sp>
      <p:sp>
        <p:nvSpPr>
          <p:cNvPr name="Freeform 3" id="3"/>
          <p:cNvSpPr/>
          <p:nvPr/>
        </p:nvSpPr>
        <p:spPr>
          <a:xfrm flipH="false" flipV="false" rot="0">
            <a:off x="2118651" y="3198710"/>
            <a:ext cx="7674308" cy="5887697"/>
          </a:xfrm>
          <a:custGeom>
            <a:avLst/>
            <a:gdLst/>
            <a:ahLst/>
            <a:cxnLst/>
            <a:rect r="r" b="b" t="t" l="l"/>
            <a:pathLst>
              <a:path h="5887697" w="7674308">
                <a:moveTo>
                  <a:pt x="0" y="0"/>
                </a:moveTo>
                <a:lnTo>
                  <a:pt x="7674308" y="0"/>
                </a:lnTo>
                <a:lnTo>
                  <a:pt x="7674308" y="5887697"/>
                </a:lnTo>
                <a:lnTo>
                  <a:pt x="0" y="5887697"/>
                </a:lnTo>
                <a:lnTo>
                  <a:pt x="0" y="0"/>
                </a:lnTo>
                <a:close/>
              </a:path>
            </a:pathLst>
          </a:custGeom>
          <a:blipFill>
            <a:blip r:embed="rId3"/>
            <a:stretch>
              <a:fillRect l="0" t="0" r="0" b="0"/>
            </a:stretch>
          </a:blipFill>
        </p:spPr>
      </p:sp>
      <p:sp>
        <p:nvSpPr>
          <p:cNvPr name="TextBox 4" id="4"/>
          <p:cNvSpPr txBox="true"/>
          <p:nvPr/>
        </p:nvSpPr>
        <p:spPr>
          <a:xfrm rot="0">
            <a:off x="5234206" y="971550"/>
            <a:ext cx="7819588" cy="582801"/>
          </a:xfrm>
          <a:prstGeom prst="rect">
            <a:avLst/>
          </a:prstGeom>
        </p:spPr>
        <p:txBody>
          <a:bodyPr anchor="t" rtlCol="false" tIns="0" lIns="0" bIns="0" rIns="0">
            <a:spAutoFit/>
          </a:bodyPr>
          <a:lstStyle/>
          <a:p>
            <a:pPr algn="ctr">
              <a:lnSpc>
                <a:spcPts val="4870"/>
              </a:lnSpc>
              <a:spcBef>
                <a:spcPct val="0"/>
              </a:spcBef>
            </a:pPr>
            <a:r>
              <a:rPr lang="en-US" sz="3478">
                <a:solidFill>
                  <a:srgbClr val="000000"/>
                </a:solidFill>
                <a:latin typeface="Open Sans"/>
                <a:ea typeface="Open Sans"/>
                <a:cs typeface="Open Sans"/>
                <a:sym typeface="Open Sans"/>
              </a:rPr>
              <a:t>Analisis y procesamiento de los datos </a:t>
            </a:r>
          </a:p>
        </p:txBody>
      </p:sp>
      <p:sp>
        <p:nvSpPr>
          <p:cNvPr name="TextBox 5" id="5"/>
          <p:cNvSpPr txBox="true"/>
          <p:nvPr/>
        </p:nvSpPr>
        <p:spPr>
          <a:xfrm rot="0">
            <a:off x="1028700" y="2102211"/>
            <a:ext cx="16230600" cy="1780540"/>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000000"/>
                </a:solidFill>
                <a:latin typeface="Open Sans"/>
                <a:ea typeface="Open Sans"/>
                <a:cs typeface="Open Sans"/>
                <a:sym typeface="Open Sans"/>
              </a:rPr>
              <a:t>Promedio de victorias de los equipos locales y visitantes</a:t>
            </a:r>
          </a:p>
          <a:p>
            <a:pPr algn="l">
              <a:lnSpc>
                <a:spcPts val="4759"/>
              </a:lnSpc>
              <a:spcBef>
                <a:spcPct val="0"/>
              </a:spcBef>
            </a:pPr>
          </a:p>
          <a:p>
            <a:pPr algn="ctr">
              <a:lnSpc>
                <a:spcPts val="4759"/>
              </a:lnSpc>
              <a:spcBef>
                <a:spcPct val="0"/>
              </a:spcBef>
            </a:pPr>
          </a:p>
        </p:txBody>
      </p:sp>
      <p:sp>
        <p:nvSpPr>
          <p:cNvPr name="TextBox 6" id="6"/>
          <p:cNvSpPr txBox="true"/>
          <p:nvPr/>
        </p:nvSpPr>
        <p:spPr>
          <a:xfrm rot="0">
            <a:off x="10538609" y="3319780"/>
            <a:ext cx="6720691" cy="4180840"/>
          </a:xfrm>
          <a:prstGeom prst="rect">
            <a:avLst/>
          </a:prstGeom>
        </p:spPr>
        <p:txBody>
          <a:bodyPr anchor="t" rtlCol="false" tIns="0" lIns="0" bIns="0" rIns="0">
            <a:spAutoFit/>
          </a:bodyPr>
          <a:lstStyle/>
          <a:p>
            <a:pPr algn="l">
              <a:lnSpc>
                <a:spcPts val="4759"/>
              </a:lnSpc>
              <a:spcBef>
                <a:spcPct val="0"/>
              </a:spcBef>
            </a:pPr>
            <a:r>
              <a:rPr lang="en-US" sz="3399">
                <a:solidFill>
                  <a:srgbClr val="000000"/>
                </a:solidFill>
                <a:latin typeface="Open Sans"/>
                <a:ea typeface="Open Sans"/>
                <a:cs typeface="Open Sans"/>
                <a:sym typeface="Open Sans"/>
              </a:rPr>
              <a:t>Podemos observar en el grafico que en promedio casi </a:t>
            </a:r>
            <a:r>
              <a:rPr lang="en-US" sz="3399">
                <a:solidFill>
                  <a:srgbClr val="000000"/>
                </a:solidFill>
                <a:latin typeface="Open Sans"/>
                <a:ea typeface="Open Sans"/>
                <a:cs typeface="Open Sans"/>
                <a:sym typeface="Open Sans"/>
              </a:rPr>
              <a:t>el doble de victorias de los equipos se dan en casa, lo que nos da a enteder que la localia es un factor determinante y que afecta el resultado del juego.</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EF4FB"/>
        </a:solidFill>
      </p:bgPr>
    </p:bg>
    <p:spTree>
      <p:nvGrpSpPr>
        <p:cNvPr id="1" name=""/>
        <p:cNvGrpSpPr/>
        <p:nvPr/>
      </p:nvGrpSpPr>
      <p:grpSpPr>
        <a:xfrm>
          <a:off x="0" y="0"/>
          <a:ext cx="0" cy="0"/>
          <a:chOff x="0" y="0"/>
          <a:chExt cx="0" cy="0"/>
        </a:xfrm>
      </p:grpSpPr>
      <p:sp>
        <p:nvSpPr>
          <p:cNvPr name="Freeform 2" id="2"/>
          <p:cNvSpPr/>
          <p:nvPr/>
        </p:nvSpPr>
        <p:spPr>
          <a:xfrm flipH="false" flipV="false" rot="0">
            <a:off x="16022566" y="8520947"/>
            <a:ext cx="2062226" cy="1474706"/>
          </a:xfrm>
          <a:custGeom>
            <a:avLst/>
            <a:gdLst/>
            <a:ahLst/>
            <a:cxnLst/>
            <a:rect r="r" b="b" t="t" l="l"/>
            <a:pathLst>
              <a:path h="1474706" w="2062226">
                <a:moveTo>
                  <a:pt x="0" y="0"/>
                </a:moveTo>
                <a:lnTo>
                  <a:pt x="2062226" y="0"/>
                </a:lnTo>
                <a:lnTo>
                  <a:pt x="2062226" y="1474706"/>
                </a:lnTo>
                <a:lnTo>
                  <a:pt x="0" y="1474706"/>
                </a:lnTo>
                <a:lnTo>
                  <a:pt x="0" y="0"/>
                </a:lnTo>
                <a:close/>
              </a:path>
            </a:pathLst>
          </a:custGeom>
          <a:blipFill>
            <a:blip r:embed="rId2"/>
            <a:stretch>
              <a:fillRect l="-64402" t="0" r="-54896" b="0"/>
            </a:stretch>
          </a:blipFill>
        </p:spPr>
      </p:sp>
      <p:sp>
        <p:nvSpPr>
          <p:cNvPr name="Freeform 3" id="3"/>
          <p:cNvSpPr/>
          <p:nvPr/>
        </p:nvSpPr>
        <p:spPr>
          <a:xfrm flipH="false" flipV="false" rot="0">
            <a:off x="382505" y="1852319"/>
            <a:ext cx="11715472" cy="7761500"/>
          </a:xfrm>
          <a:custGeom>
            <a:avLst/>
            <a:gdLst/>
            <a:ahLst/>
            <a:cxnLst/>
            <a:rect r="r" b="b" t="t" l="l"/>
            <a:pathLst>
              <a:path h="7761500" w="11715472">
                <a:moveTo>
                  <a:pt x="0" y="0"/>
                </a:moveTo>
                <a:lnTo>
                  <a:pt x="11715472" y="0"/>
                </a:lnTo>
                <a:lnTo>
                  <a:pt x="11715472" y="7761500"/>
                </a:lnTo>
                <a:lnTo>
                  <a:pt x="0" y="7761500"/>
                </a:lnTo>
                <a:lnTo>
                  <a:pt x="0" y="0"/>
                </a:lnTo>
                <a:close/>
              </a:path>
            </a:pathLst>
          </a:custGeom>
          <a:blipFill>
            <a:blip r:embed="rId3"/>
            <a:stretch>
              <a:fillRect l="0" t="0" r="0" b="0"/>
            </a:stretch>
          </a:blipFill>
        </p:spPr>
      </p:sp>
      <p:sp>
        <p:nvSpPr>
          <p:cNvPr name="TextBox 4" id="4"/>
          <p:cNvSpPr txBox="true"/>
          <p:nvPr/>
        </p:nvSpPr>
        <p:spPr>
          <a:xfrm rot="0">
            <a:off x="5165378" y="448310"/>
            <a:ext cx="7957245" cy="580390"/>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Open Sans"/>
                <a:ea typeface="Open Sans"/>
                <a:cs typeface="Open Sans"/>
                <a:sym typeface="Open Sans"/>
              </a:rPr>
              <a:t>Prom</a:t>
            </a:r>
            <a:r>
              <a:rPr lang="en-US" sz="3399">
                <a:solidFill>
                  <a:srgbClr val="000000"/>
                </a:solidFill>
                <a:latin typeface="Open Sans"/>
                <a:ea typeface="Open Sans"/>
                <a:cs typeface="Open Sans"/>
                <a:sym typeface="Open Sans"/>
              </a:rPr>
              <a:t>edio total de goles por temporada</a:t>
            </a:r>
          </a:p>
        </p:txBody>
      </p:sp>
      <p:sp>
        <p:nvSpPr>
          <p:cNvPr name="TextBox 5" id="5"/>
          <p:cNvSpPr txBox="true"/>
          <p:nvPr/>
        </p:nvSpPr>
        <p:spPr>
          <a:xfrm rot="0">
            <a:off x="12839692" y="1229042"/>
            <a:ext cx="5059896" cy="7291905"/>
          </a:xfrm>
          <a:prstGeom prst="rect">
            <a:avLst/>
          </a:prstGeom>
        </p:spPr>
        <p:txBody>
          <a:bodyPr anchor="t" rtlCol="false" tIns="0" lIns="0" bIns="0" rIns="0">
            <a:spAutoFit/>
          </a:bodyPr>
          <a:lstStyle/>
          <a:p>
            <a:pPr algn="l">
              <a:lnSpc>
                <a:spcPts val="4463"/>
              </a:lnSpc>
              <a:spcBef>
                <a:spcPct val="0"/>
              </a:spcBef>
            </a:pPr>
            <a:r>
              <a:rPr lang="en-US" sz="3188">
                <a:solidFill>
                  <a:srgbClr val="000000"/>
                </a:solidFill>
                <a:latin typeface="Open Sans"/>
                <a:ea typeface="Open Sans"/>
                <a:cs typeface="Open Sans"/>
                <a:sym typeface="Open Sans"/>
              </a:rPr>
              <a:t>Generamos un total de goles por cada temporada y hacemos su comparacion la cual nos puede realacionar eventos reales como un bajon de goles en el año 2020 (pandemia), la temporada 2005-2006 la Premier experimento un bajo de goles debido a implementacion de un juego mas defensivo.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EF4FB"/>
        </a:solidFill>
      </p:bgPr>
    </p:bg>
    <p:spTree>
      <p:nvGrpSpPr>
        <p:cNvPr id="1" name=""/>
        <p:cNvGrpSpPr/>
        <p:nvPr/>
      </p:nvGrpSpPr>
      <p:grpSpPr>
        <a:xfrm>
          <a:off x="0" y="0"/>
          <a:ext cx="0" cy="0"/>
          <a:chOff x="0" y="0"/>
          <a:chExt cx="0" cy="0"/>
        </a:xfrm>
      </p:grpSpPr>
      <p:sp>
        <p:nvSpPr>
          <p:cNvPr name="Freeform 2" id="2"/>
          <p:cNvSpPr/>
          <p:nvPr/>
        </p:nvSpPr>
        <p:spPr>
          <a:xfrm flipH="false" flipV="false" rot="0">
            <a:off x="16022566" y="8520947"/>
            <a:ext cx="2062226" cy="1474706"/>
          </a:xfrm>
          <a:custGeom>
            <a:avLst/>
            <a:gdLst/>
            <a:ahLst/>
            <a:cxnLst/>
            <a:rect r="r" b="b" t="t" l="l"/>
            <a:pathLst>
              <a:path h="1474706" w="2062226">
                <a:moveTo>
                  <a:pt x="0" y="0"/>
                </a:moveTo>
                <a:lnTo>
                  <a:pt x="2062226" y="0"/>
                </a:lnTo>
                <a:lnTo>
                  <a:pt x="2062226" y="1474706"/>
                </a:lnTo>
                <a:lnTo>
                  <a:pt x="0" y="1474706"/>
                </a:lnTo>
                <a:lnTo>
                  <a:pt x="0" y="0"/>
                </a:lnTo>
                <a:close/>
              </a:path>
            </a:pathLst>
          </a:custGeom>
          <a:blipFill>
            <a:blip r:embed="rId2"/>
            <a:stretch>
              <a:fillRect l="-64402" t="0" r="-54896" b="0"/>
            </a:stretch>
          </a:blipFill>
        </p:spPr>
      </p:sp>
      <p:sp>
        <p:nvSpPr>
          <p:cNvPr name="Freeform 3" id="3"/>
          <p:cNvSpPr/>
          <p:nvPr/>
        </p:nvSpPr>
        <p:spPr>
          <a:xfrm flipH="false" flipV="false" rot="0">
            <a:off x="658001" y="1261631"/>
            <a:ext cx="13006763" cy="8734022"/>
          </a:xfrm>
          <a:custGeom>
            <a:avLst/>
            <a:gdLst/>
            <a:ahLst/>
            <a:cxnLst/>
            <a:rect r="r" b="b" t="t" l="l"/>
            <a:pathLst>
              <a:path h="8734022" w="13006763">
                <a:moveTo>
                  <a:pt x="0" y="0"/>
                </a:moveTo>
                <a:lnTo>
                  <a:pt x="13006764" y="0"/>
                </a:lnTo>
                <a:lnTo>
                  <a:pt x="13006764" y="8734022"/>
                </a:lnTo>
                <a:lnTo>
                  <a:pt x="0" y="8734022"/>
                </a:lnTo>
                <a:lnTo>
                  <a:pt x="0" y="0"/>
                </a:lnTo>
                <a:close/>
              </a:path>
            </a:pathLst>
          </a:custGeom>
          <a:blipFill>
            <a:blip r:embed="rId3"/>
            <a:stretch>
              <a:fillRect l="-833" t="0" r="-143" b="0"/>
            </a:stretch>
          </a:blipFill>
        </p:spPr>
      </p:sp>
      <p:sp>
        <p:nvSpPr>
          <p:cNvPr name="TextBox 4" id="4"/>
          <p:cNvSpPr txBox="true"/>
          <p:nvPr/>
        </p:nvSpPr>
        <p:spPr>
          <a:xfrm rot="0">
            <a:off x="5467052" y="448310"/>
            <a:ext cx="7353895" cy="580390"/>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Open Sans"/>
                <a:ea typeface="Open Sans"/>
                <a:cs typeface="Open Sans"/>
                <a:sym typeface="Open Sans"/>
              </a:rPr>
              <a:t>Total de faltas cometidas por equipo</a:t>
            </a:r>
          </a:p>
        </p:txBody>
      </p:sp>
      <p:sp>
        <p:nvSpPr>
          <p:cNvPr name="TextBox 5" id="5"/>
          <p:cNvSpPr txBox="true"/>
          <p:nvPr/>
        </p:nvSpPr>
        <p:spPr>
          <a:xfrm rot="0">
            <a:off x="13998638" y="1194956"/>
            <a:ext cx="4047856" cy="7181215"/>
          </a:xfrm>
          <a:prstGeom prst="rect">
            <a:avLst/>
          </a:prstGeom>
        </p:spPr>
        <p:txBody>
          <a:bodyPr anchor="t" rtlCol="false" tIns="0" lIns="0" bIns="0" rIns="0">
            <a:spAutoFit/>
          </a:bodyPr>
          <a:lstStyle/>
          <a:p>
            <a:pPr algn="l">
              <a:lnSpc>
                <a:spcPts val="4759"/>
              </a:lnSpc>
              <a:spcBef>
                <a:spcPct val="0"/>
              </a:spcBef>
            </a:pPr>
            <a:r>
              <a:rPr lang="en-US" sz="3399">
                <a:solidFill>
                  <a:srgbClr val="000000"/>
                </a:solidFill>
                <a:latin typeface="Open Sans"/>
                <a:ea typeface="Open Sans"/>
                <a:cs typeface="Open Sans"/>
                <a:sym typeface="Open Sans"/>
              </a:rPr>
              <a:t>En </a:t>
            </a:r>
            <a:r>
              <a:rPr lang="en-US" sz="3399">
                <a:solidFill>
                  <a:srgbClr val="000000"/>
                </a:solidFill>
                <a:latin typeface="Open Sans"/>
                <a:ea typeface="Open Sans"/>
                <a:cs typeface="Open Sans"/>
                <a:sym typeface="Open Sans"/>
              </a:rPr>
              <a:t>esta grafica de valores de faltas, podemos evaluar la cantidad de faltas de los equipos en lo largo de las 2024 temporadas, dandonos a mostrar que el Everton ha cometido mas de 10.000 mil faltas.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DAGsfQzCH0A</dc:identifier>
  <dcterms:modified xsi:type="dcterms:W3CDTF">2011-08-01T06:04:30Z</dcterms:modified>
  <cp:revision>1</cp:revision>
  <dc:title>GRUPO 1</dc:title>
</cp:coreProperties>
</file>