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Open Sans" panose="020B0606030504020204" pitchFamily="34" charset="0"/>
      <p:regular r:id="rId22"/>
    </p:embeddedFont>
    <p:embeddedFont>
      <p:font typeface="Open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milia Loyo Osorio" userId="340bbe4aedd3a1a6" providerId="LiveId" clId="{6CBD106C-8987-4E78-930A-AE5FC910BDC8}"/>
    <pc:docChg chg="modSld">
      <pc:chgData name="Familia Loyo Osorio" userId="340bbe4aedd3a1a6" providerId="LiveId" clId="{6CBD106C-8987-4E78-930A-AE5FC910BDC8}" dt="2025-07-16T11:07:05.098" v="0" actId="14100"/>
      <pc:docMkLst>
        <pc:docMk/>
      </pc:docMkLst>
      <pc:sldChg chg="modSp mod">
        <pc:chgData name="Familia Loyo Osorio" userId="340bbe4aedd3a1a6" providerId="LiveId" clId="{6CBD106C-8987-4E78-930A-AE5FC910BDC8}" dt="2025-07-16T11:07:05.098" v="0" actId="14100"/>
        <pc:sldMkLst>
          <pc:docMk/>
          <pc:sldMk cId="0" sldId="271"/>
        </pc:sldMkLst>
        <pc:spChg chg="mod">
          <ac:chgData name="Familia Loyo Osorio" userId="340bbe4aedd3a1a6" providerId="LiveId" clId="{6CBD106C-8987-4E78-930A-AE5FC910BDC8}" dt="2025-07-16T11:07:05.098" v="0" actId="14100"/>
          <ac:spMkLst>
            <pc:docMk/>
            <pc:sldMk cId="0"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t="-25000" b="-25000"/>
            </a:stretch>
          </a:blipFill>
        </p:spPr>
        <p:txBody>
          <a:bodyPr/>
          <a:lstStyle/>
          <a:p>
            <a:endParaRPr lang="es-CO"/>
          </a:p>
        </p:txBody>
      </p:sp>
      <p:sp>
        <p:nvSpPr>
          <p:cNvPr id="3" name="TextBox 3"/>
          <p:cNvSpPr txBox="1"/>
          <p:nvPr/>
        </p:nvSpPr>
        <p:spPr>
          <a:xfrm>
            <a:off x="2850457" y="963501"/>
            <a:ext cx="1850827"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GRUPO 1</a:t>
            </a:r>
          </a:p>
        </p:txBody>
      </p:sp>
      <p:sp>
        <p:nvSpPr>
          <p:cNvPr id="4" name="TextBox 4"/>
          <p:cNvSpPr txBox="1"/>
          <p:nvPr/>
        </p:nvSpPr>
        <p:spPr>
          <a:xfrm>
            <a:off x="2457327" y="3963035"/>
            <a:ext cx="2637086" cy="1180465"/>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Diego Loyo</a:t>
            </a:r>
          </a:p>
          <a:p>
            <a:pPr algn="ctr">
              <a:lnSpc>
                <a:spcPts val="4759"/>
              </a:lnSpc>
              <a:spcBef>
                <a:spcPct val="0"/>
              </a:spcBef>
            </a:pPr>
            <a:r>
              <a:rPr lang="en-US" sz="3399">
                <a:solidFill>
                  <a:srgbClr val="000000"/>
                </a:solidFill>
                <a:latin typeface="Open Sans"/>
                <a:ea typeface="Open Sans"/>
                <a:cs typeface="Open Sans"/>
                <a:sym typeface="Open Sans"/>
              </a:rPr>
              <a:t>Julian Gomez</a:t>
            </a:r>
          </a:p>
        </p:txBody>
      </p:sp>
      <p:sp>
        <p:nvSpPr>
          <p:cNvPr id="5" name="TextBox 5"/>
          <p:cNvSpPr txBox="1"/>
          <p:nvPr/>
        </p:nvSpPr>
        <p:spPr>
          <a:xfrm>
            <a:off x="1895204" y="6426102"/>
            <a:ext cx="4030861" cy="1780540"/>
          </a:xfrm>
          <a:prstGeom prst="rect">
            <a:avLst/>
          </a:prstGeom>
        </p:spPr>
        <p:txBody>
          <a:bodyPr lIns="0" tIns="0" rIns="0" bIns="0" rtlCol="0" anchor="t">
            <a:spAutoFit/>
          </a:bodyPr>
          <a:lstStyle/>
          <a:p>
            <a:pPr algn="ctr">
              <a:lnSpc>
                <a:spcPts val="4759"/>
              </a:lnSpc>
            </a:pPr>
            <a:r>
              <a:rPr lang="en-US" sz="3399">
                <a:solidFill>
                  <a:srgbClr val="000000"/>
                </a:solidFill>
                <a:latin typeface="Open Sans"/>
                <a:ea typeface="Open Sans"/>
                <a:cs typeface="Open Sans"/>
                <a:sym typeface="Open Sans"/>
              </a:rPr>
              <a:t>Talento Tech</a:t>
            </a:r>
          </a:p>
          <a:p>
            <a:pPr algn="ctr">
              <a:lnSpc>
                <a:spcPts val="4759"/>
              </a:lnSpc>
            </a:pPr>
            <a:endParaRPr lang="en-US" sz="3399">
              <a:solidFill>
                <a:srgbClr val="000000"/>
              </a:solidFill>
              <a:latin typeface="Open Sans"/>
              <a:ea typeface="Open Sans"/>
              <a:cs typeface="Open Sans"/>
              <a:sym typeface="Open Sans"/>
            </a:endParaRPr>
          </a:p>
          <a:p>
            <a:pPr algn="ctr">
              <a:lnSpc>
                <a:spcPts val="4759"/>
              </a:lnSpc>
              <a:spcBef>
                <a:spcPct val="0"/>
              </a:spcBef>
            </a:pPr>
            <a:r>
              <a:rPr lang="en-US" sz="3399">
                <a:solidFill>
                  <a:srgbClr val="000000"/>
                </a:solidFill>
                <a:latin typeface="Open Sans"/>
                <a:ea typeface="Open Sans"/>
                <a:cs typeface="Open Sans"/>
                <a:sym typeface="Open Sans"/>
              </a:rPr>
              <a:t>IA Explorador G-223</a:t>
            </a:r>
          </a:p>
        </p:txBody>
      </p:sp>
      <p:sp>
        <p:nvSpPr>
          <p:cNvPr id="6" name="Freeform 6"/>
          <p:cNvSpPr/>
          <p:nvPr/>
        </p:nvSpPr>
        <p:spPr>
          <a:xfrm>
            <a:off x="18770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3"/>
            <a:stretch>
              <a:fillRect l="-64402" r="-54896"/>
            </a:stretch>
          </a:blipFill>
        </p:spPr>
        <p:txBody>
          <a:bodyPr/>
          <a:lstStyle/>
          <a:p>
            <a:endParaRPr lang="es-CO"/>
          </a:p>
        </p:txBody>
      </p:sp>
      <p:sp>
        <p:nvSpPr>
          <p:cNvPr id="7" name="TextBox 7"/>
          <p:cNvSpPr txBox="1"/>
          <p:nvPr/>
        </p:nvSpPr>
        <p:spPr>
          <a:xfrm>
            <a:off x="604195" y="2273324"/>
            <a:ext cx="6543526"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Modelo Random Forest Premier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1298230" y="2139642"/>
            <a:ext cx="10926462" cy="6514903"/>
          </a:xfrm>
          <a:custGeom>
            <a:avLst/>
            <a:gdLst/>
            <a:ahLst/>
            <a:cxnLst/>
            <a:rect l="l" t="t" r="r" b="b"/>
            <a:pathLst>
              <a:path w="10926462" h="6514903">
                <a:moveTo>
                  <a:pt x="0" y="0"/>
                </a:moveTo>
                <a:lnTo>
                  <a:pt x="10926462" y="0"/>
                </a:lnTo>
                <a:lnTo>
                  <a:pt x="10926462" y="6514903"/>
                </a:lnTo>
                <a:lnTo>
                  <a:pt x="0" y="6514903"/>
                </a:lnTo>
                <a:lnTo>
                  <a:pt x="0" y="0"/>
                </a:lnTo>
                <a:close/>
              </a:path>
            </a:pathLst>
          </a:custGeom>
          <a:blipFill>
            <a:blip r:embed="rId3"/>
            <a:stretch>
              <a:fillRect/>
            </a:stretch>
          </a:blipFill>
        </p:spPr>
        <p:txBody>
          <a:bodyPr/>
          <a:lstStyle/>
          <a:p>
            <a:endParaRPr lang="es-CO"/>
          </a:p>
        </p:txBody>
      </p:sp>
      <p:sp>
        <p:nvSpPr>
          <p:cNvPr id="4" name="TextBox 4"/>
          <p:cNvSpPr txBox="1"/>
          <p:nvPr/>
        </p:nvSpPr>
        <p:spPr>
          <a:xfrm>
            <a:off x="5315544" y="448310"/>
            <a:ext cx="738738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Top 8 de goles encajados por equipo</a:t>
            </a:r>
          </a:p>
        </p:txBody>
      </p:sp>
      <p:sp>
        <p:nvSpPr>
          <p:cNvPr id="5" name="TextBox 5"/>
          <p:cNvSpPr txBox="1"/>
          <p:nvPr/>
        </p:nvSpPr>
        <p:spPr>
          <a:xfrm>
            <a:off x="13657329" y="2072967"/>
            <a:ext cx="4427463" cy="3580765"/>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Open Sans"/>
                <a:ea typeface="Open Sans"/>
                <a:cs typeface="Open Sans"/>
                <a:sym typeface="Open Sans"/>
              </a:rPr>
              <a:t>Con esta grafica buscamos ilustrar los equipos que mas goles han sufrido a lo largo de las temporadas.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1028700" y="2160160"/>
            <a:ext cx="11204963" cy="6558295"/>
          </a:xfrm>
          <a:custGeom>
            <a:avLst/>
            <a:gdLst/>
            <a:ahLst/>
            <a:cxnLst/>
            <a:rect l="l" t="t" r="r" b="b"/>
            <a:pathLst>
              <a:path w="11204963" h="6558295">
                <a:moveTo>
                  <a:pt x="0" y="0"/>
                </a:moveTo>
                <a:lnTo>
                  <a:pt x="11204963" y="0"/>
                </a:lnTo>
                <a:lnTo>
                  <a:pt x="11204963" y="6558295"/>
                </a:lnTo>
                <a:lnTo>
                  <a:pt x="0" y="6558295"/>
                </a:lnTo>
                <a:lnTo>
                  <a:pt x="0" y="0"/>
                </a:lnTo>
                <a:close/>
              </a:path>
            </a:pathLst>
          </a:custGeom>
          <a:blipFill>
            <a:blip r:embed="rId3"/>
            <a:stretch>
              <a:fillRect t="-935" b="-935"/>
            </a:stretch>
          </a:blipFill>
        </p:spPr>
        <p:txBody>
          <a:bodyPr/>
          <a:lstStyle/>
          <a:p>
            <a:endParaRPr lang="es-CO"/>
          </a:p>
        </p:txBody>
      </p:sp>
      <p:sp>
        <p:nvSpPr>
          <p:cNvPr id="4" name="TextBox 4"/>
          <p:cNvSpPr txBox="1"/>
          <p:nvPr/>
        </p:nvSpPr>
        <p:spPr>
          <a:xfrm>
            <a:off x="5522193" y="448310"/>
            <a:ext cx="7243614"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Top 8 de goles anotados por equipo</a:t>
            </a:r>
          </a:p>
        </p:txBody>
      </p:sp>
      <p:sp>
        <p:nvSpPr>
          <p:cNvPr id="5" name="TextBox 5"/>
          <p:cNvSpPr txBox="1"/>
          <p:nvPr/>
        </p:nvSpPr>
        <p:spPr>
          <a:xfrm>
            <a:off x="12994636" y="2318772"/>
            <a:ext cx="4932820" cy="2980690"/>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Open Sans"/>
                <a:ea typeface="Open Sans"/>
                <a:cs typeface="Open Sans"/>
                <a:sym typeface="Open Sans"/>
              </a:rPr>
              <a:t>Con esta grafica buscamos ilustrar los equipos que mas goles han hecho a lo largo de las temporadas.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1028700" y="1465309"/>
            <a:ext cx="10137224" cy="7792991"/>
          </a:xfrm>
          <a:custGeom>
            <a:avLst/>
            <a:gdLst/>
            <a:ahLst/>
            <a:cxnLst/>
            <a:rect l="l" t="t" r="r" b="b"/>
            <a:pathLst>
              <a:path w="10137224" h="7792991">
                <a:moveTo>
                  <a:pt x="0" y="0"/>
                </a:moveTo>
                <a:lnTo>
                  <a:pt x="10137224" y="0"/>
                </a:lnTo>
                <a:lnTo>
                  <a:pt x="10137224" y="7792991"/>
                </a:lnTo>
                <a:lnTo>
                  <a:pt x="0" y="7792991"/>
                </a:lnTo>
                <a:lnTo>
                  <a:pt x="0" y="0"/>
                </a:lnTo>
                <a:close/>
              </a:path>
            </a:pathLst>
          </a:custGeom>
          <a:blipFill>
            <a:blip r:embed="rId3"/>
            <a:stretch>
              <a:fillRect/>
            </a:stretch>
          </a:blipFill>
        </p:spPr>
        <p:txBody>
          <a:bodyPr/>
          <a:lstStyle/>
          <a:p>
            <a:endParaRPr lang="es-CO"/>
          </a:p>
        </p:txBody>
      </p:sp>
      <p:sp>
        <p:nvSpPr>
          <p:cNvPr id="4" name="TextBox 4"/>
          <p:cNvSpPr txBox="1"/>
          <p:nvPr/>
        </p:nvSpPr>
        <p:spPr>
          <a:xfrm>
            <a:off x="7017990" y="448310"/>
            <a:ext cx="4252020"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Matriz de correlación</a:t>
            </a:r>
          </a:p>
        </p:txBody>
      </p:sp>
      <p:sp>
        <p:nvSpPr>
          <p:cNvPr id="5" name="TextBox 5"/>
          <p:cNvSpPr txBox="1"/>
          <p:nvPr/>
        </p:nvSpPr>
        <p:spPr>
          <a:xfrm>
            <a:off x="11809543" y="1569972"/>
            <a:ext cx="5449757" cy="6647276"/>
          </a:xfrm>
          <a:prstGeom prst="rect">
            <a:avLst/>
          </a:prstGeom>
        </p:spPr>
        <p:txBody>
          <a:bodyPr lIns="0" tIns="0" rIns="0" bIns="0" rtlCol="0" anchor="t">
            <a:spAutoFit/>
          </a:bodyPr>
          <a:lstStyle/>
          <a:p>
            <a:pPr algn="l">
              <a:lnSpc>
                <a:spcPts val="5314"/>
              </a:lnSpc>
              <a:spcBef>
                <a:spcPct val="0"/>
              </a:spcBef>
            </a:pPr>
            <a:r>
              <a:rPr lang="en-US" sz="3796">
                <a:solidFill>
                  <a:srgbClr val="000000"/>
                </a:solidFill>
                <a:latin typeface="Open Sans"/>
                <a:ea typeface="Open Sans"/>
                <a:cs typeface="Open Sans"/>
                <a:sym typeface="Open Sans"/>
              </a:rPr>
              <a:t>En la matriz de correlación muestra qué tan relacionadas están las estadísticas del partido entre sí. Cuanto más intenso el color, más fuerte es la relación entre dos variables, como entre tiros y goles.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1028700" y="662931"/>
            <a:ext cx="16230600" cy="6827972"/>
          </a:xfrm>
          <a:custGeom>
            <a:avLst/>
            <a:gdLst/>
            <a:ahLst/>
            <a:cxnLst/>
            <a:rect l="l" t="t" r="r" b="b"/>
            <a:pathLst>
              <a:path w="16230600" h="6827972">
                <a:moveTo>
                  <a:pt x="0" y="0"/>
                </a:moveTo>
                <a:lnTo>
                  <a:pt x="16230600" y="0"/>
                </a:lnTo>
                <a:lnTo>
                  <a:pt x="16230600" y="6827972"/>
                </a:lnTo>
                <a:lnTo>
                  <a:pt x="0" y="6827972"/>
                </a:lnTo>
                <a:lnTo>
                  <a:pt x="0" y="0"/>
                </a:lnTo>
                <a:close/>
              </a:path>
            </a:pathLst>
          </a:custGeom>
          <a:blipFill>
            <a:blip r:embed="rId3"/>
            <a:stretch>
              <a:fillRect t="-215" b="-215"/>
            </a:stretch>
          </a:blipFill>
        </p:spPr>
        <p:txBody>
          <a:bodyPr/>
          <a:lstStyle/>
          <a:p>
            <a:endParaRPr lang="es-CO"/>
          </a:p>
        </p:txBody>
      </p:sp>
      <p:sp>
        <p:nvSpPr>
          <p:cNvPr id="4" name="TextBox 4"/>
          <p:cNvSpPr txBox="1"/>
          <p:nvPr/>
        </p:nvSpPr>
        <p:spPr>
          <a:xfrm>
            <a:off x="1223717" y="7784558"/>
            <a:ext cx="14993866" cy="1989506"/>
          </a:xfrm>
          <a:prstGeom prst="rect">
            <a:avLst/>
          </a:prstGeom>
        </p:spPr>
        <p:txBody>
          <a:bodyPr lIns="0" tIns="0" rIns="0" bIns="0" rtlCol="0" anchor="t">
            <a:spAutoFit/>
          </a:bodyPr>
          <a:lstStyle/>
          <a:p>
            <a:pPr algn="l">
              <a:lnSpc>
                <a:spcPts val="3217"/>
              </a:lnSpc>
              <a:spcBef>
                <a:spcPct val="0"/>
              </a:spcBef>
            </a:pPr>
            <a:r>
              <a:rPr lang="en-US" sz="2297">
                <a:solidFill>
                  <a:srgbClr val="000000"/>
                </a:solidFill>
                <a:latin typeface="Open Sans"/>
                <a:ea typeface="Open Sans"/>
                <a:cs typeface="Open Sans"/>
                <a:sym typeface="Open Sans"/>
              </a:rPr>
              <a:t>Promedio de goles a favor (prom_goles_favor) → Muestra el poder ofensivo del equipo.</a:t>
            </a:r>
          </a:p>
          <a:p>
            <a:pPr algn="l">
              <a:lnSpc>
                <a:spcPts val="3217"/>
              </a:lnSpc>
              <a:spcBef>
                <a:spcPct val="0"/>
              </a:spcBef>
            </a:pPr>
            <a:r>
              <a:rPr lang="en-US" sz="2297">
                <a:solidFill>
                  <a:srgbClr val="000000"/>
                </a:solidFill>
                <a:latin typeface="Open Sans"/>
                <a:ea typeface="Open Sans"/>
                <a:cs typeface="Open Sans"/>
                <a:sym typeface="Open Sans"/>
              </a:rPr>
              <a:t>Precisión de tiros al arco (precision_tiros) → Mide qué tan eficaces son los disparos (calidad de ataque).</a:t>
            </a:r>
          </a:p>
          <a:p>
            <a:pPr algn="l">
              <a:lnSpc>
                <a:spcPts val="3217"/>
              </a:lnSpc>
              <a:spcBef>
                <a:spcPct val="0"/>
              </a:spcBef>
            </a:pPr>
            <a:r>
              <a:rPr lang="en-US" sz="2297">
                <a:solidFill>
                  <a:srgbClr val="000000"/>
                </a:solidFill>
                <a:latin typeface="Open Sans"/>
                <a:ea typeface="Open Sans"/>
                <a:cs typeface="Open Sans"/>
                <a:sym typeface="Open Sans"/>
              </a:rPr>
              <a:t>Promedio de tarjetas rojas (prom_rojas) → Refleja el juego agresivo o indisciplina.</a:t>
            </a:r>
          </a:p>
          <a:p>
            <a:pPr algn="l">
              <a:lnSpc>
                <a:spcPts val="3217"/>
              </a:lnSpc>
              <a:spcBef>
                <a:spcPct val="0"/>
              </a:spcBef>
            </a:pPr>
            <a:r>
              <a:rPr lang="en-US" sz="2297">
                <a:solidFill>
                  <a:srgbClr val="000000"/>
                </a:solidFill>
                <a:latin typeface="Open Sans"/>
                <a:ea typeface="Open Sans"/>
                <a:cs typeface="Open Sans"/>
                <a:sym typeface="Open Sans"/>
              </a:rPr>
              <a:t>Estas tres métricas nos dan un panorama: ofensiva, eficacia y disciplina.</a:t>
            </a:r>
          </a:p>
          <a:p>
            <a:pPr algn="l">
              <a:lnSpc>
                <a:spcPts val="3217"/>
              </a:lnSpc>
              <a:spcBef>
                <a:spcPct val="0"/>
              </a:spcBef>
            </a:pPr>
            <a:endParaRPr lang="en-US" sz="2297">
              <a:solidFill>
                <a:srgbClr val="000000"/>
              </a:solidFill>
              <a:latin typeface="Open Sans"/>
              <a:ea typeface="Open Sans"/>
              <a:cs typeface="Open Sans"/>
              <a:sym typeface="Open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TextBox 2"/>
          <p:cNvSpPr txBox="1"/>
          <p:nvPr/>
        </p:nvSpPr>
        <p:spPr>
          <a:xfrm>
            <a:off x="1028700" y="2539090"/>
            <a:ext cx="16230600" cy="6157235"/>
          </a:xfrm>
          <a:prstGeom prst="rect">
            <a:avLst/>
          </a:prstGeom>
        </p:spPr>
        <p:txBody>
          <a:bodyPr lIns="0" tIns="0" rIns="0" bIns="0" rtlCol="0" anchor="t">
            <a:spAutoFit/>
          </a:bodyPr>
          <a:lstStyle/>
          <a:p>
            <a:pPr algn="ctr">
              <a:lnSpc>
                <a:spcPts val="4499"/>
              </a:lnSpc>
            </a:pPr>
            <a:r>
              <a:rPr lang="en-US" sz="3214">
                <a:solidFill>
                  <a:srgbClr val="000000"/>
                </a:solidFill>
                <a:latin typeface="Open Sans"/>
                <a:ea typeface="Open Sans"/>
                <a:cs typeface="Open Sans"/>
                <a:sym typeface="Open Sans"/>
              </a:rPr>
              <a:t>Se evaluaron distintos modelos como ( Regresión Lineal, XGBoost, RamdomForest):</a:t>
            </a:r>
          </a:p>
          <a:p>
            <a:pPr algn="ctr">
              <a:lnSpc>
                <a:spcPts val="4499"/>
              </a:lnSpc>
            </a:pPr>
            <a:endParaRPr lang="en-US" sz="3214">
              <a:solidFill>
                <a:srgbClr val="000000"/>
              </a:solidFill>
              <a:latin typeface="Open Sans"/>
              <a:ea typeface="Open Sans"/>
              <a:cs typeface="Open Sans"/>
              <a:sym typeface="Open Sans"/>
            </a:endParaRPr>
          </a:p>
          <a:p>
            <a:pPr algn="ctr">
              <a:lnSpc>
                <a:spcPts val="4499"/>
              </a:lnSpc>
            </a:pPr>
            <a:r>
              <a:rPr lang="en-US" sz="3214" b="1">
                <a:solidFill>
                  <a:srgbClr val="000000"/>
                </a:solidFill>
                <a:latin typeface="Open Sans Bold"/>
                <a:ea typeface="Open Sans Bold"/>
                <a:cs typeface="Open Sans Bold"/>
                <a:sym typeface="Open Sans Bold"/>
              </a:rPr>
              <a:t>Precisión (Accuracy): 92%</a:t>
            </a:r>
          </a:p>
          <a:p>
            <a:pPr algn="ctr">
              <a:lnSpc>
                <a:spcPts val="4499"/>
              </a:lnSpc>
            </a:pPr>
            <a:r>
              <a:rPr lang="en-US" sz="3214" b="1">
                <a:solidFill>
                  <a:srgbClr val="000000"/>
                </a:solidFill>
                <a:latin typeface="Open Sans Bold"/>
                <a:ea typeface="Open Sans Bold"/>
                <a:cs typeface="Open Sans Bold"/>
                <a:sym typeface="Open Sans Bold"/>
              </a:rPr>
              <a:t>MSE (Error cuadrático medio): 1.0</a:t>
            </a:r>
          </a:p>
          <a:p>
            <a:pPr algn="ctr">
              <a:lnSpc>
                <a:spcPts val="4499"/>
              </a:lnSpc>
            </a:pPr>
            <a:r>
              <a:rPr lang="en-US" sz="3214" b="1">
                <a:solidFill>
                  <a:srgbClr val="000000"/>
                </a:solidFill>
                <a:latin typeface="Open Sans Bold"/>
                <a:ea typeface="Open Sans Bold"/>
                <a:cs typeface="Open Sans Bold"/>
                <a:sym typeface="Open Sans Bold"/>
              </a:rPr>
              <a:t>F1 Score: 1.00</a:t>
            </a:r>
          </a:p>
          <a:p>
            <a:pPr algn="ctr">
              <a:lnSpc>
                <a:spcPts val="4499"/>
              </a:lnSpc>
            </a:pPr>
            <a:endParaRPr lang="en-US" sz="3214" b="1">
              <a:solidFill>
                <a:srgbClr val="000000"/>
              </a:solidFill>
              <a:latin typeface="Open Sans Bold"/>
              <a:ea typeface="Open Sans Bold"/>
              <a:cs typeface="Open Sans Bold"/>
              <a:sym typeface="Open Sans Bold"/>
            </a:endParaRPr>
          </a:p>
          <a:p>
            <a:pPr algn="ctr">
              <a:lnSpc>
                <a:spcPts val="4499"/>
              </a:lnSpc>
            </a:pPr>
            <a:r>
              <a:rPr lang="en-US" sz="3214">
                <a:solidFill>
                  <a:srgbClr val="000000"/>
                </a:solidFill>
                <a:latin typeface="Open Sans"/>
                <a:ea typeface="Open Sans"/>
                <a:cs typeface="Open Sans"/>
                <a:sym typeface="Open Sans"/>
              </a:rPr>
              <a:t>Observando las métricas del modelo RamdomForest podemos ver una predicción del 92%, si bien esto no es muy común, por ser datos con fechas, tener gran abundancia de información y un modelo bien alimentado, es esperado esto. El promedio F1 y Score afectarían los porcentajes menore, serian el triunfo visitante y el local.</a:t>
            </a:r>
          </a:p>
          <a:p>
            <a:pPr algn="ctr">
              <a:lnSpc>
                <a:spcPts val="4499"/>
              </a:lnSpc>
              <a:spcBef>
                <a:spcPct val="0"/>
              </a:spcBef>
            </a:pPr>
            <a:endParaRPr lang="en-US" sz="3214">
              <a:solidFill>
                <a:srgbClr val="000000"/>
              </a:solidFill>
              <a:latin typeface="Open Sans"/>
              <a:ea typeface="Open Sans"/>
              <a:cs typeface="Open Sans"/>
              <a:sym typeface="Open Sans"/>
            </a:endParaRPr>
          </a:p>
        </p:txBody>
      </p:sp>
      <p:sp>
        <p:nvSpPr>
          <p:cNvPr id="3" name="Freeform 3"/>
          <p:cNvSpPr/>
          <p:nvPr/>
        </p:nvSpPr>
        <p:spPr>
          <a:xfrm>
            <a:off x="2953298" y="3366529"/>
            <a:ext cx="12366626" cy="1994369"/>
          </a:xfrm>
          <a:custGeom>
            <a:avLst/>
            <a:gdLst/>
            <a:ahLst/>
            <a:cxnLst/>
            <a:rect l="l" t="t" r="r" b="b"/>
            <a:pathLst>
              <a:path w="12366626" h="1994369">
                <a:moveTo>
                  <a:pt x="0" y="0"/>
                </a:moveTo>
                <a:lnTo>
                  <a:pt x="12366626" y="0"/>
                </a:lnTo>
                <a:lnTo>
                  <a:pt x="12366626" y="1994369"/>
                </a:lnTo>
                <a:lnTo>
                  <a:pt x="0" y="1994369"/>
                </a:lnTo>
                <a:lnTo>
                  <a:pt x="0" y="0"/>
                </a:lnTo>
                <a:close/>
              </a:path>
            </a:pathLst>
          </a:custGeom>
          <a:blipFill>
            <a:blip r:embed="rId2"/>
            <a:stretch>
              <a:fillRect t="-3756" b="-3756"/>
            </a:stretch>
          </a:blipFill>
        </p:spPr>
        <p:txBody>
          <a:bodyPr/>
          <a:lstStyle/>
          <a:p>
            <a:endParaRPr lang="es-CO"/>
          </a:p>
        </p:txBody>
      </p:sp>
      <p:sp>
        <p:nvSpPr>
          <p:cNvPr id="4" name="TextBox 4"/>
          <p:cNvSpPr txBox="1"/>
          <p:nvPr/>
        </p:nvSpPr>
        <p:spPr>
          <a:xfrm>
            <a:off x="5651004" y="962025"/>
            <a:ext cx="6985992"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Métricas de evaluación del modelo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45503" y="1028700"/>
            <a:ext cx="14778635" cy="8109776"/>
          </a:xfrm>
          <a:custGeom>
            <a:avLst/>
            <a:gdLst/>
            <a:ahLst/>
            <a:cxnLst/>
            <a:rect l="l" t="t" r="r" b="b"/>
            <a:pathLst>
              <a:path w="14778635" h="8109776">
                <a:moveTo>
                  <a:pt x="0" y="0"/>
                </a:moveTo>
                <a:lnTo>
                  <a:pt x="14778636" y="0"/>
                </a:lnTo>
                <a:lnTo>
                  <a:pt x="14778636" y="8109776"/>
                </a:lnTo>
                <a:lnTo>
                  <a:pt x="0" y="8109776"/>
                </a:lnTo>
                <a:lnTo>
                  <a:pt x="0" y="0"/>
                </a:lnTo>
                <a:close/>
              </a:path>
            </a:pathLst>
          </a:custGeom>
          <a:blipFill>
            <a:blip r:embed="rId2"/>
            <a:stretch>
              <a:fillRect/>
            </a:stretch>
          </a:blipFill>
        </p:spPr>
        <p:txBody>
          <a:bodyPr/>
          <a:lstStyle/>
          <a:p>
            <a:endParaRPr lang="es-CO"/>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alphaModFix amt="70000"/>
            </a:blip>
            <a:stretch>
              <a:fillRect l="-64402" r="-54896"/>
            </a:stretch>
          </a:blipFill>
        </p:spPr>
        <p:txBody>
          <a:bodyPr/>
          <a:lstStyle/>
          <a:p>
            <a:endParaRPr lang="es-CO"/>
          </a:p>
        </p:txBody>
      </p:sp>
      <p:sp>
        <p:nvSpPr>
          <p:cNvPr id="3" name="TextBox 3"/>
          <p:cNvSpPr txBox="1"/>
          <p:nvPr/>
        </p:nvSpPr>
        <p:spPr>
          <a:xfrm>
            <a:off x="7534209" y="332375"/>
            <a:ext cx="3743391" cy="696325"/>
          </a:xfrm>
          <a:prstGeom prst="rect">
            <a:avLst/>
          </a:prstGeom>
        </p:spPr>
        <p:txBody>
          <a:bodyPr wrap="square" lIns="0" tIns="0" rIns="0" bIns="0" rtlCol="0" anchor="t">
            <a:spAutoFit/>
          </a:bodyPr>
          <a:lstStyle/>
          <a:p>
            <a:pPr algn="ctr">
              <a:lnSpc>
                <a:spcPts val="5745"/>
              </a:lnSpc>
              <a:spcBef>
                <a:spcPct val="0"/>
              </a:spcBef>
            </a:pPr>
            <a:r>
              <a:rPr lang="en-US" sz="4104">
                <a:solidFill>
                  <a:srgbClr val="000000"/>
                </a:solidFill>
                <a:latin typeface="Open Sans"/>
                <a:ea typeface="Open Sans"/>
                <a:cs typeface="Open Sans"/>
                <a:sym typeface="Open Sans"/>
              </a:rPr>
              <a:t>Conclusiones</a:t>
            </a:r>
          </a:p>
        </p:txBody>
      </p:sp>
      <p:sp>
        <p:nvSpPr>
          <p:cNvPr id="4" name="TextBox 4"/>
          <p:cNvSpPr txBox="1"/>
          <p:nvPr/>
        </p:nvSpPr>
        <p:spPr>
          <a:xfrm>
            <a:off x="1028700" y="1136709"/>
            <a:ext cx="16024979" cy="8561421"/>
          </a:xfrm>
          <a:prstGeom prst="rect">
            <a:avLst/>
          </a:prstGeom>
        </p:spPr>
        <p:txBody>
          <a:bodyPr lIns="0" tIns="0" rIns="0" bIns="0" rtlCol="0" anchor="t">
            <a:spAutoFit/>
          </a:bodyPr>
          <a:lstStyle/>
          <a:p>
            <a:pPr marL="579942" lvl="1" indent="-289971" algn="just">
              <a:lnSpc>
                <a:spcPts val="3760"/>
              </a:lnSpc>
              <a:buAutoNum type="arabicPeriod"/>
            </a:pPr>
            <a:r>
              <a:rPr lang="en-US" sz="2686">
                <a:solidFill>
                  <a:srgbClr val="000000"/>
                </a:solidFill>
                <a:latin typeface="Open Sans"/>
                <a:ea typeface="Open Sans"/>
                <a:cs typeface="Open Sans"/>
                <a:sym typeface="Open Sans"/>
              </a:rPr>
              <a:t>Jugar en casa es más que una estadística: es energía, es confianza.</a:t>
            </a:r>
          </a:p>
          <a:p>
            <a:pPr algn="just">
              <a:lnSpc>
                <a:spcPts val="3760"/>
              </a:lnSpc>
            </a:pPr>
            <a:endParaRPr lang="en-US" sz="2686">
              <a:solidFill>
                <a:srgbClr val="000000"/>
              </a:solidFill>
              <a:latin typeface="Open Sans"/>
              <a:ea typeface="Open Sans"/>
              <a:cs typeface="Open Sans"/>
              <a:sym typeface="Open Sans"/>
            </a:endParaRPr>
          </a:p>
          <a:p>
            <a:pPr algn="just">
              <a:lnSpc>
                <a:spcPts val="3760"/>
              </a:lnSpc>
            </a:pPr>
            <a:r>
              <a:rPr lang="en-US" sz="2686">
                <a:solidFill>
                  <a:srgbClr val="000000"/>
                </a:solidFill>
                <a:latin typeface="Open Sans"/>
                <a:ea typeface="Open Sans"/>
                <a:cs typeface="Open Sans"/>
                <a:sym typeface="Open Sans"/>
              </a:rPr>
              <a:t> A lo largo de los años, quedó claro que el hogar pesa. El aliento de la hinchada, conocer cada rincón del campo y sentir que se juega “en familia” inclina la balanza a favor del local. La localía no solo se ve en los números, se siente en el alma del juego.</a:t>
            </a:r>
          </a:p>
          <a:p>
            <a:pPr algn="just">
              <a:lnSpc>
                <a:spcPts val="3760"/>
              </a:lnSpc>
            </a:pPr>
            <a:endParaRPr lang="en-US" sz="2686">
              <a:solidFill>
                <a:srgbClr val="000000"/>
              </a:solidFill>
              <a:latin typeface="Open Sans"/>
              <a:ea typeface="Open Sans"/>
              <a:cs typeface="Open Sans"/>
              <a:sym typeface="Open Sans"/>
            </a:endParaRPr>
          </a:p>
          <a:p>
            <a:pPr algn="just">
              <a:lnSpc>
                <a:spcPts val="3760"/>
              </a:lnSpc>
            </a:pPr>
            <a:r>
              <a:rPr lang="en-US" sz="2686">
                <a:solidFill>
                  <a:srgbClr val="000000"/>
                </a:solidFill>
                <a:latin typeface="Open Sans"/>
                <a:ea typeface="Open Sans"/>
                <a:cs typeface="Open Sans"/>
                <a:sym typeface="Open Sans"/>
              </a:rPr>
              <a:t>2. El fútbol cambia, como cambia la vida.</a:t>
            </a:r>
          </a:p>
          <a:p>
            <a:pPr algn="just">
              <a:lnSpc>
                <a:spcPts val="3760"/>
              </a:lnSpc>
            </a:pPr>
            <a:endParaRPr lang="en-US" sz="2686">
              <a:solidFill>
                <a:srgbClr val="000000"/>
              </a:solidFill>
              <a:latin typeface="Open Sans"/>
              <a:ea typeface="Open Sans"/>
              <a:cs typeface="Open Sans"/>
              <a:sym typeface="Open Sans"/>
            </a:endParaRPr>
          </a:p>
          <a:p>
            <a:pPr algn="just">
              <a:lnSpc>
                <a:spcPts val="3760"/>
              </a:lnSpc>
              <a:spcBef>
                <a:spcPct val="0"/>
              </a:spcBef>
            </a:pPr>
            <a:r>
              <a:rPr lang="en-US" sz="2686">
                <a:solidFill>
                  <a:srgbClr val="000000"/>
                </a:solidFill>
                <a:latin typeface="Open Sans"/>
                <a:ea typeface="Open Sans"/>
                <a:cs typeface="Open Sans"/>
                <a:sym typeface="Open Sans"/>
              </a:rPr>
              <a:t>Cada temporada cuenta una historia diferente: hubo años donde primó la defensa y otros donde los goles eran una fiesta. Así como el fútbol evoluciona con sus protagonistas, también refleja la mentalidad de cada época.</a:t>
            </a:r>
          </a:p>
          <a:p>
            <a:pPr algn="just">
              <a:lnSpc>
                <a:spcPts val="3760"/>
              </a:lnSpc>
              <a:spcBef>
                <a:spcPct val="0"/>
              </a:spcBef>
            </a:pPr>
            <a:endParaRPr lang="en-US" sz="2686">
              <a:solidFill>
                <a:srgbClr val="000000"/>
              </a:solidFill>
              <a:latin typeface="Open Sans"/>
              <a:ea typeface="Open Sans"/>
              <a:cs typeface="Open Sans"/>
              <a:sym typeface="Open Sans"/>
            </a:endParaRPr>
          </a:p>
          <a:p>
            <a:pPr algn="just">
              <a:lnSpc>
                <a:spcPts val="3760"/>
              </a:lnSpc>
              <a:spcBef>
                <a:spcPct val="0"/>
              </a:spcBef>
            </a:pPr>
            <a:r>
              <a:rPr lang="en-US" sz="2686">
                <a:solidFill>
                  <a:srgbClr val="000000"/>
                </a:solidFill>
                <a:latin typeface="Open Sans"/>
                <a:ea typeface="Open Sans"/>
                <a:cs typeface="Open Sans"/>
                <a:sym typeface="Open Sans"/>
              </a:rPr>
              <a:t>3. El silencio de los estadios también se notó en el marcador.</a:t>
            </a:r>
          </a:p>
          <a:p>
            <a:pPr algn="just">
              <a:lnSpc>
                <a:spcPts val="3760"/>
              </a:lnSpc>
              <a:spcBef>
                <a:spcPct val="0"/>
              </a:spcBef>
            </a:pPr>
            <a:endParaRPr lang="en-US" sz="2686">
              <a:solidFill>
                <a:srgbClr val="000000"/>
              </a:solidFill>
              <a:latin typeface="Open Sans"/>
              <a:ea typeface="Open Sans"/>
              <a:cs typeface="Open Sans"/>
              <a:sym typeface="Open Sans"/>
            </a:endParaRPr>
          </a:p>
          <a:p>
            <a:pPr algn="just">
              <a:lnSpc>
                <a:spcPts val="3760"/>
              </a:lnSpc>
              <a:spcBef>
                <a:spcPct val="0"/>
              </a:spcBef>
            </a:pPr>
            <a:r>
              <a:rPr lang="en-US" sz="2686">
                <a:solidFill>
                  <a:srgbClr val="000000"/>
                </a:solidFill>
                <a:latin typeface="Open Sans"/>
                <a:ea typeface="Open Sans"/>
                <a:cs typeface="Open Sans"/>
                <a:sym typeface="Open Sans"/>
              </a:rPr>
              <a:t>La pandemia no solo vació gradas, también apagó parte de la emoción. En 2020, los goles disminuyeron, mostrando que el fútbol sin hinchas pierde parte de su esencia. Es un recordatorio de que el fútbol no es solo técnica, sino también emoción compartida.</a:t>
            </a:r>
          </a:p>
          <a:p>
            <a:pPr algn="ctr">
              <a:lnSpc>
                <a:spcPts val="3760"/>
              </a:lnSpc>
              <a:spcBef>
                <a:spcPct val="0"/>
              </a:spcBef>
            </a:pPr>
            <a:endParaRPr lang="en-US" sz="2686">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TextBox 2"/>
          <p:cNvSpPr txBox="1"/>
          <p:nvPr/>
        </p:nvSpPr>
        <p:spPr>
          <a:xfrm>
            <a:off x="1028700" y="981075"/>
            <a:ext cx="16230600" cy="6466737"/>
          </a:xfrm>
          <a:prstGeom prst="rect">
            <a:avLst/>
          </a:prstGeom>
        </p:spPr>
        <p:txBody>
          <a:bodyPr lIns="0" tIns="0" rIns="0" bIns="0" rtlCol="0" anchor="t">
            <a:spAutoFit/>
          </a:bodyPr>
          <a:lstStyle/>
          <a:p>
            <a:pPr algn="just">
              <a:lnSpc>
                <a:spcPts val="3995"/>
              </a:lnSpc>
            </a:pPr>
            <a:r>
              <a:rPr lang="en-US" sz="2854">
                <a:solidFill>
                  <a:srgbClr val="000000"/>
                </a:solidFill>
                <a:latin typeface="Open Sans"/>
                <a:ea typeface="Open Sans"/>
                <a:cs typeface="Open Sans"/>
                <a:sym typeface="Open Sans"/>
              </a:rPr>
              <a:t>4. Hay equipos que no solo juegan, transmiten una forma de ser.</a:t>
            </a:r>
          </a:p>
          <a:p>
            <a:pPr algn="just">
              <a:lnSpc>
                <a:spcPts val="3995"/>
              </a:lnSpc>
            </a:pPr>
            <a:endParaRPr lang="en-US" sz="2854">
              <a:solidFill>
                <a:srgbClr val="000000"/>
              </a:solidFill>
              <a:latin typeface="Open Sans"/>
              <a:ea typeface="Open Sans"/>
              <a:cs typeface="Open Sans"/>
              <a:sym typeface="Open Sans"/>
            </a:endParaRPr>
          </a:p>
          <a:p>
            <a:pPr algn="just">
              <a:lnSpc>
                <a:spcPts val="3995"/>
              </a:lnSpc>
              <a:spcBef>
                <a:spcPct val="0"/>
              </a:spcBef>
            </a:pPr>
            <a:r>
              <a:rPr lang="en-US" sz="2854">
                <a:solidFill>
                  <a:srgbClr val="000000"/>
                </a:solidFill>
                <a:latin typeface="Open Sans"/>
                <a:ea typeface="Open Sans"/>
                <a:cs typeface="Open Sans"/>
                <a:sym typeface="Open Sans"/>
              </a:rPr>
              <a:t> Algunos clubes, incluso cuando no ganan siempre, conservan su identidad. Ya sea por su fuerza, su estilo ofensivo o su lucha constante, mantienen una personalidad que se refleja temporada tras temporada. Son algo más que estadísticas: son carácter.</a:t>
            </a:r>
          </a:p>
          <a:p>
            <a:pPr algn="just">
              <a:lnSpc>
                <a:spcPts val="3995"/>
              </a:lnSpc>
              <a:spcBef>
                <a:spcPct val="0"/>
              </a:spcBef>
            </a:pPr>
            <a:endParaRPr lang="en-US" sz="2854">
              <a:solidFill>
                <a:srgbClr val="000000"/>
              </a:solidFill>
              <a:latin typeface="Open Sans"/>
              <a:ea typeface="Open Sans"/>
              <a:cs typeface="Open Sans"/>
              <a:sym typeface="Open Sans"/>
            </a:endParaRPr>
          </a:p>
          <a:p>
            <a:pPr algn="just">
              <a:lnSpc>
                <a:spcPts val="3995"/>
              </a:lnSpc>
              <a:spcBef>
                <a:spcPct val="0"/>
              </a:spcBef>
            </a:pPr>
            <a:r>
              <a:rPr lang="en-US" sz="2854">
                <a:solidFill>
                  <a:srgbClr val="000000"/>
                </a:solidFill>
                <a:latin typeface="Open Sans"/>
                <a:ea typeface="Open Sans"/>
                <a:cs typeface="Open Sans"/>
                <a:sym typeface="Open Sans"/>
              </a:rPr>
              <a:t>5. Los datos no enfrían el juego, lo iluminan.</a:t>
            </a:r>
          </a:p>
          <a:p>
            <a:pPr algn="just">
              <a:lnSpc>
                <a:spcPts val="3995"/>
              </a:lnSpc>
              <a:spcBef>
                <a:spcPct val="0"/>
              </a:spcBef>
            </a:pPr>
            <a:endParaRPr lang="en-US" sz="2854">
              <a:solidFill>
                <a:srgbClr val="000000"/>
              </a:solidFill>
              <a:latin typeface="Open Sans"/>
              <a:ea typeface="Open Sans"/>
              <a:cs typeface="Open Sans"/>
              <a:sym typeface="Open Sans"/>
            </a:endParaRPr>
          </a:p>
          <a:p>
            <a:pPr algn="just">
              <a:lnSpc>
                <a:spcPts val="3995"/>
              </a:lnSpc>
              <a:spcBef>
                <a:spcPct val="0"/>
              </a:spcBef>
            </a:pPr>
            <a:r>
              <a:rPr lang="en-US" sz="2854">
                <a:solidFill>
                  <a:srgbClr val="000000"/>
                </a:solidFill>
                <a:latin typeface="Open Sans"/>
                <a:ea typeface="Open Sans"/>
                <a:cs typeface="Open Sans"/>
                <a:sym typeface="Open Sans"/>
              </a:rPr>
              <a:t>Este análisis demostró que detrás de cada pase, cada falta y cada gol, hay patrones que hablan. Los datos no sustituyen la pasión, pero nos permiten entender el fútbol de forma más profunda. Porque cuando combinamos emoción y evidencia, el deporte se vuelve aún más fascinante.</a:t>
            </a:r>
          </a:p>
          <a:p>
            <a:pPr algn="just">
              <a:lnSpc>
                <a:spcPts val="3435"/>
              </a:lnSpc>
              <a:spcBef>
                <a:spcPct val="0"/>
              </a:spcBef>
            </a:pPr>
            <a:endParaRPr lang="en-US" sz="2854">
              <a:solidFill>
                <a:srgbClr val="000000"/>
              </a:solidFill>
              <a:latin typeface="Open Sans"/>
              <a:ea typeface="Open Sans"/>
              <a:cs typeface="Open Sans"/>
              <a:sym typeface="Open Sans"/>
            </a:endParaRPr>
          </a:p>
        </p:txBody>
      </p:sp>
      <p:sp>
        <p:nvSpPr>
          <p:cNvPr id="3" name="Freeform 3"/>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TextBox 2"/>
          <p:cNvSpPr txBox="1"/>
          <p:nvPr/>
        </p:nvSpPr>
        <p:spPr>
          <a:xfrm>
            <a:off x="7532447" y="217207"/>
            <a:ext cx="3223106" cy="811493"/>
          </a:xfrm>
          <a:prstGeom prst="rect">
            <a:avLst/>
          </a:prstGeom>
        </p:spPr>
        <p:txBody>
          <a:bodyPr lIns="0" tIns="0" rIns="0" bIns="0" rtlCol="0" anchor="t">
            <a:spAutoFit/>
          </a:bodyPr>
          <a:lstStyle/>
          <a:p>
            <a:pPr algn="ctr">
              <a:lnSpc>
                <a:spcPts val="6724"/>
              </a:lnSpc>
              <a:spcBef>
                <a:spcPct val="0"/>
              </a:spcBef>
            </a:pPr>
            <a:r>
              <a:rPr lang="en-US" sz="4803">
                <a:solidFill>
                  <a:srgbClr val="000000"/>
                </a:solidFill>
                <a:latin typeface="Open Sans"/>
                <a:ea typeface="Open Sans"/>
                <a:cs typeface="Open Sans"/>
                <a:sym typeface="Open Sans"/>
              </a:rPr>
              <a:t>Bibliografía</a:t>
            </a:r>
          </a:p>
        </p:txBody>
      </p:sp>
      <p:sp>
        <p:nvSpPr>
          <p:cNvPr id="3" name="TextBox 3"/>
          <p:cNvSpPr txBox="1"/>
          <p:nvPr/>
        </p:nvSpPr>
        <p:spPr>
          <a:xfrm>
            <a:off x="1028700" y="990600"/>
            <a:ext cx="16230600" cy="8404345"/>
          </a:xfrm>
          <a:prstGeom prst="rect">
            <a:avLst/>
          </a:prstGeom>
        </p:spPr>
        <p:txBody>
          <a:bodyPr lIns="0" tIns="0" rIns="0" bIns="0" rtlCol="0" anchor="t">
            <a:spAutoFit/>
          </a:bodyPr>
          <a:lstStyle/>
          <a:p>
            <a:pPr algn="ctr">
              <a:lnSpc>
                <a:spcPts val="3066"/>
              </a:lnSpc>
            </a:pPr>
            <a:endParaRPr/>
          </a:p>
          <a:p>
            <a:pPr algn="l">
              <a:lnSpc>
                <a:spcPts val="3066"/>
              </a:lnSpc>
            </a:pPr>
            <a:r>
              <a:rPr lang="en-US" sz="2190">
                <a:solidFill>
                  <a:srgbClr val="000000"/>
                </a:solidFill>
                <a:latin typeface="Open Sans"/>
                <a:ea typeface="Open Sans"/>
                <a:cs typeface="Open Sans"/>
                <a:sym typeface="Open Sans"/>
              </a:rPr>
              <a:t>1. Kaggle. (2024). *English Premier League Dataset (2000–2024)*. Recuperado de:</a:t>
            </a:r>
          </a:p>
          <a:p>
            <a:pPr algn="l">
              <a:lnSpc>
                <a:spcPts val="3066"/>
              </a:lnSpc>
            </a:pPr>
            <a:r>
              <a:rPr lang="en-US" sz="2190">
                <a:solidFill>
                  <a:srgbClr val="000000"/>
                </a:solidFill>
                <a:latin typeface="Open Sans"/>
                <a:ea typeface="Open Sans"/>
                <a:cs typeface="Open Sans"/>
                <a:sym typeface="Open Sans"/>
              </a:rPr>
              <a:t>  (https://www.kaggle.com/datasets/irkaal/english-football-results)</a:t>
            </a:r>
          </a:p>
          <a:p>
            <a:pPr algn="l">
              <a:lnSpc>
                <a:spcPts val="3066"/>
              </a:lnSpc>
            </a:pPr>
            <a:endParaRPr lang="en-US" sz="2190">
              <a:solidFill>
                <a:srgbClr val="000000"/>
              </a:solidFill>
              <a:latin typeface="Open Sans"/>
              <a:ea typeface="Open Sans"/>
              <a:cs typeface="Open Sans"/>
              <a:sym typeface="Open Sans"/>
            </a:endParaRPr>
          </a:p>
          <a:p>
            <a:pPr algn="l">
              <a:lnSpc>
                <a:spcPts val="3066"/>
              </a:lnSpc>
            </a:pPr>
            <a:r>
              <a:rPr lang="en-US" sz="2190">
                <a:solidFill>
                  <a:srgbClr val="000000"/>
                </a:solidFill>
                <a:latin typeface="Open Sans"/>
                <a:ea typeface="Open Sans"/>
                <a:cs typeface="Open Sans"/>
                <a:sym typeface="Open Sans"/>
              </a:rPr>
              <a:t>2. Pedregosa, F., Varoquaux, G., Gramfort, A., et al. (2011). *Scikit-learn: Machine Learning in Python*. Journal of Machine Learning Research, 12, 2825–2830.</a:t>
            </a:r>
          </a:p>
          <a:p>
            <a:pPr algn="l">
              <a:lnSpc>
                <a:spcPts val="3066"/>
              </a:lnSpc>
            </a:pPr>
            <a:r>
              <a:rPr lang="en-US" sz="2190">
                <a:solidFill>
                  <a:srgbClr val="000000"/>
                </a:solidFill>
                <a:latin typeface="Open Sans"/>
                <a:ea typeface="Open Sans"/>
                <a:cs typeface="Open Sans"/>
                <a:sym typeface="Open Sans"/>
              </a:rPr>
              <a:t>  (https://jmlr.csail.mit.edu/papers/v12/pedregosa11a.html)</a:t>
            </a:r>
          </a:p>
          <a:p>
            <a:pPr algn="l">
              <a:lnSpc>
                <a:spcPts val="3066"/>
              </a:lnSpc>
            </a:pPr>
            <a:endParaRPr lang="en-US" sz="2190">
              <a:solidFill>
                <a:srgbClr val="000000"/>
              </a:solidFill>
              <a:latin typeface="Open Sans"/>
              <a:ea typeface="Open Sans"/>
              <a:cs typeface="Open Sans"/>
              <a:sym typeface="Open Sans"/>
            </a:endParaRPr>
          </a:p>
          <a:p>
            <a:pPr algn="l">
              <a:lnSpc>
                <a:spcPts val="3066"/>
              </a:lnSpc>
            </a:pPr>
            <a:r>
              <a:rPr lang="en-US" sz="2190">
                <a:solidFill>
                  <a:srgbClr val="000000"/>
                </a:solidFill>
                <a:latin typeface="Open Sans"/>
                <a:ea typeface="Open Sans"/>
                <a:cs typeface="Open Sans"/>
                <a:sym typeface="Open Sans"/>
              </a:rPr>
              <a:t>3. James, G., Witten, D., Hastie, T., &amp; Tibshirani, R. (2013). *An Introduction to Statistical Learning with Applications in R*. Springer.</a:t>
            </a:r>
          </a:p>
          <a:p>
            <a:pPr algn="l">
              <a:lnSpc>
                <a:spcPts val="3066"/>
              </a:lnSpc>
            </a:pPr>
            <a:r>
              <a:rPr lang="en-US" sz="2190">
                <a:solidFill>
                  <a:srgbClr val="000000"/>
                </a:solidFill>
                <a:latin typeface="Open Sans"/>
                <a:ea typeface="Open Sans"/>
                <a:cs typeface="Open Sans"/>
                <a:sym typeface="Open Sans"/>
              </a:rPr>
              <a:t>   [https://www.statlearning.com/](https://www.statlearning.com/)</a:t>
            </a:r>
          </a:p>
          <a:p>
            <a:pPr algn="l">
              <a:lnSpc>
                <a:spcPts val="3066"/>
              </a:lnSpc>
            </a:pPr>
            <a:endParaRPr lang="en-US" sz="2190">
              <a:solidFill>
                <a:srgbClr val="000000"/>
              </a:solidFill>
              <a:latin typeface="Open Sans"/>
              <a:ea typeface="Open Sans"/>
              <a:cs typeface="Open Sans"/>
              <a:sym typeface="Open Sans"/>
            </a:endParaRPr>
          </a:p>
          <a:p>
            <a:pPr algn="l">
              <a:lnSpc>
                <a:spcPts val="3066"/>
              </a:lnSpc>
            </a:pPr>
            <a:r>
              <a:rPr lang="en-US" sz="2190">
                <a:solidFill>
                  <a:srgbClr val="000000"/>
                </a:solidFill>
                <a:latin typeface="Open Sans"/>
                <a:ea typeface="Open Sans"/>
                <a:cs typeface="Open Sans"/>
                <a:sym typeface="Open Sans"/>
              </a:rPr>
              <a:t>4. Raschka, S. (2015). *Python Machine Learning: Unlock Deeper Insights into Machine Learning with Python*. Packt Publishing.</a:t>
            </a:r>
          </a:p>
          <a:p>
            <a:pPr algn="l">
              <a:lnSpc>
                <a:spcPts val="3066"/>
              </a:lnSpc>
            </a:pPr>
            <a:r>
              <a:rPr lang="en-US" sz="2190">
                <a:solidFill>
                  <a:srgbClr val="000000"/>
                </a:solidFill>
                <a:latin typeface="Open Sans"/>
                <a:ea typeface="Open Sans"/>
                <a:cs typeface="Open Sans"/>
                <a:sym typeface="Open Sans"/>
              </a:rPr>
              <a:t>   [https://sebastianraschka.com/books.html](https://sebastianraschka.com/books.html)</a:t>
            </a:r>
          </a:p>
          <a:p>
            <a:pPr algn="l">
              <a:lnSpc>
                <a:spcPts val="3066"/>
              </a:lnSpc>
            </a:pPr>
            <a:endParaRPr lang="en-US" sz="2190">
              <a:solidFill>
                <a:srgbClr val="000000"/>
              </a:solidFill>
              <a:latin typeface="Open Sans"/>
              <a:ea typeface="Open Sans"/>
              <a:cs typeface="Open Sans"/>
              <a:sym typeface="Open Sans"/>
            </a:endParaRPr>
          </a:p>
          <a:p>
            <a:pPr algn="l">
              <a:lnSpc>
                <a:spcPts val="3066"/>
              </a:lnSpc>
            </a:pPr>
            <a:r>
              <a:rPr lang="en-US" sz="2190">
                <a:solidFill>
                  <a:srgbClr val="000000"/>
                </a:solidFill>
                <a:latin typeface="Open Sans"/>
                <a:ea typeface="Open Sans"/>
                <a:cs typeface="Open Sans"/>
                <a:sym typeface="Open Sans"/>
              </a:rPr>
              <a:t>5. Premier League. (2024). *Official Statistics and Historical Data*.</a:t>
            </a:r>
          </a:p>
          <a:p>
            <a:pPr algn="l">
              <a:lnSpc>
                <a:spcPts val="3066"/>
              </a:lnSpc>
            </a:pPr>
            <a:r>
              <a:rPr lang="en-US" sz="2190">
                <a:solidFill>
                  <a:srgbClr val="000000"/>
                </a:solidFill>
                <a:latin typeface="Open Sans"/>
                <a:ea typeface="Open Sans"/>
                <a:cs typeface="Open Sans"/>
                <a:sym typeface="Open Sans"/>
              </a:rPr>
              <a:t>  [https://www.premierleague.com/stats](https://www.premierleague.com/stats)</a:t>
            </a:r>
          </a:p>
          <a:p>
            <a:pPr algn="l">
              <a:lnSpc>
                <a:spcPts val="2817"/>
              </a:lnSpc>
            </a:pPr>
            <a:endParaRPr lang="en-US" sz="2190">
              <a:solidFill>
                <a:srgbClr val="000000"/>
              </a:solidFill>
              <a:latin typeface="Open Sans"/>
              <a:ea typeface="Open Sans"/>
              <a:cs typeface="Open Sans"/>
              <a:sym typeface="Open Sans"/>
            </a:endParaRPr>
          </a:p>
          <a:p>
            <a:pPr algn="l">
              <a:lnSpc>
                <a:spcPts val="2817"/>
              </a:lnSpc>
              <a:spcBef>
                <a:spcPct val="0"/>
              </a:spcBef>
            </a:pPr>
            <a:endParaRPr lang="en-US" sz="2190">
              <a:solidFill>
                <a:srgbClr val="000000"/>
              </a:solidFill>
              <a:latin typeface="Open Sans"/>
              <a:ea typeface="Open Sans"/>
              <a:cs typeface="Open Sans"/>
              <a:sym typeface="Open Sans"/>
            </a:endParaRPr>
          </a:p>
          <a:p>
            <a:pPr algn="l">
              <a:lnSpc>
                <a:spcPts val="2817"/>
              </a:lnSpc>
              <a:spcBef>
                <a:spcPct val="0"/>
              </a:spcBef>
            </a:pPr>
            <a:endParaRPr lang="en-US" sz="2190">
              <a:solidFill>
                <a:srgbClr val="000000"/>
              </a:solidFill>
              <a:latin typeface="Open Sans"/>
              <a:ea typeface="Open Sans"/>
              <a:cs typeface="Open Sans"/>
              <a:sym typeface="Open Sans"/>
            </a:endParaRPr>
          </a:p>
          <a:p>
            <a:pPr algn="ctr">
              <a:lnSpc>
                <a:spcPts val="2817"/>
              </a:lnSpc>
              <a:spcBef>
                <a:spcPct val="0"/>
              </a:spcBef>
            </a:pPr>
            <a:endParaRPr lang="en-US" sz="2190">
              <a:solidFill>
                <a:srgbClr val="000000"/>
              </a:solidFill>
              <a:latin typeface="Open Sans"/>
              <a:ea typeface="Open Sans"/>
              <a:cs typeface="Open Sans"/>
              <a:sym typeface="Open Sans"/>
            </a:endParaRPr>
          </a:p>
        </p:txBody>
      </p:sp>
      <p:sp>
        <p:nvSpPr>
          <p:cNvPr id="4" name="Freeform 4"/>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TextBox 2"/>
          <p:cNvSpPr txBox="1"/>
          <p:nvPr/>
        </p:nvSpPr>
        <p:spPr>
          <a:xfrm>
            <a:off x="3098453" y="1609309"/>
            <a:ext cx="12091095" cy="811442"/>
          </a:xfrm>
          <a:prstGeom prst="rect">
            <a:avLst/>
          </a:prstGeom>
        </p:spPr>
        <p:txBody>
          <a:bodyPr lIns="0" tIns="0" rIns="0" bIns="0" rtlCol="0" anchor="t">
            <a:spAutoFit/>
          </a:bodyPr>
          <a:lstStyle/>
          <a:p>
            <a:pPr algn="ctr">
              <a:lnSpc>
                <a:spcPts val="6724"/>
              </a:lnSpc>
              <a:spcBef>
                <a:spcPct val="0"/>
              </a:spcBef>
            </a:pPr>
            <a:r>
              <a:rPr lang="en-US" sz="4803">
                <a:solidFill>
                  <a:srgbClr val="000000"/>
                </a:solidFill>
                <a:latin typeface="Open Sans"/>
                <a:ea typeface="Open Sans"/>
                <a:cs typeface="Open Sans"/>
                <a:sym typeface="Open Sans"/>
              </a:rPr>
              <a:t>Recomendaciones y Proyecciones futuras  </a:t>
            </a:r>
          </a:p>
        </p:txBody>
      </p:sp>
      <p:sp>
        <p:nvSpPr>
          <p:cNvPr id="3" name="TextBox 3"/>
          <p:cNvSpPr txBox="1"/>
          <p:nvPr/>
        </p:nvSpPr>
        <p:spPr>
          <a:xfrm>
            <a:off x="1028700" y="3919855"/>
            <a:ext cx="16230600" cy="2380615"/>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Por ultimó queremos resaltar los conocimientos adquiridos en este Bootcamp y la implementación de los conceptos vistos en clase por medio de los docentes. A futuro, la continuación del proyecto es mejorar cada día más las métricas para acercarnos a un resultado real.</a:t>
            </a:r>
          </a:p>
        </p:txBody>
      </p:sp>
      <p:sp>
        <p:nvSpPr>
          <p:cNvPr id="4" name="Freeform 4"/>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4"/>
            <a:stretch>
              <a:fillRect l="-64402" r="-54896"/>
            </a:stretch>
          </a:blipFill>
        </p:spPr>
        <p:txBody>
          <a:bodyPr/>
          <a:lstStyle/>
          <a:p>
            <a:endParaRPr lang="es-CO"/>
          </a:p>
        </p:txBody>
      </p:sp>
      <p:pic>
        <p:nvPicPr>
          <p:cNvPr id="3" name="Picture 3">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rcRect/>
          <a:stretch>
            <a:fillRect/>
          </a:stretch>
        </p:blipFill>
        <p:spPr>
          <a:xfrm>
            <a:off x="5339958" y="4014806"/>
            <a:ext cx="7608085" cy="5706063"/>
          </a:xfrm>
          <a:prstGeom prst="rect">
            <a:avLst/>
          </a:prstGeom>
        </p:spPr>
      </p:pic>
      <p:sp>
        <p:nvSpPr>
          <p:cNvPr id="4" name="TextBox 4"/>
          <p:cNvSpPr txBox="1"/>
          <p:nvPr/>
        </p:nvSpPr>
        <p:spPr>
          <a:xfrm>
            <a:off x="1948973" y="2194600"/>
            <a:ext cx="14390055" cy="1820206"/>
          </a:xfrm>
          <a:prstGeom prst="rect">
            <a:avLst/>
          </a:prstGeom>
        </p:spPr>
        <p:txBody>
          <a:bodyPr lIns="0" tIns="0" rIns="0" bIns="0" rtlCol="0" anchor="t">
            <a:spAutoFit/>
          </a:bodyPr>
          <a:lstStyle/>
          <a:p>
            <a:pPr algn="l">
              <a:lnSpc>
                <a:spcPts val="3623"/>
              </a:lnSpc>
              <a:spcBef>
                <a:spcPct val="0"/>
              </a:spcBef>
            </a:pPr>
            <a:r>
              <a:rPr lang="en-US" sz="2588">
                <a:solidFill>
                  <a:srgbClr val="000000"/>
                </a:solidFill>
                <a:latin typeface="Open Sans"/>
                <a:ea typeface="Open Sans"/>
                <a:cs typeface="Open Sans"/>
                <a:sym typeface="Open Sans"/>
              </a:rPr>
              <a:t>El fútbol es mucho más que un deporte. Es emoción, es identidad, es una pasión que conecta a millones en todo el mundo. Cada partido de la Premier League representa una historia llena de estrategia, momentos inolvidables y decisiones que definen campeonatos.</a:t>
            </a:r>
          </a:p>
          <a:p>
            <a:pPr algn="l">
              <a:lnSpc>
                <a:spcPts val="3623"/>
              </a:lnSpc>
              <a:spcBef>
                <a:spcPct val="0"/>
              </a:spcBef>
            </a:pPr>
            <a:endParaRPr lang="en-US" sz="2588">
              <a:solidFill>
                <a:srgbClr val="000000"/>
              </a:solidFill>
              <a:latin typeface="Open Sans"/>
              <a:ea typeface="Open Sans"/>
              <a:cs typeface="Open Sans"/>
              <a:sym typeface="Open Sans"/>
            </a:endParaRPr>
          </a:p>
        </p:txBody>
      </p:sp>
      <p:sp>
        <p:nvSpPr>
          <p:cNvPr id="5" name="TextBox 5"/>
          <p:cNvSpPr txBox="1"/>
          <p:nvPr/>
        </p:nvSpPr>
        <p:spPr>
          <a:xfrm>
            <a:off x="6846893" y="942975"/>
            <a:ext cx="4594214" cy="725569"/>
          </a:xfrm>
          <a:prstGeom prst="rect">
            <a:avLst/>
          </a:prstGeom>
        </p:spPr>
        <p:txBody>
          <a:bodyPr lIns="0" tIns="0" rIns="0" bIns="0" rtlCol="0" anchor="t">
            <a:spAutoFit/>
          </a:bodyPr>
          <a:lstStyle/>
          <a:p>
            <a:pPr algn="ctr">
              <a:lnSpc>
                <a:spcPts val="6083"/>
              </a:lnSpc>
              <a:spcBef>
                <a:spcPct val="0"/>
              </a:spcBef>
            </a:pPr>
            <a:r>
              <a:rPr lang="en-US" sz="4345">
                <a:solidFill>
                  <a:srgbClr val="000000"/>
                </a:solidFill>
                <a:latin typeface="Open Sans"/>
                <a:ea typeface="Open Sans"/>
                <a:cs typeface="Open Sans"/>
                <a:sym typeface="Open Sans"/>
              </a:rPr>
              <a:t>INTRODUCCIÓN </a:t>
            </a:r>
          </a:p>
        </p:txBody>
      </p:sp>
    </p:spTree>
  </p:cSld>
  <p:clrMapOvr>
    <a:masterClrMapping/>
  </p:clrMapOvr>
  <p:timing>
    <p:tnLst>
      <p:par>
        <p:cTn id="1" dur="indefinite" restart="never" nodeType="tmRoot">
          <p:childTnLst>
            <p:video>
              <p:cMediaNode vol="0">
                <p:cTn id="2" fill="hold" display="0">
                  <p:stCondLst>
                    <p:cond delay="indefinite"/>
                  </p:stCondLst>
                </p:cTn>
                <p:tgtEl>
                  <p:spTgt spid="3"/>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TextBox 3"/>
          <p:cNvSpPr txBox="1"/>
          <p:nvPr/>
        </p:nvSpPr>
        <p:spPr>
          <a:xfrm>
            <a:off x="5080706" y="4628076"/>
            <a:ext cx="8126588" cy="935598"/>
          </a:xfrm>
          <a:prstGeom prst="rect">
            <a:avLst/>
          </a:prstGeom>
        </p:spPr>
        <p:txBody>
          <a:bodyPr lIns="0" tIns="0" rIns="0" bIns="0" rtlCol="0" anchor="t">
            <a:spAutoFit/>
          </a:bodyPr>
          <a:lstStyle/>
          <a:p>
            <a:pPr algn="ctr">
              <a:lnSpc>
                <a:spcPts val="7786"/>
              </a:lnSpc>
              <a:spcBef>
                <a:spcPct val="0"/>
              </a:spcBef>
            </a:pPr>
            <a:r>
              <a:rPr lang="en-US" sz="5561">
                <a:solidFill>
                  <a:srgbClr val="000000"/>
                </a:solidFill>
                <a:latin typeface="Open Sans"/>
                <a:ea typeface="Open Sans"/>
                <a:cs typeface="Open Sans"/>
                <a:sym typeface="Open Sans"/>
              </a:rPr>
              <a:t>Gracias por su atención.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TextBox 3"/>
          <p:cNvSpPr txBox="1"/>
          <p:nvPr/>
        </p:nvSpPr>
        <p:spPr>
          <a:xfrm>
            <a:off x="7023850" y="971550"/>
            <a:ext cx="4240299" cy="567810"/>
          </a:xfrm>
          <a:prstGeom prst="rect">
            <a:avLst/>
          </a:prstGeom>
        </p:spPr>
        <p:txBody>
          <a:bodyPr lIns="0" tIns="0" rIns="0" bIns="0" rtlCol="0" anchor="t">
            <a:spAutoFit/>
          </a:bodyPr>
          <a:lstStyle/>
          <a:p>
            <a:pPr algn="ctr">
              <a:lnSpc>
                <a:spcPts val="4855"/>
              </a:lnSpc>
              <a:spcBef>
                <a:spcPct val="0"/>
              </a:spcBef>
            </a:pPr>
            <a:r>
              <a:rPr lang="en-US" sz="3468">
                <a:solidFill>
                  <a:srgbClr val="000000"/>
                </a:solidFill>
                <a:latin typeface="Open Sans"/>
                <a:ea typeface="Open Sans"/>
                <a:cs typeface="Open Sans"/>
                <a:sym typeface="Open Sans"/>
              </a:rPr>
              <a:t>OBJETIVOS GENERAL</a:t>
            </a:r>
          </a:p>
        </p:txBody>
      </p:sp>
      <p:sp>
        <p:nvSpPr>
          <p:cNvPr id="4" name="TextBox 4"/>
          <p:cNvSpPr txBox="1"/>
          <p:nvPr/>
        </p:nvSpPr>
        <p:spPr>
          <a:xfrm>
            <a:off x="2494587" y="2267231"/>
            <a:ext cx="13336926" cy="1407435"/>
          </a:xfrm>
          <a:prstGeom prst="rect">
            <a:avLst/>
          </a:prstGeom>
        </p:spPr>
        <p:txBody>
          <a:bodyPr lIns="0" tIns="0" rIns="0" bIns="0" rtlCol="0" anchor="t">
            <a:spAutoFit/>
          </a:bodyPr>
          <a:lstStyle/>
          <a:p>
            <a:pPr algn="ctr">
              <a:lnSpc>
                <a:spcPts val="3799"/>
              </a:lnSpc>
              <a:spcBef>
                <a:spcPct val="0"/>
              </a:spcBef>
            </a:pPr>
            <a:r>
              <a:rPr lang="en-US" sz="2714">
                <a:solidFill>
                  <a:srgbClr val="000000"/>
                </a:solidFill>
                <a:latin typeface="Open Sans"/>
                <a:ea typeface="Open Sans"/>
                <a:cs typeface="Open Sans"/>
                <a:sym typeface="Open Sans"/>
              </a:rPr>
              <a:t>Desarrollar un modelo predictivo que permita anticipar los resultados del próximo campeonato de la Premier League, basado en el análisis estadístico de temporadas anteriores.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TextBox 3"/>
          <p:cNvSpPr txBox="1"/>
          <p:nvPr/>
        </p:nvSpPr>
        <p:spPr>
          <a:xfrm>
            <a:off x="6454339" y="683334"/>
            <a:ext cx="5379323" cy="624056"/>
          </a:xfrm>
          <a:prstGeom prst="rect">
            <a:avLst/>
          </a:prstGeom>
        </p:spPr>
        <p:txBody>
          <a:bodyPr lIns="0" tIns="0" rIns="0" bIns="0" rtlCol="0" anchor="t">
            <a:spAutoFit/>
          </a:bodyPr>
          <a:lstStyle/>
          <a:p>
            <a:pPr algn="ctr">
              <a:lnSpc>
                <a:spcPts val="5299"/>
              </a:lnSpc>
              <a:spcBef>
                <a:spcPct val="0"/>
              </a:spcBef>
            </a:pPr>
            <a:r>
              <a:rPr lang="en-US" sz="3785">
                <a:solidFill>
                  <a:srgbClr val="000000"/>
                </a:solidFill>
                <a:latin typeface="Open Sans"/>
                <a:ea typeface="Open Sans"/>
                <a:cs typeface="Open Sans"/>
                <a:sym typeface="Open Sans"/>
              </a:rPr>
              <a:t>OBJETIVOS ESPECIFICOS</a:t>
            </a:r>
          </a:p>
        </p:txBody>
      </p:sp>
      <p:sp>
        <p:nvSpPr>
          <p:cNvPr id="4" name="TextBox 4"/>
          <p:cNvSpPr txBox="1"/>
          <p:nvPr/>
        </p:nvSpPr>
        <p:spPr>
          <a:xfrm>
            <a:off x="1028700" y="1745844"/>
            <a:ext cx="16230600" cy="6955155"/>
          </a:xfrm>
          <a:prstGeom prst="rect">
            <a:avLst/>
          </a:prstGeom>
        </p:spPr>
        <p:txBody>
          <a:bodyPr lIns="0" tIns="0" rIns="0" bIns="0" rtlCol="0" anchor="t">
            <a:spAutoFit/>
          </a:bodyPr>
          <a:lstStyle/>
          <a:p>
            <a:pPr algn="ctr">
              <a:lnSpc>
                <a:spcPts val="4620"/>
              </a:lnSpc>
            </a:pPr>
            <a:r>
              <a:rPr lang="en-US" sz="3300">
                <a:solidFill>
                  <a:srgbClr val="000000"/>
                </a:solidFill>
                <a:latin typeface="Open Sans"/>
                <a:ea typeface="Open Sans"/>
                <a:cs typeface="Open Sans"/>
                <a:sym typeface="Open Sans"/>
              </a:rPr>
              <a:t>1. Analizar y preprocesar los datos históricos del campeonato de la Premier League (2000-2025) para identificar patrones relevantes que influyen en el rendimiento de los equipos.</a:t>
            </a:r>
          </a:p>
          <a:p>
            <a:pPr algn="ctr">
              <a:lnSpc>
                <a:spcPts val="4620"/>
              </a:lnSpc>
            </a:pPr>
            <a:endParaRPr lang="en-US" sz="3300">
              <a:solidFill>
                <a:srgbClr val="000000"/>
              </a:solidFill>
              <a:latin typeface="Open Sans"/>
              <a:ea typeface="Open Sans"/>
              <a:cs typeface="Open Sans"/>
              <a:sym typeface="Open Sans"/>
            </a:endParaRPr>
          </a:p>
          <a:p>
            <a:pPr algn="ctr">
              <a:lnSpc>
                <a:spcPts val="4620"/>
              </a:lnSpc>
              <a:spcBef>
                <a:spcPct val="0"/>
              </a:spcBef>
            </a:pPr>
            <a:r>
              <a:rPr lang="en-US" sz="3300">
                <a:solidFill>
                  <a:srgbClr val="000000"/>
                </a:solidFill>
                <a:latin typeface="Open Sans"/>
                <a:ea typeface="Open Sans"/>
                <a:cs typeface="Open Sans"/>
                <a:sym typeface="Open Sans"/>
              </a:rPr>
              <a:t>2. Construir y comparar distintos modelos de aprendizaje automático (regresión lineal, Random Forest, XGBoost, etc.) para seleccionar el que ofrezca la mejor capacidad predictiva sobre resultados, goles y rendimiento general.</a:t>
            </a:r>
          </a:p>
          <a:p>
            <a:pPr algn="ctr">
              <a:lnSpc>
                <a:spcPts val="4620"/>
              </a:lnSpc>
              <a:spcBef>
                <a:spcPct val="0"/>
              </a:spcBef>
            </a:pPr>
            <a:endParaRPr lang="en-US" sz="3300">
              <a:solidFill>
                <a:srgbClr val="000000"/>
              </a:solidFill>
              <a:latin typeface="Open Sans"/>
              <a:ea typeface="Open Sans"/>
              <a:cs typeface="Open Sans"/>
              <a:sym typeface="Open Sans"/>
            </a:endParaRPr>
          </a:p>
          <a:p>
            <a:pPr algn="ctr">
              <a:lnSpc>
                <a:spcPts val="4620"/>
              </a:lnSpc>
              <a:spcBef>
                <a:spcPct val="0"/>
              </a:spcBef>
            </a:pPr>
            <a:r>
              <a:rPr lang="en-US" sz="3300">
                <a:solidFill>
                  <a:srgbClr val="000000"/>
                </a:solidFill>
                <a:latin typeface="Open Sans"/>
                <a:ea typeface="Open Sans"/>
                <a:cs typeface="Open Sans"/>
                <a:sym typeface="Open Sans"/>
              </a:rPr>
              <a:t>3. Generar predicciones para el próximo campeonato de la Premier League, incluyendo posibles campeones, rendimiento por equipo y estadísticas clave como goles anotados, partidos ganados y</a:t>
            </a:r>
          </a:p>
          <a:p>
            <a:pPr algn="ctr">
              <a:lnSpc>
                <a:spcPts val="4620"/>
              </a:lnSpc>
              <a:spcBef>
                <a:spcPct val="0"/>
              </a:spcBef>
            </a:pPr>
            <a:r>
              <a:rPr lang="en-US" sz="3300">
                <a:solidFill>
                  <a:srgbClr val="000000"/>
                </a:solidFill>
                <a:latin typeface="Open Sans"/>
                <a:ea typeface="Open Sans"/>
                <a:cs typeface="Open Sans"/>
                <a:sym typeface="Open Sans"/>
              </a:rPr>
              <a:t>faltas cometidas.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TextBox 3"/>
          <p:cNvSpPr txBox="1"/>
          <p:nvPr/>
        </p:nvSpPr>
        <p:spPr>
          <a:xfrm>
            <a:off x="6351315" y="705167"/>
            <a:ext cx="5585371"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DESCRIPCIÓN DEL DATASET</a:t>
            </a:r>
          </a:p>
        </p:txBody>
      </p:sp>
      <p:sp>
        <p:nvSpPr>
          <p:cNvPr id="4" name="TextBox 4"/>
          <p:cNvSpPr txBox="1"/>
          <p:nvPr/>
        </p:nvSpPr>
        <p:spPr>
          <a:xfrm>
            <a:off x="1028700" y="2304057"/>
            <a:ext cx="16230600" cy="2110772"/>
          </a:xfrm>
          <a:prstGeom prst="rect">
            <a:avLst/>
          </a:prstGeom>
        </p:spPr>
        <p:txBody>
          <a:bodyPr lIns="0" tIns="0" rIns="0" bIns="0" rtlCol="0" anchor="t">
            <a:spAutoFit/>
          </a:bodyPr>
          <a:lstStyle/>
          <a:p>
            <a:pPr algn="just">
              <a:lnSpc>
                <a:spcPts val="4224"/>
              </a:lnSpc>
              <a:spcBef>
                <a:spcPct val="0"/>
              </a:spcBef>
            </a:pPr>
            <a:r>
              <a:rPr lang="en-US" sz="3017">
                <a:solidFill>
                  <a:srgbClr val="000000"/>
                </a:solidFill>
                <a:latin typeface="Open Sans"/>
                <a:ea typeface="Open Sans"/>
                <a:cs typeface="Open Sans"/>
                <a:sym typeface="Open Sans"/>
              </a:rPr>
              <a:t>El DataSet implementado para este proyecto es una base de datos reales y oficiales, originaria de Kaggle llamada “English Premier Data” que cuenta con más de 9300 registros y 22 columnas iniciales. Información sobre cada partido y sus respectivos datos de cada uno de los equipos.   </a:t>
            </a:r>
          </a:p>
        </p:txBody>
      </p:sp>
      <p:sp>
        <p:nvSpPr>
          <p:cNvPr id="5" name="Freeform 5"/>
          <p:cNvSpPr/>
          <p:nvPr/>
        </p:nvSpPr>
        <p:spPr>
          <a:xfrm>
            <a:off x="7453830" y="5491154"/>
            <a:ext cx="3380340" cy="3343464"/>
          </a:xfrm>
          <a:custGeom>
            <a:avLst/>
            <a:gdLst/>
            <a:ahLst/>
            <a:cxnLst/>
            <a:rect l="l" t="t" r="r" b="b"/>
            <a:pathLst>
              <a:path w="3380340" h="3343464">
                <a:moveTo>
                  <a:pt x="0" y="0"/>
                </a:moveTo>
                <a:lnTo>
                  <a:pt x="3380340" y="0"/>
                </a:lnTo>
                <a:lnTo>
                  <a:pt x="3380340" y="3343463"/>
                </a:lnTo>
                <a:lnTo>
                  <a:pt x="0" y="3343463"/>
                </a:lnTo>
                <a:lnTo>
                  <a:pt x="0" y="0"/>
                </a:lnTo>
                <a:close/>
              </a:path>
            </a:pathLst>
          </a:custGeom>
          <a:blipFill>
            <a:blip r:embed="rId3">
              <a:alphaModFix amt="26000"/>
              <a:extLst>
                <a:ext uri="{96DAC541-7B7A-43D3-8B79-37D633B846F1}">
                  <asvg:svgBlip xmlns:asvg="http://schemas.microsoft.com/office/drawing/2016/SVG/main" r:embed="rId4"/>
                </a:ext>
              </a:extLst>
            </a:blip>
            <a:stretch>
              <a:fillRect/>
            </a:stretch>
          </a:blipFill>
        </p:spPr>
        <p:txBody>
          <a:bodyPr/>
          <a:lstStyle/>
          <a:p>
            <a:endParaRPr lang="es-CO"/>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TextBox 3"/>
          <p:cNvSpPr txBox="1"/>
          <p:nvPr/>
        </p:nvSpPr>
        <p:spPr>
          <a:xfrm>
            <a:off x="6424703" y="962025"/>
            <a:ext cx="5037804" cy="552452"/>
          </a:xfrm>
          <a:prstGeom prst="rect">
            <a:avLst/>
          </a:prstGeom>
        </p:spPr>
        <p:txBody>
          <a:bodyPr lIns="0" tIns="0" rIns="0" bIns="0" rtlCol="0" anchor="t">
            <a:spAutoFit/>
          </a:bodyPr>
          <a:lstStyle/>
          <a:p>
            <a:pPr algn="l">
              <a:lnSpc>
                <a:spcPts val="4618"/>
              </a:lnSpc>
              <a:spcBef>
                <a:spcPct val="0"/>
              </a:spcBef>
            </a:pPr>
            <a:r>
              <a:rPr lang="en-US" sz="3299">
                <a:solidFill>
                  <a:srgbClr val="000000"/>
                </a:solidFill>
                <a:latin typeface="Open Sans"/>
                <a:ea typeface="Open Sans"/>
                <a:cs typeface="Open Sans"/>
                <a:sym typeface="Open Sans"/>
              </a:rPr>
              <a:t>COLUMNAS DEL DATASET</a:t>
            </a:r>
          </a:p>
        </p:txBody>
      </p:sp>
      <p:sp>
        <p:nvSpPr>
          <p:cNvPr id="4" name="TextBox 4"/>
          <p:cNvSpPr txBox="1"/>
          <p:nvPr/>
        </p:nvSpPr>
        <p:spPr>
          <a:xfrm>
            <a:off x="1028700" y="1973786"/>
            <a:ext cx="16230600" cy="6042336"/>
          </a:xfrm>
          <a:prstGeom prst="rect">
            <a:avLst/>
          </a:prstGeom>
        </p:spPr>
        <p:txBody>
          <a:bodyPr lIns="0" tIns="0" rIns="0" bIns="0" rtlCol="0" anchor="t">
            <a:spAutoFit/>
          </a:bodyPr>
          <a:lstStyle/>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Season: Temporada del torneo (2000/01-2024/25).</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Match Date: Fecha del encuentro.</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HomeTeam y AwayTeam: Equipos que jugaron como local y visitante.</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FullTimeHomeGoals, FullTimeAwayGoals: Goles anotados por cada equipo.</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FullTimeResult: Resultado final (H = gana el local, A = gana el visitante, D = empate).</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HalfTimeHomeGoals, HalfTimeAwayGoals: Goles al descanso.</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HomeShotsOnTarget, AwayShotsOnTarget: Disparos a puerta.</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HomeCorners, AwayCorners: Tiros de esquina.</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HomeFouls, AwayFouls: Faltas cometidas.</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HomeYellowCards, AwayYellowCards: Tarjetas amarillas.</a:t>
            </a:r>
          </a:p>
          <a:p>
            <a:pPr marL="618069" lvl="1" indent="-309035" algn="l">
              <a:lnSpc>
                <a:spcPts val="4007"/>
              </a:lnSpc>
              <a:spcBef>
                <a:spcPct val="0"/>
              </a:spcBef>
              <a:buFont typeface="Arial"/>
              <a:buChar char="•"/>
            </a:pPr>
            <a:r>
              <a:rPr lang="en-US" sz="2862">
                <a:solidFill>
                  <a:srgbClr val="000000"/>
                </a:solidFill>
                <a:latin typeface="Open Sans"/>
                <a:ea typeface="Open Sans"/>
                <a:cs typeface="Open Sans"/>
                <a:sym typeface="Open Sans"/>
              </a:rPr>
              <a:t>HomeRedCards, AwayRedCards: Tarjetas rojas.</a:t>
            </a:r>
          </a:p>
          <a:p>
            <a:pPr algn="ctr">
              <a:lnSpc>
                <a:spcPts val="4007"/>
              </a:lnSpc>
              <a:spcBef>
                <a:spcPct val="0"/>
              </a:spcBef>
            </a:pPr>
            <a:endParaRPr lang="en-US" sz="2862">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2118651" y="3198710"/>
            <a:ext cx="7674308" cy="5887697"/>
          </a:xfrm>
          <a:custGeom>
            <a:avLst/>
            <a:gdLst/>
            <a:ahLst/>
            <a:cxnLst/>
            <a:rect l="l" t="t" r="r" b="b"/>
            <a:pathLst>
              <a:path w="7674308" h="5887697">
                <a:moveTo>
                  <a:pt x="0" y="0"/>
                </a:moveTo>
                <a:lnTo>
                  <a:pt x="7674308" y="0"/>
                </a:lnTo>
                <a:lnTo>
                  <a:pt x="7674308" y="5887697"/>
                </a:lnTo>
                <a:lnTo>
                  <a:pt x="0" y="5887697"/>
                </a:lnTo>
                <a:lnTo>
                  <a:pt x="0" y="0"/>
                </a:lnTo>
                <a:close/>
              </a:path>
            </a:pathLst>
          </a:custGeom>
          <a:blipFill>
            <a:blip r:embed="rId3"/>
            <a:stretch>
              <a:fillRect/>
            </a:stretch>
          </a:blipFill>
        </p:spPr>
        <p:txBody>
          <a:bodyPr/>
          <a:lstStyle/>
          <a:p>
            <a:endParaRPr lang="es-CO"/>
          </a:p>
        </p:txBody>
      </p:sp>
      <p:sp>
        <p:nvSpPr>
          <p:cNvPr id="4" name="TextBox 4"/>
          <p:cNvSpPr txBox="1"/>
          <p:nvPr/>
        </p:nvSpPr>
        <p:spPr>
          <a:xfrm>
            <a:off x="5234206" y="971550"/>
            <a:ext cx="7819588" cy="582801"/>
          </a:xfrm>
          <a:prstGeom prst="rect">
            <a:avLst/>
          </a:prstGeom>
        </p:spPr>
        <p:txBody>
          <a:bodyPr lIns="0" tIns="0" rIns="0" bIns="0" rtlCol="0" anchor="t">
            <a:spAutoFit/>
          </a:bodyPr>
          <a:lstStyle/>
          <a:p>
            <a:pPr algn="ctr">
              <a:lnSpc>
                <a:spcPts val="4870"/>
              </a:lnSpc>
              <a:spcBef>
                <a:spcPct val="0"/>
              </a:spcBef>
            </a:pPr>
            <a:r>
              <a:rPr lang="en-US" sz="3478">
                <a:solidFill>
                  <a:srgbClr val="000000"/>
                </a:solidFill>
                <a:latin typeface="Open Sans"/>
                <a:ea typeface="Open Sans"/>
                <a:cs typeface="Open Sans"/>
                <a:sym typeface="Open Sans"/>
              </a:rPr>
              <a:t>Analisis y procesamiento de los datos </a:t>
            </a:r>
          </a:p>
        </p:txBody>
      </p:sp>
      <p:sp>
        <p:nvSpPr>
          <p:cNvPr id="5" name="TextBox 5"/>
          <p:cNvSpPr txBox="1"/>
          <p:nvPr/>
        </p:nvSpPr>
        <p:spPr>
          <a:xfrm>
            <a:off x="1028700" y="2102211"/>
            <a:ext cx="16230600" cy="178054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Open Sans"/>
                <a:ea typeface="Open Sans"/>
                <a:cs typeface="Open Sans"/>
                <a:sym typeface="Open Sans"/>
              </a:rPr>
              <a:t>Promedio de victorias de los equipos locales y visitantes</a:t>
            </a:r>
          </a:p>
          <a:p>
            <a:pPr algn="l">
              <a:lnSpc>
                <a:spcPts val="4759"/>
              </a:lnSpc>
              <a:spcBef>
                <a:spcPct val="0"/>
              </a:spcBef>
            </a:pPr>
            <a:endParaRPr lang="en-US" sz="3399">
              <a:solidFill>
                <a:srgbClr val="000000"/>
              </a:solidFill>
              <a:latin typeface="Open Sans"/>
              <a:ea typeface="Open Sans"/>
              <a:cs typeface="Open Sans"/>
              <a:sym typeface="Open Sans"/>
            </a:endParaRPr>
          </a:p>
          <a:p>
            <a:pPr algn="ctr">
              <a:lnSpc>
                <a:spcPts val="4759"/>
              </a:lnSpc>
              <a:spcBef>
                <a:spcPct val="0"/>
              </a:spcBef>
            </a:pPr>
            <a:endParaRPr lang="en-US" sz="3399">
              <a:solidFill>
                <a:srgbClr val="000000"/>
              </a:solidFill>
              <a:latin typeface="Open Sans"/>
              <a:ea typeface="Open Sans"/>
              <a:cs typeface="Open Sans"/>
              <a:sym typeface="Open Sans"/>
            </a:endParaRPr>
          </a:p>
        </p:txBody>
      </p:sp>
      <p:sp>
        <p:nvSpPr>
          <p:cNvPr id="6" name="TextBox 6"/>
          <p:cNvSpPr txBox="1"/>
          <p:nvPr/>
        </p:nvSpPr>
        <p:spPr>
          <a:xfrm>
            <a:off x="10538609" y="3319780"/>
            <a:ext cx="6720691" cy="4180840"/>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Open Sans"/>
                <a:ea typeface="Open Sans"/>
                <a:cs typeface="Open Sans"/>
                <a:sym typeface="Open Sans"/>
              </a:rPr>
              <a:t>Podemos observar en el grafico que en promedio casi el doble de victorias de los equipos se dan en casa, lo que nos da a enteder que la localia es un factor determinante y que afecta el resultado del juego.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382505" y="1852319"/>
            <a:ext cx="11715472" cy="7761500"/>
          </a:xfrm>
          <a:custGeom>
            <a:avLst/>
            <a:gdLst/>
            <a:ahLst/>
            <a:cxnLst/>
            <a:rect l="l" t="t" r="r" b="b"/>
            <a:pathLst>
              <a:path w="11715472" h="7761500">
                <a:moveTo>
                  <a:pt x="0" y="0"/>
                </a:moveTo>
                <a:lnTo>
                  <a:pt x="11715472" y="0"/>
                </a:lnTo>
                <a:lnTo>
                  <a:pt x="11715472" y="7761500"/>
                </a:lnTo>
                <a:lnTo>
                  <a:pt x="0" y="7761500"/>
                </a:lnTo>
                <a:lnTo>
                  <a:pt x="0" y="0"/>
                </a:lnTo>
                <a:close/>
              </a:path>
            </a:pathLst>
          </a:custGeom>
          <a:blipFill>
            <a:blip r:embed="rId3"/>
            <a:stretch>
              <a:fillRect/>
            </a:stretch>
          </a:blipFill>
        </p:spPr>
        <p:txBody>
          <a:bodyPr/>
          <a:lstStyle/>
          <a:p>
            <a:endParaRPr lang="es-CO"/>
          </a:p>
        </p:txBody>
      </p:sp>
      <p:sp>
        <p:nvSpPr>
          <p:cNvPr id="4" name="TextBox 4"/>
          <p:cNvSpPr txBox="1"/>
          <p:nvPr/>
        </p:nvSpPr>
        <p:spPr>
          <a:xfrm>
            <a:off x="5165378" y="448310"/>
            <a:ext cx="7957245"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Promedio total de goles por temporada</a:t>
            </a:r>
          </a:p>
        </p:txBody>
      </p:sp>
      <p:sp>
        <p:nvSpPr>
          <p:cNvPr id="5" name="TextBox 5"/>
          <p:cNvSpPr txBox="1"/>
          <p:nvPr/>
        </p:nvSpPr>
        <p:spPr>
          <a:xfrm>
            <a:off x="12839692" y="1229042"/>
            <a:ext cx="5059896" cy="7291905"/>
          </a:xfrm>
          <a:prstGeom prst="rect">
            <a:avLst/>
          </a:prstGeom>
        </p:spPr>
        <p:txBody>
          <a:bodyPr lIns="0" tIns="0" rIns="0" bIns="0" rtlCol="0" anchor="t">
            <a:spAutoFit/>
          </a:bodyPr>
          <a:lstStyle/>
          <a:p>
            <a:pPr algn="l">
              <a:lnSpc>
                <a:spcPts val="4463"/>
              </a:lnSpc>
              <a:spcBef>
                <a:spcPct val="0"/>
              </a:spcBef>
            </a:pPr>
            <a:r>
              <a:rPr lang="en-US" sz="3188">
                <a:solidFill>
                  <a:srgbClr val="000000"/>
                </a:solidFill>
                <a:latin typeface="Open Sans"/>
                <a:ea typeface="Open Sans"/>
                <a:cs typeface="Open Sans"/>
                <a:sym typeface="Open Sans"/>
              </a:rPr>
              <a:t>Generamos un total de goles por cada temporada y hacemos su comparacion la cual nos puede realacionar eventos reales como un bajon de goles en el año 2020 (pandemia), la temporada 2005-2006 la Premier experimento un bajo de goles debido a implementacion de un juego mas defensivo.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EF4FB"/>
        </a:solidFill>
        <a:effectLst/>
      </p:bgPr>
    </p:bg>
    <p:spTree>
      <p:nvGrpSpPr>
        <p:cNvPr id="1" name=""/>
        <p:cNvGrpSpPr/>
        <p:nvPr/>
      </p:nvGrpSpPr>
      <p:grpSpPr>
        <a:xfrm>
          <a:off x="0" y="0"/>
          <a:ext cx="0" cy="0"/>
          <a:chOff x="0" y="0"/>
          <a:chExt cx="0" cy="0"/>
        </a:xfrm>
      </p:grpSpPr>
      <p:sp>
        <p:nvSpPr>
          <p:cNvPr id="2" name="Freeform 2"/>
          <p:cNvSpPr/>
          <p:nvPr/>
        </p:nvSpPr>
        <p:spPr>
          <a:xfrm>
            <a:off x="16022566" y="8520947"/>
            <a:ext cx="2062226" cy="1474706"/>
          </a:xfrm>
          <a:custGeom>
            <a:avLst/>
            <a:gdLst/>
            <a:ahLst/>
            <a:cxnLst/>
            <a:rect l="l" t="t" r="r" b="b"/>
            <a:pathLst>
              <a:path w="2062226" h="1474706">
                <a:moveTo>
                  <a:pt x="0" y="0"/>
                </a:moveTo>
                <a:lnTo>
                  <a:pt x="2062226" y="0"/>
                </a:lnTo>
                <a:lnTo>
                  <a:pt x="2062226" y="1474706"/>
                </a:lnTo>
                <a:lnTo>
                  <a:pt x="0" y="1474706"/>
                </a:lnTo>
                <a:lnTo>
                  <a:pt x="0" y="0"/>
                </a:lnTo>
                <a:close/>
              </a:path>
            </a:pathLst>
          </a:custGeom>
          <a:blipFill>
            <a:blip r:embed="rId2"/>
            <a:stretch>
              <a:fillRect l="-64402" r="-54896"/>
            </a:stretch>
          </a:blipFill>
        </p:spPr>
        <p:txBody>
          <a:bodyPr/>
          <a:lstStyle/>
          <a:p>
            <a:endParaRPr lang="es-CO"/>
          </a:p>
        </p:txBody>
      </p:sp>
      <p:sp>
        <p:nvSpPr>
          <p:cNvPr id="3" name="Freeform 3"/>
          <p:cNvSpPr/>
          <p:nvPr/>
        </p:nvSpPr>
        <p:spPr>
          <a:xfrm>
            <a:off x="658001" y="1261631"/>
            <a:ext cx="13006763" cy="8734022"/>
          </a:xfrm>
          <a:custGeom>
            <a:avLst/>
            <a:gdLst/>
            <a:ahLst/>
            <a:cxnLst/>
            <a:rect l="l" t="t" r="r" b="b"/>
            <a:pathLst>
              <a:path w="13006763" h="8734022">
                <a:moveTo>
                  <a:pt x="0" y="0"/>
                </a:moveTo>
                <a:lnTo>
                  <a:pt x="13006764" y="0"/>
                </a:lnTo>
                <a:lnTo>
                  <a:pt x="13006764" y="8734022"/>
                </a:lnTo>
                <a:lnTo>
                  <a:pt x="0" y="8734022"/>
                </a:lnTo>
                <a:lnTo>
                  <a:pt x="0" y="0"/>
                </a:lnTo>
                <a:close/>
              </a:path>
            </a:pathLst>
          </a:custGeom>
          <a:blipFill>
            <a:blip r:embed="rId3"/>
            <a:stretch>
              <a:fillRect l="-833" r="-143"/>
            </a:stretch>
          </a:blipFill>
        </p:spPr>
        <p:txBody>
          <a:bodyPr/>
          <a:lstStyle/>
          <a:p>
            <a:endParaRPr lang="es-CO"/>
          </a:p>
        </p:txBody>
      </p:sp>
      <p:sp>
        <p:nvSpPr>
          <p:cNvPr id="4" name="TextBox 4"/>
          <p:cNvSpPr txBox="1"/>
          <p:nvPr/>
        </p:nvSpPr>
        <p:spPr>
          <a:xfrm>
            <a:off x="5467052" y="448310"/>
            <a:ext cx="7353895" cy="580390"/>
          </a:xfrm>
          <a:prstGeom prst="rect">
            <a:avLst/>
          </a:prstGeom>
        </p:spPr>
        <p:txBody>
          <a:bodyPr lIns="0" tIns="0" rIns="0" bIns="0" rtlCol="0" anchor="t">
            <a:spAutoFit/>
          </a:bodyPr>
          <a:lstStyle/>
          <a:p>
            <a:pPr algn="ctr">
              <a:lnSpc>
                <a:spcPts val="4759"/>
              </a:lnSpc>
              <a:spcBef>
                <a:spcPct val="0"/>
              </a:spcBef>
            </a:pPr>
            <a:r>
              <a:rPr lang="en-US" sz="3399">
                <a:solidFill>
                  <a:srgbClr val="000000"/>
                </a:solidFill>
                <a:latin typeface="Open Sans"/>
                <a:ea typeface="Open Sans"/>
                <a:cs typeface="Open Sans"/>
                <a:sym typeface="Open Sans"/>
              </a:rPr>
              <a:t>Total de faltas cometidas por equipo</a:t>
            </a:r>
          </a:p>
        </p:txBody>
      </p:sp>
      <p:sp>
        <p:nvSpPr>
          <p:cNvPr id="5" name="TextBox 5"/>
          <p:cNvSpPr txBox="1"/>
          <p:nvPr/>
        </p:nvSpPr>
        <p:spPr>
          <a:xfrm>
            <a:off x="13998638" y="1194956"/>
            <a:ext cx="4047856" cy="7181215"/>
          </a:xfrm>
          <a:prstGeom prst="rect">
            <a:avLst/>
          </a:prstGeom>
        </p:spPr>
        <p:txBody>
          <a:bodyPr lIns="0" tIns="0" rIns="0" bIns="0" rtlCol="0" anchor="t">
            <a:spAutoFit/>
          </a:bodyPr>
          <a:lstStyle/>
          <a:p>
            <a:pPr algn="l">
              <a:lnSpc>
                <a:spcPts val="4759"/>
              </a:lnSpc>
              <a:spcBef>
                <a:spcPct val="0"/>
              </a:spcBef>
            </a:pPr>
            <a:r>
              <a:rPr lang="en-US" sz="3399">
                <a:solidFill>
                  <a:srgbClr val="000000"/>
                </a:solidFill>
                <a:latin typeface="Open Sans"/>
                <a:ea typeface="Open Sans"/>
                <a:cs typeface="Open Sans"/>
                <a:sym typeface="Open Sans"/>
              </a:rPr>
              <a:t>En esta grafica de valores de faltas, podemos evaluar la cantidad de faltas de los equipos en lo largo de las 2024 temporadas, dandonos a mostrar que el Everton ha cometido mas de 10.000 mil faltas.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1379</Words>
  <Application>Microsoft Office PowerPoint</Application>
  <PresentationFormat>Personalizado</PresentationFormat>
  <Paragraphs>97</Paragraphs>
  <Slides>20</Slides>
  <Notes>0</Notes>
  <HiddenSlides>0</HiddenSlides>
  <MMClips>1</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20</vt:i4>
      </vt:variant>
    </vt:vector>
  </HeadingPairs>
  <TitlesOfParts>
    <vt:vector size="25" baseType="lpstr">
      <vt:lpstr>Arial</vt:lpstr>
      <vt:lpstr>Open Sans Bold</vt:lpstr>
      <vt:lpstr>Calibri</vt:lpstr>
      <vt:lpstr>Open Sans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GRUPO 1</dc:title>
  <cp:lastModifiedBy>Familia Loyo Osorio</cp:lastModifiedBy>
  <cp:revision>1</cp:revision>
  <dcterms:created xsi:type="dcterms:W3CDTF">2006-08-16T00:00:00Z</dcterms:created>
  <dcterms:modified xsi:type="dcterms:W3CDTF">2025-07-16T11:07:13Z</dcterms:modified>
  <dc:identifier>DAGsfQzCH0A</dc:identifier>
</cp:coreProperties>
</file>