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tm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tmp"/><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 Id="rId5" Type="http://schemas.openxmlformats.org/officeDocument/2006/relationships/image" Target="../media/image22.tmp"/><Relationship Id="rId4" Type="http://schemas.openxmlformats.org/officeDocument/2006/relationships/image" Target="../media/image21.tmp"/></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23.tmp"/><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tmp"/></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E5BC7-92CF-4206-A3C5-5BD8A72B9924}"/>
              </a:ext>
            </a:extLst>
          </p:cNvPr>
          <p:cNvSpPr>
            <a:spLocks noGrp="1"/>
          </p:cNvSpPr>
          <p:nvPr>
            <p:ph type="ctrTitle"/>
          </p:nvPr>
        </p:nvSpPr>
        <p:spPr/>
        <p:txBody>
          <a:bodyPr/>
          <a:lstStyle/>
          <a:p>
            <a:r>
              <a:rPr lang="es-ES" dirty="0"/>
              <a:t>Presentación de proyecto final </a:t>
            </a:r>
            <a:endParaRPr lang="es-MX" dirty="0"/>
          </a:p>
        </p:txBody>
      </p:sp>
      <p:sp>
        <p:nvSpPr>
          <p:cNvPr id="3" name="Subtítulo 2">
            <a:extLst>
              <a:ext uri="{FF2B5EF4-FFF2-40B4-BE49-F238E27FC236}">
                <a16:creationId xmlns:a16="http://schemas.microsoft.com/office/drawing/2014/main" id="{5D3D8FAA-35E0-49C2-A62B-E13D3601716C}"/>
              </a:ext>
            </a:extLst>
          </p:cNvPr>
          <p:cNvSpPr>
            <a:spLocks noGrp="1"/>
          </p:cNvSpPr>
          <p:nvPr>
            <p:ph type="subTitle" idx="1"/>
          </p:nvPr>
        </p:nvSpPr>
        <p:spPr/>
        <p:txBody>
          <a:bodyPr/>
          <a:lstStyle/>
          <a:p>
            <a:r>
              <a:rPr lang="es-ES" dirty="0">
                <a:solidFill>
                  <a:schemeClr val="tx1"/>
                </a:solidFill>
              </a:rPr>
              <a:t>Compiladores y desarrollo de librerías </a:t>
            </a:r>
            <a:endParaRPr lang="es-MX" dirty="0">
              <a:solidFill>
                <a:schemeClr val="tx1"/>
              </a:solidFill>
            </a:endParaRPr>
          </a:p>
        </p:txBody>
      </p:sp>
    </p:spTree>
    <p:extLst>
      <p:ext uri="{BB962C8B-B14F-4D97-AF65-F5344CB8AC3E}">
        <p14:creationId xmlns:p14="http://schemas.microsoft.com/office/powerpoint/2010/main" val="74314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95C7F-76C0-4BD2-8DA3-45246AFB709E}"/>
              </a:ext>
            </a:extLst>
          </p:cNvPr>
          <p:cNvSpPr>
            <a:spLocks noGrp="1"/>
          </p:cNvSpPr>
          <p:nvPr>
            <p:ph type="title"/>
          </p:nvPr>
        </p:nvSpPr>
        <p:spPr>
          <a:xfrm>
            <a:off x="1141413" y="618518"/>
            <a:ext cx="9905998" cy="1059280"/>
          </a:xfrm>
        </p:spPr>
        <p:txBody>
          <a:bodyPr/>
          <a:lstStyle/>
          <a:p>
            <a:r>
              <a:rPr lang="es-ES" dirty="0"/>
              <a:t>Generación de tokens</a:t>
            </a:r>
            <a:endParaRPr lang="es-MX" dirty="0"/>
          </a:p>
        </p:txBody>
      </p:sp>
      <p:sp>
        <p:nvSpPr>
          <p:cNvPr id="3" name="Marcador de contenido 2">
            <a:extLst>
              <a:ext uri="{FF2B5EF4-FFF2-40B4-BE49-F238E27FC236}">
                <a16:creationId xmlns:a16="http://schemas.microsoft.com/office/drawing/2014/main" id="{625D431B-0269-4A38-8367-34E292FEA70B}"/>
              </a:ext>
            </a:extLst>
          </p:cNvPr>
          <p:cNvSpPr>
            <a:spLocks noGrp="1"/>
          </p:cNvSpPr>
          <p:nvPr>
            <p:ph idx="1"/>
          </p:nvPr>
        </p:nvSpPr>
        <p:spPr>
          <a:xfrm>
            <a:off x="1141412" y="1535184"/>
            <a:ext cx="9905999" cy="4704297"/>
          </a:xfrm>
        </p:spPr>
        <p:txBody>
          <a:bodyPr/>
          <a:lstStyle/>
          <a:p>
            <a:r>
              <a:rPr lang="es-ES" dirty="0"/>
              <a:t>En el proceso de generación de tokens se debe de analizar los componentes del archivo fuente, es decir, si alguna línea contiene palabras reservadas, números, identificadores y operadores, en este proceso solo se identifican estos grupos, aun sin definir la operación a computar o la acción a realizar.</a:t>
            </a:r>
          </a:p>
          <a:p>
            <a:r>
              <a:rPr lang="es-ES" dirty="0"/>
              <a:t>Existen métodos dentro de la clase compilador para realizar el proceso de la generación de los tokens.</a:t>
            </a:r>
          </a:p>
          <a:p>
            <a:endParaRPr lang="es-MX" dirty="0"/>
          </a:p>
        </p:txBody>
      </p:sp>
    </p:spTree>
    <p:extLst>
      <p:ext uri="{BB962C8B-B14F-4D97-AF65-F5344CB8AC3E}">
        <p14:creationId xmlns:p14="http://schemas.microsoft.com/office/powerpoint/2010/main" val="240917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C4C23C2-9AC5-4FF3-B5F1-FC5BED91599F}"/>
              </a:ext>
            </a:extLst>
          </p:cNvPr>
          <p:cNvSpPr txBox="1"/>
          <p:nvPr/>
        </p:nvSpPr>
        <p:spPr>
          <a:xfrm>
            <a:off x="1291905" y="1065402"/>
            <a:ext cx="10022727" cy="923330"/>
          </a:xfrm>
          <a:prstGeom prst="rect">
            <a:avLst/>
          </a:prstGeom>
          <a:noFill/>
        </p:spPr>
        <p:txBody>
          <a:bodyPr wrap="square" rtlCol="0">
            <a:spAutoFit/>
          </a:bodyPr>
          <a:lstStyle/>
          <a:p>
            <a:r>
              <a:rPr lang="es-ES"/>
              <a:t>Uno de los métodos es el encargado de obtener los números encontrados dentro del vector de caracteres, el nombre de este método se llama esNumero(), este método recibe como parámetro un vector de caracteres y regresa el numero encontrado dentro del vector de caracteres</a:t>
            </a:r>
            <a:endParaRPr lang="es-MX" dirty="0"/>
          </a:p>
        </p:txBody>
      </p:sp>
      <p:pic>
        <p:nvPicPr>
          <p:cNvPr id="3" name="Imagen 2">
            <a:extLst>
              <a:ext uri="{FF2B5EF4-FFF2-40B4-BE49-F238E27FC236}">
                <a16:creationId xmlns:a16="http://schemas.microsoft.com/office/drawing/2014/main" id="{D9B893B5-6E49-48A9-BB49-9D73260F220F}"/>
              </a:ext>
            </a:extLst>
          </p:cNvPr>
          <p:cNvPicPr/>
          <p:nvPr/>
        </p:nvPicPr>
        <p:blipFill>
          <a:blip r:embed="rId2">
            <a:extLst>
              <a:ext uri="{28A0092B-C50C-407E-A947-70E740481C1C}">
                <a14:useLocalDpi xmlns:a14="http://schemas.microsoft.com/office/drawing/2010/main" val="0"/>
              </a:ext>
            </a:extLst>
          </a:blip>
          <a:stretch>
            <a:fillRect/>
          </a:stretch>
        </p:blipFill>
        <p:spPr>
          <a:xfrm>
            <a:off x="1291905" y="2222112"/>
            <a:ext cx="6858000" cy="417195"/>
          </a:xfrm>
          <a:prstGeom prst="rect">
            <a:avLst/>
          </a:prstGeom>
        </p:spPr>
      </p:pic>
      <p:sp>
        <p:nvSpPr>
          <p:cNvPr id="5" name="Rectángulo 4">
            <a:extLst>
              <a:ext uri="{FF2B5EF4-FFF2-40B4-BE49-F238E27FC236}">
                <a16:creationId xmlns:a16="http://schemas.microsoft.com/office/drawing/2014/main" id="{6BC2FCA4-A3C1-4A7C-9419-382E29877C50}"/>
              </a:ext>
            </a:extLst>
          </p:cNvPr>
          <p:cNvSpPr/>
          <p:nvPr/>
        </p:nvSpPr>
        <p:spPr>
          <a:xfrm>
            <a:off x="1191237" y="2967335"/>
            <a:ext cx="7952763" cy="646331"/>
          </a:xfrm>
          <a:prstGeom prst="rect">
            <a:avLst/>
          </a:prstGeom>
        </p:spPr>
        <p:txBody>
          <a:bodyPr wrap="square">
            <a:spAutoFit/>
          </a:bodyPr>
          <a:lstStyle/>
          <a:p>
            <a:r>
              <a:rPr lang="es-ES" dirty="0"/>
              <a:t>Por ejemplo, si este método recibe como entrada la siguiente cadena:</a:t>
            </a:r>
          </a:p>
          <a:p>
            <a:r>
              <a:rPr lang="es-ES" dirty="0"/>
              <a:t> </a:t>
            </a:r>
          </a:p>
        </p:txBody>
      </p:sp>
      <p:pic>
        <p:nvPicPr>
          <p:cNvPr id="6" name="Imagen 5">
            <a:extLst>
              <a:ext uri="{FF2B5EF4-FFF2-40B4-BE49-F238E27FC236}">
                <a16:creationId xmlns:a16="http://schemas.microsoft.com/office/drawing/2014/main" id="{D7C6B6D3-AB81-40CE-B9A2-674109A1497F}"/>
              </a:ext>
            </a:extLst>
          </p:cNvPr>
          <p:cNvPicPr>
            <a:picLocks noChangeAspect="1"/>
          </p:cNvPicPr>
          <p:nvPr/>
        </p:nvPicPr>
        <p:blipFill>
          <a:blip r:embed="rId3"/>
          <a:stretch>
            <a:fillRect/>
          </a:stretch>
        </p:blipFill>
        <p:spPr>
          <a:xfrm>
            <a:off x="1291905" y="3513073"/>
            <a:ext cx="2213040" cy="201185"/>
          </a:xfrm>
          <a:prstGeom prst="rect">
            <a:avLst/>
          </a:prstGeom>
        </p:spPr>
      </p:pic>
      <p:pic>
        <p:nvPicPr>
          <p:cNvPr id="8" name="Imagen 7">
            <a:extLst>
              <a:ext uri="{FF2B5EF4-FFF2-40B4-BE49-F238E27FC236}">
                <a16:creationId xmlns:a16="http://schemas.microsoft.com/office/drawing/2014/main" id="{A806BAD0-A261-4631-9B7C-E6EDBE8A9DFA}"/>
              </a:ext>
            </a:extLst>
          </p:cNvPr>
          <p:cNvPicPr/>
          <p:nvPr/>
        </p:nvPicPr>
        <p:blipFill>
          <a:blip r:embed="rId4">
            <a:extLst>
              <a:ext uri="{28A0092B-C50C-407E-A947-70E740481C1C}">
                <a14:useLocalDpi xmlns:a14="http://schemas.microsoft.com/office/drawing/2010/main" val="0"/>
              </a:ext>
            </a:extLst>
          </a:blip>
          <a:stretch>
            <a:fillRect/>
          </a:stretch>
        </p:blipFill>
        <p:spPr>
          <a:xfrm>
            <a:off x="1191237" y="4199252"/>
            <a:ext cx="3895725" cy="276225"/>
          </a:xfrm>
          <a:prstGeom prst="rect">
            <a:avLst/>
          </a:prstGeom>
        </p:spPr>
      </p:pic>
      <p:pic>
        <p:nvPicPr>
          <p:cNvPr id="1027" name="Imagen 29">
            <a:extLst>
              <a:ext uri="{FF2B5EF4-FFF2-40B4-BE49-F238E27FC236}">
                <a16:creationId xmlns:a16="http://schemas.microsoft.com/office/drawing/2014/main" id="{FE5442A2-736B-439D-B7D5-01A116FB1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905" y="5147214"/>
            <a:ext cx="3492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79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3FE0A3-4E1F-4893-A2C3-E2948D5F487E}"/>
              </a:ext>
            </a:extLst>
          </p:cNvPr>
          <p:cNvSpPr txBox="1"/>
          <p:nvPr/>
        </p:nvSpPr>
        <p:spPr>
          <a:xfrm>
            <a:off x="1073791" y="1073791"/>
            <a:ext cx="9317161" cy="369332"/>
          </a:xfrm>
          <a:prstGeom prst="rect">
            <a:avLst/>
          </a:prstGeom>
          <a:noFill/>
        </p:spPr>
        <p:txBody>
          <a:bodyPr wrap="square" rtlCol="0">
            <a:spAutoFit/>
          </a:bodyPr>
          <a:lstStyle/>
          <a:p>
            <a:r>
              <a:rPr lang="es-ES"/>
              <a:t>Otro método para la ayuda del proceso de generación de tokens es el llamado getTexto():</a:t>
            </a:r>
            <a:endParaRPr lang="es-MX" dirty="0"/>
          </a:p>
        </p:txBody>
      </p:sp>
      <p:pic>
        <p:nvPicPr>
          <p:cNvPr id="3" name="Imagen 2">
            <a:extLst>
              <a:ext uri="{FF2B5EF4-FFF2-40B4-BE49-F238E27FC236}">
                <a16:creationId xmlns:a16="http://schemas.microsoft.com/office/drawing/2014/main" id="{5FACFB74-BD32-433D-AF3F-29EF320D002D}"/>
              </a:ext>
            </a:extLst>
          </p:cNvPr>
          <p:cNvPicPr/>
          <p:nvPr/>
        </p:nvPicPr>
        <p:blipFill>
          <a:blip r:embed="rId2">
            <a:extLst>
              <a:ext uri="{28A0092B-C50C-407E-A947-70E740481C1C}">
                <a14:useLocalDpi xmlns:a14="http://schemas.microsoft.com/office/drawing/2010/main" val="0"/>
              </a:ext>
            </a:extLst>
          </a:blip>
          <a:stretch>
            <a:fillRect/>
          </a:stretch>
        </p:blipFill>
        <p:spPr>
          <a:xfrm>
            <a:off x="1073791" y="1443123"/>
            <a:ext cx="6858000" cy="415290"/>
          </a:xfrm>
          <a:prstGeom prst="rect">
            <a:avLst/>
          </a:prstGeom>
        </p:spPr>
      </p:pic>
      <p:sp>
        <p:nvSpPr>
          <p:cNvPr id="4" name="CuadroTexto 3">
            <a:extLst>
              <a:ext uri="{FF2B5EF4-FFF2-40B4-BE49-F238E27FC236}">
                <a16:creationId xmlns:a16="http://schemas.microsoft.com/office/drawing/2014/main" id="{3E79F8BF-E40C-47CC-8D59-EAFF8BA48065}"/>
              </a:ext>
            </a:extLst>
          </p:cNvPr>
          <p:cNvSpPr txBox="1"/>
          <p:nvPr/>
        </p:nvSpPr>
        <p:spPr>
          <a:xfrm>
            <a:off x="1073791" y="2114025"/>
            <a:ext cx="10352015" cy="5078313"/>
          </a:xfrm>
          <a:prstGeom prst="rect">
            <a:avLst/>
          </a:prstGeom>
          <a:noFill/>
        </p:spPr>
        <p:txBody>
          <a:bodyPr wrap="square" rtlCol="0">
            <a:spAutoFit/>
          </a:bodyPr>
          <a:lstStyle/>
          <a:p>
            <a:r>
              <a:rPr lang="es-ES" dirty="0"/>
              <a:t>Este método regresa un vector de caracteres con todos los caracteres dentro de los conjuntos del alfabeto {a-z} y {A-Z}.</a:t>
            </a:r>
          </a:p>
          <a:p>
            <a:r>
              <a:rPr lang="es-ES" dirty="0"/>
              <a:t>Por ejemplo, si pasamos como parámetro el siguiente vector de caracteres:</a:t>
            </a:r>
          </a:p>
          <a:p>
            <a:endParaRPr lang="es-ES" dirty="0"/>
          </a:p>
          <a:p>
            <a:endParaRPr lang="es-ES" dirty="0"/>
          </a:p>
          <a:p>
            <a:r>
              <a:rPr lang="es-ES" dirty="0"/>
              <a:t>El método regresa el siguiente vector de caracteres:</a:t>
            </a:r>
          </a:p>
          <a:p>
            <a:endParaRPr lang="es-ES" dirty="0"/>
          </a:p>
          <a:p>
            <a:endParaRPr lang="es-ES" dirty="0"/>
          </a:p>
          <a:p>
            <a:r>
              <a:rPr lang="es-ES" dirty="0"/>
              <a:t>En este punto podemos utilizar esta cadena sin símbolos y sin números para reconocer los operadores, identificadores y palabras reservadas.</a:t>
            </a:r>
          </a:p>
          <a:p>
            <a:r>
              <a:rPr lang="es-ES" dirty="0"/>
              <a:t>El método </a:t>
            </a:r>
            <a:r>
              <a:rPr lang="es-ES" dirty="0" err="1"/>
              <a:t>esReservada</a:t>
            </a:r>
            <a:r>
              <a:rPr lang="es-ES" dirty="0"/>
              <a:t>(), toma un vector de caracteres como entrada este analiza dicho vector y determina si este contiene alguna palabra reservada, además por parámetro actualiza dos valores enteros indicando la posición dentro del arreglo donde fue encontrado el primer carácter de la palabra reservada y el ultimo.</a:t>
            </a:r>
          </a:p>
          <a:p>
            <a:r>
              <a:rPr lang="es-ES" dirty="0"/>
              <a:t>Otra opción de método para solo obtener la palabra reservada es un método sobrecargado que solo recibe como parámetro un vector de caracteres, este actualiza el contador de tokens y regresa la palabra reservada encontrada.</a:t>
            </a:r>
          </a:p>
          <a:p>
            <a:endParaRPr lang="es-ES" dirty="0"/>
          </a:p>
          <a:p>
            <a:endParaRPr lang="es-ES" dirty="0"/>
          </a:p>
        </p:txBody>
      </p:sp>
      <p:pic>
        <p:nvPicPr>
          <p:cNvPr id="5" name="Imagen 4">
            <a:extLst>
              <a:ext uri="{FF2B5EF4-FFF2-40B4-BE49-F238E27FC236}">
                <a16:creationId xmlns:a16="http://schemas.microsoft.com/office/drawing/2014/main" id="{291F09F4-0B96-497A-ACA4-F15F641BFC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3791" y="3113059"/>
            <a:ext cx="2212975" cy="201295"/>
          </a:xfrm>
          <a:prstGeom prst="rect">
            <a:avLst/>
          </a:prstGeom>
          <a:noFill/>
        </p:spPr>
      </p:pic>
      <p:pic>
        <p:nvPicPr>
          <p:cNvPr id="6" name="Imagen 5">
            <a:extLst>
              <a:ext uri="{FF2B5EF4-FFF2-40B4-BE49-F238E27FC236}">
                <a16:creationId xmlns:a16="http://schemas.microsoft.com/office/drawing/2014/main" id="{ABB6CBDC-5CC6-4AFB-B80C-043A13BF110E}"/>
              </a:ext>
            </a:extLst>
          </p:cNvPr>
          <p:cNvPicPr>
            <a:picLocks noChangeAspect="1"/>
          </p:cNvPicPr>
          <p:nvPr/>
        </p:nvPicPr>
        <p:blipFill>
          <a:blip r:embed="rId4"/>
          <a:stretch>
            <a:fillRect/>
          </a:stretch>
        </p:blipFill>
        <p:spPr>
          <a:xfrm>
            <a:off x="1073791" y="3890760"/>
            <a:ext cx="1639966" cy="188992"/>
          </a:xfrm>
          <a:prstGeom prst="rect">
            <a:avLst/>
          </a:prstGeom>
        </p:spPr>
      </p:pic>
    </p:spTree>
    <p:extLst>
      <p:ext uri="{BB962C8B-B14F-4D97-AF65-F5344CB8AC3E}">
        <p14:creationId xmlns:p14="http://schemas.microsoft.com/office/powerpoint/2010/main" val="401458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D6EDC2D-15DB-4E54-A780-EEFCD8180E79}"/>
              </a:ext>
            </a:extLst>
          </p:cNvPr>
          <p:cNvPicPr/>
          <p:nvPr/>
        </p:nvPicPr>
        <p:blipFill>
          <a:blip r:embed="rId2">
            <a:extLst>
              <a:ext uri="{28A0092B-C50C-407E-A947-70E740481C1C}">
                <a14:useLocalDpi xmlns:a14="http://schemas.microsoft.com/office/drawing/2010/main" val="0"/>
              </a:ext>
            </a:extLst>
          </a:blip>
          <a:stretch>
            <a:fillRect/>
          </a:stretch>
        </p:blipFill>
        <p:spPr>
          <a:xfrm>
            <a:off x="1224094" y="345332"/>
            <a:ext cx="7190064" cy="1298910"/>
          </a:xfrm>
          <a:prstGeom prst="rect">
            <a:avLst/>
          </a:prstGeom>
        </p:spPr>
      </p:pic>
      <p:sp>
        <p:nvSpPr>
          <p:cNvPr id="7" name="Rectángulo 6">
            <a:extLst>
              <a:ext uri="{FF2B5EF4-FFF2-40B4-BE49-F238E27FC236}">
                <a16:creationId xmlns:a16="http://schemas.microsoft.com/office/drawing/2014/main" id="{57A2D01A-F7BE-498A-BE64-EEF38958F4A8}"/>
              </a:ext>
            </a:extLst>
          </p:cNvPr>
          <p:cNvSpPr/>
          <p:nvPr/>
        </p:nvSpPr>
        <p:spPr>
          <a:xfrm>
            <a:off x="1224094" y="1859340"/>
            <a:ext cx="10277212" cy="3139321"/>
          </a:xfrm>
          <a:prstGeom prst="rect">
            <a:avLst/>
          </a:prstGeom>
        </p:spPr>
        <p:txBody>
          <a:bodyPr wrap="square">
            <a:spAutoFit/>
          </a:bodyPr>
          <a:lstStyle/>
          <a:p>
            <a:r>
              <a:rPr lang="es-ES" dirty="0"/>
              <a:t>Si pasamos como parámetro el vector de caracteres:</a:t>
            </a:r>
          </a:p>
          <a:p>
            <a:r>
              <a:rPr lang="es-ES" dirty="0"/>
              <a:t> </a:t>
            </a:r>
          </a:p>
          <a:p>
            <a:r>
              <a:rPr lang="es-ES" dirty="0"/>
              <a:t>El vector de caracteres regresado por la función será:</a:t>
            </a:r>
          </a:p>
          <a:p>
            <a:endParaRPr lang="es-ES" dirty="0"/>
          </a:p>
          <a:p>
            <a:r>
              <a:rPr lang="es-ES" dirty="0"/>
              <a:t> </a:t>
            </a:r>
          </a:p>
          <a:p>
            <a:r>
              <a:rPr lang="es-ES" dirty="0"/>
              <a:t>Indicando que la palabra reservada entero se encuentra desde la posición 0 a la 6.</a:t>
            </a:r>
          </a:p>
          <a:p>
            <a:r>
              <a:rPr lang="es-ES" dirty="0"/>
              <a:t>Además de arrojar esa información el método también aumenta el contador de elementos del token.</a:t>
            </a:r>
          </a:p>
          <a:p>
            <a:r>
              <a:rPr lang="es-ES" dirty="0"/>
              <a:t> </a:t>
            </a:r>
          </a:p>
          <a:p>
            <a:endParaRPr lang="es-ES" dirty="0"/>
          </a:p>
          <a:p>
            <a:endParaRPr lang="es-ES" dirty="0"/>
          </a:p>
          <a:p>
            <a:r>
              <a:rPr lang="es-ES" dirty="0"/>
              <a:t>Indicando que en la presente línea se ha encontrado un identificador.</a:t>
            </a:r>
          </a:p>
        </p:txBody>
      </p:sp>
      <p:pic>
        <p:nvPicPr>
          <p:cNvPr id="11" name="Imagen 10">
            <a:extLst>
              <a:ext uri="{FF2B5EF4-FFF2-40B4-BE49-F238E27FC236}">
                <a16:creationId xmlns:a16="http://schemas.microsoft.com/office/drawing/2014/main" id="{D6B2BC68-0BF4-490D-8175-76B3854F2284}"/>
              </a:ext>
            </a:extLst>
          </p:cNvPr>
          <p:cNvPicPr/>
          <p:nvPr/>
        </p:nvPicPr>
        <p:blipFill>
          <a:blip r:embed="rId3">
            <a:extLst>
              <a:ext uri="{28A0092B-C50C-407E-A947-70E740481C1C}">
                <a14:useLocalDpi xmlns:a14="http://schemas.microsoft.com/office/drawing/2010/main" val="0"/>
              </a:ext>
            </a:extLst>
          </a:blip>
          <a:stretch>
            <a:fillRect/>
          </a:stretch>
        </p:blipFill>
        <p:spPr>
          <a:xfrm>
            <a:off x="1355346" y="2252706"/>
            <a:ext cx="1562100" cy="171450"/>
          </a:xfrm>
          <a:prstGeom prst="rect">
            <a:avLst/>
          </a:prstGeom>
        </p:spPr>
      </p:pic>
      <p:pic>
        <p:nvPicPr>
          <p:cNvPr id="12" name="Imagen 11">
            <a:extLst>
              <a:ext uri="{FF2B5EF4-FFF2-40B4-BE49-F238E27FC236}">
                <a16:creationId xmlns:a16="http://schemas.microsoft.com/office/drawing/2014/main" id="{E272A35E-4AF4-4E33-B793-194E92DAEA5F}"/>
              </a:ext>
            </a:extLst>
          </p:cNvPr>
          <p:cNvPicPr/>
          <p:nvPr/>
        </p:nvPicPr>
        <p:blipFill>
          <a:blip r:embed="rId4">
            <a:extLst>
              <a:ext uri="{28A0092B-C50C-407E-A947-70E740481C1C}">
                <a14:useLocalDpi xmlns:a14="http://schemas.microsoft.com/office/drawing/2010/main" val="0"/>
              </a:ext>
            </a:extLst>
          </a:blip>
          <a:stretch>
            <a:fillRect/>
          </a:stretch>
        </p:blipFill>
        <p:spPr>
          <a:xfrm>
            <a:off x="1355346" y="2817522"/>
            <a:ext cx="552450" cy="457200"/>
          </a:xfrm>
          <a:prstGeom prst="rect">
            <a:avLst/>
          </a:prstGeom>
        </p:spPr>
      </p:pic>
      <p:pic>
        <p:nvPicPr>
          <p:cNvPr id="13" name="Imagen 12">
            <a:extLst>
              <a:ext uri="{FF2B5EF4-FFF2-40B4-BE49-F238E27FC236}">
                <a16:creationId xmlns:a16="http://schemas.microsoft.com/office/drawing/2014/main" id="{740C8398-88E0-4964-B565-6A0EA145751E}"/>
              </a:ext>
            </a:extLst>
          </p:cNvPr>
          <p:cNvPicPr/>
          <p:nvPr/>
        </p:nvPicPr>
        <p:blipFill>
          <a:blip r:embed="rId5">
            <a:extLst>
              <a:ext uri="{28A0092B-C50C-407E-A947-70E740481C1C}">
                <a14:useLocalDpi xmlns:a14="http://schemas.microsoft.com/office/drawing/2010/main" val="0"/>
              </a:ext>
            </a:extLst>
          </a:blip>
          <a:stretch>
            <a:fillRect/>
          </a:stretch>
        </p:blipFill>
        <p:spPr>
          <a:xfrm>
            <a:off x="1355346" y="3905949"/>
            <a:ext cx="2457450" cy="723900"/>
          </a:xfrm>
          <a:prstGeom prst="rect">
            <a:avLst/>
          </a:prstGeom>
        </p:spPr>
      </p:pic>
    </p:spTree>
    <p:extLst>
      <p:ext uri="{BB962C8B-B14F-4D97-AF65-F5344CB8AC3E}">
        <p14:creationId xmlns:p14="http://schemas.microsoft.com/office/powerpoint/2010/main" val="66759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9309CA1-CD47-4CC8-966D-8B96382D3D4F}"/>
              </a:ext>
            </a:extLst>
          </p:cNvPr>
          <p:cNvSpPr/>
          <p:nvPr/>
        </p:nvSpPr>
        <p:spPr>
          <a:xfrm>
            <a:off x="872454" y="664546"/>
            <a:ext cx="10435905" cy="1552669"/>
          </a:xfrm>
          <a:prstGeom prst="rect">
            <a:avLst/>
          </a:prstGeom>
        </p:spPr>
        <p:txBody>
          <a:bodyPr wrap="square">
            <a:spAutoFit/>
          </a:bodyPr>
          <a:lstStyle/>
          <a:p>
            <a:pPr algn="just">
              <a:lnSpc>
                <a:spcPct val="107000"/>
              </a:lnSpc>
              <a:spcAft>
                <a:spcPts val="800"/>
              </a:spcAft>
            </a:pPr>
            <a:r>
              <a:rPr lang="es-MX" dirty="0">
                <a:latin typeface="Arial" panose="020B0604020202020204" pitchFamily="34" charset="0"/>
                <a:ea typeface="Calibri" panose="020F0502020204030204" pitchFamily="34" charset="0"/>
                <a:cs typeface="Times New Roman" panose="02020603050405020304" pitchFamily="18" charset="0"/>
              </a:rPr>
              <a:t>Existe otro método para encontrar los operadores, los cuales han sido previamente definidos en la gramática del lenguaje, este método se llama </a:t>
            </a:r>
            <a:r>
              <a:rPr lang="es-MX" dirty="0" err="1">
                <a:latin typeface="Arial" panose="020B0604020202020204" pitchFamily="34" charset="0"/>
                <a:ea typeface="Calibri" panose="020F0502020204030204" pitchFamily="34" charset="0"/>
                <a:cs typeface="Times New Roman" panose="02020603050405020304" pitchFamily="18" charset="0"/>
              </a:rPr>
              <a:t>esOperador</a:t>
            </a:r>
            <a:r>
              <a:rPr lang="es-MX" dirty="0">
                <a:latin typeface="Arial" panose="020B0604020202020204" pitchFamily="34" charset="0"/>
                <a:ea typeface="Calibri" panose="020F0502020204030204" pitchFamily="34" charset="0"/>
                <a:cs typeface="Times New Roman" panose="02020603050405020304" pitchFamily="18" charset="0"/>
              </a:rPr>
              <a:t>(), el cual recibe como parámetro un vector de caracteres y regresa al operador encontrado en el vector de caracteres pasado como parámetro, además contiene un método sobrecargado que actualiza dos variables de tipo entero indicando la posición de inicio y fin del operador.</a:t>
            </a:r>
          </a:p>
        </p:txBody>
      </p:sp>
      <p:pic>
        <p:nvPicPr>
          <p:cNvPr id="3" name="Imagen 2">
            <a:extLst>
              <a:ext uri="{FF2B5EF4-FFF2-40B4-BE49-F238E27FC236}">
                <a16:creationId xmlns:a16="http://schemas.microsoft.com/office/drawing/2014/main" id="{E4C0DFD2-DB8B-4B16-9FF8-D26B775D7831}"/>
              </a:ext>
            </a:extLst>
          </p:cNvPr>
          <p:cNvPicPr/>
          <p:nvPr/>
        </p:nvPicPr>
        <p:blipFill>
          <a:blip r:embed="rId2">
            <a:extLst>
              <a:ext uri="{28A0092B-C50C-407E-A947-70E740481C1C}">
                <a14:useLocalDpi xmlns:a14="http://schemas.microsoft.com/office/drawing/2010/main" val="0"/>
              </a:ext>
            </a:extLst>
          </a:blip>
          <a:stretch>
            <a:fillRect/>
          </a:stretch>
        </p:blipFill>
        <p:spPr>
          <a:xfrm>
            <a:off x="872454" y="2349462"/>
            <a:ext cx="7066915" cy="1001395"/>
          </a:xfrm>
          <a:prstGeom prst="rect">
            <a:avLst/>
          </a:prstGeom>
        </p:spPr>
      </p:pic>
      <p:sp>
        <p:nvSpPr>
          <p:cNvPr id="4" name="Rectángulo 3">
            <a:extLst>
              <a:ext uri="{FF2B5EF4-FFF2-40B4-BE49-F238E27FC236}">
                <a16:creationId xmlns:a16="http://schemas.microsoft.com/office/drawing/2014/main" id="{34E37509-22CF-47CC-ADCC-9F4FB2EFC23C}"/>
              </a:ext>
            </a:extLst>
          </p:cNvPr>
          <p:cNvSpPr/>
          <p:nvPr/>
        </p:nvSpPr>
        <p:spPr>
          <a:xfrm>
            <a:off x="757805" y="3507144"/>
            <a:ext cx="10550553" cy="2308324"/>
          </a:xfrm>
          <a:prstGeom prst="rect">
            <a:avLst/>
          </a:prstGeom>
        </p:spPr>
        <p:txBody>
          <a:bodyPr wrap="square">
            <a:spAutoFit/>
          </a:bodyPr>
          <a:lstStyle/>
          <a:p>
            <a:r>
              <a:rPr lang="es-ES" dirty="0"/>
              <a:t>Por ejemplo, si se ingresa el vector de caracteres:</a:t>
            </a:r>
          </a:p>
          <a:p>
            <a:r>
              <a:rPr lang="es-ES" dirty="0"/>
              <a:t> </a:t>
            </a:r>
          </a:p>
          <a:p>
            <a:r>
              <a:rPr lang="es-ES" dirty="0"/>
              <a:t>La respuesta de este método será:</a:t>
            </a:r>
          </a:p>
          <a:p>
            <a:endParaRPr lang="es-ES" dirty="0"/>
          </a:p>
          <a:p>
            <a:r>
              <a:rPr lang="es-ES" dirty="0"/>
              <a:t> </a:t>
            </a:r>
          </a:p>
          <a:p>
            <a:r>
              <a:rPr lang="es-ES" dirty="0"/>
              <a:t>Indicando que el operador encontrado es asigna, dentro de la posición 14 a 20.</a:t>
            </a:r>
          </a:p>
          <a:p>
            <a:r>
              <a:rPr lang="es-ES" dirty="0"/>
              <a:t>Además, este método actualiza el contador de propiedades del token, indicando que se ha encontrado un operador.</a:t>
            </a:r>
          </a:p>
        </p:txBody>
      </p:sp>
      <p:pic>
        <p:nvPicPr>
          <p:cNvPr id="5" name="Imagen 4">
            <a:extLst>
              <a:ext uri="{FF2B5EF4-FFF2-40B4-BE49-F238E27FC236}">
                <a16:creationId xmlns:a16="http://schemas.microsoft.com/office/drawing/2014/main" id="{3CB7548C-2FA7-4277-B811-4FC92D872ACC}"/>
              </a:ext>
            </a:extLst>
          </p:cNvPr>
          <p:cNvPicPr/>
          <p:nvPr/>
        </p:nvPicPr>
        <p:blipFill>
          <a:blip r:embed="rId3">
            <a:extLst>
              <a:ext uri="{28A0092B-C50C-407E-A947-70E740481C1C}">
                <a14:useLocalDpi xmlns:a14="http://schemas.microsoft.com/office/drawing/2010/main" val="0"/>
              </a:ext>
            </a:extLst>
          </a:blip>
          <a:stretch>
            <a:fillRect/>
          </a:stretch>
        </p:blipFill>
        <p:spPr>
          <a:xfrm>
            <a:off x="883642" y="3922116"/>
            <a:ext cx="1562100" cy="171450"/>
          </a:xfrm>
          <a:prstGeom prst="rect">
            <a:avLst/>
          </a:prstGeom>
        </p:spPr>
      </p:pic>
      <p:pic>
        <p:nvPicPr>
          <p:cNvPr id="6" name="Imagen 5">
            <a:extLst>
              <a:ext uri="{FF2B5EF4-FFF2-40B4-BE49-F238E27FC236}">
                <a16:creationId xmlns:a16="http://schemas.microsoft.com/office/drawing/2014/main" id="{26EA65A3-F0C7-46B8-936B-2BC029413CC6}"/>
              </a:ext>
            </a:extLst>
          </p:cNvPr>
          <p:cNvPicPr/>
          <p:nvPr/>
        </p:nvPicPr>
        <p:blipFill>
          <a:blip r:embed="rId4">
            <a:extLst>
              <a:ext uri="{28A0092B-C50C-407E-A947-70E740481C1C}">
                <a14:useLocalDpi xmlns:a14="http://schemas.microsoft.com/office/drawing/2010/main" val="0"/>
              </a:ext>
            </a:extLst>
          </a:blip>
          <a:stretch>
            <a:fillRect/>
          </a:stretch>
        </p:blipFill>
        <p:spPr>
          <a:xfrm>
            <a:off x="883642" y="4421117"/>
            <a:ext cx="695325" cy="533400"/>
          </a:xfrm>
          <a:prstGeom prst="rect">
            <a:avLst/>
          </a:prstGeom>
        </p:spPr>
      </p:pic>
      <p:pic>
        <p:nvPicPr>
          <p:cNvPr id="7" name="Imagen 6">
            <a:extLst>
              <a:ext uri="{FF2B5EF4-FFF2-40B4-BE49-F238E27FC236}">
                <a16:creationId xmlns:a16="http://schemas.microsoft.com/office/drawing/2014/main" id="{3418D3D2-127B-401C-9E5D-ACB14A0CDAD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78967" y="5930356"/>
            <a:ext cx="2456815" cy="725170"/>
          </a:xfrm>
          <a:prstGeom prst="rect">
            <a:avLst/>
          </a:prstGeom>
          <a:noFill/>
        </p:spPr>
      </p:pic>
    </p:spTree>
    <p:extLst>
      <p:ext uri="{BB962C8B-B14F-4D97-AF65-F5344CB8AC3E}">
        <p14:creationId xmlns:p14="http://schemas.microsoft.com/office/powerpoint/2010/main" val="370143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59F3BA9-CAE8-4152-AB42-58FCBC47B073}"/>
              </a:ext>
            </a:extLst>
          </p:cNvPr>
          <p:cNvSpPr/>
          <p:nvPr/>
        </p:nvSpPr>
        <p:spPr>
          <a:xfrm>
            <a:off x="822121" y="625996"/>
            <a:ext cx="10763075" cy="6463308"/>
          </a:xfrm>
          <a:prstGeom prst="rect">
            <a:avLst/>
          </a:prstGeom>
        </p:spPr>
        <p:txBody>
          <a:bodyPr wrap="square">
            <a:spAutoFit/>
          </a:bodyPr>
          <a:lstStyle/>
          <a:p>
            <a:r>
              <a:rPr lang="es-ES" dirty="0"/>
              <a:t>Existe un método que utiliza todos estos métodos para procesar la línea de código, este método es llamado </a:t>
            </a:r>
            <a:r>
              <a:rPr lang="es-ES" dirty="0" err="1"/>
              <a:t>crearToken</a:t>
            </a:r>
            <a:r>
              <a:rPr lang="es-ES" dirty="0"/>
              <a:t>(), este método recibe como parámetros:</a:t>
            </a:r>
          </a:p>
          <a:p>
            <a:r>
              <a:rPr lang="es-ES" dirty="0"/>
              <a:t>1)	La línea de código a procesar </a:t>
            </a:r>
          </a:p>
          <a:p>
            <a:r>
              <a:rPr lang="es-ES" dirty="0"/>
              <a:t>2)	El objeto compilador</a:t>
            </a:r>
          </a:p>
          <a:p>
            <a:r>
              <a:rPr lang="es-ES" dirty="0"/>
              <a:t>3)	El vector donde se guardarán las palabras reservadas encontradas</a:t>
            </a:r>
          </a:p>
          <a:p>
            <a:r>
              <a:rPr lang="es-ES" dirty="0"/>
              <a:t>4)	El vector donde se guardarán los identificadores encontrados</a:t>
            </a:r>
          </a:p>
          <a:p>
            <a:r>
              <a:rPr lang="es-ES" dirty="0"/>
              <a:t>5)	El vector donde se guardarán los números encontrados</a:t>
            </a:r>
          </a:p>
          <a:p>
            <a:r>
              <a:rPr lang="es-ES" dirty="0"/>
              <a:t>6)	El vector donde se guardarán los operadores encontrados</a:t>
            </a:r>
          </a:p>
          <a:p>
            <a:pPr marL="342900" indent="-342900">
              <a:buAutoNum type="arabicParenR" startAt="7"/>
            </a:pPr>
            <a:r>
              <a:rPr lang="es-ES" dirty="0"/>
              <a:t>Además, actualiza el valor de una bandera que indica si el numero encontrado es un flotante</a:t>
            </a:r>
          </a:p>
          <a:p>
            <a:pPr marL="342900" indent="-342900">
              <a:buAutoNum type="arabicParenR" startAt="7"/>
            </a:pPr>
            <a:endParaRPr lang="es-ES" dirty="0"/>
          </a:p>
          <a:p>
            <a:pPr marL="342900" indent="-342900">
              <a:buAutoNum type="arabicParenR" startAt="7"/>
            </a:pPr>
            <a:endParaRPr lang="es-ES" dirty="0"/>
          </a:p>
          <a:p>
            <a:pPr marL="342900" indent="-342900">
              <a:buAutoNum type="arabicParenR" startAt="7"/>
            </a:pPr>
            <a:endParaRPr lang="es-ES" dirty="0"/>
          </a:p>
          <a:p>
            <a:endParaRPr lang="es-ES" dirty="0"/>
          </a:p>
          <a:p>
            <a:endParaRPr lang="es-ES" dirty="0"/>
          </a:p>
          <a:p>
            <a:r>
              <a:rPr lang="es-ES" dirty="0"/>
              <a:t>La información generada por la creación del token:</a:t>
            </a:r>
          </a:p>
          <a:p>
            <a:endParaRPr lang="es-ES" dirty="0"/>
          </a:p>
          <a:p>
            <a:endParaRPr lang="es-ES" dirty="0"/>
          </a:p>
          <a:p>
            <a:r>
              <a:rPr lang="es-ES" dirty="0"/>
              <a:t>Indicando que el token contiene:</a:t>
            </a:r>
          </a:p>
          <a:p>
            <a:r>
              <a:rPr lang="es-ES" dirty="0"/>
              <a:t> </a:t>
            </a:r>
          </a:p>
          <a:p>
            <a:r>
              <a:rPr lang="es-ES" dirty="0"/>
              <a:t>1 identificador, 4 caracteres numéricos, 1 operador y 1 palabra reservada, además indicando que el número es flotante.</a:t>
            </a:r>
          </a:p>
          <a:p>
            <a:endParaRPr lang="es-ES" dirty="0"/>
          </a:p>
          <a:p>
            <a:endParaRPr lang="es-ES" dirty="0"/>
          </a:p>
        </p:txBody>
      </p:sp>
      <p:pic>
        <p:nvPicPr>
          <p:cNvPr id="3" name="Imagen 2">
            <a:extLst>
              <a:ext uri="{FF2B5EF4-FFF2-40B4-BE49-F238E27FC236}">
                <a16:creationId xmlns:a16="http://schemas.microsoft.com/office/drawing/2014/main" id="{681CE0C9-C6F9-4E4D-B762-A7B3EC401178}"/>
              </a:ext>
            </a:extLst>
          </p:cNvPr>
          <p:cNvPicPr>
            <a:picLocks noChangeAspect="1"/>
          </p:cNvPicPr>
          <p:nvPr/>
        </p:nvPicPr>
        <p:blipFill>
          <a:blip r:embed="rId2"/>
          <a:stretch>
            <a:fillRect/>
          </a:stretch>
        </p:blipFill>
        <p:spPr>
          <a:xfrm>
            <a:off x="822121" y="3246254"/>
            <a:ext cx="7114649" cy="768163"/>
          </a:xfrm>
          <a:prstGeom prst="rect">
            <a:avLst/>
          </a:prstGeom>
        </p:spPr>
      </p:pic>
      <p:pic>
        <p:nvPicPr>
          <p:cNvPr id="4" name="Imagen 3">
            <a:extLst>
              <a:ext uri="{FF2B5EF4-FFF2-40B4-BE49-F238E27FC236}">
                <a16:creationId xmlns:a16="http://schemas.microsoft.com/office/drawing/2014/main" id="{2430644A-AF6A-4660-A14A-2ABB2CFE626D}"/>
              </a:ext>
            </a:extLst>
          </p:cNvPr>
          <p:cNvPicPr>
            <a:picLocks noChangeAspect="1"/>
          </p:cNvPicPr>
          <p:nvPr/>
        </p:nvPicPr>
        <p:blipFill>
          <a:blip r:embed="rId3"/>
          <a:stretch>
            <a:fillRect/>
          </a:stretch>
        </p:blipFill>
        <p:spPr>
          <a:xfrm>
            <a:off x="822121" y="4134506"/>
            <a:ext cx="2188654" cy="182896"/>
          </a:xfrm>
          <a:prstGeom prst="rect">
            <a:avLst/>
          </a:prstGeom>
        </p:spPr>
      </p:pic>
      <p:pic>
        <p:nvPicPr>
          <p:cNvPr id="5" name="Imagen 4">
            <a:extLst>
              <a:ext uri="{FF2B5EF4-FFF2-40B4-BE49-F238E27FC236}">
                <a16:creationId xmlns:a16="http://schemas.microsoft.com/office/drawing/2014/main" id="{703A6821-63C7-46DB-9F93-8BB59682F3E3}"/>
              </a:ext>
            </a:extLst>
          </p:cNvPr>
          <p:cNvPicPr>
            <a:picLocks noChangeAspect="1"/>
          </p:cNvPicPr>
          <p:nvPr/>
        </p:nvPicPr>
        <p:blipFill>
          <a:blip r:embed="rId4"/>
          <a:stretch>
            <a:fillRect/>
          </a:stretch>
        </p:blipFill>
        <p:spPr>
          <a:xfrm>
            <a:off x="5687532" y="4541550"/>
            <a:ext cx="816935" cy="780356"/>
          </a:xfrm>
          <a:prstGeom prst="rect">
            <a:avLst/>
          </a:prstGeom>
        </p:spPr>
      </p:pic>
      <p:pic>
        <p:nvPicPr>
          <p:cNvPr id="6" name="Imagen 5">
            <a:extLst>
              <a:ext uri="{FF2B5EF4-FFF2-40B4-BE49-F238E27FC236}">
                <a16:creationId xmlns:a16="http://schemas.microsoft.com/office/drawing/2014/main" id="{6BBBEC2F-D72F-41A7-819A-6EE99C962602}"/>
              </a:ext>
            </a:extLst>
          </p:cNvPr>
          <p:cNvPicPr>
            <a:picLocks noChangeAspect="1"/>
          </p:cNvPicPr>
          <p:nvPr/>
        </p:nvPicPr>
        <p:blipFill>
          <a:blip r:embed="rId5"/>
          <a:stretch>
            <a:fillRect/>
          </a:stretch>
        </p:blipFill>
        <p:spPr>
          <a:xfrm>
            <a:off x="8398509" y="5172649"/>
            <a:ext cx="2341067" cy="707197"/>
          </a:xfrm>
          <a:prstGeom prst="rect">
            <a:avLst/>
          </a:prstGeom>
        </p:spPr>
      </p:pic>
    </p:spTree>
    <p:extLst>
      <p:ext uri="{BB962C8B-B14F-4D97-AF65-F5344CB8AC3E}">
        <p14:creationId xmlns:p14="http://schemas.microsoft.com/office/powerpoint/2010/main" val="21476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FAEC0-7CA5-4105-A50A-0ACCED18B4DC}"/>
              </a:ext>
            </a:extLst>
          </p:cNvPr>
          <p:cNvSpPr>
            <a:spLocks noGrp="1"/>
          </p:cNvSpPr>
          <p:nvPr>
            <p:ph type="title"/>
          </p:nvPr>
        </p:nvSpPr>
        <p:spPr>
          <a:xfrm>
            <a:off x="1141413" y="618518"/>
            <a:ext cx="9905998" cy="715332"/>
          </a:xfrm>
        </p:spPr>
        <p:txBody>
          <a:bodyPr>
            <a:normAutofit fontScale="90000"/>
          </a:bodyPr>
          <a:lstStyle/>
          <a:p>
            <a:r>
              <a:rPr lang="es-ES" dirty="0"/>
              <a:t>Parser (análisis sintáctico y semántico)</a:t>
            </a:r>
            <a:br>
              <a:rPr lang="es-ES" dirty="0"/>
            </a:br>
            <a:endParaRPr lang="es-MX" dirty="0"/>
          </a:p>
        </p:txBody>
      </p:sp>
      <p:sp>
        <p:nvSpPr>
          <p:cNvPr id="3" name="Marcador de contenido 2">
            <a:extLst>
              <a:ext uri="{FF2B5EF4-FFF2-40B4-BE49-F238E27FC236}">
                <a16:creationId xmlns:a16="http://schemas.microsoft.com/office/drawing/2014/main" id="{BD464B26-485A-477B-91EA-EEAA9EEADD43}"/>
              </a:ext>
            </a:extLst>
          </p:cNvPr>
          <p:cNvSpPr>
            <a:spLocks noGrp="1"/>
          </p:cNvSpPr>
          <p:nvPr>
            <p:ph idx="1"/>
          </p:nvPr>
        </p:nvSpPr>
        <p:spPr>
          <a:xfrm>
            <a:off x="1141412" y="1208014"/>
            <a:ext cx="9905999" cy="5031467"/>
          </a:xfrm>
        </p:spPr>
        <p:txBody>
          <a:bodyPr>
            <a:normAutofit lnSpcReduction="10000"/>
          </a:bodyPr>
          <a:lstStyle/>
          <a:p>
            <a:r>
              <a:rPr lang="es-ES" dirty="0"/>
              <a:t>Existe una función de la clase compiladores que analiza los operadores de las líneas de código:</a:t>
            </a:r>
          </a:p>
          <a:p>
            <a:endParaRPr lang="es-ES" dirty="0"/>
          </a:p>
          <a:p>
            <a:endParaRPr lang="es-ES" dirty="0"/>
          </a:p>
          <a:p>
            <a:endParaRPr lang="es-ES" dirty="0"/>
          </a:p>
          <a:p>
            <a:endParaRPr lang="es-ES" dirty="0"/>
          </a:p>
          <a:p>
            <a:endParaRPr lang="es-ES" dirty="0"/>
          </a:p>
          <a:p>
            <a:r>
              <a:rPr lang="es-ES" dirty="0"/>
              <a:t>Así mediante estos tres métodos se parsean las líneas y se van preparando las líneas de código del archivo fuente para la creación del código intermedio.</a:t>
            </a:r>
          </a:p>
          <a:p>
            <a:endParaRPr lang="es-MX" dirty="0"/>
          </a:p>
        </p:txBody>
      </p:sp>
      <p:pic>
        <p:nvPicPr>
          <p:cNvPr id="4" name="Imagen 3">
            <a:extLst>
              <a:ext uri="{FF2B5EF4-FFF2-40B4-BE49-F238E27FC236}">
                <a16:creationId xmlns:a16="http://schemas.microsoft.com/office/drawing/2014/main" id="{91DC0757-CCA0-46F4-9935-E292F3E404A0}"/>
              </a:ext>
            </a:extLst>
          </p:cNvPr>
          <p:cNvPicPr>
            <a:picLocks noChangeAspect="1"/>
          </p:cNvPicPr>
          <p:nvPr/>
        </p:nvPicPr>
        <p:blipFill>
          <a:blip r:embed="rId2"/>
          <a:stretch>
            <a:fillRect/>
          </a:stretch>
        </p:blipFill>
        <p:spPr>
          <a:xfrm>
            <a:off x="1376434" y="2173068"/>
            <a:ext cx="8632589" cy="419129"/>
          </a:xfrm>
          <a:prstGeom prst="rect">
            <a:avLst/>
          </a:prstGeom>
        </p:spPr>
      </p:pic>
      <p:pic>
        <p:nvPicPr>
          <p:cNvPr id="5" name="Imagen 4">
            <a:extLst>
              <a:ext uri="{FF2B5EF4-FFF2-40B4-BE49-F238E27FC236}">
                <a16:creationId xmlns:a16="http://schemas.microsoft.com/office/drawing/2014/main" id="{759430E2-CCF8-4330-85BB-0A666AA38383}"/>
              </a:ext>
            </a:extLst>
          </p:cNvPr>
          <p:cNvPicPr/>
          <p:nvPr/>
        </p:nvPicPr>
        <p:blipFill>
          <a:blip r:embed="rId3">
            <a:extLst>
              <a:ext uri="{28A0092B-C50C-407E-A947-70E740481C1C}">
                <a14:useLocalDpi xmlns:a14="http://schemas.microsoft.com/office/drawing/2010/main" val="0"/>
              </a:ext>
            </a:extLst>
          </a:blip>
          <a:stretch>
            <a:fillRect/>
          </a:stretch>
        </p:blipFill>
        <p:spPr>
          <a:xfrm>
            <a:off x="1376434" y="2768309"/>
            <a:ext cx="8632589" cy="511786"/>
          </a:xfrm>
          <a:prstGeom prst="rect">
            <a:avLst/>
          </a:prstGeom>
        </p:spPr>
      </p:pic>
      <p:pic>
        <p:nvPicPr>
          <p:cNvPr id="6" name="Imagen 5">
            <a:extLst>
              <a:ext uri="{FF2B5EF4-FFF2-40B4-BE49-F238E27FC236}">
                <a16:creationId xmlns:a16="http://schemas.microsoft.com/office/drawing/2014/main" id="{1C46D02F-B5FE-4174-A782-6C5D8EABBF36}"/>
              </a:ext>
            </a:extLst>
          </p:cNvPr>
          <p:cNvPicPr>
            <a:picLocks noChangeAspect="1"/>
          </p:cNvPicPr>
          <p:nvPr/>
        </p:nvPicPr>
        <p:blipFill>
          <a:blip r:embed="rId4"/>
          <a:stretch>
            <a:fillRect/>
          </a:stretch>
        </p:blipFill>
        <p:spPr>
          <a:xfrm>
            <a:off x="1376434" y="3429000"/>
            <a:ext cx="6736664" cy="506012"/>
          </a:xfrm>
          <a:prstGeom prst="rect">
            <a:avLst/>
          </a:prstGeom>
        </p:spPr>
      </p:pic>
      <p:pic>
        <p:nvPicPr>
          <p:cNvPr id="7" name="Imagen 6">
            <a:extLst>
              <a:ext uri="{FF2B5EF4-FFF2-40B4-BE49-F238E27FC236}">
                <a16:creationId xmlns:a16="http://schemas.microsoft.com/office/drawing/2014/main" id="{97244BA5-5189-4B67-A2A8-2799B94EDFF0}"/>
              </a:ext>
            </a:extLst>
          </p:cNvPr>
          <p:cNvPicPr>
            <a:picLocks noChangeAspect="1"/>
          </p:cNvPicPr>
          <p:nvPr/>
        </p:nvPicPr>
        <p:blipFill>
          <a:blip r:embed="rId5"/>
          <a:stretch>
            <a:fillRect/>
          </a:stretch>
        </p:blipFill>
        <p:spPr>
          <a:xfrm>
            <a:off x="1376434" y="4149813"/>
            <a:ext cx="7126842" cy="475529"/>
          </a:xfrm>
          <a:prstGeom prst="rect">
            <a:avLst/>
          </a:prstGeom>
        </p:spPr>
      </p:pic>
    </p:spTree>
    <p:extLst>
      <p:ext uri="{BB962C8B-B14F-4D97-AF65-F5344CB8AC3E}">
        <p14:creationId xmlns:p14="http://schemas.microsoft.com/office/powerpoint/2010/main" val="136843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41807E4-86E4-4D51-BD69-F6158204F6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5791" y="922122"/>
            <a:ext cx="9589838" cy="537561"/>
          </a:xfrm>
          <a:prstGeom prst="rect">
            <a:avLst/>
          </a:prstGeom>
        </p:spPr>
      </p:pic>
      <p:sp>
        <p:nvSpPr>
          <p:cNvPr id="5" name="Rectángulo 4">
            <a:extLst>
              <a:ext uri="{FF2B5EF4-FFF2-40B4-BE49-F238E27FC236}">
                <a16:creationId xmlns:a16="http://schemas.microsoft.com/office/drawing/2014/main" id="{ABE2BA8A-0DD4-409A-8B96-94D5A76B185D}"/>
              </a:ext>
            </a:extLst>
          </p:cNvPr>
          <p:cNvSpPr/>
          <p:nvPr/>
        </p:nvSpPr>
        <p:spPr>
          <a:xfrm>
            <a:off x="1055791" y="1612432"/>
            <a:ext cx="10328070" cy="2585323"/>
          </a:xfrm>
          <a:prstGeom prst="rect">
            <a:avLst/>
          </a:prstGeom>
        </p:spPr>
        <p:txBody>
          <a:bodyPr wrap="square">
            <a:spAutoFit/>
          </a:bodyPr>
          <a:lstStyle/>
          <a:p>
            <a:r>
              <a:rPr lang="es-ES" dirty="0"/>
              <a:t>El método que se encarga de insertar el código en el archivo objeto es el método </a:t>
            </a:r>
            <a:r>
              <a:rPr lang="es-ES" dirty="0" err="1"/>
              <a:t>emit</a:t>
            </a:r>
            <a:r>
              <a:rPr lang="es-ES" dirty="0"/>
              <a:t>(), este método consulta los vectores de caracteres generados por el método </a:t>
            </a:r>
            <a:r>
              <a:rPr lang="es-ES" dirty="0" err="1"/>
              <a:t>generate</a:t>
            </a:r>
            <a:r>
              <a:rPr lang="es-ES" dirty="0"/>
              <a:t>() y los inserta en el archivo objeto:</a:t>
            </a:r>
          </a:p>
          <a:p>
            <a:endParaRPr lang="es-ES" dirty="0"/>
          </a:p>
          <a:p>
            <a:endParaRPr lang="es-ES" dirty="0"/>
          </a:p>
          <a:p>
            <a:r>
              <a:rPr lang="es-ES" dirty="0"/>
              <a:t>Al momento de terminar de parser las líneas de código, se deben de limpiar los vectores generados en el momento del parseo, para ello se utiliza el método </a:t>
            </a:r>
            <a:r>
              <a:rPr lang="es-ES" dirty="0" err="1"/>
              <a:t>clearVectors</a:t>
            </a:r>
            <a:r>
              <a:rPr lang="es-ES" dirty="0"/>
              <a:t>():</a:t>
            </a:r>
          </a:p>
          <a:p>
            <a:endParaRPr lang="es-ES" dirty="0"/>
          </a:p>
          <a:p>
            <a:endParaRPr lang="es-ES" dirty="0"/>
          </a:p>
          <a:p>
            <a:endParaRPr lang="es-MX" dirty="0"/>
          </a:p>
        </p:txBody>
      </p:sp>
      <p:pic>
        <p:nvPicPr>
          <p:cNvPr id="6" name="Imagen 5">
            <a:extLst>
              <a:ext uri="{FF2B5EF4-FFF2-40B4-BE49-F238E27FC236}">
                <a16:creationId xmlns:a16="http://schemas.microsoft.com/office/drawing/2014/main" id="{A4A9D783-CE78-443E-BF43-DF6016C6FBCC}"/>
              </a:ext>
            </a:extLst>
          </p:cNvPr>
          <p:cNvPicPr/>
          <p:nvPr/>
        </p:nvPicPr>
        <p:blipFill>
          <a:blip r:embed="rId3">
            <a:extLst>
              <a:ext uri="{28A0092B-C50C-407E-A947-70E740481C1C}">
                <a14:useLocalDpi xmlns:a14="http://schemas.microsoft.com/office/drawing/2010/main" val="0"/>
              </a:ext>
            </a:extLst>
          </a:blip>
          <a:stretch>
            <a:fillRect/>
          </a:stretch>
        </p:blipFill>
        <p:spPr>
          <a:xfrm>
            <a:off x="1055791" y="2248316"/>
            <a:ext cx="6858000" cy="465455"/>
          </a:xfrm>
          <a:prstGeom prst="rect">
            <a:avLst/>
          </a:prstGeom>
        </p:spPr>
      </p:pic>
      <p:pic>
        <p:nvPicPr>
          <p:cNvPr id="7" name="Imagen 6">
            <a:extLst>
              <a:ext uri="{FF2B5EF4-FFF2-40B4-BE49-F238E27FC236}">
                <a16:creationId xmlns:a16="http://schemas.microsoft.com/office/drawing/2014/main" id="{791F537E-A21B-4EC2-B3C6-A7952A74A1F2}"/>
              </a:ext>
            </a:extLst>
          </p:cNvPr>
          <p:cNvPicPr/>
          <p:nvPr/>
        </p:nvPicPr>
        <p:blipFill>
          <a:blip r:embed="rId4">
            <a:extLst>
              <a:ext uri="{28A0092B-C50C-407E-A947-70E740481C1C}">
                <a14:useLocalDpi xmlns:a14="http://schemas.microsoft.com/office/drawing/2010/main" val="0"/>
              </a:ext>
            </a:extLst>
          </a:blip>
          <a:stretch>
            <a:fillRect/>
          </a:stretch>
        </p:blipFill>
        <p:spPr>
          <a:xfrm>
            <a:off x="1055790" y="3730845"/>
            <a:ext cx="8138543" cy="799210"/>
          </a:xfrm>
          <a:prstGeom prst="rect">
            <a:avLst/>
          </a:prstGeom>
        </p:spPr>
      </p:pic>
    </p:spTree>
    <p:extLst>
      <p:ext uri="{BB962C8B-B14F-4D97-AF65-F5344CB8AC3E}">
        <p14:creationId xmlns:p14="http://schemas.microsoft.com/office/powerpoint/2010/main" val="141475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25607-35A1-4CB4-962D-6017A30EC8FF}"/>
              </a:ext>
            </a:extLst>
          </p:cNvPr>
          <p:cNvSpPr>
            <a:spLocks noGrp="1"/>
          </p:cNvSpPr>
          <p:nvPr>
            <p:ph type="title"/>
          </p:nvPr>
        </p:nvSpPr>
        <p:spPr>
          <a:xfrm>
            <a:off x="1141413" y="618518"/>
            <a:ext cx="9905998" cy="1059280"/>
          </a:xfrm>
        </p:spPr>
        <p:txBody>
          <a:bodyPr/>
          <a:lstStyle/>
          <a:p>
            <a:r>
              <a:rPr lang="es-ES" dirty="0"/>
              <a:t>Definición de la gramática del lenguaje</a:t>
            </a:r>
            <a:endParaRPr lang="es-MX" dirty="0"/>
          </a:p>
        </p:txBody>
      </p:sp>
      <p:sp>
        <p:nvSpPr>
          <p:cNvPr id="3" name="Marcador de contenido 2">
            <a:extLst>
              <a:ext uri="{FF2B5EF4-FFF2-40B4-BE49-F238E27FC236}">
                <a16:creationId xmlns:a16="http://schemas.microsoft.com/office/drawing/2014/main" id="{448A510D-DE71-4F73-BE5C-A4B24D7B3D72}"/>
              </a:ext>
            </a:extLst>
          </p:cNvPr>
          <p:cNvSpPr>
            <a:spLocks noGrp="1"/>
          </p:cNvSpPr>
          <p:nvPr>
            <p:ph idx="1"/>
          </p:nvPr>
        </p:nvSpPr>
        <p:spPr>
          <a:xfrm>
            <a:off x="1141412" y="1677798"/>
            <a:ext cx="9905999" cy="4496499"/>
          </a:xfrm>
        </p:spPr>
        <p:txBody>
          <a:bodyPr/>
          <a:lstStyle/>
          <a:p>
            <a:r>
              <a:rPr lang="nl-NL" dirty="0"/>
              <a:t>G(VN,VT,S,P)</a:t>
            </a:r>
          </a:p>
          <a:p>
            <a:r>
              <a:rPr lang="es-ES" dirty="0"/>
              <a:t>VT:</a:t>
            </a:r>
            <a:endParaRPr lang="es-MX" dirty="0"/>
          </a:p>
        </p:txBody>
      </p:sp>
      <p:pic>
        <p:nvPicPr>
          <p:cNvPr id="4" name="Imagen 3">
            <a:extLst>
              <a:ext uri="{FF2B5EF4-FFF2-40B4-BE49-F238E27FC236}">
                <a16:creationId xmlns:a16="http://schemas.microsoft.com/office/drawing/2014/main" id="{4A138E65-492C-424E-91D7-4C7303C8DE9E}"/>
              </a:ext>
            </a:extLst>
          </p:cNvPr>
          <p:cNvPicPr>
            <a:picLocks noChangeAspect="1"/>
          </p:cNvPicPr>
          <p:nvPr/>
        </p:nvPicPr>
        <p:blipFill>
          <a:blip r:embed="rId2"/>
          <a:stretch>
            <a:fillRect/>
          </a:stretch>
        </p:blipFill>
        <p:spPr>
          <a:xfrm>
            <a:off x="1354725" y="2981431"/>
            <a:ext cx="4692909" cy="2597247"/>
          </a:xfrm>
          <a:prstGeom prst="rect">
            <a:avLst/>
          </a:prstGeom>
        </p:spPr>
      </p:pic>
    </p:spTree>
    <p:extLst>
      <p:ext uri="{BB962C8B-B14F-4D97-AF65-F5344CB8AC3E}">
        <p14:creationId xmlns:p14="http://schemas.microsoft.com/office/powerpoint/2010/main" val="150513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B884608-B9B6-44EA-B3DA-94E276FAD7E2}"/>
              </a:ext>
            </a:extLst>
          </p:cNvPr>
          <p:cNvSpPr txBox="1"/>
          <p:nvPr/>
        </p:nvSpPr>
        <p:spPr>
          <a:xfrm>
            <a:off x="1216404" y="1400961"/>
            <a:ext cx="10008066" cy="4247317"/>
          </a:xfrm>
          <a:prstGeom prst="rect">
            <a:avLst/>
          </a:prstGeom>
          <a:noFill/>
        </p:spPr>
        <p:txBody>
          <a:bodyPr wrap="square" rtlCol="0">
            <a:spAutoFit/>
          </a:bodyPr>
          <a:lstStyle/>
          <a:p>
            <a:r>
              <a:rPr lang="es-MX" dirty="0"/>
              <a:t>VN:</a:t>
            </a:r>
          </a:p>
          <a:p>
            <a:r>
              <a:rPr lang="es-MX" dirty="0"/>
              <a:t>{E}</a:t>
            </a:r>
          </a:p>
          <a:p>
            <a:r>
              <a:rPr lang="es-MX" dirty="0"/>
              <a:t>P:</a:t>
            </a:r>
          </a:p>
          <a:p>
            <a:r>
              <a:rPr lang="es-MX" dirty="0"/>
              <a:t>• E→E;</a:t>
            </a:r>
          </a:p>
          <a:p>
            <a:r>
              <a:rPr lang="es-MX" dirty="0"/>
              <a:t>• E→E función E</a:t>
            </a:r>
          </a:p>
          <a:p>
            <a:r>
              <a:rPr lang="es-MX" dirty="0"/>
              <a:t>• E→ E bucle E</a:t>
            </a:r>
          </a:p>
          <a:p>
            <a:r>
              <a:rPr lang="es-MX" dirty="0"/>
              <a:t>• E→E condición E</a:t>
            </a:r>
          </a:p>
          <a:p>
            <a:r>
              <a:rPr lang="es-MX" dirty="0"/>
              <a:t>• E→ E itera E</a:t>
            </a:r>
          </a:p>
          <a:p>
            <a:r>
              <a:rPr lang="es-MX" dirty="0"/>
              <a:t>• E→ E multiplica E</a:t>
            </a:r>
          </a:p>
          <a:p>
            <a:r>
              <a:rPr lang="es-MX" dirty="0"/>
              <a:t>• E→E resta E</a:t>
            </a:r>
          </a:p>
          <a:p>
            <a:r>
              <a:rPr lang="es-MX" dirty="0"/>
              <a:t>• E→ E divide E</a:t>
            </a:r>
          </a:p>
          <a:p>
            <a:r>
              <a:rPr lang="es-MX" dirty="0"/>
              <a:t>• E→(E)</a:t>
            </a:r>
          </a:p>
          <a:p>
            <a:r>
              <a:rPr lang="es-MX" dirty="0"/>
              <a:t>• E →E asigna {0-9}</a:t>
            </a:r>
          </a:p>
          <a:p>
            <a:r>
              <a:rPr lang="es-MX" dirty="0"/>
              <a:t>• E→{a-z,A-Z,0-9}</a:t>
            </a:r>
          </a:p>
          <a:p>
            <a:endParaRPr lang="es-MX" dirty="0"/>
          </a:p>
        </p:txBody>
      </p:sp>
    </p:spTree>
    <p:extLst>
      <p:ext uri="{BB962C8B-B14F-4D97-AF65-F5344CB8AC3E}">
        <p14:creationId xmlns:p14="http://schemas.microsoft.com/office/powerpoint/2010/main" val="146453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35C9E0-C3C1-45E5-8D65-33EAE3D34767}"/>
              </a:ext>
            </a:extLst>
          </p:cNvPr>
          <p:cNvSpPr txBox="1"/>
          <p:nvPr/>
        </p:nvSpPr>
        <p:spPr>
          <a:xfrm>
            <a:off x="931178" y="1367406"/>
            <a:ext cx="10586906" cy="1969770"/>
          </a:xfrm>
          <a:prstGeom prst="rect">
            <a:avLst/>
          </a:prstGeom>
          <a:noFill/>
        </p:spPr>
        <p:txBody>
          <a:bodyPr wrap="square" rtlCol="0">
            <a:spAutoFit/>
          </a:bodyPr>
          <a:lstStyle/>
          <a:p>
            <a:r>
              <a:rPr lang="es-ES" dirty="0"/>
              <a:t>Generando un lenguaje </a:t>
            </a:r>
          </a:p>
          <a:p>
            <a:r>
              <a:rPr lang="es-ES" dirty="0"/>
              <a:t>L{Expresiones con notación </a:t>
            </a:r>
            <a:r>
              <a:rPr lang="es-ES" dirty="0" err="1"/>
              <a:t>infix</a:t>
            </a:r>
            <a:r>
              <a:rPr lang="es-ES" dirty="0"/>
              <a:t> de dígitos, signos +,*,/,-,;,(,),|);</a:t>
            </a:r>
          </a:p>
          <a:p>
            <a:endParaRPr lang="es-ES" dirty="0"/>
          </a:p>
          <a:p>
            <a:r>
              <a:rPr lang="es-ES" sz="3200" dirty="0"/>
              <a:t>Construcción de la librería para la creación de un compilador:</a:t>
            </a:r>
          </a:p>
          <a:p>
            <a:endParaRPr lang="es-ES" dirty="0"/>
          </a:p>
          <a:p>
            <a:endParaRPr lang="es-ES" dirty="0"/>
          </a:p>
        </p:txBody>
      </p:sp>
      <p:pic>
        <p:nvPicPr>
          <p:cNvPr id="3" name="Imagen 2">
            <a:extLst>
              <a:ext uri="{FF2B5EF4-FFF2-40B4-BE49-F238E27FC236}">
                <a16:creationId xmlns:a16="http://schemas.microsoft.com/office/drawing/2014/main" id="{6F99E590-F19C-4B77-BD19-D4F54D1B1022}"/>
              </a:ext>
            </a:extLst>
          </p:cNvPr>
          <p:cNvPicPr>
            <a:picLocks noChangeAspect="1"/>
          </p:cNvPicPr>
          <p:nvPr/>
        </p:nvPicPr>
        <p:blipFill>
          <a:blip r:embed="rId2"/>
          <a:stretch>
            <a:fillRect/>
          </a:stretch>
        </p:blipFill>
        <p:spPr>
          <a:xfrm>
            <a:off x="2582813" y="3148559"/>
            <a:ext cx="6858594" cy="785878"/>
          </a:xfrm>
          <a:prstGeom prst="rect">
            <a:avLst/>
          </a:prstGeom>
        </p:spPr>
      </p:pic>
    </p:spTree>
    <p:extLst>
      <p:ext uri="{BB962C8B-B14F-4D97-AF65-F5344CB8AC3E}">
        <p14:creationId xmlns:p14="http://schemas.microsoft.com/office/powerpoint/2010/main" val="650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AA6D8-4519-44D4-BBD9-DEA1A65358B3}"/>
              </a:ext>
            </a:extLst>
          </p:cNvPr>
          <p:cNvSpPr>
            <a:spLocks noGrp="1"/>
          </p:cNvSpPr>
          <p:nvPr>
            <p:ph type="title"/>
          </p:nvPr>
        </p:nvSpPr>
        <p:spPr>
          <a:xfrm>
            <a:off x="1141413" y="618518"/>
            <a:ext cx="9905998" cy="916667"/>
          </a:xfrm>
        </p:spPr>
        <p:txBody>
          <a:bodyPr/>
          <a:lstStyle/>
          <a:p>
            <a:r>
              <a:rPr lang="es-ES" dirty="0"/>
              <a:t>Proceso de scanner </a:t>
            </a:r>
            <a:endParaRPr lang="es-MX" dirty="0"/>
          </a:p>
        </p:txBody>
      </p:sp>
      <p:sp>
        <p:nvSpPr>
          <p:cNvPr id="3" name="Marcador de contenido 2">
            <a:extLst>
              <a:ext uri="{FF2B5EF4-FFF2-40B4-BE49-F238E27FC236}">
                <a16:creationId xmlns:a16="http://schemas.microsoft.com/office/drawing/2014/main" id="{B73C3C45-9908-4649-A556-6BAEF8EE6097}"/>
              </a:ext>
            </a:extLst>
          </p:cNvPr>
          <p:cNvSpPr>
            <a:spLocks noGrp="1"/>
          </p:cNvSpPr>
          <p:nvPr>
            <p:ph idx="1"/>
          </p:nvPr>
        </p:nvSpPr>
        <p:spPr>
          <a:xfrm>
            <a:off x="1141412" y="1627464"/>
            <a:ext cx="9905999" cy="4163737"/>
          </a:xfrm>
        </p:spPr>
        <p:txBody>
          <a:bodyPr>
            <a:normAutofit fontScale="92500"/>
          </a:bodyPr>
          <a:lstStyle/>
          <a:p>
            <a:r>
              <a:rPr lang="es-ES" dirty="0"/>
              <a:t>Para que el compilador comience con el proceso de compilación debe tener como entrada un archivo fuente, el cual contendrá las acciones y operaciones a computar.</a:t>
            </a:r>
          </a:p>
          <a:p>
            <a:r>
              <a:rPr lang="es-ES" dirty="0"/>
              <a:t>En este caso dicho archivo fuente será un documento con extensión .</a:t>
            </a:r>
            <a:r>
              <a:rPr lang="es-ES" dirty="0" err="1"/>
              <a:t>txt</a:t>
            </a:r>
            <a:r>
              <a:rPr lang="es-ES" dirty="0"/>
              <a:t>.</a:t>
            </a:r>
          </a:p>
          <a:p>
            <a:r>
              <a:rPr lang="es-ES" dirty="0"/>
              <a:t> </a:t>
            </a:r>
          </a:p>
          <a:p>
            <a:r>
              <a:rPr lang="es-ES" dirty="0"/>
              <a:t>El método </a:t>
            </a:r>
            <a:r>
              <a:rPr lang="es-ES" dirty="0" err="1"/>
              <a:t>getFuente</a:t>
            </a:r>
            <a:r>
              <a:rPr lang="es-ES" dirty="0"/>
              <a:t>() de la clase compilador se encarga de abrir y obtener la información contenida dentro de dicho archivo, este método regresa un vector de caracteres, el cual contiene la información del archivo fuente:</a:t>
            </a:r>
          </a:p>
          <a:p>
            <a:r>
              <a:rPr lang="es-ES" dirty="0"/>
              <a:t>Texto contenido dentro del archivo:</a:t>
            </a:r>
          </a:p>
          <a:p>
            <a:endParaRPr lang="es-MX" dirty="0"/>
          </a:p>
        </p:txBody>
      </p:sp>
      <p:pic>
        <p:nvPicPr>
          <p:cNvPr id="4" name="Imagen 3">
            <a:extLst>
              <a:ext uri="{FF2B5EF4-FFF2-40B4-BE49-F238E27FC236}">
                <a16:creationId xmlns:a16="http://schemas.microsoft.com/office/drawing/2014/main" id="{159D4162-21F2-454A-83A6-B024CE99110A}"/>
              </a:ext>
            </a:extLst>
          </p:cNvPr>
          <p:cNvPicPr>
            <a:picLocks noChangeAspect="1"/>
          </p:cNvPicPr>
          <p:nvPr/>
        </p:nvPicPr>
        <p:blipFill>
          <a:blip r:embed="rId2"/>
          <a:stretch>
            <a:fillRect/>
          </a:stretch>
        </p:blipFill>
        <p:spPr>
          <a:xfrm>
            <a:off x="3294645" y="3310117"/>
            <a:ext cx="5602710" cy="237765"/>
          </a:xfrm>
          <a:prstGeom prst="rect">
            <a:avLst/>
          </a:prstGeom>
        </p:spPr>
      </p:pic>
    </p:spTree>
    <p:extLst>
      <p:ext uri="{BB962C8B-B14F-4D97-AF65-F5344CB8AC3E}">
        <p14:creationId xmlns:p14="http://schemas.microsoft.com/office/powerpoint/2010/main" val="9119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916CAD7-E927-49FC-A323-D9BD11241E10}"/>
              </a:ext>
            </a:extLst>
          </p:cNvPr>
          <p:cNvPicPr>
            <a:picLocks noChangeAspect="1"/>
          </p:cNvPicPr>
          <p:nvPr/>
        </p:nvPicPr>
        <p:blipFill>
          <a:blip r:embed="rId2"/>
          <a:stretch>
            <a:fillRect/>
          </a:stretch>
        </p:blipFill>
        <p:spPr>
          <a:xfrm>
            <a:off x="1280460" y="550816"/>
            <a:ext cx="3389670" cy="2048434"/>
          </a:xfrm>
          <a:prstGeom prst="rect">
            <a:avLst/>
          </a:prstGeom>
        </p:spPr>
      </p:pic>
      <p:sp>
        <p:nvSpPr>
          <p:cNvPr id="4" name="CuadroTexto 3">
            <a:extLst>
              <a:ext uri="{FF2B5EF4-FFF2-40B4-BE49-F238E27FC236}">
                <a16:creationId xmlns:a16="http://schemas.microsoft.com/office/drawing/2014/main" id="{EF843961-8196-4697-9899-B9E7BB4B9469}"/>
              </a:ext>
            </a:extLst>
          </p:cNvPr>
          <p:cNvSpPr txBox="1"/>
          <p:nvPr/>
        </p:nvSpPr>
        <p:spPr>
          <a:xfrm>
            <a:off x="1280460" y="2936147"/>
            <a:ext cx="9784619" cy="369332"/>
          </a:xfrm>
          <a:prstGeom prst="rect">
            <a:avLst/>
          </a:prstGeom>
          <a:noFill/>
        </p:spPr>
        <p:txBody>
          <a:bodyPr wrap="square" rtlCol="0">
            <a:spAutoFit/>
          </a:bodyPr>
          <a:lstStyle/>
          <a:p>
            <a:r>
              <a:rPr lang="es-MX"/>
              <a:t>Al momento de mandar a llamar la función getFuente() se obtiene el siguiente vector de caracteres:</a:t>
            </a:r>
          </a:p>
        </p:txBody>
      </p:sp>
      <p:pic>
        <p:nvPicPr>
          <p:cNvPr id="5" name="Imagen 4">
            <a:extLst>
              <a:ext uri="{FF2B5EF4-FFF2-40B4-BE49-F238E27FC236}">
                <a16:creationId xmlns:a16="http://schemas.microsoft.com/office/drawing/2014/main" id="{ED615251-E0B7-4AE6-9A0C-4EA3CB550A76}"/>
              </a:ext>
            </a:extLst>
          </p:cNvPr>
          <p:cNvPicPr/>
          <p:nvPr/>
        </p:nvPicPr>
        <p:blipFill>
          <a:blip r:embed="rId3">
            <a:extLst>
              <a:ext uri="{28A0092B-C50C-407E-A947-70E740481C1C}">
                <a14:useLocalDpi xmlns:a14="http://schemas.microsoft.com/office/drawing/2010/main" val="0"/>
              </a:ext>
            </a:extLst>
          </a:blip>
          <a:stretch>
            <a:fillRect/>
          </a:stretch>
        </p:blipFill>
        <p:spPr>
          <a:xfrm>
            <a:off x="1241130" y="3499882"/>
            <a:ext cx="6858000" cy="298450"/>
          </a:xfrm>
          <a:prstGeom prst="rect">
            <a:avLst/>
          </a:prstGeom>
        </p:spPr>
      </p:pic>
      <p:sp>
        <p:nvSpPr>
          <p:cNvPr id="6" name="CuadroTexto 5">
            <a:extLst>
              <a:ext uri="{FF2B5EF4-FFF2-40B4-BE49-F238E27FC236}">
                <a16:creationId xmlns:a16="http://schemas.microsoft.com/office/drawing/2014/main" id="{5EFC9539-10AE-45A2-A115-B53C0E727301}"/>
              </a:ext>
            </a:extLst>
          </p:cNvPr>
          <p:cNvSpPr txBox="1"/>
          <p:nvPr/>
        </p:nvSpPr>
        <p:spPr>
          <a:xfrm>
            <a:off x="1241130" y="4102217"/>
            <a:ext cx="9496778" cy="1477328"/>
          </a:xfrm>
          <a:prstGeom prst="rect">
            <a:avLst/>
          </a:prstGeom>
          <a:noFill/>
        </p:spPr>
        <p:txBody>
          <a:bodyPr wrap="square" rtlCol="0">
            <a:spAutoFit/>
          </a:bodyPr>
          <a:lstStyle/>
          <a:p>
            <a:r>
              <a:rPr lang="es-ES" dirty="0"/>
              <a:t>El vector utilizado para guardar esta cadena es dinámico.</a:t>
            </a:r>
          </a:p>
          <a:p>
            <a:r>
              <a:rPr lang="es-ES" dirty="0"/>
              <a:t>El siguiente paso es generar los tokens, para ello identificamos los delimitadores de cada línea de código.</a:t>
            </a:r>
          </a:p>
          <a:p>
            <a:r>
              <a:rPr lang="es-ES" dirty="0"/>
              <a:t>Esta tarea lo hace el método </a:t>
            </a:r>
            <a:r>
              <a:rPr lang="es-ES" dirty="0" err="1"/>
              <a:t>setLineas</a:t>
            </a:r>
            <a:r>
              <a:rPr lang="es-ES" dirty="0"/>
              <a:t>() perteneciente a la clase compilador, este método configura la propiedad líneas de la clase compilador:</a:t>
            </a:r>
          </a:p>
        </p:txBody>
      </p:sp>
      <p:pic>
        <p:nvPicPr>
          <p:cNvPr id="7" name="Imagen 6">
            <a:extLst>
              <a:ext uri="{FF2B5EF4-FFF2-40B4-BE49-F238E27FC236}">
                <a16:creationId xmlns:a16="http://schemas.microsoft.com/office/drawing/2014/main" id="{F3050B99-BCDA-497E-9D97-1B351AF11576}"/>
              </a:ext>
            </a:extLst>
          </p:cNvPr>
          <p:cNvPicPr/>
          <p:nvPr/>
        </p:nvPicPr>
        <p:blipFill>
          <a:blip r:embed="rId4">
            <a:extLst>
              <a:ext uri="{28A0092B-C50C-407E-A947-70E740481C1C}">
                <a14:useLocalDpi xmlns:a14="http://schemas.microsoft.com/office/drawing/2010/main" val="0"/>
              </a:ext>
            </a:extLst>
          </a:blip>
          <a:stretch>
            <a:fillRect/>
          </a:stretch>
        </p:blipFill>
        <p:spPr>
          <a:xfrm>
            <a:off x="1280460" y="5750080"/>
            <a:ext cx="2428875" cy="266700"/>
          </a:xfrm>
          <a:prstGeom prst="rect">
            <a:avLst/>
          </a:prstGeom>
        </p:spPr>
      </p:pic>
    </p:spTree>
    <p:extLst>
      <p:ext uri="{BB962C8B-B14F-4D97-AF65-F5344CB8AC3E}">
        <p14:creationId xmlns:p14="http://schemas.microsoft.com/office/powerpoint/2010/main" val="384199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F97050-958C-4BF0-B21C-BBAF9E15720A}"/>
              </a:ext>
            </a:extLst>
          </p:cNvPr>
          <p:cNvSpPr txBox="1"/>
          <p:nvPr/>
        </p:nvSpPr>
        <p:spPr>
          <a:xfrm>
            <a:off x="1132514" y="838899"/>
            <a:ext cx="10234569" cy="646331"/>
          </a:xfrm>
          <a:prstGeom prst="rect">
            <a:avLst/>
          </a:prstGeom>
          <a:noFill/>
        </p:spPr>
        <p:txBody>
          <a:bodyPr wrap="square" rtlCol="0">
            <a:spAutoFit/>
          </a:bodyPr>
          <a:lstStyle/>
          <a:p>
            <a:r>
              <a:rPr lang="es-ES"/>
              <a:t>Si se quieren mostrar estas líneas existe un método perteneciente llamado showLineas(), el cual imprime por consola las líneas:</a:t>
            </a:r>
            <a:endParaRPr lang="es-MX" dirty="0"/>
          </a:p>
        </p:txBody>
      </p:sp>
      <p:pic>
        <p:nvPicPr>
          <p:cNvPr id="3" name="Imagen 2">
            <a:extLst>
              <a:ext uri="{FF2B5EF4-FFF2-40B4-BE49-F238E27FC236}">
                <a16:creationId xmlns:a16="http://schemas.microsoft.com/office/drawing/2014/main" id="{86F0C43B-1858-4159-AEFE-01AEC74835BF}"/>
              </a:ext>
            </a:extLst>
          </p:cNvPr>
          <p:cNvPicPr/>
          <p:nvPr/>
        </p:nvPicPr>
        <p:blipFill>
          <a:blip r:embed="rId2">
            <a:extLst>
              <a:ext uri="{28A0092B-C50C-407E-A947-70E740481C1C}">
                <a14:useLocalDpi xmlns:a14="http://schemas.microsoft.com/office/drawing/2010/main" val="0"/>
              </a:ext>
            </a:extLst>
          </a:blip>
          <a:stretch>
            <a:fillRect/>
          </a:stretch>
        </p:blipFill>
        <p:spPr>
          <a:xfrm>
            <a:off x="1201985" y="1485230"/>
            <a:ext cx="2305050" cy="1038225"/>
          </a:xfrm>
          <a:prstGeom prst="rect">
            <a:avLst/>
          </a:prstGeom>
        </p:spPr>
      </p:pic>
      <p:sp>
        <p:nvSpPr>
          <p:cNvPr id="4" name="CuadroTexto 3">
            <a:extLst>
              <a:ext uri="{FF2B5EF4-FFF2-40B4-BE49-F238E27FC236}">
                <a16:creationId xmlns:a16="http://schemas.microsoft.com/office/drawing/2014/main" id="{C1A58C9F-E855-424B-ADC4-B71A459E2466}"/>
              </a:ext>
            </a:extLst>
          </p:cNvPr>
          <p:cNvSpPr txBox="1"/>
          <p:nvPr/>
        </p:nvSpPr>
        <p:spPr>
          <a:xfrm>
            <a:off x="1317072" y="2843868"/>
            <a:ext cx="9317679" cy="2031325"/>
          </a:xfrm>
          <a:prstGeom prst="rect">
            <a:avLst/>
          </a:prstGeom>
          <a:noFill/>
        </p:spPr>
        <p:txBody>
          <a:bodyPr wrap="none" rtlCol="0">
            <a:spAutoFit/>
          </a:bodyPr>
          <a:lstStyle/>
          <a:p>
            <a:r>
              <a:rPr lang="es-MX" dirty="0"/>
              <a:t>Existe un método llamado </a:t>
            </a:r>
            <a:r>
              <a:rPr lang="es-MX" dirty="0" err="1"/>
              <a:t>getNlineas</a:t>
            </a:r>
            <a:r>
              <a:rPr lang="es-MX" dirty="0"/>
              <a:t>() para obtener el número de líneas encontradas en el archivo.</a:t>
            </a:r>
          </a:p>
          <a:p>
            <a:r>
              <a:rPr lang="es-MX" dirty="0"/>
              <a:t> </a:t>
            </a:r>
            <a:r>
              <a:rPr lang="es-ES" dirty="0"/>
              <a:t>Existe un método que te permite obtener el contenido de las líneas y almacenarlo en un vector de </a:t>
            </a:r>
          </a:p>
          <a:p>
            <a:r>
              <a:rPr lang="es-ES" dirty="0"/>
              <a:t>vectores de caracteres, esta función se llama </a:t>
            </a:r>
            <a:r>
              <a:rPr lang="es-ES" dirty="0" err="1"/>
              <a:t>getConLines</a:t>
            </a:r>
            <a:r>
              <a:rPr lang="es-ES" dirty="0"/>
              <a:t>(), el cual recibe como parámetro este </a:t>
            </a:r>
          </a:p>
          <a:p>
            <a:r>
              <a:rPr lang="es-ES" dirty="0"/>
              <a:t>vector e introduce la información en él.</a:t>
            </a:r>
          </a:p>
          <a:p>
            <a:r>
              <a:rPr lang="es-ES" dirty="0"/>
              <a:t>Al ejecutar el código se obtiene el mismo resultado que con el método </a:t>
            </a:r>
            <a:r>
              <a:rPr lang="es-ES" dirty="0" err="1"/>
              <a:t>showLineas</a:t>
            </a:r>
            <a:r>
              <a:rPr lang="es-ES" dirty="0"/>
              <a:t>(), la diferencia </a:t>
            </a:r>
          </a:p>
          <a:p>
            <a:r>
              <a:rPr lang="es-ES" dirty="0"/>
              <a:t>es que ya se tiene en la función principal un paquete de datos para trabajar sin necesidad de </a:t>
            </a:r>
          </a:p>
          <a:p>
            <a:r>
              <a:rPr lang="es-ES" dirty="0"/>
              <a:t>estar llamando al objeto compilador para obtener las líneas o línea de código.</a:t>
            </a:r>
            <a:endParaRPr lang="es-MX" dirty="0"/>
          </a:p>
        </p:txBody>
      </p:sp>
    </p:spTree>
    <p:extLst>
      <p:ext uri="{BB962C8B-B14F-4D97-AF65-F5344CB8AC3E}">
        <p14:creationId xmlns:p14="http://schemas.microsoft.com/office/powerpoint/2010/main" val="198225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6247F1-772B-4EFE-BED9-99E4D4B3D362}"/>
              </a:ext>
            </a:extLst>
          </p:cNvPr>
          <p:cNvSpPr txBox="1"/>
          <p:nvPr/>
        </p:nvSpPr>
        <p:spPr>
          <a:xfrm>
            <a:off x="1025496" y="822121"/>
            <a:ext cx="10613876" cy="2031325"/>
          </a:xfrm>
          <a:prstGeom prst="rect">
            <a:avLst/>
          </a:prstGeom>
          <a:noFill/>
        </p:spPr>
        <p:txBody>
          <a:bodyPr wrap="square" rtlCol="0">
            <a:spAutoFit/>
          </a:bodyPr>
          <a:lstStyle/>
          <a:p>
            <a:r>
              <a:rPr lang="es-ES"/>
              <a:t>Existe un método que ayuda a crear las propiedades de la línea, o configurar las partes de un token:</a:t>
            </a:r>
          </a:p>
          <a:p>
            <a:r>
              <a:rPr lang="es-ES"/>
              <a:t>•	Es reservada</a:t>
            </a:r>
          </a:p>
          <a:p>
            <a:r>
              <a:rPr lang="es-ES"/>
              <a:t>•	Es id</a:t>
            </a:r>
          </a:p>
          <a:p>
            <a:r>
              <a:rPr lang="es-ES"/>
              <a:t>•	Es numero </a:t>
            </a:r>
          </a:p>
          <a:p>
            <a:r>
              <a:rPr lang="es-ES"/>
              <a:t>•	Es operador</a:t>
            </a:r>
          </a:p>
          <a:p>
            <a:r>
              <a:rPr lang="es-ES"/>
              <a:t>Esta función crea 4 listas dinámicas, en las cuales se almacenan las propiedades del archivo fuente al pasar por las funciones de escáner.</a:t>
            </a:r>
            <a:endParaRPr lang="es-ES" dirty="0"/>
          </a:p>
        </p:txBody>
      </p:sp>
      <p:pic>
        <p:nvPicPr>
          <p:cNvPr id="3" name="Imagen 2">
            <a:extLst>
              <a:ext uri="{FF2B5EF4-FFF2-40B4-BE49-F238E27FC236}">
                <a16:creationId xmlns:a16="http://schemas.microsoft.com/office/drawing/2014/main" id="{622FC270-510F-4B21-A210-409346515F5E}"/>
              </a:ext>
            </a:extLst>
          </p:cNvPr>
          <p:cNvPicPr/>
          <p:nvPr/>
        </p:nvPicPr>
        <p:blipFill>
          <a:blip r:embed="rId2">
            <a:extLst>
              <a:ext uri="{28A0092B-C50C-407E-A947-70E740481C1C}">
                <a14:useLocalDpi xmlns:a14="http://schemas.microsoft.com/office/drawing/2010/main" val="0"/>
              </a:ext>
            </a:extLst>
          </a:blip>
          <a:stretch>
            <a:fillRect/>
          </a:stretch>
        </p:blipFill>
        <p:spPr>
          <a:xfrm>
            <a:off x="1109388" y="3073080"/>
            <a:ext cx="5963285" cy="1466850"/>
          </a:xfrm>
          <a:prstGeom prst="rect">
            <a:avLst/>
          </a:prstGeom>
        </p:spPr>
      </p:pic>
    </p:spTree>
    <p:extLst>
      <p:ext uri="{BB962C8B-B14F-4D97-AF65-F5344CB8AC3E}">
        <p14:creationId xmlns:p14="http://schemas.microsoft.com/office/powerpoint/2010/main" val="412489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7AAA577-CB31-481F-9554-DB4262119F95}"/>
              </a:ext>
            </a:extLst>
          </p:cNvPr>
          <p:cNvSpPr txBox="1"/>
          <p:nvPr/>
        </p:nvSpPr>
        <p:spPr>
          <a:xfrm>
            <a:off x="1526797" y="847288"/>
            <a:ext cx="9770744" cy="646331"/>
          </a:xfrm>
          <a:prstGeom prst="rect">
            <a:avLst/>
          </a:prstGeom>
          <a:noFill/>
        </p:spPr>
        <p:txBody>
          <a:bodyPr wrap="square" rtlCol="0">
            <a:spAutoFit/>
          </a:bodyPr>
          <a:lstStyle/>
          <a:p>
            <a:r>
              <a:rPr lang="es-ES"/>
              <a:t>Si se quieren revisar los valores y propiedades de estas listas asociativas se puede utilizar la función, showlProp(), la cual imprime por consola estas listas:</a:t>
            </a:r>
            <a:endParaRPr lang="es-MX" dirty="0"/>
          </a:p>
        </p:txBody>
      </p:sp>
      <p:pic>
        <p:nvPicPr>
          <p:cNvPr id="3" name="Imagen 2">
            <a:extLst>
              <a:ext uri="{FF2B5EF4-FFF2-40B4-BE49-F238E27FC236}">
                <a16:creationId xmlns:a16="http://schemas.microsoft.com/office/drawing/2014/main" id="{89FC0956-0644-4792-AB6E-ED6C3EF67689}"/>
              </a:ext>
            </a:extLst>
          </p:cNvPr>
          <p:cNvPicPr/>
          <p:nvPr/>
        </p:nvPicPr>
        <p:blipFill>
          <a:blip r:embed="rId2">
            <a:extLst>
              <a:ext uri="{28A0092B-C50C-407E-A947-70E740481C1C}">
                <a14:useLocalDpi xmlns:a14="http://schemas.microsoft.com/office/drawing/2010/main" val="0"/>
              </a:ext>
            </a:extLst>
          </a:blip>
          <a:stretch>
            <a:fillRect/>
          </a:stretch>
        </p:blipFill>
        <p:spPr>
          <a:xfrm>
            <a:off x="1526797" y="1613701"/>
            <a:ext cx="2447925" cy="828675"/>
          </a:xfrm>
          <a:prstGeom prst="rect">
            <a:avLst/>
          </a:prstGeom>
        </p:spPr>
      </p:pic>
      <p:sp>
        <p:nvSpPr>
          <p:cNvPr id="4" name="CuadroTexto 3">
            <a:extLst>
              <a:ext uri="{FF2B5EF4-FFF2-40B4-BE49-F238E27FC236}">
                <a16:creationId xmlns:a16="http://schemas.microsoft.com/office/drawing/2014/main" id="{C472CF6D-14B7-43D2-9CFF-297B1BB01F9D}"/>
              </a:ext>
            </a:extLst>
          </p:cNvPr>
          <p:cNvSpPr txBox="1"/>
          <p:nvPr/>
        </p:nvSpPr>
        <p:spPr>
          <a:xfrm>
            <a:off x="1182848" y="3129094"/>
            <a:ext cx="10411693" cy="369332"/>
          </a:xfrm>
          <a:prstGeom prst="rect">
            <a:avLst/>
          </a:prstGeom>
          <a:noFill/>
        </p:spPr>
        <p:txBody>
          <a:bodyPr wrap="square" rtlCol="0">
            <a:spAutoFit/>
          </a:bodyPr>
          <a:lstStyle/>
          <a:p>
            <a:r>
              <a:rPr lang="es-ES"/>
              <a:t>Existe un método llamado getNlineas() para obtener el número de líneas encontradas en el archivo fuente:</a:t>
            </a:r>
            <a:endParaRPr lang="es-MX" dirty="0"/>
          </a:p>
        </p:txBody>
      </p:sp>
      <p:pic>
        <p:nvPicPr>
          <p:cNvPr id="5" name="Imagen 4">
            <a:extLst>
              <a:ext uri="{FF2B5EF4-FFF2-40B4-BE49-F238E27FC236}">
                <a16:creationId xmlns:a16="http://schemas.microsoft.com/office/drawing/2014/main" id="{60EECA8A-B27F-4A5E-BD07-95525ACB0BAA}"/>
              </a:ext>
            </a:extLst>
          </p:cNvPr>
          <p:cNvPicPr/>
          <p:nvPr/>
        </p:nvPicPr>
        <p:blipFill>
          <a:blip r:embed="rId3">
            <a:extLst>
              <a:ext uri="{28A0092B-C50C-407E-A947-70E740481C1C}">
                <a14:useLocalDpi xmlns:a14="http://schemas.microsoft.com/office/drawing/2010/main" val="0"/>
              </a:ext>
            </a:extLst>
          </a:blip>
          <a:stretch>
            <a:fillRect/>
          </a:stretch>
        </p:blipFill>
        <p:spPr>
          <a:xfrm>
            <a:off x="1182848" y="4077851"/>
            <a:ext cx="2876550" cy="476250"/>
          </a:xfrm>
          <a:prstGeom prst="rect">
            <a:avLst/>
          </a:prstGeom>
        </p:spPr>
      </p:pic>
    </p:spTree>
    <p:extLst>
      <p:ext uri="{BB962C8B-B14F-4D97-AF65-F5344CB8AC3E}">
        <p14:creationId xmlns:p14="http://schemas.microsoft.com/office/powerpoint/2010/main" val="290995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339</TotalTime>
  <Words>1143</Words>
  <Application>Microsoft Office PowerPoint</Application>
  <PresentationFormat>Panorámica</PresentationFormat>
  <Paragraphs>117</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Times New Roman</vt:lpstr>
      <vt:lpstr>Trebuchet MS</vt:lpstr>
      <vt:lpstr>Tw Cen MT</vt:lpstr>
      <vt:lpstr>Circuito</vt:lpstr>
      <vt:lpstr>Presentación de proyecto final </vt:lpstr>
      <vt:lpstr>Definición de la gramática del lenguaje</vt:lpstr>
      <vt:lpstr>Presentación de PowerPoint</vt:lpstr>
      <vt:lpstr>Presentación de PowerPoint</vt:lpstr>
      <vt:lpstr>Proceso de scanner </vt:lpstr>
      <vt:lpstr>Presentación de PowerPoint</vt:lpstr>
      <vt:lpstr>Presentación de PowerPoint</vt:lpstr>
      <vt:lpstr>Presentación de PowerPoint</vt:lpstr>
      <vt:lpstr>Presentación de PowerPoint</vt:lpstr>
      <vt:lpstr>Generación de tokens</vt:lpstr>
      <vt:lpstr>Presentación de PowerPoint</vt:lpstr>
      <vt:lpstr>Presentación de PowerPoint</vt:lpstr>
      <vt:lpstr>Presentación de PowerPoint</vt:lpstr>
      <vt:lpstr>Presentación de PowerPoint</vt:lpstr>
      <vt:lpstr>Presentación de PowerPoint</vt:lpstr>
      <vt:lpstr>Parser (análisis sintáctico y semántico)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proyecto final</dc:title>
  <dc:creator>Diego Mora Delgado</dc:creator>
  <cp:lastModifiedBy>Diego Mora Delgado</cp:lastModifiedBy>
  <cp:revision>7</cp:revision>
  <dcterms:created xsi:type="dcterms:W3CDTF">2018-06-22T13:19:07Z</dcterms:created>
  <dcterms:modified xsi:type="dcterms:W3CDTF">2018-06-22T18:58:29Z</dcterms:modified>
</cp:coreProperties>
</file>