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 id="2147483674" r:id="rId3"/>
  </p:sldMasterIdLst>
  <p:notesMasterIdLst>
    <p:notesMasterId r:id="rId14"/>
  </p:notesMasterIdLst>
  <p:sldIdLst>
    <p:sldId id="256" r:id="rId4"/>
    <p:sldId id="257" r:id="rId5"/>
    <p:sldId id="258" r:id="rId6"/>
    <p:sldId id="259" r:id="rId7"/>
    <p:sldId id="260" r:id="rId8"/>
    <p:sldId id="261" r:id="rId9"/>
    <p:sldId id="262" r:id="rId10"/>
    <p:sldId id="263" r:id="rId11"/>
    <p:sldId id="264" r:id="rId12"/>
    <p:sldId id="268" r:id="rId13"/>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1" roundtripDataSignature="AMtx7mjHzTg+goWcQk8fO5It0l+0ng5K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8F6159-D58D-2304-94A3-430EF753DC04}" v="354" dt="2021-04-14T02:34:10.678"/>
    <p1510:client id="{521E8629-1121-EA12-5558-A3E87D70E83A}" v="1370" dt="2021-05-25T20:55:49.069"/>
    <p1510:client id="{85E06BB5-D42D-F764-7944-31415FB9182A}" v="30" dt="2021-05-24T20:38:58.237"/>
    <p1510:client id="{CF43BE9F-8015-0000-A0F4-A5E29CB0EEE9}" v="1303" dt="2021-04-14T22:33:41.835"/>
  </p1510:revLst>
</p1510:revInfo>
</file>

<file path=ppt/tableStyles.xml><?xml version="1.0" encoding="utf-8"?>
<a:tblStyleLst xmlns:a="http://schemas.openxmlformats.org/drawingml/2006/main" def="{AC289BA7-0477-4DA3-BF64-564EF7BB6FF7}">
  <a:tblStyle styleId="{AC289BA7-0477-4DA3-BF64-564EF7BB6F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26" Type="http://schemas.microsoft.com/office/2015/10/relationships/revisionInfo" Target="revisionInfo.xml"/><Relationship Id="rId3" Type="http://schemas.openxmlformats.org/officeDocument/2006/relationships/slideMaster" Target="slideMasters/slideMaster3.xml"/><Relationship Id="rId21" Type="http://customschemas.google.com/relationships/presentationmetadata" Target="metadata"/><Relationship Id="rId7" Type="http://schemas.openxmlformats.org/officeDocument/2006/relationships/slide" Target="slides/slide4.xml"/><Relationship Id="rId12"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23"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add317ae2b_0_117:notes"/>
          <p:cNvSpPr txBox="1">
            <a:spLocks noGrp="1"/>
          </p:cNvSpPr>
          <p:nvPr>
            <p:ph type="body" idx="1"/>
          </p:nvPr>
        </p:nvSpPr>
        <p:spPr>
          <a:xfrm>
            <a:off x="777240" y="4777740"/>
            <a:ext cx="6217800" cy="4526400"/>
          </a:xfrm>
          <a:prstGeom prst="rect">
            <a:avLst/>
          </a:prstGeom>
          <a:noFill/>
          <a:ln>
            <a:noFill/>
          </a:ln>
        </p:spPr>
        <p:txBody>
          <a:bodyPr spcFirstLastPara="1" wrap="square" lIns="102600" tIns="102600" rIns="102600" bIns="102600" anchor="t" anchorCtr="0">
            <a:noAutofit/>
          </a:bodyPr>
          <a:lstStyle/>
          <a:p>
            <a:pPr marL="0" lvl="0" indent="0" algn="l" rtl="0">
              <a:lnSpc>
                <a:spcPct val="100000"/>
              </a:lnSpc>
              <a:spcBef>
                <a:spcPts val="0"/>
              </a:spcBef>
              <a:spcAft>
                <a:spcPts val="0"/>
              </a:spcAft>
              <a:buSzPts val="1200"/>
              <a:buNone/>
            </a:pPr>
            <a:endParaRPr/>
          </a:p>
        </p:txBody>
      </p:sp>
      <p:sp>
        <p:nvSpPr>
          <p:cNvPr id="482" name="Google Shape;482;gadd317ae2b_0_11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6: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add317ae2b_0_27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6" name="Google Shape;276;gadd317ae2b_0_27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9" name="Google Shape;319;p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dd317ae2b_0_1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0" name="Google Shape;340;gadd317ae2b_0_1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5: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0" name="Google Shape;360;p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9: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1" name="Google Shape;381;p9: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add317ae2b_0_20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1" name="Google Shape;401;gadd317ae2b_0_20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3"/>
        <p:cNvGrpSpPr/>
        <p:nvPr/>
      </p:nvGrpSpPr>
      <p:grpSpPr>
        <a:xfrm>
          <a:off x="0" y="0"/>
          <a:ext cx="0" cy="0"/>
          <a:chOff x="0" y="0"/>
          <a:chExt cx="0" cy="0"/>
        </a:xfrm>
      </p:grpSpPr>
      <p:sp>
        <p:nvSpPr>
          <p:cNvPr id="64" name="Google Shape;64;p3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6"/>
        <p:cNvGrpSpPr/>
        <p:nvPr/>
      </p:nvGrpSpPr>
      <p:grpSpPr>
        <a:xfrm>
          <a:off x="0" y="0"/>
          <a:ext cx="0" cy="0"/>
          <a:chOff x="0" y="0"/>
          <a:chExt cx="0" cy="0"/>
        </a:xfrm>
      </p:grpSpPr>
      <p:sp>
        <p:nvSpPr>
          <p:cNvPr id="67" name="Google Shape;67;p3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6"/>
        <p:cNvGrpSpPr/>
        <p:nvPr/>
      </p:nvGrpSpPr>
      <p:grpSpPr>
        <a:xfrm>
          <a:off x="0" y="0"/>
          <a:ext cx="0" cy="0"/>
          <a:chOff x="0" y="0"/>
          <a:chExt cx="0" cy="0"/>
        </a:xfrm>
      </p:grpSpPr>
      <p:sp>
        <p:nvSpPr>
          <p:cNvPr id="117" name="Google Shape;117;gadd317ae2b_0_13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gadd317ae2b_0_13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gadd317ae2b_0_13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gadd317ae2b_0_1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gadd317ae2b_0_1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22"/>
        <p:cNvGrpSpPr/>
        <p:nvPr/>
      </p:nvGrpSpPr>
      <p:grpSpPr>
        <a:xfrm>
          <a:off x="0" y="0"/>
          <a:ext cx="0" cy="0"/>
          <a:chOff x="0" y="0"/>
          <a:chExt cx="0" cy="0"/>
        </a:xfrm>
      </p:grpSpPr>
      <p:sp>
        <p:nvSpPr>
          <p:cNvPr id="123" name="Google Shape;123;gadd317ae2b_0_12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gadd317ae2b_0_12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25" name="Google Shape;125;gadd317ae2b_0_1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gadd317ae2b_0_1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gadd317ae2b_0_1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28"/>
        <p:cNvGrpSpPr/>
        <p:nvPr/>
      </p:nvGrpSpPr>
      <p:grpSpPr>
        <a:xfrm>
          <a:off x="0" y="0"/>
          <a:ext cx="0" cy="0"/>
          <a:chOff x="0" y="0"/>
          <a:chExt cx="0" cy="0"/>
        </a:xfrm>
      </p:grpSpPr>
      <p:sp>
        <p:nvSpPr>
          <p:cNvPr id="129" name="Google Shape;129;gadd317ae2b_0_14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gadd317ae2b_0_14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1" name="Google Shape;131;gadd317ae2b_0_1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gadd317ae2b_0_1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gadd317ae2b_0_1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34"/>
        <p:cNvGrpSpPr/>
        <p:nvPr/>
      </p:nvGrpSpPr>
      <p:grpSpPr>
        <a:xfrm>
          <a:off x="0" y="0"/>
          <a:ext cx="0" cy="0"/>
          <a:chOff x="0" y="0"/>
          <a:chExt cx="0" cy="0"/>
        </a:xfrm>
      </p:grpSpPr>
      <p:sp>
        <p:nvSpPr>
          <p:cNvPr id="135" name="Google Shape;135;gadd317ae2b_0_14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gadd317ae2b_0_14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gadd317ae2b_0_14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gadd317ae2b_0_14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gadd317ae2b_0_14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gadd317ae2b_0_14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41"/>
        <p:cNvGrpSpPr/>
        <p:nvPr/>
      </p:nvGrpSpPr>
      <p:grpSpPr>
        <a:xfrm>
          <a:off x="0" y="0"/>
          <a:ext cx="0" cy="0"/>
          <a:chOff x="0" y="0"/>
          <a:chExt cx="0" cy="0"/>
        </a:xfrm>
      </p:grpSpPr>
      <p:sp>
        <p:nvSpPr>
          <p:cNvPr id="142" name="Google Shape;142;gadd317ae2b_0_15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gadd317ae2b_0_15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4" name="Google Shape;144;gadd317ae2b_0_15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gadd317ae2b_0_15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6" name="Google Shape;146;gadd317ae2b_0_15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gadd317ae2b_0_15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gadd317ae2b_0_1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gadd317ae2b_0_1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50"/>
        <p:cNvGrpSpPr/>
        <p:nvPr/>
      </p:nvGrpSpPr>
      <p:grpSpPr>
        <a:xfrm>
          <a:off x="0" y="0"/>
          <a:ext cx="0" cy="0"/>
          <a:chOff x="0" y="0"/>
          <a:chExt cx="0" cy="0"/>
        </a:xfrm>
      </p:grpSpPr>
      <p:sp>
        <p:nvSpPr>
          <p:cNvPr id="151" name="Google Shape;151;gadd317ae2b_0_1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gadd317ae2b_0_16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gadd317ae2b_0_16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gadd317ae2b_0_16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5"/>
        <p:cNvGrpSpPr/>
        <p:nvPr/>
      </p:nvGrpSpPr>
      <p:grpSpPr>
        <a:xfrm>
          <a:off x="0" y="0"/>
          <a:ext cx="0" cy="0"/>
          <a:chOff x="0" y="0"/>
          <a:chExt cx="0" cy="0"/>
        </a:xfrm>
      </p:grpSpPr>
      <p:sp>
        <p:nvSpPr>
          <p:cNvPr id="156" name="Google Shape;156;gadd317ae2b_0_16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gadd317ae2b_0_16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gadd317ae2b_0_16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59"/>
        <p:cNvGrpSpPr/>
        <p:nvPr/>
      </p:nvGrpSpPr>
      <p:grpSpPr>
        <a:xfrm>
          <a:off x="0" y="0"/>
          <a:ext cx="0" cy="0"/>
          <a:chOff x="0" y="0"/>
          <a:chExt cx="0" cy="0"/>
        </a:xfrm>
      </p:grpSpPr>
      <p:sp>
        <p:nvSpPr>
          <p:cNvPr id="160" name="Google Shape;160;gadd317ae2b_0_17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gadd317ae2b_0_17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62" name="Google Shape;162;gadd317ae2b_0_17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gadd317ae2b_0_17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gadd317ae2b_0_17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gadd317ae2b_0_17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66"/>
        <p:cNvGrpSpPr/>
        <p:nvPr/>
      </p:nvGrpSpPr>
      <p:grpSpPr>
        <a:xfrm>
          <a:off x="0" y="0"/>
          <a:ext cx="0" cy="0"/>
          <a:chOff x="0" y="0"/>
          <a:chExt cx="0" cy="0"/>
        </a:xfrm>
      </p:grpSpPr>
      <p:sp>
        <p:nvSpPr>
          <p:cNvPr id="167" name="Google Shape;167;gadd317ae2b_0_17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gadd317ae2b_0_179"/>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9" name="Google Shape;169;gadd317ae2b_0_17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0" name="Google Shape;170;gadd317ae2b_0_17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gadd317ae2b_0_17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gadd317ae2b_0_17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73"/>
        <p:cNvGrpSpPr/>
        <p:nvPr/>
      </p:nvGrpSpPr>
      <p:grpSpPr>
        <a:xfrm>
          <a:off x="0" y="0"/>
          <a:ext cx="0" cy="0"/>
          <a:chOff x="0" y="0"/>
          <a:chExt cx="0" cy="0"/>
        </a:xfrm>
      </p:grpSpPr>
      <p:sp>
        <p:nvSpPr>
          <p:cNvPr id="174" name="Google Shape;174;gadd317ae2b_0_18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gadd317ae2b_0_18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gadd317ae2b_0_18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gadd317ae2b_0_18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gadd317ae2b_0_18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79"/>
        <p:cNvGrpSpPr/>
        <p:nvPr/>
      </p:nvGrpSpPr>
      <p:grpSpPr>
        <a:xfrm>
          <a:off x="0" y="0"/>
          <a:ext cx="0" cy="0"/>
          <a:chOff x="0" y="0"/>
          <a:chExt cx="0" cy="0"/>
        </a:xfrm>
      </p:grpSpPr>
      <p:sp>
        <p:nvSpPr>
          <p:cNvPr id="180" name="Google Shape;180;gadd317ae2b_0_19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gadd317ae2b_0_19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gadd317ae2b_0_19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gadd317ae2b_0_19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gadd317ae2b_0_19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gadd317ae2b_0_1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2" name="Google Shape;112;gadd317ae2b_0_12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gadd317ae2b_0_1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gadd317ae2b_0_1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gadd317ae2b_0_1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611000" y="-237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192" name="Google Shape;192;p1"/>
          <p:cNvSpPr txBox="1"/>
          <p:nvPr/>
        </p:nvSpPr>
        <p:spPr>
          <a:xfrm>
            <a:off x="4952751" y="2250000"/>
            <a:ext cx="6749769" cy="1633680"/>
          </a:xfrm>
          <a:prstGeom prst="rect">
            <a:avLst/>
          </a:prstGeom>
          <a:noFill/>
          <a:ln>
            <a:noFill/>
          </a:ln>
        </p:spPr>
        <p:txBody>
          <a:bodyPr spcFirstLastPara="1" wrap="square" lIns="91425" tIns="45700" rIns="91425" bIns="45700" anchor="b" anchorCtr="0">
            <a:noAutofit/>
          </a:bodyPr>
          <a:lstStyle/>
          <a:p>
            <a:pPr algn="r">
              <a:lnSpc>
                <a:spcPct val="90000"/>
              </a:lnSpc>
            </a:pPr>
            <a:r>
              <a:rPr lang="en-US" sz="3600" b="1" dirty="0"/>
              <a:t>ESTRUCTURA DE DATOS PARA LA CLASIFICACIÓN Y </a:t>
            </a:r>
            <a:r>
              <a:rPr lang="en-US" sz="3600" b="1"/>
              <a:t>OPTIMIZACIÓN APLICADA</a:t>
            </a:r>
            <a:endParaRPr lang="es-ES" b="1"/>
          </a:p>
          <a:p>
            <a:pPr algn="r">
              <a:lnSpc>
                <a:spcPct val="90000"/>
              </a:lnSpc>
            </a:pPr>
            <a:r>
              <a:rPr lang="en-US" sz="3600" b="1"/>
              <a:t>A </a:t>
            </a:r>
            <a:r>
              <a:rPr lang="en-US" sz="3600" b="1" dirty="0"/>
              <a:t>LA GANADERÍA DE PRECISIÓN</a:t>
            </a:r>
            <a:endParaRPr lang="es-E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pic>
        <p:nvPicPr>
          <p:cNvPr id="484" name="Google Shape;484;gadd317ae2b_0_117" descr="Cómo sería un mundo sin ganadería industrial? | Igualdad Animal México"/>
          <p:cNvPicPr preferRelativeResize="0"/>
          <p:nvPr/>
        </p:nvPicPr>
        <p:blipFill rotWithShape="1">
          <a:blip r:embed="rId3">
            <a:alphaModFix/>
          </a:blip>
          <a:srcRect l="39094" r="1571"/>
          <a:stretch/>
        </p:blipFill>
        <p:spPr>
          <a:xfrm>
            <a:off x="-51118" y="-8709"/>
            <a:ext cx="12254544" cy="6881854"/>
          </a:xfrm>
          <a:prstGeom prst="rect">
            <a:avLst/>
          </a:prstGeom>
          <a:noFill/>
          <a:ln>
            <a:noFill/>
          </a:ln>
        </p:spPr>
      </p:pic>
      <p:sp>
        <p:nvSpPr>
          <p:cNvPr id="485" name="Google Shape;485;gadd317ae2b_0_117"/>
          <p:cNvSpPr/>
          <p:nvPr/>
        </p:nvSpPr>
        <p:spPr>
          <a:xfrm>
            <a:off x="-53831" y="-8709"/>
            <a:ext cx="12254399" cy="6866700"/>
          </a:xfrm>
          <a:prstGeom prst="rect">
            <a:avLst/>
          </a:prstGeom>
          <a:gradFill>
            <a:gsLst>
              <a:gs pos="0">
                <a:srgbClr val="FFFFFF">
                  <a:alpha val="0"/>
                </a:srgbClr>
              </a:gs>
              <a:gs pos="35000">
                <a:schemeClr val="lt1"/>
              </a:gs>
              <a:gs pos="100000">
                <a:schemeClr val="lt1"/>
              </a:gs>
            </a:gsLst>
            <a:lin ang="0" scaled="0"/>
          </a:gra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6000"/>
              <a:buFont typeface="Arial"/>
              <a:buNone/>
            </a:pPr>
            <a:r>
              <a:rPr lang="en-US" sz="6000" b="0" i="0" u="none" strike="noStrike" cap="none" dirty="0">
                <a:solidFill>
                  <a:srgbClr val="001E33"/>
                </a:solidFill>
                <a:latin typeface="Arial"/>
                <a:ea typeface="Arial"/>
                <a:cs typeface="Arial"/>
                <a:sym typeface="Arial"/>
              </a:rPr>
              <a:t>GRACIAS!</a:t>
            </a:r>
            <a:r>
              <a:rPr lang="en-US" sz="6000" b="0" i="0" u="none" strike="noStrike" cap="none" dirty="0">
                <a:solidFill>
                  <a:schemeClr val="lt1"/>
                </a:solidFill>
                <a:latin typeface="Arial"/>
                <a:ea typeface="Arial"/>
                <a:cs typeface="Arial"/>
                <a:sym typeface="Arial"/>
              </a:rPr>
              <a:t>.</a:t>
            </a:r>
            <a:endParaRPr sz="6000" b="0" i="0" u="none" strike="noStrike" cap="none" dirty="0">
              <a:solidFill>
                <a:schemeClr val="lt1"/>
              </a:solidFill>
              <a:latin typeface="Arial"/>
              <a:ea typeface="Arial"/>
              <a:cs typeface="Arial"/>
              <a:sym typeface="Arial"/>
            </a:endParaRPr>
          </a:p>
        </p:txBody>
      </p:sp>
      <p:sp>
        <p:nvSpPr>
          <p:cNvPr id="486" name="Google Shape;486;gadd317ae2b_0_117"/>
          <p:cNvSpPr txBox="1"/>
          <p:nvPr/>
        </p:nvSpPr>
        <p:spPr>
          <a:xfrm>
            <a:off x="4974338" y="3761833"/>
            <a:ext cx="6945600" cy="1261800"/>
          </a:xfrm>
          <a:prstGeom prst="rect">
            <a:avLst/>
          </a:prstGeom>
          <a:noFill/>
          <a:ln>
            <a:noFill/>
          </a:ln>
        </p:spPr>
        <p:txBody>
          <a:bodyPr spcFirstLastPara="1" wrap="square" lIns="91425" tIns="45700" rIns="91425" bIns="45700" anchor="t" anchorCtr="0">
            <a:noAutofit/>
          </a:bodyPr>
          <a:lstStyle/>
          <a:p>
            <a:pPr algn="r">
              <a:buSzPts val="2000"/>
            </a:pPr>
            <a:r>
              <a:rPr lang="en-US" sz="2000" b="1" i="0" u="none" strike="noStrike" cap="none" err="1">
                <a:solidFill>
                  <a:srgbClr val="001E33"/>
                </a:solidFill>
                <a:latin typeface="Arial"/>
                <a:ea typeface="Arial"/>
                <a:cs typeface="Arial"/>
                <a:sym typeface="Arial"/>
              </a:rPr>
              <a:t>Apoyado</a:t>
            </a:r>
            <a:r>
              <a:rPr lang="en-US" sz="2000" b="1" i="0" u="none" strike="noStrike" cap="none" dirty="0">
                <a:solidFill>
                  <a:srgbClr val="001E33"/>
                </a:solidFill>
                <a:latin typeface="Arial"/>
                <a:ea typeface="Arial"/>
                <a:cs typeface="Arial"/>
                <a:sym typeface="Arial"/>
              </a:rPr>
              <a:t> por</a:t>
            </a:r>
            <a:r>
              <a:rPr lang="en-US" sz="2000" b="1" dirty="0">
                <a:solidFill>
                  <a:srgbClr val="001E33"/>
                </a:solidFill>
              </a:rPr>
              <a:t> </a:t>
            </a:r>
            <a:endParaRPr sz="1400" b="0" i="0" u="none" strike="noStrike" cap="none" dirty="0">
              <a:solidFill>
                <a:srgbClr val="000000"/>
              </a:solidFill>
              <a:latin typeface="Arial"/>
              <a:ea typeface="Arial"/>
              <a:cs typeface="Arial"/>
              <a:sym typeface="Arial"/>
            </a:endParaRPr>
          </a:p>
          <a:p>
            <a:pPr algn="r">
              <a:buSzPts val="1400"/>
            </a:pPr>
            <a:r>
              <a:rPr lang="en-US">
                <a:solidFill>
                  <a:srgbClr val="001E33"/>
                </a:solidFill>
              </a:rPr>
              <a:t>El profesor Mauricio Toro Bermudez, los monitores de la materia y</a:t>
            </a:r>
            <a:r>
              <a:rPr lang="en-US" sz="1400" b="0" i="0" u="none" strike="noStrike" cap="none">
                <a:solidFill>
                  <a:srgbClr val="001E33"/>
                </a:solidFill>
                <a:latin typeface="Arial"/>
                <a:ea typeface="Arial"/>
                <a:cs typeface="Arial"/>
                <a:sym typeface="Arial"/>
              </a:rPr>
              <a:t> por </a:t>
            </a:r>
            <a:r>
              <a:rPr lang="en-US">
                <a:solidFill>
                  <a:srgbClr val="001E33"/>
                </a:solidFill>
              </a:rPr>
              <a:t>la financiación de los fondos Sapiencia</a:t>
            </a:r>
            <a:r>
              <a:rPr lang="en-US" sz="1400" b="0" i="0" u="none" strike="noStrike" cap="none">
                <a:solidFill>
                  <a:srgbClr val="001E33"/>
                </a:solidFill>
                <a:latin typeface="Arial"/>
                <a:ea typeface="Arial"/>
                <a:cs typeface="Arial"/>
                <a:sym typeface="Arial"/>
              </a:rPr>
              <a:t> </a:t>
            </a:r>
            <a:r>
              <a:rPr lang="en-US">
                <a:solidFill>
                  <a:srgbClr val="001E33"/>
                </a:solidFill>
              </a:rPr>
              <a:t>impartidas por</a:t>
            </a:r>
            <a:r>
              <a:rPr lang="en-US" sz="1400" b="0" i="0" u="none" strike="noStrike" cap="none">
                <a:solidFill>
                  <a:srgbClr val="001E33"/>
                </a:solidFill>
                <a:latin typeface="Arial"/>
                <a:ea typeface="Arial"/>
                <a:cs typeface="Arial"/>
                <a:sym typeface="Arial"/>
              </a:rPr>
              <a:t> el </a:t>
            </a:r>
            <a:r>
              <a:rPr lang="en-US" sz="1400" b="0" i="0" u="none" strike="noStrike" cap="none" err="1">
                <a:solidFill>
                  <a:srgbClr val="001E33"/>
                </a:solidFill>
                <a:latin typeface="Arial"/>
                <a:ea typeface="Arial"/>
                <a:cs typeface="Arial"/>
                <a:sym typeface="Arial"/>
              </a:rPr>
              <a:t>municipio</a:t>
            </a:r>
            <a:r>
              <a:rPr lang="en-US" sz="1400" b="0" i="0" u="none" strike="noStrike" cap="none">
                <a:solidFill>
                  <a:srgbClr val="001E33"/>
                </a:solidFill>
                <a:latin typeface="Arial"/>
                <a:ea typeface="Arial"/>
                <a:cs typeface="Arial"/>
                <a:sym typeface="Arial"/>
              </a:rPr>
              <a:t> de Medellín. Todos los </a:t>
            </a:r>
            <a:r>
              <a:rPr lang="en-US" sz="1400" b="0" i="0" u="none" strike="noStrike" cap="none" err="1">
                <a:solidFill>
                  <a:srgbClr val="001E33"/>
                </a:solidFill>
                <a:latin typeface="Arial"/>
                <a:ea typeface="Arial"/>
                <a:cs typeface="Arial"/>
                <a:sym typeface="Arial"/>
              </a:rPr>
              <a:t>autores</a:t>
            </a:r>
            <a:r>
              <a:rPr lang="en-US" sz="1400" b="0" i="0" u="none" strike="noStrike" cap="none" dirty="0">
                <a:solidFill>
                  <a:srgbClr val="001E33"/>
                </a:solidFill>
                <a:latin typeface="Arial"/>
                <a:ea typeface="Arial"/>
                <a:cs typeface="Arial"/>
                <a:sym typeface="Arial"/>
              </a:rPr>
              <a:t> </a:t>
            </a:r>
            <a:r>
              <a:rPr lang="en-US" sz="1400" b="0" i="0" u="none" strike="noStrike" cap="none" err="1">
                <a:solidFill>
                  <a:srgbClr val="001E33"/>
                </a:solidFill>
                <a:latin typeface="Arial"/>
                <a:ea typeface="Arial"/>
                <a:cs typeface="Arial"/>
                <a:sym typeface="Arial"/>
              </a:rPr>
              <a:t>quieren</a:t>
            </a:r>
            <a:r>
              <a:rPr lang="en-US" sz="1400" b="0" i="0" u="none" strike="noStrike" cap="none" dirty="0">
                <a:solidFill>
                  <a:srgbClr val="001E33"/>
                </a:solidFill>
                <a:latin typeface="Arial"/>
                <a:ea typeface="Arial"/>
                <a:cs typeface="Arial"/>
                <a:sym typeface="Arial"/>
              </a:rPr>
              <a:t> </a:t>
            </a:r>
            <a:r>
              <a:rPr lang="en-US" sz="1400" b="0" i="0" u="none" strike="noStrike" cap="none" err="1">
                <a:solidFill>
                  <a:srgbClr val="001E33"/>
                </a:solidFill>
                <a:latin typeface="Arial"/>
                <a:ea typeface="Arial"/>
                <a:cs typeface="Arial"/>
                <a:sym typeface="Arial"/>
              </a:rPr>
              <a:t>agradecer</a:t>
            </a:r>
            <a:r>
              <a:rPr lang="en-US" sz="1400" b="0" i="0" u="none" strike="noStrike" cap="none">
                <a:solidFill>
                  <a:srgbClr val="001E33"/>
                </a:solidFill>
                <a:latin typeface="Arial"/>
                <a:ea typeface="Arial"/>
                <a:cs typeface="Arial"/>
                <a:sym typeface="Arial"/>
              </a:rPr>
              <a:t> a la </a:t>
            </a:r>
            <a:r>
              <a:rPr lang="en-US" sz="1400" b="0" i="0" u="none" strike="noStrike" cap="none" err="1">
                <a:solidFill>
                  <a:srgbClr val="001E33"/>
                </a:solidFill>
                <a:latin typeface="Arial"/>
                <a:ea typeface="Arial"/>
                <a:cs typeface="Arial"/>
                <a:sym typeface="Arial"/>
              </a:rPr>
              <a:t>Vicerrectoría</a:t>
            </a:r>
            <a:r>
              <a:rPr lang="en-US" sz="1400" b="0" i="0" u="none" strike="noStrike" cap="none">
                <a:solidFill>
                  <a:srgbClr val="001E33"/>
                </a:solidFill>
                <a:latin typeface="Arial"/>
                <a:ea typeface="Arial"/>
                <a:cs typeface="Arial"/>
                <a:sym typeface="Arial"/>
              </a:rPr>
              <a:t> de </a:t>
            </a:r>
            <a:r>
              <a:rPr lang="en-US" sz="1400" b="0" i="0" u="none" strike="noStrike" cap="none" err="1">
                <a:solidFill>
                  <a:srgbClr val="001E33"/>
                </a:solidFill>
                <a:latin typeface="Arial"/>
                <a:ea typeface="Arial"/>
                <a:cs typeface="Arial"/>
                <a:sym typeface="Arial"/>
              </a:rPr>
              <a:t>Descubrimiento</a:t>
            </a:r>
            <a:r>
              <a:rPr lang="en-US" sz="1400" b="0" i="0" u="none" strike="noStrike" cap="none">
                <a:solidFill>
                  <a:srgbClr val="001E33"/>
                </a:solidFill>
                <a:latin typeface="Arial"/>
                <a:ea typeface="Arial"/>
                <a:cs typeface="Arial"/>
                <a:sym typeface="Arial"/>
              </a:rPr>
              <a:t> y </a:t>
            </a:r>
            <a:r>
              <a:rPr lang="en-US" sz="1400" b="0" i="0" u="none" strike="noStrike" cap="none" err="1">
                <a:solidFill>
                  <a:srgbClr val="001E33"/>
                </a:solidFill>
                <a:latin typeface="Arial"/>
                <a:ea typeface="Arial"/>
                <a:cs typeface="Arial"/>
                <a:sym typeface="Arial"/>
              </a:rPr>
              <a:t>Creación</a:t>
            </a:r>
            <a:r>
              <a:rPr lang="en-US" sz="1400" b="0" i="0" u="none" strike="noStrike" cap="none">
                <a:solidFill>
                  <a:srgbClr val="001E33"/>
                </a:solidFill>
                <a:latin typeface="Arial"/>
                <a:ea typeface="Arial"/>
                <a:cs typeface="Arial"/>
                <a:sym typeface="Arial"/>
              </a:rPr>
              <a:t>, de la Universidad EAFIT, por </a:t>
            </a:r>
            <a:r>
              <a:rPr lang="en-US" sz="1400" b="0" i="0" u="none" strike="noStrike" cap="none" err="1">
                <a:solidFill>
                  <a:srgbClr val="001E33"/>
                </a:solidFill>
                <a:latin typeface="Arial"/>
                <a:ea typeface="Arial"/>
                <a:cs typeface="Arial"/>
                <a:sym typeface="Arial"/>
              </a:rPr>
              <a:t>su</a:t>
            </a:r>
            <a:r>
              <a:rPr lang="en-US" sz="1400" b="0" i="0" u="none" strike="noStrike" cap="none" dirty="0">
                <a:solidFill>
                  <a:srgbClr val="001E33"/>
                </a:solidFill>
                <a:latin typeface="Arial"/>
                <a:ea typeface="Arial"/>
                <a:cs typeface="Arial"/>
                <a:sym typeface="Arial"/>
              </a:rPr>
              <a:t> </a:t>
            </a:r>
            <a:r>
              <a:rPr lang="en-US" sz="1400" b="0" i="0" u="none" strike="noStrike" cap="none" err="1">
                <a:solidFill>
                  <a:srgbClr val="001E33"/>
                </a:solidFill>
                <a:latin typeface="Arial"/>
                <a:ea typeface="Arial"/>
                <a:cs typeface="Arial"/>
                <a:sym typeface="Arial"/>
              </a:rPr>
              <a:t>apoyo</a:t>
            </a:r>
            <a:r>
              <a:rPr lang="en-US" sz="1400" b="0" i="0" u="none" strike="noStrike" cap="none">
                <a:solidFill>
                  <a:srgbClr val="001E33"/>
                </a:solidFill>
                <a:latin typeface="Arial"/>
                <a:ea typeface="Arial"/>
                <a:cs typeface="Arial"/>
                <a:sym typeface="Arial"/>
              </a:rPr>
              <a:t> en </a:t>
            </a:r>
            <a:r>
              <a:rPr lang="en-US" sz="1400" b="0" i="0" u="none" strike="noStrike" cap="none" err="1">
                <a:solidFill>
                  <a:srgbClr val="001E33"/>
                </a:solidFill>
                <a:latin typeface="Arial"/>
                <a:ea typeface="Arial"/>
                <a:cs typeface="Arial"/>
                <a:sym typeface="Arial"/>
              </a:rPr>
              <a:t>esta</a:t>
            </a:r>
            <a:r>
              <a:rPr lang="en-US" sz="1400" b="0" i="0" u="none" strike="noStrike" cap="none" dirty="0">
                <a:solidFill>
                  <a:srgbClr val="001E33"/>
                </a:solidFill>
                <a:latin typeface="Arial"/>
                <a:ea typeface="Arial"/>
                <a:cs typeface="Arial"/>
                <a:sym typeface="Arial"/>
              </a:rPr>
              <a:t> </a:t>
            </a:r>
            <a:r>
              <a:rPr lang="en-US" sz="1400" b="0" i="0" u="none" strike="noStrike" cap="none" err="1">
                <a:solidFill>
                  <a:srgbClr val="001E33"/>
                </a:solidFill>
                <a:latin typeface="Arial"/>
                <a:ea typeface="Arial"/>
                <a:cs typeface="Arial"/>
                <a:sym typeface="Arial"/>
              </a:rPr>
              <a:t>investigación</a:t>
            </a:r>
            <a:r>
              <a:rPr lang="en-US" sz="1400" b="0" i="0" u="none" strike="noStrike" cap="none" dirty="0">
                <a:solidFill>
                  <a:srgbClr val="001E33"/>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grpSp>
        <p:nvGrpSpPr>
          <p:cNvPr id="218" name="Google Shape;218;p2"/>
          <p:cNvGrpSpPr/>
          <p:nvPr/>
        </p:nvGrpSpPr>
        <p:grpSpPr>
          <a:xfrm>
            <a:off x="5708680" y="1574004"/>
            <a:ext cx="3685563" cy="2839025"/>
            <a:chOff x="1028310" y="1074420"/>
            <a:chExt cx="3383640" cy="2652120"/>
          </a:xfrm>
        </p:grpSpPr>
        <p:pic>
          <p:nvPicPr>
            <p:cNvPr id="219" name="Google Shape;219;p2"/>
            <p:cNvPicPr preferRelativeResize="0"/>
            <p:nvPr/>
          </p:nvPicPr>
          <p:blipFill rotWithShape="1">
            <a:blip r:embed="rId3">
              <a:alphaModFix/>
            </a:blip>
            <a:srcRect l="2186" t="17695" r="15575" b="26359"/>
            <a:stretch/>
          </p:blipFill>
          <p:spPr>
            <a:xfrm>
              <a:off x="1294925" y="1200950"/>
              <a:ext cx="2686053" cy="2436497"/>
            </a:xfrm>
            <a:prstGeom prst="rect">
              <a:avLst/>
            </a:prstGeom>
            <a:noFill/>
            <a:ln>
              <a:noFill/>
            </a:ln>
          </p:spPr>
        </p:pic>
        <p:sp>
          <p:nvSpPr>
            <p:cNvPr id="220" name="Google Shape;220;p2"/>
            <p:cNvSpPr/>
            <p:nvPr/>
          </p:nvSpPr>
          <p:spPr>
            <a:xfrm>
              <a:off x="1028310" y="1074420"/>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grpSp>
      <p:pic>
        <p:nvPicPr>
          <p:cNvPr id="199" name="Google Shape;199;p2"/>
          <p:cNvPicPr preferRelativeResize="0"/>
          <p:nvPr/>
        </p:nvPicPr>
        <p:blipFill rotWithShape="1">
          <a:blip r:embed="rId4">
            <a:alphaModFix/>
          </a:blip>
          <a:srcRect/>
          <a:stretch/>
        </p:blipFill>
        <p:spPr>
          <a:xfrm>
            <a:off x="-2879" y="0"/>
            <a:ext cx="12196080" cy="6855840"/>
          </a:xfrm>
          <a:prstGeom prst="rect">
            <a:avLst/>
          </a:prstGeom>
          <a:noFill/>
          <a:ln>
            <a:noFill/>
          </a:ln>
        </p:spPr>
      </p:pic>
      <p:sp>
        <p:nvSpPr>
          <p:cNvPr id="200" name="Google Shape;200;p2"/>
          <p:cNvSpPr/>
          <p:nvPr/>
        </p:nvSpPr>
        <p:spPr>
          <a:xfrm>
            <a:off x="265328" y="376925"/>
            <a:ext cx="43758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Presentación del equipo</a:t>
            </a:r>
            <a:endParaRPr sz="2200" b="0" i="0" u="none" strike="noStrike" cap="none">
              <a:solidFill>
                <a:srgbClr val="000000"/>
              </a:solidFill>
              <a:latin typeface="Arial"/>
              <a:ea typeface="Arial"/>
              <a:cs typeface="Arial"/>
              <a:sym typeface="Arial"/>
            </a:endParaRPr>
          </a:p>
        </p:txBody>
      </p:sp>
      <p:pic>
        <p:nvPicPr>
          <p:cNvPr id="204" name="Google Shape;204;p2"/>
          <p:cNvPicPr preferRelativeResize="0"/>
          <p:nvPr/>
        </p:nvPicPr>
        <p:blipFill rotWithShape="1">
          <a:blip r:embed="rId5">
            <a:alphaModFix/>
          </a:blip>
          <a:srcRect/>
          <a:stretch/>
        </p:blipFill>
        <p:spPr>
          <a:xfrm>
            <a:off x="9009498" y="1638845"/>
            <a:ext cx="2813103" cy="2734590"/>
          </a:xfrm>
          <a:prstGeom prst="rect">
            <a:avLst/>
          </a:prstGeom>
          <a:noFill/>
          <a:ln>
            <a:noFill/>
          </a:ln>
        </p:spPr>
      </p:pic>
      <p:sp>
        <p:nvSpPr>
          <p:cNvPr id="206" name="Google Shape;206;p2"/>
          <p:cNvSpPr/>
          <p:nvPr/>
        </p:nvSpPr>
        <p:spPr>
          <a:xfrm>
            <a:off x="728640" y="1900800"/>
            <a:ext cx="2102040" cy="219348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
          <p:cNvSpPr/>
          <p:nvPr/>
        </p:nvSpPr>
        <p:spPr>
          <a:xfrm>
            <a:off x="8693126" y="1487770"/>
            <a:ext cx="3178976" cy="3015649"/>
          </a:xfrm>
          <a:custGeom>
            <a:avLst/>
            <a:gdLst/>
            <a:ahLst/>
            <a:cxnLst/>
            <a:rect l="l" t="t" r="r" b="b"/>
            <a:pathLst>
              <a:path w="7875" h="7621" extrusionOk="0">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
          <p:cNvSpPr/>
          <p:nvPr/>
        </p:nvSpPr>
        <p:spPr>
          <a:xfrm>
            <a:off x="3599280" y="1903680"/>
            <a:ext cx="2102040" cy="219348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
          <p:cNvSpPr/>
          <p:nvPr/>
        </p:nvSpPr>
        <p:spPr>
          <a:xfrm>
            <a:off x="9145870" y="4223812"/>
            <a:ext cx="2192760" cy="7599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Mauricio</a:t>
            </a:r>
            <a:endParaRPr sz="2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Toro</a:t>
            </a:r>
            <a:endParaRPr sz="2200" b="0" i="0" u="none" strike="noStrike" cap="none">
              <a:solidFill>
                <a:srgbClr val="000000"/>
              </a:solidFill>
              <a:latin typeface="Arial"/>
              <a:ea typeface="Arial"/>
              <a:cs typeface="Arial"/>
              <a:sym typeface="Arial"/>
            </a:endParaRPr>
          </a:p>
        </p:txBody>
      </p:sp>
      <p:sp>
        <p:nvSpPr>
          <p:cNvPr id="209" name="Google Shape;209;p2"/>
          <p:cNvSpPr/>
          <p:nvPr/>
        </p:nvSpPr>
        <p:spPr>
          <a:xfrm>
            <a:off x="3464776" y="4209434"/>
            <a:ext cx="2336534" cy="767987"/>
          </a:xfrm>
          <a:prstGeom prst="rect">
            <a:avLst/>
          </a:prstGeom>
          <a:noFill/>
          <a:ln>
            <a:noFill/>
          </a:ln>
        </p:spPr>
        <p:txBody>
          <a:bodyPr spcFirstLastPara="1" wrap="square" lIns="90000" tIns="45000" rIns="90000" bIns="45000" anchor="t" anchorCtr="0">
            <a:spAutoFit/>
          </a:bodyPr>
          <a:lstStyle/>
          <a:p>
            <a:pPr algn="ctr">
              <a:buSzPts val="2200"/>
            </a:pPr>
            <a:r>
              <a:rPr lang="en-US" sz="2200" dirty="0">
                <a:solidFill>
                  <a:srgbClr val="001E33"/>
                </a:solidFill>
              </a:rPr>
              <a:t>Diego Múnera </a:t>
            </a:r>
            <a:r>
              <a:rPr lang="en-US" sz="2200">
                <a:solidFill>
                  <a:srgbClr val="001E33"/>
                </a:solidFill>
              </a:rPr>
              <a:t>Tobón</a:t>
            </a:r>
            <a:endParaRPr lang="en-US" sz="2200" b="0" i="0" u="none" strike="noStrike" cap="none">
              <a:solidFill>
                <a:srgbClr val="001E33"/>
              </a:solidFill>
              <a:latin typeface="Arial"/>
              <a:ea typeface="Arial"/>
              <a:cs typeface="Arial"/>
            </a:endParaRPr>
          </a:p>
        </p:txBody>
      </p:sp>
      <p:sp>
        <p:nvSpPr>
          <p:cNvPr id="210" name="Google Shape;210;p2"/>
          <p:cNvSpPr/>
          <p:nvPr/>
        </p:nvSpPr>
        <p:spPr>
          <a:xfrm>
            <a:off x="635040" y="4180680"/>
            <a:ext cx="2192760" cy="767987"/>
          </a:xfrm>
          <a:prstGeom prst="rect">
            <a:avLst/>
          </a:prstGeom>
          <a:noFill/>
          <a:ln>
            <a:noFill/>
          </a:ln>
        </p:spPr>
        <p:txBody>
          <a:bodyPr spcFirstLastPara="1" wrap="square" lIns="90000" tIns="45000" rIns="90000" bIns="45000" anchor="t" anchorCtr="0">
            <a:spAutoFit/>
          </a:bodyPr>
          <a:lstStyle/>
          <a:p>
            <a:pPr algn="ctr"/>
            <a:r>
              <a:rPr lang="en-US" sz="2200">
                <a:solidFill>
                  <a:srgbClr val="001E33"/>
                </a:solidFill>
              </a:rPr>
              <a:t>Ma. Antonia Velasquez</a:t>
            </a:r>
            <a:endParaRPr lang="es-ES"/>
          </a:p>
        </p:txBody>
      </p:sp>
      <p:pic>
        <p:nvPicPr>
          <p:cNvPr id="216" name="Google Shape;216;p2"/>
          <p:cNvPicPr preferRelativeResize="0"/>
          <p:nvPr/>
        </p:nvPicPr>
        <p:blipFill rotWithShape="1">
          <a:blip r:embed="rId6">
            <a:alphaModFix/>
          </a:blip>
          <a:srcRect/>
          <a:stretch/>
        </p:blipFill>
        <p:spPr>
          <a:xfrm>
            <a:off x="182880" y="6089760"/>
            <a:ext cx="621000" cy="621000"/>
          </a:xfrm>
          <a:prstGeom prst="rect">
            <a:avLst/>
          </a:prstGeom>
          <a:noFill/>
          <a:ln>
            <a:noFill/>
          </a:ln>
        </p:spPr>
      </p:pic>
      <p:sp>
        <p:nvSpPr>
          <p:cNvPr id="217" name="Google Shape;217;p2"/>
          <p:cNvSpPr/>
          <p:nvPr/>
        </p:nvSpPr>
        <p:spPr>
          <a:xfrm>
            <a:off x="800663" y="6160680"/>
            <a:ext cx="9445654" cy="429433"/>
          </a:xfrm>
          <a:prstGeom prst="rect">
            <a:avLst/>
          </a:prstGeom>
          <a:noFill/>
          <a:ln>
            <a:noFill/>
          </a:ln>
        </p:spPr>
        <p:txBody>
          <a:bodyPr spcFirstLastPara="1" wrap="square" lIns="90000" tIns="45000" rIns="90000" bIns="45000" anchor="t" anchorCtr="0">
            <a:spAutoFit/>
          </a:bodyPr>
          <a:lstStyle/>
          <a:p>
            <a:pPr marL="0" marR="0" lvl="0" indent="0" algn="l">
              <a:lnSpc>
                <a:spcPct val="100000"/>
              </a:lnSpc>
              <a:spcBef>
                <a:spcPts val="0"/>
              </a:spcBef>
              <a:spcAft>
                <a:spcPts val="0"/>
              </a:spcAft>
              <a:buNone/>
            </a:pPr>
            <a:r>
              <a:rPr lang="en-US" sz="2200" b="1" dirty="0"/>
              <a:t>https://github.com/DiegoMuneraT/ST0245-001/tree/master/proyecto</a:t>
            </a:r>
            <a:endParaRPr lang="es-ES" b="1"/>
          </a:p>
        </p:txBody>
      </p:sp>
      <p:sp>
        <p:nvSpPr>
          <p:cNvPr id="221" name="Google Shape;221;p2"/>
          <p:cNvSpPr/>
          <p:nvPr/>
        </p:nvSpPr>
        <p:spPr>
          <a:xfrm>
            <a:off x="6346009" y="4223807"/>
            <a:ext cx="24111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Simón</a:t>
            </a:r>
            <a:br>
              <a:rPr lang="en-US" sz="2200" b="0" i="0" u="none" strike="noStrike" cap="none">
                <a:solidFill>
                  <a:srgbClr val="001E33"/>
                </a:solidFill>
                <a:latin typeface="Arial"/>
                <a:ea typeface="Arial"/>
                <a:cs typeface="Arial"/>
                <a:sym typeface="Arial"/>
              </a:rPr>
            </a:br>
            <a:r>
              <a:rPr lang="en-US" sz="2200" b="0" i="0" u="none" strike="noStrike" cap="none">
                <a:solidFill>
                  <a:srgbClr val="001E33"/>
                </a:solidFill>
                <a:latin typeface="Arial"/>
                <a:ea typeface="Arial"/>
                <a:cs typeface="Arial"/>
                <a:sym typeface="Arial"/>
              </a:rPr>
              <a:t>Marín</a:t>
            </a:r>
            <a:endParaRPr sz="2200" b="0"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pic>
        <p:nvPicPr>
          <p:cNvPr id="2" name="Imagen 2">
            <a:extLst>
              <a:ext uri="{FF2B5EF4-FFF2-40B4-BE49-F238E27FC236}">
                <a16:creationId xmlns:a16="http://schemas.microsoft.com/office/drawing/2014/main" id="{C87961CE-BF4E-4386-83BD-DDD34E9A7CB2}"/>
              </a:ext>
            </a:extLst>
          </p:cNvPr>
          <p:cNvPicPr>
            <a:picLocks noChangeAspect="1"/>
          </p:cNvPicPr>
          <p:nvPr/>
        </p:nvPicPr>
        <p:blipFill>
          <a:blip r:embed="rId7"/>
          <a:stretch>
            <a:fillRect/>
          </a:stretch>
        </p:blipFill>
        <p:spPr>
          <a:xfrm>
            <a:off x="3444814" y="1784229"/>
            <a:ext cx="2398146" cy="2426899"/>
          </a:xfrm>
          <a:prstGeom prst="rect">
            <a:avLst/>
          </a:prstGeom>
        </p:spPr>
      </p:pic>
      <p:pic>
        <p:nvPicPr>
          <p:cNvPr id="3" name="Imagen 3">
            <a:extLst>
              <a:ext uri="{FF2B5EF4-FFF2-40B4-BE49-F238E27FC236}">
                <a16:creationId xmlns:a16="http://schemas.microsoft.com/office/drawing/2014/main" id="{C72AA2AD-1D99-4BD0-A05D-EB1458A72232}"/>
              </a:ext>
            </a:extLst>
          </p:cNvPr>
          <p:cNvPicPr>
            <a:picLocks noChangeAspect="1"/>
          </p:cNvPicPr>
          <p:nvPr/>
        </p:nvPicPr>
        <p:blipFill>
          <a:blip r:embed="rId8"/>
          <a:stretch>
            <a:fillRect/>
          </a:stretch>
        </p:blipFill>
        <p:spPr>
          <a:xfrm>
            <a:off x="497457" y="1755475"/>
            <a:ext cx="2498785" cy="247003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6"/>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230" name="Google Shape;230;p6"/>
          <p:cNvSpPr/>
          <p:nvPr/>
        </p:nvSpPr>
        <p:spPr>
          <a:xfrm>
            <a:off x="265328" y="376925"/>
            <a:ext cx="49593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Proceso de entrenamiento</a:t>
            </a:r>
            <a:endParaRPr sz="2200" b="0" i="0" u="none" strike="noStrike" cap="none">
              <a:solidFill>
                <a:srgbClr val="000000"/>
              </a:solidFill>
              <a:latin typeface="Arial"/>
              <a:ea typeface="Arial"/>
              <a:cs typeface="Arial"/>
              <a:sym typeface="Arial"/>
            </a:endParaRPr>
          </a:p>
        </p:txBody>
      </p:sp>
      <p:grpSp>
        <p:nvGrpSpPr>
          <p:cNvPr id="234" name="Google Shape;234;p6"/>
          <p:cNvGrpSpPr/>
          <p:nvPr/>
        </p:nvGrpSpPr>
        <p:grpSpPr>
          <a:xfrm>
            <a:off x="742075" y="1105249"/>
            <a:ext cx="2065125" cy="1375679"/>
            <a:chOff x="589675" y="1105249"/>
            <a:chExt cx="2065125" cy="1375679"/>
          </a:xfrm>
        </p:grpSpPr>
        <p:pic>
          <p:nvPicPr>
            <p:cNvPr id="235" name="Google Shape;235;p6"/>
            <p:cNvPicPr preferRelativeResize="0"/>
            <p:nvPr/>
          </p:nvPicPr>
          <p:blipFill rotWithShape="1">
            <a:blip r:embed="rId4">
              <a:alphaModFix/>
            </a:blip>
            <a:srcRect/>
            <a:stretch/>
          </p:blipFill>
          <p:spPr>
            <a:xfrm>
              <a:off x="589675" y="1410049"/>
              <a:ext cx="1607925" cy="1070879"/>
            </a:xfrm>
            <a:prstGeom prst="rect">
              <a:avLst/>
            </a:prstGeom>
            <a:noFill/>
            <a:ln w="28575" cap="flat" cmpd="sng">
              <a:solidFill>
                <a:srgbClr val="001E33"/>
              </a:solidFill>
              <a:prstDash val="solid"/>
              <a:round/>
              <a:headEnd type="none" w="sm" len="sm"/>
              <a:tailEnd type="none" w="sm" len="sm"/>
            </a:ln>
          </p:spPr>
        </p:pic>
        <p:pic>
          <p:nvPicPr>
            <p:cNvPr id="236" name="Google Shape;236;p6"/>
            <p:cNvPicPr preferRelativeResize="0"/>
            <p:nvPr/>
          </p:nvPicPr>
          <p:blipFill rotWithShape="1">
            <a:blip r:embed="rId4">
              <a:alphaModFix/>
            </a:blip>
            <a:srcRect/>
            <a:stretch/>
          </p:blipFill>
          <p:spPr>
            <a:xfrm>
              <a:off x="818275" y="1257649"/>
              <a:ext cx="1607925" cy="1070879"/>
            </a:xfrm>
            <a:prstGeom prst="rect">
              <a:avLst/>
            </a:prstGeom>
            <a:noFill/>
            <a:ln w="28575" cap="flat" cmpd="sng">
              <a:solidFill>
                <a:srgbClr val="001E33"/>
              </a:solidFill>
              <a:prstDash val="solid"/>
              <a:round/>
              <a:headEnd type="none" w="sm" len="sm"/>
              <a:tailEnd type="none" w="sm" len="sm"/>
            </a:ln>
          </p:spPr>
        </p:pic>
        <p:pic>
          <p:nvPicPr>
            <p:cNvPr id="237" name="Google Shape;237;p6"/>
            <p:cNvPicPr preferRelativeResize="0"/>
            <p:nvPr/>
          </p:nvPicPr>
          <p:blipFill rotWithShape="1">
            <a:blip r:embed="rId4">
              <a:alphaModFix/>
            </a:blip>
            <a:srcRect/>
            <a:stretch/>
          </p:blipFill>
          <p:spPr>
            <a:xfrm>
              <a:off x="1046875" y="1105249"/>
              <a:ext cx="1607925" cy="1070879"/>
            </a:xfrm>
            <a:prstGeom prst="rect">
              <a:avLst/>
            </a:prstGeom>
            <a:noFill/>
            <a:ln w="28575" cap="flat" cmpd="sng">
              <a:solidFill>
                <a:srgbClr val="001E33"/>
              </a:solidFill>
              <a:prstDash val="solid"/>
              <a:round/>
              <a:headEnd type="none" w="sm" len="sm"/>
              <a:tailEnd type="none" w="sm" len="sm"/>
            </a:ln>
          </p:spPr>
        </p:pic>
      </p:grpSp>
      <p:grpSp>
        <p:nvGrpSpPr>
          <p:cNvPr id="238" name="Google Shape;238;p6"/>
          <p:cNvGrpSpPr/>
          <p:nvPr/>
        </p:nvGrpSpPr>
        <p:grpSpPr>
          <a:xfrm>
            <a:off x="789425" y="3608150"/>
            <a:ext cx="2093976" cy="1600200"/>
            <a:chOff x="484625" y="3608150"/>
            <a:chExt cx="2093976" cy="1600200"/>
          </a:xfrm>
        </p:grpSpPr>
        <p:pic>
          <p:nvPicPr>
            <p:cNvPr id="239" name="Google Shape;239;p6"/>
            <p:cNvPicPr preferRelativeResize="0"/>
            <p:nvPr/>
          </p:nvPicPr>
          <p:blipFill rotWithShape="1">
            <a:blip r:embed="rId5">
              <a:alphaModFix/>
            </a:blip>
            <a:srcRect/>
            <a:stretch/>
          </p:blipFill>
          <p:spPr>
            <a:xfrm>
              <a:off x="484625" y="4065350"/>
              <a:ext cx="1712976" cy="1143000"/>
            </a:xfrm>
            <a:prstGeom prst="rect">
              <a:avLst/>
            </a:prstGeom>
            <a:noFill/>
            <a:ln w="28575" cap="flat" cmpd="sng">
              <a:solidFill>
                <a:srgbClr val="0563C1"/>
              </a:solidFill>
              <a:prstDash val="solid"/>
              <a:round/>
              <a:headEnd type="none" w="sm" len="sm"/>
              <a:tailEnd type="none" w="sm" len="sm"/>
            </a:ln>
          </p:spPr>
        </p:pic>
        <p:pic>
          <p:nvPicPr>
            <p:cNvPr id="240" name="Google Shape;240;p6"/>
            <p:cNvPicPr preferRelativeResize="0"/>
            <p:nvPr/>
          </p:nvPicPr>
          <p:blipFill rotWithShape="1">
            <a:blip r:embed="rId5">
              <a:alphaModFix/>
            </a:blip>
            <a:srcRect/>
            <a:stretch/>
          </p:blipFill>
          <p:spPr>
            <a:xfrm>
              <a:off x="637025" y="3836750"/>
              <a:ext cx="1712976" cy="1143000"/>
            </a:xfrm>
            <a:prstGeom prst="rect">
              <a:avLst/>
            </a:prstGeom>
            <a:noFill/>
            <a:ln w="28575" cap="flat" cmpd="sng">
              <a:solidFill>
                <a:srgbClr val="0563C1"/>
              </a:solidFill>
              <a:prstDash val="solid"/>
              <a:round/>
              <a:headEnd type="none" w="sm" len="sm"/>
              <a:tailEnd type="none" w="sm" len="sm"/>
            </a:ln>
          </p:spPr>
        </p:pic>
        <p:pic>
          <p:nvPicPr>
            <p:cNvPr id="241" name="Google Shape;241;p6"/>
            <p:cNvPicPr preferRelativeResize="0"/>
            <p:nvPr/>
          </p:nvPicPr>
          <p:blipFill rotWithShape="1">
            <a:blip r:embed="rId5">
              <a:alphaModFix/>
            </a:blip>
            <a:srcRect/>
            <a:stretch/>
          </p:blipFill>
          <p:spPr>
            <a:xfrm>
              <a:off x="865625" y="3608150"/>
              <a:ext cx="1712976" cy="1143000"/>
            </a:xfrm>
            <a:prstGeom prst="rect">
              <a:avLst/>
            </a:prstGeom>
            <a:noFill/>
            <a:ln w="28575" cap="flat" cmpd="sng">
              <a:solidFill>
                <a:srgbClr val="0563C1"/>
              </a:solidFill>
              <a:prstDash val="solid"/>
              <a:round/>
              <a:headEnd type="none" w="sm" len="sm"/>
              <a:tailEnd type="none" w="sm" len="sm"/>
            </a:ln>
          </p:spPr>
        </p:pic>
      </p:grpSp>
      <p:sp>
        <p:nvSpPr>
          <p:cNvPr id="242" name="Google Shape;242;p6"/>
          <p:cNvSpPr/>
          <p:nvPr/>
        </p:nvSpPr>
        <p:spPr>
          <a:xfrm>
            <a:off x="-9813" y="25658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Imágenes de ganado enfermo</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43" name="Google Shape;243;p6"/>
          <p:cNvSpPr/>
          <p:nvPr/>
        </p:nvSpPr>
        <p:spPr>
          <a:xfrm>
            <a:off x="142587" y="52328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dirty="0" err="1">
                <a:solidFill>
                  <a:srgbClr val="0563C1"/>
                </a:solidFill>
                <a:latin typeface="Arial"/>
                <a:ea typeface="Arial"/>
                <a:cs typeface="Arial"/>
                <a:sym typeface="Arial"/>
              </a:rPr>
              <a:t>Imágenes</a:t>
            </a:r>
            <a:r>
              <a:rPr lang="en-US" sz="2200" b="1" i="0" u="none" strike="noStrike" cap="none">
                <a:solidFill>
                  <a:srgbClr val="0563C1"/>
                </a:solidFill>
                <a:latin typeface="Arial"/>
                <a:ea typeface="Arial"/>
                <a:cs typeface="Arial"/>
                <a:sym typeface="Arial"/>
              </a:rPr>
              <a:t> </a:t>
            </a:r>
            <a:r>
              <a:rPr lang="en-US" sz="2200" b="1">
                <a:solidFill>
                  <a:srgbClr val="0563C1"/>
                </a:solidFill>
              </a:rPr>
              <a:t>de</a:t>
            </a:r>
            <a:r>
              <a:rPr lang="en-US" sz="2200" b="1" i="0" u="none" strike="noStrike" cap="none">
                <a:solidFill>
                  <a:srgbClr val="0563C1"/>
                </a:solidFill>
                <a:latin typeface="Arial"/>
                <a:ea typeface="Arial"/>
                <a:cs typeface="Arial"/>
                <a:sym typeface="Arial"/>
              </a:rPr>
              <a:t> </a:t>
            </a:r>
            <a:r>
              <a:rPr lang="en-US" sz="2200" b="1" i="0" u="none" strike="noStrike" cap="none" dirty="0" err="1">
                <a:solidFill>
                  <a:srgbClr val="0563C1"/>
                </a:solidFill>
                <a:latin typeface="Arial"/>
                <a:ea typeface="Arial"/>
                <a:cs typeface="Arial"/>
                <a:sym typeface="Arial"/>
              </a:rPr>
              <a:t>ganado</a:t>
            </a:r>
            <a:r>
              <a:rPr lang="en-US" sz="2200" b="1" i="0" u="none" strike="noStrike" cap="none" dirty="0">
                <a:solidFill>
                  <a:srgbClr val="0563C1"/>
                </a:solidFill>
                <a:latin typeface="Arial"/>
                <a:ea typeface="Arial"/>
                <a:cs typeface="Arial"/>
                <a:sym typeface="Arial"/>
              </a:rPr>
              <a:t> </a:t>
            </a:r>
            <a:r>
              <a:rPr lang="en-US" sz="2200" b="1" i="0" u="none" strike="noStrike" cap="none" dirty="0" err="1">
                <a:solidFill>
                  <a:srgbClr val="0563C1"/>
                </a:solidFill>
                <a:latin typeface="Arial"/>
                <a:ea typeface="Arial"/>
                <a:cs typeface="Arial"/>
                <a:sym typeface="Arial"/>
              </a:rPr>
              <a:t>sano</a:t>
            </a:r>
            <a:endParaRPr sz="2200" b="1" i="0" u="none" strike="noStrike" cap="none" dirty="0" err="1">
              <a:solidFill>
                <a:srgbClr val="0563C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44" name="Google Shape;244;p6"/>
          <p:cNvSpPr/>
          <p:nvPr/>
        </p:nvSpPr>
        <p:spPr>
          <a:xfrm>
            <a:off x="4924246" y="2268449"/>
            <a:ext cx="2221200" cy="1767300"/>
          </a:xfrm>
          <a:prstGeom prst="cube">
            <a:avLst>
              <a:gd name="adj" fmla="val 25000"/>
            </a:avLst>
          </a:prstGeom>
          <a:solidFill>
            <a:srgbClr val="001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1700" b="1" i="0" u="none" strike="noStrike" cap="none">
                <a:solidFill>
                  <a:schemeClr val="accent4"/>
                </a:solidFill>
                <a:latin typeface="Arial"/>
                <a:ea typeface="Arial"/>
                <a:cs typeface="Arial"/>
                <a:sym typeface="Arial"/>
              </a:rPr>
              <a:t>Red neuronal conv</a:t>
            </a:r>
            <a:r>
              <a:rPr lang="en-US" sz="1700" b="1">
                <a:solidFill>
                  <a:schemeClr val="accent4"/>
                </a:solidFill>
              </a:rPr>
              <a:t>olucional</a:t>
            </a:r>
            <a:endParaRPr sz="1700" b="1" i="0" u="none" strike="noStrike" cap="none">
              <a:solidFill>
                <a:schemeClr val="accent4"/>
              </a:solidFill>
              <a:latin typeface="Arial"/>
              <a:ea typeface="Arial"/>
              <a:cs typeface="Arial"/>
              <a:sym typeface="Arial"/>
            </a:endParaRPr>
          </a:p>
        </p:txBody>
      </p:sp>
      <p:sp>
        <p:nvSpPr>
          <p:cNvPr id="266" name="Google Shape;266;p6"/>
          <p:cNvSpPr/>
          <p:nvPr/>
        </p:nvSpPr>
        <p:spPr>
          <a:xfrm>
            <a:off x="4318253" y="41824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Algoritmo de</a:t>
            </a:r>
            <a:br>
              <a:rPr lang="en-US" sz="2200" b="1" i="0" u="none" strike="noStrike" cap="none">
                <a:solidFill>
                  <a:srgbClr val="001E33"/>
                </a:solidFill>
                <a:latin typeface="Arial"/>
                <a:ea typeface="Arial"/>
                <a:cs typeface="Arial"/>
                <a:sym typeface="Arial"/>
              </a:rPr>
            </a:br>
            <a:r>
              <a:rPr lang="en-US" sz="2200" b="1" i="0" u="none" strike="noStrike" cap="none">
                <a:solidFill>
                  <a:srgbClr val="001E33"/>
                </a:solidFill>
                <a:latin typeface="Arial"/>
                <a:ea typeface="Arial"/>
                <a:cs typeface="Arial"/>
                <a:sym typeface="Arial"/>
              </a:rPr>
              <a:t>Clasificación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67" name="Google Shape;267;p6"/>
          <p:cNvSpPr/>
          <p:nvPr/>
        </p:nvSpPr>
        <p:spPr>
          <a:xfrm>
            <a:off x="8355415" y="41824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Modelo de</a:t>
            </a:r>
            <a:br>
              <a:rPr lang="en-US" sz="2200" b="1" i="0" u="none" strike="noStrike" cap="none">
                <a:solidFill>
                  <a:srgbClr val="001E33"/>
                </a:solidFill>
                <a:latin typeface="Arial"/>
                <a:ea typeface="Arial"/>
                <a:cs typeface="Arial"/>
                <a:sym typeface="Arial"/>
              </a:rPr>
            </a:br>
            <a:r>
              <a:rPr lang="en-US" sz="2200" b="1">
                <a:solidFill>
                  <a:srgbClr val="001E33"/>
                </a:solidFill>
              </a:rPr>
              <a:t>Clasificación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cxnSp>
        <p:nvCxnSpPr>
          <p:cNvPr id="268" name="Google Shape;268;p6"/>
          <p:cNvCxnSpPr>
            <a:stCxn id="237" idx="3"/>
          </p:cNvCxnSpPr>
          <p:nvPr/>
        </p:nvCxnSpPr>
        <p:spPr>
          <a:xfrm>
            <a:off x="2821577" y="1640689"/>
            <a:ext cx="2064143" cy="689294"/>
          </a:xfrm>
          <a:prstGeom prst="straightConnector1">
            <a:avLst/>
          </a:prstGeom>
          <a:noFill/>
          <a:ln w="38100" cap="flat" cmpd="sng">
            <a:solidFill>
              <a:schemeClr val="accent5"/>
            </a:solidFill>
            <a:prstDash val="solid"/>
            <a:round/>
            <a:headEnd type="none" w="sm" len="sm"/>
            <a:tailEnd type="triangle" w="med" len="med"/>
          </a:ln>
        </p:spPr>
      </p:cxnSp>
      <p:cxnSp>
        <p:nvCxnSpPr>
          <p:cNvPr id="269" name="Google Shape;269;p6"/>
          <p:cNvCxnSpPr/>
          <p:nvPr/>
        </p:nvCxnSpPr>
        <p:spPr>
          <a:xfrm flipV="1">
            <a:off x="2897927" y="3900807"/>
            <a:ext cx="1797092" cy="278831"/>
          </a:xfrm>
          <a:prstGeom prst="straightConnector1">
            <a:avLst/>
          </a:prstGeom>
          <a:noFill/>
          <a:ln w="38100" cap="flat" cmpd="sng">
            <a:solidFill>
              <a:schemeClr val="accent5"/>
            </a:solidFill>
            <a:prstDash val="solid"/>
            <a:round/>
            <a:headEnd type="none" w="sm" len="sm"/>
            <a:tailEnd type="triangle" w="med" len="med"/>
          </a:ln>
        </p:spPr>
      </p:cxnSp>
      <p:cxnSp>
        <p:nvCxnSpPr>
          <p:cNvPr id="270" name="Google Shape;270;p6"/>
          <p:cNvCxnSpPr/>
          <p:nvPr/>
        </p:nvCxnSpPr>
        <p:spPr>
          <a:xfrm rot="10800000" flipH="1">
            <a:off x="7281145" y="3085426"/>
            <a:ext cx="834900" cy="9300"/>
          </a:xfrm>
          <a:prstGeom prst="straightConnector1">
            <a:avLst/>
          </a:prstGeom>
          <a:noFill/>
          <a:ln w="38100" cap="flat" cmpd="sng">
            <a:solidFill>
              <a:schemeClr val="accent5"/>
            </a:solidFill>
            <a:prstDash val="solid"/>
            <a:round/>
            <a:headEnd type="none" w="sm" len="sm"/>
            <a:tailEnd type="triangle" w="med" len="med"/>
          </a:ln>
        </p:spPr>
      </p:cxnSp>
      <p:pic>
        <p:nvPicPr>
          <p:cNvPr id="2" name="Imagen 2">
            <a:extLst>
              <a:ext uri="{FF2B5EF4-FFF2-40B4-BE49-F238E27FC236}">
                <a16:creationId xmlns:a16="http://schemas.microsoft.com/office/drawing/2014/main" id="{420148D1-FB9F-461C-80C2-1A82E2E9E97C}"/>
              </a:ext>
            </a:extLst>
          </p:cNvPr>
          <p:cNvPicPr>
            <a:picLocks noChangeAspect="1"/>
          </p:cNvPicPr>
          <p:nvPr/>
        </p:nvPicPr>
        <p:blipFill>
          <a:blip r:embed="rId6"/>
          <a:stretch>
            <a:fillRect/>
          </a:stretch>
        </p:blipFill>
        <p:spPr>
          <a:xfrm>
            <a:off x="8246853" y="1512086"/>
            <a:ext cx="3778371" cy="25254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9" name="Rectángulo: biselado 28">
            <a:extLst>
              <a:ext uri="{FF2B5EF4-FFF2-40B4-BE49-F238E27FC236}">
                <a16:creationId xmlns:a16="http://schemas.microsoft.com/office/drawing/2014/main" id="{34B9C9A1-71F4-4312-9D4D-A07690169829}"/>
              </a:ext>
            </a:extLst>
          </p:cNvPr>
          <p:cNvSpPr/>
          <p:nvPr/>
        </p:nvSpPr>
        <p:spPr>
          <a:xfrm>
            <a:off x="526541" y="1827692"/>
            <a:ext cx="1869056" cy="1667773"/>
          </a:xfrm>
          <a:prstGeom prst="bevel">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78" name="Google Shape;278;gadd317ae2b_0_27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279" name="Google Shape;279;gadd317ae2b_0_271"/>
          <p:cNvSpPr/>
          <p:nvPr/>
        </p:nvSpPr>
        <p:spPr>
          <a:xfrm>
            <a:off x="265325" y="376925"/>
            <a:ext cx="34626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Proceso de </a:t>
            </a:r>
            <a:r>
              <a:rPr lang="en-US" sz="2200" b="1">
                <a:solidFill>
                  <a:srgbClr val="FFFFFF"/>
                </a:solidFill>
              </a:rPr>
              <a:t>validación</a:t>
            </a:r>
            <a:endParaRPr sz="2200" b="0" i="0" u="none" strike="noStrike" cap="none">
              <a:solidFill>
                <a:srgbClr val="000000"/>
              </a:solidFill>
              <a:latin typeface="Arial"/>
              <a:ea typeface="Arial"/>
              <a:cs typeface="Arial"/>
              <a:sym typeface="Arial"/>
            </a:endParaRPr>
          </a:p>
        </p:txBody>
      </p:sp>
      <p:sp>
        <p:nvSpPr>
          <p:cNvPr id="283" name="Google Shape;283;gadd317ae2b_0_271"/>
          <p:cNvSpPr/>
          <p:nvPr/>
        </p:nvSpPr>
        <p:spPr>
          <a:xfrm>
            <a:off x="-201032" y="3533471"/>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Imagen del ganado</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306" name="Google Shape;306;gadd317ae2b_0_271"/>
          <p:cNvSpPr/>
          <p:nvPr/>
        </p:nvSpPr>
        <p:spPr>
          <a:xfrm>
            <a:off x="2393125" y="3430539"/>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Algoritmo</a:t>
            </a:r>
            <a:r>
              <a:rPr lang="en-US" sz="2200" b="1" dirty="0">
                <a:solidFill>
                  <a:srgbClr val="001E33"/>
                </a:solidFill>
              </a:rPr>
              <a:t> de</a:t>
            </a:r>
            <a:br>
              <a:rPr lang="en-US" sz="2200" b="1" i="0" u="none" strike="noStrike" cap="none" dirty="0">
                <a:latin typeface="Arial"/>
                <a:ea typeface="Arial"/>
                <a:cs typeface="Arial"/>
              </a:rPr>
            </a:br>
            <a:r>
              <a:rPr lang="en-US" sz="2200" b="1" err="1">
                <a:solidFill>
                  <a:srgbClr val="001E33"/>
                </a:solidFill>
              </a:rPr>
              <a:t>Compresión</a:t>
            </a:r>
            <a:endParaRPr sz="2200" b="1" i="0" u="none" strike="noStrike" cap="none" err="1">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307" name="Google Shape;307;gadd317ae2b_0_271"/>
          <p:cNvSpPr/>
          <p:nvPr/>
        </p:nvSpPr>
        <p:spPr>
          <a:xfrm>
            <a:off x="9069970" y="1167543"/>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Modelo de </a:t>
            </a:r>
            <a:br>
              <a:rPr lang="en-US" sz="2200" b="1">
                <a:solidFill>
                  <a:srgbClr val="001E33"/>
                </a:solidFill>
              </a:rPr>
            </a:br>
            <a:r>
              <a:rPr lang="en-US" sz="2200" b="1">
                <a:solidFill>
                  <a:srgbClr val="001E33"/>
                </a:solidFill>
              </a:rPr>
              <a:t>Clasificación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313" name="Google Shape;313;gadd317ae2b_0_271"/>
          <p:cNvSpPr/>
          <p:nvPr/>
        </p:nvSpPr>
        <p:spPr>
          <a:xfrm>
            <a:off x="2545524" y="4891277"/>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Salida</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 name="Rectángulo 1">
            <a:extLst>
              <a:ext uri="{FF2B5EF4-FFF2-40B4-BE49-F238E27FC236}">
                <a16:creationId xmlns:a16="http://schemas.microsoft.com/office/drawing/2014/main" id="{2DD4252B-8A48-41A3-AAF8-0EC7B162F0F3}"/>
              </a:ext>
            </a:extLst>
          </p:cNvPr>
          <p:cNvSpPr/>
          <p:nvPr/>
        </p:nvSpPr>
        <p:spPr>
          <a:xfrm>
            <a:off x="3784121" y="1936630"/>
            <a:ext cx="1639017" cy="127958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6C3DB315-8298-4DC0-A3AE-C4CFF1C8DFC3}"/>
              </a:ext>
            </a:extLst>
          </p:cNvPr>
          <p:cNvSpPr txBox="1"/>
          <p:nvPr/>
        </p:nvSpPr>
        <p:spPr>
          <a:xfrm>
            <a:off x="3933645" y="2251494"/>
            <a:ext cx="310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t>Codificación</a:t>
            </a:r>
            <a:endParaRPr lang="es-ES" sz="1800"/>
          </a:p>
          <a:p>
            <a:r>
              <a:rPr lang="en-US" sz="1800"/>
              <a:t>de Huffman</a:t>
            </a:r>
            <a:endParaRPr lang="es-ES" sz="1600"/>
          </a:p>
        </p:txBody>
      </p:sp>
      <p:cxnSp>
        <p:nvCxnSpPr>
          <p:cNvPr id="4" name="Conector recto de flecha 3">
            <a:extLst>
              <a:ext uri="{FF2B5EF4-FFF2-40B4-BE49-F238E27FC236}">
                <a16:creationId xmlns:a16="http://schemas.microsoft.com/office/drawing/2014/main" id="{AC800C33-5C42-4ED4-831C-C13167FADD45}"/>
              </a:ext>
            </a:extLst>
          </p:cNvPr>
          <p:cNvCxnSpPr/>
          <p:nvPr/>
        </p:nvCxnSpPr>
        <p:spPr>
          <a:xfrm flipV="1">
            <a:off x="2576423" y="2505974"/>
            <a:ext cx="1201947" cy="57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Rectángulo: esquinas redondeadas 5">
            <a:extLst>
              <a:ext uri="{FF2B5EF4-FFF2-40B4-BE49-F238E27FC236}">
                <a16:creationId xmlns:a16="http://schemas.microsoft.com/office/drawing/2014/main" id="{83FB59F9-D89F-49D4-BB8C-5C7FFD556E23}"/>
              </a:ext>
            </a:extLst>
          </p:cNvPr>
          <p:cNvSpPr/>
          <p:nvPr/>
        </p:nvSpPr>
        <p:spPr>
          <a:xfrm>
            <a:off x="7621977" y="1461279"/>
            <a:ext cx="675735" cy="3163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705C0F84-BC1F-4F93-9E72-AE221E2CBEF3}"/>
              </a:ext>
            </a:extLst>
          </p:cNvPr>
          <p:cNvSpPr/>
          <p:nvPr/>
        </p:nvSpPr>
        <p:spPr>
          <a:xfrm>
            <a:off x="6241750" y="2050750"/>
            <a:ext cx="675735" cy="3163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esquinas redondeadas 14">
            <a:extLst>
              <a:ext uri="{FF2B5EF4-FFF2-40B4-BE49-F238E27FC236}">
                <a16:creationId xmlns:a16="http://schemas.microsoft.com/office/drawing/2014/main" id="{F1C5F56C-FD7B-46E0-9064-9216460FDA36}"/>
              </a:ext>
            </a:extLst>
          </p:cNvPr>
          <p:cNvSpPr/>
          <p:nvPr/>
        </p:nvSpPr>
        <p:spPr>
          <a:xfrm>
            <a:off x="9074091" y="2050751"/>
            <a:ext cx="675735" cy="3163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esquinas redondeadas 15">
            <a:extLst>
              <a:ext uri="{FF2B5EF4-FFF2-40B4-BE49-F238E27FC236}">
                <a16:creationId xmlns:a16="http://schemas.microsoft.com/office/drawing/2014/main" id="{CA8CD032-0B70-4A59-930C-F7C5BEECCD7B}"/>
              </a:ext>
            </a:extLst>
          </p:cNvPr>
          <p:cNvSpPr/>
          <p:nvPr/>
        </p:nvSpPr>
        <p:spPr>
          <a:xfrm>
            <a:off x="6946240" y="3603506"/>
            <a:ext cx="675735" cy="3163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esquinas redondeadas 16">
            <a:extLst>
              <a:ext uri="{FF2B5EF4-FFF2-40B4-BE49-F238E27FC236}">
                <a16:creationId xmlns:a16="http://schemas.microsoft.com/office/drawing/2014/main" id="{FE2B1383-3E5A-47CD-A673-67ABF809BD75}"/>
              </a:ext>
            </a:extLst>
          </p:cNvPr>
          <p:cNvSpPr/>
          <p:nvPr/>
        </p:nvSpPr>
        <p:spPr>
          <a:xfrm>
            <a:off x="10209900" y="2855882"/>
            <a:ext cx="675735" cy="3163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Rectángulo: esquinas redondeadas 17">
            <a:extLst>
              <a:ext uri="{FF2B5EF4-FFF2-40B4-BE49-F238E27FC236}">
                <a16:creationId xmlns:a16="http://schemas.microsoft.com/office/drawing/2014/main" id="{171A0EB7-3373-45ED-97BC-CA2491A70A51}"/>
              </a:ext>
            </a:extLst>
          </p:cNvPr>
          <p:cNvSpPr/>
          <p:nvPr/>
        </p:nvSpPr>
        <p:spPr>
          <a:xfrm>
            <a:off x="8427107" y="3603504"/>
            <a:ext cx="675735" cy="3163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ángulo: esquinas redondeadas 18">
            <a:extLst>
              <a:ext uri="{FF2B5EF4-FFF2-40B4-BE49-F238E27FC236}">
                <a16:creationId xmlns:a16="http://schemas.microsoft.com/office/drawing/2014/main" id="{2B78BDB9-207F-4FD6-B5E0-8EB550F1F44E}"/>
              </a:ext>
            </a:extLst>
          </p:cNvPr>
          <p:cNvSpPr/>
          <p:nvPr/>
        </p:nvSpPr>
        <p:spPr>
          <a:xfrm>
            <a:off x="7751371" y="2899014"/>
            <a:ext cx="675735" cy="3163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esquinas redondeadas 19">
            <a:extLst>
              <a:ext uri="{FF2B5EF4-FFF2-40B4-BE49-F238E27FC236}">
                <a16:creationId xmlns:a16="http://schemas.microsoft.com/office/drawing/2014/main" id="{9EC4E918-87C7-45FA-943A-FAE7E65F51DB}"/>
              </a:ext>
            </a:extLst>
          </p:cNvPr>
          <p:cNvSpPr/>
          <p:nvPr/>
        </p:nvSpPr>
        <p:spPr>
          <a:xfrm>
            <a:off x="9534165" y="3603506"/>
            <a:ext cx="675735" cy="3163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esquinas redondeadas 20">
            <a:extLst>
              <a:ext uri="{FF2B5EF4-FFF2-40B4-BE49-F238E27FC236}">
                <a16:creationId xmlns:a16="http://schemas.microsoft.com/office/drawing/2014/main" id="{ABCAD3AC-7DA7-40FD-8CA9-953A65886B80}"/>
              </a:ext>
            </a:extLst>
          </p:cNvPr>
          <p:cNvSpPr/>
          <p:nvPr/>
        </p:nvSpPr>
        <p:spPr>
          <a:xfrm>
            <a:off x="10885636" y="3603505"/>
            <a:ext cx="675735" cy="3163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CuadroTexto 21">
            <a:extLst>
              <a:ext uri="{FF2B5EF4-FFF2-40B4-BE49-F238E27FC236}">
                <a16:creationId xmlns:a16="http://schemas.microsoft.com/office/drawing/2014/main" id="{FEF5797D-3EBC-4ED6-AAAE-9284DEB3B882}"/>
              </a:ext>
            </a:extLst>
          </p:cNvPr>
          <p:cNvSpPr txBox="1"/>
          <p:nvPr/>
        </p:nvSpPr>
        <p:spPr>
          <a:xfrm>
            <a:off x="4825041" y="4911305"/>
            <a:ext cx="54030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t>("200; 150:A; 50; 29; 20:U, 9:V; 21; 11:D, 9:E")</a:t>
            </a:r>
            <a:endParaRPr lang="en-US" sz="1800" dirty="0"/>
          </a:p>
        </p:txBody>
      </p:sp>
      <p:cxnSp>
        <p:nvCxnSpPr>
          <p:cNvPr id="23" name="Conector recto de flecha 22">
            <a:extLst>
              <a:ext uri="{FF2B5EF4-FFF2-40B4-BE49-F238E27FC236}">
                <a16:creationId xmlns:a16="http://schemas.microsoft.com/office/drawing/2014/main" id="{7C362D40-3D7B-41C5-ABB6-295F4A210419}"/>
              </a:ext>
            </a:extLst>
          </p:cNvPr>
          <p:cNvCxnSpPr>
            <a:cxnSpLocks/>
          </p:cNvCxnSpPr>
          <p:nvPr/>
        </p:nvCxnSpPr>
        <p:spPr>
          <a:xfrm>
            <a:off x="8226725" y="1778479"/>
            <a:ext cx="842514" cy="310551"/>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sp>
        <p:nvSpPr>
          <p:cNvPr id="7" name="CuadroTexto 6">
            <a:extLst>
              <a:ext uri="{FF2B5EF4-FFF2-40B4-BE49-F238E27FC236}">
                <a16:creationId xmlns:a16="http://schemas.microsoft.com/office/drawing/2014/main" id="{C3FEE269-EAB9-499F-BA45-876884F9B215}"/>
              </a:ext>
            </a:extLst>
          </p:cNvPr>
          <p:cNvSpPr txBox="1"/>
          <p:nvPr/>
        </p:nvSpPr>
        <p:spPr>
          <a:xfrm>
            <a:off x="7700513" y="146074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200</a:t>
            </a:r>
            <a:endParaRPr lang="es-ES"/>
          </a:p>
        </p:txBody>
      </p:sp>
      <p:sp>
        <p:nvSpPr>
          <p:cNvPr id="8" name="CuadroTexto 7">
            <a:extLst>
              <a:ext uri="{FF2B5EF4-FFF2-40B4-BE49-F238E27FC236}">
                <a16:creationId xmlns:a16="http://schemas.microsoft.com/office/drawing/2014/main" id="{3FA082D1-0CBE-4F42-A004-9F04047982E1}"/>
              </a:ext>
            </a:extLst>
          </p:cNvPr>
          <p:cNvSpPr txBox="1"/>
          <p:nvPr/>
        </p:nvSpPr>
        <p:spPr>
          <a:xfrm>
            <a:off x="6176513" y="205021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150 | A</a:t>
            </a:r>
            <a:endParaRPr lang="es-ES"/>
          </a:p>
        </p:txBody>
      </p:sp>
      <p:sp>
        <p:nvSpPr>
          <p:cNvPr id="9" name="CuadroTexto 8">
            <a:extLst>
              <a:ext uri="{FF2B5EF4-FFF2-40B4-BE49-F238E27FC236}">
                <a16:creationId xmlns:a16="http://schemas.microsoft.com/office/drawing/2014/main" id="{95CF483A-AEF8-4972-A00C-92ADE025393B}"/>
              </a:ext>
            </a:extLst>
          </p:cNvPr>
          <p:cNvSpPr txBox="1"/>
          <p:nvPr/>
        </p:nvSpPr>
        <p:spPr>
          <a:xfrm>
            <a:off x="9181381" y="206458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50</a:t>
            </a:r>
            <a:endParaRPr lang="es-ES"/>
          </a:p>
        </p:txBody>
      </p:sp>
      <p:sp>
        <p:nvSpPr>
          <p:cNvPr id="10" name="CuadroTexto 9">
            <a:extLst>
              <a:ext uri="{FF2B5EF4-FFF2-40B4-BE49-F238E27FC236}">
                <a16:creationId xmlns:a16="http://schemas.microsoft.com/office/drawing/2014/main" id="{E9DE5068-34D8-44E4-AAD6-55C757B15285}"/>
              </a:ext>
            </a:extLst>
          </p:cNvPr>
          <p:cNvSpPr txBox="1"/>
          <p:nvPr/>
        </p:nvSpPr>
        <p:spPr>
          <a:xfrm>
            <a:off x="7887419" y="292723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29</a:t>
            </a:r>
            <a:endParaRPr lang="es-ES"/>
          </a:p>
        </p:txBody>
      </p:sp>
      <p:sp>
        <p:nvSpPr>
          <p:cNvPr id="11" name="CuadroTexto 10">
            <a:extLst>
              <a:ext uri="{FF2B5EF4-FFF2-40B4-BE49-F238E27FC236}">
                <a16:creationId xmlns:a16="http://schemas.microsoft.com/office/drawing/2014/main" id="{3F26F74C-5712-4135-9151-A629D5ACCD6A}"/>
              </a:ext>
            </a:extLst>
          </p:cNvPr>
          <p:cNvSpPr txBox="1"/>
          <p:nvPr/>
        </p:nvSpPr>
        <p:spPr>
          <a:xfrm>
            <a:off x="6952891" y="3617343"/>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20 | U</a:t>
            </a:r>
            <a:endParaRPr lang="es-ES"/>
          </a:p>
        </p:txBody>
      </p:sp>
      <p:sp>
        <p:nvSpPr>
          <p:cNvPr id="12" name="CuadroTexto 11">
            <a:extLst>
              <a:ext uri="{FF2B5EF4-FFF2-40B4-BE49-F238E27FC236}">
                <a16:creationId xmlns:a16="http://schemas.microsoft.com/office/drawing/2014/main" id="{6F7F4C98-E034-45A1-A62B-C0518AA0C33A}"/>
              </a:ext>
            </a:extLst>
          </p:cNvPr>
          <p:cNvSpPr txBox="1"/>
          <p:nvPr/>
        </p:nvSpPr>
        <p:spPr>
          <a:xfrm>
            <a:off x="8548777" y="3617343"/>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9:V</a:t>
            </a:r>
            <a:endParaRPr lang="es-ES"/>
          </a:p>
        </p:txBody>
      </p:sp>
      <p:sp>
        <p:nvSpPr>
          <p:cNvPr id="13" name="CuadroTexto 12">
            <a:extLst>
              <a:ext uri="{FF2B5EF4-FFF2-40B4-BE49-F238E27FC236}">
                <a16:creationId xmlns:a16="http://schemas.microsoft.com/office/drawing/2014/main" id="{A2715151-49FA-41A4-B012-63310435512A}"/>
              </a:ext>
            </a:extLst>
          </p:cNvPr>
          <p:cNvSpPr txBox="1"/>
          <p:nvPr/>
        </p:nvSpPr>
        <p:spPr>
          <a:xfrm>
            <a:off x="10360325" y="286972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21</a:t>
            </a:r>
            <a:endParaRPr lang="es-ES"/>
          </a:p>
        </p:txBody>
      </p:sp>
      <p:sp>
        <p:nvSpPr>
          <p:cNvPr id="24" name="CuadroTexto 23">
            <a:extLst>
              <a:ext uri="{FF2B5EF4-FFF2-40B4-BE49-F238E27FC236}">
                <a16:creationId xmlns:a16="http://schemas.microsoft.com/office/drawing/2014/main" id="{6D00B50F-5F03-4E9E-ABBD-C69304FED507}"/>
              </a:ext>
            </a:extLst>
          </p:cNvPr>
          <p:cNvSpPr txBox="1"/>
          <p:nvPr/>
        </p:nvSpPr>
        <p:spPr>
          <a:xfrm>
            <a:off x="9598325" y="3617343"/>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11:D</a:t>
            </a:r>
            <a:endParaRPr lang="es-ES"/>
          </a:p>
        </p:txBody>
      </p:sp>
      <p:sp>
        <p:nvSpPr>
          <p:cNvPr id="25" name="CuadroTexto 24">
            <a:extLst>
              <a:ext uri="{FF2B5EF4-FFF2-40B4-BE49-F238E27FC236}">
                <a16:creationId xmlns:a16="http://schemas.microsoft.com/office/drawing/2014/main" id="{A2692538-114F-4921-8B2A-FDCC53DE5759}"/>
              </a:ext>
            </a:extLst>
          </p:cNvPr>
          <p:cNvSpPr txBox="1"/>
          <p:nvPr/>
        </p:nvSpPr>
        <p:spPr>
          <a:xfrm>
            <a:off x="11007306" y="3617343"/>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9:E</a:t>
            </a:r>
            <a:endParaRPr lang="es-ES"/>
          </a:p>
        </p:txBody>
      </p:sp>
      <p:cxnSp>
        <p:nvCxnSpPr>
          <p:cNvPr id="33" name="Conector recto de flecha 32">
            <a:extLst>
              <a:ext uri="{FF2B5EF4-FFF2-40B4-BE49-F238E27FC236}">
                <a16:creationId xmlns:a16="http://schemas.microsoft.com/office/drawing/2014/main" id="{321E8B9B-A0F9-439F-BC7D-C67DD7F415EF}"/>
              </a:ext>
            </a:extLst>
          </p:cNvPr>
          <p:cNvCxnSpPr>
            <a:cxnSpLocks/>
          </p:cNvCxnSpPr>
          <p:nvPr/>
        </p:nvCxnSpPr>
        <p:spPr>
          <a:xfrm>
            <a:off x="9736346" y="2396704"/>
            <a:ext cx="497459" cy="483080"/>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34" name="Conector recto de flecha 33">
            <a:extLst>
              <a:ext uri="{FF2B5EF4-FFF2-40B4-BE49-F238E27FC236}">
                <a16:creationId xmlns:a16="http://schemas.microsoft.com/office/drawing/2014/main" id="{BBFF302D-9D1B-4B23-B64D-D1E8AB66367C}"/>
              </a:ext>
            </a:extLst>
          </p:cNvPr>
          <p:cNvCxnSpPr>
            <a:cxnSpLocks/>
          </p:cNvCxnSpPr>
          <p:nvPr/>
        </p:nvCxnSpPr>
        <p:spPr>
          <a:xfrm>
            <a:off x="10843402" y="3129949"/>
            <a:ext cx="497459" cy="483080"/>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35" name="Conector recto de flecha 34">
            <a:extLst>
              <a:ext uri="{FF2B5EF4-FFF2-40B4-BE49-F238E27FC236}">
                <a16:creationId xmlns:a16="http://schemas.microsoft.com/office/drawing/2014/main" id="{19043396-E4F0-4E8B-9E84-FFDE57EFC698}"/>
              </a:ext>
            </a:extLst>
          </p:cNvPr>
          <p:cNvCxnSpPr>
            <a:cxnSpLocks/>
          </p:cNvCxnSpPr>
          <p:nvPr/>
        </p:nvCxnSpPr>
        <p:spPr>
          <a:xfrm flipH="1">
            <a:off x="6883881" y="1778477"/>
            <a:ext cx="767748" cy="310553"/>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36" name="Conector recto de flecha 35">
            <a:extLst>
              <a:ext uri="{FF2B5EF4-FFF2-40B4-BE49-F238E27FC236}">
                <a16:creationId xmlns:a16="http://schemas.microsoft.com/office/drawing/2014/main" id="{C65108FB-9129-4B90-A730-42CE657DDDB0}"/>
              </a:ext>
            </a:extLst>
          </p:cNvPr>
          <p:cNvCxnSpPr>
            <a:cxnSpLocks/>
          </p:cNvCxnSpPr>
          <p:nvPr/>
        </p:nvCxnSpPr>
        <p:spPr>
          <a:xfrm flipH="1">
            <a:off x="8393503" y="2310439"/>
            <a:ext cx="710239" cy="612477"/>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37" name="Conector recto de flecha 36">
            <a:extLst>
              <a:ext uri="{FF2B5EF4-FFF2-40B4-BE49-F238E27FC236}">
                <a16:creationId xmlns:a16="http://schemas.microsoft.com/office/drawing/2014/main" id="{8CA9D17B-AA6F-4888-AFAB-E3DAAD307CC0}"/>
              </a:ext>
            </a:extLst>
          </p:cNvPr>
          <p:cNvCxnSpPr>
            <a:cxnSpLocks/>
          </p:cNvCxnSpPr>
          <p:nvPr/>
        </p:nvCxnSpPr>
        <p:spPr>
          <a:xfrm flipH="1">
            <a:off x="9859992" y="3129948"/>
            <a:ext cx="336429" cy="483081"/>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38" name="Conector recto de flecha 37">
            <a:extLst>
              <a:ext uri="{FF2B5EF4-FFF2-40B4-BE49-F238E27FC236}">
                <a16:creationId xmlns:a16="http://schemas.microsoft.com/office/drawing/2014/main" id="{AC00B562-4283-46D2-9283-EDC34EAB0378}"/>
              </a:ext>
            </a:extLst>
          </p:cNvPr>
          <p:cNvCxnSpPr>
            <a:cxnSpLocks/>
          </p:cNvCxnSpPr>
          <p:nvPr/>
        </p:nvCxnSpPr>
        <p:spPr>
          <a:xfrm flipH="1">
            <a:off x="7487727" y="3216211"/>
            <a:ext cx="307675" cy="411195"/>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39" name="Conector recto de flecha 38">
            <a:extLst>
              <a:ext uri="{FF2B5EF4-FFF2-40B4-BE49-F238E27FC236}">
                <a16:creationId xmlns:a16="http://schemas.microsoft.com/office/drawing/2014/main" id="{500CAC6F-614C-4FD6-B4F4-4A1A9AA8FF8A}"/>
              </a:ext>
            </a:extLst>
          </p:cNvPr>
          <p:cNvCxnSpPr>
            <a:cxnSpLocks/>
          </p:cNvCxnSpPr>
          <p:nvPr/>
        </p:nvCxnSpPr>
        <p:spPr>
          <a:xfrm>
            <a:off x="8370496" y="3216212"/>
            <a:ext cx="324932" cy="396817"/>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40" name="Conector recto de flecha 39">
            <a:extLst>
              <a:ext uri="{FF2B5EF4-FFF2-40B4-BE49-F238E27FC236}">
                <a16:creationId xmlns:a16="http://schemas.microsoft.com/office/drawing/2014/main" id="{06E66828-6DD6-4807-B679-3282CA842706}"/>
              </a:ext>
            </a:extLst>
          </p:cNvPr>
          <p:cNvCxnSpPr>
            <a:cxnSpLocks/>
          </p:cNvCxnSpPr>
          <p:nvPr/>
        </p:nvCxnSpPr>
        <p:spPr>
          <a:xfrm>
            <a:off x="5423139" y="2511725"/>
            <a:ext cx="1043797" cy="86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Flecha: curvada hacia la izquierda 26">
            <a:extLst>
              <a:ext uri="{FF2B5EF4-FFF2-40B4-BE49-F238E27FC236}">
                <a16:creationId xmlns:a16="http://schemas.microsoft.com/office/drawing/2014/main" id="{BD7E8B62-B565-4398-99A5-4E526E3705F2}"/>
              </a:ext>
            </a:extLst>
          </p:cNvPr>
          <p:cNvSpPr/>
          <p:nvPr/>
        </p:nvSpPr>
        <p:spPr>
          <a:xfrm rot="1200000">
            <a:off x="9910796" y="4069641"/>
            <a:ext cx="359434" cy="1049547"/>
          </a:xfrm>
          <a:prstGeom prst="curvedLeftArrow">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tx1"/>
              </a:solidFill>
            </a:endParaRPr>
          </a:p>
        </p:txBody>
      </p:sp>
      <p:pic>
        <p:nvPicPr>
          <p:cNvPr id="28" name="Imagen 28">
            <a:extLst>
              <a:ext uri="{FF2B5EF4-FFF2-40B4-BE49-F238E27FC236}">
                <a16:creationId xmlns:a16="http://schemas.microsoft.com/office/drawing/2014/main" id="{D1835676-3EFF-4AEA-BF50-E1FAAD20F256}"/>
              </a:ext>
            </a:extLst>
          </p:cNvPr>
          <p:cNvPicPr>
            <a:picLocks noChangeAspect="1"/>
          </p:cNvPicPr>
          <p:nvPr/>
        </p:nvPicPr>
        <p:blipFill rotWithShape="1">
          <a:blip r:embed="rId4"/>
          <a:srcRect l="35078" t="-1394" r="1439" b="1576"/>
          <a:stretch/>
        </p:blipFill>
        <p:spPr>
          <a:xfrm>
            <a:off x="598098" y="1873833"/>
            <a:ext cx="1741458" cy="15402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3"/>
          <p:cNvPicPr preferRelativeResize="0"/>
          <p:nvPr/>
        </p:nvPicPr>
        <p:blipFill rotWithShape="1">
          <a:blip r:embed="rId3">
            <a:alphaModFix/>
          </a:blip>
          <a:srcRect/>
          <a:stretch/>
        </p:blipFill>
        <p:spPr>
          <a:xfrm>
            <a:off x="-2880" y="1"/>
            <a:ext cx="12196080" cy="6855840"/>
          </a:xfrm>
          <a:prstGeom prst="rect">
            <a:avLst/>
          </a:prstGeom>
          <a:noFill/>
          <a:ln>
            <a:solidFill>
              <a:srgbClr val="92D050"/>
            </a:solidFill>
          </a:ln>
        </p:spPr>
      </p:pic>
      <p:sp>
        <p:nvSpPr>
          <p:cNvPr id="322" name="Google Shape;322;p3"/>
          <p:cNvSpPr/>
          <p:nvPr/>
        </p:nvSpPr>
        <p:spPr>
          <a:xfrm>
            <a:off x="265325" y="376925"/>
            <a:ext cx="55914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Diseño del algoritmo de compresión</a:t>
            </a:r>
            <a:endParaRPr sz="2200" b="0" i="0" u="none" strike="noStrike" cap="none">
              <a:solidFill>
                <a:srgbClr val="000000"/>
              </a:solidFill>
              <a:latin typeface="Arial"/>
              <a:ea typeface="Arial"/>
              <a:cs typeface="Arial"/>
              <a:sym typeface="Arial"/>
            </a:endParaRPr>
          </a:p>
        </p:txBody>
      </p:sp>
      <p:sp>
        <p:nvSpPr>
          <p:cNvPr id="323" name="Google Shape;323;p3"/>
          <p:cNvSpPr/>
          <p:nvPr/>
        </p:nvSpPr>
        <p:spPr>
          <a:xfrm>
            <a:off x="190754" y="5278080"/>
            <a:ext cx="11598367" cy="952653"/>
          </a:xfrm>
          <a:prstGeom prst="rect">
            <a:avLst/>
          </a:prstGeom>
          <a:noFill/>
          <a:ln>
            <a:noFill/>
          </a:ln>
        </p:spPr>
        <p:txBody>
          <a:bodyPr spcFirstLastPara="1" wrap="square" lIns="90000" tIns="45000" rIns="90000" bIns="45000" anchor="t" anchorCtr="0">
            <a:spAutoFit/>
          </a:bodyPr>
          <a:lstStyle/>
          <a:p>
            <a:r>
              <a:rPr lang="en-US"/>
              <a:t>En las hojas del árbol se guardan las diferentes combinaciones </a:t>
            </a:r>
            <a:r>
              <a:rPr lang="en-US" sz="1400" b="0" i="0" u="none" strike="noStrike" cap="none">
                <a:latin typeface="Arial"/>
                <a:ea typeface="Arial"/>
                <a:cs typeface="Arial"/>
                <a:sym typeface="Arial"/>
              </a:rPr>
              <a:t>de </a:t>
            </a:r>
            <a:r>
              <a:rPr lang="en-US"/>
              <a:t>números y cada uno de estos se descompone en ramas que al llegar a la raíz nos generan un 0 o un 1, luego, la suma de todos los </a:t>
            </a:r>
            <a:r>
              <a:rPr lang="en-US" err="1"/>
              <a:t>nodos</a:t>
            </a:r>
            <a:r>
              <a:rPr lang="en-US" dirty="0"/>
              <a:t> </a:t>
            </a:r>
            <a:r>
              <a:rPr lang="en-US" err="1"/>
              <a:t>nos</a:t>
            </a:r>
            <a:r>
              <a:rPr lang="en-US" dirty="0"/>
              <a:t> </a:t>
            </a:r>
            <a:r>
              <a:rPr lang="en-US" err="1"/>
              <a:t>retorna</a:t>
            </a:r>
            <a:r>
              <a:rPr lang="en-US"/>
              <a:t> el </a:t>
            </a:r>
            <a:r>
              <a:rPr lang="en-US" err="1"/>
              <a:t>código</a:t>
            </a:r>
            <a:r>
              <a:rPr lang="en-US" dirty="0"/>
              <a:t> </a:t>
            </a:r>
            <a:r>
              <a:rPr lang="en-US" err="1"/>
              <a:t>binario</a:t>
            </a:r>
            <a:r>
              <a:rPr lang="en-US"/>
              <a:t> de el </a:t>
            </a:r>
            <a:r>
              <a:rPr lang="en-US" err="1"/>
              <a:t>número</a:t>
            </a:r>
            <a:r>
              <a:rPr lang="en-US"/>
              <a:t> que se </a:t>
            </a:r>
            <a:r>
              <a:rPr lang="en-US" err="1"/>
              <a:t>descompuso</a:t>
            </a:r>
            <a:r>
              <a:rPr lang="en-US"/>
              <a:t>, al </a:t>
            </a:r>
            <a:r>
              <a:rPr lang="en-US" err="1"/>
              <a:t>juntar</a:t>
            </a:r>
            <a:r>
              <a:rPr lang="en-US" dirty="0"/>
              <a:t> </a:t>
            </a:r>
            <a:r>
              <a:rPr lang="en-US" err="1"/>
              <a:t>todos</a:t>
            </a:r>
            <a:r>
              <a:rPr lang="en-US" dirty="0"/>
              <a:t> </a:t>
            </a:r>
            <a:r>
              <a:rPr lang="en-US" err="1"/>
              <a:t>estas</a:t>
            </a:r>
            <a:r>
              <a:rPr lang="en-US" dirty="0"/>
              <a:t> </a:t>
            </a:r>
            <a:r>
              <a:rPr lang="en-US" err="1"/>
              <a:t>combinaciones</a:t>
            </a:r>
            <a:r>
              <a:rPr lang="en-US" dirty="0"/>
              <a:t> </a:t>
            </a:r>
            <a:r>
              <a:rPr lang="en-US" err="1"/>
              <a:t>binarias</a:t>
            </a:r>
            <a:r>
              <a:rPr lang="en-US"/>
              <a:t> de forma </a:t>
            </a:r>
            <a:r>
              <a:rPr lang="en-US" err="1"/>
              <a:t>congruente</a:t>
            </a:r>
            <a:r>
              <a:rPr lang="en-US" dirty="0"/>
              <a:t> </a:t>
            </a:r>
            <a:r>
              <a:rPr lang="en-US" err="1"/>
              <a:t>obtenemos</a:t>
            </a:r>
            <a:r>
              <a:rPr lang="en-US"/>
              <a:t> el </a:t>
            </a:r>
            <a:r>
              <a:rPr lang="en-US" err="1"/>
              <a:t>archivo</a:t>
            </a:r>
            <a:r>
              <a:rPr lang="en-US" dirty="0"/>
              <a:t> </a:t>
            </a:r>
            <a:r>
              <a:rPr lang="en-US" err="1"/>
              <a:t>comprimido</a:t>
            </a:r>
            <a:endParaRPr lang="en-US"/>
          </a:p>
          <a:p>
            <a:endParaRPr lang="en-US" dirty="0"/>
          </a:p>
        </p:txBody>
      </p:sp>
      <p:pic>
        <p:nvPicPr>
          <p:cNvPr id="3" name="Imagen 3">
            <a:extLst>
              <a:ext uri="{FF2B5EF4-FFF2-40B4-BE49-F238E27FC236}">
                <a16:creationId xmlns:a16="http://schemas.microsoft.com/office/drawing/2014/main" id="{FA412CBF-8875-4612-9EF2-56A3EF133D57}"/>
              </a:ext>
            </a:extLst>
          </p:cNvPr>
          <p:cNvPicPr>
            <a:picLocks noChangeAspect="1"/>
          </p:cNvPicPr>
          <p:nvPr/>
        </p:nvPicPr>
        <p:blipFill rotWithShape="1">
          <a:blip r:embed="rId4"/>
          <a:srcRect l="11677" r="14034" b="-2579"/>
          <a:stretch/>
        </p:blipFill>
        <p:spPr>
          <a:xfrm>
            <a:off x="7326702" y="1440585"/>
            <a:ext cx="4542928" cy="3309059"/>
          </a:xfrm>
          <a:prstGeom prst="rect">
            <a:avLst/>
          </a:prstGeom>
        </p:spPr>
      </p:pic>
      <p:sp>
        <p:nvSpPr>
          <p:cNvPr id="2" name="Elipse 1">
            <a:extLst>
              <a:ext uri="{FF2B5EF4-FFF2-40B4-BE49-F238E27FC236}">
                <a16:creationId xmlns:a16="http://schemas.microsoft.com/office/drawing/2014/main" id="{09863B83-0E69-4B1F-8EAF-C06B03732094}"/>
              </a:ext>
            </a:extLst>
          </p:cNvPr>
          <p:cNvSpPr/>
          <p:nvPr/>
        </p:nvSpPr>
        <p:spPr>
          <a:xfrm>
            <a:off x="3165894" y="1102743"/>
            <a:ext cx="704490" cy="690113"/>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1FEC3C37-2B09-4D07-BBD9-65909825A3FB}"/>
              </a:ext>
            </a:extLst>
          </p:cNvPr>
          <p:cNvSpPr/>
          <p:nvPr/>
        </p:nvSpPr>
        <p:spPr>
          <a:xfrm>
            <a:off x="5293743" y="1879120"/>
            <a:ext cx="704490" cy="690113"/>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5BF2C442-22C3-487D-8F47-5AD9FE1ACCA8}"/>
              </a:ext>
            </a:extLst>
          </p:cNvPr>
          <p:cNvSpPr/>
          <p:nvPr/>
        </p:nvSpPr>
        <p:spPr>
          <a:xfrm>
            <a:off x="966158" y="1879120"/>
            <a:ext cx="704490" cy="690113"/>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45B2DFFA-AE8C-474A-90C9-5EAE2E3A069E}"/>
              </a:ext>
            </a:extLst>
          </p:cNvPr>
          <p:cNvSpPr/>
          <p:nvPr/>
        </p:nvSpPr>
        <p:spPr>
          <a:xfrm>
            <a:off x="2461403" y="2799271"/>
            <a:ext cx="704490" cy="690113"/>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B3701AAD-4407-4FF6-AF42-AD03779173DF}"/>
              </a:ext>
            </a:extLst>
          </p:cNvPr>
          <p:cNvSpPr/>
          <p:nvPr/>
        </p:nvSpPr>
        <p:spPr>
          <a:xfrm>
            <a:off x="1526876" y="3748176"/>
            <a:ext cx="704490" cy="69011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D303096C-835A-49BB-9745-E48D1DEF3780}"/>
              </a:ext>
            </a:extLst>
          </p:cNvPr>
          <p:cNvSpPr/>
          <p:nvPr/>
        </p:nvSpPr>
        <p:spPr>
          <a:xfrm>
            <a:off x="3252158" y="3748176"/>
            <a:ext cx="704490" cy="69011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Elipse 16">
            <a:extLst>
              <a:ext uri="{FF2B5EF4-FFF2-40B4-BE49-F238E27FC236}">
                <a16:creationId xmlns:a16="http://schemas.microsoft.com/office/drawing/2014/main" id="{B2871490-7768-4484-9612-E1D1612090A7}"/>
              </a:ext>
            </a:extLst>
          </p:cNvPr>
          <p:cNvSpPr/>
          <p:nvPr/>
        </p:nvSpPr>
        <p:spPr>
          <a:xfrm>
            <a:off x="6098874" y="3748176"/>
            <a:ext cx="704490" cy="69011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Elipse 17">
            <a:extLst>
              <a:ext uri="{FF2B5EF4-FFF2-40B4-BE49-F238E27FC236}">
                <a16:creationId xmlns:a16="http://schemas.microsoft.com/office/drawing/2014/main" id="{37B4ECDE-13AD-42BE-ACD1-325EBAB37CA8}"/>
              </a:ext>
            </a:extLst>
          </p:cNvPr>
          <p:cNvSpPr/>
          <p:nvPr/>
        </p:nvSpPr>
        <p:spPr>
          <a:xfrm>
            <a:off x="4546120" y="3748176"/>
            <a:ext cx="704490" cy="69011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EED0F77A-398A-4EAB-983F-4899ECC840D5}"/>
              </a:ext>
            </a:extLst>
          </p:cNvPr>
          <p:cNvSpPr/>
          <p:nvPr/>
        </p:nvSpPr>
        <p:spPr>
          <a:xfrm>
            <a:off x="261667" y="3748176"/>
            <a:ext cx="704490" cy="69011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 name="Conector recto de flecha 6">
            <a:extLst>
              <a:ext uri="{FF2B5EF4-FFF2-40B4-BE49-F238E27FC236}">
                <a16:creationId xmlns:a16="http://schemas.microsoft.com/office/drawing/2014/main" id="{1B8E34BC-E889-4EC6-A45D-59B2DFECB4AE}"/>
              </a:ext>
            </a:extLst>
          </p:cNvPr>
          <p:cNvCxnSpPr/>
          <p:nvPr/>
        </p:nvCxnSpPr>
        <p:spPr>
          <a:xfrm>
            <a:off x="3853312" y="1416350"/>
            <a:ext cx="1509621" cy="54633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6B9BFF4B-5D15-4B10-890E-F4248EBC2D7E}"/>
              </a:ext>
            </a:extLst>
          </p:cNvPr>
          <p:cNvCxnSpPr>
            <a:cxnSpLocks/>
          </p:cNvCxnSpPr>
          <p:nvPr/>
        </p:nvCxnSpPr>
        <p:spPr>
          <a:xfrm>
            <a:off x="5794255" y="2523406"/>
            <a:ext cx="646980" cy="1236452"/>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EAEEAAC3-1DC0-49E0-8E1B-2625B1EFB334}"/>
              </a:ext>
            </a:extLst>
          </p:cNvPr>
          <p:cNvCxnSpPr>
            <a:cxnSpLocks/>
          </p:cNvCxnSpPr>
          <p:nvPr/>
        </p:nvCxnSpPr>
        <p:spPr>
          <a:xfrm flipV="1">
            <a:off x="4917236" y="2494651"/>
            <a:ext cx="531961" cy="125083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263897C5-B58E-4122-B690-820EF24F734E}"/>
              </a:ext>
            </a:extLst>
          </p:cNvPr>
          <p:cNvCxnSpPr>
            <a:cxnSpLocks/>
          </p:cNvCxnSpPr>
          <p:nvPr/>
        </p:nvCxnSpPr>
        <p:spPr>
          <a:xfrm flipV="1">
            <a:off x="1552934" y="1416350"/>
            <a:ext cx="1595884" cy="54633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3307C260-2CAA-4D99-A31A-CE05EA240A85}"/>
              </a:ext>
            </a:extLst>
          </p:cNvPr>
          <p:cNvCxnSpPr>
            <a:cxnSpLocks/>
          </p:cNvCxnSpPr>
          <p:nvPr/>
        </p:nvCxnSpPr>
        <p:spPr>
          <a:xfrm flipH="1">
            <a:off x="632783" y="2494652"/>
            <a:ext cx="503209" cy="12508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83AB7DE7-229D-45FF-A63D-1151CB648221}"/>
              </a:ext>
            </a:extLst>
          </p:cNvPr>
          <p:cNvCxnSpPr>
            <a:cxnSpLocks/>
          </p:cNvCxnSpPr>
          <p:nvPr/>
        </p:nvCxnSpPr>
        <p:spPr>
          <a:xfrm>
            <a:off x="1567312" y="2437142"/>
            <a:ext cx="934526" cy="51758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7A6D79FC-7376-49C1-8CF8-4B417C044BE0}"/>
              </a:ext>
            </a:extLst>
          </p:cNvPr>
          <p:cNvCxnSpPr>
            <a:cxnSpLocks/>
          </p:cNvCxnSpPr>
          <p:nvPr/>
        </p:nvCxnSpPr>
        <p:spPr>
          <a:xfrm>
            <a:off x="3076933" y="3371670"/>
            <a:ext cx="359433" cy="431321"/>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3118D732-195B-42EF-95BE-A76F8050E030}"/>
              </a:ext>
            </a:extLst>
          </p:cNvPr>
          <p:cNvCxnSpPr>
            <a:cxnSpLocks/>
          </p:cNvCxnSpPr>
          <p:nvPr/>
        </p:nvCxnSpPr>
        <p:spPr>
          <a:xfrm flipH="1">
            <a:off x="2056139" y="3314160"/>
            <a:ext cx="460076" cy="48883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17B8BB81-9270-40A9-9E58-37F1846DCF51}"/>
              </a:ext>
            </a:extLst>
          </p:cNvPr>
          <p:cNvSpPr txBox="1"/>
          <p:nvPr/>
        </p:nvSpPr>
        <p:spPr>
          <a:xfrm>
            <a:off x="3239938" y="1284617"/>
            <a:ext cx="55784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1,00</a:t>
            </a:r>
          </a:p>
        </p:txBody>
      </p:sp>
      <p:sp>
        <p:nvSpPr>
          <p:cNvPr id="40" name="CuadroTexto 39">
            <a:extLst>
              <a:ext uri="{FF2B5EF4-FFF2-40B4-BE49-F238E27FC236}">
                <a16:creationId xmlns:a16="http://schemas.microsoft.com/office/drawing/2014/main" id="{56EB9F78-61AC-4A9B-9320-A34E82BA48E5}"/>
              </a:ext>
            </a:extLst>
          </p:cNvPr>
          <p:cNvSpPr txBox="1"/>
          <p:nvPr/>
        </p:nvSpPr>
        <p:spPr>
          <a:xfrm>
            <a:off x="5367787" y="2060994"/>
            <a:ext cx="55784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0,40</a:t>
            </a:r>
          </a:p>
        </p:txBody>
      </p:sp>
      <p:sp>
        <p:nvSpPr>
          <p:cNvPr id="41" name="CuadroTexto 40">
            <a:extLst>
              <a:ext uri="{FF2B5EF4-FFF2-40B4-BE49-F238E27FC236}">
                <a16:creationId xmlns:a16="http://schemas.microsoft.com/office/drawing/2014/main" id="{19BF93B4-72AA-4C61-9D62-F5D25198F03D}"/>
              </a:ext>
            </a:extLst>
          </p:cNvPr>
          <p:cNvSpPr txBox="1"/>
          <p:nvPr/>
        </p:nvSpPr>
        <p:spPr>
          <a:xfrm>
            <a:off x="1040202" y="2060994"/>
            <a:ext cx="55784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0,60</a:t>
            </a:r>
          </a:p>
        </p:txBody>
      </p:sp>
      <p:sp>
        <p:nvSpPr>
          <p:cNvPr id="42" name="CuadroTexto 41">
            <a:extLst>
              <a:ext uri="{FF2B5EF4-FFF2-40B4-BE49-F238E27FC236}">
                <a16:creationId xmlns:a16="http://schemas.microsoft.com/office/drawing/2014/main" id="{2CF89088-A924-4C0F-BB7F-B48654B284AE}"/>
              </a:ext>
            </a:extLst>
          </p:cNvPr>
          <p:cNvSpPr txBox="1"/>
          <p:nvPr/>
        </p:nvSpPr>
        <p:spPr>
          <a:xfrm>
            <a:off x="2535447" y="2981145"/>
            <a:ext cx="55784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0,30</a:t>
            </a:r>
          </a:p>
        </p:txBody>
      </p:sp>
      <p:sp>
        <p:nvSpPr>
          <p:cNvPr id="43" name="CuadroTexto 42">
            <a:extLst>
              <a:ext uri="{FF2B5EF4-FFF2-40B4-BE49-F238E27FC236}">
                <a16:creationId xmlns:a16="http://schemas.microsoft.com/office/drawing/2014/main" id="{3D9E1875-B18F-44AF-847B-CEACE4D6B969}"/>
              </a:ext>
            </a:extLst>
          </p:cNvPr>
          <p:cNvSpPr txBox="1"/>
          <p:nvPr/>
        </p:nvSpPr>
        <p:spPr>
          <a:xfrm>
            <a:off x="335711" y="3829409"/>
            <a:ext cx="5578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0.30</a:t>
            </a:r>
          </a:p>
          <a:p>
            <a:r>
              <a:rPr lang="es-ES" dirty="0"/>
              <a:t>255</a:t>
            </a:r>
          </a:p>
        </p:txBody>
      </p:sp>
      <p:sp>
        <p:nvSpPr>
          <p:cNvPr id="44" name="CuadroTexto 43">
            <a:extLst>
              <a:ext uri="{FF2B5EF4-FFF2-40B4-BE49-F238E27FC236}">
                <a16:creationId xmlns:a16="http://schemas.microsoft.com/office/drawing/2014/main" id="{BCF7543E-1DEE-4A0E-B576-AC1F6344CBF4}"/>
              </a:ext>
            </a:extLst>
          </p:cNvPr>
          <p:cNvSpPr txBox="1"/>
          <p:nvPr/>
        </p:nvSpPr>
        <p:spPr>
          <a:xfrm>
            <a:off x="1600918" y="3829408"/>
            <a:ext cx="5578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0.15</a:t>
            </a:r>
          </a:p>
          <a:p>
            <a:pPr algn="l"/>
            <a:r>
              <a:rPr lang="es-ES" dirty="0"/>
              <a:t>198</a:t>
            </a:r>
          </a:p>
        </p:txBody>
      </p:sp>
      <p:sp>
        <p:nvSpPr>
          <p:cNvPr id="45" name="CuadroTexto 44">
            <a:extLst>
              <a:ext uri="{FF2B5EF4-FFF2-40B4-BE49-F238E27FC236}">
                <a16:creationId xmlns:a16="http://schemas.microsoft.com/office/drawing/2014/main" id="{C7677967-84C4-4FDF-8298-BA3BCDB28B52}"/>
              </a:ext>
            </a:extLst>
          </p:cNvPr>
          <p:cNvSpPr txBox="1"/>
          <p:nvPr/>
        </p:nvSpPr>
        <p:spPr>
          <a:xfrm>
            <a:off x="3326202" y="3829409"/>
            <a:ext cx="5578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0.15</a:t>
            </a:r>
          </a:p>
          <a:p>
            <a:r>
              <a:rPr lang="es-ES" dirty="0"/>
              <a:t>145</a:t>
            </a:r>
          </a:p>
        </p:txBody>
      </p:sp>
      <p:sp>
        <p:nvSpPr>
          <p:cNvPr id="46" name="CuadroTexto 45">
            <a:extLst>
              <a:ext uri="{FF2B5EF4-FFF2-40B4-BE49-F238E27FC236}">
                <a16:creationId xmlns:a16="http://schemas.microsoft.com/office/drawing/2014/main" id="{2A3F9F4C-CAFB-48AE-B7B9-D5E25649303A}"/>
              </a:ext>
            </a:extLst>
          </p:cNvPr>
          <p:cNvSpPr txBox="1"/>
          <p:nvPr/>
        </p:nvSpPr>
        <p:spPr>
          <a:xfrm>
            <a:off x="4620164" y="3829409"/>
            <a:ext cx="5578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0.20</a:t>
            </a:r>
          </a:p>
          <a:p>
            <a:r>
              <a:rPr lang="es-ES" dirty="0"/>
              <a:t>149</a:t>
            </a:r>
          </a:p>
        </p:txBody>
      </p:sp>
      <p:sp>
        <p:nvSpPr>
          <p:cNvPr id="47" name="CuadroTexto 46">
            <a:extLst>
              <a:ext uri="{FF2B5EF4-FFF2-40B4-BE49-F238E27FC236}">
                <a16:creationId xmlns:a16="http://schemas.microsoft.com/office/drawing/2014/main" id="{E0B92F13-3CF1-41ED-94CD-9D5BE7EBB80C}"/>
              </a:ext>
            </a:extLst>
          </p:cNvPr>
          <p:cNvSpPr txBox="1"/>
          <p:nvPr/>
        </p:nvSpPr>
        <p:spPr>
          <a:xfrm>
            <a:off x="6172918" y="3829408"/>
            <a:ext cx="5578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0.20</a:t>
            </a:r>
          </a:p>
          <a:p>
            <a:r>
              <a:rPr lang="es-ES" dirty="0"/>
              <a:t>120</a:t>
            </a:r>
          </a:p>
        </p:txBody>
      </p:sp>
      <p:sp>
        <p:nvSpPr>
          <p:cNvPr id="9" name="CuadroTexto 8">
            <a:extLst>
              <a:ext uri="{FF2B5EF4-FFF2-40B4-BE49-F238E27FC236}">
                <a16:creationId xmlns:a16="http://schemas.microsoft.com/office/drawing/2014/main" id="{780C0998-4D49-43F2-A3F2-0B6C5728C001}"/>
              </a:ext>
            </a:extLst>
          </p:cNvPr>
          <p:cNvSpPr txBox="1"/>
          <p:nvPr/>
        </p:nvSpPr>
        <p:spPr>
          <a:xfrm>
            <a:off x="4403605" y="1686284"/>
            <a:ext cx="284672" cy="307777"/>
          </a:xfrm>
          <a:prstGeom prst="rect">
            <a:avLst/>
          </a:prstGeom>
          <a:noFill/>
          <a:ln>
            <a:solidFill>
              <a:srgbClr val="92D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1</a:t>
            </a:r>
          </a:p>
        </p:txBody>
      </p:sp>
      <p:sp>
        <p:nvSpPr>
          <p:cNvPr id="49" name="CuadroTexto 48">
            <a:extLst>
              <a:ext uri="{FF2B5EF4-FFF2-40B4-BE49-F238E27FC236}">
                <a16:creationId xmlns:a16="http://schemas.microsoft.com/office/drawing/2014/main" id="{63CE0501-C97B-4C10-86CD-E676235372AD}"/>
              </a:ext>
            </a:extLst>
          </p:cNvPr>
          <p:cNvSpPr txBox="1"/>
          <p:nvPr/>
        </p:nvSpPr>
        <p:spPr>
          <a:xfrm>
            <a:off x="1945076" y="2405151"/>
            <a:ext cx="284672" cy="307777"/>
          </a:xfrm>
          <a:prstGeom prst="rect">
            <a:avLst/>
          </a:prstGeom>
          <a:noFill/>
          <a:ln>
            <a:solidFill>
              <a:srgbClr val="92D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1</a:t>
            </a:r>
          </a:p>
        </p:txBody>
      </p:sp>
      <p:sp>
        <p:nvSpPr>
          <p:cNvPr id="50" name="CuadroTexto 49">
            <a:extLst>
              <a:ext uri="{FF2B5EF4-FFF2-40B4-BE49-F238E27FC236}">
                <a16:creationId xmlns:a16="http://schemas.microsoft.com/office/drawing/2014/main" id="{9F189F32-12A0-46BC-86B0-86308F5D12C2}"/>
              </a:ext>
            </a:extLst>
          </p:cNvPr>
          <p:cNvSpPr txBox="1"/>
          <p:nvPr/>
        </p:nvSpPr>
        <p:spPr>
          <a:xfrm>
            <a:off x="3181529" y="3325303"/>
            <a:ext cx="284672" cy="307777"/>
          </a:xfrm>
          <a:prstGeom prst="rect">
            <a:avLst/>
          </a:prstGeom>
          <a:noFill/>
          <a:ln>
            <a:solidFill>
              <a:srgbClr val="92D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1</a:t>
            </a:r>
          </a:p>
        </p:txBody>
      </p:sp>
      <p:sp>
        <p:nvSpPr>
          <p:cNvPr id="51" name="CuadroTexto 50">
            <a:extLst>
              <a:ext uri="{FF2B5EF4-FFF2-40B4-BE49-F238E27FC236}">
                <a16:creationId xmlns:a16="http://schemas.microsoft.com/office/drawing/2014/main" id="{F4444D21-35A7-4A77-B220-761C31E93379}"/>
              </a:ext>
            </a:extLst>
          </p:cNvPr>
          <p:cNvSpPr txBox="1"/>
          <p:nvPr/>
        </p:nvSpPr>
        <p:spPr>
          <a:xfrm>
            <a:off x="6100132" y="3023378"/>
            <a:ext cx="284672" cy="307777"/>
          </a:xfrm>
          <a:prstGeom prst="rect">
            <a:avLst/>
          </a:prstGeom>
          <a:noFill/>
          <a:ln>
            <a:solidFill>
              <a:srgbClr val="92D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1</a:t>
            </a:r>
          </a:p>
        </p:txBody>
      </p:sp>
      <p:sp>
        <p:nvSpPr>
          <p:cNvPr id="52" name="CuadroTexto 51">
            <a:extLst>
              <a:ext uri="{FF2B5EF4-FFF2-40B4-BE49-F238E27FC236}">
                <a16:creationId xmlns:a16="http://schemas.microsoft.com/office/drawing/2014/main" id="{280C164F-93BF-4ED0-AE2A-5008AD66BE5B}"/>
              </a:ext>
            </a:extLst>
          </p:cNvPr>
          <p:cNvSpPr txBox="1"/>
          <p:nvPr/>
        </p:nvSpPr>
        <p:spPr>
          <a:xfrm>
            <a:off x="2247001" y="1686284"/>
            <a:ext cx="284672" cy="307777"/>
          </a:xfrm>
          <a:prstGeom prst="rect">
            <a:avLst/>
          </a:prstGeom>
          <a:noFill/>
          <a:ln>
            <a:solidFill>
              <a:schemeClr val="accent6">
                <a:lumMod val="7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0</a:t>
            </a:r>
          </a:p>
        </p:txBody>
      </p:sp>
      <p:sp>
        <p:nvSpPr>
          <p:cNvPr id="53" name="CuadroTexto 52">
            <a:extLst>
              <a:ext uri="{FF2B5EF4-FFF2-40B4-BE49-F238E27FC236}">
                <a16:creationId xmlns:a16="http://schemas.microsoft.com/office/drawing/2014/main" id="{9CB3962B-78D5-48F7-942C-5732927BD1D1}"/>
              </a:ext>
            </a:extLst>
          </p:cNvPr>
          <p:cNvSpPr txBox="1"/>
          <p:nvPr/>
        </p:nvSpPr>
        <p:spPr>
          <a:xfrm>
            <a:off x="622359" y="2951491"/>
            <a:ext cx="284672" cy="307777"/>
          </a:xfrm>
          <a:prstGeom prst="rect">
            <a:avLst/>
          </a:prstGeom>
          <a:noFill/>
          <a:ln>
            <a:solidFill>
              <a:schemeClr val="accent6">
                <a:lumMod val="7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0</a:t>
            </a:r>
          </a:p>
        </p:txBody>
      </p:sp>
      <p:sp>
        <p:nvSpPr>
          <p:cNvPr id="54" name="CuadroTexto 53">
            <a:extLst>
              <a:ext uri="{FF2B5EF4-FFF2-40B4-BE49-F238E27FC236}">
                <a16:creationId xmlns:a16="http://schemas.microsoft.com/office/drawing/2014/main" id="{F693F370-F11C-4B99-B743-82D301C4F2CC}"/>
              </a:ext>
            </a:extLst>
          </p:cNvPr>
          <p:cNvSpPr txBox="1"/>
          <p:nvPr/>
        </p:nvSpPr>
        <p:spPr>
          <a:xfrm>
            <a:off x="2031341" y="3296548"/>
            <a:ext cx="284672" cy="307777"/>
          </a:xfrm>
          <a:prstGeom prst="rect">
            <a:avLst/>
          </a:prstGeom>
          <a:noFill/>
          <a:ln>
            <a:solidFill>
              <a:schemeClr val="accent6">
                <a:lumMod val="7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0</a:t>
            </a:r>
          </a:p>
        </p:txBody>
      </p:sp>
      <p:sp>
        <p:nvSpPr>
          <p:cNvPr id="55" name="CuadroTexto 54">
            <a:extLst>
              <a:ext uri="{FF2B5EF4-FFF2-40B4-BE49-F238E27FC236}">
                <a16:creationId xmlns:a16="http://schemas.microsoft.com/office/drawing/2014/main" id="{F6029ABE-07C9-4CE5-A045-B171300D7298}"/>
              </a:ext>
            </a:extLst>
          </p:cNvPr>
          <p:cNvSpPr txBox="1"/>
          <p:nvPr/>
        </p:nvSpPr>
        <p:spPr>
          <a:xfrm>
            <a:off x="4892434" y="2951491"/>
            <a:ext cx="284672" cy="307777"/>
          </a:xfrm>
          <a:prstGeom prst="rect">
            <a:avLst/>
          </a:prstGeom>
          <a:noFill/>
          <a:ln>
            <a:solidFill>
              <a:schemeClr val="accent6">
                <a:lumMod val="7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0</a:t>
            </a:r>
          </a:p>
        </p:txBody>
      </p:sp>
      <p:sp>
        <p:nvSpPr>
          <p:cNvPr id="10" name="CuadroTexto 9">
            <a:extLst>
              <a:ext uri="{FF2B5EF4-FFF2-40B4-BE49-F238E27FC236}">
                <a16:creationId xmlns:a16="http://schemas.microsoft.com/office/drawing/2014/main" id="{F2EA99D8-A426-475B-B9F2-031A075E869D}"/>
              </a:ext>
            </a:extLst>
          </p:cNvPr>
          <p:cNvSpPr txBox="1"/>
          <p:nvPr/>
        </p:nvSpPr>
        <p:spPr>
          <a:xfrm>
            <a:off x="2504896" y="4891537"/>
            <a:ext cx="20243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solidFill>
                  <a:srgbClr val="5B9BD5"/>
                </a:solidFill>
              </a:rPr>
              <a:t>Salida: 000101100111</a:t>
            </a:r>
          </a:p>
        </p:txBody>
      </p:sp>
      <p:sp>
        <p:nvSpPr>
          <p:cNvPr id="58" name="CuadroTexto 57">
            <a:extLst>
              <a:ext uri="{FF2B5EF4-FFF2-40B4-BE49-F238E27FC236}">
                <a16:creationId xmlns:a16="http://schemas.microsoft.com/office/drawing/2014/main" id="{382BEEE6-E38F-43BC-8F40-BCCDE5998AF6}"/>
              </a:ext>
            </a:extLst>
          </p:cNvPr>
          <p:cNvSpPr txBox="1"/>
          <p:nvPr/>
        </p:nvSpPr>
        <p:spPr>
          <a:xfrm>
            <a:off x="406699" y="4504245"/>
            <a:ext cx="414068" cy="307777"/>
          </a:xfrm>
          <a:prstGeom prst="rect">
            <a:avLst/>
          </a:prstGeom>
          <a:noFill/>
          <a:ln>
            <a:solidFill>
              <a:schemeClr val="tx1">
                <a:lumMod val="50000"/>
                <a:lumOff val="5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00</a:t>
            </a:r>
            <a:endParaRPr lang="es-ES"/>
          </a:p>
        </p:txBody>
      </p:sp>
      <p:sp>
        <p:nvSpPr>
          <p:cNvPr id="59" name="CuadroTexto 58">
            <a:extLst>
              <a:ext uri="{FF2B5EF4-FFF2-40B4-BE49-F238E27FC236}">
                <a16:creationId xmlns:a16="http://schemas.microsoft.com/office/drawing/2014/main" id="{0EFDA84B-6A5B-4146-98E5-3A23FDCE705C}"/>
              </a:ext>
            </a:extLst>
          </p:cNvPr>
          <p:cNvSpPr txBox="1"/>
          <p:nvPr/>
        </p:nvSpPr>
        <p:spPr>
          <a:xfrm>
            <a:off x="1628774" y="4504244"/>
            <a:ext cx="500332" cy="307777"/>
          </a:xfrm>
          <a:prstGeom prst="rect">
            <a:avLst/>
          </a:prstGeom>
          <a:noFill/>
          <a:ln>
            <a:solidFill>
              <a:schemeClr val="tx1">
                <a:lumMod val="50000"/>
                <a:lumOff val="5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010</a:t>
            </a:r>
          </a:p>
        </p:txBody>
      </p:sp>
      <p:sp>
        <p:nvSpPr>
          <p:cNvPr id="60" name="CuadroTexto 59">
            <a:extLst>
              <a:ext uri="{FF2B5EF4-FFF2-40B4-BE49-F238E27FC236}">
                <a16:creationId xmlns:a16="http://schemas.microsoft.com/office/drawing/2014/main" id="{B53BE808-C0E1-469A-AC75-9988ED0FCDBD}"/>
              </a:ext>
            </a:extLst>
          </p:cNvPr>
          <p:cNvSpPr txBox="1"/>
          <p:nvPr/>
        </p:nvSpPr>
        <p:spPr>
          <a:xfrm>
            <a:off x="4691152" y="4504245"/>
            <a:ext cx="414068" cy="307777"/>
          </a:xfrm>
          <a:prstGeom prst="rect">
            <a:avLst/>
          </a:prstGeom>
          <a:noFill/>
          <a:ln>
            <a:solidFill>
              <a:schemeClr val="tx1">
                <a:lumMod val="50000"/>
                <a:lumOff val="5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01</a:t>
            </a:r>
          </a:p>
        </p:txBody>
      </p:sp>
      <p:sp>
        <p:nvSpPr>
          <p:cNvPr id="61" name="CuadroTexto 60">
            <a:extLst>
              <a:ext uri="{FF2B5EF4-FFF2-40B4-BE49-F238E27FC236}">
                <a16:creationId xmlns:a16="http://schemas.microsoft.com/office/drawing/2014/main" id="{CF73C5F0-0B21-43D8-BA75-8A6C472BAE1A}"/>
              </a:ext>
            </a:extLst>
          </p:cNvPr>
          <p:cNvSpPr txBox="1"/>
          <p:nvPr/>
        </p:nvSpPr>
        <p:spPr>
          <a:xfrm>
            <a:off x="6243906" y="4504244"/>
            <a:ext cx="414068" cy="307777"/>
          </a:xfrm>
          <a:prstGeom prst="rect">
            <a:avLst/>
          </a:prstGeom>
          <a:noFill/>
          <a:ln>
            <a:solidFill>
              <a:schemeClr val="tx1">
                <a:lumMod val="50000"/>
                <a:lumOff val="5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11</a:t>
            </a:r>
          </a:p>
        </p:txBody>
      </p:sp>
      <p:sp>
        <p:nvSpPr>
          <p:cNvPr id="62" name="CuadroTexto 61">
            <a:extLst>
              <a:ext uri="{FF2B5EF4-FFF2-40B4-BE49-F238E27FC236}">
                <a16:creationId xmlns:a16="http://schemas.microsoft.com/office/drawing/2014/main" id="{35E2ED40-4750-404E-94F6-3FE385661BC2}"/>
              </a:ext>
            </a:extLst>
          </p:cNvPr>
          <p:cNvSpPr txBox="1"/>
          <p:nvPr/>
        </p:nvSpPr>
        <p:spPr>
          <a:xfrm>
            <a:off x="3354056" y="4504243"/>
            <a:ext cx="500332" cy="307777"/>
          </a:xfrm>
          <a:prstGeom prst="rect">
            <a:avLst/>
          </a:prstGeom>
          <a:noFill/>
          <a:ln>
            <a:solidFill>
              <a:schemeClr val="tx1">
                <a:lumMod val="50000"/>
                <a:lumOff val="5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110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gadd317ae2b_0_1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343" name="Google Shape;343;gadd317ae2b_0_11"/>
          <p:cNvSpPr/>
          <p:nvPr/>
        </p:nvSpPr>
        <p:spPr>
          <a:xfrm>
            <a:off x="265329" y="376925"/>
            <a:ext cx="50565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Diseño del algoritmo de compresión</a:t>
            </a:r>
            <a:endParaRPr sz="2200" b="0" i="0" u="none" strike="noStrike" cap="none">
              <a:solidFill>
                <a:srgbClr val="000000"/>
              </a:solidFill>
              <a:latin typeface="Arial"/>
              <a:ea typeface="Arial"/>
              <a:cs typeface="Arial"/>
              <a:sym typeface="Arial"/>
            </a:endParaRPr>
          </a:p>
        </p:txBody>
      </p:sp>
      <p:graphicFrame>
        <p:nvGraphicFramePr>
          <p:cNvPr id="3" name="Tabla 3">
            <a:extLst>
              <a:ext uri="{FF2B5EF4-FFF2-40B4-BE49-F238E27FC236}">
                <a16:creationId xmlns:a16="http://schemas.microsoft.com/office/drawing/2014/main" id="{89DD79E7-4F5F-48BC-A2CE-C2FAAC6217D1}"/>
              </a:ext>
            </a:extLst>
          </p:cNvPr>
          <p:cNvGraphicFramePr>
            <a:graphicFrameLocks noGrp="1"/>
          </p:cNvGraphicFramePr>
          <p:nvPr>
            <p:extLst>
              <p:ext uri="{D42A27DB-BD31-4B8C-83A1-F6EECF244321}">
                <p14:modId xmlns:p14="http://schemas.microsoft.com/office/powerpoint/2010/main" val="2877424586"/>
              </p:ext>
            </p:extLst>
          </p:nvPr>
        </p:nvGraphicFramePr>
        <p:xfrm>
          <a:off x="387039" y="1786301"/>
          <a:ext cx="6914277" cy="2225040"/>
        </p:xfrm>
        <a:graphic>
          <a:graphicData uri="http://schemas.openxmlformats.org/drawingml/2006/table">
            <a:tbl>
              <a:tblPr firstRow="1" bandRow="1">
                <a:tableStyleId>{69012ECD-51FC-41F1-AA8D-1B2483CD663E}</a:tableStyleId>
              </a:tblPr>
              <a:tblGrid>
                <a:gridCol w="2304759">
                  <a:extLst>
                    <a:ext uri="{9D8B030D-6E8A-4147-A177-3AD203B41FA5}">
                      <a16:colId xmlns:a16="http://schemas.microsoft.com/office/drawing/2014/main" val="2512985090"/>
                    </a:ext>
                  </a:extLst>
                </a:gridCol>
                <a:gridCol w="2304759">
                  <a:extLst>
                    <a:ext uri="{9D8B030D-6E8A-4147-A177-3AD203B41FA5}">
                      <a16:colId xmlns:a16="http://schemas.microsoft.com/office/drawing/2014/main" val="1951896749"/>
                    </a:ext>
                  </a:extLst>
                </a:gridCol>
                <a:gridCol w="2304759">
                  <a:extLst>
                    <a:ext uri="{9D8B030D-6E8A-4147-A177-3AD203B41FA5}">
                      <a16:colId xmlns:a16="http://schemas.microsoft.com/office/drawing/2014/main" val="852134693"/>
                    </a:ext>
                  </a:extLst>
                </a:gridCol>
              </a:tblGrid>
              <a:tr h="370840">
                <a:tc>
                  <a:txBody>
                    <a:bodyPr/>
                    <a:lstStyle/>
                    <a:p>
                      <a:pPr algn="ctr"/>
                      <a:r>
                        <a:rPr lang="es-ES" dirty="0"/>
                        <a:t>OUTPUT</a:t>
                      </a:r>
                    </a:p>
                  </a:txBody>
                  <a:tcPr/>
                </a:tc>
                <a:tc>
                  <a:txBody>
                    <a:bodyPr/>
                    <a:lstStyle/>
                    <a:p>
                      <a:pPr algn="ctr"/>
                      <a:r>
                        <a:rPr lang="es-ES" dirty="0"/>
                        <a:t>INDEX</a:t>
                      </a:r>
                    </a:p>
                  </a:txBody>
                  <a:tcPr/>
                </a:tc>
                <a:tc>
                  <a:txBody>
                    <a:bodyPr/>
                    <a:lstStyle/>
                    <a:p>
                      <a:pPr algn="ctr"/>
                      <a:r>
                        <a:rPr lang="es-ES" dirty="0"/>
                        <a:t>STRING</a:t>
                      </a:r>
                    </a:p>
                  </a:txBody>
                  <a:tcPr/>
                </a:tc>
                <a:extLst>
                  <a:ext uri="{0D108BD9-81ED-4DB2-BD59-A6C34878D82A}">
                    <a16:rowId xmlns:a16="http://schemas.microsoft.com/office/drawing/2014/main" val="993103633"/>
                  </a:ext>
                </a:extLst>
              </a:tr>
              <a:tr h="370840">
                <a:tc>
                  <a:txBody>
                    <a:bodyPr/>
                    <a:lstStyle/>
                    <a:p>
                      <a:pPr algn="ctr"/>
                      <a:r>
                        <a:rPr lang="es-ES" dirty="0"/>
                        <a:t>00</a:t>
                      </a:r>
                    </a:p>
                  </a:txBody>
                  <a:tcPr/>
                </a:tc>
                <a:tc>
                  <a:txBody>
                    <a:bodyPr/>
                    <a:lstStyle/>
                    <a:p>
                      <a:pPr algn="ctr"/>
                      <a:r>
                        <a:rPr lang="es-ES" dirty="0"/>
                        <a:t>255</a:t>
                      </a:r>
                    </a:p>
                  </a:txBody>
                  <a:tcPr/>
                </a:tc>
                <a:tc>
                  <a:txBody>
                    <a:bodyPr/>
                    <a:lstStyle/>
                    <a:p>
                      <a:pPr algn="ctr"/>
                      <a:r>
                        <a:rPr lang="es-ES" dirty="0"/>
                        <a:t>0.30</a:t>
                      </a:r>
                    </a:p>
                  </a:txBody>
                  <a:tcPr/>
                </a:tc>
                <a:extLst>
                  <a:ext uri="{0D108BD9-81ED-4DB2-BD59-A6C34878D82A}">
                    <a16:rowId xmlns:a16="http://schemas.microsoft.com/office/drawing/2014/main" val="3151133858"/>
                  </a:ext>
                </a:extLst>
              </a:tr>
              <a:tr h="370840">
                <a:tc>
                  <a:txBody>
                    <a:bodyPr/>
                    <a:lstStyle/>
                    <a:p>
                      <a:pPr algn="ctr"/>
                      <a:r>
                        <a:rPr lang="es-ES" dirty="0"/>
                        <a:t>010</a:t>
                      </a:r>
                    </a:p>
                  </a:txBody>
                  <a:tcPr/>
                </a:tc>
                <a:tc>
                  <a:txBody>
                    <a:bodyPr/>
                    <a:lstStyle/>
                    <a:p>
                      <a:pPr algn="ctr"/>
                      <a:r>
                        <a:rPr lang="es-ES" dirty="0"/>
                        <a:t>198</a:t>
                      </a:r>
                    </a:p>
                  </a:txBody>
                  <a:tcPr/>
                </a:tc>
                <a:tc>
                  <a:txBody>
                    <a:bodyPr/>
                    <a:lstStyle/>
                    <a:p>
                      <a:pPr algn="ctr"/>
                      <a:r>
                        <a:rPr lang="es-ES" dirty="0"/>
                        <a:t>0.15</a:t>
                      </a:r>
                    </a:p>
                  </a:txBody>
                  <a:tcPr/>
                </a:tc>
                <a:extLst>
                  <a:ext uri="{0D108BD9-81ED-4DB2-BD59-A6C34878D82A}">
                    <a16:rowId xmlns:a16="http://schemas.microsoft.com/office/drawing/2014/main" val="2755825721"/>
                  </a:ext>
                </a:extLst>
              </a:tr>
              <a:tr h="370840">
                <a:tc>
                  <a:txBody>
                    <a:bodyPr/>
                    <a:lstStyle/>
                    <a:p>
                      <a:pPr algn="ctr"/>
                      <a:r>
                        <a:rPr lang="es-ES" dirty="0"/>
                        <a:t>110</a:t>
                      </a:r>
                    </a:p>
                  </a:txBody>
                  <a:tcPr/>
                </a:tc>
                <a:tc>
                  <a:txBody>
                    <a:bodyPr/>
                    <a:lstStyle/>
                    <a:p>
                      <a:pPr algn="ctr"/>
                      <a:r>
                        <a:rPr lang="es-ES" dirty="0"/>
                        <a:t>145</a:t>
                      </a:r>
                    </a:p>
                  </a:txBody>
                  <a:tcPr/>
                </a:tc>
                <a:tc>
                  <a:txBody>
                    <a:bodyPr/>
                    <a:lstStyle/>
                    <a:p>
                      <a:pPr algn="ctr"/>
                      <a:r>
                        <a:rPr lang="es-ES" dirty="0"/>
                        <a:t>0.15</a:t>
                      </a:r>
                    </a:p>
                  </a:txBody>
                  <a:tcPr/>
                </a:tc>
                <a:extLst>
                  <a:ext uri="{0D108BD9-81ED-4DB2-BD59-A6C34878D82A}">
                    <a16:rowId xmlns:a16="http://schemas.microsoft.com/office/drawing/2014/main" val="1575295289"/>
                  </a:ext>
                </a:extLst>
              </a:tr>
              <a:tr h="370840">
                <a:tc>
                  <a:txBody>
                    <a:bodyPr/>
                    <a:lstStyle/>
                    <a:p>
                      <a:pPr algn="ctr"/>
                      <a:r>
                        <a:rPr lang="es-ES" dirty="0"/>
                        <a:t>01</a:t>
                      </a:r>
                    </a:p>
                  </a:txBody>
                  <a:tcPr/>
                </a:tc>
                <a:tc>
                  <a:txBody>
                    <a:bodyPr/>
                    <a:lstStyle/>
                    <a:p>
                      <a:pPr algn="ctr"/>
                      <a:r>
                        <a:rPr lang="es-ES" dirty="0"/>
                        <a:t>149</a:t>
                      </a:r>
                    </a:p>
                  </a:txBody>
                  <a:tcPr/>
                </a:tc>
                <a:tc>
                  <a:txBody>
                    <a:bodyPr/>
                    <a:lstStyle/>
                    <a:p>
                      <a:pPr algn="ctr"/>
                      <a:r>
                        <a:rPr lang="es-ES" dirty="0"/>
                        <a:t>0.20</a:t>
                      </a:r>
                    </a:p>
                  </a:txBody>
                  <a:tcPr/>
                </a:tc>
                <a:extLst>
                  <a:ext uri="{0D108BD9-81ED-4DB2-BD59-A6C34878D82A}">
                    <a16:rowId xmlns:a16="http://schemas.microsoft.com/office/drawing/2014/main" val="2850490820"/>
                  </a:ext>
                </a:extLst>
              </a:tr>
              <a:tr h="370840">
                <a:tc>
                  <a:txBody>
                    <a:bodyPr/>
                    <a:lstStyle/>
                    <a:p>
                      <a:pPr algn="ctr"/>
                      <a:r>
                        <a:rPr lang="es-ES" dirty="0"/>
                        <a:t>11</a:t>
                      </a:r>
                    </a:p>
                  </a:txBody>
                  <a:tcPr/>
                </a:tc>
                <a:tc>
                  <a:txBody>
                    <a:bodyPr/>
                    <a:lstStyle/>
                    <a:p>
                      <a:pPr algn="ctr"/>
                      <a:r>
                        <a:rPr lang="es-ES" dirty="0"/>
                        <a:t>120</a:t>
                      </a:r>
                    </a:p>
                  </a:txBody>
                  <a:tcPr/>
                </a:tc>
                <a:tc>
                  <a:txBody>
                    <a:bodyPr/>
                    <a:lstStyle/>
                    <a:p>
                      <a:pPr algn="ctr"/>
                      <a:r>
                        <a:rPr lang="es-ES" dirty="0"/>
                        <a:t>0.20</a:t>
                      </a:r>
                    </a:p>
                  </a:txBody>
                  <a:tcPr/>
                </a:tc>
                <a:extLst>
                  <a:ext uri="{0D108BD9-81ED-4DB2-BD59-A6C34878D82A}">
                    <a16:rowId xmlns:a16="http://schemas.microsoft.com/office/drawing/2014/main" val="1388241493"/>
                  </a:ext>
                </a:extLst>
              </a:tr>
            </a:tbl>
          </a:graphicData>
        </a:graphic>
      </p:graphicFrame>
      <p:pic>
        <p:nvPicPr>
          <p:cNvPr id="4" name="Imagen 4" descr="Una vaca en el campo&#10;&#10;Descripción generada automáticamente">
            <a:extLst>
              <a:ext uri="{FF2B5EF4-FFF2-40B4-BE49-F238E27FC236}">
                <a16:creationId xmlns:a16="http://schemas.microsoft.com/office/drawing/2014/main" id="{460162EC-C657-4132-BB5D-02112C32ED04}"/>
              </a:ext>
            </a:extLst>
          </p:cNvPr>
          <p:cNvPicPr>
            <a:picLocks noChangeAspect="1"/>
          </p:cNvPicPr>
          <p:nvPr/>
        </p:nvPicPr>
        <p:blipFill>
          <a:blip r:embed="rId4"/>
          <a:stretch>
            <a:fillRect/>
          </a:stretch>
        </p:blipFill>
        <p:spPr>
          <a:xfrm>
            <a:off x="7484852" y="2069523"/>
            <a:ext cx="4353464" cy="2718956"/>
          </a:xfrm>
          <a:prstGeom prst="rect">
            <a:avLst/>
          </a:prstGeom>
        </p:spPr>
      </p:pic>
      <p:sp>
        <p:nvSpPr>
          <p:cNvPr id="5" name="CuadroTexto 4">
            <a:extLst>
              <a:ext uri="{FF2B5EF4-FFF2-40B4-BE49-F238E27FC236}">
                <a16:creationId xmlns:a16="http://schemas.microsoft.com/office/drawing/2014/main" id="{FB800DA8-1ABD-4285-8D1D-73821D30A200}"/>
              </a:ext>
            </a:extLst>
          </p:cNvPr>
          <p:cNvSpPr txBox="1"/>
          <p:nvPr/>
        </p:nvSpPr>
        <p:spPr>
          <a:xfrm>
            <a:off x="2792443" y="4086404"/>
            <a:ext cx="20243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solidFill>
                  <a:srgbClr val="5B9BD5"/>
                </a:solidFill>
              </a:rPr>
              <a:t>Salida: 000101100111</a:t>
            </a:r>
          </a:p>
        </p:txBody>
      </p:sp>
      <p:sp>
        <p:nvSpPr>
          <p:cNvPr id="6" name="CuadroTexto 5">
            <a:extLst>
              <a:ext uri="{FF2B5EF4-FFF2-40B4-BE49-F238E27FC236}">
                <a16:creationId xmlns:a16="http://schemas.microsoft.com/office/drawing/2014/main" id="{0E2A7A3D-03D8-4564-9EE1-4AC3296A3FD1}"/>
              </a:ext>
            </a:extLst>
          </p:cNvPr>
          <p:cNvSpPr txBox="1"/>
          <p:nvPr/>
        </p:nvSpPr>
        <p:spPr>
          <a:xfrm>
            <a:off x="267420" y="4781909"/>
            <a:ext cx="790467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En el </a:t>
            </a:r>
            <a:r>
              <a:rPr lang="es-ES" dirty="0" err="1"/>
              <a:t>index</a:t>
            </a:r>
            <a:r>
              <a:rPr lang="es-ES" dirty="0"/>
              <a:t> tenemos las diferentes combinaciones de números que están en las raíces del árbol, en el </a:t>
            </a:r>
            <a:r>
              <a:rPr lang="es-ES" dirty="0" err="1"/>
              <a:t>string</a:t>
            </a:r>
            <a:r>
              <a:rPr lang="es-ES" dirty="0"/>
              <a:t> guardamos la probabilidad de cada nodo del árbol y en el output se encuentra el número binario que resulta de la suma de las probabilidades de cada combinación de números</a:t>
            </a:r>
          </a:p>
        </p:txBody>
      </p:sp>
      <p:sp>
        <p:nvSpPr>
          <p:cNvPr id="8" name="CuadroTexto 7">
            <a:extLst>
              <a:ext uri="{FF2B5EF4-FFF2-40B4-BE49-F238E27FC236}">
                <a16:creationId xmlns:a16="http://schemas.microsoft.com/office/drawing/2014/main" id="{FC481B00-BC0B-4E48-8A98-3890C27CA2E3}"/>
              </a:ext>
            </a:extLst>
          </p:cNvPr>
          <p:cNvSpPr txBox="1"/>
          <p:nvPr/>
        </p:nvSpPr>
        <p:spPr>
          <a:xfrm>
            <a:off x="310551" y="141760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b="1" dirty="0">
                <a:solidFill>
                  <a:schemeClr val="accent1"/>
                </a:solidFill>
              </a:rPr>
              <a:t>Diccionario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5" name="Rectángulo: biselado 4">
            <a:extLst>
              <a:ext uri="{FF2B5EF4-FFF2-40B4-BE49-F238E27FC236}">
                <a16:creationId xmlns:a16="http://schemas.microsoft.com/office/drawing/2014/main" id="{1AB8F6BA-C411-47D9-B249-BBC9D10DD6F6}"/>
              </a:ext>
            </a:extLst>
          </p:cNvPr>
          <p:cNvSpPr/>
          <p:nvPr/>
        </p:nvSpPr>
        <p:spPr>
          <a:xfrm>
            <a:off x="485206" y="2117036"/>
            <a:ext cx="6254150" cy="2357886"/>
          </a:xfrm>
          <a:prstGeom prst="bevel">
            <a:avLst/>
          </a:prstGeom>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362" name="Google Shape;362;p5"/>
          <p:cNvPicPr preferRelativeResize="0"/>
          <p:nvPr/>
        </p:nvPicPr>
        <p:blipFill rotWithShape="1">
          <a:blip r:embed="rId3">
            <a:alphaModFix/>
          </a:blip>
          <a:srcRect/>
          <a:stretch/>
        </p:blipFill>
        <p:spPr>
          <a:xfrm>
            <a:off x="-2880" y="-43132"/>
            <a:ext cx="12196080" cy="6855840"/>
          </a:xfrm>
          <a:prstGeom prst="rect">
            <a:avLst/>
          </a:prstGeom>
          <a:noFill/>
          <a:ln>
            <a:noFill/>
          </a:ln>
        </p:spPr>
      </p:pic>
      <p:sp>
        <p:nvSpPr>
          <p:cNvPr id="363" name="Google Shape;363;p5"/>
          <p:cNvSpPr/>
          <p:nvPr/>
        </p:nvSpPr>
        <p:spPr>
          <a:xfrm>
            <a:off x="265329" y="376925"/>
            <a:ext cx="58833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Complejidad del algoritmo de compresión</a:t>
            </a:r>
            <a:endParaRPr sz="2200" b="0" i="0" u="none" strike="noStrike" cap="none">
              <a:solidFill>
                <a:srgbClr val="000000"/>
              </a:solidFill>
              <a:latin typeface="Arial"/>
              <a:ea typeface="Arial"/>
              <a:cs typeface="Arial"/>
              <a:sym typeface="Arial"/>
            </a:endParaRPr>
          </a:p>
        </p:txBody>
      </p:sp>
      <p:pic>
        <p:nvPicPr>
          <p:cNvPr id="375" name="Google Shape;375;p5"/>
          <p:cNvPicPr preferRelativeResize="0"/>
          <p:nvPr/>
        </p:nvPicPr>
        <p:blipFill rotWithShape="1">
          <a:blip r:embed="rId4">
            <a:alphaModFix/>
          </a:blip>
          <a:srcRect/>
          <a:stretch/>
        </p:blipFill>
        <p:spPr>
          <a:xfrm>
            <a:off x="7199002" y="1191509"/>
            <a:ext cx="4331797" cy="2760160"/>
          </a:xfrm>
          <a:prstGeom prst="rect">
            <a:avLst/>
          </a:prstGeom>
          <a:noFill/>
          <a:ln>
            <a:noFill/>
          </a:ln>
        </p:spPr>
      </p:pic>
      <p:pic>
        <p:nvPicPr>
          <p:cNvPr id="3" name="Imagen 3" descr="Texto, Carta&#10;&#10;Descripción generada automáticamente">
            <a:extLst>
              <a:ext uri="{FF2B5EF4-FFF2-40B4-BE49-F238E27FC236}">
                <a16:creationId xmlns:a16="http://schemas.microsoft.com/office/drawing/2014/main" id="{A80597A2-EEC1-435E-860D-6BC38C419D16}"/>
              </a:ext>
            </a:extLst>
          </p:cNvPr>
          <p:cNvPicPr>
            <a:picLocks noChangeAspect="1"/>
          </p:cNvPicPr>
          <p:nvPr/>
        </p:nvPicPr>
        <p:blipFill>
          <a:blip r:embed="rId5"/>
          <a:stretch>
            <a:fillRect/>
          </a:stretch>
        </p:blipFill>
        <p:spPr>
          <a:xfrm>
            <a:off x="583720" y="2185911"/>
            <a:ext cx="6064369" cy="2213010"/>
          </a:xfrm>
          <a:prstGeom prst="rect">
            <a:avLst/>
          </a:prstGeom>
        </p:spPr>
      </p:pic>
      <p:sp>
        <p:nvSpPr>
          <p:cNvPr id="4" name="CuadroTexto 3">
            <a:extLst>
              <a:ext uri="{FF2B5EF4-FFF2-40B4-BE49-F238E27FC236}">
                <a16:creationId xmlns:a16="http://schemas.microsoft.com/office/drawing/2014/main" id="{B1887412-78E0-4717-8D29-7CC59830EEA0}"/>
              </a:ext>
            </a:extLst>
          </p:cNvPr>
          <p:cNvSpPr txBox="1"/>
          <p:nvPr/>
        </p:nvSpPr>
        <p:spPr>
          <a:xfrm>
            <a:off x="382438" y="4666890"/>
            <a:ext cx="909799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t>La complejidad del algoritmo de Huffman es de O(n) = (l*(m*2n)) ^2</a:t>
            </a:r>
          </a:p>
          <a:p>
            <a:r>
              <a:rPr lang="en-US" sz="1800" dirty="0"/>
              <a:t>Donde n representa el tamaño de la matriz en la que se descompone cada archivo, m la cantidad de imagenes en los folders y l la longitud de la </a:t>
            </a:r>
            <a:r>
              <a:rPr lang="en-US" sz="1800"/>
              <a:t>cadena de los archivos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10" name="Rectángulo: biselado 9">
            <a:extLst>
              <a:ext uri="{FF2B5EF4-FFF2-40B4-BE49-F238E27FC236}">
                <a16:creationId xmlns:a16="http://schemas.microsoft.com/office/drawing/2014/main" id="{5F9A2A63-AB6D-44DE-AF5A-00C3B7A883B9}"/>
              </a:ext>
            </a:extLst>
          </p:cNvPr>
          <p:cNvSpPr/>
          <p:nvPr/>
        </p:nvSpPr>
        <p:spPr>
          <a:xfrm>
            <a:off x="-3624" y="808698"/>
            <a:ext cx="6297282" cy="3853131"/>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Rectángulo: biselado 22">
            <a:extLst>
              <a:ext uri="{FF2B5EF4-FFF2-40B4-BE49-F238E27FC236}">
                <a16:creationId xmlns:a16="http://schemas.microsoft.com/office/drawing/2014/main" id="{07157C0B-0456-46B4-B0A6-860373F9E548}"/>
              </a:ext>
            </a:extLst>
          </p:cNvPr>
          <p:cNvSpPr/>
          <p:nvPr/>
        </p:nvSpPr>
        <p:spPr>
          <a:xfrm>
            <a:off x="5747319" y="1872622"/>
            <a:ext cx="6297282" cy="4025658"/>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83" name="Google Shape;383;p9"/>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84" name="Google Shape;384;p9"/>
          <p:cNvSpPr/>
          <p:nvPr/>
        </p:nvSpPr>
        <p:spPr>
          <a:xfrm>
            <a:off x="265320" y="376920"/>
            <a:ext cx="54021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Consumo de tiempo y memoria</a:t>
            </a:r>
            <a:endParaRPr sz="2200" b="0" i="0" u="none" strike="noStrike" cap="none">
              <a:solidFill>
                <a:srgbClr val="000000"/>
              </a:solidFill>
              <a:latin typeface="Arial"/>
              <a:ea typeface="Arial"/>
              <a:cs typeface="Arial"/>
              <a:sym typeface="Arial"/>
            </a:endParaRPr>
          </a:p>
        </p:txBody>
      </p:sp>
      <p:pic>
        <p:nvPicPr>
          <p:cNvPr id="6" name="Imagen 6" descr="Gráfico, Gráfico de barras&#10;&#10;Descripción generada automáticamente">
            <a:extLst>
              <a:ext uri="{FF2B5EF4-FFF2-40B4-BE49-F238E27FC236}">
                <a16:creationId xmlns:a16="http://schemas.microsoft.com/office/drawing/2014/main" id="{4AC42570-D84A-4D1F-A17E-3DF0CA1EE126}"/>
              </a:ext>
            </a:extLst>
          </p:cNvPr>
          <p:cNvPicPr>
            <a:picLocks noChangeAspect="1"/>
          </p:cNvPicPr>
          <p:nvPr/>
        </p:nvPicPr>
        <p:blipFill>
          <a:blip r:embed="rId4"/>
          <a:stretch>
            <a:fillRect/>
          </a:stretch>
        </p:blipFill>
        <p:spPr>
          <a:xfrm>
            <a:off x="-5751" y="806593"/>
            <a:ext cx="6208143" cy="3749567"/>
          </a:xfrm>
          <a:prstGeom prst="rect">
            <a:avLst/>
          </a:prstGeom>
        </p:spPr>
      </p:pic>
      <p:pic>
        <p:nvPicPr>
          <p:cNvPr id="9" name="Imagen 9" descr="Gráfico, Gráfico de barras&#10;&#10;Descripción generada automáticamente">
            <a:extLst>
              <a:ext uri="{FF2B5EF4-FFF2-40B4-BE49-F238E27FC236}">
                <a16:creationId xmlns:a16="http://schemas.microsoft.com/office/drawing/2014/main" id="{09BE47E2-3750-4D77-BFF7-3A58B3C7CCE0}"/>
              </a:ext>
            </a:extLst>
          </p:cNvPr>
          <p:cNvPicPr>
            <a:picLocks noChangeAspect="1"/>
          </p:cNvPicPr>
          <p:nvPr/>
        </p:nvPicPr>
        <p:blipFill>
          <a:blip r:embed="rId5"/>
          <a:stretch>
            <a:fillRect/>
          </a:stretch>
        </p:blipFill>
        <p:spPr>
          <a:xfrm>
            <a:off x="5831457" y="1985537"/>
            <a:ext cx="6280030" cy="37926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gadd317ae2b_0_20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404" name="Google Shape;404;gadd317ae2b_0_201"/>
          <p:cNvSpPr/>
          <p:nvPr/>
        </p:nvSpPr>
        <p:spPr>
          <a:xfrm>
            <a:off x="265329" y="376925"/>
            <a:ext cx="58833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Tasa de compresión </a:t>
            </a:r>
            <a:r>
              <a:rPr lang="en-US" sz="2200" b="1">
                <a:solidFill>
                  <a:srgbClr val="FFFFFF"/>
                </a:solidFill>
              </a:rPr>
              <a:t>promedio</a:t>
            </a:r>
            <a:endParaRPr sz="2200" b="0" i="0" u="none" strike="noStrike" cap="none">
              <a:solidFill>
                <a:srgbClr val="000000"/>
              </a:solidFill>
              <a:latin typeface="Arial"/>
              <a:ea typeface="Arial"/>
              <a:cs typeface="Arial"/>
              <a:sym typeface="Arial"/>
            </a:endParaRPr>
          </a:p>
        </p:txBody>
      </p:sp>
      <p:sp>
        <p:nvSpPr>
          <p:cNvPr id="405" name="Google Shape;405;gadd317ae2b_0_201"/>
          <p:cNvSpPr/>
          <p:nvPr/>
        </p:nvSpPr>
        <p:spPr>
          <a:xfrm>
            <a:off x="969953" y="1480241"/>
            <a:ext cx="5027400" cy="942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solidFill>
                  <a:srgbClr val="001E33"/>
                </a:solidFill>
              </a:rPr>
              <a:t>Tasa</a:t>
            </a:r>
            <a:r>
              <a:rPr lang="en-US" sz="1400" b="0" i="0" u="none" strike="noStrike" cap="none">
                <a:solidFill>
                  <a:srgbClr val="001E33"/>
                </a:solidFill>
                <a:latin typeface="Arial"/>
                <a:ea typeface="Arial"/>
                <a:cs typeface="Arial"/>
                <a:sym typeface="Arial"/>
              </a:rPr>
              <a:t> de compresión </a:t>
            </a:r>
            <a:r>
              <a:rPr lang="en-US">
                <a:solidFill>
                  <a:srgbClr val="001E33"/>
                </a:solidFill>
              </a:rPr>
              <a:t>promedio</a:t>
            </a:r>
            <a:r>
              <a:rPr lang="en-US" sz="1400" b="0" i="0" u="none" strike="noStrike" cap="none">
                <a:solidFill>
                  <a:srgbClr val="001E33"/>
                </a:solidFill>
                <a:latin typeface="Arial"/>
                <a:ea typeface="Arial"/>
                <a:cs typeface="Arial"/>
                <a:sym typeface="Arial"/>
              </a:rPr>
              <a:t> para el ganado </a:t>
            </a:r>
            <a:br>
              <a:rPr lang="en-US" sz="1400" b="0" i="0" u="none" strike="noStrike" cap="none">
                <a:solidFill>
                  <a:srgbClr val="001E33"/>
                </a:solidFill>
                <a:latin typeface="Arial"/>
                <a:ea typeface="Arial"/>
                <a:cs typeface="Arial"/>
                <a:sym typeface="Arial"/>
              </a:rPr>
            </a:br>
            <a:r>
              <a:rPr lang="en-US" sz="1400" b="0" i="0" u="none" strike="noStrike" cap="none">
                <a:solidFill>
                  <a:srgbClr val="001E33"/>
                </a:solidFill>
                <a:latin typeface="Arial"/>
                <a:ea typeface="Arial"/>
                <a:cs typeface="Arial"/>
                <a:sym typeface="Arial"/>
              </a:rPr>
              <a:t>sano y el ganado enfermo. </a:t>
            </a:r>
            <a:endParaRPr sz="1400" b="0" i="0" u="none" strike="noStrike" cap="none">
              <a:solidFill>
                <a:srgbClr val="000000"/>
              </a:solidFill>
              <a:latin typeface="Arial"/>
              <a:ea typeface="Arial"/>
              <a:cs typeface="Arial"/>
              <a:sym typeface="Arial"/>
            </a:endParaRPr>
          </a:p>
        </p:txBody>
      </p:sp>
      <p:graphicFrame>
        <p:nvGraphicFramePr>
          <p:cNvPr id="413" name="Google Shape;413;gadd317ae2b_0_201"/>
          <p:cNvGraphicFramePr/>
          <p:nvPr>
            <p:extLst>
              <p:ext uri="{D42A27DB-BD31-4B8C-83A1-F6EECF244321}">
                <p14:modId xmlns:p14="http://schemas.microsoft.com/office/powerpoint/2010/main" val="2599096373"/>
              </p:ext>
            </p:extLst>
          </p:nvPr>
        </p:nvGraphicFramePr>
        <p:xfrm>
          <a:off x="1092678" y="2084716"/>
          <a:ext cx="4548493" cy="2666997"/>
        </p:xfrm>
        <a:graphic>
          <a:graphicData uri="http://schemas.openxmlformats.org/drawingml/2006/table">
            <a:tbl>
              <a:tblPr>
                <a:tableStyleId>{5940675A-B579-460E-94D1-54222C63F5DA}</a:tableStyleId>
              </a:tblPr>
              <a:tblGrid>
                <a:gridCol w="2470433">
                  <a:extLst>
                    <a:ext uri="{9D8B030D-6E8A-4147-A177-3AD203B41FA5}">
                      <a16:colId xmlns:a16="http://schemas.microsoft.com/office/drawing/2014/main" val="20000"/>
                    </a:ext>
                  </a:extLst>
                </a:gridCol>
                <a:gridCol w="2078060">
                  <a:extLst>
                    <a:ext uri="{9D8B030D-6E8A-4147-A177-3AD203B41FA5}">
                      <a16:colId xmlns:a16="http://schemas.microsoft.com/office/drawing/2014/main" val="20001"/>
                    </a:ext>
                  </a:extLst>
                </a:gridCol>
              </a:tblGrid>
              <a:tr h="888999">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a:t>Tasa</a:t>
                      </a:r>
                      <a:r>
                        <a:rPr lang="en-US" sz="1800" b="1" u="none" strike="noStrike" cap="none"/>
                        <a:t> de compresión</a:t>
                      </a:r>
                      <a:endParaRPr sz="1800" b="1" u="none" strike="noStrike" cap="none">
                        <a:sym typeface="Arial"/>
                      </a:endParaRPr>
                    </a:p>
                  </a:txBody>
                  <a:tcPr marL="90000" marR="90000" marT="45725" marB="45725"/>
                </a:tc>
                <a:extLst>
                  <a:ext uri="{0D108BD9-81ED-4DB2-BD59-A6C34878D82A}">
                    <a16:rowId xmlns:a16="http://schemas.microsoft.com/office/drawing/2014/main" val="10000"/>
                  </a:ext>
                </a:extLst>
              </a:tr>
              <a:tr h="888999">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Ganado sano</a:t>
                      </a:r>
                      <a:endParaRPr sz="1800" u="none" strike="noStrike" cap="none">
                        <a:sym typeface="Arial"/>
                      </a:endParaRPr>
                    </a:p>
                  </a:txBody>
                  <a:tcPr marL="90000" marR="9000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0.80 bits</a:t>
                      </a:r>
                      <a:endParaRPr lang="en-US" sz="1800" u="none" strike="noStrike" cap="none" dirty="0">
                        <a:sym typeface="Arial"/>
                      </a:endParaRPr>
                    </a:p>
                  </a:txBody>
                  <a:tcPr marL="90000" marR="90000" marT="45725" marB="45725"/>
                </a:tc>
                <a:extLst>
                  <a:ext uri="{0D108BD9-81ED-4DB2-BD59-A6C34878D82A}">
                    <a16:rowId xmlns:a16="http://schemas.microsoft.com/office/drawing/2014/main" val="10001"/>
                  </a:ext>
                </a:extLst>
              </a:tr>
              <a:tr h="888999">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El ganado enfermo</a:t>
                      </a:r>
                      <a:endParaRPr sz="1800" u="none" strike="noStrike" cap="none">
                        <a:sym typeface="Arial"/>
                      </a:endParaRPr>
                    </a:p>
                  </a:txBody>
                  <a:tcPr marL="90000" marR="9000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 bits</a:t>
                      </a:r>
                      <a:endParaRPr lang="en-US" sz="1800" u="none" strike="noStrike" cap="none" dirty="0">
                        <a:sym typeface="Arial"/>
                      </a:endParaRPr>
                    </a:p>
                  </a:txBody>
                  <a:tcPr marL="90000" marR="90000" marT="45725" marB="45725"/>
                </a:tc>
                <a:extLst>
                  <a:ext uri="{0D108BD9-81ED-4DB2-BD59-A6C34878D82A}">
                    <a16:rowId xmlns:a16="http://schemas.microsoft.com/office/drawing/2014/main" val="10002"/>
                  </a:ext>
                </a:extLst>
              </a:tr>
            </a:tbl>
          </a:graphicData>
        </a:graphic>
      </p:graphicFrame>
      <p:pic>
        <p:nvPicPr>
          <p:cNvPr id="415" name="Google Shape;415;gadd317ae2b_0_201"/>
          <p:cNvPicPr preferRelativeResize="0"/>
          <p:nvPr/>
        </p:nvPicPr>
        <p:blipFill rotWithShape="1">
          <a:blip r:embed="rId4">
            <a:alphaModFix/>
          </a:blip>
          <a:srcRect/>
          <a:stretch/>
        </p:blipFill>
        <p:spPr>
          <a:xfrm>
            <a:off x="6388650" y="1596071"/>
            <a:ext cx="5291826" cy="3514103"/>
          </a:xfrm>
          <a:prstGeom prst="rect">
            <a:avLst/>
          </a:prstGeom>
          <a:noFill/>
          <a:ln>
            <a:noFill/>
          </a:ln>
        </p:spPr>
      </p:pic>
      <p:sp>
        <p:nvSpPr>
          <p:cNvPr id="9" name="Google Shape;405;gadd317ae2b_0_201">
            <a:extLst>
              <a:ext uri="{FF2B5EF4-FFF2-40B4-BE49-F238E27FC236}">
                <a16:creationId xmlns:a16="http://schemas.microsoft.com/office/drawing/2014/main" id="{2283B8E0-DB95-4BB4-B588-FF46B2FE637A}"/>
              </a:ext>
            </a:extLst>
          </p:cNvPr>
          <p:cNvSpPr/>
          <p:nvPr/>
        </p:nvSpPr>
        <p:spPr>
          <a:xfrm>
            <a:off x="969952" y="5146466"/>
            <a:ext cx="8621739" cy="942000"/>
          </a:xfrm>
          <a:prstGeom prst="rect">
            <a:avLst/>
          </a:prstGeom>
          <a:noFill/>
          <a:ln>
            <a:noFill/>
          </a:ln>
        </p:spPr>
        <p:txBody>
          <a:bodyPr spcFirstLastPara="1" wrap="square" lIns="90000" tIns="45000" rIns="90000" bIns="45000" anchor="t" anchorCtr="0">
            <a:noAutofit/>
          </a:bodyPr>
          <a:lstStyle/>
          <a:p>
            <a:pPr>
              <a:buSzPts val="1400"/>
            </a:pPr>
            <a:r>
              <a:rPr lang="en-US" dirty="0">
                <a:solidFill>
                  <a:srgbClr val="001E33"/>
                </a:solidFill>
              </a:rPr>
              <a:t>Para hallar la tasa de compresión para ambas categorías del ganado dividimos el número de bits después de la compresión de cada carpeta con los archivos de cada ganado entre el número de bits antes de la compresión de </a:t>
            </a:r>
            <a:r>
              <a:rPr lang="en-US">
                <a:solidFill>
                  <a:srgbClr val="001E33"/>
                </a:solidFill>
              </a:rPr>
              <a:t>las mismas y lo multiplicamos por 100 para obtener cada resultado</a:t>
            </a:r>
            <a:endParaRPr lang="en-US" sz="1400" b="0" i="0" u="none" strike="noStrike" cap="none" dirty="0">
              <a:solidFill>
                <a:srgbClr val="001E33"/>
              </a:solidFill>
              <a:latin typeface="Arial"/>
              <a:ea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1100</Words>
  <Application>Microsoft Office PowerPoint</Application>
  <PresentationFormat>Panorámica</PresentationFormat>
  <Paragraphs>162</Paragraphs>
  <Slides>10</Slides>
  <Notes>10</Notes>
  <HiddenSlides>0</HiddenSlides>
  <MMClips>0</MMClips>
  <ScaleCrop>false</ScaleCrop>
  <HeadingPairs>
    <vt:vector size="4" baseType="variant">
      <vt:variant>
        <vt:lpstr>Tema</vt:lpstr>
      </vt:variant>
      <vt:variant>
        <vt:i4>3</vt:i4>
      </vt:variant>
      <vt:variant>
        <vt:lpstr>Títulos de diapositiva</vt:lpstr>
      </vt:variant>
      <vt:variant>
        <vt:i4>10</vt:i4>
      </vt:variant>
    </vt:vector>
  </HeadingPairs>
  <TitlesOfParts>
    <vt:vector size="13" baseType="lpstr">
      <vt:lpstr>Office Theme</vt:lpstr>
      <vt:lpstr>Office Theme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DeepL Translator</dc:creator>
  <cp:lastModifiedBy>DIEGO ALEXANDER MUNERA TOBON</cp:lastModifiedBy>
  <cp:revision>719</cp:revision>
  <dcterms:created xsi:type="dcterms:W3CDTF">2020-06-26T14:36:07Z</dcterms:created>
  <dcterms:modified xsi:type="dcterms:W3CDTF">2021-05-25T20:58:28Z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