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57" r:id="rId3"/>
    <p:sldId id="454" r:id="rId4"/>
    <p:sldId id="293" r:id="rId5"/>
    <p:sldId id="397" r:id="rId6"/>
    <p:sldId id="398" r:id="rId7"/>
    <p:sldId id="431" r:id="rId8"/>
    <p:sldId id="399" r:id="rId9"/>
    <p:sldId id="400" r:id="rId10"/>
    <p:sldId id="401" r:id="rId11"/>
    <p:sldId id="291" r:id="rId12"/>
    <p:sldId id="403" r:id="rId13"/>
    <p:sldId id="406" r:id="rId14"/>
    <p:sldId id="404" r:id="rId15"/>
    <p:sldId id="405" r:id="rId16"/>
    <p:sldId id="409" r:id="rId17"/>
    <p:sldId id="407" r:id="rId18"/>
    <p:sldId id="408" r:id="rId19"/>
    <p:sldId id="411" r:id="rId20"/>
    <p:sldId id="410" r:id="rId21"/>
    <p:sldId id="412" r:id="rId22"/>
    <p:sldId id="413" r:id="rId23"/>
    <p:sldId id="414" r:id="rId24"/>
    <p:sldId id="415" r:id="rId25"/>
    <p:sldId id="416" r:id="rId26"/>
    <p:sldId id="417" r:id="rId27"/>
    <p:sldId id="421" r:id="rId28"/>
    <p:sldId id="419" r:id="rId29"/>
    <p:sldId id="424" r:id="rId30"/>
    <p:sldId id="426" r:id="rId31"/>
    <p:sldId id="425" r:id="rId32"/>
    <p:sldId id="428" r:id="rId33"/>
    <p:sldId id="432" r:id="rId34"/>
    <p:sldId id="429" r:id="rId35"/>
    <p:sldId id="384" r:id="rId36"/>
    <p:sldId id="385" r:id="rId37"/>
    <p:sldId id="433" r:id="rId38"/>
    <p:sldId id="423" r:id="rId39"/>
    <p:sldId id="435" r:id="rId40"/>
    <p:sldId id="430" r:id="rId41"/>
    <p:sldId id="436" r:id="rId42"/>
    <p:sldId id="463" r:id="rId43"/>
    <p:sldId id="462" r:id="rId44"/>
    <p:sldId id="376" r:id="rId45"/>
    <p:sldId id="437" r:id="rId46"/>
    <p:sldId id="455" r:id="rId47"/>
    <p:sldId id="441" r:id="rId48"/>
    <p:sldId id="460" r:id="rId49"/>
    <p:sldId id="443" r:id="rId50"/>
    <p:sldId id="446" r:id="rId51"/>
    <p:sldId id="447" r:id="rId52"/>
    <p:sldId id="448" r:id="rId53"/>
    <p:sldId id="453" r:id="rId54"/>
    <p:sldId id="456" r:id="rId55"/>
    <p:sldId id="457" r:id="rId56"/>
    <p:sldId id="458" r:id="rId57"/>
    <p:sldId id="461" r:id="rId58"/>
    <p:sldId id="300" r:id="rId59"/>
    <p:sldId id="258" r:id="rId60"/>
    <p:sldId id="304" r:id="rId6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000000"/>
    <a:srgbClr val="3883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18" autoAdjust="0"/>
    <p:restoredTop sz="67403" autoAdjust="0"/>
  </p:normalViewPr>
  <p:slideViewPr>
    <p:cSldViewPr snapToGrid="0">
      <p:cViewPr varScale="1">
        <p:scale>
          <a:sx n="49" d="100"/>
          <a:sy n="49" d="100"/>
        </p:scale>
        <p:origin x="157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308715-1C40-4417-B33F-D2BE9D03A15A}" type="datetimeFigureOut">
              <a:rPr lang="pt-BR" smtClean="0"/>
              <a:t>05/01/2021</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9003D0-3CD8-42CD-93E3-6A02299C6C6D}" type="slidenum">
              <a:rPr lang="pt-BR" smtClean="0"/>
              <a:t>‹nº›</a:t>
            </a:fld>
            <a:endParaRPr lang="pt-BR"/>
          </a:p>
        </p:txBody>
      </p:sp>
    </p:spTree>
    <p:extLst>
      <p:ext uri="{BB962C8B-B14F-4D97-AF65-F5344CB8AC3E}">
        <p14:creationId xmlns:p14="http://schemas.microsoft.com/office/powerpoint/2010/main" val="243635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3</a:t>
            </a:fld>
            <a:endParaRPr lang="pt-BR"/>
          </a:p>
        </p:txBody>
      </p:sp>
    </p:spTree>
    <p:extLst>
      <p:ext uri="{BB962C8B-B14F-4D97-AF65-F5344CB8AC3E}">
        <p14:creationId xmlns:p14="http://schemas.microsoft.com/office/powerpoint/2010/main" val="1098372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r>
              <a:rPr lang="pt-BR" b="1" dirty="0"/>
              <a:t>Software – elementos lógicos</a:t>
            </a:r>
          </a:p>
          <a:p>
            <a:pPr marL="0" indent="0" algn="just">
              <a:lnSpc>
                <a:spcPct val="150000"/>
              </a:lnSpc>
              <a:buNone/>
            </a:pPr>
            <a:r>
              <a:rPr lang="pt-BR" b="1" dirty="0"/>
              <a:t>Hard.. Elementos físicos.</a:t>
            </a:r>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12</a:t>
            </a:fld>
            <a:endParaRPr lang="pt-BR"/>
          </a:p>
        </p:txBody>
      </p:sp>
    </p:spTree>
    <p:extLst>
      <p:ext uri="{BB962C8B-B14F-4D97-AF65-F5344CB8AC3E}">
        <p14:creationId xmlns:p14="http://schemas.microsoft.com/office/powerpoint/2010/main" val="1560501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r>
              <a:rPr lang="pt-BR" dirty="0"/>
              <a:t>Já tivemos uma visão geral do que seria o sistema operacional, podemos discutir sobre os sistemas operacionais de redes</a:t>
            </a:r>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13</a:t>
            </a:fld>
            <a:endParaRPr lang="pt-BR"/>
          </a:p>
        </p:txBody>
      </p:sp>
    </p:spTree>
    <p:extLst>
      <p:ext uri="{BB962C8B-B14F-4D97-AF65-F5344CB8AC3E}">
        <p14:creationId xmlns:p14="http://schemas.microsoft.com/office/powerpoint/2010/main" val="1561158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r>
              <a:rPr lang="pt-BR" b="1" dirty="0"/>
              <a:t>Funciona apenas com seus recursos computacionais. </a:t>
            </a:r>
          </a:p>
          <a:p>
            <a:pPr marL="0" indent="0" algn="just">
              <a:lnSpc>
                <a:spcPct val="150000"/>
              </a:lnSpc>
              <a:buNone/>
            </a:pPr>
            <a:endParaRPr lang="pt-BR" dirty="0"/>
          </a:p>
          <a:p>
            <a:pPr marL="0" indent="0" algn="just">
              <a:lnSpc>
                <a:spcPct val="150000"/>
              </a:lnSpc>
              <a:buNone/>
            </a:pPr>
            <a:r>
              <a:rPr lang="pt-BR" b="1" dirty="0"/>
              <a:t>A partir de um programas o computador conectado a rede possui recursos e funções adicionais.</a:t>
            </a:r>
          </a:p>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14</a:t>
            </a:fld>
            <a:endParaRPr lang="pt-BR"/>
          </a:p>
        </p:txBody>
      </p:sp>
    </p:spTree>
    <p:extLst>
      <p:ext uri="{BB962C8B-B14F-4D97-AF65-F5344CB8AC3E}">
        <p14:creationId xmlns:p14="http://schemas.microsoft.com/office/powerpoint/2010/main" val="714367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15</a:t>
            </a:fld>
            <a:endParaRPr lang="pt-BR"/>
          </a:p>
        </p:txBody>
      </p:sp>
    </p:spTree>
    <p:extLst>
      <p:ext uri="{BB962C8B-B14F-4D97-AF65-F5344CB8AC3E}">
        <p14:creationId xmlns:p14="http://schemas.microsoft.com/office/powerpoint/2010/main" val="520258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r>
              <a:rPr lang="pt-BR" dirty="0"/>
              <a:t>Sendo este um ponto importante, </a:t>
            </a:r>
          </a:p>
          <a:p>
            <a:pPr marL="0" indent="0" algn="just">
              <a:lnSpc>
                <a:spcPct val="150000"/>
              </a:lnSpc>
              <a:buNone/>
            </a:pPr>
            <a:endParaRPr lang="pt-BR" dirty="0"/>
          </a:p>
          <a:p>
            <a:pPr marL="0" indent="0" algn="just">
              <a:lnSpc>
                <a:spcPct val="150000"/>
              </a:lnSpc>
              <a:buNone/>
            </a:pPr>
            <a:r>
              <a:rPr lang="pt-BR" sz="1800" dirty="0">
                <a:effectLst/>
                <a:latin typeface="Calibri" panose="020F0502020204030204" pitchFamily="34" charset="0"/>
                <a:ea typeface="Calibri" panose="020F0502020204030204" pitchFamily="34" charset="0"/>
                <a:cs typeface="Times New Roman" panose="02020603050405020304" pitchFamily="18" charset="0"/>
              </a:rPr>
              <a:t>Para que a transparência seja alcançada, os </a:t>
            </a:r>
            <a:r>
              <a:rPr lang="pt-BR" sz="1800" b="1" dirty="0" err="1">
                <a:effectLst/>
                <a:latin typeface="Calibri" panose="020F0502020204030204" pitchFamily="34" charset="0"/>
                <a:ea typeface="Calibri" panose="020F0502020204030204" pitchFamily="34" charset="0"/>
                <a:cs typeface="Times New Roman" panose="02020603050405020304" pitchFamily="18" charset="0"/>
              </a:rPr>
              <a:t>SORs</a:t>
            </a:r>
            <a:r>
              <a:rPr lang="pt-BR" sz="1800" b="1" dirty="0">
                <a:effectLst/>
                <a:latin typeface="Calibri" panose="020F0502020204030204" pitchFamily="34" charset="0"/>
                <a:ea typeface="Calibri" panose="020F0502020204030204" pitchFamily="34" charset="0"/>
                <a:cs typeface="Times New Roman" panose="02020603050405020304" pitchFamily="18" charset="0"/>
              </a:rPr>
              <a:t> devem atuar de forma que os usuários utilizem recursos de outras estações da rede como se estivessem operando localmente. </a:t>
            </a:r>
            <a:endParaRPr lang="pt-BR" b="1" dirty="0"/>
          </a:p>
          <a:p>
            <a:pPr marL="0" indent="0" algn="just">
              <a:lnSpc>
                <a:spcPct val="150000"/>
              </a:lnSpc>
              <a:buNone/>
            </a:pPr>
            <a:endParaRPr lang="pt-BR" dirty="0"/>
          </a:p>
          <a:p>
            <a:pPr marL="0" indent="0" algn="just">
              <a:lnSpc>
                <a:spcPct val="150000"/>
              </a:lnSpc>
              <a:buNone/>
            </a:pPr>
            <a:r>
              <a:rPr lang="pt-BR" dirty="0"/>
              <a:t>Os SOR tem como objetivo que esses aplicativos sejam </a:t>
            </a:r>
            <a:r>
              <a:rPr lang="pt-BR" b="1" dirty="0"/>
              <a:t>fluidos e imperceptíveis para o usuário final</a:t>
            </a:r>
            <a:r>
              <a:rPr lang="pt-BR" dirty="0"/>
              <a:t>. </a:t>
            </a:r>
          </a:p>
          <a:p>
            <a:pPr marL="0" indent="0" algn="just">
              <a:lnSpc>
                <a:spcPct val="150000"/>
              </a:lnSpc>
              <a:buNone/>
            </a:pPr>
            <a:r>
              <a:rPr lang="pt-BR" dirty="0"/>
              <a:t>De forma que o usuário final, </a:t>
            </a:r>
            <a:r>
              <a:rPr lang="pt-BR" b="1" dirty="0"/>
              <a:t>acredite, tenha a sensação q</a:t>
            </a:r>
            <a:r>
              <a:rPr lang="pt-BR" dirty="0"/>
              <a:t>ue esses recursos fazem parte de sua maquina local.</a:t>
            </a:r>
          </a:p>
          <a:p>
            <a:pPr marL="0" indent="0" algn="just">
              <a:lnSpc>
                <a:spcPct val="150000"/>
              </a:lnSpc>
              <a:buNone/>
            </a:pPr>
            <a:r>
              <a:rPr lang="pt-BR" dirty="0"/>
              <a:t>Tudo de forma integrada</a:t>
            </a:r>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16</a:t>
            </a:fld>
            <a:endParaRPr lang="pt-BR"/>
          </a:p>
        </p:txBody>
      </p:sp>
    </p:spTree>
    <p:extLst>
      <p:ext uri="{BB962C8B-B14F-4D97-AF65-F5344CB8AC3E}">
        <p14:creationId xmlns:p14="http://schemas.microsoft.com/office/powerpoint/2010/main" val="500882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17</a:t>
            </a:fld>
            <a:endParaRPr lang="pt-BR"/>
          </a:p>
        </p:txBody>
      </p:sp>
    </p:spTree>
    <p:extLst>
      <p:ext uri="{BB962C8B-B14F-4D97-AF65-F5344CB8AC3E}">
        <p14:creationId xmlns:p14="http://schemas.microsoft.com/office/powerpoint/2010/main" val="17616668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r>
              <a:rPr lang="pt-BR" dirty="0"/>
              <a:t>E isso é alcançado através do modulo redirecionar ele que vai fazer com que </a:t>
            </a:r>
            <a:r>
              <a:rPr lang="pt-BR" b="1" dirty="0"/>
              <a:t>essas funções sejam acopladas</a:t>
            </a:r>
          </a:p>
          <a:p>
            <a:pPr marL="0" indent="0" algn="just">
              <a:lnSpc>
                <a:spcPct val="150000"/>
              </a:lnSpc>
              <a:buNone/>
            </a:pPr>
            <a:endParaRPr lang="pt-BR" dirty="0"/>
          </a:p>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18</a:t>
            </a:fld>
            <a:endParaRPr lang="pt-BR"/>
          </a:p>
        </p:txBody>
      </p:sp>
    </p:spTree>
    <p:extLst>
      <p:ext uri="{BB962C8B-B14F-4D97-AF65-F5344CB8AC3E}">
        <p14:creationId xmlns:p14="http://schemas.microsoft.com/office/powerpoint/2010/main" val="4156435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800" b="1" dirty="0">
                <a:effectLst/>
                <a:latin typeface="Times New Roman" panose="02020603050405020304" pitchFamily="18" charset="0"/>
                <a:ea typeface="Times New Roman" panose="02020603050405020304" pitchFamily="18" charset="0"/>
              </a:rPr>
              <a:t>Sistema operational local </a:t>
            </a:r>
            <a:r>
              <a:rPr lang="pt-BR" sz="1800" b="1" noProof="0" dirty="0" err="1">
                <a:effectLst/>
                <a:latin typeface="Times New Roman" panose="02020603050405020304" pitchFamily="18" charset="0"/>
                <a:ea typeface="Times New Roman" panose="02020603050405020304" pitchFamily="18" charset="0"/>
              </a:rPr>
              <a:t>acrecedido</a:t>
            </a:r>
            <a:r>
              <a:rPr lang="en-US" sz="1800" b="1" dirty="0">
                <a:effectLst/>
                <a:latin typeface="Times New Roman" panose="02020603050405020304" pitchFamily="18" charset="0"/>
                <a:ea typeface="Times New Roman" panose="02020603050405020304" pitchFamily="18" charset="0"/>
              </a:rPr>
              <a:t> das </a:t>
            </a:r>
            <a:r>
              <a:rPr lang="en-US" sz="1800" b="1" dirty="0" err="1">
                <a:effectLst/>
                <a:latin typeface="Times New Roman" panose="02020603050405020304" pitchFamily="18" charset="0"/>
                <a:ea typeface="Times New Roman" panose="02020603050405020304" pitchFamily="18" charset="0"/>
              </a:rPr>
              <a:t>funções</a:t>
            </a:r>
            <a:r>
              <a:rPr lang="en-US" sz="1800" b="1" dirty="0">
                <a:effectLst/>
                <a:latin typeface="Times New Roman" panose="02020603050405020304" pitchFamily="18" charset="0"/>
                <a:ea typeface="Times New Roman" panose="02020603050405020304" pitchFamily="18" charset="0"/>
              </a:rPr>
              <a:t> de </a:t>
            </a:r>
            <a:r>
              <a:rPr lang="en-US" sz="1800" b="1" dirty="0" err="1">
                <a:effectLst/>
                <a:latin typeface="Times New Roman" panose="02020603050405020304" pitchFamily="18" charset="0"/>
                <a:ea typeface="Times New Roman" panose="02020603050405020304" pitchFamily="18" charset="0"/>
              </a:rPr>
              <a:t>comunicação</a:t>
            </a:r>
            <a:r>
              <a:rPr lang="en-US" sz="1800" b="1" dirty="0">
                <a:effectLst/>
                <a:latin typeface="Times New Roman" panose="02020603050405020304" pitchFamily="18" charset="0"/>
                <a:ea typeface="Times New Roman" panose="02020603050405020304" pitchFamily="18" charset="0"/>
              </a:rPr>
              <a:t> do </a:t>
            </a:r>
            <a:r>
              <a:rPr lang="en-US" sz="1800" b="1" dirty="0" err="1">
                <a:effectLst/>
                <a:latin typeface="Times New Roman" panose="02020603050405020304" pitchFamily="18" charset="0"/>
                <a:ea typeface="Times New Roman" panose="02020603050405020304" pitchFamily="18" charset="0"/>
              </a:rPr>
              <a:t>sitema</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operacional</a:t>
            </a:r>
            <a:r>
              <a:rPr lang="en-US" sz="1800" b="1" dirty="0">
                <a:effectLst/>
                <a:latin typeface="Times New Roman" panose="02020603050405020304" pitchFamily="18" charset="0"/>
                <a:ea typeface="Times New Roman" panose="02020603050405020304" pitchFamily="18" charset="0"/>
              </a:rPr>
              <a:t> de rede  </a:t>
            </a:r>
            <a:endParaRPr lang="pt-BR" sz="1800" dirty="0">
              <a:effectLst/>
              <a:latin typeface="Times New Roman" panose="02020603050405020304" pitchFamily="18" charset="0"/>
              <a:ea typeface="Times New Roman" panose="02020603050405020304" pitchFamily="18" charset="0"/>
            </a:endParaRPr>
          </a:p>
          <a:p>
            <a:pPr marL="0" indent="0" algn="just">
              <a:lnSpc>
                <a:spcPct val="150000"/>
              </a:lnSpc>
              <a:buNone/>
            </a:pPr>
            <a:endParaRPr lang="pt-BR" dirty="0"/>
          </a:p>
          <a:p>
            <a:pPr marL="0" indent="0" algn="just">
              <a:lnSpc>
                <a:spcPct val="150000"/>
              </a:lnSpc>
              <a:buNone/>
            </a:pPr>
            <a:r>
              <a:rPr lang="pt-BR" dirty="0"/>
              <a:t>Caso o recurso não esteja na maquina local, o </a:t>
            </a:r>
            <a:r>
              <a:rPr lang="pt-BR" dirty="0" err="1"/>
              <a:t>redicerionador</a:t>
            </a:r>
            <a:r>
              <a:rPr lang="pt-BR" dirty="0"/>
              <a:t> passa para o software de comunicação da rede</a:t>
            </a:r>
          </a:p>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19</a:t>
            </a:fld>
            <a:endParaRPr lang="pt-BR"/>
          </a:p>
        </p:txBody>
      </p:sp>
    </p:spTree>
    <p:extLst>
      <p:ext uri="{BB962C8B-B14F-4D97-AF65-F5344CB8AC3E}">
        <p14:creationId xmlns:p14="http://schemas.microsoft.com/office/powerpoint/2010/main" val="17621446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20</a:t>
            </a:fld>
            <a:endParaRPr lang="pt-BR"/>
          </a:p>
        </p:txBody>
      </p:sp>
    </p:spTree>
    <p:extLst>
      <p:ext uri="{BB962C8B-B14F-4D97-AF65-F5344CB8AC3E}">
        <p14:creationId xmlns:p14="http://schemas.microsoft.com/office/powerpoint/2010/main" val="27371028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21</a:t>
            </a:fld>
            <a:endParaRPr lang="pt-BR"/>
          </a:p>
        </p:txBody>
      </p:sp>
    </p:spTree>
    <p:extLst>
      <p:ext uri="{BB962C8B-B14F-4D97-AF65-F5344CB8AC3E}">
        <p14:creationId xmlns:p14="http://schemas.microsoft.com/office/powerpoint/2010/main" val="96911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4</a:t>
            </a:fld>
            <a:endParaRPr lang="pt-BR"/>
          </a:p>
        </p:txBody>
      </p:sp>
    </p:spTree>
    <p:extLst>
      <p:ext uri="{BB962C8B-B14F-4D97-AF65-F5344CB8AC3E}">
        <p14:creationId xmlns:p14="http://schemas.microsoft.com/office/powerpoint/2010/main" val="14418228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r>
              <a:rPr lang="pt-BR" dirty="0" err="1"/>
              <a:t>Sorc</a:t>
            </a:r>
            <a:endParaRPr lang="pt-BR" dirty="0"/>
          </a:p>
          <a:p>
            <a:pPr marL="0" indent="0" algn="just">
              <a:lnSpc>
                <a:spcPct val="150000"/>
              </a:lnSpc>
              <a:buNone/>
            </a:pPr>
            <a:r>
              <a:rPr lang="pt-BR" dirty="0" err="1"/>
              <a:t>Sors</a:t>
            </a:r>
            <a:endParaRPr lang="pt-BR" dirty="0"/>
          </a:p>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22</a:t>
            </a:fld>
            <a:endParaRPr lang="pt-BR"/>
          </a:p>
        </p:txBody>
      </p:sp>
    </p:spTree>
    <p:extLst>
      <p:ext uri="{BB962C8B-B14F-4D97-AF65-F5344CB8AC3E}">
        <p14:creationId xmlns:p14="http://schemas.microsoft.com/office/powerpoint/2010/main" val="7964536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23</a:t>
            </a:fld>
            <a:endParaRPr lang="pt-BR"/>
          </a:p>
        </p:txBody>
      </p:sp>
    </p:spTree>
    <p:extLst>
      <p:ext uri="{BB962C8B-B14F-4D97-AF65-F5344CB8AC3E}">
        <p14:creationId xmlns:p14="http://schemas.microsoft.com/office/powerpoint/2010/main" val="24517456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r>
              <a:rPr lang="pt-BR" sz="1200" dirty="0">
                <a:latin typeface="Arial" panose="020B0604020202020204" pitchFamily="34" charset="0"/>
                <a:cs typeface="Arial" panose="020B0604020202020204" pitchFamily="34" charset="0"/>
              </a:rPr>
              <a:t>e podem, opcionalmente, possuir também as funções do módulo cliente, possibilitando, por exemplo, que um servidor seja cliente de outro</a:t>
            </a: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24</a:t>
            </a:fld>
            <a:endParaRPr lang="pt-BR"/>
          </a:p>
        </p:txBody>
      </p:sp>
    </p:spTree>
    <p:extLst>
      <p:ext uri="{BB962C8B-B14F-4D97-AF65-F5344CB8AC3E}">
        <p14:creationId xmlns:p14="http://schemas.microsoft.com/office/powerpoint/2010/main" val="40634005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r>
              <a:rPr lang="pt-BR" sz="1200" dirty="0">
                <a:latin typeface="Arial" panose="020B0604020202020204" pitchFamily="34" charset="0"/>
                <a:cs typeface="Arial" panose="020B0604020202020204" pitchFamily="34" charset="0"/>
              </a:rPr>
              <a:t>e podem, opcionalmente, possuir também as funções do módulo cliente, possibilitando, por exemplo, que um servidor seja cliente de outro</a:t>
            </a: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25</a:t>
            </a:fld>
            <a:endParaRPr lang="pt-BR"/>
          </a:p>
        </p:txBody>
      </p:sp>
    </p:spTree>
    <p:extLst>
      <p:ext uri="{BB962C8B-B14F-4D97-AF65-F5344CB8AC3E}">
        <p14:creationId xmlns:p14="http://schemas.microsoft.com/office/powerpoint/2010/main" val="15832482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26</a:t>
            </a:fld>
            <a:endParaRPr lang="pt-BR"/>
          </a:p>
        </p:txBody>
      </p:sp>
    </p:spTree>
    <p:extLst>
      <p:ext uri="{BB962C8B-B14F-4D97-AF65-F5344CB8AC3E}">
        <p14:creationId xmlns:p14="http://schemas.microsoft.com/office/powerpoint/2010/main" val="37589011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27</a:t>
            </a:fld>
            <a:endParaRPr lang="pt-BR"/>
          </a:p>
        </p:txBody>
      </p:sp>
    </p:spTree>
    <p:extLst>
      <p:ext uri="{BB962C8B-B14F-4D97-AF65-F5344CB8AC3E}">
        <p14:creationId xmlns:p14="http://schemas.microsoft.com/office/powerpoint/2010/main" val="19874691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28</a:t>
            </a:fld>
            <a:endParaRPr lang="pt-BR"/>
          </a:p>
        </p:txBody>
      </p:sp>
    </p:spTree>
    <p:extLst>
      <p:ext uri="{BB962C8B-B14F-4D97-AF65-F5344CB8AC3E}">
        <p14:creationId xmlns:p14="http://schemas.microsoft.com/office/powerpoint/2010/main" val="18283201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r>
              <a:rPr lang="pt-BR" dirty="0"/>
              <a:t>Servidores de backup</a:t>
            </a:r>
          </a:p>
          <a:p>
            <a:pPr marL="0" indent="0" algn="just">
              <a:lnSpc>
                <a:spcPct val="150000"/>
              </a:lnSpc>
              <a:buNone/>
            </a:pPr>
            <a:r>
              <a:rPr lang="pt-BR" dirty="0" err="1"/>
              <a:t>Maicrosoft</a:t>
            </a:r>
            <a:endParaRPr lang="pt-BR" dirty="0"/>
          </a:p>
          <a:p>
            <a:pPr marL="0" indent="0" algn="just">
              <a:lnSpc>
                <a:spcPct val="150000"/>
              </a:lnSpc>
              <a:buNone/>
            </a:pPr>
            <a:r>
              <a:rPr lang="pt-BR" dirty="0"/>
              <a:t>Linux samba</a:t>
            </a:r>
          </a:p>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29</a:t>
            </a:fld>
            <a:endParaRPr lang="pt-BR"/>
          </a:p>
        </p:txBody>
      </p:sp>
    </p:spTree>
    <p:extLst>
      <p:ext uri="{BB962C8B-B14F-4D97-AF65-F5344CB8AC3E}">
        <p14:creationId xmlns:p14="http://schemas.microsoft.com/office/powerpoint/2010/main" val="3895190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30</a:t>
            </a:fld>
            <a:endParaRPr lang="pt-BR"/>
          </a:p>
        </p:txBody>
      </p:sp>
    </p:spTree>
    <p:extLst>
      <p:ext uri="{BB962C8B-B14F-4D97-AF65-F5344CB8AC3E}">
        <p14:creationId xmlns:p14="http://schemas.microsoft.com/office/powerpoint/2010/main" val="17893144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r>
              <a:rPr lang="pt-BR" sz="1200" dirty="0">
                <a:latin typeface="Arial" panose="020B0604020202020204" pitchFamily="34" charset="0"/>
                <a:cs typeface="Arial" panose="020B0604020202020204" pitchFamily="34" charset="0"/>
              </a:rPr>
              <a:t>várias maneiras de disponibilizar o recurso</a:t>
            </a:r>
            <a:endParaRPr lang="pt-BR" dirty="0"/>
          </a:p>
          <a:p>
            <a:pPr marL="0" indent="0" algn="just">
              <a:lnSpc>
                <a:spcPct val="150000"/>
              </a:lnSpc>
              <a:buNone/>
            </a:pPr>
            <a:r>
              <a:rPr lang="pt-BR" dirty="0" err="1"/>
              <a:t>Pre</a:t>
            </a:r>
            <a:r>
              <a:rPr lang="pt-BR" dirty="0"/>
              <a:t>-alocação</a:t>
            </a:r>
          </a:p>
          <a:p>
            <a:pPr marL="0" indent="0" algn="just">
              <a:lnSpc>
                <a:spcPct val="150000"/>
              </a:lnSpc>
              <a:buNone/>
            </a:pPr>
            <a:endParaRPr lang="pt-BR" dirty="0"/>
          </a:p>
          <a:p>
            <a:pPr marL="0" indent="0" algn="just">
              <a:lnSpc>
                <a:spcPct val="150000"/>
              </a:lnSpc>
              <a:buNone/>
            </a:pPr>
            <a:r>
              <a:rPr lang="pt-BR" dirty="0"/>
              <a:t>Ser adicionado ou não critérios de prioridades</a:t>
            </a:r>
          </a:p>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31</a:t>
            </a:fld>
            <a:endParaRPr lang="pt-BR"/>
          </a:p>
        </p:txBody>
      </p:sp>
    </p:spTree>
    <p:extLst>
      <p:ext uri="{BB962C8B-B14F-4D97-AF65-F5344CB8AC3E}">
        <p14:creationId xmlns:p14="http://schemas.microsoft.com/office/powerpoint/2010/main" val="1050590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r>
              <a:rPr lang="pt-BR" sz="1200" dirty="0">
                <a:latin typeface="Arial" panose="020B0604020202020204" pitchFamily="34" charset="0"/>
                <a:cs typeface="Arial" panose="020B0604020202020204" pitchFamily="34" charset="0"/>
              </a:rPr>
              <a:t>baixo nível (</a:t>
            </a:r>
            <a:r>
              <a:rPr lang="pt-BR" sz="1200" b="1" dirty="0">
                <a:latin typeface="Arial" panose="020B0604020202020204" pitchFamily="34" charset="0"/>
                <a:cs typeface="Arial" panose="020B0604020202020204" pitchFamily="34" charset="0"/>
              </a:rPr>
              <a:t>drivers de dispositivos e gerência de memória física</a:t>
            </a:r>
            <a:r>
              <a:rPr lang="pt-BR" sz="1200" dirty="0">
                <a:latin typeface="Arial" panose="020B0604020202020204" pitchFamily="34" charset="0"/>
                <a:cs typeface="Arial" panose="020B0604020202020204" pitchFamily="34" charset="0"/>
              </a:rPr>
              <a:t>) e de alto nível (</a:t>
            </a:r>
            <a:r>
              <a:rPr lang="pt-BR" sz="1200" b="1" dirty="0">
                <a:latin typeface="Arial" panose="020B0604020202020204" pitchFamily="34" charset="0"/>
                <a:cs typeface="Arial" panose="020B0604020202020204" pitchFamily="34" charset="0"/>
              </a:rPr>
              <a:t>como programas utilitários e a própria interface gráfica</a:t>
            </a:r>
            <a:r>
              <a:rPr lang="pt-BR" sz="1200" dirty="0">
                <a:latin typeface="Arial" panose="020B0604020202020204" pitchFamily="34" charset="0"/>
                <a:cs typeface="Arial" panose="020B0604020202020204" pitchFamily="34" charset="0"/>
              </a:rPr>
              <a:t>)</a:t>
            </a: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5</a:t>
            </a:fld>
            <a:endParaRPr lang="pt-BR"/>
          </a:p>
        </p:txBody>
      </p:sp>
    </p:spTree>
    <p:extLst>
      <p:ext uri="{BB962C8B-B14F-4D97-AF65-F5344CB8AC3E}">
        <p14:creationId xmlns:p14="http://schemas.microsoft.com/office/powerpoint/2010/main" val="7947210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r>
              <a:rPr lang="pt-BR" sz="1200" b="1" dirty="0">
                <a:latin typeface="Arial" panose="020B0604020202020204" pitchFamily="34" charset="0"/>
                <a:cs typeface="Arial" panose="020B0604020202020204" pitchFamily="34" charset="0"/>
              </a:rPr>
              <a:t>IMAP - que permitem que o usuário salve as mensagens em uma caixa de correio do servidor</a:t>
            </a:r>
          </a:p>
          <a:p>
            <a:pPr marL="0" indent="0" algn="just">
              <a:lnSpc>
                <a:spcPct val="150000"/>
              </a:lnSpc>
              <a:buNone/>
            </a:pPr>
            <a:r>
              <a:rPr lang="pt-BR" sz="1200" b="1" dirty="0">
                <a:latin typeface="Arial" panose="020B0604020202020204" pitchFamily="34" charset="0"/>
                <a:cs typeface="Arial" panose="020B0604020202020204" pitchFamily="34" charset="0"/>
              </a:rPr>
              <a:t>POP3 - faça o download delas periodicamente do servidor.</a:t>
            </a:r>
            <a:endParaRPr lang="pt-BR" b="1"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32</a:t>
            </a:fld>
            <a:endParaRPr lang="pt-BR"/>
          </a:p>
        </p:txBody>
      </p:sp>
    </p:spTree>
    <p:extLst>
      <p:ext uri="{BB962C8B-B14F-4D97-AF65-F5344CB8AC3E}">
        <p14:creationId xmlns:p14="http://schemas.microsoft.com/office/powerpoint/2010/main" val="19993158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r>
              <a:rPr lang="pt-BR" sz="1200" dirty="0">
                <a:latin typeface="Arial" panose="020B0604020202020204" pitchFamily="34" charset="0"/>
                <a:cs typeface="Arial" panose="020B0604020202020204" pitchFamily="34" charset="0"/>
              </a:rPr>
              <a:t> provedor de hospedagem é responsável pela manutenção, monitoramento e atualização do servidor web..</a:t>
            </a:r>
          </a:p>
          <a:p>
            <a:pPr marL="0" indent="0" algn="just">
              <a:lnSpc>
                <a:spcPct val="150000"/>
              </a:lnSpc>
              <a:buNone/>
            </a:pPr>
            <a:r>
              <a:rPr lang="pt-BR" sz="1200" dirty="0">
                <a:latin typeface="Arial" panose="020B0604020202020204" pitchFamily="34" charset="0"/>
                <a:cs typeface="Arial" panose="020B0604020202020204" pitchFamily="34" charset="0"/>
              </a:rPr>
              <a:t>Por toda a gerencia</a:t>
            </a:r>
          </a:p>
          <a:p>
            <a:pPr marL="0" indent="0" algn="just">
              <a:lnSpc>
                <a:spcPct val="150000"/>
              </a:lnSpc>
              <a:buNone/>
            </a:pPr>
            <a:endParaRPr lang="pt-BR" sz="1200" dirty="0">
              <a:latin typeface="Arial" panose="020B0604020202020204" pitchFamily="34" charset="0"/>
              <a:cs typeface="Arial" panose="020B0604020202020204" pitchFamily="34" charset="0"/>
            </a:endParaRPr>
          </a:p>
          <a:p>
            <a:pPr marL="0" indent="0" algn="just">
              <a:lnSpc>
                <a:spcPct val="150000"/>
              </a:lnSpc>
              <a:buNone/>
            </a:pPr>
            <a:r>
              <a:rPr lang="pt-BR" sz="1200" dirty="0">
                <a:latin typeface="Arial" panose="020B0604020202020204" pitchFamily="34" charset="0"/>
                <a:cs typeface="Arial" panose="020B0604020202020204" pitchFamily="34" charset="0"/>
              </a:rPr>
              <a:t>Servidores indiretos que agiram sobre outros servidores</a:t>
            </a:r>
          </a:p>
          <a:p>
            <a:pPr marL="0" indent="0" algn="just">
              <a:lnSpc>
                <a:spcPct val="150000"/>
              </a:lnSpc>
              <a:buNone/>
            </a:pPr>
            <a:r>
              <a:rPr lang="pt-BR" sz="1200" dirty="0">
                <a:latin typeface="Arial" panose="020B0604020202020204" pitchFamily="34" charset="0"/>
                <a:cs typeface="Arial" panose="020B0604020202020204" pitchFamily="34" charset="0"/>
              </a:rPr>
              <a:t> </a:t>
            </a: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33</a:t>
            </a:fld>
            <a:endParaRPr lang="pt-BR"/>
          </a:p>
        </p:txBody>
      </p:sp>
    </p:spTree>
    <p:extLst>
      <p:ext uri="{BB962C8B-B14F-4D97-AF65-F5344CB8AC3E}">
        <p14:creationId xmlns:p14="http://schemas.microsoft.com/office/powerpoint/2010/main" val="17615855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r>
              <a:rPr lang="pt-BR" dirty="0"/>
              <a:t>Organização das redes e interligação de redes</a:t>
            </a:r>
          </a:p>
          <a:p>
            <a:pPr marL="0" indent="0" algn="just">
              <a:lnSpc>
                <a:spcPct val="150000"/>
              </a:lnSpc>
              <a:buNone/>
            </a:pPr>
            <a:r>
              <a:rPr lang="pt-BR" dirty="0" err="1"/>
              <a:t>Ifconfig</a:t>
            </a:r>
            <a:r>
              <a:rPr lang="pt-BR" dirty="0"/>
              <a:t> no terminal </a:t>
            </a:r>
            <a:r>
              <a:rPr lang="pt-BR" dirty="0" err="1"/>
              <a:t>llinux</a:t>
            </a:r>
            <a:endParaRPr lang="pt-BR" dirty="0"/>
          </a:p>
          <a:p>
            <a:pPr marL="0" indent="0" algn="just">
              <a:lnSpc>
                <a:spcPct val="150000"/>
              </a:lnSpc>
              <a:buNone/>
            </a:pPr>
            <a:endParaRPr lang="pt-BR" dirty="0"/>
          </a:p>
          <a:p>
            <a:pPr marL="0" indent="0" algn="just">
              <a:lnSpc>
                <a:spcPct val="150000"/>
              </a:lnSpc>
              <a:buNone/>
            </a:pPr>
            <a:r>
              <a:rPr lang="pt-BR" dirty="0"/>
              <a:t>Endereço de URL</a:t>
            </a:r>
          </a:p>
          <a:p>
            <a:pPr marL="0" indent="0" algn="just">
              <a:lnSpc>
                <a:spcPct val="150000"/>
              </a:lnSpc>
              <a:buNone/>
            </a:pPr>
            <a:r>
              <a:rPr lang="pt-BR" b="1" dirty="0"/>
              <a:t>Nome do hospedeiro e endereço IP</a:t>
            </a:r>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34</a:t>
            </a:fld>
            <a:endParaRPr lang="pt-BR"/>
          </a:p>
        </p:txBody>
      </p:sp>
    </p:spTree>
    <p:extLst>
      <p:ext uri="{BB962C8B-B14F-4D97-AF65-F5344CB8AC3E}">
        <p14:creationId xmlns:p14="http://schemas.microsoft.com/office/powerpoint/2010/main" val="30333486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pt-BR" dirty="0" err="1"/>
              <a:t>Ifconfig</a:t>
            </a:r>
            <a:r>
              <a:rPr lang="pt-BR" dirty="0"/>
              <a:t> no terminal </a:t>
            </a:r>
            <a:r>
              <a:rPr lang="pt-BR" dirty="0" err="1"/>
              <a:t>llinux</a:t>
            </a:r>
            <a:endParaRPr lang="pt-BR" dirty="0"/>
          </a:p>
          <a:p>
            <a:pPr marL="0" indent="0" algn="just">
              <a:lnSpc>
                <a:spcPct val="150000"/>
              </a:lnSpc>
              <a:buNone/>
            </a:pPr>
            <a:r>
              <a:rPr lang="pt-BR" dirty="0" err="1"/>
              <a:t>url</a:t>
            </a:r>
            <a:endParaRPr lang="pt-BR" dirty="0"/>
          </a:p>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35</a:t>
            </a:fld>
            <a:endParaRPr lang="pt-BR"/>
          </a:p>
        </p:txBody>
      </p:sp>
    </p:spTree>
    <p:extLst>
      <p:ext uri="{BB962C8B-B14F-4D97-AF65-F5344CB8AC3E}">
        <p14:creationId xmlns:p14="http://schemas.microsoft.com/office/powerpoint/2010/main" val="4226409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36</a:t>
            </a:fld>
            <a:endParaRPr lang="pt-BR"/>
          </a:p>
        </p:txBody>
      </p:sp>
    </p:spTree>
    <p:extLst>
      <p:ext uri="{BB962C8B-B14F-4D97-AF65-F5344CB8AC3E}">
        <p14:creationId xmlns:p14="http://schemas.microsoft.com/office/powerpoint/2010/main" val="8550142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37</a:t>
            </a:fld>
            <a:endParaRPr lang="pt-BR"/>
          </a:p>
        </p:txBody>
      </p:sp>
    </p:spTree>
    <p:extLst>
      <p:ext uri="{BB962C8B-B14F-4D97-AF65-F5344CB8AC3E}">
        <p14:creationId xmlns:p14="http://schemas.microsoft.com/office/powerpoint/2010/main" val="24074957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pt-BR" sz="1200" dirty="0">
                <a:latin typeface="Arial" panose="020B0604020202020204" pitchFamily="34" charset="0"/>
                <a:cs typeface="Arial" panose="020B0604020202020204" pitchFamily="34" charset="0"/>
              </a:rPr>
              <a:t>Windows Server 2008 R2;</a:t>
            </a:r>
          </a:p>
          <a:p>
            <a:pPr marL="0" marR="0" lvl="0" indent="0" algn="just" defTabSz="914400" rtl="0" eaLnBrk="1" fontAlgn="auto" latinLnBrk="0" hangingPunct="1">
              <a:lnSpc>
                <a:spcPct val="150000"/>
              </a:lnSpc>
              <a:spcBef>
                <a:spcPts val="0"/>
              </a:spcBef>
              <a:spcAft>
                <a:spcPts val="0"/>
              </a:spcAft>
              <a:buClrTx/>
              <a:buSzTx/>
              <a:buFontTx/>
              <a:buNone/>
              <a:tabLst/>
              <a:defRPr/>
            </a:pPr>
            <a:endParaRPr lang="pt-BR" sz="1200" dirty="0">
              <a:latin typeface="Arial" panose="020B0604020202020204" pitchFamily="34" charset="0"/>
              <a:cs typeface="Arial" panose="020B0604020202020204" pitchFamily="34"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lang="pt-BR" sz="1200" dirty="0">
                <a:latin typeface="Arial" panose="020B0604020202020204" pitchFamily="34" charset="0"/>
                <a:cs typeface="Arial" panose="020B0604020202020204" pitchFamily="34" charset="0"/>
              </a:rPr>
              <a:t>Fornecida</a:t>
            </a:r>
          </a:p>
          <a:p>
            <a:pPr marL="0" marR="0" lvl="0" indent="0" algn="just" defTabSz="914400" rtl="0" eaLnBrk="1" fontAlgn="auto" latinLnBrk="0" hangingPunct="1">
              <a:lnSpc>
                <a:spcPct val="150000"/>
              </a:lnSpc>
              <a:spcBef>
                <a:spcPts val="0"/>
              </a:spcBef>
              <a:spcAft>
                <a:spcPts val="0"/>
              </a:spcAft>
              <a:buClrTx/>
              <a:buSzTx/>
              <a:buFontTx/>
              <a:buNone/>
              <a:tabLst/>
              <a:defRPr/>
            </a:pPr>
            <a:endParaRPr lang="pt-BR" sz="1200" dirty="0">
              <a:latin typeface="Arial" panose="020B0604020202020204" pitchFamily="34" charset="0"/>
              <a:cs typeface="Arial" panose="020B0604020202020204" pitchFamily="34" charset="0"/>
            </a:endParaRPr>
          </a:p>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38</a:t>
            </a:fld>
            <a:endParaRPr lang="pt-BR"/>
          </a:p>
        </p:txBody>
      </p:sp>
    </p:spTree>
    <p:extLst>
      <p:ext uri="{BB962C8B-B14F-4D97-AF65-F5344CB8AC3E}">
        <p14:creationId xmlns:p14="http://schemas.microsoft.com/office/powerpoint/2010/main" val="7085771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39</a:t>
            </a:fld>
            <a:endParaRPr lang="pt-BR"/>
          </a:p>
        </p:txBody>
      </p:sp>
    </p:spTree>
    <p:extLst>
      <p:ext uri="{BB962C8B-B14F-4D97-AF65-F5344CB8AC3E}">
        <p14:creationId xmlns:p14="http://schemas.microsoft.com/office/powerpoint/2010/main" val="25303631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40</a:t>
            </a:fld>
            <a:endParaRPr lang="pt-BR"/>
          </a:p>
        </p:txBody>
      </p:sp>
    </p:spTree>
    <p:extLst>
      <p:ext uri="{BB962C8B-B14F-4D97-AF65-F5344CB8AC3E}">
        <p14:creationId xmlns:p14="http://schemas.microsoft.com/office/powerpoint/2010/main" val="10227666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r>
              <a:rPr lang="pt-BR" dirty="0"/>
              <a:t>Interface gráfica</a:t>
            </a:r>
          </a:p>
          <a:p>
            <a:pPr marL="0" indent="0" algn="just">
              <a:lnSpc>
                <a:spcPct val="150000"/>
              </a:lnSpc>
              <a:buNone/>
            </a:pPr>
            <a:r>
              <a:rPr lang="pt-BR" dirty="0"/>
              <a:t>Pontos a favor para a </a:t>
            </a:r>
            <a:r>
              <a:rPr lang="pt-BR" dirty="0" err="1"/>
              <a:t>microfost</a:t>
            </a:r>
            <a:endParaRPr lang="pt-BR" dirty="0"/>
          </a:p>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41</a:t>
            </a:fld>
            <a:endParaRPr lang="pt-BR"/>
          </a:p>
        </p:txBody>
      </p:sp>
    </p:spTree>
    <p:extLst>
      <p:ext uri="{BB962C8B-B14F-4D97-AF65-F5344CB8AC3E}">
        <p14:creationId xmlns:p14="http://schemas.microsoft.com/office/powerpoint/2010/main" val="516611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r>
              <a:rPr lang="pt-BR" b="1" i="0" dirty="0">
                <a:solidFill>
                  <a:srgbClr val="4D5156"/>
                </a:solidFill>
                <a:effectLst/>
                <a:latin typeface="arial" panose="020B0604020202020204" pitchFamily="34" charset="0"/>
              </a:rPr>
              <a:t>O </a:t>
            </a:r>
            <a:r>
              <a:rPr lang="pt-BR" b="1" i="0" dirty="0">
                <a:solidFill>
                  <a:srgbClr val="5F6368"/>
                </a:solidFill>
                <a:effectLst/>
                <a:latin typeface="arial" panose="020B0604020202020204" pitchFamily="34" charset="0"/>
              </a:rPr>
              <a:t>Unix</a:t>
            </a:r>
            <a:r>
              <a:rPr lang="pt-BR" b="1" i="0" dirty="0">
                <a:solidFill>
                  <a:srgbClr val="4D5156"/>
                </a:solidFill>
                <a:effectLst/>
                <a:latin typeface="arial" panose="020B0604020202020204" pitchFamily="34" charset="0"/>
              </a:rPr>
              <a:t> é um </a:t>
            </a:r>
            <a:r>
              <a:rPr lang="pt-BR" b="1" i="0" dirty="0">
                <a:solidFill>
                  <a:srgbClr val="5F6368"/>
                </a:solidFill>
                <a:effectLst/>
                <a:latin typeface="arial" panose="020B0604020202020204" pitchFamily="34" charset="0"/>
              </a:rPr>
              <a:t>sistema</a:t>
            </a:r>
            <a:r>
              <a:rPr lang="pt-BR" b="1" i="0" dirty="0">
                <a:solidFill>
                  <a:srgbClr val="4D5156"/>
                </a:solidFill>
                <a:effectLst/>
                <a:latin typeface="arial" panose="020B0604020202020204" pitchFamily="34" charset="0"/>
              </a:rPr>
              <a:t> operacional de multitarefa preemptiva</a:t>
            </a:r>
          </a:p>
          <a:p>
            <a:pPr marL="0" indent="0" algn="just">
              <a:lnSpc>
                <a:spcPct val="150000"/>
              </a:lnSpc>
              <a:buNone/>
            </a:pPr>
            <a:r>
              <a:rPr lang="pt-BR" dirty="0"/>
              <a:t>Interface gráfica ou interface orientada a caracteres</a:t>
            </a:r>
          </a:p>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6</a:t>
            </a:fld>
            <a:endParaRPr lang="pt-BR"/>
          </a:p>
        </p:txBody>
      </p:sp>
    </p:spTree>
    <p:extLst>
      <p:ext uri="{BB962C8B-B14F-4D97-AF65-F5344CB8AC3E}">
        <p14:creationId xmlns:p14="http://schemas.microsoft.com/office/powerpoint/2010/main" val="21121937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endParaRPr lang="pt-BR" dirty="0"/>
          </a:p>
          <a:p>
            <a:pPr marL="0" indent="0" algn="just">
              <a:lnSpc>
                <a:spcPct val="150000"/>
              </a:lnSpc>
              <a:buNone/>
            </a:pPr>
            <a:r>
              <a:rPr lang="pt-BR" b="0" i="0" dirty="0">
                <a:solidFill>
                  <a:srgbClr val="202124"/>
                </a:solidFill>
                <a:effectLst/>
                <a:latin typeface="arial" panose="020B0604020202020204" pitchFamily="34" charset="0"/>
              </a:rPr>
              <a:t>O </a:t>
            </a:r>
            <a:r>
              <a:rPr lang="pt-BR" b="1" i="0" dirty="0" err="1">
                <a:solidFill>
                  <a:srgbClr val="202124"/>
                </a:solidFill>
                <a:effectLst/>
                <a:latin typeface="arial" panose="020B0604020202020204" pitchFamily="34" charset="0"/>
              </a:rPr>
              <a:t>VirtualBox</a:t>
            </a:r>
            <a:r>
              <a:rPr lang="pt-BR" b="0" i="0" dirty="0">
                <a:solidFill>
                  <a:srgbClr val="202124"/>
                </a:solidFill>
                <a:effectLst/>
                <a:latin typeface="arial" panose="020B0604020202020204" pitchFamily="34" charset="0"/>
              </a:rPr>
              <a:t> é um software de </a:t>
            </a:r>
            <a:r>
              <a:rPr lang="pt-BR" b="1" i="0" dirty="0">
                <a:solidFill>
                  <a:srgbClr val="202124"/>
                </a:solidFill>
                <a:effectLst/>
                <a:latin typeface="arial" panose="020B0604020202020204" pitchFamily="34" charset="0"/>
              </a:rPr>
              <a:t>virtualização de código aberto e multiplataforma</a:t>
            </a:r>
            <a:r>
              <a:rPr lang="pt-BR" b="0" i="0" dirty="0">
                <a:solidFill>
                  <a:srgbClr val="202124"/>
                </a:solidFill>
                <a:effectLst/>
                <a:latin typeface="arial" panose="020B0604020202020204" pitchFamily="34" charset="0"/>
              </a:rPr>
              <a:t>, disponível tanto para </a:t>
            </a:r>
            <a:r>
              <a:rPr lang="pt-BR" b="1" i="0" dirty="0">
                <a:solidFill>
                  <a:srgbClr val="202124"/>
                </a:solidFill>
                <a:effectLst/>
                <a:latin typeface="arial" panose="020B0604020202020204" pitchFamily="34" charset="0"/>
              </a:rPr>
              <a:t>Linux como Solaris, Mac OS X e Windows</a:t>
            </a:r>
            <a:r>
              <a:rPr lang="pt-BR" b="0" i="0" dirty="0">
                <a:solidFill>
                  <a:srgbClr val="202124"/>
                </a:solidFill>
                <a:effectLst/>
                <a:latin typeface="arial" panose="020B0604020202020204" pitchFamily="34" charset="0"/>
              </a:rPr>
              <a:t>. </a:t>
            </a:r>
          </a:p>
          <a:p>
            <a:pPr marL="0" indent="0" algn="just">
              <a:lnSpc>
                <a:spcPct val="150000"/>
              </a:lnSpc>
              <a:buNone/>
            </a:pPr>
            <a:r>
              <a:rPr lang="pt-BR" b="0" i="0" dirty="0">
                <a:solidFill>
                  <a:srgbClr val="202124"/>
                </a:solidFill>
                <a:effectLst/>
                <a:latin typeface="arial" panose="020B0604020202020204" pitchFamily="34" charset="0"/>
              </a:rPr>
              <a:t>Emular </a:t>
            </a:r>
          </a:p>
          <a:p>
            <a:pPr marL="0" indent="0" algn="just">
              <a:lnSpc>
                <a:spcPct val="150000"/>
              </a:lnSpc>
              <a:buNone/>
            </a:pPr>
            <a:r>
              <a:rPr lang="pt-BR" b="0" i="0" dirty="0">
                <a:solidFill>
                  <a:srgbClr val="202124"/>
                </a:solidFill>
                <a:effectLst/>
                <a:latin typeface="arial" panose="020B0604020202020204" pitchFamily="34" charset="0"/>
              </a:rPr>
              <a:t>Sumular </a:t>
            </a:r>
          </a:p>
          <a:p>
            <a:pPr marL="0" indent="0" algn="just">
              <a:lnSpc>
                <a:spcPct val="150000"/>
              </a:lnSpc>
              <a:buNone/>
            </a:pPr>
            <a:endParaRPr lang="pt-BR" dirty="0"/>
          </a:p>
          <a:p>
            <a:pPr marL="0" indent="0" algn="just">
              <a:lnSpc>
                <a:spcPct val="150000"/>
              </a:lnSpc>
              <a:buNone/>
            </a:pPr>
            <a:r>
              <a:rPr lang="pt-BR" dirty="0"/>
              <a:t>Sistema operacional em rede. Exclui a necessidade de um sistema local</a:t>
            </a:r>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42</a:t>
            </a:fld>
            <a:endParaRPr lang="pt-BR"/>
          </a:p>
        </p:txBody>
      </p:sp>
    </p:spTree>
    <p:extLst>
      <p:ext uri="{BB962C8B-B14F-4D97-AF65-F5344CB8AC3E}">
        <p14:creationId xmlns:p14="http://schemas.microsoft.com/office/powerpoint/2010/main" val="131813965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r>
              <a:rPr lang="pt-BR" dirty="0"/>
              <a:t>Ambientes de simulação </a:t>
            </a:r>
          </a:p>
          <a:p>
            <a:pPr marL="0" indent="0" algn="just">
              <a:lnSpc>
                <a:spcPct val="150000"/>
              </a:lnSpc>
              <a:buNone/>
            </a:pPr>
            <a:endParaRPr lang="pt-BR" dirty="0"/>
          </a:p>
          <a:p>
            <a:pPr marL="0" indent="0" algn="just">
              <a:lnSpc>
                <a:spcPct val="150000"/>
              </a:lnSpc>
              <a:buNone/>
            </a:pPr>
            <a:r>
              <a:rPr lang="pt-BR" b="0" i="0" dirty="0">
                <a:solidFill>
                  <a:srgbClr val="202124"/>
                </a:solidFill>
                <a:effectLst/>
                <a:latin typeface="arial" panose="020B0604020202020204" pitchFamily="34" charset="0"/>
              </a:rPr>
              <a:t>O </a:t>
            </a:r>
            <a:r>
              <a:rPr lang="pt-BR" b="1" i="0" dirty="0" err="1">
                <a:solidFill>
                  <a:srgbClr val="202124"/>
                </a:solidFill>
                <a:effectLst/>
                <a:latin typeface="arial" panose="020B0604020202020204" pitchFamily="34" charset="0"/>
              </a:rPr>
              <a:t>VirtualBox</a:t>
            </a:r>
            <a:r>
              <a:rPr lang="pt-BR" b="0" i="0" dirty="0">
                <a:solidFill>
                  <a:srgbClr val="202124"/>
                </a:solidFill>
                <a:effectLst/>
                <a:latin typeface="arial" panose="020B0604020202020204" pitchFamily="34" charset="0"/>
              </a:rPr>
              <a:t> é um software de </a:t>
            </a:r>
            <a:r>
              <a:rPr lang="pt-BR" b="1" i="0" dirty="0">
                <a:solidFill>
                  <a:srgbClr val="202124"/>
                </a:solidFill>
                <a:effectLst/>
                <a:latin typeface="arial" panose="020B0604020202020204" pitchFamily="34" charset="0"/>
              </a:rPr>
              <a:t>virtualização de código aberto e multiplataforma</a:t>
            </a:r>
            <a:r>
              <a:rPr lang="pt-BR" b="0" i="0" dirty="0">
                <a:solidFill>
                  <a:srgbClr val="202124"/>
                </a:solidFill>
                <a:effectLst/>
                <a:latin typeface="arial" panose="020B0604020202020204" pitchFamily="34" charset="0"/>
              </a:rPr>
              <a:t>, disponível tanto para </a:t>
            </a:r>
            <a:r>
              <a:rPr lang="pt-BR" b="1" i="0" dirty="0">
                <a:solidFill>
                  <a:srgbClr val="202124"/>
                </a:solidFill>
                <a:effectLst/>
                <a:latin typeface="arial" panose="020B0604020202020204" pitchFamily="34" charset="0"/>
              </a:rPr>
              <a:t>Linux como Solaris, Mac OS X e Windows</a:t>
            </a:r>
            <a:r>
              <a:rPr lang="pt-BR" b="0" i="0" dirty="0">
                <a:solidFill>
                  <a:srgbClr val="202124"/>
                </a:solidFill>
                <a:effectLst/>
                <a:latin typeface="arial" panose="020B0604020202020204" pitchFamily="34" charset="0"/>
              </a:rPr>
              <a:t>. </a:t>
            </a:r>
          </a:p>
          <a:p>
            <a:pPr marL="0" indent="0" algn="just">
              <a:lnSpc>
                <a:spcPct val="150000"/>
              </a:lnSpc>
              <a:buNone/>
            </a:pPr>
            <a:endParaRPr lang="pt-BR" b="0" i="0" dirty="0">
              <a:solidFill>
                <a:srgbClr val="202124"/>
              </a:solidFill>
              <a:effectLst/>
              <a:latin typeface="arial" panose="020B0604020202020204" pitchFamily="34"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lang="pt-BR" b="0" i="0" dirty="0" err="1">
                <a:solidFill>
                  <a:srgbClr val="4D5156"/>
                </a:solidFill>
                <a:effectLst/>
                <a:latin typeface="arial" panose="020B0604020202020204" pitchFamily="34" charset="0"/>
              </a:rPr>
              <a:t>Kali</a:t>
            </a:r>
            <a:r>
              <a:rPr lang="pt-BR" b="0" i="0" dirty="0">
                <a:solidFill>
                  <a:srgbClr val="4D5156"/>
                </a:solidFill>
                <a:effectLst/>
                <a:latin typeface="arial" panose="020B0604020202020204" pitchFamily="34" charset="0"/>
              </a:rPr>
              <a:t> </a:t>
            </a:r>
            <a:r>
              <a:rPr lang="pt-BR" b="1" i="0" dirty="0">
                <a:solidFill>
                  <a:srgbClr val="4D5156"/>
                </a:solidFill>
                <a:effectLst/>
                <a:latin typeface="arial" panose="020B0604020202020204" pitchFamily="34" charset="0"/>
              </a:rPr>
              <a:t>É voltado principalmente para auditoria e segurança de computadores em geral</a:t>
            </a:r>
            <a:endParaRPr lang="pt-BR" b="1" dirty="0"/>
          </a:p>
          <a:p>
            <a:pPr marL="0" indent="0" algn="just">
              <a:lnSpc>
                <a:spcPct val="150000"/>
              </a:lnSpc>
              <a:buNone/>
            </a:pPr>
            <a:endParaRPr lang="pt-BR" b="1" dirty="0"/>
          </a:p>
          <a:p>
            <a:pPr marL="0" indent="0" algn="just">
              <a:lnSpc>
                <a:spcPct val="150000"/>
              </a:lnSpc>
              <a:buNone/>
            </a:pPr>
            <a:r>
              <a:rPr lang="pt-BR" b="1" dirty="0"/>
              <a:t>emulação</a:t>
            </a:r>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43</a:t>
            </a:fld>
            <a:endParaRPr lang="pt-BR"/>
          </a:p>
        </p:txBody>
      </p:sp>
    </p:spTree>
    <p:extLst>
      <p:ext uri="{BB962C8B-B14F-4D97-AF65-F5344CB8AC3E}">
        <p14:creationId xmlns:p14="http://schemas.microsoft.com/office/powerpoint/2010/main" val="9354803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44</a:t>
            </a:fld>
            <a:endParaRPr lang="pt-BR"/>
          </a:p>
        </p:txBody>
      </p:sp>
    </p:spTree>
    <p:extLst>
      <p:ext uri="{BB962C8B-B14F-4D97-AF65-F5344CB8AC3E}">
        <p14:creationId xmlns:p14="http://schemas.microsoft.com/office/powerpoint/2010/main" val="33216091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45</a:t>
            </a:fld>
            <a:endParaRPr lang="pt-BR"/>
          </a:p>
        </p:txBody>
      </p:sp>
    </p:spTree>
    <p:extLst>
      <p:ext uri="{BB962C8B-B14F-4D97-AF65-F5344CB8AC3E}">
        <p14:creationId xmlns:p14="http://schemas.microsoft.com/office/powerpoint/2010/main" val="42185157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46</a:t>
            </a:fld>
            <a:endParaRPr lang="pt-BR"/>
          </a:p>
        </p:txBody>
      </p:sp>
    </p:spTree>
    <p:extLst>
      <p:ext uri="{BB962C8B-B14F-4D97-AF65-F5344CB8AC3E}">
        <p14:creationId xmlns:p14="http://schemas.microsoft.com/office/powerpoint/2010/main" val="18196925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47</a:t>
            </a:fld>
            <a:endParaRPr lang="pt-BR"/>
          </a:p>
        </p:txBody>
      </p:sp>
    </p:spTree>
    <p:extLst>
      <p:ext uri="{BB962C8B-B14F-4D97-AF65-F5344CB8AC3E}">
        <p14:creationId xmlns:p14="http://schemas.microsoft.com/office/powerpoint/2010/main" val="185563634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48</a:t>
            </a:fld>
            <a:endParaRPr lang="pt-BR"/>
          </a:p>
        </p:txBody>
      </p:sp>
    </p:spTree>
    <p:extLst>
      <p:ext uri="{BB962C8B-B14F-4D97-AF65-F5344CB8AC3E}">
        <p14:creationId xmlns:p14="http://schemas.microsoft.com/office/powerpoint/2010/main" val="317832294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Questão extensa porem interessante por revisar os conceitos dos SOR e ver se somos capazes de aplicar a arquitetura de redes corretas</a:t>
            </a:r>
          </a:p>
          <a:p>
            <a:r>
              <a:rPr lang="pt-BR" dirty="0"/>
              <a:t>A situações reais</a:t>
            </a:r>
          </a:p>
          <a:p>
            <a:r>
              <a:rPr lang="pt-BR" dirty="0"/>
              <a:t>Da melhor forma possível que aquele recurso adicional seja um recurso local</a:t>
            </a:r>
          </a:p>
          <a:p>
            <a:endParaRPr lang="pt-BR" dirty="0"/>
          </a:p>
          <a:p>
            <a:r>
              <a:rPr lang="pt-BR" dirty="0"/>
              <a:t>Revisão de tudo que vimos</a:t>
            </a:r>
          </a:p>
          <a:p>
            <a:endParaRPr lang="pt-BR" dirty="0"/>
          </a:p>
          <a:p>
            <a:pPr algn="just">
              <a:lnSpc>
                <a:spcPct val="150000"/>
              </a:lnSpc>
            </a:pPr>
            <a:r>
              <a:rPr lang="pt-BR" sz="2600" dirty="0" err="1">
                <a:latin typeface="Arial" panose="020B0604020202020204" pitchFamily="34" charset="0"/>
                <a:cs typeface="Arial" panose="020B0604020202020204" pitchFamily="34" charset="0"/>
              </a:rPr>
              <a:t>Peer-to-Peer</a:t>
            </a:r>
            <a:endParaRPr lang="pt-BR" sz="2600" dirty="0">
              <a:latin typeface="Arial" panose="020B0604020202020204" pitchFamily="34" charset="0"/>
              <a:cs typeface="Arial" panose="020B0604020202020204" pitchFamily="34" charset="0"/>
            </a:endParaRPr>
          </a:p>
          <a:p>
            <a:pPr algn="just">
              <a:lnSpc>
                <a:spcPct val="150000"/>
              </a:lnSpc>
            </a:pPr>
            <a:r>
              <a:rPr lang="pt-BR" sz="2600" dirty="0" err="1">
                <a:latin typeface="Arial" panose="020B0604020202020204" pitchFamily="34" charset="0"/>
                <a:cs typeface="Arial" panose="020B0604020202020204" pitchFamily="34" charset="0"/>
              </a:rPr>
              <a:t>Cliente-Servidor:Servidor</a:t>
            </a:r>
            <a:r>
              <a:rPr lang="pt-BR" sz="2600" dirty="0">
                <a:latin typeface="Arial" panose="020B0604020202020204" pitchFamily="34" charset="0"/>
                <a:cs typeface="Arial" panose="020B0604020202020204" pitchFamily="34" charset="0"/>
              </a:rPr>
              <a:t> Dedicado Servidor não Dedicado</a:t>
            </a:r>
          </a:p>
          <a:p>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49</a:t>
            </a:fld>
            <a:endParaRPr lang="pt-BR"/>
          </a:p>
        </p:txBody>
      </p:sp>
    </p:spTree>
    <p:extLst>
      <p:ext uri="{BB962C8B-B14F-4D97-AF65-F5344CB8AC3E}">
        <p14:creationId xmlns:p14="http://schemas.microsoft.com/office/powerpoint/2010/main" val="18709354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Copias de segurança </a:t>
            </a:r>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50</a:t>
            </a:fld>
            <a:endParaRPr lang="pt-BR"/>
          </a:p>
        </p:txBody>
      </p:sp>
    </p:spTree>
    <p:extLst>
      <p:ext uri="{BB962C8B-B14F-4D97-AF65-F5344CB8AC3E}">
        <p14:creationId xmlns:p14="http://schemas.microsoft.com/office/powerpoint/2010/main" val="36705625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51</a:t>
            </a:fld>
            <a:endParaRPr lang="pt-BR"/>
          </a:p>
        </p:txBody>
      </p:sp>
    </p:spTree>
    <p:extLst>
      <p:ext uri="{BB962C8B-B14F-4D97-AF65-F5344CB8AC3E}">
        <p14:creationId xmlns:p14="http://schemas.microsoft.com/office/powerpoint/2010/main" val="380283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r>
              <a:rPr lang="pt-BR" b="1" i="0" dirty="0">
                <a:solidFill>
                  <a:srgbClr val="4D5156"/>
                </a:solidFill>
                <a:effectLst/>
                <a:latin typeface="arial" panose="020B0604020202020204" pitchFamily="34" charset="0"/>
              </a:rPr>
              <a:t>O </a:t>
            </a:r>
            <a:r>
              <a:rPr lang="pt-BR" b="1" i="0" dirty="0">
                <a:solidFill>
                  <a:srgbClr val="5F6368"/>
                </a:solidFill>
                <a:effectLst/>
                <a:latin typeface="arial" panose="020B0604020202020204" pitchFamily="34" charset="0"/>
              </a:rPr>
              <a:t>Unix</a:t>
            </a:r>
            <a:r>
              <a:rPr lang="pt-BR" b="1" i="0" dirty="0">
                <a:solidFill>
                  <a:srgbClr val="4D5156"/>
                </a:solidFill>
                <a:effectLst/>
                <a:latin typeface="arial" panose="020B0604020202020204" pitchFamily="34" charset="0"/>
              </a:rPr>
              <a:t> é um </a:t>
            </a:r>
            <a:r>
              <a:rPr lang="pt-BR" b="1" i="0" dirty="0">
                <a:solidFill>
                  <a:srgbClr val="5F6368"/>
                </a:solidFill>
                <a:effectLst/>
                <a:latin typeface="arial" panose="020B0604020202020204" pitchFamily="34" charset="0"/>
              </a:rPr>
              <a:t>sistema</a:t>
            </a:r>
            <a:r>
              <a:rPr lang="pt-BR" b="1" i="0" dirty="0">
                <a:solidFill>
                  <a:srgbClr val="4D5156"/>
                </a:solidFill>
                <a:effectLst/>
                <a:latin typeface="arial" panose="020B0604020202020204" pitchFamily="34" charset="0"/>
              </a:rPr>
              <a:t> operacional de multitarefa preemptiva</a:t>
            </a:r>
            <a:endParaRPr lang="pt-BR" b="1"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7</a:t>
            </a:fld>
            <a:endParaRPr lang="pt-BR"/>
          </a:p>
        </p:txBody>
      </p:sp>
    </p:spTree>
    <p:extLst>
      <p:ext uri="{BB962C8B-B14F-4D97-AF65-F5344CB8AC3E}">
        <p14:creationId xmlns:p14="http://schemas.microsoft.com/office/powerpoint/2010/main" val="37337169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52</a:t>
            </a:fld>
            <a:endParaRPr lang="pt-BR"/>
          </a:p>
        </p:txBody>
      </p:sp>
    </p:spTree>
    <p:extLst>
      <p:ext uri="{BB962C8B-B14F-4D97-AF65-F5344CB8AC3E}">
        <p14:creationId xmlns:p14="http://schemas.microsoft.com/office/powerpoint/2010/main" val="253575399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53</a:t>
            </a:fld>
            <a:endParaRPr lang="pt-BR"/>
          </a:p>
        </p:txBody>
      </p:sp>
    </p:spTree>
    <p:extLst>
      <p:ext uri="{BB962C8B-B14F-4D97-AF65-F5344CB8AC3E}">
        <p14:creationId xmlns:p14="http://schemas.microsoft.com/office/powerpoint/2010/main" val="4328151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Copias de segurança </a:t>
            </a:r>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54</a:t>
            </a:fld>
            <a:endParaRPr lang="pt-BR"/>
          </a:p>
        </p:txBody>
      </p:sp>
    </p:spTree>
    <p:extLst>
      <p:ext uri="{BB962C8B-B14F-4D97-AF65-F5344CB8AC3E}">
        <p14:creationId xmlns:p14="http://schemas.microsoft.com/office/powerpoint/2010/main" val="24084594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55</a:t>
            </a:fld>
            <a:endParaRPr lang="pt-BR"/>
          </a:p>
        </p:txBody>
      </p:sp>
    </p:spTree>
    <p:extLst>
      <p:ext uri="{BB962C8B-B14F-4D97-AF65-F5344CB8AC3E}">
        <p14:creationId xmlns:p14="http://schemas.microsoft.com/office/powerpoint/2010/main" val="151934640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56</a:t>
            </a:fld>
            <a:endParaRPr lang="pt-BR"/>
          </a:p>
        </p:txBody>
      </p:sp>
    </p:spTree>
    <p:extLst>
      <p:ext uri="{BB962C8B-B14F-4D97-AF65-F5344CB8AC3E}">
        <p14:creationId xmlns:p14="http://schemas.microsoft.com/office/powerpoint/2010/main" val="24568159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57</a:t>
            </a:fld>
            <a:endParaRPr lang="pt-BR"/>
          </a:p>
        </p:txBody>
      </p:sp>
    </p:spTree>
    <p:extLst>
      <p:ext uri="{BB962C8B-B14F-4D97-AF65-F5344CB8AC3E}">
        <p14:creationId xmlns:p14="http://schemas.microsoft.com/office/powerpoint/2010/main" val="36749258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Onde o administrador de redes estudará qual arquitetura deve ser implementada para subir as necessidades dos clientes </a:t>
            </a:r>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58</a:t>
            </a:fld>
            <a:endParaRPr lang="pt-BR"/>
          </a:p>
        </p:txBody>
      </p:sp>
    </p:spTree>
    <p:extLst>
      <p:ext uri="{BB962C8B-B14F-4D97-AF65-F5344CB8AC3E}">
        <p14:creationId xmlns:p14="http://schemas.microsoft.com/office/powerpoint/2010/main" val="1073605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1"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60</a:t>
            </a:fld>
            <a:endParaRPr lang="pt-BR"/>
          </a:p>
        </p:txBody>
      </p:sp>
    </p:spTree>
    <p:extLst>
      <p:ext uri="{BB962C8B-B14F-4D97-AF65-F5344CB8AC3E}">
        <p14:creationId xmlns:p14="http://schemas.microsoft.com/office/powerpoint/2010/main" val="1735783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8</a:t>
            </a:fld>
            <a:endParaRPr lang="pt-BR"/>
          </a:p>
        </p:txBody>
      </p:sp>
    </p:spTree>
    <p:extLst>
      <p:ext uri="{BB962C8B-B14F-4D97-AF65-F5344CB8AC3E}">
        <p14:creationId xmlns:p14="http://schemas.microsoft.com/office/powerpoint/2010/main" val="902630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9</a:t>
            </a:fld>
            <a:endParaRPr lang="pt-BR"/>
          </a:p>
        </p:txBody>
      </p:sp>
    </p:spTree>
    <p:extLst>
      <p:ext uri="{BB962C8B-B14F-4D97-AF65-F5344CB8AC3E}">
        <p14:creationId xmlns:p14="http://schemas.microsoft.com/office/powerpoint/2010/main" val="546565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r>
              <a:rPr lang="pt-BR" sz="1800" dirty="0">
                <a:effectLst/>
                <a:latin typeface="Calibri" panose="020F0502020204030204" pitchFamily="34" charset="0"/>
                <a:ea typeface="Calibri" panose="020F0502020204030204" pitchFamily="34" charset="0"/>
                <a:cs typeface="Times New Roman" panose="02020603050405020304" pitchFamily="18" charset="0"/>
              </a:rPr>
              <a:t>Gerência de recursos: Os programas aplicativos usam o hardware para </a:t>
            </a:r>
            <a:r>
              <a:rPr lang="pt-BR" sz="1800" b="1" dirty="0">
                <a:effectLst/>
                <a:latin typeface="Calibri" panose="020F0502020204030204" pitchFamily="34" charset="0"/>
                <a:ea typeface="Calibri" panose="020F0502020204030204" pitchFamily="34" charset="0"/>
                <a:cs typeface="Times New Roman" panose="02020603050405020304" pitchFamily="18" charset="0"/>
              </a:rPr>
              <a:t>atingir seus objetivos</a:t>
            </a:r>
            <a:r>
              <a:rPr lang="pt-BR" sz="1800" dirty="0">
                <a:effectLst/>
                <a:latin typeface="Calibri" panose="020F0502020204030204" pitchFamily="34" charset="0"/>
                <a:ea typeface="Calibri" panose="020F0502020204030204" pitchFamily="34" charset="0"/>
                <a:cs typeface="Times New Roman" panose="02020603050405020304" pitchFamily="18" charset="0"/>
              </a:rPr>
              <a:t>: </a:t>
            </a:r>
            <a:r>
              <a:rPr lang="pt-BR" sz="1800" b="1" dirty="0">
                <a:effectLst/>
                <a:latin typeface="Calibri" panose="020F0502020204030204" pitchFamily="34" charset="0"/>
                <a:ea typeface="Calibri" panose="020F0502020204030204" pitchFamily="34" charset="0"/>
                <a:cs typeface="Times New Roman" panose="02020603050405020304" pitchFamily="18" charset="0"/>
              </a:rPr>
              <a:t>ler e armazenar dados, editar e imprimir documentos</a:t>
            </a:r>
            <a:r>
              <a:rPr lang="pt-BR" sz="1800" dirty="0">
                <a:effectLst/>
                <a:latin typeface="Calibri" panose="020F0502020204030204" pitchFamily="34" charset="0"/>
                <a:ea typeface="Calibri" panose="020F0502020204030204" pitchFamily="34" charset="0"/>
                <a:cs typeface="Times New Roman" panose="02020603050405020304" pitchFamily="18" charset="0"/>
              </a:rPr>
              <a:t>, navegar na Internet, tocar música, etc. </a:t>
            </a:r>
          </a:p>
          <a:p>
            <a:pPr marL="0" indent="0" algn="just">
              <a:lnSpc>
                <a:spcPct val="150000"/>
              </a:lnSpc>
              <a:buNone/>
            </a:pPr>
            <a:endParaRPr lang="pt-BR"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buNone/>
            </a:pPr>
            <a:r>
              <a:rPr lang="pt-BR" sz="1800" dirty="0">
                <a:effectLst/>
                <a:latin typeface="Calibri" panose="020F0502020204030204" pitchFamily="34" charset="0"/>
                <a:ea typeface="Calibri" panose="020F0502020204030204" pitchFamily="34" charset="0"/>
                <a:cs typeface="Times New Roman" panose="02020603050405020304" pitchFamily="18" charset="0"/>
              </a:rPr>
              <a:t>Em um sistema com várias </a:t>
            </a:r>
            <a:r>
              <a:rPr lang="pt-BR" sz="1800" b="1" dirty="0">
                <a:effectLst/>
                <a:latin typeface="Calibri" panose="020F0502020204030204" pitchFamily="34" charset="0"/>
                <a:ea typeface="Calibri" panose="020F0502020204030204" pitchFamily="34" charset="0"/>
                <a:cs typeface="Times New Roman" panose="02020603050405020304" pitchFamily="18" charset="0"/>
              </a:rPr>
              <a:t>atividades simultâneas,</a:t>
            </a:r>
            <a:r>
              <a:rPr lang="pt-BR" sz="1800" dirty="0">
                <a:effectLst/>
                <a:latin typeface="Calibri" panose="020F0502020204030204" pitchFamily="34" charset="0"/>
                <a:ea typeface="Calibri" panose="020F0502020204030204" pitchFamily="34" charset="0"/>
                <a:cs typeface="Times New Roman" panose="02020603050405020304" pitchFamily="18" charset="0"/>
              </a:rPr>
              <a:t> podem surgir conflitos no uso do hardware, quando dois ou mais aplicativos precisam dos mesmos recursos para poder executar. </a:t>
            </a:r>
          </a:p>
          <a:p>
            <a:pPr marL="0" indent="0" algn="just">
              <a:lnSpc>
                <a:spcPct val="150000"/>
              </a:lnSpc>
              <a:buNone/>
            </a:pPr>
            <a:r>
              <a:rPr lang="pt-BR" sz="1800" dirty="0">
                <a:effectLst/>
                <a:latin typeface="Calibri" panose="020F0502020204030204" pitchFamily="34" charset="0"/>
                <a:ea typeface="Calibri" panose="020F0502020204030204" pitchFamily="34" charset="0"/>
                <a:cs typeface="Times New Roman" panose="02020603050405020304" pitchFamily="18" charset="0"/>
              </a:rPr>
              <a:t>Cabe ao sistema operacional definir </a:t>
            </a:r>
            <a:r>
              <a:rPr lang="pt-BR" sz="1800" b="1" dirty="0">
                <a:effectLst/>
                <a:latin typeface="Calibri" panose="020F0502020204030204" pitchFamily="34" charset="0"/>
                <a:ea typeface="Calibri" panose="020F0502020204030204" pitchFamily="34" charset="0"/>
                <a:cs typeface="Times New Roman" panose="02020603050405020304" pitchFamily="18" charset="0"/>
              </a:rPr>
              <a:t>políticas</a:t>
            </a:r>
            <a:r>
              <a:rPr lang="pt-BR" sz="1800" dirty="0">
                <a:effectLst/>
                <a:latin typeface="Calibri" panose="020F0502020204030204" pitchFamily="34" charset="0"/>
                <a:ea typeface="Calibri" panose="020F0502020204030204" pitchFamily="34" charset="0"/>
                <a:cs typeface="Times New Roman" panose="02020603050405020304" pitchFamily="18" charset="0"/>
              </a:rPr>
              <a:t> para </a:t>
            </a:r>
            <a:r>
              <a:rPr lang="pt-BR" sz="1800" b="1" dirty="0">
                <a:effectLst/>
                <a:latin typeface="Calibri" panose="020F0502020204030204" pitchFamily="34" charset="0"/>
                <a:ea typeface="Calibri" panose="020F0502020204030204" pitchFamily="34" charset="0"/>
                <a:cs typeface="Times New Roman" panose="02020603050405020304" pitchFamily="18" charset="0"/>
              </a:rPr>
              <a:t>gerenciar</a:t>
            </a:r>
            <a:r>
              <a:rPr lang="pt-BR" sz="1800" dirty="0">
                <a:effectLst/>
                <a:latin typeface="Calibri" panose="020F0502020204030204" pitchFamily="34" charset="0"/>
                <a:ea typeface="Calibri" panose="020F0502020204030204" pitchFamily="34" charset="0"/>
                <a:cs typeface="Times New Roman" panose="02020603050405020304" pitchFamily="18" charset="0"/>
              </a:rPr>
              <a:t> o uso </a:t>
            </a:r>
            <a:r>
              <a:rPr lang="pt-BR" sz="1800" b="1" dirty="0">
                <a:effectLst/>
                <a:latin typeface="Calibri" panose="020F0502020204030204" pitchFamily="34" charset="0"/>
                <a:ea typeface="Calibri" panose="020F0502020204030204" pitchFamily="34" charset="0"/>
                <a:cs typeface="Times New Roman" panose="02020603050405020304" pitchFamily="18" charset="0"/>
              </a:rPr>
              <a:t>dos recursos de hardware pelos aplicativos</a:t>
            </a:r>
            <a:r>
              <a:rPr lang="pt-BR" sz="1800" dirty="0">
                <a:effectLst/>
                <a:latin typeface="Calibri" panose="020F0502020204030204" pitchFamily="34" charset="0"/>
                <a:ea typeface="Calibri" panose="020F0502020204030204" pitchFamily="34" charset="0"/>
                <a:cs typeface="Times New Roman" panose="02020603050405020304" pitchFamily="18" charset="0"/>
              </a:rPr>
              <a:t>, e resolver </a:t>
            </a:r>
            <a:r>
              <a:rPr lang="pt-BR" sz="1800" b="1" dirty="0">
                <a:effectLst/>
                <a:latin typeface="Calibri" panose="020F0502020204030204" pitchFamily="34" charset="0"/>
                <a:ea typeface="Calibri" panose="020F0502020204030204" pitchFamily="34" charset="0"/>
                <a:cs typeface="Times New Roman" panose="02020603050405020304" pitchFamily="18" charset="0"/>
              </a:rPr>
              <a:t>eventuais disputas e conflitos</a:t>
            </a:r>
          </a:p>
          <a:p>
            <a:pPr marL="0" indent="0" algn="just">
              <a:lnSpc>
                <a:spcPct val="150000"/>
              </a:lnSpc>
              <a:buNone/>
            </a:pPr>
            <a:r>
              <a:rPr lang="pt-BR" sz="1800" b="1" dirty="0">
                <a:effectLst/>
                <a:latin typeface="Calibri" panose="020F0502020204030204" pitchFamily="34" charset="0"/>
                <a:cs typeface="Times New Roman" panose="02020603050405020304" pitchFamily="18" charset="0"/>
              </a:rPr>
              <a:t>Quando de memoria um aplicativo precisa?</a:t>
            </a:r>
          </a:p>
          <a:p>
            <a:pPr marL="0" indent="0" algn="just">
              <a:lnSpc>
                <a:spcPct val="150000"/>
              </a:lnSpc>
              <a:buNone/>
            </a:pPr>
            <a:r>
              <a:rPr lang="pt-BR" sz="1800" b="1" dirty="0">
                <a:effectLst/>
                <a:latin typeface="Calibri" panose="020F0502020204030204" pitchFamily="34" charset="0"/>
                <a:cs typeface="Times New Roman" panose="02020603050405020304" pitchFamily="18" charset="0"/>
              </a:rPr>
              <a:t>Quais processos um disco de leitura efetua para ler um arquivo?</a:t>
            </a:r>
            <a:endParaRPr lang="pt-BR" b="1"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10</a:t>
            </a:fld>
            <a:endParaRPr lang="pt-BR"/>
          </a:p>
        </p:txBody>
      </p:sp>
    </p:spTree>
    <p:extLst>
      <p:ext uri="{BB962C8B-B14F-4D97-AF65-F5344CB8AC3E}">
        <p14:creationId xmlns:p14="http://schemas.microsoft.com/office/powerpoint/2010/main" val="31628115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lgn="just">
              <a:lnSpc>
                <a:spcPct val="150000"/>
              </a:lnSpc>
              <a:buNone/>
            </a:pPr>
            <a:r>
              <a:rPr lang="pt-BR" dirty="0"/>
              <a:t>Conhecer com precisão informações da rede para que um arquivo seja carregado</a:t>
            </a:r>
          </a:p>
          <a:p>
            <a:pPr marL="0" indent="0" algn="just">
              <a:lnSpc>
                <a:spcPct val="150000"/>
              </a:lnSpc>
              <a:buNone/>
            </a:pPr>
            <a:r>
              <a:rPr lang="pt-BR" dirty="0"/>
              <a:t>Ou ainda, informações do processo realizado pelos discos de armazenamento ou memorias para se carregar e exibir uma informação</a:t>
            </a:r>
          </a:p>
          <a:p>
            <a:pPr marL="0" indent="0" algn="just">
              <a:lnSpc>
                <a:spcPct val="150000"/>
              </a:lnSpc>
              <a:buNone/>
            </a:pPr>
            <a:endParaRPr lang="pt-BR" dirty="0"/>
          </a:p>
        </p:txBody>
      </p:sp>
      <p:sp>
        <p:nvSpPr>
          <p:cNvPr id="4" name="Espaço Reservado para Número de Slide 3"/>
          <p:cNvSpPr>
            <a:spLocks noGrp="1"/>
          </p:cNvSpPr>
          <p:nvPr>
            <p:ph type="sldNum" sz="quarter" idx="5"/>
          </p:nvPr>
        </p:nvSpPr>
        <p:spPr/>
        <p:txBody>
          <a:bodyPr/>
          <a:lstStyle/>
          <a:p>
            <a:fld id="{D09003D0-3CD8-42CD-93E3-6A02299C6C6D}" type="slidenum">
              <a:rPr lang="pt-BR" smtClean="0"/>
              <a:t>11</a:t>
            </a:fld>
            <a:endParaRPr lang="pt-BR"/>
          </a:p>
        </p:txBody>
      </p:sp>
    </p:spTree>
    <p:extLst>
      <p:ext uri="{BB962C8B-B14F-4D97-AF65-F5344CB8AC3E}">
        <p14:creationId xmlns:p14="http://schemas.microsoft.com/office/powerpoint/2010/main" val="2033387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0A33E6-DB76-4FE6-A2DD-296B02A5CEA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71A06F9C-8A31-4703-AAE6-808A99128F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3E0E9F27-9D33-48C7-A3EC-F6C32834903C}"/>
              </a:ext>
            </a:extLst>
          </p:cNvPr>
          <p:cNvSpPr>
            <a:spLocks noGrp="1"/>
          </p:cNvSpPr>
          <p:nvPr>
            <p:ph type="dt" sz="half" idx="10"/>
          </p:nvPr>
        </p:nvSpPr>
        <p:spPr/>
        <p:txBody>
          <a:bodyPr/>
          <a:lstStyle/>
          <a:p>
            <a:fld id="{5FE9034E-8348-4754-8C4E-B813D8A11709}" type="datetimeFigureOut">
              <a:rPr lang="pt-BR" smtClean="0"/>
              <a:t>05/01/2021</a:t>
            </a:fld>
            <a:endParaRPr lang="pt-BR"/>
          </a:p>
        </p:txBody>
      </p:sp>
      <p:sp>
        <p:nvSpPr>
          <p:cNvPr id="5" name="Espaço Reservado para Rodapé 4">
            <a:extLst>
              <a:ext uri="{FF2B5EF4-FFF2-40B4-BE49-F238E27FC236}">
                <a16:creationId xmlns:a16="http://schemas.microsoft.com/office/drawing/2014/main" id="{D505DB25-732C-40D9-A57D-2CA114B609A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ED2D0DC-B464-42A8-92E8-D7C4D838ED18}"/>
              </a:ext>
            </a:extLst>
          </p:cNvPr>
          <p:cNvSpPr>
            <a:spLocks noGrp="1"/>
          </p:cNvSpPr>
          <p:nvPr>
            <p:ph type="sldNum" sz="quarter" idx="12"/>
          </p:nvPr>
        </p:nvSpPr>
        <p:spPr/>
        <p:txBody>
          <a:bodyPr/>
          <a:lstStyle/>
          <a:p>
            <a:fld id="{6735CAB5-95D1-43CA-96D5-2070EEFE0707}" type="slidenum">
              <a:rPr lang="pt-BR" smtClean="0"/>
              <a:t>‹nº›</a:t>
            </a:fld>
            <a:endParaRPr lang="pt-BR"/>
          </a:p>
        </p:txBody>
      </p:sp>
    </p:spTree>
    <p:extLst>
      <p:ext uri="{BB962C8B-B14F-4D97-AF65-F5344CB8AC3E}">
        <p14:creationId xmlns:p14="http://schemas.microsoft.com/office/powerpoint/2010/main" val="1203767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69C121-31C8-4BD8-A9F5-ED831582D34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A7448741-03A4-4014-87B4-102F6F8A1E43}"/>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208437C-D9F9-4F6F-9FDD-0E63505179D6}"/>
              </a:ext>
            </a:extLst>
          </p:cNvPr>
          <p:cNvSpPr>
            <a:spLocks noGrp="1"/>
          </p:cNvSpPr>
          <p:nvPr>
            <p:ph type="dt" sz="half" idx="10"/>
          </p:nvPr>
        </p:nvSpPr>
        <p:spPr/>
        <p:txBody>
          <a:bodyPr/>
          <a:lstStyle/>
          <a:p>
            <a:fld id="{5FE9034E-8348-4754-8C4E-B813D8A11709}" type="datetimeFigureOut">
              <a:rPr lang="pt-BR" smtClean="0"/>
              <a:t>05/01/2021</a:t>
            </a:fld>
            <a:endParaRPr lang="pt-BR"/>
          </a:p>
        </p:txBody>
      </p:sp>
      <p:sp>
        <p:nvSpPr>
          <p:cNvPr id="5" name="Espaço Reservado para Rodapé 4">
            <a:extLst>
              <a:ext uri="{FF2B5EF4-FFF2-40B4-BE49-F238E27FC236}">
                <a16:creationId xmlns:a16="http://schemas.microsoft.com/office/drawing/2014/main" id="{CEC6C641-332F-4014-9ACB-9411692B544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1306A66-E3CD-45F4-8BD8-0D7340F1BA62}"/>
              </a:ext>
            </a:extLst>
          </p:cNvPr>
          <p:cNvSpPr>
            <a:spLocks noGrp="1"/>
          </p:cNvSpPr>
          <p:nvPr>
            <p:ph type="sldNum" sz="quarter" idx="12"/>
          </p:nvPr>
        </p:nvSpPr>
        <p:spPr/>
        <p:txBody>
          <a:bodyPr/>
          <a:lstStyle/>
          <a:p>
            <a:fld id="{6735CAB5-95D1-43CA-96D5-2070EEFE0707}" type="slidenum">
              <a:rPr lang="pt-BR" smtClean="0"/>
              <a:t>‹nº›</a:t>
            </a:fld>
            <a:endParaRPr lang="pt-BR"/>
          </a:p>
        </p:txBody>
      </p:sp>
    </p:spTree>
    <p:extLst>
      <p:ext uri="{BB962C8B-B14F-4D97-AF65-F5344CB8AC3E}">
        <p14:creationId xmlns:p14="http://schemas.microsoft.com/office/powerpoint/2010/main" val="4041688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87799E93-BEF9-470A-8AF3-253B9528D62B}"/>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E3EA5471-F736-4B67-969B-A0D5FC906E7D}"/>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3028F26-6071-4DD1-B445-405BDAB234B7}"/>
              </a:ext>
            </a:extLst>
          </p:cNvPr>
          <p:cNvSpPr>
            <a:spLocks noGrp="1"/>
          </p:cNvSpPr>
          <p:nvPr>
            <p:ph type="dt" sz="half" idx="10"/>
          </p:nvPr>
        </p:nvSpPr>
        <p:spPr/>
        <p:txBody>
          <a:bodyPr/>
          <a:lstStyle/>
          <a:p>
            <a:fld id="{5FE9034E-8348-4754-8C4E-B813D8A11709}" type="datetimeFigureOut">
              <a:rPr lang="pt-BR" smtClean="0"/>
              <a:t>05/01/2021</a:t>
            </a:fld>
            <a:endParaRPr lang="pt-BR"/>
          </a:p>
        </p:txBody>
      </p:sp>
      <p:sp>
        <p:nvSpPr>
          <p:cNvPr id="5" name="Espaço Reservado para Rodapé 4">
            <a:extLst>
              <a:ext uri="{FF2B5EF4-FFF2-40B4-BE49-F238E27FC236}">
                <a16:creationId xmlns:a16="http://schemas.microsoft.com/office/drawing/2014/main" id="{B3BA6419-4A5D-4690-9A10-64DD407C7A3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A3887B4F-27F2-465D-9C4E-8C6A325089A7}"/>
              </a:ext>
            </a:extLst>
          </p:cNvPr>
          <p:cNvSpPr>
            <a:spLocks noGrp="1"/>
          </p:cNvSpPr>
          <p:nvPr>
            <p:ph type="sldNum" sz="quarter" idx="12"/>
          </p:nvPr>
        </p:nvSpPr>
        <p:spPr/>
        <p:txBody>
          <a:bodyPr/>
          <a:lstStyle/>
          <a:p>
            <a:fld id="{6735CAB5-95D1-43CA-96D5-2070EEFE0707}" type="slidenum">
              <a:rPr lang="pt-BR" smtClean="0"/>
              <a:t>‹nº›</a:t>
            </a:fld>
            <a:endParaRPr lang="pt-BR"/>
          </a:p>
        </p:txBody>
      </p:sp>
    </p:spTree>
    <p:extLst>
      <p:ext uri="{BB962C8B-B14F-4D97-AF65-F5344CB8AC3E}">
        <p14:creationId xmlns:p14="http://schemas.microsoft.com/office/powerpoint/2010/main" val="2490756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7F8F9C-7E59-4440-9ED9-E337F7AA2194}"/>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7B72A428-C4E2-4153-95DA-FEA6E200D1E8}"/>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E7F8764E-2D4D-44D6-ADEA-0403A3C575D4}"/>
              </a:ext>
            </a:extLst>
          </p:cNvPr>
          <p:cNvSpPr>
            <a:spLocks noGrp="1"/>
          </p:cNvSpPr>
          <p:nvPr>
            <p:ph type="dt" sz="half" idx="10"/>
          </p:nvPr>
        </p:nvSpPr>
        <p:spPr/>
        <p:txBody>
          <a:bodyPr/>
          <a:lstStyle/>
          <a:p>
            <a:fld id="{5FE9034E-8348-4754-8C4E-B813D8A11709}" type="datetimeFigureOut">
              <a:rPr lang="pt-BR" smtClean="0"/>
              <a:t>05/01/2021</a:t>
            </a:fld>
            <a:endParaRPr lang="pt-BR"/>
          </a:p>
        </p:txBody>
      </p:sp>
      <p:sp>
        <p:nvSpPr>
          <p:cNvPr id="5" name="Espaço Reservado para Rodapé 4">
            <a:extLst>
              <a:ext uri="{FF2B5EF4-FFF2-40B4-BE49-F238E27FC236}">
                <a16:creationId xmlns:a16="http://schemas.microsoft.com/office/drawing/2014/main" id="{EF2A959D-E807-42C1-86B0-B7848619332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350FB45-6449-4FC6-9B41-FB69CE2B9240}"/>
              </a:ext>
            </a:extLst>
          </p:cNvPr>
          <p:cNvSpPr>
            <a:spLocks noGrp="1"/>
          </p:cNvSpPr>
          <p:nvPr>
            <p:ph type="sldNum" sz="quarter" idx="12"/>
          </p:nvPr>
        </p:nvSpPr>
        <p:spPr/>
        <p:txBody>
          <a:bodyPr/>
          <a:lstStyle/>
          <a:p>
            <a:fld id="{6735CAB5-95D1-43CA-96D5-2070EEFE0707}" type="slidenum">
              <a:rPr lang="pt-BR" smtClean="0"/>
              <a:t>‹nº›</a:t>
            </a:fld>
            <a:endParaRPr lang="pt-BR"/>
          </a:p>
        </p:txBody>
      </p:sp>
    </p:spTree>
    <p:extLst>
      <p:ext uri="{BB962C8B-B14F-4D97-AF65-F5344CB8AC3E}">
        <p14:creationId xmlns:p14="http://schemas.microsoft.com/office/powerpoint/2010/main" val="2716200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FC77D4-4BDF-4E7A-B92A-089967D65707}"/>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23E306B7-32BE-471E-AD9B-97CBF74C5E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879D0FC9-E015-46F3-9BF7-67C1CBB3F7E9}"/>
              </a:ext>
            </a:extLst>
          </p:cNvPr>
          <p:cNvSpPr>
            <a:spLocks noGrp="1"/>
          </p:cNvSpPr>
          <p:nvPr>
            <p:ph type="dt" sz="half" idx="10"/>
          </p:nvPr>
        </p:nvSpPr>
        <p:spPr/>
        <p:txBody>
          <a:bodyPr/>
          <a:lstStyle/>
          <a:p>
            <a:fld id="{5FE9034E-8348-4754-8C4E-B813D8A11709}" type="datetimeFigureOut">
              <a:rPr lang="pt-BR" smtClean="0"/>
              <a:t>05/01/2021</a:t>
            </a:fld>
            <a:endParaRPr lang="pt-BR"/>
          </a:p>
        </p:txBody>
      </p:sp>
      <p:sp>
        <p:nvSpPr>
          <p:cNvPr id="5" name="Espaço Reservado para Rodapé 4">
            <a:extLst>
              <a:ext uri="{FF2B5EF4-FFF2-40B4-BE49-F238E27FC236}">
                <a16:creationId xmlns:a16="http://schemas.microsoft.com/office/drawing/2014/main" id="{67CDFFCD-11AA-4023-8E2F-B429002A788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44E6CC03-729A-4C0E-A255-D0D91E76CE5B}"/>
              </a:ext>
            </a:extLst>
          </p:cNvPr>
          <p:cNvSpPr>
            <a:spLocks noGrp="1"/>
          </p:cNvSpPr>
          <p:nvPr>
            <p:ph type="sldNum" sz="quarter" idx="12"/>
          </p:nvPr>
        </p:nvSpPr>
        <p:spPr/>
        <p:txBody>
          <a:bodyPr/>
          <a:lstStyle/>
          <a:p>
            <a:fld id="{6735CAB5-95D1-43CA-96D5-2070EEFE0707}" type="slidenum">
              <a:rPr lang="pt-BR" smtClean="0"/>
              <a:t>‹nº›</a:t>
            </a:fld>
            <a:endParaRPr lang="pt-BR"/>
          </a:p>
        </p:txBody>
      </p:sp>
    </p:spTree>
    <p:extLst>
      <p:ext uri="{BB962C8B-B14F-4D97-AF65-F5344CB8AC3E}">
        <p14:creationId xmlns:p14="http://schemas.microsoft.com/office/powerpoint/2010/main" val="1124030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D2587B-5917-4151-A7BF-2A032920F98A}"/>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1411054-A225-44AC-83E4-A371ECE1B286}"/>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5F82E7D-BBBD-4D22-899A-0AFC9A7468A4}"/>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89B09A7B-BE41-40A1-A45E-545332676854}"/>
              </a:ext>
            </a:extLst>
          </p:cNvPr>
          <p:cNvSpPr>
            <a:spLocks noGrp="1"/>
          </p:cNvSpPr>
          <p:nvPr>
            <p:ph type="dt" sz="half" idx="10"/>
          </p:nvPr>
        </p:nvSpPr>
        <p:spPr/>
        <p:txBody>
          <a:bodyPr/>
          <a:lstStyle/>
          <a:p>
            <a:fld id="{5FE9034E-8348-4754-8C4E-B813D8A11709}" type="datetimeFigureOut">
              <a:rPr lang="pt-BR" smtClean="0"/>
              <a:t>05/01/2021</a:t>
            </a:fld>
            <a:endParaRPr lang="pt-BR"/>
          </a:p>
        </p:txBody>
      </p:sp>
      <p:sp>
        <p:nvSpPr>
          <p:cNvPr id="6" name="Espaço Reservado para Rodapé 5">
            <a:extLst>
              <a:ext uri="{FF2B5EF4-FFF2-40B4-BE49-F238E27FC236}">
                <a16:creationId xmlns:a16="http://schemas.microsoft.com/office/drawing/2014/main" id="{809F8972-49F8-43C1-A1F9-644FFA510EFE}"/>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3B1B4C39-17C1-406B-9044-47E10CD4176E}"/>
              </a:ext>
            </a:extLst>
          </p:cNvPr>
          <p:cNvSpPr>
            <a:spLocks noGrp="1"/>
          </p:cNvSpPr>
          <p:nvPr>
            <p:ph type="sldNum" sz="quarter" idx="12"/>
          </p:nvPr>
        </p:nvSpPr>
        <p:spPr/>
        <p:txBody>
          <a:bodyPr/>
          <a:lstStyle/>
          <a:p>
            <a:fld id="{6735CAB5-95D1-43CA-96D5-2070EEFE0707}" type="slidenum">
              <a:rPr lang="pt-BR" smtClean="0"/>
              <a:t>‹nº›</a:t>
            </a:fld>
            <a:endParaRPr lang="pt-BR"/>
          </a:p>
        </p:txBody>
      </p:sp>
    </p:spTree>
    <p:extLst>
      <p:ext uri="{BB962C8B-B14F-4D97-AF65-F5344CB8AC3E}">
        <p14:creationId xmlns:p14="http://schemas.microsoft.com/office/powerpoint/2010/main" val="3943392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5BDCD2-3B4F-4835-A1C8-91A596F9A6D3}"/>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D6F4CD9E-4DC2-4525-8317-040FD7E6D6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720D896B-FF16-4061-BCF8-C96A89565E22}"/>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97734A5B-263B-4FF0-9C87-CE728B2A04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2BE73DA9-E42B-4894-9325-D0740D3014BD}"/>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6D1194E1-BE9A-41A0-8339-80AD39658A38}"/>
              </a:ext>
            </a:extLst>
          </p:cNvPr>
          <p:cNvSpPr>
            <a:spLocks noGrp="1"/>
          </p:cNvSpPr>
          <p:nvPr>
            <p:ph type="dt" sz="half" idx="10"/>
          </p:nvPr>
        </p:nvSpPr>
        <p:spPr/>
        <p:txBody>
          <a:bodyPr/>
          <a:lstStyle/>
          <a:p>
            <a:fld id="{5FE9034E-8348-4754-8C4E-B813D8A11709}" type="datetimeFigureOut">
              <a:rPr lang="pt-BR" smtClean="0"/>
              <a:t>05/01/2021</a:t>
            </a:fld>
            <a:endParaRPr lang="pt-BR"/>
          </a:p>
        </p:txBody>
      </p:sp>
      <p:sp>
        <p:nvSpPr>
          <p:cNvPr id="8" name="Espaço Reservado para Rodapé 7">
            <a:extLst>
              <a:ext uri="{FF2B5EF4-FFF2-40B4-BE49-F238E27FC236}">
                <a16:creationId xmlns:a16="http://schemas.microsoft.com/office/drawing/2014/main" id="{6F13B655-1D41-4C06-A364-EA01D4E431B0}"/>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C21366E5-43B4-4264-AF9B-0AEE50D45A69}"/>
              </a:ext>
            </a:extLst>
          </p:cNvPr>
          <p:cNvSpPr>
            <a:spLocks noGrp="1"/>
          </p:cNvSpPr>
          <p:nvPr>
            <p:ph type="sldNum" sz="quarter" idx="12"/>
          </p:nvPr>
        </p:nvSpPr>
        <p:spPr/>
        <p:txBody>
          <a:bodyPr/>
          <a:lstStyle/>
          <a:p>
            <a:fld id="{6735CAB5-95D1-43CA-96D5-2070EEFE0707}" type="slidenum">
              <a:rPr lang="pt-BR" smtClean="0"/>
              <a:t>‹nº›</a:t>
            </a:fld>
            <a:endParaRPr lang="pt-BR"/>
          </a:p>
        </p:txBody>
      </p:sp>
    </p:spTree>
    <p:extLst>
      <p:ext uri="{BB962C8B-B14F-4D97-AF65-F5344CB8AC3E}">
        <p14:creationId xmlns:p14="http://schemas.microsoft.com/office/powerpoint/2010/main" val="1413595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798605-4FA6-42C9-9ED0-041840EC3C65}"/>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FB4609BE-1442-42D3-B963-33B4341C2D29}"/>
              </a:ext>
            </a:extLst>
          </p:cNvPr>
          <p:cNvSpPr>
            <a:spLocks noGrp="1"/>
          </p:cNvSpPr>
          <p:nvPr>
            <p:ph type="dt" sz="half" idx="10"/>
          </p:nvPr>
        </p:nvSpPr>
        <p:spPr/>
        <p:txBody>
          <a:bodyPr/>
          <a:lstStyle/>
          <a:p>
            <a:fld id="{5FE9034E-8348-4754-8C4E-B813D8A11709}" type="datetimeFigureOut">
              <a:rPr lang="pt-BR" smtClean="0"/>
              <a:t>05/01/2021</a:t>
            </a:fld>
            <a:endParaRPr lang="pt-BR"/>
          </a:p>
        </p:txBody>
      </p:sp>
      <p:sp>
        <p:nvSpPr>
          <p:cNvPr id="4" name="Espaço Reservado para Rodapé 3">
            <a:extLst>
              <a:ext uri="{FF2B5EF4-FFF2-40B4-BE49-F238E27FC236}">
                <a16:creationId xmlns:a16="http://schemas.microsoft.com/office/drawing/2014/main" id="{C7D210DF-4ED4-4496-8D55-7914A8657871}"/>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47282155-B75A-4B0A-A89D-12C03EB31A61}"/>
              </a:ext>
            </a:extLst>
          </p:cNvPr>
          <p:cNvSpPr>
            <a:spLocks noGrp="1"/>
          </p:cNvSpPr>
          <p:nvPr>
            <p:ph type="sldNum" sz="quarter" idx="12"/>
          </p:nvPr>
        </p:nvSpPr>
        <p:spPr/>
        <p:txBody>
          <a:bodyPr/>
          <a:lstStyle/>
          <a:p>
            <a:fld id="{6735CAB5-95D1-43CA-96D5-2070EEFE0707}" type="slidenum">
              <a:rPr lang="pt-BR" smtClean="0"/>
              <a:t>‹nº›</a:t>
            </a:fld>
            <a:endParaRPr lang="pt-BR"/>
          </a:p>
        </p:txBody>
      </p:sp>
    </p:spTree>
    <p:extLst>
      <p:ext uri="{BB962C8B-B14F-4D97-AF65-F5344CB8AC3E}">
        <p14:creationId xmlns:p14="http://schemas.microsoft.com/office/powerpoint/2010/main" val="2931088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27439126-D022-4D7F-BACB-440EF5E7877A}"/>
              </a:ext>
            </a:extLst>
          </p:cNvPr>
          <p:cNvSpPr>
            <a:spLocks noGrp="1"/>
          </p:cNvSpPr>
          <p:nvPr>
            <p:ph type="dt" sz="half" idx="10"/>
          </p:nvPr>
        </p:nvSpPr>
        <p:spPr/>
        <p:txBody>
          <a:bodyPr/>
          <a:lstStyle/>
          <a:p>
            <a:fld id="{5FE9034E-8348-4754-8C4E-B813D8A11709}" type="datetimeFigureOut">
              <a:rPr lang="pt-BR" smtClean="0"/>
              <a:t>05/01/2021</a:t>
            </a:fld>
            <a:endParaRPr lang="pt-BR"/>
          </a:p>
        </p:txBody>
      </p:sp>
      <p:sp>
        <p:nvSpPr>
          <p:cNvPr id="3" name="Espaço Reservado para Rodapé 2">
            <a:extLst>
              <a:ext uri="{FF2B5EF4-FFF2-40B4-BE49-F238E27FC236}">
                <a16:creationId xmlns:a16="http://schemas.microsoft.com/office/drawing/2014/main" id="{6428CD01-3304-47D8-B5E7-4E4FB1DD27AF}"/>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A8D5CDFA-6F90-434D-A55A-F38AD3C5C0C1}"/>
              </a:ext>
            </a:extLst>
          </p:cNvPr>
          <p:cNvSpPr>
            <a:spLocks noGrp="1"/>
          </p:cNvSpPr>
          <p:nvPr>
            <p:ph type="sldNum" sz="quarter" idx="12"/>
          </p:nvPr>
        </p:nvSpPr>
        <p:spPr/>
        <p:txBody>
          <a:bodyPr/>
          <a:lstStyle/>
          <a:p>
            <a:fld id="{6735CAB5-95D1-43CA-96D5-2070EEFE0707}" type="slidenum">
              <a:rPr lang="pt-BR" smtClean="0"/>
              <a:t>‹nº›</a:t>
            </a:fld>
            <a:endParaRPr lang="pt-BR"/>
          </a:p>
        </p:txBody>
      </p:sp>
    </p:spTree>
    <p:extLst>
      <p:ext uri="{BB962C8B-B14F-4D97-AF65-F5344CB8AC3E}">
        <p14:creationId xmlns:p14="http://schemas.microsoft.com/office/powerpoint/2010/main" val="3202036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A77C9F-00B3-4A6D-967B-2F5ABF986B2C}"/>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2911746C-9D6A-4BC9-AB1B-4A6D1030DE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CFE35F33-5D64-4EDB-B454-FEFA9B2E10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A0D85D80-43DF-421B-948C-936CBFAF6616}"/>
              </a:ext>
            </a:extLst>
          </p:cNvPr>
          <p:cNvSpPr>
            <a:spLocks noGrp="1"/>
          </p:cNvSpPr>
          <p:nvPr>
            <p:ph type="dt" sz="half" idx="10"/>
          </p:nvPr>
        </p:nvSpPr>
        <p:spPr/>
        <p:txBody>
          <a:bodyPr/>
          <a:lstStyle/>
          <a:p>
            <a:fld id="{5FE9034E-8348-4754-8C4E-B813D8A11709}" type="datetimeFigureOut">
              <a:rPr lang="pt-BR" smtClean="0"/>
              <a:t>05/01/2021</a:t>
            </a:fld>
            <a:endParaRPr lang="pt-BR"/>
          </a:p>
        </p:txBody>
      </p:sp>
      <p:sp>
        <p:nvSpPr>
          <p:cNvPr id="6" name="Espaço Reservado para Rodapé 5">
            <a:extLst>
              <a:ext uri="{FF2B5EF4-FFF2-40B4-BE49-F238E27FC236}">
                <a16:creationId xmlns:a16="http://schemas.microsoft.com/office/drawing/2014/main" id="{0284DD62-11D2-442D-B8BD-A3EB03A5823A}"/>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EBFDC409-CBB6-4D39-81A6-A82F3254AD66}"/>
              </a:ext>
            </a:extLst>
          </p:cNvPr>
          <p:cNvSpPr>
            <a:spLocks noGrp="1"/>
          </p:cNvSpPr>
          <p:nvPr>
            <p:ph type="sldNum" sz="quarter" idx="12"/>
          </p:nvPr>
        </p:nvSpPr>
        <p:spPr/>
        <p:txBody>
          <a:bodyPr/>
          <a:lstStyle/>
          <a:p>
            <a:fld id="{6735CAB5-95D1-43CA-96D5-2070EEFE0707}" type="slidenum">
              <a:rPr lang="pt-BR" smtClean="0"/>
              <a:t>‹nº›</a:t>
            </a:fld>
            <a:endParaRPr lang="pt-BR"/>
          </a:p>
        </p:txBody>
      </p:sp>
    </p:spTree>
    <p:extLst>
      <p:ext uri="{BB962C8B-B14F-4D97-AF65-F5344CB8AC3E}">
        <p14:creationId xmlns:p14="http://schemas.microsoft.com/office/powerpoint/2010/main" val="2171078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FB2C13-5E70-42BB-BA09-6482A0A08DE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BC08B240-23A3-4A2F-BD92-79EA1694C4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DA545C23-D426-4C79-8895-643E76081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9421CBCC-E170-4AD2-9E7F-965265412F85}"/>
              </a:ext>
            </a:extLst>
          </p:cNvPr>
          <p:cNvSpPr>
            <a:spLocks noGrp="1"/>
          </p:cNvSpPr>
          <p:nvPr>
            <p:ph type="dt" sz="half" idx="10"/>
          </p:nvPr>
        </p:nvSpPr>
        <p:spPr/>
        <p:txBody>
          <a:bodyPr/>
          <a:lstStyle/>
          <a:p>
            <a:fld id="{5FE9034E-8348-4754-8C4E-B813D8A11709}" type="datetimeFigureOut">
              <a:rPr lang="pt-BR" smtClean="0"/>
              <a:t>05/01/2021</a:t>
            </a:fld>
            <a:endParaRPr lang="pt-BR"/>
          </a:p>
        </p:txBody>
      </p:sp>
      <p:sp>
        <p:nvSpPr>
          <p:cNvPr id="6" name="Espaço Reservado para Rodapé 5">
            <a:extLst>
              <a:ext uri="{FF2B5EF4-FFF2-40B4-BE49-F238E27FC236}">
                <a16:creationId xmlns:a16="http://schemas.microsoft.com/office/drawing/2014/main" id="{C2BFD9AC-EB60-42CE-995D-F24373BAF20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BF9CD1C1-8EAA-47A8-8D3F-17FBCE3824E5}"/>
              </a:ext>
            </a:extLst>
          </p:cNvPr>
          <p:cNvSpPr>
            <a:spLocks noGrp="1"/>
          </p:cNvSpPr>
          <p:nvPr>
            <p:ph type="sldNum" sz="quarter" idx="12"/>
          </p:nvPr>
        </p:nvSpPr>
        <p:spPr/>
        <p:txBody>
          <a:bodyPr/>
          <a:lstStyle/>
          <a:p>
            <a:fld id="{6735CAB5-95D1-43CA-96D5-2070EEFE0707}" type="slidenum">
              <a:rPr lang="pt-BR" smtClean="0"/>
              <a:t>‹nº›</a:t>
            </a:fld>
            <a:endParaRPr lang="pt-BR"/>
          </a:p>
        </p:txBody>
      </p:sp>
    </p:spTree>
    <p:extLst>
      <p:ext uri="{BB962C8B-B14F-4D97-AF65-F5344CB8AC3E}">
        <p14:creationId xmlns:p14="http://schemas.microsoft.com/office/powerpoint/2010/main" val="1754212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7DB24CAB-26B7-4267-91DC-26E6A5A71E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2246DF62-3C23-4964-8E25-85FFFFDCF1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1DC07AD-9988-40DD-885F-0C91DF1A8E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E9034E-8348-4754-8C4E-B813D8A11709}" type="datetimeFigureOut">
              <a:rPr lang="pt-BR" smtClean="0"/>
              <a:t>05/01/2021</a:t>
            </a:fld>
            <a:endParaRPr lang="pt-BR"/>
          </a:p>
        </p:txBody>
      </p:sp>
      <p:sp>
        <p:nvSpPr>
          <p:cNvPr id="5" name="Espaço Reservado para Rodapé 4">
            <a:extLst>
              <a:ext uri="{FF2B5EF4-FFF2-40B4-BE49-F238E27FC236}">
                <a16:creationId xmlns:a16="http://schemas.microsoft.com/office/drawing/2014/main" id="{C86D85DB-B362-4CA3-BCB6-88CEEC9D84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1DC90E09-D9F5-4740-914B-60CDE8145C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35CAB5-95D1-43CA-96D5-2070EEFE0707}" type="slidenum">
              <a:rPr lang="pt-BR" smtClean="0"/>
              <a:t>‹nº›</a:t>
            </a:fld>
            <a:endParaRPr lang="pt-BR"/>
          </a:p>
        </p:txBody>
      </p:sp>
    </p:spTree>
    <p:extLst>
      <p:ext uri="{BB962C8B-B14F-4D97-AF65-F5344CB8AC3E}">
        <p14:creationId xmlns:p14="http://schemas.microsoft.com/office/powerpoint/2010/main" val="1697506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portal.ifrn.edu.br/"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e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qconcursos.com/questoes-de-concursos/bancas/cespe-cebraspe"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qconcursos.com/questoes-de-concursos/provas/cespe-2016-tre-pi-tecnico-judiciario-operacao-de-computadores" TargetMode="External"/><Relationship Id="rId4" Type="http://schemas.openxmlformats.org/officeDocument/2006/relationships/hyperlink" Target="https://www.qconcursos.com/questoes-de-concursos/institutos/tre-pi"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www.qconcursos.com/questoes-de-concursos/bancas/cespe-cebraspe"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qconcursos.com/questoes-de-concursos/provas/cespe-2016-tre-pi-tecnico-judiciario-operacao-de-computadores" TargetMode="External"/><Relationship Id="rId4" Type="http://schemas.openxmlformats.org/officeDocument/2006/relationships/hyperlink" Target="https://www.qconcursos.com/questoes-de-concursos/institutos/tre-pi" TargetMode="External"/></Relationships>
</file>

<file path=ppt/slides/_rels/slide47.xml.rels><?xml version="1.0" encoding="UTF-8" standalone="yes"?>
<Relationships xmlns="http://schemas.openxmlformats.org/package/2006/relationships"><Relationship Id="rId3" Type="http://schemas.openxmlformats.org/officeDocument/2006/relationships/hyperlink" Target="https://www.qconcursos.com/questoes-de-concursos/bancas/cespe-cebraspe"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qconcursos.com/questoes-de-concursos/provas/cespe-2008-hemobras-tecnico-de-informatica" TargetMode="External"/><Relationship Id="rId4" Type="http://schemas.openxmlformats.org/officeDocument/2006/relationships/hyperlink" Target="https://www.qconcursos.com/questoes-de-concursos/institutos/hemobras" TargetMode="External"/></Relationships>
</file>

<file path=ppt/slides/_rels/slide48.xml.rels><?xml version="1.0" encoding="UTF-8" standalone="yes"?>
<Relationships xmlns="http://schemas.openxmlformats.org/package/2006/relationships"><Relationship Id="rId3" Type="http://schemas.openxmlformats.org/officeDocument/2006/relationships/hyperlink" Target="https://www.qconcursos.com/questoes-de-concursos/bancas/cespe-cebraspe"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qconcursos.com/questoes-de-concursos/provas/cespe-2008-hemobras-tecnico-de-informatica" TargetMode="External"/><Relationship Id="rId4" Type="http://schemas.openxmlformats.org/officeDocument/2006/relationships/hyperlink" Target="https://www.qconcursos.com/questoes-de-concursos/institutos/hemobras"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s://www.qconcursos.com/questoes-de-concursos/bancas/fcc"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qconcursos.com/questoes-de-concursos/provas/fcc-2014-sabesp-analista-de-gestao-sistemas" TargetMode="External"/><Relationship Id="rId4" Type="http://schemas.openxmlformats.org/officeDocument/2006/relationships/hyperlink" Target="https://www.qconcursos.com/questoes-de-concursos/institutos/sabesp"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www.qconcursos.com/questoes-de-concursos/bancas/fcc"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qconcursos.com/questoes-de-concursos/provas/fcc-2014-sabesp-analista-de-gestao-sistemas" TargetMode="External"/><Relationship Id="rId4" Type="http://schemas.openxmlformats.org/officeDocument/2006/relationships/hyperlink" Target="https://www.qconcursos.com/questoes-de-concursos/institutos/sabesp"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s://www.qconcursos.com/questoes-de-concursos/bancas/fcc"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qconcursos.com/questoes-de-concursos/provas/fcc-2014-sabesp-analista-de-gestao-sistemas" TargetMode="External"/><Relationship Id="rId4" Type="http://schemas.openxmlformats.org/officeDocument/2006/relationships/hyperlink" Target="https://www.qconcursos.com/questoes-de-concursos/institutos/sabesp"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www.qconcursos.com/questoes-de-concursos/bancas/fcc"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qconcursos.com/questoes-de-concursos/provas/fcc-2014-sabesp-analista-de-gestao-sistemas" TargetMode="External"/><Relationship Id="rId4" Type="http://schemas.openxmlformats.org/officeDocument/2006/relationships/hyperlink" Target="https://www.qconcursos.com/questoes-de-concursos/institutos/sabesp" TargetMode="Externa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www.qconcursos.com/questoes-de-concursos/bancas/fcc"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qconcursos.com/questoes-de-concursos/provas/fcc-2014-sabesp-analista-de-gestao-sistemas" TargetMode="External"/><Relationship Id="rId4" Type="http://schemas.openxmlformats.org/officeDocument/2006/relationships/hyperlink" Target="https://www.qconcursos.com/questoes-de-concursos/institutos/sabesp"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www.qconcursos.com/questoes-de-concursos/bancas/fcc"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qconcursos.com/questoes-de-concursos/provas/fcc-2014-sabesp-analista-de-gestao-sistemas" TargetMode="External"/><Relationship Id="rId4" Type="http://schemas.openxmlformats.org/officeDocument/2006/relationships/hyperlink" Target="https://www.qconcursos.com/questoes-de-concursos/institutos/sabesp" TargetMode="External"/></Relationships>
</file>

<file path=ppt/slides/_rels/slide56.xml.rels><?xml version="1.0" encoding="UTF-8" standalone="yes"?>
<Relationships xmlns="http://schemas.openxmlformats.org/package/2006/relationships"><Relationship Id="rId3" Type="http://schemas.openxmlformats.org/officeDocument/2006/relationships/hyperlink" Target="https://www.qconcursos.com/questoes-de-concursos/bancas/fcc"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qconcursos.com/questoes-de-concursos/provas/fcc-2014-sabesp-analista-de-gestao-sistemas" TargetMode="External"/><Relationship Id="rId4" Type="http://schemas.openxmlformats.org/officeDocument/2006/relationships/hyperlink" Target="https://www.qconcursos.com/questoes-de-concursos/institutos/sabesp" TargetMode="Externa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236EDE-D521-4342-91D8-7450BEE46817}"/>
              </a:ext>
            </a:extLst>
          </p:cNvPr>
          <p:cNvSpPr>
            <a:spLocks noGrp="1"/>
          </p:cNvSpPr>
          <p:nvPr>
            <p:ph type="ctrTitle"/>
          </p:nvPr>
        </p:nvSpPr>
        <p:spPr>
          <a:xfrm>
            <a:off x="-162127" y="1485725"/>
            <a:ext cx="12354127" cy="3662583"/>
          </a:xfrm>
        </p:spPr>
        <p:txBody>
          <a:bodyPr>
            <a:normAutofit/>
          </a:bodyPr>
          <a:lstStyle/>
          <a:p>
            <a:pPr>
              <a:lnSpc>
                <a:spcPct val="150000"/>
              </a:lnSpc>
            </a:pPr>
            <a:r>
              <a:rPr lang="pt-BR" sz="4400" dirty="0">
                <a:latin typeface="Arial" panose="020B0604020202020204" pitchFamily="34" charset="0"/>
                <a:cs typeface="Arial" panose="020B0604020202020204" pitchFamily="34" charset="0"/>
              </a:rPr>
              <a:t>Tema: Sistemas Operacionais de Redes</a:t>
            </a:r>
            <a:br>
              <a:rPr lang="pt-BR" sz="4400" dirty="0">
                <a:latin typeface="Arial" panose="020B0604020202020204" pitchFamily="34" charset="0"/>
                <a:cs typeface="Arial" panose="020B0604020202020204" pitchFamily="34" charset="0"/>
              </a:rPr>
            </a:br>
            <a:r>
              <a:rPr lang="pt-BR" sz="4400" dirty="0">
                <a:latin typeface="Arial" panose="020B0604020202020204" pitchFamily="34" charset="0"/>
                <a:cs typeface="Arial" panose="020B0604020202020204" pitchFamily="34" charset="0"/>
              </a:rPr>
              <a:t> Disciplina: Redes de Computadores</a:t>
            </a:r>
            <a:br>
              <a:rPr lang="pt-BR" sz="4700" dirty="0">
                <a:latin typeface="Arial" panose="020B0604020202020204" pitchFamily="34" charset="0"/>
                <a:cs typeface="Arial" panose="020B0604020202020204" pitchFamily="34" charset="0"/>
              </a:rPr>
            </a:br>
            <a:br>
              <a:rPr lang="pt-BR" sz="700" dirty="0">
                <a:latin typeface="Arial" panose="020B0604020202020204" pitchFamily="34" charset="0"/>
                <a:cs typeface="Arial" panose="020B0604020202020204" pitchFamily="34" charset="0"/>
              </a:rPr>
            </a:br>
            <a:r>
              <a:rPr lang="pt-BR" sz="3600" dirty="0">
                <a:latin typeface="Arial" panose="020B0604020202020204" pitchFamily="34" charset="0"/>
                <a:cs typeface="Arial" panose="020B0604020202020204" pitchFamily="34" charset="0"/>
              </a:rPr>
              <a:t>Professor: Diego Vinícius de Oliveira</a:t>
            </a:r>
            <a:endParaRPr lang="pt-BR" sz="4400" dirty="0">
              <a:latin typeface="Arial" panose="020B0604020202020204" pitchFamily="34" charset="0"/>
              <a:cs typeface="Arial" panose="020B0604020202020204" pitchFamily="34" charset="0"/>
            </a:endParaRPr>
          </a:p>
        </p:txBody>
      </p:sp>
      <p:cxnSp>
        <p:nvCxnSpPr>
          <p:cNvPr id="3" name="Conector reto 2">
            <a:extLst>
              <a:ext uri="{FF2B5EF4-FFF2-40B4-BE49-F238E27FC236}">
                <a16:creationId xmlns:a16="http://schemas.microsoft.com/office/drawing/2014/main" id="{52A897EE-E674-483E-A3B1-2817DB696C88}"/>
              </a:ext>
            </a:extLst>
          </p:cNvPr>
          <p:cNvCxnSpPr>
            <a:cxnSpLocks/>
          </p:cNvCxnSpPr>
          <p:nvPr/>
        </p:nvCxnSpPr>
        <p:spPr>
          <a:xfrm flipH="1">
            <a:off x="0" y="1731520"/>
            <a:ext cx="12192001"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 name="Conector reto 3">
            <a:extLst>
              <a:ext uri="{FF2B5EF4-FFF2-40B4-BE49-F238E27FC236}">
                <a16:creationId xmlns:a16="http://schemas.microsoft.com/office/drawing/2014/main" id="{DDB5F036-51D1-4815-8793-05E812F1BCA9}"/>
              </a:ext>
            </a:extLst>
          </p:cNvPr>
          <p:cNvCxnSpPr>
            <a:cxnSpLocks/>
          </p:cNvCxnSpPr>
          <p:nvPr/>
        </p:nvCxnSpPr>
        <p:spPr>
          <a:xfrm flipH="1">
            <a:off x="-1" y="5836594"/>
            <a:ext cx="12192001"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5" name="Picture 2" descr="Processo Seletivo IFRN 2019: Edital abre vagas para Professor Substituto">
            <a:extLst>
              <a:ext uri="{FF2B5EF4-FFF2-40B4-BE49-F238E27FC236}">
                <a16:creationId xmlns:a16="http://schemas.microsoft.com/office/drawing/2014/main" id="{51EABD2A-0D8E-494A-B85E-7CF845E89E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544" y="1"/>
            <a:ext cx="2994494" cy="1336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9840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590742" y="2238278"/>
            <a:ext cx="10515600" cy="2683918"/>
          </a:xfrm>
        </p:spPr>
        <p:txBody>
          <a:bodyPr>
            <a:normAutofit/>
          </a:bodyPr>
          <a:lstStyle/>
          <a:p>
            <a:pPr marL="0" indent="0" algn="just">
              <a:lnSpc>
                <a:spcPct val="150000"/>
              </a:lnSpc>
              <a:buNone/>
            </a:pPr>
            <a:r>
              <a:rPr lang="pt-BR" sz="2600" dirty="0">
                <a:latin typeface="Arial" panose="020B0604020202020204" pitchFamily="34" charset="0"/>
                <a:cs typeface="Arial" panose="020B0604020202020204" pitchFamily="34" charset="0"/>
              </a:rPr>
              <a:t>Sistemas Operacionais:</a:t>
            </a:r>
          </a:p>
          <a:p>
            <a:pPr marL="0" indent="0" algn="just">
              <a:lnSpc>
                <a:spcPct val="150000"/>
              </a:lnSpc>
              <a:buNone/>
            </a:pPr>
            <a:endParaRPr lang="pt-BR" sz="1600" dirty="0">
              <a:latin typeface="Arial" panose="020B0604020202020204" pitchFamily="34" charset="0"/>
              <a:cs typeface="Arial" panose="020B0604020202020204" pitchFamily="34" charset="0"/>
            </a:endParaRPr>
          </a:p>
          <a:p>
            <a:pPr algn="just">
              <a:lnSpc>
                <a:spcPct val="150000"/>
              </a:lnSpc>
            </a:pPr>
            <a:r>
              <a:rPr lang="pt-BR" sz="2600" dirty="0">
                <a:latin typeface="Arial" panose="020B0604020202020204" pitchFamily="34" charset="0"/>
                <a:cs typeface="Arial" panose="020B0604020202020204" pitchFamily="34" charset="0"/>
              </a:rPr>
              <a:t>Os objetivos básicos de um sistema operacional podem ser sintetizados em duas palavras-chave: “</a:t>
            </a:r>
            <a:r>
              <a:rPr lang="pt-BR" sz="2600" b="1" dirty="0">
                <a:solidFill>
                  <a:srgbClr val="FF6600"/>
                </a:solidFill>
                <a:latin typeface="Arial" panose="020B0604020202020204" pitchFamily="34" charset="0"/>
                <a:cs typeface="Arial" panose="020B0604020202020204" pitchFamily="34" charset="0"/>
              </a:rPr>
              <a:t>abstração</a:t>
            </a:r>
            <a:r>
              <a:rPr lang="pt-BR" sz="2600" dirty="0">
                <a:latin typeface="Arial" panose="020B0604020202020204" pitchFamily="34" charset="0"/>
                <a:cs typeface="Arial" panose="020B0604020202020204" pitchFamily="34" charset="0"/>
              </a:rPr>
              <a:t>” e “</a:t>
            </a:r>
            <a:r>
              <a:rPr lang="pt-BR" sz="2600" b="1" dirty="0">
                <a:solidFill>
                  <a:srgbClr val="FF6600"/>
                </a:solidFill>
                <a:latin typeface="Arial" panose="020B0604020202020204" pitchFamily="34" charset="0"/>
                <a:cs typeface="Arial" panose="020B0604020202020204" pitchFamily="34" charset="0"/>
              </a:rPr>
              <a:t>gerência</a:t>
            </a:r>
            <a:r>
              <a:rPr lang="pt-BR" sz="2600" dirty="0">
                <a:latin typeface="Arial" panose="020B0604020202020204" pitchFamily="34" charset="0"/>
                <a:cs typeface="Arial" panose="020B0604020202020204" pitchFamily="34" charset="0"/>
              </a:rPr>
              <a:t>”.</a:t>
            </a:r>
          </a:p>
        </p:txBody>
      </p:sp>
      <p:sp>
        <p:nvSpPr>
          <p:cNvPr id="6" name="Título 1">
            <a:extLst>
              <a:ext uri="{FF2B5EF4-FFF2-40B4-BE49-F238E27FC236}">
                <a16:creationId xmlns:a16="http://schemas.microsoft.com/office/drawing/2014/main" id="{EAF11816-5F4F-4DE9-B5E2-7D6D71415A11}"/>
              </a:ext>
            </a:extLst>
          </p:cNvPr>
          <p:cNvSpPr>
            <a:spLocks noGrp="1"/>
          </p:cNvSpPr>
          <p:nvPr>
            <p:ph type="title"/>
          </p:nvPr>
        </p:nvSpPr>
        <p:spPr>
          <a:xfrm>
            <a:off x="3171217" y="290468"/>
            <a:ext cx="10515600"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 1.3. Estrutura</a:t>
            </a:r>
          </a:p>
        </p:txBody>
      </p:sp>
      <p:cxnSp>
        <p:nvCxnSpPr>
          <p:cNvPr id="7" name="Conector reto 6">
            <a:extLst>
              <a:ext uri="{FF2B5EF4-FFF2-40B4-BE49-F238E27FC236}">
                <a16:creationId xmlns:a16="http://schemas.microsoft.com/office/drawing/2014/main" id="{C13D2FD9-FC33-4DCC-B757-CE98192169A6}"/>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8" name="Picture 2" descr="Processo Seletivo IFRN 2019: Edital abre vagas para Professor Substituto">
            <a:extLst>
              <a:ext uri="{FF2B5EF4-FFF2-40B4-BE49-F238E27FC236}">
                <a16:creationId xmlns:a16="http://schemas.microsoft.com/office/drawing/2014/main" id="{208A045B-36E8-458D-9594-3BD715DD20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9" name="Retângulo: Cantos Diagonais Recortados 8">
            <a:extLst>
              <a:ext uri="{FF2B5EF4-FFF2-40B4-BE49-F238E27FC236}">
                <a16:creationId xmlns:a16="http://schemas.microsoft.com/office/drawing/2014/main" id="{4F50CE0A-2C69-4806-9E6C-345B71AA55F4}"/>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10</a:t>
            </a:r>
          </a:p>
        </p:txBody>
      </p:sp>
    </p:spTree>
    <p:extLst>
      <p:ext uri="{BB962C8B-B14F-4D97-AF65-F5344CB8AC3E}">
        <p14:creationId xmlns:p14="http://schemas.microsoft.com/office/powerpoint/2010/main" val="1312485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C5D8449D-77DF-4771-A2F1-5EE2064108AF}"/>
              </a:ext>
            </a:extLst>
          </p:cNvPr>
          <p:cNvSpPr txBox="1"/>
          <p:nvPr/>
        </p:nvSpPr>
        <p:spPr>
          <a:xfrm>
            <a:off x="4602409" y="5524123"/>
            <a:ext cx="6099242" cy="369332"/>
          </a:xfrm>
          <a:prstGeom prst="rect">
            <a:avLst/>
          </a:prstGeom>
          <a:noFill/>
        </p:spPr>
        <p:txBody>
          <a:bodyPr wrap="square">
            <a:spAutoFit/>
          </a:bodyPr>
          <a:lstStyle/>
          <a:p>
            <a:r>
              <a:rPr lang="pt-BR" sz="1800" dirty="0">
                <a:effectLst/>
                <a:latin typeface="Arial" panose="020B0604020202020204" pitchFamily="34" charset="0"/>
                <a:ea typeface="Calibri" panose="020F0502020204030204" pitchFamily="34" charset="0"/>
                <a:cs typeface="Arial" panose="020B0604020202020204" pitchFamily="34" charset="0"/>
              </a:rPr>
              <a:t>MAZIERO, (2006).</a:t>
            </a:r>
            <a:endParaRPr lang="pt-BR" dirty="0"/>
          </a:p>
        </p:txBody>
      </p:sp>
      <p:pic>
        <p:nvPicPr>
          <p:cNvPr id="8" name="Imagem 7">
            <a:extLst>
              <a:ext uri="{FF2B5EF4-FFF2-40B4-BE49-F238E27FC236}">
                <a16:creationId xmlns:a16="http://schemas.microsoft.com/office/drawing/2014/main" id="{A9F51DE9-E131-41A3-A967-EADDC3A92301}"/>
              </a:ext>
            </a:extLst>
          </p:cNvPr>
          <p:cNvPicPr>
            <a:picLocks noChangeAspect="1"/>
          </p:cNvPicPr>
          <p:nvPr/>
        </p:nvPicPr>
        <p:blipFill>
          <a:blip r:embed="rId3"/>
          <a:stretch>
            <a:fillRect/>
          </a:stretch>
        </p:blipFill>
        <p:spPr>
          <a:xfrm>
            <a:off x="2503231" y="1426589"/>
            <a:ext cx="4987067" cy="4058624"/>
          </a:xfrm>
          <a:prstGeom prst="rect">
            <a:avLst/>
          </a:prstGeom>
        </p:spPr>
      </p:pic>
      <p:sp>
        <p:nvSpPr>
          <p:cNvPr id="7" name="Título 1">
            <a:extLst>
              <a:ext uri="{FF2B5EF4-FFF2-40B4-BE49-F238E27FC236}">
                <a16:creationId xmlns:a16="http://schemas.microsoft.com/office/drawing/2014/main" id="{A590439B-6B2B-4502-ACFE-895456784F25}"/>
              </a:ext>
            </a:extLst>
          </p:cNvPr>
          <p:cNvSpPr txBox="1">
            <a:spLocks/>
          </p:cNvSpPr>
          <p:nvPr/>
        </p:nvSpPr>
        <p:spPr>
          <a:xfrm>
            <a:off x="3171217" y="290468"/>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dirty="0">
                <a:solidFill>
                  <a:srgbClr val="FF6600"/>
                </a:solidFill>
                <a:latin typeface="Arial" panose="020B0604020202020204" pitchFamily="34" charset="0"/>
                <a:cs typeface="Arial" panose="020B0604020202020204" pitchFamily="34" charset="0"/>
              </a:rPr>
              <a:t> 1.3. Estrutura</a:t>
            </a:r>
          </a:p>
        </p:txBody>
      </p:sp>
      <p:cxnSp>
        <p:nvCxnSpPr>
          <p:cNvPr id="9" name="Conector reto 8">
            <a:extLst>
              <a:ext uri="{FF2B5EF4-FFF2-40B4-BE49-F238E27FC236}">
                <a16:creationId xmlns:a16="http://schemas.microsoft.com/office/drawing/2014/main" id="{AB503AEF-CCF7-46E7-BAF3-B691A921E84E}"/>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10" name="Picture 2" descr="Processo Seletivo IFRN 2019: Edital abre vagas para Professor Substituto">
            <a:extLst>
              <a:ext uri="{FF2B5EF4-FFF2-40B4-BE49-F238E27FC236}">
                <a16:creationId xmlns:a16="http://schemas.microsoft.com/office/drawing/2014/main" id="{CC3B55D7-6398-4438-ABA2-190186AE7B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1" name="Retângulo: Cantos Diagonais Recortados 10">
            <a:extLst>
              <a:ext uri="{FF2B5EF4-FFF2-40B4-BE49-F238E27FC236}">
                <a16:creationId xmlns:a16="http://schemas.microsoft.com/office/drawing/2014/main" id="{CD3B4326-CC70-407B-8F4B-341CB595D0C9}"/>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11</a:t>
            </a:r>
          </a:p>
        </p:txBody>
      </p:sp>
    </p:spTree>
    <p:extLst>
      <p:ext uri="{BB962C8B-B14F-4D97-AF65-F5344CB8AC3E}">
        <p14:creationId xmlns:p14="http://schemas.microsoft.com/office/powerpoint/2010/main" val="2867585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189262" y="1343334"/>
            <a:ext cx="11464473" cy="4814275"/>
          </a:xfrm>
        </p:spPr>
        <p:txBody>
          <a:bodyPr>
            <a:normAutofit/>
          </a:bodyPr>
          <a:lstStyle/>
          <a:p>
            <a:pPr marL="0" indent="0" algn="just">
              <a:lnSpc>
                <a:spcPct val="150000"/>
              </a:lnSpc>
              <a:buNone/>
            </a:pPr>
            <a:r>
              <a:rPr lang="pt-BR" sz="2600" b="1" dirty="0">
                <a:latin typeface="Arial" panose="020B0604020202020204" pitchFamily="34" charset="0"/>
                <a:cs typeface="Arial" panose="020B0604020202020204" pitchFamily="34" charset="0"/>
              </a:rPr>
              <a:t>Componentes de um sistema de computação:</a:t>
            </a:r>
          </a:p>
          <a:p>
            <a:pPr algn="just">
              <a:lnSpc>
                <a:spcPct val="150000"/>
              </a:lnSpc>
            </a:pPr>
            <a:r>
              <a:rPr lang="pt-BR" sz="2600" b="1" dirty="0">
                <a:latin typeface="Arial" panose="020B0604020202020204" pitchFamily="34" charset="0"/>
                <a:cs typeface="Arial" panose="020B0604020202020204" pitchFamily="34" charset="0"/>
              </a:rPr>
              <a:t>Usuário</a:t>
            </a:r>
            <a:r>
              <a:rPr lang="pt-BR" sz="2600" dirty="0">
                <a:latin typeface="Arial" panose="020B0604020202020204" pitchFamily="34" charset="0"/>
                <a:cs typeface="Arial" panose="020B0604020202020204" pitchFamily="34" charset="0"/>
              </a:rPr>
              <a:t> - responsável por interagir com o sistema;</a:t>
            </a:r>
          </a:p>
          <a:p>
            <a:pPr algn="just">
              <a:lnSpc>
                <a:spcPct val="150000"/>
              </a:lnSpc>
            </a:pPr>
            <a:r>
              <a:rPr lang="pt-BR" sz="2600" b="1" dirty="0">
                <a:latin typeface="Arial" panose="020B0604020202020204" pitchFamily="34" charset="0"/>
                <a:cs typeface="Arial" panose="020B0604020202020204" pitchFamily="34" charset="0"/>
              </a:rPr>
              <a:t>Sistema Operacional </a:t>
            </a:r>
            <a:r>
              <a:rPr lang="pt-BR" sz="2600" dirty="0">
                <a:latin typeface="Arial" panose="020B0604020202020204" pitchFamily="34" charset="0"/>
                <a:cs typeface="Arial" panose="020B0604020202020204" pitchFamily="34" charset="0"/>
              </a:rPr>
              <a:t>- atividades de gerencia e controle;</a:t>
            </a:r>
          </a:p>
          <a:p>
            <a:pPr algn="just">
              <a:lnSpc>
                <a:spcPct val="150000"/>
              </a:lnSpc>
            </a:pPr>
            <a:r>
              <a:rPr lang="pt-BR" sz="2600" b="1" dirty="0">
                <a:latin typeface="Arial" panose="020B0604020202020204" pitchFamily="34" charset="0"/>
                <a:cs typeface="Arial" panose="020B0604020202020204" pitchFamily="34" charset="0"/>
              </a:rPr>
              <a:t>Drivers</a:t>
            </a:r>
            <a:r>
              <a:rPr lang="pt-BR" sz="2600" dirty="0">
                <a:latin typeface="Arial" panose="020B0604020202020204" pitchFamily="34" charset="0"/>
                <a:cs typeface="Arial" panose="020B0604020202020204" pitchFamily="34" charset="0"/>
              </a:rPr>
              <a:t> - intermédio entre o sistema operacional e os dispositivos de </a:t>
            </a:r>
            <a:r>
              <a:rPr lang="pt-BR" sz="2600" i="1" dirty="0">
                <a:latin typeface="Arial" panose="020B0604020202020204" pitchFamily="34" charset="0"/>
                <a:cs typeface="Arial" panose="020B0604020202020204" pitchFamily="34" charset="0"/>
              </a:rPr>
              <a:t>hardware</a:t>
            </a:r>
            <a:r>
              <a:rPr lang="pt-BR" sz="2600" dirty="0">
                <a:latin typeface="Arial" panose="020B0604020202020204" pitchFamily="34" charset="0"/>
                <a:cs typeface="Arial" panose="020B0604020202020204" pitchFamily="34" charset="0"/>
              </a:rPr>
              <a:t>;</a:t>
            </a:r>
          </a:p>
          <a:p>
            <a:pPr algn="just">
              <a:lnSpc>
                <a:spcPct val="150000"/>
              </a:lnSpc>
            </a:pPr>
            <a:r>
              <a:rPr lang="pt-BR" sz="2600" b="1" i="1" dirty="0">
                <a:latin typeface="Arial" panose="020B0604020202020204" pitchFamily="34" charset="0"/>
                <a:cs typeface="Arial" panose="020B0604020202020204" pitchFamily="34" charset="0"/>
              </a:rPr>
              <a:t>Hardware</a:t>
            </a:r>
            <a:r>
              <a:rPr lang="pt-BR" sz="2600" b="1" dirty="0">
                <a:latin typeface="Arial" panose="020B0604020202020204" pitchFamily="34" charset="0"/>
                <a:cs typeface="Arial" panose="020B0604020202020204" pitchFamily="34" charset="0"/>
              </a:rPr>
              <a:t> (E/S, CPU, memória)</a:t>
            </a:r>
            <a:r>
              <a:rPr lang="pt-BR" sz="2600" dirty="0">
                <a:latin typeface="Arial" panose="020B0604020202020204" pitchFamily="34" charset="0"/>
                <a:cs typeface="Arial" panose="020B0604020202020204" pitchFamily="34" charset="0"/>
              </a:rPr>
              <a:t> - componentes físicos para funcionamento do sistema; </a:t>
            </a:r>
          </a:p>
          <a:p>
            <a:pPr algn="just">
              <a:lnSpc>
                <a:spcPct val="150000"/>
              </a:lnSpc>
            </a:pPr>
            <a:endParaRPr lang="pt-BR" sz="2600"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A38188D3-9BEA-4619-ABB7-1080A2E8A405}"/>
              </a:ext>
            </a:extLst>
          </p:cNvPr>
          <p:cNvSpPr txBox="1">
            <a:spLocks/>
          </p:cNvSpPr>
          <p:nvPr/>
        </p:nvSpPr>
        <p:spPr>
          <a:xfrm>
            <a:off x="3171217" y="290468"/>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dirty="0">
                <a:solidFill>
                  <a:srgbClr val="FF6600"/>
                </a:solidFill>
                <a:latin typeface="Arial" panose="020B0604020202020204" pitchFamily="34" charset="0"/>
                <a:cs typeface="Arial" panose="020B0604020202020204" pitchFamily="34" charset="0"/>
              </a:rPr>
              <a:t> 1.3. Estrutura</a:t>
            </a:r>
          </a:p>
        </p:txBody>
      </p:sp>
      <p:cxnSp>
        <p:nvCxnSpPr>
          <p:cNvPr id="7" name="Conector reto 6">
            <a:extLst>
              <a:ext uri="{FF2B5EF4-FFF2-40B4-BE49-F238E27FC236}">
                <a16:creationId xmlns:a16="http://schemas.microsoft.com/office/drawing/2014/main" id="{1D309496-6487-4FF1-91CF-43471B0000A6}"/>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8" name="Picture 2" descr="Processo Seletivo IFRN 2019: Edital abre vagas para Professor Substituto">
            <a:extLst>
              <a:ext uri="{FF2B5EF4-FFF2-40B4-BE49-F238E27FC236}">
                <a16:creationId xmlns:a16="http://schemas.microsoft.com/office/drawing/2014/main" id="{E3B7499A-C53F-438A-92BE-0052FCEC5B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9" name="Retângulo: Cantos Diagonais Recortados 8">
            <a:extLst>
              <a:ext uri="{FF2B5EF4-FFF2-40B4-BE49-F238E27FC236}">
                <a16:creationId xmlns:a16="http://schemas.microsoft.com/office/drawing/2014/main" id="{CC830C76-D3CE-4B7E-91A1-FD572DD6A41F}"/>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12</a:t>
            </a:r>
          </a:p>
        </p:txBody>
      </p:sp>
    </p:spTree>
    <p:extLst>
      <p:ext uri="{BB962C8B-B14F-4D97-AF65-F5344CB8AC3E}">
        <p14:creationId xmlns:p14="http://schemas.microsoft.com/office/powerpoint/2010/main" val="4165594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FDE7C3-84B2-4068-8666-6A8D1B63C828}"/>
              </a:ext>
            </a:extLst>
          </p:cNvPr>
          <p:cNvSpPr>
            <a:spLocks noGrp="1"/>
          </p:cNvSpPr>
          <p:nvPr>
            <p:ph type="title"/>
          </p:nvPr>
        </p:nvSpPr>
        <p:spPr>
          <a:xfrm>
            <a:off x="1854740" y="3171215"/>
            <a:ext cx="8482519" cy="1284050"/>
          </a:xfrm>
        </p:spPr>
        <p:txBody>
          <a:bodyPr>
            <a:normAutofit/>
          </a:bodyPr>
          <a:lstStyle/>
          <a:p>
            <a:pPr algn="ctr"/>
            <a:r>
              <a:rPr lang="pt-BR" sz="4000" dirty="0">
                <a:solidFill>
                  <a:srgbClr val="FF6600"/>
                </a:solidFill>
                <a:latin typeface="Arial" panose="020B0604020202020204" pitchFamily="34" charset="0"/>
                <a:cs typeface="Arial" panose="020B0604020202020204" pitchFamily="34" charset="0"/>
              </a:rPr>
              <a:t>2. Sistemas Operacionais de Redes; </a:t>
            </a:r>
          </a:p>
        </p:txBody>
      </p:sp>
      <p:cxnSp>
        <p:nvCxnSpPr>
          <p:cNvPr id="3" name="Conector reto 2">
            <a:extLst>
              <a:ext uri="{FF2B5EF4-FFF2-40B4-BE49-F238E27FC236}">
                <a16:creationId xmlns:a16="http://schemas.microsoft.com/office/drawing/2014/main" id="{E09E6D32-76F9-413B-B23B-6AB5089C8CC4}"/>
              </a:ext>
            </a:extLst>
          </p:cNvPr>
          <p:cNvCxnSpPr>
            <a:cxnSpLocks/>
          </p:cNvCxnSpPr>
          <p:nvPr/>
        </p:nvCxnSpPr>
        <p:spPr>
          <a:xfrm flipH="1">
            <a:off x="0" y="3171215"/>
            <a:ext cx="12192000"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 name="Conector reto 3">
            <a:extLst>
              <a:ext uri="{FF2B5EF4-FFF2-40B4-BE49-F238E27FC236}">
                <a16:creationId xmlns:a16="http://schemas.microsoft.com/office/drawing/2014/main" id="{E3D33362-F0BE-46A1-9370-CD4FFF5762DC}"/>
              </a:ext>
            </a:extLst>
          </p:cNvPr>
          <p:cNvCxnSpPr>
            <a:cxnSpLocks/>
          </p:cNvCxnSpPr>
          <p:nvPr/>
        </p:nvCxnSpPr>
        <p:spPr>
          <a:xfrm flipH="1">
            <a:off x="0" y="4396900"/>
            <a:ext cx="12192000"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5" name="Picture 2" descr="Processo Seletivo IFRN 2019: Edital abre vagas para Professor Substituto">
            <a:extLst>
              <a:ext uri="{FF2B5EF4-FFF2-40B4-BE49-F238E27FC236}">
                <a16:creationId xmlns:a16="http://schemas.microsoft.com/office/drawing/2014/main" id="{AD6B7179-E841-4513-9744-31080B0483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544" y="1"/>
            <a:ext cx="3497290" cy="1561290"/>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Cantos Diagonais Recortados 5">
            <a:extLst>
              <a:ext uri="{FF2B5EF4-FFF2-40B4-BE49-F238E27FC236}">
                <a16:creationId xmlns:a16="http://schemas.microsoft.com/office/drawing/2014/main" id="{87FA653C-03D7-4FEA-BF23-D0FE92EBB17B}"/>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13</a:t>
            </a:r>
          </a:p>
        </p:txBody>
      </p:sp>
    </p:spTree>
    <p:extLst>
      <p:ext uri="{BB962C8B-B14F-4D97-AF65-F5344CB8AC3E}">
        <p14:creationId xmlns:p14="http://schemas.microsoft.com/office/powerpoint/2010/main" val="3675750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FDE7C3-84B2-4068-8666-6A8D1B63C828}"/>
              </a:ext>
            </a:extLst>
          </p:cNvPr>
          <p:cNvSpPr>
            <a:spLocks noGrp="1"/>
          </p:cNvSpPr>
          <p:nvPr>
            <p:ph type="title"/>
          </p:nvPr>
        </p:nvSpPr>
        <p:spPr>
          <a:xfrm>
            <a:off x="3321569" y="271013"/>
            <a:ext cx="11367197"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2.1 Definição </a:t>
            </a:r>
          </a:p>
        </p:txBody>
      </p:sp>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590742" y="2043725"/>
            <a:ext cx="10515600" cy="3572746"/>
          </a:xfrm>
        </p:spPr>
        <p:txBody>
          <a:bodyPr>
            <a:normAutofit/>
          </a:bodyPr>
          <a:lstStyle/>
          <a:p>
            <a:pPr algn="just">
              <a:lnSpc>
                <a:spcPct val="150000"/>
              </a:lnSpc>
            </a:pPr>
            <a:r>
              <a:rPr lang="pt-BR" sz="2600" dirty="0">
                <a:latin typeface="Arial" panose="020B0604020202020204" pitchFamily="34" charset="0"/>
                <a:cs typeface="Arial" panose="020B0604020202020204" pitchFamily="34" charset="0"/>
              </a:rPr>
              <a:t>Sistema Operacional Local (SOL) - computadores funcionavam isoladamente;</a:t>
            </a:r>
          </a:p>
          <a:p>
            <a:pPr algn="just">
              <a:lnSpc>
                <a:spcPct val="150000"/>
              </a:lnSpc>
            </a:pPr>
            <a:r>
              <a:rPr lang="pt-BR" sz="2600" dirty="0">
                <a:latin typeface="Arial" panose="020B0604020202020204" pitchFamily="34" charset="0"/>
                <a:cs typeface="Arial" panose="020B0604020202020204" pitchFamily="34" charset="0"/>
              </a:rPr>
              <a:t>Sistemas Operacionais de Redes (SOR) -  Consiste em uma família de programas que são executados em computadores interligados através de meios diversos e dispostos em rede.</a:t>
            </a:r>
          </a:p>
          <a:p>
            <a:pPr algn="just">
              <a:lnSpc>
                <a:spcPct val="150000"/>
              </a:lnSpc>
            </a:pPr>
            <a:endParaRPr lang="pt-BR" sz="2600" dirty="0">
              <a:latin typeface="Arial" panose="020B0604020202020204" pitchFamily="34" charset="0"/>
              <a:cs typeface="Arial" panose="020B0604020202020204" pitchFamily="34" charset="0"/>
            </a:endParaRPr>
          </a:p>
        </p:txBody>
      </p:sp>
      <p:cxnSp>
        <p:nvCxnSpPr>
          <p:cNvPr id="5" name="Conector reto 4">
            <a:extLst>
              <a:ext uri="{FF2B5EF4-FFF2-40B4-BE49-F238E27FC236}">
                <a16:creationId xmlns:a16="http://schemas.microsoft.com/office/drawing/2014/main" id="{F859CB96-2FFF-405A-8B48-0774325C0AC7}"/>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6" name="Picture 2" descr="Processo Seletivo IFRN 2019: Edital abre vagas para Professor Substituto">
            <a:extLst>
              <a:ext uri="{FF2B5EF4-FFF2-40B4-BE49-F238E27FC236}">
                <a16:creationId xmlns:a16="http://schemas.microsoft.com/office/drawing/2014/main" id="{84D50D09-F1BB-4BB0-A4FB-22527DAA2A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7" name="Retângulo: Cantos Diagonais Recortados 6">
            <a:extLst>
              <a:ext uri="{FF2B5EF4-FFF2-40B4-BE49-F238E27FC236}">
                <a16:creationId xmlns:a16="http://schemas.microsoft.com/office/drawing/2014/main" id="{64032B67-7F64-499B-8BD5-632A80B8ABCA}"/>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14</a:t>
            </a:r>
          </a:p>
        </p:txBody>
      </p:sp>
    </p:spTree>
    <p:extLst>
      <p:ext uri="{BB962C8B-B14F-4D97-AF65-F5344CB8AC3E}">
        <p14:creationId xmlns:p14="http://schemas.microsoft.com/office/powerpoint/2010/main" val="1836470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979848" y="1597937"/>
            <a:ext cx="10515600" cy="3572746"/>
          </a:xfrm>
        </p:spPr>
        <p:txBody>
          <a:bodyPr>
            <a:normAutofit/>
          </a:bodyPr>
          <a:lstStyle/>
          <a:p>
            <a:pPr algn="just">
              <a:lnSpc>
                <a:spcPct val="150000"/>
              </a:lnSpc>
            </a:pPr>
            <a:endParaRPr lang="pt-BR" sz="2600" dirty="0">
              <a:latin typeface="Arial" panose="020B0604020202020204" pitchFamily="34" charset="0"/>
              <a:cs typeface="Arial" panose="020B0604020202020204" pitchFamily="34" charset="0"/>
            </a:endParaRPr>
          </a:p>
          <a:p>
            <a:pPr algn="just">
              <a:lnSpc>
                <a:spcPct val="150000"/>
              </a:lnSpc>
            </a:pPr>
            <a:r>
              <a:rPr lang="pt-BR" sz="2600" dirty="0">
                <a:latin typeface="Arial" panose="020B0604020202020204" pitchFamily="34" charset="0"/>
                <a:cs typeface="Arial" panose="020B0604020202020204" pitchFamily="34" charset="0"/>
              </a:rPr>
              <a:t>Sistemas Operacionais de Redes (SOR);</a:t>
            </a:r>
          </a:p>
          <a:p>
            <a:pPr algn="just">
              <a:lnSpc>
                <a:spcPct val="150000"/>
              </a:lnSpc>
            </a:pPr>
            <a:endParaRPr lang="pt-BR" sz="2600" dirty="0">
              <a:latin typeface="Arial" panose="020B0604020202020204" pitchFamily="34" charset="0"/>
              <a:cs typeface="Arial" panose="020B0604020202020204" pitchFamily="34" charset="0"/>
            </a:endParaRPr>
          </a:p>
          <a:p>
            <a:pPr algn="just">
              <a:lnSpc>
                <a:spcPct val="150000"/>
              </a:lnSpc>
            </a:pPr>
            <a:r>
              <a:rPr lang="pt-BR" sz="2600" i="1" dirty="0">
                <a:latin typeface="Arial" panose="020B0604020202020204" pitchFamily="34" charset="0"/>
                <a:cs typeface="Arial" panose="020B0604020202020204" pitchFamily="34" charset="0"/>
              </a:rPr>
              <a:t>Network </a:t>
            </a:r>
            <a:r>
              <a:rPr lang="pt-BR" sz="2600" i="1" dirty="0" err="1">
                <a:latin typeface="Arial" panose="020B0604020202020204" pitchFamily="34" charset="0"/>
                <a:cs typeface="Arial" panose="020B0604020202020204" pitchFamily="34" charset="0"/>
              </a:rPr>
              <a:t>Operating</a:t>
            </a:r>
            <a:r>
              <a:rPr lang="pt-BR" sz="2600" i="1" dirty="0">
                <a:latin typeface="Arial" panose="020B0604020202020204" pitchFamily="34" charset="0"/>
                <a:cs typeface="Arial" panose="020B0604020202020204" pitchFamily="34" charset="0"/>
              </a:rPr>
              <a:t> System  </a:t>
            </a:r>
            <a:r>
              <a:rPr lang="pt-BR" sz="2600" dirty="0">
                <a:latin typeface="Arial" panose="020B0604020202020204" pitchFamily="34" charset="0"/>
                <a:cs typeface="Arial" panose="020B0604020202020204" pitchFamily="34" charset="0"/>
              </a:rPr>
              <a:t>(NOS);</a:t>
            </a:r>
          </a:p>
          <a:p>
            <a:pPr algn="just">
              <a:lnSpc>
                <a:spcPct val="150000"/>
              </a:lnSpc>
            </a:pPr>
            <a:endParaRPr lang="pt-BR" sz="2600" dirty="0">
              <a:latin typeface="Arial" panose="020B0604020202020204" pitchFamily="34" charset="0"/>
              <a:cs typeface="Arial" panose="020B0604020202020204" pitchFamily="34" charset="0"/>
            </a:endParaRPr>
          </a:p>
        </p:txBody>
      </p:sp>
      <p:sp>
        <p:nvSpPr>
          <p:cNvPr id="10" name="Título 1">
            <a:extLst>
              <a:ext uri="{FF2B5EF4-FFF2-40B4-BE49-F238E27FC236}">
                <a16:creationId xmlns:a16="http://schemas.microsoft.com/office/drawing/2014/main" id="{231755E9-D6B4-4772-8002-3DB4C65641FE}"/>
              </a:ext>
            </a:extLst>
          </p:cNvPr>
          <p:cNvSpPr>
            <a:spLocks noGrp="1"/>
          </p:cNvSpPr>
          <p:nvPr>
            <p:ph type="title"/>
          </p:nvPr>
        </p:nvSpPr>
        <p:spPr>
          <a:xfrm>
            <a:off x="3321569" y="271013"/>
            <a:ext cx="11367197"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2.1 Definição </a:t>
            </a:r>
          </a:p>
        </p:txBody>
      </p:sp>
      <p:cxnSp>
        <p:nvCxnSpPr>
          <p:cNvPr id="11" name="Conector reto 10">
            <a:extLst>
              <a:ext uri="{FF2B5EF4-FFF2-40B4-BE49-F238E27FC236}">
                <a16:creationId xmlns:a16="http://schemas.microsoft.com/office/drawing/2014/main" id="{A9A31F47-1752-4A74-94BB-2FB21B68611C}"/>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12" name="Picture 2" descr="Processo Seletivo IFRN 2019: Edital abre vagas para Professor Substituto">
            <a:extLst>
              <a:ext uri="{FF2B5EF4-FFF2-40B4-BE49-F238E27FC236}">
                <a16:creationId xmlns:a16="http://schemas.microsoft.com/office/drawing/2014/main" id="{275F1C72-90AA-4533-809B-C82ABC36C8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3" name="Retângulo: Cantos Diagonais Recortados 12">
            <a:extLst>
              <a:ext uri="{FF2B5EF4-FFF2-40B4-BE49-F238E27FC236}">
                <a16:creationId xmlns:a16="http://schemas.microsoft.com/office/drawing/2014/main" id="{0822CC9E-266A-4BDC-A203-AC17254F4B0D}"/>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15</a:t>
            </a:r>
          </a:p>
        </p:txBody>
      </p:sp>
    </p:spTree>
    <p:extLst>
      <p:ext uri="{BB962C8B-B14F-4D97-AF65-F5344CB8AC3E}">
        <p14:creationId xmlns:p14="http://schemas.microsoft.com/office/powerpoint/2010/main" val="2705686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590742" y="2043725"/>
            <a:ext cx="10515600" cy="3572746"/>
          </a:xfrm>
        </p:spPr>
        <p:txBody>
          <a:bodyPr>
            <a:normAutofit/>
          </a:bodyPr>
          <a:lstStyle/>
          <a:p>
            <a:pPr algn="just">
              <a:lnSpc>
                <a:spcPct val="150000"/>
              </a:lnSpc>
            </a:pPr>
            <a:r>
              <a:rPr lang="pt-BR" sz="2600" dirty="0">
                <a:latin typeface="Arial" panose="020B0604020202020204" pitchFamily="34" charset="0"/>
                <a:cs typeface="Arial" panose="020B0604020202020204" pitchFamily="34" charset="0"/>
              </a:rPr>
              <a:t>Um Sistema Operacional de Redes é um conjunto de módulos que ampliam os sistemas operacionais, complementando-os com um conjunto de funções básicas, e de uso geral, que tornam </a:t>
            </a:r>
            <a:r>
              <a:rPr lang="pt-BR" sz="2600" b="1" dirty="0">
                <a:solidFill>
                  <a:srgbClr val="FF6600"/>
                </a:solidFill>
                <a:latin typeface="Arial" panose="020B0604020202020204" pitchFamily="34" charset="0"/>
                <a:cs typeface="Arial" panose="020B0604020202020204" pitchFamily="34" charset="0"/>
              </a:rPr>
              <a:t>transparente</a:t>
            </a:r>
            <a:r>
              <a:rPr lang="pt-BR" sz="2600" dirty="0">
                <a:latin typeface="Arial" panose="020B0604020202020204" pitchFamily="34" charset="0"/>
                <a:cs typeface="Arial" panose="020B0604020202020204" pitchFamily="34" charset="0"/>
              </a:rPr>
              <a:t> o uso de recursos compartilhados da rede.</a:t>
            </a:r>
          </a:p>
        </p:txBody>
      </p:sp>
      <p:sp>
        <p:nvSpPr>
          <p:cNvPr id="8" name="Título 1">
            <a:extLst>
              <a:ext uri="{FF2B5EF4-FFF2-40B4-BE49-F238E27FC236}">
                <a16:creationId xmlns:a16="http://schemas.microsoft.com/office/drawing/2014/main" id="{3787BF58-4556-461C-ABE8-4E1AB271F59D}"/>
              </a:ext>
            </a:extLst>
          </p:cNvPr>
          <p:cNvSpPr>
            <a:spLocks noGrp="1"/>
          </p:cNvSpPr>
          <p:nvPr>
            <p:ph type="title"/>
          </p:nvPr>
        </p:nvSpPr>
        <p:spPr>
          <a:xfrm>
            <a:off x="3321569" y="271013"/>
            <a:ext cx="11367197"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2.1 Definição </a:t>
            </a:r>
          </a:p>
        </p:txBody>
      </p:sp>
      <p:cxnSp>
        <p:nvCxnSpPr>
          <p:cNvPr id="9" name="Conector reto 8">
            <a:extLst>
              <a:ext uri="{FF2B5EF4-FFF2-40B4-BE49-F238E27FC236}">
                <a16:creationId xmlns:a16="http://schemas.microsoft.com/office/drawing/2014/main" id="{FEA70F75-2CA1-413E-9BA3-00D2D559BE0D}"/>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10" name="Picture 2" descr="Processo Seletivo IFRN 2019: Edital abre vagas para Professor Substituto">
            <a:extLst>
              <a:ext uri="{FF2B5EF4-FFF2-40B4-BE49-F238E27FC236}">
                <a16:creationId xmlns:a16="http://schemas.microsoft.com/office/drawing/2014/main" id="{012549D6-4278-4282-B41F-E4CB838893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3" name="Retângulo: Cantos Diagonais Recortados 12">
            <a:extLst>
              <a:ext uri="{FF2B5EF4-FFF2-40B4-BE49-F238E27FC236}">
                <a16:creationId xmlns:a16="http://schemas.microsoft.com/office/drawing/2014/main" id="{E4022583-7238-4D6F-BA64-9E5BA3D482B3}"/>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16</a:t>
            </a:r>
          </a:p>
        </p:txBody>
      </p:sp>
    </p:spTree>
    <p:extLst>
      <p:ext uri="{BB962C8B-B14F-4D97-AF65-F5344CB8AC3E}">
        <p14:creationId xmlns:p14="http://schemas.microsoft.com/office/powerpoint/2010/main" val="1805694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590742" y="2043725"/>
            <a:ext cx="10515600" cy="3572746"/>
          </a:xfrm>
        </p:spPr>
        <p:txBody>
          <a:bodyPr>
            <a:normAutofit/>
          </a:bodyPr>
          <a:lstStyle/>
          <a:p>
            <a:pPr algn="just">
              <a:lnSpc>
                <a:spcPct val="150000"/>
              </a:lnSpc>
            </a:pPr>
            <a:r>
              <a:rPr lang="pt-BR" sz="2600" dirty="0">
                <a:latin typeface="Arial" panose="020B0604020202020204" pitchFamily="34" charset="0"/>
                <a:cs typeface="Arial" panose="020B0604020202020204" pitchFamily="34" charset="0"/>
              </a:rPr>
              <a:t>A função principal do SOR é a administração lógica da mesma, ou seja, o controle de suas funcionalidades, alguns sistemas oferecem o recurso de compartilhamento de arquivos, impressoras e outros dispositivos através da rede.</a:t>
            </a:r>
          </a:p>
        </p:txBody>
      </p:sp>
      <p:sp>
        <p:nvSpPr>
          <p:cNvPr id="10" name="Título 1">
            <a:extLst>
              <a:ext uri="{FF2B5EF4-FFF2-40B4-BE49-F238E27FC236}">
                <a16:creationId xmlns:a16="http://schemas.microsoft.com/office/drawing/2014/main" id="{6F2C7515-7A6B-483B-8EA8-FCA0DA95C825}"/>
              </a:ext>
            </a:extLst>
          </p:cNvPr>
          <p:cNvSpPr>
            <a:spLocks noGrp="1"/>
          </p:cNvSpPr>
          <p:nvPr>
            <p:ph type="title"/>
          </p:nvPr>
        </p:nvSpPr>
        <p:spPr>
          <a:xfrm>
            <a:off x="3321569" y="271013"/>
            <a:ext cx="11367197"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2.1 Definição </a:t>
            </a:r>
          </a:p>
        </p:txBody>
      </p:sp>
      <p:cxnSp>
        <p:nvCxnSpPr>
          <p:cNvPr id="11" name="Conector reto 10">
            <a:extLst>
              <a:ext uri="{FF2B5EF4-FFF2-40B4-BE49-F238E27FC236}">
                <a16:creationId xmlns:a16="http://schemas.microsoft.com/office/drawing/2014/main" id="{5C08AD08-76D3-4141-B92E-42B78DA553BD}"/>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12" name="Picture 2" descr="Processo Seletivo IFRN 2019: Edital abre vagas para Professor Substituto">
            <a:extLst>
              <a:ext uri="{FF2B5EF4-FFF2-40B4-BE49-F238E27FC236}">
                <a16:creationId xmlns:a16="http://schemas.microsoft.com/office/drawing/2014/main" id="{AA548DDC-1607-4870-8C84-D2C72576EB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3" name="Retângulo: Cantos Diagonais Recortados 12">
            <a:extLst>
              <a:ext uri="{FF2B5EF4-FFF2-40B4-BE49-F238E27FC236}">
                <a16:creationId xmlns:a16="http://schemas.microsoft.com/office/drawing/2014/main" id="{D79CFAD6-3378-4EF5-A668-CAAF1975BB2C}"/>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17</a:t>
            </a:r>
          </a:p>
        </p:txBody>
      </p:sp>
    </p:spTree>
    <p:extLst>
      <p:ext uri="{BB962C8B-B14F-4D97-AF65-F5344CB8AC3E}">
        <p14:creationId xmlns:p14="http://schemas.microsoft.com/office/powerpoint/2010/main" val="796883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590742" y="2043725"/>
            <a:ext cx="10515600" cy="3572746"/>
          </a:xfrm>
        </p:spPr>
        <p:txBody>
          <a:bodyPr>
            <a:normAutofit/>
          </a:bodyPr>
          <a:lstStyle/>
          <a:p>
            <a:pPr algn="just">
              <a:lnSpc>
                <a:spcPct val="150000"/>
              </a:lnSpc>
            </a:pPr>
            <a:r>
              <a:rPr lang="pt-BR" sz="2600" dirty="0">
                <a:latin typeface="Arial" panose="020B0604020202020204" pitchFamily="34" charset="0"/>
                <a:cs typeface="Arial" panose="020B0604020202020204" pitchFamily="34" charset="0"/>
              </a:rPr>
              <a:t>O </a:t>
            </a:r>
            <a:r>
              <a:rPr lang="pt-BR" sz="2600" b="1" dirty="0">
                <a:solidFill>
                  <a:srgbClr val="FF6600"/>
                </a:solidFill>
                <a:latin typeface="Arial" panose="020B0604020202020204" pitchFamily="34" charset="0"/>
                <a:cs typeface="Arial" panose="020B0604020202020204" pitchFamily="34" charset="0"/>
              </a:rPr>
              <a:t>redirecionador</a:t>
            </a:r>
            <a:r>
              <a:rPr lang="pt-BR" sz="2600" dirty="0">
                <a:latin typeface="Arial" panose="020B0604020202020204" pitchFamily="34" charset="0"/>
                <a:cs typeface="Arial" panose="020B0604020202020204" pitchFamily="34" charset="0"/>
              </a:rPr>
              <a:t> funciona interceptando as chamadas feitas pelas aplicações ao sistema operacional local, desviando aquelas que dizem respeito a recursos remotos para o módulo do sistema operacional de rede, responsável pelos serviços de comunicação, que vai  buscar os recursos na própria rede. </a:t>
            </a:r>
          </a:p>
        </p:txBody>
      </p:sp>
      <p:sp>
        <p:nvSpPr>
          <p:cNvPr id="10" name="Título 1">
            <a:extLst>
              <a:ext uri="{FF2B5EF4-FFF2-40B4-BE49-F238E27FC236}">
                <a16:creationId xmlns:a16="http://schemas.microsoft.com/office/drawing/2014/main" id="{1DD70488-8EEE-49EF-8736-45EB41D8AB49}"/>
              </a:ext>
            </a:extLst>
          </p:cNvPr>
          <p:cNvSpPr txBox="1">
            <a:spLocks/>
          </p:cNvSpPr>
          <p:nvPr/>
        </p:nvSpPr>
        <p:spPr>
          <a:xfrm>
            <a:off x="3321569" y="271013"/>
            <a:ext cx="11367197"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dirty="0">
                <a:solidFill>
                  <a:srgbClr val="FF6600"/>
                </a:solidFill>
                <a:latin typeface="Arial" panose="020B0604020202020204" pitchFamily="34" charset="0"/>
                <a:cs typeface="Arial" panose="020B0604020202020204" pitchFamily="34" charset="0"/>
              </a:rPr>
              <a:t>2.1 Definição </a:t>
            </a:r>
          </a:p>
        </p:txBody>
      </p:sp>
      <p:cxnSp>
        <p:nvCxnSpPr>
          <p:cNvPr id="11" name="Conector reto 10">
            <a:extLst>
              <a:ext uri="{FF2B5EF4-FFF2-40B4-BE49-F238E27FC236}">
                <a16:creationId xmlns:a16="http://schemas.microsoft.com/office/drawing/2014/main" id="{529D8165-56FC-41E0-930C-149FB6ABA4CB}"/>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12" name="Picture 2" descr="Processo Seletivo IFRN 2019: Edital abre vagas para Professor Substituto">
            <a:extLst>
              <a:ext uri="{FF2B5EF4-FFF2-40B4-BE49-F238E27FC236}">
                <a16:creationId xmlns:a16="http://schemas.microsoft.com/office/drawing/2014/main" id="{96DACF33-38DF-4FAB-9F84-B638B658A6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3" name="Retângulo: Cantos Diagonais Recortados 12">
            <a:extLst>
              <a:ext uri="{FF2B5EF4-FFF2-40B4-BE49-F238E27FC236}">
                <a16:creationId xmlns:a16="http://schemas.microsoft.com/office/drawing/2014/main" id="{523F4762-81F2-4029-A7FE-D2806727C1A4}"/>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18</a:t>
            </a:r>
          </a:p>
        </p:txBody>
      </p:sp>
    </p:spTree>
    <p:extLst>
      <p:ext uri="{BB962C8B-B14F-4D97-AF65-F5344CB8AC3E}">
        <p14:creationId xmlns:p14="http://schemas.microsoft.com/office/powerpoint/2010/main" val="114895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CA4D2BE9-D833-4CFC-A540-615ABC3E8B3E}"/>
              </a:ext>
            </a:extLst>
          </p:cNvPr>
          <p:cNvPicPr>
            <a:picLocks noChangeAspect="1"/>
          </p:cNvPicPr>
          <p:nvPr/>
        </p:nvPicPr>
        <p:blipFill>
          <a:blip r:embed="rId3"/>
          <a:stretch>
            <a:fillRect/>
          </a:stretch>
        </p:blipFill>
        <p:spPr>
          <a:xfrm>
            <a:off x="4980562" y="1597937"/>
            <a:ext cx="5575164" cy="4473205"/>
          </a:xfrm>
          <a:prstGeom prst="rect">
            <a:avLst/>
          </a:prstGeom>
        </p:spPr>
      </p:pic>
      <p:pic>
        <p:nvPicPr>
          <p:cNvPr id="7" name="Imagem 6">
            <a:extLst>
              <a:ext uri="{FF2B5EF4-FFF2-40B4-BE49-F238E27FC236}">
                <a16:creationId xmlns:a16="http://schemas.microsoft.com/office/drawing/2014/main" id="{9C643671-7BD5-44C5-B0C1-1F520E87C57B}"/>
              </a:ext>
            </a:extLst>
          </p:cNvPr>
          <p:cNvPicPr>
            <a:picLocks noChangeAspect="1"/>
          </p:cNvPicPr>
          <p:nvPr/>
        </p:nvPicPr>
        <p:blipFill rotWithShape="1">
          <a:blip r:embed="rId3"/>
          <a:srcRect t="40026" r="50066"/>
          <a:stretch/>
        </p:blipFill>
        <p:spPr>
          <a:xfrm>
            <a:off x="819150" y="2511036"/>
            <a:ext cx="2839463" cy="2736276"/>
          </a:xfrm>
          <a:prstGeom prst="rect">
            <a:avLst/>
          </a:prstGeom>
        </p:spPr>
      </p:pic>
      <p:pic>
        <p:nvPicPr>
          <p:cNvPr id="8" name="Imagem 7">
            <a:extLst>
              <a:ext uri="{FF2B5EF4-FFF2-40B4-BE49-F238E27FC236}">
                <a16:creationId xmlns:a16="http://schemas.microsoft.com/office/drawing/2014/main" id="{92376348-1EF7-4CF3-A75A-C1CE3DDA5570}"/>
              </a:ext>
            </a:extLst>
          </p:cNvPr>
          <p:cNvPicPr>
            <a:picLocks noChangeAspect="1"/>
          </p:cNvPicPr>
          <p:nvPr/>
        </p:nvPicPr>
        <p:blipFill rotWithShape="1">
          <a:blip r:embed="rId3"/>
          <a:srcRect r="57269" b="79944"/>
          <a:stretch/>
        </p:blipFill>
        <p:spPr>
          <a:xfrm>
            <a:off x="819150" y="1598427"/>
            <a:ext cx="2429886" cy="915041"/>
          </a:xfrm>
          <a:prstGeom prst="rect">
            <a:avLst/>
          </a:prstGeom>
        </p:spPr>
      </p:pic>
      <p:sp>
        <p:nvSpPr>
          <p:cNvPr id="9" name="Espaço Reservado para Conteúdo 2">
            <a:extLst>
              <a:ext uri="{FF2B5EF4-FFF2-40B4-BE49-F238E27FC236}">
                <a16:creationId xmlns:a16="http://schemas.microsoft.com/office/drawing/2014/main" id="{96C51CF4-E2C2-4A39-A726-DCA0056E7E7D}"/>
              </a:ext>
            </a:extLst>
          </p:cNvPr>
          <p:cNvSpPr>
            <a:spLocks noGrp="1"/>
          </p:cNvSpPr>
          <p:nvPr>
            <p:ph idx="1"/>
          </p:nvPr>
        </p:nvSpPr>
        <p:spPr>
          <a:xfrm>
            <a:off x="5578294" y="5901477"/>
            <a:ext cx="1696890" cy="547964"/>
          </a:xfrm>
        </p:spPr>
        <p:txBody>
          <a:bodyPr>
            <a:normAutofit/>
          </a:bodyPr>
          <a:lstStyle/>
          <a:p>
            <a:pPr marL="0" indent="0" algn="just">
              <a:lnSpc>
                <a:spcPct val="150000"/>
              </a:lnSpc>
              <a:buNone/>
            </a:pPr>
            <a:r>
              <a:rPr lang="pt-BR" sz="2000" dirty="0">
                <a:latin typeface="Arial" panose="020B0604020202020204" pitchFamily="34" charset="0"/>
                <a:cs typeface="Arial" panose="020B0604020202020204" pitchFamily="34" charset="0"/>
              </a:rPr>
              <a:t>SOL+SOR</a:t>
            </a:r>
          </a:p>
        </p:txBody>
      </p:sp>
      <p:sp>
        <p:nvSpPr>
          <p:cNvPr id="10" name="Espaço Reservado para Conteúdo 2">
            <a:extLst>
              <a:ext uri="{FF2B5EF4-FFF2-40B4-BE49-F238E27FC236}">
                <a16:creationId xmlns:a16="http://schemas.microsoft.com/office/drawing/2014/main" id="{C4E27F4E-3911-4E3C-99EE-8DBC00910031}"/>
              </a:ext>
            </a:extLst>
          </p:cNvPr>
          <p:cNvSpPr txBox="1">
            <a:spLocks/>
          </p:cNvSpPr>
          <p:nvPr/>
        </p:nvSpPr>
        <p:spPr>
          <a:xfrm>
            <a:off x="1826752" y="5033307"/>
            <a:ext cx="1696890" cy="5479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pt-BR" sz="2000" dirty="0">
                <a:latin typeface="Arial" panose="020B0604020202020204" pitchFamily="34" charset="0"/>
                <a:cs typeface="Arial" panose="020B0604020202020204" pitchFamily="34" charset="0"/>
              </a:rPr>
              <a:t>SOL</a:t>
            </a:r>
          </a:p>
        </p:txBody>
      </p:sp>
      <p:sp>
        <p:nvSpPr>
          <p:cNvPr id="13" name="Título 1">
            <a:extLst>
              <a:ext uri="{FF2B5EF4-FFF2-40B4-BE49-F238E27FC236}">
                <a16:creationId xmlns:a16="http://schemas.microsoft.com/office/drawing/2014/main" id="{53FE86AA-1D1F-4379-8F97-21FCD14E51AB}"/>
              </a:ext>
            </a:extLst>
          </p:cNvPr>
          <p:cNvSpPr>
            <a:spLocks noGrp="1"/>
          </p:cNvSpPr>
          <p:nvPr>
            <p:ph type="title"/>
          </p:nvPr>
        </p:nvSpPr>
        <p:spPr>
          <a:xfrm>
            <a:off x="3171217" y="296048"/>
            <a:ext cx="12191999"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 2.2 Estruturado </a:t>
            </a:r>
          </a:p>
        </p:txBody>
      </p:sp>
      <p:cxnSp>
        <p:nvCxnSpPr>
          <p:cNvPr id="16" name="Conector reto 15">
            <a:extLst>
              <a:ext uri="{FF2B5EF4-FFF2-40B4-BE49-F238E27FC236}">
                <a16:creationId xmlns:a16="http://schemas.microsoft.com/office/drawing/2014/main" id="{F62E35D2-86E7-4738-8B43-84BF9145D679}"/>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17" name="Picture 2" descr="Processo Seletivo IFRN 2019: Edital abre vagas para Professor Substituto">
            <a:extLst>
              <a:ext uri="{FF2B5EF4-FFF2-40B4-BE49-F238E27FC236}">
                <a16:creationId xmlns:a16="http://schemas.microsoft.com/office/drawing/2014/main" id="{1AB21E8C-26C0-4BE2-BF32-23C757148F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8" name="Retângulo: Cantos Diagonais Recortados 17">
            <a:extLst>
              <a:ext uri="{FF2B5EF4-FFF2-40B4-BE49-F238E27FC236}">
                <a16:creationId xmlns:a16="http://schemas.microsoft.com/office/drawing/2014/main" id="{BB5F51F9-3334-4E53-A5E0-695F881A1674}"/>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19</a:t>
            </a:r>
          </a:p>
        </p:txBody>
      </p:sp>
    </p:spTree>
    <p:extLst>
      <p:ext uri="{BB962C8B-B14F-4D97-AF65-F5344CB8AC3E}">
        <p14:creationId xmlns:p14="http://schemas.microsoft.com/office/powerpoint/2010/main" val="3750449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FDE7C3-84B2-4068-8666-6A8D1B63C828}"/>
              </a:ext>
            </a:extLst>
          </p:cNvPr>
          <p:cNvSpPr>
            <a:spLocks noGrp="1"/>
          </p:cNvSpPr>
          <p:nvPr>
            <p:ph type="title"/>
          </p:nvPr>
        </p:nvSpPr>
        <p:spPr>
          <a:xfrm>
            <a:off x="3310646" y="278538"/>
            <a:ext cx="10515600" cy="1325563"/>
          </a:xfrm>
        </p:spPr>
        <p:txBody>
          <a:bodyPr>
            <a:normAutofit/>
          </a:bodyPr>
          <a:lstStyle/>
          <a:p>
            <a:r>
              <a:rPr lang="pt-BR" sz="4200" dirty="0">
                <a:solidFill>
                  <a:srgbClr val="FF6600"/>
                </a:solidFill>
                <a:latin typeface="Arial" panose="020B0604020202020204" pitchFamily="34" charset="0"/>
                <a:cs typeface="Arial" panose="020B0604020202020204" pitchFamily="34" charset="0"/>
              </a:rPr>
              <a:t>Objetivos:</a:t>
            </a:r>
          </a:p>
        </p:txBody>
      </p:sp>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663103" y="1982519"/>
            <a:ext cx="10515600" cy="3173142"/>
          </a:xfrm>
        </p:spPr>
        <p:txBody>
          <a:bodyPr>
            <a:normAutofit/>
          </a:bodyPr>
          <a:lstStyle/>
          <a:p>
            <a:pPr>
              <a:lnSpc>
                <a:spcPct val="107000"/>
              </a:lnSpc>
              <a:spcAft>
                <a:spcPts val="800"/>
              </a:spcAft>
            </a:pPr>
            <a:r>
              <a:rPr lang="pt-BR" dirty="0">
                <a:effectLst/>
                <a:latin typeface="Arial" panose="020B0604020202020204" pitchFamily="34" charset="0"/>
                <a:ea typeface="Calibri" panose="020F0502020204030204" pitchFamily="34" charset="0"/>
                <a:cs typeface="Arial" panose="020B0604020202020204" pitchFamily="34" charset="0"/>
              </a:rPr>
              <a:t>Conhecer o que são os sistemas operacionais de redes (SOR);</a:t>
            </a:r>
          </a:p>
          <a:p>
            <a:pPr>
              <a:lnSpc>
                <a:spcPct val="107000"/>
              </a:lnSpc>
              <a:spcAft>
                <a:spcPts val="800"/>
              </a:spcAft>
            </a:pPr>
            <a:r>
              <a:rPr lang="pt-BR" dirty="0">
                <a:effectLst/>
                <a:latin typeface="Arial" panose="020B0604020202020204" pitchFamily="34" charset="0"/>
                <a:ea typeface="Calibri" panose="020F0502020204030204" pitchFamily="34" charset="0"/>
                <a:cs typeface="Arial" panose="020B0604020202020204" pitchFamily="34" charset="0"/>
              </a:rPr>
              <a:t>Identificar os módulos dos sistemas operacionais de redes;</a:t>
            </a:r>
          </a:p>
          <a:p>
            <a:pPr>
              <a:lnSpc>
                <a:spcPct val="107000"/>
              </a:lnSpc>
              <a:spcAft>
                <a:spcPts val="800"/>
              </a:spcAft>
            </a:pPr>
            <a:r>
              <a:rPr lang="pt-BR" dirty="0">
                <a:effectLst/>
                <a:latin typeface="Arial" panose="020B0604020202020204" pitchFamily="34" charset="0"/>
                <a:ea typeface="Calibri" panose="020F0502020204030204" pitchFamily="34" charset="0"/>
                <a:cs typeface="Arial" panose="020B0604020202020204" pitchFamily="34" charset="0"/>
              </a:rPr>
              <a:t>Compreender as arquiteturas dos SOR;</a:t>
            </a:r>
          </a:p>
          <a:p>
            <a:pPr>
              <a:lnSpc>
                <a:spcPct val="107000"/>
              </a:lnSpc>
              <a:spcAft>
                <a:spcPts val="800"/>
              </a:spcAft>
            </a:pPr>
            <a:r>
              <a:rPr lang="pt-BR" dirty="0">
                <a:effectLst/>
                <a:latin typeface="Arial" panose="020B0604020202020204" pitchFamily="34" charset="0"/>
                <a:ea typeface="Calibri" panose="020F0502020204030204" pitchFamily="34" charset="0"/>
                <a:cs typeface="Arial" panose="020B0604020202020204" pitchFamily="34" charset="0"/>
              </a:rPr>
              <a:t>Entender alguns tipos de servidores dos SOR.</a:t>
            </a:r>
          </a:p>
          <a:p>
            <a:pPr>
              <a:lnSpc>
                <a:spcPct val="107000"/>
              </a:lnSpc>
              <a:spcAft>
                <a:spcPts val="800"/>
              </a:spcAft>
            </a:pPr>
            <a:endParaRPr lang="pt-BR" dirty="0">
              <a:effectLst/>
              <a:latin typeface="Arial" panose="020B0604020202020204" pitchFamily="34" charset="0"/>
              <a:ea typeface="Calibri" panose="020F0502020204030204" pitchFamily="34" charset="0"/>
              <a:cs typeface="Arial" panose="020B0604020202020204" pitchFamily="34" charset="0"/>
            </a:endParaRPr>
          </a:p>
        </p:txBody>
      </p:sp>
      <p:cxnSp>
        <p:nvCxnSpPr>
          <p:cNvPr id="4" name="Conector reto 3">
            <a:extLst>
              <a:ext uri="{FF2B5EF4-FFF2-40B4-BE49-F238E27FC236}">
                <a16:creationId xmlns:a16="http://schemas.microsoft.com/office/drawing/2014/main" id="{A62AE0BE-4A14-4CE5-8E50-2FD6827E03BD}"/>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6" name="Picture 2" descr="Processo Seletivo IFRN 2019: Edital abre vagas para Professor Substituto">
            <a:extLst>
              <a:ext uri="{FF2B5EF4-FFF2-40B4-BE49-F238E27FC236}">
                <a16:creationId xmlns:a16="http://schemas.microsoft.com/office/drawing/2014/main" id="{B98D030A-DC90-445E-A6BF-A63D85A07C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1" name="Retângulo: Cantos Diagonais Recortados 10">
            <a:extLst>
              <a:ext uri="{FF2B5EF4-FFF2-40B4-BE49-F238E27FC236}">
                <a16:creationId xmlns:a16="http://schemas.microsoft.com/office/drawing/2014/main" id="{4F9CC3B0-4438-4620-812D-7B1D51279ECF}"/>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2</a:t>
            </a:r>
          </a:p>
        </p:txBody>
      </p:sp>
    </p:spTree>
    <p:extLst>
      <p:ext uri="{BB962C8B-B14F-4D97-AF65-F5344CB8AC3E}">
        <p14:creationId xmlns:p14="http://schemas.microsoft.com/office/powerpoint/2010/main" val="523387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590742" y="2043725"/>
            <a:ext cx="10515600" cy="3572746"/>
          </a:xfrm>
        </p:spPr>
        <p:txBody>
          <a:bodyPr>
            <a:normAutofit/>
          </a:bodyPr>
          <a:lstStyle/>
          <a:p>
            <a:pPr marL="0" indent="0" algn="just">
              <a:lnSpc>
                <a:spcPct val="150000"/>
              </a:lnSpc>
              <a:buNone/>
            </a:pPr>
            <a:r>
              <a:rPr lang="pt-BR" sz="2600" dirty="0">
                <a:latin typeface="Arial" panose="020B0604020202020204" pitchFamily="34" charset="0"/>
                <a:cs typeface="Arial" panose="020B0604020202020204" pitchFamily="34" charset="0"/>
              </a:rPr>
              <a:t>O Modelo de Operação de um SOR é o modelo Cliente/Servidor:</a:t>
            </a:r>
          </a:p>
          <a:p>
            <a:pPr algn="just">
              <a:lnSpc>
                <a:spcPct val="150000"/>
              </a:lnSpc>
            </a:pPr>
            <a:r>
              <a:rPr lang="pt-BR" sz="2600" dirty="0">
                <a:latin typeface="Arial" panose="020B0604020202020204" pitchFamily="34" charset="0"/>
                <a:cs typeface="Arial" panose="020B0604020202020204" pitchFamily="34" charset="0"/>
              </a:rPr>
              <a:t>Ambiente de processamento partilhado;</a:t>
            </a:r>
          </a:p>
          <a:p>
            <a:pPr marL="0" indent="0" algn="just">
              <a:lnSpc>
                <a:spcPct val="150000"/>
              </a:lnSpc>
              <a:buNone/>
            </a:pPr>
            <a:endParaRPr lang="pt-BR" sz="1050" dirty="0">
              <a:latin typeface="Arial" panose="020B0604020202020204" pitchFamily="34" charset="0"/>
              <a:cs typeface="Arial" panose="020B0604020202020204" pitchFamily="34" charset="0"/>
            </a:endParaRPr>
          </a:p>
          <a:p>
            <a:pPr algn="just">
              <a:lnSpc>
                <a:spcPct val="150000"/>
              </a:lnSpc>
            </a:pPr>
            <a:r>
              <a:rPr lang="pt-BR" sz="2600" dirty="0">
                <a:latin typeface="Arial" panose="020B0604020202020204" pitchFamily="34" charset="0"/>
                <a:cs typeface="Arial" panose="020B0604020202020204" pitchFamily="34" charset="0"/>
              </a:rPr>
              <a:t>Módulo Cliente do Sistema Operacional (SORC) – requisição </a:t>
            </a:r>
          </a:p>
          <a:p>
            <a:pPr algn="just">
              <a:lnSpc>
                <a:spcPct val="150000"/>
              </a:lnSpc>
            </a:pPr>
            <a:r>
              <a:rPr lang="pt-BR" sz="2600" dirty="0">
                <a:latin typeface="Arial" panose="020B0604020202020204" pitchFamily="34" charset="0"/>
                <a:cs typeface="Arial" panose="020B0604020202020204" pitchFamily="34" charset="0"/>
              </a:rPr>
              <a:t>Módulo Servidor do Sistema Operacional (SORS) – resposta </a:t>
            </a:r>
          </a:p>
          <a:p>
            <a:pPr algn="just">
              <a:lnSpc>
                <a:spcPct val="150000"/>
              </a:lnSpc>
            </a:pPr>
            <a:endParaRPr lang="pt-BR" sz="2600" dirty="0">
              <a:latin typeface="Arial" panose="020B0604020202020204" pitchFamily="34" charset="0"/>
              <a:cs typeface="Arial" panose="020B0604020202020204" pitchFamily="34" charset="0"/>
            </a:endParaRPr>
          </a:p>
        </p:txBody>
      </p:sp>
      <p:sp>
        <p:nvSpPr>
          <p:cNvPr id="7" name="Título 1">
            <a:extLst>
              <a:ext uri="{FF2B5EF4-FFF2-40B4-BE49-F238E27FC236}">
                <a16:creationId xmlns:a16="http://schemas.microsoft.com/office/drawing/2014/main" id="{D390F04C-3217-48A8-B4E8-3668B37D2688}"/>
              </a:ext>
            </a:extLst>
          </p:cNvPr>
          <p:cNvSpPr>
            <a:spLocks noGrp="1"/>
          </p:cNvSpPr>
          <p:nvPr>
            <p:ph type="title"/>
          </p:nvPr>
        </p:nvSpPr>
        <p:spPr>
          <a:xfrm>
            <a:off x="3171217" y="296048"/>
            <a:ext cx="12191999"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 2.2 Estruturado </a:t>
            </a:r>
          </a:p>
        </p:txBody>
      </p:sp>
      <p:cxnSp>
        <p:nvCxnSpPr>
          <p:cNvPr id="8" name="Conector reto 7">
            <a:extLst>
              <a:ext uri="{FF2B5EF4-FFF2-40B4-BE49-F238E27FC236}">
                <a16:creationId xmlns:a16="http://schemas.microsoft.com/office/drawing/2014/main" id="{C16597AD-698A-4909-95DA-9D7AF0213281}"/>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9" name="Picture 2" descr="Processo Seletivo IFRN 2019: Edital abre vagas para Professor Substituto">
            <a:extLst>
              <a:ext uri="{FF2B5EF4-FFF2-40B4-BE49-F238E27FC236}">
                <a16:creationId xmlns:a16="http://schemas.microsoft.com/office/drawing/2014/main" id="{22500B3A-7203-4709-AEC7-D54FBB18E9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0" name="Retângulo: Cantos Diagonais Recortados 9">
            <a:extLst>
              <a:ext uri="{FF2B5EF4-FFF2-40B4-BE49-F238E27FC236}">
                <a16:creationId xmlns:a16="http://schemas.microsoft.com/office/drawing/2014/main" id="{FBBCC089-8370-4FA5-8827-25CD524DA344}"/>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20</a:t>
            </a:r>
          </a:p>
        </p:txBody>
      </p:sp>
    </p:spTree>
    <p:extLst>
      <p:ext uri="{BB962C8B-B14F-4D97-AF65-F5344CB8AC3E}">
        <p14:creationId xmlns:p14="http://schemas.microsoft.com/office/powerpoint/2010/main" val="1280691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590742" y="2043725"/>
            <a:ext cx="10515600" cy="3572746"/>
          </a:xfrm>
        </p:spPr>
        <p:txBody>
          <a:bodyPr>
            <a:normAutofit lnSpcReduction="10000"/>
          </a:bodyPr>
          <a:lstStyle/>
          <a:p>
            <a:pPr marL="0" indent="0" algn="just">
              <a:lnSpc>
                <a:spcPct val="150000"/>
              </a:lnSpc>
              <a:buNone/>
            </a:pPr>
            <a:r>
              <a:rPr lang="pt-BR" sz="2600" dirty="0">
                <a:latin typeface="Arial" panose="020B0604020202020204" pitchFamily="34" charset="0"/>
                <a:cs typeface="Arial" panose="020B0604020202020204" pitchFamily="34" charset="0"/>
              </a:rPr>
              <a:t>Os tipos de Arquiteturas de aplicação de rede para SOR são:</a:t>
            </a:r>
          </a:p>
          <a:p>
            <a:pPr marL="0" indent="0" algn="just">
              <a:lnSpc>
                <a:spcPct val="150000"/>
              </a:lnSpc>
              <a:buNone/>
            </a:pPr>
            <a:endParaRPr lang="pt-BR" sz="700" dirty="0">
              <a:latin typeface="Arial" panose="020B0604020202020204" pitchFamily="34" charset="0"/>
              <a:cs typeface="Arial" panose="020B0604020202020204" pitchFamily="34" charset="0"/>
            </a:endParaRPr>
          </a:p>
          <a:p>
            <a:pPr algn="just">
              <a:lnSpc>
                <a:spcPct val="150000"/>
              </a:lnSpc>
            </a:pPr>
            <a:r>
              <a:rPr lang="pt-BR" sz="2600" dirty="0" err="1">
                <a:latin typeface="Arial" panose="020B0604020202020204" pitchFamily="34" charset="0"/>
                <a:cs typeface="Arial" panose="020B0604020202020204" pitchFamily="34" charset="0"/>
              </a:rPr>
              <a:t>Peer-to-Peer</a:t>
            </a:r>
            <a:endParaRPr lang="pt-BR" sz="2600" dirty="0">
              <a:latin typeface="Arial" panose="020B0604020202020204" pitchFamily="34" charset="0"/>
              <a:cs typeface="Arial" panose="020B0604020202020204" pitchFamily="34" charset="0"/>
            </a:endParaRPr>
          </a:p>
          <a:p>
            <a:pPr algn="just">
              <a:lnSpc>
                <a:spcPct val="150000"/>
              </a:lnSpc>
            </a:pPr>
            <a:r>
              <a:rPr lang="pt-BR" sz="2600" dirty="0">
                <a:latin typeface="Arial" panose="020B0604020202020204" pitchFamily="34" charset="0"/>
                <a:cs typeface="Arial" panose="020B0604020202020204" pitchFamily="34" charset="0"/>
              </a:rPr>
              <a:t>Cliente-Servidor:</a:t>
            </a:r>
          </a:p>
          <a:p>
            <a:pPr lvl="1" algn="just">
              <a:lnSpc>
                <a:spcPct val="150000"/>
              </a:lnSpc>
            </a:pPr>
            <a:r>
              <a:rPr lang="pt-BR" sz="2600" dirty="0">
                <a:latin typeface="Arial" panose="020B0604020202020204" pitchFamily="34" charset="0"/>
                <a:cs typeface="Arial" panose="020B0604020202020204" pitchFamily="34" charset="0"/>
              </a:rPr>
              <a:t>Servidor Dedicado</a:t>
            </a:r>
          </a:p>
          <a:p>
            <a:pPr lvl="1" algn="just">
              <a:lnSpc>
                <a:spcPct val="150000"/>
              </a:lnSpc>
            </a:pPr>
            <a:r>
              <a:rPr lang="pt-BR" sz="2600" dirty="0">
                <a:latin typeface="Arial" panose="020B0604020202020204" pitchFamily="34" charset="0"/>
                <a:cs typeface="Arial" panose="020B0604020202020204" pitchFamily="34" charset="0"/>
              </a:rPr>
              <a:t>Servidor não Dedicado</a:t>
            </a:r>
          </a:p>
          <a:p>
            <a:pPr algn="just">
              <a:lnSpc>
                <a:spcPct val="150000"/>
              </a:lnSpc>
            </a:pPr>
            <a:endParaRPr lang="pt-BR" sz="2600" dirty="0">
              <a:latin typeface="Arial" panose="020B0604020202020204" pitchFamily="34" charset="0"/>
              <a:cs typeface="Arial" panose="020B0604020202020204" pitchFamily="34" charset="0"/>
            </a:endParaRPr>
          </a:p>
          <a:p>
            <a:pPr algn="just">
              <a:lnSpc>
                <a:spcPct val="150000"/>
              </a:lnSpc>
            </a:pPr>
            <a:endParaRPr lang="pt-BR" sz="2600"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03CA07B7-AED6-410C-894E-D0C672E3B76E}"/>
              </a:ext>
            </a:extLst>
          </p:cNvPr>
          <p:cNvSpPr>
            <a:spLocks noGrp="1"/>
          </p:cNvSpPr>
          <p:nvPr>
            <p:ph type="title"/>
          </p:nvPr>
        </p:nvSpPr>
        <p:spPr>
          <a:xfrm>
            <a:off x="3307404" y="271013"/>
            <a:ext cx="12191999"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2.3 Arquitetura </a:t>
            </a:r>
          </a:p>
        </p:txBody>
      </p:sp>
      <p:sp>
        <p:nvSpPr>
          <p:cNvPr id="4" name="Título 1">
            <a:extLst>
              <a:ext uri="{FF2B5EF4-FFF2-40B4-BE49-F238E27FC236}">
                <a16:creationId xmlns:a16="http://schemas.microsoft.com/office/drawing/2014/main" id="{8B315C98-005B-4B63-B073-BC16C03BBF15}"/>
              </a:ext>
            </a:extLst>
          </p:cNvPr>
          <p:cNvSpPr txBox="1">
            <a:spLocks/>
          </p:cNvSpPr>
          <p:nvPr/>
        </p:nvSpPr>
        <p:spPr>
          <a:xfrm>
            <a:off x="3171217" y="296048"/>
            <a:ext cx="1219199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pt-BR" sz="4000" dirty="0">
              <a:solidFill>
                <a:srgbClr val="FF6600"/>
              </a:solidFill>
              <a:latin typeface="Arial" panose="020B0604020202020204" pitchFamily="34" charset="0"/>
              <a:cs typeface="Arial" panose="020B0604020202020204" pitchFamily="34" charset="0"/>
            </a:endParaRPr>
          </a:p>
        </p:txBody>
      </p:sp>
      <p:cxnSp>
        <p:nvCxnSpPr>
          <p:cNvPr id="5" name="Conector reto 4">
            <a:extLst>
              <a:ext uri="{FF2B5EF4-FFF2-40B4-BE49-F238E27FC236}">
                <a16:creationId xmlns:a16="http://schemas.microsoft.com/office/drawing/2014/main" id="{13A1E274-6F75-46AE-8754-7ED41B6B1489}"/>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7" name="Picture 2" descr="Processo Seletivo IFRN 2019: Edital abre vagas para Professor Substituto">
            <a:extLst>
              <a:ext uri="{FF2B5EF4-FFF2-40B4-BE49-F238E27FC236}">
                <a16:creationId xmlns:a16="http://schemas.microsoft.com/office/drawing/2014/main" id="{63FC1A20-E910-4801-911A-C77AA6F11B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Cantos Diagonais Recortados 7">
            <a:extLst>
              <a:ext uri="{FF2B5EF4-FFF2-40B4-BE49-F238E27FC236}">
                <a16:creationId xmlns:a16="http://schemas.microsoft.com/office/drawing/2014/main" id="{56954B19-4A39-49E6-B060-483CF0EDF24D}"/>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21</a:t>
            </a:r>
          </a:p>
        </p:txBody>
      </p:sp>
    </p:spTree>
    <p:extLst>
      <p:ext uri="{BB962C8B-B14F-4D97-AF65-F5344CB8AC3E}">
        <p14:creationId xmlns:p14="http://schemas.microsoft.com/office/powerpoint/2010/main" val="952593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590742" y="2043725"/>
            <a:ext cx="10515600" cy="3572746"/>
          </a:xfrm>
        </p:spPr>
        <p:txBody>
          <a:bodyPr>
            <a:normAutofit/>
          </a:bodyPr>
          <a:lstStyle/>
          <a:p>
            <a:pPr marL="0" indent="0" algn="just">
              <a:lnSpc>
                <a:spcPct val="150000"/>
              </a:lnSpc>
              <a:buNone/>
            </a:pPr>
            <a:r>
              <a:rPr lang="pt-BR" sz="2600" dirty="0" err="1">
                <a:latin typeface="Arial" panose="020B0604020202020204" pitchFamily="34" charset="0"/>
                <a:cs typeface="Arial" panose="020B0604020202020204" pitchFamily="34" charset="0"/>
              </a:rPr>
              <a:t>Peer-to-Peer</a:t>
            </a:r>
            <a:r>
              <a:rPr lang="pt-BR" sz="2600" dirty="0">
                <a:latin typeface="Arial" panose="020B0604020202020204" pitchFamily="34" charset="0"/>
                <a:cs typeface="Arial" panose="020B0604020202020204" pitchFamily="34" charset="0"/>
              </a:rPr>
              <a:t>:</a:t>
            </a:r>
          </a:p>
          <a:p>
            <a:pPr algn="just">
              <a:lnSpc>
                <a:spcPct val="150000"/>
              </a:lnSpc>
            </a:pPr>
            <a:r>
              <a:rPr lang="pt-BR" sz="2600" dirty="0">
                <a:latin typeface="Arial" panose="020B0604020202020204" pitchFamily="34" charset="0"/>
                <a:cs typeface="Arial" panose="020B0604020202020204" pitchFamily="34" charset="0"/>
              </a:rPr>
              <a:t>Na arquitetura </a:t>
            </a:r>
            <a:r>
              <a:rPr lang="pt-BR" sz="2600" dirty="0" err="1">
                <a:latin typeface="Arial" panose="020B0604020202020204" pitchFamily="34" charset="0"/>
                <a:cs typeface="Arial" panose="020B0604020202020204" pitchFamily="34" charset="0"/>
              </a:rPr>
              <a:t>Peer-to-Peer</a:t>
            </a:r>
            <a:r>
              <a:rPr lang="pt-BR" sz="2600" dirty="0">
                <a:latin typeface="Arial" panose="020B0604020202020204" pitchFamily="34" charset="0"/>
                <a:cs typeface="Arial" panose="020B0604020202020204" pitchFamily="34" charset="0"/>
              </a:rPr>
              <a:t> temos várias máquinas interligadas, cada uma com serviços de Servidor e de Cliente na mesma máquina junto com o Sistema Operacional Local.</a:t>
            </a:r>
          </a:p>
          <a:p>
            <a:pPr algn="just">
              <a:lnSpc>
                <a:spcPct val="150000"/>
              </a:lnSpc>
            </a:pPr>
            <a:endParaRPr lang="pt-BR" sz="2600" dirty="0">
              <a:latin typeface="Arial" panose="020B0604020202020204" pitchFamily="34" charset="0"/>
              <a:cs typeface="Arial" panose="020B0604020202020204" pitchFamily="34" charset="0"/>
            </a:endParaRPr>
          </a:p>
        </p:txBody>
      </p:sp>
      <p:sp>
        <p:nvSpPr>
          <p:cNvPr id="10" name="Título 1">
            <a:extLst>
              <a:ext uri="{FF2B5EF4-FFF2-40B4-BE49-F238E27FC236}">
                <a16:creationId xmlns:a16="http://schemas.microsoft.com/office/drawing/2014/main" id="{EE659896-F681-4BFC-B3D9-B53103D2596E}"/>
              </a:ext>
            </a:extLst>
          </p:cNvPr>
          <p:cNvSpPr>
            <a:spLocks noGrp="1"/>
          </p:cNvSpPr>
          <p:nvPr>
            <p:ph type="title"/>
          </p:nvPr>
        </p:nvSpPr>
        <p:spPr>
          <a:xfrm>
            <a:off x="3307404" y="271013"/>
            <a:ext cx="12191999"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2.3 Arquitetura </a:t>
            </a:r>
          </a:p>
        </p:txBody>
      </p:sp>
      <p:cxnSp>
        <p:nvCxnSpPr>
          <p:cNvPr id="11" name="Conector reto 10">
            <a:extLst>
              <a:ext uri="{FF2B5EF4-FFF2-40B4-BE49-F238E27FC236}">
                <a16:creationId xmlns:a16="http://schemas.microsoft.com/office/drawing/2014/main" id="{5126AE1A-6B96-4E89-88FB-161109AB4883}"/>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12" name="Picture 2" descr="Processo Seletivo IFRN 2019: Edital abre vagas para Professor Substituto">
            <a:extLst>
              <a:ext uri="{FF2B5EF4-FFF2-40B4-BE49-F238E27FC236}">
                <a16:creationId xmlns:a16="http://schemas.microsoft.com/office/drawing/2014/main" id="{084BACEB-1896-4490-AB88-5C53D05AFD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3" name="Retângulo: Cantos Diagonais Recortados 12">
            <a:extLst>
              <a:ext uri="{FF2B5EF4-FFF2-40B4-BE49-F238E27FC236}">
                <a16:creationId xmlns:a16="http://schemas.microsoft.com/office/drawing/2014/main" id="{2979FD70-7A0F-42E1-B4C2-7C030D945DDD}"/>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22</a:t>
            </a:r>
          </a:p>
        </p:txBody>
      </p:sp>
    </p:spTree>
    <p:extLst>
      <p:ext uri="{BB962C8B-B14F-4D97-AF65-F5344CB8AC3E}">
        <p14:creationId xmlns:p14="http://schemas.microsoft.com/office/powerpoint/2010/main" val="2216389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0CC1BB16-88C5-4361-986B-B020C0FEC4F1}"/>
              </a:ext>
            </a:extLst>
          </p:cNvPr>
          <p:cNvPicPr>
            <a:picLocks noChangeAspect="1"/>
          </p:cNvPicPr>
          <p:nvPr/>
        </p:nvPicPr>
        <p:blipFill>
          <a:blip r:embed="rId3"/>
          <a:stretch>
            <a:fillRect/>
          </a:stretch>
        </p:blipFill>
        <p:spPr>
          <a:xfrm>
            <a:off x="4856448" y="1400784"/>
            <a:ext cx="3733820" cy="4774086"/>
          </a:xfrm>
          <a:prstGeom prst="rect">
            <a:avLst/>
          </a:prstGeom>
        </p:spPr>
      </p:pic>
      <p:sp>
        <p:nvSpPr>
          <p:cNvPr id="8" name="Espaço Reservado para Conteúdo 2">
            <a:extLst>
              <a:ext uri="{FF2B5EF4-FFF2-40B4-BE49-F238E27FC236}">
                <a16:creationId xmlns:a16="http://schemas.microsoft.com/office/drawing/2014/main" id="{0BCBDA06-0AB9-4D32-85E8-8E7AA4EFB7E7}"/>
              </a:ext>
            </a:extLst>
          </p:cNvPr>
          <p:cNvSpPr>
            <a:spLocks noGrp="1"/>
          </p:cNvSpPr>
          <p:nvPr>
            <p:ph idx="1"/>
          </p:nvPr>
        </p:nvSpPr>
        <p:spPr>
          <a:xfrm>
            <a:off x="804751" y="2155135"/>
            <a:ext cx="2705739" cy="2547730"/>
          </a:xfrm>
        </p:spPr>
        <p:txBody>
          <a:bodyPr>
            <a:normAutofit/>
          </a:bodyPr>
          <a:lstStyle/>
          <a:p>
            <a:pPr algn="just">
              <a:lnSpc>
                <a:spcPct val="150000"/>
              </a:lnSpc>
            </a:pPr>
            <a:r>
              <a:rPr lang="pt-BR" sz="2600" dirty="0" err="1">
                <a:latin typeface="Arial" panose="020B0604020202020204" pitchFamily="34" charset="0"/>
                <a:cs typeface="Arial" panose="020B0604020202020204" pitchFamily="34" charset="0"/>
              </a:rPr>
              <a:t>Peer-to-Peer</a:t>
            </a:r>
            <a:r>
              <a:rPr lang="pt-BR" sz="2600" dirty="0">
                <a:latin typeface="Arial" panose="020B0604020202020204" pitchFamily="34" charset="0"/>
                <a:cs typeface="Arial" panose="020B0604020202020204" pitchFamily="34" charset="0"/>
              </a:rPr>
              <a:t> ou P2P.</a:t>
            </a:r>
          </a:p>
          <a:p>
            <a:pPr algn="just">
              <a:lnSpc>
                <a:spcPct val="150000"/>
              </a:lnSpc>
            </a:pPr>
            <a:endParaRPr lang="pt-BR" sz="2600" dirty="0">
              <a:latin typeface="Arial" panose="020B0604020202020204" pitchFamily="34" charset="0"/>
              <a:cs typeface="Arial" panose="020B0604020202020204" pitchFamily="34" charset="0"/>
            </a:endParaRPr>
          </a:p>
        </p:txBody>
      </p:sp>
      <p:sp>
        <p:nvSpPr>
          <p:cNvPr id="10" name="CaixaDeTexto 9">
            <a:extLst>
              <a:ext uri="{FF2B5EF4-FFF2-40B4-BE49-F238E27FC236}">
                <a16:creationId xmlns:a16="http://schemas.microsoft.com/office/drawing/2014/main" id="{1DD1D570-BA1D-41F7-BF68-7ABCC50C8D51}"/>
              </a:ext>
            </a:extLst>
          </p:cNvPr>
          <p:cNvSpPr txBox="1"/>
          <p:nvPr/>
        </p:nvSpPr>
        <p:spPr>
          <a:xfrm>
            <a:off x="8443608" y="5235994"/>
            <a:ext cx="2597711" cy="369332"/>
          </a:xfrm>
          <a:prstGeom prst="rect">
            <a:avLst/>
          </a:prstGeom>
          <a:noFill/>
        </p:spPr>
        <p:txBody>
          <a:bodyPr wrap="square">
            <a:spAutoFit/>
          </a:bodyPr>
          <a:lstStyle/>
          <a:p>
            <a:r>
              <a:rPr lang="pt-BR" sz="1800" dirty="0">
                <a:effectLst/>
                <a:latin typeface="Arial" panose="020B0604020202020204" pitchFamily="34" charset="0"/>
                <a:ea typeface="Calibri" panose="020F0502020204030204" pitchFamily="34" charset="0"/>
                <a:cs typeface="Arial" panose="020B0604020202020204" pitchFamily="34" charset="0"/>
              </a:rPr>
              <a:t>KUROSE, (2010).</a:t>
            </a:r>
            <a:endParaRPr lang="pt-BR" dirty="0"/>
          </a:p>
        </p:txBody>
      </p:sp>
      <p:sp>
        <p:nvSpPr>
          <p:cNvPr id="14" name="Título 1">
            <a:extLst>
              <a:ext uri="{FF2B5EF4-FFF2-40B4-BE49-F238E27FC236}">
                <a16:creationId xmlns:a16="http://schemas.microsoft.com/office/drawing/2014/main" id="{3025967F-292F-4FEF-9A90-0E74C16D19E9}"/>
              </a:ext>
            </a:extLst>
          </p:cNvPr>
          <p:cNvSpPr>
            <a:spLocks noGrp="1"/>
          </p:cNvSpPr>
          <p:nvPr>
            <p:ph type="title"/>
          </p:nvPr>
        </p:nvSpPr>
        <p:spPr>
          <a:xfrm>
            <a:off x="3307404" y="271013"/>
            <a:ext cx="12191999"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2.3 Arquitetura </a:t>
            </a:r>
          </a:p>
        </p:txBody>
      </p:sp>
      <p:cxnSp>
        <p:nvCxnSpPr>
          <p:cNvPr id="15" name="Conector reto 14">
            <a:extLst>
              <a:ext uri="{FF2B5EF4-FFF2-40B4-BE49-F238E27FC236}">
                <a16:creationId xmlns:a16="http://schemas.microsoft.com/office/drawing/2014/main" id="{6BA22C0E-C57F-4548-BB78-17A98F1D60E5}"/>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16" name="Picture 2" descr="Processo Seletivo IFRN 2019: Edital abre vagas para Professor Substituto">
            <a:extLst>
              <a:ext uri="{FF2B5EF4-FFF2-40B4-BE49-F238E27FC236}">
                <a16:creationId xmlns:a16="http://schemas.microsoft.com/office/drawing/2014/main" id="{5ABB0661-7D73-45F7-8276-5DC244F9D1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7" name="Retângulo: Cantos Diagonais Recortados 16">
            <a:extLst>
              <a:ext uri="{FF2B5EF4-FFF2-40B4-BE49-F238E27FC236}">
                <a16:creationId xmlns:a16="http://schemas.microsoft.com/office/drawing/2014/main" id="{8B09E437-2B6A-4E50-AB5F-1765B6791ACC}"/>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23</a:t>
            </a:r>
          </a:p>
        </p:txBody>
      </p:sp>
    </p:spTree>
    <p:extLst>
      <p:ext uri="{BB962C8B-B14F-4D97-AF65-F5344CB8AC3E}">
        <p14:creationId xmlns:p14="http://schemas.microsoft.com/office/powerpoint/2010/main" val="31862940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590742" y="2043725"/>
            <a:ext cx="10515600" cy="3572746"/>
          </a:xfrm>
        </p:spPr>
        <p:txBody>
          <a:bodyPr>
            <a:normAutofit/>
          </a:bodyPr>
          <a:lstStyle/>
          <a:p>
            <a:pPr marL="0" indent="0" algn="just">
              <a:lnSpc>
                <a:spcPct val="150000"/>
              </a:lnSpc>
              <a:buNone/>
            </a:pPr>
            <a:r>
              <a:rPr lang="pt-BR" sz="2600" dirty="0">
                <a:latin typeface="Arial" panose="020B0604020202020204" pitchFamily="34" charset="0"/>
                <a:cs typeface="Arial" panose="020B0604020202020204" pitchFamily="34" charset="0"/>
              </a:rPr>
              <a:t>Arquitetura Cliente-Servidor</a:t>
            </a:r>
          </a:p>
          <a:p>
            <a:pPr algn="just">
              <a:lnSpc>
                <a:spcPct val="150000"/>
              </a:lnSpc>
            </a:pPr>
            <a:r>
              <a:rPr lang="pt-BR" sz="2600" dirty="0">
                <a:latin typeface="Arial" panose="020B0604020202020204" pitchFamily="34" charset="0"/>
                <a:cs typeface="Arial" panose="020B0604020202020204" pitchFamily="34" charset="0"/>
              </a:rPr>
              <a:t>As estações da rede dividem-se em estações clientes, que só possuem as funções do módulo cliente acopladas ao seu SOL, e em estações servidoras que, necessariamente, possuem as funções do módulo servidor.</a:t>
            </a:r>
          </a:p>
        </p:txBody>
      </p:sp>
      <p:sp>
        <p:nvSpPr>
          <p:cNvPr id="10" name="Título 1">
            <a:extLst>
              <a:ext uri="{FF2B5EF4-FFF2-40B4-BE49-F238E27FC236}">
                <a16:creationId xmlns:a16="http://schemas.microsoft.com/office/drawing/2014/main" id="{5F97C335-454B-4969-A963-D46BDC77E6B2}"/>
              </a:ext>
            </a:extLst>
          </p:cNvPr>
          <p:cNvSpPr txBox="1">
            <a:spLocks/>
          </p:cNvSpPr>
          <p:nvPr/>
        </p:nvSpPr>
        <p:spPr>
          <a:xfrm>
            <a:off x="3307404" y="271013"/>
            <a:ext cx="1219199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a:solidFill>
                  <a:srgbClr val="FF6600"/>
                </a:solidFill>
                <a:latin typeface="Arial" panose="020B0604020202020204" pitchFamily="34" charset="0"/>
                <a:cs typeface="Arial" panose="020B0604020202020204" pitchFamily="34" charset="0"/>
              </a:rPr>
              <a:t>2.3 Arquitetura </a:t>
            </a:r>
            <a:endParaRPr lang="pt-BR" sz="4000" dirty="0">
              <a:solidFill>
                <a:srgbClr val="FF6600"/>
              </a:solidFill>
              <a:latin typeface="Arial" panose="020B0604020202020204" pitchFamily="34" charset="0"/>
              <a:cs typeface="Arial" panose="020B0604020202020204" pitchFamily="34" charset="0"/>
            </a:endParaRPr>
          </a:p>
        </p:txBody>
      </p:sp>
      <p:cxnSp>
        <p:nvCxnSpPr>
          <p:cNvPr id="11" name="Conector reto 10">
            <a:extLst>
              <a:ext uri="{FF2B5EF4-FFF2-40B4-BE49-F238E27FC236}">
                <a16:creationId xmlns:a16="http://schemas.microsoft.com/office/drawing/2014/main" id="{D82733FD-A789-42E6-81AB-335641264182}"/>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12" name="Picture 2" descr="Processo Seletivo IFRN 2019: Edital abre vagas para Professor Substituto">
            <a:extLst>
              <a:ext uri="{FF2B5EF4-FFF2-40B4-BE49-F238E27FC236}">
                <a16:creationId xmlns:a16="http://schemas.microsoft.com/office/drawing/2014/main" id="{2A99B8E2-FFE0-4890-8502-2BDB8B053B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3" name="Retângulo: Cantos Diagonais Recortados 12">
            <a:extLst>
              <a:ext uri="{FF2B5EF4-FFF2-40B4-BE49-F238E27FC236}">
                <a16:creationId xmlns:a16="http://schemas.microsoft.com/office/drawing/2014/main" id="{C31282D3-B34D-4ACF-9D3D-B1A9945CE75E}"/>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24</a:t>
            </a:r>
          </a:p>
        </p:txBody>
      </p:sp>
    </p:spTree>
    <p:extLst>
      <p:ext uri="{BB962C8B-B14F-4D97-AF65-F5344CB8AC3E}">
        <p14:creationId xmlns:p14="http://schemas.microsoft.com/office/powerpoint/2010/main" val="664892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Conteúdo 4">
            <a:extLst>
              <a:ext uri="{FF2B5EF4-FFF2-40B4-BE49-F238E27FC236}">
                <a16:creationId xmlns:a16="http://schemas.microsoft.com/office/drawing/2014/main" id="{2E5871FD-EB08-4935-9CC6-8B69CAC89D4B}"/>
              </a:ext>
            </a:extLst>
          </p:cNvPr>
          <p:cNvSpPr>
            <a:spLocks noGrp="1"/>
          </p:cNvSpPr>
          <p:nvPr>
            <p:ph idx="1"/>
          </p:nvPr>
        </p:nvSpPr>
        <p:spPr>
          <a:xfrm>
            <a:off x="838200" y="1825625"/>
            <a:ext cx="4259094" cy="1754154"/>
          </a:xfrm>
        </p:spPr>
        <p:txBody>
          <a:bodyPr/>
          <a:lstStyle/>
          <a:p>
            <a:pPr algn="just"/>
            <a:r>
              <a:rPr lang="pt-BR" sz="2600" dirty="0"/>
              <a:t>Cliente-Servidor:</a:t>
            </a:r>
          </a:p>
          <a:p>
            <a:pPr lvl="1" algn="just"/>
            <a:r>
              <a:rPr lang="pt-BR" sz="2600" dirty="0"/>
              <a:t>Servidor Dedicado</a:t>
            </a:r>
          </a:p>
          <a:p>
            <a:pPr lvl="1" algn="just"/>
            <a:r>
              <a:rPr lang="pt-BR" sz="2600" dirty="0"/>
              <a:t>Servidor não Dedicado</a:t>
            </a:r>
          </a:p>
          <a:p>
            <a:endParaRPr lang="pt-BR" dirty="0"/>
          </a:p>
        </p:txBody>
      </p:sp>
      <p:pic>
        <p:nvPicPr>
          <p:cNvPr id="8" name="Imagem 7">
            <a:extLst>
              <a:ext uri="{FF2B5EF4-FFF2-40B4-BE49-F238E27FC236}">
                <a16:creationId xmlns:a16="http://schemas.microsoft.com/office/drawing/2014/main" id="{B8A2C824-89D0-4132-905B-C16813F0BBFC}"/>
              </a:ext>
            </a:extLst>
          </p:cNvPr>
          <p:cNvPicPr>
            <a:picLocks noChangeAspect="1"/>
          </p:cNvPicPr>
          <p:nvPr/>
        </p:nvPicPr>
        <p:blipFill>
          <a:blip r:embed="rId3"/>
          <a:stretch>
            <a:fillRect/>
          </a:stretch>
        </p:blipFill>
        <p:spPr>
          <a:xfrm>
            <a:off x="5655596" y="1303503"/>
            <a:ext cx="4168755" cy="4980721"/>
          </a:xfrm>
          <a:prstGeom prst="rect">
            <a:avLst/>
          </a:prstGeom>
        </p:spPr>
      </p:pic>
      <p:sp>
        <p:nvSpPr>
          <p:cNvPr id="9" name="CaixaDeTexto 8">
            <a:extLst>
              <a:ext uri="{FF2B5EF4-FFF2-40B4-BE49-F238E27FC236}">
                <a16:creationId xmlns:a16="http://schemas.microsoft.com/office/drawing/2014/main" id="{94A7D23F-450C-4F30-AAF0-0B6F310289B2}"/>
              </a:ext>
            </a:extLst>
          </p:cNvPr>
          <p:cNvSpPr txBox="1"/>
          <p:nvPr/>
        </p:nvSpPr>
        <p:spPr>
          <a:xfrm>
            <a:off x="9594289" y="5223430"/>
            <a:ext cx="2597711" cy="369332"/>
          </a:xfrm>
          <a:prstGeom prst="rect">
            <a:avLst/>
          </a:prstGeom>
          <a:noFill/>
        </p:spPr>
        <p:txBody>
          <a:bodyPr wrap="square">
            <a:spAutoFit/>
          </a:bodyPr>
          <a:lstStyle/>
          <a:p>
            <a:r>
              <a:rPr lang="pt-BR" sz="1800" dirty="0">
                <a:effectLst/>
                <a:latin typeface="Arial" panose="020B0604020202020204" pitchFamily="34" charset="0"/>
                <a:ea typeface="Calibri" panose="020F0502020204030204" pitchFamily="34" charset="0"/>
                <a:cs typeface="Arial" panose="020B0604020202020204" pitchFamily="34" charset="0"/>
              </a:rPr>
              <a:t>KUROSE, (2010).</a:t>
            </a:r>
            <a:endParaRPr lang="pt-BR" dirty="0"/>
          </a:p>
        </p:txBody>
      </p:sp>
      <p:sp>
        <p:nvSpPr>
          <p:cNvPr id="14" name="Título 1">
            <a:extLst>
              <a:ext uri="{FF2B5EF4-FFF2-40B4-BE49-F238E27FC236}">
                <a16:creationId xmlns:a16="http://schemas.microsoft.com/office/drawing/2014/main" id="{E7739EAF-57EF-4CA9-9D30-D19BBF2A08D5}"/>
              </a:ext>
            </a:extLst>
          </p:cNvPr>
          <p:cNvSpPr>
            <a:spLocks noGrp="1"/>
          </p:cNvSpPr>
          <p:nvPr>
            <p:ph type="title"/>
          </p:nvPr>
        </p:nvSpPr>
        <p:spPr>
          <a:xfrm>
            <a:off x="3307404" y="271013"/>
            <a:ext cx="12191999"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2.3 Arquitetura </a:t>
            </a:r>
          </a:p>
        </p:txBody>
      </p:sp>
      <p:cxnSp>
        <p:nvCxnSpPr>
          <p:cNvPr id="15" name="Conector reto 14">
            <a:extLst>
              <a:ext uri="{FF2B5EF4-FFF2-40B4-BE49-F238E27FC236}">
                <a16:creationId xmlns:a16="http://schemas.microsoft.com/office/drawing/2014/main" id="{0D7AB798-6DCA-4788-A7E7-A87C9203E8BF}"/>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16" name="Picture 2" descr="Processo Seletivo IFRN 2019: Edital abre vagas para Professor Substituto">
            <a:extLst>
              <a:ext uri="{FF2B5EF4-FFF2-40B4-BE49-F238E27FC236}">
                <a16:creationId xmlns:a16="http://schemas.microsoft.com/office/drawing/2014/main" id="{EB580D7C-E14D-4646-8313-62B9564D6E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7" name="Retângulo: Cantos Diagonais Recortados 16">
            <a:extLst>
              <a:ext uri="{FF2B5EF4-FFF2-40B4-BE49-F238E27FC236}">
                <a16:creationId xmlns:a16="http://schemas.microsoft.com/office/drawing/2014/main" id="{3DBD9B77-4123-43D3-9922-C32B4531EDEF}"/>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25</a:t>
            </a:r>
          </a:p>
        </p:txBody>
      </p:sp>
    </p:spTree>
    <p:extLst>
      <p:ext uri="{BB962C8B-B14F-4D97-AF65-F5344CB8AC3E}">
        <p14:creationId xmlns:p14="http://schemas.microsoft.com/office/powerpoint/2010/main" val="3037155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590742" y="2043725"/>
            <a:ext cx="10515600" cy="3572746"/>
          </a:xfrm>
        </p:spPr>
        <p:txBody>
          <a:bodyPr>
            <a:normAutofit lnSpcReduction="10000"/>
          </a:bodyPr>
          <a:lstStyle/>
          <a:p>
            <a:pPr algn="just">
              <a:lnSpc>
                <a:spcPct val="150000"/>
              </a:lnSpc>
            </a:pPr>
            <a:r>
              <a:rPr lang="pt-BR" sz="2600" dirty="0">
                <a:latin typeface="Arial" panose="020B0604020202020204" pitchFamily="34" charset="0"/>
                <a:cs typeface="Arial" panose="020B0604020202020204" pitchFamily="34" charset="0"/>
              </a:rPr>
              <a:t>Na arquitetura Cliente-Servidor com Servidor Dedicado, temos uma máquina servidora que não executa aplicativos locais.</a:t>
            </a:r>
          </a:p>
          <a:p>
            <a:pPr marL="0" indent="0" algn="just">
              <a:lnSpc>
                <a:spcPct val="150000"/>
              </a:lnSpc>
              <a:buNone/>
            </a:pPr>
            <a:endParaRPr lang="pt-BR" sz="1800" dirty="0">
              <a:latin typeface="Arial" panose="020B0604020202020204" pitchFamily="34" charset="0"/>
              <a:cs typeface="Arial" panose="020B0604020202020204" pitchFamily="34" charset="0"/>
            </a:endParaRPr>
          </a:p>
          <a:p>
            <a:pPr algn="just">
              <a:lnSpc>
                <a:spcPct val="150000"/>
              </a:lnSpc>
            </a:pPr>
            <a:r>
              <a:rPr lang="pt-BR" sz="2600" dirty="0">
                <a:latin typeface="Arial" panose="020B0604020202020204" pitchFamily="34" charset="0"/>
                <a:cs typeface="Arial" panose="020B0604020202020204" pitchFamily="34" charset="0"/>
              </a:rPr>
              <a:t>Na arquitetura Cliente-Servidor com Servidor não Dedicado, temos uma máquina servidora que executa aplicativos locais, além de prover os serviços de Servidor.</a:t>
            </a:r>
          </a:p>
        </p:txBody>
      </p:sp>
      <p:sp>
        <p:nvSpPr>
          <p:cNvPr id="10" name="Título 1">
            <a:extLst>
              <a:ext uri="{FF2B5EF4-FFF2-40B4-BE49-F238E27FC236}">
                <a16:creationId xmlns:a16="http://schemas.microsoft.com/office/drawing/2014/main" id="{16148B05-DF19-4D57-81BE-EEC9262AD559}"/>
              </a:ext>
            </a:extLst>
          </p:cNvPr>
          <p:cNvSpPr>
            <a:spLocks noGrp="1"/>
          </p:cNvSpPr>
          <p:nvPr>
            <p:ph type="title"/>
          </p:nvPr>
        </p:nvSpPr>
        <p:spPr>
          <a:xfrm>
            <a:off x="3307404" y="271013"/>
            <a:ext cx="12191999"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2.3 Arquitetura </a:t>
            </a:r>
          </a:p>
        </p:txBody>
      </p:sp>
      <p:cxnSp>
        <p:nvCxnSpPr>
          <p:cNvPr id="11" name="Conector reto 10">
            <a:extLst>
              <a:ext uri="{FF2B5EF4-FFF2-40B4-BE49-F238E27FC236}">
                <a16:creationId xmlns:a16="http://schemas.microsoft.com/office/drawing/2014/main" id="{38880AFE-4775-4160-A78B-29946276949B}"/>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12" name="Picture 2" descr="Processo Seletivo IFRN 2019: Edital abre vagas para Professor Substituto">
            <a:extLst>
              <a:ext uri="{FF2B5EF4-FFF2-40B4-BE49-F238E27FC236}">
                <a16:creationId xmlns:a16="http://schemas.microsoft.com/office/drawing/2014/main" id="{083103B3-ABC6-4E5A-99E4-066B783D18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3" name="Retângulo: Cantos Diagonais Recortados 12">
            <a:extLst>
              <a:ext uri="{FF2B5EF4-FFF2-40B4-BE49-F238E27FC236}">
                <a16:creationId xmlns:a16="http://schemas.microsoft.com/office/drawing/2014/main" id="{8554104F-7FFA-4964-85C2-488F9A8EA20F}"/>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26</a:t>
            </a:r>
          </a:p>
        </p:txBody>
      </p:sp>
    </p:spTree>
    <p:extLst>
      <p:ext uri="{BB962C8B-B14F-4D97-AF65-F5344CB8AC3E}">
        <p14:creationId xmlns:p14="http://schemas.microsoft.com/office/powerpoint/2010/main" val="1327703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FDE7C3-84B2-4068-8666-6A8D1B63C828}"/>
              </a:ext>
            </a:extLst>
          </p:cNvPr>
          <p:cNvSpPr>
            <a:spLocks noGrp="1"/>
          </p:cNvSpPr>
          <p:nvPr>
            <p:ph type="title"/>
          </p:nvPr>
        </p:nvSpPr>
        <p:spPr>
          <a:xfrm>
            <a:off x="4248341" y="3171215"/>
            <a:ext cx="12405411" cy="1284050"/>
          </a:xfrm>
        </p:spPr>
        <p:txBody>
          <a:bodyPr>
            <a:normAutofit/>
          </a:bodyPr>
          <a:lstStyle/>
          <a:p>
            <a:r>
              <a:rPr lang="pt-BR" sz="4200" dirty="0">
                <a:solidFill>
                  <a:srgbClr val="FF6600"/>
                </a:solidFill>
                <a:latin typeface="Arial" panose="020B0604020202020204" pitchFamily="34" charset="0"/>
                <a:cs typeface="Arial" panose="020B0604020202020204" pitchFamily="34" charset="0"/>
              </a:rPr>
              <a:t>3. Servidores</a:t>
            </a:r>
          </a:p>
        </p:txBody>
      </p:sp>
      <p:cxnSp>
        <p:nvCxnSpPr>
          <p:cNvPr id="3" name="Conector reto 2">
            <a:extLst>
              <a:ext uri="{FF2B5EF4-FFF2-40B4-BE49-F238E27FC236}">
                <a16:creationId xmlns:a16="http://schemas.microsoft.com/office/drawing/2014/main" id="{5E87342A-0525-40FC-9D0A-680B0103DD82}"/>
              </a:ext>
            </a:extLst>
          </p:cNvPr>
          <p:cNvCxnSpPr>
            <a:cxnSpLocks/>
          </p:cNvCxnSpPr>
          <p:nvPr/>
        </p:nvCxnSpPr>
        <p:spPr>
          <a:xfrm flipH="1">
            <a:off x="0" y="3171215"/>
            <a:ext cx="12192000"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 name="Conector reto 3">
            <a:extLst>
              <a:ext uri="{FF2B5EF4-FFF2-40B4-BE49-F238E27FC236}">
                <a16:creationId xmlns:a16="http://schemas.microsoft.com/office/drawing/2014/main" id="{82B5273A-3DC4-420C-B471-785835374532}"/>
              </a:ext>
            </a:extLst>
          </p:cNvPr>
          <p:cNvCxnSpPr>
            <a:cxnSpLocks/>
          </p:cNvCxnSpPr>
          <p:nvPr/>
        </p:nvCxnSpPr>
        <p:spPr>
          <a:xfrm flipH="1">
            <a:off x="0" y="4396900"/>
            <a:ext cx="12192000"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5" name="Picture 2" descr="Processo Seletivo IFRN 2019: Edital abre vagas para Professor Substituto">
            <a:extLst>
              <a:ext uri="{FF2B5EF4-FFF2-40B4-BE49-F238E27FC236}">
                <a16:creationId xmlns:a16="http://schemas.microsoft.com/office/drawing/2014/main" id="{9AA8D472-CAEC-4931-B43A-416F8D0058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544" y="1"/>
            <a:ext cx="3497290" cy="1561290"/>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Cantos Diagonais Recortados 5">
            <a:extLst>
              <a:ext uri="{FF2B5EF4-FFF2-40B4-BE49-F238E27FC236}">
                <a16:creationId xmlns:a16="http://schemas.microsoft.com/office/drawing/2014/main" id="{62C955C4-6F34-4981-9F53-89BD6B82CAF3}"/>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27</a:t>
            </a:r>
          </a:p>
        </p:txBody>
      </p:sp>
    </p:spTree>
    <p:extLst>
      <p:ext uri="{BB962C8B-B14F-4D97-AF65-F5344CB8AC3E}">
        <p14:creationId xmlns:p14="http://schemas.microsoft.com/office/powerpoint/2010/main" val="2303757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330739" y="1642627"/>
            <a:ext cx="11186809" cy="4602530"/>
          </a:xfrm>
        </p:spPr>
        <p:txBody>
          <a:bodyPr>
            <a:normAutofit/>
          </a:bodyPr>
          <a:lstStyle/>
          <a:p>
            <a:pPr marL="0" indent="0" algn="just">
              <a:lnSpc>
                <a:spcPct val="150000"/>
              </a:lnSpc>
              <a:buNone/>
            </a:pPr>
            <a:r>
              <a:rPr lang="pt-BR" sz="2600" dirty="0">
                <a:latin typeface="Arial" panose="020B0604020202020204" pitchFamily="34" charset="0"/>
                <a:cs typeface="Arial" panose="020B0604020202020204" pitchFamily="34" charset="0"/>
              </a:rPr>
              <a:t>Podemos encontrar:</a:t>
            </a:r>
          </a:p>
          <a:p>
            <a:pPr marL="0" indent="0" algn="just">
              <a:lnSpc>
                <a:spcPct val="150000"/>
              </a:lnSpc>
              <a:buNone/>
            </a:pPr>
            <a:endParaRPr lang="pt-BR" sz="2600" dirty="0">
              <a:latin typeface="Arial" panose="020B0604020202020204" pitchFamily="34" charset="0"/>
              <a:cs typeface="Arial" panose="020B0604020202020204" pitchFamily="34" charset="0"/>
            </a:endParaRPr>
          </a:p>
          <a:p>
            <a:pPr algn="just">
              <a:lnSpc>
                <a:spcPct val="150000"/>
              </a:lnSpc>
              <a:spcBef>
                <a:spcPts val="0"/>
              </a:spcBef>
            </a:pPr>
            <a:r>
              <a:rPr lang="pt-BR" sz="2600" dirty="0">
                <a:latin typeface="Arial" panose="020B0604020202020204" pitchFamily="34" charset="0"/>
                <a:cs typeface="Arial" panose="020B0604020202020204" pitchFamily="34" charset="0"/>
              </a:rPr>
              <a:t>Servidores de Arquivos;</a:t>
            </a:r>
          </a:p>
          <a:p>
            <a:pPr algn="just">
              <a:lnSpc>
                <a:spcPct val="150000"/>
              </a:lnSpc>
              <a:spcBef>
                <a:spcPts val="0"/>
              </a:spcBef>
            </a:pPr>
            <a:r>
              <a:rPr lang="pt-BR" sz="2600" dirty="0">
                <a:latin typeface="Arial" panose="020B0604020202020204" pitchFamily="34" charset="0"/>
                <a:cs typeface="Arial" panose="020B0604020202020204" pitchFamily="34" charset="0"/>
              </a:rPr>
              <a:t>Servidores de Banco de Dados;</a:t>
            </a:r>
          </a:p>
          <a:p>
            <a:pPr algn="just">
              <a:lnSpc>
                <a:spcPct val="150000"/>
              </a:lnSpc>
              <a:spcBef>
                <a:spcPts val="0"/>
              </a:spcBef>
            </a:pPr>
            <a:r>
              <a:rPr lang="pt-BR" sz="2600" dirty="0">
                <a:latin typeface="Arial" panose="020B0604020202020204" pitchFamily="34" charset="0"/>
                <a:cs typeface="Arial" panose="020B0604020202020204" pitchFamily="34" charset="0"/>
              </a:rPr>
              <a:t>Servidores de Impressão;</a:t>
            </a:r>
          </a:p>
          <a:p>
            <a:pPr algn="just">
              <a:lnSpc>
                <a:spcPct val="150000"/>
              </a:lnSpc>
              <a:spcBef>
                <a:spcPts val="0"/>
              </a:spcBef>
            </a:pPr>
            <a:r>
              <a:rPr lang="pt-BR" sz="2600" dirty="0">
                <a:latin typeface="Arial" panose="020B0604020202020204" pitchFamily="34" charset="0"/>
                <a:cs typeface="Arial" panose="020B0604020202020204" pitchFamily="34" charset="0"/>
              </a:rPr>
              <a:t>Servidores de correio eletrônico;</a:t>
            </a:r>
          </a:p>
        </p:txBody>
      </p:sp>
      <p:sp>
        <p:nvSpPr>
          <p:cNvPr id="6" name="Título 1">
            <a:extLst>
              <a:ext uri="{FF2B5EF4-FFF2-40B4-BE49-F238E27FC236}">
                <a16:creationId xmlns:a16="http://schemas.microsoft.com/office/drawing/2014/main" id="{1BA7DD56-95E9-4668-B218-117D0E39785B}"/>
              </a:ext>
            </a:extLst>
          </p:cNvPr>
          <p:cNvSpPr>
            <a:spLocks noGrp="1"/>
          </p:cNvSpPr>
          <p:nvPr>
            <p:ph type="title"/>
          </p:nvPr>
        </p:nvSpPr>
        <p:spPr>
          <a:xfrm>
            <a:off x="3171217" y="278153"/>
            <a:ext cx="12191999"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 3.1 Exemplos servidores</a:t>
            </a:r>
          </a:p>
        </p:txBody>
      </p:sp>
      <p:sp>
        <p:nvSpPr>
          <p:cNvPr id="8" name="CaixaDeTexto 7">
            <a:extLst>
              <a:ext uri="{FF2B5EF4-FFF2-40B4-BE49-F238E27FC236}">
                <a16:creationId xmlns:a16="http://schemas.microsoft.com/office/drawing/2014/main" id="{CF507B30-DC6E-4D7A-B2DE-6AF9B03EB3FF}"/>
              </a:ext>
            </a:extLst>
          </p:cNvPr>
          <p:cNvSpPr txBox="1"/>
          <p:nvPr/>
        </p:nvSpPr>
        <p:spPr>
          <a:xfrm>
            <a:off x="5778224" y="2976175"/>
            <a:ext cx="5194576" cy="1818703"/>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pt-BR" sz="2600" dirty="0">
                <a:latin typeface="Arial" panose="020B0604020202020204" pitchFamily="34" charset="0"/>
                <a:cs typeface="Arial" panose="020B0604020202020204" pitchFamily="34" charset="0"/>
              </a:rPr>
              <a:t>Servidores de Gerenciamento;</a:t>
            </a:r>
          </a:p>
          <a:p>
            <a:pPr marL="285750" indent="-285750" algn="just">
              <a:lnSpc>
                <a:spcPct val="150000"/>
              </a:lnSpc>
              <a:buFont typeface="Arial" panose="020B0604020202020204" pitchFamily="34" charset="0"/>
              <a:buChar char="•"/>
            </a:pPr>
            <a:r>
              <a:rPr lang="pt-BR" sz="2600" dirty="0">
                <a:latin typeface="Arial" panose="020B0604020202020204" pitchFamily="34" charset="0"/>
                <a:cs typeface="Arial" panose="020B0604020202020204" pitchFamily="34" charset="0"/>
              </a:rPr>
              <a:t>Servidores DNS;</a:t>
            </a:r>
          </a:p>
          <a:p>
            <a:pPr marL="285750" indent="-285750" algn="just">
              <a:lnSpc>
                <a:spcPct val="150000"/>
              </a:lnSpc>
              <a:buFont typeface="Arial" panose="020B0604020202020204" pitchFamily="34" charset="0"/>
              <a:buChar char="•"/>
            </a:pPr>
            <a:r>
              <a:rPr lang="pt-BR" sz="2600" dirty="0">
                <a:latin typeface="Arial" panose="020B0604020202020204" pitchFamily="34" charset="0"/>
                <a:cs typeface="Arial" panose="020B0604020202020204" pitchFamily="34" charset="0"/>
              </a:rPr>
              <a:t>Servidores DHCP;</a:t>
            </a:r>
            <a:endParaRPr lang="pt-BR" sz="1800" dirty="0">
              <a:latin typeface="Arial" panose="020B0604020202020204" pitchFamily="34" charset="0"/>
              <a:cs typeface="Arial" panose="020B0604020202020204" pitchFamily="34" charset="0"/>
            </a:endParaRPr>
          </a:p>
        </p:txBody>
      </p:sp>
      <p:cxnSp>
        <p:nvCxnSpPr>
          <p:cNvPr id="5" name="Conector reto 4">
            <a:extLst>
              <a:ext uri="{FF2B5EF4-FFF2-40B4-BE49-F238E27FC236}">
                <a16:creationId xmlns:a16="http://schemas.microsoft.com/office/drawing/2014/main" id="{556712A6-C383-42AE-A58D-01521B9E39B6}"/>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7" name="Picture 2" descr="Processo Seletivo IFRN 2019: Edital abre vagas para Professor Substituto">
            <a:extLst>
              <a:ext uri="{FF2B5EF4-FFF2-40B4-BE49-F238E27FC236}">
                <a16:creationId xmlns:a16="http://schemas.microsoft.com/office/drawing/2014/main" id="{42D55B27-4F94-43F9-BF75-5835FCEC3B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9" name="Retângulo: Cantos Diagonais Recortados 8">
            <a:extLst>
              <a:ext uri="{FF2B5EF4-FFF2-40B4-BE49-F238E27FC236}">
                <a16:creationId xmlns:a16="http://schemas.microsoft.com/office/drawing/2014/main" id="{6573A672-C5CD-4AFC-AFEE-D106A298BF46}"/>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28</a:t>
            </a:r>
          </a:p>
        </p:txBody>
      </p:sp>
    </p:spTree>
    <p:extLst>
      <p:ext uri="{BB962C8B-B14F-4D97-AF65-F5344CB8AC3E}">
        <p14:creationId xmlns:p14="http://schemas.microsoft.com/office/powerpoint/2010/main" val="355339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330739" y="1642627"/>
            <a:ext cx="11186809" cy="4602530"/>
          </a:xfrm>
        </p:spPr>
        <p:txBody>
          <a:bodyPr>
            <a:normAutofit/>
          </a:bodyPr>
          <a:lstStyle/>
          <a:p>
            <a:pPr marL="0" indent="0" algn="just">
              <a:lnSpc>
                <a:spcPct val="150000"/>
              </a:lnSpc>
              <a:buNone/>
            </a:pPr>
            <a:endParaRPr lang="pt-BR" sz="2600" dirty="0">
              <a:latin typeface="Arial" panose="020B0604020202020204" pitchFamily="34" charset="0"/>
              <a:cs typeface="Arial" panose="020B0604020202020204" pitchFamily="34" charset="0"/>
            </a:endParaRPr>
          </a:p>
          <a:p>
            <a:pPr algn="just">
              <a:lnSpc>
                <a:spcPct val="150000"/>
              </a:lnSpc>
              <a:spcBef>
                <a:spcPts val="0"/>
              </a:spcBef>
            </a:pPr>
            <a:r>
              <a:rPr lang="pt-BR" sz="2600" dirty="0">
                <a:latin typeface="Arial" panose="020B0604020202020204" pitchFamily="34" charset="0"/>
                <a:cs typeface="Arial" panose="020B0604020202020204" pitchFamily="34" charset="0"/>
              </a:rPr>
              <a:t>Servidores de Arquivos – tem como função oferecer a seus clientes os serviços de armazenamento e acesso a informações com o compartilhamento de discos.</a:t>
            </a:r>
          </a:p>
          <a:p>
            <a:pPr marL="0" indent="0" algn="just">
              <a:lnSpc>
                <a:spcPct val="150000"/>
              </a:lnSpc>
              <a:spcBef>
                <a:spcPts val="0"/>
              </a:spcBef>
              <a:buNone/>
            </a:pPr>
            <a:endParaRPr lang="pt-BR" sz="1000" dirty="0">
              <a:latin typeface="Arial" panose="020B0604020202020204" pitchFamily="34" charset="0"/>
              <a:cs typeface="Arial" panose="020B0604020202020204" pitchFamily="34" charset="0"/>
            </a:endParaRPr>
          </a:p>
          <a:p>
            <a:pPr algn="just">
              <a:lnSpc>
                <a:spcPct val="150000"/>
              </a:lnSpc>
            </a:pPr>
            <a:r>
              <a:rPr lang="pt-BR" sz="2600" dirty="0">
                <a:latin typeface="Arial" panose="020B0604020202020204" pitchFamily="34" charset="0"/>
                <a:cs typeface="Arial" panose="020B0604020202020204" pitchFamily="34" charset="0"/>
              </a:rPr>
              <a:t>Serviços de Diretório (Active </a:t>
            </a:r>
            <a:r>
              <a:rPr lang="pt-BR" sz="2600" dirty="0" err="1">
                <a:latin typeface="Arial" panose="020B0604020202020204" pitchFamily="34" charset="0"/>
                <a:cs typeface="Arial" panose="020B0604020202020204" pitchFamily="34" charset="0"/>
              </a:rPr>
              <a:t>Directory</a:t>
            </a:r>
            <a:r>
              <a:rPr lang="pt-BR" sz="2600" dirty="0">
                <a:latin typeface="Arial" panose="020B0604020202020204" pitchFamily="34" charset="0"/>
                <a:cs typeface="Arial" panose="020B0604020202020204" pitchFamily="34" charset="0"/>
              </a:rPr>
              <a:t> e/ou Samba).</a:t>
            </a:r>
          </a:p>
        </p:txBody>
      </p:sp>
      <p:sp>
        <p:nvSpPr>
          <p:cNvPr id="10" name="Título 1">
            <a:extLst>
              <a:ext uri="{FF2B5EF4-FFF2-40B4-BE49-F238E27FC236}">
                <a16:creationId xmlns:a16="http://schemas.microsoft.com/office/drawing/2014/main" id="{7E13173E-DE71-4592-BFBB-00C35F7A1ED9}"/>
              </a:ext>
            </a:extLst>
          </p:cNvPr>
          <p:cNvSpPr>
            <a:spLocks noGrp="1"/>
          </p:cNvSpPr>
          <p:nvPr>
            <p:ph type="title"/>
          </p:nvPr>
        </p:nvSpPr>
        <p:spPr>
          <a:xfrm>
            <a:off x="3171217" y="278153"/>
            <a:ext cx="12191999"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 3.1 Exemplos servidores</a:t>
            </a:r>
          </a:p>
        </p:txBody>
      </p:sp>
      <p:cxnSp>
        <p:nvCxnSpPr>
          <p:cNvPr id="11" name="Conector reto 10">
            <a:extLst>
              <a:ext uri="{FF2B5EF4-FFF2-40B4-BE49-F238E27FC236}">
                <a16:creationId xmlns:a16="http://schemas.microsoft.com/office/drawing/2014/main" id="{F57749EB-C95E-48F5-A129-BEAEC186B8D3}"/>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12" name="Picture 2" descr="Processo Seletivo IFRN 2019: Edital abre vagas para Professor Substituto">
            <a:extLst>
              <a:ext uri="{FF2B5EF4-FFF2-40B4-BE49-F238E27FC236}">
                <a16:creationId xmlns:a16="http://schemas.microsoft.com/office/drawing/2014/main" id="{53C796B7-C9F9-4B49-96B9-4B3C146EFB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3" name="Retângulo: Cantos Diagonais Recortados 12">
            <a:extLst>
              <a:ext uri="{FF2B5EF4-FFF2-40B4-BE49-F238E27FC236}">
                <a16:creationId xmlns:a16="http://schemas.microsoft.com/office/drawing/2014/main" id="{864B781F-2D7B-4F80-9590-5A9F7367AE86}"/>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29</a:t>
            </a:r>
          </a:p>
        </p:txBody>
      </p:sp>
    </p:spTree>
    <p:extLst>
      <p:ext uri="{BB962C8B-B14F-4D97-AF65-F5344CB8AC3E}">
        <p14:creationId xmlns:p14="http://schemas.microsoft.com/office/powerpoint/2010/main" val="2748088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FDE7C3-84B2-4068-8666-6A8D1B63C828}"/>
              </a:ext>
            </a:extLst>
          </p:cNvPr>
          <p:cNvSpPr>
            <a:spLocks noGrp="1"/>
          </p:cNvSpPr>
          <p:nvPr>
            <p:ph type="title"/>
          </p:nvPr>
        </p:nvSpPr>
        <p:spPr>
          <a:xfrm>
            <a:off x="3149917" y="251558"/>
            <a:ext cx="10515600" cy="1325563"/>
          </a:xfrm>
        </p:spPr>
        <p:txBody>
          <a:bodyPr>
            <a:normAutofit/>
          </a:bodyPr>
          <a:lstStyle/>
          <a:p>
            <a:r>
              <a:rPr lang="pt-BR" sz="4200" dirty="0">
                <a:solidFill>
                  <a:srgbClr val="FF6600"/>
                </a:solidFill>
                <a:latin typeface="Arial" panose="020B0604020202020204" pitchFamily="34" charset="0"/>
                <a:cs typeface="Arial" panose="020B0604020202020204" pitchFamily="34" charset="0"/>
              </a:rPr>
              <a:t>Roteiro:</a:t>
            </a:r>
          </a:p>
        </p:txBody>
      </p:sp>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410187" y="1473482"/>
            <a:ext cx="6418411" cy="5291846"/>
          </a:xfrm>
        </p:spPr>
        <p:txBody>
          <a:bodyPr>
            <a:normAutofit/>
          </a:bodyPr>
          <a:lstStyle/>
          <a:p>
            <a:pPr marL="0" indent="0">
              <a:lnSpc>
                <a:spcPct val="160000"/>
              </a:lnSpc>
              <a:spcBef>
                <a:spcPts val="0"/>
              </a:spcBef>
              <a:buNone/>
            </a:pPr>
            <a:r>
              <a:rPr lang="pt-BR" sz="2400" b="1" dirty="0">
                <a:latin typeface="Arial" panose="020B0604020202020204" pitchFamily="34" charset="0"/>
                <a:cs typeface="Arial" panose="020B0604020202020204" pitchFamily="34" charset="0"/>
              </a:rPr>
              <a:t>1. Introdução – Conceitos Básicos</a:t>
            </a:r>
          </a:p>
          <a:p>
            <a:pPr marL="0" indent="0">
              <a:lnSpc>
                <a:spcPct val="160000"/>
              </a:lnSpc>
              <a:spcBef>
                <a:spcPts val="0"/>
              </a:spcBef>
              <a:buNone/>
            </a:pPr>
            <a:r>
              <a:rPr lang="pt-BR" sz="2400" dirty="0">
                <a:latin typeface="Arial" panose="020B0604020202020204" pitchFamily="34" charset="0"/>
                <a:cs typeface="Arial" panose="020B0604020202020204" pitchFamily="34" charset="0"/>
              </a:rPr>
              <a:t>    </a:t>
            </a:r>
            <a:r>
              <a:rPr lang="pt-BR" sz="2200" dirty="0">
                <a:latin typeface="Arial" panose="020B0604020202020204" pitchFamily="34" charset="0"/>
                <a:cs typeface="Arial" panose="020B0604020202020204" pitchFamily="34" charset="0"/>
              </a:rPr>
              <a:t>1.1. Sistemas Operacionais</a:t>
            </a:r>
          </a:p>
          <a:p>
            <a:pPr marL="0" indent="0">
              <a:lnSpc>
                <a:spcPct val="160000"/>
              </a:lnSpc>
              <a:spcBef>
                <a:spcPts val="0"/>
              </a:spcBef>
              <a:buNone/>
            </a:pPr>
            <a:r>
              <a:rPr lang="pt-BR" sz="2200" dirty="0">
                <a:latin typeface="Arial" panose="020B0604020202020204" pitchFamily="34" charset="0"/>
                <a:cs typeface="Arial" panose="020B0604020202020204" pitchFamily="34" charset="0"/>
              </a:rPr>
              <a:t>    1.2 Exemplos </a:t>
            </a:r>
          </a:p>
          <a:p>
            <a:pPr marL="0" indent="0">
              <a:lnSpc>
                <a:spcPct val="160000"/>
              </a:lnSpc>
              <a:spcBef>
                <a:spcPts val="0"/>
              </a:spcBef>
              <a:buNone/>
            </a:pPr>
            <a:r>
              <a:rPr lang="pt-BR" sz="2200" dirty="0">
                <a:latin typeface="Arial" panose="020B0604020202020204" pitchFamily="34" charset="0"/>
                <a:cs typeface="Arial" panose="020B0604020202020204" pitchFamily="34" charset="0"/>
              </a:rPr>
              <a:t>    1.3. Estrutura</a:t>
            </a:r>
          </a:p>
          <a:p>
            <a:pPr marL="0" indent="0">
              <a:lnSpc>
                <a:spcPct val="160000"/>
              </a:lnSpc>
              <a:spcBef>
                <a:spcPts val="0"/>
              </a:spcBef>
              <a:buNone/>
            </a:pPr>
            <a:r>
              <a:rPr lang="pt-BR" sz="2400" b="1" dirty="0">
                <a:latin typeface="Arial" panose="020B0604020202020204" pitchFamily="34" charset="0"/>
                <a:cs typeface="Arial" panose="020B0604020202020204" pitchFamily="34" charset="0"/>
              </a:rPr>
              <a:t>2. Sistemas Operacionais de Redes </a:t>
            </a:r>
          </a:p>
          <a:p>
            <a:pPr marL="0" indent="0">
              <a:lnSpc>
                <a:spcPct val="160000"/>
              </a:lnSpc>
              <a:spcBef>
                <a:spcPts val="0"/>
              </a:spcBef>
              <a:buNone/>
            </a:pPr>
            <a:r>
              <a:rPr lang="pt-BR" sz="2400" dirty="0">
                <a:latin typeface="Arial" panose="020B0604020202020204" pitchFamily="34" charset="0"/>
                <a:cs typeface="Arial" panose="020B0604020202020204" pitchFamily="34" charset="0"/>
              </a:rPr>
              <a:t>    </a:t>
            </a:r>
            <a:r>
              <a:rPr lang="pt-BR" sz="2200" dirty="0">
                <a:latin typeface="Arial" panose="020B0604020202020204" pitchFamily="34" charset="0"/>
                <a:cs typeface="Arial" panose="020B0604020202020204" pitchFamily="34" charset="0"/>
              </a:rPr>
              <a:t>2.1 Definição </a:t>
            </a:r>
          </a:p>
          <a:p>
            <a:pPr marL="0" indent="0">
              <a:lnSpc>
                <a:spcPct val="160000"/>
              </a:lnSpc>
              <a:spcBef>
                <a:spcPts val="0"/>
              </a:spcBef>
              <a:buNone/>
            </a:pPr>
            <a:r>
              <a:rPr lang="pt-BR" sz="2200" dirty="0">
                <a:latin typeface="Arial" panose="020B0604020202020204" pitchFamily="34" charset="0"/>
                <a:cs typeface="Arial" panose="020B0604020202020204" pitchFamily="34" charset="0"/>
              </a:rPr>
              <a:t>    2.2 Estruturado </a:t>
            </a:r>
          </a:p>
          <a:p>
            <a:pPr marL="0" indent="0">
              <a:lnSpc>
                <a:spcPct val="160000"/>
              </a:lnSpc>
              <a:spcBef>
                <a:spcPts val="0"/>
              </a:spcBef>
              <a:buNone/>
            </a:pPr>
            <a:r>
              <a:rPr lang="pt-BR" sz="2600" dirty="0">
                <a:latin typeface="Arial" panose="020B0604020202020204" pitchFamily="34" charset="0"/>
                <a:cs typeface="Arial" panose="020B0604020202020204" pitchFamily="34" charset="0"/>
              </a:rPr>
              <a:t>   </a:t>
            </a:r>
            <a:r>
              <a:rPr lang="pt-BR" sz="2200" dirty="0">
                <a:latin typeface="Arial" panose="020B0604020202020204" pitchFamily="34" charset="0"/>
                <a:cs typeface="Arial" panose="020B0604020202020204" pitchFamily="34" charset="0"/>
              </a:rPr>
              <a:t>2.3 Arquitetura </a:t>
            </a:r>
          </a:p>
          <a:p>
            <a:pPr marL="0" indent="0">
              <a:buNone/>
            </a:pPr>
            <a:endParaRPr lang="pt-BR" sz="2400" dirty="0">
              <a:latin typeface="Arial" panose="020B0604020202020204" pitchFamily="34" charset="0"/>
              <a:cs typeface="Arial" panose="020B0604020202020204" pitchFamily="34" charset="0"/>
            </a:endParaRPr>
          </a:p>
        </p:txBody>
      </p:sp>
      <p:sp>
        <p:nvSpPr>
          <p:cNvPr id="5" name="CaixaDeTexto 4">
            <a:extLst>
              <a:ext uri="{FF2B5EF4-FFF2-40B4-BE49-F238E27FC236}">
                <a16:creationId xmlns:a16="http://schemas.microsoft.com/office/drawing/2014/main" id="{91669D0D-5284-476E-9F6C-2D8E0AF58683}"/>
              </a:ext>
            </a:extLst>
          </p:cNvPr>
          <p:cNvSpPr txBox="1"/>
          <p:nvPr/>
        </p:nvSpPr>
        <p:spPr>
          <a:xfrm>
            <a:off x="6407284" y="1577121"/>
            <a:ext cx="6099242" cy="3301673"/>
          </a:xfrm>
          <a:prstGeom prst="rect">
            <a:avLst/>
          </a:prstGeom>
          <a:noFill/>
        </p:spPr>
        <p:txBody>
          <a:bodyPr wrap="square">
            <a:spAutoFit/>
          </a:bodyPr>
          <a:lstStyle/>
          <a:p>
            <a:pPr marL="0" indent="0">
              <a:lnSpc>
                <a:spcPct val="150000"/>
              </a:lnSpc>
              <a:buNone/>
            </a:pPr>
            <a:r>
              <a:rPr lang="pt-BR" sz="2400" b="1" dirty="0">
                <a:latin typeface="Arial" panose="020B0604020202020204" pitchFamily="34" charset="0"/>
                <a:cs typeface="Arial" panose="020B0604020202020204" pitchFamily="34" charset="0"/>
              </a:rPr>
              <a:t>3. Servidores</a:t>
            </a:r>
          </a:p>
          <a:p>
            <a:pPr marL="0" indent="0">
              <a:lnSpc>
                <a:spcPct val="150000"/>
              </a:lnSpc>
              <a:buNone/>
            </a:pPr>
            <a:r>
              <a:rPr lang="pt-BR" sz="2600" dirty="0">
                <a:latin typeface="Arial" panose="020B0604020202020204" pitchFamily="34" charset="0"/>
                <a:cs typeface="Arial" panose="020B0604020202020204" pitchFamily="34" charset="0"/>
              </a:rPr>
              <a:t>    </a:t>
            </a:r>
            <a:r>
              <a:rPr lang="pt-BR" sz="2200" dirty="0">
                <a:latin typeface="Arial" panose="020B0604020202020204" pitchFamily="34" charset="0"/>
                <a:cs typeface="Arial" panose="020B0604020202020204" pitchFamily="34" charset="0"/>
              </a:rPr>
              <a:t>3.1 Exemplos servidores</a:t>
            </a:r>
          </a:p>
          <a:p>
            <a:pPr marL="0" indent="0">
              <a:lnSpc>
                <a:spcPct val="150000"/>
              </a:lnSpc>
              <a:buNone/>
            </a:pPr>
            <a:r>
              <a:rPr lang="pt-BR" sz="2200" dirty="0">
                <a:latin typeface="Arial" panose="020B0604020202020204" pitchFamily="34" charset="0"/>
                <a:cs typeface="Arial" panose="020B0604020202020204" pitchFamily="34" charset="0"/>
              </a:rPr>
              <a:t>     3.2 Exemplos de SOR </a:t>
            </a:r>
          </a:p>
          <a:p>
            <a:pPr marL="0" indent="0">
              <a:lnSpc>
                <a:spcPct val="150000"/>
              </a:lnSpc>
              <a:buNone/>
            </a:pPr>
            <a:r>
              <a:rPr lang="pt-BR" sz="2200" dirty="0">
                <a:latin typeface="Arial" panose="020B0604020202020204" pitchFamily="34" charset="0"/>
                <a:cs typeface="Arial" panose="020B0604020202020204" pitchFamily="34" charset="0"/>
              </a:rPr>
              <a:t>     3.3 Virtualização 	</a:t>
            </a:r>
          </a:p>
          <a:p>
            <a:pPr marL="0" indent="0">
              <a:lnSpc>
                <a:spcPct val="150000"/>
              </a:lnSpc>
              <a:buNone/>
            </a:pPr>
            <a:r>
              <a:rPr lang="pt-BR" sz="2400" b="1" dirty="0">
                <a:latin typeface="Arial" panose="020B0604020202020204" pitchFamily="34" charset="0"/>
                <a:cs typeface="Arial" panose="020B0604020202020204" pitchFamily="34" charset="0"/>
              </a:rPr>
              <a:t>4. Conclusão - Exercícios de fixação </a:t>
            </a:r>
          </a:p>
          <a:p>
            <a:pPr marL="0" indent="0">
              <a:lnSpc>
                <a:spcPct val="150000"/>
              </a:lnSpc>
              <a:buNone/>
            </a:pPr>
            <a:r>
              <a:rPr lang="pt-BR" sz="2400" b="1" dirty="0">
                <a:latin typeface="Arial" panose="020B0604020202020204" pitchFamily="34" charset="0"/>
                <a:cs typeface="Arial" panose="020B0604020202020204" pitchFamily="34" charset="0"/>
              </a:rPr>
              <a:t>5. Referências</a:t>
            </a:r>
          </a:p>
        </p:txBody>
      </p:sp>
      <p:cxnSp>
        <p:nvCxnSpPr>
          <p:cNvPr id="8" name="Conector reto 7">
            <a:extLst>
              <a:ext uri="{FF2B5EF4-FFF2-40B4-BE49-F238E27FC236}">
                <a16:creationId xmlns:a16="http://schemas.microsoft.com/office/drawing/2014/main" id="{8F7D5568-4573-4A7C-913A-ACCAF73645A6}"/>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9" name="Picture 2" descr="Processo Seletivo IFRN 2019: Edital abre vagas para Professor Substituto">
            <a:extLst>
              <a:ext uri="{FF2B5EF4-FFF2-40B4-BE49-F238E27FC236}">
                <a16:creationId xmlns:a16="http://schemas.microsoft.com/office/drawing/2014/main" id="{52A17AF0-C07F-4D53-AA63-545E0FC073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3" name="Retângulo: Cantos Diagonais Recortados 12">
            <a:extLst>
              <a:ext uri="{FF2B5EF4-FFF2-40B4-BE49-F238E27FC236}">
                <a16:creationId xmlns:a16="http://schemas.microsoft.com/office/drawing/2014/main" id="{04BAB304-AA41-40FF-BA08-D58AEEEA34A1}"/>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3</a:t>
            </a:r>
          </a:p>
        </p:txBody>
      </p:sp>
    </p:spTree>
    <p:extLst>
      <p:ext uri="{BB962C8B-B14F-4D97-AF65-F5344CB8AC3E}">
        <p14:creationId xmlns:p14="http://schemas.microsoft.com/office/powerpoint/2010/main" val="41074474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330739" y="1642627"/>
            <a:ext cx="11186809" cy="4602530"/>
          </a:xfrm>
        </p:spPr>
        <p:txBody>
          <a:bodyPr>
            <a:normAutofit/>
          </a:bodyPr>
          <a:lstStyle/>
          <a:p>
            <a:pPr marL="0" indent="0" algn="just">
              <a:lnSpc>
                <a:spcPct val="150000"/>
              </a:lnSpc>
              <a:buNone/>
            </a:pPr>
            <a:endParaRPr lang="pt-BR" sz="2600" dirty="0">
              <a:latin typeface="Arial" panose="020B0604020202020204" pitchFamily="34" charset="0"/>
              <a:cs typeface="Arial" panose="020B0604020202020204" pitchFamily="34" charset="0"/>
            </a:endParaRPr>
          </a:p>
          <a:p>
            <a:pPr algn="just">
              <a:lnSpc>
                <a:spcPct val="150000"/>
              </a:lnSpc>
              <a:spcBef>
                <a:spcPts val="0"/>
              </a:spcBef>
            </a:pPr>
            <a:r>
              <a:rPr lang="pt-BR" sz="2600" dirty="0">
                <a:latin typeface="Arial" panose="020B0604020202020204" pitchFamily="34" charset="0"/>
                <a:cs typeface="Arial" panose="020B0604020202020204" pitchFamily="34" charset="0"/>
              </a:rPr>
              <a:t>Servidores de Banco de Dados – permite a centralização de funções como o controle de concorrência e manutenção de consistência dos banco de dados. Além de critérios como disponibilidade e espaço de armazenamento.</a:t>
            </a:r>
          </a:p>
          <a:p>
            <a:pPr marL="0" indent="0" algn="just">
              <a:lnSpc>
                <a:spcPct val="150000"/>
              </a:lnSpc>
              <a:spcBef>
                <a:spcPts val="0"/>
              </a:spcBef>
              <a:buNone/>
            </a:pPr>
            <a:endParaRPr lang="pt-BR" sz="2600" dirty="0">
              <a:latin typeface="Arial" panose="020B0604020202020204" pitchFamily="34" charset="0"/>
              <a:cs typeface="Arial" panose="020B0604020202020204" pitchFamily="34" charset="0"/>
            </a:endParaRPr>
          </a:p>
          <a:p>
            <a:pPr algn="just">
              <a:lnSpc>
                <a:spcPct val="150000"/>
              </a:lnSpc>
              <a:spcBef>
                <a:spcPts val="0"/>
              </a:spcBef>
            </a:pPr>
            <a:r>
              <a:rPr lang="pt-BR" sz="2600" dirty="0">
                <a:latin typeface="Arial" panose="020B0604020202020204" pitchFamily="34" charset="0"/>
                <a:cs typeface="Arial" panose="020B0604020202020204" pitchFamily="34" charset="0"/>
              </a:rPr>
              <a:t>Exemplos de </a:t>
            </a:r>
            <a:r>
              <a:rPr lang="pt-BR" sz="2600" dirty="0" err="1">
                <a:latin typeface="Arial" panose="020B0604020202020204" pitchFamily="34" charset="0"/>
                <a:cs typeface="Arial" panose="020B0604020202020204" pitchFamily="34" charset="0"/>
              </a:rPr>
              <a:t>SGBDs</a:t>
            </a:r>
            <a:r>
              <a:rPr lang="pt-BR" sz="2600" dirty="0">
                <a:latin typeface="Arial" panose="020B0604020202020204" pitchFamily="34" charset="0"/>
                <a:cs typeface="Arial" panose="020B0604020202020204" pitchFamily="34" charset="0"/>
              </a:rPr>
              <a:t> são: SQL Server, DB2, PostgreSQL e MySQL.</a:t>
            </a:r>
          </a:p>
          <a:p>
            <a:pPr algn="just">
              <a:lnSpc>
                <a:spcPct val="150000"/>
              </a:lnSpc>
            </a:pPr>
            <a:endParaRPr lang="pt-BR" sz="2600" dirty="0">
              <a:latin typeface="Arial" panose="020B0604020202020204" pitchFamily="34" charset="0"/>
              <a:cs typeface="Arial" panose="020B0604020202020204" pitchFamily="34" charset="0"/>
            </a:endParaRPr>
          </a:p>
        </p:txBody>
      </p:sp>
      <p:sp>
        <p:nvSpPr>
          <p:cNvPr id="7" name="Título 1">
            <a:extLst>
              <a:ext uri="{FF2B5EF4-FFF2-40B4-BE49-F238E27FC236}">
                <a16:creationId xmlns:a16="http://schemas.microsoft.com/office/drawing/2014/main" id="{C26F4C6E-AC02-463A-B101-AF984F3C8289}"/>
              </a:ext>
            </a:extLst>
          </p:cNvPr>
          <p:cNvSpPr>
            <a:spLocks noGrp="1"/>
          </p:cNvSpPr>
          <p:nvPr>
            <p:ph type="title"/>
          </p:nvPr>
        </p:nvSpPr>
        <p:spPr>
          <a:xfrm>
            <a:off x="3171217" y="278153"/>
            <a:ext cx="12191999"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 3.1 Exemplos servidores</a:t>
            </a:r>
          </a:p>
        </p:txBody>
      </p:sp>
      <p:cxnSp>
        <p:nvCxnSpPr>
          <p:cNvPr id="8" name="Conector reto 7">
            <a:extLst>
              <a:ext uri="{FF2B5EF4-FFF2-40B4-BE49-F238E27FC236}">
                <a16:creationId xmlns:a16="http://schemas.microsoft.com/office/drawing/2014/main" id="{C4B88642-CBC4-437F-B88D-1674729E81C6}"/>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9" name="Picture 2" descr="Processo Seletivo IFRN 2019: Edital abre vagas para Professor Substituto">
            <a:extLst>
              <a:ext uri="{FF2B5EF4-FFF2-40B4-BE49-F238E27FC236}">
                <a16:creationId xmlns:a16="http://schemas.microsoft.com/office/drawing/2014/main" id="{6145EFFC-3AD8-431B-8A22-D211FE2512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0" name="Retângulo: Cantos Diagonais Recortados 9">
            <a:extLst>
              <a:ext uri="{FF2B5EF4-FFF2-40B4-BE49-F238E27FC236}">
                <a16:creationId xmlns:a16="http://schemas.microsoft.com/office/drawing/2014/main" id="{53A1DEF4-BB82-4F5E-8040-A364B23A6A2D}"/>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30</a:t>
            </a:r>
          </a:p>
        </p:txBody>
      </p:sp>
    </p:spTree>
    <p:extLst>
      <p:ext uri="{BB962C8B-B14F-4D97-AF65-F5344CB8AC3E}">
        <p14:creationId xmlns:p14="http://schemas.microsoft.com/office/powerpoint/2010/main" val="782360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330739" y="1642627"/>
            <a:ext cx="11186809" cy="4602530"/>
          </a:xfrm>
        </p:spPr>
        <p:txBody>
          <a:bodyPr>
            <a:normAutofit/>
          </a:bodyPr>
          <a:lstStyle/>
          <a:p>
            <a:pPr marL="0" indent="0" algn="just">
              <a:lnSpc>
                <a:spcPct val="150000"/>
              </a:lnSpc>
              <a:buNone/>
            </a:pPr>
            <a:endParaRPr lang="pt-BR" sz="2600" dirty="0">
              <a:latin typeface="Arial" panose="020B0604020202020204" pitchFamily="34" charset="0"/>
              <a:cs typeface="Arial" panose="020B0604020202020204" pitchFamily="34" charset="0"/>
            </a:endParaRPr>
          </a:p>
          <a:p>
            <a:pPr algn="just">
              <a:lnSpc>
                <a:spcPct val="150000"/>
              </a:lnSpc>
              <a:spcBef>
                <a:spcPts val="0"/>
              </a:spcBef>
            </a:pPr>
            <a:r>
              <a:rPr lang="pt-BR" sz="2600" dirty="0">
                <a:latin typeface="Arial" panose="020B0604020202020204" pitchFamily="34" charset="0"/>
                <a:cs typeface="Arial" panose="020B0604020202020204" pitchFamily="34" charset="0"/>
              </a:rPr>
              <a:t>Servidores de Impressão – a forma mais simples é baseada na </a:t>
            </a:r>
            <a:r>
              <a:rPr lang="pt-BR" sz="2600" b="1" dirty="0">
                <a:solidFill>
                  <a:srgbClr val="FF6600"/>
                </a:solidFill>
                <a:latin typeface="Arial" panose="020B0604020202020204" pitchFamily="34" charset="0"/>
                <a:cs typeface="Arial" panose="020B0604020202020204" pitchFamily="34" charset="0"/>
              </a:rPr>
              <a:t>pré-alocação</a:t>
            </a:r>
            <a:r>
              <a:rPr lang="pt-BR" sz="2600" dirty="0">
                <a:solidFill>
                  <a:srgbClr val="FF6600"/>
                </a:solidFill>
                <a:latin typeface="Arial" panose="020B0604020202020204" pitchFamily="34" charset="0"/>
                <a:cs typeface="Arial" panose="020B0604020202020204" pitchFamily="34" charset="0"/>
              </a:rPr>
              <a:t> </a:t>
            </a:r>
            <a:r>
              <a:rPr lang="pt-BR" sz="2600" dirty="0">
                <a:latin typeface="Arial" panose="020B0604020202020204" pitchFamily="34" charset="0"/>
                <a:cs typeface="Arial" panose="020B0604020202020204" pitchFamily="34" charset="0"/>
              </a:rPr>
              <a:t>da impressora, o recurso desejado só é alocado ao cliente se estiver disponível. Caso contrário, o cliente é colocado numa fila de espera.</a:t>
            </a:r>
          </a:p>
          <a:p>
            <a:pPr marL="0" indent="0" algn="just">
              <a:lnSpc>
                <a:spcPct val="150000"/>
              </a:lnSpc>
              <a:spcBef>
                <a:spcPts val="0"/>
              </a:spcBef>
              <a:buNone/>
            </a:pPr>
            <a:endParaRPr lang="pt-BR" sz="2600" dirty="0">
              <a:latin typeface="Arial" panose="020B0604020202020204" pitchFamily="34" charset="0"/>
              <a:cs typeface="Arial" panose="020B0604020202020204" pitchFamily="34" charset="0"/>
            </a:endParaRPr>
          </a:p>
          <a:p>
            <a:pPr marL="0" indent="0" algn="just">
              <a:lnSpc>
                <a:spcPct val="150000"/>
              </a:lnSpc>
              <a:spcBef>
                <a:spcPts val="0"/>
              </a:spcBef>
              <a:buNone/>
            </a:pPr>
            <a:endParaRPr lang="pt-BR" sz="2600" dirty="0">
              <a:latin typeface="Arial" panose="020B0604020202020204" pitchFamily="34" charset="0"/>
              <a:cs typeface="Arial" panose="020B0604020202020204" pitchFamily="34" charset="0"/>
            </a:endParaRPr>
          </a:p>
          <a:p>
            <a:pPr marL="0" indent="0" algn="just">
              <a:lnSpc>
                <a:spcPct val="150000"/>
              </a:lnSpc>
              <a:spcBef>
                <a:spcPts val="0"/>
              </a:spcBef>
              <a:buNone/>
            </a:pPr>
            <a:endParaRPr lang="pt-BR" sz="2600" dirty="0">
              <a:latin typeface="Arial" panose="020B0604020202020204" pitchFamily="34" charset="0"/>
              <a:cs typeface="Arial" panose="020B0604020202020204" pitchFamily="34" charset="0"/>
            </a:endParaRPr>
          </a:p>
          <a:p>
            <a:pPr algn="just">
              <a:lnSpc>
                <a:spcPct val="150000"/>
              </a:lnSpc>
            </a:pPr>
            <a:endParaRPr lang="pt-BR" sz="2600" dirty="0">
              <a:latin typeface="Arial" panose="020B0604020202020204" pitchFamily="34" charset="0"/>
              <a:cs typeface="Arial" panose="020B0604020202020204" pitchFamily="34" charset="0"/>
            </a:endParaRPr>
          </a:p>
        </p:txBody>
      </p:sp>
      <p:sp>
        <p:nvSpPr>
          <p:cNvPr id="7" name="Título 1">
            <a:extLst>
              <a:ext uri="{FF2B5EF4-FFF2-40B4-BE49-F238E27FC236}">
                <a16:creationId xmlns:a16="http://schemas.microsoft.com/office/drawing/2014/main" id="{E3872F1C-7C2C-4F09-8ED9-AF47045A4B54}"/>
              </a:ext>
            </a:extLst>
          </p:cNvPr>
          <p:cNvSpPr>
            <a:spLocks noGrp="1"/>
          </p:cNvSpPr>
          <p:nvPr>
            <p:ph type="title"/>
          </p:nvPr>
        </p:nvSpPr>
        <p:spPr>
          <a:xfrm>
            <a:off x="3171217" y="278153"/>
            <a:ext cx="12191999"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 3.1 Exemplos servidores</a:t>
            </a:r>
          </a:p>
        </p:txBody>
      </p:sp>
      <p:cxnSp>
        <p:nvCxnSpPr>
          <p:cNvPr id="8" name="Conector reto 7">
            <a:extLst>
              <a:ext uri="{FF2B5EF4-FFF2-40B4-BE49-F238E27FC236}">
                <a16:creationId xmlns:a16="http://schemas.microsoft.com/office/drawing/2014/main" id="{2E3250FE-91CA-48D3-BB56-825E0629561B}"/>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9" name="Picture 2" descr="Processo Seletivo IFRN 2019: Edital abre vagas para Professor Substituto">
            <a:extLst>
              <a:ext uri="{FF2B5EF4-FFF2-40B4-BE49-F238E27FC236}">
                <a16:creationId xmlns:a16="http://schemas.microsoft.com/office/drawing/2014/main" id="{D69769AB-87F4-4894-9AB6-06056959D8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0" name="Retângulo: Cantos Diagonais Recortados 9">
            <a:extLst>
              <a:ext uri="{FF2B5EF4-FFF2-40B4-BE49-F238E27FC236}">
                <a16:creationId xmlns:a16="http://schemas.microsoft.com/office/drawing/2014/main" id="{7C2F1950-8DDC-487E-984F-55242977C4A4}"/>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31</a:t>
            </a:r>
          </a:p>
        </p:txBody>
      </p:sp>
    </p:spTree>
    <p:extLst>
      <p:ext uri="{BB962C8B-B14F-4D97-AF65-F5344CB8AC3E}">
        <p14:creationId xmlns:p14="http://schemas.microsoft.com/office/powerpoint/2010/main" val="4493923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330739" y="1642627"/>
            <a:ext cx="11186809" cy="4602530"/>
          </a:xfrm>
        </p:spPr>
        <p:txBody>
          <a:bodyPr>
            <a:normAutofit/>
          </a:bodyPr>
          <a:lstStyle/>
          <a:p>
            <a:pPr marL="0" indent="0" algn="just">
              <a:lnSpc>
                <a:spcPct val="150000"/>
              </a:lnSpc>
              <a:buNone/>
            </a:pPr>
            <a:endParaRPr lang="pt-BR" sz="2600" dirty="0">
              <a:latin typeface="Arial" panose="020B0604020202020204" pitchFamily="34" charset="0"/>
              <a:cs typeface="Arial" panose="020B0604020202020204" pitchFamily="34" charset="0"/>
            </a:endParaRPr>
          </a:p>
          <a:p>
            <a:pPr algn="just">
              <a:lnSpc>
                <a:spcPct val="150000"/>
              </a:lnSpc>
              <a:spcBef>
                <a:spcPts val="0"/>
              </a:spcBef>
            </a:pPr>
            <a:r>
              <a:rPr lang="pt-BR" sz="2600" dirty="0">
                <a:latin typeface="Arial" panose="020B0604020202020204" pitchFamily="34" charset="0"/>
                <a:cs typeface="Arial" panose="020B0604020202020204" pitchFamily="34" charset="0"/>
              </a:rPr>
              <a:t>Servidores de correio eletrônico – são servidores voltados para trocas de mensagem de correio eletrônico, que permitem que usuários leiam, respondam, encaminhem, salvem e componham mensagens.</a:t>
            </a:r>
          </a:p>
          <a:p>
            <a:pPr marL="0" indent="0" algn="just">
              <a:lnSpc>
                <a:spcPct val="150000"/>
              </a:lnSpc>
              <a:spcBef>
                <a:spcPts val="0"/>
              </a:spcBef>
              <a:buNone/>
            </a:pPr>
            <a:endParaRPr lang="pt-BR" sz="1000" dirty="0">
              <a:latin typeface="Arial" panose="020B0604020202020204" pitchFamily="34" charset="0"/>
              <a:cs typeface="Arial" panose="020B0604020202020204" pitchFamily="34" charset="0"/>
            </a:endParaRPr>
          </a:p>
          <a:p>
            <a:pPr marL="0" indent="0" algn="just">
              <a:lnSpc>
                <a:spcPct val="150000"/>
              </a:lnSpc>
              <a:spcBef>
                <a:spcPts val="0"/>
              </a:spcBef>
              <a:buNone/>
            </a:pPr>
            <a:endParaRPr lang="pt-BR" sz="1000" dirty="0">
              <a:latin typeface="Arial" panose="020B0604020202020204" pitchFamily="34" charset="0"/>
              <a:cs typeface="Arial" panose="020B0604020202020204" pitchFamily="34" charset="0"/>
            </a:endParaRPr>
          </a:p>
          <a:p>
            <a:pPr algn="just">
              <a:lnSpc>
                <a:spcPct val="150000"/>
              </a:lnSpc>
              <a:spcBef>
                <a:spcPts val="0"/>
              </a:spcBef>
            </a:pPr>
            <a:r>
              <a:rPr lang="pt-BR" sz="2600" dirty="0">
                <a:latin typeface="Arial" panose="020B0604020202020204" pitchFamily="34" charset="0"/>
                <a:cs typeface="Arial" panose="020B0604020202020204" pitchFamily="34" charset="0"/>
              </a:rPr>
              <a:t>Servidores de correio eletrônico (SMTP / POP3 / IMAP).</a:t>
            </a:r>
          </a:p>
          <a:p>
            <a:pPr marL="0" indent="0" algn="just">
              <a:lnSpc>
                <a:spcPct val="150000"/>
              </a:lnSpc>
              <a:spcBef>
                <a:spcPts val="0"/>
              </a:spcBef>
              <a:buNone/>
            </a:pPr>
            <a:endParaRPr lang="pt-BR" sz="2600" dirty="0">
              <a:latin typeface="Arial" panose="020B0604020202020204" pitchFamily="34" charset="0"/>
              <a:cs typeface="Arial" panose="020B0604020202020204" pitchFamily="34" charset="0"/>
            </a:endParaRPr>
          </a:p>
          <a:p>
            <a:pPr algn="just">
              <a:lnSpc>
                <a:spcPct val="150000"/>
              </a:lnSpc>
            </a:pPr>
            <a:endParaRPr lang="pt-BR" sz="2600" dirty="0">
              <a:latin typeface="Arial" panose="020B0604020202020204" pitchFamily="34" charset="0"/>
              <a:cs typeface="Arial" panose="020B0604020202020204" pitchFamily="34" charset="0"/>
            </a:endParaRPr>
          </a:p>
        </p:txBody>
      </p:sp>
      <p:sp>
        <p:nvSpPr>
          <p:cNvPr id="4" name="Título 1">
            <a:extLst>
              <a:ext uri="{FF2B5EF4-FFF2-40B4-BE49-F238E27FC236}">
                <a16:creationId xmlns:a16="http://schemas.microsoft.com/office/drawing/2014/main" id="{FA8E8CF2-10A5-42D9-9770-2BE034E76423}"/>
              </a:ext>
            </a:extLst>
          </p:cNvPr>
          <p:cNvSpPr>
            <a:spLocks noGrp="1"/>
          </p:cNvSpPr>
          <p:nvPr>
            <p:ph type="title"/>
          </p:nvPr>
        </p:nvSpPr>
        <p:spPr>
          <a:xfrm>
            <a:off x="3171217" y="278153"/>
            <a:ext cx="12191999"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 3.1 Exemplos servidores</a:t>
            </a:r>
          </a:p>
        </p:txBody>
      </p:sp>
      <p:cxnSp>
        <p:nvCxnSpPr>
          <p:cNvPr id="5" name="Conector reto 4">
            <a:extLst>
              <a:ext uri="{FF2B5EF4-FFF2-40B4-BE49-F238E27FC236}">
                <a16:creationId xmlns:a16="http://schemas.microsoft.com/office/drawing/2014/main" id="{CE4EE98B-86A7-43AB-9C20-09230B0AFC6E}"/>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7" name="Picture 2" descr="Processo Seletivo IFRN 2019: Edital abre vagas para Professor Substituto">
            <a:extLst>
              <a:ext uri="{FF2B5EF4-FFF2-40B4-BE49-F238E27FC236}">
                <a16:creationId xmlns:a16="http://schemas.microsoft.com/office/drawing/2014/main" id="{91EE3A9C-57AD-4634-8196-69BF2C4CEB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Cantos Diagonais Recortados 7">
            <a:extLst>
              <a:ext uri="{FF2B5EF4-FFF2-40B4-BE49-F238E27FC236}">
                <a16:creationId xmlns:a16="http://schemas.microsoft.com/office/drawing/2014/main" id="{01673D4C-86BE-4220-9690-72571F7DE4B3}"/>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32</a:t>
            </a:r>
          </a:p>
        </p:txBody>
      </p:sp>
    </p:spTree>
    <p:extLst>
      <p:ext uri="{BB962C8B-B14F-4D97-AF65-F5344CB8AC3E}">
        <p14:creationId xmlns:p14="http://schemas.microsoft.com/office/powerpoint/2010/main" val="2957633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330739" y="1642627"/>
            <a:ext cx="11186809" cy="4602530"/>
          </a:xfrm>
        </p:spPr>
        <p:txBody>
          <a:bodyPr>
            <a:normAutofit/>
          </a:bodyPr>
          <a:lstStyle/>
          <a:p>
            <a:pPr marL="0" indent="0" algn="just">
              <a:lnSpc>
                <a:spcPct val="150000"/>
              </a:lnSpc>
              <a:buNone/>
            </a:pPr>
            <a:endParaRPr lang="pt-BR" sz="2600" dirty="0">
              <a:latin typeface="Arial" panose="020B0604020202020204" pitchFamily="34" charset="0"/>
              <a:cs typeface="Arial" panose="020B0604020202020204" pitchFamily="34" charset="0"/>
            </a:endParaRPr>
          </a:p>
          <a:p>
            <a:pPr algn="just">
              <a:lnSpc>
                <a:spcPct val="150000"/>
              </a:lnSpc>
              <a:spcBef>
                <a:spcPts val="0"/>
              </a:spcBef>
            </a:pPr>
            <a:r>
              <a:rPr lang="pt-BR" sz="2600" dirty="0">
                <a:latin typeface="Arial" panose="020B0604020202020204" pitchFamily="34" charset="0"/>
                <a:cs typeface="Arial" panose="020B0604020202020204" pitchFamily="34" charset="0"/>
              </a:rPr>
              <a:t>Servidores de Gerenciamento – são empresas de hospedagem que ficam encarregadas pela manutenção, monitoramento e atualização do  servidor, como exemplo, servidores </a:t>
            </a:r>
            <a:r>
              <a:rPr lang="pt-BR" sz="2600" i="1" dirty="0">
                <a:latin typeface="Arial" panose="020B0604020202020204" pitchFamily="34" charset="0"/>
                <a:cs typeface="Arial" panose="020B0604020202020204" pitchFamily="34" charset="0"/>
              </a:rPr>
              <a:t>web</a:t>
            </a:r>
            <a:r>
              <a:rPr lang="pt-BR" sz="2600" dirty="0">
                <a:latin typeface="Arial" panose="020B0604020202020204" pitchFamily="34" charset="0"/>
                <a:cs typeface="Arial" panose="020B0604020202020204" pitchFamily="34" charset="0"/>
              </a:rPr>
              <a:t>.</a:t>
            </a:r>
          </a:p>
          <a:p>
            <a:pPr marL="0" indent="0" algn="just">
              <a:lnSpc>
                <a:spcPct val="150000"/>
              </a:lnSpc>
              <a:spcBef>
                <a:spcPts val="0"/>
              </a:spcBef>
              <a:buNone/>
            </a:pPr>
            <a:endParaRPr lang="pt-BR" sz="2600" dirty="0">
              <a:latin typeface="Arial" panose="020B0604020202020204" pitchFamily="34" charset="0"/>
              <a:cs typeface="Arial" panose="020B0604020202020204" pitchFamily="34" charset="0"/>
            </a:endParaRPr>
          </a:p>
          <a:p>
            <a:pPr algn="just">
              <a:lnSpc>
                <a:spcPct val="150000"/>
              </a:lnSpc>
            </a:pPr>
            <a:endParaRPr lang="pt-BR" sz="2600" dirty="0">
              <a:latin typeface="Arial" panose="020B0604020202020204" pitchFamily="34" charset="0"/>
              <a:cs typeface="Arial" panose="020B0604020202020204" pitchFamily="34" charset="0"/>
            </a:endParaRPr>
          </a:p>
        </p:txBody>
      </p:sp>
      <p:sp>
        <p:nvSpPr>
          <p:cNvPr id="7" name="Título 1">
            <a:extLst>
              <a:ext uri="{FF2B5EF4-FFF2-40B4-BE49-F238E27FC236}">
                <a16:creationId xmlns:a16="http://schemas.microsoft.com/office/drawing/2014/main" id="{A9A1EF5C-2375-4234-A3B1-63EA96D462BB}"/>
              </a:ext>
            </a:extLst>
          </p:cNvPr>
          <p:cNvSpPr>
            <a:spLocks noGrp="1"/>
          </p:cNvSpPr>
          <p:nvPr>
            <p:ph type="title"/>
          </p:nvPr>
        </p:nvSpPr>
        <p:spPr>
          <a:xfrm>
            <a:off x="3171217" y="278153"/>
            <a:ext cx="12191999"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 3.1 Exemplos servidores</a:t>
            </a:r>
          </a:p>
        </p:txBody>
      </p:sp>
      <p:cxnSp>
        <p:nvCxnSpPr>
          <p:cNvPr id="8" name="Conector reto 7">
            <a:extLst>
              <a:ext uri="{FF2B5EF4-FFF2-40B4-BE49-F238E27FC236}">
                <a16:creationId xmlns:a16="http://schemas.microsoft.com/office/drawing/2014/main" id="{D1880BAB-682E-49B3-83D4-86E8C990830E}"/>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9" name="Picture 2" descr="Processo Seletivo IFRN 2019: Edital abre vagas para Professor Substituto">
            <a:extLst>
              <a:ext uri="{FF2B5EF4-FFF2-40B4-BE49-F238E27FC236}">
                <a16:creationId xmlns:a16="http://schemas.microsoft.com/office/drawing/2014/main" id="{C11E53A6-3F03-492C-B7BF-EEBEF7753B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0" name="Retângulo: Cantos Diagonais Recortados 9">
            <a:extLst>
              <a:ext uri="{FF2B5EF4-FFF2-40B4-BE49-F238E27FC236}">
                <a16:creationId xmlns:a16="http://schemas.microsoft.com/office/drawing/2014/main" id="{9B78BA29-62B9-46AA-B3A7-131F8749FCA6}"/>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33</a:t>
            </a:r>
          </a:p>
        </p:txBody>
      </p:sp>
    </p:spTree>
    <p:extLst>
      <p:ext uri="{BB962C8B-B14F-4D97-AF65-F5344CB8AC3E}">
        <p14:creationId xmlns:p14="http://schemas.microsoft.com/office/powerpoint/2010/main" val="19229804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330739" y="1642627"/>
            <a:ext cx="11186809" cy="4602530"/>
          </a:xfrm>
        </p:spPr>
        <p:txBody>
          <a:bodyPr>
            <a:normAutofit/>
          </a:bodyPr>
          <a:lstStyle/>
          <a:p>
            <a:pPr algn="just">
              <a:lnSpc>
                <a:spcPct val="150000"/>
              </a:lnSpc>
            </a:pPr>
            <a:r>
              <a:rPr lang="pt-BR" sz="2600" dirty="0">
                <a:latin typeface="Arial" panose="020B0604020202020204" pitchFamily="34" charset="0"/>
                <a:cs typeface="Arial" panose="020B0604020202020204" pitchFamily="34" charset="0"/>
              </a:rPr>
              <a:t>Servidores DNS – de forma sucinta são servidores que efetuam a tradução dos endereços digitados nas </a:t>
            </a:r>
            <a:r>
              <a:rPr lang="pt-BR" sz="2600" dirty="0" err="1">
                <a:latin typeface="Arial" panose="020B0604020202020204" pitchFamily="34" charset="0"/>
                <a:cs typeface="Arial" panose="020B0604020202020204" pitchFamily="34" charset="0"/>
              </a:rPr>
              <a:t>URLs</a:t>
            </a:r>
            <a:r>
              <a:rPr lang="pt-BR" sz="2600" dirty="0">
                <a:latin typeface="Arial" panose="020B0604020202020204" pitchFamily="34" charset="0"/>
                <a:cs typeface="Arial" panose="020B0604020202020204" pitchFamily="34" charset="0"/>
              </a:rPr>
              <a:t> dos </a:t>
            </a:r>
            <a:r>
              <a:rPr lang="pt-BR" sz="2600" i="1" dirty="0">
                <a:latin typeface="Arial" panose="020B0604020202020204" pitchFamily="34" charset="0"/>
                <a:cs typeface="Arial" panose="020B0604020202020204" pitchFamily="34" charset="0"/>
              </a:rPr>
              <a:t>browsers</a:t>
            </a:r>
            <a:r>
              <a:rPr lang="pt-BR" sz="2600" dirty="0">
                <a:latin typeface="Arial" panose="020B0604020202020204" pitchFamily="34" charset="0"/>
                <a:cs typeface="Arial" panose="020B0604020202020204" pitchFamily="34" charset="0"/>
              </a:rPr>
              <a:t> em endereços IP e vice-versa.</a:t>
            </a:r>
          </a:p>
          <a:p>
            <a:pPr algn="just">
              <a:lnSpc>
                <a:spcPct val="150000"/>
              </a:lnSpc>
            </a:pPr>
            <a:endParaRPr lang="pt-BR" sz="600" dirty="0">
              <a:latin typeface="Arial" panose="020B0604020202020204" pitchFamily="34" charset="0"/>
              <a:cs typeface="Arial" panose="020B0604020202020204" pitchFamily="34" charset="0"/>
            </a:endParaRPr>
          </a:p>
          <a:p>
            <a:pPr algn="just">
              <a:lnSpc>
                <a:spcPct val="150000"/>
              </a:lnSpc>
            </a:pPr>
            <a:r>
              <a:rPr lang="pt-BR" sz="2600" dirty="0">
                <a:latin typeface="Arial" panose="020B0604020202020204" pitchFamily="34" charset="0"/>
                <a:cs typeface="Arial" panose="020B0604020202020204" pitchFamily="34" charset="0"/>
              </a:rPr>
              <a:t>DNS — Sistema de nomes de domínio (</a:t>
            </a:r>
            <a:r>
              <a:rPr lang="pt-BR" sz="2600" dirty="0" err="1">
                <a:latin typeface="Arial" panose="020B0604020202020204" pitchFamily="34" charset="0"/>
                <a:cs typeface="Arial" panose="020B0604020202020204" pitchFamily="34" charset="0"/>
              </a:rPr>
              <a:t>domain</a:t>
            </a:r>
            <a:r>
              <a:rPr lang="pt-BR" sz="2600" dirty="0">
                <a:latin typeface="Arial" panose="020B0604020202020204" pitchFamily="34" charset="0"/>
                <a:cs typeface="Arial" panose="020B0604020202020204" pitchFamily="34" charset="0"/>
              </a:rPr>
              <a:t> </a:t>
            </a:r>
            <a:r>
              <a:rPr lang="pt-BR" sz="2600" dirty="0" err="1">
                <a:latin typeface="Arial" panose="020B0604020202020204" pitchFamily="34" charset="0"/>
                <a:cs typeface="Arial" panose="020B0604020202020204" pitchFamily="34" charset="0"/>
              </a:rPr>
              <a:t>name</a:t>
            </a:r>
            <a:r>
              <a:rPr lang="pt-BR" sz="2600" dirty="0">
                <a:latin typeface="Arial" panose="020B0604020202020204" pitchFamily="34" charset="0"/>
                <a:cs typeface="Arial" panose="020B0604020202020204" pitchFamily="34" charset="0"/>
              </a:rPr>
              <a:t> system). </a:t>
            </a:r>
          </a:p>
          <a:p>
            <a:pPr marL="0" indent="0" algn="just">
              <a:lnSpc>
                <a:spcPct val="150000"/>
              </a:lnSpc>
              <a:buNone/>
            </a:pPr>
            <a:endParaRPr lang="pt-BR" sz="1400" dirty="0">
              <a:latin typeface="Arial" panose="020B0604020202020204" pitchFamily="34" charset="0"/>
              <a:cs typeface="Arial" panose="020B0604020202020204" pitchFamily="34" charset="0"/>
            </a:endParaRPr>
          </a:p>
          <a:p>
            <a:pPr marL="0" indent="0" algn="just">
              <a:lnSpc>
                <a:spcPct val="150000"/>
              </a:lnSpc>
              <a:buNone/>
            </a:pPr>
            <a:endParaRPr lang="pt-BR" sz="2600" dirty="0">
              <a:latin typeface="Arial" panose="020B0604020202020204" pitchFamily="34" charset="0"/>
              <a:cs typeface="Arial" panose="020B0604020202020204" pitchFamily="34" charset="0"/>
            </a:endParaRPr>
          </a:p>
        </p:txBody>
      </p:sp>
      <p:sp>
        <p:nvSpPr>
          <p:cNvPr id="5" name="CaixaDeTexto 4">
            <a:extLst>
              <a:ext uri="{FF2B5EF4-FFF2-40B4-BE49-F238E27FC236}">
                <a16:creationId xmlns:a16="http://schemas.microsoft.com/office/drawing/2014/main" id="{35B2AEEC-605F-41D9-86CC-45EEF094A814}"/>
              </a:ext>
            </a:extLst>
          </p:cNvPr>
          <p:cNvSpPr txBox="1"/>
          <p:nvPr/>
        </p:nvSpPr>
        <p:spPr>
          <a:xfrm>
            <a:off x="1767190" y="5040120"/>
            <a:ext cx="9319098" cy="892552"/>
          </a:xfrm>
          <a:prstGeom prst="rect">
            <a:avLst/>
          </a:prstGeom>
          <a:noFill/>
        </p:spPr>
        <p:txBody>
          <a:bodyPr wrap="square">
            <a:spAutoFit/>
          </a:bodyPr>
          <a:lstStyle/>
          <a:p>
            <a:r>
              <a:rPr lang="pt-BR" sz="2600" dirty="0">
                <a:latin typeface="Arial" panose="020B0604020202020204" pitchFamily="34" charset="0"/>
                <a:cs typeface="Arial" panose="020B0604020202020204" pitchFamily="34" charset="0"/>
                <a:hlinkClick r:id="rId3"/>
              </a:rPr>
              <a:t>https://portal.ifrn.edu.br/</a:t>
            </a:r>
            <a:r>
              <a:rPr lang="pt-BR" sz="2600" dirty="0">
                <a:latin typeface="Arial" panose="020B0604020202020204" pitchFamily="34" charset="0"/>
                <a:cs typeface="Arial" panose="020B0604020202020204" pitchFamily="34" charset="0"/>
              </a:rPr>
              <a:t> 		</a:t>
            </a:r>
            <a:r>
              <a:rPr lang="pt-BR" sz="2600" dirty="0">
                <a:effectLst/>
                <a:latin typeface="Arial" panose="020B0604020202020204" pitchFamily="34" charset="0"/>
                <a:ea typeface="Calibri" panose="020F0502020204030204" pitchFamily="34" charset="0"/>
                <a:cs typeface="Arial" panose="020B0604020202020204" pitchFamily="34" charset="0"/>
              </a:rPr>
              <a:t>200.137.2.130</a:t>
            </a:r>
          </a:p>
          <a:p>
            <a:r>
              <a:rPr lang="pt-BR" sz="2600" dirty="0">
                <a:latin typeface="Arial" panose="020B0604020202020204" pitchFamily="34" charset="0"/>
                <a:cs typeface="Arial" panose="020B0604020202020204" pitchFamily="34" charset="0"/>
              </a:rPr>
              <a:t> </a:t>
            </a:r>
          </a:p>
        </p:txBody>
      </p:sp>
      <p:cxnSp>
        <p:nvCxnSpPr>
          <p:cNvPr id="7" name="Conector de Seta Reta 6">
            <a:extLst>
              <a:ext uri="{FF2B5EF4-FFF2-40B4-BE49-F238E27FC236}">
                <a16:creationId xmlns:a16="http://schemas.microsoft.com/office/drawing/2014/main" id="{DEF4422D-BCFE-47F8-9641-61A921339476}"/>
              </a:ext>
            </a:extLst>
          </p:cNvPr>
          <p:cNvCxnSpPr/>
          <p:nvPr/>
        </p:nvCxnSpPr>
        <p:spPr>
          <a:xfrm>
            <a:off x="5667981" y="5291840"/>
            <a:ext cx="5447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ítulo 1">
            <a:extLst>
              <a:ext uri="{FF2B5EF4-FFF2-40B4-BE49-F238E27FC236}">
                <a16:creationId xmlns:a16="http://schemas.microsoft.com/office/drawing/2014/main" id="{79CD802D-523F-4A0B-B215-724E486B7484}"/>
              </a:ext>
            </a:extLst>
          </p:cNvPr>
          <p:cNvSpPr>
            <a:spLocks noGrp="1"/>
          </p:cNvSpPr>
          <p:nvPr>
            <p:ph type="title"/>
          </p:nvPr>
        </p:nvSpPr>
        <p:spPr>
          <a:xfrm>
            <a:off x="3171217" y="278153"/>
            <a:ext cx="12191999"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 3.1 Exemplos servidores</a:t>
            </a:r>
          </a:p>
        </p:txBody>
      </p:sp>
      <p:cxnSp>
        <p:nvCxnSpPr>
          <p:cNvPr id="9" name="Conector reto 8">
            <a:extLst>
              <a:ext uri="{FF2B5EF4-FFF2-40B4-BE49-F238E27FC236}">
                <a16:creationId xmlns:a16="http://schemas.microsoft.com/office/drawing/2014/main" id="{FB7219A2-01B2-4EF7-9049-22B007A25CBF}"/>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10" name="Picture 2" descr="Processo Seletivo IFRN 2019: Edital abre vagas para Professor Substituto">
            <a:extLst>
              <a:ext uri="{FF2B5EF4-FFF2-40B4-BE49-F238E27FC236}">
                <a16:creationId xmlns:a16="http://schemas.microsoft.com/office/drawing/2014/main" id="{DA8BD95F-70FE-4BF2-AD97-A0BA6BE890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1" name="Retângulo: Cantos Diagonais Recortados 10">
            <a:extLst>
              <a:ext uri="{FF2B5EF4-FFF2-40B4-BE49-F238E27FC236}">
                <a16:creationId xmlns:a16="http://schemas.microsoft.com/office/drawing/2014/main" id="{C56EDF79-5AE7-40D2-8FAF-007F1CB07B98}"/>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34</a:t>
            </a:r>
          </a:p>
        </p:txBody>
      </p:sp>
    </p:spTree>
    <p:extLst>
      <p:ext uri="{BB962C8B-B14F-4D97-AF65-F5344CB8AC3E}">
        <p14:creationId xmlns:p14="http://schemas.microsoft.com/office/powerpoint/2010/main" val="29571519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3">
            <a:extLst>
              <a:ext uri="{FF2B5EF4-FFF2-40B4-BE49-F238E27FC236}">
                <a16:creationId xmlns:a16="http://schemas.microsoft.com/office/drawing/2014/main" id="{77291E37-7728-4541-96A3-2C48237EA2F5}"/>
              </a:ext>
            </a:extLst>
          </p:cNvPr>
          <p:cNvSpPr>
            <a:spLocks noGrp="1"/>
          </p:cNvSpPr>
          <p:nvPr>
            <p:ph idx="1"/>
          </p:nvPr>
        </p:nvSpPr>
        <p:spPr>
          <a:xfrm>
            <a:off x="568044" y="1225683"/>
            <a:ext cx="11055912" cy="859209"/>
          </a:xfrm>
        </p:spPr>
        <p:txBody>
          <a:bodyPr>
            <a:normAutofit/>
          </a:bodyPr>
          <a:lstStyle/>
          <a:p>
            <a:pPr marL="0" indent="0" algn="just">
              <a:lnSpc>
                <a:spcPct val="160000"/>
              </a:lnSpc>
              <a:buNone/>
            </a:pPr>
            <a:r>
              <a:rPr lang="pt-BR" dirty="0">
                <a:latin typeface="Arial" panose="020B0604020202020204" pitchFamily="34" charset="0"/>
                <a:cs typeface="Arial" panose="020B0604020202020204" pitchFamily="34" charset="0"/>
              </a:rPr>
              <a:t>Exemplo prático:</a:t>
            </a:r>
          </a:p>
          <a:p>
            <a:pPr marL="0" indent="0" algn="just">
              <a:lnSpc>
                <a:spcPct val="100000"/>
              </a:lnSpc>
              <a:buNone/>
            </a:pPr>
            <a:endParaRPr lang="pt-BR" sz="2600" dirty="0">
              <a:latin typeface="Arial" panose="020B0604020202020204" pitchFamily="34" charset="0"/>
              <a:cs typeface="Arial" panose="020B0604020202020204" pitchFamily="34" charset="0"/>
            </a:endParaRPr>
          </a:p>
          <a:p>
            <a:pPr marL="0" indent="0" algn="just">
              <a:lnSpc>
                <a:spcPct val="100000"/>
              </a:lnSpc>
              <a:buNone/>
            </a:pPr>
            <a:endParaRPr lang="pt-BR" sz="2600" dirty="0">
              <a:latin typeface="Arial" panose="020B0604020202020204" pitchFamily="34" charset="0"/>
              <a:cs typeface="Arial" panose="020B0604020202020204" pitchFamily="34" charset="0"/>
            </a:endParaRPr>
          </a:p>
        </p:txBody>
      </p:sp>
      <p:pic>
        <p:nvPicPr>
          <p:cNvPr id="6" name="Imagem 5">
            <a:extLst>
              <a:ext uri="{FF2B5EF4-FFF2-40B4-BE49-F238E27FC236}">
                <a16:creationId xmlns:a16="http://schemas.microsoft.com/office/drawing/2014/main" id="{0E551BEE-AF8C-458E-B50F-EF1190C0B9D4}"/>
              </a:ext>
            </a:extLst>
          </p:cNvPr>
          <p:cNvPicPr>
            <a:picLocks noChangeAspect="1"/>
          </p:cNvPicPr>
          <p:nvPr/>
        </p:nvPicPr>
        <p:blipFill>
          <a:blip r:embed="rId3"/>
          <a:stretch>
            <a:fillRect/>
          </a:stretch>
        </p:blipFill>
        <p:spPr>
          <a:xfrm>
            <a:off x="509679" y="1964987"/>
            <a:ext cx="10774405" cy="4070100"/>
          </a:xfrm>
          <a:prstGeom prst="rect">
            <a:avLst/>
          </a:prstGeom>
        </p:spPr>
      </p:pic>
      <p:sp>
        <p:nvSpPr>
          <p:cNvPr id="7" name="Título 1">
            <a:extLst>
              <a:ext uri="{FF2B5EF4-FFF2-40B4-BE49-F238E27FC236}">
                <a16:creationId xmlns:a16="http://schemas.microsoft.com/office/drawing/2014/main" id="{9153BF30-40BD-47E5-B454-DBF90AB6723F}"/>
              </a:ext>
            </a:extLst>
          </p:cNvPr>
          <p:cNvSpPr>
            <a:spLocks noGrp="1"/>
          </p:cNvSpPr>
          <p:nvPr>
            <p:ph type="title"/>
          </p:nvPr>
        </p:nvSpPr>
        <p:spPr>
          <a:xfrm>
            <a:off x="3171217" y="278153"/>
            <a:ext cx="12191999"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 3.1 Exemplos servidores</a:t>
            </a:r>
          </a:p>
        </p:txBody>
      </p:sp>
      <p:cxnSp>
        <p:nvCxnSpPr>
          <p:cNvPr id="8" name="Conector reto 7">
            <a:extLst>
              <a:ext uri="{FF2B5EF4-FFF2-40B4-BE49-F238E27FC236}">
                <a16:creationId xmlns:a16="http://schemas.microsoft.com/office/drawing/2014/main" id="{3EA457E5-7239-4717-ABC4-95EA99287F26}"/>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9" name="Picture 2" descr="Processo Seletivo IFRN 2019: Edital abre vagas para Professor Substituto">
            <a:extLst>
              <a:ext uri="{FF2B5EF4-FFF2-40B4-BE49-F238E27FC236}">
                <a16:creationId xmlns:a16="http://schemas.microsoft.com/office/drawing/2014/main" id="{10EA550E-0803-44CA-BE64-E46258F807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0" name="Retângulo: Cantos Diagonais Recortados 9">
            <a:extLst>
              <a:ext uri="{FF2B5EF4-FFF2-40B4-BE49-F238E27FC236}">
                <a16:creationId xmlns:a16="http://schemas.microsoft.com/office/drawing/2014/main" id="{34F5D43D-7D6D-4184-919C-AA9FF0C704FA}"/>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35</a:t>
            </a:r>
          </a:p>
        </p:txBody>
      </p:sp>
    </p:spTree>
    <p:extLst>
      <p:ext uri="{BB962C8B-B14F-4D97-AF65-F5344CB8AC3E}">
        <p14:creationId xmlns:p14="http://schemas.microsoft.com/office/powerpoint/2010/main" val="32112407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D449F31B-C6C2-445D-A1EC-4EF92631A512}"/>
              </a:ext>
            </a:extLst>
          </p:cNvPr>
          <p:cNvPicPr>
            <a:picLocks noChangeAspect="1"/>
          </p:cNvPicPr>
          <p:nvPr/>
        </p:nvPicPr>
        <p:blipFill>
          <a:blip r:embed="rId3"/>
          <a:stretch>
            <a:fillRect/>
          </a:stretch>
        </p:blipFill>
        <p:spPr>
          <a:xfrm>
            <a:off x="1167319" y="1507787"/>
            <a:ext cx="9319098" cy="4800180"/>
          </a:xfrm>
          <a:prstGeom prst="rect">
            <a:avLst/>
          </a:prstGeom>
        </p:spPr>
      </p:pic>
      <p:sp>
        <p:nvSpPr>
          <p:cNvPr id="8" name="Título 1">
            <a:extLst>
              <a:ext uri="{FF2B5EF4-FFF2-40B4-BE49-F238E27FC236}">
                <a16:creationId xmlns:a16="http://schemas.microsoft.com/office/drawing/2014/main" id="{715BB641-E033-4A10-A6DF-1FEAE92A6FB8}"/>
              </a:ext>
            </a:extLst>
          </p:cNvPr>
          <p:cNvSpPr>
            <a:spLocks noGrp="1"/>
          </p:cNvSpPr>
          <p:nvPr>
            <p:ph type="title"/>
          </p:nvPr>
        </p:nvSpPr>
        <p:spPr>
          <a:xfrm>
            <a:off x="3171217" y="278153"/>
            <a:ext cx="12191999"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 3.1 Exemplos servidores</a:t>
            </a:r>
          </a:p>
        </p:txBody>
      </p:sp>
      <p:cxnSp>
        <p:nvCxnSpPr>
          <p:cNvPr id="9" name="Conector reto 8">
            <a:extLst>
              <a:ext uri="{FF2B5EF4-FFF2-40B4-BE49-F238E27FC236}">
                <a16:creationId xmlns:a16="http://schemas.microsoft.com/office/drawing/2014/main" id="{8E8846EA-9DC9-48C2-ABA0-E46D8F227AC5}"/>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10" name="Picture 2" descr="Processo Seletivo IFRN 2019: Edital abre vagas para Professor Substituto">
            <a:extLst>
              <a:ext uri="{FF2B5EF4-FFF2-40B4-BE49-F238E27FC236}">
                <a16:creationId xmlns:a16="http://schemas.microsoft.com/office/drawing/2014/main" id="{75E2FB56-4540-44F5-AF12-85C552D9AA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2" name="Retângulo: Cantos Diagonais Recortados 11">
            <a:extLst>
              <a:ext uri="{FF2B5EF4-FFF2-40B4-BE49-F238E27FC236}">
                <a16:creationId xmlns:a16="http://schemas.microsoft.com/office/drawing/2014/main" id="{2AA1A492-9F9B-4B4F-B833-67B07B3EB715}"/>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36</a:t>
            </a:r>
          </a:p>
        </p:txBody>
      </p:sp>
    </p:spTree>
    <p:extLst>
      <p:ext uri="{BB962C8B-B14F-4D97-AF65-F5344CB8AC3E}">
        <p14:creationId xmlns:p14="http://schemas.microsoft.com/office/powerpoint/2010/main" val="698174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330739" y="1642627"/>
            <a:ext cx="11186809" cy="4602530"/>
          </a:xfrm>
        </p:spPr>
        <p:txBody>
          <a:bodyPr>
            <a:normAutofit/>
          </a:bodyPr>
          <a:lstStyle/>
          <a:p>
            <a:pPr marL="0" indent="0" algn="just">
              <a:lnSpc>
                <a:spcPct val="150000"/>
              </a:lnSpc>
              <a:buNone/>
            </a:pPr>
            <a:endParaRPr lang="pt-BR" sz="2600" dirty="0">
              <a:latin typeface="Arial" panose="020B0604020202020204" pitchFamily="34" charset="0"/>
              <a:cs typeface="Arial" panose="020B0604020202020204" pitchFamily="34" charset="0"/>
            </a:endParaRPr>
          </a:p>
          <a:p>
            <a:pPr algn="just">
              <a:lnSpc>
                <a:spcPct val="150000"/>
              </a:lnSpc>
              <a:spcBef>
                <a:spcPts val="0"/>
              </a:spcBef>
            </a:pPr>
            <a:r>
              <a:rPr lang="pt-BR" sz="2600" dirty="0">
                <a:latin typeface="Arial" panose="020B0604020202020204" pitchFamily="34" charset="0"/>
                <a:cs typeface="Arial" panose="020B0604020202020204" pitchFamily="34" charset="0"/>
              </a:rPr>
              <a:t>Servidores DCHP:</a:t>
            </a:r>
          </a:p>
          <a:p>
            <a:pPr algn="just">
              <a:lnSpc>
                <a:spcPct val="150000"/>
              </a:lnSpc>
              <a:spcBef>
                <a:spcPts val="0"/>
              </a:spcBef>
            </a:pPr>
            <a:r>
              <a:rPr lang="pt-BR" sz="2600" dirty="0">
                <a:latin typeface="Arial" panose="020B0604020202020204" pitchFamily="34" charset="0"/>
                <a:cs typeface="Arial" panose="020B0604020202020204" pitchFamily="34" charset="0"/>
              </a:rPr>
              <a:t>DHCP - Protocolo de Configuração Dinâmica de Host (</a:t>
            </a:r>
            <a:r>
              <a:rPr lang="pt-BR" sz="2600" i="1" dirty="0" err="1">
                <a:latin typeface="Arial" panose="020B0604020202020204" pitchFamily="34" charset="0"/>
                <a:cs typeface="Arial" panose="020B0604020202020204" pitchFamily="34" charset="0"/>
              </a:rPr>
              <a:t>Dynamic</a:t>
            </a:r>
            <a:r>
              <a:rPr lang="pt-BR" sz="2600" i="1" dirty="0">
                <a:latin typeface="Arial" panose="020B0604020202020204" pitchFamily="34" charset="0"/>
                <a:cs typeface="Arial" panose="020B0604020202020204" pitchFamily="34" charset="0"/>
              </a:rPr>
              <a:t> Host </a:t>
            </a:r>
            <a:r>
              <a:rPr lang="pt-BR" sz="2600" i="1" dirty="0" err="1">
                <a:latin typeface="Arial" panose="020B0604020202020204" pitchFamily="34" charset="0"/>
                <a:cs typeface="Arial" panose="020B0604020202020204" pitchFamily="34" charset="0"/>
              </a:rPr>
              <a:t>Configuration</a:t>
            </a:r>
            <a:r>
              <a:rPr lang="pt-BR" sz="2600" i="1" dirty="0">
                <a:latin typeface="Arial" panose="020B0604020202020204" pitchFamily="34" charset="0"/>
                <a:cs typeface="Arial" panose="020B0604020202020204" pitchFamily="34" charset="0"/>
              </a:rPr>
              <a:t> </a:t>
            </a:r>
            <a:r>
              <a:rPr lang="pt-BR" sz="2600" i="1" dirty="0" err="1">
                <a:latin typeface="Arial" panose="020B0604020202020204" pitchFamily="34" charset="0"/>
                <a:cs typeface="Arial" panose="020B0604020202020204" pitchFamily="34" charset="0"/>
              </a:rPr>
              <a:t>Protocol</a:t>
            </a:r>
            <a:r>
              <a:rPr lang="pt-BR" sz="2600" dirty="0">
                <a:latin typeface="Arial" panose="020B0604020202020204" pitchFamily="34" charset="0"/>
                <a:cs typeface="Arial" panose="020B0604020202020204" pitchFamily="34" charset="0"/>
              </a:rPr>
              <a:t>);</a:t>
            </a:r>
          </a:p>
          <a:p>
            <a:pPr algn="just">
              <a:lnSpc>
                <a:spcPct val="150000"/>
              </a:lnSpc>
              <a:spcBef>
                <a:spcPts val="0"/>
              </a:spcBef>
            </a:pPr>
            <a:endParaRPr lang="pt-BR" sz="1600" dirty="0">
              <a:latin typeface="Arial" panose="020B0604020202020204" pitchFamily="34" charset="0"/>
              <a:cs typeface="Arial" panose="020B0604020202020204" pitchFamily="34" charset="0"/>
            </a:endParaRPr>
          </a:p>
          <a:p>
            <a:pPr algn="just">
              <a:lnSpc>
                <a:spcPct val="150000"/>
              </a:lnSpc>
              <a:spcBef>
                <a:spcPts val="0"/>
              </a:spcBef>
            </a:pPr>
            <a:r>
              <a:rPr lang="pt-BR" sz="2600" dirty="0">
                <a:latin typeface="Arial" panose="020B0604020202020204" pitchFamily="34" charset="0"/>
                <a:cs typeface="Arial" panose="020B0604020202020204" pitchFamily="34" charset="0"/>
              </a:rPr>
              <a:t>Estes servidores possuem a função de atribuição dinâmica de endereços </a:t>
            </a:r>
            <a:r>
              <a:rPr lang="pt-BR" sz="2600" dirty="0" err="1">
                <a:latin typeface="Arial" panose="020B0604020202020204" pitchFamily="34" charset="0"/>
                <a:cs typeface="Arial" panose="020B0604020202020204" pitchFamily="34" charset="0"/>
              </a:rPr>
              <a:t>IPs</a:t>
            </a:r>
            <a:r>
              <a:rPr lang="pt-BR" sz="2600" dirty="0">
                <a:latin typeface="Arial" panose="020B0604020202020204" pitchFamily="34" charset="0"/>
                <a:cs typeface="Arial" panose="020B0604020202020204" pitchFamily="34" charset="0"/>
              </a:rPr>
              <a:t> as redes de computadores.</a:t>
            </a:r>
          </a:p>
          <a:p>
            <a:pPr marL="0" indent="0" algn="just">
              <a:lnSpc>
                <a:spcPct val="150000"/>
              </a:lnSpc>
              <a:spcBef>
                <a:spcPts val="0"/>
              </a:spcBef>
              <a:buNone/>
            </a:pPr>
            <a:endParaRPr lang="pt-BR" sz="2600" dirty="0">
              <a:latin typeface="Arial" panose="020B0604020202020204" pitchFamily="34" charset="0"/>
              <a:cs typeface="Arial" panose="020B0604020202020204" pitchFamily="34" charset="0"/>
            </a:endParaRPr>
          </a:p>
          <a:p>
            <a:pPr marL="0" indent="0" algn="just">
              <a:lnSpc>
                <a:spcPct val="150000"/>
              </a:lnSpc>
              <a:spcBef>
                <a:spcPts val="0"/>
              </a:spcBef>
              <a:buNone/>
            </a:pPr>
            <a:endParaRPr lang="pt-BR" sz="2600" dirty="0">
              <a:latin typeface="Arial" panose="020B0604020202020204" pitchFamily="34" charset="0"/>
              <a:cs typeface="Arial" panose="020B0604020202020204" pitchFamily="34" charset="0"/>
            </a:endParaRPr>
          </a:p>
          <a:p>
            <a:pPr algn="just">
              <a:lnSpc>
                <a:spcPct val="150000"/>
              </a:lnSpc>
            </a:pPr>
            <a:endParaRPr lang="pt-BR" sz="2600" dirty="0">
              <a:latin typeface="Arial" panose="020B0604020202020204" pitchFamily="34" charset="0"/>
              <a:cs typeface="Arial" panose="020B0604020202020204" pitchFamily="34" charset="0"/>
            </a:endParaRPr>
          </a:p>
        </p:txBody>
      </p:sp>
      <p:sp>
        <p:nvSpPr>
          <p:cNvPr id="7" name="Título 1">
            <a:extLst>
              <a:ext uri="{FF2B5EF4-FFF2-40B4-BE49-F238E27FC236}">
                <a16:creationId xmlns:a16="http://schemas.microsoft.com/office/drawing/2014/main" id="{BBF52D4E-DC87-4472-9F11-A88E692CA444}"/>
              </a:ext>
            </a:extLst>
          </p:cNvPr>
          <p:cNvSpPr txBox="1">
            <a:spLocks/>
          </p:cNvSpPr>
          <p:nvPr/>
        </p:nvSpPr>
        <p:spPr>
          <a:xfrm>
            <a:off x="3171217" y="278153"/>
            <a:ext cx="1219199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a:solidFill>
                  <a:srgbClr val="FF6600"/>
                </a:solidFill>
                <a:latin typeface="Arial" panose="020B0604020202020204" pitchFamily="34" charset="0"/>
                <a:cs typeface="Arial" panose="020B0604020202020204" pitchFamily="34" charset="0"/>
              </a:rPr>
              <a:t> 3.1 Exemplos servidores</a:t>
            </a:r>
            <a:endParaRPr lang="pt-BR" sz="4000" dirty="0">
              <a:solidFill>
                <a:srgbClr val="FF6600"/>
              </a:solidFill>
              <a:latin typeface="Arial" panose="020B0604020202020204" pitchFamily="34" charset="0"/>
              <a:cs typeface="Arial" panose="020B0604020202020204" pitchFamily="34" charset="0"/>
            </a:endParaRPr>
          </a:p>
        </p:txBody>
      </p:sp>
      <p:cxnSp>
        <p:nvCxnSpPr>
          <p:cNvPr id="8" name="Conector reto 7">
            <a:extLst>
              <a:ext uri="{FF2B5EF4-FFF2-40B4-BE49-F238E27FC236}">
                <a16:creationId xmlns:a16="http://schemas.microsoft.com/office/drawing/2014/main" id="{EE9FD7A2-3EFB-4856-AE81-B5D602D1C9DF}"/>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9" name="Picture 2" descr="Processo Seletivo IFRN 2019: Edital abre vagas para Professor Substituto">
            <a:extLst>
              <a:ext uri="{FF2B5EF4-FFF2-40B4-BE49-F238E27FC236}">
                <a16:creationId xmlns:a16="http://schemas.microsoft.com/office/drawing/2014/main" id="{EE336793-6EB5-40D8-B32A-60C6037723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0" name="Retângulo: Cantos Diagonais Recortados 9">
            <a:extLst>
              <a:ext uri="{FF2B5EF4-FFF2-40B4-BE49-F238E27FC236}">
                <a16:creationId xmlns:a16="http://schemas.microsoft.com/office/drawing/2014/main" id="{EE4FD30B-FCCF-4DDD-B3E5-9B1D00504722}"/>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37</a:t>
            </a:r>
          </a:p>
        </p:txBody>
      </p:sp>
    </p:spTree>
    <p:extLst>
      <p:ext uri="{BB962C8B-B14F-4D97-AF65-F5344CB8AC3E}">
        <p14:creationId xmlns:p14="http://schemas.microsoft.com/office/powerpoint/2010/main" val="41765614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590742" y="2043725"/>
            <a:ext cx="10515600" cy="3572746"/>
          </a:xfrm>
        </p:spPr>
        <p:txBody>
          <a:bodyPr>
            <a:normAutofit lnSpcReduction="10000"/>
          </a:bodyPr>
          <a:lstStyle/>
          <a:p>
            <a:pPr marL="0" indent="0" algn="just">
              <a:lnSpc>
                <a:spcPct val="150000"/>
              </a:lnSpc>
              <a:buNone/>
            </a:pPr>
            <a:r>
              <a:rPr lang="pt-BR" sz="2600" dirty="0">
                <a:latin typeface="Arial" panose="020B0604020202020204" pitchFamily="34" charset="0"/>
                <a:cs typeface="Arial" panose="020B0604020202020204" pitchFamily="34" charset="0"/>
              </a:rPr>
              <a:t>Plataforma Microsoft:</a:t>
            </a:r>
          </a:p>
          <a:p>
            <a:pPr marL="0" indent="0" algn="just">
              <a:lnSpc>
                <a:spcPct val="150000"/>
              </a:lnSpc>
              <a:buNone/>
            </a:pPr>
            <a:endParaRPr lang="pt-BR" sz="2600" dirty="0">
              <a:latin typeface="Arial" panose="020B0604020202020204" pitchFamily="34" charset="0"/>
              <a:cs typeface="Arial" panose="020B0604020202020204" pitchFamily="34" charset="0"/>
            </a:endParaRPr>
          </a:p>
          <a:p>
            <a:pPr algn="just">
              <a:lnSpc>
                <a:spcPct val="150000"/>
              </a:lnSpc>
              <a:spcBef>
                <a:spcPts val="0"/>
              </a:spcBef>
            </a:pPr>
            <a:r>
              <a:rPr lang="pt-BR" sz="2600" dirty="0">
                <a:latin typeface="Arial" panose="020B0604020202020204" pitchFamily="34" charset="0"/>
                <a:cs typeface="Arial" panose="020B0604020202020204" pitchFamily="34" charset="0"/>
              </a:rPr>
              <a:t>Windows NT;</a:t>
            </a:r>
          </a:p>
          <a:p>
            <a:pPr algn="just">
              <a:lnSpc>
                <a:spcPct val="150000"/>
              </a:lnSpc>
              <a:spcBef>
                <a:spcPts val="0"/>
              </a:spcBef>
            </a:pPr>
            <a:r>
              <a:rPr lang="pt-BR" sz="2600" dirty="0">
                <a:latin typeface="Arial" panose="020B0604020202020204" pitchFamily="34" charset="0"/>
                <a:cs typeface="Arial" panose="020B0604020202020204" pitchFamily="34" charset="0"/>
              </a:rPr>
              <a:t>Windows Server 2000;</a:t>
            </a:r>
          </a:p>
          <a:p>
            <a:pPr algn="just">
              <a:lnSpc>
                <a:spcPct val="150000"/>
              </a:lnSpc>
              <a:spcBef>
                <a:spcPts val="0"/>
              </a:spcBef>
            </a:pPr>
            <a:r>
              <a:rPr lang="pt-BR" sz="2600" dirty="0">
                <a:latin typeface="Arial" panose="020B0604020202020204" pitchFamily="34" charset="0"/>
                <a:cs typeface="Arial" panose="020B0604020202020204" pitchFamily="34" charset="0"/>
              </a:rPr>
              <a:t>Windows Server 2003;</a:t>
            </a:r>
          </a:p>
          <a:p>
            <a:pPr algn="just">
              <a:lnSpc>
                <a:spcPct val="150000"/>
              </a:lnSpc>
              <a:spcBef>
                <a:spcPts val="0"/>
              </a:spcBef>
            </a:pPr>
            <a:r>
              <a:rPr lang="pt-BR" sz="2600" dirty="0">
                <a:latin typeface="Arial" panose="020B0604020202020204" pitchFamily="34" charset="0"/>
                <a:cs typeface="Arial" panose="020B0604020202020204" pitchFamily="34" charset="0"/>
              </a:rPr>
              <a:t>Windows Server 2008;</a:t>
            </a:r>
          </a:p>
        </p:txBody>
      </p:sp>
      <p:sp>
        <p:nvSpPr>
          <p:cNvPr id="6" name="Título 1">
            <a:extLst>
              <a:ext uri="{FF2B5EF4-FFF2-40B4-BE49-F238E27FC236}">
                <a16:creationId xmlns:a16="http://schemas.microsoft.com/office/drawing/2014/main" id="{1BA7DD56-95E9-4668-B218-117D0E39785B}"/>
              </a:ext>
            </a:extLst>
          </p:cNvPr>
          <p:cNvSpPr>
            <a:spLocks noGrp="1"/>
          </p:cNvSpPr>
          <p:nvPr>
            <p:ph type="title"/>
          </p:nvPr>
        </p:nvSpPr>
        <p:spPr>
          <a:xfrm>
            <a:off x="3171217" y="271013"/>
            <a:ext cx="12191999"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 3.2 Exemplos de SOR </a:t>
            </a:r>
          </a:p>
        </p:txBody>
      </p:sp>
      <p:sp>
        <p:nvSpPr>
          <p:cNvPr id="5" name="CaixaDeTexto 4">
            <a:extLst>
              <a:ext uri="{FF2B5EF4-FFF2-40B4-BE49-F238E27FC236}">
                <a16:creationId xmlns:a16="http://schemas.microsoft.com/office/drawing/2014/main" id="{65F917E2-28EA-47FA-B8C7-D2B887364762}"/>
              </a:ext>
            </a:extLst>
          </p:cNvPr>
          <p:cNvSpPr txBox="1"/>
          <p:nvPr/>
        </p:nvSpPr>
        <p:spPr>
          <a:xfrm>
            <a:off x="5336646" y="3197604"/>
            <a:ext cx="6264612" cy="2418867"/>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pt-BR" sz="2600" dirty="0">
                <a:latin typeface="Arial" panose="020B0604020202020204" pitchFamily="34" charset="0"/>
                <a:cs typeface="Arial" panose="020B0604020202020204" pitchFamily="34" charset="0"/>
              </a:rPr>
              <a:t>Windows Server 2012;</a:t>
            </a:r>
          </a:p>
          <a:p>
            <a:pPr marL="285750" indent="-285750" algn="just">
              <a:lnSpc>
                <a:spcPct val="150000"/>
              </a:lnSpc>
              <a:buFont typeface="Arial" panose="020B0604020202020204" pitchFamily="34" charset="0"/>
              <a:buChar char="•"/>
            </a:pPr>
            <a:r>
              <a:rPr lang="pt-BR" sz="2600" dirty="0">
                <a:latin typeface="Arial" panose="020B0604020202020204" pitchFamily="34" charset="0"/>
                <a:cs typeface="Arial" panose="020B0604020202020204" pitchFamily="34" charset="0"/>
              </a:rPr>
              <a:t>Windows Server 2016;</a:t>
            </a:r>
          </a:p>
          <a:p>
            <a:pPr marL="285750" indent="-285750" algn="just">
              <a:lnSpc>
                <a:spcPct val="150000"/>
              </a:lnSpc>
              <a:buFont typeface="Arial" panose="020B0604020202020204" pitchFamily="34" charset="0"/>
              <a:buChar char="•"/>
            </a:pPr>
            <a:r>
              <a:rPr lang="pt-BR" sz="2600" dirty="0">
                <a:latin typeface="Arial" panose="020B0604020202020204" pitchFamily="34" charset="0"/>
                <a:cs typeface="Arial" panose="020B0604020202020204" pitchFamily="34" charset="0"/>
              </a:rPr>
              <a:t>Windows Server 2019;</a:t>
            </a:r>
          </a:p>
          <a:p>
            <a:pPr marL="285750" indent="-285750" algn="just">
              <a:lnSpc>
                <a:spcPct val="150000"/>
              </a:lnSpc>
              <a:buFont typeface="Arial" panose="020B0604020202020204" pitchFamily="34" charset="0"/>
              <a:buChar char="•"/>
            </a:pPr>
            <a:endParaRPr lang="pt-BR" sz="2600" dirty="0">
              <a:latin typeface="Arial" panose="020B0604020202020204" pitchFamily="34" charset="0"/>
              <a:cs typeface="Arial" panose="020B0604020202020204" pitchFamily="34" charset="0"/>
            </a:endParaRPr>
          </a:p>
        </p:txBody>
      </p:sp>
      <p:cxnSp>
        <p:nvCxnSpPr>
          <p:cNvPr id="8" name="Conector reto 7">
            <a:extLst>
              <a:ext uri="{FF2B5EF4-FFF2-40B4-BE49-F238E27FC236}">
                <a16:creationId xmlns:a16="http://schemas.microsoft.com/office/drawing/2014/main" id="{F0E89A61-F6CB-4180-A5E3-2D4961E8A7E9}"/>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9" name="Picture 2" descr="Processo Seletivo IFRN 2019: Edital abre vagas para Professor Substituto">
            <a:extLst>
              <a:ext uri="{FF2B5EF4-FFF2-40B4-BE49-F238E27FC236}">
                <a16:creationId xmlns:a16="http://schemas.microsoft.com/office/drawing/2014/main" id="{1CB079EF-2A63-439D-BE2A-6CE773AA6F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0" name="Retângulo: Cantos Diagonais Recortados 9">
            <a:extLst>
              <a:ext uri="{FF2B5EF4-FFF2-40B4-BE49-F238E27FC236}">
                <a16:creationId xmlns:a16="http://schemas.microsoft.com/office/drawing/2014/main" id="{F8384CDB-4785-4C8F-82D9-E2D2533D1BB2}"/>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38</a:t>
            </a:r>
          </a:p>
        </p:txBody>
      </p:sp>
    </p:spTree>
    <p:extLst>
      <p:ext uri="{BB962C8B-B14F-4D97-AF65-F5344CB8AC3E}">
        <p14:creationId xmlns:p14="http://schemas.microsoft.com/office/powerpoint/2010/main" val="4893259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330739" y="1642627"/>
            <a:ext cx="11186809" cy="4602530"/>
          </a:xfrm>
        </p:spPr>
        <p:txBody>
          <a:bodyPr>
            <a:normAutofit/>
          </a:bodyPr>
          <a:lstStyle/>
          <a:p>
            <a:pPr marL="0" indent="0" algn="just">
              <a:lnSpc>
                <a:spcPct val="150000"/>
              </a:lnSpc>
              <a:spcBef>
                <a:spcPts val="0"/>
              </a:spcBef>
              <a:buNone/>
            </a:pPr>
            <a:endParaRPr lang="pt-BR" sz="2600" dirty="0">
              <a:latin typeface="Arial" panose="020B0604020202020204" pitchFamily="34" charset="0"/>
              <a:cs typeface="Arial" panose="020B0604020202020204" pitchFamily="34" charset="0"/>
            </a:endParaRPr>
          </a:p>
          <a:p>
            <a:pPr algn="just">
              <a:lnSpc>
                <a:spcPct val="150000"/>
              </a:lnSpc>
            </a:pPr>
            <a:endParaRPr lang="pt-BR" sz="2600" dirty="0">
              <a:latin typeface="Arial" panose="020B0604020202020204" pitchFamily="34" charset="0"/>
              <a:cs typeface="Arial" panose="020B0604020202020204" pitchFamily="34" charset="0"/>
            </a:endParaRPr>
          </a:p>
        </p:txBody>
      </p:sp>
      <p:sp>
        <p:nvSpPr>
          <p:cNvPr id="5" name="CaixaDeTexto 4">
            <a:extLst>
              <a:ext uri="{FF2B5EF4-FFF2-40B4-BE49-F238E27FC236}">
                <a16:creationId xmlns:a16="http://schemas.microsoft.com/office/drawing/2014/main" id="{D700C4DC-7E7A-4A5D-A23B-607AF8E50816}"/>
              </a:ext>
            </a:extLst>
          </p:cNvPr>
          <p:cNvSpPr txBox="1"/>
          <p:nvPr/>
        </p:nvSpPr>
        <p:spPr>
          <a:xfrm>
            <a:off x="330738" y="1534130"/>
            <a:ext cx="10291865" cy="3942361"/>
          </a:xfrm>
          <a:prstGeom prst="rect">
            <a:avLst/>
          </a:prstGeom>
          <a:noFill/>
        </p:spPr>
        <p:txBody>
          <a:bodyPr wrap="square">
            <a:spAutoFit/>
          </a:bodyPr>
          <a:lstStyle/>
          <a:p>
            <a:pPr algn="just">
              <a:lnSpc>
                <a:spcPct val="150000"/>
              </a:lnSpc>
            </a:pPr>
            <a:r>
              <a:rPr lang="pt-BR" sz="2600" dirty="0">
                <a:latin typeface="Arial" panose="020B0604020202020204" pitchFamily="34" charset="0"/>
                <a:cs typeface="Arial" panose="020B0604020202020204" pitchFamily="34" charset="0"/>
              </a:rPr>
              <a:t>Características:</a:t>
            </a:r>
          </a:p>
          <a:p>
            <a:pPr algn="just">
              <a:lnSpc>
                <a:spcPct val="150000"/>
              </a:lnSpc>
            </a:pPr>
            <a:endParaRPr lang="pt-BR" sz="1400" dirty="0">
              <a:latin typeface="Arial" panose="020B0604020202020204" pitchFamily="34" charset="0"/>
              <a:cs typeface="Arial" panose="020B0604020202020204" pitchFamily="34" charset="0"/>
            </a:endParaRPr>
          </a:p>
          <a:p>
            <a:pPr marL="457200" indent="-457200" algn="just">
              <a:lnSpc>
                <a:spcPct val="150000"/>
              </a:lnSpc>
              <a:buFont typeface="Arial" panose="020B0604020202020204" pitchFamily="34" charset="0"/>
              <a:buChar char="•"/>
            </a:pPr>
            <a:r>
              <a:rPr lang="pt-BR" sz="2600" i="1" dirty="0">
                <a:latin typeface="Arial" panose="020B0604020202020204" pitchFamily="34" charset="0"/>
                <a:cs typeface="Arial" panose="020B0604020202020204" pitchFamily="34" charset="0"/>
              </a:rPr>
              <a:t>Software</a:t>
            </a:r>
            <a:r>
              <a:rPr lang="pt-BR" sz="2600" dirty="0">
                <a:latin typeface="Arial" panose="020B0604020202020204" pitchFamily="34" charset="0"/>
                <a:cs typeface="Arial" panose="020B0604020202020204" pitchFamily="34" charset="0"/>
              </a:rPr>
              <a:t> proprietário, isto é, pago;</a:t>
            </a:r>
          </a:p>
          <a:p>
            <a:pPr marL="457200" indent="-457200" algn="just">
              <a:lnSpc>
                <a:spcPct val="150000"/>
              </a:lnSpc>
              <a:buFont typeface="Arial" panose="020B0604020202020204" pitchFamily="34" charset="0"/>
              <a:buChar char="•"/>
            </a:pPr>
            <a:r>
              <a:rPr lang="pt-BR" sz="2600" dirty="0">
                <a:latin typeface="Arial" panose="020B0604020202020204" pitchFamily="34" charset="0"/>
                <a:cs typeface="Arial" panose="020B0604020202020204" pitchFamily="34" charset="0"/>
              </a:rPr>
              <a:t>Configurações simplificadas;</a:t>
            </a:r>
          </a:p>
          <a:p>
            <a:pPr marL="457200" indent="-457200" algn="just">
              <a:lnSpc>
                <a:spcPct val="150000"/>
              </a:lnSpc>
              <a:buFont typeface="Arial" panose="020B0604020202020204" pitchFamily="34" charset="0"/>
              <a:buChar char="•"/>
            </a:pPr>
            <a:r>
              <a:rPr lang="pt-BR" sz="2600" dirty="0">
                <a:latin typeface="Arial" panose="020B0604020202020204" pitchFamily="34" charset="0"/>
                <a:cs typeface="Arial" panose="020B0604020202020204" pitchFamily="34" charset="0"/>
              </a:rPr>
              <a:t>Manutenção e atualizações constantes;</a:t>
            </a:r>
          </a:p>
          <a:p>
            <a:pPr marL="457200" indent="-457200" algn="just">
              <a:lnSpc>
                <a:spcPct val="150000"/>
              </a:lnSpc>
              <a:buFont typeface="Arial" panose="020B0604020202020204" pitchFamily="34" charset="0"/>
              <a:buChar char="•"/>
            </a:pPr>
            <a:r>
              <a:rPr lang="pt-BR" sz="2600" dirty="0">
                <a:latin typeface="Arial" panose="020B0604020202020204" pitchFamily="34" charset="0"/>
                <a:cs typeface="Arial" panose="020B0604020202020204" pitchFamily="34" charset="0"/>
              </a:rPr>
              <a:t>Multitarefa; </a:t>
            </a:r>
          </a:p>
          <a:p>
            <a:pPr marL="457200" indent="-457200" algn="just">
              <a:lnSpc>
                <a:spcPct val="150000"/>
              </a:lnSpc>
              <a:buFont typeface="Arial" panose="020B0604020202020204" pitchFamily="34" charset="0"/>
              <a:buChar char="•"/>
            </a:pPr>
            <a:r>
              <a:rPr lang="pt-BR" sz="2600" dirty="0" err="1">
                <a:latin typeface="Arial" panose="020B0604020202020204" pitchFamily="34" charset="0"/>
                <a:cs typeface="Arial" panose="020B0604020202020204" pitchFamily="34" charset="0"/>
              </a:rPr>
              <a:t>Multiprocessos</a:t>
            </a:r>
            <a:r>
              <a:rPr lang="pt-BR" sz="2600" dirty="0">
                <a:latin typeface="Arial" panose="020B0604020202020204" pitchFamily="34" charset="0"/>
                <a:cs typeface="Arial" panose="020B0604020202020204" pitchFamily="34" charset="0"/>
              </a:rPr>
              <a:t>;</a:t>
            </a:r>
          </a:p>
        </p:txBody>
      </p:sp>
      <p:sp>
        <p:nvSpPr>
          <p:cNvPr id="7" name="Título 1">
            <a:extLst>
              <a:ext uri="{FF2B5EF4-FFF2-40B4-BE49-F238E27FC236}">
                <a16:creationId xmlns:a16="http://schemas.microsoft.com/office/drawing/2014/main" id="{7EEE1787-1755-4471-BF52-AE184CD294B7}"/>
              </a:ext>
            </a:extLst>
          </p:cNvPr>
          <p:cNvSpPr txBox="1">
            <a:spLocks/>
          </p:cNvSpPr>
          <p:nvPr/>
        </p:nvSpPr>
        <p:spPr>
          <a:xfrm>
            <a:off x="3171217" y="278153"/>
            <a:ext cx="1219199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dirty="0">
                <a:solidFill>
                  <a:srgbClr val="FF6600"/>
                </a:solidFill>
                <a:latin typeface="Arial" panose="020B0604020202020204" pitchFamily="34" charset="0"/>
                <a:cs typeface="Arial" panose="020B0604020202020204" pitchFamily="34" charset="0"/>
              </a:rPr>
              <a:t> 3.2 Exemplos de SOR </a:t>
            </a:r>
          </a:p>
        </p:txBody>
      </p:sp>
      <p:cxnSp>
        <p:nvCxnSpPr>
          <p:cNvPr id="8" name="Conector reto 7">
            <a:extLst>
              <a:ext uri="{FF2B5EF4-FFF2-40B4-BE49-F238E27FC236}">
                <a16:creationId xmlns:a16="http://schemas.microsoft.com/office/drawing/2014/main" id="{9C464BB4-5490-4626-B510-288F24C0F5A3}"/>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9" name="Picture 2" descr="Processo Seletivo IFRN 2019: Edital abre vagas para Professor Substituto">
            <a:extLst>
              <a:ext uri="{FF2B5EF4-FFF2-40B4-BE49-F238E27FC236}">
                <a16:creationId xmlns:a16="http://schemas.microsoft.com/office/drawing/2014/main" id="{F20DE499-A868-4DA4-9458-A990C6308A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2" name="Retângulo: Cantos Diagonais Recortados 11">
            <a:extLst>
              <a:ext uri="{FF2B5EF4-FFF2-40B4-BE49-F238E27FC236}">
                <a16:creationId xmlns:a16="http://schemas.microsoft.com/office/drawing/2014/main" id="{E52B6744-4E51-42F5-9DB3-CE868FEC2588}"/>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39</a:t>
            </a:r>
          </a:p>
        </p:txBody>
      </p:sp>
    </p:spTree>
    <p:extLst>
      <p:ext uri="{BB962C8B-B14F-4D97-AF65-F5344CB8AC3E}">
        <p14:creationId xmlns:p14="http://schemas.microsoft.com/office/powerpoint/2010/main" val="965050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FDE7C3-84B2-4068-8666-6A8D1B63C828}"/>
              </a:ext>
            </a:extLst>
          </p:cNvPr>
          <p:cNvSpPr>
            <a:spLocks noGrp="1"/>
          </p:cNvSpPr>
          <p:nvPr>
            <p:ph type="title"/>
          </p:nvPr>
        </p:nvSpPr>
        <p:spPr>
          <a:xfrm>
            <a:off x="999302" y="3195535"/>
            <a:ext cx="12405411" cy="1284050"/>
          </a:xfrm>
        </p:spPr>
        <p:txBody>
          <a:bodyPr>
            <a:normAutofit/>
          </a:bodyPr>
          <a:lstStyle/>
          <a:p>
            <a:r>
              <a:rPr lang="pt-BR" sz="4200" dirty="0">
                <a:solidFill>
                  <a:srgbClr val="FF6600"/>
                </a:solidFill>
                <a:latin typeface="Arial" panose="020B0604020202020204" pitchFamily="34" charset="0"/>
                <a:cs typeface="Arial" panose="020B0604020202020204" pitchFamily="34" charset="0"/>
              </a:rPr>
              <a:t>1. Introdução – Sistemas Operacionais</a:t>
            </a:r>
          </a:p>
        </p:txBody>
      </p:sp>
      <p:cxnSp>
        <p:nvCxnSpPr>
          <p:cNvPr id="3" name="Conector reto 2">
            <a:extLst>
              <a:ext uri="{FF2B5EF4-FFF2-40B4-BE49-F238E27FC236}">
                <a16:creationId xmlns:a16="http://schemas.microsoft.com/office/drawing/2014/main" id="{F4FFFAE9-C3D5-46B1-BD2F-832FCB5CEDE3}"/>
              </a:ext>
            </a:extLst>
          </p:cNvPr>
          <p:cNvCxnSpPr>
            <a:cxnSpLocks/>
          </p:cNvCxnSpPr>
          <p:nvPr/>
        </p:nvCxnSpPr>
        <p:spPr>
          <a:xfrm flipH="1">
            <a:off x="0" y="3171215"/>
            <a:ext cx="12192000"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 name="Conector reto 3">
            <a:extLst>
              <a:ext uri="{FF2B5EF4-FFF2-40B4-BE49-F238E27FC236}">
                <a16:creationId xmlns:a16="http://schemas.microsoft.com/office/drawing/2014/main" id="{C4599643-FE13-4E58-876C-1C1A4402DC9F}"/>
              </a:ext>
            </a:extLst>
          </p:cNvPr>
          <p:cNvCxnSpPr>
            <a:cxnSpLocks/>
          </p:cNvCxnSpPr>
          <p:nvPr/>
        </p:nvCxnSpPr>
        <p:spPr>
          <a:xfrm flipH="1">
            <a:off x="0" y="4396900"/>
            <a:ext cx="12192000"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5" name="Picture 2" descr="Processo Seletivo IFRN 2019: Edital abre vagas para Professor Substituto">
            <a:extLst>
              <a:ext uri="{FF2B5EF4-FFF2-40B4-BE49-F238E27FC236}">
                <a16:creationId xmlns:a16="http://schemas.microsoft.com/office/drawing/2014/main" id="{7EBC464C-D2CD-4377-A14D-4A947DC7AF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544" y="1"/>
            <a:ext cx="3497290" cy="1561290"/>
          </a:xfrm>
          <a:prstGeom prst="rect">
            <a:avLst/>
          </a:prstGeom>
          <a:noFill/>
          <a:extLst>
            <a:ext uri="{909E8E84-426E-40DD-AFC4-6F175D3DCCD1}">
              <a14:hiddenFill xmlns:a14="http://schemas.microsoft.com/office/drawing/2010/main">
                <a:solidFill>
                  <a:srgbClr val="FFFFFF"/>
                </a:solidFill>
              </a14:hiddenFill>
            </a:ext>
          </a:extLst>
        </p:spPr>
      </p:pic>
      <p:sp>
        <p:nvSpPr>
          <p:cNvPr id="7" name="Retângulo: Cantos Diagonais Recortados 6">
            <a:extLst>
              <a:ext uri="{FF2B5EF4-FFF2-40B4-BE49-F238E27FC236}">
                <a16:creationId xmlns:a16="http://schemas.microsoft.com/office/drawing/2014/main" id="{AF00FD0E-823D-49CB-BAFE-584CC5CB0E61}"/>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4</a:t>
            </a:r>
          </a:p>
        </p:txBody>
      </p:sp>
    </p:spTree>
    <p:extLst>
      <p:ext uri="{BB962C8B-B14F-4D97-AF65-F5344CB8AC3E}">
        <p14:creationId xmlns:p14="http://schemas.microsoft.com/office/powerpoint/2010/main" val="33326626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590742" y="2043725"/>
            <a:ext cx="10515600" cy="3572746"/>
          </a:xfrm>
        </p:spPr>
        <p:txBody>
          <a:bodyPr>
            <a:normAutofit lnSpcReduction="10000"/>
          </a:bodyPr>
          <a:lstStyle/>
          <a:p>
            <a:pPr marL="0" indent="0" algn="just">
              <a:lnSpc>
                <a:spcPct val="150000"/>
              </a:lnSpc>
              <a:buNone/>
            </a:pPr>
            <a:r>
              <a:rPr lang="pt-BR" sz="2600" dirty="0">
                <a:latin typeface="Arial" panose="020B0604020202020204" pitchFamily="34" charset="0"/>
                <a:cs typeface="Arial" panose="020B0604020202020204" pitchFamily="34" charset="0"/>
              </a:rPr>
              <a:t>Plataforma Linux:</a:t>
            </a:r>
          </a:p>
          <a:p>
            <a:pPr marL="0" indent="0" algn="just">
              <a:lnSpc>
                <a:spcPct val="150000"/>
              </a:lnSpc>
              <a:buNone/>
            </a:pPr>
            <a:endParaRPr lang="pt-BR" sz="2600" dirty="0">
              <a:latin typeface="Arial" panose="020B0604020202020204" pitchFamily="34" charset="0"/>
              <a:cs typeface="Arial" panose="020B0604020202020204" pitchFamily="34" charset="0"/>
            </a:endParaRPr>
          </a:p>
          <a:p>
            <a:pPr algn="just">
              <a:lnSpc>
                <a:spcPct val="150000"/>
              </a:lnSpc>
              <a:spcBef>
                <a:spcPts val="0"/>
              </a:spcBef>
            </a:pPr>
            <a:r>
              <a:rPr lang="pt-BR" sz="2600" dirty="0" err="1">
                <a:latin typeface="Arial" panose="020B0604020202020204" pitchFamily="34" charset="0"/>
                <a:cs typeface="Arial" panose="020B0604020202020204" pitchFamily="34" charset="0"/>
              </a:rPr>
              <a:t>Red</a:t>
            </a:r>
            <a:r>
              <a:rPr lang="pt-BR" sz="2600" dirty="0">
                <a:latin typeface="Arial" panose="020B0604020202020204" pitchFamily="34" charset="0"/>
                <a:cs typeface="Arial" panose="020B0604020202020204" pitchFamily="34" charset="0"/>
              </a:rPr>
              <a:t> </a:t>
            </a:r>
            <a:r>
              <a:rPr lang="pt-BR" sz="2600" dirty="0" err="1">
                <a:latin typeface="Arial" panose="020B0604020202020204" pitchFamily="34" charset="0"/>
                <a:cs typeface="Arial" panose="020B0604020202020204" pitchFamily="34" charset="0"/>
              </a:rPr>
              <a:t>Hat</a:t>
            </a:r>
            <a:r>
              <a:rPr lang="pt-BR" sz="2600" dirty="0">
                <a:latin typeface="Arial" panose="020B0604020202020204" pitchFamily="34" charset="0"/>
                <a:cs typeface="Arial" panose="020B0604020202020204" pitchFamily="34" charset="0"/>
              </a:rPr>
              <a:t>;</a:t>
            </a:r>
          </a:p>
          <a:p>
            <a:pPr algn="just">
              <a:lnSpc>
                <a:spcPct val="150000"/>
              </a:lnSpc>
              <a:spcBef>
                <a:spcPts val="0"/>
              </a:spcBef>
            </a:pPr>
            <a:r>
              <a:rPr lang="pt-BR" sz="2600" dirty="0" err="1">
                <a:latin typeface="Arial" panose="020B0604020202020204" pitchFamily="34" charset="0"/>
                <a:cs typeface="Arial" panose="020B0604020202020204" pitchFamily="34" charset="0"/>
              </a:rPr>
              <a:t>Suse</a:t>
            </a:r>
            <a:r>
              <a:rPr lang="pt-BR" sz="2600" dirty="0">
                <a:latin typeface="Arial" panose="020B0604020202020204" pitchFamily="34" charset="0"/>
                <a:cs typeface="Arial" panose="020B0604020202020204" pitchFamily="34" charset="0"/>
              </a:rPr>
              <a:t>;</a:t>
            </a:r>
          </a:p>
          <a:p>
            <a:pPr algn="just">
              <a:lnSpc>
                <a:spcPct val="150000"/>
              </a:lnSpc>
              <a:spcBef>
                <a:spcPts val="0"/>
              </a:spcBef>
            </a:pPr>
            <a:r>
              <a:rPr lang="pt-BR" sz="2600" dirty="0">
                <a:latin typeface="Arial" panose="020B0604020202020204" pitchFamily="34" charset="0"/>
                <a:cs typeface="Arial" panose="020B0604020202020204" pitchFamily="34" charset="0"/>
              </a:rPr>
              <a:t>Fedora;</a:t>
            </a:r>
          </a:p>
          <a:p>
            <a:pPr algn="just">
              <a:lnSpc>
                <a:spcPct val="150000"/>
              </a:lnSpc>
              <a:spcBef>
                <a:spcPts val="0"/>
              </a:spcBef>
            </a:pPr>
            <a:r>
              <a:rPr lang="pt-BR" sz="2600" dirty="0" err="1">
                <a:latin typeface="Arial" panose="020B0604020202020204" pitchFamily="34" charset="0"/>
                <a:cs typeface="Arial" panose="020B0604020202020204" pitchFamily="34" charset="0"/>
              </a:rPr>
              <a:t>Mandriva</a:t>
            </a:r>
            <a:r>
              <a:rPr lang="pt-BR" sz="2600" dirty="0">
                <a:latin typeface="Arial" panose="020B0604020202020204" pitchFamily="34" charset="0"/>
                <a:cs typeface="Arial" panose="020B0604020202020204" pitchFamily="34" charset="0"/>
              </a:rPr>
              <a:t>;</a:t>
            </a:r>
          </a:p>
        </p:txBody>
      </p:sp>
      <p:sp>
        <p:nvSpPr>
          <p:cNvPr id="7" name="CaixaDeTexto 6">
            <a:extLst>
              <a:ext uri="{FF2B5EF4-FFF2-40B4-BE49-F238E27FC236}">
                <a16:creationId xmlns:a16="http://schemas.microsoft.com/office/drawing/2014/main" id="{EB1B6A61-416B-4A76-BB6F-33AABF388082}"/>
              </a:ext>
            </a:extLst>
          </p:cNvPr>
          <p:cNvSpPr txBox="1"/>
          <p:nvPr/>
        </p:nvSpPr>
        <p:spPr>
          <a:xfrm>
            <a:off x="4452623" y="3429000"/>
            <a:ext cx="6264612" cy="1818703"/>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pt-BR" sz="2600" dirty="0">
                <a:latin typeface="Arial" panose="020B0604020202020204" pitchFamily="34" charset="0"/>
                <a:cs typeface="Arial" panose="020B0604020202020204" pitchFamily="34" charset="0"/>
              </a:rPr>
              <a:t>Debian;</a:t>
            </a:r>
          </a:p>
          <a:p>
            <a:pPr marL="457200" indent="-457200" algn="just">
              <a:lnSpc>
                <a:spcPct val="150000"/>
              </a:lnSpc>
              <a:buFont typeface="Arial" panose="020B0604020202020204" pitchFamily="34" charset="0"/>
              <a:buChar char="•"/>
            </a:pPr>
            <a:r>
              <a:rPr lang="pt-BR" sz="2600" dirty="0">
                <a:latin typeface="Arial" panose="020B0604020202020204" pitchFamily="34" charset="0"/>
                <a:cs typeface="Arial" panose="020B0604020202020204" pitchFamily="34" charset="0"/>
              </a:rPr>
              <a:t>Ubuntu;</a:t>
            </a:r>
          </a:p>
          <a:p>
            <a:pPr marL="457200" indent="-457200" algn="just">
              <a:lnSpc>
                <a:spcPct val="150000"/>
              </a:lnSpc>
              <a:buFont typeface="Arial" panose="020B0604020202020204" pitchFamily="34" charset="0"/>
              <a:buChar char="•"/>
            </a:pPr>
            <a:r>
              <a:rPr lang="pt-BR" sz="2600" dirty="0">
                <a:latin typeface="Arial" panose="020B0604020202020204" pitchFamily="34" charset="0"/>
                <a:cs typeface="Arial" panose="020B0604020202020204" pitchFamily="34" charset="0"/>
              </a:rPr>
              <a:t>Solaris; </a:t>
            </a:r>
          </a:p>
        </p:txBody>
      </p:sp>
      <p:sp>
        <p:nvSpPr>
          <p:cNvPr id="8" name="Título 1">
            <a:extLst>
              <a:ext uri="{FF2B5EF4-FFF2-40B4-BE49-F238E27FC236}">
                <a16:creationId xmlns:a16="http://schemas.microsoft.com/office/drawing/2014/main" id="{83C4AA03-F91E-4FB4-AA23-3E273CDA0653}"/>
              </a:ext>
            </a:extLst>
          </p:cNvPr>
          <p:cNvSpPr txBox="1">
            <a:spLocks/>
          </p:cNvSpPr>
          <p:nvPr/>
        </p:nvSpPr>
        <p:spPr>
          <a:xfrm>
            <a:off x="3171217" y="278153"/>
            <a:ext cx="1219199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dirty="0">
                <a:solidFill>
                  <a:srgbClr val="FF6600"/>
                </a:solidFill>
                <a:latin typeface="Arial" panose="020B0604020202020204" pitchFamily="34" charset="0"/>
                <a:cs typeface="Arial" panose="020B0604020202020204" pitchFamily="34" charset="0"/>
              </a:rPr>
              <a:t> 3.2 Exemplos de SOR </a:t>
            </a:r>
          </a:p>
        </p:txBody>
      </p:sp>
      <p:cxnSp>
        <p:nvCxnSpPr>
          <p:cNvPr id="9" name="Conector reto 8">
            <a:extLst>
              <a:ext uri="{FF2B5EF4-FFF2-40B4-BE49-F238E27FC236}">
                <a16:creationId xmlns:a16="http://schemas.microsoft.com/office/drawing/2014/main" id="{3C539B33-B5AC-4EB8-BD05-EECC69F13554}"/>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10" name="Picture 2" descr="Processo Seletivo IFRN 2019: Edital abre vagas para Professor Substituto">
            <a:extLst>
              <a:ext uri="{FF2B5EF4-FFF2-40B4-BE49-F238E27FC236}">
                <a16:creationId xmlns:a16="http://schemas.microsoft.com/office/drawing/2014/main" id="{B7D604CF-F685-44E9-8CD3-B53C90B1C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1" name="Retângulo: Cantos Diagonais Recortados 10">
            <a:extLst>
              <a:ext uri="{FF2B5EF4-FFF2-40B4-BE49-F238E27FC236}">
                <a16:creationId xmlns:a16="http://schemas.microsoft.com/office/drawing/2014/main" id="{E23B76DA-DB56-41F3-9E42-A64EC1FC8E3F}"/>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40</a:t>
            </a:r>
          </a:p>
        </p:txBody>
      </p:sp>
    </p:spTree>
    <p:extLst>
      <p:ext uri="{BB962C8B-B14F-4D97-AF65-F5344CB8AC3E}">
        <p14:creationId xmlns:p14="http://schemas.microsoft.com/office/powerpoint/2010/main" val="14141216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330739" y="1642627"/>
            <a:ext cx="11186809" cy="4602530"/>
          </a:xfrm>
        </p:spPr>
        <p:txBody>
          <a:bodyPr>
            <a:normAutofit/>
          </a:bodyPr>
          <a:lstStyle/>
          <a:p>
            <a:pPr marL="0" indent="0" algn="just">
              <a:lnSpc>
                <a:spcPct val="150000"/>
              </a:lnSpc>
              <a:spcBef>
                <a:spcPts val="0"/>
              </a:spcBef>
              <a:buNone/>
            </a:pPr>
            <a:endParaRPr lang="pt-BR" sz="2600" dirty="0">
              <a:latin typeface="Arial" panose="020B0604020202020204" pitchFamily="34" charset="0"/>
              <a:cs typeface="Arial" panose="020B0604020202020204" pitchFamily="34" charset="0"/>
            </a:endParaRPr>
          </a:p>
          <a:p>
            <a:pPr algn="just">
              <a:lnSpc>
                <a:spcPct val="150000"/>
              </a:lnSpc>
            </a:pPr>
            <a:endParaRPr lang="pt-BR" sz="2600" dirty="0">
              <a:latin typeface="Arial" panose="020B0604020202020204" pitchFamily="34" charset="0"/>
              <a:cs typeface="Arial" panose="020B0604020202020204" pitchFamily="34" charset="0"/>
            </a:endParaRPr>
          </a:p>
        </p:txBody>
      </p:sp>
      <p:sp>
        <p:nvSpPr>
          <p:cNvPr id="5" name="CaixaDeTexto 4">
            <a:extLst>
              <a:ext uri="{FF2B5EF4-FFF2-40B4-BE49-F238E27FC236}">
                <a16:creationId xmlns:a16="http://schemas.microsoft.com/office/drawing/2014/main" id="{D700C4DC-7E7A-4A5D-A23B-607AF8E50816}"/>
              </a:ext>
            </a:extLst>
          </p:cNvPr>
          <p:cNvSpPr txBox="1"/>
          <p:nvPr/>
        </p:nvSpPr>
        <p:spPr>
          <a:xfrm>
            <a:off x="330738" y="1534130"/>
            <a:ext cx="11186809" cy="4542526"/>
          </a:xfrm>
          <a:prstGeom prst="rect">
            <a:avLst/>
          </a:prstGeom>
          <a:noFill/>
        </p:spPr>
        <p:txBody>
          <a:bodyPr wrap="square">
            <a:spAutoFit/>
          </a:bodyPr>
          <a:lstStyle/>
          <a:p>
            <a:pPr algn="just">
              <a:lnSpc>
                <a:spcPct val="150000"/>
              </a:lnSpc>
            </a:pPr>
            <a:r>
              <a:rPr lang="pt-BR" sz="2600" dirty="0">
                <a:latin typeface="Arial" panose="020B0604020202020204" pitchFamily="34" charset="0"/>
                <a:cs typeface="Arial" panose="020B0604020202020204" pitchFamily="34" charset="0"/>
              </a:rPr>
              <a:t>Características:</a:t>
            </a:r>
          </a:p>
          <a:p>
            <a:pPr algn="just">
              <a:lnSpc>
                <a:spcPct val="150000"/>
              </a:lnSpc>
            </a:pPr>
            <a:endParaRPr lang="pt-BR" sz="1400" dirty="0">
              <a:latin typeface="Arial" panose="020B0604020202020204" pitchFamily="34" charset="0"/>
              <a:cs typeface="Arial" panose="020B0604020202020204" pitchFamily="34" charset="0"/>
            </a:endParaRPr>
          </a:p>
          <a:p>
            <a:pPr marL="457200" indent="-457200" algn="just">
              <a:lnSpc>
                <a:spcPct val="150000"/>
              </a:lnSpc>
              <a:buFont typeface="Arial" panose="020B0604020202020204" pitchFamily="34" charset="0"/>
              <a:buChar char="•"/>
            </a:pPr>
            <a:r>
              <a:rPr lang="pt-BR" sz="2600" i="1" dirty="0">
                <a:latin typeface="Arial" panose="020B0604020202020204" pitchFamily="34" charset="0"/>
                <a:cs typeface="Arial" panose="020B0604020202020204" pitchFamily="34" charset="0"/>
              </a:rPr>
              <a:t>Software open-</a:t>
            </a:r>
            <a:r>
              <a:rPr lang="pt-BR" sz="2600" i="1" dirty="0" err="1">
                <a:latin typeface="Arial" panose="020B0604020202020204" pitchFamily="34" charset="0"/>
                <a:cs typeface="Arial" panose="020B0604020202020204" pitchFamily="34" charset="0"/>
              </a:rPr>
              <a:t>source</a:t>
            </a:r>
            <a:r>
              <a:rPr lang="pt-BR" sz="2600" i="1" dirty="0">
                <a:latin typeface="Arial" panose="020B0604020202020204" pitchFamily="34" charset="0"/>
                <a:cs typeface="Arial" panose="020B0604020202020204" pitchFamily="34" charset="0"/>
              </a:rPr>
              <a:t>, </a:t>
            </a:r>
            <a:r>
              <a:rPr lang="pt-BR" sz="2600" dirty="0">
                <a:latin typeface="Arial" panose="020B0604020202020204" pitchFamily="34" charset="0"/>
                <a:cs typeface="Arial" panose="020B0604020202020204" pitchFamily="34" charset="0"/>
              </a:rPr>
              <a:t>isto é, grátis.</a:t>
            </a:r>
          </a:p>
          <a:p>
            <a:pPr marL="457200" indent="-457200" algn="just">
              <a:lnSpc>
                <a:spcPct val="150000"/>
              </a:lnSpc>
              <a:buFont typeface="Arial" panose="020B0604020202020204" pitchFamily="34" charset="0"/>
              <a:buChar char="•"/>
            </a:pPr>
            <a:r>
              <a:rPr lang="pt-BR" sz="2600" dirty="0">
                <a:latin typeface="Arial" panose="020B0604020202020204" pitchFamily="34" charset="0"/>
                <a:cs typeface="Arial" panose="020B0604020202020204" pitchFamily="34" charset="0"/>
              </a:rPr>
              <a:t>Multitarefa;</a:t>
            </a:r>
          </a:p>
          <a:p>
            <a:pPr marL="457200" indent="-457200" algn="just">
              <a:lnSpc>
                <a:spcPct val="150000"/>
              </a:lnSpc>
              <a:buFont typeface="Arial" panose="020B0604020202020204" pitchFamily="34" charset="0"/>
              <a:buChar char="•"/>
            </a:pPr>
            <a:r>
              <a:rPr lang="pt-BR" sz="2600" dirty="0" err="1">
                <a:latin typeface="Arial" panose="020B0604020202020204" pitchFamily="34" charset="0"/>
                <a:cs typeface="Arial" panose="020B0604020202020204" pitchFamily="34" charset="0"/>
              </a:rPr>
              <a:t>Multiprocessos</a:t>
            </a:r>
            <a:r>
              <a:rPr lang="pt-BR" sz="2600" dirty="0">
                <a:latin typeface="Arial" panose="020B0604020202020204" pitchFamily="34" charset="0"/>
                <a:cs typeface="Arial" panose="020B0604020202020204" pitchFamily="34" charset="0"/>
              </a:rPr>
              <a:t>;</a:t>
            </a:r>
          </a:p>
          <a:p>
            <a:pPr marL="457200" indent="-457200" algn="just">
              <a:lnSpc>
                <a:spcPct val="150000"/>
              </a:lnSpc>
              <a:buFont typeface="Arial" panose="020B0604020202020204" pitchFamily="34" charset="0"/>
              <a:buChar char="•"/>
            </a:pPr>
            <a:r>
              <a:rPr lang="pt-BR" sz="2600" dirty="0">
                <a:latin typeface="Arial" panose="020B0604020202020204" pitchFamily="34" charset="0"/>
                <a:cs typeface="Arial" panose="020B0604020202020204" pitchFamily="34" charset="0"/>
              </a:rPr>
              <a:t>Confiáveis e estáveis;</a:t>
            </a:r>
          </a:p>
          <a:p>
            <a:pPr marL="457200" indent="-457200" algn="just">
              <a:lnSpc>
                <a:spcPct val="150000"/>
              </a:lnSpc>
              <a:buFont typeface="Arial" panose="020B0604020202020204" pitchFamily="34" charset="0"/>
              <a:buChar char="•"/>
            </a:pPr>
            <a:r>
              <a:rPr lang="pt-BR" sz="2600" dirty="0">
                <a:latin typeface="Arial" panose="020B0604020202020204" pitchFamily="34" charset="0"/>
                <a:cs typeface="Arial" panose="020B0604020202020204" pitchFamily="34" charset="0"/>
              </a:rPr>
              <a:t>Ideal redes que necessitam de um servidor seguro com pouca manutenção;</a:t>
            </a:r>
          </a:p>
        </p:txBody>
      </p:sp>
      <p:sp>
        <p:nvSpPr>
          <p:cNvPr id="7" name="Título 1">
            <a:extLst>
              <a:ext uri="{FF2B5EF4-FFF2-40B4-BE49-F238E27FC236}">
                <a16:creationId xmlns:a16="http://schemas.microsoft.com/office/drawing/2014/main" id="{9DF675FA-BED2-4789-BC45-F649A4CE55CF}"/>
              </a:ext>
            </a:extLst>
          </p:cNvPr>
          <p:cNvSpPr txBox="1">
            <a:spLocks/>
          </p:cNvSpPr>
          <p:nvPr/>
        </p:nvSpPr>
        <p:spPr>
          <a:xfrm>
            <a:off x="3171217" y="278153"/>
            <a:ext cx="1219199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dirty="0">
                <a:solidFill>
                  <a:srgbClr val="FF6600"/>
                </a:solidFill>
                <a:latin typeface="Arial" panose="020B0604020202020204" pitchFamily="34" charset="0"/>
                <a:cs typeface="Arial" panose="020B0604020202020204" pitchFamily="34" charset="0"/>
              </a:rPr>
              <a:t> 3.2 Exemplos de SOR </a:t>
            </a:r>
          </a:p>
        </p:txBody>
      </p:sp>
      <p:cxnSp>
        <p:nvCxnSpPr>
          <p:cNvPr id="8" name="Conector reto 7">
            <a:extLst>
              <a:ext uri="{FF2B5EF4-FFF2-40B4-BE49-F238E27FC236}">
                <a16:creationId xmlns:a16="http://schemas.microsoft.com/office/drawing/2014/main" id="{F87D9B7A-ABDF-41A4-858C-1FF41A9C19FA}"/>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9" name="Picture 2" descr="Processo Seletivo IFRN 2019: Edital abre vagas para Professor Substituto">
            <a:extLst>
              <a:ext uri="{FF2B5EF4-FFF2-40B4-BE49-F238E27FC236}">
                <a16:creationId xmlns:a16="http://schemas.microsoft.com/office/drawing/2014/main" id="{371CE36B-2968-4F5B-8A98-831EFEB8DF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0" name="Retângulo: Cantos Diagonais Recortados 9">
            <a:extLst>
              <a:ext uri="{FF2B5EF4-FFF2-40B4-BE49-F238E27FC236}">
                <a16:creationId xmlns:a16="http://schemas.microsoft.com/office/drawing/2014/main" id="{A99B233B-ADEE-4FC5-B039-4EA1EF4AA7E0}"/>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41</a:t>
            </a:r>
          </a:p>
        </p:txBody>
      </p:sp>
    </p:spTree>
    <p:extLst>
      <p:ext uri="{BB962C8B-B14F-4D97-AF65-F5344CB8AC3E}">
        <p14:creationId xmlns:p14="http://schemas.microsoft.com/office/powerpoint/2010/main" val="15468899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330739" y="1642627"/>
            <a:ext cx="11186809" cy="4602530"/>
          </a:xfrm>
        </p:spPr>
        <p:txBody>
          <a:bodyPr>
            <a:normAutofit/>
          </a:bodyPr>
          <a:lstStyle/>
          <a:p>
            <a:pPr marL="0" indent="0" algn="just">
              <a:lnSpc>
                <a:spcPct val="150000"/>
              </a:lnSpc>
              <a:spcBef>
                <a:spcPts val="0"/>
              </a:spcBef>
              <a:buNone/>
            </a:pPr>
            <a:endParaRPr lang="pt-BR" sz="2600" dirty="0">
              <a:latin typeface="Arial" panose="020B0604020202020204" pitchFamily="34" charset="0"/>
              <a:cs typeface="Arial" panose="020B0604020202020204" pitchFamily="34" charset="0"/>
            </a:endParaRPr>
          </a:p>
          <a:p>
            <a:pPr algn="just">
              <a:lnSpc>
                <a:spcPct val="150000"/>
              </a:lnSpc>
            </a:pPr>
            <a:endParaRPr lang="pt-BR" sz="2600" dirty="0">
              <a:latin typeface="Arial" panose="020B0604020202020204" pitchFamily="34" charset="0"/>
              <a:cs typeface="Arial" panose="020B0604020202020204" pitchFamily="34" charset="0"/>
            </a:endParaRPr>
          </a:p>
        </p:txBody>
      </p:sp>
      <p:sp>
        <p:nvSpPr>
          <p:cNvPr id="5" name="CaixaDeTexto 4">
            <a:extLst>
              <a:ext uri="{FF2B5EF4-FFF2-40B4-BE49-F238E27FC236}">
                <a16:creationId xmlns:a16="http://schemas.microsoft.com/office/drawing/2014/main" id="{D700C4DC-7E7A-4A5D-A23B-607AF8E50816}"/>
              </a:ext>
            </a:extLst>
          </p:cNvPr>
          <p:cNvSpPr txBox="1"/>
          <p:nvPr/>
        </p:nvSpPr>
        <p:spPr>
          <a:xfrm>
            <a:off x="410187" y="2067949"/>
            <a:ext cx="11186809" cy="3619196"/>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pt-BR" sz="2600" dirty="0">
                <a:latin typeface="Arial" panose="020B0604020202020204" pitchFamily="34" charset="0"/>
                <a:cs typeface="Arial" panose="020B0604020202020204" pitchFamily="34" charset="0"/>
              </a:rPr>
              <a:t>Softwares que permitem criar e gerenciar máquinas virtuais em seu computador;</a:t>
            </a:r>
          </a:p>
          <a:p>
            <a:pPr marL="457200" indent="-457200" algn="just">
              <a:lnSpc>
                <a:spcPct val="150000"/>
              </a:lnSpc>
              <a:buFont typeface="Arial" panose="020B0604020202020204" pitchFamily="34" charset="0"/>
              <a:buChar char="•"/>
            </a:pPr>
            <a:endParaRPr lang="pt-BR" sz="2600" dirty="0">
              <a:latin typeface="Arial" panose="020B0604020202020204" pitchFamily="34" charset="0"/>
              <a:cs typeface="Arial" panose="020B0604020202020204" pitchFamily="34" charset="0"/>
            </a:endParaRPr>
          </a:p>
          <a:p>
            <a:pPr marL="457200" indent="-457200" algn="just">
              <a:lnSpc>
                <a:spcPct val="150000"/>
              </a:lnSpc>
              <a:buFont typeface="Arial" panose="020B0604020202020204" pitchFamily="34" charset="0"/>
              <a:buChar char="•"/>
            </a:pPr>
            <a:r>
              <a:rPr lang="pt-BR" sz="2600" dirty="0">
                <a:latin typeface="Arial" panose="020B0604020202020204" pitchFamily="34" charset="0"/>
                <a:cs typeface="Arial" panose="020B0604020202020204" pitchFamily="34" charset="0"/>
              </a:rPr>
              <a:t>Limitação </a:t>
            </a:r>
            <a:r>
              <a:rPr lang="pt-BR" sz="2600" i="1" dirty="0">
                <a:latin typeface="Arial" panose="020B0604020202020204" pitchFamily="34" charset="0"/>
                <a:cs typeface="Arial" panose="020B0604020202020204" pitchFamily="34" charset="0"/>
              </a:rPr>
              <a:t>hardware;</a:t>
            </a:r>
          </a:p>
          <a:p>
            <a:pPr marL="457200" indent="-457200" algn="just">
              <a:lnSpc>
                <a:spcPct val="150000"/>
              </a:lnSpc>
              <a:buFont typeface="Arial" panose="020B0604020202020204" pitchFamily="34" charset="0"/>
              <a:buChar char="•"/>
            </a:pPr>
            <a:endParaRPr lang="pt-BR" sz="2600" i="1" dirty="0">
              <a:latin typeface="Arial" panose="020B0604020202020204" pitchFamily="34" charset="0"/>
              <a:cs typeface="Arial" panose="020B0604020202020204" pitchFamily="34" charset="0"/>
            </a:endParaRPr>
          </a:p>
          <a:p>
            <a:pPr marL="457200" indent="-457200" algn="just">
              <a:lnSpc>
                <a:spcPct val="150000"/>
              </a:lnSpc>
              <a:buFont typeface="Arial" panose="020B0604020202020204" pitchFamily="34" charset="0"/>
              <a:buChar char="•"/>
            </a:pPr>
            <a:r>
              <a:rPr lang="pt-BR" sz="2600" dirty="0">
                <a:latin typeface="Arial" panose="020B0604020202020204" pitchFamily="34" charset="0"/>
                <a:cs typeface="Arial" panose="020B0604020202020204" pitchFamily="34" charset="0"/>
              </a:rPr>
              <a:t>Exemplo: </a:t>
            </a:r>
            <a:r>
              <a:rPr lang="pt-BR" sz="2600" dirty="0" err="1">
                <a:latin typeface="Arial" panose="020B0604020202020204" pitchFamily="34" charset="0"/>
                <a:cs typeface="Arial" panose="020B0604020202020204" pitchFamily="34" charset="0"/>
              </a:rPr>
              <a:t>VirtualBox</a:t>
            </a:r>
            <a:r>
              <a:rPr lang="pt-BR" sz="2600" dirty="0">
                <a:latin typeface="Arial" panose="020B0604020202020204" pitchFamily="34" charset="0"/>
                <a:cs typeface="Arial" panose="020B0604020202020204" pitchFamily="34" charset="0"/>
              </a:rPr>
              <a:t>;</a:t>
            </a:r>
          </a:p>
        </p:txBody>
      </p:sp>
      <p:sp>
        <p:nvSpPr>
          <p:cNvPr id="7" name="Título 1">
            <a:extLst>
              <a:ext uri="{FF2B5EF4-FFF2-40B4-BE49-F238E27FC236}">
                <a16:creationId xmlns:a16="http://schemas.microsoft.com/office/drawing/2014/main" id="{9DF675FA-BED2-4789-BC45-F649A4CE55CF}"/>
              </a:ext>
            </a:extLst>
          </p:cNvPr>
          <p:cNvSpPr txBox="1">
            <a:spLocks/>
          </p:cNvSpPr>
          <p:nvPr/>
        </p:nvSpPr>
        <p:spPr>
          <a:xfrm>
            <a:off x="3035030" y="471905"/>
            <a:ext cx="1219199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dirty="0">
                <a:solidFill>
                  <a:srgbClr val="FF6600"/>
                </a:solidFill>
                <a:latin typeface="Arial" panose="020B0604020202020204" pitchFamily="34" charset="0"/>
                <a:cs typeface="Arial" panose="020B0604020202020204" pitchFamily="34" charset="0"/>
              </a:rPr>
              <a:t>  3.3 Virtualização</a:t>
            </a:r>
          </a:p>
          <a:p>
            <a:r>
              <a:rPr lang="pt-BR" sz="4000" dirty="0">
                <a:solidFill>
                  <a:srgbClr val="FF6600"/>
                </a:solidFill>
                <a:latin typeface="Arial" panose="020B0604020202020204" pitchFamily="34" charset="0"/>
                <a:cs typeface="Arial" panose="020B0604020202020204" pitchFamily="34" charset="0"/>
              </a:rPr>
              <a:t> </a:t>
            </a:r>
          </a:p>
        </p:txBody>
      </p:sp>
      <p:cxnSp>
        <p:nvCxnSpPr>
          <p:cNvPr id="8" name="Conector reto 7">
            <a:extLst>
              <a:ext uri="{FF2B5EF4-FFF2-40B4-BE49-F238E27FC236}">
                <a16:creationId xmlns:a16="http://schemas.microsoft.com/office/drawing/2014/main" id="{F87D9B7A-ABDF-41A4-858C-1FF41A9C19FA}"/>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9" name="Picture 2" descr="Processo Seletivo IFRN 2019: Edital abre vagas para Professor Substituto">
            <a:extLst>
              <a:ext uri="{FF2B5EF4-FFF2-40B4-BE49-F238E27FC236}">
                <a16:creationId xmlns:a16="http://schemas.microsoft.com/office/drawing/2014/main" id="{371CE36B-2968-4F5B-8A98-831EFEB8DF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0" name="Retângulo: Cantos Diagonais Recortados 9">
            <a:extLst>
              <a:ext uri="{FF2B5EF4-FFF2-40B4-BE49-F238E27FC236}">
                <a16:creationId xmlns:a16="http://schemas.microsoft.com/office/drawing/2014/main" id="{BB781EE1-25EE-49B1-9FC2-0F7E7DBE006A}"/>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42</a:t>
            </a:r>
          </a:p>
        </p:txBody>
      </p:sp>
    </p:spTree>
    <p:extLst>
      <p:ext uri="{BB962C8B-B14F-4D97-AF65-F5344CB8AC3E}">
        <p14:creationId xmlns:p14="http://schemas.microsoft.com/office/powerpoint/2010/main" val="28397913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330739" y="1642627"/>
            <a:ext cx="11186809" cy="4602530"/>
          </a:xfrm>
        </p:spPr>
        <p:txBody>
          <a:bodyPr>
            <a:normAutofit/>
          </a:bodyPr>
          <a:lstStyle/>
          <a:p>
            <a:pPr marL="0" indent="0" algn="just">
              <a:lnSpc>
                <a:spcPct val="150000"/>
              </a:lnSpc>
              <a:spcBef>
                <a:spcPts val="0"/>
              </a:spcBef>
              <a:buNone/>
            </a:pPr>
            <a:endParaRPr lang="pt-BR" sz="2600" dirty="0">
              <a:latin typeface="Arial" panose="020B0604020202020204" pitchFamily="34" charset="0"/>
              <a:cs typeface="Arial" panose="020B0604020202020204" pitchFamily="34" charset="0"/>
            </a:endParaRPr>
          </a:p>
          <a:p>
            <a:pPr algn="just">
              <a:lnSpc>
                <a:spcPct val="150000"/>
              </a:lnSpc>
            </a:pPr>
            <a:endParaRPr lang="pt-BR" sz="2600" dirty="0">
              <a:latin typeface="Arial" panose="020B0604020202020204" pitchFamily="34" charset="0"/>
              <a:cs typeface="Arial" panose="020B0604020202020204" pitchFamily="34" charset="0"/>
            </a:endParaRPr>
          </a:p>
        </p:txBody>
      </p:sp>
      <p:sp>
        <p:nvSpPr>
          <p:cNvPr id="7" name="Título 1">
            <a:extLst>
              <a:ext uri="{FF2B5EF4-FFF2-40B4-BE49-F238E27FC236}">
                <a16:creationId xmlns:a16="http://schemas.microsoft.com/office/drawing/2014/main" id="{9DF675FA-BED2-4789-BC45-F649A4CE55CF}"/>
              </a:ext>
            </a:extLst>
          </p:cNvPr>
          <p:cNvSpPr txBox="1">
            <a:spLocks/>
          </p:cNvSpPr>
          <p:nvPr/>
        </p:nvSpPr>
        <p:spPr>
          <a:xfrm>
            <a:off x="3171217" y="278153"/>
            <a:ext cx="1219199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dirty="0">
                <a:solidFill>
                  <a:srgbClr val="FF6600"/>
                </a:solidFill>
                <a:latin typeface="Arial" panose="020B0604020202020204" pitchFamily="34" charset="0"/>
                <a:cs typeface="Arial" panose="020B0604020202020204" pitchFamily="34" charset="0"/>
              </a:rPr>
              <a:t> 3.3 Virtualização</a:t>
            </a:r>
          </a:p>
        </p:txBody>
      </p:sp>
      <p:cxnSp>
        <p:nvCxnSpPr>
          <p:cNvPr id="8" name="Conector reto 7">
            <a:extLst>
              <a:ext uri="{FF2B5EF4-FFF2-40B4-BE49-F238E27FC236}">
                <a16:creationId xmlns:a16="http://schemas.microsoft.com/office/drawing/2014/main" id="{F87D9B7A-ABDF-41A4-858C-1FF41A9C19FA}"/>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9" name="Picture 2" descr="Processo Seletivo IFRN 2019: Edital abre vagas para Professor Substituto">
            <a:extLst>
              <a:ext uri="{FF2B5EF4-FFF2-40B4-BE49-F238E27FC236}">
                <a16:creationId xmlns:a16="http://schemas.microsoft.com/office/drawing/2014/main" id="{371CE36B-2968-4F5B-8A98-831EFEB8DF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Quer criar uma máquina virtual? Instale o novo VirtualBox 6.1">
            <a:extLst>
              <a:ext uri="{FF2B5EF4-FFF2-40B4-BE49-F238E27FC236}">
                <a16:creationId xmlns:a16="http://schemas.microsoft.com/office/drawing/2014/main" id="{90EDC4A8-19D5-408F-B997-23B243EEA1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187" y="1405773"/>
            <a:ext cx="6426522" cy="412368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VirtualBox - Criando uma Rede Interna - GuiaTECH">
            <a:extLst>
              <a:ext uri="{FF2B5EF4-FFF2-40B4-BE49-F238E27FC236}">
                <a16:creationId xmlns:a16="http://schemas.microsoft.com/office/drawing/2014/main" id="{812167C9-7664-42A7-8900-750873BF39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65501" y="2173214"/>
            <a:ext cx="6454633" cy="3892489"/>
          </a:xfrm>
          <a:prstGeom prst="rect">
            <a:avLst/>
          </a:prstGeom>
          <a:noFill/>
          <a:extLst>
            <a:ext uri="{909E8E84-426E-40DD-AFC4-6F175D3DCCD1}">
              <a14:hiddenFill xmlns:a14="http://schemas.microsoft.com/office/drawing/2010/main">
                <a:solidFill>
                  <a:srgbClr val="FFFFFF"/>
                </a:solidFill>
              </a14:hiddenFill>
            </a:ext>
          </a:extLst>
        </p:spPr>
      </p:pic>
      <p:sp>
        <p:nvSpPr>
          <p:cNvPr id="12" name="Retângulo: Cantos Diagonais Recortados 11">
            <a:extLst>
              <a:ext uri="{FF2B5EF4-FFF2-40B4-BE49-F238E27FC236}">
                <a16:creationId xmlns:a16="http://schemas.microsoft.com/office/drawing/2014/main" id="{966F2004-33A1-4681-A21B-F1DE63F06967}"/>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43</a:t>
            </a:r>
          </a:p>
        </p:txBody>
      </p:sp>
    </p:spTree>
    <p:extLst>
      <p:ext uri="{BB962C8B-B14F-4D97-AF65-F5344CB8AC3E}">
        <p14:creationId xmlns:p14="http://schemas.microsoft.com/office/powerpoint/2010/main" val="17721644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FDE7C3-84B2-4068-8666-6A8D1B63C828}"/>
              </a:ext>
            </a:extLst>
          </p:cNvPr>
          <p:cNvSpPr>
            <a:spLocks noGrp="1"/>
          </p:cNvSpPr>
          <p:nvPr>
            <p:ph type="title"/>
          </p:nvPr>
        </p:nvSpPr>
        <p:spPr>
          <a:xfrm>
            <a:off x="1485685" y="3171215"/>
            <a:ext cx="12405411" cy="1284050"/>
          </a:xfrm>
        </p:spPr>
        <p:txBody>
          <a:bodyPr>
            <a:normAutofit/>
          </a:bodyPr>
          <a:lstStyle/>
          <a:p>
            <a:r>
              <a:rPr lang="pt-BR" sz="4200" dirty="0">
                <a:solidFill>
                  <a:srgbClr val="FF6600"/>
                </a:solidFill>
                <a:latin typeface="Arial" panose="020B0604020202020204" pitchFamily="34" charset="0"/>
                <a:cs typeface="Arial" panose="020B0604020202020204" pitchFamily="34" charset="0"/>
              </a:rPr>
              <a:t>4. Conclusão - Exercícios de Fixação; </a:t>
            </a:r>
          </a:p>
        </p:txBody>
      </p:sp>
      <p:cxnSp>
        <p:nvCxnSpPr>
          <p:cNvPr id="5" name="Conector reto 4">
            <a:extLst>
              <a:ext uri="{FF2B5EF4-FFF2-40B4-BE49-F238E27FC236}">
                <a16:creationId xmlns:a16="http://schemas.microsoft.com/office/drawing/2014/main" id="{BE3FC575-C16C-49B1-85B7-5F00D0B82021}"/>
              </a:ext>
            </a:extLst>
          </p:cNvPr>
          <p:cNvCxnSpPr>
            <a:cxnSpLocks/>
          </p:cNvCxnSpPr>
          <p:nvPr/>
        </p:nvCxnSpPr>
        <p:spPr>
          <a:xfrm flipH="1">
            <a:off x="0" y="3171215"/>
            <a:ext cx="12192000"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 name="Conector reto 5">
            <a:extLst>
              <a:ext uri="{FF2B5EF4-FFF2-40B4-BE49-F238E27FC236}">
                <a16:creationId xmlns:a16="http://schemas.microsoft.com/office/drawing/2014/main" id="{D05E66A3-9E01-4689-A7E1-EDFE862A5789}"/>
              </a:ext>
            </a:extLst>
          </p:cNvPr>
          <p:cNvCxnSpPr>
            <a:cxnSpLocks/>
          </p:cNvCxnSpPr>
          <p:nvPr/>
        </p:nvCxnSpPr>
        <p:spPr>
          <a:xfrm flipH="1">
            <a:off x="0" y="4396900"/>
            <a:ext cx="12192000"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7" name="Picture 2" descr="Processo Seletivo IFRN 2019: Edital abre vagas para Professor Substituto">
            <a:extLst>
              <a:ext uri="{FF2B5EF4-FFF2-40B4-BE49-F238E27FC236}">
                <a16:creationId xmlns:a16="http://schemas.microsoft.com/office/drawing/2014/main" id="{38847D6B-2F9D-424E-A969-576A8E4AD6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544" y="1"/>
            <a:ext cx="3497290" cy="1561290"/>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Cantos Diagonais Recortados 7">
            <a:extLst>
              <a:ext uri="{FF2B5EF4-FFF2-40B4-BE49-F238E27FC236}">
                <a16:creationId xmlns:a16="http://schemas.microsoft.com/office/drawing/2014/main" id="{4EAFC90B-1CD3-423A-9730-E93E8716CE6A}"/>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44</a:t>
            </a:r>
          </a:p>
        </p:txBody>
      </p:sp>
    </p:spTree>
    <p:extLst>
      <p:ext uri="{BB962C8B-B14F-4D97-AF65-F5344CB8AC3E}">
        <p14:creationId xmlns:p14="http://schemas.microsoft.com/office/powerpoint/2010/main" val="11805549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8F6ECCA-987D-415E-BB82-ABE0FA5A4922}"/>
              </a:ext>
            </a:extLst>
          </p:cNvPr>
          <p:cNvSpPr>
            <a:spLocks noGrp="1"/>
          </p:cNvSpPr>
          <p:nvPr>
            <p:ph idx="1"/>
          </p:nvPr>
        </p:nvSpPr>
        <p:spPr>
          <a:xfrm>
            <a:off x="293367" y="1193853"/>
            <a:ext cx="11418736" cy="5094694"/>
          </a:xfrm>
        </p:spPr>
        <p:txBody>
          <a:bodyPr>
            <a:noAutofit/>
          </a:bodyPr>
          <a:lstStyle/>
          <a:p>
            <a:pPr algn="just">
              <a:lnSpc>
                <a:spcPct val="107000"/>
              </a:lnSpc>
              <a:spcAft>
                <a:spcPts val="800"/>
              </a:spcAft>
            </a:pPr>
            <a:r>
              <a:rPr lang="pt-BR" sz="2000" b="1" dirty="0">
                <a:solidFill>
                  <a:srgbClr val="343A40"/>
                </a:solidFill>
                <a:effectLst/>
                <a:latin typeface="Arial" panose="020B0604020202020204" pitchFamily="34" charset="0"/>
                <a:ea typeface="Times New Roman" panose="02020603050405020304" pitchFamily="18" charset="0"/>
                <a:cs typeface="Arial" panose="020B0604020202020204" pitchFamily="34" charset="0"/>
              </a:rPr>
              <a:t>Ano: </a:t>
            </a:r>
            <a:r>
              <a:rPr lang="pt-BR" sz="2000" dirty="0">
                <a:solidFill>
                  <a:srgbClr val="343A40"/>
                </a:solidFill>
                <a:effectLst/>
                <a:latin typeface="Arial" panose="020B0604020202020204" pitchFamily="34" charset="0"/>
                <a:ea typeface="Times New Roman" panose="02020603050405020304" pitchFamily="18" charset="0"/>
                <a:cs typeface="Arial" panose="020B0604020202020204" pitchFamily="34" charset="0"/>
              </a:rPr>
              <a:t>2016 </a:t>
            </a:r>
            <a:r>
              <a:rPr lang="pt-BR" sz="2000" b="1" dirty="0">
                <a:solidFill>
                  <a:srgbClr val="343A40"/>
                </a:solidFill>
                <a:effectLst/>
                <a:latin typeface="Arial" panose="020B0604020202020204" pitchFamily="34" charset="0"/>
                <a:ea typeface="Times New Roman" panose="02020603050405020304" pitchFamily="18" charset="0"/>
                <a:cs typeface="Arial" panose="020B0604020202020204" pitchFamily="34" charset="0"/>
              </a:rPr>
              <a:t>Banca: </a:t>
            </a:r>
            <a:r>
              <a:rPr lang="pt-BR" sz="20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3"/>
              </a:rPr>
              <a:t>CESPE / CEBRASPE</a:t>
            </a:r>
            <a:r>
              <a:rPr lang="pt-BR" sz="2000" dirty="0">
                <a:solidFill>
                  <a:srgbClr val="343A40"/>
                </a:solidFill>
                <a:effectLst/>
                <a:latin typeface="Arial" panose="020B0604020202020204" pitchFamily="34" charset="0"/>
                <a:ea typeface="Times New Roman" panose="02020603050405020304" pitchFamily="18" charset="0"/>
                <a:cs typeface="Arial" panose="020B0604020202020204" pitchFamily="34" charset="0"/>
              </a:rPr>
              <a:t> </a:t>
            </a:r>
            <a:r>
              <a:rPr lang="pt-BR" sz="2000" b="1" dirty="0">
                <a:solidFill>
                  <a:srgbClr val="343A40"/>
                </a:solidFill>
                <a:effectLst/>
                <a:latin typeface="Arial" panose="020B0604020202020204" pitchFamily="34" charset="0"/>
                <a:ea typeface="Times New Roman" panose="02020603050405020304" pitchFamily="18" charset="0"/>
                <a:cs typeface="Arial" panose="020B0604020202020204" pitchFamily="34" charset="0"/>
              </a:rPr>
              <a:t>Órgão: </a:t>
            </a:r>
            <a:r>
              <a:rPr lang="pt-BR" sz="20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4"/>
              </a:rPr>
              <a:t>TRE-PI</a:t>
            </a:r>
            <a:r>
              <a:rPr lang="pt-BR" sz="2000" dirty="0">
                <a:solidFill>
                  <a:srgbClr val="343A40"/>
                </a:solidFill>
                <a:effectLst/>
                <a:latin typeface="Arial" panose="020B0604020202020204" pitchFamily="34" charset="0"/>
                <a:ea typeface="Times New Roman" panose="02020603050405020304" pitchFamily="18" charset="0"/>
                <a:cs typeface="Arial" panose="020B0604020202020204" pitchFamily="34" charset="0"/>
              </a:rPr>
              <a:t> </a:t>
            </a:r>
            <a:r>
              <a:rPr lang="pt-BR" sz="2000" b="1" dirty="0">
                <a:solidFill>
                  <a:srgbClr val="343A40"/>
                </a:solidFill>
                <a:effectLst/>
                <a:latin typeface="Arial" panose="020B0604020202020204" pitchFamily="34" charset="0"/>
                <a:ea typeface="Times New Roman" panose="02020603050405020304" pitchFamily="18" charset="0"/>
                <a:cs typeface="Arial" panose="020B0604020202020204" pitchFamily="34" charset="0"/>
              </a:rPr>
              <a:t>Prova: </a:t>
            </a:r>
            <a:r>
              <a:rPr lang="pt-BR" sz="20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5"/>
              </a:rPr>
              <a:t>CESPE - 2016 - TRE-PI - Técnico Judiciário - Operação de Computadores</a:t>
            </a:r>
            <a:endParaRPr lang="pt-BR" sz="2000" dirty="0">
              <a:effectLst/>
              <a:latin typeface="Arial" panose="020B060402020202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r>
              <a:rPr lang="pt-BR" sz="2200" dirty="0">
                <a:effectLst/>
                <a:latin typeface="Arial" panose="020B0604020202020204" pitchFamily="34" charset="0"/>
                <a:ea typeface="Times New Roman" panose="02020603050405020304" pitchFamily="18" charset="0"/>
                <a:cs typeface="Arial" panose="020B0604020202020204" pitchFamily="34" charset="0"/>
              </a:rPr>
              <a:t>(adaptada) A respeito dos sistemas operacionais de rede (SOR), assinale a opção correta.</a:t>
            </a:r>
            <a:endParaRPr lang="pt-BR" sz="22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pt-BR" sz="2200" b="1" cap="all" dirty="0">
                <a:solidFill>
                  <a:srgbClr val="EE8523"/>
                </a:solidFill>
                <a:effectLst/>
                <a:latin typeface="Arial" panose="020B0604020202020204" pitchFamily="34" charset="0"/>
                <a:ea typeface="Times New Roman" panose="02020603050405020304" pitchFamily="18" charset="0"/>
                <a:cs typeface="Arial" panose="020B0604020202020204" pitchFamily="34" charset="0"/>
              </a:rPr>
              <a:t>A </a:t>
            </a:r>
            <a:r>
              <a:rPr lang="pt-BR" sz="2200" dirty="0">
                <a:effectLst/>
                <a:latin typeface="Arial" panose="020B0604020202020204" pitchFamily="34" charset="0"/>
                <a:ea typeface="Times New Roman" panose="02020603050405020304" pitchFamily="18" charset="0"/>
                <a:cs typeface="Arial" panose="020B0604020202020204" pitchFamily="34" charset="0"/>
              </a:rPr>
              <a:t>No modelo </a:t>
            </a:r>
            <a:r>
              <a:rPr lang="pt-BR" sz="2200" i="1" dirty="0" err="1">
                <a:effectLst/>
                <a:latin typeface="Arial" panose="020B0604020202020204" pitchFamily="34" charset="0"/>
                <a:ea typeface="Times New Roman" panose="02020603050405020304" pitchFamily="18" charset="0"/>
                <a:cs typeface="Arial" panose="020B0604020202020204" pitchFamily="34" charset="0"/>
              </a:rPr>
              <a:t>peer-to-peer</a:t>
            </a:r>
            <a:r>
              <a:rPr lang="pt-BR" sz="2200" i="1" dirty="0">
                <a:effectLst/>
                <a:latin typeface="Arial" panose="020B0604020202020204" pitchFamily="34" charset="0"/>
                <a:ea typeface="Times New Roman" panose="02020603050405020304" pitchFamily="18" charset="0"/>
                <a:cs typeface="Arial" panose="020B0604020202020204" pitchFamily="34" charset="0"/>
              </a:rPr>
              <a:t> </a:t>
            </a:r>
            <a:r>
              <a:rPr lang="pt-BR" sz="2200" dirty="0">
                <a:effectLst/>
                <a:latin typeface="Arial" panose="020B0604020202020204" pitchFamily="34" charset="0"/>
                <a:ea typeface="Times New Roman" panose="02020603050405020304" pitchFamily="18" charset="0"/>
                <a:cs typeface="Arial" panose="020B0604020202020204" pitchFamily="34" charset="0"/>
              </a:rPr>
              <a:t>em SOR, todos os computadores atuam como servidores, mas nem todos são clientes.</a:t>
            </a:r>
            <a:endParaRPr lang="pt-BR" sz="22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pt-BR" sz="2200" b="1" cap="all" dirty="0">
                <a:solidFill>
                  <a:srgbClr val="EE8523"/>
                </a:solidFill>
                <a:effectLst/>
                <a:latin typeface="Arial" panose="020B0604020202020204" pitchFamily="34" charset="0"/>
                <a:ea typeface="Times New Roman" panose="02020603050405020304" pitchFamily="18" charset="0"/>
                <a:cs typeface="Arial" panose="020B0604020202020204" pitchFamily="34" charset="0"/>
              </a:rPr>
              <a:t>B </a:t>
            </a:r>
            <a:r>
              <a:rPr lang="pt-BR" sz="2200" dirty="0">
                <a:effectLst/>
                <a:latin typeface="Arial" panose="020B0604020202020204" pitchFamily="34" charset="0"/>
                <a:ea typeface="Times New Roman" panose="02020603050405020304" pitchFamily="18" charset="0"/>
                <a:cs typeface="Arial" panose="020B0604020202020204" pitchFamily="34" charset="0"/>
              </a:rPr>
              <a:t>Em uma arquitetura cliente/servidor com servidor dedicado, uma máquina servidora executa aplicativos locais, além de prover os serviços de servidor. </a:t>
            </a:r>
            <a:endParaRPr lang="pt-BR" sz="22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pt-BR" sz="2200" b="1" cap="all" dirty="0">
                <a:solidFill>
                  <a:srgbClr val="EE8523"/>
                </a:solidFill>
                <a:effectLst/>
                <a:latin typeface="Arial" panose="020B0604020202020204" pitchFamily="34" charset="0"/>
                <a:ea typeface="Times New Roman" panose="02020603050405020304" pitchFamily="18" charset="0"/>
                <a:cs typeface="Arial" panose="020B0604020202020204" pitchFamily="34" charset="0"/>
              </a:rPr>
              <a:t>C</a:t>
            </a:r>
            <a:r>
              <a:rPr lang="pt-BR" sz="2200" dirty="0">
                <a:solidFill>
                  <a:srgbClr val="FF0000"/>
                </a:solidFill>
                <a:effectLst/>
                <a:latin typeface="Arial" panose="020B0604020202020204" pitchFamily="34" charset="0"/>
                <a:ea typeface="Calibri" panose="020F0502020204030204" pitchFamily="34" charset="0"/>
                <a:cs typeface="Arial" panose="020B0604020202020204" pitchFamily="34" charset="0"/>
              </a:rPr>
              <a:t> </a:t>
            </a:r>
            <a:r>
              <a:rPr lang="pt-BR" sz="2200" dirty="0">
                <a:effectLst/>
                <a:latin typeface="Arial" panose="020B0604020202020204" pitchFamily="34" charset="0"/>
                <a:ea typeface="Calibri" panose="020F0502020204030204" pitchFamily="34" charset="0"/>
                <a:cs typeface="Arial" panose="020B0604020202020204" pitchFamily="34" charset="0"/>
              </a:rPr>
              <a:t>Na arquitetura cliente/</a:t>
            </a:r>
            <a:r>
              <a:rPr lang="pt-BR" sz="2200" dirty="0">
                <a:latin typeface="Arial" panose="020B0604020202020204" pitchFamily="34" charset="0"/>
                <a:ea typeface="Calibri" panose="020F0502020204030204" pitchFamily="34" charset="0"/>
                <a:cs typeface="Arial" panose="020B0604020202020204" pitchFamily="34" charset="0"/>
              </a:rPr>
              <a:t>s</a:t>
            </a:r>
            <a:r>
              <a:rPr lang="pt-BR" sz="2200" dirty="0">
                <a:effectLst/>
                <a:latin typeface="Arial" panose="020B0604020202020204" pitchFamily="34" charset="0"/>
                <a:ea typeface="Calibri" panose="020F0502020204030204" pitchFamily="34" charset="0"/>
                <a:cs typeface="Arial" panose="020B0604020202020204" pitchFamily="34" charset="0"/>
              </a:rPr>
              <a:t>ervidor com servidor não </a:t>
            </a:r>
            <a:r>
              <a:rPr lang="pt-BR" sz="2200" dirty="0">
                <a:latin typeface="Arial" panose="020B0604020202020204" pitchFamily="34" charset="0"/>
                <a:ea typeface="Calibri" panose="020F0502020204030204" pitchFamily="34" charset="0"/>
                <a:cs typeface="Arial" panose="020B0604020202020204" pitchFamily="34" charset="0"/>
              </a:rPr>
              <a:t>d</a:t>
            </a:r>
            <a:r>
              <a:rPr lang="pt-BR" sz="2200" dirty="0">
                <a:effectLst/>
                <a:latin typeface="Arial" panose="020B0604020202020204" pitchFamily="34" charset="0"/>
                <a:ea typeface="Calibri" panose="020F0502020204030204" pitchFamily="34" charset="0"/>
                <a:cs typeface="Arial" panose="020B0604020202020204" pitchFamily="34" charset="0"/>
              </a:rPr>
              <a:t>edicado, temos uma máquina servidora que executa aplicativos locais, além de prover os serviços de servidor.</a:t>
            </a:r>
          </a:p>
          <a:p>
            <a:pPr marL="342900" lvl="0" indent="-342900" algn="just">
              <a:lnSpc>
                <a:spcPct val="107000"/>
              </a:lnSpc>
              <a:spcAft>
                <a:spcPts val="800"/>
              </a:spcAft>
              <a:buSzPts val="1000"/>
              <a:buFont typeface="Symbol" panose="05050102010706020507" pitchFamily="18" charset="2"/>
              <a:buChar char=""/>
              <a:tabLst>
                <a:tab pos="457200" algn="l"/>
              </a:tabLst>
            </a:pPr>
            <a:r>
              <a:rPr lang="pt-BR" sz="2200" b="1" cap="all" dirty="0">
                <a:solidFill>
                  <a:srgbClr val="EE8523"/>
                </a:solidFill>
                <a:effectLst/>
                <a:latin typeface="Arial" panose="020B0604020202020204" pitchFamily="34" charset="0"/>
                <a:ea typeface="Times New Roman" panose="02020603050405020304" pitchFamily="18" charset="0"/>
                <a:cs typeface="Arial" panose="020B0604020202020204" pitchFamily="34" charset="0"/>
              </a:rPr>
              <a:t>D </a:t>
            </a:r>
            <a:r>
              <a:rPr lang="pt-BR" sz="2200" dirty="0">
                <a:effectLst/>
                <a:latin typeface="Arial" panose="020B0604020202020204" pitchFamily="34" charset="0"/>
                <a:ea typeface="Times New Roman" panose="02020603050405020304" pitchFamily="18" charset="0"/>
                <a:cs typeface="Arial" panose="020B0604020202020204" pitchFamily="34" charset="0"/>
              </a:rPr>
              <a:t>No modelo </a:t>
            </a:r>
            <a:r>
              <a:rPr lang="pt-BR" sz="2200" i="1" dirty="0" err="1">
                <a:effectLst/>
                <a:latin typeface="Arial" panose="020B0604020202020204" pitchFamily="34" charset="0"/>
                <a:ea typeface="Times New Roman" panose="02020603050405020304" pitchFamily="18" charset="0"/>
                <a:cs typeface="Arial" panose="020B0604020202020204" pitchFamily="34" charset="0"/>
              </a:rPr>
              <a:t>peer-to-peer</a:t>
            </a:r>
            <a:r>
              <a:rPr lang="pt-BR" sz="2200" i="1" dirty="0">
                <a:effectLst/>
                <a:latin typeface="Arial" panose="020B0604020202020204" pitchFamily="34" charset="0"/>
                <a:ea typeface="Times New Roman" panose="02020603050405020304" pitchFamily="18" charset="0"/>
                <a:cs typeface="Arial" panose="020B0604020202020204" pitchFamily="34" charset="0"/>
              </a:rPr>
              <a:t> </a:t>
            </a:r>
            <a:r>
              <a:rPr lang="pt-BR" sz="2200" dirty="0">
                <a:effectLst/>
                <a:latin typeface="Arial" panose="020B0604020202020204" pitchFamily="34" charset="0"/>
                <a:ea typeface="Times New Roman" panose="02020603050405020304" pitchFamily="18" charset="0"/>
                <a:cs typeface="Arial" panose="020B0604020202020204" pitchFamily="34" charset="0"/>
              </a:rPr>
              <a:t>em SOR, todos os computadores atuam como clientes, mas nem todos são servidores.</a:t>
            </a:r>
            <a:endParaRPr lang="pt-BR" sz="2200" dirty="0">
              <a:effectLst/>
              <a:latin typeface="Arial" panose="020B0604020202020204" pitchFamily="34" charset="0"/>
              <a:ea typeface="Calibri" panose="020F0502020204030204" pitchFamily="34" charset="0"/>
              <a:cs typeface="Arial" panose="020B0604020202020204" pitchFamily="34" charset="0"/>
            </a:endParaRPr>
          </a:p>
          <a:p>
            <a:endParaRPr lang="pt-BR" sz="2400"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E57579E7-0875-46FB-BEE2-E8EB00EE3D7C}"/>
              </a:ext>
            </a:extLst>
          </p:cNvPr>
          <p:cNvSpPr txBox="1">
            <a:spLocks/>
          </p:cNvSpPr>
          <p:nvPr/>
        </p:nvSpPr>
        <p:spPr>
          <a:xfrm>
            <a:off x="3171217" y="-13672"/>
            <a:ext cx="1219199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dirty="0">
                <a:solidFill>
                  <a:srgbClr val="FF6600"/>
                </a:solidFill>
                <a:latin typeface="Arial" panose="020B0604020202020204" pitchFamily="34" charset="0"/>
                <a:cs typeface="Arial" panose="020B0604020202020204" pitchFamily="34" charset="0"/>
              </a:rPr>
              <a:t>4. Conclusão - Exercícios de Fixação </a:t>
            </a:r>
          </a:p>
        </p:txBody>
      </p:sp>
      <p:cxnSp>
        <p:nvCxnSpPr>
          <p:cNvPr id="7" name="Conector reto 6">
            <a:extLst>
              <a:ext uri="{FF2B5EF4-FFF2-40B4-BE49-F238E27FC236}">
                <a16:creationId xmlns:a16="http://schemas.microsoft.com/office/drawing/2014/main" id="{0AB8B180-BB0F-42A7-9A8E-B081C5183A3D}"/>
              </a:ext>
            </a:extLst>
          </p:cNvPr>
          <p:cNvCxnSpPr>
            <a:cxnSpLocks/>
          </p:cNvCxnSpPr>
          <p:nvPr/>
        </p:nvCxnSpPr>
        <p:spPr>
          <a:xfrm flipH="1">
            <a:off x="3171217" y="933858"/>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8" name="Picture 2" descr="Processo Seletivo IFRN 2019: Edital abre vagas para Professor Substituto">
            <a:extLst>
              <a:ext uri="{FF2B5EF4-FFF2-40B4-BE49-F238E27FC236}">
                <a16:creationId xmlns:a16="http://schemas.microsoft.com/office/drawing/2014/main" id="{4E00129A-E422-427D-9977-5BD4AC240E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366" y="80679"/>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9" name="Retângulo: Cantos Diagonais Recortados 8">
            <a:extLst>
              <a:ext uri="{FF2B5EF4-FFF2-40B4-BE49-F238E27FC236}">
                <a16:creationId xmlns:a16="http://schemas.microsoft.com/office/drawing/2014/main" id="{3766936B-4239-4723-A959-BC668D9F8A0F}"/>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45</a:t>
            </a:r>
          </a:p>
        </p:txBody>
      </p:sp>
    </p:spTree>
    <p:extLst>
      <p:ext uri="{BB962C8B-B14F-4D97-AF65-F5344CB8AC3E}">
        <p14:creationId xmlns:p14="http://schemas.microsoft.com/office/powerpoint/2010/main" val="39832953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8F6ECCA-987D-415E-BB82-ABE0FA5A4922}"/>
              </a:ext>
            </a:extLst>
          </p:cNvPr>
          <p:cNvSpPr>
            <a:spLocks noGrp="1"/>
          </p:cNvSpPr>
          <p:nvPr>
            <p:ph idx="1"/>
          </p:nvPr>
        </p:nvSpPr>
        <p:spPr>
          <a:xfrm>
            <a:off x="293367" y="1193853"/>
            <a:ext cx="11418736" cy="5094694"/>
          </a:xfrm>
        </p:spPr>
        <p:txBody>
          <a:bodyPr>
            <a:noAutofit/>
          </a:bodyPr>
          <a:lstStyle/>
          <a:p>
            <a:pPr algn="just">
              <a:lnSpc>
                <a:spcPct val="107000"/>
              </a:lnSpc>
              <a:spcAft>
                <a:spcPts val="800"/>
              </a:spcAft>
            </a:pPr>
            <a:r>
              <a:rPr lang="pt-BR" sz="2000" b="1" dirty="0">
                <a:solidFill>
                  <a:srgbClr val="343A40"/>
                </a:solidFill>
                <a:effectLst/>
                <a:latin typeface="Arial" panose="020B0604020202020204" pitchFamily="34" charset="0"/>
                <a:ea typeface="Times New Roman" panose="02020603050405020304" pitchFamily="18" charset="0"/>
                <a:cs typeface="Arial" panose="020B0604020202020204" pitchFamily="34" charset="0"/>
              </a:rPr>
              <a:t>Ano: </a:t>
            </a:r>
            <a:r>
              <a:rPr lang="pt-BR" sz="2000" dirty="0">
                <a:solidFill>
                  <a:srgbClr val="343A40"/>
                </a:solidFill>
                <a:effectLst/>
                <a:latin typeface="Arial" panose="020B0604020202020204" pitchFamily="34" charset="0"/>
                <a:ea typeface="Times New Roman" panose="02020603050405020304" pitchFamily="18" charset="0"/>
                <a:cs typeface="Arial" panose="020B0604020202020204" pitchFamily="34" charset="0"/>
              </a:rPr>
              <a:t>2016 </a:t>
            </a:r>
            <a:r>
              <a:rPr lang="pt-BR" sz="2000" b="1" dirty="0">
                <a:solidFill>
                  <a:srgbClr val="343A40"/>
                </a:solidFill>
                <a:effectLst/>
                <a:latin typeface="Arial" panose="020B0604020202020204" pitchFamily="34" charset="0"/>
                <a:ea typeface="Times New Roman" panose="02020603050405020304" pitchFamily="18" charset="0"/>
                <a:cs typeface="Arial" panose="020B0604020202020204" pitchFamily="34" charset="0"/>
              </a:rPr>
              <a:t>Banca: </a:t>
            </a:r>
            <a:r>
              <a:rPr lang="pt-BR" sz="20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3"/>
              </a:rPr>
              <a:t>CESPE / CEBRASPE</a:t>
            </a:r>
            <a:r>
              <a:rPr lang="pt-BR" sz="2000" dirty="0">
                <a:solidFill>
                  <a:srgbClr val="343A40"/>
                </a:solidFill>
                <a:effectLst/>
                <a:latin typeface="Arial" panose="020B0604020202020204" pitchFamily="34" charset="0"/>
                <a:ea typeface="Times New Roman" panose="02020603050405020304" pitchFamily="18" charset="0"/>
                <a:cs typeface="Arial" panose="020B0604020202020204" pitchFamily="34" charset="0"/>
              </a:rPr>
              <a:t> </a:t>
            </a:r>
            <a:r>
              <a:rPr lang="pt-BR" sz="2000" b="1" dirty="0">
                <a:solidFill>
                  <a:srgbClr val="343A40"/>
                </a:solidFill>
                <a:effectLst/>
                <a:latin typeface="Arial" panose="020B0604020202020204" pitchFamily="34" charset="0"/>
                <a:ea typeface="Times New Roman" panose="02020603050405020304" pitchFamily="18" charset="0"/>
                <a:cs typeface="Arial" panose="020B0604020202020204" pitchFamily="34" charset="0"/>
              </a:rPr>
              <a:t>Órgão: </a:t>
            </a:r>
            <a:r>
              <a:rPr lang="pt-BR" sz="20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4"/>
              </a:rPr>
              <a:t>TRE-PI</a:t>
            </a:r>
            <a:r>
              <a:rPr lang="pt-BR" sz="2000" dirty="0">
                <a:solidFill>
                  <a:srgbClr val="343A40"/>
                </a:solidFill>
                <a:effectLst/>
                <a:latin typeface="Arial" panose="020B0604020202020204" pitchFamily="34" charset="0"/>
                <a:ea typeface="Times New Roman" panose="02020603050405020304" pitchFamily="18" charset="0"/>
                <a:cs typeface="Arial" panose="020B0604020202020204" pitchFamily="34" charset="0"/>
              </a:rPr>
              <a:t> </a:t>
            </a:r>
            <a:r>
              <a:rPr lang="pt-BR" sz="2000" b="1" dirty="0">
                <a:solidFill>
                  <a:srgbClr val="343A40"/>
                </a:solidFill>
                <a:effectLst/>
                <a:latin typeface="Arial" panose="020B0604020202020204" pitchFamily="34" charset="0"/>
                <a:ea typeface="Times New Roman" panose="02020603050405020304" pitchFamily="18" charset="0"/>
                <a:cs typeface="Arial" panose="020B0604020202020204" pitchFamily="34" charset="0"/>
              </a:rPr>
              <a:t>Prova: </a:t>
            </a:r>
            <a:r>
              <a:rPr lang="pt-BR" sz="20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5"/>
              </a:rPr>
              <a:t>CESPE - 2016 - TRE-PI - Técnico Judiciário - Operação de Computadores</a:t>
            </a:r>
            <a:endParaRPr lang="pt-BR" sz="2000" dirty="0">
              <a:effectLst/>
              <a:latin typeface="Arial" panose="020B0604020202020204" pitchFamily="34" charset="0"/>
              <a:ea typeface="Calibri" panose="020F0502020204030204" pitchFamily="34" charset="0"/>
              <a:cs typeface="Arial" panose="020B0604020202020204" pitchFamily="34" charset="0"/>
            </a:endParaRPr>
          </a:p>
          <a:p>
            <a:pPr marL="0" indent="0" algn="just">
              <a:lnSpc>
                <a:spcPct val="107000"/>
              </a:lnSpc>
              <a:spcAft>
                <a:spcPts val="800"/>
              </a:spcAft>
              <a:buNone/>
            </a:pPr>
            <a:r>
              <a:rPr lang="pt-BR" sz="2200" dirty="0">
                <a:effectLst/>
                <a:latin typeface="Arial" panose="020B0604020202020204" pitchFamily="34" charset="0"/>
                <a:ea typeface="Times New Roman" panose="02020603050405020304" pitchFamily="18" charset="0"/>
                <a:cs typeface="Arial" panose="020B0604020202020204" pitchFamily="34" charset="0"/>
              </a:rPr>
              <a:t>(adaptada) A respeito dos sistemas operacionais de rede (SOR), assinale a opção correta.</a:t>
            </a:r>
            <a:endParaRPr lang="pt-BR" sz="22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pt-BR" sz="2200" b="1" cap="all" dirty="0">
                <a:solidFill>
                  <a:srgbClr val="EE8523"/>
                </a:solidFill>
                <a:effectLst/>
                <a:latin typeface="Arial" panose="020B0604020202020204" pitchFamily="34" charset="0"/>
                <a:ea typeface="Times New Roman" panose="02020603050405020304" pitchFamily="18" charset="0"/>
                <a:cs typeface="Arial" panose="020B0604020202020204" pitchFamily="34" charset="0"/>
              </a:rPr>
              <a:t>A </a:t>
            </a:r>
            <a:r>
              <a:rPr lang="pt-BR" sz="2200" dirty="0">
                <a:effectLst/>
                <a:latin typeface="Arial" panose="020B0604020202020204" pitchFamily="34" charset="0"/>
                <a:ea typeface="Times New Roman" panose="02020603050405020304" pitchFamily="18" charset="0"/>
                <a:cs typeface="Arial" panose="020B0604020202020204" pitchFamily="34" charset="0"/>
              </a:rPr>
              <a:t>No modelo </a:t>
            </a:r>
            <a:r>
              <a:rPr lang="pt-BR" sz="2200" i="1" dirty="0" err="1">
                <a:effectLst/>
                <a:latin typeface="Arial" panose="020B0604020202020204" pitchFamily="34" charset="0"/>
                <a:ea typeface="Times New Roman" panose="02020603050405020304" pitchFamily="18" charset="0"/>
                <a:cs typeface="Arial" panose="020B0604020202020204" pitchFamily="34" charset="0"/>
              </a:rPr>
              <a:t>peer-to-peer</a:t>
            </a:r>
            <a:r>
              <a:rPr lang="pt-BR" sz="2200" i="1" dirty="0">
                <a:effectLst/>
                <a:latin typeface="Arial" panose="020B0604020202020204" pitchFamily="34" charset="0"/>
                <a:ea typeface="Times New Roman" panose="02020603050405020304" pitchFamily="18" charset="0"/>
                <a:cs typeface="Arial" panose="020B0604020202020204" pitchFamily="34" charset="0"/>
              </a:rPr>
              <a:t> </a:t>
            </a:r>
            <a:r>
              <a:rPr lang="pt-BR" sz="2200" dirty="0">
                <a:effectLst/>
                <a:latin typeface="Arial" panose="020B0604020202020204" pitchFamily="34" charset="0"/>
                <a:ea typeface="Times New Roman" panose="02020603050405020304" pitchFamily="18" charset="0"/>
                <a:cs typeface="Arial" panose="020B0604020202020204" pitchFamily="34" charset="0"/>
              </a:rPr>
              <a:t>em SOR, todos os computadores atuam como servidores, mas nem todos são clientes.</a:t>
            </a:r>
            <a:endParaRPr lang="pt-BR" sz="22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pt-BR" sz="2200" b="1" cap="all" dirty="0">
                <a:solidFill>
                  <a:srgbClr val="EE8523"/>
                </a:solidFill>
                <a:effectLst/>
                <a:latin typeface="Arial" panose="020B0604020202020204" pitchFamily="34" charset="0"/>
                <a:ea typeface="Times New Roman" panose="02020603050405020304" pitchFamily="18" charset="0"/>
                <a:cs typeface="Arial" panose="020B0604020202020204" pitchFamily="34" charset="0"/>
              </a:rPr>
              <a:t>B </a:t>
            </a:r>
            <a:r>
              <a:rPr lang="pt-BR" sz="2200" dirty="0">
                <a:effectLst/>
                <a:latin typeface="Arial" panose="020B0604020202020204" pitchFamily="34" charset="0"/>
                <a:ea typeface="Times New Roman" panose="02020603050405020304" pitchFamily="18" charset="0"/>
                <a:cs typeface="Arial" panose="020B0604020202020204" pitchFamily="34" charset="0"/>
              </a:rPr>
              <a:t>Em uma arquitetura cliente/servidor com servidor dedicado, uma máquina servidora executa aplicativos locais, além de prover os serviços de servidor. </a:t>
            </a:r>
            <a:endParaRPr lang="pt-BR" sz="22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pt-BR" sz="2200" b="1" cap="all" dirty="0">
                <a:solidFill>
                  <a:srgbClr val="EE8523"/>
                </a:solidFill>
                <a:effectLst/>
                <a:latin typeface="Arial" panose="020B0604020202020204" pitchFamily="34" charset="0"/>
                <a:ea typeface="Times New Roman" panose="02020603050405020304" pitchFamily="18" charset="0"/>
                <a:cs typeface="Arial" panose="020B0604020202020204" pitchFamily="34" charset="0"/>
              </a:rPr>
              <a:t>C</a:t>
            </a:r>
            <a:r>
              <a:rPr lang="pt-BR" sz="2200" dirty="0">
                <a:solidFill>
                  <a:srgbClr val="FF0000"/>
                </a:solidFill>
                <a:effectLst/>
                <a:latin typeface="Arial" panose="020B0604020202020204" pitchFamily="34" charset="0"/>
                <a:ea typeface="Calibri" panose="020F0502020204030204" pitchFamily="34" charset="0"/>
                <a:cs typeface="Arial" panose="020B0604020202020204" pitchFamily="34" charset="0"/>
              </a:rPr>
              <a:t> Na arquitetura cliente/</a:t>
            </a:r>
            <a:r>
              <a:rPr lang="pt-BR" sz="2200" dirty="0">
                <a:solidFill>
                  <a:srgbClr val="FF0000"/>
                </a:solidFill>
                <a:latin typeface="Arial" panose="020B0604020202020204" pitchFamily="34" charset="0"/>
                <a:ea typeface="Calibri" panose="020F0502020204030204" pitchFamily="34" charset="0"/>
                <a:cs typeface="Arial" panose="020B0604020202020204" pitchFamily="34" charset="0"/>
              </a:rPr>
              <a:t>s</a:t>
            </a:r>
            <a:r>
              <a:rPr lang="pt-BR" sz="2200" dirty="0">
                <a:solidFill>
                  <a:srgbClr val="FF0000"/>
                </a:solidFill>
                <a:effectLst/>
                <a:latin typeface="Arial" panose="020B0604020202020204" pitchFamily="34" charset="0"/>
                <a:ea typeface="Calibri" panose="020F0502020204030204" pitchFamily="34" charset="0"/>
                <a:cs typeface="Arial" panose="020B0604020202020204" pitchFamily="34" charset="0"/>
              </a:rPr>
              <a:t>ervidor com servidor não </a:t>
            </a:r>
            <a:r>
              <a:rPr lang="pt-BR" sz="2200" dirty="0">
                <a:solidFill>
                  <a:srgbClr val="FF0000"/>
                </a:solidFill>
                <a:latin typeface="Arial" panose="020B0604020202020204" pitchFamily="34" charset="0"/>
                <a:ea typeface="Calibri" panose="020F0502020204030204" pitchFamily="34" charset="0"/>
                <a:cs typeface="Arial" panose="020B0604020202020204" pitchFamily="34" charset="0"/>
              </a:rPr>
              <a:t>d</a:t>
            </a:r>
            <a:r>
              <a:rPr lang="pt-BR" sz="2200" dirty="0">
                <a:solidFill>
                  <a:srgbClr val="FF0000"/>
                </a:solidFill>
                <a:effectLst/>
                <a:latin typeface="Arial" panose="020B0604020202020204" pitchFamily="34" charset="0"/>
                <a:ea typeface="Calibri" panose="020F0502020204030204" pitchFamily="34" charset="0"/>
                <a:cs typeface="Arial" panose="020B0604020202020204" pitchFamily="34" charset="0"/>
              </a:rPr>
              <a:t>edicado, temos uma máquina servidora que executa aplicativos locais, além de prover os serviços de servidor.</a:t>
            </a:r>
          </a:p>
          <a:p>
            <a:pPr marL="342900" lvl="0" indent="-342900" algn="just">
              <a:lnSpc>
                <a:spcPct val="107000"/>
              </a:lnSpc>
              <a:spcAft>
                <a:spcPts val="800"/>
              </a:spcAft>
              <a:buSzPts val="1000"/>
              <a:buFont typeface="Symbol" panose="05050102010706020507" pitchFamily="18" charset="2"/>
              <a:buChar char=""/>
              <a:tabLst>
                <a:tab pos="457200" algn="l"/>
              </a:tabLst>
            </a:pPr>
            <a:r>
              <a:rPr lang="pt-BR" sz="2200" b="1" cap="all" dirty="0">
                <a:solidFill>
                  <a:srgbClr val="EE8523"/>
                </a:solidFill>
                <a:effectLst/>
                <a:latin typeface="Arial" panose="020B0604020202020204" pitchFamily="34" charset="0"/>
                <a:ea typeface="Times New Roman" panose="02020603050405020304" pitchFamily="18" charset="0"/>
                <a:cs typeface="Arial" panose="020B0604020202020204" pitchFamily="34" charset="0"/>
              </a:rPr>
              <a:t>D </a:t>
            </a:r>
            <a:r>
              <a:rPr lang="pt-BR" sz="2200" dirty="0">
                <a:effectLst/>
                <a:latin typeface="Arial" panose="020B0604020202020204" pitchFamily="34" charset="0"/>
                <a:ea typeface="Times New Roman" panose="02020603050405020304" pitchFamily="18" charset="0"/>
                <a:cs typeface="Arial" panose="020B0604020202020204" pitchFamily="34" charset="0"/>
              </a:rPr>
              <a:t>No modelo </a:t>
            </a:r>
            <a:r>
              <a:rPr lang="pt-BR" sz="2200" i="1" dirty="0" err="1">
                <a:effectLst/>
                <a:latin typeface="Arial" panose="020B0604020202020204" pitchFamily="34" charset="0"/>
                <a:ea typeface="Times New Roman" panose="02020603050405020304" pitchFamily="18" charset="0"/>
                <a:cs typeface="Arial" panose="020B0604020202020204" pitchFamily="34" charset="0"/>
              </a:rPr>
              <a:t>peer-to-peer</a:t>
            </a:r>
            <a:r>
              <a:rPr lang="pt-BR" sz="2200" i="1" dirty="0">
                <a:effectLst/>
                <a:latin typeface="Arial" panose="020B0604020202020204" pitchFamily="34" charset="0"/>
                <a:ea typeface="Times New Roman" panose="02020603050405020304" pitchFamily="18" charset="0"/>
                <a:cs typeface="Arial" panose="020B0604020202020204" pitchFamily="34" charset="0"/>
              </a:rPr>
              <a:t> </a:t>
            </a:r>
            <a:r>
              <a:rPr lang="pt-BR" sz="2200" dirty="0">
                <a:effectLst/>
                <a:latin typeface="Arial" panose="020B0604020202020204" pitchFamily="34" charset="0"/>
                <a:ea typeface="Times New Roman" panose="02020603050405020304" pitchFamily="18" charset="0"/>
                <a:cs typeface="Arial" panose="020B0604020202020204" pitchFamily="34" charset="0"/>
              </a:rPr>
              <a:t>em SOR, todos os computadores atuam como clientes, mas nem todos são servidores.</a:t>
            </a:r>
            <a:endParaRPr lang="pt-BR" sz="2200" dirty="0">
              <a:effectLst/>
              <a:latin typeface="Arial" panose="020B0604020202020204" pitchFamily="34" charset="0"/>
              <a:ea typeface="Calibri" panose="020F0502020204030204" pitchFamily="34" charset="0"/>
              <a:cs typeface="Arial" panose="020B0604020202020204" pitchFamily="34" charset="0"/>
            </a:endParaRPr>
          </a:p>
          <a:p>
            <a:endParaRPr lang="pt-BR" sz="2400"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E57579E7-0875-46FB-BEE2-E8EB00EE3D7C}"/>
              </a:ext>
            </a:extLst>
          </p:cNvPr>
          <p:cNvSpPr txBox="1">
            <a:spLocks/>
          </p:cNvSpPr>
          <p:nvPr/>
        </p:nvSpPr>
        <p:spPr>
          <a:xfrm>
            <a:off x="3171217" y="-13672"/>
            <a:ext cx="1219199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dirty="0">
                <a:solidFill>
                  <a:srgbClr val="FF6600"/>
                </a:solidFill>
                <a:latin typeface="Arial" panose="020B0604020202020204" pitchFamily="34" charset="0"/>
                <a:cs typeface="Arial" panose="020B0604020202020204" pitchFamily="34" charset="0"/>
              </a:rPr>
              <a:t>4. Conclusão - Exercícios de Fixação </a:t>
            </a:r>
          </a:p>
        </p:txBody>
      </p:sp>
      <p:cxnSp>
        <p:nvCxnSpPr>
          <p:cNvPr id="7" name="Conector reto 6">
            <a:extLst>
              <a:ext uri="{FF2B5EF4-FFF2-40B4-BE49-F238E27FC236}">
                <a16:creationId xmlns:a16="http://schemas.microsoft.com/office/drawing/2014/main" id="{0AB8B180-BB0F-42A7-9A8E-B081C5183A3D}"/>
              </a:ext>
            </a:extLst>
          </p:cNvPr>
          <p:cNvCxnSpPr>
            <a:cxnSpLocks/>
          </p:cNvCxnSpPr>
          <p:nvPr/>
        </p:nvCxnSpPr>
        <p:spPr>
          <a:xfrm flipH="1">
            <a:off x="3171217" y="933858"/>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8" name="Picture 2" descr="Processo Seletivo IFRN 2019: Edital abre vagas para Professor Substituto">
            <a:extLst>
              <a:ext uri="{FF2B5EF4-FFF2-40B4-BE49-F238E27FC236}">
                <a16:creationId xmlns:a16="http://schemas.microsoft.com/office/drawing/2014/main" id="{4E00129A-E422-427D-9977-5BD4AC240E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366" y="80679"/>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9" name="Retângulo: Cantos Diagonais Recortados 8">
            <a:extLst>
              <a:ext uri="{FF2B5EF4-FFF2-40B4-BE49-F238E27FC236}">
                <a16:creationId xmlns:a16="http://schemas.microsoft.com/office/drawing/2014/main" id="{A7571E76-7B09-4A42-9C6D-8A928D9A7303}"/>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46</a:t>
            </a:r>
          </a:p>
        </p:txBody>
      </p:sp>
    </p:spTree>
    <p:extLst>
      <p:ext uri="{BB962C8B-B14F-4D97-AF65-F5344CB8AC3E}">
        <p14:creationId xmlns:p14="http://schemas.microsoft.com/office/powerpoint/2010/main" val="26589507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7362E11B-AE3A-4216-9EA3-A063EFEB4BBA}"/>
              </a:ext>
            </a:extLst>
          </p:cNvPr>
          <p:cNvSpPr>
            <a:spLocks noGrp="1" noChangeArrowheads="1"/>
          </p:cNvSpPr>
          <p:nvPr>
            <p:ph idx="1"/>
          </p:nvPr>
        </p:nvSpPr>
        <p:spPr bwMode="auto">
          <a:xfrm>
            <a:off x="526920" y="1507630"/>
            <a:ext cx="11361907" cy="54476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200" b="1"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Ano: </a:t>
            </a:r>
            <a:r>
              <a:rPr kumimoji="0" lang="pt-BR" altLang="pt-BR" sz="2200" b="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2008 </a:t>
            </a:r>
            <a:r>
              <a:rPr kumimoji="0" lang="pt-BR" altLang="pt-BR" sz="2200" b="1"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Banca: </a:t>
            </a:r>
            <a:r>
              <a:rPr kumimoji="0" lang="pt-BR" altLang="pt-BR" sz="2200" b="1" i="0" u="none" strike="noStrike" cap="none" normalizeH="0" baseline="0" dirty="0">
                <a:ln>
                  <a:noFill/>
                </a:ln>
                <a:solidFill>
                  <a:srgbClr val="EE8523"/>
                </a:solidFill>
                <a:effectLst/>
                <a:latin typeface="Arial" panose="020B0604020202020204" pitchFamily="34" charset="0"/>
                <a:ea typeface="Calibri" panose="020F0502020204030204" pitchFamily="34" charset="0"/>
                <a:cs typeface="Arial" panose="020B0604020202020204" pitchFamily="34" charset="0"/>
                <a:hlinkClick r:id="rId3"/>
              </a:rPr>
              <a:t>CESPE / CEBRASPE</a:t>
            </a:r>
            <a:r>
              <a:rPr kumimoji="0" lang="pt-BR" altLang="pt-BR" sz="2200" b="1" i="0" u="none" strike="noStrike" cap="none" normalizeH="0" baseline="0" dirty="0">
                <a:ln>
                  <a:noFill/>
                </a:ln>
                <a:solidFill>
                  <a:srgbClr val="343A40"/>
                </a:solidFill>
                <a:effectLst/>
                <a:latin typeface="Arial" panose="020B0604020202020204" pitchFamily="34" charset="0"/>
                <a:ea typeface="Calibri" panose="020F0502020204030204" pitchFamily="34" charset="0"/>
                <a:cs typeface="Arial" panose="020B0604020202020204" pitchFamily="34" charset="0"/>
              </a:rPr>
              <a:t> </a:t>
            </a:r>
            <a:r>
              <a:rPr kumimoji="0" lang="pt-BR" altLang="pt-BR" sz="2200" b="1"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Órgão</a:t>
            </a:r>
            <a:r>
              <a:rPr kumimoji="0" lang="pt-BR" altLang="pt-BR" sz="2200" b="1" i="0" u="none" strike="noStrike" cap="none" normalizeH="0" baseline="0" dirty="0">
                <a:ln>
                  <a:noFill/>
                </a:ln>
                <a:solidFill>
                  <a:srgbClr val="343A40"/>
                </a:solidFill>
                <a:effectLst/>
                <a:latin typeface="Arial" panose="020B0604020202020204" pitchFamily="34" charset="0"/>
                <a:ea typeface="Calibri" panose="020F0502020204030204" pitchFamily="34" charset="0"/>
                <a:cs typeface="Arial" panose="020B0604020202020204" pitchFamily="34" charset="0"/>
              </a:rPr>
              <a:t>: </a:t>
            </a:r>
            <a:r>
              <a:rPr kumimoji="0" lang="pt-BR" altLang="pt-BR" sz="2200" b="1" i="0" u="none" strike="noStrike" cap="none" normalizeH="0" baseline="0" dirty="0">
                <a:ln>
                  <a:noFill/>
                </a:ln>
                <a:solidFill>
                  <a:srgbClr val="EE8523"/>
                </a:solidFill>
                <a:effectLst/>
                <a:latin typeface="Arial" panose="020B0604020202020204" pitchFamily="34" charset="0"/>
                <a:ea typeface="Calibri" panose="020F0502020204030204" pitchFamily="34" charset="0"/>
                <a:cs typeface="Arial" panose="020B0604020202020204" pitchFamily="34" charset="0"/>
                <a:hlinkClick r:id="rId4"/>
              </a:rPr>
              <a:t>HEMOBRÁS</a:t>
            </a:r>
            <a:r>
              <a:rPr kumimoji="0" lang="pt-BR" altLang="pt-BR" sz="2200" b="1" i="0" u="none" strike="noStrike" cap="none" normalizeH="0" baseline="0" dirty="0">
                <a:ln>
                  <a:noFill/>
                </a:ln>
                <a:solidFill>
                  <a:srgbClr val="343A40"/>
                </a:solidFill>
                <a:effectLst/>
                <a:latin typeface="Arial" panose="020B0604020202020204" pitchFamily="34" charset="0"/>
                <a:ea typeface="Calibri" panose="020F0502020204030204" pitchFamily="34" charset="0"/>
                <a:cs typeface="Arial" panose="020B0604020202020204" pitchFamily="34" charset="0"/>
              </a:rPr>
              <a:t> </a:t>
            </a:r>
            <a:r>
              <a:rPr kumimoji="0" lang="pt-BR" altLang="pt-BR" sz="2200" b="1"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Prova</a:t>
            </a:r>
            <a:r>
              <a:rPr kumimoji="0" lang="pt-BR" altLang="pt-BR" sz="2200" b="1" i="0" u="none" strike="noStrike" cap="none" normalizeH="0" baseline="0" dirty="0">
                <a:ln>
                  <a:noFill/>
                </a:ln>
                <a:solidFill>
                  <a:srgbClr val="343A40"/>
                </a:solidFill>
                <a:effectLst/>
                <a:latin typeface="Arial" panose="020B0604020202020204" pitchFamily="34" charset="0"/>
                <a:ea typeface="Calibri" panose="020F0502020204030204" pitchFamily="34" charset="0"/>
                <a:cs typeface="Arial" panose="020B0604020202020204" pitchFamily="34" charset="0"/>
              </a:rPr>
              <a:t>: </a:t>
            </a:r>
            <a:r>
              <a:rPr kumimoji="0" lang="pt-BR" altLang="pt-BR" sz="2200" b="1" i="0" u="none" strike="noStrike" cap="none" normalizeH="0" baseline="0" dirty="0">
                <a:ln>
                  <a:noFill/>
                </a:ln>
                <a:solidFill>
                  <a:srgbClr val="EE8523"/>
                </a:solidFill>
                <a:effectLst/>
                <a:latin typeface="Arial" panose="020B0604020202020204" pitchFamily="34" charset="0"/>
                <a:ea typeface="Calibri" panose="020F0502020204030204" pitchFamily="34" charset="0"/>
                <a:cs typeface="Arial" panose="020B0604020202020204" pitchFamily="34" charset="0"/>
                <a:hlinkClick r:id="rId5"/>
              </a:rPr>
              <a:t>CESPE - 2008 - HEMOBRÁS - Técnico de Informática</a:t>
            </a:r>
            <a:endParaRPr kumimoji="0" lang="pt-BR" altLang="pt-BR" sz="2200" b="1" i="0" u="none" strike="noStrike" cap="none" normalizeH="0" baseline="0" dirty="0">
              <a:ln>
                <a:noFill/>
              </a:ln>
              <a:solidFill>
                <a:srgbClr val="343A40"/>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2600" i="0" u="none" strike="noStrike" cap="none" normalizeH="0" baseline="0" dirty="0">
              <a:ln>
                <a:noFill/>
              </a:ln>
              <a:solidFill>
                <a:srgbClr val="343A40"/>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pt-BR" altLang="pt-BR" sz="260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Um SO de rede deve se preocupar em implementar serviços e mecanismos de controle para atender as requisições dos sistemas operacionais clientes da rede. De forma que sistema operacional local seja acrescido das funções do sistema operacional de rede.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t-BR" altLang="pt-BR" sz="260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pt-BR" altLang="pt-BR" sz="2600" b="1" i="0" u="none" strike="noStrike" cap="none" normalizeH="0" baseline="0" dirty="0">
              <a:ln>
                <a:noFill/>
              </a:ln>
              <a:solidFill>
                <a:srgbClr val="343A40"/>
              </a:solidFill>
              <a:effectLst/>
              <a:latin typeface="Arial" panose="020B0604020202020204" pitchFamily="34" charset="0"/>
              <a:ea typeface="Calibri" panose="020F0502020204030204" pitchFamily="34" charset="0"/>
              <a:cs typeface="Arial" panose="020B0604020202020204" pitchFamily="34" charset="0"/>
            </a:endParaRPr>
          </a:p>
          <a:p>
            <a:pPr marL="0" indent="0" eaLnBrk="0" fontAlgn="base" hangingPunct="0">
              <a:lnSpc>
                <a:spcPct val="100000"/>
              </a:lnSpc>
              <a:spcBef>
                <a:spcPct val="0"/>
              </a:spcBef>
              <a:spcAft>
                <a:spcPct val="0"/>
              </a:spcAft>
              <a:buNone/>
            </a:pPr>
            <a:r>
              <a:rPr lang="pt-BR" altLang="pt-BR" sz="2600" b="1" dirty="0">
                <a:solidFill>
                  <a:srgbClr val="343A40"/>
                </a:solidFill>
                <a:latin typeface="Arial" panose="020B0604020202020204" pitchFamily="34" charset="0"/>
                <a:ea typeface="Calibri" panose="020F0502020204030204" pitchFamily="34" charset="0"/>
                <a:cs typeface="Arial" panose="020B0604020202020204" pitchFamily="34" charset="0"/>
              </a:rPr>
              <a:t>			</a:t>
            </a:r>
            <a:r>
              <a:rPr lang="pt-BR" altLang="pt-BR" sz="2600" b="1" dirty="0">
                <a:latin typeface="Arial" panose="020B0604020202020204" pitchFamily="34" charset="0"/>
                <a:ea typeface="Calibri" panose="020F0502020204030204" pitchFamily="34" charset="0"/>
                <a:cs typeface="Arial" panose="020B0604020202020204" pitchFamily="34" charset="0"/>
              </a:rPr>
              <a:t>	</a:t>
            </a:r>
            <a:r>
              <a:rPr kumimoji="0" lang="pt-BR" altLang="pt-BR" sz="2600" b="1"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Certo			Errado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pt-BR" altLang="pt-BR" sz="2600" b="1" i="0" u="none" strike="noStrike" cap="none" normalizeH="0" baseline="0" dirty="0">
              <a:ln>
                <a:noFill/>
              </a:ln>
              <a:solidFill>
                <a:srgbClr val="343A40"/>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7" name="Título 1">
            <a:extLst>
              <a:ext uri="{FF2B5EF4-FFF2-40B4-BE49-F238E27FC236}">
                <a16:creationId xmlns:a16="http://schemas.microsoft.com/office/drawing/2014/main" id="{2C1D595D-5092-435C-9DDD-42D133CA31AD}"/>
              </a:ext>
            </a:extLst>
          </p:cNvPr>
          <p:cNvSpPr txBox="1">
            <a:spLocks/>
          </p:cNvSpPr>
          <p:nvPr/>
        </p:nvSpPr>
        <p:spPr>
          <a:xfrm>
            <a:off x="3171217" y="278153"/>
            <a:ext cx="1219199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dirty="0">
                <a:solidFill>
                  <a:srgbClr val="FF6600"/>
                </a:solidFill>
                <a:latin typeface="Arial" panose="020B0604020202020204" pitchFamily="34" charset="0"/>
                <a:cs typeface="Arial" panose="020B0604020202020204" pitchFamily="34" charset="0"/>
              </a:rPr>
              <a:t>4. Conclusão - Exercícios de Fixação </a:t>
            </a:r>
          </a:p>
        </p:txBody>
      </p:sp>
      <p:cxnSp>
        <p:nvCxnSpPr>
          <p:cNvPr id="8" name="Conector reto 7">
            <a:extLst>
              <a:ext uri="{FF2B5EF4-FFF2-40B4-BE49-F238E27FC236}">
                <a16:creationId xmlns:a16="http://schemas.microsoft.com/office/drawing/2014/main" id="{DFB54B81-585B-4D91-A9E0-DAD977D1F19B}"/>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9" name="Picture 2" descr="Processo Seletivo IFRN 2019: Edital abre vagas para Professor Substituto">
            <a:extLst>
              <a:ext uri="{FF2B5EF4-FFF2-40B4-BE49-F238E27FC236}">
                <a16:creationId xmlns:a16="http://schemas.microsoft.com/office/drawing/2014/main" id="{48B4F849-3A68-432C-BE7B-EED374EC88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0" name="Retângulo: Cantos Diagonais Recortados 9">
            <a:extLst>
              <a:ext uri="{FF2B5EF4-FFF2-40B4-BE49-F238E27FC236}">
                <a16:creationId xmlns:a16="http://schemas.microsoft.com/office/drawing/2014/main" id="{82520D6A-1CDC-4AB5-BC7A-F939D1A35520}"/>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47</a:t>
            </a:r>
          </a:p>
        </p:txBody>
      </p:sp>
    </p:spTree>
    <p:extLst>
      <p:ext uri="{BB962C8B-B14F-4D97-AF65-F5344CB8AC3E}">
        <p14:creationId xmlns:p14="http://schemas.microsoft.com/office/powerpoint/2010/main" val="27496932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7362E11B-AE3A-4216-9EA3-A063EFEB4BBA}"/>
              </a:ext>
            </a:extLst>
          </p:cNvPr>
          <p:cNvSpPr>
            <a:spLocks noGrp="1" noChangeArrowheads="1"/>
          </p:cNvSpPr>
          <p:nvPr>
            <p:ph idx="1"/>
          </p:nvPr>
        </p:nvSpPr>
        <p:spPr bwMode="auto">
          <a:xfrm>
            <a:off x="526920" y="1507630"/>
            <a:ext cx="11361907" cy="54476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t-BR" altLang="pt-BR" sz="2200" b="1"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Ano: </a:t>
            </a:r>
            <a:r>
              <a:rPr kumimoji="0" lang="pt-BR" altLang="pt-BR" sz="2200" b="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2008 </a:t>
            </a:r>
            <a:r>
              <a:rPr kumimoji="0" lang="pt-BR" altLang="pt-BR" sz="2200" b="1"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Banca: </a:t>
            </a:r>
            <a:r>
              <a:rPr kumimoji="0" lang="pt-BR" altLang="pt-BR" sz="2200" b="1" i="0" u="none" strike="noStrike" cap="none" normalizeH="0" baseline="0" dirty="0">
                <a:ln>
                  <a:noFill/>
                </a:ln>
                <a:solidFill>
                  <a:srgbClr val="EE8523"/>
                </a:solidFill>
                <a:effectLst/>
                <a:latin typeface="Arial" panose="020B0604020202020204" pitchFamily="34" charset="0"/>
                <a:ea typeface="Calibri" panose="020F0502020204030204" pitchFamily="34" charset="0"/>
                <a:cs typeface="Arial" panose="020B0604020202020204" pitchFamily="34" charset="0"/>
                <a:hlinkClick r:id="rId3"/>
              </a:rPr>
              <a:t>CESPE / CEBRASPE</a:t>
            </a:r>
            <a:r>
              <a:rPr kumimoji="0" lang="pt-BR" altLang="pt-BR" sz="2200" b="1" i="0" u="none" strike="noStrike" cap="none" normalizeH="0" baseline="0" dirty="0">
                <a:ln>
                  <a:noFill/>
                </a:ln>
                <a:solidFill>
                  <a:srgbClr val="343A40"/>
                </a:solidFill>
                <a:effectLst/>
                <a:latin typeface="Arial" panose="020B0604020202020204" pitchFamily="34" charset="0"/>
                <a:ea typeface="Calibri" panose="020F0502020204030204" pitchFamily="34" charset="0"/>
                <a:cs typeface="Arial" panose="020B0604020202020204" pitchFamily="34" charset="0"/>
              </a:rPr>
              <a:t> </a:t>
            </a:r>
            <a:r>
              <a:rPr kumimoji="0" lang="pt-BR" altLang="pt-BR" sz="2200" b="1"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Órgão</a:t>
            </a:r>
            <a:r>
              <a:rPr kumimoji="0" lang="pt-BR" altLang="pt-BR" sz="2200" b="1" i="0" u="none" strike="noStrike" cap="none" normalizeH="0" baseline="0" dirty="0">
                <a:ln>
                  <a:noFill/>
                </a:ln>
                <a:solidFill>
                  <a:srgbClr val="343A40"/>
                </a:solidFill>
                <a:effectLst/>
                <a:latin typeface="Arial" panose="020B0604020202020204" pitchFamily="34" charset="0"/>
                <a:ea typeface="Calibri" panose="020F0502020204030204" pitchFamily="34" charset="0"/>
                <a:cs typeface="Arial" panose="020B0604020202020204" pitchFamily="34" charset="0"/>
              </a:rPr>
              <a:t>: </a:t>
            </a:r>
            <a:r>
              <a:rPr kumimoji="0" lang="pt-BR" altLang="pt-BR" sz="2200" b="1" i="0" u="none" strike="noStrike" cap="none" normalizeH="0" baseline="0" dirty="0">
                <a:ln>
                  <a:noFill/>
                </a:ln>
                <a:solidFill>
                  <a:srgbClr val="EE8523"/>
                </a:solidFill>
                <a:effectLst/>
                <a:latin typeface="Arial" panose="020B0604020202020204" pitchFamily="34" charset="0"/>
                <a:ea typeface="Calibri" panose="020F0502020204030204" pitchFamily="34" charset="0"/>
                <a:cs typeface="Arial" panose="020B0604020202020204" pitchFamily="34" charset="0"/>
                <a:hlinkClick r:id="rId4"/>
              </a:rPr>
              <a:t>HEMOBRÁS</a:t>
            </a:r>
            <a:r>
              <a:rPr kumimoji="0" lang="pt-BR" altLang="pt-BR" sz="2200" b="1" i="0" u="none" strike="noStrike" cap="none" normalizeH="0" baseline="0" dirty="0">
                <a:ln>
                  <a:noFill/>
                </a:ln>
                <a:solidFill>
                  <a:srgbClr val="343A40"/>
                </a:solidFill>
                <a:effectLst/>
                <a:latin typeface="Arial" panose="020B0604020202020204" pitchFamily="34" charset="0"/>
                <a:ea typeface="Calibri" panose="020F0502020204030204" pitchFamily="34" charset="0"/>
                <a:cs typeface="Arial" panose="020B0604020202020204" pitchFamily="34" charset="0"/>
              </a:rPr>
              <a:t> </a:t>
            </a:r>
            <a:r>
              <a:rPr kumimoji="0" lang="pt-BR" altLang="pt-BR" sz="2200" b="1"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Prova</a:t>
            </a:r>
            <a:r>
              <a:rPr kumimoji="0" lang="pt-BR" altLang="pt-BR" sz="2200" b="1" i="0" u="none" strike="noStrike" cap="none" normalizeH="0" baseline="0" dirty="0">
                <a:ln>
                  <a:noFill/>
                </a:ln>
                <a:solidFill>
                  <a:srgbClr val="343A40"/>
                </a:solidFill>
                <a:effectLst/>
                <a:latin typeface="Arial" panose="020B0604020202020204" pitchFamily="34" charset="0"/>
                <a:ea typeface="Calibri" panose="020F0502020204030204" pitchFamily="34" charset="0"/>
                <a:cs typeface="Arial" panose="020B0604020202020204" pitchFamily="34" charset="0"/>
              </a:rPr>
              <a:t>: </a:t>
            </a:r>
            <a:r>
              <a:rPr kumimoji="0" lang="pt-BR" altLang="pt-BR" sz="2200" b="1" i="0" u="none" strike="noStrike" cap="none" normalizeH="0" baseline="0" dirty="0">
                <a:ln>
                  <a:noFill/>
                </a:ln>
                <a:solidFill>
                  <a:srgbClr val="EE8523"/>
                </a:solidFill>
                <a:effectLst/>
                <a:latin typeface="Arial" panose="020B0604020202020204" pitchFamily="34" charset="0"/>
                <a:ea typeface="Calibri" panose="020F0502020204030204" pitchFamily="34" charset="0"/>
                <a:cs typeface="Arial" panose="020B0604020202020204" pitchFamily="34" charset="0"/>
                <a:hlinkClick r:id="rId5"/>
              </a:rPr>
              <a:t>CESPE - 2008 - HEMOBRÁS - Técnico de Informática</a:t>
            </a:r>
            <a:endParaRPr kumimoji="0" lang="pt-BR" altLang="pt-BR" sz="2200" b="1" i="0" u="none" strike="noStrike" cap="none" normalizeH="0" baseline="0" dirty="0">
              <a:ln>
                <a:noFill/>
              </a:ln>
              <a:solidFill>
                <a:srgbClr val="343A40"/>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2600" i="0" u="none" strike="noStrike" cap="none" normalizeH="0" baseline="0" dirty="0">
              <a:ln>
                <a:noFill/>
              </a:ln>
              <a:solidFill>
                <a:srgbClr val="343A40"/>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pt-BR" altLang="pt-BR" sz="260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Um SO de rede deve se preocupar em implementar serviços e mecanismos de controle para atender as requisições dos sistemas operacionais clientes da rede. De forma que sistema operacional local seja acrescido das funções do sistema operacional de rede.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pt-BR" altLang="pt-BR" sz="2600"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pt-BR" altLang="pt-BR" sz="2600" b="1" i="0" u="none" strike="noStrike" cap="none" normalizeH="0" baseline="0" dirty="0">
              <a:ln>
                <a:noFill/>
              </a:ln>
              <a:solidFill>
                <a:srgbClr val="343A40"/>
              </a:solidFill>
              <a:effectLst/>
              <a:latin typeface="Arial" panose="020B0604020202020204" pitchFamily="34" charset="0"/>
              <a:ea typeface="Calibri" panose="020F0502020204030204" pitchFamily="34" charset="0"/>
              <a:cs typeface="Arial" panose="020B0604020202020204" pitchFamily="34" charset="0"/>
            </a:endParaRPr>
          </a:p>
          <a:p>
            <a:pPr marL="0" indent="0" eaLnBrk="0" fontAlgn="base" hangingPunct="0">
              <a:lnSpc>
                <a:spcPct val="100000"/>
              </a:lnSpc>
              <a:spcBef>
                <a:spcPct val="0"/>
              </a:spcBef>
              <a:spcAft>
                <a:spcPct val="0"/>
              </a:spcAft>
              <a:buNone/>
            </a:pPr>
            <a:r>
              <a:rPr lang="pt-BR" altLang="pt-BR" sz="2600" b="1" dirty="0">
                <a:solidFill>
                  <a:srgbClr val="343A40"/>
                </a:solidFill>
                <a:latin typeface="Arial" panose="020B0604020202020204" pitchFamily="34" charset="0"/>
                <a:ea typeface="Calibri" panose="020F0502020204030204" pitchFamily="34" charset="0"/>
                <a:cs typeface="Arial" panose="020B0604020202020204" pitchFamily="34" charset="0"/>
              </a:rPr>
              <a:t>			</a:t>
            </a:r>
            <a:r>
              <a:rPr lang="pt-BR" altLang="pt-BR" sz="2600" b="1" dirty="0">
                <a:latin typeface="Arial" panose="020B0604020202020204" pitchFamily="34" charset="0"/>
                <a:ea typeface="Calibri" panose="020F0502020204030204" pitchFamily="34" charset="0"/>
                <a:cs typeface="Arial" panose="020B0604020202020204" pitchFamily="34" charset="0"/>
              </a:rPr>
              <a:t>	</a:t>
            </a:r>
            <a:r>
              <a:rPr kumimoji="0" lang="pt-BR" altLang="pt-BR" sz="2600" b="1" i="0" u="none" strike="noStrike" cap="none" normalizeH="0" baseline="0" dirty="0">
                <a:ln>
                  <a:noFill/>
                </a:ln>
                <a:solidFill>
                  <a:srgbClr val="FF0000"/>
                </a:solidFill>
                <a:effectLst/>
                <a:latin typeface="Arial" panose="020B0604020202020204" pitchFamily="34" charset="0"/>
                <a:ea typeface="Calibri" panose="020F0502020204030204" pitchFamily="34" charset="0"/>
                <a:cs typeface="Arial" panose="020B0604020202020204" pitchFamily="34" charset="0"/>
              </a:rPr>
              <a:t>Certo</a:t>
            </a:r>
            <a:r>
              <a:rPr kumimoji="0" lang="pt-BR" altLang="pt-BR" sz="2600" b="1" i="0" u="none" strike="noStrike" cap="none" normalizeH="0" baseline="0" dirty="0">
                <a:ln>
                  <a:noFill/>
                </a:ln>
                <a:effectLst/>
                <a:latin typeface="Arial" panose="020B0604020202020204" pitchFamily="34" charset="0"/>
                <a:ea typeface="Calibri" panose="020F0502020204030204" pitchFamily="34" charset="0"/>
                <a:cs typeface="Arial" panose="020B0604020202020204" pitchFamily="34" charset="0"/>
              </a:rPr>
              <a:t>			Errado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pt-BR" altLang="pt-BR" sz="2600" b="1" i="0" u="none" strike="noStrike" cap="none" normalizeH="0" baseline="0" dirty="0">
              <a:ln>
                <a:noFill/>
              </a:ln>
              <a:solidFill>
                <a:srgbClr val="343A40"/>
              </a:solidFill>
              <a:effectLst/>
              <a:latin typeface="Arial" panose="020B0604020202020204" pitchFamily="34" charset="0"/>
              <a:ea typeface="Calibri" panose="020F050202020403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pt-BR" altLang="pt-BR" sz="1800" b="0" i="0" u="none" strike="noStrike" cap="none" normalizeH="0" baseline="0" dirty="0">
              <a:ln>
                <a:noFill/>
              </a:ln>
              <a:solidFill>
                <a:schemeClr val="tx1"/>
              </a:solidFill>
              <a:effectLst/>
              <a:latin typeface="Arial" panose="020B0604020202020204" pitchFamily="34" charset="0"/>
            </a:endParaRPr>
          </a:p>
        </p:txBody>
      </p:sp>
      <p:sp>
        <p:nvSpPr>
          <p:cNvPr id="7" name="Título 1">
            <a:extLst>
              <a:ext uri="{FF2B5EF4-FFF2-40B4-BE49-F238E27FC236}">
                <a16:creationId xmlns:a16="http://schemas.microsoft.com/office/drawing/2014/main" id="{2C1D595D-5092-435C-9DDD-42D133CA31AD}"/>
              </a:ext>
            </a:extLst>
          </p:cNvPr>
          <p:cNvSpPr txBox="1">
            <a:spLocks/>
          </p:cNvSpPr>
          <p:nvPr/>
        </p:nvSpPr>
        <p:spPr>
          <a:xfrm>
            <a:off x="3171217" y="278153"/>
            <a:ext cx="1219199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dirty="0">
                <a:solidFill>
                  <a:srgbClr val="FF6600"/>
                </a:solidFill>
                <a:latin typeface="Arial" panose="020B0604020202020204" pitchFamily="34" charset="0"/>
                <a:cs typeface="Arial" panose="020B0604020202020204" pitchFamily="34" charset="0"/>
              </a:rPr>
              <a:t>4. Conclusão - Exercícios de Fixação </a:t>
            </a:r>
          </a:p>
        </p:txBody>
      </p:sp>
      <p:cxnSp>
        <p:nvCxnSpPr>
          <p:cNvPr id="8" name="Conector reto 7">
            <a:extLst>
              <a:ext uri="{FF2B5EF4-FFF2-40B4-BE49-F238E27FC236}">
                <a16:creationId xmlns:a16="http://schemas.microsoft.com/office/drawing/2014/main" id="{DFB54B81-585B-4D91-A9E0-DAD977D1F19B}"/>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9" name="Picture 2" descr="Processo Seletivo IFRN 2019: Edital abre vagas para Professor Substituto">
            <a:extLst>
              <a:ext uri="{FF2B5EF4-FFF2-40B4-BE49-F238E27FC236}">
                <a16:creationId xmlns:a16="http://schemas.microsoft.com/office/drawing/2014/main" id="{48B4F849-3A68-432C-BE7B-EED374EC88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0" name="Retângulo: Cantos Diagonais Recortados 9">
            <a:extLst>
              <a:ext uri="{FF2B5EF4-FFF2-40B4-BE49-F238E27FC236}">
                <a16:creationId xmlns:a16="http://schemas.microsoft.com/office/drawing/2014/main" id="{CFE1EDEB-9524-47B5-896C-1C05078D1E16}"/>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48</a:t>
            </a:r>
          </a:p>
        </p:txBody>
      </p:sp>
    </p:spTree>
    <p:extLst>
      <p:ext uri="{BB962C8B-B14F-4D97-AF65-F5344CB8AC3E}">
        <p14:creationId xmlns:p14="http://schemas.microsoft.com/office/powerpoint/2010/main" val="8259634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8F6ECCA-987D-415E-BB82-ABE0FA5A4922}"/>
              </a:ext>
            </a:extLst>
          </p:cNvPr>
          <p:cNvSpPr>
            <a:spLocks noGrp="1"/>
          </p:cNvSpPr>
          <p:nvPr>
            <p:ph idx="1"/>
          </p:nvPr>
        </p:nvSpPr>
        <p:spPr>
          <a:xfrm>
            <a:off x="410187" y="1603716"/>
            <a:ext cx="11235616" cy="4079453"/>
          </a:xfrm>
        </p:spPr>
        <p:txBody>
          <a:bodyPr>
            <a:noAutofit/>
          </a:bodyPr>
          <a:lstStyle/>
          <a:p>
            <a:pPr>
              <a:lnSpc>
                <a:spcPct val="107000"/>
              </a:lnSpc>
              <a:spcAft>
                <a:spcPts val="800"/>
              </a:spcAft>
            </a:pPr>
            <a:r>
              <a:rPr lang="pt-BR" sz="2400" b="1" dirty="0">
                <a:effectLst/>
                <a:latin typeface="Arial" panose="020B0604020202020204" pitchFamily="34" charset="0"/>
                <a:ea typeface="Times New Roman" panose="02020603050405020304" pitchFamily="18" charset="0"/>
                <a:cs typeface="Arial" panose="020B0604020202020204" pitchFamily="34" charset="0"/>
              </a:rPr>
              <a:t>Ano: </a:t>
            </a:r>
            <a:r>
              <a:rPr lang="pt-BR" sz="2400" dirty="0">
                <a:effectLst/>
                <a:latin typeface="Arial" panose="020B0604020202020204" pitchFamily="34" charset="0"/>
                <a:ea typeface="Times New Roman" panose="02020603050405020304" pitchFamily="18" charset="0"/>
                <a:cs typeface="Arial" panose="020B0604020202020204" pitchFamily="34" charset="0"/>
              </a:rPr>
              <a:t>2014 </a:t>
            </a:r>
            <a:r>
              <a:rPr lang="pt-BR" sz="2400" b="1" dirty="0">
                <a:effectLst/>
                <a:latin typeface="Arial" panose="020B0604020202020204" pitchFamily="34" charset="0"/>
                <a:ea typeface="Times New Roman" panose="02020603050405020304" pitchFamily="18" charset="0"/>
                <a:cs typeface="Arial" panose="020B0604020202020204" pitchFamily="34" charset="0"/>
              </a:rPr>
              <a:t>Banca: </a:t>
            </a:r>
            <a:r>
              <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3"/>
              </a:rPr>
              <a:t>FCC</a:t>
            </a:r>
            <a:r>
              <a:rPr lang="pt-BR" sz="2400" dirty="0">
                <a:effectLst/>
                <a:latin typeface="Arial" panose="020B0604020202020204" pitchFamily="34" charset="0"/>
                <a:ea typeface="Times New Roman" panose="02020603050405020304" pitchFamily="18" charset="0"/>
                <a:cs typeface="Arial" panose="020B0604020202020204" pitchFamily="34" charset="0"/>
              </a:rPr>
              <a:t> </a:t>
            </a:r>
            <a:r>
              <a:rPr lang="pt-BR" sz="2400" b="1" dirty="0">
                <a:effectLst/>
                <a:latin typeface="Arial" panose="020B0604020202020204" pitchFamily="34" charset="0"/>
                <a:ea typeface="Times New Roman" panose="02020603050405020304" pitchFamily="18" charset="0"/>
                <a:cs typeface="Arial" panose="020B0604020202020204" pitchFamily="34" charset="0"/>
              </a:rPr>
              <a:t>Órgão: </a:t>
            </a:r>
            <a:r>
              <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4"/>
              </a:rPr>
              <a:t>SABESP</a:t>
            </a:r>
            <a:r>
              <a:rPr lang="pt-BR" sz="2400" dirty="0">
                <a:effectLst/>
                <a:latin typeface="Arial" panose="020B0604020202020204" pitchFamily="34" charset="0"/>
                <a:ea typeface="Times New Roman" panose="02020603050405020304" pitchFamily="18" charset="0"/>
                <a:cs typeface="Arial" panose="020B0604020202020204" pitchFamily="34" charset="0"/>
              </a:rPr>
              <a:t> </a:t>
            </a:r>
            <a:r>
              <a:rPr lang="pt-BR" sz="2400" b="1" dirty="0">
                <a:effectLst/>
                <a:latin typeface="Arial" panose="020B0604020202020204" pitchFamily="34" charset="0"/>
                <a:ea typeface="Times New Roman" panose="02020603050405020304" pitchFamily="18" charset="0"/>
                <a:cs typeface="Arial" panose="020B0604020202020204" pitchFamily="34" charset="0"/>
              </a:rPr>
              <a:t>Prova: </a:t>
            </a:r>
            <a:r>
              <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5"/>
              </a:rPr>
              <a:t>FCC - 2014 - SABESP - Analista de Gestão – Sistemas</a:t>
            </a:r>
            <a:endPar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07000"/>
              </a:lnSpc>
              <a:spcAft>
                <a:spcPts val="800"/>
              </a:spcAft>
              <a:buNone/>
            </a:pPr>
            <a:endParaRPr lang="pt-BR" sz="1100" dirty="0">
              <a:effectLst/>
              <a:latin typeface="Arial" panose="020B0604020202020204" pitchFamily="34" charset="0"/>
              <a:ea typeface="Calibri" panose="020F0502020204030204" pitchFamily="34" charset="0"/>
              <a:cs typeface="Arial" panose="020B0604020202020204" pitchFamily="34" charset="0"/>
            </a:endParaRPr>
          </a:p>
          <a:p>
            <a:pPr marL="0" indent="0" algn="just">
              <a:lnSpc>
                <a:spcPct val="150000"/>
              </a:lnSpc>
              <a:buNone/>
            </a:pPr>
            <a:r>
              <a:rPr lang="pt-BR" sz="2600" dirty="0">
                <a:effectLst/>
                <a:latin typeface="Arial" panose="020B0604020202020204" pitchFamily="34" charset="0"/>
                <a:ea typeface="Times New Roman" panose="02020603050405020304" pitchFamily="18" charset="0"/>
                <a:cs typeface="Arial" panose="020B0604020202020204" pitchFamily="34" charset="0"/>
              </a:rPr>
              <a:t>Um Sistema Operacional de Rede (SOR) é um conjunto de módulos que ampliam os sistemas operacionais, complementando-os com um conjunto de funções básicas, e de uso geral, que tornam transparente o uso de recursos compartilhados da rede. Há diferentes tipos de arquitetura para </a:t>
            </a:r>
            <a:r>
              <a:rPr lang="pt-BR" sz="2600" dirty="0" err="1">
                <a:effectLst/>
                <a:latin typeface="Arial" panose="020B0604020202020204" pitchFamily="34" charset="0"/>
                <a:ea typeface="Times New Roman" panose="02020603050405020304" pitchFamily="18" charset="0"/>
                <a:cs typeface="Arial" panose="020B0604020202020204" pitchFamily="34" charset="0"/>
              </a:rPr>
              <a:t>SORs</a:t>
            </a:r>
            <a:r>
              <a:rPr lang="pt-BR" sz="2600" dirty="0">
                <a:effectLst/>
                <a:latin typeface="Arial" panose="020B0604020202020204" pitchFamily="34" charset="0"/>
                <a:ea typeface="Times New Roman" panose="02020603050405020304" pitchFamily="18" charset="0"/>
                <a:cs typeface="Arial" panose="020B0604020202020204" pitchFamily="34" charset="0"/>
              </a:rPr>
              <a:t>. Considere as situações abaixo.</a:t>
            </a:r>
            <a:endParaRPr lang="pt-BR" sz="2600" dirty="0">
              <a:latin typeface="Arial" panose="020B0604020202020204" pitchFamily="34" charset="0"/>
              <a:cs typeface="Arial" panose="020B0604020202020204" pitchFamily="34" charset="0"/>
            </a:endParaRPr>
          </a:p>
        </p:txBody>
      </p:sp>
      <p:sp>
        <p:nvSpPr>
          <p:cNvPr id="6" name="Título 1">
            <a:extLst>
              <a:ext uri="{FF2B5EF4-FFF2-40B4-BE49-F238E27FC236}">
                <a16:creationId xmlns:a16="http://schemas.microsoft.com/office/drawing/2014/main" id="{D34ECA42-0146-4671-A92F-59857827FAF1}"/>
              </a:ext>
            </a:extLst>
          </p:cNvPr>
          <p:cNvSpPr txBox="1">
            <a:spLocks/>
          </p:cNvSpPr>
          <p:nvPr/>
        </p:nvSpPr>
        <p:spPr>
          <a:xfrm>
            <a:off x="3171217" y="278153"/>
            <a:ext cx="1219199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dirty="0">
                <a:solidFill>
                  <a:srgbClr val="FF6600"/>
                </a:solidFill>
                <a:latin typeface="Arial" panose="020B0604020202020204" pitchFamily="34" charset="0"/>
                <a:cs typeface="Arial" panose="020B0604020202020204" pitchFamily="34" charset="0"/>
              </a:rPr>
              <a:t>4. Conclusão - Exercícios de Fixação </a:t>
            </a:r>
          </a:p>
        </p:txBody>
      </p:sp>
      <p:cxnSp>
        <p:nvCxnSpPr>
          <p:cNvPr id="7" name="Conector reto 6">
            <a:extLst>
              <a:ext uri="{FF2B5EF4-FFF2-40B4-BE49-F238E27FC236}">
                <a16:creationId xmlns:a16="http://schemas.microsoft.com/office/drawing/2014/main" id="{7DB0A618-D7F0-4522-8C7A-1D2B53D08442}"/>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8" name="Picture 2" descr="Processo Seletivo IFRN 2019: Edital abre vagas para Professor Substituto">
            <a:extLst>
              <a:ext uri="{FF2B5EF4-FFF2-40B4-BE49-F238E27FC236}">
                <a16:creationId xmlns:a16="http://schemas.microsoft.com/office/drawing/2014/main" id="{80795360-1A04-4804-83E1-FF82B35604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9" name="Retângulo: Cantos Diagonais Recortados 8">
            <a:extLst>
              <a:ext uri="{FF2B5EF4-FFF2-40B4-BE49-F238E27FC236}">
                <a16:creationId xmlns:a16="http://schemas.microsoft.com/office/drawing/2014/main" id="{C624998F-4D97-4B0D-843F-B93C5321C159}"/>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49</a:t>
            </a:r>
          </a:p>
        </p:txBody>
      </p:sp>
    </p:spTree>
    <p:extLst>
      <p:ext uri="{BB962C8B-B14F-4D97-AF65-F5344CB8AC3E}">
        <p14:creationId xmlns:p14="http://schemas.microsoft.com/office/powerpoint/2010/main" val="2648246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FDE7C3-84B2-4068-8666-6A8D1B63C828}"/>
              </a:ext>
            </a:extLst>
          </p:cNvPr>
          <p:cNvSpPr>
            <a:spLocks noGrp="1"/>
          </p:cNvSpPr>
          <p:nvPr>
            <p:ph type="title"/>
          </p:nvPr>
        </p:nvSpPr>
        <p:spPr>
          <a:xfrm>
            <a:off x="3171217" y="271013"/>
            <a:ext cx="10515600"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1.1. Sistemas Operacionais</a:t>
            </a:r>
          </a:p>
        </p:txBody>
      </p:sp>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590742" y="2043725"/>
            <a:ext cx="10515600" cy="3572746"/>
          </a:xfrm>
        </p:spPr>
        <p:txBody>
          <a:bodyPr>
            <a:normAutofit/>
          </a:bodyPr>
          <a:lstStyle/>
          <a:p>
            <a:pPr algn="just">
              <a:lnSpc>
                <a:spcPct val="150000"/>
              </a:lnSpc>
            </a:pPr>
            <a:r>
              <a:rPr lang="pt-BR" sz="2600" dirty="0">
                <a:latin typeface="Arial" panose="020B0604020202020204" pitchFamily="34" charset="0"/>
                <a:cs typeface="Arial" panose="020B0604020202020204" pitchFamily="34" charset="0"/>
              </a:rPr>
              <a:t>O sistema operacional é uma camada de </a:t>
            </a:r>
            <a:r>
              <a:rPr lang="pt-BR" sz="2600" i="1" dirty="0">
                <a:latin typeface="Arial" panose="020B0604020202020204" pitchFamily="34" charset="0"/>
                <a:cs typeface="Arial" panose="020B0604020202020204" pitchFamily="34" charset="0"/>
              </a:rPr>
              <a:t>software</a:t>
            </a:r>
            <a:r>
              <a:rPr lang="pt-BR" sz="2600" dirty="0">
                <a:latin typeface="Arial" panose="020B0604020202020204" pitchFamily="34" charset="0"/>
                <a:cs typeface="Arial" panose="020B0604020202020204" pitchFamily="34" charset="0"/>
              </a:rPr>
              <a:t> que opera entre o </a:t>
            </a:r>
            <a:r>
              <a:rPr lang="pt-BR" sz="2600" i="1" dirty="0">
                <a:latin typeface="Arial" panose="020B0604020202020204" pitchFamily="34" charset="0"/>
                <a:cs typeface="Arial" panose="020B0604020202020204" pitchFamily="34" charset="0"/>
              </a:rPr>
              <a:t>hardware</a:t>
            </a:r>
            <a:r>
              <a:rPr lang="pt-BR" sz="2600" dirty="0">
                <a:latin typeface="Arial" panose="020B0604020202020204" pitchFamily="34" charset="0"/>
                <a:cs typeface="Arial" panose="020B0604020202020204" pitchFamily="34" charset="0"/>
              </a:rPr>
              <a:t> e os programas aplicativos voltados ao usuário final;</a:t>
            </a:r>
          </a:p>
          <a:p>
            <a:pPr algn="just">
              <a:lnSpc>
                <a:spcPct val="150000"/>
              </a:lnSpc>
            </a:pPr>
            <a:endParaRPr lang="pt-BR" sz="2600" dirty="0">
              <a:latin typeface="Arial" panose="020B0604020202020204" pitchFamily="34" charset="0"/>
              <a:cs typeface="Arial" panose="020B0604020202020204" pitchFamily="34" charset="0"/>
            </a:endParaRPr>
          </a:p>
          <a:p>
            <a:pPr algn="just">
              <a:lnSpc>
                <a:spcPct val="150000"/>
              </a:lnSpc>
            </a:pPr>
            <a:r>
              <a:rPr lang="pt-BR" sz="2600" dirty="0">
                <a:latin typeface="Arial" panose="020B0604020202020204" pitchFamily="34" charset="0"/>
                <a:cs typeface="Arial" panose="020B0604020202020204" pitchFamily="34" charset="0"/>
              </a:rPr>
              <a:t>É uma estrutura de software ampla, muitas vezes complexa, que incorpora aspectos de baixo nível e de alto nível;</a:t>
            </a:r>
          </a:p>
        </p:txBody>
      </p:sp>
      <p:cxnSp>
        <p:nvCxnSpPr>
          <p:cNvPr id="4" name="Conector reto 3">
            <a:extLst>
              <a:ext uri="{FF2B5EF4-FFF2-40B4-BE49-F238E27FC236}">
                <a16:creationId xmlns:a16="http://schemas.microsoft.com/office/drawing/2014/main" id="{63A83154-2D62-412A-8376-31949B656892}"/>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5" name="Picture 2" descr="Processo Seletivo IFRN 2019: Edital abre vagas para Professor Substituto">
            <a:extLst>
              <a:ext uri="{FF2B5EF4-FFF2-40B4-BE49-F238E27FC236}">
                <a16:creationId xmlns:a16="http://schemas.microsoft.com/office/drawing/2014/main" id="{6004F9F4-7DCB-4615-BB73-7F6B2ABF2F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Cantos Diagonais Recortados 5">
            <a:extLst>
              <a:ext uri="{FF2B5EF4-FFF2-40B4-BE49-F238E27FC236}">
                <a16:creationId xmlns:a16="http://schemas.microsoft.com/office/drawing/2014/main" id="{ADDF3010-1E6C-4B80-ADA8-72C22C2D2CDF}"/>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5</a:t>
            </a:r>
          </a:p>
        </p:txBody>
      </p:sp>
    </p:spTree>
    <p:extLst>
      <p:ext uri="{BB962C8B-B14F-4D97-AF65-F5344CB8AC3E}">
        <p14:creationId xmlns:p14="http://schemas.microsoft.com/office/powerpoint/2010/main" val="12296715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8F6ECCA-987D-415E-BB82-ABE0FA5A4922}"/>
              </a:ext>
            </a:extLst>
          </p:cNvPr>
          <p:cNvSpPr>
            <a:spLocks noGrp="1"/>
          </p:cNvSpPr>
          <p:nvPr>
            <p:ph idx="1"/>
          </p:nvPr>
        </p:nvSpPr>
        <p:spPr>
          <a:xfrm>
            <a:off x="380916" y="1336652"/>
            <a:ext cx="11430168" cy="5172515"/>
          </a:xfrm>
        </p:spPr>
        <p:txBody>
          <a:bodyPr>
            <a:noAutofit/>
          </a:bodyPr>
          <a:lstStyle/>
          <a:p>
            <a:pPr>
              <a:lnSpc>
                <a:spcPct val="107000"/>
              </a:lnSpc>
              <a:spcAft>
                <a:spcPts val="800"/>
              </a:spcAft>
            </a:pPr>
            <a:r>
              <a:rPr lang="pt-BR" sz="2400" b="1" dirty="0">
                <a:effectLst/>
                <a:latin typeface="Arial" panose="020B0604020202020204" pitchFamily="34" charset="0"/>
                <a:ea typeface="Times New Roman" panose="02020603050405020304" pitchFamily="18" charset="0"/>
                <a:cs typeface="Arial" panose="020B0604020202020204" pitchFamily="34" charset="0"/>
              </a:rPr>
              <a:t>Ano: </a:t>
            </a:r>
            <a:r>
              <a:rPr lang="pt-BR" sz="2400" dirty="0">
                <a:effectLst/>
                <a:latin typeface="Arial" panose="020B0604020202020204" pitchFamily="34" charset="0"/>
                <a:ea typeface="Times New Roman" panose="02020603050405020304" pitchFamily="18" charset="0"/>
                <a:cs typeface="Arial" panose="020B0604020202020204" pitchFamily="34" charset="0"/>
              </a:rPr>
              <a:t>2014 </a:t>
            </a:r>
            <a:r>
              <a:rPr lang="pt-BR" sz="2400" b="1" dirty="0">
                <a:effectLst/>
                <a:latin typeface="Arial" panose="020B0604020202020204" pitchFamily="34" charset="0"/>
                <a:ea typeface="Times New Roman" panose="02020603050405020304" pitchFamily="18" charset="0"/>
                <a:cs typeface="Arial" panose="020B0604020202020204" pitchFamily="34" charset="0"/>
              </a:rPr>
              <a:t>Banca: </a:t>
            </a:r>
            <a:r>
              <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3"/>
              </a:rPr>
              <a:t>FCC</a:t>
            </a:r>
            <a:r>
              <a:rPr lang="pt-BR" sz="2400" dirty="0">
                <a:effectLst/>
                <a:latin typeface="Arial" panose="020B0604020202020204" pitchFamily="34" charset="0"/>
                <a:ea typeface="Times New Roman" panose="02020603050405020304" pitchFamily="18" charset="0"/>
                <a:cs typeface="Arial" panose="020B0604020202020204" pitchFamily="34" charset="0"/>
              </a:rPr>
              <a:t> </a:t>
            </a:r>
            <a:r>
              <a:rPr lang="pt-BR" sz="2400" b="1" dirty="0">
                <a:effectLst/>
                <a:latin typeface="Arial" panose="020B0604020202020204" pitchFamily="34" charset="0"/>
                <a:ea typeface="Times New Roman" panose="02020603050405020304" pitchFamily="18" charset="0"/>
                <a:cs typeface="Arial" panose="020B0604020202020204" pitchFamily="34" charset="0"/>
              </a:rPr>
              <a:t>Órgão: </a:t>
            </a:r>
            <a:r>
              <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4"/>
              </a:rPr>
              <a:t>SABESP</a:t>
            </a:r>
            <a:r>
              <a:rPr lang="pt-BR" sz="2400" dirty="0">
                <a:effectLst/>
                <a:latin typeface="Arial" panose="020B0604020202020204" pitchFamily="34" charset="0"/>
                <a:ea typeface="Times New Roman" panose="02020603050405020304" pitchFamily="18" charset="0"/>
                <a:cs typeface="Arial" panose="020B0604020202020204" pitchFamily="34" charset="0"/>
              </a:rPr>
              <a:t> </a:t>
            </a:r>
            <a:r>
              <a:rPr lang="pt-BR" sz="2400" b="1" dirty="0">
                <a:effectLst/>
                <a:latin typeface="Arial" panose="020B0604020202020204" pitchFamily="34" charset="0"/>
                <a:ea typeface="Times New Roman" panose="02020603050405020304" pitchFamily="18" charset="0"/>
                <a:cs typeface="Arial" panose="020B0604020202020204" pitchFamily="34" charset="0"/>
              </a:rPr>
              <a:t>Prova: </a:t>
            </a:r>
            <a:r>
              <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5"/>
              </a:rPr>
              <a:t>FCC - 2014 - SABESP - Analista de Gestão – Sistemas</a:t>
            </a:r>
            <a:endPar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endParaRPr>
          </a:p>
          <a:p>
            <a:pPr marL="0" indent="0">
              <a:lnSpc>
                <a:spcPct val="107000"/>
              </a:lnSpc>
              <a:spcAft>
                <a:spcPts val="800"/>
              </a:spcAft>
              <a:buNone/>
            </a:pPr>
            <a:endParaRPr lang="pt-BR" sz="100" u="sng" dirty="0">
              <a:solidFill>
                <a:srgbClr val="EE8523"/>
              </a:solidFill>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spcAft>
                <a:spcPts val="800"/>
              </a:spcAft>
              <a:buNone/>
            </a:pPr>
            <a:r>
              <a:rPr lang="pt-BR" sz="2400" dirty="0">
                <a:effectLst/>
                <a:latin typeface="Arial" panose="020B0604020202020204" pitchFamily="34" charset="0"/>
                <a:ea typeface="Times New Roman" panose="02020603050405020304" pitchFamily="18" charset="0"/>
                <a:cs typeface="Arial" panose="020B0604020202020204" pitchFamily="34" charset="0"/>
              </a:rPr>
              <a:t>I. A loja </a:t>
            </a:r>
            <a:r>
              <a:rPr lang="pt-BR" sz="2400" dirty="0" err="1">
                <a:effectLst/>
                <a:latin typeface="Arial" panose="020B0604020202020204" pitchFamily="34" charset="0"/>
                <a:ea typeface="Times New Roman" panose="02020603050405020304" pitchFamily="18" charset="0"/>
                <a:cs typeface="Arial" panose="020B0604020202020204" pitchFamily="34" charset="0"/>
              </a:rPr>
              <a:t>VendeDemais</a:t>
            </a:r>
            <a:r>
              <a:rPr lang="pt-BR" sz="2400" dirty="0">
                <a:effectLst/>
                <a:latin typeface="Arial" panose="020B0604020202020204" pitchFamily="34" charset="0"/>
                <a:ea typeface="Times New Roman" panose="02020603050405020304" pitchFamily="18" charset="0"/>
                <a:cs typeface="Arial" panose="020B0604020202020204" pitchFamily="34" charset="0"/>
              </a:rPr>
              <a:t> possui, além da sua matriz, 100 filiais espalhadas pelo país. Possui um sistema integrado que conecta todas as lojas, de forma que um cliente possa solicitar que um produto seja entregue em outra cidade que também possua uma loja </a:t>
            </a:r>
            <a:r>
              <a:rPr lang="pt-BR" sz="2400" dirty="0" err="1">
                <a:effectLst/>
                <a:latin typeface="Arial" panose="020B0604020202020204" pitchFamily="34" charset="0"/>
                <a:ea typeface="Times New Roman" panose="02020603050405020304" pitchFamily="18" charset="0"/>
                <a:cs typeface="Arial" panose="020B0604020202020204" pitchFamily="34" charset="0"/>
              </a:rPr>
              <a:t>VendeDemais</a:t>
            </a:r>
            <a:r>
              <a:rPr lang="pt-BR" sz="2400" dirty="0">
                <a:effectLst/>
                <a:latin typeface="Arial" panose="020B0604020202020204" pitchFamily="34" charset="0"/>
                <a:ea typeface="Times New Roman" panose="02020603050405020304" pitchFamily="18" charset="0"/>
                <a:cs typeface="Arial" panose="020B0604020202020204" pitchFamily="34" charset="0"/>
              </a:rPr>
              <a:t>. A loja vai precisar de um servidor de banco de dados, este banco de dados precisa ser armazenado com segurança e possuir rotinas de </a:t>
            </a:r>
            <a:r>
              <a:rPr lang="pt-BR" sz="2400" i="1" dirty="0">
                <a:effectLst/>
                <a:latin typeface="Arial" panose="020B0604020202020204" pitchFamily="34" charset="0"/>
                <a:ea typeface="Times New Roman" panose="02020603050405020304" pitchFamily="18" charset="0"/>
                <a:cs typeface="Arial" panose="020B0604020202020204" pitchFamily="34" charset="0"/>
              </a:rPr>
              <a:t>backup</a:t>
            </a:r>
            <a:r>
              <a:rPr lang="pt-BR" sz="2400" dirty="0">
                <a:effectLst/>
                <a:latin typeface="Arial" panose="020B0604020202020204" pitchFamily="34" charset="0"/>
                <a:ea typeface="Times New Roman" panose="02020603050405020304" pitchFamily="18" charset="0"/>
                <a:cs typeface="Arial" panose="020B0604020202020204" pitchFamily="34" charset="0"/>
              </a:rPr>
              <a:t> para garantir sua integridade. Necessitando de uma máquina servidora dedicada para tal função.</a:t>
            </a:r>
          </a:p>
        </p:txBody>
      </p:sp>
      <p:sp>
        <p:nvSpPr>
          <p:cNvPr id="6" name="Título 1">
            <a:extLst>
              <a:ext uri="{FF2B5EF4-FFF2-40B4-BE49-F238E27FC236}">
                <a16:creationId xmlns:a16="http://schemas.microsoft.com/office/drawing/2014/main" id="{618D4B17-EC03-409F-9216-8B76043EA3EF}"/>
              </a:ext>
            </a:extLst>
          </p:cNvPr>
          <p:cNvSpPr txBox="1">
            <a:spLocks/>
          </p:cNvSpPr>
          <p:nvPr/>
        </p:nvSpPr>
        <p:spPr>
          <a:xfrm>
            <a:off x="3171217" y="180878"/>
            <a:ext cx="1219199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dirty="0">
                <a:solidFill>
                  <a:srgbClr val="FF6600"/>
                </a:solidFill>
                <a:latin typeface="Arial" panose="020B0604020202020204" pitchFamily="34" charset="0"/>
                <a:cs typeface="Arial" panose="020B0604020202020204" pitchFamily="34" charset="0"/>
              </a:rPr>
              <a:t>4. Conclusão - Exercícios de Fixação </a:t>
            </a:r>
          </a:p>
        </p:txBody>
      </p:sp>
      <p:cxnSp>
        <p:nvCxnSpPr>
          <p:cNvPr id="7" name="Conector reto 6">
            <a:extLst>
              <a:ext uri="{FF2B5EF4-FFF2-40B4-BE49-F238E27FC236}">
                <a16:creationId xmlns:a16="http://schemas.microsoft.com/office/drawing/2014/main" id="{D80E335B-BAAB-455C-AA21-56954EDB577E}"/>
              </a:ext>
            </a:extLst>
          </p:cNvPr>
          <p:cNvCxnSpPr>
            <a:cxnSpLocks/>
          </p:cNvCxnSpPr>
          <p:nvPr/>
        </p:nvCxnSpPr>
        <p:spPr>
          <a:xfrm flipH="1">
            <a:off x="3171217" y="1128408"/>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8" name="Picture 2" descr="Processo Seletivo IFRN 2019: Edital abre vagas para Professor Substituto">
            <a:extLst>
              <a:ext uri="{FF2B5EF4-FFF2-40B4-BE49-F238E27FC236}">
                <a16:creationId xmlns:a16="http://schemas.microsoft.com/office/drawing/2014/main" id="{2BDE489D-B8A3-4339-9152-F4C7F6E6DC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187" y="173738"/>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9" name="Retângulo: Cantos Diagonais Recortados 8">
            <a:extLst>
              <a:ext uri="{FF2B5EF4-FFF2-40B4-BE49-F238E27FC236}">
                <a16:creationId xmlns:a16="http://schemas.microsoft.com/office/drawing/2014/main" id="{F574E1E5-71EA-44A1-B44C-3DB0DDDFDAC0}"/>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50</a:t>
            </a:r>
          </a:p>
        </p:txBody>
      </p:sp>
    </p:spTree>
    <p:extLst>
      <p:ext uri="{BB962C8B-B14F-4D97-AF65-F5344CB8AC3E}">
        <p14:creationId xmlns:p14="http://schemas.microsoft.com/office/powerpoint/2010/main" val="32178545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8F6ECCA-987D-415E-BB82-ABE0FA5A4922}"/>
              </a:ext>
            </a:extLst>
          </p:cNvPr>
          <p:cNvSpPr>
            <a:spLocks noGrp="1"/>
          </p:cNvSpPr>
          <p:nvPr>
            <p:ph idx="1"/>
          </p:nvPr>
        </p:nvSpPr>
        <p:spPr>
          <a:xfrm>
            <a:off x="380916" y="1603716"/>
            <a:ext cx="11430168" cy="5172515"/>
          </a:xfrm>
        </p:spPr>
        <p:txBody>
          <a:bodyPr>
            <a:noAutofit/>
          </a:bodyPr>
          <a:lstStyle/>
          <a:p>
            <a:pPr>
              <a:lnSpc>
                <a:spcPct val="107000"/>
              </a:lnSpc>
              <a:spcAft>
                <a:spcPts val="800"/>
              </a:spcAft>
            </a:pPr>
            <a:r>
              <a:rPr lang="pt-BR" sz="2400" b="1" dirty="0">
                <a:effectLst/>
                <a:latin typeface="Arial" panose="020B0604020202020204" pitchFamily="34" charset="0"/>
                <a:ea typeface="Times New Roman" panose="02020603050405020304" pitchFamily="18" charset="0"/>
                <a:cs typeface="Arial" panose="020B0604020202020204" pitchFamily="34" charset="0"/>
              </a:rPr>
              <a:t>Ano: </a:t>
            </a:r>
            <a:r>
              <a:rPr lang="pt-BR" sz="2400" dirty="0">
                <a:effectLst/>
                <a:latin typeface="Arial" panose="020B0604020202020204" pitchFamily="34" charset="0"/>
                <a:ea typeface="Times New Roman" panose="02020603050405020304" pitchFamily="18" charset="0"/>
                <a:cs typeface="Arial" panose="020B0604020202020204" pitchFamily="34" charset="0"/>
              </a:rPr>
              <a:t>2014 </a:t>
            </a:r>
            <a:r>
              <a:rPr lang="pt-BR" sz="2400" b="1" dirty="0">
                <a:effectLst/>
                <a:latin typeface="Arial" panose="020B0604020202020204" pitchFamily="34" charset="0"/>
                <a:ea typeface="Times New Roman" panose="02020603050405020304" pitchFamily="18" charset="0"/>
                <a:cs typeface="Arial" panose="020B0604020202020204" pitchFamily="34" charset="0"/>
              </a:rPr>
              <a:t>Banca: </a:t>
            </a:r>
            <a:r>
              <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3"/>
              </a:rPr>
              <a:t>FCC</a:t>
            </a:r>
            <a:r>
              <a:rPr lang="pt-BR" sz="2400" dirty="0">
                <a:effectLst/>
                <a:latin typeface="Arial" panose="020B0604020202020204" pitchFamily="34" charset="0"/>
                <a:ea typeface="Times New Roman" panose="02020603050405020304" pitchFamily="18" charset="0"/>
                <a:cs typeface="Arial" panose="020B0604020202020204" pitchFamily="34" charset="0"/>
              </a:rPr>
              <a:t> </a:t>
            </a:r>
            <a:r>
              <a:rPr lang="pt-BR" sz="2400" b="1" dirty="0">
                <a:effectLst/>
                <a:latin typeface="Arial" panose="020B0604020202020204" pitchFamily="34" charset="0"/>
                <a:ea typeface="Times New Roman" panose="02020603050405020304" pitchFamily="18" charset="0"/>
                <a:cs typeface="Arial" panose="020B0604020202020204" pitchFamily="34" charset="0"/>
              </a:rPr>
              <a:t>Órgão: </a:t>
            </a:r>
            <a:r>
              <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4"/>
              </a:rPr>
              <a:t>SABESP</a:t>
            </a:r>
            <a:r>
              <a:rPr lang="pt-BR" sz="2400" dirty="0">
                <a:effectLst/>
                <a:latin typeface="Arial" panose="020B0604020202020204" pitchFamily="34" charset="0"/>
                <a:ea typeface="Times New Roman" panose="02020603050405020304" pitchFamily="18" charset="0"/>
                <a:cs typeface="Arial" panose="020B0604020202020204" pitchFamily="34" charset="0"/>
              </a:rPr>
              <a:t> </a:t>
            </a:r>
            <a:r>
              <a:rPr lang="pt-BR" sz="2400" b="1" dirty="0">
                <a:effectLst/>
                <a:latin typeface="Arial" panose="020B0604020202020204" pitchFamily="34" charset="0"/>
                <a:ea typeface="Times New Roman" panose="02020603050405020304" pitchFamily="18" charset="0"/>
                <a:cs typeface="Arial" panose="020B0604020202020204" pitchFamily="34" charset="0"/>
              </a:rPr>
              <a:t>Prova: </a:t>
            </a:r>
            <a:r>
              <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5"/>
              </a:rPr>
              <a:t>FCC - 2014 - SABESP - Analista de Gestão – Sistemas</a:t>
            </a:r>
            <a:endPar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endParaRPr>
          </a:p>
          <a:p>
            <a:pPr marL="0" indent="0">
              <a:lnSpc>
                <a:spcPct val="107000"/>
              </a:lnSpc>
              <a:spcAft>
                <a:spcPts val="800"/>
              </a:spcAft>
              <a:buNone/>
            </a:pPr>
            <a:endParaRPr lang="pt-BR" sz="100" u="sng" dirty="0">
              <a:solidFill>
                <a:srgbClr val="EE8523"/>
              </a:solidFill>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spcAft>
                <a:spcPts val="800"/>
              </a:spcAft>
              <a:buNone/>
            </a:pPr>
            <a:r>
              <a:rPr lang="pt-BR" sz="2400" dirty="0">
                <a:effectLst/>
                <a:latin typeface="Arial" panose="020B0604020202020204" pitchFamily="34" charset="0"/>
                <a:ea typeface="Times New Roman" panose="02020603050405020304" pitchFamily="18" charset="0"/>
                <a:cs typeface="Arial" panose="020B0604020202020204" pitchFamily="34" charset="0"/>
              </a:rPr>
              <a:t>II. Numa pequena empresa, os computadores devem ser conectados em grupo para que outros usuários possam compartilhar recursos e informações, principalmente documentos. Não é necessário um local central para autenticação de usuários, armazenamento de arquivos ou acesso a recursos. </a:t>
            </a:r>
          </a:p>
        </p:txBody>
      </p:sp>
      <p:sp>
        <p:nvSpPr>
          <p:cNvPr id="6" name="Título 1">
            <a:extLst>
              <a:ext uri="{FF2B5EF4-FFF2-40B4-BE49-F238E27FC236}">
                <a16:creationId xmlns:a16="http://schemas.microsoft.com/office/drawing/2014/main" id="{E48E0A41-74F4-4D37-9CC3-A6F4BF757330}"/>
              </a:ext>
            </a:extLst>
          </p:cNvPr>
          <p:cNvSpPr txBox="1">
            <a:spLocks/>
          </p:cNvSpPr>
          <p:nvPr/>
        </p:nvSpPr>
        <p:spPr>
          <a:xfrm>
            <a:off x="3171217" y="278153"/>
            <a:ext cx="1219199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dirty="0">
                <a:solidFill>
                  <a:srgbClr val="FF6600"/>
                </a:solidFill>
                <a:latin typeface="Arial" panose="020B0604020202020204" pitchFamily="34" charset="0"/>
                <a:cs typeface="Arial" panose="020B0604020202020204" pitchFamily="34" charset="0"/>
              </a:rPr>
              <a:t>4. Conclusão - Exercícios de Fixação </a:t>
            </a:r>
          </a:p>
        </p:txBody>
      </p:sp>
      <p:cxnSp>
        <p:nvCxnSpPr>
          <p:cNvPr id="7" name="Conector reto 6">
            <a:extLst>
              <a:ext uri="{FF2B5EF4-FFF2-40B4-BE49-F238E27FC236}">
                <a16:creationId xmlns:a16="http://schemas.microsoft.com/office/drawing/2014/main" id="{0DB6FD1F-E05C-449A-A573-E60A9852C0EB}"/>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8" name="Picture 2" descr="Processo Seletivo IFRN 2019: Edital abre vagas para Professor Substituto">
            <a:extLst>
              <a:ext uri="{FF2B5EF4-FFF2-40B4-BE49-F238E27FC236}">
                <a16:creationId xmlns:a16="http://schemas.microsoft.com/office/drawing/2014/main" id="{4E678FB2-E83E-495A-9811-3F30050989C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9" name="Retângulo: Cantos Diagonais Recortados 8">
            <a:extLst>
              <a:ext uri="{FF2B5EF4-FFF2-40B4-BE49-F238E27FC236}">
                <a16:creationId xmlns:a16="http://schemas.microsoft.com/office/drawing/2014/main" id="{A43D35DA-E07A-4016-96BE-A4C97E88212D}"/>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51</a:t>
            </a:r>
          </a:p>
        </p:txBody>
      </p:sp>
    </p:spTree>
    <p:extLst>
      <p:ext uri="{BB962C8B-B14F-4D97-AF65-F5344CB8AC3E}">
        <p14:creationId xmlns:p14="http://schemas.microsoft.com/office/powerpoint/2010/main" val="2747055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8F6ECCA-987D-415E-BB82-ABE0FA5A4922}"/>
              </a:ext>
            </a:extLst>
          </p:cNvPr>
          <p:cNvSpPr>
            <a:spLocks noGrp="1"/>
          </p:cNvSpPr>
          <p:nvPr>
            <p:ph idx="1"/>
          </p:nvPr>
        </p:nvSpPr>
        <p:spPr>
          <a:xfrm>
            <a:off x="332366" y="1121282"/>
            <a:ext cx="11430168" cy="5561621"/>
          </a:xfrm>
        </p:spPr>
        <p:txBody>
          <a:bodyPr>
            <a:noAutofit/>
          </a:bodyPr>
          <a:lstStyle/>
          <a:p>
            <a:pPr>
              <a:lnSpc>
                <a:spcPct val="107000"/>
              </a:lnSpc>
              <a:spcAft>
                <a:spcPts val="800"/>
              </a:spcAft>
            </a:pPr>
            <a:r>
              <a:rPr lang="pt-BR" sz="2400" b="1" dirty="0">
                <a:effectLst/>
                <a:latin typeface="Arial" panose="020B0604020202020204" pitchFamily="34" charset="0"/>
                <a:ea typeface="Times New Roman" panose="02020603050405020304" pitchFamily="18" charset="0"/>
                <a:cs typeface="Arial" panose="020B0604020202020204" pitchFamily="34" charset="0"/>
              </a:rPr>
              <a:t>Ano: </a:t>
            </a:r>
            <a:r>
              <a:rPr lang="pt-BR" sz="2400" dirty="0">
                <a:effectLst/>
                <a:latin typeface="Arial" panose="020B0604020202020204" pitchFamily="34" charset="0"/>
                <a:ea typeface="Times New Roman" panose="02020603050405020304" pitchFamily="18" charset="0"/>
                <a:cs typeface="Arial" panose="020B0604020202020204" pitchFamily="34" charset="0"/>
              </a:rPr>
              <a:t>2014 </a:t>
            </a:r>
            <a:r>
              <a:rPr lang="pt-BR" sz="2400" b="1" dirty="0">
                <a:effectLst/>
                <a:latin typeface="Arial" panose="020B0604020202020204" pitchFamily="34" charset="0"/>
                <a:ea typeface="Times New Roman" panose="02020603050405020304" pitchFamily="18" charset="0"/>
                <a:cs typeface="Arial" panose="020B0604020202020204" pitchFamily="34" charset="0"/>
              </a:rPr>
              <a:t>Banca: </a:t>
            </a:r>
            <a:r>
              <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3"/>
              </a:rPr>
              <a:t>FCC</a:t>
            </a:r>
            <a:r>
              <a:rPr lang="pt-BR" sz="2400" dirty="0">
                <a:effectLst/>
                <a:latin typeface="Arial" panose="020B0604020202020204" pitchFamily="34" charset="0"/>
                <a:ea typeface="Times New Roman" panose="02020603050405020304" pitchFamily="18" charset="0"/>
                <a:cs typeface="Arial" panose="020B0604020202020204" pitchFamily="34" charset="0"/>
              </a:rPr>
              <a:t> </a:t>
            </a:r>
            <a:r>
              <a:rPr lang="pt-BR" sz="2400" b="1" dirty="0">
                <a:effectLst/>
                <a:latin typeface="Arial" panose="020B0604020202020204" pitchFamily="34" charset="0"/>
                <a:ea typeface="Times New Roman" panose="02020603050405020304" pitchFamily="18" charset="0"/>
                <a:cs typeface="Arial" panose="020B0604020202020204" pitchFamily="34" charset="0"/>
              </a:rPr>
              <a:t>Órgão: </a:t>
            </a:r>
            <a:r>
              <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4"/>
              </a:rPr>
              <a:t>SABESP</a:t>
            </a:r>
            <a:r>
              <a:rPr lang="pt-BR" sz="2400" dirty="0">
                <a:effectLst/>
                <a:latin typeface="Arial" panose="020B0604020202020204" pitchFamily="34" charset="0"/>
                <a:ea typeface="Times New Roman" panose="02020603050405020304" pitchFamily="18" charset="0"/>
                <a:cs typeface="Arial" panose="020B0604020202020204" pitchFamily="34" charset="0"/>
              </a:rPr>
              <a:t> </a:t>
            </a:r>
            <a:r>
              <a:rPr lang="pt-BR" sz="2400" b="1" dirty="0">
                <a:effectLst/>
                <a:latin typeface="Arial" panose="020B0604020202020204" pitchFamily="34" charset="0"/>
                <a:ea typeface="Times New Roman" panose="02020603050405020304" pitchFamily="18" charset="0"/>
                <a:cs typeface="Arial" panose="020B0604020202020204" pitchFamily="34" charset="0"/>
              </a:rPr>
              <a:t>Prova: </a:t>
            </a:r>
            <a:r>
              <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5"/>
              </a:rPr>
              <a:t>FCC - 2014 - SABESP - Analista de Gestão – Sistemas</a:t>
            </a:r>
            <a:endPar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spcAft>
                <a:spcPts val="800"/>
              </a:spcAft>
              <a:buNone/>
            </a:pPr>
            <a:r>
              <a:rPr lang="pt-BR" sz="2400" dirty="0">
                <a:effectLst/>
                <a:latin typeface="Arial" panose="020B0604020202020204" pitchFamily="34" charset="0"/>
                <a:ea typeface="Times New Roman" panose="02020603050405020304" pitchFamily="18" charset="0"/>
                <a:cs typeface="Arial" panose="020B0604020202020204" pitchFamily="34" charset="0"/>
              </a:rPr>
              <a:t>III. Os advogados de um pequeno escritório de advocacia foram contratados para trabalhar em um caso de propaganda enganosa. Eles querem dividir os documentos eletrônicos que estão produzindo como provas para ganhar a causa. É necessário ter um servidor de arquivos em que os advogados irão gravar e ler os documentos. Não é necessário um alto poder de processamento, nem permissões de arquivo, pois os advogados querem apenas compartilhar os arquivos, </a:t>
            </a:r>
            <a:r>
              <a:rPr lang="pt-BR" sz="2400" dirty="0">
                <a:latin typeface="Arial" panose="020B0604020202020204" pitchFamily="34" charset="0"/>
                <a:ea typeface="Times New Roman" panose="02020603050405020304" pitchFamily="18" charset="0"/>
                <a:cs typeface="Arial" panose="020B0604020202020204" pitchFamily="34" charset="0"/>
              </a:rPr>
              <a:t>usando uma das máquinas como </a:t>
            </a:r>
            <a:r>
              <a:rPr lang="pt-BR" sz="2400" dirty="0">
                <a:effectLst/>
                <a:latin typeface="Arial" panose="020B0604020202020204" pitchFamily="34" charset="0"/>
                <a:ea typeface="Times New Roman" panose="02020603050405020304" pitchFamily="18" charset="0"/>
                <a:cs typeface="Arial" panose="020B0604020202020204" pitchFamily="34" charset="0"/>
              </a:rPr>
              <a:t>servidor ligada aos demais computadores da rede.</a:t>
            </a:r>
          </a:p>
        </p:txBody>
      </p:sp>
      <p:sp>
        <p:nvSpPr>
          <p:cNvPr id="6" name="Título 1">
            <a:extLst>
              <a:ext uri="{FF2B5EF4-FFF2-40B4-BE49-F238E27FC236}">
                <a16:creationId xmlns:a16="http://schemas.microsoft.com/office/drawing/2014/main" id="{0F8CAC2D-7C59-4071-8B5E-606BA0EDF051}"/>
              </a:ext>
            </a:extLst>
          </p:cNvPr>
          <p:cNvSpPr txBox="1">
            <a:spLocks/>
          </p:cNvSpPr>
          <p:nvPr/>
        </p:nvSpPr>
        <p:spPr>
          <a:xfrm>
            <a:off x="3190673" y="30423"/>
            <a:ext cx="1219199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dirty="0">
                <a:solidFill>
                  <a:srgbClr val="FF6600"/>
                </a:solidFill>
                <a:latin typeface="Arial" panose="020B0604020202020204" pitchFamily="34" charset="0"/>
                <a:cs typeface="Arial" panose="020B0604020202020204" pitchFamily="34" charset="0"/>
              </a:rPr>
              <a:t>4. Conclusão - Exercícios de Fixação </a:t>
            </a:r>
          </a:p>
        </p:txBody>
      </p:sp>
      <p:cxnSp>
        <p:nvCxnSpPr>
          <p:cNvPr id="7" name="Conector reto 6">
            <a:extLst>
              <a:ext uri="{FF2B5EF4-FFF2-40B4-BE49-F238E27FC236}">
                <a16:creationId xmlns:a16="http://schemas.microsoft.com/office/drawing/2014/main" id="{E721AAF2-E668-4D4B-AD05-4807D69DC31C}"/>
              </a:ext>
            </a:extLst>
          </p:cNvPr>
          <p:cNvCxnSpPr>
            <a:cxnSpLocks/>
          </p:cNvCxnSpPr>
          <p:nvPr/>
        </p:nvCxnSpPr>
        <p:spPr>
          <a:xfrm flipH="1">
            <a:off x="3190673" y="97795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8" name="Picture 2" descr="Processo Seletivo IFRN 2019: Edital abre vagas para Professor Substituto">
            <a:extLst>
              <a:ext uri="{FF2B5EF4-FFF2-40B4-BE49-F238E27FC236}">
                <a16:creationId xmlns:a16="http://schemas.microsoft.com/office/drawing/2014/main" id="{93022D7C-E7A9-4C97-9E91-DF58754669A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268" y="122216"/>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9" name="Retângulo: Cantos Diagonais Recortados 8">
            <a:extLst>
              <a:ext uri="{FF2B5EF4-FFF2-40B4-BE49-F238E27FC236}">
                <a16:creationId xmlns:a16="http://schemas.microsoft.com/office/drawing/2014/main" id="{3A179088-E17F-4039-9655-EB0B7AECDCF9}"/>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52</a:t>
            </a:r>
          </a:p>
        </p:txBody>
      </p:sp>
    </p:spTree>
    <p:extLst>
      <p:ext uri="{BB962C8B-B14F-4D97-AF65-F5344CB8AC3E}">
        <p14:creationId xmlns:p14="http://schemas.microsoft.com/office/powerpoint/2010/main" val="30890773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8F6ECCA-987D-415E-BB82-ABE0FA5A4922}"/>
              </a:ext>
            </a:extLst>
          </p:cNvPr>
          <p:cNvSpPr>
            <a:spLocks noGrp="1"/>
          </p:cNvSpPr>
          <p:nvPr>
            <p:ph idx="1"/>
          </p:nvPr>
        </p:nvSpPr>
        <p:spPr>
          <a:xfrm>
            <a:off x="548887" y="1813534"/>
            <a:ext cx="5244660" cy="5107912"/>
          </a:xfrm>
        </p:spPr>
        <p:txBody>
          <a:bodyPr>
            <a:noAutofit/>
          </a:bodyPr>
          <a:lstStyle/>
          <a:p>
            <a:pPr marL="0" lvl="0" indent="0">
              <a:lnSpc>
                <a:spcPct val="107000"/>
              </a:lnSpc>
              <a:spcAft>
                <a:spcPts val="800"/>
              </a:spcAft>
              <a:buSzPts val="1000"/>
              <a:buNone/>
              <a:tabLst>
                <a:tab pos="457200" algn="l"/>
              </a:tabLst>
            </a:pPr>
            <a:r>
              <a:rPr lang="pt-BR" sz="2400" b="1" cap="all" dirty="0">
                <a:solidFill>
                  <a:srgbClr val="EE8523"/>
                </a:solidFill>
                <a:effectLst/>
                <a:latin typeface="Arial" panose="020B0604020202020204" pitchFamily="34" charset="0"/>
                <a:ea typeface="Times New Roman" panose="02020603050405020304" pitchFamily="18" charset="0"/>
                <a:cs typeface="Arial" panose="020B0604020202020204" pitchFamily="34" charset="0"/>
              </a:rPr>
              <a:t>A</a:t>
            </a:r>
            <a:r>
              <a:rPr lang="pt-BR" sz="2400" b="1" cap="all" dirty="0">
                <a:effectLst/>
                <a:latin typeface="Arial" panose="020B0604020202020204" pitchFamily="34" charset="0"/>
                <a:ea typeface="Times New Roman" panose="02020603050405020304" pitchFamily="18" charset="0"/>
                <a:cs typeface="Arial" panose="020B0604020202020204" pitchFamily="34" charset="0"/>
              </a:rPr>
              <a:t> </a:t>
            </a:r>
            <a:r>
              <a:rPr lang="pt-BR" sz="2400" dirty="0">
                <a:effectLst/>
                <a:latin typeface="Arial" panose="020B0604020202020204" pitchFamily="34" charset="0"/>
                <a:ea typeface="Times New Roman" panose="02020603050405020304" pitchFamily="18" charset="0"/>
                <a:cs typeface="Arial" panose="020B0604020202020204" pitchFamily="34" charset="0"/>
              </a:rPr>
              <a:t>I - cliente-servidor não dedicado</a:t>
            </a:r>
            <a:br>
              <a:rPr lang="pt-BR" sz="2400" dirty="0">
                <a:effectLst/>
                <a:latin typeface="Arial" panose="020B0604020202020204" pitchFamily="34" charset="0"/>
                <a:ea typeface="Times New Roman" panose="02020603050405020304" pitchFamily="18" charset="0"/>
                <a:cs typeface="Arial" panose="020B0604020202020204" pitchFamily="34" charset="0"/>
              </a:rPr>
            </a:br>
            <a:r>
              <a:rPr lang="pt-BR" sz="2400" dirty="0">
                <a:effectLst/>
                <a:latin typeface="Arial" panose="020B0604020202020204" pitchFamily="34" charset="0"/>
                <a:ea typeface="Times New Roman" panose="02020603050405020304" pitchFamily="18" charset="0"/>
                <a:cs typeface="Arial" panose="020B0604020202020204" pitchFamily="34" charset="0"/>
              </a:rPr>
              <a:t>   II - cliente-servidor dedicado</a:t>
            </a:r>
            <a:br>
              <a:rPr lang="pt-BR" sz="2400" dirty="0">
                <a:effectLst/>
                <a:latin typeface="Arial" panose="020B0604020202020204" pitchFamily="34" charset="0"/>
                <a:ea typeface="Times New Roman" panose="02020603050405020304" pitchFamily="18" charset="0"/>
                <a:cs typeface="Arial" panose="020B0604020202020204" pitchFamily="34" charset="0"/>
              </a:rPr>
            </a:br>
            <a:r>
              <a:rPr lang="pt-BR" sz="2400" dirty="0">
                <a:effectLst/>
                <a:latin typeface="Arial" panose="020B0604020202020204" pitchFamily="34" charset="0"/>
                <a:ea typeface="Times New Roman" panose="02020603050405020304" pitchFamily="18" charset="0"/>
                <a:cs typeface="Arial" panose="020B0604020202020204" pitchFamily="34" charset="0"/>
              </a:rPr>
              <a:t>   III - </a:t>
            </a:r>
            <a:r>
              <a:rPr lang="pt-BR" sz="2400" i="1" dirty="0" err="1">
                <a:effectLst/>
                <a:latin typeface="Arial" panose="020B0604020202020204" pitchFamily="34" charset="0"/>
                <a:ea typeface="Times New Roman" panose="02020603050405020304" pitchFamily="18" charset="0"/>
                <a:cs typeface="Arial" panose="020B0604020202020204" pitchFamily="34" charset="0"/>
              </a:rPr>
              <a:t>peer-to-peer</a:t>
            </a:r>
            <a:endParaRPr lang="pt-BR" sz="2400" dirty="0">
              <a:effectLst/>
              <a:latin typeface="Arial" panose="020B0604020202020204" pitchFamily="34" charset="0"/>
              <a:ea typeface="Calibri" panose="020F0502020204030204" pitchFamily="34" charset="0"/>
              <a:cs typeface="Arial" panose="020B0604020202020204" pitchFamily="34" charset="0"/>
            </a:endParaRPr>
          </a:p>
          <a:p>
            <a:pPr marL="0" lvl="0" indent="0">
              <a:lnSpc>
                <a:spcPct val="107000"/>
              </a:lnSpc>
              <a:spcAft>
                <a:spcPts val="800"/>
              </a:spcAft>
              <a:buSzPts val="1000"/>
              <a:buNone/>
              <a:tabLst>
                <a:tab pos="457200" algn="l"/>
              </a:tabLst>
            </a:pPr>
            <a:r>
              <a:rPr lang="pt-BR" sz="100" dirty="0">
                <a:effectLst/>
                <a:latin typeface="Arial" panose="020B0604020202020204" pitchFamily="34" charset="0"/>
                <a:ea typeface="Times New Roman" panose="02020603050405020304" pitchFamily="18" charset="0"/>
                <a:cs typeface="Arial" panose="020B0604020202020204" pitchFamily="34" charset="0"/>
              </a:rPr>
              <a:t> </a:t>
            </a:r>
            <a:endParaRPr lang="pt-BR" sz="100" dirty="0">
              <a:effectLst/>
              <a:latin typeface="Arial" panose="020B0604020202020204" pitchFamily="34" charset="0"/>
              <a:ea typeface="Calibri" panose="020F0502020204030204" pitchFamily="34" charset="0"/>
              <a:cs typeface="Arial" panose="020B0604020202020204" pitchFamily="34" charset="0"/>
            </a:endParaRPr>
          </a:p>
          <a:p>
            <a:pPr marL="0" lvl="0" indent="0">
              <a:lnSpc>
                <a:spcPct val="107000"/>
              </a:lnSpc>
              <a:spcAft>
                <a:spcPts val="800"/>
              </a:spcAft>
              <a:buSzPts val="1000"/>
              <a:buNone/>
              <a:tabLst>
                <a:tab pos="457200" algn="l"/>
              </a:tabLst>
            </a:pPr>
            <a:r>
              <a:rPr lang="pt-BR" sz="2400" b="1" cap="all" dirty="0">
                <a:solidFill>
                  <a:srgbClr val="EE8523"/>
                </a:solidFill>
                <a:effectLst/>
                <a:latin typeface="Arial" panose="020B0604020202020204" pitchFamily="34" charset="0"/>
                <a:ea typeface="Times New Roman" panose="02020603050405020304" pitchFamily="18" charset="0"/>
                <a:cs typeface="Arial" panose="020B0604020202020204" pitchFamily="34" charset="0"/>
              </a:rPr>
              <a:t>B </a:t>
            </a:r>
            <a:r>
              <a:rPr lang="pt-BR" sz="2400" dirty="0">
                <a:effectLst/>
                <a:latin typeface="Arial" panose="020B0604020202020204" pitchFamily="34" charset="0"/>
                <a:ea typeface="Times New Roman" panose="02020603050405020304" pitchFamily="18" charset="0"/>
                <a:cs typeface="Arial" panose="020B0604020202020204" pitchFamily="34" charset="0"/>
              </a:rPr>
              <a:t>I - sem módulo redirecionador</a:t>
            </a:r>
            <a:br>
              <a:rPr lang="pt-BR" sz="2400" dirty="0">
                <a:effectLst/>
                <a:latin typeface="Arial" panose="020B0604020202020204" pitchFamily="34" charset="0"/>
                <a:ea typeface="Times New Roman" panose="02020603050405020304" pitchFamily="18" charset="0"/>
                <a:cs typeface="Arial" panose="020B0604020202020204" pitchFamily="34" charset="0"/>
              </a:rPr>
            </a:br>
            <a:r>
              <a:rPr lang="pt-BR" sz="2400" dirty="0">
                <a:effectLst/>
                <a:latin typeface="Arial" panose="020B0604020202020204" pitchFamily="34" charset="0"/>
                <a:ea typeface="Times New Roman" panose="02020603050405020304" pitchFamily="18" charset="0"/>
                <a:cs typeface="Arial" panose="020B0604020202020204" pitchFamily="34" charset="0"/>
              </a:rPr>
              <a:t>    II - com módulo redirecionador</a:t>
            </a:r>
            <a:br>
              <a:rPr lang="pt-BR" sz="2400" dirty="0">
                <a:effectLst/>
                <a:latin typeface="Arial" panose="020B0604020202020204" pitchFamily="34" charset="0"/>
                <a:ea typeface="Times New Roman" panose="02020603050405020304" pitchFamily="18" charset="0"/>
                <a:cs typeface="Arial" panose="020B0604020202020204" pitchFamily="34" charset="0"/>
              </a:rPr>
            </a:br>
            <a:r>
              <a:rPr lang="pt-BR" sz="2400" dirty="0">
                <a:effectLst/>
                <a:latin typeface="Arial" panose="020B0604020202020204" pitchFamily="34" charset="0"/>
                <a:ea typeface="Times New Roman" panose="02020603050405020304" pitchFamily="18" charset="0"/>
                <a:cs typeface="Arial" panose="020B0604020202020204" pitchFamily="34" charset="0"/>
              </a:rPr>
              <a:t>    III - </a:t>
            </a:r>
            <a:r>
              <a:rPr lang="pt-BR" sz="2400" i="1" dirty="0" err="1">
                <a:effectLst/>
                <a:latin typeface="Arial" panose="020B0604020202020204" pitchFamily="34" charset="0"/>
                <a:ea typeface="Times New Roman" panose="02020603050405020304" pitchFamily="18" charset="0"/>
                <a:cs typeface="Arial" panose="020B0604020202020204" pitchFamily="34" charset="0"/>
              </a:rPr>
              <a:t>peer-to-peer</a:t>
            </a:r>
            <a:endParaRPr lang="pt-BR" sz="2400" dirty="0">
              <a:effectLst/>
              <a:latin typeface="Arial" panose="020B0604020202020204" pitchFamily="34" charset="0"/>
              <a:ea typeface="Calibri" panose="020F0502020204030204" pitchFamily="34" charset="0"/>
              <a:cs typeface="Arial" panose="020B0604020202020204" pitchFamily="34" charset="0"/>
            </a:endParaRPr>
          </a:p>
          <a:p>
            <a:pPr marL="0" lvl="0" indent="0">
              <a:lnSpc>
                <a:spcPct val="107000"/>
              </a:lnSpc>
              <a:spcAft>
                <a:spcPts val="800"/>
              </a:spcAft>
              <a:buSzPts val="1000"/>
              <a:buNone/>
              <a:tabLst>
                <a:tab pos="457200" algn="l"/>
              </a:tabLst>
            </a:pPr>
            <a:r>
              <a:rPr lang="pt-BR" sz="100" dirty="0">
                <a:effectLst/>
                <a:latin typeface="Arial" panose="020B0604020202020204" pitchFamily="34" charset="0"/>
                <a:ea typeface="Times New Roman" panose="02020603050405020304" pitchFamily="18" charset="0"/>
                <a:cs typeface="Arial" panose="020B0604020202020204" pitchFamily="34" charset="0"/>
              </a:rPr>
              <a:t> </a:t>
            </a:r>
            <a:endParaRPr lang="pt-BR" sz="100" dirty="0">
              <a:effectLst/>
              <a:latin typeface="Arial" panose="020B0604020202020204" pitchFamily="34" charset="0"/>
              <a:ea typeface="Calibri" panose="020F0502020204030204" pitchFamily="34" charset="0"/>
              <a:cs typeface="Arial" panose="020B0604020202020204" pitchFamily="34" charset="0"/>
            </a:endParaRPr>
          </a:p>
          <a:p>
            <a:pPr marL="0" lvl="0" indent="0">
              <a:lnSpc>
                <a:spcPct val="107000"/>
              </a:lnSpc>
              <a:spcAft>
                <a:spcPts val="800"/>
              </a:spcAft>
              <a:buSzPts val="1000"/>
              <a:buNone/>
              <a:tabLst>
                <a:tab pos="457200" algn="l"/>
              </a:tabLst>
            </a:pPr>
            <a:r>
              <a:rPr lang="pt-BR" sz="2400" b="1" cap="all" dirty="0">
                <a:solidFill>
                  <a:srgbClr val="EE8523"/>
                </a:solidFill>
                <a:effectLst/>
                <a:latin typeface="Arial" panose="020B0604020202020204" pitchFamily="34" charset="0"/>
                <a:ea typeface="Times New Roman" panose="02020603050405020304" pitchFamily="18" charset="0"/>
                <a:cs typeface="Arial" panose="020B0604020202020204" pitchFamily="34" charset="0"/>
              </a:rPr>
              <a:t>C </a:t>
            </a:r>
            <a:r>
              <a:rPr lang="pt-BR" sz="2400" dirty="0">
                <a:effectLst/>
                <a:latin typeface="Arial" panose="020B0604020202020204" pitchFamily="34" charset="0"/>
                <a:ea typeface="Times New Roman" panose="02020603050405020304" pitchFamily="18" charset="0"/>
                <a:cs typeface="Arial" panose="020B0604020202020204" pitchFamily="34" charset="0"/>
              </a:rPr>
              <a:t>I - cliente-servidor dedicado</a:t>
            </a:r>
            <a:br>
              <a:rPr lang="pt-BR" sz="2400" dirty="0">
                <a:effectLst/>
                <a:latin typeface="Arial" panose="020B0604020202020204" pitchFamily="34" charset="0"/>
                <a:ea typeface="Times New Roman" panose="02020603050405020304" pitchFamily="18" charset="0"/>
                <a:cs typeface="Arial" panose="020B0604020202020204" pitchFamily="34" charset="0"/>
              </a:rPr>
            </a:br>
            <a:r>
              <a:rPr lang="pt-BR" sz="2400" dirty="0">
                <a:effectLst/>
                <a:latin typeface="Arial" panose="020B0604020202020204" pitchFamily="34" charset="0"/>
                <a:ea typeface="Times New Roman" panose="02020603050405020304" pitchFamily="18" charset="0"/>
                <a:cs typeface="Arial" panose="020B0604020202020204" pitchFamily="34" charset="0"/>
              </a:rPr>
              <a:t>    II - </a:t>
            </a:r>
            <a:r>
              <a:rPr lang="pt-BR" sz="2400" i="1" dirty="0" err="1">
                <a:effectLst/>
                <a:latin typeface="Arial" panose="020B0604020202020204" pitchFamily="34" charset="0"/>
                <a:ea typeface="Times New Roman" panose="02020603050405020304" pitchFamily="18" charset="0"/>
                <a:cs typeface="Arial" panose="020B0604020202020204" pitchFamily="34" charset="0"/>
              </a:rPr>
              <a:t>peer-to-peer</a:t>
            </a:r>
            <a:br>
              <a:rPr lang="pt-BR" sz="2400" dirty="0">
                <a:effectLst/>
                <a:latin typeface="Arial" panose="020B0604020202020204" pitchFamily="34" charset="0"/>
                <a:ea typeface="Times New Roman" panose="02020603050405020304" pitchFamily="18" charset="0"/>
                <a:cs typeface="Arial" panose="020B0604020202020204" pitchFamily="34" charset="0"/>
              </a:rPr>
            </a:br>
            <a:r>
              <a:rPr lang="pt-BR" sz="2400" dirty="0">
                <a:effectLst/>
                <a:latin typeface="Arial" panose="020B0604020202020204" pitchFamily="34" charset="0"/>
                <a:ea typeface="Times New Roman" panose="02020603050405020304" pitchFamily="18" charset="0"/>
                <a:cs typeface="Arial" panose="020B0604020202020204" pitchFamily="34" charset="0"/>
              </a:rPr>
              <a:t>    III - cliente-servidor não dedicado</a:t>
            </a:r>
            <a:endParaRPr lang="pt-BR" sz="2400" dirty="0">
              <a:effectLst/>
              <a:latin typeface="Arial" panose="020B0604020202020204" pitchFamily="34" charset="0"/>
              <a:ea typeface="Calibri" panose="020F0502020204030204" pitchFamily="34" charset="0"/>
              <a:cs typeface="Arial" panose="020B0604020202020204" pitchFamily="34" charset="0"/>
            </a:endParaRPr>
          </a:p>
          <a:p>
            <a:pPr marL="0" lvl="0" indent="0">
              <a:lnSpc>
                <a:spcPct val="107000"/>
              </a:lnSpc>
              <a:spcAft>
                <a:spcPts val="800"/>
              </a:spcAft>
              <a:buSzPts val="1000"/>
              <a:buNone/>
              <a:tabLst>
                <a:tab pos="457200" algn="l"/>
              </a:tabLst>
            </a:pPr>
            <a:r>
              <a:rPr lang="pt-BR" sz="1800" dirty="0">
                <a:effectLst/>
                <a:latin typeface="Arial" panose="020B0604020202020204" pitchFamily="34" charset="0"/>
                <a:ea typeface="Times New Roman" panose="02020603050405020304" pitchFamily="18" charset="0"/>
                <a:cs typeface="Arial" panose="020B0604020202020204" pitchFamily="34" charset="0"/>
              </a:rPr>
              <a:t> </a:t>
            </a:r>
            <a:endParaRPr lang="pt-BR" sz="1800" dirty="0">
              <a:effectLst/>
              <a:latin typeface="Arial" panose="020B0604020202020204" pitchFamily="34" charset="0"/>
              <a:ea typeface="Calibri" panose="020F0502020204030204" pitchFamily="34" charset="0"/>
              <a:cs typeface="Arial" panose="020B0604020202020204" pitchFamily="34" charset="0"/>
            </a:endParaRPr>
          </a:p>
          <a:p>
            <a:endParaRPr lang="pt-BR" sz="2400" dirty="0">
              <a:latin typeface="Arial" panose="020B0604020202020204" pitchFamily="34" charset="0"/>
              <a:cs typeface="Arial" panose="020B0604020202020204" pitchFamily="34" charset="0"/>
            </a:endParaRPr>
          </a:p>
        </p:txBody>
      </p:sp>
      <p:sp>
        <p:nvSpPr>
          <p:cNvPr id="5" name="CaixaDeTexto 4">
            <a:extLst>
              <a:ext uri="{FF2B5EF4-FFF2-40B4-BE49-F238E27FC236}">
                <a16:creationId xmlns:a16="http://schemas.microsoft.com/office/drawing/2014/main" id="{8E164DDE-47AE-4939-80FE-9C6225637FBF}"/>
              </a:ext>
            </a:extLst>
          </p:cNvPr>
          <p:cNvSpPr txBox="1"/>
          <p:nvPr/>
        </p:nvSpPr>
        <p:spPr>
          <a:xfrm>
            <a:off x="5778230" y="2290751"/>
            <a:ext cx="6099242" cy="2665602"/>
          </a:xfrm>
          <a:prstGeom prst="rect">
            <a:avLst/>
          </a:prstGeom>
          <a:noFill/>
        </p:spPr>
        <p:txBody>
          <a:bodyPr wrap="square">
            <a:spAutoFit/>
          </a:bodyPr>
          <a:lstStyle/>
          <a:p>
            <a:pPr lvl="0">
              <a:lnSpc>
                <a:spcPct val="107000"/>
              </a:lnSpc>
              <a:spcAft>
                <a:spcPts val="800"/>
              </a:spcAft>
              <a:buSzPts val="1000"/>
              <a:tabLst>
                <a:tab pos="457200" algn="l"/>
              </a:tabLst>
            </a:pPr>
            <a:r>
              <a:rPr lang="pt-BR" sz="2400" b="1" cap="all" dirty="0">
                <a:solidFill>
                  <a:srgbClr val="EE8523"/>
                </a:solidFill>
                <a:effectLst/>
                <a:latin typeface="Arial" panose="020B0604020202020204" pitchFamily="34" charset="0"/>
                <a:ea typeface="Times New Roman" panose="02020603050405020304" pitchFamily="18" charset="0"/>
                <a:cs typeface="Arial" panose="020B0604020202020204" pitchFamily="34" charset="0"/>
              </a:rPr>
              <a:t>D </a:t>
            </a:r>
            <a:r>
              <a:rPr lang="pt-BR" sz="2400" dirty="0">
                <a:effectLst/>
                <a:latin typeface="Arial" panose="020B0604020202020204" pitchFamily="34" charset="0"/>
                <a:ea typeface="Times New Roman" panose="02020603050405020304" pitchFamily="18" charset="0"/>
                <a:cs typeface="Arial" panose="020B0604020202020204" pitchFamily="34" charset="0"/>
              </a:rPr>
              <a:t>I - com módulo redirecionador</a:t>
            </a:r>
            <a:br>
              <a:rPr lang="pt-BR" sz="2400" dirty="0">
                <a:effectLst/>
                <a:latin typeface="Arial" panose="020B0604020202020204" pitchFamily="34" charset="0"/>
                <a:ea typeface="Times New Roman" panose="02020603050405020304" pitchFamily="18" charset="0"/>
                <a:cs typeface="Arial" panose="020B0604020202020204" pitchFamily="34" charset="0"/>
              </a:rPr>
            </a:br>
            <a:r>
              <a:rPr lang="pt-BR" sz="2400" dirty="0">
                <a:latin typeface="Arial" panose="020B0604020202020204" pitchFamily="34" charset="0"/>
                <a:ea typeface="Times New Roman" panose="02020603050405020304" pitchFamily="18" charset="0"/>
                <a:cs typeface="Arial" panose="020B0604020202020204" pitchFamily="34" charset="0"/>
              </a:rPr>
              <a:t>    </a:t>
            </a:r>
            <a:r>
              <a:rPr lang="pt-BR" sz="2400" dirty="0">
                <a:effectLst/>
                <a:latin typeface="Arial" panose="020B0604020202020204" pitchFamily="34" charset="0"/>
                <a:ea typeface="Times New Roman" panose="02020603050405020304" pitchFamily="18" charset="0"/>
                <a:cs typeface="Arial" panose="020B0604020202020204" pitchFamily="34" charset="0"/>
              </a:rPr>
              <a:t>II -</a:t>
            </a:r>
            <a:r>
              <a:rPr lang="pt-BR" sz="2400" i="1" dirty="0">
                <a:effectLst/>
                <a:latin typeface="Arial" panose="020B0604020202020204" pitchFamily="34" charset="0"/>
                <a:ea typeface="Times New Roman" panose="02020603050405020304" pitchFamily="18" charset="0"/>
                <a:cs typeface="Arial" panose="020B0604020202020204" pitchFamily="34" charset="0"/>
              </a:rPr>
              <a:t> </a:t>
            </a:r>
            <a:r>
              <a:rPr lang="pt-BR" sz="2400" i="1" dirty="0" err="1">
                <a:effectLst/>
                <a:latin typeface="Arial" panose="020B0604020202020204" pitchFamily="34" charset="0"/>
                <a:ea typeface="Times New Roman" panose="02020603050405020304" pitchFamily="18" charset="0"/>
                <a:cs typeface="Arial" panose="020B0604020202020204" pitchFamily="34" charset="0"/>
              </a:rPr>
              <a:t>peer-to-peer</a:t>
            </a:r>
            <a:br>
              <a:rPr lang="pt-BR" sz="2400" dirty="0">
                <a:effectLst/>
                <a:latin typeface="Arial" panose="020B0604020202020204" pitchFamily="34" charset="0"/>
                <a:ea typeface="Times New Roman" panose="02020603050405020304" pitchFamily="18" charset="0"/>
                <a:cs typeface="Arial" panose="020B0604020202020204" pitchFamily="34" charset="0"/>
              </a:rPr>
            </a:br>
            <a:r>
              <a:rPr lang="pt-BR" sz="2400" dirty="0">
                <a:effectLst/>
                <a:latin typeface="Arial" panose="020B0604020202020204" pitchFamily="34" charset="0"/>
                <a:ea typeface="Times New Roman" panose="02020603050405020304" pitchFamily="18" charset="0"/>
                <a:cs typeface="Arial" panose="020B0604020202020204" pitchFamily="34" charset="0"/>
              </a:rPr>
              <a:t>    III - sem módulo redirecionador</a:t>
            </a:r>
            <a:endParaRPr lang="pt-BR" sz="2400" dirty="0">
              <a:effectLst/>
              <a:latin typeface="Arial" panose="020B0604020202020204" pitchFamily="34" charset="0"/>
              <a:ea typeface="Calibri" panose="020F0502020204030204" pitchFamily="34" charset="0"/>
              <a:cs typeface="Arial" panose="020B0604020202020204" pitchFamily="34" charset="0"/>
            </a:endParaRPr>
          </a:p>
          <a:p>
            <a:pPr lvl="0">
              <a:lnSpc>
                <a:spcPct val="107000"/>
              </a:lnSpc>
              <a:spcAft>
                <a:spcPts val="800"/>
              </a:spcAft>
              <a:buSzPts val="1000"/>
              <a:tabLst>
                <a:tab pos="457200" algn="l"/>
              </a:tabLst>
            </a:pPr>
            <a:r>
              <a:rPr lang="pt-BR" sz="100" dirty="0">
                <a:effectLst/>
                <a:latin typeface="Arial" panose="020B0604020202020204" pitchFamily="34" charset="0"/>
                <a:ea typeface="Times New Roman" panose="02020603050405020304" pitchFamily="18" charset="0"/>
                <a:cs typeface="Arial" panose="020B0604020202020204" pitchFamily="34" charset="0"/>
              </a:rPr>
              <a:t> </a:t>
            </a:r>
            <a:endParaRPr lang="pt-BR" sz="100" dirty="0">
              <a:effectLst/>
              <a:latin typeface="Arial" panose="020B0604020202020204" pitchFamily="34" charset="0"/>
              <a:ea typeface="Calibri" panose="020F0502020204030204" pitchFamily="34" charset="0"/>
              <a:cs typeface="Arial" panose="020B0604020202020204" pitchFamily="34" charset="0"/>
            </a:endParaRPr>
          </a:p>
          <a:p>
            <a:pPr lvl="0">
              <a:lnSpc>
                <a:spcPct val="107000"/>
              </a:lnSpc>
              <a:spcAft>
                <a:spcPts val="800"/>
              </a:spcAft>
              <a:buSzPts val="1000"/>
              <a:tabLst>
                <a:tab pos="457200" algn="l"/>
              </a:tabLst>
            </a:pPr>
            <a:r>
              <a:rPr lang="pt-BR" sz="2400" b="1" cap="all" dirty="0">
                <a:solidFill>
                  <a:srgbClr val="EE8523"/>
                </a:solidFill>
                <a:effectLst/>
                <a:latin typeface="Arial" panose="020B0604020202020204" pitchFamily="34" charset="0"/>
                <a:ea typeface="Times New Roman" panose="02020603050405020304" pitchFamily="18" charset="0"/>
                <a:cs typeface="Arial" panose="020B0604020202020204" pitchFamily="34" charset="0"/>
              </a:rPr>
              <a:t>E </a:t>
            </a:r>
            <a:r>
              <a:rPr lang="pt-BR" sz="2400" dirty="0">
                <a:effectLst/>
                <a:latin typeface="Arial" panose="020B0604020202020204" pitchFamily="34" charset="0"/>
                <a:ea typeface="Times New Roman" panose="02020603050405020304" pitchFamily="18" charset="0"/>
                <a:cs typeface="Arial" panose="020B0604020202020204" pitchFamily="34" charset="0"/>
              </a:rPr>
              <a:t>I - </a:t>
            </a:r>
            <a:r>
              <a:rPr lang="pt-BR" sz="2400" i="1" dirty="0" err="1">
                <a:effectLst/>
                <a:latin typeface="Arial" panose="020B0604020202020204" pitchFamily="34" charset="0"/>
                <a:ea typeface="Times New Roman" panose="02020603050405020304" pitchFamily="18" charset="0"/>
                <a:cs typeface="Arial" panose="020B0604020202020204" pitchFamily="34" charset="0"/>
              </a:rPr>
              <a:t>peer-to-peer</a:t>
            </a:r>
            <a:br>
              <a:rPr lang="pt-BR" sz="2400" dirty="0">
                <a:effectLst/>
                <a:latin typeface="Arial" panose="020B0604020202020204" pitchFamily="34" charset="0"/>
                <a:ea typeface="Times New Roman" panose="02020603050405020304" pitchFamily="18" charset="0"/>
                <a:cs typeface="Arial" panose="020B0604020202020204" pitchFamily="34" charset="0"/>
              </a:rPr>
            </a:br>
            <a:r>
              <a:rPr lang="pt-BR" sz="2400" dirty="0">
                <a:effectLst/>
                <a:latin typeface="Arial" panose="020B0604020202020204" pitchFamily="34" charset="0"/>
                <a:ea typeface="Times New Roman" panose="02020603050405020304" pitchFamily="18" charset="0"/>
                <a:cs typeface="Arial" panose="020B0604020202020204" pitchFamily="34" charset="0"/>
              </a:rPr>
              <a:t>    II - cliente-servidor não dedicado</a:t>
            </a:r>
            <a:br>
              <a:rPr lang="pt-BR" sz="2400" dirty="0">
                <a:effectLst/>
                <a:latin typeface="Arial" panose="020B0604020202020204" pitchFamily="34" charset="0"/>
                <a:ea typeface="Times New Roman" panose="02020603050405020304" pitchFamily="18" charset="0"/>
                <a:cs typeface="Arial" panose="020B0604020202020204" pitchFamily="34" charset="0"/>
              </a:rPr>
            </a:br>
            <a:r>
              <a:rPr lang="pt-BR" sz="2400" dirty="0">
                <a:effectLst/>
                <a:latin typeface="Arial" panose="020B0604020202020204" pitchFamily="34" charset="0"/>
                <a:ea typeface="Times New Roman" panose="02020603050405020304" pitchFamily="18" charset="0"/>
                <a:cs typeface="Arial" panose="020B0604020202020204" pitchFamily="34" charset="0"/>
              </a:rPr>
              <a:t>    III - cliente-servidor dedicado</a:t>
            </a:r>
            <a:endParaRPr lang="pt-BR" sz="2400" dirty="0">
              <a:effectLst/>
              <a:latin typeface="Arial" panose="020B0604020202020204" pitchFamily="34" charset="0"/>
              <a:ea typeface="Calibri" panose="020F0502020204030204" pitchFamily="34" charset="0"/>
              <a:cs typeface="Arial" panose="020B0604020202020204" pitchFamily="34" charset="0"/>
            </a:endParaRPr>
          </a:p>
        </p:txBody>
      </p:sp>
      <p:sp>
        <p:nvSpPr>
          <p:cNvPr id="7" name="CaixaDeTexto 6">
            <a:extLst>
              <a:ext uri="{FF2B5EF4-FFF2-40B4-BE49-F238E27FC236}">
                <a16:creationId xmlns:a16="http://schemas.microsoft.com/office/drawing/2014/main" id="{380953B5-A94B-41C8-9C2A-2DC6B0C3C598}"/>
              </a:ext>
            </a:extLst>
          </p:cNvPr>
          <p:cNvSpPr txBox="1"/>
          <p:nvPr/>
        </p:nvSpPr>
        <p:spPr>
          <a:xfrm>
            <a:off x="314530" y="1195597"/>
            <a:ext cx="9977334" cy="468077"/>
          </a:xfrm>
          <a:prstGeom prst="rect">
            <a:avLst/>
          </a:prstGeom>
          <a:noFill/>
        </p:spPr>
        <p:txBody>
          <a:bodyPr wrap="square">
            <a:spAutoFit/>
          </a:bodyPr>
          <a:lstStyle/>
          <a:p>
            <a:pPr>
              <a:lnSpc>
                <a:spcPct val="107000"/>
              </a:lnSpc>
              <a:spcAft>
                <a:spcPts val="800"/>
              </a:spcAft>
            </a:pPr>
            <a:r>
              <a:rPr lang="pt-BR" sz="2400" dirty="0">
                <a:effectLst/>
                <a:latin typeface="Arial" panose="020B0604020202020204" pitchFamily="34" charset="0"/>
                <a:ea typeface="Times New Roman" panose="02020603050405020304" pitchFamily="18" charset="0"/>
                <a:cs typeface="Arial" panose="020B0604020202020204" pitchFamily="34" charset="0"/>
              </a:rPr>
              <a:t>As arquiteturas para </a:t>
            </a:r>
            <a:r>
              <a:rPr lang="pt-BR" sz="2400" dirty="0" err="1">
                <a:effectLst/>
                <a:latin typeface="Arial" panose="020B0604020202020204" pitchFamily="34" charset="0"/>
                <a:ea typeface="Times New Roman" panose="02020603050405020304" pitchFamily="18" charset="0"/>
                <a:cs typeface="Arial" panose="020B0604020202020204" pitchFamily="34" charset="0"/>
              </a:rPr>
              <a:t>SORs</a:t>
            </a:r>
            <a:r>
              <a:rPr lang="pt-BR" sz="2400" dirty="0">
                <a:effectLst/>
                <a:latin typeface="Arial" panose="020B0604020202020204" pitchFamily="34" charset="0"/>
                <a:ea typeface="Times New Roman" panose="02020603050405020304" pitchFamily="18" charset="0"/>
                <a:cs typeface="Arial" panose="020B0604020202020204" pitchFamily="34" charset="0"/>
              </a:rPr>
              <a:t> mais adequadas para os casos I, II e III, são:</a:t>
            </a:r>
            <a:endParaRPr lang="pt-BR" sz="2800" dirty="0">
              <a:effectLst/>
              <a:latin typeface="Arial" panose="020B0604020202020204" pitchFamily="34" charset="0"/>
              <a:ea typeface="Calibri" panose="020F0502020204030204" pitchFamily="34" charset="0"/>
              <a:cs typeface="Arial" panose="020B0604020202020204" pitchFamily="34" charset="0"/>
            </a:endParaRPr>
          </a:p>
        </p:txBody>
      </p:sp>
      <p:sp>
        <p:nvSpPr>
          <p:cNvPr id="8" name="Título 1">
            <a:extLst>
              <a:ext uri="{FF2B5EF4-FFF2-40B4-BE49-F238E27FC236}">
                <a16:creationId xmlns:a16="http://schemas.microsoft.com/office/drawing/2014/main" id="{0FB07F9A-1118-4760-AF7A-0E77A16B9DC0}"/>
              </a:ext>
            </a:extLst>
          </p:cNvPr>
          <p:cNvSpPr txBox="1">
            <a:spLocks/>
          </p:cNvSpPr>
          <p:nvPr/>
        </p:nvSpPr>
        <p:spPr>
          <a:xfrm>
            <a:off x="3171217" y="5778"/>
            <a:ext cx="1219199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dirty="0">
                <a:solidFill>
                  <a:srgbClr val="FF6600"/>
                </a:solidFill>
                <a:latin typeface="Arial" panose="020B0604020202020204" pitchFamily="34" charset="0"/>
                <a:cs typeface="Arial" panose="020B0604020202020204" pitchFamily="34" charset="0"/>
              </a:rPr>
              <a:t>4. Conclusão - Exercícios de Fixação </a:t>
            </a:r>
          </a:p>
        </p:txBody>
      </p:sp>
      <p:cxnSp>
        <p:nvCxnSpPr>
          <p:cNvPr id="9" name="Conector reto 8">
            <a:extLst>
              <a:ext uri="{FF2B5EF4-FFF2-40B4-BE49-F238E27FC236}">
                <a16:creationId xmlns:a16="http://schemas.microsoft.com/office/drawing/2014/main" id="{31263DB6-2D3C-4D23-B291-5B660EBEBB50}"/>
              </a:ext>
            </a:extLst>
          </p:cNvPr>
          <p:cNvCxnSpPr>
            <a:cxnSpLocks/>
          </p:cNvCxnSpPr>
          <p:nvPr/>
        </p:nvCxnSpPr>
        <p:spPr>
          <a:xfrm flipH="1">
            <a:off x="3171217" y="953308"/>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10" name="Picture 2" descr="Processo Seletivo IFRN 2019: Edital abre vagas para Professor Substituto">
            <a:extLst>
              <a:ext uri="{FF2B5EF4-FFF2-40B4-BE49-F238E27FC236}">
                <a16:creationId xmlns:a16="http://schemas.microsoft.com/office/drawing/2014/main" id="{1B399B7F-2112-48DE-A2EB-03AA421347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530" y="162264"/>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1" name="Retângulo: Cantos Diagonais Recortados 10">
            <a:extLst>
              <a:ext uri="{FF2B5EF4-FFF2-40B4-BE49-F238E27FC236}">
                <a16:creationId xmlns:a16="http://schemas.microsoft.com/office/drawing/2014/main" id="{436896EE-8E20-4F2A-9AED-A06A5C75C4DF}"/>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53</a:t>
            </a:r>
          </a:p>
        </p:txBody>
      </p:sp>
    </p:spTree>
    <p:extLst>
      <p:ext uri="{BB962C8B-B14F-4D97-AF65-F5344CB8AC3E}">
        <p14:creationId xmlns:p14="http://schemas.microsoft.com/office/powerpoint/2010/main" val="33294705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8F6ECCA-987D-415E-BB82-ABE0FA5A4922}"/>
              </a:ext>
            </a:extLst>
          </p:cNvPr>
          <p:cNvSpPr>
            <a:spLocks noGrp="1"/>
          </p:cNvSpPr>
          <p:nvPr>
            <p:ph idx="1"/>
          </p:nvPr>
        </p:nvSpPr>
        <p:spPr>
          <a:xfrm>
            <a:off x="380916" y="1336652"/>
            <a:ext cx="11430168" cy="5172515"/>
          </a:xfrm>
        </p:spPr>
        <p:txBody>
          <a:bodyPr>
            <a:noAutofit/>
          </a:bodyPr>
          <a:lstStyle/>
          <a:p>
            <a:pPr>
              <a:lnSpc>
                <a:spcPct val="107000"/>
              </a:lnSpc>
              <a:spcAft>
                <a:spcPts val="800"/>
              </a:spcAft>
            </a:pPr>
            <a:r>
              <a:rPr lang="pt-BR" sz="2400" b="1" dirty="0">
                <a:effectLst/>
                <a:latin typeface="Arial" panose="020B0604020202020204" pitchFamily="34" charset="0"/>
                <a:ea typeface="Times New Roman" panose="02020603050405020304" pitchFamily="18" charset="0"/>
                <a:cs typeface="Arial" panose="020B0604020202020204" pitchFamily="34" charset="0"/>
              </a:rPr>
              <a:t>Ano: </a:t>
            </a:r>
            <a:r>
              <a:rPr lang="pt-BR" sz="2400" dirty="0">
                <a:effectLst/>
                <a:latin typeface="Arial" panose="020B0604020202020204" pitchFamily="34" charset="0"/>
                <a:ea typeface="Times New Roman" panose="02020603050405020304" pitchFamily="18" charset="0"/>
                <a:cs typeface="Arial" panose="020B0604020202020204" pitchFamily="34" charset="0"/>
              </a:rPr>
              <a:t>2014 </a:t>
            </a:r>
            <a:r>
              <a:rPr lang="pt-BR" sz="2400" b="1" dirty="0">
                <a:effectLst/>
                <a:latin typeface="Arial" panose="020B0604020202020204" pitchFamily="34" charset="0"/>
                <a:ea typeface="Times New Roman" panose="02020603050405020304" pitchFamily="18" charset="0"/>
                <a:cs typeface="Arial" panose="020B0604020202020204" pitchFamily="34" charset="0"/>
              </a:rPr>
              <a:t>Banca: </a:t>
            </a:r>
            <a:r>
              <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3"/>
              </a:rPr>
              <a:t>FCC</a:t>
            </a:r>
            <a:r>
              <a:rPr lang="pt-BR" sz="2400" dirty="0">
                <a:effectLst/>
                <a:latin typeface="Arial" panose="020B0604020202020204" pitchFamily="34" charset="0"/>
                <a:ea typeface="Times New Roman" panose="02020603050405020304" pitchFamily="18" charset="0"/>
                <a:cs typeface="Arial" panose="020B0604020202020204" pitchFamily="34" charset="0"/>
              </a:rPr>
              <a:t> </a:t>
            </a:r>
            <a:r>
              <a:rPr lang="pt-BR" sz="2400" b="1" dirty="0">
                <a:effectLst/>
                <a:latin typeface="Arial" panose="020B0604020202020204" pitchFamily="34" charset="0"/>
                <a:ea typeface="Times New Roman" panose="02020603050405020304" pitchFamily="18" charset="0"/>
                <a:cs typeface="Arial" panose="020B0604020202020204" pitchFamily="34" charset="0"/>
              </a:rPr>
              <a:t>Órgão: </a:t>
            </a:r>
            <a:r>
              <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4"/>
              </a:rPr>
              <a:t>SABESP</a:t>
            </a:r>
            <a:r>
              <a:rPr lang="pt-BR" sz="2400" dirty="0">
                <a:effectLst/>
                <a:latin typeface="Arial" panose="020B0604020202020204" pitchFamily="34" charset="0"/>
                <a:ea typeface="Times New Roman" panose="02020603050405020304" pitchFamily="18" charset="0"/>
                <a:cs typeface="Arial" panose="020B0604020202020204" pitchFamily="34" charset="0"/>
              </a:rPr>
              <a:t> </a:t>
            </a:r>
            <a:r>
              <a:rPr lang="pt-BR" sz="2400" b="1" dirty="0">
                <a:effectLst/>
                <a:latin typeface="Arial" panose="020B0604020202020204" pitchFamily="34" charset="0"/>
                <a:ea typeface="Times New Roman" panose="02020603050405020304" pitchFamily="18" charset="0"/>
                <a:cs typeface="Arial" panose="020B0604020202020204" pitchFamily="34" charset="0"/>
              </a:rPr>
              <a:t>Prova: </a:t>
            </a:r>
            <a:r>
              <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5"/>
              </a:rPr>
              <a:t>FCC - 2014 - SABESP - Analista de Gestão – Sistemas</a:t>
            </a:r>
            <a:endPar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endParaRPr>
          </a:p>
          <a:p>
            <a:pPr marL="0" indent="0">
              <a:lnSpc>
                <a:spcPct val="107000"/>
              </a:lnSpc>
              <a:spcAft>
                <a:spcPts val="800"/>
              </a:spcAft>
              <a:buNone/>
            </a:pPr>
            <a:endParaRPr lang="pt-BR" sz="100" u="sng" dirty="0">
              <a:solidFill>
                <a:srgbClr val="EE8523"/>
              </a:solidFill>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spcAft>
                <a:spcPts val="800"/>
              </a:spcAft>
              <a:buNone/>
            </a:pPr>
            <a:r>
              <a:rPr lang="pt-BR" sz="2400" dirty="0">
                <a:effectLst/>
                <a:latin typeface="Arial" panose="020B0604020202020204" pitchFamily="34" charset="0"/>
                <a:ea typeface="Times New Roman" panose="02020603050405020304" pitchFamily="18" charset="0"/>
                <a:cs typeface="Arial" panose="020B0604020202020204" pitchFamily="34" charset="0"/>
              </a:rPr>
              <a:t>I. A loja </a:t>
            </a:r>
            <a:r>
              <a:rPr lang="pt-BR" sz="2400" dirty="0" err="1">
                <a:effectLst/>
                <a:latin typeface="Arial" panose="020B0604020202020204" pitchFamily="34" charset="0"/>
                <a:ea typeface="Times New Roman" panose="02020603050405020304" pitchFamily="18" charset="0"/>
                <a:cs typeface="Arial" panose="020B0604020202020204" pitchFamily="34" charset="0"/>
              </a:rPr>
              <a:t>VendeDemais</a:t>
            </a:r>
            <a:r>
              <a:rPr lang="pt-BR" sz="2400" dirty="0">
                <a:effectLst/>
                <a:latin typeface="Arial" panose="020B0604020202020204" pitchFamily="34" charset="0"/>
                <a:ea typeface="Times New Roman" panose="02020603050405020304" pitchFamily="18" charset="0"/>
                <a:cs typeface="Arial" panose="020B0604020202020204" pitchFamily="34" charset="0"/>
              </a:rPr>
              <a:t> possui, além da sua matriz, 100 filiais espalhadas pelo país. Possui um sistema integrado que conecta todas as lojas, de forma que um cliente possa solicitar que um produto seja entregue em outra cidade que também possua uma loja </a:t>
            </a:r>
            <a:r>
              <a:rPr lang="pt-BR" sz="2400" dirty="0" err="1">
                <a:effectLst/>
                <a:latin typeface="Arial" panose="020B0604020202020204" pitchFamily="34" charset="0"/>
                <a:ea typeface="Times New Roman" panose="02020603050405020304" pitchFamily="18" charset="0"/>
                <a:cs typeface="Arial" panose="020B0604020202020204" pitchFamily="34" charset="0"/>
              </a:rPr>
              <a:t>VendeDemais</a:t>
            </a:r>
            <a:r>
              <a:rPr lang="pt-BR" sz="2400" dirty="0">
                <a:effectLst/>
                <a:latin typeface="Arial" panose="020B0604020202020204" pitchFamily="34" charset="0"/>
                <a:ea typeface="Times New Roman" panose="02020603050405020304" pitchFamily="18" charset="0"/>
                <a:cs typeface="Arial" panose="020B0604020202020204" pitchFamily="34" charset="0"/>
              </a:rPr>
              <a:t>. A loja vai precisar de um servidor de banco de dados, este banco de dados precisa ser armazenado com segurança e possuir rotinas de </a:t>
            </a:r>
            <a:r>
              <a:rPr lang="pt-BR" sz="2400" i="1" dirty="0">
                <a:effectLst/>
                <a:latin typeface="Arial" panose="020B0604020202020204" pitchFamily="34" charset="0"/>
                <a:ea typeface="Times New Roman" panose="02020603050405020304" pitchFamily="18" charset="0"/>
                <a:cs typeface="Arial" panose="020B0604020202020204" pitchFamily="34" charset="0"/>
              </a:rPr>
              <a:t>backup</a:t>
            </a:r>
            <a:r>
              <a:rPr lang="pt-BR" sz="2400" dirty="0">
                <a:effectLst/>
                <a:latin typeface="Arial" panose="020B0604020202020204" pitchFamily="34" charset="0"/>
                <a:ea typeface="Times New Roman" panose="02020603050405020304" pitchFamily="18" charset="0"/>
                <a:cs typeface="Arial" panose="020B0604020202020204" pitchFamily="34" charset="0"/>
              </a:rPr>
              <a:t> para garantir sua integridade. </a:t>
            </a:r>
            <a:r>
              <a:rPr lang="pt-BR" sz="2400" b="1" dirty="0">
                <a:effectLst/>
                <a:latin typeface="Arial" panose="020B0604020202020204" pitchFamily="34" charset="0"/>
                <a:ea typeface="Times New Roman" panose="02020603050405020304" pitchFamily="18" charset="0"/>
                <a:cs typeface="Arial" panose="020B0604020202020204" pitchFamily="34" charset="0"/>
              </a:rPr>
              <a:t>Necessitando de uma máquina servidora dedicada para tal função.</a:t>
            </a:r>
          </a:p>
        </p:txBody>
      </p:sp>
      <p:sp>
        <p:nvSpPr>
          <p:cNvPr id="6" name="Título 1">
            <a:extLst>
              <a:ext uri="{FF2B5EF4-FFF2-40B4-BE49-F238E27FC236}">
                <a16:creationId xmlns:a16="http://schemas.microsoft.com/office/drawing/2014/main" id="{618D4B17-EC03-409F-9216-8B76043EA3EF}"/>
              </a:ext>
            </a:extLst>
          </p:cNvPr>
          <p:cNvSpPr txBox="1">
            <a:spLocks/>
          </p:cNvSpPr>
          <p:nvPr/>
        </p:nvSpPr>
        <p:spPr>
          <a:xfrm>
            <a:off x="3171217" y="180878"/>
            <a:ext cx="1219199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dirty="0">
                <a:solidFill>
                  <a:srgbClr val="FF6600"/>
                </a:solidFill>
                <a:latin typeface="Arial" panose="020B0604020202020204" pitchFamily="34" charset="0"/>
                <a:cs typeface="Arial" panose="020B0604020202020204" pitchFamily="34" charset="0"/>
              </a:rPr>
              <a:t>4. Conclusão - Exercícios de Fixação </a:t>
            </a:r>
          </a:p>
        </p:txBody>
      </p:sp>
      <p:cxnSp>
        <p:nvCxnSpPr>
          <p:cNvPr id="7" name="Conector reto 6">
            <a:extLst>
              <a:ext uri="{FF2B5EF4-FFF2-40B4-BE49-F238E27FC236}">
                <a16:creationId xmlns:a16="http://schemas.microsoft.com/office/drawing/2014/main" id="{D80E335B-BAAB-455C-AA21-56954EDB577E}"/>
              </a:ext>
            </a:extLst>
          </p:cNvPr>
          <p:cNvCxnSpPr>
            <a:cxnSpLocks/>
          </p:cNvCxnSpPr>
          <p:nvPr/>
        </p:nvCxnSpPr>
        <p:spPr>
          <a:xfrm flipH="1">
            <a:off x="3171217" y="1128408"/>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8" name="Picture 2" descr="Processo Seletivo IFRN 2019: Edital abre vagas para Professor Substituto">
            <a:extLst>
              <a:ext uri="{FF2B5EF4-FFF2-40B4-BE49-F238E27FC236}">
                <a16:creationId xmlns:a16="http://schemas.microsoft.com/office/drawing/2014/main" id="{2BDE489D-B8A3-4339-9152-F4C7F6E6DC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187" y="173738"/>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9" name="Retângulo: Cantos Diagonais Recortados 8">
            <a:extLst>
              <a:ext uri="{FF2B5EF4-FFF2-40B4-BE49-F238E27FC236}">
                <a16:creationId xmlns:a16="http://schemas.microsoft.com/office/drawing/2014/main" id="{C64E8F74-EBDF-4BFB-89D5-603702FB8491}"/>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54</a:t>
            </a:r>
          </a:p>
        </p:txBody>
      </p:sp>
    </p:spTree>
    <p:extLst>
      <p:ext uri="{BB962C8B-B14F-4D97-AF65-F5344CB8AC3E}">
        <p14:creationId xmlns:p14="http://schemas.microsoft.com/office/powerpoint/2010/main" val="28863688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8F6ECCA-987D-415E-BB82-ABE0FA5A4922}"/>
              </a:ext>
            </a:extLst>
          </p:cNvPr>
          <p:cNvSpPr>
            <a:spLocks noGrp="1"/>
          </p:cNvSpPr>
          <p:nvPr>
            <p:ph idx="1"/>
          </p:nvPr>
        </p:nvSpPr>
        <p:spPr>
          <a:xfrm>
            <a:off x="380916" y="1603716"/>
            <a:ext cx="11430168" cy="5172515"/>
          </a:xfrm>
        </p:spPr>
        <p:txBody>
          <a:bodyPr>
            <a:noAutofit/>
          </a:bodyPr>
          <a:lstStyle/>
          <a:p>
            <a:pPr>
              <a:lnSpc>
                <a:spcPct val="107000"/>
              </a:lnSpc>
              <a:spcAft>
                <a:spcPts val="800"/>
              </a:spcAft>
            </a:pPr>
            <a:r>
              <a:rPr lang="pt-BR" sz="2400" b="1" dirty="0">
                <a:effectLst/>
                <a:latin typeface="Arial" panose="020B0604020202020204" pitchFamily="34" charset="0"/>
                <a:ea typeface="Times New Roman" panose="02020603050405020304" pitchFamily="18" charset="0"/>
                <a:cs typeface="Arial" panose="020B0604020202020204" pitchFamily="34" charset="0"/>
              </a:rPr>
              <a:t>Ano: </a:t>
            </a:r>
            <a:r>
              <a:rPr lang="pt-BR" sz="2400" dirty="0">
                <a:effectLst/>
                <a:latin typeface="Arial" panose="020B0604020202020204" pitchFamily="34" charset="0"/>
                <a:ea typeface="Times New Roman" panose="02020603050405020304" pitchFamily="18" charset="0"/>
                <a:cs typeface="Arial" panose="020B0604020202020204" pitchFamily="34" charset="0"/>
              </a:rPr>
              <a:t>2014 </a:t>
            </a:r>
            <a:r>
              <a:rPr lang="pt-BR" sz="2400" b="1" dirty="0">
                <a:effectLst/>
                <a:latin typeface="Arial" panose="020B0604020202020204" pitchFamily="34" charset="0"/>
                <a:ea typeface="Times New Roman" panose="02020603050405020304" pitchFamily="18" charset="0"/>
                <a:cs typeface="Arial" panose="020B0604020202020204" pitchFamily="34" charset="0"/>
              </a:rPr>
              <a:t>Banca: </a:t>
            </a:r>
            <a:r>
              <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3"/>
              </a:rPr>
              <a:t>FCC</a:t>
            </a:r>
            <a:r>
              <a:rPr lang="pt-BR" sz="2400" dirty="0">
                <a:effectLst/>
                <a:latin typeface="Arial" panose="020B0604020202020204" pitchFamily="34" charset="0"/>
                <a:ea typeface="Times New Roman" panose="02020603050405020304" pitchFamily="18" charset="0"/>
                <a:cs typeface="Arial" panose="020B0604020202020204" pitchFamily="34" charset="0"/>
              </a:rPr>
              <a:t> </a:t>
            </a:r>
            <a:r>
              <a:rPr lang="pt-BR" sz="2400" b="1" dirty="0">
                <a:effectLst/>
                <a:latin typeface="Arial" panose="020B0604020202020204" pitchFamily="34" charset="0"/>
                <a:ea typeface="Times New Roman" panose="02020603050405020304" pitchFamily="18" charset="0"/>
                <a:cs typeface="Arial" panose="020B0604020202020204" pitchFamily="34" charset="0"/>
              </a:rPr>
              <a:t>Órgão: </a:t>
            </a:r>
            <a:r>
              <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4"/>
              </a:rPr>
              <a:t>SABESP</a:t>
            </a:r>
            <a:r>
              <a:rPr lang="pt-BR" sz="2400" dirty="0">
                <a:effectLst/>
                <a:latin typeface="Arial" panose="020B0604020202020204" pitchFamily="34" charset="0"/>
                <a:ea typeface="Times New Roman" panose="02020603050405020304" pitchFamily="18" charset="0"/>
                <a:cs typeface="Arial" panose="020B0604020202020204" pitchFamily="34" charset="0"/>
              </a:rPr>
              <a:t> </a:t>
            </a:r>
            <a:r>
              <a:rPr lang="pt-BR" sz="2400" b="1" dirty="0">
                <a:effectLst/>
                <a:latin typeface="Arial" panose="020B0604020202020204" pitchFamily="34" charset="0"/>
                <a:ea typeface="Times New Roman" panose="02020603050405020304" pitchFamily="18" charset="0"/>
                <a:cs typeface="Arial" panose="020B0604020202020204" pitchFamily="34" charset="0"/>
              </a:rPr>
              <a:t>Prova: </a:t>
            </a:r>
            <a:r>
              <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5"/>
              </a:rPr>
              <a:t>FCC - 2014 - SABESP - Analista de Gestão – Sistemas</a:t>
            </a:r>
            <a:endPar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endParaRPr>
          </a:p>
          <a:p>
            <a:pPr marL="0" indent="0">
              <a:lnSpc>
                <a:spcPct val="107000"/>
              </a:lnSpc>
              <a:spcAft>
                <a:spcPts val="800"/>
              </a:spcAft>
              <a:buNone/>
            </a:pPr>
            <a:endParaRPr lang="pt-BR" sz="100" u="sng" dirty="0">
              <a:solidFill>
                <a:srgbClr val="EE8523"/>
              </a:solidFill>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spcAft>
                <a:spcPts val="800"/>
              </a:spcAft>
              <a:buNone/>
            </a:pPr>
            <a:r>
              <a:rPr lang="pt-BR" sz="2400" dirty="0">
                <a:effectLst/>
                <a:latin typeface="Arial" panose="020B0604020202020204" pitchFamily="34" charset="0"/>
                <a:ea typeface="Times New Roman" panose="02020603050405020304" pitchFamily="18" charset="0"/>
                <a:cs typeface="Arial" panose="020B0604020202020204" pitchFamily="34" charset="0"/>
              </a:rPr>
              <a:t>II. Numa pequena empresa, os computadores devem ser conectados em grupo para que outros usuários possam compartilhar recursos e informações, principalmente documentos. </a:t>
            </a:r>
            <a:r>
              <a:rPr lang="pt-BR" sz="2400" b="1" dirty="0">
                <a:effectLst/>
                <a:latin typeface="Arial" panose="020B0604020202020204" pitchFamily="34" charset="0"/>
                <a:ea typeface="Times New Roman" panose="02020603050405020304" pitchFamily="18" charset="0"/>
                <a:cs typeface="Arial" panose="020B0604020202020204" pitchFamily="34" charset="0"/>
              </a:rPr>
              <a:t>Não é necessário um local central para autenticação de usuários, armazenamento de arquivos ou acesso a recursos. </a:t>
            </a:r>
          </a:p>
        </p:txBody>
      </p:sp>
      <p:sp>
        <p:nvSpPr>
          <p:cNvPr id="6" name="Título 1">
            <a:extLst>
              <a:ext uri="{FF2B5EF4-FFF2-40B4-BE49-F238E27FC236}">
                <a16:creationId xmlns:a16="http://schemas.microsoft.com/office/drawing/2014/main" id="{E48E0A41-74F4-4D37-9CC3-A6F4BF757330}"/>
              </a:ext>
            </a:extLst>
          </p:cNvPr>
          <p:cNvSpPr txBox="1">
            <a:spLocks/>
          </p:cNvSpPr>
          <p:nvPr/>
        </p:nvSpPr>
        <p:spPr>
          <a:xfrm>
            <a:off x="3171217" y="278153"/>
            <a:ext cx="1219199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dirty="0">
                <a:solidFill>
                  <a:srgbClr val="FF6600"/>
                </a:solidFill>
                <a:latin typeface="Arial" panose="020B0604020202020204" pitchFamily="34" charset="0"/>
                <a:cs typeface="Arial" panose="020B0604020202020204" pitchFamily="34" charset="0"/>
              </a:rPr>
              <a:t>4. Conclusão - Exercícios de Fixação </a:t>
            </a:r>
          </a:p>
        </p:txBody>
      </p:sp>
      <p:cxnSp>
        <p:nvCxnSpPr>
          <p:cNvPr id="7" name="Conector reto 6">
            <a:extLst>
              <a:ext uri="{FF2B5EF4-FFF2-40B4-BE49-F238E27FC236}">
                <a16:creationId xmlns:a16="http://schemas.microsoft.com/office/drawing/2014/main" id="{0DB6FD1F-E05C-449A-A573-E60A9852C0EB}"/>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8" name="Picture 2" descr="Processo Seletivo IFRN 2019: Edital abre vagas para Professor Substituto">
            <a:extLst>
              <a:ext uri="{FF2B5EF4-FFF2-40B4-BE49-F238E27FC236}">
                <a16:creationId xmlns:a16="http://schemas.microsoft.com/office/drawing/2014/main" id="{4E678FB2-E83E-495A-9811-3F30050989C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9" name="Retângulo: Cantos Diagonais Recortados 8">
            <a:extLst>
              <a:ext uri="{FF2B5EF4-FFF2-40B4-BE49-F238E27FC236}">
                <a16:creationId xmlns:a16="http://schemas.microsoft.com/office/drawing/2014/main" id="{C77729D3-6720-4881-85C1-497B7DCF1A1A}"/>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55</a:t>
            </a:r>
          </a:p>
        </p:txBody>
      </p:sp>
    </p:spTree>
    <p:extLst>
      <p:ext uri="{BB962C8B-B14F-4D97-AF65-F5344CB8AC3E}">
        <p14:creationId xmlns:p14="http://schemas.microsoft.com/office/powerpoint/2010/main" val="3678358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8F6ECCA-987D-415E-BB82-ABE0FA5A4922}"/>
              </a:ext>
            </a:extLst>
          </p:cNvPr>
          <p:cNvSpPr>
            <a:spLocks noGrp="1"/>
          </p:cNvSpPr>
          <p:nvPr>
            <p:ph idx="1"/>
          </p:nvPr>
        </p:nvSpPr>
        <p:spPr>
          <a:xfrm>
            <a:off x="332366" y="1121282"/>
            <a:ext cx="11430168" cy="5561621"/>
          </a:xfrm>
        </p:spPr>
        <p:txBody>
          <a:bodyPr>
            <a:noAutofit/>
          </a:bodyPr>
          <a:lstStyle/>
          <a:p>
            <a:pPr>
              <a:lnSpc>
                <a:spcPct val="107000"/>
              </a:lnSpc>
              <a:spcAft>
                <a:spcPts val="800"/>
              </a:spcAft>
            </a:pPr>
            <a:r>
              <a:rPr lang="pt-BR" sz="2400" b="1" dirty="0">
                <a:effectLst/>
                <a:latin typeface="Arial" panose="020B0604020202020204" pitchFamily="34" charset="0"/>
                <a:ea typeface="Times New Roman" panose="02020603050405020304" pitchFamily="18" charset="0"/>
                <a:cs typeface="Arial" panose="020B0604020202020204" pitchFamily="34" charset="0"/>
              </a:rPr>
              <a:t>Ano: </a:t>
            </a:r>
            <a:r>
              <a:rPr lang="pt-BR" sz="2400" dirty="0">
                <a:effectLst/>
                <a:latin typeface="Arial" panose="020B0604020202020204" pitchFamily="34" charset="0"/>
                <a:ea typeface="Times New Roman" panose="02020603050405020304" pitchFamily="18" charset="0"/>
                <a:cs typeface="Arial" panose="020B0604020202020204" pitchFamily="34" charset="0"/>
              </a:rPr>
              <a:t>2014 </a:t>
            </a:r>
            <a:r>
              <a:rPr lang="pt-BR" sz="2400" b="1" dirty="0">
                <a:effectLst/>
                <a:latin typeface="Arial" panose="020B0604020202020204" pitchFamily="34" charset="0"/>
                <a:ea typeface="Times New Roman" panose="02020603050405020304" pitchFamily="18" charset="0"/>
                <a:cs typeface="Arial" panose="020B0604020202020204" pitchFamily="34" charset="0"/>
              </a:rPr>
              <a:t>Banca: </a:t>
            </a:r>
            <a:r>
              <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3"/>
              </a:rPr>
              <a:t>FCC</a:t>
            </a:r>
            <a:r>
              <a:rPr lang="pt-BR" sz="2400" dirty="0">
                <a:effectLst/>
                <a:latin typeface="Arial" panose="020B0604020202020204" pitchFamily="34" charset="0"/>
                <a:ea typeface="Times New Roman" panose="02020603050405020304" pitchFamily="18" charset="0"/>
                <a:cs typeface="Arial" panose="020B0604020202020204" pitchFamily="34" charset="0"/>
              </a:rPr>
              <a:t> </a:t>
            </a:r>
            <a:r>
              <a:rPr lang="pt-BR" sz="2400" b="1" dirty="0">
                <a:effectLst/>
                <a:latin typeface="Arial" panose="020B0604020202020204" pitchFamily="34" charset="0"/>
                <a:ea typeface="Times New Roman" panose="02020603050405020304" pitchFamily="18" charset="0"/>
                <a:cs typeface="Arial" panose="020B0604020202020204" pitchFamily="34" charset="0"/>
              </a:rPr>
              <a:t>Órgão: </a:t>
            </a:r>
            <a:r>
              <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4"/>
              </a:rPr>
              <a:t>SABESP</a:t>
            </a:r>
            <a:r>
              <a:rPr lang="pt-BR" sz="2400" dirty="0">
                <a:effectLst/>
                <a:latin typeface="Arial" panose="020B0604020202020204" pitchFamily="34" charset="0"/>
                <a:ea typeface="Times New Roman" panose="02020603050405020304" pitchFamily="18" charset="0"/>
                <a:cs typeface="Arial" panose="020B0604020202020204" pitchFamily="34" charset="0"/>
              </a:rPr>
              <a:t> </a:t>
            </a:r>
            <a:r>
              <a:rPr lang="pt-BR" sz="2400" b="1" dirty="0">
                <a:effectLst/>
                <a:latin typeface="Arial" panose="020B0604020202020204" pitchFamily="34" charset="0"/>
                <a:ea typeface="Times New Roman" panose="02020603050405020304" pitchFamily="18" charset="0"/>
                <a:cs typeface="Arial" panose="020B0604020202020204" pitchFamily="34" charset="0"/>
              </a:rPr>
              <a:t>Prova: </a:t>
            </a:r>
            <a:r>
              <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hlinkClick r:id="rId5"/>
              </a:rPr>
              <a:t>FCC - 2014 - SABESP - Analista de Gestão – Sistemas</a:t>
            </a:r>
            <a:endParaRPr lang="pt-BR" sz="2400" u="sng" dirty="0">
              <a:solidFill>
                <a:srgbClr val="EE8523"/>
              </a:solidFill>
              <a:effectLst/>
              <a:latin typeface="Arial" panose="020B0604020202020204" pitchFamily="34" charset="0"/>
              <a:ea typeface="Times New Roman" panose="02020603050405020304" pitchFamily="18" charset="0"/>
              <a:cs typeface="Arial" panose="020B0604020202020204" pitchFamily="34" charset="0"/>
            </a:endParaRPr>
          </a:p>
          <a:p>
            <a:pPr marL="0" indent="0" algn="just">
              <a:lnSpc>
                <a:spcPct val="150000"/>
              </a:lnSpc>
              <a:spcAft>
                <a:spcPts val="800"/>
              </a:spcAft>
              <a:buNone/>
            </a:pPr>
            <a:r>
              <a:rPr lang="pt-BR" sz="2400" dirty="0">
                <a:effectLst/>
                <a:latin typeface="Arial" panose="020B0604020202020204" pitchFamily="34" charset="0"/>
                <a:ea typeface="Times New Roman" panose="02020603050405020304" pitchFamily="18" charset="0"/>
                <a:cs typeface="Arial" panose="020B0604020202020204" pitchFamily="34" charset="0"/>
              </a:rPr>
              <a:t>III. Os advogados de um pequeno escritório de advocacia foram contratados para trabalhar em um caso de propaganda enganosa. Eles querem dividir os documentos eletrônicos que estão produzindo como provas para ganhar a causa. É necessário ter um servidor de arquivos em que os advogados irão gravar e ler os documentos. Não é necessário um alto poder de processamento, nem permissões de arquivo, pois os advogados querem apenas compartilhar os arquivos, </a:t>
            </a:r>
            <a:r>
              <a:rPr lang="pt-BR" sz="2400" b="1" dirty="0">
                <a:latin typeface="Arial" panose="020B0604020202020204" pitchFamily="34" charset="0"/>
                <a:ea typeface="Times New Roman" panose="02020603050405020304" pitchFamily="18" charset="0"/>
                <a:cs typeface="Arial" panose="020B0604020202020204" pitchFamily="34" charset="0"/>
              </a:rPr>
              <a:t>usando uma das máquinas como </a:t>
            </a:r>
            <a:r>
              <a:rPr lang="pt-BR" sz="2400" b="1" dirty="0">
                <a:effectLst/>
                <a:latin typeface="Arial" panose="020B0604020202020204" pitchFamily="34" charset="0"/>
                <a:ea typeface="Times New Roman" panose="02020603050405020304" pitchFamily="18" charset="0"/>
                <a:cs typeface="Arial" panose="020B0604020202020204" pitchFamily="34" charset="0"/>
              </a:rPr>
              <a:t>servidor ligada aos demais computadores da rede.</a:t>
            </a:r>
          </a:p>
        </p:txBody>
      </p:sp>
      <p:sp>
        <p:nvSpPr>
          <p:cNvPr id="6" name="Título 1">
            <a:extLst>
              <a:ext uri="{FF2B5EF4-FFF2-40B4-BE49-F238E27FC236}">
                <a16:creationId xmlns:a16="http://schemas.microsoft.com/office/drawing/2014/main" id="{0F8CAC2D-7C59-4071-8B5E-606BA0EDF051}"/>
              </a:ext>
            </a:extLst>
          </p:cNvPr>
          <p:cNvSpPr txBox="1">
            <a:spLocks/>
          </p:cNvSpPr>
          <p:nvPr/>
        </p:nvSpPr>
        <p:spPr>
          <a:xfrm>
            <a:off x="3190673" y="30423"/>
            <a:ext cx="1219199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dirty="0">
                <a:solidFill>
                  <a:srgbClr val="FF6600"/>
                </a:solidFill>
                <a:latin typeface="Arial" panose="020B0604020202020204" pitchFamily="34" charset="0"/>
                <a:cs typeface="Arial" panose="020B0604020202020204" pitchFamily="34" charset="0"/>
              </a:rPr>
              <a:t>4. Conclusão - Exercícios de Fixação </a:t>
            </a:r>
          </a:p>
        </p:txBody>
      </p:sp>
      <p:cxnSp>
        <p:nvCxnSpPr>
          <p:cNvPr id="7" name="Conector reto 6">
            <a:extLst>
              <a:ext uri="{FF2B5EF4-FFF2-40B4-BE49-F238E27FC236}">
                <a16:creationId xmlns:a16="http://schemas.microsoft.com/office/drawing/2014/main" id="{E721AAF2-E668-4D4B-AD05-4807D69DC31C}"/>
              </a:ext>
            </a:extLst>
          </p:cNvPr>
          <p:cNvCxnSpPr>
            <a:cxnSpLocks/>
          </p:cNvCxnSpPr>
          <p:nvPr/>
        </p:nvCxnSpPr>
        <p:spPr>
          <a:xfrm flipH="1">
            <a:off x="3190673" y="97795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8" name="Picture 2" descr="Processo Seletivo IFRN 2019: Edital abre vagas para Professor Substituto">
            <a:extLst>
              <a:ext uri="{FF2B5EF4-FFF2-40B4-BE49-F238E27FC236}">
                <a16:creationId xmlns:a16="http://schemas.microsoft.com/office/drawing/2014/main" id="{93022D7C-E7A9-4C97-9E91-DF58754669A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7268" y="122216"/>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9" name="Retângulo: Cantos Diagonais Recortados 8">
            <a:extLst>
              <a:ext uri="{FF2B5EF4-FFF2-40B4-BE49-F238E27FC236}">
                <a16:creationId xmlns:a16="http://schemas.microsoft.com/office/drawing/2014/main" id="{E9028C4D-8A27-4438-A70E-CBB4BC895601}"/>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56</a:t>
            </a:r>
          </a:p>
        </p:txBody>
      </p:sp>
    </p:spTree>
    <p:extLst>
      <p:ext uri="{BB962C8B-B14F-4D97-AF65-F5344CB8AC3E}">
        <p14:creationId xmlns:p14="http://schemas.microsoft.com/office/powerpoint/2010/main" val="26876707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8F6ECCA-987D-415E-BB82-ABE0FA5A4922}"/>
              </a:ext>
            </a:extLst>
          </p:cNvPr>
          <p:cNvSpPr>
            <a:spLocks noGrp="1"/>
          </p:cNvSpPr>
          <p:nvPr>
            <p:ph idx="1"/>
          </p:nvPr>
        </p:nvSpPr>
        <p:spPr>
          <a:xfrm>
            <a:off x="548887" y="1813534"/>
            <a:ext cx="5244660" cy="5107912"/>
          </a:xfrm>
        </p:spPr>
        <p:txBody>
          <a:bodyPr>
            <a:noAutofit/>
          </a:bodyPr>
          <a:lstStyle/>
          <a:p>
            <a:pPr marL="0" lvl="0" indent="0">
              <a:lnSpc>
                <a:spcPct val="107000"/>
              </a:lnSpc>
              <a:spcAft>
                <a:spcPts val="800"/>
              </a:spcAft>
              <a:buSzPts val="1000"/>
              <a:buNone/>
              <a:tabLst>
                <a:tab pos="457200" algn="l"/>
              </a:tabLst>
            </a:pPr>
            <a:r>
              <a:rPr lang="pt-BR" sz="2400" b="1" cap="all" dirty="0">
                <a:solidFill>
                  <a:srgbClr val="EE8523"/>
                </a:solidFill>
                <a:effectLst/>
                <a:latin typeface="Arial" panose="020B0604020202020204" pitchFamily="34" charset="0"/>
                <a:ea typeface="Times New Roman" panose="02020603050405020304" pitchFamily="18" charset="0"/>
                <a:cs typeface="Arial" panose="020B0604020202020204" pitchFamily="34" charset="0"/>
              </a:rPr>
              <a:t>A</a:t>
            </a:r>
            <a:r>
              <a:rPr lang="pt-BR" sz="2400" b="1" cap="all" dirty="0">
                <a:effectLst/>
                <a:latin typeface="Arial" panose="020B0604020202020204" pitchFamily="34" charset="0"/>
                <a:ea typeface="Times New Roman" panose="02020603050405020304" pitchFamily="18" charset="0"/>
                <a:cs typeface="Arial" panose="020B0604020202020204" pitchFamily="34" charset="0"/>
              </a:rPr>
              <a:t> </a:t>
            </a:r>
            <a:r>
              <a:rPr lang="pt-BR" sz="2400" dirty="0">
                <a:effectLst/>
                <a:latin typeface="Arial" panose="020B0604020202020204" pitchFamily="34" charset="0"/>
                <a:ea typeface="Times New Roman" panose="02020603050405020304" pitchFamily="18" charset="0"/>
                <a:cs typeface="Arial" panose="020B0604020202020204" pitchFamily="34" charset="0"/>
              </a:rPr>
              <a:t>I - cliente-servidor não dedicado</a:t>
            </a:r>
            <a:br>
              <a:rPr lang="pt-BR" sz="2400" dirty="0">
                <a:effectLst/>
                <a:latin typeface="Arial" panose="020B0604020202020204" pitchFamily="34" charset="0"/>
                <a:ea typeface="Times New Roman" panose="02020603050405020304" pitchFamily="18" charset="0"/>
                <a:cs typeface="Arial" panose="020B0604020202020204" pitchFamily="34" charset="0"/>
              </a:rPr>
            </a:br>
            <a:r>
              <a:rPr lang="pt-BR" sz="2400" dirty="0">
                <a:effectLst/>
                <a:latin typeface="Arial" panose="020B0604020202020204" pitchFamily="34" charset="0"/>
                <a:ea typeface="Times New Roman" panose="02020603050405020304" pitchFamily="18" charset="0"/>
                <a:cs typeface="Arial" panose="020B0604020202020204" pitchFamily="34" charset="0"/>
              </a:rPr>
              <a:t>   II - cliente-servidor dedicado</a:t>
            </a:r>
            <a:br>
              <a:rPr lang="pt-BR" sz="2400" dirty="0">
                <a:effectLst/>
                <a:latin typeface="Arial" panose="020B0604020202020204" pitchFamily="34" charset="0"/>
                <a:ea typeface="Times New Roman" panose="02020603050405020304" pitchFamily="18" charset="0"/>
                <a:cs typeface="Arial" panose="020B0604020202020204" pitchFamily="34" charset="0"/>
              </a:rPr>
            </a:br>
            <a:r>
              <a:rPr lang="pt-BR" sz="2400" dirty="0">
                <a:effectLst/>
                <a:latin typeface="Arial" panose="020B0604020202020204" pitchFamily="34" charset="0"/>
                <a:ea typeface="Times New Roman" panose="02020603050405020304" pitchFamily="18" charset="0"/>
                <a:cs typeface="Arial" panose="020B0604020202020204" pitchFamily="34" charset="0"/>
              </a:rPr>
              <a:t>   III - </a:t>
            </a:r>
            <a:r>
              <a:rPr lang="pt-BR" sz="2400" i="1" dirty="0" err="1">
                <a:effectLst/>
                <a:latin typeface="Arial" panose="020B0604020202020204" pitchFamily="34" charset="0"/>
                <a:ea typeface="Times New Roman" panose="02020603050405020304" pitchFamily="18" charset="0"/>
                <a:cs typeface="Arial" panose="020B0604020202020204" pitchFamily="34" charset="0"/>
              </a:rPr>
              <a:t>peer-to-peer</a:t>
            </a:r>
            <a:endParaRPr lang="pt-BR" sz="2400" dirty="0">
              <a:effectLst/>
              <a:latin typeface="Arial" panose="020B0604020202020204" pitchFamily="34" charset="0"/>
              <a:ea typeface="Calibri" panose="020F0502020204030204" pitchFamily="34" charset="0"/>
              <a:cs typeface="Arial" panose="020B0604020202020204" pitchFamily="34" charset="0"/>
            </a:endParaRPr>
          </a:p>
          <a:p>
            <a:pPr marL="0" lvl="0" indent="0">
              <a:lnSpc>
                <a:spcPct val="107000"/>
              </a:lnSpc>
              <a:spcAft>
                <a:spcPts val="800"/>
              </a:spcAft>
              <a:buSzPts val="1000"/>
              <a:buNone/>
              <a:tabLst>
                <a:tab pos="457200" algn="l"/>
              </a:tabLst>
            </a:pPr>
            <a:r>
              <a:rPr lang="pt-BR" sz="100" dirty="0">
                <a:effectLst/>
                <a:latin typeface="Arial" panose="020B0604020202020204" pitchFamily="34" charset="0"/>
                <a:ea typeface="Times New Roman" panose="02020603050405020304" pitchFamily="18" charset="0"/>
                <a:cs typeface="Arial" panose="020B0604020202020204" pitchFamily="34" charset="0"/>
              </a:rPr>
              <a:t> </a:t>
            </a:r>
            <a:endParaRPr lang="pt-BR" sz="100" dirty="0">
              <a:effectLst/>
              <a:latin typeface="Arial" panose="020B0604020202020204" pitchFamily="34" charset="0"/>
              <a:ea typeface="Calibri" panose="020F0502020204030204" pitchFamily="34" charset="0"/>
              <a:cs typeface="Arial" panose="020B0604020202020204" pitchFamily="34" charset="0"/>
            </a:endParaRPr>
          </a:p>
          <a:p>
            <a:pPr marL="0" lvl="0" indent="0">
              <a:lnSpc>
                <a:spcPct val="107000"/>
              </a:lnSpc>
              <a:spcAft>
                <a:spcPts val="800"/>
              </a:spcAft>
              <a:buSzPts val="1000"/>
              <a:buNone/>
              <a:tabLst>
                <a:tab pos="457200" algn="l"/>
              </a:tabLst>
            </a:pPr>
            <a:r>
              <a:rPr lang="pt-BR" sz="2400" b="1" cap="all" dirty="0">
                <a:solidFill>
                  <a:srgbClr val="EE8523"/>
                </a:solidFill>
                <a:effectLst/>
                <a:latin typeface="Arial" panose="020B0604020202020204" pitchFamily="34" charset="0"/>
                <a:ea typeface="Times New Roman" panose="02020603050405020304" pitchFamily="18" charset="0"/>
                <a:cs typeface="Arial" panose="020B0604020202020204" pitchFamily="34" charset="0"/>
              </a:rPr>
              <a:t>B </a:t>
            </a:r>
            <a:r>
              <a:rPr lang="pt-BR" sz="2400" dirty="0">
                <a:effectLst/>
                <a:latin typeface="Arial" panose="020B0604020202020204" pitchFamily="34" charset="0"/>
                <a:ea typeface="Times New Roman" panose="02020603050405020304" pitchFamily="18" charset="0"/>
                <a:cs typeface="Arial" panose="020B0604020202020204" pitchFamily="34" charset="0"/>
              </a:rPr>
              <a:t>I - sem módulo redirecionador</a:t>
            </a:r>
            <a:br>
              <a:rPr lang="pt-BR" sz="2400" dirty="0">
                <a:effectLst/>
                <a:latin typeface="Arial" panose="020B0604020202020204" pitchFamily="34" charset="0"/>
                <a:ea typeface="Times New Roman" panose="02020603050405020304" pitchFamily="18" charset="0"/>
                <a:cs typeface="Arial" panose="020B0604020202020204" pitchFamily="34" charset="0"/>
              </a:rPr>
            </a:br>
            <a:r>
              <a:rPr lang="pt-BR" sz="2400" dirty="0">
                <a:effectLst/>
                <a:latin typeface="Arial" panose="020B0604020202020204" pitchFamily="34" charset="0"/>
                <a:ea typeface="Times New Roman" panose="02020603050405020304" pitchFamily="18" charset="0"/>
                <a:cs typeface="Arial" panose="020B0604020202020204" pitchFamily="34" charset="0"/>
              </a:rPr>
              <a:t>    II - com módulo redirecionador</a:t>
            </a:r>
            <a:br>
              <a:rPr lang="pt-BR" sz="2400" dirty="0">
                <a:effectLst/>
                <a:latin typeface="Arial" panose="020B0604020202020204" pitchFamily="34" charset="0"/>
                <a:ea typeface="Times New Roman" panose="02020603050405020304" pitchFamily="18" charset="0"/>
                <a:cs typeface="Arial" panose="020B0604020202020204" pitchFamily="34" charset="0"/>
              </a:rPr>
            </a:br>
            <a:r>
              <a:rPr lang="pt-BR" sz="2400" dirty="0">
                <a:effectLst/>
                <a:latin typeface="Arial" panose="020B0604020202020204" pitchFamily="34" charset="0"/>
                <a:ea typeface="Times New Roman" panose="02020603050405020304" pitchFamily="18" charset="0"/>
                <a:cs typeface="Arial" panose="020B0604020202020204" pitchFamily="34" charset="0"/>
              </a:rPr>
              <a:t>    III - </a:t>
            </a:r>
            <a:r>
              <a:rPr lang="pt-BR" sz="2400" i="1" dirty="0" err="1">
                <a:effectLst/>
                <a:latin typeface="Arial" panose="020B0604020202020204" pitchFamily="34" charset="0"/>
                <a:ea typeface="Times New Roman" panose="02020603050405020304" pitchFamily="18" charset="0"/>
                <a:cs typeface="Arial" panose="020B0604020202020204" pitchFamily="34" charset="0"/>
              </a:rPr>
              <a:t>peer-to-peer</a:t>
            </a:r>
            <a:endParaRPr lang="pt-BR" sz="2400" dirty="0">
              <a:effectLst/>
              <a:latin typeface="Arial" panose="020B0604020202020204" pitchFamily="34" charset="0"/>
              <a:ea typeface="Calibri" panose="020F0502020204030204" pitchFamily="34" charset="0"/>
              <a:cs typeface="Arial" panose="020B0604020202020204" pitchFamily="34" charset="0"/>
            </a:endParaRPr>
          </a:p>
          <a:p>
            <a:pPr marL="0" lvl="0" indent="0">
              <a:lnSpc>
                <a:spcPct val="107000"/>
              </a:lnSpc>
              <a:spcAft>
                <a:spcPts val="800"/>
              </a:spcAft>
              <a:buSzPts val="1000"/>
              <a:buNone/>
              <a:tabLst>
                <a:tab pos="457200" algn="l"/>
              </a:tabLst>
            </a:pPr>
            <a:r>
              <a:rPr lang="pt-BR" sz="100" dirty="0">
                <a:effectLst/>
                <a:latin typeface="Arial" panose="020B0604020202020204" pitchFamily="34" charset="0"/>
                <a:ea typeface="Times New Roman" panose="02020603050405020304" pitchFamily="18" charset="0"/>
                <a:cs typeface="Arial" panose="020B0604020202020204" pitchFamily="34" charset="0"/>
              </a:rPr>
              <a:t> </a:t>
            </a:r>
            <a:endParaRPr lang="pt-BR" sz="100" dirty="0">
              <a:effectLst/>
              <a:latin typeface="Arial" panose="020B0604020202020204" pitchFamily="34" charset="0"/>
              <a:ea typeface="Calibri" panose="020F0502020204030204" pitchFamily="34" charset="0"/>
              <a:cs typeface="Arial" panose="020B0604020202020204" pitchFamily="34" charset="0"/>
            </a:endParaRPr>
          </a:p>
          <a:p>
            <a:pPr marL="0" lvl="0" indent="0">
              <a:lnSpc>
                <a:spcPct val="107000"/>
              </a:lnSpc>
              <a:spcAft>
                <a:spcPts val="800"/>
              </a:spcAft>
              <a:buSzPts val="1000"/>
              <a:buNone/>
              <a:tabLst>
                <a:tab pos="457200" algn="l"/>
              </a:tabLst>
            </a:pPr>
            <a:r>
              <a:rPr lang="pt-BR" sz="2400" b="1" cap="all" dirty="0">
                <a:solidFill>
                  <a:srgbClr val="EE8523"/>
                </a:solidFill>
                <a:effectLst/>
                <a:latin typeface="Arial" panose="020B0604020202020204" pitchFamily="34" charset="0"/>
                <a:ea typeface="Times New Roman" panose="02020603050405020304" pitchFamily="18" charset="0"/>
                <a:cs typeface="Arial" panose="020B0604020202020204" pitchFamily="34" charset="0"/>
              </a:rPr>
              <a:t>C </a:t>
            </a:r>
            <a:r>
              <a:rPr lang="pt-BR" sz="24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I - cliente-servidor dedicado</a:t>
            </a:r>
            <a:br>
              <a:rPr lang="pt-BR" sz="24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br>
            <a:r>
              <a:rPr lang="pt-BR" sz="24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    II - </a:t>
            </a:r>
            <a:r>
              <a:rPr lang="pt-BR" sz="2400" i="1" dirty="0" err="1">
                <a:solidFill>
                  <a:srgbClr val="FF0000"/>
                </a:solidFill>
                <a:effectLst/>
                <a:latin typeface="Arial" panose="020B0604020202020204" pitchFamily="34" charset="0"/>
                <a:ea typeface="Times New Roman" panose="02020603050405020304" pitchFamily="18" charset="0"/>
                <a:cs typeface="Arial" panose="020B0604020202020204" pitchFamily="34" charset="0"/>
              </a:rPr>
              <a:t>peer-to-peer</a:t>
            </a:r>
            <a:br>
              <a:rPr lang="pt-BR" sz="24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br>
            <a:r>
              <a:rPr lang="pt-BR" sz="24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    III - cliente-servidor não dedicado</a:t>
            </a:r>
            <a:endParaRPr lang="pt-BR" sz="2400" dirty="0">
              <a:solidFill>
                <a:srgbClr val="FF0000"/>
              </a:solidFill>
              <a:effectLst/>
              <a:latin typeface="Arial" panose="020B0604020202020204" pitchFamily="34" charset="0"/>
              <a:ea typeface="Calibri" panose="020F0502020204030204" pitchFamily="34" charset="0"/>
              <a:cs typeface="Arial" panose="020B0604020202020204" pitchFamily="34" charset="0"/>
            </a:endParaRPr>
          </a:p>
          <a:p>
            <a:pPr marL="0" lvl="0" indent="0">
              <a:lnSpc>
                <a:spcPct val="107000"/>
              </a:lnSpc>
              <a:spcAft>
                <a:spcPts val="800"/>
              </a:spcAft>
              <a:buSzPts val="1000"/>
              <a:buNone/>
              <a:tabLst>
                <a:tab pos="457200" algn="l"/>
              </a:tabLst>
            </a:pPr>
            <a:r>
              <a:rPr lang="pt-BR" sz="1800" dirty="0">
                <a:effectLst/>
                <a:latin typeface="Arial" panose="020B0604020202020204" pitchFamily="34" charset="0"/>
                <a:ea typeface="Times New Roman" panose="02020603050405020304" pitchFamily="18" charset="0"/>
                <a:cs typeface="Arial" panose="020B0604020202020204" pitchFamily="34" charset="0"/>
              </a:rPr>
              <a:t> </a:t>
            </a:r>
            <a:endParaRPr lang="pt-BR" sz="1800" dirty="0">
              <a:effectLst/>
              <a:latin typeface="Arial" panose="020B0604020202020204" pitchFamily="34" charset="0"/>
              <a:ea typeface="Calibri" panose="020F0502020204030204" pitchFamily="34" charset="0"/>
              <a:cs typeface="Arial" panose="020B0604020202020204" pitchFamily="34" charset="0"/>
            </a:endParaRPr>
          </a:p>
          <a:p>
            <a:endParaRPr lang="pt-BR" sz="2400" dirty="0">
              <a:latin typeface="Arial" panose="020B0604020202020204" pitchFamily="34" charset="0"/>
              <a:cs typeface="Arial" panose="020B0604020202020204" pitchFamily="34" charset="0"/>
            </a:endParaRPr>
          </a:p>
        </p:txBody>
      </p:sp>
      <p:sp>
        <p:nvSpPr>
          <p:cNvPr id="5" name="CaixaDeTexto 4">
            <a:extLst>
              <a:ext uri="{FF2B5EF4-FFF2-40B4-BE49-F238E27FC236}">
                <a16:creationId xmlns:a16="http://schemas.microsoft.com/office/drawing/2014/main" id="{8E164DDE-47AE-4939-80FE-9C6225637FBF}"/>
              </a:ext>
            </a:extLst>
          </p:cNvPr>
          <p:cNvSpPr txBox="1"/>
          <p:nvPr/>
        </p:nvSpPr>
        <p:spPr>
          <a:xfrm>
            <a:off x="5778230" y="2290751"/>
            <a:ext cx="6099242" cy="2665602"/>
          </a:xfrm>
          <a:prstGeom prst="rect">
            <a:avLst/>
          </a:prstGeom>
          <a:noFill/>
        </p:spPr>
        <p:txBody>
          <a:bodyPr wrap="square">
            <a:spAutoFit/>
          </a:bodyPr>
          <a:lstStyle/>
          <a:p>
            <a:pPr lvl="0">
              <a:lnSpc>
                <a:spcPct val="107000"/>
              </a:lnSpc>
              <a:spcAft>
                <a:spcPts val="800"/>
              </a:spcAft>
              <a:buSzPts val="1000"/>
              <a:tabLst>
                <a:tab pos="457200" algn="l"/>
              </a:tabLst>
            </a:pPr>
            <a:r>
              <a:rPr lang="pt-BR" sz="2400" b="1" cap="all" dirty="0">
                <a:solidFill>
                  <a:srgbClr val="EE8523"/>
                </a:solidFill>
                <a:effectLst/>
                <a:latin typeface="Arial" panose="020B0604020202020204" pitchFamily="34" charset="0"/>
                <a:ea typeface="Times New Roman" panose="02020603050405020304" pitchFamily="18" charset="0"/>
                <a:cs typeface="Arial" panose="020B0604020202020204" pitchFamily="34" charset="0"/>
              </a:rPr>
              <a:t>D </a:t>
            </a:r>
            <a:r>
              <a:rPr lang="pt-BR" sz="2400" dirty="0">
                <a:effectLst/>
                <a:latin typeface="Arial" panose="020B0604020202020204" pitchFamily="34" charset="0"/>
                <a:ea typeface="Times New Roman" panose="02020603050405020304" pitchFamily="18" charset="0"/>
                <a:cs typeface="Arial" panose="020B0604020202020204" pitchFamily="34" charset="0"/>
              </a:rPr>
              <a:t>I - com módulo redirecionador</a:t>
            </a:r>
            <a:br>
              <a:rPr lang="pt-BR" sz="2400" dirty="0">
                <a:effectLst/>
                <a:latin typeface="Arial" panose="020B0604020202020204" pitchFamily="34" charset="0"/>
                <a:ea typeface="Times New Roman" panose="02020603050405020304" pitchFamily="18" charset="0"/>
                <a:cs typeface="Arial" panose="020B0604020202020204" pitchFamily="34" charset="0"/>
              </a:rPr>
            </a:br>
            <a:r>
              <a:rPr lang="pt-BR" sz="2400" dirty="0">
                <a:latin typeface="Arial" panose="020B0604020202020204" pitchFamily="34" charset="0"/>
                <a:ea typeface="Times New Roman" panose="02020603050405020304" pitchFamily="18" charset="0"/>
                <a:cs typeface="Arial" panose="020B0604020202020204" pitchFamily="34" charset="0"/>
              </a:rPr>
              <a:t>    </a:t>
            </a:r>
            <a:r>
              <a:rPr lang="pt-BR" sz="2400" dirty="0">
                <a:effectLst/>
                <a:latin typeface="Arial" panose="020B0604020202020204" pitchFamily="34" charset="0"/>
                <a:ea typeface="Times New Roman" panose="02020603050405020304" pitchFamily="18" charset="0"/>
                <a:cs typeface="Arial" panose="020B0604020202020204" pitchFamily="34" charset="0"/>
              </a:rPr>
              <a:t>II -</a:t>
            </a:r>
            <a:r>
              <a:rPr lang="pt-BR" sz="2400" i="1" dirty="0">
                <a:effectLst/>
                <a:latin typeface="Arial" panose="020B0604020202020204" pitchFamily="34" charset="0"/>
                <a:ea typeface="Times New Roman" panose="02020603050405020304" pitchFamily="18" charset="0"/>
                <a:cs typeface="Arial" panose="020B0604020202020204" pitchFamily="34" charset="0"/>
              </a:rPr>
              <a:t> </a:t>
            </a:r>
            <a:r>
              <a:rPr lang="pt-BR" sz="2400" i="1" dirty="0" err="1">
                <a:effectLst/>
                <a:latin typeface="Arial" panose="020B0604020202020204" pitchFamily="34" charset="0"/>
                <a:ea typeface="Times New Roman" panose="02020603050405020304" pitchFamily="18" charset="0"/>
                <a:cs typeface="Arial" panose="020B0604020202020204" pitchFamily="34" charset="0"/>
              </a:rPr>
              <a:t>peer-to-peer</a:t>
            </a:r>
            <a:br>
              <a:rPr lang="pt-BR" sz="2400" dirty="0">
                <a:effectLst/>
                <a:latin typeface="Arial" panose="020B0604020202020204" pitchFamily="34" charset="0"/>
                <a:ea typeface="Times New Roman" panose="02020603050405020304" pitchFamily="18" charset="0"/>
                <a:cs typeface="Arial" panose="020B0604020202020204" pitchFamily="34" charset="0"/>
              </a:rPr>
            </a:br>
            <a:r>
              <a:rPr lang="pt-BR" sz="2400" dirty="0">
                <a:effectLst/>
                <a:latin typeface="Arial" panose="020B0604020202020204" pitchFamily="34" charset="0"/>
                <a:ea typeface="Times New Roman" panose="02020603050405020304" pitchFamily="18" charset="0"/>
                <a:cs typeface="Arial" panose="020B0604020202020204" pitchFamily="34" charset="0"/>
              </a:rPr>
              <a:t>    III - sem módulo redirecionador</a:t>
            </a:r>
            <a:endParaRPr lang="pt-BR" sz="2400" dirty="0">
              <a:effectLst/>
              <a:latin typeface="Arial" panose="020B0604020202020204" pitchFamily="34" charset="0"/>
              <a:ea typeface="Calibri" panose="020F0502020204030204" pitchFamily="34" charset="0"/>
              <a:cs typeface="Arial" panose="020B0604020202020204" pitchFamily="34" charset="0"/>
            </a:endParaRPr>
          </a:p>
          <a:p>
            <a:pPr lvl="0">
              <a:lnSpc>
                <a:spcPct val="107000"/>
              </a:lnSpc>
              <a:spcAft>
                <a:spcPts val="800"/>
              </a:spcAft>
              <a:buSzPts val="1000"/>
              <a:tabLst>
                <a:tab pos="457200" algn="l"/>
              </a:tabLst>
            </a:pPr>
            <a:r>
              <a:rPr lang="pt-BR" sz="100" dirty="0">
                <a:effectLst/>
                <a:latin typeface="Arial" panose="020B0604020202020204" pitchFamily="34" charset="0"/>
                <a:ea typeface="Times New Roman" panose="02020603050405020304" pitchFamily="18" charset="0"/>
                <a:cs typeface="Arial" panose="020B0604020202020204" pitchFamily="34" charset="0"/>
              </a:rPr>
              <a:t> </a:t>
            </a:r>
            <a:endParaRPr lang="pt-BR" sz="100" dirty="0">
              <a:effectLst/>
              <a:latin typeface="Arial" panose="020B0604020202020204" pitchFamily="34" charset="0"/>
              <a:ea typeface="Calibri" panose="020F0502020204030204" pitchFamily="34" charset="0"/>
              <a:cs typeface="Arial" panose="020B0604020202020204" pitchFamily="34" charset="0"/>
            </a:endParaRPr>
          </a:p>
          <a:p>
            <a:pPr lvl="0">
              <a:lnSpc>
                <a:spcPct val="107000"/>
              </a:lnSpc>
              <a:spcAft>
                <a:spcPts val="800"/>
              </a:spcAft>
              <a:buSzPts val="1000"/>
              <a:tabLst>
                <a:tab pos="457200" algn="l"/>
              </a:tabLst>
            </a:pPr>
            <a:r>
              <a:rPr lang="pt-BR" sz="2400" b="1" cap="all" dirty="0">
                <a:solidFill>
                  <a:srgbClr val="EE8523"/>
                </a:solidFill>
                <a:effectLst/>
                <a:latin typeface="Arial" panose="020B0604020202020204" pitchFamily="34" charset="0"/>
                <a:ea typeface="Times New Roman" panose="02020603050405020304" pitchFamily="18" charset="0"/>
                <a:cs typeface="Arial" panose="020B0604020202020204" pitchFamily="34" charset="0"/>
              </a:rPr>
              <a:t>E </a:t>
            </a:r>
            <a:r>
              <a:rPr lang="pt-BR" sz="2400" dirty="0">
                <a:effectLst/>
                <a:latin typeface="Arial" panose="020B0604020202020204" pitchFamily="34" charset="0"/>
                <a:ea typeface="Times New Roman" panose="02020603050405020304" pitchFamily="18" charset="0"/>
                <a:cs typeface="Arial" panose="020B0604020202020204" pitchFamily="34" charset="0"/>
              </a:rPr>
              <a:t>I - </a:t>
            </a:r>
            <a:r>
              <a:rPr lang="pt-BR" sz="2400" i="1" dirty="0" err="1">
                <a:effectLst/>
                <a:latin typeface="Arial" panose="020B0604020202020204" pitchFamily="34" charset="0"/>
                <a:ea typeface="Times New Roman" panose="02020603050405020304" pitchFamily="18" charset="0"/>
                <a:cs typeface="Arial" panose="020B0604020202020204" pitchFamily="34" charset="0"/>
              </a:rPr>
              <a:t>peer-to-peer</a:t>
            </a:r>
            <a:br>
              <a:rPr lang="pt-BR" sz="2400" dirty="0">
                <a:effectLst/>
                <a:latin typeface="Arial" panose="020B0604020202020204" pitchFamily="34" charset="0"/>
                <a:ea typeface="Times New Roman" panose="02020603050405020304" pitchFamily="18" charset="0"/>
                <a:cs typeface="Arial" panose="020B0604020202020204" pitchFamily="34" charset="0"/>
              </a:rPr>
            </a:br>
            <a:r>
              <a:rPr lang="pt-BR" sz="2400" dirty="0">
                <a:effectLst/>
                <a:latin typeface="Arial" panose="020B0604020202020204" pitchFamily="34" charset="0"/>
                <a:ea typeface="Times New Roman" panose="02020603050405020304" pitchFamily="18" charset="0"/>
                <a:cs typeface="Arial" panose="020B0604020202020204" pitchFamily="34" charset="0"/>
              </a:rPr>
              <a:t>    II - cliente-servidor não dedicado</a:t>
            </a:r>
            <a:br>
              <a:rPr lang="pt-BR" sz="2400" dirty="0">
                <a:effectLst/>
                <a:latin typeface="Arial" panose="020B0604020202020204" pitchFamily="34" charset="0"/>
                <a:ea typeface="Times New Roman" panose="02020603050405020304" pitchFamily="18" charset="0"/>
                <a:cs typeface="Arial" panose="020B0604020202020204" pitchFamily="34" charset="0"/>
              </a:rPr>
            </a:br>
            <a:r>
              <a:rPr lang="pt-BR" sz="2400" dirty="0">
                <a:effectLst/>
                <a:latin typeface="Arial" panose="020B0604020202020204" pitchFamily="34" charset="0"/>
                <a:ea typeface="Times New Roman" panose="02020603050405020304" pitchFamily="18" charset="0"/>
                <a:cs typeface="Arial" panose="020B0604020202020204" pitchFamily="34" charset="0"/>
              </a:rPr>
              <a:t>    III - cliente-servidor dedicado</a:t>
            </a:r>
            <a:endParaRPr lang="pt-BR" sz="2400" dirty="0">
              <a:effectLst/>
              <a:latin typeface="Arial" panose="020B0604020202020204" pitchFamily="34" charset="0"/>
              <a:ea typeface="Calibri" panose="020F0502020204030204" pitchFamily="34" charset="0"/>
              <a:cs typeface="Arial" panose="020B0604020202020204" pitchFamily="34" charset="0"/>
            </a:endParaRPr>
          </a:p>
        </p:txBody>
      </p:sp>
      <p:sp>
        <p:nvSpPr>
          <p:cNvPr id="7" name="CaixaDeTexto 6">
            <a:extLst>
              <a:ext uri="{FF2B5EF4-FFF2-40B4-BE49-F238E27FC236}">
                <a16:creationId xmlns:a16="http://schemas.microsoft.com/office/drawing/2014/main" id="{380953B5-A94B-41C8-9C2A-2DC6B0C3C598}"/>
              </a:ext>
            </a:extLst>
          </p:cNvPr>
          <p:cNvSpPr txBox="1"/>
          <p:nvPr/>
        </p:nvSpPr>
        <p:spPr>
          <a:xfrm>
            <a:off x="314530" y="1195597"/>
            <a:ext cx="9977334" cy="468077"/>
          </a:xfrm>
          <a:prstGeom prst="rect">
            <a:avLst/>
          </a:prstGeom>
          <a:noFill/>
        </p:spPr>
        <p:txBody>
          <a:bodyPr wrap="square">
            <a:spAutoFit/>
          </a:bodyPr>
          <a:lstStyle/>
          <a:p>
            <a:pPr>
              <a:lnSpc>
                <a:spcPct val="107000"/>
              </a:lnSpc>
              <a:spcAft>
                <a:spcPts val="800"/>
              </a:spcAft>
            </a:pPr>
            <a:r>
              <a:rPr lang="pt-BR" sz="2400" dirty="0">
                <a:effectLst/>
                <a:latin typeface="Arial" panose="020B0604020202020204" pitchFamily="34" charset="0"/>
                <a:ea typeface="Times New Roman" panose="02020603050405020304" pitchFamily="18" charset="0"/>
                <a:cs typeface="Arial" panose="020B0604020202020204" pitchFamily="34" charset="0"/>
              </a:rPr>
              <a:t>As arquiteturas para </a:t>
            </a:r>
            <a:r>
              <a:rPr lang="pt-BR" sz="2400" dirty="0" err="1">
                <a:effectLst/>
                <a:latin typeface="Arial" panose="020B0604020202020204" pitchFamily="34" charset="0"/>
                <a:ea typeface="Times New Roman" panose="02020603050405020304" pitchFamily="18" charset="0"/>
                <a:cs typeface="Arial" panose="020B0604020202020204" pitchFamily="34" charset="0"/>
              </a:rPr>
              <a:t>SORs</a:t>
            </a:r>
            <a:r>
              <a:rPr lang="pt-BR" sz="2400" dirty="0">
                <a:effectLst/>
                <a:latin typeface="Arial" panose="020B0604020202020204" pitchFamily="34" charset="0"/>
                <a:ea typeface="Times New Roman" panose="02020603050405020304" pitchFamily="18" charset="0"/>
                <a:cs typeface="Arial" panose="020B0604020202020204" pitchFamily="34" charset="0"/>
              </a:rPr>
              <a:t> mais adequadas para os casos I, II e III, são:</a:t>
            </a:r>
            <a:endParaRPr lang="pt-BR" sz="2800" dirty="0">
              <a:effectLst/>
              <a:latin typeface="Arial" panose="020B0604020202020204" pitchFamily="34" charset="0"/>
              <a:ea typeface="Calibri" panose="020F0502020204030204" pitchFamily="34" charset="0"/>
              <a:cs typeface="Arial" panose="020B0604020202020204" pitchFamily="34" charset="0"/>
            </a:endParaRPr>
          </a:p>
        </p:txBody>
      </p:sp>
      <p:sp>
        <p:nvSpPr>
          <p:cNvPr id="8" name="Título 1">
            <a:extLst>
              <a:ext uri="{FF2B5EF4-FFF2-40B4-BE49-F238E27FC236}">
                <a16:creationId xmlns:a16="http://schemas.microsoft.com/office/drawing/2014/main" id="{0FB07F9A-1118-4760-AF7A-0E77A16B9DC0}"/>
              </a:ext>
            </a:extLst>
          </p:cNvPr>
          <p:cNvSpPr txBox="1">
            <a:spLocks/>
          </p:cNvSpPr>
          <p:nvPr/>
        </p:nvSpPr>
        <p:spPr>
          <a:xfrm>
            <a:off x="3171217" y="5778"/>
            <a:ext cx="1219199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dirty="0">
                <a:solidFill>
                  <a:srgbClr val="FF6600"/>
                </a:solidFill>
                <a:latin typeface="Arial" panose="020B0604020202020204" pitchFamily="34" charset="0"/>
                <a:cs typeface="Arial" panose="020B0604020202020204" pitchFamily="34" charset="0"/>
              </a:rPr>
              <a:t>4. Conclusão - Exercícios de Fixação </a:t>
            </a:r>
          </a:p>
        </p:txBody>
      </p:sp>
      <p:cxnSp>
        <p:nvCxnSpPr>
          <p:cNvPr id="9" name="Conector reto 8">
            <a:extLst>
              <a:ext uri="{FF2B5EF4-FFF2-40B4-BE49-F238E27FC236}">
                <a16:creationId xmlns:a16="http://schemas.microsoft.com/office/drawing/2014/main" id="{31263DB6-2D3C-4D23-B291-5B660EBEBB50}"/>
              </a:ext>
            </a:extLst>
          </p:cNvPr>
          <p:cNvCxnSpPr>
            <a:cxnSpLocks/>
          </p:cNvCxnSpPr>
          <p:nvPr/>
        </p:nvCxnSpPr>
        <p:spPr>
          <a:xfrm flipH="1">
            <a:off x="3171217" y="953308"/>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10" name="Picture 2" descr="Processo Seletivo IFRN 2019: Edital abre vagas para Professor Substituto">
            <a:extLst>
              <a:ext uri="{FF2B5EF4-FFF2-40B4-BE49-F238E27FC236}">
                <a16:creationId xmlns:a16="http://schemas.microsoft.com/office/drawing/2014/main" id="{1B399B7F-2112-48DE-A2EB-03AA421347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530" y="162264"/>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11" name="Retângulo: Cantos Diagonais Recortados 10">
            <a:extLst>
              <a:ext uri="{FF2B5EF4-FFF2-40B4-BE49-F238E27FC236}">
                <a16:creationId xmlns:a16="http://schemas.microsoft.com/office/drawing/2014/main" id="{179B72FC-3CE4-42D7-867F-F665C1D436F6}"/>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57</a:t>
            </a:r>
          </a:p>
        </p:txBody>
      </p:sp>
    </p:spTree>
    <p:extLst>
      <p:ext uri="{BB962C8B-B14F-4D97-AF65-F5344CB8AC3E}">
        <p14:creationId xmlns:p14="http://schemas.microsoft.com/office/powerpoint/2010/main" val="7991341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591051" y="2019216"/>
            <a:ext cx="10731944" cy="3622826"/>
          </a:xfrm>
        </p:spPr>
        <p:txBody>
          <a:bodyPr>
            <a:normAutofit lnSpcReduction="10000"/>
          </a:bodyPr>
          <a:lstStyle/>
          <a:p>
            <a:pPr marL="0" indent="0" algn="just">
              <a:lnSpc>
                <a:spcPct val="150000"/>
              </a:lnSpc>
              <a:buNone/>
            </a:pPr>
            <a:r>
              <a:rPr lang="pt-BR" dirty="0">
                <a:solidFill>
                  <a:srgbClr val="000000"/>
                </a:solidFill>
                <a:latin typeface="Arial" panose="020B0604020202020204" pitchFamily="34" charset="0"/>
                <a:cs typeface="Arial" panose="020B0604020202020204" pitchFamily="34" charset="0"/>
              </a:rPr>
              <a:t>Conhecemos a importância dos SOR e os benéficos que trazem aos usuários dos SOL. Além das arquiteturas que podem ser implementadas, podemos destacar que na arquitetura cliente-servidor temos a flexibilidade de adicionar novos recursos e a facilidade de expansão e na </a:t>
            </a:r>
            <a:r>
              <a:rPr lang="pt-BR" dirty="0" err="1">
                <a:solidFill>
                  <a:srgbClr val="000000"/>
                </a:solidFill>
                <a:latin typeface="Arial" panose="020B0604020202020204" pitchFamily="34" charset="0"/>
                <a:cs typeface="Arial" panose="020B0604020202020204" pitchFamily="34" charset="0"/>
              </a:rPr>
              <a:t>peer-to-peer</a:t>
            </a:r>
            <a:r>
              <a:rPr lang="pt-BR" dirty="0">
                <a:solidFill>
                  <a:srgbClr val="000000"/>
                </a:solidFill>
                <a:latin typeface="Arial" panose="020B0604020202020204" pitchFamily="34" charset="0"/>
                <a:cs typeface="Arial" panose="020B0604020202020204" pitchFamily="34" charset="0"/>
              </a:rPr>
              <a:t> exalta-se a facilidade de instalação e o  custo operacional baixo.</a:t>
            </a:r>
          </a:p>
        </p:txBody>
      </p:sp>
      <p:sp>
        <p:nvSpPr>
          <p:cNvPr id="6" name="Título 1">
            <a:extLst>
              <a:ext uri="{FF2B5EF4-FFF2-40B4-BE49-F238E27FC236}">
                <a16:creationId xmlns:a16="http://schemas.microsoft.com/office/drawing/2014/main" id="{25326A3B-54CA-4C7E-89AF-29D0148950E2}"/>
              </a:ext>
            </a:extLst>
          </p:cNvPr>
          <p:cNvSpPr txBox="1">
            <a:spLocks/>
          </p:cNvSpPr>
          <p:nvPr/>
        </p:nvSpPr>
        <p:spPr>
          <a:xfrm>
            <a:off x="3171217" y="278153"/>
            <a:ext cx="1219199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dirty="0">
                <a:solidFill>
                  <a:srgbClr val="FF6600"/>
                </a:solidFill>
                <a:latin typeface="Arial" panose="020B0604020202020204" pitchFamily="34" charset="0"/>
                <a:cs typeface="Arial" panose="020B0604020202020204" pitchFamily="34" charset="0"/>
              </a:rPr>
              <a:t>Conclusão</a:t>
            </a:r>
          </a:p>
        </p:txBody>
      </p:sp>
      <p:cxnSp>
        <p:nvCxnSpPr>
          <p:cNvPr id="7" name="Conector reto 6">
            <a:extLst>
              <a:ext uri="{FF2B5EF4-FFF2-40B4-BE49-F238E27FC236}">
                <a16:creationId xmlns:a16="http://schemas.microsoft.com/office/drawing/2014/main" id="{5196474B-37DE-449D-BFAD-B59D65FA7EDE}"/>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8" name="Picture 2" descr="Processo Seletivo IFRN 2019: Edital abre vagas para Professor Substituto">
            <a:extLst>
              <a:ext uri="{FF2B5EF4-FFF2-40B4-BE49-F238E27FC236}">
                <a16:creationId xmlns:a16="http://schemas.microsoft.com/office/drawing/2014/main" id="{170B4783-24B5-46E7-927C-7530E009F5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9" name="Retângulo: Cantos Diagonais Recortados 8">
            <a:extLst>
              <a:ext uri="{FF2B5EF4-FFF2-40B4-BE49-F238E27FC236}">
                <a16:creationId xmlns:a16="http://schemas.microsoft.com/office/drawing/2014/main" id="{F873C4CC-D2AC-47AF-98AD-6C5EDE9AC2A1}"/>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58</a:t>
            </a:r>
          </a:p>
        </p:txBody>
      </p:sp>
    </p:spTree>
    <p:extLst>
      <p:ext uri="{BB962C8B-B14F-4D97-AF65-F5344CB8AC3E}">
        <p14:creationId xmlns:p14="http://schemas.microsoft.com/office/powerpoint/2010/main" val="6568989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581227" y="1768509"/>
            <a:ext cx="11029545" cy="4671201"/>
          </a:xfrm>
        </p:spPr>
        <p:txBody>
          <a:bodyPr>
            <a:noAutofit/>
          </a:bodyPr>
          <a:lstStyle/>
          <a:p>
            <a:pPr algn="just">
              <a:lnSpc>
                <a:spcPct val="107000"/>
              </a:lnSpc>
              <a:spcAft>
                <a:spcPts val="800"/>
              </a:spcAft>
            </a:pPr>
            <a:r>
              <a:rPr lang="pt-BR" sz="2200" dirty="0">
                <a:effectLst/>
                <a:latin typeface="Arial" panose="020B0604020202020204" pitchFamily="34" charset="0"/>
                <a:ea typeface="Calibri" panose="020F0502020204030204" pitchFamily="34" charset="0"/>
                <a:cs typeface="Arial" panose="020B0604020202020204" pitchFamily="34" charset="0"/>
              </a:rPr>
              <a:t>KUROSE, J. F.; ROSS K W. </a:t>
            </a:r>
            <a:r>
              <a:rPr lang="pt-BR" sz="2200" b="1" dirty="0">
                <a:effectLst/>
                <a:latin typeface="Arial" panose="020B0604020202020204" pitchFamily="34" charset="0"/>
                <a:ea typeface="Calibri" panose="020F0502020204030204" pitchFamily="34" charset="0"/>
                <a:cs typeface="Arial" panose="020B0604020202020204" pitchFamily="34" charset="0"/>
              </a:rPr>
              <a:t>Redes de Computadores e a Internet: uma abordagem top-</a:t>
            </a:r>
            <a:r>
              <a:rPr lang="pt-BR" sz="2200" b="1" dirty="0" err="1">
                <a:effectLst/>
                <a:latin typeface="Arial" panose="020B0604020202020204" pitchFamily="34" charset="0"/>
                <a:ea typeface="Calibri" panose="020F0502020204030204" pitchFamily="34" charset="0"/>
                <a:cs typeface="Arial" panose="020B0604020202020204" pitchFamily="34" charset="0"/>
              </a:rPr>
              <a:t>down</a:t>
            </a:r>
            <a:r>
              <a:rPr lang="pt-BR" sz="2200" dirty="0">
                <a:effectLst/>
                <a:latin typeface="Arial" panose="020B0604020202020204" pitchFamily="34" charset="0"/>
                <a:ea typeface="Calibri" panose="020F0502020204030204" pitchFamily="34" charset="0"/>
                <a:cs typeface="Arial" panose="020B0604020202020204" pitchFamily="34" charset="0"/>
              </a:rPr>
              <a:t>. 5ª ed. São Paulo: Pearson, 2010. </a:t>
            </a:r>
          </a:p>
          <a:p>
            <a:pPr algn="just">
              <a:lnSpc>
                <a:spcPct val="107000"/>
              </a:lnSpc>
              <a:spcAft>
                <a:spcPts val="800"/>
              </a:spcAft>
            </a:pPr>
            <a:r>
              <a:rPr lang="pt-BR" sz="2200" dirty="0">
                <a:effectLst/>
                <a:latin typeface="Arial" panose="020B0604020202020204" pitchFamily="34" charset="0"/>
                <a:ea typeface="Calibri" panose="020F0502020204030204" pitchFamily="34" charset="0"/>
                <a:cs typeface="Arial" panose="020B0604020202020204" pitchFamily="34" charset="0"/>
              </a:rPr>
              <a:t>TANENBAUM, A. </a:t>
            </a:r>
            <a:r>
              <a:rPr lang="pt-BR" sz="2200" b="1" dirty="0">
                <a:effectLst/>
                <a:latin typeface="Arial" panose="020B0604020202020204" pitchFamily="34" charset="0"/>
                <a:ea typeface="Calibri" panose="020F0502020204030204" pitchFamily="34" charset="0"/>
                <a:cs typeface="Arial" panose="020B0604020202020204" pitchFamily="34" charset="0"/>
              </a:rPr>
              <a:t>Sistemas Operacionais Modernos.</a:t>
            </a:r>
            <a:r>
              <a:rPr lang="pt-BR" sz="2200" dirty="0">
                <a:effectLst/>
                <a:latin typeface="Arial" panose="020B0604020202020204" pitchFamily="34" charset="0"/>
                <a:ea typeface="Calibri" panose="020F0502020204030204" pitchFamily="34" charset="0"/>
                <a:cs typeface="Arial" panose="020B0604020202020204" pitchFamily="34" charset="0"/>
              </a:rPr>
              <a:t> 2ª edição. Pearson – Prentice-Hall, 2003.</a:t>
            </a:r>
          </a:p>
          <a:p>
            <a:pPr algn="just">
              <a:lnSpc>
                <a:spcPct val="107000"/>
              </a:lnSpc>
              <a:spcAft>
                <a:spcPts val="800"/>
              </a:spcAft>
            </a:pPr>
            <a:r>
              <a:rPr lang="pt-BR" sz="2200" dirty="0">
                <a:effectLst/>
                <a:latin typeface="Arial" panose="020B0604020202020204" pitchFamily="34" charset="0"/>
                <a:ea typeface="Calibri" panose="020F0502020204030204" pitchFamily="34" charset="0"/>
                <a:cs typeface="Arial" panose="020B0604020202020204" pitchFamily="34" charset="0"/>
              </a:rPr>
              <a:t>SILBERSCHATZ, A.; GALVIN, P.; GAGNE, G. </a:t>
            </a:r>
            <a:r>
              <a:rPr lang="pt-BR" sz="2200" b="1" dirty="0">
                <a:effectLst/>
                <a:latin typeface="Arial" panose="020B0604020202020204" pitchFamily="34" charset="0"/>
                <a:ea typeface="Calibri" panose="020F0502020204030204" pitchFamily="34" charset="0"/>
                <a:cs typeface="Arial" panose="020B0604020202020204" pitchFamily="34" charset="0"/>
              </a:rPr>
              <a:t>Fundamentos de sistemas operacionais</a:t>
            </a:r>
            <a:r>
              <a:rPr lang="pt-BR" sz="2200" dirty="0">
                <a:effectLst/>
                <a:latin typeface="Arial" panose="020B0604020202020204" pitchFamily="34" charset="0"/>
                <a:ea typeface="Calibri" panose="020F0502020204030204" pitchFamily="34" charset="0"/>
                <a:cs typeface="Arial" panose="020B0604020202020204" pitchFamily="34" charset="0"/>
              </a:rPr>
              <a:t>. 9ª edição: LTC, 2015</a:t>
            </a:r>
          </a:p>
          <a:p>
            <a:pPr algn="just">
              <a:lnSpc>
                <a:spcPct val="107000"/>
              </a:lnSpc>
              <a:spcAft>
                <a:spcPts val="800"/>
              </a:spcAft>
            </a:pPr>
            <a:r>
              <a:rPr lang="pt-BR" sz="2200" dirty="0">
                <a:effectLst/>
                <a:latin typeface="Arial" panose="020B0604020202020204" pitchFamily="34" charset="0"/>
                <a:ea typeface="Calibri" panose="020F0502020204030204" pitchFamily="34" charset="0"/>
                <a:cs typeface="Arial" panose="020B0604020202020204" pitchFamily="34" charset="0"/>
              </a:rPr>
              <a:t>MAZIERO, C. A. </a:t>
            </a:r>
            <a:r>
              <a:rPr lang="pt-BR" sz="2200" b="1" dirty="0">
                <a:effectLst/>
                <a:latin typeface="Arial" panose="020B0604020202020204" pitchFamily="34" charset="0"/>
                <a:ea typeface="Calibri" panose="020F0502020204030204" pitchFamily="34" charset="0"/>
                <a:cs typeface="Arial" panose="020B0604020202020204" pitchFamily="34" charset="0"/>
              </a:rPr>
              <a:t>Sistemas operacionais de redes I – Conceitos Básicos</a:t>
            </a:r>
            <a:r>
              <a:rPr lang="pt-BR" sz="2200" dirty="0">
                <a:effectLst/>
                <a:latin typeface="Arial" panose="020B0604020202020204" pitchFamily="34" charset="0"/>
                <a:ea typeface="Calibri" panose="020F0502020204030204" pitchFamily="34" charset="0"/>
                <a:cs typeface="Arial" panose="020B0604020202020204" pitchFamily="34" charset="0"/>
              </a:rPr>
              <a:t>. IFPA – PRONATEC, 2006.</a:t>
            </a:r>
          </a:p>
          <a:p>
            <a:pPr algn="just">
              <a:lnSpc>
                <a:spcPct val="107000"/>
              </a:lnSpc>
              <a:spcAft>
                <a:spcPts val="800"/>
              </a:spcAft>
            </a:pPr>
            <a:endParaRPr lang="en-US" sz="2200" dirty="0">
              <a:latin typeface="Arial" panose="020B0604020202020204" pitchFamily="34" charset="0"/>
              <a:cs typeface="Arial" panose="020B0604020202020204" pitchFamily="34" charset="0"/>
            </a:endParaRPr>
          </a:p>
        </p:txBody>
      </p:sp>
      <p:sp>
        <p:nvSpPr>
          <p:cNvPr id="4" name="Título 1">
            <a:extLst>
              <a:ext uri="{FF2B5EF4-FFF2-40B4-BE49-F238E27FC236}">
                <a16:creationId xmlns:a16="http://schemas.microsoft.com/office/drawing/2014/main" id="{C6ACF8C0-235C-4BDC-AC0D-41FC53210371}"/>
              </a:ext>
            </a:extLst>
          </p:cNvPr>
          <p:cNvSpPr txBox="1">
            <a:spLocks/>
          </p:cNvSpPr>
          <p:nvPr/>
        </p:nvSpPr>
        <p:spPr>
          <a:xfrm>
            <a:off x="3171217" y="278153"/>
            <a:ext cx="12191999"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4000" dirty="0">
                <a:solidFill>
                  <a:srgbClr val="FF6600"/>
                </a:solidFill>
                <a:latin typeface="Arial" panose="020B0604020202020204" pitchFamily="34" charset="0"/>
                <a:cs typeface="Arial" panose="020B0604020202020204" pitchFamily="34" charset="0"/>
              </a:rPr>
              <a:t>Referências:</a:t>
            </a:r>
          </a:p>
        </p:txBody>
      </p:sp>
      <p:cxnSp>
        <p:nvCxnSpPr>
          <p:cNvPr id="5" name="Conector reto 4">
            <a:extLst>
              <a:ext uri="{FF2B5EF4-FFF2-40B4-BE49-F238E27FC236}">
                <a16:creationId xmlns:a16="http://schemas.microsoft.com/office/drawing/2014/main" id="{603B0EFE-D774-4DB7-A625-9602B1F5221A}"/>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6" name="Picture 2" descr="Processo Seletivo IFRN 2019: Edital abre vagas para Professor Substituto">
            <a:extLst>
              <a:ext uri="{FF2B5EF4-FFF2-40B4-BE49-F238E27FC236}">
                <a16:creationId xmlns:a16="http://schemas.microsoft.com/office/drawing/2014/main" id="{2CD51948-A5EE-490D-AE6B-8298E60576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7" name="Retângulo: Cantos Diagonais Recortados 6">
            <a:extLst>
              <a:ext uri="{FF2B5EF4-FFF2-40B4-BE49-F238E27FC236}">
                <a16:creationId xmlns:a16="http://schemas.microsoft.com/office/drawing/2014/main" id="{07711767-E76F-4F66-8B89-A3D2B815937D}"/>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59</a:t>
            </a:r>
          </a:p>
        </p:txBody>
      </p:sp>
    </p:spTree>
    <p:extLst>
      <p:ext uri="{BB962C8B-B14F-4D97-AF65-F5344CB8AC3E}">
        <p14:creationId xmlns:p14="http://schemas.microsoft.com/office/powerpoint/2010/main" val="4193707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FDE7C3-84B2-4068-8666-6A8D1B63C828}"/>
              </a:ext>
            </a:extLst>
          </p:cNvPr>
          <p:cNvSpPr>
            <a:spLocks noGrp="1"/>
          </p:cNvSpPr>
          <p:nvPr>
            <p:ph type="title"/>
          </p:nvPr>
        </p:nvSpPr>
        <p:spPr>
          <a:xfrm>
            <a:off x="3171217" y="250196"/>
            <a:ext cx="10515600"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 1.2 Exemplos </a:t>
            </a:r>
          </a:p>
        </p:txBody>
      </p:sp>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590741" y="2043725"/>
            <a:ext cx="11101905" cy="3851237"/>
          </a:xfrm>
        </p:spPr>
        <p:txBody>
          <a:bodyPr>
            <a:normAutofit/>
          </a:bodyPr>
          <a:lstStyle/>
          <a:p>
            <a:pPr algn="just">
              <a:lnSpc>
                <a:spcPct val="150000"/>
              </a:lnSpc>
            </a:pPr>
            <a:r>
              <a:rPr lang="pt-BR" sz="2600" dirty="0">
                <a:latin typeface="Arial" panose="020B0604020202020204" pitchFamily="34" charset="0"/>
                <a:cs typeface="Arial" panose="020B0604020202020204" pitchFamily="34" charset="0"/>
              </a:rPr>
              <a:t>Exemplos de sistemas operacionais:</a:t>
            </a:r>
          </a:p>
          <a:p>
            <a:pPr algn="just">
              <a:lnSpc>
                <a:spcPct val="150000"/>
              </a:lnSpc>
            </a:pPr>
            <a:endParaRPr lang="pt-BR" sz="2600" dirty="0">
              <a:latin typeface="Arial" panose="020B0604020202020204" pitchFamily="34" charset="0"/>
              <a:cs typeface="Arial" panose="020B0604020202020204" pitchFamily="34" charset="0"/>
            </a:endParaRPr>
          </a:p>
          <a:p>
            <a:pPr algn="just">
              <a:lnSpc>
                <a:spcPct val="150000"/>
              </a:lnSpc>
              <a:spcBef>
                <a:spcPts val="0"/>
              </a:spcBef>
            </a:pPr>
            <a:r>
              <a:rPr lang="pt-BR" sz="2600" dirty="0">
                <a:latin typeface="Arial" panose="020B0604020202020204" pitchFamily="34" charset="0"/>
                <a:cs typeface="Arial" panose="020B0604020202020204" pitchFamily="34" charset="0"/>
              </a:rPr>
              <a:t>Windows</a:t>
            </a:r>
          </a:p>
          <a:p>
            <a:pPr algn="just">
              <a:lnSpc>
                <a:spcPct val="150000"/>
              </a:lnSpc>
              <a:spcBef>
                <a:spcPts val="0"/>
              </a:spcBef>
            </a:pPr>
            <a:r>
              <a:rPr lang="pt-BR" sz="2600" dirty="0">
                <a:latin typeface="Arial" panose="020B0604020202020204" pitchFamily="34" charset="0"/>
                <a:cs typeface="Arial" panose="020B0604020202020204" pitchFamily="34" charset="0"/>
              </a:rPr>
              <a:t>Unix</a:t>
            </a:r>
          </a:p>
          <a:p>
            <a:pPr algn="just">
              <a:lnSpc>
                <a:spcPct val="150000"/>
              </a:lnSpc>
              <a:spcBef>
                <a:spcPts val="0"/>
              </a:spcBef>
            </a:pPr>
            <a:r>
              <a:rPr lang="pt-BR" sz="2600" dirty="0" err="1">
                <a:latin typeface="Arial" panose="020B0604020202020204" pitchFamily="34" charset="0"/>
                <a:cs typeface="Arial" panose="020B0604020202020204" pitchFamily="34" charset="0"/>
              </a:rPr>
              <a:t>MacOS</a:t>
            </a:r>
            <a:endParaRPr lang="pt-BR" sz="2600" dirty="0">
              <a:latin typeface="Arial" panose="020B0604020202020204" pitchFamily="34" charset="0"/>
              <a:cs typeface="Arial" panose="020B0604020202020204" pitchFamily="34" charset="0"/>
            </a:endParaRPr>
          </a:p>
          <a:p>
            <a:pPr algn="just">
              <a:lnSpc>
                <a:spcPct val="150000"/>
              </a:lnSpc>
            </a:pPr>
            <a:endParaRPr lang="pt-BR" sz="2600" dirty="0">
              <a:latin typeface="Arial" panose="020B0604020202020204" pitchFamily="34" charset="0"/>
              <a:cs typeface="Arial" panose="020B0604020202020204" pitchFamily="34" charset="0"/>
            </a:endParaRPr>
          </a:p>
        </p:txBody>
      </p:sp>
      <p:sp>
        <p:nvSpPr>
          <p:cNvPr id="6" name="CaixaDeTexto 5">
            <a:extLst>
              <a:ext uri="{FF2B5EF4-FFF2-40B4-BE49-F238E27FC236}">
                <a16:creationId xmlns:a16="http://schemas.microsoft.com/office/drawing/2014/main" id="{9DEDF2CC-4046-4759-B9F3-2C9B9FEA2DF5}"/>
              </a:ext>
            </a:extLst>
          </p:cNvPr>
          <p:cNvSpPr txBox="1"/>
          <p:nvPr/>
        </p:nvSpPr>
        <p:spPr>
          <a:xfrm>
            <a:off x="5785310" y="3351180"/>
            <a:ext cx="6099242" cy="1818703"/>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pt-BR" sz="2600" dirty="0">
                <a:latin typeface="Arial" panose="020B0604020202020204" pitchFamily="34" charset="0"/>
                <a:cs typeface="Arial" panose="020B0604020202020204" pitchFamily="34" charset="0"/>
              </a:rPr>
              <a:t>Linux</a:t>
            </a:r>
          </a:p>
          <a:p>
            <a:pPr marL="457200" indent="-457200" algn="just">
              <a:lnSpc>
                <a:spcPct val="150000"/>
              </a:lnSpc>
              <a:buFont typeface="Arial" panose="020B0604020202020204" pitchFamily="34" charset="0"/>
              <a:buChar char="•"/>
            </a:pPr>
            <a:r>
              <a:rPr lang="pt-BR" sz="2600" dirty="0">
                <a:latin typeface="Arial" panose="020B0604020202020204" pitchFamily="34" charset="0"/>
                <a:cs typeface="Arial" panose="020B0604020202020204" pitchFamily="34" charset="0"/>
              </a:rPr>
              <a:t>Android</a:t>
            </a:r>
          </a:p>
          <a:p>
            <a:pPr marL="457200" indent="-457200" algn="just">
              <a:lnSpc>
                <a:spcPct val="150000"/>
              </a:lnSpc>
              <a:buFont typeface="Arial" panose="020B0604020202020204" pitchFamily="34" charset="0"/>
              <a:buChar char="•"/>
            </a:pPr>
            <a:r>
              <a:rPr lang="pt-BR" sz="2600" dirty="0">
                <a:latin typeface="Arial" panose="020B0604020202020204" pitchFamily="34" charset="0"/>
                <a:cs typeface="Arial" panose="020B0604020202020204" pitchFamily="34" charset="0"/>
              </a:rPr>
              <a:t>iOS</a:t>
            </a:r>
          </a:p>
        </p:txBody>
      </p:sp>
      <p:cxnSp>
        <p:nvCxnSpPr>
          <p:cNvPr id="5" name="Conector reto 4">
            <a:extLst>
              <a:ext uri="{FF2B5EF4-FFF2-40B4-BE49-F238E27FC236}">
                <a16:creationId xmlns:a16="http://schemas.microsoft.com/office/drawing/2014/main" id="{C07ACED9-B7ED-449D-8D83-D1B90C3525B4}"/>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7" name="Picture 2" descr="Processo Seletivo IFRN 2019: Edital abre vagas para Professor Substituto">
            <a:extLst>
              <a:ext uri="{FF2B5EF4-FFF2-40B4-BE49-F238E27FC236}">
                <a16:creationId xmlns:a16="http://schemas.microsoft.com/office/drawing/2014/main" id="{3D28DBEC-B919-4449-A541-C9185716F7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9" name="Retângulo: Cantos Diagonais Recortados 8">
            <a:extLst>
              <a:ext uri="{FF2B5EF4-FFF2-40B4-BE49-F238E27FC236}">
                <a16:creationId xmlns:a16="http://schemas.microsoft.com/office/drawing/2014/main" id="{C6A2E0E5-85B8-4173-B468-3253820AAD33}"/>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6</a:t>
            </a:r>
          </a:p>
        </p:txBody>
      </p:sp>
    </p:spTree>
    <p:extLst>
      <p:ext uri="{BB962C8B-B14F-4D97-AF65-F5344CB8AC3E}">
        <p14:creationId xmlns:p14="http://schemas.microsoft.com/office/powerpoint/2010/main" val="159699681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FDE7C3-84B2-4068-8666-6A8D1B63C828}"/>
              </a:ext>
            </a:extLst>
          </p:cNvPr>
          <p:cNvSpPr>
            <a:spLocks noGrp="1"/>
          </p:cNvSpPr>
          <p:nvPr>
            <p:ph type="title"/>
          </p:nvPr>
        </p:nvSpPr>
        <p:spPr>
          <a:xfrm>
            <a:off x="3492683" y="631002"/>
            <a:ext cx="5206634" cy="1325563"/>
          </a:xfrm>
        </p:spPr>
        <p:txBody>
          <a:bodyPr>
            <a:normAutofit/>
          </a:bodyPr>
          <a:lstStyle/>
          <a:p>
            <a:pPr marL="0" indent="0">
              <a:buNone/>
            </a:pPr>
            <a:r>
              <a:rPr lang="pt-BR" dirty="0">
                <a:solidFill>
                  <a:srgbClr val="FF6600"/>
                </a:solidFill>
                <a:latin typeface="Arial" panose="020B0604020202020204" pitchFamily="34" charset="0"/>
                <a:cs typeface="Arial" panose="020B0604020202020204" pitchFamily="34" charset="0"/>
              </a:rPr>
              <a:t>Questionamentos?</a:t>
            </a:r>
            <a:endParaRPr lang="pt-BR" sz="4400" dirty="0">
              <a:solidFill>
                <a:srgbClr val="FF6600"/>
              </a:solidFill>
              <a:latin typeface="Arial" panose="020B0604020202020204" pitchFamily="34" charset="0"/>
              <a:cs typeface="Arial" panose="020B0604020202020204" pitchFamily="34" charset="0"/>
            </a:endParaRPr>
          </a:p>
        </p:txBody>
      </p:sp>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2706778" y="5141065"/>
            <a:ext cx="6778444" cy="846301"/>
          </a:xfrm>
        </p:spPr>
        <p:txBody>
          <a:bodyPr>
            <a:normAutofit/>
          </a:bodyPr>
          <a:lstStyle/>
          <a:p>
            <a:pPr marL="0" indent="0" algn="just">
              <a:lnSpc>
                <a:spcPct val="150000"/>
              </a:lnSpc>
              <a:buNone/>
            </a:pPr>
            <a:r>
              <a:rPr lang="pt-BR" dirty="0">
                <a:latin typeface="Arial" panose="020B0604020202020204" pitchFamily="34" charset="0"/>
                <a:cs typeface="Arial" panose="020B0604020202020204" pitchFamily="34" charset="0"/>
              </a:rPr>
              <a:t>Acesse o material: </a:t>
            </a:r>
            <a:r>
              <a:rPr lang="pt-BR" dirty="0" err="1">
                <a:latin typeface="Arial" panose="020B0604020202020204" pitchFamily="34" charset="0"/>
                <a:cs typeface="Arial" panose="020B0604020202020204" pitchFamily="34" charset="0"/>
              </a:rPr>
              <a:t>github</a:t>
            </a:r>
            <a:r>
              <a:rPr lang="pt-BR" dirty="0">
                <a:latin typeface="Arial" panose="020B0604020202020204" pitchFamily="34" charset="0"/>
                <a:cs typeface="Arial" panose="020B0604020202020204" pitchFamily="34" charset="0"/>
              </a:rPr>
              <a:t>        </a:t>
            </a:r>
            <a:r>
              <a:rPr lang="pt-BR" dirty="0" err="1">
                <a:latin typeface="Arial" panose="020B0604020202020204" pitchFamily="34" charset="0"/>
                <a:cs typeface="Arial" panose="020B0604020202020204" pitchFamily="34" charset="0"/>
              </a:rPr>
              <a:t>DiegoOlive</a:t>
            </a:r>
            <a:endParaRPr lang="pt-BR" dirty="0">
              <a:latin typeface="Arial" panose="020B0604020202020204" pitchFamily="34" charset="0"/>
              <a:cs typeface="Arial" panose="020B0604020202020204" pitchFamily="34" charset="0"/>
            </a:endParaRPr>
          </a:p>
          <a:p>
            <a:pPr marL="0" indent="0" algn="just">
              <a:buNone/>
            </a:pPr>
            <a:endParaRPr lang="pt-BR" sz="1800" dirty="0">
              <a:latin typeface="Arial" panose="020B0604020202020204" pitchFamily="34" charset="0"/>
              <a:cs typeface="Arial" panose="020B0604020202020204" pitchFamily="34" charset="0"/>
            </a:endParaRPr>
          </a:p>
        </p:txBody>
      </p:sp>
      <p:cxnSp>
        <p:nvCxnSpPr>
          <p:cNvPr id="5" name="Conector de Seta Reta 4">
            <a:extLst>
              <a:ext uri="{FF2B5EF4-FFF2-40B4-BE49-F238E27FC236}">
                <a16:creationId xmlns:a16="http://schemas.microsoft.com/office/drawing/2014/main" id="{92574688-EBB9-4211-BB58-3FD31B30AF1C}"/>
              </a:ext>
            </a:extLst>
          </p:cNvPr>
          <p:cNvCxnSpPr/>
          <p:nvPr/>
        </p:nvCxnSpPr>
        <p:spPr>
          <a:xfrm>
            <a:off x="6932578" y="5564215"/>
            <a:ext cx="5447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tângulo: Cantos Diagonais Recortados 6">
            <a:extLst>
              <a:ext uri="{FF2B5EF4-FFF2-40B4-BE49-F238E27FC236}">
                <a16:creationId xmlns:a16="http://schemas.microsoft.com/office/drawing/2014/main" id="{CDE2A668-8767-4B86-BBEC-D309BD4AA7F3}"/>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60</a:t>
            </a:r>
          </a:p>
        </p:txBody>
      </p:sp>
    </p:spTree>
    <p:extLst>
      <p:ext uri="{BB962C8B-B14F-4D97-AF65-F5344CB8AC3E}">
        <p14:creationId xmlns:p14="http://schemas.microsoft.com/office/powerpoint/2010/main" val="3118968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FDE7C3-84B2-4068-8666-6A8D1B63C828}"/>
              </a:ext>
            </a:extLst>
          </p:cNvPr>
          <p:cNvSpPr>
            <a:spLocks noGrp="1"/>
          </p:cNvSpPr>
          <p:nvPr>
            <p:ph type="title"/>
          </p:nvPr>
        </p:nvSpPr>
        <p:spPr>
          <a:xfrm>
            <a:off x="3146855" y="271013"/>
            <a:ext cx="10515600"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 1.2 Exemplos </a:t>
            </a:r>
          </a:p>
        </p:txBody>
      </p:sp>
      <p:sp>
        <p:nvSpPr>
          <p:cNvPr id="11" name="Rectangle 7">
            <a:extLst>
              <a:ext uri="{FF2B5EF4-FFF2-40B4-BE49-F238E27FC236}">
                <a16:creationId xmlns:a16="http://schemas.microsoft.com/office/drawing/2014/main" id="{F6400EEE-C45C-4EE0-9EE3-D63D799A71E8}"/>
              </a:ext>
            </a:extLst>
          </p:cNvPr>
          <p:cNvSpPr>
            <a:spLocks noChangeArrowheads="1"/>
          </p:cNvSpPr>
          <p:nvPr/>
        </p:nvSpPr>
        <p:spPr bwMode="auto">
          <a:xfrm>
            <a:off x="7216414" y="4976956"/>
            <a:ext cx="3953867" cy="307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lgn="l" defTabSz="449263">
              <a:spcBef>
                <a:spcPct val="20000"/>
              </a:spcBef>
              <a:buClr>
                <a:schemeClr val="accent2"/>
              </a:buClr>
              <a:buFont typeface="Wingdings" panose="05000000000000000000" pitchFamily="2" charset="2"/>
              <a:buChar char="w"/>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Tahoma" panose="020B0604030504040204" pitchFamily="34" charset="0"/>
              </a:defRPr>
            </a:lvl1pPr>
            <a:lvl2pPr marL="742950" indent="-285750" algn="l" defTabSz="449263">
              <a:spcBef>
                <a:spcPct val="20000"/>
              </a:spcBef>
              <a:buClr>
                <a:schemeClr val="accent2"/>
              </a:buClr>
              <a:buSzPct val="55000"/>
              <a:buFont typeface="Wingdings" panose="05000000000000000000"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anose="020B0604030504040204" pitchFamily="34" charset="0"/>
              </a:defRPr>
            </a:lvl2pPr>
            <a:lvl3pPr marL="1143000" indent="-228600" algn="l" defTabSz="449263">
              <a:spcBef>
                <a:spcPct val="20000"/>
              </a:spcBef>
              <a:buClr>
                <a:schemeClr val="accent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ahoma" panose="020B0604030504040204" pitchFamily="34" charset="0"/>
              </a:defRPr>
            </a:lvl3pPr>
            <a:lvl4pPr marL="1600200" indent="-228600" algn="l" defTabSz="449263">
              <a:spcBef>
                <a:spcPct val="20000"/>
              </a:spcBef>
              <a:buClr>
                <a:schemeClr val="accent2"/>
              </a:buClr>
              <a:buSzPct val="85000"/>
              <a:buFont typeface="Wingdings" panose="05000000000000000000" pitchFamily="2" charset="2"/>
              <a:buChar char="w"/>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defRPr>
            </a:lvl4pPr>
            <a:lvl5pPr marL="2057400" indent="-228600" algn="l" defTabSz="449263">
              <a:spcBef>
                <a:spcPct val="20000"/>
              </a:spcBef>
              <a:buClr>
                <a:schemeClr val="accent2"/>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defRPr>
            </a:lvl5pPr>
            <a:lvl6pPr marL="2514600" indent="-228600" defTabSz="449263" eaLnBrk="0" fontAlgn="base" hangingPunct="0">
              <a:spcBef>
                <a:spcPct val="20000"/>
              </a:spcBef>
              <a:spcAft>
                <a:spcPct val="0"/>
              </a:spcAft>
              <a:buClr>
                <a:schemeClr val="accent2"/>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defRPr>
            </a:lvl6pPr>
            <a:lvl7pPr marL="2971800" indent="-228600" defTabSz="449263" eaLnBrk="0" fontAlgn="base" hangingPunct="0">
              <a:spcBef>
                <a:spcPct val="20000"/>
              </a:spcBef>
              <a:spcAft>
                <a:spcPct val="0"/>
              </a:spcAft>
              <a:buClr>
                <a:schemeClr val="accent2"/>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defRPr>
            </a:lvl7pPr>
            <a:lvl8pPr marL="3429000" indent="-228600" defTabSz="449263" eaLnBrk="0" fontAlgn="base" hangingPunct="0">
              <a:spcBef>
                <a:spcPct val="20000"/>
              </a:spcBef>
              <a:spcAft>
                <a:spcPct val="0"/>
              </a:spcAft>
              <a:buClr>
                <a:schemeClr val="accent2"/>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defRPr>
            </a:lvl8pPr>
            <a:lvl9pPr marL="3886200" indent="-228600" defTabSz="449263" eaLnBrk="0" fontAlgn="base" hangingPunct="0">
              <a:spcBef>
                <a:spcPct val="20000"/>
              </a:spcBef>
              <a:spcAft>
                <a:spcPct val="0"/>
              </a:spcAft>
              <a:buClr>
                <a:schemeClr val="accent2"/>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defRPr>
            </a:lvl9pPr>
          </a:lstStyle>
          <a:p>
            <a:pPr eaLnBrk="1" hangingPunct="1">
              <a:lnSpc>
                <a:spcPct val="90000"/>
              </a:lnSpc>
              <a:spcBef>
                <a:spcPct val="0"/>
              </a:spcBef>
              <a:buClr>
                <a:srgbClr val="FFFF99"/>
              </a:buClr>
              <a:buSzPct val="80000"/>
              <a:buFont typeface="Wingdings" panose="05000000000000000000" pitchFamily="2" charset="2"/>
              <a:buNone/>
            </a:pPr>
            <a:r>
              <a:rPr lang="en-GB" altLang="pt-BR" sz="2000" dirty="0">
                <a:latin typeface="Arial" panose="020B0604020202020204" pitchFamily="34" charset="0"/>
                <a:ea typeface="MS Gothic" panose="020B0609070205080204" pitchFamily="49" charset="-128"/>
              </a:rPr>
              <a:t>Interface </a:t>
            </a:r>
            <a:r>
              <a:rPr lang="en-GB" altLang="pt-BR" sz="2000" dirty="0" err="1">
                <a:latin typeface="Arial" panose="020B0604020202020204" pitchFamily="34" charset="0"/>
                <a:ea typeface="MS Gothic" panose="020B0609070205080204" pitchFamily="49" charset="-128"/>
              </a:rPr>
              <a:t>orientada</a:t>
            </a:r>
            <a:r>
              <a:rPr lang="en-GB" altLang="pt-BR" sz="2000" dirty="0">
                <a:latin typeface="Arial" panose="020B0604020202020204" pitchFamily="34" charset="0"/>
                <a:ea typeface="MS Gothic" panose="020B0609070205080204" pitchFamily="49" charset="-128"/>
              </a:rPr>
              <a:t> a </a:t>
            </a:r>
            <a:r>
              <a:rPr lang="en-GB" altLang="pt-BR" sz="2000" dirty="0" err="1">
                <a:latin typeface="Arial" panose="020B0604020202020204" pitchFamily="34" charset="0"/>
                <a:ea typeface="MS Gothic" panose="020B0609070205080204" pitchFamily="49" charset="-128"/>
              </a:rPr>
              <a:t>caractere</a:t>
            </a:r>
            <a:endParaRPr lang="en-GB" altLang="pt-BR" sz="2000" dirty="0">
              <a:latin typeface="Arial" panose="020B0604020202020204" pitchFamily="34" charset="0"/>
              <a:ea typeface="MS Gothic" panose="020B0609070205080204" pitchFamily="49" charset="-128"/>
            </a:endParaRPr>
          </a:p>
        </p:txBody>
      </p:sp>
      <p:sp>
        <p:nvSpPr>
          <p:cNvPr id="12" name="Rectangle 8">
            <a:extLst>
              <a:ext uri="{FF2B5EF4-FFF2-40B4-BE49-F238E27FC236}">
                <a16:creationId xmlns:a16="http://schemas.microsoft.com/office/drawing/2014/main" id="{9D3639F3-6244-4555-80B7-00B24990CD43}"/>
              </a:ext>
            </a:extLst>
          </p:cNvPr>
          <p:cNvSpPr>
            <a:spLocks noChangeArrowheads="1"/>
          </p:cNvSpPr>
          <p:nvPr/>
        </p:nvSpPr>
        <p:spPr bwMode="auto">
          <a:xfrm>
            <a:off x="4843691" y="5407467"/>
            <a:ext cx="2837918" cy="307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lstStyle>
            <a:lvl1pPr algn="l" defTabSz="449263">
              <a:spcBef>
                <a:spcPct val="20000"/>
              </a:spcBef>
              <a:buClr>
                <a:schemeClr val="accent2"/>
              </a:buClr>
              <a:buFont typeface="Wingdings" panose="05000000000000000000" pitchFamily="2" charset="2"/>
              <a:buChar char="w"/>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Tahoma" panose="020B0604030504040204" pitchFamily="34" charset="0"/>
              </a:defRPr>
            </a:lvl1pPr>
            <a:lvl2pPr marL="742950" indent="-285750" algn="l" defTabSz="449263">
              <a:spcBef>
                <a:spcPct val="20000"/>
              </a:spcBef>
              <a:buClr>
                <a:schemeClr val="accent2"/>
              </a:buClr>
              <a:buSzPct val="55000"/>
              <a:buFont typeface="Wingdings" panose="05000000000000000000" pitchFamily="2" charset="2"/>
              <a:buChar char="n"/>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ahoma" panose="020B0604030504040204" pitchFamily="34" charset="0"/>
              </a:defRPr>
            </a:lvl2pPr>
            <a:lvl3pPr marL="1143000" indent="-228600" algn="l" defTabSz="449263">
              <a:spcBef>
                <a:spcPct val="20000"/>
              </a:spcBef>
              <a:buClr>
                <a:schemeClr val="accent2"/>
              </a:buClr>
              <a:buSzPct val="65000"/>
              <a:buFont typeface="Wingdings" panose="05000000000000000000" pitchFamily="2" charset="2"/>
              <a:buChar char="l"/>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ahoma" panose="020B0604030504040204" pitchFamily="34" charset="0"/>
              </a:defRPr>
            </a:lvl3pPr>
            <a:lvl4pPr marL="1600200" indent="-228600" algn="l" defTabSz="449263">
              <a:spcBef>
                <a:spcPct val="20000"/>
              </a:spcBef>
              <a:buClr>
                <a:schemeClr val="accent2"/>
              </a:buClr>
              <a:buSzPct val="85000"/>
              <a:buFont typeface="Wingdings" panose="05000000000000000000" pitchFamily="2" charset="2"/>
              <a:buChar char="w"/>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defRPr>
            </a:lvl4pPr>
            <a:lvl5pPr marL="2057400" indent="-228600" algn="l" defTabSz="449263">
              <a:spcBef>
                <a:spcPct val="20000"/>
              </a:spcBef>
              <a:buClr>
                <a:schemeClr val="accent2"/>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defRPr>
            </a:lvl5pPr>
            <a:lvl6pPr marL="2514600" indent="-228600" defTabSz="449263" eaLnBrk="0" fontAlgn="base" hangingPunct="0">
              <a:spcBef>
                <a:spcPct val="20000"/>
              </a:spcBef>
              <a:spcAft>
                <a:spcPct val="0"/>
              </a:spcAft>
              <a:buClr>
                <a:schemeClr val="accent2"/>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defRPr>
            </a:lvl6pPr>
            <a:lvl7pPr marL="2971800" indent="-228600" defTabSz="449263" eaLnBrk="0" fontAlgn="base" hangingPunct="0">
              <a:spcBef>
                <a:spcPct val="20000"/>
              </a:spcBef>
              <a:spcAft>
                <a:spcPct val="0"/>
              </a:spcAft>
              <a:buClr>
                <a:schemeClr val="accent2"/>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defRPr>
            </a:lvl7pPr>
            <a:lvl8pPr marL="3429000" indent="-228600" defTabSz="449263" eaLnBrk="0" fontAlgn="base" hangingPunct="0">
              <a:spcBef>
                <a:spcPct val="20000"/>
              </a:spcBef>
              <a:spcAft>
                <a:spcPct val="0"/>
              </a:spcAft>
              <a:buClr>
                <a:schemeClr val="accent2"/>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defRPr>
            </a:lvl8pPr>
            <a:lvl9pPr marL="3886200" indent="-228600" defTabSz="449263" eaLnBrk="0" fontAlgn="base" hangingPunct="0">
              <a:spcBef>
                <a:spcPct val="20000"/>
              </a:spcBef>
              <a:spcAft>
                <a:spcPct val="0"/>
              </a:spcAft>
              <a:buClr>
                <a:schemeClr val="accent2"/>
              </a:buClr>
              <a:buSzPct val="8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defRPr>
            </a:lvl9pPr>
          </a:lstStyle>
          <a:p>
            <a:pPr eaLnBrk="1" hangingPunct="1">
              <a:lnSpc>
                <a:spcPct val="90000"/>
              </a:lnSpc>
              <a:spcBef>
                <a:spcPct val="0"/>
              </a:spcBef>
              <a:buClr>
                <a:srgbClr val="FFFF99"/>
              </a:buClr>
              <a:buSzPct val="80000"/>
              <a:buFont typeface="Wingdings" panose="05000000000000000000" pitchFamily="2" charset="2"/>
              <a:buNone/>
            </a:pPr>
            <a:r>
              <a:rPr lang="en-GB" altLang="pt-BR" sz="2000" dirty="0">
                <a:latin typeface="Arial" panose="020B0604020202020204" pitchFamily="34" charset="0"/>
                <a:ea typeface="MS Gothic" panose="020B0609070205080204" pitchFamily="49" charset="-128"/>
              </a:rPr>
              <a:t>Interface </a:t>
            </a:r>
            <a:r>
              <a:rPr lang="en-GB" altLang="pt-BR" sz="2000" dirty="0" err="1">
                <a:latin typeface="Arial" panose="020B0604020202020204" pitchFamily="34" charset="0"/>
                <a:ea typeface="MS Gothic" panose="020B0609070205080204" pitchFamily="49" charset="-128"/>
              </a:rPr>
              <a:t>gráfica</a:t>
            </a:r>
            <a:endParaRPr lang="en-GB" altLang="pt-BR" sz="2000" dirty="0">
              <a:latin typeface="Arial" panose="020B0604020202020204" pitchFamily="34" charset="0"/>
              <a:ea typeface="MS Gothic" panose="020B0609070205080204" pitchFamily="49" charset="-128"/>
            </a:endParaRPr>
          </a:p>
        </p:txBody>
      </p:sp>
      <p:cxnSp>
        <p:nvCxnSpPr>
          <p:cNvPr id="7" name="Conector reto 6">
            <a:extLst>
              <a:ext uri="{FF2B5EF4-FFF2-40B4-BE49-F238E27FC236}">
                <a16:creationId xmlns:a16="http://schemas.microsoft.com/office/drawing/2014/main" id="{A84CF92E-9A53-4F06-B512-AF58D63F8217}"/>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8" name="Picture 2" descr="Processo Seletivo IFRN 2019: Edital abre vagas para Professor Substituto">
            <a:extLst>
              <a:ext uri="{FF2B5EF4-FFF2-40B4-BE49-F238E27FC236}">
                <a16:creationId xmlns:a16="http://schemas.microsoft.com/office/drawing/2014/main" id="{1C07AE6D-3DB7-4A91-A8FD-AC9CE101D9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m 4">
            <a:extLst>
              <a:ext uri="{FF2B5EF4-FFF2-40B4-BE49-F238E27FC236}">
                <a16:creationId xmlns:a16="http://schemas.microsoft.com/office/drawing/2014/main" id="{71FC3A77-8B0E-4846-8F0A-42B9242B2362}"/>
              </a:ext>
            </a:extLst>
          </p:cNvPr>
          <p:cNvPicPr>
            <a:picLocks noChangeAspect="1"/>
          </p:cNvPicPr>
          <p:nvPr/>
        </p:nvPicPr>
        <p:blipFill>
          <a:blip r:embed="rId4"/>
          <a:stretch>
            <a:fillRect/>
          </a:stretch>
        </p:blipFill>
        <p:spPr>
          <a:xfrm>
            <a:off x="392017" y="1678818"/>
            <a:ext cx="6418584" cy="3605439"/>
          </a:xfrm>
          <a:prstGeom prst="rect">
            <a:avLst/>
          </a:prstGeom>
        </p:spPr>
      </p:pic>
      <p:pic>
        <p:nvPicPr>
          <p:cNvPr id="10" name="Picture 5">
            <a:extLst>
              <a:ext uri="{FF2B5EF4-FFF2-40B4-BE49-F238E27FC236}">
                <a16:creationId xmlns:a16="http://schemas.microsoft.com/office/drawing/2014/main" id="{F4ACF65F-609A-4C2B-9278-AB7764B9D3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r="12300"/>
          <a:stretch>
            <a:fillRect/>
          </a:stretch>
        </p:blipFill>
        <p:spPr bwMode="auto">
          <a:xfrm>
            <a:off x="6309525" y="1678818"/>
            <a:ext cx="4860756" cy="3123870"/>
          </a:xfrm>
          <a:prstGeom prst="rect">
            <a:avLst/>
          </a:prstGeom>
          <a:noFill/>
          <a:ln>
            <a:noFill/>
          </a:ln>
          <a:effectLst>
            <a:outerShdw dist="53966" dir="13500000" algn="ctr" rotWithShape="0">
              <a:srgbClr val="808080">
                <a:alpha val="50026"/>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3" name="Retângulo: Cantos Diagonais Recortados 12">
            <a:extLst>
              <a:ext uri="{FF2B5EF4-FFF2-40B4-BE49-F238E27FC236}">
                <a16:creationId xmlns:a16="http://schemas.microsoft.com/office/drawing/2014/main" id="{26FE1E50-36AB-4677-AFE4-4CEE6E6262BF}"/>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7</a:t>
            </a:r>
          </a:p>
        </p:txBody>
      </p:sp>
    </p:spTree>
    <p:extLst>
      <p:ext uri="{BB962C8B-B14F-4D97-AF65-F5344CB8AC3E}">
        <p14:creationId xmlns:p14="http://schemas.microsoft.com/office/powerpoint/2010/main" val="3337128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FDE7C3-84B2-4068-8666-6A8D1B63C828}"/>
              </a:ext>
            </a:extLst>
          </p:cNvPr>
          <p:cNvSpPr>
            <a:spLocks noGrp="1"/>
          </p:cNvSpPr>
          <p:nvPr>
            <p:ph type="title"/>
          </p:nvPr>
        </p:nvSpPr>
        <p:spPr>
          <a:xfrm>
            <a:off x="3171217" y="290468"/>
            <a:ext cx="10515600"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 1.3. Estrutura</a:t>
            </a:r>
          </a:p>
        </p:txBody>
      </p:sp>
      <p:sp>
        <p:nvSpPr>
          <p:cNvPr id="3" name="Espaço Reservado para Conteúdo 2">
            <a:extLst>
              <a:ext uri="{FF2B5EF4-FFF2-40B4-BE49-F238E27FC236}">
                <a16:creationId xmlns:a16="http://schemas.microsoft.com/office/drawing/2014/main" id="{B597C8CB-AE24-4F71-9809-E51B1503CD77}"/>
              </a:ext>
            </a:extLst>
          </p:cNvPr>
          <p:cNvSpPr>
            <a:spLocks noGrp="1"/>
          </p:cNvSpPr>
          <p:nvPr>
            <p:ph idx="1"/>
          </p:nvPr>
        </p:nvSpPr>
        <p:spPr>
          <a:xfrm>
            <a:off x="590742" y="2238278"/>
            <a:ext cx="10515600" cy="2683918"/>
          </a:xfrm>
        </p:spPr>
        <p:txBody>
          <a:bodyPr>
            <a:normAutofit/>
          </a:bodyPr>
          <a:lstStyle/>
          <a:p>
            <a:pPr algn="just">
              <a:lnSpc>
                <a:spcPct val="150000"/>
              </a:lnSpc>
            </a:pPr>
            <a:r>
              <a:rPr lang="pt-BR" sz="2600" dirty="0">
                <a:latin typeface="Arial" panose="020B0604020202020204" pitchFamily="34" charset="0"/>
                <a:cs typeface="Arial" panose="020B0604020202020204" pitchFamily="34" charset="0"/>
              </a:rPr>
              <a:t>Um sistema de computação pode ser grosseiramente dividido em quatro componentes: o </a:t>
            </a:r>
            <a:r>
              <a:rPr lang="pt-BR" sz="2600" i="1" dirty="0">
                <a:latin typeface="Arial" panose="020B0604020202020204" pitchFamily="34" charset="0"/>
                <a:cs typeface="Arial" panose="020B0604020202020204" pitchFamily="34" charset="0"/>
              </a:rPr>
              <a:t>hardware</a:t>
            </a:r>
            <a:r>
              <a:rPr lang="pt-BR" sz="2600" dirty="0">
                <a:latin typeface="Arial" panose="020B0604020202020204" pitchFamily="34" charset="0"/>
                <a:cs typeface="Arial" panose="020B0604020202020204" pitchFamily="34" charset="0"/>
              </a:rPr>
              <a:t>, o sistema operacional, os programas aplicativos e os usuários.</a:t>
            </a:r>
          </a:p>
        </p:txBody>
      </p:sp>
      <p:cxnSp>
        <p:nvCxnSpPr>
          <p:cNvPr id="4" name="Conector reto 3">
            <a:extLst>
              <a:ext uri="{FF2B5EF4-FFF2-40B4-BE49-F238E27FC236}">
                <a16:creationId xmlns:a16="http://schemas.microsoft.com/office/drawing/2014/main" id="{DB8D9A4C-9762-4204-A145-C67C9122700F}"/>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5" name="Picture 2" descr="Processo Seletivo IFRN 2019: Edital abre vagas para Professor Substituto">
            <a:extLst>
              <a:ext uri="{FF2B5EF4-FFF2-40B4-BE49-F238E27FC236}">
                <a16:creationId xmlns:a16="http://schemas.microsoft.com/office/drawing/2014/main" id="{31EE8A1C-20F9-4B1B-BC8F-E3A004A85E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6" name="Retângulo: Cantos Diagonais Recortados 5">
            <a:extLst>
              <a:ext uri="{FF2B5EF4-FFF2-40B4-BE49-F238E27FC236}">
                <a16:creationId xmlns:a16="http://schemas.microsoft.com/office/drawing/2014/main" id="{CBAB990E-DB69-405C-A9A5-B2D6BEF1E4D6}"/>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8</a:t>
            </a:r>
          </a:p>
        </p:txBody>
      </p:sp>
    </p:spTree>
    <p:extLst>
      <p:ext uri="{BB962C8B-B14F-4D97-AF65-F5344CB8AC3E}">
        <p14:creationId xmlns:p14="http://schemas.microsoft.com/office/powerpoint/2010/main" val="713243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FDE7C3-84B2-4068-8666-6A8D1B63C828}"/>
              </a:ext>
            </a:extLst>
          </p:cNvPr>
          <p:cNvSpPr>
            <a:spLocks noGrp="1"/>
          </p:cNvSpPr>
          <p:nvPr>
            <p:ph type="title"/>
          </p:nvPr>
        </p:nvSpPr>
        <p:spPr>
          <a:xfrm>
            <a:off x="3171217" y="271013"/>
            <a:ext cx="10515600" cy="1325563"/>
          </a:xfrm>
        </p:spPr>
        <p:txBody>
          <a:bodyPr>
            <a:noAutofit/>
          </a:bodyPr>
          <a:lstStyle/>
          <a:p>
            <a:r>
              <a:rPr lang="pt-BR" sz="4000" dirty="0">
                <a:solidFill>
                  <a:srgbClr val="FF6600"/>
                </a:solidFill>
                <a:latin typeface="Arial" panose="020B0604020202020204" pitchFamily="34" charset="0"/>
                <a:cs typeface="Arial" panose="020B0604020202020204" pitchFamily="34" charset="0"/>
              </a:rPr>
              <a:t> 1.3. Estrutura</a:t>
            </a:r>
          </a:p>
        </p:txBody>
      </p:sp>
      <p:pic>
        <p:nvPicPr>
          <p:cNvPr id="7" name="Imagem 6">
            <a:extLst>
              <a:ext uri="{FF2B5EF4-FFF2-40B4-BE49-F238E27FC236}">
                <a16:creationId xmlns:a16="http://schemas.microsoft.com/office/drawing/2014/main" id="{6898E52D-421C-4604-ACAD-1D692B9F297D}"/>
              </a:ext>
            </a:extLst>
          </p:cNvPr>
          <p:cNvPicPr>
            <a:picLocks noChangeAspect="1"/>
          </p:cNvPicPr>
          <p:nvPr/>
        </p:nvPicPr>
        <p:blipFill>
          <a:blip r:embed="rId3"/>
          <a:stretch>
            <a:fillRect/>
          </a:stretch>
        </p:blipFill>
        <p:spPr>
          <a:xfrm>
            <a:off x="3171217" y="1373069"/>
            <a:ext cx="5234961" cy="4228592"/>
          </a:xfrm>
          <a:prstGeom prst="rect">
            <a:avLst/>
          </a:prstGeom>
        </p:spPr>
      </p:pic>
      <p:sp>
        <p:nvSpPr>
          <p:cNvPr id="9" name="CaixaDeTexto 8">
            <a:extLst>
              <a:ext uri="{FF2B5EF4-FFF2-40B4-BE49-F238E27FC236}">
                <a16:creationId xmlns:a16="http://schemas.microsoft.com/office/drawing/2014/main" id="{972EC1D7-CD57-48A1-ABB3-E0C63F62B1C5}"/>
              </a:ext>
            </a:extLst>
          </p:cNvPr>
          <p:cNvSpPr txBox="1"/>
          <p:nvPr/>
        </p:nvSpPr>
        <p:spPr>
          <a:xfrm>
            <a:off x="4038178" y="5601661"/>
            <a:ext cx="6147880" cy="400110"/>
          </a:xfrm>
          <a:prstGeom prst="rect">
            <a:avLst/>
          </a:prstGeom>
          <a:noFill/>
        </p:spPr>
        <p:txBody>
          <a:bodyPr wrap="square">
            <a:spAutoFit/>
          </a:bodyPr>
          <a:lstStyle/>
          <a:p>
            <a:r>
              <a:rPr lang="en-US" sz="2000" dirty="0">
                <a:effectLst/>
                <a:latin typeface="Arial" panose="020B0604020202020204" pitchFamily="34" charset="0"/>
                <a:ea typeface="Calibri" panose="020F0502020204030204" pitchFamily="34" charset="0"/>
                <a:cs typeface="Arial" panose="020B0604020202020204" pitchFamily="34" charset="0"/>
              </a:rPr>
              <a:t>SILBERSCHATZ , </a:t>
            </a:r>
            <a:r>
              <a:rPr lang="en-US" sz="2000" i="1" dirty="0">
                <a:effectLst/>
                <a:latin typeface="Arial" panose="020B0604020202020204" pitchFamily="34" charset="0"/>
                <a:ea typeface="Calibri" panose="020F0502020204030204" pitchFamily="34" charset="0"/>
                <a:cs typeface="Arial" panose="020B0604020202020204" pitchFamily="34" charset="0"/>
              </a:rPr>
              <a:t>et al</a:t>
            </a:r>
            <a:r>
              <a:rPr lang="en-US" sz="2000" dirty="0">
                <a:effectLst/>
                <a:latin typeface="Arial" panose="020B0604020202020204" pitchFamily="34" charset="0"/>
                <a:ea typeface="Calibri" panose="020F0502020204030204" pitchFamily="34" charset="0"/>
                <a:cs typeface="Arial" panose="020B0604020202020204" pitchFamily="34" charset="0"/>
              </a:rPr>
              <a:t>. (2015).</a:t>
            </a:r>
            <a:endParaRPr lang="pt-BR" sz="2000" dirty="0">
              <a:latin typeface="Arial" panose="020B0604020202020204" pitchFamily="34" charset="0"/>
              <a:cs typeface="Arial" panose="020B0604020202020204" pitchFamily="34" charset="0"/>
            </a:endParaRPr>
          </a:p>
        </p:txBody>
      </p:sp>
      <p:cxnSp>
        <p:nvCxnSpPr>
          <p:cNvPr id="5" name="Conector reto 4">
            <a:extLst>
              <a:ext uri="{FF2B5EF4-FFF2-40B4-BE49-F238E27FC236}">
                <a16:creationId xmlns:a16="http://schemas.microsoft.com/office/drawing/2014/main" id="{EC15C218-69E1-4F64-8576-05C66D074293}"/>
              </a:ext>
            </a:extLst>
          </p:cNvPr>
          <p:cNvCxnSpPr>
            <a:cxnSpLocks/>
          </p:cNvCxnSpPr>
          <p:nvPr/>
        </p:nvCxnSpPr>
        <p:spPr>
          <a:xfrm flipH="1">
            <a:off x="3171217" y="1225683"/>
            <a:ext cx="9020784" cy="0"/>
          </a:xfrm>
          <a:prstGeom prst="line">
            <a:avLst/>
          </a:prstGeom>
          <a:ln w="73025">
            <a:solidFill>
              <a:srgbClr val="00B050"/>
            </a:solidFill>
          </a:ln>
        </p:spPr>
        <p:style>
          <a:lnRef idx="1">
            <a:schemeClr val="accent1"/>
          </a:lnRef>
          <a:fillRef idx="0">
            <a:schemeClr val="accent1"/>
          </a:fillRef>
          <a:effectRef idx="0">
            <a:schemeClr val="accent1"/>
          </a:effectRef>
          <a:fontRef idx="minor">
            <a:schemeClr val="tx1"/>
          </a:fontRef>
        </p:style>
      </p:cxnSp>
      <p:pic>
        <p:nvPicPr>
          <p:cNvPr id="6" name="Picture 2" descr="Processo Seletivo IFRN 2019: Edital abre vagas para Professor Substituto">
            <a:extLst>
              <a:ext uri="{FF2B5EF4-FFF2-40B4-BE49-F238E27FC236}">
                <a16:creationId xmlns:a16="http://schemas.microsoft.com/office/drawing/2014/main" id="{66CADF8C-E4C5-4D5A-A71B-8A70B7B2BF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187" y="271013"/>
            <a:ext cx="2138460" cy="954670"/>
          </a:xfrm>
          <a:prstGeom prst="rect">
            <a:avLst/>
          </a:prstGeom>
          <a:noFill/>
          <a:extLst>
            <a:ext uri="{909E8E84-426E-40DD-AFC4-6F175D3DCCD1}">
              <a14:hiddenFill xmlns:a14="http://schemas.microsoft.com/office/drawing/2010/main">
                <a:solidFill>
                  <a:srgbClr val="FFFFFF"/>
                </a:solidFill>
              </a14:hiddenFill>
            </a:ext>
          </a:extLst>
        </p:spPr>
      </p:pic>
      <p:sp>
        <p:nvSpPr>
          <p:cNvPr id="8" name="Retângulo: Cantos Diagonais Recortados 7">
            <a:extLst>
              <a:ext uri="{FF2B5EF4-FFF2-40B4-BE49-F238E27FC236}">
                <a16:creationId xmlns:a16="http://schemas.microsoft.com/office/drawing/2014/main" id="{05C10EFD-281F-45B1-8A58-A53285A42C70}"/>
              </a:ext>
            </a:extLst>
          </p:cNvPr>
          <p:cNvSpPr/>
          <p:nvPr/>
        </p:nvSpPr>
        <p:spPr>
          <a:xfrm>
            <a:off x="11381362" y="6128159"/>
            <a:ext cx="810638" cy="392762"/>
          </a:xfrm>
          <a:prstGeom prst="snip2Diag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200" b="1" dirty="0">
                <a:latin typeface="Arial" panose="020B0604020202020204" pitchFamily="34" charset="0"/>
                <a:cs typeface="Arial" panose="020B0604020202020204" pitchFamily="34" charset="0"/>
              </a:rPr>
              <a:t>9</a:t>
            </a:r>
          </a:p>
        </p:txBody>
      </p:sp>
    </p:spTree>
    <p:extLst>
      <p:ext uri="{BB962C8B-B14F-4D97-AF65-F5344CB8AC3E}">
        <p14:creationId xmlns:p14="http://schemas.microsoft.com/office/powerpoint/2010/main" val="56241496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5027</TotalTime>
  <Words>3602</Words>
  <Application>Microsoft Office PowerPoint</Application>
  <PresentationFormat>Widescreen</PresentationFormat>
  <Paragraphs>483</Paragraphs>
  <Slides>60</Slides>
  <Notes>57</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60</vt:i4>
      </vt:variant>
    </vt:vector>
  </HeadingPairs>
  <TitlesOfParts>
    <vt:vector size="68" baseType="lpstr">
      <vt:lpstr>Arial</vt:lpstr>
      <vt:lpstr>Arial</vt:lpstr>
      <vt:lpstr>Calibri</vt:lpstr>
      <vt:lpstr>Calibri Light</vt:lpstr>
      <vt:lpstr>Symbol</vt:lpstr>
      <vt:lpstr>Times New Roman</vt:lpstr>
      <vt:lpstr>Wingdings</vt:lpstr>
      <vt:lpstr>Tema do Office</vt:lpstr>
      <vt:lpstr>Tema: Sistemas Operacionais de Redes  Disciplina: Redes de Computadores  Professor: Diego Vinícius de Oliveira</vt:lpstr>
      <vt:lpstr>Objetivos:</vt:lpstr>
      <vt:lpstr>Roteiro:</vt:lpstr>
      <vt:lpstr>1. Introdução – Sistemas Operacionais</vt:lpstr>
      <vt:lpstr>1.1. Sistemas Operacionais</vt:lpstr>
      <vt:lpstr> 1.2 Exemplos </vt:lpstr>
      <vt:lpstr> 1.2 Exemplos </vt:lpstr>
      <vt:lpstr> 1.3. Estrutura</vt:lpstr>
      <vt:lpstr> 1.3. Estrutura</vt:lpstr>
      <vt:lpstr> 1.3. Estrutura</vt:lpstr>
      <vt:lpstr>Apresentação do PowerPoint</vt:lpstr>
      <vt:lpstr>Apresentação do PowerPoint</vt:lpstr>
      <vt:lpstr>2. Sistemas Operacionais de Redes; </vt:lpstr>
      <vt:lpstr>2.1 Definição </vt:lpstr>
      <vt:lpstr>2.1 Definição </vt:lpstr>
      <vt:lpstr>2.1 Definição </vt:lpstr>
      <vt:lpstr>2.1 Definição </vt:lpstr>
      <vt:lpstr>Apresentação do PowerPoint</vt:lpstr>
      <vt:lpstr> 2.2 Estruturado </vt:lpstr>
      <vt:lpstr> 2.2 Estruturado </vt:lpstr>
      <vt:lpstr>2.3 Arquitetura </vt:lpstr>
      <vt:lpstr>2.3 Arquitetura </vt:lpstr>
      <vt:lpstr>2.3 Arquitetura </vt:lpstr>
      <vt:lpstr>Apresentação do PowerPoint</vt:lpstr>
      <vt:lpstr>2.3 Arquitetura </vt:lpstr>
      <vt:lpstr>2.3 Arquitetura </vt:lpstr>
      <vt:lpstr>3. Servidores</vt:lpstr>
      <vt:lpstr> 3.1 Exemplos servidores</vt:lpstr>
      <vt:lpstr> 3.1 Exemplos servidores</vt:lpstr>
      <vt:lpstr> 3.1 Exemplos servidores</vt:lpstr>
      <vt:lpstr> 3.1 Exemplos servidores</vt:lpstr>
      <vt:lpstr> 3.1 Exemplos servidores</vt:lpstr>
      <vt:lpstr> 3.1 Exemplos servidores</vt:lpstr>
      <vt:lpstr> 3.1 Exemplos servidores</vt:lpstr>
      <vt:lpstr> 3.1 Exemplos servidores</vt:lpstr>
      <vt:lpstr> 3.1 Exemplos servidores</vt:lpstr>
      <vt:lpstr>Apresentação do PowerPoint</vt:lpstr>
      <vt:lpstr> 3.2 Exemplos de SOR </vt:lpstr>
      <vt:lpstr>Apresentação do PowerPoint</vt:lpstr>
      <vt:lpstr>Apresentação do PowerPoint</vt:lpstr>
      <vt:lpstr>Apresentação do PowerPoint</vt:lpstr>
      <vt:lpstr>Apresentação do PowerPoint</vt:lpstr>
      <vt:lpstr>Apresentação do PowerPoint</vt:lpstr>
      <vt:lpstr>4. Conclusão - Exercícios de Fixação;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Questionamentos?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Estratégias de Roteamento de Datagramas IP   Disciplina: Redes de Computa</dc:title>
  <dc:creator>Diego Vinícius</dc:creator>
  <cp:lastModifiedBy>Diego Vinícius</cp:lastModifiedBy>
  <cp:revision>351</cp:revision>
  <dcterms:created xsi:type="dcterms:W3CDTF">2020-12-20T22:53:29Z</dcterms:created>
  <dcterms:modified xsi:type="dcterms:W3CDTF">2021-01-05T20:39:23Z</dcterms:modified>
</cp:coreProperties>
</file>