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8" r:id="rId11"/>
  </p:sldIdLst>
  <p:sldSz cx="9144000" cy="6858000" type="screen4x3"/>
  <p:notesSz cx="6858000" cy="9144000"/>
  <p:defaultTextStyle>
    <a:defPPr lvl="0">
      <a:defRPr lang="en-US"/>
    </a:defPPr>
    <a:lvl1pPr lvl="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lvl="1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lvl="2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lvl="3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lvl="4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lvl="5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lvl="6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lvl="7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lvl="8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159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4A9C240-6532-4546-9C5C-E5FB440A2297}" type="datetimeFigureOut">
              <a:rPr lang="pt-BR"/>
              <a:pPr>
                <a:defRPr/>
              </a:pPr>
              <a:t>19/05/2019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D66FEC6-0AC2-444E-A69E-044D5700E9A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5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133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21AF087-44D2-4A79-A4CD-FFA74FDE2C03}" type="slidenum">
              <a:rPr lang="pt-BR" altLang="pt-BR" smtClean="0">
                <a:latin typeface="Times New Roman" pitchFamily="18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pt-BR" altLang="pt-B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133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21AF087-44D2-4A79-A4CD-FFA74FDE2C03}" type="slidenum">
              <a:rPr lang="pt-BR" altLang="pt-BR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pt-BR" altLang="pt-BR">
              <a:solidFill>
                <a:prstClr val="blac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176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056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65496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87075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4000500" cy="5257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38700" y="1143000"/>
            <a:ext cx="4000500" cy="5257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65790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09767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106511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094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11615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9831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143000"/>
            <a:ext cx="8153400" cy="5257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2573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166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86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126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24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53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9589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4173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9031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726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029" name="Text Box 8"/>
          <p:cNvSpPr txBox="1">
            <a:spLocks noChangeArrowheads="1"/>
          </p:cNvSpPr>
          <p:nvPr userDrawn="1"/>
        </p:nvSpPr>
        <p:spPr bwMode="auto">
          <a:xfrm rot="-5404767">
            <a:off x="-1835944" y="3728927"/>
            <a:ext cx="41005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pt-BR" altLang="pt-BR" sz="1600" dirty="0">
                <a:solidFill>
                  <a:schemeClr val="bg1"/>
                </a:solidFill>
                <a:latin typeface="Verdana" pitchFamily="34" charset="0"/>
              </a:rPr>
              <a:t>TCC - Sistemas de Informação - 2019</a:t>
            </a:r>
          </a:p>
        </p:txBody>
      </p:sp>
      <p:sp>
        <p:nvSpPr>
          <p:cNvPr id="1030" name="Line 11"/>
          <p:cNvSpPr>
            <a:spLocks noChangeShapeType="1"/>
          </p:cNvSpPr>
          <p:nvPr userDrawn="1"/>
        </p:nvSpPr>
        <p:spPr bwMode="auto">
          <a:xfrm>
            <a:off x="685800" y="6477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 userDrawn="1"/>
        </p:nvSpPr>
        <p:spPr bwMode="auto">
          <a:xfrm>
            <a:off x="714375" y="1143000"/>
            <a:ext cx="8143875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 charset="0"/>
            </a:endParaRPr>
          </a:p>
        </p:txBody>
      </p:sp>
      <p:pic>
        <p:nvPicPr>
          <p:cNvPr id="1032" name="Imagem 2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60350"/>
            <a:ext cx="2452688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95" r:id="rId3"/>
    <p:sldLayoutId id="2147483696" r:id="rId4"/>
    <p:sldLayoutId id="2147483697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2938" y="5643563"/>
            <a:ext cx="8153400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Pouso Alegre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2019</a:t>
            </a:r>
          </a:p>
        </p:txBody>
      </p:sp>
      <p:sp>
        <p:nvSpPr>
          <p:cNvPr id="2" name="Retângulo 1"/>
          <p:cNvSpPr/>
          <p:nvPr/>
        </p:nvSpPr>
        <p:spPr>
          <a:xfrm>
            <a:off x="747713" y="1268413"/>
            <a:ext cx="8048625" cy="1138773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>
                <a:latin typeface="Arial"/>
                <a:cs typeface="Arial"/>
              </a:rPr>
              <a:t>Diego Alves Openheimer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000" kern="0" dirty="0">
                <a:latin typeface="Arial"/>
                <a:cs typeface="Arial"/>
              </a:rPr>
              <a:t>Júlio Cesar Gonçalves dos Santos</a:t>
            </a:r>
            <a:endParaRPr lang="pt-BR" dirty="0"/>
          </a:p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>
                <a:solidFill>
                  <a:srgbClr val="000000"/>
                </a:solidFill>
                <a:latin typeface="Arial"/>
                <a:cs typeface="Arial"/>
              </a:rPr>
              <a:t>Prof. Orientador: Me. José Luiz da Silva</a:t>
            </a:r>
          </a:p>
        </p:txBody>
      </p:sp>
      <p:sp>
        <p:nvSpPr>
          <p:cNvPr id="6" name="Rectangle 1"/>
          <p:cNvSpPr txBox="1">
            <a:spLocks/>
          </p:cNvSpPr>
          <p:nvPr/>
        </p:nvSpPr>
        <p:spPr bwMode="auto">
          <a:xfrm>
            <a:off x="547688" y="2852936"/>
            <a:ext cx="8048625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kern="0" dirty="0">
                <a:latin typeface="Arial" pitchFamily="34" charset="0"/>
                <a:ea typeface="+mj-ea"/>
                <a:cs typeface="Arial" pitchFamily="34" charset="0"/>
              </a:rPr>
              <a:t>MOBILIDADE URBANA: A CONTRIBUIÇÃO DA TECNOLOGIA PARA VISUALIZAR A LOCALIZAÇÃO DOS TRANSPORTES COLETIVOS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2938" y="5643563"/>
            <a:ext cx="8153400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Pouso Alegre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2019</a:t>
            </a:r>
          </a:p>
        </p:txBody>
      </p:sp>
      <p:sp>
        <p:nvSpPr>
          <p:cNvPr id="2" name="Retângulo 1"/>
          <p:cNvSpPr/>
          <p:nvPr/>
        </p:nvSpPr>
        <p:spPr>
          <a:xfrm>
            <a:off x="747713" y="1268413"/>
            <a:ext cx="8048625" cy="1138773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>
                <a:solidFill>
                  <a:srgbClr val="000000"/>
                </a:solidFill>
                <a:latin typeface="Arial"/>
                <a:cs typeface="Arial"/>
              </a:rPr>
              <a:t>Diego Alves Openheimer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000" kern="0" dirty="0">
                <a:solidFill>
                  <a:srgbClr val="000000"/>
                </a:solidFill>
                <a:latin typeface="Arial"/>
                <a:cs typeface="Arial"/>
              </a:rPr>
              <a:t>Júlio Cesar Gonçalves dos Santos</a:t>
            </a:r>
            <a:endParaRPr lang="pt-BR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>
                <a:solidFill>
                  <a:srgbClr val="000000"/>
                </a:solidFill>
                <a:latin typeface="Arial"/>
                <a:cs typeface="Arial"/>
              </a:rPr>
              <a:t>Prof. Orientador: Me. José Luiz da Silva</a:t>
            </a:r>
          </a:p>
        </p:txBody>
      </p:sp>
      <p:sp>
        <p:nvSpPr>
          <p:cNvPr id="6" name="Rectangle 1"/>
          <p:cNvSpPr txBox="1">
            <a:spLocks/>
          </p:cNvSpPr>
          <p:nvPr/>
        </p:nvSpPr>
        <p:spPr bwMode="auto">
          <a:xfrm>
            <a:off x="547688" y="2852936"/>
            <a:ext cx="8048625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MOBILIDADE URBANA: A CONTRIBUIÇÃO DA TECNOLOGIA PARA VISUALIZAR A LOCALIZAÇÃO DOS TRANSPORTES COLETIVOS</a:t>
            </a:r>
          </a:p>
        </p:txBody>
      </p:sp>
    </p:spTree>
    <p:extLst>
      <p:ext uri="{BB962C8B-B14F-4D97-AF65-F5344CB8AC3E}">
        <p14:creationId xmlns:p14="http://schemas.microsoft.com/office/powerpoint/2010/main" val="74987622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>
                <a:latin typeface="Arial" charset="0"/>
                <a:cs typeface="Arial" charset="0"/>
              </a:rPr>
              <a:t>Introdução</a:t>
            </a:r>
            <a:endParaRPr lang="en-US" altLang="pt-BR" sz="4400" b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988840"/>
            <a:ext cx="7962900" cy="4248472"/>
          </a:xfrm>
          <a:prstGeom prst="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O crescimento da população usuária de transporte público.</a:t>
            </a: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Melhoria na qualidade do serviço prestado.</a:t>
            </a: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Melhor qualidade de informação ao usuário sobre o transporte.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Google Shape;13319;p1"/>
          <p:cNvSpPr txBox="1">
            <a:spLocks noGrp="1"/>
          </p:cNvSpPr>
          <p:nvPr>
            <p:ph type="title" idx="4294967295"/>
          </p:nvPr>
        </p:nvSpPr>
        <p:spPr>
          <a:xfrm>
            <a:off x="3143250" y="214313"/>
            <a:ext cx="5643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0">
                <a:latin typeface="Arial"/>
                <a:ea typeface="Arial"/>
                <a:cs typeface="Arial"/>
                <a:sym typeface="Arial"/>
              </a:rPr>
              <a:t>Justificativa</a:t>
            </a:r>
            <a:endParaRPr sz="4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0" name="Google Shape;13320;p1"/>
          <p:cNvSpPr txBox="1"/>
          <p:nvPr/>
        </p:nvSpPr>
        <p:spPr>
          <a:xfrm>
            <a:off x="785813" y="1988840"/>
            <a:ext cx="7962900" cy="4248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ganho 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informação para o acompanhamento da linha desejada.</a:t>
            </a:r>
            <a:endParaRPr dirty="0"/>
          </a:p>
          <a:p>
            <a:pPr marL="342900" marR="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lang="pt-BR" sz="28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342900" marR="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Maior comodidade ao usuário de transporte público.</a:t>
            </a:r>
          </a:p>
          <a:p>
            <a:pPr marL="342900" lvl="0" indent="-34290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lang="pt-BR" sz="28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342900" lvl="0" indent="-34290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Aumento na segurança, evitando tempo ocioso no ponto de </a:t>
            </a:r>
            <a:r>
              <a:rPr lang="pt-BR" sz="2800" kern="0" dirty="0">
                <a:latin typeface="Arial" pitchFamily="34" charset="0"/>
                <a:cs typeface="Arial" pitchFamily="34" charset="0"/>
              </a:rPr>
              <a:t>parada</a:t>
            </a:r>
            <a:r>
              <a:rPr lang="pt-BR" sz="28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.   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57625" y="214313"/>
            <a:ext cx="3857625" cy="914400"/>
          </a:xfrm>
        </p:spPr>
        <p:txBody>
          <a:bodyPr/>
          <a:lstStyle/>
          <a:p>
            <a:pPr algn="ctr" eaLnBrk="1" hangingPunct="1"/>
            <a:r>
              <a:rPr lang="pt-BR" altLang="pt-BR" sz="4400" b="0">
                <a:latin typeface="Arial" charset="0"/>
                <a:cs typeface="Arial" charset="0"/>
              </a:rPr>
              <a:t>Objetivo Geral</a:t>
            </a:r>
            <a:endParaRPr lang="en-US" altLang="pt-BR" sz="4400" b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97974" y="2060848"/>
            <a:ext cx="7962900" cy="25082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Desenvolver um sistema de rastreamento </a:t>
            </a:r>
            <a:r>
              <a:rPr lang="pt-BR" sz="2800" i="1" kern="0" dirty="0">
                <a:latin typeface="Arial" pitchFamily="34" charset="0"/>
                <a:cs typeface="Arial" pitchFamily="34" charset="0"/>
              </a:rPr>
              <a:t>online</a:t>
            </a:r>
            <a:r>
              <a:rPr lang="pt-BR" sz="2800" kern="0" dirty="0">
                <a:latin typeface="Arial" pitchFamily="34" charset="0"/>
                <a:cs typeface="Arial" pitchFamily="34" charset="0"/>
              </a:rPr>
              <a:t> para empresas e usuários de transporte coletivo.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>
                <a:latin typeface="Arial" charset="0"/>
                <a:cs typeface="Arial" charset="0"/>
              </a:rPr>
              <a:t>Objetivos Específicos</a:t>
            </a:r>
            <a:endParaRPr lang="en-US" altLang="pt-BR" sz="4400" b="0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9336" y="1700808"/>
            <a:ext cx="7962900" cy="46805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Desenvolver e disponibilizar um aplicativo móvel para monitoramento do veículo;</a:t>
            </a: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endParaRPr lang="pt-BR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Desenvolver e disponibilizar um sistema para transmissão da localização do veículo;</a:t>
            </a: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endParaRPr lang="pt-BR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Efetuar a integralização das informações do aplicativo em um servidor;</a:t>
            </a: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endParaRPr lang="pt-BR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Desenvolver um portal </a:t>
            </a:r>
            <a:r>
              <a:rPr lang="pt-BR" i="1" kern="0" dirty="0">
                <a:latin typeface="Arial" pitchFamily="34" charset="0"/>
                <a:cs typeface="Arial" pitchFamily="34" charset="0"/>
              </a:rPr>
              <a:t>web </a:t>
            </a:r>
            <a:r>
              <a:rPr lang="pt-BR" kern="0" dirty="0">
                <a:latin typeface="Arial" pitchFamily="34" charset="0"/>
                <a:cs typeface="Arial" pitchFamily="34" charset="0"/>
              </a:rPr>
              <a:t>para a empresa rastrear  seus veículos.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>
                <a:latin typeface="Arial" charset="0"/>
                <a:cs typeface="Arial" charset="0"/>
              </a:rPr>
              <a:t>Quadro Teórico</a:t>
            </a:r>
            <a:endParaRPr lang="en-US" altLang="pt-BR" sz="4400" b="0">
              <a:latin typeface="Arial" charset="0"/>
              <a:cs typeface="Arial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9534BD-A208-4D86-8BE4-5AE1B9E2B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25" y="1395300"/>
            <a:ext cx="2688648" cy="226108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F14B85D3-7516-4AE5-B2FC-DD88709F4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17" y="4268347"/>
            <a:ext cx="4377348" cy="220792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FDC2B278-842F-495C-BF46-F58E677E5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971" y="1356550"/>
            <a:ext cx="4046842" cy="1953578"/>
          </a:xfrm>
          <a:prstGeom prst="rect">
            <a:avLst/>
          </a:prstGeom>
        </p:spPr>
      </p:pic>
      <p:pic>
        <p:nvPicPr>
          <p:cNvPr id="23" name="Imagem 22" descr="Uma imagem contendo kit de primeiros socorros, texto, objeto&#10;&#10;Descrição gerada automaticamente">
            <a:extLst>
              <a:ext uri="{FF2B5EF4-FFF2-40B4-BE49-F238E27FC236}">
                <a16:creationId xmlns:a16="http://schemas.microsoft.com/office/drawing/2014/main" id="{CC6B0C23-8AD0-49E7-85D2-4CD78FC5A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6188" y="4623336"/>
            <a:ext cx="2099538" cy="1393415"/>
          </a:xfrm>
          <a:prstGeom prst="rect">
            <a:avLst/>
          </a:prstGeom>
        </p:spPr>
      </p:pic>
      <p:pic>
        <p:nvPicPr>
          <p:cNvPr id="27" name="Imagem 26" descr="Uma imagem contendo clip-art&#10;&#10;Descrição gerada automaticamente">
            <a:extLst>
              <a:ext uri="{FF2B5EF4-FFF2-40B4-BE49-F238E27FC236}">
                <a16:creationId xmlns:a16="http://schemas.microsoft.com/office/drawing/2014/main" id="{E244151D-94CC-4C1D-8F84-C07ADCF4A1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5032" y="3649200"/>
            <a:ext cx="2951156" cy="9319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>
                <a:latin typeface="Arial" charset="0"/>
                <a:cs typeface="Arial" charset="0"/>
              </a:rPr>
              <a:t>Metodologia</a:t>
            </a:r>
            <a:endParaRPr lang="en-US" altLang="pt-BR" sz="4400" b="0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988840"/>
            <a:ext cx="7962900" cy="374441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Tipo de Pesquisa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Contexto da Pesquisa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Instrumentos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Procedimentos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>
                <a:latin typeface="Arial" charset="0"/>
                <a:cs typeface="Arial" charset="0"/>
              </a:rPr>
              <a:t>Cronograma</a:t>
            </a:r>
            <a:endParaRPr lang="en-US" altLang="pt-BR" sz="4400" b="0">
              <a:latin typeface="Arial" charset="0"/>
              <a:cs typeface="Arial" charset="0"/>
            </a:endParaRP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01C2F51E-1362-4FA4-9D65-A763DA842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156492"/>
              </p:ext>
            </p:extLst>
          </p:nvPr>
        </p:nvGraphicFramePr>
        <p:xfrm>
          <a:off x="628650" y="1444752"/>
          <a:ext cx="8277606" cy="4882895"/>
        </p:xfrm>
        <a:graphic>
          <a:graphicData uri="http://schemas.openxmlformats.org/drawingml/2006/table">
            <a:tbl>
              <a:tblPr firstRow="1" firstCol="1"/>
              <a:tblGrid>
                <a:gridCol w="1864326">
                  <a:extLst>
                    <a:ext uri="{9D8B030D-6E8A-4147-A177-3AD203B41FA5}">
                      <a16:colId xmlns:a16="http://schemas.microsoft.com/office/drawing/2014/main" val="241613900"/>
                    </a:ext>
                  </a:extLst>
                </a:gridCol>
                <a:gridCol w="531823">
                  <a:extLst>
                    <a:ext uri="{9D8B030D-6E8A-4147-A177-3AD203B41FA5}">
                      <a16:colId xmlns:a16="http://schemas.microsoft.com/office/drawing/2014/main" val="2691262142"/>
                    </a:ext>
                  </a:extLst>
                </a:gridCol>
                <a:gridCol w="680724">
                  <a:extLst>
                    <a:ext uri="{9D8B030D-6E8A-4147-A177-3AD203B41FA5}">
                      <a16:colId xmlns:a16="http://schemas.microsoft.com/office/drawing/2014/main" val="1169660828"/>
                    </a:ext>
                  </a:extLst>
                </a:gridCol>
                <a:gridCol w="680724">
                  <a:extLst>
                    <a:ext uri="{9D8B030D-6E8A-4147-A177-3AD203B41FA5}">
                      <a16:colId xmlns:a16="http://schemas.microsoft.com/office/drawing/2014/main" val="802384615"/>
                    </a:ext>
                  </a:extLst>
                </a:gridCol>
                <a:gridCol w="626267">
                  <a:extLst>
                    <a:ext uri="{9D8B030D-6E8A-4147-A177-3AD203B41FA5}">
                      <a16:colId xmlns:a16="http://schemas.microsoft.com/office/drawing/2014/main" val="984683210"/>
                    </a:ext>
                  </a:extLst>
                </a:gridCol>
                <a:gridCol w="612652">
                  <a:extLst>
                    <a:ext uri="{9D8B030D-6E8A-4147-A177-3AD203B41FA5}">
                      <a16:colId xmlns:a16="http://schemas.microsoft.com/office/drawing/2014/main" val="3334412969"/>
                    </a:ext>
                  </a:extLst>
                </a:gridCol>
                <a:gridCol w="626267">
                  <a:extLst>
                    <a:ext uri="{9D8B030D-6E8A-4147-A177-3AD203B41FA5}">
                      <a16:colId xmlns:a16="http://schemas.microsoft.com/office/drawing/2014/main" val="3907212456"/>
                    </a:ext>
                  </a:extLst>
                </a:gridCol>
                <a:gridCol w="776024">
                  <a:extLst>
                    <a:ext uri="{9D8B030D-6E8A-4147-A177-3AD203B41FA5}">
                      <a16:colId xmlns:a16="http://schemas.microsoft.com/office/drawing/2014/main" val="3444042931"/>
                    </a:ext>
                  </a:extLst>
                </a:gridCol>
                <a:gridCol w="585423">
                  <a:extLst>
                    <a:ext uri="{9D8B030D-6E8A-4147-A177-3AD203B41FA5}">
                      <a16:colId xmlns:a16="http://schemas.microsoft.com/office/drawing/2014/main" val="329973091"/>
                    </a:ext>
                  </a:extLst>
                </a:gridCol>
                <a:gridCol w="639881">
                  <a:extLst>
                    <a:ext uri="{9D8B030D-6E8A-4147-A177-3AD203B41FA5}">
                      <a16:colId xmlns:a16="http://schemas.microsoft.com/office/drawing/2014/main" val="1675735169"/>
                    </a:ext>
                  </a:extLst>
                </a:gridCol>
                <a:gridCol w="653495">
                  <a:extLst>
                    <a:ext uri="{9D8B030D-6E8A-4147-A177-3AD203B41FA5}">
                      <a16:colId xmlns:a16="http://schemas.microsoft.com/office/drawing/2014/main" val="1284746993"/>
                    </a:ext>
                  </a:extLst>
                </a:gridCol>
              </a:tblGrid>
              <a:tr h="256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ATIVIDADES</a:t>
                      </a:r>
                      <a:endParaRPr lang="pt-BR" sz="16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Fev.</a:t>
                      </a:r>
                      <a:endParaRPr lang="pt-BR" sz="15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Mar.</a:t>
                      </a:r>
                      <a:endParaRPr lang="pt-BR" sz="15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Abr.</a:t>
                      </a:r>
                      <a:endParaRPr lang="pt-BR" sz="15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Mai.</a:t>
                      </a:r>
                      <a:endParaRPr lang="pt-BR" sz="15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Jun.</a:t>
                      </a:r>
                      <a:endParaRPr lang="pt-BR" sz="15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Jul.</a:t>
                      </a:r>
                      <a:endParaRPr lang="pt-BR" sz="15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Ago.</a:t>
                      </a:r>
                      <a:endParaRPr lang="pt-BR" sz="15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Set.</a:t>
                      </a:r>
                      <a:endParaRPr lang="pt-BR" sz="15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Out.</a:t>
                      </a:r>
                      <a:endParaRPr lang="pt-BR" sz="15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Nov.</a:t>
                      </a:r>
                      <a:endParaRPr lang="pt-BR" sz="15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472324"/>
                  </a:ext>
                </a:extLst>
              </a:tr>
              <a:tr h="256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Escolha do tema</a:t>
                      </a:r>
                      <a:endParaRPr lang="pt-BR" sz="16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355220"/>
                  </a:ext>
                </a:extLst>
              </a:tr>
              <a:tr h="5139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Planejamento do Projeto</a:t>
                      </a:r>
                      <a:endParaRPr lang="pt-BR" sz="16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871903"/>
                  </a:ext>
                </a:extLst>
              </a:tr>
              <a:tr h="5139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Fundamentação Teórica</a:t>
                      </a:r>
                      <a:endParaRPr lang="pt-BR" sz="16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965938"/>
                  </a:ext>
                </a:extLst>
              </a:tr>
              <a:tr h="5139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Apresentação do Projeto</a:t>
                      </a:r>
                      <a:endParaRPr lang="pt-BR" sz="16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081148"/>
                  </a:ext>
                </a:extLst>
              </a:tr>
              <a:tr h="7709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Apresentação do projeto para o congresso</a:t>
                      </a:r>
                      <a:endParaRPr lang="pt-BR" sz="16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8638663"/>
                  </a:ext>
                </a:extLst>
              </a:tr>
              <a:tr h="7709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Desenvolvimento do sistema/ aplicativo</a:t>
                      </a:r>
                      <a:endParaRPr lang="pt-BR" sz="16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 </a:t>
                      </a:r>
                      <a:endParaRPr lang="pt-BR" sz="15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623113"/>
                  </a:ext>
                </a:extLst>
              </a:tr>
              <a:tr h="7709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Redação do TCC</a:t>
                      </a:r>
                      <a:endParaRPr lang="pt-BR" sz="16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226999"/>
                  </a:ext>
                </a:extLst>
              </a:tr>
              <a:tr h="5139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Apresentação do TCC/Sistema</a:t>
                      </a:r>
                      <a:endParaRPr lang="pt-BR" sz="16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2726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821238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>
                <a:latin typeface="Arial" charset="0"/>
                <a:cs typeface="Arial" charset="0"/>
              </a:rPr>
              <a:t>Principais Referências</a:t>
            </a:r>
            <a:endParaRPr lang="en-US" altLang="pt-BR" sz="4400" b="0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268760"/>
            <a:ext cx="7962900" cy="518457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342900" indent="-342900" algn="just" eaLnBrk="0" hangingPunct="0">
              <a:spcBef>
                <a:spcPts val="432"/>
              </a:spcBef>
              <a:spcAft>
                <a:spcPts val="600"/>
              </a:spcAft>
              <a:buFontTx/>
              <a:buChar char="•"/>
              <a:defRPr/>
            </a:pPr>
            <a:r>
              <a:rPr lang="pt-BR" sz="1800" kern="0" dirty="0">
                <a:latin typeface="Arial" pitchFamily="34" charset="0"/>
                <a:cs typeface="Arial" pitchFamily="34" charset="0"/>
              </a:rPr>
              <a:t>ABOUT </a:t>
            </a:r>
            <a:r>
              <a:rPr lang="pt-BR" sz="1800" kern="0" dirty="0" err="1">
                <a:latin typeface="Arial" pitchFamily="34" charset="0"/>
                <a:cs typeface="Arial" pitchFamily="34" charset="0"/>
              </a:rPr>
              <a:t>us</a:t>
            </a:r>
            <a:r>
              <a:rPr lang="pt-BR" sz="1800" kern="0" dirty="0">
                <a:latin typeface="Arial" pitchFamily="34" charset="0"/>
                <a:cs typeface="Arial" pitchFamily="34" charset="0"/>
              </a:rPr>
              <a:t> | Raspberry Pi. Raspberry Pi, 2019. Disponível em:  &lt;http://www.raspberrypi.org/</a:t>
            </a:r>
            <a:r>
              <a:rPr lang="pt-BR" sz="1800" kern="0" dirty="0" err="1">
                <a:latin typeface="Arial" pitchFamily="34" charset="0"/>
                <a:cs typeface="Arial" pitchFamily="34" charset="0"/>
              </a:rPr>
              <a:t>about</a:t>
            </a:r>
            <a:r>
              <a:rPr lang="pt-BR" sz="1800" kern="0" dirty="0">
                <a:latin typeface="Arial" pitchFamily="34" charset="0"/>
                <a:cs typeface="Arial" pitchFamily="34" charset="0"/>
              </a:rPr>
              <a:t>&gt;. Acesso em: 08 mar. 2019. </a:t>
            </a:r>
          </a:p>
          <a:p>
            <a:pPr marL="342900" indent="-342900" algn="just" eaLnBrk="0" hangingPunct="0">
              <a:spcBef>
                <a:spcPts val="432"/>
              </a:spcBef>
              <a:spcAft>
                <a:spcPts val="600"/>
              </a:spcAft>
              <a:buFontTx/>
              <a:buChar char="•"/>
              <a:defRPr/>
            </a:pPr>
            <a:r>
              <a:rPr lang="pt-BR" sz="1800" kern="0" dirty="0">
                <a:latin typeface="Arial" pitchFamily="34" charset="0"/>
                <a:cs typeface="Arial" pitchFamily="34" charset="0"/>
              </a:rPr>
              <a:t>EXPRESS. Framework web rápido, flexível e minimalista para Node.js. Disponível em: https://expressjs.com/</a:t>
            </a:r>
            <a:r>
              <a:rPr lang="pt-BR" sz="1800" kern="0" dirty="0" err="1">
                <a:latin typeface="Arial" pitchFamily="34" charset="0"/>
                <a:cs typeface="Arial" pitchFamily="34" charset="0"/>
              </a:rPr>
              <a:t>pt-br</a:t>
            </a:r>
            <a:r>
              <a:rPr lang="pt-BR" sz="1800" kern="0" dirty="0">
                <a:latin typeface="Arial" pitchFamily="34" charset="0"/>
                <a:cs typeface="Arial" pitchFamily="34" charset="0"/>
              </a:rPr>
              <a:t>/. Acesso em: 31 mar. 2019.</a:t>
            </a:r>
          </a:p>
          <a:p>
            <a:pPr marL="342900" indent="-342900" algn="just" eaLnBrk="0" hangingPunct="0">
              <a:spcBef>
                <a:spcPts val="432"/>
              </a:spcBef>
              <a:spcAft>
                <a:spcPts val="600"/>
              </a:spcAft>
              <a:buFontTx/>
              <a:buChar char="•"/>
              <a:defRPr/>
            </a:pPr>
            <a:r>
              <a:rPr lang="pt-BR" sz="1800" kern="0" dirty="0">
                <a:latin typeface="Arial" pitchFamily="34" charset="0"/>
                <a:cs typeface="Arial" pitchFamily="34" charset="0"/>
              </a:rPr>
              <a:t>FACEBOOK; inc. React: uma biblioteca </a:t>
            </a:r>
            <a:r>
              <a:rPr lang="pt-BR" sz="1800" kern="0" dirty="0" err="1">
                <a:latin typeface="Arial" pitchFamily="34" charset="0"/>
                <a:cs typeface="Arial" pitchFamily="34" charset="0"/>
              </a:rPr>
              <a:t>javascript</a:t>
            </a:r>
            <a:r>
              <a:rPr lang="pt-BR" sz="1800" kern="0" dirty="0">
                <a:latin typeface="Arial" pitchFamily="34" charset="0"/>
                <a:cs typeface="Arial" pitchFamily="34" charset="0"/>
              </a:rPr>
              <a:t> para criar interface de usuários. Disponível em: https://pt-br.reactjs.org/ Acesso em: 03 mar. 2019.</a:t>
            </a:r>
          </a:p>
          <a:p>
            <a:pPr marL="342900" indent="-342900" algn="just" eaLnBrk="0" hangingPunct="0">
              <a:spcBef>
                <a:spcPts val="432"/>
              </a:spcBef>
              <a:spcAft>
                <a:spcPts val="600"/>
              </a:spcAft>
              <a:buFontTx/>
              <a:buChar char="•"/>
              <a:defRPr/>
            </a:pPr>
            <a:r>
              <a:rPr lang="pt-BR" sz="1800" kern="0" dirty="0">
                <a:latin typeface="Arial" pitchFamily="34" charset="0"/>
                <a:cs typeface="Arial" pitchFamily="34" charset="0"/>
              </a:rPr>
              <a:t>MOZILLA. O que é </a:t>
            </a:r>
            <a:r>
              <a:rPr lang="pt-BR" sz="1800" kern="0" dirty="0" err="1">
                <a:latin typeface="Arial" pitchFamily="34" charset="0"/>
                <a:cs typeface="Arial" pitchFamily="34" charset="0"/>
              </a:rPr>
              <a:t>JavaScript</a:t>
            </a:r>
            <a:r>
              <a:rPr lang="pt-BR" sz="1800" kern="0" dirty="0">
                <a:latin typeface="Arial" pitchFamily="34" charset="0"/>
                <a:cs typeface="Arial" pitchFamily="34" charset="0"/>
              </a:rPr>
              <a:t>? 2005-2019. Disponível em: https://developer.mozilla.org/</a:t>
            </a:r>
            <a:r>
              <a:rPr lang="pt-BR" sz="1800" kern="0" dirty="0" err="1">
                <a:latin typeface="Arial" pitchFamily="34" charset="0"/>
                <a:cs typeface="Arial" pitchFamily="34" charset="0"/>
              </a:rPr>
              <a:t>pt</a:t>
            </a:r>
            <a:r>
              <a:rPr lang="pt-BR" sz="1800" kern="0" dirty="0">
                <a:latin typeface="Arial" pitchFamily="34" charset="0"/>
                <a:cs typeface="Arial" pitchFamily="34" charset="0"/>
              </a:rPr>
              <a:t>-BR/</a:t>
            </a:r>
            <a:r>
              <a:rPr lang="pt-BR" sz="1800" kern="0" dirty="0" err="1">
                <a:latin typeface="Arial" pitchFamily="34" charset="0"/>
                <a:cs typeface="Arial" pitchFamily="34" charset="0"/>
              </a:rPr>
              <a:t>docs</a:t>
            </a:r>
            <a:r>
              <a:rPr lang="pt-BR" sz="1800" kern="0" dirty="0">
                <a:latin typeface="Arial" pitchFamily="34" charset="0"/>
                <a:cs typeface="Arial" pitchFamily="34" charset="0"/>
              </a:rPr>
              <a:t>/Web/</a:t>
            </a:r>
            <a:r>
              <a:rPr lang="pt-BR" sz="1800" kern="0" dirty="0" err="1">
                <a:latin typeface="Arial" pitchFamily="34" charset="0"/>
                <a:cs typeface="Arial" pitchFamily="34" charset="0"/>
              </a:rPr>
              <a:t>JavaScript</a:t>
            </a:r>
            <a:r>
              <a:rPr lang="pt-BR" sz="1800" kern="0" dirty="0">
                <a:latin typeface="Arial" pitchFamily="34" charset="0"/>
                <a:cs typeface="Arial" pitchFamily="34" charset="0"/>
              </a:rPr>
              <a:t>/</a:t>
            </a:r>
            <a:r>
              <a:rPr lang="pt-BR" sz="1800" kern="0" dirty="0" err="1">
                <a:latin typeface="Arial" pitchFamily="34" charset="0"/>
                <a:cs typeface="Arial" pitchFamily="34" charset="0"/>
              </a:rPr>
              <a:t>About_JavaScript</a:t>
            </a:r>
            <a:r>
              <a:rPr lang="pt-BR" sz="1800" kern="0" dirty="0">
                <a:latin typeface="Arial" pitchFamily="34" charset="0"/>
                <a:cs typeface="Arial" pitchFamily="34" charset="0"/>
              </a:rPr>
              <a:t>. Acesso em: 06 mar. 2019. </a:t>
            </a:r>
          </a:p>
          <a:p>
            <a:pPr marL="342900" indent="-342900" algn="just" eaLnBrk="0" hangingPunct="0">
              <a:spcBef>
                <a:spcPts val="432"/>
              </a:spcBef>
              <a:spcAft>
                <a:spcPts val="600"/>
              </a:spcAft>
              <a:buFontTx/>
              <a:buChar char="•"/>
              <a:defRPr/>
            </a:pPr>
            <a:r>
              <a:rPr lang="pt-BR" sz="1800" kern="0" dirty="0">
                <a:latin typeface="Arial" pitchFamily="34" charset="0"/>
                <a:cs typeface="Arial" pitchFamily="34" charset="0"/>
              </a:rPr>
              <a:t>MQTT.ORG. </a:t>
            </a:r>
            <a:r>
              <a:rPr lang="pt-BR" sz="1800" kern="0" dirty="0" err="1">
                <a:latin typeface="Arial" pitchFamily="34" charset="0"/>
                <a:cs typeface="Arial" pitchFamily="34" charset="0"/>
              </a:rPr>
              <a:t>Frequently</a:t>
            </a:r>
            <a:r>
              <a:rPr lang="pt-BR" sz="18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800" kern="0" dirty="0" err="1">
                <a:latin typeface="Arial" pitchFamily="34" charset="0"/>
                <a:cs typeface="Arial" pitchFamily="34" charset="0"/>
              </a:rPr>
              <a:t>asked</a:t>
            </a:r>
            <a:r>
              <a:rPr lang="pt-BR" sz="18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800" kern="0" dirty="0" err="1">
                <a:latin typeface="Arial" pitchFamily="34" charset="0"/>
                <a:cs typeface="Arial" pitchFamily="34" charset="0"/>
              </a:rPr>
              <a:t>questions</a:t>
            </a:r>
            <a:r>
              <a:rPr lang="pt-BR" sz="1800" kern="0" dirty="0">
                <a:latin typeface="Arial" pitchFamily="34" charset="0"/>
                <a:cs typeface="Arial" pitchFamily="34" charset="0"/>
              </a:rPr>
              <a:t>. Disponível em: http://mqtt.org/</a:t>
            </a:r>
            <a:r>
              <a:rPr lang="pt-BR" sz="1800" kern="0" dirty="0" err="1">
                <a:latin typeface="Arial" pitchFamily="34" charset="0"/>
                <a:cs typeface="Arial" pitchFamily="34" charset="0"/>
              </a:rPr>
              <a:t>faq</a:t>
            </a:r>
            <a:r>
              <a:rPr lang="pt-BR" sz="1800" kern="0" dirty="0">
                <a:latin typeface="Arial" pitchFamily="34" charset="0"/>
                <a:cs typeface="Arial" pitchFamily="34" charset="0"/>
              </a:rPr>
              <a:t>. Acesso em: 31 mar. 2019.</a:t>
            </a:r>
          </a:p>
          <a:p>
            <a:pPr marL="342900" indent="-342900" algn="just" eaLnBrk="0" hangingPunct="0">
              <a:spcBef>
                <a:spcPts val="432"/>
              </a:spcBef>
              <a:spcAft>
                <a:spcPts val="600"/>
              </a:spcAft>
              <a:buFontTx/>
              <a:buChar char="•"/>
              <a:defRPr/>
            </a:pPr>
            <a:r>
              <a:rPr lang="pt-BR" sz="1800" kern="0" dirty="0">
                <a:latin typeface="Arial" pitchFamily="34" charset="0"/>
                <a:cs typeface="Arial" pitchFamily="34" charset="0"/>
              </a:rPr>
              <a:t>W3SCHOOLS. COM. </a:t>
            </a:r>
            <a:r>
              <a:rPr lang="pt-BR" sz="1800" kern="0" dirty="0" err="1">
                <a:latin typeface="Arial" pitchFamily="34" charset="0"/>
                <a:cs typeface="Arial" pitchFamily="34" charset="0"/>
              </a:rPr>
              <a:t>About</a:t>
            </a:r>
            <a:r>
              <a:rPr lang="pt-BR" sz="1800" kern="0" dirty="0">
                <a:latin typeface="Arial" pitchFamily="34" charset="0"/>
                <a:cs typeface="Arial" pitchFamily="34" charset="0"/>
              </a:rPr>
              <a:t> W3Schools. Disponível em: &lt;https://www.w3schools.com/</a:t>
            </a:r>
            <a:r>
              <a:rPr lang="pt-BR" sz="1800" kern="0" dirty="0" err="1">
                <a:latin typeface="Arial" pitchFamily="34" charset="0"/>
                <a:cs typeface="Arial" pitchFamily="34" charset="0"/>
              </a:rPr>
              <a:t>about</a:t>
            </a:r>
            <a:r>
              <a:rPr lang="pt-BR" sz="1800" kern="0" dirty="0">
                <a:latin typeface="Arial" pitchFamily="34" charset="0"/>
                <a:cs typeface="Arial" pitchFamily="34" charset="0"/>
              </a:rPr>
              <a:t>&gt; Acesso em: 12 mar. 2019. </a:t>
            </a:r>
          </a:p>
          <a:p>
            <a:pPr marL="342900" indent="-342900" algn="just" eaLnBrk="0" hangingPunct="0">
              <a:spcBef>
                <a:spcPts val="432"/>
              </a:spcBef>
              <a:spcAft>
                <a:spcPts val="600"/>
              </a:spcAft>
              <a:buFontTx/>
              <a:buChar char="•"/>
              <a:defRPr/>
            </a:pPr>
            <a:endParaRPr lang="pt-BR" sz="1600" kern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76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33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33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478</Words>
  <Application>Microsoft Office PowerPoint</Application>
  <PresentationFormat>Apresentação na tela (4:3)</PresentationFormat>
  <Paragraphs>155</Paragraphs>
  <Slides>10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Verdana</vt:lpstr>
      <vt:lpstr>Default Design</vt:lpstr>
      <vt:lpstr>Apresentação do PowerPoint</vt:lpstr>
      <vt:lpstr>Introdução</vt:lpstr>
      <vt:lpstr>Justificativa</vt:lpstr>
      <vt:lpstr>Objetivo Geral</vt:lpstr>
      <vt:lpstr>Objetivos Específicos</vt:lpstr>
      <vt:lpstr>Quadro Teórico</vt:lpstr>
      <vt:lpstr>Metodologia</vt:lpstr>
      <vt:lpstr>Cronograma</vt:lpstr>
      <vt:lpstr>Principais 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Luiz</dc:creator>
  <cp:lastModifiedBy>Diego Alves Openheimer</cp:lastModifiedBy>
  <cp:revision>63</cp:revision>
  <dcterms:modified xsi:type="dcterms:W3CDTF">2019-05-19T22:15:34Z</dcterms:modified>
</cp:coreProperties>
</file>