
<file path=[Content_Types].xml><?xml version="1.0" encoding="utf-8"?>
<Types xmlns="http://schemas.openxmlformats.org/package/2006/content-types">
  <Default ContentType="image/vnd.ms-photo" Extension="wdp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>
      <a:defRPr lang="en-US"/>
    </a:defPPr>
    <a:lvl1pPr lvl="0" rtl="0" algn="ctr" fontAlgn="base">
      <a:spcBef>
        <a:spcPct val="0"/>
      </a:spcBef>
      <a:spcAft>
        <a:spcPct val="0"/>
      </a:spcAft>
      <a:defRPr kern="1200" sz="2400">
        <a:solidFill>
          <a:schemeClr val="tx1"/>
        </a:solidFill>
        <a:latin typeface="Times New Roman" pitchFamily="18" charset="0"/>
        <a:ea typeface="+mn-ea"/>
        <a:cs typeface="+mn-cs"/>
      </a:defRPr>
    </a:lvl1pPr>
    <a:lvl2pPr lvl="1" marL="457200" rtl="0" algn="ctr" fontAlgn="base">
      <a:spcBef>
        <a:spcPct val="0"/>
      </a:spcBef>
      <a:spcAft>
        <a:spcPct val="0"/>
      </a:spcAft>
      <a:defRPr kern="1200" sz="2400">
        <a:solidFill>
          <a:schemeClr val="tx1"/>
        </a:solidFill>
        <a:latin typeface="Times New Roman" pitchFamily="18" charset="0"/>
        <a:ea typeface="+mn-ea"/>
        <a:cs typeface="+mn-cs"/>
      </a:defRPr>
    </a:lvl2pPr>
    <a:lvl3pPr lvl="2" marL="914400" rtl="0" algn="ctr" fontAlgn="base">
      <a:spcBef>
        <a:spcPct val="0"/>
      </a:spcBef>
      <a:spcAft>
        <a:spcPct val="0"/>
      </a:spcAft>
      <a:defRPr kern="1200" sz="2400">
        <a:solidFill>
          <a:schemeClr val="tx1"/>
        </a:solidFill>
        <a:latin typeface="Times New Roman" pitchFamily="18" charset="0"/>
        <a:ea typeface="+mn-ea"/>
        <a:cs typeface="+mn-cs"/>
      </a:defRPr>
    </a:lvl3pPr>
    <a:lvl4pPr lvl="3" marL="1371600" rtl="0" algn="ctr" fontAlgn="base">
      <a:spcBef>
        <a:spcPct val="0"/>
      </a:spcBef>
      <a:spcAft>
        <a:spcPct val="0"/>
      </a:spcAft>
      <a:defRPr kern="1200" sz="2400">
        <a:solidFill>
          <a:schemeClr val="tx1"/>
        </a:solidFill>
        <a:latin typeface="Times New Roman" pitchFamily="18" charset="0"/>
        <a:ea typeface="+mn-ea"/>
        <a:cs typeface="+mn-cs"/>
      </a:defRPr>
    </a:lvl4pPr>
    <a:lvl5pPr lvl="4" marL="1828800" rtl="0" algn="ctr" fontAlgn="base">
      <a:spcBef>
        <a:spcPct val="0"/>
      </a:spcBef>
      <a:spcAft>
        <a:spcPct val="0"/>
      </a:spcAft>
      <a:defRPr kern="1200" sz="2400">
        <a:solidFill>
          <a:schemeClr val="tx1"/>
        </a:solidFill>
        <a:latin typeface="Times New Roman" pitchFamily="18" charset="0"/>
        <a:ea typeface="+mn-ea"/>
        <a:cs typeface="+mn-cs"/>
      </a:defRPr>
    </a:lvl5pPr>
    <a:lvl6pPr defTabSz="914400" eaLnBrk="1" hangingPunct="1" latinLnBrk="0" lvl="5" marL="2286000" rtl="0" algn="l">
      <a:defRPr kern="1200" sz="2400">
        <a:solidFill>
          <a:schemeClr val="tx1"/>
        </a:solidFill>
        <a:latin typeface="Times New Roman" pitchFamily="18" charset="0"/>
        <a:ea typeface="+mn-ea"/>
        <a:cs typeface="+mn-cs"/>
      </a:defRPr>
    </a:lvl6pPr>
    <a:lvl7pPr defTabSz="914400" eaLnBrk="1" hangingPunct="1" latinLnBrk="0" lvl="6" marL="2743200" rtl="0" algn="l">
      <a:defRPr kern="1200" sz="2400">
        <a:solidFill>
          <a:schemeClr val="tx1"/>
        </a:solidFill>
        <a:latin typeface="Times New Roman" pitchFamily="18" charset="0"/>
        <a:ea typeface="+mn-ea"/>
        <a:cs typeface="+mn-cs"/>
      </a:defRPr>
    </a:lvl7pPr>
    <a:lvl8pPr defTabSz="914400" eaLnBrk="1" hangingPunct="1" latinLnBrk="0" lvl="7" marL="3200400" rtl="0" algn="l">
      <a:defRPr kern="1200" sz="2400">
        <a:solidFill>
          <a:schemeClr val="tx1"/>
        </a:solidFill>
        <a:latin typeface="Times New Roman" pitchFamily="18" charset="0"/>
        <a:ea typeface="+mn-ea"/>
        <a:cs typeface="+mn-cs"/>
      </a:defRPr>
    </a:lvl8pPr>
    <a:lvl9pPr defTabSz="914400" eaLnBrk="1" hangingPunct="1" latinLnBrk="0" lvl="8" marL="3657600" rtl="0" algn="l">
      <a:defRPr kern="1200" sz="24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4A9C240-6532-4546-9C5C-E5FB440A2297}" type="datetimeFigureOut">
              <a:rPr lang="pt-BR"/>
              <a:pPr>
                <a:defRPr/>
              </a:pPr>
              <a:t>13/05/2019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D66FEC6-0AC2-444E-A69E-044D5700E9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5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21AF087-44D2-4A79-A4CD-FFA74FDE2C03}" type="slidenum">
              <a:rPr lang="pt-BR" altLang="pt-BR" smtClean="0">
                <a:latin typeface="Times New Roman" pitchFamily="18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21AF087-44D2-4A79-A4CD-FFA74FDE2C03}" type="slidenum">
              <a:rPr lang="pt-BR" altLang="pt-BR" smtClean="0">
                <a:latin typeface="Times New Roman" pitchFamily="18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176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056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65496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87075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000500" cy="5257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38700" y="1143000"/>
            <a:ext cx="4000500" cy="5257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65790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09767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06511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094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11615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9831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143000"/>
            <a:ext cx="8153400" cy="5257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2573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166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86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26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24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53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9589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4173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031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2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 userDrawn="1"/>
        </p:nvSpPr>
        <p:spPr bwMode="auto">
          <a:xfrm rot="-5404767">
            <a:off x="-1835944" y="3728927"/>
            <a:ext cx="41005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pt-BR" altLang="pt-BR" sz="1600" dirty="0">
                <a:solidFill>
                  <a:schemeClr val="bg1"/>
                </a:solidFill>
                <a:latin typeface="Verdana" pitchFamily="34" charset="0"/>
              </a:rPr>
              <a:t>TCC - Sistemas de Informação - 2019</a:t>
            </a:r>
          </a:p>
        </p:txBody>
      </p:sp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685800" y="6477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 userDrawn="1"/>
        </p:nvSpPr>
        <p:spPr bwMode="auto">
          <a:xfrm>
            <a:off x="714375" y="1143000"/>
            <a:ext cx="8143875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charset="0"/>
            </a:endParaRPr>
          </a:p>
        </p:txBody>
      </p:sp>
      <p:pic>
        <p:nvPicPr>
          <p:cNvPr id="1032" name="Imagem 2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60350"/>
            <a:ext cx="24526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95" r:id="rId3"/>
    <p:sldLayoutId id="2147483696" r:id="rId4"/>
    <p:sldLayoutId id="2147483697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2938" y="5643563"/>
            <a:ext cx="81534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Pouso Alegre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2019</a:t>
            </a:r>
          </a:p>
        </p:txBody>
      </p:sp>
      <p:sp>
        <p:nvSpPr>
          <p:cNvPr id="2" name="Retângulo 1"/>
          <p:cNvSpPr/>
          <p:nvPr/>
        </p:nvSpPr>
        <p:spPr>
          <a:xfrm>
            <a:off x="747713" y="1268413"/>
            <a:ext cx="8048625" cy="1139825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latin typeface="Arial"/>
                <a:cs typeface="Arial"/>
              </a:rPr>
              <a:t>Bruno César Barbosa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solidFill>
                  <a:srgbClr val="000000"/>
                </a:solidFill>
                <a:latin typeface="Arial"/>
                <a:cs typeface="Arial"/>
              </a:rPr>
              <a:t>Ingrid Carvalho de Paiva</a:t>
            </a:r>
            <a:endParaRPr lang="pt-BR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solidFill>
                  <a:srgbClr val="000000"/>
                </a:solidFill>
                <a:latin typeface="Arial"/>
                <a:cs typeface="Arial"/>
              </a:rPr>
              <a:t>Prof. Orientador: Me. André Luiz Martins de Oliveira</a:t>
            </a:r>
            <a:endParaRPr lang="pt-BR" altLang="pt-BR" sz="2000" kern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 txBox="1">
            <a:spLocks/>
          </p:cNvSpPr>
          <p:nvPr/>
        </p:nvSpPr>
        <p:spPr bwMode="auto">
          <a:xfrm>
            <a:off x="547688" y="2852936"/>
            <a:ext cx="8048625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  <a:t>INFOSTUDENTS</a:t>
            </a:r>
            <a:b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</a:br>
            <a:r>
              <a:rPr lang="pt-BR" sz="2800" kern="0" dirty="0">
                <a:latin typeface="Arial" pitchFamily="34" charset="0"/>
                <a:ea typeface="+mj-ea"/>
                <a:cs typeface="Arial" pitchFamily="34" charset="0"/>
              </a:rPr>
              <a:t>Integração das informações dos alunos entre os responsáveis e a escola</a:t>
            </a:r>
            <a:endParaRPr lang="pt-BR" sz="3600" kern="0" dirty="0"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821238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>
                <a:latin typeface="Arial" charset="0"/>
                <a:cs typeface="Arial" charset="0"/>
              </a:rPr>
              <a:t>Referências Principais</a:t>
            </a:r>
            <a:endParaRPr lang="en-US" altLang="pt-BR" sz="4400" b="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268760"/>
            <a:ext cx="7962900" cy="518457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AGUIAR, Gustavo Aguiar.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Node.JS estudo tecnológico e desenvolvimento </a:t>
            </a:r>
            <a:r>
              <a:rPr lang="pt-B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Full-Stack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 de plataforma de competições em problemas algorítmicos.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2015. Disponível em &lt;http://www.cin.ufpe.br/~tg/2015-1/gsa2.pdf&gt; Acessado em 20/03/2019.</a:t>
            </a:r>
          </a:p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r>
              <a:rPr lang="da-DK" sz="1800" dirty="0">
                <a:latin typeface="Arial" panose="020B0604020202020204" pitchFamily="34" charset="0"/>
                <a:cs typeface="Arial" panose="020B0604020202020204" pitchFamily="34" charset="0"/>
              </a:rPr>
              <a:t>BANKER, Kyle Banker et al. </a:t>
            </a:r>
            <a:r>
              <a:rPr lang="da-DK" sz="1800" b="1" dirty="0">
                <a:latin typeface="Arial" panose="020B0604020202020204" pitchFamily="34" charset="0"/>
                <a:cs typeface="Arial" panose="020B0604020202020204" pitchFamily="34" charset="0"/>
              </a:rPr>
              <a:t>MongoDB in Action. </a:t>
            </a:r>
            <a:r>
              <a:rPr lang="da-DK" sz="1800" dirty="0">
                <a:latin typeface="Arial" panose="020B0604020202020204" pitchFamily="34" charset="0"/>
                <a:cs typeface="Arial" panose="020B0604020202020204" pitchFamily="34" charset="0"/>
              </a:rPr>
              <a:t>2.ed. Manning: Shelter Island, 2016.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1800" kern="0" dirty="0">
                <a:latin typeface="Arial" pitchFamily="34" charset="0"/>
                <a:cs typeface="Arial" pitchFamily="34" charset="0"/>
              </a:rPr>
              <a:t>DAYLEY, Brad </a:t>
            </a:r>
            <a:r>
              <a:rPr lang="en-US" sz="1800" kern="0" dirty="0" err="1">
                <a:latin typeface="Arial" pitchFamily="34" charset="0"/>
                <a:cs typeface="Arial" pitchFamily="34" charset="0"/>
              </a:rPr>
              <a:t>Dayley</a:t>
            </a:r>
            <a:r>
              <a:rPr lang="en-US" sz="1800" kern="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800" b="1" kern="0" dirty="0" err="1">
                <a:latin typeface="Arial" pitchFamily="34" charset="0"/>
                <a:cs typeface="Arial" pitchFamily="34" charset="0"/>
              </a:rPr>
              <a:t>NodeJS</a:t>
            </a:r>
            <a:r>
              <a:rPr lang="en-US" sz="1800" b="1" kern="0" dirty="0">
                <a:latin typeface="Arial" pitchFamily="34" charset="0"/>
                <a:cs typeface="Arial" pitchFamily="34" charset="0"/>
              </a:rPr>
              <a:t>, MongoDB and AngularJS Web Development.</a:t>
            </a:r>
            <a:r>
              <a:rPr lang="en-US" sz="1800" kern="0" dirty="0">
                <a:latin typeface="Arial" pitchFamily="34" charset="0"/>
                <a:cs typeface="Arial" pitchFamily="34" charset="0"/>
              </a:rPr>
              <a:t> 2.ed. Addison-Wesley: United States of America, 2014.</a:t>
            </a:r>
            <a:endParaRPr lang="pt-BR" sz="1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r>
              <a:rPr lang="pt-BR" sz="1800" kern="0" dirty="0">
                <a:latin typeface="Arial" pitchFamily="34" charset="0"/>
                <a:cs typeface="Arial" pitchFamily="34" charset="0"/>
              </a:rPr>
              <a:t>ANGULAR, </a:t>
            </a:r>
            <a:r>
              <a:rPr lang="pt-BR" sz="1800" b="1" kern="0" dirty="0" err="1">
                <a:latin typeface="Arial" pitchFamily="34" charset="0"/>
                <a:cs typeface="Arial" pitchFamily="34" charset="0"/>
              </a:rPr>
              <a:t>What</a:t>
            </a:r>
            <a:r>
              <a:rPr lang="pt-BR" sz="1800" b="1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b="1" kern="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pt-BR" sz="1800" b="1" kern="0" dirty="0">
                <a:latin typeface="Arial" pitchFamily="34" charset="0"/>
                <a:cs typeface="Arial" pitchFamily="34" charset="0"/>
              </a:rPr>
              <a:t> Angular? </a:t>
            </a:r>
            <a:r>
              <a:rPr lang="pt-BR" sz="1800" kern="0" dirty="0">
                <a:latin typeface="Arial" pitchFamily="34" charset="0"/>
                <a:cs typeface="Arial" pitchFamily="34" charset="0"/>
              </a:rPr>
              <a:t>Disponível em &lt;https://angular.io/docs&gt; Acessado em 09/03/2019.</a:t>
            </a:r>
          </a:p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GIL, Antônio Carlos Gil.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Como elaborar projetos de pesquisa.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4.ed. Atlas: São Paulo, 2007.</a:t>
            </a:r>
            <a:endParaRPr lang="pt-BR" sz="1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IONIC, </a:t>
            </a:r>
            <a:r>
              <a:rPr lang="pt-B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Ionic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 Framework?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Disponível em &lt;https://ionicframework.com/docs/intro&gt; Acessado em 05/05/2019.</a:t>
            </a:r>
            <a:endParaRPr lang="pt-BR" sz="1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spcBef>
                <a:spcPts val="432"/>
              </a:spcBef>
              <a:spcAft>
                <a:spcPts val="600"/>
              </a:spcAft>
              <a:buFontTx/>
              <a:buChar char="•"/>
              <a:defRPr/>
            </a:pPr>
            <a:r>
              <a:rPr lang="pt-BR" sz="1800" kern="0" dirty="0">
                <a:latin typeface="Arial" pitchFamily="34" charset="0"/>
                <a:cs typeface="Arial" pitchFamily="34" charset="0"/>
              </a:rPr>
              <a:t>ROZENTALZ, Nathan </a:t>
            </a:r>
            <a:r>
              <a:rPr lang="pt-BR" sz="1800" kern="0" dirty="0" err="1">
                <a:latin typeface="Arial" pitchFamily="34" charset="0"/>
                <a:cs typeface="Arial" pitchFamily="34" charset="0"/>
              </a:rPr>
              <a:t>Rosentalz</a:t>
            </a:r>
            <a:r>
              <a:rPr lang="pt-BR" sz="1800" kern="0" dirty="0">
                <a:latin typeface="Arial" pitchFamily="34" charset="0"/>
                <a:cs typeface="Arial" pitchFamily="34" charset="0"/>
              </a:rPr>
              <a:t>. </a:t>
            </a:r>
            <a:r>
              <a:rPr lang="pt-BR" sz="1800" b="1" kern="0" dirty="0" err="1">
                <a:latin typeface="Arial" pitchFamily="34" charset="0"/>
                <a:cs typeface="Arial" pitchFamily="34" charset="0"/>
              </a:rPr>
              <a:t>Mastering</a:t>
            </a:r>
            <a:r>
              <a:rPr lang="pt-BR" sz="1800" b="1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b="1" kern="0" dirty="0" err="1">
                <a:latin typeface="Arial" pitchFamily="34" charset="0"/>
                <a:cs typeface="Arial" pitchFamily="34" charset="0"/>
              </a:rPr>
              <a:t>TypeScript</a:t>
            </a:r>
            <a:r>
              <a:rPr lang="pt-BR" sz="1800" b="1" kern="0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kern="0" dirty="0" err="1">
                <a:latin typeface="Arial" pitchFamily="34" charset="0"/>
                <a:cs typeface="Arial" pitchFamily="34" charset="0"/>
              </a:rPr>
              <a:t>Packt</a:t>
            </a:r>
            <a:r>
              <a:rPr lang="pt-BR" sz="1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kern="0" dirty="0" err="1">
                <a:latin typeface="Arial" pitchFamily="34" charset="0"/>
                <a:cs typeface="Arial" pitchFamily="34" charset="0"/>
              </a:rPr>
              <a:t>Publishing</a:t>
            </a:r>
            <a:r>
              <a:rPr lang="pt-BR" sz="1800" kern="0" dirty="0">
                <a:latin typeface="Arial" pitchFamily="34" charset="0"/>
                <a:cs typeface="Arial" pitchFamily="34" charset="0"/>
              </a:rPr>
              <a:t>: Birmingham, 2015.</a:t>
            </a:r>
            <a:endParaRPr lang="pt-BR" sz="20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2938" y="5643563"/>
            <a:ext cx="81534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Pouso Alegre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2019</a:t>
            </a:r>
          </a:p>
        </p:txBody>
      </p:sp>
      <p:sp>
        <p:nvSpPr>
          <p:cNvPr id="2" name="Retângulo 1"/>
          <p:cNvSpPr/>
          <p:nvPr/>
        </p:nvSpPr>
        <p:spPr>
          <a:xfrm>
            <a:off x="747713" y="1268413"/>
            <a:ext cx="8048625" cy="1139825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latin typeface="Arial"/>
                <a:cs typeface="Arial"/>
              </a:rPr>
              <a:t>Bruno César Barbosa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solidFill>
                  <a:srgbClr val="000000"/>
                </a:solidFill>
                <a:latin typeface="Arial"/>
                <a:cs typeface="Arial"/>
              </a:rPr>
              <a:t>Ingrid Carvalho de Paiva</a:t>
            </a:r>
            <a:endParaRPr lang="pt-BR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solidFill>
                  <a:srgbClr val="000000"/>
                </a:solidFill>
                <a:latin typeface="Arial"/>
                <a:cs typeface="Arial"/>
              </a:rPr>
              <a:t>Prof. Orientador: Me. André Luiz Martins de Oliveira</a:t>
            </a:r>
            <a:endParaRPr lang="pt-BR" altLang="pt-BR" sz="2000" kern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 txBox="1">
            <a:spLocks/>
          </p:cNvSpPr>
          <p:nvPr/>
        </p:nvSpPr>
        <p:spPr bwMode="auto">
          <a:xfrm>
            <a:off x="547688" y="2852936"/>
            <a:ext cx="8048625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  <a:t>INFOSTUDENTS</a:t>
            </a:r>
            <a:b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</a:br>
            <a:r>
              <a:rPr lang="pt-BR" sz="2800" kern="0" dirty="0">
                <a:latin typeface="Arial" pitchFamily="34" charset="0"/>
                <a:ea typeface="+mj-ea"/>
                <a:cs typeface="Arial" pitchFamily="34" charset="0"/>
              </a:rPr>
              <a:t>Integração das informações dos alunos entre os responsáveis e a escola</a:t>
            </a:r>
            <a:endParaRPr lang="pt-BR" sz="3600" kern="0" dirty="0"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4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Introdução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988840"/>
            <a:ext cx="7962900" cy="424847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Gerenciamento das informações, entre pais e a escola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Melhoria na comunicação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Melhoria na aprendizagem e no processo de convivência social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18" name="Shape 1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Google Shape;13319;p1"/>
          <p:cNvSpPr txBox="1"/>
          <p:nvPr>
            <p:ph idx="4294967295" type="title"/>
          </p:nvPr>
        </p:nvSpPr>
        <p:spPr>
          <a:xfrm>
            <a:off x="3143250" y="214313"/>
            <a:ext cx="5643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400">
                <a:latin typeface="Arial"/>
                <a:ea typeface="Arial"/>
                <a:cs typeface="Arial"/>
                <a:sym typeface="Arial"/>
              </a:rPr>
              <a:t>Justificativa</a:t>
            </a:r>
            <a:endParaRPr b="0"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0" name="Google Shape;13320;p1"/>
          <p:cNvSpPr txBox="1"/>
          <p:nvPr/>
        </p:nvSpPr>
        <p:spPr>
          <a:xfrm>
            <a:off x="785813" y="1988840"/>
            <a:ext cx="7962900" cy="4248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Dificuldade no acompanhamento da vida escolar do discente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Falta de recursos para comunicação dos responsáveis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Novas tecnologias estudadas para futuras pesquisas </a:t>
            </a:r>
            <a:r>
              <a:rPr lang="pt-BR" sz="2800">
                <a:solidFill>
                  <a:schemeClr val="dk1"/>
                </a:solidFill>
              </a:rPr>
              <a:t>acadêmicas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57625" y="214313"/>
            <a:ext cx="3857625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Objetivo Geral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97974" y="2060848"/>
            <a:ext cx="7962900" cy="25082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Criar uma plataforma </a:t>
            </a:r>
            <a:r>
              <a:rPr lang="pt-BR" sz="2800" i="1" kern="0" dirty="0">
                <a:latin typeface="Arial" pitchFamily="34" charset="0"/>
                <a:cs typeface="Arial" pitchFamily="34" charset="0"/>
              </a:rPr>
              <a:t>web</a:t>
            </a:r>
            <a:r>
              <a:rPr lang="pt-BR" sz="2800" kern="0" dirty="0">
                <a:latin typeface="Arial" pitchFamily="34" charset="0"/>
                <a:cs typeface="Arial" pitchFamily="34" charset="0"/>
              </a:rPr>
              <a:t> e </a:t>
            </a:r>
            <a:r>
              <a:rPr lang="pt-BR" sz="2800" i="1" kern="0" dirty="0">
                <a:latin typeface="Arial" pitchFamily="34" charset="0"/>
                <a:cs typeface="Arial" pitchFamily="34" charset="0"/>
              </a:rPr>
              <a:t>mobile</a:t>
            </a:r>
            <a:r>
              <a:rPr lang="pt-BR" sz="2800" kern="0" dirty="0">
                <a:latin typeface="Arial" pitchFamily="34" charset="0"/>
                <a:cs typeface="Arial" pitchFamily="34" charset="0"/>
              </a:rPr>
              <a:t> para disponibilizar as informações dos alunos e da escola aos seus responsáveis.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>
                <a:latin typeface="Arial" charset="0"/>
                <a:cs typeface="Arial" charset="0"/>
              </a:rPr>
              <a:t>Objetivos Específicos</a:t>
            </a:r>
            <a:endParaRPr lang="en-US" altLang="pt-BR" sz="4400" b="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9336" y="1700808"/>
            <a:ext cx="7962900" cy="46805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Criar um ambiente web para inserção das informações pela escola e consultas dos responsáveis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Criar um ambiente mobile para consultas dos responsáveis de forma rápida e fácil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Demonstrar em ambos os ambientes as informações de forma clara a intuitiva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Quadro Teórico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pic>
        <p:nvPicPr>
          <p:cNvPr id="7" name="Picture 6" descr="C:\Users\Ingrid\OneDrive\TCC\Apresentação\Logos\angular2 + typescript.png">
            <a:extLst>
              <a:ext uri="{FF2B5EF4-FFF2-40B4-BE49-F238E27FC236}">
                <a16:creationId xmlns:a16="http://schemas.microsoft.com/office/drawing/2014/main" id="{F0B60603-602F-4999-BA13-24144DAC16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4" r="23516" b="16569"/>
          <a:stretch/>
        </p:blipFill>
        <p:spPr bwMode="auto">
          <a:xfrm>
            <a:off x="4991084" y="1546696"/>
            <a:ext cx="3181316" cy="22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Ingrid\OneDrive\TCC\Apresentação\Logos\nodejs.jpg">
            <a:extLst>
              <a:ext uri="{FF2B5EF4-FFF2-40B4-BE49-F238E27FC236}">
                <a16:creationId xmlns:a16="http://schemas.microsoft.com/office/drawing/2014/main" id="{D579D818-0582-433F-9898-E0E686E4E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762" y="3450221"/>
            <a:ext cx="2664297" cy="159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Ingrid\OneDrive\TCC\Apresentação\Logos\mongodb.jpg">
            <a:extLst>
              <a:ext uri="{FF2B5EF4-FFF2-40B4-BE49-F238E27FC236}">
                <a16:creationId xmlns:a16="http://schemas.microsoft.com/office/drawing/2014/main" id="{8DD11CE5-2573-4B39-82BD-D86037B45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968351"/>
            <a:ext cx="3685372" cy="97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Ingrid\OneDrive\TCC\Apresentação\Logos\marvel.png">
            <a:extLst>
              <a:ext uri="{FF2B5EF4-FFF2-40B4-BE49-F238E27FC236}">
                <a16:creationId xmlns:a16="http://schemas.microsoft.com/office/drawing/2014/main" id="{65293CE0-2EE4-40A6-81D3-F1E95D80A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524" b="98747" l="488" r="99878">
                        <a14:foregroundMark x1="11707" y1="38847" x2="11707" y2="38847"/>
                        <a14:foregroundMark x1="19878" y1="83459" x2="19878" y2="83459"/>
                        <a14:foregroundMark x1="49146" y1="29825" x2="49146" y2="29825"/>
                        <a14:foregroundMark x1="89024" y1="34837" x2="89024" y2="348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229200"/>
            <a:ext cx="2232248" cy="108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Ingrid\OneDrive\TCC\Apresentação\Logos\html, css 3 e j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28" y="1412776"/>
            <a:ext cx="3149788" cy="184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Ingrid\OneDrive\TCC\Apresentação\Logos\ionic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1600" y="5110482"/>
            <a:ext cx="3429332" cy="119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>
                <a:latin typeface="Arial" charset="0"/>
                <a:cs typeface="Arial" charset="0"/>
              </a:rPr>
              <a:t>Metodologia</a:t>
            </a:r>
            <a:endParaRPr lang="en-US" altLang="pt-BR" sz="4400" b="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988840"/>
            <a:ext cx="7962900" cy="374441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Tipo de Pesquisa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Contexto da Pesquisa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Instrumentos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Procedimentos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Protótipos de tela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3143250" y="214313"/>
            <a:ext cx="56435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pt-BR" altLang="pt-BR" sz="4400" b="0" kern="0">
                <a:latin typeface="Arial" charset="0"/>
                <a:cs typeface="Arial" charset="0"/>
              </a:rPr>
              <a:t>Metodologia</a:t>
            </a:r>
            <a:endParaRPr lang="en-US" altLang="pt-BR" sz="4400" b="0" kern="0" dirty="0">
              <a:latin typeface="Arial" charset="0"/>
              <a:cs typeface="Arial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85813" y="1340768"/>
            <a:ext cx="7962900" cy="7920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Tela inicial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m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9"/>
          <a:stretch/>
        </p:blipFill>
        <p:spPr bwMode="auto">
          <a:xfrm>
            <a:off x="1763688" y="2060848"/>
            <a:ext cx="6264696" cy="43634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5984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Cronograma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203986"/>
              </p:ext>
            </p:extLst>
          </p:nvPr>
        </p:nvGraphicFramePr>
        <p:xfrm>
          <a:off x="755576" y="1412776"/>
          <a:ext cx="7992888" cy="4896544"/>
        </p:xfrm>
        <a:graphic>
          <a:graphicData uri="http://schemas.openxmlformats.org/drawingml/2006/table">
            <a:tbl>
              <a:tblPr firstRow="1" firstCol="1"/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1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47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3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52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78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10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57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ATIVIDADES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Fev.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Mar.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Abr.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Mai.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Jun.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Jul.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Ago.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Set.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Out.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Nov.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Escolha do tema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4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Planejamento do Projeto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4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Fundamentação Teórica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4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Apresentação do Projeto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31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Apresentação do projeto para o congresso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31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Desenvolvimento do sistema/ aplicativo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31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Redação do TCC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4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Apresentação do TCC/Sistema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 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X</a:t>
                      </a:r>
                      <a:endParaRPr lang="pt-BR" sz="15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