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68" r:id="rId12"/>
  </p:sldIdLst>
  <p:sldSz cx="9144000" cy="6858000" type="screen4x3"/>
  <p:notesSz cx="6858000" cy="9144000"/>
  <p:defaultTextStyle>
    <a:defPPr lvl="0">
      <a:defRPr lang="en-US"/>
    </a:defPPr>
    <a:lvl1pPr lvl="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lvl="1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lvl="2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lvl="3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lvl="4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lvl="5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lvl="6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lvl="7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lvl="8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20" autoAdjust="0"/>
  </p:normalViewPr>
  <p:slideViewPr>
    <p:cSldViewPr snapToGrid="0">
      <p:cViewPr varScale="1">
        <p:scale>
          <a:sx n="105" d="100"/>
          <a:sy n="105" d="100"/>
        </p:scale>
        <p:origin x="16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4A9C240-6532-4546-9C5C-E5FB440A2297}" type="datetimeFigureOut">
              <a:rPr lang="pt-BR"/>
              <a:pPr>
                <a:defRPr/>
              </a:pPr>
              <a:t>17/05/2019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D66FEC6-0AC2-444E-A69E-044D5700E9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1AF087-44D2-4A79-A4CD-FFA74FDE2C03}" type="slidenum">
              <a:rPr lang="pt-BR" altLang="pt-BR" smtClean="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1AF087-44D2-4A79-A4CD-FFA74FDE2C03}" type="slidenum">
              <a:rPr lang="pt-BR" altLang="pt-BR" smtClean="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pt-BR" altLang="pt-B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03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17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05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65496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8707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65790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09767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0651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094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11615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9831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143000"/>
            <a:ext cx="8153400" cy="5257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2573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66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26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4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5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9589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4173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031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728927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>
                <a:solidFill>
                  <a:schemeClr val="bg1"/>
                </a:solidFill>
                <a:latin typeface="Verdana" pitchFamily="34" charset="0"/>
              </a:rPr>
              <a:t>TCC - Sistemas de Informação - 2019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95" r:id="rId3"/>
    <p:sldLayoutId id="2147483696" r:id="rId4"/>
    <p:sldLayoutId id="2147483697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1138773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latin typeface="Arial"/>
                <a:cs typeface="Arial"/>
              </a:rPr>
              <a:t>Diego Alves Openheimer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kern="0" dirty="0">
                <a:latin typeface="Arial"/>
                <a:cs typeface="Arial"/>
              </a:rPr>
              <a:t>Júlio Cesar Gonçalves dos Santos</a:t>
            </a:r>
            <a:endParaRPr lang="pt-BR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/>
                <a:cs typeface="Arial"/>
              </a:rPr>
              <a:t>Prof. Orientador: Me. José Luiz da Silva</a:t>
            </a:r>
          </a:p>
        </p:txBody>
      </p:sp>
      <p:sp>
        <p:nvSpPr>
          <p:cNvPr id="6" name="Rectangle 1"/>
          <p:cNvSpPr txBox="1">
            <a:spLocks/>
          </p:cNvSpPr>
          <p:nvPr/>
        </p:nvSpPr>
        <p:spPr bwMode="auto">
          <a:xfrm>
            <a:off x="547688" y="2852936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MOBILIDADE URBANA</a:t>
            </a:r>
          </a:p>
          <a:p>
            <a:pPr>
              <a:defRPr/>
            </a:pPr>
            <a:r>
              <a:rPr lang="pt-BR" kern="0" dirty="0">
                <a:latin typeface="Arial" pitchFamily="34" charset="0"/>
                <a:ea typeface="+mj-ea"/>
                <a:cs typeface="Arial" pitchFamily="34" charset="0"/>
              </a:rPr>
              <a:t>A CONTRIBUIÇÃO DA TECNOLOGIA PARA VISUA-LIZAR A LOCALIZAÇÃO DOS TRANSPORTES COLETIVOS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821238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Referências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49237" y="1268760"/>
            <a:ext cx="7962900" cy="51845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FERNANDES, Diego.Node.js: Vale a pena? Vantagens, vagas e salário. Disponível em: https://blog.rocketseat.com.br/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nodejs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-vale-a-pena-vantagens/. Acesso em: 31 mar. 2019.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GONÇALVES, Ariane. O que é CSS? Guia básico para iniciantes. Disponível em: &lt; https://www.hostinger.com.br/tutoriais/o-que-e-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-guia-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basico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-de-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/&gt; Acesso em: 12 mar. 2019. 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MILARÉ, Edis. Direito do Ambiente: doutrina, jurisprudência, glossário. São Paulo: Editora Revista dos Tribunais, 2005.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MOZILLA. O que é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? 2005-2019. Disponível em: https://developer.mozilla.org/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pt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-BR/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docs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/Web/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/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About_JavaScript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Acesso em: 06 mar. 2019. 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_________Uma reintrodução ao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(tutorial de JS). Disponível em:  https://developer.mozilla.org/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pt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-BR/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docs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/Web/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/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A_re-introduction_to_JavaScript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&gt;. Acesso em: 06 mar. 2019. 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MQTT.ORG.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Frequently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asked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questions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Disponível em: http://mqtt.org/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faq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Acesso em: 31 mar. 2019.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OLIVEIRA, Bruno Silva.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IoT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#5 – Dando uma breve análise no protocolo MQTT. Disponível em: &lt;https://medium.com/@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bruno_live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/iot-05-dando-uma-breve-an%C3%A1lise-no-protocolo-mqtt-e404e977fbb6&gt;. Acesso em: 10 mar. 2019.  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W3SCHOOLS. COM.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About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W3Schools. Disponível em: &lt;https://www.w3schools.com/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about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&gt; Acesso em: 12 mar. 2019. 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W3SCHOOLS. COM. CSS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Introduction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Disponível em: &lt; https://www.w3schools.com/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/css_intro.asp&gt; Acesso em: 12 mar. 2019. 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HOSTINGER. O que é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Disponível em: &lt; https://www.hostinger.com.br/tutoriais/o-que-e-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/&gt; Acesso em: 11 mai. 2019.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1138773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latin typeface="Arial"/>
                <a:cs typeface="Arial"/>
              </a:rPr>
              <a:t>Diego Alves Openheimer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kern="0" dirty="0">
                <a:latin typeface="Arial"/>
                <a:cs typeface="Arial"/>
              </a:rPr>
              <a:t>Júlio Cesar Gonçalves dos Santos</a:t>
            </a:r>
            <a:endParaRPr lang="pt-BR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/>
                <a:cs typeface="Arial"/>
              </a:rPr>
              <a:t>Prof. Orientador: Me. José Luiz da Silva</a:t>
            </a:r>
          </a:p>
        </p:txBody>
      </p:sp>
      <p:sp>
        <p:nvSpPr>
          <p:cNvPr id="6" name="Rectangle 1"/>
          <p:cNvSpPr txBox="1">
            <a:spLocks/>
          </p:cNvSpPr>
          <p:nvPr/>
        </p:nvSpPr>
        <p:spPr bwMode="auto">
          <a:xfrm>
            <a:off x="547688" y="2852936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MOBILIDADE URBANA</a:t>
            </a:r>
          </a:p>
          <a:p>
            <a:pPr>
              <a:defRPr/>
            </a:pPr>
            <a:r>
              <a:rPr lang="pt-BR" kern="0" dirty="0">
                <a:latin typeface="Arial" pitchFamily="34" charset="0"/>
                <a:ea typeface="+mj-ea"/>
                <a:cs typeface="Arial" pitchFamily="34" charset="0"/>
              </a:rPr>
              <a:t>A CONTRIBUIÇÃO DA TECNOLOGIA PARA VISUA-LIZAR A LOCALIZAÇÃO DOS TRANSPORTES COLETIVOS</a:t>
            </a:r>
          </a:p>
        </p:txBody>
      </p:sp>
    </p:spTree>
    <p:extLst>
      <p:ext uri="{BB962C8B-B14F-4D97-AF65-F5344CB8AC3E}">
        <p14:creationId xmlns:p14="http://schemas.microsoft.com/office/powerpoint/2010/main" val="84922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Introdução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988840"/>
            <a:ext cx="7962900" cy="424847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O crescimento da população usuária de transporte público.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Melhoria na qualidade do serviço prestado.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Melhor qualidade de informação ao usuário sobre o transporte.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Google Shape;13319;p1"/>
          <p:cNvSpPr txBox="1">
            <a:spLocks noGrp="1"/>
          </p:cNvSpPr>
          <p:nvPr>
            <p:ph type="title" idx="4294967295"/>
          </p:nvPr>
        </p:nvSpPr>
        <p:spPr>
          <a:xfrm>
            <a:off x="3143250" y="214313"/>
            <a:ext cx="5643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>
                <a:latin typeface="Arial"/>
                <a:ea typeface="Arial"/>
                <a:cs typeface="Arial"/>
                <a:sym typeface="Arial"/>
              </a:rPr>
              <a:t>Justificativa</a:t>
            </a:r>
            <a:endParaRPr sz="4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0" name="Google Shape;13320;p1"/>
          <p:cNvSpPr txBox="1"/>
          <p:nvPr/>
        </p:nvSpPr>
        <p:spPr>
          <a:xfrm>
            <a:off x="785813" y="1988840"/>
            <a:ext cx="7962900" cy="424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ganho 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informação para o acompanhamento da linha desejada.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Maior comodidade ao usuário de transporte público.</a:t>
            </a:r>
          </a:p>
          <a:p>
            <a:pPr marL="342900" lvl="0" indent="-3429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Aumento na segurança, evitando tempo ocioso no ponto de 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parada</a:t>
            </a:r>
            <a:r>
              <a:rPr lang="pt-BR" sz="28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   </a:t>
            </a:r>
            <a:endParaRPr dirty="0"/>
          </a:p>
          <a:p>
            <a:pPr marL="342900" marR="0" lvl="0" indent="-1651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Objetivo Geral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97974" y="2060848"/>
            <a:ext cx="7962900" cy="25082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Desenvolver um sistema online de rastreamento para empresas e usuários de transporte coletivo.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Objetivos Específicos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9336" y="1700808"/>
            <a:ext cx="7962900" cy="46805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Desenvolver um aplicativo mobile para monitorar o veículo.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Desenvolver um sistema para transmissão da localização do veículo.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Integrar as informações do aplicativo em um servidor.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Desenvolver um portal web para rastreamento pela empresa dos seus veículos.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Quadro Teórico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9534BD-A208-4D86-8BE4-5AE1B9E2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25" y="1395300"/>
            <a:ext cx="2688648" cy="226108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14B85D3-7516-4AE5-B2FC-DD88709F4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17" y="4268347"/>
            <a:ext cx="4377348" cy="220792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DC2B278-842F-495C-BF46-F58E677E5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971" y="1356550"/>
            <a:ext cx="4046842" cy="1953578"/>
          </a:xfrm>
          <a:prstGeom prst="rect">
            <a:avLst/>
          </a:prstGeom>
        </p:spPr>
      </p:pic>
      <p:pic>
        <p:nvPicPr>
          <p:cNvPr id="23" name="Imagem 22" descr="Uma imagem contendo kit de primeiros socorros, texto, objeto&#10;&#10;Descrição gerada automaticamente">
            <a:extLst>
              <a:ext uri="{FF2B5EF4-FFF2-40B4-BE49-F238E27FC236}">
                <a16:creationId xmlns:a16="http://schemas.microsoft.com/office/drawing/2014/main" id="{CC6B0C23-8AD0-49E7-85D2-4CD78FC5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188" y="4623336"/>
            <a:ext cx="2099538" cy="1393415"/>
          </a:xfrm>
          <a:prstGeom prst="rect">
            <a:avLst/>
          </a:prstGeom>
        </p:spPr>
      </p:pic>
      <p:pic>
        <p:nvPicPr>
          <p:cNvPr id="27" name="Imagem 26" descr="Uma imagem contendo clip-art&#10;&#10;Descrição gerada automaticamente">
            <a:extLst>
              <a:ext uri="{FF2B5EF4-FFF2-40B4-BE49-F238E27FC236}">
                <a16:creationId xmlns:a16="http://schemas.microsoft.com/office/drawing/2014/main" id="{E244151D-94CC-4C1D-8F84-C07ADCF4A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032" y="3649200"/>
            <a:ext cx="2951156" cy="9319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Metodologia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988840"/>
            <a:ext cx="7962900" cy="374441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Tipo de Pesquisa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Contexto da Pesquisa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Instrumentos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Procedimentos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Cronograma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1C2F51E-1362-4FA4-9D65-A763DA842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3032"/>
              </p:ext>
            </p:extLst>
          </p:nvPr>
        </p:nvGraphicFramePr>
        <p:xfrm>
          <a:off x="628650" y="1444752"/>
          <a:ext cx="8277606" cy="4882895"/>
        </p:xfrm>
        <a:graphic>
          <a:graphicData uri="http://schemas.openxmlformats.org/drawingml/2006/table">
            <a:tbl>
              <a:tblPr firstRow="1" firstCol="1"/>
              <a:tblGrid>
                <a:gridCol w="1864326">
                  <a:extLst>
                    <a:ext uri="{9D8B030D-6E8A-4147-A177-3AD203B41FA5}">
                      <a16:colId xmlns:a16="http://schemas.microsoft.com/office/drawing/2014/main" val="241613900"/>
                    </a:ext>
                  </a:extLst>
                </a:gridCol>
                <a:gridCol w="531823">
                  <a:extLst>
                    <a:ext uri="{9D8B030D-6E8A-4147-A177-3AD203B41FA5}">
                      <a16:colId xmlns:a16="http://schemas.microsoft.com/office/drawing/2014/main" val="2691262142"/>
                    </a:ext>
                  </a:extLst>
                </a:gridCol>
                <a:gridCol w="680724">
                  <a:extLst>
                    <a:ext uri="{9D8B030D-6E8A-4147-A177-3AD203B41FA5}">
                      <a16:colId xmlns:a16="http://schemas.microsoft.com/office/drawing/2014/main" val="1169660828"/>
                    </a:ext>
                  </a:extLst>
                </a:gridCol>
                <a:gridCol w="680724">
                  <a:extLst>
                    <a:ext uri="{9D8B030D-6E8A-4147-A177-3AD203B41FA5}">
                      <a16:colId xmlns:a16="http://schemas.microsoft.com/office/drawing/2014/main" val="802384615"/>
                    </a:ext>
                  </a:extLst>
                </a:gridCol>
                <a:gridCol w="626267">
                  <a:extLst>
                    <a:ext uri="{9D8B030D-6E8A-4147-A177-3AD203B41FA5}">
                      <a16:colId xmlns:a16="http://schemas.microsoft.com/office/drawing/2014/main" val="984683210"/>
                    </a:ext>
                  </a:extLst>
                </a:gridCol>
                <a:gridCol w="612652">
                  <a:extLst>
                    <a:ext uri="{9D8B030D-6E8A-4147-A177-3AD203B41FA5}">
                      <a16:colId xmlns:a16="http://schemas.microsoft.com/office/drawing/2014/main" val="3334412969"/>
                    </a:ext>
                  </a:extLst>
                </a:gridCol>
                <a:gridCol w="626267">
                  <a:extLst>
                    <a:ext uri="{9D8B030D-6E8A-4147-A177-3AD203B41FA5}">
                      <a16:colId xmlns:a16="http://schemas.microsoft.com/office/drawing/2014/main" val="3907212456"/>
                    </a:ext>
                  </a:extLst>
                </a:gridCol>
                <a:gridCol w="776024">
                  <a:extLst>
                    <a:ext uri="{9D8B030D-6E8A-4147-A177-3AD203B41FA5}">
                      <a16:colId xmlns:a16="http://schemas.microsoft.com/office/drawing/2014/main" val="3444042931"/>
                    </a:ext>
                  </a:extLst>
                </a:gridCol>
                <a:gridCol w="585423">
                  <a:extLst>
                    <a:ext uri="{9D8B030D-6E8A-4147-A177-3AD203B41FA5}">
                      <a16:colId xmlns:a16="http://schemas.microsoft.com/office/drawing/2014/main" val="329973091"/>
                    </a:ext>
                  </a:extLst>
                </a:gridCol>
                <a:gridCol w="639881">
                  <a:extLst>
                    <a:ext uri="{9D8B030D-6E8A-4147-A177-3AD203B41FA5}">
                      <a16:colId xmlns:a16="http://schemas.microsoft.com/office/drawing/2014/main" val="1675735169"/>
                    </a:ext>
                  </a:extLst>
                </a:gridCol>
                <a:gridCol w="653495">
                  <a:extLst>
                    <a:ext uri="{9D8B030D-6E8A-4147-A177-3AD203B41FA5}">
                      <a16:colId xmlns:a16="http://schemas.microsoft.com/office/drawing/2014/main" val="1284746993"/>
                    </a:ext>
                  </a:extLst>
                </a:gridCol>
              </a:tblGrid>
              <a:tr h="256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ATIVIDADES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Fev.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Mar.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Abr.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Mai.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Jun.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Jul.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Ago.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Set.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Out.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Nov.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472324"/>
                  </a:ext>
                </a:extLst>
              </a:tr>
              <a:tr h="256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Escolha do tema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355220"/>
                  </a:ext>
                </a:extLst>
              </a:tr>
              <a:tr h="513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Planejamento do Projeto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871903"/>
                  </a:ext>
                </a:extLst>
              </a:tr>
              <a:tr h="513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Fundamentação Teórica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965938"/>
                  </a:ext>
                </a:extLst>
              </a:tr>
              <a:tr h="513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Apresentação do Projeto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081148"/>
                  </a:ext>
                </a:extLst>
              </a:tr>
              <a:tr h="7709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Apresentação do projeto para o congresso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638663"/>
                  </a:ext>
                </a:extLst>
              </a:tr>
              <a:tr h="7709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Desenvolvimento do sistema/ aplicativo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 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623113"/>
                  </a:ext>
                </a:extLst>
              </a:tr>
              <a:tr h="7709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Redação do TCC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226999"/>
                  </a:ext>
                </a:extLst>
              </a:tr>
              <a:tr h="513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Apresentação do TCC/Sistema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2726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821238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Referências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268760"/>
            <a:ext cx="7962900" cy="51845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ABOUT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us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| Raspberry Pi. Raspberry Pi, 2019. Disponível em:  &lt;http://www.raspberrypi.org/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about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&gt;. Acesso em: 08 mar. 2019. 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AGUIAR, Gustavo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Stor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Estudo tecnológico e desenvolvimento full-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stack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de plataforma de competições em problemas algorítmicos. Disponível em: http://www.cin.ufpe.br/~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tg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/2015-1/gsa2.pdf. Acesso em: 31 mar. 2019.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BARROS, A. J. P. de; LEHFELD, N. A. de. Fundamentos de metodologia científica: um guia para a iniciação científica. 2. ed.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ampl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São Paulo: Pearson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Education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do Brasil, 2000. 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CARDOSO, João Batista; SANTOS, Roberto; VARGAS,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Herom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Inovações na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lin-guagem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e na cultura midiática. In: VARGAS,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Herom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; CARDOSO, João Batista; SANTOS, Roberto. Mutações da Cultura Midiática. São Paulo: Paulinas, 2009.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DEMO, P. Metodologia do conhecimento científico. São Paulo: Atlas, 2000. 	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EVKOSKI,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Blagoja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React Native: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What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it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how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it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works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Disponível em: https://medium.com/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we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-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talk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-it/react-native-what-it-is-and-how-it-works-e2182d008f5e. Acesso em: 31 mar. 2019.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EXPRESS. Framework web rápido, flexível e minimalista para Node.js. Disponível em: https://expressjs.com/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pt-br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/. Acesso em: 31 mar. 2019.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FACEBOOK; inc. React: uma biblioteca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para criar interface de usuários. Disponível em: https://pt-br.reactjs.org/ Acesso em: 03 mar. 2019. 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FACEBOOK; inc. React: quem está usando React Native. Disponível em: https://facebook.github.io/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react-native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/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showcase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Acesso em: 31 mar. 2019.</a:t>
            </a:r>
          </a:p>
        </p:txBody>
      </p:sp>
    </p:spTree>
    <p:extLst>
      <p:ext uri="{BB962C8B-B14F-4D97-AF65-F5344CB8AC3E}">
        <p14:creationId xmlns:p14="http://schemas.microsoft.com/office/powerpoint/2010/main" val="7367664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825</Words>
  <Application>Microsoft Office PowerPoint</Application>
  <PresentationFormat>Apresentação na tela (4:3)</PresentationFormat>
  <Paragraphs>165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Default Design</vt:lpstr>
      <vt:lpstr>Apresentação do PowerPoint</vt:lpstr>
      <vt:lpstr>Introdução</vt:lpstr>
      <vt:lpstr>Justificativa</vt:lpstr>
      <vt:lpstr>Objetivo Geral</vt:lpstr>
      <vt:lpstr>Objetivos Específicos</vt:lpstr>
      <vt:lpstr>Quadro Teórico</vt:lpstr>
      <vt:lpstr>Metodologia</vt:lpstr>
      <vt:lpstr>Cronograma</vt:lpstr>
      <vt:lpstr>Referências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Julio 52546</cp:lastModifiedBy>
  <cp:revision>58</cp:revision>
  <dcterms:modified xsi:type="dcterms:W3CDTF">2019-05-18T01:19:43Z</dcterms:modified>
</cp:coreProperties>
</file>