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41ba0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341ba0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d302109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d302109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d341ba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d341ba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d341ba0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d341ba0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d341ba0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d341ba0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d341ba0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d341ba0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341ba0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d341ba0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341ba0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341ba0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341ba0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d341ba0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23550"/>
            <a:ext cx="85206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Simulation of Quantum Annealing to solve QUBO problems.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95175"/>
            <a:ext cx="7292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Diego Pesce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Department of Physics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Università degli Studi di Milano, Milano-Bicocca and Pavia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44" y="2584057"/>
            <a:ext cx="711675" cy="71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9"/>
            <a:ext cx="711675" cy="73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831" y="2584049"/>
            <a:ext cx="972642" cy="7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671600" y="4465275"/>
            <a:ext cx="11607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 Sept 2024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7250" y="1249650"/>
            <a:ext cx="85095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Thank you for your attention.</a:t>
            </a:r>
            <a:endParaRPr sz="3000"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401375" y="2630750"/>
            <a:ext cx="85095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Diego Pesce,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Department of Physics,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Università degli studi di Milano, Milano-Bicocca and Pavia.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Quantum Annealing</a:t>
            </a:r>
            <a:endParaRPr sz="30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505700"/>
            <a:ext cx="39237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Find global minima to QUBO problems.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Mathematical foundation: </a:t>
            </a:r>
            <a:br>
              <a:rPr lang="it" sz="1800"/>
            </a:br>
            <a:r>
              <a:rPr i="1" lang="it" sz="1800"/>
              <a:t>Adiabatic Theorem.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Concept: </a:t>
            </a:r>
            <a:br>
              <a:rPr lang="it" sz="1800"/>
            </a:br>
            <a:r>
              <a:rPr lang="it" sz="1800"/>
              <a:t>follow the ground state through time.</a:t>
            </a:r>
            <a:endParaRPr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400" y="1714113"/>
            <a:ext cx="4583724" cy="27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Adiabatic theorem</a:t>
            </a:r>
            <a:endParaRPr sz="3000"/>
          </a:p>
        </p:txBody>
      </p:sp>
      <p:sp>
        <p:nvSpPr>
          <p:cNvPr id="82" name="Google Shape;82;p15"/>
          <p:cNvSpPr txBox="1"/>
          <p:nvPr/>
        </p:nvSpPr>
        <p:spPr>
          <a:xfrm>
            <a:off x="5020500" y="4324150"/>
            <a:ext cx="38118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Morita (2008)</a:t>
            </a:r>
            <a:b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Journal of Mathematical Physics 49, 125210 (2008)</a:t>
            </a:r>
            <a:b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doi: 10.1063/1.2995837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38" y="1369075"/>
            <a:ext cx="1833530" cy="59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63" y="2010648"/>
            <a:ext cx="8632899" cy="2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Quantum Ising Spin-glass model</a:t>
            </a:r>
            <a:endParaRPr sz="30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78900" y="2571750"/>
            <a:ext cx="60534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Ground state for </a:t>
            </a:r>
            <a:r>
              <a:rPr i="1" lang="it" sz="1800">
                <a:solidFill>
                  <a:schemeClr val="dk1"/>
                </a:solidFill>
              </a:rPr>
              <a:t>H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lang="it" sz="1800"/>
              <a:t> → hard to find.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Ground state for </a:t>
            </a:r>
            <a:r>
              <a:rPr i="1" lang="it" sz="1800">
                <a:solidFill>
                  <a:schemeClr val="dk1"/>
                </a:solidFill>
              </a:rPr>
              <a:t>H</a:t>
            </a:r>
            <a:r>
              <a:rPr baseline="-25000" i="1" lang="it" sz="1800">
                <a:solidFill>
                  <a:schemeClr val="dk1"/>
                </a:solidFill>
              </a:rPr>
              <a:t>tf</a:t>
            </a:r>
            <a:r>
              <a:rPr i="1" lang="it" sz="1800">
                <a:solidFill>
                  <a:schemeClr val="dk1"/>
                </a:solidFill>
              </a:rPr>
              <a:t>  </a:t>
            </a:r>
            <a:r>
              <a:rPr lang="it" sz="1800">
                <a:solidFill>
                  <a:schemeClr val="dk1"/>
                </a:solidFill>
              </a:rPr>
              <a:t>→ </a:t>
            </a:r>
            <a:r>
              <a:rPr lang="it" sz="1800"/>
              <a:t>easy to obtain.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⇒ Start from </a:t>
            </a:r>
            <a:r>
              <a:rPr i="1" lang="it" sz="1800">
                <a:solidFill>
                  <a:schemeClr val="dk1"/>
                </a:solidFill>
              </a:rPr>
              <a:t>H</a:t>
            </a:r>
            <a:r>
              <a:rPr baseline="-25000" i="1" lang="it" sz="1800">
                <a:solidFill>
                  <a:schemeClr val="dk1"/>
                </a:solidFill>
              </a:rPr>
              <a:t>tf</a:t>
            </a:r>
            <a:r>
              <a:rPr i="1" lang="it" sz="1800">
                <a:solidFill>
                  <a:schemeClr val="dk1"/>
                </a:solidFill>
              </a:rPr>
              <a:t>  </a:t>
            </a:r>
            <a:r>
              <a:rPr lang="it" sz="1800"/>
              <a:t>ground state and </a:t>
            </a:r>
            <a:r>
              <a:rPr lang="it" sz="1800" u="sng"/>
              <a:t>move</a:t>
            </a:r>
            <a:r>
              <a:rPr lang="it" sz="1800"/>
              <a:t> to the </a:t>
            </a:r>
            <a:r>
              <a:rPr i="1" lang="it" sz="1800">
                <a:solidFill>
                  <a:schemeClr val="dk1"/>
                </a:solidFill>
              </a:rPr>
              <a:t>H</a:t>
            </a:r>
            <a:r>
              <a:rPr baseline="-25000" i="1" lang="it" sz="1800">
                <a:solidFill>
                  <a:schemeClr val="dk1"/>
                </a:solidFill>
              </a:rPr>
              <a:t>I</a:t>
            </a:r>
            <a:r>
              <a:rPr i="1" lang="it" sz="1800"/>
              <a:t> </a:t>
            </a:r>
            <a:r>
              <a:rPr lang="it" sz="1800"/>
              <a:t>one.</a:t>
            </a:r>
            <a:endParaRPr sz="18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1583350" cy="14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6075"/>
            <a:ext cx="8839196" cy="82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Trotterization</a:t>
            </a:r>
            <a:endParaRPr sz="30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505700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Time evolution operator.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Factorization of a exponential of summed </a:t>
            </a:r>
            <a:r>
              <a:rPr b="1" lang="it" sz="1800"/>
              <a:t>non-commuting</a:t>
            </a:r>
            <a:r>
              <a:rPr lang="it" sz="1800"/>
              <a:t> operators.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125" y="2950227"/>
            <a:ext cx="4165750" cy="91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5692000" y="3634600"/>
            <a:ext cx="7737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465700" y="3782100"/>
            <a:ext cx="11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Unfeasible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3749575" y="3561425"/>
            <a:ext cx="909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flipH="1">
            <a:off x="4193175" y="3550050"/>
            <a:ext cx="1026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3147425" y="3895000"/>
            <a:ext cx="180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Easy to calculate: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888" y="2002700"/>
            <a:ext cx="5622224" cy="5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751" y="4424950"/>
            <a:ext cx="6233849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Ground state of T.F. component</a:t>
            </a:r>
            <a:endParaRPr sz="30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2166650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Let’s work in this basis: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725526"/>
            <a:ext cx="8679899" cy="84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475" y="2215550"/>
            <a:ext cx="1578525" cy="3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691075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For our problem this means that the initial ground state is</a:t>
            </a:r>
            <a:endParaRPr sz="18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041" y="4248000"/>
            <a:ext cx="4417910" cy="4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405" y="1470625"/>
            <a:ext cx="7509194" cy="4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Numerical Setup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505700"/>
            <a:ext cx="85206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5 Qubits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Random weights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Time dependence</a:t>
            </a: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715" y="2015663"/>
            <a:ext cx="1846560" cy="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5043" l="8386" r="9063" t="5214"/>
          <a:stretch/>
        </p:blipFill>
        <p:spPr>
          <a:xfrm>
            <a:off x="1174800" y="2810700"/>
            <a:ext cx="6292826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Numerical Results</a:t>
            </a:r>
            <a:endParaRPr sz="3000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7838" r="9043" t="0"/>
          <a:stretch/>
        </p:blipFill>
        <p:spPr>
          <a:xfrm>
            <a:off x="104275" y="1348350"/>
            <a:ext cx="5076526" cy="2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7795" r="9092" t="6323"/>
          <a:stretch/>
        </p:blipFill>
        <p:spPr>
          <a:xfrm>
            <a:off x="4332084" y="3427475"/>
            <a:ext cx="4682715" cy="1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180800" y="1609050"/>
            <a:ext cx="3834000" cy="1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Ground state emerged (60%).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 minimum still present.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83150" y="3470700"/>
            <a:ext cx="3834000" cy="1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 fast initial convergence.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most of the time nothing changes.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36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Future Improvements</a:t>
            </a:r>
            <a:endParaRPr sz="30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8300" y="1528475"/>
            <a:ext cx="39237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 sz="1800"/>
              <a:t>Slower time dependence.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it" sz="1800"/>
              <a:t>Exponentials converge too fast.</a:t>
            </a:r>
            <a:endParaRPr sz="18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0" y="1528475"/>
            <a:ext cx="39237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 sz="1800"/>
              <a:t>Higher amount of time steps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it" sz="1800"/>
              <a:t>Smoother and more accurate time evolution.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