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0DEB90-5F52-4513-A5DD-56B38DD4DB9C}" v="497" dt="2020-09-15T22:43:01.7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1" name="Picture 2">
            <a:extLst>
              <a:ext uri="{FF2B5EF4-FFF2-40B4-BE49-F238E27FC236}">
                <a16:creationId xmlns:a16="http://schemas.microsoft.com/office/drawing/2014/main" id="{6551C300-1D7A-46C3-9EF6-0EAC9B1E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8EC1EDC6-1B42-4FCD-BC53-B1D05BFF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74" name="Group 73">
              <a:extLst>
                <a:ext uri="{FF2B5EF4-FFF2-40B4-BE49-F238E27FC236}">
                  <a16:creationId xmlns:a16="http://schemas.microsoft.com/office/drawing/2014/main" id="{633EFBCB-98A2-4F16-B3BB-BF9EC17846B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6" name="Rectangle 5">
                <a:extLst>
                  <a:ext uri="{FF2B5EF4-FFF2-40B4-BE49-F238E27FC236}">
                    <a16:creationId xmlns:a16="http://schemas.microsoft.com/office/drawing/2014/main" id="{B399E29C-9CF8-4BD1-8750-949BA21268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7" name="Freeform 6">
                <a:extLst>
                  <a:ext uri="{FF2B5EF4-FFF2-40B4-BE49-F238E27FC236}">
                    <a16:creationId xmlns:a16="http://schemas.microsoft.com/office/drawing/2014/main" id="{CB02DFF7-56DA-42B6-B49A-C8926B841A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7">
                <a:extLst>
                  <a:ext uri="{FF2B5EF4-FFF2-40B4-BE49-F238E27FC236}">
                    <a16:creationId xmlns:a16="http://schemas.microsoft.com/office/drawing/2014/main" id="{07F77B45-21CD-43DB-AD58-24F814502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8">
                <a:extLst>
                  <a:ext uri="{FF2B5EF4-FFF2-40B4-BE49-F238E27FC236}">
                    <a16:creationId xmlns:a16="http://schemas.microsoft.com/office/drawing/2014/main" id="{F0151C40-12A4-4A09-A8B6-179A062EF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9">
                <a:extLst>
                  <a:ext uri="{FF2B5EF4-FFF2-40B4-BE49-F238E27FC236}">
                    <a16:creationId xmlns:a16="http://schemas.microsoft.com/office/drawing/2014/main" id="{F0146EA7-EB82-410D-A6ED-7C10C525AD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0">
                <a:extLst>
                  <a:ext uri="{FF2B5EF4-FFF2-40B4-BE49-F238E27FC236}">
                    <a16:creationId xmlns:a16="http://schemas.microsoft.com/office/drawing/2014/main" id="{20DD5C02-0C86-4FA9-B82A-254EF58D3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1">
                <a:extLst>
                  <a:ext uri="{FF2B5EF4-FFF2-40B4-BE49-F238E27FC236}">
                    <a16:creationId xmlns:a16="http://schemas.microsoft.com/office/drawing/2014/main" id="{19ED9FD5-1147-400A-8A32-82A74F7AD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2">
                <a:extLst>
                  <a:ext uri="{FF2B5EF4-FFF2-40B4-BE49-F238E27FC236}">
                    <a16:creationId xmlns:a16="http://schemas.microsoft.com/office/drawing/2014/main" id="{E79E6A0D-4D79-4788-8769-B989488019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3">
                <a:extLst>
                  <a:ext uri="{FF2B5EF4-FFF2-40B4-BE49-F238E27FC236}">
                    <a16:creationId xmlns:a16="http://schemas.microsoft.com/office/drawing/2014/main" id="{A6F42038-BF59-409A-902B-AD7799149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4">
                <a:extLst>
                  <a:ext uri="{FF2B5EF4-FFF2-40B4-BE49-F238E27FC236}">
                    <a16:creationId xmlns:a16="http://schemas.microsoft.com/office/drawing/2014/main" id="{D8B0BD48-5982-4C95-A7C8-E0D230645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5">
                <a:extLst>
                  <a:ext uri="{FF2B5EF4-FFF2-40B4-BE49-F238E27FC236}">
                    <a16:creationId xmlns:a16="http://schemas.microsoft.com/office/drawing/2014/main" id="{F6C539D3-C6BD-4FB0-AA91-5AF1BF14C5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Line 16">
                <a:extLst>
                  <a:ext uri="{FF2B5EF4-FFF2-40B4-BE49-F238E27FC236}">
                    <a16:creationId xmlns:a16="http://schemas.microsoft.com/office/drawing/2014/main" id="{34F70AD6-B8F4-4F9D-8593-D4047107BD9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8" name="Freeform 17">
                <a:extLst>
                  <a:ext uri="{FF2B5EF4-FFF2-40B4-BE49-F238E27FC236}">
                    <a16:creationId xmlns:a16="http://schemas.microsoft.com/office/drawing/2014/main" id="{51EAB0E0-5DE2-4906-80B0-211A62478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8">
                <a:extLst>
                  <a:ext uri="{FF2B5EF4-FFF2-40B4-BE49-F238E27FC236}">
                    <a16:creationId xmlns:a16="http://schemas.microsoft.com/office/drawing/2014/main" id="{38E8B65E-526B-458D-85A5-21C0A1A74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9">
                <a:extLst>
                  <a:ext uri="{FF2B5EF4-FFF2-40B4-BE49-F238E27FC236}">
                    <a16:creationId xmlns:a16="http://schemas.microsoft.com/office/drawing/2014/main" id="{CCE331A2-5388-42F4-A175-69310C1BE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0">
                <a:extLst>
                  <a:ext uri="{FF2B5EF4-FFF2-40B4-BE49-F238E27FC236}">
                    <a16:creationId xmlns:a16="http://schemas.microsoft.com/office/drawing/2014/main" id="{4E758D69-ACA2-4888-84BB-B05B1FAF2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21">
                <a:extLst>
                  <a:ext uri="{FF2B5EF4-FFF2-40B4-BE49-F238E27FC236}">
                    <a16:creationId xmlns:a16="http://schemas.microsoft.com/office/drawing/2014/main" id="{078AAA22-796B-4F0E-85DA-B8B0E81115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3" name="Freeform 22">
                <a:extLst>
                  <a:ext uri="{FF2B5EF4-FFF2-40B4-BE49-F238E27FC236}">
                    <a16:creationId xmlns:a16="http://schemas.microsoft.com/office/drawing/2014/main" id="{D1254A9A-3E31-4A25-9A91-F9BC6CF6A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3">
                <a:extLst>
                  <a:ext uri="{FF2B5EF4-FFF2-40B4-BE49-F238E27FC236}">
                    <a16:creationId xmlns:a16="http://schemas.microsoft.com/office/drawing/2014/main" id="{18CADB3C-936C-476A-A261-28DD5ABA7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4">
                <a:extLst>
                  <a:ext uri="{FF2B5EF4-FFF2-40B4-BE49-F238E27FC236}">
                    <a16:creationId xmlns:a16="http://schemas.microsoft.com/office/drawing/2014/main" id="{771961D1-28D7-4CC1-A720-2933E8B91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5">
                <a:extLst>
                  <a:ext uri="{FF2B5EF4-FFF2-40B4-BE49-F238E27FC236}">
                    <a16:creationId xmlns:a16="http://schemas.microsoft.com/office/drawing/2014/main" id="{E7B8B616-B89E-4A1C-98DE-13B8B93947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6">
                <a:extLst>
                  <a:ext uri="{FF2B5EF4-FFF2-40B4-BE49-F238E27FC236}">
                    <a16:creationId xmlns:a16="http://schemas.microsoft.com/office/drawing/2014/main" id="{5D6CC1A1-D003-44BA-87E4-B3A7F3D30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7">
                <a:extLst>
                  <a:ext uri="{FF2B5EF4-FFF2-40B4-BE49-F238E27FC236}">
                    <a16:creationId xmlns:a16="http://schemas.microsoft.com/office/drawing/2014/main" id="{FF32749B-B34C-4FCB-A33A-0478844A9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8">
                <a:extLst>
                  <a:ext uri="{FF2B5EF4-FFF2-40B4-BE49-F238E27FC236}">
                    <a16:creationId xmlns:a16="http://schemas.microsoft.com/office/drawing/2014/main" id="{4455F261-AC57-4085-8989-4DBED747F1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9">
                <a:extLst>
                  <a:ext uri="{FF2B5EF4-FFF2-40B4-BE49-F238E27FC236}">
                    <a16:creationId xmlns:a16="http://schemas.microsoft.com/office/drawing/2014/main" id="{57CEA90D-DB58-4EC0-A55C-15FAF59E0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0">
                <a:extLst>
                  <a:ext uri="{FF2B5EF4-FFF2-40B4-BE49-F238E27FC236}">
                    <a16:creationId xmlns:a16="http://schemas.microsoft.com/office/drawing/2014/main" id="{66BBB005-2E38-496A-A46C-FD2B0605C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1">
                <a:extLst>
                  <a:ext uri="{FF2B5EF4-FFF2-40B4-BE49-F238E27FC236}">
                    <a16:creationId xmlns:a16="http://schemas.microsoft.com/office/drawing/2014/main" id="{E1A7618C-DE9D-401A-AD7A-784F19DA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75" name="Group 74">
              <a:extLst>
                <a:ext uri="{FF2B5EF4-FFF2-40B4-BE49-F238E27FC236}">
                  <a16:creationId xmlns:a16="http://schemas.microsoft.com/office/drawing/2014/main" id="{5E441C57-A0CF-4D49-9609-55CB4646BD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6" name="Freeform 32">
                <a:extLst>
                  <a:ext uri="{FF2B5EF4-FFF2-40B4-BE49-F238E27FC236}">
                    <a16:creationId xmlns:a16="http://schemas.microsoft.com/office/drawing/2014/main" id="{2D3240AD-75B9-452B-9967-D05B40DE5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33">
                <a:extLst>
                  <a:ext uri="{FF2B5EF4-FFF2-40B4-BE49-F238E27FC236}">
                    <a16:creationId xmlns:a16="http://schemas.microsoft.com/office/drawing/2014/main" id="{6A557EE5-4777-4655-A433-05006D841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4">
                <a:extLst>
                  <a:ext uri="{FF2B5EF4-FFF2-40B4-BE49-F238E27FC236}">
                    <a16:creationId xmlns:a16="http://schemas.microsoft.com/office/drawing/2014/main" id="{6B721B6E-8FF2-470B-A180-C594E8271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5">
                <a:extLst>
                  <a:ext uri="{FF2B5EF4-FFF2-40B4-BE49-F238E27FC236}">
                    <a16:creationId xmlns:a16="http://schemas.microsoft.com/office/drawing/2014/main" id="{23E045A6-2D54-488D-B5F0-688518430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6">
                <a:extLst>
                  <a:ext uri="{FF2B5EF4-FFF2-40B4-BE49-F238E27FC236}">
                    <a16:creationId xmlns:a16="http://schemas.microsoft.com/office/drawing/2014/main" id="{2A4F07ED-57C7-4FF7-ABF8-793FC03A2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7">
                <a:extLst>
                  <a:ext uri="{FF2B5EF4-FFF2-40B4-BE49-F238E27FC236}">
                    <a16:creationId xmlns:a16="http://schemas.microsoft.com/office/drawing/2014/main" id="{8829D0E6-D04F-4297-A784-6837F13E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8">
                <a:extLst>
                  <a:ext uri="{FF2B5EF4-FFF2-40B4-BE49-F238E27FC236}">
                    <a16:creationId xmlns:a16="http://schemas.microsoft.com/office/drawing/2014/main" id="{9477D3D3-AA00-446F-B05D-EBBA25D3C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9">
                <a:extLst>
                  <a:ext uri="{FF2B5EF4-FFF2-40B4-BE49-F238E27FC236}">
                    <a16:creationId xmlns:a16="http://schemas.microsoft.com/office/drawing/2014/main" id="{5AC450AD-A350-42FA-B7EA-103D4416B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40">
                <a:extLst>
                  <a:ext uri="{FF2B5EF4-FFF2-40B4-BE49-F238E27FC236}">
                    <a16:creationId xmlns:a16="http://schemas.microsoft.com/office/drawing/2014/main" id="{A10F783A-EC27-47BE-A21D-3531A036FA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Rectangle 41">
                <a:extLst>
                  <a:ext uri="{FF2B5EF4-FFF2-40B4-BE49-F238E27FC236}">
                    <a16:creationId xmlns:a16="http://schemas.microsoft.com/office/drawing/2014/main" id="{A2CBE444-D00C-4C80-9F29-42A250C50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 name="Imagem 5" descr="Uma imagem contendo lego, brinquedo&#10;&#10;Descrição gerada automaticamente">
            <a:extLst>
              <a:ext uri="{FF2B5EF4-FFF2-40B4-BE49-F238E27FC236}">
                <a16:creationId xmlns:a16="http://schemas.microsoft.com/office/drawing/2014/main" id="{0D90D623-46A4-4A2F-9AF5-AE795C06A5EB}"/>
              </a:ext>
            </a:extLst>
          </p:cNvPr>
          <p:cNvPicPr>
            <a:picLocks noChangeAspect="1"/>
          </p:cNvPicPr>
          <p:nvPr/>
        </p:nvPicPr>
        <p:blipFill rotWithShape="1">
          <a:blip r:embed="rId4"/>
          <a:srcRect l="1847" r="4819"/>
          <a:stretch/>
        </p:blipFill>
        <p:spPr>
          <a:xfrm>
            <a:off x="20" y="10"/>
            <a:ext cx="12191980" cy="6857990"/>
          </a:xfrm>
          <a:prstGeom prst="rect">
            <a:avLst/>
          </a:prstGeom>
        </p:spPr>
      </p:pic>
      <p:sp>
        <p:nvSpPr>
          <p:cNvPr id="6" name="CaixaDeTexto 5">
            <a:extLst>
              <a:ext uri="{FF2B5EF4-FFF2-40B4-BE49-F238E27FC236}">
                <a16:creationId xmlns:a16="http://schemas.microsoft.com/office/drawing/2014/main" id="{DCDA26B1-4CEB-4D60-9CD2-D2DDE4F3AFAA}"/>
              </a:ext>
            </a:extLst>
          </p:cNvPr>
          <p:cNvSpPr txBox="1"/>
          <p:nvPr/>
        </p:nvSpPr>
        <p:spPr>
          <a:xfrm>
            <a:off x="2401230" y="394010"/>
            <a:ext cx="74174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dirty="0">
                <a:solidFill>
                  <a:schemeClr val="bg1"/>
                </a:solidFill>
              </a:rPr>
              <a:t>Diego</a:t>
            </a:r>
            <a:r>
              <a:rPr lang="pt-BR" dirty="0">
                <a:solidFill>
                  <a:schemeClr val="bg1"/>
                </a:solidFill>
                <a:ea typeface="+mn-lt"/>
                <a:cs typeface="+mn-lt"/>
              </a:rPr>
              <a:t> Prestes, Gabriel Laus </a:t>
            </a:r>
            <a:r>
              <a:rPr lang="pt-BR" dirty="0" err="1">
                <a:solidFill>
                  <a:schemeClr val="bg1"/>
                </a:solidFill>
                <a:ea typeface="+mn-lt"/>
                <a:cs typeface="+mn-lt"/>
              </a:rPr>
              <a:t>Schwinden</a:t>
            </a:r>
            <a:r>
              <a:rPr lang="pt-BR" dirty="0">
                <a:solidFill>
                  <a:schemeClr val="bg1"/>
                </a:solidFill>
                <a:ea typeface="+mn-lt"/>
                <a:cs typeface="+mn-lt"/>
              </a:rPr>
              <a:t>, Nathan Botelho, Paulo Eduardo Stein</a:t>
            </a:r>
            <a:endParaRPr lang="pt-BR" dirty="0">
              <a:solidFill>
                <a:schemeClr val="bg1"/>
              </a:solidFill>
            </a:endParaRP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AFC5AF-B1F8-413D-AB3F-FF29633B6CC4}"/>
              </a:ext>
            </a:extLst>
          </p:cNvPr>
          <p:cNvSpPr>
            <a:spLocks noGrp="1"/>
          </p:cNvSpPr>
          <p:nvPr>
            <p:ph type="title"/>
          </p:nvPr>
        </p:nvSpPr>
        <p:spPr/>
        <p:txBody>
          <a:bodyPr/>
          <a:lstStyle/>
          <a:p>
            <a:pPr algn="ctr"/>
            <a:r>
              <a:rPr lang="pt-BR" dirty="0">
                <a:ea typeface="+mj-lt"/>
                <a:cs typeface="+mj-lt"/>
              </a:rPr>
              <a:t>Personagens</a:t>
            </a:r>
            <a:endParaRPr lang="pt-BR" dirty="0"/>
          </a:p>
        </p:txBody>
      </p:sp>
      <p:sp>
        <p:nvSpPr>
          <p:cNvPr id="3" name="Espaço Reservado para Conteúdo 2">
            <a:extLst>
              <a:ext uri="{FF2B5EF4-FFF2-40B4-BE49-F238E27FC236}">
                <a16:creationId xmlns:a16="http://schemas.microsoft.com/office/drawing/2014/main" id="{512B1283-A280-4D1D-99D9-A8136A954353}"/>
              </a:ext>
            </a:extLst>
          </p:cNvPr>
          <p:cNvSpPr>
            <a:spLocks noGrp="1"/>
          </p:cNvSpPr>
          <p:nvPr>
            <p:ph idx="1"/>
          </p:nvPr>
        </p:nvSpPr>
        <p:spPr/>
        <p:txBody>
          <a:bodyPr vert="horz" lIns="91440" tIns="45720" rIns="91440" bIns="45720" rtlCol="0" anchor="t">
            <a:normAutofit fontScale="62500" lnSpcReduction="20000"/>
          </a:bodyPr>
          <a:lstStyle/>
          <a:p>
            <a:r>
              <a:rPr lang="pt-BR" dirty="0">
                <a:ea typeface="+mn-lt"/>
                <a:cs typeface="+mn-lt"/>
              </a:rPr>
              <a:t>– História do passado dos personagens; </a:t>
            </a:r>
            <a:endParaRPr lang="pt-BR" dirty="0"/>
          </a:p>
          <a:p>
            <a:r>
              <a:rPr lang="pt-BR" dirty="0">
                <a:ea typeface="+mn-lt"/>
                <a:cs typeface="+mn-lt"/>
              </a:rPr>
              <a:t>Diogo: teve uma vida normal e ao comprar sua </a:t>
            </a:r>
            <a:r>
              <a:rPr lang="pt-BR" dirty="0" err="1">
                <a:ea typeface="+mn-lt"/>
                <a:cs typeface="+mn-lt"/>
              </a:rPr>
              <a:t>strada</a:t>
            </a:r>
            <a:r>
              <a:rPr lang="pt-BR" dirty="0">
                <a:ea typeface="+mn-lt"/>
                <a:cs typeface="+mn-lt"/>
              </a:rPr>
              <a:t> descobriu seu dom.</a:t>
            </a:r>
            <a:endParaRPr lang="pt-BR" dirty="0"/>
          </a:p>
          <a:p>
            <a:r>
              <a:rPr lang="pt-BR" dirty="0" err="1">
                <a:ea typeface="+mn-lt"/>
                <a:cs typeface="+mn-lt"/>
              </a:rPr>
              <a:t>Hana</a:t>
            </a:r>
            <a:r>
              <a:rPr lang="pt-BR" dirty="0">
                <a:ea typeface="+mn-lt"/>
                <a:cs typeface="+mn-lt"/>
              </a:rPr>
              <a:t>: treinou desde criança para virar uma piloto profissional.</a:t>
            </a:r>
            <a:endParaRPr lang="pt-BR" dirty="0"/>
          </a:p>
          <a:p>
            <a:r>
              <a:rPr lang="pt-BR" dirty="0">
                <a:ea typeface="+mn-lt"/>
                <a:cs typeface="+mn-lt"/>
              </a:rPr>
              <a:t>Cara do caminhão: desconhecido.</a:t>
            </a:r>
            <a:endParaRPr lang="pt-BR" dirty="0"/>
          </a:p>
          <a:p>
            <a:pPr marL="0" indent="0">
              <a:buNone/>
            </a:pPr>
            <a:br>
              <a:rPr lang="en-US" dirty="0"/>
            </a:br>
            <a:endParaRPr lang="en-US" dirty="0"/>
          </a:p>
          <a:p>
            <a:r>
              <a:rPr lang="pt-BR" dirty="0">
                <a:ea typeface="+mn-lt"/>
                <a:cs typeface="+mn-lt"/>
              </a:rPr>
              <a:t>– Personalidade dos personagens;</a:t>
            </a:r>
            <a:endParaRPr lang="pt-BR" dirty="0"/>
          </a:p>
          <a:p>
            <a:r>
              <a:rPr lang="pt-BR" dirty="0">
                <a:ea typeface="+mn-lt"/>
                <a:cs typeface="+mn-lt"/>
              </a:rPr>
              <a:t>Diogo: gosta de tentar manobras arriscadas para concluir seus feitos.</a:t>
            </a:r>
            <a:endParaRPr lang="pt-BR" dirty="0"/>
          </a:p>
          <a:p>
            <a:r>
              <a:rPr lang="pt-BR" dirty="0" err="1">
                <a:ea typeface="+mn-lt"/>
                <a:cs typeface="+mn-lt"/>
              </a:rPr>
              <a:t>Hana</a:t>
            </a:r>
            <a:r>
              <a:rPr lang="pt-BR" dirty="0">
                <a:ea typeface="+mn-lt"/>
                <a:cs typeface="+mn-lt"/>
              </a:rPr>
              <a:t>: prefere dirigir de forma segura para não cometer erros.</a:t>
            </a:r>
            <a:endParaRPr lang="pt-BR" dirty="0"/>
          </a:p>
          <a:p>
            <a:r>
              <a:rPr lang="pt-BR" dirty="0">
                <a:ea typeface="+mn-lt"/>
                <a:cs typeface="+mn-lt"/>
              </a:rPr>
              <a:t>Cara do caminhão: desconhecido.</a:t>
            </a:r>
            <a:endParaRPr lang="pt-BR" dirty="0"/>
          </a:p>
          <a:p>
            <a:endParaRPr lang="en-US" dirty="0"/>
          </a:p>
        </p:txBody>
      </p:sp>
    </p:spTree>
    <p:extLst>
      <p:ext uri="{BB962C8B-B14F-4D97-AF65-F5344CB8AC3E}">
        <p14:creationId xmlns:p14="http://schemas.microsoft.com/office/powerpoint/2010/main" val="431163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F36199-0AF7-4C58-8728-DBC66914B119}"/>
              </a:ext>
            </a:extLst>
          </p:cNvPr>
          <p:cNvSpPr>
            <a:spLocks noGrp="1"/>
          </p:cNvSpPr>
          <p:nvPr>
            <p:ph type="title"/>
          </p:nvPr>
        </p:nvSpPr>
        <p:spPr/>
        <p:txBody>
          <a:bodyPr/>
          <a:lstStyle/>
          <a:p>
            <a:pPr algn="ctr"/>
            <a:r>
              <a:rPr lang="pt-BR" dirty="0">
                <a:ea typeface="+mj-lt"/>
                <a:cs typeface="+mj-lt"/>
              </a:rPr>
              <a:t>Personagens</a:t>
            </a:r>
            <a:endParaRPr lang="pt-BR" dirty="0"/>
          </a:p>
        </p:txBody>
      </p:sp>
      <p:sp>
        <p:nvSpPr>
          <p:cNvPr id="3" name="Espaço Reservado para Conteúdo 2">
            <a:extLst>
              <a:ext uri="{FF2B5EF4-FFF2-40B4-BE49-F238E27FC236}">
                <a16:creationId xmlns:a16="http://schemas.microsoft.com/office/drawing/2014/main" id="{4CA37B7C-848E-4F59-9383-153E4746E288}"/>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pt-BR" dirty="0">
                <a:ea typeface="+mn-lt"/>
                <a:cs typeface="+mn-lt"/>
              </a:rPr>
              <a:t>– Habilidades características de cada personagem (poderes especiais, golpes especiais, armas...); </a:t>
            </a:r>
            <a:endParaRPr lang="pt-BR" dirty="0"/>
          </a:p>
          <a:p>
            <a:r>
              <a:rPr lang="pt-BR" dirty="0">
                <a:ea typeface="+mn-lt"/>
                <a:cs typeface="+mn-lt"/>
              </a:rPr>
              <a:t>Diogo: Destrói todos os obstáculos da pista quando enche o especial.</a:t>
            </a:r>
            <a:endParaRPr lang="pt-BR" dirty="0"/>
          </a:p>
          <a:p>
            <a:r>
              <a:rPr lang="pt-BR" dirty="0" err="1">
                <a:ea typeface="+mn-lt"/>
                <a:cs typeface="+mn-lt"/>
              </a:rPr>
              <a:t>Hana</a:t>
            </a:r>
            <a:r>
              <a:rPr lang="pt-BR" dirty="0">
                <a:ea typeface="+mn-lt"/>
                <a:cs typeface="+mn-lt"/>
              </a:rPr>
              <a:t>: Destrói todos os obstáculos da pista quando enche o especial.</a:t>
            </a:r>
            <a:endParaRPr lang="pt-BR" dirty="0"/>
          </a:p>
          <a:p>
            <a:r>
              <a:rPr lang="pt-BR" dirty="0">
                <a:ea typeface="+mn-lt"/>
                <a:cs typeface="+mn-lt"/>
              </a:rPr>
              <a:t>Cara do caminhão: deixa obstáculos na pista para atrapalhar os jogadores.</a:t>
            </a:r>
            <a:endParaRPr lang="pt-BR" dirty="0"/>
          </a:p>
          <a:p>
            <a:pPr>
              <a:buNone/>
            </a:pPr>
            <a:r>
              <a:rPr lang="en-US" dirty="0">
                <a:ea typeface="+mn-lt"/>
                <a:cs typeface="+mn-lt"/>
              </a:rPr>
              <a:t>– </a:t>
            </a:r>
            <a:r>
              <a:rPr lang="en-US" dirty="0" err="1">
                <a:ea typeface="+mn-lt"/>
                <a:cs typeface="+mn-lt"/>
              </a:rPr>
              <a:t>Ações</a:t>
            </a:r>
            <a:r>
              <a:rPr lang="en-US" dirty="0">
                <a:ea typeface="+mn-lt"/>
                <a:cs typeface="+mn-lt"/>
              </a:rPr>
              <a:t> que </a:t>
            </a:r>
            <a:r>
              <a:rPr lang="en-US" dirty="0" err="1">
                <a:ea typeface="+mn-lt"/>
                <a:cs typeface="+mn-lt"/>
              </a:rPr>
              <a:t>os</a:t>
            </a:r>
            <a:r>
              <a:rPr lang="en-US" dirty="0">
                <a:ea typeface="+mn-lt"/>
                <a:cs typeface="+mn-lt"/>
              </a:rPr>
              <a:t> </a:t>
            </a:r>
            <a:r>
              <a:rPr lang="en-US" dirty="0" err="1">
                <a:ea typeface="+mn-lt"/>
                <a:cs typeface="+mn-lt"/>
              </a:rPr>
              <a:t>personagens</a:t>
            </a:r>
            <a:r>
              <a:rPr lang="en-US" dirty="0">
                <a:ea typeface="+mn-lt"/>
                <a:cs typeface="+mn-lt"/>
              </a:rPr>
              <a:t> </a:t>
            </a:r>
            <a:r>
              <a:rPr lang="en-US" dirty="0" err="1">
                <a:ea typeface="+mn-lt"/>
                <a:cs typeface="+mn-lt"/>
              </a:rPr>
              <a:t>podem</a:t>
            </a:r>
            <a:r>
              <a:rPr lang="en-US" dirty="0">
                <a:ea typeface="+mn-lt"/>
                <a:cs typeface="+mn-lt"/>
              </a:rPr>
              <a:t> </a:t>
            </a:r>
            <a:r>
              <a:rPr lang="en-US" dirty="0" err="1">
                <a:ea typeface="+mn-lt"/>
                <a:cs typeface="+mn-lt"/>
              </a:rPr>
              <a:t>executar</a:t>
            </a:r>
            <a:r>
              <a:rPr lang="en-US" dirty="0">
                <a:ea typeface="+mn-lt"/>
                <a:cs typeface="+mn-lt"/>
              </a:rPr>
              <a:t> (</a:t>
            </a:r>
            <a:r>
              <a:rPr lang="en-US" dirty="0" err="1">
                <a:ea typeface="+mn-lt"/>
                <a:cs typeface="+mn-lt"/>
              </a:rPr>
              <a:t>andar</a:t>
            </a:r>
            <a:r>
              <a:rPr lang="en-US" dirty="0">
                <a:ea typeface="+mn-lt"/>
                <a:cs typeface="+mn-lt"/>
              </a:rPr>
              <a:t>, </a:t>
            </a:r>
            <a:r>
              <a:rPr lang="en-US" dirty="0" err="1">
                <a:ea typeface="+mn-lt"/>
                <a:cs typeface="+mn-lt"/>
              </a:rPr>
              <a:t>correr</a:t>
            </a:r>
            <a:r>
              <a:rPr lang="en-US" dirty="0">
                <a:ea typeface="+mn-lt"/>
                <a:cs typeface="+mn-lt"/>
              </a:rPr>
              <a:t>, </a:t>
            </a:r>
            <a:r>
              <a:rPr lang="en-US" dirty="0" err="1">
                <a:ea typeface="+mn-lt"/>
                <a:cs typeface="+mn-lt"/>
              </a:rPr>
              <a:t>pular</a:t>
            </a:r>
            <a:r>
              <a:rPr lang="en-US" dirty="0">
                <a:ea typeface="+mn-lt"/>
                <a:cs typeface="+mn-lt"/>
              </a:rPr>
              <a:t>, </a:t>
            </a:r>
            <a:r>
              <a:rPr lang="en-US" dirty="0" err="1">
                <a:ea typeface="+mn-lt"/>
                <a:cs typeface="+mn-lt"/>
              </a:rPr>
              <a:t>pulo</a:t>
            </a:r>
            <a:r>
              <a:rPr lang="en-US" dirty="0">
                <a:ea typeface="+mn-lt"/>
                <a:cs typeface="+mn-lt"/>
              </a:rPr>
              <a:t> </a:t>
            </a:r>
            <a:r>
              <a:rPr lang="en-US" dirty="0" err="1">
                <a:ea typeface="+mn-lt"/>
                <a:cs typeface="+mn-lt"/>
              </a:rPr>
              <a:t>duplo</a:t>
            </a:r>
            <a:r>
              <a:rPr lang="en-US" dirty="0">
                <a:ea typeface="+mn-lt"/>
                <a:cs typeface="+mn-lt"/>
              </a:rPr>
              <a:t>, </a:t>
            </a:r>
            <a:r>
              <a:rPr lang="en-US" dirty="0" err="1">
                <a:ea typeface="+mn-lt"/>
                <a:cs typeface="+mn-lt"/>
              </a:rPr>
              <a:t>escalar</a:t>
            </a:r>
            <a:r>
              <a:rPr lang="en-US" dirty="0">
                <a:ea typeface="+mn-lt"/>
                <a:cs typeface="+mn-lt"/>
              </a:rPr>
              <a:t>, </a:t>
            </a:r>
            <a:r>
              <a:rPr lang="en-US" dirty="0" err="1">
                <a:ea typeface="+mn-lt"/>
                <a:cs typeface="+mn-lt"/>
              </a:rPr>
              <a:t>voar</a:t>
            </a:r>
            <a:r>
              <a:rPr lang="en-US" dirty="0">
                <a:ea typeface="+mn-lt"/>
                <a:cs typeface="+mn-lt"/>
              </a:rPr>
              <a:t>, </a:t>
            </a:r>
            <a:r>
              <a:rPr lang="en-US" dirty="0" err="1">
                <a:ea typeface="+mn-lt"/>
                <a:cs typeface="+mn-lt"/>
              </a:rPr>
              <a:t>nadar</a:t>
            </a:r>
            <a:r>
              <a:rPr lang="en-US" dirty="0">
                <a:ea typeface="+mn-lt"/>
                <a:cs typeface="+mn-lt"/>
              </a:rPr>
              <a:t>...);</a:t>
            </a:r>
            <a:endParaRPr lang="en-US" dirty="0"/>
          </a:p>
          <a:p>
            <a:pPr>
              <a:buNone/>
            </a:pPr>
            <a:r>
              <a:rPr lang="en-US" dirty="0">
                <a:ea typeface="+mn-lt"/>
                <a:cs typeface="+mn-lt"/>
              </a:rPr>
              <a:t>Todos </a:t>
            </a:r>
            <a:r>
              <a:rPr lang="en-US" dirty="0" err="1">
                <a:ea typeface="+mn-lt"/>
                <a:cs typeface="+mn-lt"/>
              </a:rPr>
              <a:t>podem</a:t>
            </a:r>
            <a:r>
              <a:rPr lang="en-US" dirty="0">
                <a:ea typeface="+mn-lt"/>
                <a:cs typeface="+mn-lt"/>
              </a:rPr>
              <a:t> se </a:t>
            </a:r>
            <a:r>
              <a:rPr lang="en-US" dirty="0" err="1">
                <a:ea typeface="+mn-lt"/>
                <a:cs typeface="+mn-lt"/>
              </a:rPr>
              <a:t>movimentar</a:t>
            </a:r>
            <a:r>
              <a:rPr lang="en-US" dirty="0">
                <a:ea typeface="+mn-lt"/>
                <a:cs typeface="+mn-lt"/>
              </a:rPr>
              <a:t> para </a:t>
            </a:r>
            <a:r>
              <a:rPr lang="en-US" dirty="0" err="1">
                <a:ea typeface="+mn-lt"/>
                <a:cs typeface="+mn-lt"/>
              </a:rPr>
              <a:t>os</a:t>
            </a:r>
            <a:r>
              <a:rPr lang="en-US" dirty="0">
                <a:ea typeface="+mn-lt"/>
                <a:cs typeface="+mn-lt"/>
              </a:rPr>
              <a:t> </a:t>
            </a:r>
            <a:r>
              <a:rPr lang="en-US" dirty="0" err="1">
                <a:ea typeface="+mn-lt"/>
                <a:cs typeface="+mn-lt"/>
              </a:rPr>
              <a:t>lados</a:t>
            </a:r>
            <a:r>
              <a:rPr lang="en-US" dirty="0">
                <a:ea typeface="+mn-lt"/>
                <a:cs typeface="+mn-lt"/>
              </a:rPr>
              <a:t> para </a:t>
            </a:r>
            <a:r>
              <a:rPr lang="en-US" dirty="0" err="1">
                <a:ea typeface="+mn-lt"/>
                <a:cs typeface="+mn-lt"/>
              </a:rPr>
              <a:t>desviar</a:t>
            </a:r>
            <a:r>
              <a:rPr lang="en-US" dirty="0">
                <a:ea typeface="+mn-lt"/>
                <a:cs typeface="+mn-lt"/>
              </a:rPr>
              <a:t> dos </a:t>
            </a:r>
            <a:r>
              <a:rPr lang="en-US" dirty="0" err="1">
                <a:ea typeface="+mn-lt"/>
                <a:cs typeface="+mn-lt"/>
              </a:rPr>
              <a:t>obstáculos</a:t>
            </a:r>
            <a:r>
              <a:rPr lang="en-US" dirty="0">
                <a:ea typeface="+mn-lt"/>
                <a:cs typeface="+mn-lt"/>
              </a:rPr>
              <a:t> e </a:t>
            </a:r>
            <a:r>
              <a:rPr lang="en-US" dirty="0" err="1">
                <a:ea typeface="+mn-lt"/>
                <a:cs typeface="+mn-lt"/>
              </a:rPr>
              <a:t>coletar</a:t>
            </a:r>
            <a:r>
              <a:rPr lang="en-US" dirty="0">
                <a:ea typeface="+mn-lt"/>
                <a:cs typeface="+mn-lt"/>
              </a:rPr>
              <a:t> </a:t>
            </a:r>
            <a:r>
              <a:rPr lang="en-US" dirty="0" err="1">
                <a:ea typeface="+mn-lt"/>
                <a:cs typeface="+mn-lt"/>
              </a:rPr>
              <a:t>recursos</a:t>
            </a:r>
            <a:r>
              <a:rPr lang="en-US" dirty="0">
                <a:ea typeface="+mn-lt"/>
                <a:cs typeface="+mn-lt"/>
              </a:rPr>
              <a:t> para </a:t>
            </a:r>
            <a:r>
              <a:rPr lang="en-US" dirty="0" err="1">
                <a:ea typeface="+mn-lt"/>
                <a:cs typeface="+mn-lt"/>
              </a:rPr>
              <a:t>destruir</a:t>
            </a:r>
            <a:r>
              <a:rPr lang="en-US" dirty="0">
                <a:ea typeface="+mn-lt"/>
                <a:cs typeface="+mn-lt"/>
              </a:rPr>
              <a:t> </a:t>
            </a:r>
            <a:r>
              <a:rPr lang="en-US" dirty="0" err="1">
                <a:ea typeface="+mn-lt"/>
                <a:cs typeface="+mn-lt"/>
              </a:rPr>
              <a:t>obstáculos</a:t>
            </a:r>
            <a:r>
              <a:rPr lang="en-US" dirty="0">
                <a:ea typeface="+mn-lt"/>
                <a:cs typeface="+mn-lt"/>
              </a:rPr>
              <a:t>.</a:t>
            </a:r>
            <a:endParaRPr lang="en-US" dirty="0"/>
          </a:p>
          <a:p>
            <a:pPr marL="0" indent="0">
              <a:buNone/>
            </a:pPr>
            <a:br>
              <a:rPr lang="en-US" dirty="0"/>
            </a:br>
            <a:br>
              <a:rPr lang="en-US" dirty="0"/>
            </a:br>
            <a:endParaRPr lang="en-US"/>
          </a:p>
        </p:txBody>
      </p:sp>
    </p:spTree>
    <p:extLst>
      <p:ext uri="{BB962C8B-B14F-4D97-AF65-F5344CB8AC3E}">
        <p14:creationId xmlns:p14="http://schemas.microsoft.com/office/powerpoint/2010/main" val="100753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84F6CA-38ED-4541-9088-AA311417673B}"/>
              </a:ext>
            </a:extLst>
          </p:cNvPr>
          <p:cNvSpPr>
            <a:spLocks noGrp="1"/>
          </p:cNvSpPr>
          <p:nvPr>
            <p:ph type="title"/>
          </p:nvPr>
        </p:nvSpPr>
        <p:spPr>
          <a:xfrm>
            <a:off x="1104242" y="116713"/>
            <a:ext cx="9905998" cy="1478570"/>
          </a:xfrm>
        </p:spPr>
        <p:txBody>
          <a:bodyPr/>
          <a:lstStyle/>
          <a:p>
            <a:pPr algn="ctr"/>
            <a:r>
              <a:rPr lang="pt-BR" dirty="0">
                <a:ea typeface="+mj-lt"/>
                <a:cs typeface="+mj-lt"/>
              </a:rPr>
              <a:t>Controles</a:t>
            </a:r>
            <a:endParaRPr lang="pt-BR" dirty="0"/>
          </a:p>
        </p:txBody>
      </p:sp>
      <p:sp>
        <p:nvSpPr>
          <p:cNvPr id="3" name="Espaço Reservado para Conteúdo 2">
            <a:extLst>
              <a:ext uri="{FF2B5EF4-FFF2-40B4-BE49-F238E27FC236}">
                <a16:creationId xmlns:a16="http://schemas.microsoft.com/office/drawing/2014/main" id="{C50B67A1-AF53-4A9D-B924-1792F192A7C5}"/>
              </a:ext>
            </a:extLst>
          </p:cNvPr>
          <p:cNvSpPr>
            <a:spLocks noGrp="1"/>
          </p:cNvSpPr>
          <p:nvPr>
            <p:ph idx="1"/>
          </p:nvPr>
        </p:nvSpPr>
        <p:spPr>
          <a:xfrm>
            <a:off x="1225046" y="1589707"/>
            <a:ext cx="9905999" cy="3541714"/>
          </a:xfrm>
        </p:spPr>
        <p:txBody>
          <a:bodyPr vert="horz" lIns="91440" tIns="45720" rIns="91440" bIns="45720" rtlCol="0" anchor="t">
            <a:normAutofit/>
          </a:bodyPr>
          <a:lstStyle/>
          <a:p>
            <a:pPr marL="0" indent="0" algn="just">
              <a:buNone/>
            </a:pPr>
            <a:r>
              <a:rPr lang="pt-BR" dirty="0">
                <a:ea typeface="+mn-lt"/>
                <a:cs typeface="+mn-lt"/>
              </a:rPr>
              <a:t>– Como o jogador controla o personagem principal?</a:t>
            </a:r>
            <a:endParaRPr lang="pt-BR" dirty="0"/>
          </a:p>
          <a:p>
            <a:pPr algn="just"/>
            <a:r>
              <a:rPr lang="pt-BR" dirty="0">
                <a:ea typeface="+mn-lt"/>
                <a:cs typeface="+mn-lt"/>
              </a:rPr>
              <a:t>Desviando para os lados, com as setas se for no computador, com o </a:t>
            </a:r>
            <a:r>
              <a:rPr lang="pt-BR" dirty="0" err="1">
                <a:ea typeface="+mn-lt"/>
                <a:cs typeface="+mn-lt"/>
              </a:rPr>
              <a:t>touch</a:t>
            </a:r>
            <a:r>
              <a:rPr lang="pt-BR" dirty="0">
                <a:ea typeface="+mn-lt"/>
                <a:cs typeface="+mn-lt"/>
              </a:rPr>
              <a:t> se for smartphone e com a letra P para pausar.</a:t>
            </a:r>
            <a:endParaRPr lang="pt-BR" dirty="0"/>
          </a:p>
          <a:p>
            <a:pPr marL="0" indent="0">
              <a:buNone/>
            </a:pPr>
            <a:br>
              <a:rPr lang="en-US" dirty="0"/>
            </a:br>
            <a:r>
              <a:rPr lang="en-US" dirty="0">
                <a:ea typeface="+mn-lt"/>
                <a:cs typeface="+mn-lt"/>
              </a:rPr>
              <a:t>– Utilize </a:t>
            </a:r>
            <a:r>
              <a:rPr lang="en-US" dirty="0" err="1">
                <a:ea typeface="+mn-lt"/>
                <a:cs typeface="+mn-lt"/>
              </a:rPr>
              <a:t>uma</a:t>
            </a:r>
            <a:r>
              <a:rPr lang="en-US" dirty="0">
                <a:ea typeface="+mn-lt"/>
                <a:cs typeface="+mn-lt"/>
              </a:rPr>
              <a:t> </a:t>
            </a:r>
            <a:r>
              <a:rPr lang="en-US" dirty="0" err="1">
                <a:ea typeface="+mn-lt"/>
                <a:cs typeface="+mn-lt"/>
              </a:rPr>
              <a:t>imagem</a:t>
            </a:r>
            <a:r>
              <a:rPr lang="en-US" dirty="0">
                <a:ea typeface="+mn-lt"/>
                <a:cs typeface="+mn-lt"/>
              </a:rPr>
              <a:t> de um joystick </a:t>
            </a:r>
            <a:r>
              <a:rPr lang="en-US" dirty="0" err="1">
                <a:ea typeface="+mn-lt"/>
                <a:cs typeface="+mn-lt"/>
              </a:rPr>
              <a:t>ou</a:t>
            </a:r>
            <a:r>
              <a:rPr lang="en-US" dirty="0">
                <a:ea typeface="+mn-lt"/>
                <a:cs typeface="+mn-lt"/>
              </a:rPr>
              <a:t> </a:t>
            </a:r>
            <a:r>
              <a:rPr lang="en-US" dirty="0" err="1">
                <a:ea typeface="+mn-lt"/>
                <a:cs typeface="+mn-lt"/>
              </a:rPr>
              <a:t>teclado</a:t>
            </a:r>
            <a:r>
              <a:rPr lang="en-US" dirty="0">
                <a:ea typeface="+mn-lt"/>
                <a:cs typeface="+mn-lt"/>
              </a:rPr>
              <a:t> para </a:t>
            </a:r>
            <a:r>
              <a:rPr lang="en-US" dirty="0" err="1">
                <a:ea typeface="+mn-lt"/>
                <a:cs typeface="+mn-lt"/>
              </a:rPr>
              <a:t>ilustrar</a:t>
            </a:r>
            <a:r>
              <a:rPr lang="en-US" dirty="0">
                <a:ea typeface="+mn-lt"/>
                <a:cs typeface="+mn-lt"/>
              </a:rPr>
              <a:t> </a:t>
            </a:r>
            <a:r>
              <a:rPr lang="en-US" dirty="0" err="1">
                <a:ea typeface="+mn-lt"/>
                <a:cs typeface="+mn-lt"/>
              </a:rPr>
              <a:t>todos</a:t>
            </a:r>
            <a:r>
              <a:rPr lang="en-US" dirty="0">
                <a:ea typeface="+mn-lt"/>
                <a:cs typeface="+mn-lt"/>
              </a:rPr>
              <a:t> </a:t>
            </a:r>
            <a:r>
              <a:rPr lang="en-US" dirty="0" err="1">
                <a:ea typeface="+mn-lt"/>
                <a:cs typeface="+mn-lt"/>
              </a:rPr>
              <a:t>os</a:t>
            </a:r>
            <a:r>
              <a:rPr lang="en-US" dirty="0">
                <a:ea typeface="+mn-lt"/>
                <a:cs typeface="+mn-lt"/>
              </a:rPr>
              <a:t> </a:t>
            </a:r>
            <a:r>
              <a:rPr lang="en-US" dirty="0" err="1">
                <a:ea typeface="+mn-lt"/>
                <a:cs typeface="+mn-lt"/>
              </a:rPr>
              <a:t>comandos</a:t>
            </a:r>
            <a:r>
              <a:rPr lang="en-US" dirty="0">
                <a:ea typeface="+mn-lt"/>
                <a:cs typeface="+mn-lt"/>
              </a:rPr>
              <a:t> </a:t>
            </a:r>
            <a:r>
              <a:rPr lang="en-US" dirty="0" err="1">
                <a:ea typeface="+mn-lt"/>
                <a:cs typeface="+mn-lt"/>
              </a:rPr>
              <a:t>disponíveis</a:t>
            </a:r>
            <a:r>
              <a:rPr lang="en-US" dirty="0">
                <a:ea typeface="+mn-lt"/>
                <a:cs typeface="+mn-lt"/>
              </a:rPr>
              <a:t>:</a:t>
            </a:r>
            <a:endParaRPr lang="en-US" dirty="0"/>
          </a:p>
        </p:txBody>
      </p:sp>
      <p:pic>
        <p:nvPicPr>
          <p:cNvPr id="5" name="Imagem 5" descr="Teclado de computador&#10;&#10;Descrição gerada automaticamente">
            <a:extLst>
              <a:ext uri="{FF2B5EF4-FFF2-40B4-BE49-F238E27FC236}">
                <a16:creationId xmlns:a16="http://schemas.microsoft.com/office/drawing/2014/main" id="{6FB543FD-5E7F-46FC-866D-CCE98AD4A0AF}"/>
              </a:ext>
            </a:extLst>
          </p:cNvPr>
          <p:cNvPicPr>
            <a:picLocks noChangeAspect="1"/>
          </p:cNvPicPr>
          <p:nvPr/>
        </p:nvPicPr>
        <p:blipFill>
          <a:blip r:embed="rId2"/>
          <a:stretch>
            <a:fillRect/>
          </a:stretch>
        </p:blipFill>
        <p:spPr>
          <a:xfrm>
            <a:off x="3553522" y="4377904"/>
            <a:ext cx="4685370" cy="2060874"/>
          </a:xfrm>
          <a:prstGeom prst="rect">
            <a:avLst/>
          </a:prstGeom>
        </p:spPr>
      </p:pic>
    </p:spTree>
    <p:extLst>
      <p:ext uri="{BB962C8B-B14F-4D97-AF65-F5344CB8AC3E}">
        <p14:creationId xmlns:p14="http://schemas.microsoft.com/office/powerpoint/2010/main" val="100967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676211-A89C-41EC-9571-4C7450B8E94C}"/>
              </a:ext>
            </a:extLst>
          </p:cNvPr>
          <p:cNvSpPr>
            <a:spLocks noGrp="1"/>
          </p:cNvSpPr>
          <p:nvPr>
            <p:ph type="title"/>
          </p:nvPr>
        </p:nvSpPr>
        <p:spPr/>
        <p:txBody>
          <a:bodyPr/>
          <a:lstStyle/>
          <a:p>
            <a:pPr algn="ctr"/>
            <a:r>
              <a:rPr lang="pt-BR" dirty="0">
                <a:ea typeface="+mj-lt"/>
                <a:cs typeface="+mj-lt"/>
              </a:rPr>
              <a:t>Câmeras</a:t>
            </a:r>
            <a:endParaRPr lang="pt-BR" dirty="0"/>
          </a:p>
        </p:txBody>
      </p:sp>
      <p:sp>
        <p:nvSpPr>
          <p:cNvPr id="3" name="Espaço Reservado para Conteúdo 2">
            <a:extLst>
              <a:ext uri="{FF2B5EF4-FFF2-40B4-BE49-F238E27FC236}">
                <a16:creationId xmlns:a16="http://schemas.microsoft.com/office/drawing/2014/main" id="{A6CF52F8-1094-4CC1-BD3C-B51F154E3289}"/>
              </a:ext>
            </a:extLst>
          </p:cNvPr>
          <p:cNvSpPr>
            <a:spLocks noGrp="1"/>
          </p:cNvSpPr>
          <p:nvPr>
            <p:ph idx="1"/>
          </p:nvPr>
        </p:nvSpPr>
        <p:spPr/>
        <p:txBody>
          <a:bodyPr vert="horz" lIns="91440" tIns="45720" rIns="91440" bIns="45720" rtlCol="0" anchor="t">
            <a:normAutofit/>
          </a:bodyPr>
          <a:lstStyle/>
          <a:p>
            <a:r>
              <a:rPr lang="pt-BR" dirty="0">
                <a:ea typeface="+mn-lt"/>
                <a:cs typeface="+mn-lt"/>
              </a:rPr>
              <a:t>– Como é a câmera do jogo? Como o jogador visualiza o jogo? </a:t>
            </a:r>
            <a:endParaRPr lang="pt-BR" dirty="0"/>
          </a:p>
          <a:p>
            <a:r>
              <a:rPr lang="pt-BR" dirty="0">
                <a:ea typeface="+mn-lt"/>
                <a:cs typeface="+mn-lt"/>
              </a:rPr>
              <a:t>Câmera em Mode7: Consiste em rolar a arte do chão infinitamente, criando a impressão de perspectiva com uma boa profundidade. O plano de fundo pode ser rotacionado e escalonado, podendo mudar de tamanho, girar ou distorcer, eliminando a necessidade de fundos separados para cada quadro de rotação. </a:t>
            </a:r>
            <a:endParaRPr lang="pt-BR" dirty="0"/>
          </a:p>
        </p:txBody>
      </p:sp>
    </p:spTree>
    <p:extLst>
      <p:ext uri="{BB962C8B-B14F-4D97-AF65-F5344CB8AC3E}">
        <p14:creationId xmlns:p14="http://schemas.microsoft.com/office/powerpoint/2010/main" val="3188501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642CF-DA80-4DC0-B4E5-6155B7585B4D}"/>
              </a:ext>
            </a:extLst>
          </p:cNvPr>
          <p:cNvSpPr>
            <a:spLocks noGrp="1"/>
          </p:cNvSpPr>
          <p:nvPr>
            <p:ph type="title"/>
          </p:nvPr>
        </p:nvSpPr>
        <p:spPr/>
        <p:txBody>
          <a:bodyPr/>
          <a:lstStyle/>
          <a:p>
            <a:pPr algn="ctr"/>
            <a:r>
              <a:rPr lang="pt-BR" dirty="0">
                <a:ea typeface="+mj-lt"/>
                <a:cs typeface="+mj-lt"/>
              </a:rPr>
              <a:t>Universo do Jogo</a:t>
            </a:r>
            <a:endParaRPr lang="pt-BR" dirty="0"/>
          </a:p>
        </p:txBody>
      </p:sp>
      <p:sp>
        <p:nvSpPr>
          <p:cNvPr id="3" name="Espaço Reservado para Conteúdo 2">
            <a:extLst>
              <a:ext uri="{FF2B5EF4-FFF2-40B4-BE49-F238E27FC236}">
                <a16:creationId xmlns:a16="http://schemas.microsoft.com/office/drawing/2014/main" id="{8E78196E-3383-4AC6-A210-B3377BB8A055}"/>
              </a:ext>
            </a:extLst>
          </p:cNvPr>
          <p:cNvSpPr>
            <a:spLocks noGrp="1"/>
          </p:cNvSpPr>
          <p:nvPr>
            <p:ph idx="1"/>
          </p:nvPr>
        </p:nvSpPr>
        <p:spPr/>
        <p:txBody>
          <a:bodyPr vert="horz" lIns="91440" tIns="45720" rIns="91440" bIns="45720" rtlCol="0" anchor="t">
            <a:normAutofit fontScale="62500" lnSpcReduction="20000"/>
          </a:bodyPr>
          <a:lstStyle/>
          <a:p>
            <a:pPr marL="0" indent="0" algn="just">
              <a:buNone/>
            </a:pPr>
            <a:r>
              <a:rPr lang="pt-BR" dirty="0">
                <a:ea typeface="+mn-lt"/>
                <a:cs typeface="+mn-lt"/>
              </a:rPr>
              <a:t>– Descrição dos cenários do jogo; </a:t>
            </a:r>
            <a:endParaRPr lang="pt-BR" dirty="0"/>
          </a:p>
          <a:p>
            <a:pPr algn="just"/>
            <a:r>
              <a:rPr lang="pt-BR" dirty="0">
                <a:ea typeface="+mn-lt"/>
                <a:cs typeface="+mn-lt"/>
              </a:rPr>
              <a:t>Cenários populares baseados em </a:t>
            </a:r>
            <a:r>
              <a:rPr lang="pt-BR" dirty="0" err="1">
                <a:ea typeface="+mn-lt"/>
                <a:cs typeface="+mn-lt"/>
              </a:rPr>
              <a:t>synthwave</a:t>
            </a:r>
            <a:r>
              <a:rPr lang="pt-BR" dirty="0">
                <a:ea typeface="+mn-lt"/>
                <a:cs typeface="+mn-lt"/>
              </a:rPr>
              <a:t> e </a:t>
            </a:r>
            <a:r>
              <a:rPr lang="pt-BR" dirty="0" err="1">
                <a:ea typeface="+mn-lt"/>
                <a:cs typeface="+mn-lt"/>
              </a:rPr>
              <a:t>vaporwave</a:t>
            </a:r>
            <a:r>
              <a:rPr lang="pt-BR" dirty="0">
                <a:ea typeface="+mn-lt"/>
                <a:cs typeface="+mn-lt"/>
              </a:rPr>
              <a:t>.</a:t>
            </a:r>
            <a:br>
              <a:rPr lang="en-US" dirty="0"/>
            </a:br>
            <a:endParaRPr lang="en-US"/>
          </a:p>
          <a:p>
            <a:pPr marL="0" indent="0" algn="just">
              <a:buNone/>
            </a:pPr>
            <a:r>
              <a:rPr lang="pt-BR" dirty="0">
                <a:ea typeface="+mn-lt"/>
                <a:cs typeface="+mn-lt"/>
              </a:rPr>
              <a:t>– Como as fases do jogo estão conectadas?</a:t>
            </a:r>
            <a:endParaRPr lang="pt-BR" dirty="0"/>
          </a:p>
          <a:p>
            <a:pPr algn="just"/>
            <a:r>
              <a:rPr lang="pt-BR" dirty="0">
                <a:ea typeface="+mn-lt"/>
                <a:cs typeface="+mn-lt"/>
              </a:rPr>
              <a:t>As frases em si são continuações umas das outras, mas os cenários são projetados para divergirem o máximo possível.</a:t>
            </a:r>
            <a:br>
              <a:rPr lang="en-US" dirty="0"/>
            </a:br>
            <a:endParaRPr lang="en-US"/>
          </a:p>
          <a:p>
            <a:pPr marL="0" indent="0" algn="just">
              <a:buNone/>
            </a:pPr>
            <a:r>
              <a:rPr lang="pt-BR" dirty="0">
                <a:ea typeface="+mn-lt"/>
                <a:cs typeface="+mn-lt"/>
              </a:rPr>
              <a:t>– Qual a estrutura do mundo? </a:t>
            </a:r>
            <a:endParaRPr lang="pt-BR" dirty="0"/>
          </a:p>
          <a:p>
            <a:pPr algn="just"/>
            <a:r>
              <a:rPr lang="pt-BR" dirty="0">
                <a:ea typeface="+mn-lt"/>
                <a:cs typeface="+mn-lt"/>
              </a:rPr>
              <a:t>As estruturas das fases serão lineares, apesar de divergirem bastante. O mundo se irá se ambientar principalmente pela new </a:t>
            </a:r>
            <a:r>
              <a:rPr lang="pt-BR" dirty="0" err="1">
                <a:ea typeface="+mn-lt"/>
                <a:cs typeface="+mn-lt"/>
              </a:rPr>
              <a:t>wave</a:t>
            </a:r>
            <a:r>
              <a:rPr lang="pt-BR" dirty="0">
                <a:ea typeface="+mn-lt"/>
                <a:cs typeface="+mn-lt"/>
              </a:rPr>
              <a:t> e trilhas sonoras de filmes, videogames, séries de televisão e clima nostálgico de fantasia dos anos 1980 e 1990.</a:t>
            </a:r>
            <a:br>
              <a:rPr lang="en-US" dirty="0"/>
            </a:br>
            <a:endParaRPr lang="en-US"/>
          </a:p>
        </p:txBody>
      </p:sp>
    </p:spTree>
    <p:extLst>
      <p:ext uri="{BB962C8B-B14F-4D97-AF65-F5344CB8AC3E}">
        <p14:creationId xmlns:p14="http://schemas.microsoft.com/office/powerpoint/2010/main" val="1651022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642CF-DA80-4DC0-B4E5-6155B7585B4D}"/>
              </a:ext>
            </a:extLst>
          </p:cNvPr>
          <p:cNvSpPr>
            <a:spLocks noGrp="1"/>
          </p:cNvSpPr>
          <p:nvPr>
            <p:ph type="title"/>
          </p:nvPr>
        </p:nvSpPr>
        <p:spPr/>
        <p:txBody>
          <a:bodyPr/>
          <a:lstStyle/>
          <a:p>
            <a:pPr algn="ctr"/>
            <a:r>
              <a:rPr lang="pt-BR" dirty="0">
                <a:ea typeface="+mj-lt"/>
                <a:cs typeface="+mj-lt"/>
              </a:rPr>
              <a:t>Universo do Jogo</a:t>
            </a:r>
            <a:endParaRPr lang="pt-BR" dirty="0"/>
          </a:p>
        </p:txBody>
      </p:sp>
      <p:sp>
        <p:nvSpPr>
          <p:cNvPr id="3" name="Espaço Reservado para Conteúdo 2">
            <a:extLst>
              <a:ext uri="{FF2B5EF4-FFF2-40B4-BE49-F238E27FC236}">
                <a16:creationId xmlns:a16="http://schemas.microsoft.com/office/drawing/2014/main" id="{8E78196E-3383-4AC6-A210-B3377BB8A055}"/>
              </a:ext>
            </a:extLst>
          </p:cNvPr>
          <p:cNvSpPr>
            <a:spLocks noGrp="1"/>
          </p:cNvSpPr>
          <p:nvPr>
            <p:ph idx="1"/>
          </p:nvPr>
        </p:nvSpPr>
        <p:spPr/>
        <p:txBody>
          <a:bodyPr vert="horz" lIns="91440" tIns="45720" rIns="91440" bIns="45720" rtlCol="0" anchor="t">
            <a:normAutofit fontScale="92500" lnSpcReduction="10000"/>
          </a:bodyPr>
          <a:lstStyle/>
          <a:p>
            <a:pPr marL="0" indent="0" algn="just">
              <a:buNone/>
            </a:pPr>
            <a:endParaRPr lang="en-US" dirty="0"/>
          </a:p>
          <a:p>
            <a:pPr marL="0" indent="0" algn="just">
              <a:buNone/>
            </a:pPr>
            <a:r>
              <a:rPr lang="pt-BR" dirty="0">
                <a:ea typeface="+mn-lt"/>
                <a:cs typeface="+mn-lt"/>
              </a:rPr>
              <a:t>– Qual a emoção presente em cada ambiente? </a:t>
            </a:r>
            <a:endParaRPr lang="pt-BR" dirty="0"/>
          </a:p>
          <a:p>
            <a:pPr algn="just"/>
            <a:r>
              <a:rPr lang="pt-BR" dirty="0">
                <a:ea typeface="+mn-lt"/>
                <a:cs typeface="+mn-lt"/>
              </a:rPr>
              <a:t>Principalmente nostalgia em todas as fases, já que é a principal proposta do jogo uma vez que se ambienta em </a:t>
            </a:r>
            <a:r>
              <a:rPr lang="pt-BR" dirty="0" err="1">
                <a:ea typeface="+mn-lt"/>
                <a:cs typeface="+mn-lt"/>
              </a:rPr>
              <a:t>synthwave</a:t>
            </a:r>
            <a:r>
              <a:rPr lang="pt-BR" dirty="0">
                <a:ea typeface="+mn-lt"/>
                <a:cs typeface="+mn-lt"/>
              </a:rPr>
              <a:t>, </a:t>
            </a:r>
            <a:r>
              <a:rPr lang="pt-BR" dirty="0" err="1">
                <a:ea typeface="+mn-lt"/>
                <a:cs typeface="+mn-lt"/>
              </a:rPr>
              <a:t>vaporwave</a:t>
            </a:r>
            <a:r>
              <a:rPr lang="pt-BR" dirty="0">
                <a:ea typeface="+mn-lt"/>
                <a:cs typeface="+mn-lt"/>
              </a:rPr>
              <a:t>, etc.</a:t>
            </a:r>
            <a:br>
              <a:rPr lang="en-US" dirty="0"/>
            </a:br>
            <a:endParaRPr lang="en-US"/>
          </a:p>
          <a:p>
            <a:pPr marL="0" indent="0" algn="just">
              <a:buNone/>
            </a:pPr>
            <a:r>
              <a:rPr lang="pt-BR" dirty="0">
                <a:ea typeface="+mn-lt"/>
                <a:cs typeface="+mn-lt"/>
              </a:rPr>
              <a:t>– Que tipo de música deve ser usada em cada fase?</a:t>
            </a:r>
            <a:endParaRPr lang="pt-BR" dirty="0"/>
          </a:p>
          <a:p>
            <a:pPr algn="just"/>
            <a:r>
              <a:rPr lang="pt-BR" dirty="0">
                <a:ea typeface="+mn-lt"/>
                <a:cs typeface="+mn-lt"/>
              </a:rPr>
              <a:t>Eletrônicas, </a:t>
            </a:r>
            <a:r>
              <a:rPr lang="pt-BR" dirty="0" err="1">
                <a:ea typeface="+mn-lt"/>
                <a:cs typeface="+mn-lt"/>
              </a:rPr>
              <a:t>synth</a:t>
            </a:r>
            <a:r>
              <a:rPr lang="pt-BR" dirty="0">
                <a:ea typeface="+mn-lt"/>
                <a:cs typeface="+mn-lt"/>
              </a:rPr>
              <a:t> </a:t>
            </a:r>
            <a:r>
              <a:rPr lang="pt-BR" dirty="0" err="1">
                <a:ea typeface="+mn-lt"/>
                <a:cs typeface="+mn-lt"/>
              </a:rPr>
              <a:t>waves</a:t>
            </a:r>
            <a:r>
              <a:rPr lang="pt-BR" dirty="0">
                <a:ea typeface="+mn-lt"/>
                <a:cs typeface="+mn-lt"/>
              </a:rPr>
              <a:t> e variações dos gêneros.</a:t>
            </a:r>
            <a:br>
              <a:rPr lang="en-US" dirty="0"/>
            </a:br>
            <a:endParaRPr lang="en-US"/>
          </a:p>
        </p:txBody>
      </p:sp>
    </p:spTree>
    <p:extLst>
      <p:ext uri="{BB962C8B-B14F-4D97-AF65-F5344CB8AC3E}">
        <p14:creationId xmlns:p14="http://schemas.microsoft.com/office/powerpoint/2010/main" val="3621961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45E08-B50A-4F1A-A37F-FB4E95BA9D85}"/>
              </a:ext>
            </a:extLst>
          </p:cNvPr>
          <p:cNvSpPr>
            <a:spLocks noGrp="1"/>
          </p:cNvSpPr>
          <p:nvPr>
            <p:ph type="title"/>
          </p:nvPr>
        </p:nvSpPr>
        <p:spPr/>
        <p:txBody>
          <a:bodyPr/>
          <a:lstStyle/>
          <a:p>
            <a:pPr algn="ctr"/>
            <a:r>
              <a:rPr lang="pt-BR" dirty="0">
                <a:ea typeface="+mj-lt"/>
                <a:cs typeface="+mj-lt"/>
              </a:rPr>
              <a:t>Inimigos</a:t>
            </a:r>
            <a:endParaRPr lang="pt-BR" dirty="0"/>
          </a:p>
        </p:txBody>
      </p:sp>
      <p:sp>
        <p:nvSpPr>
          <p:cNvPr id="3" name="Espaço Reservado para Conteúdo 2">
            <a:extLst>
              <a:ext uri="{FF2B5EF4-FFF2-40B4-BE49-F238E27FC236}">
                <a16:creationId xmlns:a16="http://schemas.microsoft.com/office/drawing/2014/main" id="{736A3365-F33F-43C3-A95C-6F4B9F9A5599}"/>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pt-BR" dirty="0">
                <a:ea typeface="+mn-lt"/>
                <a:cs typeface="+mn-lt"/>
              </a:rPr>
              <a:t>– Descrição dos inimigos que existem no universo do jogo; </a:t>
            </a:r>
            <a:endParaRPr lang="pt-BR" dirty="0"/>
          </a:p>
          <a:p>
            <a:r>
              <a:rPr lang="pt-BR" dirty="0">
                <a:ea typeface="+mn-lt"/>
                <a:cs typeface="+mn-lt"/>
              </a:rPr>
              <a:t>Carros aleatórios antigos 16 bits de cores e marcas variadas.</a:t>
            </a:r>
            <a:endParaRPr lang="pt-BR" dirty="0"/>
          </a:p>
          <a:p>
            <a:endParaRPr lang="en-US" dirty="0"/>
          </a:p>
          <a:p>
            <a:pPr marL="0" indent="0">
              <a:buNone/>
            </a:pPr>
            <a:r>
              <a:rPr lang="pt-BR" dirty="0">
                <a:ea typeface="+mn-lt"/>
                <a:cs typeface="+mn-lt"/>
              </a:rPr>
              <a:t>– Em qual ambiente/fase cada inimigo vai aparecer? </a:t>
            </a:r>
            <a:endParaRPr lang="pt-BR" dirty="0"/>
          </a:p>
          <a:p>
            <a:r>
              <a:rPr lang="pt-BR" dirty="0">
                <a:ea typeface="+mn-lt"/>
                <a:cs typeface="+mn-lt"/>
              </a:rPr>
              <a:t>O inimigo irá aparecer no final da terceira fase, porém em todas as outras terão </a:t>
            </a:r>
            <a:endParaRPr lang="pt-BR" dirty="0"/>
          </a:p>
          <a:p>
            <a:r>
              <a:rPr lang="pt-BR" dirty="0">
                <a:ea typeface="+mn-lt"/>
                <a:cs typeface="+mn-lt"/>
              </a:rPr>
              <a:t>obstáculos que o jogador deverá desviar.</a:t>
            </a:r>
            <a:endParaRPr lang="pt-BR" dirty="0"/>
          </a:p>
          <a:p>
            <a:pPr marL="0" indent="0">
              <a:buNone/>
            </a:pPr>
            <a:br>
              <a:rPr lang="en-US" dirty="0"/>
            </a:br>
            <a:endParaRPr lang="en-US" dirty="0"/>
          </a:p>
        </p:txBody>
      </p:sp>
    </p:spTree>
    <p:extLst>
      <p:ext uri="{BB962C8B-B14F-4D97-AF65-F5344CB8AC3E}">
        <p14:creationId xmlns:p14="http://schemas.microsoft.com/office/powerpoint/2010/main" val="1380419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45E08-B50A-4F1A-A37F-FB4E95BA9D85}"/>
              </a:ext>
            </a:extLst>
          </p:cNvPr>
          <p:cNvSpPr>
            <a:spLocks noGrp="1"/>
          </p:cNvSpPr>
          <p:nvPr>
            <p:ph type="title"/>
          </p:nvPr>
        </p:nvSpPr>
        <p:spPr/>
        <p:txBody>
          <a:bodyPr/>
          <a:lstStyle/>
          <a:p>
            <a:pPr algn="ctr"/>
            <a:r>
              <a:rPr lang="pt-BR" dirty="0">
                <a:ea typeface="+mj-lt"/>
                <a:cs typeface="+mj-lt"/>
              </a:rPr>
              <a:t>Inimigos</a:t>
            </a:r>
            <a:endParaRPr lang="pt-BR" dirty="0"/>
          </a:p>
        </p:txBody>
      </p:sp>
      <p:sp>
        <p:nvSpPr>
          <p:cNvPr id="3" name="Espaço Reservado para Conteúdo 2">
            <a:extLst>
              <a:ext uri="{FF2B5EF4-FFF2-40B4-BE49-F238E27FC236}">
                <a16:creationId xmlns:a16="http://schemas.microsoft.com/office/drawing/2014/main" id="{736A3365-F33F-43C3-A95C-6F4B9F9A5599}"/>
              </a:ext>
            </a:extLst>
          </p:cNvPr>
          <p:cNvSpPr>
            <a:spLocks noGrp="1"/>
          </p:cNvSpPr>
          <p:nvPr>
            <p:ph idx="1"/>
          </p:nvPr>
        </p:nvSpPr>
        <p:spPr>
          <a:xfrm>
            <a:off x="1141412" y="2249487"/>
            <a:ext cx="10231242" cy="4387349"/>
          </a:xfrm>
        </p:spPr>
        <p:txBody>
          <a:bodyPr vert="horz" lIns="91440" tIns="45720" rIns="91440" bIns="45720" rtlCol="0" anchor="t">
            <a:normAutofit fontScale="55000" lnSpcReduction="20000"/>
          </a:bodyPr>
          <a:lstStyle/>
          <a:p>
            <a:pPr>
              <a:buNone/>
            </a:pPr>
            <a:r>
              <a:rPr lang="pt-BR" sz="3400" dirty="0">
                <a:ea typeface="+mn-lt"/>
                <a:cs typeface="+mn-lt"/>
              </a:rPr>
              <a:t>– Como o jogador supera cada inimigo? </a:t>
            </a:r>
            <a:endParaRPr lang="pt-BR" sz="3400"/>
          </a:p>
          <a:p>
            <a:pPr marL="342900" indent="-342900"/>
            <a:r>
              <a:rPr lang="pt-BR" sz="3400" dirty="0">
                <a:ea typeface="+mn-lt"/>
                <a:cs typeface="+mn-lt"/>
              </a:rPr>
              <a:t>Obstáculos: o jogador poderá completar sua barra de cerveja para destruir todos os carros das pistas ou apenas desviar deles.</a:t>
            </a:r>
            <a:endParaRPr lang="pt-BR" sz="3400"/>
          </a:p>
          <a:p>
            <a:pPr marL="342900" indent="-342900"/>
            <a:r>
              <a:rPr lang="pt-BR" sz="3400" dirty="0">
                <a:ea typeface="+mn-lt"/>
                <a:cs typeface="+mn-lt"/>
              </a:rPr>
              <a:t>Boss: o jogador deverá apenas desviar dos objetos arremessados pelo vilão para sobreviver.</a:t>
            </a:r>
          </a:p>
          <a:p>
            <a:pPr>
              <a:buNone/>
            </a:pPr>
            <a:br>
              <a:rPr lang="en-US" dirty="0"/>
            </a:br>
            <a:endParaRPr lang="en-US" sz="3400"/>
          </a:p>
          <a:p>
            <a:pPr>
              <a:buNone/>
            </a:pPr>
            <a:r>
              <a:rPr lang="pt-BR" sz="3400" dirty="0">
                <a:ea typeface="+mn-lt"/>
                <a:cs typeface="+mn-lt"/>
              </a:rPr>
              <a:t>– O que o jogador ganha ao derrotar cada inimigo? </a:t>
            </a:r>
          </a:p>
          <a:p>
            <a:pPr marL="342900" indent="-342900"/>
            <a:r>
              <a:rPr lang="pt-BR" sz="3400" dirty="0">
                <a:ea typeface="+mn-lt"/>
                <a:cs typeface="+mn-lt"/>
              </a:rPr>
              <a:t>Ganhar dinheiro e avança para próxima fase.</a:t>
            </a:r>
          </a:p>
          <a:p>
            <a:pPr marL="0" indent="0">
              <a:buNone/>
            </a:pPr>
            <a:br>
              <a:rPr lang="en-US" dirty="0"/>
            </a:br>
            <a:endParaRPr lang="en-US" dirty="0"/>
          </a:p>
          <a:p>
            <a:pPr marL="0" indent="0">
              <a:buNone/>
            </a:pPr>
            <a:br>
              <a:rPr lang="en-US" dirty="0"/>
            </a:br>
            <a:endParaRPr lang="en-US" dirty="0"/>
          </a:p>
        </p:txBody>
      </p:sp>
    </p:spTree>
    <p:extLst>
      <p:ext uri="{BB962C8B-B14F-4D97-AF65-F5344CB8AC3E}">
        <p14:creationId xmlns:p14="http://schemas.microsoft.com/office/powerpoint/2010/main" val="2110192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45E08-B50A-4F1A-A37F-FB4E95BA9D85}"/>
              </a:ext>
            </a:extLst>
          </p:cNvPr>
          <p:cNvSpPr>
            <a:spLocks noGrp="1"/>
          </p:cNvSpPr>
          <p:nvPr>
            <p:ph type="title"/>
          </p:nvPr>
        </p:nvSpPr>
        <p:spPr/>
        <p:txBody>
          <a:bodyPr/>
          <a:lstStyle/>
          <a:p>
            <a:pPr algn="ctr"/>
            <a:r>
              <a:rPr lang="pt-BR" dirty="0">
                <a:ea typeface="+mj-lt"/>
                <a:cs typeface="+mj-lt"/>
              </a:rPr>
              <a:t>Inimigos</a:t>
            </a:r>
            <a:endParaRPr lang="pt-BR" dirty="0"/>
          </a:p>
        </p:txBody>
      </p:sp>
      <p:sp>
        <p:nvSpPr>
          <p:cNvPr id="3" name="Espaço Reservado para Conteúdo 2">
            <a:extLst>
              <a:ext uri="{FF2B5EF4-FFF2-40B4-BE49-F238E27FC236}">
                <a16:creationId xmlns:a16="http://schemas.microsoft.com/office/drawing/2014/main" id="{736A3365-F33F-43C3-A95C-6F4B9F9A5599}"/>
              </a:ext>
            </a:extLst>
          </p:cNvPr>
          <p:cNvSpPr>
            <a:spLocks noGrp="1"/>
          </p:cNvSpPr>
          <p:nvPr>
            <p:ph idx="1"/>
          </p:nvPr>
        </p:nvSpPr>
        <p:spPr>
          <a:xfrm>
            <a:off x="1141412" y="2249487"/>
            <a:ext cx="10231242" cy="4387349"/>
          </a:xfrm>
        </p:spPr>
        <p:txBody>
          <a:bodyPr vert="horz" lIns="91440" tIns="45720" rIns="91440" bIns="45720" rtlCol="0" anchor="t">
            <a:normAutofit fontScale="55000" lnSpcReduction="20000"/>
          </a:bodyPr>
          <a:lstStyle/>
          <a:p>
            <a:pPr>
              <a:buNone/>
            </a:pPr>
            <a:r>
              <a:rPr lang="pt-BR" sz="3400" dirty="0">
                <a:ea typeface="+mn-lt"/>
                <a:cs typeface="+mn-lt"/>
              </a:rPr>
              <a:t>– Qual o comportamento e habilidades de cada inimigo? </a:t>
            </a:r>
            <a:endParaRPr lang="pt-BR" dirty="0">
              <a:ea typeface="+mn-lt"/>
              <a:cs typeface="+mn-lt"/>
            </a:endParaRPr>
          </a:p>
          <a:p>
            <a:r>
              <a:rPr lang="pt-BR" sz="3400" dirty="0">
                <a:ea typeface="+mn-lt"/>
                <a:cs typeface="+mn-lt"/>
              </a:rPr>
              <a:t>Os obstáculos serão bombas, espinhos ou carros abandonados que não permitem a passagem do jogador.</a:t>
            </a:r>
            <a:endParaRPr lang="pt-BR" dirty="0">
              <a:ea typeface="+mn-lt"/>
              <a:cs typeface="+mn-lt"/>
            </a:endParaRPr>
          </a:p>
          <a:p>
            <a:pPr>
              <a:buNone/>
            </a:pPr>
            <a:br>
              <a:rPr lang="en-US" dirty="0"/>
            </a:br>
            <a:endParaRPr lang="en-US" dirty="0"/>
          </a:p>
          <a:p>
            <a:pPr>
              <a:buNone/>
            </a:pPr>
            <a:r>
              <a:rPr lang="pt-BR" sz="3400" dirty="0">
                <a:ea typeface="+mn-lt"/>
                <a:cs typeface="+mn-lt"/>
              </a:rPr>
              <a:t>– Qual o comportamento e habilidades de cada inimigo?</a:t>
            </a:r>
            <a:endParaRPr lang="pt-BR" dirty="0">
              <a:ea typeface="+mn-lt"/>
              <a:cs typeface="+mn-lt"/>
            </a:endParaRPr>
          </a:p>
          <a:p>
            <a:r>
              <a:rPr lang="pt-BR" sz="3400" dirty="0">
                <a:ea typeface="+mn-lt"/>
                <a:cs typeface="+mn-lt"/>
              </a:rPr>
              <a:t>O boss final (cara do caminhão) soltar armadilhas diversas aleatoriamente pelas estradas.</a:t>
            </a:r>
            <a:endParaRPr lang="pt-BR" dirty="0">
              <a:ea typeface="+mn-lt"/>
              <a:cs typeface="+mn-lt"/>
            </a:endParaRPr>
          </a:p>
          <a:p>
            <a:pPr>
              <a:buNone/>
            </a:pPr>
            <a:br>
              <a:rPr lang="en-US" dirty="0"/>
            </a:br>
            <a:endParaRPr lang="en-US" dirty="0"/>
          </a:p>
          <a:p>
            <a:pPr marL="0" indent="0">
              <a:buNone/>
            </a:pPr>
            <a:br>
              <a:rPr lang="en-US" dirty="0"/>
            </a:br>
            <a:endParaRPr lang="en-US" dirty="0"/>
          </a:p>
          <a:p>
            <a:pPr marL="0" indent="0">
              <a:buNone/>
            </a:pPr>
            <a:br>
              <a:rPr lang="en-US" dirty="0"/>
            </a:br>
            <a:endParaRPr lang="en-US" dirty="0"/>
          </a:p>
        </p:txBody>
      </p:sp>
    </p:spTree>
    <p:extLst>
      <p:ext uri="{BB962C8B-B14F-4D97-AF65-F5344CB8AC3E}">
        <p14:creationId xmlns:p14="http://schemas.microsoft.com/office/powerpoint/2010/main" val="424191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06F4965E-D11D-4617-A25B-814EC12636CF}"/>
              </a:ext>
            </a:extLst>
          </p:cNvPr>
          <p:cNvSpPr>
            <a:spLocks noGrp="1"/>
          </p:cNvSpPr>
          <p:nvPr>
            <p:ph type="title"/>
          </p:nvPr>
        </p:nvSpPr>
        <p:spPr>
          <a:xfrm>
            <a:off x="1141413" y="1082673"/>
            <a:ext cx="2869416" cy="4708528"/>
          </a:xfrm>
        </p:spPr>
        <p:txBody>
          <a:bodyPr>
            <a:normAutofit/>
          </a:bodyPr>
          <a:lstStyle/>
          <a:p>
            <a:pPr algn="r"/>
            <a:r>
              <a:rPr lang="pt-BR" sz="4000" dirty="0">
                <a:ea typeface="+mj-lt"/>
                <a:cs typeface="+mj-lt"/>
              </a:rPr>
              <a:t>História</a:t>
            </a:r>
            <a:endParaRPr lang="pt-BR" sz="4000"/>
          </a:p>
        </p:txBody>
      </p:sp>
      <p:cxnSp>
        <p:nvCxnSpPr>
          <p:cNvPr id="87" name="Straight Connector 8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43A6D121-EEF7-4491-85D2-5105A47AF4EC}"/>
              </a:ext>
            </a:extLst>
          </p:cNvPr>
          <p:cNvSpPr>
            <a:spLocks noGrp="1"/>
          </p:cNvSpPr>
          <p:nvPr>
            <p:ph idx="1"/>
          </p:nvPr>
        </p:nvSpPr>
        <p:spPr>
          <a:xfrm>
            <a:off x="5297763" y="1082673"/>
            <a:ext cx="5751237" cy="4708528"/>
          </a:xfrm>
        </p:spPr>
        <p:txBody>
          <a:bodyPr anchor="ctr">
            <a:normAutofit/>
          </a:bodyPr>
          <a:lstStyle/>
          <a:p>
            <a:pPr marL="0" indent="0">
              <a:buNone/>
            </a:pPr>
            <a:r>
              <a:rPr lang="pt-BR" sz="1800">
                <a:ea typeface="+mn-lt"/>
                <a:cs typeface="+mn-lt"/>
              </a:rPr>
              <a:t>O protagonista, um motorista muito perspicaz tem como objetivo beber todas as bebidas do mundo. Em um dia fatídico quando seguia seu caminho, acaba ultrapassando com seu poderoso carro tunado o caminho do “cara do caminhão”, o vilão do jogo, e também, o boss final. O vilão então, manda seus capangas para atrapalharem a vida do nosso protagonista.</a:t>
            </a:r>
            <a:endParaRPr lang="pt-BR" sz="1800"/>
          </a:p>
          <a:p>
            <a:pPr marL="0" indent="0">
              <a:buNone/>
            </a:pPr>
            <a:r>
              <a:rPr lang="pt-BR" sz="1800">
                <a:ea typeface="+mn-lt"/>
                <a:cs typeface="+mn-lt"/>
              </a:rPr>
              <a:t>O motorista parte em sua jornada coletando suas cervejas enquanto corre pelas autopistas sem bater, evitando e ultrapassando os caminhões pela direita.</a:t>
            </a:r>
            <a:endParaRPr lang="pt-BR" sz="1800"/>
          </a:p>
          <a:p>
            <a:pPr marL="0" indent="0">
              <a:buNone/>
            </a:pPr>
            <a:r>
              <a:rPr lang="pt-BR" sz="1800">
                <a:ea typeface="+mn-lt"/>
                <a:cs typeface="+mn-lt"/>
              </a:rPr>
              <a:t>Certo dia, após coletar várias cervejas e passar por vários cenários diferentes, o protagonista e o antagonista se encontraram para uma batalha épica em altas velocidades.</a:t>
            </a:r>
            <a:endParaRPr lang="pt-BR" sz="1800"/>
          </a:p>
          <a:p>
            <a:pPr marL="0" indent="0">
              <a:buNone/>
            </a:pPr>
            <a:endParaRPr lang="en-US" sz="1800"/>
          </a:p>
        </p:txBody>
      </p:sp>
      <p:grpSp>
        <p:nvGrpSpPr>
          <p:cNvPr id="89" name="Group 8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2621167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4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8"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B0BF3859-B275-43DE-84CE-62EA4DA4661C}"/>
              </a:ext>
            </a:extLst>
          </p:cNvPr>
          <p:cNvSpPr>
            <a:spLocks noGrp="1"/>
          </p:cNvSpPr>
          <p:nvPr>
            <p:ph type="title"/>
          </p:nvPr>
        </p:nvSpPr>
        <p:spPr>
          <a:xfrm>
            <a:off x="1141413" y="1082673"/>
            <a:ext cx="2869416" cy="4708528"/>
          </a:xfrm>
        </p:spPr>
        <p:txBody>
          <a:bodyPr>
            <a:normAutofit/>
          </a:bodyPr>
          <a:lstStyle/>
          <a:p>
            <a:pPr algn="r"/>
            <a:r>
              <a:rPr lang="pt-BR" sz="4000"/>
              <a:t>Ambiente</a:t>
            </a:r>
          </a:p>
        </p:txBody>
      </p:sp>
      <p:cxnSp>
        <p:nvCxnSpPr>
          <p:cNvPr id="75" name="Straight Connector 7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E8BF0385-785D-4AE9-BDFE-F9E4FB1720F1}"/>
              </a:ext>
            </a:extLst>
          </p:cNvPr>
          <p:cNvSpPr>
            <a:spLocks noGrp="1"/>
          </p:cNvSpPr>
          <p:nvPr>
            <p:ph idx="1"/>
          </p:nvPr>
        </p:nvSpPr>
        <p:spPr>
          <a:xfrm>
            <a:off x="5297763" y="1082673"/>
            <a:ext cx="5751237" cy="4708528"/>
          </a:xfrm>
        </p:spPr>
        <p:txBody>
          <a:bodyPr vert="horz" lIns="91440" tIns="45720" rIns="91440" bIns="45720" rtlCol="0" anchor="ctr">
            <a:normAutofit/>
          </a:bodyPr>
          <a:lstStyle/>
          <a:p>
            <a:pPr marL="0" indent="0">
              <a:buNone/>
            </a:pPr>
            <a:r>
              <a:rPr lang="pt-BR" sz="1800">
                <a:ea typeface="+mn-lt"/>
                <a:cs typeface="+mn-lt"/>
              </a:rPr>
              <a:t>Ambientação geral em autopistas diversas com paisagens e obstáculos relacionados ao tema synthwave 8 bits.</a:t>
            </a:r>
            <a:endParaRPr lang="pt-BR" sz="1800"/>
          </a:p>
        </p:txBody>
      </p:sp>
      <p:grpSp>
        <p:nvGrpSpPr>
          <p:cNvPr id="77" name="Group 7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7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97014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AC2A1-4189-47FC-88FF-848C641E2BF7}"/>
              </a:ext>
            </a:extLst>
          </p:cNvPr>
          <p:cNvSpPr>
            <a:spLocks noGrp="1"/>
          </p:cNvSpPr>
          <p:nvPr>
            <p:ph type="title"/>
          </p:nvPr>
        </p:nvSpPr>
        <p:spPr>
          <a:xfrm>
            <a:off x="1141413" y="618518"/>
            <a:ext cx="9905998" cy="1478570"/>
          </a:xfrm>
        </p:spPr>
        <p:txBody>
          <a:bodyPr>
            <a:normAutofit/>
          </a:bodyPr>
          <a:lstStyle/>
          <a:p>
            <a:pPr algn="r"/>
            <a:r>
              <a:rPr lang="pt-BR" sz="4000">
                <a:ea typeface="+mj-lt"/>
                <a:cs typeface="+mj-lt"/>
              </a:rPr>
              <a:t>Breve descrição dos personagens</a:t>
            </a:r>
            <a:endParaRPr lang="pt-BR" sz="4000"/>
          </a:p>
        </p:txBody>
      </p:sp>
      <p:sp>
        <p:nvSpPr>
          <p:cNvPr id="3" name="Espaço Reservado para Conteúdo 2">
            <a:extLst>
              <a:ext uri="{FF2B5EF4-FFF2-40B4-BE49-F238E27FC236}">
                <a16:creationId xmlns:a16="http://schemas.microsoft.com/office/drawing/2014/main" id="{A60C4EA0-51D1-42DF-9D77-80AFBAD2D25D}"/>
              </a:ext>
            </a:extLst>
          </p:cNvPr>
          <p:cNvSpPr>
            <a:spLocks noGrp="1"/>
          </p:cNvSpPr>
          <p:nvPr>
            <p:ph idx="1"/>
          </p:nvPr>
        </p:nvSpPr>
        <p:spPr>
          <a:xfrm>
            <a:off x="1141412" y="2249487"/>
            <a:ext cx="7631927" cy="3541714"/>
          </a:xfrm>
        </p:spPr>
        <p:txBody>
          <a:bodyPr vert="horz" lIns="91440" tIns="45720" rIns="91440" bIns="45720" rtlCol="0" anchor="t">
            <a:normAutofit/>
          </a:bodyPr>
          <a:lstStyle/>
          <a:p>
            <a:pPr marL="0" indent="0">
              <a:buNone/>
            </a:pPr>
            <a:r>
              <a:rPr lang="pt-BR" sz="2000">
                <a:ea typeface="+mn-lt"/>
                <a:cs typeface="+mn-lt"/>
              </a:rPr>
              <a:t>Diogo: Um dos protagonistas disponíveis para seleção, um cara maneiro com um óculos preto 8 bit e cabelo bagunçado, que aprecia boas cervejas.</a:t>
            </a:r>
            <a:endParaRPr lang="pt-BR" sz="2000"/>
          </a:p>
          <a:p>
            <a:pPr marL="0" indent="0">
              <a:buNone/>
            </a:pPr>
            <a:r>
              <a:rPr lang="pt-BR" sz="2000">
                <a:ea typeface="+mn-lt"/>
                <a:cs typeface="+mn-lt"/>
              </a:rPr>
              <a:t>Hana: Uma das protagonistas disponíveis para a seleção, uma moçoila com longos cabelos castanhos e orelha de gatinho, que prefere um bom vinho.</a:t>
            </a:r>
            <a:endParaRPr lang="pt-BR" sz="2000"/>
          </a:p>
          <a:p>
            <a:pPr marL="0" indent="0">
              <a:buNone/>
            </a:pPr>
            <a:r>
              <a:rPr lang="pt-BR" sz="2000">
                <a:ea typeface="+mn-lt"/>
                <a:cs typeface="+mn-lt"/>
              </a:rPr>
              <a:t>Cara do caminhão: Um careca misterioso sem nome, também conhecido como “O vilão”.</a:t>
            </a:r>
            <a:endParaRPr lang="pt-BR" sz="2000"/>
          </a:p>
        </p:txBody>
      </p:sp>
    </p:spTree>
    <p:extLst>
      <p:ext uri="{BB962C8B-B14F-4D97-AF65-F5344CB8AC3E}">
        <p14:creationId xmlns:p14="http://schemas.microsoft.com/office/powerpoint/2010/main" val="847773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189CE572-A0EE-4EA7-A386-26AB75859697}"/>
              </a:ext>
            </a:extLst>
          </p:cNvPr>
          <p:cNvSpPr>
            <a:spLocks noGrp="1"/>
          </p:cNvSpPr>
          <p:nvPr>
            <p:ph type="title"/>
          </p:nvPr>
        </p:nvSpPr>
        <p:spPr>
          <a:xfrm>
            <a:off x="1141413" y="1082673"/>
            <a:ext cx="2869416" cy="4708528"/>
          </a:xfrm>
        </p:spPr>
        <p:txBody>
          <a:bodyPr>
            <a:normAutofit/>
          </a:bodyPr>
          <a:lstStyle/>
          <a:p>
            <a:pPr algn="r"/>
            <a:r>
              <a:rPr lang="pt-BR" sz="4000" dirty="0">
                <a:ea typeface="+mj-lt"/>
                <a:cs typeface="+mj-lt"/>
              </a:rPr>
              <a:t>Gameplay</a:t>
            </a:r>
            <a:endParaRPr lang="pt-BR" sz="4000"/>
          </a:p>
        </p:txBody>
      </p:sp>
      <p:cxnSp>
        <p:nvCxnSpPr>
          <p:cNvPr id="87" name="Straight Connector 8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B16CDCF1-0A27-4E76-B4BB-1C4F5F082179}"/>
              </a:ext>
            </a:extLst>
          </p:cNvPr>
          <p:cNvSpPr>
            <a:spLocks noGrp="1"/>
          </p:cNvSpPr>
          <p:nvPr>
            <p:ph idx="1"/>
          </p:nvPr>
        </p:nvSpPr>
        <p:spPr>
          <a:xfrm>
            <a:off x="5297763" y="1082673"/>
            <a:ext cx="5751237" cy="4708528"/>
          </a:xfrm>
        </p:spPr>
        <p:txBody>
          <a:bodyPr anchor="ctr">
            <a:normAutofit/>
          </a:bodyPr>
          <a:lstStyle/>
          <a:p>
            <a:pPr marL="0" indent="0">
              <a:buNone/>
            </a:pPr>
            <a:r>
              <a:rPr lang="pt-BR" sz="1800">
                <a:ea typeface="+mn-lt"/>
                <a:cs typeface="+mn-lt"/>
              </a:rPr>
              <a:t>– Descrição da mecânica do jogo; </a:t>
            </a:r>
            <a:endParaRPr lang="pt-BR" sz="1800"/>
          </a:p>
          <a:p>
            <a:r>
              <a:rPr lang="pt-BR" sz="1800">
                <a:ea typeface="+mn-lt"/>
                <a:cs typeface="+mn-lt"/>
              </a:rPr>
              <a:t>Um jogo de corrida no qual o motorista está em uma pista com outros carros (obstáculos) e deverá completar essa corrida para chegar a próxima fase.</a:t>
            </a:r>
            <a:br>
              <a:rPr lang="en-US" sz="1800"/>
            </a:br>
            <a:endParaRPr lang="en-US" sz="1800"/>
          </a:p>
          <a:p>
            <a:pPr marL="0" indent="0">
              <a:buNone/>
            </a:pPr>
            <a:r>
              <a:rPr lang="pt-BR" sz="1800">
                <a:ea typeface="+mn-lt"/>
                <a:cs typeface="+mn-lt"/>
              </a:rPr>
              <a:t>– Quais são os desafios encontrados pelo jogador e quais os métodos usados para superá-los? </a:t>
            </a:r>
            <a:endParaRPr lang="pt-BR" sz="1800"/>
          </a:p>
          <a:p>
            <a:r>
              <a:rPr lang="pt-BR" sz="1800">
                <a:ea typeface="+mn-lt"/>
                <a:cs typeface="+mn-lt"/>
              </a:rPr>
              <a:t>Os desafios serão os obstáculos presentes nas corridas, para superar ele deverá desviar ou pegar cervejas no meio da corrida, assim que encher uma barra com as cervejas todos obstáculos na tela são destruídos.</a:t>
            </a:r>
            <a:br>
              <a:rPr lang="en-US" sz="1800"/>
            </a:br>
            <a:endParaRPr lang="en-US" sz="1800"/>
          </a:p>
        </p:txBody>
      </p:sp>
      <p:grpSp>
        <p:nvGrpSpPr>
          <p:cNvPr id="89" name="Group 8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24384996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435BB807-56E4-473B-94F1-65A2135A41D4}"/>
              </a:ext>
            </a:extLst>
          </p:cNvPr>
          <p:cNvSpPr>
            <a:spLocks noGrp="1"/>
          </p:cNvSpPr>
          <p:nvPr>
            <p:ph type="title"/>
          </p:nvPr>
        </p:nvSpPr>
        <p:spPr>
          <a:xfrm>
            <a:off x="1141413" y="1082673"/>
            <a:ext cx="2869416" cy="4708528"/>
          </a:xfrm>
        </p:spPr>
        <p:txBody>
          <a:bodyPr>
            <a:normAutofit/>
          </a:bodyPr>
          <a:lstStyle/>
          <a:p>
            <a:pPr algn="r"/>
            <a:r>
              <a:rPr lang="pt-BR" sz="4000"/>
              <a:t>Gameplay</a:t>
            </a:r>
          </a:p>
        </p:txBody>
      </p:sp>
      <p:cxnSp>
        <p:nvCxnSpPr>
          <p:cNvPr id="87" name="Straight Connector 8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81A2FF66-DFF6-4CB0-93E7-D5F2F49867D3}"/>
              </a:ext>
            </a:extLst>
          </p:cNvPr>
          <p:cNvSpPr>
            <a:spLocks noGrp="1"/>
          </p:cNvSpPr>
          <p:nvPr>
            <p:ph idx="1"/>
          </p:nvPr>
        </p:nvSpPr>
        <p:spPr>
          <a:xfrm>
            <a:off x="5297763" y="1082673"/>
            <a:ext cx="5751237" cy="4708528"/>
          </a:xfrm>
        </p:spPr>
        <p:txBody>
          <a:bodyPr anchor="ctr">
            <a:normAutofit/>
          </a:bodyPr>
          <a:lstStyle/>
          <a:p>
            <a:pPr marL="0" indent="0">
              <a:buNone/>
            </a:pPr>
            <a:r>
              <a:rPr lang="pt-BR" sz="1800">
                <a:ea typeface="+mn-lt"/>
                <a:cs typeface="+mn-lt"/>
              </a:rPr>
              <a:t>– Como o jogador avança no jogo e como os desafios ficam mais difíceis? </a:t>
            </a:r>
            <a:endParaRPr lang="pt-BR" sz="1800"/>
          </a:p>
          <a:p>
            <a:r>
              <a:rPr lang="pt-BR" sz="1800">
                <a:ea typeface="+mn-lt"/>
                <a:cs typeface="+mn-lt"/>
              </a:rPr>
              <a:t>O jogador deverá vencer as corridas para passar de fase e no final enfrentar o boss.</a:t>
            </a:r>
          </a:p>
          <a:p>
            <a:pPr marL="0" indent="0">
              <a:buNone/>
            </a:pPr>
            <a:r>
              <a:rPr lang="pt-BR" sz="1800">
                <a:ea typeface="+mn-lt"/>
                <a:cs typeface="+mn-lt"/>
              </a:rPr>
              <a:t>– Como o gameplay está relacionado com a história? O jogador deve resolver quebra-cabeças para avançar na história? Ou deve vencer chefões para progredir?</a:t>
            </a:r>
            <a:endParaRPr lang="pt-BR" sz="1800"/>
          </a:p>
          <a:p>
            <a:r>
              <a:rPr lang="pt-BR" sz="1800">
                <a:ea typeface="+mn-lt"/>
                <a:cs typeface="+mn-lt"/>
              </a:rPr>
              <a:t>O gameplay e a história estão relacionados. O jogador deve sobreviver em cada corrida para avançar para a próxima fase e no final enfrentar o boss.</a:t>
            </a:r>
            <a:endParaRPr lang="pt-BR" sz="1800"/>
          </a:p>
          <a:p>
            <a:pPr marL="0" indent="0">
              <a:buNone/>
            </a:pPr>
            <a:br>
              <a:rPr lang="en-US" sz="1800"/>
            </a:br>
            <a:endParaRPr lang="en-US" sz="1800"/>
          </a:p>
        </p:txBody>
      </p:sp>
      <p:grpSp>
        <p:nvGrpSpPr>
          <p:cNvPr id="89" name="Group 8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8248392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BB807-56E4-473B-94F1-65A2135A41D4}"/>
              </a:ext>
            </a:extLst>
          </p:cNvPr>
          <p:cNvSpPr>
            <a:spLocks noGrp="1"/>
          </p:cNvSpPr>
          <p:nvPr>
            <p:ph type="title"/>
          </p:nvPr>
        </p:nvSpPr>
        <p:spPr>
          <a:xfrm>
            <a:off x="1141413" y="618518"/>
            <a:ext cx="9905998" cy="1478570"/>
          </a:xfrm>
        </p:spPr>
        <p:txBody>
          <a:bodyPr>
            <a:normAutofit/>
          </a:bodyPr>
          <a:lstStyle/>
          <a:p>
            <a:pPr algn="ctr"/>
            <a:r>
              <a:rPr lang="pt-BR" sz="4000" dirty="0"/>
              <a:t>Gameplay</a:t>
            </a:r>
            <a:endParaRPr lang="pt-BR" dirty="0"/>
          </a:p>
        </p:txBody>
      </p:sp>
      <p:sp>
        <p:nvSpPr>
          <p:cNvPr id="3" name="Espaço Reservado para Conteúdo 2">
            <a:extLst>
              <a:ext uri="{FF2B5EF4-FFF2-40B4-BE49-F238E27FC236}">
                <a16:creationId xmlns:a16="http://schemas.microsoft.com/office/drawing/2014/main" id="{81A2FF66-DFF6-4CB0-93E7-D5F2F49867D3}"/>
              </a:ext>
            </a:extLst>
          </p:cNvPr>
          <p:cNvSpPr>
            <a:spLocks noGrp="1"/>
          </p:cNvSpPr>
          <p:nvPr>
            <p:ph idx="1"/>
          </p:nvPr>
        </p:nvSpPr>
        <p:spPr>
          <a:xfrm>
            <a:off x="1141411" y="2249487"/>
            <a:ext cx="7631927" cy="3541714"/>
          </a:xfrm>
        </p:spPr>
        <p:txBody>
          <a:bodyPr anchor="t">
            <a:normAutofit/>
          </a:bodyPr>
          <a:lstStyle/>
          <a:p>
            <a:pPr>
              <a:lnSpc>
                <a:spcPct val="110000"/>
              </a:lnSpc>
              <a:buNone/>
            </a:pPr>
            <a:r>
              <a:rPr lang="pt-BR" sz="1400">
                <a:ea typeface="+mn-lt"/>
                <a:cs typeface="+mn-lt"/>
              </a:rPr>
              <a:t>– Como funciona o sistema de recompensas? Pontos, dinheiro, experiência, itens colecionáveis, armas, poderes? Quais os benefícios que o jogador tem com cada um desses itens?</a:t>
            </a:r>
          </a:p>
          <a:p>
            <a:pPr marL="342900" indent="-342900">
              <a:lnSpc>
                <a:spcPct val="110000"/>
              </a:lnSpc>
            </a:pPr>
            <a:r>
              <a:rPr lang="pt-BR" sz="1400">
                <a:ea typeface="+mn-lt"/>
                <a:cs typeface="+mn-lt"/>
              </a:rPr>
              <a:t>Cada corrida que o jogador ganha ele recebe uma quantia em dinheiro e com isso poderá modificar seu carro.</a:t>
            </a:r>
            <a:br>
              <a:rPr lang="en-US" sz="1400"/>
            </a:br>
            <a:endParaRPr lang="en-US" sz="1400"/>
          </a:p>
          <a:p>
            <a:pPr>
              <a:lnSpc>
                <a:spcPct val="110000"/>
              </a:lnSpc>
              <a:buNone/>
            </a:pPr>
            <a:r>
              <a:rPr lang="pt-BR" sz="1400">
                <a:ea typeface="+mn-lt"/>
                <a:cs typeface="+mn-lt"/>
              </a:rPr>
              <a:t>– Qual é a condição de vitória? Salvar o universo? Matar todos os inimigos? Coletar 100 estrelas? Todas as alternativas acima? </a:t>
            </a:r>
            <a:endParaRPr lang="pt-BR" sz="1400"/>
          </a:p>
          <a:p>
            <a:pPr marL="342900" indent="-342900">
              <a:lnSpc>
                <a:spcPct val="110000"/>
              </a:lnSpc>
            </a:pPr>
            <a:r>
              <a:rPr lang="pt-BR" sz="1400">
                <a:ea typeface="+mn-lt"/>
                <a:cs typeface="+mn-lt"/>
              </a:rPr>
              <a:t>Sobreviver até o fim da corrida para ganhar dinheiro e avançar até a próxima fase.</a:t>
            </a:r>
          </a:p>
          <a:p>
            <a:pPr marL="0" indent="0">
              <a:lnSpc>
                <a:spcPct val="110000"/>
              </a:lnSpc>
              <a:buNone/>
            </a:pPr>
            <a:br>
              <a:rPr lang="en-US" sz="1400"/>
            </a:br>
            <a:endParaRPr lang="en-US" sz="1400"/>
          </a:p>
          <a:p>
            <a:pPr marL="0" indent="0">
              <a:lnSpc>
                <a:spcPct val="110000"/>
              </a:lnSpc>
              <a:buNone/>
            </a:pPr>
            <a:br>
              <a:rPr lang="en-US" sz="1400"/>
            </a:br>
            <a:endParaRPr lang="en-US" sz="1400"/>
          </a:p>
        </p:txBody>
      </p:sp>
    </p:spTree>
    <p:extLst>
      <p:ext uri="{BB962C8B-B14F-4D97-AF65-F5344CB8AC3E}">
        <p14:creationId xmlns:p14="http://schemas.microsoft.com/office/powerpoint/2010/main" val="123655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435BB807-56E4-473B-94F1-65A2135A41D4}"/>
              </a:ext>
            </a:extLst>
          </p:cNvPr>
          <p:cNvSpPr>
            <a:spLocks noGrp="1"/>
          </p:cNvSpPr>
          <p:nvPr>
            <p:ph type="title"/>
          </p:nvPr>
        </p:nvSpPr>
        <p:spPr>
          <a:xfrm>
            <a:off x="1141413" y="1082673"/>
            <a:ext cx="2869416" cy="4708528"/>
          </a:xfrm>
        </p:spPr>
        <p:txBody>
          <a:bodyPr>
            <a:normAutofit/>
          </a:bodyPr>
          <a:lstStyle/>
          <a:p>
            <a:pPr algn="r"/>
            <a:r>
              <a:rPr lang="pt-BR" sz="4000"/>
              <a:t>Gameplay</a:t>
            </a:r>
          </a:p>
        </p:txBody>
      </p:sp>
      <p:cxnSp>
        <p:nvCxnSpPr>
          <p:cNvPr id="87" name="Straight Connector 8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81A2FF66-DFF6-4CB0-93E7-D5F2F49867D3}"/>
              </a:ext>
            </a:extLst>
          </p:cNvPr>
          <p:cNvSpPr>
            <a:spLocks noGrp="1"/>
          </p:cNvSpPr>
          <p:nvPr>
            <p:ph idx="1"/>
          </p:nvPr>
        </p:nvSpPr>
        <p:spPr>
          <a:xfrm>
            <a:off x="5297763" y="1082673"/>
            <a:ext cx="5751237" cy="4708528"/>
          </a:xfrm>
        </p:spPr>
        <p:txBody>
          <a:bodyPr vert="horz" lIns="91440" tIns="45720" rIns="91440" bIns="45720" rtlCol="0" anchor="ctr">
            <a:normAutofit/>
          </a:bodyPr>
          <a:lstStyle/>
          <a:p>
            <a:pPr marL="0" indent="0">
              <a:buNone/>
            </a:pPr>
            <a:r>
              <a:rPr lang="pt-BR" sz="1800">
                <a:ea typeface="+mn-lt"/>
                <a:cs typeface="+mn-lt"/>
              </a:rPr>
              <a:t>–– Qual é a condição de derrota? Perder 3 vidas? Ficar sem energia?</a:t>
            </a:r>
          </a:p>
          <a:p>
            <a:r>
              <a:rPr lang="pt-BR" sz="1800">
                <a:ea typeface="+mn-lt"/>
                <a:cs typeface="+mn-lt"/>
              </a:rPr>
              <a:t>Ao bater em um obstáculo durante a corrida o usuário terá que reiniciar a fase.</a:t>
            </a:r>
          </a:p>
          <a:p>
            <a:pPr>
              <a:buNone/>
            </a:pPr>
            <a:br>
              <a:rPr lang="en-US" sz="1800"/>
            </a:br>
            <a:endParaRPr lang="en-US" sz="1800"/>
          </a:p>
          <a:p>
            <a:pPr marL="0" indent="0">
              <a:buNone/>
            </a:pPr>
            <a:br>
              <a:rPr lang="en-US" sz="1800"/>
            </a:br>
            <a:endParaRPr lang="en-US" sz="1800"/>
          </a:p>
          <a:p>
            <a:pPr marL="0" indent="0">
              <a:buNone/>
            </a:pPr>
            <a:br>
              <a:rPr lang="en-US" sz="1800"/>
            </a:br>
            <a:endParaRPr lang="en-US" sz="1800"/>
          </a:p>
        </p:txBody>
      </p:sp>
      <p:grpSp>
        <p:nvGrpSpPr>
          <p:cNvPr id="89" name="Group 8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78383599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4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8"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7BDCE804-075D-4587-B836-8CBD9D1D8DA3}"/>
              </a:ext>
            </a:extLst>
          </p:cNvPr>
          <p:cNvSpPr>
            <a:spLocks noGrp="1"/>
          </p:cNvSpPr>
          <p:nvPr>
            <p:ph type="title"/>
          </p:nvPr>
        </p:nvSpPr>
        <p:spPr>
          <a:xfrm>
            <a:off x="1141413" y="1082673"/>
            <a:ext cx="2869416" cy="4708528"/>
          </a:xfrm>
        </p:spPr>
        <p:txBody>
          <a:bodyPr>
            <a:normAutofit/>
          </a:bodyPr>
          <a:lstStyle/>
          <a:p>
            <a:pPr algn="r"/>
            <a:r>
              <a:rPr lang="pt-BR" sz="3100">
                <a:ea typeface="+mj-lt"/>
                <a:cs typeface="+mj-lt"/>
              </a:rPr>
              <a:t>Personagens</a:t>
            </a:r>
            <a:endParaRPr lang="pt-BR" sz="3100"/>
          </a:p>
        </p:txBody>
      </p:sp>
      <p:cxnSp>
        <p:nvCxnSpPr>
          <p:cNvPr id="75" name="Straight Connector 7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FAE28706-A4FF-455D-B38A-A119E16041C5}"/>
              </a:ext>
            </a:extLst>
          </p:cNvPr>
          <p:cNvSpPr>
            <a:spLocks noGrp="1"/>
          </p:cNvSpPr>
          <p:nvPr>
            <p:ph idx="1"/>
          </p:nvPr>
        </p:nvSpPr>
        <p:spPr>
          <a:xfrm>
            <a:off x="5149081" y="395015"/>
            <a:ext cx="6894236" cy="6353332"/>
          </a:xfrm>
        </p:spPr>
        <p:txBody>
          <a:bodyPr vert="horz" lIns="91440" tIns="45720" rIns="91440" bIns="45720" rtlCol="0" anchor="ctr">
            <a:normAutofit/>
          </a:bodyPr>
          <a:lstStyle/>
          <a:p>
            <a:pPr marL="0" indent="0">
              <a:lnSpc>
                <a:spcPct val="110000"/>
              </a:lnSpc>
              <a:buNone/>
            </a:pPr>
            <a:r>
              <a:rPr lang="pt-BR" sz="1100" dirty="0">
                <a:ea typeface="+mn-lt"/>
                <a:cs typeface="+mn-lt"/>
              </a:rPr>
              <a:t>– Descrição das características dos personagens principais (nome, idade, tipo...); </a:t>
            </a:r>
            <a:endParaRPr lang="pt-BR" sz="900"/>
          </a:p>
          <a:p>
            <a:pPr>
              <a:lnSpc>
                <a:spcPct val="110000"/>
              </a:lnSpc>
            </a:pPr>
            <a:endParaRPr lang="en-US" sz="1050" dirty="0"/>
          </a:p>
          <a:p>
            <a:pPr marL="0" indent="0">
              <a:lnSpc>
                <a:spcPct val="110000"/>
              </a:lnSpc>
              <a:buNone/>
            </a:pPr>
            <a:r>
              <a:rPr lang="pt-BR" sz="1200" dirty="0">
                <a:ea typeface="+mn-lt"/>
                <a:cs typeface="+mn-lt"/>
              </a:rPr>
              <a:t>Protagonista:</a:t>
            </a:r>
            <a:endParaRPr lang="pt-BR" sz="1200"/>
          </a:p>
          <a:p>
            <a:pPr>
              <a:lnSpc>
                <a:spcPct val="110000"/>
              </a:lnSpc>
            </a:pPr>
            <a:r>
              <a:rPr lang="pt-BR" sz="1200" dirty="0">
                <a:ea typeface="+mn-lt"/>
                <a:cs typeface="+mn-lt"/>
              </a:rPr>
              <a:t>Nome: Diogo</a:t>
            </a:r>
            <a:endParaRPr lang="pt-BR" sz="1200"/>
          </a:p>
          <a:p>
            <a:pPr>
              <a:lnSpc>
                <a:spcPct val="110000"/>
              </a:lnSpc>
            </a:pPr>
            <a:r>
              <a:rPr lang="pt-BR" sz="1200" dirty="0">
                <a:ea typeface="+mn-lt"/>
                <a:cs typeface="+mn-lt"/>
              </a:rPr>
              <a:t>Idade: 21 anos </a:t>
            </a:r>
            <a:endParaRPr lang="pt-BR" sz="1200"/>
          </a:p>
          <a:p>
            <a:pPr>
              <a:lnSpc>
                <a:spcPct val="110000"/>
              </a:lnSpc>
            </a:pPr>
            <a:r>
              <a:rPr lang="pt-BR" sz="1200" dirty="0">
                <a:ea typeface="+mn-lt"/>
                <a:cs typeface="+mn-lt"/>
              </a:rPr>
              <a:t>Sexo: Masculino </a:t>
            </a:r>
            <a:br>
              <a:rPr lang="en-US" sz="1200" dirty="0"/>
            </a:br>
            <a:endParaRPr lang="en-US" sz="1200" dirty="0"/>
          </a:p>
          <a:p>
            <a:pPr marL="0" indent="0">
              <a:lnSpc>
                <a:spcPct val="110000"/>
              </a:lnSpc>
              <a:buNone/>
            </a:pPr>
            <a:r>
              <a:rPr lang="pt-BR" sz="1200" dirty="0">
                <a:ea typeface="+mn-lt"/>
                <a:cs typeface="+mn-lt"/>
              </a:rPr>
              <a:t>Protagonista:</a:t>
            </a:r>
            <a:endParaRPr lang="pt-BR" sz="1200"/>
          </a:p>
          <a:p>
            <a:pPr>
              <a:lnSpc>
                <a:spcPct val="110000"/>
              </a:lnSpc>
            </a:pPr>
            <a:r>
              <a:rPr lang="pt-BR" sz="1200" dirty="0">
                <a:ea typeface="+mn-lt"/>
                <a:cs typeface="+mn-lt"/>
              </a:rPr>
              <a:t>Nome: </a:t>
            </a:r>
            <a:r>
              <a:rPr lang="pt-BR" sz="1200" err="1">
                <a:ea typeface="+mn-lt"/>
                <a:cs typeface="+mn-lt"/>
              </a:rPr>
              <a:t>Hana</a:t>
            </a:r>
            <a:endParaRPr lang="pt-BR" sz="1200"/>
          </a:p>
          <a:p>
            <a:pPr>
              <a:lnSpc>
                <a:spcPct val="110000"/>
              </a:lnSpc>
            </a:pPr>
            <a:r>
              <a:rPr lang="pt-BR" sz="1200" dirty="0">
                <a:ea typeface="+mn-lt"/>
                <a:cs typeface="+mn-lt"/>
              </a:rPr>
              <a:t>Idade: 23 anos </a:t>
            </a:r>
            <a:endParaRPr lang="pt-BR" sz="1200"/>
          </a:p>
          <a:p>
            <a:pPr>
              <a:lnSpc>
                <a:spcPct val="110000"/>
              </a:lnSpc>
            </a:pPr>
            <a:r>
              <a:rPr lang="pt-BR" sz="1200" dirty="0">
                <a:ea typeface="+mn-lt"/>
                <a:cs typeface="+mn-lt"/>
              </a:rPr>
              <a:t>Sexo: Feminino </a:t>
            </a:r>
            <a:endParaRPr lang="pt-BR" sz="1200"/>
          </a:p>
          <a:p>
            <a:pPr marL="0" indent="0">
              <a:lnSpc>
                <a:spcPct val="110000"/>
              </a:lnSpc>
              <a:buNone/>
            </a:pPr>
            <a:endParaRPr lang="en-US" sz="1200" dirty="0"/>
          </a:p>
          <a:p>
            <a:pPr marL="0" indent="0">
              <a:lnSpc>
                <a:spcPct val="110000"/>
              </a:lnSpc>
              <a:buNone/>
            </a:pPr>
            <a:r>
              <a:rPr lang="pt-BR" sz="1200" dirty="0">
                <a:ea typeface="+mn-lt"/>
                <a:cs typeface="+mn-lt"/>
              </a:rPr>
              <a:t>Antagonista:</a:t>
            </a:r>
            <a:endParaRPr lang="pt-BR" sz="1200"/>
          </a:p>
          <a:p>
            <a:pPr>
              <a:lnSpc>
                <a:spcPct val="110000"/>
              </a:lnSpc>
            </a:pPr>
            <a:r>
              <a:rPr lang="pt-BR" sz="1200" dirty="0">
                <a:ea typeface="+mn-lt"/>
                <a:cs typeface="+mn-lt"/>
              </a:rPr>
              <a:t>Nome: desconhecido </a:t>
            </a:r>
            <a:endParaRPr lang="pt-BR" sz="1200"/>
          </a:p>
          <a:p>
            <a:pPr>
              <a:lnSpc>
                <a:spcPct val="110000"/>
              </a:lnSpc>
            </a:pPr>
            <a:r>
              <a:rPr lang="pt-BR" sz="1200" dirty="0">
                <a:ea typeface="+mn-lt"/>
                <a:cs typeface="+mn-lt"/>
              </a:rPr>
              <a:t>Idade: desconhecido</a:t>
            </a:r>
            <a:endParaRPr lang="pt-BR" sz="1200"/>
          </a:p>
          <a:p>
            <a:pPr>
              <a:lnSpc>
                <a:spcPct val="110000"/>
              </a:lnSpc>
            </a:pPr>
            <a:r>
              <a:rPr lang="pt-BR" sz="1200" dirty="0">
                <a:ea typeface="+mn-lt"/>
                <a:cs typeface="+mn-lt"/>
              </a:rPr>
              <a:t>Sexo: Masculino</a:t>
            </a:r>
            <a:endParaRPr lang="pt-BR" sz="1200" dirty="0"/>
          </a:p>
          <a:p>
            <a:pPr marL="0" indent="0">
              <a:lnSpc>
                <a:spcPct val="110000"/>
              </a:lnSpc>
              <a:buNone/>
            </a:pPr>
            <a:br>
              <a:rPr lang="en-US" sz="900" dirty="0"/>
            </a:br>
            <a:endParaRPr lang="en-US" sz="900"/>
          </a:p>
        </p:txBody>
      </p:sp>
      <p:grpSp>
        <p:nvGrpSpPr>
          <p:cNvPr id="77" name="Group 7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7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4140850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Tema</vt:lpstr>
      </vt:variant>
      <vt:variant>
        <vt:i4>1</vt:i4>
      </vt:variant>
      <vt:variant>
        <vt:lpstr>Títulos de slides</vt:lpstr>
      </vt:variant>
      <vt:variant>
        <vt:i4>18</vt:i4>
      </vt:variant>
    </vt:vector>
  </HeadingPairs>
  <TitlesOfParts>
    <vt:vector size="19" baseType="lpstr">
      <vt:lpstr>Circuit</vt:lpstr>
      <vt:lpstr>Apresentação do PowerPoint</vt:lpstr>
      <vt:lpstr>História</vt:lpstr>
      <vt:lpstr>Ambiente</vt:lpstr>
      <vt:lpstr>Breve descrição dos personagens</vt:lpstr>
      <vt:lpstr>Gameplay</vt:lpstr>
      <vt:lpstr>Gameplay</vt:lpstr>
      <vt:lpstr>Gameplay</vt:lpstr>
      <vt:lpstr>Gameplay</vt:lpstr>
      <vt:lpstr>Personagens</vt:lpstr>
      <vt:lpstr>Personagens</vt:lpstr>
      <vt:lpstr>Personagens</vt:lpstr>
      <vt:lpstr>Controles</vt:lpstr>
      <vt:lpstr>Câmeras</vt:lpstr>
      <vt:lpstr>Universo do Jogo</vt:lpstr>
      <vt:lpstr>Universo do Jogo</vt:lpstr>
      <vt:lpstr>Inimigos</vt:lpstr>
      <vt:lpstr>Inimigos</vt:lpstr>
      <vt:lpstr>Inimigos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182</cp:revision>
  <dcterms:created xsi:type="dcterms:W3CDTF">2020-09-15T22:22:14Z</dcterms:created>
  <dcterms:modified xsi:type="dcterms:W3CDTF">2020-09-15T22:43:34Z</dcterms:modified>
</cp:coreProperties>
</file>