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7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7FDB97-7F5F-4508-994B-67F65E49FB9B}">
  <a:tblStyle styleId="{1A7FDB97-7F5F-4508-994B-67F65E49FB9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680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623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>
  <p:cSld name="En blanc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contenido 1">
  <p:cSld name="Título y contenido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363558" y="2653260"/>
            <a:ext cx="4144200" cy="1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4863115" y="-104931"/>
            <a:ext cx="7329000" cy="707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210827" y="289969"/>
            <a:ext cx="6601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28"/>
              </a:buClr>
              <a:buSzPts val="4000"/>
              <a:buNone/>
              <a:defRPr sz="4000" b="1">
                <a:solidFill>
                  <a:srgbClr val="EF5A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2"/>
          </p:nvPr>
        </p:nvSpPr>
        <p:spPr>
          <a:xfrm>
            <a:off x="5210175" y="2098675"/>
            <a:ext cx="6602400" cy="4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1600"/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►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►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►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►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>
  <p:cSld name="Diapositiva de títul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846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-1" y="2478795"/>
            <a:ext cx="12192000" cy="18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7769158" y="4471748"/>
            <a:ext cx="40818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2"/>
          </p:nvPr>
        </p:nvSpPr>
        <p:spPr>
          <a:xfrm>
            <a:off x="5051685" y="2478795"/>
            <a:ext cx="7140300" cy="1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>
                <a:solidFill>
                  <a:srgbClr val="EF5D2C"/>
                </a:solidFill>
              </a:defRPr>
            </a:lvl1pPr>
            <a:lvl2pPr marL="914400" lvl="1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>
                <a:solidFill>
                  <a:srgbClr val="EF5D2C"/>
                </a:solidFill>
              </a:defRPr>
            </a:lvl2pPr>
            <a:lvl3pPr marL="1371600" lvl="2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>
                <a:solidFill>
                  <a:srgbClr val="EF5D2C"/>
                </a:solidFill>
              </a:defRPr>
            </a:lvl3pPr>
            <a:lvl4pPr marL="1828800" lvl="3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>
                <a:solidFill>
                  <a:srgbClr val="EF5D2C"/>
                </a:solidFill>
              </a:defRPr>
            </a:lvl4pPr>
            <a:lvl5pPr marL="2286000" lvl="4" indent="-228600" algn="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>
                <a:solidFill>
                  <a:srgbClr val="EF5D2C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3"/>
          </p:nvPr>
        </p:nvSpPr>
        <p:spPr>
          <a:xfrm>
            <a:off x="1066800" y="6384399"/>
            <a:ext cx="1007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contenido 2">
  <p:cSld name="Título y contenido 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54888" y="3423214"/>
            <a:ext cx="41529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body" idx="2"/>
          </p:nvPr>
        </p:nvSpPr>
        <p:spPr>
          <a:xfrm>
            <a:off x="354888" y="2024063"/>
            <a:ext cx="4167300" cy="1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4863115" y="-104931"/>
            <a:ext cx="7329000" cy="707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210827" y="289969"/>
            <a:ext cx="6601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28"/>
              </a:buClr>
              <a:buSzPts val="4000"/>
              <a:buNone/>
              <a:defRPr sz="4000" b="1">
                <a:solidFill>
                  <a:srgbClr val="EF5A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body" idx="3"/>
          </p:nvPr>
        </p:nvSpPr>
        <p:spPr>
          <a:xfrm>
            <a:off x="5210175" y="2098675"/>
            <a:ext cx="6602400" cy="4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1600"/>
            </a:lvl1pPr>
            <a:lvl2pPr marL="91440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►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►"/>
              <a:defRPr sz="1600"/>
            </a:lvl3pPr>
            <a:lvl4pPr marL="182880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►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►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y contenido">
  <p:cSld name="Imagen y contenid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>
            <a:spLocks noGrp="1"/>
          </p:cNvSpPr>
          <p:nvPr>
            <p:ph type="pic" idx="2"/>
          </p:nvPr>
        </p:nvSpPr>
        <p:spPr>
          <a:xfrm>
            <a:off x="0" y="0"/>
            <a:ext cx="487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5A28"/>
              </a:buClr>
              <a:buSzPts val="4400"/>
              <a:buFont typeface="Century Gothic"/>
              <a:buNone/>
              <a:defRPr sz="4400" b="1" i="0" u="none" strike="noStrike" cap="none">
                <a:solidFill>
                  <a:srgbClr val="EF5D2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F5A28"/>
              </a:buClr>
              <a:buSzPts val="2400"/>
              <a:buFont typeface="Century Gothic"/>
              <a:buChar char="►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F5A28"/>
              </a:buClr>
              <a:buSzPts val="2000"/>
              <a:buFont typeface="Century Gothic"/>
              <a:buChar char="►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F5A28"/>
              </a:buClr>
              <a:buSzPts val="1800"/>
              <a:buFont typeface="Century Gothic"/>
              <a:buChar char="►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F5A28"/>
              </a:buClr>
              <a:buSzPts val="1800"/>
              <a:buFont typeface="Century Gothic"/>
              <a:buChar char="►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4872789" y="0"/>
            <a:ext cx="7319100" cy="6858000"/>
          </a:xfrm>
          <a:prstGeom prst="rect">
            <a:avLst/>
          </a:prstGeom>
          <a:solidFill>
            <a:srgbClr val="EF5D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1pPr>
            <a:lvl2pPr marL="0" lvl="1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2pPr>
            <a:lvl3pPr marL="0" lvl="2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3pPr>
            <a:lvl4pPr marL="0" lvl="3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4pPr>
            <a:lvl5pPr marL="0" lvl="4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5pPr>
            <a:lvl6pPr marL="0" lvl="5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6pPr>
            <a:lvl7pPr marL="0" lvl="6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7pPr>
            <a:lvl8pPr marL="0" lvl="7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8pPr>
            <a:lvl9pPr marL="0" lvl="8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3648075" y="865128"/>
            <a:ext cx="1847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EF5D2C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3"/>
          </p:nvPr>
        </p:nvSpPr>
        <p:spPr>
          <a:xfrm>
            <a:off x="5816906" y="847952"/>
            <a:ext cx="6048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body" idx="4"/>
          </p:nvPr>
        </p:nvSpPr>
        <p:spPr>
          <a:xfrm>
            <a:off x="5816906" y="1333726"/>
            <a:ext cx="60480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5"/>
          </p:nvPr>
        </p:nvSpPr>
        <p:spPr>
          <a:xfrm>
            <a:off x="3648075" y="2702327"/>
            <a:ext cx="1847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EF5D2C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6"/>
          </p:nvPr>
        </p:nvSpPr>
        <p:spPr>
          <a:xfrm>
            <a:off x="5816906" y="2685151"/>
            <a:ext cx="6048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7"/>
          </p:nvPr>
        </p:nvSpPr>
        <p:spPr>
          <a:xfrm>
            <a:off x="5816906" y="3170925"/>
            <a:ext cx="60480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body" idx="8"/>
          </p:nvPr>
        </p:nvSpPr>
        <p:spPr>
          <a:xfrm>
            <a:off x="3648075" y="4539322"/>
            <a:ext cx="1847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EF5D2C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►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6"/>
          <p:cNvSpPr txBox="1">
            <a:spLocks noGrp="1"/>
          </p:cNvSpPr>
          <p:nvPr>
            <p:ph type="body" idx="9"/>
          </p:nvPr>
        </p:nvSpPr>
        <p:spPr>
          <a:xfrm>
            <a:off x="5816906" y="4522146"/>
            <a:ext cx="6048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body" idx="13"/>
          </p:nvPr>
        </p:nvSpPr>
        <p:spPr>
          <a:xfrm>
            <a:off x="5816906" y="5007920"/>
            <a:ext cx="60480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F5A28"/>
              </a:buClr>
              <a:buSzPts val="2800"/>
              <a:buFont typeface="Century Gothic"/>
              <a:buChar char="►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F5A28"/>
              </a:buClr>
              <a:buSzPts val="2400"/>
              <a:buFont typeface="Century Gothic"/>
              <a:buChar char="►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F5A28"/>
              </a:buClr>
              <a:buSzPts val="2000"/>
              <a:buFont typeface="Century Gothic"/>
              <a:buChar char="►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F5A28"/>
              </a:buClr>
              <a:buSzPts val="1800"/>
              <a:buFont typeface="Century Gothic"/>
              <a:buChar char="►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F5A28"/>
              </a:buClr>
              <a:buSzPts val="1800"/>
              <a:buFont typeface="Century Gothic"/>
              <a:buChar char="►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body" idx="4294967295"/>
          </p:nvPr>
        </p:nvSpPr>
        <p:spPr>
          <a:xfrm>
            <a:off x="2021983" y="1493949"/>
            <a:ext cx="10170000" cy="385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►"/>
            </a:pPr>
            <a:r>
              <a:rPr lang="es-CO" sz="2590" dirty="0"/>
              <a:t>Sistema de Gestión de Recursos Digitales</a:t>
            </a:r>
            <a:endParaRPr dirty="0"/>
          </a:p>
          <a:p>
            <a:pPr marL="45720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Char char="►"/>
            </a:pPr>
            <a:r>
              <a:rPr lang="es-CO" sz="2590" dirty="0">
                <a:latin typeface="Calibri"/>
                <a:ea typeface="Calibri"/>
                <a:cs typeface="Calibri"/>
                <a:sym typeface="Calibri"/>
              </a:rPr>
              <a:t>SGRD</a:t>
            </a:r>
            <a:endParaRPr dirty="0"/>
          </a:p>
          <a:p>
            <a:pPr marL="45720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Char char="►"/>
            </a:pPr>
            <a:r>
              <a:rPr lang="en-US" sz="2590" dirty="0" err="1">
                <a:latin typeface="Calibri"/>
                <a:ea typeface="Calibri"/>
                <a:cs typeface="Calibri"/>
                <a:sym typeface="Calibri"/>
              </a:rPr>
              <a:t>Procesos</a:t>
            </a:r>
            <a:r>
              <a:rPr lang="en-US" sz="259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90" dirty="0" err="1">
                <a:latin typeface="Calibri"/>
                <a:ea typeface="Calibri"/>
                <a:cs typeface="Calibri"/>
                <a:sym typeface="Calibri"/>
              </a:rPr>
              <a:t>ágiles</a:t>
            </a:r>
            <a:r>
              <a:rPr lang="en-US" sz="2590" dirty="0">
                <a:latin typeface="Calibri"/>
                <a:ea typeface="Calibri"/>
                <a:cs typeface="Calibri"/>
                <a:sym typeface="Calibri"/>
              </a:rPr>
              <a:t> de Desarrollo de Software</a:t>
            </a:r>
            <a:endParaRPr dirty="0"/>
          </a:p>
          <a:p>
            <a:pPr marL="45720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Char char="►"/>
            </a:pPr>
            <a:r>
              <a:rPr lang="en-US" sz="2590" dirty="0">
                <a:latin typeface="Calibri"/>
                <a:ea typeface="Calibri"/>
                <a:cs typeface="Calibri"/>
                <a:sym typeface="Calibri"/>
              </a:rPr>
              <a:t>Gloria Cortés</a:t>
            </a:r>
            <a:endParaRPr dirty="0"/>
          </a:p>
          <a:p>
            <a:pPr marL="45720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90"/>
              <a:buChar char="►"/>
            </a:pPr>
            <a:r>
              <a:rPr lang="en-US" sz="2590" dirty="0" err="1">
                <a:latin typeface="Calibri"/>
                <a:ea typeface="Calibri"/>
                <a:cs typeface="Calibri"/>
                <a:sym typeface="Calibri"/>
              </a:rPr>
              <a:t>Integrantes</a:t>
            </a:r>
            <a:r>
              <a:rPr lang="en-US" sz="259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90" dirty="0" err="1">
                <a:latin typeface="Calibri"/>
                <a:ea typeface="Calibri"/>
                <a:cs typeface="Calibri"/>
                <a:sym typeface="Calibri"/>
              </a:rPr>
              <a:t>Equipo</a:t>
            </a:r>
            <a:r>
              <a:rPr lang="en-US" sz="2590" dirty="0">
                <a:latin typeface="Calibri"/>
                <a:ea typeface="Calibri"/>
                <a:cs typeface="Calibri"/>
                <a:sym typeface="Calibri"/>
              </a:rPr>
              <a:t> 2</a:t>
            </a:r>
            <a:endParaRPr dirty="0"/>
          </a:p>
          <a:p>
            <a:pPr marL="800100" lvl="1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220"/>
              <a:buChar char="►"/>
            </a:pPr>
            <a:r>
              <a:rPr lang="en-US" sz="2220" dirty="0">
                <a:latin typeface="Calibri"/>
                <a:ea typeface="Calibri"/>
                <a:cs typeface="Calibri"/>
                <a:sym typeface="Calibri"/>
              </a:rPr>
              <a:t>Sebastián Martínez</a:t>
            </a:r>
            <a:endParaRPr lang="en-US" dirty="0"/>
          </a:p>
          <a:p>
            <a:pPr marL="800100" lvl="1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220"/>
              <a:buChar char="►"/>
            </a:pPr>
            <a:r>
              <a:rPr lang="en-US" sz="2220" dirty="0">
                <a:latin typeface="Calibri"/>
                <a:ea typeface="Calibri"/>
                <a:cs typeface="Calibri"/>
                <a:sym typeface="Calibri"/>
              </a:rPr>
              <a:t>Cristian Martínez</a:t>
            </a:r>
            <a:endParaRPr dirty="0"/>
          </a:p>
          <a:p>
            <a:pPr marL="800100" lvl="1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220"/>
              <a:buChar char="►"/>
            </a:pPr>
            <a:r>
              <a:rPr lang="en-US" sz="2220" dirty="0">
                <a:latin typeface="Calibri"/>
                <a:ea typeface="Calibri"/>
                <a:cs typeface="Calibri"/>
                <a:sym typeface="Calibri"/>
              </a:rPr>
              <a:t>Reinaldo </a:t>
            </a:r>
            <a:r>
              <a:rPr lang="en-US" sz="2220" dirty="0" err="1">
                <a:latin typeface="Calibri"/>
                <a:ea typeface="Calibri"/>
                <a:cs typeface="Calibri"/>
                <a:sym typeface="Calibri"/>
              </a:rPr>
              <a:t>Portocarrero</a:t>
            </a:r>
            <a:endParaRPr lang="en-US" sz="2220" dirty="0"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220"/>
              <a:buChar char="►"/>
            </a:pPr>
            <a:r>
              <a:rPr lang="es-CO" sz="2220" dirty="0">
                <a:latin typeface="Calibri"/>
                <a:ea typeface="Calibri"/>
                <a:cs typeface="Calibri"/>
                <a:sym typeface="Calibri"/>
              </a:rPr>
              <a:t>Diego Rodríguez</a:t>
            </a:r>
          </a:p>
          <a:p>
            <a:pPr marL="800100" lvl="1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220"/>
              <a:buChar char="►"/>
            </a:pPr>
            <a:r>
              <a:rPr lang="es-CO" sz="2220" dirty="0">
                <a:latin typeface="Calibri"/>
                <a:ea typeface="Calibri"/>
                <a:cs typeface="Calibri"/>
                <a:sym typeface="Calibri"/>
              </a:rPr>
              <a:t>Alejandra Sabogal</a:t>
            </a:r>
          </a:p>
          <a:p>
            <a:pPr marL="800100" lvl="1" indent="-342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220"/>
              <a:buChar char="►"/>
            </a:pPr>
            <a:endParaRPr sz="222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 txBox="1">
            <a:spLocks noGrp="1"/>
          </p:cNvSpPr>
          <p:nvPr>
            <p:ph type="body" idx="4294967295"/>
          </p:nvPr>
        </p:nvSpPr>
        <p:spPr>
          <a:xfrm>
            <a:off x="2116138" y="6384925"/>
            <a:ext cx="1007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120"/>
              <a:buChar char="►"/>
            </a:pPr>
            <a:r>
              <a:rPr lang="en-US" sz="1120"/>
              <a:t>Universidad de los Andes | Vigilada Mineducación. Reconocimiento como Universidad: Decreto 1297 del 30 de mayo de 1964. </a:t>
            </a:r>
            <a:br>
              <a:rPr lang="en-US" sz="1120"/>
            </a:br>
            <a:r>
              <a:rPr lang="en-US" sz="1120"/>
              <a:t>Reconocimiento personería jurídica: Resolución 28 del 23 de febrero de 1949 Minjusticia.</a:t>
            </a:r>
            <a:endParaRPr sz="1120"/>
          </a:p>
          <a:p>
            <a:pPr marL="457200" lvl="0" indent="-38608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endParaRPr sz="1120"/>
          </a:p>
          <a:p>
            <a:pPr marL="457200" lvl="0" indent="-38608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endParaRPr sz="11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991673" y="289969"/>
            <a:ext cx="10820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28"/>
              </a:buClr>
              <a:buSzPts val="40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2"/>
          </p:nvPr>
        </p:nvSpPr>
        <p:spPr>
          <a:xfrm>
            <a:off x="991673" y="2098675"/>
            <a:ext cx="10821000" cy="4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►"/>
            </a:pPr>
            <a:r>
              <a:rPr lang="en-US" sz="3200" dirty="0" err="1"/>
              <a:t>Condiciones</a:t>
            </a:r>
            <a:r>
              <a:rPr lang="en-US" sz="3200" dirty="0"/>
              <a:t> y </a:t>
            </a:r>
            <a:r>
              <a:rPr lang="en-US" sz="3200" dirty="0" err="1"/>
              <a:t>supuestos</a:t>
            </a:r>
            <a:endParaRPr sz="3200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►"/>
            </a:pPr>
            <a:r>
              <a:rPr lang="en-US" sz="3200" dirty="0"/>
              <a:t>Demo de la </a:t>
            </a:r>
            <a:r>
              <a:rPr lang="en-US" sz="3200" dirty="0" err="1"/>
              <a:t>aplicación</a:t>
            </a:r>
            <a:endParaRPr sz="3200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►"/>
            </a:pPr>
            <a:r>
              <a:rPr lang="en-US" sz="3200" dirty="0" err="1"/>
              <a:t>Verificación</a:t>
            </a:r>
            <a:r>
              <a:rPr lang="en-US" sz="3200" dirty="0"/>
              <a:t> de </a:t>
            </a:r>
            <a:r>
              <a:rPr lang="en-US" sz="3200" dirty="0" err="1"/>
              <a:t>historias</a:t>
            </a:r>
            <a:r>
              <a:rPr lang="en-US" sz="3200" dirty="0"/>
              <a:t> de </a:t>
            </a:r>
            <a:r>
              <a:rPr lang="en-US" sz="3200" dirty="0" err="1"/>
              <a:t>Usuario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►"/>
            </a:pPr>
            <a:r>
              <a:rPr lang="en-US" sz="3200" dirty="0" err="1"/>
              <a:t>Consideraciones</a:t>
            </a:r>
            <a:r>
              <a:rPr lang="en-US" sz="3200" dirty="0"/>
              <a:t> </a:t>
            </a:r>
            <a:r>
              <a:rPr lang="en-US" sz="3200" dirty="0" err="1"/>
              <a:t>sobre</a:t>
            </a:r>
            <a:r>
              <a:rPr lang="en-US" sz="3200" dirty="0"/>
              <a:t> la </a:t>
            </a:r>
            <a:r>
              <a:rPr lang="en-US" sz="3200" dirty="0" err="1"/>
              <a:t>entrega</a:t>
            </a:r>
            <a:endParaRPr sz="3200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►"/>
            </a:pPr>
            <a:r>
              <a:rPr lang="en-US" sz="3200" dirty="0" err="1"/>
              <a:t>Entregables</a:t>
            </a:r>
            <a:r>
              <a:rPr lang="en-US" sz="3200" dirty="0"/>
              <a:t> Sprint 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>
            <a:spLocks noGrp="1"/>
          </p:cNvSpPr>
          <p:nvPr>
            <p:ph type="title"/>
          </p:nvPr>
        </p:nvSpPr>
        <p:spPr>
          <a:xfrm>
            <a:off x="1352282" y="289969"/>
            <a:ext cx="10459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28"/>
              </a:buClr>
              <a:buSzPts val="4000"/>
              <a:buNone/>
            </a:pPr>
            <a:r>
              <a:rPr lang="en-US"/>
              <a:t>Historias de usuario – Condiciones y supuestos</a:t>
            </a:r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body" idx="2"/>
          </p:nvPr>
        </p:nvSpPr>
        <p:spPr>
          <a:xfrm>
            <a:off x="1352283" y="2098675"/>
            <a:ext cx="10460400" cy="4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en-US" sz="2000" dirty="0" err="1"/>
              <a:t>Existen</a:t>
            </a:r>
            <a:r>
              <a:rPr lang="en-US" sz="2000" dirty="0"/>
              <a:t> </a:t>
            </a:r>
            <a:r>
              <a:rPr lang="en-US" sz="2000" dirty="0" err="1"/>
              <a:t>tres</a:t>
            </a:r>
            <a:r>
              <a:rPr lang="en-US" sz="2000" dirty="0"/>
              <a:t> roles de </a:t>
            </a:r>
            <a:r>
              <a:rPr lang="en-US" sz="2000" dirty="0" err="1"/>
              <a:t>usuarios</a:t>
            </a:r>
            <a:endParaRPr sz="2000"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►"/>
            </a:pPr>
            <a:r>
              <a:rPr lang="en-US" sz="2000" dirty="0" err="1"/>
              <a:t>Asesor</a:t>
            </a:r>
            <a:r>
              <a:rPr lang="en-US" sz="2000" dirty="0"/>
              <a:t>/Gestor</a:t>
            </a:r>
            <a:endParaRPr sz="2000"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►"/>
            </a:pPr>
            <a:r>
              <a:rPr lang="en-US" sz="2000" dirty="0" err="1"/>
              <a:t>Diseñador</a:t>
            </a:r>
            <a:endParaRPr sz="2000" dirty="0"/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►"/>
            </a:pPr>
            <a:r>
              <a:rPr lang="en-US" sz="2000" dirty="0" err="1"/>
              <a:t>Realizador</a:t>
            </a:r>
            <a:endParaRPr lang="es-CO" sz="2000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en-US" sz="2000" dirty="0"/>
              <a:t>Los </a:t>
            </a:r>
            <a:r>
              <a:rPr lang="en-US" sz="2000" dirty="0" err="1"/>
              <a:t>datos</a:t>
            </a:r>
            <a:r>
              <a:rPr lang="en-US" sz="2000" dirty="0"/>
              <a:t> del demo no </a:t>
            </a:r>
            <a:r>
              <a:rPr lang="en-US" sz="2000" dirty="0" err="1"/>
              <a:t>corresponden</a:t>
            </a:r>
            <a:r>
              <a:rPr lang="en-US" sz="2000" dirty="0"/>
              <a:t> a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reales</a:t>
            </a:r>
            <a:r>
              <a:rPr lang="en-US" sz="2000" dirty="0"/>
              <a:t> (No </a:t>
            </a:r>
            <a:r>
              <a:rPr lang="en-US" sz="2000" dirty="0" err="1"/>
              <a:t>fueron</a:t>
            </a:r>
            <a:r>
              <a:rPr lang="en-US" sz="2000" dirty="0"/>
              <a:t> </a:t>
            </a:r>
            <a:r>
              <a:rPr lang="en-US" sz="2000" dirty="0" err="1"/>
              <a:t>suministrados</a:t>
            </a:r>
            <a:r>
              <a:rPr lang="en-US" sz="2000" dirty="0"/>
              <a:t>)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>
            <a:spLocks noGrp="1"/>
          </p:cNvSpPr>
          <p:nvPr>
            <p:ph type="title"/>
          </p:nvPr>
        </p:nvSpPr>
        <p:spPr>
          <a:xfrm>
            <a:off x="875763" y="289969"/>
            <a:ext cx="10936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28"/>
              </a:buClr>
              <a:buSzPts val="4000"/>
              <a:buNone/>
            </a:pPr>
            <a:r>
              <a:rPr lang="en-US"/>
              <a:t>Demo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10"/>
          <p:cNvSpPr txBox="1">
            <a:spLocks noGrp="1"/>
          </p:cNvSpPr>
          <p:nvPr>
            <p:ph type="body" idx="2"/>
          </p:nvPr>
        </p:nvSpPr>
        <p:spPr>
          <a:xfrm>
            <a:off x="1017431" y="1737361"/>
            <a:ext cx="10795200" cy="4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2400"/>
            </a:pPr>
            <a:r>
              <a:rPr lang="es-CO" dirty="0"/>
              <a:t>Como miembro de P&amp;S usted podrá:</a:t>
            </a:r>
          </a:p>
          <a:p>
            <a:pPr lvl="1" indent="-457200">
              <a:spcBef>
                <a:spcPts val="0"/>
              </a:spcBef>
              <a:buSzPts val="2400"/>
            </a:pPr>
            <a:r>
              <a:rPr lang="es-CO" dirty="0"/>
              <a:t>Clasificar (por tipo) los recursos asociados a un proyecto, para poder identificar los diferentes recursos asociados a proyecto.</a:t>
            </a:r>
          </a:p>
          <a:p>
            <a:pPr lvl="1" indent="-457200">
              <a:spcBef>
                <a:spcPts val="0"/>
              </a:spcBef>
              <a:buSzPts val="2400"/>
            </a:pPr>
            <a:r>
              <a:rPr lang="es-CO" dirty="0"/>
              <a:t>Eliminar clips asociados a recursos de audio o video, para poder remover los clips que no tienen importancia para el recurso.</a:t>
            </a:r>
          </a:p>
          <a:p>
            <a:pPr lvl="1" indent="-457200">
              <a:spcBef>
                <a:spcPts val="0"/>
              </a:spcBef>
              <a:buSzPts val="2400"/>
            </a:pPr>
            <a:r>
              <a:rPr lang="es-CO" dirty="0"/>
              <a:t>Eliminar una entrada del plan de producción para en caso de no necesitarlo, disponer de esta opción en la plataforma.</a:t>
            </a:r>
          </a:p>
          <a:p>
            <a:pPr lvl="1" indent="-457200">
              <a:spcBef>
                <a:spcPts val="0"/>
              </a:spcBef>
              <a:buSzPts val="2400"/>
            </a:pPr>
            <a:r>
              <a:rPr lang="es-CO" dirty="0"/>
              <a:t>Exportar el plan de producción de un proyecto, para poder compartir el plan con interesados o personas que no tengan acceso al sistema, o para realizar ajustes necesarios.</a:t>
            </a:r>
          </a:p>
          <a:p>
            <a:pPr lvl="1" indent="-457200">
              <a:spcBef>
                <a:spcPts val="0"/>
              </a:spcBef>
              <a:buSzPts val="2400"/>
            </a:pPr>
            <a:r>
              <a:rPr lang="es-CO" dirty="0"/>
              <a:t>Programar la descarga de recursos o crudos a mi máquina local, para poder aprovechar los tiempos no laborales en esta tarea y así tener los recursos disponibles al inicio de mi jornada laboral.</a:t>
            </a:r>
          </a:p>
          <a:p>
            <a:pPr lvl="1" indent="-457200">
              <a:spcBef>
                <a:spcPts val="0"/>
              </a:spcBef>
              <a:buSzPts val="2400"/>
            </a:pPr>
            <a:r>
              <a:rPr lang="es-CO" dirty="0"/>
              <a:t>Relacionar la ubicación del producto terminado en el sistema de archivos, para poder tener control del producto final en el sistema de archivos.</a:t>
            </a:r>
          </a:p>
          <a:p>
            <a:pPr lvl="1" indent="-457200">
              <a:spcBef>
                <a:spcPts val="0"/>
              </a:spcBef>
              <a:buSzPts val="2400"/>
            </a:pPr>
            <a:r>
              <a:rPr lang="es-CO" dirty="0"/>
              <a:t>Agregar tags o etiquetar los recursos, para poder asociar información relevante del contenido del recurso.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0760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1352282" y="289969"/>
            <a:ext cx="10459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28"/>
              </a:buClr>
              <a:buSzPts val="4000"/>
              <a:buNone/>
            </a:pPr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 (3)</a:t>
            </a:r>
            <a:endParaRPr dirty="0"/>
          </a:p>
        </p:txBody>
      </p:sp>
      <p:graphicFrame>
        <p:nvGraphicFramePr>
          <p:cNvPr id="138" name="Google Shape;138;p11"/>
          <p:cNvGraphicFramePr/>
          <p:nvPr>
            <p:extLst>
              <p:ext uri="{D42A27DB-BD31-4B8C-83A1-F6EECF244321}">
                <p14:modId xmlns:p14="http://schemas.microsoft.com/office/powerpoint/2010/main" val="471391169"/>
              </p:ext>
            </p:extLst>
          </p:nvPr>
        </p:nvGraphicFramePr>
        <p:xfrm>
          <a:off x="1352283" y="1615669"/>
          <a:ext cx="9676789" cy="4910875"/>
        </p:xfrm>
        <a:graphic>
          <a:graphicData uri="http://schemas.openxmlformats.org/drawingml/2006/table">
            <a:tbl>
              <a:tblPr>
                <a:noFill/>
                <a:tableStyleId>{1A7FDB97-7F5F-4508-994B-67F65E49FB9B}</a:tableStyleId>
              </a:tblPr>
              <a:tblGrid>
                <a:gridCol w="1778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2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6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/>
                        <a:t>Historia</a:t>
                      </a:r>
                      <a:endParaRPr sz="2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 dirty="0" err="1"/>
                        <a:t>Nombre</a:t>
                      </a:r>
                      <a:endParaRPr sz="24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Puntos</a:t>
                      </a:r>
                      <a:endParaRPr sz="2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Estado</a:t>
                      </a:r>
                      <a:endParaRPr sz="24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SGRD-29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Clasificar recursos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SGRD-83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Eliminar clip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SGRD-91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Eliminar entrada del plan de producción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SGRD-79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Exportar plan de producción a Excel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SGRD-10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Planear descarga de recursos a equipo local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2715926"/>
                  </a:ext>
                </a:extLst>
              </a:tr>
              <a:tr h="589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SGRD-11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Relacionar ubicación productos terminados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693914"/>
                  </a:ext>
                </a:extLst>
              </a:tr>
              <a:tr h="589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SGRD-84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Tagueo</a:t>
                      </a: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información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911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17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>
            <a:off x="772733" y="289969"/>
            <a:ext cx="11039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28"/>
              </a:buClr>
              <a:buSzPts val="4000"/>
              <a:buNone/>
            </a:pPr>
            <a:r>
              <a:rPr lang="en-US" dirty="0" err="1"/>
              <a:t>Historias</a:t>
            </a:r>
            <a:r>
              <a:rPr lang="en-US" dirty="0"/>
              <a:t> de </a:t>
            </a:r>
            <a:r>
              <a:rPr lang="en-US" dirty="0" err="1"/>
              <a:t>usuario</a:t>
            </a:r>
            <a:r>
              <a:rPr lang="en-US" dirty="0"/>
              <a:t> – </a:t>
            </a:r>
            <a:r>
              <a:rPr lang="en-US" dirty="0" err="1"/>
              <a:t>Consideraciones</a:t>
            </a:r>
            <a:endParaRPr dirty="0"/>
          </a:p>
        </p:txBody>
      </p:sp>
      <p:sp>
        <p:nvSpPr>
          <p:cNvPr id="144" name="Google Shape;144;p12"/>
          <p:cNvSpPr txBox="1">
            <a:spLocks noGrp="1"/>
          </p:cNvSpPr>
          <p:nvPr>
            <p:ph type="body" idx="2"/>
          </p:nvPr>
        </p:nvSpPr>
        <p:spPr>
          <a:xfrm>
            <a:off x="772733" y="2098675"/>
            <a:ext cx="11040000" cy="4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►"/>
            </a:pPr>
            <a:r>
              <a:rPr lang="es-CO" sz="2000" dirty="0"/>
              <a:t>Se debe contar con una cuenta en AWS para el almacenamiento de la información</a:t>
            </a:r>
            <a:endParaRPr dirty="0"/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>
            <a:spLocks noGrp="1"/>
          </p:cNvSpPr>
          <p:nvPr>
            <p:ph type="title"/>
          </p:nvPr>
        </p:nvSpPr>
        <p:spPr>
          <a:xfrm>
            <a:off x="837127" y="289969"/>
            <a:ext cx="109749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5A28"/>
              </a:buClr>
              <a:buSzPts val="4000"/>
              <a:buNone/>
            </a:pPr>
            <a:r>
              <a:rPr lang="en-US"/>
              <a:t>Entregables</a:t>
            </a:r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body" idx="2"/>
          </p:nvPr>
        </p:nvSpPr>
        <p:spPr>
          <a:xfrm>
            <a:off x="837127" y="2098675"/>
            <a:ext cx="10975500" cy="42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spcBef>
                <a:spcPts val="0"/>
              </a:spcBef>
            </a:pP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: https://github.com/DiegoRBaquero/proyecto-agiles.git</a:t>
            </a:r>
            <a:endParaRPr dirty="0"/>
          </a:p>
          <a:p>
            <a:pPr lvl="0" indent="-457200"/>
            <a:r>
              <a:rPr lang="es-CO" dirty="0"/>
              <a:t>Documentación: http://172.24.101.27:8000/display/G2/G2-SGRD+Home</a:t>
            </a:r>
          </a:p>
          <a:p>
            <a:pPr lvl="0" indent="-457200"/>
            <a:r>
              <a:rPr lang="es-CO" dirty="0"/>
              <a:t>JIRA: http://172.24.101.27:8080/secure/RapidBoard.jspa?rapidView=2&amp;projectKey=SGRD&amp;view=reporting&amp;chart=sprintRetrospective&amp;sprint=1</a:t>
            </a: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s-CO" dirty="0"/>
              <a:t>Documentación de pruebas unitarias, funcionales y de carga: https://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427</Words>
  <Application>Microsoft Office PowerPoint</Application>
  <PresentationFormat>Widescreen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Tema de Office</vt:lpstr>
      <vt:lpstr>PowerPoint Presentation</vt:lpstr>
      <vt:lpstr>Agenda</vt:lpstr>
      <vt:lpstr>Historias de usuario – Condiciones y supuestos</vt:lpstr>
      <vt:lpstr>Demo</vt:lpstr>
      <vt:lpstr>Historias de usuario (3)</vt:lpstr>
      <vt:lpstr>Historias de usuario – Consideraciones</vt:lpstr>
      <vt:lpstr>Entregables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Alejandra Sabogal</cp:lastModifiedBy>
  <cp:revision>10</cp:revision>
  <dcterms:modified xsi:type="dcterms:W3CDTF">2018-11-28T20:50:27Z</dcterms:modified>
</cp:coreProperties>
</file>