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4" r:id="rId8"/>
    <p:sldId id="278" r:id="rId9"/>
    <p:sldId id="279" r:id="rId10"/>
    <p:sldId id="265" r:id="rId11"/>
    <p:sldId id="266" r:id="rId12"/>
    <p:sldId id="280" r:id="rId13"/>
    <p:sldId id="267" r:id="rId14"/>
    <p:sldId id="268" r:id="rId15"/>
    <p:sldId id="281" r:id="rId16"/>
    <p:sldId id="282" r:id="rId17"/>
    <p:sldId id="283" r:id="rId18"/>
    <p:sldId id="284" r:id="rId19"/>
    <p:sldId id="285" r:id="rId20"/>
    <p:sldId id="286" r:id="rId21"/>
    <p:sldId id="288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11"/>
  <c:chart>
    <c:title>
      <c:tx>
        <c:rich>
          <a:bodyPr/>
          <a:lstStyle/>
          <a:p>
            <a:pPr>
              <a:defRPr/>
            </a:pPr>
            <a:r>
              <a:rPr lang="pt-BR"/>
              <a:t>Comentários tristes e felizes reconhecidos com e sem #(Hashtag) do Facebook e do Twitter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Comentários tristes e felizes reconhecidos com e sem #(Hashtag) do Facebook e do Twitter</c:v>
                </c:pt>
              </c:strCache>
            </c:strRef>
          </c:tx>
          <c:dLbls>
            <c:txPr>
              <a:bodyPr/>
              <a:lstStyle/>
              <a:p>
                <a:pPr>
                  <a:defRPr sz="2400" b="1"/>
                </a:pPr>
                <a:endParaRPr lang="pt-BR"/>
              </a:p>
            </c:txPr>
            <c:showCatName val="1"/>
            <c:showPercent val="1"/>
            <c:showLeaderLines val="1"/>
          </c:dLbls>
          <c:cat>
            <c:strRef>
              <c:f>Plan1!$A$2:$A$3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34.5</c:v>
                </c:pt>
                <c:pt idx="1">
                  <c:v>5.5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pt-B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0052-5518-4C9D-BF45-8F09ABE65C08}" type="datetimeFigureOut">
              <a:rPr lang="pt-BR" smtClean="0"/>
              <a:pPr/>
              <a:t>5/12/2014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DDAC-BD38-4D53-9E9D-B21CD38866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0052-5518-4C9D-BF45-8F09ABE65C08}" type="datetimeFigureOut">
              <a:rPr lang="pt-BR" smtClean="0"/>
              <a:pPr/>
              <a:t>5/12/2014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DDAC-BD38-4D53-9E9D-B21CD38866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0052-5518-4C9D-BF45-8F09ABE65C08}" type="datetimeFigureOut">
              <a:rPr lang="pt-BR" smtClean="0"/>
              <a:pPr/>
              <a:t>5/12/2014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DDAC-BD38-4D53-9E9D-B21CD38866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0052-5518-4C9D-BF45-8F09ABE65C08}" type="datetimeFigureOut">
              <a:rPr lang="pt-BR" smtClean="0"/>
              <a:pPr/>
              <a:t>5/12/2014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DDAC-BD38-4D53-9E9D-B21CD38866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0052-5518-4C9D-BF45-8F09ABE65C08}" type="datetimeFigureOut">
              <a:rPr lang="pt-BR" smtClean="0"/>
              <a:pPr/>
              <a:t>5/12/2014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DDAC-BD38-4D53-9E9D-B21CD38866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0052-5518-4C9D-BF45-8F09ABE65C08}" type="datetimeFigureOut">
              <a:rPr lang="pt-BR" smtClean="0"/>
              <a:pPr/>
              <a:t>5/12/2014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DDAC-BD38-4D53-9E9D-B21CD38866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0052-5518-4C9D-BF45-8F09ABE65C08}" type="datetimeFigureOut">
              <a:rPr lang="pt-BR" smtClean="0"/>
              <a:pPr/>
              <a:t>5/12/2014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DDAC-BD38-4D53-9E9D-B21CD38866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0052-5518-4C9D-BF45-8F09ABE65C08}" type="datetimeFigureOut">
              <a:rPr lang="pt-BR" smtClean="0"/>
              <a:pPr/>
              <a:t>5/12/2014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DDAC-BD38-4D53-9E9D-B21CD38866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0052-5518-4C9D-BF45-8F09ABE65C08}" type="datetimeFigureOut">
              <a:rPr lang="pt-BR" smtClean="0"/>
              <a:pPr/>
              <a:t>5/12/2014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DDAC-BD38-4D53-9E9D-B21CD38866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0052-5518-4C9D-BF45-8F09ABE65C08}" type="datetimeFigureOut">
              <a:rPr lang="pt-BR" smtClean="0"/>
              <a:pPr/>
              <a:t>5/12/2014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DDAC-BD38-4D53-9E9D-B21CD38866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0052-5518-4C9D-BF45-8F09ABE65C08}" type="datetimeFigureOut">
              <a:rPr lang="pt-BR" smtClean="0"/>
              <a:pPr/>
              <a:t>5/12/2014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DDAC-BD38-4D53-9E9D-B21CD38866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B0052-5518-4C9D-BF45-8F09ABE65C08}" type="datetimeFigureOut">
              <a:rPr lang="pt-BR" smtClean="0"/>
              <a:pPr/>
              <a:t>5/12/2014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DDAC-BD38-4D53-9E9D-B21CD38866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 txBox="1">
            <a:spLocks/>
          </p:cNvSpPr>
          <p:nvPr/>
        </p:nvSpPr>
        <p:spPr>
          <a:xfrm>
            <a:off x="457200" y="477552"/>
            <a:ext cx="8258204" cy="151128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Universidade 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 Sagrado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Coração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- USC</a:t>
            </a:r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4"/>
          <p:cNvSpPr txBox="1">
            <a:spLocks/>
          </p:cNvSpPr>
          <p:nvPr/>
        </p:nvSpPr>
        <p:spPr>
          <a:xfrm>
            <a:off x="457200" y="1700808"/>
            <a:ext cx="8229600" cy="500062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5760" indent="-256032" algn="ctr">
              <a:spcBef>
                <a:spcPct val="20000"/>
              </a:spcBef>
              <a:defRPr/>
            </a:pPr>
            <a:r>
              <a:rPr kumimoji="0" lang="pt-B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	</a:t>
            </a:r>
            <a:r>
              <a:rPr lang="pt-BR" sz="3800" b="1" dirty="0" smtClean="0"/>
              <a:t>SISTEMA </a:t>
            </a:r>
            <a:r>
              <a:rPr lang="pt-BR" sz="3800" b="1" dirty="0"/>
              <a:t>PARA MINERAÇÃO DE SENTIMENTOS EM REDES SOCIAIS</a:t>
            </a:r>
            <a:endParaRPr lang="pt-BR" sz="3800" dirty="0"/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Acadêmico (a): Diego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pt-BR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Regys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Lopes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r>
              <a:rPr kumimoji="0" lang="pt-B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Prof. Orientador: Me.</a:t>
            </a:r>
            <a:r>
              <a:rPr kumimoji="0" lang="pt-BR" sz="2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Patrick Pedreira Silva</a:t>
            </a:r>
            <a:endParaRPr kumimoji="0" lang="pt-BR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endParaRPr kumimoji="0" lang="pt-BR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r>
              <a:rPr kumimoji="0" lang="pt-B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Bauru– SP</a:t>
            </a: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/>
              <a:buNone/>
              <a:tabLst/>
              <a:defRPr/>
            </a:pPr>
            <a:r>
              <a:rPr kumimoji="0" lang="pt-B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Metodologia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55576" y="1556792"/>
            <a:ext cx="63367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 Leitura: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Lido todos os elementos do arquivo XML e armazenados em dois clusters distintos através do atributo saída desejada .</a:t>
            </a:r>
            <a:endParaRPr lang="pt-BR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Extração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e Limpeza dos termos: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sub-fases:</a:t>
            </a:r>
          </a:p>
          <a:p>
            <a:pPr lvl="2" algn="just">
              <a:spcBef>
                <a:spcPts val="1800"/>
              </a:spcBef>
              <a:buFont typeface="Wingdings" pitchFamily="2" charset="2"/>
              <a:buChar char="§"/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 Limpeza;</a:t>
            </a:r>
          </a:p>
          <a:p>
            <a:pPr lvl="2" algn="just">
              <a:spcBef>
                <a:spcPts val="1800"/>
              </a:spcBef>
              <a:buFont typeface="Wingdings" pitchFamily="2" charset="2"/>
              <a:buChar char="§"/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dirty="0" err="1" smtClean="0">
                <a:latin typeface="Times New Roman" pitchFamily="18" charset="0"/>
                <a:cs typeface="Times New Roman" pitchFamily="18" charset="0"/>
              </a:rPr>
              <a:t>Tokenização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2" algn="just">
              <a:spcBef>
                <a:spcPts val="1800"/>
              </a:spcBef>
              <a:buFont typeface="Wingdings" pitchFamily="2" charset="2"/>
              <a:buChar char="§"/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dirty="0" err="1" smtClean="0">
                <a:latin typeface="Times New Roman" pitchFamily="18" charset="0"/>
                <a:cs typeface="Times New Roman" pitchFamily="18" charset="0"/>
              </a:rPr>
              <a:t>Stemização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Metodologia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55576" y="1556792"/>
            <a:ext cx="63367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spcBef>
                <a:spcPts val="1200"/>
              </a:spcBef>
              <a:buFont typeface="Wingdings" pitchFamily="2" charset="2"/>
              <a:buChar char="§"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Limpeza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Primeiro são removidas todas as pontuações, depois 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stop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words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, e por fim 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são trocados as letras com acentuação por suas correspondentes sem a 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mesma para assim facilitar a faze de 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stemização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3" algn="just">
              <a:spcBef>
                <a:spcPts val="1200"/>
              </a:spcBef>
              <a:buFont typeface="Wingdings" pitchFamily="2" charset="2"/>
              <a:buChar char="§"/>
            </a:pP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StopWords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eliminadas: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4"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preposições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4"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artigos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4"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advérbios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4"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números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4"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pronomes.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707088" cy="4853136"/>
          </a:xfrm>
        </p:spPr>
        <p:txBody>
          <a:bodyPr>
            <a:noAutofit/>
          </a:bodyPr>
          <a:lstStyle/>
          <a:p>
            <a:pPr marL="1257300" lvl="4" indent="-342900" algn="just">
              <a:buFont typeface="Wingdings" pitchFamily="2" charset="2"/>
              <a:buChar char="§"/>
              <a:tabLst>
                <a:tab pos="6719888" algn="l"/>
                <a:tab pos="7358063" algn="l"/>
              </a:tabLst>
            </a:pPr>
            <a:r>
              <a:rPr lang="pt-BR" b="1" dirty="0" err="1" smtClean="0">
                <a:latin typeface="Times New Roman" pitchFamily="18" charset="0"/>
                <a:cs typeface="Times New Roman" pitchFamily="18" charset="0"/>
              </a:rPr>
              <a:t>Tokenização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Depois de feita a limpeza realizou-se a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tokenização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, que é utilizada para decompor o documento em cada termo que o compõe. Os delimitadores utilizados para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tokenização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foram os espaços em branco entre os termos, alocando,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assim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, cada termo em uma posição do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correspondente ao seu corpus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57300" lvl="4" indent="-342900" algn="just">
              <a:buFont typeface="Wingdings" pitchFamily="2" charset="2"/>
              <a:buChar char="§"/>
              <a:tabLst>
                <a:tab pos="6719888" algn="l"/>
                <a:tab pos="7358063" algn="l"/>
              </a:tabLst>
            </a:pPr>
            <a:r>
              <a:rPr lang="pt-BR" b="1" dirty="0" err="1" smtClean="0">
                <a:latin typeface="Times New Roman" pitchFamily="18" charset="0"/>
                <a:cs typeface="Times New Roman" pitchFamily="18" charset="0"/>
              </a:rPr>
              <a:t>Stemização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Nesta etapa foi construído em linguagem C um software complementar para realizar a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stemização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usando o algoritmo RSLP desenvolvido por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Orengo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(2001), tal algoritmo tem por finalidade a radicalização de determinado termo para reduzir as redundâncias que existiria no corpus com a presença de vários termos flexionados, tornando, assim, o cálculo da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frequência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ineficiente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55576" y="1556792"/>
            <a:ext cx="63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lvl="2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pt-BR" sz="2000" dirty="0" smtClean="0"/>
              <a:t> </a:t>
            </a:r>
            <a:r>
              <a:rPr lang="pt-BR" sz="2400" dirty="0" smtClean="0"/>
              <a:t>Contagem </a:t>
            </a:r>
            <a:r>
              <a:rPr lang="pt-BR" sz="2400" dirty="0" smtClean="0"/>
              <a:t>dos termos: Estando assim os termos restantes radicalizados foi realizada a contagem dos mesmos, calculando o número de ocorrências de cada termo, deixando, assim, em uma posição de um vetor o termo e seu número de ocorrências</a:t>
            </a:r>
            <a:endParaRPr lang="pt-BR" sz="2400" dirty="0"/>
          </a:p>
        </p:txBody>
      </p:sp>
      <p:sp>
        <p:nvSpPr>
          <p:cNvPr id="3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Metodologia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55576" y="1268760"/>
            <a:ext cx="63367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800"/>
              </a:spcBef>
              <a:buFont typeface="Arial" pitchFamily="34" charset="0"/>
              <a:buChar char="•"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Ranking 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de polaridade de palavras/expressões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Foi formado um ranque de 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polaridade definido peso para o termo com maior 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frenquência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no cluster triste com peso -1 e para o cluster feliz de 1.</a:t>
            </a:r>
          </a:p>
          <a:p>
            <a:pPr lvl="1" algn="just">
              <a:spcBef>
                <a:spcPts val="1800"/>
              </a:spcBef>
              <a:buFont typeface="Arial" pitchFamily="34" charset="0"/>
              <a:buChar char="•"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Total de 283 termos no cluster feliz;</a:t>
            </a:r>
          </a:p>
          <a:p>
            <a:pPr lvl="1" algn="just">
              <a:spcBef>
                <a:spcPts val="1800"/>
              </a:spcBef>
              <a:buFont typeface="Arial" pitchFamily="34" charset="0"/>
              <a:buChar char="•"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525 termos no cluster triste;</a:t>
            </a:r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Metodologia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4" name="Imagem 3" descr="C:\Documents and Settings\Daniel\Desktop\Meu Tcc\TCC2\prints\01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717032"/>
            <a:ext cx="518457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779096" cy="4525963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Classificação De Comentários</a:t>
            </a:r>
          </a:p>
          <a:p>
            <a:pPr lvl="1"/>
            <a:r>
              <a:rPr lang="pt-BR" dirty="0" smtClean="0"/>
              <a:t>realizado </a:t>
            </a:r>
            <a:r>
              <a:rPr lang="pt-BR" dirty="0" smtClean="0"/>
              <a:t>o mesmo tratamento descrito anteriormente: </a:t>
            </a:r>
            <a:endParaRPr lang="pt-BR" dirty="0" smtClean="0"/>
          </a:p>
          <a:p>
            <a:pPr lvl="2"/>
            <a:r>
              <a:rPr lang="pt-BR" dirty="0" smtClean="0"/>
              <a:t>leitura</a:t>
            </a:r>
            <a:r>
              <a:rPr lang="pt-BR" dirty="0" smtClean="0"/>
              <a:t>, </a:t>
            </a:r>
            <a:endParaRPr lang="pt-BR" dirty="0" smtClean="0"/>
          </a:p>
          <a:p>
            <a:pPr lvl="2"/>
            <a:r>
              <a:rPr lang="pt-BR" dirty="0" smtClean="0"/>
              <a:t>extração </a:t>
            </a:r>
            <a:r>
              <a:rPr lang="pt-BR" dirty="0" smtClean="0"/>
              <a:t>e limpeza, </a:t>
            </a:r>
            <a:endParaRPr lang="pt-BR" dirty="0" smtClean="0"/>
          </a:p>
          <a:p>
            <a:pPr lvl="2"/>
            <a:r>
              <a:rPr lang="pt-BR" dirty="0" smtClean="0"/>
              <a:t>e </a:t>
            </a:r>
            <a:r>
              <a:rPr lang="pt-BR" dirty="0" smtClean="0"/>
              <a:t>contagem dos </a:t>
            </a:r>
            <a:r>
              <a:rPr lang="pt-BR" dirty="0" smtClean="0"/>
              <a:t>termos.</a:t>
            </a:r>
            <a:endParaRPr lang="pt-BR" dirty="0" smtClean="0"/>
          </a:p>
          <a:p>
            <a:pPr lvl="1"/>
            <a:r>
              <a:rPr lang="pt-BR" dirty="0" smtClean="0"/>
              <a:t>p</a:t>
            </a:r>
            <a:r>
              <a:rPr lang="pt-BR" dirty="0" smtClean="0"/>
              <a:t>ara realizar a comparação dos termos existentes no comentário analisado com os termos no ranque de </a:t>
            </a:r>
            <a:r>
              <a:rPr lang="pt-BR" dirty="0" err="1" smtClean="0"/>
              <a:t>frequência</a:t>
            </a:r>
            <a:r>
              <a:rPr lang="pt-BR" dirty="0" smtClean="0"/>
              <a:t>. Classificando assim a soma:</a:t>
            </a:r>
          </a:p>
          <a:p>
            <a:pPr lvl="1"/>
            <a:endParaRPr lang="pt-BR" dirty="0" smtClean="0"/>
          </a:p>
          <a:p>
            <a:pPr lvl="2"/>
            <a:r>
              <a:rPr lang="pt-BR" dirty="0" smtClean="0"/>
              <a:t> se menor que 0 comentário triste, </a:t>
            </a:r>
          </a:p>
          <a:p>
            <a:pPr lvl="2"/>
            <a:r>
              <a:rPr lang="pt-BR" dirty="0" smtClean="0"/>
              <a:t>se maior que 0 comentário feliz,</a:t>
            </a:r>
          </a:p>
          <a:p>
            <a:pPr lvl="2"/>
            <a:r>
              <a:rPr lang="pt-BR" dirty="0" smtClean="0"/>
              <a:t>Se igual a 0 comentário indefinido.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635080" cy="4525963"/>
          </a:xfrm>
        </p:spPr>
        <p:txBody>
          <a:bodyPr/>
          <a:lstStyle/>
          <a:p>
            <a:r>
              <a:rPr lang="pt-BR" dirty="0" smtClean="0"/>
              <a:t>Realizados teste com e sem </a:t>
            </a:r>
            <a:r>
              <a:rPr lang="pt-BR" dirty="0" err="1" smtClean="0"/>
              <a:t>hashtag</a:t>
            </a:r>
            <a:r>
              <a:rPr lang="pt-BR" dirty="0" smtClean="0"/>
              <a:t> indicativa de sentimentos.</a:t>
            </a:r>
          </a:p>
          <a:p>
            <a:r>
              <a:rPr lang="pt-BR" dirty="0" smtClean="0"/>
              <a:t>Conjunto de 40 novos comentários divididos assim:</a:t>
            </a:r>
          </a:p>
          <a:p>
            <a:pPr lvl="1"/>
            <a:r>
              <a:rPr lang="pt-BR" dirty="0" smtClean="0"/>
              <a:t>10 tristes do </a:t>
            </a:r>
            <a:r>
              <a:rPr lang="pt-BR" dirty="0" err="1" smtClean="0"/>
              <a:t>facebook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10 tristes do </a:t>
            </a:r>
            <a:r>
              <a:rPr lang="pt-BR" dirty="0" err="1" smtClean="0"/>
              <a:t>twitter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10 felizes do </a:t>
            </a:r>
            <a:r>
              <a:rPr lang="pt-BR" dirty="0" err="1" smtClean="0"/>
              <a:t>facebook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10 felizes do </a:t>
            </a:r>
            <a:r>
              <a:rPr lang="pt-BR" dirty="0" err="1" smtClean="0"/>
              <a:t>twitter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Resultados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435280" cy="4857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Considerações Finais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6707088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 smtClean="0"/>
              <a:t>Considerando os resultados obtidos </a:t>
            </a:r>
            <a:r>
              <a:rPr lang="pt-BR" dirty="0" smtClean="0"/>
              <a:t>neste trabalho, </a:t>
            </a:r>
            <a:r>
              <a:rPr lang="pt-BR" dirty="0" smtClean="0"/>
              <a:t>pode-se destacar a sua contribuição para pesquisas no campo do processamento de língua natural com foco em língua portuguesa, uma vez que o método proposto obteve uma taxa de precisão de 86% na classificação dos comentários submetidos ao sistema, o que pode ser indicar o potencial da abordagem proposta. Cabe destacar também que tais resultados tornam-se ainda mais interessantes se for considerada a simplicidade da técnica utilizada. 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Considerações Finais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6707088" cy="4525963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Limitações:</a:t>
            </a:r>
          </a:p>
          <a:p>
            <a:pPr lvl="1" algn="just"/>
            <a:r>
              <a:rPr lang="pt-BR" dirty="0" smtClean="0"/>
              <a:t>processo de coleta do repositório de comentários para formação do </a:t>
            </a:r>
            <a:r>
              <a:rPr lang="pt-BR" dirty="0" smtClean="0"/>
              <a:t>corpus;</a:t>
            </a:r>
          </a:p>
          <a:p>
            <a:pPr lvl="1" algn="just"/>
            <a:r>
              <a:rPr lang="pt-BR" dirty="0" smtClean="0"/>
              <a:t>processo de desenvolvimento do software que faz uso método </a:t>
            </a:r>
            <a:r>
              <a:rPr lang="pt-BR" dirty="0" smtClean="0"/>
              <a:t>proposto, </a:t>
            </a:r>
            <a:r>
              <a:rPr lang="pt-BR" dirty="0" smtClean="0"/>
              <a:t>necessidade de aperfeiçoamento posterior deste software como trabalho futuro, deixando-o mais automatizado e funcional para testes em grande </a:t>
            </a:r>
            <a:r>
              <a:rPr lang="pt-BR" dirty="0" smtClean="0"/>
              <a:t>escala;</a:t>
            </a:r>
          </a:p>
          <a:p>
            <a:pPr lvl="1" algn="just"/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Introdução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55576" y="1556792"/>
            <a:ext cx="63367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2400"/>
              </a:spcBef>
              <a:buFont typeface="Arial" pitchFamily="34" charset="0"/>
              <a:buChar char="•"/>
            </a:pPr>
            <a:r>
              <a:rPr lang="pt-BR" sz="2400" dirty="0" smtClean="0"/>
              <a:t>Crescimento da internet nos últimos anos, numero de domínios cresceu de 15.000 para 350.000.000 nos últimos 13 anos segundo </a:t>
            </a:r>
            <a:r>
              <a:rPr lang="pt-BR" sz="2400" dirty="0" err="1" smtClean="0"/>
              <a:t>O’DELL</a:t>
            </a:r>
            <a:r>
              <a:rPr lang="pt-BR" sz="2400" dirty="0" smtClean="0"/>
              <a:t> (2011)</a:t>
            </a:r>
          </a:p>
          <a:p>
            <a:pPr algn="just">
              <a:spcBef>
                <a:spcPts val="2400"/>
              </a:spcBef>
              <a:buFont typeface="Arial" pitchFamily="34" charset="0"/>
              <a:buChar char="•"/>
            </a:pPr>
            <a:r>
              <a:rPr lang="pt-BR" sz="2400" dirty="0" err="1" smtClean="0"/>
              <a:t>Facebook</a:t>
            </a:r>
            <a:r>
              <a:rPr lang="pt-BR" sz="2400" dirty="0" smtClean="0"/>
              <a:t> conta hoje com 1,23 bilhões de usuários ativos;</a:t>
            </a:r>
          </a:p>
          <a:p>
            <a:pPr algn="just">
              <a:spcBef>
                <a:spcPts val="2400"/>
              </a:spcBef>
              <a:buFont typeface="Arial" pitchFamily="34" charset="0"/>
              <a:buChar char="•"/>
            </a:pPr>
            <a:r>
              <a:rPr lang="pt-BR" sz="2400" dirty="0" err="1" smtClean="0"/>
              <a:t>Twitter</a:t>
            </a:r>
            <a:r>
              <a:rPr lang="pt-BR" sz="2400" dirty="0" smtClean="0"/>
              <a:t> mais de 230 milhões de usuários ativos por mês;</a:t>
            </a:r>
            <a:endParaRPr lang="pt-BR" sz="2400" dirty="0" smtClean="0"/>
          </a:p>
          <a:p>
            <a:pPr algn="just">
              <a:spcBef>
                <a:spcPts val="2400"/>
              </a:spcBef>
              <a:buFont typeface="Arial" pitchFamily="34" charset="0"/>
              <a:buChar char="•"/>
            </a:pPr>
            <a:r>
              <a:rPr lang="pt-BR" sz="2400" dirty="0" smtClean="0"/>
              <a:t>Excesso de informação criada todos os dias em domínio publico e comum torna difícil</a:t>
            </a:r>
            <a:r>
              <a:rPr lang="pt-BR" sz="2400" dirty="0" smtClean="0"/>
              <a:t>, </a:t>
            </a:r>
            <a:r>
              <a:rPr lang="pt-BR" sz="2400" dirty="0" smtClean="0"/>
              <a:t>trabalhoso e demorada a analise deste conteúdo.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Considerações Finais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6707088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Trabalhos futuros:</a:t>
            </a:r>
          </a:p>
          <a:p>
            <a:pPr lvl="1" algn="just"/>
            <a:r>
              <a:rPr lang="pt-BR" dirty="0" smtClean="0"/>
              <a:t>utilização de outro repositório, mais consistente, com número substancialmente maior de </a:t>
            </a:r>
            <a:r>
              <a:rPr lang="pt-BR" dirty="0" smtClean="0"/>
              <a:t>comentários;</a:t>
            </a:r>
          </a:p>
          <a:p>
            <a:pPr lvl="1" algn="just"/>
            <a:r>
              <a:rPr lang="pt-BR" dirty="0" smtClean="0"/>
              <a:t>automatizar o processo de coleta do corpus de treinamento nas referidas redes </a:t>
            </a:r>
            <a:r>
              <a:rPr lang="pt-BR" dirty="0" smtClean="0"/>
              <a:t>sociais;</a:t>
            </a:r>
          </a:p>
          <a:p>
            <a:pPr lvl="1" algn="just"/>
            <a:r>
              <a:rPr lang="pt-BR" dirty="0" smtClean="0"/>
              <a:t>fazer uma comparação do treinamento realizado neste trabalho com um treinamento realizado com outras </a:t>
            </a:r>
            <a:r>
              <a:rPr lang="pt-BR" dirty="0" smtClean="0"/>
              <a:t>teorias, como redes neurais;</a:t>
            </a:r>
          </a:p>
          <a:p>
            <a:pPr lvl="1" algn="just"/>
            <a:endParaRPr lang="pt-BR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Considerações Finais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6707088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 smtClean="0"/>
              <a:t>O </a:t>
            </a:r>
            <a:r>
              <a:rPr lang="pt-BR" dirty="0" smtClean="0"/>
              <a:t>método proposto e implementado por meio de um software, apesar de simples, tem um grande potencial, já que foram alcançados bons índices de precisão ao se analisar o sentimento associados aos comentários, sendo pouco custoso já que trabalha apenas no nível superficial do </a:t>
            </a:r>
            <a:r>
              <a:rPr lang="pt-BR" dirty="0" smtClean="0"/>
              <a:t>texto.</a:t>
            </a:r>
          </a:p>
          <a:p>
            <a:pPr algn="just"/>
            <a:r>
              <a:rPr lang="pt-BR" dirty="0" smtClean="0"/>
              <a:t>Deste modo, o presente trabalho contribui para pesquisas ligadas ao processamento de linguagem natural, principalmente em língua portuguesa, uma vez que há poucos trabalhos específicos nesta língua.</a:t>
            </a:r>
            <a:endParaRPr lang="pt-BR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Referências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55576" y="1556792"/>
            <a:ext cx="63367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LUGER, G. F. </a:t>
            </a:r>
            <a:r>
              <a:rPr lang="pt-BR" sz="2000" b="1" dirty="0">
                <a:latin typeface="Times New Roman" pitchFamily="18" charset="0"/>
                <a:cs typeface="Times New Roman" pitchFamily="18" charset="0"/>
              </a:rPr>
              <a:t>Inteligência artificial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: estruturas e estratégias para a solução de problemas complexos.</a:t>
            </a:r>
            <a:r>
              <a:rPr lang="pt-BR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4. ed. Porto Alegre: 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Bookman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, 2004. </a:t>
            </a:r>
          </a:p>
          <a:p>
            <a:pPr>
              <a:spcBef>
                <a:spcPts val="1800"/>
              </a:spcBef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RICH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, E.; KNIGHT, K. </a:t>
            </a:r>
            <a:r>
              <a:rPr lang="pt-BR" sz="2000" b="1" dirty="0">
                <a:latin typeface="Times New Roman" pitchFamily="18" charset="0"/>
                <a:cs typeface="Times New Roman" pitchFamily="18" charset="0"/>
              </a:rPr>
              <a:t>Inteligência artificial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. 2. ed. Rio de Janeiro: McGraw-Hill, 1994. </a:t>
            </a:r>
          </a:p>
          <a:p>
            <a:pPr>
              <a:spcBef>
                <a:spcPts val="1800"/>
              </a:spcBef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SARDINHA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, T. B. </a:t>
            </a:r>
            <a:r>
              <a:rPr lang="pt-BR" sz="2000" b="1" dirty="0">
                <a:latin typeface="Times New Roman" pitchFamily="18" charset="0"/>
                <a:cs typeface="Times New Roman" pitchFamily="18" charset="0"/>
              </a:rPr>
              <a:t>Lingüística de corpus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São Paulo: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Manole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2004.</a:t>
            </a:r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BIBER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D.; CONRAD, S.; REPPEN, R.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Corpus linguistics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investigating language structure and use. Cambridge: Cambridge University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Presss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1998.</a:t>
            </a:r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HUNSTON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S.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Corpora in applied linguistics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Cambridge: Cambridge University Press, 2002.</a:t>
            </a:r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Referências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55576" y="1556792"/>
            <a:ext cx="633670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KENNEDY, G. D.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 introduction to corpus linguistics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Nova York: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Longman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, 1998.</a:t>
            </a:r>
          </a:p>
          <a:p>
            <a:pPr>
              <a:spcBef>
                <a:spcPts val="1800"/>
              </a:spcBef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SILVA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, B. C.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al. </a:t>
            </a:r>
            <a:r>
              <a:rPr lang="pt-BR" sz="2000" b="1" dirty="0">
                <a:latin typeface="Times New Roman" pitchFamily="18" charset="0"/>
                <a:cs typeface="Times New Roman" pitchFamily="18" charset="0"/>
              </a:rPr>
              <a:t>Introdução ao processamento das línguas naturais e algumas aplicações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. 2007. 121 f. (Série de Relatórios Técnicos do NILC), São Carlos, 2007. Disponível em: &lt;http://www.letras.etc.br/ebralc/NILCTR0710-DiasDaSilvaEtAl.pdf&gt;. Acesso em: 01 maio 2014.</a:t>
            </a:r>
          </a:p>
          <a:p>
            <a:pPr>
              <a:spcBef>
                <a:spcPts val="1800"/>
              </a:spcBef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RODRIGUES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, C. A. S.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al. Mineração de Opinião/Análise de Sentimentos. </a:t>
            </a:r>
            <a:r>
              <a:rPr lang="pt-BR" sz="2000" b="1" dirty="0">
                <a:latin typeface="Times New Roman" pitchFamily="18" charset="0"/>
                <a:cs typeface="Times New Roman" pitchFamily="18" charset="0"/>
              </a:rPr>
              <a:t>Informática e Estatística - UFSC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, 2010. Disponível em: &lt;http://www.letras.etc.br/ebralc/NILCTR0710-DiasDaSilvaEtAl.pdf&gt;. Acesso em: 01 maio 2014.</a:t>
            </a:r>
          </a:p>
          <a:p>
            <a:endParaRPr lang="pt-BR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Referências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55576" y="1556792"/>
            <a:ext cx="63367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AMORIN, T. Conceitos, técnicas, ferramentas e aplicações de Mineração de Dados para gerar conhecimento a partir de bases de dados. 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Centro de Informática UFPE.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Disponível em: &lt;http://www2.cin.ufpe.br/site/index.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&gt;. Acesso em: 19 de Nov de 2014</a:t>
            </a:r>
          </a:p>
          <a:p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BALINSKI, R. Filtragem de Informações no Ambiente do Direto. 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Instituto de Informática UFRGS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. Disponível em: &lt;http://www.inf.ufrgs.br/procpar/direto/trabalhos/dissertacao-pdf.PDF&gt;. Acesso em: 16 de Maio de 2005.</a:t>
            </a:r>
          </a:p>
          <a:p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FACEBOOK.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b="1" dirty="0" err="1" smtClean="0">
                <a:latin typeface="Times New Roman" pitchFamily="18" charset="0"/>
                <a:cs typeface="Times New Roman" pitchFamily="18" charset="0"/>
              </a:rPr>
              <a:t>Company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b="1" dirty="0" err="1" smtClean="0"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pt-BR" sz="2000" b="1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b="1" dirty="0" err="1" smtClean="0">
                <a:latin typeface="Times New Roman" pitchFamily="18" charset="0"/>
                <a:cs typeface="Times New Roman" pitchFamily="18" charset="0"/>
              </a:rPr>
              <a:t>Newsroom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, Disponível em: &lt;http://newsroom.fb.com/company-info/&gt;. Acesso em: 24 mar. 2014.</a:t>
            </a:r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Referências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55576" y="1556792"/>
            <a:ext cx="63367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GONZALEZ, M; Lima, V. L. S. Recuperação de Informação e Processamento da Linguagem Natural, 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PUCRS | Faculdade de Informática, c2007-2008.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Disponível em: &lt;http://www.inf.pucrs.br/~gonzalez/docs/minicurso-jaia2003.pdf&gt;. Acesso em: 25 jun 2015.</a:t>
            </a:r>
          </a:p>
          <a:p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LUGER, G. F. 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Inteligência artificial: estruturas e estratégias para a solução de problemas complexos.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5. ed. Porto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Alegre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 Bookman, 2005. 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MCCARTHY, J. et al.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Proposal for the Dartmouth Summer Research Project on Artificial Intelligence. 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Stanford </a:t>
            </a:r>
            <a:r>
              <a:rPr lang="pt-BR" sz="2000" b="1" dirty="0" err="1" smtClean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, 1955. Disponível em: &lt;http://www-formal.stanford.edu/jmc/history/dartmouth/dartmouth.html&gt;. Acesso em: 25 jun 2015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Referências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55576" y="1556792"/>
            <a:ext cx="63367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ORENGO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, V, M; COELHO, A, R; BURIOL, L, S. Removedor de Sufixos da Língua Portuguesa – RSLP, </a:t>
            </a:r>
            <a:r>
              <a:rPr lang="pt-BR" b="1" dirty="0" err="1" smtClean="0">
                <a:latin typeface="Times New Roman" pitchFamily="18" charset="0"/>
                <a:cs typeface="Times New Roman" pitchFamily="18" charset="0"/>
              </a:rPr>
              <a:t>Institudo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de Informática UFRGS,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2001 Disponível em: &lt;http://www.inf.ufrgs.br/~arcoelho/rslp/html/&gt;.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Acesso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15 Nov 2014.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O'DELL, J.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Big Is the Web &amp; How Fast Is It Growing?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Disponível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&lt;https://mashable.com/2011/06/19/how-many-websites/&gt;.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Acesso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5 mar. 2013.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PANG, B. ; LEE, L. Opinion mining and sentiment analysis.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Cornell University Department of Computer Science, 2008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Disponivel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em: &lt;http://www.cs.cornell.edu/home/llee/omsa/omsa-published.pdf&gt;. Acesso em: 25 jun 2014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PRESSMAN, R. S. 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Engenharia de Software: Uma abordagem profissional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. 7ªe. Porto Alegre: AMGH Editora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Ltda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, 2011.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Referências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55576" y="1556792"/>
            <a:ext cx="63367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RODRUIES, 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C.A.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al. Mineração de Opinião / Análise de Sentimentos. 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Departamento de Informática e Estatística UFSC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, c1960-2010. Disponível em: &lt;http://www.inf.ufsc.br/~alvares/INE5644/MineracaoOpiniao.pdf&gt;. Acesso em 22 ago 2014</a:t>
            </a:r>
          </a:p>
          <a:p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SARDINHA, T. B. 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Lingüística de corpus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. São Paulo: 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Manole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, 2005.</a:t>
            </a:r>
          </a:p>
          <a:p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SILVA, B. C. 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al. 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Introdução ao processamento das línguas naturais e algumas aplicações.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2007. 121 f. (Série de Relatórios Técnicos do NILC), São Carlos, 2007. Disponível em: &lt;http://www.letras.etc.br/ebralc/NILCTR0710-DiasDaSilvaEtAl.pdf&gt;. Acesso em: 01 maio 2015.</a:t>
            </a:r>
          </a:p>
          <a:p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Referências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55576" y="1556792"/>
            <a:ext cx="63367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TWITTER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Sobre o </a:t>
            </a:r>
            <a:r>
              <a:rPr lang="pt-BR" sz="2000" b="1" dirty="0" err="1" smtClean="0">
                <a:latin typeface="Times New Roman" pitchFamily="18" charset="0"/>
                <a:cs typeface="Times New Roman" pitchFamily="18" charset="0"/>
              </a:rPr>
              <a:t>Twitter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, 2014.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Apresenta informações estatísticas sobre a rede social. Disponível em: &lt;https://about.Twitter.com/pt/company&gt;. Acesso em: 24 maio 2015.</a:t>
            </a:r>
          </a:p>
          <a:p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WINOGRAD, T.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Understanding natural language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New York: Academic Press, 1972. 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dirty="0"/>
              <a:t> 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251520" y="22860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Obrigado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Introdução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Espaço Reservado para Conteúdo 1"/>
          <p:cNvSpPr txBox="1">
            <a:spLocks/>
          </p:cNvSpPr>
          <p:nvPr/>
        </p:nvSpPr>
        <p:spPr>
          <a:xfrm>
            <a:off x="457200" y="1481138"/>
            <a:ext cx="8229600" cy="4525962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412776"/>
            <a:ext cx="63367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2400"/>
              </a:spcBef>
              <a:buFont typeface="Arial" pitchFamily="34" charset="0"/>
              <a:buChar char="•"/>
            </a:pPr>
            <a:r>
              <a:rPr lang="pt-BR" sz="2000" dirty="0" smtClean="0"/>
              <a:t> Conteúdo esse que é fundamental para tomada de decisão;</a:t>
            </a:r>
          </a:p>
          <a:p>
            <a:pPr algn="just">
              <a:spcBef>
                <a:spcPts val="2400"/>
              </a:spcBef>
              <a:buFont typeface="Arial" pitchFamily="34" charset="0"/>
              <a:buChar char="•"/>
            </a:pPr>
            <a:r>
              <a:rPr lang="pt-BR" sz="2000" dirty="0" smtClean="0"/>
              <a:t>Surge assim a analise de sentimentos dentro da área do PLN (Processamento de linguagem natural);</a:t>
            </a:r>
          </a:p>
          <a:p>
            <a:pPr algn="just">
              <a:spcBef>
                <a:spcPts val="2400"/>
              </a:spcBef>
              <a:buFont typeface="Arial" pitchFamily="34" charset="0"/>
              <a:buChar char="•"/>
            </a:pPr>
            <a:r>
              <a:rPr lang="pt-BR" sz="2000" dirty="0" smtClean="0"/>
              <a:t>Para entender de forma automática e classificar por sentimentos e/ou opiniões  o coletivo dos usuários da internet.</a:t>
            </a:r>
            <a:endParaRPr lang="pt-BR" sz="2000" dirty="0" smtClean="0"/>
          </a:p>
          <a:p>
            <a:pPr algn="just">
              <a:spcBef>
                <a:spcPts val="2400"/>
              </a:spcBef>
              <a:buFont typeface="Arial" pitchFamily="34" charset="0"/>
              <a:buChar char="•"/>
            </a:pPr>
            <a:r>
              <a:rPr lang="pt-BR" sz="2000" dirty="0" smtClean="0"/>
              <a:t> Sendo assim </a:t>
            </a:r>
            <a:r>
              <a:rPr lang="pt-BR" sz="2000" dirty="0"/>
              <a:t>e</a:t>
            </a:r>
            <a:r>
              <a:rPr lang="pt-BR" sz="2000" dirty="0" smtClean="0"/>
              <a:t>ste </a:t>
            </a:r>
            <a:r>
              <a:rPr lang="pt-BR" sz="2000" dirty="0"/>
              <a:t>trabalho </a:t>
            </a:r>
            <a:r>
              <a:rPr lang="pt-BR" sz="2000" dirty="0" smtClean="0"/>
              <a:t>visou processar </a:t>
            </a:r>
            <a:r>
              <a:rPr lang="pt-BR" sz="2000" dirty="0"/>
              <a:t>e </a:t>
            </a:r>
            <a:r>
              <a:rPr lang="pt-BR" sz="2000" dirty="0" smtClean="0"/>
              <a:t>classificar informações automaticamente, e contribuir a está área de estudos em português, </a:t>
            </a:r>
            <a:r>
              <a:rPr lang="pt-BR" sz="2000" dirty="0"/>
              <a:t>principalmente porque há muito poucos recursos para o processamento da língua </a:t>
            </a:r>
            <a:r>
              <a:rPr lang="pt-BR" sz="2000" dirty="0" smtClean="0"/>
              <a:t>portuguesa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Objetivos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55576" y="1556792"/>
            <a:ext cx="633670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1" dirty="0" smtClean="0">
                <a:latin typeface="Times New Roman" pitchFamily="18" charset="0"/>
                <a:cs typeface="Times New Roman" pitchFamily="18" charset="0"/>
              </a:rPr>
              <a:t>Objetivo Geral</a:t>
            </a:r>
          </a:p>
          <a:p>
            <a:pPr algn="just">
              <a:buFont typeface="Arial" pitchFamily="34" charset="0"/>
              <a:buChar char="•"/>
            </a:pP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 Esta pesquisa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teve como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finalidade explorar as potencialidades dos padrões de superfície de texto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desenvolvendo assim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um protótipo de sistema de análise de sentimentos, usando como corpus duas redes sociais (</a:t>
            </a:r>
            <a:r>
              <a:rPr lang="pt-BR" sz="2400" dirty="0" err="1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2400" dirty="0" err="1">
                <a:latin typeface="Times New Roman" pitchFamily="18" charset="0"/>
                <a:cs typeface="Times New Roman" pitchFamily="18" charset="0"/>
              </a:rPr>
              <a:t>Twitter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), contribuindo para os avanços dos estudos nesta área em língua portuguesa.</a:t>
            </a:r>
          </a:p>
          <a:p>
            <a:pPr lvl="1" algn="just"/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Objetivos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55576" y="1556792"/>
            <a:ext cx="633670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1" dirty="0" smtClean="0">
                <a:latin typeface="Times New Roman" pitchFamily="18" charset="0"/>
                <a:cs typeface="Times New Roman" pitchFamily="18" charset="0"/>
              </a:rPr>
              <a:t>Objetivo Específicos</a:t>
            </a:r>
          </a:p>
          <a:p>
            <a:pPr lvl="1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pt-BR" sz="2000" dirty="0" smtClean="0"/>
              <a:t>Realizar </a:t>
            </a:r>
            <a:r>
              <a:rPr lang="pt-BR" sz="2000" dirty="0"/>
              <a:t>um levantamento bibliográfico dos métodos a serem utilizados</a:t>
            </a:r>
            <a:r>
              <a:rPr lang="pt-BR" sz="2000" dirty="0" smtClean="0"/>
              <a:t>;</a:t>
            </a:r>
            <a:endParaRPr lang="pt-BR" sz="2000" dirty="0"/>
          </a:p>
          <a:p>
            <a:pPr lvl="1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pt-BR" sz="2000" dirty="0"/>
              <a:t>Selecionar um conjunto de termos de estudo e investigação</a:t>
            </a:r>
            <a:r>
              <a:rPr lang="pt-BR" sz="2000" dirty="0" smtClean="0"/>
              <a:t>;</a:t>
            </a:r>
            <a:endParaRPr lang="pt-BR" sz="2000" dirty="0"/>
          </a:p>
          <a:p>
            <a:pPr lvl="1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pt-BR" sz="2000" dirty="0"/>
              <a:t>Montar um corpus </a:t>
            </a:r>
            <a:r>
              <a:rPr lang="pt-BR" sz="2000" dirty="0" err="1" smtClean="0"/>
              <a:t>linguístico</a:t>
            </a:r>
            <a:r>
              <a:rPr lang="pt-BR" sz="2000" dirty="0" smtClean="0"/>
              <a:t> </a:t>
            </a:r>
            <a:r>
              <a:rPr lang="pt-BR" sz="2000" dirty="0"/>
              <a:t>utilizando o </a:t>
            </a:r>
            <a:r>
              <a:rPr lang="pt-BR" sz="2000" dirty="0" err="1"/>
              <a:t>Facebook</a:t>
            </a:r>
            <a:r>
              <a:rPr lang="pt-BR" sz="2000" dirty="0"/>
              <a:t> e </a:t>
            </a:r>
            <a:r>
              <a:rPr lang="pt-BR" sz="2000" dirty="0" err="1"/>
              <a:t>Twitter</a:t>
            </a:r>
            <a:r>
              <a:rPr lang="pt-BR" sz="2000" dirty="0" smtClean="0"/>
              <a:t>;</a:t>
            </a:r>
          </a:p>
          <a:p>
            <a:pPr lvl="1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pt-BR" sz="2000" dirty="0" smtClean="0"/>
              <a:t>Criar clusters de termos positivos e negativos para classificação de sentimentos;</a:t>
            </a:r>
          </a:p>
          <a:p>
            <a:pPr lvl="1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pt-BR" sz="2000" dirty="0" smtClean="0"/>
              <a:t>Implementar o protótipo,  que processe os documentos segundo a metodologia proposta;</a:t>
            </a:r>
          </a:p>
          <a:p>
            <a:pPr lvl="1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pt-BR" sz="2000" dirty="0" smtClean="0"/>
              <a:t>Testar e interpretar os resultados obtidos à partir do protótipo em funcionamento.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Referencial Teórico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55576" y="1196752"/>
            <a:ext cx="633670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ENGENHARIA DE SOFTWARE:</a:t>
            </a:r>
            <a:endParaRPr lang="pt-BR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	Pressman (2011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INTELIGÊNCIA 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ARTIFICIAL:</a:t>
            </a:r>
          </a:p>
          <a:p>
            <a:pPr algn="just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McCarthy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(1956) 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Luger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2004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pt-BR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PROCESSAMENTO 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DE LINGUAGEM NATURAL (PLN):</a:t>
            </a:r>
          </a:p>
          <a:p>
            <a:pPr algn="just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	Silva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al. (2007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Gonzales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al. (2003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Winograd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(1972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Mineração de dados:</a:t>
            </a:r>
          </a:p>
          <a:p>
            <a:pPr algn="just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Amorin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(2006)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MINERAÇÃO 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DE SENTIMENTOS</a:t>
            </a:r>
          </a:p>
          <a:p>
            <a:pPr algn="just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	Rodrigues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al. (2013)</a:t>
            </a:r>
          </a:p>
          <a:p>
            <a:pPr algn="just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CORPUS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Sardinha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(2006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pt-BR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Metodologia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55576" y="1556792"/>
            <a:ext cx="6336704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800"/>
              </a:spcBef>
              <a:buFont typeface="Arial" pitchFamily="34" charset="0"/>
              <a:buChar char="•"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Depois de realizada a pesquisa bibliográfica;</a:t>
            </a:r>
          </a:p>
          <a:p>
            <a:pPr algn="just">
              <a:spcBef>
                <a:spcPts val="1800"/>
              </a:spcBef>
              <a:buFont typeface="Arial" pitchFamily="34" charset="0"/>
              <a:buChar char="•"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Montagem do corpus como base 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Twitter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com comentários que contenham #(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Hashtag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) indicativas de sentimento;</a:t>
            </a:r>
          </a:p>
          <a:p>
            <a:pPr algn="just">
              <a:spcBef>
                <a:spcPts val="1800"/>
              </a:spcBef>
              <a:buFont typeface="Arial" pitchFamily="34" charset="0"/>
              <a:buChar char="•"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Corpus com o total de 102 comentários felizes e tristes;</a:t>
            </a:r>
          </a:p>
          <a:p>
            <a:pPr algn="just">
              <a:spcBef>
                <a:spcPts val="1800"/>
              </a:spcBef>
              <a:buFont typeface="Arial" pitchFamily="34" charset="0"/>
              <a:buChar char="•"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Tamanho reduzido se deve a erros de formatação na hora da recuperação dos comentários no 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acebook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, forçando assim um trabalho mais manual;</a:t>
            </a:r>
          </a:p>
          <a:p>
            <a:pPr algn="just">
              <a:spcBef>
                <a:spcPts val="1800"/>
              </a:spcBef>
              <a:buFont typeface="Arial" pitchFamily="34" charset="0"/>
              <a:buChar char="•"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XML utilizado como banco de dados pela facilidade previa;</a:t>
            </a:r>
          </a:p>
          <a:p>
            <a:pPr algn="just">
              <a:spcBef>
                <a:spcPts val="1800"/>
              </a:spcBef>
              <a:buFont typeface="Arial" pitchFamily="34" charset="0"/>
              <a:buChar char="•"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Arquitetura do XML;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Metodologia</a:t>
            </a:r>
            <a:endParaRPr lang="pt-BR" dirty="0"/>
          </a:p>
        </p:txBody>
      </p:sp>
      <p:pic>
        <p:nvPicPr>
          <p:cNvPr id="4" name="Espaço Reservado para Conteúdo 3" descr="C:\Documents and Settings\Daniel\Desktop\Meu Tcc\TCC2\prints\007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800"/>
              </a:spcBef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Desenvolvimento do sistema de analise de sentimentos:</a:t>
            </a:r>
          </a:p>
          <a:p>
            <a:pPr lvl="1" algn="just">
              <a:spcBef>
                <a:spcPts val="1800"/>
              </a:spcBef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Linguagem de programação AS3.0;</a:t>
            </a:r>
          </a:p>
          <a:p>
            <a:pPr lvl="1" algn="just">
              <a:spcBef>
                <a:spcPts val="1800"/>
              </a:spcBef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Adobe Flash Profissional Cs5.5;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Criação dos Clusters: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3 sub-fases: </a:t>
            </a:r>
          </a:p>
          <a:p>
            <a:pPr lvl="1" algn="just">
              <a:spcBef>
                <a:spcPts val="1800"/>
              </a:spcBef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leitura 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e conversão, 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1800"/>
              </a:spcBef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extração 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e limpeza dos termos, 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1800"/>
              </a:spcBef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contagem 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de termos e cálculo de 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freqüência.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11340</TotalTime>
  <Words>1327</Words>
  <Application>Microsoft Office PowerPoint</Application>
  <PresentationFormat>Apresentação na tela (4:3)</PresentationFormat>
  <Paragraphs>173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Metodologia</vt:lpstr>
      <vt:lpstr>Metodologia</vt:lpstr>
      <vt:lpstr>Slide 10</vt:lpstr>
      <vt:lpstr>Slide 11</vt:lpstr>
      <vt:lpstr>Metodologia</vt:lpstr>
      <vt:lpstr>Slide 13</vt:lpstr>
      <vt:lpstr>Slide 14</vt:lpstr>
      <vt:lpstr>Metodologia</vt:lpstr>
      <vt:lpstr>Resultados</vt:lpstr>
      <vt:lpstr>Resultados</vt:lpstr>
      <vt:lpstr>Considerações Finais</vt:lpstr>
      <vt:lpstr>Considerações Finais</vt:lpstr>
      <vt:lpstr>Considerações Finais</vt:lpstr>
      <vt:lpstr>Considerações Finais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332</cp:revision>
  <dcterms:created xsi:type="dcterms:W3CDTF">2014-06-11T01:22:01Z</dcterms:created>
  <dcterms:modified xsi:type="dcterms:W3CDTF">2014-12-05T19:29:27Z</dcterms:modified>
</cp:coreProperties>
</file>