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Fjalla One"/>
      <p:regular r:id="rId26"/>
    </p:embeddedFont>
    <p:embeddedFont>
      <p:font typeface="Barlow Semi Condensed Medium"/>
      <p:regular r:id="rId27"/>
      <p:bold r:id="rId28"/>
      <p:italic r:id="rId29"/>
      <p:boldItalic r:id="rId30"/>
    </p:embeddedFont>
    <p:embeddedFont>
      <p:font typeface="Barlow Semi Condensed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GoogleSlidesCustomDataVersion2">
      <go:slidesCustomData xmlns:go="http://customooxmlschemas.google.com/" r:id="rId35" roundtripDataSignature="AMtx7miPvMAfoDV2QLTs2diwJRO4YYVQ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681A4A-6137-4185-AA57-1669750334E9}">
  <a:tblStyle styleId="{FE681A4A-6137-4185-AA57-1669750334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E73F58B-1B77-48F5-B2DF-7F48860CB521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FjallaOne-regular.fntdata"/><Relationship Id="rId25" Type="http://schemas.openxmlformats.org/officeDocument/2006/relationships/slide" Target="slides/slide19.xml"/><Relationship Id="rId28" Type="http://schemas.openxmlformats.org/officeDocument/2006/relationships/font" Target="fonts/BarlowSemiCondensedMedium-bold.fntdata"/><Relationship Id="rId27" Type="http://schemas.openxmlformats.org/officeDocument/2006/relationships/font" Target="fonts/BarlowSemiCondensedMedium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BarlowSemiCondensed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SemiCondensed-regular.fntdata"/><Relationship Id="rId30" Type="http://schemas.openxmlformats.org/officeDocument/2006/relationships/font" Target="fonts/BarlowSemiCondensedMedium-boldItalic.fntdata"/><Relationship Id="rId11" Type="http://schemas.openxmlformats.org/officeDocument/2006/relationships/slide" Target="slides/slide5.xml"/><Relationship Id="rId33" Type="http://schemas.openxmlformats.org/officeDocument/2006/relationships/font" Target="fonts/BarlowSemiCondensed-italic.fntdata"/><Relationship Id="rId10" Type="http://schemas.openxmlformats.org/officeDocument/2006/relationships/slide" Target="slides/slide4.xml"/><Relationship Id="rId32" Type="http://schemas.openxmlformats.org/officeDocument/2006/relationships/font" Target="fonts/BarlowSemiCondensed-bold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BarlowSemiCondensed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9" name="Google Shape;9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38de5034b01_1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1" name="Google Shape;981;g38de5034b01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38de5034b01_4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7" name="Google Shape;987;g38de5034b01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38de5034b01_4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3" name="Google Shape;993;g38de5034b01_4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38de5034b01_1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9" name="Google Shape;999;g38de5034b01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38de5034b01_1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6" name="Google Shape;1006;g38de5034b01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8de5034b01_1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2" name="Google Shape;1012;g38de5034b01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38de5034b01_1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9" name="Google Shape;1019;g38de5034b01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38de5034b01_1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6" name="Google Shape;1026;g38de5034b01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38de5034b01_1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2" name="Google Shape;1032;g38de5034b01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38de5034b01_4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38de5034b01_4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7" name="Google Shape;9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38de5034b01_4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3" name="Google Shape;933;g38de5034b01_4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9" name="Google Shape;9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7" name="Google Shape;9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38de5034b01_4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4" name="Google Shape;954;g38de5034b01_4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38de5034b01_4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1" name="Google Shape;961;g38de5034b01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38de5034b01_4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7" name="Google Shape;967;g38de5034b01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38de5034b01_1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4" name="Google Shape;974;g38de5034b01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5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15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15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5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5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" name="Google Shape;13;p15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15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15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5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5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5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5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5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15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5;p15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15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4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69" name="Google Shape;469;p24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470" name="Google Shape;470;p2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1" name="Google Shape;471;p2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72" name="Google Shape;472;p2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473" name="Google Shape;473;p2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2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2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2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7" name="Google Shape;477;p2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478" name="Google Shape;478;p2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2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2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2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2" name="Google Shape;482;p2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483" name="Google Shape;483;p2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2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2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2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2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2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9" name="Google Shape;489;p24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490" name="Google Shape;490;p24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491" name="Google Shape;491;p24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492" name="Google Shape;492;p24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493" name="Google Shape;493;p24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494" name="Google Shape;494;p24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5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7" name="Google Shape;497;p25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98" name="Google Shape;498;p2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9" name="Google Shape;499;p2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0" name="Google Shape;500;p2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01" name="Google Shape;501;p2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502" name="Google Shape;502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6" name="Google Shape;506;p2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507" name="Google Shape;507;p2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3" name="Google Shape;513;p2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514" name="Google Shape;51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17" name="Google Shape;517;p2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18" name="Google Shape;518;p2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519" name="Google Shape;519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5" name="Google Shape;525;p2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526" name="Google Shape;526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0" name="Google Shape;530;p2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531" name="Google Shape;53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34" name="Google Shape;534;p25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5" name="Google Shape;535;p25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6" name="Google Shape;536;p25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7" name="Google Shape;537;p25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38" name="Google Shape;538;p25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539" name="Google Shape;539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5" name="Google Shape;545;p25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546" name="Google Shape;546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0" name="Google Shape;550;p25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551" name="Google Shape;551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5" name="Google Shape;555;p25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556" name="Google Shape;556;p2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2" name="Google Shape;562;p25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563" name="Google Shape;563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6"/>
          <p:cNvSpPr txBox="1"/>
          <p:nvPr>
            <p:ph type="title"/>
          </p:nvPr>
        </p:nvSpPr>
        <p:spPr>
          <a:xfrm>
            <a:off x="1848096" y="338325"/>
            <a:ext cx="5448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8" name="Google Shape;568;p26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69" name="Google Shape;569;p26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70" name="Google Shape;570;p26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1" name="Google Shape;571;p26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2" name="Google Shape;572;p26"/>
          <p:cNvSpPr txBox="1"/>
          <p:nvPr>
            <p:ph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73" name="Google Shape;573;p26"/>
          <p:cNvSpPr txBox="1"/>
          <p:nvPr>
            <p:ph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574" name="Google Shape;574;p2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75" name="Google Shape;575;p2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76" name="Google Shape;576;p2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77" name="Google Shape;577;p2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2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2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2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2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2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3" name="Google Shape;583;p2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584" name="Google Shape;584;p2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2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2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2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8" name="Google Shape;588;p2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589" name="Google Shape;589;p2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2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2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2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593" name="Google Shape;593;p2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94" name="Google Shape;594;p2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595" name="Google Shape;595;p2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2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2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2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2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2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1" name="Google Shape;601;p2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602" name="Google Shape;602;p2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2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2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2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6" name="Google Shape;606;p2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607" name="Google Shape;607;p2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2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2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2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1" name="Google Shape;611;p2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612" name="Google Shape;612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5" name="Google Shape;615;p2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616" name="Google Shape;616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9" name="Google Shape;619;p2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620" name="Google Shape;620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3" name="Google Shape;623;p2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624" name="Google Shape;624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27" name="Google Shape;627;p2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8" name="Google Shape;628;p2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29" name="Google Shape;629;p2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7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5" name="Google Shape;635;p27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36" name="Google Shape;636;p2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7" name="Google Shape;637;p2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8" name="Google Shape;638;p2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39" name="Google Shape;639;p2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640" name="Google Shape;640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6" name="Google Shape;646;p2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647" name="Google Shape;647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1" name="Google Shape;651;p2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2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2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2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2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2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7" name="Google Shape;657;p2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658" name="Google Shape;658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1" name="Google Shape;661;p2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662" name="Google Shape;662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5" name="Google Shape;665;p2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666" name="Google Shape;66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69" name="Google Shape;669;p2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0" name="Google Shape;670;p2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71" name="Google Shape;671;p2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672" name="Google Shape;67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8" name="Google Shape;678;p2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679" name="Google Shape;67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3" name="Google Shape;683;p2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684" name="Google Shape;68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8" name="Google Shape;688;p2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689" name="Google Shape;689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2" name="Google Shape;692;p2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693" name="Google Shape;693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8" name="Google Shape;698;p2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9" name="Google Shape;699;p2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0" name="Google Shape;700;p2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1" name="Google Shape;701;p2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02" name="Google Shape;702;p2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703" name="Google Shape;703;p2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9" name="Google Shape;709;p2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710" name="Google Shape;710;p2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4" name="Google Shape;714;p2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715" name="Google Shape;715;p2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9" name="Google Shape;719;p2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720" name="Google Shape;720;p2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6" name="Google Shape;726;p2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727" name="Google Shape;727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30" name="Google Shape;730;p2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1" name="Google Shape;731;p2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2" name="Google Shape;732;p2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33" name="Google Shape;733;p2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734" name="Google Shape;734;p2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0" name="Google Shape;740;p2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741" name="Google Shape;741;p2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5" name="Google Shape;745;p2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746" name="Google Shape;746;p2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0" name="Google Shape;750;p2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2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2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2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2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2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6" name="Google Shape;756;p2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757" name="Google Shape;757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0" name="Google Shape;760;p2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761" name="Google Shape;761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4" name="Google Shape;764;p2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765" name="Google Shape;765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30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770" name="Google Shape;770;p30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1" name="Google Shape;771;p30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72" name="Google Shape;772;p30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773" name="Google Shape;77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7" name="Google Shape;777;p30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778" name="Google Shape;778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2" name="Google Shape;782;p30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783" name="Google Shape;783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0" name="Google Shape;790;p31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791" name="Google Shape;791;p31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92" name="Google Shape;792;p31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793" name="Google Shape;793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9" name="Google Shape;799;p31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800" name="Google Shape;800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4" name="Google Shape;804;p31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805" name="Google Shape;805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09" name="Google Shape;809;p31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10" name="Google Shape;810;p31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811" name="Google Shape;811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7" name="Google Shape;817;p31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818" name="Google Shape;818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2" name="Google Shape;822;p31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23" name="Google Shape;823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7" name="Google Shape;827;p31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28" name="Google Shape;828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1" name="Google Shape;831;p31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832" name="Google Shape;832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5" name="Google Shape;835;p31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836" name="Google Shape;836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9" name="Google Shape;839;p31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840" name="Google Shape;840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43" name="Google Shape;843;p31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4" name="Google Shape;844;p31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45" name="Google Shape;845;p31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1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1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32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851" name="Google Shape;851;p32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2" name="Google Shape;852;p32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3" name="Google Shape;853;p32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4" name="Google Shape;854;p32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55" name="Google Shape;855;p32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856" name="Google Shape;85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2" name="Google Shape;862;p32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863" name="Google Shape;86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7" name="Google Shape;867;p32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868" name="Google Shape;86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9" name="Google Shape;86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2" name="Google Shape;872;p32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873" name="Google Shape;873;p32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32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32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32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32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32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9" name="Google Shape;879;p32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880" name="Google Shape;880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83" name="Google Shape;883;p32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4" name="Google Shape;884;p32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5" name="Google Shape;885;p32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86" name="Google Shape;886;p32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887" name="Google Shape;887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3" name="Google Shape;893;p32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894" name="Google Shape;894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98" name="Google Shape;898;p32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899" name="Google Shape;899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03" name="Google Shape;903;p32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9" name="Google Shape;909;p32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910" name="Google Shape;910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3" name="Google Shape;913;p32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914" name="Google Shape;914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46" name="Google Shape;46;p16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47" name="Google Shape;47;p16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48" name="Google Shape;48;p16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49" name="Google Shape;49;p16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50" name="Google Shape;50;p16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1" name="Google Shape;51;p16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52" name="Google Shape;52;p16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3" name="Google Shape;53;p16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16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16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6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7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59" name="Google Shape;59;p17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7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7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7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63" name="Google Shape;63;p17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" name="Google Shape;64;p17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65" name="Google Shape;65;p17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6" name="Google Shape;66;p17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67" name="Google Shape;67;p1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" name="Google Shape;73;p17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74" name="Google Shape;74;p1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17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79" name="Google Shape;79;p1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3" name="Google Shape;83;p17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4" name="Google Shape;84;p17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85" name="Google Shape;85;p1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" name="Google Shape;91;p17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92" name="Google Shape;92;p1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" name="Google Shape;96;p17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97" name="Google Shape;97;p17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7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7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7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" name="Google Shape;101;p17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02" name="Google Shape;102;p1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" name="Google Shape;105;p17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06" name="Google Shape;106;p1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" name="Google Shape;109;p17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10" name="Google Shape;110;p1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" name="Google Shape;113;p17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14" name="Google Shape;114;p1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7" name="Google Shape;117;p17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17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9" name="Google Shape;119;p17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25" name="Google Shape;125;p18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26" name="Google Shape;12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18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0" name="Google Shape;130;p18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31" name="Google Shape;131;p18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2" name="Google Shape;132;p18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33" name="Google Shape;133;p1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9" name="Google Shape;139;p18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0" name="Google Shape;140;p1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" name="Google Shape;144;p18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5" name="Google Shape;145;p1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49" name="Google Shape;149;p18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0" name="Google Shape;150;p18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51" name="Google Shape;151;p1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" name="Google Shape;157;p18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58" name="Google Shape;158;p1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" name="Google Shape;162;p18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3" name="Google Shape;163;p1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" name="Google Shape;167;p18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8" name="Google Shape;168;p1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" name="Google Shape;171;p18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72" name="Google Shape;172;p1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5" name="Google Shape;175;p18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76" name="Google Shape;176;p1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9" name="Google Shape;179;p18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80" name="Google Shape;180;p1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83" name="Google Shape;183;p18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4" name="Google Shape;184;p18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5" name="Google Shape;185;p18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1" name="Google Shape;191;p19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92" name="Google Shape;192;p19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93" name="Google Shape;193;p19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94" name="Google Shape;194;p19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95" name="Google Shape;195;p19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96" name="Google Shape;196;p19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97" name="Google Shape;197;p19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198" name="Google Shape;198;p19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19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00" name="Google Shape;200;p19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201" name="Google Shape;201;p1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5" name="Google Shape;205;p19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206" name="Google Shape;206;p1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0" name="Google Shape;210;p19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211" name="Google Shape;211;p1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1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9" name="Google Shape;219;p20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20" name="Google Shape;220;p20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21" name="Google Shape;221;p20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22" name="Google Shape;222;p20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23" name="Google Shape;223;p20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24" name="Google Shape;224;p20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25" name="Google Shape;225;p20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26" name="Google Shape;226;p20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27" name="Google Shape;227;p20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" name="Google Shape;228;p20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p20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0" name="Google Shape;230;p20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231" name="Google Shape;231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20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236" name="Google Shape;236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" name="Google Shape;242;p20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243" name="Google Shape;243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6" name="Google Shape;246;p20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47" name="Google Shape;247;p20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248" name="Google Shape;24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20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255" name="Google Shape;25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" name="Google Shape;259;p20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260" name="Google Shape;260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65" name="Google Shape;265;p21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66" name="Google Shape;266;p21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67" name="Google Shape;267;p21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68" name="Google Shape;26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4" name="Google Shape;274;p21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75" name="Google Shape;275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9" name="Google Shape;279;p21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80" name="Google Shape;280;p2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2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2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2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84" name="Google Shape;284;p21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85" name="Google Shape;285;p21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86" name="Google Shape;286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2" name="Google Shape;292;p21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93" name="Google Shape;29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7" name="Google Shape;297;p21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98" name="Google Shape;298;p2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2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2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2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2" name="Google Shape;302;p21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303" name="Google Shape;303;p2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2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2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6" name="Google Shape;306;p21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307" name="Google Shape;307;p2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2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2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0" name="Google Shape;310;p21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311" name="Google Shape;311;p2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2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2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4" name="Google Shape;314;p21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315" name="Google Shape;315;p2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2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2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18" name="Google Shape;318;p21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9" name="Google Shape;319;p21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0" name="Google Shape;320;p21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2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26" name="Google Shape;326;p22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27" name="Google Shape;327;p22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8" name="Google Shape;328;p22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9" name="Google Shape;329;p22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30" name="Google Shape;330;p22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31" name="Google Shape;331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7" name="Google Shape;337;p22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38" name="Google Shape;338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2" name="Google Shape;342;p22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2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2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2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2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2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8" name="Google Shape;348;p22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49" name="Google Shape;349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2" name="Google Shape;352;p22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53" name="Google Shape;353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6" name="Google Shape;356;p22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57" name="Google Shape;357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60" name="Google Shape;360;p22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1" name="Google Shape;361;p22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62" name="Google Shape;362;p22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63" name="Google Shape;363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9" name="Google Shape;369;p22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70" name="Google Shape;370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4" name="Google Shape;374;p22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75" name="Google Shape;375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" name="Google Shape;379;p22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80" name="Google Shape;38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3" name="Google Shape;383;p22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84" name="Google Shape;384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3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9" name="Google Shape;389;p23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390" name="Google Shape;390;p23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91" name="Google Shape;391;p23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392" name="Google Shape;392;p23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93" name="Google Shape;393;p23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394" name="Google Shape;394;p23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95" name="Google Shape;395;p23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396" name="Google Shape;396;p23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97" name="Google Shape;397;p23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398" name="Google Shape;398;p23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99" name="Google Shape;399;p23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400" name="Google Shape;400;p23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01" name="Google Shape;401;p23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2" name="Google Shape;402;p23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3" name="Google Shape;403;p23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4" name="Google Shape;404;p23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05" name="Google Shape;405;p23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406" name="Google Shape;406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2" name="Google Shape;412;p23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413" name="Google Shape;413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7" name="Google Shape;417;p23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418" name="Google Shape;418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23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423" name="Google Shape;423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9" name="Google Shape;429;p23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430" name="Google Shape;43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3" name="Google Shape;433;p23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4" name="Google Shape;434;p23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5" name="Google Shape;435;p23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36" name="Google Shape;436;p23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437" name="Google Shape;437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3" name="Google Shape;443;p23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444" name="Google Shape;444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8" name="Google Shape;448;p23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449" name="Google Shape;449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3" name="Google Shape;453;p23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23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3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23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23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3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9" name="Google Shape;459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460" name="Google Shape;46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3" name="Google Shape;463;p23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464" name="Google Shape;464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"/>
          <p:cNvSpPr txBox="1"/>
          <p:nvPr>
            <p:ph type="ctrTitle"/>
          </p:nvPr>
        </p:nvSpPr>
        <p:spPr>
          <a:xfrm>
            <a:off x="4571999" y="815200"/>
            <a:ext cx="35832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000"/>
              <a:t>Mi visión Académica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922" name="Google Shape;922;p1"/>
          <p:cNvSpPr txBox="1"/>
          <p:nvPr>
            <p:ph idx="1" type="subTitle"/>
          </p:nvPr>
        </p:nvSpPr>
        <p:spPr>
          <a:xfrm>
            <a:off x="5503875" y="2642250"/>
            <a:ext cx="3264300" cy="1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/>
              <a:t>Estudiantes:</a:t>
            </a:r>
            <a:endParaRPr sz="1800" u="sng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Diego Rios</a:t>
            </a:r>
            <a:endParaRPr sz="18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Geraldine Bastias</a:t>
            </a:r>
            <a:endParaRPr sz="18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/>
              <a:t>Docente:</a:t>
            </a:r>
            <a:endParaRPr sz="1800" u="sng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Juan Alberto Gana</a:t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  <p:pic>
        <p:nvPicPr>
          <p:cNvPr descr="Interfaz de usuario gráfica, Diagrama&#10;&#10;El contenido generado por IA puede ser incorrecto." id="923" name="Google Shape;92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564" y="858559"/>
            <a:ext cx="4377385" cy="4377385"/>
          </a:xfrm>
          <a:prstGeom prst="rect">
            <a:avLst/>
          </a:prstGeom>
          <a:noFill/>
          <a:ln>
            <a:noFill/>
          </a:ln>
        </p:spPr>
      </p:pic>
      <p:sp>
        <p:nvSpPr>
          <p:cNvPr id="924" name="Google Shape;924;p1"/>
          <p:cNvSpPr txBox="1"/>
          <p:nvPr>
            <p:ph idx="1" type="subTitle"/>
          </p:nvPr>
        </p:nvSpPr>
        <p:spPr>
          <a:xfrm>
            <a:off x="6774975" y="4212225"/>
            <a:ext cx="19932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 u="sng"/>
              <a:t>Versión:</a:t>
            </a:r>
            <a:r>
              <a:rPr lang="en" sz="1600"/>
              <a:t> MVP 1.0</a:t>
            </a:r>
            <a:endParaRPr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38de5034b01_1_31"/>
          <p:cNvSpPr txBox="1"/>
          <p:nvPr>
            <p:ph type="title"/>
          </p:nvPr>
        </p:nvSpPr>
        <p:spPr>
          <a:xfrm>
            <a:off x="2167203" y="439049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Diagrama de contexto de Usuario</a:t>
            </a:r>
            <a:endParaRPr/>
          </a:p>
        </p:txBody>
      </p:sp>
      <p:pic>
        <p:nvPicPr>
          <p:cNvPr id="984" name="Google Shape;984;g38de5034b01_1_31" title="UML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650" y="1015049"/>
            <a:ext cx="7304696" cy="382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38de5034b01_4_28"/>
          <p:cNvSpPr txBox="1"/>
          <p:nvPr>
            <p:ph type="title"/>
          </p:nvPr>
        </p:nvSpPr>
        <p:spPr>
          <a:xfrm>
            <a:off x="1751995" y="402525"/>
            <a:ext cx="564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Gestión del proyecto</a:t>
            </a:r>
            <a:endParaRPr/>
          </a:p>
        </p:txBody>
      </p:sp>
      <p:pic>
        <p:nvPicPr>
          <p:cNvPr id="990" name="Google Shape;990;g38de5034b01_4_28"/>
          <p:cNvPicPr preferRelativeResize="0"/>
          <p:nvPr/>
        </p:nvPicPr>
        <p:blipFill rotWithShape="1">
          <a:blip r:embed="rId3">
            <a:alphaModFix/>
          </a:blip>
          <a:srcRect b="4443" l="1561" r="1435" t="8090"/>
          <a:stretch/>
        </p:blipFill>
        <p:spPr>
          <a:xfrm>
            <a:off x="711650" y="2010850"/>
            <a:ext cx="7720702" cy="15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38de5034b01_4_76"/>
          <p:cNvSpPr txBox="1"/>
          <p:nvPr>
            <p:ph type="title"/>
          </p:nvPr>
        </p:nvSpPr>
        <p:spPr>
          <a:xfrm>
            <a:off x="1751995" y="402525"/>
            <a:ext cx="564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Avance del proyecto</a:t>
            </a:r>
            <a:endParaRPr/>
          </a:p>
        </p:txBody>
      </p:sp>
      <p:pic>
        <p:nvPicPr>
          <p:cNvPr id="996" name="Google Shape;996;g38de5034b01_4_76"/>
          <p:cNvPicPr preferRelativeResize="0"/>
          <p:nvPr/>
        </p:nvPicPr>
        <p:blipFill rotWithShape="1">
          <a:blip r:embed="rId3">
            <a:alphaModFix/>
          </a:blip>
          <a:srcRect b="4826" l="1000" r="1893" t="7738"/>
          <a:stretch/>
        </p:blipFill>
        <p:spPr>
          <a:xfrm>
            <a:off x="752375" y="1722200"/>
            <a:ext cx="7639250" cy="20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38de5034b01_1_37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Presupuesto del Proyecto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02" name="Google Shape;1002;g38de5034b01_1_37"/>
          <p:cNvSpPr txBox="1"/>
          <p:nvPr>
            <p:ph idx="1" type="subTitle"/>
          </p:nvPr>
        </p:nvSpPr>
        <p:spPr>
          <a:xfrm>
            <a:off x="4956675" y="1509899"/>
            <a:ext cx="3448800" cy="26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Costo total estimado: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💰 $24.090.000 CLP ≈ 610 UF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Distribución principal: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/>
              <a:t>Personal de desarrollo: $17.114.400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/>
              <a:t>Cloud y hosting: $1.389.317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/>
              <a:t>Infraestructura y licencias: $1.532.366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/>
              <a:t>Operativos y administrativos: $950.800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/>
              <a:t>Contingencia: $2.580.201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n que contiene Icono&#10;&#10;El contenido generado por IA puede ser incorrecto." id="1003" name="Google Shape;1003;g38de5034b01_1_37"/>
          <p:cNvPicPr preferRelativeResize="0"/>
          <p:nvPr/>
        </p:nvPicPr>
        <p:blipFill rotWithShape="1">
          <a:blip r:embed="rId3">
            <a:alphaModFix/>
          </a:blip>
          <a:srcRect b="22136" l="0" r="0" t="19608"/>
          <a:stretch/>
        </p:blipFill>
        <p:spPr>
          <a:xfrm>
            <a:off x="158125" y="1350313"/>
            <a:ext cx="4669175" cy="29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38de5034b01_1_46"/>
          <p:cNvSpPr txBox="1"/>
          <p:nvPr>
            <p:ph type="title"/>
          </p:nvPr>
        </p:nvSpPr>
        <p:spPr>
          <a:xfrm>
            <a:off x="2167203" y="439049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Gestión de Riesgos (RBS)</a:t>
            </a:r>
            <a:endParaRPr/>
          </a:p>
        </p:txBody>
      </p:sp>
      <p:pic>
        <p:nvPicPr>
          <p:cNvPr id="1009" name="Google Shape;1009;g38de5034b01_1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00" y="1164075"/>
            <a:ext cx="8582800" cy="353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38de5034b01_1_52"/>
          <p:cNvSpPr txBox="1"/>
          <p:nvPr>
            <p:ph type="title"/>
          </p:nvPr>
        </p:nvSpPr>
        <p:spPr>
          <a:xfrm>
            <a:off x="2167203" y="439049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Plan de Gestión de Riesgos</a:t>
            </a:r>
            <a:endParaRPr/>
          </a:p>
        </p:txBody>
      </p:sp>
      <p:pic>
        <p:nvPicPr>
          <p:cNvPr id="1015" name="Google Shape;1015;g38de5034b01_1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450" y="1505375"/>
            <a:ext cx="8345099" cy="292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Google Shape;1016;g38de5034b01_1_52"/>
          <p:cNvSpPr txBox="1"/>
          <p:nvPr>
            <p:ph idx="1" type="subTitle"/>
          </p:nvPr>
        </p:nvSpPr>
        <p:spPr>
          <a:xfrm>
            <a:off x="3289200" y="1067550"/>
            <a:ext cx="25656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Riesgos de Alcance/Calidad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38de5034b01_1_60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Resultados del Proyecto Actuales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22" name="Google Shape;1022;g38de5034b01_1_60"/>
          <p:cNvSpPr txBox="1"/>
          <p:nvPr>
            <p:ph idx="1" type="subTitle"/>
          </p:nvPr>
        </p:nvSpPr>
        <p:spPr>
          <a:xfrm>
            <a:off x="291575" y="1434099"/>
            <a:ext cx="3448800" cy="26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u="sng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/>
              <a:t>Plataforma funcional (MVP) implementada con módulos principales operativos.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/>
              <a:t>Gráficos radar y de evolución funcionales y dinámic</a:t>
            </a:r>
            <a:r>
              <a:rPr lang="en"/>
              <a:t>o</a:t>
            </a:r>
            <a:r>
              <a:rPr lang="en"/>
              <a:t>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/>
              <a:t>Base de datos estructurada y segura en la nube.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n que contiene Icono&#10;&#10;El contenido generado por IA puede ser incorrecto." id="1023" name="Google Shape;1023;g38de5034b01_1_60"/>
          <p:cNvPicPr preferRelativeResize="0"/>
          <p:nvPr/>
        </p:nvPicPr>
        <p:blipFill rotWithShape="1">
          <a:blip r:embed="rId3">
            <a:alphaModFix/>
          </a:blip>
          <a:srcRect b="22136" l="0" r="0" t="19608"/>
          <a:stretch/>
        </p:blipFill>
        <p:spPr>
          <a:xfrm>
            <a:off x="3914000" y="1274538"/>
            <a:ext cx="4669175" cy="29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38de5034b01_1_67"/>
          <p:cNvSpPr txBox="1"/>
          <p:nvPr>
            <p:ph type="title"/>
          </p:nvPr>
        </p:nvSpPr>
        <p:spPr>
          <a:xfrm>
            <a:off x="2167203" y="439049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1029" name="Google Shape;1029;g38de5034b01_1_67"/>
          <p:cNvSpPr txBox="1"/>
          <p:nvPr>
            <p:ph idx="1" type="subTitle"/>
          </p:nvPr>
        </p:nvSpPr>
        <p:spPr>
          <a:xfrm>
            <a:off x="1868400" y="1434300"/>
            <a:ext cx="5407200" cy="22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700"/>
              <a:t>✅ Mi Visión Académica responde a una necesidad real de los estudiantes para comprender su rendimiento y tomar decisiones informadas.</a:t>
            </a:r>
            <a:endParaRPr sz="1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700"/>
              <a:t>✅ Permite un análisis visual claro y recomendaciones personalizadas.</a:t>
            </a:r>
            <a:endParaRPr sz="1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700"/>
              <a:t>✅ Tiene potencial de expansión institucional y futura integración con IA.</a:t>
            </a:r>
            <a:endParaRPr sz="1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700"/>
              <a:t>✅ Aporta valor a Duoc UC como herramienta de orientación y retención académica.</a:t>
            </a:r>
            <a:endParaRPr sz="1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38de5034b01_1_73"/>
          <p:cNvSpPr txBox="1"/>
          <p:nvPr>
            <p:ph type="title"/>
          </p:nvPr>
        </p:nvSpPr>
        <p:spPr>
          <a:xfrm>
            <a:off x="2167203" y="439049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Proyecciones Futuras</a:t>
            </a:r>
            <a:endParaRPr/>
          </a:p>
        </p:txBody>
      </p:sp>
      <p:sp>
        <p:nvSpPr>
          <p:cNvPr id="1035" name="Google Shape;1035;g38de5034b01_1_73"/>
          <p:cNvSpPr txBox="1"/>
          <p:nvPr>
            <p:ph idx="1" type="subTitle"/>
          </p:nvPr>
        </p:nvSpPr>
        <p:spPr>
          <a:xfrm>
            <a:off x="1868400" y="1015050"/>
            <a:ext cx="5407200" cy="22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Implementación de IA predictiva para anticipar desempeño futuro.</a:t>
            </a:r>
            <a:endParaRPr sz="1700"/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Generación de informes con todos los detalles del estudiante y sus resultados</a:t>
            </a:r>
            <a:endParaRPr sz="1700"/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Implementación test de interés para potenciar el uso de IA</a:t>
            </a:r>
            <a:endParaRPr sz="1700"/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ctr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" sz="1700"/>
              <a:t>Implementación retroalimentación de docentes para potenciar el uso de IA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38de5034b01_4_47"/>
          <p:cNvSpPr txBox="1"/>
          <p:nvPr>
            <p:ph type="title"/>
          </p:nvPr>
        </p:nvSpPr>
        <p:spPr>
          <a:xfrm>
            <a:off x="2167203" y="439049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Cierre</a:t>
            </a:r>
            <a:endParaRPr/>
          </a:p>
        </p:txBody>
      </p:sp>
      <p:sp>
        <p:nvSpPr>
          <p:cNvPr id="1041" name="Google Shape;1041;g38de5034b01_4_47"/>
          <p:cNvSpPr txBox="1"/>
          <p:nvPr>
            <p:ph idx="1" type="subTitle"/>
          </p:nvPr>
        </p:nvSpPr>
        <p:spPr>
          <a:xfrm>
            <a:off x="2397575" y="1525600"/>
            <a:ext cx="5407200" cy="1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700"/>
              <a:t>Mi visión académica busca transformar los datos en decisiones de manera inteligente para el futuro académico de los estudiantes</a:t>
            </a:r>
            <a:endParaRPr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1042" name="Google Shape;1042;g38de5034b01_4_47" title="Online report-br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22450" y="1876125"/>
            <a:ext cx="3437675" cy="343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"/>
          <p:cNvSpPr txBox="1"/>
          <p:nvPr>
            <p:ph type="title"/>
          </p:nvPr>
        </p:nvSpPr>
        <p:spPr>
          <a:xfrm>
            <a:off x="2167203" y="439049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Mi Visión Académica</a:t>
            </a:r>
            <a:endParaRPr/>
          </a:p>
        </p:txBody>
      </p:sp>
      <p:sp>
        <p:nvSpPr>
          <p:cNvPr id="930" name="Google Shape;930;p4"/>
          <p:cNvSpPr txBox="1"/>
          <p:nvPr>
            <p:ph idx="1" type="subTitle"/>
          </p:nvPr>
        </p:nvSpPr>
        <p:spPr>
          <a:xfrm>
            <a:off x="1868400" y="1433550"/>
            <a:ext cx="5407200" cy="2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700"/>
              <a:t>Mi visión académica es una plataforma web que </a:t>
            </a:r>
            <a:r>
              <a:rPr lang="en" sz="1700"/>
              <a:t>ayudará</a:t>
            </a:r>
            <a:r>
              <a:rPr lang="en" sz="1700"/>
              <a:t> a los estudiantes a analizar el rendimiento académico de los estudiantes y les muestra en </a:t>
            </a:r>
            <a:r>
              <a:rPr lang="en" sz="1700"/>
              <a:t>qué</a:t>
            </a:r>
            <a:r>
              <a:rPr lang="en" sz="1700"/>
              <a:t> asignatura tienen un mayor potencial y en </a:t>
            </a:r>
            <a:r>
              <a:rPr lang="en" sz="1700"/>
              <a:t>cuáles</a:t>
            </a:r>
            <a:r>
              <a:rPr lang="en" sz="1700"/>
              <a:t> asignaturas </a:t>
            </a:r>
            <a:r>
              <a:rPr lang="en" sz="1700"/>
              <a:t>podrían</a:t>
            </a:r>
            <a:r>
              <a:rPr lang="en" sz="1700"/>
              <a:t> mejorar esto mediante gráficos y análisis personalizados para cada estudiante, ayudando al fortalecimiento en su orientación académica y proyección profesional</a:t>
            </a:r>
            <a:endParaRPr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38de5034b01_4_82"/>
          <p:cNvSpPr txBox="1"/>
          <p:nvPr>
            <p:ph type="title"/>
          </p:nvPr>
        </p:nvSpPr>
        <p:spPr>
          <a:xfrm>
            <a:off x="2167203" y="439049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936" name="Google Shape;936;g38de5034b01_4_82"/>
          <p:cNvSpPr txBox="1"/>
          <p:nvPr>
            <p:ph idx="1" type="subTitle"/>
          </p:nvPr>
        </p:nvSpPr>
        <p:spPr>
          <a:xfrm>
            <a:off x="1868400" y="1433550"/>
            <a:ext cx="5407200" cy="2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700"/>
              <a:t>El proyecto se desarrollará con un enfoque híbrido que combina metodologías Ágil y Tradicional, buscando flexibilidad, control y eficiencia. Las etapas incluyen: levantamiento de requerimientos, desarrollo backend y frontend, implementación de algoritmos de recomendación, y validación con usuarios.</a:t>
            </a:r>
            <a:endParaRPr sz="15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1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Problemática y Solución Propuesta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42" name="Google Shape;942;p11"/>
          <p:cNvSpPr txBox="1"/>
          <p:nvPr>
            <p:ph idx="1" type="subTitle"/>
          </p:nvPr>
        </p:nvSpPr>
        <p:spPr>
          <a:xfrm>
            <a:off x="3952975" y="1005150"/>
            <a:ext cx="46206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Problemática</a:t>
            </a:r>
            <a:endParaRPr u="sng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/>
              <a:t>Falta de herramientas de análisis académico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/>
              <a:t>Dificultad para visualizar el rendimiento a lo largo de los semestres.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/>
              <a:t>Escasa orientación académica y laboral automatizada.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descr="Imagen que contiene Icono&#10;&#10;El contenido generado por IA puede ser incorrecto." id="943" name="Google Shape;943;p11"/>
          <p:cNvPicPr preferRelativeResize="0"/>
          <p:nvPr/>
        </p:nvPicPr>
        <p:blipFill rotWithShape="1">
          <a:blip r:embed="rId3">
            <a:alphaModFix/>
          </a:blip>
          <a:srcRect b="22136" l="0" r="0" t="19608"/>
          <a:stretch/>
        </p:blipFill>
        <p:spPr>
          <a:xfrm>
            <a:off x="-525425" y="1274550"/>
            <a:ext cx="4669175" cy="29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11"/>
          <p:cNvSpPr txBox="1"/>
          <p:nvPr>
            <p:ph idx="1" type="subTitle"/>
          </p:nvPr>
        </p:nvSpPr>
        <p:spPr>
          <a:xfrm>
            <a:off x="3872450" y="2730975"/>
            <a:ext cx="5271600" cy="21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Solución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Desarrollo de una plataforma web interactiva que permita: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/>
              <a:t>Ingreso y almacenamiento de notas académicas.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/>
              <a:t>Visualización de gráficos radar y de evolución.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/>
              <a:t>Generación automática de reportes con fortalezas, debilidades y recomendación de mejoras.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10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Objetivos Generales</a:t>
            </a:r>
            <a:endParaRPr/>
          </a:p>
        </p:txBody>
      </p:sp>
      <p:pic>
        <p:nvPicPr>
          <p:cNvPr descr="Imagen que contiene Interfaz de usuario gráfica&#10;&#10;El contenido generado por IA puede ser incorrecto." id="950" name="Google Shape;9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5550" y="1404550"/>
            <a:ext cx="3970050" cy="3970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10"/>
          <p:cNvSpPr txBox="1"/>
          <p:nvPr>
            <p:ph idx="1" type="subTitle"/>
          </p:nvPr>
        </p:nvSpPr>
        <p:spPr>
          <a:xfrm>
            <a:off x="970500" y="1606749"/>
            <a:ext cx="4392000" cy="22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 u="sng">
              <a:solidFill>
                <a:srgbClr val="494C4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>
                <a:solidFill>
                  <a:srgbClr val="494C4F"/>
                </a:solidFill>
              </a:rPr>
              <a:t>Los principales objetivos desarrollar una plataforma web que permita a los estudiantes analizar su rendimiento académico mediante </a:t>
            </a:r>
            <a:r>
              <a:rPr lang="en" sz="1600">
                <a:solidFill>
                  <a:srgbClr val="494C4F"/>
                </a:solidFill>
              </a:rPr>
              <a:t>gráficos</a:t>
            </a:r>
            <a:r>
              <a:rPr lang="en" sz="1600">
                <a:solidFill>
                  <a:srgbClr val="494C4F"/>
                </a:solidFill>
              </a:rPr>
              <a:t> y reportes personalizados, facilitando la </a:t>
            </a:r>
            <a:r>
              <a:rPr lang="en" sz="1600">
                <a:solidFill>
                  <a:srgbClr val="494C4F"/>
                </a:solidFill>
              </a:rPr>
              <a:t>comprensión</a:t>
            </a:r>
            <a:r>
              <a:rPr lang="en" sz="1600">
                <a:solidFill>
                  <a:srgbClr val="494C4F"/>
                </a:solidFill>
              </a:rPr>
              <a:t> de su progreso y estar acompañado de su docente para dar </a:t>
            </a:r>
            <a:r>
              <a:rPr lang="en" sz="1600">
                <a:solidFill>
                  <a:srgbClr val="494C4F"/>
                </a:solidFill>
              </a:rPr>
              <a:t>retroalimentación</a:t>
            </a:r>
            <a:br>
              <a:rPr lang="en" sz="1600">
                <a:solidFill>
                  <a:srgbClr val="494C4F"/>
                </a:solidFill>
              </a:rPr>
            </a:br>
            <a:endParaRPr sz="1600">
              <a:solidFill>
                <a:srgbClr val="494C4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38de5034b01_4_6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Objetivos Especificos</a:t>
            </a:r>
            <a:endParaRPr/>
          </a:p>
        </p:txBody>
      </p:sp>
      <p:sp>
        <p:nvSpPr>
          <p:cNvPr id="957" name="Google Shape;957;g38de5034b01_4_61"/>
          <p:cNvSpPr txBox="1"/>
          <p:nvPr>
            <p:ph idx="1" type="subTitle"/>
          </p:nvPr>
        </p:nvSpPr>
        <p:spPr>
          <a:xfrm>
            <a:off x="4337925" y="1577875"/>
            <a:ext cx="4392000" cy="25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94C4F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C4F"/>
              </a:buClr>
              <a:buSzPts val="1600"/>
              <a:buChar char="●"/>
            </a:pPr>
            <a:r>
              <a:rPr lang="en" sz="1600">
                <a:solidFill>
                  <a:srgbClr val="494C4F"/>
                </a:solidFill>
              </a:rPr>
              <a:t>Registrar Notas</a:t>
            </a:r>
            <a:endParaRPr sz="1600">
              <a:solidFill>
                <a:srgbClr val="494C4F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C4F"/>
              </a:buClr>
              <a:buSzPts val="1600"/>
              <a:buChar char="●"/>
            </a:pPr>
            <a:r>
              <a:rPr lang="en" sz="1600">
                <a:solidFill>
                  <a:srgbClr val="494C4F"/>
                </a:solidFill>
              </a:rPr>
              <a:t>Diseñar una interfaz intuitiva</a:t>
            </a:r>
            <a:endParaRPr sz="1600">
              <a:solidFill>
                <a:srgbClr val="494C4F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C4F"/>
              </a:buClr>
              <a:buSzPts val="1600"/>
              <a:buChar char="●"/>
            </a:pPr>
            <a:r>
              <a:rPr lang="en" sz="1600">
                <a:solidFill>
                  <a:srgbClr val="494C4F"/>
                </a:solidFill>
              </a:rPr>
              <a:t>Aplicar algoritmos de recomendación</a:t>
            </a:r>
            <a:endParaRPr sz="1600">
              <a:solidFill>
                <a:srgbClr val="494C4F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C4F"/>
              </a:buClr>
              <a:buSzPts val="1600"/>
              <a:buChar char="●"/>
            </a:pPr>
            <a:r>
              <a:rPr lang="en" sz="1600">
                <a:solidFill>
                  <a:srgbClr val="494C4F"/>
                </a:solidFill>
              </a:rPr>
              <a:t>Validar con estudiantes y docentes</a:t>
            </a:r>
            <a:endParaRPr sz="1600">
              <a:solidFill>
                <a:srgbClr val="494C4F"/>
              </a:solidFill>
            </a:endParaRPr>
          </a:p>
        </p:txBody>
      </p:sp>
      <p:pic>
        <p:nvPicPr>
          <p:cNvPr id="958" name="Google Shape;958;g38de5034b01_4_61" title="User research-br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5475" y="1129925"/>
            <a:ext cx="4013575" cy="40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38de5034b01_4_16"/>
          <p:cNvSpPr txBox="1"/>
          <p:nvPr>
            <p:ph type="title"/>
          </p:nvPr>
        </p:nvSpPr>
        <p:spPr>
          <a:xfrm>
            <a:off x="2167203" y="439049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Actores del Proyecto</a:t>
            </a:r>
            <a:endParaRPr/>
          </a:p>
        </p:txBody>
      </p:sp>
      <p:graphicFrame>
        <p:nvGraphicFramePr>
          <p:cNvPr id="964" name="Google Shape;964;g38de5034b01_4_16"/>
          <p:cNvGraphicFramePr/>
          <p:nvPr/>
        </p:nvGraphicFramePr>
        <p:xfrm>
          <a:off x="952500" y="1352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{FE681A4A-6137-4185-AA57-1669750334E9}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Actor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Descripción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Estudiantes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Usuario final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Ingresan sus notas y reciben reportes personalizados.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Docentes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Analista académico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Visualizan el rendimiento de sus alumnos.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Directores de carrera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Analista académico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Visualizan el rendimiento de sus alumnos.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38de5034b01_4_21"/>
          <p:cNvSpPr txBox="1"/>
          <p:nvPr>
            <p:ph type="title"/>
          </p:nvPr>
        </p:nvSpPr>
        <p:spPr>
          <a:xfrm>
            <a:off x="1440066" y="25007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Requerimientos Funcionales Principales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970" name="Google Shape;970;g38de5034b01_4_21"/>
          <p:cNvGraphicFramePr/>
          <p:nvPr/>
        </p:nvGraphicFramePr>
        <p:xfrm>
          <a:off x="952500" y="118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{FE681A4A-6137-4185-AA57-1669750334E9}</a:tableStyleId>
              </a:tblPr>
              <a:tblGrid>
                <a:gridCol w="1295325"/>
                <a:gridCol w="4246875"/>
                <a:gridCol w="1696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Descripción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Prioridad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RF-01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Registro e inicio de sesión de estudiantes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RF-02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Ingreso de notas académicas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RF-03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Generación de gráficos radar y evolución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RF-04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Identificación de fortalezas y debilidades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RF-05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Recomendación automática de mejora y laborales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RF-06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Panel de docentes con reportes de alumnos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71" name="Google Shape;971;g38de5034b01_4_21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{1E73F58B-1B77-48F5-B2DF-7F48860CB521}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38de5034b01_1_24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Arquitectura del Sistema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77" name="Google Shape;977;g38de5034b01_1_24"/>
          <p:cNvSpPr txBox="1"/>
          <p:nvPr>
            <p:ph idx="1" type="subTitle"/>
          </p:nvPr>
        </p:nvSpPr>
        <p:spPr>
          <a:xfrm>
            <a:off x="291575" y="1434100"/>
            <a:ext cx="5404200" cy="31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u="sng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/>
              <a:t>Frontend: CSS + PyMuPDF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/>
              <a:t>Backend: Django / Python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/>
              <a:t>Base de datos: PostgreSQL en la nube Supabase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/>
              <a:t>Integración IA: Grok4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"/>
              <a:t>Hosting: Vercel / Render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n que contiene Icono&#10;&#10;El contenido generado por IA puede ser incorrecto." id="978" name="Google Shape;978;g38de5034b01_1_24"/>
          <p:cNvPicPr preferRelativeResize="0"/>
          <p:nvPr/>
        </p:nvPicPr>
        <p:blipFill rotWithShape="1">
          <a:blip r:embed="rId3">
            <a:alphaModFix/>
          </a:blip>
          <a:srcRect b="22136" l="0" r="0" t="19608"/>
          <a:stretch/>
        </p:blipFill>
        <p:spPr>
          <a:xfrm>
            <a:off x="5561050" y="1478725"/>
            <a:ext cx="3857725" cy="24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AB8FDC"/>
      </a:accent1>
      <a:accent2>
        <a:srgbClr val="C7BAFC"/>
      </a:accent2>
      <a:accent3>
        <a:srgbClr val="E4D8FF"/>
      </a:accent3>
      <a:accent4>
        <a:srgbClr val="BEBEBE"/>
      </a:accent4>
      <a:accent5>
        <a:srgbClr val="20004D"/>
      </a:accent5>
      <a:accent6>
        <a:srgbClr val="9E9E9E"/>
      </a:accent6>
      <a:hlink>
        <a:srgbClr val="AB8FD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