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81710ff4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81710ff4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T(n)= \left\{ \begin{array}{lcc}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       c &amp;   si  &amp; n \leq 1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       \sum_{i=1}^{n-1} (c1 + \sum_{x=1}^{log_{2}(n)}c2) + 2T(n/2)+c3 &amp;  si &amp; n \geq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       \end{array}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\right.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1710f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1710f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9ecfcc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9ecfcc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1710ff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1710ff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9ecfcc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9ecfcc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1710ff4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1710ff4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1710ff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1710ff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1710ff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1710ff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81710ff4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81710ff4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y Estructuras de Datos 2020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Turno de Práctica - Jueves de 10 a 12:30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14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03050"/>
            <a:ext cx="44005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589750" y="3494975"/>
            <a:ext cx="7657500" cy="10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&#10;T(n)= \left\{ \begin{array}{lcc}&#10;             c &amp;   si  &amp; n \leq 1 \\&#10;             \sum_{i=1}^{n-1} (c1 + \sum_{x=1}^{log_{2}(n)}c2) + 2T(n/2)+c3 &amp;  si &amp; n \geq 2&#10;             \end{array}&#10;   \right.&#10;" id="212" name="Google Shape;2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49" y="3494976"/>
            <a:ext cx="7515649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Recurrencias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10 - rec1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50" y="1343025"/>
            <a:ext cx="4010025" cy="1076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5"/>
          <p:cNvGrpSpPr/>
          <p:nvPr/>
        </p:nvGrpSpPr>
        <p:grpSpPr>
          <a:xfrm>
            <a:off x="1716250" y="3094900"/>
            <a:ext cx="5064300" cy="1076400"/>
            <a:chOff x="1716250" y="3094900"/>
            <a:chExt cx="5064300" cy="1076400"/>
          </a:xfrm>
        </p:grpSpPr>
        <p:sp>
          <p:nvSpPr>
            <p:cNvPr id="148" name="Google Shape;148;p15"/>
            <p:cNvSpPr txBox="1"/>
            <p:nvPr/>
          </p:nvSpPr>
          <p:spPr>
            <a:xfrm>
              <a:off x="1716250" y="3094900"/>
              <a:ext cx="5064300" cy="10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        c</a:t>
              </a:r>
              <a:r>
                <a:rPr baseline="-25000" lang="es-419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      </a:t>
              </a:r>
              <a:r>
                <a:rPr lang="es-419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               n &lt;= 1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T(n) = 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        2T(n-1) + c</a:t>
              </a:r>
              <a:r>
                <a:rPr baseline="-25000" lang="es-419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2   </a:t>
              </a:r>
              <a:r>
                <a:rPr lang="es-419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</a:t>
              </a:r>
              <a:r>
                <a:rPr lang="es-419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n &gt;= 2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322925" y="3106625"/>
              <a:ext cx="114300" cy="835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10 - rec1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1:</a:t>
            </a:r>
            <a:r>
              <a:rPr lang="es-419" sz="1400"/>
              <a:t>  2T(n-1) + c</a:t>
            </a:r>
            <a:r>
              <a:rPr baseline="-25000" lang="es-419" sz="1400"/>
              <a:t>2 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2:</a:t>
            </a:r>
            <a:r>
              <a:rPr lang="es-419" sz="1400"/>
              <a:t>  2 [ </a:t>
            </a:r>
            <a:r>
              <a:rPr b="1" lang="es-419" sz="1400">
                <a:solidFill>
                  <a:srgbClr val="FF00FF"/>
                </a:solidFill>
              </a:rPr>
              <a:t>2T(n - 1 -1) + c</a:t>
            </a:r>
            <a:r>
              <a:rPr b="1" baseline="-25000" lang="es-419" sz="1400">
                <a:solidFill>
                  <a:srgbClr val="FF00FF"/>
                </a:solidFill>
              </a:rPr>
              <a:t>2</a:t>
            </a:r>
            <a:r>
              <a:rPr lang="es-419" sz="1400"/>
              <a:t> ] + c</a:t>
            </a:r>
            <a:r>
              <a:rPr baseline="-25000" lang="es-419" sz="1400"/>
              <a:t>2 </a:t>
            </a:r>
            <a:r>
              <a:rPr lang="es-419" sz="1400"/>
              <a:t> = 2</a:t>
            </a:r>
            <a:r>
              <a:rPr baseline="30000" lang="es-419" sz="1400"/>
              <a:t>2</a:t>
            </a:r>
            <a:r>
              <a:rPr lang="es-419" sz="1400"/>
              <a:t>T(n - 2) + 2*c</a:t>
            </a:r>
            <a:r>
              <a:rPr baseline="-25000" lang="es-419" sz="1400"/>
              <a:t>2</a:t>
            </a:r>
            <a:r>
              <a:rPr lang="es-419" sz="1400"/>
              <a:t> + c</a:t>
            </a:r>
            <a:r>
              <a:rPr baseline="-25000" lang="es-419" sz="1400"/>
              <a:t>2 </a:t>
            </a:r>
            <a:r>
              <a:rPr lang="es-419" sz="1400"/>
              <a:t> = 2</a:t>
            </a:r>
            <a:r>
              <a:rPr baseline="30000" lang="es-419" sz="1400"/>
              <a:t>2</a:t>
            </a:r>
            <a:r>
              <a:rPr lang="es-419" sz="1400"/>
              <a:t>T(n - 2) + 3*c</a:t>
            </a:r>
            <a:r>
              <a:rPr baseline="-25000" lang="es-419" sz="1400"/>
              <a:t>2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3:</a:t>
            </a:r>
            <a:r>
              <a:rPr lang="es-419" sz="1400"/>
              <a:t>  2</a:t>
            </a:r>
            <a:r>
              <a:rPr baseline="30000" lang="es-419" sz="1400"/>
              <a:t>2</a:t>
            </a:r>
            <a:r>
              <a:rPr lang="es-419" sz="1400"/>
              <a:t> [ </a:t>
            </a:r>
            <a:r>
              <a:rPr b="1" lang="es-419" sz="1400">
                <a:solidFill>
                  <a:srgbClr val="FF00FF"/>
                </a:solidFill>
              </a:rPr>
              <a:t>2T(n - 2 -1)+ c</a:t>
            </a:r>
            <a:r>
              <a:rPr b="1" baseline="-25000" lang="es-419" sz="1400">
                <a:solidFill>
                  <a:srgbClr val="FF00FF"/>
                </a:solidFill>
              </a:rPr>
              <a:t>2</a:t>
            </a:r>
            <a:r>
              <a:rPr lang="es-419" sz="1400"/>
              <a:t> ] + 3*c</a:t>
            </a:r>
            <a:r>
              <a:rPr baseline="-25000" lang="es-419" sz="1400"/>
              <a:t>2 </a:t>
            </a:r>
            <a:r>
              <a:rPr lang="es-419" sz="1400"/>
              <a:t> = 2</a:t>
            </a:r>
            <a:r>
              <a:rPr baseline="30000" lang="es-419" sz="1400"/>
              <a:t>3</a:t>
            </a:r>
            <a:r>
              <a:rPr lang="es-419" sz="1400"/>
              <a:t>T(n - 3) + 4*c</a:t>
            </a:r>
            <a:r>
              <a:rPr baseline="-25000" lang="es-419" sz="1400"/>
              <a:t>2</a:t>
            </a:r>
            <a:r>
              <a:rPr lang="es-419" sz="1400"/>
              <a:t> + 3*c</a:t>
            </a:r>
            <a:r>
              <a:rPr baseline="-25000" lang="es-419" sz="1400"/>
              <a:t>2 </a:t>
            </a:r>
            <a:r>
              <a:rPr lang="es-419" sz="1400"/>
              <a:t> = 2</a:t>
            </a:r>
            <a:r>
              <a:rPr baseline="30000" lang="es-419" sz="1400"/>
              <a:t>3</a:t>
            </a:r>
            <a:r>
              <a:rPr lang="es-419" sz="1400"/>
              <a:t>T(n - 3) + 7*c</a:t>
            </a:r>
            <a:r>
              <a:rPr baseline="-25000" lang="es-419" sz="1400"/>
              <a:t>2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i (general):</a:t>
            </a:r>
            <a:r>
              <a:rPr lang="es-419" sz="1400"/>
              <a:t>  2</a:t>
            </a:r>
            <a:r>
              <a:rPr baseline="30000" lang="es-419" sz="1400"/>
              <a:t>i</a:t>
            </a:r>
            <a:r>
              <a:rPr lang="es-419" sz="1400"/>
              <a:t>T(n-i) +(2</a:t>
            </a:r>
            <a:r>
              <a:rPr baseline="30000" lang="es-419" sz="1400"/>
              <a:t>i</a:t>
            </a:r>
            <a:r>
              <a:rPr lang="es-419" sz="1400"/>
              <a:t> -1)* c</a:t>
            </a:r>
            <a:r>
              <a:rPr baseline="-25000" lang="es-419" sz="1400"/>
              <a:t>2 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Se reemplaza i en el paso general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2</a:t>
            </a:r>
            <a:r>
              <a:rPr baseline="30000" lang="es-419" sz="1400"/>
              <a:t>n - 1</a:t>
            </a:r>
            <a:r>
              <a:rPr lang="es-419" sz="1400"/>
              <a:t>T(n-(n - 1)) +(2</a:t>
            </a:r>
            <a:r>
              <a:rPr baseline="30000" lang="es-419" sz="1400"/>
              <a:t>n - 1</a:t>
            </a:r>
            <a:r>
              <a:rPr lang="es-419" sz="1400"/>
              <a:t> -1)* c</a:t>
            </a:r>
            <a:r>
              <a:rPr baseline="-25000" lang="es-419" sz="1400"/>
              <a:t>2 </a:t>
            </a:r>
            <a:r>
              <a:rPr lang="es-419" sz="1400"/>
              <a:t> = 2</a:t>
            </a:r>
            <a:r>
              <a:rPr baseline="30000" lang="es-419" sz="1400"/>
              <a:t>n - 1</a:t>
            </a:r>
            <a:r>
              <a:rPr lang="es-419" sz="1400"/>
              <a:t>T(1)+(2</a:t>
            </a:r>
            <a:r>
              <a:rPr baseline="30000" lang="es-419" sz="1400"/>
              <a:t>n - 1</a:t>
            </a:r>
            <a:r>
              <a:rPr lang="es-419" sz="1400"/>
              <a:t> -1)* c</a:t>
            </a:r>
            <a:r>
              <a:rPr baseline="-25000" lang="es-419" sz="1400"/>
              <a:t>2</a:t>
            </a:r>
            <a:r>
              <a:rPr lang="es-419" sz="1400"/>
              <a:t>= 2</a:t>
            </a:r>
            <a:r>
              <a:rPr baseline="30000" lang="es-419" sz="1400"/>
              <a:t>n - 1</a:t>
            </a:r>
            <a:r>
              <a:rPr lang="es-419" sz="1400"/>
              <a:t>*c</a:t>
            </a:r>
            <a:r>
              <a:rPr baseline="-25000" lang="es-419" sz="1400"/>
              <a:t>1</a:t>
            </a:r>
            <a:r>
              <a:rPr lang="es-419" sz="1400"/>
              <a:t>+(2</a:t>
            </a:r>
            <a:r>
              <a:rPr baseline="30000" lang="es-419" sz="1400"/>
              <a:t>n - 1</a:t>
            </a:r>
            <a:r>
              <a:rPr lang="es-419" sz="1400"/>
              <a:t> -1)* c</a:t>
            </a:r>
            <a:r>
              <a:rPr baseline="-25000" lang="es-419" sz="1400"/>
              <a:t>2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T (n) = (c</a:t>
            </a:r>
            <a:r>
              <a:rPr baseline="-25000" lang="es-419" sz="1400"/>
              <a:t>1</a:t>
            </a:r>
            <a:r>
              <a:rPr lang="es-419" sz="1400"/>
              <a:t> + c</a:t>
            </a:r>
            <a:r>
              <a:rPr baseline="-25000" lang="es-419" sz="1400"/>
              <a:t>2</a:t>
            </a:r>
            <a:r>
              <a:rPr lang="es-419" sz="1400"/>
              <a:t>) * 2</a:t>
            </a:r>
            <a:r>
              <a:rPr baseline="30000" lang="es-419" sz="1400"/>
              <a:t>n - 1</a:t>
            </a:r>
            <a:r>
              <a:rPr lang="es-419" sz="1400"/>
              <a:t>  -  c</a:t>
            </a:r>
            <a:r>
              <a:rPr baseline="-25000" lang="es-419" sz="1400"/>
              <a:t>2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s-419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4415500" y="231450"/>
            <a:ext cx="50643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c</a:t>
            </a:r>
            <a:r>
              <a:rPr baseline="-25000"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    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n &lt;=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T(n) =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2T(n-1) + c</a:t>
            </a:r>
            <a:r>
              <a:rPr baseline="-25000"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 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n &gt;=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364550" y="3780675"/>
            <a:ext cx="2048700" cy="54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5004575" y="231450"/>
            <a:ext cx="114300" cy="83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670450" y="2571750"/>
            <a:ext cx="1995900" cy="590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Caso base: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 -i =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i = n - 1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10 - rec2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00" y="1307850"/>
            <a:ext cx="33337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1418500" y="2869150"/>
            <a:ext cx="50643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c</a:t>
            </a:r>
            <a:r>
              <a:rPr baseline="-25000"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    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n &lt;=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T(n) =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T(n-1) + c</a:t>
            </a:r>
            <a:r>
              <a:rPr baseline="-25000"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 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n &gt;=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2007575" y="2869150"/>
            <a:ext cx="114300" cy="83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10 - rec2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1:</a:t>
            </a:r>
            <a:r>
              <a:rPr lang="es-419" sz="1400"/>
              <a:t>  T(n-1) + c</a:t>
            </a:r>
            <a:r>
              <a:rPr baseline="-25000" lang="es-419" sz="1400"/>
              <a:t>2 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2:</a:t>
            </a:r>
            <a:r>
              <a:rPr lang="es-419" sz="1400"/>
              <a:t>   [ </a:t>
            </a:r>
            <a:r>
              <a:rPr b="1" lang="es-419" sz="1400">
                <a:solidFill>
                  <a:srgbClr val="FF00FF"/>
                </a:solidFill>
              </a:rPr>
              <a:t>T(n - 1 -1) + c</a:t>
            </a:r>
            <a:r>
              <a:rPr b="1" baseline="-25000" lang="es-419" sz="1400">
                <a:solidFill>
                  <a:srgbClr val="FF00FF"/>
                </a:solidFill>
              </a:rPr>
              <a:t>2</a:t>
            </a:r>
            <a:r>
              <a:rPr lang="es-419" sz="1400"/>
              <a:t> ] + c</a:t>
            </a:r>
            <a:r>
              <a:rPr baseline="-25000" lang="es-419" sz="1400"/>
              <a:t>2 </a:t>
            </a:r>
            <a:r>
              <a:rPr lang="es-419" sz="1400"/>
              <a:t> = T(n - 2) + c</a:t>
            </a:r>
            <a:r>
              <a:rPr baseline="-25000" lang="es-419" sz="1400"/>
              <a:t>2</a:t>
            </a:r>
            <a:r>
              <a:rPr lang="es-419" sz="1400"/>
              <a:t> + c</a:t>
            </a:r>
            <a:r>
              <a:rPr baseline="-25000" lang="es-419" sz="1400"/>
              <a:t>2 </a:t>
            </a:r>
            <a:r>
              <a:rPr lang="es-419" sz="1400"/>
              <a:t> = T(n - 2) + 2*c</a:t>
            </a:r>
            <a:r>
              <a:rPr baseline="-25000" lang="es-419" sz="1400"/>
              <a:t>2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3:</a:t>
            </a:r>
            <a:r>
              <a:rPr lang="es-419" sz="1400"/>
              <a:t>   [ </a:t>
            </a:r>
            <a:r>
              <a:rPr b="1" lang="es-419" sz="1400">
                <a:solidFill>
                  <a:srgbClr val="FF00FF"/>
                </a:solidFill>
              </a:rPr>
              <a:t>T(n - 2 -1)+ c</a:t>
            </a:r>
            <a:r>
              <a:rPr b="1" baseline="-25000" lang="es-419" sz="1400">
                <a:solidFill>
                  <a:srgbClr val="FF00FF"/>
                </a:solidFill>
              </a:rPr>
              <a:t>2</a:t>
            </a:r>
            <a:r>
              <a:rPr lang="es-419" sz="1400"/>
              <a:t> ] + 2*c</a:t>
            </a:r>
            <a:r>
              <a:rPr baseline="-25000" lang="es-419" sz="1400"/>
              <a:t>2 </a:t>
            </a:r>
            <a:r>
              <a:rPr lang="es-419" sz="1400"/>
              <a:t> = T(n - 3) + c</a:t>
            </a:r>
            <a:r>
              <a:rPr baseline="-25000" lang="es-419" sz="1400"/>
              <a:t>2</a:t>
            </a:r>
            <a:r>
              <a:rPr lang="es-419" sz="1400"/>
              <a:t> + 2*c</a:t>
            </a:r>
            <a:r>
              <a:rPr baseline="-25000" lang="es-419" sz="1400"/>
              <a:t>2 </a:t>
            </a:r>
            <a:r>
              <a:rPr lang="es-419" sz="1400"/>
              <a:t> = T(n - 3) + 3*c</a:t>
            </a:r>
            <a:r>
              <a:rPr baseline="-25000" lang="es-419" sz="1400"/>
              <a:t>2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i (general):</a:t>
            </a:r>
            <a:r>
              <a:rPr lang="es-419" sz="1400"/>
              <a:t>  T(n-i) + i* c</a:t>
            </a:r>
            <a:r>
              <a:rPr baseline="-25000" lang="es-419" sz="1400"/>
              <a:t>2 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Se reemplaza i en el paso general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T(n-(n - 1)) +(n -1)* c</a:t>
            </a:r>
            <a:r>
              <a:rPr baseline="-25000" lang="es-419" sz="1400"/>
              <a:t>2 </a:t>
            </a:r>
            <a:r>
              <a:rPr lang="es-419" sz="1400"/>
              <a:t> =T(1)+(n - 1)* c</a:t>
            </a:r>
            <a:r>
              <a:rPr baseline="-25000" lang="es-419" sz="1400"/>
              <a:t>2</a:t>
            </a:r>
            <a:r>
              <a:rPr lang="es-419" sz="1400"/>
              <a:t>= c</a:t>
            </a:r>
            <a:r>
              <a:rPr baseline="-25000" lang="es-419" sz="1400"/>
              <a:t>1</a:t>
            </a:r>
            <a:r>
              <a:rPr lang="es-419" sz="1400"/>
              <a:t>+(n - 1)* c</a:t>
            </a:r>
            <a:r>
              <a:rPr baseline="-25000" lang="es-419" sz="1400"/>
              <a:t>2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T (n) = </a:t>
            </a:r>
            <a:r>
              <a:rPr lang="es-419" sz="1400"/>
              <a:t>c</a:t>
            </a:r>
            <a:r>
              <a:rPr baseline="-25000" lang="es-419" sz="1400"/>
              <a:t>2 </a:t>
            </a:r>
            <a:r>
              <a:rPr lang="es-419" sz="1400"/>
              <a:t>n + </a:t>
            </a:r>
            <a:r>
              <a:rPr lang="es-419" sz="1400"/>
              <a:t>c</a:t>
            </a:r>
            <a:r>
              <a:rPr baseline="-25000" lang="es-419" sz="1400"/>
              <a:t>1</a:t>
            </a:r>
            <a:r>
              <a:rPr lang="es-419" sz="1400"/>
              <a:t> -  c</a:t>
            </a:r>
            <a:r>
              <a:rPr baseline="-25000" lang="es-419" sz="1400"/>
              <a:t>2</a:t>
            </a:r>
            <a:r>
              <a:rPr lang="es-419" sz="1400"/>
              <a:t>  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s-419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4415500" y="231450"/>
            <a:ext cx="50643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c</a:t>
            </a:r>
            <a:r>
              <a:rPr baseline="-25000"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    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n &lt;=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T(n) =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T(n-1) + c</a:t>
            </a:r>
            <a:r>
              <a:rPr baseline="-25000"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 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n &gt;=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1297500" y="3824625"/>
            <a:ext cx="1693500" cy="54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004575" y="231450"/>
            <a:ext cx="114300" cy="83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670450" y="2571750"/>
            <a:ext cx="1995900" cy="590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Caso base: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 -i =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i = n - 1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12 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418500" y="2869150"/>
            <a:ext cx="50643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1</a:t>
            </a:r>
            <a:r>
              <a:rPr baseline="-25000"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n &lt;= 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T(n) =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T(n / 8) + c      n &gt;= 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007575" y="2869150"/>
            <a:ext cx="114300" cy="83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00" y="1055075"/>
            <a:ext cx="39624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12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1:</a:t>
            </a:r>
            <a:r>
              <a:rPr lang="es-419" sz="1400"/>
              <a:t>  T(n/8) + c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2:</a:t>
            </a:r>
            <a:r>
              <a:rPr lang="es-419" sz="1400"/>
              <a:t>   [ </a:t>
            </a:r>
            <a:r>
              <a:rPr b="1" lang="es-419" sz="1400">
                <a:solidFill>
                  <a:srgbClr val="FF00FF"/>
                </a:solidFill>
              </a:rPr>
              <a:t>T(n/8/8) + c</a:t>
            </a:r>
            <a:r>
              <a:rPr lang="es-419" sz="1400"/>
              <a:t> ] + c</a:t>
            </a:r>
            <a:r>
              <a:rPr baseline="-25000" lang="es-419" sz="1400"/>
              <a:t> </a:t>
            </a:r>
            <a:r>
              <a:rPr lang="es-419" sz="1400"/>
              <a:t> = T(n /8</a:t>
            </a:r>
            <a:r>
              <a:rPr baseline="30000" lang="es-419" sz="1400"/>
              <a:t>2</a:t>
            </a:r>
            <a:r>
              <a:rPr lang="es-419" sz="1400"/>
              <a:t>) + c + c</a:t>
            </a:r>
            <a:r>
              <a:rPr baseline="-25000" lang="es-419" sz="1400"/>
              <a:t> </a:t>
            </a:r>
            <a:r>
              <a:rPr lang="es-419" sz="1400"/>
              <a:t> = T(n /</a:t>
            </a:r>
            <a:r>
              <a:rPr lang="es-419" sz="1400"/>
              <a:t> 8</a:t>
            </a:r>
            <a:r>
              <a:rPr baseline="30000" lang="es-419" sz="1400"/>
              <a:t>2</a:t>
            </a:r>
            <a:r>
              <a:rPr lang="es-419" sz="1400"/>
              <a:t>) + 2*c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3:</a:t>
            </a:r>
            <a:r>
              <a:rPr lang="es-419" sz="1400"/>
              <a:t>   [ </a:t>
            </a:r>
            <a:r>
              <a:rPr b="1" lang="es-419" sz="1400">
                <a:solidFill>
                  <a:srgbClr val="FF00FF"/>
                </a:solidFill>
              </a:rPr>
              <a:t>T(n </a:t>
            </a:r>
            <a:r>
              <a:rPr b="1" lang="es-419" sz="1400">
                <a:solidFill>
                  <a:srgbClr val="FF00FF"/>
                </a:solidFill>
              </a:rPr>
              <a:t>/8/8/8</a:t>
            </a:r>
            <a:r>
              <a:rPr b="1" lang="es-419" sz="1400">
                <a:solidFill>
                  <a:srgbClr val="FF00FF"/>
                </a:solidFill>
              </a:rPr>
              <a:t>)+ c</a:t>
            </a:r>
            <a:r>
              <a:rPr lang="es-419" sz="1400"/>
              <a:t>] + 2*c</a:t>
            </a:r>
            <a:r>
              <a:rPr baseline="-25000" lang="es-419" sz="1400"/>
              <a:t> </a:t>
            </a:r>
            <a:r>
              <a:rPr lang="es-419" sz="1400"/>
              <a:t> = T(n /</a:t>
            </a:r>
            <a:r>
              <a:rPr lang="es-419" sz="1400"/>
              <a:t>8</a:t>
            </a:r>
            <a:r>
              <a:rPr baseline="30000" lang="es-419" sz="1400"/>
              <a:t>3</a:t>
            </a:r>
            <a:r>
              <a:rPr lang="es-419" sz="1400"/>
              <a:t>) + c + 2*c= T(n /</a:t>
            </a:r>
            <a:r>
              <a:rPr lang="es-419" sz="1400"/>
              <a:t>8</a:t>
            </a:r>
            <a:r>
              <a:rPr baseline="30000" lang="es-419" sz="1400"/>
              <a:t>3</a:t>
            </a:r>
            <a:r>
              <a:rPr lang="es-419" sz="1400"/>
              <a:t>) + 3*c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i (general):</a:t>
            </a:r>
            <a:r>
              <a:rPr lang="es-419" sz="1400"/>
              <a:t>  T(n/8</a:t>
            </a:r>
            <a:r>
              <a:rPr baseline="30000" lang="es-419" sz="1500"/>
              <a:t>i</a:t>
            </a:r>
            <a:r>
              <a:rPr lang="es-419" sz="1400"/>
              <a:t>) + i* c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Se reemplaza i en el paso general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T(n/8</a:t>
            </a:r>
            <a:r>
              <a:rPr baseline="30000" lang="es-419" sz="1400"/>
              <a:t>log8(n)</a:t>
            </a:r>
            <a:r>
              <a:rPr lang="es-419" sz="1400"/>
              <a:t> ) +(</a:t>
            </a:r>
            <a:r>
              <a:rPr lang="es-419" sz="1400"/>
              <a:t>log</a:t>
            </a:r>
            <a:r>
              <a:rPr baseline="-25000" lang="es-419" sz="1400"/>
              <a:t>8</a:t>
            </a:r>
            <a:r>
              <a:rPr lang="es-419" sz="1400"/>
              <a:t>(n)</a:t>
            </a:r>
            <a:r>
              <a:rPr lang="es-419" sz="1400"/>
              <a:t>)* c</a:t>
            </a:r>
            <a:r>
              <a:rPr baseline="-25000" lang="es-419" sz="1400"/>
              <a:t> </a:t>
            </a:r>
            <a:r>
              <a:rPr lang="es-419" sz="1400"/>
              <a:t> =T(1)+(</a:t>
            </a:r>
            <a:r>
              <a:rPr lang="es-419" sz="1400"/>
              <a:t>log</a:t>
            </a:r>
            <a:r>
              <a:rPr baseline="-25000" lang="es-419" sz="1400"/>
              <a:t>8</a:t>
            </a:r>
            <a:r>
              <a:rPr lang="es-419" sz="1400"/>
              <a:t>(n)</a:t>
            </a:r>
            <a:r>
              <a:rPr lang="es-419" sz="1400"/>
              <a:t>)* c= 1+(</a:t>
            </a:r>
            <a:r>
              <a:rPr lang="es-419" sz="1400"/>
              <a:t>log</a:t>
            </a:r>
            <a:r>
              <a:rPr baseline="-25000" lang="es-419" sz="1400"/>
              <a:t>8</a:t>
            </a:r>
            <a:r>
              <a:rPr lang="es-419" sz="1400"/>
              <a:t>(n)</a:t>
            </a:r>
            <a:r>
              <a:rPr lang="es-419" sz="1400"/>
              <a:t>)* c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T (n) = c</a:t>
            </a:r>
            <a:r>
              <a:rPr baseline="-25000" lang="es-419" sz="1400"/>
              <a:t> </a:t>
            </a:r>
            <a:r>
              <a:rPr baseline="-25000" lang="es-419" sz="1400"/>
              <a:t> </a:t>
            </a:r>
            <a:r>
              <a:rPr lang="es-419" sz="1400"/>
              <a:t>log</a:t>
            </a:r>
            <a:r>
              <a:rPr baseline="-25000" lang="es-419" sz="1400"/>
              <a:t>8</a:t>
            </a:r>
            <a:r>
              <a:rPr lang="es-419" sz="1400"/>
              <a:t>(n) </a:t>
            </a:r>
            <a:r>
              <a:rPr lang="es-419" sz="1400"/>
              <a:t>+ 1  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s-419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297500" y="3859825"/>
            <a:ext cx="1693500" cy="54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4670450" y="2571750"/>
            <a:ext cx="2154000" cy="590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Caso base: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 /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baseline="30000"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i = log</a:t>
            </a:r>
            <a:r>
              <a:rPr baseline="-25000"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4079700" y="186350"/>
            <a:ext cx="50643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1</a:t>
            </a:r>
            <a:r>
              <a:rPr baseline="-25000"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n &lt;= 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T(n) =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T(n / 8) + c      n &gt;= 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668775" y="186350"/>
            <a:ext cx="114300" cy="835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13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750" y="159000"/>
            <a:ext cx="2549420" cy="1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1:</a:t>
            </a:r>
            <a:r>
              <a:rPr lang="es-419" sz="1400"/>
              <a:t>  4T(n/2) + n</a:t>
            </a:r>
            <a:r>
              <a:rPr baseline="30000" lang="es-419" sz="1400"/>
              <a:t>2</a:t>
            </a:r>
            <a:endParaRPr baseline="30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2:</a:t>
            </a:r>
            <a:r>
              <a:rPr lang="es-419" sz="1400"/>
              <a:t>   4[</a:t>
            </a:r>
            <a:r>
              <a:rPr b="1" lang="es-419" sz="1400">
                <a:solidFill>
                  <a:srgbClr val="FF00FF"/>
                </a:solidFill>
              </a:rPr>
              <a:t>4</a:t>
            </a:r>
            <a:r>
              <a:rPr lang="es-419" sz="1400"/>
              <a:t> </a:t>
            </a:r>
            <a:r>
              <a:rPr b="1" lang="es-419" sz="1400">
                <a:solidFill>
                  <a:srgbClr val="FF00FF"/>
                </a:solidFill>
              </a:rPr>
              <a:t>T(n/2/2) + (</a:t>
            </a:r>
            <a:r>
              <a:rPr b="1" lang="es-419" sz="1400">
                <a:solidFill>
                  <a:srgbClr val="FF00FF"/>
                </a:solidFill>
              </a:rPr>
              <a:t>n/2)</a:t>
            </a:r>
            <a:r>
              <a:rPr b="1" baseline="30000" lang="es-419" sz="1400">
                <a:solidFill>
                  <a:srgbClr val="FF00FF"/>
                </a:solidFill>
              </a:rPr>
              <a:t>2</a:t>
            </a:r>
            <a:r>
              <a:rPr b="1" lang="es-419" sz="1400">
                <a:solidFill>
                  <a:srgbClr val="FF00FF"/>
                </a:solidFill>
              </a:rPr>
              <a:t> </a:t>
            </a:r>
            <a:r>
              <a:rPr lang="es-419" sz="1400"/>
              <a:t>] + </a:t>
            </a:r>
            <a:r>
              <a:rPr lang="es-419" sz="1400"/>
              <a:t>n</a:t>
            </a:r>
            <a:r>
              <a:rPr baseline="30000" lang="es-419" sz="1400"/>
              <a:t>2</a:t>
            </a:r>
            <a:r>
              <a:rPr lang="es-419" sz="1400"/>
              <a:t> = 4</a:t>
            </a:r>
            <a:r>
              <a:rPr baseline="30000" lang="es-419" sz="1400"/>
              <a:t>2</a:t>
            </a:r>
            <a:r>
              <a:rPr lang="es-419" sz="1400"/>
              <a:t>T(n /2</a:t>
            </a:r>
            <a:r>
              <a:rPr baseline="30000" lang="es-419" sz="1400"/>
              <a:t>2</a:t>
            </a:r>
            <a:r>
              <a:rPr lang="es-419" sz="1400"/>
              <a:t>) + 4</a:t>
            </a:r>
            <a:r>
              <a:rPr lang="es-419" sz="1400"/>
              <a:t>(n/2)</a:t>
            </a:r>
            <a:r>
              <a:rPr baseline="30000" lang="es-419" sz="1400"/>
              <a:t>2</a:t>
            </a:r>
            <a:r>
              <a:rPr lang="es-419" sz="1400"/>
              <a:t> + </a:t>
            </a:r>
            <a:r>
              <a:rPr lang="es-419" sz="1400"/>
              <a:t>n</a:t>
            </a:r>
            <a:r>
              <a:rPr baseline="30000" lang="es-419" sz="1400"/>
              <a:t>2</a:t>
            </a:r>
            <a:r>
              <a:rPr lang="es-419" sz="1400"/>
              <a:t>= 4</a:t>
            </a:r>
            <a:r>
              <a:rPr baseline="30000" lang="es-419" sz="1400"/>
              <a:t>2</a:t>
            </a:r>
            <a:r>
              <a:rPr lang="es-419" sz="1400"/>
              <a:t>T(n / 2</a:t>
            </a:r>
            <a:r>
              <a:rPr baseline="30000" lang="es-419" sz="1400"/>
              <a:t>2</a:t>
            </a:r>
            <a:r>
              <a:rPr lang="es-419" sz="1400"/>
              <a:t>) + 2*</a:t>
            </a:r>
            <a:r>
              <a:rPr lang="es-419" sz="1400"/>
              <a:t>n</a:t>
            </a:r>
            <a:r>
              <a:rPr baseline="30000" lang="es-419" sz="1400"/>
              <a:t>2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3:</a:t>
            </a:r>
            <a:r>
              <a:rPr lang="es-419" sz="1400"/>
              <a:t>   4</a:t>
            </a:r>
            <a:r>
              <a:rPr baseline="30000" lang="es-419" sz="1400"/>
              <a:t>2</a:t>
            </a:r>
            <a:r>
              <a:rPr lang="es-419" sz="1400"/>
              <a:t>[ </a:t>
            </a:r>
            <a:r>
              <a:rPr b="1" lang="es-419" sz="1400">
                <a:solidFill>
                  <a:srgbClr val="FF00FF"/>
                </a:solidFill>
              </a:rPr>
              <a:t>4</a:t>
            </a:r>
            <a:r>
              <a:rPr b="1" lang="es-419" sz="1400">
                <a:solidFill>
                  <a:srgbClr val="FF00FF"/>
                </a:solidFill>
              </a:rPr>
              <a:t>T(n /2/2/2)+ </a:t>
            </a:r>
            <a:r>
              <a:rPr b="1" lang="es-419" sz="1400">
                <a:solidFill>
                  <a:srgbClr val="FF00FF"/>
                </a:solidFill>
              </a:rPr>
              <a:t>(n/2/2)</a:t>
            </a:r>
            <a:r>
              <a:rPr b="1" baseline="30000" lang="es-419" sz="1400">
                <a:solidFill>
                  <a:srgbClr val="FF00FF"/>
                </a:solidFill>
              </a:rPr>
              <a:t>2</a:t>
            </a:r>
            <a:r>
              <a:rPr lang="es-419" sz="1400"/>
              <a:t>] + </a:t>
            </a:r>
            <a:r>
              <a:rPr lang="es-419" sz="1400"/>
              <a:t>2*n</a:t>
            </a:r>
            <a:r>
              <a:rPr baseline="30000" lang="es-419" sz="1400"/>
              <a:t>2</a:t>
            </a:r>
            <a:r>
              <a:rPr lang="es-419" sz="1400"/>
              <a:t> = 4</a:t>
            </a:r>
            <a:r>
              <a:rPr baseline="30000" lang="es-419" sz="1400"/>
              <a:t>3</a:t>
            </a:r>
            <a:r>
              <a:rPr lang="es-419" sz="1400"/>
              <a:t>T(n /2</a:t>
            </a:r>
            <a:r>
              <a:rPr baseline="30000" lang="es-419" sz="1400"/>
              <a:t>3</a:t>
            </a:r>
            <a:r>
              <a:rPr lang="es-419" sz="1400"/>
              <a:t>) + </a:t>
            </a:r>
            <a:r>
              <a:rPr lang="es-419" sz="1400"/>
              <a:t>4</a:t>
            </a:r>
            <a:r>
              <a:rPr baseline="30000" lang="es-419" sz="1400"/>
              <a:t>2</a:t>
            </a:r>
            <a:r>
              <a:rPr lang="es-419" sz="1400"/>
              <a:t> </a:t>
            </a:r>
            <a:r>
              <a:rPr lang="es-419" sz="1400"/>
              <a:t>(n/2</a:t>
            </a:r>
            <a:r>
              <a:rPr baseline="30000" lang="es-419" sz="1400"/>
              <a:t>2</a:t>
            </a:r>
            <a:r>
              <a:rPr lang="es-419" sz="1400"/>
              <a:t>)</a:t>
            </a:r>
            <a:r>
              <a:rPr baseline="30000" lang="es-419" sz="1400"/>
              <a:t>2</a:t>
            </a:r>
            <a:r>
              <a:rPr lang="es-419" sz="1400"/>
              <a:t>+ </a:t>
            </a:r>
            <a:r>
              <a:rPr lang="es-419" sz="1400"/>
              <a:t>2*n</a:t>
            </a:r>
            <a:r>
              <a:rPr baseline="30000" lang="es-419" sz="1400"/>
              <a:t>2</a:t>
            </a:r>
            <a:r>
              <a:rPr lang="es-419" sz="1400"/>
              <a:t>=4</a:t>
            </a:r>
            <a:r>
              <a:rPr baseline="30000" lang="es-419" sz="1400"/>
              <a:t>3</a:t>
            </a:r>
            <a:r>
              <a:rPr lang="es-419" sz="1400"/>
              <a:t> T(n /2</a:t>
            </a:r>
            <a:r>
              <a:rPr baseline="30000" lang="es-419" sz="1400"/>
              <a:t>3</a:t>
            </a:r>
            <a:r>
              <a:rPr lang="es-419" sz="1400"/>
              <a:t>) + 3*</a:t>
            </a:r>
            <a:r>
              <a:rPr lang="es-419" sz="1400"/>
              <a:t>n</a:t>
            </a:r>
            <a:r>
              <a:rPr baseline="30000" lang="es-419" sz="1400"/>
              <a:t>2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/>
              <a:t>Paso i (general):</a:t>
            </a:r>
            <a:r>
              <a:rPr lang="es-419" sz="1400"/>
              <a:t>  4</a:t>
            </a:r>
            <a:r>
              <a:rPr baseline="30000" lang="es-419" sz="1400"/>
              <a:t>i</a:t>
            </a:r>
            <a:r>
              <a:rPr lang="es-419" sz="1400"/>
              <a:t>T(n/2</a:t>
            </a:r>
            <a:r>
              <a:rPr baseline="30000" lang="es-419" sz="1500"/>
              <a:t>i</a:t>
            </a:r>
            <a:r>
              <a:rPr lang="es-419" sz="1400"/>
              <a:t>) + i* </a:t>
            </a:r>
            <a:r>
              <a:rPr lang="es-419" sz="1400"/>
              <a:t>n</a:t>
            </a:r>
            <a:r>
              <a:rPr baseline="30000" lang="es-419" sz="1400"/>
              <a:t>2</a:t>
            </a:r>
            <a:endParaRPr baseline="-25000"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Se reemplaza i en el paso general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4</a:t>
            </a:r>
            <a:r>
              <a:rPr baseline="30000" lang="es-419" sz="1400"/>
              <a:t>log2(n)</a:t>
            </a:r>
            <a:r>
              <a:rPr lang="es-419" sz="1400"/>
              <a:t>T(n/2</a:t>
            </a:r>
            <a:r>
              <a:rPr baseline="30000" lang="es-419" sz="1400"/>
              <a:t>log2(n)</a:t>
            </a:r>
            <a:r>
              <a:rPr lang="es-419" sz="1400"/>
              <a:t> ) +(log</a:t>
            </a:r>
            <a:r>
              <a:rPr baseline="-25000" lang="es-419" sz="1400"/>
              <a:t>2</a:t>
            </a:r>
            <a:r>
              <a:rPr lang="es-419" sz="1400"/>
              <a:t>(n))*</a:t>
            </a:r>
            <a:r>
              <a:rPr lang="es-419" sz="1400"/>
              <a:t>n</a:t>
            </a:r>
            <a:r>
              <a:rPr baseline="30000" lang="es-419" sz="1400"/>
              <a:t>2</a:t>
            </a:r>
            <a:r>
              <a:rPr baseline="-25000" lang="es-419" sz="1400"/>
              <a:t> </a:t>
            </a:r>
            <a:r>
              <a:rPr lang="es-419" sz="1400"/>
              <a:t> =4</a:t>
            </a:r>
            <a:r>
              <a:rPr baseline="30000" lang="es-419" sz="1400"/>
              <a:t>log2(n)</a:t>
            </a:r>
            <a:r>
              <a:rPr lang="es-419" sz="1400"/>
              <a:t>T(1)+(log</a:t>
            </a:r>
            <a:r>
              <a:rPr baseline="-25000" lang="es-419" sz="1400"/>
              <a:t>2</a:t>
            </a:r>
            <a:r>
              <a:rPr lang="es-419" sz="1400"/>
              <a:t>(n))* </a:t>
            </a:r>
            <a:r>
              <a:rPr lang="es-419" sz="1400"/>
              <a:t>n</a:t>
            </a:r>
            <a:r>
              <a:rPr baseline="30000" lang="es-419" sz="1400"/>
              <a:t>2</a:t>
            </a:r>
            <a:r>
              <a:rPr baseline="-25000" lang="es-419" sz="1400"/>
              <a:t> </a:t>
            </a:r>
            <a:r>
              <a:rPr lang="es-419" sz="1400"/>
              <a:t>= (2</a:t>
            </a:r>
            <a:r>
              <a:rPr baseline="30000" lang="es-419" sz="1400"/>
              <a:t>log2(n)</a:t>
            </a:r>
            <a:r>
              <a:rPr lang="es-419" sz="1400"/>
              <a:t>)</a:t>
            </a:r>
            <a:r>
              <a:rPr baseline="30000" lang="es-419" sz="1400"/>
              <a:t>2</a:t>
            </a:r>
            <a:r>
              <a:rPr lang="es-419" sz="1400"/>
              <a:t>*</a:t>
            </a:r>
            <a:r>
              <a:rPr lang="es-419" sz="1400"/>
              <a:t>1+(log</a:t>
            </a:r>
            <a:r>
              <a:rPr baseline="-25000" lang="es-419" sz="1400"/>
              <a:t>2</a:t>
            </a:r>
            <a:r>
              <a:rPr lang="es-419" sz="1400"/>
              <a:t>(n))* </a:t>
            </a:r>
            <a:r>
              <a:rPr lang="es-419" sz="1400"/>
              <a:t>n</a:t>
            </a:r>
            <a:r>
              <a:rPr baseline="30000" lang="es-419" sz="1400"/>
              <a:t>2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T (n) = n</a:t>
            </a:r>
            <a:r>
              <a:rPr baseline="30000" lang="es-419" sz="1400"/>
              <a:t>2 </a:t>
            </a:r>
            <a:r>
              <a:rPr lang="es-419" sz="1400"/>
              <a:t>+(log</a:t>
            </a:r>
            <a:r>
              <a:rPr baseline="-25000" lang="es-419" sz="1400"/>
              <a:t>2</a:t>
            </a:r>
            <a:r>
              <a:rPr lang="es-419" sz="1400"/>
              <a:t>(n))* n</a:t>
            </a:r>
            <a:r>
              <a:rPr baseline="30000" lang="es-419" sz="1400"/>
              <a:t>2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 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s-419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1373300" y="3807400"/>
            <a:ext cx="1760400" cy="54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4670450" y="2571750"/>
            <a:ext cx="2154000" cy="590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Caso base: 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 /2</a:t>
            </a:r>
            <a:r>
              <a:rPr baseline="30000"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i = log</a:t>
            </a:r>
            <a:r>
              <a:rPr baseline="-25000"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(n)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