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87" r:id="rId6"/>
    <p:sldId id="288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80" r:id="rId19"/>
    <p:sldId id="279" r:id="rId20"/>
    <p:sldId id="270" r:id="rId21"/>
    <p:sldId id="271" r:id="rId22"/>
    <p:sldId id="259" r:id="rId23"/>
    <p:sldId id="272" r:id="rId24"/>
    <p:sldId id="274" r:id="rId25"/>
    <p:sldId id="273" r:id="rId26"/>
    <p:sldId id="275" r:id="rId27"/>
    <p:sldId id="290" r:id="rId28"/>
    <p:sldId id="291" r:id="rId29"/>
    <p:sldId id="292" r:id="rId30"/>
    <p:sldId id="293" r:id="rId31"/>
    <p:sldId id="294" r:id="rId32"/>
    <p:sldId id="276" r:id="rId33"/>
    <p:sldId id="277" r:id="rId34"/>
    <p:sldId id="281" r:id="rId35"/>
    <p:sldId id="282" r:id="rId36"/>
    <p:sldId id="283" r:id="rId37"/>
    <p:sldId id="284" r:id="rId38"/>
    <p:sldId id="28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95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9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98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3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6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1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83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7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8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7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5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E5D562-A296-4801-A61B-A093B44257C4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CBD8BB-EB26-4925-BF79-A5AA32BE1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65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 Aplicada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Parâmetro: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Medida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numérica que descreve uma característica de uma população(Ex.: idade média de toda a turma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parâmetro)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Estatística: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Medida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numérica que descreve uma característica de uma amostra(Ex.: idade média da turma baseada numa amostra de 10% dos alunos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estatística)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Estimativa: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resultante do cálculo de uma estatística, quando usado para se ter uma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idéia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parâmetro de interesse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36908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 smtClean="0"/>
              <a:t>Dado</a:t>
            </a:r>
            <a:r>
              <a:rPr lang="pt-BR" b="1" dirty="0"/>
              <a:t>:</a:t>
            </a:r>
          </a:p>
          <a:p>
            <a:r>
              <a:rPr lang="pt-BR" dirty="0"/>
              <a:t>Informação</a:t>
            </a:r>
          </a:p>
          <a:p>
            <a:r>
              <a:rPr lang="pt-BR" dirty="0"/>
              <a:t>Aquilo que caracteriza determinada </a:t>
            </a:r>
            <a:r>
              <a:rPr lang="pt-BR" dirty="0" smtClean="0"/>
              <a:t>situação.</a:t>
            </a:r>
            <a:endParaRPr lang="pt-BR" dirty="0"/>
          </a:p>
          <a:p>
            <a:r>
              <a:rPr lang="pt-BR" dirty="0"/>
              <a:t>Resultado de uma observação ou experimento</a:t>
            </a:r>
          </a:p>
          <a:p>
            <a:r>
              <a:rPr lang="pt-BR" dirty="0"/>
              <a:t>Ex.: dados de altura de indivíduos de um grupo. 1,75m; 1,82m; 1,65m; </a:t>
            </a:r>
            <a:r>
              <a:rPr lang="pt-BR" dirty="0" smtClean="0"/>
              <a:t>...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Variável:</a:t>
            </a:r>
          </a:p>
          <a:p>
            <a:r>
              <a:rPr lang="pt-BR" dirty="0" smtClean="0"/>
              <a:t>A característica que é objeto de pesquisa.</a:t>
            </a:r>
            <a:endParaRPr lang="pt-BR" dirty="0"/>
          </a:p>
          <a:p>
            <a:r>
              <a:rPr lang="pt-BR" dirty="0"/>
              <a:t>Ex.: altura de indivíduos de um </a:t>
            </a:r>
            <a:r>
              <a:rPr lang="pt-BR" dirty="0" smtClean="0"/>
              <a:t>grupo.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5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546"/>
          </a:xfrm>
        </p:spPr>
        <p:txBody>
          <a:bodyPr/>
          <a:lstStyle/>
          <a:p>
            <a:r>
              <a:rPr lang="pt-BR" dirty="0" smtClean="0"/>
              <a:t>Tipos de variáveis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14600" y="1643064"/>
            <a:ext cx="7162800" cy="44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discretas ou contínuas?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Uma </a:t>
            </a:r>
            <a:r>
              <a:rPr lang="pt-BR" b="1" dirty="0"/>
              <a:t>marca de cigarro possui 16,13mg de </a:t>
            </a:r>
            <a:r>
              <a:rPr lang="pt-BR" b="1" dirty="0" smtClean="0"/>
              <a:t>alcatrão.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O altímetro de um avião indica uma altitude de 21.359 </a:t>
            </a:r>
            <a:r>
              <a:rPr lang="pt-BR" b="1" dirty="0" smtClean="0"/>
              <a:t>pés.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Uma pesquisa efetuada com 1015 pessoas indica que 40 não possuem acesso </a:t>
            </a:r>
            <a:r>
              <a:rPr lang="pt-BR" b="1" dirty="0" smtClean="0"/>
              <a:t>à internet.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O radar indica uma velocidade de 81 </a:t>
            </a:r>
            <a:r>
              <a:rPr lang="pt-BR" b="1" dirty="0" smtClean="0"/>
              <a:t>km/h.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De 1000 consumidores pesquisados, 930 reconheceram uma marca de </a:t>
            </a:r>
            <a:r>
              <a:rPr lang="pt-BR" b="1" dirty="0" smtClean="0"/>
              <a:t>sopa.</a:t>
            </a:r>
            <a:endParaRPr lang="pt-B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Fazendo um regime, uma executiva perdeu </a:t>
            </a:r>
            <a:r>
              <a:rPr lang="pt-BR" b="1" dirty="0" smtClean="0"/>
              <a:t>13,45kg.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relação à Estatística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Pequenas amostras: Pesquisou-se </a:t>
            </a:r>
            <a:r>
              <a:rPr lang="pt-BR" dirty="0"/>
              <a:t>10 dentistas. “7 entre 10 dentistas preferem dentifrício X.”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Estimativas por </a:t>
            </a:r>
            <a:r>
              <a:rPr lang="pt-BR" dirty="0" smtClean="0"/>
              <a:t>suposição: “</a:t>
            </a:r>
            <a:r>
              <a:rPr lang="pt-BR" dirty="0"/>
              <a:t>Igreja estimou em 2 milhões os fiéis presentes em missa do padre Marcelo Rossi em São </a:t>
            </a:r>
            <a:r>
              <a:rPr lang="pt-BR" dirty="0" err="1"/>
              <a:t>Paulo.”Fotos</a:t>
            </a:r>
            <a:r>
              <a:rPr lang="pt-BR" dirty="0"/>
              <a:t> aéreas e cálculos baseados em grades estimaram 80.000 pessoas.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Porcentagens </a:t>
            </a:r>
            <a:r>
              <a:rPr lang="pt-BR" dirty="0" smtClean="0"/>
              <a:t>distorcidas: “</a:t>
            </a:r>
            <a:r>
              <a:rPr lang="pt-BR" dirty="0"/>
              <a:t>Tirei 1 na primeira prova. Tirei 2 na segunda prova. Melhorei 100%!”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9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relação à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Distorções deliberadas: “</a:t>
            </a:r>
            <a:r>
              <a:rPr lang="pt-BR" dirty="0"/>
              <a:t>Pesquisas feitas entre usuários de </a:t>
            </a:r>
            <a:r>
              <a:rPr lang="pt-BR" i="1" dirty="0" err="1" smtClean="0"/>
              <a:t>TchauFumaça</a:t>
            </a:r>
            <a:r>
              <a:rPr lang="pt-BR" i="1" dirty="0" smtClean="0"/>
              <a:t> </a:t>
            </a:r>
            <a:r>
              <a:rPr lang="pt-BR" dirty="0" smtClean="0"/>
              <a:t>mostram </a:t>
            </a:r>
            <a:r>
              <a:rPr lang="pt-BR" dirty="0"/>
              <a:t>que 98% deixou de fumar</a:t>
            </a:r>
            <a:r>
              <a:rPr lang="pt-BR" dirty="0" smtClean="0"/>
              <a:t>.” Duas </a:t>
            </a:r>
            <a:r>
              <a:rPr lang="pt-BR" dirty="0"/>
              <a:t>pesquisas feitas entre os funcionários da empresa fabricante de </a:t>
            </a:r>
            <a:r>
              <a:rPr lang="pt-BR" i="1" dirty="0" err="1"/>
              <a:t>TchauFumaça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Perguntas </a:t>
            </a:r>
            <a:r>
              <a:rPr lang="pt-BR" dirty="0" smtClean="0"/>
              <a:t>tendenciosas: “</a:t>
            </a:r>
            <a:r>
              <a:rPr lang="pt-BR" dirty="0"/>
              <a:t>Você </a:t>
            </a:r>
            <a:r>
              <a:rPr lang="pt-BR" dirty="0" err="1"/>
              <a:t>éa</a:t>
            </a:r>
            <a:r>
              <a:rPr lang="pt-BR" dirty="0"/>
              <a:t> favor da suspensão do pagamento da dívida externa, sobrando assim mais dinheiro para ajudar as criancinhas famintas?”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“Você </a:t>
            </a:r>
            <a:r>
              <a:rPr lang="pt-BR" dirty="0" smtClean="0"/>
              <a:t>é a </a:t>
            </a:r>
            <a:r>
              <a:rPr lang="pt-BR" dirty="0"/>
              <a:t>favor da proibição </a:t>
            </a:r>
            <a:r>
              <a:rPr lang="pt-BR" dirty="0" smtClean="0"/>
              <a:t>da fabricação </a:t>
            </a:r>
            <a:r>
              <a:rPr lang="pt-BR" dirty="0"/>
              <a:t>e venda de armas mortíferas de fogo no Brasil?”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3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relação à Estatística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6031" y="2392363"/>
            <a:ext cx="10325937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Arredondamento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termo algarismo significativo refere-se ao número mínimo de algarismos necessários para expressar o valor de uma medida experimental sem perda de exatidão. Nas análises laboratoriais, o último algarismo de um resultado é considerado incerto, porém ainda é significativo para a medida obtida.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Arredondamento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casas decimais é a alteração de um valor numérico por outro aproximadamente equivalente. Ao efetuar os ensaios experimentais, os valores obtidos devem conter um número adequado de algarismos significativos, portanto é fundamental realizar o arredondamento numérico. </a:t>
            </a:r>
          </a:p>
        </p:txBody>
      </p:sp>
    </p:spTree>
    <p:extLst>
      <p:ext uri="{BB962C8B-B14F-4D97-AF65-F5344CB8AC3E}">
        <p14:creationId xmlns:p14="http://schemas.microsoft.com/office/powerpoint/2010/main" val="17921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675" y="0"/>
            <a:ext cx="10364451" cy="1596177"/>
          </a:xfrm>
        </p:spPr>
        <p:txBody>
          <a:bodyPr/>
          <a:lstStyle/>
          <a:p>
            <a:r>
              <a:rPr lang="pt-BR" dirty="0"/>
              <a:t>Arredondamento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500" y="1401763"/>
            <a:ext cx="9221577" cy="50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375" y="0"/>
            <a:ext cx="10364451" cy="1596177"/>
          </a:xfrm>
        </p:spPr>
        <p:txBody>
          <a:bodyPr/>
          <a:lstStyle/>
          <a:p>
            <a:r>
              <a:rPr lang="pt-BR" dirty="0" smtClean="0"/>
              <a:t>Arredondamento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8375" y="1010204"/>
            <a:ext cx="6985000" cy="5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Estatística </a:t>
            </a:r>
            <a:r>
              <a:rPr lang="pt-BR" dirty="0" err="1"/>
              <a:t>éuma</a:t>
            </a:r>
            <a:r>
              <a:rPr lang="pt-BR" dirty="0"/>
              <a:t> coleção de métodos para planejar experimentos, obter dados e organizá-los, resumi-los, analisá-los, interpretá-los e deles extrair conclusões (TRIOLA, 1998)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5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frequência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Uma distribuição de frequência (tabela de frequência) lista os valores dos dados (individualmente ou por grupos de intervalos), juntamente com suas frequências correspondentes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Porque </a:t>
            </a:r>
            <a:r>
              <a:rPr lang="pt-BR" dirty="0"/>
              <a:t>construir tabelas de frequência?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São </a:t>
            </a:r>
            <a:r>
              <a:rPr lang="pt-BR" dirty="0"/>
              <a:t>úteis quando trabalhamos com grandes conjuntos de dados, os quais podem ser resumidos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Permitem </a:t>
            </a:r>
            <a:r>
              <a:rPr lang="pt-BR" dirty="0"/>
              <a:t>compreensão sobre natureza dos dados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Servem </a:t>
            </a:r>
            <a:r>
              <a:rPr lang="pt-BR" dirty="0"/>
              <a:t>como base para pensar e construir gráficos. </a:t>
            </a:r>
          </a:p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detalhes de construção das tabelas podem não ser tão importantes, mas sim o que elas nos dizem sobre os conjuntos de dados.</a:t>
            </a:r>
          </a:p>
        </p:txBody>
      </p:sp>
    </p:spTree>
    <p:extLst>
      <p:ext uri="{BB962C8B-B14F-4D97-AF65-F5344CB8AC3E}">
        <p14:creationId xmlns:p14="http://schemas.microsoft.com/office/powerpoint/2010/main" val="35117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Qualitativos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construir a tabela de distribuição de frequência para esses dados, identificamos qual é a variável do problema </a:t>
            </a:r>
            <a:r>
              <a:rPr lang="pt-BR" dirty="0" smtClean="0"/>
              <a:t>e</a:t>
            </a:r>
            <a:r>
              <a:rPr lang="pt-BR" dirty="0"/>
              <a:t>, em seguida, contamos o número de vezes </a:t>
            </a:r>
            <a:r>
              <a:rPr lang="pt-BR" dirty="0" smtClean="0"/>
              <a:t>em que cada categoria aparece na pesquisa.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4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237517"/>
            <a:ext cx="10364451" cy="1596177"/>
          </a:xfrm>
        </p:spPr>
        <p:txBody>
          <a:bodyPr/>
          <a:lstStyle/>
          <a:p>
            <a:r>
              <a:rPr lang="pt-BR" dirty="0" smtClean="0"/>
              <a:t>Dados Qualitativos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2100" y="1294087"/>
            <a:ext cx="8886303" cy="51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Qualitativos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0500" y="2015330"/>
            <a:ext cx="8534400" cy="33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Qualitativos – Gráfico de Colunas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15437" y="2062163"/>
            <a:ext cx="6161125" cy="40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Qualitativos – Gráfico de Setores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39028" y="2214694"/>
            <a:ext cx="498354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smtClean="0"/>
              <a:t>Quantitativos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Nos dados quantitativos, Uma </a:t>
            </a:r>
            <a:r>
              <a:rPr lang="pt-BR" i="1" dirty="0"/>
              <a:t>distribuição de </a:t>
            </a:r>
            <a:r>
              <a:rPr lang="pt-BR" i="1" dirty="0" smtClean="0"/>
              <a:t>frequência </a:t>
            </a:r>
            <a:r>
              <a:rPr lang="pt-BR" dirty="0" smtClean="0"/>
              <a:t>é um </a:t>
            </a:r>
            <a:r>
              <a:rPr lang="pt-BR" dirty="0"/>
              <a:t>método de se agrupar dados em classes de modo a fornecer a quantidade (e/ou a </a:t>
            </a:r>
            <a:r>
              <a:rPr lang="pt-BR" dirty="0" smtClean="0"/>
              <a:t>porcentagem</a:t>
            </a:r>
            <a:r>
              <a:rPr lang="pt-BR" dirty="0"/>
              <a:t>) de dados em cada classe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 </a:t>
            </a:r>
            <a:r>
              <a:rPr lang="pt-BR" dirty="0"/>
              <a:t>isso, podemos </a:t>
            </a:r>
            <a:r>
              <a:rPr lang="pt-BR" i="1" dirty="0"/>
              <a:t>resumir e </a:t>
            </a:r>
            <a:r>
              <a:rPr lang="pt-BR" i="1" dirty="0" smtClean="0"/>
              <a:t>visualizar </a:t>
            </a:r>
            <a:r>
              <a:rPr lang="pt-BR" dirty="0" smtClean="0"/>
              <a:t>um </a:t>
            </a:r>
            <a:r>
              <a:rPr lang="pt-BR" dirty="0"/>
              <a:t>conjunto de dados sem precisar levar em conta os valores individuais.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i="1" dirty="0"/>
              <a:t>distribuição de </a:t>
            </a:r>
            <a:r>
              <a:rPr lang="pt-BR" i="1" dirty="0" smtClean="0"/>
              <a:t>frequência </a:t>
            </a:r>
            <a:r>
              <a:rPr lang="pt-BR" dirty="0" smtClean="0"/>
              <a:t>(</a:t>
            </a:r>
            <a:r>
              <a:rPr lang="pt-BR" i="1" dirty="0" smtClean="0"/>
              <a:t>absoluta </a:t>
            </a:r>
            <a:r>
              <a:rPr lang="pt-BR" dirty="0" smtClean="0"/>
              <a:t>ou </a:t>
            </a:r>
            <a:r>
              <a:rPr lang="pt-BR" i="1" dirty="0"/>
              <a:t>relativa</a:t>
            </a:r>
            <a:r>
              <a:rPr lang="pt-BR" dirty="0"/>
              <a:t>) pode ser apresentada em </a:t>
            </a:r>
            <a:r>
              <a:rPr lang="pt-BR" dirty="0" smtClean="0"/>
              <a:t>tabelas sou 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Frequência </a:t>
            </a:r>
            <a:br>
              <a:rPr lang="pt-BR" dirty="0" smtClean="0"/>
            </a:br>
            <a:r>
              <a:rPr lang="pt-BR" dirty="0" smtClean="0"/>
              <a:t>Discreta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Exemplo: Suponha que observamos as notas de 30 alunos (n = 30) em uma prova e obtivemos os seguintes valores: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86" y="3474650"/>
            <a:ext cx="8362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0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Discreta – não intervalar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02" y="2454086"/>
            <a:ext cx="6534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2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Discreta – intervalar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21" y="2023249"/>
            <a:ext cx="7357984" cy="40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Sistêmica da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algn="just"/>
            <a:r>
              <a:rPr lang="pt-BR" sz="1800" dirty="0"/>
              <a:t>A partir de valores obtidos em uma amostra de uma certa população de interesse, descrevemos esta amostra e caracterizamos a população como um todo, generalizando as observações na amostra.</a:t>
            </a:r>
          </a:p>
          <a:p>
            <a:pPr algn="just"/>
            <a:r>
              <a:rPr lang="pt-BR" sz="1800" dirty="0"/>
              <a:t>Tirar conclusões sobre uma população com base em uma amostra de observações.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6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Frequência </a:t>
            </a:r>
            <a:br>
              <a:rPr lang="pt-BR" dirty="0"/>
            </a:br>
            <a:r>
              <a:rPr lang="pt-BR" dirty="0" smtClean="0"/>
              <a:t>Contínua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6699" y="3459955"/>
            <a:ext cx="9728525" cy="14688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13775" y="2358703"/>
            <a:ext cx="10014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Suponha que observamos as notas de 30 alunos (n = 30) em uma prova e obtivemos os seguintes valores: </a:t>
            </a:r>
          </a:p>
        </p:txBody>
      </p:sp>
    </p:spTree>
    <p:extLst>
      <p:ext uri="{BB962C8B-B14F-4D97-AF65-F5344CB8AC3E}">
        <p14:creationId xmlns:p14="http://schemas.microsoft.com/office/powerpoint/2010/main" val="381709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</a:t>
            </a:r>
            <a:r>
              <a:rPr lang="pt-BR" dirty="0" smtClean="0"/>
              <a:t>contínua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902" y="2613856"/>
            <a:ext cx="9948580" cy="34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distribuição de Frequência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7083" y="1868428"/>
            <a:ext cx="7111863" cy="26032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37" y="4735844"/>
            <a:ext cx="4410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Quantitativos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853406"/>
            <a:ext cx="8229600" cy="42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Quantitativos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950245"/>
            <a:ext cx="5954713" cy="29442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994275"/>
            <a:ext cx="9382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850563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3301" y="2214694"/>
            <a:ext cx="6781800" cy="39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48253" y="2214694"/>
            <a:ext cx="4895494" cy="38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Polígono de frequência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4200" y="2718594"/>
            <a:ext cx="5229225" cy="29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 Estatísticas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01326" y="2383498"/>
            <a:ext cx="5676900" cy="14541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3250" y="3110576"/>
            <a:ext cx="109855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Estatística descritiva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: parte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da estatística que descreve os aspectos importantes de um conjunto de características observadas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Probabilidade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:número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que indica a chance de uma determinada situação ocorrer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Inferência estatística</a:t>
            </a:r>
            <a:r>
              <a:rPr lang="pt-BR" dirty="0" smtClean="0">
                <a:solidFill>
                  <a:srgbClr val="000000"/>
                </a:solidFill>
                <a:latin typeface="Arial" panose="020B0604020202020204" pitchFamily="34" charset="0"/>
              </a:rPr>
              <a:t>: parte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da estatística que usa uma amostra para fazer generalizações a respeito de aspectos importantes de uma população.</a:t>
            </a:r>
          </a:p>
        </p:txBody>
      </p:sp>
    </p:spTree>
    <p:extLst>
      <p:ext uri="{BB962C8B-B14F-4D97-AF65-F5344CB8AC3E}">
        <p14:creationId xmlns:p14="http://schemas.microsoft.com/office/powerpoint/2010/main" val="12775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Raciocínio Dedutivo e indutivo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2976" y="2214694"/>
            <a:ext cx="7044234" cy="43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Raciocínio Dedutivo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 raciocínio dedutivo faz uso das regras da lógica para se chegar a uma conclusão. Se as premissas são verdadeiras e as leis aplicadas estão corretas, então a conclusão é necessariamente verdadeira. Este é um </a:t>
            </a:r>
            <a:r>
              <a:rPr lang="pt-BR" b="1" dirty="0"/>
              <a:t>exemplo de raciocínio dedutivo</a:t>
            </a:r>
            <a:r>
              <a:rPr lang="pt-BR" dirty="0"/>
              <a:t>: “Todos os homens são mortais. Sócrates é um homem. Portanto, Sócrates é mortal…” A conclusão ( “Sócrates é mortal”) é derivada das duas premissas ( “Todos os homens são mortais” e “Sócrates é um homem”), aplicando a lei da lógica de predicados chamada </a:t>
            </a:r>
            <a:r>
              <a:rPr lang="pt-BR" i="1" dirty="0"/>
              <a:t>instanciação universal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43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Raciocínio indutivo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No raciocínio indutivo, o papel das premissas é fornecer um forte apoio à conclusão, mas a verdade da conclusão não é garantida, porque este tipo de raciocínio não usa leis universais (tais como as leis da lógica) para chegar à conclusão. O seguinte trecho é </a:t>
            </a:r>
            <a:r>
              <a:rPr lang="pt-BR" b="1" dirty="0"/>
              <a:t>exemplo de raciocínio indutivo</a:t>
            </a:r>
            <a:r>
              <a:rPr lang="pt-BR" dirty="0"/>
              <a:t>: “Tenho visto muitos cisnes e eles eram todos brancos. Portanto, todos os cisnes são brancos.” Neste caso, o raciocínio é correto porque a premissa apoia a conclusão, mas a conclusão é falsa, uma vez que existem cisnes negros.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6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Dedução Indução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30500" y="1960563"/>
            <a:ext cx="6305647" cy="40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73100" y="1943100"/>
            <a:ext cx="10604500" cy="4229100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População: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Coleção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completa de todos os elementos a serem estudados (Ex.: todos os alunos da sala de aula)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Censo: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Coleção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dados relativos a todos os elementos de uma população (Ex.: idade de todos os alunos da sala de aula)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Amostra: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Coleção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dados extraídos de uma parcela da população (Ex.: idade de 10% dos alunos da sala de aula)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251</TotalTime>
  <Words>1015</Words>
  <Application>Microsoft Office PowerPoint</Application>
  <PresentationFormat>Widescreen</PresentationFormat>
  <Paragraphs>104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Tw Cen MT</vt:lpstr>
      <vt:lpstr>Wingdings</vt:lpstr>
      <vt:lpstr>Gotícula</vt:lpstr>
      <vt:lpstr>Estatística Aplicada</vt:lpstr>
      <vt:lpstr>Definição</vt:lpstr>
      <vt:lpstr>Visão Sistêmica da Estatística</vt:lpstr>
      <vt:lpstr>Análises Estatísticas</vt:lpstr>
      <vt:lpstr>Raciocínio Dedutivo e indutivo</vt:lpstr>
      <vt:lpstr>Raciocínio Dedutivo</vt:lpstr>
      <vt:lpstr>Raciocínio indutivo</vt:lpstr>
      <vt:lpstr>Dedução Indução</vt:lpstr>
      <vt:lpstr>Definições Básicas</vt:lpstr>
      <vt:lpstr>Definições Básicas</vt:lpstr>
      <vt:lpstr>Dados e Variáveis</vt:lpstr>
      <vt:lpstr>Tipos de variáveis</vt:lpstr>
      <vt:lpstr>Variáveis discretas ou contínuas?</vt:lpstr>
      <vt:lpstr>Cuidados com relação à Estatística</vt:lpstr>
      <vt:lpstr>Cuidados com relação à Estatística</vt:lpstr>
      <vt:lpstr>Cuidados com relação à Estatística</vt:lpstr>
      <vt:lpstr>Arredondamento</vt:lpstr>
      <vt:lpstr>Arredondamento</vt:lpstr>
      <vt:lpstr>Arredondamento</vt:lpstr>
      <vt:lpstr>Distribuição de frequência</vt:lpstr>
      <vt:lpstr>Dados Qualitativos</vt:lpstr>
      <vt:lpstr>Dados Qualitativos</vt:lpstr>
      <vt:lpstr>Dados Qualitativos</vt:lpstr>
      <vt:lpstr>Dados Qualitativos – Gráfico de Colunas</vt:lpstr>
      <vt:lpstr>Dados Qualitativos – Gráfico de Setores</vt:lpstr>
      <vt:lpstr>Dados Quantitativos</vt:lpstr>
      <vt:lpstr>Distribuição de Frequência  Discreta</vt:lpstr>
      <vt:lpstr>Distribuição Discreta – não intervalar</vt:lpstr>
      <vt:lpstr>Distribuição Discreta – intervalar</vt:lpstr>
      <vt:lpstr>Distribuição de Frequência  Contínua</vt:lpstr>
      <vt:lpstr>Distribuição contínua</vt:lpstr>
      <vt:lpstr>Tabela de distribuição de Frequência</vt:lpstr>
      <vt:lpstr>Dados Quantitativos</vt:lpstr>
      <vt:lpstr>Dados Quantitativos</vt:lpstr>
      <vt:lpstr>Histograma</vt:lpstr>
      <vt:lpstr>Histograma</vt:lpstr>
      <vt:lpstr>Histograma</vt:lpstr>
      <vt:lpstr>Polígono de frequência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Aplicada</dc:title>
  <dc:creator>Carlos Henrique Dias</dc:creator>
  <cp:lastModifiedBy>Carlos Henrique Dias</cp:lastModifiedBy>
  <cp:revision>16</cp:revision>
  <dcterms:created xsi:type="dcterms:W3CDTF">2017-08-05T11:54:12Z</dcterms:created>
  <dcterms:modified xsi:type="dcterms:W3CDTF">2019-02-09T11:33:41Z</dcterms:modified>
</cp:coreProperties>
</file>