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62"/>
  </p:notesMasterIdLst>
  <p:sldIdLst>
    <p:sldId id="256" r:id="rId2"/>
    <p:sldId id="276" r:id="rId3"/>
    <p:sldId id="286" r:id="rId4"/>
    <p:sldId id="287" r:id="rId5"/>
    <p:sldId id="291" r:id="rId6"/>
    <p:sldId id="292" r:id="rId7"/>
    <p:sldId id="288" r:id="rId8"/>
    <p:sldId id="303" r:id="rId9"/>
    <p:sldId id="289" r:id="rId10"/>
    <p:sldId id="290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269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7" r:id="rId55"/>
    <p:sldId id="342" r:id="rId56"/>
    <p:sldId id="341" r:id="rId57"/>
    <p:sldId id="338" r:id="rId58"/>
    <p:sldId id="339" r:id="rId59"/>
    <p:sldId id="340" r:id="rId60"/>
    <p:sldId id="343" r:id="rId6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88809" autoAdjust="0"/>
  </p:normalViewPr>
  <p:slideViewPr>
    <p:cSldViewPr>
      <p:cViewPr varScale="1">
        <p:scale>
          <a:sx n="74" d="100"/>
          <a:sy n="74" d="100"/>
        </p:scale>
        <p:origin x="3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7.wmf"/><Relationship Id="rId1" Type="http://schemas.openxmlformats.org/officeDocument/2006/relationships/image" Target="../media/image49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47.wmf"/><Relationship Id="rId1" Type="http://schemas.openxmlformats.org/officeDocument/2006/relationships/image" Target="../media/image59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6.wmf"/><Relationship Id="rId1" Type="http://schemas.openxmlformats.org/officeDocument/2006/relationships/image" Target="../media/image98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0.wmf"/><Relationship Id="rId1" Type="http://schemas.openxmlformats.org/officeDocument/2006/relationships/image" Target="../media/image9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3.wmf"/><Relationship Id="rId1" Type="http://schemas.openxmlformats.org/officeDocument/2006/relationships/image" Target="../media/image115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4" Type="http://schemas.openxmlformats.org/officeDocument/2006/relationships/image" Target="../media/image15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4" Type="http://schemas.openxmlformats.org/officeDocument/2006/relationships/image" Target="../media/image16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4" Type="http://schemas.openxmlformats.org/officeDocument/2006/relationships/image" Target="../media/image16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10" Type="http://schemas.openxmlformats.org/officeDocument/2006/relationships/image" Target="../media/image184.wmf"/><Relationship Id="rId4" Type="http://schemas.openxmlformats.org/officeDocument/2006/relationships/image" Target="../media/image178.wmf"/><Relationship Id="rId9" Type="http://schemas.openxmlformats.org/officeDocument/2006/relationships/image" Target="../media/image183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4" Type="http://schemas.openxmlformats.org/officeDocument/2006/relationships/image" Target="../media/image18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4" Type="http://schemas.openxmlformats.org/officeDocument/2006/relationships/image" Target="../media/image188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88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4" Type="http://schemas.openxmlformats.org/officeDocument/2006/relationships/image" Target="../media/image198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4CDE0-9539-4CB1-B7EA-02E7DCAFC474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E54A6-1BCC-4D78-A493-34BDF2B5E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5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A4C13-437B-4CAA-A25C-B7848F301B6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43072-F929-428E-A340-BBA70D58374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A4C13-437B-4CAA-A25C-B7848F301B6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43072-F929-428E-A340-BBA70D5837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A4C13-437B-4CAA-A25C-B7848F301B6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43072-F929-428E-A340-BBA70D5837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A4C13-437B-4CAA-A25C-B7848F301B6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43072-F929-428E-A340-BBA70D5837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A4C13-437B-4CAA-A25C-B7848F301B6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43072-F929-428E-A340-BBA70D58374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A4C13-437B-4CAA-A25C-B7848F301B6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43072-F929-428E-A340-BBA70D5837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A4C13-437B-4CAA-A25C-B7848F301B6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43072-F929-428E-A340-BBA70D5837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A4C13-437B-4CAA-A25C-B7848F301B6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43072-F929-428E-A340-BBA70D5837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A4C13-437B-4CAA-A25C-B7848F301B6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43072-F929-428E-A340-BBA70D58374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A4C13-437B-4CAA-A25C-B7848F301B6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43072-F929-428E-A340-BBA70D5837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A4C13-437B-4CAA-A25C-B7848F301B6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43072-F929-428E-A340-BBA70D58374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7BA4C13-437B-4CAA-A25C-B7848F301B6E}" type="datetimeFigureOut">
              <a:rPr lang="pt-BR" smtClean="0"/>
              <a:t>23/05/2015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D143072-F929-428E-A340-BBA70D583749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1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7.pn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1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1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image" Target="../media/image102.wmf"/><Relationship Id="rId10" Type="http://schemas.openxmlformats.org/officeDocument/2006/relationships/image" Target="../media/image100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2.bin"/><Relationship Id="rId14" Type="http://schemas.openxmlformats.org/officeDocument/2006/relationships/oleObject" Target="../embeddings/oleObject10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9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17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1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0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26.wmf"/><Relationship Id="rId5" Type="http://schemas.openxmlformats.org/officeDocument/2006/relationships/image" Target="../media/image123.wmf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2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33.bin"/><Relationship Id="rId5" Type="http://schemas.openxmlformats.org/officeDocument/2006/relationships/image" Target="../media/image127.wmf"/><Relationship Id="rId4" Type="http://schemas.openxmlformats.org/officeDocument/2006/relationships/oleObject" Target="../embeddings/oleObject13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35.bin"/><Relationship Id="rId5" Type="http://schemas.openxmlformats.org/officeDocument/2006/relationships/image" Target="../media/image127.wmf"/><Relationship Id="rId10" Type="http://schemas.openxmlformats.org/officeDocument/2006/relationships/image" Target="../media/image131.wmf"/><Relationship Id="rId4" Type="http://schemas.openxmlformats.org/officeDocument/2006/relationships/oleObject" Target="../embeddings/oleObject134.bin"/><Relationship Id="rId9" Type="http://schemas.openxmlformats.org/officeDocument/2006/relationships/oleObject" Target="../embeddings/oleObject13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4.png"/><Relationship Id="rId5" Type="http://schemas.openxmlformats.org/officeDocument/2006/relationships/image" Target="../media/image133.wmf"/><Relationship Id="rId4" Type="http://schemas.openxmlformats.org/officeDocument/2006/relationships/oleObject" Target="../embeddings/oleObject13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39.bin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13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8.png"/><Relationship Id="rId5" Type="http://schemas.openxmlformats.org/officeDocument/2006/relationships/image" Target="../media/image137.wmf"/><Relationship Id="rId4" Type="http://schemas.openxmlformats.org/officeDocument/2006/relationships/oleObject" Target="../embeddings/oleObject14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39.png"/><Relationship Id="rId5" Type="http://schemas.openxmlformats.org/officeDocument/2006/relationships/image" Target="../media/image140.wmf"/><Relationship Id="rId4" Type="http://schemas.openxmlformats.org/officeDocument/2006/relationships/oleObject" Target="../embeddings/oleObject14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2.png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14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4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44.bin"/><Relationship Id="rId5" Type="http://schemas.openxmlformats.org/officeDocument/2006/relationships/image" Target="../media/image143.wmf"/><Relationship Id="rId10" Type="http://schemas.openxmlformats.org/officeDocument/2006/relationships/image" Target="../media/image146.png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4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51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8.wmf"/><Relationship Id="rId12" Type="http://schemas.openxmlformats.org/officeDocument/2006/relationships/oleObject" Target="../embeddings/oleObject15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50.wmf"/><Relationship Id="rId5" Type="http://schemas.openxmlformats.org/officeDocument/2006/relationships/image" Target="../media/image147.wmf"/><Relationship Id="rId15" Type="http://schemas.openxmlformats.org/officeDocument/2006/relationships/image" Target="../media/image152.wmf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49.wmf"/><Relationship Id="rId14" Type="http://schemas.openxmlformats.org/officeDocument/2006/relationships/oleObject" Target="../embeddings/oleObject15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56.wmf"/><Relationship Id="rId5" Type="http://schemas.openxmlformats.org/officeDocument/2006/relationships/image" Target="../media/image153.wmf"/><Relationship Id="rId10" Type="http://schemas.openxmlformats.org/officeDocument/2006/relationships/oleObject" Target="../embeddings/oleObject155.bin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5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60.wmf"/><Relationship Id="rId5" Type="http://schemas.openxmlformats.org/officeDocument/2006/relationships/image" Target="../media/image157.wmf"/><Relationship Id="rId10" Type="http://schemas.openxmlformats.org/officeDocument/2006/relationships/oleObject" Target="../embeddings/oleObject159.bin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5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165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62.wmf"/><Relationship Id="rId12" Type="http://schemas.openxmlformats.org/officeDocument/2006/relationships/oleObject" Target="../embeddings/oleObject16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64.wmf"/><Relationship Id="rId5" Type="http://schemas.openxmlformats.org/officeDocument/2006/relationships/image" Target="../media/image161.wmf"/><Relationship Id="rId15" Type="http://schemas.openxmlformats.org/officeDocument/2006/relationships/image" Target="../media/image166.wmf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63.wmf"/><Relationship Id="rId14" Type="http://schemas.openxmlformats.org/officeDocument/2006/relationships/oleObject" Target="../embeddings/oleObject165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68.wmf"/><Relationship Id="rId12" Type="http://schemas.openxmlformats.org/officeDocument/2006/relationships/image" Target="../media/image16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67.bin"/><Relationship Id="rId11" Type="http://schemas.openxmlformats.org/officeDocument/2006/relationships/oleObject" Target="../embeddings/oleObject169.bin"/><Relationship Id="rId5" Type="http://schemas.openxmlformats.org/officeDocument/2006/relationships/image" Target="../media/image167.wmf"/><Relationship Id="rId10" Type="http://schemas.openxmlformats.org/officeDocument/2006/relationships/image" Target="../media/image170.png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6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7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71.bin"/><Relationship Id="rId5" Type="http://schemas.openxmlformats.org/officeDocument/2006/relationships/image" Target="../media/image171.wmf"/><Relationship Id="rId10" Type="http://schemas.openxmlformats.org/officeDocument/2006/relationships/image" Target="../media/image174.png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173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image" Target="../media/image179.wmf"/><Relationship Id="rId18" Type="http://schemas.openxmlformats.org/officeDocument/2006/relationships/oleObject" Target="../embeddings/oleObject180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183.wmf"/><Relationship Id="rId7" Type="http://schemas.openxmlformats.org/officeDocument/2006/relationships/image" Target="../media/image176.wmf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18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79.bin"/><Relationship Id="rId20" Type="http://schemas.openxmlformats.org/officeDocument/2006/relationships/oleObject" Target="../embeddings/oleObject181.bin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78.wmf"/><Relationship Id="rId5" Type="http://schemas.openxmlformats.org/officeDocument/2006/relationships/image" Target="../media/image175.wmf"/><Relationship Id="rId15" Type="http://schemas.openxmlformats.org/officeDocument/2006/relationships/image" Target="../media/image180.wmf"/><Relationship Id="rId23" Type="http://schemas.openxmlformats.org/officeDocument/2006/relationships/image" Target="../media/image184.wmf"/><Relationship Id="rId10" Type="http://schemas.openxmlformats.org/officeDocument/2006/relationships/oleObject" Target="../embeddings/oleObject176.bin"/><Relationship Id="rId19" Type="http://schemas.openxmlformats.org/officeDocument/2006/relationships/image" Target="../media/image182.wmf"/><Relationship Id="rId4" Type="http://schemas.openxmlformats.org/officeDocument/2006/relationships/oleObject" Target="../embeddings/oleObject173.bin"/><Relationship Id="rId9" Type="http://schemas.openxmlformats.org/officeDocument/2006/relationships/image" Target="../media/image177.wmf"/><Relationship Id="rId14" Type="http://schemas.openxmlformats.org/officeDocument/2006/relationships/oleObject" Target="../embeddings/oleObject178.bin"/><Relationship Id="rId22" Type="http://schemas.openxmlformats.org/officeDocument/2006/relationships/oleObject" Target="../embeddings/oleObject182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86.wmf"/><Relationship Id="rId12" Type="http://schemas.openxmlformats.org/officeDocument/2006/relationships/image" Target="../media/image18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84.bin"/><Relationship Id="rId11" Type="http://schemas.openxmlformats.org/officeDocument/2006/relationships/oleObject" Target="../embeddings/oleObject186.bin"/><Relationship Id="rId5" Type="http://schemas.openxmlformats.org/officeDocument/2006/relationships/image" Target="../media/image185.wmf"/><Relationship Id="rId10" Type="http://schemas.openxmlformats.org/officeDocument/2006/relationships/image" Target="../media/image189.png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87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9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88.bin"/><Relationship Id="rId11" Type="http://schemas.openxmlformats.org/officeDocument/2006/relationships/image" Target="../media/image188.wmf"/><Relationship Id="rId5" Type="http://schemas.openxmlformats.org/officeDocument/2006/relationships/image" Target="../media/image190.wmf"/><Relationship Id="rId10" Type="http://schemas.openxmlformats.org/officeDocument/2006/relationships/oleObject" Target="../embeddings/oleObject190.bin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19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9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92.bin"/><Relationship Id="rId5" Type="http://schemas.openxmlformats.org/officeDocument/2006/relationships/image" Target="../media/image188.wmf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94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9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95.bin"/><Relationship Id="rId11" Type="http://schemas.openxmlformats.org/officeDocument/2006/relationships/image" Target="../media/image198.wmf"/><Relationship Id="rId5" Type="http://schemas.openxmlformats.org/officeDocument/2006/relationships/image" Target="../media/image195.wmf"/><Relationship Id="rId10" Type="http://schemas.openxmlformats.org/officeDocument/2006/relationships/oleObject" Target="../embeddings/oleObject197.bin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97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0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99.bin"/><Relationship Id="rId5" Type="http://schemas.openxmlformats.org/officeDocument/2006/relationships/image" Target="../media/image199.wmf"/><Relationship Id="rId4" Type="http://schemas.openxmlformats.org/officeDocument/2006/relationships/oleObject" Target="../embeddings/oleObject198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13" Type="http://schemas.openxmlformats.org/officeDocument/2006/relationships/image" Target="../media/image206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03.wmf"/><Relationship Id="rId12" Type="http://schemas.openxmlformats.org/officeDocument/2006/relationships/oleObject" Target="../embeddings/oleObject20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01.bin"/><Relationship Id="rId11" Type="http://schemas.openxmlformats.org/officeDocument/2006/relationships/image" Target="../media/image205.wmf"/><Relationship Id="rId5" Type="http://schemas.openxmlformats.org/officeDocument/2006/relationships/image" Target="../media/image202.wmf"/><Relationship Id="rId15" Type="http://schemas.openxmlformats.org/officeDocument/2006/relationships/image" Target="../media/image207.wmf"/><Relationship Id="rId10" Type="http://schemas.openxmlformats.org/officeDocument/2006/relationships/oleObject" Target="../embeddings/oleObject203.bin"/><Relationship Id="rId4" Type="http://schemas.openxmlformats.org/officeDocument/2006/relationships/oleObject" Target="../embeddings/oleObject200.bin"/><Relationship Id="rId9" Type="http://schemas.openxmlformats.org/officeDocument/2006/relationships/image" Target="../media/image204.wmf"/><Relationship Id="rId14" Type="http://schemas.openxmlformats.org/officeDocument/2006/relationships/oleObject" Target="../embeddings/oleObject205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46.png"/><Relationship Id="rId5" Type="http://schemas.openxmlformats.org/officeDocument/2006/relationships/image" Target="../media/image208.wmf"/><Relationship Id="rId10" Type="http://schemas.openxmlformats.org/officeDocument/2006/relationships/image" Target="../media/image210.wmf"/><Relationship Id="rId4" Type="http://schemas.openxmlformats.org/officeDocument/2006/relationships/oleObject" Target="../embeddings/oleObject206.bin"/><Relationship Id="rId9" Type="http://schemas.openxmlformats.org/officeDocument/2006/relationships/oleObject" Target="../embeddings/oleObject208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213.wmf"/><Relationship Id="rId4" Type="http://schemas.openxmlformats.org/officeDocument/2006/relationships/oleObject" Target="../embeddings/oleObject209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29.wmf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0395" y="1052736"/>
            <a:ext cx="7406640" cy="1472184"/>
          </a:xfrm>
        </p:spPr>
        <p:txBody>
          <a:bodyPr/>
          <a:lstStyle/>
          <a:p>
            <a:r>
              <a:rPr lang="pt-BR" dirty="0" smtClean="0"/>
              <a:t>Introdução à Regressão Linear Múltipla 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331640" y="2852936"/>
            <a:ext cx="7406640" cy="144016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/>
              <a:t>	</a:t>
            </a:r>
            <a:r>
              <a:rPr lang="pt-BR" b="1" i="1" dirty="0" smtClean="0">
                <a:solidFill>
                  <a:srgbClr val="C00000"/>
                </a:solidFill>
              </a:rPr>
              <a:t>GEM – Grupo de Estudos de Mercado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sz="1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347864" y="4809618"/>
            <a:ext cx="3171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Prof. Carlos Henrique Dias</a:t>
            </a:r>
          </a:p>
          <a:p>
            <a:r>
              <a:rPr lang="pt-BR" b="1" dirty="0" smtClean="0">
                <a:solidFill>
                  <a:srgbClr val="002060"/>
                </a:solidFill>
              </a:rPr>
              <a:t>Prof. João Manoel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484784"/>
            <a:ext cx="7498080" cy="5149552"/>
          </a:xfrm>
        </p:spPr>
        <p:txBody>
          <a:bodyPr>
            <a:normAutofit/>
          </a:bodyPr>
          <a:lstStyle/>
          <a:p>
            <a:r>
              <a:rPr lang="pt-BR" dirty="0" smtClean="0"/>
              <a:t>Método dos Quadrados Mínimos.</a:t>
            </a:r>
          </a:p>
          <a:p>
            <a:pPr marL="82296" indent="0">
              <a:buNone/>
            </a:pPr>
            <a:r>
              <a:rPr lang="pt-BR" sz="1800" dirty="0" smtClean="0"/>
              <a:t>Encontrar os estimadores     mais eficientes significa resolver o seguinte problema de minimização: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r>
              <a:rPr lang="pt-BR" sz="1800" dirty="0" smtClean="0"/>
              <a:t>Assim, o objetivo é minimizar   </a:t>
            </a:r>
            <a:endParaRPr lang="pt-BR" sz="1800" dirty="0"/>
          </a:p>
          <a:p>
            <a:pPr marL="82296" indent="0">
              <a:buNone/>
            </a:pPr>
            <a:r>
              <a:rPr lang="pt-BR" sz="1800" dirty="0" smtClean="0"/>
              <a:t>Para isso calcula-se a derivada parcial de SQR.</a:t>
            </a: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r>
              <a:rPr lang="pt-BR" sz="1800" dirty="0" smtClean="0"/>
              <a:t>Igualando o resultado a zero para determinar o valor crítico (nesse caso valor mínimo)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30109"/>
              </p:ext>
            </p:extLst>
          </p:nvPr>
        </p:nvGraphicFramePr>
        <p:xfrm>
          <a:off x="3779912" y="2564904"/>
          <a:ext cx="2592288" cy="67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4" name="Equação" r:id="rId3" imgW="1346040" imgH="368280" progId="Equation.3">
                  <p:embed/>
                </p:oleObj>
              </mc:Choice>
              <mc:Fallback>
                <p:oleObj name="Equação" r:id="rId3" imgW="13460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564904"/>
                        <a:ext cx="2592288" cy="67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570778"/>
              </p:ext>
            </p:extLst>
          </p:nvPr>
        </p:nvGraphicFramePr>
        <p:xfrm>
          <a:off x="3707904" y="2060848"/>
          <a:ext cx="19843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5" name="Equação" r:id="rId5" imgW="126720" imgH="241200" progId="Equation.3">
                  <p:embed/>
                </p:oleObj>
              </mc:Choice>
              <mc:Fallback>
                <p:oleObj name="Equação" r:id="rId5" imgW="1267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7904" y="2060848"/>
                        <a:ext cx="198437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540744"/>
              </p:ext>
            </p:extLst>
          </p:nvPr>
        </p:nvGraphicFramePr>
        <p:xfrm>
          <a:off x="4072384" y="3356992"/>
          <a:ext cx="496411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6" name="Equação" r:id="rId7" imgW="3555720" imgH="241200" progId="Equation.3">
                  <p:embed/>
                </p:oleObj>
              </mc:Choice>
              <mc:Fallback>
                <p:oleObj name="Equação" r:id="rId7" imgW="35557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2384" y="3356992"/>
                        <a:ext cx="4964112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168149"/>
              </p:ext>
            </p:extLst>
          </p:nvPr>
        </p:nvGraphicFramePr>
        <p:xfrm>
          <a:off x="2843808" y="4293096"/>
          <a:ext cx="30559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7" name="Equação" r:id="rId9" imgW="1777680" imgH="431640" progId="Equation.3">
                  <p:embed/>
                </p:oleObj>
              </mc:Choice>
              <mc:Fallback>
                <p:oleObj name="Equação" r:id="rId9" imgW="17776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43808" y="4293096"/>
                        <a:ext cx="3055938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904884"/>
              </p:ext>
            </p:extLst>
          </p:nvPr>
        </p:nvGraphicFramePr>
        <p:xfrm>
          <a:off x="1259632" y="5877272"/>
          <a:ext cx="43195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" name="Equação" r:id="rId11" imgW="2412720" imgH="241200" progId="Equation.3">
                  <p:embed/>
                </p:oleObj>
              </mc:Choice>
              <mc:Fallback>
                <p:oleObj name="Equação" r:id="rId11" imgW="24127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59632" y="5877272"/>
                        <a:ext cx="431958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1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484784"/>
            <a:ext cx="7498080" cy="5149552"/>
          </a:xfrm>
        </p:spPr>
        <p:txBody>
          <a:bodyPr>
            <a:normAutofit/>
          </a:bodyPr>
          <a:lstStyle/>
          <a:p>
            <a:r>
              <a:rPr lang="pt-BR" dirty="0" smtClean="0"/>
              <a:t>Método dos Quadrados Mínimos.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r>
              <a:rPr lang="pt-BR" sz="1800" dirty="0" smtClean="0"/>
              <a:t>Portanto resolver                     significa resolver o seguinte sistema de equações normais: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r>
              <a:rPr lang="pt-BR" sz="1800" dirty="0" smtClean="0"/>
              <a:t>Se posto(X) = k e             então </a:t>
            </a: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523850"/>
              </p:ext>
            </p:extLst>
          </p:nvPr>
        </p:nvGraphicFramePr>
        <p:xfrm>
          <a:off x="4355976" y="5733256"/>
          <a:ext cx="19097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2" name="Equação" r:id="rId3" imgW="1066680" imgH="266400" progId="Equation.3">
                  <p:embed/>
                </p:oleObj>
              </mc:Choice>
              <mc:Fallback>
                <p:oleObj name="Equação" r:id="rId3" imgW="106668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5976" y="5733256"/>
                        <a:ext cx="1909763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857524"/>
              </p:ext>
            </p:extLst>
          </p:nvPr>
        </p:nvGraphicFramePr>
        <p:xfrm>
          <a:off x="2987824" y="2420888"/>
          <a:ext cx="1222658" cy="336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3" name="Equação" r:id="rId5" imgW="876240" imgH="241200" progId="Equation.3">
                  <p:embed/>
                </p:oleObj>
              </mc:Choice>
              <mc:Fallback>
                <p:oleObj name="Equação" r:id="rId5" imgW="8762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824" y="2420888"/>
                        <a:ext cx="1222658" cy="336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759093"/>
              </p:ext>
            </p:extLst>
          </p:nvPr>
        </p:nvGraphicFramePr>
        <p:xfrm>
          <a:off x="1331913" y="3014663"/>
          <a:ext cx="7200900" cy="226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4" name="Equação" r:id="rId7" imgW="4559040" imgH="1447560" progId="Equation.3">
                  <p:embed/>
                </p:oleObj>
              </mc:Choice>
              <mc:Fallback>
                <p:oleObj name="Equação" r:id="rId7" imgW="4559040" imgH="1447560" progId="Equation.3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014663"/>
                        <a:ext cx="7200900" cy="226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165608"/>
              </p:ext>
            </p:extLst>
          </p:nvPr>
        </p:nvGraphicFramePr>
        <p:xfrm>
          <a:off x="2987824" y="5877272"/>
          <a:ext cx="69056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5" name="Equação" r:id="rId9" imgW="406080" imgH="177480" progId="Equation.3">
                  <p:embed/>
                </p:oleObj>
              </mc:Choice>
              <mc:Fallback>
                <p:oleObj name="Equação" r:id="rId9" imgW="406080" imgH="177480" progId="Equation.3">
                  <p:embed/>
                  <p:pic>
                    <p:nvPicPr>
                      <p:cNvPr id="0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877272"/>
                        <a:ext cx="69056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03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484784"/>
            <a:ext cx="7498080" cy="5149552"/>
          </a:xfrm>
        </p:spPr>
        <p:txBody>
          <a:bodyPr>
            <a:normAutofit/>
          </a:bodyPr>
          <a:lstStyle/>
          <a:p>
            <a:r>
              <a:rPr lang="pt-BR" dirty="0" smtClean="0"/>
              <a:t>Método dos Quadrados Mínimos.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r>
              <a:rPr lang="pt-BR" sz="1800" dirty="0" smtClean="0"/>
              <a:t>Portanto,   o modelo de regressão múltipla com os estimadores obtidos pelo método dos quadrados mínimos será: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r>
              <a:rPr lang="pt-BR" sz="1800" dirty="0" smtClean="0"/>
              <a:t>em que </a:t>
            </a:r>
            <a:endParaRPr lang="pt-BR" sz="1800" dirty="0"/>
          </a:p>
          <a:p>
            <a:pPr marL="82296" indent="0">
              <a:buNone/>
            </a:pPr>
            <a:r>
              <a:rPr lang="pt-BR" sz="1800" dirty="0" smtClean="0"/>
              <a:t> </a:t>
            </a: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r>
              <a:rPr lang="pt-BR" sz="1800" dirty="0" smtClean="0"/>
              <a:t> Em uma rápida análise,                 mede a variação de    associada a uma variação de uma unidade em     , quando                        é mantido constante.</a:t>
            </a: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697723"/>
              </p:ext>
            </p:extLst>
          </p:nvPr>
        </p:nvGraphicFramePr>
        <p:xfrm>
          <a:off x="2051720" y="3789040"/>
          <a:ext cx="2108200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2" name="Equação" r:id="rId3" imgW="1485720" imgH="1193760" progId="Equation.3">
                  <p:embed/>
                </p:oleObj>
              </mc:Choice>
              <mc:Fallback>
                <p:oleObj name="Equação" r:id="rId3" imgW="1485720" imgH="1193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720" y="3789040"/>
                        <a:ext cx="2108200" cy="168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929248"/>
              </p:ext>
            </p:extLst>
          </p:nvPr>
        </p:nvGraphicFramePr>
        <p:xfrm>
          <a:off x="2339752" y="3140968"/>
          <a:ext cx="4608512" cy="556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3" name="Equação" r:id="rId5" imgW="2082600" imgH="253800" progId="Equation.3">
                  <p:embed/>
                </p:oleObj>
              </mc:Choice>
              <mc:Fallback>
                <p:oleObj name="Equação" r:id="rId5" imgW="2082600" imgH="253800" progId="Equation.3">
                  <p:embed/>
                  <p:pic>
                    <p:nvPicPr>
                      <p:cNvPr id="0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140968"/>
                        <a:ext cx="4608512" cy="556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640779"/>
              </p:ext>
            </p:extLst>
          </p:nvPr>
        </p:nvGraphicFramePr>
        <p:xfrm>
          <a:off x="3563888" y="5445224"/>
          <a:ext cx="8826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4" name="Equação" r:id="rId7" imgW="545760" imgH="241200" progId="Equation.3">
                  <p:embed/>
                </p:oleObj>
              </mc:Choice>
              <mc:Fallback>
                <p:oleObj name="Equação" r:id="rId7" imgW="5457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63888" y="5445224"/>
                        <a:ext cx="88265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98675"/>
              </p:ext>
            </p:extLst>
          </p:nvPr>
        </p:nvGraphicFramePr>
        <p:xfrm>
          <a:off x="6300192" y="5517232"/>
          <a:ext cx="216024" cy="34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5" name="Equação" r:id="rId9" imgW="126720" imgH="203040" progId="Equation.3">
                  <p:embed/>
                </p:oleObj>
              </mc:Choice>
              <mc:Fallback>
                <p:oleObj name="Equação" r:id="rId9" imgW="1267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00192" y="5517232"/>
                        <a:ext cx="216024" cy="34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416809"/>
              </p:ext>
            </p:extLst>
          </p:nvPr>
        </p:nvGraphicFramePr>
        <p:xfrm>
          <a:off x="3923928" y="5773831"/>
          <a:ext cx="281880" cy="3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6" name="Equação" r:id="rId11" imgW="164880" imgH="215640" progId="Equation.3">
                  <p:embed/>
                </p:oleObj>
              </mc:Choice>
              <mc:Fallback>
                <p:oleObj name="Equação" r:id="rId11" imgW="164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23928" y="5773831"/>
                        <a:ext cx="281880" cy="36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833509"/>
              </p:ext>
            </p:extLst>
          </p:nvPr>
        </p:nvGraphicFramePr>
        <p:xfrm>
          <a:off x="5076056" y="5799974"/>
          <a:ext cx="1440160" cy="36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7" name="Equação" r:id="rId13" imgW="952200" imgH="241200" progId="Equation.3">
                  <p:embed/>
                </p:oleObj>
              </mc:Choice>
              <mc:Fallback>
                <p:oleObj name="Equação" r:id="rId13" imgW="952200" imgH="241200" progId="Equation.3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5799974"/>
                        <a:ext cx="1440160" cy="365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3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484784"/>
            <a:ext cx="7498080" cy="5149552"/>
          </a:xfrm>
        </p:spPr>
        <p:txBody>
          <a:bodyPr>
            <a:normAutofit/>
          </a:bodyPr>
          <a:lstStyle/>
          <a:p>
            <a:r>
              <a:rPr lang="pt-BR" dirty="0" smtClean="0"/>
              <a:t>Considerações para Inferência da Regressão.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 algn="just">
              <a:buNone/>
            </a:pPr>
            <a:r>
              <a:rPr lang="pt-BR" sz="1800" dirty="0" smtClean="0"/>
              <a:t>Conforme pressuposto, a variável y tem distribuição de probabilidade normal.  Assim, o estimador    também tem distribuição normal, já que é resultado da combinação linear de variáveis independentes normalmente distribuídas</a:t>
            </a:r>
          </a:p>
          <a:p>
            <a:pPr marL="82296" indent="0" algn="just">
              <a:buNone/>
            </a:pPr>
            <a:r>
              <a:rPr lang="pt-BR" sz="1800" dirty="0" smtClean="0"/>
              <a:t>                         . Os valores do vetor     representam uma média ponderada do y.</a:t>
            </a:r>
          </a:p>
          <a:p>
            <a:pPr marL="82296" indent="0" algn="just">
              <a:buNone/>
            </a:pPr>
            <a:r>
              <a:rPr lang="pt-BR" sz="1800" dirty="0" smtClean="0"/>
              <a:t>Além disso, o teorema do limite central afirma que a distribuição da média da amostra de uma variável independentemente distribuída tenderá a uma distribuição normal a medida que o tamanho da mostra se torna suficientemente grande. Assim, mesmo que os y não tenham distribuição normal, pode-se garantir para uma tamanho razoável da amostra que a distribuição de     é </a:t>
            </a:r>
            <a:r>
              <a:rPr lang="pt-BR" sz="1800" dirty="0" err="1" smtClean="0"/>
              <a:t>assintoticamente</a:t>
            </a:r>
            <a:r>
              <a:rPr lang="pt-BR" sz="1800" dirty="0" smtClean="0"/>
              <a:t> normal.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420860"/>
              </p:ext>
            </p:extLst>
          </p:nvPr>
        </p:nvGraphicFramePr>
        <p:xfrm>
          <a:off x="1259632" y="3788717"/>
          <a:ext cx="1584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2" name="Equação" r:id="rId3" imgW="1168200" imgH="266400" progId="Equation.3">
                  <p:embed/>
                </p:oleObj>
              </mc:Choice>
              <mc:Fallback>
                <p:oleObj name="Equação" r:id="rId3" imgW="116820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3788717"/>
                        <a:ext cx="1584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539221"/>
              </p:ext>
            </p:extLst>
          </p:nvPr>
        </p:nvGraphicFramePr>
        <p:xfrm>
          <a:off x="3151479" y="3140968"/>
          <a:ext cx="196385" cy="373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3" name="Equação" r:id="rId5" imgW="126720" imgH="241200" progId="Equation.3">
                  <p:embed/>
                </p:oleObj>
              </mc:Choice>
              <mc:Fallback>
                <p:oleObj name="Equação" r:id="rId5" imgW="1267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51479" y="3140968"/>
                        <a:ext cx="196385" cy="373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250089"/>
              </p:ext>
            </p:extLst>
          </p:nvPr>
        </p:nvGraphicFramePr>
        <p:xfrm>
          <a:off x="4951214" y="3776017"/>
          <a:ext cx="1968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4" name="Equação" r:id="rId7" imgW="126720" imgH="241200" progId="Equation.3">
                  <p:embed/>
                </p:oleObj>
              </mc:Choice>
              <mc:Fallback>
                <p:oleObj name="Equação" r:id="rId7" imgW="126720" imgH="24120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214" y="3776017"/>
                        <a:ext cx="1968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107094"/>
              </p:ext>
            </p:extLst>
          </p:nvPr>
        </p:nvGraphicFramePr>
        <p:xfrm>
          <a:off x="2699792" y="5805264"/>
          <a:ext cx="1968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5" name="Equação" r:id="rId9" imgW="126890" imgH="241091" progId="Equation.3">
                  <p:embed/>
                </p:oleObj>
              </mc:Choice>
              <mc:Fallback>
                <p:oleObj name="Equação" r:id="rId9" imgW="126890" imgH="241091" progId="Equation.3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805264"/>
                        <a:ext cx="1968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0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268760"/>
            <a:ext cx="7498080" cy="5365576"/>
          </a:xfrm>
        </p:spPr>
        <p:txBody>
          <a:bodyPr>
            <a:normAutofit/>
          </a:bodyPr>
          <a:lstStyle/>
          <a:p>
            <a:r>
              <a:rPr lang="pt-BR" dirty="0" smtClean="0"/>
              <a:t>Inferência da Regressão.</a:t>
            </a:r>
          </a:p>
          <a:p>
            <a:pPr marL="82296" indent="0">
              <a:buNone/>
            </a:pPr>
            <a:endParaRPr lang="pt-BR" sz="1400" dirty="0"/>
          </a:p>
          <a:p>
            <a:pPr marL="82296" indent="0">
              <a:buNone/>
            </a:pPr>
            <a:r>
              <a:rPr lang="pt-BR" sz="1800" dirty="0" smtClean="0"/>
              <a:t>Esperança matemática da variável aleatória     representa a média ponderada dos possíveis resultados, em que as probabilidades dos resultados funcionam como peso apropriado. Então,</a:t>
            </a:r>
          </a:p>
          <a:p>
            <a:pPr marL="82296" indent="0">
              <a:buNone/>
            </a:pPr>
            <a:endParaRPr lang="pt-BR" sz="1000" dirty="0"/>
          </a:p>
          <a:p>
            <a:pPr marL="82296" indent="0">
              <a:buNone/>
            </a:pPr>
            <a:r>
              <a:rPr lang="pt-BR" sz="1800" dirty="0" smtClean="0"/>
              <a:t>                                       , como                    e      representando verdadeiro valor da estimativa.</a:t>
            </a: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r>
              <a:rPr lang="pt-BR" sz="1800" dirty="0" smtClean="0"/>
              <a:t> </a:t>
            </a: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r>
              <a:rPr lang="pt-BR" sz="1800" dirty="0" smtClean="0"/>
              <a:t>Assim, a partir dos pressupostos anteriores, têm-se que    é um estimador não tendencioso de     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228648"/>
              </p:ext>
            </p:extLst>
          </p:nvPr>
        </p:nvGraphicFramePr>
        <p:xfrm>
          <a:off x="1475656" y="3212976"/>
          <a:ext cx="2160240" cy="399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6" name="Equação" r:id="rId3" imgW="1434960" imgH="266400" progId="Equation.3">
                  <p:embed/>
                </p:oleObj>
              </mc:Choice>
              <mc:Fallback>
                <p:oleObj name="Equação" r:id="rId3" imgW="143496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3212976"/>
                        <a:ext cx="2160240" cy="399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29877"/>
              </p:ext>
            </p:extLst>
          </p:nvPr>
        </p:nvGraphicFramePr>
        <p:xfrm>
          <a:off x="5292080" y="2132856"/>
          <a:ext cx="196385" cy="373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7" name="Equação" r:id="rId5" imgW="126720" imgH="241200" progId="Equation.3">
                  <p:embed/>
                </p:oleObj>
              </mc:Choice>
              <mc:Fallback>
                <p:oleObj name="Equação" r:id="rId5" imgW="1267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2080" y="2132856"/>
                        <a:ext cx="196385" cy="373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226041"/>
              </p:ext>
            </p:extLst>
          </p:nvPr>
        </p:nvGraphicFramePr>
        <p:xfrm>
          <a:off x="4427984" y="3284984"/>
          <a:ext cx="11223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8" name="Equação" r:id="rId7" imgW="723600" imgH="203040" progId="Equation.3">
                  <p:embed/>
                </p:oleObj>
              </mc:Choice>
              <mc:Fallback>
                <p:oleObj name="Equação" r:id="rId7" imgW="723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284984"/>
                        <a:ext cx="1122363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171610"/>
              </p:ext>
            </p:extLst>
          </p:nvPr>
        </p:nvGraphicFramePr>
        <p:xfrm>
          <a:off x="5868144" y="3284984"/>
          <a:ext cx="180020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" name="Equação" r:id="rId9" imgW="126720" imgH="203040" progId="Equation.3">
                  <p:embed/>
                </p:oleObj>
              </mc:Choice>
              <mc:Fallback>
                <p:oleObj name="Equação" r:id="rId9" imgW="1267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68144" y="3284984"/>
                        <a:ext cx="180020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302324"/>
              </p:ext>
            </p:extLst>
          </p:nvPr>
        </p:nvGraphicFramePr>
        <p:xfrm>
          <a:off x="1379538" y="4005263"/>
          <a:ext cx="6538912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0" name="Equação" r:id="rId11" imgW="4330440" imgH="1091880" progId="Equation.3">
                  <p:embed/>
                </p:oleObj>
              </mc:Choice>
              <mc:Fallback>
                <p:oleObj name="Equação" r:id="rId11" imgW="4330440" imgH="1091880" progId="Equation.3">
                  <p:embed/>
                  <p:pic>
                    <p:nvPicPr>
                      <p:cNvPr id="0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4005263"/>
                        <a:ext cx="6538912" cy="163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876239"/>
              </p:ext>
            </p:extLst>
          </p:nvPr>
        </p:nvGraphicFramePr>
        <p:xfrm>
          <a:off x="6444208" y="5949280"/>
          <a:ext cx="216024" cy="41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1" name="Equação" r:id="rId13" imgW="126720" imgH="241200" progId="Equation.3">
                  <p:embed/>
                </p:oleObj>
              </mc:Choice>
              <mc:Fallback>
                <p:oleObj name="Equação" r:id="rId13" imgW="1267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44208" y="5949280"/>
                        <a:ext cx="216024" cy="410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150050"/>
              </p:ext>
            </p:extLst>
          </p:nvPr>
        </p:nvGraphicFramePr>
        <p:xfrm>
          <a:off x="3131840" y="6309320"/>
          <a:ext cx="18097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2" name="Equação" r:id="rId15" imgW="126720" imgH="203040" progId="Equation.3">
                  <p:embed/>
                </p:oleObj>
              </mc:Choice>
              <mc:Fallback>
                <p:oleObj name="Equação" r:id="rId15" imgW="126720" imgH="203040" progId="Equation.3">
                  <p:embed/>
                  <p:pic>
                    <p:nvPicPr>
                      <p:cNvPr id="0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6309320"/>
                        <a:ext cx="18097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35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591816"/>
            <a:ext cx="7498080" cy="5365576"/>
          </a:xfrm>
        </p:spPr>
        <p:txBody>
          <a:bodyPr>
            <a:normAutofit/>
          </a:bodyPr>
          <a:lstStyle/>
          <a:p>
            <a:r>
              <a:rPr lang="pt-BR" dirty="0" smtClean="0"/>
              <a:t>Inferência da Regressão.</a:t>
            </a:r>
          </a:p>
          <a:p>
            <a:pPr marL="82296" indent="0">
              <a:buNone/>
            </a:pPr>
            <a:endParaRPr lang="pt-BR" sz="14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r>
              <a:rPr lang="pt-BR" sz="1800" dirty="0" err="1" smtClean="0"/>
              <a:t>Obs</a:t>
            </a:r>
            <a:r>
              <a:rPr lang="pt-BR" sz="1800" dirty="0" smtClean="0"/>
              <a:t>:                    representa a regressão de     em relação X.</a:t>
            </a:r>
          </a:p>
          <a:p>
            <a:pPr marL="82296" indent="0">
              <a:buNone/>
            </a:pPr>
            <a:r>
              <a:rPr lang="pt-BR" sz="1800" dirty="0" smtClean="0"/>
              <a:t>Desde que as variáveis omitidas sejam aleatoriamente distribuídas independentemente de X e tenham média 0, o estimador de mínimos quadrados do parâmetro será não tendencioso.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5468267" cy="309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720205"/>
              </p:ext>
            </p:extLst>
          </p:nvPr>
        </p:nvGraphicFramePr>
        <p:xfrm>
          <a:off x="1835695" y="5229200"/>
          <a:ext cx="104582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9" name="Equação" r:id="rId4" imgW="774360" imgH="266400" progId="Equation.3">
                  <p:embed/>
                </p:oleObj>
              </mc:Choice>
              <mc:Fallback>
                <p:oleObj name="Equação" r:id="rId4" imgW="77436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695" y="5229200"/>
                        <a:ext cx="1045829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272319"/>
              </p:ext>
            </p:extLst>
          </p:nvPr>
        </p:nvGraphicFramePr>
        <p:xfrm>
          <a:off x="5436096" y="5325211"/>
          <a:ext cx="216024" cy="264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0" name="Equação" r:id="rId6" imgW="114120" imgH="139680" progId="Equation.3">
                  <p:embed/>
                </p:oleObj>
              </mc:Choice>
              <mc:Fallback>
                <p:oleObj name="Equação" r:id="rId6" imgW="11412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36096" y="5325211"/>
                        <a:ext cx="216024" cy="264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55" y="2492896"/>
            <a:ext cx="1981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268760"/>
            <a:ext cx="7498080" cy="536557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Inferência da Regressão.</a:t>
            </a:r>
          </a:p>
          <a:p>
            <a:pPr marL="82296" indent="0">
              <a:buNone/>
            </a:pPr>
            <a:endParaRPr lang="pt-BR" sz="1400" dirty="0"/>
          </a:p>
          <a:p>
            <a:pPr marL="82296" indent="0">
              <a:buNone/>
            </a:pPr>
            <a:r>
              <a:rPr lang="pt-BR" sz="1800" dirty="0" smtClean="0"/>
              <a:t>A variância do estimador    juntamente com a covariância é determinada por:</a:t>
            </a:r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r>
              <a:rPr lang="pt-BR" sz="1800" dirty="0" smtClean="0"/>
              <a:t>Como                            então,</a:t>
            </a:r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r>
              <a:rPr lang="pt-BR" sz="1800" dirty="0" smtClean="0"/>
              <a:t> </a:t>
            </a: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r>
              <a:rPr lang="pt-BR" sz="1800" dirty="0" smtClean="0"/>
              <a:t>Os elementos da diagonal da matriz             representam a variância dos parâmetros estimados, enquanto os termos que estão fora da diagonal representam a covariância.</a:t>
            </a:r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832257"/>
              </p:ext>
            </p:extLst>
          </p:nvPr>
        </p:nvGraphicFramePr>
        <p:xfrm>
          <a:off x="3347864" y="2708920"/>
          <a:ext cx="26749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1" name="Equação" r:id="rId3" imgW="1777680" imgH="241200" progId="Equation.3">
                  <p:embed/>
                </p:oleObj>
              </mc:Choice>
              <mc:Fallback>
                <p:oleObj name="Equação" r:id="rId3" imgW="17776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7864" y="2708920"/>
                        <a:ext cx="2674938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935412"/>
              </p:ext>
            </p:extLst>
          </p:nvPr>
        </p:nvGraphicFramePr>
        <p:xfrm>
          <a:off x="3635896" y="2132856"/>
          <a:ext cx="196385" cy="373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2" name="Equação" r:id="rId5" imgW="126720" imgH="241200" progId="Equation.3">
                  <p:embed/>
                </p:oleObj>
              </mc:Choice>
              <mc:Fallback>
                <p:oleObj name="Equação" r:id="rId5" imgW="1267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896" y="2132856"/>
                        <a:ext cx="196385" cy="373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334078"/>
              </p:ext>
            </p:extLst>
          </p:nvPr>
        </p:nvGraphicFramePr>
        <p:xfrm>
          <a:off x="1979712" y="3140968"/>
          <a:ext cx="166211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3" name="Equação" r:id="rId7" imgW="1231560" imgH="266400" progId="Equation.3">
                  <p:embed/>
                </p:oleObj>
              </mc:Choice>
              <mc:Fallback>
                <p:oleObj name="Equação" r:id="rId7" imgW="123156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9712" y="3140968"/>
                        <a:ext cx="1662112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580237"/>
              </p:ext>
            </p:extLst>
          </p:nvPr>
        </p:nvGraphicFramePr>
        <p:xfrm>
          <a:off x="1187624" y="3501008"/>
          <a:ext cx="6336704" cy="2026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4" name="Equação" r:id="rId9" imgW="4394160" imgH="1409400" progId="Equation.3">
                  <p:embed/>
                </p:oleObj>
              </mc:Choice>
              <mc:Fallback>
                <p:oleObj name="Equação" r:id="rId9" imgW="4394160" imgH="1409400" progId="Equation.3">
                  <p:embed/>
                  <p:pic>
                    <p:nvPicPr>
                      <p:cNvPr id="0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501008"/>
                        <a:ext cx="6336704" cy="2026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361592"/>
              </p:ext>
            </p:extLst>
          </p:nvPr>
        </p:nvGraphicFramePr>
        <p:xfrm>
          <a:off x="4644008" y="5631970"/>
          <a:ext cx="70113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5" name="Equação" r:id="rId11" imgW="469800" imgH="241200" progId="Equation.3">
                  <p:embed/>
                </p:oleObj>
              </mc:Choice>
              <mc:Fallback>
                <p:oleObj name="Equação" r:id="rId11" imgW="4698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44008" y="5631970"/>
                        <a:ext cx="701130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5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23" y="2636912"/>
            <a:ext cx="6745862" cy="312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268760"/>
            <a:ext cx="7498080" cy="558924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Inferência da Regressão.</a:t>
            </a:r>
          </a:p>
          <a:p>
            <a:pPr marL="82296" indent="0">
              <a:buNone/>
            </a:pPr>
            <a:r>
              <a:rPr lang="pt-BR" sz="1800" dirty="0" smtClean="0"/>
              <a:t>Segundo teorema de Gauss-</a:t>
            </a:r>
            <a:r>
              <a:rPr lang="pt-BR" sz="1800" dirty="0" err="1" smtClean="0"/>
              <a:t>Markov</a:t>
            </a:r>
            <a:r>
              <a:rPr lang="pt-BR" sz="1800" dirty="0" smtClean="0"/>
              <a:t> o estimador      obtido pelo método dos mínimos quadrados é o mais eficiente estimador linear não tendencioso. Ou seja, é o estimador não tendencioso linear que possui menor variância.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 algn="just">
              <a:buNone/>
            </a:pPr>
            <a:r>
              <a:rPr lang="pt-BR" sz="1800" dirty="0" smtClean="0"/>
              <a:t>Quando o objetivo de um modelo é maximizar a exatidão das previsões (minimizar os desvios), um estimador com variância  bem baixa e alguma tendenciosidade pode ser preferível a um estimador não tendencioso mas de variância elevada.</a:t>
            </a:r>
            <a:endParaRPr lang="pt-BR" sz="1800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715867"/>
              </p:ext>
            </p:extLst>
          </p:nvPr>
        </p:nvGraphicFramePr>
        <p:xfrm>
          <a:off x="5868144" y="1772816"/>
          <a:ext cx="216024" cy="410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2" name="Equação" r:id="rId4" imgW="126720" imgH="241200" progId="Equation.3">
                  <p:embed/>
                </p:oleObj>
              </mc:Choice>
              <mc:Fallback>
                <p:oleObj name="Equação" r:id="rId4" imgW="1267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8144" y="1772816"/>
                        <a:ext cx="216024" cy="410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8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268760"/>
            <a:ext cx="7498080" cy="4680520"/>
          </a:xfrm>
        </p:spPr>
        <p:txBody>
          <a:bodyPr>
            <a:normAutofit/>
          </a:bodyPr>
          <a:lstStyle/>
          <a:p>
            <a:r>
              <a:rPr lang="pt-BR" dirty="0" smtClean="0"/>
              <a:t>Inferência da Regressão.</a:t>
            </a:r>
          </a:p>
          <a:p>
            <a:pPr marL="82296" indent="0" algn="just">
              <a:buNone/>
            </a:pPr>
            <a:r>
              <a:rPr lang="pt-BR" sz="1800" dirty="0" smtClean="0"/>
              <a:t>Tendo a informação sobre as médias e a variância dos estimadores de mínimos quadrados é possível estabelecer, a partir dos pressupostos anteriores,  que:</a:t>
            </a:r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r>
              <a:rPr lang="pt-BR" sz="1800" dirty="0" smtClean="0"/>
              <a:t>em que                representa o i-</a:t>
            </a:r>
            <a:r>
              <a:rPr lang="pt-BR" sz="1800" dirty="0" err="1" smtClean="0"/>
              <a:t>ésimo</a:t>
            </a:r>
            <a:r>
              <a:rPr lang="pt-BR" sz="1800" dirty="0" smtClean="0"/>
              <a:t> elemento da diagonal principal da matriz </a:t>
            </a:r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r>
              <a:rPr lang="pt-BR" sz="1800" dirty="0" smtClean="0"/>
              <a:t>Portanto,  os estimadores      são variáveis aleatórias normalmente distribuídas com a média sendo os elementos do vetor     e variância os elementos da diagonal principal da matriz </a:t>
            </a:r>
            <a:endParaRPr lang="pt-BR" sz="18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725076"/>
              </p:ext>
            </p:extLst>
          </p:nvPr>
        </p:nvGraphicFramePr>
        <p:xfrm>
          <a:off x="3503613" y="2781300"/>
          <a:ext cx="20653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3" name="Equação" r:id="rId3" imgW="1206360" imgH="241200" progId="Equation.3">
                  <p:embed/>
                </p:oleObj>
              </mc:Choice>
              <mc:Fallback>
                <p:oleObj name="Equação" r:id="rId3" imgW="1206360" imgH="241200" progId="Equation.3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2781300"/>
                        <a:ext cx="20653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04264"/>
              </p:ext>
            </p:extLst>
          </p:nvPr>
        </p:nvGraphicFramePr>
        <p:xfrm>
          <a:off x="2263775" y="3408363"/>
          <a:ext cx="8683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4" name="Equação" r:id="rId5" imgW="520560" imgH="241200" progId="Equation.3">
                  <p:embed/>
                </p:oleObj>
              </mc:Choice>
              <mc:Fallback>
                <p:oleObj name="Equação" r:id="rId5" imgW="5205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3775" y="3408363"/>
                        <a:ext cx="868363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18033"/>
              </p:ext>
            </p:extLst>
          </p:nvPr>
        </p:nvGraphicFramePr>
        <p:xfrm>
          <a:off x="2007144" y="3717032"/>
          <a:ext cx="90867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5" name="Equação" r:id="rId7" imgW="672840" imgH="266400" progId="Equation.3">
                  <p:embed/>
                </p:oleObj>
              </mc:Choice>
              <mc:Fallback>
                <p:oleObj name="Equação" r:id="rId7" imgW="67284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7144" y="3717032"/>
                        <a:ext cx="908672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02987"/>
              </p:ext>
            </p:extLst>
          </p:nvPr>
        </p:nvGraphicFramePr>
        <p:xfrm>
          <a:off x="4200590" y="4365104"/>
          <a:ext cx="22739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6" name="Equação" r:id="rId9" imgW="126720" imgH="241200" progId="Equation.3">
                  <p:embed/>
                </p:oleObj>
              </mc:Choice>
              <mc:Fallback>
                <p:oleObj name="Equação" r:id="rId9" imgW="1267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00590" y="4365104"/>
                        <a:ext cx="227394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659308"/>
              </p:ext>
            </p:extLst>
          </p:nvPr>
        </p:nvGraphicFramePr>
        <p:xfrm>
          <a:off x="6867255" y="4725144"/>
          <a:ext cx="225025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7" name="Equação" r:id="rId11" imgW="126720" imgH="203040" progId="Equation.3">
                  <p:embed/>
                </p:oleObj>
              </mc:Choice>
              <mc:Fallback>
                <p:oleObj name="Equação" r:id="rId11" imgW="1267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67255" y="4725144"/>
                        <a:ext cx="225025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545043"/>
              </p:ext>
            </p:extLst>
          </p:nvPr>
        </p:nvGraphicFramePr>
        <p:xfrm>
          <a:off x="5220072" y="4941168"/>
          <a:ext cx="9096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8" name="Equação" r:id="rId13" imgW="672840" imgH="266400" progId="Equation.3">
                  <p:embed/>
                </p:oleObj>
              </mc:Choice>
              <mc:Fallback>
                <p:oleObj name="Equação" r:id="rId13" imgW="672840" imgH="266400" progId="Equation.3">
                  <p:embed/>
                  <p:pic>
                    <p:nvPicPr>
                      <p:cNvPr id="0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941168"/>
                        <a:ext cx="909638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268760"/>
            <a:ext cx="7498080" cy="568863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Estimando a variância</a:t>
            </a:r>
          </a:p>
          <a:p>
            <a:pPr marL="82296" indent="0" algn="just">
              <a:buNone/>
            </a:pPr>
            <a:r>
              <a:rPr lang="pt-BR" sz="1800" dirty="0" smtClean="0"/>
              <a:t>O termo do erro aleatório tem variância   . Entretanto, essa variância é populacional, sendo assim desconhecida. Um estimador não tendencioso e consistente da variância do erro aleatório é:</a:t>
            </a:r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r>
              <a:rPr lang="pt-BR" sz="1800" dirty="0" smtClean="0"/>
              <a:t>em que                                    , ou seja, vetor dos resíduos da regressão.</a:t>
            </a:r>
          </a:p>
          <a:p>
            <a:pPr marL="82296" indent="0" algn="just">
              <a:buNone/>
            </a:pPr>
            <a:r>
              <a:rPr lang="pt-BR" sz="1800" dirty="0"/>
              <a:t>	</a:t>
            </a:r>
            <a:r>
              <a:rPr lang="pt-BR" sz="1800" dirty="0" smtClean="0"/>
              <a:t>N = Número de dados amostrais.</a:t>
            </a:r>
          </a:p>
          <a:p>
            <a:pPr marL="82296" indent="0" algn="just">
              <a:buNone/>
            </a:pPr>
            <a:r>
              <a:rPr lang="pt-BR" sz="1800" dirty="0"/>
              <a:t>	</a:t>
            </a:r>
            <a:r>
              <a:rPr lang="pt-BR" sz="1800" dirty="0" smtClean="0"/>
              <a:t>k = Número de variáveis explanatórias, incluindo o termo </a:t>
            </a:r>
            <a:r>
              <a:rPr lang="pt-BR" sz="1800" dirty="0" err="1" smtClean="0"/>
              <a:t>cte</a:t>
            </a:r>
            <a:r>
              <a:rPr lang="pt-BR" sz="1800" dirty="0" smtClean="0"/>
              <a:t>.</a:t>
            </a:r>
          </a:p>
          <a:p>
            <a:pPr marL="82296" indent="0" algn="just">
              <a:buNone/>
            </a:pPr>
            <a:r>
              <a:rPr lang="pt-BR" sz="1800" dirty="0"/>
              <a:t>	</a:t>
            </a:r>
            <a:r>
              <a:rPr lang="pt-BR" sz="1800" dirty="0" smtClean="0"/>
              <a:t>N – k = Número de graus de liberdade.</a:t>
            </a:r>
          </a:p>
          <a:p>
            <a:pPr marL="82296" indent="0" algn="just">
              <a:buNone/>
            </a:pPr>
            <a:r>
              <a:rPr lang="pt-BR" sz="1800" dirty="0" smtClean="0"/>
              <a:t>  </a:t>
            </a:r>
          </a:p>
          <a:p>
            <a:pPr marL="82296" indent="0" algn="just">
              <a:buNone/>
            </a:pPr>
            <a:r>
              <a:rPr lang="pt-BR" sz="1800" dirty="0" smtClean="0"/>
              <a:t>                     é denominado erro padrão da regressão.</a:t>
            </a:r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r>
              <a:rPr lang="pt-BR" sz="1800" dirty="0" err="1" smtClean="0"/>
              <a:t>Obs</a:t>
            </a:r>
            <a:r>
              <a:rPr lang="pt-BR" sz="1800" dirty="0" smtClean="0"/>
              <a:t>: Os k estimadores impõem k restrições aos dados. Daí N-k graus de liberdade.</a:t>
            </a:r>
            <a:endParaRPr lang="pt-BR" sz="1800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566845"/>
              </p:ext>
            </p:extLst>
          </p:nvPr>
        </p:nvGraphicFramePr>
        <p:xfrm>
          <a:off x="5148064" y="1268760"/>
          <a:ext cx="47255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35" name="Equação" r:id="rId3" imgW="190440" imgH="203040" progId="Equation.3">
                  <p:embed/>
                </p:oleObj>
              </mc:Choice>
              <mc:Fallback>
                <p:oleObj name="Equação" r:id="rId3" imgW="190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064" y="1268760"/>
                        <a:ext cx="472553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370197"/>
              </p:ext>
            </p:extLst>
          </p:nvPr>
        </p:nvGraphicFramePr>
        <p:xfrm>
          <a:off x="2051720" y="3717032"/>
          <a:ext cx="2232248" cy="42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36" name="Equação" r:id="rId5" imgW="1257120" imgH="241200" progId="Equation.3">
                  <p:embed/>
                </p:oleObj>
              </mc:Choice>
              <mc:Fallback>
                <p:oleObj name="Equação" r:id="rId5" imgW="12571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720" y="3717032"/>
                        <a:ext cx="2232248" cy="428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72440"/>
              </p:ext>
            </p:extLst>
          </p:nvPr>
        </p:nvGraphicFramePr>
        <p:xfrm>
          <a:off x="5436096" y="1844824"/>
          <a:ext cx="288032" cy="30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37" name="Equação" r:id="rId7" imgW="190440" imgH="203040" progId="Equation.3">
                  <p:embed/>
                </p:oleObj>
              </mc:Choice>
              <mc:Fallback>
                <p:oleObj name="Equação" r:id="rId7" imgW="190440" imgH="203040" progId="Equation.3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844824"/>
                        <a:ext cx="288032" cy="30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580747"/>
              </p:ext>
            </p:extLst>
          </p:nvPr>
        </p:nvGraphicFramePr>
        <p:xfrm>
          <a:off x="3995936" y="2780928"/>
          <a:ext cx="12985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38" name="Equação" r:id="rId9" imgW="685800" imgH="419040" progId="Equation.3">
                  <p:embed/>
                </p:oleObj>
              </mc:Choice>
              <mc:Fallback>
                <p:oleObj name="Equação" r:id="rId9" imgW="685800" imgH="41904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780928"/>
                        <a:ext cx="12985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622749"/>
              </p:ext>
            </p:extLst>
          </p:nvPr>
        </p:nvGraphicFramePr>
        <p:xfrm>
          <a:off x="1127125" y="5265738"/>
          <a:ext cx="14192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39" name="Equação" r:id="rId11" imgW="749160" imgH="457200" progId="Equation.3">
                  <p:embed/>
                </p:oleObj>
              </mc:Choice>
              <mc:Fallback>
                <p:oleObj name="Equação" r:id="rId11" imgW="749160" imgH="45720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5265738"/>
                        <a:ext cx="14192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349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de Regressão Linear Múltipla.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 algn="just">
              <a:buNone/>
            </a:pPr>
            <a:r>
              <a:rPr lang="pt-BR" sz="1800" dirty="0"/>
              <a:t>A </a:t>
            </a:r>
            <a:r>
              <a:rPr lang="pt-BR" sz="1800" dirty="0" smtClean="0"/>
              <a:t>regressão linear múltipla ou multivariada  </a:t>
            </a:r>
            <a:r>
              <a:rPr lang="pt-BR" sz="1800" dirty="0"/>
              <a:t>é usada para </a:t>
            </a:r>
            <a:r>
              <a:rPr lang="pt-BR" sz="1800" dirty="0" smtClean="0"/>
              <a:t> estabelecer uma relação linear entre uma única variável dependente com outras diversas variáveis </a:t>
            </a:r>
            <a:r>
              <a:rPr lang="pt-BR" sz="1800" dirty="0"/>
              <a:t>independentes.</a:t>
            </a:r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r>
              <a:rPr lang="pt-BR" sz="1800" dirty="0"/>
              <a:t>E</a:t>
            </a:r>
            <a:r>
              <a:rPr lang="pt-BR" sz="1800" dirty="0" smtClean="0"/>
              <a:t>m que,                              significam parâmetros de regressão múltipla.  </a:t>
            </a:r>
          </a:p>
          <a:p>
            <a:pPr marL="82296" indent="0">
              <a:buNone/>
            </a:pPr>
            <a:r>
              <a:rPr lang="pt-BR" sz="1800" dirty="0"/>
              <a:t>     </a:t>
            </a:r>
            <a:r>
              <a:rPr lang="pt-BR" sz="1800" dirty="0" smtClean="0"/>
              <a:t>termo de erro aleatório.</a:t>
            </a:r>
          </a:p>
          <a:p>
            <a:pPr marL="82296" indent="0">
              <a:buNone/>
            </a:pPr>
            <a:r>
              <a:rPr lang="pt-BR" sz="1800" dirty="0" smtClean="0"/>
              <a:t>    </a:t>
            </a:r>
          </a:p>
          <a:p>
            <a:pPr marL="82296" indent="0">
              <a:buNone/>
            </a:pPr>
            <a:endParaRPr lang="pt-BR" sz="1800" dirty="0" smtClean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165500"/>
              </p:ext>
            </p:extLst>
          </p:nvPr>
        </p:nvGraphicFramePr>
        <p:xfrm>
          <a:off x="1368425" y="3566324"/>
          <a:ext cx="6875983" cy="624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4" name="Equação" r:id="rId3" imgW="2501640" imgH="228600" progId="Equation.3">
                  <p:embed/>
                </p:oleObj>
              </mc:Choice>
              <mc:Fallback>
                <p:oleObj name="Equação" r:id="rId3" imgW="2501640" imgH="228600" progId="Equation.3">
                  <p:embed/>
                  <p:pic>
                    <p:nvPicPr>
                      <p:cNvPr id="0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566324"/>
                        <a:ext cx="6875983" cy="624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747887"/>
              </p:ext>
            </p:extLst>
          </p:nvPr>
        </p:nvGraphicFramePr>
        <p:xfrm>
          <a:off x="2411760" y="4637887"/>
          <a:ext cx="1800200" cy="417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5" name="Equação" r:id="rId5" imgW="977760" imgH="228600" progId="Equation.3">
                  <p:embed/>
                </p:oleObj>
              </mc:Choice>
              <mc:Fallback>
                <p:oleObj name="Equação" r:id="rId5" imgW="977760" imgH="228600" progId="Equation.3">
                  <p:embed/>
                  <p:pic>
                    <p:nvPicPr>
                      <p:cNvPr id="0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637887"/>
                        <a:ext cx="1800200" cy="417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379277"/>
              </p:ext>
            </p:extLst>
          </p:nvPr>
        </p:nvGraphicFramePr>
        <p:xfrm>
          <a:off x="1619672" y="4994508"/>
          <a:ext cx="28803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6" name="Equação" r:id="rId7" imgW="152280" imgH="228600" progId="Equation.3">
                  <p:embed/>
                </p:oleObj>
              </mc:Choice>
              <mc:Fallback>
                <p:oleObj name="Equação" r:id="rId7" imgW="1522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9672" y="4994508"/>
                        <a:ext cx="28803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03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268760"/>
            <a:ext cx="7498080" cy="5112568"/>
          </a:xfrm>
        </p:spPr>
        <p:txBody>
          <a:bodyPr>
            <a:normAutofit/>
          </a:bodyPr>
          <a:lstStyle/>
          <a:p>
            <a:r>
              <a:rPr lang="pt-BR" dirty="0" smtClean="0"/>
              <a:t>Estimando a </a:t>
            </a:r>
          </a:p>
          <a:p>
            <a:pPr marL="82296" indent="0">
              <a:buNone/>
            </a:pPr>
            <a:r>
              <a:rPr lang="pt-BR" sz="1800" dirty="0" smtClean="0"/>
              <a:t>A partir do estimador de variância do erro</a:t>
            </a:r>
          </a:p>
          <a:p>
            <a:pPr marL="82296" indent="0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r>
              <a:rPr lang="pt-BR" sz="1800" dirty="0" smtClean="0"/>
              <a:t>Daí deduz-se que :</a:t>
            </a:r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r>
              <a:rPr lang="pt-BR" sz="1800" dirty="0" smtClean="0"/>
              <a:t>X = Matriz das observações de variáveis explanatórias. </a:t>
            </a:r>
            <a:endParaRPr lang="pt-BR" sz="1800" dirty="0"/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r>
              <a:rPr lang="pt-BR" sz="1800" dirty="0" smtClean="0"/>
              <a:t>.</a:t>
            </a:r>
            <a:endParaRPr lang="pt-BR" sz="1800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160131"/>
              </p:ext>
            </p:extLst>
          </p:nvPr>
        </p:nvGraphicFramePr>
        <p:xfrm>
          <a:off x="3923928" y="2420888"/>
          <a:ext cx="129938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0" name="Equação" r:id="rId3" imgW="685800" imgH="419040" progId="Equation.3">
                  <p:embed/>
                </p:oleObj>
              </mc:Choice>
              <mc:Fallback>
                <p:oleObj name="Equação" r:id="rId3" imgW="6858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3928" y="2420888"/>
                        <a:ext cx="1299380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24625"/>
              </p:ext>
            </p:extLst>
          </p:nvPr>
        </p:nvGraphicFramePr>
        <p:xfrm>
          <a:off x="3635896" y="1268760"/>
          <a:ext cx="1121994" cy="575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1" name="Equação" r:id="rId5" imgW="469800" imgH="241200" progId="Equation.3">
                  <p:embed/>
                </p:oleObj>
              </mc:Choice>
              <mc:Fallback>
                <p:oleObj name="Equação" r:id="rId5" imgW="4698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896" y="1268760"/>
                        <a:ext cx="1121994" cy="575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59979"/>
              </p:ext>
            </p:extLst>
          </p:nvPr>
        </p:nvGraphicFramePr>
        <p:xfrm>
          <a:off x="3240088" y="4041775"/>
          <a:ext cx="28114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2" name="Equação" r:id="rId7" imgW="1485720" imgH="304560" progId="Equation.3">
                  <p:embed/>
                </p:oleObj>
              </mc:Choice>
              <mc:Fallback>
                <p:oleObj name="Equação" r:id="rId7" imgW="1485720" imgH="30456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4041775"/>
                        <a:ext cx="28114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4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268760"/>
            <a:ext cx="7498080" cy="5112568"/>
          </a:xfrm>
        </p:spPr>
        <p:txBody>
          <a:bodyPr>
            <a:normAutofit/>
          </a:bodyPr>
          <a:lstStyle/>
          <a:p>
            <a:r>
              <a:rPr lang="pt-BR" dirty="0" smtClean="0"/>
              <a:t>Teste de Hipótese e Intervalos de Confiança</a:t>
            </a:r>
          </a:p>
          <a:p>
            <a:pPr marL="82296" indent="0" algn="just">
              <a:buNone/>
            </a:pPr>
            <a:r>
              <a:rPr lang="pt-BR" sz="1800" dirty="0" smtClean="0"/>
              <a:t>O teste estatístico para rejeitar a hipótese nula associada a um coeficiente de regressão normalmente distribuído se baseia na distribuição t-</a:t>
            </a:r>
            <a:r>
              <a:rPr lang="pt-BR" sz="1800" dirty="0" err="1" smtClean="0"/>
              <a:t>student</a:t>
            </a:r>
            <a:r>
              <a:rPr lang="pt-BR" sz="1800" dirty="0" smtClean="0"/>
              <a:t>.  A distribuição t é relevante porque,  para fazer os teste estatísticos, precisamos utilizar uma estimativa de variância amostral dos erros     em vez do verdadeiro valor  </a:t>
            </a:r>
          </a:p>
          <a:p>
            <a:pPr marL="82296" indent="0" algn="just">
              <a:buNone/>
            </a:pPr>
            <a:r>
              <a:rPr lang="pt-BR" sz="1800" dirty="0" smtClean="0"/>
              <a:t>A distribuição t-</a:t>
            </a:r>
            <a:r>
              <a:rPr lang="pt-BR" sz="1800" dirty="0" err="1" smtClean="0"/>
              <a:t>student</a:t>
            </a:r>
            <a:r>
              <a:rPr lang="pt-BR" sz="1800" dirty="0" smtClean="0"/>
              <a:t> é simétrica é aproxima-se da distribuição normal quando o tamanho da amostra é grande.  Mas a distribuição t tem caudas mais espessas, principalmente para amostras com tamanhos menores que 30.</a:t>
            </a:r>
            <a:endParaRPr lang="pt-BR" sz="1800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912078"/>
              </p:ext>
            </p:extLst>
          </p:nvPr>
        </p:nvGraphicFramePr>
        <p:xfrm>
          <a:off x="7011888" y="3140968"/>
          <a:ext cx="224408" cy="299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2" name="Equação" r:id="rId3" imgW="152280" imgH="203040" progId="Equation.3">
                  <p:embed/>
                </p:oleObj>
              </mc:Choice>
              <mc:Fallback>
                <p:oleObj name="Equação" r:id="rId3" imgW="1522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1888" y="3140968"/>
                        <a:ext cx="224408" cy="299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90041"/>
              </p:ext>
            </p:extLst>
          </p:nvPr>
        </p:nvGraphicFramePr>
        <p:xfrm>
          <a:off x="2887663" y="3417888"/>
          <a:ext cx="2825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3" name="Equação" r:id="rId5" imgW="190440" imgH="203040" progId="Equation.3">
                  <p:embed/>
                </p:oleObj>
              </mc:Choice>
              <mc:Fallback>
                <p:oleObj name="Equação" r:id="rId5" imgW="190440" imgH="203040" progId="Equation.3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3417888"/>
                        <a:ext cx="2825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927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268760"/>
            <a:ext cx="7498080" cy="558924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Teste de Hipótese </a:t>
            </a:r>
          </a:p>
          <a:p>
            <a:endParaRPr lang="pt-BR" dirty="0"/>
          </a:p>
          <a:p>
            <a:pPr marL="82296" indent="0">
              <a:buNone/>
            </a:pPr>
            <a:r>
              <a:rPr lang="pt-BR" sz="1800" dirty="0" smtClean="0"/>
              <a:t>Para um nível de confiança pré-estabelecido, podemos testar a hipótese nula de que            calculando a estatística        :</a:t>
            </a:r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r>
              <a:rPr lang="pt-BR" sz="1800" dirty="0" smtClean="0"/>
              <a:t>Em que       representa </a:t>
            </a:r>
            <a:r>
              <a:rPr lang="pt-BR" sz="1800" dirty="0"/>
              <a:t>o i-</a:t>
            </a:r>
            <a:r>
              <a:rPr lang="pt-BR" sz="1800" dirty="0" err="1"/>
              <a:t>ésimo</a:t>
            </a:r>
            <a:r>
              <a:rPr lang="pt-BR" sz="1800" dirty="0"/>
              <a:t> elemento da diagonal principal da matriz </a:t>
            </a:r>
          </a:p>
          <a:p>
            <a:pPr marL="82296" indent="0" algn="just">
              <a:buNone/>
            </a:pPr>
            <a:r>
              <a:rPr lang="pt-BR" sz="1800" dirty="0" smtClean="0"/>
              <a:t>                  .</a:t>
            </a:r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r>
              <a:rPr lang="pt-BR" sz="1800" dirty="0" smtClean="0"/>
              <a:t>Se                 então podemos rejeitar a hipótese nula           para um nível de significância  associado a     (valor crítico).</a:t>
            </a:r>
            <a:endParaRPr lang="pt-BR" sz="1800" dirty="0"/>
          </a:p>
          <a:p>
            <a:pPr marL="82296" indent="0" algn="just">
              <a:buNone/>
            </a:pPr>
            <a:r>
              <a:rPr lang="pt-BR" sz="1800" dirty="0" smtClean="0"/>
              <a:t>Testar hipótese de que           significa verificar se a verdadeira média da distribuição pode ser  . Quando rejeitamos a hipótese nula, estamos concluindo que para um grau de significância a média da distribuição não é </a:t>
            </a:r>
            <a:endParaRPr lang="pt-BR" sz="1800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080772"/>
              </p:ext>
            </p:extLst>
          </p:nvPr>
        </p:nvGraphicFramePr>
        <p:xfrm>
          <a:off x="4860032" y="2636912"/>
          <a:ext cx="4095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8" name="Equação" r:id="rId3" imgW="279360" imgH="228600" progId="Equation.3">
                  <p:embed/>
                </p:oleObj>
              </mc:Choice>
              <mc:Fallback>
                <p:oleObj name="Equação" r:id="rId3" imgW="279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0032" y="2636912"/>
                        <a:ext cx="409575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1014"/>
              </p:ext>
            </p:extLst>
          </p:nvPr>
        </p:nvGraphicFramePr>
        <p:xfrm>
          <a:off x="1998663" y="2709863"/>
          <a:ext cx="65722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9" name="Equação" r:id="rId5" imgW="444240" imgH="228600" progId="Equation.3">
                  <p:embed/>
                </p:oleObj>
              </mc:Choice>
              <mc:Fallback>
                <p:oleObj name="Equação" r:id="rId5" imgW="444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2709863"/>
                        <a:ext cx="65722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939416"/>
              </p:ext>
            </p:extLst>
          </p:nvPr>
        </p:nvGraphicFramePr>
        <p:xfrm>
          <a:off x="3600450" y="2997200"/>
          <a:ext cx="1582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0" name="Equação" r:id="rId7" imgW="863280" imgH="482400" progId="Equation.3">
                  <p:embed/>
                </p:oleObj>
              </mc:Choice>
              <mc:Fallback>
                <p:oleObj name="Equação" r:id="rId7" imgW="863280" imgH="482400" progId="Equation.3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2997200"/>
                        <a:ext cx="158273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067782"/>
              </p:ext>
            </p:extLst>
          </p:nvPr>
        </p:nvGraphicFramePr>
        <p:xfrm>
          <a:off x="1331640" y="4365104"/>
          <a:ext cx="102868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1" name="Equação" r:id="rId9" imgW="634680" imgH="266400" progId="Equation.3">
                  <p:embed/>
                </p:oleObj>
              </mc:Choice>
              <mc:Fallback>
                <p:oleObj name="Equação" r:id="rId9" imgW="63468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1640" y="4365104"/>
                        <a:ext cx="1028686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62691"/>
              </p:ext>
            </p:extLst>
          </p:nvPr>
        </p:nvGraphicFramePr>
        <p:xfrm>
          <a:off x="2051720" y="4071929"/>
          <a:ext cx="300739" cy="365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2" name="Equação" r:id="rId11" imgW="177480" imgH="215640" progId="Equation.3">
                  <p:embed/>
                </p:oleObj>
              </mc:Choice>
              <mc:Fallback>
                <p:oleObj name="Equação" r:id="rId11" imgW="177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1720" y="4071929"/>
                        <a:ext cx="300739" cy="365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592342"/>
              </p:ext>
            </p:extLst>
          </p:nvPr>
        </p:nvGraphicFramePr>
        <p:xfrm>
          <a:off x="1562066" y="5085184"/>
          <a:ext cx="99371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3" name="Equação" r:id="rId13" imgW="583920" imgH="253800" progId="Equation.3">
                  <p:embed/>
                </p:oleObj>
              </mc:Choice>
              <mc:Fallback>
                <p:oleObj name="Equação" r:id="rId13" imgW="58392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62066" y="5085184"/>
                        <a:ext cx="993710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634833"/>
              </p:ext>
            </p:extLst>
          </p:nvPr>
        </p:nvGraphicFramePr>
        <p:xfrm>
          <a:off x="3563888" y="5373216"/>
          <a:ext cx="216024" cy="353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4" name="Equação" r:id="rId15" imgW="139680" imgH="228600" progId="Equation.3">
                  <p:embed/>
                </p:oleObj>
              </mc:Choice>
              <mc:Fallback>
                <p:oleObj name="Equação" r:id="rId15" imgW="1396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63888" y="5373216"/>
                        <a:ext cx="216024" cy="353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057558"/>
              </p:ext>
            </p:extLst>
          </p:nvPr>
        </p:nvGraphicFramePr>
        <p:xfrm>
          <a:off x="3491880" y="6011001"/>
          <a:ext cx="288032" cy="37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5" name="Equação" r:id="rId17" imgW="177480" imgH="228600" progId="Equation.3">
                  <p:embed/>
                </p:oleObj>
              </mc:Choice>
              <mc:Fallback>
                <p:oleObj name="Equação" r:id="rId17" imgW="177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91880" y="6011001"/>
                        <a:ext cx="288032" cy="370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o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668598"/>
              </p:ext>
            </p:extLst>
          </p:nvPr>
        </p:nvGraphicFramePr>
        <p:xfrm>
          <a:off x="8172400" y="6299472"/>
          <a:ext cx="2889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6" name="Equação" r:id="rId19" imgW="177480" imgH="228600" progId="Equation.3">
                  <p:embed/>
                </p:oleObj>
              </mc:Choice>
              <mc:Fallback>
                <p:oleObj name="Equação" r:id="rId19" imgW="177480" imgH="228600" progId="Equation.3">
                  <p:embed/>
                  <p:pic>
                    <p:nvPicPr>
                      <p:cNvPr id="0" name="Obje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00" y="6299472"/>
                        <a:ext cx="28892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45240"/>
              </p:ext>
            </p:extLst>
          </p:nvPr>
        </p:nvGraphicFramePr>
        <p:xfrm>
          <a:off x="6300192" y="5110262"/>
          <a:ext cx="65722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7" name="Equação" r:id="rId21" imgW="444240" imgH="228600" progId="Equation.3">
                  <p:embed/>
                </p:oleObj>
              </mc:Choice>
              <mc:Fallback>
                <p:oleObj name="Equação" r:id="rId21" imgW="444240" imgH="228600" progId="Equation.3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5110262"/>
                        <a:ext cx="65722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86417"/>
              </p:ext>
            </p:extLst>
          </p:nvPr>
        </p:nvGraphicFramePr>
        <p:xfrm>
          <a:off x="3779912" y="5758334"/>
          <a:ext cx="65722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8" name="Equação" r:id="rId23" imgW="444240" imgH="228600" progId="Equation.3">
                  <p:embed/>
                </p:oleObj>
              </mc:Choice>
              <mc:Fallback>
                <p:oleObj name="Equação" r:id="rId23" imgW="444240" imgH="228600" progId="Equation.3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758334"/>
                        <a:ext cx="65722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59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268760"/>
            <a:ext cx="7498080" cy="558924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Teste de Hipótese</a:t>
            </a:r>
          </a:p>
          <a:p>
            <a:endParaRPr lang="pt-BR" dirty="0"/>
          </a:p>
          <a:p>
            <a:pPr marL="82296" indent="0" algn="just">
              <a:buNone/>
            </a:pPr>
            <a:r>
              <a:rPr lang="pt-BR" sz="1800" dirty="0" smtClean="0"/>
              <a:t>Em regressão é comum testar a hipótese de que não há relação linear entre as variáveis         ,  ou seja, consideramos como hipótese nula           .  Assim,</a:t>
            </a:r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r>
              <a:rPr lang="pt-BR" sz="1800" dirty="0"/>
              <a:t>Se                 então podemos rejeitar a hipótese nula           para um nível de significância  associado a </a:t>
            </a:r>
            <a:r>
              <a:rPr lang="pt-BR" sz="1800" dirty="0" smtClean="0"/>
              <a:t>    .</a:t>
            </a:r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r>
              <a:rPr lang="pt-BR" sz="1800" dirty="0" smtClean="0"/>
              <a:t>Assim, para testar a validade de um modelo levanta-se a hipótese de que </a:t>
            </a:r>
            <a:endParaRPr lang="pt-BR" sz="1800" dirty="0"/>
          </a:p>
          <a:p>
            <a:pPr marL="82296" indent="0" algn="just">
              <a:buNone/>
            </a:pPr>
            <a:r>
              <a:rPr lang="pt-BR" sz="1800" dirty="0" smtClean="0"/>
              <a:t>Por exemplo, se o nível de confiança é 95% e                 , então pode-se rejeitar com 95% de confiança ou 5% de significância a hipótese nula.</a:t>
            </a:r>
          </a:p>
          <a:p>
            <a:pPr marL="82296" indent="0" algn="just">
              <a:buNone/>
            </a:pPr>
            <a:endParaRPr lang="pt-BR" sz="1800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168910"/>
              </p:ext>
            </p:extLst>
          </p:nvPr>
        </p:nvGraphicFramePr>
        <p:xfrm>
          <a:off x="2339752" y="2708920"/>
          <a:ext cx="594620" cy="326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2" name="Equação" r:id="rId3" imgW="393480" imgH="215640" progId="Equation.3">
                  <p:embed/>
                </p:oleObj>
              </mc:Choice>
              <mc:Fallback>
                <p:oleObj name="Equação" r:id="rId3" imgW="393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52" y="2708920"/>
                        <a:ext cx="594620" cy="326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842070"/>
              </p:ext>
            </p:extLst>
          </p:nvPr>
        </p:nvGraphicFramePr>
        <p:xfrm>
          <a:off x="7013723" y="2708920"/>
          <a:ext cx="5826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3" name="Equação" r:id="rId5" imgW="393480" imgH="215640" progId="Equation.3">
                  <p:embed/>
                </p:oleObj>
              </mc:Choice>
              <mc:Fallback>
                <p:oleObj name="Equação" r:id="rId5" imgW="393480" imgH="215640" progId="Equation.3">
                  <p:embed/>
                  <p:pic>
                    <p:nvPicPr>
                      <p:cNvPr id="0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723" y="2708920"/>
                        <a:ext cx="5826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846758"/>
              </p:ext>
            </p:extLst>
          </p:nvPr>
        </p:nvGraphicFramePr>
        <p:xfrm>
          <a:off x="3635896" y="3068960"/>
          <a:ext cx="13271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4" name="Equação" r:id="rId7" imgW="723600" imgH="482400" progId="Equation.3">
                  <p:embed/>
                </p:oleObj>
              </mc:Choice>
              <mc:Fallback>
                <p:oleObj name="Equação" r:id="rId7" imgW="723600" imgH="48240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068960"/>
                        <a:ext cx="13271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754832"/>
              </p:ext>
            </p:extLst>
          </p:nvPr>
        </p:nvGraphicFramePr>
        <p:xfrm>
          <a:off x="1619672" y="4005064"/>
          <a:ext cx="993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5" name="Equação" r:id="rId9" imgW="583920" imgH="253800" progId="Equation.3">
                  <p:embed/>
                </p:oleObj>
              </mc:Choice>
              <mc:Fallback>
                <p:oleObj name="Equação" r:id="rId9" imgW="583920" imgH="253800" progId="Equation.3">
                  <p:embed/>
                  <p:pic>
                    <p:nvPicPr>
                      <p:cNvPr id="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005064"/>
                        <a:ext cx="9937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217838"/>
              </p:ext>
            </p:extLst>
          </p:nvPr>
        </p:nvGraphicFramePr>
        <p:xfrm>
          <a:off x="6381750" y="4077072"/>
          <a:ext cx="5826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6" name="Equação" r:id="rId11" imgW="393480" imgH="215640" progId="Equation.3">
                  <p:embed/>
                </p:oleObj>
              </mc:Choice>
              <mc:Fallback>
                <p:oleObj name="Equação" r:id="rId11" imgW="393480" imgH="215640" progId="Equation.3">
                  <p:embed/>
                  <p:pic>
                    <p:nvPicPr>
                      <p:cNvPr id="0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4077072"/>
                        <a:ext cx="5826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651120"/>
              </p:ext>
            </p:extLst>
          </p:nvPr>
        </p:nvGraphicFramePr>
        <p:xfrm>
          <a:off x="3635896" y="4365104"/>
          <a:ext cx="2159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7" name="Equação" r:id="rId13" imgW="139680" imgH="228600" progId="Equation.3">
                  <p:embed/>
                </p:oleObj>
              </mc:Choice>
              <mc:Fallback>
                <p:oleObj name="Equação" r:id="rId13" imgW="139680" imgH="228600" progId="Equation.3">
                  <p:embed/>
                  <p:pic>
                    <p:nvPicPr>
                      <p:cNvPr id="0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365104"/>
                        <a:ext cx="2159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693011"/>
              </p:ext>
            </p:extLst>
          </p:nvPr>
        </p:nvGraphicFramePr>
        <p:xfrm>
          <a:off x="8100392" y="5055716"/>
          <a:ext cx="5826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8" name="Equação" r:id="rId15" imgW="393480" imgH="215640" progId="Equation.3">
                  <p:embed/>
                </p:oleObj>
              </mc:Choice>
              <mc:Fallback>
                <p:oleObj name="Equação" r:id="rId15" imgW="393480" imgH="215640" progId="Equation.3">
                  <p:embed/>
                  <p:pic>
                    <p:nvPicPr>
                      <p:cNvPr id="0" name="Objeto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392" y="5055716"/>
                        <a:ext cx="5826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378703"/>
              </p:ext>
            </p:extLst>
          </p:nvPr>
        </p:nvGraphicFramePr>
        <p:xfrm>
          <a:off x="5796136" y="5373216"/>
          <a:ext cx="993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9" name="Equação" r:id="rId17" imgW="583947" imgH="253890" progId="Equation.3">
                  <p:embed/>
                </p:oleObj>
              </mc:Choice>
              <mc:Fallback>
                <p:oleObj name="Equação" r:id="rId17" imgW="583947" imgH="253890" progId="Equation.3">
                  <p:embed/>
                  <p:pic>
                    <p:nvPicPr>
                      <p:cNvPr id="0" name="Objeto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5373216"/>
                        <a:ext cx="9937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5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268760"/>
            <a:ext cx="7498080" cy="5589240"/>
          </a:xfrm>
        </p:spPr>
        <p:txBody>
          <a:bodyPr>
            <a:normAutofit/>
          </a:bodyPr>
          <a:lstStyle/>
          <a:p>
            <a:r>
              <a:rPr lang="pt-BR" dirty="0" smtClean="0"/>
              <a:t>Intervalos de Confiança</a:t>
            </a:r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r>
              <a:rPr lang="pt-BR" sz="1800" dirty="0" smtClean="0"/>
              <a:t>Os intervalos de confiança fornecem uma faixa de valores na qual estará provavelmente contida a verdadeira regressão dos parâmetros. Os intervalos de confiança são construídos de tal modo que a probabilidade de o intervalo conter o verdadeiro parâmetro de regressão é igual a 1 menos o nível de significância    .</a:t>
            </a:r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r>
              <a:rPr lang="pt-BR" sz="1800" dirty="0" smtClean="0"/>
              <a:t>Em que      representa o valor crítico para um nível de significância     .</a:t>
            </a:r>
          </a:p>
          <a:p>
            <a:pPr marL="82296" indent="0" algn="just">
              <a:buNone/>
            </a:pPr>
            <a:r>
              <a:rPr lang="pt-BR" sz="1800" dirty="0" smtClean="0"/>
              <a:t>Então um intervalo de confiança de  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1800" dirty="0" smtClean="0"/>
              <a:t>-    para o verdadeiro parâmetro de regressão     é:</a:t>
            </a:r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991123"/>
              </p:ext>
            </p:extLst>
          </p:nvPr>
        </p:nvGraphicFramePr>
        <p:xfrm>
          <a:off x="2627784" y="3645024"/>
          <a:ext cx="4355628" cy="435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3" name="Equação" r:id="rId3" imgW="2552400" imgH="253800" progId="Equation.3">
                  <p:embed/>
                </p:oleObj>
              </mc:Choice>
              <mc:Fallback>
                <p:oleObj name="Equação" r:id="rId3" imgW="2552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645024"/>
                        <a:ext cx="4355628" cy="435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256343"/>
              </p:ext>
            </p:extLst>
          </p:nvPr>
        </p:nvGraphicFramePr>
        <p:xfrm>
          <a:off x="2051720" y="4371132"/>
          <a:ext cx="2159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4" name="Equação" r:id="rId5" imgW="139680" imgH="228600" progId="Equation.3">
                  <p:embed/>
                </p:oleObj>
              </mc:Choice>
              <mc:Fallback>
                <p:oleObj name="Equação" r:id="rId5" imgW="139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371132"/>
                        <a:ext cx="2159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261836"/>
              </p:ext>
            </p:extLst>
          </p:nvPr>
        </p:nvGraphicFramePr>
        <p:xfrm>
          <a:off x="2411760" y="3356992"/>
          <a:ext cx="216024" cy="21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5" name="Equação" r:id="rId7" imgW="139680" imgH="139680" progId="Equation.3">
                  <p:embed/>
                </p:oleObj>
              </mc:Choice>
              <mc:Fallback>
                <p:oleObj name="Equação" r:id="rId7" imgW="13968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1760" y="3356992"/>
                        <a:ext cx="216024" cy="216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152129"/>
              </p:ext>
            </p:extLst>
          </p:nvPr>
        </p:nvGraphicFramePr>
        <p:xfrm>
          <a:off x="7524328" y="4437112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6" name="Equação" r:id="rId9" imgW="139680" imgH="139680" progId="Equation.3">
                  <p:embed/>
                </p:oleObj>
              </mc:Choice>
              <mc:Fallback>
                <p:oleObj name="Equação" r:id="rId9" imgW="139680" imgH="139680" progId="Equation.3">
                  <p:embed/>
                  <p:pic>
                    <p:nvPicPr>
                      <p:cNvPr id="0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4437112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375534"/>
              </p:ext>
            </p:extLst>
          </p:nvPr>
        </p:nvGraphicFramePr>
        <p:xfrm>
          <a:off x="5076056" y="4797152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7" name="Equação" r:id="rId11" imgW="139680" imgH="139680" progId="Equation.3">
                  <p:embed/>
                </p:oleObj>
              </mc:Choice>
              <mc:Fallback>
                <p:oleObj name="Equação" r:id="rId11" imgW="139680" imgH="139680" progId="Equation.3">
                  <p:embed/>
                  <p:pic>
                    <p:nvPicPr>
                      <p:cNvPr id="0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797152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416757"/>
              </p:ext>
            </p:extLst>
          </p:nvPr>
        </p:nvGraphicFramePr>
        <p:xfrm>
          <a:off x="2267744" y="5013176"/>
          <a:ext cx="216024" cy="306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8" name="Equação" r:id="rId12" imgW="152280" imgH="215640" progId="Equation.3">
                  <p:embed/>
                </p:oleObj>
              </mc:Choice>
              <mc:Fallback>
                <p:oleObj name="Equação" r:id="rId12" imgW="1522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67744" y="5013176"/>
                        <a:ext cx="216024" cy="306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11035"/>
              </p:ext>
            </p:extLst>
          </p:nvPr>
        </p:nvGraphicFramePr>
        <p:xfrm>
          <a:off x="3779912" y="5373216"/>
          <a:ext cx="1033140" cy="389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9" name="Equação" r:id="rId14" imgW="672840" imgH="253800" progId="Equation.3">
                  <p:embed/>
                </p:oleObj>
              </mc:Choice>
              <mc:Fallback>
                <p:oleObj name="Equação" r:id="rId14" imgW="6728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79912" y="5373216"/>
                        <a:ext cx="1033140" cy="389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14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268760"/>
            <a:ext cx="7498080" cy="558924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Valor-p.</a:t>
            </a:r>
          </a:p>
          <a:p>
            <a:pPr marL="82296" indent="0" algn="just">
              <a:buNone/>
            </a:pPr>
            <a:r>
              <a:rPr lang="pt-BR" sz="1800" dirty="0" smtClean="0"/>
              <a:t>O valor-p descreve o nível de significância exato associado a um resultado econométrico.  Pode-se definir o valor-p como a menor escolha para o nível de significância de forma que se rejeitaria a hipótese nula.</a:t>
            </a:r>
          </a:p>
          <a:p>
            <a:pPr marL="82296" indent="0" algn="just">
              <a:buNone/>
            </a:pPr>
            <a:r>
              <a:rPr lang="pt-BR" sz="1800" dirty="0" smtClean="0"/>
              <a:t>Assim, com N-k graus de liberdade determina-se o valor-p (tabela t-</a:t>
            </a:r>
            <a:r>
              <a:rPr lang="pt-BR" sz="1800" dirty="0" err="1" smtClean="0"/>
              <a:t>student</a:t>
            </a:r>
            <a:r>
              <a:rPr lang="pt-BR" sz="1800" dirty="0" smtClean="0"/>
              <a:t>) tal que a o valor crítico      seja :</a:t>
            </a:r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r>
              <a:rPr lang="pt-BR" sz="1800" dirty="0" smtClean="0"/>
              <a:t>Quando  valor-p &gt;     (nível de significância), a hipótese nula não pode ser rejeitada.</a:t>
            </a: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</p:txBody>
      </p:sp>
      <p:graphicFrame>
        <p:nvGraphicFramePr>
          <p:cNvPr id="20" name="Obje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67561"/>
              </p:ext>
            </p:extLst>
          </p:nvPr>
        </p:nvGraphicFramePr>
        <p:xfrm>
          <a:off x="3492004" y="3573016"/>
          <a:ext cx="2159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1" name="Equação" r:id="rId3" imgW="139680" imgH="228600" progId="Equation.3">
                  <p:embed/>
                </p:oleObj>
              </mc:Choice>
              <mc:Fallback>
                <p:oleObj name="Equação" r:id="rId3" imgW="139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004" y="3573016"/>
                        <a:ext cx="2159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269969"/>
              </p:ext>
            </p:extLst>
          </p:nvPr>
        </p:nvGraphicFramePr>
        <p:xfrm>
          <a:off x="3059832" y="5047360"/>
          <a:ext cx="237490" cy="23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2" name="Equação" r:id="rId5" imgW="139680" imgH="139680" progId="Equation.3">
                  <p:embed/>
                </p:oleObj>
              </mc:Choice>
              <mc:Fallback>
                <p:oleObj name="Equação" r:id="rId5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047360"/>
                        <a:ext cx="237490" cy="237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107743"/>
              </p:ext>
            </p:extLst>
          </p:nvPr>
        </p:nvGraphicFramePr>
        <p:xfrm>
          <a:off x="3535363" y="3980160"/>
          <a:ext cx="20716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3" name="Equação" r:id="rId7" imgW="1130040" imgH="482400" progId="Equation.3">
                  <p:embed/>
                </p:oleObj>
              </mc:Choice>
              <mc:Fallback>
                <p:oleObj name="Equação" r:id="rId7" imgW="1130040" imgH="48240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3980160"/>
                        <a:ext cx="20716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30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980728"/>
            <a:ext cx="7498080" cy="558924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Qualidade do Ajustamento.</a:t>
            </a:r>
          </a:p>
          <a:p>
            <a:pPr marL="82296" indent="0" algn="just">
              <a:buNone/>
            </a:pPr>
            <a:r>
              <a:rPr lang="pt-BR" sz="1800" dirty="0" smtClean="0"/>
              <a:t>Pode-se dividir a variação total de Y em duas partes, uma representado a variação explicada e a outra a variação não explicada.</a:t>
            </a:r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4138526" cy="352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6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980728"/>
            <a:ext cx="7498080" cy="558924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Qualidade do Ajustamento.</a:t>
            </a:r>
          </a:p>
          <a:p>
            <a:pPr marL="82296" indent="0" algn="just">
              <a:buNone/>
            </a:pPr>
            <a:r>
              <a:rPr lang="pt-BR" sz="1800" dirty="0" smtClean="0"/>
              <a:t>Considerando o modelo de regressão múltipla ajustado                  .</a:t>
            </a:r>
            <a:endParaRPr lang="pt-BR" sz="1800" dirty="0"/>
          </a:p>
          <a:p>
            <a:pPr marL="82296" indent="0" algn="just">
              <a:buNone/>
            </a:pPr>
            <a:r>
              <a:rPr lang="pt-BR" sz="1800" dirty="0" smtClean="0"/>
              <a:t>Então, a variação total ou soma total dos quadrados SQT é:</a:t>
            </a:r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r>
              <a:rPr lang="pt-BR" sz="1800" dirty="0" smtClean="0"/>
              <a:t>Assim,  dividindo-se SQT em duas partes,</a:t>
            </a:r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r>
              <a:rPr lang="pt-BR" sz="1800" dirty="0" smtClean="0"/>
              <a:t>Como                 , então</a:t>
            </a: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 smtClean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434552"/>
              </p:ext>
            </p:extLst>
          </p:nvPr>
        </p:nvGraphicFramePr>
        <p:xfrm>
          <a:off x="6516216" y="2060848"/>
          <a:ext cx="1078632" cy="35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1" name="Equação" r:id="rId3" imgW="723600" imgH="241200" progId="Equation.3">
                  <p:embed/>
                </p:oleObj>
              </mc:Choice>
              <mc:Fallback>
                <p:oleObj name="Equação" r:id="rId3" imgW="7236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6216" y="2060848"/>
                        <a:ext cx="1078632" cy="35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941139"/>
              </p:ext>
            </p:extLst>
          </p:nvPr>
        </p:nvGraphicFramePr>
        <p:xfrm>
          <a:off x="2843808" y="2996952"/>
          <a:ext cx="2349867" cy="333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2" name="Equação" r:id="rId5" imgW="1612800" imgH="228600" progId="Equation.3">
                  <p:embed/>
                </p:oleObj>
              </mc:Choice>
              <mc:Fallback>
                <p:oleObj name="Equação" r:id="rId5" imgW="1612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808" y="2996952"/>
                        <a:ext cx="2349867" cy="333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150614"/>
              </p:ext>
            </p:extLst>
          </p:nvPr>
        </p:nvGraphicFramePr>
        <p:xfrm>
          <a:off x="1835697" y="3861048"/>
          <a:ext cx="4464495" cy="897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3" name="Equação" r:id="rId7" imgW="3022560" imgH="609480" progId="Equation.3">
                  <p:embed/>
                </p:oleObj>
              </mc:Choice>
              <mc:Fallback>
                <p:oleObj name="Equação" r:id="rId7" imgW="302256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5697" y="3861048"/>
                        <a:ext cx="4464495" cy="897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075081"/>
              </p:ext>
            </p:extLst>
          </p:nvPr>
        </p:nvGraphicFramePr>
        <p:xfrm>
          <a:off x="2003204" y="4959805"/>
          <a:ext cx="912612" cy="298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4" name="Equação" r:id="rId9" imgW="698400" imgH="228600" progId="Equation.3">
                  <p:embed/>
                </p:oleObj>
              </mc:Choice>
              <mc:Fallback>
                <p:oleObj name="Equação" r:id="rId9" imgW="698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3204" y="4959805"/>
                        <a:ext cx="912612" cy="298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042675"/>
              </p:ext>
            </p:extLst>
          </p:nvPr>
        </p:nvGraphicFramePr>
        <p:xfrm>
          <a:off x="3730042" y="4941168"/>
          <a:ext cx="2426134" cy="593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5" name="Equação" r:id="rId11" imgW="1714320" imgH="419040" progId="Equation.3">
                  <p:embed/>
                </p:oleObj>
              </mc:Choice>
              <mc:Fallback>
                <p:oleObj name="Equação" r:id="rId11" imgW="17143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30042" y="4941168"/>
                        <a:ext cx="2426134" cy="593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069296"/>
              </p:ext>
            </p:extLst>
          </p:nvPr>
        </p:nvGraphicFramePr>
        <p:xfrm>
          <a:off x="1763688" y="5589240"/>
          <a:ext cx="479742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6" name="Equação" r:id="rId13" imgW="3390840" imgH="685800" progId="Equation.3">
                  <p:embed/>
                </p:oleObj>
              </mc:Choice>
              <mc:Fallback>
                <p:oleObj name="Equação" r:id="rId13" imgW="3390840" imgH="685800" progId="Equation.3">
                  <p:embed/>
                  <p:pic>
                    <p:nvPicPr>
                      <p:cNvPr id="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589240"/>
                        <a:ext cx="479742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61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980728"/>
            <a:ext cx="7498080" cy="558924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Qualidade do Ajustamento.</a:t>
            </a:r>
          </a:p>
          <a:p>
            <a:pPr marL="82296" indent="0" algn="just">
              <a:buNone/>
            </a:pPr>
            <a:r>
              <a:rPr lang="pt-BR" sz="1800" dirty="0" smtClean="0"/>
              <a:t>O coeficiente de determinação       também pode ser obtido por:</a:t>
            </a:r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r>
              <a:rPr lang="pt-BR" sz="1800" dirty="0" smtClean="0"/>
              <a:t>Um valor elevado de      fornece um bom ajustamento da curva de regressão.</a:t>
            </a:r>
          </a:p>
          <a:p>
            <a:pPr marL="82296" indent="0" algn="just">
              <a:buNone/>
            </a:pPr>
            <a:r>
              <a:rPr lang="pt-BR" sz="1800" dirty="0" smtClean="0"/>
              <a:t>Entretanto, valores baixo significam que o ajustamento não é adequado, indicando, talvez, que as variáveis explanatórias podem sem inadequadas ao modelo.</a:t>
            </a:r>
          </a:p>
          <a:p>
            <a:pPr marL="82296" indent="0" algn="just">
              <a:buNone/>
            </a:pPr>
            <a:r>
              <a:rPr lang="pt-BR" sz="1800" dirty="0" smtClean="0"/>
              <a:t>A adição de mais variáveis explanatórias ao modelo podem aumentar a SQE, aumentando-se assim  . Para evitar a adição de variáveis que não correspondem ao modelo ( apenas com o intuito de melhorar o coeficiente de determinação),  deve-se utilizar um medidor que não dependa  do número de variáveis explanatórias.</a:t>
            </a:r>
          </a:p>
          <a:p>
            <a:pPr marL="82296" indent="0" algn="just">
              <a:buNone/>
            </a:pPr>
            <a:endParaRPr lang="pt-BR" sz="1800" dirty="0" smtClean="0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259078"/>
              </p:ext>
            </p:extLst>
          </p:nvPr>
        </p:nvGraphicFramePr>
        <p:xfrm>
          <a:off x="1547664" y="2564904"/>
          <a:ext cx="591026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1" name="Equação" r:id="rId3" imgW="4178160" imgH="685800" progId="Equation.3">
                  <p:embed/>
                </p:oleObj>
              </mc:Choice>
              <mc:Fallback>
                <p:oleObj name="Equação" r:id="rId3" imgW="41781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564904"/>
                        <a:ext cx="5910263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197186"/>
              </p:ext>
            </p:extLst>
          </p:nvPr>
        </p:nvGraphicFramePr>
        <p:xfrm>
          <a:off x="4283968" y="2149760"/>
          <a:ext cx="287908" cy="25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2" name="Equação" r:id="rId5" imgW="215640" imgH="190440" progId="Equation.3">
                  <p:embed/>
                </p:oleObj>
              </mc:Choice>
              <mc:Fallback>
                <p:oleObj name="Equação" r:id="rId5" imgW="2156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3968" y="2149760"/>
                        <a:ext cx="287908" cy="254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225333"/>
              </p:ext>
            </p:extLst>
          </p:nvPr>
        </p:nvGraphicFramePr>
        <p:xfrm>
          <a:off x="3275856" y="3573016"/>
          <a:ext cx="288032" cy="254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3" name="Equação" r:id="rId7" imgW="215640" imgH="190440" progId="Equation.3">
                  <p:embed/>
                </p:oleObj>
              </mc:Choice>
              <mc:Fallback>
                <p:oleObj name="Equação" r:id="rId7" imgW="2156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5856" y="3573016"/>
                        <a:ext cx="288032" cy="254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186501"/>
              </p:ext>
            </p:extLst>
          </p:nvPr>
        </p:nvGraphicFramePr>
        <p:xfrm>
          <a:off x="3492575" y="5085184"/>
          <a:ext cx="287337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4" name="Equação" r:id="rId9" imgW="215640" imgH="190440" progId="Equation.3">
                  <p:embed/>
                </p:oleObj>
              </mc:Choice>
              <mc:Fallback>
                <p:oleObj name="Equação" r:id="rId9" imgW="215640" imgH="19044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75" y="5085184"/>
                        <a:ext cx="287337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67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980728"/>
            <a:ext cx="7498080" cy="558924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Qualidade do Ajustamento.</a:t>
            </a:r>
          </a:p>
          <a:p>
            <a:pPr marL="82296" indent="0" algn="just">
              <a:buNone/>
            </a:pPr>
            <a:r>
              <a:rPr lang="pt-BR" sz="1800" dirty="0" smtClean="0"/>
              <a:t>Para corrigir o fato de que a qualidade do ajustamento também depende dos graus de liberdade, deve-se utilizar a variância dos resíduos e a variância das variáveis aleatórias y.</a:t>
            </a:r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r>
              <a:rPr lang="pt-BR" sz="1800" dirty="0" smtClean="0"/>
              <a:t> Assim, define-se      (     ajustado), como:</a:t>
            </a:r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687548"/>
              </p:ext>
            </p:extLst>
          </p:nvPr>
        </p:nvGraphicFramePr>
        <p:xfrm>
          <a:off x="1331640" y="4509120"/>
          <a:ext cx="60356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1" name="Equação" r:id="rId3" imgW="4533840" imgH="787320" progId="Equation.3">
                  <p:embed/>
                </p:oleObj>
              </mc:Choice>
              <mc:Fallback>
                <p:oleObj name="Equação" r:id="rId3" imgW="4533840" imgH="787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4509120"/>
                        <a:ext cx="6035675" cy="104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723317"/>
              </p:ext>
            </p:extLst>
          </p:nvPr>
        </p:nvGraphicFramePr>
        <p:xfrm>
          <a:off x="3275856" y="4110958"/>
          <a:ext cx="288032" cy="254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2" name="Equação" r:id="rId5" imgW="215640" imgH="190440" progId="Equation.3">
                  <p:embed/>
                </p:oleObj>
              </mc:Choice>
              <mc:Fallback>
                <p:oleObj name="Equação" r:id="rId5" imgW="2156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5856" y="4110958"/>
                        <a:ext cx="288032" cy="254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274220"/>
              </p:ext>
            </p:extLst>
          </p:nvPr>
        </p:nvGraphicFramePr>
        <p:xfrm>
          <a:off x="1763688" y="3129890"/>
          <a:ext cx="1800200" cy="761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3" name="Equação" r:id="rId7" imgW="990360" imgH="419040" progId="Equation.3">
                  <p:embed/>
                </p:oleObj>
              </mc:Choice>
              <mc:Fallback>
                <p:oleObj name="Equação" r:id="rId7" imgW="9903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3688" y="3129890"/>
                        <a:ext cx="1800200" cy="761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359050"/>
              </p:ext>
            </p:extLst>
          </p:nvPr>
        </p:nvGraphicFramePr>
        <p:xfrm>
          <a:off x="4355976" y="3284984"/>
          <a:ext cx="2890292" cy="648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4" name="Equação" r:id="rId9" imgW="1866600" imgH="419040" progId="Equation.3">
                  <p:embed/>
                </p:oleObj>
              </mc:Choice>
              <mc:Fallback>
                <p:oleObj name="Equação" r:id="rId9" imgW="1866600" imgH="419040" progId="Equation.3">
                  <p:embed/>
                  <p:pic>
                    <p:nvPicPr>
                      <p:cNvPr id="0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284984"/>
                        <a:ext cx="2890292" cy="648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59404"/>
              </p:ext>
            </p:extLst>
          </p:nvPr>
        </p:nvGraphicFramePr>
        <p:xfrm>
          <a:off x="2852354" y="4119650"/>
          <a:ext cx="28892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5" name="Equação" r:id="rId11" imgW="215640" imgH="190440" progId="Equation.3">
                  <p:embed/>
                </p:oleObj>
              </mc:Choice>
              <mc:Fallback>
                <p:oleObj name="Equação" r:id="rId11" imgW="215640" imgH="19044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354" y="4119650"/>
                        <a:ext cx="28892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156212"/>
              </p:ext>
            </p:extLst>
          </p:nvPr>
        </p:nvGraphicFramePr>
        <p:xfrm>
          <a:off x="1331640" y="5589240"/>
          <a:ext cx="19954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" name="Equação" r:id="rId13" imgW="1498320" imgH="393480" progId="Equation.3">
                  <p:embed/>
                </p:oleObj>
              </mc:Choice>
              <mc:Fallback>
                <p:oleObj name="Equação" r:id="rId13" imgW="1498320" imgH="39348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589240"/>
                        <a:ext cx="199548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00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Termo de erro aleatório   .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 algn="just">
              <a:buNone/>
            </a:pPr>
            <a:r>
              <a:rPr lang="pt-BR" sz="1800" dirty="0" smtClean="0"/>
              <a:t>A presença do termo de erro aleatório    torna a variável </a:t>
            </a:r>
            <a:r>
              <a:rPr lang="pt-BR" sz="1800" b="1" dirty="0" smtClean="0"/>
              <a:t>y</a:t>
            </a:r>
            <a:r>
              <a:rPr lang="pt-BR" sz="1800" dirty="0" smtClean="0"/>
              <a:t> estocástica (aleatória) . Entretanto a variável explicativas </a:t>
            </a:r>
            <a:r>
              <a:rPr lang="pt-BR" sz="1800" b="1" dirty="0" smtClean="0"/>
              <a:t>x</a:t>
            </a:r>
            <a:r>
              <a:rPr lang="pt-BR" sz="1800" dirty="0" smtClean="0"/>
              <a:t> é não estocástica.  </a:t>
            </a:r>
          </a:p>
          <a:p>
            <a:pPr marL="82296" indent="0" algn="just">
              <a:buNone/>
            </a:pPr>
            <a:r>
              <a:rPr lang="pt-BR" sz="1800" dirty="0" smtClean="0"/>
              <a:t>Erros aparecem pois são uma simplificação da realidade.  Por exemplo, consideramos o preço de um produto como sendo o único fator </a:t>
            </a:r>
            <a:r>
              <a:rPr lang="pt-BR" sz="1800" smtClean="0"/>
              <a:t>determinante da </a:t>
            </a:r>
            <a:r>
              <a:rPr lang="pt-BR" sz="1800" dirty="0" smtClean="0"/>
              <a:t>demanda. Entretanto, gostos individuais, clima, renda são variáveis que estão relacionadas a demanda de um produto.  Assim,  como algumas produzem um efeito pequeno é adequada incluí-las no termo do erro.</a:t>
            </a:r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r>
              <a:rPr lang="pt-BR" sz="1800" dirty="0" smtClean="0"/>
              <a:t>Um segunda fonte de erro está associada à coleta e a mensuração de dados. Por exemplo, dados econômicos costumam ser difíceis de medir.</a:t>
            </a:r>
            <a:endParaRPr lang="pt-BR" sz="1800" dirty="0"/>
          </a:p>
          <a:p>
            <a:pPr marL="82296" indent="0">
              <a:buNone/>
            </a:pPr>
            <a:r>
              <a:rPr lang="pt-BR" sz="1800" dirty="0" smtClean="0"/>
              <a:t>    </a:t>
            </a:r>
          </a:p>
          <a:p>
            <a:pPr marL="82296" indent="0">
              <a:buNone/>
            </a:pPr>
            <a:endParaRPr lang="pt-BR" sz="1800" dirty="0" smtClean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837782"/>
              </p:ext>
            </p:extLst>
          </p:nvPr>
        </p:nvGraphicFramePr>
        <p:xfrm>
          <a:off x="3275856" y="4653136"/>
          <a:ext cx="3024336" cy="430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3" name="Equação" r:id="rId3" imgW="1422360" imgH="203040" progId="Equation.3">
                  <p:embed/>
                </p:oleObj>
              </mc:Choice>
              <mc:Fallback>
                <p:oleObj name="Equação" r:id="rId3" imgW="1422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653136"/>
                        <a:ext cx="3024336" cy="430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079592"/>
              </p:ext>
            </p:extLst>
          </p:nvPr>
        </p:nvGraphicFramePr>
        <p:xfrm>
          <a:off x="5628117" y="2348880"/>
          <a:ext cx="24002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4" name="Equação" r:id="rId5" imgW="152280" imgH="228600" progId="Equation.3">
                  <p:embed/>
                </p:oleObj>
              </mc:Choice>
              <mc:Fallback>
                <p:oleObj name="Equação" r:id="rId5" imgW="1522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28117" y="2348880"/>
                        <a:ext cx="240027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036575"/>
              </p:ext>
            </p:extLst>
          </p:nvPr>
        </p:nvGraphicFramePr>
        <p:xfrm>
          <a:off x="5940152" y="1472831"/>
          <a:ext cx="360040" cy="538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5" name="Equação" r:id="rId7" imgW="152280" imgH="228600" progId="Equation.3">
                  <p:embed/>
                </p:oleObj>
              </mc:Choice>
              <mc:Fallback>
                <p:oleObj name="Equação" r:id="rId7" imgW="152280" imgH="228600" progId="Equation.3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1472831"/>
                        <a:ext cx="360040" cy="538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1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980728"/>
            <a:ext cx="7498080" cy="5589240"/>
          </a:xfrm>
        </p:spPr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r>
              <a:rPr lang="pt-BR" dirty="0" smtClean="0"/>
              <a:t>Teste F.</a:t>
            </a:r>
          </a:p>
          <a:p>
            <a:pPr marL="82296" indent="0" algn="just">
              <a:buNone/>
            </a:pPr>
            <a:r>
              <a:rPr lang="pt-BR" sz="1800" dirty="0" smtClean="0"/>
              <a:t>Em algumas situações desejamos testar hipóteses conjuntas que envolvem dois ou mais parâmetros. Por exemplo, hipótese que os estimadores</a:t>
            </a:r>
          </a:p>
          <a:p>
            <a:pPr marL="82296" indent="0" algn="just">
              <a:buNone/>
            </a:pPr>
            <a:r>
              <a:rPr lang="pt-BR" sz="1800" dirty="0" smtClean="0"/>
              <a:t>     sejam iguais a zero.</a:t>
            </a:r>
          </a:p>
          <a:p>
            <a:pPr marL="82296" indent="0" algn="just">
              <a:buNone/>
            </a:pPr>
            <a:r>
              <a:rPr lang="pt-BR" sz="1800" dirty="0" smtClean="0"/>
              <a:t>O teste estatístico adequado baseia-se na distribuição F e caracteriza-se por dois parâmetros, o primeiro associado com número de estimadores e o segundo com o número de graus de liberdade.</a:t>
            </a:r>
          </a:p>
          <a:p>
            <a:pPr marL="82296" indent="0" algn="just">
              <a:buNone/>
            </a:pPr>
            <a:r>
              <a:rPr lang="pt-BR" sz="1800" dirty="0" smtClean="0"/>
              <a:t>O teste de hipótese conjunta de que                                          tem como estatística F:</a:t>
            </a:r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r>
              <a:rPr lang="pt-BR" sz="1800" dirty="0" smtClean="0"/>
              <a:t>Um valor suficiente alto da estatística F para um nível de significância pré-estabelecido, permite rejeitar a hipótese nula, de que não há nenhuma relação linear entre a variável dependente e as variáveis explanatórias</a:t>
            </a: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767577"/>
              </p:ext>
            </p:extLst>
          </p:nvPr>
        </p:nvGraphicFramePr>
        <p:xfrm>
          <a:off x="1259632" y="2466815"/>
          <a:ext cx="288032" cy="458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2" name="Equação" r:id="rId3" imgW="152280" imgH="241200" progId="Equation.3">
                  <p:embed/>
                </p:oleObj>
              </mc:Choice>
              <mc:Fallback>
                <p:oleObj name="Equação" r:id="rId3" imgW="152280" imgH="241200" progId="Equation.3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466815"/>
                        <a:ext cx="288032" cy="458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779495"/>
              </p:ext>
            </p:extLst>
          </p:nvPr>
        </p:nvGraphicFramePr>
        <p:xfrm>
          <a:off x="4860032" y="3717032"/>
          <a:ext cx="2592288" cy="38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3" name="Equação" r:id="rId5" imgW="1562040" imgH="228600" progId="Equation.3">
                  <p:embed/>
                </p:oleObj>
              </mc:Choice>
              <mc:Fallback>
                <p:oleObj name="Equação" r:id="rId5" imgW="1562040" imgH="228600" progId="Equation.3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717032"/>
                        <a:ext cx="2592288" cy="380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689817"/>
              </p:ext>
            </p:extLst>
          </p:nvPr>
        </p:nvGraphicFramePr>
        <p:xfrm>
          <a:off x="2699792" y="4221088"/>
          <a:ext cx="3176634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4" name="Equação" r:id="rId7" imgW="2057400" imgH="749160" progId="Equation.3">
                  <p:embed/>
                </p:oleObj>
              </mc:Choice>
              <mc:Fallback>
                <p:oleObj name="Equação" r:id="rId7" imgW="2057400" imgH="749160" progId="Equation.3">
                  <p:embed/>
                  <p:pic>
                    <p:nvPicPr>
                      <p:cNvPr id="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221088"/>
                        <a:ext cx="3176634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5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955200"/>
          </a:xfrm>
        </p:spPr>
        <p:txBody>
          <a:bodyPr>
            <a:normAutofit lnSpcReduction="10000"/>
          </a:bodyPr>
          <a:lstStyle/>
          <a:p>
            <a:pPr marL="82296" algn="just"/>
            <a:r>
              <a:rPr lang="pt-BR" dirty="0" smtClean="0"/>
              <a:t>Exemplo Simples: </a:t>
            </a:r>
            <a:r>
              <a:rPr lang="pt-BR" sz="1800" dirty="0" smtClean="0"/>
              <a:t>Em uma amostra aleatória de cinco famílias foram observados os seguintes dados (em milhares de dólares):</a:t>
            </a:r>
            <a:endParaRPr lang="pt-BR" sz="1800" dirty="0"/>
          </a:p>
          <a:p>
            <a:pPr marL="1947672" lvl="8"/>
            <a:r>
              <a:rPr lang="pt-BR" dirty="0"/>
              <a:t>   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sz="2000" dirty="0" smtClean="0"/>
              <a:t>Estimar a equação de regressão múltipla de s sobre r e w.</a:t>
            </a:r>
          </a:p>
          <a:p>
            <a:r>
              <a:rPr lang="pt-BR" sz="2000" dirty="0" smtClean="0"/>
              <a:t>Estabeleça a ANOVA e os testes estatísticos .</a:t>
            </a:r>
            <a:endParaRPr lang="pt-BR" sz="20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123526"/>
              </p:ext>
            </p:extLst>
          </p:nvPr>
        </p:nvGraphicFramePr>
        <p:xfrm>
          <a:off x="2339752" y="2780928"/>
          <a:ext cx="5025372" cy="1723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351"/>
                <a:gridCol w="1201351"/>
                <a:gridCol w="1311335"/>
                <a:gridCol w="1311335"/>
              </a:tblGrid>
              <a:tr h="504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/>
                          <a:ea typeface="Times New Roman"/>
                        </a:rPr>
                        <a:t>Famílias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Poupança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s 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  <a:ea typeface="+mn-ea"/>
                        </a:rPr>
                        <a:t>Renda</a:t>
                      </a:r>
                      <a:r>
                        <a:rPr lang="pt-BR" sz="1600" baseline="0" dirty="0" smtClean="0">
                          <a:effectLst/>
                          <a:latin typeface="+mn-lt"/>
                          <a:ea typeface="+mn-ea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aseline="0" dirty="0" smtClean="0">
                          <a:effectLst/>
                          <a:latin typeface="+mn-lt"/>
                          <a:ea typeface="+mn-ea"/>
                        </a:rPr>
                        <a:t>r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/>
                          <a:ea typeface="Times New Roman"/>
                        </a:rPr>
                        <a:t>Propriedades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/>
                          <a:ea typeface="Times New Roman"/>
                        </a:rPr>
                        <a:t>w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988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  <a:ea typeface="+mn-ea"/>
                        </a:rPr>
                        <a:t>0,6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/>
                          <a:ea typeface="Times New Roman"/>
                        </a:rPr>
                        <a:t>12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53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  <a:ea typeface="+mn-ea"/>
                        </a:rPr>
                        <a:t>1,2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  <a:ea typeface="+mn-ea"/>
                        </a:rPr>
                        <a:t>11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988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/>
                          <a:ea typeface="Times New Roman"/>
                        </a:rPr>
                        <a:t>C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  <a:ea typeface="+mn-ea"/>
                        </a:rPr>
                        <a:t>1,0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  <a:ea typeface="+mn-ea"/>
                        </a:rPr>
                        <a:t>9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988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/>
                          <a:ea typeface="Times New Roman"/>
                        </a:rPr>
                        <a:t>D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  <a:ea typeface="+mn-ea"/>
                        </a:rPr>
                        <a:t>0,7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988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/>
                          <a:ea typeface="Times New Roman"/>
                        </a:rPr>
                        <a:t>E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  <a:ea typeface="+mn-ea"/>
                        </a:rPr>
                        <a:t>0,3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6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955200"/>
          </a:xfrm>
        </p:spPr>
        <p:txBody>
          <a:bodyPr>
            <a:normAutofit/>
          </a:bodyPr>
          <a:lstStyle/>
          <a:p>
            <a:pPr marL="82296" algn="just"/>
            <a:r>
              <a:rPr lang="pt-BR" sz="2000" dirty="0" smtClean="0"/>
              <a:t>Equação de regressão múltipla:</a:t>
            </a:r>
          </a:p>
          <a:p>
            <a:pPr marL="82296" algn="just"/>
            <a:endParaRPr lang="pt-BR" sz="2000" dirty="0"/>
          </a:p>
          <a:p>
            <a:pPr marL="82296" algn="just"/>
            <a:endParaRPr lang="pt-BR" sz="2000" dirty="0" smtClean="0"/>
          </a:p>
          <a:p>
            <a:pPr marL="82296"/>
            <a:r>
              <a:rPr lang="pt-BR" sz="2000" dirty="0" smtClean="0"/>
              <a:t>Em </a:t>
            </a:r>
            <a:r>
              <a:rPr lang="pt-BR" sz="2000" dirty="0"/>
              <a:t>que,                   </a:t>
            </a:r>
            <a:r>
              <a:rPr lang="pt-BR" sz="2000" dirty="0" smtClean="0"/>
              <a:t>significam </a:t>
            </a:r>
            <a:r>
              <a:rPr lang="pt-BR" sz="2000" dirty="0"/>
              <a:t>parâmetros de regressão múltipla.  </a:t>
            </a:r>
          </a:p>
          <a:p>
            <a:pPr marL="82296"/>
            <a:r>
              <a:rPr lang="pt-BR" sz="2000" b="1" dirty="0" smtClean="0"/>
              <a:t>e </a:t>
            </a:r>
            <a:r>
              <a:rPr lang="pt-BR" sz="2000" dirty="0"/>
              <a:t>termo de erro aleatório</a:t>
            </a:r>
            <a:r>
              <a:rPr lang="pt-BR" sz="2000" dirty="0" smtClean="0"/>
              <a:t>.</a:t>
            </a:r>
            <a:r>
              <a:rPr lang="pt-BR" sz="2000" dirty="0"/>
              <a:t> </a:t>
            </a:r>
            <a:endParaRPr lang="pt-BR" sz="2000" dirty="0" smtClean="0"/>
          </a:p>
          <a:p>
            <a:pPr marL="82296"/>
            <a:r>
              <a:rPr lang="pt-BR" sz="2000" dirty="0" smtClean="0"/>
              <a:t>A </a:t>
            </a:r>
            <a:r>
              <a:rPr lang="pt-BR" sz="2000" dirty="0"/>
              <a:t>formulação matricial correspondente do modelo é </a:t>
            </a:r>
          </a:p>
          <a:p>
            <a:pPr marL="82296"/>
            <a:endParaRPr lang="pt-BR" sz="2000" dirty="0"/>
          </a:p>
          <a:p>
            <a:pPr marL="82296"/>
            <a:r>
              <a:rPr lang="pt-BR" sz="2000" dirty="0" smtClean="0"/>
              <a:t>onde</a:t>
            </a:r>
            <a:endParaRPr lang="pt-BR" sz="2000" dirty="0"/>
          </a:p>
          <a:p>
            <a:pPr marL="82296"/>
            <a:endParaRPr lang="pt-BR" sz="2000" dirty="0"/>
          </a:p>
          <a:p>
            <a:pPr marL="82296"/>
            <a:endParaRPr lang="pt-BR" sz="2000" dirty="0"/>
          </a:p>
          <a:p>
            <a:pPr marL="82296"/>
            <a:endParaRPr lang="pt-BR" sz="2000" dirty="0"/>
          </a:p>
          <a:p>
            <a:pPr marL="82296" algn="just"/>
            <a:endParaRPr lang="pt-BR" sz="20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878309"/>
              </p:ext>
            </p:extLst>
          </p:nvPr>
        </p:nvGraphicFramePr>
        <p:xfrm>
          <a:off x="3738563" y="2420938"/>
          <a:ext cx="30575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4" name="Equação" r:id="rId4" imgW="1307880" imgH="228600" progId="Equation.3">
                  <p:embed/>
                </p:oleObj>
              </mc:Choice>
              <mc:Fallback>
                <p:oleObj name="Equação" r:id="rId4" imgW="1307880" imgH="228600" progId="Equation.3">
                  <p:embed/>
                  <p:pic>
                    <p:nvPicPr>
                      <p:cNvPr id="0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2420938"/>
                        <a:ext cx="30575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273112"/>
              </p:ext>
            </p:extLst>
          </p:nvPr>
        </p:nvGraphicFramePr>
        <p:xfrm>
          <a:off x="2555776" y="2924944"/>
          <a:ext cx="11461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5" name="Equação" r:id="rId6" imgW="622080" imgH="228600" progId="Equation.3">
                  <p:embed/>
                </p:oleObj>
              </mc:Choice>
              <mc:Fallback>
                <p:oleObj name="Equação" r:id="rId6" imgW="622080" imgH="228600" progId="Equation.3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924944"/>
                        <a:ext cx="11461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966290"/>
              </p:ext>
            </p:extLst>
          </p:nvPr>
        </p:nvGraphicFramePr>
        <p:xfrm>
          <a:off x="2195736" y="4797152"/>
          <a:ext cx="5270500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6" name="Equação" r:id="rId8" imgW="3060360" imgH="1143000" progId="Equation.3">
                  <p:embed/>
                </p:oleObj>
              </mc:Choice>
              <mc:Fallback>
                <p:oleObj name="Equação" r:id="rId8" imgW="3060360" imgH="1143000" progId="Equation.3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797152"/>
                        <a:ext cx="5270500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941027"/>
              </p:ext>
            </p:extLst>
          </p:nvPr>
        </p:nvGraphicFramePr>
        <p:xfrm>
          <a:off x="3923928" y="4236641"/>
          <a:ext cx="123031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7" name="Equação" r:id="rId10" imgW="723600" imgH="203040" progId="Equation.3">
                  <p:embed/>
                </p:oleObj>
              </mc:Choice>
              <mc:Fallback>
                <p:oleObj name="Equação" r:id="rId10" imgW="723600" imgH="203040" progId="Equation.3">
                  <p:embed/>
                  <p:pic>
                    <p:nvPicPr>
                      <p:cNvPr id="0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236641"/>
                        <a:ext cx="1230312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91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955200"/>
          </a:xfrm>
        </p:spPr>
        <p:txBody>
          <a:bodyPr>
            <a:normAutofit/>
          </a:bodyPr>
          <a:lstStyle/>
          <a:p>
            <a:pPr marL="82296" algn="just"/>
            <a:r>
              <a:rPr lang="pt-BR" sz="2000" dirty="0" smtClean="0"/>
              <a:t>Número de observações: N=5</a:t>
            </a:r>
          </a:p>
          <a:p>
            <a:pPr marL="82296" algn="just"/>
            <a:r>
              <a:rPr lang="pt-BR" sz="2000" dirty="0" smtClean="0"/>
              <a:t>Número de estimadores a serem determinados: k = 3</a:t>
            </a:r>
          </a:p>
          <a:p>
            <a:pPr marL="82296" algn="just"/>
            <a:r>
              <a:rPr lang="pt-BR" sz="2000" dirty="0" smtClean="0"/>
              <a:t>Posto da Matriz X:  Posto(X)= 3.</a:t>
            </a:r>
          </a:p>
          <a:p>
            <a:pPr marL="82296" algn="just"/>
            <a:endParaRPr lang="pt-BR" sz="2000" b="1" dirty="0" smtClean="0"/>
          </a:p>
          <a:p>
            <a:pPr marL="82296" algn="just"/>
            <a:r>
              <a:rPr lang="pt-BR" sz="2000" b="1" dirty="0" smtClean="0"/>
              <a:t>1ºDeterminar os Estimadores</a:t>
            </a:r>
          </a:p>
          <a:p>
            <a:pPr marL="82296" algn="just"/>
            <a:r>
              <a:rPr lang="pt-BR" sz="2000" dirty="0" smtClean="0"/>
              <a:t>Os </a:t>
            </a:r>
            <a:r>
              <a:rPr lang="pt-BR" sz="2000" dirty="0"/>
              <a:t>e</a:t>
            </a:r>
            <a:r>
              <a:rPr lang="pt-BR" sz="2000" dirty="0" smtClean="0"/>
              <a:t>stimadores      pelo método dos mínimos quadrados é a solução do sistema de equações normais</a:t>
            </a:r>
            <a:endParaRPr lang="pt-BR" sz="2000" dirty="0"/>
          </a:p>
          <a:p>
            <a:pPr marL="82296" algn="just"/>
            <a:endParaRPr lang="pt-BR" sz="2000" dirty="0" smtClean="0"/>
          </a:p>
          <a:p>
            <a:pPr marL="82296"/>
            <a:endParaRPr lang="pt-BR" sz="2000" dirty="0"/>
          </a:p>
          <a:p>
            <a:pPr marL="82296"/>
            <a:endParaRPr lang="pt-BR" sz="2000" dirty="0"/>
          </a:p>
          <a:p>
            <a:pPr marL="82296"/>
            <a:endParaRPr lang="pt-BR" sz="2000" dirty="0"/>
          </a:p>
          <a:p>
            <a:pPr marL="82296" algn="just"/>
            <a:endParaRPr lang="pt-BR" sz="2000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302866"/>
              </p:ext>
            </p:extLst>
          </p:nvPr>
        </p:nvGraphicFramePr>
        <p:xfrm>
          <a:off x="3347864" y="3645024"/>
          <a:ext cx="216024" cy="41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5" name="Equação" r:id="rId4" imgW="126720" imgH="241200" progId="Equation.3">
                  <p:embed/>
                </p:oleObj>
              </mc:Choice>
              <mc:Fallback>
                <p:oleObj name="Equação" r:id="rId4" imgW="1267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7864" y="3645024"/>
                        <a:ext cx="216024" cy="410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995575"/>
              </p:ext>
            </p:extLst>
          </p:nvPr>
        </p:nvGraphicFramePr>
        <p:xfrm>
          <a:off x="5076056" y="4077072"/>
          <a:ext cx="1353207" cy="372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6" name="Equação" r:id="rId6" imgW="876240" imgH="241200" progId="Equation.3">
                  <p:embed/>
                </p:oleObj>
              </mc:Choice>
              <mc:Fallback>
                <p:oleObj name="Equação" r:id="rId6" imgW="876240" imgH="24120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077072"/>
                        <a:ext cx="1353207" cy="372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797152"/>
            <a:ext cx="3622677" cy="15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6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955200"/>
          </a:xfrm>
        </p:spPr>
        <p:txBody>
          <a:bodyPr>
            <a:normAutofit/>
          </a:bodyPr>
          <a:lstStyle/>
          <a:p>
            <a:pPr marL="82296"/>
            <a:r>
              <a:rPr lang="pt-BR" sz="2000" dirty="0" smtClean="0"/>
              <a:t>Então os estimadores     são determinados por</a:t>
            </a:r>
          </a:p>
          <a:p>
            <a:pPr marL="82296"/>
            <a:r>
              <a:rPr lang="pt-BR" sz="2000" dirty="0" smtClean="0"/>
              <a:t>Assim,  </a:t>
            </a:r>
            <a:endParaRPr lang="pt-BR" sz="2000" dirty="0"/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 smtClean="0"/>
          </a:p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Então modelo de regressão estimado:</a:t>
            </a:r>
          </a:p>
          <a:p>
            <a:pPr marL="82296"/>
            <a:endParaRPr lang="pt-BR" sz="2000" dirty="0"/>
          </a:p>
          <a:p>
            <a:pPr marL="82296" algn="just"/>
            <a:endParaRPr lang="pt-BR" sz="2000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878204"/>
              </p:ext>
            </p:extLst>
          </p:nvPr>
        </p:nvGraphicFramePr>
        <p:xfrm>
          <a:off x="3923928" y="1844824"/>
          <a:ext cx="216024" cy="41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5" name="Equação" r:id="rId4" imgW="126720" imgH="241200" progId="Equation.3">
                  <p:embed/>
                </p:oleObj>
              </mc:Choice>
              <mc:Fallback>
                <p:oleObj name="Equação" r:id="rId4" imgW="1267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23928" y="1844824"/>
                        <a:ext cx="216024" cy="410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029212"/>
              </p:ext>
            </p:extLst>
          </p:nvPr>
        </p:nvGraphicFramePr>
        <p:xfrm>
          <a:off x="6622677" y="1772816"/>
          <a:ext cx="19097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6" name="Equação" r:id="rId6" imgW="1066680" imgH="266400" progId="Equation.3">
                  <p:embed/>
                </p:oleObj>
              </mc:Choice>
              <mc:Fallback>
                <p:oleObj name="Equação" r:id="rId6" imgW="1066680" imgH="266400" progId="Equation.3">
                  <p:embed/>
                  <p:pic>
                    <p:nvPicPr>
                      <p:cNvPr id="0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2677" y="1772816"/>
                        <a:ext cx="19097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0" y="2348880"/>
            <a:ext cx="3672410" cy="140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382763"/>
              </p:ext>
            </p:extLst>
          </p:nvPr>
        </p:nvGraphicFramePr>
        <p:xfrm>
          <a:off x="3156100" y="4725144"/>
          <a:ext cx="312293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7" name="Equação" r:id="rId9" imgW="1091880" imgH="253800" progId="Equation.3">
                  <p:embed/>
                </p:oleObj>
              </mc:Choice>
              <mc:Fallback>
                <p:oleObj name="Equação" r:id="rId9" imgW="1091880" imgH="25380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100" y="4725144"/>
                        <a:ext cx="3122933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65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955200"/>
          </a:xfrm>
        </p:spPr>
        <p:txBody>
          <a:bodyPr>
            <a:normAutofit/>
          </a:bodyPr>
          <a:lstStyle/>
          <a:p>
            <a:pPr marL="82296"/>
            <a:endParaRPr lang="pt-BR" sz="2000" dirty="0" smtClean="0"/>
          </a:p>
          <a:p>
            <a:pPr marL="82296"/>
            <a:r>
              <a:rPr lang="pt-BR" sz="2000" b="1" dirty="0" smtClean="0"/>
              <a:t>2º Determinar o vetor dos resíduos do modelo de regressão.</a:t>
            </a:r>
            <a:endParaRPr lang="pt-BR" sz="2000" b="1" dirty="0"/>
          </a:p>
          <a:p>
            <a:pPr marL="82296"/>
            <a:r>
              <a:rPr lang="pt-BR" sz="2000" dirty="0" smtClean="0"/>
              <a:t>O resíduo é determinado por:</a:t>
            </a:r>
            <a:endParaRPr lang="pt-BR" sz="2000" dirty="0"/>
          </a:p>
          <a:p>
            <a:pPr marL="82296" algn="just"/>
            <a:endParaRPr lang="pt-BR" sz="2000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476657"/>
              </p:ext>
            </p:extLst>
          </p:nvPr>
        </p:nvGraphicFramePr>
        <p:xfrm>
          <a:off x="3923928" y="2996952"/>
          <a:ext cx="173042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0" name="Equação" r:id="rId4" imgW="723600" imgH="241200" progId="Equation.3">
                  <p:embed/>
                </p:oleObj>
              </mc:Choice>
              <mc:Fallback>
                <p:oleObj name="Equação" r:id="rId4" imgW="723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996952"/>
                        <a:ext cx="1730424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48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17032"/>
            <a:ext cx="7004074" cy="22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2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955200"/>
          </a:xfrm>
        </p:spPr>
        <p:txBody>
          <a:bodyPr>
            <a:normAutofit/>
          </a:bodyPr>
          <a:lstStyle/>
          <a:p>
            <a:pPr marL="82296"/>
            <a:endParaRPr lang="pt-BR" sz="2000" dirty="0" smtClean="0"/>
          </a:p>
          <a:p>
            <a:pPr marL="82296"/>
            <a:r>
              <a:rPr lang="pt-BR" sz="2000" b="1" dirty="0"/>
              <a:t>3</a:t>
            </a:r>
            <a:r>
              <a:rPr lang="pt-BR" sz="2000" b="1" dirty="0" smtClean="0"/>
              <a:t>º Determinar um estimador da variância do erro aleatório.</a:t>
            </a:r>
          </a:p>
          <a:p>
            <a:pPr marL="82296"/>
            <a:r>
              <a:rPr lang="pt-BR" sz="2000" dirty="0"/>
              <a:t>Um estimador não tendencioso e consistente da variância do erro aleatório é</a:t>
            </a:r>
            <a:r>
              <a:rPr lang="pt-BR" sz="2000" dirty="0" smtClean="0"/>
              <a:t>:</a:t>
            </a:r>
          </a:p>
          <a:p>
            <a:pPr marL="82296"/>
            <a:endParaRPr lang="pt-BR" sz="2000" b="1" dirty="0"/>
          </a:p>
          <a:p>
            <a:pPr marL="82296"/>
            <a:endParaRPr lang="pt-BR" sz="2000" b="1" dirty="0" smtClean="0"/>
          </a:p>
          <a:p>
            <a:pPr marL="82296"/>
            <a:endParaRPr lang="pt-BR" sz="2000" b="1" dirty="0"/>
          </a:p>
          <a:p>
            <a:pPr marL="82296"/>
            <a:r>
              <a:rPr lang="pt-BR" sz="2000" dirty="0" smtClean="0"/>
              <a:t>Erro padrão da regressão:</a:t>
            </a:r>
          </a:p>
          <a:p>
            <a:pPr marL="82296"/>
            <a:endParaRPr lang="pt-BR" sz="2000" dirty="0"/>
          </a:p>
          <a:p>
            <a:pPr marL="82296"/>
            <a:endParaRPr lang="pt-BR" sz="2000" dirty="0"/>
          </a:p>
          <a:p>
            <a:pPr marL="82296" algn="just"/>
            <a:endParaRPr lang="pt-BR" sz="20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669455"/>
              </p:ext>
            </p:extLst>
          </p:nvPr>
        </p:nvGraphicFramePr>
        <p:xfrm>
          <a:off x="1259632" y="3284984"/>
          <a:ext cx="7670801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0" name="Equação" r:id="rId4" imgW="4051080" imgH="419040" progId="Equation.3">
                  <p:embed/>
                </p:oleObj>
              </mc:Choice>
              <mc:Fallback>
                <p:oleObj name="Equação" r:id="rId4" imgW="4051080" imgH="419040" progId="Equation.3">
                  <p:embed/>
                  <p:pic>
                    <p:nvPicPr>
                      <p:cNvPr id="0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84984"/>
                        <a:ext cx="7670801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45414"/>
              </p:ext>
            </p:extLst>
          </p:nvPr>
        </p:nvGraphicFramePr>
        <p:xfrm>
          <a:off x="1014053" y="5085184"/>
          <a:ext cx="813344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1" name="Equação" r:id="rId6" imgW="4292280" imgH="457200" progId="Equation.3">
                  <p:embed/>
                </p:oleObj>
              </mc:Choice>
              <mc:Fallback>
                <p:oleObj name="Equação" r:id="rId6" imgW="4292280" imgH="457200" progId="Equation.3">
                  <p:embed/>
                  <p:pic>
                    <p:nvPicPr>
                      <p:cNvPr id="0" name="Objeto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053" y="5085184"/>
                        <a:ext cx="8133449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145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955200"/>
          </a:xfrm>
        </p:spPr>
        <p:txBody>
          <a:bodyPr>
            <a:normAutofit/>
          </a:bodyPr>
          <a:lstStyle/>
          <a:p>
            <a:pPr marL="82296"/>
            <a:endParaRPr lang="pt-BR" sz="2000" dirty="0" smtClean="0"/>
          </a:p>
          <a:p>
            <a:pPr marL="82296"/>
            <a:r>
              <a:rPr lang="pt-BR" sz="2000" b="1" dirty="0"/>
              <a:t>4</a:t>
            </a:r>
            <a:r>
              <a:rPr lang="pt-BR" sz="2000" b="1" dirty="0" smtClean="0"/>
              <a:t>º Determinar um estimador da variância dos estimadores de mínimos quadrados.</a:t>
            </a:r>
          </a:p>
          <a:p>
            <a:pPr marL="82296"/>
            <a:endParaRPr lang="pt-BR" sz="2000" b="1" dirty="0"/>
          </a:p>
          <a:p>
            <a:pPr marL="82296"/>
            <a:endParaRPr lang="pt-BR" sz="2000" b="1" dirty="0" smtClean="0"/>
          </a:p>
          <a:p>
            <a:pPr marL="82296"/>
            <a:endParaRPr lang="pt-BR" sz="2000" b="1" dirty="0"/>
          </a:p>
          <a:p>
            <a:pPr marL="82296"/>
            <a:endParaRPr lang="pt-BR" sz="2000" dirty="0"/>
          </a:p>
          <a:p>
            <a:pPr marL="82296" algn="just"/>
            <a:endParaRPr lang="pt-BR" sz="2000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00889"/>
              </p:ext>
            </p:extLst>
          </p:nvPr>
        </p:nvGraphicFramePr>
        <p:xfrm>
          <a:off x="1547664" y="2996953"/>
          <a:ext cx="2520280" cy="51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name="Equação" r:id="rId4" imgW="1485720" imgH="304560" progId="Equation.3">
                  <p:embed/>
                </p:oleObj>
              </mc:Choice>
              <mc:Fallback>
                <p:oleObj name="Equação" r:id="rId4" imgW="1485720" imgH="304560" progId="Equation.3">
                  <p:embed/>
                  <p:pic>
                    <p:nvPicPr>
                      <p:cNvPr id="0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996953"/>
                        <a:ext cx="2520280" cy="516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013" y="3573016"/>
            <a:ext cx="751012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479" y="5085184"/>
            <a:ext cx="7059191" cy="122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0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955200"/>
          </a:xfrm>
        </p:spPr>
        <p:txBody>
          <a:bodyPr>
            <a:normAutofit/>
          </a:bodyPr>
          <a:lstStyle/>
          <a:p>
            <a:pPr marL="82296"/>
            <a:endParaRPr lang="pt-BR" sz="2000" dirty="0" smtClean="0"/>
          </a:p>
          <a:p>
            <a:pPr marL="82296"/>
            <a:r>
              <a:rPr lang="pt-BR" sz="2000" b="1" dirty="0" smtClean="0"/>
              <a:t>5º Determinar o erro padrão associado a cada estimador. </a:t>
            </a:r>
            <a:endParaRPr lang="pt-BR" sz="2000" b="1" dirty="0"/>
          </a:p>
          <a:p>
            <a:pPr marL="82296"/>
            <a:endParaRPr lang="pt-BR" sz="2000" b="1" dirty="0" smtClean="0"/>
          </a:p>
          <a:p>
            <a:pPr marL="82296"/>
            <a:endParaRPr lang="pt-BR" sz="2000" b="1" dirty="0"/>
          </a:p>
          <a:p>
            <a:pPr marL="82296"/>
            <a:endParaRPr lang="pt-BR" sz="2000" dirty="0"/>
          </a:p>
          <a:p>
            <a:pPr marL="82296" algn="just"/>
            <a:endParaRPr lang="pt-BR" sz="2000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10291"/>
              </p:ext>
            </p:extLst>
          </p:nvPr>
        </p:nvGraphicFramePr>
        <p:xfrm>
          <a:off x="1691680" y="4293096"/>
          <a:ext cx="4887913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Equação" r:id="rId4" imgW="2882880" imgH="1041120" progId="Equation.3">
                  <p:embed/>
                </p:oleObj>
              </mc:Choice>
              <mc:Fallback>
                <p:oleObj name="Equação" r:id="rId4" imgW="28828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293096"/>
                        <a:ext cx="4887913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7059191" cy="122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1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955200"/>
          </a:xfrm>
        </p:spPr>
        <p:txBody>
          <a:bodyPr>
            <a:normAutofit/>
          </a:bodyPr>
          <a:lstStyle/>
          <a:p>
            <a:pPr marL="82296"/>
            <a:endParaRPr lang="pt-BR" sz="2000" dirty="0" smtClean="0"/>
          </a:p>
          <a:p>
            <a:pPr marL="82296"/>
            <a:r>
              <a:rPr lang="pt-BR" sz="2000" b="1" dirty="0" smtClean="0"/>
              <a:t>5º Intervalos de Confiança.</a:t>
            </a:r>
          </a:p>
          <a:p>
            <a:pPr marL="82296"/>
            <a:r>
              <a:rPr lang="pt-BR" sz="2000" dirty="0" smtClean="0"/>
              <a:t>Sabendo que N=5 e k=3 (N-k = 2 graus de liberdade), então para um nível de confiança de 95 % (5% significância) o valor crítico da estatística na distribuição t-</a:t>
            </a:r>
            <a:r>
              <a:rPr lang="pt-BR" sz="2000" dirty="0" err="1" smtClean="0"/>
              <a:t>student</a:t>
            </a:r>
            <a:r>
              <a:rPr lang="pt-BR" sz="2000" dirty="0" smtClean="0"/>
              <a:t>  é:</a:t>
            </a:r>
            <a:endParaRPr lang="pt-BR" sz="1800" dirty="0" smtClean="0"/>
          </a:p>
          <a:p>
            <a:pPr marL="82296"/>
            <a:r>
              <a:rPr lang="pt-BR" sz="2000" b="1" dirty="0" smtClean="0"/>
              <a:t> </a:t>
            </a:r>
            <a:endParaRPr lang="pt-BR" sz="2000" b="1" dirty="0"/>
          </a:p>
          <a:p>
            <a:pPr marL="82296"/>
            <a:endParaRPr lang="pt-BR" sz="2000" b="1" dirty="0"/>
          </a:p>
          <a:p>
            <a:pPr marL="82296"/>
            <a:endParaRPr lang="pt-BR" sz="2000" dirty="0"/>
          </a:p>
          <a:p>
            <a:pPr marL="82296" algn="just"/>
            <a:endParaRPr lang="pt-BR" sz="20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590836"/>
              </p:ext>
            </p:extLst>
          </p:nvPr>
        </p:nvGraphicFramePr>
        <p:xfrm>
          <a:off x="1770403" y="3789040"/>
          <a:ext cx="1412875" cy="432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3" name="Equação" r:id="rId4" imgW="749160" imgH="228600" progId="Equation.3">
                  <p:embed/>
                </p:oleObj>
              </mc:Choice>
              <mc:Fallback>
                <p:oleObj name="Equação" r:id="rId4" imgW="749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0403" y="3789040"/>
                        <a:ext cx="1412875" cy="432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40" y="4437112"/>
            <a:ext cx="61436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0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r>
              <a:rPr lang="pt-BR" dirty="0" smtClean="0"/>
              <a:t>Termo de erro aleatório   .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r>
              <a:rPr lang="pt-BR" sz="1800" dirty="0" smtClean="0"/>
              <a:t>Considerando o termo do erro com distribuição de probabilidade normal.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23529"/>
              </p:ext>
            </p:extLst>
          </p:nvPr>
        </p:nvGraphicFramePr>
        <p:xfrm>
          <a:off x="5940152" y="1472831"/>
          <a:ext cx="360040" cy="538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" name="Equação" r:id="rId3" imgW="152280" imgH="228600" progId="Equation.3">
                  <p:embed/>
                </p:oleObj>
              </mc:Choice>
              <mc:Fallback>
                <p:oleObj name="Equação" r:id="rId3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1472831"/>
                        <a:ext cx="360040" cy="538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5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49" y="2060848"/>
            <a:ext cx="591357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1412776"/>
            <a:ext cx="7406640" cy="3955200"/>
          </a:xfrm>
        </p:spPr>
        <p:txBody>
          <a:bodyPr>
            <a:normAutofit/>
          </a:bodyPr>
          <a:lstStyle/>
          <a:p>
            <a:pPr marL="82296"/>
            <a:endParaRPr lang="pt-BR" sz="2000" dirty="0" smtClean="0"/>
          </a:p>
          <a:p>
            <a:pPr marL="82296"/>
            <a:r>
              <a:rPr lang="pt-BR" sz="2000" b="1" dirty="0" smtClean="0"/>
              <a:t>5º Intervalos de Confiança.</a:t>
            </a:r>
          </a:p>
          <a:p>
            <a:pPr marL="82296"/>
            <a:r>
              <a:rPr lang="pt-BR" sz="2000" dirty="0"/>
              <a:t>Então um intervalo de confiança </a:t>
            </a:r>
            <a:r>
              <a:rPr lang="pt-BR" sz="2000" dirty="0" smtClean="0"/>
              <a:t>de 95%  </a:t>
            </a:r>
            <a:r>
              <a:rPr lang="pt-BR" sz="2000" dirty="0"/>
              <a:t>para o verdadeiro parâmetro de regressão     </a:t>
            </a:r>
            <a:r>
              <a:rPr lang="pt-BR" sz="2000" dirty="0" smtClean="0"/>
              <a:t>é determinada por:</a:t>
            </a:r>
            <a:endParaRPr lang="pt-BR" sz="2000" dirty="0"/>
          </a:p>
          <a:p>
            <a:pPr marL="82296"/>
            <a:r>
              <a:rPr lang="pt-BR" sz="2000" b="1" dirty="0" smtClean="0"/>
              <a:t> </a:t>
            </a:r>
            <a:endParaRPr lang="pt-BR" sz="2000" b="1" dirty="0"/>
          </a:p>
          <a:p>
            <a:pPr marL="82296"/>
            <a:r>
              <a:rPr lang="pt-BR" sz="2000" dirty="0" smtClean="0"/>
              <a:t>Assim,</a:t>
            </a:r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 algn="just"/>
            <a:endParaRPr lang="pt-BR" sz="2000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604889"/>
              </p:ext>
            </p:extLst>
          </p:nvPr>
        </p:nvGraphicFramePr>
        <p:xfrm>
          <a:off x="4139952" y="2492896"/>
          <a:ext cx="2159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9" name="Equação" r:id="rId4" imgW="152268" imgH="215713" progId="Equation.3">
                  <p:embed/>
                </p:oleObj>
              </mc:Choice>
              <mc:Fallback>
                <p:oleObj name="Equação" r:id="rId4" imgW="152268" imgH="215713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492896"/>
                        <a:ext cx="2159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027803"/>
              </p:ext>
            </p:extLst>
          </p:nvPr>
        </p:nvGraphicFramePr>
        <p:xfrm>
          <a:off x="4355976" y="2996952"/>
          <a:ext cx="103346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0" name="Equação" r:id="rId6" imgW="672840" imgH="253800" progId="Equation.3">
                  <p:embed/>
                </p:oleObj>
              </mc:Choice>
              <mc:Fallback>
                <p:oleObj name="Equação" r:id="rId6" imgW="672840" imgH="253800" progId="Equation.3">
                  <p:embed/>
                  <p:pic>
                    <p:nvPicPr>
                      <p:cNvPr id="0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996952"/>
                        <a:ext cx="103346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384692"/>
              </p:ext>
            </p:extLst>
          </p:nvPr>
        </p:nvGraphicFramePr>
        <p:xfrm>
          <a:off x="2275644" y="3645024"/>
          <a:ext cx="526732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1" name="Equação" r:id="rId8" imgW="3429000" imgH="812520" progId="Equation.3">
                  <p:embed/>
                </p:oleObj>
              </mc:Choice>
              <mc:Fallback>
                <p:oleObj name="Equação" r:id="rId8" imgW="3429000" imgH="812520" progId="Equation.3">
                  <p:embed/>
                  <p:pic>
                    <p:nvPicPr>
                      <p:cNvPr id="0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644" y="3645024"/>
                        <a:ext cx="526732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238243"/>
            <a:ext cx="5040635" cy="135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3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1412776"/>
            <a:ext cx="7406640" cy="5192216"/>
          </a:xfrm>
        </p:spPr>
        <p:txBody>
          <a:bodyPr>
            <a:normAutofit/>
          </a:bodyPr>
          <a:lstStyle/>
          <a:p>
            <a:pPr marL="82296"/>
            <a:endParaRPr lang="pt-BR" sz="2000" dirty="0" smtClean="0"/>
          </a:p>
          <a:p>
            <a:pPr marL="82296"/>
            <a:r>
              <a:rPr lang="pt-BR" sz="2000" b="1" dirty="0"/>
              <a:t>6</a:t>
            </a:r>
            <a:r>
              <a:rPr lang="pt-BR" sz="2000" b="1" dirty="0" smtClean="0"/>
              <a:t>º Teste de Hipótese.</a:t>
            </a:r>
          </a:p>
          <a:p>
            <a:pPr marL="82296"/>
            <a:r>
              <a:rPr lang="pt-BR" sz="2000" dirty="0" smtClean="0"/>
              <a:t>Hipótese Nula: </a:t>
            </a:r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/>
            <a:r>
              <a:rPr lang="pt-BR" sz="2000" b="1" dirty="0" smtClean="0"/>
              <a:t>Não há relação entre s e r, para a hipótese nula            .</a:t>
            </a:r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 smtClean="0"/>
          </a:p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Pode-se rejeitar a hipótese nula, </a:t>
            </a:r>
          </a:p>
          <a:p>
            <a:pPr marL="82296"/>
            <a:r>
              <a:rPr lang="pt-BR" sz="2000" dirty="0" smtClean="0"/>
              <a:t> </a:t>
            </a:r>
          </a:p>
          <a:p>
            <a:pPr marL="82296"/>
            <a:endParaRPr lang="pt-BR" sz="2000" dirty="0"/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 algn="just"/>
            <a:endParaRPr lang="pt-BR" sz="2000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338758"/>
              </p:ext>
            </p:extLst>
          </p:nvPr>
        </p:nvGraphicFramePr>
        <p:xfrm>
          <a:off x="3203848" y="2132856"/>
          <a:ext cx="690131" cy="37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3" name="Equação" r:id="rId4" imgW="393480" imgH="215640" progId="Equation.3">
                  <p:embed/>
                </p:oleObj>
              </mc:Choice>
              <mc:Fallback>
                <p:oleObj name="Equação" r:id="rId4" imgW="393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132856"/>
                        <a:ext cx="690131" cy="378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664140"/>
              </p:ext>
            </p:extLst>
          </p:nvPr>
        </p:nvGraphicFramePr>
        <p:xfrm>
          <a:off x="7236296" y="3284984"/>
          <a:ext cx="7350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4" name="Equação" r:id="rId6" imgW="419040" imgH="215640" progId="Equation.3">
                  <p:embed/>
                </p:oleObj>
              </mc:Choice>
              <mc:Fallback>
                <p:oleObj name="Equação" r:id="rId6" imgW="419040" imgH="215640" progId="Equation.3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3284984"/>
                        <a:ext cx="73501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572456"/>
              </p:ext>
            </p:extLst>
          </p:nvPr>
        </p:nvGraphicFramePr>
        <p:xfrm>
          <a:off x="1619672" y="3717032"/>
          <a:ext cx="48101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5" name="Equação" r:id="rId8" imgW="2984400" imgH="419040" progId="Equation.3">
                  <p:embed/>
                </p:oleObj>
              </mc:Choice>
              <mc:Fallback>
                <p:oleObj name="Equação" r:id="rId8" imgW="2984400" imgH="419040" progId="Equation.3">
                  <p:embed/>
                  <p:pic>
                    <p:nvPicPr>
                      <p:cNvPr id="0" name="Obje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717032"/>
                        <a:ext cx="481012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334666"/>
              </p:ext>
            </p:extLst>
          </p:nvPr>
        </p:nvGraphicFramePr>
        <p:xfrm>
          <a:off x="4067944" y="2420888"/>
          <a:ext cx="118813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6" name="Equação" r:id="rId10" imgW="723600" imgH="482400" progId="Equation.3">
                  <p:embed/>
                </p:oleObj>
              </mc:Choice>
              <mc:Fallback>
                <p:oleObj name="Equação" r:id="rId10" imgW="72360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67944" y="2420888"/>
                        <a:ext cx="1188132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199188"/>
              </p:ext>
            </p:extLst>
          </p:nvPr>
        </p:nvGraphicFramePr>
        <p:xfrm>
          <a:off x="1727200" y="4581525"/>
          <a:ext cx="46656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7" name="Equação" r:id="rId12" imgW="2743200" imgH="253800" progId="Equation.3">
                  <p:embed/>
                </p:oleObj>
              </mc:Choice>
              <mc:Fallback>
                <p:oleObj name="Equação" r:id="rId12" imgW="2743200" imgH="253800" progId="Equation.3">
                  <p:embed/>
                  <p:pic>
                    <p:nvPicPr>
                      <p:cNvPr id="0" name="Objeto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581525"/>
                        <a:ext cx="46656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08542"/>
              </p:ext>
            </p:extLst>
          </p:nvPr>
        </p:nvGraphicFramePr>
        <p:xfrm>
          <a:off x="5004048" y="5211415"/>
          <a:ext cx="7350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8" name="Equação" r:id="rId14" imgW="419040" imgH="215640" progId="Equation.3">
                  <p:embed/>
                </p:oleObj>
              </mc:Choice>
              <mc:Fallback>
                <p:oleObj name="Equação" r:id="rId14" imgW="419040" imgH="21564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5211415"/>
                        <a:ext cx="73501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6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1412776"/>
            <a:ext cx="7406640" cy="5192216"/>
          </a:xfrm>
        </p:spPr>
        <p:txBody>
          <a:bodyPr>
            <a:normAutofit/>
          </a:bodyPr>
          <a:lstStyle/>
          <a:p>
            <a:pPr marL="82296"/>
            <a:endParaRPr lang="pt-BR" sz="2000" dirty="0" smtClean="0"/>
          </a:p>
          <a:p>
            <a:pPr marL="82296"/>
            <a:r>
              <a:rPr lang="pt-BR" sz="2000" b="1" dirty="0"/>
              <a:t>6</a:t>
            </a:r>
            <a:r>
              <a:rPr lang="pt-BR" sz="2000" b="1" dirty="0" smtClean="0"/>
              <a:t>º Teste de Hipótese.</a:t>
            </a:r>
          </a:p>
          <a:p>
            <a:pPr marL="82296"/>
            <a:endParaRPr lang="pt-BR" sz="2000" dirty="0" smtClean="0"/>
          </a:p>
          <a:p>
            <a:pPr marL="82296"/>
            <a:r>
              <a:rPr lang="pt-BR" sz="2000" b="1" dirty="0" smtClean="0"/>
              <a:t>Não há relação </a:t>
            </a:r>
            <a:r>
              <a:rPr lang="pt-BR" sz="2000" b="1" dirty="0"/>
              <a:t>entre s e </a:t>
            </a:r>
            <a:r>
              <a:rPr lang="pt-BR" sz="2000" b="1" dirty="0" smtClean="0"/>
              <a:t>w, </a:t>
            </a:r>
            <a:r>
              <a:rPr lang="pt-BR" sz="2000" b="1" dirty="0"/>
              <a:t>para a hipótese nula            </a:t>
            </a:r>
            <a:r>
              <a:rPr lang="pt-BR" sz="2000" b="1" dirty="0" smtClean="0"/>
              <a:t>.</a:t>
            </a:r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 smtClean="0"/>
          </a:p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Pode-se </a:t>
            </a:r>
            <a:r>
              <a:rPr lang="pt-BR" sz="2000" dirty="0"/>
              <a:t>rejeitar a hipótese nula,</a:t>
            </a:r>
            <a:endParaRPr lang="pt-BR" sz="2000" dirty="0" smtClean="0"/>
          </a:p>
          <a:p>
            <a:pPr marL="82296"/>
            <a:endParaRPr lang="pt-BR" sz="2000" dirty="0"/>
          </a:p>
          <a:p>
            <a:pPr marL="82296"/>
            <a:endParaRPr lang="pt-BR" sz="2000" dirty="0"/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 algn="just"/>
            <a:endParaRPr lang="pt-BR" sz="2000" dirty="0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935391"/>
              </p:ext>
            </p:extLst>
          </p:nvPr>
        </p:nvGraphicFramePr>
        <p:xfrm>
          <a:off x="7308304" y="2492896"/>
          <a:ext cx="7127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7" name="Equação" r:id="rId4" imgW="406080" imgH="228600" progId="Equation.3">
                  <p:embed/>
                </p:oleObj>
              </mc:Choice>
              <mc:Fallback>
                <p:oleObj name="Equação" r:id="rId4" imgW="406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2492896"/>
                        <a:ext cx="71278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072184"/>
              </p:ext>
            </p:extLst>
          </p:nvPr>
        </p:nvGraphicFramePr>
        <p:xfrm>
          <a:off x="1547664" y="3140968"/>
          <a:ext cx="515937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8" name="Equação" r:id="rId6" imgW="3200400" imgH="419040" progId="Equation.3">
                  <p:embed/>
                </p:oleObj>
              </mc:Choice>
              <mc:Fallback>
                <p:oleObj name="Equação" r:id="rId6" imgW="3200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140968"/>
                        <a:ext cx="515937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069538"/>
              </p:ext>
            </p:extLst>
          </p:nvPr>
        </p:nvGraphicFramePr>
        <p:xfrm>
          <a:off x="1619672" y="4077072"/>
          <a:ext cx="360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9" name="Equação" r:id="rId8" imgW="2120760" imgH="253800" progId="Equation.3">
                  <p:embed/>
                </p:oleObj>
              </mc:Choice>
              <mc:Fallback>
                <p:oleObj name="Equação" r:id="rId8" imgW="2120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077072"/>
                        <a:ext cx="360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863506"/>
              </p:ext>
            </p:extLst>
          </p:nvPr>
        </p:nvGraphicFramePr>
        <p:xfrm>
          <a:off x="4932040" y="4797152"/>
          <a:ext cx="7127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0" name="Equação" r:id="rId10" imgW="406080" imgH="228600" progId="Equation.3">
                  <p:embed/>
                </p:oleObj>
              </mc:Choice>
              <mc:Fallback>
                <p:oleObj name="Equação" r:id="rId10" imgW="406080" imgH="228600" progId="Equation.3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797152"/>
                        <a:ext cx="7127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5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1484784"/>
            <a:ext cx="7406640" cy="5192216"/>
          </a:xfrm>
        </p:spPr>
        <p:txBody>
          <a:bodyPr>
            <a:normAutofit/>
          </a:bodyPr>
          <a:lstStyle/>
          <a:p>
            <a:pPr marL="82296"/>
            <a:endParaRPr lang="pt-BR" sz="2000" dirty="0" smtClean="0"/>
          </a:p>
          <a:p>
            <a:pPr marL="82296"/>
            <a:r>
              <a:rPr lang="pt-BR" sz="2000" b="1" dirty="0"/>
              <a:t>6</a:t>
            </a:r>
            <a:r>
              <a:rPr lang="pt-BR" sz="2000" b="1" dirty="0" smtClean="0"/>
              <a:t>º Teste de Hipótese.</a:t>
            </a:r>
          </a:p>
          <a:p>
            <a:pPr marL="82296"/>
            <a:endParaRPr lang="pt-BR" sz="2000" dirty="0" smtClean="0"/>
          </a:p>
          <a:p>
            <a:pPr marL="82296"/>
            <a:r>
              <a:rPr lang="pt-BR" sz="2000" b="1" dirty="0" smtClean="0"/>
              <a:t>O plano passa pela origem, para a hipótese nula </a:t>
            </a:r>
            <a:endParaRPr lang="pt-BR" sz="2000" b="1" dirty="0"/>
          </a:p>
          <a:p>
            <a:pPr marL="82296"/>
            <a:r>
              <a:rPr lang="pt-BR" sz="2000" dirty="0" smtClean="0"/>
              <a:t>  </a:t>
            </a:r>
          </a:p>
          <a:p>
            <a:pPr marL="82296"/>
            <a:endParaRPr lang="pt-BR" sz="2000" dirty="0"/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/>
            <a:r>
              <a:rPr lang="pt-BR" sz="2000" dirty="0" smtClean="0"/>
              <a:t>Não é possível rejeitar </a:t>
            </a:r>
            <a:r>
              <a:rPr lang="pt-BR" sz="2000" dirty="0"/>
              <a:t>a hipótese </a:t>
            </a:r>
            <a:r>
              <a:rPr lang="pt-BR" sz="2000" dirty="0" smtClean="0"/>
              <a:t>nula             com um nível de significância de 5%.</a:t>
            </a:r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 algn="just"/>
            <a:endParaRPr lang="pt-BR" sz="2000" dirty="0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949554"/>
              </p:ext>
            </p:extLst>
          </p:nvPr>
        </p:nvGraphicFramePr>
        <p:xfrm>
          <a:off x="7234039" y="2581374"/>
          <a:ext cx="650329" cy="34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0" name="Equação" r:id="rId4" imgW="406080" imgH="215640" progId="Equation.3">
                  <p:embed/>
                </p:oleObj>
              </mc:Choice>
              <mc:Fallback>
                <p:oleObj name="Equação" r:id="rId4" imgW="406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039" y="2581374"/>
                        <a:ext cx="650329" cy="343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486900"/>
              </p:ext>
            </p:extLst>
          </p:nvPr>
        </p:nvGraphicFramePr>
        <p:xfrm>
          <a:off x="5580112" y="4869160"/>
          <a:ext cx="7127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1" name="Equação" r:id="rId6" imgW="406080" imgH="215640" progId="Equation.3">
                  <p:embed/>
                </p:oleObj>
              </mc:Choice>
              <mc:Fallback>
                <p:oleObj name="Equação" r:id="rId6" imgW="406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869160"/>
                        <a:ext cx="7127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006298"/>
              </p:ext>
            </p:extLst>
          </p:nvPr>
        </p:nvGraphicFramePr>
        <p:xfrm>
          <a:off x="1619672" y="3140968"/>
          <a:ext cx="481171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2" name="Equação" r:id="rId8" imgW="2984400" imgH="419040" progId="Equation.3">
                  <p:embed/>
                </p:oleObj>
              </mc:Choice>
              <mc:Fallback>
                <p:oleObj name="Equação" r:id="rId8" imgW="2984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140968"/>
                        <a:ext cx="481171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393814"/>
              </p:ext>
            </p:extLst>
          </p:nvPr>
        </p:nvGraphicFramePr>
        <p:xfrm>
          <a:off x="1403648" y="4149080"/>
          <a:ext cx="46656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3" name="Equação" r:id="rId10" imgW="2743200" imgH="253800" progId="Equation.3">
                  <p:embed/>
                </p:oleObj>
              </mc:Choice>
              <mc:Fallback>
                <p:oleObj name="Equação" r:id="rId10" imgW="2743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149080"/>
                        <a:ext cx="46656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21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1484784"/>
            <a:ext cx="7406640" cy="5192216"/>
          </a:xfrm>
        </p:spPr>
        <p:txBody>
          <a:bodyPr>
            <a:normAutofit/>
          </a:bodyPr>
          <a:lstStyle/>
          <a:p>
            <a:pPr marL="82296"/>
            <a:endParaRPr lang="pt-BR" sz="2000" dirty="0" smtClean="0"/>
          </a:p>
          <a:p>
            <a:pPr marL="82296"/>
            <a:r>
              <a:rPr lang="pt-BR" sz="2000" b="1" dirty="0"/>
              <a:t>7</a:t>
            </a:r>
            <a:r>
              <a:rPr lang="pt-BR" sz="2000" b="1" dirty="0" smtClean="0"/>
              <a:t>º Determinar o Valor-p.</a:t>
            </a:r>
          </a:p>
          <a:p>
            <a:pPr marL="82296"/>
            <a:r>
              <a:rPr lang="pt-BR" sz="2000" dirty="0" smtClean="0"/>
              <a:t>O valor-p é a menor escolha para o nível de significância de forma que a hipótese nula possa ser rejeitada. Nesse caso, a hipótese nula </a:t>
            </a:r>
          </a:p>
          <a:p>
            <a:pPr marL="82296"/>
            <a:r>
              <a:rPr lang="pt-BR" sz="2000" dirty="0" smtClean="0"/>
              <a:t>         . O valor crítico para cada      pode ser determinado por</a:t>
            </a:r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O nível de significância é obtido a partir do valor crítico</a:t>
            </a:r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Para       </a:t>
            </a:r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No </a:t>
            </a:r>
            <a:r>
              <a:rPr lang="pt-BR" sz="2000" dirty="0" err="1" smtClean="0"/>
              <a:t>excel</a:t>
            </a:r>
            <a:r>
              <a:rPr lang="pt-BR" sz="2000" dirty="0" smtClean="0"/>
              <a:t>: </a:t>
            </a:r>
            <a:r>
              <a:rPr lang="pt-BR" sz="2000" dirty="0" smtClean="0">
                <a:solidFill>
                  <a:srgbClr val="FF0000"/>
                </a:solidFill>
              </a:rPr>
              <a:t>(</a:t>
            </a:r>
            <a:r>
              <a:rPr lang="pt-BR" sz="2000" dirty="0">
                <a:solidFill>
                  <a:srgbClr val="FF0000"/>
                </a:solidFill>
              </a:rPr>
              <a:t>1-DIST.T(</a:t>
            </a:r>
            <a:r>
              <a:rPr lang="pt-BR" sz="2000" dirty="0" err="1">
                <a:solidFill>
                  <a:srgbClr val="FF0000"/>
                </a:solidFill>
              </a:rPr>
              <a:t>t</a:t>
            </a:r>
            <a:r>
              <a:rPr lang="pt-BR" sz="100" dirty="0" err="1">
                <a:solidFill>
                  <a:srgbClr val="FF0000"/>
                </a:solidFill>
              </a:rPr>
              <a:t>cc</a:t>
            </a:r>
            <a:r>
              <a:rPr lang="pt-BR" sz="1600" dirty="0" err="1">
                <a:solidFill>
                  <a:srgbClr val="FF0000"/>
                </a:solidFill>
              </a:rPr>
              <a:t>c</a:t>
            </a:r>
            <a:r>
              <a:rPr lang="pt-BR" sz="2000" dirty="0">
                <a:solidFill>
                  <a:srgbClr val="FF0000"/>
                </a:solidFill>
              </a:rPr>
              <a:t> ; 2 ;VERDADEIRO))*2</a:t>
            </a:r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 algn="just"/>
            <a:endParaRPr lang="pt-BR" sz="2000" dirty="0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149127"/>
              </p:ext>
            </p:extLst>
          </p:nvPr>
        </p:nvGraphicFramePr>
        <p:xfrm>
          <a:off x="1547664" y="2924944"/>
          <a:ext cx="6302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3" name="Equação" r:id="rId4" imgW="393480" imgH="215640" progId="Equation.3">
                  <p:embed/>
                </p:oleObj>
              </mc:Choice>
              <mc:Fallback>
                <p:oleObj name="Equação" r:id="rId4" imgW="393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924944"/>
                        <a:ext cx="63023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241657"/>
              </p:ext>
            </p:extLst>
          </p:nvPr>
        </p:nvGraphicFramePr>
        <p:xfrm>
          <a:off x="2051720" y="5157192"/>
          <a:ext cx="4016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4" name="Equação" r:id="rId6" imgW="228600" imgH="215640" progId="Equation.3">
                  <p:embed/>
                </p:oleObj>
              </mc:Choice>
              <mc:Fallback>
                <p:oleObj name="Equação" r:id="rId6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157192"/>
                        <a:ext cx="4016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607510"/>
              </p:ext>
            </p:extLst>
          </p:nvPr>
        </p:nvGraphicFramePr>
        <p:xfrm>
          <a:off x="4932040" y="2913369"/>
          <a:ext cx="292224" cy="413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5" name="Equação" r:id="rId8" imgW="152280" imgH="215640" progId="Equation.3">
                  <p:embed/>
                </p:oleObj>
              </mc:Choice>
              <mc:Fallback>
                <p:oleObj name="Equação" r:id="rId8" imgW="1522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2040" y="2913369"/>
                        <a:ext cx="292224" cy="413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769685"/>
              </p:ext>
            </p:extLst>
          </p:nvPr>
        </p:nvGraphicFramePr>
        <p:xfrm>
          <a:off x="3923928" y="3284984"/>
          <a:ext cx="19542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6" name="Equação" r:id="rId10" imgW="1066680" imgH="482400" progId="Equation.3">
                  <p:embed/>
                </p:oleObj>
              </mc:Choice>
              <mc:Fallback>
                <p:oleObj name="Equação" r:id="rId10" imgW="1066680" imgH="48240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284984"/>
                        <a:ext cx="19542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164895"/>
              </p:ext>
            </p:extLst>
          </p:nvPr>
        </p:nvGraphicFramePr>
        <p:xfrm>
          <a:off x="2483768" y="5229200"/>
          <a:ext cx="59070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7" name="Equação" r:id="rId12" imgW="3543120" imgH="228600" progId="Equation.3">
                  <p:embed/>
                </p:oleObj>
              </mc:Choice>
              <mc:Fallback>
                <p:oleObj name="Equação" r:id="rId12" imgW="35431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83768" y="5229200"/>
                        <a:ext cx="5907087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7308"/>
              </p:ext>
            </p:extLst>
          </p:nvPr>
        </p:nvGraphicFramePr>
        <p:xfrm>
          <a:off x="7380312" y="4437112"/>
          <a:ext cx="220024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8" name="Equação" r:id="rId14" imgW="139680" imgH="228600" progId="Equation.3">
                  <p:embed/>
                </p:oleObj>
              </mc:Choice>
              <mc:Fallback>
                <p:oleObj name="Equação" r:id="rId14" imgW="1396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80312" y="4437112"/>
                        <a:ext cx="220024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6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1484784"/>
            <a:ext cx="7406640" cy="5192216"/>
          </a:xfrm>
        </p:spPr>
        <p:txBody>
          <a:bodyPr>
            <a:normAutofit/>
          </a:bodyPr>
          <a:lstStyle/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      </a:t>
            </a:r>
            <a:endParaRPr lang="pt-BR" sz="2000" dirty="0"/>
          </a:p>
          <a:p>
            <a:pPr marL="82296"/>
            <a:r>
              <a:rPr lang="pt-BR" sz="2000" b="1" dirty="0"/>
              <a:t>7º Determinar o Valor-p.</a:t>
            </a:r>
          </a:p>
          <a:p>
            <a:pPr marL="82296"/>
            <a:r>
              <a:rPr lang="pt-BR" sz="2000" dirty="0" smtClean="0"/>
              <a:t>Para </a:t>
            </a:r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No </a:t>
            </a:r>
            <a:r>
              <a:rPr lang="pt-BR" sz="2000" dirty="0" err="1" smtClean="0"/>
              <a:t>excel</a:t>
            </a:r>
            <a:r>
              <a:rPr lang="pt-BR" sz="2000" dirty="0" smtClean="0"/>
              <a:t>:  </a:t>
            </a:r>
            <a:r>
              <a:rPr lang="pt-BR" sz="2000" dirty="0" smtClean="0">
                <a:solidFill>
                  <a:srgbClr val="FF0000"/>
                </a:solidFill>
              </a:rPr>
              <a:t>(1-DIST.T(</a:t>
            </a:r>
            <a:r>
              <a:rPr lang="pt-BR" sz="2000" dirty="0" err="1" smtClean="0">
                <a:solidFill>
                  <a:srgbClr val="FF0000"/>
                </a:solidFill>
              </a:rPr>
              <a:t>t</a:t>
            </a:r>
            <a:r>
              <a:rPr lang="pt-BR" sz="100" dirty="0" err="1" smtClean="0">
                <a:solidFill>
                  <a:srgbClr val="FF0000"/>
                </a:solidFill>
              </a:rPr>
              <a:t>cc</a:t>
            </a:r>
            <a:r>
              <a:rPr lang="pt-BR" sz="1600" dirty="0" err="1">
                <a:solidFill>
                  <a:srgbClr val="FF0000"/>
                </a:solidFill>
              </a:rPr>
              <a:t>c</a:t>
            </a:r>
            <a:r>
              <a:rPr lang="pt-BR" sz="2000" dirty="0" smtClean="0">
                <a:solidFill>
                  <a:srgbClr val="FF0000"/>
                </a:solidFill>
              </a:rPr>
              <a:t> ; 2 ;VERDADEIRO</a:t>
            </a:r>
            <a:r>
              <a:rPr lang="pt-BR" sz="2000" dirty="0">
                <a:solidFill>
                  <a:srgbClr val="FF0000"/>
                </a:solidFill>
              </a:rPr>
              <a:t>))*2</a:t>
            </a:r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 algn="just"/>
            <a:endParaRPr lang="pt-BR" sz="2000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44710"/>
              </p:ext>
            </p:extLst>
          </p:nvPr>
        </p:nvGraphicFramePr>
        <p:xfrm>
          <a:off x="2039938" y="2565400"/>
          <a:ext cx="4238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3" name="Equação" r:id="rId4" imgW="241200" imgH="215640" progId="Equation.3">
                  <p:embed/>
                </p:oleObj>
              </mc:Choice>
              <mc:Fallback>
                <p:oleObj name="Equação" r:id="rId4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2565400"/>
                        <a:ext cx="42386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7202"/>
              </p:ext>
            </p:extLst>
          </p:nvPr>
        </p:nvGraphicFramePr>
        <p:xfrm>
          <a:off x="2483768" y="2611528"/>
          <a:ext cx="30480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4" name="Equação" r:id="rId6" imgW="1828800" imgH="228600" progId="Equation.3">
                  <p:embed/>
                </p:oleObj>
              </mc:Choice>
              <mc:Fallback>
                <p:oleObj name="Equação" r:id="rId6" imgW="1828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3768" y="2611528"/>
                        <a:ext cx="304800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26442"/>
              </p:ext>
            </p:extLst>
          </p:nvPr>
        </p:nvGraphicFramePr>
        <p:xfrm>
          <a:off x="7380312" y="4437112"/>
          <a:ext cx="220024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5" name="Equação" r:id="rId8" imgW="139680" imgH="228600" progId="Equation.3">
                  <p:embed/>
                </p:oleObj>
              </mc:Choice>
              <mc:Fallback>
                <p:oleObj name="Equação" r:id="rId8" imgW="1396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80312" y="4437112"/>
                        <a:ext cx="220024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12976"/>
            <a:ext cx="59436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542153"/>
              </p:ext>
            </p:extLst>
          </p:nvPr>
        </p:nvGraphicFramePr>
        <p:xfrm>
          <a:off x="1331640" y="5805264"/>
          <a:ext cx="364540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6" name="Equação" r:id="rId11" imgW="1714320" imgH="203040" progId="Equation.3">
                  <p:embed/>
                </p:oleObj>
              </mc:Choice>
              <mc:Fallback>
                <p:oleObj name="Equação" r:id="rId11" imgW="17143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31640" y="5805264"/>
                        <a:ext cx="3645405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11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1484784"/>
            <a:ext cx="7406640" cy="5192216"/>
          </a:xfrm>
        </p:spPr>
        <p:txBody>
          <a:bodyPr>
            <a:normAutofit/>
          </a:bodyPr>
          <a:lstStyle/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      </a:t>
            </a:r>
            <a:endParaRPr lang="pt-BR" sz="2000" dirty="0"/>
          </a:p>
          <a:p>
            <a:pPr marL="82296"/>
            <a:r>
              <a:rPr lang="pt-BR" sz="2000" b="1" dirty="0"/>
              <a:t>7º Determinar o Valor-p.</a:t>
            </a:r>
          </a:p>
          <a:p>
            <a:pPr marL="82296"/>
            <a:r>
              <a:rPr lang="pt-BR" sz="2000" dirty="0" smtClean="0"/>
              <a:t>Para </a:t>
            </a:r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No </a:t>
            </a:r>
            <a:r>
              <a:rPr lang="pt-BR" sz="2000" dirty="0" err="1" smtClean="0"/>
              <a:t>excel</a:t>
            </a:r>
            <a:r>
              <a:rPr lang="pt-BR" sz="2000" dirty="0" smtClean="0"/>
              <a:t>:  </a:t>
            </a:r>
            <a:r>
              <a:rPr lang="pt-BR" sz="2000" dirty="0" smtClean="0">
                <a:solidFill>
                  <a:srgbClr val="FF0000"/>
                </a:solidFill>
              </a:rPr>
              <a:t>(1-DIST.T(</a:t>
            </a:r>
            <a:r>
              <a:rPr lang="pt-BR" sz="2000" dirty="0" err="1" smtClean="0">
                <a:solidFill>
                  <a:srgbClr val="FF0000"/>
                </a:solidFill>
              </a:rPr>
              <a:t>t</a:t>
            </a:r>
            <a:r>
              <a:rPr lang="pt-BR" sz="100" dirty="0" err="1" smtClean="0">
                <a:solidFill>
                  <a:srgbClr val="FF0000"/>
                </a:solidFill>
              </a:rPr>
              <a:t>cc</a:t>
            </a:r>
            <a:r>
              <a:rPr lang="pt-BR" sz="1600" dirty="0" err="1">
                <a:solidFill>
                  <a:srgbClr val="FF0000"/>
                </a:solidFill>
              </a:rPr>
              <a:t>c</a:t>
            </a:r>
            <a:r>
              <a:rPr lang="pt-BR" sz="2000" dirty="0" smtClean="0">
                <a:solidFill>
                  <a:srgbClr val="FF0000"/>
                </a:solidFill>
              </a:rPr>
              <a:t> ; 2 ;VERDADEIRO</a:t>
            </a:r>
            <a:r>
              <a:rPr lang="pt-BR" sz="2000" dirty="0">
                <a:solidFill>
                  <a:srgbClr val="FF0000"/>
                </a:solidFill>
              </a:rPr>
              <a:t>))*2</a:t>
            </a:r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 algn="just"/>
            <a:endParaRPr lang="pt-BR" sz="2000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13762"/>
              </p:ext>
            </p:extLst>
          </p:nvPr>
        </p:nvGraphicFramePr>
        <p:xfrm>
          <a:off x="2059906" y="2596902"/>
          <a:ext cx="4238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0" name="Equação" r:id="rId4" imgW="241200" imgH="228600" progId="Equation.3">
                  <p:embed/>
                </p:oleObj>
              </mc:Choice>
              <mc:Fallback>
                <p:oleObj name="Equação" r:id="rId4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906" y="2596902"/>
                        <a:ext cx="42386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326979"/>
              </p:ext>
            </p:extLst>
          </p:nvPr>
        </p:nvGraphicFramePr>
        <p:xfrm>
          <a:off x="2471911" y="2611438"/>
          <a:ext cx="33242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1" name="Equação" r:id="rId6" imgW="1993680" imgH="228600" progId="Equation.3">
                  <p:embed/>
                </p:oleObj>
              </mc:Choice>
              <mc:Fallback>
                <p:oleObj name="Equação" r:id="rId6" imgW="19936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1911" y="2611438"/>
                        <a:ext cx="3324225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544028"/>
              </p:ext>
            </p:extLst>
          </p:nvPr>
        </p:nvGraphicFramePr>
        <p:xfrm>
          <a:off x="1331640" y="5805264"/>
          <a:ext cx="364540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2" name="Equação" r:id="rId8" imgW="1714320" imgH="203040" progId="Equation.3">
                  <p:embed/>
                </p:oleObj>
              </mc:Choice>
              <mc:Fallback>
                <p:oleObj name="Equação" r:id="rId8" imgW="17143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31640" y="5805264"/>
                        <a:ext cx="3645405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0968"/>
            <a:ext cx="59340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0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1196752"/>
            <a:ext cx="7992888" cy="5192216"/>
          </a:xfrm>
        </p:spPr>
        <p:txBody>
          <a:bodyPr>
            <a:normAutofit/>
          </a:bodyPr>
          <a:lstStyle/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      </a:t>
            </a:r>
            <a:endParaRPr lang="pt-BR" sz="2000" dirty="0"/>
          </a:p>
          <a:p>
            <a:pPr marL="82296"/>
            <a:r>
              <a:rPr lang="pt-BR" sz="2000" b="1" dirty="0"/>
              <a:t>8</a:t>
            </a:r>
            <a:r>
              <a:rPr lang="pt-BR" sz="2000" b="1" dirty="0" smtClean="0"/>
              <a:t>º Teste de Hipótese utilizando o valor-p.</a:t>
            </a:r>
            <a:endParaRPr lang="pt-BR" sz="2000" b="1" dirty="0"/>
          </a:p>
          <a:p>
            <a:pPr marL="82296"/>
            <a:r>
              <a:rPr lang="pt-BR" sz="2000" dirty="0" smtClean="0"/>
              <a:t>Considerando a hipótese nula            é possível rejeitar ou considerar essa hipótese a partir do valor-p obtido.</a:t>
            </a:r>
          </a:p>
          <a:p>
            <a:pPr marL="82296"/>
            <a:r>
              <a:rPr lang="pt-BR" sz="2000" dirty="0" smtClean="0"/>
              <a:t>Assim:                                                        </a:t>
            </a:r>
          </a:p>
          <a:p>
            <a:pPr marL="82296"/>
            <a:r>
              <a:rPr lang="pt-BR" sz="2000" dirty="0" smtClean="0"/>
              <a:t>                             Não é possível rejeitar a hipótese nula.</a:t>
            </a:r>
          </a:p>
          <a:p>
            <a:pPr marL="82296"/>
            <a:r>
              <a:rPr lang="pt-BR" sz="2000" dirty="0" smtClean="0"/>
              <a:t>                             Rejeitar a hipótese nula.</a:t>
            </a:r>
          </a:p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Portanto, para </a:t>
            </a:r>
          </a:p>
          <a:p>
            <a:pPr marL="82296"/>
            <a:endParaRPr lang="pt-BR" sz="100" dirty="0" smtClean="0"/>
          </a:p>
          <a:p>
            <a:pPr marL="82296"/>
            <a:r>
              <a:rPr lang="pt-BR" sz="2000" dirty="0" smtClean="0"/>
              <a:t>Em                                      Não é possível rejeitar a hipótese nula</a:t>
            </a:r>
            <a:endParaRPr lang="pt-BR" sz="2000" dirty="0"/>
          </a:p>
          <a:p>
            <a:pPr marL="82296"/>
            <a:r>
              <a:rPr lang="pt-BR" sz="2000" dirty="0" smtClean="0"/>
              <a:t>Em                                      Rejeitar a hipótese nula </a:t>
            </a:r>
          </a:p>
          <a:p>
            <a:pPr marL="82296"/>
            <a:r>
              <a:rPr lang="pt-BR" sz="2000" dirty="0"/>
              <a:t>Em </a:t>
            </a:r>
            <a:r>
              <a:rPr lang="pt-BR" sz="2000" dirty="0" smtClean="0"/>
              <a:t>		</a:t>
            </a:r>
            <a:r>
              <a:rPr lang="pt-BR" sz="2000" dirty="0"/>
              <a:t> </a:t>
            </a:r>
            <a:r>
              <a:rPr lang="pt-BR" sz="2000" dirty="0" smtClean="0"/>
              <a:t>                 Rejeitar </a:t>
            </a:r>
            <a:r>
              <a:rPr lang="pt-BR" sz="2000" dirty="0"/>
              <a:t>a hipótese nula </a:t>
            </a:r>
          </a:p>
          <a:p>
            <a:pPr marL="82296"/>
            <a:endParaRPr lang="pt-BR" sz="2000" dirty="0" smtClean="0"/>
          </a:p>
          <a:p>
            <a:pPr marL="82296"/>
            <a:endParaRPr lang="pt-BR" sz="2000" dirty="0" smtClean="0"/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 algn="just"/>
            <a:endParaRPr lang="pt-BR" sz="2000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186158"/>
              </p:ext>
            </p:extLst>
          </p:nvPr>
        </p:nvGraphicFramePr>
        <p:xfrm>
          <a:off x="1475656" y="5013176"/>
          <a:ext cx="25654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13" name="Equação" r:id="rId4" imgW="1460160" imgH="215640" progId="Equation.3">
                  <p:embed/>
                </p:oleObj>
              </mc:Choice>
              <mc:Fallback>
                <p:oleObj name="Equação" r:id="rId4" imgW="1460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013176"/>
                        <a:ext cx="25654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899427"/>
              </p:ext>
            </p:extLst>
          </p:nvPr>
        </p:nvGraphicFramePr>
        <p:xfrm>
          <a:off x="1547664" y="3429000"/>
          <a:ext cx="14827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14" name="Equação" r:id="rId6" imgW="888840" imgH="203040" progId="Equation.3">
                  <p:embed/>
                </p:oleObj>
              </mc:Choice>
              <mc:Fallback>
                <p:oleObj name="Equação" r:id="rId6" imgW="8888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7664" y="3429000"/>
                        <a:ext cx="1482725" cy="33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59863"/>
              </p:ext>
            </p:extLst>
          </p:nvPr>
        </p:nvGraphicFramePr>
        <p:xfrm>
          <a:off x="4211960" y="2276872"/>
          <a:ext cx="6905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15" name="Equação" r:id="rId8" imgW="393480" imgH="215640" progId="Equation.3">
                  <p:embed/>
                </p:oleObj>
              </mc:Choice>
              <mc:Fallback>
                <p:oleObj name="Equação" r:id="rId8" imgW="393480" imgH="215640" progId="Equation.3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276872"/>
                        <a:ext cx="69056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872940"/>
              </p:ext>
            </p:extLst>
          </p:nvPr>
        </p:nvGraphicFramePr>
        <p:xfrm>
          <a:off x="2627784" y="4509120"/>
          <a:ext cx="39433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16" name="Equação" r:id="rId10" imgW="2247840" imgH="203040" progId="Equation.3">
                  <p:embed/>
                </p:oleObj>
              </mc:Choice>
              <mc:Fallback>
                <p:oleObj name="Equação" r:id="rId10" imgW="2247840" imgH="20304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509120"/>
                        <a:ext cx="39433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182925"/>
              </p:ext>
            </p:extLst>
          </p:nvPr>
        </p:nvGraphicFramePr>
        <p:xfrm>
          <a:off x="1547664" y="3789040"/>
          <a:ext cx="15033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17" name="Equação" r:id="rId12" imgW="901440" imgH="203040" progId="Equation.3">
                  <p:embed/>
                </p:oleObj>
              </mc:Choice>
              <mc:Fallback>
                <p:oleObj name="Equação" r:id="rId12" imgW="901440" imgH="203040" progId="Equation.3">
                  <p:embed/>
                  <p:pic>
                    <p:nvPicPr>
                      <p:cNvPr id="0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789040"/>
                        <a:ext cx="1503363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413882"/>
              </p:ext>
            </p:extLst>
          </p:nvPr>
        </p:nvGraphicFramePr>
        <p:xfrm>
          <a:off x="8028384" y="5013176"/>
          <a:ext cx="7127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18" name="Equação" r:id="rId14" imgW="406080" imgH="215640" progId="Equation.3">
                  <p:embed/>
                </p:oleObj>
              </mc:Choice>
              <mc:Fallback>
                <p:oleObj name="Equação" r:id="rId14" imgW="406080" imgH="21564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384" y="5013176"/>
                        <a:ext cx="7127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182967"/>
              </p:ext>
            </p:extLst>
          </p:nvPr>
        </p:nvGraphicFramePr>
        <p:xfrm>
          <a:off x="1475656" y="5373216"/>
          <a:ext cx="261143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19" name="Equação" r:id="rId16" imgW="1485720" imgH="215640" progId="Equation.3">
                  <p:embed/>
                </p:oleObj>
              </mc:Choice>
              <mc:Fallback>
                <p:oleObj name="Equação" r:id="rId16" imgW="1485720" imgH="215640" progId="Equation.3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373216"/>
                        <a:ext cx="261143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977279"/>
              </p:ext>
            </p:extLst>
          </p:nvPr>
        </p:nvGraphicFramePr>
        <p:xfrm>
          <a:off x="6516216" y="5373216"/>
          <a:ext cx="7350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20" name="Equação" r:id="rId18" imgW="419040" imgH="215640" progId="Equation.3">
                  <p:embed/>
                </p:oleObj>
              </mc:Choice>
              <mc:Fallback>
                <p:oleObj name="Equação" r:id="rId18" imgW="419040" imgH="215640" progId="Equation.3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5373216"/>
                        <a:ext cx="73501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642470"/>
              </p:ext>
            </p:extLst>
          </p:nvPr>
        </p:nvGraphicFramePr>
        <p:xfrm>
          <a:off x="1524514" y="5756406"/>
          <a:ext cx="25892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21" name="Equação" r:id="rId20" imgW="1473120" imgH="228600" progId="Equation.3">
                  <p:embed/>
                </p:oleObj>
              </mc:Choice>
              <mc:Fallback>
                <p:oleObj name="Equação" r:id="rId20" imgW="1473120" imgH="228600" progId="Equation.3">
                  <p:embed/>
                  <p:pic>
                    <p:nvPicPr>
                      <p:cNvPr id="0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514" y="5756406"/>
                        <a:ext cx="258921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29421"/>
              </p:ext>
            </p:extLst>
          </p:nvPr>
        </p:nvGraphicFramePr>
        <p:xfrm>
          <a:off x="6527800" y="5765254"/>
          <a:ext cx="7127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22" name="Equação" r:id="rId22" imgW="406080" imgH="228600" progId="Equation.3">
                  <p:embed/>
                </p:oleObj>
              </mc:Choice>
              <mc:Fallback>
                <p:oleObj name="Equação" r:id="rId22" imgW="406080" imgH="228600" progId="Equation.3">
                  <p:embed/>
                  <p:pic>
                    <p:nvPicPr>
                      <p:cNvPr id="0" name="Objeto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5765254"/>
                        <a:ext cx="71278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942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1196752"/>
            <a:ext cx="7992888" cy="5192216"/>
          </a:xfrm>
        </p:spPr>
        <p:txBody>
          <a:bodyPr>
            <a:normAutofit/>
          </a:bodyPr>
          <a:lstStyle/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      </a:t>
            </a:r>
            <a:endParaRPr lang="pt-BR" sz="2000" dirty="0"/>
          </a:p>
          <a:p>
            <a:pPr marL="82296"/>
            <a:r>
              <a:rPr lang="pt-BR" sz="2000" b="1" dirty="0"/>
              <a:t>9</a:t>
            </a:r>
            <a:r>
              <a:rPr lang="pt-BR" sz="2000" b="1" dirty="0" smtClean="0"/>
              <a:t>º Qualidade do Ajustamento- </a:t>
            </a:r>
            <a:endParaRPr lang="pt-BR" sz="2000" b="1" dirty="0"/>
          </a:p>
          <a:p>
            <a:pPr marL="82296"/>
            <a:endParaRPr lang="pt-BR" sz="2000" dirty="0" smtClean="0"/>
          </a:p>
          <a:p>
            <a:pPr marL="82296"/>
            <a:r>
              <a:rPr lang="pt-BR" sz="2000" dirty="0"/>
              <a:t>O coeficiente de determinação       é a razão entre a variação explicada e a variação total.</a:t>
            </a:r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Então, como </a:t>
            </a:r>
            <a:endParaRPr lang="pt-BR" sz="2000" dirty="0"/>
          </a:p>
          <a:p>
            <a:pPr marL="82296" algn="just"/>
            <a:endParaRPr lang="pt-BR" sz="2000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037952"/>
              </p:ext>
            </p:extLst>
          </p:nvPr>
        </p:nvGraphicFramePr>
        <p:xfrm>
          <a:off x="1187624" y="3501008"/>
          <a:ext cx="519625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9" name="Equação" r:id="rId4" imgW="3390840" imgH="469800" progId="Equation.3">
                  <p:embed/>
                </p:oleObj>
              </mc:Choice>
              <mc:Fallback>
                <p:oleObj name="Equação" r:id="rId4" imgW="33908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624" y="3501008"/>
                        <a:ext cx="5196253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019929"/>
              </p:ext>
            </p:extLst>
          </p:nvPr>
        </p:nvGraphicFramePr>
        <p:xfrm>
          <a:off x="4355976" y="2679379"/>
          <a:ext cx="359916" cy="317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0" name="Equação" r:id="rId6" imgW="215640" imgH="190440" progId="Equation.3">
                  <p:embed/>
                </p:oleObj>
              </mc:Choice>
              <mc:Fallback>
                <p:oleObj name="Equação" r:id="rId6" imgW="2156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5976" y="2679379"/>
                        <a:ext cx="359916" cy="317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436678"/>
              </p:ext>
            </p:extLst>
          </p:nvPr>
        </p:nvGraphicFramePr>
        <p:xfrm>
          <a:off x="2483768" y="4581128"/>
          <a:ext cx="2242234" cy="317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1" name="Equação" r:id="rId8" imgW="1612800" imgH="228600" progId="Equation.3">
                  <p:embed/>
                </p:oleObj>
              </mc:Choice>
              <mc:Fallback>
                <p:oleObj name="Equação" r:id="rId8" imgW="1612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83768" y="4581128"/>
                        <a:ext cx="2242234" cy="317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869160"/>
            <a:ext cx="4391050" cy="187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Objeto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226228"/>
              </p:ext>
            </p:extLst>
          </p:nvPr>
        </p:nvGraphicFramePr>
        <p:xfrm>
          <a:off x="4716015" y="1844824"/>
          <a:ext cx="48965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2" name="Equação" r:id="rId11" imgW="215640" imgH="190440" progId="Equation.3">
                  <p:embed/>
                </p:oleObj>
              </mc:Choice>
              <mc:Fallback>
                <p:oleObj name="Equação" r:id="rId11" imgW="2156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16015" y="1844824"/>
                        <a:ext cx="489655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5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1196752"/>
            <a:ext cx="7992888" cy="5192216"/>
          </a:xfrm>
        </p:spPr>
        <p:txBody>
          <a:bodyPr>
            <a:normAutofit/>
          </a:bodyPr>
          <a:lstStyle/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      </a:t>
            </a:r>
            <a:endParaRPr lang="pt-BR" sz="2000" dirty="0"/>
          </a:p>
          <a:p>
            <a:pPr marL="82296"/>
            <a:r>
              <a:rPr lang="pt-BR" sz="2000" b="1" dirty="0"/>
              <a:t>9</a:t>
            </a:r>
            <a:r>
              <a:rPr lang="pt-BR" sz="2000" b="1" dirty="0" smtClean="0"/>
              <a:t>º Qualidade do Ajustamento-</a:t>
            </a:r>
            <a:endParaRPr lang="pt-BR" sz="2000" b="1" dirty="0"/>
          </a:p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A soma dos quadrados dos resíduos já foi determinada para estimação da variância do erro aleatório.</a:t>
            </a:r>
          </a:p>
          <a:p>
            <a:pPr marL="82296"/>
            <a:endParaRPr lang="pt-BR" sz="2000" dirty="0" smtClean="0"/>
          </a:p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Então, </a:t>
            </a:r>
            <a:endParaRPr lang="pt-BR" sz="2000" dirty="0"/>
          </a:p>
          <a:p>
            <a:pPr marL="82296" algn="just"/>
            <a:endParaRPr lang="pt-BR" sz="2000" dirty="0" smtClean="0"/>
          </a:p>
          <a:p>
            <a:pPr marL="82296" algn="just"/>
            <a:r>
              <a:rPr lang="pt-BR" sz="2000" dirty="0" smtClean="0"/>
              <a:t>Portanto, </a:t>
            </a:r>
            <a:endParaRPr lang="pt-BR" sz="2000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216052"/>
              </p:ext>
            </p:extLst>
          </p:nvPr>
        </p:nvGraphicFramePr>
        <p:xfrm>
          <a:off x="1115616" y="5301208"/>
          <a:ext cx="72977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7" name="Equação" r:id="rId4" imgW="4762440" imgH="431640" progId="Equation.3">
                  <p:embed/>
                </p:oleObj>
              </mc:Choice>
              <mc:Fallback>
                <p:oleObj name="Equação" r:id="rId4" imgW="47624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16" y="5301208"/>
                        <a:ext cx="7297738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168397"/>
              </p:ext>
            </p:extLst>
          </p:nvPr>
        </p:nvGraphicFramePr>
        <p:xfrm>
          <a:off x="1104900" y="3500438"/>
          <a:ext cx="35956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8" name="Equação" r:id="rId6" imgW="2044440" imgH="228600" progId="Equation.3">
                  <p:embed/>
                </p:oleObj>
              </mc:Choice>
              <mc:Fallback>
                <p:oleObj name="Equação" r:id="rId6" imgW="2044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4900" y="3500438"/>
                        <a:ext cx="3595688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78814"/>
              </p:ext>
            </p:extLst>
          </p:nvPr>
        </p:nvGraphicFramePr>
        <p:xfrm>
          <a:off x="1787180" y="4195025"/>
          <a:ext cx="7249316" cy="351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9" name="Equação" r:id="rId8" imgW="4190760" imgH="203040" progId="Equation.3">
                  <p:embed/>
                </p:oleObj>
              </mc:Choice>
              <mc:Fallback>
                <p:oleObj name="Equação" r:id="rId8" imgW="4190760" imgH="20304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180" y="4195025"/>
                        <a:ext cx="7249316" cy="351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181772"/>
              </p:ext>
            </p:extLst>
          </p:nvPr>
        </p:nvGraphicFramePr>
        <p:xfrm>
          <a:off x="4716016" y="1844824"/>
          <a:ext cx="55769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0" name="Equação" r:id="rId10" imgW="215640" imgH="190440" progId="Equation.3">
                  <p:embed/>
                </p:oleObj>
              </mc:Choice>
              <mc:Fallback>
                <p:oleObj name="Equação" r:id="rId10" imgW="2156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16016" y="1844824"/>
                        <a:ext cx="557697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00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Representação do Modelo de Regressão Múltipla.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r>
              <a:rPr lang="pt-BR" sz="1800" dirty="0" smtClean="0"/>
              <a:t>Considere um modelo linear com k-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1800" dirty="0" smtClean="0"/>
              <a:t> variáveis explanatórias e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1800" dirty="0" smtClean="0"/>
              <a:t> variável dependente. </a:t>
            </a:r>
            <a:r>
              <a:rPr lang="pt-BR" sz="1800" dirty="0"/>
              <a:t> </a:t>
            </a:r>
            <a:r>
              <a:rPr lang="pt-BR" sz="1800" dirty="0" smtClean="0"/>
              <a:t>Assim, são k estimadores     a serem determinados. Em N observações , o modelo de regressão pode ser escrito com N equações.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r>
              <a:rPr lang="pt-BR" sz="1800" dirty="0" smtClean="0"/>
              <a:t>Para a validade do modelo 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87991"/>
              </p:ext>
            </p:extLst>
          </p:nvPr>
        </p:nvGraphicFramePr>
        <p:xfrm>
          <a:off x="1907704" y="3933056"/>
          <a:ext cx="5856634" cy="1965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8" name="Equação" r:id="rId3" imgW="2781000" imgH="939600" progId="Equation.3">
                  <p:embed/>
                </p:oleObj>
              </mc:Choice>
              <mc:Fallback>
                <p:oleObj name="Equação" r:id="rId3" imgW="2781000" imgH="939600" progId="Equation.3">
                  <p:embed/>
                  <p:pic>
                    <p:nvPicPr>
                      <p:cNvPr id="0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933056"/>
                        <a:ext cx="5856634" cy="1965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10354"/>
              </p:ext>
            </p:extLst>
          </p:nvPr>
        </p:nvGraphicFramePr>
        <p:xfrm>
          <a:off x="6516216" y="3061531"/>
          <a:ext cx="216024" cy="34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9" name="Equação" r:id="rId5" imgW="126720" imgH="203040" progId="Equation.3">
                  <p:embed/>
                </p:oleObj>
              </mc:Choice>
              <mc:Fallback>
                <p:oleObj name="Equação" r:id="rId5" imgW="1267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16216" y="3061531"/>
                        <a:ext cx="216024" cy="345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901036"/>
              </p:ext>
            </p:extLst>
          </p:nvPr>
        </p:nvGraphicFramePr>
        <p:xfrm>
          <a:off x="4355976" y="6082283"/>
          <a:ext cx="690562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0" name="Equação" r:id="rId7" imgW="406080" imgH="177480" progId="Equation.3">
                  <p:embed/>
                </p:oleObj>
              </mc:Choice>
              <mc:Fallback>
                <p:oleObj name="Equação" r:id="rId7" imgW="406080" imgH="177480" progId="Equation.3">
                  <p:embed/>
                  <p:pic>
                    <p:nvPicPr>
                      <p:cNvPr id="0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6082283"/>
                        <a:ext cx="69056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5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1196752"/>
            <a:ext cx="7992888" cy="5192216"/>
          </a:xfrm>
        </p:spPr>
        <p:txBody>
          <a:bodyPr>
            <a:normAutofit/>
          </a:bodyPr>
          <a:lstStyle/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      </a:t>
            </a:r>
            <a:endParaRPr lang="pt-BR" sz="2000" dirty="0"/>
          </a:p>
          <a:p>
            <a:pPr marL="82296"/>
            <a:r>
              <a:rPr lang="pt-BR" sz="2000" b="1" dirty="0"/>
              <a:t>9</a:t>
            </a:r>
            <a:r>
              <a:rPr lang="pt-BR" sz="2000" b="1" dirty="0" smtClean="0"/>
              <a:t>º Qualidade do Ajustamento-          Ajustado</a:t>
            </a:r>
            <a:endParaRPr lang="pt-BR" sz="2000" b="1" dirty="0"/>
          </a:p>
          <a:p>
            <a:pPr marL="82296"/>
            <a:endParaRPr lang="pt-BR" sz="2000" dirty="0" smtClean="0"/>
          </a:p>
          <a:p>
            <a:pPr marL="82296"/>
            <a:r>
              <a:rPr lang="pt-BR" sz="2000" dirty="0"/>
              <a:t>Para corrigir o fato de que a qualidade do ajustamento também depende dos graus de </a:t>
            </a:r>
            <a:r>
              <a:rPr lang="pt-BR" sz="2000" dirty="0" smtClean="0"/>
              <a:t>liberdade, utiliza-se:</a:t>
            </a:r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Então, 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219350"/>
              </p:ext>
            </p:extLst>
          </p:nvPr>
        </p:nvGraphicFramePr>
        <p:xfrm>
          <a:off x="4739166" y="1889033"/>
          <a:ext cx="485689" cy="3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7" name="Equação" r:id="rId4" imgW="215640" imgH="190440" progId="Equation.3">
                  <p:embed/>
                </p:oleObj>
              </mc:Choice>
              <mc:Fallback>
                <p:oleObj name="Equação" r:id="rId4" imgW="2156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39166" y="1889033"/>
                        <a:ext cx="485689" cy="3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691282"/>
              </p:ext>
            </p:extLst>
          </p:nvPr>
        </p:nvGraphicFramePr>
        <p:xfrm>
          <a:off x="1763688" y="4797152"/>
          <a:ext cx="41306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8" name="Equação" r:id="rId6" imgW="2501640" imgH="634680" progId="Equation.3">
                  <p:embed/>
                </p:oleObj>
              </mc:Choice>
              <mc:Fallback>
                <p:oleObj name="Equação" r:id="rId6" imgW="2501640" imgH="634680" progId="Equation.3">
                  <p:embed/>
                  <p:pic>
                    <p:nvPicPr>
                      <p:cNvPr id="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797152"/>
                        <a:ext cx="413067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373783"/>
              </p:ext>
            </p:extLst>
          </p:nvPr>
        </p:nvGraphicFramePr>
        <p:xfrm>
          <a:off x="2915816" y="3573016"/>
          <a:ext cx="275118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9" name="Equação" r:id="rId8" imgW="1498320" imgH="393480" progId="Equation.3">
                  <p:embed/>
                </p:oleObj>
              </mc:Choice>
              <mc:Fallback>
                <p:oleObj name="Equação" r:id="rId8" imgW="1498320" imgH="393480" progId="Equation.3">
                  <p:embed/>
                  <p:pic>
                    <p:nvPicPr>
                      <p:cNvPr id="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573016"/>
                        <a:ext cx="2751189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32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1052736"/>
            <a:ext cx="7992888" cy="5192216"/>
          </a:xfrm>
        </p:spPr>
        <p:txBody>
          <a:bodyPr>
            <a:normAutofit/>
          </a:bodyPr>
          <a:lstStyle/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      </a:t>
            </a:r>
            <a:endParaRPr lang="pt-BR" sz="2000" dirty="0"/>
          </a:p>
          <a:p>
            <a:pPr marL="82296"/>
            <a:r>
              <a:rPr lang="pt-BR" sz="2000" b="1" dirty="0" smtClean="0"/>
              <a:t>10º Teste F</a:t>
            </a:r>
          </a:p>
          <a:p>
            <a:pPr marL="82296"/>
            <a:r>
              <a:rPr lang="pt-BR" sz="2000" dirty="0" smtClean="0"/>
              <a:t>Para testar a hipótese conjunta de que </a:t>
            </a:r>
          </a:p>
          <a:p>
            <a:pPr marL="82296"/>
            <a:r>
              <a:rPr lang="pt-BR" sz="2000" dirty="0" smtClean="0"/>
              <a:t>Pode-se utilizar a estatística F:</a:t>
            </a:r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Em que MQE é a variância dos valores explicados e MQR é a variância dos resíduos. Assim,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057652"/>
              </p:ext>
            </p:extLst>
          </p:nvPr>
        </p:nvGraphicFramePr>
        <p:xfrm>
          <a:off x="5220072" y="2132856"/>
          <a:ext cx="16430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5" name="Equação" r:id="rId4" imgW="990360" imgH="228600" progId="Equation.3">
                  <p:embed/>
                </p:oleObj>
              </mc:Choice>
              <mc:Fallback>
                <p:oleObj name="Equação" r:id="rId4" imgW="990360" imgH="228600" progId="Equation.3">
                  <p:embed/>
                  <p:pic>
                    <p:nvPicPr>
                      <p:cNvPr id="0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132856"/>
                        <a:ext cx="16430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340634"/>
              </p:ext>
            </p:extLst>
          </p:nvPr>
        </p:nvGraphicFramePr>
        <p:xfrm>
          <a:off x="1187624" y="2852936"/>
          <a:ext cx="6768752" cy="14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6" name="Equação" r:id="rId6" imgW="3504960" imgH="749160" progId="Equation.3">
                  <p:embed/>
                </p:oleObj>
              </mc:Choice>
              <mc:Fallback>
                <p:oleObj name="Equação" r:id="rId6" imgW="3504960" imgH="749160" progId="Equation.3">
                  <p:embed/>
                  <p:pic>
                    <p:nvPicPr>
                      <p:cNvPr id="0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852936"/>
                        <a:ext cx="6768752" cy="144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542021"/>
              </p:ext>
            </p:extLst>
          </p:nvPr>
        </p:nvGraphicFramePr>
        <p:xfrm>
          <a:off x="1043608" y="5229201"/>
          <a:ext cx="6408712" cy="71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7" name="Equação" r:id="rId8" imgW="3530520" imgH="393480" progId="Equation.3">
                  <p:embed/>
                </p:oleObj>
              </mc:Choice>
              <mc:Fallback>
                <p:oleObj name="Equação" r:id="rId8" imgW="3530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43608" y="5229201"/>
                        <a:ext cx="6408712" cy="714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290836"/>
              </p:ext>
            </p:extLst>
          </p:nvPr>
        </p:nvGraphicFramePr>
        <p:xfrm>
          <a:off x="1030221" y="5961525"/>
          <a:ext cx="698658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8" name="Equação" r:id="rId10" imgW="3682800" imgH="393480" progId="Equation.3">
                  <p:embed/>
                </p:oleObj>
              </mc:Choice>
              <mc:Fallback>
                <p:oleObj name="Equação" r:id="rId10" imgW="3682800" imgH="393480" progId="Equation.3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21" y="5961525"/>
                        <a:ext cx="6986588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16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1052736"/>
            <a:ext cx="7992888" cy="5192216"/>
          </a:xfrm>
        </p:spPr>
        <p:txBody>
          <a:bodyPr>
            <a:normAutofit/>
          </a:bodyPr>
          <a:lstStyle/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      </a:t>
            </a:r>
            <a:endParaRPr lang="pt-BR" sz="2000" dirty="0"/>
          </a:p>
          <a:p>
            <a:pPr marL="82296"/>
            <a:r>
              <a:rPr lang="pt-BR" sz="2000" b="1" dirty="0" smtClean="0"/>
              <a:t>10º Teste F</a:t>
            </a:r>
          </a:p>
          <a:p>
            <a:pPr marL="82296"/>
            <a:r>
              <a:rPr lang="pt-BR" sz="2000" dirty="0" smtClean="0"/>
              <a:t>A estatística F é:</a:t>
            </a:r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/>
            <a:r>
              <a:rPr lang="pt-BR" sz="2000" dirty="0" smtClean="0"/>
              <a:t>Para um nível de significância de 5%  e 2 graus de liberdade para numerador e denominador  então</a:t>
            </a:r>
            <a:endParaRPr lang="pt-BR" sz="2000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159764"/>
              </p:ext>
            </p:extLst>
          </p:nvPr>
        </p:nvGraphicFramePr>
        <p:xfrm>
          <a:off x="1259632" y="2708920"/>
          <a:ext cx="7359403" cy="80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4" name="Equação" r:id="rId4" imgW="3809880" imgH="419040" progId="Equation.3">
                  <p:embed/>
                </p:oleObj>
              </mc:Choice>
              <mc:Fallback>
                <p:oleObj name="Equação" r:id="rId4" imgW="38098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9632" y="2708920"/>
                        <a:ext cx="7359403" cy="809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460328"/>
              </p:ext>
            </p:extLst>
          </p:nvPr>
        </p:nvGraphicFramePr>
        <p:xfrm>
          <a:off x="4591258" y="4005064"/>
          <a:ext cx="936104" cy="443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5" name="Equação" r:id="rId6" imgW="482400" imgH="228600" progId="Equation.3">
                  <p:embed/>
                </p:oleObj>
              </mc:Choice>
              <mc:Fallback>
                <p:oleObj name="Equação" r:id="rId6" imgW="48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1258" y="4005064"/>
                        <a:ext cx="936104" cy="443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7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5" y="4509120"/>
            <a:ext cx="788738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40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1052736"/>
            <a:ext cx="7992888" cy="6192688"/>
          </a:xfrm>
        </p:spPr>
        <p:txBody>
          <a:bodyPr>
            <a:normAutofit/>
          </a:bodyPr>
          <a:lstStyle/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      </a:t>
            </a:r>
            <a:endParaRPr lang="pt-BR" sz="2000" dirty="0"/>
          </a:p>
          <a:p>
            <a:pPr marL="82296"/>
            <a:r>
              <a:rPr lang="pt-BR" sz="2000" b="1" dirty="0" smtClean="0"/>
              <a:t>10º Teste F</a:t>
            </a:r>
          </a:p>
          <a:p>
            <a:pPr marL="82296"/>
            <a:r>
              <a:rPr lang="pt-BR" sz="2000" dirty="0" smtClean="0"/>
              <a:t>Como                                                          pode –se rejeitar a hipótese nula conjunta de que </a:t>
            </a:r>
          </a:p>
          <a:p>
            <a:pPr marL="82296"/>
            <a:endParaRPr lang="pt-BR" sz="2000" b="1" dirty="0" smtClean="0"/>
          </a:p>
          <a:p>
            <a:pPr marL="82296"/>
            <a:r>
              <a:rPr lang="pt-BR" sz="2000" b="1" dirty="0" smtClean="0"/>
              <a:t>11º F de Significação</a:t>
            </a:r>
            <a:endParaRPr lang="pt-BR" sz="2000" b="1" dirty="0"/>
          </a:p>
          <a:p>
            <a:pPr marL="82296"/>
            <a:endParaRPr lang="pt-BR" sz="100" dirty="0" smtClean="0"/>
          </a:p>
          <a:p>
            <a:pPr marL="82296"/>
            <a:r>
              <a:rPr lang="pt-BR" sz="2000" dirty="0"/>
              <a:t>O </a:t>
            </a:r>
            <a:r>
              <a:rPr lang="pt-BR" sz="2000" dirty="0" smtClean="0"/>
              <a:t>F de significação </a:t>
            </a:r>
            <a:r>
              <a:rPr lang="pt-BR" sz="2000" dirty="0"/>
              <a:t>é a menor escolha para o nível de significância de forma que a hipótese nula possa ser </a:t>
            </a:r>
            <a:r>
              <a:rPr lang="pt-BR" sz="2000" dirty="0" smtClean="0"/>
              <a:t>rejeitada, nesse caso </a:t>
            </a:r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O </a:t>
            </a:r>
            <a:r>
              <a:rPr lang="pt-BR" sz="2000" dirty="0"/>
              <a:t>nível de significância é obtido a partir do valor </a:t>
            </a:r>
            <a:r>
              <a:rPr lang="pt-BR" sz="2000" dirty="0" smtClean="0"/>
              <a:t>crítico </a:t>
            </a:r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2000" dirty="0"/>
          </a:p>
          <a:p>
            <a:pPr marL="82296"/>
            <a:r>
              <a:rPr lang="pt-BR" sz="2000" dirty="0"/>
              <a:t>No </a:t>
            </a:r>
            <a:r>
              <a:rPr lang="pt-BR" sz="2000" dirty="0" smtClean="0"/>
              <a:t>Excel: </a:t>
            </a:r>
            <a:r>
              <a:rPr lang="pt-BR" sz="2000" dirty="0" smtClean="0">
                <a:solidFill>
                  <a:srgbClr val="FF0000"/>
                </a:solidFill>
              </a:rPr>
              <a:t>1-DIST.F(62,12831;2;2;VERDADEIRO</a:t>
            </a:r>
            <a:r>
              <a:rPr lang="pt-BR" sz="2000" dirty="0">
                <a:solidFill>
                  <a:srgbClr val="FF0000"/>
                </a:solidFill>
              </a:rPr>
              <a:t>)</a:t>
            </a:r>
            <a:endParaRPr lang="pt-B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608536"/>
              </p:ext>
            </p:extLst>
          </p:nvPr>
        </p:nvGraphicFramePr>
        <p:xfrm>
          <a:off x="1835696" y="2204864"/>
          <a:ext cx="3888432" cy="435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6" name="Equação" r:id="rId4" imgW="2158920" imgH="241200" progId="Equation.3">
                  <p:embed/>
                </p:oleObj>
              </mc:Choice>
              <mc:Fallback>
                <p:oleObj name="Equação" r:id="rId4" imgW="21589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696" y="2204864"/>
                        <a:ext cx="3888432" cy="435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068923"/>
              </p:ext>
            </p:extLst>
          </p:nvPr>
        </p:nvGraphicFramePr>
        <p:xfrm>
          <a:off x="3275856" y="2492896"/>
          <a:ext cx="1644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7" name="Equação" r:id="rId6" imgW="990360" imgH="228600" progId="Equation.3">
                  <p:embed/>
                </p:oleObj>
              </mc:Choice>
              <mc:Fallback>
                <p:oleObj name="Equação" r:id="rId6" imgW="990360" imgH="22860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492896"/>
                        <a:ext cx="16446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561543"/>
              </p:ext>
            </p:extLst>
          </p:nvPr>
        </p:nvGraphicFramePr>
        <p:xfrm>
          <a:off x="6876256" y="5157192"/>
          <a:ext cx="309116" cy="428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8" name="Equação" r:id="rId8" imgW="164880" imgH="228600" progId="Equation.3">
                  <p:embed/>
                </p:oleObj>
              </mc:Choice>
              <mc:Fallback>
                <p:oleObj name="Equação" r:id="rId8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76256" y="5157192"/>
                        <a:ext cx="309116" cy="428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034010"/>
              </p:ext>
            </p:extLst>
          </p:nvPr>
        </p:nvGraphicFramePr>
        <p:xfrm>
          <a:off x="3275856" y="4365104"/>
          <a:ext cx="274939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9" name="Equação" r:id="rId10" imgW="1333440" imgH="419040" progId="Equation.3">
                  <p:embed/>
                </p:oleObj>
              </mc:Choice>
              <mc:Fallback>
                <p:oleObj name="Equação" r:id="rId10" imgW="133344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75856" y="4365104"/>
                        <a:ext cx="2749396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925838"/>
              </p:ext>
            </p:extLst>
          </p:nvPr>
        </p:nvGraphicFramePr>
        <p:xfrm>
          <a:off x="6300192" y="4005064"/>
          <a:ext cx="1644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0" name="Equação" r:id="rId12" imgW="990360" imgH="228600" progId="Equation.3">
                  <p:embed/>
                </p:oleObj>
              </mc:Choice>
              <mc:Fallback>
                <p:oleObj name="Equação" r:id="rId12" imgW="990360" imgH="22860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4005064"/>
                        <a:ext cx="16446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139782"/>
              </p:ext>
            </p:extLst>
          </p:nvPr>
        </p:nvGraphicFramePr>
        <p:xfrm>
          <a:off x="1115616" y="5805264"/>
          <a:ext cx="75168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1" name="Equação" r:id="rId14" imgW="4508280" imgH="241200" progId="Equation.3">
                  <p:embed/>
                </p:oleObj>
              </mc:Choice>
              <mc:Fallback>
                <p:oleObj name="Equação" r:id="rId14" imgW="4508280" imgH="241200" progId="Equation.3">
                  <p:embed/>
                  <p:pic>
                    <p:nvPicPr>
                      <p:cNvPr id="0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805264"/>
                        <a:ext cx="751681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23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955200"/>
          </a:xfrm>
        </p:spPr>
        <p:txBody>
          <a:bodyPr>
            <a:normAutofit fontScale="92500" lnSpcReduction="10000"/>
          </a:bodyPr>
          <a:lstStyle/>
          <a:p>
            <a:pPr marL="82296"/>
            <a:endParaRPr lang="pt-BR" sz="2000" dirty="0" smtClean="0"/>
          </a:p>
          <a:p>
            <a:pPr marL="82296"/>
            <a:r>
              <a:rPr lang="pt-BR" sz="2000" dirty="0" smtClean="0"/>
              <a:t>O </a:t>
            </a:r>
            <a:r>
              <a:rPr lang="pt-BR" sz="2000" dirty="0"/>
              <a:t>modelo de regressão múltipla com os estimadores </a:t>
            </a:r>
            <a:r>
              <a:rPr lang="pt-BR" sz="2000" dirty="0" smtClean="0"/>
              <a:t>obtidos:</a:t>
            </a:r>
          </a:p>
          <a:p>
            <a:pPr marL="82296"/>
            <a:endParaRPr lang="pt-BR" sz="2000" dirty="0"/>
          </a:p>
          <a:p>
            <a:pPr marL="82296"/>
            <a:endParaRPr lang="pt-BR" sz="2000" dirty="0" smtClean="0"/>
          </a:p>
          <a:p>
            <a:pPr marL="82296"/>
            <a:endParaRPr lang="pt-BR" sz="1200" dirty="0"/>
          </a:p>
          <a:p>
            <a:pPr marL="82296"/>
            <a:r>
              <a:rPr lang="pt-BR" sz="2000" dirty="0" smtClean="0"/>
              <a:t>Intervalos de Confiança de com 5% de significância.</a:t>
            </a:r>
          </a:p>
          <a:p>
            <a:pPr marL="82296"/>
            <a:endParaRPr lang="pt-BR" sz="2000" dirty="0"/>
          </a:p>
          <a:p>
            <a:pPr marL="82296"/>
            <a:endParaRPr lang="pt-BR" sz="2000" dirty="0"/>
          </a:p>
          <a:p>
            <a:pPr marL="82296"/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Qualidade do Ajustamento. </a:t>
            </a:r>
            <a:endParaRPr lang="pt-BR" sz="2000" dirty="0"/>
          </a:p>
          <a:p>
            <a:pPr algn="just"/>
            <a:endParaRPr lang="pt-BR" sz="1900" dirty="0" smtClean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479628"/>
              </p:ext>
            </p:extLst>
          </p:nvPr>
        </p:nvGraphicFramePr>
        <p:xfrm>
          <a:off x="1979712" y="2780928"/>
          <a:ext cx="54038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5" name="Equação" r:id="rId4" imgW="2311200" imgH="190440" progId="Equation.3">
                  <p:embed/>
                </p:oleObj>
              </mc:Choice>
              <mc:Fallback>
                <p:oleObj name="Equação" r:id="rId4" imgW="2311200" imgH="19044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780928"/>
                        <a:ext cx="54038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933056"/>
            <a:ext cx="4392489" cy="117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472737"/>
              </p:ext>
            </p:extLst>
          </p:nvPr>
        </p:nvGraphicFramePr>
        <p:xfrm>
          <a:off x="1691680" y="5805264"/>
          <a:ext cx="2965033" cy="39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6" name="Equação" r:id="rId7" imgW="1625400" imgH="215640" progId="Equation.3">
                  <p:embed/>
                </p:oleObj>
              </mc:Choice>
              <mc:Fallback>
                <p:oleObj name="Equação" r:id="rId7" imgW="1625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1680" y="5805264"/>
                        <a:ext cx="2965033" cy="393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247309"/>
              </p:ext>
            </p:extLst>
          </p:nvPr>
        </p:nvGraphicFramePr>
        <p:xfrm>
          <a:off x="1691680" y="6237312"/>
          <a:ext cx="271088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7" name="Equação" r:id="rId9" imgW="1625400" imgH="215640" progId="Equation.3">
                  <p:embed/>
                </p:oleObj>
              </mc:Choice>
              <mc:Fallback>
                <p:oleObj name="Equação" r:id="rId9" imgW="1625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1680" y="6237312"/>
                        <a:ext cx="2710889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59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74612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6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955200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Exemplo: As </a:t>
            </a:r>
            <a:r>
              <a:rPr lang="pt-BR" sz="2000" dirty="0"/>
              <a:t>instituições financeiras procuram explicar a evolução dos seus </a:t>
            </a:r>
            <a:r>
              <a:rPr lang="pt-BR" sz="2000" dirty="0" smtClean="0"/>
              <a:t>Depósitos Totais </a:t>
            </a:r>
            <a:r>
              <a:rPr lang="pt-BR" sz="2000" dirty="0"/>
              <a:t>a partir da evolução de </a:t>
            </a:r>
            <a:r>
              <a:rPr lang="pt-BR" sz="2000" dirty="0" smtClean="0"/>
              <a:t>agregados macroeconômicos </a:t>
            </a:r>
            <a:r>
              <a:rPr lang="pt-BR" sz="2000" dirty="0"/>
              <a:t>como o Produto </a:t>
            </a:r>
            <a:r>
              <a:rPr lang="pt-BR" sz="2000" dirty="0" smtClean="0"/>
              <a:t>Interno Bruto </a:t>
            </a:r>
            <a:r>
              <a:rPr lang="pt-BR" sz="2000" dirty="0"/>
              <a:t>– PIB, a </a:t>
            </a:r>
            <a:r>
              <a:rPr lang="pt-BR" sz="2000" dirty="0" smtClean="0"/>
              <a:t>população </a:t>
            </a:r>
            <a:r>
              <a:rPr lang="pt-BR" sz="2000" dirty="0"/>
              <a:t>e a Renda </a:t>
            </a:r>
            <a:r>
              <a:rPr lang="pt-BR" sz="2000" i="1" dirty="0"/>
              <a:t>per capita </a:t>
            </a:r>
            <a:r>
              <a:rPr lang="pt-BR" sz="2000" dirty="0"/>
              <a:t>. A </a:t>
            </a:r>
            <a:r>
              <a:rPr lang="pt-BR" sz="2000" i="1" dirty="0"/>
              <a:t>Tabela </a:t>
            </a:r>
            <a:r>
              <a:rPr lang="pt-BR" sz="2000" dirty="0" smtClean="0"/>
              <a:t>a </a:t>
            </a:r>
            <a:r>
              <a:rPr lang="pt-BR" sz="2000" dirty="0"/>
              <a:t>seguir, apresenta </a:t>
            </a:r>
            <a:r>
              <a:rPr lang="pt-BR" sz="2000" dirty="0" smtClean="0"/>
              <a:t>a evolução </a:t>
            </a:r>
            <a:r>
              <a:rPr lang="pt-BR" sz="2000" dirty="0"/>
              <a:t>de tais indicadores no Brasil, ao longo do período de 1970 a 1995 :</a:t>
            </a:r>
          </a:p>
          <a:p>
            <a:pPr algn="just"/>
            <a:endParaRPr lang="pt-BR" sz="1900" dirty="0" smtClean="0"/>
          </a:p>
        </p:txBody>
      </p:sp>
    </p:spTree>
    <p:extLst>
      <p:ext uri="{BB962C8B-B14F-4D97-AF65-F5344CB8AC3E}">
        <p14:creationId xmlns:p14="http://schemas.microsoft.com/office/powerpoint/2010/main" val="66376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55874"/>
            <a:ext cx="71755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3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955200"/>
          </a:xfrm>
        </p:spPr>
        <p:txBody>
          <a:bodyPr>
            <a:normAutofit/>
          </a:bodyPr>
          <a:lstStyle/>
          <a:p>
            <a:r>
              <a:rPr lang="pt-BR" sz="2000" dirty="0"/>
              <a:t>Matematicamente, o relacionamento de tais variáveis pode ser descrito por :</a:t>
            </a:r>
          </a:p>
          <a:p>
            <a:r>
              <a:rPr lang="pt-BR" sz="2000" dirty="0"/>
              <a:t>Evolução dos Depósitos Totais = </a:t>
            </a:r>
            <a:r>
              <a:rPr lang="pt-BR" sz="2000" i="1" dirty="0"/>
              <a:t>f </a:t>
            </a:r>
            <a:r>
              <a:rPr lang="pt-BR" sz="2000" dirty="0"/>
              <a:t>(PIB, População, Renda </a:t>
            </a:r>
            <a:r>
              <a:rPr lang="pt-BR" sz="2000" i="1" dirty="0"/>
              <a:t>per capita</a:t>
            </a:r>
            <a:r>
              <a:rPr lang="pt-BR" sz="2000" dirty="0"/>
              <a:t>)</a:t>
            </a:r>
          </a:p>
          <a:p>
            <a:r>
              <a:rPr lang="pt-BR" sz="2000" dirty="0"/>
              <a:t>Esta equação simplesmente diz que a evolução dos Depósitos para a</a:t>
            </a:r>
          </a:p>
          <a:p>
            <a:r>
              <a:rPr lang="pt-BR" sz="2000" dirty="0"/>
              <a:t>instituição financeira é uma </a:t>
            </a:r>
            <a:r>
              <a:rPr lang="pt-BR" sz="2000" i="1" dirty="0"/>
              <a:t>função </a:t>
            </a:r>
            <a:r>
              <a:rPr lang="pt-BR" sz="2000" dirty="0"/>
              <a:t>de, ou depende de três variáveis independentes</a:t>
            </a:r>
          </a:p>
          <a:p>
            <a:r>
              <a:rPr lang="pt-BR" sz="2000" dirty="0"/>
              <a:t>– PIB, População e Renda </a:t>
            </a:r>
            <a:r>
              <a:rPr lang="pt-BR" sz="2000" i="1" dirty="0"/>
              <a:t>per capita</a:t>
            </a:r>
            <a:r>
              <a:rPr lang="pt-BR" sz="2000" dirty="0"/>
              <a:t>. Como vimos a equação que exprime </a:t>
            </a:r>
            <a:r>
              <a:rPr lang="pt-BR" sz="2000" dirty="0" smtClean="0"/>
              <a:t>as relações </a:t>
            </a:r>
            <a:r>
              <a:rPr lang="pt-BR" sz="2000" dirty="0"/>
              <a:t>lineares e aditivas entre estas variáveis é 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175680"/>
              </p:ext>
            </p:extLst>
          </p:nvPr>
        </p:nvGraphicFramePr>
        <p:xfrm>
          <a:off x="2267744" y="4941168"/>
          <a:ext cx="4927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0" name="Equação" r:id="rId4" imgW="2108160" imgH="241200" progId="Equation.3">
                  <p:embed/>
                </p:oleObj>
              </mc:Choice>
              <mc:Fallback>
                <p:oleObj name="Equação" r:id="rId4" imgW="2108160" imgH="24120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941168"/>
                        <a:ext cx="4927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6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</p:spTree>
    <p:extLst>
      <p:ext uri="{BB962C8B-B14F-4D97-AF65-F5344CB8AC3E}">
        <p14:creationId xmlns:p14="http://schemas.microsoft.com/office/powerpoint/2010/main" val="47370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r>
              <a:rPr lang="pt-BR" dirty="0" smtClean="0"/>
              <a:t>Representação do Modelo de Regressão Múltipla.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r>
              <a:rPr lang="pt-BR" sz="1800" dirty="0" smtClean="0"/>
              <a:t>A formulação matricial correspondente do modelo é 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r>
              <a:rPr lang="pt-BR" sz="1800" dirty="0" smtClean="0"/>
              <a:t>onde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235664"/>
              </p:ext>
            </p:extLst>
          </p:nvPr>
        </p:nvGraphicFramePr>
        <p:xfrm>
          <a:off x="1547664" y="4365104"/>
          <a:ext cx="6921078" cy="1838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8" name="Equação" r:id="rId3" imgW="3517560" imgH="939600" progId="Equation.3">
                  <p:embed/>
                </p:oleObj>
              </mc:Choice>
              <mc:Fallback>
                <p:oleObj name="Equação" r:id="rId3" imgW="35175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365104"/>
                        <a:ext cx="6921078" cy="1838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647118"/>
              </p:ext>
            </p:extLst>
          </p:nvPr>
        </p:nvGraphicFramePr>
        <p:xfrm>
          <a:off x="4716016" y="3284984"/>
          <a:ext cx="123031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9" name="Equação" r:id="rId5" imgW="723600" imgH="203040" progId="Equation.3">
                  <p:embed/>
                </p:oleObj>
              </mc:Choice>
              <mc:Fallback>
                <p:oleObj name="Equação" r:id="rId5" imgW="7236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6016" y="3284984"/>
                        <a:ext cx="1230312" cy="344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1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Regressão Linear Múltipla.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1435608" y="1844824"/>
            <a:ext cx="7498080" cy="480060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dirty="0" smtClean="0"/>
              <a:t>Referências:</a:t>
            </a:r>
          </a:p>
          <a:p>
            <a:pPr marL="82296"/>
            <a:r>
              <a:rPr lang="pt-BR" sz="1800" dirty="0" smtClean="0"/>
              <a:t>-LARSON, Ron; FARBER, Betsy.</a:t>
            </a:r>
            <a:r>
              <a:rPr lang="pt-BR" sz="1800" b="1" dirty="0" smtClean="0"/>
              <a:t> </a:t>
            </a:r>
            <a:r>
              <a:rPr lang="pt-BR" sz="1800" i="1" dirty="0" smtClean="0"/>
              <a:t>Estatística aplicada</a:t>
            </a:r>
            <a:r>
              <a:rPr lang="pt-BR" sz="1800" dirty="0" smtClean="0"/>
              <a:t>. 2.ed. São Paulo: Pearson Prentice Hall</a:t>
            </a:r>
          </a:p>
          <a:p>
            <a:pPr marL="82296"/>
            <a:r>
              <a:rPr lang="pt-BR" sz="1800" dirty="0" smtClean="0"/>
              <a:t>- TRIOLA, M. F. </a:t>
            </a:r>
            <a:r>
              <a:rPr lang="pt-BR" sz="1800" i="1" dirty="0" smtClean="0"/>
              <a:t>Introdução à estatística</a:t>
            </a:r>
            <a:r>
              <a:rPr lang="pt-BR" sz="1800" dirty="0" smtClean="0"/>
              <a:t>. Rio de Janeiro: Editora LTC, 2008. </a:t>
            </a:r>
          </a:p>
          <a:p>
            <a:pPr marL="82296"/>
            <a:r>
              <a:rPr lang="pt-BR" sz="1800" dirty="0" smtClean="0"/>
              <a:t>- </a:t>
            </a:r>
            <a:r>
              <a:rPr lang="pt-BR" sz="1800" dirty="0" err="1" smtClean="0"/>
              <a:t>Pindyck</a:t>
            </a:r>
            <a:r>
              <a:rPr lang="pt-BR" sz="1800" dirty="0"/>
              <a:t>, R.S. &amp; </a:t>
            </a:r>
            <a:r>
              <a:rPr lang="pt-BR" sz="1800" dirty="0" err="1"/>
              <a:t>Rubinfeld</a:t>
            </a:r>
            <a:r>
              <a:rPr lang="pt-BR" sz="1800" dirty="0"/>
              <a:t>, D.L</a:t>
            </a:r>
            <a:r>
              <a:rPr lang="pt-BR" sz="1800" dirty="0" smtClean="0"/>
              <a:t>. </a:t>
            </a:r>
            <a:r>
              <a:rPr lang="pt-BR" sz="1800" i="1" dirty="0" smtClean="0"/>
              <a:t>Econometria </a:t>
            </a:r>
            <a:r>
              <a:rPr lang="pt-BR" sz="1800" dirty="0" smtClean="0"/>
              <a:t>.Rio </a:t>
            </a:r>
            <a:r>
              <a:rPr lang="pt-BR" sz="1800" dirty="0"/>
              <a:t>de Janeiro, </a:t>
            </a:r>
            <a:r>
              <a:rPr lang="pt-BR" sz="1800" dirty="0" smtClean="0"/>
              <a:t> </a:t>
            </a:r>
            <a:r>
              <a:rPr lang="pt-BR" sz="1800" dirty="0" err="1" smtClean="0"/>
              <a:t>Elsevier</a:t>
            </a:r>
            <a:r>
              <a:rPr lang="pt-BR" sz="1800" dirty="0"/>
              <a:t>, 2004</a:t>
            </a:r>
            <a:endParaRPr lang="pt-BR" sz="1800" dirty="0" smtClean="0"/>
          </a:p>
          <a:p>
            <a:pPr marL="82296"/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4144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r>
              <a:rPr lang="pt-BR" dirty="0" smtClean="0"/>
              <a:t>Pressuposto para o Modelo de Regressão.</a:t>
            </a:r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r>
              <a:rPr lang="pt-BR" sz="1800" dirty="0" smtClean="0"/>
              <a:t>1ª A relação entre a variável y (dependente) e as variáveis explanatórias é linear.</a:t>
            </a:r>
          </a:p>
          <a:p>
            <a:pPr marL="82296" indent="0">
              <a:buNone/>
            </a:pPr>
            <a:r>
              <a:rPr lang="pt-BR" sz="1800" dirty="0" smtClean="0"/>
              <a:t>2ª As variáveis explanatórias não são estocástica e não existe relação linear entre elas.</a:t>
            </a:r>
          </a:p>
          <a:p>
            <a:pPr marL="82296" indent="0" algn="just">
              <a:buNone/>
            </a:pPr>
            <a:r>
              <a:rPr lang="pt-BR" sz="1800" dirty="0" smtClean="0"/>
              <a:t>Essa pressuposição da não relação linear entre as variáveis explanatórias pode ser garantida a partir da verificação do posto da matriz X (matriz das observações de variáveis explanatórias).</a:t>
            </a:r>
          </a:p>
          <a:p>
            <a:pPr marL="82296" indent="0" algn="just">
              <a:buNone/>
            </a:pPr>
            <a:r>
              <a:rPr lang="pt-BR" sz="1800" dirty="0" smtClean="0"/>
              <a:t>Se X tem dimensão            , então posto X igual a k garante  que não haverá presença de colinearidade perfeita.  Se haver colinearidade perfeita uma das colunas da matriz X será combinação linear das outras colunas,  assim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887032"/>
              </p:ext>
            </p:extLst>
          </p:nvPr>
        </p:nvGraphicFramePr>
        <p:xfrm>
          <a:off x="3779912" y="5013176"/>
          <a:ext cx="67786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5" name="Equação" r:id="rId3" imgW="380880" imgH="177480" progId="Equation.3">
                  <p:embed/>
                </p:oleObj>
              </mc:Choice>
              <mc:Fallback>
                <p:oleObj name="Equação" r:id="rId3" imgW="380880" imgH="17748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013176"/>
                        <a:ext cx="67786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20509"/>
              </p:ext>
            </p:extLst>
          </p:nvPr>
        </p:nvGraphicFramePr>
        <p:xfrm>
          <a:off x="3995936" y="5877272"/>
          <a:ext cx="15160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6" name="Equação" r:id="rId5" imgW="850680" imgH="203040" progId="Equation.3">
                  <p:embed/>
                </p:oleObj>
              </mc:Choice>
              <mc:Fallback>
                <p:oleObj name="Equação" r:id="rId5" imgW="850680" imgH="203040" progId="Equation.3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5877272"/>
                        <a:ext cx="15160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07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Pressuposto para o Modelo de Regressão.</a:t>
            </a:r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r>
              <a:rPr lang="pt-BR" sz="1800" dirty="0" smtClean="0"/>
              <a:t>3ª O termo do erro tem valor esperado zero:  </a:t>
            </a:r>
          </a:p>
          <a:p>
            <a:pPr marL="82296" indent="0">
              <a:buNone/>
            </a:pPr>
            <a:r>
              <a:rPr lang="pt-BR" sz="1800" dirty="0" smtClean="0"/>
              <a:t>Suponha que               , então , para o modelo bivariado                  , 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r>
              <a:rPr lang="pt-BR" sz="1800" dirty="0" smtClean="0"/>
              <a:t>4ªAs </a:t>
            </a:r>
            <a:r>
              <a:rPr lang="pt-BR" sz="1800" dirty="0"/>
              <a:t>variáveis aleatórias do termo do erro são estaticamente independentes. Assim, </a:t>
            </a:r>
          </a:p>
          <a:p>
            <a:pPr marL="82296" indent="0">
              <a:buNone/>
            </a:pPr>
            <a:r>
              <a:rPr lang="pt-BR" sz="1800" dirty="0"/>
              <a:t>5</a:t>
            </a:r>
            <a:r>
              <a:rPr lang="pt-BR" sz="1800" dirty="0" smtClean="0"/>
              <a:t>ª O termo do erro tem variância constante para todas as observações, isto é</a:t>
            </a:r>
          </a:p>
          <a:p>
            <a:pPr marL="82296" indent="0">
              <a:buNone/>
            </a:pPr>
            <a:r>
              <a:rPr lang="pt-BR" sz="1800" dirty="0" smtClean="0"/>
              <a:t>                                     , já que quando         ,  </a:t>
            </a:r>
          </a:p>
          <a:p>
            <a:pPr marL="82296" indent="0">
              <a:buNone/>
            </a:pPr>
            <a:r>
              <a:rPr lang="pt-BR" sz="1800" dirty="0" smtClean="0"/>
              <a:t>6ª O termo do erro    tem distribuição normal. Consequentemente a variável aleatória y também tem distribuição normal.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59911"/>
              </p:ext>
            </p:extLst>
          </p:nvPr>
        </p:nvGraphicFramePr>
        <p:xfrm>
          <a:off x="5868144" y="2348880"/>
          <a:ext cx="97300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3" name="Equação" r:id="rId3" imgW="545760" imgH="203040" progId="Equation.3">
                  <p:embed/>
                </p:oleObj>
              </mc:Choice>
              <mc:Fallback>
                <p:oleObj name="Equação" r:id="rId3" imgW="545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348880"/>
                        <a:ext cx="973000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198616"/>
              </p:ext>
            </p:extLst>
          </p:nvPr>
        </p:nvGraphicFramePr>
        <p:xfrm>
          <a:off x="3607321" y="5158669"/>
          <a:ext cx="250983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4" name="Equação" r:id="rId5" imgW="1409400" imgH="228600" progId="Equation.3">
                  <p:embed/>
                </p:oleObj>
              </mc:Choice>
              <mc:Fallback>
                <p:oleObj name="Equação" r:id="rId5" imgW="140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321" y="5158669"/>
                        <a:ext cx="2509838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322934"/>
              </p:ext>
            </p:extLst>
          </p:nvPr>
        </p:nvGraphicFramePr>
        <p:xfrm>
          <a:off x="3976389" y="4505797"/>
          <a:ext cx="29194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5" name="Equação" r:id="rId7" imgW="1638000" imgH="241200" progId="Equation.3">
                  <p:embed/>
                </p:oleObj>
              </mc:Choice>
              <mc:Fallback>
                <p:oleObj name="Equação" r:id="rId7" imgW="1638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389" y="4505797"/>
                        <a:ext cx="29194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376946"/>
              </p:ext>
            </p:extLst>
          </p:nvPr>
        </p:nvGraphicFramePr>
        <p:xfrm>
          <a:off x="6467097" y="5244301"/>
          <a:ext cx="201166" cy="248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6" name="Equação" r:id="rId9" imgW="114120" imgH="139680" progId="Equation.3">
                  <p:embed/>
                </p:oleObj>
              </mc:Choice>
              <mc:Fallback>
                <p:oleObj name="Equação" r:id="rId9" imgW="11412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67097" y="5244301"/>
                        <a:ext cx="201166" cy="248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552941"/>
              </p:ext>
            </p:extLst>
          </p:nvPr>
        </p:nvGraphicFramePr>
        <p:xfrm>
          <a:off x="5592101" y="5450710"/>
          <a:ext cx="504056" cy="350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7" name="Equação" r:id="rId11" imgW="291960" imgH="203040" progId="Equation.3">
                  <p:embed/>
                </p:oleObj>
              </mc:Choice>
              <mc:Fallback>
                <p:oleObj name="Equação" r:id="rId11" imgW="2919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92101" y="5450710"/>
                        <a:ext cx="504056" cy="350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545042"/>
              </p:ext>
            </p:extLst>
          </p:nvPr>
        </p:nvGraphicFramePr>
        <p:xfrm>
          <a:off x="6391632" y="5436940"/>
          <a:ext cx="125066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8" name="Equação" r:id="rId13" imgW="698400" imgH="241200" progId="Equation.3">
                  <p:embed/>
                </p:oleObj>
              </mc:Choice>
              <mc:Fallback>
                <p:oleObj name="Equação" r:id="rId13" imgW="6984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91632" y="5436940"/>
                        <a:ext cx="1250665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66302"/>
              </p:ext>
            </p:extLst>
          </p:nvPr>
        </p:nvGraphicFramePr>
        <p:xfrm>
          <a:off x="2974975" y="3066707"/>
          <a:ext cx="9731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9" name="Equação" r:id="rId15" imgW="545760" imgH="203040" progId="Equation.3">
                  <p:embed/>
                </p:oleObj>
              </mc:Choice>
              <mc:Fallback>
                <p:oleObj name="Equação" r:id="rId15" imgW="545760" imgH="203040" progId="Equation.3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3066707"/>
                        <a:ext cx="97313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610487"/>
              </p:ext>
            </p:extLst>
          </p:nvPr>
        </p:nvGraphicFramePr>
        <p:xfrm>
          <a:off x="1619484" y="3279582"/>
          <a:ext cx="5976664" cy="110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0" name="Equação" r:id="rId17" imgW="3759120" imgH="698400" progId="Equation.3">
                  <p:embed/>
                </p:oleObj>
              </mc:Choice>
              <mc:Fallback>
                <p:oleObj name="Equação" r:id="rId17" imgW="3759120" imgH="698400" progId="Equation.3">
                  <p:embed/>
                  <p:pic>
                    <p:nvPicPr>
                      <p:cNvPr id="0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484" y="3279582"/>
                        <a:ext cx="5976664" cy="1107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078823"/>
              </p:ext>
            </p:extLst>
          </p:nvPr>
        </p:nvGraphicFramePr>
        <p:xfrm>
          <a:off x="7065135" y="2644255"/>
          <a:ext cx="163076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1" name="Equação" r:id="rId19" imgW="977760" imgH="215640" progId="Equation.3">
                  <p:embed/>
                </p:oleObj>
              </mc:Choice>
              <mc:Fallback>
                <p:oleObj name="Equação" r:id="rId19" imgW="9777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65135" y="2644255"/>
                        <a:ext cx="1630769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43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à Regressão Linear Múltipla.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4" y="1412776"/>
            <a:ext cx="7498080" cy="5149552"/>
          </a:xfrm>
        </p:spPr>
        <p:txBody>
          <a:bodyPr>
            <a:normAutofit/>
          </a:bodyPr>
          <a:lstStyle/>
          <a:p>
            <a:r>
              <a:rPr lang="pt-BR" dirty="0" smtClean="0"/>
              <a:t>Teorema de Gauss-</a:t>
            </a:r>
            <a:r>
              <a:rPr lang="pt-BR" dirty="0" err="1" smtClean="0"/>
              <a:t>Markov</a:t>
            </a:r>
            <a:r>
              <a:rPr lang="pt-BR" dirty="0" smtClean="0"/>
              <a:t>.</a:t>
            </a:r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r>
              <a:rPr lang="pt-BR" sz="1800" dirty="0" smtClean="0"/>
              <a:t>Dadas as pressuposições anteriores o estimadores lineares </a:t>
            </a:r>
          </a:p>
          <a:p>
            <a:pPr marL="82296" indent="0">
              <a:buNone/>
            </a:pPr>
            <a:r>
              <a:rPr lang="pt-BR" sz="1800" dirty="0"/>
              <a:t>n</a:t>
            </a:r>
            <a:r>
              <a:rPr lang="pt-BR" sz="1800" dirty="0" smtClean="0"/>
              <a:t>ão tendenciosos mais eficientes são os que minimizam a norma               haja vista que têm menor variância. Em que Y representa o vetor das variáveis observadas e    o vetor das variáveis previstas,  </a:t>
            </a:r>
            <a:endParaRPr lang="pt-BR" sz="1800" dirty="0"/>
          </a:p>
          <a:p>
            <a:pPr marL="82296" indent="0">
              <a:buNone/>
            </a:pPr>
            <a:r>
              <a:rPr lang="pt-BR" sz="1800" dirty="0" smtClean="0"/>
              <a:t>A norma                 representa a distância euclidiana entre a variável dependente e o seu corresponde no modelo previsto. Ou seja, trata-se do resíduo do modelo de regressão.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037393"/>
              </p:ext>
            </p:extLst>
          </p:nvPr>
        </p:nvGraphicFramePr>
        <p:xfrm>
          <a:off x="6876256" y="2257499"/>
          <a:ext cx="20177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4" name="Equação" r:id="rId3" imgW="1346040" imgH="253800" progId="Equation.3">
                  <p:embed/>
                </p:oleObj>
              </mc:Choice>
              <mc:Fallback>
                <p:oleObj name="Equação" r:id="rId3" imgW="1346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2257499"/>
                        <a:ext cx="201771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43165"/>
              </p:ext>
            </p:extLst>
          </p:nvPr>
        </p:nvGraphicFramePr>
        <p:xfrm>
          <a:off x="7431088" y="2636912"/>
          <a:ext cx="7604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5" name="Equação" r:id="rId5" imgW="558720" imgH="304560" progId="Equation.3">
                  <p:embed/>
                </p:oleObj>
              </mc:Choice>
              <mc:Fallback>
                <p:oleObj name="Equação" r:id="rId5" imgW="558720" imgH="304560" progId="Equation.3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088" y="2636912"/>
                        <a:ext cx="76041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813031"/>
              </p:ext>
            </p:extLst>
          </p:nvPr>
        </p:nvGraphicFramePr>
        <p:xfrm>
          <a:off x="2395538" y="3506018"/>
          <a:ext cx="825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6" name="Equação" r:id="rId7" imgW="558720" imgH="304560" progId="Equation.3">
                  <p:embed/>
                </p:oleObj>
              </mc:Choice>
              <mc:Fallback>
                <p:oleObj name="Equação" r:id="rId7" imgW="558720" imgH="30456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3506018"/>
                        <a:ext cx="8255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164582"/>
              </p:ext>
            </p:extLst>
          </p:nvPr>
        </p:nvGraphicFramePr>
        <p:xfrm>
          <a:off x="1331640" y="4509120"/>
          <a:ext cx="3321620" cy="2180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7" name="Equação" r:id="rId9" imgW="2514600" imgH="1422360" progId="Equation.3">
                  <p:embed/>
                </p:oleObj>
              </mc:Choice>
              <mc:Fallback>
                <p:oleObj name="Equação" r:id="rId9" imgW="2514600" imgH="1422360" progId="Equation.3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509120"/>
                        <a:ext cx="3321620" cy="2180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03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683204"/>
            <a:ext cx="2830453" cy="165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428190"/>
              </p:ext>
            </p:extLst>
          </p:nvPr>
        </p:nvGraphicFramePr>
        <p:xfrm>
          <a:off x="2593876" y="3243456"/>
          <a:ext cx="226566" cy="27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8" name="Equação" r:id="rId12" imgW="164880" imgH="203040" progId="Equation.3">
                  <p:embed/>
                </p:oleObj>
              </mc:Choice>
              <mc:Fallback>
                <p:oleObj name="Equação" r:id="rId12" imgW="1648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93876" y="3243456"/>
                        <a:ext cx="226566" cy="27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127101"/>
              </p:ext>
            </p:extLst>
          </p:nvPr>
        </p:nvGraphicFramePr>
        <p:xfrm>
          <a:off x="5695950" y="3241229"/>
          <a:ext cx="71596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9" name="Equação" r:id="rId14" imgW="520560" imgH="241200" progId="Equation.3">
                  <p:embed/>
                </p:oleObj>
              </mc:Choice>
              <mc:Fallback>
                <p:oleObj name="Equação" r:id="rId14" imgW="520560" imgH="241200" progId="Equation.3">
                  <p:embed/>
                  <p:pic>
                    <p:nvPicPr>
                      <p:cNvPr id="0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3241229"/>
                        <a:ext cx="71596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5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8523</TotalTime>
  <Words>3204</Words>
  <Application>Microsoft Office PowerPoint</Application>
  <PresentationFormat>Apresentação na tela (4:3)</PresentationFormat>
  <Paragraphs>680</Paragraphs>
  <Slides>60</Slides>
  <Notes>31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7" baseType="lpstr">
      <vt:lpstr>Calibri</vt:lpstr>
      <vt:lpstr>Gill Sans MT</vt:lpstr>
      <vt:lpstr>Times New Roman</vt:lpstr>
      <vt:lpstr>Verdana</vt:lpstr>
      <vt:lpstr>Wingdings 2</vt:lpstr>
      <vt:lpstr>Solstício</vt:lpstr>
      <vt:lpstr>Equação</vt:lpstr>
      <vt:lpstr>Introdução à Regressão Linear Múltipla 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  <vt:lpstr>Introdução à Regressão Linear Múltipla.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Regressão</dc:title>
  <dc:creator>Carlos &amp; Vanessa</dc:creator>
  <cp:lastModifiedBy>Carlos Henrique Dias</cp:lastModifiedBy>
  <cp:revision>260</cp:revision>
  <dcterms:created xsi:type="dcterms:W3CDTF">2013-10-14T20:12:16Z</dcterms:created>
  <dcterms:modified xsi:type="dcterms:W3CDTF">2015-05-23T14:58:15Z</dcterms:modified>
</cp:coreProperties>
</file>