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31"/>
  </p:notesMasterIdLst>
  <p:sldIdLst>
    <p:sldId id="256" r:id="rId2"/>
    <p:sldId id="269" r:id="rId3"/>
    <p:sldId id="270" r:id="rId4"/>
    <p:sldId id="285" r:id="rId5"/>
    <p:sldId id="257" r:id="rId6"/>
    <p:sldId id="272" r:id="rId7"/>
    <p:sldId id="273" r:id="rId8"/>
    <p:sldId id="268" r:id="rId9"/>
    <p:sldId id="274" r:id="rId10"/>
    <p:sldId id="271" r:id="rId11"/>
    <p:sldId id="278" r:id="rId12"/>
    <p:sldId id="279" r:id="rId13"/>
    <p:sldId id="280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75" r:id="rId25"/>
    <p:sldId id="277" r:id="rId26"/>
    <p:sldId id="284" r:id="rId27"/>
    <p:sldId id="276" r:id="rId28"/>
    <p:sldId id="281" r:id="rId29"/>
    <p:sldId id="282" r:id="rId3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587" autoAdjust="0"/>
    <p:restoredTop sz="86402" autoAdjust="0"/>
  </p:normalViewPr>
  <p:slideViewPr>
    <p:cSldViewPr>
      <p:cViewPr varScale="1">
        <p:scale>
          <a:sx n="108" d="100"/>
          <a:sy n="108" d="100"/>
        </p:scale>
        <p:origin x="45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arlos%20&amp;%20Vanessa\Desktop\Apresenta&#231;&#227;o%20S&#225;bado\Compra%20certa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arlos%20&amp;%20Vanessa\Desktop\Apresenta&#231;&#227;o%20S&#225;bado\Compra%20cer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Demanda</a:t>
            </a:r>
            <a:r>
              <a:rPr lang="en-US" baseline="0"/>
              <a:t> x Preço</a:t>
            </a:r>
            <a:endParaRPr lang="en-US"/>
          </a:p>
        </c:rich>
      </c:tx>
      <c:overlay val="0"/>
    </c:title>
    <c:autoTitleDeleted val="0"/>
    <c:plotArea>
      <c:layout>
        <c:manualLayout>
          <c:layoutTarget val="inner"/>
          <c:xMode val="edge"/>
          <c:yMode val="edge"/>
          <c:x val="0.13803101334993786"/>
          <c:y val="0.18987126430396623"/>
          <c:w val="0.83274493971569308"/>
          <c:h val="0.56710478115044261"/>
        </c:manualLayout>
      </c:layout>
      <c:scatterChart>
        <c:scatterStyle val="lineMarker"/>
        <c:varyColors val="0"/>
        <c:ser>
          <c:idx val="0"/>
          <c:order val="0"/>
          <c:tx>
            <c:strRef>
              <c:f>Plan1!$C$2</c:f>
              <c:strCache>
                <c:ptCount val="1"/>
                <c:pt idx="0">
                  <c:v>Demanda (unidades)</c:v>
                </c:pt>
              </c:strCache>
            </c:strRef>
          </c:tx>
          <c:spPr>
            <a:ln w="28575">
              <a:noFill/>
            </a:ln>
          </c:spPr>
          <c:xVal>
            <c:numRef>
              <c:f>Plan1!$B$3:$B$12</c:f>
              <c:numCache>
                <c:formatCode>General</c:formatCode>
                <c:ptCount val="10"/>
                <c:pt idx="0">
                  <c:v>38</c:v>
                </c:pt>
                <c:pt idx="1">
                  <c:v>42</c:v>
                </c:pt>
                <c:pt idx="2">
                  <c:v>50</c:v>
                </c:pt>
                <c:pt idx="3">
                  <c:v>56</c:v>
                </c:pt>
                <c:pt idx="4">
                  <c:v>59</c:v>
                </c:pt>
                <c:pt idx="5">
                  <c:v>63</c:v>
                </c:pt>
                <c:pt idx="6">
                  <c:v>70</c:v>
                </c:pt>
                <c:pt idx="7">
                  <c:v>80</c:v>
                </c:pt>
                <c:pt idx="8">
                  <c:v>95</c:v>
                </c:pt>
                <c:pt idx="9">
                  <c:v>110</c:v>
                </c:pt>
              </c:numCache>
            </c:numRef>
          </c:xVal>
          <c:yVal>
            <c:numRef>
              <c:f>Plan1!$C$3:$C$12</c:f>
              <c:numCache>
                <c:formatCode>General</c:formatCode>
                <c:ptCount val="10"/>
                <c:pt idx="0">
                  <c:v>350</c:v>
                </c:pt>
                <c:pt idx="1">
                  <c:v>325</c:v>
                </c:pt>
                <c:pt idx="2">
                  <c:v>297</c:v>
                </c:pt>
                <c:pt idx="3">
                  <c:v>270</c:v>
                </c:pt>
                <c:pt idx="4">
                  <c:v>256</c:v>
                </c:pt>
                <c:pt idx="5">
                  <c:v>246</c:v>
                </c:pt>
                <c:pt idx="6">
                  <c:v>238</c:v>
                </c:pt>
                <c:pt idx="7">
                  <c:v>223</c:v>
                </c:pt>
                <c:pt idx="8">
                  <c:v>215</c:v>
                </c:pt>
                <c:pt idx="9">
                  <c:v>208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3705632"/>
        <c:axId val="183476168"/>
      </c:scatterChart>
      <c:valAx>
        <c:axId val="73705632"/>
        <c:scaling>
          <c:orientation val="minMax"/>
          <c:min val="35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pt-BR" sz="1200"/>
                  <a:t>Preço</a:t>
                </a:r>
                <a:r>
                  <a:rPr lang="pt-BR" sz="1200" baseline="0"/>
                  <a:t> (R$)</a:t>
                </a:r>
                <a:endParaRPr lang="pt-BR" sz="1200"/>
              </a:p>
            </c:rich>
          </c:tx>
          <c:layout>
            <c:manualLayout>
              <c:xMode val="edge"/>
              <c:yMode val="edge"/>
              <c:x val="0.47509934296706052"/>
              <c:y val="0.82962683633442447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100"/>
            </a:pPr>
            <a:endParaRPr lang="pt-BR"/>
          </a:p>
        </c:txPr>
        <c:crossAx val="183476168"/>
        <c:crosses val="autoZero"/>
        <c:crossBetween val="midCat"/>
      </c:valAx>
      <c:valAx>
        <c:axId val="183476168"/>
        <c:scaling>
          <c:orientation val="minMax"/>
          <c:min val="200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pt-BR" sz="1400"/>
                  <a:t>Demanda (unidades)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200"/>
            </a:pPr>
            <a:endParaRPr lang="pt-BR"/>
          </a:p>
        </c:txPr>
        <c:crossAx val="7370563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Demanda</a:t>
            </a:r>
            <a:r>
              <a:rPr lang="en-US" baseline="0"/>
              <a:t> x Preço</a:t>
            </a:r>
            <a:endParaRPr lang="en-US"/>
          </a:p>
        </c:rich>
      </c:tx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Plan1!$C$2</c:f>
              <c:strCache>
                <c:ptCount val="1"/>
                <c:pt idx="0">
                  <c:v>Demanda (unidades)</c:v>
                </c:pt>
              </c:strCache>
            </c:strRef>
          </c:tx>
          <c:spPr>
            <a:ln w="28575">
              <a:noFill/>
            </a:ln>
          </c:spPr>
          <c:trendline>
            <c:trendlineType val="linear"/>
            <c:dispRSqr val="0"/>
            <c:dispEq val="1"/>
            <c:trendlineLbl>
              <c:layout>
                <c:manualLayout>
                  <c:x val="-0.11690971432039202"/>
                  <c:y val="-0.256111674159542"/>
                </c:manualLayout>
              </c:layout>
              <c:numFmt formatCode="General" sourceLinked="0"/>
              <c:txPr>
                <a:bodyPr/>
                <a:lstStyle/>
                <a:p>
                  <a:pPr>
                    <a:defRPr sz="1800"/>
                  </a:pPr>
                  <a:endParaRPr lang="pt-BR"/>
                </a:p>
              </c:txPr>
            </c:trendlineLbl>
          </c:trendline>
          <c:xVal>
            <c:numRef>
              <c:f>Plan1!$B$3:$B$12</c:f>
              <c:numCache>
                <c:formatCode>General</c:formatCode>
                <c:ptCount val="10"/>
                <c:pt idx="0">
                  <c:v>38</c:v>
                </c:pt>
                <c:pt idx="1">
                  <c:v>42</c:v>
                </c:pt>
                <c:pt idx="2">
                  <c:v>50</c:v>
                </c:pt>
                <c:pt idx="3">
                  <c:v>56</c:v>
                </c:pt>
                <c:pt idx="4">
                  <c:v>59</c:v>
                </c:pt>
                <c:pt idx="5">
                  <c:v>63</c:v>
                </c:pt>
                <c:pt idx="6">
                  <c:v>70</c:v>
                </c:pt>
                <c:pt idx="7">
                  <c:v>80</c:v>
                </c:pt>
                <c:pt idx="8">
                  <c:v>95</c:v>
                </c:pt>
                <c:pt idx="9">
                  <c:v>110</c:v>
                </c:pt>
              </c:numCache>
            </c:numRef>
          </c:xVal>
          <c:yVal>
            <c:numRef>
              <c:f>Plan1!$C$3:$C$12</c:f>
              <c:numCache>
                <c:formatCode>General</c:formatCode>
                <c:ptCount val="10"/>
                <c:pt idx="0">
                  <c:v>350</c:v>
                </c:pt>
                <c:pt idx="1">
                  <c:v>325</c:v>
                </c:pt>
                <c:pt idx="2">
                  <c:v>297</c:v>
                </c:pt>
                <c:pt idx="3">
                  <c:v>270</c:v>
                </c:pt>
                <c:pt idx="4">
                  <c:v>256</c:v>
                </c:pt>
                <c:pt idx="5">
                  <c:v>246</c:v>
                </c:pt>
                <c:pt idx="6">
                  <c:v>238</c:v>
                </c:pt>
                <c:pt idx="7">
                  <c:v>223</c:v>
                </c:pt>
                <c:pt idx="8">
                  <c:v>215</c:v>
                </c:pt>
                <c:pt idx="9">
                  <c:v>208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5245056"/>
        <c:axId val="185284288"/>
      </c:scatterChart>
      <c:valAx>
        <c:axId val="185245056"/>
        <c:scaling>
          <c:orientation val="minMax"/>
          <c:min val="35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pt-BR" sz="1200"/>
                  <a:t>Preço</a:t>
                </a:r>
                <a:r>
                  <a:rPr lang="pt-BR" sz="1200" baseline="0"/>
                  <a:t> (R$)</a:t>
                </a:r>
                <a:endParaRPr lang="pt-BR" sz="1200"/>
              </a:p>
            </c:rich>
          </c:tx>
          <c:layout>
            <c:manualLayout>
              <c:xMode val="edge"/>
              <c:yMode val="edge"/>
              <c:x val="0.47509937029476257"/>
              <c:y val="0.89406949811360614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100"/>
            </a:pPr>
            <a:endParaRPr lang="pt-BR"/>
          </a:p>
        </c:txPr>
        <c:crossAx val="185284288"/>
        <c:crosses val="autoZero"/>
        <c:crossBetween val="midCat"/>
      </c:valAx>
      <c:valAx>
        <c:axId val="185284288"/>
        <c:scaling>
          <c:orientation val="minMax"/>
          <c:min val="200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pt-BR" sz="1400"/>
                  <a:t>Demanda (unidades)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200"/>
            </a:pPr>
            <a:endParaRPr lang="pt-BR"/>
          </a:p>
        </c:txPr>
        <c:crossAx val="185245056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4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2.wmf"/><Relationship Id="rId4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A4CDE0-9539-4CB1-B7EA-02E7DCAFC474}" type="datetimeFigureOut">
              <a:rPr lang="pt-BR" smtClean="0"/>
              <a:pPr/>
              <a:t>12/09/2016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4E54A6-1BCC-4D78-A493-34BDF2B5E44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5251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4E54A6-1BCC-4D78-A493-34BDF2B5E44E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50311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4E54A6-1BCC-4D78-A493-34BDF2B5E44E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5031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22" name="Subtítulo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BA4C13-437B-4CAA-A25C-B7848F301B6E}" type="datetimeFigureOut">
              <a:rPr lang="pt-BR" smtClean="0"/>
              <a:pPr/>
              <a:t>12/09/2016</a:t>
            </a:fld>
            <a:endParaRPr lang="pt-BR"/>
          </a:p>
        </p:txBody>
      </p:sp>
      <p:sp>
        <p:nvSpPr>
          <p:cNvPr id="20" name="Espaço Reservado para Rodapé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143072-F929-428E-A340-BBA70D583749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ipse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BA4C13-437B-4CAA-A25C-B7848F301B6E}" type="datetimeFigureOut">
              <a:rPr lang="pt-BR" smtClean="0"/>
              <a:pPr/>
              <a:t>12/09/2016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143072-F929-428E-A340-BBA70D58374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BA4C13-437B-4CAA-A25C-B7848F301B6E}" type="datetimeFigureOut">
              <a:rPr lang="pt-BR" smtClean="0"/>
              <a:pPr/>
              <a:t>12/09/2016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143072-F929-428E-A340-BBA70D58374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BA4C13-437B-4CAA-A25C-B7848F301B6E}" type="datetimeFigureOut">
              <a:rPr lang="pt-BR" smtClean="0"/>
              <a:pPr/>
              <a:t>12/09/2016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143072-F929-428E-A340-BBA70D58374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BA4C13-437B-4CAA-A25C-B7848F301B6E}" type="datetimeFigureOut">
              <a:rPr lang="pt-BR" smtClean="0"/>
              <a:pPr/>
              <a:t>12/09/2016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143072-F929-428E-A340-BBA70D583749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Retângulo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ipse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ipse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BA4C13-437B-4CAA-A25C-B7848F301B6E}" type="datetimeFigureOut">
              <a:rPr lang="pt-BR" smtClean="0"/>
              <a:pPr/>
              <a:t>12/09/2016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143072-F929-428E-A340-BBA70D58374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BA4C13-437B-4CAA-A25C-B7848F301B6E}" type="datetimeFigureOut">
              <a:rPr lang="pt-BR" smtClean="0"/>
              <a:pPr/>
              <a:t>12/09/2016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143072-F929-428E-A340-BBA70D58374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BA4C13-437B-4CAA-A25C-B7848F301B6E}" type="datetimeFigureOut">
              <a:rPr lang="pt-BR" smtClean="0"/>
              <a:pPr/>
              <a:t>12/09/2016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143072-F929-428E-A340-BBA70D58374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BA4C13-437B-4CAA-A25C-B7848F301B6E}" type="datetimeFigureOut">
              <a:rPr lang="pt-BR" smtClean="0"/>
              <a:pPr/>
              <a:t>12/09/2016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143072-F929-428E-A340-BBA70D583749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6" name="Retângulo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BA4C13-437B-4CAA-A25C-B7848F301B6E}" type="datetimeFigureOut">
              <a:rPr lang="pt-BR" smtClean="0"/>
              <a:pPr/>
              <a:t>12/09/2016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143072-F929-428E-A340-BBA70D58374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BA4C13-437B-4CAA-A25C-B7848F301B6E}" type="datetimeFigureOut">
              <a:rPr lang="pt-BR" smtClean="0"/>
              <a:pPr/>
              <a:t>12/09/2016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143072-F929-428E-A340-BBA70D583749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9" name="Fluxograma: Processo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uxograma: Processo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zza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ips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sca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Espaço Reservado para Título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24" name="Espaço Reservado para Data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87BA4C13-437B-4CAA-A25C-B7848F301B6E}" type="datetimeFigureOut">
              <a:rPr lang="pt-BR" smtClean="0"/>
              <a:pPr/>
              <a:t>12/09/2016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pt-BR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7D143072-F929-428E-A340-BBA70D583749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5" name="Retângulo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11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6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7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oleObject" Target="../embeddings/oleObject8.bin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16.wmf"/><Relationship Id="rId5" Type="http://schemas.openxmlformats.org/officeDocument/2006/relationships/oleObject" Target="../embeddings/oleObject9.bin"/><Relationship Id="rId10" Type="http://schemas.openxmlformats.org/officeDocument/2006/relationships/oleObject" Target="../embeddings/oleObject12.bin"/><Relationship Id="rId4" Type="http://schemas.openxmlformats.org/officeDocument/2006/relationships/image" Target="../media/image12.wmf"/><Relationship Id="rId9" Type="http://schemas.openxmlformats.org/officeDocument/2006/relationships/image" Target="../media/image15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7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9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0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7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24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6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7.w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59632" y="404664"/>
            <a:ext cx="7406640" cy="1472184"/>
          </a:xfrm>
        </p:spPr>
        <p:txBody>
          <a:bodyPr/>
          <a:lstStyle/>
          <a:p>
            <a:r>
              <a:rPr lang="pt-BR" dirty="0" smtClean="0"/>
              <a:t>Introdução à Regressão </a:t>
            </a:r>
            <a:endParaRPr lang="pt-BR" dirty="0"/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>
          <a:xfrm>
            <a:off x="1331640" y="2852936"/>
            <a:ext cx="7406640" cy="1440160"/>
          </a:xfrm>
        </p:spPr>
        <p:txBody>
          <a:bodyPr>
            <a:normAutofit/>
          </a:bodyPr>
          <a:lstStyle/>
          <a:p>
            <a:endParaRPr lang="pt-BR" dirty="0" smtClean="0"/>
          </a:p>
          <a:p>
            <a:r>
              <a:rPr lang="pt-BR" dirty="0"/>
              <a:t>	</a:t>
            </a:r>
            <a:r>
              <a:rPr lang="pt-BR" b="1" i="1" dirty="0" smtClean="0">
                <a:solidFill>
                  <a:srgbClr val="C00000"/>
                </a:solidFill>
              </a:rPr>
              <a:t>GEM – Grupo de Estudos de Mercado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sz="18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3347864" y="4809618"/>
            <a:ext cx="3108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002060"/>
                </a:solidFill>
              </a:rPr>
              <a:t>Prof. Carlos Henrique </a:t>
            </a:r>
            <a:r>
              <a:rPr lang="pt-BR" b="1" dirty="0" smtClean="0">
                <a:solidFill>
                  <a:srgbClr val="002060"/>
                </a:solidFill>
              </a:rPr>
              <a:t>Dias</a:t>
            </a:r>
            <a:endParaRPr lang="pt-BR" b="1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11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 à Regressão.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Correlação Linear.</a:t>
            </a:r>
          </a:p>
          <a:p>
            <a:pPr marL="82296" indent="0">
              <a:buNone/>
            </a:pPr>
            <a:endParaRPr lang="pt-BR" sz="2000" dirty="0" smtClean="0"/>
          </a:p>
          <a:p>
            <a:pPr marL="82296" indent="0">
              <a:buNone/>
            </a:pPr>
            <a:endParaRPr lang="pt-BR" sz="2000" dirty="0"/>
          </a:p>
          <a:p>
            <a:pPr marL="82296" indent="0">
              <a:buNone/>
            </a:pPr>
            <a:endParaRPr lang="pt-BR" sz="2000" dirty="0" smtClean="0"/>
          </a:p>
          <a:p>
            <a:pPr marL="82296" indent="0">
              <a:buNone/>
            </a:pPr>
            <a:endParaRPr lang="pt-BR" sz="2000" dirty="0" smtClean="0"/>
          </a:p>
          <a:p>
            <a:pPr marL="82296" indent="0">
              <a:buNone/>
            </a:pPr>
            <a:endParaRPr lang="pt-BR" sz="2000" dirty="0"/>
          </a:p>
          <a:p>
            <a:pPr marL="82296" indent="0">
              <a:buNone/>
            </a:pPr>
            <a:endParaRPr lang="pt-BR" sz="2000" dirty="0" smtClean="0"/>
          </a:p>
          <a:p>
            <a:pPr marL="82296" indent="0">
              <a:buNone/>
            </a:pPr>
            <a:endParaRPr lang="pt-BR" sz="2000" dirty="0"/>
          </a:p>
          <a:p>
            <a:pPr marL="82296" indent="0">
              <a:buNone/>
            </a:pPr>
            <a:endParaRPr lang="pt-BR" sz="2000" dirty="0" smtClean="0"/>
          </a:p>
          <a:p>
            <a:pPr marL="82296" indent="0">
              <a:buNone/>
            </a:pPr>
            <a:endParaRPr lang="pt-BR" sz="2000" dirty="0" smtClean="0"/>
          </a:p>
          <a:p>
            <a:pPr marL="82296" indent="0">
              <a:buNone/>
            </a:pPr>
            <a:endParaRPr lang="pt-BR" sz="2000" dirty="0" smtClean="0"/>
          </a:p>
          <a:p>
            <a:pPr marL="82296" indent="0">
              <a:buNone/>
            </a:pPr>
            <a:endParaRPr lang="pt-BR" sz="2000" dirty="0"/>
          </a:p>
          <a:p>
            <a:pPr marL="82296" indent="0">
              <a:buNone/>
            </a:pPr>
            <a:endParaRPr lang="pt-BR" sz="2000" dirty="0" smtClean="0"/>
          </a:p>
          <a:p>
            <a:pPr marL="82296" indent="0">
              <a:buNone/>
            </a:pPr>
            <a:r>
              <a:rPr lang="pt-BR" sz="2000" dirty="0" smtClean="0"/>
              <a:t>Utilizando o software Excel, r = 0,90151. Uma correlação negativa. </a:t>
            </a:r>
          </a:p>
          <a:p>
            <a:pPr marL="82296" indent="0">
              <a:buNone/>
            </a:pPr>
            <a:r>
              <a:rPr lang="pt-BR" sz="2000" dirty="0" smtClean="0"/>
              <a:t>Uma correlação forte.</a:t>
            </a:r>
            <a:endParaRPr lang="pt-BR" sz="2000" dirty="0"/>
          </a:p>
          <a:p>
            <a:pPr marL="82296" indent="0">
              <a:buNone/>
            </a:pPr>
            <a:endParaRPr lang="pt-BR" sz="2000" dirty="0"/>
          </a:p>
        </p:txBody>
      </p:sp>
      <p:graphicFrame>
        <p:nvGraphicFramePr>
          <p:cNvPr id="4" name="Gráfic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4017413"/>
              </p:ext>
            </p:extLst>
          </p:nvPr>
        </p:nvGraphicFramePr>
        <p:xfrm>
          <a:off x="1763688" y="2132856"/>
          <a:ext cx="6192688" cy="34563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8562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 à Regressão.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Correlação Linear - Atenção</a:t>
            </a:r>
          </a:p>
          <a:p>
            <a:pPr marL="82296" indent="0">
              <a:buNone/>
            </a:pPr>
            <a:endParaRPr lang="pt-BR" sz="1600" dirty="0"/>
          </a:p>
          <a:p>
            <a:pPr marL="82296" indent="0" algn="just">
              <a:buNone/>
            </a:pPr>
            <a:r>
              <a:rPr lang="pt-BR" sz="2800" dirty="0" smtClean="0"/>
              <a:t>O conceito </a:t>
            </a:r>
            <a:r>
              <a:rPr lang="pt-BR" sz="2800" dirty="0"/>
              <a:t>de </a:t>
            </a:r>
            <a:r>
              <a:rPr lang="pt-BR" sz="2800" dirty="0" smtClean="0"/>
              <a:t>correlação </a:t>
            </a:r>
            <a:r>
              <a:rPr lang="pt-BR" sz="2800" dirty="0"/>
              <a:t>refere-se a uma associação </a:t>
            </a:r>
            <a:r>
              <a:rPr lang="pt-BR" sz="2800" dirty="0" smtClean="0"/>
              <a:t>numérica </a:t>
            </a:r>
            <a:r>
              <a:rPr lang="pt-BR" sz="2800" dirty="0"/>
              <a:t>entre duas variáveis, não </a:t>
            </a:r>
            <a:r>
              <a:rPr lang="pt-BR" sz="2800" dirty="0" smtClean="0"/>
              <a:t>implicando </a:t>
            </a:r>
            <a:r>
              <a:rPr lang="pt-BR" sz="2800" dirty="0"/>
              <a:t>necessariamente numa </a:t>
            </a:r>
            <a:r>
              <a:rPr lang="pt-BR" sz="2800" dirty="0" smtClean="0"/>
              <a:t>relação de causa-efeito.  Assim, </a:t>
            </a:r>
            <a:r>
              <a:rPr lang="pt-BR" sz="2800" dirty="0"/>
              <a:t>mesmo que duas </a:t>
            </a:r>
            <a:r>
              <a:rPr lang="pt-BR" sz="2800" dirty="0" smtClean="0"/>
              <a:t>variáveis </a:t>
            </a:r>
            <a:r>
              <a:rPr lang="pt-BR" sz="2800" dirty="0"/>
              <a:t>apresentem-se </a:t>
            </a:r>
            <a:r>
              <a:rPr lang="pt-BR" sz="2800" dirty="0" smtClean="0"/>
              <a:t>numericamente relacionadas</a:t>
            </a:r>
            <a:r>
              <a:rPr lang="pt-BR" sz="2800" dirty="0"/>
              <a:t>, não significa que deva existir </a:t>
            </a:r>
            <a:r>
              <a:rPr lang="pt-BR" sz="2800" dirty="0" smtClean="0"/>
              <a:t>uma </a:t>
            </a:r>
            <a:r>
              <a:rPr lang="pt-BR" sz="2800" dirty="0"/>
              <a:t>relação lógica entre elas.</a:t>
            </a:r>
          </a:p>
          <a:p>
            <a:endParaRPr lang="pt-BR" sz="1600" dirty="0" smtClean="0"/>
          </a:p>
          <a:p>
            <a:pPr marL="82296" indent="0">
              <a:buNone/>
            </a:pPr>
            <a:endParaRPr lang="pt-BR" sz="1050" dirty="0"/>
          </a:p>
        </p:txBody>
      </p:sp>
    </p:spTree>
    <p:extLst>
      <p:ext uri="{BB962C8B-B14F-4D97-AF65-F5344CB8AC3E}">
        <p14:creationId xmlns:p14="http://schemas.microsoft.com/office/powerpoint/2010/main" val="282050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 à Regressão.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Correlação Linear - Atenção</a:t>
            </a:r>
          </a:p>
          <a:p>
            <a:pPr marL="82296" indent="0">
              <a:buNone/>
            </a:pPr>
            <a:endParaRPr lang="pt-BR" sz="1600" dirty="0"/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9" y="2132856"/>
            <a:ext cx="6984776" cy="4388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161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 à Regressão.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Correlação Linear - Atenção</a:t>
            </a:r>
          </a:p>
          <a:p>
            <a:pPr marL="82296" indent="0">
              <a:buNone/>
            </a:pPr>
            <a:endParaRPr lang="pt-BR" sz="1600" dirty="0"/>
          </a:p>
          <a:p>
            <a:pPr marL="82296" indent="0" algn="just">
              <a:buNone/>
            </a:pPr>
            <a:r>
              <a:rPr lang="pt-BR" sz="1800" b="1" dirty="0"/>
              <a:t>Exemplo real:</a:t>
            </a:r>
            <a:r>
              <a:rPr lang="pt-BR" sz="1800" dirty="0"/>
              <a:t> Vários estudos apontavam inicialmente que as mulheres em menopausa que recebiam terapia de substituição hormonal (TSH) tinham também um menor risco de doença coronária, o que levou à ideia de que a TSH conferia </a:t>
            </a:r>
            <a:r>
              <a:rPr lang="pt-BR" sz="1800" dirty="0" smtClean="0"/>
              <a:t>proteção </a:t>
            </a:r>
            <a:r>
              <a:rPr lang="pt-BR" sz="1800" dirty="0"/>
              <a:t>contra a doença coronária. No entanto, estudos controlados e randomizados (mais rigorosos), feitos posteriormente, mostraram que a TSH causava na verdade um pequeno mas significativo aumento do risco de doença coronária. Uma reanálise dos estudos revelou que as mulheres que recebiam a TSH tinham também uma maior probabilidade de pertencer a uma classe socioeconómica superior, com melhor dieta e hábitos de exercício. A utilização da TSH e a baixa incidência de doença coronária não eram </a:t>
            </a:r>
            <a:r>
              <a:rPr lang="pt-BR" sz="1800" u="sng" dirty="0"/>
              <a:t>causa e efeito</a:t>
            </a:r>
            <a:r>
              <a:rPr lang="pt-BR" sz="1800" dirty="0"/>
              <a:t>, mas o fruto de uma causa comum – os benefícios associados a um estatuto socioeconómico elevado.</a:t>
            </a:r>
            <a:endParaRPr lang="pt-BR" sz="1800" dirty="0" smtClean="0"/>
          </a:p>
          <a:p>
            <a:pPr marL="82296" indent="0">
              <a:buNone/>
            </a:pPr>
            <a:endParaRPr lang="pt-BR" sz="1050" dirty="0" smtClean="0"/>
          </a:p>
          <a:p>
            <a:pPr marL="82296" indent="0">
              <a:buNone/>
            </a:pPr>
            <a:r>
              <a:rPr lang="pt-BR" sz="1050" dirty="0"/>
              <a:t>Fonte</a:t>
            </a:r>
            <a:r>
              <a:rPr lang="pt-BR" sz="1050" dirty="0" smtClean="0"/>
              <a:t>: </a:t>
            </a:r>
            <a:r>
              <a:rPr lang="pt-BR" sz="1050" b="1" dirty="0" smtClean="0"/>
              <a:t>http</a:t>
            </a:r>
            <a:r>
              <a:rPr lang="pt-BR" sz="1050" b="1" dirty="0"/>
              <a:t>://ije.oxfordjournals.org/content/33/3/464.long</a:t>
            </a:r>
          </a:p>
        </p:txBody>
      </p:sp>
    </p:spTree>
    <p:extLst>
      <p:ext uri="{BB962C8B-B14F-4D97-AF65-F5344CB8AC3E}">
        <p14:creationId xmlns:p14="http://schemas.microsoft.com/office/powerpoint/2010/main" val="1460146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 à Regressão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Regressão.</a:t>
            </a:r>
          </a:p>
          <a:p>
            <a:endParaRPr lang="pt-BR" sz="1800" dirty="0"/>
          </a:p>
          <a:p>
            <a:pPr marL="82296" indent="0" algn="just">
              <a:buNone/>
            </a:pPr>
            <a:r>
              <a:rPr lang="pt-BR" sz="1800" dirty="0" smtClean="0"/>
              <a:t>Sabendo que duas variáveis possuem uma correlação “suficientemente adequada” a regressão fornece a equação matemática que descreve a relação entre as duas variáveis.</a:t>
            </a:r>
          </a:p>
          <a:p>
            <a:pPr marL="82296" indent="0" algn="just">
              <a:buNone/>
            </a:pPr>
            <a:r>
              <a:rPr lang="pt-BR" sz="1800" dirty="0" smtClean="0"/>
              <a:t>A regressão presume alguma relação de causa e efeito no comportamento das variáveis. Por exemplo:  Preço de um produto e quantidade demandada,  nível de escolaridade e renda do trabalhador.</a:t>
            </a:r>
          </a:p>
          <a:p>
            <a:pPr marL="82296" indent="0" algn="just">
              <a:buNone/>
            </a:pPr>
            <a:endParaRPr lang="pt-BR" sz="1800" dirty="0"/>
          </a:p>
          <a:p>
            <a:pPr marL="82296" indent="0" algn="just">
              <a:buNone/>
            </a:pPr>
            <a:r>
              <a:rPr lang="pt-BR" sz="1800" dirty="0" smtClean="0"/>
              <a:t>Com relação ao número de variáveis, a regressão pode ser:</a:t>
            </a:r>
          </a:p>
          <a:p>
            <a:pPr marL="82296" indent="0" algn="just">
              <a:buNone/>
            </a:pPr>
            <a:endParaRPr lang="pt-BR" sz="1800" dirty="0" smtClean="0"/>
          </a:p>
          <a:p>
            <a:pPr marL="82296" indent="0" algn="just">
              <a:buNone/>
            </a:pPr>
            <a:r>
              <a:rPr lang="pt-BR" sz="1800" dirty="0" smtClean="0"/>
              <a:t>-Bivariada ( ou simples).  Duas variáveis</a:t>
            </a:r>
          </a:p>
          <a:p>
            <a:pPr marL="82296" indent="0" algn="just">
              <a:buNone/>
            </a:pPr>
            <a:r>
              <a:rPr lang="pt-BR" sz="1800" dirty="0" smtClean="0"/>
              <a:t>-Multivariada (ou múltipla). Mais que duas variáveis.</a:t>
            </a:r>
          </a:p>
        </p:txBody>
      </p:sp>
    </p:spTree>
    <p:extLst>
      <p:ext uri="{BB962C8B-B14F-4D97-AF65-F5344CB8AC3E}">
        <p14:creationId xmlns:p14="http://schemas.microsoft.com/office/powerpoint/2010/main" val="21553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 à Regressão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077544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Regressão linear simples.</a:t>
            </a:r>
          </a:p>
          <a:p>
            <a:pPr marL="82296" indent="0">
              <a:buNone/>
            </a:pPr>
            <a:endParaRPr lang="pt-BR" sz="1800" dirty="0" smtClean="0"/>
          </a:p>
          <a:p>
            <a:pPr marL="82296" indent="0" algn="just">
              <a:buNone/>
            </a:pPr>
            <a:r>
              <a:rPr lang="pt-BR" sz="1800" dirty="0" smtClean="0"/>
              <a:t>A </a:t>
            </a:r>
            <a:r>
              <a:rPr lang="pt-BR" sz="1800" dirty="0"/>
              <a:t>regressão linear </a:t>
            </a:r>
            <a:r>
              <a:rPr lang="pt-BR" sz="1800" dirty="0" smtClean="0"/>
              <a:t>simples trata-se de um método </a:t>
            </a:r>
            <a:r>
              <a:rPr lang="pt-BR" sz="1800" dirty="0"/>
              <a:t> </a:t>
            </a:r>
            <a:r>
              <a:rPr lang="pt-BR" sz="1800" dirty="0" smtClean="0"/>
              <a:t>para estabelecer, se possível,  o ajuste a um conjunto de dados por um reta. Ou seja,  estabelecer a relação linear entre duas variáveis. Para se estimar o valor esperado, usa-se uma equação, que determina a relação entre ambas as variáveis</a:t>
            </a:r>
          </a:p>
          <a:p>
            <a:pPr marL="82296" indent="0">
              <a:buNone/>
            </a:pPr>
            <a:endParaRPr lang="pt-BR" sz="1800" dirty="0"/>
          </a:p>
          <a:p>
            <a:pPr marL="82296" indent="0">
              <a:buNone/>
            </a:pPr>
            <a:endParaRPr lang="pt-BR" sz="1800" dirty="0" smtClean="0"/>
          </a:p>
          <a:p>
            <a:pPr marL="82296" indent="0">
              <a:buNone/>
            </a:pPr>
            <a:r>
              <a:rPr lang="pt-BR" sz="1800" dirty="0" smtClean="0"/>
              <a:t>onde,</a:t>
            </a:r>
          </a:p>
          <a:p>
            <a:pPr marL="82296" indent="0">
              <a:buNone/>
            </a:pPr>
            <a:r>
              <a:rPr lang="pt-BR" sz="1800" dirty="0" smtClean="0"/>
              <a:t>m = representa coeficiente angular da reta ajustada.</a:t>
            </a:r>
            <a:endParaRPr lang="pt-BR" sz="1800" dirty="0"/>
          </a:p>
          <a:p>
            <a:pPr marL="82296" indent="0">
              <a:buNone/>
            </a:pPr>
            <a:r>
              <a:rPr lang="pt-BR" sz="1800" dirty="0" smtClean="0"/>
              <a:t>b = representa coeficiente linear da reta ajustada. </a:t>
            </a:r>
          </a:p>
          <a:p>
            <a:pPr marL="82296" indent="0">
              <a:buNone/>
            </a:pPr>
            <a:r>
              <a:rPr lang="pt-BR" sz="1800" dirty="0" smtClean="0"/>
              <a:t>   = Variável que inclui todos os fatores residuais mais os possíveis erros de medição.  Possui comportamento aleatório.</a:t>
            </a:r>
            <a:endParaRPr lang="pt-BR" sz="1800" i="1" dirty="0" smtClean="0"/>
          </a:p>
          <a:p>
            <a:pPr marL="82296" indent="0">
              <a:buNone/>
            </a:pPr>
            <a:r>
              <a:rPr lang="pt-BR" sz="1800" i="1" dirty="0" smtClean="0"/>
              <a:t>   </a:t>
            </a:r>
            <a:r>
              <a:rPr lang="pt-BR" sz="1800" dirty="0" smtClean="0"/>
              <a:t>= Variável independente.</a:t>
            </a:r>
          </a:p>
          <a:p>
            <a:pPr marL="82296" indent="0">
              <a:buNone/>
            </a:pPr>
            <a:r>
              <a:rPr lang="pt-BR" sz="2000" dirty="0" smtClean="0"/>
              <a:t>   = </a:t>
            </a:r>
            <a:r>
              <a:rPr lang="pt-BR" sz="1800" dirty="0" smtClean="0"/>
              <a:t>Variável dependente, valor que se quer atingir</a:t>
            </a:r>
            <a:endParaRPr lang="pt-BR" sz="2000" dirty="0"/>
          </a:p>
          <a:p>
            <a:endParaRPr lang="pt-BR" sz="18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graphicFrame>
        <p:nvGraphicFramePr>
          <p:cNvPr id="7" name="Objeto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1361386"/>
              </p:ext>
            </p:extLst>
          </p:nvPr>
        </p:nvGraphicFramePr>
        <p:xfrm>
          <a:off x="3053556" y="3642084"/>
          <a:ext cx="3036888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2" name="Equação" r:id="rId3" imgW="1002960" imgH="228600" progId="Equation.3">
                  <p:embed/>
                </p:oleObj>
              </mc:Choice>
              <mc:Fallback>
                <p:oleObj name="Equação" r:id="rId3" imgW="1002960" imgH="228600" progId="Equation.3">
                  <p:embed/>
                  <p:pic>
                    <p:nvPicPr>
                      <p:cNvPr id="0" name="Picture 1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3556" y="3642084"/>
                        <a:ext cx="3036888" cy="688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to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7825786"/>
              </p:ext>
            </p:extLst>
          </p:nvPr>
        </p:nvGraphicFramePr>
        <p:xfrm>
          <a:off x="1575687" y="5271046"/>
          <a:ext cx="196385" cy="2160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3" name="Equação" r:id="rId5" imgW="126720" imgH="139680" progId="Equation.3">
                  <p:embed/>
                </p:oleObj>
              </mc:Choice>
              <mc:Fallback>
                <p:oleObj name="Equação" r:id="rId5" imgW="126720" imgH="139680" progId="Equation.3">
                  <p:embed/>
                  <p:pic>
                    <p:nvPicPr>
                      <p:cNvPr id="0" name="Picture 1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5687" y="5271046"/>
                        <a:ext cx="196385" cy="21602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to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0451315"/>
              </p:ext>
            </p:extLst>
          </p:nvPr>
        </p:nvGraphicFramePr>
        <p:xfrm>
          <a:off x="1547664" y="5687057"/>
          <a:ext cx="224408" cy="336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4" name="Equação" r:id="rId7" imgW="152280" imgH="228600" progId="Equation.3">
                  <p:embed/>
                </p:oleObj>
              </mc:Choice>
              <mc:Fallback>
                <p:oleObj name="Equação" r:id="rId7" imgW="152280" imgH="228600" progId="Equation.3">
                  <p:embed/>
                  <p:pic>
                    <p:nvPicPr>
                      <p:cNvPr id="0" name="Picture 1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5687057"/>
                        <a:ext cx="224408" cy="336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to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1716705"/>
              </p:ext>
            </p:extLst>
          </p:nvPr>
        </p:nvGraphicFramePr>
        <p:xfrm>
          <a:off x="1535618" y="6059299"/>
          <a:ext cx="242888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5" name="Equação" r:id="rId9" imgW="164880" imgH="228600" progId="Equation.3">
                  <p:embed/>
                </p:oleObj>
              </mc:Choice>
              <mc:Fallback>
                <p:oleObj name="Equação" r:id="rId9" imgW="164880" imgH="228600" progId="Equation.3">
                  <p:embed/>
                  <p:pic>
                    <p:nvPicPr>
                      <p:cNvPr id="0" name="Picture 1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5618" y="6059299"/>
                        <a:ext cx="242888" cy="336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3793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 à Regressão</a:t>
            </a:r>
            <a:endParaRPr lang="pt-BR" dirty="0"/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161" y="2492896"/>
            <a:ext cx="4888235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1393161" y="1885474"/>
            <a:ext cx="4505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 gráfico mostra a representação  do erro     </a:t>
            </a:r>
            <a:endParaRPr lang="pt-BR" dirty="0"/>
          </a:p>
        </p:txBody>
      </p:sp>
      <p:graphicFrame>
        <p:nvGraphicFramePr>
          <p:cNvPr id="7" name="Objeto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8045655"/>
              </p:ext>
            </p:extLst>
          </p:nvPr>
        </p:nvGraphicFramePr>
        <p:xfrm>
          <a:off x="5508104" y="1955840"/>
          <a:ext cx="199311" cy="2989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4" name="Equação" r:id="rId4" imgW="152280" imgH="228600" progId="Equation.3">
                  <p:embed/>
                </p:oleObj>
              </mc:Choice>
              <mc:Fallback>
                <p:oleObj name="Equação" r:id="rId4" imgW="152280" imgH="228600" progId="Equation.3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104" y="1955840"/>
                        <a:ext cx="199311" cy="2989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>
          <a:xfrm>
            <a:off x="1187624" y="1405354"/>
            <a:ext cx="7498080" cy="480120"/>
          </a:xfrm>
        </p:spPr>
        <p:txBody>
          <a:bodyPr>
            <a:normAutofit fontScale="92500" lnSpcReduction="20000"/>
          </a:bodyPr>
          <a:lstStyle/>
          <a:p>
            <a:r>
              <a:rPr lang="pt-BR" dirty="0" smtClean="0"/>
              <a:t>Regressão Simples.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7780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 à Regressão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393161" y="1885474"/>
            <a:ext cx="69232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 smtClean="0"/>
              <a:t>Para encontrar a melhor reta que se ajusta aos pontos deve-se minimizar a soma dos erros    . Para isso, temos que determinar os coeficientes m e b que minimizam o erro </a:t>
            </a:r>
            <a:endParaRPr lang="pt-BR" dirty="0"/>
          </a:p>
        </p:txBody>
      </p:sp>
      <p:graphicFrame>
        <p:nvGraphicFramePr>
          <p:cNvPr id="7" name="Objeto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9316946"/>
              </p:ext>
            </p:extLst>
          </p:nvPr>
        </p:nvGraphicFramePr>
        <p:xfrm>
          <a:off x="4283968" y="2131115"/>
          <a:ext cx="288032" cy="4320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0" name="Equação" r:id="rId3" imgW="152280" imgH="228600" progId="Equation.3">
                  <p:embed/>
                </p:oleObj>
              </mc:Choice>
              <mc:Fallback>
                <p:oleObj name="Equação" r:id="rId3" imgW="152280" imgH="228600" progId="Equation.3">
                  <p:embed/>
                  <p:pic>
                    <p:nvPicPr>
                      <p:cNvPr id="0" name="Picture 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3968" y="2131115"/>
                        <a:ext cx="288032" cy="43204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>
          <a:xfrm>
            <a:off x="1187624" y="1405354"/>
            <a:ext cx="7498080" cy="480120"/>
          </a:xfrm>
        </p:spPr>
        <p:txBody>
          <a:bodyPr>
            <a:normAutofit fontScale="92500" lnSpcReduction="20000"/>
          </a:bodyPr>
          <a:lstStyle/>
          <a:p>
            <a:r>
              <a:rPr lang="pt-BR" dirty="0" smtClean="0"/>
              <a:t>Regressão Simples.</a:t>
            </a:r>
            <a:endParaRPr lang="pt-BR" dirty="0"/>
          </a:p>
        </p:txBody>
      </p:sp>
      <p:graphicFrame>
        <p:nvGraphicFramePr>
          <p:cNvPr id="4" name="Obje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4721197"/>
              </p:ext>
            </p:extLst>
          </p:nvPr>
        </p:nvGraphicFramePr>
        <p:xfrm>
          <a:off x="5364088" y="2411304"/>
          <a:ext cx="2889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1" name="Equação" r:id="rId5" imgW="152334" imgH="228501" progId="Equation.3">
                  <p:embed/>
                </p:oleObj>
              </mc:Choice>
              <mc:Fallback>
                <p:oleObj name="Equação" r:id="rId5" imgW="152334" imgH="228501" progId="Equation.3">
                  <p:embed/>
                  <p:pic>
                    <p:nvPicPr>
                      <p:cNvPr id="0" name="Picture 1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088" y="2411304"/>
                        <a:ext cx="288925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1770786"/>
              </p:ext>
            </p:extLst>
          </p:nvPr>
        </p:nvGraphicFramePr>
        <p:xfrm>
          <a:off x="1419769" y="2996952"/>
          <a:ext cx="6080676" cy="720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2" name="Equação" r:id="rId6" imgW="2895480" imgH="342720" progId="Equation.3">
                  <p:embed/>
                </p:oleObj>
              </mc:Choice>
              <mc:Fallback>
                <p:oleObj name="Equação" r:id="rId6" imgW="2895480" imgH="342720" progId="Equation.3">
                  <p:embed/>
                  <p:pic>
                    <p:nvPicPr>
                      <p:cNvPr id="0" name="Picture 1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9769" y="2996952"/>
                        <a:ext cx="6080676" cy="7200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to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5350993"/>
              </p:ext>
            </p:extLst>
          </p:nvPr>
        </p:nvGraphicFramePr>
        <p:xfrm>
          <a:off x="1426228" y="3789040"/>
          <a:ext cx="6217734" cy="8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3" name="Equação" r:id="rId8" imgW="4203360" imgH="583920" progId="Equation.3">
                  <p:embed/>
                </p:oleObj>
              </mc:Choice>
              <mc:Fallback>
                <p:oleObj name="Equação" r:id="rId8" imgW="4203360" imgH="583920" progId="Equation.3">
                  <p:embed/>
                  <p:pic>
                    <p:nvPicPr>
                      <p:cNvPr id="0" name="Picture 1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6228" y="3789040"/>
                        <a:ext cx="6217734" cy="86409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to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1388289"/>
              </p:ext>
            </p:extLst>
          </p:nvPr>
        </p:nvGraphicFramePr>
        <p:xfrm>
          <a:off x="1367086" y="4941168"/>
          <a:ext cx="7416824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4" name="Equação" r:id="rId10" imgW="3924000" imgH="342720" progId="Equation.3">
                  <p:embed/>
                </p:oleObj>
              </mc:Choice>
              <mc:Fallback>
                <p:oleObj name="Equação" r:id="rId10" imgW="3924000" imgH="342720" progId="Equation.3">
                  <p:embed/>
                  <p:pic>
                    <p:nvPicPr>
                      <p:cNvPr id="0" name="Picture 1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7086" y="4941168"/>
                        <a:ext cx="7416824" cy="64807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1664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 à Regressão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Regressão Simples.</a:t>
            </a:r>
          </a:p>
          <a:p>
            <a:pPr marL="82296" indent="0">
              <a:buNone/>
            </a:pPr>
            <a:endParaRPr lang="pt-BR" sz="1600" dirty="0"/>
          </a:p>
          <a:p>
            <a:pPr marL="82296" indent="0">
              <a:buNone/>
            </a:pPr>
            <a:r>
              <a:rPr lang="pt-BR" sz="1600" dirty="0" smtClean="0"/>
              <a:t>Para minimizar o erro calcula-se as derivadas parciais das da função de duas varáveis.</a:t>
            </a:r>
          </a:p>
          <a:p>
            <a:pPr marL="82296" indent="0">
              <a:buNone/>
            </a:pPr>
            <a:endParaRPr lang="pt-BR" sz="1600" dirty="0"/>
          </a:p>
          <a:p>
            <a:pPr marL="82296" indent="0">
              <a:buNone/>
            </a:pPr>
            <a:endParaRPr lang="pt-BR" sz="1600" dirty="0" smtClean="0"/>
          </a:p>
          <a:p>
            <a:pPr marL="82296" indent="0">
              <a:buNone/>
            </a:pPr>
            <a:endParaRPr lang="pt-BR" sz="1600" dirty="0"/>
          </a:p>
          <a:p>
            <a:pPr marL="82296" indent="0">
              <a:buNone/>
            </a:pPr>
            <a:endParaRPr lang="pt-BR" sz="1600" dirty="0" smtClean="0"/>
          </a:p>
          <a:p>
            <a:pPr marL="82296" indent="0">
              <a:buNone/>
            </a:pPr>
            <a:endParaRPr lang="pt-BR" sz="1600" dirty="0"/>
          </a:p>
          <a:p>
            <a:pPr marL="82296" indent="0">
              <a:buNone/>
            </a:pPr>
            <a:endParaRPr lang="pt-BR" sz="1600" dirty="0" smtClean="0"/>
          </a:p>
          <a:p>
            <a:pPr marL="82296" indent="0">
              <a:buNone/>
            </a:pPr>
            <a:r>
              <a:rPr lang="pt-BR" sz="1600" dirty="0" smtClean="0"/>
              <a:t>O sistema a ser resolvido é</a:t>
            </a:r>
          </a:p>
          <a:p>
            <a:pPr marL="82296" indent="0">
              <a:buNone/>
            </a:pPr>
            <a:endParaRPr lang="pt-BR" sz="1800" dirty="0"/>
          </a:p>
        </p:txBody>
      </p:sp>
      <p:graphicFrame>
        <p:nvGraphicFramePr>
          <p:cNvPr id="5" name="Obje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0846701"/>
              </p:ext>
            </p:extLst>
          </p:nvPr>
        </p:nvGraphicFramePr>
        <p:xfrm>
          <a:off x="1619672" y="2780928"/>
          <a:ext cx="4824413" cy="167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3" name="Equação" r:id="rId3" imgW="2552400" imgH="888840" progId="Equation.3">
                  <p:embed/>
                </p:oleObj>
              </mc:Choice>
              <mc:Fallback>
                <p:oleObj name="Equação" r:id="rId3" imgW="2552400" imgH="888840" progId="Equation.3">
                  <p:embed/>
                  <p:pic>
                    <p:nvPicPr>
                      <p:cNvPr id="0" name="Picture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2780928"/>
                        <a:ext cx="4824413" cy="1679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5695572"/>
              </p:ext>
            </p:extLst>
          </p:nvPr>
        </p:nvGraphicFramePr>
        <p:xfrm>
          <a:off x="1475656" y="4941168"/>
          <a:ext cx="3313113" cy="1392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4" name="Equação" r:id="rId5" imgW="1752480" imgH="736560" progId="Equation.3">
                  <p:embed/>
                </p:oleObj>
              </mc:Choice>
              <mc:Fallback>
                <p:oleObj name="Equação" r:id="rId5" imgW="1752480" imgH="736560" progId="Equation.3">
                  <p:embed/>
                  <p:pic>
                    <p:nvPicPr>
                      <p:cNvPr id="0" name="Picture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4941168"/>
                        <a:ext cx="3313113" cy="1392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3923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 à Regressão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Regressão Simples.</a:t>
            </a:r>
          </a:p>
          <a:p>
            <a:pPr marL="82296" indent="0">
              <a:buNone/>
            </a:pPr>
            <a:endParaRPr lang="pt-BR" sz="1600" dirty="0"/>
          </a:p>
          <a:p>
            <a:pPr marL="82296" indent="0">
              <a:buNone/>
            </a:pPr>
            <a:r>
              <a:rPr lang="pt-BR" sz="1600" dirty="0" smtClean="0"/>
              <a:t>A solução do sistema é:</a:t>
            </a:r>
          </a:p>
          <a:p>
            <a:pPr marL="82296" indent="0">
              <a:buNone/>
            </a:pPr>
            <a:endParaRPr lang="pt-BR" sz="1600" dirty="0"/>
          </a:p>
          <a:p>
            <a:pPr marL="82296" indent="0">
              <a:buNone/>
            </a:pPr>
            <a:endParaRPr lang="pt-BR" sz="1600" dirty="0" smtClean="0"/>
          </a:p>
          <a:p>
            <a:pPr marL="82296" indent="0">
              <a:buNone/>
            </a:pPr>
            <a:endParaRPr lang="pt-BR" sz="1600" dirty="0"/>
          </a:p>
          <a:p>
            <a:pPr marL="82296" indent="0">
              <a:buNone/>
            </a:pPr>
            <a:endParaRPr lang="pt-BR" sz="1600" dirty="0" smtClean="0"/>
          </a:p>
          <a:p>
            <a:pPr marL="82296" indent="0">
              <a:buNone/>
            </a:pPr>
            <a:endParaRPr lang="pt-BR" sz="1600" dirty="0"/>
          </a:p>
          <a:p>
            <a:pPr marL="82296" indent="0">
              <a:buNone/>
            </a:pPr>
            <a:endParaRPr lang="pt-BR" sz="1600" dirty="0" smtClean="0"/>
          </a:p>
          <a:p>
            <a:pPr marL="82296" indent="0">
              <a:buNone/>
            </a:pPr>
            <a:endParaRPr lang="pt-BR" sz="1600" dirty="0" smtClean="0"/>
          </a:p>
          <a:p>
            <a:pPr marL="82296" indent="0">
              <a:buNone/>
            </a:pPr>
            <a:endParaRPr lang="pt-BR" sz="1600" dirty="0"/>
          </a:p>
          <a:p>
            <a:pPr marL="82296" indent="0">
              <a:buNone/>
            </a:pPr>
            <a:endParaRPr lang="pt-BR" sz="1600" dirty="0" smtClean="0"/>
          </a:p>
          <a:p>
            <a:pPr marL="82296" indent="0">
              <a:buNone/>
            </a:pPr>
            <a:endParaRPr lang="pt-BR" sz="1800" dirty="0"/>
          </a:p>
        </p:txBody>
      </p:sp>
      <p:graphicFrame>
        <p:nvGraphicFramePr>
          <p:cNvPr id="5" name="Obje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252533"/>
              </p:ext>
            </p:extLst>
          </p:nvPr>
        </p:nvGraphicFramePr>
        <p:xfrm>
          <a:off x="2339752" y="2924944"/>
          <a:ext cx="3997325" cy="2655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1" name="Equação" r:id="rId3" imgW="1777680" imgH="1180800" progId="Equation.3">
                  <p:embed/>
                </p:oleObj>
              </mc:Choice>
              <mc:Fallback>
                <p:oleObj name="Equação" r:id="rId3" imgW="1777680" imgH="1180800" progId="Equation.3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2924944"/>
                        <a:ext cx="3997325" cy="2655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5330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Introdução à Regressão 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82296" algn="just"/>
            <a:r>
              <a:rPr lang="pt-BR" dirty="0" smtClean="0"/>
              <a:t>Motivação: </a:t>
            </a:r>
            <a:r>
              <a:rPr lang="pt-BR" sz="1800" dirty="0"/>
              <a:t>A empresa Compra Certa, estudando a variação de demanda de seu produto em relação à variação de preço de venda, obteve a tabela:</a:t>
            </a:r>
          </a:p>
          <a:p>
            <a:pPr marL="82296"/>
            <a:endParaRPr lang="pt-BR" sz="1800" dirty="0"/>
          </a:p>
          <a:p>
            <a:pPr marL="1947672" lvl="8"/>
            <a:r>
              <a:rPr lang="pt-BR" dirty="0"/>
              <a:t>   </a:t>
            </a:r>
          </a:p>
          <a:p>
            <a:endParaRPr lang="pt-BR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3087476"/>
              </p:ext>
            </p:extLst>
          </p:nvPr>
        </p:nvGraphicFramePr>
        <p:xfrm>
          <a:off x="3491880" y="2924944"/>
          <a:ext cx="2949599" cy="316834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10246"/>
                <a:gridCol w="1539353"/>
              </a:tblGrid>
              <a:tr h="5280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Demanda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(unidades) </a:t>
                      </a:r>
                      <a:endParaRPr lang="pt-BR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Preço (R$)</a:t>
                      </a:r>
                      <a:endParaRPr lang="pt-BR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640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 smtClean="0">
                          <a:effectLst/>
                        </a:rPr>
                        <a:t>350</a:t>
                      </a:r>
                      <a:endParaRPr lang="pt-BR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38</a:t>
                      </a:r>
                      <a:endParaRPr lang="pt-BR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640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325</a:t>
                      </a:r>
                      <a:endParaRPr lang="pt-BR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42</a:t>
                      </a:r>
                      <a:endParaRPr lang="pt-BR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640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297</a:t>
                      </a:r>
                      <a:endParaRPr lang="pt-BR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50</a:t>
                      </a:r>
                      <a:endParaRPr lang="pt-BR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640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270</a:t>
                      </a:r>
                      <a:endParaRPr lang="pt-BR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56</a:t>
                      </a:r>
                      <a:endParaRPr lang="pt-BR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640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256</a:t>
                      </a:r>
                      <a:endParaRPr lang="pt-BR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59</a:t>
                      </a:r>
                      <a:endParaRPr lang="pt-BR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640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246</a:t>
                      </a:r>
                      <a:endParaRPr lang="pt-BR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63</a:t>
                      </a:r>
                      <a:endParaRPr lang="pt-BR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640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238</a:t>
                      </a:r>
                      <a:endParaRPr lang="pt-BR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70</a:t>
                      </a:r>
                      <a:endParaRPr lang="pt-BR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640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223</a:t>
                      </a:r>
                      <a:endParaRPr lang="pt-BR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80</a:t>
                      </a:r>
                      <a:endParaRPr lang="pt-BR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640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215</a:t>
                      </a:r>
                      <a:endParaRPr lang="pt-BR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95</a:t>
                      </a:r>
                      <a:endParaRPr lang="pt-BR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640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208</a:t>
                      </a:r>
                      <a:endParaRPr lang="pt-BR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110</a:t>
                      </a:r>
                      <a:endParaRPr lang="pt-BR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4674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 à Regressão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Regressão Simples.</a:t>
            </a:r>
          </a:p>
          <a:p>
            <a:pPr marL="82296" indent="0">
              <a:buNone/>
            </a:pPr>
            <a:endParaRPr lang="pt-BR" sz="1600" dirty="0"/>
          </a:p>
          <a:p>
            <a:pPr marL="82296" indent="0">
              <a:buNone/>
            </a:pPr>
            <a:r>
              <a:rPr lang="pt-BR" sz="1600" dirty="0" smtClean="0"/>
              <a:t>A equação da reta que melhor se ajusta ao pontos será </a:t>
            </a:r>
            <a:r>
              <a:rPr lang="pt-BR" sz="2400" i="1" dirty="0" smtClean="0"/>
              <a:t>y = </a:t>
            </a:r>
            <a:r>
              <a:rPr lang="pt-BR" sz="2400" i="1" dirty="0" err="1" smtClean="0"/>
              <a:t>mx</a:t>
            </a:r>
            <a:r>
              <a:rPr lang="pt-BR" sz="2400" i="1" dirty="0" smtClean="0"/>
              <a:t> + b</a:t>
            </a:r>
            <a:r>
              <a:rPr lang="pt-BR" sz="1600" i="1" dirty="0" smtClean="0"/>
              <a:t>, </a:t>
            </a:r>
            <a:r>
              <a:rPr lang="pt-BR" sz="1600" dirty="0" smtClean="0"/>
              <a:t>com m e b coeficientes que minimizam a função SQE.</a:t>
            </a:r>
            <a:endParaRPr lang="pt-BR" sz="1600" i="1" dirty="0" smtClean="0"/>
          </a:p>
          <a:p>
            <a:pPr marL="82296" indent="0">
              <a:buNone/>
            </a:pPr>
            <a:endParaRPr lang="pt-BR" sz="1600" dirty="0" smtClean="0"/>
          </a:p>
          <a:p>
            <a:pPr marL="82296" indent="0">
              <a:buNone/>
            </a:pPr>
            <a:r>
              <a:rPr lang="pt-BR" sz="1600" dirty="0" smtClean="0"/>
              <a:t>1ºObservação:</a:t>
            </a:r>
          </a:p>
          <a:p>
            <a:pPr marL="82296" indent="0">
              <a:buNone/>
            </a:pPr>
            <a:r>
              <a:rPr lang="pt-BR" sz="1600" dirty="0" smtClean="0"/>
              <a:t>Para os coeficientes m e b encontrados, as soma do erros será:</a:t>
            </a:r>
          </a:p>
          <a:p>
            <a:pPr marL="82296" indent="0">
              <a:buNone/>
            </a:pPr>
            <a:endParaRPr lang="pt-BR" sz="1600" dirty="0" smtClean="0"/>
          </a:p>
          <a:p>
            <a:pPr marL="82296" indent="0">
              <a:buNone/>
            </a:pPr>
            <a:endParaRPr lang="pt-BR" sz="1600" dirty="0"/>
          </a:p>
          <a:p>
            <a:pPr marL="82296" indent="0">
              <a:buNone/>
            </a:pPr>
            <a:endParaRPr lang="pt-BR" sz="1600" dirty="0" smtClean="0"/>
          </a:p>
          <a:p>
            <a:pPr marL="82296" indent="0">
              <a:buNone/>
            </a:pPr>
            <a:endParaRPr lang="pt-BR" sz="1600" dirty="0"/>
          </a:p>
          <a:p>
            <a:pPr marL="82296" indent="0">
              <a:buNone/>
            </a:pPr>
            <a:endParaRPr lang="pt-BR" sz="1600" dirty="0" smtClean="0"/>
          </a:p>
          <a:p>
            <a:pPr marL="82296" indent="0">
              <a:buNone/>
            </a:pPr>
            <a:endParaRPr lang="pt-BR" sz="1600" dirty="0"/>
          </a:p>
          <a:p>
            <a:pPr marL="82296" indent="0">
              <a:buNone/>
            </a:pPr>
            <a:endParaRPr lang="pt-BR" sz="1600" dirty="0" smtClean="0"/>
          </a:p>
          <a:p>
            <a:pPr marL="82296" indent="0">
              <a:buNone/>
            </a:pPr>
            <a:endParaRPr lang="pt-BR" sz="1600" dirty="0" smtClean="0"/>
          </a:p>
          <a:p>
            <a:pPr marL="82296" indent="0">
              <a:buNone/>
            </a:pPr>
            <a:endParaRPr lang="pt-BR" sz="1600" dirty="0"/>
          </a:p>
          <a:p>
            <a:pPr marL="82296" indent="0">
              <a:buNone/>
            </a:pPr>
            <a:endParaRPr lang="pt-BR" sz="1600" dirty="0" smtClean="0"/>
          </a:p>
          <a:p>
            <a:pPr marL="82296" indent="0">
              <a:buNone/>
            </a:pPr>
            <a:endParaRPr lang="pt-BR" sz="1800" dirty="0"/>
          </a:p>
        </p:txBody>
      </p:sp>
      <p:graphicFrame>
        <p:nvGraphicFramePr>
          <p:cNvPr id="6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1800581"/>
              </p:ext>
            </p:extLst>
          </p:nvPr>
        </p:nvGraphicFramePr>
        <p:xfrm>
          <a:off x="1619672" y="3933056"/>
          <a:ext cx="6120680" cy="22150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5" name="Equação" r:id="rId3" imgW="3784320" imgH="1371600" progId="Equation.3">
                  <p:embed/>
                </p:oleObj>
              </mc:Choice>
              <mc:Fallback>
                <p:oleObj name="Equação" r:id="rId3" imgW="3784320" imgH="1371600" progId="Equation.3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3933056"/>
                        <a:ext cx="6120680" cy="221500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9176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 à Regressão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35608" y="1447800"/>
            <a:ext cx="7240848" cy="4800600"/>
          </a:xfrm>
        </p:spPr>
        <p:txBody>
          <a:bodyPr/>
          <a:lstStyle/>
          <a:p>
            <a:r>
              <a:rPr lang="pt-BR" dirty="0" smtClean="0"/>
              <a:t>Regressão Simples</a:t>
            </a:r>
          </a:p>
          <a:p>
            <a:pPr marL="82296" indent="0">
              <a:buNone/>
            </a:pPr>
            <a:r>
              <a:rPr lang="pt-BR" sz="1800" dirty="0" smtClean="0"/>
              <a:t>2ºObservação:  O coeficiente de determinação       é a razão entre a variação explicada e a variação total.</a:t>
            </a:r>
          </a:p>
          <a:p>
            <a:pPr marL="82296" indent="0">
              <a:buNone/>
            </a:pPr>
            <a:endParaRPr lang="pt-BR" sz="1800" dirty="0" smtClean="0"/>
          </a:p>
          <a:p>
            <a:pPr marL="82296" indent="0">
              <a:buNone/>
            </a:pPr>
            <a:endParaRPr lang="pt-BR" dirty="0" smtClean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708920"/>
            <a:ext cx="4495298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Obje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2240603"/>
              </p:ext>
            </p:extLst>
          </p:nvPr>
        </p:nvGraphicFramePr>
        <p:xfrm>
          <a:off x="6029252" y="1971748"/>
          <a:ext cx="312738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6" name="Equação" r:id="rId4" imgW="164880" imgH="190440" progId="Equation.3">
                  <p:embed/>
                </p:oleObj>
              </mc:Choice>
              <mc:Fallback>
                <p:oleObj name="Equação" r:id="rId4" imgW="164880" imgH="190440" progId="Equation.3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9252" y="1971748"/>
                        <a:ext cx="312738" cy="360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196947"/>
              </p:ext>
            </p:extLst>
          </p:nvPr>
        </p:nvGraphicFramePr>
        <p:xfrm>
          <a:off x="5004048" y="3284984"/>
          <a:ext cx="3384376" cy="6496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7" name="Equação" r:id="rId6" imgW="2641320" imgH="507960" progId="Equation.3">
                  <p:embed/>
                </p:oleObj>
              </mc:Choice>
              <mc:Fallback>
                <p:oleObj name="Equação" r:id="rId6" imgW="2641320" imgH="507960" progId="Equation.3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4048" y="3284984"/>
                        <a:ext cx="3384376" cy="64960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7059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 à Regressão.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Voltando ao exemplo.</a:t>
            </a:r>
          </a:p>
          <a:p>
            <a:pPr marL="82296" indent="0">
              <a:buNone/>
            </a:pPr>
            <a:r>
              <a:rPr lang="pt-BR" sz="1800" dirty="0"/>
              <a:t>A empresa Compra Certa, estudando a variação de demanda de seu produto em relação à variação de preço de venda, obteve a </a:t>
            </a:r>
            <a:r>
              <a:rPr lang="pt-BR" sz="1800" dirty="0" smtClean="0"/>
              <a:t>tabela:</a:t>
            </a:r>
          </a:p>
          <a:p>
            <a:pPr marL="82296" indent="0">
              <a:buNone/>
            </a:pPr>
            <a:endParaRPr lang="pt-BR" sz="1800" dirty="0"/>
          </a:p>
          <a:p>
            <a:pPr marL="82296" indent="0">
              <a:buNone/>
            </a:pPr>
            <a:endParaRPr lang="pt-BR" sz="1800" dirty="0" smtClean="0"/>
          </a:p>
          <a:p>
            <a:pPr marL="82296" indent="0">
              <a:buNone/>
            </a:pPr>
            <a:endParaRPr lang="pt-BR" sz="1800" dirty="0"/>
          </a:p>
          <a:p>
            <a:pPr marL="82296" indent="0">
              <a:buNone/>
            </a:pPr>
            <a:endParaRPr lang="pt-BR" sz="1800" dirty="0" smtClean="0"/>
          </a:p>
          <a:p>
            <a:pPr marL="82296" indent="0">
              <a:buNone/>
            </a:pPr>
            <a:endParaRPr lang="pt-BR" sz="1800" dirty="0"/>
          </a:p>
          <a:p>
            <a:pPr marL="82296" indent="0">
              <a:buNone/>
            </a:pPr>
            <a:endParaRPr lang="pt-BR" sz="1800" dirty="0" smtClean="0"/>
          </a:p>
          <a:p>
            <a:pPr marL="82296" indent="0">
              <a:buNone/>
            </a:pPr>
            <a:endParaRPr lang="pt-BR" sz="1800" dirty="0"/>
          </a:p>
          <a:p>
            <a:pPr marL="82296" indent="0">
              <a:buNone/>
            </a:pPr>
            <a:endParaRPr lang="pt-BR" sz="1800" dirty="0" smtClean="0"/>
          </a:p>
          <a:p>
            <a:pPr marL="82296" indent="0">
              <a:buNone/>
            </a:pPr>
            <a:endParaRPr lang="pt-BR" sz="1800" dirty="0"/>
          </a:p>
          <a:p>
            <a:pPr marL="82296" indent="0">
              <a:buNone/>
            </a:pPr>
            <a:endParaRPr lang="pt-BR" sz="1800" dirty="0" smtClean="0"/>
          </a:p>
          <a:p>
            <a:pPr marL="1947672" lvl="8" indent="0">
              <a:buNone/>
            </a:pPr>
            <a:r>
              <a:rPr lang="pt-BR" dirty="0"/>
              <a:t> Utilizando o software </a:t>
            </a:r>
            <a:r>
              <a:rPr lang="pt-BR" dirty="0" smtClean="0"/>
              <a:t>Excel.</a:t>
            </a:r>
            <a:endParaRPr lang="pt-BR" dirty="0"/>
          </a:p>
          <a:p>
            <a:pPr marL="1947672" lvl="8" indent="0">
              <a:buNone/>
            </a:pPr>
            <a:r>
              <a:rPr lang="pt-BR" dirty="0" smtClean="0"/>
              <a:t>  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7817896"/>
              </p:ext>
            </p:extLst>
          </p:nvPr>
        </p:nvGraphicFramePr>
        <p:xfrm>
          <a:off x="3347864" y="2492896"/>
          <a:ext cx="2808312" cy="29260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42695"/>
                <a:gridCol w="1465617"/>
              </a:tblGrid>
              <a:tr h="46805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Demanda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(unidades) </a:t>
                      </a:r>
                      <a:endParaRPr lang="pt-BR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Preço (R$)</a:t>
                      </a:r>
                      <a:endParaRPr lang="pt-BR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340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 smtClean="0">
                          <a:effectLst/>
                        </a:rPr>
                        <a:t>350</a:t>
                      </a:r>
                      <a:endParaRPr lang="pt-BR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38</a:t>
                      </a:r>
                      <a:endParaRPr lang="pt-BR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340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325</a:t>
                      </a:r>
                      <a:endParaRPr lang="pt-BR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42</a:t>
                      </a:r>
                      <a:endParaRPr lang="pt-BR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340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297</a:t>
                      </a:r>
                      <a:endParaRPr lang="pt-BR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50</a:t>
                      </a:r>
                      <a:endParaRPr lang="pt-BR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340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270</a:t>
                      </a:r>
                      <a:endParaRPr lang="pt-BR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56</a:t>
                      </a:r>
                      <a:endParaRPr lang="pt-BR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340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256</a:t>
                      </a:r>
                      <a:endParaRPr lang="pt-BR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59</a:t>
                      </a:r>
                      <a:endParaRPr lang="pt-BR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340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246</a:t>
                      </a:r>
                      <a:endParaRPr lang="pt-BR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63</a:t>
                      </a:r>
                      <a:endParaRPr lang="pt-BR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340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238</a:t>
                      </a:r>
                      <a:endParaRPr lang="pt-BR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70</a:t>
                      </a:r>
                      <a:endParaRPr lang="pt-BR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340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223</a:t>
                      </a:r>
                      <a:endParaRPr lang="pt-BR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80</a:t>
                      </a:r>
                      <a:endParaRPr lang="pt-BR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340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215</a:t>
                      </a:r>
                      <a:endParaRPr lang="pt-BR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95</a:t>
                      </a:r>
                      <a:endParaRPr lang="pt-BR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340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208</a:t>
                      </a:r>
                      <a:endParaRPr lang="pt-BR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110</a:t>
                      </a:r>
                      <a:endParaRPr lang="pt-BR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185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Introdução à Regressão.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Gráfico de Dispersão com </a:t>
            </a:r>
            <a:r>
              <a:rPr lang="pt-BR" dirty="0"/>
              <a:t>R</a:t>
            </a:r>
            <a:r>
              <a:rPr lang="pt-BR" dirty="0" smtClean="0"/>
              <a:t>eta Ajustada. </a:t>
            </a:r>
            <a:endParaRPr lang="pt-BR" dirty="0"/>
          </a:p>
        </p:txBody>
      </p:sp>
      <p:graphicFrame>
        <p:nvGraphicFramePr>
          <p:cNvPr id="5" name="Gráfico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5475452"/>
              </p:ext>
            </p:extLst>
          </p:nvPr>
        </p:nvGraphicFramePr>
        <p:xfrm>
          <a:off x="1403648" y="2348880"/>
          <a:ext cx="6591300" cy="34632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1627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 à Regressão.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Conclusões sobre o exemplo.</a:t>
            </a:r>
          </a:p>
          <a:p>
            <a:pPr marL="82296" indent="0">
              <a:buNone/>
            </a:pPr>
            <a:endParaRPr lang="pt-BR" sz="1800" dirty="0"/>
          </a:p>
          <a:p>
            <a:pPr marL="82296" indent="0">
              <a:buNone/>
            </a:pPr>
            <a:r>
              <a:rPr lang="pt-BR" sz="1800" dirty="0" smtClean="0"/>
              <a:t>A equação da reta que melhor se ajusta aos pontos fornecidos é:</a:t>
            </a:r>
          </a:p>
          <a:p>
            <a:pPr marL="82296" indent="0">
              <a:buNone/>
            </a:pPr>
            <a:endParaRPr lang="pt-BR" sz="1800" dirty="0" smtClean="0"/>
          </a:p>
          <a:p>
            <a:pPr marL="82296" indent="0">
              <a:buNone/>
            </a:pPr>
            <a:endParaRPr lang="pt-BR" sz="1800" dirty="0"/>
          </a:p>
          <a:p>
            <a:pPr marL="82296" indent="0">
              <a:buNone/>
            </a:pPr>
            <a:endParaRPr lang="pt-BR" sz="1800" dirty="0" smtClean="0"/>
          </a:p>
          <a:p>
            <a:pPr marL="82296" indent="0">
              <a:buNone/>
            </a:pPr>
            <a:endParaRPr lang="pt-BR" sz="1800" dirty="0" smtClean="0"/>
          </a:p>
          <a:p>
            <a:pPr marL="82296" indent="0">
              <a:buNone/>
            </a:pPr>
            <a:r>
              <a:rPr lang="pt-BR" sz="1800" dirty="0" smtClean="0"/>
              <a:t>Com erro a ser determinado,  a empresa Compra Certa pode estabelecer uma estimativa da demanda para um determinado preço. Por exemplo,  se o preço for R$120,00 a demanda estimada será:</a:t>
            </a:r>
          </a:p>
          <a:p>
            <a:pPr marL="82296" indent="0">
              <a:buNone/>
            </a:pPr>
            <a:endParaRPr lang="pt-BR" sz="1800" dirty="0" smtClean="0"/>
          </a:p>
        </p:txBody>
      </p:sp>
      <p:graphicFrame>
        <p:nvGraphicFramePr>
          <p:cNvPr id="5" name="Obje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3515819"/>
              </p:ext>
            </p:extLst>
          </p:nvPr>
        </p:nvGraphicFramePr>
        <p:xfrm>
          <a:off x="2843808" y="2996952"/>
          <a:ext cx="4249737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7" name="Equação" r:id="rId3" imgW="2247840" imgH="380880" progId="Equation.3">
                  <p:embed/>
                </p:oleObj>
              </mc:Choice>
              <mc:Fallback>
                <p:oleObj name="Equação" r:id="rId3" imgW="2247840" imgH="380880" progId="Equation.3">
                  <p:embed/>
                  <p:pic>
                    <p:nvPicPr>
                      <p:cNvPr id="0" name="Picture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808" y="2996952"/>
                        <a:ext cx="4249737" cy="720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6295702"/>
              </p:ext>
            </p:extLst>
          </p:nvPr>
        </p:nvGraphicFramePr>
        <p:xfrm>
          <a:off x="3203575" y="5110163"/>
          <a:ext cx="3241675" cy="81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8" name="Equação" r:id="rId5" imgW="1714320" imgH="431640" progId="Equation.3">
                  <p:embed/>
                </p:oleObj>
              </mc:Choice>
              <mc:Fallback>
                <p:oleObj name="Equação" r:id="rId5" imgW="1714320" imgH="431640" progId="Equation.3">
                  <p:embed/>
                  <p:pic>
                    <p:nvPicPr>
                      <p:cNvPr id="0" name="Picture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5110163"/>
                        <a:ext cx="3241675" cy="817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239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 à Regressão.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Conclusões sobre o </a:t>
            </a:r>
            <a:r>
              <a:rPr lang="pt-BR" dirty="0" smtClean="0"/>
              <a:t>exemplo.</a:t>
            </a:r>
            <a:endParaRPr lang="pt-BR" dirty="0"/>
          </a:p>
          <a:p>
            <a:pPr marL="82296" indent="0">
              <a:buNone/>
            </a:pPr>
            <a:endParaRPr lang="pt-BR" sz="1800" dirty="0"/>
          </a:p>
          <a:p>
            <a:pPr marL="82296" indent="0">
              <a:buNone/>
            </a:pPr>
            <a:r>
              <a:rPr lang="pt-BR" sz="1800" dirty="0" smtClean="0"/>
              <a:t>O coeficiente de determinação </a:t>
            </a:r>
          </a:p>
          <a:p>
            <a:pPr marL="82296" indent="0">
              <a:buNone/>
            </a:pPr>
            <a:endParaRPr lang="pt-BR" sz="1800" dirty="0" smtClean="0"/>
          </a:p>
          <a:p>
            <a:pPr marL="82296" indent="0">
              <a:buNone/>
            </a:pPr>
            <a:endParaRPr lang="pt-BR" sz="1800" dirty="0"/>
          </a:p>
          <a:p>
            <a:pPr marL="82296" indent="0">
              <a:buNone/>
            </a:pPr>
            <a:endParaRPr lang="pt-BR" sz="1800" dirty="0" smtClean="0"/>
          </a:p>
          <a:p>
            <a:pPr marL="82296" indent="0">
              <a:buNone/>
            </a:pPr>
            <a:endParaRPr lang="pt-BR" sz="1800" dirty="0" smtClean="0"/>
          </a:p>
          <a:p>
            <a:pPr marL="82296" indent="0">
              <a:buNone/>
            </a:pPr>
            <a:endParaRPr lang="pt-BR" sz="1800" dirty="0" smtClean="0"/>
          </a:p>
          <a:p>
            <a:pPr marL="82296" indent="0">
              <a:buNone/>
            </a:pPr>
            <a:r>
              <a:rPr lang="pt-BR" sz="1800" dirty="0" smtClean="0"/>
              <a:t>Significa que 81,27%  da variação de y pode ser explicada pela relação entre x e y. Os 18,73% remanescentes não pode ser explicada pela relação entre x e y e isso ocorre devido ao acaso ou a outras variáveis. </a:t>
            </a:r>
          </a:p>
          <a:p>
            <a:pPr marL="82296" indent="0">
              <a:buNone/>
            </a:pPr>
            <a:endParaRPr lang="pt-BR" sz="1800" dirty="0" smtClean="0"/>
          </a:p>
          <a:p>
            <a:pPr marL="82296" indent="0">
              <a:buNone/>
            </a:pPr>
            <a:endParaRPr lang="pt-BR" sz="1800" dirty="0" smtClean="0"/>
          </a:p>
        </p:txBody>
      </p:sp>
      <p:graphicFrame>
        <p:nvGraphicFramePr>
          <p:cNvPr id="4" name="Obje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5478248"/>
              </p:ext>
            </p:extLst>
          </p:nvPr>
        </p:nvGraphicFramePr>
        <p:xfrm>
          <a:off x="2987824" y="2924944"/>
          <a:ext cx="2172196" cy="12073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5" name="Equação" r:id="rId3" imgW="863280" imgH="482400" progId="Equation.3">
                  <p:embed/>
                </p:oleObj>
              </mc:Choice>
              <mc:Fallback>
                <p:oleObj name="Equação" r:id="rId3" imgW="863280" imgH="482400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4" y="2924944"/>
                        <a:ext cx="2172196" cy="120736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8076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 à Regressão.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Exemplo.</a:t>
            </a:r>
          </a:p>
          <a:p>
            <a:pPr marL="82296" indent="0">
              <a:buNone/>
            </a:pPr>
            <a:endParaRPr lang="pt-BR" sz="1800" dirty="0"/>
          </a:p>
          <a:p>
            <a:pPr marL="82296" indent="0">
              <a:buNone/>
            </a:pPr>
            <a:endParaRPr lang="pt-BR" sz="1800" dirty="0" smtClean="0"/>
          </a:p>
          <a:p>
            <a:pPr marL="82296" indent="0">
              <a:buNone/>
            </a:pPr>
            <a:endParaRPr lang="pt-BR" sz="1800" dirty="0"/>
          </a:p>
          <a:p>
            <a:pPr marL="82296" indent="0">
              <a:buNone/>
            </a:pPr>
            <a:endParaRPr lang="pt-BR" sz="1800" dirty="0" smtClean="0"/>
          </a:p>
          <a:p>
            <a:pPr marL="82296" indent="0">
              <a:buNone/>
            </a:pPr>
            <a:endParaRPr lang="pt-BR" sz="1800" dirty="0" smtClean="0"/>
          </a:p>
          <a:p>
            <a:pPr marL="82296" indent="0">
              <a:buNone/>
            </a:pPr>
            <a:endParaRPr lang="pt-BR" sz="1800" dirty="0" smtClean="0"/>
          </a:p>
          <a:p>
            <a:pPr marL="82296" indent="0">
              <a:buNone/>
            </a:pPr>
            <a:endParaRPr lang="pt-BR" sz="1800" dirty="0" smtClean="0"/>
          </a:p>
          <a:p>
            <a:pPr marL="82296" indent="0">
              <a:buNone/>
            </a:pPr>
            <a:endParaRPr lang="pt-BR" sz="1800" dirty="0"/>
          </a:p>
          <a:p>
            <a:pPr marL="82296" indent="0">
              <a:buNone/>
            </a:pPr>
            <a:endParaRPr lang="pt-BR" sz="1800" dirty="0" smtClean="0"/>
          </a:p>
          <a:p>
            <a:pPr marL="82296" indent="0">
              <a:buNone/>
            </a:pPr>
            <a:endParaRPr lang="pt-BR" sz="1800" dirty="0" smtClean="0"/>
          </a:p>
          <a:p>
            <a:pPr marL="82296" indent="0">
              <a:buNone/>
            </a:pPr>
            <a:endParaRPr lang="pt-BR" sz="1800" dirty="0" smtClean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5736871"/>
              </p:ext>
            </p:extLst>
          </p:nvPr>
        </p:nvGraphicFramePr>
        <p:xfrm>
          <a:off x="1299108" y="4276071"/>
          <a:ext cx="7632850" cy="77432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07630"/>
                <a:gridCol w="612522"/>
                <a:gridCol w="612522"/>
                <a:gridCol w="612522"/>
                <a:gridCol w="612522"/>
                <a:gridCol w="612522"/>
                <a:gridCol w="612522"/>
                <a:gridCol w="612522"/>
                <a:gridCol w="612522"/>
                <a:gridCol w="612522"/>
                <a:gridCol w="612522"/>
              </a:tblGrid>
              <a:tr h="4320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dirty="0" smtClean="0">
                          <a:effectLst/>
                        </a:rPr>
                        <a:t>Propagandas</a:t>
                      </a:r>
                      <a:endParaRPr lang="pt-BR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45</a:t>
                      </a:r>
                      <a:endParaRPr lang="pt-BR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41</a:t>
                      </a:r>
                      <a:endParaRPr lang="pt-BR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52</a:t>
                      </a:r>
                      <a:endParaRPr lang="pt-BR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52</a:t>
                      </a:r>
                      <a:endParaRPr lang="pt-BR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51</a:t>
                      </a:r>
                      <a:endParaRPr lang="pt-BR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28</a:t>
                      </a:r>
                      <a:endParaRPr lang="pt-BR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18</a:t>
                      </a:r>
                      <a:endParaRPr lang="pt-BR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35</a:t>
                      </a:r>
                      <a:endParaRPr lang="pt-BR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45</a:t>
                      </a:r>
                      <a:endParaRPr lang="pt-BR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48</a:t>
                      </a:r>
                      <a:endParaRPr lang="pt-BR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b"/>
                </a:tc>
              </a:tr>
              <a:tr h="34227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dirty="0" smtClean="0">
                          <a:effectLst/>
                        </a:rPr>
                        <a:t>Vendas</a:t>
                      </a:r>
                      <a:endParaRPr lang="pt-BR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300</a:t>
                      </a:r>
                      <a:endParaRPr lang="pt-BR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 smtClean="0">
                          <a:effectLst/>
                        </a:rPr>
                        <a:t>220</a:t>
                      </a:r>
                      <a:endParaRPr lang="pt-BR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350</a:t>
                      </a:r>
                      <a:endParaRPr lang="pt-BR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 smtClean="0">
                          <a:effectLst/>
                        </a:rPr>
                        <a:t>389</a:t>
                      </a:r>
                      <a:endParaRPr lang="pt-BR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370</a:t>
                      </a:r>
                      <a:endParaRPr lang="pt-BR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130</a:t>
                      </a:r>
                      <a:endParaRPr lang="pt-BR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 smtClean="0">
                          <a:effectLst/>
                        </a:rPr>
                        <a:t>98</a:t>
                      </a:r>
                      <a:endParaRPr lang="pt-BR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170</a:t>
                      </a:r>
                      <a:endParaRPr lang="pt-BR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250</a:t>
                      </a:r>
                      <a:endParaRPr lang="pt-BR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290</a:t>
                      </a:r>
                      <a:endParaRPr lang="pt-BR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b"/>
                </a:tc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554610" y="1469976"/>
            <a:ext cx="7121846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sz="1600" dirty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Um diretor de vendas de uma rede de varejo deseja analisar a relação entre o investimento realizado em propaganda e as vendas das lojas da rede, para realizar projeções de vendas de futuros investimentos em propaganda. A tabela abaixo registra uma amostra representativa extraída dos registros históricos das lojas de tamanho equivalente, com os valores de Propaganda e Vendas em milhões de reais.</a:t>
            </a:r>
            <a:endParaRPr kumimoji="0" lang="pt-BR" altLang="pt-B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7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 à Regressão.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Regressão Linear Multivariada</a:t>
            </a:r>
          </a:p>
          <a:p>
            <a:pPr marL="82296" indent="0">
              <a:buNone/>
            </a:pPr>
            <a:endParaRPr lang="pt-BR" sz="1800" dirty="0"/>
          </a:p>
          <a:p>
            <a:pPr marL="82296" indent="0" algn="just">
              <a:buNone/>
            </a:pPr>
            <a:r>
              <a:rPr lang="pt-BR" sz="1800" dirty="0"/>
              <a:t>A </a:t>
            </a:r>
            <a:r>
              <a:rPr lang="pt-BR" sz="1800" dirty="0" smtClean="0"/>
              <a:t>regressão linear múltipla ou multivariada  </a:t>
            </a:r>
            <a:r>
              <a:rPr lang="pt-BR" sz="1800" dirty="0"/>
              <a:t>é usada para </a:t>
            </a:r>
            <a:r>
              <a:rPr lang="pt-BR" sz="1800" dirty="0" smtClean="0"/>
              <a:t> estabelecer uma relação linear entre uma única variável dependente com outras diversas variáveis </a:t>
            </a:r>
            <a:r>
              <a:rPr lang="pt-BR" sz="1800" dirty="0"/>
              <a:t>independentes.</a:t>
            </a:r>
          </a:p>
          <a:p>
            <a:pPr marL="82296" indent="0">
              <a:buNone/>
            </a:pPr>
            <a:endParaRPr lang="pt-BR" sz="1800" dirty="0" smtClean="0"/>
          </a:p>
          <a:p>
            <a:pPr marL="82296" indent="0">
              <a:buNone/>
            </a:pPr>
            <a:endParaRPr lang="pt-BR" sz="1800" dirty="0"/>
          </a:p>
          <a:p>
            <a:pPr marL="82296" indent="0">
              <a:buNone/>
            </a:pPr>
            <a:endParaRPr lang="pt-BR" sz="1800" dirty="0" smtClean="0"/>
          </a:p>
          <a:p>
            <a:pPr marL="82296" indent="0">
              <a:buNone/>
            </a:pPr>
            <a:endParaRPr lang="pt-BR" sz="1800" dirty="0" smtClean="0"/>
          </a:p>
          <a:p>
            <a:pPr marL="82296" indent="0">
              <a:buNone/>
            </a:pPr>
            <a:r>
              <a:rPr lang="pt-BR" sz="1800" dirty="0"/>
              <a:t>E</a:t>
            </a:r>
            <a:r>
              <a:rPr lang="pt-BR" sz="1800" dirty="0" smtClean="0"/>
              <a:t>m que,                                            </a:t>
            </a:r>
          </a:p>
          <a:p>
            <a:pPr marL="82296" indent="0">
              <a:buNone/>
            </a:pPr>
            <a:r>
              <a:rPr lang="pt-BR" sz="1800" dirty="0"/>
              <a:t> </a:t>
            </a:r>
            <a:r>
              <a:rPr lang="pt-BR" sz="1800" dirty="0" smtClean="0"/>
              <a:t>                                        significam parâmetros de regressão múltipla.  </a:t>
            </a:r>
          </a:p>
          <a:p>
            <a:pPr marL="82296" indent="0">
              <a:buNone/>
            </a:pPr>
            <a:r>
              <a:rPr lang="pt-BR" sz="1800" dirty="0"/>
              <a:t>     resíduo mais os possíveis erros de medição.</a:t>
            </a:r>
            <a:endParaRPr lang="pt-BR" sz="1800" dirty="0" smtClean="0"/>
          </a:p>
          <a:p>
            <a:pPr marL="82296" indent="0">
              <a:buNone/>
            </a:pPr>
            <a:r>
              <a:rPr lang="pt-BR" sz="1800" dirty="0" smtClean="0"/>
              <a:t>    </a:t>
            </a:r>
          </a:p>
          <a:p>
            <a:pPr marL="82296" indent="0">
              <a:buNone/>
            </a:pPr>
            <a:endParaRPr lang="pt-BR" sz="1800" dirty="0" smtClean="0"/>
          </a:p>
        </p:txBody>
      </p:sp>
      <p:graphicFrame>
        <p:nvGraphicFramePr>
          <p:cNvPr id="7" name="Objeto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1942270"/>
              </p:ext>
            </p:extLst>
          </p:nvPr>
        </p:nvGraphicFramePr>
        <p:xfrm>
          <a:off x="1331640" y="3501008"/>
          <a:ext cx="7272808" cy="7271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8" name="Equação" r:id="rId3" imgW="2527200" imgH="253800" progId="Equation.3">
                  <p:embed/>
                </p:oleObj>
              </mc:Choice>
              <mc:Fallback>
                <p:oleObj name="Equação" r:id="rId3" imgW="2527200" imgH="253800" progId="Equation.3">
                  <p:embed/>
                  <p:pic>
                    <p:nvPicPr>
                      <p:cNvPr id="0" name="Picture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3501008"/>
                        <a:ext cx="7272808" cy="72713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to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8645468"/>
              </p:ext>
            </p:extLst>
          </p:nvPr>
        </p:nvGraphicFramePr>
        <p:xfrm>
          <a:off x="1619672" y="5013176"/>
          <a:ext cx="2575669" cy="5019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9" name="Equação" r:id="rId5" imgW="1231560" imgH="241200" progId="Equation.3">
                  <p:embed/>
                </p:oleObj>
              </mc:Choice>
              <mc:Fallback>
                <p:oleObj name="Equação" r:id="rId5" imgW="1231560" imgH="241200" progId="Equation.3">
                  <p:embed/>
                  <p:pic>
                    <p:nvPicPr>
                      <p:cNvPr id="0" name="Picture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5013176"/>
                        <a:ext cx="2575669" cy="50198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to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8362030"/>
              </p:ext>
            </p:extLst>
          </p:nvPr>
        </p:nvGraphicFramePr>
        <p:xfrm>
          <a:off x="1619672" y="5373216"/>
          <a:ext cx="216024" cy="3240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0" name="Equação" r:id="rId7" imgW="152280" imgH="228600" progId="Equation.3">
                  <p:embed/>
                </p:oleObj>
              </mc:Choice>
              <mc:Fallback>
                <p:oleObj name="Equação" r:id="rId7" imgW="152280" imgH="228600" progId="Equation.3">
                  <p:embed/>
                  <p:pic>
                    <p:nvPicPr>
                      <p:cNvPr id="0" name="Picture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5373216"/>
                        <a:ext cx="216024" cy="3240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60386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 à Regressão.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Regressão </a:t>
            </a:r>
            <a:r>
              <a:rPr lang="pt-BR" smtClean="0"/>
              <a:t>Linear Multivariada.</a:t>
            </a:r>
            <a:endParaRPr lang="pt-BR" dirty="0" smtClean="0"/>
          </a:p>
          <a:p>
            <a:pPr marL="82296" indent="0">
              <a:buNone/>
            </a:pPr>
            <a:endParaRPr lang="pt-BR" sz="1800" dirty="0" smtClean="0"/>
          </a:p>
        </p:txBody>
      </p:sp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132856"/>
            <a:ext cx="4824536" cy="4149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642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 à Regressão.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Referências:</a:t>
            </a:r>
          </a:p>
          <a:p>
            <a:pPr marL="82296" indent="0">
              <a:buNone/>
            </a:pPr>
            <a:r>
              <a:rPr lang="pt-BR" sz="1800" dirty="0" smtClean="0"/>
              <a:t>-</a:t>
            </a:r>
            <a:r>
              <a:rPr lang="pt-BR" sz="1800" dirty="0"/>
              <a:t>LARSON, Ron; FARBER, Betsy.</a:t>
            </a:r>
            <a:r>
              <a:rPr lang="pt-BR" sz="1800" b="1" dirty="0"/>
              <a:t> </a:t>
            </a:r>
            <a:r>
              <a:rPr lang="pt-BR" sz="1800" i="1" dirty="0"/>
              <a:t>Estatística aplicada</a:t>
            </a:r>
            <a:r>
              <a:rPr lang="pt-BR" sz="1800" dirty="0"/>
              <a:t>. 2.ed. São Paulo: Pearson Prentice Hall</a:t>
            </a:r>
          </a:p>
          <a:p>
            <a:pPr marL="82296" indent="0">
              <a:buNone/>
            </a:pPr>
            <a:r>
              <a:rPr lang="pt-BR" sz="1800" dirty="0" smtClean="0"/>
              <a:t>- </a:t>
            </a:r>
            <a:r>
              <a:rPr lang="pt-BR" sz="1800" dirty="0"/>
              <a:t>TRIOLA, M. F. </a:t>
            </a:r>
            <a:r>
              <a:rPr lang="pt-BR" sz="1800" i="1" dirty="0" smtClean="0"/>
              <a:t>Introdução </a:t>
            </a:r>
            <a:r>
              <a:rPr lang="pt-BR" sz="1800" i="1" dirty="0"/>
              <a:t>à </a:t>
            </a:r>
            <a:r>
              <a:rPr lang="pt-BR" sz="1800" i="1" dirty="0" smtClean="0"/>
              <a:t>estatística</a:t>
            </a:r>
            <a:r>
              <a:rPr lang="pt-BR" sz="1800" dirty="0" smtClean="0"/>
              <a:t>. </a:t>
            </a:r>
            <a:r>
              <a:rPr lang="pt-BR" sz="1800" dirty="0"/>
              <a:t>Rio de Janeiro: Editora LTC, 2008. </a:t>
            </a:r>
          </a:p>
          <a:p>
            <a:pPr marL="82296" indent="0">
              <a:buNone/>
            </a:pPr>
            <a:endParaRPr lang="pt-BR" sz="1800" dirty="0" smtClean="0"/>
          </a:p>
        </p:txBody>
      </p:sp>
    </p:spTree>
    <p:extLst>
      <p:ext uri="{BB962C8B-B14F-4D97-AF65-F5344CB8AC3E}">
        <p14:creationId xmlns:p14="http://schemas.microsoft.com/office/powerpoint/2010/main" val="154516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 à Regressão.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 smtClean="0"/>
              <a:t>Algumas questões:</a:t>
            </a:r>
          </a:p>
          <a:p>
            <a:endParaRPr lang="pt-BR" sz="2000" dirty="0"/>
          </a:p>
          <a:p>
            <a:pPr marL="82296" indent="0">
              <a:buNone/>
            </a:pPr>
            <a:r>
              <a:rPr lang="pt-BR" sz="2000" dirty="0" smtClean="0"/>
              <a:t>I. Existe relação entre o preço praticado pela loja  e a demanda pelo produto?</a:t>
            </a:r>
          </a:p>
          <a:p>
            <a:pPr marL="82296" indent="0">
              <a:buNone/>
            </a:pPr>
            <a:endParaRPr lang="pt-BR" sz="2000" dirty="0"/>
          </a:p>
          <a:p>
            <a:pPr marL="82296" indent="0">
              <a:buNone/>
            </a:pPr>
            <a:r>
              <a:rPr lang="pt-BR" sz="2000" dirty="0" smtClean="0"/>
              <a:t>II. Como estabelecer uma fórmula que relacione a demanda e o preço?</a:t>
            </a:r>
          </a:p>
          <a:p>
            <a:pPr marL="82296" indent="0">
              <a:buNone/>
            </a:pPr>
            <a:endParaRPr lang="pt-BR" sz="2000" dirty="0"/>
          </a:p>
          <a:p>
            <a:pPr marL="82296" indent="0">
              <a:buNone/>
            </a:pPr>
            <a:r>
              <a:rPr lang="pt-BR" sz="2000" dirty="0" smtClean="0"/>
              <a:t>III. É possível estimar uma demanda para um determinado preço?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73129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 à Regressão.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 smtClean="0"/>
              <a:t>Gráfico de Dispersão.</a:t>
            </a:r>
          </a:p>
          <a:p>
            <a:pPr marL="82296" indent="0">
              <a:buNone/>
            </a:pPr>
            <a:r>
              <a:rPr lang="pt-BR" sz="2000" dirty="0"/>
              <a:t>Construindo um gráfico de dispersão para os dados da empresa </a:t>
            </a:r>
            <a:r>
              <a:rPr lang="pt-BR" sz="2000" dirty="0" smtClean="0"/>
              <a:t>Compra Certa</a:t>
            </a:r>
            <a:r>
              <a:rPr lang="pt-BR" sz="2000" dirty="0"/>
              <a:t>. </a:t>
            </a:r>
          </a:p>
          <a:p>
            <a:pPr marL="82296" indent="0">
              <a:buNone/>
            </a:pPr>
            <a:endParaRPr lang="pt-BR" sz="2000" dirty="0"/>
          </a:p>
          <a:p>
            <a:endParaRPr lang="pt-BR" sz="2000" dirty="0"/>
          </a:p>
        </p:txBody>
      </p:sp>
      <p:sp>
        <p:nvSpPr>
          <p:cNvPr id="5" name="Retângulo 4"/>
          <p:cNvSpPr/>
          <p:nvPr/>
        </p:nvSpPr>
        <p:spPr>
          <a:xfrm>
            <a:off x="1547664" y="5661248"/>
            <a:ext cx="71287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2296" indent="0">
              <a:buNone/>
            </a:pPr>
            <a:r>
              <a:rPr lang="pt-BR" dirty="0"/>
              <a:t>O gráfico de dispersão indica a possível existência de </a:t>
            </a:r>
            <a:r>
              <a:rPr lang="pt-BR" dirty="0" smtClean="0"/>
              <a:t>uma relação entre preço e demanda.</a:t>
            </a:r>
            <a:endParaRPr lang="pt-BR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564904"/>
            <a:ext cx="5596812" cy="286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4060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 à Regressão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Correlação</a:t>
            </a:r>
          </a:p>
          <a:p>
            <a:pPr marL="82296" indent="0">
              <a:buNone/>
            </a:pPr>
            <a:endParaRPr lang="pt-BR" sz="1800" dirty="0"/>
          </a:p>
          <a:p>
            <a:pPr marL="82296" indent="0" algn="just">
              <a:buNone/>
            </a:pPr>
            <a:r>
              <a:rPr lang="pt-BR" sz="1800" dirty="0" smtClean="0"/>
              <a:t>A correlação é uma  ferramenta estatísticas utilizada para </a:t>
            </a:r>
            <a:r>
              <a:rPr lang="pt-BR" sz="1800" dirty="0"/>
              <a:t>estimar </a:t>
            </a:r>
            <a:r>
              <a:rPr lang="pt-BR" sz="1800" dirty="0" smtClean="0"/>
              <a:t>a relação </a:t>
            </a:r>
            <a:r>
              <a:rPr lang="pt-BR" sz="1800" dirty="0"/>
              <a:t>que possa existir </a:t>
            </a:r>
            <a:r>
              <a:rPr lang="pt-BR" sz="1800" dirty="0" smtClean="0"/>
              <a:t>entre duas ou mais variáveis em uma população ou  amostra.  </a:t>
            </a:r>
          </a:p>
          <a:p>
            <a:pPr marL="82296" indent="0" algn="just">
              <a:buNone/>
            </a:pPr>
            <a:r>
              <a:rPr lang="pt-BR" sz="1800" dirty="0" smtClean="0"/>
              <a:t>Em termos gerais a correlação mede a “força” entre duas variáveis.</a:t>
            </a:r>
          </a:p>
          <a:p>
            <a:pPr marL="82296" indent="0" algn="just">
              <a:buNone/>
            </a:pPr>
            <a:endParaRPr lang="pt-BR" sz="1800" dirty="0" smtClean="0"/>
          </a:p>
          <a:p>
            <a:pPr algn="just"/>
            <a:r>
              <a:rPr lang="pt-BR" sz="1800" dirty="0"/>
              <a:t>Correlação Linear.</a:t>
            </a:r>
          </a:p>
          <a:p>
            <a:pPr marL="82296" indent="0" algn="just">
              <a:buNone/>
            </a:pPr>
            <a:r>
              <a:rPr lang="pt-BR" sz="1800" dirty="0" smtClean="0"/>
              <a:t>Mede </a:t>
            </a:r>
            <a:r>
              <a:rPr lang="pt-BR" sz="1800" dirty="0"/>
              <a:t>a força de relacionamento </a:t>
            </a:r>
            <a:r>
              <a:rPr lang="pt-BR" sz="1800" dirty="0" smtClean="0"/>
              <a:t>linear entre </a:t>
            </a:r>
            <a:r>
              <a:rPr lang="pt-BR" sz="1800" dirty="0"/>
              <a:t>as duas variáveis</a:t>
            </a:r>
            <a:r>
              <a:rPr lang="pt-BR" sz="1800" dirty="0" smtClean="0"/>
              <a:t>. Quando duas variáveis possuem correlação linear graficamente seus pontos se alinham por uma reta.</a:t>
            </a:r>
            <a:endParaRPr lang="pt-BR" sz="1800" dirty="0"/>
          </a:p>
          <a:p>
            <a:pPr marL="82296" indent="0" algn="just">
              <a:buNone/>
            </a:pPr>
            <a:endParaRPr lang="pt-BR" sz="1800" dirty="0" smtClean="0"/>
          </a:p>
          <a:p>
            <a:pPr marL="82296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556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 à Regressão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Coeficiente de Correlação de Pearson.</a:t>
            </a:r>
          </a:p>
          <a:p>
            <a:pPr marL="82296" indent="0" algn="just">
              <a:buNone/>
            </a:pPr>
            <a:r>
              <a:rPr lang="pt-BR" sz="1800" dirty="0" smtClean="0"/>
              <a:t>A correlação linear pode ser medida por:</a:t>
            </a:r>
          </a:p>
          <a:p>
            <a:pPr marL="82296" indent="0" algn="just">
              <a:buNone/>
            </a:pPr>
            <a:endParaRPr lang="pt-BR" sz="1800" dirty="0"/>
          </a:p>
          <a:p>
            <a:pPr marL="82296" indent="0" algn="just">
              <a:buNone/>
            </a:pPr>
            <a:endParaRPr lang="pt-BR" sz="1800" dirty="0" smtClean="0"/>
          </a:p>
          <a:p>
            <a:pPr marL="82296" indent="0" algn="just">
              <a:buNone/>
            </a:pPr>
            <a:endParaRPr lang="pt-BR" sz="1800" dirty="0"/>
          </a:p>
          <a:p>
            <a:pPr marL="82296" indent="0" algn="just">
              <a:buNone/>
            </a:pPr>
            <a:endParaRPr lang="pt-BR" sz="1800" dirty="0" smtClean="0"/>
          </a:p>
          <a:p>
            <a:pPr marL="82296" indent="0" algn="just">
              <a:buNone/>
            </a:pPr>
            <a:endParaRPr lang="pt-BR" sz="1800" dirty="0"/>
          </a:p>
          <a:p>
            <a:pPr marL="82296" indent="0" algn="just">
              <a:buNone/>
            </a:pPr>
            <a:r>
              <a:rPr lang="pt-BR" sz="1800" dirty="0" smtClean="0"/>
              <a:t>Fórmula simplificada:</a:t>
            </a:r>
          </a:p>
          <a:p>
            <a:pPr marL="82296" indent="0" algn="just">
              <a:buNone/>
            </a:pPr>
            <a:endParaRPr lang="pt-BR" sz="1800" dirty="0"/>
          </a:p>
          <a:p>
            <a:pPr marL="82296" indent="0" algn="just">
              <a:buNone/>
            </a:pPr>
            <a:endParaRPr lang="pt-BR" sz="1800" dirty="0" smtClean="0"/>
          </a:p>
          <a:p>
            <a:pPr marL="82296" indent="0" algn="just">
              <a:buNone/>
            </a:pPr>
            <a:endParaRPr lang="pt-BR" sz="1800" dirty="0"/>
          </a:p>
          <a:p>
            <a:pPr marL="82296" indent="0" algn="just">
              <a:buNone/>
            </a:pPr>
            <a:endParaRPr lang="pt-BR" sz="1800" dirty="0" smtClean="0"/>
          </a:p>
          <a:p>
            <a:pPr marL="82296" indent="0" algn="just">
              <a:buNone/>
            </a:pPr>
            <a:endParaRPr lang="pt-BR" sz="1800" dirty="0"/>
          </a:p>
          <a:p>
            <a:pPr marL="82296" indent="0" algn="just">
              <a:buNone/>
            </a:pPr>
            <a:endParaRPr lang="pt-BR" sz="1800" dirty="0" smtClean="0"/>
          </a:p>
          <a:p>
            <a:pPr marL="82296" indent="0" algn="just">
              <a:buNone/>
            </a:pPr>
            <a:endParaRPr lang="pt-BR" sz="1800" dirty="0" smtClean="0"/>
          </a:p>
          <a:p>
            <a:pPr marL="82296" indent="0">
              <a:buNone/>
            </a:pPr>
            <a:endParaRPr lang="pt-BR" dirty="0"/>
          </a:p>
        </p:txBody>
      </p:sp>
      <p:graphicFrame>
        <p:nvGraphicFramePr>
          <p:cNvPr id="19" name="Objeto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5991659"/>
              </p:ext>
            </p:extLst>
          </p:nvPr>
        </p:nvGraphicFramePr>
        <p:xfrm>
          <a:off x="2138586" y="2924944"/>
          <a:ext cx="5376863" cy="163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5" name="Equação" r:id="rId3" imgW="2844720" imgH="863280" progId="Equation.3">
                  <p:embed/>
                </p:oleObj>
              </mc:Choice>
              <mc:Fallback>
                <p:oleObj name="Equação" r:id="rId3" imgW="2844720" imgH="863280" progId="Equation.3">
                  <p:embed/>
                  <p:pic>
                    <p:nvPicPr>
                      <p:cNvPr id="0" name="Picture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8586" y="2924944"/>
                        <a:ext cx="5376863" cy="1633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to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1628445"/>
              </p:ext>
            </p:extLst>
          </p:nvPr>
        </p:nvGraphicFramePr>
        <p:xfrm>
          <a:off x="2138586" y="4948609"/>
          <a:ext cx="4899025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6" name="Equação" r:id="rId5" imgW="2590560" imgH="558720" progId="Equation.3">
                  <p:embed/>
                </p:oleObj>
              </mc:Choice>
              <mc:Fallback>
                <p:oleObj name="Equação" r:id="rId5" imgW="2590560" imgH="558720" progId="Equation.3">
                  <p:embed/>
                  <p:pic>
                    <p:nvPicPr>
                      <p:cNvPr id="0" name="Picture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8586" y="4948609"/>
                        <a:ext cx="4899025" cy="1057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9359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 à Regressão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Correlação Linear.</a:t>
            </a:r>
          </a:p>
          <a:p>
            <a:pPr marL="82296" indent="0">
              <a:buNone/>
            </a:pPr>
            <a:endParaRPr lang="pt-BR" sz="2000" dirty="0" smtClean="0"/>
          </a:p>
          <a:p>
            <a:pPr marL="82296" indent="0">
              <a:buNone/>
            </a:pPr>
            <a:r>
              <a:rPr lang="pt-BR" sz="2000" dirty="0" smtClean="0"/>
              <a:t>Os resultados obtidos pelo coeficiente de correlação são valores entre -</a:t>
            </a:r>
            <a:r>
              <a:rPr lang="en-US" altLang="pt-BR" sz="2000" dirty="0" smtClean="0">
                <a:latin typeface="Times New Roman" pitchFamily="18" charset="0"/>
              </a:rPr>
              <a:t>1 </a:t>
            </a:r>
            <a:r>
              <a:rPr lang="pt-BR" sz="2000" dirty="0" smtClean="0"/>
              <a:t>e </a:t>
            </a:r>
            <a:r>
              <a:rPr lang="en-US" altLang="pt-BR" sz="2000" dirty="0" smtClean="0">
                <a:latin typeface="Times New Roman" pitchFamily="18" charset="0"/>
              </a:rPr>
              <a:t>1. </a:t>
            </a:r>
            <a:r>
              <a:rPr lang="en-US" altLang="pt-BR" sz="2000" dirty="0" smtClean="0">
                <a:latin typeface="+mj-lt"/>
              </a:rPr>
              <a:t>A </a:t>
            </a:r>
            <a:r>
              <a:rPr lang="en-US" altLang="pt-BR" sz="2000" dirty="0" err="1" smtClean="0">
                <a:latin typeface="+mj-lt"/>
              </a:rPr>
              <a:t>intensidade</a:t>
            </a:r>
            <a:r>
              <a:rPr lang="en-US" altLang="pt-BR" sz="2000" dirty="0" smtClean="0">
                <a:latin typeface="+mj-lt"/>
              </a:rPr>
              <a:t> </a:t>
            </a:r>
            <a:r>
              <a:rPr lang="en-US" altLang="pt-BR" sz="2000" dirty="0" err="1" smtClean="0">
                <a:latin typeface="+mj-lt"/>
              </a:rPr>
              <a:t>dessa</a:t>
            </a:r>
            <a:r>
              <a:rPr lang="en-US" altLang="pt-BR" sz="2000" dirty="0" smtClean="0">
                <a:latin typeface="+mj-lt"/>
              </a:rPr>
              <a:t> </a:t>
            </a:r>
            <a:r>
              <a:rPr lang="pt-BR" sz="2000" dirty="0" smtClean="0">
                <a:latin typeface="+mj-lt"/>
              </a:rPr>
              <a:t>correlação  pode ser interpretada como:</a:t>
            </a:r>
            <a:endParaRPr lang="pt-BR" sz="1800" dirty="0"/>
          </a:p>
          <a:p>
            <a:pPr marL="82296" indent="0" eaLnBrk="0" hangingPunct="0">
              <a:lnSpc>
                <a:spcPct val="65000"/>
              </a:lnSpc>
              <a:spcBef>
                <a:spcPct val="50000"/>
              </a:spcBef>
              <a:buNone/>
            </a:pPr>
            <a:r>
              <a:rPr lang="en-US" altLang="pt-BR" sz="2400" b="1" dirty="0" err="1" smtClean="0">
                <a:latin typeface="Times New Roman" pitchFamily="18" charset="0"/>
              </a:rPr>
              <a:t>Correlação</a:t>
            </a:r>
            <a:r>
              <a:rPr lang="en-US" altLang="pt-BR" sz="2400" b="1" dirty="0">
                <a:latin typeface="Times New Roman" pitchFamily="18" charset="0"/>
              </a:rPr>
              <a:t>	    </a:t>
            </a:r>
            <a:r>
              <a:rPr lang="en-US" altLang="pt-BR" sz="2400" b="1" dirty="0" err="1">
                <a:latin typeface="Times New Roman" pitchFamily="18" charset="0"/>
              </a:rPr>
              <a:t>Interpretação</a:t>
            </a:r>
            <a:endParaRPr lang="en-US" altLang="pt-BR" sz="2400" b="1" dirty="0">
              <a:latin typeface="Times New Roman" pitchFamily="18" charset="0"/>
            </a:endParaRPr>
          </a:p>
          <a:p>
            <a:pPr marL="82296" indent="0" eaLnBrk="0" hangingPunct="0">
              <a:lnSpc>
                <a:spcPct val="65000"/>
              </a:lnSpc>
              <a:spcBef>
                <a:spcPct val="50000"/>
              </a:spcBef>
              <a:buNone/>
            </a:pPr>
            <a:r>
              <a:rPr lang="en-US" altLang="pt-BR" sz="2400" dirty="0">
                <a:latin typeface="Times New Roman" pitchFamily="18" charset="0"/>
              </a:rPr>
              <a:t> </a:t>
            </a:r>
            <a:r>
              <a:rPr lang="en-US" altLang="pt-BR" sz="2400" dirty="0" smtClean="0">
                <a:latin typeface="Times New Roman" pitchFamily="18" charset="0"/>
              </a:rPr>
              <a:t>| r | </a:t>
            </a:r>
            <a:r>
              <a:rPr lang="en-US" altLang="pt-BR" sz="2400" dirty="0">
                <a:latin typeface="Times New Roman" pitchFamily="18" charset="0"/>
              </a:rPr>
              <a:t>=  0.00    	     </a:t>
            </a:r>
            <a:r>
              <a:rPr lang="en-US" altLang="pt-BR" sz="2400" dirty="0" err="1">
                <a:latin typeface="Times New Roman" pitchFamily="18" charset="0"/>
              </a:rPr>
              <a:t>Não</a:t>
            </a:r>
            <a:r>
              <a:rPr lang="en-US" altLang="pt-BR" sz="2400" dirty="0">
                <a:latin typeface="Times New Roman" pitchFamily="18" charset="0"/>
              </a:rPr>
              <a:t> </a:t>
            </a:r>
            <a:r>
              <a:rPr lang="en-US" altLang="pt-BR" sz="2400" dirty="0" err="1">
                <a:latin typeface="Times New Roman" pitchFamily="18" charset="0"/>
              </a:rPr>
              <a:t>há</a:t>
            </a:r>
            <a:r>
              <a:rPr lang="en-US" altLang="pt-BR" sz="2400" dirty="0">
                <a:latin typeface="Times New Roman" pitchFamily="18" charset="0"/>
              </a:rPr>
              <a:t> </a:t>
            </a:r>
            <a:r>
              <a:rPr lang="en-US" altLang="pt-BR" sz="2400" dirty="0" err="1" smtClean="0">
                <a:latin typeface="Times New Roman" pitchFamily="18" charset="0"/>
              </a:rPr>
              <a:t>correlação</a:t>
            </a:r>
            <a:r>
              <a:rPr lang="en-US" altLang="pt-BR" sz="2400" dirty="0" smtClean="0">
                <a:latin typeface="Times New Roman" pitchFamily="18" charset="0"/>
              </a:rPr>
              <a:t> </a:t>
            </a:r>
            <a:r>
              <a:rPr lang="en-US" altLang="pt-BR" sz="2400" dirty="0">
                <a:latin typeface="Times New Roman" pitchFamily="18" charset="0"/>
              </a:rPr>
              <a:t>entre x e y</a:t>
            </a:r>
          </a:p>
          <a:p>
            <a:pPr marL="82296" indent="0" eaLnBrk="0" hangingPunct="0">
              <a:lnSpc>
                <a:spcPct val="65000"/>
              </a:lnSpc>
              <a:spcBef>
                <a:spcPct val="50000"/>
              </a:spcBef>
              <a:buNone/>
            </a:pPr>
            <a:r>
              <a:rPr lang="en-US" altLang="pt-BR" sz="2400" dirty="0">
                <a:latin typeface="Times New Roman" pitchFamily="18" charset="0"/>
              </a:rPr>
              <a:t> | r |</a:t>
            </a:r>
            <a:r>
              <a:rPr lang="en-US" altLang="pt-BR" sz="2400" dirty="0" smtClean="0">
                <a:latin typeface="Times New Roman" pitchFamily="18" charset="0"/>
              </a:rPr>
              <a:t> </a:t>
            </a:r>
            <a:r>
              <a:rPr lang="en-US" altLang="pt-BR" sz="2400" dirty="0">
                <a:latin typeface="Times New Roman" pitchFamily="18" charset="0"/>
              </a:rPr>
              <a:t>=  0.20	     </a:t>
            </a:r>
            <a:r>
              <a:rPr lang="en-US" altLang="pt-BR" sz="2400" dirty="0" err="1" smtClean="0">
                <a:latin typeface="Times New Roman" pitchFamily="18" charset="0"/>
              </a:rPr>
              <a:t>Baixa</a:t>
            </a:r>
            <a:r>
              <a:rPr lang="en-US" altLang="pt-BR" sz="2400" dirty="0" smtClean="0">
                <a:latin typeface="Times New Roman" pitchFamily="18" charset="0"/>
              </a:rPr>
              <a:t> </a:t>
            </a:r>
            <a:r>
              <a:rPr lang="en-US" altLang="pt-BR" sz="2400" dirty="0" err="1" smtClean="0">
                <a:latin typeface="Times New Roman" pitchFamily="18" charset="0"/>
              </a:rPr>
              <a:t>correlação</a:t>
            </a:r>
            <a:r>
              <a:rPr lang="en-US" altLang="pt-BR" sz="2400" dirty="0" smtClean="0">
                <a:latin typeface="Times New Roman" pitchFamily="18" charset="0"/>
              </a:rPr>
              <a:t> entre </a:t>
            </a:r>
            <a:r>
              <a:rPr lang="en-US" altLang="pt-BR" sz="2400" dirty="0">
                <a:latin typeface="Times New Roman" pitchFamily="18" charset="0"/>
              </a:rPr>
              <a:t>x e y</a:t>
            </a:r>
          </a:p>
          <a:p>
            <a:pPr marL="82296" indent="0" eaLnBrk="0" hangingPunct="0">
              <a:lnSpc>
                <a:spcPct val="65000"/>
              </a:lnSpc>
              <a:spcBef>
                <a:spcPct val="50000"/>
              </a:spcBef>
              <a:buNone/>
            </a:pPr>
            <a:r>
              <a:rPr lang="en-US" altLang="pt-BR" sz="2400" dirty="0">
                <a:latin typeface="Times New Roman" pitchFamily="18" charset="0"/>
              </a:rPr>
              <a:t> | r | </a:t>
            </a:r>
            <a:r>
              <a:rPr lang="en-US" altLang="pt-BR" sz="2400" dirty="0" smtClean="0">
                <a:latin typeface="Times New Roman" pitchFamily="18" charset="0"/>
              </a:rPr>
              <a:t>=  </a:t>
            </a:r>
            <a:r>
              <a:rPr lang="en-US" altLang="pt-BR" sz="2400" dirty="0">
                <a:latin typeface="Times New Roman" pitchFamily="18" charset="0"/>
              </a:rPr>
              <a:t>0.40	     </a:t>
            </a:r>
            <a:r>
              <a:rPr lang="en-US" altLang="pt-BR" sz="2400" dirty="0" err="1" smtClean="0">
                <a:latin typeface="Times New Roman" pitchFamily="18" charset="0"/>
              </a:rPr>
              <a:t>Moderada</a:t>
            </a:r>
            <a:r>
              <a:rPr lang="en-US" altLang="pt-BR" sz="2400" dirty="0" smtClean="0">
                <a:latin typeface="Times New Roman" pitchFamily="18" charset="0"/>
              </a:rPr>
              <a:t> </a:t>
            </a:r>
            <a:r>
              <a:rPr lang="en-US" altLang="pt-BR" sz="2400" dirty="0" err="1" smtClean="0">
                <a:latin typeface="Times New Roman" pitchFamily="18" charset="0"/>
              </a:rPr>
              <a:t>correlação</a:t>
            </a:r>
            <a:r>
              <a:rPr lang="en-US" altLang="pt-BR" sz="2400" dirty="0" smtClean="0">
                <a:latin typeface="Times New Roman" pitchFamily="18" charset="0"/>
              </a:rPr>
              <a:t> entre </a:t>
            </a:r>
            <a:r>
              <a:rPr lang="en-US" altLang="pt-BR" sz="2400" dirty="0">
                <a:latin typeface="Times New Roman" pitchFamily="18" charset="0"/>
              </a:rPr>
              <a:t>x e y</a:t>
            </a:r>
          </a:p>
          <a:p>
            <a:pPr marL="82296" indent="0" eaLnBrk="0" hangingPunct="0">
              <a:lnSpc>
                <a:spcPct val="65000"/>
              </a:lnSpc>
              <a:spcBef>
                <a:spcPct val="50000"/>
              </a:spcBef>
              <a:buNone/>
            </a:pPr>
            <a:r>
              <a:rPr lang="en-US" altLang="pt-BR" sz="2400" dirty="0">
                <a:latin typeface="Times New Roman" pitchFamily="18" charset="0"/>
              </a:rPr>
              <a:t> | r |</a:t>
            </a:r>
            <a:r>
              <a:rPr lang="en-US" altLang="pt-BR" sz="2400" dirty="0" smtClean="0">
                <a:latin typeface="Times New Roman" pitchFamily="18" charset="0"/>
              </a:rPr>
              <a:t> </a:t>
            </a:r>
            <a:r>
              <a:rPr lang="en-US" altLang="pt-BR" sz="2400" dirty="0">
                <a:latin typeface="Times New Roman" pitchFamily="18" charset="0"/>
              </a:rPr>
              <a:t>=  0.70	     </a:t>
            </a:r>
            <a:r>
              <a:rPr lang="en-US" altLang="pt-BR" sz="2400" dirty="0" smtClean="0">
                <a:latin typeface="Times New Roman" pitchFamily="18" charset="0"/>
              </a:rPr>
              <a:t>Alta </a:t>
            </a:r>
            <a:r>
              <a:rPr lang="en-US" altLang="pt-BR" sz="2400" dirty="0" err="1" smtClean="0">
                <a:latin typeface="Times New Roman" pitchFamily="18" charset="0"/>
              </a:rPr>
              <a:t>correlação</a:t>
            </a:r>
            <a:r>
              <a:rPr lang="en-US" altLang="pt-BR" sz="2400" dirty="0" smtClean="0">
                <a:latin typeface="Times New Roman" pitchFamily="18" charset="0"/>
              </a:rPr>
              <a:t> entre </a:t>
            </a:r>
            <a:r>
              <a:rPr lang="en-US" altLang="pt-BR" sz="2400" dirty="0">
                <a:latin typeface="Times New Roman" pitchFamily="18" charset="0"/>
              </a:rPr>
              <a:t>x e y</a:t>
            </a:r>
          </a:p>
          <a:p>
            <a:pPr marL="82296" indent="0" eaLnBrk="0" hangingPunct="0">
              <a:lnSpc>
                <a:spcPct val="65000"/>
              </a:lnSpc>
              <a:spcBef>
                <a:spcPct val="50000"/>
              </a:spcBef>
              <a:buNone/>
            </a:pPr>
            <a:r>
              <a:rPr lang="en-US" altLang="pt-BR" sz="2400" dirty="0">
                <a:latin typeface="Times New Roman" pitchFamily="18" charset="0"/>
              </a:rPr>
              <a:t> | r |</a:t>
            </a:r>
            <a:r>
              <a:rPr lang="en-US" altLang="pt-BR" sz="2400" dirty="0" smtClean="0">
                <a:latin typeface="Times New Roman" pitchFamily="18" charset="0"/>
              </a:rPr>
              <a:t> </a:t>
            </a:r>
            <a:r>
              <a:rPr lang="en-US" altLang="pt-BR" sz="2400" dirty="0">
                <a:latin typeface="Times New Roman" pitchFamily="18" charset="0"/>
              </a:rPr>
              <a:t>= 1.00 	     </a:t>
            </a:r>
            <a:r>
              <a:rPr lang="en-US" altLang="pt-BR" sz="2400" dirty="0" err="1">
                <a:latin typeface="Times New Roman" pitchFamily="18" charset="0"/>
              </a:rPr>
              <a:t>Perfeita</a:t>
            </a:r>
            <a:r>
              <a:rPr lang="en-US" altLang="pt-BR" sz="2400" dirty="0">
                <a:latin typeface="Times New Roman" pitchFamily="18" charset="0"/>
              </a:rPr>
              <a:t> </a:t>
            </a:r>
            <a:r>
              <a:rPr lang="en-US" altLang="pt-BR" sz="2400" dirty="0" err="1" smtClean="0">
                <a:latin typeface="Times New Roman" pitchFamily="18" charset="0"/>
              </a:rPr>
              <a:t>correlação</a:t>
            </a:r>
            <a:r>
              <a:rPr lang="en-US" altLang="pt-BR" sz="2400" dirty="0" smtClean="0">
                <a:latin typeface="Times New Roman" pitchFamily="18" charset="0"/>
              </a:rPr>
              <a:t> </a:t>
            </a:r>
            <a:r>
              <a:rPr lang="en-US" altLang="pt-BR" sz="2400" dirty="0">
                <a:latin typeface="Times New Roman" pitchFamily="18" charset="0"/>
              </a:rPr>
              <a:t>entre x e y	</a:t>
            </a:r>
          </a:p>
          <a:p>
            <a:pPr marL="82296" indent="0">
              <a:buNone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0180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 à Regressão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Correlação</a:t>
            </a:r>
          </a:p>
          <a:p>
            <a:pPr marL="82296" indent="0">
              <a:buNone/>
            </a:pPr>
            <a:r>
              <a:rPr lang="pt-BR" sz="1800" dirty="0" smtClean="0"/>
              <a:t>Alguns tipos de gráficos.</a:t>
            </a:r>
          </a:p>
          <a:p>
            <a:pPr marL="82296" indent="0">
              <a:buNone/>
            </a:pPr>
            <a:endParaRPr lang="pt-BR" sz="1800" dirty="0" smtClean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564904"/>
            <a:ext cx="4104456" cy="3698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3570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 à Regressão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Correlação</a:t>
            </a:r>
          </a:p>
          <a:p>
            <a:pPr marL="82296" indent="0">
              <a:buNone/>
            </a:pPr>
            <a:endParaRPr lang="pt-BR" sz="1800" dirty="0" smtClean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132856"/>
            <a:ext cx="5813648" cy="4131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776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ício">
  <a:themeElements>
    <a:clrScheme name="Solstício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ício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íci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4118</TotalTime>
  <Words>1321</Words>
  <Application>Microsoft Office PowerPoint</Application>
  <PresentationFormat>Apresentação na tela (4:3)</PresentationFormat>
  <Paragraphs>302</Paragraphs>
  <Slides>29</Slides>
  <Notes>2</Notes>
  <HiddenSlides>0</HiddenSlides>
  <MMClips>0</MMClips>
  <ScaleCrop>false</ScaleCrop>
  <HeadingPairs>
    <vt:vector size="8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7" baseType="lpstr">
      <vt:lpstr>Arial</vt:lpstr>
      <vt:lpstr>Calibri</vt:lpstr>
      <vt:lpstr>Gill Sans MT</vt:lpstr>
      <vt:lpstr>Times New Roman</vt:lpstr>
      <vt:lpstr>Verdana</vt:lpstr>
      <vt:lpstr>Wingdings 2</vt:lpstr>
      <vt:lpstr>Solstício</vt:lpstr>
      <vt:lpstr>Equação</vt:lpstr>
      <vt:lpstr>Introdução à Regressão </vt:lpstr>
      <vt:lpstr>Introdução à Regressão </vt:lpstr>
      <vt:lpstr>Introdução à Regressão.</vt:lpstr>
      <vt:lpstr>Introdução à Regressão.</vt:lpstr>
      <vt:lpstr>Introdução à Regressão</vt:lpstr>
      <vt:lpstr>Introdução à Regressão</vt:lpstr>
      <vt:lpstr>Introdução à Regressão</vt:lpstr>
      <vt:lpstr>Introdução à Regressão</vt:lpstr>
      <vt:lpstr>Introdução à Regressão</vt:lpstr>
      <vt:lpstr>Introdução à Regressão.</vt:lpstr>
      <vt:lpstr>Introdução à Regressão.</vt:lpstr>
      <vt:lpstr>Introdução à Regressão.</vt:lpstr>
      <vt:lpstr>Introdução à Regressão.</vt:lpstr>
      <vt:lpstr>Introdução à Regressão</vt:lpstr>
      <vt:lpstr>Introdução à Regressão</vt:lpstr>
      <vt:lpstr>Introdução à Regressão</vt:lpstr>
      <vt:lpstr>Introdução à Regressão</vt:lpstr>
      <vt:lpstr>Introdução à Regressão</vt:lpstr>
      <vt:lpstr>Introdução à Regressão</vt:lpstr>
      <vt:lpstr>Introdução à Regressão</vt:lpstr>
      <vt:lpstr>Introdução à Regressão</vt:lpstr>
      <vt:lpstr>Introdução à Regressão.</vt:lpstr>
      <vt:lpstr>Introdução à Regressão.</vt:lpstr>
      <vt:lpstr>Introdução à Regressão.</vt:lpstr>
      <vt:lpstr>Introdução à Regressão.</vt:lpstr>
      <vt:lpstr>Introdução à Regressão.</vt:lpstr>
      <vt:lpstr>Introdução à Regressão.</vt:lpstr>
      <vt:lpstr>Introdução à Regressão.</vt:lpstr>
      <vt:lpstr>Introdução à Regressão.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à Regressão</dc:title>
  <dc:creator>Carlos &amp; Vanessa</dc:creator>
  <cp:lastModifiedBy>Carlos Henrique Dias</cp:lastModifiedBy>
  <cp:revision>73</cp:revision>
  <dcterms:created xsi:type="dcterms:W3CDTF">2013-10-14T20:12:16Z</dcterms:created>
  <dcterms:modified xsi:type="dcterms:W3CDTF">2016-09-12T11:30:57Z</dcterms:modified>
</cp:coreProperties>
</file>