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66"/>
  </p:notesMasterIdLst>
  <p:handoutMasterIdLst>
    <p:handoutMasterId r:id="rId67"/>
  </p:handoutMasterIdLst>
  <p:sldIdLst>
    <p:sldId id="309" r:id="rId2"/>
    <p:sldId id="310" r:id="rId3"/>
    <p:sldId id="311" r:id="rId4"/>
    <p:sldId id="312" r:id="rId5"/>
    <p:sldId id="349" r:id="rId6"/>
    <p:sldId id="360" r:id="rId7"/>
    <p:sldId id="361" r:id="rId8"/>
    <p:sldId id="362" r:id="rId9"/>
    <p:sldId id="350" r:id="rId10"/>
    <p:sldId id="313" r:id="rId11"/>
    <p:sldId id="351" r:id="rId12"/>
    <p:sldId id="314" r:id="rId13"/>
    <p:sldId id="370" r:id="rId14"/>
    <p:sldId id="371" r:id="rId15"/>
    <p:sldId id="315" r:id="rId16"/>
    <p:sldId id="372" r:id="rId17"/>
    <p:sldId id="373" r:id="rId18"/>
    <p:sldId id="364" r:id="rId19"/>
    <p:sldId id="316" r:id="rId20"/>
    <p:sldId id="317" r:id="rId21"/>
    <p:sldId id="367" r:id="rId22"/>
    <p:sldId id="352" r:id="rId23"/>
    <p:sldId id="368" r:id="rId24"/>
    <p:sldId id="320" r:id="rId25"/>
    <p:sldId id="354" r:id="rId26"/>
    <p:sldId id="355" r:id="rId27"/>
    <p:sldId id="356" r:id="rId28"/>
    <p:sldId id="322" r:id="rId29"/>
    <p:sldId id="363" r:id="rId30"/>
    <p:sldId id="323" r:id="rId31"/>
    <p:sldId id="324" r:id="rId32"/>
    <p:sldId id="357" r:id="rId33"/>
    <p:sldId id="325" r:id="rId34"/>
    <p:sldId id="328" r:id="rId35"/>
    <p:sldId id="358" r:id="rId36"/>
    <p:sldId id="369" r:id="rId37"/>
    <p:sldId id="333" r:id="rId38"/>
    <p:sldId id="335" r:id="rId39"/>
    <p:sldId id="326" r:id="rId40"/>
    <p:sldId id="329" r:id="rId41"/>
    <p:sldId id="379" r:id="rId42"/>
    <p:sldId id="331" r:id="rId43"/>
    <p:sldId id="332" r:id="rId44"/>
    <p:sldId id="339" r:id="rId45"/>
    <p:sldId id="377" r:id="rId46"/>
    <p:sldId id="365" r:id="rId47"/>
    <p:sldId id="327" r:id="rId48"/>
    <p:sldId id="330" r:id="rId49"/>
    <p:sldId id="336" r:id="rId50"/>
    <p:sldId id="338" r:id="rId51"/>
    <p:sldId id="366" r:id="rId52"/>
    <p:sldId id="378" r:id="rId53"/>
    <p:sldId id="337" r:id="rId54"/>
    <p:sldId id="334" r:id="rId55"/>
    <p:sldId id="340" r:id="rId56"/>
    <p:sldId id="374" r:id="rId57"/>
    <p:sldId id="341" r:id="rId58"/>
    <p:sldId id="342" r:id="rId59"/>
    <p:sldId id="375" r:id="rId60"/>
    <p:sldId id="344" r:id="rId61"/>
    <p:sldId id="376" r:id="rId62"/>
    <p:sldId id="345" r:id="rId63"/>
    <p:sldId id="346" r:id="rId64"/>
    <p:sldId id="347" r:id="rId6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50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192B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4" autoAdjust="0"/>
    <p:restoredTop sz="94660" autoAdjust="0"/>
  </p:normalViewPr>
  <p:slideViewPr>
    <p:cSldViewPr>
      <p:cViewPr varScale="1">
        <p:scale>
          <a:sx n="73" d="100"/>
          <a:sy n="73" d="100"/>
        </p:scale>
        <p:origin x="372" y="72"/>
      </p:cViewPr>
      <p:guideLst>
        <p:guide orient="horz" pos="3456"/>
        <p:guide pos="5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68CFECB3-3E38-41C5-8768-E4CC54644CF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73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1621761E-B79F-4310-9B17-AE4C2C049779}" type="datetimeFigureOut">
              <a:rPr lang="pt-BR"/>
              <a:pPr>
                <a:defRPr/>
              </a:pPr>
              <a:t>07/03/2020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0AD0D1B-11DA-4AE9-9CDB-9BBB61D7D90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477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4F57C26E-1542-4BC4-A0CA-A37B4CE663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92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F57C26E-1542-4BC4-A0CA-A37B4CE663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5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F57C26E-1542-4BC4-A0CA-A37B4CE663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3768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F57C26E-1542-4BC4-A0CA-A37B4CE663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052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F57C26E-1542-4BC4-A0CA-A37B4CE663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5023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F57C26E-1542-4BC4-A0CA-A37B4CE663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015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F57C26E-1542-4BC4-A0CA-A37B4CE663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913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74B99FC-3E3F-47DF-BF19-02B3E9F7DB2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023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5964D73-ABBB-49C7-B19F-30FA2FEEA4DF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97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7405D72E-C7D5-48E2-B2D8-34D044C1461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35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B5759FE5-50E4-4E13-AB95-7D038AB2C20E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29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0BE65B5A-19C2-4F66-ACD9-76306AC22F5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341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6900600E-25B5-4A89-82AC-647CE8C059A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52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ABD66C3C-EA07-4C55-8D36-5F2E73CB3032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45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E264B0C8-60F4-4755-8E60-E47B93FCF70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07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30BF324D-F441-4C56-8F99-76F3470F4608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35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9C0F89FC-7EDB-4878-80EC-0FE76389638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9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57C26E-1542-4BC4-A0CA-A37B4CE663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530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matematicadidatica.com.br/Porcentagem1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matematicadidatica.com.br/MEx.ashx?XHNxcnRbM117MSwyXHF1YWRcY2RvdFxxdWFkMSwxMlxxdWFkXGNkb3RccXVhZDEsMDd9XHF1YWRcUmlnaHRhcnJvd1xxdWFkXHNxcnRbM117MSw0MzgwOH1ccXVhZFxSaWdodGFycm93XHF1YWQxLDEyODc0MQ==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Motivação</a:t>
            </a:r>
            <a:endParaRPr lang="pt-BR" dirty="0" smtClean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As medidas são ferramentas básicas importantes para a medição e descrição de diferentes características de um conjunto de dados;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Estudaremos:</a:t>
            </a:r>
          </a:p>
          <a:p>
            <a:pPr lvl="1"/>
            <a:r>
              <a:rPr lang="pt-BR" dirty="0" smtClean="0"/>
              <a:t>Medidas de Posição Central;</a:t>
            </a:r>
          </a:p>
          <a:p>
            <a:pPr lvl="1"/>
            <a:r>
              <a:rPr lang="pt-BR" dirty="0" smtClean="0"/>
              <a:t>Medidas de Dispersão;</a:t>
            </a:r>
          </a:p>
          <a:p>
            <a:pPr lvl="1"/>
            <a:r>
              <a:rPr lang="pt-BR" dirty="0" smtClean="0"/>
              <a:t>Medidas de Posição;</a:t>
            </a:r>
          </a:p>
          <a:p>
            <a:pPr lvl="1"/>
            <a:r>
              <a:rPr lang="pt-BR" dirty="0" smtClean="0"/>
              <a:t>Medidas de Assimetria e Curtose.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Média Ponderada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É dada por: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i="1" dirty="0" smtClean="0"/>
              </a:p>
              <a:p>
                <a:pPr marL="0" indent="0">
                  <a:buNone/>
                </a:pPr>
                <a:r>
                  <a:rPr lang="pt-BR" dirty="0" smtClean="0"/>
                  <a:t>Onde</a:t>
                </a:r>
                <a:r>
                  <a:rPr lang="pt-BR" i="1" dirty="0" smtClean="0"/>
                  <a:t> </a:t>
                </a:r>
                <a:r>
                  <a:rPr lang="pt-BR" i="1" dirty="0" err="1" smtClean="0"/>
                  <a:t>w</a:t>
                </a:r>
                <a:r>
                  <a:rPr lang="pt-BR" i="1" baseline="-25000" dirty="0" err="1" smtClean="0"/>
                  <a:t>i</a:t>
                </a:r>
                <a:r>
                  <a:rPr lang="pt-BR" dirty="0" smtClean="0"/>
                  <a:t> é o peso de cada </a:t>
                </a:r>
                <a:r>
                  <a:rPr lang="pt-BR" i="1" dirty="0" smtClean="0"/>
                  <a:t>x</a:t>
                </a:r>
                <a:r>
                  <a:rPr lang="pt-BR" i="1" baseline="-25000" dirty="0" smtClean="0"/>
                  <a:t>i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Média Ponderada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i="1" dirty="0" smtClean="0"/>
                  <a:t>Exemplo</a:t>
                </a:r>
              </a:p>
              <a:p>
                <a:pPr marL="282575" lvl="1" indent="0">
                  <a:buNone/>
                </a:pPr>
                <a:r>
                  <a:rPr lang="pt-BR" dirty="0" smtClean="0"/>
                  <a:t>O exame de seleção pode ser composto de 3 provas onde as duas primeiras tem peso 1 e a terceira tem peso 2. Um candidato com notas 70, 75 e 90 terá média final:</a:t>
                </a:r>
              </a:p>
              <a:p>
                <a:pPr marL="282575" lvl="1" indent="0">
                  <a:buNone/>
                </a:pPr>
                <a:endParaRPr lang="pt-BR" i="1" dirty="0">
                  <a:latin typeface="Cambria Math"/>
                </a:endParaRPr>
              </a:p>
              <a:p>
                <a:pPr marL="2825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1⋅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70+1</m:t>
                          </m:r>
                          <m:r>
                            <a:rPr lang="pt-BR" i="1">
                              <a:latin typeface="Cambria Math"/>
                            </a:rPr>
                            <m:t>⋅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75+2</m:t>
                          </m:r>
                          <m:r>
                            <a:rPr lang="pt-BR" i="1">
                              <a:latin typeface="Cambria Math"/>
                            </a:rPr>
                            <m:t>⋅</m:t>
                          </m:r>
                          <m:r>
                            <a:rPr lang="pt-BR" b="0" i="0" smtClean="0">
                              <a:latin typeface="Cambria Math"/>
                            </a:rPr>
                            <m:t>90</m:t>
                          </m:r>
                        </m:num>
                        <m:den>
                          <m:r>
                            <a:rPr lang="pt-BR" b="0" i="0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pt-BR" b="0" i="0" smtClean="0">
                          <a:latin typeface="Cambria Math"/>
                        </a:rPr>
                        <m:t>=81,25</m:t>
                      </m:r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1843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2" r="-17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Média Harmônica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A média harmônica equivale ao inverso da média aritmética dos inversos de </a:t>
                </a:r>
                <a:r>
                  <a:rPr lang="pt-BR" i="1" dirty="0" smtClean="0"/>
                  <a:t>n</a:t>
                </a:r>
                <a:r>
                  <a:rPr lang="pt-BR" dirty="0" smtClean="0"/>
                  <a:t> valores.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𝐻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+…+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i="1" dirty="0" smtClean="0"/>
                  <a:t>Exemplo</a:t>
                </a:r>
                <a:r>
                  <a:rPr lang="pt-BR" dirty="0" smtClean="0"/>
                  <a:t>: a média harmônica de 12, 14 e 16 é:</a:t>
                </a:r>
              </a:p>
              <a:p>
                <a:pPr marL="2825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𝐻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12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16</m:t>
                              </m:r>
                            </m:den>
                          </m:f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=13,81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65" t="-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Média Harmônica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0" i="1" dirty="0" smtClean="0">
                    <a:latin typeface="Cambria Math"/>
                  </a:rPr>
                  <a:t>Exemplo:</a:t>
                </a:r>
                <a:r>
                  <a:rPr lang="pt-BR" dirty="0"/>
                  <a:t> se uma bomba alimentada com gás pode escoar uma piscina em 4 horas e uma alimentada por bateria pode drenar a mesma piscina em seis horas, então ambas as bombas vão demorar </a:t>
                </a:r>
                <a:r>
                  <a:rPr lang="pt-BR" dirty="0" smtClean="0"/>
                  <a:t>(</a:t>
                </a:r>
                <a:r>
                  <a:rPr lang="pt-BR" dirty="0"/>
                  <a:t>6 · 4)/(6 + 4), que é igual a 2.4 horas, para drenar a piscina juntos. Curiosamente, esta é a metade da média harmônica de 6 e 4. </a:t>
                </a:r>
                <a:endParaRPr lang="pt-BR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pt-BR" b="0" i="1" dirty="0" smtClean="0">
                  <a:latin typeface="Cambria Math"/>
                </a:endParaRPr>
              </a:p>
              <a:p>
                <a:pPr marL="2825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𝐻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=4,8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h𝑜𝑟𝑎𝑠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65" t="-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8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Média Harmônica</a:t>
            </a:r>
            <a:endParaRPr lang="pt-BR" dirty="0" smtClean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1" dirty="0" smtClean="0">
                <a:latin typeface="Cambria Math"/>
              </a:rPr>
              <a:t>Exemplo:</a:t>
            </a:r>
            <a:r>
              <a:rPr lang="pt-BR" dirty="0"/>
              <a:t> Perceba que se, por exemplo, um veículo faz metade da distância de um trajeto qualquer a 90 km/h e a outra metade a 50 km/h, a velocidade média do trajeto será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V</a:t>
            </a:r>
            <a:r>
              <a:rPr lang="pt-BR" baseline="-25000" dirty="0" err="1"/>
              <a:t>m</a:t>
            </a:r>
            <a:r>
              <a:rPr lang="pt-BR" baseline="-25000" dirty="0"/>
              <a:t> </a:t>
            </a:r>
            <a:r>
              <a:rPr lang="pt-BR" dirty="0"/>
              <a:t>= 2 partes do trajeto </a:t>
            </a:r>
            <a:r>
              <a:rPr lang="pt-BR" b="1" dirty="0"/>
              <a:t>/</a:t>
            </a:r>
            <a:r>
              <a:rPr lang="pt-BR" dirty="0"/>
              <a:t> (1/90 km/h + 1/50 km/h)? 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64,3 km/h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Média Geométrica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É a raiz de ordem n do produto dos valores da amostra: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𝐺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2400" b="0" i="1" smtClean="0">
                              <a:latin typeface="Cambria Math"/>
                            </a:rPr>
                            <m:t>𝑛</m:t>
                          </m:r>
                        </m:deg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</a:rPr>
                            <m:t>⋅…⋅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i="1" dirty="0" smtClean="0"/>
                  <a:t>Exemplo</a:t>
                </a:r>
                <a:r>
                  <a:rPr lang="pt-BR" dirty="0" smtClean="0"/>
                  <a:t>: a média geométrica de 12, 14 e 16 é:</a:t>
                </a:r>
              </a:p>
              <a:p>
                <a:pPr marL="282575" lvl="1" indent="0">
                  <a:buNone/>
                </a:pPr>
                <a:endParaRPr lang="pt-BR" dirty="0" smtClean="0"/>
              </a:p>
              <a:p>
                <a:pPr marL="2825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12⋅14⋅16</m:t>
                          </m:r>
                        </m:e>
                      </m:rad>
                      <m:r>
                        <a:rPr lang="pt-BR" b="0" i="1" smtClean="0">
                          <a:latin typeface="Cambria Math"/>
                        </a:rPr>
                        <m:t>=13,90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65" t="-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Média Geométrica</a:t>
            </a:r>
            <a:endParaRPr lang="pt-BR" dirty="0" smtClean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64382" y="2411018"/>
            <a:ext cx="6345260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Digamos que uma categoria de operários tenha um aumento salarial de 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20%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após um mês, 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12%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após dois meses e 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7%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após três meses. Qual o percentual médio mensal de aumento desta categoria?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Tópico relacionado 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hlinkClick r:id="rId2"/>
              </a:rPr>
              <a:t>Como acrescentar um valor percentual a um número?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Sabemos que para acumularmos um aumento de 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20%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12%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e 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7%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sobre o valor de um salário, devemos multiplicá-lo sucessivamente por 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1,2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1,12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e 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1,07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que são os fatores correspondentes a tais percentuais.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partir dai podemos calcular a média geométrica destes fatores: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http://www.matematicadidatica.com.br/MEx.ashx?XHNxcnRbM117MSwyXHF1YWRcY2RvdFxxdWFkMSwxMlxxdWFkXGNkb3RccXVhZDEsMDd9XHF1YWRcUmlnaHRhcnJvd1xxdWFkXHNxcnRbM117MSw0MzgwOH1ccXVhZFxSaWdodGFycm93XHF1YWQxLDEyODc0MQ==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14922"/>
            <a:ext cx="5093344" cy="31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2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Média Geométrica</a:t>
            </a:r>
            <a:endParaRPr lang="pt-BR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634" y="2574712"/>
            <a:ext cx="8273444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sabemos, um fator de </a:t>
            </a:r>
            <a:r>
              <a:rPr kumimoji="0" lang="pt-BR" altLang="pt-B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1,128741</a:t>
            </a:r>
            <a:r>
              <a:rPr kumimoji="0" lang="pt-BR" altLang="pt-B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corresponde a </a:t>
            </a:r>
            <a:r>
              <a:rPr kumimoji="0" lang="pt-BR" altLang="pt-B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12,8741%</a:t>
            </a:r>
            <a:r>
              <a:rPr kumimoji="0" lang="pt-BR" altLang="pt-B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de aumento. Este é o valor percentual médio mensal do aumento salarial, ou seja, se aplicarmos três vezes consecutivas o percentual </a:t>
            </a:r>
            <a:r>
              <a:rPr kumimoji="0" lang="pt-BR" altLang="pt-B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12,8741%</a:t>
            </a:r>
            <a:r>
              <a:rPr kumimoji="0" lang="pt-BR" altLang="pt-B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no final teremos o mesmo resultado que se tivéssemos aplicado os percentuais </a:t>
            </a:r>
            <a:r>
              <a:rPr kumimoji="0" lang="pt-BR" altLang="pt-B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20%</a:t>
            </a:r>
            <a:r>
              <a:rPr kumimoji="0" lang="pt-BR" altLang="pt-B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kumimoji="0" lang="pt-BR" altLang="pt-B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12%</a:t>
            </a:r>
            <a:r>
              <a:rPr kumimoji="0" lang="pt-BR" altLang="pt-B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e </a:t>
            </a:r>
            <a:r>
              <a:rPr kumimoji="0" lang="pt-BR" altLang="pt-B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7%</a:t>
            </a:r>
            <a:r>
              <a:rPr kumimoji="0" lang="pt-BR" altLang="pt-B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68310"/>
              </p:ext>
            </p:extLst>
          </p:nvPr>
        </p:nvGraphicFramePr>
        <p:xfrm>
          <a:off x="64818" y="3789040"/>
          <a:ext cx="9073008" cy="1448408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111">
                <a:tc>
                  <a:txBody>
                    <a:bodyPr/>
                    <a:lstStyle/>
                    <a:p>
                      <a:r>
                        <a:rPr lang="pt-BR" sz="1500" dirty="0">
                          <a:effectLst/>
                        </a:rPr>
                        <a:t>Salário inicial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+ % informado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Salário final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effectLst/>
                        </a:rPr>
                        <a:t>//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Salário inicial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+ % médio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Salário final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8"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R$ 1.000,00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effectLst/>
                        </a:rPr>
                        <a:t>20%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effectLst/>
                        </a:rPr>
                        <a:t>R$ 1.200,00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 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R$ 1.000,00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12,8417%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R$ 1.128,74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8"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R$ 1.200,00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12%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R$ 1.344,00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 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R$ 1.128,74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12,8417%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R$ 1.274,06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8"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R$ 1.344,00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7%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R$ 1.438,08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 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R$ 1.274,06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12,8417%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effectLst/>
                        </a:rPr>
                        <a:t>R$ 1.438,08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5451955"/>
            <a:ext cx="852568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Digamos que o salário desta categoria de operários seja de 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R$ 1.000,00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aplicando-se os sucessivos aumentos temos: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Observe que o resultado final de 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R$ 1.438,08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é o mesmo nos dois casos.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tivéssemos utilizado a média aritmética no lugar da média geométrica, os valores finais seriam distintos, pois a média aritmética de 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13%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resultaria em um salário final de 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R$ 1.442,90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ligeiramente maior como já era esperado, já que o percentual de 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13%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utilizado é ligeiramente maior que os 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12,8417%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 média geométrica.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64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Relação entre Médias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pt-BR" dirty="0" smtClean="0"/>
                  <a:t>A média geométrica e a média harmônica são </a:t>
                </a:r>
                <a:r>
                  <a:rPr lang="pt-BR" i="1" dirty="0" smtClean="0"/>
                  <a:t>menores</a:t>
                </a:r>
                <a:r>
                  <a:rPr lang="pt-BR" dirty="0" smtClean="0"/>
                  <a:t>, ou no máximo, </a:t>
                </a:r>
                <a:r>
                  <a:rPr lang="pt-BR" i="1" dirty="0" smtClean="0"/>
                  <a:t>iguais</a:t>
                </a:r>
                <a:r>
                  <a:rPr lang="pt-BR" dirty="0" smtClean="0"/>
                  <a:t>, à aritmética.</a:t>
                </a:r>
              </a:p>
              <a:p>
                <a:pPr>
                  <a:lnSpc>
                    <a:spcPct val="170000"/>
                  </a:lnSpc>
                </a:pPr>
                <a:r>
                  <a:rPr lang="pt-BR" dirty="0" smtClean="0"/>
                  <a:t>A igualdade só ocorre no caso em que todos os valores da amostra são idênticos.</a:t>
                </a:r>
              </a:p>
              <a:p>
                <a:pPr>
                  <a:lnSpc>
                    <a:spcPct val="170000"/>
                  </a:lnSpc>
                </a:pPr>
                <a:r>
                  <a:rPr lang="pt-BR" dirty="0" smtClean="0"/>
                  <a:t>Quanto maior a variabilidade, maior será a diferença entre as médias harmônica e geométrica e a média aritmética.</a:t>
                </a:r>
                <a:endParaRPr lang="pt-BR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𝐻</m:t>
                      </m:r>
                      <m:r>
                        <a:rPr lang="pt-BR" b="0" i="1" smtClean="0">
                          <a:latin typeface="Cambria Math"/>
                        </a:rPr>
                        <m:t>≤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dirty="0" smtClean="0"/>
              </a:p>
              <a:p>
                <a:pPr marL="282575" lvl="1" indent="0">
                  <a:lnSpc>
                    <a:spcPct val="170000"/>
                  </a:lnSpc>
                  <a:buNone/>
                </a:pPr>
                <a:r>
                  <a:rPr lang="pt-BR" dirty="0" smtClean="0"/>
                  <a:t>Exemplo: Para a amostra 12, 14, 16 temos:</a:t>
                </a:r>
              </a:p>
              <a:p>
                <a:pPr marL="282575" lvl="1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13,81&lt;13,90&lt;14,00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2150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i="1" dirty="0" smtClean="0"/>
                  <a:t>Definição</a:t>
                </a:r>
              </a:p>
              <a:p>
                <a:pPr marL="282575" lvl="1" indent="0">
                  <a:buNone/>
                </a:pPr>
                <a:r>
                  <a:rPr lang="pt-BR" dirty="0" smtClean="0"/>
                  <a:t>É um número que caracteriza as observações de uma determinada variável de tal forma que este número de um grupo de dados ordenados separa a metade inferior da amostra, população ou distribuição de probabilidade, da metade superior. Representada por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 smtClean="0"/>
                  <a:t> ou </a:t>
                </a:r>
                <a:r>
                  <a:rPr lang="pt-BR" i="1" dirty="0" err="1" smtClean="0"/>
                  <a:t>Md</a:t>
                </a:r>
                <a:r>
                  <a:rPr lang="pt-BR" dirty="0" smtClean="0"/>
                  <a:t>.</a:t>
                </a:r>
              </a:p>
              <a:p>
                <a:pPr marL="282575" lvl="1" indent="0">
                  <a:buNone/>
                </a:pPr>
                <a:endParaRPr lang="pt-BR" dirty="0"/>
              </a:p>
              <a:p>
                <a:pPr marL="520700" lvl="2" indent="0">
                  <a:buNone/>
                </a:pPr>
                <a:r>
                  <a:rPr lang="pt-BR" dirty="0" smtClean="0"/>
                  <a:t>Isto é, ½ da população terá valores inferiores ou iguais à mediana e ½ da população terá valores superiores ou iguais à mediana (a média não garante essa propriedade)</a:t>
                </a:r>
              </a:p>
            </p:txBody>
          </p:sp>
        </mc:Choice>
        <mc:Fallback xmlns="">
          <p:sp>
            <p:nvSpPr>
              <p:cNvPr id="778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65" t="-862" r="-7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Medidas de Posição Central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i="1" dirty="0" smtClean="0"/>
              <a:t>Definição</a:t>
            </a:r>
          </a:p>
          <a:p>
            <a:pPr marL="282575" lvl="1" indent="0">
              <a:buNone/>
            </a:pPr>
            <a:r>
              <a:rPr lang="pt-BR" dirty="0"/>
              <a:t>R</a:t>
            </a:r>
            <a:r>
              <a:rPr lang="pt-BR" dirty="0" smtClean="0"/>
              <a:t>epresentam os fenômenos pelos seus valores médios, em torno dos quais tendem a concentrar-se os dados.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Dentre todas as medidas de tendência central, veremos:</a:t>
            </a:r>
          </a:p>
          <a:p>
            <a:pPr lvl="1"/>
            <a:r>
              <a:rPr lang="pt-BR" dirty="0" smtClean="0"/>
              <a:t>1.1. Média; </a:t>
            </a:r>
          </a:p>
          <a:p>
            <a:pPr lvl="1"/>
            <a:r>
              <a:rPr lang="pt-BR" dirty="0" smtClean="0"/>
              <a:t>1.2. Mediana;</a:t>
            </a:r>
          </a:p>
          <a:p>
            <a:pPr lvl="1"/>
            <a:r>
              <a:rPr lang="pt-BR" dirty="0" smtClean="0"/>
              <a:t>1.3. Moda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Para valores ordenados crescentemente, dois modos de calcular: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r>
                  <a:rPr lang="pt-BR" dirty="0" smtClean="0"/>
                  <a:t>Se n é </a:t>
                </a:r>
                <a:r>
                  <a:rPr lang="pt-BR" i="1" dirty="0" smtClean="0"/>
                  <a:t>ímpar</a:t>
                </a:r>
                <a:r>
                  <a:rPr lang="pt-BR" dirty="0" smtClean="0"/>
                  <a:t>, mediana é o valor central:</a:t>
                </a:r>
              </a:p>
              <a:p>
                <a:pPr marL="520700" lvl="2" indent="0">
                  <a:buNone/>
                </a:pPr>
                <a:r>
                  <a:rPr lang="pt-BR" dirty="0" smtClean="0"/>
                  <a:t>Na amostra 30 32 35 48 76 a mediana é 35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Se n é </a:t>
                </a:r>
                <a:r>
                  <a:rPr lang="pt-BR" i="1" dirty="0" smtClean="0"/>
                  <a:t>par</a:t>
                </a:r>
                <a:r>
                  <a:rPr lang="pt-BR" dirty="0" smtClean="0"/>
                  <a:t>, mediana é a média simples entre os dois valores centrais:</a:t>
                </a:r>
              </a:p>
              <a:p>
                <a:pPr marL="520700" lvl="2" indent="0">
                  <a:buNone/>
                </a:pPr>
                <a:r>
                  <a:rPr lang="pt-BR" dirty="0" smtClean="0"/>
                  <a:t>Na amostra 30 32 35 48 76 81 a mediana 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mtClean="0">
                            <a:latin typeface="Cambria Math"/>
                          </a:rPr>
                          <m:t>3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mtClean="0">
                            <a:latin typeface="Cambria Math"/>
                          </a:rPr>
                          <m:t>+48</m:t>
                        </m:r>
                      </m:num>
                      <m:den>
                        <m:r>
                          <a:rPr lang="pt-BR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mtClean="0">
                        <a:latin typeface="Cambria Math"/>
                      </a:rPr>
                      <m:t>=41,5</m:t>
                    </m:r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5" t="-862" r="-12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Mediana para dados agrupados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Calcula-se n/2;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Achar </a:t>
                </a:r>
                <a:r>
                  <a:rPr lang="pt-BR" dirty="0"/>
                  <a:t>qual das classes esse valor se encontra a partir das frequências </a:t>
                </a:r>
                <a:r>
                  <a:rPr lang="pt-BR" dirty="0" smtClean="0"/>
                  <a:t>absolutas;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Usar </a:t>
                </a:r>
                <a:r>
                  <a:rPr lang="pt-BR" dirty="0"/>
                  <a:t>a </a:t>
                </a:r>
                <a:r>
                  <a:rPr lang="pt-BR" dirty="0" smtClean="0"/>
                  <a:t>fórmula</a:t>
                </a:r>
                <a:br>
                  <a:rPr lang="pt-BR" dirty="0" smtClean="0"/>
                </a:b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𝑀𝑑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𝐿𝑖𝑚𝑖𝑡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𝐿𝑥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𝑓𝑎𝑛𝑡</m:t>
                            </m:r>
                          </m:e>
                        </m:d>
                        <m:r>
                          <a:rPr lang="pt-BR" b="0" i="1" smtClean="0">
                            <a:latin typeface="Cambria Math"/>
                          </a:rPr>
                          <m:t>⋅</m:t>
                        </m:r>
                        <m:r>
                          <a:rPr lang="pt-BR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𝑀𝑑</m:t>
                            </m:r>
                          </m:sub>
                        </m:sSub>
                      </m:den>
                    </m:f>
                  </m:oMath>
                </a14:m>
                <a:endParaRPr lang="pt-BR" dirty="0" smtClean="0"/>
              </a:p>
              <a:p>
                <a:pPr marL="282575" lvl="1" indent="0">
                  <a:buNone/>
                </a:pPr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dirty="0" smtClean="0"/>
                  <a:t>Aonde:</a:t>
                </a:r>
              </a:p>
              <a:p>
                <a:pPr marL="5207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𝐿𝑖𝑚𝑖𝑡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</m:sSub>
                  </m:oMath>
                </a14:m>
                <a:r>
                  <a:rPr lang="pt-BR" dirty="0" smtClean="0"/>
                  <a:t> é o limite inferior da classe;</a:t>
                </a:r>
              </a:p>
              <a:p>
                <a:pPr marL="5207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𝑀𝑑</m:t>
                        </m:r>
                      </m:sub>
                    </m:sSub>
                  </m:oMath>
                </a14:m>
                <a:r>
                  <a:rPr lang="pt-BR" dirty="0" smtClean="0"/>
                  <a:t> é a frequência da classe da mediana;</a:t>
                </a:r>
              </a:p>
              <a:p>
                <a:pPr marL="520700" lvl="2" indent="0">
                  <a:buNone/>
                </a:pPr>
                <a:r>
                  <a:rPr lang="pt-BR" i="1" dirty="0" err="1"/>
                  <a:t>f</a:t>
                </a:r>
                <a:r>
                  <a:rPr lang="pt-BR" i="1" dirty="0" err="1" smtClean="0"/>
                  <a:t>ant</a:t>
                </a:r>
                <a:r>
                  <a:rPr lang="pt-BR" dirty="0" smtClean="0"/>
                  <a:t> é </a:t>
                </a:r>
                <a:r>
                  <a:rPr lang="pt-BR" dirty="0"/>
                  <a:t>a Soma das </a:t>
                </a:r>
                <a:r>
                  <a:rPr lang="pt-BR" dirty="0" smtClean="0"/>
                  <a:t>frequências </a:t>
                </a:r>
                <a:r>
                  <a:rPr lang="pt-BR" dirty="0"/>
                  <a:t>anteriores a classe da </a:t>
                </a:r>
                <a:r>
                  <a:rPr lang="pt-BR" dirty="0" smtClean="0"/>
                  <a:t>mediana;</a:t>
                </a:r>
              </a:p>
              <a:p>
                <a:pPr marL="520700" lvl="2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h</m:t>
                    </m:r>
                  </m:oMath>
                </a14:m>
                <a:r>
                  <a:rPr lang="pt-BR" dirty="0" smtClean="0"/>
                  <a:t> é a amplitude da classe da mediana.</a:t>
                </a:r>
              </a:p>
              <a:p>
                <a:pPr marL="520700" lvl="2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 smtClean="0"/>
                  <a:t> (Localização da classe mediana)</a:t>
                </a:r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" t="-1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9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</a:t>
            </a:r>
            <a:endParaRPr lang="pt-BR" dirty="0"/>
          </a:p>
        </p:txBody>
      </p:sp>
      <p:sp>
        <p:nvSpPr>
          <p:cNvPr id="25637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3429000"/>
            <a:ext cx="6345260" cy="3530600"/>
          </a:xfrm>
        </p:spPr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Calcula-se n/2              50/2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Identifica-se a classe da mediana</a:t>
            </a:r>
          </a:p>
          <a:p>
            <a:pPr marL="0" indent="0">
              <a:buNone/>
            </a:pPr>
            <a:r>
              <a:rPr lang="pt-BR" dirty="0" smtClean="0"/>
              <a:t>					</a:t>
            </a:r>
          </a:p>
          <a:p>
            <a:pPr marL="0" indent="0">
              <a:buNone/>
            </a:pPr>
            <a:r>
              <a:rPr lang="pt-BR" dirty="0" smtClean="0"/>
              <a:t> Terceira classe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11240"/>
              </p:ext>
            </p:extLst>
          </p:nvPr>
        </p:nvGraphicFramePr>
        <p:xfrm>
          <a:off x="987624" y="2359660"/>
          <a:ext cx="7460079" cy="2834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6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6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6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1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Intervalos de classe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Freqüência absoluta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Freqüência acumulada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12,51 a 13,50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13,51 a</a:t>
                      </a:r>
                      <a:r>
                        <a:rPr lang="pt-BR" baseline="0" dirty="0" smtClean="0"/>
                        <a:t> 14,50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14,51 a 15,50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15,51 a 16,50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16,51 a 17,50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17,51 a 18,50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Seta para a direita 10"/>
          <p:cNvSpPr/>
          <p:nvPr/>
        </p:nvSpPr>
        <p:spPr>
          <a:xfrm>
            <a:off x="3131840" y="5434774"/>
            <a:ext cx="792088" cy="21441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dobrada para cima 12"/>
          <p:cNvSpPr/>
          <p:nvPr/>
        </p:nvSpPr>
        <p:spPr>
          <a:xfrm rot="5400000" flipH="1">
            <a:off x="-129628" y="4026168"/>
            <a:ext cx="1700751" cy="1082477"/>
          </a:xfrm>
          <a:prstGeom prst="bentUpArrow">
            <a:avLst>
              <a:gd name="adj1" fmla="val 17764"/>
              <a:gd name="adj2" fmla="val 15164"/>
              <a:gd name="adj3" fmla="val 4218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...continuando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pt-BR" dirty="0" smtClean="0"/>
                  <a:t>Utiliza-se a fórmula: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𝑀𝑑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𝐿𝑖𝑚𝑖𝑡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𝑓𝑎𝑛𝑡</m:t>
                              </m:r>
                            </m:e>
                          </m:d>
                          <m:r>
                            <a:rPr lang="pt-BR" i="1">
                              <a:latin typeface="Cambria Math"/>
                            </a:rPr>
                            <m:t>⋅</m:t>
                          </m:r>
                          <m:r>
                            <a:rPr lang="pt-BR" i="1">
                              <a:latin typeface="Cambria Math"/>
                            </a:rPr>
                            <m:t>h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𝑀𝑑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𝐿𝑖𝑚𝑖𝑡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</m:sSub>
                    <m:r>
                      <a:rPr lang="pt-BR" b="0" i="0" smtClean="0">
                        <a:latin typeface="Cambria Math"/>
                      </a:rPr>
                      <m:t>=14,51</m:t>
                    </m:r>
                  </m:oMath>
                </a14:m>
                <a:endParaRPr lang="pt-BR" b="0" i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𝑀𝑑</m:t>
                        </m:r>
                      </m:sub>
                    </m:sSub>
                    <m:r>
                      <a:rPr lang="pt-BR" b="0" i="0" smtClean="0">
                        <a:latin typeface="Cambria Math"/>
                      </a:rPr>
                      <m:t>=15</m:t>
                    </m:r>
                  </m:oMath>
                </a14:m>
                <a:endParaRPr lang="pt-BR" b="0" i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𝑓𝑎𝑛𝑡</m:t>
                    </m:r>
                    <m:r>
                      <a:rPr lang="pt-BR" b="0" i="0" smtClean="0">
                        <a:latin typeface="Cambria Math"/>
                      </a:rPr>
                      <m:t>=11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h</m:t>
                    </m:r>
                    <m:r>
                      <a:rPr lang="pt-BR" b="0" i="0" smtClean="0">
                        <a:latin typeface="Cambria Math"/>
                      </a:rPr>
                      <m:t>=0,99</m:t>
                    </m:r>
                  </m:oMath>
                </a14:m>
                <a:endParaRPr lang="pt-B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/>
                        </a:rPr>
                        <m:t>𝑀𝑑</m:t>
                      </m:r>
                      <m:r>
                        <a:rPr lang="pt-BR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14,51+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0" smtClean="0">
                                  <a:latin typeface="Cambria Math"/>
                                </a:rPr>
                                <m:t>25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11</m:t>
                              </m:r>
                            </m:e>
                          </m:d>
                          <m:r>
                            <a:rPr lang="pt-BR">
                              <a:latin typeface="Cambria Math"/>
                            </a:rPr>
                            <m:t>⋅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0,99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15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=15,434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4" t="-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1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Moda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i="1" dirty="0" smtClean="0"/>
              <a:t>Definição</a:t>
            </a:r>
          </a:p>
          <a:p>
            <a:pPr marL="282575" lvl="1" indent="0">
              <a:buNone/>
            </a:pPr>
            <a:r>
              <a:rPr lang="pt-BR" dirty="0" smtClean="0"/>
              <a:t>É o valor que ocorre com mais frequência. Representada por </a:t>
            </a:r>
            <a:r>
              <a:rPr lang="pt-BR" i="1" dirty="0" err="1" smtClean="0"/>
              <a:t>Mo</a:t>
            </a:r>
            <a:r>
              <a:rPr lang="pt-BR" dirty="0" smtClean="0"/>
              <a:t>.</a:t>
            </a:r>
          </a:p>
          <a:p>
            <a:pPr marL="282575" lvl="1" indent="0">
              <a:buNone/>
            </a:pPr>
            <a:r>
              <a:rPr lang="pt-BR" dirty="0" smtClean="0"/>
              <a:t>Numa amostra, </a:t>
            </a:r>
            <a:r>
              <a:rPr lang="pt-BR" i="1" dirty="0" err="1" smtClean="0"/>
              <a:t>Mo</a:t>
            </a:r>
            <a:r>
              <a:rPr lang="pt-BR" dirty="0" smtClean="0"/>
              <a:t> pode não existir ou ser múltipla (amostra multimodal).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i="1" dirty="0" smtClean="0"/>
              <a:t>Exemplos</a:t>
            </a:r>
            <a:r>
              <a:rPr lang="pt-BR" dirty="0" smtClean="0"/>
              <a:t>:</a:t>
            </a:r>
          </a:p>
          <a:p>
            <a:r>
              <a:rPr lang="pt-BR" dirty="0" smtClean="0"/>
              <a:t>Na amostra 21 24 27 27 28 28 31 31 31 </a:t>
            </a:r>
            <a:r>
              <a:rPr lang="pt-BR" i="1" dirty="0" err="1" smtClean="0"/>
              <a:t>Mo</a:t>
            </a:r>
            <a:r>
              <a:rPr lang="pt-BR" dirty="0" smtClean="0"/>
              <a:t> = 31</a:t>
            </a:r>
          </a:p>
          <a:p>
            <a:r>
              <a:rPr lang="pt-BR" dirty="0" smtClean="0"/>
              <a:t>Na amostra 45 46 49 52 52 60 60 76 79 tem moda 52 e 60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Moda para Dados Agrupados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Utiliza-se a fórmula de King:</a:t>
                </a:r>
              </a:p>
              <a:p>
                <a:pPr marL="0" indent="0">
                  <a:buNone/>
                </a:pPr>
                <a:r>
                  <a:rPr lang="pt-BR" dirty="0"/>
                  <a:t>Determinar a classe modal pela maior frequência </a:t>
                </a:r>
                <a:r>
                  <a:rPr lang="pt-BR" dirty="0" smtClean="0"/>
                  <a:t>absoluta e Calcular </a:t>
                </a:r>
                <a:r>
                  <a:rPr lang="pt-BR" dirty="0" err="1" smtClean="0"/>
                  <a:t>Mo</a:t>
                </a: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𝑀𝑜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Limit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⋅</m:t>
                      </m:r>
                      <m:r>
                        <a:rPr lang="pt-BR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Onde:</a:t>
                </a:r>
              </a:p>
              <a:p>
                <a:pPr marL="319151" lvl="1">
                  <a:spcBef>
                    <a:spcPts val="0"/>
                  </a:spcBef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Limit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</m:sSub>
                  </m:oMath>
                </a14:m>
                <a:r>
                  <a:rPr lang="pt-BR" dirty="0" smtClean="0"/>
                  <a:t> é o limite </a:t>
                </a:r>
                <a:r>
                  <a:rPr lang="pt-BR" dirty="0"/>
                  <a:t>inferior da classe modal 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319151" lvl="1">
                  <a:spcBef>
                    <a:spcPts val="0"/>
                  </a:spcBef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 smtClean="0"/>
                  <a:t>             é a diferença </a:t>
                </a:r>
                <a:r>
                  <a:rPr lang="pt-BR" dirty="0"/>
                  <a:t>entre a </a:t>
                </a:r>
                <a:r>
                  <a:rPr lang="pt-BR" dirty="0" smtClean="0"/>
                  <a:t>frequência </a:t>
                </a:r>
                <a:r>
                  <a:rPr lang="pt-BR" dirty="0"/>
                  <a:t>da </a:t>
                </a:r>
                <a:r>
                  <a:rPr lang="pt-BR" dirty="0" smtClean="0"/>
                  <a:t>classe modal </a:t>
                </a:r>
                <a:r>
                  <a:rPr lang="pt-BR" dirty="0"/>
                  <a:t>e a </a:t>
                </a:r>
                <a:r>
                  <a:rPr lang="pt-BR" dirty="0" smtClean="0"/>
                  <a:t>frequência anterior a esta.</a:t>
                </a:r>
              </a:p>
              <a:p>
                <a:pPr marL="319151" lvl="1">
                  <a:spcBef>
                    <a:spcPts val="0"/>
                  </a:spcBef>
                  <a:buFont typeface="Arial" pitchFamily="34" charset="0"/>
                  <a:buChar char="•"/>
                  <a:defRPr/>
                </a:pPr>
                <a:endParaRPr lang="pt-BR" dirty="0" smtClean="0"/>
              </a:p>
              <a:p>
                <a:pPr marL="319151" lvl="1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 smtClean="0"/>
                  <a:t>             é a diferença </a:t>
                </a:r>
                <a:r>
                  <a:rPr lang="pt-BR" dirty="0"/>
                  <a:t>entre a </a:t>
                </a:r>
                <a:r>
                  <a:rPr lang="pt-BR" dirty="0" smtClean="0"/>
                  <a:t>frequência </a:t>
                </a:r>
                <a:r>
                  <a:rPr lang="pt-BR" dirty="0"/>
                  <a:t>da </a:t>
                </a:r>
                <a:r>
                  <a:rPr lang="pt-BR" dirty="0" smtClean="0"/>
                  <a:t>classe modal e a frequência posterior a esta.</a:t>
                </a:r>
              </a:p>
              <a:p>
                <a:pPr marL="319151" lvl="1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:endParaRPr lang="pt-BR" dirty="0" smtClean="0"/>
              </a:p>
              <a:p>
                <a:pPr marL="319151" lvl="1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h</m:t>
                    </m:r>
                  </m:oMath>
                </a14:m>
                <a:r>
                  <a:rPr lang="pt-BR" dirty="0" smtClean="0"/>
                  <a:t> é a amplitude </a:t>
                </a:r>
                <a:r>
                  <a:rPr lang="pt-BR" dirty="0"/>
                  <a:t>da classe modal = </a:t>
                </a:r>
                <a:r>
                  <a:rPr lang="pt-BR" dirty="0" smtClean="0"/>
                  <a:t>0,99</a:t>
                </a:r>
                <a:endParaRPr lang="pt-BR" dirty="0"/>
              </a:p>
            </p:txBody>
          </p:sp>
        </mc:Choice>
        <mc:Fallback xmlns="">
          <p:sp>
            <p:nvSpPr>
              <p:cNvPr id="2867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72" t="-1207" b="-1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252019"/>
              </p:ext>
            </p:extLst>
          </p:nvPr>
        </p:nvGraphicFramePr>
        <p:xfrm>
          <a:off x="1691680" y="4476082"/>
          <a:ext cx="584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ção" r:id="rId4" imgW="583920" imgH="228600" progId="Equation.3">
                  <p:embed/>
                </p:oleObj>
              </mc:Choice>
              <mc:Fallback>
                <p:oleObj name="Equação" r:id="rId4" imgW="583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1680" y="4476082"/>
                        <a:ext cx="584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628991"/>
              </p:ext>
            </p:extLst>
          </p:nvPr>
        </p:nvGraphicFramePr>
        <p:xfrm>
          <a:off x="1691680" y="5016500"/>
          <a:ext cx="635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ção" r:id="rId6" imgW="634680" imgH="241200" progId="Equation.3">
                  <p:embed/>
                </p:oleObj>
              </mc:Choice>
              <mc:Fallback>
                <p:oleObj name="Equação" r:id="rId6" imgW="6346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1680" y="5016500"/>
                        <a:ext cx="635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Moda para Dados Agrupados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dirty="0" smtClean="0"/>
                  <a:t>Determinar a modal na tabela de distribuição de frequência utilizando a fórmula:</a:t>
                </a:r>
                <a:endParaRPr lang="pt-BR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𝑀𝑜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Limit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latin typeface="Cambria Math"/>
                        </a:rPr>
                        <m:t>⋅</m:t>
                      </m:r>
                      <m:r>
                        <a:rPr lang="pt-BR" i="1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29699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992398"/>
              </p:ext>
            </p:extLst>
          </p:nvPr>
        </p:nvGraphicFramePr>
        <p:xfrm>
          <a:off x="2915816" y="2276872"/>
          <a:ext cx="2952328" cy="2590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5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Notas 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Número de Alunos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  |- 20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 |- 40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 |- 60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60 |- 80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 |- 100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...continuando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None/>
                  <a:defRPr/>
                </a:pPr>
                <a:r>
                  <a:rPr lang="pt-BR" sz="2000" dirty="0" smtClean="0"/>
                  <a:t>Onde:</a:t>
                </a:r>
              </a:p>
              <a:p>
                <a:pPr marL="36576">
                  <a:spcBef>
                    <a:spcPts val="0"/>
                  </a:spcBef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000">
                            <a:latin typeface="Cambria Math" panose="02040503050406030204" pitchFamily="18" charset="0"/>
                          </a:rPr>
                          <m:t>Limit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</m:sSub>
                  </m:oMath>
                </a14:m>
                <a:r>
                  <a:rPr lang="pt-BR" sz="2000" dirty="0" smtClean="0"/>
                  <a:t> = 40</a:t>
                </a:r>
                <a:endParaRPr lang="pt-BR" sz="2000" dirty="0"/>
              </a:p>
              <a:p>
                <a:pPr marL="36576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00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/>
                  <a:t> </a:t>
                </a:r>
                <a:r>
                  <a:rPr lang="pt-BR" sz="2000" dirty="0" smtClean="0"/>
                  <a:t> = 23-7=16</a:t>
                </a:r>
                <a:endParaRPr lang="pt-BR" sz="2000" dirty="0"/>
              </a:p>
              <a:p>
                <a:pPr marL="36576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00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/>
                  <a:t> </a:t>
                </a:r>
                <a:r>
                  <a:rPr lang="pt-BR" sz="2000" dirty="0" smtClean="0"/>
                  <a:t>= 23-16= 7</a:t>
                </a:r>
                <a:endParaRPr lang="pt-BR" sz="2000" dirty="0"/>
              </a:p>
              <a:p>
                <a:pPr marL="36576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h</m:t>
                    </m:r>
                  </m:oMath>
                </a14:m>
                <a:r>
                  <a:rPr lang="pt-BR" sz="2000" dirty="0"/>
                  <a:t> </a:t>
                </a:r>
                <a:r>
                  <a:rPr lang="pt-BR" sz="2000" dirty="0" smtClean="0"/>
                  <a:t>- amplitude </a:t>
                </a:r>
                <a:r>
                  <a:rPr lang="pt-BR" sz="2000" dirty="0"/>
                  <a:t>da classe modal = </a:t>
                </a:r>
                <a:r>
                  <a:rPr lang="pt-BR" sz="2000" dirty="0" smtClean="0"/>
                  <a:t>20</a:t>
                </a:r>
              </a:p>
              <a:p>
                <a:pPr marL="36576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:endParaRPr lang="pt-BR" sz="2000" dirty="0"/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/>
                        </a:rPr>
                        <m:t>𝑀𝑜</m:t>
                      </m:r>
                      <m:r>
                        <a:rPr lang="pt-BR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Limit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r>
                        <a:rPr lang="pt-BR" sz="200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sz="2000" i="1">
                          <a:latin typeface="Cambria Math"/>
                        </a:rPr>
                        <m:t>⋅</m:t>
                      </m:r>
                      <m:r>
                        <a:rPr lang="pt-BR" sz="2000" i="1">
                          <a:latin typeface="Cambria Math"/>
                        </a:rPr>
                        <m:t>h</m:t>
                      </m:r>
                      <m:r>
                        <a:rPr lang="pt-BR" sz="2000" b="0" i="1" smtClean="0">
                          <a:latin typeface="Cambria Math"/>
                        </a:rPr>
                        <m:t>=40+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/>
                            </a:rPr>
                            <m:t>16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/>
                            </a:rPr>
                            <m:t>16+7</m:t>
                          </m:r>
                        </m:den>
                      </m:f>
                      <m:r>
                        <a:rPr lang="pt-BR" sz="2000" b="0" i="1" smtClean="0">
                          <a:latin typeface="Cambria Math"/>
                        </a:rPr>
                        <m:t>⋅20=</m:t>
                      </m:r>
                      <m:r>
                        <m:rPr>
                          <m:nor/>
                        </m:rPr>
                        <a:rPr lang="pt-BR" sz="2000" i="0" smtClean="0">
                          <a:latin typeface="Cambria Math"/>
                        </a:rPr>
                        <m:t>53,91</m:t>
                      </m:r>
                    </m:oMath>
                  </m:oMathPara>
                </a14:m>
                <a:endParaRPr lang="pt-BR" sz="2000" dirty="0"/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endParaRPr lang="pt-BR" sz="2000" dirty="0"/>
              </a:p>
              <a:p>
                <a:pPr marL="36576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:endParaRPr lang="pt-BR" sz="20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7" t="-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Comparação</a:t>
            </a:r>
            <a:endParaRPr lang="pt-BR" dirty="0" smtClean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dirty="0" smtClean="0"/>
              <a:t>Para distribuições </a:t>
            </a:r>
            <a:r>
              <a:rPr lang="pt-BR" sz="2000" i="1" dirty="0" smtClean="0"/>
              <a:t>simétricas</a:t>
            </a:r>
            <a:r>
              <a:rPr lang="pt-BR" sz="2000" dirty="0" smtClean="0"/>
              <a:t>, a média, mediana e moda são aproximadamente iguais;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Para </a:t>
            </a:r>
            <a:r>
              <a:rPr lang="pt-BR" sz="2000" i="1" dirty="0" smtClean="0"/>
              <a:t>assimétricas</a:t>
            </a:r>
            <a:r>
              <a:rPr lang="pt-BR" sz="2000" dirty="0" smtClean="0"/>
              <a:t>, observa-se o seguinte: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60"/>
            <a:ext cx="3396770" cy="23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 smtClean="0"/>
              <a:t>Relações Empíricas entre Medidas de Posição</a:t>
            </a:r>
            <a:endParaRPr lang="pt-BR" sz="2800" dirty="0"/>
          </a:p>
        </p:txBody>
      </p:sp>
      <p:sp>
        <p:nvSpPr>
          <p:cNvPr id="337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dirty="0" smtClean="0"/>
              <a:t>Exemplo</a:t>
            </a:r>
          </a:p>
          <a:p>
            <a:pPr marL="282575" lvl="1" indent="0">
              <a:buNone/>
            </a:pPr>
            <a:r>
              <a:rPr lang="pt-BR" dirty="0" smtClean="0"/>
              <a:t>A relação entre média e mediana para as amostras a seguir é:</a:t>
            </a:r>
          </a:p>
          <a:p>
            <a:endParaRPr lang="pt-BR" dirty="0" smtClean="0"/>
          </a:p>
          <a:p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0224038"/>
                  </p:ext>
                </p:extLst>
              </p:nvPr>
            </p:nvGraphicFramePr>
            <p:xfrm>
              <a:off x="642911" y="3429000"/>
              <a:ext cx="7858179" cy="1920240"/>
            </p:xfrm>
            <a:graphic>
              <a:graphicData uri="http://schemas.openxmlformats.org/drawingml/2006/table">
                <a:tbl>
                  <a:tblPr bandRow="1">
                    <a:tableStyleId>{68D230F3-CF80-4859-8CE7-A43EE81993B5}</a:tableStyleId>
                  </a:tblPr>
                  <a:tblGrid>
                    <a:gridCol w="3571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576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898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535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8628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A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Distribuição</a:t>
                          </a:r>
                          <a:r>
                            <a:rPr lang="pt-BR" baseline="0" dirty="0" smtClean="0"/>
                            <a:t> Simétrica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10 12 14 16 18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pt-BR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=14=</m:t>
                                </m:r>
                                <m:acc>
                                  <m:accPr>
                                    <m:chr m:val="̃"/>
                                    <m:ctrlP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pt-BR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=14</m:t>
                                </m:r>
                              </m:oMath>
                            </m:oMathPara>
                          </a14:m>
                          <a:endParaRPr kumimoji="0" lang="pt-BR" sz="1800" b="0" i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6253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B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Distribuição Assimétrica à direita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10 12 14 16</a:t>
                          </a:r>
                          <a:r>
                            <a:rPr lang="pt-BR" baseline="0" dirty="0" smtClean="0"/>
                            <a:t> 23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pt-BR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=15&gt;</m:t>
                                </m:r>
                                <m:acc>
                                  <m:accPr>
                                    <m:chr m:val="̃"/>
                                    <m:ctrlP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pt-BR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=14</m:t>
                                </m:r>
                              </m:oMath>
                            </m:oMathPara>
                          </a14:m>
                          <a:endParaRPr kumimoji="0" lang="pt-BR" sz="1800" b="0" i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6253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C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Distribuição Assimétrica à esquerda</a:t>
                          </a:r>
                          <a:endParaRPr lang="pt-BR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05 12 14 16 18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pt-BR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=13&lt;</m:t>
                                </m:r>
                                <m:acc>
                                  <m:accPr>
                                    <m:chr m:val="̃"/>
                                    <m:ctrlP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pt-B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pt-BR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=14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0224038"/>
                  </p:ext>
                </p:extLst>
              </p:nvPr>
            </p:nvGraphicFramePr>
            <p:xfrm>
              <a:off x="642911" y="3429000"/>
              <a:ext cx="7858179" cy="1381134"/>
            </p:xfrm>
            <a:graphic>
              <a:graphicData uri="http://schemas.openxmlformats.org/drawingml/2006/table">
                <a:tbl>
                  <a:tblPr bandRow="1">
                    <a:tableStyleId>{68D230F3-CF80-4859-8CE7-A43EE81993B5}</a:tableStyleId>
                  </a:tblPr>
                  <a:tblGrid>
                    <a:gridCol w="357189"/>
                    <a:gridCol w="3857652"/>
                    <a:gridCol w="1689815"/>
                    <a:gridCol w="1953523"/>
                  </a:tblGrid>
                  <a:tr h="428628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A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Distribuição</a:t>
                          </a:r>
                          <a:r>
                            <a:rPr lang="pt-BR" baseline="0" dirty="0" smtClean="0"/>
                            <a:t> Simétrica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10 12 14 16 18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869" t="-5714" b="-224286"/>
                          </a:stretch>
                        </a:blipFill>
                      </a:tcPr>
                    </a:tc>
                  </a:tr>
                  <a:tr h="476253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B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Distribuição Assimétrica à direita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10 12 14 16</a:t>
                          </a:r>
                          <a:r>
                            <a:rPr lang="pt-BR" baseline="0" dirty="0" smtClean="0"/>
                            <a:t> 23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869" t="-94872" b="-101282"/>
                          </a:stretch>
                        </a:blipFill>
                      </a:tcPr>
                    </a:tc>
                  </a:tr>
                  <a:tr h="476253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C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Distribuição Assimétrica à esquerda</a:t>
                          </a:r>
                          <a:endParaRPr lang="pt-BR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05 12 14 16 18</a:t>
                          </a:r>
                          <a:endParaRPr lang="pt-B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869" t="-194872" b="-128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Média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i="1" dirty="0" smtClean="0"/>
                  <a:t>Definição</a:t>
                </a:r>
              </a:p>
              <a:p>
                <a:pPr marL="282575" lvl="1" indent="0">
                  <a:buNone/>
                </a:pPr>
                <a:r>
                  <a:rPr lang="pt-BR" dirty="0" smtClean="0"/>
                  <a:t>É o valor médio de uma distribuição, determinado segundo uma regra estabelecida a priori e que se utiliza para representar todos os valores da distribuição. Representada por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 smtClean="0"/>
                  <a:t> </a:t>
                </a:r>
              </a:p>
              <a:p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Pode ser:</a:t>
                </a:r>
              </a:p>
              <a:p>
                <a:pPr lvl="1"/>
                <a:r>
                  <a:rPr lang="pt-BR" dirty="0" smtClean="0"/>
                  <a:t>Aritmética;</a:t>
                </a:r>
              </a:p>
              <a:p>
                <a:pPr lvl="1"/>
                <a:r>
                  <a:rPr lang="pt-BR" dirty="0" smtClean="0"/>
                  <a:t>Ponderada;</a:t>
                </a:r>
              </a:p>
              <a:p>
                <a:pPr lvl="1"/>
                <a:r>
                  <a:rPr lang="pt-BR" dirty="0" smtClean="0"/>
                  <a:t>Harmônica;</a:t>
                </a:r>
              </a:p>
              <a:p>
                <a:pPr lvl="1"/>
                <a:r>
                  <a:rPr lang="pt-BR" dirty="0" smtClean="0"/>
                  <a:t>Geométrica.</a:t>
                </a: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65" t="-1724" b="-5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Medidas de Dispersão</a:t>
            </a: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i="1" dirty="0" smtClean="0"/>
              <a:t>Definição</a:t>
            </a:r>
          </a:p>
          <a:p>
            <a:pPr marL="282575" lvl="1" indent="0">
              <a:buNone/>
            </a:pPr>
            <a:r>
              <a:rPr lang="pt-BR" dirty="0" smtClean="0"/>
              <a:t>É um valor que busca quantificar o quanto os valores da amostra estão afastados ou dispersos relativos à média amostral;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As medidas utilizadas para representar dispersão são:</a:t>
            </a:r>
          </a:p>
          <a:p>
            <a:pPr lvl="1"/>
            <a:r>
              <a:rPr lang="pt-BR" dirty="0" smtClean="0"/>
              <a:t>2.1 Amplitude Total</a:t>
            </a:r>
          </a:p>
          <a:p>
            <a:pPr lvl="1"/>
            <a:r>
              <a:rPr lang="pt-BR" dirty="0" smtClean="0"/>
              <a:t>2.2 Desvio Padrão;</a:t>
            </a:r>
          </a:p>
          <a:p>
            <a:pPr lvl="1"/>
            <a:r>
              <a:rPr lang="pt-BR" dirty="0" smtClean="0"/>
              <a:t>2.3 Variância;</a:t>
            </a:r>
          </a:p>
          <a:p>
            <a:pPr lvl="1"/>
            <a:r>
              <a:rPr lang="pt-BR" dirty="0" smtClean="0"/>
              <a:t>2.4 Amplitude Interquartílica.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Amplitude 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i="1" dirty="0" smtClean="0"/>
                  <a:t>Definição</a:t>
                </a:r>
              </a:p>
              <a:p>
                <a:pPr marL="282575" lvl="1" indent="0">
                  <a:buNone/>
                </a:pPr>
                <a:r>
                  <a:rPr lang="pt-BR" dirty="0"/>
                  <a:t>T</a:t>
                </a:r>
                <a:r>
                  <a:rPr lang="pt-BR" dirty="0" smtClean="0"/>
                  <a:t>ambém chamado simplesmente de Amplitude, é a diferença entre o maior e o menor valor de um conjunto de dados.</a:t>
                </a:r>
              </a:p>
              <a:p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/>
                        </a:rPr>
                        <m:t>𝐴𝑚𝑝𝑙𝑖𝑡𝑢𝑑𝑒</m:t>
                      </m:r>
                      <m:r>
                        <a:rPr lang="pt-BR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 smtClean="0">
                              <a:latin typeface="Cambria Math"/>
                            </a:rPr>
                            <m:t>𝑚𝑎𝑖𝑜𝑟</m:t>
                          </m:r>
                          <m:r>
                            <a:rPr lang="pt-BR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pt-BR" i="1" dirty="0" smtClean="0">
                              <a:latin typeface="Cambria Math"/>
                            </a:rPr>
                            <m:t>𝑣𝑎𝑙𝑜𝑟</m:t>
                          </m:r>
                        </m:e>
                      </m:d>
                      <m:r>
                        <a:rPr lang="pt-BR" b="0" i="1" dirty="0" smtClean="0">
                          <a:latin typeface="Cambria Math"/>
                        </a:rPr>
                        <m:t>−</m:t>
                      </m:r>
                      <m:r>
                        <a:rPr lang="pt-BR" i="1" dirty="0" smtClean="0">
                          <a:latin typeface="Cambria Math"/>
                        </a:rPr>
                        <m:t>(</m:t>
                      </m:r>
                      <m:r>
                        <a:rPr lang="pt-BR" i="1" dirty="0" smtClean="0">
                          <a:latin typeface="Cambria Math"/>
                        </a:rPr>
                        <m:t>𝑚𝑒𝑛𝑜𝑟</m:t>
                      </m:r>
                      <m:r>
                        <a:rPr lang="pt-BR" i="1" dirty="0" smtClean="0">
                          <a:latin typeface="Cambria Math"/>
                        </a:rPr>
                        <m:t> </m:t>
                      </m:r>
                      <m:r>
                        <a:rPr lang="pt-BR" i="1" dirty="0" smtClean="0">
                          <a:latin typeface="Cambria Math"/>
                        </a:rPr>
                        <m:t>𝑣𝑎𝑙𝑜𝑟</m:t>
                      </m:r>
                      <m:r>
                        <a:rPr lang="pt-BR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dirty="0" smtClean="0"/>
                  <a:t>A amplitude é muito fácil de ser calculada, mas como depende apenas dos valores maior e menor, não é tão útil quanto as outras medidas de variação que usam todos os valores.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65" t="-862" r="-4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Amplitude Total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5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i="1" dirty="0" smtClean="0"/>
                  <a:t>Exemplo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282575" lvl="1" indent="0">
                  <a:buNone/>
                </a:pPr>
                <a:r>
                  <a:rPr lang="pt-BR" dirty="0" smtClean="0"/>
                  <a:t>8,5 8,7 8,9 10,1 10,5 10,7 11,5 11,9</a:t>
                </a:r>
              </a:p>
              <a:p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dirty="0" smtClean="0"/>
                  <a:t>A amplitude é total: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𝑅</m:t>
                    </m:r>
                    <m:r>
                      <a:rPr lang="pt-BR" i="1" dirty="0" smtClean="0">
                        <a:latin typeface="Cambria Math"/>
                      </a:rPr>
                      <m:t>=11,9−8,5=3,4</m:t>
                    </m:r>
                  </m:oMath>
                </a14:m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584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Desvio Padrão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dirty="0" smtClean="0"/>
              <a:t>Definição</a:t>
            </a:r>
          </a:p>
          <a:p>
            <a:pPr marL="282575" lvl="1" indent="0">
              <a:buNone/>
            </a:pPr>
            <a:r>
              <a:rPr lang="pt-BR" dirty="0" smtClean="0"/>
              <a:t>É uma medida da variação dos valores em torno da média em um conjunto de valores amostrais. Representado por </a:t>
            </a:r>
            <a:r>
              <a:rPr lang="pt-BR" i="1" dirty="0" smtClean="0"/>
              <a:t>s</a:t>
            </a:r>
            <a:r>
              <a:rPr lang="pt-BR" dirty="0" smtClean="0"/>
              <a:t> (para amostral) e </a:t>
            </a:r>
            <a:r>
              <a:rPr lang="el-GR" i="1" dirty="0" smtClean="0"/>
              <a:t>σ</a:t>
            </a:r>
            <a:r>
              <a:rPr lang="pt-BR" dirty="0" smtClean="0"/>
              <a:t> (para populacional).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Desvio Padrão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 numCol="1">
                <a:normAutofit/>
              </a:bodyPr>
              <a:lstStyle/>
              <a:p>
                <a:r>
                  <a:rPr lang="pt-BR" dirty="0" smtClean="0"/>
                  <a:t>Para uma população de N indivíduos: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</a:rPr>
                      <m:t>𝜎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pt-BR" dirty="0" smtClean="0"/>
                  <a:t>;</a:t>
                </a:r>
              </a:p>
              <a:p>
                <a:r>
                  <a:rPr lang="pt-BR" dirty="0" smtClean="0"/>
                  <a:t>Para uma amostra de </a:t>
                </a:r>
                <a:r>
                  <a:rPr lang="pt-BR" i="1" dirty="0" smtClean="0"/>
                  <a:t>n</a:t>
                </a:r>
                <a:r>
                  <a:rPr lang="pt-BR" dirty="0" smtClean="0"/>
                  <a:t> </a:t>
                </a:r>
                <a:r>
                  <a:rPr lang="pt-BR" dirty="0"/>
                  <a:t>observações, </a:t>
                </a:r>
                <a:r>
                  <a:rPr lang="pt-BR" i="1" dirty="0"/>
                  <a:t>x</a:t>
                </a:r>
                <a:r>
                  <a:rPr lang="pt-BR" i="1" baseline="-25000" dirty="0"/>
                  <a:t>1</a:t>
                </a:r>
                <a:r>
                  <a:rPr lang="pt-BR" i="1" dirty="0"/>
                  <a:t>, ..., </a:t>
                </a:r>
                <a:r>
                  <a:rPr lang="pt-BR" i="1" dirty="0" err="1"/>
                  <a:t>x</a:t>
                </a:r>
                <a:r>
                  <a:rPr lang="pt-BR" i="1" baseline="-25000" dirty="0" err="1"/>
                  <a:t>n</a:t>
                </a:r>
                <a:r>
                  <a:rPr lang="pt-BR" baseline="-25000" dirty="0"/>
                  <a:t> </a:t>
                </a:r>
                <a:r>
                  <a:rPr lang="pt-BR" dirty="0" smtClean="0"/>
                  <a:t>: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𝑆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𝑛</m:t>
                            </m:r>
                            <m:r>
                              <a:rPr lang="pt-BR" i="1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/>
                              </a:rPr>
                              <m:t>𝑖</m:t>
                            </m:r>
                            <m:r>
                              <a:rPr lang="pt-BR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pt-BR" dirty="0" smtClean="0"/>
              </a:p>
              <a:p>
                <a:pPr marL="282575" lvl="1" indent="0">
                  <a:buNone/>
                </a:pPr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dirty="0" smtClean="0"/>
                  <a:t>Aonde</a:t>
                </a:r>
                <a:r>
                  <a:rPr lang="pt-BR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valor de cada variável;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/>
                  <a:t> é a média </a:t>
                </a:r>
                <a:r>
                  <a:rPr lang="pt-BR" dirty="0" smtClean="0"/>
                  <a:t>amostral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pt-BR" dirty="0" smtClean="0"/>
                  <a:t> é a média populacional.</a:t>
                </a:r>
              </a:p>
            </p:txBody>
          </p:sp>
        </mc:Choice>
        <mc:Fallback xmlns=""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8" t="-862" r="-40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Desvio Padrão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pt-BR" i="1" dirty="0" smtClean="0"/>
                  <a:t>Exemplo</a:t>
                </a:r>
              </a:p>
              <a:p>
                <a:pPr marL="282575" lvl="1" indent="0">
                  <a:buNone/>
                </a:pPr>
                <a:r>
                  <a:rPr lang="pt-BR" dirty="0" smtClean="0"/>
                  <a:t>Para a amostra 10  12  14  16  18:</a:t>
                </a:r>
              </a:p>
              <a:p>
                <a:pPr lvl="1"/>
                <a:r>
                  <a:rPr lang="pt-BR" dirty="0" smtClean="0"/>
                  <a:t>A média é 14 e o desvio-padrão é calculado:</a:t>
                </a:r>
              </a:p>
              <a:p>
                <a:pPr lvl="1"/>
                <a:r>
                  <a:rPr lang="pt-BR" dirty="0" smtClean="0"/>
                  <a:t>Os desvios de cada valor em relação à média totalizam zero, pois a média é o valor central: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10−14=−4</m:t>
                    </m:r>
                  </m:oMath>
                </a14:m>
                <a:endParaRPr lang="pt-B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12−14=−2</m:t>
                    </m:r>
                  </m:oMath>
                </a14:m>
                <a:endParaRPr lang="pt-B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14−14=0</m:t>
                    </m:r>
                  </m:oMath>
                </a14:m>
                <a:endParaRPr lang="pt-B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16−14=+2</m:t>
                    </m:r>
                  </m:oMath>
                </a14:m>
                <a:endParaRPr lang="pt-B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18−14=+4</m:t>
                    </m:r>
                  </m:oMath>
                </a14:m>
                <a:endParaRPr lang="pt-B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𝑆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10−14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12−14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14−14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16−14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18−14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pt-BR" b="0" i="1" smtClean="0">
                        <a:latin typeface="Cambria Math"/>
                      </a:rPr>
                      <m:t>=3,16</m:t>
                    </m:r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891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84" t="-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572375" y="4857750"/>
            <a:ext cx="914400" cy="914400"/>
          </a:xfrm>
          <a:prstGeom prst="rect">
            <a:avLst/>
          </a:prstGeom>
        </p:spPr>
        <p:txBody>
          <a:bodyPr wrap="none" lIns="182880" tIns="0"/>
          <a:lstStyle/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pt-BR" sz="1600" b="1" dirty="0">
              <a:solidFill>
                <a:schemeClr val="bg2">
                  <a:shade val="2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 padrão: dados agrupados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0034" y="2047312"/>
                <a:ext cx="8183880" cy="46940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1800" dirty="0" smtClean="0"/>
                  <a:t>Considere os seguintes dados:</a:t>
                </a:r>
              </a:p>
              <a:p>
                <a:pPr marL="0" indent="0">
                  <a:buNone/>
                </a:pPr>
                <a:endParaRPr lang="pt-BR" sz="1800" dirty="0"/>
              </a:p>
              <a:p>
                <a:pPr marL="0" indent="0">
                  <a:buNone/>
                </a:pPr>
                <a:endParaRPr lang="pt-BR" sz="1800" dirty="0" smtClean="0"/>
              </a:p>
              <a:p>
                <a:pPr marL="0" indent="0">
                  <a:buNone/>
                </a:pPr>
                <a:endParaRPr lang="pt-BR" sz="1800" dirty="0"/>
              </a:p>
              <a:p>
                <a:pPr marL="0" indent="0">
                  <a:buNone/>
                </a:pPr>
                <a:endParaRPr lang="pt-BR" sz="1800" dirty="0" smtClean="0"/>
              </a:p>
              <a:p>
                <a:pPr marL="0" indent="0">
                  <a:buNone/>
                </a:pPr>
                <a:endParaRPr lang="pt-BR" sz="1800" dirty="0"/>
              </a:p>
              <a:p>
                <a:pPr marL="0" indent="0">
                  <a:buNone/>
                </a:pPr>
                <a:endParaRPr lang="pt-BR" sz="1800" dirty="0" smtClean="0"/>
              </a:p>
              <a:p>
                <a:pPr marL="0" indent="0">
                  <a:buNone/>
                </a:pPr>
                <a:endParaRPr lang="pt-BR" sz="1800" dirty="0" smtClean="0"/>
              </a:p>
              <a:p>
                <a:pPr marL="0" indent="0">
                  <a:buNone/>
                </a:pPr>
                <a:endParaRPr lang="pt-BR" sz="1800" dirty="0" smtClean="0"/>
              </a:p>
              <a:p>
                <a:pPr marL="0" indent="0">
                  <a:buNone/>
                </a:pPr>
                <a:endParaRPr lang="pt-BR" sz="1800" dirty="0" smtClean="0"/>
              </a:p>
              <a:p>
                <a:pPr marL="238125" lvl="2" indent="0"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i="1">
                          <a:latin typeface="Cambria Math"/>
                        </a:rPr>
                        <m:t>𝑆</m:t>
                      </m:r>
                      <m:r>
                        <a:rPr lang="pt-BR" sz="1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000" b="0" i="1" smtClean="0">
                                  <a:latin typeface="Cambria Math"/>
                                </a:rPr>
                                <m:t>3⋅</m:t>
                              </m:r>
                              <m:sSup>
                                <m:sSupPr>
                                  <m:ctrlPr>
                                    <a:rPr lang="pt-B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latin typeface="Cambria Math"/>
                                        </a:rPr>
                                        <m:t>13</m:t>
                                      </m:r>
                                      <m:r>
                                        <a:rPr lang="pt-BR" sz="1000" i="1">
                                          <a:latin typeface="Cambria Math"/>
                                        </a:rPr>
                                        <m:t>−1</m:t>
                                      </m:r>
                                      <m:r>
                                        <a:rPr lang="pt-BR" sz="1000" b="0" i="1" smtClean="0">
                                          <a:latin typeface="Cambria Math"/>
                                        </a:rPr>
                                        <m:t>5,46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1000" b="0" i="1" smtClean="0">
                                  <a:latin typeface="Cambria Math"/>
                                </a:rPr>
                                <m:t>8</m:t>
                              </m:r>
                              <m:sSup>
                                <m:sSup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000" i="1">
                                      <a:latin typeface="Cambria Math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pt-B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latin typeface="Cambria Math"/>
                                        </a:rPr>
                                        <m:t>14−15,46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000" b="0" i="1" smtClean="0">
                                  <a:latin typeface="Cambria Math"/>
                                </a:rPr>
                                <m:t>+15</m:t>
                              </m:r>
                              <m:r>
                                <a:rPr lang="pt-BR" sz="1000" i="1">
                                  <a:latin typeface="Cambria Math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latin typeface="Cambria Math"/>
                                        </a:rPr>
                                        <m:t>15−15,46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000" b="0" i="1" smtClean="0">
                                  <a:latin typeface="Cambria Math"/>
                                </a:rPr>
                                <m:t>+13</m:t>
                              </m:r>
                              <m:sSup>
                                <m:sSup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000" i="1">
                                      <a:latin typeface="Cambria Math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pt-B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latin typeface="Cambria Math"/>
                                        </a:rPr>
                                        <m:t>16−15,46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000" b="0" i="1" smtClean="0">
                                  <a:latin typeface="Cambria Math"/>
                                </a:rPr>
                                <m:t>+9</m:t>
                              </m:r>
                              <m:r>
                                <a:rPr lang="pt-BR" sz="1000" i="1">
                                  <a:latin typeface="Cambria Math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latin typeface="Cambria Math"/>
                                        </a:rPr>
                                        <m:t>17−15,46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000" b="0" i="1" smtClean="0">
                                  <a:latin typeface="Cambria Math"/>
                                </a:rPr>
                                <m:t>+2</m:t>
                              </m:r>
                              <m:r>
                                <a:rPr lang="pt-BR" sz="1000" i="1">
                                  <a:latin typeface="Cambria Math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latin typeface="Cambria Math"/>
                                        </a:rPr>
                                        <m:t>18−15,46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1000" b="0" i="1" smtClean="0">
                                  <a:latin typeface="Cambria Math"/>
                                </a:rPr>
                                <m:t>50</m:t>
                              </m:r>
                              <m:r>
                                <a:rPr lang="pt-BR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>
                        <a:rPr lang="pt-BR" sz="1000" b="0" i="0" smtClean="0">
                          <a:latin typeface="Cambria Math"/>
                        </a:rPr>
                        <m:t>=1,</m:t>
                      </m:r>
                      <m:r>
                        <a:rPr lang="pt-BR" sz="1000" b="0" i="0" smtClean="0">
                          <a:latin typeface="Cambria Math" panose="02040503050406030204" pitchFamily="18" charset="0"/>
                        </a:rPr>
                        <m:t>321</m:t>
                      </m:r>
                    </m:oMath>
                  </m:oMathPara>
                </a14:m>
                <a:endParaRPr lang="pt-BR" sz="1200" dirty="0"/>
              </a:p>
              <a:p>
                <a:pPr marL="0" indent="0">
                  <a:buNone/>
                </a:pPr>
                <a:endParaRPr lang="pt-BR" sz="1800" dirty="0"/>
              </a:p>
              <a:p>
                <a:endParaRPr lang="pt-BR" sz="1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034" y="2047312"/>
                <a:ext cx="8183880" cy="4694056"/>
              </a:xfrm>
              <a:blipFill>
                <a:blip r:embed="rId2"/>
                <a:stretch>
                  <a:fillRect l="-596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96617"/>
              </p:ext>
            </p:extLst>
          </p:nvPr>
        </p:nvGraphicFramePr>
        <p:xfrm>
          <a:off x="847556" y="2507481"/>
          <a:ext cx="7488835" cy="13716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62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0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12,58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12,97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13,45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13,53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13,59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13,61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13,62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13,78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13,97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14,21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14,47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14,51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14,53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14,58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14,65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14,78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14,83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14,97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15,06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15,13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15,17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15,23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15,29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15,37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15,40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15,45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15,51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15,62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15,67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15,73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15,83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15,98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16,01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16,11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16,17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16,23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16,35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16,43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16,49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16,52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16,67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16,83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16,97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17,05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17,13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17,22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17,3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17,48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17,8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18,47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213366"/>
              </p:ext>
            </p:extLst>
          </p:nvPr>
        </p:nvGraphicFramePr>
        <p:xfrm>
          <a:off x="3131840" y="3945486"/>
          <a:ext cx="2304256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002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Intervalos</a:t>
                      </a:r>
                      <a:r>
                        <a:rPr lang="pt-BR" sz="1100" baseline="0" dirty="0" smtClean="0"/>
                        <a:t> de Classe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Frequência Absoluta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20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12,50 a 13,50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20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13,51 a 14,50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20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14,51 a 15,50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15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20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15,51</a:t>
                      </a:r>
                      <a:r>
                        <a:rPr lang="pt-BR" sz="1100" baseline="0" dirty="0" smtClean="0"/>
                        <a:t> a16,50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13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20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16,51 a 17,50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20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17,51 a 18,50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629415" y="4771358"/>
            <a:ext cx="2088231" cy="164728"/>
          </a:xfrm>
          <a:prstGeom prst="rect">
            <a:avLst/>
          </a:prstGeom>
        </p:spPr>
        <p:txBody>
          <a:bodyPr lIns="182880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pt-BR" sz="1200" dirty="0">
                <a:latin typeface="+mn-lt"/>
                <a:cs typeface="+mn-cs"/>
              </a:rPr>
              <a:t>Ponto médio do intervalo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2123728" y="485372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290" y="4339250"/>
            <a:ext cx="3330704" cy="88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Coeficiente de Variação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i="1" dirty="0" smtClean="0"/>
                  <a:t>Definição</a:t>
                </a:r>
              </a:p>
              <a:p>
                <a:pPr marL="282575" lvl="1" indent="0">
                  <a:buNone/>
                </a:pPr>
                <a:r>
                  <a:rPr lang="pt-BR" dirty="0" smtClean="0"/>
                  <a:t>Para um conjunto de dados amostrais ou populacionais, expresso como um percentual, descreve o desvio padrão relativo à média, e é dado pelo seguinte:</a:t>
                </a:r>
              </a:p>
              <a:p>
                <a:pPr lvl="1"/>
                <a:r>
                  <a:rPr lang="pt-BR" dirty="0" smtClean="0"/>
                  <a:t>Para população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</a:rPr>
                      <m:t>: </m:t>
                    </m:r>
                    <m:r>
                      <a:rPr lang="pt-BR" b="0" i="1" smtClean="0">
                        <a:latin typeface="Cambria Math"/>
                      </a:rPr>
                      <m:t>𝑐𝑣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den>
                    </m:f>
                  </m:oMath>
                </a14:m>
                <a:r>
                  <a:rPr lang="pt-BR" dirty="0" smtClean="0"/>
                  <a:t> </a:t>
                </a:r>
              </a:p>
              <a:p>
                <a:pPr lvl="1"/>
                <a:r>
                  <a:rPr lang="pt-BR" dirty="0" smtClean="0"/>
                  <a:t>Para amostra: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</a:rPr>
                      <m:t>𝑐𝑣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den>
                    </m:f>
                  </m:oMath>
                </a14:m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5" t="-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Coeficiente de Variação</a:t>
            </a:r>
            <a:endParaRPr lang="pt-BR" dirty="0" smtClean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medida </a:t>
            </a:r>
            <a:r>
              <a:rPr lang="pt-BR" i="1" dirty="0" smtClean="0"/>
              <a:t>dimensional</a:t>
            </a:r>
            <a:r>
              <a:rPr lang="pt-BR" dirty="0" smtClean="0"/>
              <a:t>, útil para comparar resultados de amostras ou populações cujas unidades podem ser diferentes;</a:t>
            </a:r>
          </a:p>
          <a:p>
            <a:endParaRPr lang="pt-BR" dirty="0" smtClean="0"/>
          </a:p>
          <a:p>
            <a:r>
              <a:rPr lang="pt-BR" dirty="0" smtClean="0"/>
              <a:t>Uma desvantagem do coeficiente de variação é que ele </a:t>
            </a:r>
            <a:r>
              <a:rPr lang="pt-BR" i="1" dirty="0" smtClean="0"/>
              <a:t>deixa de ser útil </a:t>
            </a:r>
            <a:r>
              <a:rPr lang="pt-BR" dirty="0" smtClean="0"/>
              <a:t>quando a média é próxima de zero.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Variância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i="1" dirty="0" smtClean="0"/>
                  <a:t>Definição</a:t>
                </a:r>
              </a:p>
              <a:p>
                <a:pPr marL="282575" lvl="1" indent="0">
                  <a:buNone/>
                </a:pPr>
                <a:r>
                  <a:rPr lang="pt-BR" dirty="0"/>
                  <a:t>É</a:t>
                </a:r>
                <a:r>
                  <a:rPr lang="pt-BR" dirty="0" smtClean="0"/>
                  <a:t> uma medida da variação igual ao quadrado do desvio padrão. Representada por s</a:t>
                </a:r>
                <a:r>
                  <a:rPr lang="pt-BR" baseline="30000" dirty="0" smtClean="0"/>
                  <a:t>2</a:t>
                </a:r>
                <a:r>
                  <a:rPr lang="pt-BR" dirty="0" smtClean="0"/>
                  <a:t> ou </a:t>
                </a:r>
                <a:r>
                  <a:rPr lang="el-GR" dirty="0" smtClean="0"/>
                  <a:t>σ</a:t>
                </a:r>
                <a:r>
                  <a:rPr lang="pt-BR" baseline="30000" dirty="0" smtClean="0"/>
                  <a:t>2</a:t>
                </a:r>
                <a:r>
                  <a:rPr lang="pt-BR" dirty="0" smtClean="0"/>
                  <a:t>;</a:t>
                </a:r>
              </a:p>
              <a:p>
                <a:pPr marL="625475" lvl="1" indent="-342900"/>
                <a:r>
                  <a:rPr lang="pt-BR" dirty="0" smtClean="0"/>
                  <a:t>Para a população: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dirty="0"/>
              </a:p>
              <a:p>
                <a:pPr marL="625475" lvl="1" indent="-342900"/>
                <a:r>
                  <a:rPr lang="pt-BR" dirty="0" smtClean="0"/>
                  <a:t>Para a amostra: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s</m:t>
                        </m:r>
                      </m:e>
                      <m:sup>
                        <m:r>
                          <a:rPr lang="pt-BR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dirty="0" smtClean="0"/>
              </a:p>
              <a:p>
                <a:pPr marL="282575" lvl="1" indent="0">
                  <a:buNone/>
                </a:pPr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dirty="0" smtClean="0"/>
                  <a:t>Aonde</a:t>
                </a:r>
                <a:r>
                  <a:rPr lang="pt-BR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o valor de cada variável;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/>
                  <a:t> é a média amostral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pt-BR" dirty="0"/>
                  <a:t> é a populacional.</a:t>
                </a:r>
              </a:p>
            </p:txBody>
          </p:sp>
        </mc:Choice>
        <mc:Fallback xmlns=""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65" t="-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Média Aritmética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É a mais utilizada dentre todas as médias.</a:t>
                </a:r>
              </a:p>
              <a:p>
                <a:pPr marL="0" indent="0">
                  <a:buNone/>
                </a:pPr>
                <a:r>
                  <a:rPr lang="pt-BR" dirty="0" smtClean="0"/>
                  <a:t>É dada pela fórmula: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mtClean="0">
                              <a:latin typeface="Cambria Math"/>
                            </a:rPr>
                            <m:t>𝑖</m:t>
                          </m:r>
                          <m:r>
                            <a:rPr lang="pt-BR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Onde:</a:t>
                </a:r>
              </a:p>
              <a:p>
                <a:pPr lvl="1"/>
                <a:r>
                  <a:rPr lang="pt-BR" i="1" dirty="0" smtClean="0"/>
                  <a:t>n</a:t>
                </a:r>
                <a:r>
                  <a:rPr lang="pt-BR" dirty="0" smtClean="0"/>
                  <a:t> é o número de valores em uma amostra;</a:t>
                </a:r>
              </a:p>
              <a:p>
                <a:pPr lvl="1"/>
                <a:r>
                  <a:rPr lang="pt-BR" i="1" dirty="0" smtClean="0"/>
                  <a:t>x</a:t>
                </a:r>
                <a:r>
                  <a:rPr lang="pt-BR" i="1" baseline="-25000" dirty="0" smtClean="0"/>
                  <a:t>i</a:t>
                </a:r>
                <a:r>
                  <a:rPr lang="pt-BR" dirty="0" smtClean="0"/>
                  <a:t> é cada variável que representa os valores individuais dos dados.</a:t>
                </a:r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65" t="-862" r="-4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Variância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Uma dificuldade é que a variância não é expressa nas mesmas unidades dos dados originais;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i="1" dirty="0" smtClean="0"/>
              <a:t>Exemplo</a:t>
            </a:r>
          </a:p>
          <a:p>
            <a:pPr marL="282575" lvl="1" indent="0">
              <a:buNone/>
            </a:pPr>
            <a:r>
              <a:rPr lang="pt-BR" dirty="0" smtClean="0"/>
              <a:t>Em uma amostra o desvio padrão é de 7,0 minutos; a variância é dada em unidade de min</a:t>
            </a:r>
            <a:r>
              <a:rPr lang="pt-BR" baseline="30000" dirty="0" smtClean="0"/>
              <a:t>2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pPr marL="520700" lvl="2" indent="0">
              <a:buNone/>
            </a:pPr>
            <a:r>
              <a:rPr lang="pt-BR" dirty="0" smtClean="0"/>
              <a:t>variância amostral = s</a:t>
            </a:r>
            <a:r>
              <a:rPr lang="pt-BR" baseline="30000" dirty="0" smtClean="0"/>
              <a:t>2</a:t>
            </a:r>
            <a:r>
              <a:rPr lang="pt-BR" dirty="0" smtClean="0"/>
              <a:t> = 7,0^2 = 49,0 min</a:t>
            </a:r>
            <a:r>
              <a:rPr lang="pt-BR" baseline="30000" dirty="0" smtClean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 Padrão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O erro padrão é uma estimativa para a variação que possa existir entre a média amostral e média da população. Assim, ajuda a determinar a confiabilidade de uma amostra.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i="1" dirty="0" smtClean="0"/>
          </a:p>
          <a:p>
            <a:pPr marL="0" indent="0">
              <a:buNone/>
            </a:pPr>
            <a:r>
              <a:rPr lang="pt-BR" i="1" dirty="0" smtClean="0"/>
              <a:t>Exemplo</a:t>
            </a:r>
          </a:p>
          <a:p>
            <a:pPr marL="282575" lvl="1" indent="0">
              <a:buNone/>
            </a:pPr>
            <a:r>
              <a:rPr lang="pt-BR" dirty="0" smtClean="0"/>
              <a:t>Em uma amostra a média é  20 minutos, o desvio padrão da média é 7,0 minutos e amostra tem tamanho 169. Então, o erro padrão é:</a:t>
            </a:r>
            <a:endParaRPr lang="pt-BR" baseline="30000" dirty="0" smtClean="0"/>
          </a:p>
        </p:txBody>
      </p:sp>
      <p:pic>
        <p:nvPicPr>
          <p:cNvPr id="2052" name="Picture 4" descr="Resultado de imagem para fórmula erro padr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39" y="3789040"/>
            <a:ext cx="1293746" cy="6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6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Medida de Posição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dirty="0" smtClean="0"/>
              <a:t>Definição</a:t>
            </a:r>
          </a:p>
          <a:p>
            <a:pPr marL="282575" lvl="1" indent="0">
              <a:buNone/>
            </a:pPr>
            <a:r>
              <a:rPr lang="pt-BR" dirty="0" smtClean="0"/>
              <a:t>São medidas que dividem a área de uma distribuição de frequências em regiões de áreas iguais.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As principais medidas de posição são:</a:t>
            </a:r>
          </a:p>
          <a:p>
            <a:pPr marL="347663" lvl="1" indent="0">
              <a:buNone/>
            </a:pPr>
            <a:r>
              <a:rPr lang="pt-BR" dirty="0" smtClean="0"/>
              <a:t>3.1 Quartil;</a:t>
            </a:r>
          </a:p>
          <a:p>
            <a:pPr marL="347663" lvl="1" indent="0">
              <a:buNone/>
            </a:pPr>
            <a:r>
              <a:rPr lang="pt-BR" dirty="0" smtClean="0"/>
              <a:t>3.2 Percentil.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Quartil</a:t>
            </a: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800" i="1" dirty="0" smtClean="0"/>
              <a:t>Definição</a:t>
            </a:r>
          </a:p>
          <a:p>
            <a:pPr marL="282575" lvl="1" indent="0">
              <a:buNone/>
            </a:pPr>
            <a:r>
              <a:rPr lang="pt-BR" sz="1600" dirty="0" smtClean="0"/>
              <a:t>É qualquer um dos três valores que divide o conjunto ordenado de dados em quatro partes iguais, e assim cada parte representa ¼ da amostra ou população.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Valores que dividem o conjunto em quatro partes iguais são representados por </a:t>
            </a:r>
            <a:r>
              <a:rPr lang="pt-BR" sz="1800" i="1" dirty="0" smtClean="0"/>
              <a:t>Q</a:t>
            </a:r>
            <a:r>
              <a:rPr lang="pt-BR" sz="1800" i="1" baseline="-25000" dirty="0" smtClean="0"/>
              <a:t>1</a:t>
            </a:r>
            <a:r>
              <a:rPr lang="pt-BR" sz="1800" dirty="0" smtClean="0"/>
              <a:t>, </a:t>
            </a:r>
            <a:r>
              <a:rPr lang="pt-BR" sz="1800" i="1" dirty="0" smtClean="0"/>
              <a:t>Q</a:t>
            </a:r>
            <a:r>
              <a:rPr lang="pt-BR" sz="1800" i="1" baseline="-25000" dirty="0" smtClean="0"/>
              <a:t>2</a:t>
            </a:r>
            <a:r>
              <a:rPr lang="pt-BR" sz="1800" dirty="0" smtClean="0"/>
              <a:t>, </a:t>
            </a:r>
            <a:r>
              <a:rPr lang="pt-BR" sz="1800" i="1" dirty="0" smtClean="0"/>
              <a:t>Q</a:t>
            </a:r>
            <a:r>
              <a:rPr lang="pt-BR" sz="1800" i="1" baseline="-25000" dirty="0" smtClean="0"/>
              <a:t>3</a:t>
            </a:r>
            <a:r>
              <a:rPr lang="pt-BR" sz="1800" dirty="0" smtClean="0"/>
              <a:t> e denominam-se primeiro, segundo e terceiro quartis, respectivamente:</a:t>
            </a:r>
          </a:p>
          <a:p>
            <a:r>
              <a:rPr lang="pt-BR" sz="1800" i="1" dirty="0" smtClean="0"/>
              <a:t>Q</a:t>
            </a:r>
            <a:r>
              <a:rPr lang="pt-BR" sz="1800" i="1" baseline="-25000" dirty="0" smtClean="0"/>
              <a:t>1</a:t>
            </a:r>
            <a:r>
              <a:rPr lang="pt-BR" sz="1800" dirty="0" smtClean="0"/>
              <a:t> separa os 25% inferiores dos 75% dos superiores;</a:t>
            </a:r>
          </a:p>
          <a:p>
            <a:r>
              <a:rPr lang="pt-BR" sz="1800" i="1" dirty="0" smtClean="0"/>
              <a:t>Q</a:t>
            </a:r>
            <a:r>
              <a:rPr lang="pt-BR" sz="1800" i="1" baseline="-25000" dirty="0" smtClean="0"/>
              <a:t>2</a:t>
            </a:r>
            <a:r>
              <a:rPr lang="pt-BR" sz="1800" dirty="0" smtClean="0"/>
              <a:t> é a mediana;</a:t>
            </a:r>
          </a:p>
          <a:p>
            <a:r>
              <a:rPr lang="pt-BR" sz="1800" i="1" dirty="0" smtClean="0"/>
              <a:t>Q</a:t>
            </a:r>
            <a:r>
              <a:rPr lang="pt-BR" sz="1800" i="1" baseline="-25000" dirty="0" smtClean="0"/>
              <a:t>3</a:t>
            </a:r>
            <a:r>
              <a:rPr lang="pt-BR" sz="1800" dirty="0" smtClean="0"/>
              <a:t> separa os 75% inferiores dos 25% dos superiores.</a:t>
            </a:r>
          </a:p>
          <a:p>
            <a:endParaRPr lang="pt-BR" sz="1800" dirty="0" smtClean="0"/>
          </a:p>
        </p:txBody>
      </p:sp>
      <p:grpSp>
        <p:nvGrpSpPr>
          <p:cNvPr id="2" name="Grupo 1"/>
          <p:cNvGrpSpPr/>
          <p:nvPr/>
        </p:nvGrpSpPr>
        <p:grpSpPr>
          <a:xfrm>
            <a:off x="3321844" y="5733256"/>
            <a:ext cx="2500313" cy="642938"/>
            <a:chOff x="3000375" y="5429250"/>
            <a:chExt cx="2500313" cy="642938"/>
          </a:xfrm>
        </p:grpSpPr>
        <p:pic>
          <p:nvPicPr>
            <p:cNvPr id="4813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33763" y="5715000"/>
              <a:ext cx="495300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3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62388" y="5715000"/>
              <a:ext cx="495300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34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91013" y="5715000"/>
              <a:ext cx="495300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35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9638" y="5715000"/>
              <a:ext cx="495300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CaixaDeTexto 7"/>
            <p:cNvSpPr txBox="1"/>
            <p:nvPr/>
          </p:nvSpPr>
          <p:spPr>
            <a:xfrm>
              <a:off x="3429000" y="5786438"/>
              <a:ext cx="642938" cy="285750"/>
            </a:xfrm>
            <a:prstGeom prst="rect">
              <a:avLst/>
            </a:prstGeom>
          </p:spPr>
          <p:txBody>
            <a:bodyPr lIns="182880" tIns="0"/>
            <a:lstStyle/>
            <a:p>
              <a:pPr marL="36576" algn="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None/>
                <a:defRPr/>
              </a:pPr>
              <a:r>
                <a:rPr lang="pt-BR" sz="1200" b="1" dirty="0">
                  <a:latin typeface="+mn-lt"/>
                  <a:cs typeface="+mn-cs"/>
                </a:rPr>
                <a:t>Q</a:t>
              </a:r>
              <a:r>
                <a:rPr lang="pt-BR" sz="1200" b="1" baseline="-25000" dirty="0">
                  <a:latin typeface="+mn-lt"/>
                  <a:cs typeface="+mn-cs"/>
                </a:rPr>
                <a:t>1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857625" y="5786438"/>
              <a:ext cx="642938" cy="285750"/>
            </a:xfrm>
            <a:prstGeom prst="rect">
              <a:avLst/>
            </a:prstGeom>
          </p:spPr>
          <p:txBody>
            <a:bodyPr lIns="182880" tIns="0"/>
            <a:lstStyle/>
            <a:p>
              <a:pPr marL="36576" algn="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None/>
                <a:defRPr/>
              </a:pPr>
              <a:r>
                <a:rPr lang="pt-BR" sz="1200" b="1" dirty="0">
                  <a:latin typeface="+mn-lt"/>
                  <a:cs typeface="+mn-cs"/>
                </a:rPr>
                <a:t>Q</a:t>
              </a:r>
              <a:r>
                <a:rPr lang="pt-BR" sz="1200" b="1" baseline="-25000" dirty="0">
                  <a:latin typeface="+mn-lt"/>
                  <a:cs typeface="+mn-cs"/>
                </a:rPr>
                <a:t>2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286250" y="5786438"/>
              <a:ext cx="642938" cy="285750"/>
            </a:xfrm>
            <a:prstGeom prst="rect">
              <a:avLst/>
            </a:prstGeom>
          </p:spPr>
          <p:txBody>
            <a:bodyPr lIns="182880" tIns="0"/>
            <a:lstStyle/>
            <a:p>
              <a:pPr marL="36576" algn="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None/>
                <a:defRPr/>
              </a:pPr>
              <a:r>
                <a:rPr lang="pt-BR" sz="1200" b="1" dirty="0">
                  <a:latin typeface="+mn-lt"/>
                  <a:cs typeface="+mn-cs"/>
                </a:rPr>
                <a:t>Q</a:t>
              </a:r>
              <a:r>
                <a:rPr lang="pt-BR" sz="1200" b="1" baseline="-25000" dirty="0">
                  <a:latin typeface="+mn-lt"/>
                  <a:cs typeface="+mn-cs"/>
                </a:rPr>
                <a:t>3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000375" y="5429250"/>
              <a:ext cx="642938" cy="285750"/>
            </a:xfrm>
            <a:prstGeom prst="rect">
              <a:avLst/>
            </a:prstGeom>
          </p:spPr>
          <p:txBody>
            <a:bodyPr lIns="182880" tIns="0"/>
            <a:lstStyle/>
            <a:p>
              <a:pPr marL="36576" algn="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None/>
                <a:defRPr/>
              </a:pPr>
              <a:r>
                <a:rPr lang="pt-BR" sz="1200" b="1" dirty="0">
                  <a:latin typeface="+mn-lt"/>
                  <a:cs typeface="+mn-cs"/>
                </a:rPr>
                <a:t>0%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500438" y="5429250"/>
              <a:ext cx="642937" cy="285750"/>
            </a:xfrm>
            <a:prstGeom prst="rect">
              <a:avLst/>
            </a:prstGeom>
          </p:spPr>
          <p:txBody>
            <a:bodyPr lIns="182880" tIns="0"/>
            <a:lstStyle/>
            <a:p>
              <a:pPr marL="36576" algn="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None/>
                <a:defRPr/>
              </a:pPr>
              <a:r>
                <a:rPr lang="pt-BR" sz="1200" b="1" dirty="0">
                  <a:latin typeface="+mn-lt"/>
                  <a:cs typeface="+mn-cs"/>
                </a:rPr>
                <a:t>25%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929063" y="5429250"/>
              <a:ext cx="642937" cy="285750"/>
            </a:xfrm>
            <a:prstGeom prst="rect">
              <a:avLst/>
            </a:prstGeom>
          </p:spPr>
          <p:txBody>
            <a:bodyPr lIns="182880" tIns="0"/>
            <a:lstStyle/>
            <a:p>
              <a:pPr marL="36576" algn="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None/>
                <a:defRPr/>
              </a:pPr>
              <a:r>
                <a:rPr lang="pt-BR" sz="1200" b="1" dirty="0">
                  <a:latin typeface="+mn-lt"/>
                  <a:cs typeface="+mn-cs"/>
                </a:rPr>
                <a:t>50%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57688" y="5429250"/>
              <a:ext cx="642937" cy="285750"/>
            </a:xfrm>
            <a:prstGeom prst="rect">
              <a:avLst/>
            </a:prstGeom>
          </p:spPr>
          <p:txBody>
            <a:bodyPr lIns="182880" tIns="0"/>
            <a:lstStyle/>
            <a:p>
              <a:pPr marL="36576" algn="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None/>
                <a:defRPr/>
              </a:pPr>
              <a:r>
                <a:rPr lang="pt-BR" sz="1200" b="1" dirty="0">
                  <a:latin typeface="+mn-lt"/>
                  <a:cs typeface="+mn-cs"/>
                </a:rPr>
                <a:t>75%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714875" y="5429250"/>
              <a:ext cx="785813" cy="285750"/>
            </a:xfrm>
            <a:prstGeom prst="rect">
              <a:avLst/>
            </a:prstGeom>
          </p:spPr>
          <p:txBody>
            <a:bodyPr lIns="182880" tIns="0"/>
            <a:lstStyle/>
            <a:p>
              <a:pPr marL="36576" algn="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None/>
                <a:defRPr/>
              </a:pPr>
              <a:r>
                <a:rPr lang="pt-BR" sz="1200" b="1" dirty="0">
                  <a:latin typeface="+mn-lt"/>
                  <a:cs typeface="+mn-cs"/>
                </a:rPr>
                <a:t>100%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Quartil – Dados Agrupados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Para dados agrupados:</a:t>
            </a:r>
          </a:p>
          <a:p>
            <a:pPr marL="0" indent="0">
              <a:buNone/>
            </a:pPr>
            <a:endParaRPr lang="pt-BR" dirty="0" smtClean="0"/>
          </a:p>
          <a:p>
            <a:pPr marL="282575" lvl="1" indent="0">
              <a:buNone/>
            </a:pPr>
            <a:r>
              <a:rPr lang="pt-BR" dirty="0" smtClean="0"/>
              <a:t>Determinação de </a:t>
            </a:r>
            <a:r>
              <a:rPr lang="pt-BR" i="1" dirty="0" smtClean="0"/>
              <a:t>Q</a:t>
            </a:r>
            <a:r>
              <a:rPr lang="pt-BR" i="1" baseline="-25000" dirty="0" smtClean="0"/>
              <a:t>1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1º Passo: calcula-se </a:t>
            </a:r>
            <a:r>
              <a:rPr lang="pt-BR" dirty="0" err="1" smtClean="0"/>
              <a:t>Lx</a:t>
            </a:r>
            <a:r>
              <a:rPr lang="pt-BR" dirty="0" smtClean="0"/>
              <a:t> = n/4</a:t>
            </a:r>
          </a:p>
          <a:p>
            <a:pPr lvl="1"/>
            <a:r>
              <a:rPr lang="pt-BR" dirty="0" smtClean="0"/>
              <a:t>2º Passo: Identifica-se a classe relativa ao </a:t>
            </a:r>
            <a:r>
              <a:rPr lang="pt-BR" i="1" dirty="0"/>
              <a:t>Q</a:t>
            </a:r>
            <a:r>
              <a:rPr lang="pt-BR" i="1" baseline="-25000" dirty="0"/>
              <a:t>1 </a:t>
            </a:r>
            <a:endParaRPr lang="pt-BR" baseline="-25000" dirty="0" smtClean="0"/>
          </a:p>
          <a:p>
            <a:pPr lvl="1"/>
            <a:r>
              <a:rPr lang="pt-BR" dirty="0" smtClean="0"/>
              <a:t>Aplica-se a fórmula:</a:t>
            </a: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899829" bIns="899829" anchor="ctr">
            <a:spAutoFit/>
          </a:bodyPr>
          <a:lstStyle/>
          <a:p>
            <a:endParaRPr lang="pt-BR" dirty="0"/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 dirty="0"/>
          </a:p>
        </p:txBody>
      </p:sp>
      <p:sp>
        <p:nvSpPr>
          <p:cNvPr id="4915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dirty="0"/>
          </a:p>
        </p:txBody>
      </p:sp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 dirty="0"/>
          </a:p>
        </p:txBody>
      </p:sp>
      <p:sp>
        <p:nvSpPr>
          <p:cNvPr id="4916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dirty="0"/>
          </a:p>
        </p:txBody>
      </p:sp>
      <p:sp>
        <p:nvSpPr>
          <p:cNvPr id="4916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dirty="0"/>
          </a:p>
        </p:txBody>
      </p:sp>
      <p:sp>
        <p:nvSpPr>
          <p:cNvPr id="49164" name="Rectangle 14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2185383" y="4941168"/>
                <a:ext cx="3703258" cy="721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 smtClean="0"/>
                  <a:t>Q1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𝐿𝑖𝑚𝑖𝑡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𝐿𝑥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𝑓𝑎𝑛𝑡</m:t>
                            </m:r>
                          </m:e>
                        </m:d>
                        <m:r>
                          <a:rPr lang="pt-BR" i="1">
                            <a:latin typeface="Cambria Math"/>
                          </a:rPr>
                          <m:t>⋅</m:t>
                        </m:r>
                        <m:r>
                          <a:rPr lang="pt-BR" i="1">
                            <a:latin typeface="Cambria Math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383" y="4941168"/>
                <a:ext cx="3703258" cy="721351"/>
              </a:xfrm>
              <a:prstGeom prst="rect">
                <a:avLst/>
              </a:prstGeom>
              <a:blipFill>
                <a:blip r:embed="rId2"/>
                <a:stretch>
                  <a:fillRect l="-24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Quartil – Dados Agrupados</a:t>
            </a:r>
          </a:p>
        </p:txBody>
      </p:sp>
      <p:sp>
        <p:nvSpPr>
          <p:cNvPr id="5" name="Rectangle 3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Para dados agrupados:</a:t>
            </a:r>
          </a:p>
          <a:p>
            <a:pPr marL="0" indent="0">
              <a:buNone/>
            </a:pPr>
            <a:endParaRPr lang="pt-BR" dirty="0" smtClean="0"/>
          </a:p>
          <a:p>
            <a:pPr marL="282575" lvl="1" indent="0">
              <a:buNone/>
            </a:pPr>
            <a:r>
              <a:rPr lang="pt-BR" dirty="0" smtClean="0"/>
              <a:t>Determinação de </a:t>
            </a:r>
            <a:r>
              <a:rPr lang="pt-BR" i="1" dirty="0" smtClean="0"/>
              <a:t>Q</a:t>
            </a:r>
            <a:r>
              <a:rPr lang="pt-BR" i="1" baseline="-25000" dirty="0" smtClean="0"/>
              <a:t>1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1º Passo: calcula-se </a:t>
            </a:r>
            <a:r>
              <a:rPr lang="pt-BR" dirty="0" err="1" smtClean="0"/>
              <a:t>Lx</a:t>
            </a:r>
            <a:r>
              <a:rPr lang="pt-BR" dirty="0" smtClean="0"/>
              <a:t> = n/2</a:t>
            </a:r>
          </a:p>
          <a:p>
            <a:pPr lvl="1"/>
            <a:r>
              <a:rPr lang="pt-BR" dirty="0" smtClean="0"/>
              <a:t>2º Passo: Identifica-se a classe relativa ao </a:t>
            </a:r>
            <a:r>
              <a:rPr lang="pt-BR" i="1" dirty="0" smtClean="0"/>
              <a:t>Q</a:t>
            </a:r>
            <a:r>
              <a:rPr lang="pt-BR" i="1" baseline="-25000" dirty="0" smtClean="0"/>
              <a:t>2 </a:t>
            </a:r>
            <a:endParaRPr lang="pt-BR" baseline="-25000" dirty="0" smtClean="0"/>
          </a:p>
          <a:p>
            <a:pPr lvl="1"/>
            <a:r>
              <a:rPr lang="pt-BR" dirty="0" smtClean="0"/>
              <a:t>Aplica-se a fórmula: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907704" y="5085184"/>
                <a:ext cx="3703258" cy="721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 smtClean="0"/>
                  <a:t>Q2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𝐿𝑖𝑚𝑖𝑡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𝐿𝑥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𝑓𝑎𝑛𝑡</m:t>
                            </m:r>
                          </m:e>
                        </m:d>
                        <m:r>
                          <a:rPr lang="pt-BR" i="1">
                            <a:latin typeface="Cambria Math"/>
                          </a:rPr>
                          <m:t>⋅</m:t>
                        </m:r>
                        <m:r>
                          <a:rPr lang="pt-BR" i="1">
                            <a:latin typeface="Cambria Math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085184"/>
                <a:ext cx="3703258" cy="721351"/>
              </a:xfrm>
              <a:prstGeom prst="rect">
                <a:avLst/>
              </a:prstGeom>
              <a:blipFill>
                <a:blip r:embed="rId2"/>
                <a:stretch>
                  <a:fillRect l="-2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Quartil – Dados Agrupados</a:t>
            </a:r>
            <a:endParaRPr lang="pt-BR" dirty="0"/>
          </a:p>
        </p:txBody>
      </p:sp>
      <p:sp>
        <p:nvSpPr>
          <p:cNvPr id="501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dados agrupados:</a:t>
            </a:r>
          </a:p>
          <a:p>
            <a:pPr marL="0" indent="0">
              <a:buNone/>
            </a:pPr>
            <a:endParaRPr lang="pt-BR" dirty="0"/>
          </a:p>
          <a:p>
            <a:pPr marL="282575" lvl="1" indent="0">
              <a:buNone/>
            </a:pPr>
            <a:r>
              <a:rPr lang="pt-BR" dirty="0"/>
              <a:t>Determinação de </a:t>
            </a:r>
            <a:r>
              <a:rPr lang="pt-BR" i="1" dirty="0" smtClean="0"/>
              <a:t>Q</a:t>
            </a:r>
            <a:r>
              <a:rPr lang="pt-BR" i="1" baseline="-25000" dirty="0" smtClean="0"/>
              <a:t>3</a:t>
            </a:r>
            <a:r>
              <a:rPr lang="pt-BR" dirty="0" smtClean="0"/>
              <a:t>:</a:t>
            </a:r>
            <a:endParaRPr lang="pt-BR" dirty="0"/>
          </a:p>
          <a:p>
            <a:pPr lvl="1"/>
            <a:r>
              <a:rPr lang="pt-BR" dirty="0"/>
              <a:t>1º Passo: calcula-se </a:t>
            </a:r>
            <a:r>
              <a:rPr lang="pt-BR" dirty="0" err="1"/>
              <a:t>Lx</a:t>
            </a:r>
            <a:r>
              <a:rPr lang="pt-BR" dirty="0"/>
              <a:t> = 3n/4</a:t>
            </a:r>
          </a:p>
          <a:p>
            <a:pPr lvl="1"/>
            <a:r>
              <a:rPr lang="pt-BR" dirty="0"/>
              <a:t>2º Passo: Identifica-se a classe relativa ao </a:t>
            </a:r>
            <a:r>
              <a:rPr lang="pt-BR" i="1" dirty="0" smtClean="0"/>
              <a:t>Q</a:t>
            </a:r>
            <a:r>
              <a:rPr lang="pt-BR" i="1" baseline="-25000" dirty="0" smtClean="0"/>
              <a:t>3 </a:t>
            </a:r>
            <a:endParaRPr lang="pt-BR" baseline="-25000" dirty="0"/>
          </a:p>
          <a:p>
            <a:pPr lvl="1"/>
            <a:r>
              <a:rPr lang="pt-BR" dirty="0" smtClean="0"/>
              <a:t>Aplica-se </a:t>
            </a:r>
            <a:r>
              <a:rPr lang="pt-BR" dirty="0"/>
              <a:t>a fórmula</a:t>
            </a:r>
            <a:r>
              <a:rPr lang="pt-BR" dirty="0" smtClean="0"/>
              <a:t>:</a:t>
            </a:r>
            <a:endParaRPr lang="pt-BR" dirty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2051720" y="5229200"/>
                <a:ext cx="3703258" cy="721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 smtClean="0"/>
                  <a:t>Q3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𝐿𝑖𝑚𝑖𝑡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𝐿𝑥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𝑓𝑎𝑛𝑡</m:t>
                            </m:r>
                          </m:e>
                        </m:d>
                        <m:r>
                          <a:rPr lang="pt-BR" i="1">
                            <a:latin typeface="Cambria Math"/>
                          </a:rPr>
                          <m:t>⋅</m:t>
                        </m:r>
                        <m:r>
                          <a:rPr lang="pt-BR" i="1">
                            <a:latin typeface="Cambria Math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229200"/>
                <a:ext cx="3703258" cy="721351"/>
              </a:xfrm>
              <a:prstGeom prst="rect">
                <a:avLst/>
              </a:prstGeom>
              <a:blipFill>
                <a:blip r:embed="rId2"/>
                <a:stretch>
                  <a:fillRect l="-2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Amplitude Interquartílica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i="1" dirty="0" smtClean="0"/>
                  <a:t>Definição</a:t>
                </a:r>
              </a:p>
              <a:p>
                <a:pPr marL="282575" lvl="1" indent="0">
                  <a:buNone/>
                </a:pPr>
                <a:r>
                  <a:rPr lang="pt-BR" dirty="0" smtClean="0"/>
                  <a:t>É a amplitude do intervalo entre o primeiro e o terceiro quartil. Representada por AI</a:t>
                </a:r>
                <a:r>
                  <a:rPr lang="pt-BR" i="1" dirty="0" smtClean="0"/>
                  <a:t>Q</a:t>
                </a:r>
                <a:r>
                  <a:rPr lang="pt-BR" dirty="0" smtClean="0"/>
                  <a:t>;</a:t>
                </a:r>
              </a:p>
              <a:p>
                <a:pPr marL="282575" lvl="1" indent="0">
                  <a:buNone/>
                </a:pPr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b="0" dirty="0" smtClean="0"/>
                  <a:t>AI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/>
                      </a:rPr>
                      <m:t>𝑄</m:t>
                    </m:r>
                    <m:r>
                      <a:rPr lang="pt-BR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dirty="0" smtClean="0"/>
                  <a:t>Às vezes também é usada a </a:t>
                </a:r>
                <a:r>
                  <a:rPr lang="pt-BR" dirty="0" err="1" smtClean="0"/>
                  <a:t>semiamplitude</a:t>
                </a:r>
                <a:r>
                  <a:rPr lang="pt-BR" dirty="0" smtClean="0"/>
                  <a:t> interquartílica, que é a metade da anterior.</a:t>
                </a:r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5" t="-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Amplitude Interquartílica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Trata-se de uma medida de variabilidade bastante robusta, que é pouco afetada pela presença de dados atípicos;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Guarda a seguinte relação </a:t>
                </a:r>
                <a:r>
                  <a:rPr lang="pt-BR" u="sng" dirty="0" smtClean="0"/>
                  <a:t>aproximada</a:t>
                </a:r>
                <a:r>
                  <a:rPr lang="pt-BR" dirty="0" smtClean="0"/>
                  <a:t> com o desvio-padrão: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𝐴𝐼</m:t>
                    </m:r>
                    <m:r>
                      <a:rPr lang="pt-BR" i="1" dirty="0" smtClean="0">
                        <a:latin typeface="Cambria Math"/>
                      </a:rPr>
                      <m:t>𝑄</m:t>
                    </m:r>
                    <m:r>
                      <a:rPr lang="pt-BR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pt-BR" i="1" dirty="0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pt-BR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pt-BR" dirty="0" smtClean="0"/>
                  <a:t> ou AI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𝑄</m:t>
                    </m:r>
                    <m:r>
                      <a:rPr lang="pt-BR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pt-BR" i="1" dirty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pt-BR" b="0" i="1" dirty="0" smtClean="0">
                        <a:latin typeface="Cambria Math"/>
                      </a:rPr>
                      <m:t>𝜎</m:t>
                    </m:r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460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5" t="-862" r="-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Percentil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03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Definição</a:t>
                </a:r>
              </a:p>
              <a:p>
                <a:pPr marL="282575" lvl="1" indent="0">
                  <a:buNone/>
                </a:pPr>
                <a:r>
                  <a:rPr lang="pt-BR" dirty="0" smtClean="0"/>
                  <a:t>É um valor que divide o conjunto ordenado de dados em cem partes iguais, e assim cada parte representa 1/100 da amostra ou população.</a:t>
                </a:r>
              </a:p>
              <a:p>
                <a:pPr marL="282575" lvl="1" indent="0">
                  <a:buNone/>
                </a:pPr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dirty="0" smtClean="0"/>
                  <a:t>O </a:t>
                </a:r>
                <a:r>
                  <a:rPr lang="pt-BR" i="1" dirty="0" smtClean="0"/>
                  <a:t>k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percentil </a:t>
                </a:r>
                <a:r>
                  <a:rPr lang="pt-BR" i="1" dirty="0" err="1" smtClean="0"/>
                  <a:t>P</a:t>
                </a:r>
                <a:r>
                  <a:rPr lang="pt-BR" i="1" baseline="-25000" dirty="0" err="1" smtClean="0"/>
                  <a:t>k</a:t>
                </a:r>
                <a:r>
                  <a:rPr lang="pt-BR" dirty="0" smtClean="0"/>
                  <a:t> corresponde a frequência cumulativa de N k/100, onde N é o tamanho amostral. </a:t>
                </a:r>
              </a:p>
              <a:p>
                <a:endParaRPr lang="pt-B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⋅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sz="2300" dirty="0" smtClean="0"/>
                  <a:t>(arredondar para o inteiro mais próximo)</a:t>
                </a:r>
              </a:p>
            </p:txBody>
          </p:sp>
        </mc:Choice>
        <mc:Fallback>
          <p:sp>
            <p:nvSpPr>
              <p:cNvPr id="512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5" t="-1724" r="-3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Média Aritmética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400" dirty="0" smtClean="0"/>
                  <a:t>Exemplo: um aluno tirou as notas 5, 7, 9 e 10 em 4 provas. Sua média será:</a:t>
                </a:r>
              </a:p>
              <a:p>
                <a:pPr marL="0" indent="0">
                  <a:buNone/>
                </a:pPr>
                <a:r>
                  <a:rPr lang="pt-BR" sz="24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sz="24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smtClean="0">
                              <a:latin typeface="Cambria Math"/>
                            </a:rPr>
                            <m:t>5+7+9+10</m:t>
                          </m:r>
                        </m:num>
                        <m:den>
                          <m:r>
                            <a:rPr lang="pt-BR" sz="2400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pt-BR" sz="2400" smtClean="0">
                          <a:latin typeface="Cambria Math"/>
                        </a:rPr>
                        <m:t>=7,75</m:t>
                      </m:r>
                    </m:oMath>
                  </m:oMathPara>
                </a14:m>
                <a:endParaRPr lang="pt-BR" sz="2400" dirty="0" smtClean="0"/>
              </a:p>
            </p:txBody>
          </p:sp>
        </mc:Choice>
        <mc:Fallback xmlns="">
          <p:sp>
            <p:nvSpPr>
              <p:cNvPr id="12291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37" t="-1379" r="-13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Percentil – Dados Agrupados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Rectangle 3"/>
              <p:cNvSpPr>
                <a:spLocks noGrp="1"/>
              </p:cNvSpPr>
              <p:nvPr>
                <p:ph idx="1"/>
              </p:nvPr>
            </p:nvSpPr>
            <p:spPr>
              <a:xfrm>
                <a:off x="864382" y="2489200"/>
                <a:ext cx="7308018" cy="35306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Para dados agrupados: </a:t>
                </a:r>
              </a:p>
              <a:p>
                <a:pPr marL="0" indent="0">
                  <a:buNone/>
                </a:pPr>
                <a:r>
                  <a:rPr lang="pt-BR" dirty="0" smtClean="0"/>
                  <a:t>Localiza-se a classe correspondente ao i-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quartil através de </a:t>
                </a:r>
                <a:r>
                  <a:rPr lang="pt-BR" dirty="0" err="1" smtClean="0"/>
                  <a:t>Lx</a:t>
                </a:r>
                <a:r>
                  <a:rPr lang="pt-B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𝑖𝑛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100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𝐿𝑖𝑚𝑖𝑡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𝑖𝑛𝑓𝑃𝑖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𝑖𝑛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100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𝑓𝑎𝑛𝑡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⋅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h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∈{1,2,3,4,…,96,97,98,99,100}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Onde: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𝐿𝑖𝑚𝑖𝑡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𝑖𝑛𝑓𝑃𝑖</m:t>
                        </m:r>
                      </m:sub>
                    </m:sSub>
                  </m:oMath>
                </a14:m>
                <a:r>
                  <a:rPr lang="pt-BR" dirty="0" smtClean="0"/>
                  <a:t> é o limite inferior da classe relativa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𝑓𝑎𝑛𝑡</m:t>
                    </m:r>
                  </m:oMath>
                </a14:m>
                <a:r>
                  <a:rPr lang="pt-BR" dirty="0" smtClean="0"/>
                  <a:t> é a soma das frequências anteriores a classe relativa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h</m:t>
                    </m:r>
                  </m:oMath>
                </a14:m>
                <a:r>
                  <a:rPr lang="pt-BR" dirty="0" smtClean="0"/>
                  <a:t> é a amplitude da classe 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 smtClean="0"/>
                  <a:t> é a frequência da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52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382" y="2489200"/>
                <a:ext cx="7308018" cy="3530600"/>
              </a:xfrm>
              <a:blipFill>
                <a:blip r:embed="rId2"/>
                <a:stretch>
                  <a:fillRect l="-334" t="-1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85813" y="3429000"/>
            <a:ext cx="7572375" cy="2500313"/>
          </a:xfrm>
          <a:prstGeom prst="rect">
            <a:avLst/>
          </a:prstGeom>
        </p:spPr>
        <p:txBody>
          <a:bodyPr wrap="none" lIns="182880" tIns="0"/>
          <a:lstStyle/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pt-BR" sz="1600" b="1" dirty="0">
              <a:solidFill>
                <a:schemeClr val="bg2">
                  <a:shade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22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 smtClean="0"/>
              <a:t>Percentis: Exemplo com Dados Agrupados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b="1" dirty="0" smtClean="0"/>
                  <a:t>1º Quartil = 25º Percentil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25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=14,51+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25⋅50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100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−11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⋅1,01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15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=14,51+0,1=14,52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dirty="0"/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014208"/>
              </p:ext>
            </p:extLst>
          </p:nvPr>
        </p:nvGraphicFramePr>
        <p:xfrm>
          <a:off x="1331640" y="2276872"/>
          <a:ext cx="5712297" cy="2804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4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Intervalos de classe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Frequência absoluta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Frequência acumulada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12,51 a 13,50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0,06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13,51 a 14,50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0,22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14,51 a 15,50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0,52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15,51 a 16,50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0,78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16,51 a 17,50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0,96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17,51 a 18,50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Quartil - </a:t>
            </a:r>
            <a:r>
              <a:rPr lang="pt-BR" dirty="0" err="1" smtClean="0"/>
              <a:t>BoxPlot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64649"/>
            <a:ext cx="6840760" cy="457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Relações</a:t>
            </a:r>
            <a:endParaRPr lang="pt-BR" dirty="0" smtClean="0"/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1º quartil = 25º percentil;</a:t>
            </a:r>
          </a:p>
          <a:p>
            <a:r>
              <a:rPr lang="pt-BR" dirty="0" smtClean="0"/>
              <a:t>Mediana = 5º </a:t>
            </a:r>
            <a:r>
              <a:rPr lang="pt-BR" dirty="0" err="1" smtClean="0"/>
              <a:t>decil</a:t>
            </a:r>
            <a:r>
              <a:rPr lang="pt-BR" dirty="0" smtClean="0"/>
              <a:t> = 50º percentil;</a:t>
            </a:r>
          </a:p>
          <a:p>
            <a:r>
              <a:rPr lang="pt-BR" dirty="0" smtClean="0"/>
              <a:t>3º quartil = 75º percentil.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026" name="Picture 2" descr="http://sondagenseestudosdeopiniao.files.wordpress.com/2011/10/est-descr-_quadro41.jpg?w=5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7744" y="3861048"/>
            <a:ext cx="465018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Medida de Assimetria e Curtose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As medidas de assimetria possibilitam analisar uma distribuição de acordo com as relações entre suas medidas de moda, média e mediana, quando observadas graficamente ou analisando apenas os valores;</a:t>
            </a:r>
          </a:p>
          <a:p>
            <a:pPr marL="282575" lvl="1" indent="0">
              <a:buNone/>
            </a:pPr>
            <a:endParaRPr lang="pt-BR" dirty="0"/>
          </a:p>
          <a:p>
            <a:pPr marL="282575" lvl="1" indent="0">
              <a:buNone/>
            </a:pPr>
            <a:r>
              <a:rPr lang="pt-BR" dirty="0" smtClean="0"/>
              <a:t>Uma distribuição é dita </a:t>
            </a:r>
            <a:r>
              <a:rPr lang="pt-BR" i="1" dirty="0" smtClean="0"/>
              <a:t>simétrica</a:t>
            </a:r>
            <a:r>
              <a:rPr lang="pt-BR" dirty="0" smtClean="0"/>
              <a:t> quando apresenta o mesmo valor para a moda, a média e a mediana;</a:t>
            </a:r>
          </a:p>
          <a:p>
            <a:pPr marL="282575" lvl="1" indent="0">
              <a:buNone/>
            </a:pPr>
            <a:endParaRPr lang="pt-BR" dirty="0" smtClean="0"/>
          </a:p>
          <a:p>
            <a:pPr marL="282575" lvl="1" indent="0">
              <a:buNone/>
            </a:pPr>
            <a:r>
              <a:rPr lang="pt-BR" dirty="0" smtClean="0"/>
              <a:t>É dita </a:t>
            </a:r>
            <a:r>
              <a:rPr lang="pt-BR" i="1" dirty="0" smtClean="0"/>
              <a:t>assimétrica</a:t>
            </a:r>
            <a:r>
              <a:rPr lang="pt-BR" dirty="0" smtClean="0"/>
              <a:t> quando essa igualdade não ocorre.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Medida de Assimetria e Curtose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827584" y="2060848"/>
            <a:ext cx="6345260" cy="35306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Para o cálculo de assimetria, usa-se o coeficiente de assimetria de Pearson:</a:t>
            </a:r>
            <a:endParaRPr lang="pt-BR" b="0" i="1" dirty="0" smtClean="0">
              <a:latin typeface="Cambria Math"/>
            </a:endParaRPr>
          </a:p>
          <a:p>
            <a:pPr marL="0" indent="0">
              <a:buNone/>
            </a:pPr>
            <a:endParaRPr lang="pt-BR" b="0" i="1" dirty="0" smtClean="0">
              <a:latin typeface="Cambria Math"/>
            </a:endParaRP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80928"/>
            <a:ext cx="4752528" cy="37890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4675448"/>
            <a:ext cx="1266825" cy="60007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403648" y="3645024"/>
            <a:ext cx="4680520" cy="72008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 rot="1905872">
            <a:off x="763545" y="3189258"/>
            <a:ext cx="648072" cy="50405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Medida de Assimetria e Curtose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827584" y="2060848"/>
            <a:ext cx="6345260" cy="3530600"/>
          </a:xfrm>
        </p:spPr>
        <p:txBody>
          <a:bodyPr/>
          <a:lstStyle/>
          <a:p>
            <a:pPr marL="0" indent="0">
              <a:buNone/>
            </a:pPr>
            <a:endParaRPr lang="pt-BR" b="0" i="1" dirty="0" smtClean="0">
              <a:latin typeface="Cambria Math"/>
            </a:endParaRP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852936"/>
            <a:ext cx="57054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Medida de Assimetria e Curtose</a:t>
            </a: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Quando a cauda da curva da distribuição declina para </a:t>
            </a:r>
            <a:r>
              <a:rPr lang="pt-BR" sz="2000" i="1" dirty="0" smtClean="0"/>
              <a:t>direita</a:t>
            </a:r>
            <a:r>
              <a:rPr lang="pt-BR" sz="2000" dirty="0" smtClean="0"/>
              <a:t>, temos uma distribuição com curva assimétrica </a:t>
            </a:r>
            <a:r>
              <a:rPr lang="pt-BR" sz="2000" i="1" dirty="0" smtClean="0"/>
              <a:t>positiva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 Coeficiente &gt; 0.</a:t>
            </a:r>
          </a:p>
          <a:p>
            <a:endParaRPr lang="pt-BR" sz="2000" dirty="0" smtClean="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3908175"/>
            <a:ext cx="5643563" cy="296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Medida de Assimetria e Curtose</a:t>
            </a: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 smtClean="0"/>
              <a:t>Quando a cauda da curva da distribuição declina para </a:t>
            </a:r>
            <a:r>
              <a:rPr lang="pt-BR" sz="2000" i="1" dirty="0" smtClean="0"/>
              <a:t>esquerda</a:t>
            </a:r>
            <a:r>
              <a:rPr lang="pt-BR" sz="2000" dirty="0" smtClean="0"/>
              <a:t>, temos uma distribuição com curva assimétrica </a:t>
            </a:r>
            <a:r>
              <a:rPr lang="pt-BR" sz="2000" i="1" dirty="0" smtClean="0"/>
              <a:t>negativa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Coeficiente &lt; 0;</a:t>
            </a:r>
          </a:p>
          <a:p>
            <a:endParaRPr lang="pt-BR" sz="2000" dirty="0" smtClean="0"/>
          </a:p>
          <a:p>
            <a:endParaRPr lang="pt-BR" sz="2000" dirty="0" smtClean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4032675"/>
            <a:ext cx="5239061" cy="280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 de Assimetria e Curtose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36912"/>
            <a:ext cx="8142015" cy="36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Média Aritmética para Dados Agrupados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É calculada quando a informação disponível é o valor médio do intervalo </a:t>
                </a:r>
                <a:r>
                  <a:rPr lang="pt-BR" i="1" dirty="0" smtClean="0"/>
                  <a:t>i</a:t>
                </a:r>
                <a:r>
                  <a:rPr lang="pt-BR" dirty="0" smtClean="0"/>
                  <a:t> (</a:t>
                </a:r>
                <a:r>
                  <a:rPr lang="pt-BR" i="1" dirty="0" smtClean="0"/>
                  <a:t>X</a:t>
                </a:r>
                <a:r>
                  <a:rPr lang="pt-BR" i="1" baseline="-25000" dirty="0" smtClean="0"/>
                  <a:t>i</a:t>
                </a:r>
                <a:r>
                  <a:rPr lang="pt-BR" dirty="0" smtClean="0"/>
                  <a:t>) e a frequência de intervalo </a:t>
                </a:r>
                <a:r>
                  <a:rPr lang="pt-BR" i="1" dirty="0" smtClean="0"/>
                  <a:t>i</a:t>
                </a:r>
                <a:r>
                  <a:rPr lang="pt-BR" dirty="0" smtClean="0"/>
                  <a:t> (</a:t>
                </a:r>
                <a:r>
                  <a:rPr lang="pt-BR" i="1" dirty="0" err="1" smtClean="0"/>
                  <a:t>f</a:t>
                </a:r>
                <a:r>
                  <a:rPr lang="pt-BR" i="1" baseline="-25000" dirty="0" err="1" smtClean="0"/>
                  <a:t>i</a:t>
                </a:r>
                <a:r>
                  <a:rPr lang="pt-BR" dirty="0" smtClean="0"/>
                  <a:t>):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mtClean="0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pt-BR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mtClean="0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331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Medida de Assimetria e Curtose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934" y="2699086"/>
            <a:ext cx="4857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425" y="5085184"/>
            <a:ext cx="4924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2100" y="3068638"/>
            <a:ext cx="34480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589880" y="4149080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dirty="0">
                <a:latin typeface="+mn-lt"/>
              </a:rPr>
              <a:t>Mesocúrtica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5799931" y="5945718"/>
            <a:ext cx="2592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dirty="0" smtClean="0">
                <a:latin typeface="+mn-lt"/>
              </a:rPr>
              <a:t>Leptocúrtica</a:t>
            </a:r>
            <a:endParaRPr lang="pt-BR" dirty="0">
              <a:latin typeface="+mn-lt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589881" y="5753586"/>
            <a:ext cx="2447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dirty="0" smtClean="0">
                <a:latin typeface="+mn-lt"/>
              </a:rPr>
              <a:t>Platicúrtica</a:t>
            </a:r>
            <a:endParaRPr lang="pt-BR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 de Assimetria e Curtose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92896"/>
            <a:ext cx="66865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5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Exercícios</a:t>
            </a:r>
            <a:endParaRPr lang="pt-BR" dirty="0" smtClean="0"/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dirty="0" smtClean="0"/>
              <a:t>Foram feitas coletas do tempo (</a:t>
            </a:r>
            <a:r>
              <a:rPr lang="pt-BR" dirty="0" err="1" smtClean="0"/>
              <a:t>ms</a:t>
            </a:r>
            <a:r>
              <a:rPr lang="pt-BR" dirty="0" smtClean="0"/>
              <a:t>) de acesso de uma página na internet e obteve-se os valores:</a:t>
            </a:r>
          </a:p>
          <a:p>
            <a:pPr marL="514350" indent="-514350">
              <a:buFont typeface="+mj-lt"/>
              <a:buAutoNum type="arabicParenR"/>
            </a:pPr>
            <a:endParaRPr lang="pt-BR" dirty="0" smtClean="0"/>
          </a:p>
          <a:p>
            <a:pPr marL="282575" lvl="1" indent="0">
              <a:buNone/>
            </a:pPr>
            <a:r>
              <a:rPr lang="pt-BR" dirty="0" smtClean="0"/>
              <a:t>85,3   84,3   79,5   82,5   80,2   84,6   79,2   70,9   78,6   86,2   74,0   83,7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Calcule:</a:t>
            </a:r>
          </a:p>
          <a:p>
            <a:pPr marL="804863" lvl="1" indent="-457200">
              <a:buFont typeface="+mj-lt"/>
              <a:buAutoNum type="alphaLcParenR"/>
            </a:pPr>
            <a:r>
              <a:rPr lang="pt-BR" dirty="0" smtClean="0"/>
              <a:t>Média</a:t>
            </a:r>
          </a:p>
          <a:p>
            <a:pPr marL="804863" lvl="1" indent="-457200">
              <a:buFont typeface="+mj-lt"/>
              <a:buAutoNum type="alphaLcParenR"/>
            </a:pPr>
            <a:r>
              <a:rPr lang="pt-BR" dirty="0" smtClean="0"/>
              <a:t>Mediana</a:t>
            </a:r>
          </a:p>
          <a:p>
            <a:pPr marL="804863" lvl="1" indent="-457200">
              <a:buFont typeface="+mj-lt"/>
              <a:buAutoNum type="alphaLcParenR"/>
            </a:pPr>
            <a:r>
              <a:rPr lang="pt-BR" dirty="0" smtClean="0"/>
              <a:t>Desvio Padrão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Exercícios</a:t>
            </a:r>
            <a:endParaRPr lang="pt-BR" dirty="0" smtClean="0"/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pt-BR" dirty="0" smtClean="0"/>
              <a:t>Dada a amostra:</a:t>
            </a:r>
          </a:p>
          <a:p>
            <a:pPr marL="282575" lvl="1" indent="0">
              <a:buNone/>
            </a:pPr>
            <a:r>
              <a:rPr lang="pt-BR" dirty="0" smtClean="0"/>
              <a:t>28  33  27  30  31  30  33  30  33  29  27  33  31  27  31  28  27  29  31  24  31  33  30  32  30  33  27  33  31  33  23  29  30  24  28  34  30  30  18  17  18  15  16  17  17  18  19  19  20  29</a:t>
            </a:r>
          </a:p>
          <a:p>
            <a:pPr marL="796925" lvl="1" indent="-514350">
              <a:buFont typeface="+mj-lt"/>
              <a:buAutoNum type="alphaLcParenR"/>
            </a:pPr>
            <a:endParaRPr lang="pt-BR" dirty="0" smtClean="0"/>
          </a:p>
          <a:p>
            <a:pPr marL="796925" lvl="1" indent="-514350">
              <a:buFont typeface="+mj-lt"/>
              <a:buAutoNum type="alphaLcParenR"/>
            </a:pPr>
            <a:r>
              <a:rPr lang="pt-BR" dirty="0" smtClean="0"/>
              <a:t>Construir a tabela com a distribuição de frequência;</a:t>
            </a:r>
          </a:p>
          <a:p>
            <a:pPr marL="796925" lvl="1" indent="-514350">
              <a:buFont typeface="+mj-lt"/>
              <a:buAutoNum type="alphaLcParenR"/>
            </a:pPr>
            <a:r>
              <a:rPr lang="pt-BR" dirty="0" smtClean="0"/>
              <a:t>Calcular a média;</a:t>
            </a:r>
          </a:p>
          <a:p>
            <a:pPr marL="796925" lvl="1" indent="-514350">
              <a:buFont typeface="+mj-lt"/>
              <a:buAutoNum type="alphaLcParenR"/>
            </a:pPr>
            <a:r>
              <a:rPr lang="pt-BR" dirty="0" smtClean="0"/>
              <a:t>Moda;</a:t>
            </a:r>
          </a:p>
          <a:p>
            <a:pPr marL="796925" lvl="1" indent="-514350">
              <a:buFont typeface="+mj-lt"/>
              <a:buAutoNum type="alphaLcParenR"/>
            </a:pPr>
            <a:r>
              <a:rPr lang="pt-BR" dirty="0" smtClean="0"/>
              <a:t>Mediana;</a:t>
            </a:r>
          </a:p>
          <a:p>
            <a:pPr marL="796925" lvl="1" indent="-514350">
              <a:buFont typeface="+mj-lt"/>
              <a:buAutoNum type="alphaLcParenR"/>
            </a:pPr>
            <a:r>
              <a:rPr lang="pt-BR" dirty="0" smtClean="0"/>
              <a:t>O coeficiente de variação;</a:t>
            </a:r>
          </a:p>
          <a:p>
            <a:pPr marL="796925" lvl="1" indent="-514350">
              <a:buFont typeface="+mj-lt"/>
              <a:buAutoNum type="alphaLcParenR"/>
            </a:pPr>
            <a:r>
              <a:rPr lang="pt-BR" dirty="0" smtClean="0"/>
              <a:t>Determinar a curtose.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Exercícios</a:t>
            </a:r>
            <a:endParaRPr lang="pt-BR" dirty="0" smtClean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865970" y="2132856"/>
            <a:ext cx="6345260" cy="48965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pt-BR" dirty="0" smtClean="0"/>
              <a:t>O Sr. Malaquias, respondeu a 2 anúncios de oferta de emprego. As empresas trabalham no mesmo ramo, pelo que o serviço que o Sr. Malaquias iria fazer seria semelhante em qualquer das empresas. Resolveu saber alguma coisa sobre os ordenados processados nos dois sítios, tendo obtido a seguinte informação: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Qual </a:t>
            </a:r>
            <a:r>
              <a:rPr lang="pt-BR" dirty="0"/>
              <a:t>das empresas aconselharia o Sr. Malaquias a escolher? Explique porquê. </a:t>
            </a:r>
          </a:p>
          <a:p>
            <a:pPr marL="514350" indent="-514350">
              <a:buFont typeface="+mj-lt"/>
              <a:buAutoNum type="arabicParenR" startAt="3"/>
            </a:pPr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4" name="Group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245616"/>
              </p:ext>
            </p:extLst>
          </p:nvPr>
        </p:nvGraphicFramePr>
        <p:xfrm>
          <a:off x="1763688" y="4221088"/>
          <a:ext cx="3888432" cy="158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Empresa A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Empresa B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Média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R$ 445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R$ 475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Mediana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R$ 400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R$ 350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2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Desvio padrão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R$ 160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R$ 190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Considere os seguintes dados: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54183"/>
              </p:ext>
            </p:extLst>
          </p:nvPr>
        </p:nvGraphicFramePr>
        <p:xfrm>
          <a:off x="714375" y="2243138"/>
          <a:ext cx="7858150" cy="18288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8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8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58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553">
                <a:tc>
                  <a:txBody>
                    <a:bodyPr/>
                    <a:lstStyle/>
                    <a:p>
                      <a:r>
                        <a:rPr lang="pt-BR" dirty="0" smtClean="0"/>
                        <a:t>12,58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12,97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13,45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13,53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13,59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13,61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13,62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13,78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13,97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14,21</a:t>
                      </a:r>
                      <a:endParaRPr lang="pt-B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553">
                <a:tc>
                  <a:txBody>
                    <a:bodyPr/>
                    <a:lstStyle/>
                    <a:p>
                      <a:r>
                        <a:rPr lang="pt-BR" dirty="0" smtClean="0"/>
                        <a:t>14,47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14,97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553">
                <a:tc>
                  <a:txBody>
                    <a:bodyPr/>
                    <a:lstStyle/>
                    <a:p>
                      <a:r>
                        <a:rPr lang="pt-BR" dirty="0" smtClean="0"/>
                        <a:t>15,17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15,73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553">
                <a:tc>
                  <a:txBody>
                    <a:bodyPr/>
                    <a:lstStyle/>
                    <a:p>
                      <a:r>
                        <a:rPr lang="pt-BR" dirty="0" smtClean="0"/>
                        <a:t>15,83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15,98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16,52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553">
                <a:tc>
                  <a:txBody>
                    <a:bodyPr/>
                    <a:lstStyle/>
                    <a:p>
                      <a:r>
                        <a:rPr lang="pt-BR" dirty="0" smtClean="0"/>
                        <a:t>16,67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16,97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17,05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17,13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17,22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17,30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17,48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17,80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18,47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...continuando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200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latin typeface="Cambria Math"/>
                            </a:rPr>
                            <m:t>3⋅13+8</m:t>
                          </m:r>
                          <m:r>
                            <a:rPr lang="pt-BR" sz="2200" i="1">
                              <a:latin typeface="Cambria Math"/>
                            </a:rPr>
                            <m:t>⋅</m:t>
                          </m:r>
                          <m:r>
                            <a:rPr lang="pt-BR" sz="2200" b="0" i="1" smtClean="0">
                              <a:latin typeface="Cambria Math"/>
                            </a:rPr>
                            <m:t>14+15</m:t>
                          </m:r>
                          <m:r>
                            <a:rPr lang="pt-BR" sz="2200" i="1">
                              <a:latin typeface="Cambria Math"/>
                            </a:rPr>
                            <m:t>⋅</m:t>
                          </m:r>
                          <m:r>
                            <a:rPr lang="pt-BR" sz="2200" b="0" i="1" smtClean="0">
                              <a:latin typeface="Cambria Math"/>
                            </a:rPr>
                            <m:t>15+13</m:t>
                          </m:r>
                          <m:r>
                            <a:rPr lang="pt-BR" sz="2200" i="1">
                              <a:latin typeface="Cambria Math"/>
                            </a:rPr>
                            <m:t>⋅</m:t>
                          </m:r>
                          <m:r>
                            <a:rPr lang="pt-BR" sz="2200" b="0" i="0" smtClean="0">
                              <a:latin typeface="Cambria Math"/>
                            </a:rPr>
                            <m:t>16+9</m:t>
                          </m:r>
                          <m:r>
                            <a:rPr lang="pt-BR" sz="2200" i="1">
                              <a:latin typeface="Cambria Math"/>
                            </a:rPr>
                            <m:t>⋅</m:t>
                          </m:r>
                          <m:r>
                            <a:rPr lang="pt-BR" sz="2200" b="0" i="1" smtClean="0">
                              <a:latin typeface="Cambria Math"/>
                            </a:rPr>
                            <m:t>17+2</m:t>
                          </m:r>
                          <m:r>
                            <a:rPr lang="pt-BR" sz="2200" i="1">
                              <a:latin typeface="Cambria Math"/>
                            </a:rPr>
                            <m:t>⋅</m:t>
                          </m:r>
                          <m:r>
                            <a:rPr lang="pt-BR" sz="2200" b="0" i="1" smtClean="0">
                              <a:latin typeface="Cambria Math"/>
                            </a:rPr>
                            <m:t>18</m:t>
                          </m:r>
                        </m:num>
                        <m:den>
                          <m:r>
                            <a:rPr lang="pt-BR" sz="2200" b="0" i="1" smtClean="0">
                              <a:latin typeface="Cambria Math"/>
                            </a:rPr>
                            <m:t>30</m:t>
                          </m:r>
                        </m:den>
                      </m:f>
                      <m:r>
                        <a:rPr lang="pt-BR" sz="2200" b="0" i="1" smtClean="0">
                          <a:latin typeface="Cambria Math"/>
                        </a:rPr>
                        <m:t>=15,46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36283"/>
              </p:ext>
            </p:extLst>
          </p:nvPr>
        </p:nvGraphicFramePr>
        <p:xfrm>
          <a:off x="1835696" y="2132856"/>
          <a:ext cx="5040560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Intervalos de classes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Frequência absoluta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12,51 a 13,50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13,51 a 14,50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14,51 a 15,50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15,51 a</a:t>
                      </a:r>
                      <a:r>
                        <a:rPr lang="pt-BR" baseline="0" dirty="0" smtClean="0"/>
                        <a:t> 16,50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16,51 a 17,50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17,51 a 18,50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Média Ponderada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Nos cálculos envolvendo média aritmética simples, todas as ocorrências têm exatamente a mesma importância ou o mesmo peso. No entanto, existem casos onde as ocorrências têm importância relativa ou pesos relativos diferentes. Nestes casos, o cálculo da média deve levar em conta esta importância relativa ou peso relativo. Este tipo de média chama-se </a:t>
            </a:r>
            <a:r>
              <a:rPr lang="pt-BR" i="1" dirty="0" smtClean="0"/>
              <a:t>média aritmética ponderada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5977</TotalTime>
  <Words>4340</Words>
  <Application>Microsoft Office PowerPoint</Application>
  <PresentationFormat>Apresentação na tela (4:3)</PresentationFormat>
  <Paragraphs>675</Paragraphs>
  <Slides>64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76" baseType="lpstr">
      <vt:lpstr>Arial</vt:lpstr>
      <vt:lpstr>Calibri</vt:lpstr>
      <vt:lpstr>Cambria Math</vt:lpstr>
      <vt:lpstr>Century Gothic</vt:lpstr>
      <vt:lpstr>Comic Sans MS</vt:lpstr>
      <vt:lpstr>Times New Roman</vt:lpstr>
      <vt:lpstr>Trebuchet MS</vt:lpstr>
      <vt:lpstr>Verdana</vt:lpstr>
      <vt:lpstr>Wingdings 2</vt:lpstr>
      <vt:lpstr>Wingdings 3</vt:lpstr>
      <vt:lpstr>Íon - Sala da Diretoria</vt:lpstr>
      <vt:lpstr>Equação</vt:lpstr>
      <vt:lpstr>Motivação</vt:lpstr>
      <vt:lpstr>Medidas de Posição Central</vt:lpstr>
      <vt:lpstr>Média</vt:lpstr>
      <vt:lpstr>Média Aritmética</vt:lpstr>
      <vt:lpstr>Média Aritmética</vt:lpstr>
      <vt:lpstr>Média Aritmética para Dados Agrupados</vt:lpstr>
      <vt:lpstr>Exemplo</vt:lpstr>
      <vt:lpstr>...continuando</vt:lpstr>
      <vt:lpstr>Média Ponderada</vt:lpstr>
      <vt:lpstr>Média Ponderada</vt:lpstr>
      <vt:lpstr>Média Ponderada</vt:lpstr>
      <vt:lpstr>Média Harmônica</vt:lpstr>
      <vt:lpstr>Média Harmônica</vt:lpstr>
      <vt:lpstr>Média Harmônica</vt:lpstr>
      <vt:lpstr>Média Geométrica</vt:lpstr>
      <vt:lpstr>Média Geométrica</vt:lpstr>
      <vt:lpstr>Média Geométrica</vt:lpstr>
      <vt:lpstr>Relação entre Médias</vt:lpstr>
      <vt:lpstr>Mediana</vt:lpstr>
      <vt:lpstr>Mediana</vt:lpstr>
      <vt:lpstr>Mediana para dados agrupados</vt:lpstr>
      <vt:lpstr>Exemplo</vt:lpstr>
      <vt:lpstr>...continuando</vt:lpstr>
      <vt:lpstr>Moda</vt:lpstr>
      <vt:lpstr>Moda para Dados Agrupados</vt:lpstr>
      <vt:lpstr>Moda para Dados Agrupados</vt:lpstr>
      <vt:lpstr>...continuando</vt:lpstr>
      <vt:lpstr>Comparação</vt:lpstr>
      <vt:lpstr>Relações Empíricas entre Medidas de Posição</vt:lpstr>
      <vt:lpstr>Medidas de Dispersão</vt:lpstr>
      <vt:lpstr>Amplitude Total</vt:lpstr>
      <vt:lpstr>Amplitude Total</vt:lpstr>
      <vt:lpstr>Desvio Padrão</vt:lpstr>
      <vt:lpstr>Desvio Padrão</vt:lpstr>
      <vt:lpstr>Desvio Padrão</vt:lpstr>
      <vt:lpstr>Desvio padrão: dados agrupados</vt:lpstr>
      <vt:lpstr>Coeficiente de Variação</vt:lpstr>
      <vt:lpstr>Coeficiente de Variação</vt:lpstr>
      <vt:lpstr>Variância</vt:lpstr>
      <vt:lpstr>Variância</vt:lpstr>
      <vt:lpstr>Erro Padrão</vt:lpstr>
      <vt:lpstr>Medida de Posição</vt:lpstr>
      <vt:lpstr>Quartil</vt:lpstr>
      <vt:lpstr>Quartil – Dados Agrupados</vt:lpstr>
      <vt:lpstr>Quartil – Dados Agrupados</vt:lpstr>
      <vt:lpstr>Quartil – Dados Agrupados</vt:lpstr>
      <vt:lpstr>Amplitude Interquartílica</vt:lpstr>
      <vt:lpstr>Amplitude Interquartílica</vt:lpstr>
      <vt:lpstr> Percentil</vt:lpstr>
      <vt:lpstr>Percentil – Dados Agrupados</vt:lpstr>
      <vt:lpstr>Percentis: Exemplo com Dados Agrupados</vt:lpstr>
      <vt:lpstr>Quartil - BoxPlot</vt:lpstr>
      <vt:lpstr>Relações</vt:lpstr>
      <vt:lpstr>Medida de Assimetria e Curtose</vt:lpstr>
      <vt:lpstr>Medida de Assimetria e Curtose</vt:lpstr>
      <vt:lpstr>Medida de Assimetria e Curtose</vt:lpstr>
      <vt:lpstr>Medida de Assimetria e Curtose</vt:lpstr>
      <vt:lpstr>Medida de Assimetria e Curtose</vt:lpstr>
      <vt:lpstr>Medida de Assimetria e Curtose</vt:lpstr>
      <vt:lpstr>Medida de Assimetria e Curtose</vt:lpstr>
      <vt:lpstr>Medida de Assimetria e Curtose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</dc:creator>
  <cp:lastModifiedBy>Carlos Henrique Dias</cp:lastModifiedBy>
  <cp:revision>448</cp:revision>
  <dcterms:created xsi:type="dcterms:W3CDTF">2003-03-05T13:07:41Z</dcterms:created>
  <dcterms:modified xsi:type="dcterms:W3CDTF">2020-03-07T15:25:54Z</dcterms:modified>
</cp:coreProperties>
</file>