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41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1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97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1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2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8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39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28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F4E8-ECD0-4D30-B1F5-96405159BC4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6E0F-8BD6-4F8F-B190-8F6B67A69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0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à Distribuição de Poisson.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14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1846"/>
            <a:ext cx="5663206" cy="43513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06" y="1986346"/>
            <a:ext cx="5233355" cy="34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pt-BR" dirty="0" smtClean="0"/>
              <a:t>Processo de Poisson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0314"/>
            <a:ext cx="10515600" cy="501660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pt-BR" sz="1800" dirty="0"/>
              <a:t>Muitos fenômenos podem ser vistos como uma grande quantidade de “acontecimentos” separados e distintos ocorrendo em relação a um “espaço de acontecimentos” contínuos. Se o “espaço de acontecimentos” fosse o tempo, os acontecimentos poderiam ser qualquer coisa, como desintegração de átomos individuais de urânio ou mesmo suicídios no metrô de São Paulo. Por outro lado, o “espaço” contínuo pode ser o volume de um suprimento de água do reservatório de uma cidade e os “acontecimentos” ou “eventos” podem ser a existência de bactérias coliformes dentro deste volume de água.</a:t>
            </a:r>
          </a:p>
          <a:p>
            <a:pPr marL="0" indent="0" fontAlgn="base">
              <a:buNone/>
            </a:pPr>
            <a:r>
              <a:rPr lang="pt-BR" sz="1800" dirty="0"/>
              <a:t>Um fenômeno como qualquer dos descritos acima é chamado de </a:t>
            </a:r>
            <a:r>
              <a:rPr lang="pt-BR" sz="1800" i="1" dirty="0"/>
              <a:t>Processo de Poisson</a:t>
            </a:r>
            <a:r>
              <a:rPr lang="pt-BR" sz="1800" dirty="0"/>
              <a:t>, desde que as seguintes condições sejam cumpridas:</a:t>
            </a:r>
          </a:p>
          <a:p>
            <a:pPr marL="0" indent="0" fontAlgn="base">
              <a:buNone/>
            </a:pPr>
            <a:r>
              <a:rPr lang="pt-BR" sz="1800" dirty="0"/>
              <a:t>1) Se a variável </a:t>
            </a:r>
            <a:r>
              <a:rPr lang="pt-BR" sz="1800" i="1" dirty="0"/>
              <a:t>t</a:t>
            </a:r>
            <a:r>
              <a:rPr lang="pt-BR" sz="1800" dirty="0"/>
              <a:t> representa o espaço contínuo, então a probabilidade de um evento em um intervalo pequeno </a:t>
            </a:r>
            <a:r>
              <a:rPr lang="pt-BR" sz="1800" dirty="0" err="1"/>
              <a:t>Δ</a:t>
            </a:r>
            <a:r>
              <a:rPr lang="pt-BR" sz="1800" i="1" dirty="0" err="1"/>
              <a:t>t</a:t>
            </a:r>
            <a:r>
              <a:rPr lang="pt-BR" sz="1800" dirty="0"/>
              <a:t> de </a:t>
            </a:r>
            <a:r>
              <a:rPr lang="pt-BR" sz="1800" i="1" dirty="0"/>
              <a:t>t </a:t>
            </a:r>
            <a:r>
              <a:rPr lang="pt-BR" sz="1800" dirty="0"/>
              <a:t>é proporcional a </a:t>
            </a:r>
            <a:r>
              <a:rPr lang="pt-BR" sz="1800" dirty="0" err="1"/>
              <a:t>Δ</a:t>
            </a:r>
            <a:r>
              <a:rPr lang="pt-BR" sz="1800" i="1" dirty="0" err="1"/>
              <a:t>t</a:t>
            </a:r>
            <a:r>
              <a:rPr lang="pt-BR" sz="1800" dirty="0"/>
              <a:t>;</a:t>
            </a:r>
          </a:p>
          <a:p>
            <a:pPr marL="0" indent="0" fontAlgn="base">
              <a:buNone/>
            </a:pPr>
            <a:r>
              <a:rPr lang="pt-BR" sz="1800" dirty="0"/>
              <a:t>2) A probabilidade de dois ou mais eventos em um mesmo intervalo pequeno </a:t>
            </a:r>
            <a:r>
              <a:rPr lang="pt-BR" sz="1800" dirty="0" err="1" smtClean="0"/>
              <a:t>Δ</a:t>
            </a:r>
            <a:r>
              <a:rPr lang="pt-BR" sz="1800" i="1" dirty="0" err="1" smtClean="0"/>
              <a:t>t</a:t>
            </a:r>
            <a:r>
              <a:rPr lang="pt-BR" sz="1800" i="1" dirty="0" smtClean="0"/>
              <a:t> </a:t>
            </a:r>
            <a:r>
              <a:rPr lang="pt-BR" sz="1800" dirty="0" smtClean="0"/>
              <a:t>de</a:t>
            </a:r>
            <a:r>
              <a:rPr lang="pt-BR" sz="1800" dirty="0"/>
              <a:t> </a:t>
            </a:r>
            <a:r>
              <a:rPr lang="pt-BR" sz="1800" i="1" dirty="0"/>
              <a:t>t</a:t>
            </a:r>
            <a:r>
              <a:rPr lang="pt-BR" sz="1800" dirty="0"/>
              <a:t> é desprezível;</a:t>
            </a:r>
          </a:p>
          <a:p>
            <a:pPr marL="0" indent="0" fontAlgn="base">
              <a:buNone/>
            </a:pPr>
            <a:r>
              <a:rPr lang="pt-BR" sz="1800" dirty="0"/>
              <a:t>3) Se Δ</a:t>
            </a:r>
            <a:r>
              <a:rPr lang="pt-BR" sz="1800" i="1" dirty="0"/>
              <a:t>t</a:t>
            </a:r>
            <a:r>
              <a:rPr lang="pt-BR" sz="1800" baseline="-25000" dirty="0"/>
              <a:t>1</a:t>
            </a:r>
            <a:r>
              <a:rPr lang="pt-BR" sz="1800" dirty="0"/>
              <a:t> e Δ</a:t>
            </a:r>
            <a:r>
              <a:rPr lang="pt-BR" sz="1800" i="1" dirty="0"/>
              <a:t>t</a:t>
            </a:r>
            <a:r>
              <a:rPr lang="pt-BR" sz="1800" baseline="-25000" dirty="0"/>
              <a:t>2</a:t>
            </a:r>
            <a:r>
              <a:rPr lang="pt-BR" sz="1800" dirty="0"/>
              <a:t> forem dois intervalos pequenos de </a:t>
            </a:r>
            <a:r>
              <a:rPr lang="pt-BR" sz="1800" i="1" dirty="0"/>
              <a:t>t</a:t>
            </a:r>
            <a:r>
              <a:rPr lang="pt-BR" sz="1800" dirty="0"/>
              <a:t> não-superpostos, então a ocorrência ou a não-ocorrência de um evento em Δ</a:t>
            </a:r>
            <a:r>
              <a:rPr lang="pt-BR" sz="1800" i="1" dirty="0"/>
              <a:t>t</a:t>
            </a:r>
            <a:r>
              <a:rPr lang="pt-BR" sz="1800" baseline="-25000" dirty="0"/>
              <a:t>1</a:t>
            </a:r>
            <a:r>
              <a:rPr lang="pt-BR" sz="1800" dirty="0"/>
              <a:t> não exercerão influência sobre a ocorrência ou não-ocorrência de um evento em Δ</a:t>
            </a:r>
            <a:r>
              <a:rPr lang="pt-BR" sz="1800" i="1" dirty="0"/>
              <a:t>t</a:t>
            </a:r>
            <a:r>
              <a:rPr lang="pt-BR" sz="1800" baseline="-25000" dirty="0"/>
              <a:t>2</a:t>
            </a:r>
            <a:r>
              <a:rPr lang="pt-BR" sz="1800" dirty="0"/>
              <a:t>.</a:t>
            </a:r>
          </a:p>
          <a:p>
            <a:pPr marL="0" indent="0" fontAlgn="base">
              <a:buNone/>
            </a:pPr>
            <a:r>
              <a:rPr lang="pt-BR" sz="1800" dirty="0"/>
              <a:t>Sob tais condições, a probabilidade de ocorrerem </a:t>
            </a:r>
            <a:r>
              <a:rPr lang="pt-BR" sz="1800" b="1" dirty="0"/>
              <a:t>x</a:t>
            </a:r>
            <a:r>
              <a:rPr lang="pt-BR" sz="1800" dirty="0"/>
              <a:t> eventos em </a:t>
            </a:r>
            <a:r>
              <a:rPr lang="pt-BR" sz="1800" i="1" dirty="0"/>
              <a:t>t</a:t>
            </a:r>
            <a:r>
              <a:rPr lang="pt-BR" sz="1800" dirty="0"/>
              <a:t> unidades do espaço contínuo é dada pela fórmula de Poisson: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44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470" y="1690688"/>
            <a:ext cx="7015654" cy="43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4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159" y="1900211"/>
            <a:ext cx="7568105" cy="43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911" y="1690688"/>
            <a:ext cx="8397929" cy="45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5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39" y="1690688"/>
            <a:ext cx="8202010" cy="49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7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456" y="1354000"/>
            <a:ext cx="8701087" cy="52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3" y="1690688"/>
            <a:ext cx="8977640" cy="43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883" y="1433812"/>
            <a:ext cx="9097853" cy="51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021" y="1825980"/>
            <a:ext cx="8105775" cy="42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228" y="1690688"/>
            <a:ext cx="8724900" cy="45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58" y="1258065"/>
            <a:ext cx="9556142" cy="54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4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br>
              <a:rPr lang="pt-BR" dirty="0" smtClean="0"/>
            </a:br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538" y="2130288"/>
            <a:ext cx="8959412" cy="38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2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Poisson.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674" y="1814485"/>
            <a:ext cx="9290652" cy="4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08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178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Introdução à Distribuição de Poisson.</vt:lpstr>
      <vt:lpstr>Distribuição de Poisson.</vt:lpstr>
      <vt:lpstr>Distribuição de Poisson.</vt:lpstr>
      <vt:lpstr>Distribuição de Poisson.</vt:lpstr>
      <vt:lpstr>Distribuição de Poisson.</vt:lpstr>
      <vt:lpstr>Distribuição de Poisson.</vt:lpstr>
      <vt:lpstr>Distribuição de Poisson.</vt:lpstr>
      <vt:lpstr>Distribuição de Poisson. Exemplo.</vt:lpstr>
      <vt:lpstr>Distribuição de Poisson.</vt:lpstr>
      <vt:lpstr>Distribuição de Poisson.</vt:lpstr>
      <vt:lpstr>Processo de Poisson</vt:lpstr>
      <vt:lpstr>Distribuição de Poisson.</vt:lpstr>
      <vt:lpstr>Distribuição de Poisson.</vt:lpstr>
      <vt:lpstr>Distribuição de Poisson.</vt:lpstr>
      <vt:lpstr>Distribuição de Poisson.</vt:lpstr>
    </vt:vector>
  </TitlesOfParts>
  <Company>FATEC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Dias</dc:creator>
  <cp:lastModifiedBy>Carlos Henrique Dias</cp:lastModifiedBy>
  <cp:revision>6</cp:revision>
  <dcterms:created xsi:type="dcterms:W3CDTF">2015-10-03T15:22:49Z</dcterms:created>
  <dcterms:modified xsi:type="dcterms:W3CDTF">2015-10-31T14:17:14Z</dcterms:modified>
</cp:coreProperties>
</file>