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59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508B-DF0F-4748-9434-C870C93C6366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D5B0-FFFD-4F94-8B85-7EC26759E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5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508B-DF0F-4748-9434-C870C93C6366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D5B0-FFFD-4F94-8B85-7EC26759E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01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508B-DF0F-4748-9434-C870C93C6366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D5B0-FFFD-4F94-8B85-7EC26759E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98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508B-DF0F-4748-9434-C870C93C6366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D5B0-FFFD-4F94-8B85-7EC26759E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59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508B-DF0F-4748-9434-C870C93C6366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D5B0-FFFD-4F94-8B85-7EC26759E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2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508B-DF0F-4748-9434-C870C93C6366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D5B0-FFFD-4F94-8B85-7EC26759E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54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508B-DF0F-4748-9434-C870C93C6366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D5B0-FFFD-4F94-8B85-7EC26759E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75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508B-DF0F-4748-9434-C870C93C6366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D5B0-FFFD-4F94-8B85-7EC26759E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97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508B-DF0F-4748-9434-C870C93C6366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D5B0-FFFD-4F94-8B85-7EC26759E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76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508B-DF0F-4748-9434-C870C93C6366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D5B0-FFFD-4F94-8B85-7EC26759E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34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508B-DF0F-4748-9434-C870C93C6366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D5B0-FFFD-4F94-8B85-7EC26759E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05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6508B-DF0F-4748-9434-C870C93C6366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CD5B0-FFFD-4F94-8B85-7EC26759E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48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Introduction</a:t>
            </a:r>
            <a:r>
              <a:rPr lang="pt-BR" b="1" dirty="0"/>
              <a:t> </a:t>
            </a:r>
            <a:r>
              <a:rPr lang="pt-BR" b="1" dirty="0" err="1"/>
              <a:t>to</a:t>
            </a:r>
            <a:r>
              <a:rPr lang="pt-BR" b="1" dirty="0"/>
              <a:t> ITIL V3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0404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8" y="142101"/>
            <a:ext cx="10515600" cy="749997"/>
          </a:xfrm>
        </p:spPr>
        <p:txBody>
          <a:bodyPr/>
          <a:lstStyle/>
          <a:p>
            <a:r>
              <a:rPr lang="pt-BR" b="1" dirty="0" err="1"/>
              <a:t>Deming’s</a:t>
            </a:r>
            <a:r>
              <a:rPr lang="pt-BR" b="1" dirty="0"/>
              <a:t> </a:t>
            </a:r>
            <a:r>
              <a:rPr lang="pt-BR" b="1" dirty="0" err="1"/>
              <a:t>Cycle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838198" y="1266941"/>
          <a:ext cx="10089996" cy="5264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4998">
                  <a:extLst>
                    <a:ext uri="{9D8B030D-6E8A-4147-A177-3AD203B41FA5}">
                      <a16:colId xmlns:a16="http://schemas.microsoft.com/office/drawing/2014/main" val="277467042"/>
                    </a:ext>
                  </a:extLst>
                </a:gridCol>
                <a:gridCol w="5044998">
                  <a:extLst>
                    <a:ext uri="{9D8B030D-6E8A-4147-A177-3AD203B41FA5}">
                      <a16:colId xmlns:a16="http://schemas.microsoft.com/office/drawing/2014/main" val="1165255347"/>
                    </a:ext>
                  </a:extLst>
                </a:gridCol>
              </a:tblGrid>
              <a:tr h="274382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BR" b="1" dirty="0" err="1" smtClean="0"/>
                        <a:t>Plan</a:t>
                      </a:r>
                      <a:r>
                        <a:rPr lang="pt-BR" b="0" dirty="0" smtClean="0"/>
                        <a:t>:</a:t>
                      </a:r>
                    </a:p>
                    <a:p>
                      <a:pPr marL="0" indent="0">
                        <a:buNone/>
                      </a:pPr>
                      <a:endParaRPr lang="pt-BR" b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b="0" dirty="0" smtClean="0"/>
                        <a:t>Goals and measures for success are established,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US" b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b="0" dirty="0" smtClean="0"/>
                        <a:t>A gap analysis is performed,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US" b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b="0" dirty="0" smtClean="0"/>
                        <a:t>Action steps to close the gap are defined,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US" b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b="0" dirty="0" smtClean="0"/>
                        <a:t>Measures to ensure the gap was closed are established</a:t>
                      </a:r>
                    </a:p>
                    <a:p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BR" b="1" dirty="0" smtClean="0"/>
                        <a:t>Do</a:t>
                      </a:r>
                      <a:r>
                        <a:rPr lang="pt-BR" b="0" dirty="0" smtClean="0"/>
                        <a:t>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US" b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b="0" dirty="0" smtClean="0"/>
                        <a:t>Development and implementation of a project to close the </a:t>
                      </a:r>
                      <a:r>
                        <a:rPr lang="pt-BR" b="0" dirty="0" err="1" smtClean="0"/>
                        <a:t>identified</a:t>
                      </a:r>
                      <a:r>
                        <a:rPr lang="pt-BR" b="0" dirty="0" smtClean="0"/>
                        <a:t> gaps.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pt-BR" b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b="0" dirty="0" smtClean="0"/>
                        <a:t>Implementation of the improvement to Service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US" b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pt-BR" b="0" dirty="0" smtClean="0"/>
                        <a:t>Management processes.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pt-BR" b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b="0" dirty="0" smtClean="0"/>
                        <a:t>Establish the smooth operation of the process</a:t>
                      </a:r>
                    </a:p>
                    <a:p>
                      <a:endParaRPr lang="pt-B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281931"/>
                  </a:ext>
                </a:extLst>
              </a:tr>
              <a:tr h="215586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BR" b="1" dirty="0" err="1" smtClean="0"/>
                        <a:t>Check</a:t>
                      </a:r>
                      <a:r>
                        <a:rPr lang="pt-BR" b="0" dirty="0" smtClean="0"/>
                        <a:t>:</a:t>
                      </a:r>
                    </a:p>
                    <a:p>
                      <a:pPr marL="0" indent="0">
                        <a:buNone/>
                      </a:pPr>
                      <a:endParaRPr lang="pt-BR" b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b="0" dirty="0" smtClean="0"/>
                        <a:t>The implemented improvements are compared to the measures of success established during PLAN phase.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US" b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b="0" dirty="0" smtClean="0"/>
                        <a:t>This helps to establish if a gap still exists.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BR" b="1" dirty="0" err="1" smtClean="0"/>
                        <a:t>Act</a:t>
                      </a:r>
                      <a:r>
                        <a:rPr lang="pt-BR" b="0" dirty="0" smtClean="0"/>
                        <a:t>:</a:t>
                      </a:r>
                    </a:p>
                    <a:p>
                      <a:pPr marL="0" indent="0">
                        <a:buNone/>
                      </a:pPr>
                      <a:endParaRPr lang="pt-BR" b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b="0" dirty="0" smtClean="0"/>
                        <a:t>A decision to keep the status quo or close the gap.</a:t>
                      </a:r>
                      <a:endParaRPr lang="pt-BR" b="0" dirty="0" smtClean="0"/>
                    </a:p>
                    <a:p>
                      <a:endParaRPr lang="pt-B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964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87" y="571500"/>
            <a:ext cx="9439275" cy="6286500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71500"/>
          </a:xfrm>
        </p:spPr>
        <p:txBody>
          <a:bodyPr>
            <a:normAutofit/>
          </a:bodyPr>
          <a:lstStyle/>
          <a:p>
            <a:pPr algn="ctr"/>
            <a:r>
              <a:rPr lang="pt-BR" sz="2000" b="1" u="sng" dirty="0" smtClean="0"/>
              <a:t>Service </a:t>
            </a:r>
            <a:r>
              <a:rPr lang="pt-BR" sz="2000" b="1" u="sng" dirty="0" err="1" smtClean="0"/>
              <a:t>LifeCycle</a:t>
            </a:r>
            <a:r>
              <a:rPr lang="pt-BR" sz="2000" b="1" u="sng" dirty="0" smtClean="0"/>
              <a:t> </a:t>
            </a:r>
            <a:r>
              <a:rPr lang="pt-BR" sz="2000" b="1" u="sng" dirty="0" err="1" smtClean="0"/>
              <a:t>Process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83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81" y="52487"/>
            <a:ext cx="7540199" cy="680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5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/>
              <a:t>Key </a:t>
            </a:r>
            <a:r>
              <a:rPr lang="pt-BR" b="1" u="sng" dirty="0" err="1"/>
              <a:t>Concepts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Best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Good</a:t>
            </a:r>
            <a:r>
              <a:rPr lang="pt-BR" b="1" dirty="0"/>
              <a:t> </a:t>
            </a:r>
            <a:r>
              <a:rPr lang="pt-BR" b="1" dirty="0" err="1" smtClean="0"/>
              <a:t>Practice</a:t>
            </a:r>
            <a:endParaRPr lang="pt-BR" b="1" dirty="0" smtClean="0"/>
          </a:p>
          <a:p>
            <a:endParaRPr lang="pt-BR" b="1" dirty="0"/>
          </a:p>
          <a:p>
            <a:pPr>
              <a:buFontTx/>
              <a:buChar char="-"/>
            </a:pPr>
            <a:r>
              <a:rPr lang="en-US" dirty="0" smtClean="0"/>
              <a:t>Best </a:t>
            </a:r>
            <a:r>
              <a:rPr lang="en-US" dirty="0"/>
              <a:t>Practice provides a set of generic </a:t>
            </a:r>
            <a:r>
              <a:rPr lang="en-US" dirty="0" smtClean="0"/>
              <a:t>guidelines based </a:t>
            </a:r>
            <a:r>
              <a:rPr lang="en-US" dirty="0"/>
              <a:t>on the successful experiences of a number </a:t>
            </a:r>
            <a:r>
              <a:rPr lang="en-US" dirty="0" smtClean="0"/>
              <a:t>of </a:t>
            </a:r>
            <a:r>
              <a:rPr lang="pt-BR" dirty="0" err="1" smtClean="0"/>
              <a:t>organizations</a:t>
            </a:r>
            <a:r>
              <a:rPr lang="pt-BR" dirty="0" smtClean="0"/>
              <a:t>.</a:t>
            </a:r>
          </a:p>
          <a:p>
            <a:pPr>
              <a:buFontTx/>
              <a:buChar char="-"/>
            </a:pPr>
            <a:endParaRPr lang="pt-BR" dirty="0"/>
          </a:p>
          <a:p>
            <a:pPr marL="0" indent="0">
              <a:buNone/>
            </a:pPr>
            <a:r>
              <a:rPr lang="en-US" dirty="0"/>
              <a:t>- Good Practice could either be an application of </a:t>
            </a:r>
            <a:r>
              <a:rPr lang="en-US" dirty="0" smtClean="0"/>
              <a:t>best practice </a:t>
            </a:r>
            <a:r>
              <a:rPr lang="en-US" dirty="0"/>
              <a:t>or it could be an input to Best Practice.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99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/>
              <a:t>Basic </a:t>
            </a:r>
            <a:r>
              <a:rPr lang="pt-BR" b="1" u="sng" dirty="0" err="1" smtClean="0"/>
              <a:t>Concepts</a:t>
            </a:r>
            <a:r>
              <a:rPr lang="pt-BR" b="1" u="sng" dirty="0" smtClean="0"/>
              <a:t>: </a:t>
            </a:r>
            <a:r>
              <a:rPr lang="pt-BR" b="1" dirty="0" smtClean="0"/>
              <a:t>IT </a:t>
            </a:r>
            <a:r>
              <a:rPr lang="pt-BR" b="1" dirty="0"/>
              <a:t>Services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/>
              <a:t>A service is a means of delivering value to customers </a:t>
            </a:r>
            <a:r>
              <a:rPr lang="en-US" dirty="0" smtClean="0"/>
              <a:t>by facilitating </a:t>
            </a:r>
            <a:r>
              <a:rPr lang="en-US" dirty="0"/>
              <a:t>outcomes customer want to achieve without </a:t>
            </a:r>
            <a:r>
              <a:rPr lang="en-US" dirty="0" smtClean="0"/>
              <a:t>the ownership </a:t>
            </a:r>
            <a:r>
              <a:rPr lang="en-US" dirty="0"/>
              <a:t>of specific costs and risks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 An IT service, used in support of business processes, </a:t>
            </a:r>
            <a:r>
              <a:rPr lang="en-US" dirty="0" smtClean="0"/>
              <a:t>is constructed </a:t>
            </a:r>
            <a:r>
              <a:rPr lang="en-US" dirty="0"/>
              <a:t>from a combination of IT assets and </a:t>
            </a:r>
            <a:r>
              <a:rPr lang="en-US" dirty="0" smtClean="0"/>
              <a:t>externally </a:t>
            </a:r>
            <a:r>
              <a:rPr lang="pt-BR" dirty="0" err="1" smtClean="0"/>
              <a:t>provided</a:t>
            </a:r>
            <a:r>
              <a:rPr lang="pt-BR" dirty="0" smtClean="0"/>
              <a:t> </a:t>
            </a:r>
            <a:r>
              <a:rPr lang="pt-BR" dirty="0"/>
              <a:t>“</a:t>
            </a:r>
            <a:r>
              <a:rPr lang="pt-BR" dirty="0" err="1"/>
              <a:t>underpinning</a:t>
            </a:r>
            <a:r>
              <a:rPr lang="pt-BR" dirty="0"/>
              <a:t>” services.</a:t>
            </a:r>
          </a:p>
        </p:txBody>
      </p:sp>
    </p:spTree>
    <p:extLst>
      <p:ext uri="{BB962C8B-B14F-4D97-AF65-F5344CB8AC3E}">
        <p14:creationId xmlns:p14="http://schemas.microsoft.com/office/powerpoint/2010/main" val="206551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/>
              <a:t>Basic </a:t>
            </a:r>
            <a:r>
              <a:rPr lang="pt-BR" b="1" u="sng" dirty="0" err="1"/>
              <a:t>Concepts</a:t>
            </a:r>
            <a:r>
              <a:rPr lang="pt-BR" b="1" u="sng" dirty="0"/>
              <a:t>: </a:t>
            </a:r>
            <a:r>
              <a:rPr lang="pt-BR" b="1" dirty="0" smtClean="0"/>
              <a:t>Service </a:t>
            </a:r>
            <a:r>
              <a:rPr lang="pt-BR" b="1" dirty="0"/>
              <a:t>Management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0721" y="1371600"/>
            <a:ext cx="11842595" cy="52745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Service </a:t>
            </a:r>
            <a:r>
              <a:rPr lang="en-US" dirty="0"/>
              <a:t>Management is a set </a:t>
            </a:r>
            <a:r>
              <a:rPr lang="en-US" dirty="0" smtClean="0"/>
              <a:t>of specialized organizational </a:t>
            </a:r>
            <a:r>
              <a:rPr lang="en-US" dirty="0"/>
              <a:t>capabilities for providing values in the </a:t>
            </a:r>
            <a:r>
              <a:rPr lang="en-US" dirty="0" smtClean="0"/>
              <a:t>form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/>
              <a:t>services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/>
              <a:t>Service Management Capabilities</a:t>
            </a:r>
            <a:r>
              <a:rPr lang="pt-BR" b="1" dirty="0" smtClean="0"/>
              <a:t>:</a:t>
            </a:r>
          </a:p>
          <a:p>
            <a:pPr marL="0" indent="0">
              <a:buNone/>
            </a:pPr>
            <a:endParaRPr lang="pt-BR" b="1" dirty="0"/>
          </a:p>
          <a:p>
            <a:pPr>
              <a:buFontTx/>
              <a:buChar char="-"/>
            </a:pPr>
            <a:r>
              <a:rPr lang="en-US" dirty="0" smtClean="0"/>
              <a:t>Exist </a:t>
            </a:r>
            <a:r>
              <a:rPr lang="en-US" dirty="0"/>
              <a:t>as processes and </a:t>
            </a:r>
            <a:r>
              <a:rPr lang="en-US" dirty="0" smtClean="0"/>
              <a:t>functions</a:t>
            </a:r>
          </a:p>
          <a:p>
            <a:pPr lvl="1">
              <a:buFontTx/>
              <a:buChar char="-"/>
            </a:pPr>
            <a:r>
              <a:rPr lang="en-US" dirty="0" smtClean="0"/>
              <a:t>Manage </a:t>
            </a:r>
            <a:r>
              <a:rPr lang="en-US" dirty="0"/>
              <a:t>services over a </a:t>
            </a:r>
            <a:r>
              <a:rPr lang="en-US" dirty="0" smtClean="0"/>
              <a:t>lifecycle</a:t>
            </a:r>
          </a:p>
          <a:p>
            <a:pPr lvl="1">
              <a:buFontTx/>
              <a:buChar char="-"/>
            </a:pPr>
            <a:r>
              <a:rPr lang="en-US" dirty="0" smtClean="0"/>
              <a:t>Specializes in strategy, design, transition, operation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/>
              <a:t>continual</a:t>
            </a:r>
            <a:r>
              <a:rPr lang="pt-BR" dirty="0"/>
              <a:t> </a:t>
            </a:r>
            <a:r>
              <a:rPr lang="pt-BR" dirty="0" err="1"/>
              <a:t>improvement</a:t>
            </a:r>
            <a:r>
              <a:rPr lang="pt-BR" dirty="0" smtClean="0"/>
              <a:t>.</a:t>
            </a:r>
          </a:p>
          <a:p>
            <a:pPr lvl="1">
              <a:buFontTx/>
              <a:buChar char="-"/>
            </a:pPr>
            <a:endParaRPr lang="pt-BR" dirty="0"/>
          </a:p>
          <a:p>
            <a:pPr>
              <a:buFontTx/>
              <a:buChar char="-"/>
            </a:pPr>
            <a:r>
              <a:rPr lang="en-US" dirty="0" smtClean="0"/>
              <a:t>Represent </a:t>
            </a:r>
            <a:r>
              <a:rPr lang="en-US" dirty="0"/>
              <a:t>capacity, competency and confidence for action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Add </a:t>
            </a:r>
            <a:r>
              <a:rPr lang="en-US" dirty="0"/>
              <a:t>value for customer and are shaped by challenges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act of transforming resources into services is </a:t>
            </a:r>
            <a:r>
              <a:rPr lang="en-US" dirty="0" smtClean="0"/>
              <a:t>the </a:t>
            </a:r>
            <a:r>
              <a:rPr lang="pt-BR" dirty="0" smtClean="0"/>
              <a:t>core </a:t>
            </a:r>
            <a:r>
              <a:rPr lang="pt-BR" dirty="0" err="1"/>
              <a:t>of</a:t>
            </a:r>
            <a:r>
              <a:rPr lang="pt-BR" dirty="0"/>
              <a:t> Service Management.</a:t>
            </a:r>
          </a:p>
        </p:txBody>
      </p:sp>
    </p:spTree>
    <p:extLst>
      <p:ext uri="{BB962C8B-B14F-4D97-AF65-F5344CB8AC3E}">
        <p14:creationId xmlns:p14="http://schemas.microsoft.com/office/powerpoint/2010/main" val="2327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/>
              <a:t>Basic </a:t>
            </a:r>
            <a:r>
              <a:rPr lang="pt-BR" b="1" u="sng" dirty="0" err="1"/>
              <a:t>Concepts</a:t>
            </a:r>
            <a:r>
              <a:rPr lang="pt-BR" b="1" u="sng" dirty="0"/>
              <a:t>: </a:t>
            </a:r>
            <a:r>
              <a:rPr lang="pt-BR" b="1" dirty="0" err="1" smtClean="0"/>
              <a:t>Characteristics</a:t>
            </a:r>
            <a:r>
              <a:rPr lang="pt-BR" b="1" dirty="0" smtClean="0"/>
              <a:t> </a:t>
            </a:r>
            <a:r>
              <a:rPr lang="pt-BR" b="1" dirty="0" err="1"/>
              <a:t>of</a:t>
            </a:r>
            <a:r>
              <a:rPr lang="pt-BR" b="1" dirty="0"/>
              <a:t> a </a:t>
            </a:r>
            <a:r>
              <a:rPr lang="pt-BR" b="1" dirty="0" err="1"/>
              <a:t>Process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 It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 smtClean="0"/>
              <a:t>Measurable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/>
              <a:t> It </a:t>
            </a:r>
            <a:r>
              <a:rPr lang="pt-BR" dirty="0" err="1"/>
              <a:t>delivers</a:t>
            </a:r>
            <a:r>
              <a:rPr lang="pt-BR" dirty="0"/>
              <a:t> </a:t>
            </a:r>
            <a:r>
              <a:rPr lang="pt-BR" dirty="0" err="1" smtClean="0"/>
              <a:t>Specific</a:t>
            </a:r>
            <a:r>
              <a:rPr lang="pt-BR" dirty="0" smtClean="0"/>
              <a:t> </a:t>
            </a:r>
            <a:r>
              <a:rPr lang="pt-BR" dirty="0" err="1" smtClean="0"/>
              <a:t>results</a:t>
            </a:r>
            <a:r>
              <a:rPr lang="pt-BR" dirty="0"/>
              <a:t>;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 </a:t>
            </a: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results</a:t>
            </a:r>
            <a:r>
              <a:rPr lang="pt-BR" dirty="0"/>
              <a:t> </a:t>
            </a:r>
            <a:r>
              <a:rPr lang="pt-BR" dirty="0" smtClean="0"/>
              <a:t>are </a:t>
            </a:r>
            <a:r>
              <a:rPr lang="pt-BR" dirty="0" err="1" smtClean="0"/>
              <a:t>delivered</a:t>
            </a:r>
            <a:r>
              <a:rPr lang="pt-BR" dirty="0" smtClean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customer</a:t>
            </a:r>
            <a:r>
              <a:rPr lang="pt-BR" dirty="0" smtClean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 smtClean="0"/>
              <a:t>stake</a:t>
            </a:r>
            <a:r>
              <a:rPr lang="pt-BR" dirty="0" smtClean="0"/>
              <a:t> </a:t>
            </a:r>
            <a:r>
              <a:rPr lang="pt-BR" dirty="0" err="1" smtClean="0"/>
              <a:t>holder</a:t>
            </a:r>
            <a:r>
              <a:rPr lang="pt-BR" dirty="0"/>
              <a:t>;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 It </a:t>
            </a:r>
            <a:r>
              <a:rPr lang="pt-BR" dirty="0" err="1"/>
              <a:t>responds</a:t>
            </a:r>
            <a:r>
              <a:rPr lang="pt-BR" dirty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specific</a:t>
            </a:r>
            <a:r>
              <a:rPr lang="pt-BR" dirty="0" smtClean="0"/>
              <a:t> </a:t>
            </a:r>
            <a:r>
              <a:rPr lang="pt-BR" dirty="0" err="1"/>
              <a:t>events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962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Process</a:t>
            </a:r>
            <a:r>
              <a:rPr lang="pt-BR" b="1" dirty="0" smtClean="0"/>
              <a:t> </a:t>
            </a:r>
            <a:r>
              <a:rPr lang="pt-BR" b="1" dirty="0" err="1" smtClean="0"/>
              <a:t>Owner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 err="1" smtClean="0"/>
              <a:t>Responsible</a:t>
            </a:r>
            <a:r>
              <a:rPr lang="pt-BR" b="1" dirty="0" smtClean="0"/>
              <a:t> </a:t>
            </a:r>
            <a:r>
              <a:rPr lang="pt-BR" b="1" dirty="0"/>
              <a:t>for</a:t>
            </a:r>
            <a:r>
              <a:rPr lang="pt-BR" b="1" dirty="0" smtClean="0"/>
              <a:t>:</a:t>
            </a:r>
          </a:p>
          <a:p>
            <a:endParaRPr lang="pt-BR" b="1" dirty="0"/>
          </a:p>
          <a:p>
            <a:pPr lvl="1">
              <a:buFontTx/>
              <a:buChar char="-"/>
            </a:pPr>
            <a:r>
              <a:rPr lang="pt-BR" dirty="0" err="1" smtClean="0"/>
              <a:t>Assisting</a:t>
            </a:r>
            <a:r>
              <a:rPr lang="pt-BR" dirty="0" smtClean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smtClean="0"/>
              <a:t>Design</a:t>
            </a:r>
            <a:r>
              <a:rPr lang="pt-BR" dirty="0" smtClean="0"/>
              <a:t>;</a:t>
            </a:r>
          </a:p>
          <a:p>
            <a:pPr lvl="1">
              <a:buFontTx/>
              <a:buChar char="-"/>
            </a:pPr>
            <a:endParaRPr lang="pt-BR" dirty="0"/>
          </a:p>
          <a:p>
            <a:pPr lvl="1">
              <a:buFontTx/>
              <a:buChar char="-"/>
            </a:pPr>
            <a:r>
              <a:rPr lang="pt-BR" dirty="0" err="1" smtClean="0"/>
              <a:t>Documenting</a:t>
            </a:r>
            <a:r>
              <a:rPr lang="pt-BR" dirty="0" smtClean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 smtClean="0"/>
              <a:t>process</a:t>
            </a:r>
            <a:r>
              <a:rPr lang="pt-BR" dirty="0" smtClean="0"/>
              <a:t>;</a:t>
            </a:r>
          </a:p>
          <a:p>
            <a:pPr lvl="1">
              <a:buFontTx/>
              <a:buChar char="-"/>
            </a:pPr>
            <a:endParaRPr lang="pt-BR" dirty="0"/>
          </a:p>
          <a:p>
            <a:pPr lvl="1">
              <a:buFontTx/>
              <a:buChar char="-"/>
            </a:pPr>
            <a:r>
              <a:rPr lang="en-US" dirty="0" smtClean="0"/>
              <a:t>Making </a:t>
            </a:r>
            <a:r>
              <a:rPr lang="en-US" dirty="0"/>
              <a:t>sure that the process is performed </a:t>
            </a:r>
            <a:r>
              <a:rPr lang="en-US" dirty="0" smtClean="0"/>
              <a:t>as </a:t>
            </a:r>
            <a:r>
              <a:rPr lang="pt-BR" dirty="0" err="1" smtClean="0"/>
              <a:t>documented</a:t>
            </a:r>
            <a:r>
              <a:rPr lang="pt-BR" dirty="0" smtClean="0"/>
              <a:t>;</a:t>
            </a:r>
          </a:p>
          <a:p>
            <a:pPr lvl="1">
              <a:buFontTx/>
              <a:buChar char="-"/>
            </a:pPr>
            <a:endParaRPr lang="pt-BR" dirty="0"/>
          </a:p>
          <a:p>
            <a:pPr lvl="1">
              <a:buFontTx/>
              <a:buChar char="-"/>
            </a:pPr>
            <a:r>
              <a:rPr lang="en-US" dirty="0" smtClean="0"/>
              <a:t>Making </a:t>
            </a:r>
            <a:r>
              <a:rPr lang="en-US" dirty="0"/>
              <a:t>sure that the process meets its </a:t>
            </a:r>
            <a:r>
              <a:rPr lang="en-US" dirty="0" smtClean="0"/>
              <a:t>aims</a:t>
            </a:r>
            <a:r>
              <a:rPr lang="en-US" dirty="0" smtClean="0"/>
              <a:t>;</a:t>
            </a:r>
          </a:p>
          <a:p>
            <a:pPr lvl="1">
              <a:buFontTx/>
              <a:buChar char="-"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- Monitoring and improving the process over time.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4804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86641"/>
            <a:ext cx="10515600" cy="1325563"/>
          </a:xfrm>
        </p:spPr>
        <p:txBody>
          <a:bodyPr/>
          <a:lstStyle/>
          <a:p>
            <a:r>
              <a:rPr lang="pt-BR" b="1" dirty="0" smtClean="0"/>
              <a:t>Service </a:t>
            </a:r>
            <a:r>
              <a:rPr lang="pt-BR" b="1" dirty="0" err="1" smtClean="0"/>
              <a:t>Owner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8489" y="1581374"/>
            <a:ext cx="10929769" cy="50991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b="1" dirty="0" err="1"/>
              <a:t>Responsible</a:t>
            </a:r>
            <a:r>
              <a:rPr lang="pt-BR" b="1" dirty="0"/>
              <a:t> for: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Is </a:t>
            </a:r>
            <a:r>
              <a:rPr lang="en-US" dirty="0"/>
              <a:t>responsible to the customer for </a:t>
            </a:r>
            <a:r>
              <a:rPr lang="en-US" dirty="0" smtClean="0"/>
              <a:t>a </a:t>
            </a:r>
            <a:r>
              <a:rPr lang="pt-BR" dirty="0" smtClean="0"/>
              <a:t>particular </a:t>
            </a:r>
            <a:r>
              <a:rPr lang="pt-BR" dirty="0" smtClean="0"/>
              <a:t>service </a:t>
            </a:r>
            <a:r>
              <a:rPr lang="pt-BR" dirty="0" err="1"/>
              <a:t>which</a:t>
            </a:r>
            <a:r>
              <a:rPr lang="pt-BR" dirty="0"/>
              <a:t> </a:t>
            </a:r>
            <a:r>
              <a:rPr lang="pt-BR" dirty="0" err="1"/>
              <a:t>encompasses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- </a:t>
            </a:r>
            <a:r>
              <a:rPr lang="pt-BR" dirty="0" err="1"/>
              <a:t>Initiation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 smtClean="0"/>
              <a:t>Transition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- </a:t>
            </a:r>
            <a:r>
              <a:rPr lang="pt-BR" dirty="0" err="1"/>
              <a:t>Ongoing</a:t>
            </a:r>
            <a:r>
              <a:rPr lang="pt-BR" dirty="0"/>
              <a:t> </a:t>
            </a:r>
            <a:r>
              <a:rPr lang="pt-BR" dirty="0" err="1"/>
              <a:t>maintenance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 smtClean="0"/>
              <a:t>support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- </a:t>
            </a:r>
            <a:r>
              <a:rPr lang="pt-BR" dirty="0" err="1"/>
              <a:t>Monitoring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 smtClean="0"/>
              <a:t>Reporting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- </a:t>
            </a:r>
            <a:r>
              <a:rPr lang="pt-BR" dirty="0" err="1"/>
              <a:t>Identifying</a:t>
            </a:r>
            <a:r>
              <a:rPr lang="pt-BR" dirty="0"/>
              <a:t> </a:t>
            </a:r>
            <a:r>
              <a:rPr lang="pt-BR" dirty="0" err="1"/>
              <a:t>improvement</a:t>
            </a:r>
            <a:r>
              <a:rPr lang="pt-BR" dirty="0"/>
              <a:t> </a:t>
            </a:r>
            <a:r>
              <a:rPr lang="pt-BR" dirty="0" err="1" smtClean="0"/>
              <a:t>opportunities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- </a:t>
            </a:r>
            <a:r>
              <a:rPr lang="pt-BR" dirty="0"/>
              <a:t>Prime </a:t>
            </a:r>
            <a:r>
              <a:rPr lang="pt-BR" dirty="0" err="1"/>
              <a:t>customer</a:t>
            </a:r>
            <a:r>
              <a:rPr lang="pt-BR" dirty="0"/>
              <a:t> </a:t>
            </a:r>
            <a:r>
              <a:rPr lang="pt-BR" dirty="0" err="1" smtClean="0"/>
              <a:t>contact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6562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RACI </a:t>
            </a:r>
            <a:r>
              <a:rPr lang="pt-BR" b="1" dirty="0" err="1" smtClean="0"/>
              <a:t>Model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1064" y="1825624"/>
            <a:ext cx="10912736" cy="487638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Can </a:t>
            </a:r>
            <a:r>
              <a:rPr lang="en-US" dirty="0"/>
              <a:t>be used to help define roles </a:t>
            </a:r>
            <a:r>
              <a:rPr lang="en-US" dirty="0" smtClean="0"/>
              <a:t>and </a:t>
            </a:r>
            <a:r>
              <a:rPr lang="pt-BR" dirty="0" err="1" smtClean="0"/>
              <a:t>responsibilities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defines the activities that must be performed alongside </a:t>
            </a:r>
            <a:r>
              <a:rPr lang="en-US" dirty="0" smtClean="0"/>
              <a:t>the various </a:t>
            </a:r>
            <a:r>
              <a:rPr lang="en-US" dirty="0"/>
              <a:t>individuals and roles involved.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RACI </a:t>
            </a:r>
            <a:r>
              <a:rPr lang="en-US" dirty="0"/>
              <a:t>is the acronym for the four main roles of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Responsible : </a:t>
            </a:r>
            <a:r>
              <a:rPr lang="en-US" dirty="0"/>
              <a:t>The person/people responsible for </a:t>
            </a:r>
            <a:r>
              <a:rPr lang="en-US" dirty="0" smtClean="0"/>
              <a:t>getting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/>
              <a:t>job</a:t>
            </a:r>
            <a:r>
              <a:rPr lang="pt-BR" dirty="0"/>
              <a:t> </a:t>
            </a:r>
            <a:r>
              <a:rPr lang="pt-BR" dirty="0" err="1"/>
              <a:t>done</a:t>
            </a:r>
            <a:r>
              <a:rPr lang="pt-BR" dirty="0" smtClean="0"/>
              <a:t>.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en-US" b="1" dirty="0"/>
              <a:t>Accountable : </a:t>
            </a:r>
            <a:r>
              <a:rPr lang="en-US" dirty="0"/>
              <a:t>Only one person can be accountable </a:t>
            </a:r>
            <a:r>
              <a:rPr lang="en-US" dirty="0" smtClean="0"/>
              <a:t>for </a:t>
            </a:r>
            <a:r>
              <a:rPr lang="pt-BR" dirty="0" err="1" smtClean="0"/>
              <a:t>each</a:t>
            </a:r>
            <a:r>
              <a:rPr lang="pt-BR" dirty="0" smtClean="0"/>
              <a:t> </a:t>
            </a:r>
            <a:r>
              <a:rPr lang="pt-BR" dirty="0" err="1"/>
              <a:t>task</a:t>
            </a:r>
            <a:r>
              <a:rPr lang="pt-BR" dirty="0" smtClean="0"/>
              <a:t>.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en-US" b="1" dirty="0"/>
              <a:t>Consulted : </a:t>
            </a:r>
            <a:r>
              <a:rPr lang="en-US" dirty="0"/>
              <a:t>The people who are consulted and </a:t>
            </a:r>
            <a:r>
              <a:rPr lang="en-US" dirty="0" smtClean="0"/>
              <a:t>whose </a:t>
            </a:r>
            <a:r>
              <a:rPr lang="pt-BR" dirty="0" err="1" smtClean="0"/>
              <a:t>opinions</a:t>
            </a:r>
            <a:r>
              <a:rPr lang="pt-BR" dirty="0" smtClean="0"/>
              <a:t> </a:t>
            </a:r>
            <a:r>
              <a:rPr lang="pt-BR" dirty="0"/>
              <a:t>are </a:t>
            </a:r>
            <a:r>
              <a:rPr lang="pt-BR" dirty="0" err="1"/>
              <a:t>sought</a:t>
            </a:r>
            <a:r>
              <a:rPr lang="pt-BR" dirty="0" smtClean="0"/>
              <a:t>.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en-US" b="1" dirty="0"/>
              <a:t>Informed : </a:t>
            </a:r>
            <a:r>
              <a:rPr lang="en-US" dirty="0"/>
              <a:t>The people who are kept up-to-date </a:t>
            </a:r>
            <a:r>
              <a:rPr lang="en-US" dirty="0" smtClean="0"/>
              <a:t>on </a:t>
            </a:r>
            <a:r>
              <a:rPr lang="pt-BR" dirty="0" err="1" smtClean="0"/>
              <a:t>progress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49582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485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Tema do Office</vt:lpstr>
      <vt:lpstr>Introduction to ITIL V3</vt:lpstr>
      <vt:lpstr>Apresentação do PowerPoint</vt:lpstr>
      <vt:lpstr>Key Concepts </vt:lpstr>
      <vt:lpstr>Basic Concepts: IT Services </vt:lpstr>
      <vt:lpstr>Basic Concepts: Service Management </vt:lpstr>
      <vt:lpstr>Basic Concepts: Characteristics of a Process</vt:lpstr>
      <vt:lpstr>Process Owner</vt:lpstr>
      <vt:lpstr>Service Owner</vt:lpstr>
      <vt:lpstr>RACI Model</vt:lpstr>
      <vt:lpstr>Deming’s Cycle</vt:lpstr>
      <vt:lpstr>Service LifeCycle Process</vt:lpstr>
    </vt:vector>
  </TitlesOfParts>
  <Company>Fatec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ITIL V3</dc:title>
  <dc:creator>Michel Moron Munhoz</dc:creator>
  <cp:lastModifiedBy>Michel Moron Munhoz</cp:lastModifiedBy>
  <cp:revision>2</cp:revision>
  <dcterms:created xsi:type="dcterms:W3CDTF">2018-10-22T17:43:44Z</dcterms:created>
  <dcterms:modified xsi:type="dcterms:W3CDTF">2018-10-22T17:58:49Z</dcterms:modified>
</cp:coreProperties>
</file>