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81" r:id="rId4"/>
    <p:sldId id="263" r:id="rId5"/>
    <p:sldId id="270" r:id="rId6"/>
    <p:sldId id="269" r:id="rId7"/>
    <p:sldId id="271" r:id="rId8"/>
    <p:sldId id="272" r:id="rId9"/>
    <p:sldId id="275" r:id="rId10"/>
    <p:sldId id="273" r:id="rId11"/>
    <p:sldId id="274" r:id="rId12"/>
    <p:sldId id="268" r:id="rId13"/>
    <p:sldId id="276" r:id="rId14"/>
    <p:sldId id="267" r:id="rId15"/>
    <p:sldId id="279" r:id="rId16"/>
    <p:sldId id="266" r:id="rId17"/>
    <p:sldId id="262" r:id="rId18"/>
    <p:sldId id="280" r:id="rId19"/>
    <p:sldId id="265" r:id="rId20"/>
    <p:sldId id="264" r:id="rId21"/>
    <p:sldId id="261" r:id="rId22"/>
    <p:sldId id="278" r:id="rId23"/>
    <p:sldId id="277" r:id="rId24"/>
    <p:sldId id="259"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23" autoAdjust="0"/>
    <p:restoredTop sz="94660"/>
  </p:normalViewPr>
  <p:slideViewPr>
    <p:cSldViewPr snapToGrid="0">
      <p:cViewPr varScale="1">
        <p:scale>
          <a:sx n="60" d="100"/>
          <a:sy n="60" d="100"/>
        </p:scale>
        <p:origin x="10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7BFF6F6-E76A-470B-B934-03BF2131497E}" type="datetimeFigureOut">
              <a:rPr lang="pt-BR" smtClean="0"/>
              <a:t>05/11/2018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237683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7BFF6F6-E76A-470B-B934-03BF2131497E}" type="datetimeFigureOut">
              <a:rPr lang="pt-BR" smtClean="0"/>
              <a:t>05/11/2018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4038738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7BFF6F6-E76A-470B-B934-03BF2131497E}" type="datetimeFigureOut">
              <a:rPr lang="pt-BR" smtClean="0"/>
              <a:t>05/11/2018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421138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7BFF6F6-E76A-470B-B934-03BF2131497E}" type="datetimeFigureOut">
              <a:rPr lang="pt-BR" smtClean="0"/>
              <a:t>05/11/2018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326365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27BFF6F6-E76A-470B-B934-03BF2131497E}" type="datetimeFigureOut">
              <a:rPr lang="pt-BR" smtClean="0"/>
              <a:t>05/11/2018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147848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7BFF6F6-E76A-470B-B934-03BF2131497E}" type="datetimeFigureOut">
              <a:rPr lang="pt-BR" smtClean="0"/>
              <a:t>05/11/2018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3871332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7BFF6F6-E76A-470B-B934-03BF2131497E}" type="datetimeFigureOut">
              <a:rPr lang="pt-BR" smtClean="0"/>
              <a:t>05/11/2018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3316780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27BFF6F6-E76A-470B-B934-03BF2131497E}" type="datetimeFigureOut">
              <a:rPr lang="pt-BR" smtClean="0"/>
              <a:t>05/11/2018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3146713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7BFF6F6-E76A-470B-B934-03BF2131497E}" type="datetimeFigureOut">
              <a:rPr lang="pt-BR" smtClean="0"/>
              <a:t>05/11/2018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2074649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27BFF6F6-E76A-470B-B934-03BF2131497E}" type="datetimeFigureOut">
              <a:rPr lang="pt-BR" smtClean="0"/>
              <a:t>05/11/2018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3076171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27BFF6F6-E76A-470B-B934-03BF2131497E}" type="datetimeFigureOut">
              <a:rPr lang="pt-BR" smtClean="0"/>
              <a:t>05/11/2018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8E0759-27D2-4B4E-8F29-3306D102682F}" type="slidenum">
              <a:rPr lang="pt-BR" smtClean="0"/>
              <a:t>‹nº›</a:t>
            </a:fld>
            <a:endParaRPr lang="pt-BR"/>
          </a:p>
        </p:txBody>
      </p:sp>
    </p:spTree>
    <p:extLst>
      <p:ext uri="{BB962C8B-B14F-4D97-AF65-F5344CB8AC3E}">
        <p14:creationId xmlns:p14="http://schemas.microsoft.com/office/powerpoint/2010/main" val="128455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BFF6F6-E76A-470B-B934-03BF2131497E}" type="datetimeFigureOut">
              <a:rPr lang="pt-BR" smtClean="0"/>
              <a:t>05/11/2018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E0759-27D2-4B4E-8F29-3306D102682F}" type="slidenum">
              <a:rPr lang="pt-BR" smtClean="0"/>
              <a:t>‹nº›</a:t>
            </a:fld>
            <a:endParaRPr lang="pt-BR"/>
          </a:p>
        </p:txBody>
      </p:sp>
    </p:spTree>
    <p:extLst>
      <p:ext uri="{BB962C8B-B14F-4D97-AF65-F5344CB8AC3E}">
        <p14:creationId xmlns:p14="http://schemas.microsoft.com/office/powerpoint/2010/main" val="4089857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lideshare.net/sagaroceanic11/5-service-transition" TargetMode="External"/><Relationship Id="rId2" Type="http://schemas.openxmlformats.org/officeDocument/2006/relationships/hyperlink" Target="https://www.hci-itil.com/ITIL_v3/images/service_transition_ch4_fig_4_39.jp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a:effectLst>
                  <a:outerShdw blurRad="38100" dist="38100" dir="2700000" algn="tl">
                    <a:srgbClr val="000000">
                      <a:alpha val="43137"/>
                    </a:srgbClr>
                  </a:outerShdw>
                </a:effectLst>
              </a:rPr>
              <a:t>The Service </a:t>
            </a:r>
            <a:r>
              <a:rPr lang="pt-BR" b="1" dirty="0" err="1">
                <a:effectLst>
                  <a:outerShdw blurRad="38100" dist="38100" dir="2700000" algn="tl">
                    <a:srgbClr val="000000">
                      <a:alpha val="43137"/>
                    </a:srgbClr>
                  </a:outerShdw>
                </a:effectLst>
              </a:rPr>
              <a:t>Transition</a:t>
            </a:r>
            <a:endParaRPr lang="pt-B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62438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9862" y="253613"/>
            <a:ext cx="10773938" cy="1325563"/>
          </a:xfrm>
        </p:spPr>
        <p:txBody>
          <a:bodyPr/>
          <a:lstStyle/>
          <a:p>
            <a:r>
              <a:rPr lang="pt-BR" b="1" dirty="0" err="1" smtClean="0"/>
              <a:t>Change</a:t>
            </a:r>
            <a:r>
              <a:rPr lang="pt-BR" b="1" dirty="0" smtClean="0"/>
              <a:t> </a:t>
            </a:r>
            <a:r>
              <a:rPr lang="pt-BR" b="1" dirty="0" err="1" smtClean="0"/>
              <a:t>Process</a:t>
            </a:r>
            <a:endParaRPr lang="pt-BR" b="1" dirty="0"/>
          </a:p>
        </p:txBody>
      </p:sp>
      <p:graphicFrame>
        <p:nvGraphicFramePr>
          <p:cNvPr id="4" name="Tabela 3"/>
          <p:cNvGraphicFramePr>
            <a:graphicFrameLocks noGrp="1"/>
          </p:cNvGraphicFramePr>
          <p:nvPr>
            <p:extLst>
              <p:ext uri="{D42A27DB-BD31-4B8C-83A1-F6EECF244321}">
                <p14:modId xmlns:p14="http://schemas.microsoft.com/office/powerpoint/2010/main" val="3129307495"/>
              </p:ext>
            </p:extLst>
          </p:nvPr>
        </p:nvGraphicFramePr>
        <p:xfrm>
          <a:off x="579862" y="1690688"/>
          <a:ext cx="10773938" cy="4728762"/>
        </p:xfrm>
        <a:graphic>
          <a:graphicData uri="http://schemas.openxmlformats.org/drawingml/2006/table">
            <a:tbl>
              <a:tblPr firstRow="1" bandRow="1">
                <a:tableStyleId>{5C22544A-7EE6-4342-B048-85BDC9FD1C3A}</a:tableStyleId>
              </a:tblPr>
              <a:tblGrid>
                <a:gridCol w="5386969">
                  <a:extLst>
                    <a:ext uri="{9D8B030D-6E8A-4147-A177-3AD203B41FA5}">
                      <a16:colId xmlns:a16="http://schemas.microsoft.com/office/drawing/2014/main" val="2989132083"/>
                    </a:ext>
                  </a:extLst>
                </a:gridCol>
                <a:gridCol w="5386969">
                  <a:extLst>
                    <a:ext uri="{9D8B030D-6E8A-4147-A177-3AD203B41FA5}">
                      <a16:colId xmlns:a16="http://schemas.microsoft.com/office/drawing/2014/main" val="1401188155"/>
                    </a:ext>
                  </a:extLst>
                </a:gridCol>
              </a:tblGrid>
              <a:tr h="577978">
                <a:tc>
                  <a:txBody>
                    <a:bodyPr/>
                    <a:lstStyle/>
                    <a:p>
                      <a:r>
                        <a:rPr lang="pt-BR" sz="2800" b="1" i="0" u="none" strike="noStrike" kern="1200" baseline="0" dirty="0" smtClean="0">
                          <a:solidFill>
                            <a:schemeClr val="lt1"/>
                          </a:solidFill>
                          <a:latin typeface="+mn-lt"/>
                          <a:ea typeface="+mn-ea"/>
                          <a:cs typeface="+mn-cs"/>
                        </a:rPr>
                        <a:t>Inputs</a:t>
                      </a:r>
                      <a:endParaRPr lang="pt-BR" sz="2800" dirty="0"/>
                    </a:p>
                  </a:txBody>
                  <a:tcPr/>
                </a:tc>
                <a:tc>
                  <a:txBody>
                    <a:bodyPr/>
                    <a:lstStyle/>
                    <a:p>
                      <a:r>
                        <a:rPr lang="pt-BR" sz="2800" b="1" i="0" u="none" strike="noStrike" kern="1200" baseline="0" dirty="0" smtClean="0">
                          <a:solidFill>
                            <a:schemeClr val="lt1"/>
                          </a:solidFill>
                          <a:latin typeface="+mn-lt"/>
                          <a:ea typeface="+mn-ea"/>
                          <a:cs typeface="+mn-cs"/>
                        </a:rPr>
                        <a:t>Outputs</a:t>
                      </a:r>
                      <a:endParaRPr lang="pt-BR" sz="2800" dirty="0"/>
                    </a:p>
                  </a:txBody>
                  <a:tcPr/>
                </a:tc>
                <a:extLst>
                  <a:ext uri="{0D108BD9-81ED-4DB2-BD59-A6C34878D82A}">
                    <a16:rowId xmlns:a16="http://schemas.microsoft.com/office/drawing/2014/main" val="2081898033"/>
                  </a:ext>
                </a:extLst>
              </a:tr>
              <a:tr h="4150784">
                <a:tc>
                  <a:txBody>
                    <a:bodyPr/>
                    <a:lstStyle/>
                    <a:p>
                      <a:pPr marL="285750" indent="-285750">
                        <a:buFont typeface="Arial" panose="020B0604020202020204" pitchFamily="34" charset="0"/>
                        <a:buChar char="•"/>
                      </a:pPr>
                      <a:r>
                        <a:rPr lang="pt-BR" sz="2000" b="0" i="0" u="none" strike="noStrike" kern="1200" baseline="0" dirty="0" err="1" smtClean="0">
                          <a:solidFill>
                            <a:schemeClr val="dk1"/>
                          </a:solidFill>
                          <a:latin typeface="+mn-lt"/>
                          <a:ea typeface="+mn-ea"/>
                          <a:cs typeface="+mn-cs"/>
                        </a:rPr>
                        <a:t>Change</a:t>
                      </a: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Policy</a:t>
                      </a: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and</a:t>
                      </a: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Stategy</a:t>
                      </a:r>
                      <a:r>
                        <a:rPr lang="pt-BR" sz="2000" b="0" i="0" u="none" strike="noStrike" kern="1200" baseline="0" dirty="0" smtClean="0">
                          <a:solidFill>
                            <a:schemeClr val="dk1"/>
                          </a:solidFill>
                          <a:latin typeface="+mn-lt"/>
                          <a:ea typeface="+mn-ea"/>
                          <a:cs typeface="+mn-cs"/>
                        </a:rPr>
                        <a:t>;</a:t>
                      </a:r>
                    </a:p>
                    <a:p>
                      <a:pPr marL="285750" indent="-285750">
                        <a:buFont typeface="Arial" panose="020B0604020202020204" pitchFamily="34" charset="0"/>
                        <a:buChar char="•"/>
                      </a:pPr>
                      <a:endParaRPr lang="pt-BR" sz="2000" b="0"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RFCs</a:t>
                      </a:r>
                      <a:r>
                        <a:rPr lang="pt-BR" sz="2000" b="0" i="0" u="none" strike="noStrike" kern="1200" baseline="0" dirty="0" smtClean="0">
                          <a:solidFill>
                            <a:schemeClr val="dk1"/>
                          </a:solidFill>
                          <a:latin typeface="+mn-lt"/>
                          <a:ea typeface="+mn-ea"/>
                          <a:cs typeface="+mn-cs"/>
                        </a:rPr>
                        <a:t>;</a:t>
                      </a:r>
                    </a:p>
                    <a:p>
                      <a:pPr marL="285750" indent="-285750">
                        <a:buFont typeface="Arial" panose="020B0604020202020204" pitchFamily="34" charset="0"/>
                        <a:buChar char="•"/>
                      </a:pPr>
                      <a:endParaRPr lang="pt-BR" sz="2000" b="0"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Change</a:t>
                      </a: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Proposals</a:t>
                      </a:r>
                      <a:r>
                        <a:rPr lang="pt-BR" sz="2000" b="0" i="0" u="none" strike="noStrike" kern="1200" baseline="0" dirty="0" smtClean="0">
                          <a:solidFill>
                            <a:schemeClr val="dk1"/>
                          </a:solidFill>
                          <a:latin typeface="+mn-lt"/>
                          <a:ea typeface="+mn-ea"/>
                          <a:cs typeface="+mn-cs"/>
                        </a:rPr>
                        <a:t>;</a:t>
                      </a:r>
                    </a:p>
                    <a:p>
                      <a:pPr marL="285750" indent="-285750">
                        <a:buFont typeface="Arial" panose="020B0604020202020204" pitchFamily="34" charset="0"/>
                        <a:buChar char="•"/>
                      </a:pPr>
                      <a:endParaRPr lang="pt-BR" sz="2000" b="0"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pt-BR" sz="2000" b="0" i="0" u="none" strike="noStrike" kern="1200" baseline="0" dirty="0" smtClean="0">
                          <a:solidFill>
                            <a:schemeClr val="dk1"/>
                          </a:solidFill>
                          <a:latin typeface="+mn-lt"/>
                          <a:ea typeface="+mn-ea"/>
                          <a:cs typeface="+mn-cs"/>
                        </a:rPr>
                        <a:t> Service Management </a:t>
                      </a:r>
                      <a:r>
                        <a:rPr lang="pt-BR" sz="2000" b="0" i="0" u="none" strike="noStrike" kern="1200" baseline="0" dirty="0" err="1" smtClean="0">
                          <a:solidFill>
                            <a:schemeClr val="dk1"/>
                          </a:solidFill>
                          <a:latin typeface="+mn-lt"/>
                          <a:ea typeface="+mn-ea"/>
                          <a:cs typeface="+mn-cs"/>
                        </a:rPr>
                        <a:t>Plans</a:t>
                      </a:r>
                      <a:r>
                        <a:rPr lang="pt-BR" sz="2000" b="0" i="0" u="none" strike="noStrike" kern="1200" baseline="0" dirty="0" smtClean="0">
                          <a:solidFill>
                            <a:schemeClr val="dk1"/>
                          </a:solidFill>
                          <a:latin typeface="+mn-lt"/>
                          <a:ea typeface="+mn-ea"/>
                          <a:cs typeface="+mn-cs"/>
                        </a:rPr>
                        <a:t>;</a:t>
                      </a:r>
                    </a:p>
                    <a:p>
                      <a:pPr marL="285750" indent="-285750">
                        <a:buFont typeface="Arial" panose="020B0604020202020204" pitchFamily="34" charset="0"/>
                        <a:buChar char="•"/>
                      </a:pPr>
                      <a:endParaRPr lang="pt-BR" sz="2000" b="0"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Assets</a:t>
                      </a: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and</a:t>
                      </a: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Configuration</a:t>
                      </a: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Items</a:t>
                      </a:r>
                      <a:r>
                        <a:rPr lang="pt-BR" sz="2000" b="0" i="0" u="none" strike="noStrike" kern="1200" baseline="0" dirty="0" smtClean="0">
                          <a:solidFill>
                            <a:schemeClr val="dk1"/>
                          </a:solidFill>
                          <a:latin typeface="+mn-lt"/>
                          <a:ea typeface="+mn-ea"/>
                          <a:cs typeface="+mn-cs"/>
                        </a:rPr>
                        <a:t>;</a:t>
                      </a:r>
                    </a:p>
                    <a:p>
                      <a:pPr marL="285750" indent="-285750">
                        <a:buFont typeface="Arial" panose="020B0604020202020204" pitchFamily="34" charset="0"/>
                        <a:buChar char="•"/>
                      </a:pPr>
                      <a:endParaRPr lang="pt-BR" sz="2000" b="0"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Existing</a:t>
                      </a: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Change</a:t>
                      </a:r>
                      <a:r>
                        <a:rPr lang="pt-BR" sz="2000" b="0" i="0" u="none" strike="noStrike" kern="1200" baseline="0" dirty="0" smtClean="0">
                          <a:solidFill>
                            <a:schemeClr val="dk1"/>
                          </a:solidFill>
                          <a:latin typeface="+mn-lt"/>
                          <a:ea typeface="+mn-ea"/>
                          <a:cs typeface="+mn-cs"/>
                        </a:rPr>
                        <a:t> Management </a:t>
                      </a:r>
                      <a:r>
                        <a:rPr lang="pt-BR" sz="2000" b="0" i="0" u="none" strike="noStrike" kern="1200" baseline="0" dirty="0" err="1" smtClean="0">
                          <a:solidFill>
                            <a:schemeClr val="dk1"/>
                          </a:solidFill>
                          <a:latin typeface="+mn-lt"/>
                          <a:ea typeface="+mn-ea"/>
                          <a:cs typeface="+mn-cs"/>
                        </a:rPr>
                        <a:t>Documents</a:t>
                      </a:r>
                      <a:r>
                        <a:rPr lang="pt-BR" sz="2000" b="0" i="0" u="none" strike="noStrike" kern="1200" baseline="0" dirty="0" smtClean="0">
                          <a:solidFill>
                            <a:schemeClr val="dk1"/>
                          </a:solidFill>
                          <a:latin typeface="+mn-lt"/>
                          <a:ea typeface="+mn-ea"/>
                          <a:cs typeface="+mn-cs"/>
                        </a:rPr>
                        <a:t>:</a:t>
                      </a:r>
                    </a:p>
                    <a:p>
                      <a:pPr marL="285750" indent="-285750">
                        <a:buFontTx/>
                        <a:buChar char="-"/>
                      </a:pPr>
                      <a:r>
                        <a:rPr lang="pt-BR" sz="2000" b="0" i="0" u="none" strike="noStrike" kern="1200" baseline="0" dirty="0" err="1" smtClean="0">
                          <a:solidFill>
                            <a:schemeClr val="dk1"/>
                          </a:solidFill>
                          <a:latin typeface="+mn-lt"/>
                          <a:ea typeface="+mn-ea"/>
                          <a:cs typeface="+mn-cs"/>
                        </a:rPr>
                        <a:t>Change</a:t>
                      </a:r>
                      <a:r>
                        <a:rPr lang="pt-BR" sz="2000" b="0" i="0" u="none" strike="noStrike" kern="1200" baseline="0" dirty="0" smtClean="0">
                          <a:solidFill>
                            <a:schemeClr val="dk1"/>
                          </a:solidFill>
                          <a:latin typeface="+mn-lt"/>
                          <a:ea typeface="+mn-ea"/>
                          <a:cs typeface="+mn-cs"/>
                        </a:rPr>
                        <a:t> schedule;</a:t>
                      </a:r>
                    </a:p>
                    <a:p>
                      <a:pPr marL="285750" indent="-285750">
                        <a:buFontTx/>
                        <a:buChar char="-"/>
                      </a:pPr>
                      <a:r>
                        <a:rPr lang="pt-BR" sz="2000" b="0" i="0" u="none" strike="noStrike" kern="1200" baseline="0" dirty="0" err="1" smtClean="0">
                          <a:solidFill>
                            <a:schemeClr val="dk1"/>
                          </a:solidFill>
                          <a:latin typeface="+mn-lt"/>
                          <a:ea typeface="+mn-ea"/>
                          <a:cs typeface="+mn-cs"/>
                        </a:rPr>
                        <a:t>Projected</a:t>
                      </a: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service</a:t>
                      </a: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outage</a:t>
                      </a:r>
                      <a:r>
                        <a:rPr lang="pt-BR" sz="2000" b="0" i="0" u="none" strike="noStrike" kern="1200" baseline="0" dirty="0" smtClean="0">
                          <a:solidFill>
                            <a:schemeClr val="dk1"/>
                          </a:solidFill>
                          <a:latin typeface="+mn-lt"/>
                          <a:ea typeface="+mn-ea"/>
                          <a:cs typeface="+mn-cs"/>
                        </a:rPr>
                        <a:t> (PSO);</a:t>
                      </a:r>
                      <a:endParaRPr lang="pt-BR" sz="2000" dirty="0"/>
                    </a:p>
                  </a:txBody>
                  <a:tcPr/>
                </a:tc>
                <a:tc>
                  <a:txBody>
                    <a:bodyPr/>
                    <a:lstStyle/>
                    <a:p>
                      <a:pPr marL="285750" indent="-285750">
                        <a:buFont typeface="Arial" panose="020B0604020202020204" pitchFamily="34" charset="0"/>
                        <a:buChar char="•"/>
                      </a:pPr>
                      <a:r>
                        <a:rPr lang="pt-BR" sz="2000" b="0" i="0" u="none" strike="noStrike" kern="1200" baseline="0" dirty="0" err="1" smtClean="0">
                          <a:solidFill>
                            <a:schemeClr val="dk1"/>
                          </a:solidFill>
                          <a:latin typeface="+mn-lt"/>
                          <a:ea typeface="+mn-ea"/>
                          <a:cs typeface="+mn-cs"/>
                        </a:rPr>
                        <a:t>Rejected</a:t>
                      </a: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and</a:t>
                      </a: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approved</a:t>
                      </a: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RFCs</a:t>
                      </a:r>
                      <a:r>
                        <a:rPr lang="pt-BR" sz="2000" b="0" i="0" u="none" strike="noStrike" kern="1200" baseline="0" dirty="0" smtClean="0">
                          <a:solidFill>
                            <a:schemeClr val="dk1"/>
                          </a:solidFill>
                          <a:latin typeface="+mn-lt"/>
                          <a:ea typeface="+mn-ea"/>
                          <a:cs typeface="+mn-cs"/>
                        </a:rPr>
                        <a:t>;</a:t>
                      </a:r>
                    </a:p>
                    <a:p>
                      <a:pPr marL="285750" indent="-285750">
                        <a:buFont typeface="Arial" panose="020B0604020202020204" pitchFamily="34" charset="0"/>
                        <a:buChar char="•"/>
                      </a:pPr>
                      <a:endParaRPr lang="pt-BR" sz="2000" b="0"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en-US" sz="2000" b="0" i="0" u="none" strike="noStrike" kern="1200" baseline="0" dirty="0" smtClean="0">
                          <a:solidFill>
                            <a:schemeClr val="dk1"/>
                          </a:solidFill>
                          <a:latin typeface="+mn-lt"/>
                          <a:ea typeface="+mn-ea"/>
                          <a:cs typeface="+mn-cs"/>
                        </a:rPr>
                        <a:t> Changes to services and Cis;</a:t>
                      </a:r>
                    </a:p>
                    <a:p>
                      <a:pPr marL="285750" indent="-285750">
                        <a:buFont typeface="Arial" panose="020B0604020202020204" pitchFamily="34" charset="0"/>
                        <a:buChar char="•"/>
                      </a:pPr>
                      <a:endParaRPr lang="en-US" sz="2000" b="0"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Updated</a:t>
                      </a:r>
                      <a:r>
                        <a:rPr lang="pt-BR" sz="2000" b="0" i="0" u="none" strike="noStrike" kern="1200" baseline="0" dirty="0" smtClean="0">
                          <a:solidFill>
                            <a:schemeClr val="dk1"/>
                          </a:solidFill>
                          <a:latin typeface="+mn-lt"/>
                          <a:ea typeface="+mn-ea"/>
                          <a:cs typeface="+mn-cs"/>
                        </a:rPr>
                        <a:t>:</a:t>
                      </a:r>
                    </a:p>
                    <a:p>
                      <a:pPr marL="285750" indent="-285750">
                        <a:buFontTx/>
                        <a:buChar char="-"/>
                      </a:pPr>
                      <a:r>
                        <a:rPr lang="pt-BR" sz="2000" b="0" i="0" u="none" strike="noStrike" kern="1200" baseline="0" dirty="0" err="1" smtClean="0">
                          <a:solidFill>
                            <a:schemeClr val="dk1"/>
                          </a:solidFill>
                          <a:latin typeface="+mn-lt"/>
                          <a:ea typeface="+mn-ea"/>
                          <a:cs typeface="+mn-cs"/>
                        </a:rPr>
                        <a:t>Change</a:t>
                      </a:r>
                      <a:r>
                        <a:rPr lang="pt-BR" sz="2000" b="0" i="0" u="none" strike="noStrike" kern="1200" baseline="0" dirty="0" smtClean="0">
                          <a:solidFill>
                            <a:schemeClr val="dk1"/>
                          </a:solidFill>
                          <a:latin typeface="+mn-lt"/>
                          <a:ea typeface="+mn-ea"/>
                          <a:cs typeface="+mn-cs"/>
                        </a:rPr>
                        <a:t> schedule;</a:t>
                      </a:r>
                    </a:p>
                    <a:p>
                      <a:pPr marL="285750" indent="-285750">
                        <a:buFontTx/>
                        <a:buChar char="-"/>
                      </a:pPr>
                      <a:r>
                        <a:rPr lang="pt-BR" sz="2000" b="0" i="0" u="none" strike="noStrike" kern="1200" baseline="0" dirty="0" smtClean="0">
                          <a:solidFill>
                            <a:schemeClr val="dk1"/>
                          </a:solidFill>
                          <a:latin typeface="+mn-lt"/>
                          <a:ea typeface="+mn-ea"/>
                          <a:cs typeface="+mn-cs"/>
                        </a:rPr>
                        <a:t>PSO;</a:t>
                      </a:r>
                    </a:p>
                    <a:p>
                      <a:pPr marL="285750" indent="-285750">
                        <a:buFontTx/>
                        <a:buChar char="-"/>
                      </a:pPr>
                      <a:endParaRPr lang="pt-BR" sz="2000" b="0"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Change</a:t>
                      </a: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Plan</a:t>
                      </a: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Decision</a:t>
                      </a: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Actions</a:t>
                      </a:r>
                      <a:r>
                        <a:rPr lang="pt-BR" sz="2000" b="0" i="0" u="none" strike="noStrike" kern="1200" baseline="0" dirty="0" smtClean="0">
                          <a:solidFill>
                            <a:schemeClr val="dk1"/>
                          </a:solidFill>
                          <a:latin typeface="+mn-lt"/>
                          <a:ea typeface="+mn-ea"/>
                          <a:cs typeface="+mn-cs"/>
                        </a:rPr>
                        <a:t>;</a:t>
                      </a:r>
                    </a:p>
                    <a:p>
                      <a:pPr marL="285750" indent="-285750">
                        <a:buFont typeface="Arial" panose="020B0604020202020204" pitchFamily="34" charset="0"/>
                        <a:buChar char="•"/>
                      </a:pPr>
                      <a:endParaRPr lang="pt-BR" sz="2000" b="0"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Change</a:t>
                      </a: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documents</a:t>
                      </a: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and</a:t>
                      </a:r>
                      <a:r>
                        <a:rPr lang="pt-BR" sz="2000" b="0" i="0" u="none" strike="noStrike" kern="1200" baseline="0" dirty="0" smtClean="0">
                          <a:solidFill>
                            <a:schemeClr val="dk1"/>
                          </a:solidFill>
                          <a:latin typeface="+mn-lt"/>
                          <a:ea typeface="+mn-ea"/>
                          <a:cs typeface="+mn-cs"/>
                        </a:rPr>
                        <a:t> </a:t>
                      </a:r>
                      <a:r>
                        <a:rPr lang="pt-BR" sz="2000" b="0" i="0" u="none" strike="noStrike" kern="1200" baseline="0" dirty="0" err="1" smtClean="0">
                          <a:solidFill>
                            <a:schemeClr val="dk1"/>
                          </a:solidFill>
                          <a:latin typeface="+mn-lt"/>
                          <a:ea typeface="+mn-ea"/>
                          <a:cs typeface="+mn-cs"/>
                        </a:rPr>
                        <a:t>records</a:t>
                      </a:r>
                      <a:r>
                        <a:rPr lang="pt-BR" sz="2000" b="0" i="0" u="none" strike="noStrike" kern="1200" baseline="0" dirty="0" smtClean="0">
                          <a:solidFill>
                            <a:schemeClr val="dk1"/>
                          </a:solidFill>
                          <a:latin typeface="+mn-lt"/>
                          <a:ea typeface="+mn-ea"/>
                          <a:cs typeface="+mn-cs"/>
                        </a:rPr>
                        <a:t>;</a:t>
                      </a:r>
                    </a:p>
                    <a:p>
                      <a:pPr marL="285750" indent="-285750">
                        <a:buFont typeface="Arial" panose="020B0604020202020204" pitchFamily="34" charset="0"/>
                        <a:buChar char="•"/>
                      </a:pPr>
                      <a:endParaRPr lang="pt-BR" sz="2000" b="0"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pt-BR" sz="2000" b="0" i="0" u="none" strike="noStrike" kern="1200" baseline="0" dirty="0" smtClean="0">
                          <a:solidFill>
                            <a:schemeClr val="dk1"/>
                          </a:solidFill>
                          <a:latin typeface="+mn-lt"/>
                          <a:ea typeface="+mn-ea"/>
                          <a:cs typeface="+mn-cs"/>
                        </a:rPr>
                        <a:t> Management </a:t>
                      </a:r>
                      <a:r>
                        <a:rPr lang="pt-BR" sz="2000" b="0" i="0" u="none" strike="noStrike" kern="1200" baseline="0" dirty="0" err="1" smtClean="0">
                          <a:solidFill>
                            <a:schemeClr val="dk1"/>
                          </a:solidFill>
                          <a:latin typeface="+mn-lt"/>
                          <a:ea typeface="+mn-ea"/>
                          <a:cs typeface="+mn-cs"/>
                        </a:rPr>
                        <a:t>reports</a:t>
                      </a:r>
                      <a:r>
                        <a:rPr lang="pt-BR" sz="2000" b="0" i="0" u="none" strike="noStrike" kern="1200" baseline="0" dirty="0" smtClean="0">
                          <a:solidFill>
                            <a:schemeClr val="dk1"/>
                          </a:solidFill>
                          <a:latin typeface="+mn-lt"/>
                          <a:ea typeface="+mn-ea"/>
                          <a:cs typeface="+mn-cs"/>
                        </a:rPr>
                        <a:t>.</a:t>
                      </a:r>
                      <a:endParaRPr lang="pt-BR" sz="2000" dirty="0"/>
                    </a:p>
                  </a:txBody>
                  <a:tcPr/>
                </a:tc>
                <a:extLst>
                  <a:ext uri="{0D108BD9-81ED-4DB2-BD59-A6C34878D82A}">
                    <a16:rowId xmlns:a16="http://schemas.microsoft.com/office/drawing/2014/main" val="2464798513"/>
                  </a:ext>
                </a:extLst>
              </a:tr>
            </a:tbl>
          </a:graphicData>
        </a:graphic>
      </p:graphicFrame>
    </p:spTree>
    <p:extLst>
      <p:ext uri="{BB962C8B-B14F-4D97-AF65-F5344CB8AC3E}">
        <p14:creationId xmlns:p14="http://schemas.microsoft.com/office/powerpoint/2010/main" val="398341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42105"/>
            <a:ext cx="10515600" cy="1325563"/>
          </a:xfrm>
        </p:spPr>
        <p:txBody>
          <a:bodyPr/>
          <a:lstStyle/>
          <a:p>
            <a:r>
              <a:rPr lang="pt-BR" b="1" dirty="0" err="1" smtClean="0"/>
              <a:t>Change</a:t>
            </a:r>
            <a:r>
              <a:rPr lang="pt-BR" b="1" dirty="0" smtClean="0"/>
              <a:t> Key Performance Indicators</a:t>
            </a:r>
            <a:endParaRPr lang="pt-BR" b="1" dirty="0"/>
          </a:p>
        </p:txBody>
      </p:sp>
      <p:sp>
        <p:nvSpPr>
          <p:cNvPr id="3" name="Espaço Reservado para Conteúdo 2"/>
          <p:cNvSpPr>
            <a:spLocks noGrp="1"/>
          </p:cNvSpPr>
          <p:nvPr>
            <p:ph idx="1"/>
          </p:nvPr>
        </p:nvSpPr>
        <p:spPr>
          <a:xfrm>
            <a:off x="838200" y="1260088"/>
            <a:ext cx="10515600" cy="5408341"/>
          </a:xfrm>
        </p:spPr>
        <p:txBody>
          <a:bodyPr>
            <a:noAutofit/>
          </a:bodyPr>
          <a:lstStyle/>
          <a:p>
            <a:pPr marL="0" indent="0">
              <a:buNone/>
            </a:pPr>
            <a:r>
              <a:rPr lang="pt-BR" sz="1800" b="1" dirty="0" err="1"/>
              <a:t>Compliance</a:t>
            </a:r>
            <a:endParaRPr lang="pt-BR" sz="1800" b="1" dirty="0"/>
          </a:p>
          <a:p>
            <a:pPr>
              <a:buFontTx/>
              <a:buChar char="-"/>
            </a:pPr>
            <a:r>
              <a:rPr lang="pt-BR" sz="1800" dirty="0" err="1" smtClean="0"/>
              <a:t>Reduction</a:t>
            </a:r>
            <a:r>
              <a:rPr lang="pt-BR" sz="1800" dirty="0" smtClean="0"/>
              <a:t> </a:t>
            </a:r>
            <a:r>
              <a:rPr lang="pt-BR" sz="1800" dirty="0"/>
              <a:t>in </a:t>
            </a:r>
            <a:r>
              <a:rPr lang="pt-BR" sz="1800" dirty="0" err="1"/>
              <a:t>unauthorized</a:t>
            </a:r>
            <a:r>
              <a:rPr lang="pt-BR" sz="1800" dirty="0"/>
              <a:t> </a:t>
            </a:r>
            <a:r>
              <a:rPr lang="pt-BR" sz="1800" dirty="0" err="1" smtClean="0"/>
              <a:t>changes</a:t>
            </a:r>
            <a:r>
              <a:rPr lang="pt-BR" sz="1800" dirty="0" smtClean="0"/>
              <a:t>;</a:t>
            </a:r>
          </a:p>
          <a:p>
            <a:pPr>
              <a:buFontTx/>
              <a:buChar char="-"/>
            </a:pPr>
            <a:r>
              <a:rPr lang="pt-BR" sz="1800" dirty="0" err="1" smtClean="0"/>
              <a:t>Reduction</a:t>
            </a:r>
            <a:r>
              <a:rPr lang="pt-BR" sz="1800" dirty="0" smtClean="0"/>
              <a:t> </a:t>
            </a:r>
            <a:r>
              <a:rPr lang="pt-BR" sz="1800" dirty="0"/>
              <a:t>in </a:t>
            </a:r>
            <a:r>
              <a:rPr lang="pt-BR" sz="1800" dirty="0" err="1"/>
              <a:t>emergency</a:t>
            </a:r>
            <a:r>
              <a:rPr lang="pt-BR" sz="1800" dirty="0"/>
              <a:t> </a:t>
            </a:r>
            <a:r>
              <a:rPr lang="pt-BR" sz="1800" dirty="0" err="1" smtClean="0"/>
              <a:t>changes</a:t>
            </a:r>
            <a:r>
              <a:rPr lang="pt-BR" sz="1800" dirty="0" smtClean="0"/>
              <a:t>;</a:t>
            </a:r>
          </a:p>
          <a:p>
            <a:pPr marL="0" indent="0">
              <a:buNone/>
            </a:pPr>
            <a:endParaRPr lang="pt-BR" sz="1800" dirty="0"/>
          </a:p>
          <a:p>
            <a:pPr marL="0" indent="0">
              <a:buNone/>
            </a:pPr>
            <a:r>
              <a:rPr lang="pt-BR" sz="1800" b="1" dirty="0" err="1" smtClean="0"/>
              <a:t>Effectiveness</a:t>
            </a:r>
            <a:endParaRPr lang="pt-BR" sz="1800" b="1" dirty="0"/>
          </a:p>
          <a:p>
            <a:pPr>
              <a:buFontTx/>
              <a:buChar char="-"/>
            </a:pPr>
            <a:r>
              <a:rPr lang="en-US" sz="1800" dirty="0" smtClean="0"/>
              <a:t>Percentage </a:t>
            </a:r>
            <a:r>
              <a:rPr lang="en-US" sz="1800" dirty="0"/>
              <a:t>of changes which met </a:t>
            </a:r>
            <a:r>
              <a:rPr lang="en-US" sz="1800" dirty="0" smtClean="0"/>
              <a:t>requirements;</a:t>
            </a:r>
          </a:p>
          <a:p>
            <a:pPr>
              <a:buFontTx/>
              <a:buChar char="-"/>
            </a:pPr>
            <a:r>
              <a:rPr lang="en-US" sz="1800" dirty="0" smtClean="0"/>
              <a:t>Reduction </a:t>
            </a:r>
            <a:r>
              <a:rPr lang="en-US" sz="1800" dirty="0"/>
              <a:t>in disruptions, defects and </a:t>
            </a:r>
            <a:r>
              <a:rPr lang="en-US" sz="1800" dirty="0" smtClean="0"/>
              <a:t>rework;</a:t>
            </a:r>
          </a:p>
          <a:p>
            <a:pPr>
              <a:buFontTx/>
              <a:buChar char="-"/>
            </a:pPr>
            <a:r>
              <a:rPr lang="en-US" sz="1800" dirty="0" smtClean="0"/>
              <a:t>Reduction </a:t>
            </a:r>
            <a:r>
              <a:rPr lang="en-US" sz="1800" dirty="0"/>
              <a:t>in changes failed/ backed </a:t>
            </a:r>
            <a:r>
              <a:rPr lang="en-US" sz="1800" dirty="0" smtClean="0"/>
              <a:t>out;</a:t>
            </a:r>
          </a:p>
          <a:p>
            <a:pPr>
              <a:buFontTx/>
              <a:buChar char="-"/>
            </a:pPr>
            <a:r>
              <a:rPr lang="en-US" sz="1800" dirty="0" smtClean="0"/>
              <a:t>Number </a:t>
            </a:r>
            <a:r>
              <a:rPr lang="en-US" sz="1800" dirty="0"/>
              <a:t>of incidents attributable to </a:t>
            </a:r>
            <a:r>
              <a:rPr lang="en-US" sz="1800" dirty="0" smtClean="0"/>
              <a:t>changes;</a:t>
            </a:r>
          </a:p>
          <a:p>
            <a:pPr>
              <a:buFontTx/>
              <a:buChar char="-"/>
            </a:pPr>
            <a:endParaRPr lang="en-US" sz="1800" dirty="0"/>
          </a:p>
          <a:p>
            <a:pPr marL="0" indent="0">
              <a:buNone/>
            </a:pPr>
            <a:r>
              <a:rPr lang="pt-BR" sz="1800" b="1" dirty="0" err="1" smtClean="0"/>
              <a:t>Efficiency</a:t>
            </a:r>
            <a:endParaRPr lang="pt-BR" sz="1800" b="1" dirty="0"/>
          </a:p>
          <a:p>
            <a:pPr>
              <a:buFontTx/>
              <a:buChar char="-"/>
            </a:pPr>
            <a:r>
              <a:rPr lang="en-US" sz="1800" dirty="0" smtClean="0"/>
              <a:t>Benefits </a:t>
            </a:r>
            <a:r>
              <a:rPr lang="en-US" sz="1800" dirty="0"/>
              <a:t>(value compared to costs</a:t>
            </a:r>
            <a:r>
              <a:rPr lang="en-US" sz="1800" dirty="0" smtClean="0"/>
              <a:t>);</a:t>
            </a:r>
          </a:p>
          <a:p>
            <a:pPr>
              <a:buFontTx/>
              <a:buChar char="-"/>
            </a:pPr>
            <a:r>
              <a:rPr lang="en-US" sz="1800" dirty="0" smtClean="0"/>
              <a:t>Average </a:t>
            </a:r>
            <a:r>
              <a:rPr lang="en-US" sz="1800" dirty="0"/>
              <a:t>time to implement (by urgency/priority/type</a:t>
            </a:r>
            <a:r>
              <a:rPr lang="en-US" sz="1800" dirty="0" smtClean="0"/>
              <a:t>);</a:t>
            </a:r>
          </a:p>
          <a:p>
            <a:pPr>
              <a:buFontTx/>
              <a:buChar char="-"/>
            </a:pPr>
            <a:r>
              <a:rPr lang="pt-BR" sz="1800" dirty="0" err="1" smtClean="0"/>
              <a:t>Percentage</a:t>
            </a:r>
            <a:r>
              <a:rPr lang="pt-BR" sz="1800" dirty="0" smtClean="0"/>
              <a:t> </a:t>
            </a:r>
            <a:r>
              <a:rPr lang="pt-BR" sz="1800" dirty="0" err="1"/>
              <a:t>accuracy</a:t>
            </a:r>
            <a:r>
              <a:rPr lang="pt-BR" sz="1800" dirty="0"/>
              <a:t> in </a:t>
            </a:r>
            <a:r>
              <a:rPr lang="pt-BR" sz="1800" dirty="0" err="1"/>
              <a:t>change</a:t>
            </a:r>
            <a:r>
              <a:rPr lang="pt-BR" sz="1800" dirty="0"/>
              <a:t> </a:t>
            </a:r>
            <a:r>
              <a:rPr lang="pt-BR" sz="1800" dirty="0" err="1" smtClean="0"/>
              <a:t>estimates</a:t>
            </a:r>
            <a:r>
              <a:rPr lang="pt-BR" sz="1800" dirty="0" smtClean="0"/>
              <a:t>.</a:t>
            </a:r>
            <a:endParaRPr lang="pt-BR" sz="1800" dirty="0"/>
          </a:p>
        </p:txBody>
      </p:sp>
    </p:spTree>
    <p:extLst>
      <p:ext uri="{BB962C8B-B14F-4D97-AF65-F5344CB8AC3E}">
        <p14:creationId xmlns:p14="http://schemas.microsoft.com/office/powerpoint/2010/main" val="234664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3024" y="365125"/>
            <a:ext cx="11968976" cy="1325563"/>
          </a:xfrm>
        </p:spPr>
        <p:txBody>
          <a:bodyPr>
            <a:normAutofit/>
          </a:bodyPr>
          <a:lstStyle/>
          <a:p>
            <a:r>
              <a:rPr lang="pt-BR" sz="4000" b="1" dirty="0" smtClean="0"/>
              <a:t>3) </a:t>
            </a:r>
            <a:r>
              <a:rPr lang="pt-BR" sz="4000" b="1" dirty="0"/>
              <a:t>Service, </a:t>
            </a:r>
            <a:r>
              <a:rPr lang="pt-BR" sz="4000" b="1" dirty="0" err="1"/>
              <a:t>Asset</a:t>
            </a:r>
            <a:r>
              <a:rPr lang="pt-BR" sz="4000" b="1" dirty="0"/>
              <a:t> &amp; </a:t>
            </a:r>
            <a:r>
              <a:rPr lang="pt-BR" sz="4000" b="1" dirty="0" err="1"/>
              <a:t>Configuration</a:t>
            </a:r>
            <a:r>
              <a:rPr lang="pt-BR" sz="4000" b="1" dirty="0"/>
              <a:t> </a:t>
            </a:r>
            <a:r>
              <a:rPr lang="pt-BR" sz="4000" b="1" dirty="0" smtClean="0"/>
              <a:t>Management (SACM)</a:t>
            </a:r>
            <a:endParaRPr lang="pt-BR" sz="4000" b="1" dirty="0"/>
          </a:p>
        </p:txBody>
      </p:sp>
      <p:sp>
        <p:nvSpPr>
          <p:cNvPr id="3" name="Espaço Reservado para Conteúdo 2"/>
          <p:cNvSpPr>
            <a:spLocks noGrp="1"/>
          </p:cNvSpPr>
          <p:nvPr>
            <p:ph idx="1"/>
          </p:nvPr>
        </p:nvSpPr>
        <p:spPr>
          <a:xfrm>
            <a:off x="412595" y="1825624"/>
            <a:ext cx="10941205" cy="4831653"/>
          </a:xfrm>
        </p:spPr>
        <p:txBody>
          <a:bodyPr>
            <a:noAutofit/>
          </a:bodyPr>
          <a:lstStyle/>
          <a:p>
            <a:r>
              <a:rPr lang="pt-BR" sz="1800" b="1" dirty="0" err="1"/>
              <a:t>Definitive</a:t>
            </a:r>
            <a:r>
              <a:rPr lang="pt-BR" sz="1800" b="1" dirty="0"/>
              <a:t> Media Library (DML</a:t>
            </a:r>
            <a:r>
              <a:rPr lang="pt-BR" sz="1800" b="1" dirty="0" smtClean="0"/>
              <a:t>) </a:t>
            </a:r>
          </a:p>
          <a:p>
            <a:endParaRPr lang="pt-BR" sz="800" b="1" dirty="0" smtClean="0"/>
          </a:p>
          <a:p>
            <a:pPr lvl="1">
              <a:buFontTx/>
              <a:buChar char="-"/>
            </a:pPr>
            <a:r>
              <a:rPr lang="pt-BR" sz="1800" dirty="0"/>
              <a:t>It</a:t>
            </a:r>
            <a:r>
              <a:rPr lang="en-US" sz="1800" dirty="0"/>
              <a:t> is the secure library in which the definitive authorized versions of all media CIs are stored and protected</a:t>
            </a:r>
            <a:r>
              <a:rPr lang="en-US" sz="1800" dirty="0" smtClean="0"/>
              <a:t>.</a:t>
            </a:r>
          </a:p>
          <a:p>
            <a:pPr lvl="1">
              <a:buFontTx/>
              <a:buChar char="-"/>
            </a:pPr>
            <a:endParaRPr lang="en-US" sz="800" dirty="0" smtClean="0"/>
          </a:p>
          <a:p>
            <a:pPr lvl="1">
              <a:buFontTx/>
              <a:buChar char="-"/>
            </a:pPr>
            <a:r>
              <a:rPr lang="en-US" sz="1800" dirty="0" smtClean="0"/>
              <a:t>It </a:t>
            </a:r>
            <a:r>
              <a:rPr lang="en-US" sz="1800" dirty="0"/>
              <a:t>stores master copies of versions that have passed quality assurance checks. This library may in reality consist of one or more software libraries or file storage areas, separate from development, test or live file-store areas.</a:t>
            </a:r>
          </a:p>
          <a:p>
            <a:pPr lvl="1">
              <a:buFontTx/>
              <a:buChar char="-"/>
            </a:pPr>
            <a:endParaRPr lang="en-US" sz="800" dirty="0" smtClean="0"/>
          </a:p>
          <a:p>
            <a:pPr lvl="1">
              <a:buFontTx/>
              <a:buChar char="-"/>
            </a:pPr>
            <a:r>
              <a:rPr lang="en-US" sz="1800" dirty="0" smtClean="0"/>
              <a:t>It contains the master copies of all controlled software in an organization. The DML should include definitive copies of purchased software (along with license documents or information), as well as software developed on site.</a:t>
            </a:r>
          </a:p>
          <a:p>
            <a:pPr lvl="1">
              <a:buFontTx/>
              <a:buChar char="-"/>
            </a:pPr>
            <a:endParaRPr lang="en-US" sz="800" dirty="0" smtClean="0"/>
          </a:p>
          <a:p>
            <a:pPr lvl="1">
              <a:buFontTx/>
              <a:buChar char="-"/>
            </a:pPr>
            <a:r>
              <a:rPr lang="en-US" sz="1800" dirty="0" smtClean="0"/>
              <a:t>Master copies of controlled documentation for a system are also stored in the </a:t>
            </a:r>
            <a:r>
              <a:rPr lang="pt-BR" sz="1800" dirty="0" smtClean="0"/>
              <a:t>DML in </a:t>
            </a:r>
            <a:r>
              <a:rPr lang="pt-BR" sz="1800" dirty="0" err="1" smtClean="0"/>
              <a:t>electronic</a:t>
            </a:r>
            <a:r>
              <a:rPr lang="pt-BR" sz="1800" dirty="0" smtClean="0"/>
              <a:t> form.</a:t>
            </a:r>
          </a:p>
          <a:p>
            <a:pPr>
              <a:buFontTx/>
              <a:buChar char="-"/>
            </a:pPr>
            <a:endParaRPr lang="pt-BR" sz="800" dirty="0"/>
          </a:p>
          <a:p>
            <a:r>
              <a:rPr lang="en-US" sz="1800" b="1" dirty="0"/>
              <a:t>Definitive spares </a:t>
            </a:r>
            <a:endParaRPr lang="en-US" sz="1800" b="1" dirty="0" smtClean="0"/>
          </a:p>
          <a:p>
            <a:pPr lvl="1">
              <a:buFontTx/>
              <a:buChar char="-"/>
            </a:pPr>
            <a:r>
              <a:rPr lang="en-US" sz="1800" dirty="0" smtClean="0"/>
              <a:t>An </a:t>
            </a:r>
            <a:r>
              <a:rPr lang="en-US" sz="1800" dirty="0"/>
              <a:t>area should be set aside for the secure storage of definitive hardware spares. These are spare components and assemblies that are maintained at the same level as the comparative systems within the controlled test or live environment.</a:t>
            </a:r>
            <a:endParaRPr lang="pt-BR" sz="1800" dirty="0"/>
          </a:p>
        </p:txBody>
      </p:sp>
    </p:spTree>
    <p:extLst>
      <p:ext uri="{BB962C8B-B14F-4D97-AF65-F5344CB8AC3E}">
        <p14:creationId xmlns:p14="http://schemas.microsoft.com/office/powerpoint/2010/main" val="1226054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err="1" smtClean="0"/>
              <a:t>Relationship</a:t>
            </a:r>
            <a:r>
              <a:rPr lang="pt-BR" b="1" dirty="0" smtClean="0"/>
              <a:t>: </a:t>
            </a:r>
            <a:r>
              <a:rPr lang="pt-BR" dirty="0" smtClean="0"/>
              <a:t>DML </a:t>
            </a:r>
            <a:r>
              <a:rPr lang="pt-BR" dirty="0" err="1" smtClean="0"/>
              <a:t>and</a:t>
            </a:r>
            <a:r>
              <a:rPr lang="pt-BR" dirty="0" smtClean="0"/>
              <a:t> CMDB</a:t>
            </a:r>
            <a:endParaRPr lang="pt-BR" dirty="0"/>
          </a:p>
        </p:txBody>
      </p:sp>
      <p:pic>
        <p:nvPicPr>
          <p:cNvPr id="4" name="Imagem 3"/>
          <p:cNvPicPr>
            <a:picLocks noChangeAspect="1"/>
          </p:cNvPicPr>
          <p:nvPr/>
        </p:nvPicPr>
        <p:blipFill>
          <a:blip r:embed="rId2"/>
          <a:stretch>
            <a:fillRect/>
          </a:stretch>
        </p:blipFill>
        <p:spPr>
          <a:xfrm>
            <a:off x="2282863" y="1388793"/>
            <a:ext cx="7626273" cy="5469207"/>
          </a:xfrm>
          <a:prstGeom prst="rect">
            <a:avLst/>
          </a:prstGeom>
        </p:spPr>
      </p:pic>
    </p:spTree>
    <p:extLst>
      <p:ext uri="{BB962C8B-B14F-4D97-AF65-F5344CB8AC3E}">
        <p14:creationId xmlns:p14="http://schemas.microsoft.com/office/powerpoint/2010/main" val="1141874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4) </a:t>
            </a:r>
            <a:r>
              <a:rPr lang="pt-BR" b="1" dirty="0"/>
              <a:t>Release &amp; Deployment </a:t>
            </a:r>
            <a:r>
              <a:rPr lang="pt-BR" b="1" dirty="0" smtClean="0"/>
              <a:t>Management</a:t>
            </a:r>
            <a:endParaRPr lang="pt-BR" b="1" dirty="0"/>
          </a:p>
        </p:txBody>
      </p:sp>
      <p:sp>
        <p:nvSpPr>
          <p:cNvPr id="3" name="Espaço Reservado para Conteúdo 2"/>
          <p:cNvSpPr>
            <a:spLocks noGrp="1"/>
          </p:cNvSpPr>
          <p:nvPr>
            <p:ph idx="1"/>
          </p:nvPr>
        </p:nvSpPr>
        <p:spPr>
          <a:xfrm>
            <a:off x="838200" y="1852863"/>
            <a:ext cx="10515600" cy="4848726"/>
          </a:xfrm>
        </p:spPr>
        <p:txBody>
          <a:bodyPr>
            <a:noAutofit/>
          </a:bodyPr>
          <a:lstStyle/>
          <a:p>
            <a:pPr marL="0" indent="0">
              <a:buNone/>
            </a:pPr>
            <a:r>
              <a:rPr lang="pt-BR" sz="1800" b="1" dirty="0"/>
              <a:t>Release design </a:t>
            </a:r>
            <a:r>
              <a:rPr lang="pt-BR" sz="1800" b="1" dirty="0" err="1" smtClean="0"/>
              <a:t>options</a:t>
            </a:r>
            <a:r>
              <a:rPr lang="pt-BR" sz="1800" b="1" dirty="0" smtClean="0"/>
              <a:t>:</a:t>
            </a:r>
            <a:endParaRPr lang="pt-BR" sz="1800" b="1" dirty="0"/>
          </a:p>
          <a:p>
            <a:pPr marL="0" indent="0">
              <a:buNone/>
            </a:pPr>
            <a:r>
              <a:rPr lang="en-US" sz="1800" dirty="0"/>
              <a:t>It is important to understand the patterns of business activity (PBA) and </a:t>
            </a:r>
            <a:r>
              <a:rPr lang="en-US" sz="1800" dirty="0" smtClean="0"/>
              <a:t>user profiles </a:t>
            </a:r>
            <a:r>
              <a:rPr lang="en-US" sz="1800" dirty="0"/>
              <a:t>when planning and designing the releases</a:t>
            </a:r>
            <a:r>
              <a:rPr lang="en-US" sz="1800" dirty="0" smtClean="0"/>
              <a:t>.</a:t>
            </a:r>
          </a:p>
          <a:p>
            <a:endParaRPr lang="en-US" sz="1800" dirty="0"/>
          </a:p>
          <a:p>
            <a:pPr lvl="1"/>
            <a:r>
              <a:rPr lang="en-US" sz="1600" dirty="0" smtClean="0"/>
              <a:t>‘</a:t>
            </a:r>
            <a:r>
              <a:rPr lang="en-US" sz="1600" b="1" dirty="0"/>
              <a:t>Big bang’ option </a:t>
            </a:r>
            <a:r>
              <a:rPr lang="en-US" sz="1600" dirty="0"/>
              <a:t>– the new or changed service is deployed to all user areas in </a:t>
            </a:r>
            <a:r>
              <a:rPr lang="en-US" sz="1600" dirty="0" smtClean="0"/>
              <a:t>one operation</a:t>
            </a:r>
            <a:r>
              <a:rPr lang="en-US" sz="1600" dirty="0"/>
              <a:t>. This will often be used when introducing an application change </a:t>
            </a:r>
            <a:r>
              <a:rPr lang="en-US" sz="1600" dirty="0" smtClean="0"/>
              <a:t>and consistency </a:t>
            </a:r>
            <a:r>
              <a:rPr lang="en-US" sz="1600" dirty="0"/>
              <a:t>of service across the organization is considered important</a:t>
            </a:r>
            <a:r>
              <a:rPr lang="en-US" sz="1600" dirty="0" smtClean="0"/>
              <a:t>. </a:t>
            </a:r>
          </a:p>
          <a:p>
            <a:pPr lvl="1"/>
            <a:endParaRPr lang="en-US" sz="1600" dirty="0"/>
          </a:p>
          <a:p>
            <a:pPr lvl="1"/>
            <a:r>
              <a:rPr lang="en-US" sz="1600" b="1" dirty="0"/>
              <a:t>Phased approach </a:t>
            </a:r>
            <a:r>
              <a:rPr lang="en-US" sz="1600" dirty="0"/>
              <a:t>– the service is deployed to a part of the user base initially, </a:t>
            </a:r>
            <a:r>
              <a:rPr lang="en-US" sz="1600" dirty="0" smtClean="0"/>
              <a:t>and then </a:t>
            </a:r>
            <a:r>
              <a:rPr lang="en-US" sz="1600" dirty="0"/>
              <a:t>this operation is repeated for subsequent parts of the user base via </a:t>
            </a:r>
            <a:r>
              <a:rPr lang="en-US" sz="1600" dirty="0" smtClean="0"/>
              <a:t>a scheduled </a:t>
            </a:r>
            <a:r>
              <a:rPr lang="en-US" sz="1600" dirty="0"/>
              <a:t>rollout plan. This will be the case in many scenarios such as in </a:t>
            </a:r>
            <a:r>
              <a:rPr lang="en-US" sz="1600" dirty="0" smtClean="0"/>
              <a:t>retail organizations </a:t>
            </a:r>
            <a:r>
              <a:rPr lang="en-US" sz="1600" dirty="0"/>
              <a:t>for new services being introduced into the stores’ environment </a:t>
            </a:r>
            <a:r>
              <a:rPr lang="en-US" sz="1600" dirty="0" smtClean="0"/>
              <a:t>in </a:t>
            </a:r>
            <a:r>
              <a:rPr lang="pt-BR" sz="1600" dirty="0" err="1" smtClean="0"/>
              <a:t>manageable</a:t>
            </a:r>
            <a:r>
              <a:rPr lang="pt-BR" sz="1600" dirty="0" smtClean="0"/>
              <a:t> </a:t>
            </a:r>
            <a:r>
              <a:rPr lang="pt-BR" sz="1600" dirty="0" err="1" smtClean="0"/>
              <a:t>phases</a:t>
            </a:r>
            <a:r>
              <a:rPr lang="pt-BR" sz="1600" dirty="0" smtClean="0"/>
              <a:t>.</a:t>
            </a:r>
          </a:p>
          <a:p>
            <a:pPr lvl="1"/>
            <a:endParaRPr lang="pt-BR" sz="1600" b="1" dirty="0" smtClean="0"/>
          </a:p>
          <a:p>
            <a:pPr lvl="1"/>
            <a:r>
              <a:rPr lang="pt-BR" sz="1600" b="1" dirty="0" err="1" smtClean="0"/>
              <a:t>Push</a:t>
            </a:r>
            <a:r>
              <a:rPr lang="pt-BR" sz="1600" b="1" dirty="0" smtClean="0"/>
              <a:t> </a:t>
            </a:r>
            <a:r>
              <a:rPr lang="pt-BR" sz="1600" b="1" dirty="0" err="1"/>
              <a:t>and</a:t>
            </a:r>
            <a:r>
              <a:rPr lang="pt-BR" sz="1600" b="1" dirty="0"/>
              <a:t> </a:t>
            </a:r>
            <a:r>
              <a:rPr lang="pt-BR" sz="1600" b="1" dirty="0" err="1" smtClean="0"/>
              <a:t>pull</a:t>
            </a:r>
            <a:r>
              <a:rPr lang="pt-BR" sz="1600" b="1" dirty="0" smtClean="0"/>
              <a:t> - </a:t>
            </a:r>
            <a:r>
              <a:rPr lang="en-US" sz="1600" dirty="0" smtClean="0"/>
              <a:t>A </a:t>
            </a:r>
            <a:r>
              <a:rPr lang="en-US" sz="1600" dirty="0"/>
              <a:t>push approach is used where the service component is deployed from the </a:t>
            </a:r>
            <a:r>
              <a:rPr lang="en-US" sz="1600" dirty="0" smtClean="0"/>
              <a:t>center and </a:t>
            </a:r>
            <a:r>
              <a:rPr lang="en-US" sz="1600" dirty="0"/>
              <a:t>pushed out to the target locations</a:t>
            </a:r>
            <a:r>
              <a:rPr lang="en-US" sz="1600" dirty="0" smtClean="0"/>
              <a:t>. A </a:t>
            </a:r>
            <a:r>
              <a:rPr lang="en-US" sz="1600" dirty="0"/>
              <a:t>pull approach is used for software releases where the software is made </a:t>
            </a:r>
            <a:r>
              <a:rPr lang="en-US" sz="1600" dirty="0" smtClean="0"/>
              <a:t>available in </a:t>
            </a:r>
            <a:r>
              <a:rPr lang="en-US" sz="1600" dirty="0"/>
              <a:t>a central location but users are free to pull the software down to their own location at a time of their choosing or when a user workstation restarts.</a:t>
            </a:r>
            <a:endParaRPr lang="pt-BR" sz="1600" dirty="0"/>
          </a:p>
        </p:txBody>
      </p:sp>
    </p:spTree>
    <p:extLst>
      <p:ext uri="{BB962C8B-B14F-4D97-AF65-F5344CB8AC3E}">
        <p14:creationId xmlns:p14="http://schemas.microsoft.com/office/powerpoint/2010/main" val="3759524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u="sng" dirty="0" smtClean="0"/>
              <a:t>Releases</a:t>
            </a:r>
            <a:r>
              <a:rPr lang="pt-BR" b="1" dirty="0" smtClean="0"/>
              <a:t>: </a:t>
            </a:r>
            <a:r>
              <a:rPr lang="pt-BR" b="1" dirty="0" err="1" smtClean="0"/>
              <a:t>Automated</a:t>
            </a:r>
            <a:r>
              <a:rPr lang="pt-BR" b="1" dirty="0" smtClean="0"/>
              <a:t> </a:t>
            </a:r>
            <a:r>
              <a:rPr lang="pt-BR" b="1" dirty="0" err="1" smtClean="0"/>
              <a:t>vs</a:t>
            </a:r>
            <a:r>
              <a:rPr lang="pt-BR" b="1" dirty="0" smtClean="0"/>
              <a:t> Manual</a:t>
            </a:r>
            <a:endParaRPr lang="pt-BR" dirty="0"/>
          </a:p>
        </p:txBody>
      </p:sp>
      <p:sp>
        <p:nvSpPr>
          <p:cNvPr id="3" name="Espaço Reservado para Conteúdo 2"/>
          <p:cNvSpPr>
            <a:spLocks noGrp="1"/>
          </p:cNvSpPr>
          <p:nvPr>
            <p:ph idx="1"/>
          </p:nvPr>
        </p:nvSpPr>
        <p:spPr/>
        <p:txBody>
          <a:bodyPr>
            <a:normAutofit lnSpcReduction="10000"/>
          </a:bodyPr>
          <a:lstStyle/>
          <a:p>
            <a:r>
              <a:rPr lang="en-US" dirty="0" smtClean="0"/>
              <a:t>Automation </a:t>
            </a:r>
            <a:r>
              <a:rPr lang="en-US" dirty="0"/>
              <a:t>will help ensure repeatability and consistency. However it may not </a:t>
            </a:r>
            <a:r>
              <a:rPr lang="en-US" dirty="0" smtClean="0"/>
              <a:t>be possible </a:t>
            </a:r>
            <a:r>
              <a:rPr lang="en-US" dirty="0"/>
              <a:t>to provide a well designed and efficient automated mechanism due </a:t>
            </a:r>
            <a:r>
              <a:rPr lang="en-US" dirty="0" smtClean="0"/>
              <a:t>to </a:t>
            </a:r>
            <a:r>
              <a:rPr lang="pt-BR" dirty="0" smtClean="0"/>
              <a:t>time </a:t>
            </a:r>
            <a:r>
              <a:rPr lang="pt-BR" dirty="0"/>
              <a:t>constraints</a:t>
            </a:r>
            <a:r>
              <a:rPr lang="pt-BR" dirty="0" smtClean="0"/>
              <a:t>.</a:t>
            </a:r>
          </a:p>
          <a:p>
            <a:endParaRPr lang="pt-BR" dirty="0"/>
          </a:p>
          <a:p>
            <a:r>
              <a:rPr lang="en-US" dirty="0"/>
              <a:t>If a manual mechanism is used, it is important to monitor and measure the </a:t>
            </a:r>
            <a:r>
              <a:rPr lang="en-US" dirty="0" smtClean="0"/>
              <a:t>impact of </a:t>
            </a:r>
            <a:r>
              <a:rPr lang="en-US" dirty="0"/>
              <a:t>many repeated manual activities as they are likely to be inefficient and </a:t>
            </a:r>
            <a:r>
              <a:rPr lang="en-US" dirty="0" smtClean="0"/>
              <a:t>error </a:t>
            </a:r>
            <a:r>
              <a:rPr lang="pt-BR" dirty="0" smtClean="0"/>
              <a:t>prone.</a:t>
            </a:r>
          </a:p>
          <a:p>
            <a:endParaRPr lang="pt-BR" dirty="0"/>
          </a:p>
          <a:p>
            <a:r>
              <a:rPr lang="en-US" dirty="0"/>
              <a:t>Many of the Release and deployment activities are capable of a certain degree </a:t>
            </a:r>
            <a:r>
              <a:rPr lang="en-US" dirty="0" smtClean="0"/>
              <a:t>of </a:t>
            </a:r>
            <a:r>
              <a:rPr lang="pt-BR" dirty="0" smtClean="0"/>
              <a:t>automation.</a:t>
            </a:r>
            <a:endParaRPr lang="pt-BR" dirty="0"/>
          </a:p>
        </p:txBody>
      </p:sp>
    </p:spTree>
    <p:extLst>
      <p:ext uri="{BB962C8B-B14F-4D97-AF65-F5344CB8AC3E}">
        <p14:creationId xmlns:p14="http://schemas.microsoft.com/office/powerpoint/2010/main" val="1078211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5) </a:t>
            </a:r>
            <a:r>
              <a:rPr lang="pt-BR" b="1" dirty="0"/>
              <a:t>Service </a:t>
            </a:r>
            <a:r>
              <a:rPr lang="pt-BR" b="1" dirty="0" err="1"/>
              <a:t>Validation</a:t>
            </a:r>
            <a:r>
              <a:rPr lang="pt-BR" b="1" dirty="0"/>
              <a:t> </a:t>
            </a:r>
            <a:r>
              <a:rPr lang="pt-BR" b="1" dirty="0" err="1"/>
              <a:t>and</a:t>
            </a:r>
            <a:r>
              <a:rPr lang="pt-BR" b="1" dirty="0"/>
              <a:t> </a:t>
            </a:r>
            <a:r>
              <a:rPr lang="pt-BR" b="1" dirty="0" err="1" smtClean="0"/>
              <a:t>Testing</a:t>
            </a:r>
            <a:endParaRPr lang="pt-BR" b="1" dirty="0"/>
          </a:p>
        </p:txBody>
      </p:sp>
      <p:sp>
        <p:nvSpPr>
          <p:cNvPr id="3" name="Espaço Reservado para Conteúdo 2"/>
          <p:cNvSpPr>
            <a:spLocks noGrp="1"/>
          </p:cNvSpPr>
          <p:nvPr>
            <p:ph idx="1"/>
          </p:nvPr>
        </p:nvSpPr>
        <p:spPr/>
        <p:txBody>
          <a:bodyPr>
            <a:normAutofit fontScale="92500" lnSpcReduction="10000"/>
          </a:bodyPr>
          <a:lstStyle/>
          <a:p>
            <a:r>
              <a:rPr lang="pt-BR" dirty="0" err="1" smtClean="0"/>
              <a:t>Quality</a:t>
            </a:r>
            <a:r>
              <a:rPr lang="pt-BR" dirty="0" smtClean="0"/>
              <a:t> </a:t>
            </a:r>
            <a:r>
              <a:rPr lang="pt-BR" dirty="0" err="1" smtClean="0"/>
              <a:t>assure</a:t>
            </a:r>
            <a:r>
              <a:rPr lang="pt-BR" dirty="0" smtClean="0"/>
              <a:t> a release, its </a:t>
            </a:r>
            <a:r>
              <a:rPr lang="pt-BR" dirty="0" err="1" smtClean="0"/>
              <a:t>constituent</a:t>
            </a:r>
            <a:r>
              <a:rPr lang="pt-BR" dirty="0" smtClean="0"/>
              <a:t> </a:t>
            </a:r>
            <a:r>
              <a:rPr lang="pt-BR" dirty="0" err="1" smtClean="0"/>
              <a:t>service</a:t>
            </a:r>
            <a:r>
              <a:rPr lang="pt-BR" dirty="0" smtClean="0"/>
              <a:t> componentes </a:t>
            </a:r>
            <a:r>
              <a:rPr lang="pt-BR" dirty="0" err="1" smtClean="0"/>
              <a:t>and</a:t>
            </a:r>
            <a:r>
              <a:rPr lang="pt-BR" dirty="0" smtClean="0"/>
              <a:t> </a:t>
            </a:r>
            <a:r>
              <a:rPr lang="pt-BR" dirty="0" err="1" smtClean="0"/>
              <a:t>the</a:t>
            </a:r>
            <a:r>
              <a:rPr lang="pt-BR" dirty="0" smtClean="0"/>
              <a:t> </a:t>
            </a:r>
            <a:r>
              <a:rPr lang="pt-BR" dirty="0" err="1" smtClean="0"/>
              <a:t>resultant</a:t>
            </a:r>
            <a:r>
              <a:rPr lang="pt-BR" dirty="0" smtClean="0"/>
              <a:t> </a:t>
            </a:r>
            <a:r>
              <a:rPr lang="pt-BR" dirty="0" err="1" smtClean="0"/>
              <a:t>service</a:t>
            </a:r>
            <a:r>
              <a:rPr lang="pt-BR" dirty="0" smtClean="0"/>
              <a:t> </a:t>
            </a:r>
            <a:r>
              <a:rPr lang="pt-BR" dirty="0" err="1" smtClean="0"/>
              <a:t>and</a:t>
            </a:r>
            <a:r>
              <a:rPr lang="pt-BR" dirty="0" smtClean="0"/>
              <a:t> </a:t>
            </a:r>
            <a:r>
              <a:rPr lang="pt-BR" dirty="0" err="1" smtClean="0"/>
              <a:t>capability</a:t>
            </a:r>
            <a:r>
              <a:rPr lang="pt-BR" dirty="0"/>
              <a:t>;</a:t>
            </a:r>
            <a:endParaRPr lang="pt-BR" dirty="0" smtClean="0"/>
          </a:p>
          <a:p>
            <a:endParaRPr lang="pt-BR" dirty="0"/>
          </a:p>
          <a:p>
            <a:r>
              <a:rPr lang="pt-BR" dirty="0" err="1" smtClean="0"/>
              <a:t>Identify</a:t>
            </a:r>
            <a:r>
              <a:rPr lang="pt-BR" dirty="0" smtClean="0"/>
              <a:t>, </a:t>
            </a:r>
            <a:r>
              <a:rPr lang="pt-BR" dirty="0" err="1" smtClean="0"/>
              <a:t>assess</a:t>
            </a:r>
            <a:r>
              <a:rPr lang="pt-BR" dirty="0" smtClean="0"/>
              <a:t> </a:t>
            </a:r>
            <a:r>
              <a:rPr lang="pt-BR" dirty="0" err="1" smtClean="0"/>
              <a:t>and</a:t>
            </a:r>
            <a:r>
              <a:rPr lang="pt-BR" dirty="0" smtClean="0"/>
              <a:t> </a:t>
            </a:r>
            <a:r>
              <a:rPr lang="pt-BR" dirty="0" err="1" smtClean="0"/>
              <a:t>address</a:t>
            </a:r>
            <a:r>
              <a:rPr lang="pt-BR" dirty="0" smtClean="0"/>
              <a:t> </a:t>
            </a:r>
            <a:r>
              <a:rPr lang="pt-BR" dirty="0" err="1" smtClean="0"/>
              <a:t>issues</a:t>
            </a:r>
            <a:r>
              <a:rPr lang="pt-BR" dirty="0" smtClean="0"/>
              <a:t>, erros </a:t>
            </a:r>
            <a:r>
              <a:rPr lang="pt-BR" dirty="0" err="1" smtClean="0"/>
              <a:t>and</a:t>
            </a:r>
            <a:r>
              <a:rPr lang="pt-BR" dirty="0" smtClean="0"/>
              <a:t> </a:t>
            </a:r>
            <a:r>
              <a:rPr lang="pt-BR" dirty="0" err="1" smtClean="0"/>
              <a:t>risks</a:t>
            </a:r>
            <a:r>
              <a:rPr lang="pt-BR" dirty="0" smtClean="0"/>
              <a:t> </a:t>
            </a:r>
            <a:r>
              <a:rPr lang="pt-BR" dirty="0" err="1" smtClean="0"/>
              <a:t>thoughtout</a:t>
            </a:r>
            <a:r>
              <a:rPr lang="pt-BR" dirty="0" smtClean="0"/>
              <a:t> Service </a:t>
            </a:r>
            <a:r>
              <a:rPr lang="pt-BR" dirty="0" err="1" smtClean="0"/>
              <a:t>Transition</a:t>
            </a:r>
            <a:r>
              <a:rPr lang="pt-BR" dirty="0" smtClean="0"/>
              <a:t>;</a:t>
            </a:r>
          </a:p>
          <a:p>
            <a:endParaRPr lang="pt-BR" dirty="0"/>
          </a:p>
          <a:p>
            <a:r>
              <a:rPr lang="pt-BR" dirty="0" err="1" smtClean="0"/>
              <a:t>Provide</a:t>
            </a:r>
            <a:r>
              <a:rPr lang="pt-BR" dirty="0" smtClean="0"/>
              <a:t> </a:t>
            </a:r>
            <a:r>
              <a:rPr lang="pt-BR" dirty="0" err="1" smtClean="0"/>
              <a:t>confidence</a:t>
            </a:r>
            <a:r>
              <a:rPr lang="pt-BR" dirty="0" smtClean="0"/>
              <a:t> </a:t>
            </a:r>
            <a:r>
              <a:rPr lang="pt-BR" dirty="0" err="1" smtClean="0"/>
              <a:t>and</a:t>
            </a:r>
            <a:r>
              <a:rPr lang="pt-BR" dirty="0" smtClean="0"/>
              <a:t> </a:t>
            </a:r>
            <a:r>
              <a:rPr lang="pt-BR" dirty="0" err="1" smtClean="0"/>
              <a:t>validate</a:t>
            </a:r>
            <a:r>
              <a:rPr lang="pt-BR" dirty="0" smtClean="0"/>
              <a:t> </a:t>
            </a:r>
            <a:r>
              <a:rPr lang="pt-BR" dirty="0" err="1" smtClean="0"/>
              <a:t>the</a:t>
            </a:r>
            <a:r>
              <a:rPr lang="pt-BR" dirty="0" smtClean="0"/>
              <a:t> </a:t>
            </a:r>
            <a:r>
              <a:rPr lang="pt-BR" dirty="0" err="1" smtClean="0"/>
              <a:t>service</a:t>
            </a:r>
            <a:r>
              <a:rPr lang="pt-BR" dirty="0" smtClean="0"/>
              <a:t> “</a:t>
            </a:r>
            <a:r>
              <a:rPr lang="pt-BR" dirty="0" err="1" smtClean="0"/>
              <a:t>fit</a:t>
            </a:r>
            <a:r>
              <a:rPr lang="pt-BR" dirty="0" smtClean="0"/>
              <a:t> for </a:t>
            </a:r>
            <a:r>
              <a:rPr lang="pt-BR" dirty="0" err="1" smtClean="0"/>
              <a:t>purpose</a:t>
            </a:r>
            <a:r>
              <a:rPr lang="pt-BR" dirty="0" smtClean="0"/>
              <a:t>” </a:t>
            </a:r>
            <a:r>
              <a:rPr lang="pt-BR" dirty="0" err="1" smtClean="0"/>
              <a:t>and</a:t>
            </a:r>
            <a:r>
              <a:rPr lang="pt-BR" dirty="0" smtClean="0"/>
              <a:t> “</a:t>
            </a:r>
            <a:r>
              <a:rPr lang="pt-BR" dirty="0" err="1" smtClean="0"/>
              <a:t>fit</a:t>
            </a:r>
            <a:r>
              <a:rPr lang="pt-BR" dirty="0" smtClean="0"/>
              <a:t> for use” = </a:t>
            </a:r>
            <a:r>
              <a:rPr lang="pt-BR" dirty="0" err="1" smtClean="0"/>
              <a:t>meet</a:t>
            </a:r>
            <a:r>
              <a:rPr lang="pt-BR" dirty="0" smtClean="0"/>
              <a:t> </a:t>
            </a:r>
            <a:r>
              <a:rPr lang="pt-BR" dirty="0" err="1" smtClean="0"/>
              <a:t>the</a:t>
            </a:r>
            <a:r>
              <a:rPr lang="pt-BR" dirty="0" smtClean="0"/>
              <a:t> </a:t>
            </a:r>
            <a:r>
              <a:rPr lang="pt-BR" dirty="0" err="1" smtClean="0"/>
              <a:t>specifications</a:t>
            </a:r>
            <a:r>
              <a:rPr lang="pt-BR" dirty="0" smtClean="0"/>
              <a:t>;</a:t>
            </a:r>
          </a:p>
          <a:p>
            <a:endParaRPr lang="pt-BR" dirty="0"/>
          </a:p>
          <a:p>
            <a:r>
              <a:rPr lang="pt-BR" dirty="0" err="1" smtClean="0"/>
              <a:t>Remedy</a:t>
            </a:r>
            <a:r>
              <a:rPr lang="pt-BR" dirty="0" smtClean="0"/>
              <a:t> </a:t>
            </a:r>
            <a:r>
              <a:rPr lang="pt-BR" dirty="0" err="1" smtClean="0"/>
              <a:t>any</a:t>
            </a:r>
            <a:r>
              <a:rPr lang="pt-BR" dirty="0" smtClean="0"/>
              <a:t> </a:t>
            </a:r>
            <a:r>
              <a:rPr lang="pt-BR" dirty="0" err="1" smtClean="0"/>
              <a:t>errors</a:t>
            </a:r>
            <a:r>
              <a:rPr lang="pt-BR" dirty="0" smtClean="0"/>
              <a:t> </a:t>
            </a:r>
            <a:r>
              <a:rPr lang="pt-BR" dirty="0" err="1" smtClean="0"/>
              <a:t>or</a:t>
            </a:r>
            <a:r>
              <a:rPr lang="pt-BR" dirty="0" smtClean="0"/>
              <a:t> </a:t>
            </a:r>
            <a:r>
              <a:rPr lang="pt-BR" dirty="0" err="1" smtClean="0"/>
              <a:t>variances</a:t>
            </a:r>
            <a:r>
              <a:rPr lang="pt-BR" dirty="0" smtClean="0"/>
              <a:t> </a:t>
            </a:r>
            <a:r>
              <a:rPr lang="pt-BR" dirty="0" err="1" smtClean="0"/>
              <a:t>early</a:t>
            </a:r>
            <a:r>
              <a:rPr lang="pt-BR" dirty="0" smtClean="0"/>
              <a:t> in </a:t>
            </a:r>
            <a:r>
              <a:rPr lang="pt-BR" dirty="0" err="1" smtClean="0"/>
              <a:t>the</a:t>
            </a:r>
            <a:r>
              <a:rPr lang="pt-BR" dirty="0" smtClean="0"/>
              <a:t> </a:t>
            </a:r>
            <a:r>
              <a:rPr lang="pt-BR" dirty="0" err="1" smtClean="0"/>
              <a:t>service</a:t>
            </a:r>
            <a:r>
              <a:rPr lang="pt-BR" dirty="0" smtClean="0"/>
              <a:t> </a:t>
            </a:r>
            <a:r>
              <a:rPr lang="pt-BR" dirty="0" err="1" smtClean="0"/>
              <a:t>cycle</a:t>
            </a:r>
            <a:r>
              <a:rPr lang="pt-BR" dirty="0" smtClean="0"/>
              <a:t> as </a:t>
            </a:r>
            <a:r>
              <a:rPr lang="pt-BR" dirty="0" err="1" smtClean="0"/>
              <a:t>this</a:t>
            </a:r>
            <a:r>
              <a:rPr lang="pt-BR" dirty="0" smtClean="0"/>
              <a:t> </a:t>
            </a:r>
            <a:r>
              <a:rPr lang="pt-BR" dirty="0" err="1" smtClean="0"/>
              <a:t>considerable</a:t>
            </a:r>
            <a:r>
              <a:rPr lang="pt-BR" dirty="0" smtClean="0"/>
              <a:t> </a:t>
            </a:r>
            <a:r>
              <a:rPr lang="pt-BR" dirty="0" err="1" smtClean="0"/>
              <a:t>cheaper</a:t>
            </a:r>
            <a:r>
              <a:rPr lang="pt-BR" dirty="0" smtClean="0"/>
              <a:t> </a:t>
            </a:r>
            <a:r>
              <a:rPr lang="pt-BR" dirty="0" err="1" smtClean="0"/>
              <a:t>than</a:t>
            </a:r>
            <a:r>
              <a:rPr lang="pt-BR" dirty="0" smtClean="0"/>
              <a:t> </a:t>
            </a:r>
            <a:r>
              <a:rPr lang="pt-BR" dirty="0" err="1" smtClean="0"/>
              <a:t>fixing</a:t>
            </a:r>
            <a:r>
              <a:rPr lang="pt-BR" dirty="0" smtClean="0"/>
              <a:t> in </a:t>
            </a:r>
            <a:r>
              <a:rPr lang="pt-BR" dirty="0" err="1" smtClean="0"/>
              <a:t>production</a:t>
            </a:r>
            <a:r>
              <a:rPr lang="pt-BR" dirty="0" smtClean="0"/>
              <a:t>.</a:t>
            </a:r>
          </a:p>
          <a:p>
            <a:endParaRPr lang="pt-BR" dirty="0"/>
          </a:p>
          <a:p>
            <a:endParaRPr lang="pt-BR" dirty="0"/>
          </a:p>
        </p:txBody>
      </p:sp>
    </p:spTree>
    <p:extLst>
      <p:ext uri="{BB962C8B-B14F-4D97-AF65-F5344CB8AC3E}">
        <p14:creationId xmlns:p14="http://schemas.microsoft.com/office/powerpoint/2010/main" val="391801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2502" y="186705"/>
            <a:ext cx="4235605" cy="1325563"/>
          </a:xfrm>
        </p:spPr>
        <p:txBody>
          <a:bodyPr/>
          <a:lstStyle/>
          <a:p>
            <a:r>
              <a:rPr lang="pt-BR" b="1" dirty="0"/>
              <a:t>Service ‘V’ </a:t>
            </a:r>
            <a:r>
              <a:rPr lang="pt-BR" b="1" dirty="0" err="1"/>
              <a:t>Model</a:t>
            </a:r>
            <a:endParaRPr lang="pt-BR" b="1" dirty="0"/>
          </a:p>
        </p:txBody>
      </p:sp>
      <p:pic>
        <p:nvPicPr>
          <p:cNvPr id="4" name="Imagem 3"/>
          <p:cNvPicPr>
            <a:picLocks noChangeAspect="1"/>
          </p:cNvPicPr>
          <p:nvPr/>
        </p:nvPicPr>
        <p:blipFill>
          <a:blip r:embed="rId2"/>
          <a:stretch>
            <a:fillRect/>
          </a:stretch>
        </p:blipFill>
        <p:spPr>
          <a:xfrm>
            <a:off x="3211550" y="1512268"/>
            <a:ext cx="5926177" cy="4700351"/>
          </a:xfrm>
          <a:prstGeom prst="rect">
            <a:avLst/>
          </a:prstGeom>
        </p:spPr>
      </p:pic>
    </p:spTree>
    <p:extLst>
      <p:ext uri="{BB962C8B-B14F-4D97-AF65-F5344CB8AC3E}">
        <p14:creationId xmlns:p14="http://schemas.microsoft.com/office/powerpoint/2010/main" val="901674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87195" y="103186"/>
            <a:ext cx="10515600" cy="1325563"/>
          </a:xfrm>
        </p:spPr>
        <p:txBody>
          <a:bodyPr/>
          <a:lstStyle/>
          <a:p>
            <a:r>
              <a:rPr lang="pt-BR" b="1" dirty="0" err="1" smtClean="0"/>
              <a:t>Exit</a:t>
            </a:r>
            <a:r>
              <a:rPr lang="pt-BR" b="1" dirty="0" smtClean="0"/>
              <a:t> </a:t>
            </a:r>
            <a:r>
              <a:rPr lang="pt-BR" b="1" dirty="0" err="1" smtClean="0"/>
              <a:t>Criteria</a:t>
            </a:r>
            <a:endParaRPr lang="pt-BR" b="1" dirty="0"/>
          </a:p>
        </p:txBody>
      </p:sp>
      <p:pic>
        <p:nvPicPr>
          <p:cNvPr id="3074" name="Picture 2" descr="Resultado de imagem para exit criteria itil v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333" y="1428749"/>
            <a:ext cx="6029325" cy="542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402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6) </a:t>
            </a:r>
            <a:r>
              <a:rPr lang="pt-BR" b="1" dirty="0" err="1"/>
              <a:t>Evaluation</a:t>
            </a:r>
            <a:endParaRPr lang="pt-BR" b="1" dirty="0"/>
          </a:p>
        </p:txBody>
      </p:sp>
      <p:sp>
        <p:nvSpPr>
          <p:cNvPr id="3" name="Espaço Reservado para Conteúdo 2"/>
          <p:cNvSpPr>
            <a:spLocks noGrp="1"/>
          </p:cNvSpPr>
          <p:nvPr>
            <p:ph idx="1"/>
          </p:nvPr>
        </p:nvSpPr>
        <p:spPr/>
        <p:txBody>
          <a:bodyPr/>
          <a:lstStyle/>
          <a:p>
            <a:r>
              <a:rPr lang="pt-BR" dirty="0" err="1" smtClean="0"/>
              <a:t>Ensure</a:t>
            </a:r>
            <a:r>
              <a:rPr lang="pt-BR" dirty="0" smtClean="0"/>
              <a:t> </a:t>
            </a:r>
            <a:r>
              <a:rPr lang="pt-BR" dirty="0" err="1" smtClean="0"/>
              <a:t>the</a:t>
            </a:r>
            <a:r>
              <a:rPr lang="pt-BR" dirty="0" smtClean="0"/>
              <a:t> </a:t>
            </a:r>
            <a:r>
              <a:rPr lang="pt-BR" dirty="0" err="1" smtClean="0"/>
              <a:t>service</a:t>
            </a:r>
            <a:r>
              <a:rPr lang="pt-BR" dirty="0" smtClean="0"/>
              <a:t> cover </a:t>
            </a:r>
            <a:r>
              <a:rPr lang="pt-BR" dirty="0" err="1" smtClean="0"/>
              <a:t>the</a:t>
            </a:r>
            <a:r>
              <a:rPr lang="pt-BR" dirty="0" smtClean="0"/>
              <a:t> standard </a:t>
            </a:r>
            <a:r>
              <a:rPr lang="pt-BR" dirty="0" err="1" smtClean="0"/>
              <a:t>determinated</a:t>
            </a:r>
            <a:r>
              <a:rPr lang="pt-BR" dirty="0" smtClean="0"/>
              <a:t> </a:t>
            </a:r>
            <a:r>
              <a:rPr lang="pt-BR" dirty="0" err="1" smtClean="0"/>
              <a:t>by</a:t>
            </a:r>
            <a:r>
              <a:rPr lang="pt-BR" dirty="0" smtClean="0"/>
              <a:t> </a:t>
            </a:r>
            <a:r>
              <a:rPr lang="pt-BR" dirty="0" err="1" smtClean="0"/>
              <a:t>the</a:t>
            </a:r>
            <a:r>
              <a:rPr lang="pt-BR" dirty="0" smtClean="0"/>
              <a:t> </a:t>
            </a:r>
            <a:r>
              <a:rPr lang="pt-BR" dirty="0" err="1" smtClean="0"/>
              <a:t>customer</a:t>
            </a:r>
            <a:r>
              <a:rPr lang="pt-BR" dirty="0"/>
              <a:t>;</a:t>
            </a:r>
            <a:endParaRPr lang="pt-BR" dirty="0" smtClean="0"/>
          </a:p>
          <a:p>
            <a:endParaRPr lang="pt-BR" dirty="0"/>
          </a:p>
          <a:p>
            <a:r>
              <a:rPr lang="pt-BR" dirty="0" err="1"/>
              <a:t>Ensure</a:t>
            </a:r>
            <a:r>
              <a:rPr lang="pt-BR" dirty="0"/>
              <a:t> </a:t>
            </a:r>
            <a:r>
              <a:rPr lang="pt-BR" dirty="0" err="1"/>
              <a:t>the</a:t>
            </a:r>
            <a:r>
              <a:rPr lang="pt-BR" dirty="0"/>
              <a:t> </a:t>
            </a:r>
            <a:r>
              <a:rPr lang="pt-BR" dirty="0" err="1"/>
              <a:t>service</a:t>
            </a:r>
            <a:r>
              <a:rPr lang="pt-BR" dirty="0"/>
              <a:t> cover </a:t>
            </a:r>
            <a:r>
              <a:rPr lang="pt-BR" dirty="0" err="1"/>
              <a:t>the</a:t>
            </a:r>
            <a:r>
              <a:rPr lang="pt-BR" dirty="0"/>
              <a:t> </a:t>
            </a:r>
            <a:r>
              <a:rPr lang="pt-BR" dirty="0" smtClean="0"/>
              <a:t>Market standards;</a:t>
            </a:r>
            <a:endParaRPr lang="pt-BR" dirty="0"/>
          </a:p>
          <a:p>
            <a:endParaRPr lang="pt-BR" dirty="0" smtClean="0"/>
          </a:p>
          <a:p>
            <a:r>
              <a:rPr lang="pt-BR" dirty="0" err="1" smtClean="0"/>
              <a:t>Documentation</a:t>
            </a:r>
            <a:r>
              <a:rPr lang="pt-BR" dirty="0" smtClean="0"/>
              <a:t> </a:t>
            </a:r>
            <a:r>
              <a:rPr lang="pt-BR" dirty="0" err="1" smtClean="0"/>
              <a:t>was</a:t>
            </a:r>
            <a:r>
              <a:rPr lang="pt-BR" dirty="0" smtClean="0"/>
              <a:t> </a:t>
            </a:r>
            <a:r>
              <a:rPr lang="pt-BR" dirty="0" err="1" smtClean="0"/>
              <a:t>properly</a:t>
            </a:r>
            <a:r>
              <a:rPr lang="pt-BR" dirty="0" smtClean="0"/>
              <a:t> </a:t>
            </a:r>
            <a:r>
              <a:rPr lang="pt-BR" dirty="0" err="1" smtClean="0"/>
              <a:t>produced</a:t>
            </a:r>
            <a:r>
              <a:rPr lang="pt-BR" dirty="0" smtClean="0"/>
              <a:t>, </a:t>
            </a:r>
            <a:r>
              <a:rPr lang="pt-BR" dirty="0" err="1" smtClean="0"/>
              <a:t>stored</a:t>
            </a:r>
            <a:r>
              <a:rPr lang="pt-BR" dirty="0" smtClean="0"/>
              <a:t> </a:t>
            </a:r>
            <a:r>
              <a:rPr lang="pt-BR" dirty="0" err="1" smtClean="0"/>
              <a:t>and</a:t>
            </a:r>
            <a:r>
              <a:rPr lang="pt-BR" dirty="0" smtClean="0"/>
              <a:t> </a:t>
            </a:r>
            <a:r>
              <a:rPr lang="pt-BR" dirty="0" err="1" smtClean="0"/>
              <a:t>share</a:t>
            </a:r>
            <a:r>
              <a:rPr lang="pt-BR" dirty="0" smtClean="0"/>
              <a:t> </a:t>
            </a:r>
            <a:r>
              <a:rPr lang="pt-BR" dirty="0" err="1" smtClean="0"/>
              <a:t>between</a:t>
            </a:r>
            <a:r>
              <a:rPr lang="pt-BR" dirty="0" smtClean="0"/>
              <a:t> </a:t>
            </a:r>
            <a:r>
              <a:rPr lang="pt-BR" dirty="0" err="1" smtClean="0"/>
              <a:t>all</a:t>
            </a:r>
            <a:r>
              <a:rPr lang="pt-BR" dirty="0" smtClean="0"/>
              <a:t> </a:t>
            </a:r>
            <a:r>
              <a:rPr lang="pt-BR" dirty="0" err="1" smtClean="0"/>
              <a:t>involved</a:t>
            </a:r>
            <a:r>
              <a:rPr lang="pt-BR" dirty="0" smtClean="0"/>
              <a:t> </a:t>
            </a:r>
            <a:r>
              <a:rPr lang="pt-BR" dirty="0" err="1" smtClean="0"/>
              <a:t>teams</a:t>
            </a:r>
            <a:r>
              <a:rPr lang="pt-BR" dirty="0" smtClean="0"/>
              <a:t>.</a:t>
            </a:r>
            <a:endParaRPr lang="pt-BR" dirty="0"/>
          </a:p>
        </p:txBody>
      </p:sp>
    </p:spTree>
    <p:extLst>
      <p:ext uri="{BB962C8B-B14F-4D97-AF65-F5344CB8AC3E}">
        <p14:creationId xmlns:p14="http://schemas.microsoft.com/office/powerpoint/2010/main" val="3899514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7839" y="220160"/>
            <a:ext cx="10515600" cy="934872"/>
          </a:xfrm>
        </p:spPr>
        <p:txBody>
          <a:bodyPr>
            <a:normAutofit/>
          </a:bodyPr>
          <a:lstStyle/>
          <a:p>
            <a:r>
              <a:rPr lang="pt-BR" b="1" dirty="0"/>
              <a:t>Service </a:t>
            </a:r>
            <a:r>
              <a:rPr lang="pt-BR" b="1" dirty="0" err="1"/>
              <a:t>Transition</a:t>
            </a:r>
            <a:r>
              <a:rPr lang="pt-BR" b="1" dirty="0"/>
              <a:t> Overview</a:t>
            </a:r>
            <a:endParaRPr lang="pt-BR" dirty="0"/>
          </a:p>
        </p:txBody>
      </p:sp>
      <p:sp>
        <p:nvSpPr>
          <p:cNvPr id="3" name="Espaço Reservado para Conteúdo 2"/>
          <p:cNvSpPr>
            <a:spLocks noGrp="1"/>
          </p:cNvSpPr>
          <p:nvPr>
            <p:ph idx="1"/>
          </p:nvPr>
        </p:nvSpPr>
        <p:spPr>
          <a:xfrm>
            <a:off x="323385" y="1383632"/>
            <a:ext cx="11474605" cy="5329401"/>
          </a:xfrm>
        </p:spPr>
        <p:txBody>
          <a:bodyPr>
            <a:normAutofit fontScale="77500" lnSpcReduction="20000"/>
          </a:bodyPr>
          <a:lstStyle/>
          <a:p>
            <a:pPr marL="0" indent="0">
              <a:buNone/>
            </a:pPr>
            <a:r>
              <a:rPr lang="pt-BR" b="1" dirty="0" err="1"/>
              <a:t>Goal</a:t>
            </a:r>
            <a:endParaRPr lang="pt-BR" b="1" dirty="0"/>
          </a:p>
          <a:p>
            <a:pPr marL="0" indent="0">
              <a:buNone/>
            </a:pPr>
            <a:r>
              <a:rPr lang="en-US" dirty="0"/>
              <a:t>The goal of the Service Transition Lifecycle is </a:t>
            </a:r>
            <a:r>
              <a:rPr lang="en-US" dirty="0" err="1"/>
              <a:t>is</a:t>
            </a:r>
            <a:r>
              <a:rPr lang="en-US" dirty="0"/>
              <a:t> to </a:t>
            </a:r>
            <a:r>
              <a:rPr lang="en-US" dirty="0" smtClean="0"/>
              <a:t>assist organizations </a:t>
            </a:r>
            <a:r>
              <a:rPr lang="en-US" dirty="0"/>
              <a:t>seeking to plan and manage service changes </a:t>
            </a:r>
            <a:r>
              <a:rPr lang="en-US" dirty="0" smtClean="0"/>
              <a:t>and deploy </a:t>
            </a:r>
            <a:r>
              <a:rPr lang="en-US" dirty="0"/>
              <a:t>service releases into the production environment successfully.</a:t>
            </a:r>
          </a:p>
          <a:p>
            <a:endParaRPr lang="en-US" dirty="0" smtClean="0"/>
          </a:p>
          <a:p>
            <a:pPr marL="0" indent="0">
              <a:buNone/>
            </a:pPr>
            <a:r>
              <a:rPr lang="en-US" dirty="0" smtClean="0"/>
              <a:t>The </a:t>
            </a:r>
            <a:r>
              <a:rPr lang="en-US" dirty="0"/>
              <a:t>goals of Service Transition are to</a:t>
            </a:r>
            <a:r>
              <a:rPr lang="en-US" dirty="0" smtClean="0"/>
              <a:t>:</a:t>
            </a:r>
          </a:p>
          <a:p>
            <a:pPr marL="0" indent="0">
              <a:buNone/>
            </a:pPr>
            <a:endParaRPr lang="en-US" dirty="0"/>
          </a:p>
          <a:p>
            <a:r>
              <a:rPr lang="en-US" dirty="0"/>
              <a:t> Set customer expectations on how the performance and use of </a:t>
            </a:r>
            <a:r>
              <a:rPr lang="en-US" dirty="0" smtClean="0"/>
              <a:t>the new </a:t>
            </a:r>
            <a:r>
              <a:rPr lang="en-US" dirty="0"/>
              <a:t>or changed service can be used to enable business </a:t>
            </a:r>
            <a:r>
              <a:rPr lang="en-US" dirty="0" smtClean="0"/>
              <a:t>change;</a:t>
            </a:r>
            <a:endParaRPr lang="en-US" dirty="0"/>
          </a:p>
          <a:p>
            <a:r>
              <a:rPr lang="en-US" dirty="0"/>
              <a:t> Enable the business change project or customer to integrate </a:t>
            </a:r>
            <a:r>
              <a:rPr lang="en-US" dirty="0" smtClean="0"/>
              <a:t>a release </a:t>
            </a:r>
            <a:r>
              <a:rPr lang="en-US" dirty="0"/>
              <a:t>into their business processes and </a:t>
            </a:r>
            <a:r>
              <a:rPr lang="en-US" dirty="0" smtClean="0"/>
              <a:t>services;</a:t>
            </a:r>
          </a:p>
          <a:p>
            <a:r>
              <a:rPr lang="en-US" dirty="0" smtClean="0"/>
              <a:t> </a:t>
            </a:r>
            <a:r>
              <a:rPr lang="en-US" dirty="0"/>
              <a:t>Reduce variations in the predicted and actual performance of </a:t>
            </a:r>
            <a:r>
              <a:rPr lang="en-US" dirty="0" smtClean="0"/>
              <a:t>the </a:t>
            </a:r>
            <a:r>
              <a:rPr lang="pt-BR" dirty="0" err="1" smtClean="0"/>
              <a:t>transitioned</a:t>
            </a:r>
            <a:r>
              <a:rPr lang="pt-BR" dirty="0" smtClean="0"/>
              <a:t> </a:t>
            </a:r>
            <a:r>
              <a:rPr lang="pt-BR" dirty="0" err="1" smtClean="0"/>
              <a:t>services</a:t>
            </a:r>
            <a:r>
              <a:rPr lang="pt-BR" dirty="0" smtClean="0"/>
              <a:t>;</a:t>
            </a:r>
          </a:p>
          <a:p>
            <a:r>
              <a:rPr lang="en-US" dirty="0" smtClean="0"/>
              <a:t> </a:t>
            </a:r>
            <a:r>
              <a:rPr lang="en-US" dirty="0"/>
              <a:t>Reduce the known errors and minimize the risks from </a:t>
            </a:r>
            <a:r>
              <a:rPr lang="en-US" dirty="0" smtClean="0"/>
              <a:t>transitioning the </a:t>
            </a:r>
            <a:r>
              <a:rPr lang="en-US" dirty="0"/>
              <a:t>new or changed services into </a:t>
            </a:r>
            <a:r>
              <a:rPr lang="en-US" dirty="0" smtClean="0"/>
              <a:t>production;</a:t>
            </a:r>
          </a:p>
          <a:p>
            <a:r>
              <a:rPr lang="en-US" dirty="0" smtClean="0"/>
              <a:t> </a:t>
            </a:r>
            <a:r>
              <a:rPr lang="en-US" dirty="0"/>
              <a:t>Ensure that the </a:t>
            </a:r>
            <a:r>
              <a:rPr lang="en-US" dirty="0" smtClean="0"/>
              <a:t>service </a:t>
            </a:r>
            <a:r>
              <a:rPr lang="en-US" dirty="0"/>
              <a:t>can be used in accordance with </a:t>
            </a:r>
            <a:r>
              <a:rPr lang="en-US" dirty="0" smtClean="0"/>
              <a:t>the requirements </a:t>
            </a:r>
            <a:r>
              <a:rPr lang="en-US" dirty="0"/>
              <a:t>and constraints specified within the </a:t>
            </a:r>
            <a:r>
              <a:rPr lang="en-US" dirty="0" smtClean="0"/>
              <a:t>service </a:t>
            </a:r>
            <a:r>
              <a:rPr lang="pt-BR" dirty="0" smtClean="0"/>
              <a:t>requirements</a:t>
            </a:r>
            <a:r>
              <a:rPr lang="pt-BR" dirty="0"/>
              <a:t>.</a:t>
            </a:r>
          </a:p>
        </p:txBody>
      </p:sp>
    </p:spTree>
    <p:extLst>
      <p:ext uri="{BB962C8B-B14F-4D97-AF65-F5344CB8AC3E}">
        <p14:creationId xmlns:p14="http://schemas.microsoft.com/office/powerpoint/2010/main" val="1653698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7) </a:t>
            </a:r>
            <a:r>
              <a:rPr lang="pt-BR" b="1" dirty="0" err="1"/>
              <a:t>Knowledge</a:t>
            </a:r>
            <a:r>
              <a:rPr lang="pt-BR" b="1" dirty="0"/>
              <a:t> </a:t>
            </a:r>
            <a:r>
              <a:rPr lang="pt-BR" b="1" dirty="0" smtClean="0"/>
              <a:t>Management</a:t>
            </a:r>
            <a:endParaRPr lang="pt-BR" b="1" dirty="0"/>
          </a:p>
        </p:txBody>
      </p:sp>
      <p:sp>
        <p:nvSpPr>
          <p:cNvPr id="3" name="Espaço Reservado para Conteúdo 2"/>
          <p:cNvSpPr>
            <a:spLocks noGrp="1"/>
          </p:cNvSpPr>
          <p:nvPr>
            <p:ph idx="1"/>
          </p:nvPr>
        </p:nvSpPr>
        <p:spPr/>
        <p:txBody>
          <a:bodyPr/>
          <a:lstStyle/>
          <a:p>
            <a:r>
              <a:rPr lang="pt-BR" dirty="0" err="1" smtClean="0"/>
              <a:t>To</a:t>
            </a:r>
            <a:r>
              <a:rPr lang="pt-BR" dirty="0" smtClean="0"/>
              <a:t> </a:t>
            </a:r>
            <a:r>
              <a:rPr lang="pt-BR" dirty="0" err="1" smtClean="0"/>
              <a:t>ensure</a:t>
            </a:r>
            <a:r>
              <a:rPr lang="pt-BR" dirty="0" smtClean="0"/>
              <a:t> </a:t>
            </a:r>
            <a:r>
              <a:rPr lang="pt-BR" dirty="0" err="1" smtClean="0"/>
              <a:t>the</a:t>
            </a:r>
            <a:r>
              <a:rPr lang="pt-BR" dirty="0" smtClean="0"/>
              <a:t> </a:t>
            </a:r>
            <a:r>
              <a:rPr lang="pt-BR" dirty="0" err="1" smtClean="0"/>
              <a:t>right</a:t>
            </a:r>
            <a:r>
              <a:rPr lang="pt-BR" dirty="0" smtClean="0"/>
              <a:t> </a:t>
            </a:r>
            <a:r>
              <a:rPr lang="pt-BR" dirty="0" err="1" smtClean="0"/>
              <a:t>information</a:t>
            </a:r>
            <a:r>
              <a:rPr lang="pt-BR" dirty="0" smtClean="0"/>
              <a:t> </a:t>
            </a:r>
            <a:r>
              <a:rPr lang="pt-BR" dirty="0" err="1" smtClean="0"/>
              <a:t>is</a:t>
            </a:r>
            <a:r>
              <a:rPr lang="pt-BR" dirty="0" smtClean="0"/>
              <a:t> </a:t>
            </a:r>
            <a:r>
              <a:rPr lang="pt-BR" dirty="0" err="1" smtClean="0"/>
              <a:t>delivered</a:t>
            </a:r>
            <a:r>
              <a:rPr lang="pt-BR" dirty="0" smtClean="0"/>
              <a:t> </a:t>
            </a:r>
            <a:r>
              <a:rPr lang="pt-BR" dirty="0" err="1" smtClean="0"/>
              <a:t>to</a:t>
            </a:r>
            <a:r>
              <a:rPr lang="pt-BR" dirty="0" smtClean="0"/>
              <a:t> </a:t>
            </a:r>
            <a:r>
              <a:rPr lang="pt-BR" dirty="0" err="1" smtClean="0"/>
              <a:t>the</a:t>
            </a:r>
            <a:r>
              <a:rPr lang="pt-BR" dirty="0" smtClean="0"/>
              <a:t> </a:t>
            </a:r>
            <a:r>
              <a:rPr lang="pt-BR" dirty="0" err="1" smtClean="0"/>
              <a:t>appropriate</a:t>
            </a:r>
            <a:r>
              <a:rPr lang="pt-BR" dirty="0" smtClean="0"/>
              <a:t> </a:t>
            </a:r>
            <a:r>
              <a:rPr lang="pt-BR" dirty="0" err="1" smtClean="0"/>
              <a:t>place</a:t>
            </a:r>
            <a:r>
              <a:rPr lang="pt-BR" dirty="0" smtClean="0"/>
              <a:t> </a:t>
            </a:r>
            <a:r>
              <a:rPr lang="pt-BR" dirty="0" err="1" smtClean="0"/>
              <a:t>or</a:t>
            </a:r>
            <a:r>
              <a:rPr lang="pt-BR" dirty="0" smtClean="0"/>
              <a:t> competente </a:t>
            </a:r>
            <a:r>
              <a:rPr lang="pt-BR" dirty="0" err="1" smtClean="0"/>
              <a:t>person</a:t>
            </a:r>
            <a:r>
              <a:rPr lang="pt-BR" dirty="0" smtClean="0"/>
              <a:t> </a:t>
            </a:r>
            <a:r>
              <a:rPr lang="pt-BR" dirty="0" err="1" smtClean="0"/>
              <a:t>at</a:t>
            </a:r>
            <a:r>
              <a:rPr lang="pt-BR" dirty="0" smtClean="0"/>
              <a:t> </a:t>
            </a:r>
            <a:r>
              <a:rPr lang="pt-BR" dirty="0" err="1" smtClean="0"/>
              <a:t>the</a:t>
            </a:r>
            <a:r>
              <a:rPr lang="pt-BR" dirty="0" smtClean="0"/>
              <a:t> </a:t>
            </a:r>
            <a:r>
              <a:rPr lang="pt-BR" dirty="0" err="1" smtClean="0"/>
              <a:t>right</a:t>
            </a:r>
            <a:r>
              <a:rPr lang="pt-BR" dirty="0" smtClean="0"/>
              <a:t> time </a:t>
            </a:r>
            <a:r>
              <a:rPr lang="pt-BR" dirty="0" err="1" smtClean="0"/>
              <a:t>to</a:t>
            </a:r>
            <a:r>
              <a:rPr lang="pt-BR" dirty="0" smtClean="0"/>
              <a:t> </a:t>
            </a:r>
            <a:r>
              <a:rPr lang="pt-BR" dirty="0" err="1" smtClean="0"/>
              <a:t>enable</a:t>
            </a:r>
            <a:r>
              <a:rPr lang="pt-BR" dirty="0" smtClean="0"/>
              <a:t> </a:t>
            </a:r>
            <a:r>
              <a:rPr lang="pt-BR" dirty="0" err="1" smtClean="0"/>
              <a:t>decisions</a:t>
            </a:r>
            <a:r>
              <a:rPr lang="pt-BR" dirty="0" smtClean="0"/>
              <a:t>;</a:t>
            </a:r>
          </a:p>
          <a:p>
            <a:endParaRPr lang="pt-BR" dirty="0"/>
          </a:p>
          <a:p>
            <a:r>
              <a:rPr lang="pt-BR" dirty="0" err="1" smtClean="0"/>
              <a:t>To</a:t>
            </a:r>
            <a:r>
              <a:rPr lang="pt-BR" dirty="0" smtClean="0"/>
              <a:t> </a:t>
            </a:r>
            <a:r>
              <a:rPr lang="pt-BR" dirty="0" err="1" smtClean="0"/>
              <a:t>enable</a:t>
            </a:r>
            <a:r>
              <a:rPr lang="pt-BR" dirty="0" smtClean="0"/>
              <a:t> </a:t>
            </a:r>
            <a:r>
              <a:rPr lang="pt-BR" dirty="0" err="1" smtClean="0"/>
              <a:t>organization</a:t>
            </a:r>
            <a:r>
              <a:rPr lang="pt-BR" dirty="0" smtClean="0"/>
              <a:t> </a:t>
            </a:r>
            <a:r>
              <a:rPr lang="pt-BR" dirty="0" err="1" smtClean="0"/>
              <a:t>to</a:t>
            </a:r>
            <a:r>
              <a:rPr lang="pt-BR" dirty="0" smtClean="0"/>
              <a:t> improve </a:t>
            </a:r>
            <a:r>
              <a:rPr lang="pt-BR" dirty="0" err="1" smtClean="0"/>
              <a:t>quality</a:t>
            </a:r>
            <a:r>
              <a:rPr lang="pt-BR" dirty="0" smtClean="0"/>
              <a:t> </a:t>
            </a:r>
            <a:r>
              <a:rPr lang="pt-BR" dirty="0" err="1" smtClean="0"/>
              <a:t>thoughout</a:t>
            </a:r>
            <a:r>
              <a:rPr lang="pt-BR" dirty="0" smtClean="0"/>
              <a:t> </a:t>
            </a:r>
            <a:r>
              <a:rPr lang="pt-BR" dirty="0" err="1" smtClean="0"/>
              <a:t>the</a:t>
            </a:r>
            <a:r>
              <a:rPr lang="pt-BR" dirty="0" smtClean="0"/>
              <a:t> </a:t>
            </a:r>
            <a:r>
              <a:rPr lang="pt-BR" dirty="0" err="1" smtClean="0"/>
              <a:t>service</a:t>
            </a:r>
            <a:r>
              <a:rPr lang="pt-BR" dirty="0" smtClean="0"/>
              <a:t> </a:t>
            </a:r>
            <a:r>
              <a:rPr lang="pt-BR" dirty="0" err="1" smtClean="0"/>
              <a:t>lifecycle</a:t>
            </a:r>
            <a:r>
              <a:rPr lang="pt-BR" dirty="0" smtClean="0"/>
              <a:t>;</a:t>
            </a:r>
          </a:p>
          <a:p>
            <a:endParaRPr lang="pt-BR" dirty="0"/>
          </a:p>
          <a:p>
            <a:r>
              <a:rPr lang="pt-BR" dirty="0" err="1" smtClean="0"/>
              <a:t>Enable</a:t>
            </a:r>
            <a:r>
              <a:rPr lang="pt-BR" dirty="0" smtClean="0"/>
              <a:t> </a:t>
            </a:r>
            <a:r>
              <a:rPr lang="pt-BR" dirty="0" err="1" smtClean="0"/>
              <a:t>the</a:t>
            </a:r>
            <a:r>
              <a:rPr lang="pt-BR" dirty="0" smtClean="0"/>
              <a:t> </a:t>
            </a:r>
            <a:r>
              <a:rPr lang="pt-BR" dirty="0" err="1" smtClean="0"/>
              <a:t>service</a:t>
            </a:r>
            <a:r>
              <a:rPr lang="pt-BR" dirty="0" smtClean="0"/>
              <a:t> </a:t>
            </a:r>
            <a:r>
              <a:rPr lang="pt-BR" dirty="0" err="1" smtClean="0"/>
              <a:t>provider</a:t>
            </a:r>
            <a:r>
              <a:rPr lang="pt-BR" dirty="0" smtClean="0"/>
              <a:t> </a:t>
            </a:r>
            <a:r>
              <a:rPr lang="pt-BR" dirty="0" err="1" smtClean="0"/>
              <a:t>to</a:t>
            </a:r>
            <a:r>
              <a:rPr lang="pt-BR" dirty="0" smtClean="0"/>
              <a:t> </a:t>
            </a:r>
            <a:r>
              <a:rPr lang="pt-BR" dirty="0" err="1" smtClean="0"/>
              <a:t>the</a:t>
            </a:r>
            <a:r>
              <a:rPr lang="pt-BR" dirty="0" smtClean="0"/>
              <a:t> more </a:t>
            </a:r>
            <a:r>
              <a:rPr lang="pt-BR" dirty="0" err="1" smtClean="0"/>
              <a:t>efficient</a:t>
            </a:r>
            <a:r>
              <a:rPr lang="pt-BR" dirty="0" smtClean="0"/>
              <a:t>  </a:t>
            </a:r>
            <a:r>
              <a:rPr lang="pt-BR" dirty="0" err="1" smtClean="0"/>
              <a:t>and</a:t>
            </a:r>
            <a:r>
              <a:rPr lang="pt-BR" dirty="0" smtClean="0"/>
              <a:t> improve </a:t>
            </a:r>
            <a:r>
              <a:rPr lang="pt-BR" dirty="0" err="1" smtClean="0"/>
              <a:t>quality</a:t>
            </a:r>
            <a:r>
              <a:rPr lang="pt-BR" dirty="0" smtClean="0"/>
              <a:t> </a:t>
            </a:r>
            <a:r>
              <a:rPr lang="pt-BR" dirty="0" err="1" smtClean="0"/>
              <a:t>of</a:t>
            </a:r>
            <a:r>
              <a:rPr lang="pt-BR" dirty="0" smtClean="0"/>
              <a:t> </a:t>
            </a:r>
            <a:r>
              <a:rPr lang="pt-BR" dirty="0" err="1" smtClean="0"/>
              <a:t>service</a:t>
            </a:r>
            <a:r>
              <a:rPr lang="pt-BR" dirty="0" smtClean="0"/>
              <a:t>.</a:t>
            </a:r>
            <a:endParaRPr lang="pt-BR" dirty="0"/>
          </a:p>
        </p:txBody>
      </p:sp>
    </p:spTree>
    <p:extLst>
      <p:ext uri="{BB962C8B-B14F-4D97-AF65-F5344CB8AC3E}">
        <p14:creationId xmlns:p14="http://schemas.microsoft.com/office/powerpoint/2010/main" val="3297415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385" y="365125"/>
            <a:ext cx="11586117" cy="1325563"/>
          </a:xfrm>
        </p:spPr>
        <p:txBody>
          <a:bodyPr/>
          <a:lstStyle/>
          <a:p>
            <a:r>
              <a:rPr lang="en-US" b="1" dirty="0" smtClean="0"/>
              <a:t>DIKW concept</a:t>
            </a:r>
            <a:endParaRPr lang="pt-BR" dirty="0"/>
          </a:p>
        </p:txBody>
      </p:sp>
      <p:pic>
        <p:nvPicPr>
          <p:cNvPr id="4" name="Imagem 3"/>
          <p:cNvPicPr>
            <a:picLocks noChangeAspect="1"/>
          </p:cNvPicPr>
          <p:nvPr/>
        </p:nvPicPr>
        <p:blipFill>
          <a:blip r:embed="rId2"/>
          <a:stretch>
            <a:fillRect/>
          </a:stretch>
        </p:blipFill>
        <p:spPr>
          <a:xfrm>
            <a:off x="1030093" y="1690688"/>
            <a:ext cx="10172700" cy="4152416"/>
          </a:xfrm>
          <a:prstGeom prst="rect">
            <a:avLst/>
          </a:prstGeom>
        </p:spPr>
      </p:pic>
    </p:spTree>
    <p:extLst>
      <p:ext uri="{BB962C8B-B14F-4D97-AF65-F5344CB8AC3E}">
        <p14:creationId xmlns:p14="http://schemas.microsoft.com/office/powerpoint/2010/main" val="607895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u="sng" dirty="0" err="1" smtClean="0"/>
              <a:t>Relationship</a:t>
            </a:r>
            <a:r>
              <a:rPr lang="pt-BR" b="1" u="sng" dirty="0" smtClean="0"/>
              <a:t>: </a:t>
            </a:r>
            <a:r>
              <a:rPr lang="pt-BR" b="1" dirty="0" smtClean="0"/>
              <a:t>SKMS, CMS, CMDB </a:t>
            </a:r>
            <a:r>
              <a:rPr lang="pt-BR" b="1" dirty="0" err="1" smtClean="0"/>
              <a:t>and</a:t>
            </a:r>
            <a:r>
              <a:rPr lang="pt-BR" b="1" dirty="0" smtClean="0"/>
              <a:t> KEBD</a:t>
            </a:r>
            <a:endParaRPr lang="pt-BR" b="1" dirty="0"/>
          </a:p>
        </p:txBody>
      </p:sp>
      <p:pic>
        <p:nvPicPr>
          <p:cNvPr id="2050" name="Picture 2"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075" y="2294343"/>
            <a:ext cx="7197725" cy="3723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626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385" y="79375"/>
            <a:ext cx="11586117" cy="568325"/>
          </a:xfrm>
        </p:spPr>
        <p:txBody>
          <a:bodyPr>
            <a:normAutofit fontScale="90000"/>
          </a:bodyPr>
          <a:lstStyle/>
          <a:p>
            <a:r>
              <a:rPr lang="en-US" b="1" dirty="0" smtClean="0"/>
              <a:t>Service </a:t>
            </a:r>
            <a:r>
              <a:rPr lang="en-US" b="1" dirty="0"/>
              <a:t>Knowledge Management </a:t>
            </a:r>
            <a:r>
              <a:rPr lang="en-US" b="1" dirty="0" smtClean="0"/>
              <a:t>System (SKMS)</a:t>
            </a:r>
            <a:endParaRPr lang="pt-BR" dirty="0"/>
          </a:p>
        </p:txBody>
      </p:sp>
      <p:pic>
        <p:nvPicPr>
          <p:cNvPr id="3" name="Picture 2" descr="Resultado de imagem para Service Knowledge Management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393" y="647700"/>
            <a:ext cx="8928100" cy="6200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210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References</a:t>
            </a:r>
            <a:endParaRPr lang="pt-BR" dirty="0"/>
          </a:p>
        </p:txBody>
      </p:sp>
      <p:sp>
        <p:nvSpPr>
          <p:cNvPr id="3" name="Espaço Reservado para Conteúdo 2"/>
          <p:cNvSpPr>
            <a:spLocks noGrp="1"/>
          </p:cNvSpPr>
          <p:nvPr>
            <p:ph idx="1"/>
          </p:nvPr>
        </p:nvSpPr>
        <p:spPr/>
        <p:txBody>
          <a:bodyPr/>
          <a:lstStyle/>
          <a:p>
            <a:pPr marL="0" indent="0">
              <a:buNone/>
            </a:pPr>
            <a:r>
              <a:rPr lang="en-US" b="1" dirty="0"/>
              <a:t>Vanderbilt University IT Service Management Program IT Knowledge Management Strategy</a:t>
            </a:r>
            <a:endParaRPr lang="pt-BR" b="1" dirty="0" smtClean="0"/>
          </a:p>
          <a:p>
            <a:pPr marL="0" indent="0">
              <a:buNone/>
            </a:pPr>
            <a:r>
              <a:rPr lang="pt-BR" dirty="0" smtClean="0">
                <a:hlinkClick r:id="rId2"/>
              </a:rPr>
              <a:t>https</a:t>
            </a:r>
            <a:r>
              <a:rPr lang="pt-BR" dirty="0">
                <a:hlinkClick r:id="rId2"/>
              </a:rPr>
              <a:t>://</a:t>
            </a:r>
            <a:r>
              <a:rPr lang="pt-BR" dirty="0" smtClean="0">
                <a:hlinkClick r:id="rId2"/>
              </a:rPr>
              <a:t>www.hci-itil.com/ITIL_v3/images/service_transition_ch4_fig_4_39.jpg</a:t>
            </a:r>
            <a:endParaRPr lang="pt-BR" dirty="0" smtClean="0"/>
          </a:p>
          <a:p>
            <a:pPr marL="0" indent="0">
              <a:buNone/>
            </a:pPr>
            <a:endParaRPr lang="pt-BR" dirty="0" smtClean="0"/>
          </a:p>
          <a:p>
            <a:pPr marL="0" indent="0">
              <a:buNone/>
            </a:pPr>
            <a:r>
              <a:rPr lang="pt-BR" b="1" dirty="0" smtClean="0"/>
              <a:t>HP Service </a:t>
            </a:r>
            <a:r>
              <a:rPr lang="pt-BR" b="1" dirty="0" err="1" smtClean="0"/>
              <a:t>Transition</a:t>
            </a:r>
            <a:endParaRPr lang="pt-BR" b="1" dirty="0"/>
          </a:p>
          <a:p>
            <a:pPr marL="0" indent="0">
              <a:buNone/>
            </a:pPr>
            <a:r>
              <a:rPr lang="pt-BR" dirty="0">
                <a:hlinkClick r:id="rId3"/>
              </a:rPr>
              <a:t>https://</a:t>
            </a:r>
            <a:r>
              <a:rPr lang="pt-BR" dirty="0" smtClean="0">
                <a:hlinkClick r:id="rId3"/>
              </a:rPr>
              <a:t>www.slideshare.net/sagaroceanic11/5-service-transition</a:t>
            </a:r>
            <a:endParaRPr lang="pt-BR" dirty="0" smtClean="0"/>
          </a:p>
          <a:p>
            <a:pPr marL="0" indent="0">
              <a:buNone/>
            </a:pPr>
            <a:endParaRPr lang="pt-BR" dirty="0" smtClean="0"/>
          </a:p>
          <a:p>
            <a:pPr marL="0" indent="0">
              <a:buNone/>
            </a:pPr>
            <a:endParaRPr lang="pt-BR" dirty="0"/>
          </a:p>
        </p:txBody>
      </p:sp>
    </p:spTree>
    <p:extLst>
      <p:ext uri="{BB962C8B-B14F-4D97-AF65-F5344CB8AC3E}">
        <p14:creationId xmlns:p14="http://schemas.microsoft.com/office/powerpoint/2010/main" val="1367255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09433"/>
          </a:xfrm>
        </p:spPr>
        <p:txBody>
          <a:bodyPr>
            <a:normAutofit fontScale="90000"/>
          </a:bodyPr>
          <a:lstStyle/>
          <a:p>
            <a:r>
              <a:rPr lang="pt-BR" b="1" dirty="0"/>
              <a:t>Service </a:t>
            </a:r>
            <a:r>
              <a:rPr lang="pt-BR" b="1" dirty="0" err="1"/>
              <a:t>Transition</a:t>
            </a:r>
            <a:r>
              <a:rPr lang="pt-BR" b="1" dirty="0"/>
              <a:t> </a:t>
            </a:r>
            <a:r>
              <a:rPr lang="pt-BR" b="1" dirty="0" err="1" smtClean="0"/>
              <a:t>Flow</a:t>
            </a:r>
            <a:endParaRPr lang="pt-BR" dirty="0"/>
          </a:p>
        </p:txBody>
      </p:sp>
      <p:pic>
        <p:nvPicPr>
          <p:cNvPr id="4" name="Imagem 3"/>
          <p:cNvPicPr>
            <a:picLocks noChangeAspect="1"/>
          </p:cNvPicPr>
          <p:nvPr/>
        </p:nvPicPr>
        <p:blipFill>
          <a:blip r:embed="rId2"/>
          <a:stretch>
            <a:fillRect/>
          </a:stretch>
        </p:blipFill>
        <p:spPr>
          <a:xfrm>
            <a:off x="1870910" y="1186882"/>
            <a:ext cx="8450179" cy="5527886"/>
          </a:xfrm>
          <a:prstGeom prst="rect">
            <a:avLst/>
          </a:prstGeom>
        </p:spPr>
      </p:pic>
    </p:spTree>
    <p:extLst>
      <p:ext uri="{BB962C8B-B14F-4D97-AF65-F5344CB8AC3E}">
        <p14:creationId xmlns:p14="http://schemas.microsoft.com/office/powerpoint/2010/main" val="425431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0653" y="130951"/>
            <a:ext cx="10515600" cy="794602"/>
          </a:xfrm>
        </p:spPr>
        <p:txBody>
          <a:bodyPr/>
          <a:lstStyle/>
          <a:p>
            <a:r>
              <a:rPr lang="pt-BR" b="1" dirty="0"/>
              <a:t>Service </a:t>
            </a:r>
            <a:r>
              <a:rPr lang="pt-BR" b="1" dirty="0" err="1"/>
              <a:t>Transition</a:t>
            </a:r>
            <a:r>
              <a:rPr lang="pt-BR" b="1" dirty="0"/>
              <a:t> Processes</a:t>
            </a:r>
            <a:endParaRPr lang="pt-BR" dirty="0"/>
          </a:p>
        </p:txBody>
      </p:sp>
      <p:sp>
        <p:nvSpPr>
          <p:cNvPr id="3" name="Espaço Reservado para Conteúdo 2"/>
          <p:cNvSpPr>
            <a:spLocks noGrp="1"/>
          </p:cNvSpPr>
          <p:nvPr>
            <p:ph idx="1"/>
          </p:nvPr>
        </p:nvSpPr>
        <p:spPr>
          <a:xfrm>
            <a:off x="490653" y="1248938"/>
            <a:ext cx="11329639" cy="5497550"/>
          </a:xfrm>
        </p:spPr>
        <p:txBody>
          <a:bodyPr>
            <a:normAutofit fontScale="77500" lnSpcReduction="20000"/>
          </a:bodyPr>
          <a:lstStyle/>
          <a:p>
            <a:pPr marL="0" indent="0">
              <a:buNone/>
            </a:pPr>
            <a:r>
              <a:rPr lang="en-US" dirty="0"/>
              <a:t>There are seven processes covered under Service </a:t>
            </a:r>
            <a:r>
              <a:rPr lang="en-US" dirty="0" smtClean="0"/>
              <a:t>Transition:</a:t>
            </a:r>
          </a:p>
          <a:p>
            <a:pPr marL="0" indent="0">
              <a:buNone/>
            </a:pPr>
            <a:endParaRPr lang="en-US" dirty="0"/>
          </a:p>
          <a:p>
            <a:pPr marL="514350" indent="-514350">
              <a:buFont typeface="+mj-lt"/>
              <a:buAutoNum type="arabicParenR"/>
            </a:pPr>
            <a:r>
              <a:rPr lang="pt-BR" dirty="0" err="1" smtClean="0"/>
              <a:t>Transition</a:t>
            </a:r>
            <a:r>
              <a:rPr lang="pt-BR" dirty="0" smtClean="0"/>
              <a:t> </a:t>
            </a:r>
            <a:r>
              <a:rPr lang="pt-BR" dirty="0"/>
              <a:t>Planning &amp; </a:t>
            </a:r>
            <a:r>
              <a:rPr lang="pt-BR" dirty="0" err="1" smtClean="0"/>
              <a:t>Support</a:t>
            </a:r>
            <a:r>
              <a:rPr lang="pt-BR" dirty="0" smtClean="0"/>
              <a:t>;</a:t>
            </a:r>
          </a:p>
          <a:p>
            <a:pPr marL="514350" indent="-514350">
              <a:buFont typeface="+mj-lt"/>
              <a:buAutoNum type="arabicParenR"/>
            </a:pPr>
            <a:endParaRPr lang="pt-BR" dirty="0"/>
          </a:p>
          <a:p>
            <a:pPr marL="514350" indent="-514350">
              <a:buFont typeface="+mj-lt"/>
              <a:buAutoNum type="arabicParenR"/>
            </a:pPr>
            <a:r>
              <a:rPr lang="pt-BR" dirty="0" err="1" smtClean="0"/>
              <a:t>Change</a:t>
            </a:r>
            <a:r>
              <a:rPr lang="pt-BR" dirty="0" smtClean="0"/>
              <a:t> Management;</a:t>
            </a:r>
          </a:p>
          <a:p>
            <a:pPr marL="514350" indent="-514350">
              <a:buFont typeface="+mj-lt"/>
              <a:buAutoNum type="arabicParenR"/>
            </a:pPr>
            <a:endParaRPr lang="pt-BR" dirty="0"/>
          </a:p>
          <a:p>
            <a:pPr marL="514350" indent="-514350">
              <a:buFont typeface="+mj-lt"/>
              <a:buAutoNum type="arabicParenR"/>
            </a:pPr>
            <a:r>
              <a:rPr lang="pt-BR" dirty="0" smtClean="0"/>
              <a:t>Service</a:t>
            </a:r>
            <a:r>
              <a:rPr lang="pt-BR" dirty="0"/>
              <a:t>, </a:t>
            </a:r>
            <a:r>
              <a:rPr lang="pt-BR" dirty="0" err="1"/>
              <a:t>Asset</a:t>
            </a:r>
            <a:r>
              <a:rPr lang="pt-BR" dirty="0"/>
              <a:t> &amp; </a:t>
            </a:r>
            <a:r>
              <a:rPr lang="pt-BR" dirty="0" err="1"/>
              <a:t>Configuration</a:t>
            </a:r>
            <a:r>
              <a:rPr lang="pt-BR" dirty="0"/>
              <a:t> </a:t>
            </a:r>
            <a:r>
              <a:rPr lang="pt-BR" dirty="0" smtClean="0"/>
              <a:t>Management;</a:t>
            </a:r>
          </a:p>
          <a:p>
            <a:pPr marL="514350" indent="-514350">
              <a:buFont typeface="+mj-lt"/>
              <a:buAutoNum type="arabicParenR"/>
            </a:pPr>
            <a:endParaRPr lang="pt-BR" dirty="0"/>
          </a:p>
          <a:p>
            <a:pPr marL="514350" indent="-514350">
              <a:buFont typeface="+mj-lt"/>
              <a:buAutoNum type="arabicParenR"/>
            </a:pPr>
            <a:r>
              <a:rPr lang="pt-BR" dirty="0" smtClean="0"/>
              <a:t>Release </a:t>
            </a:r>
            <a:r>
              <a:rPr lang="pt-BR" dirty="0"/>
              <a:t>&amp; Deployment </a:t>
            </a:r>
            <a:r>
              <a:rPr lang="pt-BR" dirty="0" smtClean="0"/>
              <a:t>Management;</a:t>
            </a:r>
          </a:p>
          <a:p>
            <a:pPr marL="514350" indent="-514350">
              <a:buFont typeface="+mj-lt"/>
              <a:buAutoNum type="arabicParenR"/>
            </a:pPr>
            <a:endParaRPr lang="pt-BR" dirty="0"/>
          </a:p>
          <a:p>
            <a:pPr marL="514350" indent="-514350">
              <a:buFont typeface="+mj-lt"/>
              <a:buAutoNum type="arabicParenR"/>
            </a:pPr>
            <a:r>
              <a:rPr lang="pt-BR" dirty="0" smtClean="0"/>
              <a:t>Service </a:t>
            </a:r>
            <a:r>
              <a:rPr lang="pt-BR" dirty="0" err="1"/>
              <a:t>Validation</a:t>
            </a:r>
            <a:r>
              <a:rPr lang="pt-BR" dirty="0"/>
              <a:t> </a:t>
            </a:r>
            <a:r>
              <a:rPr lang="pt-BR" dirty="0" err="1"/>
              <a:t>and</a:t>
            </a:r>
            <a:r>
              <a:rPr lang="pt-BR" dirty="0"/>
              <a:t> </a:t>
            </a:r>
            <a:r>
              <a:rPr lang="pt-BR" dirty="0" err="1" smtClean="0"/>
              <a:t>Testing</a:t>
            </a:r>
            <a:r>
              <a:rPr lang="pt-BR" dirty="0" smtClean="0"/>
              <a:t>;</a:t>
            </a:r>
          </a:p>
          <a:p>
            <a:pPr marL="514350" indent="-514350">
              <a:buFont typeface="+mj-lt"/>
              <a:buAutoNum type="arabicParenR"/>
            </a:pPr>
            <a:endParaRPr lang="pt-BR" dirty="0"/>
          </a:p>
          <a:p>
            <a:pPr marL="514350" indent="-514350">
              <a:buFont typeface="+mj-lt"/>
              <a:buAutoNum type="arabicParenR"/>
            </a:pPr>
            <a:r>
              <a:rPr lang="pt-BR" dirty="0" err="1" smtClean="0"/>
              <a:t>Evaluation</a:t>
            </a:r>
            <a:r>
              <a:rPr lang="pt-BR" dirty="0" smtClean="0"/>
              <a:t>;</a:t>
            </a:r>
          </a:p>
          <a:p>
            <a:pPr marL="514350" indent="-514350">
              <a:buFont typeface="+mj-lt"/>
              <a:buAutoNum type="arabicParenR"/>
            </a:pPr>
            <a:endParaRPr lang="pt-BR" dirty="0"/>
          </a:p>
          <a:p>
            <a:pPr marL="514350" indent="-514350">
              <a:buFont typeface="+mj-lt"/>
              <a:buAutoNum type="arabicParenR"/>
            </a:pPr>
            <a:r>
              <a:rPr lang="pt-BR" dirty="0" err="1" smtClean="0"/>
              <a:t>Knowledge</a:t>
            </a:r>
            <a:r>
              <a:rPr lang="pt-BR" dirty="0" smtClean="0"/>
              <a:t> Management.</a:t>
            </a:r>
            <a:endParaRPr lang="pt-BR" dirty="0"/>
          </a:p>
        </p:txBody>
      </p:sp>
    </p:spTree>
    <p:extLst>
      <p:ext uri="{BB962C8B-B14F-4D97-AF65-F5344CB8AC3E}">
        <p14:creationId xmlns:p14="http://schemas.microsoft.com/office/powerpoint/2010/main" val="197399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 </a:t>
            </a:r>
            <a:r>
              <a:rPr lang="pt-BR" dirty="0" err="1" smtClean="0"/>
              <a:t>Transition</a:t>
            </a:r>
            <a:r>
              <a:rPr lang="pt-BR" dirty="0" smtClean="0"/>
              <a:t> </a:t>
            </a:r>
            <a:r>
              <a:rPr lang="pt-BR" dirty="0"/>
              <a:t>Planning &amp; </a:t>
            </a:r>
            <a:r>
              <a:rPr lang="pt-BR" dirty="0" err="1" smtClean="0"/>
              <a:t>Support</a:t>
            </a:r>
            <a:endParaRPr lang="pt-BR" dirty="0"/>
          </a:p>
        </p:txBody>
      </p:sp>
      <p:sp>
        <p:nvSpPr>
          <p:cNvPr id="3" name="Espaço Reservado para Conteúdo 2"/>
          <p:cNvSpPr>
            <a:spLocks noGrp="1"/>
          </p:cNvSpPr>
          <p:nvPr>
            <p:ph idx="1"/>
          </p:nvPr>
        </p:nvSpPr>
        <p:spPr/>
        <p:txBody>
          <a:bodyPr/>
          <a:lstStyle/>
          <a:p>
            <a:r>
              <a:rPr lang="pt-BR" dirty="0" err="1" smtClean="0"/>
              <a:t>Plan</a:t>
            </a:r>
            <a:r>
              <a:rPr lang="pt-BR" dirty="0" smtClean="0"/>
              <a:t> </a:t>
            </a:r>
            <a:r>
              <a:rPr lang="pt-BR" dirty="0" err="1" smtClean="0"/>
              <a:t>appropriate</a:t>
            </a:r>
            <a:r>
              <a:rPr lang="pt-BR" dirty="0" smtClean="0"/>
              <a:t> 	</a:t>
            </a:r>
            <a:r>
              <a:rPr lang="pt-BR" dirty="0" err="1" smtClean="0"/>
              <a:t>capacity</a:t>
            </a:r>
            <a:r>
              <a:rPr lang="pt-BR" dirty="0" smtClean="0"/>
              <a:t> </a:t>
            </a:r>
            <a:r>
              <a:rPr lang="pt-BR" dirty="0" err="1" smtClean="0"/>
              <a:t>resources</a:t>
            </a:r>
            <a:r>
              <a:rPr lang="pt-BR" dirty="0" smtClean="0"/>
              <a:t> </a:t>
            </a:r>
            <a:r>
              <a:rPr lang="pt-BR" dirty="0" err="1" smtClean="0"/>
              <a:t>to</a:t>
            </a:r>
            <a:r>
              <a:rPr lang="pt-BR" dirty="0" smtClean="0"/>
              <a:t> </a:t>
            </a:r>
            <a:r>
              <a:rPr lang="pt-BR" dirty="0" err="1" smtClean="0"/>
              <a:t>package</a:t>
            </a:r>
            <a:r>
              <a:rPr lang="pt-BR" dirty="0" smtClean="0"/>
              <a:t>, build, release, </a:t>
            </a:r>
            <a:r>
              <a:rPr lang="pt-BR" dirty="0" err="1" smtClean="0"/>
              <a:t>test</a:t>
            </a:r>
            <a:r>
              <a:rPr lang="pt-BR" dirty="0" smtClean="0"/>
              <a:t>, </a:t>
            </a:r>
            <a:r>
              <a:rPr lang="pt-BR" dirty="0" err="1" smtClean="0"/>
              <a:t>deploy</a:t>
            </a:r>
            <a:r>
              <a:rPr lang="pt-BR" dirty="0" smtClean="0"/>
              <a:t> </a:t>
            </a:r>
            <a:r>
              <a:rPr lang="pt-BR" dirty="0" err="1" smtClean="0"/>
              <a:t>and</a:t>
            </a:r>
            <a:r>
              <a:rPr lang="pt-BR" dirty="0" smtClean="0"/>
              <a:t> </a:t>
            </a:r>
            <a:r>
              <a:rPr lang="pt-BR" dirty="0" err="1" smtClean="0"/>
              <a:t>establish</a:t>
            </a:r>
            <a:r>
              <a:rPr lang="pt-BR" dirty="0" smtClean="0"/>
              <a:t> a new </a:t>
            </a:r>
            <a:r>
              <a:rPr lang="pt-BR" dirty="0" err="1" smtClean="0"/>
              <a:t>or</a:t>
            </a:r>
            <a:r>
              <a:rPr lang="pt-BR" dirty="0" smtClean="0"/>
              <a:t> </a:t>
            </a:r>
            <a:r>
              <a:rPr lang="pt-BR" dirty="0" err="1" smtClean="0"/>
              <a:t>changed</a:t>
            </a:r>
            <a:r>
              <a:rPr lang="pt-BR" dirty="0" smtClean="0"/>
              <a:t> </a:t>
            </a:r>
            <a:r>
              <a:rPr lang="pt-BR" dirty="0" err="1" smtClean="0"/>
              <a:t>service</a:t>
            </a:r>
            <a:r>
              <a:rPr lang="pt-BR" dirty="0" smtClean="0"/>
              <a:t> </a:t>
            </a:r>
            <a:r>
              <a:rPr lang="pt-BR" dirty="0" err="1" smtClean="0"/>
              <a:t>to</a:t>
            </a:r>
            <a:r>
              <a:rPr lang="pt-BR" dirty="0" smtClean="0"/>
              <a:t> </a:t>
            </a:r>
            <a:r>
              <a:rPr lang="pt-BR" dirty="0" err="1" smtClean="0"/>
              <a:t>production</a:t>
            </a:r>
            <a:r>
              <a:rPr lang="pt-BR" dirty="0"/>
              <a:t> </a:t>
            </a:r>
            <a:r>
              <a:rPr lang="pt-BR" dirty="0" err="1" smtClean="0"/>
              <a:t>within</a:t>
            </a:r>
            <a:r>
              <a:rPr lang="pt-BR" dirty="0" smtClean="0"/>
              <a:t> </a:t>
            </a:r>
            <a:r>
              <a:rPr lang="pt-BR" dirty="0" err="1" smtClean="0"/>
              <a:t>predicted</a:t>
            </a:r>
            <a:r>
              <a:rPr lang="pt-BR" dirty="0" smtClean="0"/>
              <a:t>: </a:t>
            </a:r>
            <a:r>
              <a:rPr lang="pt-BR" dirty="0" err="1" smtClean="0"/>
              <a:t>cost</a:t>
            </a:r>
            <a:r>
              <a:rPr lang="pt-BR" dirty="0" smtClean="0"/>
              <a:t>, </a:t>
            </a:r>
            <a:r>
              <a:rPr lang="pt-BR" dirty="0" err="1" smtClean="0"/>
              <a:t>quality</a:t>
            </a:r>
            <a:r>
              <a:rPr lang="pt-BR" dirty="0" smtClean="0"/>
              <a:t> </a:t>
            </a:r>
            <a:r>
              <a:rPr lang="pt-BR" dirty="0" err="1" smtClean="0"/>
              <a:t>and</a:t>
            </a:r>
            <a:r>
              <a:rPr lang="pt-BR" dirty="0" smtClean="0"/>
              <a:t> </a:t>
            </a:r>
            <a:r>
              <a:rPr lang="pt-BR" dirty="0" err="1" smtClean="0"/>
              <a:t>estimated</a:t>
            </a:r>
            <a:r>
              <a:rPr lang="pt-BR" dirty="0" smtClean="0"/>
              <a:t> time.</a:t>
            </a:r>
          </a:p>
          <a:p>
            <a:endParaRPr lang="pt-BR" dirty="0"/>
          </a:p>
          <a:p>
            <a:r>
              <a:rPr lang="pt-BR" dirty="0" err="1" smtClean="0"/>
              <a:t>Ensure</a:t>
            </a:r>
            <a:r>
              <a:rPr lang="pt-BR" dirty="0" smtClean="0"/>
              <a:t> </a:t>
            </a:r>
            <a:r>
              <a:rPr lang="pt-BR" dirty="0" err="1" smtClean="0"/>
              <a:t>that</a:t>
            </a:r>
            <a:r>
              <a:rPr lang="pt-BR" dirty="0" smtClean="0"/>
              <a:t> </a:t>
            </a:r>
            <a:r>
              <a:rPr lang="pt-BR" dirty="0" err="1" smtClean="0"/>
              <a:t>transition</a:t>
            </a:r>
            <a:r>
              <a:rPr lang="pt-BR" dirty="0" smtClean="0"/>
              <a:t> </a:t>
            </a:r>
            <a:r>
              <a:rPr lang="pt-BR" dirty="0" err="1" smtClean="0"/>
              <a:t>issues</a:t>
            </a:r>
            <a:r>
              <a:rPr lang="pt-BR" dirty="0" smtClean="0"/>
              <a:t>, </a:t>
            </a:r>
            <a:r>
              <a:rPr lang="pt-BR" dirty="0" err="1" smtClean="0"/>
              <a:t>risks</a:t>
            </a:r>
            <a:r>
              <a:rPr lang="pt-BR" dirty="0"/>
              <a:t> </a:t>
            </a:r>
            <a:r>
              <a:rPr lang="pt-BR" dirty="0" err="1" smtClean="0"/>
              <a:t>and</a:t>
            </a:r>
            <a:r>
              <a:rPr lang="pt-BR" dirty="0" smtClean="0"/>
              <a:t> </a:t>
            </a:r>
            <a:r>
              <a:rPr lang="pt-BR" dirty="0" err="1" smtClean="0"/>
              <a:t>deviations</a:t>
            </a:r>
            <a:r>
              <a:rPr lang="pt-BR" dirty="0" smtClean="0"/>
              <a:t> are </a:t>
            </a:r>
            <a:r>
              <a:rPr lang="pt-BR" dirty="0" err="1" smtClean="0"/>
              <a:t>reported</a:t>
            </a:r>
            <a:r>
              <a:rPr lang="pt-BR" dirty="0" smtClean="0"/>
              <a:t> </a:t>
            </a:r>
            <a:r>
              <a:rPr lang="pt-BR" dirty="0" err="1" smtClean="0"/>
              <a:t>to</a:t>
            </a:r>
            <a:r>
              <a:rPr lang="pt-BR" dirty="0" smtClean="0"/>
              <a:t> </a:t>
            </a:r>
            <a:r>
              <a:rPr lang="pt-BR" dirty="0" err="1" smtClean="0"/>
              <a:t>the</a:t>
            </a:r>
            <a:r>
              <a:rPr lang="pt-BR" dirty="0" smtClean="0"/>
              <a:t> </a:t>
            </a:r>
            <a:r>
              <a:rPr lang="pt-BR" dirty="0" err="1" smtClean="0"/>
              <a:t>appropriate</a:t>
            </a:r>
            <a:r>
              <a:rPr lang="pt-BR" dirty="0" smtClean="0"/>
              <a:t> </a:t>
            </a:r>
            <a:r>
              <a:rPr lang="pt-BR" dirty="0" err="1" smtClean="0"/>
              <a:t>stakeholder</a:t>
            </a:r>
            <a:r>
              <a:rPr lang="pt-BR" dirty="0" smtClean="0"/>
              <a:t> </a:t>
            </a:r>
            <a:r>
              <a:rPr lang="pt-BR" dirty="0" err="1" smtClean="0"/>
              <a:t>and</a:t>
            </a:r>
            <a:r>
              <a:rPr lang="pt-BR" dirty="0" smtClean="0"/>
              <a:t> </a:t>
            </a:r>
            <a:r>
              <a:rPr lang="pt-BR" dirty="0" err="1" smtClean="0"/>
              <a:t>decision</a:t>
            </a:r>
            <a:r>
              <a:rPr lang="pt-BR" dirty="0" smtClean="0"/>
              <a:t> </a:t>
            </a:r>
            <a:r>
              <a:rPr lang="pt-BR" dirty="0" err="1" smtClean="0"/>
              <a:t>maker</a:t>
            </a:r>
            <a:r>
              <a:rPr lang="pt-BR" dirty="0" smtClean="0"/>
              <a:t>.</a:t>
            </a:r>
            <a:endParaRPr lang="pt-BR" dirty="0"/>
          </a:p>
        </p:txBody>
      </p:sp>
    </p:spTree>
    <p:extLst>
      <p:ext uri="{BB962C8B-B14F-4D97-AF65-F5344CB8AC3E}">
        <p14:creationId xmlns:p14="http://schemas.microsoft.com/office/powerpoint/2010/main" val="1874224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2) </a:t>
            </a:r>
            <a:r>
              <a:rPr lang="pt-BR" dirty="0" err="1"/>
              <a:t>Change</a:t>
            </a:r>
            <a:r>
              <a:rPr lang="pt-BR" dirty="0"/>
              <a:t> </a:t>
            </a:r>
            <a:r>
              <a:rPr lang="pt-BR" dirty="0" smtClean="0"/>
              <a:t>Management</a:t>
            </a:r>
            <a:endParaRPr lang="pt-BR" dirty="0"/>
          </a:p>
        </p:txBody>
      </p:sp>
      <p:sp>
        <p:nvSpPr>
          <p:cNvPr id="3" name="Espaço Reservado para Conteúdo 2"/>
          <p:cNvSpPr>
            <a:spLocks noGrp="1"/>
          </p:cNvSpPr>
          <p:nvPr>
            <p:ph idx="1"/>
          </p:nvPr>
        </p:nvSpPr>
        <p:spPr/>
        <p:txBody>
          <a:bodyPr>
            <a:normAutofit lnSpcReduction="10000"/>
          </a:bodyPr>
          <a:lstStyle/>
          <a:p>
            <a:pPr marL="0" indent="0">
              <a:buNone/>
            </a:pPr>
            <a:r>
              <a:rPr lang="pt-BR" b="1" u="sng" dirty="0" err="1" smtClean="0"/>
              <a:t>Goals</a:t>
            </a:r>
            <a:r>
              <a:rPr lang="pt-BR" b="1" u="sng" dirty="0" smtClean="0"/>
              <a:t>:</a:t>
            </a:r>
          </a:p>
          <a:p>
            <a:pPr marL="0" indent="0">
              <a:buNone/>
            </a:pPr>
            <a:endParaRPr lang="pt-BR" dirty="0" smtClean="0"/>
          </a:p>
          <a:p>
            <a:r>
              <a:rPr lang="pt-BR" dirty="0" err="1" smtClean="0"/>
              <a:t>Ensure</a:t>
            </a:r>
            <a:r>
              <a:rPr lang="pt-BR" dirty="0" smtClean="0"/>
              <a:t> </a:t>
            </a:r>
            <a:r>
              <a:rPr lang="pt-BR" dirty="0" err="1" smtClean="0"/>
              <a:t>Standardized</a:t>
            </a:r>
            <a:r>
              <a:rPr lang="pt-BR" dirty="0" smtClean="0"/>
              <a:t>  </a:t>
            </a:r>
            <a:r>
              <a:rPr lang="pt-BR" dirty="0" err="1" smtClean="0"/>
              <a:t>methods</a:t>
            </a:r>
            <a:r>
              <a:rPr lang="pt-BR" dirty="0" smtClean="0"/>
              <a:t> </a:t>
            </a:r>
            <a:r>
              <a:rPr lang="pt-BR" dirty="0" err="1" smtClean="0"/>
              <a:t>and</a:t>
            </a:r>
            <a:r>
              <a:rPr lang="pt-BR" dirty="0" smtClean="0"/>
              <a:t> procedures;</a:t>
            </a:r>
          </a:p>
          <a:p>
            <a:endParaRPr lang="pt-BR" dirty="0" smtClean="0"/>
          </a:p>
          <a:p>
            <a:r>
              <a:rPr lang="pt-BR" dirty="0" err="1" smtClean="0"/>
              <a:t>Reduce</a:t>
            </a:r>
            <a:r>
              <a:rPr lang="pt-BR" dirty="0" smtClean="0"/>
              <a:t> </a:t>
            </a:r>
            <a:r>
              <a:rPr lang="pt-BR" dirty="0" err="1" smtClean="0"/>
              <a:t>Incidents</a:t>
            </a:r>
            <a:r>
              <a:rPr lang="pt-BR" dirty="0" smtClean="0"/>
              <a:t>, </a:t>
            </a:r>
            <a:r>
              <a:rPr lang="pt-BR" dirty="0" err="1" smtClean="0"/>
              <a:t>disruptions</a:t>
            </a:r>
            <a:r>
              <a:rPr lang="pt-BR" dirty="0" smtClean="0"/>
              <a:t> </a:t>
            </a:r>
            <a:r>
              <a:rPr lang="pt-BR" dirty="0" err="1" smtClean="0"/>
              <a:t>and</a:t>
            </a:r>
            <a:r>
              <a:rPr lang="pt-BR" dirty="0" smtClean="0"/>
              <a:t> </a:t>
            </a:r>
            <a:r>
              <a:rPr lang="pt-BR" dirty="0" err="1" smtClean="0"/>
              <a:t>rework</a:t>
            </a:r>
            <a:r>
              <a:rPr lang="pt-BR" dirty="0" smtClean="0"/>
              <a:t>;</a:t>
            </a:r>
          </a:p>
          <a:p>
            <a:endParaRPr lang="pt-BR" dirty="0" smtClean="0"/>
          </a:p>
          <a:p>
            <a:r>
              <a:rPr lang="pt-BR" dirty="0" err="1" smtClean="0"/>
              <a:t>Align</a:t>
            </a:r>
            <a:r>
              <a:rPr lang="pt-BR" dirty="0" smtClean="0"/>
              <a:t> business </a:t>
            </a:r>
            <a:r>
              <a:rPr lang="pt-BR" dirty="0" err="1" smtClean="0"/>
              <a:t>needs</a:t>
            </a:r>
            <a:r>
              <a:rPr lang="pt-BR" dirty="0" smtClean="0"/>
              <a:t> </a:t>
            </a:r>
            <a:r>
              <a:rPr lang="pt-BR" dirty="0" err="1" smtClean="0"/>
              <a:t>and</a:t>
            </a:r>
            <a:r>
              <a:rPr lang="pt-BR" dirty="0" smtClean="0"/>
              <a:t> </a:t>
            </a:r>
            <a:r>
              <a:rPr lang="pt-BR" dirty="0" err="1" smtClean="0"/>
              <a:t>technical</a:t>
            </a:r>
            <a:r>
              <a:rPr lang="pt-BR" dirty="0" smtClean="0"/>
              <a:t> </a:t>
            </a:r>
            <a:r>
              <a:rPr lang="pt-BR" dirty="0" err="1" smtClean="0"/>
              <a:t>demands</a:t>
            </a:r>
            <a:r>
              <a:rPr lang="pt-BR" dirty="0" smtClean="0"/>
              <a:t>;</a:t>
            </a:r>
          </a:p>
          <a:p>
            <a:endParaRPr lang="pt-BR" dirty="0" smtClean="0"/>
          </a:p>
          <a:p>
            <a:r>
              <a:rPr lang="pt-BR" dirty="0" smtClean="0"/>
              <a:t>Overall </a:t>
            </a:r>
            <a:r>
              <a:rPr lang="pt-BR" dirty="0" err="1" smtClean="0"/>
              <a:t>risk</a:t>
            </a:r>
            <a:r>
              <a:rPr lang="pt-BR" dirty="0" smtClean="0"/>
              <a:t> </a:t>
            </a:r>
            <a:r>
              <a:rPr lang="pt-BR" dirty="0" err="1" smtClean="0"/>
              <a:t>is</a:t>
            </a:r>
            <a:r>
              <a:rPr lang="pt-BR" dirty="0" smtClean="0"/>
              <a:t> </a:t>
            </a:r>
            <a:r>
              <a:rPr lang="pt-BR" dirty="0" err="1" smtClean="0"/>
              <a:t>optimized</a:t>
            </a:r>
            <a:r>
              <a:rPr lang="pt-BR" dirty="0" smtClean="0"/>
              <a:t>;</a:t>
            </a:r>
          </a:p>
          <a:p>
            <a:endParaRPr lang="pt-BR" dirty="0"/>
          </a:p>
        </p:txBody>
      </p:sp>
    </p:spTree>
    <p:extLst>
      <p:ext uri="{BB962C8B-B14F-4D97-AF65-F5344CB8AC3E}">
        <p14:creationId xmlns:p14="http://schemas.microsoft.com/office/powerpoint/2010/main" val="91561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err="1"/>
              <a:t>Change</a:t>
            </a:r>
            <a:r>
              <a:rPr lang="pt-BR" b="1" dirty="0"/>
              <a:t> </a:t>
            </a:r>
            <a:r>
              <a:rPr lang="pt-BR" b="1" dirty="0" err="1"/>
              <a:t>types</a:t>
            </a:r>
            <a:r>
              <a:rPr lang="pt-BR" b="1" dirty="0"/>
              <a:t>:</a:t>
            </a:r>
            <a:endParaRPr lang="pt-BR" dirty="0"/>
          </a:p>
        </p:txBody>
      </p:sp>
      <p:sp>
        <p:nvSpPr>
          <p:cNvPr id="3" name="Espaço Reservado para Conteúdo 2"/>
          <p:cNvSpPr>
            <a:spLocks noGrp="1"/>
          </p:cNvSpPr>
          <p:nvPr>
            <p:ph idx="1"/>
          </p:nvPr>
        </p:nvSpPr>
        <p:spPr/>
        <p:txBody>
          <a:bodyPr>
            <a:normAutofit lnSpcReduction="10000"/>
          </a:bodyPr>
          <a:lstStyle/>
          <a:p>
            <a:r>
              <a:rPr lang="en-US" b="1" dirty="0"/>
              <a:t>Standard: </a:t>
            </a:r>
            <a:r>
              <a:rPr lang="en-US" dirty="0"/>
              <a:t>A change to a service or infrastructure that has </a:t>
            </a:r>
            <a:r>
              <a:rPr lang="en-US" dirty="0" smtClean="0"/>
              <a:t>an accepted </a:t>
            </a:r>
            <a:r>
              <a:rPr lang="en-US" dirty="0"/>
              <a:t>and established procedure to provide a specific </a:t>
            </a:r>
            <a:r>
              <a:rPr lang="en-US" dirty="0" smtClean="0"/>
              <a:t>change requirement </a:t>
            </a:r>
            <a:r>
              <a:rPr lang="en-US" dirty="0"/>
              <a:t>for which the approach is pre-authorized by </a:t>
            </a:r>
            <a:r>
              <a:rPr lang="en-US" dirty="0" smtClean="0"/>
              <a:t>Change </a:t>
            </a:r>
            <a:r>
              <a:rPr lang="pt-BR" dirty="0" smtClean="0"/>
              <a:t>Management;</a:t>
            </a:r>
          </a:p>
          <a:p>
            <a:endParaRPr lang="pt-BR" dirty="0"/>
          </a:p>
          <a:p>
            <a:r>
              <a:rPr lang="en-US" b="1" dirty="0"/>
              <a:t>Normal: </a:t>
            </a:r>
            <a:r>
              <a:rPr lang="en-US" dirty="0"/>
              <a:t>Unless a change falls into one of the other models, it </a:t>
            </a:r>
            <a:r>
              <a:rPr lang="en-US" dirty="0" smtClean="0"/>
              <a:t>is considered </a:t>
            </a:r>
            <a:r>
              <a:rPr lang="en-US" dirty="0"/>
              <a:t>a normal change. Most organizations will have more </a:t>
            </a:r>
            <a:r>
              <a:rPr lang="en-US" dirty="0" smtClean="0"/>
              <a:t>than more </a:t>
            </a:r>
            <a:r>
              <a:rPr lang="en-US" dirty="0"/>
              <a:t>than one type of normal change. (e.g. major, minor, etc</a:t>
            </a:r>
            <a:r>
              <a:rPr lang="en-US" dirty="0" smtClean="0"/>
              <a:t>.);</a:t>
            </a:r>
          </a:p>
          <a:p>
            <a:endParaRPr lang="en-US" dirty="0"/>
          </a:p>
          <a:p>
            <a:r>
              <a:rPr lang="en-US" b="1" dirty="0"/>
              <a:t>Emergency: </a:t>
            </a:r>
            <a:r>
              <a:rPr lang="en-US" dirty="0"/>
              <a:t>A change intended to repair an error in an IT </a:t>
            </a:r>
            <a:r>
              <a:rPr lang="en-US" dirty="0" smtClean="0"/>
              <a:t>service that </a:t>
            </a:r>
            <a:r>
              <a:rPr lang="en-US" dirty="0"/>
              <a:t>is negatively impacting the business to a higher degree.</a:t>
            </a:r>
            <a:endParaRPr lang="pt-BR" dirty="0"/>
          </a:p>
        </p:txBody>
      </p:sp>
    </p:spTree>
    <p:extLst>
      <p:ext uri="{BB962C8B-B14F-4D97-AF65-F5344CB8AC3E}">
        <p14:creationId xmlns:p14="http://schemas.microsoft.com/office/powerpoint/2010/main" val="3112800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err="1" smtClean="0"/>
              <a:t>Change</a:t>
            </a:r>
            <a:r>
              <a:rPr lang="pt-BR" b="1" dirty="0" smtClean="0"/>
              <a:t> </a:t>
            </a:r>
            <a:r>
              <a:rPr lang="pt-BR" b="1" dirty="0"/>
              <a:t>Roles</a:t>
            </a:r>
            <a:endParaRPr lang="pt-BR" dirty="0"/>
          </a:p>
        </p:txBody>
      </p:sp>
      <p:sp>
        <p:nvSpPr>
          <p:cNvPr id="3" name="Espaço Reservado para Conteúdo 2"/>
          <p:cNvSpPr>
            <a:spLocks noGrp="1"/>
          </p:cNvSpPr>
          <p:nvPr>
            <p:ph idx="1"/>
          </p:nvPr>
        </p:nvSpPr>
        <p:spPr/>
        <p:txBody>
          <a:bodyPr/>
          <a:lstStyle/>
          <a:p>
            <a:pPr marL="0" indent="0">
              <a:buNone/>
            </a:pPr>
            <a:r>
              <a:rPr lang="pt-BR" b="1" dirty="0" err="1"/>
              <a:t>Change</a:t>
            </a:r>
            <a:r>
              <a:rPr lang="pt-BR" b="1" dirty="0"/>
              <a:t> </a:t>
            </a:r>
            <a:r>
              <a:rPr lang="pt-BR" b="1" dirty="0" err="1"/>
              <a:t>Advisory</a:t>
            </a:r>
            <a:r>
              <a:rPr lang="pt-BR" b="1" dirty="0"/>
              <a:t> </a:t>
            </a:r>
            <a:r>
              <a:rPr lang="pt-BR" b="1" dirty="0" err="1"/>
              <a:t>Board</a:t>
            </a:r>
            <a:endParaRPr lang="pt-BR" b="1" dirty="0"/>
          </a:p>
          <a:p>
            <a:pPr marL="0" indent="0">
              <a:buNone/>
            </a:pPr>
            <a:r>
              <a:rPr lang="pt-BR" dirty="0"/>
              <a:t>- </a:t>
            </a:r>
            <a:r>
              <a:rPr lang="pt-BR" dirty="0" err="1"/>
              <a:t>Supports</a:t>
            </a:r>
            <a:r>
              <a:rPr lang="pt-BR" dirty="0"/>
              <a:t> </a:t>
            </a:r>
            <a:r>
              <a:rPr lang="pt-BR" dirty="0" err="1"/>
              <a:t>the</a:t>
            </a:r>
            <a:r>
              <a:rPr lang="pt-BR" dirty="0"/>
              <a:t> </a:t>
            </a:r>
            <a:r>
              <a:rPr lang="pt-BR" dirty="0" err="1"/>
              <a:t>change</a:t>
            </a:r>
            <a:r>
              <a:rPr lang="pt-BR" dirty="0"/>
              <a:t> manager</a:t>
            </a:r>
          </a:p>
          <a:p>
            <a:pPr marL="0" indent="0">
              <a:buNone/>
            </a:pPr>
            <a:r>
              <a:rPr lang="en-US" dirty="0"/>
              <a:t>- Consulted on major and significant </a:t>
            </a:r>
            <a:r>
              <a:rPr lang="en-US" dirty="0" smtClean="0"/>
              <a:t>changes</a:t>
            </a:r>
          </a:p>
          <a:p>
            <a:endParaRPr lang="en-US" dirty="0"/>
          </a:p>
          <a:p>
            <a:pPr marL="0" indent="0">
              <a:buNone/>
            </a:pPr>
            <a:r>
              <a:rPr lang="pt-BR" b="1" dirty="0" err="1" smtClean="0"/>
              <a:t>Emergency</a:t>
            </a:r>
            <a:r>
              <a:rPr lang="pt-BR" b="1" dirty="0" smtClean="0"/>
              <a:t> </a:t>
            </a:r>
            <a:r>
              <a:rPr lang="pt-BR" b="1" dirty="0"/>
              <a:t>CAB (ECAB)</a:t>
            </a:r>
          </a:p>
          <a:p>
            <a:pPr marL="0" indent="0">
              <a:buNone/>
            </a:pPr>
            <a:r>
              <a:rPr lang="pt-BR" dirty="0"/>
              <a:t>- </a:t>
            </a:r>
            <a:r>
              <a:rPr lang="pt-BR" dirty="0" err="1"/>
              <a:t>Subset</a:t>
            </a:r>
            <a:r>
              <a:rPr lang="pt-BR" dirty="0"/>
              <a:t> </a:t>
            </a:r>
            <a:r>
              <a:rPr lang="pt-BR" dirty="0" err="1"/>
              <a:t>of</a:t>
            </a:r>
            <a:r>
              <a:rPr lang="pt-BR" dirty="0"/>
              <a:t> standard CAB</a:t>
            </a:r>
          </a:p>
          <a:p>
            <a:pPr marL="0" indent="0">
              <a:buNone/>
            </a:pPr>
            <a:r>
              <a:rPr lang="en-US" dirty="0"/>
              <a:t>- Membership depends on the specific change</a:t>
            </a:r>
            <a:endParaRPr lang="pt-BR" dirty="0"/>
          </a:p>
        </p:txBody>
      </p:sp>
    </p:spTree>
    <p:extLst>
      <p:ext uri="{BB962C8B-B14F-4D97-AF65-F5344CB8AC3E}">
        <p14:creationId xmlns:p14="http://schemas.microsoft.com/office/powerpoint/2010/main" val="2404317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7 </a:t>
            </a:r>
            <a:r>
              <a:rPr lang="pt-BR" b="1" dirty="0" err="1" smtClean="0"/>
              <a:t>Rs</a:t>
            </a:r>
            <a:r>
              <a:rPr lang="pt-BR" b="1" dirty="0" smtClean="0"/>
              <a:t> </a:t>
            </a:r>
            <a:r>
              <a:rPr lang="pt-BR" b="1" dirty="0" err="1" smtClean="0"/>
              <a:t>of</a:t>
            </a:r>
            <a:r>
              <a:rPr lang="pt-BR" b="1" dirty="0" smtClean="0"/>
              <a:t> </a:t>
            </a:r>
            <a:r>
              <a:rPr lang="pt-BR" b="1" dirty="0" err="1" smtClean="0"/>
              <a:t>Change</a:t>
            </a:r>
            <a:r>
              <a:rPr lang="pt-BR" b="1" dirty="0" smtClean="0"/>
              <a:t> </a:t>
            </a:r>
            <a:r>
              <a:rPr lang="pt-BR" b="1" dirty="0" err="1" smtClean="0"/>
              <a:t>Mangement</a:t>
            </a:r>
            <a:endParaRPr lang="pt-BR" b="1" dirty="0"/>
          </a:p>
        </p:txBody>
      </p:sp>
      <p:pic>
        <p:nvPicPr>
          <p:cNvPr id="4" name="Imagem 3"/>
          <p:cNvPicPr>
            <a:picLocks noChangeAspect="1"/>
          </p:cNvPicPr>
          <p:nvPr/>
        </p:nvPicPr>
        <p:blipFill>
          <a:blip r:embed="rId2"/>
          <a:stretch>
            <a:fillRect/>
          </a:stretch>
        </p:blipFill>
        <p:spPr>
          <a:xfrm>
            <a:off x="838200" y="1795229"/>
            <a:ext cx="8105078" cy="4466618"/>
          </a:xfrm>
          <a:prstGeom prst="rect">
            <a:avLst/>
          </a:prstGeom>
        </p:spPr>
      </p:pic>
    </p:spTree>
    <p:extLst>
      <p:ext uri="{BB962C8B-B14F-4D97-AF65-F5344CB8AC3E}">
        <p14:creationId xmlns:p14="http://schemas.microsoft.com/office/powerpoint/2010/main" val="357730641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1190</Words>
  <Application>Microsoft Office PowerPoint</Application>
  <PresentationFormat>Widescreen</PresentationFormat>
  <Paragraphs>162</Paragraphs>
  <Slides>24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24</vt:i4>
      </vt:variant>
    </vt:vector>
  </HeadingPairs>
  <TitlesOfParts>
    <vt:vector size="28" baseType="lpstr">
      <vt:lpstr>Arial</vt:lpstr>
      <vt:lpstr>Calibri</vt:lpstr>
      <vt:lpstr>Calibri Light</vt:lpstr>
      <vt:lpstr>Tema do Office</vt:lpstr>
      <vt:lpstr>The Service Transition</vt:lpstr>
      <vt:lpstr>Service Transition Overview</vt:lpstr>
      <vt:lpstr>Service Transition Flow</vt:lpstr>
      <vt:lpstr>Service Transition Processes</vt:lpstr>
      <vt:lpstr>1) Transition Planning &amp; Support</vt:lpstr>
      <vt:lpstr>2) Change Management</vt:lpstr>
      <vt:lpstr>Change types:</vt:lpstr>
      <vt:lpstr>Change Roles</vt:lpstr>
      <vt:lpstr>7 Rs of Change Mangement</vt:lpstr>
      <vt:lpstr>Change Process</vt:lpstr>
      <vt:lpstr>Change Key Performance Indicators</vt:lpstr>
      <vt:lpstr>3) Service, Asset &amp; Configuration Management (SACM)</vt:lpstr>
      <vt:lpstr>Relationship: DML and CMDB</vt:lpstr>
      <vt:lpstr>4) Release &amp; Deployment Management</vt:lpstr>
      <vt:lpstr>Releases: Automated vs Manual</vt:lpstr>
      <vt:lpstr>5) Service Validation and Testing</vt:lpstr>
      <vt:lpstr>Service ‘V’ Model</vt:lpstr>
      <vt:lpstr>Exit Criteria</vt:lpstr>
      <vt:lpstr>6) Evaluation</vt:lpstr>
      <vt:lpstr>7) Knowledge Management</vt:lpstr>
      <vt:lpstr>DIKW concept</vt:lpstr>
      <vt:lpstr>Relationship: SKMS, CMS, CMDB and KEBD</vt:lpstr>
      <vt:lpstr>Service Knowledge Management System (SKMS)</vt:lpstr>
      <vt:lpstr>References</vt:lpstr>
    </vt:vector>
  </TitlesOfParts>
  <Company>Fatec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Service Strategy Lifecycle</dc:title>
  <dc:creator>Michel Moron Munhoz</dc:creator>
  <cp:lastModifiedBy>Michel Moron Munhoz</cp:lastModifiedBy>
  <cp:revision>53</cp:revision>
  <dcterms:created xsi:type="dcterms:W3CDTF">2018-10-02T22:07:42Z</dcterms:created>
  <dcterms:modified xsi:type="dcterms:W3CDTF">2018-11-05T21:34:53Z</dcterms:modified>
</cp:coreProperties>
</file>