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0"/>
  </p:handoutMasterIdLst>
  <p:sldIdLst>
    <p:sldId id="259" r:id="rId2"/>
    <p:sldId id="262" r:id="rId3"/>
    <p:sldId id="267" r:id="rId4"/>
    <p:sldId id="266" r:id="rId5"/>
    <p:sldId id="263" r:id="rId6"/>
    <p:sldId id="261" r:id="rId7"/>
    <p:sldId id="264" r:id="rId8"/>
    <p:sldId id="265" r:id="rId9"/>
    <p:sldId id="268" r:id="rId10"/>
    <p:sldId id="282" r:id="rId11"/>
    <p:sldId id="283" r:id="rId12"/>
    <p:sldId id="269" r:id="rId13"/>
    <p:sldId id="271" r:id="rId14"/>
    <p:sldId id="284" r:id="rId15"/>
    <p:sldId id="285" r:id="rId16"/>
    <p:sldId id="272" r:id="rId17"/>
    <p:sldId id="281" r:id="rId18"/>
    <p:sldId id="286" r:id="rId19"/>
    <p:sldId id="273" r:id="rId20"/>
    <p:sldId id="274" r:id="rId21"/>
    <p:sldId id="275" r:id="rId22"/>
    <p:sldId id="280" r:id="rId23"/>
    <p:sldId id="276" r:id="rId24"/>
    <p:sldId id="287" r:id="rId25"/>
    <p:sldId id="278" r:id="rId26"/>
    <p:sldId id="279" r:id="rId27"/>
    <p:sldId id="277" r:id="rId28"/>
    <p:sldId id="270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AD191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930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pPr/>
              <a:t>14/06/2016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14/06/2016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949279"/>
            <a:ext cx="1368152" cy="7368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06531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14/06/2016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43" y="6021288"/>
            <a:ext cx="1337185" cy="7200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8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14/06/2016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949279"/>
            <a:ext cx="1368152" cy="7368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18973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14/06/2016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43" y="6021288"/>
            <a:ext cx="1337185" cy="7200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53595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pPr/>
              <a:t>14/06/2016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29950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77817"/>
            <a:ext cx="5586430" cy="2603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t="2226" b="2076"/>
          <a:stretch>
            <a:fillRect/>
          </a:stretch>
        </p:blipFill>
        <p:spPr bwMode="auto">
          <a:xfrm>
            <a:off x="1829152" y="2928934"/>
            <a:ext cx="5528930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06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874" y="142852"/>
            <a:ext cx="69151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" y="1562116"/>
            <a:ext cx="70866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06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60699"/>
            <a:ext cx="5262585" cy="548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06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737" y="500042"/>
            <a:ext cx="6709849" cy="481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06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3" y="714356"/>
            <a:ext cx="909637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06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38" y="714356"/>
            <a:ext cx="86963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06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71480"/>
            <a:ext cx="7678779" cy="4419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06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762139"/>
            <a:ext cx="89916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71414"/>
            <a:ext cx="84391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06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8" y="1714488"/>
            <a:ext cx="91154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06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71414"/>
            <a:ext cx="86487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38" y="2500306"/>
            <a:ext cx="90773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06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SISTEMAS ERP</a:t>
            </a:r>
            <a:endParaRPr lang="pt-B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28596" y="1500174"/>
            <a:ext cx="8229600" cy="4071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just">
              <a:spcBef>
                <a:spcPct val="0"/>
              </a:spcBef>
            </a:pPr>
            <a:r>
              <a:rPr lang="pt-BR" sz="2000" dirty="0" smtClean="0">
                <a:latin typeface="+mj-lt"/>
                <a:ea typeface="+mj-ea"/>
                <a:cs typeface="+mj-cs"/>
              </a:rPr>
              <a:t>Sistemas ERP são sistemas </a:t>
            </a:r>
            <a:r>
              <a:rPr lang="pt-BR" sz="2000" dirty="0" smtClean="0">
                <a:latin typeface="+mj-lt"/>
                <a:ea typeface="+mj-ea"/>
                <a:cs typeface="+mj-cs"/>
              </a:rPr>
              <a:t>de gestão integrada, muito utilizados nos últimos anos, </a:t>
            </a:r>
            <a:r>
              <a:rPr lang="pt-BR" sz="2000" dirty="0" smtClean="0">
                <a:latin typeface="+mj-lt"/>
                <a:ea typeface="+mj-ea"/>
                <a:cs typeface="+mj-cs"/>
              </a:rPr>
              <a:t>que têm </a:t>
            </a:r>
            <a:r>
              <a:rPr lang="pt-BR" sz="2000" dirty="0" smtClean="0">
                <a:latin typeface="+mj-lt"/>
                <a:ea typeface="+mj-ea"/>
                <a:cs typeface="+mj-cs"/>
              </a:rPr>
              <a:t>se mostrado capazes de auxiliar e proporcionar benefícios para as organizações otimizando o fluxo de informações entre os setores</a:t>
            </a:r>
            <a:r>
              <a:rPr lang="pt-BR" sz="2000" dirty="0" smtClean="0">
                <a:latin typeface="+mj-lt"/>
                <a:ea typeface="+mj-ea"/>
                <a:cs typeface="+mj-cs"/>
              </a:rPr>
              <a:t>.. </a:t>
            </a:r>
            <a:endParaRPr lang="pt-BR" sz="20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</a:pPr>
            <a:r>
              <a:rPr lang="pt-BR" sz="2000" dirty="0" smtClean="0">
                <a:latin typeface="+mj-lt"/>
                <a:ea typeface="+mj-ea"/>
                <a:cs typeface="+mj-cs"/>
              </a:rPr>
              <a:t>Esse trabalho é uma pesquisa sobre ferramentas do </a:t>
            </a:r>
            <a:r>
              <a:rPr lang="pt-BR" sz="2000" dirty="0" smtClean="0"/>
              <a:t>sistema </a:t>
            </a:r>
            <a:r>
              <a:rPr lang="pt-BR" sz="2000" dirty="0" smtClean="0">
                <a:latin typeface="+mj-lt"/>
                <a:ea typeface="+mj-ea"/>
                <a:cs typeface="+mj-cs"/>
              </a:rPr>
              <a:t>SAP.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6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 l="1009"/>
          <a:stretch>
            <a:fillRect/>
          </a:stretch>
        </p:blipFill>
        <p:spPr bwMode="auto">
          <a:xfrm>
            <a:off x="642910" y="66680"/>
            <a:ext cx="793911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8749" y="4219590"/>
            <a:ext cx="67722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06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 l="16925"/>
          <a:stretch>
            <a:fillRect/>
          </a:stretch>
        </p:blipFill>
        <p:spPr bwMode="auto">
          <a:xfrm>
            <a:off x="71406" y="2000240"/>
            <a:ext cx="5610217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 l="18220"/>
          <a:stretch>
            <a:fillRect/>
          </a:stretch>
        </p:blipFill>
        <p:spPr bwMode="auto">
          <a:xfrm>
            <a:off x="3571868" y="1990739"/>
            <a:ext cx="551499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8915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857232"/>
            <a:ext cx="9144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06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 b="6173"/>
          <a:stretch>
            <a:fillRect/>
          </a:stretch>
        </p:blipFill>
        <p:spPr bwMode="auto">
          <a:xfrm>
            <a:off x="104775" y="114293"/>
            <a:ext cx="8934450" cy="2171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0150" y="2376504"/>
            <a:ext cx="67437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06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2852"/>
            <a:ext cx="88392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3913" y="3143248"/>
            <a:ext cx="74961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06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00042"/>
            <a:ext cx="780097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06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 b="5792"/>
          <a:stretch>
            <a:fillRect/>
          </a:stretch>
        </p:blipFill>
        <p:spPr bwMode="auto">
          <a:xfrm>
            <a:off x="919163" y="3319479"/>
            <a:ext cx="7305675" cy="2324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3476" y="80962"/>
            <a:ext cx="73533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06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763" y="3286124"/>
            <a:ext cx="726757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" y="71414"/>
            <a:ext cx="88011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06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128590"/>
            <a:ext cx="84296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591" y="4008699"/>
            <a:ext cx="8205813" cy="71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06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57200" y="221456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OBRIGADO !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506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ERP SAP</a:t>
            </a:r>
            <a:endParaRPr lang="pt-B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28596" y="1500174"/>
            <a:ext cx="8229600" cy="4071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just">
              <a:spcBef>
                <a:spcPct val="0"/>
              </a:spcBef>
            </a:pPr>
            <a:r>
              <a:rPr lang="pt-BR" sz="2000" dirty="0" smtClean="0">
                <a:latin typeface="+mj-lt"/>
                <a:ea typeface="+mj-ea"/>
                <a:cs typeface="+mj-cs"/>
              </a:rPr>
              <a:t>A SAP começou suas </a:t>
            </a:r>
            <a:r>
              <a:rPr lang="pt-BR" sz="2000" dirty="0" smtClean="0">
                <a:latin typeface="+mj-lt"/>
                <a:ea typeface="+mj-ea"/>
                <a:cs typeface="+mj-cs"/>
              </a:rPr>
              <a:t>atividades </a:t>
            </a:r>
            <a:r>
              <a:rPr lang="pt-BR" sz="2000" dirty="0" smtClean="0">
                <a:latin typeface="+mj-lt"/>
                <a:ea typeface="+mj-ea"/>
                <a:cs typeface="+mj-cs"/>
              </a:rPr>
              <a:t>em 1972, na cidade de </a:t>
            </a:r>
            <a:r>
              <a:rPr lang="pt-BR" sz="2000" dirty="0" err="1" smtClean="0">
                <a:latin typeface="+mj-lt"/>
                <a:ea typeface="+mj-ea"/>
                <a:cs typeface="+mj-cs"/>
              </a:rPr>
              <a:t>Walldorf</a:t>
            </a:r>
            <a:r>
              <a:rPr lang="pt-BR" sz="2000" dirty="0" smtClean="0">
                <a:latin typeface="+mj-lt"/>
                <a:ea typeface="+mj-ea"/>
                <a:cs typeface="+mj-cs"/>
              </a:rPr>
              <a:t>, Alemanha, criada por cinco engenheiros, ex-funcionários da IBM.</a:t>
            </a:r>
          </a:p>
          <a:p>
            <a:pPr lvl="0" algn="just">
              <a:spcBef>
                <a:spcPct val="0"/>
              </a:spcBef>
            </a:pPr>
            <a:endParaRPr lang="pt-BR" sz="20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</a:pPr>
            <a:r>
              <a:rPr lang="pt-BR" sz="2000" dirty="0" smtClean="0">
                <a:latin typeface="+mj-lt"/>
                <a:ea typeface="+mj-ea"/>
                <a:cs typeface="+mj-cs"/>
              </a:rPr>
              <a:t>SAP é uma empresa criadora de softwares de gestão de empresas. Ao longo de quatro décadas, a SAP </a:t>
            </a:r>
            <a:r>
              <a:rPr lang="pt-BR" sz="2000" dirty="0" smtClean="0">
                <a:latin typeface="+mj-lt"/>
                <a:ea typeface="+mj-ea"/>
                <a:cs typeface="+mj-cs"/>
              </a:rPr>
              <a:t>evoluiu de uma empresa pequena e regional na cidade de </a:t>
            </a:r>
            <a:r>
              <a:rPr lang="pt-BR" sz="2000" dirty="0" err="1" smtClean="0">
                <a:latin typeface="+mj-lt"/>
                <a:ea typeface="+mj-ea"/>
                <a:cs typeface="+mj-cs"/>
              </a:rPr>
              <a:t>Walldorf</a:t>
            </a:r>
            <a:r>
              <a:rPr lang="pt-BR" sz="2000" dirty="0" smtClean="0">
                <a:latin typeface="+mj-lt"/>
                <a:ea typeface="+mj-ea"/>
                <a:cs typeface="+mj-cs"/>
              </a:rPr>
              <a:t> a uma organização de alcance mundial. Hoje</a:t>
            </a:r>
            <a:r>
              <a:rPr lang="pt-BR" sz="2000" dirty="0" smtClean="0">
                <a:latin typeface="+mj-lt"/>
                <a:ea typeface="+mj-ea"/>
                <a:cs typeface="+mj-cs"/>
              </a:rPr>
              <a:t>, a SAP é a líder global de mercado em soluções de negócios </a:t>
            </a:r>
            <a:r>
              <a:rPr lang="pt-BR" sz="2000" dirty="0" smtClean="0">
                <a:latin typeface="+mj-lt"/>
                <a:ea typeface="+mj-ea"/>
                <a:cs typeface="+mj-cs"/>
              </a:rPr>
              <a:t>colaborativas </a:t>
            </a:r>
            <a:r>
              <a:rPr lang="pt-BR" sz="2000" dirty="0" smtClean="0">
                <a:latin typeface="+mj-lt"/>
                <a:ea typeface="+mj-ea"/>
                <a:cs typeface="+mj-cs"/>
              </a:rPr>
              <a:t>e </a:t>
            </a:r>
            <a:r>
              <a:rPr lang="pt-BR" sz="2000" dirty="0" err="1" smtClean="0">
                <a:latin typeface="+mj-lt"/>
                <a:ea typeface="+mj-ea"/>
                <a:cs typeface="+mj-cs"/>
              </a:rPr>
              <a:t>multi-empresas</a:t>
            </a:r>
            <a:r>
              <a:rPr lang="pt-BR" sz="2000" dirty="0" smtClean="0">
                <a:latin typeface="+mj-lt"/>
                <a:ea typeface="+mj-ea"/>
                <a:cs typeface="+mj-cs"/>
              </a:rPr>
              <a:t>. O principal produto da empresa é o sistema integrado de gestão empresarial SAP ERP .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6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Definição de Solution Manager</a:t>
            </a:r>
            <a:endParaRPr lang="pt-B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28596" y="1500174"/>
            <a:ext cx="8229600" cy="4071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lvl="0" algn="just">
              <a:spcBef>
                <a:spcPct val="0"/>
              </a:spcBef>
            </a:pPr>
            <a:r>
              <a:rPr lang="pt-BR" sz="2400" dirty="0" smtClean="0">
                <a:latin typeface="+mj-lt"/>
                <a:ea typeface="+mj-ea"/>
                <a:cs typeface="+mj-cs"/>
              </a:rPr>
              <a:t>O SAP Solution Manager é uma plataforma de gerenciamento de aplicativo central que os clientes podem executar em sua solução para ajudá-los de forma eficiente implementar, </a:t>
            </a:r>
            <a:r>
              <a:rPr lang="pt-BR" sz="2400" dirty="0" smtClean="0">
                <a:latin typeface="+mj-lt"/>
                <a:ea typeface="+mj-ea"/>
                <a:cs typeface="+mj-cs"/>
              </a:rPr>
              <a:t>operar, </a:t>
            </a:r>
            <a:r>
              <a:rPr lang="pt-BR" sz="2400" dirty="0" smtClean="0">
                <a:latin typeface="+mj-lt"/>
                <a:ea typeface="+mj-ea"/>
                <a:cs typeface="+mj-cs"/>
              </a:rPr>
              <a:t>monitorar e apoiar as suas soluções SAP.</a:t>
            </a:r>
          </a:p>
          <a:p>
            <a:pPr lvl="0" algn="just">
              <a:spcBef>
                <a:spcPct val="0"/>
              </a:spcBef>
            </a:pPr>
            <a:endParaRPr lang="pt-BR" sz="2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</a:pPr>
            <a:r>
              <a:rPr lang="pt-BR" sz="2400" dirty="0" smtClean="0">
                <a:latin typeface="+mj-lt"/>
                <a:ea typeface="+mj-ea"/>
                <a:cs typeface="+mj-cs"/>
              </a:rPr>
              <a:t>SAP Solution Manager é </a:t>
            </a:r>
            <a:r>
              <a:rPr lang="pt-BR" sz="2400" dirty="0" smtClean="0">
                <a:latin typeface="+mj-lt"/>
                <a:ea typeface="+mj-ea"/>
                <a:cs typeface="+mj-cs"/>
              </a:rPr>
              <a:t>utilizado </a:t>
            </a:r>
            <a:r>
              <a:rPr lang="pt-BR" sz="2400" dirty="0" smtClean="0">
                <a:latin typeface="+mj-lt"/>
                <a:ea typeface="+mj-ea"/>
                <a:cs typeface="+mj-cs"/>
              </a:rPr>
              <a:t>tanto para Implementação e funções operacionais .</a:t>
            </a:r>
          </a:p>
          <a:p>
            <a:pPr lvl="0" algn="just">
              <a:spcBef>
                <a:spcPct val="0"/>
              </a:spcBef>
            </a:pPr>
            <a:endParaRPr lang="pt-BR" sz="2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</a:pPr>
            <a:r>
              <a:rPr lang="pt-BR" sz="2400" dirty="0" smtClean="0">
                <a:latin typeface="+mj-lt"/>
                <a:ea typeface="+mj-ea"/>
                <a:cs typeface="+mj-cs"/>
              </a:rPr>
              <a:t>E oferece ferramentas, conteúdo e uma porta de entrada para o SAP que pode ajudar a:</a:t>
            </a:r>
          </a:p>
          <a:p>
            <a:pPr lvl="0" algn="just">
              <a:spcBef>
                <a:spcPct val="0"/>
              </a:spcBef>
            </a:pPr>
            <a:endParaRPr lang="pt-BR" sz="2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</a:pPr>
            <a:r>
              <a:rPr lang="pt-BR" sz="2400" dirty="0" smtClean="0">
                <a:latin typeface="+mj-lt"/>
                <a:ea typeface="+mj-ea"/>
                <a:cs typeface="+mj-cs"/>
              </a:rPr>
              <a:t>• Otimizar a gestão da sua solução SAP</a:t>
            </a:r>
          </a:p>
          <a:p>
            <a:pPr lvl="0" algn="just">
              <a:spcBef>
                <a:spcPct val="0"/>
              </a:spcBef>
            </a:pPr>
            <a:r>
              <a:rPr lang="pt-BR" sz="2400" dirty="0" smtClean="0">
                <a:latin typeface="+mj-lt"/>
                <a:ea typeface="+mj-ea"/>
                <a:cs typeface="+mj-cs"/>
              </a:rPr>
              <a:t>• Garantir a confiabilidade de sua solução SAP</a:t>
            </a:r>
          </a:p>
          <a:p>
            <a:pPr lvl="0" algn="just">
              <a:spcBef>
                <a:spcPct val="0"/>
              </a:spcBef>
            </a:pPr>
            <a:r>
              <a:rPr lang="pt-BR" sz="2400" dirty="0" smtClean="0">
                <a:latin typeface="+mj-lt"/>
                <a:ea typeface="+mj-ea"/>
                <a:cs typeface="+mj-cs"/>
              </a:rPr>
              <a:t>• Garantir operações eficientes</a:t>
            </a:r>
          </a:p>
          <a:p>
            <a:pPr lvl="0" algn="just">
              <a:spcBef>
                <a:spcPct val="0"/>
              </a:spcBef>
            </a:pPr>
            <a:r>
              <a:rPr lang="pt-BR" sz="2400" dirty="0" smtClean="0">
                <a:latin typeface="+mj-lt"/>
                <a:ea typeface="+mj-ea"/>
                <a:cs typeface="+mj-cs"/>
              </a:rPr>
              <a:t>• Facilitar implementação e atualizações</a:t>
            </a:r>
          </a:p>
          <a:p>
            <a:pPr lvl="0" algn="just">
              <a:spcBef>
                <a:spcPct val="0"/>
              </a:spcBef>
            </a:pPr>
            <a:r>
              <a:rPr lang="pt-BR" sz="2400" dirty="0" smtClean="0">
                <a:latin typeface="+mj-lt"/>
                <a:ea typeface="+mj-ea"/>
                <a:cs typeface="+mj-cs"/>
              </a:rPr>
              <a:t>• Continuamente adaptar e melhorar a sua solução (Melhoria continua)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6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Cenários de USO Solution Manager 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28596" y="1500174"/>
            <a:ext cx="8229600" cy="4071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just">
              <a:spcBef>
                <a:spcPct val="0"/>
              </a:spcBef>
            </a:pPr>
            <a:r>
              <a:rPr lang="pt-BR" sz="2000" dirty="0" smtClean="0">
                <a:latin typeface="+mj-lt"/>
                <a:ea typeface="+mj-ea"/>
                <a:cs typeface="+mj-cs"/>
              </a:rPr>
              <a:t>Há muitos cenários em que o SAP Solution Manager pode ser usado. Cada cenário ocorre em uma das três fases do ciclo de vida, implementação, operações e otimização. Isso também é conhecido como o ciclo de melhoria contínua. Há seis cenários comuns para Solution Manager:</a:t>
            </a:r>
          </a:p>
          <a:p>
            <a:pPr lvl="0" algn="just">
              <a:spcBef>
                <a:spcPct val="0"/>
              </a:spcBef>
            </a:pPr>
            <a:endParaRPr lang="pt-BR" sz="20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</a:pPr>
            <a:r>
              <a:rPr lang="pt-BR" sz="2000" dirty="0" smtClean="0">
                <a:latin typeface="+mj-lt"/>
                <a:ea typeface="+mj-ea"/>
                <a:cs typeface="+mj-cs"/>
              </a:rPr>
              <a:t>• Implementar soluções SAP</a:t>
            </a:r>
          </a:p>
          <a:p>
            <a:pPr lvl="0" algn="just">
              <a:spcBef>
                <a:spcPct val="0"/>
              </a:spcBef>
            </a:pPr>
            <a:r>
              <a:rPr lang="pt-BR" sz="2000" dirty="0" smtClean="0">
                <a:latin typeface="+mj-lt"/>
                <a:ea typeface="+mj-ea"/>
                <a:cs typeface="+mj-cs"/>
              </a:rPr>
              <a:t>• </a:t>
            </a:r>
            <a:r>
              <a:rPr lang="pt-BR" sz="2000" dirty="0" smtClean="0"/>
              <a:t>Monitorar </a:t>
            </a:r>
            <a:r>
              <a:rPr lang="pt-BR" sz="2000" dirty="0" smtClean="0">
                <a:latin typeface="+mj-lt"/>
                <a:ea typeface="+mj-ea"/>
                <a:cs typeface="+mj-cs"/>
              </a:rPr>
              <a:t>soluções SAP</a:t>
            </a:r>
          </a:p>
          <a:p>
            <a:pPr lvl="0" algn="just">
              <a:spcBef>
                <a:spcPct val="0"/>
              </a:spcBef>
            </a:pPr>
            <a:r>
              <a:rPr lang="pt-BR" sz="2000" dirty="0" smtClean="0">
                <a:latin typeface="+mj-lt"/>
                <a:ea typeface="+mj-ea"/>
                <a:cs typeface="+mj-cs"/>
              </a:rPr>
              <a:t>• Gerenciar o “</a:t>
            </a:r>
            <a:r>
              <a:rPr lang="pt-BR" sz="2000" dirty="0" err="1" smtClean="0">
                <a:latin typeface="+mj-lt"/>
                <a:ea typeface="+mj-ea"/>
                <a:cs typeface="+mj-cs"/>
              </a:rPr>
              <a:t>Service</a:t>
            </a:r>
            <a:r>
              <a:rPr lang="pt-BR" sz="2000" dirty="0" smtClean="0">
                <a:latin typeface="+mj-lt"/>
                <a:ea typeface="+mj-ea"/>
                <a:cs typeface="+mj-cs"/>
              </a:rPr>
              <a:t> </a:t>
            </a:r>
            <a:r>
              <a:rPr lang="pt-BR" sz="2000" dirty="0" err="1" smtClean="0">
                <a:latin typeface="+mj-lt"/>
                <a:ea typeface="+mj-ea"/>
                <a:cs typeface="+mj-cs"/>
              </a:rPr>
              <a:t>Desk</a:t>
            </a:r>
            <a:r>
              <a:rPr lang="pt-BR" sz="2000" dirty="0" smtClean="0">
                <a:latin typeface="+mj-lt"/>
                <a:ea typeface="+mj-ea"/>
                <a:cs typeface="+mj-cs"/>
              </a:rPr>
              <a:t>”</a:t>
            </a:r>
          </a:p>
          <a:p>
            <a:pPr lvl="0" algn="just">
              <a:spcBef>
                <a:spcPct val="0"/>
              </a:spcBef>
            </a:pPr>
            <a:r>
              <a:rPr lang="pt-BR" sz="2000" dirty="0" smtClean="0">
                <a:latin typeface="+mj-lt"/>
                <a:ea typeface="+mj-ea"/>
                <a:cs typeface="+mj-cs"/>
              </a:rPr>
              <a:t>• Link para o SAP </a:t>
            </a:r>
            <a:r>
              <a:rPr lang="pt-BR" sz="2000" dirty="0" err="1" smtClean="0">
                <a:latin typeface="+mj-lt"/>
                <a:ea typeface="+mj-ea"/>
                <a:cs typeface="+mj-cs"/>
              </a:rPr>
              <a:t>Services</a:t>
            </a:r>
            <a:r>
              <a:rPr lang="pt-BR" sz="2000" dirty="0" smtClean="0">
                <a:latin typeface="+mj-lt"/>
                <a:ea typeface="+mj-ea"/>
                <a:cs typeface="+mj-cs"/>
              </a:rPr>
              <a:t>	</a:t>
            </a:r>
          </a:p>
          <a:p>
            <a:pPr lvl="0" algn="just">
              <a:spcBef>
                <a:spcPct val="0"/>
              </a:spcBef>
            </a:pPr>
            <a:r>
              <a:rPr lang="pt-BR" sz="2000" dirty="0" smtClean="0">
                <a:latin typeface="+mj-lt"/>
                <a:ea typeface="+mj-ea"/>
                <a:cs typeface="+mj-cs"/>
              </a:rPr>
              <a:t>• Gerenciar “</a:t>
            </a:r>
            <a:r>
              <a:rPr lang="pt-BR" sz="2000" dirty="0" err="1" smtClean="0">
                <a:latin typeface="+mj-lt"/>
                <a:ea typeface="+mj-ea"/>
                <a:cs typeface="+mj-cs"/>
              </a:rPr>
              <a:t>Change</a:t>
            </a:r>
            <a:r>
              <a:rPr lang="pt-BR" sz="2000" dirty="0" smtClean="0">
                <a:latin typeface="+mj-lt"/>
                <a:ea typeface="+mj-ea"/>
                <a:cs typeface="+mj-cs"/>
              </a:rPr>
              <a:t> </a:t>
            </a:r>
            <a:r>
              <a:rPr lang="pt-BR" sz="2000" dirty="0" err="1" smtClean="0">
                <a:latin typeface="+mj-lt"/>
                <a:ea typeface="+mj-ea"/>
                <a:cs typeface="+mj-cs"/>
              </a:rPr>
              <a:t>Requests</a:t>
            </a:r>
            <a:r>
              <a:rPr lang="pt-BR" sz="2000" dirty="0" smtClean="0">
                <a:latin typeface="+mj-lt"/>
                <a:ea typeface="+mj-ea"/>
                <a:cs typeface="+mj-cs"/>
              </a:rPr>
              <a:t>”</a:t>
            </a:r>
          </a:p>
          <a:p>
            <a:pPr lvl="0" algn="just">
              <a:spcBef>
                <a:spcPct val="0"/>
              </a:spcBef>
            </a:pPr>
            <a:r>
              <a:rPr lang="pt-BR" sz="2000" dirty="0" smtClean="0">
                <a:latin typeface="+mj-lt"/>
                <a:ea typeface="+mj-ea"/>
                <a:cs typeface="+mj-cs"/>
              </a:rPr>
              <a:t>• Atualizar soluções SAP</a:t>
            </a:r>
          </a:p>
        </p:txBody>
      </p:sp>
    </p:spTree>
    <p:extLst>
      <p:ext uri="{BB962C8B-B14F-4D97-AF65-F5344CB8AC3E}">
        <p14:creationId xmlns="" xmlns:p14="http://schemas.microsoft.com/office/powerpoint/2010/main" val="2506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85728"/>
            <a:ext cx="7258755" cy="5405456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tângulo 5"/>
          <p:cNvSpPr/>
          <p:nvPr/>
        </p:nvSpPr>
        <p:spPr>
          <a:xfrm>
            <a:off x="6000760" y="2214554"/>
            <a:ext cx="178595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/>
          <p:nvPr/>
        </p:nvCxnSpPr>
        <p:spPr>
          <a:xfrm rot="10800000">
            <a:off x="7786710" y="2355842"/>
            <a:ext cx="8572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06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SAP </a:t>
            </a:r>
            <a:r>
              <a:rPr lang="pt-BR" dirty="0" err="1" smtClean="0"/>
              <a:t>EarlyWatch</a:t>
            </a:r>
            <a:r>
              <a:rPr lang="pt-BR" dirty="0" smtClean="0"/>
              <a:t> </a:t>
            </a:r>
            <a:r>
              <a:rPr lang="pt-BR" dirty="0" err="1" smtClean="0"/>
              <a:t>Alert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28596" y="1500174"/>
            <a:ext cx="8229600" cy="4071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just">
              <a:spcBef>
                <a:spcPct val="0"/>
              </a:spcBef>
            </a:pPr>
            <a:r>
              <a:rPr lang="pt-BR" sz="2000" dirty="0" smtClean="0">
                <a:latin typeface="+mj-lt"/>
                <a:ea typeface="+mj-ea"/>
                <a:cs typeface="+mj-cs"/>
              </a:rPr>
              <a:t>A SAP </a:t>
            </a:r>
            <a:r>
              <a:rPr lang="pt-BR" sz="2000" dirty="0" err="1" smtClean="0">
                <a:latin typeface="+mj-lt"/>
                <a:ea typeface="+mj-ea"/>
                <a:cs typeface="+mj-cs"/>
              </a:rPr>
              <a:t>EarlyWatch</a:t>
            </a:r>
            <a:r>
              <a:rPr lang="pt-BR" sz="2000" dirty="0" smtClean="0">
                <a:latin typeface="+mj-lt"/>
                <a:ea typeface="+mj-ea"/>
                <a:cs typeface="+mj-cs"/>
              </a:rPr>
              <a:t> </a:t>
            </a:r>
            <a:r>
              <a:rPr lang="pt-BR" sz="2000" dirty="0" err="1" smtClean="0">
                <a:latin typeface="+mj-lt"/>
                <a:ea typeface="+mj-ea"/>
                <a:cs typeface="+mj-cs"/>
              </a:rPr>
              <a:t>Alert</a:t>
            </a:r>
            <a:r>
              <a:rPr lang="pt-BR" sz="2000" dirty="0" smtClean="0">
                <a:latin typeface="+mj-lt"/>
                <a:ea typeface="+mj-ea"/>
                <a:cs typeface="+mj-cs"/>
              </a:rPr>
              <a:t> é um diagnóstico que monitora soluções em sistemas SAP e </a:t>
            </a:r>
            <a:r>
              <a:rPr lang="pt-BR" sz="2000" dirty="0" err="1" smtClean="0">
                <a:latin typeface="+mj-lt"/>
                <a:ea typeface="+mj-ea"/>
                <a:cs typeface="+mj-cs"/>
              </a:rPr>
              <a:t>nonSAP</a:t>
            </a:r>
            <a:r>
              <a:rPr lang="pt-BR" sz="2000" dirty="0" smtClean="0">
                <a:latin typeface="+mj-lt"/>
                <a:ea typeface="+mj-ea"/>
                <a:cs typeface="+mj-cs"/>
              </a:rPr>
              <a:t> da plataforma SAP Solution Manager. O SAP Solution Manager processa os dados baixados. </a:t>
            </a:r>
          </a:p>
          <a:p>
            <a:pPr lvl="0" algn="just">
              <a:spcBef>
                <a:spcPct val="0"/>
              </a:spcBef>
            </a:pPr>
            <a:endParaRPr lang="pt-BR" sz="20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</a:pPr>
            <a:r>
              <a:rPr lang="pt-BR" sz="2000" dirty="0" smtClean="0">
                <a:latin typeface="+mj-lt"/>
                <a:ea typeface="+mj-ea"/>
                <a:cs typeface="+mj-cs"/>
              </a:rPr>
              <a:t>Você pode </a:t>
            </a:r>
            <a:r>
              <a:rPr lang="pt-BR" sz="2000" dirty="0" smtClean="0">
                <a:latin typeface="+mj-lt"/>
                <a:ea typeface="+mj-ea"/>
                <a:cs typeface="+mj-cs"/>
              </a:rPr>
              <a:t>..</a:t>
            </a:r>
          </a:p>
          <a:p>
            <a:pPr lvl="0" algn="just">
              <a:spcBef>
                <a:spcPct val="0"/>
              </a:spcBef>
            </a:pPr>
            <a:endParaRPr lang="pt-BR" sz="20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</a:pPr>
            <a:r>
              <a:rPr lang="pt-BR" sz="2000" dirty="0" smtClean="0">
                <a:latin typeface="+mj-lt"/>
                <a:ea typeface="+mj-ea"/>
                <a:cs typeface="+mj-cs"/>
              </a:rPr>
              <a:t>...exibir </a:t>
            </a:r>
            <a:r>
              <a:rPr lang="pt-BR" sz="2000" dirty="0" smtClean="0">
                <a:latin typeface="+mj-lt"/>
                <a:ea typeface="+mj-ea"/>
                <a:cs typeface="+mj-cs"/>
              </a:rPr>
              <a:t>o relatório como um documento HTML. </a:t>
            </a:r>
          </a:p>
          <a:p>
            <a:pPr lvl="0" algn="just">
              <a:spcBef>
                <a:spcPct val="0"/>
              </a:spcBef>
            </a:pPr>
            <a:r>
              <a:rPr lang="pt-BR" sz="2000" dirty="0" smtClean="0">
                <a:latin typeface="+mj-lt"/>
                <a:ea typeface="+mj-ea"/>
                <a:cs typeface="+mj-cs"/>
              </a:rPr>
              <a:t>...pode </a:t>
            </a:r>
            <a:r>
              <a:rPr lang="pt-BR" sz="2000" dirty="0" smtClean="0">
                <a:latin typeface="+mj-lt"/>
                <a:ea typeface="+mj-ea"/>
                <a:cs typeface="+mj-cs"/>
              </a:rPr>
              <a:t>criar o relatório como um documento do Word. </a:t>
            </a:r>
          </a:p>
          <a:p>
            <a:pPr lvl="0" algn="just">
              <a:spcBef>
                <a:spcPct val="0"/>
              </a:spcBef>
            </a:pPr>
            <a:r>
              <a:rPr lang="pt-BR" sz="2000" dirty="0" smtClean="0">
                <a:latin typeface="+mj-lt"/>
                <a:ea typeface="+mj-ea"/>
                <a:cs typeface="+mj-cs"/>
              </a:rPr>
              <a:t>...usar </a:t>
            </a:r>
            <a:r>
              <a:rPr lang="pt-BR" sz="2000" dirty="0" smtClean="0">
                <a:latin typeface="+mj-lt"/>
                <a:ea typeface="+mj-ea"/>
                <a:cs typeface="+mj-cs"/>
              </a:rPr>
              <a:t>os documentos como relatórios de status. </a:t>
            </a:r>
          </a:p>
          <a:p>
            <a:pPr lvl="0" algn="just">
              <a:spcBef>
                <a:spcPct val="0"/>
              </a:spcBef>
            </a:pPr>
            <a:r>
              <a:rPr lang="pt-BR" sz="2000" dirty="0" smtClean="0">
                <a:latin typeface="+mj-lt"/>
                <a:ea typeface="+mj-ea"/>
                <a:cs typeface="+mj-cs"/>
              </a:rPr>
              <a:t>...analisar </a:t>
            </a:r>
            <a:r>
              <a:rPr lang="pt-BR" sz="2000" dirty="0" smtClean="0">
                <a:latin typeface="+mj-lt"/>
                <a:ea typeface="+mj-ea"/>
                <a:cs typeface="+mj-cs"/>
              </a:rPr>
              <a:t>e evitar potenciais problemas com estes relatórios.</a:t>
            </a:r>
          </a:p>
        </p:txBody>
      </p:sp>
    </p:spTree>
    <p:extLst>
      <p:ext uri="{BB962C8B-B14F-4D97-AF65-F5344CB8AC3E}">
        <p14:creationId xmlns="" xmlns:p14="http://schemas.microsoft.com/office/powerpoint/2010/main" val="2506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SAP </a:t>
            </a:r>
            <a:r>
              <a:rPr lang="pt-BR" dirty="0" err="1" smtClean="0"/>
              <a:t>EarlyWatch</a:t>
            </a:r>
            <a:r>
              <a:rPr lang="pt-BR" dirty="0" smtClean="0"/>
              <a:t> </a:t>
            </a:r>
            <a:r>
              <a:rPr lang="pt-BR" dirty="0" err="1" smtClean="0"/>
              <a:t>Alert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28596" y="1500174"/>
            <a:ext cx="8229600" cy="4071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just">
              <a:spcBef>
                <a:spcPct val="0"/>
              </a:spcBef>
            </a:pPr>
            <a:r>
              <a:rPr lang="pt-BR" sz="2000" dirty="0" smtClean="0">
                <a:latin typeface="+mj-lt"/>
                <a:ea typeface="+mj-ea"/>
                <a:cs typeface="+mj-cs"/>
              </a:rPr>
              <a:t>O relatório SAP </a:t>
            </a:r>
            <a:r>
              <a:rPr lang="pt-BR" sz="2000" dirty="0" err="1" smtClean="0">
                <a:latin typeface="+mj-lt"/>
                <a:ea typeface="+mj-ea"/>
                <a:cs typeface="+mj-cs"/>
              </a:rPr>
              <a:t>EarlyWatch</a:t>
            </a:r>
            <a:r>
              <a:rPr lang="pt-BR" sz="2000" dirty="0" smtClean="0">
                <a:latin typeface="+mj-lt"/>
                <a:ea typeface="+mj-ea"/>
                <a:cs typeface="+mj-cs"/>
              </a:rPr>
              <a:t> </a:t>
            </a:r>
            <a:r>
              <a:rPr lang="pt-BR" sz="2000" dirty="0" err="1" smtClean="0">
                <a:latin typeface="+mj-lt"/>
                <a:ea typeface="+mj-ea"/>
                <a:cs typeface="+mj-cs"/>
              </a:rPr>
              <a:t>Alert</a:t>
            </a:r>
            <a:r>
              <a:rPr lang="pt-BR" sz="2000" dirty="0" smtClean="0">
                <a:latin typeface="+mj-lt"/>
                <a:ea typeface="+mj-ea"/>
                <a:cs typeface="+mj-cs"/>
              </a:rPr>
              <a:t> é dividido em oito tópicos: </a:t>
            </a:r>
          </a:p>
          <a:p>
            <a:pPr lvl="0" algn="just">
              <a:spcBef>
                <a:spcPct val="0"/>
              </a:spcBef>
            </a:pPr>
            <a:endParaRPr lang="pt-BR" sz="20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 Service Summary</a:t>
            </a:r>
          </a:p>
          <a:p>
            <a:pPr lvl="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 Landscape</a:t>
            </a:r>
          </a:p>
          <a:p>
            <a:pPr lvl="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 Service Preparation and Data Quality</a:t>
            </a:r>
          </a:p>
          <a:p>
            <a:pPr lvl="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 Software Configuration</a:t>
            </a:r>
          </a:p>
          <a:p>
            <a:pPr lvl="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 Hardware Capacity</a:t>
            </a:r>
          </a:p>
          <a:p>
            <a:pPr lvl="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 Workload of System </a:t>
            </a:r>
          </a:p>
          <a:p>
            <a:pPr lvl="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 Performance Overview </a:t>
            </a:r>
          </a:p>
          <a:p>
            <a:pPr lvl="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 SAP System Operating </a:t>
            </a:r>
            <a:endParaRPr lang="pt-BR" sz="2000" dirty="0" smtClean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6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0812" y="500042"/>
            <a:ext cx="7203088" cy="470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06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450</Words>
  <Application>Microsoft Office PowerPoint</Application>
  <PresentationFormat>Apresentação na tela (4:3)</PresentationFormat>
  <Paragraphs>50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Tema do Office</vt:lpstr>
      <vt:lpstr>Slide 1</vt:lpstr>
      <vt:lpstr>SISTEMAS ERP</vt:lpstr>
      <vt:lpstr>ERP SAP</vt:lpstr>
      <vt:lpstr>Definição de Solution Manager</vt:lpstr>
      <vt:lpstr>Cenários de USO Solution Manager </vt:lpstr>
      <vt:lpstr>Slide 6</vt:lpstr>
      <vt:lpstr>SAP EarlyWatch Alert</vt:lpstr>
      <vt:lpstr>SAP EarlyWatch Alert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OBRIGADO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Julian</cp:lastModifiedBy>
  <cp:revision>63</cp:revision>
  <dcterms:created xsi:type="dcterms:W3CDTF">2013-10-10T17:31:52Z</dcterms:created>
  <dcterms:modified xsi:type="dcterms:W3CDTF">2016-06-15T01:57:09Z</dcterms:modified>
</cp:coreProperties>
</file>