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2" r:id="rId14"/>
    <p:sldId id="273" r:id="rId15"/>
    <p:sldId id="274" r:id="rId16"/>
    <p:sldId id="275" r:id="rId17"/>
    <p:sldId id="276" r:id="rId18"/>
    <p:sldId id="277" r:id="rId19"/>
    <p:sldId id="279" r:id="rId20"/>
    <p:sldId id="282" r:id="rId21"/>
    <p:sldId id="278" r:id="rId22"/>
    <p:sldId id="280" r:id="rId23"/>
    <p:sldId id="281" r:id="rId24"/>
    <p:sldId id="311" r:id="rId25"/>
    <p:sldId id="286" r:id="rId26"/>
    <p:sldId id="287" r:id="rId27"/>
    <p:sldId id="283" r:id="rId28"/>
    <p:sldId id="285" r:id="rId29"/>
    <p:sldId id="284" r:id="rId30"/>
    <p:sldId id="291" r:id="rId31"/>
    <p:sldId id="293" r:id="rId32"/>
    <p:sldId id="290" r:id="rId33"/>
    <p:sldId id="294" r:id="rId34"/>
    <p:sldId id="295" r:id="rId35"/>
    <p:sldId id="296" r:id="rId36"/>
    <p:sldId id="298" r:id="rId37"/>
    <p:sldId id="300" r:id="rId38"/>
    <p:sldId id="302" r:id="rId39"/>
    <p:sldId id="289" r:id="rId40"/>
    <p:sldId id="301" r:id="rId41"/>
    <p:sldId id="304" r:id="rId42"/>
    <p:sldId id="303" r:id="rId43"/>
    <p:sldId id="312" r:id="rId44"/>
    <p:sldId id="288" r:id="rId45"/>
    <p:sldId id="305" r:id="rId46"/>
    <p:sldId id="306" r:id="rId47"/>
    <p:sldId id="307" r:id="rId48"/>
    <p:sldId id="292" r:id="rId49"/>
    <p:sldId id="308" r:id="rId50"/>
    <p:sldId id="309" r:id="rId51"/>
    <p:sldId id="310" r:id="rId52"/>
    <p:sldId id="313" r:id="rId53"/>
    <p:sldId id="271" r:id="rId5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6" d="100"/>
          <a:sy n="86" d="100"/>
        </p:scale>
        <p:origin x="11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1E510-83DB-446E-9C66-B3FBE1ACF530}" type="datetimeFigureOut">
              <a:rPr lang="pt-BR" smtClean="0"/>
              <a:t>25/10/2018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BE2065-4AB8-49F9-BBD7-5521846A6510}" type="slidenum">
              <a:rPr lang="pt-BR" smtClean="0"/>
              <a:t>‹nº›</a:t>
            </a:fld>
            <a:endParaRPr lang="pt-BR"/>
          </a:p>
        </p:txBody>
      </p:sp>
    </p:spTree>
    <p:extLst>
      <p:ext uri="{BB962C8B-B14F-4D97-AF65-F5344CB8AC3E}">
        <p14:creationId xmlns:p14="http://schemas.microsoft.com/office/powerpoint/2010/main" val="251757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eaLnBrk="0" hangingPunct="0">
              <a:defRPr>
                <a:solidFill>
                  <a:schemeClr val="tx1"/>
                </a:solidFill>
                <a:latin typeface="Arial" panose="020B0604020202020204" pitchFamily="34" charset="0"/>
                <a:cs typeface="Arial" panose="020B0604020202020204" pitchFamily="34" charset="0"/>
              </a:defRPr>
            </a:lvl1pPr>
            <a:lvl2pPr marL="742950" indent="-285750" defTabSz="971550" eaLnBrk="0" hangingPunct="0">
              <a:defRPr>
                <a:solidFill>
                  <a:schemeClr val="tx1"/>
                </a:solidFill>
                <a:latin typeface="Arial" panose="020B0604020202020204" pitchFamily="34" charset="0"/>
                <a:cs typeface="Arial" panose="020B0604020202020204" pitchFamily="34" charset="0"/>
              </a:defRPr>
            </a:lvl2pPr>
            <a:lvl3pPr marL="1143000" indent="-228600" defTabSz="971550" eaLnBrk="0" hangingPunct="0">
              <a:defRPr>
                <a:solidFill>
                  <a:schemeClr val="tx1"/>
                </a:solidFill>
                <a:latin typeface="Arial" panose="020B0604020202020204" pitchFamily="34" charset="0"/>
                <a:cs typeface="Arial" panose="020B0604020202020204" pitchFamily="34" charset="0"/>
              </a:defRPr>
            </a:lvl3pPr>
            <a:lvl4pPr marL="1600200" indent="-228600" defTabSz="971550" eaLnBrk="0" hangingPunct="0">
              <a:defRPr>
                <a:solidFill>
                  <a:schemeClr val="tx1"/>
                </a:solidFill>
                <a:latin typeface="Arial" panose="020B0604020202020204" pitchFamily="34" charset="0"/>
                <a:cs typeface="Arial" panose="020B0604020202020204" pitchFamily="34" charset="0"/>
              </a:defRPr>
            </a:lvl4pPr>
            <a:lvl5pPr marL="2057400" indent="-228600" defTabSz="971550" eaLnBrk="0" hangingPunct="0">
              <a:defRPr>
                <a:solidFill>
                  <a:schemeClr val="tx1"/>
                </a:solidFill>
                <a:latin typeface="Arial" panose="020B0604020202020204" pitchFamily="34" charset="0"/>
                <a:cs typeface="Arial" panose="020B0604020202020204" pitchFamily="34" charset="0"/>
              </a:defRPr>
            </a:lvl5pPr>
            <a:lvl6pPr marL="2514600" indent="-228600" algn="ctr" defTabSz="971550"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defTabSz="971550"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defTabSz="971550"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defTabSz="971550"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eaLnBrk="1" hangingPunct="1"/>
            <a:fld id="{ED3BC35F-CA25-411F-931E-8125553BFF13}" type="slidenum">
              <a:rPr lang="en-US" altLang="pt-BR"/>
              <a:pPr eaLnBrk="1" hangingPunct="1"/>
              <a:t>37</a:t>
            </a:fld>
            <a:endParaRPr lang="en-US" altLang="pt-B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BR" smtClean="0">
                <a:latin typeface="Arial" panose="020B0604020202020204" pitchFamily="34" charset="0"/>
              </a:rPr>
              <a:t>A guiding principle of Availability Management is to recognize that it is still possible to gain customer satisfaction even when things go wrong. One approach to help achieve this requires Availability Management to ensure that the duration of any Incident is minimized to enable normal business operations to resume as quickly as possible. </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Availability Management should work closely with Incident Management and Problem Management in the analysis of unavailability Incidents. </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A good technique to help with the technical analysis of Incidents affecting the availability of components and IT services is to take an Incident “lifecycle” view. Every Incident passes through several major stages. The time elapsed in these stages may vary considerably. For Availability Management purposes, the standard Incident “lifecycle”, as described within Incident Management, has been expanded to provide additional help and guidance, particularly in the area of “designing for recovery”.</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MTBF (Mean Time Between Failures) is the average elapsed time from the time an IT service or supporting component is fully restored until the next occurrence of a failure to the same service or component.</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MTBSI (Mean Time Between System Incidents) is the average elapsed time between the occurrence of one failure and the next failure.</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MTTR (Mean Time To Repair) is the average elapsed time from the occurrence of an Incident to resolution of the Incident.</a:t>
            </a:r>
          </a:p>
        </p:txBody>
      </p:sp>
    </p:spTree>
    <p:extLst>
      <p:ext uri="{BB962C8B-B14F-4D97-AF65-F5344CB8AC3E}">
        <p14:creationId xmlns:p14="http://schemas.microsoft.com/office/powerpoint/2010/main" val="9184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7BFF6F6-E76A-470B-B934-03BF2131497E}" type="datetimeFigureOut">
              <a:rPr lang="pt-BR" smtClean="0"/>
              <a:t>25/10/2018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23768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7BFF6F6-E76A-470B-B934-03BF2131497E}" type="datetimeFigureOut">
              <a:rPr lang="pt-BR" smtClean="0"/>
              <a:t>25/10/2018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4038738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7BFF6F6-E76A-470B-B934-03BF2131497E}" type="datetimeFigureOut">
              <a:rPr lang="pt-BR" smtClean="0"/>
              <a:t>25/10/2018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421138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7BFF6F6-E76A-470B-B934-03BF2131497E}" type="datetimeFigureOut">
              <a:rPr lang="pt-BR" smtClean="0"/>
              <a:t>25/10/2018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326365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27BFF6F6-E76A-470B-B934-03BF2131497E}" type="datetimeFigureOut">
              <a:rPr lang="pt-BR" smtClean="0"/>
              <a:t>25/10/2018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147848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7BFF6F6-E76A-470B-B934-03BF2131497E}" type="datetimeFigureOut">
              <a:rPr lang="pt-BR" smtClean="0"/>
              <a:t>25/10/2018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387133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7BFF6F6-E76A-470B-B934-03BF2131497E}" type="datetimeFigureOut">
              <a:rPr lang="pt-BR" smtClean="0"/>
              <a:t>25/10/2018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331678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27BFF6F6-E76A-470B-B934-03BF2131497E}" type="datetimeFigureOut">
              <a:rPr lang="pt-BR" smtClean="0"/>
              <a:t>25/10/2018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314671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7BFF6F6-E76A-470B-B934-03BF2131497E}" type="datetimeFigureOut">
              <a:rPr lang="pt-BR" smtClean="0"/>
              <a:t>25/10/2018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2074649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27BFF6F6-E76A-470B-B934-03BF2131497E}" type="datetimeFigureOut">
              <a:rPr lang="pt-BR" smtClean="0"/>
              <a:t>25/10/2018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307617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27BFF6F6-E76A-470B-B934-03BF2131497E}" type="datetimeFigureOut">
              <a:rPr lang="pt-BR" smtClean="0"/>
              <a:t>25/10/2018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128455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FF6F6-E76A-470B-B934-03BF2131497E}" type="datetimeFigureOut">
              <a:rPr lang="pt-BR" smtClean="0"/>
              <a:t>25/10/2018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E0759-27D2-4B4E-8F29-3306D102682F}" type="slidenum">
              <a:rPr lang="pt-BR" smtClean="0"/>
              <a:t>‹nº›</a:t>
            </a:fld>
            <a:endParaRPr lang="pt-BR"/>
          </a:p>
        </p:txBody>
      </p:sp>
    </p:spTree>
    <p:extLst>
      <p:ext uri="{BB962C8B-B14F-4D97-AF65-F5344CB8AC3E}">
        <p14:creationId xmlns:p14="http://schemas.microsoft.com/office/powerpoint/2010/main" val="4089857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slideshare.net/TonyOxley/itsmf-regional-group-service-design-package" TargetMode="External"/><Relationship Id="rId2" Type="http://schemas.openxmlformats.org/officeDocument/2006/relationships/hyperlink" Target="https://www.slideshare.net/sagaroceanic11/4-service-design-25474787" TargetMode="External"/><Relationship Id="rId1" Type="http://schemas.openxmlformats.org/officeDocument/2006/relationships/slideLayout" Target="../slideLayouts/slideLayout2.xml"/><Relationship Id="rId5" Type="http://schemas.openxmlformats.org/officeDocument/2006/relationships/hyperlink" Target="http://os.itil.org/en/vomkennen/itil/servicedesign/servicedesignprozesse/index.php" TargetMode="External"/><Relationship Id="rId4" Type="http://schemas.openxmlformats.org/officeDocument/2006/relationships/hyperlink" Target="https://advisera.com/20000academy/knowledgebase/itil-service-acceptance-criteria-keep-control-hand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The Service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566" y="4025590"/>
            <a:ext cx="3224080" cy="221283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3"/>
          <a:stretch>
            <a:fillRect/>
          </a:stretch>
        </p:blipFill>
        <p:spPr>
          <a:xfrm>
            <a:off x="1251493" y="528404"/>
            <a:ext cx="3600450" cy="4752975"/>
          </a:xfrm>
          <a:prstGeom prst="rect">
            <a:avLst/>
          </a:prstGeom>
        </p:spPr>
      </p:pic>
    </p:spTree>
    <p:extLst>
      <p:ext uri="{BB962C8B-B14F-4D97-AF65-F5344CB8AC3E}">
        <p14:creationId xmlns:p14="http://schemas.microsoft.com/office/powerpoint/2010/main" val="1562438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Five Major Aspects of Service Design</a:t>
            </a:r>
            <a:endParaRPr lang="pt-BR" b="1" dirty="0"/>
          </a:p>
        </p:txBody>
      </p:sp>
      <p:sp>
        <p:nvSpPr>
          <p:cNvPr id="3" name="Espaço Reservado para Conteúdo 2"/>
          <p:cNvSpPr>
            <a:spLocks noGrp="1"/>
          </p:cNvSpPr>
          <p:nvPr>
            <p:ph idx="1"/>
          </p:nvPr>
        </p:nvSpPr>
        <p:spPr/>
        <p:txBody>
          <a:bodyPr>
            <a:normAutofit lnSpcReduction="10000"/>
          </a:bodyPr>
          <a:lstStyle/>
          <a:p>
            <a:pPr marL="514350" indent="-514350">
              <a:buFont typeface="+mj-lt"/>
              <a:buAutoNum type="arabicPeriod"/>
            </a:pPr>
            <a:r>
              <a:rPr lang="en-US" dirty="0" smtClean="0"/>
              <a:t>Design </a:t>
            </a:r>
            <a:r>
              <a:rPr lang="en-US" dirty="0"/>
              <a:t>of new or changed </a:t>
            </a:r>
            <a:r>
              <a:rPr lang="en-US" dirty="0" smtClean="0"/>
              <a:t>services;</a:t>
            </a:r>
          </a:p>
          <a:p>
            <a:pPr marL="514350" indent="-514350">
              <a:buAutoNum type="arabicPeriod"/>
            </a:pPr>
            <a:endParaRPr lang="en-US" dirty="0" smtClean="0"/>
          </a:p>
          <a:p>
            <a:pPr marL="514350" indent="-514350">
              <a:buFont typeface="+mj-lt"/>
              <a:buAutoNum type="arabicPeriod"/>
            </a:pPr>
            <a:r>
              <a:rPr lang="en-US" dirty="0" smtClean="0"/>
              <a:t>Design </a:t>
            </a:r>
            <a:r>
              <a:rPr lang="en-US" dirty="0"/>
              <a:t>of the Service Portfolio, including the Service </a:t>
            </a:r>
            <a:r>
              <a:rPr lang="en-US" dirty="0" smtClean="0"/>
              <a:t>Catalog;</a:t>
            </a:r>
          </a:p>
          <a:p>
            <a:pPr marL="514350" indent="-514350">
              <a:buFont typeface="+mj-lt"/>
              <a:buAutoNum type="arabicPeriod"/>
            </a:pPr>
            <a:endParaRPr lang="en-US" dirty="0" smtClean="0"/>
          </a:p>
          <a:p>
            <a:pPr marL="514350" indent="-514350">
              <a:buFont typeface="+mj-lt"/>
              <a:buAutoNum type="arabicPeriod"/>
            </a:pPr>
            <a:r>
              <a:rPr lang="en-US" dirty="0" smtClean="0"/>
              <a:t>Design </a:t>
            </a:r>
            <a:r>
              <a:rPr lang="en-US" dirty="0"/>
              <a:t>of the technology architecture and management </a:t>
            </a:r>
            <a:r>
              <a:rPr lang="en-US" dirty="0" smtClean="0"/>
              <a:t>systems;</a:t>
            </a:r>
          </a:p>
          <a:p>
            <a:pPr marL="514350" indent="-514350">
              <a:buFont typeface="+mj-lt"/>
              <a:buAutoNum type="arabicPeriod"/>
            </a:pPr>
            <a:endParaRPr lang="en-US" dirty="0" smtClean="0"/>
          </a:p>
          <a:p>
            <a:pPr marL="514350" indent="-514350">
              <a:buFont typeface="+mj-lt"/>
              <a:buAutoNum type="arabicPeriod"/>
            </a:pPr>
            <a:r>
              <a:rPr lang="en-US" dirty="0" smtClean="0"/>
              <a:t>Design </a:t>
            </a:r>
            <a:r>
              <a:rPr lang="en-US" dirty="0"/>
              <a:t>of the processes </a:t>
            </a:r>
            <a:r>
              <a:rPr lang="en-US" dirty="0" smtClean="0"/>
              <a:t>required;</a:t>
            </a:r>
          </a:p>
          <a:p>
            <a:pPr marL="514350" indent="-514350">
              <a:buFont typeface="+mj-lt"/>
              <a:buAutoNum type="arabicPeriod"/>
            </a:pPr>
            <a:endParaRPr lang="en-US" dirty="0" smtClean="0"/>
          </a:p>
          <a:p>
            <a:pPr marL="514350" indent="-514350">
              <a:buFont typeface="+mj-lt"/>
              <a:buAutoNum type="arabicPeriod"/>
            </a:pPr>
            <a:r>
              <a:rPr lang="en-US" dirty="0" smtClean="0"/>
              <a:t>Design </a:t>
            </a:r>
            <a:r>
              <a:rPr lang="en-US" dirty="0"/>
              <a:t>of measurement methods and </a:t>
            </a:r>
            <a:r>
              <a:rPr lang="en-US" dirty="0" smtClean="0"/>
              <a:t>metrics.</a:t>
            </a:r>
            <a:endParaRPr lang="pt-BR" dirty="0"/>
          </a:p>
        </p:txBody>
      </p:sp>
    </p:spTree>
    <p:extLst>
      <p:ext uri="{BB962C8B-B14F-4D97-AF65-F5344CB8AC3E}">
        <p14:creationId xmlns:p14="http://schemas.microsoft.com/office/powerpoint/2010/main" val="3479546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9090" y="252252"/>
            <a:ext cx="10515600" cy="646386"/>
          </a:xfrm>
        </p:spPr>
        <p:txBody>
          <a:bodyPr>
            <a:normAutofit fontScale="90000"/>
          </a:bodyPr>
          <a:lstStyle/>
          <a:p>
            <a:r>
              <a:rPr lang="pt-BR" b="1" dirty="0"/>
              <a:t>Identifying Business Requirements</a:t>
            </a:r>
          </a:p>
        </p:txBody>
      </p:sp>
      <p:sp>
        <p:nvSpPr>
          <p:cNvPr id="3" name="Espaço Reservado para Conteúdo 2"/>
          <p:cNvSpPr>
            <a:spLocks noGrp="1"/>
          </p:cNvSpPr>
          <p:nvPr>
            <p:ph idx="1"/>
          </p:nvPr>
        </p:nvSpPr>
        <p:spPr>
          <a:xfrm>
            <a:off x="599090" y="1008984"/>
            <a:ext cx="10909738" cy="5391807"/>
          </a:xfrm>
        </p:spPr>
        <p:txBody>
          <a:bodyPr>
            <a:noAutofit/>
          </a:bodyPr>
          <a:lstStyle/>
          <a:p>
            <a:r>
              <a:rPr lang="en-US" sz="1800" b="1" dirty="0" smtClean="0"/>
              <a:t>Re-using </a:t>
            </a:r>
            <a:r>
              <a:rPr lang="en-US" sz="1800" b="1" dirty="0"/>
              <a:t>or exploiting existing components </a:t>
            </a:r>
            <a:r>
              <a:rPr lang="en-US" sz="1800" b="1" dirty="0" smtClean="0"/>
              <a:t>wherever possible</a:t>
            </a:r>
            <a:r>
              <a:rPr lang="en-US" sz="1800" dirty="0"/>
              <a:t>;</a:t>
            </a:r>
            <a:endParaRPr lang="en-US" sz="1800" dirty="0" smtClean="0"/>
          </a:p>
          <a:p>
            <a:endParaRPr lang="en-US" sz="1800" dirty="0" smtClean="0"/>
          </a:p>
          <a:p>
            <a:r>
              <a:rPr lang="en-US" sz="1800" dirty="0" smtClean="0"/>
              <a:t>Design </a:t>
            </a:r>
            <a:r>
              <a:rPr lang="en-US" sz="1800" dirty="0"/>
              <a:t>the service solutions to the </a:t>
            </a:r>
            <a:r>
              <a:rPr lang="en-US" sz="1800" b="1" dirty="0"/>
              <a:t>new requirements, including their constituent </a:t>
            </a:r>
            <a:r>
              <a:rPr lang="en-US" sz="1800" b="1" dirty="0" smtClean="0"/>
              <a:t>components</a:t>
            </a:r>
            <a:r>
              <a:rPr lang="en-US" sz="1800" b="1" dirty="0"/>
              <a:t>;</a:t>
            </a:r>
            <a:endParaRPr lang="en-US" sz="1800" b="1" dirty="0" smtClean="0"/>
          </a:p>
          <a:p>
            <a:endParaRPr lang="en-US" sz="1800" dirty="0" smtClean="0"/>
          </a:p>
          <a:p>
            <a:r>
              <a:rPr lang="en-US" sz="1800" dirty="0" smtClean="0"/>
              <a:t>Ensure the </a:t>
            </a:r>
            <a:r>
              <a:rPr lang="en-US" sz="1800" b="1" dirty="0"/>
              <a:t>Service Acceptance Criteria (SAC) </a:t>
            </a:r>
            <a:r>
              <a:rPr lang="en-US" sz="1800" dirty="0"/>
              <a:t>are incorporated </a:t>
            </a:r>
            <a:r>
              <a:rPr lang="en-US" sz="1800" dirty="0" smtClean="0"/>
              <a:t>into </a:t>
            </a:r>
            <a:r>
              <a:rPr lang="en-US" sz="1800" dirty="0"/>
              <a:t>the initial </a:t>
            </a:r>
            <a:r>
              <a:rPr lang="en-US" sz="1800" dirty="0" smtClean="0"/>
              <a:t>design</a:t>
            </a:r>
            <a:r>
              <a:rPr lang="en-US" sz="1800" dirty="0"/>
              <a:t>;</a:t>
            </a:r>
            <a:endParaRPr lang="en-US" sz="1800" dirty="0" smtClean="0"/>
          </a:p>
          <a:p>
            <a:endParaRPr lang="en-US" sz="1800" dirty="0" smtClean="0"/>
          </a:p>
          <a:p>
            <a:r>
              <a:rPr lang="en-US" sz="1800" b="1" dirty="0" smtClean="0"/>
              <a:t>Evaluate </a:t>
            </a:r>
            <a:r>
              <a:rPr lang="en-US" sz="1800" b="1" dirty="0"/>
              <a:t>the cost alternative designs</a:t>
            </a:r>
            <a:r>
              <a:rPr lang="en-US" sz="1800" dirty="0"/>
              <a:t>, highlighting advantages as well as disadvantages of the </a:t>
            </a:r>
            <a:r>
              <a:rPr lang="en-US" sz="1800" dirty="0" smtClean="0"/>
              <a:t>alternatives</a:t>
            </a:r>
            <a:r>
              <a:rPr lang="en-US" sz="1800" dirty="0"/>
              <a:t>;</a:t>
            </a:r>
            <a:endParaRPr lang="en-US" sz="1800" dirty="0" smtClean="0"/>
          </a:p>
          <a:p>
            <a:endParaRPr lang="en-US" sz="1800" dirty="0" smtClean="0"/>
          </a:p>
          <a:p>
            <a:r>
              <a:rPr lang="en-US" sz="1800" b="1" dirty="0" smtClean="0"/>
              <a:t>Agree </a:t>
            </a:r>
            <a:r>
              <a:rPr lang="en-US" sz="1800" b="1" dirty="0"/>
              <a:t>the expenditure and </a:t>
            </a:r>
            <a:r>
              <a:rPr lang="en-US" sz="1800" b="1" dirty="0" smtClean="0"/>
              <a:t>budgets;</a:t>
            </a:r>
          </a:p>
          <a:p>
            <a:endParaRPr lang="en-US" sz="1800" dirty="0" smtClean="0"/>
          </a:p>
          <a:p>
            <a:r>
              <a:rPr lang="en-US" sz="1800" b="1" dirty="0" smtClean="0"/>
              <a:t>Re-evaluate </a:t>
            </a:r>
            <a:r>
              <a:rPr lang="en-US" sz="1800" b="1" dirty="0"/>
              <a:t>and confirm the business </a:t>
            </a:r>
            <a:r>
              <a:rPr lang="en-US" sz="1800" b="1" dirty="0" smtClean="0"/>
              <a:t>benefits</a:t>
            </a:r>
            <a:r>
              <a:rPr lang="en-US" sz="1800" b="1" dirty="0"/>
              <a:t>;</a:t>
            </a:r>
            <a:endParaRPr lang="en-US" sz="1800" b="1" dirty="0" smtClean="0"/>
          </a:p>
          <a:p>
            <a:endParaRPr lang="en-US" sz="1800" dirty="0"/>
          </a:p>
          <a:p>
            <a:r>
              <a:rPr lang="en-US" sz="1800" b="1" dirty="0" smtClean="0"/>
              <a:t>Agree </a:t>
            </a:r>
            <a:r>
              <a:rPr lang="en-US" sz="1800" b="1" dirty="0"/>
              <a:t>the preferred solution and its planned outcomes and targets </a:t>
            </a:r>
            <a:r>
              <a:rPr lang="en-US" sz="1800" dirty="0"/>
              <a:t>(Service Level Requirement</a:t>
            </a:r>
            <a:r>
              <a:rPr lang="en-US" sz="1800" dirty="0" smtClean="0"/>
              <a:t>).</a:t>
            </a:r>
          </a:p>
          <a:p>
            <a:endParaRPr lang="en-US" sz="1800" dirty="0"/>
          </a:p>
          <a:p>
            <a:r>
              <a:rPr lang="en-US" sz="1800" b="1" dirty="0"/>
              <a:t>Ensure the assembly of a Service Design Package (SDP) </a:t>
            </a:r>
            <a:r>
              <a:rPr lang="en-US" sz="1800" dirty="0"/>
              <a:t>for the subsequent transition, operation and improvement of the new or changed service solution.</a:t>
            </a:r>
            <a:endParaRPr lang="pt-BR" sz="1800" dirty="0"/>
          </a:p>
        </p:txBody>
      </p:sp>
    </p:spTree>
    <p:extLst>
      <p:ext uri="{BB962C8B-B14F-4D97-AF65-F5344CB8AC3E}">
        <p14:creationId xmlns:p14="http://schemas.microsoft.com/office/powerpoint/2010/main" val="861698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Service Acceptance Criteria (SAC)</a:t>
            </a:r>
            <a:endParaRPr lang="pt-BR" b="1" dirty="0"/>
          </a:p>
        </p:txBody>
      </p:sp>
      <p:pic>
        <p:nvPicPr>
          <p:cNvPr id="1026" name="Picture 2" descr="SA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83043"/>
            <a:ext cx="10515600" cy="4020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91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8372" y="191705"/>
            <a:ext cx="10515600" cy="1325563"/>
          </a:xfrm>
        </p:spPr>
        <p:txBody>
          <a:bodyPr/>
          <a:lstStyle/>
          <a:p>
            <a:r>
              <a:rPr lang="pt-BR" b="1" dirty="0"/>
              <a:t>Service Portfolio </a:t>
            </a:r>
            <a:r>
              <a:rPr lang="pt-BR" b="1" dirty="0" smtClean="0"/>
              <a:t>Design (SPD)</a:t>
            </a:r>
            <a:endParaRPr lang="pt-BR" b="1" dirty="0"/>
          </a:p>
        </p:txBody>
      </p:sp>
      <p:sp>
        <p:nvSpPr>
          <p:cNvPr id="3" name="Espaço Reservado para Conteúdo 2"/>
          <p:cNvSpPr>
            <a:spLocks noGrp="1"/>
          </p:cNvSpPr>
          <p:nvPr>
            <p:ph idx="1"/>
          </p:nvPr>
        </p:nvSpPr>
        <p:spPr>
          <a:xfrm>
            <a:off x="378372" y="1825624"/>
            <a:ext cx="11445766" cy="4748597"/>
          </a:xfrm>
        </p:spPr>
        <p:txBody>
          <a:bodyPr>
            <a:normAutofit lnSpcReduction="10000"/>
          </a:bodyPr>
          <a:lstStyle/>
          <a:p>
            <a:pPr marL="0" indent="0">
              <a:buNone/>
            </a:pPr>
            <a:r>
              <a:rPr lang="en-US" dirty="0"/>
              <a:t>The service portfolio is the most critical management system used to support all processes and describes a provider’s services in the terms of business value</a:t>
            </a:r>
            <a:r>
              <a:rPr lang="en-US" dirty="0" smtClean="0"/>
              <a:t>.</a:t>
            </a:r>
          </a:p>
          <a:p>
            <a:pPr marL="0" indent="0">
              <a:buNone/>
            </a:pPr>
            <a:endParaRPr lang="en-US" dirty="0"/>
          </a:p>
          <a:p>
            <a:pPr lvl="1"/>
            <a:r>
              <a:rPr lang="en-US" dirty="0"/>
              <a:t>Service portfolio should form part of </a:t>
            </a:r>
            <a:r>
              <a:rPr lang="en-US" b="1" dirty="0"/>
              <a:t>Service Knowledge Management System (SKMS)</a:t>
            </a:r>
            <a:r>
              <a:rPr lang="en-US" dirty="0"/>
              <a:t>. </a:t>
            </a:r>
            <a:endParaRPr lang="en-US" dirty="0" smtClean="0"/>
          </a:p>
          <a:p>
            <a:pPr lvl="1"/>
            <a:endParaRPr lang="en-US" dirty="0"/>
          </a:p>
          <a:p>
            <a:pPr lvl="1"/>
            <a:r>
              <a:rPr lang="en-US" dirty="0" smtClean="0"/>
              <a:t>The </a:t>
            </a:r>
            <a:r>
              <a:rPr lang="en-US" dirty="0"/>
              <a:t>service portfolio is designed by Service Design but managed by the Service Portfolio Management process which is a part of the Service Strategy Lifecycle. </a:t>
            </a:r>
            <a:endParaRPr lang="en-US" dirty="0" smtClean="0"/>
          </a:p>
          <a:p>
            <a:pPr lvl="1">
              <a:buFontTx/>
              <a:buChar char="-"/>
            </a:pPr>
            <a:endParaRPr lang="en-US" dirty="0"/>
          </a:p>
          <a:p>
            <a:pPr lvl="1"/>
            <a:r>
              <a:rPr lang="en-US" dirty="0" smtClean="0"/>
              <a:t>Contains </a:t>
            </a:r>
            <a:r>
              <a:rPr lang="en-US" dirty="0"/>
              <a:t>information relating to every service and its current status within the organization. The service catalogue will be a subset of the Service Portfolio, as it will only contain the services which are currently live.</a:t>
            </a:r>
          </a:p>
          <a:p>
            <a:endParaRPr lang="pt-BR" dirty="0"/>
          </a:p>
        </p:txBody>
      </p:sp>
    </p:spTree>
    <p:extLst>
      <p:ext uri="{BB962C8B-B14F-4D97-AF65-F5344CB8AC3E}">
        <p14:creationId xmlns:p14="http://schemas.microsoft.com/office/powerpoint/2010/main" val="37520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248" y="365125"/>
            <a:ext cx="11101552" cy="1325563"/>
          </a:xfrm>
        </p:spPr>
        <p:txBody>
          <a:bodyPr/>
          <a:lstStyle/>
          <a:p>
            <a:r>
              <a:rPr lang="en-US" b="1" dirty="0"/>
              <a:t>Service Knowledge Management System (SKMS)</a:t>
            </a:r>
            <a:endParaRPr lang="pt-BR" b="1" dirty="0"/>
          </a:p>
        </p:txBody>
      </p:sp>
      <p:pic>
        <p:nvPicPr>
          <p:cNvPr id="4" name="Imagem 3"/>
          <p:cNvPicPr>
            <a:picLocks noChangeAspect="1"/>
          </p:cNvPicPr>
          <p:nvPr/>
        </p:nvPicPr>
        <p:blipFill>
          <a:blip r:embed="rId2"/>
          <a:stretch>
            <a:fillRect/>
          </a:stretch>
        </p:blipFill>
        <p:spPr>
          <a:xfrm>
            <a:off x="3381046" y="1690688"/>
            <a:ext cx="4843956" cy="5152208"/>
          </a:xfrm>
          <a:prstGeom prst="rect">
            <a:avLst/>
          </a:prstGeom>
        </p:spPr>
      </p:pic>
    </p:spTree>
    <p:extLst>
      <p:ext uri="{BB962C8B-B14F-4D97-AF65-F5344CB8AC3E}">
        <p14:creationId xmlns:p14="http://schemas.microsoft.com/office/powerpoint/2010/main" val="1481877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i="1" dirty="0">
                <a:effectLst>
                  <a:outerShdw blurRad="38100" dist="38100" dir="2700000" algn="tl">
                    <a:srgbClr val="000000">
                      <a:alpha val="43137"/>
                    </a:srgbClr>
                  </a:outerShdw>
                </a:effectLst>
              </a:rPr>
              <a:t>“If you can’t measure it, you cant manage it” </a:t>
            </a:r>
            <a:endParaRPr lang="pt-BR" i="1" dirty="0">
              <a:effectLst>
                <a:outerShdw blurRad="38100" dist="38100" dir="2700000" algn="tl">
                  <a:srgbClr val="000000">
                    <a:alpha val="43137"/>
                  </a:srgbClr>
                </a:outerShdw>
              </a:effectLst>
            </a:endParaRPr>
          </a:p>
        </p:txBody>
      </p:sp>
      <p:sp>
        <p:nvSpPr>
          <p:cNvPr id="3" name="Espaço Reservado para Conteúdo 2"/>
          <p:cNvSpPr>
            <a:spLocks noGrp="1"/>
          </p:cNvSpPr>
          <p:nvPr>
            <p:ph idx="1"/>
          </p:nvPr>
        </p:nvSpPr>
        <p:spPr>
          <a:xfrm>
            <a:off x="394138" y="1690688"/>
            <a:ext cx="11240814" cy="4915063"/>
          </a:xfrm>
        </p:spPr>
        <p:txBody>
          <a:bodyPr>
            <a:normAutofit lnSpcReduction="10000"/>
          </a:bodyPr>
          <a:lstStyle/>
          <a:p>
            <a:r>
              <a:rPr lang="en-US" dirty="0"/>
              <a:t>There are four types of metrics that can be used to measure the capability and performance of processes: </a:t>
            </a:r>
            <a:endParaRPr lang="en-US" dirty="0" smtClean="0"/>
          </a:p>
          <a:p>
            <a:endParaRPr lang="en-US" dirty="0" smtClean="0"/>
          </a:p>
          <a:p>
            <a:pPr lvl="1"/>
            <a:r>
              <a:rPr lang="en-US" dirty="0" smtClean="0"/>
              <a:t>Progress</a:t>
            </a:r>
            <a:r>
              <a:rPr lang="en-US" dirty="0"/>
              <a:t>: milestones and deliverables in the capability of the process. </a:t>
            </a:r>
            <a:endParaRPr lang="en-US" dirty="0" smtClean="0"/>
          </a:p>
          <a:p>
            <a:pPr lvl="1"/>
            <a:endParaRPr lang="en-US" dirty="0" smtClean="0"/>
          </a:p>
          <a:p>
            <a:pPr lvl="1"/>
            <a:r>
              <a:rPr lang="en-US" dirty="0" smtClean="0"/>
              <a:t>Compliance</a:t>
            </a:r>
            <a:r>
              <a:rPr lang="en-US" dirty="0"/>
              <a:t>: compliance of the process to governance requirements, regulatory requirements and compliance of people to the use of the process</a:t>
            </a:r>
            <a:r>
              <a:rPr lang="en-US" dirty="0" smtClean="0"/>
              <a:t>.</a:t>
            </a:r>
          </a:p>
          <a:p>
            <a:pPr lvl="1"/>
            <a:endParaRPr lang="en-US" dirty="0" smtClean="0"/>
          </a:p>
          <a:p>
            <a:pPr lvl="1"/>
            <a:r>
              <a:rPr lang="en-US" dirty="0"/>
              <a:t>Effectiveness: the accuracy and correctness of the process and its ability to deliver the ‘right result’. </a:t>
            </a:r>
            <a:endParaRPr lang="en-US" dirty="0" smtClean="0"/>
          </a:p>
          <a:p>
            <a:pPr lvl="1"/>
            <a:endParaRPr lang="en-US" dirty="0" smtClean="0"/>
          </a:p>
          <a:p>
            <a:pPr lvl="1"/>
            <a:r>
              <a:rPr lang="en-US" dirty="0" smtClean="0"/>
              <a:t>Efficiency</a:t>
            </a:r>
            <a:r>
              <a:rPr lang="en-US" dirty="0"/>
              <a:t>: the productivity of the process, its speed, throughput and resource utilization.</a:t>
            </a:r>
            <a:endParaRPr lang="pt-BR" dirty="0"/>
          </a:p>
        </p:txBody>
      </p:sp>
    </p:spTree>
    <p:extLst>
      <p:ext uri="{BB962C8B-B14F-4D97-AF65-F5344CB8AC3E}">
        <p14:creationId xmlns:p14="http://schemas.microsoft.com/office/powerpoint/2010/main" val="2946475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6841" y="0"/>
            <a:ext cx="10515600" cy="1325563"/>
          </a:xfrm>
        </p:spPr>
        <p:txBody>
          <a:bodyPr/>
          <a:lstStyle/>
          <a:p>
            <a:r>
              <a:rPr lang="pt-BR" b="1" dirty="0" err="1"/>
              <a:t>Sourcing</a:t>
            </a:r>
            <a:r>
              <a:rPr lang="pt-BR" b="1" dirty="0"/>
              <a:t> Options</a:t>
            </a:r>
          </a:p>
        </p:txBody>
      </p:sp>
      <p:sp>
        <p:nvSpPr>
          <p:cNvPr id="3" name="Espaço Reservado para Conteúdo 2"/>
          <p:cNvSpPr>
            <a:spLocks noGrp="1"/>
          </p:cNvSpPr>
          <p:nvPr>
            <p:ph idx="1"/>
          </p:nvPr>
        </p:nvSpPr>
        <p:spPr>
          <a:xfrm>
            <a:off x="346841" y="1308538"/>
            <a:ext cx="11461531" cy="5265683"/>
          </a:xfrm>
        </p:spPr>
        <p:txBody>
          <a:bodyPr>
            <a:normAutofit fontScale="77500" lnSpcReduction="20000"/>
          </a:bodyPr>
          <a:lstStyle/>
          <a:p>
            <a:r>
              <a:rPr lang="en-US" b="1" dirty="0"/>
              <a:t>Insourcing: </a:t>
            </a:r>
            <a:r>
              <a:rPr lang="en-US" dirty="0"/>
              <a:t>This approach relies on utilizing internal organizational resource in the design, development, transition, maintenance, operation and / or support of new, changed or revised services or data center operations. </a:t>
            </a:r>
            <a:endParaRPr lang="en-US" dirty="0" smtClean="0"/>
          </a:p>
          <a:p>
            <a:endParaRPr lang="en-US" b="1" dirty="0" smtClean="0"/>
          </a:p>
          <a:p>
            <a:r>
              <a:rPr lang="en-US" b="1" dirty="0" smtClean="0"/>
              <a:t>Outsourcing</a:t>
            </a:r>
            <a:r>
              <a:rPr lang="en-US" b="1" dirty="0"/>
              <a:t>: </a:t>
            </a:r>
            <a:r>
              <a:rPr lang="en-US" dirty="0"/>
              <a:t>This approach utilizes the resources of an external organization or organizations in a formal arrangement to provide a well defined portion of a service’s design, development, maintenance, operations and/or support. This includes the consumption of services from Application Service Providers (ASPs) described below</a:t>
            </a:r>
            <a:r>
              <a:rPr lang="en-US" dirty="0" smtClean="0"/>
              <a:t>.</a:t>
            </a:r>
          </a:p>
          <a:p>
            <a:endParaRPr lang="en-US" dirty="0" smtClean="0"/>
          </a:p>
          <a:p>
            <a:r>
              <a:rPr lang="en-US" b="1" dirty="0"/>
              <a:t>Co-sourcing: </a:t>
            </a:r>
            <a:r>
              <a:rPr lang="en-US" dirty="0"/>
              <a:t>Often a combination of insourcing and outsourcing, using a number of outsourcing organizations working together to </a:t>
            </a:r>
            <a:r>
              <a:rPr lang="en-US" dirty="0" err="1"/>
              <a:t>cosource</a:t>
            </a:r>
            <a:r>
              <a:rPr lang="en-US" dirty="0"/>
              <a:t> key elements within the lifecycle. This generally involves using a number of external organizations working together to design, develop, transition, maintain, operate and/or support a portion of a </a:t>
            </a:r>
            <a:r>
              <a:rPr lang="en-US" dirty="0" smtClean="0"/>
              <a:t>service</a:t>
            </a:r>
          </a:p>
          <a:p>
            <a:endParaRPr lang="en-US" dirty="0" smtClean="0"/>
          </a:p>
          <a:p>
            <a:r>
              <a:rPr lang="en-US" b="1" dirty="0"/>
              <a:t>Partnership or multi-sourcing: </a:t>
            </a:r>
            <a:r>
              <a:rPr lang="en-US" dirty="0"/>
              <a:t>Formal arrangements between two or more organizations to work together to design, develop, transition, maintain, operate and/or support IT service(s). The focus here tends to be on strategic partnerships that leverage critical expertise or market opportunities.</a:t>
            </a:r>
            <a:endParaRPr lang="pt-BR" dirty="0"/>
          </a:p>
        </p:txBody>
      </p:sp>
    </p:spTree>
    <p:extLst>
      <p:ext uri="{BB962C8B-B14F-4D97-AF65-F5344CB8AC3E}">
        <p14:creationId xmlns:p14="http://schemas.microsoft.com/office/powerpoint/2010/main" val="496850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err="1" smtClean="0"/>
              <a:t>Sourcing</a:t>
            </a:r>
            <a:r>
              <a:rPr lang="pt-BR" b="1" dirty="0" smtClean="0"/>
              <a:t> </a:t>
            </a:r>
            <a:r>
              <a:rPr lang="pt-BR" b="1" dirty="0" err="1" smtClean="0"/>
              <a:t>Process</a:t>
            </a:r>
            <a:r>
              <a:rPr lang="pt-BR" b="1" dirty="0" smtClean="0"/>
              <a:t> </a:t>
            </a:r>
            <a:r>
              <a:rPr lang="pt-BR" b="1" dirty="0"/>
              <a:t>Options</a:t>
            </a:r>
          </a:p>
        </p:txBody>
      </p:sp>
      <p:sp>
        <p:nvSpPr>
          <p:cNvPr id="3" name="Espaço Reservado para Conteúdo 2"/>
          <p:cNvSpPr>
            <a:spLocks noGrp="1"/>
          </p:cNvSpPr>
          <p:nvPr>
            <p:ph idx="1"/>
          </p:nvPr>
        </p:nvSpPr>
        <p:spPr>
          <a:xfrm>
            <a:off x="425669" y="1825624"/>
            <a:ext cx="10928131" cy="4385989"/>
          </a:xfrm>
        </p:spPr>
        <p:txBody>
          <a:bodyPr>
            <a:normAutofit fontScale="92500"/>
          </a:bodyPr>
          <a:lstStyle/>
          <a:p>
            <a:r>
              <a:rPr lang="en-US" b="1" dirty="0"/>
              <a:t>Business Process Outsourcing (BPO): </a:t>
            </a:r>
            <a:r>
              <a:rPr lang="en-US" dirty="0"/>
              <a:t>The increasing trend of relocating entire business functions using formal arrangements between organizations where one organization provides and manages the other organization’s entire business process(</a:t>
            </a:r>
            <a:r>
              <a:rPr lang="en-US" dirty="0" err="1"/>
              <a:t>es</a:t>
            </a:r>
            <a:r>
              <a:rPr lang="en-US" dirty="0"/>
              <a:t>) or functions(s) in a low-cost location. Common examples are accounting, payroll and call </a:t>
            </a:r>
            <a:r>
              <a:rPr lang="en-US" dirty="0" smtClean="0"/>
              <a:t>center operations</a:t>
            </a:r>
          </a:p>
          <a:p>
            <a:endParaRPr lang="en-US" dirty="0" smtClean="0"/>
          </a:p>
          <a:p>
            <a:r>
              <a:rPr lang="en-US" b="1" dirty="0"/>
              <a:t>Knowledge Process Outsourcing (KPO): </a:t>
            </a:r>
            <a:r>
              <a:rPr lang="en-US" dirty="0"/>
              <a:t>The newest form of outsourcing, KPO is a step ahead of BPO in one respect. KPO organizations provide domain-based processes and business expertise rather than just process expertise, and require advanced analytical and specialized skills from the outsourcing organization</a:t>
            </a:r>
          </a:p>
          <a:p>
            <a:endParaRPr lang="pt-BR" dirty="0"/>
          </a:p>
        </p:txBody>
      </p:sp>
    </p:spTree>
    <p:extLst>
      <p:ext uri="{BB962C8B-B14F-4D97-AF65-F5344CB8AC3E}">
        <p14:creationId xmlns:p14="http://schemas.microsoft.com/office/powerpoint/2010/main" val="2918685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Processes </a:t>
            </a:r>
            <a:r>
              <a:rPr lang="pt-BR" b="1" dirty="0" err="1"/>
              <a:t>covered</a:t>
            </a:r>
            <a:r>
              <a:rPr lang="pt-BR" b="1" dirty="0"/>
              <a:t> </a:t>
            </a:r>
            <a:r>
              <a:rPr lang="pt-BR" b="1" dirty="0" err="1"/>
              <a:t>under</a:t>
            </a:r>
            <a:r>
              <a:rPr lang="pt-BR" b="1" dirty="0"/>
              <a:t> Service Design</a:t>
            </a:r>
          </a:p>
        </p:txBody>
      </p:sp>
      <p:sp>
        <p:nvSpPr>
          <p:cNvPr id="3" name="Espaço Reservado para Conteúdo 2"/>
          <p:cNvSpPr>
            <a:spLocks noGrp="1"/>
          </p:cNvSpPr>
          <p:nvPr>
            <p:ph idx="1"/>
          </p:nvPr>
        </p:nvSpPr>
        <p:spPr>
          <a:xfrm>
            <a:off x="838199" y="1825624"/>
            <a:ext cx="10749455" cy="4764361"/>
          </a:xfrm>
        </p:spPr>
        <p:txBody>
          <a:bodyPr>
            <a:normAutofit fontScale="77500" lnSpcReduction="20000"/>
          </a:bodyPr>
          <a:lstStyle/>
          <a:p>
            <a:pPr marL="514350" indent="-514350">
              <a:buFont typeface="+mj-lt"/>
              <a:buAutoNum type="arabicParenR"/>
            </a:pPr>
            <a:r>
              <a:rPr lang="pt-BR" dirty="0" smtClean="0"/>
              <a:t>Service </a:t>
            </a:r>
            <a:r>
              <a:rPr lang="pt-BR" dirty="0"/>
              <a:t>Catalogue </a:t>
            </a:r>
            <a:r>
              <a:rPr lang="pt-BR" dirty="0" smtClean="0"/>
              <a:t>Management;</a:t>
            </a:r>
          </a:p>
          <a:p>
            <a:pPr marL="514350" indent="-514350">
              <a:buFont typeface="+mj-lt"/>
              <a:buAutoNum type="arabicParenR"/>
            </a:pPr>
            <a:endParaRPr lang="pt-BR" dirty="0" smtClean="0"/>
          </a:p>
          <a:p>
            <a:pPr marL="514350" indent="-514350">
              <a:buFont typeface="+mj-lt"/>
              <a:buAutoNum type="arabicParenR"/>
            </a:pPr>
            <a:r>
              <a:rPr lang="pt-BR" dirty="0" smtClean="0"/>
              <a:t>Service </a:t>
            </a:r>
            <a:r>
              <a:rPr lang="pt-BR" dirty="0" err="1"/>
              <a:t>Level</a:t>
            </a:r>
            <a:r>
              <a:rPr lang="pt-BR" dirty="0"/>
              <a:t> </a:t>
            </a:r>
            <a:r>
              <a:rPr lang="pt-BR" dirty="0" smtClean="0"/>
              <a:t>Management;</a:t>
            </a:r>
          </a:p>
          <a:p>
            <a:pPr marL="514350" indent="-514350">
              <a:buFont typeface="+mj-lt"/>
              <a:buAutoNum type="arabicParenR"/>
            </a:pPr>
            <a:endParaRPr lang="pt-BR" dirty="0" smtClean="0"/>
          </a:p>
          <a:p>
            <a:pPr marL="514350" indent="-514350">
              <a:buFont typeface="+mj-lt"/>
              <a:buAutoNum type="arabicParenR"/>
            </a:pPr>
            <a:r>
              <a:rPr lang="pt-BR" dirty="0" err="1" smtClean="0"/>
              <a:t>Capacity</a:t>
            </a:r>
            <a:r>
              <a:rPr lang="pt-BR" dirty="0" smtClean="0"/>
              <a:t> Management;</a:t>
            </a:r>
          </a:p>
          <a:p>
            <a:pPr marL="514350" indent="-514350">
              <a:buFont typeface="+mj-lt"/>
              <a:buAutoNum type="arabicParenR"/>
            </a:pPr>
            <a:endParaRPr lang="pt-BR" dirty="0" smtClean="0"/>
          </a:p>
          <a:p>
            <a:pPr marL="514350" indent="-514350">
              <a:buFont typeface="+mj-lt"/>
              <a:buAutoNum type="arabicParenR"/>
            </a:pPr>
            <a:r>
              <a:rPr lang="pt-BR" dirty="0" smtClean="0"/>
              <a:t>Availability Management;</a:t>
            </a:r>
          </a:p>
          <a:p>
            <a:pPr marL="514350" indent="-514350">
              <a:buFont typeface="+mj-lt"/>
              <a:buAutoNum type="arabicParenR"/>
            </a:pPr>
            <a:endParaRPr lang="pt-BR" dirty="0" smtClean="0"/>
          </a:p>
          <a:p>
            <a:pPr marL="514350" indent="-514350">
              <a:buFont typeface="+mj-lt"/>
              <a:buAutoNum type="arabicParenR"/>
            </a:pPr>
            <a:r>
              <a:rPr lang="pt-BR" dirty="0" smtClean="0"/>
              <a:t>IT </a:t>
            </a:r>
            <a:r>
              <a:rPr lang="pt-BR" dirty="0"/>
              <a:t>Service </a:t>
            </a:r>
            <a:r>
              <a:rPr lang="pt-BR" dirty="0" err="1"/>
              <a:t>Continuity</a:t>
            </a:r>
            <a:r>
              <a:rPr lang="pt-BR" dirty="0"/>
              <a:t> </a:t>
            </a:r>
            <a:r>
              <a:rPr lang="pt-BR" dirty="0" smtClean="0"/>
              <a:t>Management;</a:t>
            </a:r>
          </a:p>
          <a:p>
            <a:pPr marL="514350" indent="-514350">
              <a:buFont typeface="+mj-lt"/>
              <a:buAutoNum type="arabicParenR"/>
            </a:pPr>
            <a:endParaRPr lang="pt-BR" dirty="0" smtClean="0"/>
          </a:p>
          <a:p>
            <a:pPr marL="514350" indent="-514350">
              <a:buFont typeface="+mj-lt"/>
              <a:buAutoNum type="arabicParenR"/>
            </a:pPr>
            <a:r>
              <a:rPr lang="pt-BR" dirty="0" err="1" smtClean="0"/>
              <a:t>Information</a:t>
            </a:r>
            <a:r>
              <a:rPr lang="pt-BR" dirty="0" smtClean="0"/>
              <a:t> </a:t>
            </a:r>
            <a:r>
              <a:rPr lang="pt-BR" dirty="0"/>
              <a:t>Security </a:t>
            </a:r>
            <a:r>
              <a:rPr lang="pt-BR" dirty="0" smtClean="0"/>
              <a:t>Management;</a:t>
            </a:r>
          </a:p>
          <a:p>
            <a:pPr marL="514350" indent="-514350">
              <a:buFont typeface="+mj-lt"/>
              <a:buAutoNum type="arabicParenR"/>
            </a:pPr>
            <a:endParaRPr lang="pt-BR" dirty="0" smtClean="0"/>
          </a:p>
          <a:p>
            <a:pPr marL="514350" indent="-514350">
              <a:buFont typeface="+mj-lt"/>
              <a:buAutoNum type="arabicParenR"/>
            </a:pPr>
            <a:r>
              <a:rPr lang="pt-BR" dirty="0" err="1" smtClean="0"/>
              <a:t>Supplier</a:t>
            </a:r>
            <a:r>
              <a:rPr lang="pt-BR" dirty="0" smtClean="0"/>
              <a:t> Management.</a:t>
            </a:r>
            <a:endParaRPr lang="pt-BR" dirty="0"/>
          </a:p>
        </p:txBody>
      </p:sp>
    </p:spTree>
    <p:extLst>
      <p:ext uri="{BB962C8B-B14F-4D97-AF65-F5344CB8AC3E}">
        <p14:creationId xmlns:p14="http://schemas.microsoft.com/office/powerpoint/2010/main" val="401581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Service </a:t>
            </a:r>
            <a:r>
              <a:rPr lang="pt-BR" b="1" dirty="0" smtClean="0"/>
              <a:t>Catalogue</a:t>
            </a:r>
            <a:endParaRPr lang="pt-BR" dirty="0"/>
          </a:p>
        </p:txBody>
      </p:sp>
      <p:sp>
        <p:nvSpPr>
          <p:cNvPr id="3" name="Espaço Reservado para Conteúdo 2"/>
          <p:cNvSpPr>
            <a:spLocks noGrp="1"/>
          </p:cNvSpPr>
          <p:nvPr>
            <p:ph idx="1"/>
          </p:nvPr>
        </p:nvSpPr>
        <p:spPr>
          <a:xfrm>
            <a:off x="331076" y="1825625"/>
            <a:ext cx="11240814" cy="4732830"/>
          </a:xfrm>
        </p:spPr>
        <p:txBody>
          <a:bodyPr>
            <a:normAutofit/>
          </a:bodyPr>
          <a:lstStyle/>
          <a:p>
            <a:pPr marL="0" indent="0">
              <a:buNone/>
            </a:pPr>
            <a:r>
              <a:rPr lang="en-US" dirty="0"/>
              <a:t>A service catalogue has two aspects</a:t>
            </a:r>
            <a:r>
              <a:rPr lang="en-US" dirty="0" smtClean="0"/>
              <a:t>:</a:t>
            </a:r>
          </a:p>
          <a:p>
            <a:pPr marL="0" indent="0">
              <a:buNone/>
            </a:pPr>
            <a:endParaRPr lang="en-US" dirty="0"/>
          </a:p>
          <a:p>
            <a:r>
              <a:rPr lang="en-US" b="1" dirty="0"/>
              <a:t>The business service catalogue</a:t>
            </a:r>
            <a:r>
              <a:rPr lang="en-US" dirty="0"/>
              <a:t>, </a:t>
            </a:r>
            <a:endParaRPr lang="en-US" dirty="0" smtClean="0"/>
          </a:p>
          <a:p>
            <a:pPr marL="457200" lvl="1" indent="0">
              <a:buNone/>
            </a:pPr>
            <a:r>
              <a:rPr lang="en-US" dirty="0" smtClean="0"/>
              <a:t>which </a:t>
            </a:r>
            <a:r>
              <a:rPr lang="en-US" dirty="0"/>
              <a:t>describes the details of a service especially the relationship with the business units and the business processes. The business service catalogue represents the customer view on the service catalogue</a:t>
            </a:r>
            <a:r>
              <a:rPr lang="en-US" dirty="0" smtClean="0"/>
              <a:t>.</a:t>
            </a:r>
          </a:p>
          <a:p>
            <a:endParaRPr lang="en-US" dirty="0"/>
          </a:p>
          <a:p>
            <a:r>
              <a:rPr lang="en-US" b="1" dirty="0"/>
              <a:t>The technical service </a:t>
            </a:r>
            <a:r>
              <a:rPr lang="en-US" b="1" dirty="0" smtClean="0"/>
              <a:t>catalogue</a:t>
            </a:r>
          </a:p>
          <a:p>
            <a:pPr marL="457200" lvl="1" indent="0">
              <a:buNone/>
            </a:pPr>
            <a:r>
              <a:rPr lang="en-US" dirty="0" smtClean="0"/>
              <a:t>which </a:t>
            </a:r>
            <a:r>
              <a:rPr lang="en-US" dirty="0"/>
              <a:t>defines the relationships between the supported services, applications and technical components. The technical service catalogue underpins the business service catalogue, but is not part of the customer view.</a:t>
            </a:r>
          </a:p>
          <a:p>
            <a:endParaRPr lang="pt-BR" dirty="0"/>
          </a:p>
        </p:txBody>
      </p:sp>
    </p:spTree>
    <p:extLst>
      <p:ext uri="{BB962C8B-B14F-4D97-AF65-F5344CB8AC3E}">
        <p14:creationId xmlns:p14="http://schemas.microsoft.com/office/powerpoint/2010/main" val="350260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Overview</a:t>
            </a:r>
            <a:endParaRPr lang="pt-BR" b="1" dirty="0"/>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en-US" dirty="0"/>
              <a:t>This provides guidance for the design and development of services and Service Management </a:t>
            </a:r>
            <a:r>
              <a:rPr lang="en-US" dirty="0" smtClean="0"/>
              <a:t>processes</a:t>
            </a:r>
            <a:r>
              <a:rPr lang="en-US" dirty="0"/>
              <a:t>;</a:t>
            </a:r>
            <a:endParaRPr lang="en-US" dirty="0" smtClean="0"/>
          </a:p>
          <a:p>
            <a:pPr>
              <a:buFont typeface="Wingdings" panose="05000000000000000000" pitchFamily="2" charset="2"/>
              <a:buChar char="ü"/>
            </a:pPr>
            <a:endParaRPr lang="en-US" dirty="0"/>
          </a:p>
          <a:p>
            <a:pPr>
              <a:buFont typeface="Wingdings" panose="05000000000000000000" pitchFamily="2" charset="2"/>
              <a:buChar char="ü"/>
            </a:pPr>
            <a:r>
              <a:rPr lang="en-US" dirty="0"/>
              <a:t>The </a:t>
            </a:r>
            <a:r>
              <a:rPr lang="en-US" dirty="0" smtClean="0"/>
              <a:t>goal of </a:t>
            </a:r>
            <a:r>
              <a:rPr lang="en-US" dirty="0"/>
              <a:t>the Service Design Lifecycle is to design new or changed services for introduction into the live </a:t>
            </a:r>
            <a:r>
              <a:rPr lang="en-US" dirty="0" smtClean="0"/>
              <a:t>environment</a:t>
            </a:r>
            <a:r>
              <a:rPr lang="en-US" dirty="0"/>
              <a:t>;</a:t>
            </a:r>
            <a:endParaRPr lang="en-US" dirty="0" smtClean="0"/>
          </a:p>
          <a:p>
            <a:pPr>
              <a:buFont typeface="Wingdings" panose="05000000000000000000" pitchFamily="2" charset="2"/>
              <a:buChar char="ü"/>
            </a:pPr>
            <a:endParaRPr lang="en-US" dirty="0"/>
          </a:p>
          <a:p>
            <a:pPr>
              <a:buFont typeface="Wingdings" panose="05000000000000000000" pitchFamily="2" charset="2"/>
              <a:buChar char="ü"/>
            </a:pPr>
            <a:r>
              <a:rPr lang="en-US" dirty="0"/>
              <a:t>It is important that a holistic approach to all aspects of design is adopted, and to consider all aspects when changing or amending any of the individual elements of design.</a:t>
            </a:r>
            <a:endParaRPr lang="pt-BR" dirty="0"/>
          </a:p>
        </p:txBody>
      </p:sp>
    </p:spTree>
    <p:extLst>
      <p:ext uri="{BB962C8B-B14F-4D97-AF65-F5344CB8AC3E}">
        <p14:creationId xmlns:p14="http://schemas.microsoft.com/office/powerpoint/2010/main" val="449764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Service </a:t>
            </a:r>
            <a:r>
              <a:rPr lang="pt-BR" b="1" dirty="0"/>
              <a:t>Catalogue </a:t>
            </a:r>
            <a:r>
              <a:rPr lang="pt-BR" b="1" dirty="0" err="1" smtClean="0"/>
              <a:t>Process</a:t>
            </a:r>
            <a:endParaRPr lang="pt-BR" dirty="0"/>
          </a:p>
        </p:txBody>
      </p:sp>
      <p:pic>
        <p:nvPicPr>
          <p:cNvPr id="4" name="Imagem 3"/>
          <p:cNvPicPr>
            <a:picLocks noChangeAspect="1"/>
          </p:cNvPicPr>
          <p:nvPr/>
        </p:nvPicPr>
        <p:blipFill>
          <a:blip r:embed="rId2"/>
          <a:stretch>
            <a:fillRect/>
          </a:stretch>
        </p:blipFill>
        <p:spPr>
          <a:xfrm>
            <a:off x="2353003" y="1451985"/>
            <a:ext cx="7485993" cy="5084628"/>
          </a:xfrm>
          <a:prstGeom prst="rect">
            <a:avLst/>
          </a:prstGeom>
        </p:spPr>
      </p:pic>
    </p:spTree>
    <p:extLst>
      <p:ext uri="{BB962C8B-B14F-4D97-AF65-F5344CB8AC3E}">
        <p14:creationId xmlns:p14="http://schemas.microsoft.com/office/powerpoint/2010/main" val="96104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521"/>
            <a:ext cx="10515600" cy="1325563"/>
          </a:xfrm>
        </p:spPr>
        <p:txBody>
          <a:bodyPr/>
          <a:lstStyle/>
          <a:p>
            <a:pPr algn="ctr"/>
            <a:r>
              <a:rPr lang="pt-BR" b="1" dirty="0" smtClean="0"/>
              <a:t>Service </a:t>
            </a:r>
            <a:r>
              <a:rPr lang="pt-BR" b="1" dirty="0"/>
              <a:t>Catalogue </a:t>
            </a:r>
            <a:r>
              <a:rPr lang="pt-BR" b="1" dirty="0" smtClean="0"/>
              <a:t>Example </a:t>
            </a:r>
            <a:r>
              <a:rPr lang="pt-BR" b="1" dirty="0" err="1" smtClean="0"/>
              <a:t>of</a:t>
            </a:r>
            <a:r>
              <a:rPr lang="pt-BR" b="1" dirty="0" smtClean="0"/>
              <a:t> A</a:t>
            </a:r>
            <a:r>
              <a:rPr lang="en-US" b="1" dirty="0" smtClean="0"/>
              <a:t>spects</a:t>
            </a:r>
            <a:endParaRPr lang="pt-BR" b="1" dirty="0"/>
          </a:p>
        </p:txBody>
      </p:sp>
      <p:pic>
        <p:nvPicPr>
          <p:cNvPr id="3" name="Imagem 2"/>
          <p:cNvPicPr>
            <a:picLocks noChangeAspect="1"/>
          </p:cNvPicPr>
          <p:nvPr/>
        </p:nvPicPr>
        <p:blipFill>
          <a:blip r:embed="rId2"/>
          <a:stretch>
            <a:fillRect/>
          </a:stretch>
        </p:blipFill>
        <p:spPr>
          <a:xfrm>
            <a:off x="1923257" y="1871662"/>
            <a:ext cx="7928566" cy="4454710"/>
          </a:xfrm>
          <a:prstGeom prst="rect">
            <a:avLst/>
          </a:prstGeom>
        </p:spPr>
      </p:pic>
    </p:spTree>
    <p:extLst>
      <p:ext uri="{BB962C8B-B14F-4D97-AF65-F5344CB8AC3E}">
        <p14:creationId xmlns:p14="http://schemas.microsoft.com/office/powerpoint/2010/main" val="670701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1740"/>
            <a:ext cx="10515600" cy="1325563"/>
          </a:xfrm>
        </p:spPr>
        <p:txBody>
          <a:bodyPr/>
          <a:lstStyle/>
          <a:p>
            <a:r>
              <a:rPr lang="pt-BR" b="1" dirty="0" smtClean="0"/>
              <a:t>2) Service </a:t>
            </a:r>
            <a:r>
              <a:rPr lang="pt-BR" b="1" dirty="0" err="1"/>
              <a:t>Level</a:t>
            </a:r>
            <a:r>
              <a:rPr lang="pt-BR" b="1" dirty="0"/>
              <a:t> </a:t>
            </a:r>
            <a:r>
              <a:rPr lang="pt-BR" b="1" dirty="0" smtClean="0"/>
              <a:t>Management</a:t>
            </a:r>
            <a:endParaRPr lang="pt-BR" b="1" dirty="0"/>
          </a:p>
        </p:txBody>
      </p:sp>
      <p:sp>
        <p:nvSpPr>
          <p:cNvPr id="3" name="Espaço Reservado para Conteúdo 2"/>
          <p:cNvSpPr>
            <a:spLocks noGrp="1"/>
          </p:cNvSpPr>
          <p:nvPr>
            <p:ph idx="1"/>
          </p:nvPr>
        </p:nvSpPr>
        <p:spPr>
          <a:xfrm>
            <a:off x="345689" y="1416205"/>
            <a:ext cx="11008112" cy="5221078"/>
          </a:xfrm>
        </p:spPr>
        <p:txBody>
          <a:bodyPr>
            <a:normAutofit fontScale="85000" lnSpcReduction="20000"/>
          </a:bodyPr>
          <a:lstStyle/>
          <a:p>
            <a:r>
              <a:rPr lang="en-US" dirty="0" smtClean="0"/>
              <a:t>The </a:t>
            </a:r>
            <a:r>
              <a:rPr lang="en-US" dirty="0"/>
              <a:t>objective of service level management is to ensure the provision of the agreed quality for all existing services and that future services can be delivered according to the agreed and reachable goals. Proactive measuring is intended to help identify and implement service improvements.</a:t>
            </a:r>
          </a:p>
          <a:p>
            <a:endParaRPr lang="en-US" dirty="0"/>
          </a:p>
          <a:p>
            <a:r>
              <a:rPr lang="en-US" dirty="0"/>
              <a:t>In order to meet the growing demand, customers, users and service providers have to properly understand each other. Service level management (SLM) is the best platform for this. SLM is the central function of IT service management and has the task of aligning the business requirements with the economically viable possibilities of the IT service organization.</a:t>
            </a:r>
          </a:p>
          <a:p>
            <a:endParaRPr lang="en-US" dirty="0"/>
          </a:p>
          <a:p>
            <a:r>
              <a:rPr lang="en-US" dirty="0"/>
              <a:t>The goal of these negotiations is to agree, secure, monitor and control the service level agreements (SLAs) with clearly measureable targets for service quality. Before the customer’s service level requirements can be agreed they have to be secured by the internal and external partners of the IT service management organization. This requirement of IT services requires a breakdown of the individual services into sub-components.</a:t>
            </a:r>
            <a:endParaRPr lang="pt-BR" dirty="0"/>
          </a:p>
        </p:txBody>
      </p:sp>
    </p:spTree>
    <p:extLst>
      <p:ext uri="{BB962C8B-B14F-4D97-AF65-F5344CB8AC3E}">
        <p14:creationId xmlns:p14="http://schemas.microsoft.com/office/powerpoint/2010/main" val="2177860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Service </a:t>
            </a:r>
            <a:r>
              <a:rPr lang="pt-BR" b="1" dirty="0" err="1"/>
              <a:t>Level</a:t>
            </a:r>
            <a:r>
              <a:rPr lang="pt-BR" b="1" dirty="0"/>
              <a:t> </a:t>
            </a:r>
            <a:r>
              <a:rPr lang="pt-BR" b="1" dirty="0" smtClean="0"/>
              <a:t>A</a:t>
            </a:r>
            <a:r>
              <a:rPr lang="en-US" b="1" dirty="0" err="1" smtClean="0"/>
              <a:t>spects</a:t>
            </a:r>
            <a:endParaRPr lang="pt-BR" b="1" dirty="0"/>
          </a:p>
        </p:txBody>
      </p:sp>
      <p:pic>
        <p:nvPicPr>
          <p:cNvPr id="3" name="Imagem 2"/>
          <p:cNvPicPr>
            <a:picLocks noChangeAspect="1"/>
          </p:cNvPicPr>
          <p:nvPr/>
        </p:nvPicPr>
        <p:blipFill>
          <a:blip r:embed="rId2"/>
          <a:stretch>
            <a:fillRect/>
          </a:stretch>
        </p:blipFill>
        <p:spPr>
          <a:xfrm>
            <a:off x="2514600" y="1775748"/>
            <a:ext cx="7162800" cy="4433504"/>
          </a:xfrm>
          <a:prstGeom prst="rect">
            <a:avLst/>
          </a:prstGeom>
        </p:spPr>
      </p:pic>
    </p:spTree>
    <p:extLst>
      <p:ext uri="{BB962C8B-B14F-4D97-AF65-F5344CB8AC3E}">
        <p14:creationId xmlns:p14="http://schemas.microsoft.com/office/powerpoint/2010/main" val="3626294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Service </a:t>
            </a:r>
            <a:r>
              <a:rPr lang="pt-BR" b="1" dirty="0" err="1"/>
              <a:t>Level</a:t>
            </a:r>
            <a:r>
              <a:rPr lang="pt-BR" b="1" dirty="0"/>
              <a:t> A</a:t>
            </a:r>
            <a:r>
              <a:rPr lang="en-US" b="1" dirty="0" err="1"/>
              <a:t>spects</a:t>
            </a:r>
            <a:endParaRPr lang="pt-BR" dirty="0"/>
          </a:p>
        </p:txBody>
      </p:sp>
      <p:pic>
        <p:nvPicPr>
          <p:cNvPr id="4" name="Imagem 3"/>
          <p:cNvPicPr>
            <a:picLocks noChangeAspect="1"/>
          </p:cNvPicPr>
          <p:nvPr/>
        </p:nvPicPr>
        <p:blipFill>
          <a:blip r:embed="rId2"/>
          <a:stretch>
            <a:fillRect/>
          </a:stretch>
        </p:blipFill>
        <p:spPr>
          <a:xfrm>
            <a:off x="2026941" y="1488669"/>
            <a:ext cx="7372240" cy="5079247"/>
          </a:xfrm>
          <a:prstGeom prst="rect">
            <a:avLst/>
          </a:prstGeom>
        </p:spPr>
      </p:pic>
    </p:spTree>
    <p:extLst>
      <p:ext uri="{BB962C8B-B14F-4D97-AF65-F5344CB8AC3E}">
        <p14:creationId xmlns:p14="http://schemas.microsoft.com/office/powerpoint/2010/main" val="1506626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err="1" smtClean="0"/>
              <a:t>Negotiated</a:t>
            </a:r>
            <a:r>
              <a:rPr lang="pt-BR" b="1" dirty="0" smtClean="0"/>
              <a:t> </a:t>
            </a:r>
            <a:r>
              <a:rPr lang="pt-BR" b="1" dirty="0" err="1" smtClean="0"/>
              <a:t>with</a:t>
            </a:r>
            <a:r>
              <a:rPr lang="pt-BR" b="1" dirty="0" smtClean="0"/>
              <a:t> </a:t>
            </a:r>
            <a:r>
              <a:rPr lang="pt-BR" b="1" dirty="0" err="1" smtClean="0"/>
              <a:t>Customer</a:t>
            </a:r>
            <a:endParaRPr lang="pt-BR" b="1" dirty="0"/>
          </a:p>
        </p:txBody>
      </p:sp>
      <p:sp>
        <p:nvSpPr>
          <p:cNvPr id="3" name="Espaço Reservado para Conteúdo 2"/>
          <p:cNvSpPr>
            <a:spLocks noGrp="1"/>
          </p:cNvSpPr>
          <p:nvPr>
            <p:ph idx="1"/>
          </p:nvPr>
        </p:nvSpPr>
        <p:spPr/>
        <p:txBody>
          <a:bodyPr>
            <a:normAutofit/>
          </a:bodyPr>
          <a:lstStyle/>
          <a:p>
            <a:r>
              <a:rPr lang="en-US" b="1" dirty="0"/>
              <a:t>Service Level Agreement </a:t>
            </a:r>
            <a:endParaRPr lang="en-US" b="1" dirty="0" smtClean="0"/>
          </a:p>
          <a:p>
            <a:pPr marL="0" indent="0">
              <a:buNone/>
            </a:pPr>
            <a:r>
              <a:rPr lang="en-US" dirty="0" smtClean="0"/>
              <a:t>It </a:t>
            </a:r>
            <a:r>
              <a:rPr lang="en-US" dirty="0"/>
              <a:t>is a written agreement between an IT service provider and the </a:t>
            </a:r>
            <a:r>
              <a:rPr lang="en-US" dirty="0" smtClean="0"/>
              <a:t>customers</a:t>
            </a:r>
            <a:r>
              <a:rPr lang="en-US" dirty="0"/>
              <a:t>. D</a:t>
            </a:r>
            <a:r>
              <a:rPr lang="en-US" dirty="0" smtClean="0"/>
              <a:t>efines </a:t>
            </a:r>
            <a:r>
              <a:rPr lang="en-US" dirty="0"/>
              <a:t>the key service targets and responsibilities of both parties. </a:t>
            </a:r>
            <a:endParaRPr lang="en-US" dirty="0" smtClean="0"/>
          </a:p>
          <a:p>
            <a:pPr marL="0" indent="0">
              <a:buNone/>
            </a:pPr>
            <a:endParaRPr lang="en-US" dirty="0" smtClean="0"/>
          </a:p>
          <a:p>
            <a:r>
              <a:rPr lang="en-US" b="1" dirty="0"/>
              <a:t>Service Level </a:t>
            </a:r>
            <a:r>
              <a:rPr lang="en-US" b="1" dirty="0" smtClean="0"/>
              <a:t>Objective </a:t>
            </a:r>
            <a:endParaRPr lang="en-US" b="1" dirty="0"/>
          </a:p>
          <a:p>
            <a:pPr marL="0" indent="0">
              <a:buNone/>
            </a:pPr>
            <a:r>
              <a:rPr lang="en-US" dirty="0" smtClean="0"/>
              <a:t>Are </a:t>
            </a:r>
            <a:r>
              <a:rPr lang="en-US" dirty="0"/>
              <a:t>agreed upon as a means of measuring the performance of the </a:t>
            </a:r>
            <a:r>
              <a:rPr lang="en-US" dirty="0" smtClean="0"/>
              <a:t>Service Provider </a:t>
            </a:r>
            <a:r>
              <a:rPr lang="en-US" dirty="0"/>
              <a:t>and are outlined as a way of avoiding disputes between the two parties based on misunderstanding.</a:t>
            </a:r>
            <a:endParaRPr lang="en-US" dirty="0" smtClean="0"/>
          </a:p>
          <a:p>
            <a:endParaRPr lang="en-US" dirty="0"/>
          </a:p>
        </p:txBody>
      </p:sp>
    </p:spTree>
    <p:extLst>
      <p:ext uri="{BB962C8B-B14F-4D97-AF65-F5344CB8AC3E}">
        <p14:creationId xmlns:p14="http://schemas.microsoft.com/office/powerpoint/2010/main" val="410303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err="1" smtClean="0"/>
              <a:t>Negotiated</a:t>
            </a:r>
            <a:r>
              <a:rPr lang="pt-BR" b="1" dirty="0" smtClean="0"/>
              <a:t> </a:t>
            </a:r>
            <a:r>
              <a:rPr lang="pt-BR" b="1" dirty="0" err="1" smtClean="0"/>
              <a:t>by</a:t>
            </a:r>
            <a:r>
              <a:rPr lang="pt-BR" b="1" dirty="0" smtClean="0"/>
              <a:t> </a:t>
            </a:r>
            <a:r>
              <a:rPr lang="pt-BR" b="1" dirty="0" err="1" smtClean="0"/>
              <a:t>Internal</a:t>
            </a:r>
            <a:r>
              <a:rPr lang="pt-BR" b="1" dirty="0" smtClean="0"/>
              <a:t> </a:t>
            </a:r>
            <a:r>
              <a:rPr lang="pt-BR" b="1" dirty="0" err="1" smtClean="0"/>
              <a:t>Teams</a:t>
            </a:r>
            <a:endParaRPr lang="pt-BR" b="1" dirty="0"/>
          </a:p>
        </p:txBody>
      </p:sp>
      <p:sp>
        <p:nvSpPr>
          <p:cNvPr id="3" name="Espaço Reservado para Conteúdo 2"/>
          <p:cNvSpPr>
            <a:spLocks noGrp="1"/>
          </p:cNvSpPr>
          <p:nvPr>
            <p:ph idx="1"/>
          </p:nvPr>
        </p:nvSpPr>
        <p:spPr/>
        <p:txBody>
          <a:bodyPr>
            <a:normAutofit/>
          </a:bodyPr>
          <a:lstStyle/>
          <a:p>
            <a:r>
              <a:rPr lang="en-US" b="1" dirty="0" smtClean="0"/>
              <a:t>Operational </a:t>
            </a:r>
            <a:r>
              <a:rPr lang="en-US" b="1" dirty="0"/>
              <a:t>Level Agreement </a:t>
            </a:r>
            <a:endParaRPr lang="en-US" b="1" dirty="0" smtClean="0"/>
          </a:p>
          <a:p>
            <a:pPr marL="0" indent="0">
              <a:buNone/>
            </a:pPr>
            <a:r>
              <a:rPr lang="en-US" dirty="0" smtClean="0"/>
              <a:t>OLA </a:t>
            </a:r>
            <a:r>
              <a:rPr lang="en-US" dirty="0"/>
              <a:t>is an agreement between an IT service provider and another part of the same organization that assists with the provision of services. Example:  Facilities department that maintains the air conditioning </a:t>
            </a:r>
            <a:r>
              <a:rPr lang="en-US" dirty="0" smtClean="0"/>
              <a:t> </a:t>
            </a:r>
            <a:r>
              <a:rPr lang="en-US" dirty="0"/>
              <a:t>Network support team that supports the network service An OLA should contain targets that underpin those within an SLA to ensure that targets will not be breached by failure of the supporting activity.</a:t>
            </a:r>
            <a:endParaRPr lang="pt-BR" dirty="0"/>
          </a:p>
        </p:txBody>
      </p:sp>
    </p:spTree>
    <p:extLst>
      <p:ext uri="{BB962C8B-B14F-4D97-AF65-F5344CB8AC3E}">
        <p14:creationId xmlns:p14="http://schemas.microsoft.com/office/powerpoint/2010/main" val="165288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60343" y="1273048"/>
            <a:ext cx="10515600" cy="1325563"/>
          </a:xfrm>
        </p:spPr>
        <p:txBody>
          <a:bodyPr>
            <a:normAutofit/>
          </a:bodyPr>
          <a:lstStyle/>
          <a:p>
            <a:pPr marL="342900" indent="-342900">
              <a:buFont typeface="Courier New" panose="02070309020205020404" pitchFamily="49" charset="0"/>
              <a:buChar char="o"/>
            </a:pPr>
            <a:r>
              <a:rPr lang="pt-BR" sz="2400" dirty="0" err="1"/>
              <a:t>Underpinning</a:t>
            </a:r>
            <a:r>
              <a:rPr lang="pt-BR" sz="2400" dirty="0"/>
              <a:t> </a:t>
            </a:r>
            <a:r>
              <a:rPr lang="pt-BR" sz="2400" dirty="0" err="1"/>
              <a:t>Contracts</a:t>
            </a:r>
            <a:r>
              <a:rPr lang="pt-BR" sz="2400" dirty="0"/>
              <a:t> </a:t>
            </a:r>
          </a:p>
        </p:txBody>
      </p:sp>
      <p:pic>
        <p:nvPicPr>
          <p:cNvPr id="4" name="Imagem 3"/>
          <p:cNvPicPr>
            <a:picLocks noChangeAspect="1"/>
          </p:cNvPicPr>
          <p:nvPr/>
        </p:nvPicPr>
        <p:blipFill>
          <a:blip r:embed="rId2"/>
          <a:stretch>
            <a:fillRect/>
          </a:stretch>
        </p:blipFill>
        <p:spPr>
          <a:xfrm>
            <a:off x="2976727" y="2297642"/>
            <a:ext cx="7431142" cy="4308110"/>
          </a:xfrm>
          <a:prstGeom prst="rect">
            <a:avLst/>
          </a:prstGeom>
        </p:spPr>
      </p:pic>
      <p:sp>
        <p:nvSpPr>
          <p:cNvPr id="6" name="Título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err="1" smtClean="0"/>
              <a:t>Negotiated</a:t>
            </a:r>
            <a:r>
              <a:rPr lang="pt-BR" b="1" dirty="0" smtClean="0"/>
              <a:t> </a:t>
            </a:r>
            <a:r>
              <a:rPr lang="pt-BR" b="1" dirty="0" err="1" smtClean="0"/>
              <a:t>with</a:t>
            </a:r>
            <a:r>
              <a:rPr lang="pt-BR" b="1" dirty="0" smtClean="0"/>
              <a:t> </a:t>
            </a:r>
            <a:r>
              <a:rPr lang="pt-BR" b="1" dirty="0" err="1" smtClean="0"/>
              <a:t>Partners</a:t>
            </a:r>
            <a:endParaRPr lang="pt-BR" b="1" dirty="0"/>
          </a:p>
        </p:txBody>
      </p:sp>
    </p:spTree>
    <p:extLst>
      <p:ext uri="{BB962C8B-B14F-4D97-AF65-F5344CB8AC3E}">
        <p14:creationId xmlns:p14="http://schemas.microsoft.com/office/powerpoint/2010/main" val="2761123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9811"/>
            <a:ext cx="10515600" cy="1325563"/>
          </a:xfrm>
        </p:spPr>
        <p:txBody>
          <a:bodyPr/>
          <a:lstStyle/>
          <a:p>
            <a:r>
              <a:rPr lang="pt-BR" b="1" dirty="0" smtClean="0"/>
              <a:t>SLM </a:t>
            </a:r>
            <a:r>
              <a:rPr lang="pt-BR" b="1" dirty="0" err="1" smtClean="0"/>
              <a:t>Activities</a:t>
            </a:r>
            <a:r>
              <a:rPr lang="pt-BR" b="1" dirty="0" smtClean="0"/>
              <a:t>  </a:t>
            </a:r>
            <a:endParaRPr lang="pt-BR" b="1" dirty="0"/>
          </a:p>
        </p:txBody>
      </p:sp>
      <p:sp>
        <p:nvSpPr>
          <p:cNvPr id="3" name="Espaço Reservado para Conteúdo 2"/>
          <p:cNvSpPr>
            <a:spLocks noGrp="1"/>
          </p:cNvSpPr>
          <p:nvPr>
            <p:ph idx="1"/>
          </p:nvPr>
        </p:nvSpPr>
        <p:spPr>
          <a:xfrm>
            <a:off x="838200" y="1321125"/>
            <a:ext cx="10515600" cy="4351338"/>
          </a:xfrm>
        </p:spPr>
        <p:txBody>
          <a:bodyPr>
            <a:noAutofit/>
          </a:bodyPr>
          <a:lstStyle/>
          <a:p>
            <a:r>
              <a:rPr lang="en-US" sz="2000" b="1" dirty="0"/>
              <a:t>Design SLA frameworks </a:t>
            </a:r>
            <a:endParaRPr lang="en-US" sz="2000" b="1" dirty="0" smtClean="0"/>
          </a:p>
          <a:p>
            <a:pPr marL="0" indent="0">
              <a:buNone/>
            </a:pPr>
            <a:r>
              <a:rPr lang="en-US" sz="2000" dirty="0" smtClean="0"/>
              <a:t>	Using </a:t>
            </a:r>
            <a:r>
              <a:rPr lang="en-US" sz="2000" dirty="0"/>
              <a:t>the Service Catalogue as an aid, SLM must design the most </a:t>
            </a:r>
            <a:r>
              <a:rPr lang="en-US" sz="2000" dirty="0" smtClean="0"/>
              <a:t>appropriate </a:t>
            </a:r>
            <a:r>
              <a:rPr lang="en-US" sz="2000" dirty="0"/>
              <a:t>SLA </a:t>
            </a:r>
            <a:r>
              <a:rPr lang="en-US" sz="2000" dirty="0" smtClean="0"/>
              <a:t>structure to </a:t>
            </a:r>
            <a:r>
              <a:rPr lang="en-US" sz="2000" dirty="0"/>
              <a:t>ensure that all services and all customers </a:t>
            </a:r>
            <a:r>
              <a:rPr lang="en-US" sz="2000" dirty="0" smtClean="0"/>
              <a:t>are covered </a:t>
            </a:r>
            <a:r>
              <a:rPr lang="en-US" sz="2000" dirty="0"/>
              <a:t>in a manner best </a:t>
            </a:r>
            <a:r>
              <a:rPr lang="en-US" sz="2000" dirty="0" smtClean="0"/>
              <a:t>suited </a:t>
            </a:r>
            <a:r>
              <a:rPr lang="en-US" sz="2000" dirty="0"/>
              <a:t>to </a:t>
            </a:r>
            <a:r>
              <a:rPr lang="en-US" sz="2000" dirty="0" smtClean="0"/>
              <a:t>the organization’s </a:t>
            </a:r>
            <a:r>
              <a:rPr lang="en-US" sz="2000" dirty="0"/>
              <a:t>needs. </a:t>
            </a:r>
            <a:endParaRPr lang="en-US" sz="2000" dirty="0" smtClean="0"/>
          </a:p>
          <a:p>
            <a:pPr marL="0" indent="0">
              <a:buNone/>
            </a:pPr>
            <a:endParaRPr lang="en-US" sz="2000" dirty="0" smtClean="0"/>
          </a:p>
          <a:p>
            <a:r>
              <a:rPr lang="en-US" sz="2000" b="1" dirty="0" smtClean="0"/>
              <a:t>Service-based </a:t>
            </a:r>
            <a:r>
              <a:rPr lang="en-US" sz="2000" b="1" dirty="0"/>
              <a:t>SLA : </a:t>
            </a:r>
            <a:endParaRPr lang="en-US" sz="2000" b="1" dirty="0" smtClean="0"/>
          </a:p>
          <a:p>
            <a:pPr marL="0" lvl="1" indent="0">
              <a:spcBef>
                <a:spcPts val="1000"/>
              </a:spcBef>
              <a:buNone/>
            </a:pPr>
            <a:r>
              <a:rPr lang="en-US" sz="2000" dirty="0"/>
              <a:t>	SLA covers one service, for all the customers of that service</a:t>
            </a:r>
            <a:r>
              <a:rPr lang="en-US" sz="2000" dirty="0" smtClean="0"/>
              <a:t>. Example</a:t>
            </a:r>
            <a:r>
              <a:rPr lang="en-US" sz="2000" dirty="0"/>
              <a:t>, an SLA may </a:t>
            </a:r>
            <a:r>
              <a:rPr lang="en-US" sz="2000" dirty="0" smtClean="0"/>
              <a:t>be established </a:t>
            </a:r>
            <a:r>
              <a:rPr lang="en-US" sz="2000" dirty="0"/>
              <a:t>for an organization’s e-mail service - covering all </a:t>
            </a:r>
            <a:r>
              <a:rPr lang="en-US" sz="2000" dirty="0" smtClean="0"/>
              <a:t>the customers of that service. where </a:t>
            </a:r>
            <a:r>
              <a:rPr lang="en-US" sz="2000" dirty="0"/>
              <a:t>common levels of service are </a:t>
            </a:r>
            <a:endParaRPr lang="en-US" sz="2000" dirty="0" smtClean="0"/>
          </a:p>
          <a:p>
            <a:pPr marL="0" lvl="1" indent="0">
              <a:spcBef>
                <a:spcPts val="1000"/>
              </a:spcBef>
              <a:buNone/>
            </a:pPr>
            <a:endParaRPr lang="en-US" sz="2000" dirty="0"/>
          </a:p>
          <a:p>
            <a:r>
              <a:rPr lang="en-US" sz="2000" b="1" dirty="0" smtClean="0"/>
              <a:t>Customer-based </a:t>
            </a:r>
            <a:r>
              <a:rPr lang="en-US" sz="2000" b="1" dirty="0"/>
              <a:t>SLA : </a:t>
            </a:r>
            <a:endParaRPr lang="en-US" sz="2000" b="1" dirty="0" smtClean="0"/>
          </a:p>
          <a:p>
            <a:pPr marL="0" indent="0">
              <a:buNone/>
            </a:pPr>
            <a:r>
              <a:rPr lang="en-US" sz="2000" dirty="0" smtClean="0"/>
              <a:t>	This </a:t>
            </a:r>
            <a:r>
              <a:rPr lang="en-US" sz="2000" dirty="0"/>
              <a:t>is an agreement with an individual customer </a:t>
            </a:r>
            <a:r>
              <a:rPr lang="en-US" sz="2000" dirty="0" err="1"/>
              <a:t>roup</a:t>
            </a:r>
            <a:r>
              <a:rPr lang="en-US" sz="2000" dirty="0"/>
              <a:t>, covering all the services </a:t>
            </a:r>
            <a:r>
              <a:rPr lang="en-US" sz="2000" dirty="0" smtClean="0"/>
              <a:t>they </a:t>
            </a:r>
            <a:r>
              <a:rPr lang="en-US" sz="2000" dirty="0"/>
              <a:t>use. For example, agreements may be reached with an organization’s finance </a:t>
            </a:r>
            <a:r>
              <a:rPr lang="en-US" sz="2000" dirty="0" smtClean="0"/>
              <a:t>department </a:t>
            </a:r>
            <a:r>
              <a:rPr lang="en-US" sz="2000" dirty="0"/>
              <a:t>covering, say, the finance system, the accounting system, the payroll </a:t>
            </a:r>
            <a:r>
              <a:rPr lang="en-US" sz="2000" dirty="0" smtClean="0"/>
              <a:t>system</a:t>
            </a:r>
            <a:r>
              <a:rPr lang="en-US" sz="2000" dirty="0"/>
              <a:t>, the billing system, the procurement system, and any other IT systems that </a:t>
            </a:r>
            <a:r>
              <a:rPr lang="en-US" sz="2000" dirty="0" smtClean="0"/>
              <a:t>they </a:t>
            </a:r>
            <a:r>
              <a:rPr lang="en-US" sz="2000" dirty="0"/>
              <a:t>use. Customers often prefer such an agreement, as all of their requirements </a:t>
            </a:r>
            <a:r>
              <a:rPr lang="en-US" sz="2000" dirty="0" smtClean="0"/>
              <a:t>are </a:t>
            </a:r>
            <a:r>
              <a:rPr lang="en-US" sz="2000" dirty="0"/>
              <a:t>covered in a single document.</a:t>
            </a:r>
            <a:endParaRPr lang="pt-BR" sz="2000" dirty="0"/>
          </a:p>
        </p:txBody>
      </p:sp>
    </p:spTree>
    <p:extLst>
      <p:ext uri="{BB962C8B-B14F-4D97-AF65-F5344CB8AC3E}">
        <p14:creationId xmlns:p14="http://schemas.microsoft.com/office/powerpoint/2010/main" val="3996432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6028" y="156396"/>
            <a:ext cx="10515600" cy="1325563"/>
          </a:xfrm>
        </p:spPr>
        <p:txBody>
          <a:bodyPr/>
          <a:lstStyle/>
          <a:p>
            <a:r>
              <a:rPr lang="pt-BR" b="1" dirty="0"/>
              <a:t>Service </a:t>
            </a:r>
            <a:r>
              <a:rPr lang="pt-BR" b="1" dirty="0" err="1"/>
              <a:t>Level</a:t>
            </a:r>
            <a:r>
              <a:rPr lang="pt-BR" b="1" dirty="0"/>
              <a:t> Manager </a:t>
            </a:r>
          </a:p>
        </p:txBody>
      </p:sp>
      <p:sp>
        <p:nvSpPr>
          <p:cNvPr id="3" name="Espaço Reservado para Conteúdo 2"/>
          <p:cNvSpPr>
            <a:spLocks noGrp="1"/>
          </p:cNvSpPr>
          <p:nvPr>
            <p:ph idx="1"/>
          </p:nvPr>
        </p:nvSpPr>
        <p:spPr>
          <a:xfrm>
            <a:off x="536028" y="1481959"/>
            <a:ext cx="11146220" cy="5202620"/>
          </a:xfrm>
        </p:spPr>
        <p:txBody>
          <a:bodyPr>
            <a:normAutofit fontScale="92500" lnSpcReduction="10000"/>
          </a:bodyPr>
          <a:lstStyle/>
          <a:p>
            <a:pPr marL="0" indent="0">
              <a:buNone/>
            </a:pPr>
            <a:r>
              <a:rPr lang="en-US" dirty="0" smtClean="0"/>
              <a:t>Responsible for </a:t>
            </a:r>
            <a:r>
              <a:rPr lang="en-US" dirty="0"/>
              <a:t>ensuring that the aims of Service Level Management are met. This includes responsibilities such as: </a:t>
            </a:r>
            <a:endParaRPr lang="en-US" dirty="0" smtClean="0"/>
          </a:p>
          <a:p>
            <a:pPr marL="0" indent="0">
              <a:buNone/>
            </a:pPr>
            <a:endParaRPr lang="en-US" dirty="0" smtClean="0"/>
          </a:p>
          <a:p>
            <a:pPr lvl="1">
              <a:buFont typeface="Courier New" panose="02070309020205020404" pitchFamily="49" charset="0"/>
              <a:buChar char="o"/>
            </a:pPr>
            <a:r>
              <a:rPr lang="en-US" dirty="0" smtClean="0"/>
              <a:t>Keeping </a:t>
            </a:r>
            <a:r>
              <a:rPr lang="en-US" dirty="0"/>
              <a:t>aware of changing business </a:t>
            </a:r>
            <a:r>
              <a:rPr lang="en-US" dirty="0" smtClean="0"/>
              <a:t>needs;</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smtClean="0"/>
              <a:t>Ensuring </a:t>
            </a:r>
            <a:r>
              <a:rPr lang="en-US" dirty="0"/>
              <a:t>that the current and future service requirements of customers are </a:t>
            </a:r>
            <a:r>
              <a:rPr lang="en-US" dirty="0" smtClean="0"/>
              <a:t>identified;</a:t>
            </a:r>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smtClean="0"/>
              <a:t>Understood </a:t>
            </a:r>
            <a:r>
              <a:rPr lang="en-US" dirty="0"/>
              <a:t>and documented in SLA and SLR documents </a:t>
            </a:r>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smtClean="0"/>
              <a:t>Negotiating </a:t>
            </a:r>
            <a:r>
              <a:rPr lang="en-US" dirty="0"/>
              <a:t>and agreeing levels of service to be delivered with the customer (either internal or external); </a:t>
            </a:r>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smtClean="0"/>
              <a:t>Formally </a:t>
            </a:r>
            <a:r>
              <a:rPr lang="en-US" dirty="0"/>
              <a:t>documenting these levels of service in SLAs </a:t>
            </a:r>
            <a:r>
              <a:rPr lang="en-US" dirty="0" smtClean="0"/>
              <a:t> </a:t>
            </a:r>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smtClean="0"/>
              <a:t>Negotiating </a:t>
            </a:r>
            <a:r>
              <a:rPr lang="en-US" dirty="0"/>
              <a:t>and agreeing </a:t>
            </a:r>
            <a:r>
              <a:rPr lang="en-US" dirty="0" smtClean="0"/>
              <a:t>OLAs.</a:t>
            </a:r>
            <a:endParaRPr lang="pt-BR" dirty="0"/>
          </a:p>
        </p:txBody>
      </p:sp>
    </p:spTree>
    <p:extLst>
      <p:ext uri="{BB962C8B-B14F-4D97-AF65-F5344CB8AC3E}">
        <p14:creationId xmlns:p14="http://schemas.microsoft.com/office/powerpoint/2010/main" val="215450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38997"/>
            <a:ext cx="10515600" cy="880355"/>
          </a:xfrm>
        </p:spPr>
        <p:txBody>
          <a:bodyPr/>
          <a:lstStyle/>
          <a:p>
            <a:r>
              <a:rPr lang="pt-BR" b="1" dirty="0" err="1" smtClean="0"/>
              <a:t>Main</a:t>
            </a:r>
            <a:r>
              <a:rPr lang="pt-BR" b="1" dirty="0" smtClean="0"/>
              <a:t> objetives </a:t>
            </a:r>
            <a:endParaRPr lang="pt-BR" b="1" dirty="0"/>
          </a:p>
        </p:txBody>
      </p:sp>
      <p:sp>
        <p:nvSpPr>
          <p:cNvPr id="3" name="Espaço Reservado para Conteúdo 2"/>
          <p:cNvSpPr>
            <a:spLocks noGrp="1"/>
          </p:cNvSpPr>
          <p:nvPr>
            <p:ph idx="1"/>
          </p:nvPr>
        </p:nvSpPr>
        <p:spPr>
          <a:xfrm>
            <a:off x="252248" y="1340069"/>
            <a:ext cx="11524592" cy="5344510"/>
          </a:xfrm>
        </p:spPr>
        <p:txBody>
          <a:bodyPr>
            <a:normAutofit fontScale="92500" lnSpcReduction="10000"/>
          </a:bodyPr>
          <a:lstStyle/>
          <a:p>
            <a:pPr marL="514350" indent="-514350">
              <a:buFont typeface="+mj-lt"/>
              <a:buAutoNum type="arabicPeriod"/>
            </a:pPr>
            <a:r>
              <a:rPr lang="en-US" u="sng" dirty="0" smtClean="0"/>
              <a:t>Satisfy </a:t>
            </a:r>
            <a:r>
              <a:rPr lang="en-US" u="sng" dirty="0"/>
              <a:t>business </a:t>
            </a:r>
            <a:r>
              <a:rPr lang="en-US" u="sng" dirty="0" smtClean="0"/>
              <a:t>objectives</a:t>
            </a:r>
          </a:p>
          <a:p>
            <a:pPr marL="514350" indent="-514350">
              <a:buFont typeface="+mj-lt"/>
              <a:buAutoNum type="arabicPeriod"/>
            </a:pPr>
            <a:endParaRPr lang="en-US" dirty="0" smtClean="0"/>
          </a:p>
          <a:p>
            <a:pPr marL="514350" indent="-514350">
              <a:buFont typeface="+mj-lt"/>
              <a:buAutoNum type="arabicPeriod"/>
            </a:pPr>
            <a:r>
              <a:rPr lang="en-US" dirty="0" smtClean="0"/>
              <a:t>Developed </a:t>
            </a:r>
            <a:r>
              <a:rPr lang="en-US" dirty="0"/>
              <a:t>and enhanced within </a:t>
            </a:r>
            <a:r>
              <a:rPr lang="en-US" u="sng" dirty="0"/>
              <a:t>appropriate timescales and </a:t>
            </a:r>
            <a:r>
              <a:rPr lang="en-US" u="sng" dirty="0" smtClean="0"/>
              <a:t>costs</a:t>
            </a:r>
            <a:r>
              <a:rPr lang="en-US" dirty="0" smtClean="0"/>
              <a:t>;</a:t>
            </a:r>
          </a:p>
          <a:p>
            <a:pPr marL="514350" indent="-514350">
              <a:buFont typeface="+mj-lt"/>
              <a:buAutoNum type="arabicPeriod"/>
            </a:pPr>
            <a:endParaRPr lang="en-US" dirty="0" smtClean="0"/>
          </a:p>
          <a:p>
            <a:pPr marL="514350" indent="-514350">
              <a:buFont typeface="+mj-lt"/>
              <a:buAutoNum type="arabicPeriod"/>
            </a:pPr>
            <a:r>
              <a:rPr lang="en-US" u="sng" dirty="0" smtClean="0"/>
              <a:t>Design </a:t>
            </a:r>
            <a:r>
              <a:rPr lang="en-US" u="sng" dirty="0"/>
              <a:t>efficient and effective </a:t>
            </a:r>
            <a:r>
              <a:rPr lang="en-US" dirty="0" smtClean="0"/>
              <a:t>processes supported by the </a:t>
            </a:r>
            <a:r>
              <a:rPr lang="en-US" dirty="0"/>
              <a:t>Service Portfolio, to manage services through their </a:t>
            </a:r>
            <a:r>
              <a:rPr lang="en-US" dirty="0" smtClean="0"/>
              <a:t>lifecycle;</a:t>
            </a:r>
          </a:p>
          <a:p>
            <a:pPr marL="514350" indent="-514350">
              <a:buFont typeface="+mj-lt"/>
              <a:buAutoNum type="arabicPeriod"/>
            </a:pPr>
            <a:endParaRPr lang="en-US" dirty="0" smtClean="0"/>
          </a:p>
          <a:p>
            <a:pPr marL="514350" indent="-514350">
              <a:buFont typeface="+mj-lt"/>
              <a:buAutoNum type="arabicPeriod"/>
            </a:pPr>
            <a:r>
              <a:rPr lang="en-US" u="sng" dirty="0"/>
              <a:t>Identify and manage </a:t>
            </a:r>
            <a:r>
              <a:rPr lang="en-US" u="sng" dirty="0" smtClean="0"/>
              <a:t>risks, </a:t>
            </a:r>
            <a:r>
              <a:rPr lang="en-US" dirty="0"/>
              <a:t>so </a:t>
            </a:r>
            <a:r>
              <a:rPr lang="en-US" dirty="0" smtClean="0"/>
              <a:t>they </a:t>
            </a:r>
            <a:r>
              <a:rPr lang="en-US" dirty="0"/>
              <a:t>can be removed or mitigated before </a:t>
            </a:r>
            <a:r>
              <a:rPr lang="en-US" dirty="0" smtClean="0"/>
              <a:t>the go live;</a:t>
            </a:r>
          </a:p>
          <a:p>
            <a:pPr marL="514350" indent="-514350">
              <a:buFont typeface="+mj-lt"/>
              <a:buAutoNum type="arabicPeriod"/>
            </a:pPr>
            <a:endParaRPr lang="en-US" dirty="0" smtClean="0"/>
          </a:p>
          <a:p>
            <a:pPr marL="514350" indent="-514350">
              <a:buFont typeface="+mj-lt"/>
              <a:buAutoNum type="arabicPeriod"/>
            </a:pPr>
            <a:r>
              <a:rPr lang="en-US" u="sng" dirty="0"/>
              <a:t>Design secure and resilient </a:t>
            </a:r>
            <a:r>
              <a:rPr lang="en-US" dirty="0"/>
              <a:t>IT infrastructure, environments, applications and data/ information resources and capability that meet the current and future </a:t>
            </a:r>
            <a:r>
              <a:rPr lang="en-US" dirty="0" smtClean="0"/>
              <a:t>needs;</a:t>
            </a:r>
          </a:p>
          <a:p>
            <a:pPr marL="514350" indent="-514350">
              <a:buFont typeface="+mj-lt"/>
              <a:buAutoNum type="arabicPeriod"/>
            </a:pPr>
            <a:endParaRPr lang="en-US" dirty="0" smtClean="0"/>
          </a:p>
        </p:txBody>
      </p:sp>
    </p:spTree>
    <p:extLst>
      <p:ext uri="{BB962C8B-B14F-4D97-AF65-F5344CB8AC3E}">
        <p14:creationId xmlns:p14="http://schemas.microsoft.com/office/powerpoint/2010/main" val="2376574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3238"/>
            <a:ext cx="10515600" cy="1325563"/>
          </a:xfrm>
        </p:spPr>
        <p:txBody>
          <a:bodyPr/>
          <a:lstStyle/>
          <a:p>
            <a:r>
              <a:rPr lang="pt-BR" b="1" dirty="0" smtClean="0"/>
              <a:t>3) </a:t>
            </a:r>
            <a:r>
              <a:rPr lang="pt-BR" b="1" dirty="0" err="1" smtClean="0"/>
              <a:t>Capacity</a:t>
            </a:r>
            <a:r>
              <a:rPr lang="pt-BR" b="1" dirty="0" smtClean="0"/>
              <a:t> Management</a:t>
            </a:r>
            <a:endParaRPr lang="pt-BR" b="1" dirty="0"/>
          </a:p>
        </p:txBody>
      </p:sp>
      <p:sp>
        <p:nvSpPr>
          <p:cNvPr id="3" name="Espaço Reservado para Conteúdo 2"/>
          <p:cNvSpPr>
            <a:spLocks noGrp="1"/>
          </p:cNvSpPr>
          <p:nvPr>
            <p:ph idx="1"/>
          </p:nvPr>
        </p:nvSpPr>
        <p:spPr/>
        <p:txBody>
          <a:bodyPr>
            <a:normAutofit/>
          </a:bodyPr>
          <a:lstStyle/>
          <a:p>
            <a:pPr marL="514350" indent="-514350">
              <a:buFont typeface="+mj-lt"/>
              <a:buAutoNum type="arabicParenR"/>
            </a:pPr>
            <a:endParaRPr lang="pt-BR" dirty="0"/>
          </a:p>
          <a:p>
            <a:endParaRPr lang="pt-BR" dirty="0"/>
          </a:p>
        </p:txBody>
      </p:sp>
      <p:sp>
        <p:nvSpPr>
          <p:cNvPr id="4" name="Retângulo 3"/>
          <p:cNvSpPr/>
          <p:nvPr/>
        </p:nvSpPr>
        <p:spPr>
          <a:xfrm>
            <a:off x="838199" y="1040534"/>
            <a:ext cx="10639097" cy="5693866"/>
          </a:xfrm>
          <a:prstGeom prst="rect">
            <a:avLst/>
          </a:prstGeom>
        </p:spPr>
        <p:txBody>
          <a:bodyPr wrap="square">
            <a:spAutoFit/>
          </a:bodyPr>
          <a:lstStyle/>
          <a:p>
            <a:r>
              <a:rPr lang="en-US" sz="2800" dirty="0" smtClean="0"/>
              <a:t>This process </a:t>
            </a:r>
            <a:r>
              <a:rPr lang="en-US" sz="2800" dirty="0"/>
              <a:t>that extends across the Service Lifecycle. A key success factor in managing capacity is ensuring it is considered during the design stage. </a:t>
            </a:r>
            <a:endParaRPr lang="en-US" sz="2800" dirty="0" smtClean="0"/>
          </a:p>
          <a:p>
            <a:endParaRPr lang="en-US" sz="2800" dirty="0" smtClean="0"/>
          </a:p>
          <a:p>
            <a:r>
              <a:rPr lang="en-US" sz="2800" dirty="0" smtClean="0"/>
              <a:t>It is </a:t>
            </a:r>
            <a:r>
              <a:rPr lang="en-US" sz="2800" dirty="0"/>
              <a:t>supported initially in </a:t>
            </a:r>
            <a:r>
              <a:rPr lang="en-US" sz="2800" b="1" dirty="0"/>
              <a:t>Service Strategy </a:t>
            </a:r>
            <a:r>
              <a:rPr lang="en-US" sz="2800" dirty="0"/>
              <a:t>where the decisions and analysis of business requirements and customer outcomes influence the </a:t>
            </a:r>
            <a:r>
              <a:rPr lang="en-US" sz="2800" dirty="0" smtClean="0"/>
              <a:t>development of:</a:t>
            </a:r>
          </a:p>
          <a:p>
            <a:r>
              <a:rPr lang="en-US" sz="2800" dirty="0"/>
              <a:t>	</a:t>
            </a:r>
            <a:r>
              <a:rPr lang="en-US" sz="2800" dirty="0" smtClean="0"/>
              <a:t>patterns </a:t>
            </a:r>
            <a:r>
              <a:rPr lang="en-US" sz="2800" dirty="0"/>
              <a:t>of business activity (PBA</a:t>
            </a:r>
            <a:r>
              <a:rPr lang="en-US" sz="2800" dirty="0" smtClean="0"/>
              <a:t>);</a:t>
            </a:r>
          </a:p>
          <a:p>
            <a:r>
              <a:rPr lang="en-US" sz="2800" dirty="0"/>
              <a:t>	</a:t>
            </a:r>
            <a:r>
              <a:rPr lang="en-US" sz="2800" dirty="0" smtClean="0"/>
              <a:t>levels </a:t>
            </a:r>
            <a:r>
              <a:rPr lang="en-US" sz="2800" dirty="0"/>
              <a:t>of service (LOS</a:t>
            </a:r>
            <a:r>
              <a:rPr lang="en-US" sz="2800" dirty="0" smtClean="0"/>
              <a:t>);</a:t>
            </a:r>
          </a:p>
          <a:p>
            <a:r>
              <a:rPr lang="en-US" sz="2800" dirty="0"/>
              <a:t>	</a:t>
            </a:r>
            <a:r>
              <a:rPr lang="en-US" sz="2800" dirty="0" smtClean="0"/>
              <a:t>service </a:t>
            </a:r>
            <a:r>
              <a:rPr lang="en-US" sz="2800" dirty="0"/>
              <a:t>level packages (SLPs</a:t>
            </a:r>
            <a:r>
              <a:rPr lang="en-US" sz="2800" dirty="0" smtClean="0"/>
              <a:t>).</a:t>
            </a:r>
          </a:p>
          <a:p>
            <a:endParaRPr lang="en-US" sz="2800" dirty="0"/>
          </a:p>
          <a:p>
            <a:r>
              <a:rPr lang="en-US" sz="2800" dirty="0" smtClean="0"/>
              <a:t>This </a:t>
            </a:r>
            <a:r>
              <a:rPr lang="en-US" sz="2800" dirty="0"/>
              <a:t>provides the predictive and ongoing capacity indicators needed to align capacity to demand.</a:t>
            </a:r>
            <a:endParaRPr lang="pt-BR" sz="2800" dirty="0"/>
          </a:p>
        </p:txBody>
      </p:sp>
    </p:spTree>
    <p:extLst>
      <p:ext uri="{BB962C8B-B14F-4D97-AF65-F5344CB8AC3E}">
        <p14:creationId xmlns:p14="http://schemas.microsoft.com/office/powerpoint/2010/main" val="16939028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160173"/>
            <a:ext cx="10515600" cy="1325563"/>
          </a:xfrm>
        </p:spPr>
        <p:txBody>
          <a:bodyPr/>
          <a:lstStyle/>
          <a:p>
            <a:r>
              <a:rPr lang="pt-BR" b="1" dirty="0" err="1"/>
              <a:t>Capacity</a:t>
            </a:r>
            <a:r>
              <a:rPr lang="pt-BR" b="1" dirty="0"/>
              <a:t> </a:t>
            </a:r>
            <a:r>
              <a:rPr lang="pt-BR" b="1" dirty="0" smtClean="0"/>
              <a:t>Management </a:t>
            </a:r>
            <a:r>
              <a:rPr lang="pt-BR" b="1" dirty="0" err="1" smtClean="0"/>
              <a:t>Process</a:t>
            </a:r>
            <a:r>
              <a:rPr lang="pt-BR" b="1" dirty="0" smtClean="0"/>
              <a:t> </a:t>
            </a:r>
            <a:r>
              <a:rPr lang="pt-BR" b="1" dirty="0" err="1" smtClean="0"/>
              <a:t>Flow</a:t>
            </a:r>
            <a:endParaRPr lang="pt-BR" dirty="0"/>
          </a:p>
        </p:txBody>
      </p:sp>
      <p:pic>
        <p:nvPicPr>
          <p:cNvPr id="4" name="Imagem 3"/>
          <p:cNvPicPr>
            <a:picLocks noChangeAspect="1"/>
          </p:cNvPicPr>
          <p:nvPr/>
        </p:nvPicPr>
        <p:blipFill>
          <a:blip r:embed="rId2"/>
          <a:stretch>
            <a:fillRect/>
          </a:stretch>
        </p:blipFill>
        <p:spPr>
          <a:xfrm>
            <a:off x="2952585" y="1690688"/>
            <a:ext cx="6286829" cy="4936044"/>
          </a:xfrm>
          <a:prstGeom prst="rect">
            <a:avLst/>
          </a:prstGeom>
        </p:spPr>
      </p:pic>
    </p:spTree>
    <p:extLst>
      <p:ext uri="{BB962C8B-B14F-4D97-AF65-F5344CB8AC3E}">
        <p14:creationId xmlns:p14="http://schemas.microsoft.com/office/powerpoint/2010/main" val="1372101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4) Availability Management (AM)</a:t>
            </a:r>
            <a:endParaRPr lang="pt-BR" b="1" dirty="0"/>
          </a:p>
        </p:txBody>
      </p:sp>
      <p:sp>
        <p:nvSpPr>
          <p:cNvPr id="3" name="Espaço Reservado para Conteúdo 2"/>
          <p:cNvSpPr>
            <a:spLocks noGrp="1"/>
          </p:cNvSpPr>
          <p:nvPr>
            <p:ph idx="1"/>
          </p:nvPr>
        </p:nvSpPr>
        <p:spPr/>
        <p:txBody>
          <a:bodyPr/>
          <a:lstStyle/>
          <a:p>
            <a:pPr marL="514350" indent="-514350">
              <a:buFont typeface="+mj-lt"/>
              <a:buAutoNum type="arabicParenR"/>
            </a:pPr>
            <a:endParaRPr lang="pt-BR" dirty="0"/>
          </a:p>
          <a:p>
            <a:endParaRPr lang="pt-BR" dirty="0"/>
          </a:p>
        </p:txBody>
      </p:sp>
      <p:sp>
        <p:nvSpPr>
          <p:cNvPr id="4" name="Retângulo 3"/>
          <p:cNvSpPr/>
          <p:nvPr/>
        </p:nvSpPr>
        <p:spPr>
          <a:xfrm>
            <a:off x="512957" y="1561172"/>
            <a:ext cx="11151220" cy="4524315"/>
          </a:xfrm>
          <a:prstGeom prst="rect">
            <a:avLst/>
          </a:prstGeom>
        </p:spPr>
        <p:txBody>
          <a:bodyPr wrap="square">
            <a:spAutoFit/>
          </a:bodyPr>
          <a:lstStyle/>
          <a:p>
            <a:r>
              <a:rPr lang="en-US" sz="3200" dirty="0">
                <a:solidFill>
                  <a:srgbClr val="788AFC"/>
                </a:solidFill>
                <a:latin typeface="Helvetica" panose="020B0604020202020204" pitchFamily="34" charset="0"/>
              </a:rPr>
              <a:t>- </a:t>
            </a:r>
            <a:r>
              <a:rPr lang="en-US" sz="3200" dirty="0">
                <a:solidFill>
                  <a:srgbClr val="000000"/>
                </a:solidFill>
                <a:latin typeface="Helvetica" panose="020B0604020202020204" pitchFamily="34" charset="0"/>
              </a:rPr>
              <a:t>Ensures that the level of service availability delivered in all </a:t>
            </a:r>
            <a:r>
              <a:rPr lang="en-US" sz="3200" dirty="0" smtClean="0">
                <a:solidFill>
                  <a:srgbClr val="000000"/>
                </a:solidFill>
                <a:latin typeface="Helvetica" panose="020B0604020202020204" pitchFamily="34" charset="0"/>
              </a:rPr>
              <a:t>services matches </a:t>
            </a:r>
            <a:r>
              <a:rPr lang="en-US" sz="3200" dirty="0">
                <a:solidFill>
                  <a:srgbClr val="000000"/>
                </a:solidFill>
                <a:latin typeface="Helvetica" panose="020B0604020202020204" pitchFamily="34" charset="0"/>
              </a:rPr>
              <a:t>or exceeds the current and future agreed-upon needs of </a:t>
            </a:r>
            <a:r>
              <a:rPr lang="en-US" sz="3200" dirty="0" smtClean="0">
                <a:solidFill>
                  <a:srgbClr val="000000"/>
                </a:solidFill>
                <a:latin typeface="Helvetica" panose="020B0604020202020204" pitchFamily="34" charset="0"/>
              </a:rPr>
              <a:t>the business </a:t>
            </a:r>
            <a:r>
              <a:rPr lang="en-US" sz="3200" dirty="0">
                <a:solidFill>
                  <a:srgbClr val="000000"/>
                </a:solidFill>
                <a:latin typeface="Helvetica" panose="020B0604020202020204" pitchFamily="34" charset="0"/>
              </a:rPr>
              <a:t>in a cost-effective </a:t>
            </a:r>
            <a:r>
              <a:rPr lang="en-US" sz="3200" dirty="0" smtClean="0">
                <a:solidFill>
                  <a:srgbClr val="000000"/>
                </a:solidFill>
                <a:latin typeface="Helvetica" panose="020B0604020202020204" pitchFamily="34" charset="0"/>
              </a:rPr>
              <a:t>manner</a:t>
            </a:r>
          </a:p>
          <a:p>
            <a:endParaRPr lang="en-US" sz="3200" dirty="0">
              <a:solidFill>
                <a:srgbClr val="000000"/>
              </a:solidFill>
              <a:latin typeface="Helvetica" panose="020B0604020202020204" pitchFamily="34" charset="0"/>
            </a:endParaRPr>
          </a:p>
          <a:p>
            <a:r>
              <a:rPr lang="en-US" sz="3200" dirty="0">
                <a:solidFill>
                  <a:srgbClr val="788AFC"/>
                </a:solidFill>
                <a:latin typeface="Helvetica" panose="020B0604020202020204" pitchFamily="34" charset="0"/>
              </a:rPr>
              <a:t>- </a:t>
            </a:r>
            <a:r>
              <a:rPr lang="en-US" sz="3200" dirty="0">
                <a:solidFill>
                  <a:srgbClr val="000000"/>
                </a:solidFill>
                <a:latin typeface="Helvetica" panose="020B0604020202020204" pitchFamily="34" charset="0"/>
              </a:rPr>
              <a:t>Provides a point of focus and management for all </a:t>
            </a:r>
            <a:r>
              <a:rPr lang="en-US" sz="3200" dirty="0" smtClean="0">
                <a:solidFill>
                  <a:srgbClr val="000000"/>
                </a:solidFill>
                <a:latin typeface="Helvetica" panose="020B0604020202020204" pitchFamily="34" charset="0"/>
              </a:rPr>
              <a:t>availability-related issues </a:t>
            </a:r>
            <a:r>
              <a:rPr lang="en-US" sz="3200" dirty="0">
                <a:solidFill>
                  <a:srgbClr val="000000"/>
                </a:solidFill>
                <a:latin typeface="Helvetica" panose="020B0604020202020204" pitchFamily="34" charset="0"/>
              </a:rPr>
              <a:t>for both services and </a:t>
            </a:r>
            <a:r>
              <a:rPr lang="en-US" sz="3200" dirty="0" smtClean="0">
                <a:solidFill>
                  <a:srgbClr val="000000"/>
                </a:solidFill>
                <a:latin typeface="Helvetica" panose="020B0604020202020204" pitchFamily="34" charset="0"/>
              </a:rPr>
              <a:t>resources</a:t>
            </a:r>
          </a:p>
          <a:p>
            <a:endParaRPr lang="en-US" sz="3200" dirty="0">
              <a:solidFill>
                <a:srgbClr val="000000"/>
              </a:solidFill>
              <a:latin typeface="Helvetica" panose="020B0604020202020204" pitchFamily="34" charset="0"/>
            </a:endParaRPr>
          </a:p>
          <a:p>
            <a:r>
              <a:rPr lang="en-US" sz="3200" dirty="0">
                <a:solidFill>
                  <a:srgbClr val="788AFC"/>
                </a:solidFill>
                <a:latin typeface="Helvetica" panose="020B0604020202020204" pitchFamily="34" charset="0"/>
              </a:rPr>
              <a:t>- </a:t>
            </a:r>
            <a:r>
              <a:rPr lang="en-US" sz="3200" dirty="0">
                <a:solidFill>
                  <a:srgbClr val="000000"/>
                </a:solidFill>
                <a:latin typeface="Helvetica" panose="020B0604020202020204" pitchFamily="34" charset="0"/>
              </a:rPr>
              <a:t>Ensures that availability targets in all areas are measured </a:t>
            </a:r>
            <a:r>
              <a:rPr lang="en-US" sz="3200" dirty="0" smtClean="0">
                <a:solidFill>
                  <a:srgbClr val="000000"/>
                </a:solidFill>
                <a:latin typeface="Helvetica" panose="020B0604020202020204" pitchFamily="34" charset="0"/>
              </a:rPr>
              <a:t>and </a:t>
            </a:r>
            <a:r>
              <a:rPr lang="pt-BR" sz="3200" dirty="0" err="1" smtClean="0">
                <a:solidFill>
                  <a:srgbClr val="000000"/>
                </a:solidFill>
                <a:latin typeface="Helvetica" panose="020B0604020202020204" pitchFamily="34" charset="0"/>
              </a:rPr>
              <a:t>achieved</a:t>
            </a:r>
            <a:endParaRPr lang="pt-BR" sz="3200" dirty="0"/>
          </a:p>
        </p:txBody>
      </p:sp>
    </p:spTree>
    <p:extLst>
      <p:ext uri="{BB962C8B-B14F-4D97-AF65-F5344CB8AC3E}">
        <p14:creationId xmlns:p14="http://schemas.microsoft.com/office/powerpoint/2010/main" val="2181710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8779" y="365125"/>
            <a:ext cx="11742235" cy="1325563"/>
          </a:xfrm>
        </p:spPr>
        <p:txBody>
          <a:bodyPr/>
          <a:lstStyle/>
          <a:p>
            <a:r>
              <a:rPr lang="pt-BR" b="1" dirty="0" err="1"/>
              <a:t>Proactive</a:t>
            </a:r>
            <a:r>
              <a:rPr lang="pt-BR" b="1" dirty="0"/>
              <a:t> Versus </a:t>
            </a:r>
            <a:r>
              <a:rPr lang="pt-BR" b="1" dirty="0" err="1"/>
              <a:t>Reactive</a:t>
            </a:r>
            <a:r>
              <a:rPr lang="pt-BR" b="1" dirty="0"/>
              <a:t> Availability Management</a:t>
            </a:r>
            <a:endParaRPr lang="pt-BR" dirty="0"/>
          </a:p>
        </p:txBody>
      </p:sp>
      <p:pic>
        <p:nvPicPr>
          <p:cNvPr id="4" name="Imagem 3"/>
          <p:cNvPicPr>
            <a:picLocks noChangeAspect="1"/>
          </p:cNvPicPr>
          <p:nvPr/>
        </p:nvPicPr>
        <p:blipFill>
          <a:blip r:embed="rId2"/>
          <a:stretch>
            <a:fillRect/>
          </a:stretch>
        </p:blipFill>
        <p:spPr>
          <a:xfrm>
            <a:off x="2472029" y="1834375"/>
            <a:ext cx="7247941" cy="3930805"/>
          </a:xfrm>
          <a:prstGeom prst="rect">
            <a:avLst/>
          </a:prstGeom>
        </p:spPr>
      </p:pic>
    </p:spTree>
    <p:extLst>
      <p:ext uri="{BB962C8B-B14F-4D97-AF65-F5344CB8AC3E}">
        <p14:creationId xmlns:p14="http://schemas.microsoft.com/office/powerpoint/2010/main" val="3221881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420" y="365125"/>
            <a:ext cx="11731082" cy="1325563"/>
          </a:xfrm>
        </p:spPr>
        <p:txBody>
          <a:bodyPr/>
          <a:lstStyle/>
          <a:p>
            <a:r>
              <a:rPr lang="pt-BR" b="1" dirty="0" err="1"/>
              <a:t>Proactive</a:t>
            </a:r>
            <a:r>
              <a:rPr lang="pt-BR" b="1" dirty="0"/>
              <a:t> Versus </a:t>
            </a:r>
            <a:r>
              <a:rPr lang="pt-BR" b="1" dirty="0" err="1"/>
              <a:t>Reactive</a:t>
            </a:r>
            <a:r>
              <a:rPr lang="pt-BR" b="1" dirty="0"/>
              <a:t> Availability Management</a:t>
            </a:r>
          </a:p>
        </p:txBody>
      </p:sp>
      <p:pic>
        <p:nvPicPr>
          <p:cNvPr id="4" name="Imagem 3"/>
          <p:cNvPicPr>
            <a:picLocks noChangeAspect="1"/>
          </p:cNvPicPr>
          <p:nvPr/>
        </p:nvPicPr>
        <p:blipFill>
          <a:blip r:embed="rId2"/>
          <a:stretch>
            <a:fillRect/>
          </a:stretch>
        </p:blipFill>
        <p:spPr>
          <a:xfrm>
            <a:off x="614583" y="2145493"/>
            <a:ext cx="5114925" cy="3952875"/>
          </a:xfrm>
          <a:prstGeom prst="rect">
            <a:avLst/>
          </a:prstGeom>
        </p:spPr>
      </p:pic>
      <p:pic>
        <p:nvPicPr>
          <p:cNvPr id="3" name="Imagem 2"/>
          <p:cNvPicPr>
            <a:picLocks noChangeAspect="1"/>
          </p:cNvPicPr>
          <p:nvPr/>
        </p:nvPicPr>
        <p:blipFill>
          <a:blip r:embed="rId3"/>
          <a:stretch>
            <a:fillRect/>
          </a:stretch>
        </p:blipFill>
        <p:spPr>
          <a:xfrm>
            <a:off x="6544006" y="2145493"/>
            <a:ext cx="4505325" cy="3686175"/>
          </a:xfrm>
          <a:prstGeom prst="rect">
            <a:avLst/>
          </a:prstGeom>
        </p:spPr>
      </p:pic>
    </p:spTree>
    <p:extLst>
      <p:ext uri="{BB962C8B-B14F-4D97-AF65-F5344CB8AC3E}">
        <p14:creationId xmlns:p14="http://schemas.microsoft.com/office/powerpoint/2010/main" val="37903778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8650"/>
            <a:ext cx="10515600" cy="1325563"/>
          </a:xfrm>
        </p:spPr>
        <p:txBody>
          <a:bodyPr/>
          <a:lstStyle/>
          <a:p>
            <a:r>
              <a:rPr lang="pt-BR" b="1" dirty="0" smtClean="0"/>
              <a:t>AM Basic </a:t>
            </a:r>
            <a:r>
              <a:rPr lang="pt-BR" b="1" dirty="0" err="1"/>
              <a:t>Concepts</a:t>
            </a:r>
            <a:endParaRPr lang="pt-BR" b="1" dirty="0"/>
          </a:p>
        </p:txBody>
      </p:sp>
      <p:sp>
        <p:nvSpPr>
          <p:cNvPr id="3" name="Espaço Reservado para Conteúdo 2"/>
          <p:cNvSpPr>
            <a:spLocks noGrp="1"/>
          </p:cNvSpPr>
          <p:nvPr>
            <p:ph idx="1"/>
          </p:nvPr>
        </p:nvSpPr>
        <p:spPr>
          <a:xfrm>
            <a:off x="524107" y="1315844"/>
            <a:ext cx="11073161" cy="5352585"/>
          </a:xfrm>
        </p:spPr>
        <p:txBody>
          <a:bodyPr>
            <a:normAutofit fontScale="85000" lnSpcReduction="20000"/>
          </a:bodyPr>
          <a:lstStyle/>
          <a:p>
            <a:r>
              <a:rPr lang="en-US" b="1" dirty="0"/>
              <a:t>Availability </a:t>
            </a:r>
            <a:r>
              <a:rPr lang="en-US" dirty="0"/>
              <a:t>is the ability of a service, component, or CI to perform </a:t>
            </a:r>
            <a:r>
              <a:rPr lang="en-US" dirty="0" smtClean="0"/>
              <a:t>its agreed-upon </a:t>
            </a:r>
            <a:r>
              <a:rPr lang="en-US" dirty="0"/>
              <a:t>function when required. It is often measured </a:t>
            </a:r>
            <a:r>
              <a:rPr lang="en-US" dirty="0" smtClean="0"/>
              <a:t>and </a:t>
            </a:r>
            <a:r>
              <a:rPr lang="pt-BR" dirty="0" err="1" smtClean="0"/>
              <a:t>reported</a:t>
            </a:r>
            <a:r>
              <a:rPr lang="pt-BR" dirty="0" smtClean="0"/>
              <a:t> </a:t>
            </a:r>
            <a:r>
              <a:rPr lang="pt-BR" dirty="0"/>
              <a:t>as a </a:t>
            </a:r>
            <a:r>
              <a:rPr lang="pt-BR" dirty="0" err="1" smtClean="0"/>
              <a:t>percentage</a:t>
            </a:r>
            <a:r>
              <a:rPr lang="pt-BR" dirty="0"/>
              <a:t>;</a:t>
            </a:r>
            <a:endParaRPr lang="pt-BR" dirty="0" smtClean="0"/>
          </a:p>
          <a:p>
            <a:endParaRPr lang="pt-BR" dirty="0"/>
          </a:p>
          <a:p>
            <a:r>
              <a:rPr lang="en-US" b="1" dirty="0"/>
              <a:t>Reliability </a:t>
            </a:r>
            <a:r>
              <a:rPr lang="en-US" dirty="0"/>
              <a:t>is a measure of how long a service, component, or CI </a:t>
            </a:r>
            <a:r>
              <a:rPr lang="en-US" dirty="0" smtClean="0"/>
              <a:t>can perform </a:t>
            </a:r>
            <a:r>
              <a:rPr lang="en-US" dirty="0"/>
              <a:t>its agreed-upon function without interruption. The reliability </a:t>
            </a:r>
            <a:r>
              <a:rPr lang="en-US" dirty="0" smtClean="0"/>
              <a:t>of the </a:t>
            </a:r>
            <a:r>
              <a:rPr lang="en-US" dirty="0"/>
              <a:t>service can be improved by increasing the reliability of </a:t>
            </a:r>
            <a:r>
              <a:rPr lang="en-US" dirty="0" smtClean="0"/>
              <a:t>individual components </a:t>
            </a:r>
            <a:r>
              <a:rPr lang="en-US" dirty="0"/>
              <a:t>or by increasing the resilience of the service to </a:t>
            </a:r>
            <a:r>
              <a:rPr lang="en-US" dirty="0" smtClean="0"/>
              <a:t>individual component </a:t>
            </a:r>
            <a:r>
              <a:rPr lang="en-US" dirty="0"/>
              <a:t>failure (such as increasing the component </a:t>
            </a:r>
            <a:r>
              <a:rPr lang="en-US" dirty="0" smtClean="0"/>
              <a:t> redundancy</a:t>
            </a:r>
            <a:r>
              <a:rPr lang="en-US" dirty="0"/>
              <a:t>, </a:t>
            </a:r>
            <a:r>
              <a:rPr lang="en-US" dirty="0" smtClean="0"/>
              <a:t>for example </a:t>
            </a:r>
            <a:r>
              <a:rPr lang="en-US" dirty="0"/>
              <a:t>by using load balancing techniques</a:t>
            </a:r>
            <a:r>
              <a:rPr lang="en-US" dirty="0" smtClean="0"/>
              <a:t>);</a:t>
            </a:r>
          </a:p>
          <a:p>
            <a:endParaRPr lang="en-US" dirty="0" smtClean="0"/>
          </a:p>
          <a:p>
            <a:r>
              <a:rPr lang="en-US" b="1" dirty="0"/>
              <a:t>Resilience </a:t>
            </a:r>
            <a:r>
              <a:rPr lang="en-US" dirty="0"/>
              <a:t>is the </a:t>
            </a:r>
            <a:r>
              <a:rPr lang="en-US" dirty="0" err="1"/>
              <a:t>the</a:t>
            </a:r>
            <a:r>
              <a:rPr lang="en-US" dirty="0"/>
              <a:t> capability of a set of CIs to continue to provide </a:t>
            </a:r>
            <a:r>
              <a:rPr lang="en-US" dirty="0" smtClean="0"/>
              <a:t>a required </a:t>
            </a:r>
            <a:r>
              <a:rPr lang="en-US" dirty="0"/>
              <a:t>function when one or more CIs in the set have suffered </a:t>
            </a:r>
            <a:r>
              <a:rPr lang="en-US" dirty="0" smtClean="0"/>
              <a:t>a </a:t>
            </a:r>
            <a:r>
              <a:rPr lang="pt-BR" dirty="0" err="1" smtClean="0"/>
              <a:t>failure</a:t>
            </a:r>
            <a:r>
              <a:rPr lang="pt-BR" dirty="0" smtClean="0"/>
              <a:t>;</a:t>
            </a:r>
          </a:p>
          <a:p>
            <a:endParaRPr lang="pt-BR" dirty="0" smtClean="0"/>
          </a:p>
          <a:p>
            <a:r>
              <a:rPr lang="en-US" b="1" dirty="0"/>
              <a:t>Maintainability </a:t>
            </a:r>
            <a:r>
              <a:rPr lang="en-US" dirty="0"/>
              <a:t>is a measure of how quickly and effectively a service</a:t>
            </a:r>
            <a:r>
              <a:rPr lang="en-US" dirty="0" smtClean="0"/>
              <a:t>, component</a:t>
            </a:r>
            <a:r>
              <a:rPr lang="en-US" dirty="0"/>
              <a:t>, or CI can be restored to normal working after a failure. It </a:t>
            </a:r>
            <a:r>
              <a:rPr lang="en-US" dirty="0" smtClean="0"/>
              <a:t>is measured </a:t>
            </a:r>
            <a:r>
              <a:rPr lang="en-US" dirty="0"/>
              <a:t>and reported as Mean Time to Restore Service (MTRS) </a:t>
            </a:r>
            <a:r>
              <a:rPr lang="en-US" dirty="0" smtClean="0"/>
              <a:t>and should </a:t>
            </a:r>
            <a:r>
              <a:rPr lang="en-US" dirty="0"/>
              <a:t>be calculated using the following formula shown</a:t>
            </a:r>
            <a:r>
              <a:rPr lang="en-US" dirty="0" smtClean="0"/>
              <a:t>.</a:t>
            </a:r>
          </a:p>
          <a:p>
            <a:endParaRPr lang="en-US" dirty="0"/>
          </a:p>
          <a:p>
            <a:endParaRPr lang="pt-BR" dirty="0"/>
          </a:p>
        </p:txBody>
      </p:sp>
    </p:spTree>
    <p:extLst>
      <p:ext uri="{BB962C8B-B14F-4D97-AF65-F5344CB8AC3E}">
        <p14:creationId xmlns:p14="http://schemas.microsoft.com/office/powerpoint/2010/main" val="15805544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4045"/>
            <a:ext cx="10515600" cy="1325563"/>
          </a:xfrm>
        </p:spPr>
        <p:txBody>
          <a:bodyPr/>
          <a:lstStyle/>
          <a:p>
            <a:r>
              <a:rPr lang="pt-BR" b="1" dirty="0"/>
              <a:t>AM Basic </a:t>
            </a:r>
            <a:r>
              <a:rPr lang="pt-BR" b="1" dirty="0" err="1"/>
              <a:t>Concepts</a:t>
            </a:r>
            <a:endParaRPr lang="pt-BR" dirty="0"/>
          </a:p>
        </p:txBody>
      </p:sp>
      <p:sp>
        <p:nvSpPr>
          <p:cNvPr id="3" name="Espaço Reservado para Conteúdo 2"/>
          <p:cNvSpPr>
            <a:spLocks noGrp="1"/>
          </p:cNvSpPr>
          <p:nvPr>
            <p:ph idx="1"/>
          </p:nvPr>
        </p:nvSpPr>
        <p:spPr>
          <a:xfrm>
            <a:off x="390293" y="1326996"/>
            <a:ext cx="11206975" cy="5352584"/>
          </a:xfrm>
        </p:spPr>
        <p:txBody>
          <a:bodyPr>
            <a:normAutofit fontScale="85000" lnSpcReduction="20000"/>
          </a:bodyPr>
          <a:lstStyle/>
          <a:p>
            <a:r>
              <a:rPr lang="en-US" b="1" dirty="0" smtClean="0"/>
              <a:t>Serviceability </a:t>
            </a:r>
            <a:r>
              <a:rPr lang="en-US" b="1" dirty="0"/>
              <a:t>: </a:t>
            </a:r>
            <a:r>
              <a:rPr lang="en-US" dirty="0"/>
              <a:t>The ability of a supplier to meet the terms </a:t>
            </a:r>
            <a:r>
              <a:rPr lang="en-US" dirty="0" smtClean="0"/>
              <a:t>of the </a:t>
            </a:r>
            <a:r>
              <a:rPr lang="en-US" dirty="0"/>
              <a:t>contract. Often this contract will include agreed- upon </a:t>
            </a:r>
            <a:r>
              <a:rPr lang="en-US" dirty="0" smtClean="0"/>
              <a:t>levels of </a:t>
            </a:r>
            <a:r>
              <a:rPr lang="en-US" dirty="0"/>
              <a:t>availability, reliability, and maintainability for a </a:t>
            </a:r>
            <a:r>
              <a:rPr lang="en-US" dirty="0" smtClean="0"/>
              <a:t>supporting </a:t>
            </a:r>
            <a:r>
              <a:rPr lang="pt-BR" dirty="0" smtClean="0"/>
              <a:t>service </a:t>
            </a:r>
            <a:r>
              <a:rPr lang="pt-BR" dirty="0" err="1"/>
              <a:t>or</a:t>
            </a:r>
            <a:r>
              <a:rPr lang="pt-BR" dirty="0"/>
              <a:t> </a:t>
            </a:r>
            <a:r>
              <a:rPr lang="pt-BR" dirty="0" smtClean="0"/>
              <a:t>componente;</a:t>
            </a:r>
          </a:p>
          <a:p>
            <a:endParaRPr lang="pt-BR" dirty="0"/>
          </a:p>
          <a:p>
            <a:r>
              <a:rPr lang="en-US" b="1" dirty="0" smtClean="0"/>
              <a:t>High </a:t>
            </a:r>
            <a:r>
              <a:rPr lang="en-US" b="1" dirty="0"/>
              <a:t>Availability : </a:t>
            </a:r>
            <a:r>
              <a:rPr lang="en-US" dirty="0"/>
              <a:t>A characteristic of the IT Service </a:t>
            </a:r>
            <a:r>
              <a:rPr lang="en-US" dirty="0" smtClean="0"/>
              <a:t>that minimizes </a:t>
            </a:r>
            <a:r>
              <a:rPr lang="en-US" dirty="0"/>
              <a:t>or masks the effects of IT component failure to </a:t>
            </a:r>
            <a:r>
              <a:rPr lang="en-US" dirty="0" smtClean="0"/>
              <a:t>the </a:t>
            </a:r>
            <a:r>
              <a:rPr lang="pt-BR" dirty="0" smtClean="0"/>
              <a:t>users </a:t>
            </a:r>
            <a:r>
              <a:rPr lang="pt-BR" dirty="0" err="1"/>
              <a:t>of</a:t>
            </a:r>
            <a:r>
              <a:rPr lang="pt-BR" dirty="0"/>
              <a:t> a </a:t>
            </a:r>
            <a:r>
              <a:rPr lang="pt-BR" dirty="0" smtClean="0"/>
              <a:t>servisse</a:t>
            </a:r>
            <a:r>
              <a:rPr lang="pt-BR" dirty="0"/>
              <a:t>;</a:t>
            </a:r>
            <a:endParaRPr lang="pt-BR" dirty="0" smtClean="0"/>
          </a:p>
          <a:p>
            <a:endParaRPr lang="pt-BR" dirty="0"/>
          </a:p>
          <a:p>
            <a:r>
              <a:rPr lang="en-US" b="1" dirty="0" smtClean="0"/>
              <a:t>Continuous </a:t>
            </a:r>
            <a:r>
              <a:rPr lang="en-US" b="1" dirty="0"/>
              <a:t>Operation </a:t>
            </a:r>
            <a:r>
              <a:rPr lang="en-US" b="1" dirty="0" smtClean="0"/>
              <a:t>: </a:t>
            </a:r>
            <a:r>
              <a:rPr lang="en-US" dirty="0" smtClean="0"/>
              <a:t>Eliminate planned </a:t>
            </a:r>
            <a:r>
              <a:rPr lang="en-US" dirty="0"/>
              <a:t>downtime of an IT </a:t>
            </a:r>
            <a:r>
              <a:rPr lang="en-US" dirty="0" smtClean="0"/>
              <a:t>service</a:t>
            </a:r>
            <a:r>
              <a:rPr lang="pt-BR" dirty="0" smtClean="0"/>
              <a:t>;</a:t>
            </a:r>
          </a:p>
          <a:p>
            <a:endParaRPr lang="pt-BR" dirty="0"/>
          </a:p>
          <a:p>
            <a:r>
              <a:rPr lang="en-US" b="1" dirty="0" smtClean="0"/>
              <a:t>Continuous Availability: </a:t>
            </a:r>
            <a:r>
              <a:rPr lang="en-US" dirty="0" smtClean="0"/>
              <a:t>An </a:t>
            </a:r>
            <a:r>
              <a:rPr lang="en-US" dirty="0"/>
              <a:t>approach or design to </a:t>
            </a:r>
            <a:r>
              <a:rPr lang="en-US" dirty="0" smtClean="0"/>
              <a:t>IT </a:t>
            </a:r>
            <a:r>
              <a:rPr lang="en-US" dirty="0"/>
              <a:t>service has </a:t>
            </a:r>
            <a:r>
              <a:rPr lang="en-US" dirty="0" smtClean="0"/>
              <a:t>no </a:t>
            </a:r>
            <a:r>
              <a:rPr lang="pt-BR" dirty="0" err="1" smtClean="0"/>
              <a:t>planned</a:t>
            </a:r>
            <a:r>
              <a:rPr lang="pt-BR" dirty="0" smtClean="0"/>
              <a:t> </a:t>
            </a:r>
            <a:r>
              <a:rPr lang="pt-BR" dirty="0" err="1"/>
              <a:t>or</a:t>
            </a:r>
            <a:r>
              <a:rPr lang="pt-BR" dirty="0"/>
              <a:t> </a:t>
            </a:r>
            <a:r>
              <a:rPr lang="pt-BR" dirty="0" err="1"/>
              <a:t>unplanned</a:t>
            </a:r>
            <a:r>
              <a:rPr lang="pt-BR" dirty="0"/>
              <a:t> </a:t>
            </a:r>
            <a:r>
              <a:rPr lang="pt-BR" dirty="0" smtClean="0"/>
              <a:t>downtime</a:t>
            </a:r>
            <a:r>
              <a:rPr lang="pt-BR" dirty="0"/>
              <a:t>;</a:t>
            </a:r>
            <a:endParaRPr lang="pt-BR" dirty="0" smtClean="0"/>
          </a:p>
          <a:p>
            <a:endParaRPr lang="pt-BR" dirty="0"/>
          </a:p>
          <a:p>
            <a:r>
              <a:rPr lang="en-US" b="1" dirty="0"/>
              <a:t>Vital Business Function </a:t>
            </a:r>
            <a:r>
              <a:rPr lang="en-US" dirty="0"/>
              <a:t>(VBF</a:t>
            </a:r>
            <a:r>
              <a:rPr lang="en-US" dirty="0" smtClean="0"/>
              <a:t>): </a:t>
            </a:r>
            <a:r>
              <a:rPr lang="en-US" dirty="0"/>
              <a:t>is used to reflect the business </a:t>
            </a:r>
            <a:r>
              <a:rPr lang="en-US" dirty="0" smtClean="0"/>
              <a:t>critical elements </a:t>
            </a:r>
            <a:r>
              <a:rPr lang="en-US" dirty="0"/>
              <a:t>of the business process supported by an IT service. An </a:t>
            </a:r>
            <a:r>
              <a:rPr lang="en-US" dirty="0" smtClean="0"/>
              <a:t>IT service </a:t>
            </a:r>
            <a:r>
              <a:rPr lang="en-US" dirty="0"/>
              <a:t>may support a number of business functions that are </a:t>
            </a:r>
            <a:r>
              <a:rPr lang="en-US" dirty="0" smtClean="0"/>
              <a:t>less </a:t>
            </a:r>
            <a:r>
              <a:rPr lang="pt-BR" dirty="0" err="1" smtClean="0"/>
              <a:t>critical</a:t>
            </a:r>
            <a:r>
              <a:rPr lang="pt-BR" dirty="0"/>
              <a:t>.</a:t>
            </a:r>
          </a:p>
        </p:txBody>
      </p:sp>
    </p:spTree>
    <p:extLst>
      <p:ext uri="{BB962C8B-B14F-4D97-AF65-F5344CB8AC3E}">
        <p14:creationId xmlns:p14="http://schemas.microsoft.com/office/powerpoint/2010/main" val="40404670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14916" y="160339"/>
            <a:ext cx="10515600" cy="596899"/>
          </a:xfrm>
        </p:spPr>
        <p:txBody>
          <a:bodyPr>
            <a:normAutofit fontScale="90000"/>
          </a:bodyPr>
          <a:lstStyle/>
          <a:p>
            <a:pPr eaLnBrk="1" hangingPunct="1"/>
            <a:r>
              <a:rPr lang="en-US" altLang="pt-BR" dirty="0" smtClean="0"/>
              <a:t>Availability Management</a:t>
            </a:r>
          </a:p>
        </p:txBody>
      </p:sp>
      <p:sp>
        <p:nvSpPr>
          <p:cNvPr id="11270" name="Line 5"/>
          <p:cNvSpPr>
            <a:spLocks noChangeShapeType="1"/>
          </p:cNvSpPr>
          <p:nvPr/>
        </p:nvSpPr>
        <p:spPr bwMode="auto">
          <a:xfrm flipH="1">
            <a:off x="1991512" y="1870080"/>
            <a:ext cx="6850" cy="431385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a:p>
        </p:txBody>
      </p:sp>
      <p:sp>
        <p:nvSpPr>
          <p:cNvPr id="11271" name="Line 6"/>
          <p:cNvSpPr>
            <a:spLocks noChangeShapeType="1"/>
          </p:cNvSpPr>
          <p:nvPr/>
        </p:nvSpPr>
        <p:spPr bwMode="auto">
          <a:xfrm>
            <a:off x="394987" y="1885954"/>
            <a:ext cx="6972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grpSp>
        <p:nvGrpSpPr>
          <p:cNvPr id="6" name="Agrupar 5"/>
          <p:cNvGrpSpPr/>
          <p:nvPr/>
        </p:nvGrpSpPr>
        <p:grpSpPr>
          <a:xfrm>
            <a:off x="4671612" y="5330749"/>
            <a:ext cx="1924845" cy="368300"/>
            <a:chOff x="6997700" y="5276896"/>
            <a:chExt cx="1951038" cy="368300"/>
          </a:xfrm>
          <a:solidFill>
            <a:schemeClr val="accent5">
              <a:lumMod val="40000"/>
              <a:lumOff val="60000"/>
            </a:schemeClr>
          </a:solidFill>
        </p:grpSpPr>
        <p:sp>
          <p:nvSpPr>
            <p:cNvPr id="11274" name="Rectangle 9"/>
            <p:cNvSpPr>
              <a:spLocks noChangeArrowheads="1"/>
            </p:cNvSpPr>
            <p:nvPr/>
          </p:nvSpPr>
          <p:spPr bwMode="auto">
            <a:xfrm>
              <a:off x="6997700" y="5276896"/>
              <a:ext cx="1951038" cy="368300"/>
            </a:xfrm>
            <a:prstGeom prst="rect">
              <a:avLst/>
            </a:prstGeom>
            <a:grpFill/>
            <a:ln w="9525"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pt-BR" altLang="pt-BR"/>
            </a:p>
          </p:txBody>
        </p:sp>
        <p:sp>
          <p:nvSpPr>
            <p:cNvPr id="1026058" name="Text Box 10"/>
            <p:cNvSpPr txBox="1">
              <a:spLocks noChangeArrowheads="1"/>
            </p:cNvSpPr>
            <p:nvPr/>
          </p:nvSpPr>
          <p:spPr bwMode="auto">
            <a:xfrm>
              <a:off x="7096127" y="5284834"/>
              <a:ext cx="1697000" cy="346075"/>
            </a:xfrm>
            <a:prstGeom prst="rect">
              <a:avLst/>
            </a:prstGeom>
            <a:grpFill/>
            <a:ln w="9525" algn="ctr">
              <a:noFill/>
              <a:miter lim="800000"/>
              <a:headEnd/>
              <a:tailEnd/>
            </a:ln>
            <a:effectLst/>
          </p:spPr>
          <p:txBody>
            <a:bodyPr anchor="ctr"/>
            <a:lstStyle/>
            <a:p>
              <a:pPr algn="ctr">
                <a:lnSpc>
                  <a:spcPct val="80000"/>
                </a:lnSpc>
                <a:spcBef>
                  <a:spcPct val="50000"/>
                </a:spcBef>
                <a:buClrTx/>
                <a:buFontTx/>
                <a:buNone/>
                <a:defRPr/>
              </a:pPr>
              <a:r>
                <a:rPr lang="en-US" sz="1000" b="1" i="1" dirty="0">
                  <a:latin typeface="Arial Narrow" pitchFamily="34" charset="0"/>
                  <a:cs typeface="Arial" charset="0"/>
                </a:rPr>
                <a:t>Mean Time </a:t>
              </a:r>
              <a:r>
                <a:rPr lang="en-US" sz="1000" b="1" i="1" dirty="0" smtClean="0">
                  <a:latin typeface="Arial Narrow" pitchFamily="34" charset="0"/>
                  <a:cs typeface="Arial" charset="0"/>
                </a:rPr>
                <a:t>to Failure (MTTF)</a:t>
              </a:r>
            </a:p>
          </p:txBody>
        </p:sp>
      </p:grpSp>
      <p:sp>
        <p:nvSpPr>
          <p:cNvPr id="11278" name="Line 13"/>
          <p:cNvSpPr>
            <a:spLocks noChangeShapeType="1"/>
          </p:cNvSpPr>
          <p:nvPr/>
        </p:nvSpPr>
        <p:spPr bwMode="auto">
          <a:xfrm>
            <a:off x="1042688" y="1879605"/>
            <a:ext cx="3652837" cy="1587"/>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26062" name="Rectangle 14"/>
          <p:cNvSpPr>
            <a:spLocks noChangeArrowheads="1"/>
          </p:cNvSpPr>
          <p:nvPr/>
        </p:nvSpPr>
        <p:spPr bwMode="auto">
          <a:xfrm>
            <a:off x="7144241" y="310849"/>
            <a:ext cx="4725988" cy="403225"/>
          </a:xfrm>
          <a:prstGeom prst="rect">
            <a:avLst/>
          </a:prstGeom>
          <a:noFill/>
          <a:ln w="9525">
            <a:noFill/>
            <a:miter lim="800000"/>
            <a:headEnd/>
            <a:tailEnd/>
          </a:ln>
          <a:effectLst/>
        </p:spPr>
        <p:txBody>
          <a:bodyPr>
            <a:spAutoFit/>
          </a:bodyPr>
          <a:lstStyle/>
          <a:p>
            <a:pPr algn="ctr">
              <a:lnSpc>
                <a:spcPct val="85000"/>
              </a:lnSpc>
              <a:spcBef>
                <a:spcPct val="40000"/>
              </a:spcBef>
              <a:buClr>
                <a:schemeClr val="tx2"/>
              </a:buClr>
              <a:buFont typeface="Wingdings 2" pitchFamily="18" charset="2"/>
              <a:buNone/>
              <a:defRPr/>
            </a:pPr>
            <a:r>
              <a:rPr lang="en-US" sz="2400" b="1" dirty="0">
                <a:latin typeface="Arial" charset="0"/>
                <a:cs typeface="Arial" charset="0"/>
              </a:rPr>
              <a:t>Incident Life Cycle</a:t>
            </a:r>
          </a:p>
        </p:txBody>
      </p:sp>
      <p:grpSp>
        <p:nvGrpSpPr>
          <p:cNvPr id="5" name="Agrupar 4"/>
          <p:cNvGrpSpPr/>
          <p:nvPr/>
        </p:nvGrpSpPr>
        <p:grpSpPr>
          <a:xfrm>
            <a:off x="1041100" y="2114438"/>
            <a:ext cx="957263" cy="368300"/>
            <a:chOff x="3390901" y="2252667"/>
            <a:chExt cx="957263" cy="368300"/>
          </a:xfrm>
        </p:grpSpPr>
        <p:sp>
          <p:nvSpPr>
            <p:cNvPr id="11269" name="Rectangle 4"/>
            <p:cNvSpPr>
              <a:spLocks noChangeArrowheads="1"/>
            </p:cNvSpPr>
            <p:nvPr/>
          </p:nvSpPr>
          <p:spPr bwMode="auto">
            <a:xfrm>
              <a:off x="3390901" y="2252667"/>
              <a:ext cx="957263" cy="368300"/>
            </a:xfrm>
            <a:prstGeom prst="rect">
              <a:avLst/>
            </a:prstGeom>
            <a:solidFill>
              <a:srgbClr val="0066FF">
                <a:alpha val="30196"/>
              </a:srgbClr>
            </a:solidFill>
            <a:ln w="9525"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pt-BR" altLang="pt-BR"/>
            </a:p>
          </p:txBody>
        </p:sp>
        <p:sp>
          <p:nvSpPr>
            <p:cNvPr id="1026063" name="Text Box 15"/>
            <p:cNvSpPr txBox="1">
              <a:spLocks noChangeArrowheads="1"/>
            </p:cNvSpPr>
            <p:nvPr/>
          </p:nvSpPr>
          <p:spPr bwMode="auto">
            <a:xfrm>
              <a:off x="3448659" y="2273306"/>
              <a:ext cx="807432" cy="346075"/>
            </a:xfrm>
            <a:prstGeom prst="rect">
              <a:avLst/>
            </a:prstGeom>
            <a:noFill/>
            <a:ln w="9525" algn="ctr">
              <a:noFill/>
              <a:miter lim="800000"/>
              <a:headEnd/>
              <a:tailEnd/>
            </a:ln>
            <a:effectLst/>
          </p:spPr>
          <p:txBody>
            <a:bodyPr anchor="ctr"/>
            <a:lstStyle>
              <a:defPPr>
                <a:defRPr lang="pt-BR"/>
              </a:defPPr>
              <a:lvl1pPr>
                <a:lnSpc>
                  <a:spcPct val="80000"/>
                </a:lnSpc>
                <a:spcBef>
                  <a:spcPct val="50000"/>
                </a:spcBef>
                <a:buClrTx/>
                <a:buFontTx/>
                <a:buNone/>
                <a:defRPr sz="1200" b="1" i="1">
                  <a:latin typeface="Arial Narrow" pitchFamily="34" charset="0"/>
                  <a:cs typeface="Arial" charset="0"/>
                </a:defRPr>
              </a:lvl1pPr>
            </a:lstStyle>
            <a:p>
              <a:pPr algn="ctr"/>
              <a:r>
                <a:rPr lang="en-US" sz="1000" dirty="0"/>
                <a:t>Mean Time To Detect (MTTD)</a:t>
              </a:r>
            </a:p>
          </p:txBody>
        </p:sp>
      </p:grpSp>
      <p:sp>
        <p:nvSpPr>
          <p:cNvPr id="1026064" name="Text Box 16"/>
          <p:cNvSpPr txBox="1">
            <a:spLocks noChangeArrowheads="1"/>
          </p:cNvSpPr>
          <p:nvPr/>
        </p:nvSpPr>
        <p:spPr bwMode="auto">
          <a:xfrm rot="19200526">
            <a:off x="1826913" y="1336680"/>
            <a:ext cx="942975" cy="346075"/>
          </a:xfrm>
          <a:prstGeom prst="rect">
            <a:avLst/>
          </a:prstGeom>
          <a:noFill/>
          <a:ln w="9525" algn="ctr">
            <a:noFill/>
            <a:miter lim="800000"/>
            <a:headEnd/>
            <a:tailEnd/>
          </a:ln>
          <a:effectLst/>
        </p:spPr>
        <p:txBody>
          <a:bodyPr anchor="ctr"/>
          <a:lstStyle/>
          <a:p>
            <a:pPr algn="l">
              <a:lnSpc>
                <a:spcPct val="80000"/>
              </a:lnSpc>
              <a:spcBef>
                <a:spcPct val="50000"/>
              </a:spcBef>
              <a:buClrTx/>
              <a:buFontTx/>
              <a:buNone/>
              <a:defRPr/>
            </a:pPr>
            <a:r>
              <a:rPr lang="en-US" sz="1200" b="1" dirty="0">
                <a:effectLst>
                  <a:outerShdw blurRad="38100" dist="38100" dir="2700000" algn="tl">
                    <a:srgbClr val="000000"/>
                  </a:outerShdw>
                </a:effectLst>
                <a:latin typeface="Arial Narrow" pitchFamily="34" charset="0"/>
                <a:cs typeface="Arial" charset="0"/>
              </a:rPr>
              <a:t>Detection</a:t>
            </a:r>
          </a:p>
        </p:txBody>
      </p:sp>
      <p:sp>
        <p:nvSpPr>
          <p:cNvPr id="1026065" name="Text Box 17"/>
          <p:cNvSpPr txBox="1">
            <a:spLocks noChangeArrowheads="1"/>
          </p:cNvSpPr>
          <p:nvPr/>
        </p:nvSpPr>
        <p:spPr bwMode="auto">
          <a:xfrm rot="19200526">
            <a:off x="2701625" y="1336680"/>
            <a:ext cx="942975" cy="346075"/>
          </a:xfrm>
          <a:prstGeom prst="rect">
            <a:avLst/>
          </a:prstGeom>
          <a:noFill/>
          <a:ln w="9525" algn="ctr">
            <a:noFill/>
            <a:miter lim="800000"/>
            <a:headEnd/>
            <a:tailEnd/>
          </a:ln>
          <a:effectLst/>
        </p:spPr>
        <p:txBody>
          <a:bodyPr anchor="ctr"/>
          <a:lstStyle/>
          <a:p>
            <a:pPr algn="l">
              <a:lnSpc>
                <a:spcPct val="80000"/>
              </a:lnSpc>
              <a:spcBef>
                <a:spcPct val="50000"/>
              </a:spcBef>
              <a:buClrTx/>
              <a:buFontTx/>
              <a:buNone/>
              <a:defRPr/>
            </a:pPr>
            <a:r>
              <a:rPr lang="en-US" sz="1200" b="1">
                <a:effectLst>
                  <a:outerShdw blurRad="38100" dist="38100" dir="2700000" algn="tl">
                    <a:srgbClr val="000000"/>
                  </a:outerShdw>
                </a:effectLst>
                <a:latin typeface="Arial Narrow" pitchFamily="34" charset="0"/>
                <a:cs typeface="Arial" charset="0"/>
              </a:rPr>
              <a:t>Diagnosis</a:t>
            </a:r>
          </a:p>
        </p:txBody>
      </p:sp>
      <p:sp>
        <p:nvSpPr>
          <p:cNvPr id="11283" name="Line 18"/>
          <p:cNvSpPr>
            <a:spLocks noChangeShapeType="1"/>
          </p:cNvSpPr>
          <p:nvPr/>
        </p:nvSpPr>
        <p:spPr bwMode="auto">
          <a:xfrm flipH="1">
            <a:off x="2873074" y="1919293"/>
            <a:ext cx="11113" cy="429321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a:p>
        </p:txBody>
      </p:sp>
      <p:sp>
        <p:nvSpPr>
          <p:cNvPr id="1026068" name="Text Box 20"/>
          <p:cNvSpPr txBox="1">
            <a:spLocks noChangeArrowheads="1"/>
          </p:cNvSpPr>
          <p:nvPr/>
        </p:nvSpPr>
        <p:spPr bwMode="auto">
          <a:xfrm rot="19200526">
            <a:off x="3614438" y="1336680"/>
            <a:ext cx="942975" cy="346075"/>
          </a:xfrm>
          <a:prstGeom prst="rect">
            <a:avLst/>
          </a:prstGeom>
          <a:noFill/>
          <a:ln w="9525" algn="ctr">
            <a:noFill/>
            <a:miter lim="800000"/>
            <a:headEnd/>
            <a:tailEnd/>
          </a:ln>
          <a:effectLst/>
        </p:spPr>
        <p:txBody>
          <a:bodyPr anchor="ctr"/>
          <a:lstStyle/>
          <a:p>
            <a:pPr algn="l">
              <a:lnSpc>
                <a:spcPct val="80000"/>
              </a:lnSpc>
              <a:spcBef>
                <a:spcPct val="50000"/>
              </a:spcBef>
              <a:buClrTx/>
              <a:buFontTx/>
              <a:buNone/>
              <a:defRPr/>
            </a:pPr>
            <a:r>
              <a:rPr lang="en-US" sz="1200" b="1">
                <a:effectLst>
                  <a:outerShdw blurRad="38100" dist="38100" dir="2700000" algn="tl">
                    <a:srgbClr val="000000"/>
                  </a:outerShdw>
                </a:effectLst>
                <a:latin typeface="Arial Narrow" pitchFamily="34" charset="0"/>
                <a:cs typeface="Arial" charset="0"/>
              </a:rPr>
              <a:t>Repair</a:t>
            </a:r>
          </a:p>
        </p:txBody>
      </p:sp>
      <p:sp>
        <p:nvSpPr>
          <p:cNvPr id="11286" name="Line 21"/>
          <p:cNvSpPr>
            <a:spLocks noChangeShapeType="1"/>
          </p:cNvSpPr>
          <p:nvPr/>
        </p:nvSpPr>
        <p:spPr bwMode="auto">
          <a:xfrm>
            <a:off x="3790648" y="1922466"/>
            <a:ext cx="1587" cy="429004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a:p>
        </p:txBody>
      </p:sp>
      <p:sp>
        <p:nvSpPr>
          <p:cNvPr id="1026070" name="Text Box 22"/>
          <p:cNvSpPr txBox="1">
            <a:spLocks noChangeArrowheads="1"/>
          </p:cNvSpPr>
          <p:nvPr/>
        </p:nvSpPr>
        <p:spPr bwMode="auto">
          <a:xfrm rot="19200526">
            <a:off x="4517725" y="1322393"/>
            <a:ext cx="942975" cy="346075"/>
          </a:xfrm>
          <a:prstGeom prst="rect">
            <a:avLst/>
          </a:prstGeom>
          <a:noFill/>
          <a:ln w="9525" algn="ctr">
            <a:noFill/>
            <a:miter lim="800000"/>
            <a:headEnd/>
            <a:tailEnd/>
          </a:ln>
          <a:effectLst/>
        </p:spPr>
        <p:txBody>
          <a:bodyPr anchor="ctr"/>
          <a:lstStyle/>
          <a:p>
            <a:pPr algn="l">
              <a:lnSpc>
                <a:spcPct val="80000"/>
              </a:lnSpc>
              <a:spcBef>
                <a:spcPct val="50000"/>
              </a:spcBef>
              <a:buClrTx/>
              <a:buFontTx/>
              <a:buNone/>
              <a:defRPr/>
            </a:pPr>
            <a:r>
              <a:rPr lang="en-US" sz="1200" b="1">
                <a:effectLst>
                  <a:outerShdw blurRad="38100" dist="38100" dir="2700000" algn="tl">
                    <a:srgbClr val="000000"/>
                  </a:outerShdw>
                </a:effectLst>
                <a:latin typeface="Arial Narrow" pitchFamily="34" charset="0"/>
                <a:cs typeface="Arial" charset="0"/>
              </a:rPr>
              <a:t>Recovery</a:t>
            </a:r>
          </a:p>
        </p:txBody>
      </p:sp>
      <p:sp>
        <p:nvSpPr>
          <p:cNvPr id="11288" name="Line 23"/>
          <p:cNvSpPr>
            <a:spLocks noChangeShapeType="1"/>
          </p:cNvSpPr>
          <p:nvPr/>
        </p:nvSpPr>
        <p:spPr bwMode="auto">
          <a:xfrm flipH="1">
            <a:off x="4659010" y="1893893"/>
            <a:ext cx="26988" cy="429004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a:p>
        </p:txBody>
      </p:sp>
      <p:grpSp>
        <p:nvGrpSpPr>
          <p:cNvPr id="3" name="Agrupar 2"/>
          <p:cNvGrpSpPr/>
          <p:nvPr/>
        </p:nvGrpSpPr>
        <p:grpSpPr>
          <a:xfrm>
            <a:off x="2009473" y="2734806"/>
            <a:ext cx="1758951" cy="372579"/>
            <a:chOff x="4359274" y="2979360"/>
            <a:chExt cx="1758951" cy="372579"/>
          </a:xfrm>
        </p:grpSpPr>
        <p:sp>
          <p:nvSpPr>
            <p:cNvPr id="11277" name="Rectangle 12"/>
            <p:cNvSpPr>
              <a:spLocks noChangeArrowheads="1"/>
            </p:cNvSpPr>
            <p:nvPr/>
          </p:nvSpPr>
          <p:spPr bwMode="auto">
            <a:xfrm>
              <a:off x="4359274" y="2979360"/>
              <a:ext cx="1758951" cy="368300"/>
            </a:xfrm>
            <a:prstGeom prst="rect">
              <a:avLst/>
            </a:prstGeom>
            <a:solidFill>
              <a:srgbClr val="0066FF">
                <a:alpha val="59999"/>
              </a:srgbClr>
            </a:solidFill>
            <a:ln w="9525"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algn="ctr" eaLnBrk="1" hangingPunct="1"/>
              <a:endParaRPr lang="pt-BR" altLang="pt-BR" sz="1000"/>
            </a:p>
          </p:txBody>
        </p:sp>
        <p:sp>
          <p:nvSpPr>
            <p:cNvPr id="1026072" name="Text Box 24"/>
            <p:cNvSpPr txBox="1">
              <a:spLocks noChangeArrowheads="1"/>
            </p:cNvSpPr>
            <p:nvPr/>
          </p:nvSpPr>
          <p:spPr bwMode="auto">
            <a:xfrm>
              <a:off x="4525319" y="3005864"/>
              <a:ext cx="1592906" cy="346075"/>
            </a:xfrm>
            <a:prstGeom prst="rect">
              <a:avLst/>
            </a:prstGeom>
            <a:noFill/>
            <a:ln w="9525" algn="ctr">
              <a:noFill/>
              <a:miter lim="800000"/>
              <a:headEnd/>
              <a:tailEnd/>
            </a:ln>
            <a:effectLst/>
          </p:spPr>
          <p:txBody>
            <a:bodyPr anchor="ctr"/>
            <a:lstStyle/>
            <a:p>
              <a:pPr algn="ctr">
                <a:lnSpc>
                  <a:spcPct val="80000"/>
                </a:lnSpc>
                <a:spcBef>
                  <a:spcPct val="50000"/>
                </a:spcBef>
                <a:buClrTx/>
                <a:buFontTx/>
                <a:buNone/>
                <a:defRPr/>
              </a:pPr>
              <a:r>
                <a:rPr lang="en-US" sz="1000" b="1" i="1" dirty="0" smtClean="0">
                  <a:latin typeface="Arial Narrow" pitchFamily="34" charset="0"/>
                  <a:cs typeface="Arial" charset="0"/>
                </a:rPr>
                <a:t>Mean Time to Repair (</a:t>
              </a:r>
              <a:r>
                <a:rPr lang="en-US" sz="1000" b="1" i="1" dirty="0">
                  <a:latin typeface="Arial Narrow" pitchFamily="34" charset="0"/>
                  <a:cs typeface="Arial" charset="0"/>
                </a:rPr>
                <a:t>MTTR</a:t>
              </a:r>
              <a:r>
                <a:rPr lang="en-US" sz="1000" b="1" i="1" dirty="0" smtClean="0">
                  <a:latin typeface="Arial Narrow" pitchFamily="34" charset="0"/>
                  <a:cs typeface="Arial" charset="0"/>
                </a:rPr>
                <a:t>)</a:t>
              </a:r>
              <a:endParaRPr lang="en-US" sz="1000" b="1" i="1" dirty="0">
                <a:latin typeface="Arial Narrow" pitchFamily="34" charset="0"/>
                <a:cs typeface="Arial" charset="0"/>
              </a:endParaRPr>
            </a:p>
          </p:txBody>
        </p:sp>
      </p:grpSp>
      <p:grpSp>
        <p:nvGrpSpPr>
          <p:cNvPr id="7" name="Agrupar 6"/>
          <p:cNvGrpSpPr/>
          <p:nvPr/>
        </p:nvGrpSpPr>
        <p:grpSpPr>
          <a:xfrm>
            <a:off x="3785887" y="3287130"/>
            <a:ext cx="896938" cy="368300"/>
            <a:chOff x="6137275" y="3706817"/>
            <a:chExt cx="896938" cy="368300"/>
          </a:xfrm>
          <a:solidFill>
            <a:schemeClr val="accent6">
              <a:lumMod val="40000"/>
              <a:lumOff val="60000"/>
            </a:schemeClr>
          </a:solidFill>
        </p:grpSpPr>
        <p:sp>
          <p:nvSpPr>
            <p:cNvPr id="11276" name="Rectangle 11"/>
            <p:cNvSpPr>
              <a:spLocks noChangeArrowheads="1"/>
            </p:cNvSpPr>
            <p:nvPr/>
          </p:nvSpPr>
          <p:spPr bwMode="auto">
            <a:xfrm>
              <a:off x="6137275" y="3706817"/>
              <a:ext cx="896938" cy="368300"/>
            </a:xfrm>
            <a:prstGeom prst="rect">
              <a:avLst/>
            </a:prstGeom>
            <a:grpFill/>
            <a:ln w="9525"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pt-BR" altLang="pt-BR"/>
            </a:p>
          </p:txBody>
        </p:sp>
        <p:sp>
          <p:nvSpPr>
            <p:cNvPr id="1026073" name="Text Box 25"/>
            <p:cNvSpPr txBox="1">
              <a:spLocks noChangeArrowheads="1"/>
            </p:cNvSpPr>
            <p:nvPr/>
          </p:nvSpPr>
          <p:spPr bwMode="auto">
            <a:xfrm>
              <a:off x="6208709" y="3719518"/>
              <a:ext cx="699451" cy="346075"/>
            </a:xfrm>
            <a:prstGeom prst="rect">
              <a:avLst/>
            </a:prstGeom>
            <a:grpFill/>
            <a:ln w="9525" algn="ctr">
              <a:noFill/>
              <a:miter lim="800000"/>
              <a:headEnd/>
              <a:tailEnd/>
            </a:ln>
            <a:effectLst/>
          </p:spPr>
          <p:txBody>
            <a:bodyPr anchor="ctr"/>
            <a:lstStyle/>
            <a:p>
              <a:pPr algn="ctr">
                <a:lnSpc>
                  <a:spcPct val="80000"/>
                </a:lnSpc>
                <a:spcBef>
                  <a:spcPct val="50000"/>
                </a:spcBef>
                <a:buClrTx/>
                <a:buFontTx/>
                <a:buNone/>
                <a:defRPr/>
              </a:pPr>
              <a:r>
                <a:rPr lang="en-US" sz="1000" b="1" i="1" dirty="0">
                  <a:latin typeface="Arial Narrow" pitchFamily="34" charset="0"/>
                  <a:cs typeface="Arial" charset="0"/>
                </a:rPr>
                <a:t>Recovery Time</a:t>
              </a:r>
            </a:p>
          </p:txBody>
        </p:sp>
      </p:grpSp>
      <p:sp>
        <p:nvSpPr>
          <p:cNvPr id="11291" name="Rectangle 26"/>
          <p:cNvSpPr>
            <a:spLocks noChangeArrowheads="1"/>
          </p:cNvSpPr>
          <p:nvPr/>
        </p:nvSpPr>
        <p:spPr bwMode="auto">
          <a:xfrm>
            <a:off x="1998362" y="5815635"/>
            <a:ext cx="4600576" cy="368300"/>
          </a:xfrm>
          <a:prstGeom prst="rect">
            <a:avLst/>
          </a:prstGeom>
          <a:solidFill>
            <a:schemeClr val="accent5">
              <a:lumMod val="60000"/>
              <a:lumOff val="40000"/>
              <a:alpha val="89803"/>
            </a:schemeClr>
          </a:solidFill>
          <a:ln w="9525"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pt-BR" altLang="pt-BR"/>
          </a:p>
        </p:txBody>
      </p:sp>
      <p:sp>
        <p:nvSpPr>
          <p:cNvPr id="1026075" name="Text Box 27"/>
          <p:cNvSpPr txBox="1">
            <a:spLocks noChangeArrowheads="1"/>
          </p:cNvSpPr>
          <p:nvPr/>
        </p:nvSpPr>
        <p:spPr bwMode="auto">
          <a:xfrm>
            <a:off x="2378953" y="5841036"/>
            <a:ext cx="3283132" cy="346075"/>
          </a:xfrm>
          <a:prstGeom prst="rect">
            <a:avLst/>
          </a:prstGeom>
          <a:noFill/>
          <a:ln w="9525" algn="ctr">
            <a:noFill/>
            <a:miter lim="800000"/>
            <a:headEnd/>
            <a:tailEnd/>
          </a:ln>
          <a:effectLst/>
        </p:spPr>
        <p:txBody>
          <a:bodyPr anchor="ctr"/>
          <a:lstStyle/>
          <a:p>
            <a:pPr algn="ctr">
              <a:lnSpc>
                <a:spcPct val="80000"/>
              </a:lnSpc>
              <a:spcBef>
                <a:spcPct val="50000"/>
              </a:spcBef>
              <a:buClrTx/>
              <a:buFontTx/>
              <a:buNone/>
              <a:defRPr/>
            </a:pPr>
            <a:r>
              <a:rPr lang="en-US" sz="1000" b="1" i="1" dirty="0">
                <a:latin typeface="Arial Narrow" pitchFamily="34" charset="0"/>
                <a:cs typeface="Arial" charset="0"/>
              </a:rPr>
              <a:t>Mean Time Between System Incidents (MTBSI)</a:t>
            </a:r>
          </a:p>
        </p:txBody>
      </p:sp>
      <p:sp>
        <p:nvSpPr>
          <p:cNvPr id="11293" name="Line 28"/>
          <p:cNvSpPr>
            <a:spLocks noChangeShapeType="1"/>
          </p:cNvSpPr>
          <p:nvPr/>
        </p:nvSpPr>
        <p:spPr bwMode="auto">
          <a:xfrm>
            <a:off x="6600524" y="1989142"/>
            <a:ext cx="38100" cy="419479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a:p>
        </p:txBody>
      </p:sp>
      <p:sp>
        <p:nvSpPr>
          <p:cNvPr id="11294" name="Line 29"/>
          <p:cNvSpPr>
            <a:spLocks noChangeShapeType="1"/>
          </p:cNvSpPr>
          <p:nvPr/>
        </p:nvSpPr>
        <p:spPr bwMode="auto">
          <a:xfrm>
            <a:off x="1041099" y="1878016"/>
            <a:ext cx="1590" cy="430591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t-BR"/>
          </a:p>
        </p:txBody>
      </p:sp>
      <p:sp>
        <p:nvSpPr>
          <p:cNvPr id="11295" name="Oval 30"/>
          <p:cNvSpPr>
            <a:spLocks noChangeArrowheads="1"/>
          </p:cNvSpPr>
          <p:nvPr/>
        </p:nvSpPr>
        <p:spPr bwMode="auto">
          <a:xfrm>
            <a:off x="1933275" y="1819280"/>
            <a:ext cx="123825" cy="123825"/>
          </a:xfrm>
          <a:prstGeom prst="ellipse">
            <a:avLst/>
          </a:prstGeom>
          <a:gradFill rotWithShape="1">
            <a:gsLst>
              <a:gs pos="0">
                <a:srgbClr val="FFFFFF"/>
              </a:gs>
              <a:gs pos="100000">
                <a:schemeClr val="accent1"/>
              </a:gs>
            </a:gsLst>
            <a:path path="shape">
              <a:fillToRect l="50000" t="50000" r="50000" b="50000"/>
            </a:path>
          </a:gradFill>
          <a:ln w="9525">
            <a:solidFill>
              <a:schemeClr val="accent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pt-BR" altLang="pt-BR"/>
          </a:p>
        </p:txBody>
      </p:sp>
      <p:sp>
        <p:nvSpPr>
          <p:cNvPr id="11296" name="AutoShape 31"/>
          <p:cNvSpPr>
            <a:spLocks noChangeArrowheads="1"/>
          </p:cNvSpPr>
          <p:nvPr/>
        </p:nvSpPr>
        <p:spPr bwMode="auto">
          <a:xfrm>
            <a:off x="1550173" y="5812458"/>
            <a:ext cx="881063" cy="881062"/>
          </a:xfrm>
          <a:prstGeom prst="irregularSeal1">
            <a:avLst/>
          </a:prstGeom>
          <a:gradFill rotWithShape="1">
            <a:gsLst>
              <a:gs pos="0">
                <a:srgbClr val="FFFF00"/>
              </a:gs>
              <a:gs pos="100000">
                <a:srgbClr val="FF9900"/>
              </a:gs>
            </a:gsLst>
            <a:path path="shape">
              <a:fillToRect l="50000" t="50000" r="50000" b="50000"/>
            </a:path>
          </a:gradFill>
          <a:ln w="635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pt-BR" altLang="pt-BR"/>
          </a:p>
        </p:txBody>
      </p:sp>
      <p:sp>
        <p:nvSpPr>
          <p:cNvPr id="11297" name="Text Box 32"/>
          <p:cNvSpPr txBox="1">
            <a:spLocks noChangeArrowheads="1"/>
          </p:cNvSpPr>
          <p:nvPr/>
        </p:nvSpPr>
        <p:spPr bwMode="auto">
          <a:xfrm>
            <a:off x="1653361" y="6072809"/>
            <a:ext cx="8397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algn="l" eaLnBrk="1" hangingPunct="1">
              <a:lnSpc>
                <a:spcPct val="80000"/>
              </a:lnSpc>
              <a:spcBef>
                <a:spcPct val="50000"/>
              </a:spcBef>
              <a:buClrTx/>
              <a:buFontTx/>
              <a:buNone/>
            </a:pPr>
            <a:r>
              <a:rPr lang="en-US" altLang="pt-BR" sz="1200" b="1" i="1" dirty="0">
                <a:solidFill>
                  <a:srgbClr val="000000"/>
                </a:solidFill>
                <a:latin typeface="Arial Narrow" panose="020B0606020202030204" pitchFamily="34" charset="0"/>
              </a:rPr>
              <a:t>Incident</a:t>
            </a:r>
          </a:p>
        </p:txBody>
      </p:sp>
      <p:sp>
        <p:nvSpPr>
          <p:cNvPr id="11298" name="Oval 33"/>
          <p:cNvSpPr>
            <a:spLocks noChangeArrowheads="1"/>
          </p:cNvSpPr>
          <p:nvPr/>
        </p:nvSpPr>
        <p:spPr bwMode="auto">
          <a:xfrm>
            <a:off x="2819100" y="1819280"/>
            <a:ext cx="123825" cy="123825"/>
          </a:xfrm>
          <a:prstGeom prst="ellipse">
            <a:avLst/>
          </a:prstGeom>
          <a:gradFill rotWithShape="1">
            <a:gsLst>
              <a:gs pos="0">
                <a:srgbClr val="FFFFFF"/>
              </a:gs>
              <a:gs pos="100000">
                <a:schemeClr val="accent1"/>
              </a:gs>
            </a:gsLst>
            <a:path path="shape">
              <a:fillToRect l="50000" t="50000" r="50000" b="50000"/>
            </a:path>
          </a:gradFill>
          <a:ln w="9525" algn="ctr">
            <a:solidFill>
              <a:schemeClr val="accent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pt-BR" altLang="pt-BR"/>
          </a:p>
        </p:txBody>
      </p:sp>
      <p:sp>
        <p:nvSpPr>
          <p:cNvPr id="11299" name="Oval 34"/>
          <p:cNvSpPr>
            <a:spLocks noChangeArrowheads="1"/>
          </p:cNvSpPr>
          <p:nvPr/>
        </p:nvSpPr>
        <p:spPr bwMode="auto">
          <a:xfrm>
            <a:off x="3723975" y="1812930"/>
            <a:ext cx="123825" cy="123825"/>
          </a:xfrm>
          <a:prstGeom prst="ellipse">
            <a:avLst/>
          </a:prstGeom>
          <a:gradFill rotWithShape="1">
            <a:gsLst>
              <a:gs pos="0">
                <a:srgbClr val="FFFFFF"/>
              </a:gs>
              <a:gs pos="100000">
                <a:schemeClr val="accent1"/>
              </a:gs>
            </a:gsLst>
            <a:path path="shape">
              <a:fillToRect l="50000" t="50000" r="50000" b="50000"/>
            </a:path>
          </a:gradFill>
          <a:ln w="9525" algn="ctr">
            <a:solidFill>
              <a:schemeClr val="accent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pt-BR" altLang="pt-BR"/>
          </a:p>
        </p:txBody>
      </p:sp>
      <p:sp>
        <p:nvSpPr>
          <p:cNvPr id="11300" name="Oval 35"/>
          <p:cNvSpPr>
            <a:spLocks noChangeArrowheads="1"/>
          </p:cNvSpPr>
          <p:nvPr/>
        </p:nvSpPr>
        <p:spPr bwMode="auto">
          <a:xfrm>
            <a:off x="4622500" y="1819280"/>
            <a:ext cx="123825" cy="123825"/>
          </a:xfrm>
          <a:prstGeom prst="ellipse">
            <a:avLst/>
          </a:prstGeom>
          <a:gradFill rotWithShape="1">
            <a:gsLst>
              <a:gs pos="0">
                <a:srgbClr val="FFFFFF"/>
              </a:gs>
              <a:gs pos="100000">
                <a:schemeClr val="accent1"/>
              </a:gs>
            </a:gsLst>
            <a:path path="shape">
              <a:fillToRect l="50000" t="50000" r="50000" b="50000"/>
            </a:path>
          </a:gradFill>
          <a:ln w="9525" algn="ctr">
            <a:solidFill>
              <a:schemeClr val="accent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pt-BR" altLang="pt-BR"/>
          </a:p>
        </p:txBody>
      </p:sp>
      <p:sp>
        <p:nvSpPr>
          <p:cNvPr id="11301" name="AutoShape 36"/>
          <p:cNvSpPr>
            <a:spLocks noChangeArrowheads="1"/>
          </p:cNvSpPr>
          <p:nvPr/>
        </p:nvSpPr>
        <p:spPr bwMode="auto">
          <a:xfrm>
            <a:off x="6194916" y="5828625"/>
            <a:ext cx="881063" cy="881062"/>
          </a:xfrm>
          <a:prstGeom prst="irregularSeal1">
            <a:avLst/>
          </a:prstGeom>
          <a:gradFill rotWithShape="1">
            <a:gsLst>
              <a:gs pos="0">
                <a:srgbClr val="FFFF00"/>
              </a:gs>
              <a:gs pos="100000">
                <a:srgbClr val="FF9900"/>
              </a:gs>
            </a:gsLst>
            <a:path path="shape">
              <a:fillToRect l="50000" t="50000" r="50000" b="50000"/>
            </a:path>
          </a:gradFill>
          <a:ln w="6350" algn="ctr">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pt-BR" altLang="pt-BR"/>
          </a:p>
        </p:txBody>
      </p:sp>
      <p:sp>
        <p:nvSpPr>
          <p:cNvPr id="11302" name="Text Box 37"/>
          <p:cNvSpPr txBox="1">
            <a:spLocks noChangeArrowheads="1"/>
          </p:cNvSpPr>
          <p:nvPr/>
        </p:nvSpPr>
        <p:spPr bwMode="auto">
          <a:xfrm>
            <a:off x="6304454" y="6088976"/>
            <a:ext cx="8397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algn="l" eaLnBrk="1" hangingPunct="1">
              <a:lnSpc>
                <a:spcPct val="80000"/>
              </a:lnSpc>
              <a:spcBef>
                <a:spcPct val="50000"/>
              </a:spcBef>
              <a:buClrTx/>
              <a:buFontTx/>
              <a:buNone/>
            </a:pPr>
            <a:r>
              <a:rPr lang="en-US" altLang="pt-BR" sz="1200" b="1" i="1">
                <a:solidFill>
                  <a:srgbClr val="000000"/>
                </a:solidFill>
                <a:latin typeface="Arial Narrow" panose="020B0606020202030204" pitchFamily="34" charset="0"/>
              </a:rPr>
              <a:t>Incident</a:t>
            </a:r>
          </a:p>
        </p:txBody>
      </p:sp>
      <p:grpSp>
        <p:nvGrpSpPr>
          <p:cNvPr id="4" name="Agrupar 3"/>
          <p:cNvGrpSpPr/>
          <p:nvPr/>
        </p:nvGrpSpPr>
        <p:grpSpPr>
          <a:xfrm>
            <a:off x="1057615" y="3848373"/>
            <a:ext cx="3599361" cy="368300"/>
            <a:chOff x="3398339" y="4752333"/>
            <a:chExt cx="3599361" cy="368300"/>
          </a:xfrm>
        </p:grpSpPr>
        <p:sp>
          <p:nvSpPr>
            <p:cNvPr id="40" name="Rectangle 12"/>
            <p:cNvSpPr>
              <a:spLocks noChangeArrowheads="1"/>
            </p:cNvSpPr>
            <p:nvPr/>
          </p:nvSpPr>
          <p:spPr bwMode="auto">
            <a:xfrm>
              <a:off x="3398339" y="4752333"/>
              <a:ext cx="3599361" cy="368300"/>
            </a:xfrm>
            <a:prstGeom prst="rect">
              <a:avLst/>
            </a:prstGeom>
            <a:solidFill>
              <a:srgbClr val="00B050">
                <a:alpha val="59999"/>
              </a:srgbClr>
            </a:solidFill>
            <a:ln w="9525"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pt-BR" altLang="pt-BR"/>
            </a:p>
          </p:txBody>
        </p:sp>
        <p:sp>
          <p:nvSpPr>
            <p:cNvPr id="41" name="Text Box 24"/>
            <p:cNvSpPr txBox="1">
              <a:spLocks noChangeArrowheads="1"/>
            </p:cNvSpPr>
            <p:nvPr/>
          </p:nvSpPr>
          <p:spPr bwMode="auto">
            <a:xfrm>
              <a:off x="3688561" y="4768209"/>
              <a:ext cx="2882896" cy="346075"/>
            </a:xfrm>
            <a:prstGeom prst="rect">
              <a:avLst/>
            </a:prstGeom>
            <a:noFill/>
            <a:ln w="9525" algn="ctr">
              <a:noFill/>
              <a:miter lim="800000"/>
              <a:headEnd/>
              <a:tailEnd/>
            </a:ln>
            <a:effectLst/>
          </p:spPr>
          <p:txBody>
            <a:bodyPr anchor="ctr"/>
            <a:lstStyle>
              <a:defPPr>
                <a:defRPr lang="pt-BR"/>
              </a:defPPr>
              <a:lvl1pPr algn="ctr">
                <a:lnSpc>
                  <a:spcPct val="80000"/>
                </a:lnSpc>
                <a:spcBef>
                  <a:spcPct val="50000"/>
                </a:spcBef>
                <a:buClrTx/>
                <a:buFontTx/>
                <a:buNone/>
                <a:defRPr sz="1000" b="1" i="1">
                  <a:latin typeface="Arial Narrow" pitchFamily="34" charset="0"/>
                  <a:cs typeface="Arial" charset="0"/>
                </a:defRPr>
              </a:lvl1pPr>
            </a:lstStyle>
            <a:p>
              <a:r>
                <a:rPr lang="en-US" dirty="0"/>
                <a:t>Mean Time to Restore Service (MTRS</a:t>
              </a:r>
              <a:r>
                <a:rPr lang="en-US" dirty="0" smtClean="0"/>
                <a:t>)</a:t>
              </a:r>
            </a:p>
          </p:txBody>
        </p:sp>
      </p:grpSp>
      <p:sp>
        <p:nvSpPr>
          <p:cNvPr id="47" name="Text Box 16"/>
          <p:cNvSpPr txBox="1">
            <a:spLocks noChangeArrowheads="1"/>
          </p:cNvSpPr>
          <p:nvPr/>
        </p:nvSpPr>
        <p:spPr bwMode="auto">
          <a:xfrm rot="19200526">
            <a:off x="816525" y="1241996"/>
            <a:ext cx="1248652" cy="346075"/>
          </a:xfrm>
          <a:prstGeom prst="rect">
            <a:avLst/>
          </a:prstGeom>
          <a:noFill/>
          <a:ln w="9525" algn="ctr">
            <a:noFill/>
            <a:miter lim="800000"/>
            <a:headEnd/>
            <a:tailEnd/>
          </a:ln>
          <a:effectLst/>
        </p:spPr>
        <p:txBody>
          <a:bodyPr anchor="ctr"/>
          <a:lstStyle/>
          <a:p>
            <a:pPr algn="l">
              <a:lnSpc>
                <a:spcPct val="80000"/>
              </a:lnSpc>
              <a:spcBef>
                <a:spcPct val="50000"/>
              </a:spcBef>
              <a:buClrTx/>
              <a:buFontTx/>
              <a:buNone/>
              <a:defRPr/>
            </a:pPr>
            <a:r>
              <a:rPr lang="en-US" sz="1200" b="1" dirty="0" smtClean="0">
                <a:effectLst>
                  <a:outerShdw blurRad="38100" dist="38100" dir="2700000" algn="tl">
                    <a:srgbClr val="000000"/>
                  </a:outerShdw>
                </a:effectLst>
                <a:latin typeface="Arial Narrow" pitchFamily="34" charset="0"/>
                <a:cs typeface="Arial" charset="0"/>
              </a:rPr>
              <a:t>System Down</a:t>
            </a:r>
            <a:endParaRPr lang="en-US" sz="1200" b="1" dirty="0">
              <a:effectLst>
                <a:outerShdw blurRad="38100" dist="38100" dir="2700000" algn="tl">
                  <a:srgbClr val="000000"/>
                </a:outerShdw>
              </a:effectLst>
              <a:latin typeface="Arial Narrow" pitchFamily="34" charset="0"/>
              <a:cs typeface="Arial" charset="0"/>
            </a:endParaRPr>
          </a:p>
        </p:txBody>
      </p:sp>
      <p:sp>
        <p:nvSpPr>
          <p:cNvPr id="48" name="Oval 30"/>
          <p:cNvSpPr>
            <a:spLocks noChangeArrowheads="1"/>
          </p:cNvSpPr>
          <p:nvPr/>
        </p:nvSpPr>
        <p:spPr bwMode="auto">
          <a:xfrm>
            <a:off x="958629" y="1822821"/>
            <a:ext cx="123825" cy="123825"/>
          </a:xfrm>
          <a:prstGeom prst="ellipse">
            <a:avLst/>
          </a:prstGeom>
          <a:gradFill rotWithShape="1">
            <a:gsLst>
              <a:gs pos="0">
                <a:srgbClr val="FFFFFF"/>
              </a:gs>
              <a:gs pos="100000">
                <a:schemeClr val="accent1"/>
              </a:gs>
            </a:gsLst>
            <a:path path="shape">
              <a:fillToRect l="50000" t="50000" r="50000" b="50000"/>
            </a:path>
          </a:gradFill>
          <a:ln w="9525">
            <a:solidFill>
              <a:schemeClr val="accent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eaLnBrk="1" hangingPunct="1"/>
            <a:endParaRPr lang="pt-BR" altLang="pt-BR"/>
          </a:p>
        </p:txBody>
      </p:sp>
      <p:grpSp>
        <p:nvGrpSpPr>
          <p:cNvPr id="54" name="Agrupar 53"/>
          <p:cNvGrpSpPr/>
          <p:nvPr/>
        </p:nvGrpSpPr>
        <p:grpSpPr>
          <a:xfrm>
            <a:off x="4671612" y="4659079"/>
            <a:ext cx="2045686" cy="368300"/>
            <a:chOff x="9371012" y="2924179"/>
            <a:chExt cx="2055825" cy="368300"/>
          </a:xfrm>
        </p:grpSpPr>
        <p:sp>
          <p:nvSpPr>
            <p:cNvPr id="55" name="Rectangle 9"/>
            <p:cNvSpPr>
              <a:spLocks noChangeArrowheads="1"/>
            </p:cNvSpPr>
            <p:nvPr/>
          </p:nvSpPr>
          <p:spPr bwMode="auto">
            <a:xfrm>
              <a:off x="9371012" y="2924179"/>
              <a:ext cx="1951038" cy="368300"/>
            </a:xfrm>
            <a:prstGeom prst="rect">
              <a:avLst/>
            </a:prstGeom>
            <a:solidFill>
              <a:srgbClr val="0066FF">
                <a:alpha val="79999"/>
              </a:srgbClr>
            </a:solidFill>
            <a:ln w="9525" algn="ctr">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buClr>
                  <a:srgbClr val="FFFF66"/>
                </a:buClr>
                <a:buChar char="•"/>
                <a:defRPr>
                  <a:solidFill>
                    <a:schemeClr val="tx1"/>
                  </a:solidFill>
                  <a:latin typeface="Arial" panose="020B0604020202020204" pitchFamily="34" charset="0"/>
                  <a:cs typeface="Arial" panose="020B0604020202020204" pitchFamily="34" charset="0"/>
                </a:defRPr>
              </a:lvl9pPr>
            </a:lstStyle>
            <a:p>
              <a:pPr algn="ctr" eaLnBrk="1" hangingPunct="1"/>
              <a:endParaRPr lang="pt-BR" altLang="pt-BR" sz="1000"/>
            </a:p>
          </p:txBody>
        </p:sp>
        <p:sp>
          <p:nvSpPr>
            <p:cNvPr id="56" name="Text Box 10"/>
            <p:cNvSpPr txBox="1">
              <a:spLocks noChangeArrowheads="1"/>
            </p:cNvSpPr>
            <p:nvPr/>
          </p:nvSpPr>
          <p:spPr bwMode="auto">
            <a:xfrm>
              <a:off x="9371021" y="2932117"/>
              <a:ext cx="2055816" cy="346075"/>
            </a:xfrm>
            <a:prstGeom prst="rect">
              <a:avLst/>
            </a:prstGeom>
            <a:noFill/>
            <a:ln w="9525" algn="ctr">
              <a:noFill/>
              <a:miter lim="800000"/>
              <a:headEnd/>
              <a:tailEnd/>
            </a:ln>
            <a:effectLst/>
          </p:spPr>
          <p:txBody>
            <a:bodyPr anchor="ctr"/>
            <a:lstStyle/>
            <a:p>
              <a:pPr algn="ctr">
                <a:lnSpc>
                  <a:spcPct val="80000"/>
                </a:lnSpc>
                <a:spcBef>
                  <a:spcPct val="50000"/>
                </a:spcBef>
                <a:buClrTx/>
                <a:buFontTx/>
                <a:buNone/>
                <a:defRPr/>
              </a:pPr>
              <a:r>
                <a:rPr lang="en-US" sz="1000" b="1" i="1" dirty="0">
                  <a:latin typeface="Arial Narrow" pitchFamily="34" charset="0"/>
                  <a:cs typeface="Arial" charset="0"/>
                </a:rPr>
                <a:t>Mean Time Between Failures (MTBF</a:t>
              </a:r>
              <a:r>
                <a:rPr lang="en-US" sz="1000" b="1" i="1" dirty="0" smtClean="0">
                  <a:latin typeface="Arial Narrow" pitchFamily="34" charset="0"/>
                  <a:cs typeface="Arial" charset="0"/>
                </a:rPr>
                <a:t>)</a:t>
              </a:r>
              <a:endParaRPr lang="en-US" sz="1000" b="1" i="1" dirty="0">
                <a:latin typeface="Arial Narrow" pitchFamily="34" charset="0"/>
                <a:cs typeface="Arial" charset="0"/>
              </a:endParaRPr>
            </a:p>
          </p:txBody>
        </p:sp>
      </p:grpSp>
      <p:sp>
        <p:nvSpPr>
          <p:cNvPr id="9" name="CaixaDeTexto 8"/>
          <p:cNvSpPr txBox="1"/>
          <p:nvPr/>
        </p:nvSpPr>
        <p:spPr>
          <a:xfrm>
            <a:off x="8112642" y="2298588"/>
            <a:ext cx="3487479" cy="1477328"/>
          </a:xfrm>
          <a:prstGeom prst="rect">
            <a:avLst/>
          </a:prstGeom>
          <a:noFill/>
        </p:spPr>
        <p:txBody>
          <a:bodyPr wrap="square" rtlCol="0">
            <a:spAutoFit/>
          </a:bodyPr>
          <a:lstStyle/>
          <a:p>
            <a:r>
              <a:rPr lang="pt-BR" b="1" dirty="0" smtClean="0"/>
              <a:t>MTRS</a:t>
            </a:r>
            <a:r>
              <a:rPr lang="pt-BR" dirty="0" smtClean="0"/>
              <a:t> = MTTD + MTTR (</a:t>
            </a:r>
            <a:r>
              <a:rPr lang="pt-BR" dirty="0" err="1" smtClean="0"/>
              <a:t>Dowtime</a:t>
            </a:r>
            <a:r>
              <a:rPr lang="pt-BR" dirty="0" smtClean="0"/>
              <a:t>)</a:t>
            </a:r>
          </a:p>
          <a:p>
            <a:endParaRPr lang="pt-BR" dirty="0" smtClean="0"/>
          </a:p>
          <a:p>
            <a:r>
              <a:rPr lang="pt-BR" b="1" dirty="0" smtClean="0"/>
              <a:t>MTBF </a:t>
            </a:r>
            <a:r>
              <a:rPr lang="pt-BR" dirty="0" smtClean="0"/>
              <a:t>= Availability</a:t>
            </a:r>
          </a:p>
          <a:p>
            <a:endParaRPr lang="pt-BR" dirty="0"/>
          </a:p>
          <a:p>
            <a:r>
              <a:rPr lang="pt-BR" b="1" dirty="0" smtClean="0"/>
              <a:t>MTBSI</a:t>
            </a:r>
            <a:r>
              <a:rPr lang="pt-BR" dirty="0" smtClean="0"/>
              <a:t> = MTTR + MTBF</a:t>
            </a:r>
            <a:endParaRPr lang="pt-BR" dirty="0"/>
          </a:p>
        </p:txBody>
      </p:sp>
    </p:spTree>
    <p:extLst>
      <p:ext uri="{BB962C8B-B14F-4D97-AF65-F5344CB8AC3E}">
        <p14:creationId xmlns:p14="http://schemas.microsoft.com/office/powerpoint/2010/main" val="738994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3405" y="397023"/>
            <a:ext cx="10515600" cy="719396"/>
          </a:xfrm>
        </p:spPr>
        <p:txBody>
          <a:bodyPr/>
          <a:lstStyle/>
          <a:p>
            <a:r>
              <a:rPr lang="pt-BR" b="1" dirty="0" smtClean="0"/>
              <a:t>5) IT </a:t>
            </a:r>
            <a:r>
              <a:rPr lang="pt-BR" b="1" dirty="0"/>
              <a:t>Service </a:t>
            </a:r>
            <a:r>
              <a:rPr lang="pt-BR" b="1" dirty="0" err="1"/>
              <a:t>Continuity</a:t>
            </a:r>
            <a:r>
              <a:rPr lang="pt-BR" b="1" dirty="0"/>
              <a:t> Management (ITSCM)</a:t>
            </a:r>
            <a:endParaRPr lang="pt-BR" dirty="0"/>
          </a:p>
        </p:txBody>
      </p:sp>
      <p:sp>
        <p:nvSpPr>
          <p:cNvPr id="3" name="Espaço Reservado para Conteúdo 2"/>
          <p:cNvSpPr>
            <a:spLocks noGrp="1"/>
          </p:cNvSpPr>
          <p:nvPr>
            <p:ph idx="1"/>
          </p:nvPr>
        </p:nvSpPr>
        <p:spPr>
          <a:xfrm>
            <a:off x="393405" y="1531091"/>
            <a:ext cx="11121656" cy="5231218"/>
          </a:xfrm>
        </p:spPr>
        <p:txBody>
          <a:bodyPr>
            <a:normAutofit fontScale="92500" lnSpcReduction="20000"/>
          </a:bodyPr>
          <a:lstStyle/>
          <a:p>
            <a:r>
              <a:rPr lang="en-US" dirty="0"/>
              <a:t>The goal </a:t>
            </a:r>
            <a:r>
              <a:rPr lang="en-US" dirty="0" smtClean="0"/>
              <a:t>is </a:t>
            </a:r>
            <a:r>
              <a:rPr lang="en-US" dirty="0"/>
              <a:t>to support the overall Business </a:t>
            </a:r>
            <a:r>
              <a:rPr lang="en-US" dirty="0" smtClean="0"/>
              <a:t>Continuity by </a:t>
            </a:r>
            <a:r>
              <a:rPr lang="en-US" dirty="0"/>
              <a:t>ensuring that the required IT technical </a:t>
            </a:r>
            <a:r>
              <a:rPr lang="en-US" dirty="0" smtClean="0"/>
              <a:t>and service </a:t>
            </a:r>
            <a:r>
              <a:rPr lang="en-US" dirty="0"/>
              <a:t>facilities </a:t>
            </a:r>
            <a:r>
              <a:rPr lang="en-US" dirty="0" smtClean="0"/>
              <a:t>can </a:t>
            </a:r>
            <a:r>
              <a:rPr lang="en-US" dirty="0"/>
              <a:t>be resumed within required, and agreed</a:t>
            </a:r>
            <a:r>
              <a:rPr lang="en-US" dirty="0" smtClean="0"/>
              <a:t>, </a:t>
            </a:r>
            <a:r>
              <a:rPr lang="pt-BR" dirty="0" smtClean="0"/>
              <a:t>business </a:t>
            </a:r>
            <a:r>
              <a:rPr lang="pt-BR" dirty="0" err="1" smtClean="0"/>
              <a:t>timescales</a:t>
            </a:r>
            <a:r>
              <a:rPr lang="pt-BR" dirty="0"/>
              <a:t>;</a:t>
            </a:r>
            <a:endParaRPr lang="pt-BR" dirty="0" smtClean="0"/>
          </a:p>
          <a:p>
            <a:endParaRPr lang="pt-BR" dirty="0"/>
          </a:p>
          <a:p>
            <a:r>
              <a:rPr lang="en-US" dirty="0"/>
              <a:t> As technology is a core component of most business processes</a:t>
            </a:r>
            <a:r>
              <a:rPr lang="en-US" dirty="0" smtClean="0"/>
              <a:t>, continued </a:t>
            </a:r>
            <a:r>
              <a:rPr lang="en-US" dirty="0"/>
              <a:t>or high availability of IT is critical to the survival of </a:t>
            </a:r>
            <a:r>
              <a:rPr lang="en-US" dirty="0" smtClean="0"/>
              <a:t>the business </a:t>
            </a:r>
            <a:r>
              <a:rPr lang="en-US" dirty="0"/>
              <a:t>as a whole. This is achieved by introducing risk </a:t>
            </a:r>
            <a:r>
              <a:rPr lang="en-US" dirty="0" smtClean="0"/>
              <a:t>reduction </a:t>
            </a:r>
            <a:r>
              <a:rPr lang="pt-BR" dirty="0" smtClean="0"/>
              <a:t>measures </a:t>
            </a:r>
            <a:r>
              <a:rPr lang="pt-BR" dirty="0" err="1"/>
              <a:t>and</a:t>
            </a:r>
            <a:r>
              <a:rPr lang="pt-BR" dirty="0"/>
              <a:t> </a:t>
            </a:r>
            <a:r>
              <a:rPr lang="pt-BR" dirty="0" err="1"/>
              <a:t>recovery</a:t>
            </a:r>
            <a:r>
              <a:rPr lang="pt-BR" dirty="0"/>
              <a:t> </a:t>
            </a:r>
            <a:r>
              <a:rPr lang="pt-BR" dirty="0" err="1" smtClean="0"/>
              <a:t>options</a:t>
            </a:r>
            <a:r>
              <a:rPr lang="pt-BR" dirty="0"/>
              <a:t>;</a:t>
            </a:r>
            <a:endParaRPr lang="pt-BR" dirty="0" smtClean="0"/>
          </a:p>
          <a:p>
            <a:endParaRPr lang="pt-BR" dirty="0"/>
          </a:p>
          <a:p>
            <a:r>
              <a:rPr lang="en-US" dirty="0" smtClean="0"/>
              <a:t>Successful </a:t>
            </a:r>
            <a:r>
              <a:rPr lang="en-US" dirty="0"/>
              <a:t>implementation of ITSCM can </a:t>
            </a:r>
            <a:r>
              <a:rPr lang="en-US" dirty="0" smtClean="0"/>
              <a:t>only be </a:t>
            </a:r>
            <a:r>
              <a:rPr lang="en-US" dirty="0"/>
              <a:t>achieved with senior management commitment and the support of </a:t>
            </a:r>
            <a:r>
              <a:rPr lang="en-US" dirty="0" smtClean="0"/>
              <a:t>all members </a:t>
            </a:r>
            <a:r>
              <a:rPr lang="en-US" dirty="0"/>
              <a:t>of the organization. Ongoing maintenance of the </a:t>
            </a:r>
            <a:r>
              <a:rPr lang="en-US" dirty="0" smtClean="0"/>
              <a:t>recovery capability </a:t>
            </a:r>
            <a:r>
              <a:rPr lang="en-US" dirty="0"/>
              <a:t>is essential if it is to remain </a:t>
            </a:r>
            <a:r>
              <a:rPr lang="en-US" dirty="0" smtClean="0"/>
              <a:t>effective</a:t>
            </a:r>
            <a:r>
              <a:rPr lang="en-US" dirty="0"/>
              <a:t>;</a:t>
            </a:r>
            <a:endParaRPr lang="en-US" dirty="0" smtClean="0"/>
          </a:p>
          <a:p>
            <a:endParaRPr lang="en-US" dirty="0"/>
          </a:p>
          <a:p>
            <a:r>
              <a:rPr lang="en-US" dirty="0"/>
              <a:t> The purpose </a:t>
            </a:r>
            <a:r>
              <a:rPr lang="en-US" dirty="0" smtClean="0"/>
              <a:t>is </a:t>
            </a:r>
            <a:r>
              <a:rPr lang="en-US" dirty="0"/>
              <a:t>to maintain the necessary ongoing </a:t>
            </a:r>
            <a:r>
              <a:rPr lang="en-US" dirty="0" smtClean="0"/>
              <a:t>recovery capability </a:t>
            </a:r>
            <a:r>
              <a:rPr lang="en-US" dirty="0"/>
              <a:t>within the IT services and their supporting components.</a:t>
            </a:r>
            <a:endParaRPr lang="pt-BR" dirty="0"/>
          </a:p>
        </p:txBody>
      </p:sp>
    </p:spTree>
    <p:extLst>
      <p:ext uri="{BB962C8B-B14F-4D97-AF65-F5344CB8AC3E}">
        <p14:creationId xmlns:p14="http://schemas.microsoft.com/office/powerpoint/2010/main" val="596986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1122" y="303708"/>
            <a:ext cx="10515600" cy="1325563"/>
          </a:xfrm>
        </p:spPr>
        <p:txBody>
          <a:bodyPr/>
          <a:lstStyle/>
          <a:p>
            <a:r>
              <a:rPr lang="en-US" dirty="0">
                <a:latin typeface="Helvetica" panose="020B0604020202020204" pitchFamily="34" charset="0"/>
              </a:rPr>
              <a:t>Business Continuity Plan (BPC</a:t>
            </a:r>
            <a:r>
              <a:rPr lang="en-US" dirty="0" smtClean="0">
                <a:latin typeface="Helvetica" panose="020B0604020202020204" pitchFamily="34" charset="0"/>
              </a:rPr>
              <a:t>)</a:t>
            </a:r>
            <a:endParaRPr lang="en-US" dirty="0">
              <a:latin typeface="Helvetica" panose="020B0604020202020204" pitchFamily="34" charset="0"/>
            </a:endParaRPr>
          </a:p>
        </p:txBody>
      </p:sp>
      <p:sp>
        <p:nvSpPr>
          <p:cNvPr id="3" name="Espaço Reservado para Conteúdo 2"/>
          <p:cNvSpPr>
            <a:spLocks noGrp="1"/>
          </p:cNvSpPr>
          <p:nvPr>
            <p:ph idx="1"/>
          </p:nvPr>
        </p:nvSpPr>
        <p:spPr/>
        <p:txBody>
          <a:bodyPr/>
          <a:lstStyle/>
          <a:p>
            <a:pPr marL="514350" indent="-514350">
              <a:buFont typeface="+mj-lt"/>
              <a:buAutoNum type="arabicParenR"/>
            </a:pPr>
            <a:endParaRPr lang="pt-BR" dirty="0"/>
          </a:p>
          <a:p>
            <a:endParaRPr lang="pt-BR" dirty="0"/>
          </a:p>
        </p:txBody>
      </p:sp>
      <p:sp>
        <p:nvSpPr>
          <p:cNvPr id="4" name="Retângulo 3"/>
          <p:cNvSpPr/>
          <p:nvPr/>
        </p:nvSpPr>
        <p:spPr>
          <a:xfrm>
            <a:off x="551122" y="1825625"/>
            <a:ext cx="10802678" cy="4154984"/>
          </a:xfrm>
          <a:prstGeom prst="rect">
            <a:avLst/>
          </a:prstGeom>
        </p:spPr>
        <p:txBody>
          <a:bodyPr wrap="square">
            <a:spAutoFit/>
          </a:bodyPr>
          <a:lstStyle/>
          <a:p>
            <a:r>
              <a:rPr lang="en-US" sz="2400" dirty="0" smtClean="0">
                <a:latin typeface="Helvetica" panose="020B0604020202020204" pitchFamily="34" charset="0"/>
              </a:rPr>
              <a:t>It </a:t>
            </a:r>
            <a:r>
              <a:rPr lang="en-US" sz="2400" dirty="0">
                <a:latin typeface="Helvetica" panose="020B0604020202020204" pitchFamily="34" charset="0"/>
              </a:rPr>
              <a:t>describes the Plan or approach to ensure the continuity of Vital Business Functions (VBF) in the case of disaster events</a:t>
            </a:r>
            <a:r>
              <a:rPr lang="en-US" sz="2400" dirty="0" smtClean="0">
                <a:latin typeface="Helvetica" panose="020B0604020202020204" pitchFamily="34" charset="0"/>
              </a:rPr>
              <a:t>.</a:t>
            </a:r>
          </a:p>
          <a:p>
            <a:endParaRPr lang="en-US" sz="2400" dirty="0">
              <a:latin typeface="Helvetica" panose="020B0604020202020204" pitchFamily="34" charset="0"/>
            </a:endParaRPr>
          </a:p>
          <a:p>
            <a:r>
              <a:rPr lang="en-US" sz="2400" dirty="0">
                <a:latin typeface="Helvetica" panose="020B0604020202020204" pitchFamily="34" charset="0"/>
              </a:rPr>
              <a:t>The BPC is prepared by the business continuity management team and serves as a reference point for producing the IT Service Continuity Strategy.</a:t>
            </a:r>
          </a:p>
          <a:p>
            <a:r>
              <a:rPr lang="en-US" sz="2400" dirty="0">
                <a:latin typeface="Helvetica" panose="020B0604020202020204" pitchFamily="34" charset="0"/>
              </a:rPr>
              <a:t>Disaster Recovery Invocation Guideline:</a:t>
            </a:r>
          </a:p>
          <a:p>
            <a:endParaRPr lang="en-US" sz="2400" dirty="0">
              <a:latin typeface="Helvetica" panose="020B0604020202020204" pitchFamily="34" charset="0"/>
            </a:endParaRPr>
          </a:p>
          <a:p>
            <a:r>
              <a:rPr lang="en-US" sz="2400" dirty="0">
                <a:latin typeface="Helvetica" panose="020B0604020202020204" pitchFamily="34" charset="0"/>
              </a:rPr>
              <a:t>A document produced by </a:t>
            </a:r>
            <a:r>
              <a:rPr lang="en-US" sz="2400" dirty="0" smtClean="0">
                <a:latin typeface="Helvetica" panose="020B0604020202020204" pitchFamily="34" charset="0"/>
              </a:rPr>
              <a:t>ITSCM with </a:t>
            </a:r>
            <a:r>
              <a:rPr lang="en-US" sz="2400" dirty="0">
                <a:latin typeface="Helvetica" panose="020B0604020202020204" pitchFamily="34" charset="0"/>
              </a:rPr>
              <a:t>detailed instructions and steps to be followed in case any disaster </a:t>
            </a:r>
            <a:r>
              <a:rPr lang="en-US" sz="2400" dirty="0" smtClean="0">
                <a:latin typeface="Helvetica" panose="020B0604020202020204" pitchFamily="34" charset="0"/>
              </a:rPr>
              <a:t>occurs. This </a:t>
            </a:r>
            <a:r>
              <a:rPr lang="en-US" sz="2400" dirty="0">
                <a:latin typeface="Helvetica" panose="020B0604020202020204" pitchFamily="34" charset="0"/>
              </a:rPr>
              <a:t>guideline also defines the first steps to be taken by 1st Level Support in case they suspect about disaster occurrence.</a:t>
            </a:r>
            <a:endParaRPr lang="pt-BR" sz="2400" dirty="0"/>
          </a:p>
        </p:txBody>
      </p:sp>
    </p:spTree>
    <p:extLst>
      <p:ext uri="{BB962C8B-B14F-4D97-AF65-F5344CB8AC3E}">
        <p14:creationId xmlns:p14="http://schemas.microsoft.com/office/powerpoint/2010/main" val="2838434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5576"/>
            <a:ext cx="10515600" cy="1325563"/>
          </a:xfrm>
        </p:spPr>
        <p:txBody>
          <a:bodyPr/>
          <a:lstStyle/>
          <a:p>
            <a:r>
              <a:rPr lang="pt-BR" b="1" dirty="0" err="1"/>
              <a:t>Main</a:t>
            </a:r>
            <a:r>
              <a:rPr lang="pt-BR" b="1" dirty="0"/>
              <a:t> objetives </a:t>
            </a:r>
            <a:endParaRPr lang="pt-BR" dirty="0"/>
          </a:p>
        </p:txBody>
      </p:sp>
      <p:sp>
        <p:nvSpPr>
          <p:cNvPr id="3" name="Espaço Reservado para Conteúdo 2"/>
          <p:cNvSpPr>
            <a:spLocks noGrp="1"/>
          </p:cNvSpPr>
          <p:nvPr>
            <p:ph idx="1"/>
          </p:nvPr>
        </p:nvSpPr>
        <p:spPr>
          <a:xfrm>
            <a:off x="394138" y="1497725"/>
            <a:ext cx="11634952" cy="5108028"/>
          </a:xfrm>
        </p:spPr>
        <p:txBody>
          <a:bodyPr>
            <a:normAutofit fontScale="92500" lnSpcReduction="10000"/>
          </a:bodyPr>
          <a:lstStyle/>
          <a:p>
            <a:pPr marL="514350" indent="-514350">
              <a:buFont typeface="+mj-lt"/>
              <a:buAutoNum type="arabicPeriod" startAt="6"/>
            </a:pPr>
            <a:r>
              <a:rPr lang="en-US" u="sng" dirty="0"/>
              <a:t>Design measurement methods and metrics</a:t>
            </a:r>
            <a:r>
              <a:rPr lang="en-US" dirty="0"/>
              <a:t>;</a:t>
            </a:r>
            <a:endParaRPr lang="pt-BR" dirty="0"/>
          </a:p>
          <a:p>
            <a:pPr marL="514350" indent="-514350">
              <a:buFont typeface="+mj-lt"/>
              <a:buAutoNum type="arabicPeriod" startAt="6"/>
            </a:pPr>
            <a:endParaRPr lang="en-US" u="sng" dirty="0" smtClean="0"/>
          </a:p>
          <a:p>
            <a:pPr marL="514350" indent="-514350">
              <a:buFont typeface="+mj-lt"/>
              <a:buAutoNum type="arabicPeriod" startAt="6"/>
            </a:pPr>
            <a:r>
              <a:rPr lang="en-US" u="sng" dirty="0" smtClean="0"/>
              <a:t>Produce </a:t>
            </a:r>
            <a:r>
              <a:rPr lang="en-US" u="sng" dirty="0"/>
              <a:t>and maintain IT </a:t>
            </a:r>
            <a:r>
              <a:rPr lang="en-US" u="sng" dirty="0" smtClean="0"/>
              <a:t>plans </a:t>
            </a:r>
            <a:r>
              <a:rPr lang="en-US" dirty="0"/>
              <a:t>to meet current and future agreed business </a:t>
            </a:r>
            <a:r>
              <a:rPr lang="en-US" dirty="0" smtClean="0"/>
              <a:t>needs;</a:t>
            </a:r>
          </a:p>
          <a:p>
            <a:pPr marL="514350" indent="-514350">
              <a:buFont typeface="+mj-lt"/>
              <a:buAutoNum type="arabicPeriod" startAt="6"/>
            </a:pPr>
            <a:endParaRPr lang="en-US" dirty="0" smtClean="0"/>
          </a:p>
          <a:p>
            <a:pPr marL="514350" indent="-514350">
              <a:buFont typeface="+mj-lt"/>
              <a:buAutoNum type="arabicPeriod" startAt="6"/>
            </a:pPr>
            <a:r>
              <a:rPr lang="en-US" dirty="0"/>
              <a:t>Assist in the development of policies and </a:t>
            </a:r>
            <a:r>
              <a:rPr lang="en-US" dirty="0" smtClean="0"/>
              <a:t>standards, incorporating </a:t>
            </a:r>
            <a:r>
              <a:rPr lang="en-US" dirty="0"/>
              <a:t>the actions into a continual process of </a:t>
            </a:r>
            <a:r>
              <a:rPr lang="en-US" dirty="0" smtClean="0"/>
              <a:t>improvement;</a:t>
            </a:r>
          </a:p>
          <a:p>
            <a:pPr marL="514350" indent="-514350">
              <a:buFont typeface="+mj-lt"/>
              <a:buAutoNum type="arabicPeriod" startAt="6"/>
            </a:pPr>
            <a:endParaRPr lang="en-US" dirty="0"/>
          </a:p>
          <a:p>
            <a:pPr marL="514350" indent="-514350">
              <a:buFont typeface="+mj-lt"/>
              <a:buAutoNum type="arabicPeriod" startAt="6"/>
            </a:pPr>
            <a:r>
              <a:rPr lang="en-US" u="sng" dirty="0"/>
              <a:t>Develop the skills and </a:t>
            </a:r>
            <a:r>
              <a:rPr lang="en-US" u="sng" dirty="0" smtClean="0"/>
              <a:t>capability, </a:t>
            </a:r>
            <a:r>
              <a:rPr lang="en-US" dirty="0"/>
              <a:t>making effective and efficient use of all IT service </a:t>
            </a:r>
            <a:r>
              <a:rPr lang="en-US" dirty="0" smtClean="0"/>
              <a:t>resources;</a:t>
            </a:r>
          </a:p>
          <a:p>
            <a:pPr marL="514350" indent="-514350">
              <a:buFont typeface="+mj-lt"/>
              <a:buAutoNum type="arabicPeriod" startAt="6"/>
            </a:pPr>
            <a:endParaRPr lang="en-US" dirty="0"/>
          </a:p>
          <a:p>
            <a:pPr marL="514350" indent="-514350">
              <a:buFont typeface="+mj-lt"/>
              <a:buAutoNum type="arabicPeriod" startAt="6"/>
            </a:pPr>
            <a:r>
              <a:rPr lang="en-US" dirty="0"/>
              <a:t>Contribute to the improvement of the overall quality of IT </a:t>
            </a:r>
            <a:r>
              <a:rPr lang="en-US" dirty="0" smtClean="0"/>
              <a:t>service, </a:t>
            </a:r>
            <a:r>
              <a:rPr lang="en-US" dirty="0"/>
              <a:t>especially by </a:t>
            </a:r>
            <a:r>
              <a:rPr lang="en-US" u="sng" dirty="0"/>
              <a:t>reducing the need for reworking and enhancing </a:t>
            </a:r>
            <a:r>
              <a:rPr lang="en-US" u="sng" dirty="0" smtClean="0"/>
              <a:t>services</a:t>
            </a:r>
            <a:r>
              <a:rPr lang="en-US" dirty="0" smtClean="0"/>
              <a:t>.</a:t>
            </a:r>
          </a:p>
          <a:p>
            <a:endParaRPr lang="pt-BR" dirty="0"/>
          </a:p>
        </p:txBody>
      </p:sp>
    </p:spTree>
    <p:extLst>
      <p:ext uri="{BB962C8B-B14F-4D97-AF65-F5344CB8AC3E}">
        <p14:creationId xmlns:p14="http://schemas.microsoft.com/office/powerpoint/2010/main" val="4011872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BCM </a:t>
            </a:r>
            <a:r>
              <a:rPr lang="pt-BR" b="1" dirty="0" err="1" smtClean="0"/>
              <a:t>Lifecycle</a:t>
            </a:r>
            <a:r>
              <a:rPr lang="pt-BR" b="1" dirty="0" smtClean="0"/>
              <a:t> </a:t>
            </a:r>
            <a:r>
              <a:rPr lang="pt-BR" b="1" dirty="0"/>
              <a:t>approach</a:t>
            </a:r>
            <a:endParaRPr lang="pt-BR" dirty="0"/>
          </a:p>
        </p:txBody>
      </p:sp>
      <p:pic>
        <p:nvPicPr>
          <p:cNvPr id="5" name="Imagem 4"/>
          <p:cNvPicPr>
            <a:picLocks noChangeAspect="1"/>
          </p:cNvPicPr>
          <p:nvPr/>
        </p:nvPicPr>
        <p:blipFill>
          <a:blip r:embed="rId2"/>
          <a:stretch>
            <a:fillRect/>
          </a:stretch>
        </p:blipFill>
        <p:spPr>
          <a:xfrm>
            <a:off x="1616149" y="1797951"/>
            <a:ext cx="7581014" cy="4350395"/>
          </a:xfrm>
          <a:prstGeom prst="rect">
            <a:avLst/>
          </a:prstGeom>
        </p:spPr>
      </p:pic>
    </p:spTree>
    <p:extLst>
      <p:ext uri="{BB962C8B-B14F-4D97-AF65-F5344CB8AC3E}">
        <p14:creationId xmlns:p14="http://schemas.microsoft.com/office/powerpoint/2010/main" val="799036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BCM initiation phase</a:t>
            </a:r>
            <a:endParaRPr lang="pt-BR" b="1" dirty="0"/>
          </a:p>
        </p:txBody>
      </p:sp>
      <p:sp>
        <p:nvSpPr>
          <p:cNvPr id="3" name="Espaço Reservado para Conteúdo 2"/>
          <p:cNvSpPr>
            <a:spLocks noGrp="1"/>
          </p:cNvSpPr>
          <p:nvPr>
            <p:ph idx="1"/>
          </p:nvPr>
        </p:nvSpPr>
        <p:spPr/>
        <p:txBody>
          <a:bodyPr>
            <a:normAutofit lnSpcReduction="10000"/>
          </a:bodyPr>
          <a:lstStyle/>
          <a:p>
            <a:pPr marL="0" indent="0">
              <a:buNone/>
            </a:pPr>
            <a:r>
              <a:rPr lang="en-US" dirty="0" smtClean="0"/>
              <a:t>The </a:t>
            </a:r>
            <a:r>
              <a:rPr lang="en-US" dirty="0"/>
              <a:t>initiation phase covers policy setting, specify terms of reference</a:t>
            </a:r>
            <a:r>
              <a:rPr lang="en-US" dirty="0" smtClean="0"/>
              <a:t>, scope</a:t>
            </a:r>
            <a:r>
              <a:rPr lang="en-US" dirty="0"/>
              <a:t>, allocate resources, etc. The Requirements and Strategy </a:t>
            </a:r>
            <a:r>
              <a:rPr lang="en-US" dirty="0" smtClean="0"/>
              <a:t>stage can </a:t>
            </a:r>
            <a:r>
              <a:rPr lang="en-US" dirty="0"/>
              <a:t>effectively be split into two sections:</a:t>
            </a:r>
          </a:p>
          <a:p>
            <a:pPr marL="0" indent="0">
              <a:buNone/>
            </a:pPr>
            <a:endParaRPr lang="en-US" dirty="0" smtClean="0"/>
          </a:p>
          <a:p>
            <a:pPr marL="514350" indent="-514350">
              <a:buAutoNum type="alphaLcPeriod"/>
            </a:pPr>
            <a:r>
              <a:rPr lang="en-US" u="sng" dirty="0" smtClean="0"/>
              <a:t>Requirements </a:t>
            </a:r>
            <a:r>
              <a:rPr lang="en-US" dirty="0"/>
              <a:t>– perform Business Impact </a:t>
            </a:r>
            <a:r>
              <a:rPr lang="en-US" dirty="0" smtClean="0"/>
              <a:t>Analysis (BIA) </a:t>
            </a:r>
            <a:r>
              <a:rPr lang="en-US" dirty="0"/>
              <a:t>and </a:t>
            </a:r>
            <a:r>
              <a:rPr lang="en-US" dirty="0" smtClean="0"/>
              <a:t>risk </a:t>
            </a:r>
            <a:r>
              <a:rPr lang="pt-BR" dirty="0" smtClean="0"/>
              <a:t>assessment;</a:t>
            </a:r>
          </a:p>
          <a:p>
            <a:pPr marL="514350" indent="-514350">
              <a:buAutoNum type="alphaLcPeriod"/>
            </a:pPr>
            <a:endParaRPr lang="pt-BR" dirty="0" smtClean="0"/>
          </a:p>
          <a:p>
            <a:pPr marL="514350" indent="-514350">
              <a:buAutoNum type="alphaLcPeriod"/>
            </a:pPr>
            <a:r>
              <a:rPr lang="en-US" u="sng" dirty="0" smtClean="0"/>
              <a:t>Strategy </a:t>
            </a:r>
            <a:r>
              <a:rPr lang="en-US" dirty="0"/>
              <a:t>– following the requirements analysis, the strategy </a:t>
            </a:r>
            <a:r>
              <a:rPr lang="en-US" dirty="0" smtClean="0"/>
              <a:t>should document </a:t>
            </a:r>
            <a:r>
              <a:rPr lang="en-US" dirty="0"/>
              <a:t>the required risk reduction measures and </a:t>
            </a:r>
            <a:r>
              <a:rPr lang="en-US" dirty="0" smtClean="0"/>
              <a:t>recovery options </a:t>
            </a:r>
            <a:r>
              <a:rPr lang="en-US" dirty="0"/>
              <a:t>to support the business.</a:t>
            </a:r>
            <a:endParaRPr lang="pt-BR" dirty="0"/>
          </a:p>
        </p:txBody>
      </p:sp>
    </p:spTree>
    <p:extLst>
      <p:ext uri="{BB962C8B-B14F-4D97-AF65-F5344CB8AC3E}">
        <p14:creationId xmlns:p14="http://schemas.microsoft.com/office/powerpoint/2010/main" val="3364740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Recovery </a:t>
            </a:r>
            <a:r>
              <a:rPr lang="pt-BR" b="1" dirty="0"/>
              <a:t>Options</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buNone/>
            </a:pPr>
            <a:r>
              <a:rPr lang="en-US" dirty="0"/>
              <a:t>The following is a list of </a:t>
            </a:r>
            <a:r>
              <a:rPr lang="en-US" dirty="0" smtClean="0"/>
              <a:t>the potential </a:t>
            </a:r>
            <a:r>
              <a:rPr lang="en-US" dirty="0"/>
              <a:t>IT recovery options that need to be considered when </a:t>
            </a:r>
            <a:r>
              <a:rPr lang="en-US" dirty="0" smtClean="0"/>
              <a:t>developing </a:t>
            </a:r>
            <a:r>
              <a:rPr lang="pt-BR" dirty="0" smtClean="0"/>
              <a:t>the strategy:</a:t>
            </a:r>
          </a:p>
          <a:p>
            <a:pPr marL="0" indent="0">
              <a:buNone/>
            </a:pPr>
            <a:endParaRPr lang="pt-BR" dirty="0" smtClean="0"/>
          </a:p>
          <a:p>
            <a:pPr lvl="1"/>
            <a:r>
              <a:rPr lang="pt-BR" b="1" dirty="0" smtClean="0"/>
              <a:t>Manual </a:t>
            </a:r>
            <a:r>
              <a:rPr lang="pt-BR" b="1" dirty="0" err="1" smtClean="0"/>
              <a:t>work-arounds</a:t>
            </a:r>
            <a:r>
              <a:rPr lang="pt-BR" b="1" dirty="0" smtClean="0"/>
              <a:t>;</a:t>
            </a:r>
          </a:p>
          <a:p>
            <a:pPr lvl="1"/>
            <a:endParaRPr lang="pt-BR" dirty="0"/>
          </a:p>
          <a:p>
            <a:pPr lvl="1"/>
            <a:r>
              <a:rPr lang="pt-BR" b="1" dirty="0" err="1" smtClean="0"/>
              <a:t>Reciprocal</a:t>
            </a:r>
            <a:r>
              <a:rPr lang="pt-BR" b="1" dirty="0" smtClean="0"/>
              <a:t> </a:t>
            </a:r>
            <a:r>
              <a:rPr lang="pt-BR" b="1" dirty="0" err="1" smtClean="0"/>
              <a:t>arrangements</a:t>
            </a:r>
            <a:r>
              <a:rPr lang="pt-BR" b="1" dirty="0" smtClean="0"/>
              <a:t>;</a:t>
            </a:r>
          </a:p>
          <a:p>
            <a:pPr lvl="1"/>
            <a:endParaRPr lang="pt-BR" b="1" dirty="0" smtClean="0"/>
          </a:p>
          <a:p>
            <a:pPr lvl="1"/>
            <a:r>
              <a:rPr lang="pt-BR" b="1" dirty="0" smtClean="0"/>
              <a:t>Gradual </a:t>
            </a:r>
            <a:r>
              <a:rPr lang="pt-BR" b="1" dirty="0" err="1" smtClean="0"/>
              <a:t>recovery</a:t>
            </a:r>
            <a:r>
              <a:rPr lang="pt-BR" b="1" dirty="0" smtClean="0"/>
              <a:t>;</a:t>
            </a:r>
          </a:p>
          <a:p>
            <a:pPr lvl="1"/>
            <a:endParaRPr lang="pt-BR" b="1" dirty="0" smtClean="0"/>
          </a:p>
          <a:p>
            <a:pPr lvl="1"/>
            <a:r>
              <a:rPr lang="pt-BR" b="1" dirty="0" err="1" smtClean="0"/>
              <a:t>Intermediate</a:t>
            </a:r>
            <a:r>
              <a:rPr lang="pt-BR" b="1" dirty="0" smtClean="0"/>
              <a:t> </a:t>
            </a:r>
            <a:r>
              <a:rPr lang="pt-BR" b="1" dirty="0" err="1" smtClean="0"/>
              <a:t>recovery</a:t>
            </a:r>
            <a:r>
              <a:rPr lang="pt-BR" b="1" dirty="0" smtClean="0"/>
              <a:t>;</a:t>
            </a:r>
          </a:p>
          <a:p>
            <a:pPr lvl="1"/>
            <a:endParaRPr lang="pt-BR" b="1" dirty="0" smtClean="0"/>
          </a:p>
          <a:p>
            <a:pPr lvl="1"/>
            <a:r>
              <a:rPr lang="pt-BR" b="1" dirty="0" err="1" smtClean="0"/>
              <a:t>Fast</a:t>
            </a:r>
            <a:r>
              <a:rPr lang="pt-BR" b="1" dirty="0" smtClean="0"/>
              <a:t> </a:t>
            </a:r>
            <a:r>
              <a:rPr lang="pt-BR" b="1" dirty="0" err="1" smtClean="0"/>
              <a:t>recovery</a:t>
            </a:r>
            <a:r>
              <a:rPr lang="pt-BR" b="1" dirty="0" smtClean="0"/>
              <a:t>;</a:t>
            </a:r>
          </a:p>
          <a:p>
            <a:pPr lvl="1"/>
            <a:endParaRPr lang="pt-BR" b="1" dirty="0" smtClean="0"/>
          </a:p>
          <a:p>
            <a:pPr lvl="1"/>
            <a:r>
              <a:rPr lang="pt-BR" b="1" dirty="0" err="1" smtClean="0"/>
              <a:t>Immediate</a:t>
            </a:r>
            <a:r>
              <a:rPr lang="pt-BR" b="1" dirty="0" smtClean="0"/>
              <a:t> </a:t>
            </a:r>
            <a:r>
              <a:rPr lang="pt-BR" b="1" dirty="0" err="1" smtClean="0"/>
              <a:t>recovery</a:t>
            </a:r>
            <a:r>
              <a:rPr lang="pt-BR" b="1" dirty="0" smtClean="0"/>
              <a:t>.</a:t>
            </a:r>
            <a:endParaRPr lang="pt-BR" dirty="0"/>
          </a:p>
        </p:txBody>
      </p:sp>
    </p:spTree>
    <p:extLst>
      <p:ext uri="{BB962C8B-B14F-4D97-AF65-F5344CB8AC3E}">
        <p14:creationId xmlns:p14="http://schemas.microsoft.com/office/powerpoint/2010/main" val="673564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5814" y="790869"/>
            <a:ext cx="3870251" cy="1325563"/>
          </a:xfrm>
        </p:spPr>
        <p:txBody>
          <a:bodyPr/>
          <a:lstStyle/>
          <a:p>
            <a:pPr algn="ctr"/>
            <a:r>
              <a:rPr lang="pt-BR" b="1" dirty="0" smtClean="0"/>
              <a:t>RPO </a:t>
            </a:r>
            <a:r>
              <a:rPr lang="pt-BR" b="1" dirty="0" err="1" smtClean="0"/>
              <a:t>and</a:t>
            </a:r>
            <a:r>
              <a:rPr lang="pt-BR" b="1" dirty="0" smtClean="0"/>
              <a:t> RTO</a:t>
            </a:r>
            <a:endParaRPr lang="pt-BR" b="1" dirty="0"/>
          </a:p>
        </p:txBody>
      </p:sp>
      <p:pic>
        <p:nvPicPr>
          <p:cNvPr id="4098" name="Picture 2" descr="Resultado de imagem para RTO R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418" y="3037145"/>
            <a:ext cx="7620000" cy="353377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3"/>
          <a:stretch>
            <a:fillRect/>
          </a:stretch>
        </p:blipFill>
        <p:spPr>
          <a:xfrm>
            <a:off x="4536927" y="318745"/>
            <a:ext cx="6170059" cy="2085552"/>
          </a:xfrm>
          <a:prstGeom prst="rect">
            <a:avLst/>
          </a:prstGeom>
        </p:spPr>
      </p:pic>
    </p:spTree>
    <p:extLst>
      <p:ext uri="{BB962C8B-B14F-4D97-AF65-F5344CB8AC3E}">
        <p14:creationId xmlns:p14="http://schemas.microsoft.com/office/powerpoint/2010/main" val="3220803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6) </a:t>
            </a:r>
            <a:r>
              <a:rPr lang="pt-BR" b="1" dirty="0" err="1" smtClean="0"/>
              <a:t>Information</a:t>
            </a:r>
            <a:r>
              <a:rPr lang="pt-BR" b="1" dirty="0" smtClean="0"/>
              <a:t> </a:t>
            </a:r>
            <a:r>
              <a:rPr lang="pt-BR" b="1" dirty="0"/>
              <a:t>Security </a:t>
            </a:r>
            <a:r>
              <a:rPr lang="pt-BR" b="1" dirty="0" smtClean="0"/>
              <a:t>Management</a:t>
            </a:r>
            <a:endParaRPr lang="pt-BR" b="1" dirty="0"/>
          </a:p>
        </p:txBody>
      </p:sp>
      <p:sp>
        <p:nvSpPr>
          <p:cNvPr id="3" name="Espaço Reservado para Conteúdo 2"/>
          <p:cNvSpPr>
            <a:spLocks noGrp="1"/>
          </p:cNvSpPr>
          <p:nvPr>
            <p:ph idx="1"/>
          </p:nvPr>
        </p:nvSpPr>
        <p:spPr/>
        <p:txBody>
          <a:bodyPr>
            <a:normAutofit lnSpcReduction="10000"/>
          </a:bodyPr>
          <a:lstStyle/>
          <a:p>
            <a:r>
              <a:rPr lang="pt-BR" b="1" dirty="0" err="1"/>
              <a:t>Goal</a:t>
            </a:r>
            <a:endParaRPr lang="pt-BR" b="1" dirty="0"/>
          </a:p>
          <a:p>
            <a:pPr marL="0" indent="0">
              <a:buNone/>
            </a:pPr>
            <a:r>
              <a:rPr lang="en-US" dirty="0"/>
              <a:t>The goal of the ISM process is to align IT security with </a:t>
            </a:r>
            <a:r>
              <a:rPr lang="en-US" dirty="0" smtClean="0"/>
              <a:t>business security </a:t>
            </a:r>
            <a:r>
              <a:rPr lang="en-US" dirty="0"/>
              <a:t>and ensure that information security is </a:t>
            </a:r>
            <a:r>
              <a:rPr lang="en-US" dirty="0" smtClean="0"/>
              <a:t>effectively managed </a:t>
            </a:r>
            <a:r>
              <a:rPr lang="en-US" dirty="0"/>
              <a:t>in all service and Service Management </a:t>
            </a:r>
            <a:r>
              <a:rPr lang="en-US" dirty="0" smtClean="0"/>
              <a:t>activities</a:t>
            </a:r>
          </a:p>
          <a:p>
            <a:endParaRPr lang="en-US" dirty="0"/>
          </a:p>
          <a:p>
            <a:r>
              <a:rPr lang="pt-BR" b="1" dirty="0" err="1"/>
              <a:t>Objective</a:t>
            </a:r>
            <a:endParaRPr lang="pt-BR" b="1" dirty="0"/>
          </a:p>
          <a:p>
            <a:pPr marL="0" indent="0">
              <a:buNone/>
            </a:pPr>
            <a:r>
              <a:rPr lang="en-US" dirty="0"/>
              <a:t>The objective of information security </a:t>
            </a:r>
            <a:r>
              <a:rPr lang="en-US" dirty="0" smtClean="0"/>
              <a:t>is  </a:t>
            </a:r>
            <a:r>
              <a:rPr lang="en-US" dirty="0"/>
              <a:t>to protect the interests of those relying on information</a:t>
            </a:r>
            <a:r>
              <a:rPr lang="en-US" dirty="0" smtClean="0"/>
              <a:t>,  </a:t>
            </a:r>
            <a:r>
              <a:rPr lang="en-US" dirty="0"/>
              <a:t>to protect the systems and communications that deliver </a:t>
            </a:r>
            <a:r>
              <a:rPr lang="en-US" dirty="0" smtClean="0"/>
              <a:t>the information</a:t>
            </a:r>
            <a:r>
              <a:rPr lang="en-US" dirty="0"/>
              <a:t>, from harm resulting from failures of availability</a:t>
            </a:r>
            <a:r>
              <a:rPr lang="en-US" dirty="0" smtClean="0"/>
              <a:t>, </a:t>
            </a:r>
            <a:r>
              <a:rPr lang="pt-BR" dirty="0" err="1" smtClean="0"/>
              <a:t>confidentiality</a:t>
            </a:r>
            <a:r>
              <a:rPr lang="pt-BR" dirty="0" smtClean="0"/>
              <a:t> </a:t>
            </a:r>
            <a:r>
              <a:rPr lang="pt-BR" dirty="0" err="1"/>
              <a:t>and</a:t>
            </a:r>
            <a:r>
              <a:rPr lang="pt-BR" dirty="0"/>
              <a:t> </a:t>
            </a:r>
            <a:r>
              <a:rPr lang="pt-BR" dirty="0" err="1"/>
              <a:t>integrity</a:t>
            </a:r>
            <a:r>
              <a:rPr lang="pt-BR" dirty="0"/>
              <a:t>.</a:t>
            </a:r>
            <a:endParaRPr lang="pt-BR" dirty="0" smtClean="0"/>
          </a:p>
          <a:p>
            <a:endParaRPr lang="pt-BR" dirty="0"/>
          </a:p>
        </p:txBody>
      </p:sp>
    </p:spTree>
    <p:extLst>
      <p:ext uri="{BB962C8B-B14F-4D97-AF65-F5344CB8AC3E}">
        <p14:creationId xmlns:p14="http://schemas.microsoft.com/office/powerpoint/2010/main" val="35294267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223" y="365125"/>
            <a:ext cx="11610754" cy="1325563"/>
          </a:xfrm>
        </p:spPr>
        <p:txBody>
          <a:bodyPr>
            <a:normAutofit/>
          </a:bodyPr>
          <a:lstStyle/>
          <a:p>
            <a:r>
              <a:rPr lang="en-US" sz="3600" b="1" dirty="0"/>
              <a:t>For most organizations, the security objective is met </a:t>
            </a:r>
            <a:r>
              <a:rPr lang="en-US" sz="3600" b="1" dirty="0" smtClean="0"/>
              <a:t>when:</a:t>
            </a:r>
            <a:endParaRPr lang="pt-BR" sz="3600" b="1" dirty="0"/>
          </a:p>
        </p:txBody>
      </p:sp>
      <p:sp>
        <p:nvSpPr>
          <p:cNvPr id="3" name="Espaço Reservado para Conteúdo 2"/>
          <p:cNvSpPr>
            <a:spLocks noGrp="1"/>
          </p:cNvSpPr>
          <p:nvPr>
            <p:ph idx="1"/>
          </p:nvPr>
        </p:nvSpPr>
        <p:spPr>
          <a:xfrm>
            <a:off x="361507" y="1499190"/>
            <a:ext cx="11281144" cy="5061097"/>
          </a:xfrm>
        </p:spPr>
        <p:txBody>
          <a:bodyPr>
            <a:normAutofit fontScale="92500" lnSpcReduction="20000"/>
          </a:bodyPr>
          <a:lstStyle/>
          <a:p>
            <a:endParaRPr lang="en-US" dirty="0"/>
          </a:p>
          <a:p>
            <a:r>
              <a:rPr lang="en-US" dirty="0"/>
              <a:t> Information is available and usable when required, and </a:t>
            </a:r>
            <a:r>
              <a:rPr lang="en-US" dirty="0" smtClean="0"/>
              <a:t>the systems </a:t>
            </a:r>
            <a:r>
              <a:rPr lang="en-US" dirty="0"/>
              <a:t>that provide it can appropriately resist attacks and </a:t>
            </a:r>
            <a:r>
              <a:rPr lang="en-US" dirty="0" smtClean="0"/>
              <a:t>recover from </a:t>
            </a:r>
            <a:r>
              <a:rPr lang="en-US" dirty="0"/>
              <a:t>or prevent failures </a:t>
            </a:r>
            <a:r>
              <a:rPr lang="en-US" b="1" dirty="0"/>
              <a:t>(availability</a:t>
            </a:r>
            <a:r>
              <a:rPr lang="en-US" b="1" dirty="0" smtClean="0"/>
              <a:t>);</a:t>
            </a:r>
          </a:p>
          <a:p>
            <a:endParaRPr lang="en-US" b="1" dirty="0"/>
          </a:p>
          <a:p>
            <a:r>
              <a:rPr lang="en-US" dirty="0"/>
              <a:t> Information is observed by or disclosed to only those who have </a:t>
            </a:r>
            <a:r>
              <a:rPr lang="en-US" dirty="0" smtClean="0"/>
              <a:t>a </a:t>
            </a:r>
            <a:r>
              <a:rPr lang="pt-BR" dirty="0" err="1" smtClean="0"/>
              <a:t>right</a:t>
            </a:r>
            <a:r>
              <a:rPr lang="pt-BR" dirty="0" smtClean="0"/>
              <a:t> </a:t>
            </a:r>
            <a:r>
              <a:rPr lang="pt-BR" dirty="0" err="1"/>
              <a:t>to</a:t>
            </a:r>
            <a:r>
              <a:rPr lang="pt-BR" dirty="0"/>
              <a:t> </a:t>
            </a:r>
            <a:r>
              <a:rPr lang="pt-BR" dirty="0" err="1"/>
              <a:t>know</a:t>
            </a:r>
            <a:r>
              <a:rPr lang="pt-BR" dirty="0"/>
              <a:t> </a:t>
            </a:r>
            <a:r>
              <a:rPr lang="pt-BR" b="1" dirty="0"/>
              <a:t>(</a:t>
            </a:r>
            <a:r>
              <a:rPr lang="pt-BR" b="1" dirty="0" err="1"/>
              <a:t>confidentiality</a:t>
            </a:r>
            <a:r>
              <a:rPr lang="pt-BR" b="1" dirty="0" smtClean="0"/>
              <a:t>);</a:t>
            </a:r>
          </a:p>
          <a:p>
            <a:endParaRPr lang="pt-BR" b="1" dirty="0"/>
          </a:p>
          <a:p>
            <a:r>
              <a:rPr lang="en-US" dirty="0"/>
              <a:t> Information is complete, accurate and protected </a:t>
            </a:r>
            <a:r>
              <a:rPr lang="en-US" dirty="0" smtClean="0"/>
              <a:t>against </a:t>
            </a:r>
            <a:r>
              <a:rPr lang="pt-BR" dirty="0" err="1" smtClean="0"/>
              <a:t>unauthorized</a:t>
            </a:r>
            <a:r>
              <a:rPr lang="pt-BR" dirty="0" smtClean="0"/>
              <a:t> </a:t>
            </a:r>
            <a:r>
              <a:rPr lang="pt-BR" dirty="0" err="1"/>
              <a:t>modification</a:t>
            </a:r>
            <a:r>
              <a:rPr lang="pt-BR" dirty="0"/>
              <a:t> </a:t>
            </a:r>
            <a:r>
              <a:rPr lang="pt-BR" b="1" dirty="0"/>
              <a:t>(</a:t>
            </a:r>
            <a:r>
              <a:rPr lang="pt-BR" b="1" dirty="0" err="1"/>
              <a:t>integrity</a:t>
            </a:r>
            <a:r>
              <a:rPr lang="pt-BR" b="1" dirty="0" smtClean="0"/>
              <a:t>);</a:t>
            </a:r>
          </a:p>
          <a:p>
            <a:endParaRPr lang="pt-BR" b="1" dirty="0"/>
          </a:p>
          <a:p>
            <a:r>
              <a:rPr lang="en-US" dirty="0"/>
              <a:t> Business transactions, as well as information exchanges </a:t>
            </a:r>
            <a:r>
              <a:rPr lang="en-US" dirty="0" smtClean="0"/>
              <a:t>between enterprises</a:t>
            </a:r>
            <a:r>
              <a:rPr lang="en-US" dirty="0"/>
              <a:t>, or with partners, can be trusted </a:t>
            </a:r>
            <a:r>
              <a:rPr lang="en-US" b="1" dirty="0"/>
              <a:t>(authenticity </a:t>
            </a:r>
            <a:r>
              <a:rPr lang="en-US" b="1" dirty="0" smtClean="0"/>
              <a:t>and </a:t>
            </a:r>
            <a:r>
              <a:rPr lang="pt-BR" b="1" dirty="0" smtClean="0"/>
              <a:t>non-</a:t>
            </a:r>
            <a:r>
              <a:rPr lang="pt-BR" b="1" dirty="0" err="1" smtClean="0"/>
              <a:t>repudiation</a:t>
            </a:r>
            <a:r>
              <a:rPr lang="pt-BR" b="1" dirty="0" smtClean="0"/>
              <a:t>).</a:t>
            </a:r>
            <a:endParaRPr lang="pt-BR" dirty="0"/>
          </a:p>
        </p:txBody>
      </p:sp>
    </p:spTree>
    <p:extLst>
      <p:ext uri="{BB962C8B-B14F-4D97-AF65-F5344CB8AC3E}">
        <p14:creationId xmlns:p14="http://schemas.microsoft.com/office/powerpoint/2010/main" val="2654577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019" y="365125"/>
            <a:ext cx="11151781" cy="1325563"/>
          </a:xfrm>
        </p:spPr>
        <p:txBody>
          <a:bodyPr/>
          <a:lstStyle/>
          <a:p>
            <a:r>
              <a:rPr lang="en-US" b="1" dirty="0"/>
              <a:t>Information Security Management System (ISMS)</a:t>
            </a:r>
            <a:endParaRPr lang="pt-BR" dirty="0"/>
          </a:p>
        </p:txBody>
      </p:sp>
      <p:pic>
        <p:nvPicPr>
          <p:cNvPr id="5" name="Imagem 4"/>
          <p:cNvPicPr>
            <a:picLocks noChangeAspect="1"/>
          </p:cNvPicPr>
          <p:nvPr/>
        </p:nvPicPr>
        <p:blipFill>
          <a:blip r:embed="rId2"/>
          <a:stretch>
            <a:fillRect/>
          </a:stretch>
        </p:blipFill>
        <p:spPr>
          <a:xfrm>
            <a:off x="1897218" y="2066924"/>
            <a:ext cx="7694874" cy="4121225"/>
          </a:xfrm>
          <a:prstGeom prst="rect">
            <a:avLst/>
          </a:prstGeom>
        </p:spPr>
      </p:pic>
    </p:spTree>
    <p:extLst>
      <p:ext uri="{BB962C8B-B14F-4D97-AF65-F5344CB8AC3E}">
        <p14:creationId xmlns:p14="http://schemas.microsoft.com/office/powerpoint/2010/main" val="325784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Basic </a:t>
            </a:r>
            <a:r>
              <a:rPr lang="pt-BR" b="1" dirty="0" err="1"/>
              <a:t>Concepts</a:t>
            </a:r>
            <a:endParaRPr lang="pt-BR" dirty="0"/>
          </a:p>
        </p:txBody>
      </p:sp>
      <p:sp>
        <p:nvSpPr>
          <p:cNvPr id="3" name="Espaço Reservado para Conteúdo 2"/>
          <p:cNvSpPr>
            <a:spLocks noGrp="1"/>
          </p:cNvSpPr>
          <p:nvPr>
            <p:ph idx="1"/>
          </p:nvPr>
        </p:nvSpPr>
        <p:spPr>
          <a:xfrm>
            <a:off x="276447" y="1825624"/>
            <a:ext cx="11440632" cy="4862255"/>
          </a:xfrm>
        </p:spPr>
        <p:txBody>
          <a:bodyPr>
            <a:normAutofit fontScale="70000" lnSpcReduction="20000"/>
          </a:bodyPr>
          <a:lstStyle/>
          <a:p>
            <a:r>
              <a:rPr lang="pt-BR" b="1" dirty="0"/>
              <a:t>Security </a:t>
            </a:r>
            <a:r>
              <a:rPr lang="pt-BR" b="1" dirty="0" err="1" smtClean="0"/>
              <a:t>Controls</a:t>
            </a:r>
            <a:r>
              <a:rPr lang="pt-BR" b="1" dirty="0" smtClean="0"/>
              <a:t>: </a:t>
            </a:r>
            <a:r>
              <a:rPr lang="en-US" dirty="0" smtClean="0"/>
              <a:t>At </a:t>
            </a:r>
            <a:r>
              <a:rPr lang="en-US" dirty="0"/>
              <a:t>the start there is a risk that a threat will materialize. A </a:t>
            </a:r>
            <a:r>
              <a:rPr lang="en-US" b="1" dirty="0"/>
              <a:t>threat </a:t>
            </a:r>
            <a:r>
              <a:rPr lang="en-US" dirty="0"/>
              <a:t>can be anything that </a:t>
            </a:r>
            <a:r>
              <a:rPr lang="en-US" dirty="0" smtClean="0"/>
              <a:t>disrupts the </a:t>
            </a:r>
            <a:r>
              <a:rPr lang="en-US" dirty="0"/>
              <a:t>business process or has negative impact on the business</a:t>
            </a:r>
            <a:r>
              <a:rPr lang="en-US" dirty="0" smtClean="0"/>
              <a:t>. When </a:t>
            </a:r>
            <a:r>
              <a:rPr lang="en-US" dirty="0"/>
              <a:t>a threat materializes, we speak of a security incident. This security incident may </a:t>
            </a:r>
            <a:r>
              <a:rPr lang="en-US" dirty="0" smtClean="0"/>
              <a:t>result in </a:t>
            </a:r>
            <a:r>
              <a:rPr lang="en-US" dirty="0"/>
              <a:t>damage (to information or to assets) that has to be repaired or otherwise corrected. </a:t>
            </a:r>
            <a:r>
              <a:rPr lang="en-US" dirty="0" smtClean="0"/>
              <a:t>Suitable measures </a:t>
            </a:r>
            <a:r>
              <a:rPr lang="en-US" dirty="0"/>
              <a:t>can be selected for each of these </a:t>
            </a:r>
            <a:r>
              <a:rPr lang="en-US" dirty="0" smtClean="0"/>
              <a:t>stages</a:t>
            </a:r>
            <a:r>
              <a:rPr lang="en-US" dirty="0"/>
              <a:t>;</a:t>
            </a:r>
            <a:endParaRPr lang="en-US" dirty="0" smtClean="0"/>
          </a:p>
          <a:p>
            <a:endParaRPr lang="en-US" dirty="0"/>
          </a:p>
          <a:p>
            <a:r>
              <a:rPr lang="en-US" b="1" dirty="0"/>
              <a:t>Preventive: </a:t>
            </a:r>
            <a:r>
              <a:rPr lang="en-US" dirty="0" smtClean="0"/>
              <a:t>security </a:t>
            </a:r>
            <a:r>
              <a:rPr lang="en-US" dirty="0"/>
              <a:t>measures are used to prevent </a:t>
            </a:r>
            <a:r>
              <a:rPr lang="en-US" dirty="0" smtClean="0"/>
              <a:t>a </a:t>
            </a:r>
            <a:r>
              <a:rPr lang="pt-BR" dirty="0" smtClean="0"/>
              <a:t>security </a:t>
            </a:r>
            <a:r>
              <a:rPr lang="pt-BR" dirty="0"/>
              <a:t>incident from </a:t>
            </a:r>
            <a:r>
              <a:rPr lang="pt-BR" dirty="0" smtClean="0"/>
              <a:t>occurring</a:t>
            </a:r>
            <a:r>
              <a:rPr lang="pt-BR" dirty="0"/>
              <a:t>;</a:t>
            </a:r>
            <a:endParaRPr lang="pt-BR" dirty="0" smtClean="0"/>
          </a:p>
          <a:p>
            <a:endParaRPr lang="pt-BR" dirty="0"/>
          </a:p>
          <a:p>
            <a:r>
              <a:rPr lang="en-US" b="1" dirty="0"/>
              <a:t>Reductive: </a:t>
            </a:r>
            <a:r>
              <a:rPr lang="en-US" dirty="0"/>
              <a:t>further measures can be taken in </a:t>
            </a:r>
            <a:r>
              <a:rPr lang="en-US" dirty="0" smtClean="0"/>
              <a:t>advance to </a:t>
            </a:r>
            <a:r>
              <a:rPr lang="en-US" dirty="0"/>
              <a:t>minimize any possible damage that may </a:t>
            </a:r>
            <a:r>
              <a:rPr lang="en-US" dirty="0" smtClean="0"/>
              <a:t>occur</a:t>
            </a:r>
            <a:r>
              <a:rPr lang="en-US" dirty="0"/>
              <a:t>;</a:t>
            </a:r>
            <a:endParaRPr lang="en-US" dirty="0" smtClean="0"/>
          </a:p>
          <a:p>
            <a:endParaRPr lang="en-US" dirty="0"/>
          </a:p>
          <a:p>
            <a:r>
              <a:rPr lang="en-US" b="1" dirty="0"/>
              <a:t>Detective: </a:t>
            </a:r>
            <a:r>
              <a:rPr lang="en-US" dirty="0"/>
              <a:t>if a security incident occurs, it is important </a:t>
            </a:r>
            <a:r>
              <a:rPr lang="en-US" dirty="0" smtClean="0"/>
              <a:t>to discover </a:t>
            </a:r>
            <a:r>
              <a:rPr lang="en-US" dirty="0"/>
              <a:t>it as soon as possible – </a:t>
            </a:r>
            <a:r>
              <a:rPr lang="en-US" dirty="0" smtClean="0"/>
              <a:t>detection</a:t>
            </a:r>
            <a:r>
              <a:rPr lang="en-US" dirty="0"/>
              <a:t>;</a:t>
            </a:r>
            <a:endParaRPr lang="en-US" dirty="0" smtClean="0"/>
          </a:p>
          <a:p>
            <a:endParaRPr lang="en-US" dirty="0"/>
          </a:p>
          <a:p>
            <a:r>
              <a:rPr lang="en-US" b="1" dirty="0"/>
              <a:t>Repressive: </a:t>
            </a:r>
            <a:r>
              <a:rPr lang="en-US" dirty="0"/>
              <a:t>measures are then used to counteract </a:t>
            </a:r>
            <a:r>
              <a:rPr lang="en-US" dirty="0" smtClean="0"/>
              <a:t>any continuation </a:t>
            </a:r>
            <a:r>
              <a:rPr lang="en-US" dirty="0"/>
              <a:t>or repetition of the security </a:t>
            </a:r>
            <a:r>
              <a:rPr lang="en-US" dirty="0" smtClean="0"/>
              <a:t>incident</a:t>
            </a:r>
            <a:r>
              <a:rPr lang="en-US" dirty="0"/>
              <a:t>;</a:t>
            </a:r>
            <a:endParaRPr lang="en-US" dirty="0" smtClean="0"/>
          </a:p>
          <a:p>
            <a:endParaRPr lang="en-US" dirty="0"/>
          </a:p>
          <a:p>
            <a:r>
              <a:rPr lang="en-US" b="1" dirty="0"/>
              <a:t>Corrective: </a:t>
            </a:r>
            <a:r>
              <a:rPr lang="en-US" dirty="0"/>
              <a:t>The damage is repaired as far as </a:t>
            </a:r>
            <a:r>
              <a:rPr lang="en-US" dirty="0" smtClean="0"/>
              <a:t>possible </a:t>
            </a:r>
            <a:r>
              <a:rPr lang="pt-BR" dirty="0" smtClean="0"/>
              <a:t>using </a:t>
            </a:r>
            <a:r>
              <a:rPr lang="pt-BR" dirty="0"/>
              <a:t>corrective measures.</a:t>
            </a:r>
          </a:p>
        </p:txBody>
      </p:sp>
    </p:spTree>
    <p:extLst>
      <p:ext uri="{BB962C8B-B14F-4D97-AF65-F5344CB8AC3E}">
        <p14:creationId xmlns:p14="http://schemas.microsoft.com/office/powerpoint/2010/main" val="18261798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7) </a:t>
            </a:r>
            <a:r>
              <a:rPr lang="pt-BR" b="1" dirty="0" err="1" smtClean="0"/>
              <a:t>Supplier</a:t>
            </a:r>
            <a:r>
              <a:rPr lang="pt-BR" b="1" dirty="0" smtClean="0"/>
              <a:t> Management</a:t>
            </a:r>
            <a:endParaRPr lang="pt-BR" b="1" dirty="0"/>
          </a:p>
        </p:txBody>
      </p:sp>
      <p:sp>
        <p:nvSpPr>
          <p:cNvPr id="3" name="Espaço Reservado para Conteúdo 2"/>
          <p:cNvSpPr>
            <a:spLocks noGrp="1"/>
          </p:cNvSpPr>
          <p:nvPr>
            <p:ph idx="1"/>
          </p:nvPr>
        </p:nvSpPr>
        <p:spPr>
          <a:xfrm>
            <a:off x="233916" y="1825625"/>
            <a:ext cx="11504428" cy="4840989"/>
          </a:xfrm>
        </p:spPr>
        <p:txBody>
          <a:bodyPr>
            <a:noAutofit/>
          </a:bodyPr>
          <a:lstStyle/>
          <a:p>
            <a:pPr marL="0" indent="0">
              <a:buNone/>
            </a:pPr>
            <a:r>
              <a:rPr lang="pt-BR" sz="1800" b="1" dirty="0" err="1"/>
              <a:t>Goal</a:t>
            </a:r>
            <a:endParaRPr lang="pt-BR" sz="1800" b="1" dirty="0"/>
          </a:p>
          <a:p>
            <a:pPr marL="0" indent="0">
              <a:buNone/>
            </a:pPr>
            <a:r>
              <a:rPr lang="en-US" sz="1800" dirty="0"/>
              <a:t>The goal of the Supplier Management process is to manage suppliers </a:t>
            </a:r>
            <a:r>
              <a:rPr lang="en-US" sz="1800" dirty="0" smtClean="0"/>
              <a:t>and the </a:t>
            </a:r>
            <a:r>
              <a:rPr lang="en-US" sz="1800" dirty="0"/>
              <a:t>services they supply, to provide seamless quality of IT service to </a:t>
            </a:r>
            <a:r>
              <a:rPr lang="en-US" sz="1800" dirty="0" smtClean="0"/>
              <a:t>the business</a:t>
            </a:r>
            <a:r>
              <a:rPr lang="en-US" sz="1800" dirty="0"/>
              <a:t>, ensuring value for money is obtained</a:t>
            </a:r>
            <a:r>
              <a:rPr lang="en-US" sz="1800" dirty="0" smtClean="0"/>
              <a:t>.</a:t>
            </a:r>
          </a:p>
          <a:p>
            <a:endParaRPr lang="en-US" sz="1800" dirty="0"/>
          </a:p>
          <a:p>
            <a:pPr marL="0" indent="0">
              <a:buNone/>
            </a:pPr>
            <a:r>
              <a:rPr lang="en-US" sz="1800" dirty="0"/>
              <a:t>The main </a:t>
            </a:r>
            <a:r>
              <a:rPr lang="en-US" sz="1800" b="1" dirty="0"/>
              <a:t>objectives </a:t>
            </a:r>
            <a:r>
              <a:rPr lang="en-US" sz="1800" dirty="0"/>
              <a:t>of the Supplier Management process are to</a:t>
            </a:r>
            <a:r>
              <a:rPr lang="en-US" sz="1800" dirty="0" smtClean="0"/>
              <a:t>:</a:t>
            </a:r>
          </a:p>
          <a:p>
            <a:pPr marL="0" indent="0">
              <a:buNone/>
            </a:pPr>
            <a:endParaRPr lang="en-US" sz="1800" dirty="0"/>
          </a:p>
          <a:p>
            <a:pPr>
              <a:buFont typeface="Courier New" panose="02070309020205020404" pitchFamily="49" charset="0"/>
              <a:buChar char="o"/>
            </a:pPr>
            <a:r>
              <a:rPr lang="en-US" sz="1800" dirty="0"/>
              <a:t> Obtain value for money from supplier and </a:t>
            </a:r>
            <a:r>
              <a:rPr lang="en-US" sz="1800" dirty="0" smtClean="0"/>
              <a:t>contracts</a:t>
            </a:r>
          </a:p>
          <a:p>
            <a:pPr>
              <a:buFont typeface="Courier New" panose="02070309020205020404" pitchFamily="49" charset="0"/>
              <a:buChar char="o"/>
            </a:pPr>
            <a:r>
              <a:rPr lang="en-US" sz="1800" dirty="0" smtClean="0"/>
              <a:t> </a:t>
            </a:r>
            <a:r>
              <a:rPr lang="en-US" sz="1800" dirty="0"/>
              <a:t>Ensure that underpinning contracts and agreements with suppliers </a:t>
            </a:r>
            <a:r>
              <a:rPr lang="en-US" sz="1800" dirty="0" smtClean="0"/>
              <a:t>are aligned </a:t>
            </a:r>
            <a:r>
              <a:rPr lang="en-US" sz="1800" dirty="0"/>
              <a:t>to business needs, and support and align with agreed targets </a:t>
            </a:r>
            <a:r>
              <a:rPr lang="en-US" sz="1800" dirty="0" smtClean="0"/>
              <a:t>in </a:t>
            </a:r>
            <a:r>
              <a:rPr lang="pt-BR" sz="1800" dirty="0" err="1" smtClean="0"/>
              <a:t>SLRs</a:t>
            </a:r>
            <a:r>
              <a:rPr lang="pt-BR" sz="1800" dirty="0" smtClean="0"/>
              <a:t> </a:t>
            </a:r>
            <a:r>
              <a:rPr lang="pt-BR" sz="1800" dirty="0" err="1" smtClean="0"/>
              <a:t>and</a:t>
            </a:r>
            <a:r>
              <a:rPr lang="pt-BR" sz="1800" dirty="0" smtClean="0"/>
              <a:t> </a:t>
            </a:r>
            <a:r>
              <a:rPr lang="en-US" sz="1800" dirty="0" smtClean="0"/>
              <a:t> </a:t>
            </a:r>
            <a:r>
              <a:rPr lang="en-US" sz="1800" dirty="0"/>
              <a:t>SLAs, in conjunction with </a:t>
            </a:r>
            <a:r>
              <a:rPr lang="en-US" sz="1800" dirty="0" smtClean="0"/>
              <a:t>SLM</a:t>
            </a:r>
          </a:p>
          <a:p>
            <a:pPr>
              <a:buFont typeface="Courier New" panose="02070309020205020404" pitchFamily="49" charset="0"/>
              <a:buChar char="o"/>
            </a:pPr>
            <a:r>
              <a:rPr lang="pt-BR" sz="1800" dirty="0" smtClean="0"/>
              <a:t> </a:t>
            </a:r>
            <a:r>
              <a:rPr lang="pt-BR" sz="1800" dirty="0" err="1"/>
              <a:t>Manage</a:t>
            </a:r>
            <a:r>
              <a:rPr lang="pt-BR" sz="1800" dirty="0"/>
              <a:t> </a:t>
            </a:r>
            <a:r>
              <a:rPr lang="pt-BR" sz="1800" dirty="0" err="1"/>
              <a:t>relationships</a:t>
            </a:r>
            <a:r>
              <a:rPr lang="pt-BR" sz="1800" dirty="0"/>
              <a:t> </a:t>
            </a:r>
            <a:r>
              <a:rPr lang="pt-BR" sz="1800" dirty="0" err="1"/>
              <a:t>with</a:t>
            </a:r>
            <a:r>
              <a:rPr lang="pt-BR" sz="1800" dirty="0"/>
              <a:t> </a:t>
            </a:r>
            <a:r>
              <a:rPr lang="pt-BR" sz="1800" dirty="0" err="1" smtClean="0"/>
              <a:t>suppliers</a:t>
            </a:r>
            <a:endParaRPr lang="pt-BR" sz="1800" dirty="0" smtClean="0"/>
          </a:p>
          <a:p>
            <a:pPr>
              <a:buFont typeface="Courier New" panose="02070309020205020404" pitchFamily="49" charset="0"/>
              <a:buChar char="o"/>
            </a:pPr>
            <a:r>
              <a:rPr lang="pt-BR" sz="1800" dirty="0" smtClean="0"/>
              <a:t> </a:t>
            </a:r>
            <a:r>
              <a:rPr lang="pt-BR" sz="1800" dirty="0" err="1"/>
              <a:t>Manage</a:t>
            </a:r>
            <a:r>
              <a:rPr lang="pt-BR" sz="1800" dirty="0"/>
              <a:t> </a:t>
            </a:r>
            <a:r>
              <a:rPr lang="pt-BR" sz="1800" dirty="0" err="1"/>
              <a:t>supplier</a:t>
            </a:r>
            <a:r>
              <a:rPr lang="pt-BR" sz="1800" dirty="0"/>
              <a:t> </a:t>
            </a:r>
            <a:r>
              <a:rPr lang="pt-BR" sz="1800" dirty="0" smtClean="0"/>
              <a:t>performance</a:t>
            </a:r>
          </a:p>
          <a:p>
            <a:pPr>
              <a:buFont typeface="Courier New" panose="02070309020205020404" pitchFamily="49" charset="0"/>
              <a:buChar char="o"/>
            </a:pPr>
            <a:r>
              <a:rPr lang="en-US" sz="1800" dirty="0" smtClean="0"/>
              <a:t> </a:t>
            </a:r>
            <a:r>
              <a:rPr lang="en-US" sz="1800" dirty="0"/>
              <a:t>Negotiate and agree contracts with suppliers and manage them </a:t>
            </a:r>
            <a:r>
              <a:rPr lang="en-US" sz="1800" dirty="0" smtClean="0"/>
              <a:t>through </a:t>
            </a:r>
            <a:r>
              <a:rPr lang="pt-BR" sz="1800" dirty="0" err="1" smtClean="0"/>
              <a:t>their</a:t>
            </a:r>
            <a:r>
              <a:rPr lang="pt-BR" sz="1800" dirty="0" smtClean="0"/>
              <a:t> </a:t>
            </a:r>
            <a:r>
              <a:rPr lang="pt-BR" sz="1800" dirty="0" err="1" smtClean="0"/>
              <a:t>lifecycle</a:t>
            </a:r>
            <a:endParaRPr lang="pt-BR" sz="1800" dirty="0" smtClean="0"/>
          </a:p>
          <a:p>
            <a:pPr>
              <a:buFont typeface="Courier New" panose="02070309020205020404" pitchFamily="49" charset="0"/>
              <a:buChar char="o"/>
            </a:pPr>
            <a:r>
              <a:rPr lang="en-US" sz="1800" dirty="0" smtClean="0"/>
              <a:t> </a:t>
            </a:r>
            <a:r>
              <a:rPr lang="en-US" sz="1800" dirty="0"/>
              <a:t>Maintain a supplier policy and a supporting Supplier and </a:t>
            </a:r>
            <a:r>
              <a:rPr lang="en-US" sz="1800" dirty="0" smtClean="0"/>
              <a:t>Contract </a:t>
            </a:r>
            <a:r>
              <a:rPr lang="pt-BR" sz="1800" dirty="0" err="1" smtClean="0"/>
              <a:t>Database</a:t>
            </a:r>
            <a:r>
              <a:rPr lang="pt-BR" sz="1800" dirty="0" smtClean="0"/>
              <a:t> </a:t>
            </a:r>
            <a:r>
              <a:rPr lang="pt-BR" sz="1800" dirty="0"/>
              <a:t>(SCD).</a:t>
            </a:r>
          </a:p>
        </p:txBody>
      </p:sp>
    </p:spTree>
    <p:extLst>
      <p:ext uri="{BB962C8B-B14F-4D97-AF65-F5344CB8AC3E}">
        <p14:creationId xmlns:p14="http://schemas.microsoft.com/office/powerpoint/2010/main" val="4128511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3014" y="513981"/>
            <a:ext cx="10515600" cy="559908"/>
          </a:xfrm>
        </p:spPr>
        <p:txBody>
          <a:bodyPr>
            <a:normAutofit fontScale="90000"/>
          </a:bodyPr>
          <a:lstStyle/>
          <a:p>
            <a:r>
              <a:rPr lang="pt-BR" b="1" dirty="0" err="1"/>
              <a:t>Scope</a:t>
            </a:r>
            <a:endParaRPr lang="pt-BR" dirty="0"/>
          </a:p>
        </p:txBody>
      </p:sp>
      <p:sp>
        <p:nvSpPr>
          <p:cNvPr id="3" name="Espaço Reservado para Conteúdo 2"/>
          <p:cNvSpPr>
            <a:spLocks noGrp="1"/>
          </p:cNvSpPr>
          <p:nvPr>
            <p:ph idx="1"/>
          </p:nvPr>
        </p:nvSpPr>
        <p:spPr>
          <a:xfrm>
            <a:off x="584791" y="1435396"/>
            <a:ext cx="10962167" cy="5231218"/>
          </a:xfrm>
        </p:spPr>
        <p:txBody>
          <a:bodyPr>
            <a:normAutofit fontScale="62500" lnSpcReduction="20000"/>
          </a:bodyPr>
          <a:lstStyle/>
          <a:p>
            <a:pPr marL="0" indent="0">
              <a:buNone/>
            </a:pPr>
            <a:r>
              <a:rPr lang="en-US" dirty="0" smtClean="0"/>
              <a:t>The </a:t>
            </a:r>
            <a:r>
              <a:rPr lang="en-US" dirty="0"/>
              <a:t>Supplier Management process should include the management of </a:t>
            </a:r>
            <a:r>
              <a:rPr lang="en-US" dirty="0" smtClean="0"/>
              <a:t>all suppliers </a:t>
            </a:r>
            <a:r>
              <a:rPr lang="en-US" dirty="0"/>
              <a:t>and contracts needed to support the provision of IT services to </a:t>
            </a:r>
            <a:r>
              <a:rPr lang="en-US" dirty="0" smtClean="0"/>
              <a:t>the </a:t>
            </a:r>
            <a:r>
              <a:rPr lang="pt-BR" dirty="0" smtClean="0"/>
              <a:t>business.</a:t>
            </a:r>
          </a:p>
          <a:p>
            <a:pPr marL="0" indent="0">
              <a:buNone/>
            </a:pPr>
            <a:endParaRPr lang="pt-BR" dirty="0"/>
          </a:p>
          <a:p>
            <a:pPr marL="0" indent="0">
              <a:buNone/>
            </a:pPr>
            <a:r>
              <a:rPr lang="en-US" dirty="0"/>
              <a:t>The Supplier Management process should include</a:t>
            </a:r>
            <a:r>
              <a:rPr lang="en-US" dirty="0" smtClean="0"/>
              <a:t>:</a:t>
            </a:r>
          </a:p>
          <a:p>
            <a:pPr marL="0" indent="0">
              <a:buNone/>
            </a:pPr>
            <a:endParaRPr lang="en-US" dirty="0"/>
          </a:p>
          <a:p>
            <a:r>
              <a:rPr lang="en-US" dirty="0"/>
              <a:t> Implementation and enforcement of the supplier </a:t>
            </a:r>
            <a:r>
              <a:rPr lang="en-US" dirty="0" smtClean="0"/>
              <a:t>policy;</a:t>
            </a:r>
            <a:endParaRPr lang="en-US" dirty="0"/>
          </a:p>
          <a:p>
            <a:r>
              <a:rPr lang="en-US" dirty="0"/>
              <a:t> Maintenance of a Supplier and Contract Database (SCD</a:t>
            </a:r>
            <a:r>
              <a:rPr lang="en-US" dirty="0" smtClean="0"/>
              <a:t>);</a:t>
            </a:r>
            <a:endParaRPr lang="en-US" dirty="0"/>
          </a:p>
          <a:p>
            <a:r>
              <a:rPr lang="en-US" dirty="0"/>
              <a:t> Supplier and contract categorization and risk </a:t>
            </a:r>
            <a:r>
              <a:rPr lang="en-US" dirty="0" smtClean="0"/>
              <a:t>assessment;</a:t>
            </a:r>
            <a:endParaRPr lang="en-US" dirty="0"/>
          </a:p>
          <a:p>
            <a:r>
              <a:rPr lang="en-US" dirty="0"/>
              <a:t> Supplier and contract evaluation and </a:t>
            </a:r>
            <a:r>
              <a:rPr lang="en-US" dirty="0" smtClean="0"/>
              <a:t>selection;</a:t>
            </a:r>
            <a:endParaRPr lang="en-US" dirty="0"/>
          </a:p>
          <a:p>
            <a:r>
              <a:rPr lang="en-US" dirty="0"/>
              <a:t> Development, negotiation and agreement of </a:t>
            </a:r>
            <a:r>
              <a:rPr lang="en-US" dirty="0" smtClean="0"/>
              <a:t>contracts;</a:t>
            </a:r>
            <a:endParaRPr lang="en-US" dirty="0"/>
          </a:p>
          <a:p>
            <a:r>
              <a:rPr lang="en-US" dirty="0"/>
              <a:t> Contract review, renewal and </a:t>
            </a:r>
            <a:r>
              <a:rPr lang="en-US" dirty="0" smtClean="0"/>
              <a:t>termination;</a:t>
            </a:r>
            <a:endParaRPr lang="en-US" dirty="0"/>
          </a:p>
          <a:p>
            <a:r>
              <a:rPr lang="en-US" dirty="0"/>
              <a:t> Management of suppliers and supplier </a:t>
            </a:r>
            <a:r>
              <a:rPr lang="en-US" dirty="0" smtClean="0"/>
              <a:t>performance;</a:t>
            </a:r>
            <a:endParaRPr lang="en-US" dirty="0"/>
          </a:p>
          <a:p>
            <a:r>
              <a:rPr lang="en-US" dirty="0"/>
              <a:t> Agreement and implementation of service and supplier </a:t>
            </a:r>
            <a:r>
              <a:rPr lang="en-US" dirty="0" smtClean="0"/>
              <a:t>improvement </a:t>
            </a:r>
            <a:r>
              <a:rPr lang="pt-BR" dirty="0" err="1" smtClean="0"/>
              <a:t>plans</a:t>
            </a:r>
            <a:r>
              <a:rPr lang="pt-BR" dirty="0" smtClean="0"/>
              <a:t>;</a:t>
            </a:r>
            <a:endParaRPr lang="pt-BR" dirty="0"/>
          </a:p>
          <a:p>
            <a:r>
              <a:rPr lang="en-US" dirty="0"/>
              <a:t> Maintenance of standard contracts, terms and </a:t>
            </a:r>
            <a:r>
              <a:rPr lang="en-US" dirty="0" smtClean="0"/>
              <a:t>conditions;</a:t>
            </a:r>
            <a:endParaRPr lang="en-US" dirty="0"/>
          </a:p>
          <a:p>
            <a:r>
              <a:rPr lang="en-US" dirty="0"/>
              <a:t> Management of contractual dispute </a:t>
            </a:r>
            <a:r>
              <a:rPr lang="en-US" dirty="0" smtClean="0"/>
              <a:t>resolution;</a:t>
            </a:r>
            <a:endParaRPr lang="en-US" dirty="0"/>
          </a:p>
          <a:p>
            <a:r>
              <a:rPr lang="pt-BR" dirty="0"/>
              <a:t> Management </a:t>
            </a:r>
            <a:r>
              <a:rPr lang="pt-BR" dirty="0" err="1"/>
              <a:t>of</a:t>
            </a:r>
            <a:r>
              <a:rPr lang="pt-BR" dirty="0"/>
              <a:t> </a:t>
            </a:r>
            <a:r>
              <a:rPr lang="pt-BR" dirty="0" err="1"/>
              <a:t>sub-contracted</a:t>
            </a:r>
            <a:r>
              <a:rPr lang="pt-BR" dirty="0"/>
              <a:t> </a:t>
            </a:r>
            <a:r>
              <a:rPr lang="pt-BR" dirty="0" err="1"/>
              <a:t>suppliers</a:t>
            </a:r>
            <a:r>
              <a:rPr lang="pt-BR" dirty="0"/>
              <a:t>.</a:t>
            </a:r>
          </a:p>
        </p:txBody>
      </p:sp>
    </p:spTree>
    <p:extLst>
      <p:ext uri="{BB962C8B-B14F-4D97-AF65-F5344CB8AC3E}">
        <p14:creationId xmlns:p14="http://schemas.microsoft.com/office/powerpoint/2010/main" val="407555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9461" y="78830"/>
            <a:ext cx="11553505" cy="804041"/>
          </a:xfrm>
        </p:spPr>
        <p:txBody>
          <a:bodyPr/>
          <a:lstStyle/>
          <a:p>
            <a:r>
              <a:rPr lang="pt-BR" b="1" dirty="0" err="1" smtClean="0"/>
              <a:t>Scope</a:t>
            </a:r>
            <a:endParaRPr lang="pt-BR" b="1" dirty="0"/>
          </a:p>
        </p:txBody>
      </p:sp>
      <p:sp>
        <p:nvSpPr>
          <p:cNvPr id="3" name="Espaço Reservado para Conteúdo 2"/>
          <p:cNvSpPr>
            <a:spLocks noGrp="1"/>
          </p:cNvSpPr>
          <p:nvPr>
            <p:ph idx="1"/>
          </p:nvPr>
        </p:nvSpPr>
        <p:spPr>
          <a:xfrm>
            <a:off x="204953" y="1135119"/>
            <a:ext cx="11698014" cy="5612523"/>
          </a:xfrm>
        </p:spPr>
        <p:txBody>
          <a:bodyPr>
            <a:normAutofit fontScale="85000" lnSpcReduction="20000"/>
          </a:bodyPr>
          <a:lstStyle/>
          <a:p>
            <a:r>
              <a:rPr lang="en-US" b="1" dirty="0" smtClean="0"/>
              <a:t>New </a:t>
            </a:r>
            <a:r>
              <a:rPr lang="en-US" b="1" dirty="0"/>
              <a:t>and changed services: </a:t>
            </a:r>
            <a:r>
              <a:rPr lang="en-US" dirty="0"/>
              <a:t>Requirements </a:t>
            </a:r>
            <a:r>
              <a:rPr lang="en-US" dirty="0" smtClean="0"/>
              <a:t>are extracted </a:t>
            </a:r>
            <a:r>
              <a:rPr lang="en-US" dirty="0"/>
              <a:t>from </a:t>
            </a:r>
            <a:r>
              <a:rPr lang="en-US" dirty="0" smtClean="0"/>
              <a:t>portfolio </a:t>
            </a:r>
            <a:r>
              <a:rPr lang="en-US" dirty="0"/>
              <a:t>and </a:t>
            </a:r>
            <a:r>
              <a:rPr lang="en-US" u="sng" dirty="0"/>
              <a:t>each requirement is analyzed, documented and agreed</a:t>
            </a:r>
            <a:r>
              <a:rPr lang="en-US" dirty="0"/>
              <a:t>. A solution design is then </a:t>
            </a:r>
            <a:r>
              <a:rPr lang="en-US" dirty="0" smtClean="0"/>
              <a:t>produced and compared </a:t>
            </a:r>
            <a:r>
              <a:rPr lang="en-US" dirty="0"/>
              <a:t>with the </a:t>
            </a:r>
            <a:r>
              <a:rPr lang="en-US" dirty="0" smtClean="0"/>
              <a:t>strategies from </a:t>
            </a:r>
            <a:r>
              <a:rPr lang="en-US" dirty="0"/>
              <a:t>Service </a:t>
            </a:r>
            <a:r>
              <a:rPr lang="en-US" dirty="0" smtClean="0"/>
              <a:t>Strategy;</a:t>
            </a:r>
          </a:p>
          <a:p>
            <a:pPr marL="0" indent="0">
              <a:buNone/>
            </a:pPr>
            <a:endParaRPr lang="en-US" dirty="0"/>
          </a:p>
          <a:p>
            <a:r>
              <a:rPr lang="en-US" b="1" dirty="0" smtClean="0"/>
              <a:t>Service </a:t>
            </a:r>
            <a:r>
              <a:rPr lang="en-US" b="1" dirty="0"/>
              <a:t>Portfolio and Service Catalog: </a:t>
            </a:r>
            <a:r>
              <a:rPr lang="en-US" dirty="0"/>
              <a:t>To ensure that the new/changed </a:t>
            </a:r>
            <a:r>
              <a:rPr lang="en-US" u="sng" dirty="0"/>
              <a:t>services are consistent with all other </a:t>
            </a:r>
            <a:r>
              <a:rPr lang="en-US" u="sng" dirty="0" smtClean="0"/>
              <a:t>services</a:t>
            </a:r>
            <a:r>
              <a:rPr lang="en-US" dirty="0"/>
              <a:t>;</a:t>
            </a:r>
            <a:endParaRPr lang="en-US" dirty="0" smtClean="0"/>
          </a:p>
          <a:p>
            <a:endParaRPr lang="en-US" dirty="0"/>
          </a:p>
          <a:p>
            <a:r>
              <a:rPr lang="en-US" b="1" dirty="0" smtClean="0"/>
              <a:t>Technology </a:t>
            </a:r>
            <a:r>
              <a:rPr lang="en-US" b="1" dirty="0"/>
              <a:t>architectures and management systems: </a:t>
            </a:r>
            <a:r>
              <a:rPr lang="en-US" dirty="0"/>
              <a:t>To </a:t>
            </a:r>
            <a:r>
              <a:rPr lang="en-US" u="sng" dirty="0"/>
              <a:t>ensure</a:t>
            </a:r>
            <a:r>
              <a:rPr lang="en-US" dirty="0"/>
              <a:t> that all the existing technology architectures and management systems are consistent with the new/changed service, and </a:t>
            </a:r>
            <a:r>
              <a:rPr lang="en-US" u="sng" dirty="0"/>
              <a:t>have the capability to operate and maintain the new </a:t>
            </a:r>
            <a:r>
              <a:rPr lang="en-US" u="sng" dirty="0" smtClean="0"/>
              <a:t>service</a:t>
            </a:r>
            <a:r>
              <a:rPr lang="en-US" dirty="0"/>
              <a:t>;</a:t>
            </a:r>
            <a:endParaRPr lang="en-US" dirty="0" smtClean="0"/>
          </a:p>
          <a:p>
            <a:pPr marL="0" indent="0">
              <a:buNone/>
            </a:pPr>
            <a:endParaRPr lang="en-US" dirty="0" smtClean="0"/>
          </a:p>
          <a:p>
            <a:r>
              <a:rPr lang="en-US" b="1" dirty="0"/>
              <a:t>Processes required: </a:t>
            </a:r>
            <a:r>
              <a:rPr lang="en-US" dirty="0"/>
              <a:t>To ensure that the processes, roles, responsibilities and skills have the capability to operate, support and maintain the new/changed </a:t>
            </a:r>
            <a:r>
              <a:rPr lang="en-US" dirty="0" smtClean="0"/>
              <a:t>service</a:t>
            </a:r>
            <a:r>
              <a:rPr lang="en-US" dirty="0"/>
              <a:t>;</a:t>
            </a:r>
            <a:endParaRPr lang="en-US" dirty="0" smtClean="0"/>
          </a:p>
          <a:p>
            <a:pPr marL="0" indent="0">
              <a:buNone/>
            </a:pPr>
            <a:endParaRPr lang="en-US" dirty="0" smtClean="0"/>
          </a:p>
          <a:p>
            <a:r>
              <a:rPr lang="en-US" b="1" dirty="0" smtClean="0"/>
              <a:t>Measurement </a:t>
            </a:r>
            <a:r>
              <a:rPr lang="en-US" b="1" dirty="0"/>
              <a:t>methods and metrics: </a:t>
            </a:r>
            <a:r>
              <a:rPr lang="en-US" dirty="0"/>
              <a:t>To </a:t>
            </a:r>
            <a:r>
              <a:rPr lang="en-US" u="sng" dirty="0"/>
              <a:t>ensure</a:t>
            </a:r>
            <a:r>
              <a:rPr lang="en-US" dirty="0"/>
              <a:t> that the existing measurement methods </a:t>
            </a:r>
            <a:r>
              <a:rPr lang="en-US" u="sng" dirty="0"/>
              <a:t>can provide the required metrics </a:t>
            </a:r>
            <a:r>
              <a:rPr lang="en-US" dirty="0"/>
              <a:t>on the new/changed </a:t>
            </a:r>
            <a:r>
              <a:rPr lang="en-US" dirty="0" smtClean="0"/>
              <a:t>service.</a:t>
            </a:r>
            <a:endParaRPr lang="pt-BR" dirty="0"/>
          </a:p>
        </p:txBody>
      </p:sp>
    </p:spTree>
    <p:extLst>
      <p:ext uri="{BB962C8B-B14F-4D97-AF65-F5344CB8AC3E}">
        <p14:creationId xmlns:p14="http://schemas.microsoft.com/office/powerpoint/2010/main" val="13602220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err="1"/>
              <a:t>Supplier</a:t>
            </a:r>
            <a:r>
              <a:rPr lang="pt-BR" b="1" dirty="0"/>
              <a:t> </a:t>
            </a:r>
            <a:r>
              <a:rPr lang="pt-BR" b="1" dirty="0" err="1"/>
              <a:t>Categorization</a:t>
            </a:r>
            <a:endParaRPr lang="pt-BR" dirty="0"/>
          </a:p>
        </p:txBody>
      </p:sp>
      <p:sp>
        <p:nvSpPr>
          <p:cNvPr id="3" name="Espaço Reservado para Conteúdo 2"/>
          <p:cNvSpPr>
            <a:spLocks noGrp="1"/>
          </p:cNvSpPr>
          <p:nvPr>
            <p:ph idx="1"/>
          </p:nvPr>
        </p:nvSpPr>
        <p:spPr>
          <a:xfrm>
            <a:off x="382772" y="1825624"/>
            <a:ext cx="10971028" cy="4840989"/>
          </a:xfrm>
        </p:spPr>
        <p:txBody>
          <a:bodyPr>
            <a:normAutofit fontScale="62500" lnSpcReduction="20000"/>
          </a:bodyPr>
          <a:lstStyle/>
          <a:p>
            <a:pPr marL="0" indent="0">
              <a:buNone/>
            </a:pPr>
            <a:r>
              <a:rPr lang="en-US" dirty="0"/>
              <a:t>The amount of time and effort spent managing the supplier and the relationship </a:t>
            </a:r>
            <a:r>
              <a:rPr lang="en-US" dirty="0" smtClean="0"/>
              <a:t>can then </a:t>
            </a:r>
            <a:r>
              <a:rPr lang="en-US" dirty="0"/>
              <a:t>be appropriate to its categorization:</a:t>
            </a:r>
          </a:p>
          <a:p>
            <a:endParaRPr lang="en-US" dirty="0" smtClean="0"/>
          </a:p>
          <a:p>
            <a:r>
              <a:rPr lang="en-US" dirty="0" smtClean="0"/>
              <a:t> </a:t>
            </a:r>
            <a:r>
              <a:rPr lang="en-US" b="1" dirty="0"/>
              <a:t>Strategic: </a:t>
            </a:r>
            <a:r>
              <a:rPr lang="en-US" dirty="0"/>
              <a:t>for significant ‘partnering’ relationships that involve senior </a:t>
            </a:r>
            <a:r>
              <a:rPr lang="en-US" dirty="0" smtClean="0"/>
              <a:t>managers sharing </a:t>
            </a:r>
            <a:r>
              <a:rPr lang="en-US" dirty="0"/>
              <a:t>confidential strategic information to facilitate long-term plans. </a:t>
            </a:r>
            <a:r>
              <a:rPr lang="en-US" dirty="0" smtClean="0"/>
              <a:t>These relationships </a:t>
            </a:r>
            <a:r>
              <a:rPr lang="en-US" dirty="0"/>
              <a:t>would normally be managed and owned at a senior </a:t>
            </a:r>
            <a:r>
              <a:rPr lang="en-US" dirty="0" smtClean="0"/>
              <a:t>management level </a:t>
            </a:r>
            <a:r>
              <a:rPr lang="en-US" dirty="0"/>
              <a:t>within the service provider organization, and would involve regular </a:t>
            </a:r>
            <a:r>
              <a:rPr lang="en-US" dirty="0" smtClean="0"/>
              <a:t>and frequent </a:t>
            </a:r>
            <a:r>
              <a:rPr lang="en-US" dirty="0"/>
              <a:t>contact and performance reviews</a:t>
            </a:r>
            <a:r>
              <a:rPr lang="en-US" dirty="0" smtClean="0"/>
              <a:t>.</a:t>
            </a:r>
          </a:p>
          <a:p>
            <a:endParaRPr lang="en-US" dirty="0"/>
          </a:p>
          <a:p>
            <a:r>
              <a:rPr lang="en-US" dirty="0"/>
              <a:t> </a:t>
            </a:r>
            <a:r>
              <a:rPr lang="en-US" b="1" dirty="0"/>
              <a:t>Tactical: </a:t>
            </a:r>
            <a:r>
              <a:rPr lang="en-US" dirty="0"/>
              <a:t>for relationships involving significant commercial activity and </a:t>
            </a:r>
            <a:r>
              <a:rPr lang="en-US" dirty="0" smtClean="0"/>
              <a:t>business interaction</a:t>
            </a:r>
            <a:r>
              <a:rPr lang="en-US" dirty="0"/>
              <a:t>. These relationships would normally be managed by </a:t>
            </a:r>
            <a:r>
              <a:rPr lang="en-US" dirty="0" smtClean="0"/>
              <a:t>middle management </a:t>
            </a:r>
            <a:r>
              <a:rPr lang="en-US" dirty="0"/>
              <a:t>and would involve regular contact and performance reviews, </a:t>
            </a:r>
            <a:r>
              <a:rPr lang="en-US" dirty="0" smtClean="0"/>
              <a:t>often </a:t>
            </a:r>
            <a:r>
              <a:rPr lang="pt-BR" dirty="0" err="1" smtClean="0"/>
              <a:t>including</a:t>
            </a:r>
            <a:r>
              <a:rPr lang="pt-BR" dirty="0" smtClean="0"/>
              <a:t> </a:t>
            </a:r>
            <a:r>
              <a:rPr lang="pt-BR" dirty="0" err="1"/>
              <a:t>ongoing</a:t>
            </a:r>
            <a:r>
              <a:rPr lang="pt-BR" dirty="0"/>
              <a:t> </a:t>
            </a:r>
            <a:r>
              <a:rPr lang="pt-BR" dirty="0" err="1"/>
              <a:t>improvement</a:t>
            </a:r>
            <a:r>
              <a:rPr lang="pt-BR" dirty="0"/>
              <a:t> </a:t>
            </a:r>
            <a:r>
              <a:rPr lang="pt-BR" dirty="0" err="1"/>
              <a:t>programs</a:t>
            </a:r>
            <a:r>
              <a:rPr lang="pt-BR" dirty="0" smtClean="0"/>
              <a:t>.</a:t>
            </a:r>
          </a:p>
          <a:p>
            <a:endParaRPr lang="pt-BR" dirty="0"/>
          </a:p>
          <a:p>
            <a:r>
              <a:rPr lang="en-US" dirty="0"/>
              <a:t> </a:t>
            </a:r>
            <a:r>
              <a:rPr lang="en-US" b="1" dirty="0"/>
              <a:t>Operational: </a:t>
            </a:r>
            <a:r>
              <a:rPr lang="en-US" dirty="0"/>
              <a:t>for suppliers of operational products or services. </a:t>
            </a:r>
            <a:r>
              <a:rPr lang="en-US" dirty="0" smtClean="0"/>
              <a:t>These relationships </a:t>
            </a:r>
            <a:r>
              <a:rPr lang="en-US" dirty="0"/>
              <a:t>would normally be managed by junior operational management </a:t>
            </a:r>
            <a:r>
              <a:rPr lang="en-US" dirty="0" smtClean="0"/>
              <a:t>and would </a:t>
            </a:r>
            <a:r>
              <a:rPr lang="en-US" dirty="0"/>
              <a:t>involve infrequent but regular contact and performance reviews</a:t>
            </a:r>
            <a:r>
              <a:rPr lang="en-US" dirty="0" smtClean="0"/>
              <a:t>.</a:t>
            </a:r>
          </a:p>
          <a:p>
            <a:endParaRPr lang="en-US" dirty="0"/>
          </a:p>
          <a:p>
            <a:r>
              <a:rPr lang="en-US" dirty="0"/>
              <a:t> </a:t>
            </a:r>
            <a:r>
              <a:rPr lang="en-US" b="1" dirty="0"/>
              <a:t>Commodity: </a:t>
            </a:r>
            <a:r>
              <a:rPr lang="en-US" dirty="0"/>
              <a:t>for suppliers that provide low-value and/or readily </a:t>
            </a:r>
            <a:r>
              <a:rPr lang="en-US" dirty="0" smtClean="0"/>
              <a:t>available products </a:t>
            </a:r>
            <a:r>
              <a:rPr lang="en-US" dirty="0"/>
              <a:t>and services, which could be alternatively sourced relatively easily</a:t>
            </a:r>
            <a:endParaRPr lang="pt-BR" dirty="0"/>
          </a:p>
        </p:txBody>
      </p:sp>
    </p:spTree>
    <p:extLst>
      <p:ext uri="{BB962C8B-B14F-4D97-AF65-F5344CB8AC3E}">
        <p14:creationId xmlns:p14="http://schemas.microsoft.com/office/powerpoint/2010/main" val="29981660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Supplier and Contracts Database (SCD)</a:t>
            </a:r>
            <a:endParaRPr lang="pt-BR" dirty="0"/>
          </a:p>
        </p:txBody>
      </p:sp>
      <p:pic>
        <p:nvPicPr>
          <p:cNvPr id="4" name="Imagem 3"/>
          <p:cNvPicPr>
            <a:picLocks noChangeAspect="1"/>
          </p:cNvPicPr>
          <p:nvPr/>
        </p:nvPicPr>
        <p:blipFill>
          <a:blip r:embed="rId2"/>
          <a:stretch>
            <a:fillRect/>
          </a:stretch>
        </p:blipFill>
        <p:spPr>
          <a:xfrm>
            <a:off x="3877339" y="2080880"/>
            <a:ext cx="4267200" cy="3695700"/>
          </a:xfrm>
          <a:prstGeom prst="rect">
            <a:avLst/>
          </a:prstGeom>
        </p:spPr>
      </p:pic>
    </p:spTree>
    <p:extLst>
      <p:ext uri="{BB962C8B-B14F-4D97-AF65-F5344CB8AC3E}">
        <p14:creationId xmlns:p14="http://schemas.microsoft.com/office/powerpoint/2010/main" val="897219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Supplier and Contracts Database (SCD)</a:t>
            </a:r>
            <a:endParaRPr lang="pt-BR" dirty="0"/>
          </a:p>
        </p:txBody>
      </p:sp>
      <p:sp>
        <p:nvSpPr>
          <p:cNvPr id="3" name="Espaço Reservado para Conteúdo 2"/>
          <p:cNvSpPr>
            <a:spLocks noGrp="1"/>
          </p:cNvSpPr>
          <p:nvPr>
            <p:ph idx="1"/>
          </p:nvPr>
        </p:nvSpPr>
        <p:spPr/>
        <p:txBody>
          <a:bodyPr>
            <a:normAutofit/>
          </a:bodyPr>
          <a:lstStyle/>
          <a:p>
            <a:pPr marL="0" indent="0">
              <a:buNone/>
            </a:pPr>
            <a:r>
              <a:rPr lang="en-US" dirty="0"/>
              <a:t>The information provided within the SCD will provide </a:t>
            </a:r>
            <a:r>
              <a:rPr lang="en-US" dirty="0" smtClean="0"/>
              <a:t>a complete </a:t>
            </a:r>
            <a:r>
              <a:rPr lang="en-US" dirty="0"/>
              <a:t>set of reference information for all Supplier Management procedures </a:t>
            </a:r>
            <a:r>
              <a:rPr lang="en-US" dirty="0" smtClean="0"/>
              <a:t>and </a:t>
            </a:r>
            <a:r>
              <a:rPr lang="pt-BR" dirty="0" err="1" smtClean="0"/>
              <a:t>activities</a:t>
            </a:r>
            <a:r>
              <a:rPr lang="pt-BR" dirty="0"/>
              <a:t>:</a:t>
            </a:r>
          </a:p>
          <a:p>
            <a:r>
              <a:rPr lang="en-US" dirty="0"/>
              <a:t> Supplier categorization and </a:t>
            </a:r>
            <a:r>
              <a:rPr lang="en-US" dirty="0" err="1"/>
              <a:t>and</a:t>
            </a:r>
            <a:r>
              <a:rPr lang="en-US" dirty="0"/>
              <a:t> maintenance of the Supplier and</a:t>
            </a:r>
          </a:p>
          <a:p>
            <a:r>
              <a:rPr lang="pt-BR" dirty="0" err="1"/>
              <a:t>Contracts</a:t>
            </a:r>
            <a:r>
              <a:rPr lang="pt-BR" dirty="0"/>
              <a:t> </a:t>
            </a:r>
            <a:r>
              <a:rPr lang="pt-BR" dirty="0" err="1"/>
              <a:t>database</a:t>
            </a:r>
            <a:r>
              <a:rPr lang="pt-BR" dirty="0"/>
              <a:t>. (SD)</a:t>
            </a:r>
          </a:p>
          <a:p>
            <a:r>
              <a:rPr lang="en-US" dirty="0"/>
              <a:t> Evaluation and set up of new suppliers and contracts. (SD)</a:t>
            </a:r>
          </a:p>
          <a:p>
            <a:r>
              <a:rPr lang="pt-BR" dirty="0"/>
              <a:t> </a:t>
            </a:r>
            <a:r>
              <a:rPr lang="pt-BR" dirty="0" err="1"/>
              <a:t>Establish</a:t>
            </a:r>
            <a:r>
              <a:rPr lang="pt-BR" dirty="0"/>
              <a:t> new </a:t>
            </a:r>
            <a:r>
              <a:rPr lang="pt-BR" dirty="0" err="1"/>
              <a:t>suppliers</a:t>
            </a:r>
            <a:r>
              <a:rPr lang="pt-BR" dirty="0"/>
              <a:t>. (ST)</a:t>
            </a:r>
          </a:p>
          <a:p>
            <a:r>
              <a:rPr lang="en-US" dirty="0"/>
              <a:t> Supplier and Contract Management and performance.(SO)</a:t>
            </a:r>
          </a:p>
          <a:p>
            <a:r>
              <a:rPr lang="en-US" dirty="0"/>
              <a:t> Contract Renewal and termination.(SO)</a:t>
            </a:r>
            <a:endParaRPr lang="pt-BR" dirty="0"/>
          </a:p>
        </p:txBody>
      </p:sp>
    </p:spTree>
    <p:extLst>
      <p:ext uri="{BB962C8B-B14F-4D97-AF65-F5344CB8AC3E}">
        <p14:creationId xmlns:p14="http://schemas.microsoft.com/office/powerpoint/2010/main" val="39274658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err="1" smtClean="0"/>
              <a:t>References</a:t>
            </a:r>
            <a:endParaRPr lang="pt-BR" b="1" dirty="0"/>
          </a:p>
        </p:txBody>
      </p:sp>
      <p:sp>
        <p:nvSpPr>
          <p:cNvPr id="3" name="Espaço Reservado para Conteúdo 2"/>
          <p:cNvSpPr>
            <a:spLocks noGrp="1"/>
          </p:cNvSpPr>
          <p:nvPr>
            <p:ph idx="1"/>
          </p:nvPr>
        </p:nvSpPr>
        <p:spPr/>
        <p:txBody>
          <a:bodyPr>
            <a:normAutofit fontScale="77500" lnSpcReduction="20000"/>
          </a:bodyPr>
          <a:lstStyle/>
          <a:p>
            <a:pPr marL="0" indent="0">
              <a:buNone/>
            </a:pPr>
            <a:r>
              <a:rPr lang="pt-BR" sz="3200" b="1" dirty="0" smtClean="0"/>
              <a:t>HP Service Design</a:t>
            </a:r>
            <a:endParaRPr lang="pt-BR" sz="3200" b="1" dirty="0"/>
          </a:p>
          <a:p>
            <a:pPr marL="0" indent="0">
              <a:buNone/>
            </a:pPr>
            <a:r>
              <a:rPr lang="pt-BR" sz="2900" dirty="0" smtClean="0">
                <a:hlinkClick r:id="rId2"/>
              </a:rPr>
              <a:t>https</a:t>
            </a:r>
            <a:r>
              <a:rPr lang="pt-BR" sz="2900" dirty="0">
                <a:hlinkClick r:id="rId2"/>
              </a:rPr>
              <a:t>://www.slideshare.net/sagaroceanic11/4-service-design-25474787</a:t>
            </a:r>
            <a:endParaRPr lang="pt-BR" sz="2900" dirty="0"/>
          </a:p>
          <a:p>
            <a:pPr marL="0" indent="0">
              <a:buNone/>
            </a:pPr>
            <a:endParaRPr lang="pt-BR" b="1" dirty="0"/>
          </a:p>
          <a:p>
            <a:pPr marL="0" indent="0">
              <a:buNone/>
            </a:pPr>
            <a:r>
              <a:rPr lang="pt-BR" b="1" dirty="0" smtClean="0"/>
              <a:t>Service </a:t>
            </a:r>
            <a:r>
              <a:rPr lang="pt-BR" b="1" dirty="0"/>
              <a:t>Design </a:t>
            </a:r>
            <a:r>
              <a:rPr lang="pt-BR" b="1" dirty="0" err="1"/>
              <a:t>Package</a:t>
            </a:r>
            <a:r>
              <a:rPr lang="pt-BR" b="1" dirty="0"/>
              <a:t> (SDP</a:t>
            </a:r>
            <a:r>
              <a:rPr lang="pt-BR" b="1" dirty="0" smtClean="0"/>
              <a:t>) </a:t>
            </a:r>
            <a:r>
              <a:rPr lang="pt-BR" b="1" dirty="0" err="1" smtClean="0"/>
              <a:t>Study</a:t>
            </a:r>
            <a:r>
              <a:rPr lang="pt-BR" b="1" dirty="0" smtClean="0"/>
              <a:t> Case </a:t>
            </a:r>
            <a:r>
              <a:rPr lang="pt-BR" b="1" dirty="0" err="1" smtClean="0"/>
              <a:t>Rolls</a:t>
            </a:r>
            <a:r>
              <a:rPr lang="pt-BR" b="1" dirty="0" smtClean="0"/>
              <a:t> </a:t>
            </a:r>
            <a:r>
              <a:rPr lang="pt-BR" b="1" dirty="0" err="1" smtClean="0"/>
              <a:t>Royce</a:t>
            </a:r>
            <a:endParaRPr lang="pt-BR" b="1" dirty="0" smtClean="0"/>
          </a:p>
          <a:p>
            <a:pPr marL="0" indent="0">
              <a:buNone/>
            </a:pPr>
            <a:r>
              <a:rPr lang="en-US" dirty="0" smtClean="0">
                <a:hlinkClick r:id="rId3"/>
              </a:rPr>
              <a:t>https</a:t>
            </a:r>
            <a:r>
              <a:rPr lang="en-US" dirty="0">
                <a:hlinkClick r:id="rId3"/>
              </a:rPr>
              <a:t>://</a:t>
            </a:r>
            <a:r>
              <a:rPr lang="en-US" dirty="0" smtClean="0">
                <a:hlinkClick r:id="rId3"/>
              </a:rPr>
              <a:t>www.slideshare.net/TonyOxley/itsmf-regional-group-service-design-package</a:t>
            </a:r>
            <a:endParaRPr lang="en-US" dirty="0" smtClean="0"/>
          </a:p>
          <a:p>
            <a:pPr marL="0" indent="0">
              <a:buNone/>
            </a:pPr>
            <a:endParaRPr lang="en-US" b="1" dirty="0" smtClean="0"/>
          </a:p>
          <a:p>
            <a:pPr marL="0" indent="0">
              <a:buNone/>
            </a:pPr>
            <a:r>
              <a:rPr lang="en-US" b="1" dirty="0" smtClean="0"/>
              <a:t>ITIL </a:t>
            </a:r>
            <a:r>
              <a:rPr lang="en-US" b="1" dirty="0"/>
              <a:t>Service Acceptance Criteria – keep control in your hands</a:t>
            </a:r>
          </a:p>
          <a:p>
            <a:pPr marL="0" indent="0">
              <a:buNone/>
            </a:pPr>
            <a:r>
              <a:rPr lang="pt-BR" dirty="0" smtClean="0">
                <a:hlinkClick r:id="rId4"/>
              </a:rPr>
              <a:t>https</a:t>
            </a:r>
            <a:r>
              <a:rPr lang="pt-BR" dirty="0">
                <a:hlinkClick r:id="rId4"/>
              </a:rPr>
              <a:t>://advisera.com/20000academy/knowledgebase/itil-service-acceptance-criteria-keep-control-hands</a:t>
            </a:r>
            <a:r>
              <a:rPr lang="pt-BR" dirty="0" smtClean="0">
                <a:hlinkClick r:id="rId4"/>
              </a:rPr>
              <a:t>/</a:t>
            </a:r>
            <a:endParaRPr lang="pt-BR" dirty="0" smtClean="0"/>
          </a:p>
          <a:p>
            <a:pPr marL="0" indent="0">
              <a:buNone/>
            </a:pPr>
            <a:endParaRPr lang="pt-BR" dirty="0"/>
          </a:p>
          <a:p>
            <a:pPr marL="0" indent="0">
              <a:buNone/>
            </a:pPr>
            <a:r>
              <a:rPr lang="pt-BR" b="1" dirty="0" smtClean="0"/>
              <a:t>Service Catalogue</a:t>
            </a:r>
          </a:p>
          <a:p>
            <a:pPr marL="0" indent="0">
              <a:buNone/>
            </a:pPr>
            <a:r>
              <a:rPr lang="pt-BR" dirty="0">
                <a:hlinkClick r:id="rId5"/>
              </a:rPr>
              <a:t>http://</a:t>
            </a:r>
            <a:r>
              <a:rPr lang="pt-BR" dirty="0" smtClean="0">
                <a:hlinkClick r:id="rId5"/>
              </a:rPr>
              <a:t>os.itil.org/en/vomkennen/itil/servicedesign/servicedesignprozesse/index.php</a:t>
            </a:r>
            <a:endParaRPr lang="pt-BR" dirty="0"/>
          </a:p>
          <a:p>
            <a:pPr marL="0" indent="0">
              <a:buNone/>
            </a:pPr>
            <a:endParaRPr lang="pt-BR" dirty="0"/>
          </a:p>
        </p:txBody>
      </p:sp>
    </p:spTree>
    <p:extLst>
      <p:ext uri="{BB962C8B-B14F-4D97-AF65-F5344CB8AC3E}">
        <p14:creationId xmlns:p14="http://schemas.microsoft.com/office/powerpoint/2010/main" val="356990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2152" y="283779"/>
            <a:ext cx="9743089" cy="898634"/>
          </a:xfrm>
        </p:spPr>
        <p:txBody>
          <a:bodyPr>
            <a:normAutofit/>
          </a:bodyPr>
          <a:lstStyle/>
          <a:p>
            <a:r>
              <a:rPr lang="pt-BR" b="1" dirty="0" err="1"/>
              <a:t>Benefits</a:t>
            </a:r>
            <a:r>
              <a:rPr lang="pt-BR" b="1" dirty="0"/>
              <a:t> : </a:t>
            </a:r>
            <a:r>
              <a:rPr lang="pt-BR" b="1" dirty="0" err="1"/>
              <a:t>Value</a:t>
            </a:r>
            <a:r>
              <a:rPr lang="pt-BR" b="1" dirty="0"/>
              <a:t> </a:t>
            </a:r>
            <a:r>
              <a:rPr lang="pt-BR" b="1" dirty="0" err="1"/>
              <a:t>to</a:t>
            </a:r>
            <a:r>
              <a:rPr lang="pt-BR" b="1" dirty="0"/>
              <a:t> business</a:t>
            </a:r>
          </a:p>
        </p:txBody>
      </p:sp>
      <p:sp>
        <p:nvSpPr>
          <p:cNvPr id="3" name="Espaço Reservado para Conteúdo 2"/>
          <p:cNvSpPr>
            <a:spLocks noGrp="1"/>
          </p:cNvSpPr>
          <p:nvPr>
            <p:ph idx="1"/>
          </p:nvPr>
        </p:nvSpPr>
        <p:spPr>
          <a:xfrm>
            <a:off x="662152" y="1639614"/>
            <a:ext cx="9743089" cy="5218386"/>
          </a:xfrm>
        </p:spPr>
        <p:txBody>
          <a:bodyPr>
            <a:noAutofit/>
          </a:bodyPr>
          <a:lstStyle/>
          <a:p>
            <a:pPr marL="0" indent="0">
              <a:buNone/>
            </a:pPr>
            <a:r>
              <a:rPr lang="en-US" sz="2400" dirty="0" smtClean="0"/>
              <a:t>-</a:t>
            </a:r>
            <a:r>
              <a:rPr lang="en-US" sz="2400" u="sng" dirty="0"/>
              <a:t>Improves</a:t>
            </a:r>
            <a:r>
              <a:rPr lang="en-US" sz="2400" dirty="0"/>
              <a:t> </a:t>
            </a:r>
            <a:endParaRPr lang="en-US" sz="2400" dirty="0" smtClean="0"/>
          </a:p>
          <a:p>
            <a:pPr marL="0" indent="0">
              <a:buNone/>
            </a:pPr>
            <a:r>
              <a:rPr lang="en-US" sz="2400" dirty="0"/>
              <a:t>	</a:t>
            </a:r>
            <a:r>
              <a:rPr lang="en-US" sz="2400" dirty="0" smtClean="0"/>
              <a:t>Quality </a:t>
            </a:r>
            <a:r>
              <a:rPr lang="en-US" sz="2400" dirty="0"/>
              <a:t>of Service (</a:t>
            </a:r>
            <a:r>
              <a:rPr lang="en-US" sz="2400" dirty="0" err="1"/>
              <a:t>QoS</a:t>
            </a:r>
            <a:r>
              <a:rPr lang="en-US" sz="2400" dirty="0" smtClean="0"/>
              <a:t>);</a:t>
            </a:r>
          </a:p>
          <a:p>
            <a:pPr marL="0" indent="0">
              <a:buNone/>
            </a:pPr>
            <a:r>
              <a:rPr lang="en-US" sz="2400" dirty="0" smtClean="0"/>
              <a:t>	Consistency </a:t>
            </a:r>
            <a:r>
              <a:rPr lang="en-US" sz="2400" dirty="0"/>
              <a:t>of </a:t>
            </a:r>
            <a:r>
              <a:rPr lang="en-US" sz="2400" dirty="0" smtClean="0"/>
              <a:t>service;</a:t>
            </a:r>
          </a:p>
          <a:p>
            <a:pPr marL="0" indent="0">
              <a:buNone/>
            </a:pPr>
            <a:r>
              <a:rPr lang="en-US" sz="2400" dirty="0" smtClean="0"/>
              <a:t>	Service </a:t>
            </a:r>
            <a:r>
              <a:rPr lang="en-US" sz="2400" dirty="0"/>
              <a:t>alignment</a:t>
            </a:r>
            <a:r>
              <a:rPr lang="en-US" sz="2400" dirty="0" smtClean="0"/>
              <a:t>;</a:t>
            </a:r>
          </a:p>
          <a:p>
            <a:pPr marL="0" indent="0">
              <a:buNone/>
            </a:pPr>
            <a:r>
              <a:rPr lang="en-US" sz="2400" dirty="0" smtClean="0"/>
              <a:t>	Information </a:t>
            </a:r>
            <a:r>
              <a:rPr lang="en-US" sz="2400" dirty="0"/>
              <a:t>and decision making</a:t>
            </a:r>
          </a:p>
          <a:p>
            <a:pPr marL="0" indent="0">
              <a:buNone/>
            </a:pPr>
            <a:endParaRPr lang="en-US" sz="2400" dirty="0" smtClean="0"/>
          </a:p>
          <a:p>
            <a:pPr marL="0" indent="0">
              <a:buNone/>
            </a:pPr>
            <a:r>
              <a:rPr lang="en-US" sz="2400" dirty="0"/>
              <a:t>-</a:t>
            </a:r>
            <a:r>
              <a:rPr lang="en-US" sz="2400" u="sng" dirty="0"/>
              <a:t>Reduced</a:t>
            </a:r>
            <a:r>
              <a:rPr lang="en-US" sz="2400" dirty="0"/>
              <a:t> Total Cost of Ownership (TCO</a:t>
            </a:r>
            <a:r>
              <a:rPr lang="en-US" sz="2400" dirty="0" smtClean="0"/>
              <a:t>);</a:t>
            </a:r>
            <a:endParaRPr lang="en-US" sz="2400" dirty="0"/>
          </a:p>
          <a:p>
            <a:pPr marL="0" indent="0">
              <a:buNone/>
            </a:pPr>
            <a:endParaRPr lang="en-US" sz="2400" dirty="0"/>
          </a:p>
          <a:p>
            <a:pPr marL="0" indent="0">
              <a:buNone/>
            </a:pPr>
            <a:r>
              <a:rPr lang="en-US" sz="2400" dirty="0"/>
              <a:t>-</a:t>
            </a:r>
            <a:r>
              <a:rPr lang="en-US" sz="2400" u="sng" dirty="0"/>
              <a:t>Easier implementation </a:t>
            </a:r>
            <a:r>
              <a:rPr lang="en-US" sz="2400" dirty="0"/>
              <a:t>of new or changed </a:t>
            </a:r>
            <a:r>
              <a:rPr lang="en-US" sz="2400" dirty="0" smtClean="0"/>
              <a:t>services</a:t>
            </a:r>
            <a:r>
              <a:rPr lang="en-US" sz="2400" dirty="0"/>
              <a:t>;</a:t>
            </a:r>
            <a:endParaRPr lang="en-US" sz="2400" dirty="0" smtClean="0"/>
          </a:p>
          <a:p>
            <a:pPr marL="0" indent="0">
              <a:buNone/>
            </a:pPr>
            <a:endParaRPr lang="en-US" sz="2400" dirty="0"/>
          </a:p>
          <a:p>
            <a:pPr marL="0" indent="0">
              <a:buNone/>
            </a:pPr>
            <a:r>
              <a:rPr lang="en-US" sz="2400" dirty="0" smtClean="0"/>
              <a:t>-</a:t>
            </a:r>
            <a:r>
              <a:rPr lang="en-US" sz="2400" u="sng" dirty="0"/>
              <a:t>More effective</a:t>
            </a:r>
            <a:r>
              <a:rPr lang="en-US" sz="2400" dirty="0"/>
              <a:t> Service </a:t>
            </a:r>
            <a:r>
              <a:rPr lang="en-US" sz="2400" dirty="0" smtClean="0"/>
              <a:t>Management, IT processes</a:t>
            </a:r>
            <a:r>
              <a:rPr lang="en-US" sz="2400" dirty="0"/>
              <a:t> </a:t>
            </a:r>
            <a:r>
              <a:rPr lang="en-US" sz="2400" dirty="0" smtClean="0"/>
              <a:t>and performance.</a:t>
            </a:r>
            <a:endParaRPr lang="pt-BR" sz="2400" dirty="0"/>
          </a:p>
        </p:txBody>
      </p:sp>
    </p:spTree>
    <p:extLst>
      <p:ext uri="{BB962C8B-B14F-4D97-AF65-F5344CB8AC3E}">
        <p14:creationId xmlns:p14="http://schemas.microsoft.com/office/powerpoint/2010/main" val="3585055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Key </a:t>
            </a:r>
            <a:r>
              <a:rPr lang="pt-BR" b="1" dirty="0" err="1" smtClean="0"/>
              <a:t>Concept</a:t>
            </a:r>
            <a:r>
              <a:rPr lang="pt-BR" b="1" dirty="0"/>
              <a:t>: The Four </a:t>
            </a:r>
            <a:r>
              <a:rPr lang="pt-BR" b="1" dirty="0" err="1"/>
              <a:t>P's</a:t>
            </a:r>
            <a:endParaRPr lang="pt-BR" b="1" dirty="0"/>
          </a:p>
        </p:txBody>
      </p:sp>
      <p:sp>
        <p:nvSpPr>
          <p:cNvPr id="5" name="Retângulo 4"/>
          <p:cNvSpPr/>
          <p:nvPr/>
        </p:nvSpPr>
        <p:spPr>
          <a:xfrm>
            <a:off x="5186855" y="2670194"/>
            <a:ext cx="6858001" cy="2677656"/>
          </a:xfrm>
          <a:prstGeom prst="rect">
            <a:avLst/>
          </a:prstGeom>
        </p:spPr>
        <p:txBody>
          <a:bodyPr wrap="square">
            <a:spAutoFit/>
          </a:bodyPr>
          <a:lstStyle/>
          <a:p>
            <a:pPr marL="285750" indent="-285750">
              <a:buFont typeface="Arial" panose="020B0604020202020204" pitchFamily="34" charset="0"/>
              <a:buChar char="•"/>
            </a:pPr>
            <a:r>
              <a:rPr lang="pt-BR" sz="2400" b="1" dirty="0" smtClean="0"/>
              <a:t>People	</a:t>
            </a:r>
            <a:r>
              <a:rPr lang="pt-BR" sz="2400" dirty="0" err="1"/>
              <a:t>customer</a:t>
            </a:r>
            <a:r>
              <a:rPr lang="pt-BR" sz="2400" dirty="0"/>
              <a:t>, </a:t>
            </a:r>
            <a:r>
              <a:rPr lang="pt-BR" sz="2400" dirty="0" err="1"/>
              <a:t>stakeholders</a:t>
            </a:r>
            <a:r>
              <a:rPr lang="pt-BR" sz="2400" dirty="0"/>
              <a:t> </a:t>
            </a:r>
            <a:r>
              <a:rPr lang="pt-BR" sz="2400" dirty="0" err="1"/>
              <a:t>and</a:t>
            </a:r>
            <a:r>
              <a:rPr lang="pt-BR" sz="2400" dirty="0"/>
              <a:t> staff;</a:t>
            </a:r>
          </a:p>
          <a:p>
            <a:pPr marL="342900" indent="-342900">
              <a:buFont typeface="Arial" panose="020B0604020202020204" pitchFamily="34" charset="0"/>
              <a:buChar char="•"/>
            </a:pPr>
            <a:endParaRPr lang="pt-BR" sz="2400" dirty="0"/>
          </a:p>
          <a:p>
            <a:pPr marL="285750" indent="-285750">
              <a:buFont typeface="Arial" panose="020B0604020202020204" pitchFamily="34" charset="0"/>
              <a:buChar char="•"/>
            </a:pPr>
            <a:r>
              <a:rPr lang="pt-BR" sz="2400" b="1" dirty="0" smtClean="0"/>
              <a:t>Processes	</a:t>
            </a:r>
            <a:r>
              <a:rPr lang="pt-BR" sz="2400" dirty="0" err="1" smtClean="0"/>
              <a:t>methods</a:t>
            </a:r>
            <a:r>
              <a:rPr lang="pt-BR" sz="2400" dirty="0" smtClean="0"/>
              <a:t> more </a:t>
            </a:r>
            <a:r>
              <a:rPr lang="pt-BR" sz="2400" dirty="0" err="1" smtClean="0"/>
              <a:t>or</a:t>
            </a:r>
            <a:r>
              <a:rPr lang="pt-BR" sz="2400" dirty="0" smtClean="0"/>
              <a:t> </a:t>
            </a:r>
            <a:r>
              <a:rPr lang="pt-BR" sz="2400" dirty="0" err="1" smtClean="0"/>
              <a:t>less</a:t>
            </a:r>
            <a:r>
              <a:rPr lang="pt-BR" sz="2400" dirty="0" smtClean="0"/>
              <a:t> </a:t>
            </a:r>
            <a:r>
              <a:rPr lang="pt-BR" sz="2400" dirty="0" err="1" smtClean="0"/>
              <a:t>flexibles</a:t>
            </a:r>
            <a:r>
              <a:rPr lang="pt-BR" sz="2400" dirty="0" smtClean="0"/>
              <a:t>;</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b="1" dirty="0" err="1" smtClean="0"/>
              <a:t>Products</a:t>
            </a:r>
            <a:r>
              <a:rPr lang="pt-BR" sz="2400" dirty="0" smtClean="0"/>
              <a:t>	</a:t>
            </a:r>
            <a:r>
              <a:rPr lang="pt-BR" sz="2400" dirty="0" err="1" smtClean="0"/>
              <a:t>services</a:t>
            </a:r>
            <a:r>
              <a:rPr lang="pt-BR" sz="2400" dirty="0"/>
              <a:t>, </a:t>
            </a:r>
            <a:r>
              <a:rPr lang="pt-BR" sz="2400" dirty="0" err="1" smtClean="0"/>
              <a:t>technology</a:t>
            </a:r>
            <a:r>
              <a:rPr lang="pt-BR" sz="2400" dirty="0" smtClean="0"/>
              <a:t> </a:t>
            </a:r>
            <a:r>
              <a:rPr lang="pt-BR" sz="2400" dirty="0" err="1"/>
              <a:t>and</a:t>
            </a:r>
            <a:r>
              <a:rPr lang="pt-BR" sz="2400" dirty="0"/>
              <a:t> </a:t>
            </a:r>
            <a:r>
              <a:rPr lang="pt-BR" sz="2400" dirty="0" smtClean="0"/>
              <a:t>tools;</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b="1" dirty="0" err="1" smtClean="0"/>
              <a:t>Partners</a:t>
            </a:r>
            <a:r>
              <a:rPr lang="pt-BR" sz="2400" b="1" dirty="0" smtClean="0"/>
              <a:t>	</a:t>
            </a:r>
            <a:r>
              <a:rPr lang="pt-BR" sz="2400" dirty="0" err="1" smtClean="0"/>
              <a:t>suppliers</a:t>
            </a:r>
            <a:r>
              <a:rPr lang="pt-BR" sz="2400" dirty="0"/>
              <a:t>, </a:t>
            </a:r>
            <a:r>
              <a:rPr lang="pt-BR" sz="2400" dirty="0" err="1" smtClean="0"/>
              <a:t>manufacturers</a:t>
            </a:r>
            <a:r>
              <a:rPr lang="pt-BR" sz="2400" dirty="0" smtClean="0"/>
              <a:t> </a:t>
            </a:r>
            <a:r>
              <a:rPr lang="pt-BR" sz="2400" dirty="0" err="1"/>
              <a:t>and</a:t>
            </a:r>
            <a:r>
              <a:rPr lang="pt-BR" sz="2400" dirty="0"/>
              <a:t> </a:t>
            </a:r>
            <a:r>
              <a:rPr lang="pt-BR" sz="2400" dirty="0" err="1" smtClean="0"/>
              <a:t>vendors</a:t>
            </a:r>
            <a:r>
              <a:rPr lang="pt-BR" sz="2400" dirty="0" smtClean="0"/>
              <a:t>;</a:t>
            </a:r>
            <a:endParaRPr lang="pt-BR" sz="2400" dirty="0"/>
          </a:p>
        </p:txBody>
      </p:sp>
      <p:pic>
        <p:nvPicPr>
          <p:cNvPr id="6" name="Imagem 5"/>
          <p:cNvPicPr>
            <a:picLocks noChangeAspect="1"/>
          </p:cNvPicPr>
          <p:nvPr/>
        </p:nvPicPr>
        <p:blipFill>
          <a:blip r:embed="rId2"/>
          <a:stretch>
            <a:fillRect/>
          </a:stretch>
        </p:blipFill>
        <p:spPr>
          <a:xfrm>
            <a:off x="376730" y="1727785"/>
            <a:ext cx="4810125" cy="4562475"/>
          </a:xfrm>
          <a:prstGeom prst="rect">
            <a:avLst/>
          </a:prstGeom>
        </p:spPr>
      </p:pic>
    </p:spTree>
    <p:extLst>
      <p:ext uri="{BB962C8B-B14F-4D97-AF65-F5344CB8AC3E}">
        <p14:creationId xmlns:p14="http://schemas.microsoft.com/office/powerpoint/2010/main" val="1811794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Service Design </a:t>
            </a:r>
            <a:r>
              <a:rPr lang="pt-BR" b="1" dirty="0" err="1"/>
              <a:t>Package</a:t>
            </a:r>
            <a:r>
              <a:rPr lang="pt-BR" b="1" dirty="0"/>
              <a:t> (SDP)</a:t>
            </a:r>
          </a:p>
        </p:txBody>
      </p:sp>
      <p:sp>
        <p:nvSpPr>
          <p:cNvPr id="3" name="Espaço Reservado para Conteúdo 2"/>
          <p:cNvSpPr>
            <a:spLocks noGrp="1"/>
          </p:cNvSpPr>
          <p:nvPr>
            <p:ph idx="1"/>
          </p:nvPr>
        </p:nvSpPr>
        <p:spPr>
          <a:xfrm>
            <a:off x="331076" y="1825624"/>
            <a:ext cx="11603421" cy="4764362"/>
          </a:xfrm>
        </p:spPr>
        <p:txBody>
          <a:bodyPr>
            <a:normAutofit fontScale="85000" lnSpcReduction="20000"/>
          </a:bodyPr>
          <a:lstStyle/>
          <a:p>
            <a:pPr marL="0" indent="0">
              <a:buNone/>
            </a:pPr>
            <a:r>
              <a:rPr lang="en-US" dirty="0" smtClean="0"/>
              <a:t>A </a:t>
            </a:r>
            <a:r>
              <a:rPr lang="en-US" dirty="0"/>
              <a:t>document defining all aspects of an IT service and its requirements through each stage of its lifecycle. </a:t>
            </a:r>
            <a:endParaRPr lang="en-US" dirty="0" smtClean="0"/>
          </a:p>
          <a:p>
            <a:pPr marL="0" indent="0">
              <a:buNone/>
            </a:pPr>
            <a:endParaRPr lang="en-US" dirty="0"/>
          </a:p>
          <a:p>
            <a:pPr marL="0" indent="0">
              <a:buNone/>
            </a:pPr>
            <a:r>
              <a:rPr lang="en-US" dirty="0"/>
              <a:t>A </a:t>
            </a:r>
            <a:r>
              <a:rPr lang="en-US" dirty="0" smtClean="0"/>
              <a:t>SDP </a:t>
            </a:r>
            <a:r>
              <a:rPr lang="en-US" dirty="0"/>
              <a:t>should be produced during the design stage for:</a:t>
            </a:r>
          </a:p>
          <a:p>
            <a:pPr marL="457200" lvl="1" indent="0">
              <a:buNone/>
            </a:pPr>
            <a:r>
              <a:rPr lang="en-US" dirty="0"/>
              <a:t>-Each new service </a:t>
            </a:r>
          </a:p>
          <a:p>
            <a:pPr marL="457200" lvl="1" indent="0">
              <a:buNone/>
            </a:pPr>
            <a:r>
              <a:rPr lang="en-US" dirty="0"/>
              <a:t>-A major change to a service </a:t>
            </a:r>
          </a:p>
          <a:p>
            <a:pPr marL="457200" lvl="1" indent="0">
              <a:buNone/>
            </a:pPr>
            <a:r>
              <a:rPr lang="en-US" dirty="0"/>
              <a:t>-Removal of a service </a:t>
            </a:r>
          </a:p>
          <a:p>
            <a:pPr marL="457200" lvl="1" indent="0">
              <a:buNone/>
            </a:pPr>
            <a:r>
              <a:rPr lang="en-US" dirty="0"/>
              <a:t>-Changes to the Service Design Package itself </a:t>
            </a:r>
          </a:p>
          <a:p>
            <a:pPr marL="0" indent="0">
              <a:buNone/>
            </a:pPr>
            <a:endParaRPr lang="en-US" dirty="0" smtClean="0"/>
          </a:p>
          <a:p>
            <a:pPr marL="0" indent="0">
              <a:buNone/>
            </a:pPr>
            <a:r>
              <a:rPr lang="en-US" dirty="0" smtClean="0"/>
              <a:t>Requirements are received from </a:t>
            </a:r>
            <a:r>
              <a:rPr lang="pt-BR" dirty="0" smtClean="0">
                <a:solidFill>
                  <a:schemeClr val="dk1"/>
                </a:solidFill>
              </a:rPr>
              <a:t>Service </a:t>
            </a:r>
            <a:r>
              <a:rPr lang="pt-BR" dirty="0" err="1">
                <a:solidFill>
                  <a:schemeClr val="dk1"/>
                </a:solidFill>
              </a:rPr>
              <a:t>Level</a:t>
            </a:r>
            <a:r>
              <a:rPr lang="pt-BR" dirty="0">
                <a:solidFill>
                  <a:schemeClr val="dk1"/>
                </a:solidFill>
              </a:rPr>
              <a:t> </a:t>
            </a:r>
            <a:r>
              <a:rPr lang="pt-BR" dirty="0" err="1">
                <a:solidFill>
                  <a:schemeClr val="dk1"/>
                </a:solidFill>
              </a:rPr>
              <a:t>Package</a:t>
            </a:r>
            <a:r>
              <a:rPr lang="pt-BR" dirty="0">
                <a:solidFill>
                  <a:schemeClr val="dk1"/>
                </a:solidFill>
              </a:rPr>
              <a:t> (SLP</a:t>
            </a:r>
            <a:r>
              <a:rPr lang="pt-BR" dirty="0" smtClean="0">
                <a:solidFill>
                  <a:schemeClr val="dk1"/>
                </a:solidFill>
              </a:rPr>
              <a:t>) part </a:t>
            </a:r>
            <a:r>
              <a:rPr lang="pt-BR" dirty="0" err="1" smtClean="0">
                <a:solidFill>
                  <a:schemeClr val="dk1"/>
                </a:solidFill>
              </a:rPr>
              <a:t>of</a:t>
            </a:r>
            <a:r>
              <a:rPr lang="pt-BR" dirty="0" smtClean="0">
                <a:solidFill>
                  <a:schemeClr val="dk1"/>
                </a:solidFill>
              </a:rPr>
              <a:t> </a:t>
            </a:r>
            <a:r>
              <a:rPr lang="en-US" dirty="0"/>
              <a:t>Service Strategy (SS) </a:t>
            </a:r>
            <a:r>
              <a:rPr lang="en-US" dirty="0" smtClean="0"/>
              <a:t>and</a:t>
            </a:r>
            <a:endParaRPr lang="pt-BR" dirty="0"/>
          </a:p>
          <a:p>
            <a:pPr marL="0" indent="0">
              <a:buNone/>
            </a:pPr>
            <a:r>
              <a:rPr lang="en-US" dirty="0" smtClean="0"/>
              <a:t>phase </a:t>
            </a:r>
            <a:r>
              <a:rPr lang="en-US" dirty="0"/>
              <a:t>to </a:t>
            </a:r>
            <a:r>
              <a:rPr lang="en-US" dirty="0" smtClean="0"/>
              <a:t>Service Design (SD);</a:t>
            </a:r>
          </a:p>
          <a:p>
            <a:pPr marL="0" indent="0">
              <a:buNone/>
            </a:pPr>
            <a:endParaRPr lang="en-US" dirty="0"/>
          </a:p>
          <a:p>
            <a:pPr marL="0" indent="0">
              <a:buNone/>
            </a:pPr>
            <a:r>
              <a:rPr lang="en-US" dirty="0" smtClean="0"/>
              <a:t>Outcomes (SDP) it </a:t>
            </a:r>
            <a:r>
              <a:rPr lang="en-US" dirty="0"/>
              <a:t>is passed from Service Design (SD) </a:t>
            </a:r>
            <a:r>
              <a:rPr lang="en-US" dirty="0" smtClean="0"/>
              <a:t>to </a:t>
            </a:r>
            <a:r>
              <a:rPr lang="en-US" dirty="0"/>
              <a:t>the Service Transition (</a:t>
            </a:r>
            <a:r>
              <a:rPr lang="en-US" dirty="0" smtClean="0"/>
              <a:t>ST)</a:t>
            </a:r>
            <a:r>
              <a:rPr lang="en-US" dirty="0"/>
              <a:t> </a:t>
            </a:r>
            <a:r>
              <a:rPr lang="en-US" dirty="0" smtClean="0"/>
              <a:t>to </a:t>
            </a:r>
            <a:r>
              <a:rPr lang="en-US" dirty="0"/>
              <a:t>evaluate, build, test, and deploy the new or changed </a:t>
            </a:r>
            <a:r>
              <a:rPr lang="en-US" dirty="0" smtClean="0"/>
              <a:t>service.</a:t>
            </a:r>
            <a:endParaRPr lang="en-US" dirty="0"/>
          </a:p>
        </p:txBody>
      </p:sp>
    </p:spTree>
    <p:extLst>
      <p:ext uri="{BB962C8B-B14F-4D97-AF65-F5344CB8AC3E}">
        <p14:creationId xmlns:p14="http://schemas.microsoft.com/office/powerpoint/2010/main" val="58789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SDP Relations</a:t>
            </a:r>
            <a:endParaRPr lang="pt-BR" b="1" dirty="0"/>
          </a:p>
        </p:txBody>
      </p:sp>
      <p:pic>
        <p:nvPicPr>
          <p:cNvPr id="4" name="Imagem 3"/>
          <p:cNvPicPr>
            <a:picLocks noChangeAspect="1"/>
          </p:cNvPicPr>
          <p:nvPr/>
        </p:nvPicPr>
        <p:blipFill>
          <a:blip r:embed="rId2"/>
          <a:stretch>
            <a:fillRect/>
          </a:stretch>
        </p:blipFill>
        <p:spPr>
          <a:xfrm>
            <a:off x="2123829" y="1690688"/>
            <a:ext cx="7944342" cy="4766605"/>
          </a:xfrm>
          <a:prstGeom prst="rect">
            <a:avLst/>
          </a:prstGeom>
        </p:spPr>
      </p:pic>
    </p:spTree>
    <p:extLst>
      <p:ext uri="{BB962C8B-B14F-4D97-AF65-F5344CB8AC3E}">
        <p14:creationId xmlns:p14="http://schemas.microsoft.com/office/powerpoint/2010/main" val="423816050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3645</Words>
  <Application>Microsoft Office PowerPoint</Application>
  <PresentationFormat>Widescreen</PresentationFormat>
  <Paragraphs>387</Paragraphs>
  <Slides>53</Slides>
  <Notes>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53</vt:i4>
      </vt:variant>
    </vt:vector>
  </HeadingPairs>
  <TitlesOfParts>
    <vt:vector size="62" baseType="lpstr">
      <vt:lpstr>Arial</vt:lpstr>
      <vt:lpstr>Arial Narrow</vt:lpstr>
      <vt:lpstr>Calibri</vt:lpstr>
      <vt:lpstr>Calibri Light</vt:lpstr>
      <vt:lpstr>Courier New</vt:lpstr>
      <vt:lpstr>Helvetica</vt:lpstr>
      <vt:lpstr>Wingdings</vt:lpstr>
      <vt:lpstr>Wingdings 2</vt:lpstr>
      <vt:lpstr>Tema do Office</vt:lpstr>
      <vt:lpstr>Apresentação do PowerPoint</vt:lpstr>
      <vt:lpstr>Overview</vt:lpstr>
      <vt:lpstr>Main objetives </vt:lpstr>
      <vt:lpstr>Main objetives </vt:lpstr>
      <vt:lpstr>Scope</vt:lpstr>
      <vt:lpstr>Benefits : Value to business</vt:lpstr>
      <vt:lpstr>Key Concept: The Four P's</vt:lpstr>
      <vt:lpstr>Service Design Package (SDP)</vt:lpstr>
      <vt:lpstr>SDP Relations</vt:lpstr>
      <vt:lpstr>Five Major Aspects of Service Design</vt:lpstr>
      <vt:lpstr>Identifying Business Requirements</vt:lpstr>
      <vt:lpstr>Service Acceptance Criteria (SAC)</vt:lpstr>
      <vt:lpstr>Service Portfolio Design (SPD)</vt:lpstr>
      <vt:lpstr>Service Knowledge Management System (SKMS)</vt:lpstr>
      <vt:lpstr>“If you can’t measure it, you cant manage it” </vt:lpstr>
      <vt:lpstr>Sourcing Options</vt:lpstr>
      <vt:lpstr>Sourcing Process Options</vt:lpstr>
      <vt:lpstr>Processes covered under Service Design</vt:lpstr>
      <vt:lpstr>1) Service Catalogue</vt:lpstr>
      <vt:lpstr>Service Catalogue Process</vt:lpstr>
      <vt:lpstr>Service Catalogue Example of Aspects</vt:lpstr>
      <vt:lpstr>2) Service Level Management</vt:lpstr>
      <vt:lpstr>Service Level Aspects</vt:lpstr>
      <vt:lpstr>Service Level Aspects</vt:lpstr>
      <vt:lpstr>Negotiated with Customer</vt:lpstr>
      <vt:lpstr>Negotiated by Internal Teams</vt:lpstr>
      <vt:lpstr>Underpinning Contracts </vt:lpstr>
      <vt:lpstr>SLM Activities  </vt:lpstr>
      <vt:lpstr>Service Level Manager </vt:lpstr>
      <vt:lpstr>3) Capacity Management</vt:lpstr>
      <vt:lpstr>Capacity Management Process Flow</vt:lpstr>
      <vt:lpstr>4) Availability Management (AM)</vt:lpstr>
      <vt:lpstr>Proactive Versus Reactive Availability Management</vt:lpstr>
      <vt:lpstr>Proactive Versus Reactive Availability Management</vt:lpstr>
      <vt:lpstr>AM Basic Concepts</vt:lpstr>
      <vt:lpstr>AM Basic Concepts</vt:lpstr>
      <vt:lpstr>Availability Management</vt:lpstr>
      <vt:lpstr>5) IT Service Continuity Management (ITSCM)</vt:lpstr>
      <vt:lpstr>Business Continuity Plan (BPC)</vt:lpstr>
      <vt:lpstr>BCM Lifecycle approach</vt:lpstr>
      <vt:lpstr>BCM initiation phase</vt:lpstr>
      <vt:lpstr>Recovery Options</vt:lpstr>
      <vt:lpstr>RPO and RTO</vt:lpstr>
      <vt:lpstr>6) Information Security Management</vt:lpstr>
      <vt:lpstr>For most organizations, the security objective is met when:</vt:lpstr>
      <vt:lpstr>Information Security Management System (ISMS)</vt:lpstr>
      <vt:lpstr>Basic Concepts</vt:lpstr>
      <vt:lpstr>7) Supplier Management</vt:lpstr>
      <vt:lpstr>Scope</vt:lpstr>
      <vt:lpstr>Supplier Categorization</vt:lpstr>
      <vt:lpstr>Supplier and Contracts Database (SCD)</vt:lpstr>
      <vt:lpstr>Supplier and Contracts Database (SCD)</vt:lpstr>
      <vt:lpstr>References</vt:lpstr>
    </vt:vector>
  </TitlesOfParts>
  <Company>Fatec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Service Strategy Lifecycle</dc:title>
  <dc:creator>Michel Moron Munhoz</dc:creator>
  <cp:lastModifiedBy>Michel Moron Munhoz</cp:lastModifiedBy>
  <cp:revision>154</cp:revision>
  <dcterms:created xsi:type="dcterms:W3CDTF">2018-10-02T22:07:42Z</dcterms:created>
  <dcterms:modified xsi:type="dcterms:W3CDTF">2018-10-25T19:07:17Z</dcterms:modified>
</cp:coreProperties>
</file>