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4" r:id="rId5"/>
    <p:sldId id="265" r:id="rId6"/>
    <p:sldId id="266" r:id="rId7"/>
    <p:sldId id="267" r:id="rId8"/>
    <p:sldId id="268" r:id="rId9"/>
    <p:sldId id="269" r:id="rId10"/>
    <p:sldId id="263" r:id="rId11"/>
    <p:sldId id="271" r:id="rId12"/>
    <p:sldId id="262" r:id="rId13"/>
    <p:sldId id="272" r:id="rId14"/>
    <p:sldId id="261" r:id="rId15"/>
    <p:sldId id="273" r:id="rId16"/>
    <p:sldId id="274" r:id="rId17"/>
    <p:sldId id="260" r:id="rId18"/>
    <p:sldId id="275" r:id="rId19"/>
    <p:sldId id="270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F6F6-E76A-470B-B934-03BF2131497E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0759-27D2-4B4E-8F29-3306D10268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683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F6F6-E76A-470B-B934-03BF2131497E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0759-27D2-4B4E-8F29-3306D10268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8738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F6F6-E76A-470B-B934-03BF2131497E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0759-27D2-4B4E-8F29-3306D10268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1388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F6F6-E76A-470B-B934-03BF2131497E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0759-27D2-4B4E-8F29-3306D10268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3650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F6F6-E76A-470B-B934-03BF2131497E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0759-27D2-4B4E-8F29-3306D10268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848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F6F6-E76A-470B-B934-03BF2131497E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0759-27D2-4B4E-8F29-3306D10268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332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F6F6-E76A-470B-B934-03BF2131497E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0759-27D2-4B4E-8F29-3306D10268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6780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F6F6-E76A-470B-B934-03BF2131497E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0759-27D2-4B4E-8F29-3306D10268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6713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F6F6-E76A-470B-B934-03BF2131497E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0759-27D2-4B4E-8F29-3306D10268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464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F6F6-E76A-470B-B934-03BF2131497E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0759-27D2-4B4E-8F29-3306D10268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6171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F6F6-E76A-470B-B934-03BF2131497E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0759-27D2-4B4E-8F29-3306D10268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4552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FF6F6-E76A-470B-B934-03BF2131497E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E0759-27D2-4B4E-8F29-3306D10268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857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/>
              <a:t>The Service </a:t>
            </a:r>
            <a:r>
              <a:rPr lang="pt-BR" b="1" dirty="0" smtClean="0"/>
              <a:t>Operation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562438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9127" y="331671"/>
            <a:ext cx="6978805" cy="1325563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pt-BR" sz="4400" b="1" dirty="0" err="1" smtClean="0"/>
              <a:t>Incident</a:t>
            </a:r>
            <a:r>
              <a:rPr lang="pt-BR" sz="4400" b="1" dirty="0" smtClean="0"/>
              <a:t> Management</a:t>
            </a:r>
            <a:endParaRPr lang="pt-BR" sz="4400" b="1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838200" y="1657234"/>
            <a:ext cx="5571893" cy="4351338"/>
          </a:xfrm>
        </p:spPr>
        <p:txBody>
          <a:bodyPr>
            <a:normAutofit lnSpcReduction="10000"/>
          </a:bodyPr>
          <a:lstStyle/>
          <a:p>
            <a:r>
              <a:rPr lang="pt-BR" dirty="0"/>
              <a:t>1. </a:t>
            </a:r>
            <a:r>
              <a:rPr lang="pt-BR" dirty="0" err="1"/>
              <a:t>Incident</a:t>
            </a:r>
            <a:r>
              <a:rPr lang="pt-BR" dirty="0"/>
              <a:t> </a:t>
            </a:r>
            <a:r>
              <a:rPr lang="pt-BR" dirty="0" err="1" smtClean="0"/>
              <a:t>identification</a:t>
            </a:r>
            <a:endParaRPr lang="pt-BR" dirty="0" smtClean="0"/>
          </a:p>
          <a:p>
            <a:r>
              <a:rPr lang="pt-BR" dirty="0"/>
              <a:t>2. </a:t>
            </a:r>
            <a:r>
              <a:rPr lang="pt-BR" dirty="0" err="1"/>
              <a:t>Incident</a:t>
            </a:r>
            <a:r>
              <a:rPr lang="pt-BR" dirty="0"/>
              <a:t> </a:t>
            </a:r>
            <a:r>
              <a:rPr lang="pt-BR" dirty="0" err="1" smtClean="0"/>
              <a:t>logging</a:t>
            </a:r>
            <a:endParaRPr lang="pt-BR" dirty="0" smtClean="0"/>
          </a:p>
          <a:p>
            <a:r>
              <a:rPr lang="pt-BR" dirty="0"/>
              <a:t>3. </a:t>
            </a:r>
            <a:r>
              <a:rPr lang="pt-BR" dirty="0" err="1"/>
              <a:t>Incident</a:t>
            </a:r>
            <a:r>
              <a:rPr lang="pt-BR" dirty="0"/>
              <a:t> </a:t>
            </a:r>
            <a:r>
              <a:rPr lang="pt-BR" dirty="0" err="1" smtClean="0"/>
              <a:t>categorization</a:t>
            </a:r>
            <a:endParaRPr lang="pt-BR" dirty="0" smtClean="0"/>
          </a:p>
          <a:p>
            <a:r>
              <a:rPr lang="pt-BR" dirty="0"/>
              <a:t>4. </a:t>
            </a:r>
            <a:r>
              <a:rPr lang="pt-BR" dirty="0" err="1"/>
              <a:t>Incident</a:t>
            </a:r>
            <a:r>
              <a:rPr lang="pt-BR" dirty="0"/>
              <a:t> </a:t>
            </a:r>
            <a:r>
              <a:rPr lang="pt-BR" dirty="0" err="1" smtClean="0"/>
              <a:t>prioritization</a:t>
            </a:r>
            <a:endParaRPr lang="pt-BR" dirty="0" smtClean="0"/>
          </a:p>
          <a:p>
            <a:r>
              <a:rPr lang="pt-BR" dirty="0"/>
              <a:t>5. </a:t>
            </a:r>
            <a:r>
              <a:rPr lang="pt-BR" dirty="0" err="1"/>
              <a:t>Initial</a:t>
            </a:r>
            <a:r>
              <a:rPr lang="pt-BR" dirty="0"/>
              <a:t> </a:t>
            </a:r>
            <a:r>
              <a:rPr lang="pt-BR" dirty="0" err="1" smtClean="0"/>
              <a:t>diagnosis</a:t>
            </a:r>
            <a:endParaRPr lang="pt-BR" dirty="0" smtClean="0"/>
          </a:p>
          <a:p>
            <a:r>
              <a:rPr lang="pt-BR" dirty="0"/>
              <a:t>6. </a:t>
            </a:r>
            <a:r>
              <a:rPr lang="pt-BR" dirty="0" err="1"/>
              <a:t>Incident</a:t>
            </a:r>
            <a:r>
              <a:rPr lang="pt-BR" dirty="0"/>
              <a:t> </a:t>
            </a:r>
            <a:r>
              <a:rPr lang="pt-BR" dirty="0" err="1" smtClean="0"/>
              <a:t>escalation</a:t>
            </a:r>
            <a:endParaRPr lang="pt-BR" dirty="0" smtClean="0"/>
          </a:p>
          <a:p>
            <a:r>
              <a:rPr lang="pt-BR" dirty="0"/>
              <a:t>7. </a:t>
            </a:r>
            <a:r>
              <a:rPr lang="pt-BR" dirty="0" err="1"/>
              <a:t>Investigation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 smtClean="0"/>
              <a:t>Diagnosis</a:t>
            </a:r>
            <a:endParaRPr lang="pt-BR" dirty="0" smtClean="0"/>
          </a:p>
          <a:p>
            <a:r>
              <a:rPr lang="pt-BR" dirty="0"/>
              <a:t>8. </a:t>
            </a:r>
            <a:r>
              <a:rPr lang="pt-BR" dirty="0" err="1"/>
              <a:t>Resolution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smtClean="0"/>
              <a:t>Recovery</a:t>
            </a:r>
          </a:p>
          <a:p>
            <a:r>
              <a:rPr lang="pt-BR" dirty="0"/>
              <a:t>9. </a:t>
            </a:r>
            <a:r>
              <a:rPr lang="pt-BR" dirty="0" err="1"/>
              <a:t>Incident</a:t>
            </a:r>
            <a:r>
              <a:rPr lang="pt-BR" dirty="0"/>
              <a:t> </a:t>
            </a:r>
            <a:r>
              <a:rPr lang="pt-BR" dirty="0" err="1"/>
              <a:t>Closure</a:t>
            </a:r>
            <a:endParaRPr lang="pt-BR" dirty="0"/>
          </a:p>
        </p:txBody>
      </p:sp>
      <p:pic>
        <p:nvPicPr>
          <p:cNvPr id="1026" name="Picture 2" descr="https://www.globalknowledge.com/blog/wp-content/uploads/2012/04/incident-managem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093" y="0"/>
            <a:ext cx="4943707" cy="6824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483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9127" y="331671"/>
            <a:ext cx="10335322" cy="1325563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pt-BR" sz="4400" b="1" u="sng" dirty="0" err="1" smtClean="0"/>
              <a:t>Incident</a:t>
            </a:r>
            <a:r>
              <a:rPr lang="pt-BR" sz="4400" b="1" dirty="0" smtClean="0"/>
              <a:t>: Key Performance </a:t>
            </a:r>
            <a:r>
              <a:rPr lang="pt-BR" sz="4400" b="1" dirty="0" err="1" smtClean="0"/>
              <a:t>Indicators</a:t>
            </a:r>
            <a:r>
              <a:rPr lang="pt-BR" sz="4400" b="1" dirty="0" smtClean="0"/>
              <a:t/>
            </a:r>
            <a:br>
              <a:rPr lang="pt-BR" sz="4400" b="1" dirty="0" smtClean="0"/>
            </a:br>
            <a:endParaRPr lang="pt-BR" sz="4400" b="1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838200" y="1657233"/>
            <a:ext cx="8907966" cy="506695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metrics that should be monitored and reported upon to judge the efficiency </a:t>
            </a:r>
            <a:r>
              <a:rPr lang="en-US" dirty="0" smtClean="0"/>
              <a:t>and effectiveness </a:t>
            </a:r>
            <a:r>
              <a:rPr lang="en-US" dirty="0"/>
              <a:t>of the Incident Management process, and its operation. Examples:</a:t>
            </a:r>
          </a:p>
          <a:p>
            <a:pPr marL="0" indent="0">
              <a:buNone/>
            </a:pPr>
            <a:r>
              <a:rPr lang="en-US" dirty="0"/>
              <a:t>- Total numbers of Incidents (as a control measure)</a:t>
            </a:r>
          </a:p>
          <a:p>
            <a:pPr marL="0" indent="0">
              <a:buNone/>
            </a:pPr>
            <a:r>
              <a:rPr lang="en-US" dirty="0"/>
              <a:t>- Breakdown of incidents at each stage (for example logged: WIP, or closed)</a:t>
            </a:r>
          </a:p>
          <a:p>
            <a:pPr marL="0" indent="0">
              <a:buNone/>
            </a:pPr>
            <a:r>
              <a:rPr lang="en-US" dirty="0"/>
              <a:t>- Size of current incident backlog</a:t>
            </a:r>
          </a:p>
          <a:p>
            <a:pPr marL="0" indent="0">
              <a:buNone/>
            </a:pPr>
            <a:r>
              <a:rPr lang="en-US" dirty="0"/>
              <a:t>- Number and percentage of major incidents</a:t>
            </a:r>
          </a:p>
          <a:p>
            <a:pPr marL="0" indent="0">
              <a:buNone/>
            </a:pPr>
            <a:r>
              <a:rPr lang="en-US" dirty="0"/>
              <a:t>- Mean elapsed time to achieve Incident resolution</a:t>
            </a:r>
          </a:p>
          <a:p>
            <a:pPr marL="0" indent="0">
              <a:buNone/>
            </a:pPr>
            <a:r>
              <a:rPr lang="en-US" dirty="0"/>
              <a:t>- Percentage of incidents handled within agreed response time</a:t>
            </a:r>
          </a:p>
          <a:p>
            <a:pPr marL="0" indent="0">
              <a:buNone/>
            </a:pPr>
            <a:r>
              <a:rPr lang="pt-BR" dirty="0"/>
              <a:t>- </a:t>
            </a:r>
            <a:r>
              <a:rPr lang="pt-BR" dirty="0" err="1"/>
              <a:t>Average</a:t>
            </a:r>
            <a:r>
              <a:rPr lang="pt-BR" dirty="0"/>
              <a:t> </a:t>
            </a:r>
            <a:r>
              <a:rPr lang="pt-BR" dirty="0" err="1"/>
              <a:t>cost</a:t>
            </a:r>
            <a:r>
              <a:rPr lang="pt-BR" dirty="0"/>
              <a:t> per </a:t>
            </a:r>
            <a:r>
              <a:rPr lang="pt-BR" dirty="0" err="1"/>
              <a:t>Incident</a:t>
            </a:r>
            <a:endParaRPr lang="pt-BR" dirty="0"/>
          </a:p>
          <a:p>
            <a:pPr marL="0" indent="0">
              <a:buNone/>
            </a:pPr>
            <a:r>
              <a:rPr lang="en-US" dirty="0"/>
              <a:t>- Number of incidents reopened and as a percentage of the total</a:t>
            </a:r>
          </a:p>
          <a:p>
            <a:pPr marL="0" indent="0">
              <a:buNone/>
            </a:pPr>
            <a:r>
              <a:rPr lang="en-US" dirty="0"/>
              <a:t>- Number and percentage of incidents incorrectly assigned</a:t>
            </a:r>
          </a:p>
          <a:p>
            <a:pPr marL="0" indent="0">
              <a:buNone/>
            </a:pPr>
            <a:r>
              <a:rPr lang="en-US" dirty="0"/>
              <a:t>- Number and percentage of incidents incorrectly categorized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376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pt-BR" sz="4400" b="1" dirty="0" err="1" smtClean="0"/>
              <a:t>Request</a:t>
            </a:r>
            <a:r>
              <a:rPr lang="pt-BR" sz="4400" b="1" dirty="0" smtClean="0"/>
              <a:t> </a:t>
            </a:r>
            <a:r>
              <a:rPr lang="pt-BR" sz="4400" b="1" dirty="0" err="1" smtClean="0"/>
              <a:t>Fulfillment</a:t>
            </a:r>
            <a:endParaRPr lang="pt-BR" sz="44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err="1"/>
              <a:t>Scope</a:t>
            </a:r>
            <a:endParaRPr lang="pt-BR" b="1" dirty="0"/>
          </a:p>
          <a:p>
            <a:pPr marL="0" indent="0">
              <a:buNone/>
            </a:pPr>
            <a:r>
              <a:rPr lang="en-US" dirty="0"/>
              <a:t>The process needed to fulfill a request will vary depending upon exactly what </a:t>
            </a:r>
            <a:r>
              <a:rPr lang="en-US" dirty="0" smtClean="0"/>
              <a:t>is being </a:t>
            </a:r>
            <a:r>
              <a:rPr lang="en-US" dirty="0"/>
              <a:t>requested – but can usually be broken down into a set of activities that </a:t>
            </a:r>
            <a:r>
              <a:rPr lang="en-US" dirty="0" smtClean="0"/>
              <a:t>have to </a:t>
            </a:r>
            <a:r>
              <a:rPr lang="en-US" dirty="0"/>
              <a:t>be performed. Some organizations will be comfortable to let the </a:t>
            </a:r>
            <a:r>
              <a:rPr lang="en-US" dirty="0" smtClean="0"/>
              <a:t>Service Requests </a:t>
            </a:r>
            <a:r>
              <a:rPr lang="en-US" dirty="0"/>
              <a:t>be handled through their Incident Management processes (and tools) </a:t>
            </a:r>
            <a:r>
              <a:rPr lang="en-US" dirty="0" smtClean="0"/>
              <a:t>– with </a:t>
            </a:r>
            <a:r>
              <a:rPr lang="en-US" dirty="0"/>
              <a:t>Service Requests being handled as a particular type of ‘incident’ (using a </a:t>
            </a:r>
            <a:r>
              <a:rPr lang="en-US" dirty="0" smtClean="0"/>
              <a:t>high-level categorization </a:t>
            </a:r>
            <a:r>
              <a:rPr lang="en-US" dirty="0"/>
              <a:t>system to identify those ‘incidents’ that are in fact </a:t>
            </a:r>
            <a:r>
              <a:rPr lang="en-US" dirty="0" smtClean="0"/>
              <a:t>Service </a:t>
            </a:r>
            <a:r>
              <a:rPr lang="pt-BR" dirty="0" smtClean="0"/>
              <a:t>Requests</a:t>
            </a:r>
            <a:r>
              <a:rPr lang="pt-B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59319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6188" y="119798"/>
            <a:ext cx="10959790" cy="1325563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pt-BR" sz="4400" b="1" dirty="0" err="1" smtClean="0"/>
              <a:t>Request</a:t>
            </a:r>
            <a:r>
              <a:rPr lang="pt-BR" sz="4400" b="1" dirty="0" smtClean="0"/>
              <a:t> </a:t>
            </a:r>
            <a:r>
              <a:rPr lang="pt-BR" sz="4400" b="1" dirty="0" err="1" smtClean="0"/>
              <a:t>Fulfillment</a:t>
            </a:r>
            <a:r>
              <a:rPr lang="pt-BR" sz="4400" b="1" dirty="0" smtClean="0"/>
              <a:t>: </a:t>
            </a:r>
            <a:r>
              <a:rPr lang="pt-BR" sz="4400" b="1" dirty="0" err="1" smtClean="0"/>
              <a:t>Process</a:t>
            </a:r>
            <a:r>
              <a:rPr lang="pt-BR" sz="4400" b="1" dirty="0" smtClean="0"/>
              <a:t> </a:t>
            </a:r>
            <a:r>
              <a:rPr lang="pt-BR" sz="4400" b="1" dirty="0" err="1" smtClean="0"/>
              <a:t>Activities</a:t>
            </a:r>
            <a:endParaRPr lang="pt-BR" sz="44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45688" y="1690688"/>
            <a:ext cx="11340790" cy="5044649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Menu </a:t>
            </a:r>
            <a:r>
              <a:rPr lang="en-US" b="1" dirty="0"/>
              <a:t>Selection: </a:t>
            </a:r>
            <a:r>
              <a:rPr lang="en-US" dirty="0"/>
              <a:t>Request Fulfillment offers great opportunities for </a:t>
            </a:r>
            <a:r>
              <a:rPr lang="en-US" dirty="0" smtClean="0"/>
              <a:t>self-help practices </a:t>
            </a:r>
            <a:r>
              <a:rPr lang="en-US" dirty="0"/>
              <a:t>where users can generate a Service Request using technology </a:t>
            </a:r>
            <a:r>
              <a:rPr lang="en-US" dirty="0" smtClean="0"/>
              <a:t>that links </a:t>
            </a:r>
            <a:r>
              <a:rPr lang="en-US" dirty="0"/>
              <a:t>into Service Management tools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Financial Approval: </a:t>
            </a:r>
            <a:r>
              <a:rPr lang="en-US" dirty="0"/>
              <a:t>Most requests will have some form of </a:t>
            </a:r>
            <a:r>
              <a:rPr lang="en-US" dirty="0" smtClean="0"/>
              <a:t>financial implications</a:t>
            </a:r>
            <a:r>
              <a:rPr lang="en-US" dirty="0"/>
              <a:t>, regardless of the type of commercial arrangements in place. </a:t>
            </a:r>
            <a:r>
              <a:rPr lang="en-US" dirty="0" smtClean="0"/>
              <a:t>The cost </a:t>
            </a:r>
            <a:r>
              <a:rPr lang="en-US" dirty="0"/>
              <a:t>of fulfilling the request must first be established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Other Approvals: </a:t>
            </a:r>
            <a:r>
              <a:rPr lang="en-US" dirty="0"/>
              <a:t>In some cases further approval may be needed – such </a:t>
            </a:r>
            <a:r>
              <a:rPr lang="en-US" dirty="0" smtClean="0"/>
              <a:t>as compliance-related </a:t>
            </a:r>
            <a:r>
              <a:rPr lang="en-US" dirty="0"/>
              <a:t>or wider business approval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Fulfillment: </a:t>
            </a:r>
            <a:r>
              <a:rPr lang="en-US" dirty="0"/>
              <a:t>The actual fulfillment activity will depend upon the nature of </a:t>
            </a:r>
            <a:r>
              <a:rPr lang="en-US" dirty="0" smtClean="0"/>
              <a:t>the Service </a:t>
            </a:r>
            <a:r>
              <a:rPr lang="en-US" dirty="0"/>
              <a:t>Request. Some simpler requests may be completed by the </a:t>
            </a:r>
            <a:r>
              <a:rPr lang="en-US" dirty="0" smtClean="0"/>
              <a:t>Service Desk</a:t>
            </a:r>
            <a:r>
              <a:rPr lang="en-US" dirty="0"/>
              <a:t>, acting as first-line support, while others will have to be forwarded </a:t>
            </a:r>
            <a:r>
              <a:rPr lang="en-US" dirty="0" smtClean="0"/>
              <a:t>to specialist </a:t>
            </a:r>
            <a:r>
              <a:rPr lang="en-US" dirty="0"/>
              <a:t>groups and/or suppliers for fulfillment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Closure: </a:t>
            </a:r>
            <a:r>
              <a:rPr lang="en-US" dirty="0"/>
              <a:t>When the Service Request has been fulfilled it must be referred </a:t>
            </a:r>
            <a:r>
              <a:rPr lang="en-US" dirty="0" smtClean="0"/>
              <a:t>back to </a:t>
            </a:r>
            <a:r>
              <a:rPr lang="en-US" dirty="0"/>
              <a:t>the Service Desk for closure.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434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pt-BR" sz="4400" b="1" dirty="0" err="1" smtClean="0"/>
              <a:t>Problem</a:t>
            </a:r>
            <a:r>
              <a:rPr lang="pt-BR" sz="4400" b="1" dirty="0" smtClean="0"/>
              <a:t> Management</a:t>
            </a:r>
            <a:endParaRPr lang="pt-BR" sz="44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 err="1" smtClean="0"/>
              <a:t>Goal</a:t>
            </a:r>
            <a:endParaRPr lang="pt-BR" b="1" dirty="0" smtClean="0"/>
          </a:p>
          <a:p>
            <a:pPr marL="0" indent="0">
              <a:buNone/>
            </a:pPr>
            <a:endParaRPr lang="pt-BR" b="1" dirty="0"/>
          </a:p>
          <a:p>
            <a:pPr>
              <a:buFontTx/>
              <a:buChar char="-"/>
            </a:pPr>
            <a:r>
              <a:rPr lang="en-US" dirty="0" smtClean="0"/>
              <a:t>Prevent </a:t>
            </a:r>
            <a:r>
              <a:rPr lang="en-US" dirty="0"/>
              <a:t>problems and resulting incidents from </a:t>
            </a:r>
            <a:r>
              <a:rPr lang="en-US" dirty="0" smtClean="0"/>
              <a:t>happening;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pt-BR" dirty="0" err="1" smtClean="0"/>
              <a:t>Eliminate</a:t>
            </a:r>
            <a:r>
              <a:rPr lang="pt-BR" dirty="0" smtClean="0"/>
              <a:t> </a:t>
            </a:r>
            <a:r>
              <a:rPr lang="pt-BR" dirty="0" err="1"/>
              <a:t>recurring</a:t>
            </a:r>
            <a:r>
              <a:rPr lang="pt-BR" dirty="0"/>
              <a:t> </a:t>
            </a:r>
            <a:r>
              <a:rPr lang="pt-BR" dirty="0" smtClean="0"/>
              <a:t>incidentes;</a:t>
            </a:r>
          </a:p>
          <a:p>
            <a:pPr>
              <a:buFontTx/>
              <a:buChar char="-"/>
            </a:pPr>
            <a:endParaRPr lang="pt-BR" dirty="0"/>
          </a:p>
          <a:p>
            <a:pPr marL="0" indent="0">
              <a:buNone/>
            </a:pPr>
            <a:r>
              <a:rPr lang="en-US" dirty="0" smtClean="0"/>
              <a:t>- Minimize </a:t>
            </a:r>
            <a:r>
              <a:rPr lang="en-US" dirty="0"/>
              <a:t>the impact of incidents that cannot be </a:t>
            </a:r>
            <a:r>
              <a:rPr lang="en-US" dirty="0" smtClean="0"/>
              <a:t>prevented.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8554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pt-BR" sz="4400" b="1" dirty="0" err="1" smtClean="0"/>
              <a:t>Reactive</a:t>
            </a:r>
            <a:r>
              <a:rPr lang="pt-BR" sz="4400" b="1" dirty="0" smtClean="0"/>
              <a:t> </a:t>
            </a:r>
            <a:r>
              <a:rPr lang="pt-BR" sz="4400" b="1" dirty="0" err="1" smtClean="0"/>
              <a:t>vs</a:t>
            </a:r>
            <a:r>
              <a:rPr lang="pt-BR" sz="4400" b="1" dirty="0" smtClean="0"/>
              <a:t> </a:t>
            </a:r>
            <a:r>
              <a:rPr lang="pt-BR" sz="4400" b="1" dirty="0" err="1" smtClean="0"/>
              <a:t>Proactive</a:t>
            </a:r>
            <a:r>
              <a:rPr lang="pt-BR" sz="4400" b="1" dirty="0" smtClean="0"/>
              <a:t> </a:t>
            </a:r>
            <a:r>
              <a:rPr lang="pt-BR" sz="4400" b="1" dirty="0" err="1" smtClean="0"/>
              <a:t>vs</a:t>
            </a:r>
            <a:r>
              <a:rPr lang="pt-BR" sz="4400" b="1" dirty="0" smtClean="0"/>
              <a:t> </a:t>
            </a:r>
            <a:r>
              <a:rPr lang="pt-BR" sz="4400" b="1" dirty="0" err="1" smtClean="0"/>
              <a:t>Predictive</a:t>
            </a:r>
            <a:endParaRPr lang="pt-BR" sz="4400" b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287" y="1757362"/>
            <a:ext cx="759142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496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pt-BR" sz="4400" b="1" dirty="0" err="1" smtClean="0"/>
              <a:t>Problem</a:t>
            </a:r>
            <a:r>
              <a:rPr lang="pt-BR" sz="4400" b="1" dirty="0" smtClean="0"/>
              <a:t> Management: </a:t>
            </a:r>
            <a:r>
              <a:rPr lang="pt-BR" sz="4400" b="1" dirty="0" err="1" smtClean="0"/>
              <a:t>Activities</a:t>
            </a:r>
            <a:endParaRPr lang="pt-BR" sz="4400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710" y="1865622"/>
            <a:ext cx="531495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537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9141" y="90643"/>
            <a:ext cx="10515600" cy="1325563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pt-BR" sz="4400" b="1" dirty="0" smtClean="0"/>
              <a:t>Access Management</a:t>
            </a:r>
            <a:endParaRPr lang="pt-BR" sz="44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9141" y="1416206"/>
            <a:ext cx="11184674" cy="529682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It comprises the following basic concepts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Access </a:t>
            </a:r>
            <a:r>
              <a:rPr lang="en-US" dirty="0"/>
              <a:t>refers to the level and extent of a service’s functionality or data that </a:t>
            </a:r>
            <a:r>
              <a:rPr lang="en-US" dirty="0" smtClean="0"/>
              <a:t>a user </a:t>
            </a:r>
            <a:r>
              <a:rPr lang="en-US" dirty="0"/>
              <a:t>is entitled to use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Identity </a:t>
            </a:r>
            <a:r>
              <a:rPr lang="en-US" dirty="0"/>
              <a:t>refers to the information about them that distinguishes them as </a:t>
            </a:r>
            <a:r>
              <a:rPr lang="en-US" dirty="0" smtClean="0"/>
              <a:t>an individual </a:t>
            </a:r>
            <a:r>
              <a:rPr lang="en-US" dirty="0"/>
              <a:t>and which verifies their status within the organization. By definition</a:t>
            </a:r>
            <a:r>
              <a:rPr lang="en-US" dirty="0" smtClean="0"/>
              <a:t>, the </a:t>
            </a:r>
            <a:r>
              <a:rPr lang="en-US" dirty="0"/>
              <a:t>Identity of a user is unique to that user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Rights </a:t>
            </a:r>
            <a:r>
              <a:rPr lang="en-US" dirty="0"/>
              <a:t>(also called privileges) refer to the actual settings whereby a user </a:t>
            </a:r>
            <a:r>
              <a:rPr lang="en-US" dirty="0" smtClean="0"/>
              <a:t>is provided </a:t>
            </a:r>
            <a:r>
              <a:rPr lang="en-US" dirty="0"/>
              <a:t>access to a service or group of services. Typical rights, or levels </a:t>
            </a:r>
            <a:r>
              <a:rPr lang="en-US" dirty="0" smtClean="0"/>
              <a:t>of access</a:t>
            </a:r>
            <a:r>
              <a:rPr lang="en-US" dirty="0"/>
              <a:t>, include read, write, execute, change, delete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Services or service groups</a:t>
            </a:r>
            <a:r>
              <a:rPr lang="en-US" dirty="0"/>
              <a:t>. Most users do not use only one service, </a:t>
            </a:r>
            <a:r>
              <a:rPr lang="en-US" dirty="0" smtClean="0"/>
              <a:t>and users </a:t>
            </a:r>
            <a:r>
              <a:rPr lang="en-US" dirty="0"/>
              <a:t>performing a similar set of activities will use a similar set of services</a:t>
            </a:r>
            <a:r>
              <a:rPr lang="en-US" dirty="0" smtClean="0"/>
              <a:t>. Instead </a:t>
            </a:r>
            <a:r>
              <a:rPr lang="en-US" dirty="0"/>
              <a:t>of providing access to each service for each user separately, it </a:t>
            </a:r>
            <a:r>
              <a:rPr lang="en-US" dirty="0" smtClean="0"/>
              <a:t>is more </a:t>
            </a:r>
            <a:r>
              <a:rPr lang="en-US" dirty="0"/>
              <a:t>efficient to be able to grant each user – or group of users – access to </a:t>
            </a:r>
            <a:r>
              <a:rPr lang="en-US" dirty="0" smtClean="0"/>
              <a:t>the whole </a:t>
            </a:r>
            <a:r>
              <a:rPr lang="en-US" dirty="0"/>
              <a:t>set of services that they are entitled to use at the same time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Directory Services </a:t>
            </a:r>
            <a:r>
              <a:rPr lang="en-US" dirty="0"/>
              <a:t>refers to a specific type of tool that is used to </a:t>
            </a:r>
            <a:r>
              <a:rPr lang="en-US" dirty="0" smtClean="0"/>
              <a:t>manage </a:t>
            </a:r>
            <a:r>
              <a:rPr lang="pt-BR" dirty="0" err="1" smtClean="0"/>
              <a:t>access</a:t>
            </a:r>
            <a:r>
              <a:rPr lang="pt-BR" dirty="0" smtClean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rights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2831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Access Management – </a:t>
            </a:r>
            <a:r>
              <a:rPr lang="pt-BR" b="1" dirty="0" err="1"/>
              <a:t>Process</a:t>
            </a:r>
            <a:r>
              <a:rPr lang="pt-BR" b="1" dirty="0"/>
              <a:t> </a:t>
            </a:r>
            <a:r>
              <a:rPr lang="pt-BR" b="1" dirty="0" err="1"/>
              <a:t>Activities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825625"/>
            <a:ext cx="10636405" cy="4842804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pt-BR" dirty="0" err="1" smtClean="0"/>
              <a:t>Requesting</a:t>
            </a:r>
            <a:r>
              <a:rPr lang="pt-BR" dirty="0" smtClean="0"/>
              <a:t> Access;</a:t>
            </a:r>
          </a:p>
          <a:p>
            <a:pPr marL="514350" indent="-514350">
              <a:buAutoNum type="arabicPeriod"/>
            </a:pPr>
            <a:endParaRPr lang="pt-BR" dirty="0" smtClean="0"/>
          </a:p>
          <a:p>
            <a:pPr marL="514350" indent="-514350">
              <a:buAutoNum type="arabicPeriod"/>
            </a:pPr>
            <a:r>
              <a:rPr lang="pt-BR" dirty="0" err="1" smtClean="0"/>
              <a:t>Verification</a:t>
            </a:r>
            <a:r>
              <a:rPr lang="pt-BR" dirty="0" smtClean="0"/>
              <a:t>;</a:t>
            </a:r>
          </a:p>
          <a:p>
            <a:pPr marL="514350" indent="-514350">
              <a:buAutoNum type="arabicPeriod"/>
            </a:pPr>
            <a:endParaRPr lang="pt-BR" dirty="0" smtClean="0"/>
          </a:p>
          <a:p>
            <a:pPr marL="514350" indent="-514350">
              <a:buAutoNum type="arabicPeriod"/>
            </a:pPr>
            <a:r>
              <a:rPr lang="pt-BR" dirty="0" err="1" smtClean="0"/>
              <a:t>Providing</a:t>
            </a:r>
            <a:r>
              <a:rPr lang="pt-BR" dirty="0" smtClean="0"/>
              <a:t> </a:t>
            </a:r>
            <a:r>
              <a:rPr lang="pt-BR" dirty="0" err="1" smtClean="0"/>
              <a:t>Rights</a:t>
            </a:r>
            <a:r>
              <a:rPr lang="pt-BR" dirty="0" smtClean="0"/>
              <a:t>;</a:t>
            </a:r>
          </a:p>
          <a:p>
            <a:pPr marL="514350" indent="-514350">
              <a:buAutoNum type="arabicPeriod"/>
            </a:pPr>
            <a:endParaRPr lang="pt-BR" dirty="0" smtClean="0"/>
          </a:p>
          <a:p>
            <a:pPr marL="514350" indent="-514350">
              <a:buAutoNum type="arabicPeriod"/>
            </a:pPr>
            <a:r>
              <a:rPr lang="pt-BR" dirty="0" err="1" smtClean="0"/>
              <a:t>Monitoring</a:t>
            </a:r>
            <a:r>
              <a:rPr lang="pt-BR" dirty="0" smtClean="0"/>
              <a:t> </a:t>
            </a:r>
            <a:r>
              <a:rPr lang="pt-BR" dirty="0" err="1"/>
              <a:t>Identity</a:t>
            </a:r>
            <a:r>
              <a:rPr lang="pt-BR" dirty="0"/>
              <a:t> </a:t>
            </a:r>
            <a:r>
              <a:rPr lang="pt-BR" dirty="0" smtClean="0"/>
              <a:t>Status;</a:t>
            </a:r>
          </a:p>
          <a:p>
            <a:pPr marL="514350" indent="-514350">
              <a:buAutoNum type="arabicPeriod"/>
            </a:pPr>
            <a:endParaRPr lang="pt-BR" dirty="0" smtClean="0"/>
          </a:p>
          <a:p>
            <a:pPr marL="514350" indent="-514350">
              <a:buAutoNum type="arabicPeriod"/>
            </a:pPr>
            <a:r>
              <a:rPr lang="en-US" dirty="0" smtClean="0"/>
              <a:t>Logging </a:t>
            </a:r>
            <a:r>
              <a:rPr lang="en-US" dirty="0"/>
              <a:t>and Tracking </a:t>
            </a:r>
            <a:r>
              <a:rPr lang="en-US" dirty="0" smtClean="0"/>
              <a:t>Access;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Removing </a:t>
            </a:r>
            <a:r>
              <a:rPr lang="en-US" dirty="0"/>
              <a:t>and Restricting </a:t>
            </a:r>
            <a:r>
              <a:rPr lang="en-US" dirty="0" smtClean="0"/>
              <a:t>Rights;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0442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 smtClean="0"/>
              <a:t>References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https://www.globalknowledge.com/blog/2012/04/18/incident-management-process-flow-which-comes-first-categorization-or-initial-diagnosis/</a:t>
            </a:r>
          </a:p>
        </p:txBody>
      </p:sp>
    </p:spTree>
    <p:extLst>
      <p:ext uri="{BB962C8B-B14F-4D97-AF65-F5344CB8AC3E}">
        <p14:creationId xmlns:p14="http://schemas.microsoft.com/office/powerpoint/2010/main" val="379287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Service Operation Principles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1. Balancing Internal IT view versus external business </a:t>
            </a:r>
            <a:r>
              <a:rPr lang="en-US" dirty="0" smtClean="0"/>
              <a:t>view</a:t>
            </a:r>
          </a:p>
          <a:p>
            <a:endParaRPr lang="en-US" dirty="0"/>
          </a:p>
          <a:p>
            <a:r>
              <a:rPr lang="pt-BR" dirty="0"/>
              <a:t>2. Stability versus </a:t>
            </a:r>
            <a:r>
              <a:rPr lang="pt-BR" dirty="0" smtClean="0"/>
              <a:t>responsiveness</a:t>
            </a:r>
          </a:p>
          <a:p>
            <a:endParaRPr lang="pt-BR" dirty="0"/>
          </a:p>
          <a:p>
            <a:r>
              <a:rPr lang="en-US" dirty="0"/>
              <a:t>3. Balancing Quality of service versus cost of </a:t>
            </a:r>
            <a:r>
              <a:rPr lang="en-US" dirty="0" smtClean="0"/>
              <a:t>service</a:t>
            </a:r>
          </a:p>
          <a:p>
            <a:endParaRPr lang="en-US" dirty="0"/>
          </a:p>
          <a:p>
            <a:r>
              <a:rPr lang="en-US" dirty="0"/>
              <a:t>4. Balancing Reactive versus </a:t>
            </a:r>
            <a:r>
              <a:rPr lang="en-US" dirty="0" smtClean="0"/>
              <a:t>Proactive</a:t>
            </a:r>
          </a:p>
          <a:p>
            <a:endParaRPr lang="en-US" dirty="0"/>
          </a:p>
          <a:p>
            <a:r>
              <a:rPr lang="pt-BR" dirty="0"/>
              <a:t>5.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190938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Service Operation Processes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five processes covered </a:t>
            </a:r>
            <a:r>
              <a:rPr lang="pt-BR" dirty="0" smtClean="0"/>
              <a:t>:</a:t>
            </a:r>
          </a:p>
          <a:p>
            <a:endParaRPr lang="pt-BR" dirty="0"/>
          </a:p>
          <a:p>
            <a:pPr marL="971550" lvl="1" indent="-514350">
              <a:buAutoNum type="arabicPeriod"/>
            </a:pPr>
            <a:r>
              <a:rPr lang="pt-BR" dirty="0" err="1" smtClean="0"/>
              <a:t>Event</a:t>
            </a:r>
            <a:r>
              <a:rPr lang="pt-BR" dirty="0" smtClean="0"/>
              <a:t> Management;</a:t>
            </a:r>
          </a:p>
          <a:p>
            <a:pPr marL="971550" lvl="1" indent="-514350">
              <a:buAutoNum type="arabicPeriod"/>
            </a:pPr>
            <a:endParaRPr lang="pt-BR" dirty="0"/>
          </a:p>
          <a:p>
            <a:pPr marL="914400" lvl="1" indent="-457200">
              <a:buFont typeface="+mj-lt"/>
              <a:buAutoNum type="arabicPeriod"/>
            </a:pPr>
            <a:r>
              <a:rPr lang="pt-BR" dirty="0" err="1" smtClean="0"/>
              <a:t>Incident</a:t>
            </a:r>
            <a:r>
              <a:rPr lang="pt-BR" dirty="0" smtClean="0"/>
              <a:t> Management;</a:t>
            </a:r>
          </a:p>
          <a:p>
            <a:pPr marL="914400" lvl="1" indent="-457200">
              <a:buFont typeface="+mj-lt"/>
              <a:buAutoNum type="arabicPeriod"/>
            </a:pPr>
            <a:endParaRPr lang="pt-BR" dirty="0"/>
          </a:p>
          <a:p>
            <a:pPr marL="914400" lvl="1" indent="-457200">
              <a:buFont typeface="+mj-lt"/>
              <a:buAutoNum type="arabicPeriod"/>
            </a:pPr>
            <a:r>
              <a:rPr lang="pt-BR" dirty="0" err="1" smtClean="0"/>
              <a:t>Request</a:t>
            </a:r>
            <a:r>
              <a:rPr lang="pt-BR" dirty="0" smtClean="0"/>
              <a:t> </a:t>
            </a:r>
            <a:r>
              <a:rPr lang="pt-BR" dirty="0" err="1" smtClean="0"/>
              <a:t>Fulfillment</a:t>
            </a:r>
            <a:r>
              <a:rPr lang="pt-BR" dirty="0" smtClean="0"/>
              <a:t>;</a:t>
            </a:r>
          </a:p>
          <a:p>
            <a:pPr marL="914400" lvl="1" indent="-457200">
              <a:buFont typeface="+mj-lt"/>
              <a:buAutoNum type="arabicPeriod"/>
            </a:pPr>
            <a:endParaRPr lang="pt-BR" dirty="0"/>
          </a:p>
          <a:p>
            <a:pPr marL="914400" lvl="1" indent="-457200">
              <a:buFont typeface="+mj-lt"/>
              <a:buAutoNum type="arabicPeriod"/>
            </a:pPr>
            <a:r>
              <a:rPr lang="pt-BR" dirty="0" err="1" smtClean="0"/>
              <a:t>Problem</a:t>
            </a:r>
            <a:r>
              <a:rPr lang="pt-BR" dirty="0" smtClean="0"/>
              <a:t> Management;</a:t>
            </a:r>
          </a:p>
          <a:p>
            <a:pPr marL="914400" lvl="1" indent="-457200">
              <a:buFont typeface="+mj-lt"/>
              <a:buAutoNum type="arabicPeriod"/>
            </a:pPr>
            <a:endParaRPr lang="pt-BR" dirty="0"/>
          </a:p>
          <a:p>
            <a:pPr marL="914400" lvl="1" indent="-457200">
              <a:buFont typeface="+mj-lt"/>
              <a:buAutoNum type="arabicPeriod"/>
            </a:pPr>
            <a:r>
              <a:rPr lang="pt-BR" dirty="0" smtClean="0"/>
              <a:t>Access Management.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9202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pt-BR" sz="4400" dirty="0" err="1" smtClean="0"/>
              <a:t>Event</a:t>
            </a:r>
            <a:r>
              <a:rPr lang="pt-BR" sz="4400" dirty="0" smtClean="0"/>
              <a:t> Management</a:t>
            </a:r>
            <a:endParaRPr lang="pt-BR" sz="4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37" y="1804639"/>
            <a:ext cx="580072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29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6395" y="224457"/>
            <a:ext cx="10515600" cy="1325563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pt-BR" sz="4400" dirty="0" err="1"/>
              <a:t>Event</a:t>
            </a:r>
            <a:r>
              <a:rPr lang="pt-BR" sz="4400" dirty="0"/>
              <a:t> Management </a:t>
            </a:r>
            <a:r>
              <a:rPr lang="pt-BR" sz="4400" dirty="0" err="1"/>
              <a:t>Activities</a:t>
            </a:r>
            <a:endParaRPr lang="pt-BR" sz="4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45327" y="1550020"/>
            <a:ext cx="11641873" cy="512955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b="1" dirty="0"/>
              <a:t>1. </a:t>
            </a:r>
            <a:r>
              <a:rPr lang="pt-BR" b="1" dirty="0" err="1"/>
              <a:t>Event</a:t>
            </a:r>
            <a:r>
              <a:rPr lang="pt-BR" b="1" dirty="0"/>
              <a:t> </a:t>
            </a:r>
            <a:r>
              <a:rPr lang="pt-BR" b="1" dirty="0" err="1"/>
              <a:t>Occurs</a:t>
            </a:r>
            <a:endParaRPr lang="pt-BR" b="1" dirty="0"/>
          </a:p>
          <a:p>
            <a:pPr marL="0" indent="0">
              <a:buNone/>
            </a:pPr>
            <a:r>
              <a:rPr lang="en-US" dirty="0"/>
              <a:t>Events occur continuously, but not all of them are detected or registered. It </a:t>
            </a:r>
            <a:r>
              <a:rPr lang="en-US" dirty="0" smtClean="0"/>
              <a:t>is therefore </a:t>
            </a:r>
            <a:r>
              <a:rPr lang="en-US" dirty="0"/>
              <a:t>important that everybody involved in designing, developing</a:t>
            </a:r>
            <a:r>
              <a:rPr lang="en-US" dirty="0" smtClean="0"/>
              <a:t>, managing </a:t>
            </a:r>
            <a:r>
              <a:rPr lang="en-US" dirty="0"/>
              <a:t>and supporting IT services and the IT Infrastructure that they </a:t>
            </a:r>
            <a:r>
              <a:rPr lang="en-US" dirty="0" smtClean="0"/>
              <a:t>run on </a:t>
            </a:r>
            <a:r>
              <a:rPr lang="en-US" dirty="0"/>
              <a:t>understands what types of event need to be detected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pt-BR" b="1" dirty="0"/>
              <a:t>2. </a:t>
            </a:r>
            <a:r>
              <a:rPr lang="pt-BR" b="1" dirty="0" err="1"/>
              <a:t>Event</a:t>
            </a:r>
            <a:r>
              <a:rPr lang="pt-BR" b="1" dirty="0"/>
              <a:t> </a:t>
            </a:r>
            <a:r>
              <a:rPr lang="pt-BR" b="1" dirty="0" err="1"/>
              <a:t>Notification</a:t>
            </a:r>
            <a:endParaRPr lang="pt-BR" b="1" dirty="0"/>
          </a:p>
          <a:p>
            <a:pPr marL="0" indent="0">
              <a:buNone/>
            </a:pPr>
            <a:r>
              <a:rPr lang="en-US" dirty="0"/>
              <a:t>Most CIs are designed to communicate certain information about </a:t>
            </a:r>
            <a:r>
              <a:rPr lang="en-US" dirty="0" smtClean="0"/>
              <a:t>themselves in </a:t>
            </a:r>
            <a:r>
              <a:rPr lang="en-US" dirty="0"/>
              <a:t>one of two ways:</a:t>
            </a:r>
          </a:p>
          <a:p>
            <a:pPr marL="0" indent="0">
              <a:buNone/>
            </a:pPr>
            <a:r>
              <a:rPr lang="en-US" dirty="0"/>
              <a:t>- A device is interrogated by a management tool, which </a:t>
            </a:r>
            <a:r>
              <a:rPr lang="en-US" dirty="0" smtClean="0"/>
              <a:t>collects certain </a:t>
            </a:r>
            <a:r>
              <a:rPr lang="en-US" dirty="0"/>
              <a:t>targeted data. This is often referred to as polling.</a:t>
            </a:r>
          </a:p>
          <a:p>
            <a:pPr marL="0" indent="0">
              <a:buNone/>
            </a:pPr>
            <a:r>
              <a:rPr lang="en-US" dirty="0"/>
              <a:t>- The CI generates a notification when certain conditions are met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pt-BR" b="1" dirty="0"/>
              <a:t>3. </a:t>
            </a:r>
            <a:r>
              <a:rPr lang="pt-BR" b="1" dirty="0" err="1"/>
              <a:t>Event</a:t>
            </a:r>
            <a:r>
              <a:rPr lang="pt-BR" b="1" dirty="0"/>
              <a:t> </a:t>
            </a:r>
            <a:r>
              <a:rPr lang="pt-BR" b="1" dirty="0" err="1"/>
              <a:t>Detection</a:t>
            </a:r>
            <a:endParaRPr lang="pt-BR" b="1" dirty="0"/>
          </a:p>
          <a:p>
            <a:pPr marL="0" indent="0">
              <a:buNone/>
            </a:pPr>
            <a:r>
              <a:rPr lang="en-US" dirty="0"/>
              <a:t>Once an Event notification has been generated, it will be detected by </a:t>
            </a:r>
            <a:r>
              <a:rPr lang="en-US" dirty="0" smtClean="0"/>
              <a:t>an agent </a:t>
            </a:r>
            <a:r>
              <a:rPr lang="en-US" dirty="0"/>
              <a:t>running on the same system, or transmitted directly to a </a:t>
            </a:r>
            <a:r>
              <a:rPr lang="en-US" dirty="0" smtClean="0"/>
              <a:t>management tool </a:t>
            </a:r>
            <a:r>
              <a:rPr lang="en-US" dirty="0"/>
              <a:t>specifically designed to read and interpret the meaning of the event.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5656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6395" y="224457"/>
            <a:ext cx="10515600" cy="1325563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pt-BR" sz="4400" dirty="0" err="1"/>
              <a:t>Event</a:t>
            </a:r>
            <a:r>
              <a:rPr lang="pt-BR" sz="4400" dirty="0"/>
              <a:t> Management </a:t>
            </a:r>
            <a:r>
              <a:rPr lang="pt-BR" sz="4400" dirty="0" err="1"/>
              <a:t>Activities</a:t>
            </a:r>
            <a:endParaRPr lang="pt-BR" sz="4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45327" y="1550020"/>
            <a:ext cx="11641873" cy="51295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b="1" dirty="0"/>
              <a:t>4. </a:t>
            </a:r>
            <a:r>
              <a:rPr lang="pt-BR" b="1" dirty="0" err="1"/>
              <a:t>Event</a:t>
            </a:r>
            <a:r>
              <a:rPr lang="pt-BR" b="1" dirty="0"/>
              <a:t> </a:t>
            </a:r>
            <a:r>
              <a:rPr lang="pt-BR" b="1" dirty="0" err="1"/>
              <a:t>filtering</a:t>
            </a:r>
            <a:endParaRPr lang="pt-BR" b="1" dirty="0"/>
          </a:p>
          <a:p>
            <a:pPr marL="0" indent="0">
              <a:buNone/>
            </a:pPr>
            <a:r>
              <a:rPr lang="en-US" dirty="0"/>
              <a:t>The purpose of filtering is to decide whether to communicate the event to </a:t>
            </a:r>
            <a:r>
              <a:rPr lang="en-US" dirty="0" smtClean="0"/>
              <a:t>a management </a:t>
            </a:r>
            <a:r>
              <a:rPr lang="en-US" dirty="0"/>
              <a:t>tool or to ignore it.</a:t>
            </a:r>
          </a:p>
          <a:p>
            <a:pPr marL="457200" lvl="1" indent="0">
              <a:buNone/>
            </a:pPr>
            <a:r>
              <a:rPr lang="en-US" dirty="0"/>
              <a:t>- If ignored, the event will usually be recorded in a log file on </a:t>
            </a:r>
            <a:r>
              <a:rPr lang="en-US" dirty="0" smtClean="0"/>
              <a:t>the device</a:t>
            </a:r>
            <a:r>
              <a:rPr lang="en-US" dirty="0"/>
              <a:t>, but no further action will be taken.</a:t>
            </a:r>
          </a:p>
          <a:p>
            <a:pPr marL="457200" lvl="1" indent="0">
              <a:buNone/>
            </a:pPr>
            <a:r>
              <a:rPr lang="en-US" dirty="0"/>
              <a:t>- If not ignored, the first level of correlation is performed, i.e. </a:t>
            </a:r>
            <a:r>
              <a:rPr lang="en-US" dirty="0" smtClean="0"/>
              <a:t>the determination </a:t>
            </a:r>
            <a:r>
              <a:rPr lang="en-US" dirty="0"/>
              <a:t>of whether the event is informational, a warning, </a:t>
            </a:r>
            <a:r>
              <a:rPr lang="en-US" dirty="0" smtClean="0"/>
              <a:t>or an </a:t>
            </a:r>
            <a:r>
              <a:rPr lang="en-US" dirty="0"/>
              <a:t>exception (see next step).</a:t>
            </a:r>
          </a:p>
          <a:p>
            <a:pPr marL="0" indent="0">
              <a:buNone/>
            </a:pPr>
            <a:r>
              <a:rPr lang="en-US" dirty="0"/>
              <a:t>This correlation is usually done by an agent that resides on the CI or on </a:t>
            </a:r>
            <a:r>
              <a:rPr lang="en-US" dirty="0" smtClean="0"/>
              <a:t>a server </a:t>
            </a:r>
            <a:r>
              <a:rPr lang="en-US" dirty="0"/>
              <a:t>to which the CI is connected.</a:t>
            </a:r>
          </a:p>
          <a:p>
            <a:pPr marL="0" indent="0">
              <a:buNone/>
            </a:pPr>
            <a:r>
              <a:rPr lang="en-US" dirty="0"/>
              <a:t>The filtering step is not always necessary. For some CIs, every event </a:t>
            </a:r>
            <a:r>
              <a:rPr lang="en-US" dirty="0" smtClean="0"/>
              <a:t>is significant </a:t>
            </a:r>
            <a:r>
              <a:rPr lang="en-US" dirty="0"/>
              <a:t>and moves directly into a management tool’s correlation engine</a:t>
            </a:r>
            <a:r>
              <a:rPr lang="en-US" dirty="0" smtClean="0"/>
              <a:t>, even </a:t>
            </a:r>
            <a:r>
              <a:rPr lang="en-US" dirty="0"/>
              <a:t>if it is duplicated. Also, it may have been possible to turn off </a:t>
            </a:r>
            <a:r>
              <a:rPr lang="en-US" dirty="0" smtClean="0"/>
              <a:t>all </a:t>
            </a:r>
            <a:r>
              <a:rPr lang="pt-BR" dirty="0" err="1" smtClean="0"/>
              <a:t>unwanted</a:t>
            </a:r>
            <a:r>
              <a:rPr lang="pt-BR" dirty="0" smtClean="0"/>
              <a:t> </a:t>
            </a:r>
            <a:r>
              <a:rPr lang="pt-BR" dirty="0" err="1"/>
              <a:t>Event</a:t>
            </a:r>
            <a:r>
              <a:rPr lang="pt-BR" dirty="0"/>
              <a:t> </a:t>
            </a:r>
            <a:r>
              <a:rPr lang="pt-BR" dirty="0" err="1"/>
              <a:t>notifications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4973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327" y="309368"/>
            <a:ext cx="10515600" cy="783451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pt-BR" sz="4400" dirty="0" err="1"/>
              <a:t>Event</a:t>
            </a:r>
            <a:r>
              <a:rPr lang="pt-BR" sz="4400" dirty="0"/>
              <a:t> Management </a:t>
            </a:r>
            <a:r>
              <a:rPr lang="pt-BR" sz="4400" dirty="0" err="1"/>
              <a:t>Activities</a:t>
            </a:r>
            <a:endParaRPr lang="pt-BR" sz="4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45327" y="1550020"/>
            <a:ext cx="11641873" cy="512955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b="1" dirty="0"/>
              <a:t>5. </a:t>
            </a:r>
            <a:r>
              <a:rPr lang="pt-BR" b="1" dirty="0" err="1"/>
              <a:t>Event</a:t>
            </a:r>
            <a:r>
              <a:rPr lang="pt-BR" b="1" dirty="0"/>
              <a:t> </a:t>
            </a:r>
            <a:r>
              <a:rPr lang="pt-BR" b="1" dirty="0" err="1" smtClean="0"/>
              <a:t>categorization</a:t>
            </a:r>
            <a:endParaRPr lang="pt-BR" b="1" dirty="0" smtClean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en-US" dirty="0"/>
              <a:t>Every organization will have its own categorization of the significance of an event, </a:t>
            </a:r>
            <a:r>
              <a:rPr lang="en-US" dirty="0" smtClean="0"/>
              <a:t>but it </a:t>
            </a:r>
            <a:r>
              <a:rPr lang="en-US" dirty="0"/>
              <a:t>is suggested that at least these three broad categories be represented:</a:t>
            </a:r>
          </a:p>
          <a:p>
            <a:pPr marL="514350" indent="-514350">
              <a:buAutoNum type="alphaLcPeriod"/>
            </a:pPr>
            <a:r>
              <a:rPr lang="en-US" b="1" dirty="0" smtClean="0"/>
              <a:t>Informational</a:t>
            </a:r>
            <a:r>
              <a:rPr lang="en-US" dirty="0"/>
              <a:t>: This refers to an event that does not require any action and </a:t>
            </a:r>
            <a:r>
              <a:rPr lang="en-US" dirty="0" smtClean="0"/>
              <a:t>does not </a:t>
            </a:r>
            <a:r>
              <a:rPr lang="en-US" dirty="0"/>
              <a:t>represent an exception. They are typically stored in the system or service log </a:t>
            </a:r>
            <a:r>
              <a:rPr lang="en-US" dirty="0" smtClean="0"/>
              <a:t>files and </a:t>
            </a:r>
            <a:r>
              <a:rPr lang="en-US" dirty="0"/>
              <a:t>kept for a predetermined </a:t>
            </a:r>
            <a:r>
              <a:rPr lang="en-US" dirty="0" smtClean="0"/>
              <a:t>period.</a:t>
            </a:r>
          </a:p>
          <a:p>
            <a:pPr marL="514350" indent="-514350">
              <a:buAutoNum type="alphaLcPeriod"/>
            </a:pPr>
            <a:endParaRPr lang="en-US" dirty="0" smtClean="0"/>
          </a:p>
          <a:p>
            <a:pPr marL="514350" indent="-514350">
              <a:buAutoNum type="alphaLcPeriod"/>
            </a:pPr>
            <a:r>
              <a:rPr lang="en-US" b="1" dirty="0" smtClean="0"/>
              <a:t>Warning</a:t>
            </a:r>
            <a:r>
              <a:rPr lang="en-US" dirty="0"/>
              <a:t>: A warning is an event that is generated when a service or device </a:t>
            </a:r>
            <a:r>
              <a:rPr lang="en-US" dirty="0" smtClean="0"/>
              <a:t>is approaching </a:t>
            </a:r>
            <a:r>
              <a:rPr lang="en-US" dirty="0"/>
              <a:t>a threshold. Warnings are intended to notify the appropriate person</a:t>
            </a:r>
            <a:r>
              <a:rPr lang="en-US" dirty="0" smtClean="0"/>
              <a:t>, process </a:t>
            </a:r>
            <a:r>
              <a:rPr lang="en-US" dirty="0"/>
              <a:t>or tool so that the situation can be checked and the appropriate action </a:t>
            </a:r>
            <a:r>
              <a:rPr lang="en-US" dirty="0" smtClean="0"/>
              <a:t>taken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/>
              <a:t>prevent</a:t>
            </a:r>
            <a:r>
              <a:rPr lang="pt-BR" dirty="0"/>
              <a:t> </a:t>
            </a:r>
            <a:r>
              <a:rPr lang="pt-BR" dirty="0" err="1"/>
              <a:t>an</a:t>
            </a:r>
            <a:r>
              <a:rPr lang="pt-BR" dirty="0"/>
              <a:t> </a:t>
            </a:r>
            <a:r>
              <a:rPr lang="pt-BR" dirty="0" err="1"/>
              <a:t>exception</a:t>
            </a:r>
            <a:r>
              <a:rPr lang="pt-BR" dirty="0" smtClean="0"/>
              <a:t>. </a:t>
            </a:r>
            <a:r>
              <a:rPr lang="en-US" dirty="0" smtClean="0"/>
              <a:t>Warnings </a:t>
            </a:r>
            <a:r>
              <a:rPr lang="en-US" dirty="0"/>
              <a:t>are not typically raised for a device failure. Although there is some </a:t>
            </a:r>
            <a:r>
              <a:rPr lang="en-US" dirty="0" smtClean="0"/>
              <a:t>debate about </a:t>
            </a:r>
            <a:r>
              <a:rPr lang="en-US" dirty="0"/>
              <a:t>whether the failure of a redundant device is a warning or an exception (</a:t>
            </a:r>
            <a:r>
              <a:rPr lang="en-US" dirty="0" smtClean="0"/>
              <a:t>since the </a:t>
            </a:r>
            <a:r>
              <a:rPr lang="en-US" dirty="0"/>
              <a:t>service is still available). A good rule is that every failure should be treated as </a:t>
            </a:r>
            <a:r>
              <a:rPr lang="en-US" dirty="0" smtClean="0"/>
              <a:t>an exception</a:t>
            </a:r>
            <a:r>
              <a:rPr lang="en-US" dirty="0"/>
              <a:t>, since the risk of an incident impacting the business is much greater</a:t>
            </a:r>
            <a:r>
              <a:rPr lang="en-US" dirty="0" smtClean="0"/>
              <a:t>.</a:t>
            </a:r>
            <a:r>
              <a:rPr lang="en-US" b="1" dirty="0"/>
              <a:t> </a:t>
            </a:r>
            <a:endParaRPr lang="en-US" b="1" dirty="0" smtClean="0"/>
          </a:p>
          <a:p>
            <a:pPr marL="514350" indent="-514350">
              <a:buAutoNum type="alphaLcPeriod"/>
            </a:pPr>
            <a:endParaRPr lang="en-US" b="1" dirty="0" smtClean="0"/>
          </a:p>
          <a:p>
            <a:pPr marL="514350" indent="-514350">
              <a:buAutoNum type="alphaLcPeriod"/>
            </a:pPr>
            <a:r>
              <a:rPr lang="en-US" b="1" dirty="0" smtClean="0"/>
              <a:t>Exception</a:t>
            </a:r>
            <a:r>
              <a:rPr lang="en-US" dirty="0"/>
              <a:t>: An exception means that a service or device is currently </a:t>
            </a:r>
            <a:r>
              <a:rPr lang="en-US" dirty="0" smtClean="0"/>
              <a:t>operating abnormally </a:t>
            </a:r>
            <a:r>
              <a:rPr lang="en-US" dirty="0"/>
              <a:t>(however that has been defined). Typically, this means that an OLA </a:t>
            </a:r>
            <a:r>
              <a:rPr lang="en-US" dirty="0" smtClean="0"/>
              <a:t>and SLA </a:t>
            </a:r>
            <a:r>
              <a:rPr lang="en-US" dirty="0"/>
              <a:t>have been breached and the business is being impacted. Exceptions </a:t>
            </a:r>
            <a:r>
              <a:rPr lang="en-US" dirty="0" smtClean="0"/>
              <a:t>could represent </a:t>
            </a:r>
            <a:r>
              <a:rPr lang="en-US" dirty="0"/>
              <a:t>a total failure, impaired functionality or degraded performance</a:t>
            </a:r>
            <a:r>
              <a:rPr lang="en-US" dirty="0" smtClean="0"/>
              <a:t>. Please </a:t>
            </a:r>
            <a:r>
              <a:rPr lang="en-US" dirty="0"/>
              <a:t>note, though, that an exception does not always represent an incident.</a:t>
            </a:r>
          </a:p>
        </p:txBody>
      </p:sp>
    </p:spTree>
    <p:extLst>
      <p:ext uri="{BB962C8B-B14F-4D97-AF65-F5344CB8AC3E}">
        <p14:creationId xmlns:p14="http://schemas.microsoft.com/office/powerpoint/2010/main" val="434480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327" y="224457"/>
            <a:ext cx="10515600" cy="1325563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pt-BR" sz="4400" dirty="0" err="1"/>
              <a:t>Event</a:t>
            </a:r>
            <a:r>
              <a:rPr lang="pt-BR" sz="4400" dirty="0"/>
              <a:t> Management </a:t>
            </a:r>
            <a:r>
              <a:rPr lang="pt-BR" sz="4400" dirty="0" err="1"/>
              <a:t>Activities</a:t>
            </a:r>
            <a:endParaRPr lang="pt-BR" sz="4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45327" y="1550020"/>
            <a:ext cx="11641873" cy="512955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b="1" dirty="0"/>
              <a:t>6. </a:t>
            </a:r>
            <a:r>
              <a:rPr lang="pt-BR" b="1" dirty="0" err="1"/>
              <a:t>Event</a:t>
            </a:r>
            <a:r>
              <a:rPr lang="pt-BR" b="1" dirty="0"/>
              <a:t> </a:t>
            </a:r>
            <a:r>
              <a:rPr lang="pt-BR" b="1" dirty="0" err="1"/>
              <a:t>Correlation</a:t>
            </a:r>
            <a:endParaRPr lang="pt-BR" b="1" dirty="0"/>
          </a:p>
          <a:p>
            <a:pPr marL="0" indent="0">
              <a:buNone/>
            </a:pPr>
            <a:r>
              <a:rPr lang="en-US" dirty="0"/>
              <a:t>If an event is significant, a decision has to be made about exactly what the significance is </a:t>
            </a:r>
            <a:r>
              <a:rPr lang="en-US" dirty="0" smtClean="0"/>
              <a:t>and what </a:t>
            </a:r>
            <a:r>
              <a:rPr lang="en-US" dirty="0"/>
              <a:t>actions need to be taken to deal with it. Correlation is normally done by a ‘</a:t>
            </a:r>
            <a:r>
              <a:rPr lang="en-US" dirty="0" smtClean="0"/>
              <a:t>Correlation Engine</a:t>
            </a:r>
            <a:r>
              <a:rPr lang="en-US" dirty="0"/>
              <a:t>’, usually part of a management tool that compares the event with a set of criteria </a:t>
            </a:r>
            <a:r>
              <a:rPr lang="en-US" dirty="0" smtClean="0"/>
              <a:t>and rules </a:t>
            </a:r>
            <a:r>
              <a:rPr lang="en-US" dirty="0"/>
              <a:t>in a prescribed order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pt-BR" b="1" dirty="0"/>
              <a:t>7. Trigger</a:t>
            </a:r>
          </a:p>
          <a:p>
            <a:pPr marL="0" indent="0">
              <a:buNone/>
            </a:pPr>
            <a:r>
              <a:rPr lang="en-US" dirty="0"/>
              <a:t>If the correlation activity recognizes an event, a response will be required. </a:t>
            </a:r>
            <a:r>
              <a:rPr lang="en-US" dirty="0" smtClean="0"/>
              <a:t>The mechanism </a:t>
            </a:r>
            <a:r>
              <a:rPr lang="en-US" dirty="0"/>
              <a:t>used to initiate that response is called a trigger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pt-BR" b="1" dirty="0"/>
              <a:t>8. Response </a:t>
            </a:r>
            <a:r>
              <a:rPr lang="pt-BR" b="1" dirty="0" err="1"/>
              <a:t>Selection</a:t>
            </a:r>
            <a:endParaRPr lang="pt-BR" b="1" dirty="0"/>
          </a:p>
          <a:p>
            <a:pPr marL="0" indent="0">
              <a:buNone/>
            </a:pPr>
            <a:r>
              <a:rPr lang="en-US" dirty="0"/>
              <a:t>At this point in the process, there are a number of response options available. It </a:t>
            </a:r>
            <a:r>
              <a:rPr lang="en-US" dirty="0" smtClean="0"/>
              <a:t>is important </a:t>
            </a:r>
            <a:r>
              <a:rPr lang="en-US" dirty="0"/>
              <a:t>to note that the response options can be chosen in any combination. </a:t>
            </a:r>
            <a:r>
              <a:rPr lang="en-US" dirty="0" smtClean="0"/>
              <a:t>For example</a:t>
            </a:r>
            <a:r>
              <a:rPr lang="en-US" dirty="0"/>
              <a:t>, it may be necessary to preserve the log entry for future reference, but at </a:t>
            </a:r>
            <a:r>
              <a:rPr lang="en-US" dirty="0" smtClean="0"/>
              <a:t>the same </a:t>
            </a:r>
            <a:r>
              <a:rPr lang="en-US" dirty="0"/>
              <a:t>time escalate the event to an Operations Management staff member for action.</a:t>
            </a:r>
          </a:p>
        </p:txBody>
      </p:sp>
    </p:spTree>
    <p:extLst>
      <p:ext uri="{BB962C8B-B14F-4D97-AF65-F5344CB8AC3E}">
        <p14:creationId xmlns:p14="http://schemas.microsoft.com/office/powerpoint/2010/main" val="3368790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327" y="376277"/>
            <a:ext cx="10515600" cy="683090"/>
          </a:xfrm>
        </p:spPr>
        <p:txBody>
          <a:bodyPr>
            <a:normAutofit fontScale="90000"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pt-BR" sz="4400" dirty="0" err="1"/>
              <a:t>Event</a:t>
            </a:r>
            <a:r>
              <a:rPr lang="pt-BR" sz="4400" dirty="0"/>
              <a:t> Management </a:t>
            </a:r>
            <a:r>
              <a:rPr lang="pt-BR" sz="4400" dirty="0" err="1"/>
              <a:t>Activities</a:t>
            </a:r>
            <a:endParaRPr lang="pt-BR" sz="4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45327" y="1550020"/>
            <a:ext cx="11641873" cy="512955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b="1" dirty="0"/>
              <a:t>9. </a:t>
            </a:r>
            <a:r>
              <a:rPr lang="pt-BR" b="1" dirty="0" err="1"/>
              <a:t>Review</a:t>
            </a:r>
            <a:r>
              <a:rPr lang="pt-BR" b="1" dirty="0"/>
              <a:t> </a:t>
            </a:r>
            <a:r>
              <a:rPr lang="pt-BR" b="1" dirty="0" err="1"/>
              <a:t>Actions</a:t>
            </a:r>
            <a:endParaRPr lang="pt-BR" b="1" dirty="0"/>
          </a:p>
          <a:p>
            <a:pPr marL="0" indent="0">
              <a:buNone/>
            </a:pPr>
            <a:r>
              <a:rPr lang="en-US" dirty="0"/>
              <a:t>With thousands of events being generated every day, it is not </a:t>
            </a:r>
            <a:r>
              <a:rPr lang="en-US" dirty="0" smtClean="0"/>
              <a:t>possible formally </a:t>
            </a:r>
            <a:r>
              <a:rPr lang="en-US" dirty="0"/>
              <a:t>to review every individual event. However, it is important to check</a:t>
            </a:r>
          </a:p>
          <a:p>
            <a:pPr marL="0" indent="0">
              <a:buNone/>
            </a:pPr>
            <a:r>
              <a:rPr lang="en-US" dirty="0"/>
              <a:t>that any significant events or exceptions have been handled appropriately, </a:t>
            </a:r>
            <a:r>
              <a:rPr lang="en-US" dirty="0" smtClean="0"/>
              <a:t>or to </a:t>
            </a:r>
            <a:r>
              <a:rPr lang="en-US" dirty="0"/>
              <a:t>track trends or counts of event types, etc.</a:t>
            </a:r>
          </a:p>
          <a:p>
            <a:pPr marL="0" indent="0">
              <a:buNone/>
            </a:pPr>
            <a:r>
              <a:rPr lang="en-US" dirty="0"/>
              <a:t>In many cases this can be done automatically, for example polling a </a:t>
            </a:r>
            <a:r>
              <a:rPr lang="en-US" dirty="0" smtClean="0"/>
              <a:t>server that </a:t>
            </a:r>
            <a:r>
              <a:rPr lang="en-US" dirty="0"/>
              <a:t>had been rebooted using an automated script to see that it is </a:t>
            </a:r>
            <a:r>
              <a:rPr lang="en-US" dirty="0" smtClean="0"/>
              <a:t>functioning </a:t>
            </a:r>
            <a:r>
              <a:rPr lang="pt-BR" dirty="0" smtClean="0"/>
              <a:t>correctly.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10. Close </a:t>
            </a:r>
            <a:r>
              <a:rPr lang="pt-BR" b="1" dirty="0" err="1"/>
              <a:t>Event</a:t>
            </a:r>
            <a:endParaRPr lang="pt-BR" b="1" dirty="0"/>
          </a:p>
          <a:p>
            <a:pPr marL="0" indent="0">
              <a:buNone/>
            </a:pPr>
            <a:r>
              <a:rPr lang="en-US" dirty="0"/>
              <a:t>Some events will remain open until a certain action takes place, for </a:t>
            </a:r>
            <a:r>
              <a:rPr lang="en-US" dirty="0" smtClean="0"/>
              <a:t>example an </a:t>
            </a:r>
            <a:r>
              <a:rPr lang="en-US" dirty="0"/>
              <a:t>event that is linked to an open incident. However, most events are </a:t>
            </a:r>
            <a:r>
              <a:rPr lang="en-US" dirty="0" smtClean="0"/>
              <a:t>not </a:t>
            </a:r>
            <a:r>
              <a:rPr lang="pt-BR" dirty="0" smtClean="0"/>
              <a:t>‘</a:t>
            </a:r>
            <a:r>
              <a:rPr lang="pt-BR" dirty="0" err="1"/>
              <a:t>opened</a:t>
            </a:r>
            <a:r>
              <a:rPr lang="pt-BR" dirty="0"/>
              <a:t>’ </a:t>
            </a:r>
            <a:r>
              <a:rPr lang="pt-BR" dirty="0" err="1"/>
              <a:t>or</a:t>
            </a:r>
            <a:r>
              <a:rPr lang="pt-BR" dirty="0"/>
              <a:t> ‘</a:t>
            </a:r>
            <a:r>
              <a:rPr lang="pt-BR" dirty="0" err="1"/>
              <a:t>closed</a:t>
            </a:r>
            <a:r>
              <a:rPr lang="pt-BR" dirty="0"/>
              <a:t>’.</a:t>
            </a:r>
          </a:p>
          <a:p>
            <a:pPr marL="0" indent="0">
              <a:buNone/>
            </a:pPr>
            <a:r>
              <a:rPr lang="en-US" dirty="0"/>
              <a:t>Informational events are simply logged and then used as input to </a:t>
            </a:r>
            <a:r>
              <a:rPr lang="en-US" dirty="0" smtClean="0"/>
              <a:t>other processes</a:t>
            </a:r>
            <a:r>
              <a:rPr lang="en-US" dirty="0"/>
              <a:t>, such as Backup and Storage Management. Auto-response </a:t>
            </a:r>
            <a:r>
              <a:rPr lang="en-US" dirty="0" smtClean="0"/>
              <a:t>events will </a:t>
            </a:r>
            <a:r>
              <a:rPr lang="en-US" dirty="0"/>
              <a:t>typically be closed by the generation of a second event. For example, </a:t>
            </a:r>
            <a:r>
              <a:rPr lang="en-US" dirty="0" smtClean="0"/>
              <a:t>a device </a:t>
            </a:r>
            <a:r>
              <a:rPr lang="en-US" dirty="0"/>
              <a:t>generates an event and is rebooted through auto response – as </a:t>
            </a:r>
            <a:r>
              <a:rPr lang="en-US" dirty="0" smtClean="0"/>
              <a:t>soon as </a:t>
            </a:r>
            <a:r>
              <a:rPr lang="en-US" dirty="0"/>
              <a:t>that device is successfully back online, it generates an event </a:t>
            </a:r>
            <a:r>
              <a:rPr lang="en-US" dirty="0" smtClean="0"/>
              <a:t>that effectively </a:t>
            </a:r>
            <a:r>
              <a:rPr lang="en-US" dirty="0"/>
              <a:t>closes the loop and clears the first event.</a:t>
            </a:r>
          </a:p>
        </p:txBody>
      </p:sp>
    </p:spTree>
    <p:extLst>
      <p:ext uri="{BB962C8B-B14F-4D97-AF65-F5344CB8AC3E}">
        <p14:creationId xmlns:p14="http://schemas.microsoft.com/office/powerpoint/2010/main" val="291906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1695</Words>
  <Application>Microsoft Office PowerPoint</Application>
  <PresentationFormat>Widescreen</PresentationFormat>
  <Paragraphs>140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do Office</vt:lpstr>
      <vt:lpstr>The Service Operation</vt:lpstr>
      <vt:lpstr>Service Operation Principles</vt:lpstr>
      <vt:lpstr>Service Operation Processes</vt:lpstr>
      <vt:lpstr>Event Management</vt:lpstr>
      <vt:lpstr>Event Management Activities</vt:lpstr>
      <vt:lpstr>Event Management Activities</vt:lpstr>
      <vt:lpstr>Event Management Activities</vt:lpstr>
      <vt:lpstr>Event Management Activities</vt:lpstr>
      <vt:lpstr>Event Management Activities</vt:lpstr>
      <vt:lpstr>Incident Management</vt:lpstr>
      <vt:lpstr>Incident: Key Performance Indicators </vt:lpstr>
      <vt:lpstr>Request Fulfillment</vt:lpstr>
      <vt:lpstr>Request Fulfillment: Process Activities</vt:lpstr>
      <vt:lpstr>Problem Management</vt:lpstr>
      <vt:lpstr>Reactive vs Proactive vs Predictive</vt:lpstr>
      <vt:lpstr>Problem Management: Activities</vt:lpstr>
      <vt:lpstr>Access Management</vt:lpstr>
      <vt:lpstr>Access Management – Process Activities</vt:lpstr>
      <vt:lpstr>References</vt:lpstr>
    </vt:vector>
  </TitlesOfParts>
  <Company>Fatec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Service Strategy Lifecycle</dc:title>
  <dc:creator>Michel Moron Munhoz</dc:creator>
  <cp:lastModifiedBy>Michel Moron Munhoz</cp:lastModifiedBy>
  <cp:revision>27</cp:revision>
  <dcterms:created xsi:type="dcterms:W3CDTF">2018-10-02T22:07:42Z</dcterms:created>
  <dcterms:modified xsi:type="dcterms:W3CDTF">2018-11-01T17:45:59Z</dcterms:modified>
</cp:coreProperties>
</file>