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270" r:id="rId4"/>
    <p:sldId id="274" r:id="rId5"/>
    <p:sldId id="271" r:id="rId6"/>
    <p:sldId id="272" r:id="rId7"/>
    <p:sldId id="273" r:id="rId8"/>
    <p:sldId id="275" r:id="rId9"/>
    <p:sldId id="26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8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73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38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65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48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33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7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71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4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17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55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85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gmtstuff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28600" y="1547581"/>
            <a:ext cx="11734800" cy="2852737"/>
          </a:xfrm>
        </p:spPr>
        <p:txBody>
          <a:bodyPr/>
          <a:lstStyle/>
          <a:p>
            <a:pPr algn="ctr"/>
            <a:r>
              <a:rPr lang="en-US" dirty="0"/>
              <a:t>Service Management Technology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228600" y="5180013"/>
            <a:ext cx="11734800" cy="1500187"/>
          </a:xfrm>
        </p:spPr>
        <p:txBody>
          <a:bodyPr/>
          <a:lstStyle/>
          <a:p>
            <a:r>
              <a:rPr lang="pt-BR" dirty="0" err="1" smtClean="0"/>
              <a:t>Itil</a:t>
            </a:r>
            <a:r>
              <a:rPr lang="pt-BR" dirty="0" smtClean="0"/>
              <a:t> V3</a:t>
            </a:r>
          </a:p>
        </p:txBody>
      </p:sp>
    </p:spTree>
    <p:extLst>
      <p:ext uri="{BB962C8B-B14F-4D97-AF65-F5344CB8AC3E}">
        <p14:creationId xmlns:p14="http://schemas.microsoft.com/office/powerpoint/2010/main" val="223019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Scope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 </a:t>
            </a:r>
            <a:r>
              <a:rPr lang="pt-BR" dirty="0"/>
              <a:t>Service Design </a:t>
            </a:r>
            <a:r>
              <a:rPr lang="pt-BR" dirty="0"/>
              <a:t>T</a:t>
            </a:r>
            <a:r>
              <a:rPr lang="pt-BR" dirty="0" smtClean="0"/>
              <a:t>ools;</a:t>
            </a:r>
          </a:p>
          <a:p>
            <a:endParaRPr lang="pt-BR" dirty="0"/>
          </a:p>
          <a:p>
            <a:r>
              <a:rPr lang="pt-BR" dirty="0"/>
              <a:t> Service Management </a:t>
            </a:r>
            <a:r>
              <a:rPr lang="pt-BR" dirty="0" smtClean="0"/>
              <a:t>Tools;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err="1"/>
              <a:t>Event</a:t>
            </a:r>
            <a:r>
              <a:rPr lang="pt-BR" dirty="0"/>
              <a:t> Management </a:t>
            </a:r>
            <a:r>
              <a:rPr lang="pt-BR" dirty="0" smtClean="0"/>
              <a:t>Tools;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err="1"/>
              <a:t>Knowledge</a:t>
            </a:r>
            <a:r>
              <a:rPr lang="pt-BR" dirty="0"/>
              <a:t> Management </a:t>
            </a:r>
            <a:r>
              <a:rPr lang="pt-BR" dirty="0" smtClean="0"/>
              <a:t>Tools;</a:t>
            </a:r>
          </a:p>
          <a:p>
            <a:endParaRPr lang="pt-BR" dirty="0"/>
          </a:p>
          <a:p>
            <a:r>
              <a:rPr lang="pt-BR" dirty="0"/>
              <a:t> Tool </a:t>
            </a:r>
            <a:r>
              <a:rPr lang="pt-BR" dirty="0" err="1"/>
              <a:t>Selection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9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3316" y="365125"/>
            <a:ext cx="5631367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Core tools </a:t>
            </a:r>
            <a:r>
              <a:rPr lang="pt-BR" sz="4000" b="1" dirty="0" smtClean="0"/>
              <a:t>functionality: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 Self Help</a:t>
            </a:r>
            <a:endParaRPr lang="pt-BR" dirty="0"/>
          </a:p>
          <a:p>
            <a:pPr marL="0" indent="0">
              <a:buNone/>
            </a:pPr>
            <a:r>
              <a:rPr lang="en-US" dirty="0" smtClean="0"/>
              <a:t>2) Workflow </a:t>
            </a:r>
            <a:r>
              <a:rPr lang="en-US" dirty="0"/>
              <a:t>or Process </a:t>
            </a:r>
            <a:r>
              <a:rPr lang="en-US" dirty="0" smtClean="0"/>
              <a:t>Engine</a:t>
            </a:r>
          </a:p>
          <a:p>
            <a:pPr marL="0" indent="0">
              <a:buNone/>
            </a:pPr>
            <a:r>
              <a:rPr lang="en-US" dirty="0"/>
              <a:t>3) Integrated </a:t>
            </a:r>
            <a:r>
              <a:rPr lang="en-US" dirty="0" smtClean="0"/>
              <a:t>CMS/SKMS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4) Discovery/ Deployment/ Licensing Technology </a:t>
            </a:r>
          </a:p>
          <a:p>
            <a:pPr marL="0" indent="0">
              <a:buNone/>
            </a:pPr>
            <a:r>
              <a:rPr lang="en-US" dirty="0"/>
              <a:t>5) Remote Control </a:t>
            </a:r>
          </a:p>
          <a:p>
            <a:pPr marL="0" indent="0">
              <a:buNone/>
            </a:pPr>
            <a:r>
              <a:rPr lang="en-US" dirty="0"/>
              <a:t>6) Diagnostic Utilities </a:t>
            </a:r>
          </a:p>
          <a:p>
            <a:pPr marL="0" indent="0">
              <a:buNone/>
            </a:pPr>
            <a:r>
              <a:rPr lang="en-US" dirty="0"/>
              <a:t>7) Reporting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783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268" y="365125"/>
            <a:ext cx="11831444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Core tools </a:t>
            </a:r>
            <a:r>
              <a:rPr lang="pt-BR" sz="4000" b="1" dirty="0" smtClean="0"/>
              <a:t>functionality (A)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1) Self </a:t>
            </a:r>
            <a:r>
              <a:rPr lang="en-US" b="1" dirty="0"/>
              <a:t>Help </a:t>
            </a:r>
            <a:r>
              <a:rPr lang="en-US" dirty="0"/>
              <a:t>– This should be supported with some form of web </a:t>
            </a:r>
            <a:r>
              <a:rPr lang="en-US" dirty="0" smtClean="0"/>
              <a:t>front-end allowing </a:t>
            </a:r>
            <a:r>
              <a:rPr lang="en-US" dirty="0"/>
              <a:t>web pages to be defined offering a menu driven range of </a:t>
            </a:r>
            <a:r>
              <a:rPr lang="en-US" dirty="0" smtClean="0"/>
              <a:t>self help </a:t>
            </a:r>
            <a:r>
              <a:rPr lang="en-US" dirty="0"/>
              <a:t>and service requests – with direct interface into the back </a:t>
            </a:r>
            <a:r>
              <a:rPr lang="en-US" dirty="0" smtClean="0"/>
              <a:t>end </a:t>
            </a:r>
            <a:r>
              <a:rPr lang="pt-BR" dirty="0" err="1" smtClean="0"/>
              <a:t>process</a:t>
            </a:r>
            <a:r>
              <a:rPr lang="pt-BR" dirty="0" smtClean="0"/>
              <a:t> </a:t>
            </a:r>
            <a:r>
              <a:rPr lang="pt-BR" dirty="0" err="1"/>
              <a:t>handling</a:t>
            </a:r>
            <a:r>
              <a:rPr lang="pt-BR" dirty="0"/>
              <a:t> software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 smtClean="0"/>
              <a:t>2) Workflow </a:t>
            </a:r>
            <a:r>
              <a:rPr lang="en-US" b="1" dirty="0"/>
              <a:t>or Process Engine </a:t>
            </a:r>
            <a:r>
              <a:rPr lang="en-US" dirty="0"/>
              <a:t>– This is needed to allow the pre-definition </a:t>
            </a:r>
            <a:r>
              <a:rPr lang="en-US" dirty="0" smtClean="0"/>
              <a:t>and control </a:t>
            </a:r>
            <a:r>
              <a:rPr lang="en-US" dirty="0"/>
              <a:t>of defined processes such as incident lifecycle, request </a:t>
            </a:r>
            <a:r>
              <a:rPr lang="en-US" dirty="0" smtClean="0"/>
              <a:t>fulfillment lifecycle</a:t>
            </a:r>
            <a:r>
              <a:rPr lang="en-US" dirty="0"/>
              <a:t>, problem lifecycle, change model etc. this should allow responsibilities</a:t>
            </a:r>
            <a:r>
              <a:rPr lang="en-US" dirty="0" smtClean="0"/>
              <a:t>, activities</a:t>
            </a:r>
            <a:r>
              <a:rPr lang="en-US" dirty="0"/>
              <a:t>, time scales, escalation paths and alerting to be predefined and </a:t>
            </a:r>
            <a:r>
              <a:rPr lang="en-US" dirty="0" smtClean="0"/>
              <a:t> then </a:t>
            </a:r>
            <a:r>
              <a:rPr lang="pt-BR" dirty="0" err="1" smtClean="0"/>
              <a:t>automatically</a:t>
            </a:r>
            <a:r>
              <a:rPr lang="pt-BR" dirty="0" smtClean="0"/>
              <a:t> </a:t>
            </a:r>
            <a:r>
              <a:rPr lang="pt-BR" dirty="0" err="1"/>
              <a:t>managed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202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268" y="365125"/>
            <a:ext cx="11831444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Core tools </a:t>
            </a:r>
            <a:r>
              <a:rPr lang="pt-BR" sz="4000" b="1" dirty="0"/>
              <a:t>functionality </a:t>
            </a:r>
            <a:r>
              <a:rPr lang="pt-BR" sz="4000" b="1" dirty="0" smtClean="0"/>
              <a:t>(B)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3) Integrated </a:t>
            </a:r>
            <a:r>
              <a:rPr lang="en-US" b="1" dirty="0"/>
              <a:t>CMS/SKMS </a:t>
            </a:r>
            <a:r>
              <a:rPr lang="en-US" dirty="0"/>
              <a:t>– This allows the organization’s IT Infrastructure assets</a:t>
            </a:r>
            <a:r>
              <a:rPr lang="en-US" dirty="0" smtClean="0"/>
              <a:t>, components</a:t>
            </a:r>
            <a:r>
              <a:rPr lang="en-US" dirty="0"/>
              <a:t>, services and any ancillary Cis (such as contracts, locations</a:t>
            </a:r>
            <a:r>
              <a:rPr lang="en-US" dirty="0" smtClean="0"/>
              <a:t>, licenses </a:t>
            </a:r>
            <a:r>
              <a:rPr lang="en-US" dirty="0"/>
              <a:t>etc.) to be held together with all relevant attributes in a </a:t>
            </a:r>
            <a:r>
              <a:rPr lang="en-US" dirty="0" smtClean="0"/>
              <a:t>centralized location </a:t>
            </a:r>
            <a:r>
              <a:rPr lang="en-US" dirty="0"/>
              <a:t>and to allow relationships between each to be stored and </a:t>
            </a:r>
            <a:r>
              <a:rPr lang="en-US" dirty="0" smtClean="0"/>
              <a:t>maintained and </a:t>
            </a:r>
            <a:r>
              <a:rPr lang="en-US" dirty="0"/>
              <a:t>linked to incident, problem, known error and change records as appropriate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4) Discovery</a:t>
            </a:r>
            <a:r>
              <a:rPr lang="en-US" b="1" dirty="0"/>
              <a:t>/ Deployment/ Licensing Technology </a:t>
            </a:r>
            <a:r>
              <a:rPr lang="en-US" dirty="0"/>
              <a:t>– In order to populate or verify </a:t>
            </a:r>
            <a:r>
              <a:rPr lang="en-US" dirty="0" smtClean="0"/>
              <a:t>the CMS </a:t>
            </a:r>
            <a:r>
              <a:rPr lang="en-US" dirty="0"/>
              <a:t>data and to assist in License management Discovery automated audit </a:t>
            </a:r>
            <a:r>
              <a:rPr lang="en-US" dirty="0" smtClean="0"/>
              <a:t>tools will </a:t>
            </a:r>
            <a:r>
              <a:rPr lang="en-US" dirty="0"/>
              <a:t>be required. Such tools should be capable of being run from any location </a:t>
            </a:r>
            <a:r>
              <a:rPr lang="en-US" dirty="0" smtClean="0"/>
              <a:t>on the </a:t>
            </a:r>
            <a:r>
              <a:rPr lang="en-US" dirty="0"/>
              <a:t>network and allow interrogation and recovery of information relating to </a:t>
            </a:r>
            <a:r>
              <a:rPr lang="en-US" dirty="0" smtClean="0"/>
              <a:t>all components </a:t>
            </a:r>
            <a:r>
              <a:rPr lang="en-US" dirty="0"/>
              <a:t>or are connected to the IT infrastructure.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203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268" y="365125"/>
            <a:ext cx="11831444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Core tools </a:t>
            </a:r>
            <a:r>
              <a:rPr lang="pt-BR" sz="4000" b="1" dirty="0"/>
              <a:t>functionality </a:t>
            </a:r>
            <a:r>
              <a:rPr lang="pt-BR" sz="4000" b="1" dirty="0" smtClean="0"/>
              <a:t>(C)</a:t>
            </a:r>
            <a:endParaRPr lang="pt-BR" sz="40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5) Remote </a:t>
            </a:r>
            <a:r>
              <a:rPr lang="en-US" b="1" dirty="0"/>
              <a:t>Control </a:t>
            </a:r>
            <a:r>
              <a:rPr lang="en-US" dirty="0"/>
              <a:t>– It is often helpful for the service desk analyst and </a:t>
            </a:r>
            <a:r>
              <a:rPr lang="en-US" dirty="0" smtClean="0"/>
              <a:t>other support </a:t>
            </a:r>
            <a:r>
              <a:rPr lang="en-US" dirty="0"/>
              <a:t>groups to be able to take control of user’s desktop so as to allow them </a:t>
            </a:r>
            <a:r>
              <a:rPr lang="en-US" dirty="0" smtClean="0"/>
              <a:t>to conduct </a:t>
            </a:r>
            <a:r>
              <a:rPr lang="en-US" dirty="0"/>
              <a:t>investigations or correct settings etc. Facilities to allow this level </a:t>
            </a:r>
            <a:r>
              <a:rPr lang="en-US" dirty="0" smtClean="0"/>
              <a:t>of remote </a:t>
            </a:r>
            <a:r>
              <a:rPr lang="en-US" dirty="0"/>
              <a:t>control will be needed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6) Diagnostic </a:t>
            </a:r>
            <a:r>
              <a:rPr lang="en-US" b="1" dirty="0"/>
              <a:t>Utilities </a:t>
            </a:r>
            <a:r>
              <a:rPr lang="en-US" dirty="0"/>
              <a:t>– It will be extremely useful for Service Desk to create </a:t>
            </a:r>
            <a:r>
              <a:rPr lang="en-US" dirty="0" smtClean="0"/>
              <a:t>and use </a:t>
            </a:r>
            <a:r>
              <a:rPr lang="en-US" dirty="0"/>
              <a:t>diagnostic scripts and other diagnostic utilities (for example, case </a:t>
            </a:r>
            <a:r>
              <a:rPr lang="en-US" dirty="0" smtClean="0"/>
              <a:t>based reasoning </a:t>
            </a:r>
            <a:r>
              <a:rPr lang="en-US" dirty="0"/>
              <a:t>tools ) to assist with early diagnosis of incidents ideally these </a:t>
            </a:r>
            <a:r>
              <a:rPr lang="en-US" dirty="0" smtClean="0"/>
              <a:t>should be </a:t>
            </a:r>
            <a:r>
              <a:rPr lang="en-US" dirty="0"/>
              <a:t>context sensitive and presentation of the scripts should be automated as </a:t>
            </a:r>
            <a:r>
              <a:rPr lang="en-US" dirty="0" smtClean="0"/>
              <a:t>far </a:t>
            </a:r>
            <a:r>
              <a:rPr lang="pt-BR" dirty="0" smtClean="0"/>
              <a:t>as </a:t>
            </a:r>
            <a:r>
              <a:rPr lang="pt-BR" dirty="0" err="1"/>
              <a:t>possible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 smtClean="0"/>
              <a:t>7) Reporting </a:t>
            </a:r>
            <a:r>
              <a:rPr lang="en-US" dirty="0"/>
              <a:t>– Technology should incorporate good reporting capabilities as well </a:t>
            </a:r>
            <a:r>
              <a:rPr lang="en-US" dirty="0" smtClean="0"/>
              <a:t>as allow </a:t>
            </a:r>
            <a:r>
              <a:rPr lang="en-US" dirty="0"/>
              <a:t>standard interfaces that can be used to input data to </a:t>
            </a:r>
            <a:r>
              <a:rPr lang="en-US" dirty="0" smtClean="0"/>
              <a:t>industry-standard </a:t>
            </a:r>
            <a:r>
              <a:rPr lang="pt-BR" dirty="0" err="1" smtClean="0"/>
              <a:t>reporting</a:t>
            </a:r>
            <a:r>
              <a:rPr lang="pt-BR" dirty="0" smtClean="0"/>
              <a:t> </a:t>
            </a:r>
            <a:r>
              <a:rPr lang="pt-BR" dirty="0" err="1"/>
              <a:t>packages</a:t>
            </a:r>
            <a:r>
              <a:rPr lang="pt-BR" dirty="0"/>
              <a:t>, </a:t>
            </a:r>
            <a:r>
              <a:rPr lang="pt-BR" dirty="0" err="1"/>
              <a:t>dashboards</a:t>
            </a:r>
            <a:r>
              <a:rPr lang="pt-BR" dirty="0"/>
              <a:t>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71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268" y="365125"/>
            <a:ext cx="11831444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Core tools </a:t>
            </a:r>
            <a:r>
              <a:rPr lang="pt-BR" sz="4000" b="1" dirty="0"/>
              <a:t>functionality </a:t>
            </a:r>
            <a:r>
              <a:rPr lang="pt-BR" sz="4000" b="1" dirty="0" smtClean="0"/>
              <a:t>(D)</a:t>
            </a:r>
            <a:endParaRPr lang="pt-BR" sz="40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7) Reporting </a:t>
            </a:r>
            <a:r>
              <a:rPr lang="en-US" dirty="0"/>
              <a:t>– Technology should incorporate good reporting capabilities as well </a:t>
            </a:r>
            <a:r>
              <a:rPr lang="en-US" dirty="0" smtClean="0"/>
              <a:t>as allow </a:t>
            </a:r>
            <a:r>
              <a:rPr lang="en-US" dirty="0"/>
              <a:t>standard interfaces that can be used to input data to </a:t>
            </a:r>
            <a:r>
              <a:rPr lang="en-US" dirty="0" smtClean="0"/>
              <a:t>industry-standard </a:t>
            </a:r>
            <a:r>
              <a:rPr lang="pt-BR" dirty="0" err="1" smtClean="0"/>
              <a:t>reporting</a:t>
            </a:r>
            <a:r>
              <a:rPr lang="pt-BR" dirty="0" smtClean="0"/>
              <a:t> </a:t>
            </a:r>
            <a:r>
              <a:rPr lang="pt-BR" dirty="0" err="1"/>
              <a:t>packages</a:t>
            </a:r>
            <a:r>
              <a:rPr lang="pt-BR" dirty="0"/>
              <a:t>, </a:t>
            </a:r>
            <a:r>
              <a:rPr lang="pt-BR" dirty="0" err="1"/>
              <a:t>dashboards</a:t>
            </a:r>
            <a:r>
              <a:rPr lang="pt-BR" dirty="0"/>
              <a:t> etc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en-US" b="1" dirty="0" smtClean="0"/>
              <a:t>8) Dashboards </a:t>
            </a:r>
            <a:r>
              <a:rPr lang="en-US" dirty="0"/>
              <a:t>– This is useful to allow “see at a glance” visibility of overall </a:t>
            </a:r>
            <a:r>
              <a:rPr lang="en-US" dirty="0" smtClean="0"/>
              <a:t>IT service </a:t>
            </a:r>
            <a:r>
              <a:rPr lang="en-US" dirty="0"/>
              <a:t>performance and availability levels. Such displays can be included </a:t>
            </a:r>
            <a:r>
              <a:rPr lang="en-US" dirty="0" smtClean="0"/>
              <a:t>in management </a:t>
            </a:r>
            <a:r>
              <a:rPr lang="en-US" dirty="0"/>
              <a:t>level reports to users and customers.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20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40659" cy="1325563"/>
          </a:xfrm>
        </p:spPr>
        <p:txBody>
          <a:bodyPr/>
          <a:lstStyle/>
          <a:p>
            <a:r>
              <a:rPr lang="pt-BR" b="1" dirty="0"/>
              <a:t> </a:t>
            </a:r>
            <a:r>
              <a:rPr lang="pt-BR" b="1" dirty="0" err="1"/>
              <a:t>MoSCow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2083" y="222706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MUST </a:t>
            </a:r>
            <a:r>
              <a:rPr lang="en-US" dirty="0" smtClean="0"/>
              <a:t>have </a:t>
            </a:r>
            <a:r>
              <a:rPr lang="en-US" dirty="0"/>
              <a:t>this. A key requirement without which the toll </a:t>
            </a:r>
            <a:r>
              <a:rPr lang="en-US" dirty="0" smtClean="0"/>
              <a:t>has </a:t>
            </a:r>
            <a:r>
              <a:rPr lang="pt-BR" dirty="0" smtClean="0"/>
              <a:t>no </a:t>
            </a:r>
            <a:r>
              <a:rPr lang="pt-BR" dirty="0" err="1"/>
              <a:t>value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en-US" b="1" dirty="0" smtClean="0"/>
              <a:t>SHOULD </a:t>
            </a:r>
            <a:r>
              <a:rPr lang="en-US" dirty="0"/>
              <a:t>have this if at all possible. An </a:t>
            </a:r>
            <a:r>
              <a:rPr lang="en-US" dirty="0" smtClean="0"/>
              <a:t>important requirement </a:t>
            </a:r>
            <a:r>
              <a:rPr lang="en-US" dirty="0"/>
              <a:t>that must be addressed but the tool will still </a:t>
            </a:r>
            <a:r>
              <a:rPr lang="en-US" dirty="0" smtClean="0"/>
              <a:t>have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/>
              <a:t>without</a:t>
            </a:r>
            <a:r>
              <a:rPr lang="pt-BR" dirty="0"/>
              <a:t> </a:t>
            </a:r>
            <a:r>
              <a:rPr lang="pt-BR" dirty="0" err="1"/>
              <a:t>them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en-US" b="1" dirty="0" smtClean="0"/>
              <a:t>COULD </a:t>
            </a:r>
            <a:r>
              <a:rPr lang="en-US" dirty="0"/>
              <a:t>have this if it does not affect anything else</a:t>
            </a:r>
            <a:r>
              <a:rPr lang="en-US" dirty="0" smtClean="0"/>
              <a:t>. Requirement </a:t>
            </a:r>
            <a:r>
              <a:rPr lang="en-US" dirty="0"/>
              <a:t>that would be beneficial to include if it does not </a:t>
            </a:r>
            <a:r>
              <a:rPr lang="en-US" dirty="0" smtClean="0"/>
              <a:t>cost too </a:t>
            </a:r>
            <a:r>
              <a:rPr lang="en-US" dirty="0"/>
              <a:t>much or take too long or deliver but it is not central to the tool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WONT </a:t>
            </a:r>
            <a:r>
              <a:rPr lang="en-US" dirty="0"/>
              <a:t>have this time but would like in the future</a:t>
            </a:r>
            <a:r>
              <a:rPr lang="en-US" dirty="0" smtClean="0"/>
              <a:t>. Requirement </a:t>
            </a:r>
            <a:r>
              <a:rPr lang="en-US" dirty="0"/>
              <a:t>that would be beneficial to include if it does not </a:t>
            </a:r>
            <a:r>
              <a:rPr lang="en-US" dirty="0" smtClean="0"/>
              <a:t>cost too </a:t>
            </a:r>
            <a:r>
              <a:rPr lang="en-US" dirty="0"/>
              <a:t>much or take too long to deliver but it is not central to the tool.</a:t>
            </a:r>
            <a:endParaRPr lang="pt-BR" dirty="0"/>
          </a:p>
        </p:txBody>
      </p:sp>
      <p:pic>
        <p:nvPicPr>
          <p:cNvPr id="1026" name="Picture 2" descr="https://us.liveuniversity.com/wp-content/uploads/sites/6/Sem-t%C3%ADtulo2-300x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653" y="530129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21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References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70156" y="1690688"/>
            <a:ext cx="65610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cap="all" dirty="0"/>
              <a:t>MARVELLOUS MANAGEMENT </a:t>
            </a:r>
            <a:r>
              <a:rPr lang="pt-BR" b="1" cap="all" dirty="0" smtClean="0"/>
              <a:t>MODELS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://www.mgmtstuff.com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0179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666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Service Management Technology  and  Architecture</vt:lpstr>
      <vt:lpstr>Scope</vt:lpstr>
      <vt:lpstr>Core tools functionality:</vt:lpstr>
      <vt:lpstr>Core tools functionality (A)</vt:lpstr>
      <vt:lpstr>Core tools functionality (B)</vt:lpstr>
      <vt:lpstr>Core tools functionality (C)</vt:lpstr>
      <vt:lpstr>Core tools functionality (D)</vt:lpstr>
      <vt:lpstr> MoSCow Analysis</vt:lpstr>
      <vt:lpstr>References</vt:lpstr>
    </vt:vector>
  </TitlesOfParts>
  <Company>Fatec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Service Strategy Lifecycle</dc:title>
  <dc:creator>Michel Moron Munhoz</dc:creator>
  <cp:lastModifiedBy>Michel Moron Munhoz</cp:lastModifiedBy>
  <cp:revision>46</cp:revision>
  <dcterms:created xsi:type="dcterms:W3CDTF">2018-10-02T22:07:42Z</dcterms:created>
  <dcterms:modified xsi:type="dcterms:W3CDTF">2018-11-08T17:57:45Z</dcterms:modified>
</cp:coreProperties>
</file>