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1" r:id="rId5"/>
    <p:sldId id="272" r:id="rId6"/>
    <p:sldId id="273" r:id="rId7"/>
    <p:sldId id="260" r:id="rId8"/>
    <p:sldId id="266" r:id="rId9"/>
    <p:sldId id="268" r:id="rId10"/>
    <p:sldId id="274" r:id="rId11"/>
    <p:sldId id="259" r:id="rId12"/>
    <p:sldId id="275" r:id="rId13"/>
    <p:sldId id="289" r:id="rId14"/>
    <p:sldId id="290" r:id="rId15"/>
    <p:sldId id="291" r:id="rId16"/>
    <p:sldId id="276" r:id="rId17"/>
    <p:sldId id="262" r:id="rId18"/>
    <p:sldId id="284" r:id="rId19"/>
    <p:sldId id="285" r:id="rId20"/>
    <p:sldId id="282" r:id="rId21"/>
    <p:sldId id="283" r:id="rId22"/>
    <p:sldId id="279" r:id="rId23"/>
    <p:sldId id="281" r:id="rId24"/>
    <p:sldId id="286" r:id="rId25"/>
    <p:sldId id="287" r:id="rId26"/>
    <p:sldId id="280" r:id="rId27"/>
    <p:sldId id="292" r:id="rId28"/>
    <p:sldId id="293" r:id="rId29"/>
    <p:sldId id="298" r:id="rId30"/>
    <p:sldId id="296" r:id="rId31"/>
    <p:sldId id="295" r:id="rId32"/>
    <p:sldId id="265" r:id="rId33"/>
    <p:sldId id="264" r:id="rId34"/>
    <p:sldId id="297" r:id="rId35"/>
    <p:sldId id="28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40" d="100"/>
          <a:sy n="40" d="100"/>
        </p:scale>
        <p:origin x="87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F6F6-E76A-470B-B934-03BF2131497E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5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-case-builder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2a.cdc.gov/cdcup/library/practices_guides/CDC_UP_Business_Case_Practices_Guide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urcincelik.wordpress.com/2016/04/08/35/" TargetMode="External"/><Relationship Id="rId2" Type="http://schemas.openxmlformats.org/officeDocument/2006/relationships/hyperlink" Target="https://www.slideshare.net/sagaroceanic11/3-service-strateg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1970" y="1802587"/>
            <a:ext cx="9144000" cy="1018671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Strategy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Resultado de imagem para service value &amp; customer loyal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11" y="3367668"/>
            <a:ext cx="5310455" cy="29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Value to the customer</a:t>
            </a:r>
            <a:endParaRPr lang="pt-BR" dirty="0"/>
          </a:p>
        </p:txBody>
      </p:sp>
      <p:pic>
        <p:nvPicPr>
          <p:cNvPr id="1026" name="Picture 2" descr="http://3.bp.blogspot.com/-jMugMS7zPMU/TwdUm1yw5iI/AAAAAAAAAD4/jK_UUmRNPmI/s640/Utility+and+Warra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91" y="3135351"/>
            <a:ext cx="5631908" cy="27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primary elements: </a:t>
            </a:r>
            <a:r>
              <a:rPr lang="en-US" b="1" dirty="0" smtClean="0"/>
              <a:t>Utility </a:t>
            </a:r>
            <a:r>
              <a:rPr lang="en-US" dirty="0" smtClean="0"/>
              <a:t>and </a:t>
            </a:r>
            <a:r>
              <a:rPr lang="en-US" b="1" dirty="0" smtClean="0"/>
              <a:t>Warranty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754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the value is built?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It </a:t>
            </a:r>
            <a:r>
              <a:rPr lang="en-US" dirty="0" smtClean="0"/>
              <a:t>has </a:t>
            </a:r>
            <a:r>
              <a:rPr lang="en-US" dirty="0"/>
              <a:t>two primary elements: </a:t>
            </a:r>
            <a:r>
              <a:rPr lang="en-US" b="1" dirty="0"/>
              <a:t>Utility </a:t>
            </a:r>
            <a:r>
              <a:rPr lang="en-US" dirty="0"/>
              <a:t>and </a:t>
            </a:r>
            <a:r>
              <a:rPr lang="en-US" b="1" dirty="0" smtClean="0"/>
              <a:t>Warranty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Utility </a:t>
            </a:r>
            <a:r>
              <a:rPr lang="en-US" dirty="0"/>
              <a:t>is what the customer gets (Fitness For Purpose). This </a:t>
            </a:r>
            <a:r>
              <a:rPr lang="en-US" dirty="0" smtClean="0"/>
              <a:t>is communicated </a:t>
            </a:r>
            <a:r>
              <a:rPr lang="en-US" dirty="0"/>
              <a:t>through the support of certain results or by </a:t>
            </a:r>
            <a:r>
              <a:rPr lang="en-US" dirty="0" smtClean="0"/>
              <a:t>preventing </a:t>
            </a:r>
            <a:r>
              <a:rPr lang="pt-BR" dirty="0" err="1" smtClean="0"/>
              <a:t>certain</a:t>
            </a:r>
            <a:r>
              <a:rPr lang="pt-BR" dirty="0" smtClean="0"/>
              <a:t> </a:t>
            </a:r>
            <a:r>
              <a:rPr lang="pt-BR" dirty="0" err="1"/>
              <a:t>risks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costs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b="1" dirty="0" smtClean="0"/>
              <a:t>Warranty </a:t>
            </a:r>
            <a:r>
              <a:rPr lang="en-US" dirty="0"/>
              <a:t>is how it is delivered (Fitness For Use). Warranty of a service </a:t>
            </a:r>
            <a:r>
              <a:rPr lang="en-US" dirty="0" smtClean="0"/>
              <a:t>is </a:t>
            </a:r>
            <a:r>
              <a:rPr lang="pt-BR" dirty="0" err="1" smtClean="0"/>
              <a:t>described</a:t>
            </a:r>
            <a:r>
              <a:rPr lang="pt-BR" dirty="0" smtClean="0"/>
              <a:t> </a:t>
            </a:r>
            <a:r>
              <a:rPr lang="pt-BR" dirty="0"/>
              <a:t>in </a:t>
            </a:r>
            <a:r>
              <a:rPr lang="pt-BR" dirty="0" err="1"/>
              <a:t>terms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Availability </a:t>
            </a:r>
            <a:r>
              <a:rPr lang="en-US" b="1" dirty="0"/>
              <a:t>: </a:t>
            </a:r>
            <a:r>
              <a:rPr lang="en-US" dirty="0"/>
              <a:t>It offers the customers the guarantee that the services </a:t>
            </a:r>
            <a:r>
              <a:rPr lang="en-US" dirty="0" smtClean="0"/>
              <a:t>are available according to </a:t>
            </a:r>
            <a:r>
              <a:rPr lang="en-US" dirty="0"/>
              <a:t>the agreed </a:t>
            </a:r>
            <a:r>
              <a:rPr lang="en-US" dirty="0" smtClean="0"/>
              <a:t>conditions.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Capacity </a:t>
            </a:r>
            <a:r>
              <a:rPr lang="en-US" b="1" dirty="0"/>
              <a:t>: </a:t>
            </a:r>
            <a:r>
              <a:rPr lang="en-US" dirty="0"/>
              <a:t>Without the effective monitoring of capacity issues, </a:t>
            </a:r>
            <a:r>
              <a:rPr lang="en-US" dirty="0" smtClean="0"/>
              <a:t>service providers are </a:t>
            </a:r>
            <a:r>
              <a:rPr lang="en-US" dirty="0"/>
              <a:t>not </a:t>
            </a:r>
            <a:r>
              <a:rPr lang="en-US" dirty="0" smtClean="0"/>
              <a:t>in a </a:t>
            </a:r>
            <a:r>
              <a:rPr lang="en-US" dirty="0"/>
              <a:t>position to offer the utility of most of </a:t>
            </a:r>
            <a:r>
              <a:rPr lang="en-US" dirty="0" smtClean="0"/>
              <a:t>the </a:t>
            </a:r>
            <a:r>
              <a:rPr lang="pt-BR" dirty="0" smtClean="0"/>
              <a:t>services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 Continuity </a:t>
            </a:r>
            <a:r>
              <a:rPr lang="en-US" b="1" dirty="0"/>
              <a:t>: </a:t>
            </a:r>
            <a:r>
              <a:rPr lang="en-US" dirty="0"/>
              <a:t>Ensures that the service supports the business even </a:t>
            </a:r>
            <a:r>
              <a:rPr lang="en-US" dirty="0" smtClean="0"/>
              <a:t>during times </a:t>
            </a:r>
            <a:r>
              <a:rPr lang="en-US" dirty="0"/>
              <a:t>of </a:t>
            </a:r>
            <a:r>
              <a:rPr lang="en-US" dirty="0" smtClean="0"/>
              <a:t>great 	difficulty </a:t>
            </a:r>
            <a:r>
              <a:rPr lang="en-US" dirty="0"/>
              <a:t>or disasters.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 Security </a:t>
            </a:r>
            <a:r>
              <a:rPr lang="en-US" b="1" dirty="0"/>
              <a:t>: </a:t>
            </a:r>
            <a:r>
              <a:rPr lang="en-US" dirty="0"/>
              <a:t>Guarantees to customers that they can make use of </a:t>
            </a:r>
            <a:r>
              <a:rPr lang="en-US" dirty="0" smtClean="0"/>
              <a:t>the </a:t>
            </a:r>
            <a:r>
              <a:rPr lang="pt-BR" dirty="0" smtClean="0"/>
              <a:t>service </a:t>
            </a:r>
            <a:r>
              <a:rPr lang="pt-BR" dirty="0" err="1"/>
              <a:t>safely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securely</a:t>
            </a:r>
            <a:r>
              <a:rPr lang="pt-BR" dirty="0"/>
              <a:t>.</a:t>
            </a:r>
          </a:p>
        </p:txBody>
      </p:sp>
      <p:pic>
        <p:nvPicPr>
          <p:cNvPr id="4" name="Picture 4" descr="Resultado de imagem para service value &amp; customer loyal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403" y="138577"/>
            <a:ext cx="3288041" cy="219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Service </a:t>
            </a:r>
            <a:r>
              <a:rPr lang="pt-BR" b="1" dirty="0" err="1"/>
              <a:t>Provider</a:t>
            </a:r>
            <a:r>
              <a:rPr lang="pt-BR" b="1" dirty="0"/>
              <a:t>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dirty="0"/>
              <a:t>I </a:t>
            </a:r>
            <a:r>
              <a:rPr lang="en-US" dirty="0" smtClean="0"/>
              <a:t>		</a:t>
            </a:r>
            <a:r>
              <a:rPr lang="en-US" b="1" dirty="0" smtClean="0"/>
              <a:t>Internal </a:t>
            </a:r>
            <a:r>
              <a:rPr lang="en-US" b="1" dirty="0"/>
              <a:t>Service </a:t>
            </a:r>
            <a:r>
              <a:rPr lang="en-US" b="1" dirty="0" smtClean="0"/>
              <a:t>Provider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Internal </a:t>
            </a:r>
            <a:r>
              <a:rPr lang="en-US" dirty="0"/>
              <a:t>Service provider refers to the business functions within an </a:t>
            </a:r>
            <a:r>
              <a:rPr lang="en-US" dirty="0" smtClean="0"/>
              <a:t>			organization</a:t>
            </a:r>
            <a:r>
              <a:rPr lang="en-US" dirty="0"/>
              <a:t>. Administration, finance, human resources, and IT </a:t>
            </a:r>
            <a:r>
              <a:rPr lang="en-US" dirty="0" smtClean="0"/>
              <a:t>				service	providers </a:t>
            </a:r>
            <a:r>
              <a:rPr lang="en-US" dirty="0"/>
              <a:t>all comes under internal service providers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II </a:t>
            </a:r>
            <a:r>
              <a:rPr lang="en-US" dirty="0" smtClean="0"/>
              <a:t>		</a:t>
            </a:r>
            <a:r>
              <a:rPr lang="en-US" b="1" dirty="0" smtClean="0"/>
              <a:t>Shared </a:t>
            </a:r>
            <a:r>
              <a:rPr lang="en-US" b="1" dirty="0"/>
              <a:t>Service </a:t>
            </a:r>
            <a:r>
              <a:rPr lang="en-US" b="1" dirty="0" smtClean="0"/>
              <a:t>Provider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this, business functions such as IT, human resources, and logistics </a:t>
            </a:r>
            <a:r>
              <a:rPr lang="en-US" dirty="0" smtClean="0"/>
              <a:t>			are consolidated </a:t>
            </a:r>
            <a:r>
              <a:rPr lang="en-US" dirty="0"/>
              <a:t>into an autonomous special unit called a Shared </a:t>
            </a:r>
            <a:r>
              <a:rPr lang="en-US" dirty="0" smtClean="0"/>
              <a:t>			Service </a:t>
            </a:r>
            <a:r>
              <a:rPr lang="en-US" dirty="0"/>
              <a:t>Unit </a:t>
            </a:r>
            <a:r>
              <a:rPr lang="en-US" dirty="0" smtClean="0"/>
              <a:t>(</a:t>
            </a:r>
            <a:r>
              <a:rPr lang="en-US" dirty="0"/>
              <a:t>SSU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III </a:t>
            </a:r>
            <a:r>
              <a:rPr lang="en-US" dirty="0" smtClean="0"/>
              <a:t>		</a:t>
            </a:r>
            <a:r>
              <a:rPr lang="en-US" b="1" dirty="0" smtClean="0"/>
              <a:t>External </a:t>
            </a:r>
            <a:r>
              <a:rPr lang="en-US" b="1" dirty="0"/>
              <a:t>Service </a:t>
            </a:r>
            <a:r>
              <a:rPr lang="en-US" b="1" dirty="0" smtClean="0"/>
              <a:t>Provider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	External </a:t>
            </a:r>
            <a:r>
              <a:rPr lang="en-US" dirty="0"/>
              <a:t>service provider refers to the third party service providers. </a:t>
            </a:r>
            <a:r>
              <a:rPr lang="en-US" dirty="0" smtClean="0"/>
              <a:t>			It can offer </a:t>
            </a:r>
            <a:r>
              <a:rPr lang="en-US" dirty="0"/>
              <a:t>competitive prices and drive down unit cost by consolidating </a:t>
            </a:r>
            <a:r>
              <a:rPr lang="en-US" dirty="0" smtClean="0"/>
              <a:t>			demand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8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		</a:t>
            </a:r>
            <a:r>
              <a:rPr lang="en-US" b="1" dirty="0"/>
              <a:t>Internal Service </a:t>
            </a:r>
            <a:r>
              <a:rPr lang="en-US" b="1" dirty="0" smtClean="0"/>
              <a:t>Provider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2" y="2612272"/>
            <a:ext cx="8395707" cy="32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		</a:t>
            </a:r>
            <a:r>
              <a:rPr lang="en-US" b="1" dirty="0"/>
              <a:t>Shared Service </a:t>
            </a:r>
            <a:r>
              <a:rPr lang="en-US" b="1" dirty="0" smtClean="0"/>
              <a:t>Provider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38" y="1594124"/>
            <a:ext cx="6151292" cy="49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		</a:t>
            </a:r>
            <a:r>
              <a:rPr lang="en-US" b="1" dirty="0"/>
              <a:t>External Service </a:t>
            </a:r>
            <a:r>
              <a:rPr lang="en-US" b="1" dirty="0" smtClean="0"/>
              <a:t>Provider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77" y="1690688"/>
            <a:ext cx="6122949" cy="49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Service </a:t>
            </a:r>
            <a:r>
              <a:rPr lang="pt-BR" b="1" dirty="0" err="1"/>
              <a:t>Strategy</a:t>
            </a:r>
            <a:r>
              <a:rPr lang="pt-BR" b="1" dirty="0"/>
              <a:t> Key Processes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Financial </a:t>
            </a:r>
            <a:r>
              <a:rPr lang="pt-BR" dirty="0" smtClean="0"/>
              <a:t>Management</a:t>
            </a:r>
          </a:p>
          <a:p>
            <a:endParaRPr lang="pt-BR" dirty="0"/>
          </a:p>
          <a:p>
            <a:r>
              <a:rPr lang="pt-BR" dirty="0" smtClean="0"/>
              <a:t>Service </a:t>
            </a:r>
            <a:r>
              <a:rPr lang="pt-BR" dirty="0"/>
              <a:t>Portfolio </a:t>
            </a:r>
            <a:r>
              <a:rPr lang="pt-BR" dirty="0" smtClean="0"/>
              <a:t>Management</a:t>
            </a:r>
          </a:p>
          <a:p>
            <a:endParaRPr lang="pt-BR" dirty="0"/>
          </a:p>
          <a:p>
            <a:r>
              <a:rPr lang="pt-BR" dirty="0" err="1" smtClean="0"/>
              <a:t>Demand</a:t>
            </a:r>
            <a:r>
              <a:rPr lang="pt-BR" dirty="0" smtClean="0"/>
              <a:t> </a:t>
            </a:r>
            <a:r>
              <a:rPr lang="pt-BR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2881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335087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Basic </a:t>
            </a:r>
            <a:r>
              <a:rPr lang="pt-BR" b="1" dirty="0" err="1"/>
              <a:t>Concepts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Responsible </a:t>
            </a:r>
            <a:r>
              <a:rPr lang="en-US" dirty="0"/>
              <a:t>for managing an IT </a:t>
            </a:r>
            <a:r>
              <a:rPr lang="en-US" dirty="0" smtClean="0"/>
              <a:t>service provider’s </a:t>
            </a:r>
            <a:r>
              <a:rPr lang="en-US" b="1" dirty="0"/>
              <a:t>budgeting</a:t>
            </a:r>
            <a:r>
              <a:rPr lang="en-US" dirty="0"/>
              <a:t>, </a:t>
            </a:r>
            <a:r>
              <a:rPr lang="en-US" b="1" dirty="0"/>
              <a:t>accounting</a:t>
            </a:r>
            <a:r>
              <a:rPr lang="en-US" dirty="0"/>
              <a:t> and </a:t>
            </a:r>
            <a:r>
              <a:rPr lang="en-US" b="1" dirty="0" smtClean="0"/>
              <a:t>charging</a:t>
            </a:r>
            <a:r>
              <a:rPr lang="en-US" dirty="0" smtClean="0"/>
              <a:t> </a:t>
            </a:r>
            <a:r>
              <a:rPr lang="pt-BR" dirty="0" smtClean="0"/>
              <a:t>requirements.</a:t>
            </a:r>
          </a:p>
          <a:p>
            <a:endParaRPr lang="pt-BR" dirty="0"/>
          </a:p>
          <a:p>
            <a:r>
              <a:rPr lang="en-US" dirty="0" smtClean="0"/>
              <a:t>It </a:t>
            </a:r>
            <a:r>
              <a:rPr lang="en-US" dirty="0"/>
              <a:t>provides the business and IT with the quantification, </a:t>
            </a:r>
            <a:r>
              <a:rPr lang="en-US" dirty="0" smtClean="0"/>
              <a:t>in financial </a:t>
            </a:r>
            <a:r>
              <a:rPr lang="en-US" dirty="0"/>
              <a:t>terms, of the value of IT services, the value </a:t>
            </a:r>
            <a:r>
              <a:rPr lang="en-US" dirty="0" smtClean="0"/>
              <a:t>of the </a:t>
            </a:r>
            <a:r>
              <a:rPr lang="en-US" dirty="0"/>
              <a:t>assets underlying the provisioning of those services</a:t>
            </a:r>
            <a:r>
              <a:rPr lang="en-US" dirty="0" smtClean="0"/>
              <a:t>, and </a:t>
            </a:r>
            <a:r>
              <a:rPr lang="en-US" dirty="0"/>
              <a:t>the </a:t>
            </a:r>
            <a:r>
              <a:rPr lang="en-US" b="1" dirty="0"/>
              <a:t>qualification</a:t>
            </a:r>
            <a:r>
              <a:rPr lang="en-US" dirty="0"/>
              <a:t> of operational </a:t>
            </a:r>
            <a:r>
              <a:rPr lang="en-US" b="1" dirty="0"/>
              <a:t>forecasting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Activities </a:t>
            </a:r>
            <a:r>
              <a:rPr lang="en-US" b="1" dirty="0" smtClean="0"/>
              <a:t>do </a:t>
            </a:r>
            <a:r>
              <a:rPr lang="en-US" b="1" dirty="0"/>
              <a:t>not exist solely within the IT finance </a:t>
            </a:r>
            <a:r>
              <a:rPr lang="en-US" dirty="0"/>
              <a:t>and </a:t>
            </a:r>
            <a:r>
              <a:rPr lang="en-US" dirty="0" smtClean="0"/>
              <a:t>accounting domain</a:t>
            </a:r>
            <a:r>
              <a:rPr lang="en-US" dirty="0"/>
              <a:t>. Many parts of the organization interact </a:t>
            </a:r>
            <a:r>
              <a:rPr lang="en-US" dirty="0" smtClean="0"/>
              <a:t>to generate </a:t>
            </a:r>
            <a:r>
              <a:rPr lang="en-US" dirty="0"/>
              <a:t>and use IT financial information.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Financial Basic </a:t>
            </a:r>
            <a:r>
              <a:rPr lang="pt-BR" b="1" dirty="0" err="1"/>
              <a:t>Concepts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Service </a:t>
            </a:r>
            <a:r>
              <a:rPr lang="pt-BR" b="1" dirty="0" err="1"/>
              <a:t>Valuation</a:t>
            </a:r>
            <a:endParaRPr lang="pt-BR" b="1" dirty="0"/>
          </a:p>
          <a:p>
            <a:pPr marL="0" indent="0">
              <a:buNone/>
            </a:pPr>
            <a:r>
              <a:rPr lang="en-US" dirty="0" smtClean="0"/>
              <a:t>	Cost </a:t>
            </a:r>
            <a:r>
              <a:rPr lang="en-US" dirty="0"/>
              <a:t>of providing the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r>
              <a:rPr lang="en-US" dirty="0" smtClean="0"/>
              <a:t>	Value </a:t>
            </a:r>
            <a:r>
              <a:rPr lang="en-US" dirty="0"/>
              <a:t>to the customers receiving the </a:t>
            </a:r>
            <a:r>
              <a:rPr lang="en-US" dirty="0" smtClean="0"/>
              <a:t>Service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Service </a:t>
            </a:r>
            <a:r>
              <a:rPr lang="pt-BR" b="1" dirty="0" err="1"/>
              <a:t>investment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endParaRPr lang="pt-BR" b="1" dirty="0"/>
          </a:p>
          <a:p>
            <a:pPr marL="0" indent="0">
              <a:buNone/>
            </a:pPr>
            <a:r>
              <a:rPr lang="en-US" dirty="0" smtClean="0"/>
              <a:t>	Understand </a:t>
            </a:r>
            <a:r>
              <a:rPr lang="en-US" dirty="0"/>
              <a:t>the total lifecycle value and cost of </a:t>
            </a:r>
            <a:r>
              <a:rPr lang="en-US" dirty="0" smtClean="0"/>
              <a:t>proposed </a:t>
            </a:r>
            <a:r>
              <a:rPr lang="pt-BR" dirty="0" smtClean="0"/>
              <a:t>new </a:t>
            </a:r>
            <a:r>
              <a:rPr lang="pt-BR" dirty="0" err="1"/>
              <a:t>services</a:t>
            </a: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projects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 err="1"/>
              <a:t>Accounting</a:t>
            </a:r>
            <a:endParaRPr lang="pt-BR" b="1" dirty="0"/>
          </a:p>
          <a:p>
            <a:pPr marL="0" indent="0">
              <a:buNone/>
            </a:pPr>
            <a:r>
              <a:rPr lang="en-US" dirty="0" smtClean="0"/>
              <a:t>	Keeping </a:t>
            </a:r>
            <a:r>
              <a:rPr lang="en-US" dirty="0"/>
              <a:t>track of what has been spent, assigned </a:t>
            </a:r>
            <a:r>
              <a:rPr lang="en-US" dirty="0" smtClean="0"/>
              <a:t>to </a:t>
            </a:r>
            <a:r>
              <a:rPr lang="pt-BR" dirty="0" err="1" smtClean="0"/>
              <a:t>appropriate</a:t>
            </a:r>
            <a:r>
              <a:rPr lang="pt-BR" dirty="0" smtClean="0"/>
              <a:t> 	</a:t>
            </a:r>
            <a:r>
              <a:rPr lang="pt-BR" dirty="0" err="1" smtClean="0"/>
              <a:t>categories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663"/>
            <a:ext cx="10515600" cy="1092821"/>
          </a:xfrm>
        </p:spPr>
        <p:txBody>
          <a:bodyPr/>
          <a:lstStyle/>
          <a:p>
            <a:r>
              <a:rPr lang="pt-BR" b="1" dirty="0"/>
              <a:t>Service </a:t>
            </a:r>
            <a:r>
              <a:rPr lang="pt-BR" b="1" dirty="0" err="1"/>
              <a:t>Strategy</a:t>
            </a:r>
            <a:r>
              <a:rPr lang="pt-BR" b="1" dirty="0"/>
              <a:t> Overview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083" y="1382751"/>
            <a:ext cx="11641873" cy="531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Goal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To </a:t>
            </a:r>
            <a:r>
              <a:rPr lang="en-US" sz="2400" dirty="0"/>
              <a:t>operate and </a:t>
            </a:r>
            <a:r>
              <a:rPr lang="en-US" sz="2400" dirty="0" smtClean="0"/>
              <a:t>grow successfully </a:t>
            </a:r>
            <a:r>
              <a:rPr lang="en-US" sz="2400" dirty="0"/>
              <a:t>in the long term. Service providers must have ability </a:t>
            </a:r>
            <a:r>
              <a:rPr lang="en-US" sz="2400" dirty="0" smtClean="0"/>
              <a:t>to think </a:t>
            </a:r>
            <a:r>
              <a:rPr lang="en-US" sz="2400" dirty="0"/>
              <a:t>in a strategic manner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Must </a:t>
            </a:r>
            <a:r>
              <a:rPr lang="en-US" sz="2400" dirty="0"/>
              <a:t>be grounded </a:t>
            </a:r>
            <a:r>
              <a:rPr lang="en-US" sz="2400" dirty="0" smtClean="0"/>
              <a:t>upon a </a:t>
            </a:r>
            <a:r>
              <a:rPr lang="en-US" sz="2400" dirty="0"/>
              <a:t>fundamental acknowledgement that its customers do not </a:t>
            </a:r>
            <a:r>
              <a:rPr lang="en-US" sz="2400" dirty="0" smtClean="0"/>
              <a:t>buy products</a:t>
            </a:r>
            <a:r>
              <a:rPr lang="en-US" sz="2400" dirty="0"/>
              <a:t>, </a:t>
            </a:r>
            <a:r>
              <a:rPr lang="en-US" sz="2400" u="sng" dirty="0"/>
              <a:t>they buy the satisfaction of particular needs</a:t>
            </a:r>
            <a:r>
              <a:rPr lang="en-US" sz="2400" dirty="0"/>
              <a:t>. Therefore, </a:t>
            </a:r>
            <a:r>
              <a:rPr lang="en-US" sz="2400" dirty="0" smtClean="0"/>
              <a:t>to be </a:t>
            </a:r>
            <a:r>
              <a:rPr lang="en-US" sz="2400" dirty="0"/>
              <a:t>successful, the services provided must be perceived by </a:t>
            </a:r>
            <a:r>
              <a:rPr lang="en-US" sz="2400" dirty="0" smtClean="0"/>
              <a:t>the customer </a:t>
            </a:r>
            <a:r>
              <a:rPr lang="en-US" sz="2400" dirty="0"/>
              <a:t>to </a:t>
            </a:r>
            <a:r>
              <a:rPr lang="en-US" sz="2400" u="sng" dirty="0"/>
              <a:t>deliver sufficient value in the form of outcomes </a:t>
            </a:r>
            <a:r>
              <a:rPr lang="en-US" sz="2400" dirty="0"/>
              <a:t>that </a:t>
            </a:r>
            <a:r>
              <a:rPr lang="en-US" sz="2400" dirty="0" smtClean="0"/>
              <a:t>the </a:t>
            </a:r>
            <a:r>
              <a:rPr lang="pt-BR" sz="2400" dirty="0" err="1" smtClean="0"/>
              <a:t>customer</a:t>
            </a:r>
            <a:r>
              <a:rPr lang="pt-BR" sz="2400" dirty="0" smtClean="0"/>
              <a:t> </a:t>
            </a:r>
            <a:r>
              <a:rPr lang="pt-BR" sz="2400" dirty="0" err="1"/>
              <a:t>wants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achieve</a:t>
            </a:r>
            <a:r>
              <a:rPr lang="pt-BR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It </a:t>
            </a:r>
            <a:r>
              <a:rPr lang="en-US" sz="2400" dirty="0"/>
              <a:t>sets out guidance to all IT service providers and </a:t>
            </a:r>
            <a:r>
              <a:rPr lang="en-US" sz="2400" dirty="0" smtClean="0"/>
              <a:t>their customers</a:t>
            </a:r>
            <a:r>
              <a:rPr lang="en-US" sz="2400" dirty="0"/>
              <a:t>, to help them operate and thrive in the long term </a:t>
            </a:r>
            <a:r>
              <a:rPr lang="en-US" sz="2400" dirty="0" smtClean="0"/>
              <a:t>by building </a:t>
            </a:r>
            <a:r>
              <a:rPr lang="en-US" sz="2400" dirty="0"/>
              <a:t>a clear service </a:t>
            </a:r>
            <a:r>
              <a:rPr lang="en-US" sz="2400" dirty="0" smtClean="0"/>
              <a:t>strategy;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69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Business </a:t>
            </a:r>
            <a:r>
              <a:rPr lang="pt-BR" b="1" dirty="0" smtClean="0"/>
              <a:t>Case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decision and planning tool that projects the </a:t>
            </a:r>
            <a:r>
              <a:rPr lang="en-US" dirty="0" smtClean="0"/>
              <a:t>likely consequences </a:t>
            </a:r>
            <a:r>
              <a:rPr lang="en-US" dirty="0"/>
              <a:t>of a business action.</a:t>
            </a:r>
            <a:endParaRPr lang="pt-BR" dirty="0"/>
          </a:p>
        </p:txBody>
      </p:sp>
      <p:pic>
        <p:nvPicPr>
          <p:cNvPr id="4098" name="Picture 2" descr="Resultado de imagem para Business Case &amp;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72" y="2408130"/>
            <a:ext cx="5734127" cy="413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65991" y="3887103"/>
            <a:ext cx="33678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Tool:</a:t>
            </a:r>
            <a:endParaRPr lang="pt-BR" b="1" dirty="0" smtClean="0">
              <a:hlinkClick r:id="rId3"/>
            </a:endParaRPr>
          </a:p>
          <a:p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://business-case-builder.com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38199" y="5948581"/>
            <a:ext cx="9962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Advisors</a:t>
            </a:r>
            <a:r>
              <a:rPr lang="en-US" dirty="0" smtClean="0"/>
              <a:t>:</a:t>
            </a:r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www2a.cdc.gov/cdcup/library/practices_guides/CDC_UP_Business_Case_Practices_Guide.pdf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3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Business </a:t>
            </a:r>
            <a:r>
              <a:rPr lang="pt-BR" b="1" dirty="0" err="1"/>
              <a:t>Impact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(BIA)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2703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BIA seeks to identify a company’s most </a:t>
            </a:r>
            <a:r>
              <a:rPr lang="en-US" dirty="0" smtClean="0"/>
              <a:t>critical business </a:t>
            </a:r>
            <a:r>
              <a:rPr lang="en-US" dirty="0"/>
              <a:t>services through analysis of outage </a:t>
            </a:r>
            <a:r>
              <a:rPr lang="en-US" dirty="0" smtClean="0"/>
              <a:t>severity translated </a:t>
            </a:r>
            <a:r>
              <a:rPr lang="en-US" dirty="0"/>
              <a:t>into a financial value, coupled with </a:t>
            </a:r>
            <a:r>
              <a:rPr lang="en-US" dirty="0" smtClean="0"/>
              <a:t>operational </a:t>
            </a:r>
            <a:r>
              <a:rPr lang="pt-BR" dirty="0" err="1" smtClean="0"/>
              <a:t>risk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dirty="0"/>
              <a:t>The cost of service outage is a financial value placed </a:t>
            </a:r>
            <a:r>
              <a:rPr lang="en-US" dirty="0" smtClean="0"/>
              <a:t>on a </a:t>
            </a:r>
            <a:r>
              <a:rPr lang="en-US" dirty="0"/>
              <a:t>specific service, and is meant to reflect the value of </a:t>
            </a:r>
            <a:r>
              <a:rPr lang="en-US" dirty="0" smtClean="0"/>
              <a:t>lost productivity </a:t>
            </a:r>
            <a:r>
              <a:rPr lang="en-US" dirty="0"/>
              <a:t>and revenue over a specific period of time.</a:t>
            </a:r>
            <a:endParaRPr lang="pt-BR" dirty="0"/>
          </a:p>
        </p:txBody>
      </p:sp>
      <p:pic>
        <p:nvPicPr>
          <p:cNvPr id="7170" name="Picture 2" descr="http://www.peoplestrategy.com/wp-content/uploads/2017/01/Business-Case-Image-300x1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08" y="4061125"/>
            <a:ext cx="4485192" cy="27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Service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39662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Basic </a:t>
            </a:r>
            <a:r>
              <a:rPr lang="pt-BR" b="1" dirty="0" err="1"/>
              <a:t>Concepts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err="1"/>
              <a:t>Goal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To develop a dynamic method for governing investments in </a:t>
            </a:r>
            <a:r>
              <a:rPr lang="en-US" dirty="0" smtClean="0"/>
              <a:t>service management </a:t>
            </a:r>
            <a:r>
              <a:rPr lang="en-US" dirty="0"/>
              <a:t>across the enterprise and managing them for value.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Concepts</a:t>
            </a:r>
            <a:endParaRPr lang="pt-BR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Define all existing and proposed services.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Analyze the business needs and the services required.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Approve the changes to the services (retire, renew, replace</a:t>
            </a:r>
            <a:r>
              <a:rPr lang="en-US" dirty="0" smtClean="0"/>
              <a:t>, </a:t>
            </a:r>
            <a:r>
              <a:rPr lang="pt-BR" dirty="0" err="1" smtClean="0"/>
              <a:t>retain</a:t>
            </a:r>
            <a:r>
              <a:rPr lang="pt-BR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Charter the new services for implementation.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19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Main</a:t>
            </a:r>
            <a:r>
              <a:rPr lang="pt-BR" b="1" dirty="0" smtClean="0"/>
              <a:t> Roles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smtClean="0"/>
              <a:t>Manager (PM)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- Own and Manage a set of related </a:t>
            </a:r>
            <a:r>
              <a:rPr lang="en-US" dirty="0" smtClean="0"/>
              <a:t>services;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Evaluate market opportunities and customer </a:t>
            </a:r>
            <a:r>
              <a:rPr lang="en-US" dirty="0" smtClean="0"/>
              <a:t>needs;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Create</a:t>
            </a:r>
            <a:r>
              <a:rPr lang="pt-BR" dirty="0"/>
              <a:t> new business </a:t>
            </a:r>
            <a:r>
              <a:rPr lang="pt-BR" dirty="0" smtClean="0"/>
              <a:t>cases;</a:t>
            </a:r>
            <a:endParaRPr lang="pt-BR" dirty="0"/>
          </a:p>
          <a:p>
            <a:pPr>
              <a:buFontTx/>
              <a:buChar char="-"/>
            </a:pPr>
            <a:r>
              <a:rPr lang="en-US" dirty="0" smtClean="0"/>
              <a:t>Plan </a:t>
            </a:r>
            <a:r>
              <a:rPr lang="en-US" dirty="0"/>
              <a:t>new service development </a:t>
            </a:r>
            <a:r>
              <a:rPr lang="en-US" dirty="0" smtClean="0"/>
              <a:t>programs.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pt-BR" b="1" dirty="0"/>
              <a:t>Business </a:t>
            </a:r>
            <a:r>
              <a:rPr lang="pt-BR" b="1" dirty="0" err="1"/>
              <a:t>Relationship</a:t>
            </a:r>
            <a:r>
              <a:rPr lang="pt-BR" b="1" dirty="0"/>
              <a:t> </a:t>
            </a:r>
            <a:r>
              <a:rPr lang="pt-BR" b="1" dirty="0" smtClean="0"/>
              <a:t>Manager (BRM)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- Identify and document customer needs.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1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Main</a:t>
            </a:r>
            <a:r>
              <a:rPr lang="pt-BR" b="1" dirty="0" smtClean="0"/>
              <a:t> </a:t>
            </a:r>
            <a:r>
              <a:rPr lang="pt-BR" b="1" dirty="0" err="1" smtClean="0"/>
              <a:t>Activities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90" y="1690688"/>
            <a:ext cx="3672933" cy="44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Demand Management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customer requirements for service </a:t>
            </a:r>
            <a:r>
              <a:rPr lang="en-US" dirty="0" smtClean="0"/>
              <a:t>and how </a:t>
            </a:r>
            <a:r>
              <a:rPr lang="en-US" dirty="0"/>
              <a:t>these vary over the business cycle.</a:t>
            </a:r>
          </a:p>
          <a:p>
            <a:pPr marL="0" indent="0">
              <a:buNone/>
            </a:pPr>
            <a:r>
              <a:rPr lang="en-US" dirty="0"/>
              <a:t>- Ensure the provision of appropriate levels of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varying provision or by influencing </a:t>
            </a:r>
            <a:r>
              <a:rPr lang="en-US" dirty="0" smtClean="0"/>
              <a:t>customer </a:t>
            </a:r>
            <a:r>
              <a:rPr lang="pt-BR" dirty="0" err="1" smtClean="0"/>
              <a:t>demand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en-US" dirty="0"/>
              <a:t>- Ensure Utility and Warranty we offer matches </a:t>
            </a:r>
            <a:r>
              <a:rPr lang="en-US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/>
              <a:t>needs</a:t>
            </a:r>
            <a:r>
              <a:rPr lang="pt-BR" dirty="0"/>
              <a:t>.</a:t>
            </a:r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Basic </a:t>
            </a:r>
            <a:r>
              <a:rPr lang="pt-BR" b="1" dirty="0" err="1"/>
              <a:t>Concepts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53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66994"/>
              </p:ext>
            </p:extLst>
          </p:nvPr>
        </p:nvGraphicFramePr>
        <p:xfrm>
          <a:off x="328960" y="1243390"/>
          <a:ext cx="11301762" cy="540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881">
                  <a:extLst>
                    <a:ext uri="{9D8B030D-6E8A-4147-A177-3AD203B41FA5}">
                      <a16:colId xmlns:a16="http://schemas.microsoft.com/office/drawing/2014/main" val="81248125"/>
                    </a:ext>
                  </a:extLst>
                </a:gridCol>
                <a:gridCol w="5650881">
                  <a:extLst>
                    <a:ext uri="{9D8B030D-6E8A-4147-A177-3AD203B41FA5}">
                      <a16:colId xmlns:a16="http://schemas.microsoft.com/office/drawing/2014/main" val="4183375005"/>
                    </a:ext>
                  </a:extLst>
                </a:gridCol>
              </a:tblGrid>
              <a:tr h="135068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Types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Description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46413"/>
                  </a:ext>
                </a:extLst>
              </a:tr>
              <a:tr h="945479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Core Service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An IT service that deliver outcomes desired by one </a:t>
                      </a:r>
                      <a:r>
                        <a:rPr lang="pt-BR" sz="1800" dirty="0" err="1" smtClean="0"/>
                        <a:t>or</a:t>
                      </a:r>
                      <a:r>
                        <a:rPr lang="pt-BR" sz="1800" dirty="0" smtClean="0"/>
                        <a:t> more </a:t>
                      </a:r>
                      <a:r>
                        <a:rPr lang="pt-BR" sz="1800" dirty="0" err="1" smtClean="0"/>
                        <a:t>customers</a:t>
                      </a:r>
                      <a:r>
                        <a:rPr lang="pt-BR" sz="1800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19907"/>
                  </a:ext>
                </a:extLst>
              </a:tr>
              <a:tr h="945479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Supporting</a:t>
                      </a:r>
                      <a:r>
                        <a:rPr lang="pt-BR" sz="1800" b="1" dirty="0" smtClean="0"/>
                        <a:t> Service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A service that enables or enhances a core Service.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50628"/>
                  </a:ext>
                </a:extLst>
              </a:tr>
              <a:tr h="2161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Pattern of Business Activity (PBA)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Workload profile of one or more business activities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smtClean="0"/>
                        <a:t>Varies </a:t>
                      </a:r>
                      <a:r>
                        <a:rPr lang="pt-BR" sz="1800" dirty="0" err="1" smtClean="0"/>
                        <a:t>with</a:t>
                      </a:r>
                      <a:r>
                        <a:rPr lang="pt-BR" sz="1800" dirty="0" smtClean="0"/>
                        <a:t> time.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 err="1" smtClean="0"/>
                        <a:t>Represents</a:t>
                      </a:r>
                      <a:r>
                        <a:rPr lang="pt-BR" sz="1800" dirty="0" smtClean="0"/>
                        <a:t> </a:t>
                      </a:r>
                      <a:r>
                        <a:rPr lang="pt-BR" sz="1800" dirty="0" err="1" smtClean="0"/>
                        <a:t>changing</a:t>
                      </a:r>
                      <a:r>
                        <a:rPr lang="pt-BR" sz="1800" dirty="0" smtClean="0"/>
                        <a:t> business </a:t>
                      </a:r>
                      <a:r>
                        <a:rPr lang="pt-BR" sz="1800" dirty="0" err="1" smtClean="0"/>
                        <a:t>demands</a:t>
                      </a:r>
                      <a:endParaRPr lang="pt-BR" sz="1800" dirty="0" smtClean="0"/>
                    </a:p>
                    <a:p>
                      <a:pPr>
                        <a:buFontTx/>
                        <a:buChar char="-"/>
                      </a:pPr>
                      <a:endParaRPr lang="pt-B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35594"/>
                  </a:ext>
                </a:extLst>
              </a:tr>
            </a:tbl>
          </a:graphicData>
        </a:graphic>
      </p:graphicFrame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328960" y="108647"/>
            <a:ext cx="10515600" cy="1325563"/>
          </a:xfrm>
        </p:spPr>
        <p:txBody>
          <a:bodyPr/>
          <a:lstStyle/>
          <a:p>
            <a:r>
              <a:rPr lang="pt-BR" b="1" dirty="0" smtClean="0"/>
              <a:t>Key </a:t>
            </a:r>
            <a:r>
              <a:rPr lang="pt-BR" b="1" dirty="0" err="1"/>
              <a:t>Concepts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521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Activity</a:t>
            </a:r>
            <a:r>
              <a:rPr lang="pt-BR" b="1" dirty="0"/>
              <a:t>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Demand</a:t>
            </a:r>
            <a:r>
              <a:rPr lang="pt-BR" b="1" dirty="0"/>
              <a:t> Management</a:t>
            </a:r>
            <a:endParaRPr lang="pt-BR" b="1" dirty="0"/>
          </a:p>
        </p:txBody>
      </p:sp>
      <p:pic>
        <p:nvPicPr>
          <p:cNvPr id="1026" name="Picture 2" descr="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48149"/>
            <a:ext cx="10327105" cy="42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98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</a:t>
            </a:r>
            <a:r>
              <a:rPr lang="en-US" b="1" dirty="0"/>
              <a:t>Principles and </a:t>
            </a:r>
            <a:r>
              <a:rPr lang="en-US" b="1" dirty="0" smtClean="0"/>
              <a:t>Models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Four </a:t>
            </a:r>
            <a:r>
              <a:rPr lang="en-US" b="1" i="1" dirty="0"/>
              <a:t>P</a:t>
            </a:r>
            <a:r>
              <a:rPr lang="en-US" b="1" dirty="0"/>
              <a:t>s of </a:t>
            </a:r>
            <a:r>
              <a:rPr lang="en-US" b="1" dirty="0" smtClean="0"/>
              <a:t>Strategy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Perspective	: </a:t>
            </a:r>
            <a:r>
              <a:rPr lang="en-US" dirty="0"/>
              <a:t>The distinctive vision and </a:t>
            </a:r>
            <a:r>
              <a:rPr lang="en-US" dirty="0" smtClean="0"/>
              <a:t>direction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b="1" dirty="0" smtClean="0"/>
              <a:t>Position		: </a:t>
            </a:r>
            <a:r>
              <a:rPr lang="en-US" dirty="0"/>
              <a:t>The basis on which the provider will </a:t>
            </a:r>
            <a:r>
              <a:rPr lang="en-US" dirty="0" smtClean="0"/>
              <a:t>compete;</a:t>
            </a:r>
            <a:endParaRPr lang="en-US" dirty="0"/>
          </a:p>
          <a:p>
            <a:r>
              <a:rPr lang="en-US" b="1" dirty="0" smtClean="0"/>
              <a:t>Plan			: </a:t>
            </a:r>
            <a:r>
              <a:rPr lang="en-US" dirty="0"/>
              <a:t>How the provider will achieve their </a:t>
            </a:r>
            <a:r>
              <a:rPr lang="en-US" dirty="0" smtClean="0"/>
              <a:t>vision;</a:t>
            </a:r>
            <a:endParaRPr lang="en-US" dirty="0"/>
          </a:p>
          <a:p>
            <a:r>
              <a:rPr lang="en-US" b="1" dirty="0" smtClean="0"/>
              <a:t>Pattern		: </a:t>
            </a:r>
            <a:r>
              <a:rPr lang="en-US" dirty="0"/>
              <a:t>The fundamental way of doing things – </a:t>
            </a:r>
            <a:r>
              <a:rPr lang="en-US" dirty="0" smtClean="0"/>
              <a:t>distinctive patterns </a:t>
            </a:r>
            <a:r>
              <a:rPr lang="en-US" dirty="0"/>
              <a:t>in decisions and actions over time.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93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12167"/>
              </p:ext>
            </p:extLst>
          </p:nvPr>
        </p:nvGraphicFramePr>
        <p:xfrm>
          <a:off x="328960" y="1243390"/>
          <a:ext cx="11301762" cy="229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881">
                  <a:extLst>
                    <a:ext uri="{9D8B030D-6E8A-4147-A177-3AD203B41FA5}">
                      <a16:colId xmlns:a16="http://schemas.microsoft.com/office/drawing/2014/main" val="81248125"/>
                    </a:ext>
                  </a:extLst>
                </a:gridCol>
                <a:gridCol w="5650881">
                  <a:extLst>
                    <a:ext uri="{9D8B030D-6E8A-4147-A177-3AD203B41FA5}">
                      <a16:colId xmlns:a16="http://schemas.microsoft.com/office/drawing/2014/main" val="4183375005"/>
                    </a:ext>
                  </a:extLst>
                </a:gridCol>
              </a:tblGrid>
              <a:tr h="135068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Types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Description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46413"/>
                  </a:ext>
                </a:extLst>
              </a:tr>
              <a:tr h="945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err="1" smtClean="0"/>
                        <a:t>User</a:t>
                      </a:r>
                      <a:r>
                        <a:rPr lang="pt-BR" sz="1800" b="1" dirty="0" smtClean="0"/>
                        <a:t> </a:t>
                      </a:r>
                      <a:r>
                        <a:rPr lang="pt-BR" sz="1800" b="1" dirty="0" smtClean="0"/>
                        <a:t>Profile (UP)</a:t>
                      </a:r>
                      <a:endParaRPr lang="pt-BR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 Pattern of user demand for IT Services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 Each user profile includes one or more PBAs.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19907"/>
                  </a:ext>
                </a:extLst>
              </a:tr>
            </a:tbl>
          </a:graphicData>
        </a:graphic>
      </p:graphicFrame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328960" y="108647"/>
            <a:ext cx="10515600" cy="1325563"/>
          </a:xfrm>
        </p:spPr>
        <p:txBody>
          <a:bodyPr/>
          <a:lstStyle/>
          <a:p>
            <a:r>
              <a:rPr lang="pt-BR" b="1" dirty="0" smtClean="0"/>
              <a:t>Key </a:t>
            </a:r>
            <a:r>
              <a:rPr lang="pt-BR" b="1" dirty="0" err="1"/>
              <a:t>Concepts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903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39119"/>
              </p:ext>
            </p:extLst>
          </p:nvPr>
        </p:nvGraphicFramePr>
        <p:xfrm>
          <a:off x="328960" y="1078734"/>
          <a:ext cx="11535938" cy="474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000">
                  <a:extLst>
                    <a:ext uri="{9D8B030D-6E8A-4147-A177-3AD203B41FA5}">
                      <a16:colId xmlns:a16="http://schemas.microsoft.com/office/drawing/2014/main" val="81248125"/>
                    </a:ext>
                  </a:extLst>
                </a:gridCol>
                <a:gridCol w="7916938">
                  <a:extLst>
                    <a:ext uri="{9D8B030D-6E8A-4147-A177-3AD203B41FA5}">
                      <a16:colId xmlns:a16="http://schemas.microsoft.com/office/drawing/2014/main" val="4183375005"/>
                    </a:ext>
                  </a:extLst>
                </a:gridCol>
              </a:tblGrid>
              <a:tr h="91161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Types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Description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46413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Service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detailed description of a core service that may be shared by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more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50628"/>
                  </a:ext>
                </a:extLst>
              </a:tr>
              <a:tr h="1458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Service </a:t>
                      </a:r>
                      <a:r>
                        <a:rPr lang="pt-BR" sz="1800" b="1" dirty="0" err="1" smtClean="0"/>
                        <a:t>Package</a:t>
                      </a:r>
                      <a:endParaRPr lang="pt-BR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 description of an IT service that can be delivered to a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consists of Service Level Package (SLP)/SLP’s and one or more core and supporting services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35594"/>
                  </a:ext>
                </a:extLst>
              </a:tr>
              <a:tr h="1458576"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(SLP)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level of utility and warranty for a particular service </a:t>
                      </a:r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SLP is designed to meet the needs of a particular PBA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are associated with a set of service levels, pricing policy and a Core Service Package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86399"/>
                  </a:ext>
                </a:extLst>
              </a:tr>
            </a:tbl>
          </a:graphicData>
        </a:graphic>
      </p:graphicFrame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328960" y="-83857"/>
            <a:ext cx="10515600" cy="1325563"/>
          </a:xfrm>
        </p:spPr>
        <p:txBody>
          <a:bodyPr/>
          <a:lstStyle/>
          <a:p>
            <a:r>
              <a:rPr lang="pt-BR" b="1" dirty="0" smtClean="0"/>
              <a:t>Key </a:t>
            </a:r>
            <a:r>
              <a:rPr lang="pt-BR" b="1" dirty="0" err="1"/>
              <a:t>Concepts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28960" y="5926832"/>
            <a:ext cx="11535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22222"/>
                </a:solidFill>
                <a:latin typeface="Arial" panose="020B0604020202020204" pitchFamily="34" charset="0"/>
              </a:rPr>
              <a:t>SLP ITIL v3 – SLR ITIL v2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04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Demand Management </a:t>
            </a:r>
            <a:r>
              <a:rPr lang="pt-BR" b="1" dirty="0" smtClean="0"/>
              <a:t>Roles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Business </a:t>
            </a:r>
            <a:r>
              <a:rPr lang="pt-BR" b="1" dirty="0" err="1"/>
              <a:t>Relationship</a:t>
            </a:r>
            <a:r>
              <a:rPr lang="pt-BR" b="1" dirty="0"/>
              <a:t> </a:t>
            </a:r>
            <a:r>
              <a:rPr lang="pt-BR" b="1" dirty="0" smtClean="0"/>
              <a:t>Manager (BRM)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understanding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Demands</a:t>
            </a:r>
            <a:endParaRPr lang="pt-BR" dirty="0" smtClean="0"/>
          </a:p>
          <a:p>
            <a:pPr lvl="1"/>
            <a:r>
              <a:rPr lang="pt-BR" dirty="0" err="1" smtClean="0"/>
              <a:t>Thru</a:t>
            </a:r>
            <a:r>
              <a:rPr lang="pt-BR" dirty="0" smtClean="0"/>
              <a:t> </a:t>
            </a:r>
            <a:r>
              <a:rPr lang="pt-BR" dirty="0" err="1" smtClean="0"/>
              <a:t>PBAs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smtClean="0"/>
              <a:t>Profiles;</a:t>
            </a:r>
            <a:endParaRPr lang="pt-BR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correct SLPs for their </a:t>
            </a:r>
            <a:r>
              <a:rPr lang="en-US" dirty="0" smtClean="0"/>
              <a:t>customers;</a:t>
            </a:r>
            <a:endParaRPr lang="en-US" dirty="0"/>
          </a:p>
          <a:p>
            <a:pPr lvl="1"/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/>
              <a:t>unmet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en-US" dirty="0" smtClean="0"/>
              <a:t>Negotiate </a:t>
            </a:r>
            <a:r>
              <a:rPr lang="en-US" dirty="0"/>
              <a:t>with Product Managers for creation of </a:t>
            </a:r>
            <a:r>
              <a:rPr lang="en-US" dirty="0" smtClean="0"/>
              <a:t>new </a:t>
            </a:r>
            <a:r>
              <a:rPr lang="pt-BR" dirty="0" smtClean="0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996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Demand Management </a:t>
            </a:r>
            <a:r>
              <a:rPr lang="pt-BR" b="1" dirty="0" smtClean="0"/>
              <a:t>Roles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2189007"/>
            <a:ext cx="3390900" cy="3305175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 err="1" smtClean="0"/>
              <a:t>Product</a:t>
            </a:r>
            <a:r>
              <a:rPr lang="pt-BR" b="1" dirty="0" smtClean="0"/>
              <a:t> Manager (PM)</a:t>
            </a:r>
          </a:p>
          <a:p>
            <a:pPr marL="0" indent="0">
              <a:buNone/>
            </a:pPr>
            <a:endParaRPr lang="pt-BR" b="1" dirty="0" smtClean="0"/>
          </a:p>
          <a:p>
            <a:r>
              <a:rPr lang="pt-BR" dirty="0" err="1" smtClean="0"/>
              <a:t>Consulted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b="1" dirty="0" smtClean="0"/>
              <a:t>BRM</a:t>
            </a:r>
          </a:p>
          <a:p>
            <a:endParaRPr lang="pt-BR" b="1" dirty="0" smtClean="0"/>
          </a:p>
          <a:p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Knowleadge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Internal</a:t>
            </a:r>
            <a:r>
              <a:rPr lang="pt-BR" dirty="0" smtClean="0"/>
              <a:t> </a:t>
            </a:r>
            <a:r>
              <a:rPr lang="pt-BR" dirty="0" err="1" smtClean="0"/>
              <a:t>Resources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823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2" y="38774"/>
            <a:ext cx="7700211" cy="68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2009 </a:t>
            </a:r>
            <a:r>
              <a:rPr lang="en-US" dirty="0"/>
              <a:t>Hewlett-Packard Development Company, L.P. The information contained herein is subject to change without notice Service Strategy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www.slideshare.net/sagaroceanic11/3-service-strategy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en-US" dirty="0"/>
              <a:t>ITIL – Service Strategy and Service Operation</a:t>
            </a: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://burcincelik.wordpress.com/2016/04/08/35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1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Principles and 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err="1"/>
              <a:t>Resources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 smtClean="0"/>
              <a:t>Capabilities</a:t>
            </a:r>
            <a:endParaRPr lang="pt-BR" b="1" dirty="0" smtClean="0"/>
          </a:p>
          <a:p>
            <a:endParaRPr lang="en-US" dirty="0" smtClean="0"/>
          </a:p>
          <a:p>
            <a:r>
              <a:rPr lang="en-US" dirty="0" smtClean="0"/>
              <a:t>Resources </a:t>
            </a:r>
            <a:r>
              <a:rPr lang="en-US" dirty="0"/>
              <a:t>and Capabilities are assets used to create services </a:t>
            </a:r>
            <a:r>
              <a:rPr lang="en-US" dirty="0" smtClean="0"/>
              <a:t>and so </a:t>
            </a:r>
            <a:r>
              <a:rPr lang="en-US" dirty="0"/>
              <a:t>are known as Service Assets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Resources are direct inputs for production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Capabilities represent an organization’s ability to coordinate</a:t>
            </a:r>
            <a:r>
              <a:rPr lang="en-US" dirty="0" smtClean="0"/>
              <a:t>, control </a:t>
            </a:r>
            <a:r>
              <a:rPr lang="en-US" dirty="0"/>
              <a:t>and deploy resources to produce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is relatively easy to acquire resources compared to capabilities.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4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activities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1) Define </a:t>
            </a:r>
            <a:r>
              <a:rPr lang="pt-BR" b="1" dirty="0" err="1"/>
              <a:t>the</a:t>
            </a:r>
            <a:r>
              <a:rPr lang="pt-BR" b="1" dirty="0"/>
              <a:t> Market: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Evaluate </a:t>
            </a:r>
            <a:r>
              <a:rPr lang="en-US" dirty="0"/>
              <a:t>the services that you could potentially </a:t>
            </a:r>
            <a:r>
              <a:rPr lang="en-US" dirty="0" smtClean="0"/>
              <a:t>offer and </a:t>
            </a:r>
            <a:r>
              <a:rPr lang="en-US" dirty="0"/>
              <a:t>who you may be able to offer them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1" dirty="0" smtClean="0"/>
              <a:t>2) </a:t>
            </a:r>
            <a:r>
              <a:rPr lang="pt-BR" b="1" dirty="0" err="1" smtClean="0"/>
              <a:t>Develop</a:t>
            </a:r>
            <a:r>
              <a:rPr lang="pt-BR" b="1" dirty="0" smtClean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Offerings</a:t>
            </a:r>
            <a:r>
              <a:rPr lang="pt-BR" b="1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Continue </a:t>
            </a:r>
            <a:r>
              <a:rPr lang="en-US" dirty="0"/>
              <a:t>to formulate services that you think will </a:t>
            </a:r>
            <a:r>
              <a:rPr lang="en-US" dirty="0" smtClean="0"/>
              <a:t>be </a:t>
            </a:r>
            <a:r>
              <a:rPr lang="pt-BR" dirty="0" err="1" smtClean="0"/>
              <a:t>worthwhile</a:t>
            </a:r>
            <a:r>
              <a:rPr lang="pt-BR" dirty="0" smtClean="0"/>
              <a:t> </a:t>
            </a:r>
            <a:r>
              <a:rPr lang="pt-BR" dirty="0" err="1"/>
              <a:t>pursuing</a:t>
            </a:r>
            <a:r>
              <a:rPr lang="pt-B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Utility </a:t>
            </a:r>
            <a:r>
              <a:rPr lang="en-US" dirty="0"/>
              <a:t>and Warranty are considered at this stage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1" dirty="0" smtClean="0"/>
              <a:t>3) </a:t>
            </a:r>
            <a:r>
              <a:rPr lang="pt-BR" b="1" dirty="0" err="1" smtClean="0"/>
              <a:t>Develop</a:t>
            </a:r>
            <a:r>
              <a:rPr lang="pt-BR" b="1" dirty="0" smtClean="0"/>
              <a:t> </a:t>
            </a:r>
            <a:r>
              <a:rPr lang="pt-BR" b="1" dirty="0" err="1"/>
              <a:t>Strategic</a:t>
            </a:r>
            <a:r>
              <a:rPr lang="pt-BR" b="1" dirty="0"/>
              <a:t> </a:t>
            </a:r>
            <a:r>
              <a:rPr lang="pt-BR" b="1" dirty="0" err="1"/>
              <a:t>Assets</a:t>
            </a:r>
            <a:r>
              <a:rPr lang="pt-BR" b="1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Look </a:t>
            </a:r>
            <a:r>
              <a:rPr lang="en-US" dirty="0"/>
              <a:t>for opportunities to exploit your services </a:t>
            </a:r>
            <a:r>
              <a:rPr lang="en-US" dirty="0" smtClean="0"/>
              <a:t>and capabilities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pt-BR" b="1" dirty="0" smtClean="0"/>
              <a:t>4) Prepare </a:t>
            </a:r>
            <a:r>
              <a:rPr lang="pt-BR" b="1" dirty="0"/>
              <a:t>for </a:t>
            </a:r>
            <a:r>
              <a:rPr lang="pt-BR" b="1" dirty="0" err="1"/>
              <a:t>Execution</a:t>
            </a:r>
            <a:r>
              <a:rPr lang="pt-BR" b="1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Take </a:t>
            </a:r>
            <a:r>
              <a:rPr lang="en-US" dirty="0"/>
              <a:t>all the necessary steps to ensure that we </a:t>
            </a:r>
            <a:r>
              <a:rPr lang="en-US" dirty="0" smtClean="0"/>
              <a:t>are ready </a:t>
            </a:r>
            <a:r>
              <a:rPr lang="en-US" dirty="0"/>
              <a:t>to go ahead and it is worthwhile doing 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Resources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Capabilities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98925"/>
              </p:ext>
            </p:extLst>
          </p:nvPr>
        </p:nvGraphicFramePr>
        <p:xfrm>
          <a:off x="1630556" y="294991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64860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26775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756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Capabilities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Resources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7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Financial Capital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Infrastructure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Process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Applications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9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Knowleadge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Information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244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People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06615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38200" y="1674374"/>
            <a:ext cx="11082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From a competitive perspective, service providers need to develop </a:t>
            </a:r>
            <a:r>
              <a:rPr lang="en-US" dirty="0" smtClean="0">
                <a:latin typeface="Helvetica" panose="020B0604020202020204" pitchFamily="34" charset="0"/>
              </a:rPr>
              <a:t>specific capabilities </a:t>
            </a:r>
            <a:r>
              <a:rPr lang="en-US" dirty="0">
                <a:latin typeface="Helvetica" panose="020B0604020202020204" pitchFamily="34" charset="0"/>
              </a:rPr>
              <a:t>to differentiate themselves from competitors.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36034" y="331672"/>
            <a:ext cx="10145751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to the customer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75" y="2040476"/>
            <a:ext cx="8105078" cy="39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547" y="3651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Utility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754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</a:t>
            </a:r>
            <a:r>
              <a:rPr lang="en-US" dirty="0" smtClean="0"/>
              <a:t>s </a:t>
            </a:r>
            <a:r>
              <a:rPr lang="en-US" dirty="0"/>
              <a:t>what the customer gets (Fitness For Purpose).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communicated </a:t>
            </a:r>
            <a:r>
              <a:rPr lang="en-US" dirty="0"/>
              <a:t>through the support of certain results or by </a:t>
            </a:r>
            <a:r>
              <a:rPr lang="en-US" dirty="0" smtClean="0"/>
              <a:t>preventing </a:t>
            </a:r>
            <a:r>
              <a:rPr lang="pt-BR" dirty="0" err="1" smtClean="0"/>
              <a:t>certain</a:t>
            </a:r>
            <a:r>
              <a:rPr lang="pt-BR" dirty="0" smtClean="0"/>
              <a:t> </a:t>
            </a:r>
            <a:r>
              <a:rPr lang="pt-BR" dirty="0" err="1"/>
              <a:t>risks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costs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84" y="3265099"/>
            <a:ext cx="5629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976" y="365125"/>
            <a:ext cx="11195824" cy="1325563"/>
          </a:xfrm>
        </p:spPr>
        <p:txBody>
          <a:bodyPr/>
          <a:lstStyle/>
          <a:p>
            <a:r>
              <a:rPr lang="pt-BR" b="1" dirty="0" err="1" smtClean="0"/>
              <a:t>Warnity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976" y="1825625"/>
            <a:ext cx="11918795" cy="48205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dirty="0"/>
              <a:t>how it is delivered (Fitness For Use).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Warranty </a:t>
            </a:r>
            <a:r>
              <a:rPr lang="en-US" dirty="0"/>
              <a:t>of a service </a:t>
            </a:r>
            <a:r>
              <a:rPr lang="en-US" dirty="0" smtClean="0"/>
              <a:t>is </a:t>
            </a:r>
            <a:r>
              <a:rPr lang="pt-BR" dirty="0" err="1" smtClean="0"/>
              <a:t>described</a:t>
            </a:r>
            <a:r>
              <a:rPr lang="pt-BR" dirty="0" smtClean="0"/>
              <a:t> </a:t>
            </a:r>
            <a:r>
              <a:rPr lang="pt-BR" dirty="0"/>
              <a:t>in </a:t>
            </a:r>
            <a:r>
              <a:rPr lang="pt-BR" dirty="0" err="1"/>
              <a:t>terms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Availability : </a:t>
            </a:r>
            <a:r>
              <a:rPr lang="en-US" dirty="0"/>
              <a:t>It offers the customers the guarantee that the services </a:t>
            </a:r>
            <a:r>
              <a:rPr lang="en-US" dirty="0" smtClean="0"/>
              <a:t>are available </a:t>
            </a:r>
            <a:r>
              <a:rPr lang="en-US" dirty="0"/>
              <a:t>according to the agreed </a:t>
            </a:r>
            <a:r>
              <a:rPr lang="en-US" dirty="0" smtClean="0"/>
              <a:t>conditions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Capacity : </a:t>
            </a:r>
            <a:r>
              <a:rPr lang="en-US" dirty="0"/>
              <a:t>Without the effective monitoring of capacity issues, </a:t>
            </a:r>
            <a:r>
              <a:rPr lang="en-US" dirty="0" smtClean="0"/>
              <a:t>service providers </a:t>
            </a:r>
            <a:r>
              <a:rPr lang="en-US" dirty="0"/>
              <a:t>are not in a position to offer the utility of most of </a:t>
            </a:r>
            <a:r>
              <a:rPr lang="en-US" dirty="0" smtClean="0"/>
              <a:t>the </a:t>
            </a:r>
            <a:r>
              <a:rPr lang="pt-BR" dirty="0" err="1" smtClean="0"/>
              <a:t>services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en-US" dirty="0" smtClean="0"/>
              <a:t>• </a:t>
            </a:r>
            <a:r>
              <a:rPr lang="en-US" b="1" dirty="0"/>
              <a:t>Continuity : </a:t>
            </a:r>
            <a:r>
              <a:rPr lang="en-US" dirty="0"/>
              <a:t>Ensures that the service supports the business even </a:t>
            </a:r>
            <a:r>
              <a:rPr lang="en-US" dirty="0" smtClean="0"/>
              <a:t>during times </a:t>
            </a:r>
            <a:r>
              <a:rPr lang="en-US" dirty="0"/>
              <a:t>of great difficulty or disasters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b="1" dirty="0"/>
              <a:t>Security : </a:t>
            </a:r>
            <a:r>
              <a:rPr lang="en-US" dirty="0"/>
              <a:t>Guarantees to customers that they can make use of </a:t>
            </a:r>
            <a:r>
              <a:rPr lang="en-US" dirty="0" smtClean="0"/>
              <a:t>the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/>
              <a:t>safely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securely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158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1248</Words>
  <Application>Microsoft Office PowerPoint</Application>
  <PresentationFormat>Widescreen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Helvetica</vt:lpstr>
      <vt:lpstr>Wingdings</vt:lpstr>
      <vt:lpstr>Tema do Office</vt:lpstr>
      <vt:lpstr>The Service Strategy Lifecycle</vt:lpstr>
      <vt:lpstr>Service Strategy Overview</vt:lpstr>
      <vt:lpstr>Key Principles and Models</vt:lpstr>
      <vt:lpstr>Key Principles and Models</vt:lpstr>
      <vt:lpstr>Main activities</vt:lpstr>
      <vt:lpstr>Resources and Capabilities</vt:lpstr>
      <vt:lpstr>The Value to the customer</vt:lpstr>
      <vt:lpstr>Utility</vt:lpstr>
      <vt:lpstr>Warnity</vt:lpstr>
      <vt:lpstr>The Value to the customer</vt:lpstr>
      <vt:lpstr>How the value is built?</vt:lpstr>
      <vt:lpstr>Service Provider types</vt:lpstr>
      <vt:lpstr>Type I   Internal Service Provider</vt:lpstr>
      <vt:lpstr>Type II   Shared Service Provider</vt:lpstr>
      <vt:lpstr>Type III   External Service Provider</vt:lpstr>
      <vt:lpstr>Service Strategy Key Processes</vt:lpstr>
      <vt:lpstr>Financial Management</vt:lpstr>
      <vt:lpstr>Basic Concepts</vt:lpstr>
      <vt:lpstr>Financial Basic Concepts</vt:lpstr>
      <vt:lpstr>Business Case</vt:lpstr>
      <vt:lpstr>Business Impact Analysis (BIA) </vt:lpstr>
      <vt:lpstr>Service Portfolio Management</vt:lpstr>
      <vt:lpstr>Basic Concepts</vt:lpstr>
      <vt:lpstr>Main Roles</vt:lpstr>
      <vt:lpstr>Main Activities</vt:lpstr>
      <vt:lpstr>Demand Management</vt:lpstr>
      <vt:lpstr>Basic Concepts</vt:lpstr>
      <vt:lpstr>Key Concepts</vt:lpstr>
      <vt:lpstr>Activity based Demand Management</vt:lpstr>
      <vt:lpstr>Key Concepts</vt:lpstr>
      <vt:lpstr>Key Concepts</vt:lpstr>
      <vt:lpstr>Demand Management Roles</vt:lpstr>
      <vt:lpstr>Demand Management Roles</vt:lpstr>
      <vt:lpstr>Apresentação do PowerPoint</vt:lpstr>
      <vt:lpstr>References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Service Strategy Lifecycle</dc:title>
  <dc:creator>Michel Moron Munhoz</dc:creator>
  <cp:lastModifiedBy>Michel Moron Munhoz</cp:lastModifiedBy>
  <cp:revision>80</cp:revision>
  <dcterms:created xsi:type="dcterms:W3CDTF">2018-10-02T22:07:42Z</dcterms:created>
  <dcterms:modified xsi:type="dcterms:W3CDTF">2018-10-22T22:09:26Z</dcterms:modified>
</cp:coreProperties>
</file>