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62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73" r:id="rId13"/>
    <p:sldId id="274" r:id="rId14"/>
    <p:sldId id="275" r:id="rId15"/>
    <p:sldId id="276" r:id="rId16"/>
    <p:sldId id="277" r:id="rId17"/>
    <p:sldId id="279" r:id="rId18"/>
    <p:sldId id="278" r:id="rId19"/>
    <p:sldId id="280" r:id="rId20"/>
    <p:sldId id="268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8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73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38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65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48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33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78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71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64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17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6F6-E76A-470B-B934-03BF2131497E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55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FF6F6-E76A-470B-B934-03BF2131497E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E0759-27D2-4B4E-8F29-3306D1026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85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itil-foundation-exam/9781119943648/xhtml/sec84.html" TargetMode="External"/><Relationship Id="rId2" Type="http://schemas.openxmlformats.org/officeDocument/2006/relationships/hyperlink" Target="http://www.qmsacademy.com/csi-approach-also-6-step-csi-mode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28600" y="2071688"/>
            <a:ext cx="11734800" cy="2852737"/>
          </a:xfrm>
        </p:spPr>
        <p:txBody>
          <a:bodyPr/>
          <a:lstStyle/>
          <a:p>
            <a:r>
              <a:rPr lang="pt-BR" dirty="0" err="1"/>
              <a:t>Continual</a:t>
            </a:r>
            <a:r>
              <a:rPr lang="pt-BR" dirty="0"/>
              <a:t> Service </a:t>
            </a:r>
            <a:r>
              <a:rPr lang="pt-BR" dirty="0" err="1" smtClean="0"/>
              <a:t>Improvement</a:t>
            </a:r>
            <a:r>
              <a:rPr lang="pt-BR" dirty="0" smtClean="0"/>
              <a:t> (CSI)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228600" y="5180013"/>
            <a:ext cx="11734800" cy="1500187"/>
          </a:xfrm>
        </p:spPr>
        <p:txBody>
          <a:bodyPr/>
          <a:lstStyle/>
          <a:p>
            <a:r>
              <a:rPr lang="pt-BR" dirty="0" err="1" smtClean="0"/>
              <a:t>Itil</a:t>
            </a:r>
            <a:r>
              <a:rPr lang="pt-BR" dirty="0" smtClean="0"/>
              <a:t> V3</a:t>
            </a:r>
          </a:p>
        </p:txBody>
      </p:sp>
      <p:pic>
        <p:nvPicPr>
          <p:cNvPr id="1026" name="Picture 2" descr="Resultado de imagem para Continual Service Improve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687" y="595713"/>
            <a:ext cx="3194187" cy="231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191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Types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Metrics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4"/>
            <a:ext cx="10636405" cy="486510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Technology Metrics : </a:t>
            </a:r>
            <a:r>
              <a:rPr lang="en-US" dirty="0"/>
              <a:t>These are </a:t>
            </a:r>
            <a:r>
              <a:rPr lang="en-US" dirty="0" smtClean="0"/>
              <a:t>often </a:t>
            </a:r>
            <a:r>
              <a:rPr lang="en-US" dirty="0"/>
              <a:t>associated </a:t>
            </a:r>
            <a:r>
              <a:rPr lang="en-US" dirty="0" smtClean="0"/>
              <a:t>with component </a:t>
            </a:r>
            <a:r>
              <a:rPr lang="en-US" dirty="0"/>
              <a:t>and application based metrics such </a:t>
            </a:r>
            <a:r>
              <a:rPr lang="en-US" dirty="0" smtClean="0"/>
              <a:t>as </a:t>
            </a:r>
            <a:r>
              <a:rPr lang="pt-BR" dirty="0" smtClean="0"/>
              <a:t>performance</a:t>
            </a:r>
            <a:r>
              <a:rPr lang="pt-BR" dirty="0"/>
              <a:t>, </a:t>
            </a:r>
            <a:r>
              <a:rPr lang="pt-BR" dirty="0" err="1"/>
              <a:t>availability</a:t>
            </a:r>
            <a:r>
              <a:rPr lang="pt-BR" dirty="0"/>
              <a:t> etc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en-US" dirty="0"/>
              <a:t> </a:t>
            </a:r>
            <a:r>
              <a:rPr lang="en-US" b="1" dirty="0"/>
              <a:t>Process Metrics: </a:t>
            </a:r>
            <a:r>
              <a:rPr lang="en-US" dirty="0"/>
              <a:t>These are captured in as CSFs</a:t>
            </a:r>
            <a:r>
              <a:rPr lang="en-US" dirty="0" smtClean="0"/>
              <a:t>, KPIs </a:t>
            </a:r>
            <a:r>
              <a:rPr lang="en-US" dirty="0"/>
              <a:t>and activity metrics for the Service </a:t>
            </a:r>
            <a:r>
              <a:rPr lang="en-US" dirty="0" smtClean="0"/>
              <a:t>Management processes</a:t>
            </a:r>
            <a:r>
              <a:rPr lang="en-US" dirty="0"/>
              <a:t>. They can help determine the </a:t>
            </a:r>
            <a:r>
              <a:rPr lang="en-US" dirty="0" smtClean="0"/>
              <a:t>overall </a:t>
            </a:r>
            <a:r>
              <a:rPr lang="pt-BR" dirty="0" err="1" smtClean="0"/>
              <a:t>health</a:t>
            </a:r>
            <a:r>
              <a:rPr lang="pt-BR" dirty="0" smtClean="0"/>
              <a:t> </a:t>
            </a:r>
            <a:r>
              <a:rPr lang="pt-BR" dirty="0" err="1"/>
              <a:t>of</a:t>
            </a:r>
            <a:r>
              <a:rPr lang="pt-BR" dirty="0"/>
              <a:t> a </a:t>
            </a:r>
            <a:r>
              <a:rPr lang="pt-BR" dirty="0" err="1"/>
              <a:t>process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pPr lvl="1">
              <a:buFontTx/>
              <a:buChar char="-"/>
            </a:pPr>
            <a:r>
              <a:rPr lang="en-US" b="1" dirty="0" smtClean="0"/>
              <a:t>Critical </a:t>
            </a:r>
            <a:r>
              <a:rPr lang="en-US" b="1" dirty="0"/>
              <a:t>Success Factors (CSF): </a:t>
            </a:r>
            <a:r>
              <a:rPr lang="en-US" dirty="0"/>
              <a:t>Something </a:t>
            </a:r>
            <a:r>
              <a:rPr lang="en-US" dirty="0" smtClean="0"/>
              <a:t>that must </a:t>
            </a:r>
            <a:r>
              <a:rPr lang="en-US" dirty="0"/>
              <a:t>happen if a Process, Project, Plan or </a:t>
            </a:r>
            <a:r>
              <a:rPr lang="en-US" dirty="0" smtClean="0"/>
              <a:t>IT Service </a:t>
            </a:r>
            <a:r>
              <a:rPr lang="en-US" dirty="0"/>
              <a:t>is to succeed. KPIs are used </a:t>
            </a:r>
            <a:r>
              <a:rPr lang="en-US" dirty="0" smtClean="0"/>
              <a:t>to measure </a:t>
            </a:r>
            <a:r>
              <a:rPr lang="en-US" dirty="0"/>
              <a:t>the achievement of each </a:t>
            </a:r>
            <a:r>
              <a:rPr lang="en-US" dirty="0" smtClean="0"/>
              <a:t>CSF.</a:t>
            </a:r>
          </a:p>
          <a:p>
            <a:pPr lvl="1">
              <a:buFontTx/>
              <a:buChar char="-"/>
            </a:pPr>
            <a:endParaRPr lang="en-US" b="1" dirty="0"/>
          </a:p>
          <a:p>
            <a:pPr lvl="1">
              <a:buFontTx/>
              <a:buChar char="-"/>
            </a:pPr>
            <a:r>
              <a:rPr lang="en-US" b="1" dirty="0" smtClean="0"/>
              <a:t>Key </a:t>
            </a:r>
            <a:r>
              <a:rPr lang="en-US" b="1" dirty="0"/>
              <a:t>Performance Indicator (KPI): </a:t>
            </a:r>
            <a:r>
              <a:rPr lang="en-US" dirty="0"/>
              <a:t>A Metric that is used to help manage a </a:t>
            </a:r>
            <a:r>
              <a:rPr lang="en-US" dirty="0" smtClean="0"/>
              <a:t>Process, IT </a:t>
            </a:r>
            <a:r>
              <a:rPr lang="en-US" dirty="0"/>
              <a:t>service or Activity. Many metrics can be used as measures but only the </a:t>
            </a:r>
            <a:r>
              <a:rPr lang="en-US" dirty="0" smtClean="0"/>
              <a:t>most important </a:t>
            </a:r>
            <a:r>
              <a:rPr lang="en-US" dirty="0"/>
              <a:t>of these are defined as KPIs. Four key questions that KPIs help to </a:t>
            </a:r>
            <a:r>
              <a:rPr lang="en-US" dirty="0" smtClean="0"/>
              <a:t>answer are </a:t>
            </a:r>
            <a:r>
              <a:rPr lang="en-US" dirty="0"/>
              <a:t>around quality, performance, value and compliance</a:t>
            </a:r>
            <a:r>
              <a:rPr lang="en-US" dirty="0" smtClean="0"/>
              <a:t>.</a:t>
            </a:r>
          </a:p>
          <a:p>
            <a:pPr lvl="1">
              <a:buFontTx/>
              <a:buChar char="-"/>
            </a:pPr>
            <a:endParaRPr lang="en-US" dirty="0" smtClean="0"/>
          </a:p>
          <a:p>
            <a:pPr lvl="2">
              <a:buFontTx/>
              <a:buChar char="-"/>
            </a:pPr>
            <a:r>
              <a:rPr lang="en-US" b="1" dirty="0" smtClean="0"/>
              <a:t>Service </a:t>
            </a:r>
            <a:r>
              <a:rPr lang="en-US" b="1" dirty="0"/>
              <a:t>Metrics : </a:t>
            </a:r>
            <a:r>
              <a:rPr lang="en-US" dirty="0"/>
              <a:t>These metrics are the results of end-to-end service</a:t>
            </a:r>
            <a:r>
              <a:rPr lang="en-US" dirty="0" smtClean="0"/>
              <a:t>.</a:t>
            </a:r>
          </a:p>
          <a:p>
            <a:pPr lvl="2">
              <a:buFontTx/>
              <a:buChar char="-"/>
            </a:pPr>
            <a:endParaRPr lang="en-US" dirty="0" smtClean="0"/>
          </a:p>
          <a:p>
            <a:pPr lvl="2">
              <a:buFontTx/>
              <a:buChar char="-"/>
            </a:pPr>
            <a:r>
              <a:rPr lang="en-US" b="1" dirty="0" smtClean="0"/>
              <a:t>Component </a:t>
            </a:r>
            <a:r>
              <a:rPr lang="en-US" b="1" dirty="0"/>
              <a:t>metrics </a:t>
            </a:r>
            <a:r>
              <a:rPr lang="en-US" dirty="0"/>
              <a:t>are used to compute Service metrics.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1107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Governance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/>
          </a:p>
          <a:p>
            <a:r>
              <a:rPr lang="en-US" dirty="0"/>
              <a:t>Governance has been around the IT arena for decades. </a:t>
            </a:r>
            <a:r>
              <a:rPr lang="en-US" dirty="0" smtClean="0"/>
              <a:t>The mainframe </a:t>
            </a:r>
            <a:r>
              <a:rPr lang="en-US" dirty="0"/>
              <a:t>had significant controls built around its </a:t>
            </a:r>
            <a:r>
              <a:rPr lang="en-US" dirty="0" smtClean="0"/>
              <a:t>day-today operations</a:t>
            </a:r>
            <a:r>
              <a:rPr lang="en-US" dirty="0"/>
              <a:t>. But it came into action since the early 2000’s as a </a:t>
            </a:r>
            <a:r>
              <a:rPr lang="en-US" dirty="0" smtClean="0"/>
              <a:t>result of </a:t>
            </a:r>
            <a:r>
              <a:rPr lang="en-US" dirty="0"/>
              <a:t>mainly high level of corporate fraud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IT organizations are now required to be much more answerable </a:t>
            </a:r>
            <a:r>
              <a:rPr lang="en-US" dirty="0" smtClean="0"/>
              <a:t>for the </a:t>
            </a:r>
            <a:r>
              <a:rPr lang="en-US" dirty="0"/>
              <a:t>money which they spend, and for the benefits which they </a:t>
            </a:r>
            <a:r>
              <a:rPr lang="en-US" dirty="0" smtClean="0"/>
              <a:t>bring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organization</a:t>
            </a:r>
            <a:r>
              <a:rPr lang="pt-BR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6176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629" y="287066"/>
            <a:ext cx="10515600" cy="1325563"/>
          </a:xfrm>
        </p:spPr>
        <p:txBody>
          <a:bodyPr/>
          <a:lstStyle/>
          <a:p>
            <a:r>
              <a:rPr lang="pt-BR" b="1" dirty="0" err="1"/>
              <a:t>Seven</a:t>
            </a:r>
            <a:r>
              <a:rPr lang="pt-BR" b="1" dirty="0"/>
              <a:t> </a:t>
            </a:r>
            <a:r>
              <a:rPr lang="pt-BR" b="1" dirty="0" err="1"/>
              <a:t>Step</a:t>
            </a:r>
            <a:r>
              <a:rPr lang="pt-BR" b="1" dirty="0"/>
              <a:t> </a:t>
            </a:r>
            <a:r>
              <a:rPr lang="pt-BR" b="1" dirty="0" err="1"/>
              <a:t>Improvement</a:t>
            </a:r>
            <a:r>
              <a:rPr lang="pt-BR" b="1" dirty="0"/>
              <a:t> </a:t>
            </a:r>
            <a:r>
              <a:rPr lang="pt-BR" b="1" dirty="0" err="1"/>
              <a:t>Process</a:t>
            </a:r>
            <a:endParaRPr lang="pt-BR" dirty="0"/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016" y="1788918"/>
            <a:ext cx="6600825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595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385" y="365125"/>
            <a:ext cx="11030415" cy="1325563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Roles: </a:t>
            </a:r>
            <a:r>
              <a:rPr lang="pt-BR" b="1" dirty="0" err="1" smtClean="0"/>
              <a:t>Continual</a:t>
            </a:r>
            <a:r>
              <a:rPr lang="pt-BR" b="1" dirty="0" smtClean="0"/>
              <a:t> </a:t>
            </a:r>
            <a:r>
              <a:rPr lang="pt-BR" b="1" dirty="0"/>
              <a:t>Service </a:t>
            </a:r>
            <a:r>
              <a:rPr lang="pt-BR" b="1" dirty="0" err="1"/>
              <a:t>Improvement</a:t>
            </a:r>
            <a:r>
              <a:rPr lang="pt-BR" b="1" dirty="0"/>
              <a:t> </a:t>
            </a:r>
            <a:r>
              <a:rPr lang="pt-BR" b="1" dirty="0" smtClean="0"/>
              <a:t>Manager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33138" y="1690688"/>
            <a:ext cx="9210908" cy="47981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Ultimately responsible for success of all improvement activities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Communicates </a:t>
            </a:r>
            <a:r>
              <a:rPr lang="en-US" dirty="0"/>
              <a:t>the CSI vision across the IT organization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Defines </a:t>
            </a:r>
            <a:r>
              <a:rPr lang="en-US" dirty="0"/>
              <a:t>and reports on the CSI, KPI and CSI activity metrics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Works </a:t>
            </a:r>
            <a:r>
              <a:rPr lang="en-US" dirty="0"/>
              <a:t>with the service owner to identify and </a:t>
            </a:r>
            <a:r>
              <a:rPr lang="en-US" dirty="0" smtClean="0"/>
              <a:t>prioritize </a:t>
            </a:r>
            <a:r>
              <a:rPr lang="pt-BR" dirty="0" err="1" smtClean="0"/>
              <a:t>improvement</a:t>
            </a:r>
            <a:r>
              <a:rPr lang="pt-BR" dirty="0" smtClean="0"/>
              <a:t> </a:t>
            </a:r>
            <a:r>
              <a:rPr lang="pt-BR" dirty="0" err="1"/>
              <a:t>opportunities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en-US" dirty="0" smtClean="0"/>
              <a:t>Works </a:t>
            </a:r>
            <a:r>
              <a:rPr lang="en-US" dirty="0"/>
              <a:t>with the Service Level Manager to ensure that </a:t>
            </a:r>
            <a:r>
              <a:rPr lang="en-US" dirty="0" smtClean="0"/>
              <a:t>monitoring </a:t>
            </a:r>
            <a:r>
              <a:rPr lang="pt-BR" dirty="0" err="1" smtClean="0"/>
              <a:t>requirements</a:t>
            </a:r>
            <a:r>
              <a:rPr lang="pt-BR" dirty="0" smtClean="0"/>
              <a:t> </a:t>
            </a:r>
            <a:r>
              <a:rPr lang="pt-BR" dirty="0"/>
              <a:t>are </a:t>
            </a:r>
            <a:r>
              <a:rPr lang="pt-BR" dirty="0" err="1"/>
              <a:t>defined</a:t>
            </a:r>
            <a:r>
              <a:rPr lang="pt-BR" dirty="0"/>
              <a:t> 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en-US" dirty="0" smtClean="0"/>
              <a:t>Works </a:t>
            </a:r>
            <a:r>
              <a:rPr lang="en-US" dirty="0"/>
              <a:t>with Service Level Manager to identify </a:t>
            </a:r>
            <a:r>
              <a:rPr lang="en-US" dirty="0" smtClean="0"/>
              <a:t>Service </a:t>
            </a:r>
            <a:r>
              <a:rPr lang="pt-BR" dirty="0" err="1" smtClean="0"/>
              <a:t>Improvement</a:t>
            </a:r>
            <a:r>
              <a:rPr lang="pt-BR" dirty="0" smtClean="0"/>
              <a:t> </a:t>
            </a:r>
            <a:r>
              <a:rPr lang="pt-BR" dirty="0" err="1"/>
              <a:t>Programs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en-US" dirty="0" smtClean="0"/>
              <a:t>Ensures </a:t>
            </a:r>
            <a:r>
              <a:rPr lang="en-US" dirty="0"/>
              <a:t>that Knowledge management is an integral part of day </a:t>
            </a:r>
            <a:r>
              <a:rPr lang="en-US" dirty="0" smtClean="0"/>
              <a:t>to </a:t>
            </a:r>
            <a:r>
              <a:rPr lang="pt-BR" dirty="0" err="1" smtClean="0"/>
              <a:t>day</a:t>
            </a:r>
            <a:r>
              <a:rPr lang="pt-BR" dirty="0" smtClean="0"/>
              <a:t> </a:t>
            </a:r>
            <a:r>
              <a:rPr lang="pt-BR" dirty="0" err="1"/>
              <a:t>activities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err="1" smtClean="0"/>
              <a:t>Reviews</a:t>
            </a:r>
            <a:r>
              <a:rPr lang="pt-BR" dirty="0" smtClean="0"/>
              <a:t> </a:t>
            </a:r>
            <a:r>
              <a:rPr lang="pt-BR" dirty="0" err="1"/>
              <a:t>analyzed</a:t>
            </a:r>
            <a:r>
              <a:rPr lang="pt-BR" dirty="0"/>
              <a:t> data.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3472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There are four functions </a:t>
            </a:r>
            <a:r>
              <a:rPr lang="en-US" b="1" dirty="0" smtClean="0"/>
              <a:t>covered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- </a:t>
            </a:r>
            <a:r>
              <a:rPr lang="pt-BR" dirty="0"/>
              <a:t>Service </a:t>
            </a:r>
            <a:r>
              <a:rPr lang="pt-BR" dirty="0" smtClean="0"/>
              <a:t>Desk;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- </a:t>
            </a:r>
            <a:r>
              <a:rPr lang="pt-BR" dirty="0" err="1"/>
              <a:t>Technical</a:t>
            </a:r>
            <a:r>
              <a:rPr lang="pt-BR" dirty="0"/>
              <a:t> </a:t>
            </a:r>
            <a:r>
              <a:rPr lang="pt-BR" dirty="0" smtClean="0"/>
              <a:t>Management;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- 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smtClean="0"/>
              <a:t>Management;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- IT </a:t>
            </a:r>
            <a:r>
              <a:rPr lang="pt-BR" dirty="0" err="1"/>
              <a:t>Operations</a:t>
            </a:r>
            <a:r>
              <a:rPr lang="pt-BR" dirty="0"/>
              <a:t> </a:t>
            </a:r>
            <a:r>
              <a:rPr lang="pt-BR" dirty="0" smtClean="0"/>
              <a:t>Management;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0326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Service Desk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Different options : </a:t>
            </a:r>
            <a:r>
              <a:rPr lang="en-US" dirty="0"/>
              <a:t>Depending upon the business need, service desks </a:t>
            </a:r>
            <a:r>
              <a:rPr lang="en-US" dirty="0" smtClean="0"/>
              <a:t>may be </a:t>
            </a:r>
            <a:r>
              <a:rPr lang="en-US" dirty="0"/>
              <a:t>of the following </a:t>
            </a:r>
            <a:r>
              <a:rPr lang="en-US" dirty="0" smtClean="0"/>
              <a:t>kinds</a:t>
            </a:r>
          </a:p>
          <a:p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b="1" dirty="0"/>
              <a:t>Local Service </a:t>
            </a:r>
            <a:r>
              <a:rPr lang="pt-BR" b="1" dirty="0" smtClean="0"/>
              <a:t>Desk;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b="1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b="1" dirty="0"/>
              <a:t>Central Service </a:t>
            </a:r>
            <a:r>
              <a:rPr lang="pt-BR" b="1" dirty="0" smtClean="0"/>
              <a:t>Desk;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b="1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b="1" dirty="0"/>
              <a:t>Virtual Service </a:t>
            </a:r>
            <a:r>
              <a:rPr lang="pt-BR" b="1" dirty="0" smtClean="0"/>
              <a:t>Desk;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b="1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b="1" dirty="0" err="1"/>
              <a:t>Follow</a:t>
            </a:r>
            <a:r>
              <a:rPr lang="pt-BR" b="1" dirty="0"/>
              <a:t>- </a:t>
            </a:r>
            <a:r>
              <a:rPr lang="pt-BR" b="1" dirty="0" err="1"/>
              <a:t>the</a:t>
            </a:r>
            <a:r>
              <a:rPr lang="pt-BR" b="1" dirty="0"/>
              <a:t>- </a:t>
            </a:r>
            <a:r>
              <a:rPr lang="pt-BR" b="1" dirty="0" smtClean="0"/>
              <a:t>Sun;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b="1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b="1" dirty="0" err="1"/>
              <a:t>Specialized</a:t>
            </a:r>
            <a:r>
              <a:rPr lang="pt-BR" b="1" dirty="0"/>
              <a:t> Service Desk </a:t>
            </a:r>
            <a:r>
              <a:rPr lang="pt-BR" b="1" dirty="0" err="1" smtClean="0"/>
              <a:t>Groups</a:t>
            </a:r>
            <a:r>
              <a:rPr lang="pt-BR" b="1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7417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Roles: </a:t>
            </a:r>
            <a:r>
              <a:rPr lang="pt-BR" b="1" dirty="0" err="1" smtClean="0"/>
              <a:t>Technical</a:t>
            </a:r>
            <a:r>
              <a:rPr lang="pt-BR" b="1" dirty="0" smtClean="0"/>
              <a:t> </a:t>
            </a:r>
            <a:r>
              <a:rPr lang="pt-BR" b="1" dirty="0"/>
              <a:t>Management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Technical</a:t>
            </a:r>
            <a:r>
              <a:rPr lang="pt-BR" b="1" dirty="0"/>
              <a:t> Managers/ Team- </a:t>
            </a:r>
            <a:r>
              <a:rPr lang="pt-BR" b="1" dirty="0" err="1" smtClean="0"/>
              <a:t>Leaders</a:t>
            </a:r>
            <a:r>
              <a:rPr lang="pt-BR" b="1" dirty="0" smtClean="0"/>
              <a:t>;</a:t>
            </a:r>
            <a:endParaRPr lang="pt-BR" b="1" dirty="0"/>
          </a:p>
          <a:p>
            <a:endParaRPr lang="pt-BR" b="1" dirty="0" smtClean="0"/>
          </a:p>
          <a:p>
            <a:r>
              <a:rPr lang="pt-BR" b="1" dirty="0" err="1"/>
              <a:t>Technical</a:t>
            </a:r>
            <a:r>
              <a:rPr lang="pt-BR" b="1" dirty="0"/>
              <a:t> </a:t>
            </a:r>
            <a:r>
              <a:rPr lang="pt-BR" b="1" dirty="0" err="1" smtClean="0"/>
              <a:t>Analyst</a:t>
            </a:r>
            <a:r>
              <a:rPr lang="pt-BR" b="1" dirty="0" smtClean="0"/>
              <a:t>/Architect;</a:t>
            </a:r>
          </a:p>
          <a:p>
            <a:endParaRPr lang="pt-BR" b="1" dirty="0"/>
          </a:p>
          <a:p>
            <a:r>
              <a:rPr lang="pt-BR" b="1" dirty="0" err="1"/>
              <a:t>Technical</a:t>
            </a:r>
            <a:r>
              <a:rPr lang="pt-BR" b="1" dirty="0"/>
              <a:t> </a:t>
            </a:r>
            <a:r>
              <a:rPr lang="pt-BR" b="1" dirty="0" err="1" smtClean="0"/>
              <a:t>operator</a:t>
            </a:r>
            <a:r>
              <a:rPr lang="pt-BR" b="1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7002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Roles: </a:t>
            </a:r>
            <a:r>
              <a:rPr lang="pt-BR" b="1" dirty="0" smtClean="0"/>
              <a:t>IT </a:t>
            </a:r>
            <a:r>
              <a:rPr lang="pt-BR" b="1" dirty="0" err="1"/>
              <a:t>Operations</a:t>
            </a:r>
            <a:r>
              <a:rPr lang="pt-BR" b="1" dirty="0"/>
              <a:t> Management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IT </a:t>
            </a:r>
            <a:r>
              <a:rPr lang="pt-BR" b="1" dirty="0" err="1"/>
              <a:t>Operations</a:t>
            </a:r>
            <a:r>
              <a:rPr lang="pt-BR" b="1" dirty="0"/>
              <a:t> </a:t>
            </a:r>
            <a:r>
              <a:rPr lang="pt-BR" b="1" dirty="0" smtClean="0"/>
              <a:t>Manager</a:t>
            </a:r>
            <a:endParaRPr lang="pt-BR" dirty="0" smtClean="0"/>
          </a:p>
          <a:p>
            <a:endParaRPr lang="pt-BR" dirty="0"/>
          </a:p>
          <a:p>
            <a:r>
              <a:rPr lang="pt-BR" b="1" dirty="0"/>
              <a:t>Shift </a:t>
            </a:r>
            <a:r>
              <a:rPr lang="pt-BR" b="1" dirty="0" err="1"/>
              <a:t>Leaders</a:t>
            </a:r>
            <a:r>
              <a:rPr lang="pt-BR" b="1" dirty="0" smtClean="0"/>
              <a:t>:</a:t>
            </a:r>
          </a:p>
          <a:p>
            <a:endParaRPr lang="pt-BR" b="1" dirty="0" smtClean="0"/>
          </a:p>
          <a:p>
            <a:r>
              <a:rPr lang="pt-BR" b="1" dirty="0"/>
              <a:t>IT </a:t>
            </a:r>
            <a:r>
              <a:rPr lang="pt-BR" b="1" dirty="0" err="1"/>
              <a:t>Operations</a:t>
            </a:r>
            <a:r>
              <a:rPr lang="pt-BR" b="1" dirty="0"/>
              <a:t> </a:t>
            </a:r>
            <a:r>
              <a:rPr lang="pt-BR" b="1" dirty="0" err="1"/>
              <a:t>Analysts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90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Roles: </a:t>
            </a:r>
            <a:r>
              <a:rPr lang="pt-BR" b="1" dirty="0" err="1" smtClean="0"/>
              <a:t>Application</a:t>
            </a:r>
            <a:r>
              <a:rPr lang="pt-BR" b="1" dirty="0" smtClean="0"/>
              <a:t> </a:t>
            </a:r>
            <a:r>
              <a:rPr lang="pt-BR" b="1" dirty="0"/>
              <a:t>Management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Application</a:t>
            </a:r>
            <a:r>
              <a:rPr lang="pt-BR" b="1" dirty="0"/>
              <a:t> Manager/Team </a:t>
            </a:r>
            <a:r>
              <a:rPr lang="pt-BR" b="1" dirty="0" err="1" smtClean="0"/>
              <a:t>Leaders</a:t>
            </a:r>
            <a:endParaRPr lang="pt-BR" b="1" dirty="0" smtClean="0"/>
          </a:p>
          <a:p>
            <a:endParaRPr lang="pt-BR" b="1" dirty="0"/>
          </a:p>
          <a:p>
            <a:r>
              <a:rPr lang="pt-BR" b="1" dirty="0" err="1"/>
              <a:t>Application</a:t>
            </a:r>
            <a:r>
              <a:rPr lang="pt-BR" b="1" dirty="0"/>
              <a:t> </a:t>
            </a:r>
            <a:r>
              <a:rPr lang="pt-BR" b="1" dirty="0" err="1" smtClean="0"/>
              <a:t>Analyst</a:t>
            </a:r>
            <a:r>
              <a:rPr lang="pt-BR" b="1" dirty="0" smtClean="0"/>
              <a:t>/Architect</a:t>
            </a:r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2340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Application</a:t>
            </a:r>
            <a:r>
              <a:rPr lang="pt-BR" b="1" dirty="0"/>
              <a:t> Management </a:t>
            </a:r>
            <a:r>
              <a:rPr lang="pt-BR" b="1" dirty="0" err="1"/>
              <a:t>Lifecycle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55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lifecycle followed to develop and manage applications has </a:t>
            </a:r>
            <a:r>
              <a:rPr lang="en-US" dirty="0" smtClean="0"/>
              <a:t>been referred </a:t>
            </a:r>
            <a:r>
              <a:rPr lang="en-US" dirty="0"/>
              <a:t>to by many names, including the Software Lifecycle (SLC) </a:t>
            </a:r>
            <a:r>
              <a:rPr lang="en-US" dirty="0" smtClean="0"/>
              <a:t>and </a:t>
            </a:r>
            <a:r>
              <a:rPr lang="pt-BR" dirty="0" smtClean="0"/>
              <a:t>Software 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err="1"/>
              <a:t>Lifecycle</a:t>
            </a:r>
            <a:r>
              <a:rPr lang="pt-BR" dirty="0"/>
              <a:t> (SDLC).</a:t>
            </a:r>
            <a:endParaRPr lang="pt-BR" dirty="0"/>
          </a:p>
        </p:txBody>
      </p:sp>
      <p:pic>
        <p:nvPicPr>
          <p:cNvPr id="3074" name="Picture 2" descr="application-lifecyc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41" y="3456374"/>
            <a:ext cx="3762375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43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CSI Overview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228849"/>
            <a:ext cx="10515600" cy="30861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You cannot manage what you cannot control</a:t>
            </a:r>
            <a:r>
              <a:rPr lang="en-US" sz="3600" b="1" dirty="0" smtClean="0"/>
              <a:t>.</a:t>
            </a:r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3600" b="1" dirty="0"/>
              <a:t>You cannot control what you cannot measure</a:t>
            </a:r>
            <a:r>
              <a:rPr lang="en-US" sz="3600" b="1" dirty="0" smtClean="0"/>
              <a:t>.</a:t>
            </a:r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3600" b="1" dirty="0"/>
              <a:t>You cannot measure what you cannot define.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100147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References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CSI approach and also the 6-Step CSI </a:t>
            </a:r>
            <a:r>
              <a:rPr lang="en-US" b="1" dirty="0" smtClean="0"/>
              <a:t>Model</a:t>
            </a:r>
            <a:endParaRPr lang="pt-BR" dirty="0" smtClean="0">
              <a:hlinkClick r:id="rId2"/>
            </a:endParaRPr>
          </a:p>
          <a:p>
            <a:pPr marL="0" indent="0">
              <a:buNone/>
            </a:pPr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://www.qmsacademy.com/csi-approach-also-6-step-csi-model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b="1" dirty="0"/>
              <a:t>The </a:t>
            </a:r>
            <a:r>
              <a:rPr lang="pt-BR" b="1" dirty="0" err="1"/>
              <a:t>Seven-Step</a:t>
            </a:r>
            <a:r>
              <a:rPr lang="pt-BR" b="1" dirty="0"/>
              <a:t> </a:t>
            </a:r>
            <a:r>
              <a:rPr lang="pt-BR" b="1" dirty="0" err="1"/>
              <a:t>Improvement</a:t>
            </a:r>
            <a:r>
              <a:rPr lang="pt-BR" b="1" dirty="0"/>
              <a:t> </a:t>
            </a:r>
            <a:r>
              <a:rPr lang="pt-BR" b="1" dirty="0" err="1" smtClean="0"/>
              <a:t>Process</a:t>
            </a:r>
            <a:endParaRPr lang="pt-BR" b="1" dirty="0"/>
          </a:p>
          <a:p>
            <a:pPr marL="0" indent="0">
              <a:buNone/>
            </a:pP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www.oreilly.com/library/view/itil-foundation-exam/9781119943648/xhtml/sec84.html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017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CSI </a:t>
            </a:r>
            <a:r>
              <a:rPr lang="pt-BR" b="1" dirty="0" err="1" smtClean="0"/>
              <a:t>Goal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50" y="1690689"/>
            <a:ext cx="11696700" cy="47672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en-US" dirty="0"/>
              <a:t>The primary purpose of CSI is to continually align and realign </a:t>
            </a:r>
            <a:r>
              <a:rPr lang="en-US" dirty="0" smtClean="0"/>
              <a:t>IT services </a:t>
            </a:r>
            <a:r>
              <a:rPr lang="en-US" dirty="0"/>
              <a:t>to the changing business needs by identifying </a:t>
            </a:r>
            <a:r>
              <a:rPr lang="en-US" dirty="0" smtClean="0"/>
              <a:t>and implementing </a:t>
            </a:r>
            <a:r>
              <a:rPr lang="en-US" dirty="0"/>
              <a:t>improvements to IT services that support </a:t>
            </a:r>
            <a:r>
              <a:rPr lang="en-US" dirty="0" smtClean="0"/>
              <a:t>business </a:t>
            </a:r>
            <a:r>
              <a:rPr lang="pt-BR" dirty="0" smtClean="0"/>
              <a:t>processes.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dirty="0"/>
              <a:t>In effect, CSI is about looking for ways to improve </a:t>
            </a:r>
            <a:r>
              <a:rPr lang="en-US" dirty="0" smtClean="0"/>
              <a:t>process effectiveness</a:t>
            </a:r>
            <a:r>
              <a:rPr lang="en-US" dirty="0"/>
              <a:t>, efficiency as well as cost effectiveness.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10298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6300" y="3176"/>
            <a:ext cx="10515600" cy="1325563"/>
          </a:xfrm>
        </p:spPr>
        <p:txBody>
          <a:bodyPr/>
          <a:lstStyle/>
          <a:p>
            <a:r>
              <a:rPr lang="pt-BR" b="1" dirty="0" smtClean="0"/>
              <a:t>CSI </a:t>
            </a:r>
            <a:r>
              <a:rPr lang="pt-BR" b="1" dirty="0" err="1" smtClean="0"/>
              <a:t>Objective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50" y="1328739"/>
            <a:ext cx="11696700" cy="4767262"/>
          </a:xfrm>
        </p:spPr>
        <p:txBody>
          <a:bodyPr>
            <a:noAutofit/>
          </a:bodyPr>
          <a:lstStyle/>
          <a:p>
            <a:r>
              <a:rPr lang="en-US" sz="2400" dirty="0" smtClean="0"/>
              <a:t>Review</a:t>
            </a:r>
            <a:r>
              <a:rPr lang="en-US" sz="2400" dirty="0"/>
              <a:t>, analyze and make recommendations on </a:t>
            </a:r>
            <a:r>
              <a:rPr lang="en-US" sz="2400" dirty="0" smtClean="0"/>
              <a:t>improvement opportunities </a:t>
            </a:r>
            <a:r>
              <a:rPr lang="en-US" sz="2400" dirty="0"/>
              <a:t>in each lifecycle phase: Service Strategy, </a:t>
            </a:r>
            <a:r>
              <a:rPr lang="en-US" sz="2400" dirty="0" smtClean="0"/>
              <a:t>Service Design</a:t>
            </a:r>
            <a:r>
              <a:rPr lang="en-US" sz="2400" dirty="0"/>
              <a:t>, Service Transition and Service Operation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 Review and analyze Service Level Achievement results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 Identify and implement individual activities to improve IT </a:t>
            </a:r>
            <a:r>
              <a:rPr lang="en-US" sz="2400" dirty="0" smtClean="0"/>
              <a:t>service quality </a:t>
            </a:r>
            <a:r>
              <a:rPr lang="en-US" sz="2400" dirty="0"/>
              <a:t>and improve the efficiency and effectiveness of </a:t>
            </a:r>
            <a:r>
              <a:rPr lang="en-US" sz="2400" dirty="0" smtClean="0"/>
              <a:t>enabling </a:t>
            </a:r>
            <a:r>
              <a:rPr lang="pt-BR" sz="2400" dirty="0" smtClean="0"/>
              <a:t>ITSM </a:t>
            </a:r>
            <a:r>
              <a:rPr lang="pt-BR" sz="2400" dirty="0"/>
              <a:t>processes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en-US" sz="2400" dirty="0"/>
              <a:t> Improve cost effectiveness of delivering IT services </a:t>
            </a:r>
            <a:r>
              <a:rPr lang="en-US" sz="2400" dirty="0" smtClean="0"/>
              <a:t>without </a:t>
            </a:r>
            <a:r>
              <a:rPr lang="pt-BR" sz="2400" dirty="0" err="1" smtClean="0"/>
              <a:t>sacrificing</a:t>
            </a:r>
            <a:r>
              <a:rPr lang="pt-BR" sz="2400" dirty="0" smtClean="0"/>
              <a:t> </a:t>
            </a:r>
            <a:r>
              <a:rPr lang="pt-BR" sz="2400" dirty="0" err="1"/>
              <a:t>customer</a:t>
            </a:r>
            <a:r>
              <a:rPr lang="pt-BR" sz="2400" dirty="0"/>
              <a:t> </a:t>
            </a:r>
            <a:r>
              <a:rPr lang="pt-BR" sz="2400" dirty="0" err="1"/>
              <a:t>satisfaction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en-US" sz="2400" dirty="0"/>
              <a:t> Ensure applicable quality management methods are used </a:t>
            </a:r>
            <a:r>
              <a:rPr lang="en-US" sz="2400" dirty="0" smtClean="0"/>
              <a:t>to </a:t>
            </a:r>
            <a:r>
              <a:rPr lang="pt-BR" sz="2400" dirty="0" err="1" smtClean="0"/>
              <a:t>support</a:t>
            </a:r>
            <a:r>
              <a:rPr lang="pt-BR" sz="2400" dirty="0" smtClean="0"/>
              <a:t> </a:t>
            </a:r>
            <a:r>
              <a:rPr lang="pt-BR" sz="2400" dirty="0" err="1"/>
              <a:t>continual</a:t>
            </a:r>
            <a:r>
              <a:rPr lang="pt-BR" sz="2400" dirty="0"/>
              <a:t> </a:t>
            </a:r>
            <a:r>
              <a:rPr lang="pt-BR" sz="2400" dirty="0" err="1"/>
              <a:t>improvement</a:t>
            </a:r>
            <a:r>
              <a:rPr lang="pt-BR" sz="2400" dirty="0"/>
              <a:t> </a:t>
            </a:r>
            <a:r>
              <a:rPr lang="pt-BR" sz="2400" dirty="0" err="1"/>
              <a:t>activities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968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50" y="231776"/>
            <a:ext cx="10515600" cy="1325563"/>
          </a:xfrm>
        </p:spPr>
        <p:txBody>
          <a:bodyPr/>
          <a:lstStyle/>
          <a:p>
            <a:r>
              <a:rPr lang="pt-BR" b="1" dirty="0" smtClean="0"/>
              <a:t>CSI </a:t>
            </a:r>
            <a:r>
              <a:rPr lang="pt-BR" b="1" dirty="0" err="1" smtClean="0"/>
              <a:t>Scope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50" y="1828799"/>
            <a:ext cx="11696700" cy="4267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There are three main areas that CSI needs to address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overall health of ITSM as a </a:t>
            </a:r>
            <a:r>
              <a:rPr lang="en-US" dirty="0" smtClean="0"/>
              <a:t>discipline;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continual alignment of the portfolio of IT services with </a:t>
            </a:r>
            <a:r>
              <a:rPr lang="en-US" dirty="0" smtClean="0"/>
              <a:t>the current </a:t>
            </a:r>
            <a:r>
              <a:rPr lang="en-US" dirty="0"/>
              <a:t>and future business </a:t>
            </a:r>
            <a:r>
              <a:rPr lang="en-US" dirty="0" smtClean="0"/>
              <a:t>needs;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maturity of the enabling IT processes for each service in </a:t>
            </a:r>
            <a:r>
              <a:rPr lang="en-US" dirty="0" smtClean="0"/>
              <a:t>a continual </a:t>
            </a:r>
            <a:r>
              <a:rPr lang="en-US" dirty="0"/>
              <a:t>service lifecycle </a:t>
            </a:r>
            <a:r>
              <a:rPr lang="en-US" dirty="0" smtClean="0"/>
              <a:t>model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872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50" y="0"/>
            <a:ext cx="10515600" cy="1325563"/>
          </a:xfrm>
        </p:spPr>
        <p:txBody>
          <a:bodyPr/>
          <a:lstStyle/>
          <a:p>
            <a:r>
              <a:rPr lang="pt-BR" b="1" dirty="0" err="1"/>
              <a:t>Value</a:t>
            </a:r>
            <a:r>
              <a:rPr lang="pt-BR" b="1" dirty="0"/>
              <a:t> </a:t>
            </a:r>
            <a:r>
              <a:rPr lang="pt-BR" b="1" dirty="0" err="1"/>
              <a:t>to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Business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50" y="1162049"/>
            <a:ext cx="11696700" cy="55054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four ways to measure value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pt-BR" sz="2000" b="1" dirty="0" err="1"/>
              <a:t>Improvements</a:t>
            </a:r>
            <a:endParaRPr lang="pt-BR" sz="2000" b="1" dirty="0"/>
          </a:p>
          <a:p>
            <a:pPr lvl="1">
              <a:buFontTx/>
              <a:buChar char="-"/>
            </a:pPr>
            <a:r>
              <a:rPr lang="en-US" sz="2000" dirty="0" smtClean="0"/>
              <a:t>Measurements </a:t>
            </a:r>
            <a:r>
              <a:rPr lang="en-US" sz="2000" dirty="0"/>
              <a:t>that compare “before” with “after</a:t>
            </a:r>
            <a:r>
              <a:rPr lang="en-US" sz="2000" dirty="0" smtClean="0"/>
              <a:t>”.</a:t>
            </a:r>
          </a:p>
          <a:p>
            <a:pPr lvl="1">
              <a:buFontTx/>
              <a:buChar char="-"/>
            </a:pPr>
            <a:endParaRPr lang="en-US" sz="2000" dirty="0"/>
          </a:p>
          <a:p>
            <a:pPr marL="457200" lvl="1" indent="0">
              <a:buNone/>
            </a:pPr>
            <a:r>
              <a:rPr lang="pt-BR" sz="2000" b="1" dirty="0" err="1"/>
              <a:t>Benefits</a:t>
            </a:r>
            <a:endParaRPr lang="pt-BR" sz="2000" b="1" dirty="0"/>
          </a:p>
          <a:p>
            <a:pPr marL="457200" lvl="1" indent="0">
              <a:buNone/>
            </a:pPr>
            <a:r>
              <a:rPr lang="en-US" sz="2000" dirty="0"/>
              <a:t>- The gains achieved through realization of improvements, </a:t>
            </a:r>
            <a:r>
              <a:rPr lang="en-US" sz="2000" dirty="0" smtClean="0"/>
              <a:t>usually </a:t>
            </a:r>
            <a:r>
              <a:rPr lang="pt-BR" sz="2000" dirty="0" err="1" smtClean="0"/>
              <a:t>expressed</a:t>
            </a:r>
            <a:r>
              <a:rPr lang="pt-BR" sz="2000" dirty="0" smtClean="0"/>
              <a:t> </a:t>
            </a:r>
            <a:r>
              <a:rPr lang="pt-BR" sz="2000" dirty="0"/>
              <a:t>in </a:t>
            </a:r>
            <a:r>
              <a:rPr lang="pt-BR" sz="2000" dirty="0" err="1"/>
              <a:t>monitory</a:t>
            </a:r>
            <a:r>
              <a:rPr lang="pt-BR" sz="2000" dirty="0"/>
              <a:t> </a:t>
            </a:r>
            <a:r>
              <a:rPr lang="pt-BR" sz="2000" dirty="0" err="1"/>
              <a:t>terms</a:t>
            </a:r>
            <a:endParaRPr lang="pt-BR" sz="2000" dirty="0"/>
          </a:p>
          <a:p>
            <a:pPr marL="457200" lvl="1" indent="0">
              <a:buNone/>
            </a:pPr>
            <a:endParaRPr lang="pt-BR" sz="2000" b="1" dirty="0" smtClean="0"/>
          </a:p>
          <a:p>
            <a:pPr marL="457200" lvl="1" indent="0">
              <a:buNone/>
            </a:pPr>
            <a:r>
              <a:rPr lang="pt-BR" sz="2000" b="1" dirty="0" err="1" smtClean="0"/>
              <a:t>Return</a:t>
            </a:r>
            <a:r>
              <a:rPr lang="pt-BR" sz="2000" b="1" dirty="0" smtClean="0"/>
              <a:t> </a:t>
            </a:r>
            <a:r>
              <a:rPr lang="pt-BR" sz="2000" b="1" dirty="0" err="1"/>
              <a:t>on</a:t>
            </a:r>
            <a:r>
              <a:rPr lang="pt-BR" sz="2000" b="1" dirty="0"/>
              <a:t> </a:t>
            </a:r>
            <a:r>
              <a:rPr lang="pt-BR" sz="2000" b="1" dirty="0" err="1"/>
              <a:t>Investment</a:t>
            </a:r>
            <a:r>
              <a:rPr lang="pt-BR" sz="2000" b="1" dirty="0"/>
              <a:t> (ROI</a:t>
            </a:r>
            <a:r>
              <a:rPr lang="pt-BR" sz="2000" b="1" dirty="0" smtClean="0"/>
              <a:t>)</a:t>
            </a:r>
          </a:p>
          <a:p>
            <a:pPr lvl="1">
              <a:buFontTx/>
              <a:buChar char="-"/>
            </a:pPr>
            <a:r>
              <a:rPr lang="en-US" sz="2000" dirty="0" smtClean="0"/>
              <a:t>The </a:t>
            </a:r>
            <a:r>
              <a:rPr lang="en-US" sz="2000" dirty="0"/>
              <a:t>difference between the benefit achieved and the amount spent</a:t>
            </a:r>
            <a:r>
              <a:rPr lang="en-US" sz="2000" dirty="0" smtClean="0"/>
              <a:t>, </a:t>
            </a:r>
            <a:r>
              <a:rPr lang="pt-BR" sz="2000" dirty="0" err="1" smtClean="0"/>
              <a:t>expressed</a:t>
            </a:r>
            <a:r>
              <a:rPr lang="pt-BR" sz="2000" dirty="0" smtClean="0"/>
              <a:t> </a:t>
            </a:r>
            <a:r>
              <a:rPr lang="pt-BR" sz="2000" dirty="0"/>
              <a:t>as a </a:t>
            </a:r>
            <a:r>
              <a:rPr lang="pt-BR" sz="2000" dirty="0" err="1"/>
              <a:t>percentage</a:t>
            </a:r>
            <a:r>
              <a:rPr lang="pt-BR" sz="2000" dirty="0" smtClean="0"/>
              <a:t>.</a:t>
            </a:r>
          </a:p>
          <a:p>
            <a:pPr lvl="1">
              <a:buFontTx/>
              <a:buChar char="-"/>
            </a:pPr>
            <a:endParaRPr lang="pt-BR" sz="2000" dirty="0"/>
          </a:p>
          <a:p>
            <a:pPr marL="457200" lvl="1" indent="0">
              <a:buNone/>
            </a:pPr>
            <a:r>
              <a:rPr lang="pt-BR" sz="2000" b="1" dirty="0" err="1" smtClean="0"/>
              <a:t>Value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on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Investment</a:t>
            </a:r>
            <a:r>
              <a:rPr lang="pt-BR" sz="2000" b="1" dirty="0" smtClean="0"/>
              <a:t> (VOI)</a:t>
            </a:r>
          </a:p>
          <a:p>
            <a:pPr marL="457200" lvl="1" indent="0">
              <a:buNone/>
            </a:pPr>
            <a:r>
              <a:rPr lang="en-US" sz="2000" dirty="0" smtClean="0"/>
              <a:t>- </a:t>
            </a:r>
            <a:r>
              <a:rPr lang="en-US" sz="2000" dirty="0"/>
              <a:t>The extra value created by establishment of benefits that include </a:t>
            </a:r>
            <a:r>
              <a:rPr lang="en-US" sz="2000" dirty="0" smtClean="0"/>
              <a:t>non monetary </a:t>
            </a:r>
            <a:r>
              <a:rPr lang="en-US" sz="2000" dirty="0"/>
              <a:t>or long term outcomes.</a:t>
            </a:r>
          </a:p>
          <a:p>
            <a:pPr marL="457200" lvl="1" indent="0">
              <a:buNone/>
            </a:pPr>
            <a:r>
              <a:rPr lang="en-US" sz="2000" dirty="0"/>
              <a:t>CSI on its own will not be able to achieve the desired results – </a:t>
            </a:r>
            <a:r>
              <a:rPr lang="en-US" sz="2000" dirty="0" smtClean="0"/>
              <a:t>it needs </a:t>
            </a:r>
            <a:r>
              <a:rPr lang="en-US" sz="2000" dirty="0"/>
              <a:t>to work in collaboration with the other Lifecycles.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3774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The CSI </a:t>
            </a:r>
            <a:r>
              <a:rPr lang="pt-BR" b="1" dirty="0" err="1"/>
              <a:t>Model</a:t>
            </a:r>
            <a:endParaRPr lang="pt-BR" b="1" dirty="0"/>
          </a:p>
        </p:txBody>
      </p:sp>
      <p:pic>
        <p:nvPicPr>
          <p:cNvPr id="1026" name="Picture 2" descr="The CSI approach and also the 6-Step CSI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326" y="1881342"/>
            <a:ext cx="762000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90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Measurement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Service Measurement is the ability to predict and report service performance </a:t>
            </a:r>
            <a:r>
              <a:rPr lang="en-US" dirty="0" smtClean="0"/>
              <a:t>against targets </a:t>
            </a:r>
            <a:r>
              <a:rPr lang="en-US" dirty="0"/>
              <a:t>of an end-to-end service. This will require someone to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>
              <a:buFontTx/>
              <a:buChar char="-"/>
            </a:pPr>
            <a:r>
              <a:rPr lang="en-US" dirty="0" smtClean="0"/>
              <a:t>Take </a:t>
            </a:r>
            <a:r>
              <a:rPr lang="en-US" dirty="0"/>
              <a:t>individual measurements and combine them to provide the view </a:t>
            </a:r>
            <a:r>
              <a:rPr lang="en-US" dirty="0" smtClean="0"/>
              <a:t>of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/>
              <a:t>customer</a:t>
            </a:r>
            <a:r>
              <a:rPr lang="pt-BR" dirty="0"/>
              <a:t> </a:t>
            </a:r>
            <a:r>
              <a:rPr lang="pt-BR" dirty="0" err="1"/>
              <a:t>experience</a:t>
            </a:r>
            <a:r>
              <a:rPr lang="pt-BR" dirty="0" smtClean="0"/>
              <a:t>.</a:t>
            </a:r>
          </a:p>
          <a:p>
            <a:pPr lvl="1">
              <a:buFontTx/>
              <a:buChar char="-"/>
            </a:pPr>
            <a:endParaRPr lang="pt-BR" dirty="0"/>
          </a:p>
          <a:p>
            <a:pPr marL="457200" lvl="1" indent="0">
              <a:buNone/>
            </a:pPr>
            <a:r>
              <a:rPr lang="en-US" dirty="0" smtClean="0"/>
              <a:t>- </a:t>
            </a:r>
            <a:r>
              <a:rPr lang="en-US" dirty="0"/>
              <a:t>Analyze the data over time to produce trends.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data can be collected at multiple levels (ex CI, Processes, services).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553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931" y="242462"/>
            <a:ext cx="11153078" cy="1325563"/>
          </a:xfrm>
        </p:spPr>
        <p:txBody>
          <a:bodyPr/>
          <a:lstStyle/>
          <a:p>
            <a:r>
              <a:rPr lang="en-US" b="1" dirty="0"/>
              <a:t>There are four reasons to monitor and measure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9931" y="1825624"/>
            <a:ext cx="11675327" cy="4909713"/>
          </a:xfrm>
        </p:spPr>
        <p:txBody>
          <a:bodyPr>
            <a:normAutofit/>
          </a:bodyPr>
          <a:lstStyle/>
          <a:p>
            <a:pPr lvl="1"/>
            <a:r>
              <a:rPr lang="en-US" sz="2800" b="1" dirty="0" smtClean="0"/>
              <a:t>To </a:t>
            </a:r>
            <a:r>
              <a:rPr lang="en-US" sz="2800" b="1" dirty="0"/>
              <a:t>validate </a:t>
            </a:r>
            <a:r>
              <a:rPr lang="en-US" sz="2800" b="1" dirty="0" smtClean="0"/>
              <a:t>=</a:t>
            </a:r>
            <a:r>
              <a:rPr lang="en-US" sz="2800" dirty="0" smtClean="0"/>
              <a:t> </a:t>
            </a:r>
            <a:r>
              <a:rPr lang="en-US" sz="2800" dirty="0"/>
              <a:t>monitoring and measuring to validate previous </a:t>
            </a:r>
            <a:r>
              <a:rPr lang="en-US" sz="2800" dirty="0" smtClean="0"/>
              <a:t>decisions;</a:t>
            </a:r>
          </a:p>
          <a:p>
            <a:pPr lvl="1">
              <a:buFontTx/>
              <a:buChar char="-"/>
            </a:pPr>
            <a:endParaRPr lang="en-US" sz="2800" dirty="0"/>
          </a:p>
          <a:p>
            <a:pPr lvl="1"/>
            <a:r>
              <a:rPr lang="en-US" sz="2800" b="1" dirty="0" smtClean="0"/>
              <a:t>To direct =</a:t>
            </a:r>
            <a:r>
              <a:rPr lang="en-US" sz="2800" dirty="0" smtClean="0"/>
              <a:t> </a:t>
            </a:r>
            <a:r>
              <a:rPr lang="en-US" sz="2800" dirty="0"/>
              <a:t>monitoring and measuring to set direction for activities in </a:t>
            </a:r>
            <a:r>
              <a:rPr lang="en-US" sz="2800" dirty="0" smtClean="0"/>
              <a:t>order to </a:t>
            </a:r>
            <a:r>
              <a:rPr lang="en-US" sz="2800" dirty="0"/>
              <a:t>meet set targets. It is the most prevalent reason for monitoring </a:t>
            </a:r>
            <a:r>
              <a:rPr lang="en-US" sz="2800" dirty="0" smtClean="0"/>
              <a:t>and </a:t>
            </a:r>
            <a:r>
              <a:rPr lang="pt-BR" sz="2800" dirty="0" smtClean="0"/>
              <a:t>measuring;</a:t>
            </a:r>
          </a:p>
          <a:p>
            <a:pPr lvl="1"/>
            <a:endParaRPr lang="pt-BR" sz="2800" dirty="0"/>
          </a:p>
          <a:p>
            <a:pPr lvl="1"/>
            <a:r>
              <a:rPr lang="en-US" sz="2800" b="1" dirty="0" smtClean="0"/>
              <a:t>To </a:t>
            </a:r>
            <a:r>
              <a:rPr lang="en-US" sz="2800" b="1" dirty="0"/>
              <a:t>justify </a:t>
            </a:r>
            <a:r>
              <a:rPr lang="en-US" sz="2800" b="1" dirty="0" smtClean="0"/>
              <a:t>= </a:t>
            </a:r>
            <a:r>
              <a:rPr lang="en-US" sz="2800" dirty="0" smtClean="0"/>
              <a:t>monitoring </a:t>
            </a:r>
            <a:r>
              <a:rPr lang="en-US" sz="2800" dirty="0"/>
              <a:t>and measuring to justify, with factual evidence </a:t>
            </a:r>
            <a:r>
              <a:rPr lang="en-US" sz="2800" dirty="0" smtClean="0"/>
              <a:t>or proof</a:t>
            </a:r>
            <a:r>
              <a:rPr lang="en-US" sz="2800" dirty="0"/>
              <a:t>, that a course of action is </a:t>
            </a:r>
            <a:r>
              <a:rPr lang="en-US" sz="2800" dirty="0" smtClean="0"/>
              <a:t>required;</a:t>
            </a:r>
          </a:p>
          <a:p>
            <a:pPr lvl="1"/>
            <a:endParaRPr lang="en-US" sz="2800" dirty="0"/>
          </a:p>
          <a:p>
            <a:pPr lvl="1"/>
            <a:r>
              <a:rPr lang="en-US" sz="2800" b="1" dirty="0" smtClean="0"/>
              <a:t>To </a:t>
            </a:r>
            <a:r>
              <a:rPr lang="en-US" sz="2800" b="1" dirty="0"/>
              <a:t>intervene </a:t>
            </a:r>
            <a:r>
              <a:rPr lang="en-US" sz="2800" b="1" dirty="0" smtClean="0"/>
              <a:t> =</a:t>
            </a:r>
            <a:r>
              <a:rPr lang="en-US" sz="2800" dirty="0" smtClean="0"/>
              <a:t> </a:t>
            </a:r>
            <a:r>
              <a:rPr lang="en-US" sz="2800" dirty="0"/>
              <a:t>monitoring and measuring to identify a point of </a:t>
            </a:r>
            <a:r>
              <a:rPr lang="en-US" sz="2800" dirty="0" smtClean="0"/>
              <a:t>intervention including </a:t>
            </a:r>
            <a:r>
              <a:rPr lang="en-US" sz="2800" dirty="0"/>
              <a:t>subsequent changes and corrective actions.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453128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988</Words>
  <Application>Microsoft Office PowerPoint</Application>
  <PresentationFormat>Widescreen</PresentationFormat>
  <Paragraphs>140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Tema do Office</vt:lpstr>
      <vt:lpstr>Continual Service Improvement (CSI)</vt:lpstr>
      <vt:lpstr>CSI Overview</vt:lpstr>
      <vt:lpstr>CSI Goal</vt:lpstr>
      <vt:lpstr>CSI Objective</vt:lpstr>
      <vt:lpstr>CSI Scope</vt:lpstr>
      <vt:lpstr>Value to the Business</vt:lpstr>
      <vt:lpstr>The CSI Model</vt:lpstr>
      <vt:lpstr>Measurement</vt:lpstr>
      <vt:lpstr>There are four reasons to monitor and measure</vt:lpstr>
      <vt:lpstr>Types of Metrics</vt:lpstr>
      <vt:lpstr>Governance</vt:lpstr>
      <vt:lpstr>Seven Step Improvement Process</vt:lpstr>
      <vt:lpstr>Roles: Continual Service Improvement Manager</vt:lpstr>
      <vt:lpstr>There are four functions covered</vt:lpstr>
      <vt:lpstr>Service Desk</vt:lpstr>
      <vt:lpstr>Roles: Technical Management</vt:lpstr>
      <vt:lpstr>Roles: IT Operations Management</vt:lpstr>
      <vt:lpstr>Roles: Application Management</vt:lpstr>
      <vt:lpstr>Application Management Lifecycle</vt:lpstr>
      <vt:lpstr>References</vt:lpstr>
    </vt:vector>
  </TitlesOfParts>
  <Company>Fatec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Service Strategy Lifecycle</dc:title>
  <dc:creator>Michel Moron Munhoz</dc:creator>
  <cp:lastModifiedBy>Michel Moron Munhoz</cp:lastModifiedBy>
  <cp:revision>36</cp:revision>
  <dcterms:created xsi:type="dcterms:W3CDTF">2018-10-02T22:07:42Z</dcterms:created>
  <dcterms:modified xsi:type="dcterms:W3CDTF">2018-11-08T17:41:24Z</dcterms:modified>
</cp:coreProperties>
</file>