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9" r:id="rId2"/>
    <p:sldId id="263" r:id="rId3"/>
    <p:sldId id="264" r:id="rId4"/>
    <p:sldId id="265" r:id="rId5"/>
    <p:sldId id="258" r:id="rId6"/>
    <p:sldId id="260" r:id="rId7"/>
    <p:sldId id="261" r:id="rId8"/>
    <p:sldId id="262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949279"/>
            <a:ext cx="1368152" cy="7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43" y="6021288"/>
            <a:ext cx="133718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949279"/>
            <a:ext cx="1368152" cy="73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43" y="6021288"/>
            <a:ext cx="1337185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09/06/2016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4931" y="53752"/>
            <a:ext cx="8229600" cy="1143000"/>
          </a:xfrm>
        </p:spPr>
        <p:txBody>
          <a:bodyPr/>
          <a:lstStyle/>
          <a:p>
            <a:r>
              <a:rPr lang="pt-BR" dirty="0" smtClean="0"/>
              <a:t>Lei </a:t>
            </a:r>
            <a:r>
              <a:rPr lang="pt-BR" dirty="0" err="1" smtClean="0"/>
              <a:t>Sarbanes-Oxley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54931" y="1268760"/>
            <a:ext cx="72698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Seção 404</a:t>
            </a:r>
            <a:endParaRPr lang="pt-BR" sz="2000" dirty="0" smtClean="0"/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Avalição anual </a:t>
            </a:r>
            <a:r>
              <a:rPr lang="pt-BR" sz="2000" dirty="0" smtClean="0"/>
              <a:t>de controles e procedimentos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Emissão de Relatório Financeiro</a:t>
            </a:r>
            <a:endParaRPr lang="pt-BR" sz="2000" dirty="0" smtClean="0"/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Auditoria </a:t>
            </a:r>
            <a:r>
              <a:rPr lang="pt-BR" sz="2000" dirty="0" smtClean="0"/>
              <a:t>independente para atestar a eficácia dos controles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Requisitos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Controle de Documentos</a:t>
            </a:r>
            <a:endParaRPr lang="pt-BR" sz="2000" dirty="0" smtClean="0"/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Cadastro de risco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Utilização de ferramentas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Publicar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Gerenciar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Digitalizar e armazenar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708920"/>
            <a:ext cx="419613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6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6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4" y="0"/>
            <a:ext cx="5904656" cy="5301208"/>
          </a:xfrm>
        </p:spPr>
        <p:txBody>
          <a:bodyPr/>
          <a:lstStyle/>
          <a:p>
            <a:r>
              <a:rPr lang="pt-BR" dirty="0" smtClean="0"/>
              <a:t>Auditoria e Lei SOX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512767" y="5301208"/>
            <a:ext cx="263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Alexandre Galvão Mirisola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1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9478" y="19108"/>
            <a:ext cx="8229600" cy="1143000"/>
          </a:xfrm>
        </p:spPr>
        <p:txBody>
          <a:bodyPr/>
          <a:lstStyle/>
          <a:p>
            <a:r>
              <a:rPr lang="pt-BR" dirty="0" smtClean="0"/>
              <a:t>Auditoria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9552" y="1772816"/>
            <a:ext cx="41626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Conceito</a:t>
            </a:r>
          </a:p>
          <a:p>
            <a:endParaRPr lang="pt-BR" sz="2400" dirty="0" smtClean="0"/>
          </a:p>
          <a:p>
            <a:pPr lvl="1"/>
            <a:r>
              <a:rPr lang="pt-BR" sz="2400" dirty="0" smtClean="0"/>
              <a:t>- 	Procedimentos </a:t>
            </a:r>
            <a:r>
              <a:rPr lang="pt-BR" sz="2400" dirty="0"/>
              <a:t>técnicos;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400" dirty="0"/>
              <a:t>  Relatório Contábil;</a:t>
            </a:r>
          </a:p>
          <a:p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Risco de auditoria.</a:t>
            </a:r>
          </a:p>
          <a:p>
            <a:r>
              <a:rPr lang="pt-BR" sz="2400" dirty="0" smtClean="0"/>
              <a:t>	</a:t>
            </a:r>
            <a:endParaRPr lang="pt-B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29975"/>
            <a:ext cx="2650604" cy="264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8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/>
              <a:t>Fluxo de Auditoria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908720"/>
            <a:ext cx="7281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 smtClean="0"/>
              <a:t>Planejamento</a:t>
            </a:r>
          </a:p>
          <a:p>
            <a:pPr lvl="1"/>
            <a:r>
              <a:rPr lang="pt-BR" sz="1600" dirty="0" smtClean="0"/>
              <a:t>Execução de procedimento para identificação e avaliação de riscos</a:t>
            </a:r>
          </a:p>
          <a:p>
            <a:pPr lvl="1"/>
            <a:r>
              <a:rPr lang="pt-BR" sz="1600" dirty="0" smtClean="0"/>
              <a:t>Determinação de estratégia de auditoria</a:t>
            </a:r>
          </a:p>
          <a:p>
            <a:pPr lvl="1"/>
            <a:r>
              <a:rPr lang="pt-BR" sz="1600" dirty="0" smtClean="0"/>
              <a:t>Determinação da abordagem de auditoria</a:t>
            </a:r>
          </a:p>
          <a:p>
            <a:pPr lvl="1"/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 smtClean="0"/>
              <a:t>Avaliação de Controles</a:t>
            </a:r>
          </a:p>
          <a:p>
            <a:pPr lvl="1"/>
            <a:r>
              <a:rPr lang="pt-BR" sz="1600" dirty="0" smtClean="0"/>
              <a:t>Avaliação do desenho e implementação dos controles internos</a:t>
            </a:r>
          </a:p>
          <a:p>
            <a:pPr lvl="1"/>
            <a:r>
              <a:rPr lang="pt-BR" sz="1600" dirty="0" smtClean="0"/>
              <a:t>Testes de efetividade</a:t>
            </a:r>
          </a:p>
          <a:p>
            <a:pPr lvl="1"/>
            <a:r>
              <a:rPr lang="pt-BR" sz="1600" dirty="0" smtClean="0"/>
              <a:t>Avaliação do risco de controle e risco de erros</a:t>
            </a:r>
          </a:p>
          <a:p>
            <a:pPr lvl="1"/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 smtClean="0"/>
              <a:t>Testes Substantivos</a:t>
            </a:r>
          </a:p>
          <a:p>
            <a:pPr lvl="1"/>
            <a:r>
              <a:rPr lang="pt-BR" sz="1600" dirty="0" smtClean="0"/>
              <a:t>Planejamento dos testes substantivos</a:t>
            </a:r>
          </a:p>
          <a:p>
            <a:pPr lvl="1"/>
            <a:r>
              <a:rPr lang="pt-BR" sz="1600" dirty="0" smtClean="0"/>
              <a:t>Execução</a:t>
            </a:r>
          </a:p>
          <a:p>
            <a:pPr lvl="1"/>
            <a:r>
              <a:rPr lang="pt-BR" sz="1600" dirty="0" smtClean="0"/>
              <a:t>Avaliação se a evidência de auditoria é suficiente e apropriada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600" dirty="0" smtClean="0"/>
              <a:t>Conclusão</a:t>
            </a:r>
          </a:p>
          <a:p>
            <a:pPr lvl="1"/>
            <a:r>
              <a:rPr lang="pt-BR" sz="1600" dirty="0" smtClean="0"/>
              <a:t>Execução de procedimentos</a:t>
            </a:r>
          </a:p>
          <a:p>
            <a:pPr lvl="1"/>
            <a:r>
              <a:rPr lang="pt-BR" sz="1600" dirty="0" smtClean="0"/>
              <a:t>Formação da opinião de auditoria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221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t-BR" b="1" dirty="0" smtClean="0"/>
              <a:t>Empresas de Auditoria</a:t>
            </a:r>
            <a:endParaRPr lang="pt-B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590" y="1772816"/>
            <a:ext cx="34956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38" y="3420217"/>
            <a:ext cx="3771503" cy="199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8415"/>
            <a:ext cx="3312368" cy="1492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7544" y="1245781"/>
            <a:ext cx="711823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Escopo:</a:t>
            </a:r>
          </a:p>
          <a:p>
            <a:pPr lvl="2"/>
            <a:r>
              <a:rPr lang="pt-BR" sz="2000" dirty="0" smtClean="0"/>
              <a:t>-     Auditoria e Revisões;</a:t>
            </a:r>
          </a:p>
          <a:p>
            <a:pPr lvl="2"/>
            <a:r>
              <a:rPr lang="pt-BR" sz="2000" dirty="0" smtClean="0"/>
              <a:t>-     Assessoria Contábil e Regulatória;</a:t>
            </a:r>
          </a:p>
          <a:p>
            <a:pPr marL="1257300" lvl="2" indent="-342900">
              <a:buFontTx/>
              <a:buChar char="-"/>
            </a:pPr>
            <a:r>
              <a:rPr lang="pt-BR" sz="2000" dirty="0" smtClean="0"/>
              <a:t>Análise de Sistemas de Controle Interno;</a:t>
            </a:r>
          </a:p>
          <a:p>
            <a:pPr marL="1257300" lvl="2" indent="-342900">
              <a:buFontTx/>
              <a:buChar char="-"/>
            </a:pPr>
            <a:r>
              <a:rPr lang="pt-BR" sz="2000" dirty="0" smtClean="0"/>
              <a:t>Verificação e Certificação Contábil;</a:t>
            </a:r>
          </a:p>
          <a:p>
            <a:pPr marL="1257300" lvl="2" indent="-342900">
              <a:buFontTx/>
              <a:buChar char="-"/>
            </a:pPr>
            <a:r>
              <a:rPr lang="pt-BR" sz="2000" dirty="0" smtClean="0"/>
              <a:t>Orientações em Questões Regulatórias.</a:t>
            </a:r>
          </a:p>
          <a:p>
            <a:pPr marL="1257300" lvl="2" indent="-342900">
              <a:buFontTx/>
              <a:buChar char="-"/>
            </a:pP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Prestadora de serviço de auditoria</a:t>
            </a:r>
          </a:p>
          <a:p>
            <a:pPr marL="1257300" lvl="2" indent="-342900">
              <a:buFontTx/>
              <a:buChar char="-"/>
            </a:pPr>
            <a:r>
              <a:rPr lang="pt-BR" sz="2000" dirty="0" smtClean="0"/>
              <a:t>Demonstração Financeira</a:t>
            </a:r>
          </a:p>
          <a:p>
            <a:pPr marL="1257300" lvl="2" indent="-342900">
              <a:buFontTx/>
              <a:buChar char="-"/>
            </a:pPr>
            <a:r>
              <a:rPr lang="pt-BR" sz="2000" dirty="0" smtClean="0"/>
              <a:t>IFRS (normas padrões internacionais </a:t>
            </a:r>
            <a:r>
              <a:rPr lang="pt-BR" sz="2000" smtClean="0"/>
              <a:t>de contabilidade)</a:t>
            </a:r>
            <a:endParaRPr lang="pt-BR" sz="2000" dirty="0" smtClean="0"/>
          </a:p>
          <a:p>
            <a:pPr marL="1257300" lvl="2" indent="-342900">
              <a:buFontTx/>
              <a:buChar char="-"/>
            </a:pPr>
            <a:r>
              <a:rPr lang="pt-BR" sz="2000" dirty="0" smtClean="0"/>
              <a:t>Mercado de Capitais</a:t>
            </a:r>
          </a:p>
          <a:p>
            <a:pPr marL="1257300" lvl="2" indent="-342900">
              <a:buFontTx/>
              <a:buChar char="-"/>
            </a:pPr>
            <a:r>
              <a:rPr lang="pt-BR" sz="2000" dirty="0" smtClean="0"/>
              <a:t>Relatório Integrado</a:t>
            </a:r>
          </a:p>
          <a:p>
            <a:pPr marL="1257300" lvl="2" indent="-342900">
              <a:buFontTx/>
              <a:buChar char="-"/>
            </a:pPr>
            <a:r>
              <a:rPr lang="pt-BR" sz="2000" dirty="0" smtClean="0"/>
              <a:t>Riscos</a:t>
            </a:r>
          </a:p>
          <a:p>
            <a:pPr marL="800100" lvl="1" indent="-342900">
              <a:buFontTx/>
              <a:buChar char="-"/>
            </a:pPr>
            <a:endParaRPr lang="pt-BR" sz="2000" dirty="0" smtClean="0"/>
          </a:p>
          <a:p>
            <a:pPr marL="1257300" lvl="2" indent="-342900">
              <a:buFontTx/>
              <a:buChar char="-"/>
            </a:pPr>
            <a:endParaRPr lang="pt-BR" sz="2000" dirty="0" smtClean="0"/>
          </a:p>
          <a:p>
            <a:pPr lvl="1"/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581"/>
            <a:ext cx="2705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4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2483768" cy="13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4" y="1628800"/>
            <a:ext cx="72227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Escopo:</a:t>
            </a:r>
          </a:p>
          <a:p>
            <a:pPr lvl="2"/>
            <a:r>
              <a:rPr lang="pt-BR" sz="2000" dirty="0" smtClean="0"/>
              <a:t>-     Conformidade e Apresentação de Relatórios Contábeis;</a:t>
            </a:r>
          </a:p>
          <a:p>
            <a:pPr lvl="2"/>
            <a:r>
              <a:rPr lang="pt-BR" sz="2000" dirty="0" smtClean="0"/>
              <a:t>-     Serviços de Mudanças Climáticas e Sustentabilidade;</a:t>
            </a:r>
          </a:p>
          <a:p>
            <a:pPr marL="1257300" lvl="2" indent="-342900">
              <a:buFontTx/>
              <a:buChar char="-"/>
            </a:pPr>
            <a:r>
              <a:rPr lang="pt-BR" sz="2000" dirty="0" smtClean="0"/>
              <a:t>Serviços de Consultoria Contábil Financeira;</a:t>
            </a:r>
          </a:p>
          <a:p>
            <a:pPr marL="1257300" lvl="2" indent="-342900">
              <a:buFontTx/>
              <a:buChar char="-"/>
            </a:pPr>
            <a:r>
              <a:rPr lang="pt-BR" sz="2000" dirty="0" smtClean="0"/>
              <a:t>Auditoria de Demonstrações Financeiras;</a:t>
            </a:r>
          </a:p>
          <a:p>
            <a:pPr marL="1257300" lvl="2" indent="-342900">
              <a:buFontTx/>
              <a:buChar char="-"/>
            </a:pPr>
            <a:r>
              <a:rPr lang="pt-BR" sz="2000" dirty="0" smtClean="0"/>
              <a:t>Serviços de Investigação de Fraudes &amp; Disputas.</a:t>
            </a:r>
          </a:p>
          <a:p>
            <a:pPr marL="1257300" lvl="2" indent="-342900">
              <a:buFontTx/>
              <a:buChar char="-"/>
            </a:pPr>
            <a:endParaRPr lang="pt-B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Consultoria Área de TI</a:t>
            </a:r>
          </a:p>
          <a:p>
            <a:pPr marL="1257300" lvl="2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Auxilia na Gestão de Processos Complexos</a:t>
            </a:r>
          </a:p>
          <a:p>
            <a:pPr marL="1714500" lvl="3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Transformação em Grande Escala</a:t>
            </a:r>
          </a:p>
          <a:p>
            <a:pPr marL="1714500" lvl="3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Implementação de Sistemas Complexos</a:t>
            </a:r>
          </a:p>
          <a:p>
            <a:pPr marL="1714500" lvl="3" indent="-342900">
              <a:buFont typeface="Calibri" panose="020F0502020204030204" pitchFamily="34" charset="0"/>
              <a:buChar char="‐"/>
            </a:pPr>
            <a:r>
              <a:rPr lang="pt-BR" sz="2000" dirty="0" smtClean="0"/>
              <a:t>Riscos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385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"/>
            <a:ext cx="2699792" cy="142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55576" y="1916832"/>
            <a:ext cx="73584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Serviços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 Consultoria;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 Outsourcing principalmente na área de 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Serviços na Área de TI</a:t>
            </a:r>
          </a:p>
          <a:p>
            <a:pPr marL="742950" lvl="1" indent="-285750">
              <a:buFont typeface="Calibri" panose="020F0502020204030204" pitchFamily="34" charset="0"/>
              <a:buChar char="‐"/>
            </a:pPr>
            <a:r>
              <a:rPr lang="pt-BR" dirty="0" smtClean="0"/>
              <a:t>Aplicativos, SAP, Pega Systems, Accenture Software, Oracle, </a:t>
            </a:r>
            <a:r>
              <a:rPr lang="pt-BR" dirty="0" err="1" smtClean="0"/>
              <a:t>Workday</a:t>
            </a:r>
            <a:endParaRPr lang="pt-BR" dirty="0" smtClean="0"/>
          </a:p>
          <a:p>
            <a:pPr lvl="1"/>
            <a:r>
              <a:rPr lang="pt-BR" dirty="0"/>
              <a:t> </a:t>
            </a:r>
            <a:r>
              <a:rPr lang="pt-BR" dirty="0" smtClean="0"/>
              <a:t>     </a:t>
            </a:r>
            <a:r>
              <a:rPr lang="pt-BR" dirty="0" err="1" smtClean="0"/>
              <a:t>Cloud</a:t>
            </a:r>
            <a:r>
              <a:rPr lang="pt-BR" dirty="0" smtClean="0"/>
              <a:t>, Microsoft, </a:t>
            </a:r>
            <a:r>
              <a:rPr lang="pt-BR" dirty="0" err="1" smtClean="0"/>
              <a:t>Salesforce</a:t>
            </a:r>
            <a:r>
              <a:rPr lang="pt-BR" dirty="0" smtClean="0"/>
              <a:t>, Inovação tecnológica e Infraestrutura</a:t>
            </a:r>
          </a:p>
        </p:txBody>
      </p:sp>
    </p:spTree>
    <p:extLst>
      <p:ext uri="{BB962C8B-B14F-4D97-AF65-F5344CB8AC3E}">
        <p14:creationId xmlns:p14="http://schemas.microsoft.com/office/powerpoint/2010/main" val="31876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931" y="53752"/>
            <a:ext cx="8229600" cy="1143000"/>
          </a:xfrm>
        </p:spPr>
        <p:txBody>
          <a:bodyPr/>
          <a:lstStyle/>
          <a:p>
            <a:r>
              <a:rPr lang="pt-BR" dirty="0" smtClean="0"/>
              <a:t>Lei </a:t>
            </a:r>
            <a:r>
              <a:rPr lang="pt-BR" dirty="0" err="1" smtClean="0"/>
              <a:t>Sarbanes-Oxley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4931" y="908720"/>
            <a:ext cx="672453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Por que foi criada?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200" dirty="0" smtClean="0"/>
              <a:t>Motivado por Escândalos Financeiros</a:t>
            </a:r>
          </a:p>
          <a:p>
            <a:pPr lvl="1"/>
            <a:endParaRPr lang="pt-BR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Objetivo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200" dirty="0" smtClean="0"/>
              <a:t>Evitar esvaziamento de investimentos financeiros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200" dirty="0" smtClean="0"/>
              <a:t>Fuga de investidores 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200" dirty="0" smtClean="0"/>
              <a:t>Segurança sobre a governança</a:t>
            </a:r>
          </a:p>
          <a:p>
            <a:pPr lvl="1"/>
            <a:endParaRPr lang="pt-BR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Principal foco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200" dirty="0" smtClean="0"/>
              <a:t>Garantir mecanismos de auditoria e segurança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200" dirty="0" smtClean="0"/>
              <a:t>Criação de comitês</a:t>
            </a:r>
          </a:p>
          <a:p>
            <a:pPr marL="800100" lvl="1" indent="-342900">
              <a:buFont typeface="Calibri" panose="020F0502020204030204" pitchFamily="34" charset="0"/>
              <a:buChar char="‐"/>
            </a:pPr>
            <a:r>
              <a:rPr lang="pt-BR" sz="2200" dirty="0" smtClean="0"/>
              <a:t>Evitar fraudes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2053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308</Words>
  <Application>Microsoft Office PowerPoint</Application>
  <PresentationFormat>Apresentação na tela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Tema do Office</vt:lpstr>
      <vt:lpstr>Apresentação do PowerPoint</vt:lpstr>
      <vt:lpstr>Auditoria e Lei SOX</vt:lpstr>
      <vt:lpstr>Auditoria</vt:lpstr>
      <vt:lpstr>Fluxo de Auditoria</vt:lpstr>
      <vt:lpstr>Empresas de Auditoria</vt:lpstr>
      <vt:lpstr>Apresentação do PowerPoint</vt:lpstr>
      <vt:lpstr>Apresentação do PowerPoint</vt:lpstr>
      <vt:lpstr>Apresentação do PowerPoint</vt:lpstr>
      <vt:lpstr>Lei Sarbanes-Oxley</vt:lpstr>
      <vt:lpstr>Lei Sarbanes-Oxley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ALEXANDRE GALVÃO MIRISOLA</cp:lastModifiedBy>
  <cp:revision>41</cp:revision>
  <dcterms:created xsi:type="dcterms:W3CDTF">2013-10-10T17:31:52Z</dcterms:created>
  <dcterms:modified xsi:type="dcterms:W3CDTF">2016-06-10T01:20:37Z</dcterms:modified>
</cp:coreProperties>
</file>